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17" r:id="rId3"/>
    <p:sldId id="282" r:id="rId4"/>
    <p:sldId id="284" r:id="rId5"/>
    <p:sldId id="295" r:id="rId6"/>
    <p:sldId id="303" r:id="rId7"/>
    <p:sldId id="304" r:id="rId8"/>
    <p:sldId id="305" r:id="rId9"/>
    <p:sldId id="306" r:id="rId10"/>
    <p:sldId id="309" r:id="rId11"/>
    <p:sldId id="312" r:id="rId12"/>
    <p:sldId id="321" r:id="rId13"/>
    <p:sldId id="310" r:id="rId14"/>
    <p:sldId id="315" r:id="rId15"/>
    <p:sldId id="267" r:id="rId16"/>
    <p:sldId id="268" r:id="rId17"/>
    <p:sldId id="314" r:id="rId18"/>
    <p:sldId id="319" r:id="rId19"/>
    <p:sldId id="318" r:id="rId20"/>
    <p:sldId id="277" r:id="rId21"/>
    <p:sldId id="320" r:id="rId22"/>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558" y="-114"/>
      </p:cViewPr>
      <p:guideLst>
        <p:guide orient="horz" pos="2160"/>
        <p:guide pos="2880"/>
      </p:guideLst>
    </p:cSldViewPr>
  </p:slideViewPr>
  <p:notesTextViewPr>
    <p:cViewPr>
      <p:scale>
        <a:sx n="1" d="1"/>
        <a:sy n="1" d="1"/>
      </p:scale>
      <p:origin x="0" y="0"/>
    </p:cViewPr>
  </p:notesTextViewPr>
  <p:sorterViewPr>
    <p:cViewPr>
      <p:scale>
        <a:sx n="100" d="100"/>
        <a:sy n="100" d="100"/>
      </p:scale>
      <p:origin x="0" y="6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HRD:Users:marks:Documents:HRD:FY12:WG/TCR%20OFCM:2012:Draft-2012-Combined-Master-AFFOFY09-7Feb2013.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096008861760199"/>
          <c:y val="0.206495696446476"/>
          <c:w val="0.58532942446666503"/>
          <c:h val="0.65048101338093101"/>
        </c:manualLayout>
      </c:layout>
      <c:pieChart>
        <c:varyColors val="1"/>
        <c:ser>
          <c:idx val="0"/>
          <c:order val="0"/>
          <c:dPt>
            <c:idx val="0"/>
            <c:bubble3D val="0"/>
            <c:spPr>
              <a:solidFill>
                <a:schemeClr val="tx2">
                  <a:lumMod val="75000"/>
                </a:schemeClr>
              </a:solidFill>
            </c:spPr>
          </c:dPt>
          <c:dPt>
            <c:idx val="1"/>
            <c:bubble3D val="0"/>
            <c:spPr>
              <a:solidFill>
                <a:schemeClr val="accent1"/>
              </a:solidFill>
            </c:spPr>
          </c:dPt>
          <c:dPt>
            <c:idx val="2"/>
            <c:bubble3D val="0"/>
            <c:spPr>
              <a:solidFill>
                <a:schemeClr val="accent2"/>
              </a:solidFill>
            </c:spPr>
          </c:dPt>
          <c:dPt>
            <c:idx val="3"/>
            <c:bubble3D val="0"/>
            <c:spPr>
              <a:solidFill>
                <a:schemeClr val="accent4"/>
              </a:solidFill>
            </c:spPr>
          </c:dPt>
          <c:dPt>
            <c:idx val="4"/>
            <c:bubble3D val="0"/>
            <c:spPr>
              <a:solidFill>
                <a:schemeClr val="accent3"/>
              </a:solidFill>
            </c:spPr>
          </c:dPt>
          <c:dPt>
            <c:idx val="5"/>
            <c:bubble3D val="0"/>
            <c:spPr>
              <a:solidFill>
                <a:srgbClr val="FF9900"/>
              </a:solidFill>
            </c:spPr>
          </c:dPt>
          <c:dPt>
            <c:idx val="6"/>
            <c:bubble3D val="0"/>
            <c:explosion val="7"/>
            <c:spPr>
              <a:solidFill>
                <a:schemeClr val="bg1">
                  <a:lumMod val="50000"/>
                </a:schemeClr>
              </a:solidFill>
              <a:effectLst>
                <a:outerShdw blurRad="40000" dist="35687" dir="3660000" rotWithShape="0">
                  <a:srgbClr val="000000">
                    <a:alpha val="87000"/>
                  </a:srgbClr>
                </a:outerShdw>
              </a:effectLst>
            </c:spPr>
          </c:dPt>
          <c:dLbls>
            <c:dLbl>
              <c:idx val="4"/>
              <c:layout>
                <c:manualLayout>
                  <c:x val="1.9751639463837799E-2"/>
                  <c:y val="0"/>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2.7652295249372998E-2"/>
                  <c:y val="1.0932033391495601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3.9503278927675703E-2"/>
                  <c:y val="-1.8220533881728299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660066"/>
                    </a:solidFill>
                    <a:latin typeface="Arial"/>
                    <a:cs typeface="Arial"/>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'Combined sheet'!$BF$15:$BF$21</c:f>
              <c:strCache>
                <c:ptCount val="7"/>
                <c:pt idx="0">
                  <c:v>HFIP</c:v>
                </c:pt>
                <c:pt idx="1">
                  <c:v>NOAA Non-HFIP</c:v>
                </c:pt>
                <c:pt idx="2">
                  <c:v>Navy</c:v>
                </c:pt>
                <c:pt idx="3">
                  <c:v>NASA</c:v>
                </c:pt>
                <c:pt idx="4">
                  <c:v>NSF</c:v>
                </c:pt>
                <c:pt idx="5">
                  <c:v>Other</c:v>
                </c:pt>
                <c:pt idx="6">
                  <c:v>Facilities</c:v>
                </c:pt>
              </c:strCache>
            </c:strRef>
          </c:cat>
          <c:val>
            <c:numRef>
              <c:f>'Combined sheet'!$BG$15:$BG$21</c:f>
              <c:numCache>
                <c:formatCode>_("$"* #,##0_);_("$"* \(#,##0\);_("$"* "-"??_);_(@_)</c:formatCode>
                <c:ptCount val="7"/>
                <c:pt idx="0">
                  <c:v>9992.2410324909761</c:v>
                </c:pt>
                <c:pt idx="1">
                  <c:v>6998.0294057206229</c:v>
                </c:pt>
                <c:pt idx="2">
                  <c:v>5956.2550000000001</c:v>
                </c:pt>
                <c:pt idx="3">
                  <c:v>5267</c:v>
                </c:pt>
                <c:pt idx="4">
                  <c:v>8966.8990000000013</c:v>
                </c:pt>
                <c:pt idx="5">
                  <c:v>2390.0500000000002</c:v>
                </c:pt>
                <c:pt idx="6">
                  <c:v>15361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b="1"/>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8" name="Shape 8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1420293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Slide provided by Ed Rappaport</a:t>
            </a:r>
          </a:p>
        </p:txBody>
      </p:sp>
      <p:sp>
        <p:nvSpPr>
          <p:cNvPr id="51203"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BACB2AD-CD5F-1748-A888-00A1C560F226}" type="slidenum">
              <a:rPr lang="en-US" altLang="en-US">
                <a:latin typeface="Calibri" charset="0"/>
              </a:rPr>
              <a:pPr/>
              <a:t>3</a:t>
            </a:fld>
            <a:endParaRPr lang="en-US" altLang="en-US">
              <a:latin typeface="Calibri" charset="0"/>
            </a:endParaRPr>
          </a:p>
        </p:txBody>
      </p:sp>
    </p:spTree>
    <p:extLst>
      <p:ext uri="{BB962C8B-B14F-4D97-AF65-F5344CB8AC3E}">
        <p14:creationId xmlns:p14="http://schemas.microsoft.com/office/powerpoint/2010/main" val="21397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a:xfrm>
            <a:off x="685800" y="1143000"/>
            <a:ext cx="5486400" cy="3086100"/>
          </a:xfrm>
        </p:spPr>
      </p:sp>
      <p:sp>
        <p:nvSpPr>
          <p:cNvPr id="7170" name="Rectangle 2"/>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ea typeface="ＭＳ Ｐゴシック" charset="0"/>
              </a:rPr>
              <a:t>HFIP</a:t>
            </a:r>
            <a:r>
              <a:rPr lang="en-US" altLang="zh-CN" baseline="0" dirty="0" smtClean="0">
                <a:ea typeface="ＭＳ Ｐゴシック" charset="0"/>
              </a:rPr>
              <a:t> Goals: (</a:t>
            </a:r>
            <a:r>
              <a:rPr lang="en-US" altLang="zh-CN" baseline="0" dirty="0" err="1" smtClean="0">
                <a:ea typeface="ＭＳ Ｐゴシック" charset="0"/>
              </a:rPr>
              <a:t>i</a:t>
            </a:r>
            <a:r>
              <a:rPr lang="en-US" altLang="zh-CN" baseline="0" dirty="0" smtClean="0">
                <a:ea typeface="ＭＳ Ｐゴシック" charset="0"/>
              </a:rPr>
              <a:t>) </a:t>
            </a:r>
            <a:r>
              <a:rPr lang="en-US" altLang="zh-CN" sz="1600" dirty="0" smtClean="0">
                <a:latin typeface="Calibri" pitchFamily="34" charset="0"/>
                <a:ea typeface="SimSun" pitchFamily="2" charset="-122"/>
              </a:rPr>
              <a:t>Hurricane impact areas (track improvements) – 50% in 10 years,</a:t>
            </a:r>
            <a:r>
              <a:rPr lang="en-US" altLang="zh-CN" sz="1600" baseline="0" dirty="0" smtClean="0">
                <a:latin typeface="Calibri" pitchFamily="34" charset="0"/>
                <a:ea typeface="SimSun" pitchFamily="2" charset="-122"/>
              </a:rPr>
              <a:t> (ii)</a:t>
            </a:r>
            <a:r>
              <a:rPr lang="en-US" altLang="zh-CN" sz="1600" dirty="0" smtClean="0">
                <a:latin typeface="Calibri" pitchFamily="34" charset="0"/>
                <a:ea typeface="SimSun" pitchFamily="2" charset="-122"/>
              </a:rPr>
              <a:t> Severity (intensity improvements) – 50% in 10 years</a:t>
            </a:r>
            <a:r>
              <a:rPr lang="en-US" altLang="zh-CN" sz="1600" baseline="0" dirty="0" smtClean="0">
                <a:latin typeface="Calibri" pitchFamily="34" charset="0"/>
                <a:ea typeface="SimSun" pitchFamily="2" charset="-122"/>
              </a:rPr>
              <a:t> (iii) Improve detection of Rapid intensity changes especially near land fall. Such a problem is a very big challenge for forecasting (iv) Extend forecast reliability out to 7 days.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baseline="0" dirty="0" smtClean="0">
              <a:latin typeface="Calibri" pitchFamily="34" charset="0"/>
              <a:ea typeface="SimSun" pitchFamily="2" charset="-122"/>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600" baseline="0" dirty="0" smtClean="0">
                <a:latin typeface="Calibri" pitchFamily="34" charset="0"/>
                <a:ea typeface="SimSun" pitchFamily="2" charset="-122"/>
              </a:rPr>
              <a:t>Response: </a:t>
            </a:r>
            <a:r>
              <a:rPr lang="en-US" altLang="zh-CN" sz="1600" i="1" dirty="0" smtClean="0">
                <a:latin typeface="Calibri" pitchFamily="34" charset="0"/>
                <a:ea typeface="ＭＳ Ｐゴシック" charset="0"/>
              </a:rPr>
              <a:t>NOAA research (AOML/HRD), NWS (NCEP/EMC)    and  HFIP partners  (DTC) are developing the HWRF modeling system to address our immediate and future operational needs.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i="1" dirty="0" smtClean="0">
              <a:latin typeface="Calibri" pitchFamily="34" charset="0"/>
              <a:ea typeface="ＭＳ Ｐゴシック" charset="0"/>
            </a:endParaRPr>
          </a:p>
          <a:p>
            <a:pPr marL="85725" indent="-85725" defTabSz="457200">
              <a:lnSpc>
                <a:spcPct val="90000"/>
              </a:lnSpc>
              <a:spcBef>
                <a:spcPts val="900"/>
              </a:spcBef>
              <a:defRPr/>
            </a:pPr>
            <a:r>
              <a:rPr lang="en-US" altLang="zh-CN" sz="1600" i="1" dirty="0" smtClean="0">
                <a:solidFill>
                  <a:srgbClr val="FFC000"/>
                </a:solidFill>
                <a:latin typeface="Calibri" pitchFamily="34" charset="0"/>
                <a:ea typeface="ＭＳ Ｐゴシック" charset="0"/>
              </a:rPr>
              <a:t>Highlights</a:t>
            </a:r>
            <a:endParaRPr lang="en-US" altLang="zh-CN" sz="1600" dirty="0" smtClean="0">
              <a:solidFill>
                <a:srgbClr val="FFC000"/>
              </a:solidFill>
              <a:latin typeface="Calibri" pitchFamily="34" charset="0"/>
              <a:ea typeface="ＭＳ Ｐゴシック" charset="0"/>
            </a:endParaRPr>
          </a:p>
          <a:p>
            <a:pPr marL="85725" indent="-85725" algn="just" defTabSz="457200">
              <a:lnSpc>
                <a:spcPct val="90000"/>
              </a:lnSpc>
              <a:spcBef>
                <a:spcPts val="500"/>
              </a:spcBef>
              <a:buClr>
                <a:srgbClr val="FFFFFF"/>
              </a:buClr>
              <a:buSzPct val="100000"/>
              <a:buFontTx/>
              <a:buChar char="•"/>
              <a:defRPr/>
            </a:pPr>
            <a:r>
              <a:rPr lang="en-US" altLang="zh-CN" sz="1600" dirty="0" smtClean="0">
                <a:latin typeface="Calibri" pitchFamily="34" charset="0"/>
                <a:ea typeface="ＭＳ Ｐゴシック" charset="0"/>
              </a:rPr>
              <a:t>2011: First cloud resolving operational TC forecasting system for Atlantic and East Pacific basins</a:t>
            </a:r>
          </a:p>
          <a:p>
            <a:pPr marL="85725" indent="-85725" algn="just" defTabSz="457200">
              <a:lnSpc>
                <a:spcPct val="90000"/>
              </a:lnSpc>
              <a:spcBef>
                <a:spcPts val="500"/>
              </a:spcBef>
              <a:buClr>
                <a:srgbClr val="FFFFFF"/>
              </a:buClr>
              <a:buSzPct val="100000"/>
              <a:buFontTx/>
              <a:buChar char="•"/>
              <a:defRPr/>
            </a:pPr>
            <a:r>
              <a:rPr lang="en-US" altLang="zh-CN" sz="1600" dirty="0" smtClean="0">
                <a:latin typeface="Calibri" pitchFamily="34" charset="0"/>
                <a:ea typeface="ＭＳ Ｐゴシック" charset="0"/>
              </a:rPr>
              <a:t>2012: Official guidance model for JTWC and India Meteorological Department </a:t>
            </a:r>
          </a:p>
          <a:p>
            <a:pPr marL="85725" indent="-85725" algn="just" defTabSz="457200">
              <a:lnSpc>
                <a:spcPct val="90000"/>
              </a:lnSpc>
              <a:spcBef>
                <a:spcPts val="500"/>
              </a:spcBef>
              <a:buClr>
                <a:srgbClr val="FFFFFF"/>
              </a:buClr>
              <a:buSzPct val="100000"/>
              <a:buFontTx/>
              <a:buChar char="•"/>
              <a:defRPr/>
            </a:pPr>
            <a:r>
              <a:rPr lang="en-US" altLang="zh-CN" sz="1600" dirty="0" smtClean="0">
                <a:latin typeface="Calibri" pitchFamily="34" charset="0"/>
                <a:ea typeface="ＭＳ Ｐゴシック" charset="0"/>
              </a:rPr>
              <a:t>2013: Significant progress in TC track, structure, intensity and RI predictions over all basins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i="1" dirty="0" smtClean="0">
              <a:latin typeface="Calibri" pitchFamily="34" charset="0"/>
              <a:ea typeface="ＭＳ Ｐゴシック"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latin typeface="Calibri" pitchFamily="34" charset="0"/>
              <a:ea typeface="ＭＳ Ｐゴシック"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baseline="0" dirty="0" smtClean="0">
              <a:latin typeface="Calibri" pitchFamily="34" charset="0"/>
              <a:ea typeface="SimSun" pitchFamily="2" charset="-122"/>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latin typeface="Calibri" pitchFamily="34" charset="0"/>
              <a:ea typeface="SimSun" pitchFamily="2" charset="-122"/>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latin typeface="Calibri" pitchFamily="34" charset="0"/>
              <a:ea typeface="SimSun" pitchFamily="2" charset="-122"/>
            </a:endParaRPr>
          </a:p>
          <a:p>
            <a:pPr eaLnBrk="1">
              <a:defRPr/>
            </a:pPr>
            <a:endParaRPr lang="en-US" altLang="zh-CN" dirty="0" smtClean="0">
              <a:ea typeface="ＭＳ Ｐゴシック" charset="0"/>
            </a:endParaRPr>
          </a:p>
        </p:txBody>
      </p:sp>
    </p:spTree>
    <p:extLst>
      <p:ext uri="{BB962C8B-B14F-4D97-AF65-F5344CB8AC3E}">
        <p14:creationId xmlns:p14="http://schemas.microsoft.com/office/powerpoint/2010/main" val="176614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Height-Time cross section of domain averaged moisture</a:t>
            </a:r>
            <a:r>
              <a:rPr lang="en-US" baseline="0" dirty="0" smtClean="0"/>
              <a:t>. Note the shear, dry air interactions in Lehar.</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13D171E-8E11-F743-BB07-AD8E1AF2AA7D}" type="slidenum">
              <a:rPr lang="en-US" smtClean="0"/>
              <a:pPr/>
              <a:t>8</a:t>
            </a:fld>
            <a:endParaRPr lang="en-US"/>
          </a:p>
        </p:txBody>
      </p:sp>
    </p:spTree>
    <p:extLst>
      <p:ext uri="{BB962C8B-B14F-4D97-AF65-F5344CB8AC3E}">
        <p14:creationId xmlns:p14="http://schemas.microsoft.com/office/powerpoint/2010/main" val="503458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Height-Time cross section of domain averaged moisture</a:t>
            </a:r>
            <a:r>
              <a:rPr lang="en-US" baseline="0" dirty="0" smtClean="0"/>
              <a:t>. Note the shear, dry air interactions in Lehar.</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13D171E-8E11-F743-BB07-AD8E1AF2AA7D}" type="slidenum">
              <a:rPr lang="en-US" smtClean="0"/>
              <a:pPr/>
              <a:t>9</a:t>
            </a:fld>
            <a:endParaRPr lang="en-US"/>
          </a:p>
        </p:txBody>
      </p:sp>
    </p:spTree>
    <p:extLst>
      <p:ext uri="{BB962C8B-B14F-4D97-AF65-F5344CB8AC3E}">
        <p14:creationId xmlns:p14="http://schemas.microsoft.com/office/powerpoint/2010/main" val="214115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pPr lvl="0"/>
            <a:endParaRPr/>
          </a:p>
        </p:txBody>
      </p:sp>
      <p:sp>
        <p:nvSpPr>
          <p:cNvPr id="178" name="Shape 178"/>
          <p:cNvSpPr>
            <a:spLocks noGrp="1"/>
          </p:cNvSpPr>
          <p:nvPr>
            <p:ph type="body" sz="quarter" idx="1"/>
          </p:nvPr>
        </p:nvSpPr>
        <p:spPr>
          <a:prstGeom prst="rect">
            <a:avLst/>
          </a:prstGeom>
        </p:spPr>
        <p:txBody>
          <a:bodyPr/>
          <a:lstStyle/>
          <a:p>
            <a:pPr lvl="0" defTabSz="465887">
              <a:lnSpc>
                <a:spcPct val="100000"/>
              </a:lnSpc>
              <a:defRPr sz="1800"/>
            </a:pPr>
            <a:r>
              <a:rPr sz="1200">
                <a:latin typeface="Arial"/>
                <a:ea typeface="Arial"/>
                <a:cs typeface="Arial"/>
                <a:sym typeface="Arial"/>
              </a:rPr>
              <a:t>With increasing budget uncertainty we need to leverage on the successful HFIP approach to further our enhancements of the operational system. HFIP demonstrated an approach similar to that outlined in the OFCM </a:t>
            </a:r>
            <a:r>
              <a:rPr sz="1200" b="1" i="1">
                <a:latin typeface="Arial"/>
                <a:ea typeface="Arial"/>
                <a:cs typeface="Arial"/>
                <a:sym typeface="Arial"/>
              </a:rPr>
              <a:t>Interagency Strategic Research Plan for Tropical Cyclones: The Way Ahead</a:t>
            </a:r>
            <a:r>
              <a:rPr sz="1200">
                <a:latin typeface="Arial"/>
                <a:ea typeface="Arial"/>
                <a:cs typeface="Arial"/>
                <a:sym typeface="Arial"/>
              </a:rPr>
              <a:t> that is working and accelerating improvements.</a:t>
            </a:r>
            <a:endParaRPr sz="1200">
              <a:latin typeface="Calibri"/>
              <a:ea typeface="Calibri"/>
              <a:cs typeface="Calibri"/>
              <a:sym typeface="Calibri"/>
            </a:endParaRPr>
          </a:p>
          <a:p>
            <a:pPr lvl="0" defTabSz="465887">
              <a:lnSpc>
                <a:spcPct val="100000"/>
              </a:lnSpc>
              <a:defRPr sz="1800"/>
            </a:pPr>
            <a:r>
              <a:rPr sz="1200">
                <a:latin typeface="Arial"/>
                <a:ea typeface="Arial"/>
                <a:cs typeface="Arial"/>
                <a:sym typeface="Arial"/>
              </a:rPr>
              <a:t>In challenging and volatile budget times OFCM serves as an honest broker in bringing together partners from across federal services to insure return on investment and coordination. WG/TCR serves as lynch pin in this endeavor to coordinate and track research across agencies to insure operational requirements are addressed. IHC plays critical role in providing a forum to monitor progress, and for this coordination to be discussed and debated.</a:t>
            </a:r>
          </a:p>
        </p:txBody>
      </p:sp>
    </p:spTree>
    <p:extLst>
      <p:ext uri="{BB962C8B-B14F-4D97-AF65-F5344CB8AC3E}">
        <p14:creationId xmlns:p14="http://schemas.microsoft.com/office/powerpoint/2010/main" val="76310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pPr marL="171955" indent="-17195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783CCD6-881E-487F-B808-ABBEB4C3512A}" type="slidenum">
              <a:rPr lang="en-US" smtClean="0"/>
              <a:t>19</a:t>
            </a:fld>
            <a:endParaRPr lang="en-US" dirty="0"/>
          </a:p>
        </p:txBody>
      </p:sp>
    </p:spTree>
    <p:extLst>
      <p:ext uri="{BB962C8B-B14F-4D97-AF65-F5344CB8AC3E}">
        <p14:creationId xmlns:p14="http://schemas.microsoft.com/office/powerpoint/2010/main" val="198723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1143000" y="0"/>
            <a:ext cx="6858000" cy="3509963"/>
          </a:xfrm>
          <a:prstGeom prst="rect">
            <a:avLst/>
          </a:prstGeom>
        </p:spPr>
        <p:txBody>
          <a:bodyPr anchor="b"/>
          <a:lstStyle>
            <a:lvl1pPr algn="ctr">
              <a:defRPr sz="4500"/>
            </a:lvl1pPr>
          </a:lstStyle>
          <a:p>
            <a:pPr lvl="0">
              <a:defRPr sz="1800"/>
            </a:pPr>
            <a:r>
              <a:rPr sz="4500"/>
              <a:t>Title Text</a:t>
            </a:r>
          </a:p>
        </p:txBody>
      </p:sp>
      <p:sp>
        <p:nvSpPr>
          <p:cNvPr id="7" name="Shape 7"/>
          <p:cNvSpPr>
            <a:spLocks noGrp="1"/>
          </p:cNvSpPr>
          <p:nvPr>
            <p:ph type="body" idx="1"/>
          </p:nvPr>
        </p:nvSpPr>
        <p:spPr>
          <a:xfrm>
            <a:off x="1143000" y="3602037"/>
            <a:ext cx="6858000" cy="32559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pPr lvl="0"/>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543675" y="0"/>
            <a:ext cx="1971675" cy="6542088"/>
          </a:xfrm>
          <a:prstGeom prst="rect">
            <a:avLst/>
          </a:prstGeom>
        </p:spPr>
        <p:txBody>
          <a:bodyPr/>
          <a:lstStyle/>
          <a:p>
            <a:pPr lvl="0">
              <a:defRPr sz="1800"/>
            </a:pPr>
            <a:r>
              <a:rPr sz="3300"/>
              <a:t>Title Text</a:t>
            </a:r>
          </a:p>
        </p:txBody>
      </p:sp>
      <p:sp>
        <p:nvSpPr>
          <p:cNvPr id="44" name="Shape 44"/>
          <p:cNvSpPr>
            <a:spLocks noGrp="1"/>
          </p:cNvSpPr>
          <p:nvPr>
            <p:ph type="body" idx="1"/>
          </p:nvPr>
        </p:nvSpPr>
        <p:spPr>
          <a:xfrm>
            <a:off x="628650" y="365125"/>
            <a:ext cx="5800725" cy="6492875"/>
          </a:xfrm>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5" name="Shape 55"/>
          <p:cNvSpPr>
            <a:spLocks noGrp="1"/>
          </p:cNvSpPr>
          <p:nvPr>
            <p:ph type="title"/>
          </p:nvPr>
        </p:nvSpPr>
        <p:spPr>
          <a:xfrm>
            <a:off x="623887" y="0"/>
            <a:ext cx="7886701" cy="4562476"/>
          </a:xfrm>
          <a:prstGeom prst="rect">
            <a:avLst/>
          </a:prstGeom>
        </p:spPr>
        <p:txBody>
          <a:bodyPr anchor="b"/>
          <a:lstStyle>
            <a:lvl1pPr defTabSz="914400">
              <a:defRPr sz="6000"/>
            </a:lvl1pPr>
          </a:lstStyle>
          <a:p>
            <a:pPr lvl="0">
              <a:defRPr sz="1800"/>
            </a:pPr>
            <a:r>
              <a:rPr sz="6000"/>
              <a:t>Title Text</a:t>
            </a:r>
          </a:p>
        </p:txBody>
      </p:sp>
      <p:sp>
        <p:nvSpPr>
          <p:cNvPr id="56" name="Shape 56"/>
          <p:cNvSpPr>
            <a:spLocks noGrp="1"/>
          </p:cNvSpPr>
          <p:nvPr>
            <p:ph type="body" idx="1"/>
          </p:nvPr>
        </p:nvSpPr>
        <p:spPr>
          <a:xfrm>
            <a:off x="623887" y="4589464"/>
            <a:ext cx="7886701" cy="2268536"/>
          </a:xfrm>
          <a:prstGeom prst="rect">
            <a:avLst/>
          </a:prstGeom>
        </p:spPr>
        <p:txBody>
          <a:bodyPr/>
          <a:lstStyle>
            <a:lvl1pPr marL="0" indent="0" defTabSz="914400">
              <a:spcBef>
                <a:spcPts val="1000"/>
              </a:spcBef>
              <a:buSzTx/>
              <a:buFontTx/>
              <a:buNone/>
              <a:defRPr sz="2400"/>
            </a:lvl1pPr>
            <a:lvl2pPr marL="0" indent="457200" defTabSz="914400">
              <a:spcBef>
                <a:spcPts val="1000"/>
              </a:spcBef>
              <a:buSzTx/>
              <a:buFontTx/>
              <a:buNone/>
              <a:defRPr sz="2400"/>
            </a:lvl2pPr>
            <a:lvl3pPr marL="0" indent="914400" defTabSz="914400">
              <a:spcBef>
                <a:spcPts val="1000"/>
              </a:spcBef>
              <a:buSzTx/>
              <a:buFontTx/>
              <a:buNone/>
              <a:defRPr sz="2400"/>
            </a:lvl3pPr>
            <a:lvl4pPr marL="0" indent="1371600" defTabSz="914400">
              <a:spcBef>
                <a:spcPts val="1000"/>
              </a:spcBef>
              <a:buSzTx/>
              <a:buFontTx/>
              <a:buNone/>
              <a:defRPr sz="2400"/>
            </a:lvl4pPr>
            <a:lvl5pPr marL="0" indent="1828800" defTabSz="914400">
              <a:spcBef>
                <a:spcPts val="1000"/>
              </a:spcBef>
              <a:buSzTx/>
              <a:buFontTx/>
              <a:buNone/>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7" name="Shape 57"/>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 name="Shape 59"/>
          <p:cNvSpPr>
            <a:spLocks noGrp="1"/>
          </p:cNvSpPr>
          <p:nvPr>
            <p:ph type="title"/>
          </p:nvPr>
        </p:nvSpPr>
        <p:spPr>
          <a:prstGeom prst="rect">
            <a:avLst/>
          </a:prstGeom>
        </p:spPr>
        <p:txBody>
          <a:bodyPr/>
          <a:lstStyle>
            <a:lvl1pPr defTabSz="914400">
              <a:defRPr sz="4400"/>
            </a:lvl1pPr>
          </a:lstStyle>
          <a:p>
            <a:pPr lvl="0">
              <a:defRPr sz="1800"/>
            </a:pPr>
            <a:r>
              <a:rPr sz="4400"/>
              <a:t>Title Text</a:t>
            </a:r>
          </a:p>
        </p:txBody>
      </p:sp>
      <p:sp>
        <p:nvSpPr>
          <p:cNvPr id="60" name="Shape 60"/>
          <p:cNvSpPr>
            <a:spLocks noGrp="1"/>
          </p:cNvSpPr>
          <p:nvPr>
            <p:ph type="body" idx="1"/>
          </p:nvPr>
        </p:nvSpPr>
        <p:spPr>
          <a:xfrm>
            <a:off x="628650" y="1825625"/>
            <a:ext cx="3886200" cy="503237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61" name="Shape 61"/>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Shape 63"/>
          <p:cNvSpPr>
            <a:spLocks noGrp="1"/>
          </p:cNvSpPr>
          <p:nvPr>
            <p:ph type="title"/>
          </p:nvPr>
        </p:nvSpPr>
        <p:spPr>
          <a:xfrm>
            <a:off x="629841" y="365125"/>
            <a:ext cx="7886701" cy="1325564"/>
          </a:xfrm>
          <a:prstGeom prst="rect">
            <a:avLst/>
          </a:prstGeom>
        </p:spPr>
        <p:txBody>
          <a:bodyPr/>
          <a:lstStyle>
            <a:lvl1pPr defTabSz="914400">
              <a:defRPr sz="4400"/>
            </a:lvl1pPr>
          </a:lstStyle>
          <a:p>
            <a:pPr lvl="0">
              <a:defRPr sz="1800"/>
            </a:pPr>
            <a:r>
              <a:rPr sz="4400"/>
              <a:t>Title Text</a:t>
            </a:r>
          </a:p>
        </p:txBody>
      </p:sp>
      <p:sp>
        <p:nvSpPr>
          <p:cNvPr id="64" name="Shape 64"/>
          <p:cNvSpPr>
            <a:spLocks noGrp="1"/>
          </p:cNvSpPr>
          <p:nvPr>
            <p:ph type="body" idx="1"/>
          </p:nvPr>
        </p:nvSpPr>
        <p:spPr>
          <a:xfrm>
            <a:off x="629841" y="1681163"/>
            <a:ext cx="3868341" cy="823913"/>
          </a:xfrm>
          <a:prstGeom prst="rect">
            <a:avLst/>
          </a:prstGeom>
        </p:spPr>
        <p:txBody>
          <a:bodyPr anchor="b"/>
          <a:lstStyle>
            <a:lvl1pPr marL="0" indent="0" defTabSz="914400">
              <a:spcBef>
                <a:spcPts val="1000"/>
              </a:spcBef>
              <a:buSzTx/>
              <a:buFontTx/>
              <a:buNone/>
              <a:defRPr sz="2400" b="1"/>
            </a:lvl1pPr>
            <a:lvl2pPr marL="0" indent="457200" defTabSz="914400">
              <a:spcBef>
                <a:spcPts val="1000"/>
              </a:spcBef>
              <a:buSzTx/>
              <a:buFontTx/>
              <a:buNone/>
              <a:defRPr sz="2400" b="1"/>
            </a:lvl2pPr>
            <a:lvl3pPr marL="0" indent="914400" defTabSz="914400">
              <a:spcBef>
                <a:spcPts val="1000"/>
              </a:spcBef>
              <a:buSzTx/>
              <a:buFontTx/>
              <a:buNone/>
              <a:defRPr sz="2400" b="1"/>
            </a:lvl3pPr>
            <a:lvl4pPr marL="0" indent="1371600" defTabSz="914400">
              <a:spcBef>
                <a:spcPts val="1000"/>
              </a:spcBef>
              <a:buSzTx/>
              <a:buFontTx/>
              <a:buNone/>
              <a:defRPr sz="2400" b="1"/>
            </a:lvl4pPr>
            <a:lvl5pPr marL="0" indent="1828800" defTabSz="914400">
              <a:spcBef>
                <a:spcPts val="10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65" name="Shape 65"/>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Shape 67"/>
          <p:cNvSpPr>
            <a:spLocks noGrp="1"/>
          </p:cNvSpPr>
          <p:nvPr>
            <p:ph type="title"/>
          </p:nvPr>
        </p:nvSpPr>
        <p:spPr>
          <a:xfrm>
            <a:off x="628650" y="365125"/>
            <a:ext cx="7886700" cy="1325564"/>
          </a:xfrm>
          <a:prstGeom prst="rect">
            <a:avLst/>
          </a:prstGeom>
        </p:spPr>
        <p:txBody>
          <a:bodyPr/>
          <a:lstStyle>
            <a:lvl1pPr defTabSz="914400">
              <a:defRPr sz="4400"/>
            </a:lvl1pPr>
          </a:lstStyle>
          <a:p>
            <a:pPr lvl="0">
              <a:defRPr sz="1800"/>
            </a:pPr>
            <a:r>
              <a:rPr sz="4400"/>
              <a:t>Title Text</a:t>
            </a:r>
          </a:p>
        </p:txBody>
      </p:sp>
      <p:sp>
        <p:nvSpPr>
          <p:cNvPr id="68" name="Shape 68"/>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29841" y="0"/>
            <a:ext cx="2949178" cy="2057400"/>
          </a:xfrm>
          <a:prstGeom prst="rect">
            <a:avLst/>
          </a:prstGeom>
        </p:spPr>
        <p:txBody>
          <a:bodyPr anchor="b"/>
          <a:lstStyle>
            <a:lvl1pPr defTabSz="914400">
              <a:defRPr sz="3200"/>
            </a:lvl1pPr>
          </a:lstStyle>
          <a:p>
            <a:pPr lvl="0">
              <a:defRPr sz="1800"/>
            </a:pPr>
            <a:r>
              <a:rPr sz="3200"/>
              <a:t>Title Text</a:t>
            </a:r>
          </a:p>
        </p:txBody>
      </p:sp>
      <p:sp>
        <p:nvSpPr>
          <p:cNvPr id="73" name="Shape 73"/>
          <p:cNvSpPr>
            <a:spLocks noGrp="1"/>
          </p:cNvSpPr>
          <p:nvPr>
            <p:ph type="body" idx="1"/>
          </p:nvPr>
        </p:nvSpPr>
        <p:spPr>
          <a:xfrm>
            <a:off x="3887391" y="987425"/>
            <a:ext cx="4629151" cy="58705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74" name="Shape 74"/>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6" name="Shape 76"/>
          <p:cNvSpPr>
            <a:spLocks noGrp="1"/>
          </p:cNvSpPr>
          <p:nvPr>
            <p:ph type="title"/>
          </p:nvPr>
        </p:nvSpPr>
        <p:spPr>
          <a:xfrm>
            <a:off x="629841" y="0"/>
            <a:ext cx="2949178" cy="2057400"/>
          </a:xfrm>
          <a:prstGeom prst="rect">
            <a:avLst/>
          </a:prstGeom>
        </p:spPr>
        <p:txBody>
          <a:bodyPr anchor="b"/>
          <a:lstStyle>
            <a:lvl1pPr defTabSz="914400">
              <a:defRPr sz="3200"/>
            </a:lvl1pPr>
          </a:lstStyle>
          <a:p>
            <a:pPr lvl="0">
              <a:defRPr sz="1800"/>
            </a:pPr>
            <a:r>
              <a:rPr sz="3200"/>
              <a:t>Title Text</a:t>
            </a:r>
          </a:p>
        </p:txBody>
      </p:sp>
      <p:sp>
        <p:nvSpPr>
          <p:cNvPr id="77" name="Shape 77"/>
          <p:cNvSpPr>
            <a:spLocks noGrp="1"/>
          </p:cNvSpPr>
          <p:nvPr>
            <p:ph type="body" idx="1"/>
          </p:nvPr>
        </p:nvSpPr>
        <p:spPr>
          <a:xfrm>
            <a:off x="629841" y="2057400"/>
            <a:ext cx="2949178" cy="4800600"/>
          </a:xfrm>
          <a:prstGeom prst="rect">
            <a:avLst/>
          </a:prstGeom>
        </p:spPr>
        <p:txBody>
          <a:bodyPr/>
          <a:lstStyle>
            <a:lvl1pPr marL="0" indent="0" defTabSz="914400">
              <a:spcBef>
                <a:spcPts val="1000"/>
              </a:spcBef>
              <a:buSzTx/>
              <a:buFontTx/>
              <a:buNone/>
              <a:defRPr sz="1600"/>
            </a:lvl1pPr>
            <a:lvl2pPr marL="0" indent="457200" defTabSz="914400">
              <a:spcBef>
                <a:spcPts val="1000"/>
              </a:spcBef>
              <a:buSzTx/>
              <a:buFontTx/>
              <a:buNone/>
              <a:defRPr sz="1600"/>
            </a:lvl2pPr>
            <a:lvl3pPr marL="0" indent="914400" defTabSz="914400">
              <a:spcBef>
                <a:spcPts val="1000"/>
              </a:spcBef>
              <a:buSzTx/>
              <a:buFontTx/>
              <a:buNone/>
              <a:defRPr sz="1600"/>
            </a:lvl3pPr>
            <a:lvl4pPr marL="0" indent="1371600" defTabSz="914400">
              <a:spcBef>
                <a:spcPts val="1000"/>
              </a:spcBef>
              <a:buSzTx/>
              <a:buFontTx/>
              <a:buNone/>
              <a:defRPr sz="1600"/>
            </a:lvl4pPr>
            <a:lvl5pPr marL="0" indent="1828800" defTabSz="914400">
              <a:spcBef>
                <a:spcPts val="1000"/>
              </a:spcBef>
              <a:buSzTx/>
              <a:buFontTx/>
              <a:buNone/>
              <a:defRPr sz="1600"/>
            </a:lvl5pPr>
          </a:lstStyle>
          <a:p>
            <a:pPr lvl="0">
              <a:defRPr sz="1800"/>
            </a:pPr>
            <a:r>
              <a:rPr sz="1600"/>
              <a:t>Body Level One</a:t>
            </a:r>
          </a:p>
          <a:p>
            <a:pPr lvl="1">
              <a:defRPr sz="1800"/>
            </a:pPr>
            <a:r>
              <a:rPr sz="1600"/>
              <a:t>Body Level Two</a:t>
            </a:r>
          </a:p>
          <a:p>
            <a:pPr lvl="2">
              <a:defRPr sz="1800"/>
            </a:pPr>
            <a:r>
              <a:rPr sz="1600"/>
              <a:t>Body Level Three</a:t>
            </a:r>
          </a:p>
          <a:p>
            <a:pPr lvl="3">
              <a:defRPr sz="1800"/>
            </a:pPr>
            <a:r>
              <a:rPr sz="1600"/>
              <a:t>Body Level Four</a:t>
            </a:r>
          </a:p>
          <a:p>
            <a:pPr lvl="4">
              <a:defRPr sz="1800"/>
            </a:pPr>
            <a:r>
              <a:rPr sz="1600"/>
              <a:t>Body Level Five</a:t>
            </a:r>
          </a:p>
        </p:txBody>
      </p:sp>
      <p:sp>
        <p:nvSpPr>
          <p:cNvPr id="78" name="Shape 78"/>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lvl1pPr defTabSz="914400">
              <a:defRPr sz="4400"/>
            </a:lvl1pPr>
          </a:lstStyle>
          <a:p>
            <a:pPr lvl="0">
              <a:defRPr sz="1800"/>
            </a:pPr>
            <a:r>
              <a:rPr sz="4400"/>
              <a:t>Title Text</a:t>
            </a:r>
          </a:p>
        </p:txBody>
      </p:sp>
      <p:sp>
        <p:nvSpPr>
          <p:cNvPr id="81" name="Shape 81"/>
          <p:cNvSpPr>
            <a:spLocks noGrp="1"/>
          </p:cNvSpPr>
          <p:nvPr>
            <p:ph type="body" idx="1"/>
          </p:nvPr>
        </p:nvSpPr>
        <p:spPr>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82" name="Shape 82"/>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84" name="Shape 84"/>
          <p:cNvSpPr>
            <a:spLocks noGrp="1"/>
          </p:cNvSpPr>
          <p:nvPr>
            <p:ph type="title"/>
          </p:nvPr>
        </p:nvSpPr>
        <p:spPr>
          <a:xfrm>
            <a:off x="6543675" y="0"/>
            <a:ext cx="1971675" cy="6542088"/>
          </a:xfrm>
          <a:prstGeom prst="rect">
            <a:avLst/>
          </a:prstGeom>
        </p:spPr>
        <p:txBody>
          <a:bodyPr/>
          <a:lstStyle>
            <a:lvl1pPr defTabSz="914400">
              <a:defRPr sz="4400"/>
            </a:lvl1pPr>
          </a:lstStyle>
          <a:p>
            <a:pPr lvl="0">
              <a:defRPr sz="1800"/>
            </a:pPr>
            <a:r>
              <a:rPr sz="4400"/>
              <a:t>Title Text</a:t>
            </a:r>
          </a:p>
        </p:txBody>
      </p:sp>
      <p:sp>
        <p:nvSpPr>
          <p:cNvPr id="85" name="Shape 85"/>
          <p:cNvSpPr>
            <a:spLocks noGrp="1"/>
          </p:cNvSpPr>
          <p:nvPr>
            <p:ph type="body" idx="1"/>
          </p:nvPr>
        </p:nvSpPr>
        <p:spPr>
          <a:xfrm>
            <a:off x="628650" y="365125"/>
            <a:ext cx="5800725" cy="649287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86" name="Shape 86"/>
          <p:cNvSpPr>
            <a:spLocks noGrp="1"/>
          </p:cNvSpPr>
          <p:nvPr>
            <p:ph type="sldNum" sz="quarter" idx="2"/>
          </p:nvPr>
        </p:nvSpPr>
        <p:spPr>
          <a:xfrm>
            <a:off x="6457950" y="6404294"/>
            <a:ext cx="2057400" cy="269241"/>
          </a:xfrm>
          <a:prstGeom prst="rect">
            <a:avLst/>
          </a:prstGeom>
        </p:spPr>
        <p:txBody>
          <a:bodyPr/>
          <a:lstStyle>
            <a:lvl1pPr>
              <a:defRPr sz="1200"/>
            </a:lvl1pPr>
          </a:lstStyle>
          <a:p>
            <a:pPr lvl="0"/>
            <a:fld id="{86CB4B4D-7CA3-9044-876B-883B54F8677D}" type="slidenum">
              <a:rPr/>
              <a:pPr lvl="0"/>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27485" y="2060577"/>
            <a:ext cx="3297254" cy="4195763"/>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40871" y="2056093"/>
            <a:ext cx="3297256" cy="4200245"/>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rot="5400000">
            <a:off x="7492906" y="1828803"/>
            <a:ext cx="990599" cy="228599"/>
          </a:xfrm>
          <a:prstGeom prst="rect">
            <a:avLst/>
          </a:prstGeom>
        </p:spPr>
        <p:txBody>
          <a:bodyPr/>
          <a:lstStyle/>
          <a:p>
            <a:fld id="{99FECC6B-8415-477A-AEB9-0D3B6199E6AF}" type="datetime1">
              <a:rPr lang="en-US" smtClean="0"/>
              <a:pPr/>
              <a:t>3/19/2015</a:t>
            </a:fld>
            <a:endParaRPr lang="en-US" dirty="0"/>
          </a:p>
        </p:txBody>
      </p:sp>
      <p:sp>
        <p:nvSpPr>
          <p:cNvPr id="6" name="Footer Placeholder 5"/>
          <p:cNvSpPr>
            <a:spLocks noGrp="1"/>
          </p:cNvSpPr>
          <p:nvPr>
            <p:ph type="ftr" sz="quarter" idx="11"/>
          </p:nvPr>
        </p:nvSpPr>
        <p:spPr>
          <a:xfrm rot="5400000">
            <a:off x="6231207" y="3263399"/>
            <a:ext cx="3859795" cy="2286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423499"/>
            <a:ext cx="2057400" cy="230832"/>
          </a:xfrm>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66026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3300"/>
              <a:t>Title Text</a:t>
            </a:r>
          </a:p>
        </p:txBody>
      </p:sp>
      <p:sp>
        <p:nvSpPr>
          <p:cNvPr id="11" name="Shape 11"/>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623887" y="0"/>
            <a:ext cx="7886701" cy="4562476"/>
          </a:xfrm>
          <a:prstGeom prst="rect">
            <a:avLst/>
          </a:prstGeom>
        </p:spPr>
        <p:txBody>
          <a:bodyPr anchor="b"/>
          <a:lstStyle>
            <a:lvl1pPr>
              <a:defRPr sz="4500"/>
            </a:lvl1pPr>
          </a:lstStyle>
          <a:p>
            <a:pPr lvl="0">
              <a:defRPr sz="1800"/>
            </a:pPr>
            <a:r>
              <a:rPr sz="4500"/>
              <a:t>Title Text</a:t>
            </a:r>
          </a:p>
        </p:txBody>
      </p:sp>
      <p:sp>
        <p:nvSpPr>
          <p:cNvPr id="15" name="Shape 15"/>
          <p:cNvSpPr>
            <a:spLocks noGrp="1"/>
          </p:cNvSpPr>
          <p:nvPr>
            <p:ph type="body" idx="1"/>
          </p:nvPr>
        </p:nvSpPr>
        <p:spPr>
          <a:xfrm>
            <a:off x="623887" y="4589464"/>
            <a:ext cx="7886701" cy="2268536"/>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pPr lvl="0">
              <a:defRPr>
                <a:solidFill>
                  <a:srgbClr val="000000"/>
                </a:solidFill>
              </a:defRPr>
            </a:pPr>
            <a:r>
              <a:rPr>
                <a:solidFill>
                  <a:srgbClr val="888888"/>
                </a:solidFill>
              </a:rPr>
              <a:t>Body Level One</a:t>
            </a:r>
          </a:p>
          <a:p>
            <a:pPr lvl="1">
              <a:defRPr>
                <a:solidFill>
                  <a:srgbClr val="000000"/>
                </a:solidFill>
              </a:defRPr>
            </a:pPr>
            <a:r>
              <a:rPr>
                <a:solidFill>
                  <a:srgbClr val="888888"/>
                </a:solidFill>
              </a:rPr>
              <a:t>Body Level Two</a:t>
            </a:r>
          </a:p>
          <a:p>
            <a:pPr lvl="2">
              <a:defRPr>
                <a:solidFill>
                  <a:srgbClr val="000000"/>
                </a:solidFill>
              </a:defRPr>
            </a:pPr>
            <a:r>
              <a:rPr>
                <a:solidFill>
                  <a:srgbClr val="888888"/>
                </a:solidFill>
              </a:rPr>
              <a:t>Body Level Three</a:t>
            </a:r>
          </a:p>
          <a:p>
            <a:pPr lvl="3">
              <a:defRPr>
                <a:solidFill>
                  <a:srgbClr val="000000"/>
                </a:solidFill>
              </a:defRPr>
            </a:pPr>
            <a:r>
              <a:rPr>
                <a:solidFill>
                  <a:srgbClr val="888888"/>
                </a:solidFill>
              </a:rPr>
              <a:t>Body Level Four</a:t>
            </a:r>
          </a:p>
          <a:p>
            <a:pPr lvl="4">
              <a:defRPr>
                <a:solidFill>
                  <a:srgbClr val="000000"/>
                </a:solidFill>
              </a:defRPr>
            </a:pPr>
            <a:r>
              <a:rPr>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3300"/>
              <a:t>Title Text</a:t>
            </a:r>
          </a:p>
        </p:txBody>
      </p:sp>
      <p:sp>
        <p:nvSpPr>
          <p:cNvPr id="19" name="Shape 19"/>
          <p:cNvSpPr>
            <a:spLocks noGrp="1"/>
          </p:cNvSpPr>
          <p:nvPr>
            <p:ph type="body" idx="1"/>
          </p:nvPr>
        </p:nvSpPr>
        <p:spPr>
          <a:xfrm>
            <a:off x="628650" y="1825625"/>
            <a:ext cx="3886200" cy="5032375"/>
          </a:xfrm>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29841" y="365125"/>
            <a:ext cx="7886701" cy="1325564"/>
          </a:xfrm>
          <a:prstGeom prst="rect">
            <a:avLst/>
          </a:prstGeom>
        </p:spPr>
        <p:txBody>
          <a:bodyPr/>
          <a:lstStyle/>
          <a:p>
            <a:pPr lvl="0">
              <a:defRPr sz="1800"/>
            </a:pPr>
            <a:r>
              <a:rPr sz="3300"/>
              <a:t>Title Text</a:t>
            </a:r>
          </a:p>
        </p:txBody>
      </p:sp>
      <p:sp>
        <p:nvSpPr>
          <p:cNvPr id="23" name="Shape 23"/>
          <p:cNvSpPr>
            <a:spLocks noGrp="1"/>
          </p:cNvSpPr>
          <p:nvPr>
            <p:ph type="body" idx="1"/>
          </p:nvPr>
        </p:nvSpPr>
        <p:spPr>
          <a:xfrm>
            <a:off x="629841" y="1681163"/>
            <a:ext cx="3868341" cy="823913"/>
          </a:xfrm>
          <a:prstGeom prst="rect">
            <a:avLst/>
          </a:prstGeom>
        </p:spPr>
        <p:txBody>
          <a:bodyPr anchor="b"/>
          <a:lstStyle>
            <a:lvl1pPr marL="0" indent="0">
              <a:buSzTx/>
              <a:buFontTx/>
              <a:buNone/>
              <a:defRPr sz="1800" b="1"/>
            </a:lvl1pPr>
            <a:lvl2pPr marL="0" indent="342900">
              <a:buSzTx/>
              <a:buFontTx/>
              <a:buNone/>
              <a:defRPr sz="1800" b="1"/>
            </a:lvl2pPr>
            <a:lvl3pPr marL="0" indent="685800">
              <a:buSzTx/>
              <a:buFontTx/>
              <a:buNone/>
              <a:defRPr sz="1800" b="1"/>
            </a:lvl3pPr>
            <a:lvl4pPr marL="0" indent="1028700">
              <a:buSzTx/>
              <a:buFontTx/>
              <a:buNone/>
              <a:defRPr sz="1800" b="1"/>
            </a:lvl4pPr>
            <a:lvl5pPr marL="0" indent="1371600">
              <a:buSzTx/>
              <a:buFontTx/>
              <a:buNone/>
              <a:defRPr sz="1800" b="1"/>
            </a:lvl5pPr>
          </a:lstStyle>
          <a:p>
            <a:pPr lvl="0">
              <a:defRPr b="0"/>
            </a:pPr>
            <a:r>
              <a:rPr b="1"/>
              <a:t>Body Level One</a:t>
            </a:r>
          </a:p>
          <a:p>
            <a:pPr lvl="1">
              <a:defRPr b="0"/>
            </a:pPr>
            <a:r>
              <a:rPr b="1"/>
              <a:t>Body Level Two</a:t>
            </a:r>
          </a:p>
          <a:p>
            <a:pPr lvl="2">
              <a:defRPr b="0"/>
            </a:pPr>
            <a:r>
              <a:rPr b="1"/>
              <a:t>Body Level Three</a:t>
            </a:r>
          </a:p>
          <a:p>
            <a:pPr lvl="3">
              <a:defRPr b="0"/>
            </a:pPr>
            <a:r>
              <a:rPr b="1"/>
              <a:t>Body Level Four</a:t>
            </a:r>
          </a:p>
          <a:p>
            <a:pPr lvl="4">
              <a:defRPr b="0"/>
            </a:pPr>
            <a:r>
              <a:rPr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628650" y="365125"/>
            <a:ext cx="7886700" cy="1325564"/>
          </a:xfrm>
          <a:prstGeom prst="rect">
            <a:avLst/>
          </a:prstGeom>
        </p:spPr>
        <p:txBody>
          <a:bodyPr/>
          <a:lstStyle/>
          <a:p>
            <a:pPr lvl="0">
              <a:defRPr sz="1800"/>
            </a:pPr>
            <a:r>
              <a:rPr sz="33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629841" y="0"/>
            <a:ext cx="2949178" cy="2057400"/>
          </a:xfrm>
          <a:prstGeom prst="rect">
            <a:avLst/>
          </a:prstGeom>
        </p:spPr>
        <p:txBody>
          <a:bodyPr anchor="b"/>
          <a:lstStyle>
            <a:lvl1pPr>
              <a:defRPr sz="2400"/>
            </a:lvl1pPr>
          </a:lstStyle>
          <a:p>
            <a:pPr lvl="0">
              <a:defRPr sz="1800"/>
            </a:pPr>
            <a:r>
              <a:rPr sz="2400"/>
              <a:t>Title Text</a:t>
            </a:r>
          </a:p>
        </p:txBody>
      </p:sp>
      <p:sp>
        <p:nvSpPr>
          <p:cNvPr id="32" name="Shape 32"/>
          <p:cNvSpPr>
            <a:spLocks noGrp="1"/>
          </p:cNvSpPr>
          <p:nvPr>
            <p:ph type="body" idx="1"/>
          </p:nvPr>
        </p:nvSpPr>
        <p:spPr>
          <a:xfrm>
            <a:off x="3887391" y="987425"/>
            <a:ext cx="4629151" cy="5870576"/>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20">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629841" y="0"/>
            <a:ext cx="2949178" cy="2057400"/>
          </a:xfrm>
          <a:prstGeom prst="rect">
            <a:avLst/>
          </a:prstGeom>
        </p:spPr>
        <p:txBody>
          <a:bodyPr anchor="b"/>
          <a:lstStyle>
            <a:lvl1pPr>
              <a:defRPr sz="2400"/>
            </a:lvl1pPr>
          </a:lstStyle>
          <a:p>
            <a:pPr lvl="0">
              <a:defRPr sz="1800"/>
            </a:pPr>
            <a:r>
              <a:rPr sz="2400"/>
              <a:t>Title Text</a:t>
            </a:r>
          </a:p>
        </p:txBody>
      </p:sp>
      <p:sp>
        <p:nvSpPr>
          <p:cNvPr id="36" name="Shape 36"/>
          <p:cNvSpPr>
            <a:spLocks noGrp="1"/>
          </p:cNvSpPr>
          <p:nvPr>
            <p:ph type="body" idx="1"/>
          </p:nvPr>
        </p:nvSpPr>
        <p:spPr>
          <a:xfrm>
            <a:off x="629841" y="2057400"/>
            <a:ext cx="2949178" cy="4800600"/>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pPr lvl="0">
              <a:defRPr sz="1800"/>
            </a:pPr>
            <a:r>
              <a:rPr sz="1200"/>
              <a:t>Body Level One</a:t>
            </a:r>
          </a:p>
          <a:p>
            <a:pPr lvl="1">
              <a:defRPr sz="1800"/>
            </a:pPr>
            <a:r>
              <a:rPr sz="1200"/>
              <a:t>Body Level Two</a:t>
            </a:r>
          </a:p>
          <a:p>
            <a:pPr lvl="2">
              <a:defRPr sz="1800"/>
            </a:pPr>
            <a:r>
              <a:rPr sz="1200"/>
              <a:t>Body Level Three</a:t>
            </a:r>
          </a:p>
          <a:p>
            <a:pPr lvl="3">
              <a:defRPr sz="1800"/>
            </a:pPr>
            <a:r>
              <a:rPr sz="1200"/>
              <a:t>Body Level Four</a:t>
            </a:r>
          </a:p>
          <a:p>
            <a:pPr lvl="4">
              <a:defRPr sz="1800"/>
            </a:pPr>
            <a:r>
              <a:rPr sz="12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3300"/>
              <a:t>Title Text</a:t>
            </a:r>
          </a:p>
        </p:txBody>
      </p:sp>
      <p:sp>
        <p:nvSpPr>
          <p:cNvPr id="40" name="Shape 40"/>
          <p:cNvSpPr>
            <a:spLocks noGrp="1"/>
          </p:cNvSpPr>
          <p:nvPr>
            <p:ph type="body" idx="1"/>
          </p:nvPr>
        </p:nvSpPr>
        <p:spPr>
          <a:prstGeom prst="rect">
            <a:avLst/>
          </a:prstGeom>
        </p:spPr>
        <p:txBody>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28650" y="230190"/>
            <a:ext cx="7886700" cy="159543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3300"/>
              <a:t>Title Text</a:t>
            </a:r>
          </a:p>
        </p:txBody>
      </p:sp>
      <p:sp>
        <p:nvSpPr>
          <p:cNvPr id="3" name="Shape 3"/>
          <p:cNvSpPr>
            <a:spLocks noGrp="1"/>
          </p:cNvSpPr>
          <p:nvPr>
            <p:ph type="body" idx="1"/>
          </p:nvPr>
        </p:nvSpPr>
        <p:spPr>
          <a:xfrm>
            <a:off x="628650" y="1825625"/>
            <a:ext cx="7886700" cy="503237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4" name="Shape 4"/>
          <p:cNvSpPr>
            <a:spLocks noGrp="1"/>
          </p:cNvSpPr>
          <p:nvPr>
            <p:ph type="sldNum" sz="quarter" idx="2"/>
          </p:nvPr>
        </p:nvSpPr>
        <p:spPr>
          <a:xfrm>
            <a:off x="6457950" y="6429694"/>
            <a:ext cx="2057400" cy="218441"/>
          </a:xfrm>
          <a:prstGeom prst="rect">
            <a:avLst/>
          </a:prstGeom>
          <a:ln w="12700">
            <a:miter lim="400000"/>
          </a:ln>
        </p:spPr>
        <p:txBody>
          <a:bodyPr lIns="45719" rIns="45719" anchor="ctr">
            <a:spAutoFit/>
          </a:bodyPr>
          <a:lstStyle>
            <a:lvl1pPr algn="r">
              <a:defRPr sz="900">
                <a:solidFill>
                  <a:srgbClr val="888888"/>
                </a:solidFill>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2" r:id="rId11"/>
    <p:sldLayoutId id="2147483663" r:id="rId12"/>
    <p:sldLayoutId id="2147483664" r:id="rId13"/>
    <p:sldLayoutId id="2147483665" r:id="rId14"/>
    <p:sldLayoutId id="2147483667" r:id="rId15"/>
    <p:sldLayoutId id="2147483668" r:id="rId16"/>
    <p:sldLayoutId id="2147483669" r:id="rId17"/>
    <p:sldLayoutId id="2147483670" r:id="rId18"/>
    <p:sldLayoutId id="2147483671" r:id="rId19"/>
  </p:sldLayoutIdLst>
  <p:transition spd="med"/>
  <p:txStyles>
    <p:titleStyle>
      <a:lvl1pPr defTabSz="685800">
        <a:lnSpc>
          <a:spcPct val="90000"/>
        </a:lnSpc>
        <a:defRPr sz="3300">
          <a:latin typeface="Calibri Light"/>
          <a:ea typeface="Calibri Light"/>
          <a:cs typeface="Calibri Light"/>
          <a:sym typeface="Calibri Light"/>
        </a:defRPr>
      </a:lvl1pPr>
      <a:lvl2pPr defTabSz="685800">
        <a:lnSpc>
          <a:spcPct val="90000"/>
        </a:lnSpc>
        <a:defRPr sz="3300">
          <a:latin typeface="Calibri Light"/>
          <a:ea typeface="Calibri Light"/>
          <a:cs typeface="Calibri Light"/>
          <a:sym typeface="Calibri Light"/>
        </a:defRPr>
      </a:lvl2pPr>
      <a:lvl3pPr defTabSz="685800">
        <a:lnSpc>
          <a:spcPct val="90000"/>
        </a:lnSpc>
        <a:defRPr sz="3300">
          <a:latin typeface="Calibri Light"/>
          <a:ea typeface="Calibri Light"/>
          <a:cs typeface="Calibri Light"/>
          <a:sym typeface="Calibri Light"/>
        </a:defRPr>
      </a:lvl3pPr>
      <a:lvl4pPr defTabSz="685800">
        <a:lnSpc>
          <a:spcPct val="90000"/>
        </a:lnSpc>
        <a:defRPr sz="3300">
          <a:latin typeface="Calibri Light"/>
          <a:ea typeface="Calibri Light"/>
          <a:cs typeface="Calibri Light"/>
          <a:sym typeface="Calibri Light"/>
        </a:defRPr>
      </a:lvl4pPr>
      <a:lvl5pPr defTabSz="685800">
        <a:lnSpc>
          <a:spcPct val="90000"/>
        </a:lnSpc>
        <a:defRPr sz="3300">
          <a:latin typeface="Calibri Light"/>
          <a:ea typeface="Calibri Light"/>
          <a:cs typeface="Calibri Light"/>
          <a:sym typeface="Calibri Light"/>
        </a:defRPr>
      </a:lvl5pPr>
      <a:lvl6pPr defTabSz="685800">
        <a:lnSpc>
          <a:spcPct val="90000"/>
        </a:lnSpc>
        <a:defRPr sz="3300">
          <a:latin typeface="Calibri Light"/>
          <a:ea typeface="Calibri Light"/>
          <a:cs typeface="Calibri Light"/>
          <a:sym typeface="Calibri Light"/>
        </a:defRPr>
      </a:lvl6pPr>
      <a:lvl7pPr defTabSz="685800">
        <a:lnSpc>
          <a:spcPct val="90000"/>
        </a:lnSpc>
        <a:defRPr sz="3300">
          <a:latin typeface="Calibri Light"/>
          <a:ea typeface="Calibri Light"/>
          <a:cs typeface="Calibri Light"/>
          <a:sym typeface="Calibri Light"/>
        </a:defRPr>
      </a:lvl7pPr>
      <a:lvl8pPr defTabSz="685800">
        <a:lnSpc>
          <a:spcPct val="90000"/>
        </a:lnSpc>
        <a:defRPr sz="3300">
          <a:latin typeface="Calibri Light"/>
          <a:ea typeface="Calibri Light"/>
          <a:cs typeface="Calibri Light"/>
          <a:sym typeface="Calibri Light"/>
        </a:defRPr>
      </a:lvl8pPr>
      <a:lvl9pPr defTabSz="685800">
        <a:lnSpc>
          <a:spcPct val="90000"/>
        </a:lnSpc>
        <a:defRPr sz="3300">
          <a:latin typeface="Calibri Light"/>
          <a:ea typeface="Calibri Light"/>
          <a:cs typeface="Calibri Light"/>
          <a:sym typeface="Calibri Light"/>
        </a:defRPr>
      </a:lvl9pPr>
    </p:titleStyle>
    <p:bodyStyle>
      <a:lvl1pPr marL="171450" indent="-171450" defTabSz="685800">
        <a:lnSpc>
          <a:spcPct val="90000"/>
        </a:lnSpc>
        <a:spcBef>
          <a:spcPts val="700"/>
        </a:spcBef>
        <a:buSzPct val="100000"/>
        <a:buFont typeface="Arial"/>
        <a:buChar char="•"/>
        <a:defRPr sz="2100">
          <a:latin typeface="Calibri"/>
          <a:ea typeface="Calibri"/>
          <a:cs typeface="Calibri"/>
          <a:sym typeface="Calibri"/>
        </a:defRPr>
      </a:lvl1pPr>
      <a:lvl2pPr marL="542925" indent="-200025" defTabSz="685800">
        <a:lnSpc>
          <a:spcPct val="90000"/>
        </a:lnSpc>
        <a:spcBef>
          <a:spcPts val="700"/>
        </a:spcBef>
        <a:buSzPct val="100000"/>
        <a:buFont typeface="Arial"/>
        <a:buChar char="•"/>
        <a:defRPr sz="2100">
          <a:latin typeface="Calibri"/>
          <a:ea typeface="Calibri"/>
          <a:cs typeface="Calibri"/>
          <a:sym typeface="Calibri"/>
        </a:defRPr>
      </a:lvl2pPr>
      <a:lvl3pPr marL="925830" indent="-240030" defTabSz="685800">
        <a:lnSpc>
          <a:spcPct val="90000"/>
        </a:lnSpc>
        <a:spcBef>
          <a:spcPts val="700"/>
        </a:spcBef>
        <a:buSzPct val="100000"/>
        <a:buFont typeface="Arial"/>
        <a:buChar char="•"/>
        <a:defRPr sz="2100">
          <a:latin typeface="Calibri"/>
          <a:ea typeface="Calibri"/>
          <a:cs typeface="Calibri"/>
          <a:sym typeface="Calibri"/>
        </a:defRPr>
      </a:lvl3pPr>
      <a:lvl4pPr marL="1305657" indent="-276957" defTabSz="685800">
        <a:lnSpc>
          <a:spcPct val="90000"/>
        </a:lnSpc>
        <a:spcBef>
          <a:spcPts val="700"/>
        </a:spcBef>
        <a:buSzPct val="100000"/>
        <a:buFont typeface="Arial"/>
        <a:buChar char="•"/>
        <a:defRPr sz="2100">
          <a:latin typeface="Calibri"/>
          <a:ea typeface="Calibri"/>
          <a:cs typeface="Calibri"/>
          <a:sym typeface="Calibri"/>
        </a:defRPr>
      </a:lvl4pPr>
      <a:lvl5pPr marL="1648557" indent="-276957" defTabSz="685800">
        <a:lnSpc>
          <a:spcPct val="90000"/>
        </a:lnSpc>
        <a:spcBef>
          <a:spcPts val="700"/>
        </a:spcBef>
        <a:buSzPct val="100000"/>
        <a:buFont typeface="Arial"/>
        <a:buChar char="•"/>
        <a:defRPr sz="2100">
          <a:latin typeface="Calibri"/>
          <a:ea typeface="Calibri"/>
          <a:cs typeface="Calibri"/>
          <a:sym typeface="Calibri"/>
        </a:defRPr>
      </a:lvl5pPr>
      <a:lvl6pPr marL="1991457" indent="-276957" defTabSz="685800">
        <a:lnSpc>
          <a:spcPct val="90000"/>
        </a:lnSpc>
        <a:spcBef>
          <a:spcPts val="700"/>
        </a:spcBef>
        <a:buSzPct val="100000"/>
        <a:buFont typeface="Arial"/>
        <a:buChar char="•"/>
        <a:defRPr sz="2100">
          <a:latin typeface="Calibri"/>
          <a:ea typeface="Calibri"/>
          <a:cs typeface="Calibri"/>
          <a:sym typeface="Calibri"/>
        </a:defRPr>
      </a:lvl6pPr>
      <a:lvl7pPr marL="2334357" indent="-276957" defTabSz="685800">
        <a:lnSpc>
          <a:spcPct val="90000"/>
        </a:lnSpc>
        <a:spcBef>
          <a:spcPts val="700"/>
        </a:spcBef>
        <a:buSzPct val="100000"/>
        <a:buFont typeface="Arial"/>
        <a:buChar char="•"/>
        <a:defRPr sz="2100">
          <a:latin typeface="Calibri"/>
          <a:ea typeface="Calibri"/>
          <a:cs typeface="Calibri"/>
          <a:sym typeface="Calibri"/>
        </a:defRPr>
      </a:lvl7pPr>
      <a:lvl8pPr marL="2677257" indent="-276957" defTabSz="685800">
        <a:lnSpc>
          <a:spcPct val="90000"/>
        </a:lnSpc>
        <a:spcBef>
          <a:spcPts val="700"/>
        </a:spcBef>
        <a:buSzPct val="100000"/>
        <a:buFont typeface="Arial"/>
        <a:buChar char="•"/>
        <a:defRPr sz="2100">
          <a:latin typeface="Calibri"/>
          <a:ea typeface="Calibri"/>
          <a:cs typeface="Calibri"/>
          <a:sym typeface="Calibri"/>
        </a:defRPr>
      </a:lvl8pPr>
      <a:lvl9pPr marL="3020157" indent="-276957" defTabSz="685800">
        <a:lnSpc>
          <a:spcPct val="90000"/>
        </a:lnSpc>
        <a:spcBef>
          <a:spcPts val="700"/>
        </a:spcBef>
        <a:buSzPct val="100000"/>
        <a:buFont typeface="Arial"/>
        <a:buChar char="•"/>
        <a:defRPr sz="2100">
          <a:latin typeface="Calibri"/>
          <a:ea typeface="Calibri"/>
          <a:cs typeface="Calibri"/>
          <a:sym typeface="Calibri"/>
        </a:defRPr>
      </a:lvl9pPr>
    </p:bodyStyle>
    <p:otherStyle>
      <a:lvl1pPr algn="r">
        <a:defRPr sz="900">
          <a:solidFill>
            <a:schemeClr val="tx1"/>
          </a:solidFill>
          <a:latin typeface="+mn-lt"/>
          <a:ea typeface="+mn-ea"/>
          <a:cs typeface="+mn-cs"/>
          <a:sym typeface="Calibri"/>
        </a:defRPr>
      </a:lvl1pPr>
      <a:lvl2pPr indent="457200" algn="r">
        <a:defRPr sz="900">
          <a:solidFill>
            <a:schemeClr val="tx1"/>
          </a:solidFill>
          <a:latin typeface="+mn-lt"/>
          <a:ea typeface="+mn-ea"/>
          <a:cs typeface="+mn-cs"/>
          <a:sym typeface="Calibri"/>
        </a:defRPr>
      </a:lvl2pPr>
      <a:lvl3pPr indent="914400" algn="r">
        <a:defRPr sz="900">
          <a:solidFill>
            <a:schemeClr val="tx1"/>
          </a:solidFill>
          <a:latin typeface="+mn-lt"/>
          <a:ea typeface="+mn-ea"/>
          <a:cs typeface="+mn-cs"/>
          <a:sym typeface="Calibri"/>
        </a:defRPr>
      </a:lvl3pPr>
      <a:lvl4pPr indent="1371600" algn="r">
        <a:defRPr sz="900">
          <a:solidFill>
            <a:schemeClr val="tx1"/>
          </a:solidFill>
          <a:latin typeface="+mn-lt"/>
          <a:ea typeface="+mn-ea"/>
          <a:cs typeface="+mn-cs"/>
          <a:sym typeface="Calibri"/>
        </a:defRPr>
      </a:lvl4pPr>
      <a:lvl5pPr indent="1828800" algn="r">
        <a:defRPr sz="900">
          <a:solidFill>
            <a:schemeClr val="tx1"/>
          </a:solidFill>
          <a:latin typeface="+mn-lt"/>
          <a:ea typeface="+mn-ea"/>
          <a:cs typeface="+mn-cs"/>
          <a:sym typeface="Calibri"/>
        </a:defRPr>
      </a:lvl5pPr>
      <a:lvl6pPr indent="2286000" algn="r">
        <a:defRPr sz="900">
          <a:solidFill>
            <a:schemeClr val="tx1"/>
          </a:solidFill>
          <a:latin typeface="+mn-lt"/>
          <a:ea typeface="+mn-ea"/>
          <a:cs typeface="+mn-cs"/>
          <a:sym typeface="Calibri"/>
        </a:defRPr>
      </a:lvl6pPr>
      <a:lvl7pPr indent="2743200" algn="r">
        <a:defRPr sz="900">
          <a:solidFill>
            <a:schemeClr val="tx1"/>
          </a:solidFill>
          <a:latin typeface="+mn-lt"/>
          <a:ea typeface="+mn-ea"/>
          <a:cs typeface="+mn-cs"/>
          <a:sym typeface="Calibri"/>
        </a:defRPr>
      </a:lvl7pPr>
      <a:lvl8pPr indent="3200400" algn="r">
        <a:defRPr sz="900">
          <a:solidFill>
            <a:schemeClr val="tx1"/>
          </a:solidFill>
          <a:latin typeface="+mn-lt"/>
          <a:ea typeface="+mn-ea"/>
          <a:cs typeface="+mn-cs"/>
          <a:sym typeface="Calibri"/>
        </a:defRPr>
      </a:lvl8pPr>
      <a:lvl9pPr indent="3657600" algn="r">
        <a:defRPr sz="9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purdue.edu/"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961594" y="698343"/>
            <a:ext cx="7217203" cy="1125409"/>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p>
            <a:pPr lvl="0" algn="ctr" defTabSz="685800"/>
            <a:r>
              <a:rPr sz="2400">
                <a:latin typeface="Arial"/>
                <a:ea typeface="Arial"/>
                <a:cs typeface="Arial"/>
                <a:sym typeface="Arial"/>
              </a:rPr>
              <a:t>Indo-US Joint Center for Advanced Modeling of Tropical Land-Atmosphere-Ocean System for Simulation of Extreme Weather Events</a:t>
            </a:r>
            <a:r>
              <a:rPr sz="900">
                <a:latin typeface="Arial"/>
                <a:ea typeface="Arial"/>
                <a:cs typeface="Arial"/>
                <a:sym typeface="Arial"/>
              </a:rPr>
              <a:t> </a:t>
            </a:r>
          </a:p>
        </p:txBody>
      </p:sp>
      <p:pic>
        <p:nvPicPr>
          <p:cNvPr id="91" name="image1.png"/>
          <p:cNvPicPr/>
          <p:nvPr/>
        </p:nvPicPr>
        <p:blipFill>
          <a:blip r:embed="rId2">
            <a:extLst/>
          </a:blip>
          <a:stretch>
            <a:fillRect/>
          </a:stretch>
        </p:blipFill>
        <p:spPr>
          <a:xfrm>
            <a:off x="4079452" y="5492383"/>
            <a:ext cx="981486" cy="981486"/>
          </a:xfrm>
          <a:prstGeom prst="rect">
            <a:avLst/>
          </a:prstGeom>
          <a:ln w="12700">
            <a:miter lim="400000"/>
          </a:ln>
        </p:spPr>
      </p:pic>
      <p:sp>
        <p:nvSpPr>
          <p:cNvPr id="92" name="Shape 92"/>
          <p:cNvSpPr/>
          <p:nvPr/>
        </p:nvSpPr>
        <p:spPr>
          <a:xfrm>
            <a:off x="3275666" y="2164102"/>
            <a:ext cx="2340035" cy="31339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15000"/>
              </a:lnSpc>
            </a:pPr>
            <a:r>
              <a:rPr sz="1600" b="1" i="1">
                <a:latin typeface="Arial"/>
                <a:ea typeface="Arial"/>
                <a:cs typeface="Arial"/>
                <a:sym typeface="Arial"/>
              </a:rPr>
              <a:t>Principal Investigators</a:t>
            </a:r>
            <a:r>
              <a:rPr sz="1600">
                <a:latin typeface="Arial"/>
                <a:ea typeface="Arial"/>
                <a:cs typeface="Arial"/>
                <a:sym typeface="Arial"/>
              </a:rPr>
              <a:t>:</a:t>
            </a:r>
          </a:p>
        </p:txBody>
      </p:sp>
      <p:sp>
        <p:nvSpPr>
          <p:cNvPr id="93" name="Shape 93"/>
          <p:cNvSpPr/>
          <p:nvPr/>
        </p:nvSpPr>
        <p:spPr>
          <a:xfrm>
            <a:off x="822948" y="2883068"/>
            <a:ext cx="3747247" cy="672364"/>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p>
            <a:pPr lvl="0" defTabSz="685800"/>
            <a:r>
              <a:rPr sz="1400">
                <a:latin typeface="Arial"/>
                <a:ea typeface="Arial"/>
                <a:cs typeface="Arial"/>
                <a:sym typeface="Arial"/>
              </a:rPr>
              <a:t>Prof. U.C. Mohanty</a:t>
            </a:r>
          </a:p>
          <a:p>
            <a:pPr lvl="0" defTabSz="685800"/>
            <a:r>
              <a:rPr sz="1400">
                <a:latin typeface="Arial"/>
                <a:ea typeface="Arial"/>
                <a:cs typeface="Arial"/>
                <a:sym typeface="Arial"/>
              </a:rPr>
              <a:t>School of Earth Ocean and Climate Sciences,</a:t>
            </a:r>
          </a:p>
          <a:p>
            <a:pPr lvl="0" defTabSz="685800"/>
            <a:r>
              <a:rPr sz="1400">
                <a:latin typeface="Arial"/>
                <a:ea typeface="Arial"/>
                <a:cs typeface="Arial"/>
                <a:sym typeface="Arial"/>
              </a:rPr>
              <a:t>Indian Institute of Technology,  Bhubaneswar</a:t>
            </a:r>
          </a:p>
        </p:txBody>
      </p:sp>
      <p:sp>
        <p:nvSpPr>
          <p:cNvPr id="94" name="Shape 94"/>
          <p:cNvSpPr/>
          <p:nvPr/>
        </p:nvSpPr>
        <p:spPr>
          <a:xfrm>
            <a:off x="5329587" y="2776600"/>
            <a:ext cx="3032634" cy="69522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just"/>
            <a:r>
              <a:rPr sz="1400">
                <a:latin typeface="Arial"/>
                <a:ea typeface="Arial"/>
                <a:cs typeface="Arial"/>
                <a:sym typeface="Arial"/>
              </a:rPr>
              <a:t>Dr. Frank Marks </a:t>
            </a:r>
          </a:p>
          <a:p>
            <a:pPr lvl="0"/>
            <a:r>
              <a:rPr sz="1400">
                <a:latin typeface="Arial"/>
                <a:ea typeface="Arial"/>
                <a:cs typeface="Arial"/>
                <a:sym typeface="Arial"/>
              </a:rPr>
              <a:t>Hurricane Research Division AOML/NOAA/DOC </a:t>
            </a:r>
          </a:p>
        </p:txBody>
      </p:sp>
      <p:pic>
        <p:nvPicPr>
          <p:cNvPr id="95" name="image2.jpeg" descr="IIT Bhubaneswar"/>
          <p:cNvPicPr/>
          <p:nvPr/>
        </p:nvPicPr>
        <p:blipFill>
          <a:blip r:embed="rId3">
            <a:extLst/>
          </a:blip>
          <a:srcRect l="18520" r="10628"/>
          <a:stretch>
            <a:fillRect/>
          </a:stretch>
        </p:blipFill>
        <p:spPr>
          <a:xfrm>
            <a:off x="2384166" y="5427124"/>
            <a:ext cx="1099979" cy="1038258"/>
          </a:xfrm>
          <a:prstGeom prst="rect">
            <a:avLst/>
          </a:prstGeom>
          <a:ln w="12700">
            <a:miter lim="400000"/>
          </a:ln>
        </p:spPr>
      </p:pic>
      <p:pic>
        <p:nvPicPr>
          <p:cNvPr id="96" name="image3.png"/>
          <p:cNvPicPr/>
          <p:nvPr/>
        </p:nvPicPr>
        <p:blipFill>
          <a:blip r:embed="rId4">
            <a:extLst/>
          </a:blip>
          <a:stretch>
            <a:fillRect/>
          </a:stretch>
        </p:blipFill>
        <p:spPr>
          <a:xfrm>
            <a:off x="512273" y="5420556"/>
            <a:ext cx="1442581" cy="949067"/>
          </a:xfrm>
          <a:prstGeom prst="rect">
            <a:avLst/>
          </a:prstGeom>
          <a:ln w="12700">
            <a:miter lim="400000"/>
          </a:ln>
        </p:spPr>
      </p:pic>
      <p:sp>
        <p:nvSpPr>
          <p:cNvPr id="10" name="Shape 94"/>
          <p:cNvSpPr/>
          <p:nvPr/>
        </p:nvSpPr>
        <p:spPr>
          <a:xfrm>
            <a:off x="2294488" y="3928371"/>
            <a:ext cx="4770435"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just"/>
            <a:r>
              <a:rPr lang="en-US" sz="1400" dirty="0" smtClean="0">
                <a:latin typeface="Arial"/>
                <a:ea typeface="Arial"/>
                <a:cs typeface="Arial"/>
                <a:sym typeface="Arial"/>
              </a:rPr>
              <a:t>Presenter: Dr.Sundararaman Gopalakrishnan</a:t>
            </a:r>
          </a:p>
          <a:p>
            <a:pPr lvl="0" algn="just"/>
            <a:r>
              <a:rPr sz="1400" dirty="0" smtClean="0">
                <a:latin typeface="Arial"/>
                <a:ea typeface="Arial"/>
                <a:cs typeface="Arial"/>
                <a:sym typeface="Arial"/>
              </a:rPr>
              <a:t>Hurricane </a:t>
            </a:r>
            <a:r>
              <a:rPr sz="1400" dirty="0">
                <a:latin typeface="Arial"/>
                <a:ea typeface="Arial"/>
                <a:cs typeface="Arial"/>
                <a:sym typeface="Arial"/>
              </a:rPr>
              <a:t>Research Division AOML/NOAA/DOC </a:t>
            </a:r>
          </a:p>
        </p:txBody>
      </p:sp>
      <p:pic>
        <p:nvPicPr>
          <p:cNvPr id="1026" name="Picture 2" descr="Purdue Universit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471" y="5422378"/>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cois.gov.in/portal/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2879" y="5727177"/>
            <a:ext cx="1343025" cy="438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1"/>
          <p:cNvSpPr>
            <a:spLocks noGrp="1"/>
          </p:cNvSpPr>
          <p:nvPr>
            <p:ph type="title"/>
          </p:nvPr>
        </p:nvSpPr>
        <p:spPr>
          <a:xfrm>
            <a:off x="1814670" y="102322"/>
            <a:ext cx="5198800" cy="632135"/>
          </a:xfrm>
          <a:prstGeom prst="rect">
            <a:avLst/>
          </a:prstGeom>
        </p:spPr>
        <p:txBody>
          <a:bodyPr/>
          <a:lstStyle>
            <a:lvl1pPr>
              <a:defRPr>
                <a:solidFill>
                  <a:srgbClr val="D71A16"/>
                </a:solidFill>
              </a:defRPr>
            </a:lvl1pPr>
          </a:lstStyle>
          <a:p>
            <a:pPr lvl="0">
              <a:defRPr sz="1800">
                <a:solidFill>
                  <a:srgbClr val="000000"/>
                </a:solidFill>
              </a:defRPr>
            </a:pPr>
            <a:r>
              <a:rPr lang="en-US" sz="3300" b="1" dirty="0" smtClean="0">
                <a:solidFill>
                  <a:srgbClr val="D71A16"/>
                </a:solidFill>
                <a:latin typeface="Calibri" charset="0"/>
                <a:ea typeface="Calibri" charset="0"/>
                <a:cs typeface="Calibri" charset="0"/>
              </a:rPr>
              <a:t>Ongoing Research Activities</a:t>
            </a:r>
            <a:endParaRPr sz="3300" b="1" dirty="0">
              <a:solidFill>
                <a:srgbClr val="D71A16"/>
              </a:solidFill>
              <a:latin typeface="Calibri" charset="0"/>
              <a:ea typeface="Calibri" charset="0"/>
              <a:cs typeface="Calibri" charset="0"/>
            </a:endParaRPr>
          </a:p>
        </p:txBody>
      </p:sp>
      <p:grpSp>
        <p:nvGrpSpPr>
          <p:cNvPr id="5" name="Group 47"/>
          <p:cNvGrpSpPr>
            <a:grpSpLocks/>
          </p:cNvGrpSpPr>
          <p:nvPr/>
        </p:nvGrpSpPr>
        <p:grpSpPr bwMode="auto">
          <a:xfrm>
            <a:off x="554168" y="1525821"/>
            <a:ext cx="2971800" cy="2530552"/>
            <a:chOff x="3182" y="2524"/>
            <a:chExt cx="2482" cy="1659"/>
          </a:xfrm>
        </p:grpSpPr>
        <p:sp>
          <p:nvSpPr>
            <p:cNvPr id="6" name="Text Box 42"/>
            <p:cNvSpPr txBox="1">
              <a:spLocks noChangeArrowheads="1"/>
            </p:cNvSpPr>
            <p:nvPr/>
          </p:nvSpPr>
          <p:spPr bwMode="auto">
            <a:xfrm>
              <a:off x="3182" y="2524"/>
              <a:ext cx="495"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r>
                <a:rPr lang="en-US" sz="900" dirty="0">
                  <a:cs typeface="Mangal" panose="02040503050203030202" pitchFamily="18" charset="0"/>
                </a:rPr>
                <a:t>25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24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23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22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21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20 N</a:t>
              </a:r>
            </a:p>
            <a:p>
              <a:pPr algn="r" eaLnBrk="1" hangingPunct="1"/>
              <a:endParaRPr lang="en-US" sz="900" dirty="0">
                <a:cs typeface="Mangal" panose="02040503050203030202" pitchFamily="18" charset="0"/>
              </a:endParaRPr>
            </a:p>
            <a:p>
              <a:pPr algn="r" eaLnBrk="1" hangingPunct="1"/>
              <a:r>
                <a:rPr lang="en-US" sz="900" dirty="0">
                  <a:cs typeface="Mangal" panose="02040503050203030202" pitchFamily="18" charset="0"/>
                </a:rPr>
                <a:t>19 N</a:t>
              </a:r>
              <a:endParaRPr lang="en-US" sz="900" dirty="0"/>
            </a:p>
          </p:txBody>
        </p:sp>
        <p:sp>
          <p:nvSpPr>
            <p:cNvPr id="8" name="Text Box 43"/>
            <p:cNvSpPr txBox="1">
              <a:spLocks noChangeArrowheads="1"/>
            </p:cNvSpPr>
            <p:nvPr/>
          </p:nvSpPr>
          <p:spPr bwMode="auto">
            <a:xfrm>
              <a:off x="3494" y="3956"/>
              <a:ext cx="217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r>
                <a:rPr lang="en-US" sz="900">
                  <a:cs typeface="Mangal" panose="02040503050203030202" pitchFamily="18" charset="0"/>
                </a:rPr>
                <a:t>85E   86E   87E   88E   89E   90E   91E  92E</a:t>
              </a:r>
              <a:r>
                <a:rPr lang="en-US" sz="1200">
                  <a:cs typeface="Mangal" panose="02040503050203030202" pitchFamily="18" charset="0"/>
                </a:rPr>
                <a:t>                                                    </a:t>
              </a:r>
              <a:endParaRPr lang="en-US" sz="3200"/>
            </a:p>
          </p:txBody>
        </p:sp>
        <p:pic>
          <p:nvPicPr>
            <p:cNvPr id="9" name="Picture 44" descr="SIDR-2007Nov13-00-Reflectivity"/>
            <p:cNvPicPr>
              <a:picLocks noChangeAspect="1" noChangeArrowheads="1"/>
            </p:cNvPicPr>
            <p:nvPr/>
          </p:nvPicPr>
          <p:blipFill>
            <a:blip r:embed="rId2" cstate="print">
              <a:extLst>
                <a:ext uri="{28A0092B-C50C-407E-A947-70E740481C1C}">
                  <a14:useLocalDpi xmlns:a14="http://schemas.microsoft.com/office/drawing/2010/main" val="0"/>
                </a:ext>
              </a:extLst>
            </a:blip>
            <a:srcRect l="31471" t="11230" r="5063" b="12508"/>
            <a:stretch>
              <a:fillRect/>
            </a:stretch>
          </p:blipFill>
          <p:spPr bwMode="auto">
            <a:xfrm>
              <a:off x="3619" y="2607"/>
              <a:ext cx="1766"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5"/>
            <p:cNvSpPr txBox="1">
              <a:spLocks noChangeArrowheads="1"/>
            </p:cNvSpPr>
            <p:nvPr/>
          </p:nvSpPr>
          <p:spPr bwMode="auto">
            <a:xfrm>
              <a:off x="3659" y="3709"/>
              <a:ext cx="92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r>
                <a:rPr lang="en-US" sz="700">
                  <a:solidFill>
                    <a:srgbClr val="CC00CC"/>
                  </a:solidFill>
                  <a:cs typeface="Mangal" panose="02040503050203030202" pitchFamily="18" charset="0"/>
                </a:rPr>
                <a:t>Kolkata DWR Reflectivity</a:t>
              </a:r>
              <a:endParaRPr lang="en-US" sz="1200">
                <a:solidFill>
                  <a:srgbClr val="CC00CC"/>
                </a:solidFill>
              </a:endParaRPr>
            </a:p>
          </p:txBody>
        </p:sp>
      </p:grpSp>
      <p:grpSp>
        <p:nvGrpSpPr>
          <p:cNvPr id="11" name="Group 38"/>
          <p:cNvGrpSpPr>
            <a:grpSpLocks/>
          </p:cNvGrpSpPr>
          <p:nvPr/>
        </p:nvGrpSpPr>
        <p:grpSpPr bwMode="auto">
          <a:xfrm>
            <a:off x="3353226" y="1624872"/>
            <a:ext cx="2681599" cy="2358789"/>
            <a:chOff x="3176" y="2617"/>
            <a:chExt cx="2161" cy="1655"/>
          </a:xfrm>
        </p:grpSpPr>
        <p:pic>
          <p:nvPicPr>
            <p:cNvPr id="12" name="Picture 33" descr="Chennai_Jal_600-reflectivity"/>
            <p:cNvPicPr>
              <a:picLocks noChangeAspect="1" noChangeArrowheads="1"/>
            </p:cNvPicPr>
            <p:nvPr/>
          </p:nvPicPr>
          <p:blipFill>
            <a:blip r:embed="rId3" cstate="print">
              <a:extLst>
                <a:ext uri="{28A0092B-C50C-407E-A947-70E740481C1C}">
                  <a14:useLocalDpi xmlns:a14="http://schemas.microsoft.com/office/drawing/2010/main" val="0"/>
                </a:ext>
              </a:extLst>
            </a:blip>
            <a:srcRect l="11295" t="19724" r="8546" b="18530"/>
            <a:stretch>
              <a:fillRect/>
            </a:stretch>
          </p:blipFill>
          <p:spPr bwMode="auto">
            <a:xfrm>
              <a:off x="3634" y="2695"/>
              <a:ext cx="1469"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4"/>
            <p:cNvSpPr txBox="1">
              <a:spLocks noChangeArrowheads="1"/>
            </p:cNvSpPr>
            <p:nvPr/>
          </p:nvSpPr>
          <p:spPr bwMode="auto">
            <a:xfrm>
              <a:off x="3176" y="2617"/>
              <a:ext cx="484" cy="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r>
                <a:rPr lang="en-US" sz="900" dirty="0">
                  <a:cs typeface="Mangal" panose="02040503050203030202" pitchFamily="18" charset="0"/>
                </a:rPr>
                <a:t>16 N</a:t>
              </a:r>
            </a:p>
            <a:p>
              <a:pPr algn="r" eaLnBrk="1" hangingPunct="1"/>
              <a:endParaRPr lang="en-US" sz="700" dirty="0">
                <a:cs typeface="Mangal" panose="02040503050203030202" pitchFamily="18" charset="0"/>
              </a:endParaRPr>
            </a:p>
            <a:p>
              <a:pPr algn="r" eaLnBrk="1" hangingPunct="1"/>
              <a:r>
                <a:rPr lang="en-US" sz="900" dirty="0">
                  <a:cs typeface="Mangal" panose="02040503050203030202" pitchFamily="18" charset="0"/>
                </a:rPr>
                <a:t>15 N</a:t>
              </a:r>
            </a:p>
            <a:p>
              <a:pPr algn="r" eaLnBrk="1" hangingPunct="1"/>
              <a:endParaRPr lang="en-US" sz="700" dirty="0">
                <a:cs typeface="Mangal" panose="02040503050203030202" pitchFamily="18" charset="0"/>
              </a:endParaRPr>
            </a:p>
            <a:p>
              <a:pPr algn="r" eaLnBrk="1" hangingPunct="1"/>
              <a:r>
                <a:rPr lang="en-US" sz="900" dirty="0">
                  <a:cs typeface="Mangal" panose="02040503050203030202" pitchFamily="18" charset="0"/>
                </a:rPr>
                <a:t>14 N</a:t>
              </a:r>
            </a:p>
            <a:p>
              <a:pPr algn="r" eaLnBrk="1" hangingPunct="1"/>
              <a:endParaRPr lang="en-US" sz="800" dirty="0">
                <a:cs typeface="Mangal" panose="02040503050203030202" pitchFamily="18" charset="0"/>
              </a:endParaRPr>
            </a:p>
            <a:p>
              <a:pPr algn="r" eaLnBrk="1" hangingPunct="1"/>
              <a:r>
                <a:rPr lang="en-US" sz="900" dirty="0">
                  <a:cs typeface="Mangal" panose="02040503050203030202" pitchFamily="18" charset="0"/>
                </a:rPr>
                <a:t>13 N</a:t>
              </a:r>
            </a:p>
            <a:p>
              <a:pPr algn="r" eaLnBrk="1" hangingPunct="1"/>
              <a:endParaRPr lang="en-US" sz="800" dirty="0">
                <a:cs typeface="Mangal" panose="02040503050203030202" pitchFamily="18" charset="0"/>
              </a:endParaRPr>
            </a:p>
            <a:p>
              <a:pPr algn="r" eaLnBrk="1" hangingPunct="1"/>
              <a:r>
                <a:rPr lang="en-US" sz="900" dirty="0">
                  <a:cs typeface="Mangal" panose="02040503050203030202" pitchFamily="18" charset="0"/>
                </a:rPr>
                <a:t>12 N</a:t>
              </a:r>
            </a:p>
            <a:p>
              <a:pPr algn="r" eaLnBrk="1" hangingPunct="1"/>
              <a:endParaRPr lang="en-US" sz="700" dirty="0">
                <a:cs typeface="Mangal" panose="02040503050203030202" pitchFamily="18" charset="0"/>
              </a:endParaRPr>
            </a:p>
            <a:p>
              <a:pPr algn="r" eaLnBrk="1" hangingPunct="1"/>
              <a:r>
                <a:rPr lang="en-US" sz="900" dirty="0">
                  <a:cs typeface="Mangal" panose="02040503050203030202" pitchFamily="18" charset="0"/>
                </a:rPr>
                <a:t>11 N</a:t>
              </a:r>
            </a:p>
            <a:p>
              <a:pPr algn="r" eaLnBrk="1" hangingPunct="1"/>
              <a:endParaRPr lang="en-US" sz="800" dirty="0">
                <a:cs typeface="Mangal" panose="02040503050203030202" pitchFamily="18" charset="0"/>
              </a:endParaRPr>
            </a:p>
            <a:p>
              <a:pPr algn="r" eaLnBrk="1" hangingPunct="1"/>
              <a:r>
                <a:rPr lang="en-US" sz="900" dirty="0">
                  <a:cs typeface="Mangal" panose="02040503050203030202" pitchFamily="18" charset="0"/>
                </a:rPr>
                <a:t>10 N</a:t>
              </a:r>
            </a:p>
            <a:p>
              <a:pPr algn="r" eaLnBrk="1" hangingPunct="1"/>
              <a:endParaRPr lang="en-US" sz="700" dirty="0">
                <a:cs typeface="Mangal" panose="02040503050203030202" pitchFamily="18" charset="0"/>
              </a:endParaRPr>
            </a:p>
            <a:p>
              <a:pPr algn="r" eaLnBrk="1" hangingPunct="1"/>
              <a:r>
                <a:rPr lang="en-US" sz="900" dirty="0">
                  <a:cs typeface="Mangal" panose="02040503050203030202" pitchFamily="18" charset="0"/>
                </a:rPr>
                <a:t>9 N</a:t>
              </a:r>
              <a:endParaRPr lang="en-US" sz="900" dirty="0"/>
            </a:p>
          </p:txBody>
        </p:sp>
        <p:sp>
          <p:nvSpPr>
            <p:cNvPr id="14" name="Text Box 35"/>
            <p:cNvSpPr txBox="1">
              <a:spLocks noChangeArrowheads="1"/>
            </p:cNvSpPr>
            <p:nvPr/>
          </p:nvSpPr>
          <p:spPr bwMode="auto">
            <a:xfrm>
              <a:off x="3512" y="4039"/>
              <a:ext cx="182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r>
                <a:rPr lang="en-US" sz="900">
                  <a:cs typeface="Mangal" panose="02040503050203030202" pitchFamily="18" charset="0"/>
                </a:rPr>
                <a:t>77E  78E 79E 80E 81E 82E  83E 84E</a:t>
              </a:r>
              <a:r>
                <a:rPr lang="en-US" sz="1200">
                  <a:cs typeface="Mangal" panose="02040503050203030202" pitchFamily="18" charset="0"/>
                </a:rPr>
                <a:t>                                                    </a:t>
              </a:r>
              <a:endParaRPr lang="en-US" sz="3200"/>
            </a:p>
          </p:txBody>
        </p:sp>
        <p:sp>
          <p:nvSpPr>
            <p:cNvPr id="15" name="Text Box 36"/>
            <p:cNvSpPr txBox="1">
              <a:spLocks noChangeArrowheads="1"/>
            </p:cNvSpPr>
            <p:nvPr/>
          </p:nvSpPr>
          <p:spPr bwMode="auto">
            <a:xfrm>
              <a:off x="4293" y="2701"/>
              <a:ext cx="85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r>
                <a:rPr lang="en-US" sz="900" dirty="0">
                  <a:cs typeface="Mangal" panose="02040503050203030202" pitchFamily="18" charset="0"/>
                </a:rPr>
                <a:t>Chennai DWR</a:t>
              </a:r>
              <a:endParaRPr lang="en-US" sz="2000" dirty="0"/>
            </a:p>
          </p:txBody>
        </p:sp>
      </p:grpSp>
      <p:pic>
        <p:nvPicPr>
          <p:cNvPr id="16" name="Picture 93" descr="SIDR_1300_DWR_GTS_6hrly_color"/>
          <p:cNvPicPr>
            <a:picLocks noChangeAspect="1" noChangeArrowheads="1"/>
          </p:cNvPicPr>
          <p:nvPr/>
        </p:nvPicPr>
        <p:blipFill>
          <a:blip r:embed="rId4" cstate="print">
            <a:extLst>
              <a:ext uri="{28A0092B-C50C-407E-A947-70E740481C1C}">
                <a14:useLocalDpi xmlns:a14="http://schemas.microsoft.com/office/drawing/2010/main" val="0"/>
              </a:ext>
            </a:extLst>
          </a:blip>
          <a:srcRect l="24606" t="20654" r="24606" b="17622"/>
          <a:stretch>
            <a:fillRect/>
          </a:stretch>
        </p:blipFill>
        <p:spPr bwMode="auto">
          <a:xfrm>
            <a:off x="6233921" y="1687088"/>
            <a:ext cx="2295307" cy="20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6"/>
          <p:cNvSpPr txBox="1">
            <a:spLocks noChangeArrowheads="1"/>
          </p:cNvSpPr>
          <p:nvPr/>
        </p:nvSpPr>
        <p:spPr bwMode="auto">
          <a:xfrm>
            <a:off x="2092721" y="1720446"/>
            <a:ext cx="10960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r>
              <a:rPr lang="en-US" sz="900" dirty="0" smtClean="0">
                <a:cs typeface="Mangal" panose="02040503050203030202" pitchFamily="18" charset="0"/>
              </a:rPr>
              <a:t>Kolkata DWR</a:t>
            </a:r>
            <a:endParaRPr lang="en-US" sz="2000" dirty="0"/>
          </a:p>
        </p:txBody>
      </p:sp>
      <p:sp>
        <p:nvSpPr>
          <p:cNvPr id="19" name="AutoShape 18"/>
          <p:cNvSpPr>
            <a:spLocks/>
          </p:cNvSpPr>
          <p:nvPr/>
        </p:nvSpPr>
        <p:spPr bwMode="auto">
          <a:xfrm>
            <a:off x="705086" y="1227549"/>
            <a:ext cx="8004255" cy="3218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2000" i="1" dirty="0" smtClean="0">
                <a:solidFill>
                  <a:schemeClr val="accent5">
                    <a:lumMod val="75000"/>
                  </a:schemeClr>
                </a:solidFill>
              </a:rPr>
              <a:t>Advancement of Data Assimilation Techniques for extreme event predictions </a:t>
            </a:r>
            <a:endParaRPr lang="en-US" altLang="zh-CN" sz="2000" i="1" dirty="0">
              <a:solidFill>
                <a:schemeClr val="accent5">
                  <a:lumMod val="75000"/>
                </a:schemeClr>
              </a:solidFill>
            </a:endParaRPr>
          </a:p>
        </p:txBody>
      </p:sp>
      <p:sp>
        <p:nvSpPr>
          <p:cNvPr id="20" name="AutoShape 18"/>
          <p:cNvSpPr>
            <a:spLocks/>
          </p:cNvSpPr>
          <p:nvPr/>
        </p:nvSpPr>
        <p:spPr bwMode="auto">
          <a:xfrm>
            <a:off x="833148" y="4344260"/>
            <a:ext cx="8004255" cy="3218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2000" i="1" dirty="0" smtClean="0">
                <a:solidFill>
                  <a:schemeClr val="accent5">
                    <a:lumMod val="75000"/>
                  </a:schemeClr>
                </a:solidFill>
              </a:rPr>
              <a:t>Improving Land State for severe weather predictions using HWRF system</a:t>
            </a:r>
            <a:endParaRPr lang="en-US" altLang="zh-CN" sz="2000" i="1" dirty="0">
              <a:solidFill>
                <a:schemeClr val="accent5">
                  <a:lumMod val="75000"/>
                </a:schemeClr>
              </a:solidFill>
            </a:endParaRPr>
          </a:p>
        </p:txBody>
      </p:sp>
      <p:pic>
        <p:nvPicPr>
          <p:cNvPr id="17" name="Picture 16"/>
          <p:cNvPicPr>
            <a:picLocks noChangeAspect="1"/>
          </p:cNvPicPr>
          <p:nvPr/>
        </p:nvPicPr>
        <p:blipFill>
          <a:blip r:embed="rId5"/>
          <a:stretch>
            <a:fillRect/>
          </a:stretch>
        </p:blipFill>
        <p:spPr>
          <a:xfrm>
            <a:off x="2176596" y="4745713"/>
            <a:ext cx="4514418" cy="2073310"/>
          </a:xfrm>
          <a:prstGeom prst="rect">
            <a:avLst/>
          </a:prstGeom>
        </p:spPr>
      </p:pic>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468" y="99789"/>
            <a:ext cx="1127760" cy="112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54635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366" y="311120"/>
            <a:ext cx="8500057" cy="584775"/>
          </a:xfrm>
          <a:prstGeom prst="rect">
            <a:avLst/>
          </a:prstGeom>
        </p:spPr>
        <p:txBody>
          <a:bodyPr wrap="square">
            <a:spAutoFit/>
          </a:bodyPr>
          <a:lstStyle/>
          <a:p>
            <a:pPr algn="ctr"/>
            <a:r>
              <a:rPr lang="en-IN" sz="3200" b="1" dirty="0">
                <a:solidFill>
                  <a:srgbClr val="FF0000"/>
                </a:solidFill>
                <a:latin typeface="Calibri" panose="020F0502020204030204" pitchFamily="34" charset="0"/>
              </a:rPr>
              <a:t>Usefulness of the exchange visits of US </a:t>
            </a:r>
            <a:r>
              <a:rPr lang="en-IN" sz="3200" b="1" dirty="0" smtClean="0">
                <a:solidFill>
                  <a:srgbClr val="FF0000"/>
                </a:solidFill>
                <a:latin typeface="Calibri" panose="020F0502020204030204" pitchFamily="34" charset="0"/>
              </a:rPr>
              <a:t>Faculty</a:t>
            </a:r>
            <a:endParaRPr lang="en-IN" sz="3200" dirty="0">
              <a:solidFill>
                <a:srgbClr val="FF0000"/>
              </a:solidFill>
              <a:latin typeface="Calibri" panose="020F0502020204030204" pitchFamily="34" charset="0"/>
            </a:endParaRPr>
          </a:p>
        </p:txBody>
      </p:sp>
      <p:sp>
        <p:nvSpPr>
          <p:cNvPr id="5" name="Shape 155"/>
          <p:cNvSpPr/>
          <p:nvPr/>
        </p:nvSpPr>
        <p:spPr>
          <a:xfrm>
            <a:off x="404548" y="1449195"/>
            <a:ext cx="8364829" cy="50333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450850" lvl="0" indent="-450850" algn="just">
              <a:lnSpc>
                <a:spcPct val="107000"/>
              </a:lnSpc>
              <a:spcBef>
                <a:spcPts val="800"/>
              </a:spcBef>
            </a:pPr>
            <a:r>
              <a:rPr lang="en-IN" sz="2400" b="1" i="1" u="sng" dirty="0" smtClean="0">
                <a:solidFill>
                  <a:schemeClr val="accent1">
                    <a:lumMod val="75000"/>
                  </a:schemeClr>
                </a:solidFill>
              </a:rPr>
              <a:t>Two US visits have been completed this year.</a:t>
            </a:r>
          </a:p>
          <a:p>
            <a:pPr marL="450850" lvl="0" indent="-450850" algn="just">
              <a:lnSpc>
                <a:spcPct val="107000"/>
              </a:lnSpc>
              <a:spcBef>
                <a:spcPts val="800"/>
              </a:spcBef>
            </a:pPr>
            <a:r>
              <a:rPr lang="en-IN" sz="2000" b="1" i="1" dirty="0" err="1" smtClean="0">
                <a:solidFill>
                  <a:srgbClr val="006600"/>
                </a:solidFill>
              </a:rPr>
              <a:t>Gopal’s</a:t>
            </a:r>
            <a:r>
              <a:rPr lang="en-IN" sz="2000" b="1" i="1" dirty="0" smtClean="0">
                <a:solidFill>
                  <a:srgbClr val="006600"/>
                </a:solidFill>
              </a:rPr>
              <a:t> Visit: </a:t>
            </a:r>
          </a:p>
          <a:p>
            <a:pPr marL="538163" lvl="0" indent="-269875" algn="just">
              <a:lnSpc>
                <a:spcPct val="107000"/>
              </a:lnSpc>
              <a:spcBef>
                <a:spcPts val="800"/>
              </a:spcBef>
              <a:buFont typeface="Wingdings" panose="05000000000000000000" pitchFamily="2" charset="2"/>
              <a:buChar char="v"/>
            </a:pPr>
            <a:r>
              <a:rPr lang="en-IN" sz="2000" b="1" i="1" dirty="0" smtClean="0">
                <a:solidFill>
                  <a:srgbClr val="006600"/>
                </a:solidFill>
              </a:rPr>
              <a:t>Discussion and finalization on HWRF configuration for Indian domain.</a:t>
            </a:r>
          </a:p>
          <a:p>
            <a:pPr marL="538163" lvl="0" indent="-269875" algn="just">
              <a:lnSpc>
                <a:spcPct val="107000"/>
              </a:lnSpc>
              <a:spcBef>
                <a:spcPts val="800"/>
              </a:spcBef>
              <a:buFont typeface="Wingdings" panose="05000000000000000000" pitchFamily="2" charset="2"/>
              <a:buChar char="v"/>
            </a:pPr>
            <a:r>
              <a:rPr lang="en-IN" sz="2000" b="1" i="1" dirty="0" smtClean="0">
                <a:solidFill>
                  <a:srgbClr val="006600"/>
                </a:solidFill>
              </a:rPr>
              <a:t>TC Monograph review process</a:t>
            </a:r>
          </a:p>
          <a:p>
            <a:pPr marL="538163" lvl="0" indent="-269875" algn="just">
              <a:lnSpc>
                <a:spcPct val="107000"/>
              </a:lnSpc>
              <a:spcBef>
                <a:spcPts val="800"/>
              </a:spcBef>
              <a:buFont typeface="Wingdings" panose="05000000000000000000" pitchFamily="2" charset="2"/>
              <a:buChar char="v"/>
            </a:pPr>
            <a:r>
              <a:rPr lang="en-IN" sz="2000" b="1" i="1" dirty="0" smtClean="0">
                <a:solidFill>
                  <a:srgbClr val="006600"/>
                </a:solidFill>
              </a:rPr>
              <a:t>Discussions on evaluation of HWRF performance and diagnostics for Indian region</a:t>
            </a:r>
          </a:p>
          <a:p>
            <a:pPr marL="450850" lvl="0" indent="-450850" algn="just">
              <a:lnSpc>
                <a:spcPct val="107000"/>
              </a:lnSpc>
              <a:spcBef>
                <a:spcPts val="800"/>
              </a:spcBef>
            </a:pPr>
            <a:endParaRPr lang="en-IN" sz="2000" b="1" i="1" dirty="0" smtClean="0">
              <a:solidFill>
                <a:srgbClr val="0000FF"/>
              </a:solidFill>
            </a:endParaRPr>
          </a:p>
          <a:p>
            <a:pPr marL="450850" lvl="0" indent="-450850" algn="just">
              <a:lnSpc>
                <a:spcPct val="107000"/>
              </a:lnSpc>
              <a:spcBef>
                <a:spcPts val="800"/>
              </a:spcBef>
            </a:pPr>
            <a:r>
              <a:rPr lang="en-IN" sz="2000" b="1" i="1" dirty="0" smtClean="0">
                <a:solidFill>
                  <a:srgbClr val="0000FF"/>
                </a:solidFill>
              </a:rPr>
              <a:t>Frank’s Visit: </a:t>
            </a:r>
          </a:p>
          <a:p>
            <a:pPr marL="538163" lvl="0" indent="-269875" algn="just">
              <a:lnSpc>
                <a:spcPct val="107000"/>
              </a:lnSpc>
              <a:spcBef>
                <a:spcPts val="800"/>
              </a:spcBef>
              <a:buFont typeface="Wingdings" panose="05000000000000000000" pitchFamily="2" charset="2"/>
              <a:buChar char="ü"/>
            </a:pPr>
            <a:r>
              <a:rPr lang="en-IN" sz="2000" b="1" i="1" dirty="0" smtClean="0">
                <a:solidFill>
                  <a:srgbClr val="0000FF"/>
                </a:solidFill>
              </a:rPr>
              <a:t>State-of-the-art methods for rainfall verification associated with TC</a:t>
            </a:r>
          </a:p>
          <a:p>
            <a:pPr marL="538163" lvl="0" indent="-269875" algn="just">
              <a:lnSpc>
                <a:spcPct val="107000"/>
              </a:lnSpc>
              <a:spcBef>
                <a:spcPts val="800"/>
              </a:spcBef>
              <a:buFont typeface="Wingdings" panose="05000000000000000000" pitchFamily="2" charset="2"/>
              <a:buChar char="ü"/>
            </a:pPr>
            <a:r>
              <a:rPr lang="en-IN" sz="2000" b="1" i="1" dirty="0" smtClean="0">
                <a:solidFill>
                  <a:srgbClr val="0000FF"/>
                </a:solidFill>
              </a:rPr>
              <a:t>TC monograph finalization</a:t>
            </a:r>
          </a:p>
          <a:p>
            <a:pPr marL="538163" lvl="0" indent="-269875" algn="just">
              <a:lnSpc>
                <a:spcPct val="107000"/>
              </a:lnSpc>
              <a:spcBef>
                <a:spcPts val="800"/>
              </a:spcBef>
              <a:buFont typeface="Wingdings" panose="05000000000000000000" pitchFamily="2" charset="2"/>
              <a:buChar char="ü"/>
            </a:pPr>
            <a:r>
              <a:rPr lang="en-IN" sz="2000" b="1" i="1" dirty="0" smtClean="0">
                <a:solidFill>
                  <a:srgbClr val="0000FF"/>
                </a:solidFill>
              </a:rPr>
              <a:t>Discussions on long-term collaborations between HRD and IIT Bhubaneswar</a:t>
            </a:r>
            <a:endParaRPr sz="1100" dirty="0">
              <a:solidFill>
                <a:srgbClr val="0000FF"/>
              </a:solidFill>
            </a:endParaRPr>
          </a:p>
        </p:txBody>
      </p:sp>
    </p:spTree>
    <p:extLst>
      <p:ext uri="{BB962C8B-B14F-4D97-AF65-F5344CB8AC3E}">
        <p14:creationId xmlns:p14="http://schemas.microsoft.com/office/powerpoint/2010/main" val="131787510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en-US" b="1" dirty="0" smtClean="0">
                <a:solidFill>
                  <a:srgbClr val="FF0000"/>
                </a:solidFill>
              </a:rPr>
              <a:t>Other Complimentary </a:t>
            </a:r>
            <a:r>
              <a:rPr lang="en-IN" b="1" dirty="0" smtClean="0">
                <a:solidFill>
                  <a:srgbClr val="FF0000"/>
                </a:solidFill>
              </a:rPr>
              <a:t>Visits </a:t>
            </a:r>
            <a:endParaRPr lang="en-IN" b="1" dirty="0">
              <a:solidFill>
                <a:srgbClr val="FF0000"/>
              </a:solidFill>
            </a:endParaRPr>
          </a:p>
        </p:txBody>
      </p:sp>
      <p:sp>
        <p:nvSpPr>
          <p:cNvPr id="3" name="Text Placeholder 2"/>
          <p:cNvSpPr>
            <a:spLocks noGrp="1"/>
          </p:cNvSpPr>
          <p:nvPr>
            <p:ph type="body" idx="1"/>
          </p:nvPr>
        </p:nvSpPr>
        <p:spPr>
          <a:xfrm>
            <a:off x="4480559" y="1815738"/>
            <a:ext cx="4454979" cy="3657600"/>
          </a:xfrm>
        </p:spPr>
        <p:txBody>
          <a:bodyPr>
            <a:normAutofit/>
          </a:bodyPr>
          <a:lstStyle/>
          <a:p>
            <a:r>
              <a:rPr lang="en-US" sz="2400" b="1" dirty="0">
                <a:solidFill>
                  <a:srgbClr val="0000FF"/>
                </a:solidFill>
              </a:rPr>
              <a:t> </a:t>
            </a:r>
            <a:r>
              <a:rPr lang="en-US" sz="1600" b="1" dirty="0" smtClean="0">
                <a:solidFill>
                  <a:srgbClr val="0000FF"/>
                </a:solidFill>
              </a:rPr>
              <a:t>Visit of Dr. Krishna Kishore  IIT Bhubaneswar: Visited  to NCEP(EMC),HRD and JPL for six months in 2014 to work with latest version of HWRF of </a:t>
            </a:r>
            <a:r>
              <a:rPr lang="en-US" sz="1600" b="1" dirty="0" smtClean="0">
                <a:solidFill>
                  <a:srgbClr val="0000FF"/>
                </a:solidFill>
              </a:rPr>
              <a:t>HRD </a:t>
            </a:r>
            <a:endParaRPr lang="en-US" sz="1600" b="1" dirty="0" smtClean="0">
              <a:solidFill>
                <a:srgbClr val="0000FF"/>
              </a:solidFill>
            </a:endParaRPr>
          </a:p>
          <a:p>
            <a:r>
              <a:rPr lang="en-US" sz="1600" b="1" dirty="0" smtClean="0">
                <a:solidFill>
                  <a:srgbClr val="0000FF"/>
                </a:solidFill>
              </a:rPr>
              <a:t>Visit of Prof U C </a:t>
            </a:r>
            <a:r>
              <a:rPr lang="en-US" sz="1600" b="1" dirty="0" err="1" smtClean="0">
                <a:solidFill>
                  <a:srgbClr val="0000FF"/>
                </a:solidFill>
              </a:rPr>
              <a:t>Mohanty</a:t>
            </a:r>
            <a:r>
              <a:rPr lang="en-US" sz="1600" b="1" dirty="0" smtClean="0">
                <a:solidFill>
                  <a:srgbClr val="0000FF"/>
                </a:solidFill>
              </a:rPr>
              <a:t> IIT BBS: visited under his Professional Development Fund  in June 2014 for 3 weeks to HRD and  Purdue University to work with broad objectives of IUSSTF Net Work  project</a:t>
            </a:r>
          </a:p>
          <a:p>
            <a:r>
              <a:rPr lang="en-US" sz="1600" b="1" dirty="0" smtClean="0">
                <a:solidFill>
                  <a:srgbClr val="0000FF"/>
                </a:solidFill>
              </a:rPr>
              <a:t>Visit of Prof. </a:t>
            </a:r>
            <a:r>
              <a:rPr lang="en-US" sz="1600" b="1" dirty="0" err="1" smtClean="0">
                <a:solidFill>
                  <a:srgbClr val="0000FF"/>
                </a:solidFill>
              </a:rPr>
              <a:t>Devdutta</a:t>
            </a:r>
            <a:r>
              <a:rPr lang="en-US" sz="1600" b="1" dirty="0" smtClean="0">
                <a:solidFill>
                  <a:srgbClr val="0000FF"/>
                </a:solidFill>
              </a:rPr>
              <a:t> </a:t>
            </a:r>
            <a:r>
              <a:rPr lang="en-US" sz="1600" b="1" dirty="0" err="1" smtClean="0">
                <a:solidFill>
                  <a:srgbClr val="0000FF"/>
                </a:solidFill>
              </a:rPr>
              <a:t>Niyogi</a:t>
            </a:r>
            <a:r>
              <a:rPr lang="en-US" sz="1600" b="1" dirty="0" smtClean="0">
                <a:solidFill>
                  <a:srgbClr val="0000FF"/>
                </a:solidFill>
              </a:rPr>
              <a:t> , Purdue </a:t>
            </a:r>
            <a:r>
              <a:rPr lang="en-US" sz="1600" b="1" dirty="0" smtClean="0">
                <a:solidFill>
                  <a:srgbClr val="0000FF"/>
                </a:solidFill>
              </a:rPr>
              <a:t>University, </a:t>
            </a:r>
            <a:r>
              <a:rPr lang="en-US" sz="1600" b="1" dirty="0" smtClean="0">
                <a:solidFill>
                  <a:srgbClr val="0000FF"/>
                </a:solidFill>
              </a:rPr>
              <a:t>visited in January 2015 for 2 weeks under ITRA and spend time with IIT BBS  to work with LSP parameterization in HWRF system.</a:t>
            </a:r>
            <a:endParaRPr lang="en-IN" sz="1600" b="1" dirty="0">
              <a:solidFill>
                <a:srgbClr val="0000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 y="2106114"/>
            <a:ext cx="3975463" cy="296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49037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125" y="1942839"/>
            <a:ext cx="6498351" cy="3169970"/>
          </a:xfrm>
          <a:prstGeom prst="rect">
            <a:avLst/>
          </a:prstGeom>
        </p:spPr>
        <p:txBody>
          <a:bodyPr wrap="square">
            <a:spAutoFit/>
          </a:bodyPr>
          <a:lstStyle/>
          <a:p>
            <a:pPr marL="450850" lvl="0" indent="-450850" algn="just">
              <a:lnSpc>
                <a:spcPct val="107000"/>
              </a:lnSpc>
              <a:spcBef>
                <a:spcPts val="800"/>
              </a:spcBef>
              <a:buFont typeface="+mj-lt"/>
              <a:buAutoNum type="arabicPeriod"/>
            </a:pPr>
            <a:r>
              <a:rPr lang="en-US" b="1" i="1" dirty="0" smtClean="0">
                <a:solidFill>
                  <a:srgbClr val="FF0000"/>
                </a:solidFill>
              </a:rPr>
              <a:t>One Indian faculty visit from IIT Bhubaneswar to Purdue University and HRD is planned in this summer</a:t>
            </a:r>
          </a:p>
          <a:p>
            <a:pPr marL="450850" lvl="0" indent="-450850" algn="just">
              <a:lnSpc>
                <a:spcPct val="107000"/>
              </a:lnSpc>
              <a:spcBef>
                <a:spcPts val="800"/>
              </a:spcBef>
              <a:buFont typeface="+mj-lt"/>
              <a:buAutoNum type="arabicPeriod"/>
            </a:pPr>
            <a:endParaRPr lang="en-US" b="1" i="1" dirty="0" smtClean="0">
              <a:solidFill>
                <a:srgbClr val="FF0000"/>
              </a:solidFill>
            </a:endParaRPr>
          </a:p>
          <a:p>
            <a:pPr marL="450850" lvl="0" indent="-450850" algn="just">
              <a:lnSpc>
                <a:spcPct val="107000"/>
              </a:lnSpc>
              <a:spcBef>
                <a:spcPts val="800"/>
              </a:spcBef>
              <a:buFont typeface="+mj-lt"/>
              <a:buAutoNum type="arabicPeriod"/>
            </a:pPr>
            <a:r>
              <a:rPr lang="en-US" b="1" i="1" dirty="0" smtClean="0">
                <a:solidFill>
                  <a:srgbClr val="FF0000"/>
                </a:solidFill>
              </a:rPr>
              <a:t>Two Indian students visit from IIT Bhubaneswar are planned in this summer [coinciding with Hurricane season in USA]</a:t>
            </a:r>
          </a:p>
          <a:p>
            <a:pPr marL="896938" lvl="6" indent="-358775" algn="just">
              <a:lnSpc>
                <a:spcPct val="107000"/>
              </a:lnSpc>
              <a:spcBef>
                <a:spcPts val="800"/>
              </a:spcBef>
              <a:buFont typeface="Wingdings" panose="05000000000000000000" pitchFamily="2" charset="2"/>
              <a:buChar char="Ø"/>
            </a:pPr>
            <a:r>
              <a:rPr lang="en-US" b="1" i="1" dirty="0" smtClean="0">
                <a:solidFill>
                  <a:srgbClr val="0000FF"/>
                </a:solidFill>
              </a:rPr>
              <a:t>One to NOAA/DTC to work on data assimilation within GSI system of HWRF.</a:t>
            </a:r>
          </a:p>
          <a:p>
            <a:pPr marL="896938" lvl="0" indent="-358775" algn="just">
              <a:lnSpc>
                <a:spcPct val="107000"/>
              </a:lnSpc>
              <a:spcBef>
                <a:spcPts val="800"/>
              </a:spcBef>
              <a:buFont typeface="Wingdings" panose="05000000000000000000" pitchFamily="2" charset="2"/>
              <a:buChar char="Ø"/>
            </a:pPr>
            <a:r>
              <a:rPr lang="en-US" b="1" i="1" dirty="0" smtClean="0">
                <a:solidFill>
                  <a:srgbClr val="006600"/>
                </a:solidFill>
              </a:rPr>
              <a:t>To Purdue University to implement Noah LSM within HWRF system for improved land surface conditions</a:t>
            </a:r>
            <a:endParaRPr lang="en-US" sz="1050" dirty="0">
              <a:solidFill>
                <a:srgbClr val="006600"/>
              </a:solidFill>
            </a:endParaRPr>
          </a:p>
        </p:txBody>
      </p:sp>
      <p:sp>
        <p:nvSpPr>
          <p:cNvPr id="5" name="Rectangle 4"/>
          <p:cNvSpPr/>
          <p:nvPr/>
        </p:nvSpPr>
        <p:spPr>
          <a:xfrm>
            <a:off x="253970" y="541447"/>
            <a:ext cx="8653987" cy="584775"/>
          </a:xfrm>
          <a:prstGeom prst="rect">
            <a:avLst/>
          </a:prstGeom>
        </p:spPr>
        <p:txBody>
          <a:bodyPr wrap="square">
            <a:spAutoFit/>
          </a:bodyPr>
          <a:lstStyle/>
          <a:p>
            <a:pPr algn="ctr"/>
            <a:r>
              <a:rPr lang="en-IN" sz="3200" b="1" dirty="0">
                <a:solidFill>
                  <a:schemeClr val="tx1"/>
                </a:solidFill>
                <a:latin typeface="Calibri" panose="020F0502020204030204" pitchFamily="34" charset="0"/>
              </a:rPr>
              <a:t>Usefulness of the exchange visits of </a:t>
            </a:r>
            <a:r>
              <a:rPr lang="en-IN" sz="3200" b="1" dirty="0" smtClean="0">
                <a:solidFill>
                  <a:schemeClr val="tx1"/>
                </a:solidFill>
                <a:latin typeface="Calibri" panose="020F0502020204030204" pitchFamily="34" charset="0"/>
              </a:rPr>
              <a:t>Indian Faculty</a:t>
            </a:r>
            <a:endParaRPr lang="en-IN" sz="32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2969517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p:nvPr>
        </p:nvSpPr>
        <p:spPr>
          <a:xfrm>
            <a:off x="628650" y="365125"/>
            <a:ext cx="7886701" cy="1025761"/>
          </a:xfrm>
          <a:prstGeom prst="rect">
            <a:avLst/>
          </a:prstGeom>
        </p:spPr>
        <p:txBody>
          <a:bodyPr/>
          <a:lstStyle>
            <a:lvl1pPr>
              <a:defRPr>
                <a:solidFill>
                  <a:srgbClr val="D71A16"/>
                </a:solidFill>
              </a:defRPr>
            </a:lvl1pPr>
          </a:lstStyle>
          <a:p>
            <a:pPr lvl="0">
              <a:defRPr sz="1800">
                <a:solidFill>
                  <a:srgbClr val="000000"/>
                </a:solidFill>
              </a:defRPr>
            </a:pPr>
            <a:r>
              <a:rPr sz="3300" b="1" dirty="0">
                <a:solidFill>
                  <a:srgbClr val="FF0000"/>
                </a:solidFill>
              </a:rPr>
              <a:t>Progress to date</a:t>
            </a:r>
          </a:p>
        </p:txBody>
      </p:sp>
      <p:sp>
        <p:nvSpPr>
          <p:cNvPr id="105" name="Shape 105"/>
          <p:cNvSpPr>
            <a:spLocks noGrp="1"/>
          </p:cNvSpPr>
          <p:nvPr>
            <p:ph type="body" idx="1"/>
          </p:nvPr>
        </p:nvSpPr>
        <p:spPr>
          <a:xfrm>
            <a:off x="268936" y="1352683"/>
            <a:ext cx="8749553" cy="5263270"/>
          </a:xfrm>
          <a:prstGeom prst="rect">
            <a:avLst/>
          </a:prstGeom>
        </p:spPr>
        <p:txBody>
          <a:bodyPr>
            <a:noAutofit/>
          </a:bodyPr>
          <a:lstStyle/>
          <a:p>
            <a:pPr lvl="0" defTabSz="528065">
              <a:spcBef>
                <a:spcPts val="500"/>
              </a:spcBef>
              <a:buFont typeface="Wingdings" charset="2"/>
              <a:buChar char="v"/>
              <a:defRPr sz="1800"/>
            </a:pPr>
            <a:r>
              <a:rPr sz="2000" dirty="0" smtClean="0">
                <a:solidFill>
                  <a:schemeClr val="accent5">
                    <a:lumMod val="75000"/>
                  </a:schemeClr>
                </a:solidFill>
              </a:rPr>
              <a:t>Configured</a:t>
            </a:r>
            <a:r>
              <a:rPr lang="en-US" sz="2000" dirty="0" smtClean="0">
                <a:solidFill>
                  <a:schemeClr val="accent5">
                    <a:lumMod val="75000"/>
                  </a:schemeClr>
                </a:solidFill>
              </a:rPr>
              <a:t>/Customized</a:t>
            </a:r>
            <a:r>
              <a:rPr sz="2000" dirty="0" smtClean="0">
                <a:solidFill>
                  <a:schemeClr val="accent5">
                    <a:lumMod val="75000"/>
                  </a:schemeClr>
                </a:solidFill>
              </a:rPr>
              <a:t> </a:t>
            </a:r>
            <a:r>
              <a:rPr sz="2000" dirty="0">
                <a:solidFill>
                  <a:schemeClr val="accent5">
                    <a:lumMod val="75000"/>
                  </a:schemeClr>
                </a:solidFill>
              </a:rPr>
              <a:t>the NOAA HWRF system for North Indian </a:t>
            </a:r>
            <a:r>
              <a:rPr sz="2000" dirty="0" smtClean="0">
                <a:solidFill>
                  <a:schemeClr val="accent5">
                    <a:lumMod val="75000"/>
                  </a:schemeClr>
                </a:solidFill>
              </a:rPr>
              <a:t>Ocean</a:t>
            </a:r>
            <a:r>
              <a:rPr lang="en-US" sz="2000" dirty="0" smtClean="0">
                <a:solidFill>
                  <a:schemeClr val="accent5">
                    <a:lumMod val="75000"/>
                  </a:schemeClr>
                </a:solidFill>
              </a:rPr>
              <a:t> (at IITBBS, HRD, NCEP)</a:t>
            </a:r>
            <a:r>
              <a:rPr sz="2000" dirty="0" smtClean="0">
                <a:solidFill>
                  <a:schemeClr val="accent5">
                    <a:lumMod val="75000"/>
                  </a:schemeClr>
                </a:solidFill>
              </a:rPr>
              <a:t>.</a:t>
            </a:r>
            <a:endParaRPr sz="2000" dirty="0">
              <a:solidFill>
                <a:schemeClr val="accent5">
                  <a:lumMod val="75000"/>
                </a:schemeClr>
              </a:solidFill>
            </a:endParaRPr>
          </a:p>
          <a:p>
            <a:pPr lvl="0" defTabSz="528065">
              <a:spcBef>
                <a:spcPts val="500"/>
              </a:spcBef>
              <a:buFont typeface="Wingdings" charset="2"/>
              <a:buChar char="v"/>
              <a:defRPr sz="1800"/>
            </a:pPr>
            <a:r>
              <a:rPr sz="2000" dirty="0">
                <a:solidFill>
                  <a:schemeClr val="accent5">
                    <a:lumMod val="75000"/>
                  </a:schemeClr>
                </a:solidFill>
              </a:rPr>
              <a:t>Evaluated the HWRF model configuration for TC track, intensity and rainfall over the NIO </a:t>
            </a:r>
            <a:r>
              <a:rPr sz="2000" dirty="0" smtClean="0">
                <a:solidFill>
                  <a:schemeClr val="accent5">
                    <a:lumMod val="75000"/>
                  </a:schemeClr>
                </a:solidFill>
              </a:rPr>
              <a:t>(</a:t>
            </a:r>
            <a:r>
              <a:rPr lang="en-US" sz="2000" dirty="0" smtClean="0">
                <a:solidFill>
                  <a:schemeClr val="accent5">
                    <a:lumMod val="75000"/>
                  </a:schemeClr>
                </a:solidFill>
              </a:rPr>
              <a:t>Joint efforts</a:t>
            </a:r>
            <a:r>
              <a:rPr sz="2000" dirty="0" smtClean="0">
                <a:solidFill>
                  <a:schemeClr val="accent5">
                    <a:lumMod val="75000"/>
                  </a:schemeClr>
                </a:solidFill>
              </a:rPr>
              <a:t>)</a:t>
            </a:r>
            <a:endParaRPr sz="2000" dirty="0">
              <a:solidFill>
                <a:schemeClr val="accent5">
                  <a:lumMod val="75000"/>
                </a:schemeClr>
              </a:solidFill>
            </a:endParaRPr>
          </a:p>
          <a:p>
            <a:pPr marL="606933" lvl="1" indent="-342900" defTabSz="528065">
              <a:spcBef>
                <a:spcPts val="500"/>
              </a:spcBef>
              <a:buFont typeface="Wingdings" charset="2"/>
              <a:buChar char="v"/>
              <a:defRPr sz="1800"/>
            </a:pPr>
            <a:r>
              <a:rPr sz="2000" dirty="0"/>
              <a:t>Very severe cyclonic storms (VSCS) </a:t>
            </a:r>
            <a:r>
              <a:rPr sz="2000" dirty="0" err="1"/>
              <a:t>Phailin</a:t>
            </a:r>
            <a:r>
              <a:rPr sz="2000" dirty="0"/>
              <a:t> (October 2013), </a:t>
            </a:r>
          </a:p>
          <a:p>
            <a:pPr marL="606933" lvl="1" indent="-342900" defTabSz="528065">
              <a:spcBef>
                <a:spcPts val="500"/>
              </a:spcBef>
              <a:buFont typeface="Wingdings" charset="2"/>
              <a:buChar char="v"/>
              <a:defRPr sz="1800"/>
            </a:pPr>
            <a:r>
              <a:rPr sz="2000" dirty="0"/>
              <a:t>SCS Helen (November 2013)</a:t>
            </a:r>
          </a:p>
          <a:p>
            <a:pPr marL="606933" lvl="1" indent="-342900" defTabSz="528065">
              <a:spcBef>
                <a:spcPts val="500"/>
              </a:spcBef>
              <a:buFont typeface="Wingdings" charset="2"/>
              <a:buChar char="v"/>
              <a:defRPr sz="1800"/>
            </a:pPr>
            <a:r>
              <a:rPr sz="2000" dirty="0"/>
              <a:t>VSCS Lehar (November 2013)</a:t>
            </a:r>
          </a:p>
          <a:p>
            <a:pPr marL="606933" lvl="1" indent="-342900" defTabSz="528065">
              <a:spcBef>
                <a:spcPts val="500"/>
              </a:spcBef>
              <a:buFont typeface="Wingdings" charset="2"/>
              <a:buChar char="v"/>
              <a:defRPr sz="1800"/>
            </a:pPr>
            <a:r>
              <a:rPr sz="2000" dirty="0"/>
              <a:t>VSCS </a:t>
            </a:r>
            <a:r>
              <a:rPr sz="2000" dirty="0" err="1"/>
              <a:t>Madi</a:t>
            </a:r>
            <a:r>
              <a:rPr sz="2000" dirty="0"/>
              <a:t> (December 2013)</a:t>
            </a:r>
          </a:p>
          <a:p>
            <a:pPr marL="606933" lvl="1" indent="-342900" defTabSz="528065">
              <a:spcBef>
                <a:spcPts val="500"/>
              </a:spcBef>
              <a:buFont typeface="Wingdings" charset="2"/>
              <a:buChar char="v"/>
              <a:defRPr sz="1800"/>
            </a:pPr>
            <a:r>
              <a:rPr sz="2000" dirty="0"/>
              <a:t>VSCS </a:t>
            </a:r>
            <a:r>
              <a:rPr sz="2000" dirty="0" err="1"/>
              <a:t>Hud-Hud</a:t>
            </a:r>
            <a:r>
              <a:rPr sz="2000" dirty="0"/>
              <a:t> (October 2014)</a:t>
            </a:r>
          </a:p>
          <a:p>
            <a:pPr lvl="0" defTabSz="528065">
              <a:spcBef>
                <a:spcPts val="500"/>
              </a:spcBef>
              <a:buFont typeface="Wingdings" charset="2"/>
              <a:buChar char="v"/>
              <a:defRPr sz="1800"/>
            </a:pPr>
            <a:r>
              <a:rPr sz="2000" dirty="0">
                <a:solidFill>
                  <a:srgbClr val="006600"/>
                </a:solidFill>
              </a:rPr>
              <a:t>Testing and evaluation of an POM model for NIO to replace the existing ocean model in the NOAA HWRF </a:t>
            </a:r>
            <a:r>
              <a:rPr sz="2000" dirty="0" smtClean="0">
                <a:solidFill>
                  <a:srgbClr val="006600"/>
                </a:solidFill>
              </a:rPr>
              <a:t>system</a:t>
            </a:r>
            <a:r>
              <a:rPr lang="en-US" sz="2000" dirty="0" smtClean="0">
                <a:solidFill>
                  <a:srgbClr val="006600"/>
                </a:solidFill>
              </a:rPr>
              <a:t> (at INCOIS in progress)</a:t>
            </a:r>
            <a:endParaRPr sz="2000" dirty="0">
              <a:solidFill>
                <a:srgbClr val="006600"/>
              </a:solidFill>
            </a:endParaRPr>
          </a:p>
          <a:p>
            <a:pPr defTabSz="528065">
              <a:spcBef>
                <a:spcPts val="500"/>
              </a:spcBef>
              <a:buFont typeface="Wingdings" charset="2"/>
              <a:buChar char="v"/>
              <a:defRPr sz="1800"/>
            </a:pPr>
            <a:r>
              <a:rPr sz="2000" dirty="0">
                <a:solidFill>
                  <a:srgbClr val="0000FF"/>
                </a:solidFill>
              </a:rPr>
              <a:t>Testing and evaluation of Noah LSM for Indian subcontinent to replace existing LSM in the NOAA HWRF </a:t>
            </a:r>
            <a:r>
              <a:rPr sz="2000" dirty="0" smtClean="0">
                <a:solidFill>
                  <a:srgbClr val="0000FF"/>
                </a:solidFill>
              </a:rPr>
              <a:t>system</a:t>
            </a:r>
            <a:r>
              <a:rPr lang="en-US" sz="2000" dirty="0" smtClean="0">
                <a:solidFill>
                  <a:srgbClr val="0000FF"/>
                </a:solidFill>
              </a:rPr>
              <a:t> (at Purdue University and IIT BBS in progress)</a:t>
            </a:r>
            <a:endParaRPr sz="2000" dirty="0">
              <a:solidFill>
                <a:srgbClr val="0000FF"/>
              </a:solidFill>
            </a:endParaRPr>
          </a:p>
          <a:p>
            <a:pPr lvl="0" defTabSz="528065">
              <a:spcBef>
                <a:spcPts val="500"/>
              </a:spcBef>
              <a:buFont typeface="Wingdings" charset="2"/>
              <a:buChar char="v"/>
              <a:defRPr sz="1800"/>
            </a:pPr>
            <a:r>
              <a:rPr sz="2000" dirty="0">
                <a:solidFill>
                  <a:srgbClr val="FF00FF"/>
                </a:solidFill>
              </a:rPr>
              <a:t>Produced textbook on advances in observing and modeling TCs for publication in India from IUSSTF sponsored workshop in July </a:t>
            </a:r>
            <a:r>
              <a:rPr sz="2000" dirty="0" smtClean="0">
                <a:solidFill>
                  <a:srgbClr val="FF00FF"/>
                </a:solidFill>
              </a:rPr>
              <a:t>2012</a:t>
            </a:r>
            <a:r>
              <a:rPr lang="en-US" sz="2000" dirty="0" smtClean="0">
                <a:solidFill>
                  <a:srgbClr val="FF00FF"/>
                </a:solidFill>
              </a:rPr>
              <a:t> (at IITBBS/IIT Delhi and HRD)</a:t>
            </a:r>
            <a:endParaRPr sz="2000" dirty="0">
              <a:solidFill>
                <a:srgbClr val="FF00FF"/>
              </a:solidFill>
            </a:endParaRPr>
          </a:p>
          <a:p>
            <a:pPr lvl="0" defTabSz="528065">
              <a:spcBef>
                <a:spcPts val="500"/>
              </a:spcBef>
              <a:buFont typeface="Wingdings" charset="2"/>
              <a:buChar char="v"/>
              <a:defRPr sz="1800"/>
            </a:pPr>
            <a:r>
              <a:rPr sz="2000" dirty="0"/>
              <a:t>2 US scientist visits to date</a:t>
            </a:r>
          </a:p>
        </p:txBody>
      </p:sp>
    </p:spTree>
    <p:extLst>
      <p:ext uri="{BB962C8B-B14F-4D97-AF65-F5344CB8AC3E}">
        <p14:creationId xmlns:p14="http://schemas.microsoft.com/office/powerpoint/2010/main" val="136640524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650750" y="299815"/>
            <a:ext cx="7578850"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4400">
                <a:solidFill>
                  <a:srgbClr val="FF0000"/>
                </a:solidFill>
                <a:latin typeface="Arial"/>
                <a:ea typeface="Arial"/>
                <a:cs typeface="Arial"/>
                <a:sym typeface="Arial"/>
              </a:defRPr>
            </a:lvl1pPr>
          </a:lstStyle>
          <a:p>
            <a:pPr lvl="0">
              <a:defRPr sz="1800">
                <a:solidFill>
                  <a:srgbClr val="000000"/>
                </a:solidFill>
              </a:defRPr>
            </a:pPr>
            <a:r>
              <a:rPr sz="4400" dirty="0" smtClean="0">
                <a:solidFill>
                  <a:srgbClr val="FF0000"/>
                </a:solidFill>
              </a:rPr>
              <a:t>Challenge</a:t>
            </a:r>
            <a:r>
              <a:rPr lang="en-US" sz="4400" dirty="0" smtClean="0">
                <a:solidFill>
                  <a:srgbClr val="FF0000"/>
                </a:solidFill>
              </a:rPr>
              <a:t>s</a:t>
            </a:r>
            <a:endParaRPr sz="4400" dirty="0">
              <a:solidFill>
                <a:srgbClr val="FF0000"/>
              </a:solidFill>
            </a:endParaRPr>
          </a:p>
        </p:txBody>
      </p:sp>
      <p:sp>
        <p:nvSpPr>
          <p:cNvPr id="175" name="Shape 175"/>
          <p:cNvSpPr/>
          <p:nvPr/>
        </p:nvSpPr>
        <p:spPr>
          <a:xfrm>
            <a:off x="282388" y="1243421"/>
            <a:ext cx="8734863" cy="424731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457200" lvl="0" indent="-457200" algn="just">
              <a:spcBef>
                <a:spcPts val="1800"/>
              </a:spcBef>
              <a:buSzPct val="100000"/>
              <a:buFont typeface="Wingdings" charset="2"/>
              <a:buChar char="v"/>
            </a:pPr>
            <a:r>
              <a:rPr sz="2400" b="1" i="1" dirty="0">
                <a:solidFill>
                  <a:schemeClr val="accent1">
                    <a:lumMod val="75000"/>
                  </a:schemeClr>
                </a:solidFill>
                <a:latin typeface="Arial"/>
                <a:ea typeface="Arial"/>
                <a:cs typeface="Arial"/>
                <a:sym typeface="Arial"/>
              </a:rPr>
              <a:t>How can we use this research capacity and approach to accelerate TC forecast improvement in India?</a:t>
            </a:r>
            <a:endParaRPr sz="2400" dirty="0">
              <a:solidFill>
                <a:schemeClr val="accent1">
                  <a:lumMod val="75000"/>
                </a:schemeClr>
              </a:solidFill>
              <a:latin typeface="Arial"/>
              <a:ea typeface="Arial"/>
              <a:cs typeface="Arial"/>
              <a:sym typeface="Arial"/>
            </a:endParaRPr>
          </a:p>
          <a:p>
            <a:pPr marL="914400" lvl="1" indent="-457200" algn="just">
              <a:spcBef>
                <a:spcPts val="1800"/>
              </a:spcBef>
              <a:buSzPct val="100000"/>
              <a:buFont typeface="Wingdings" charset="2"/>
              <a:buChar char="v"/>
            </a:pPr>
            <a:r>
              <a:rPr sz="2400" dirty="0">
                <a:solidFill>
                  <a:schemeClr val="accent6">
                    <a:lumMod val="75000"/>
                  </a:schemeClr>
                </a:solidFill>
                <a:latin typeface="Arial"/>
                <a:ea typeface="Arial"/>
                <a:cs typeface="Arial"/>
                <a:sym typeface="Arial"/>
              </a:rPr>
              <a:t>HFIP approach &amp; infrastructure allows for rapid T&amp;E of emerging research and observations for potential R2O into operational hurricane model and DA systems. </a:t>
            </a:r>
          </a:p>
          <a:p>
            <a:pPr marL="914400" lvl="1" indent="-457200" algn="just">
              <a:spcBef>
                <a:spcPts val="1800"/>
              </a:spcBef>
              <a:buSzPct val="100000"/>
              <a:buFont typeface="Wingdings" charset="2"/>
              <a:buChar char="v"/>
            </a:pPr>
            <a:r>
              <a:rPr sz="2400" dirty="0">
                <a:solidFill>
                  <a:schemeClr val="accent6">
                    <a:lumMod val="75000"/>
                  </a:schemeClr>
                </a:solidFill>
                <a:latin typeface="Arial"/>
                <a:ea typeface="Arial"/>
                <a:cs typeface="Arial"/>
                <a:sym typeface="Arial"/>
              </a:rPr>
              <a:t>Expand and leverage HFIP partnership to take advantage of new initiatives to foster and enhance existing HFIP partnership, promote collaboration with international research community, and address near-term </a:t>
            </a:r>
            <a:r>
              <a:rPr sz="2400" dirty="0" smtClean="0">
                <a:solidFill>
                  <a:schemeClr val="accent6">
                    <a:lumMod val="75000"/>
                  </a:schemeClr>
                </a:solidFill>
                <a:latin typeface="Arial"/>
                <a:ea typeface="Arial"/>
                <a:cs typeface="Arial"/>
                <a:sym typeface="Arial"/>
              </a:rPr>
              <a:t>opportunities</a:t>
            </a:r>
            <a:endParaRPr lang="en-US" sz="2400" dirty="0" smtClean="0">
              <a:solidFill>
                <a:schemeClr val="accent6">
                  <a:lumMod val="75000"/>
                </a:schemeClr>
              </a:solidFill>
              <a:latin typeface="Arial"/>
              <a:ea typeface="Arial"/>
              <a:cs typeface="Arial"/>
              <a:sym typeface="Arial"/>
            </a:endParaRPr>
          </a:p>
        </p:txBody>
      </p:sp>
      <p:sp>
        <p:nvSpPr>
          <p:cNvPr id="176" name="Shape 176"/>
          <p:cNvSpPr>
            <a:spLocks noGrp="1"/>
          </p:cNvSpPr>
          <p:nvPr>
            <p:ph type="sldNum" sz="quarter" idx="2"/>
          </p:nvPr>
        </p:nvSpPr>
        <p:spPr>
          <a:xfrm>
            <a:off x="7162800" y="6162097"/>
            <a:ext cx="1905000" cy="350662"/>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defRPr sz="1800">
                <a:solidFill>
                  <a:srgbClr val="FFFFFF"/>
                </a:solidFill>
                <a:latin typeface="Arial"/>
                <a:ea typeface="Arial"/>
                <a:cs typeface="Arial"/>
                <a:sym typeface="Arial"/>
              </a:defRPr>
            </a:lvl1pPr>
          </a:lstStyle>
          <a:p>
            <a:pPr lvl="0">
              <a:defRPr>
                <a:solidFill>
                  <a:srgbClr val="000000"/>
                </a:solidFill>
              </a:defRPr>
            </a:pPr>
            <a:fld id="{86CB4B4D-7CA3-9044-876B-883B54F8677D}" type="slidenum">
              <a:rPr>
                <a:solidFill>
                  <a:srgbClr val="FFFFFF"/>
                </a:solidFill>
              </a:rPr>
              <a:pPr lvl="0">
                <a:defRPr>
                  <a:solidFill>
                    <a:srgbClr val="000000"/>
                  </a:solidFill>
                </a:defRPr>
              </a:pPr>
              <a:t>15</a:t>
            </a:fld>
            <a:endParaRPr>
              <a:solidFill>
                <a:srgbClr val="FFFFFF"/>
              </a:solidFill>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xfrm>
            <a:off x="628650" y="365125"/>
            <a:ext cx="7886700" cy="1325564"/>
          </a:xfrm>
          <a:prstGeom prst="rect">
            <a:avLst/>
          </a:prstGeom>
        </p:spPr>
        <p:txBody>
          <a:bodyPr/>
          <a:lstStyle>
            <a:lvl1pPr>
              <a:defRPr>
                <a:solidFill>
                  <a:srgbClr val="D71A16"/>
                </a:solidFill>
              </a:defRPr>
            </a:lvl1pPr>
          </a:lstStyle>
          <a:p>
            <a:pPr lvl="0">
              <a:defRPr sz="1800">
                <a:solidFill>
                  <a:srgbClr val="000000"/>
                </a:solidFill>
              </a:defRPr>
            </a:pPr>
            <a:r>
              <a:rPr sz="3300" b="1" dirty="0">
                <a:solidFill>
                  <a:srgbClr val="FF0000"/>
                </a:solidFill>
              </a:rPr>
              <a:t>Lesson learned</a:t>
            </a:r>
          </a:p>
        </p:txBody>
      </p:sp>
      <p:sp>
        <p:nvSpPr>
          <p:cNvPr id="181" name="Shape 181"/>
          <p:cNvSpPr>
            <a:spLocks noGrp="1"/>
          </p:cNvSpPr>
          <p:nvPr>
            <p:ph type="body" idx="1"/>
          </p:nvPr>
        </p:nvSpPr>
        <p:spPr>
          <a:xfrm>
            <a:off x="501969" y="1560748"/>
            <a:ext cx="7720721" cy="4208955"/>
          </a:xfrm>
          <a:prstGeom prst="rect">
            <a:avLst/>
          </a:prstGeom>
        </p:spPr>
        <p:txBody>
          <a:bodyPr>
            <a:normAutofit fontScale="92500"/>
          </a:bodyPr>
          <a:lstStyle/>
          <a:p>
            <a:pPr lvl="0">
              <a:buFont typeface="Wingdings" charset="2"/>
              <a:buChar char="v"/>
              <a:defRPr sz="1800"/>
            </a:pPr>
            <a:r>
              <a:rPr lang="en-US" sz="2400" dirty="0" smtClean="0">
                <a:solidFill>
                  <a:schemeClr val="accent1">
                    <a:lumMod val="75000"/>
                  </a:schemeClr>
                </a:solidFill>
              </a:rPr>
              <a:t> Program may be synchronized with Atlantic Hurricane Season to get the best benefit from US partnership (starting date: Nov 2014) </a:t>
            </a:r>
          </a:p>
          <a:p>
            <a:pPr lvl="0">
              <a:buFont typeface="Wingdings" charset="2"/>
              <a:buChar char="v"/>
              <a:defRPr sz="1800"/>
            </a:pPr>
            <a:r>
              <a:rPr lang="en-IN" sz="2400" dirty="0" smtClean="0">
                <a:solidFill>
                  <a:schemeClr val="accent1">
                    <a:lumMod val="75000"/>
                  </a:schemeClr>
                </a:solidFill>
              </a:rPr>
              <a:t>Arranging </a:t>
            </a:r>
            <a:r>
              <a:rPr lang="en-IN" sz="2400" dirty="0">
                <a:solidFill>
                  <a:schemeClr val="accent1">
                    <a:lumMod val="75000"/>
                  </a:schemeClr>
                </a:solidFill>
              </a:rPr>
              <a:t>travel for students to US during TC season to experience all aspects of the TC research/operation process during TCs critical to </a:t>
            </a:r>
            <a:r>
              <a:rPr lang="en-IN" sz="2400" dirty="0" smtClean="0">
                <a:solidFill>
                  <a:schemeClr val="accent1">
                    <a:lumMod val="75000"/>
                  </a:schemeClr>
                </a:solidFill>
              </a:rPr>
              <a:t>success</a:t>
            </a:r>
            <a:endParaRPr lang="en-US" sz="2400" dirty="0" smtClean="0">
              <a:solidFill>
                <a:schemeClr val="accent1">
                  <a:lumMod val="75000"/>
                </a:schemeClr>
              </a:solidFill>
            </a:endParaRPr>
          </a:p>
          <a:p>
            <a:pPr lvl="0">
              <a:buFont typeface="Wingdings" charset="2"/>
              <a:buChar char="v"/>
              <a:defRPr sz="1800"/>
            </a:pPr>
            <a:r>
              <a:rPr sz="2400" dirty="0" smtClean="0">
                <a:solidFill>
                  <a:schemeClr val="accent1">
                    <a:lumMod val="75000"/>
                  </a:schemeClr>
                </a:solidFill>
              </a:rPr>
              <a:t>Having </a:t>
            </a:r>
            <a:r>
              <a:rPr sz="2400" dirty="0">
                <a:solidFill>
                  <a:schemeClr val="accent1">
                    <a:lumMod val="75000"/>
                  </a:schemeClr>
                </a:solidFill>
              </a:rPr>
              <a:t>IMD and NWS involved in the effort is critical to success</a:t>
            </a:r>
          </a:p>
          <a:p>
            <a:pPr lvl="0">
              <a:buFont typeface="Wingdings" charset="2"/>
              <a:buChar char="v"/>
              <a:defRPr sz="1800"/>
            </a:pPr>
            <a:r>
              <a:rPr lang="en-US" sz="2400" dirty="0" smtClean="0">
                <a:solidFill>
                  <a:schemeClr val="accent1">
                    <a:lumMod val="75000"/>
                  </a:schemeClr>
                </a:solidFill>
              </a:rPr>
              <a:t> </a:t>
            </a:r>
            <a:r>
              <a:rPr sz="2400" dirty="0" smtClean="0">
                <a:solidFill>
                  <a:schemeClr val="accent1">
                    <a:lumMod val="75000"/>
                  </a:schemeClr>
                </a:solidFill>
              </a:rPr>
              <a:t>Workshop prior to proposal beginning provided a great base to launch the proposed effort putting everyone in the correct frame for success. Textbook should further the effort. </a:t>
            </a:r>
          </a:p>
          <a:p>
            <a:pPr lvl="0">
              <a:buFont typeface="Wingdings" charset="2"/>
              <a:buChar char="v"/>
              <a:defRPr sz="1800"/>
            </a:pPr>
            <a:r>
              <a:rPr lang="en-US" sz="2400" dirty="0" smtClean="0">
                <a:solidFill>
                  <a:schemeClr val="accent1">
                    <a:lumMod val="75000"/>
                  </a:schemeClr>
                </a:solidFill>
              </a:rPr>
              <a:t> </a:t>
            </a:r>
            <a:r>
              <a:rPr sz="2400" dirty="0" smtClean="0">
                <a:solidFill>
                  <a:schemeClr val="accent1">
                    <a:lumMod val="75000"/>
                  </a:schemeClr>
                </a:solidFill>
              </a:rPr>
              <a:t>Insure students have access to the models and observations is critical to success </a:t>
            </a:r>
            <a:endParaRPr lang="en-US" sz="2400" dirty="0" smtClean="0">
              <a:solidFill>
                <a:schemeClr val="accent1">
                  <a:lumMod val="75000"/>
                </a:schemeClr>
              </a:solidFill>
            </a:endParaRPr>
          </a:p>
          <a:p>
            <a:pPr marL="0" lvl="0" indent="0">
              <a:buNone/>
              <a:defRPr sz="1800"/>
            </a:pPr>
            <a:endParaRPr sz="2400" dirty="0">
              <a:solidFill>
                <a:schemeClr val="accent1">
                  <a:lumMod val="75000"/>
                </a:schemeClr>
              </a:solidFill>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501" y="288529"/>
            <a:ext cx="8738316" cy="1077218"/>
          </a:xfrm>
          <a:prstGeom prst="rect">
            <a:avLst/>
          </a:prstGeom>
        </p:spPr>
        <p:txBody>
          <a:bodyPr wrap="square">
            <a:spAutoFit/>
          </a:bodyPr>
          <a:lstStyle/>
          <a:p>
            <a:pPr algn="ctr"/>
            <a:r>
              <a:rPr lang="en-IN" sz="3200" b="1" dirty="0">
                <a:solidFill>
                  <a:srgbClr val="FF0000"/>
                </a:solidFill>
                <a:latin typeface="Calibri" panose="020F0502020204030204" pitchFamily="34" charset="0"/>
              </a:rPr>
              <a:t>Any  future sustainable partnership envisaged after completion of IUSSTF support</a:t>
            </a:r>
            <a:endParaRPr lang="en-IN" sz="3200" dirty="0">
              <a:solidFill>
                <a:srgbClr val="FF0000"/>
              </a:solidFill>
              <a:latin typeface="Calibri" panose="020F0502020204030204" pitchFamily="34" charset="0"/>
            </a:endParaRPr>
          </a:p>
        </p:txBody>
      </p:sp>
      <p:sp>
        <p:nvSpPr>
          <p:cNvPr id="3" name="Rectangle 2"/>
          <p:cNvSpPr/>
          <p:nvPr/>
        </p:nvSpPr>
        <p:spPr>
          <a:xfrm>
            <a:off x="492088" y="1732816"/>
            <a:ext cx="7924800" cy="4857164"/>
          </a:xfrm>
          <a:prstGeom prst="rect">
            <a:avLst/>
          </a:prstGeom>
        </p:spPr>
        <p:txBody>
          <a:bodyPr wrap="square">
            <a:spAutoFit/>
          </a:bodyPr>
          <a:lstStyle/>
          <a:p>
            <a:pPr marL="450850" lvl="0" indent="-450850" algn="just">
              <a:lnSpc>
                <a:spcPct val="107000"/>
              </a:lnSpc>
              <a:spcBef>
                <a:spcPts val="800"/>
              </a:spcBef>
              <a:buFont typeface="Wingdings" charset="2"/>
              <a:buChar char="v"/>
            </a:pPr>
            <a:r>
              <a:rPr lang="en-US" sz="2400" b="1" i="1" dirty="0" smtClean="0">
                <a:solidFill>
                  <a:srgbClr val="0000FF"/>
                </a:solidFill>
                <a:latin typeface="Calibri" pitchFamily="34" charset="0"/>
                <a:cs typeface="Calibri" pitchFamily="34" charset="0"/>
              </a:rPr>
              <a:t>MOU between Purdue University and IIT Bhubaneswar for exchange of Faculty and Students </a:t>
            </a:r>
          </a:p>
          <a:p>
            <a:pPr marL="450850" lvl="0" indent="-450850" algn="just">
              <a:lnSpc>
                <a:spcPct val="107000"/>
              </a:lnSpc>
              <a:spcBef>
                <a:spcPts val="800"/>
              </a:spcBef>
              <a:buFont typeface="Wingdings" charset="2"/>
              <a:buChar char="v"/>
            </a:pPr>
            <a:endParaRPr lang="en-US" sz="2400" b="1" i="1" dirty="0" smtClean="0">
              <a:solidFill>
                <a:srgbClr val="0000FF"/>
              </a:solidFill>
              <a:latin typeface="Calibri" pitchFamily="34" charset="0"/>
              <a:cs typeface="Calibri" pitchFamily="34" charset="0"/>
            </a:endParaRPr>
          </a:p>
          <a:p>
            <a:pPr marL="450850" lvl="1" indent="-450850" algn="just">
              <a:lnSpc>
                <a:spcPct val="107000"/>
              </a:lnSpc>
              <a:spcBef>
                <a:spcPts val="800"/>
              </a:spcBef>
              <a:buFont typeface="Wingdings" charset="2"/>
              <a:buChar char="v"/>
            </a:pPr>
            <a:r>
              <a:rPr lang="en-US" sz="2400" b="1" i="1" dirty="0" smtClean="0">
                <a:solidFill>
                  <a:srgbClr val="0000FF"/>
                </a:solidFill>
                <a:latin typeface="Calibri" pitchFamily="34" charset="0"/>
                <a:cs typeface="Calibri" pitchFamily="34" charset="0"/>
              </a:rPr>
              <a:t>MOU between HRD and IIT Bhubaneswar for next 5 years as an append to the NOAA-MoES MOU on “Technical Cooperation In Development of Tropical Cyclone Numerical Weather Prediction System for the Indian Seas</a:t>
            </a:r>
          </a:p>
          <a:p>
            <a:pPr marL="450850" lvl="1" indent="-450850" algn="just">
              <a:lnSpc>
                <a:spcPct val="107000"/>
              </a:lnSpc>
              <a:spcBef>
                <a:spcPts val="800"/>
              </a:spcBef>
              <a:buFont typeface="Wingdings" charset="2"/>
              <a:buChar char="v"/>
            </a:pPr>
            <a:endParaRPr lang="en-US" sz="2400" b="1" i="1" dirty="0" smtClean="0">
              <a:solidFill>
                <a:srgbClr val="0000FF"/>
              </a:solidFill>
              <a:latin typeface="Calibri" pitchFamily="34" charset="0"/>
              <a:cs typeface="Calibri" pitchFamily="34" charset="0"/>
            </a:endParaRPr>
          </a:p>
          <a:p>
            <a:pPr marL="450850" lvl="1" indent="-450850" algn="just">
              <a:lnSpc>
                <a:spcPct val="107000"/>
              </a:lnSpc>
              <a:spcBef>
                <a:spcPts val="800"/>
              </a:spcBef>
              <a:buFont typeface="Wingdings" charset="2"/>
              <a:buChar char="v"/>
            </a:pPr>
            <a:r>
              <a:rPr lang="en-US" sz="2400" b="1" dirty="0" smtClean="0">
                <a:solidFill>
                  <a:srgbClr val="0000FF"/>
                </a:solidFill>
                <a:latin typeface="Calibri" pitchFamily="34" charset="0"/>
                <a:ea typeface="Arial"/>
                <a:cs typeface="Calibri" pitchFamily="34" charset="0"/>
                <a:sym typeface="Arial"/>
              </a:rPr>
              <a:t>WMO-Forecast </a:t>
            </a:r>
            <a:r>
              <a:rPr lang="en-US" sz="2400" b="1" dirty="0">
                <a:solidFill>
                  <a:srgbClr val="0000FF"/>
                </a:solidFill>
                <a:latin typeface="Calibri" pitchFamily="34" charset="0"/>
                <a:ea typeface="Arial"/>
                <a:cs typeface="Calibri" pitchFamily="34" charset="0"/>
                <a:sym typeface="Arial"/>
              </a:rPr>
              <a:t>Demonstration Project &amp; SARC-STORM</a:t>
            </a:r>
            <a:endParaRPr lang="en-IN" sz="2400" b="1" dirty="0">
              <a:solidFill>
                <a:srgbClr val="0000FF"/>
              </a:solidFill>
              <a:latin typeface="Calibri" pitchFamily="34" charset="0"/>
              <a:ea typeface="Arial"/>
              <a:cs typeface="Calibri" pitchFamily="34" charset="0"/>
              <a:sym typeface="Arial"/>
            </a:endParaRPr>
          </a:p>
          <a:p>
            <a:pPr marL="450850" indent="-450850" algn="just">
              <a:lnSpc>
                <a:spcPct val="107000"/>
              </a:lnSpc>
              <a:spcBef>
                <a:spcPts val="800"/>
              </a:spcBef>
              <a:buFont typeface="Wingdings" charset="2"/>
              <a:buChar char="v"/>
            </a:pPr>
            <a:endParaRPr lang="en-US" b="1" i="1" dirty="0" smtClean="0">
              <a:solidFill>
                <a:srgbClr val="0000FF"/>
              </a:solidFill>
            </a:endParaRPr>
          </a:p>
          <a:p>
            <a:pPr marL="450850" indent="-450850" algn="just">
              <a:lnSpc>
                <a:spcPct val="107000"/>
              </a:lnSpc>
              <a:spcBef>
                <a:spcPts val="800"/>
              </a:spcBef>
              <a:buFont typeface="Wingdings" charset="2"/>
              <a:buChar char="v"/>
            </a:pPr>
            <a:endParaRPr lang="en-US" b="1" i="1" dirty="0" smtClean="0">
              <a:solidFill>
                <a:srgbClr val="0000FF"/>
              </a:solidFill>
            </a:endParaRPr>
          </a:p>
        </p:txBody>
      </p:sp>
    </p:spTree>
    <p:extLst>
      <p:ext uri="{BB962C8B-B14F-4D97-AF65-F5344CB8AC3E}">
        <p14:creationId xmlns:p14="http://schemas.microsoft.com/office/powerpoint/2010/main" val="120626699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55"/>
          <p:cNvSpPr/>
          <p:nvPr/>
        </p:nvSpPr>
        <p:spPr>
          <a:xfrm>
            <a:off x="457208" y="1858793"/>
            <a:ext cx="7972443" cy="230268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just">
              <a:lnSpc>
                <a:spcPct val="107000"/>
              </a:lnSpc>
              <a:spcBef>
                <a:spcPts val="800"/>
              </a:spcBef>
            </a:pPr>
            <a:r>
              <a:rPr lang="en-IN" sz="1600" b="1" dirty="0" smtClean="0">
                <a:solidFill>
                  <a:srgbClr val="006600"/>
                </a:solidFill>
              </a:rPr>
              <a:t>U </a:t>
            </a:r>
            <a:r>
              <a:rPr lang="en-IN" sz="1600" b="1" dirty="0">
                <a:solidFill>
                  <a:srgbClr val="006600"/>
                </a:solidFill>
              </a:rPr>
              <a:t>C Mohanty, </a:t>
            </a:r>
            <a:r>
              <a:rPr lang="en-IN" sz="1600" b="1" dirty="0" smtClean="0">
                <a:solidFill>
                  <a:srgbClr val="006600"/>
                </a:solidFill>
              </a:rPr>
              <a:t>Krishna </a:t>
            </a:r>
            <a:r>
              <a:rPr lang="en-IN" sz="1600" b="1" dirty="0">
                <a:solidFill>
                  <a:srgbClr val="006600"/>
                </a:solidFill>
              </a:rPr>
              <a:t>K Osuri, </a:t>
            </a:r>
            <a:r>
              <a:rPr lang="en-IN" sz="1600" b="1" dirty="0" smtClean="0">
                <a:solidFill>
                  <a:srgbClr val="006600"/>
                </a:solidFill>
              </a:rPr>
              <a:t>Vijay </a:t>
            </a:r>
            <a:r>
              <a:rPr lang="en-IN" sz="1600" b="1" dirty="0">
                <a:solidFill>
                  <a:srgbClr val="006600"/>
                </a:solidFill>
              </a:rPr>
              <a:t>Tallapragada, </a:t>
            </a:r>
            <a:r>
              <a:rPr lang="en-IN" sz="1600" b="1" dirty="0" smtClean="0">
                <a:solidFill>
                  <a:srgbClr val="006600"/>
                </a:solidFill>
              </a:rPr>
              <a:t>Frank </a:t>
            </a:r>
            <a:r>
              <a:rPr lang="en-IN" sz="1600" b="1" dirty="0">
                <a:solidFill>
                  <a:srgbClr val="006600"/>
                </a:solidFill>
              </a:rPr>
              <a:t>D. Marks, </a:t>
            </a:r>
            <a:r>
              <a:rPr lang="en-IN" sz="1600" b="1" dirty="0" err="1" smtClean="0">
                <a:solidFill>
                  <a:srgbClr val="006600"/>
                </a:solidFill>
              </a:rPr>
              <a:t>Sujata</a:t>
            </a:r>
            <a:r>
              <a:rPr lang="en-IN" sz="1600" b="1" dirty="0" smtClean="0">
                <a:solidFill>
                  <a:srgbClr val="006600"/>
                </a:solidFill>
              </a:rPr>
              <a:t> </a:t>
            </a:r>
            <a:r>
              <a:rPr lang="en-IN" sz="1600" b="1" dirty="0" err="1">
                <a:solidFill>
                  <a:srgbClr val="006600"/>
                </a:solidFill>
              </a:rPr>
              <a:t>Pattanayak</a:t>
            </a:r>
            <a:r>
              <a:rPr lang="en-IN" sz="1600" b="1" dirty="0">
                <a:solidFill>
                  <a:srgbClr val="006600"/>
                </a:solidFill>
              </a:rPr>
              <a:t>, </a:t>
            </a:r>
            <a:r>
              <a:rPr lang="en-IN" sz="1600" b="1" dirty="0" smtClean="0">
                <a:solidFill>
                  <a:srgbClr val="006600"/>
                </a:solidFill>
              </a:rPr>
              <a:t>M</a:t>
            </a:r>
            <a:r>
              <a:rPr lang="en-IN" sz="1600" b="1" dirty="0">
                <a:solidFill>
                  <a:srgbClr val="006600"/>
                </a:solidFill>
              </a:rPr>
              <a:t>. </a:t>
            </a:r>
            <a:r>
              <a:rPr lang="en-IN" sz="1600" b="1" dirty="0" err="1">
                <a:solidFill>
                  <a:srgbClr val="006600"/>
                </a:solidFill>
              </a:rPr>
              <a:t>Mohapatra</a:t>
            </a:r>
            <a:r>
              <a:rPr lang="en-IN" sz="1600" b="1" dirty="0">
                <a:solidFill>
                  <a:srgbClr val="006600"/>
                </a:solidFill>
              </a:rPr>
              <a:t>, </a:t>
            </a:r>
            <a:r>
              <a:rPr lang="en-IN" sz="1600" b="1" dirty="0" smtClean="0">
                <a:solidFill>
                  <a:srgbClr val="006600"/>
                </a:solidFill>
              </a:rPr>
              <a:t>S.G</a:t>
            </a:r>
            <a:r>
              <a:rPr lang="en-IN" sz="1600" b="1" dirty="0">
                <a:solidFill>
                  <a:srgbClr val="006600"/>
                </a:solidFill>
              </a:rPr>
              <a:t>. </a:t>
            </a:r>
            <a:r>
              <a:rPr lang="en-IN" sz="1600" b="1" dirty="0" err="1">
                <a:solidFill>
                  <a:srgbClr val="006600"/>
                </a:solidFill>
              </a:rPr>
              <a:t>Gopalakrishnan</a:t>
            </a:r>
            <a:r>
              <a:rPr lang="en-IN" sz="1600" b="1" dirty="0">
                <a:solidFill>
                  <a:srgbClr val="006600"/>
                </a:solidFill>
              </a:rPr>
              <a:t>, </a:t>
            </a:r>
            <a:r>
              <a:rPr lang="en-IN" sz="1600" b="1" dirty="0" smtClean="0">
                <a:solidFill>
                  <a:srgbClr val="006600"/>
                </a:solidFill>
              </a:rPr>
              <a:t>Dev </a:t>
            </a:r>
            <a:r>
              <a:rPr lang="en-IN" sz="1600" b="1" dirty="0" err="1" smtClean="0">
                <a:solidFill>
                  <a:srgbClr val="006600"/>
                </a:solidFill>
              </a:rPr>
              <a:t>Niyogi</a:t>
            </a:r>
            <a:r>
              <a:rPr lang="en-IN" sz="1600" b="1" dirty="0" smtClean="0">
                <a:solidFill>
                  <a:srgbClr val="006600"/>
                </a:solidFill>
              </a:rPr>
              <a:t>, 2015</a:t>
            </a:r>
            <a:r>
              <a:rPr lang="en-IN" sz="1600" b="1" dirty="0">
                <a:solidFill>
                  <a:srgbClr val="006600"/>
                </a:solidFill>
              </a:rPr>
              <a:t>: A Great Escape from the Bay of Bengal 'Super Sapphire-</a:t>
            </a:r>
            <a:r>
              <a:rPr lang="en-IN" sz="1600" b="1" dirty="0" err="1">
                <a:solidFill>
                  <a:srgbClr val="006600"/>
                </a:solidFill>
              </a:rPr>
              <a:t>Phailin</a:t>
            </a:r>
            <a:r>
              <a:rPr lang="en-IN" sz="1600" b="1" dirty="0">
                <a:solidFill>
                  <a:srgbClr val="006600"/>
                </a:solidFill>
              </a:rPr>
              <a:t>' Tropical Cyclone - A case of improved weather forecast and societal response for disaster mitigation", </a:t>
            </a:r>
            <a:r>
              <a:rPr lang="en-IN" sz="1600" b="1" dirty="0" smtClean="0">
                <a:solidFill>
                  <a:srgbClr val="006600"/>
                </a:solidFill>
              </a:rPr>
              <a:t>Earth Interactions, (under review)</a:t>
            </a:r>
            <a:br>
              <a:rPr lang="en-IN" sz="1600" b="1" dirty="0" smtClean="0">
                <a:solidFill>
                  <a:srgbClr val="006600"/>
                </a:solidFill>
              </a:rPr>
            </a:br>
            <a:endParaRPr lang="en-IN" sz="1600" b="1" dirty="0" smtClean="0">
              <a:solidFill>
                <a:srgbClr val="006600"/>
              </a:solidFill>
            </a:endParaRPr>
          </a:p>
          <a:p>
            <a:pPr lvl="0" algn="just">
              <a:lnSpc>
                <a:spcPct val="107000"/>
              </a:lnSpc>
              <a:spcBef>
                <a:spcPts val="800"/>
              </a:spcBef>
            </a:pPr>
            <a:r>
              <a:rPr lang="en-US" sz="1600" b="1" dirty="0" err="1" smtClean="0">
                <a:solidFill>
                  <a:srgbClr val="006600"/>
                </a:solidFill>
              </a:rPr>
              <a:t>Osuri</a:t>
            </a:r>
            <a:r>
              <a:rPr lang="en-US" sz="1600" b="1" dirty="0" smtClean="0">
                <a:solidFill>
                  <a:srgbClr val="006600"/>
                </a:solidFill>
              </a:rPr>
              <a:t> Krishna K. , U.C. </a:t>
            </a:r>
            <a:r>
              <a:rPr lang="en-US" sz="1600" b="1" dirty="0" err="1" smtClean="0">
                <a:solidFill>
                  <a:srgbClr val="006600"/>
                </a:solidFill>
              </a:rPr>
              <a:t>Mohanty</a:t>
            </a:r>
            <a:r>
              <a:rPr lang="en-US" sz="1600" b="1" dirty="0" smtClean="0">
                <a:solidFill>
                  <a:srgbClr val="006600"/>
                </a:solidFill>
              </a:rPr>
              <a:t>, A. </a:t>
            </a:r>
            <a:r>
              <a:rPr lang="en-US" sz="1600" b="1" dirty="0" err="1" smtClean="0">
                <a:solidFill>
                  <a:srgbClr val="006600"/>
                </a:solidFill>
              </a:rPr>
              <a:t>Routray</a:t>
            </a:r>
            <a:r>
              <a:rPr lang="en-US" sz="1600" b="1" dirty="0" smtClean="0">
                <a:solidFill>
                  <a:srgbClr val="006600"/>
                </a:solidFill>
              </a:rPr>
              <a:t>, and D. </a:t>
            </a:r>
            <a:r>
              <a:rPr lang="en-US" sz="1600" b="1" dirty="0" err="1" smtClean="0">
                <a:solidFill>
                  <a:srgbClr val="006600"/>
                </a:solidFill>
              </a:rPr>
              <a:t>Niyogi</a:t>
            </a:r>
            <a:r>
              <a:rPr lang="en-US" sz="1600" b="1" dirty="0" smtClean="0">
                <a:solidFill>
                  <a:srgbClr val="006600"/>
                </a:solidFill>
              </a:rPr>
              <a:t>, 2015: Improved Prediction of Bay of Bengal Tropical Cyclones through Assimilation of Doppler Weather Radar Observations, Monthly Weather Review (under revision)</a:t>
            </a:r>
            <a:endParaRPr sz="1050" b="1" dirty="0">
              <a:solidFill>
                <a:srgbClr val="006600"/>
              </a:solidFill>
            </a:endParaRPr>
          </a:p>
        </p:txBody>
      </p:sp>
      <p:sp>
        <p:nvSpPr>
          <p:cNvPr id="4" name="Shape 101"/>
          <p:cNvSpPr>
            <a:spLocks noGrp="1"/>
          </p:cNvSpPr>
          <p:nvPr>
            <p:ph type="title"/>
          </p:nvPr>
        </p:nvSpPr>
        <p:spPr>
          <a:xfrm>
            <a:off x="1618891" y="347498"/>
            <a:ext cx="5198800" cy="632135"/>
          </a:xfrm>
          <a:prstGeom prst="rect">
            <a:avLst/>
          </a:prstGeom>
        </p:spPr>
        <p:txBody>
          <a:bodyPr/>
          <a:lstStyle>
            <a:lvl1pPr>
              <a:defRPr>
                <a:solidFill>
                  <a:srgbClr val="D71A16"/>
                </a:solidFill>
              </a:defRPr>
            </a:lvl1pPr>
          </a:lstStyle>
          <a:p>
            <a:pPr lvl="0">
              <a:defRPr sz="1800">
                <a:solidFill>
                  <a:srgbClr val="000000"/>
                </a:solidFill>
              </a:defRPr>
            </a:pPr>
            <a:r>
              <a:rPr lang="en-US" sz="3300" b="1" dirty="0" smtClean="0">
                <a:solidFill>
                  <a:srgbClr val="FF0000"/>
                </a:solidFill>
                <a:latin typeface="Calibri" charset="0"/>
                <a:ea typeface="Calibri" charset="0"/>
                <a:cs typeface="Calibri" charset="0"/>
              </a:rPr>
              <a:t>Publications</a:t>
            </a:r>
            <a:endParaRPr sz="3300" b="1"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336669152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4294967295"/>
          </p:nvPr>
        </p:nvSpPr>
        <p:spPr>
          <a:xfrm>
            <a:off x="7315200" y="5624511"/>
            <a:ext cx="571500" cy="319089"/>
          </a:xfrm>
          <a:prstGeom prst="rect">
            <a:avLst/>
          </a:prstGeom>
        </p:spPr>
        <p:txBody>
          <a:bodyPr/>
          <a:lstStyle/>
          <a:p>
            <a:pPr>
              <a:defRPr/>
            </a:pPr>
            <a:r>
              <a:rPr lang="en-US" dirty="0" smtClean="0"/>
              <a:t>11</a:t>
            </a:r>
          </a:p>
        </p:txBody>
      </p:sp>
      <p:pic>
        <p:nvPicPr>
          <p:cNvPr id="4" name="Picture 3"/>
          <p:cNvPicPr>
            <a:picLocks noChangeAspect="1"/>
          </p:cNvPicPr>
          <p:nvPr/>
        </p:nvPicPr>
        <p:blipFill rotWithShape="1">
          <a:blip r:embed="rId3"/>
          <a:srcRect l="-3973" t="12930" r="3178" b="18053"/>
          <a:stretch/>
        </p:blipFill>
        <p:spPr>
          <a:xfrm>
            <a:off x="172744" y="1079351"/>
            <a:ext cx="8464536" cy="4969581"/>
          </a:xfrm>
          <a:prstGeom prst="rect">
            <a:avLst/>
          </a:prstGeom>
        </p:spPr>
      </p:pic>
      <p:pic>
        <p:nvPicPr>
          <p:cNvPr id="11" name="Picture 2" descr="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0193" y="248777"/>
            <a:ext cx="5989637"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651580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xfrm>
            <a:off x="628485" y="395784"/>
            <a:ext cx="5198800" cy="632135"/>
          </a:xfrm>
          <a:prstGeom prst="rect">
            <a:avLst/>
          </a:prstGeom>
        </p:spPr>
        <p:txBody>
          <a:bodyPr/>
          <a:lstStyle>
            <a:lvl1pPr>
              <a:defRPr>
                <a:solidFill>
                  <a:srgbClr val="D71A16"/>
                </a:solidFill>
              </a:defRPr>
            </a:lvl1pPr>
          </a:lstStyle>
          <a:p>
            <a:pPr lvl="0">
              <a:defRPr sz="1800">
                <a:solidFill>
                  <a:srgbClr val="000000"/>
                </a:solidFill>
              </a:defRPr>
            </a:pPr>
            <a:r>
              <a:rPr sz="3300" b="1" dirty="0" smtClean="0">
                <a:solidFill>
                  <a:srgbClr val="D71A16"/>
                </a:solidFill>
                <a:latin typeface="Calibri" charset="0"/>
                <a:ea typeface="Calibri" charset="0"/>
                <a:cs typeface="Calibri" charset="0"/>
              </a:rPr>
              <a:t>Objective</a:t>
            </a:r>
            <a:endParaRPr sz="3300" b="1" dirty="0">
              <a:solidFill>
                <a:srgbClr val="D71A16"/>
              </a:solidFill>
              <a:latin typeface="Calibri" charset="0"/>
              <a:ea typeface="Calibri" charset="0"/>
              <a:cs typeface="Calibri" charset="0"/>
            </a:endParaRPr>
          </a:p>
        </p:txBody>
      </p:sp>
      <p:sp>
        <p:nvSpPr>
          <p:cNvPr id="102" name="Shape 102"/>
          <p:cNvSpPr>
            <a:spLocks noGrp="1"/>
          </p:cNvSpPr>
          <p:nvPr>
            <p:ph type="body" idx="1"/>
          </p:nvPr>
        </p:nvSpPr>
        <p:spPr>
          <a:xfrm>
            <a:off x="406021" y="1092128"/>
            <a:ext cx="4075983" cy="4478624"/>
          </a:xfrm>
          <a:prstGeom prst="rect">
            <a:avLst/>
          </a:prstGeom>
        </p:spPr>
        <p:txBody>
          <a:bodyPr>
            <a:noAutofit/>
          </a:bodyPr>
          <a:lstStyle/>
          <a:p>
            <a:pPr lvl="0" algn="just">
              <a:defRPr sz="1800"/>
            </a:pPr>
            <a:r>
              <a:rPr sz="1900" dirty="0"/>
              <a:t>Combine resources and advancements made in US and India in terms of NWP and advanced DA techniques to create the next generation tropical prediction system for forecasting high impact weather over India</a:t>
            </a:r>
            <a:r>
              <a:rPr sz="1900" dirty="0" smtClean="0"/>
              <a:t>.</a:t>
            </a:r>
            <a:endParaRPr lang="en-US" sz="1900" dirty="0" smtClean="0"/>
          </a:p>
          <a:p>
            <a:pPr lvl="0" algn="just">
              <a:defRPr sz="1800"/>
            </a:pPr>
            <a:endParaRPr sz="1900" dirty="0"/>
          </a:p>
          <a:p>
            <a:pPr lvl="0" algn="just">
              <a:defRPr sz="1800"/>
            </a:pPr>
            <a:r>
              <a:rPr sz="1900" dirty="0"/>
              <a:t>Use NOAA’s HWRF modeling system and DA techniques at IIT/BBSR, INCOIS, and Purdue University to create and demonstrate a next </a:t>
            </a:r>
            <a:r>
              <a:rPr sz="1900" dirty="0" smtClean="0"/>
              <a:t>generation</a:t>
            </a:r>
            <a:r>
              <a:rPr lang="en-US" sz="1900" dirty="0" smtClean="0"/>
              <a:t> severe weather</a:t>
            </a:r>
            <a:r>
              <a:rPr sz="1900" dirty="0" smtClean="0"/>
              <a:t> </a:t>
            </a:r>
            <a:r>
              <a:rPr sz="1900" dirty="0"/>
              <a:t>prediction system. </a:t>
            </a:r>
            <a:endParaRPr lang="en-US" sz="1900" dirty="0" smtClean="0"/>
          </a:p>
          <a:p>
            <a:pPr lvl="0" algn="just">
              <a:defRPr sz="1800"/>
            </a:pPr>
            <a:endParaRPr sz="1900" dirty="0"/>
          </a:p>
          <a:p>
            <a:pPr lvl="0" algn="just">
              <a:defRPr sz="1800"/>
            </a:pPr>
            <a:r>
              <a:rPr sz="1900" dirty="0"/>
              <a:t>Goal is to transfer this capability to IMD by the end of the proposal to pave the way to a sustainable </a:t>
            </a:r>
            <a:r>
              <a:rPr lang="en-US" sz="1900" dirty="0" smtClean="0"/>
              <a:t>severe </a:t>
            </a:r>
            <a:r>
              <a:rPr lang="en-US" sz="1900" dirty="0" err="1" smtClean="0"/>
              <a:t>severe</a:t>
            </a:r>
            <a:r>
              <a:rPr sz="1900" dirty="0" smtClean="0"/>
              <a:t> </a:t>
            </a:r>
            <a:r>
              <a:rPr sz="1900" dirty="0"/>
              <a:t>weather prediction model. </a:t>
            </a:r>
          </a:p>
        </p:txBody>
      </p:sp>
      <p:grpSp>
        <p:nvGrpSpPr>
          <p:cNvPr id="4" name="Group 28"/>
          <p:cNvGrpSpPr>
            <a:grpSpLocks/>
          </p:cNvGrpSpPr>
          <p:nvPr/>
        </p:nvGrpSpPr>
        <p:grpSpPr bwMode="auto">
          <a:xfrm>
            <a:off x="4753074" y="1315440"/>
            <a:ext cx="4148434" cy="2389023"/>
            <a:chOff x="2003737" y="2829199"/>
            <a:chExt cx="3682603" cy="1590400"/>
          </a:xfrm>
        </p:grpSpPr>
        <p:grpSp>
          <p:nvGrpSpPr>
            <p:cNvPr id="5" name="Group 3"/>
            <p:cNvGrpSpPr>
              <a:grpSpLocks/>
            </p:cNvGrpSpPr>
            <p:nvPr/>
          </p:nvGrpSpPr>
          <p:grpSpPr bwMode="auto">
            <a:xfrm>
              <a:off x="3146738" y="2829199"/>
              <a:ext cx="1120462" cy="295001"/>
              <a:chOff x="0" y="0"/>
              <a:chExt cx="1887538" cy="471488"/>
            </a:xfrm>
          </p:grpSpPr>
          <p:sp>
            <p:nvSpPr>
              <p:cNvPr id="21" name="AutoShape 4"/>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22" name="AutoShape 5"/>
              <p:cNvSpPr>
                <a:spLocks/>
              </p:cNvSpPr>
              <p:nvPr/>
            </p:nvSpPr>
            <p:spPr bwMode="auto">
              <a:xfrm>
                <a:off x="360" y="11892"/>
                <a:ext cx="1813551" cy="448916"/>
              </a:xfrm>
              <a:custGeom>
                <a:avLst/>
                <a:gdLst>
                  <a:gd name="T0" fmla="*/ 2147483647 w 21600"/>
                  <a:gd name="T1" fmla="*/ 96955261 h 21600"/>
                  <a:gd name="T2" fmla="*/ 2147483647 w 21600"/>
                  <a:gd name="T3" fmla="*/ 96955261 h 21600"/>
                  <a:gd name="T4" fmla="*/ 2147483647 w 21600"/>
                  <a:gd name="T5" fmla="*/ 96955261 h 21600"/>
                  <a:gd name="T6" fmla="*/ 2147483647 w 21600"/>
                  <a:gd name="T7" fmla="*/ 9695526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 EMC</a:t>
                </a:r>
                <a:endParaRPr lang="en-US" altLang="en-US" sz="1400" b="1" dirty="0" smtClean="0">
                  <a:latin typeface="Calibri" pitchFamily="34" charset="0"/>
                </a:endParaRPr>
              </a:p>
            </p:txBody>
          </p:sp>
        </p:grpSp>
        <p:grpSp>
          <p:nvGrpSpPr>
            <p:cNvPr id="6" name="Group 6"/>
            <p:cNvGrpSpPr>
              <a:grpSpLocks/>
            </p:cNvGrpSpPr>
            <p:nvPr/>
          </p:nvGrpSpPr>
          <p:grpSpPr bwMode="auto">
            <a:xfrm>
              <a:off x="4266635" y="3362599"/>
              <a:ext cx="1121645" cy="295002"/>
              <a:chOff x="-951" y="0"/>
              <a:chExt cx="1889530" cy="471488"/>
            </a:xfrm>
          </p:grpSpPr>
          <p:sp>
            <p:nvSpPr>
              <p:cNvPr id="19" name="AutoShape 7"/>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20" name="AutoShape 8"/>
              <p:cNvSpPr>
                <a:spLocks/>
              </p:cNvSpPr>
              <p:nvPr/>
            </p:nvSpPr>
            <p:spPr bwMode="auto">
              <a:xfrm>
                <a:off x="-951" y="21867"/>
                <a:ext cx="1889530" cy="448916"/>
              </a:xfrm>
              <a:custGeom>
                <a:avLst/>
                <a:gdLst>
                  <a:gd name="T0" fmla="*/ 2147483647 w 21600"/>
                  <a:gd name="T1" fmla="*/ 97479380 h 21600"/>
                  <a:gd name="T2" fmla="*/ 2147483647 w 21600"/>
                  <a:gd name="T3" fmla="*/ 97479380 h 21600"/>
                  <a:gd name="T4" fmla="*/ 2147483647 w 21600"/>
                  <a:gd name="T5" fmla="*/ 97479380 h 21600"/>
                  <a:gd name="T6" fmla="*/ 2147483647 w 21600"/>
                  <a:gd name="T7" fmla="*/ 9747938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HRD: Modeling &amp; Observations</a:t>
                </a:r>
                <a:endParaRPr lang="en-US" altLang="en-US" sz="1400" b="1" dirty="0" smtClean="0">
                  <a:latin typeface="Calibri" pitchFamily="34" charset="0"/>
                </a:endParaRPr>
              </a:p>
            </p:txBody>
          </p:sp>
        </p:grpSp>
        <p:grpSp>
          <p:nvGrpSpPr>
            <p:cNvPr id="7" name="Group 12"/>
            <p:cNvGrpSpPr>
              <a:grpSpLocks/>
            </p:cNvGrpSpPr>
            <p:nvPr/>
          </p:nvGrpSpPr>
          <p:grpSpPr bwMode="auto">
            <a:xfrm>
              <a:off x="4074466" y="3922948"/>
              <a:ext cx="1611874" cy="496651"/>
              <a:chOff x="-1688" y="-29"/>
              <a:chExt cx="3490504" cy="792383"/>
            </a:xfrm>
          </p:grpSpPr>
          <p:sp>
            <p:nvSpPr>
              <p:cNvPr id="17" name="AutoShape 13"/>
              <p:cNvSpPr>
                <a:spLocks/>
              </p:cNvSpPr>
              <p:nvPr/>
            </p:nvSpPr>
            <p:spPr bwMode="auto">
              <a:xfrm>
                <a:off x="10756" y="101695"/>
                <a:ext cx="3024722" cy="58896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18" name="AutoShape 14"/>
              <p:cNvSpPr>
                <a:spLocks/>
              </p:cNvSpPr>
              <p:nvPr/>
            </p:nvSpPr>
            <p:spPr bwMode="auto">
              <a:xfrm>
                <a:off x="-1688" y="-29"/>
                <a:ext cx="3490504" cy="792383"/>
              </a:xfrm>
              <a:custGeom>
                <a:avLst/>
                <a:gdLst>
                  <a:gd name="T0" fmla="*/ 2147483647 w 21600"/>
                  <a:gd name="T1" fmla="*/ 533306650 h 21600"/>
                  <a:gd name="T2" fmla="*/ 2147483647 w 21600"/>
                  <a:gd name="T3" fmla="*/ 533306650 h 21600"/>
                  <a:gd name="T4" fmla="*/ 2147483647 w 21600"/>
                  <a:gd name="T5" fmla="*/ 533306650 h 21600"/>
                  <a:gd name="T6" fmla="*/ 2147483647 w 21600"/>
                  <a:gd name="T7" fmla="*/ 533306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Forecast Offices</a:t>
                </a:r>
              </a:p>
              <a:p>
                <a:pPr algn="ctr" eaLnBrk="1">
                  <a:defRPr/>
                </a:pPr>
                <a:r>
                  <a:rPr lang="en-US" altLang="en-US" sz="1400" b="1" dirty="0" smtClean="0">
                    <a:latin typeface="Calibri" pitchFamily="34" charset="0"/>
                    <a:cs typeface="Arial" pitchFamily="34" charset="0"/>
                    <a:sym typeface="Arial" pitchFamily="34" charset="0"/>
                  </a:rPr>
                  <a:t>NHC, JTWC, IMD, international</a:t>
                </a:r>
                <a:endParaRPr lang="en-US" altLang="en-US" sz="1400" b="1" dirty="0" smtClean="0">
                  <a:latin typeface="Calibri" pitchFamily="34" charset="0"/>
                </a:endParaRPr>
              </a:p>
            </p:txBody>
          </p:sp>
        </p:grpSp>
        <p:grpSp>
          <p:nvGrpSpPr>
            <p:cNvPr id="8" name="Group 15"/>
            <p:cNvGrpSpPr>
              <a:grpSpLocks/>
            </p:cNvGrpSpPr>
            <p:nvPr/>
          </p:nvGrpSpPr>
          <p:grpSpPr bwMode="auto">
            <a:xfrm>
              <a:off x="2133158" y="3922948"/>
              <a:ext cx="1190639" cy="496651"/>
              <a:chOff x="-745" y="-29"/>
              <a:chExt cx="2005758" cy="792383"/>
            </a:xfrm>
          </p:grpSpPr>
          <p:sp>
            <p:nvSpPr>
              <p:cNvPr id="15" name="AutoShape 16"/>
              <p:cNvSpPr>
                <a:spLocks/>
              </p:cNvSpPr>
              <p:nvPr/>
            </p:nvSpPr>
            <p:spPr bwMode="auto">
              <a:xfrm>
                <a:off x="0" y="101695"/>
                <a:ext cx="2005013" cy="58896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16" name="AutoShape 17"/>
              <p:cNvSpPr>
                <a:spLocks/>
              </p:cNvSpPr>
              <p:nvPr/>
            </p:nvSpPr>
            <p:spPr bwMode="auto">
              <a:xfrm>
                <a:off x="-745" y="-29"/>
                <a:ext cx="1995237" cy="792383"/>
              </a:xfrm>
              <a:custGeom>
                <a:avLst/>
                <a:gdLst>
                  <a:gd name="T0" fmla="*/ 2147483647 w 21600"/>
                  <a:gd name="T1" fmla="*/ 533306650 h 21600"/>
                  <a:gd name="T2" fmla="*/ 2147483647 w 21600"/>
                  <a:gd name="T3" fmla="*/ 533306650 h 21600"/>
                  <a:gd name="T4" fmla="*/ 2147483647 w 21600"/>
                  <a:gd name="T5" fmla="*/ 533306650 h 21600"/>
                  <a:gd name="T6" fmla="*/ 2147483647 w 21600"/>
                  <a:gd name="T7" fmla="*/ 533306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University</a:t>
                </a:r>
              </a:p>
              <a:p>
                <a:pPr algn="ctr" eaLnBrk="1">
                  <a:defRPr/>
                </a:pPr>
                <a:r>
                  <a:rPr lang="en-US" altLang="en-US" sz="1400" b="1" dirty="0" smtClean="0">
                    <a:latin typeface="Calibri" pitchFamily="34" charset="0"/>
                    <a:cs typeface="Arial" pitchFamily="34" charset="0"/>
                    <a:sym typeface="Arial" pitchFamily="34" charset="0"/>
                  </a:rPr>
                  <a:t>Collaborations</a:t>
                </a:r>
                <a:endParaRPr lang="en-US" altLang="en-US" sz="1400" b="1" dirty="0" smtClean="0">
                  <a:latin typeface="Calibri" pitchFamily="34" charset="0"/>
                </a:endParaRPr>
              </a:p>
            </p:txBody>
          </p:sp>
        </p:grpSp>
        <p:grpSp>
          <p:nvGrpSpPr>
            <p:cNvPr id="9" name="Group 18"/>
            <p:cNvGrpSpPr>
              <a:grpSpLocks/>
            </p:cNvGrpSpPr>
            <p:nvPr/>
          </p:nvGrpSpPr>
          <p:grpSpPr bwMode="auto">
            <a:xfrm>
              <a:off x="3124200" y="3201375"/>
              <a:ext cx="1143000" cy="839311"/>
              <a:chOff x="0" y="0"/>
              <a:chExt cx="1589088" cy="1185863"/>
            </a:xfrm>
          </p:grpSpPr>
          <p:sp>
            <p:nvSpPr>
              <p:cNvPr id="13" name="AutoShape 19"/>
              <p:cNvSpPr>
                <a:spLocks/>
              </p:cNvSpPr>
              <p:nvPr/>
            </p:nvSpPr>
            <p:spPr bwMode="auto">
              <a:xfrm>
                <a:off x="0" y="0"/>
                <a:ext cx="1589088" cy="11858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96" y="0"/>
                    </a:moveTo>
                    <a:lnTo>
                      <a:pt x="8278" y="8256"/>
                    </a:lnTo>
                    <a:lnTo>
                      <a:pt x="0" y="8256"/>
                    </a:lnTo>
                    <a:lnTo>
                      <a:pt x="6722" y="13405"/>
                    </a:lnTo>
                    <a:lnTo>
                      <a:pt x="4198" y="21600"/>
                    </a:lnTo>
                    <a:lnTo>
                      <a:pt x="10796" y="16579"/>
                    </a:lnTo>
                    <a:lnTo>
                      <a:pt x="17401" y="21600"/>
                    </a:lnTo>
                    <a:lnTo>
                      <a:pt x="14878" y="13405"/>
                    </a:lnTo>
                    <a:lnTo>
                      <a:pt x="21599" y="8256"/>
                    </a:lnTo>
                    <a:lnTo>
                      <a:pt x="13320" y="8256"/>
                    </a:lnTo>
                    <a:lnTo>
                      <a:pt x="10796"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14" name="AutoShape 20"/>
              <p:cNvSpPr>
                <a:spLocks/>
              </p:cNvSpPr>
              <p:nvPr/>
            </p:nvSpPr>
            <p:spPr bwMode="auto">
              <a:xfrm>
                <a:off x="379219" y="425547"/>
                <a:ext cx="793329" cy="449416"/>
              </a:xfrm>
              <a:custGeom>
                <a:avLst/>
                <a:gdLst>
                  <a:gd name="T0" fmla="*/ 536085242 w 21600"/>
                  <a:gd name="T1" fmla="*/ 97293633 h 21600"/>
                  <a:gd name="T2" fmla="*/ 536085242 w 21600"/>
                  <a:gd name="T3" fmla="*/ 97293633 h 21600"/>
                  <a:gd name="T4" fmla="*/ 536085242 w 21600"/>
                  <a:gd name="T5" fmla="*/ 97293633 h 21600"/>
                  <a:gd name="T6" fmla="*/ 536085242 w 21600"/>
                  <a:gd name="T7" fmla="*/ 9729363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a:t>
                </a:r>
              </a:p>
            </p:txBody>
          </p:sp>
        </p:grpSp>
        <p:grpSp>
          <p:nvGrpSpPr>
            <p:cNvPr id="10" name="Group 6"/>
            <p:cNvGrpSpPr>
              <a:grpSpLocks/>
            </p:cNvGrpSpPr>
            <p:nvPr/>
          </p:nvGrpSpPr>
          <p:grpSpPr bwMode="auto">
            <a:xfrm>
              <a:off x="2003737" y="3352800"/>
              <a:ext cx="1120463" cy="295001"/>
              <a:chOff x="0" y="0"/>
              <a:chExt cx="1887538" cy="471488"/>
            </a:xfrm>
          </p:grpSpPr>
          <p:sp>
            <p:nvSpPr>
              <p:cNvPr id="11" name="AutoShape 7"/>
              <p:cNvSpPr>
                <a:spLocks/>
              </p:cNvSpPr>
              <p:nvPr/>
            </p:nvSpPr>
            <p:spPr bwMode="auto">
              <a:xfrm>
                <a:off x="0" y="0"/>
                <a:ext cx="1887538" cy="4714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FE7F5"/>
              </a:solidFill>
              <a:ln w="3175" cap="flat" cmpd="sng">
                <a:solidFill>
                  <a:srgbClr val="808080"/>
                </a:solidFill>
                <a:prstDash val="solid"/>
                <a:round/>
                <a:headEnd/>
                <a:tailEnd/>
              </a:ln>
            </p:spPr>
            <p:txBody>
              <a:bodyPr lIns="0" tIns="0" rIns="0" bIns="0" anchor="ctr"/>
              <a:lstStyle/>
              <a:p>
                <a:endParaRPr lang="en-US"/>
              </a:p>
            </p:txBody>
          </p:sp>
          <p:sp>
            <p:nvSpPr>
              <p:cNvPr id="12" name="AutoShape 8"/>
              <p:cNvSpPr>
                <a:spLocks/>
              </p:cNvSpPr>
              <p:nvPr/>
            </p:nvSpPr>
            <p:spPr bwMode="auto">
              <a:xfrm>
                <a:off x="0" y="10442"/>
                <a:ext cx="1767304" cy="448914"/>
              </a:xfrm>
              <a:custGeom>
                <a:avLst/>
                <a:gdLst>
                  <a:gd name="T0" fmla="*/ 2147483647 w 21600"/>
                  <a:gd name="T1" fmla="*/ 96431357 h 21600"/>
                  <a:gd name="T2" fmla="*/ 2147483647 w 21600"/>
                  <a:gd name="T3" fmla="*/ 96431357 h 21600"/>
                  <a:gd name="T4" fmla="*/ 2147483647 w 21600"/>
                  <a:gd name="T5" fmla="*/ 96431357 h 21600"/>
                  <a:gd name="T6" fmla="*/ 2147483647 w 21600"/>
                  <a:gd name="T7" fmla="*/ 9643135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58055" tIns="58055" rIns="58055" bIns="58055"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b="1" dirty="0" smtClean="0">
                    <a:latin typeface="Calibri" pitchFamily="34" charset="0"/>
                    <a:cs typeface="Arial" pitchFamily="34" charset="0"/>
                    <a:sym typeface="Arial" pitchFamily="34" charset="0"/>
                  </a:rPr>
                  <a:t>HWRF: DTC</a:t>
                </a:r>
                <a:endParaRPr lang="en-US" altLang="en-US" sz="1400" b="1" dirty="0" smtClean="0">
                  <a:latin typeface="Calibri" pitchFamily="34" charset="0"/>
                </a:endParaRPr>
              </a:p>
            </p:txBody>
          </p:sp>
        </p:grpSp>
      </p:grpSp>
      <p:pic>
        <p:nvPicPr>
          <p:cNvPr id="23" name="Picture 22"/>
          <p:cNvPicPr>
            <a:picLocks noChangeAspect="1"/>
          </p:cNvPicPr>
          <p:nvPr/>
        </p:nvPicPr>
        <p:blipFill rotWithShape="1">
          <a:blip r:embed="rId2"/>
          <a:srcRect l="6171" t="56255" r="47987" b="13518"/>
          <a:stretch/>
        </p:blipFill>
        <p:spPr>
          <a:xfrm>
            <a:off x="4819512" y="3638098"/>
            <a:ext cx="4191960" cy="2072947"/>
          </a:xfrm>
          <a:prstGeom prst="rect">
            <a:avLst/>
          </a:prstGeom>
        </p:spPr>
      </p:pic>
    </p:spTree>
    <p:extLst>
      <p:ext uri="{BB962C8B-B14F-4D97-AF65-F5344CB8AC3E}">
        <p14:creationId xmlns:p14="http://schemas.microsoft.com/office/powerpoint/2010/main" val="2883654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7216" y="188710"/>
            <a:ext cx="2294857"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6000" b="0" i="0" u="none" strike="noStrike" cap="none" spc="0" normalizeH="0" baseline="0" dirty="0" smtClean="0">
                <a:ln>
                  <a:noFill/>
                </a:ln>
                <a:solidFill>
                  <a:srgbClr val="000000"/>
                </a:solidFill>
                <a:effectLst/>
                <a:uFillTx/>
                <a:latin typeface="Calibri"/>
                <a:ea typeface="Calibri"/>
                <a:cs typeface="Calibri"/>
                <a:sym typeface="Calibri"/>
              </a:rPr>
              <a:t>Thanks</a:t>
            </a:r>
            <a:endParaRPr kumimoji="0" lang="en-US" sz="60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 name="Picture 1"/>
          <p:cNvPicPr>
            <a:picLocks noChangeAspect="1"/>
          </p:cNvPicPr>
          <p:nvPr/>
        </p:nvPicPr>
        <p:blipFill>
          <a:blip r:embed="rId2"/>
          <a:stretch>
            <a:fillRect/>
          </a:stretch>
        </p:blipFill>
        <p:spPr>
          <a:xfrm>
            <a:off x="1049162" y="1370519"/>
            <a:ext cx="6850963" cy="5116813"/>
          </a:xfrm>
          <a:prstGeom prst="rect">
            <a:avLst/>
          </a:prstGeom>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427" y="144563"/>
            <a:ext cx="8749145" cy="1200329"/>
          </a:xfrm>
          <a:prstGeom prst="rect">
            <a:avLst/>
          </a:prstGeom>
        </p:spPr>
        <p:txBody>
          <a:bodyPr wrap="square">
            <a:spAutoFit/>
          </a:bodyPr>
          <a:lstStyle/>
          <a:p>
            <a:pPr algn="ctr"/>
            <a:r>
              <a:rPr lang="en-IN" sz="2400" dirty="0" smtClean="0">
                <a:solidFill>
                  <a:srgbClr val="FF0000"/>
                </a:solidFill>
              </a:rPr>
              <a:t>Specific activities to be undertaken in the two years period (plan of work, experimental methods, activities to be undertaken by the Indian and US collaborator, proposed dates/ duration of visits etc.)</a:t>
            </a:r>
            <a:endParaRPr lang="en-IN" sz="2400" dirty="0">
              <a:solidFill>
                <a:srgbClr val="FF0000"/>
              </a:solidFill>
            </a:endParaRPr>
          </a:p>
        </p:txBody>
      </p:sp>
      <p:graphicFrame>
        <p:nvGraphicFramePr>
          <p:cNvPr id="5" name="Table 4"/>
          <p:cNvGraphicFramePr>
            <a:graphicFrameLocks noGrp="1"/>
          </p:cNvGraphicFramePr>
          <p:nvPr/>
        </p:nvGraphicFramePr>
        <p:xfrm>
          <a:off x="124691" y="1702219"/>
          <a:ext cx="8894617" cy="4962042"/>
        </p:xfrm>
        <a:graphic>
          <a:graphicData uri="http://schemas.openxmlformats.org/drawingml/2006/table">
            <a:tbl>
              <a:tblPr/>
              <a:tblGrid>
                <a:gridCol w="529733"/>
                <a:gridCol w="4500282"/>
                <a:gridCol w="1371600"/>
                <a:gridCol w="1630558"/>
                <a:gridCol w="862444"/>
              </a:tblGrid>
              <a:tr h="412625">
                <a:tc>
                  <a:txBody>
                    <a:bodyPr/>
                    <a:lstStyle/>
                    <a:p>
                      <a:pPr algn="ctr"/>
                      <a:r>
                        <a:rPr lang="en-IN" sz="1400" dirty="0">
                          <a:latin typeface="Calibri" pitchFamily="34" charset="0"/>
                        </a:rPr>
                        <a:t>Tasks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ctr"/>
                      <a:r>
                        <a:rPr lang="en-IN" sz="1400" dirty="0">
                          <a:latin typeface="Calibri" pitchFamily="34" charset="0"/>
                        </a:rPr>
                        <a:t>Research &amp; Development</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ctr"/>
                      <a:r>
                        <a:rPr lang="en-IN" sz="1400" dirty="0">
                          <a:latin typeface="Calibri" pitchFamily="34" charset="0"/>
                        </a:rPr>
                        <a:t>Students/Post Doc</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ctr"/>
                      <a:r>
                        <a:rPr lang="en-IN" sz="1400" dirty="0">
                          <a:latin typeface="Calibri" pitchFamily="34" charset="0"/>
                        </a:rPr>
                        <a:t>PI</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ctr"/>
                      <a:r>
                        <a:rPr lang="en-IN" sz="1400" dirty="0">
                          <a:latin typeface="Calibri" pitchFamily="34" charset="0"/>
                        </a:rPr>
                        <a:t>Time period</a:t>
                      </a:r>
                    </a:p>
                    <a:p>
                      <a:pPr algn="ctr"/>
                      <a:r>
                        <a:rPr lang="en-IN" sz="1400" dirty="0">
                          <a:latin typeface="Calibri" pitchFamily="34" charset="0"/>
                        </a:rPr>
                        <a:t>(man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771006">
                <a:tc>
                  <a:txBody>
                    <a:bodyPr/>
                    <a:lstStyle/>
                    <a:p>
                      <a:pPr algn="just"/>
                      <a:r>
                        <a:rPr lang="en-IN" sz="1400">
                          <a:latin typeface="Calibri" pitchFamily="34" charset="0"/>
                        </a:rPr>
                        <a:t>1</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Configure, test and develop appropriate criteria for tracking severe weather with the high resolution grid in HWRF system (criteria for nest motion already available for TCs)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1 Post Doc</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HRD/Gopal, Marks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709252">
                <a:tc>
                  <a:txBody>
                    <a:bodyPr/>
                    <a:lstStyle/>
                    <a:p>
                      <a:pPr algn="just"/>
                      <a:r>
                        <a:rPr lang="en-IN" sz="1400">
                          <a:latin typeface="Calibri" pitchFamily="34" charset="0"/>
                        </a:rPr>
                        <a:t>2</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Test and evaluate appropriate physics packages, amongst several parameterization schemes available in the HWRF for the tropical predictions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1Ph.D students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EMC/Vijay</a:t>
                      </a:r>
                    </a:p>
                    <a:p>
                      <a:pPr algn="just"/>
                      <a:r>
                        <a:rPr lang="en-IN" sz="1400" dirty="0" smtClean="0">
                          <a:latin typeface="Calibri" pitchFamily="34" charset="0"/>
                        </a:rPr>
                        <a:t>IITBBS/Prof.UCM</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535044">
                <a:tc>
                  <a:txBody>
                    <a:bodyPr/>
                    <a:lstStyle/>
                    <a:p>
                      <a:pPr algn="just"/>
                      <a:r>
                        <a:rPr lang="en-IN" sz="1400">
                          <a:latin typeface="Calibri" pitchFamily="34" charset="0"/>
                        </a:rPr>
                        <a:t>3</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Link WRF-VAR with the latest version of the HWRF and develop vortex scale initialization for tropical cyclones and depressions</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Ph.D student</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smtClean="0">
                          <a:latin typeface="Calibri" pitchFamily="34" charset="0"/>
                        </a:rPr>
                        <a:t>IITBBS/Prof.UCM</a:t>
                      </a:r>
                    </a:p>
                    <a:p>
                      <a:pPr algn="just"/>
                      <a:r>
                        <a:rPr lang="en-IN" sz="1400" dirty="0" smtClean="0">
                          <a:latin typeface="Calibri" pitchFamily="34" charset="0"/>
                        </a:rPr>
                        <a:t>and </a:t>
                      </a:r>
                      <a:r>
                        <a:rPr lang="en-IN" sz="1400" dirty="0">
                          <a:latin typeface="Calibri" pitchFamily="34" charset="0"/>
                        </a:rPr>
                        <a:t>HRD/</a:t>
                      </a:r>
                      <a:r>
                        <a:rPr lang="en-IN" sz="1400" dirty="0" err="1">
                          <a:latin typeface="Calibri" pitchFamily="34" charset="0"/>
                        </a:rPr>
                        <a:t>Gopal</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502023">
                <a:tc>
                  <a:txBody>
                    <a:bodyPr/>
                    <a:lstStyle/>
                    <a:p>
                      <a:pPr algn="just"/>
                      <a:r>
                        <a:rPr lang="en-IN" sz="1400">
                          <a:latin typeface="Calibri" pitchFamily="34" charset="0"/>
                        </a:rPr>
                        <a:t>4</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Development of advanced diagnostics based on what is available for the TC version of HWRF</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Ph.D student</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smtClean="0">
                          <a:latin typeface="Calibri" pitchFamily="34" charset="0"/>
                        </a:rPr>
                        <a:t>HRD/</a:t>
                      </a:r>
                      <a:r>
                        <a:rPr lang="en-IN" sz="1400" dirty="0" err="1" smtClean="0">
                          <a:latin typeface="Calibri" pitchFamily="34" charset="0"/>
                        </a:rPr>
                        <a:t>Gopal</a:t>
                      </a:r>
                      <a:r>
                        <a:rPr lang="en-IN" sz="1400" dirty="0" smtClean="0">
                          <a:latin typeface="Calibri" pitchFamily="34" charset="0"/>
                        </a:rPr>
                        <a:t>/</a:t>
                      </a:r>
                      <a:r>
                        <a:rPr lang="en-IN" sz="1400" dirty="0" err="1" smtClean="0">
                          <a:latin typeface="Calibri" pitchFamily="34" charset="0"/>
                        </a:rPr>
                        <a:t>Quirino</a:t>
                      </a:r>
                      <a:endParaRPr lang="en-IN" sz="1400" dirty="0">
                        <a:latin typeface="Calibri" pitchFamily="34" charset="0"/>
                      </a:endParaRPr>
                    </a:p>
                    <a:p>
                      <a:pPr algn="just"/>
                      <a:r>
                        <a:rPr lang="en-IN" sz="1400" dirty="0" smtClean="0">
                          <a:latin typeface="Calibri" pitchFamily="34" charset="0"/>
                        </a:rPr>
                        <a:t>IITBBS/Prof.UCM</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560231">
                <a:tc>
                  <a:txBody>
                    <a:bodyPr/>
                    <a:lstStyle/>
                    <a:p>
                      <a:pPr algn="just"/>
                      <a:r>
                        <a:rPr lang="en-IN" sz="1400">
                          <a:latin typeface="Calibri" pitchFamily="34" charset="0"/>
                        </a:rPr>
                        <a:t>5</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Evaluate Slab versus Noah LSM impacts within the WRF suite</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1 </a:t>
                      </a:r>
                      <a:r>
                        <a:rPr lang="en-IN" sz="1400" dirty="0" err="1">
                          <a:latin typeface="Calibri" pitchFamily="34" charset="0"/>
                        </a:rPr>
                        <a:t>Ph.D</a:t>
                      </a:r>
                      <a:r>
                        <a:rPr lang="en-IN" sz="1400" dirty="0">
                          <a:latin typeface="Calibri" pitchFamily="34" charset="0"/>
                        </a:rPr>
                        <a:t> / </a:t>
                      </a:r>
                      <a:r>
                        <a:rPr lang="en-IN" sz="1400" dirty="0" smtClean="0">
                          <a:latin typeface="Calibri" pitchFamily="34" charset="0"/>
                        </a:rPr>
                        <a:t>Post Doc</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smtClean="0">
                          <a:latin typeface="Calibri" pitchFamily="34" charset="0"/>
                        </a:rPr>
                        <a:t>Purdue/Dev </a:t>
                      </a:r>
                      <a:r>
                        <a:rPr lang="en-IN" sz="1400" dirty="0" err="1">
                          <a:latin typeface="Calibri" pitchFamily="34" charset="0"/>
                        </a:rPr>
                        <a:t>Niyogi</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412625">
                <a:tc>
                  <a:txBody>
                    <a:bodyPr/>
                    <a:lstStyle/>
                    <a:p>
                      <a:pPr algn="just"/>
                      <a:r>
                        <a:rPr lang="en-IN" sz="1400">
                          <a:latin typeface="Calibri" pitchFamily="34" charset="0"/>
                        </a:rPr>
                        <a:t>6</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Rainfall/SDA/ LDAS tests over the Indian region</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Ph.D student</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smtClean="0">
                          <a:latin typeface="Calibri" pitchFamily="34" charset="0"/>
                        </a:rPr>
                        <a:t>Purdue/Dev </a:t>
                      </a:r>
                      <a:r>
                        <a:rPr lang="en-IN" sz="1400" dirty="0" err="1">
                          <a:latin typeface="Calibri" pitchFamily="34" charset="0"/>
                        </a:rPr>
                        <a:t>Niyogi</a:t>
                      </a:r>
                      <a:endParaRPr lang="en-IN" sz="1400" dirty="0">
                        <a:latin typeface="Calibri" pitchFamily="34" charset="0"/>
                      </a:endParaRP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r h="265019">
                <a:tc>
                  <a:txBody>
                    <a:bodyPr/>
                    <a:lstStyle/>
                    <a:p>
                      <a:pPr algn="just"/>
                      <a:r>
                        <a:rPr lang="en-IN" sz="1400">
                          <a:latin typeface="Calibri" pitchFamily="34" charset="0"/>
                        </a:rPr>
                        <a:t>7</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Ocean Data Assimilation</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1 Ph.D student</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a:latin typeface="Calibri" pitchFamily="34" charset="0"/>
                        </a:rPr>
                        <a:t>INCOIS/Ravi</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c>
                  <a:txBody>
                    <a:bodyPr/>
                    <a:lstStyle/>
                    <a:p>
                      <a:pPr algn="just"/>
                      <a:r>
                        <a:rPr lang="en-IN" sz="1400" dirty="0">
                          <a:latin typeface="Calibri" pitchFamily="34" charset="0"/>
                        </a:rPr>
                        <a:t>1 year</a:t>
                      </a:r>
                    </a:p>
                  </a:txBody>
                  <a:tcPr marL="48768" marR="48768" marT="44450" marB="44450">
                    <a:lnL w="9525" cap="flat" cmpd="sng" algn="ctr">
                      <a:solidFill>
                        <a:srgbClr val="00000A"/>
                      </a:solidFill>
                      <a:prstDash val="solid"/>
                      <a:round/>
                      <a:headEnd type="none" w="med" len="med"/>
                      <a:tailEnd type="none" w="med" len="med"/>
                    </a:lnL>
                    <a:lnR w="9525" cap="flat" cmpd="sng" algn="ctr">
                      <a:solidFill>
                        <a:srgbClr val="00000A"/>
                      </a:solidFill>
                      <a:prstDash val="solid"/>
                      <a:round/>
                      <a:headEnd type="none" w="med" len="med"/>
                      <a:tailEnd type="none" w="med" len="med"/>
                    </a:lnR>
                    <a:lnT w="9525" cap="flat" cmpd="sng" algn="ctr">
                      <a:solidFill>
                        <a:srgbClr val="00000A"/>
                      </a:solidFill>
                      <a:prstDash val="solid"/>
                      <a:round/>
                      <a:headEnd type="none" w="med" len="med"/>
                      <a:tailEnd type="none" w="med" len="med"/>
                    </a:lnT>
                    <a:lnB w="9525" cap="flat" cmpd="sng" algn="ctr">
                      <a:solidFill>
                        <a:srgbClr val="00000A"/>
                      </a:solidFill>
                      <a:prstDash val="solid"/>
                      <a:round/>
                      <a:headEnd type="none" w="med" len="med"/>
                      <a:tailEnd type="none" w="med" len="med"/>
                    </a:lnB>
                    <a:solidFill>
                      <a:srgbClr val="FFFFFF"/>
                    </a:solidFill>
                  </a:tcPr>
                </a:tc>
              </a:tr>
            </a:tbl>
          </a:graphicData>
        </a:graphic>
      </p:graphicFrame>
      <p:sp>
        <p:nvSpPr>
          <p:cNvPr id="3993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8885235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79" y="172172"/>
            <a:ext cx="9239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19" y="5786047"/>
            <a:ext cx="6375485" cy="88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462393" y="1563248"/>
            <a:ext cx="3214688" cy="3581400"/>
            <a:chOff x="5867400" y="1981200"/>
            <a:chExt cx="3214923" cy="3581400"/>
          </a:xfrm>
        </p:grpSpPr>
        <p:sp>
          <p:nvSpPr>
            <p:cNvPr id="10" name="Rectangle 29"/>
            <p:cNvSpPr>
              <a:spLocks noChangeArrowheads="1"/>
            </p:cNvSpPr>
            <p:nvPr/>
          </p:nvSpPr>
          <p:spPr bwMode="auto">
            <a:xfrm>
              <a:off x="6629400" y="1981200"/>
              <a:ext cx="1843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2000" b="1">
                  <a:latin typeface="Calibri" charset="0"/>
                </a:rPr>
                <a:t>2012 Snapshot</a:t>
              </a:r>
            </a:p>
            <a:p>
              <a:pPr algn="ctr"/>
              <a:r>
                <a:rPr lang="en-US" altLang="en-US" sz="2000" b="1">
                  <a:latin typeface="Calibri" charset="0"/>
                </a:rPr>
                <a:t>Total: $54,931K</a:t>
              </a:r>
            </a:p>
          </p:txBody>
        </p:sp>
        <p:grpSp>
          <p:nvGrpSpPr>
            <p:cNvPr id="11" name="Group 20"/>
            <p:cNvGrpSpPr>
              <a:grpSpLocks/>
            </p:cNvGrpSpPr>
            <p:nvPr/>
          </p:nvGrpSpPr>
          <p:grpSpPr bwMode="auto">
            <a:xfrm>
              <a:off x="5867400" y="2077521"/>
              <a:ext cx="3214923" cy="3485079"/>
              <a:chOff x="5867400" y="2077521"/>
              <a:chExt cx="3214923" cy="3485079"/>
            </a:xfrm>
          </p:grpSpPr>
          <p:grpSp>
            <p:nvGrpSpPr>
              <p:cNvPr id="12" name="Group 17"/>
              <p:cNvGrpSpPr>
                <a:grpSpLocks/>
              </p:cNvGrpSpPr>
              <p:nvPr/>
            </p:nvGrpSpPr>
            <p:grpSpPr bwMode="auto">
              <a:xfrm>
                <a:off x="5867400" y="2077521"/>
                <a:ext cx="3214923" cy="3485079"/>
                <a:chOff x="5867400" y="2077521"/>
                <a:chExt cx="3214923" cy="3485079"/>
              </a:xfrm>
            </p:grpSpPr>
            <p:grpSp>
              <p:nvGrpSpPr>
                <p:cNvPr id="14" name="Group 14"/>
                <p:cNvGrpSpPr>
                  <a:grpSpLocks/>
                </p:cNvGrpSpPr>
                <p:nvPr/>
              </p:nvGrpSpPr>
              <p:grpSpPr bwMode="auto">
                <a:xfrm>
                  <a:off x="5867400" y="2077521"/>
                  <a:ext cx="3214923" cy="3485079"/>
                  <a:chOff x="5911016" y="1883101"/>
                  <a:chExt cx="3214923" cy="3485079"/>
                </a:xfrm>
              </p:grpSpPr>
              <p:graphicFrame>
                <p:nvGraphicFramePr>
                  <p:cNvPr id="18" name="Chart 17"/>
                  <p:cNvGraphicFramePr>
                    <a:graphicFrameLocks/>
                  </p:cNvGraphicFramePr>
                  <p:nvPr/>
                </p:nvGraphicFramePr>
                <p:xfrm>
                  <a:off x="5911016" y="1883101"/>
                  <a:ext cx="3214923" cy="3485079"/>
                </p:xfrm>
                <a:graphic>
                  <a:graphicData uri="http://schemas.openxmlformats.org/drawingml/2006/chart">
                    <c:chart xmlns:c="http://schemas.openxmlformats.org/drawingml/2006/chart" xmlns:r="http://schemas.openxmlformats.org/officeDocument/2006/relationships" r:id="rId5"/>
                  </a:graphicData>
                </a:graphic>
              </p:graphicFrame>
              <p:grpSp>
                <p:nvGrpSpPr>
                  <p:cNvPr id="19" name="Group 30"/>
                  <p:cNvGrpSpPr>
                    <a:grpSpLocks/>
                  </p:cNvGrpSpPr>
                  <p:nvPr/>
                </p:nvGrpSpPr>
                <p:grpSpPr bwMode="auto">
                  <a:xfrm>
                    <a:off x="7561991" y="2963123"/>
                    <a:ext cx="990600" cy="898403"/>
                    <a:chOff x="7467600" y="2963123"/>
                    <a:chExt cx="990600" cy="898403"/>
                  </a:xfrm>
                </p:grpSpPr>
                <p:sp>
                  <p:nvSpPr>
                    <p:cNvPr id="20" name="TextBox 1"/>
                    <p:cNvSpPr txBox="1">
                      <a:spLocks noChangeArrowheads="1"/>
                    </p:cNvSpPr>
                    <p:nvPr/>
                  </p:nvSpPr>
                  <p:spPr bwMode="auto">
                    <a:xfrm>
                      <a:off x="7467600" y="3197764"/>
                      <a:ext cx="990600" cy="44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1000" b="1">
                          <a:solidFill>
                            <a:schemeClr val="bg1"/>
                          </a:solidFill>
                        </a:rPr>
                        <a:t>NOAA Total</a:t>
                      </a:r>
                    </a:p>
                    <a:p>
                      <a:pPr algn="ctr"/>
                      <a:r>
                        <a:rPr lang="en-US" altLang="en-US" sz="1000" b="1">
                          <a:solidFill>
                            <a:schemeClr val="bg1"/>
                          </a:solidFill>
                        </a:rPr>
                        <a:t>$16,990</a:t>
                      </a:r>
                    </a:p>
                  </p:txBody>
                </p:sp>
                <p:cxnSp>
                  <p:nvCxnSpPr>
                    <p:cNvPr id="21" name="Straight Arrow Connector 20"/>
                    <p:cNvCxnSpPr/>
                    <p:nvPr/>
                  </p:nvCxnSpPr>
                  <p:spPr>
                    <a:xfrm flipH="1" flipV="1">
                      <a:off x="7628096" y="2963118"/>
                      <a:ext cx="239729" cy="2762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7905938" y="3709242"/>
                      <a:ext cx="282575" cy="2222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15" name="TextBox 1"/>
                <p:cNvSpPr txBox="1">
                  <a:spLocks noChangeArrowheads="1"/>
                </p:cNvSpPr>
                <p:nvPr/>
              </p:nvSpPr>
              <p:spPr bwMode="auto">
                <a:xfrm>
                  <a:off x="8382000" y="2667000"/>
                  <a:ext cx="582780" cy="28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1200" b="1">
                      <a:solidFill>
                        <a:srgbClr val="000090"/>
                      </a:solidFill>
                    </a:rPr>
                    <a:t>HFIP</a:t>
                  </a:r>
                </a:p>
              </p:txBody>
            </p:sp>
            <p:sp>
              <p:nvSpPr>
                <p:cNvPr id="16" name="Oval 15"/>
                <p:cNvSpPr/>
                <p:nvPr/>
              </p:nvSpPr>
              <p:spPr>
                <a:xfrm>
                  <a:off x="8171031" y="2922588"/>
                  <a:ext cx="592180" cy="192087"/>
                </a:xfrm>
                <a:prstGeom prst="ellips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endParaRPr lang="en-US" altLang="en-US">
                    <a:solidFill>
                      <a:srgbClr val="FFFFFF"/>
                    </a:solidFill>
                  </a:endParaRPr>
                </a:p>
              </p:txBody>
            </p:sp>
            <p:sp>
              <p:nvSpPr>
                <p:cNvPr id="17" name="TextBox 1"/>
                <p:cNvSpPr txBox="1">
                  <a:spLocks noChangeArrowheads="1"/>
                </p:cNvSpPr>
                <p:nvPr/>
              </p:nvSpPr>
              <p:spPr bwMode="auto">
                <a:xfrm>
                  <a:off x="6858000" y="3429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1200" b="1">
                      <a:latin typeface="Calibri" charset="0"/>
                    </a:rPr>
                    <a:t>IFEX &amp; HS3</a:t>
                  </a:r>
                </a:p>
              </p:txBody>
            </p:sp>
          </p:grpSp>
          <p:pic>
            <p:nvPicPr>
              <p:cNvPr id="13"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960" y="5127889"/>
                <a:ext cx="2271688" cy="1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Rectangle 22"/>
          <p:cNvSpPr/>
          <p:nvPr/>
        </p:nvSpPr>
        <p:spPr>
          <a:xfrm>
            <a:off x="4316970" y="1412154"/>
            <a:ext cx="4458507" cy="4087273"/>
          </a:xfrm>
          <a:prstGeom prst="rect">
            <a:avLst/>
          </a:prstGeom>
        </p:spPr>
        <p:txBody>
          <a:bodyPr wrap="square">
            <a:spAutoFit/>
          </a:bodyPr>
          <a:lstStyle/>
          <a:p>
            <a:pPr marL="0" indent="0">
              <a:lnSpc>
                <a:spcPct val="80000"/>
              </a:lnSpc>
              <a:buFontTx/>
              <a:buNone/>
              <a:tabLst>
                <a:tab pos="800100" algn="l"/>
              </a:tabLst>
            </a:pPr>
            <a:r>
              <a:rPr lang="en-US" altLang="en-US" sz="2200" dirty="0">
                <a:ea typeface="ＭＳ Ｐゴシック" charset="-128"/>
              </a:rPr>
              <a:t>10-year program </a:t>
            </a:r>
            <a:r>
              <a:rPr lang="en-US" altLang="en-US" sz="2200" dirty="0" smtClean="0">
                <a:ea typeface="ＭＳ Ｐゴシック" charset="-128"/>
              </a:rPr>
              <a:t>with ambitious forecast </a:t>
            </a:r>
            <a:r>
              <a:rPr lang="en-US" altLang="en-US" sz="2200" dirty="0">
                <a:ea typeface="ＭＳ Ｐゴシック" charset="-128"/>
              </a:rPr>
              <a:t>improvement goals </a:t>
            </a:r>
          </a:p>
          <a:p>
            <a:pPr>
              <a:lnSpc>
                <a:spcPct val="85000"/>
              </a:lnSpc>
              <a:defRPr/>
            </a:pPr>
            <a:endParaRPr lang="en-US" sz="2200" dirty="0">
              <a:latin typeface="Calibri" panose="020F0502020204030204" pitchFamily="34" charset="0"/>
            </a:endParaRPr>
          </a:p>
          <a:p>
            <a:pPr>
              <a:lnSpc>
                <a:spcPct val="85000"/>
              </a:lnSpc>
              <a:defRPr/>
            </a:pPr>
            <a:r>
              <a:rPr lang="en-US" sz="2200" dirty="0" smtClean="0">
                <a:latin typeface="Calibri" panose="020F0502020204030204" pitchFamily="34" charset="0"/>
              </a:rPr>
              <a:t>HFIP Motivation:</a:t>
            </a:r>
          </a:p>
          <a:p>
            <a:pPr>
              <a:lnSpc>
                <a:spcPct val="85000"/>
              </a:lnSpc>
              <a:defRPr/>
            </a:pPr>
            <a:r>
              <a:rPr lang="en-US" sz="2200" dirty="0">
                <a:latin typeface="Calibri" panose="020F0502020204030204" pitchFamily="34" charset="0"/>
              </a:rPr>
              <a:t/>
            </a:r>
            <a:br>
              <a:rPr lang="en-US" sz="2200" dirty="0">
                <a:latin typeface="Calibri" panose="020F0502020204030204" pitchFamily="34" charset="0"/>
              </a:rPr>
            </a:br>
            <a:r>
              <a:rPr lang="en-US" sz="2200" dirty="0">
                <a:latin typeface="Calibri" panose="020F0502020204030204" pitchFamily="34" charset="0"/>
              </a:rPr>
              <a:t>Decrease Evacuations</a:t>
            </a:r>
          </a:p>
          <a:p>
            <a:pPr>
              <a:lnSpc>
                <a:spcPct val="85000"/>
              </a:lnSpc>
              <a:defRPr/>
            </a:pPr>
            <a:endParaRPr lang="en-US" sz="2200" dirty="0">
              <a:latin typeface="Calibri" panose="020F0502020204030204" pitchFamily="34" charset="0"/>
            </a:endParaRPr>
          </a:p>
          <a:p>
            <a:pPr marL="342900" indent="-342900">
              <a:lnSpc>
                <a:spcPct val="85000"/>
              </a:lnSpc>
              <a:buFont typeface="Arial" panose="020B0604020202020204" pitchFamily="34" charset="0"/>
              <a:buChar char="•"/>
              <a:defRPr/>
            </a:pPr>
            <a:r>
              <a:rPr lang="en-US" sz="2200" dirty="0">
                <a:latin typeface="Calibri" panose="020F0502020204030204" pitchFamily="34" charset="0"/>
              </a:rPr>
              <a:t>Increase forecast accuracy, </a:t>
            </a:r>
          </a:p>
          <a:p>
            <a:pPr marL="800100" lvl="1" indent="-342900">
              <a:lnSpc>
                <a:spcPct val="85000"/>
              </a:lnSpc>
              <a:buFont typeface="Wingdings" panose="05000000000000000000" pitchFamily="2" charset="2"/>
              <a:buChar char="§"/>
              <a:defRPr/>
            </a:pPr>
            <a:r>
              <a:rPr lang="en-US" sz="2200" dirty="0">
                <a:latin typeface="Calibri" panose="020F0502020204030204" pitchFamily="34" charset="0"/>
              </a:rPr>
              <a:t>especially at longer lead times</a:t>
            </a:r>
          </a:p>
          <a:p>
            <a:pPr marL="800100" lvl="1" indent="-342900">
              <a:lnSpc>
                <a:spcPct val="85000"/>
              </a:lnSpc>
              <a:buFont typeface="Wingdings" panose="05000000000000000000" pitchFamily="2" charset="2"/>
              <a:buChar char="§"/>
              <a:defRPr/>
            </a:pPr>
            <a:r>
              <a:rPr lang="en-US" sz="2200" dirty="0">
                <a:latin typeface="Calibri" panose="020F0502020204030204" pitchFamily="34" charset="0"/>
              </a:rPr>
              <a:t>especially during periods of rapid intensity changes; </a:t>
            </a:r>
          </a:p>
          <a:p>
            <a:pPr marL="342900" indent="-342900">
              <a:lnSpc>
                <a:spcPct val="85000"/>
              </a:lnSpc>
              <a:buFont typeface="Arial" panose="020B0604020202020204" pitchFamily="34" charset="0"/>
              <a:buChar char="•"/>
              <a:defRPr/>
            </a:pPr>
            <a:endParaRPr lang="en-US" sz="2200" dirty="0">
              <a:latin typeface="Calibri" panose="020F0502020204030204" pitchFamily="34" charset="0"/>
            </a:endParaRPr>
          </a:p>
          <a:p>
            <a:pPr marL="342900" indent="-342900">
              <a:lnSpc>
                <a:spcPct val="85000"/>
              </a:lnSpc>
              <a:buFont typeface="Arial" panose="020B0604020202020204" pitchFamily="34" charset="0"/>
              <a:buChar char="•"/>
              <a:defRPr/>
            </a:pPr>
            <a:r>
              <a:rPr lang="en-US" sz="2200" dirty="0">
                <a:latin typeface="Calibri" panose="020F0502020204030204" pitchFamily="34" charset="0"/>
              </a:rPr>
              <a:t>Raise confidence levels for all forecast periods</a:t>
            </a:r>
          </a:p>
        </p:txBody>
      </p:sp>
      <p:pic>
        <p:nvPicPr>
          <p:cNvPr id="24" name="Picture 23"/>
          <p:cNvPicPr>
            <a:picLocks noChangeAspect="1"/>
          </p:cNvPicPr>
          <p:nvPr/>
        </p:nvPicPr>
        <p:blipFill>
          <a:blip r:embed="rId7"/>
          <a:stretch>
            <a:fillRect/>
          </a:stretch>
        </p:blipFill>
        <p:spPr>
          <a:xfrm>
            <a:off x="10480675" y="5486400"/>
            <a:ext cx="1183753" cy="1185593"/>
          </a:xfrm>
          <a:prstGeom prst="rect">
            <a:avLst/>
          </a:prstGeom>
        </p:spPr>
      </p:pic>
      <p:pic>
        <p:nvPicPr>
          <p:cNvPr id="25" name="Picture 24"/>
          <p:cNvPicPr>
            <a:picLocks noChangeAspect="1"/>
          </p:cNvPicPr>
          <p:nvPr/>
        </p:nvPicPr>
        <p:blipFill>
          <a:blip r:embed="rId7"/>
          <a:stretch>
            <a:fillRect/>
          </a:stretch>
        </p:blipFill>
        <p:spPr>
          <a:xfrm>
            <a:off x="7744989" y="86251"/>
            <a:ext cx="1183753" cy="1185593"/>
          </a:xfrm>
          <a:prstGeom prst="rect">
            <a:avLst/>
          </a:prstGeom>
        </p:spPr>
      </p:pic>
      <p:sp>
        <p:nvSpPr>
          <p:cNvPr id="26" name="AutoShape 3"/>
          <p:cNvSpPr>
            <a:spLocks/>
          </p:cNvSpPr>
          <p:nvPr/>
        </p:nvSpPr>
        <p:spPr bwMode="auto">
          <a:xfrm>
            <a:off x="6899275" y="6381879"/>
            <a:ext cx="1400175" cy="2012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4284" tIns="34284" rIns="34284" bIns="34284"/>
          <a:lstStyle/>
          <a:p>
            <a:pPr>
              <a:defRPr/>
            </a:pPr>
            <a:r>
              <a:rPr lang="en-US" altLang="zh-CN" sz="1200" dirty="0">
                <a:ea typeface="ＭＳ Ｐゴシック" charset="0"/>
              </a:rPr>
              <a:t>http://www.hfip.org/</a:t>
            </a:r>
            <a:endParaRPr lang="en-US" altLang="zh-CN" dirty="0">
              <a:ea typeface="ＭＳ Ｐゴシック" charset="0"/>
            </a:endParaRPr>
          </a:p>
        </p:txBody>
      </p:sp>
      <p:sp>
        <p:nvSpPr>
          <p:cNvPr id="27" name="Shape 98"/>
          <p:cNvSpPr>
            <a:spLocks noGrp="1"/>
          </p:cNvSpPr>
          <p:nvPr>
            <p:ph type="title"/>
          </p:nvPr>
        </p:nvSpPr>
        <p:spPr>
          <a:xfrm>
            <a:off x="1495982" y="230731"/>
            <a:ext cx="5641975" cy="896632"/>
          </a:xfrm>
          <a:prstGeom prst="rect">
            <a:avLst/>
          </a:prstGeom>
        </p:spPr>
        <p:txBody>
          <a:bodyPr/>
          <a:lstStyle>
            <a:lvl1pPr>
              <a:defRPr>
                <a:solidFill>
                  <a:srgbClr val="D71A16"/>
                </a:solidFill>
              </a:defRPr>
            </a:lvl1pPr>
          </a:lstStyle>
          <a:p>
            <a:pPr lvl="0">
              <a:defRPr sz="1800">
                <a:solidFill>
                  <a:srgbClr val="000000"/>
                </a:solidFill>
              </a:defRPr>
            </a:pPr>
            <a:r>
              <a:rPr sz="3300" b="1" dirty="0" smtClean="0">
                <a:solidFill>
                  <a:srgbClr val="D71A16"/>
                </a:solidFill>
                <a:latin typeface="Calibri" charset="0"/>
                <a:ea typeface="Calibri" charset="0"/>
                <a:cs typeface="Calibri" charset="0"/>
              </a:rPr>
              <a:t>Background</a:t>
            </a:r>
            <a:r>
              <a:rPr lang="en-US" sz="3300" b="1" dirty="0" smtClean="0">
                <a:solidFill>
                  <a:srgbClr val="D71A16"/>
                </a:solidFill>
                <a:latin typeface="Calibri" charset="0"/>
                <a:ea typeface="Calibri" charset="0"/>
                <a:cs typeface="Calibri" charset="0"/>
              </a:rPr>
              <a:t>: US Context</a:t>
            </a:r>
            <a:endParaRPr sz="3300" b="1" dirty="0">
              <a:solidFill>
                <a:srgbClr val="D71A16"/>
              </a:solidFill>
              <a:latin typeface="Calibri" charset="0"/>
              <a:ea typeface="Calibri" charset="0"/>
              <a:cs typeface="Calibri" charset="0"/>
            </a:endParaRPr>
          </a:p>
        </p:txBody>
      </p:sp>
    </p:spTree>
    <p:extLst>
      <p:ext uri="{BB962C8B-B14F-4D97-AF65-F5344CB8AC3E}">
        <p14:creationId xmlns:p14="http://schemas.microsoft.com/office/powerpoint/2010/main" val="147615327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9726" y="352425"/>
            <a:ext cx="5989637"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62" name="AutoShape 18"/>
          <p:cNvSpPr>
            <a:spLocks/>
          </p:cNvSpPr>
          <p:nvPr/>
        </p:nvSpPr>
        <p:spPr bwMode="auto">
          <a:xfrm>
            <a:off x="684213" y="4947047"/>
            <a:ext cx="6915150" cy="8108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4284" tIns="34284" rIns="34284" bIns="34284"/>
          <a:lstStyle/>
          <a:p>
            <a:pPr marL="85714" indent="-85714">
              <a:lnSpc>
                <a:spcPct val="90000"/>
              </a:lnSpc>
              <a:spcBef>
                <a:spcPts val="900"/>
              </a:spcBef>
              <a:defRPr/>
            </a:pPr>
            <a:endParaRPr lang="en-US" altLang="zh-CN" sz="1600" dirty="0">
              <a:latin typeface="Calibri" pitchFamily="34" charset="0"/>
              <a:ea typeface="ＭＳ Ｐゴシック" charset="0"/>
            </a:endParaRPr>
          </a:p>
        </p:txBody>
      </p:sp>
      <p:pic>
        <p:nvPicPr>
          <p:cNvPr id="24" name="Picture 23"/>
          <p:cNvPicPr>
            <a:picLocks noChangeAspect="1"/>
          </p:cNvPicPr>
          <p:nvPr/>
        </p:nvPicPr>
        <p:blipFill>
          <a:blip r:embed="rId4"/>
          <a:stretch>
            <a:fillRect/>
          </a:stretch>
        </p:blipFill>
        <p:spPr>
          <a:xfrm>
            <a:off x="7836854" y="0"/>
            <a:ext cx="1094536" cy="1094536"/>
          </a:xfrm>
          <a:prstGeom prst="rect">
            <a:avLst/>
          </a:prstGeom>
        </p:spPr>
      </p:pic>
      <p:pic>
        <p:nvPicPr>
          <p:cNvPr id="10" name="Picture 9"/>
          <p:cNvPicPr/>
          <p:nvPr/>
        </p:nvPicPr>
        <p:blipFill>
          <a:blip r:embed="rId5">
            <a:extLst>
              <a:ext uri="{28A0092B-C50C-407E-A947-70E740481C1C}">
                <a14:useLocalDpi xmlns:a14="http://schemas.microsoft.com/office/drawing/2010/main" val="0"/>
              </a:ext>
            </a:extLst>
          </a:blip>
          <a:srcRect l="48749"/>
          <a:stretch>
            <a:fillRect/>
          </a:stretch>
        </p:blipFill>
        <p:spPr bwMode="auto">
          <a:xfrm>
            <a:off x="368956" y="1895956"/>
            <a:ext cx="4172943" cy="3142836"/>
          </a:xfrm>
          <a:prstGeom prst="rect">
            <a:avLst/>
          </a:prstGeom>
          <a:noFill/>
          <a:ln>
            <a:noFill/>
          </a:ln>
        </p:spPr>
      </p:pic>
      <p:pic>
        <p:nvPicPr>
          <p:cNvPr id="1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79" y="172172"/>
            <a:ext cx="9239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8"/>
          <p:cNvSpPr>
            <a:spLocks/>
          </p:cNvSpPr>
          <p:nvPr/>
        </p:nvSpPr>
        <p:spPr bwMode="auto">
          <a:xfrm>
            <a:off x="431601" y="5401399"/>
            <a:ext cx="8789988" cy="1081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1400" b="1" i="1" dirty="0">
                <a:solidFill>
                  <a:srgbClr val="A50021"/>
                </a:solidFill>
              </a:rPr>
              <a:t>Highlights</a:t>
            </a:r>
            <a:endParaRPr lang="en-US" altLang="zh-CN" sz="1500" dirty="0">
              <a:solidFill>
                <a:srgbClr val="141414"/>
              </a:solidFill>
            </a:endParaRPr>
          </a:p>
          <a:p>
            <a:pPr marL="85725" indent="-85725" algn="just" defTabSz="457200">
              <a:lnSpc>
                <a:spcPct val="90000"/>
              </a:lnSpc>
              <a:spcBef>
                <a:spcPts val="500"/>
              </a:spcBef>
              <a:buClr>
                <a:srgbClr val="FFFFFF"/>
              </a:buClr>
              <a:buSzPct val="100000"/>
              <a:buFontTx/>
              <a:buChar char="•"/>
            </a:pPr>
            <a:r>
              <a:rPr lang="en-US" altLang="zh-CN" sz="1400" b="1" dirty="0">
                <a:solidFill>
                  <a:srgbClr val="29297A"/>
                </a:solidFill>
              </a:rPr>
              <a:t>2011: First cloud resolving operational TC forecasting system for Atlantic and East Pacific basins</a:t>
            </a:r>
          </a:p>
          <a:p>
            <a:pPr marL="85725" indent="-85725" algn="just" defTabSz="457200">
              <a:lnSpc>
                <a:spcPct val="90000"/>
              </a:lnSpc>
              <a:spcBef>
                <a:spcPts val="500"/>
              </a:spcBef>
              <a:buClr>
                <a:srgbClr val="FFFFFF"/>
              </a:buClr>
              <a:buSzPct val="100000"/>
              <a:buFontTx/>
              <a:buChar char="•"/>
            </a:pPr>
            <a:r>
              <a:rPr lang="en-US" altLang="zh-CN" sz="1400" b="1" dirty="0">
                <a:solidFill>
                  <a:srgbClr val="29297A"/>
                </a:solidFill>
              </a:rPr>
              <a:t>2012: Official guidance model for JTWC and India Meteorological Department </a:t>
            </a:r>
          </a:p>
          <a:p>
            <a:pPr marL="85725" indent="-85725" algn="just" defTabSz="457200">
              <a:lnSpc>
                <a:spcPct val="90000"/>
              </a:lnSpc>
              <a:spcBef>
                <a:spcPts val="500"/>
              </a:spcBef>
              <a:buClr>
                <a:srgbClr val="FFFFFF"/>
              </a:buClr>
              <a:buSzPct val="100000"/>
              <a:buFontTx/>
              <a:buChar char="•"/>
            </a:pPr>
            <a:r>
              <a:rPr lang="en-US" altLang="zh-CN" sz="1400" b="1" dirty="0">
                <a:solidFill>
                  <a:srgbClr val="29297A"/>
                </a:solidFill>
              </a:rPr>
              <a:t>2013: Significant progress in TC track, structure, intensity and RI predictions over all basins</a:t>
            </a:r>
            <a:endParaRPr lang="en-US" altLang="zh-CN" dirty="0"/>
          </a:p>
        </p:txBody>
      </p:sp>
      <p:sp>
        <p:nvSpPr>
          <p:cNvPr id="13" name="AutoShape 18"/>
          <p:cNvSpPr>
            <a:spLocks/>
          </p:cNvSpPr>
          <p:nvPr/>
        </p:nvSpPr>
        <p:spPr bwMode="auto">
          <a:xfrm>
            <a:off x="665241" y="1268107"/>
            <a:ext cx="7312155" cy="294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2000" i="1" dirty="0" smtClean="0">
                <a:solidFill>
                  <a:schemeClr val="accent5">
                    <a:lumMod val="75000"/>
                  </a:schemeClr>
                </a:solidFill>
              </a:rPr>
              <a:t>Response to HFIP: Creation of the high-resolution HWRF system</a:t>
            </a:r>
            <a:endParaRPr lang="en-US" altLang="zh-CN" sz="2000" i="1" dirty="0">
              <a:solidFill>
                <a:schemeClr val="accent5">
                  <a:lumMod val="75000"/>
                </a:schemeClr>
              </a:solidFill>
            </a:endParaRPr>
          </a:p>
        </p:txBody>
      </p:sp>
      <p:pic>
        <p:nvPicPr>
          <p:cNvPr id="16" name="Picture 15" descr="http://www.emc.ncep.noaa.gov/gc_wmb/vxt/LinZhu/Animations/Hudhud03B_080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9497" y="1735715"/>
            <a:ext cx="3736537" cy="3266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5267710" y="1961692"/>
            <a:ext cx="848303" cy="848303"/>
          </a:xfrm>
          <a:prstGeom prst="rect">
            <a:avLst/>
          </a:prstGeom>
        </p:spPr>
      </p:pic>
    </p:spTree>
    <p:extLst>
      <p:ext uri="{BB962C8B-B14F-4D97-AF65-F5344CB8AC3E}">
        <p14:creationId xmlns:p14="http://schemas.microsoft.com/office/powerpoint/2010/main" val="87319918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1503862" y="254883"/>
            <a:ext cx="6934744" cy="1325564"/>
          </a:xfrm>
          <a:prstGeom prst="rect">
            <a:avLst/>
          </a:prstGeom>
        </p:spPr>
        <p:txBody>
          <a:bodyPr/>
          <a:lstStyle>
            <a:lvl1pPr>
              <a:defRPr>
                <a:solidFill>
                  <a:srgbClr val="D71A16"/>
                </a:solidFill>
              </a:defRPr>
            </a:lvl1pPr>
          </a:lstStyle>
          <a:p>
            <a:pPr lvl="0">
              <a:defRPr sz="1800">
                <a:solidFill>
                  <a:srgbClr val="000000"/>
                </a:solidFill>
              </a:defRPr>
            </a:pPr>
            <a:r>
              <a:rPr sz="3300" b="1" dirty="0" smtClean="0">
                <a:solidFill>
                  <a:srgbClr val="D71A16"/>
                </a:solidFill>
                <a:latin typeface="Calibri" charset="0"/>
                <a:ea typeface="Calibri" charset="0"/>
                <a:cs typeface="Calibri" charset="0"/>
              </a:rPr>
              <a:t>Background</a:t>
            </a:r>
            <a:r>
              <a:rPr lang="en-US" sz="3300" b="1" dirty="0" smtClean="0">
                <a:solidFill>
                  <a:srgbClr val="D71A16"/>
                </a:solidFill>
                <a:latin typeface="Calibri" charset="0"/>
                <a:ea typeface="Calibri" charset="0"/>
                <a:cs typeface="Calibri" charset="0"/>
              </a:rPr>
              <a:t>: Indian Context</a:t>
            </a:r>
            <a:endParaRPr sz="3300" b="1" dirty="0">
              <a:solidFill>
                <a:srgbClr val="D71A16"/>
              </a:solidFill>
              <a:latin typeface="Calibri" charset="0"/>
              <a:ea typeface="Calibri" charset="0"/>
              <a:cs typeface="Calibri" charset="0"/>
            </a:endParaRPr>
          </a:p>
        </p:txBody>
      </p:sp>
      <p:sp>
        <p:nvSpPr>
          <p:cNvPr id="99" name="Shape 99"/>
          <p:cNvSpPr>
            <a:spLocks noGrp="1"/>
          </p:cNvSpPr>
          <p:nvPr>
            <p:ph type="body" idx="1"/>
          </p:nvPr>
        </p:nvSpPr>
        <p:spPr>
          <a:xfrm>
            <a:off x="490453" y="1446738"/>
            <a:ext cx="7886701" cy="5029201"/>
          </a:xfrm>
          <a:prstGeom prst="rect">
            <a:avLst/>
          </a:prstGeom>
        </p:spPr>
        <p:txBody>
          <a:bodyPr/>
          <a:lstStyle/>
          <a:p>
            <a:pPr marL="171449" lvl="0" indent="-171449" algn="just">
              <a:defRPr sz="1800"/>
            </a:pPr>
            <a:r>
              <a:rPr sz="1900" dirty="0"/>
              <a:t>80% of India’s annual rainfall attributed to convection. These rain events critical for agricultural, hydroelectric, and water resource needs and the nation’s economy, however they are also responsible for the majority of flooding and associated economic damages and loss of lives. </a:t>
            </a:r>
          </a:p>
          <a:p>
            <a:pPr marL="171449" lvl="0" indent="-171449" algn="just">
              <a:defRPr sz="1800"/>
            </a:pPr>
            <a:r>
              <a:rPr sz="1900" dirty="0"/>
              <a:t>Although only 5-6% of global tropical cyclones (TCs) have their genesis over Indian seas, </a:t>
            </a:r>
            <a:r>
              <a:rPr sz="1900" dirty="0" err="1"/>
              <a:t>landfalling</a:t>
            </a:r>
            <a:r>
              <a:rPr sz="1900" dirty="0"/>
              <a:t> TCs over the Indian subcontinent account for the highest number of cyclone related deaths in the world</a:t>
            </a:r>
          </a:p>
          <a:p>
            <a:pPr marL="171449" lvl="0" indent="-171449" algn="just">
              <a:defRPr sz="1800"/>
            </a:pPr>
            <a:r>
              <a:rPr sz="1900" dirty="0"/>
              <a:t>Since 2007, the IIT group led by Prof. U. C. </a:t>
            </a:r>
            <a:r>
              <a:rPr sz="1900" dirty="0" err="1"/>
              <a:t>Mohanty</a:t>
            </a:r>
            <a:r>
              <a:rPr sz="1900" dirty="0"/>
              <a:t> are providing experimental operational forecast of TCs using state-of-the-art </a:t>
            </a:r>
            <a:r>
              <a:rPr sz="1900" dirty="0" err="1"/>
              <a:t>mesoscale</a:t>
            </a:r>
            <a:r>
              <a:rPr sz="1900" dirty="0"/>
              <a:t> models</a:t>
            </a:r>
          </a:p>
          <a:p>
            <a:pPr marL="171449" lvl="0" indent="-171449" algn="just">
              <a:defRPr sz="1800"/>
            </a:pPr>
            <a:r>
              <a:rPr sz="1900" dirty="0"/>
              <a:t>Through HFIP NOAA is striving towards the goal of improving TC forecasts to save life and property. Improvements were possible because of improved NWP, observations, and DA techniques to initialize these forecast models. </a:t>
            </a:r>
          </a:p>
          <a:p>
            <a:pPr marL="171449" lvl="0" indent="-171449" algn="just">
              <a:defRPr sz="1800"/>
            </a:pPr>
            <a:r>
              <a:rPr sz="1900" dirty="0"/>
              <a:t>Under HFIP development of HWRF and high resolution DA techniques, NOAA has started making significant advancements in TC intensity forecasting through high resolution HWRF.</a:t>
            </a:r>
          </a:p>
        </p:txBody>
      </p:sp>
    </p:spTree>
    <p:extLst>
      <p:ext uri="{BB962C8B-B14F-4D97-AF65-F5344CB8AC3E}">
        <p14:creationId xmlns:p14="http://schemas.microsoft.com/office/powerpoint/2010/main" val="188416763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1"/>
          <p:cNvSpPr>
            <a:spLocks noGrp="1"/>
          </p:cNvSpPr>
          <p:nvPr>
            <p:ph type="title"/>
          </p:nvPr>
        </p:nvSpPr>
        <p:spPr>
          <a:xfrm>
            <a:off x="1498203" y="42455"/>
            <a:ext cx="6018532" cy="610696"/>
          </a:xfrm>
          <a:prstGeom prst="rect">
            <a:avLst/>
          </a:prstGeom>
        </p:spPr>
        <p:txBody>
          <a:bodyPr/>
          <a:lstStyle>
            <a:lvl1pPr>
              <a:defRPr>
                <a:solidFill>
                  <a:srgbClr val="D71A16"/>
                </a:solidFill>
              </a:defRPr>
            </a:lvl1pPr>
          </a:lstStyle>
          <a:p>
            <a:pPr lvl="0">
              <a:defRPr sz="1800">
                <a:solidFill>
                  <a:srgbClr val="000000"/>
                </a:solidFill>
              </a:defRPr>
            </a:pPr>
            <a:r>
              <a:rPr lang="en-US" sz="3300" b="1" dirty="0" smtClean="0">
                <a:solidFill>
                  <a:srgbClr val="D71A16"/>
                </a:solidFill>
                <a:latin typeface="Calibri" charset="0"/>
                <a:ea typeface="Calibri" charset="0"/>
                <a:cs typeface="Calibri" charset="0"/>
              </a:rPr>
              <a:t>Milestone 1: Capacity Building </a:t>
            </a:r>
            <a:endParaRPr sz="3300" b="1" dirty="0">
              <a:solidFill>
                <a:srgbClr val="D71A16"/>
              </a:solidFill>
              <a:latin typeface="Calibri" charset="0"/>
              <a:ea typeface="Calibri" charset="0"/>
              <a:cs typeface="Calibri" charset="0"/>
            </a:endParaRPr>
          </a:p>
        </p:txBody>
      </p:sp>
      <p:pic>
        <p:nvPicPr>
          <p:cNvPr id="5" name="Picture 4"/>
          <p:cNvPicPr>
            <a:picLocks noChangeAspect="1"/>
          </p:cNvPicPr>
          <p:nvPr/>
        </p:nvPicPr>
        <p:blipFill rotWithShape="1">
          <a:blip r:embed="rId2"/>
          <a:srcRect l="4233" t="6381" r="3667" b="4282"/>
          <a:stretch/>
        </p:blipFill>
        <p:spPr>
          <a:xfrm>
            <a:off x="1682973" y="651196"/>
            <a:ext cx="5392445" cy="6073846"/>
          </a:xfrm>
          <a:prstGeom prst="rect">
            <a:avLst/>
          </a:prstGeom>
        </p:spPr>
      </p:pic>
      <p:pic>
        <p:nvPicPr>
          <p:cNvPr id="10" name="Picture 9"/>
          <p:cNvPicPr>
            <a:picLocks noChangeAspect="1"/>
          </p:cNvPicPr>
          <p:nvPr/>
        </p:nvPicPr>
        <p:blipFill>
          <a:blip r:embed="rId3"/>
          <a:stretch>
            <a:fillRect/>
          </a:stretch>
        </p:blipFill>
        <p:spPr>
          <a:xfrm>
            <a:off x="439014" y="979343"/>
            <a:ext cx="3161083" cy="2370813"/>
          </a:xfrm>
          <a:prstGeom prst="rect">
            <a:avLst/>
          </a:prstGeom>
        </p:spPr>
      </p:pic>
      <p:pic>
        <p:nvPicPr>
          <p:cNvPr id="12" name="Picture 11"/>
          <p:cNvPicPr>
            <a:picLocks noChangeAspect="1"/>
          </p:cNvPicPr>
          <p:nvPr/>
        </p:nvPicPr>
        <p:blipFill>
          <a:blip r:embed="rId4"/>
          <a:stretch>
            <a:fillRect/>
          </a:stretch>
        </p:blipFill>
        <p:spPr>
          <a:xfrm>
            <a:off x="269505" y="3688119"/>
            <a:ext cx="3500099" cy="2625074"/>
          </a:xfrm>
          <a:prstGeom prst="rect">
            <a:avLst/>
          </a:prstGeom>
        </p:spPr>
      </p:pic>
      <p:pic>
        <p:nvPicPr>
          <p:cNvPr id="13" name="Picture 12"/>
          <p:cNvPicPr>
            <a:picLocks noChangeAspect="1"/>
          </p:cNvPicPr>
          <p:nvPr/>
        </p:nvPicPr>
        <p:blipFill>
          <a:blip r:embed="rId5"/>
          <a:stretch>
            <a:fillRect/>
          </a:stretch>
        </p:blipFill>
        <p:spPr>
          <a:xfrm>
            <a:off x="5158293" y="970488"/>
            <a:ext cx="3338469" cy="2503852"/>
          </a:xfrm>
          <a:prstGeom prst="rect">
            <a:avLst/>
          </a:prstGeom>
        </p:spPr>
      </p:pic>
      <p:pic>
        <p:nvPicPr>
          <p:cNvPr id="7" name="Picture 6"/>
          <p:cNvPicPr>
            <a:picLocks noChangeAspect="1"/>
          </p:cNvPicPr>
          <p:nvPr/>
        </p:nvPicPr>
        <p:blipFill>
          <a:blip r:embed="rId6"/>
          <a:stretch>
            <a:fillRect/>
          </a:stretch>
        </p:blipFill>
        <p:spPr>
          <a:xfrm>
            <a:off x="3743607" y="2709468"/>
            <a:ext cx="3299461" cy="2474595"/>
          </a:xfrm>
          <a:prstGeom prst="rect">
            <a:avLst/>
          </a:prstGeom>
        </p:spPr>
      </p:pic>
      <p:sp>
        <p:nvSpPr>
          <p:cNvPr id="15" name="Rectangle 14"/>
          <p:cNvSpPr/>
          <p:nvPr/>
        </p:nvSpPr>
        <p:spPr>
          <a:xfrm>
            <a:off x="156618" y="648381"/>
            <a:ext cx="8722506" cy="6076661"/>
          </a:xfrm>
          <a:prstGeom prst="rect">
            <a:avLst/>
          </a:prstGeom>
          <a:solidFill>
            <a:srgbClr val="FFFFFF"/>
          </a:solid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0" algn="ctr">
              <a:lnSpc>
                <a:spcPct val="107000"/>
              </a:lnSpc>
              <a:spcBef>
                <a:spcPts val="800"/>
              </a:spcBef>
            </a:pPr>
            <a:r>
              <a:rPr lang="en-US" b="1" i="1" dirty="0"/>
              <a:t>Monograph </a:t>
            </a:r>
            <a:r>
              <a:rPr lang="en-US" b="1" i="1" dirty="0" smtClean="0"/>
              <a:t>on</a:t>
            </a:r>
          </a:p>
          <a:p>
            <a:pPr lvl="0" algn="ctr">
              <a:lnSpc>
                <a:spcPct val="107000"/>
              </a:lnSpc>
              <a:spcBef>
                <a:spcPts val="800"/>
              </a:spcBef>
            </a:pPr>
            <a:endParaRPr lang="en-US" b="1" i="1" dirty="0"/>
          </a:p>
          <a:p>
            <a:pPr lvl="0" algn="ctr">
              <a:lnSpc>
                <a:spcPct val="107000"/>
              </a:lnSpc>
              <a:spcBef>
                <a:spcPts val="800"/>
              </a:spcBef>
            </a:pPr>
            <a:r>
              <a:rPr lang="en-US" dirty="0"/>
              <a:t>Advances in Observations, Assimilation and </a:t>
            </a:r>
            <a:r>
              <a:rPr lang="en-US" dirty="0" err="1"/>
              <a:t>Modelling</a:t>
            </a:r>
            <a:r>
              <a:rPr lang="en-US" dirty="0"/>
              <a:t> of Tropical </a:t>
            </a:r>
            <a:r>
              <a:rPr lang="en-US" dirty="0" smtClean="0"/>
              <a:t>Cyclones</a:t>
            </a:r>
          </a:p>
          <a:p>
            <a:pPr lvl="0" algn="ctr">
              <a:lnSpc>
                <a:spcPct val="107000"/>
              </a:lnSpc>
              <a:spcBef>
                <a:spcPts val="800"/>
              </a:spcBef>
            </a:pPr>
            <a:endParaRPr lang="en-US" dirty="0"/>
          </a:p>
          <a:p>
            <a:pPr lvl="0" algn="ctr">
              <a:lnSpc>
                <a:spcPct val="107000"/>
              </a:lnSpc>
              <a:spcBef>
                <a:spcPts val="800"/>
              </a:spcBef>
            </a:pPr>
            <a:r>
              <a:rPr lang="en-US" dirty="0"/>
              <a:t> </a:t>
            </a:r>
          </a:p>
          <a:p>
            <a:pPr lvl="0">
              <a:lnSpc>
                <a:spcPct val="107000"/>
              </a:lnSpc>
              <a:spcBef>
                <a:spcPts val="800"/>
              </a:spcBef>
            </a:pPr>
            <a:r>
              <a:rPr lang="en-US" dirty="0"/>
              <a:t>Editors:            Prof. U C Mohanty, IIT Bhubaneswar, India</a:t>
            </a:r>
          </a:p>
          <a:p>
            <a:pPr lvl="0" indent="1170305">
              <a:lnSpc>
                <a:spcPct val="107000"/>
              </a:lnSpc>
              <a:spcBef>
                <a:spcPts val="800"/>
              </a:spcBef>
            </a:pPr>
            <a:r>
              <a:rPr lang="en-US" dirty="0"/>
              <a:t>   Dr. S.G.Gopalakrishnan, NOAA/AOML/HRD, </a:t>
            </a:r>
            <a:r>
              <a:rPr lang="en-US" dirty="0" smtClean="0"/>
              <a:t>US</a:t>
            </a:r>
          </a:p>
          <a:p>
            <a:pPr lvl="0" indent="1170305">
              <a:lnSpc>
                <a:spcPct val="107000"/>
              </a:lnSpc>
              <a:spcBef>
                <a:spcPts val="800"/>
              </a:spcBef>
            </a:pPr>
            <a:endParaRPr lang="en-US" dirty="0"/>
          </a:p>
          <a:p>
            <a:pPr lvl="0" indent="1170305">
              <a:lnSpc>
                <a:spcPct val="107000"/>
              </a:lnSpc>
              <a:spcBef>
                <a:spcPts val="800"/>
              </a:spcBef>
            </a:pPr>
            <a:endParaRPr lang="en-US" dirty="0"/>
          </a:p>
          <a:p>
            <a:pPr lvl="0">
              <a:lnSpc>
                <a:spcPct val="107000"/>
              </a:lnSpc>
              <a:spcBef>
                <a:spcPts val="800"/>
              </a:spcBef>
            </a:pPr>
            <a:r>
              <a:rPr lang="en-US" dirty="0">
                <a:solidFill>
                  <a:srgbClr val="FF0000"/>
                </a:solidFill>
              </a:rPr>
              <a:t>Technical Editor: Dr. Krishna Kishore Osuri</a:t>
            </a:r>
          </a:p>
          <a:p>
            <a:pPr lvl="0">
              <a:lnSpc>
                <a:spcPct val="107000"/>
              </a:lnSpc>
              <a:spcBef>
                <a:spcPts val="800"/>
              </a:spcBef>
            </a:pPr>
            <a:endParaRPr lang="en-US" dirty="0" smtClean="0">
              <a:solidFill>
                <a:srgbClr val="FF0000"/>
              </a:solidFill>
            </a:endParaRPr>
          </a:p>
          <a:p>
            <a:pPr lvl="0" algn="ctr">
              <a:lnSpc>
                <a:spcPct val="107000"/>
              </a:lnSpc>
              <a:spcBef>
                <a:spcPts val="800"/>
              </a:spcBef>
            </a:pPr>
            <a:r>
              <a:rPr lang="en-US" b="1" i="1" u="sng" dirty="0" smtClean="0">
                <a:solidFill>
                  <a:srgbClr val="0000FF"/>
                </a:solidFill>
              </a:rPr>
              <a:t>Publisher</a:t>
            </a:r>
            <a:r>
              <a:rPr lang="en-US" b="1" i="1" u="sng" dirty="0">
                <a:solidFill>
                  <a:srgbClr val="0000FF"/>
                </a:solidFill>
              </a:rPr>
              <a:t>: The </a:t>
            </a:r>
            <a:r>
              <a:rPr lang="en-US" b="1" i="1" u="sng" dirty="0" smtClean="0">
                <a:solidFill>
                  <a:srgbClr val="0000FF"/>
                </a:solidFill>
              </a:rPr>
              <a:t>Springer</a:t>
            </a:r>
          </a:p>
          <a:p>
            <a:pPr lvl="0" algn="ctr">
              <a:lnSpc>
                <a:spcPct val="107000"/>
              </a:lnSpc>
              <a:spcBef>
                <a:spcPts val="800"/>
              </a:spcBef>
            </a:pPr>
            <a:endParaRPr lang="en-US" b="1" i="1" u="sng" dirty="0" smtClean="0">
              <a:solidFill>
                <a:srgbClr val="0000FF"/>
              </a:solidFill>
            </a:endParaRPr>
          </a:p>
          <a:p>
            <a:pPr lvl="0" algn="ctr">
              <a:lnSpc>
                <a:spcPct val="107000"/>
              </a:lnSpc>
              <a:spcBef>
                <a:spcPts val="800"/>
              </a:spcBef>
            </a:pPr>
            <a:endParaRPr lang="en-US" b="1" i="1" u="sng" dirty="0">
              <a:solidFill>
                <a:srgbClr val="0000FF"/>
              </a:solidFill>
            </a:endParaRPr>
          </a:p>
          <a:p>
            <a:pPr lvl="0" algn="ctr">
              <a:lnSpc>
                <a:spcPct val="107000"/>
              </a:lnSpc>
              <a:spcBef>
                <a:spcPts val="800"/>
              </a:spcBef>
            </a:pPr>
            <a:r>
              <a:rPr lang="en-US" dirty="0" smtClean="0">
                <a:solidFill>
                  <a:srgbClr val="008000"/>
                </a:solidFill>
              </a:rPr>
              <a:t>[</a:t>
            </a:r>
            <a:r>
              <a:rPr lang="en-US" u="sng" dirty="0">
                <a:solidFill>
                  <a:srgbClr val="008000"/>
                </a:solidFill>
              </a:rPr>
              <a:t>Sponsored by Indo-US Science &amp; Technology Forum</a:t>
            </a:r>
            <a:r>
              <a:rPr lang="en-US" dirty="0">
                <a:solidFill>
                  <a:srgbClr val="008000"/>
                </a:solidFill>
              </a:rPr>
              <a:t>]</a:t>
            </a:r>
            <a:r>
              <a:rPr lang="en-US" dirty="0"/>
              <a:t> </a:t>
            </a:r>
          </a:p>
        </p:txBody>
      </p:sp>
    </p:spTree>
    <p:extLst>
      <p:ext uri="{BB962C8B-B14F-4D97-AF65-F5344CB8AC3E}">
        <p14:creationId xmlns:p14="http://schemas.microsoft.com/office/powerpoint/2010/main" val="11060594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
                                        <p:tgtEl>
                                          <p:spTgt spid="13"/>
                                        </p:tgtEl>
                                      </p:cBhvr>
                                    </p:animEffect>
                                    <p:anim calcmode="lin" valueType="num">
                                      <p:cBhvr>
                                        <p:cTn id="21" dur="400" fill="hold"/>
                                        <p:tgtEl>
                                          <p:spTgt spid="13"/>
                                        </p:tgtEl>
                                        <p:attrNameLst>
                                          <p:attrName>ppt_x</p:attrName>
                                        </p:attrNameLst>
                                      </p:cBhvr>
                                      <p:tavLst>
                                        <p:tav tm="0">
                                          <p:val>
                                            <p:strVal val="#ppt_x"/>
                                          </p:val>
                                        </p:tav>
                                        <p:tav tm="100000">
                                          <p:val>
                                            <p:strVal val="#ppt_x"/>
                                          </p:val>
                                        </p:tav>
                                      </p:tavLst>
                                    </p:anim>
                                    <p:anim calcmode="lin" valueType="num">
                                      <p:cBhvr>
                                        <p:cTn id="22" dur="400" fill="hold"/>
                                        <p:tgtEl>
                                          <p:spTgt spid="13"/>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anim calcmode="lin" valueType="num">
                                      <p:cBhvr>
                                        <p:cTn id="30" dur="400" fill="hold"/>
                                        <p:tgtEl>
                                          <p:spTgt spid="7"/>
                                        </p:tgtEl>
                                        <p:attrNameLst>
                                          <p:attrName>ppt_x</p:attrName>
                                        </p:attrNameLst>
                                      </p:cBhvr>
                                      <p:tavLst>
                                        <p:tav tm="0">
                                          <p:val>
                                            <p:strVal val="#ppt_x"/>
                                          </p:val>
                                        </p:tav>
                                        <p:tav tm="100000">
                                          <p:val>
                                            <p:strVal val="#ppt_x"/>
                                          </p:val>
                                        </p:tav>
                                      </p:tavLst>
                                    </p:anim>
                                    <p:anim calcmode="lin" valueType="num">
                                      <p:cBhvr>
                                        <p:cTn id="31" dur="400" fill="hold"/>
                                        <p:tgtEl>
                                          <p:spTgt spid="7"/>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3" y="815046"/>
            <a:ext cx="4128585" cy="2505037"/>
          </a:xfrm>
          <a:prstGeom prst="rect">
            <a:avLst/>
          </a:prstGeom>
          <a:noFill/>
          <a:ln>
            <a:noFill/>
          </a:ln>
        </p:spPr>
      </p:pic>
      <p:sp>
        <p:nvSpPr>
          <p:cNvPr id="8" name="TextBox 7"/>
          <p:cNvSpPr txBox="1"/>
          <p:nvPr/>
        </p:nvSpPr>
        <p:spPr>
          <a:xfrm>
            <a:off x="5475775" y="3206383"/>
            <a:ext cx="2731838" cy="276999"/>
          </a:xfrm>
          <a:prstGeom prst="rect">
            <a:avLst/>
          </a:prstGeom>
          <a:noFill/>
        </p:spPr>
        <p:txBody>
          <a:bodyPr wrap="none" rtlCol="0">
            <a:spAutoFit/>
          </a:bodyPr>
          <a:lstStyle/>
          <a:p>
            <a:r>
              <a:rPr lang="en-IN" sz="1200" dirty="0" err="1" smtClean="0"/>
              <a:t>Mohanty</a:t>
            </a:r>
            <a:r>
              <a:rPr lang="en-IN" sz="1200" dirty="0" smtClean="0"/>
              <a:t> et al. (2014), Earth Interactions</a:t>
            </a:r>
            <a:endParaRPr lang="en-IN" sz="1200" dirty="0"/>
          </a:p>
        </p:txBody>
      </p:sp>
      <p:grpSp>
        <p:nvGrpSpPr>
          <p:cNvPr id="19" name="Group 18"/>
          <p:cNvGrpSpPr/>
          <p:nvPr/>
        </p:nvGrpSpPr>
        <p:grpSpPr>
          <a:xfrm>
            <a:off x="4654278" y="815046"/>
            <a:ext cx="4351525" cy="2156597"/>
            <a:chOff x="0" y="-3425"/>
            <a:chExt cx="6094095" cy="224443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l="10411" t="7265" r="12555" b="4411"/>
            <a:stretch>
              <a:fillRect/>
            </a:stretch>
          </p:blipFill>
          <p:spPr bwMode="auto">
            <a:xfrm>
              <a:off x="0" y="0"/>
              <a:ext cx="2998470" cy="2209800"/>
            </a:xfrm>
            <a:prstGeom prst="rect">
              <a:avLst/>
            </a:prstGeom>
            <a:noFill/>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l="2083" t="6540" r="16667"/>
            <a:stretch>
              <a:fillRect/>
            </a:stretch>
          </p:blipFill>
          <p:spPr bwMode="auto">
            <a:xfrm>
              <a:off x="3039110" y="-3425"/>
              <a:ext cx="3054985" cy="2244438"/>
            </a:xfrm>
            <a:prstGeom prst="rect">
              <a:avLst/>
            </a:prstGeom>
            <a:noFill/>
            <a:extLst/>
          </p:spPr>
        </p:pic>
      </p:grpSp>
      <p:sp>
        <p:nvSpPr>
          <p:cNvPr id="23" name="Text Box 2"/>
          <p:cNvSpPr txBox="1">
            <a:spLocks noChangeArrowheads="1"/>
          </p:cNvSpPr>
          <p:nvPr/>
        </p:nvSpPr>
        <p:spPr bwMode="auto">
          <a:xfrm>
            <a:off x="4390835" y="2885222"/>
            <a:ext cx="4901718" cy="299762"/>
          </a:xfrm>
          <a:prstGeom prst="rect">
            <a:avLst/>
          </a:prstGeom>
          <a:noFill/>
          <a:ln w="9525">
            <a:noFill/>
            <a:miter lim="800000"/>
            <a:headEnd/>
            <a:tailEnd/>
          </a:ln>
        </p:spPr>
        <p:txBody>
          <a:bodyPr rot="0" vert="horz" wrap="square" lIns="68580" tIns="34290" rIns="68580" bIns="34290" anchor="t" anchorCtr="0">
            <a:spAutoFit/>
          </a:bodyPr>
          <a:lstStyle/>
          <a:p>
            <a:pPr marL="571500" indent="-571500">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Peak </a:t>
            </a:r>
            <a:r>
              <a:rPr lang="en-US" sz="1400" dirty="0">
                <a:effectLst/>
                <a:latin typeface="Calibri" panose="020F0502020204030204" pitchFamily="34" charset="0"/>
                <a:ea typeface="Calibri" panose="020F0502020204030204" pitchFamily="34" charset="0"/>
                <a:cs typeface="Times New Roman" panose="02020603050405020304" pitchFamily="18" charset="0"/>
              </a:rPr>
              <a:t>surge (m)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Sea </a:t>
            </a:r>
            <a:r>
              <a:rPr lang="en-US" sz="1400" dirty="0">
                <a:effectLst/>
                <a:latin typeface="Calibri" panose="020F0502020204030204" pitchFamily="34" charset="0"/>
                <a:ea typeface="Calibri" panose="020F0502020204030204" pitchFamily="34" charset="0"/>
                <a:cs typeface="Times New Roman" panose="02020603050405020304" pitchFamily="18" charset="0"/>
              </a:rPr>
              <a:t>surface elevation (m</a:t>
            </a: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27"/>
          <p:cNvSpPr/>
          <p:nvPr/>
        </p:nvSpPr>
        <p:spPr>
          <a:xfrm>
            <a:off x="347058" y="774612"/>
            <a:ext cx="3729633" cy="5195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latin typeface="Calibri" panose="020F0502020204030204" pitchFamily="34" charset="0"/>
              </a:rPr>
              <a:t>HWRF Predictions of </a:t>
            </a:r>
            <a:r>
              <a:rPr lang="en-IN" dirty="0" err="1" smtClean="0">
                <a:latin typeface="Calibri" panose="020F0502020204030204" pitchFamily="34" charset="0"/>
              </a:rPr>
              <a:t>Phailin</a:t>
            </a:r>
            <a:r>
              <a:rPr lang="en-IN" dirty="0" smtClean="0">
                <a:latin typeface="Calibri" panose="020F0502020204030204" pitchFamily="34" charset="0"/>
              </a:rPr>
              <a:t> (2013)</a:t>
            </a:r>
            <a:endParaRPr lang="en-IN" dirty="0">
              <a:latin typeface="Calibri" panose="020F0502020204030204" pitchFamily="34" charset="0"/>
            </a:endParaRPr>
          </a:p>
        </p:txBody>
      </p:sp>
      <p:pic>
        <p:nvPicPr>
          <p:cNvPr id="13" name="image4.jpeg"/>
          <p:cNvPicPr/>
          <p:nvPr/>
        </p:nvPicPr>
        <p:blipFill>
          <a:blip r:embed="rId5">
            <a:extLst/>
          </a:blip>
          <a:srcRect l="8890" t="56741" r="29159" b="3542"/>
          <a:stretch>
            <a:fillRect/>
          </a:stretch>
        </p:blipFill>
        <p:spPr>
          <a:xfrm>
            <a:off x="2285783" y="3653271"/>
            <a:ext cx="4248936" cy="1768414"/>
          </a:xfrm>
          <a:prstGeom prst="rect">
            <a:avLst/>
          </a:prstGeom>
          <a:ln w="12700">
            <a:miter lim="400000"/>
          </a:ln>
        </p:spPr>
      </p:pic>
      <p:sp>
        <p:nvSpPr>
          <p:cNvPr id="11" name="AutoShape 18"/>
          <p:cNvSpPr>
            <a:spLocks/>
          </p:cNvSpPr>
          <p:nvPr/>
        </p:nvSpPr>
        <p:spPr bwMode="auto">
          <a:xfrm>
            <a:off x="293404" y="5506514"/>
            <a:ext cx="8850596" cy="15199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1600" b="1" i="1" dirty="0">
                <a:solidFill>
                  <a:srgbClr val="A50021"/>
                </a:solidFill>
              </a:rPr>
              <a:t>Highlights</a:t>
            </a:r>
            <a:endParaRPr lang="en-US" altLang="zh-CN" sz="1600" dirty="0">
              <a:solidFill>
                <a:srgbClr val="141414"/>
              </a:solidFill>
            </a:endParaRPr>
          </a:p>
          <a:p>
            <a:pPr marL="85725" indent="-85725" algn="just" defTabSz="457200">
              <a:lnSpc>
                <a:spcPct val="90000"/>
              </a:lnSpc>
              <a:spcBef>
                <a:spcPts val="500"/>
              </a:spcBef>
              <a:buClr>
                <a:srgbClr val="FFFFFF"/>
              </a:buClr>
              <a:buSzPct val="100000"/>
              <a:buFontTx/>
              <a:buChar char="•"/>
            </a:pPr>
            <a:r>
              <a:rPr lang="en-US" altLang="zh-CN" sz="1400" b="1" dirty="0" smtClean="0">
                <a:solidFill>
                  <a:srgbClr val="29297A"/>
                </a:solidFill>
              </a:rPr>
              <a:t>High resolution HWRF system is implemented (by IITBBS group) at IMD, New Delhi for operational use</a:t>
            </a:r>
            <a:endParaRPr lang="en-US" altLang="zh-CN" sz="1400" b="1" dirty="0">
              <a:solidFill>
                <a:srgbClr val="29297A"/>
              </a:solidFill>
            </a:endParaRPr>
          </a:p>
          <a:p>
            <a:pPr marL="85725" indent="-85725" algn="just" defTabSz="457200">
              <a:lnSpc>
                <a:spcPct val="90000"/>
              </a:lnSpc>
              <a:spcBef>
                <a:spcPts val="500"/>
              </a:spcBef>
              <a:buClr>
                <a:srgbClr val="FFFFFF"/>
              </a:buClr>
              <a:buSzPct val="100000"/>
              <a:buFontTx/>
              <a:buChar char="•"/>
            </a:pPr>
            <a:r>
              <a:rPr lang="en-US" altLang="zh-CN" sz="1400" b="1" dirty="0" smtClean="0">
                <a:solidFill>
                  <a:srgbClr val="29297A"/>
                </a:solidFill>
              </a:rPr>
              <a:t>High resolution HWRF system is </a:t>
            </a:r>
            <a:r>
              <a:rPr lang="en-US" altLang="zh-CN" sz="1400" b="1" dirty="0">
                <a:solidFill>
                  <a:srgbClr val="29297A"/>
                </a:solidFill>
              </a:rPr>
              <a:t>implemented (by IITBBS group) </a:t>
            </a:r>
            <a:r>
              <a:rPr lang="en-US" altLang="zh-CN" sz="1400" b="1" dirty="0" smtClean="0">
                <a:solidFill>
                  <a:srgbClr val="29297A"/>
                </a:solidFill>
              </a:rPr>
              <a:t>at INCOIS for ocean coupling</a:t>
            </a:r>
          </a:p>
          <a:p>
            <a:pPr marL="85725" indent="-85725" algn="just" defTabSz="457200">
              <a:lnSpc>
                <a:spcPct val="90000"/>
              </a:lnSpc>
              <a:spcBef>
                <a:spcPts val="500"/>
              </a:spcBef>
              <a:buClr>
                <a:srgbClr val="FFFFFF"/>
              </a:buClr>
              <a:buSzPct val="100000"/>
              <a:buFontTx/>
              <a:buChar char="•"/>
            </a:pPr>
            <a:r>
              <a:rPr lang="en-US" altLang="zh-CN" sz="1400" b="1" dirty="0" smtClean="0">
                <a:solidFill>
                  <a:srgbClr val="29297A"/>
                </a:solidFill>
              </a:rPr>
              <a:t>IITBBS group shares experimental realtime products from HWRF with IMD on Phailin, Hudhud and </a:t>
            </a:r>
            <a:r>
              <a:rPr lang="en-US" altLang="zh-CN" sz="1400" b="1" dirty="0" err="1" smtClean="0">
                <a:solidFill>
                  <a:srgbClr val="29297A"/>
                </a:solidFill>
              </a:rPr>
              <a:t>Lehar</a:t>
            </a:r>
            <a:endParaRPr lang="en-US" altLang="zh-CN" sz="1400" b="1" dirty="0" smtClean="0">
              <a:solidFill>
                <a:srgbClr val="29297A"/>
              </a:solidFill>
            </a:endParaRPr>
          </a:p>
        </p:txBody>
      </p:sp>
      <p:sp>
        <p:nvSpPr>
          <p:cNvPr id="14" name="Shape 101"/>
          <p:cNvSpPr>
            <a:spLocks noGrp="1"/>
          </p:cNvSpPr>
          <p:nvPr>
            <p:ph type="title"/>
          </p:nvPr>
        </p:nvSpPr>
        <p:spPr>
          <a:xfrm>
            <a:off x="146517" y="195935"/>
            <a:ext cx="8800183" cy="490977"/>
          </a:xfrm>
          <a:prstGeom prst="rect">
            <a:avLst/>
          </a:prstGeom>
        </p:spPr>
        <p:txBody>
          <a:bodyPr>
            <a:normAutofit fontScale="90000"/>
          </a:bodyPr>
          <a:lstStyle>
            <a:lvl1pPr>
              <a:defRPr>
                <a:solidFill>
                  <a:srgbClr val="D71A16"/>
                </a:solidFill>
              </a:defRPr>
            </a:lvl1pPr>
          </a:lstStyle>
          <a:p>
            <a:pPr lvl="0">
              <a:defRPr sz="1800">
                <a:solidFill>
                  <a:srgbClr val="000000"/>
                </a:solidFill>
              </a:defRPr>
            </a:pPr>
            <a:r>
              <a:rPr lang="en-US" sz="3300" b="1" dirty="0" smtClean="0">
                <a:solidFill>
                  <a:srgbClr val="D71A16"/>
                </a:solidFill>
                <a:latin typeface="Calibri" charset="0"/>
                <a:ea typeface="Calibri" charset="0"/>
                <a:cs typeface="Calibri" charset="0"/>
              </a:rPr>
              <a:t>Milestone 2: Research to Operational Transitions</a:t>
            </a:r>
            <a:endParaRPr sz="3300" b="1" dirty="0">
              <a:solidFill>
                <a:srgbClr val="D71A16"/>
              </a:solidFill>
              <a:latin typeface="Calibri" charset="0"/>
              <a:ea typeface="Calibri" charset="0"/>
              <a:cs typeface="Calibri" charset="0"/>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959" y="3918858"/>
            <a:ext cx="999308" cy="9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https://plus.google.com/u/0/_/focus/photos/private/AIbEiAIAAABECMqVwKXxt6Le0AEiC3ZjYXJkX3Bob3RvKig2N2JiMjVkMWJmNmU0ZWUyNWE4Yzg0MzY1OTFiNmM2NzI0MzBmYmIyMAE19rr6C4SVBDpKkOLsYGB3Pr3Fbg?sz=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47057" y="3653271"/>
            <a:ext cx="1000479" cy="100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6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p:cNvSpPr>
            <a:spLocks noGrp="1"/>
          </p:cNvSpPr>
          <p:nvPr>
            <p:ph type="sldNum" sz="quarter" idx="12"/>
          </p:nvPr>
        </p:nvSpPr>
        <p:spPr/>
        <p:txBody>
          <a:bodyPr/>
          <a:lstStyle/>
          <a:p>
            <a:fld id="{D57F1E4F-1CFF-5643-939E-02111984F565}" type="slidenum">
              <a:rPr lang="en-US" smtClean="0"/>
              <a:pPr/>
              <a:t>8</a:t>
            </a:fld>
            <a:endParaRPr lang="en-US" dirty="0"/>
          </a:p>
        </p:txBody>
      </p:sp>
      <p:pic>
        <p:nvPicPr>
          <p:cNvPr id="2" name="Picture 1"/>
          <p:cNvPicPr>
            <a:picLocks noChangeAspect="1"/>
          </p:cNvPicPr>
          <p:nvPr/>
        </p:nvPicPr>
        <p:blipFill rotWithShape="1">
          <a:blip r:embed="rId3"/>
          <a:srcRect l="3905" t="13266" r="14861" b="13519"/>
          <a:stretch/>
        </p:blipFill>
        <p:spPr>
          <a:xfrm>
            <a:off x="264875" y="793799"/>
            <a:ext cx="8499083" cy="5745116"/>
          </a:xfrm>
          <a:prstGeom prst="rect">
            <a:avLst/>
          </a:prstGeom>
        </p:spPr>
      </p:pic>
      <p:sp>
        <p:nvSpPr>
          <p:cNvPr id="4" name="Shape 98"/>
          <p:cNvSpPr>
            <a:spLocks noGrp="1"/>
          </p:cNvSpPr>
          <p:nvPr>
            <p:ph type="title"/>
          </p:nvPr>
        </p:nvSpPr>
        <p:spPr>
          <a:xfrm>
            <a:off x="510718" y="118377"/>
            <a:ext cx="7886700" cy="530144"/>
          </a:xfrm>
          <a:prstGeom prst="rect">
            <a:avLst/>
          </a:prstGeom>
        </p:spPr>
        <p:txBody>
          <a:bodyPr>
            <a:noAutofit/>
          </a:bodyPr>
          <a:lstStyle>
            <a:lvl1pPr>
              <a:defRPr>
                <a:solidFill>
                  <a:srgbClr val="D71A16"/>
                </a:solidFill>
              </a:defRPr>
            </a:lvl1pPr>
          </a:lstStyle>
          <a:p>
            <a:pPr lvl="0">
              <a:defRPr sz="1800">
                <a:solidFill>
                  <a:srgbClr val="000000"/>
                </a:solidFill>
              </a:defRPr>
            </a:pPr>
            <a:r>
              <a:rPr lang="en-US" sz="3200" b="1" dirty="0" smtClean="0">
                <a:solidFill>
                  <a:srgbClr val="D71A16"/>
                </a:solidFill>
                <a:latin typeface="Calibri" charset="0"/>
                <a:ea typeface="Calibri" charset="0"/>
                <a:cs typeface="Calibri" charset="0"/>
              </a:rPr>
              <a:t>Tropical Cyclone Research over Indian Seas</a:t>
            </a:r>
            <a:endParaRPr sz="3200" b="1" dirty="0">
              <a:solidFill>
                <a:srgbClr val="D71A16"/>
              </a:solidFill>
              <a:latin typeface="Calibri" charset="0"/>
              <a:ea typeface="Calibri" charset="0"/>
              <a:cs typeface="Calibri" charset="0"/>
            </a:endParaRPr>
          </a:p>
        </p:txBody>
      </p:sp>
    </p:spTree>
    <p:extLst>
      <p:ext uri="{BB962C8B-B14F-4D97-AF65-F5344CB8AC3E}">
        <p14:creationId xmlns:p14="http://schemas.microsoft.com/office/powerpoint/2010/main" val="1999337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793" t="12595" r="15743" b="13518"/>
          <a:stretch/>
        </p:blipFill>
        <p:spPr>
          <a:xfrm>
            <a:off x="380039" y="817662"/>
            <a:ext cx="8199659" cy="5791091"/>
          </a:xfrm>
          <a:prstGeom prst="rect">
            <a:avLst/>
          </a:prstGeom>
        </p:spPr>
      </p:pic>
      <p:sp>
        <p:nvSpPr>
          <p:cNvPr id="4" name="Shape 98"/>
          <p:cNvSpPr>
            <a:spLocks noGrp="1"/>
          </p:cNvSpPr>
          <p:nvPr>
            <p:ph type="title"/>
          </p:nvPr>
        </p:nvSpPr>
        <p:spPr>
          <a:xfrm>
            <a:off x="510718" y="118377"/>
            <a:ext cx="7886700" cy="530144"/>
          </a:xfrm>
          <a:prstGeom prst="rect">
            <a:avLst/>
          </a:prstGeom>
        </p:spPr>
        <p:txBody>
          <a:bodyPr>
            <a:noAutofit/>
          </a:bodyPr>
          <a:lstStyle>
            <a:lvl1pPr>
              <a:defRPr>
                <a:solidFill>
                  <a:srgbClr val="D71A16"/>
                </a:solidFill>
              </a:defRPr>
            </a:lvl1pPr>
          </a:lstStyle>
          <a:p>
            <a:pPr lvl="0">
              <a:defRPr sz="1800">
                <a:solidFill>
                  <a:srgbClr val="000000"/>
                </a:solidFill>
              </a:defRPr>
            </a:pPr>
            <a:r>
              <a:rPr lang="en-US" sz="3200" b="1" dirty="0" smtClean="0">
                <a:solidFill>
                  <a:srgbClr val="D71A16"/>
                </a:solidFill>
                <a:latin typeface="Calibri" charset="0"/>
                <a:ea typeface="Calibri" charset="0"/>
                <a:cs typeface="Calibri" charset="0"/>
              </a:rPr>
              <a:t>Tropical Cyclone Research over Indian Seas</a:t>
            </a:r>
            <a:endParaRPr sz="3200" b="1" dirty="0">
              <a:solidFill>
                <a:srgbClr val="D71A16"/>
              </a:solidFill>
              <a:latin typeface="Calibri" charset="0"/>
              <a:ea typeface="Calibri" charset="0"/>
              <a:cs typeface="Calibri" charset="0"/>
            </a:endParaRPr>
          </a:p>
        </p:txBody>
      </p:sp>
    </p:spTree>
    <p:extLst>
      <p:ext uri="{BB962C8B-B14F-4D97-AF65-F5344CB8AC3E}">
        <p14:creationId xmlns:p14="http://schemas.microsoft.com/office/powerpoint/2010/main" val="1089966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2330</TotalTime>
  <Words>1816</Words>
  <Application>Microsoft Office PowerPoint</Application>
  <PresentationFormat>On-screen Show (4:3)</PresentationFormat>
  <Paragraphs>240</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vt:lpstr>
      <vt:lpstr>PowerPoint Presentation</vt:lpstr>
      <vt:lpstr>Objective</vt:lpstr>
      <vt:lpstr>Background: US Context</vt:lpstr>
      <vt:lpstr>PowerPoint Presentation</vt:lpstr>
      <vt:lpstr>Background: Indian Context</vt:lpstr>
      <vt:lpstr>Milestone 1: Capacity Building </vt:lpstr>
      <vt:lpstr>Milestone 2: Research to Operational Transitions</vt:lpstr>
      <vt:lpstr>Tropical Cyclone Research over Indian Seas</vt:lpstr>
      <vt:lpstr>Tropical Cyclone Research over Indian Seas</vt:lpstr>
      <vt:lpstr>Ongoing Research Activities</vt:lpstr>
      <vt:lpstr>PowerPoint Presentation</vt:lpstr>
      <vt:lpstr>        Other Complimentary Visits </vt:lpstr>
      <vt:lpstr>PowerPoint Presentation</vt:lpstr>
      <vt:lpstr>Progress to date</vt:lpstr>
      <vt:lpstr>PowerPoint Presentation</vt:lpstr>
      <vt:lpstr>Lesson learned</vt:lpstr>
      <vt:lpstr>PowerPoint Presentation</vt:lpstr>
      <vt:lpstr>Publications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298</cp:revision>
  <dcterms:modified xsi:type="dcterms:W3CDTF">2015-03-19T09:29:58Z</dcterms:modified>
</cp:coreProperties>
</file>