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62" r:id="rId2"/>
    <p:sldId id="261" r:id="rId3"/>
    <p:sldId id="257" r:id="rId4"/>
    <p:sldId id="258" r:id="rId5"/>
    <p:sldId id="260" r:id="rId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29" d="100"/>
          <a:sy n="129" d="100"/>
        </p:scale>
        <p:origin x="-702" y="-92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B08893-73AD-470C-AEA9-C4B7EEA4701B}" type="datetimeFigureOut">
              <a:rPr lang="en-US" smtClean="0"/>
              <a:t>8/25/2014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B3BA49-5DAF-47EE-9ED1-32BDAE1DC4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967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D171E-8E11-F743-BB07-AD8E1AF2AA7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8571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D171E-8E11-F743-BB07-AD8E1AF2AA7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2566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D171E-8E11-F743-BB07-AD8E1AF2AA7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853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D13F0-F0BD-4AD9-A8D3-B777641EF951}" type="datetimeFigureOut">
              <a:rPr lang="en-US" smtClean="0"/>
              <a:t>8/25/2014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54A01-2C11-430D-8220-564860BBB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4993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D13F0-F0BD-4AD9-A8D3-B777641EF951}" type="datetimeFigureOut">
              <a:rPr lang="en-US" smtClean="0"/>
              <a:t>8/25/2014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54A01-2C11-430D-8220-564860BBB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254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D13F0-F0BD-4AD9-A8D3-B777641EF951}" type="datetimeFigureOut">
              <a:rPr lang="en-US" smtClean="0"/>
              <a:t>8/25/2014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54A01-2C11-430D-8220-564860BBB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050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D13F0-F0BD-4AD9-A8D3-B777641EF951}" type="datetimeFigureOut">
              <a:rPr lang="en-US" smtClean="0"/>
              <a:t>8/25/2014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54A01-2C11-430D-8220-564860BBB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977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D13F0-F0BD-4AD9-A8D3-B777641EF951}" type="datetimeFigureOut">
              <a:rPr lang="en-US" smtClean="0"/>
              <a:t>8/25/2014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54A01-2C11-430D-8220-564860BBB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346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D13F0-F0BD-4AD9-A8D3-B777641EF951}" type="datetimeFigureOut">
              <a:rPr lang="en-US" smtClean="0"/>
              <a:t>8/25/2014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54A01-2C11-430D-8220-564860BBB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341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D13F0-F0BD-4AD9-A8D3-B777641EF951}" type="datetimeFigureOut">
              <a:rPr lang="en-US" smtClean="0"/>
              <a:t>8/25/2014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54A01-2C11-430D-8220-564860BBB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333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D13F0-F0BD-4AD9-A8D3-B777641EF951}" type="datetimeFigureOut">
              <a:rPr lang="en-US" smtClean="0"/>
              <a:t>8/25/2014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54A01-2C11-430D-8220-564860BBB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3481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D13F0-F0BD-4AD9-A8D3-B777641EF951}" type="datetimeFigureOut">
              <a:rPr lang="en-US" smtClean="0"/>
              <a:t>8/25/2014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54A01-2C11-430D-8220-564860BBB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075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D13F0-F0BD-4AD9-A8D3-B777641EF951}" type="datetimeFigureOut">
              <a:rPr lang="en-US" smtClean="0"/>
              <a:t>8/25/2014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54A01-2C11-430D-8220-564860BBB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223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D13F0-F0BD-4AD9-A8D3-B777641EF951}" type="datetimeFigureOut">
              <a:rPr lang="en-US" smtClean="0"/>
              <a:t>8/25/2014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54A01-2C11-430D-8220-564860BBB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354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3D13F0-F0BD-4AD9-A8D3-B777641EF951}" type="datetimeFigureOut">
              <a:rPr lang="en-US" smtClean="0"/>
              <a:t>8/25/2014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54A01-2C11-430D-8220-564860BBB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2364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57350"/>
            <a:ext cx="80772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NOAA’s HWRF system: </a:t>
            </a:r>
            <a:br>
              <a:rPr lang="en-US" dirty="0" smtClean="0"/>
            </a:br>
            <a:r>
              <a:rPr lang="en-US" dirty="0" smtClean="0"/>
              <a:t>State-of-the-art and beyond</a:t>
            </a:r>
            <a:br>
              <a:rPr lang="en-US" dirty="0" smtClean="0"/>
            </a:b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8022" y="4577398"/>
            <a:ext cx="4099637" cy="4274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658" y="4529573"/>
            <a:ext cx="479535" cy="4586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0" y="4462651"/>
            <a:ext cx="563078" cy="563078"/>
          </a:xfrm>
          <a:prstGeom prst="rect">
            <a:avLst/>
          </a:prstGeom>
        </p:spPr>
      </p:pic>
      <p:sp>
        <p:nvSpPr>
          <p:cNvPr id="6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3124200" y="2800350"/>
            <a:ext cx="2133600" cy="273844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AOML/HRD Modeling Team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1128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019800" y="4822446"/>
            <a:ext cx="2133600" cy="273844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Credit to NCEP/EMC</a:t>
            </a:r>
            <a:endParaRPr lang="en-US" b="1" dirty="0">
              <a:solidFill>
                <a:srgbClr val="FFFF00"/>
              </a:solidFill>
            </a:endParaRP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1029929" y="1047750"/>
            <a:ext cx="4630930" cy="2709419"/>
            <a:chOff x="685800" y="285750"/>
            <a:chExt cx="7718205" cy="451569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285750"/>
              <a:ext cx="7718205" cy="4515699"/>
            </a:xfrm>
            <a:prstGeom prst="rect">
              <a:avLst/>
            </a:prstGeom>
            <a:noFill/>
          </p:spPr>
        </p:pic>
        <p:sp>
          <p:nvSpPr>
            <p:cNvPr id="5" name="Oval 4"/>
            <p:cNvSpPr/>
            <p:nvPr/>
          </p:nvSpPr>
          <p:spPr>
            <a:xfrm rot="20174627">
              <a:off x="1116487" y="3244774"/>
              <a:ext cx="3071220" cy="514350"/>
            </a:xfrm>
            <a:prstGeom prst="ellipse">
              <a:avLst/>
            </a:prstGeom>
            <a:solidFill>
              <a:schemeClr val="bg2">
                <a:lumMod val="40000"/>
                <a:lumOff val="60000"/>
                <a:alpha val="34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658" y="4529573"/>
            <a:ext cx="479535" cy="4586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4722" y="4529572"/>
            <a:ext cx="563078" cy="56307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3" r="41175" b="6172"/>
          <a:stretch/>
        </p:blipFill>
        <p:spPr bwMode="auto">
          <a:xfrm>
            <a:off x="6477000" y="663292"/>
            <a:ext cx="1952712" cy="1809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1" r="44349"/>
          <a:stretch/>
        </p:blipFill>
        <p:spPr bwMode="auto">
          <a:xfrm>
            <a:off x="6499123" y="2647950"/>
            <a:ext cx="1952712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utoShape 9"/>
          <p:cNvSpPr>
            <a:spLocks/>
          </p:cNvSpPr>
          <p:nvPr/>
        </p:nvSpPr>
        <p:spPr bwMode="auto">
          <a:xfrm>
            <a:off x="1029928" y="3896245"/>
            <a:ext cx="4630931" cy="63332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4289" tIns="34289" rIns="34289" bIns="34289"/>
          <a:lstStyle/>
          <a:p>
            <a:pPr algn="ctr"/>
            <a:r>
              <a:rPr lang="en-US" altLang="zh-CN" sz="1200" dirty="0" smtClean="0">
                <a:solidFill>
                  <a:schemeClr val="bg1"/>
                </a:solidFill>
              </a:rPr>
              <a:t>Steep Step progress in intensity and track predictions with operational HWRF, largely due to improved resolution (3 km nest) and physics carefully calibrated using  NOAA P3, aircraft observations</a:t>
            </a:r>
            <a:r>
              <a:rPr lang="en-US" altLang="zh-CN" sz="1400" dirty="0" smtClean="0">
                <a:solidFill>
                  <a:schemeClr val="bg1"/>
                </a:solidFill>
              </a:rPr>
              <a:t>.   </a:t>
            </a:r>
            <a:endParaRPr lang="en-US" altLang="zh-CN" sz="1400" dirty="0">
              <a:solidFill>
                <a:schemeClr val="bg1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7047" y="197874"/>
            <a:ext cx="6556692" cy="59337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Operational HWRF: State-of-the-Art</a:t>
            </a:r>
            <a:r>
              <a:rPr lang="en-US" sz="2800" dirty="0" smtClean="0"/>
              <a:t>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73217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151" y="209550"/>
            <a:ext cx="8325622" cy="593378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Basin-Scale </a:t>
            </a: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HWRF: Next Operational System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8022" y="4577398"/>
            <a:ext cx="4099637" cy="427435"/>
          </a:xfrm>
          <a:prstGeom prst="rect">
            <a:avLst/>
          </a:prstGeom>
        </p:spPr>
      </p:pic>
      <p:pic>
        <p:nvPicPr>
          <p:cNvPr id="11" name="Picture 13" descr="C:\Users\gopal\Desktop\AMS2014\HWRF-Basinscale_06L-07L-09E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50" y="971550"/>
            <a:ext cx="4061879" cy="2564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658" y="4529573"/>
            <a:ext cx="479535" cy="4586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5234" y="4529572"/>
            <a:ext cx="563078" cy="5630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8995" y="1028098"/>
            <a:ext cx="3941094" cy="2458052"/>
          </a:xfrm>
          <a:prstGeom prst="rect">
            <a:avLst/>
          </a:prstGeom>
        </p:spPr>
      </p:pic>
      <p:sp>
        <p:nvSpPr>
          <p:cNvPr id="9" name="AutoShape 9"/>
          <p:cNvSpPr>
            <a:spLocks/>
          </p:cNvSpPr>
          <p:nvPr/>
        </p:nvSpPr>
        <p:spPr bwMode="auto">
          <a:xfrm>
            <a:off x="503934" y="3638550"/>
            <a:ext cx="7831300" cy="63332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4289" tIns="34289" rIns="34289" bIns="34289"/>
          <a:lstStyle/>
          <a:p>
            <a:pPr algn="ctr"/>
            <a:r>
              <a:rPr lang="en-US" altLang="zh-CN" sz="1400" dirty="0" smtClean="0">
                <a:solidFill>
                  <a:schemeClr val="bg1"/>
                </a:solidFill>
              </a:rPr>
              <a:t>Basin Scale HWRF is expected to improve the predictions of Storm-Storm interactions and Land storm interactions. Will be the backbone of NOAA’s future Tropical Prediction System</a:t>
            </a:r>
            <a:endParaRPr lang="en-US" altLang="zh-CN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025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359242" y="1178642"/>
            <a:ext cx="4038996" cy="2648796"/>
            <a:chOff x="747049" y="2637196"/>
            <a:chExt cx="6785163" cy="4839584"/>
          </a:xfrm>
        </p:grpSpPr>
        <p:pic>
          <p:nvPicPr>
            <p:cNvPr id="4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3245" y="2637196"/>
              <a:ext cx="6452774" cy="4839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AutoShape 3"/>
            <p:cNvSpPr>
              <a:spLocks/>
            </p:cNvSpPr>
            <p:nvPr/>
          </p:nvSpPr>
          <p:spPr bwMode="auto">
            <a:xfrm>
              <a:off x="747049" y="2692789"/>
              <a:ext cx="6785163" cy="695998"/>
            </a:xfrm>
            <a:custGeom>
              <a:avLst/>
              <a:gdLst>
                <a:gd name="T0" fmla="*/ 3177382 w 21600"/>
                <a:gd name="T1" fmla="*/ 723900 h 21600"/>
                <a:gd name="T2" fmla="*/ 3177382 w 21600"/>
                <a:gd name="T3" fmla="*/ 723900 h 21600"/>
                <a:gd name="T4" fmla="*/ 3177382 w 21600"/>
                <a:gd name="T5" fmla="*/ 723900 h 21600"/>
                <a:gd name="T6" fmla="*/ 3177382 w 21600"/>
                <a:gd name="T7" fmla="*/ 72390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599"/>
                  </a:lnTo>
                  <a:lnTo>
                    <a:pt x="0" y="21599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>
              <a:lvl1pPr eaLnBrk="0"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1pPr>
              <a:lvl2pPr marL="742950" indent="-285750" eaLnBrk="0"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2pPr>
              <a:lvl3pPr marL="1143000" indent="-228600" eaLnBrk="0"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3pPr>
              <a:lvl4pPr marL="1600200" indent="-228600" eaLnBrk="0"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4pPr>
              <a:lvl5pPr marL="2057400" indent="-228600" eaLnBrk="0"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9pPr>
            </a:lstStyle>
            <a:p>
              <a:pPr algn="ctr" eaLnBrk="1">
                <a:defRPr/>
              </a:pPr>
              <a:r>
                <a:rPr lang="en-US" altLang="en-US" sz="1100" b="1" dirty="0">
                  <a:solidFill>
                    <a:srgbClr val="003399"/>
                  </a:solidFill>
                  <a:latin typeface="+mn-lt"/>
                </a:rPr>
                <a:t>Improved scale interactions and improved track &amp; size </a:t>
              </a:r>
              <a:r>
                <a:rPr lang="en-US" altLang="en-US" sz="1100" b="1" dirty="0" smtClean="0">
                  <a:solidFill>
                    <a:srgbClr val="003399"/>
                  </a:solidFill>
                  <a:latin typeface="+mn-lt"/>
                </a:rPr>
                <a:t>forecasts</a:t>
              </a:r>
            </a:p>
            <a:p>
              <a:pPr algn="ctr" eaLnBrk="1">
                <a:defRPr/>
              </a:pPr>
              <a:r>
                <a:rPr lang="en-US" altLang="en-US" sz="1100" b="1" dirty="0" smtClean="0">
                  <a:solidFill>
                    <a:srgbClr val="003399"/>
                  </a:solidFill>
                  <a:latin typeface="+mn-lt"/>
                </a:rPr>
                <a:t>(25 </a:t>
              </a:r>
              <a:r>
                <a:rPr lang="en-US" altLang="en-US" sz="1100" b="1" dirty="0">
                  <a:solidFill>
                    <a:srgbClr val="003399"/>
                  </a:solidFill>
                  <a:latin typeface="+mn-lt"/>
                </a:rPr>
                <a:t>00Z Predictions)</a:t>
              </a:r>
            </a:p>
          </p:txBody>
        </p:sp>
        <p:sp>
          <p:nvSpPr>
            <p:cNvPr id="6" name="AutoShape 2"/>
            <p:cNvSpPr>
              <a:spLocks/>
            </p:cNvSpPr>
            <p:nvPr/>
          </p:nvSpPr>
          <p:spPr bwMode="auto">
            <a:xfrm>
              <a:off x="1488067" y="6460075"/>
              <a:ext cx="5943816" cy="573176"/>
            </a:xfrm>
            <a:custGeom>
              <a:avLst/>
              <a:gdLst>
                <a:gd name="T0" fmla="*/ 817740300 w 21600"/>
                <a:gd name="T1" fmla="*/ 16480650 h 21600"/>
                <a:gd name="T2" fmla="*/ 817740300 w 21600"/>
                <a:gd name="T3" fmla="*/ 16480650 h 21600"/>
                <a:gd name="T4" fmla="*/ 817740300 w 21600"/>
                <a:gd name="T5" fmla="*/ 16480650 h 21600"/>
                <a:gd name="T6" fmla="*/ 817740300 w 21600"/>
                <a:gd name="T7" fmla="*/ 1648065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86966"/>
              <a:r>
                <a:rPr lang="en-US" altLang="en-US" sz="800">
                  <a:ea typeface="Helvetica Light" charset="0"/>
                  <a:sym typeface="Times New Roman" charset="0"/>
                </a:rPr>
                <a:t>Shading: T at 500 hPa; Contour: GHT at 500 hPa </a:t>
              </a:r>
            </a:p>
            <a:p>
              <a:pPr defTabSz="486966"/>
              <a:r>
                <a:rPr lang="en-US" altLang="en-US" sz="800">
                  <a:ea typeface="Helvetica Light" charset="0"/>
                  <a:sym typeface="Times New Roman" charset="0"/>
                </a:rPr>
                <a:t>Vector: Flow averaged between 500 hPa and 200 hPa</a:t>
              </a:r>
              <a:endParaRPr lang="en-US" altLang="en-US" sz="800">
                <a:ea typeface="Helvetica Light" charset="0"/>
                <a:sym typeface="Helvetica Light" charset="0"/>
              </a:endParaRPr>
            </a:p>
          </p:txBody>
        </p:sp>
      </p:grp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42423" y="285750"/>
            <a:ext cx="8174350" cy="457200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Basin Scale HWRF: </a:t>
            </a: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Improved Land-Storm </a:t>
            </a:r>
            <a:r>
              <a:rPr lang="en-US" sz="2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Interactions</a:t>
            </a:r>
          </a:p>
        </p:txBody>
      </p:sp>
      <p:sp>
        <p:nvSpPr>
          <p:cNvPr id="8" name="AutoShape 2"/>
          <p:cNvSpPr>
            <a:spLocks/>
          </p:cNvSpPr>
          <p:nvPr/>
        </p:nvSpPr>
        <p:spPr bwMode="auto">
          <a:xfrm>
            <a:off x="914400" y="3409950"/>
            <a:ext cx="2996310" cy="301598"/>
          </a:xfrm>
          <a:custGeom>
            <a:avLst/>
            <a:gdLst>
              <a:gd name="T0" fmla="*/ 817740300 w 21600"/>
              <a:gd name="T1" fmla="*/ 16480650 h 21600"/>
              <a:gd name="T2" fmla="*/ 817740300 w 21600"/>
              <a:gd name="T3" fmla="*/ 16480650 h 21600"/>
              <a:gd name="T4" fmla="*/ 817740300 w 21600"/>
              <a:gd name="T5" fmla="*/ 16480650 h 21600"/>
              <a:gd name="T6" fmla="*/ 817740300 w 21600"/>
              <a:gd name="T7" fmla="*/ 164806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defTabSz="486966"/>
            <a:r>
              <a:rPr lang="en-US" altLang="en-US" sz="800" dirty="0">
                <a:solidFill>
                  <a:schemeClr val="bg1"/>
                </a:solidFill>
                <a:ea typeface="Helvetica Light" charset="0"/>
                <a:sym typeface="Times New Roman" charset="0"/>
              </a:rPr>
              <a:t>Shading: T at 500 hPa; Contour: GHT at 500 hPa </a:t>
            </a:r>
          </a:p>
          <a:p>
            <a:pPr defTabSz="486966"/>
            <a:r>
              <a:rPr lang="en-US" altLang="en-US" sz="800" dirty="0">
                <a:solidFill>
                  <a:schemeClr val="bg1"/>
                </a:solidFill>
                <a:ea typeface="Helvetica Light" charset="0"/>
                <a:sym typeface="Times New Roman" charset="0"/>
              </a:rPr>
              <a:t>Vector: Flow averaged between 500 hPa and 200 hPa</a:t>
            </a:r>
            <a:endParaRPr lang="en-US" altLang="en-US" sz="800" dirty="0">
              <a:solidFill>
                <a:schemeClr val="bg1"/>
              </a:solidFill>
              <a:ea typeface="Helvetica Light" charset="0"/>
              <a:sym typeface="Helvetica Light" charset="0"/>
            </a:endParaRPr>
          </a:p>
        </p:txBody>
      </p:sp>
      <p:sp>
        <p:nvSpPr>
          <p:cNvPr id="9" name="AutoShape 9"/>
          <p:cNvSpPr>
            <a:spLocks/>
          </p:cNvSpPr>
          <p:nvPr/>
        </p:nvSpPr>
        <p:spPr bwMode="auto">
          <a:xfrm>
            <a:off x="1295400" y="4019550"/>
            <a:ext cx="6545330" cy="33195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4289" tIns="34289" rIns="34289" bIns="34289"/>
          <a:lstStyle/>
          <a:p>
            <a:pPr algn="ctr"/>
            <a:r>
              <a:rPr lang="en-US" altLang="zh-CN" sz="1400" b="1" dirty="0">
                <a:solidFill>
                  <a:srgbClr val="003399"/>
                </a:solidFill>
              </a:rPr>
              <a:t>Hurricane Sandy Predictions: Domain </a:t>
            </a:r>
            <a:r>
              <a:rPr lang="en-US" altLang="zh-CN" sz="1400" b="1" dirty="0" smtClean="0">
                <a:solidFill>
                  <a:srgbClr val="003399"/>
                </a:solidFill>
              </a:rPr>
              <a:t>size </a:t>
            </a:r>
            <a:r>
              <a:rPr lang="en-US" altLang="zh-CN" sz="1400" b="1" dirty="0">
                <a:solidFill>
                  <a:srgbClr val="003399"/>
                </a:solidFill>
              </a:rPr>
              <a:t>and </a:t>
            </a:r>
            <a:r>
              <a:rPr lang="en-US" altLang="zh-CN" sz="1400" b="1" dirty="0" smtClean="0">
                <a:solidFill>
                  <a:srgbClr val="003399"/>
                </a:solidFill>
              </a:rPr>
              <a:t>vortex- mean flow </a:t>
            </a:r>
            <a:r>
              <a:rPr lang="en-US" altLang="zh-CN" sz="1400" b="1" dirty="0">
                <a:solidFill>
                  <a:srgbClr val="003399"/>
                </a:solidFill>
              </a:rPr>
              <a:t>interactions</a:t>
            </a:r>
            <a:endParaRPr lang="en-US" altLang="zh-CN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3259" y="1208293"/>
            <a:ext cx="4193541" cy="26588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655" y="4529571"/>
            <a:ext cx="479535" cy="4586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5234" y="4529572"/>
            <a:ext cx="563078" cy="563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275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426" y="185134"/>
            <a:ext cx="8174348" cy="570050"/>
          </a:xfrm>
        </p:spPr>
        <p:txBody>
          <a:bodyPr>
            <a:normAutofit fontScale="90000"/>
          </a:bodyPr>
          <a:lstStyle/>
          <a:p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Next Generation Effort: A </a:t>
            </a:r>
            <a:r>
              <a:rPr lang="en-US" sz="2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Global Tropical Prediction System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58" y="794737"/>
            <a:ext cx="7676369" cy="40278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658" y="4529573"/>
            <a:ext cx="479535" cy="4586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5234" y="4529572"/>
            <a:ext cx="563078" cy="563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249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171</Words>
  <Application>Microsoft Office PowerPoint</Application>
  <PresentationFormat>On-screen Show (16:9)</PresentationFormat>
  <Paragraphs>19</Paragraphs>
  <Slides>5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The NOAA’s HWRF system:  State-of-the-art and beyond  </vt:lpstr>
      <vt:lpstr>PowerPoint Presentation</vt:lpstr>
      <vt:lpstr>Basin-Scale HWRF: Next Operational System</vt:lpstr>
      <vt:lpstr>Basin Scale HWRF: Improved Land-Storm Interactions</vt:lpstr>
      <vt:lpstr>Next Generation Effort: A Global Tropical Prediction System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Basin-Scale HWRF: Experimental Prediction System</dc:title>
  <dc:creator>Xuejin Zhang</dc:creator>
  <cp:lastModifiedBy>Sundararaman Gopalakrishnan</cp:lastModifiedBy>
  <cp:revision>17</cp:revision>
  <dcterms:created xsi:type="dcterms:W3CDTF">2014-08-25T17:10:49Z</dcterms:created>
  <dcterms:modified xsi:type="dcterms:W3CDTF">2014-08-25T19:39:24Z</dcterms:modified>
</cp:coreProperties>
</file>