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12"/>
  </p:notesMasterIdLst>
  <p:sldIdLst>
    <p:sldId id="256" r:id="rId2"/>
    <p:sldId id="280" r:id="rId3"/>
    <p:sldId id="268" r:id="rId4"/>
    <p:sldId id="267" r:id="rId5"/>
    <p:sldId id="274" r:id="rId6"/>
    <p:sldId id="275" r:id="rId7"/>
    <p:sldId id="276" r:id="rId8"/>
    <p:sldId id="279" r:id="rId9"/>
    <p:sldId id="271" r:id="rId10"/>
    <p:sldId id="28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12" d="100"/>
          <a:sy n="112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CE78-75A8-D643-9142-9455AAB0E9B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D171E-8E11-F743-BB07-AD8E1AF2A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8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9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1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23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5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altLang="zh-CN" smtClean="0"/>
              <a:t>Earl interactions with Dannielle</a:t>
            </a:r>
          </a:p>
        </p:txBody>
      </p:sp>
    </p:spTree>
    <p:extLst>
      <p:ext uri="{BB962C8B-B14F-4D97-AF65-F5344CB8AC3E}">
        <p14:creationId xmlns:p14="http://schemas.microsoft.com/office/powerpoint/2010/main" val="134345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56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2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5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9/4/2014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://storm.aoml.noaa.gov/realtime" TargetMode="Externa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769" y="202131"/>
            <a:ext cx="9531047" cy="1707516"/>
          </a:xfrm>
        </p:spPr>
        <p:txBody>
          <a:bodyPr/>
          <a:lstStyle/>
          <a:p>
            <a:pPr algn="l"/>
            <a:r>
              <a:rPr lang="en-US" sz="4800" dirty="0"/>
              <a:t>A</a:t>
            </a:r>
            <a:r>
              <a:rPr lang="en-US" sz="4800" baseline="0" dirty="0"/>
              <a:t> Global to Local-Scale Hurricane Forecasting System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216" y="2386649"/>
            <a:ext cx="11364734" cy="2919383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Sundararaman</a:t>
            </a:r>
            <a:r>
              <a:rPr lang="en-US" sz="2400" b="1" baseline="0" dirty="0">
                <a:solidFill>
                  <a:srgbClr val="FFFF00"/>
                </a:solidFill>
              </a:rPr>
              <a:t> gopalakrishnan  (gopal)</a:t>
            </a:r>
          </a:p>
          <a:p>
            <a:r>
              <a:rPr lang="en-US" sz="2400" b="1" baseline="0" dirty="0">
                <a:solidFill>
                  <a:srgbClr val="FFFF00"/>
                </a:solidFill>
                <a:latin typeface="Century Gothic" charset="0"/>
              </a:rPr>
              <a:t>noaa/aoml/Hurricane </a:t>
            </a:r>
            <a:r>
              <a:rPr lang="en-US" sz="2400" b="1" baseline="0" dirty="0">
                <a:solidFill>
                  <a:srgbClr val="FFFF00"/>
                </a:solidFill>
              </a:rPr>
              <a:t>research division, Miami, FL, USA</a:t>
            </a:r>
          </a:p>
          <a:p>
            <a:endParaRPr lang="en-US" b="1" dirty="0"/>
          </a:p>
          <a:p>
            <a:r>
              <a:rPr lang="en-US" dirty="0" smtClean="0">
                <a:solidFill>
                  <a:srgbClr val="FFFF00"/>
                </a:solidFill>
              </a:rPr>
              <a:t>DEVELOPERS:</a:t>
            </a:r>
            <a:r>
              <a:rPr lang="en-US" baseline="0" dirty="0" smtClean="0">
                <a:solidFill>
                  <a:srgbClr val="FFFF00"/>
                </a:solidFill>
              </a:rPr>
              <a:t> </a:t>
            </a:r>
            <a:r>
              <a:rPr lang="en-US" baseline="0" dirty="0">
                <a:solidFill>
                  <a:srgbClr val="FFFF00"/>
                </a:solidFill>
              </a:rPr>
              <a:t>Thiago </a:t>
            </a:r>
            <a:r>
              <a:rPr lang="en-US" baseline="0" dirty="0" smtClean="0">
                <a:solidFill>
                  <a:srgbClr val="FFFF00"/>
                </a:solidFill>
              </a:rPr>
              <a:t>quirino (AOML), xuejin zhang(AOmL), </a:t>
            </a:r>
            <a:r>
              <a:rPr lang="en-US" baseline="0" dirty="0">
                <a:solidFill>
                  <a:srgbClr val="FFFF00"/>
                </a:solidFill>
              </a:rPr>
              <a:t>Thomas </a:t>
            </a:r>
            <a:r>
              <a:rPr lang="en-US" baseline="0" dirty="0" smtClean="0">
                <a:solidFill>
                  <a:srgbClr val="FFFF00"/>
                </a:solidFill>
              </a:rPr>
              <a:t>black (Ncep), Joseph prusa (AoML), </a:t>
            </a:r>
            <a:r>
              <a:rPr lang="en-US" sz="2000" i="0" kern="1200" cap="all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Vijay </a:t>
            </a:r>
            <a:r>
              <a:rPr lang="en-US" sz="2000" i="0" kern="1200" cap="all" dirty="0" smtClean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TallapragadA</a:t>
            </a:r>
            <a:r>
              <a:rPr lang="en-US" sz="2000" i="0" kern="1200" cap="all" baseline="0" dirty="0" smtClean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 (AOML)</a:t>
            </a:r>
            <a:r>
              <a:rPr lang="en-US" sz="2000" i="0" kern="1200" cap="all" dirty="0" smtClean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000" i="0" kern="1200" cap="all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&amp; Zavisa Janjic </a:t>
            </a:r>
            <a:r>
              <a:rPr lang="en-US" sz="2000" i="0" kern="1200" cap="all" dirty="0" smtClean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(NCEP)</a:t>
            </a:r>
            <a:endParaRPr lang="en-US" sz="2000" i="0" kern="1200" cap="all" dirty="0">
              <a:solidFill>
                <a:srgbClr val="FFFF00"/>
              </a:solidFill>
              <a:effectLst/>
              <a:latin typeface="+mj-lt"/>
              <a:ea typeface="+mj-ea"/>
              <a:cs typeface="+mj-cs"/>
            </a:endParaRPr>
          </a:p>
          <a:p>
            <a:endParaRPr lang="en-US" sz="2000" b="1" i="0" kern="1200" cap="all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j-lt"/>
              <a:ea typeface="+mj-ea"/>
              <a:cs typeface="+mj-cs"/>
            </a:endParaRPr>
          </a:p>
          <a:p>
            <a:r>
              <a:rPr lang="en-US" sz="2000" i="1" kern="1200" cap="all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Acknowledgements</a:t>
            </a:r>
            <a:r>
              <a:rPr lang="en-US" sz="2000" i="0" kern="1200" cap="all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:</a:t>
            </a:r>
            <a:r>
              <a:rPr lang="en-US" sz="2000" i="0" kern="1200" cap="all" baseline="0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 Frank marks, robert </a:t>
            </a:r>
            <a:r>
              <a:rPr lang="en-US" sz="2000" i="0" kern="1200" cap="all" baseline="0" dirty="0" smtClean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atlas </a:t>
            </a:r>
            <a:r>
              <a:rPr lang="en-US" sz="2000" i="0" kern="1200" cap="all" baseline="0" dirty="0">
                <a:solidFill>
                  <a:srgbClr val="FFFF00"/>
                </a:solidFill>
                <a:effectLst/>
                <a:latin typeface="+mj-lt"/>
                <a:ea typeface="+mj-ea"/>
                <a:cs typeface="+mj-cs"/>
              </a:rPr>
              <a:t>&amp; timothy Schneider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3" y="5652698"/>
            <a:ext cx="987815" cy="983052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2760460" y="5513724"/>
            <a:ext cx="6232855" cy="87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1700" u="none" dirty="0">
                <a:solidFill>
                  <a:srgbClr val="FFFF00"/>
                </a:solidFill>
              </a:rPr>
              <a:t>Presented</a:t>
            </a:r>
            <a:r>
              <a:rPr lang="en-US" sz="1700" u="none" baseline="0" dirty="0">
                <a:solidFill>
                  <a:srgbClr val="FFFF00"/>
                </a:solidFill>
              </a:rPr>
              <a:t> at World </a:t>
            </a:r>
            <a:r>
              <a:rPr lang="en-US" sz="1700" u="none" dirty="0">
                <a:solidFill>
                  <a:srgbClr val="FFFF00"/>
                </a:solidFill>
              </a:rPr>
              <a:t>Weather Open Science Conference</a:t>
            </a:r>
            <a:r>
              <a:rPr lang="en-US" sz="1700" u="none" baseline="0" dirty="0">
                <a:solidFill>
                  <a:srgbClr val="FFFF00"/>
                </a:solidFill>
              </a:rPr>
              <a:t> </a:t>
            </a:r>
            <a:r>
              <a:rPr lang="en-US" sz="1700" u="none" baseline="0" dirty="0">
                <a:solidFill>
                  <a:srgbClr val="FFFF00"/>
                </a:solidFill>
                <a:latin typeface="Century Gothic" charset="0"/>
              </a:rPr>
              <a:t>16-21 </a:t>
            </a:r>
            <a:r>
              <a:rPr lang="en-US" sz="1700" u="none" baseline="0" dirty="0">
                <a:solidFill>
                  <a:srgbClr val="FFFF00"/>
                </a:solidFill>
              </a:rPr>
              <a:t>August 2014, Montreal, Canada</a:t>
            </a:r>
            <a:endParaRPr lang="en-US" sz="1700" u="none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675" y="5578745"/>
            <a:ext cx="1183753" cy="11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63745" y="308339"/>
            <a:ext cx="9907990" cy="76006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Questions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246" y="1123950"/>
            <a:ext cx="3219304" cy="47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019" y="310402"/>
            <a:ext cx="8302570" cy="634509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Motivation: Need For Global Nests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89897" y="1230033"/>
            <a:ext cx="6239227" cy="4612262"/>
          </a:xfrm>
        </p:spPr>
        <p:txBody>
          <a:bodyPr>
            <a:noAutofit/>
          </a:bodyPr>
          <a:lstStyle/>
          <a:p>
            <a:pPr marL="342900" marR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1700" b="0" dirty="0">
                <a:solidFill>
                  <a:schemeClr val="tx1"/>
                </a:solidFill>
              </a:rPr>
              <a:t>NOAA's</a:t>
            </a:r>
            <a:r>
              <a:rPr lang="en-US" sz="1700" b="0" baseline="0" dirty="0">
                <a:solidFill>
                  <a:schemeClr val="tx1"/>
                </a:solidFill>
              </a:rPr>
              <a:t> </a:t>
            </a:r>
            <a:r>
              <a:rPr lang="en-US" sz="1700" b="1" dirty="0">
                <a:solidFill>
                  <a:schemeClr val="tx1"/>
                </a:solidFill>
              </a:rPr>
              <a:t>High</a:t>
            </a:r>
            <a:r>
              <a:rPr lang="en-US" sz="1700" b="1" baseline="0" dirty="0">
                <a:solidFill>
                  <a:schemeClr val="tx1"/>
                </a:solidFill>
              </a:rPr>
              <a:t> Impact Weather Prediction Project</a:t>
            </a:r>
            <a:r>
              <a:rPr lang="en-US" sz="1700" b="1" baseline="0" dirty="0">
                <a:solidFill>
                  <a:srgbClr val="FFFF00"/>
                </a:solidFill>
              </a:rPr>
              <a:t> </a:t>
            </a:r>
            <a:r>
              <a:rPr lang="en-US" sz="1700" b="0" baseline="0" dirty="0">
                <a:solidFill>
                  <a:schemeClr val="tx1"/>
                </a:solidFill>
              </a:rPr>
              <a:t>goal will </a:t>
            </a:r>
            <a:r>
              <a:rPr lang="en-US" sz="1700" dirty="0"/>
              <a:t>be to develop a system that can produce 10-day forecasts at ~3-km global resolution fast enough to meet operational requirements by the end of the decade, with forecast skill exceeding that of the updated hydrostatic GFS and other chosen baselines. </a:t>
            </a:r>
          </a:p>
          <a:p>
            <a:pPr algn="just"/>
            <a:r>
              <a:rPr lang="en-US" sz="1700" dirty="0"/>
              <a:t>HWRF is now used for guidance in all basins in the</a:t>
            </a:r>
            <a:r>
              <a:rPr lang="en-US" sz="1700" baseline="0" dirty="0"/>
              <a:t> globe</a:t>
            </a:r>
            <a:r>
              <a:rPr lang="en-US" sz="1700" dirty="0"/>
              <a:t>. Proven value for track, intensity and structure predictions. </a:t>
            </a:r>
          </a:p>
          <a:p>
            <a:pPr algn="just"/>
            <a:r>
              <a:rPr lang="en-US" sz="1700" dirty="0"/>
              <a:t>Leverage on NOAA’s success with the HWRF system and accelerate progress towards creating high resolution, next generation model with the potential transitions to regional </a:t>
            </a:r>
            <a:r>
              <a:rPr lang="en-US" sz="1700" baseline="0" dirty="0"/>
              <a:t> and </a:t>
            </a:r>
            <a:r>
              <a:rPr lang="en-US" sz="1700" dirty="0"/>
              <a:t>global "HWRF".</a:t>
            </a:r>
          </a:p>
          <a:p>
            <a:pPr algn="just"/>
            <a:r>
              <a:rPr lang="en-US" sz="1700" dirty="0"/>
              <a:t>We propose a seamless</a:t>
            </a:r>
            <a:r>
              <a:rPr lang="en-US" sz="1700" baseline="0" dirty="0"/>
              <a:t> </a:t>
            </a:r>
            <a:r>
              <a:rPr lang="en-US" sz="1700" dirty="0"/>
              <a:t>approach and illustrate how</a:t>
            </a:r>
            <a:r>
              <a:rPr lang="en-US" sz="1700" baseline="0" dirty="0"/>
              <a:t> </a:t>
            </a:r>
            <a:r>
              <a:rPr lang="en-US" sz="1700" dirty="0"/>
              <a:t>this approach is important for TC predictions</a:t>
            </a:r>
          </a:p>
          <a:p>
            <a:endParaRPr lang="en-US" sz="1700" dirty="0"/>
          </a:p>
        </p:txBody>
      </p:sp>
      <p:pic>
        <p:nvPicPr>
          <p:cNvPr id="12" name="Picture 15" descr="HIWPP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8" y="330686"/>
            <a:ext cx="635811" cy="59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7"/>
          <p:cNvSpPr>
            <a:spLocks/>
          </p:cNvSpPr>
          <p:nvPr/>
        </p:nvSpPr>
        <p:spPr bwMode="auto">
          <a:xfrm>
            <a:off x="7340717" y="4977804"/>
            <a:ext cx="4581468" cy="64666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1400" b="1" dirty="0" smtClean="0">
                <a:solidFill>
                  <a:srgbClr val="003399"/>
                </a:solidFill>
              </a:rPr>
              <a:t>Impact</a:t>
            </a:r>
            <a:r>
              <a:rPr lang="en-US" altLang="zh-CN" sz="1400" b="1" baseline="0" dirty="0" smtClean="0">
                <a:solidFill>
                  <a:srgbClr val="003399"/>
                </a:solidFill>
              </a:rPr>
              <a:t> of global model resolution on prediction of the inner core structure of Hurricane Earl (2010)</a:t>
            </a:r>
            <a:endParaRPr lang="en-US" altLang="zh-CN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362" y="5908440"/>
            <a:ext cx="963823" cy="963823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10034588" y="25717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717" y="1399718"/>
            <a:ext cx="4581468" cy="343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09" y="325529"/>
            <a:ext cx="10237301" cy="666786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HWRF</a:t>
            </a:r>
            <a:r>
              <a:rPr lang="en-US" sz="36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Nesting: High Resolution for TC vortex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 txBox="1"/>
          <p:nvPr/>
        </p:nvSpPr>
        <p:spPr>
          <a:xfrm>
            <a:off x="641205" y="5090363"/>
            <a:ext cx="4547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Back Bone of HWRF: 3-km, two-way interactive</a:t>
            </a:r>
            <a:r>
              <a:rPr lang="en-US" baseline="0" dirty="0" smtClean="0"/>
              <a:t> moving</a:t>
            </a:r>
            <a:r>
              <a:rPr lang="en-US" dirty="0" smtClean="0"/>
              <a:t> nest; any number can be placed anywhere in a domain!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434" y="1662322"/>
            <a:ext cx="3207728" cy="3227208"/>
          </a:xfrm>
          <a:prstGeom prst="rect">
            <a:avLst/>
          </a:prstGeom>
        </p:spPr>
      </p:pic>
      <p:pic>
        <p:nvPicPr>
          <p:cNvPr id="9" name="Picture 4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48" y="1729177"/>
            <a:ext cx="2711204" cy="160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5" descr="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4"/>
          <a:stretch>
            <a:fillRect/>
          </a:stretch>
        </p:blipFill>
        <p:spPr bwMode="auto">
          <a:xfrm>
            <a:off x="5709448" y="3372824"/>
            <a:ext cx="2736144" cy="151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AutoShape 17"/>
          <p:cNvSpPr>
            <a:spLocks/>
          </p:cNvSpPr>
          <p:nvPr/>
        </p:nvSpPr>
        <p:spPr bwMode="auto">
          <a:xfrm>
            <a:off x="5758139" y="1272403"/>
            <a:ext cx="5921877" cy="2632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1400" b="1" dirty="0" smtClean="0">
                <a:solidFill>
                  <a:srgbClr val="003399"/>
                </a:solidFill>
              </a:rPr>
              <a:t>Hurricane</a:t>
            </a:r>
            <a:r>
              <a:rPr lang="en-US" altLang="zh-CN" sz="1400" b="1" baseline="0" dirty="0" smtClean="0">
                <a:solidFill>
                  <a:srgbClr val="003399"/>
                </a:solidFill>
              </a:rPr>
              <a:t> Earl (2010):</a:t>
            </a:r>
            <a:r>
              <a:rPr lang="en-US" altLang="zh-CN" sz="1400" b="1" dirty="0" smtClean="0">
                <a:solidFill>
                  <a:srgbClr val="003399"/>
                </a:solidFill>
              </a:rPr>
              <a:t> example</a:t>
            </a:r>
            <a:r>
              <a:rPr lang="en-US" altLang="zh-CN" sz="1400" b="1" baseline="0" dirty="0" smtClean="0">
                <a:solidFill>
                  <a:srgbClr val="003399"/>
                </a:solidFill>
              </a:rPr>
              <a:t> </a:t>
            </a:r>
            <a:r>
              <a:rPr lang="en-US" altLang="zh-CN" sz="1400" b="1" dirty="0" smtClean="0">
                <a:solidFill>
                  <a:srgbClr val="003399"/>
                </a:solidFill>
              </a:rPr>
              <a:t>of </a:t>
            </a:r>
            <a:r>
              <a:rPr lang="en-US" altLang="zh-CN" sz="1400" b="1" dirty="0">
                <a:solidFill>
                  <a:srgbClr val="003399"/>
                </a:solidFill>
              </a:rPr>
              <a:t>RI case in a sheared environment</a:t>
            </a:r>
            <a:endParaRPr lang="en-US" altLang="zh-CN" sz="1400" dirty="0"/>
          </a:p>
        </p:txBody>
      </p:sp>
      <p:sp>
        <p:nvSpPr>
          <p:cNvPr id="3" name="Rectangle 2"/>
          <p:cNvSpPr txBox="1"/>
          <p:nvPr/>
        </p:nvSpPr>
        <p:spPr>
          <a:xfrm>
            <a:off x="6650304" y="2771501"/>
            <a:ext cx="15536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Intensity Predictions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 txBox="1"/>
          <p:nvPr/>
        </p:nvSpPr>
        <p:spPr>
          <a:xfrm>
            <a:off x="6843188" y="3821521"/>
            <a:ext cx="11997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Size</a:t>
            </a:r>
            <a:r>
              <a:rPr lang="en-US" sz="1000" b="1" baseline="0" dirty="0" smtClean="0">
                <a:solidFill>
                  <a:schemeClr val="bg1"/>
                </a:solidFill>
              </a:rPr>
              <a:t> Predictions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 txBox="1"/>
          <p:nvPr/>
        </p:nvSpPr>
        <p:spPr>
          <a:xfrm>
            <a:off x="10541137" y="2045718"/>
            <a:ext cx="1225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Structure</a:t>
            </a:r>
            <a:r>
              <a:rPr lang="en-US" sz="1000" b="1" baseline="0" dirty="0" smtClean="0">
                <a:solidFill>
                  <a:schemeClr val="bg1"/>
                </a:solidFill>
              </a:rPr>
              <a:t> predictions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6" name="Rectangle 4"/>
          <p:cNvSpPr txBox="1"/>
          <p:nvPr/>
        </p:nvSpPr>
        <p:spPr>
          <a:xfrm>
            <a:off x="5722196" y="5068026"/>
            <a:ext cx="6315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Spatial</a:t>
            </a:r>
            <a:r>
              <a:rPr lang="en-US" baseline="0" dirty="0" smtClean="0"/>
              <a:t> organization  of convection is key for improving intensity predictions (Chen &amp; Gopal, 2014 JAS)</a:t>
            </a:r>
            <a:endParaRPr lang="en-US" dirty="0"/>
          </a:p>
        </p:txBody>
      </p:sp>
      <p:pic>
        <p:nvPicPr>
          <p:cNvPr id="17" name="Picture 6" descr="Moving-nest grid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5" y="1401763"/>
            <a:ext cx="3592693" cy="3600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51" y="228720"/>
            <a:ext cx="10223612" cy="828910"/>
          </a:xfrm>
        </p:spPr>
        <p:txBody>
          <a:bodyPr/>
          <a:lstStyle/>
          <a:p>
            <a:r>
              <a:rPr lang="en-US" sz="3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Addressing</a:t>
            </a:r>
            <a:r>
              <a:rPr lang="en-US" sz="33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Our Immediate  TC Prediction Needs</a:t>
            </a:r>
            <a:endParaRPr lang="en-US" sz="33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2" descr="IMG_05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9257" r="2932" b="22211"/>
          <a:stretch/>
        </p:blipFill>
        <p:spPr bwMode="auto">
          <a:xfrm>
            <a:off x="1150196" y="1516819"/>
            <a:ext cx="4805482" cy="228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725" y="1135782"/>
            <a:ext cx="2509591" cy="210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512" y="3487738"/>
            <a:ext cx="4384526" cy="2865437"/>
          </a:xfrm>
          <a:prstGeom prst="rect">
            <a:avLst/>
          </a:prstGeom>
        </p:spPr>
      </p:pic>
      <p:sp>
        <p:nvSpPr>
          <p:cNvPr id="7" name="AutoShape 5"/>
          <p:cNvSpPr>
            <a:spLocks/>
          </p:cNvSpPr>
          <p:nvPr/>
        </p:nvSpPr>
        <p:spPr bwMode="auto">
          <a:xfrm>
            <a:off x="1157385" y="4061611"/>
            <a:ext cx="5356459" cy="21415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u="sng" dirty="0">
                <a:solidFill>
                  <a:schemeClr val="tx1"/>
                </a:solidFill>
              </a:rPr>
              <a:t>Storm Centric -VS- Domain Centric Forecasts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endParaRPr lang="en-US" altLang="zh-CN" sz="1600" b="0" u="sng" dirty="0">
              <a:solidFill>
                <a:schemeClr val="tx1"/>
              </a:solidFill>
            </a:endParaRP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- Tropical predictions system (Extended predictions)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- Improved storm-storm &amp; multi-Scale interactions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- Landfall and post landfall (storm surge &amp; rainfall)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- Genesis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- Regional ensembles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- Data assimilation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2853" y="1134029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Busy Day in the</a:t>
            </a:r>
            <a:r>
              <a:rPr lang="en-US" baseline="0" dirty="0" smtClean="0"/>
              <a:t> Tropics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49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96" y="273177"/>
            <a:ext cx="10035431" cy="791171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Basin-Scale HWRF: Experimental Prediction System</a:t>
            </a:r>
            <a:r>
              <a:rPr lang="en-US" sz="32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026" y="6103196"/>
            <a:ext cx="5466182" cy="569913"/>
          </a:xfrm>
          <a:prstGeom prst="rect">
            <a:avLst/>
          </a:prstGeom>
        </p:spPr>
      </p:pic>
      <p:pic>
        <p:nvPicPr>
          <p:cNvPr id="11" name="Picture 13" descr="C:\Users\gopal\Desktop\AMS2014\HWRF-Basinscale_06L-07L-09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6" y="1323084"/>
            <a:ext cx="5415838" cy="341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6"/>
          <p:cNvSpPr>
            <a:spLocks/>
          </p:cNvSpPr>
          <p:nvPr/>
        </p:nvSpPr>
        <p:spPr bwMode="auto">
          <a:xfrm>
            <a:off x="1308347" y="4895498"/>
            <a:ext cx="9350002" cy="8794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0" dirty="0">
                <a:solidFill>
                  <a:schemeClr val="tx1"/>
                </a:solidFill>
              </a:rPr>
              <a:t>Basin-Scale HWRF: same</a:t>
            </a:r>
            <a:r>
              <a:rPr lang="en-US" altLang="zh-CN" sz="1600" b="0" baseline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version of HWRF but operates  with multiple moving nest, initialization,</a:t>
            </a:r>
            <a:r>
              <a:rPr lang="en-US" altLang="zh-CN" sz="1600" b="0" dirty="0">
                <a:solidFill>
                  <a:srgbClr val="29297A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</a:rPr>
              <a:t>cycling and physics all consistent with operational HWRF, with 61 levels, w/o active ocean coupling (</a:t>
            </a:r>
            <a:r>
              <a:rPr lang="en-US" dirty="0">
                <a:hlinkClick r:id="rId5"/>
              </a:rPr>
              <a:t>http://storm.aoml.noaa.gov/realtime</a:t>
            </a:r>
            <a:r>
              <a:rPr lang="en-US" sz="1800" b="0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16" name="TextBox 18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993" y="1341222"/>
            <a:ext cx="5254792" cy="32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/>
          </p:cNvSpPr>
          <p:nvPr/>
        </p:nvSpPr>
        <p:spPr bwMode="auto">
          <a:xfrm>
            <a:off x="2728645" y="931493"/>
            <a:ext cx="6588125" cy="395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1800" b="1">
                <a:solidFill>
                  <a:srgbClr val="003399"/>
                </a:solidFill>
              </a:rPr>
              <a:t>Shear vortex interactions during RI in Hurricane Earl, 2010 </a:t>
            </a:r>
            <a:endParaRPr lang="en-US" altLang="zh-CN" sz="1800"/>
          </a:p>
        </p:txBody>
      </p:sp>
      <p:pic>
        <p:nvPicPr>
          <p:cNvPr id="35847" name="Picture 11" descr="C:\Users\gopal\Desktop\AMS2014\WITH-DANIELLE06L_BACK-AND-FORTH (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7" y="1489032"/>
            <a:ext cx="3250780" cy="247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2" descr="C:\Users\gopal\Desktop\AMS2014\WITHOUT-DANIELLE06L_BACK-AND-FORT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0" y="4014128"/>
            <a:ext cx="3254230" cy="244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72877" y="198735"/>
            <a:ext cx="9112693" cy="551162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Basin Scale HWRF:</a:t>
            </a:r>
            <a:r>
              <a:rPr lang="en-US" sz="3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Environmental Interactions</a:t>
            </a:r>
            <a:endParaRPr lang="en-US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AutoShape 4"/>
          <p:cNvSpPr>
            <a:spLocks/>
          </p:cNvSpPr>
          <p:nvPr/>
        </p:nvSpPr>
        <p:spPr bwMode="auto">
          <a:xfrm>
            <a:off x="1088180" y="1489032"/>
            <a:ext cx="2659062" cy="1783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zh-CN" sz="1300" b="1" dirty="0"/>
              <a:t>Deep-Layer Shear with Danielle </a:t>
            </a:r>
            <a:endParaRPr lang="en-US" altLang="zh-CN" sz="1800" dirty="0"/>
          </a:p>
        </p:txBody>
      </p:sp>
      <p:sp>
        <p:nvSpPr>
          <p:cNvPr id="16" name="AutoShape 5"/>
          <p:cNvSpPr>
            <a:spLocks/>
          </p:cNvSpPr>
          <p:nvPr/>
        </p:nvSpPr>
        <p:spPr bwMode="auto">
          <a:xfrm flipH="1">
            <a:off x="914469" y="3974084"/>
            <a:ext cx="2943929" cy="2663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altLang="zh-CN" sz="1300" b="1" dirty="0"/>
              <a:t>Deep-Layer Shear without Danielle </a:t>
            </a:r>
            <a:endParaRPr lang="en-US" altLang="zh-CN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810109" y="2598820"/>
            <a:ext cx="81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</a:t>
            </a:r>
            <a:endParaRPr lang="en-US" b="1" dirty="0"/>
          </a:p>
        </p:txBody>
      </p:sp>
      <p:pic>
        <p:nvPicPr>
          <p:cNvPr id="11" name="Picture 9" descr="imag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77" y="2474422"/>
            <a:ext cx="3786134" cy="213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4" descr="IMG_05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32545" r="17671" b="9363"/>
          <a:stretch>
            <a:fillRect/>
          </a:stretch>
        </p:blipFill>
        <p:spPr bwMode="auto">
          <a:xfrm>
            <a:off x="8670290" y="1534616"/>
            <a:ext cx="2871042" cy="21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6" descr="IMG_055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31277" r="17456" b="10919"/>
          <a:stretch>
            <a:fillRect/>
          </a:stretch>
        </p:blipFill>
        <p:spPr bwMode="auto">
          <a:xfrm>
            <a:off x="8670288" y="3876569"/>
            <a:ext cx="2871042" cy="226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Rectangle 4"/>
          <p:cNvSpPr txBox="1"/>
          <p:nvPr/>
        </p:nvSpPr>
        <p:spPr>
          <a:xfrm>
            <a:off x="4489999" y="4725480"/>
            <a:ext cx="40858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Both</a:t>
            </a:r>
            <a:r>
              <a:rPr lang="en-US" baseline="0" dirty="0" smtClean="0"/>
              <a:t> large and vortex scale processes are critical for forecasting RI events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13023" y="2947662"/>
            <a:ext cx="238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</a:rPr>
              <a:t>Earl with Danielle Interactions</a:t>
            </a:r>
            <a:endParaRPr lang="en-US" b="1" i="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3081" y="5457522"/>
            <a:ext cx="238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</a:rPr>
              <a:t>Earl W/O</a:t>
            </a:r>
            <a:r>
              <a:rPr lang="en-US" b="1" i="0" baseline="0" dirty="0" smtClean="0">
                <a:solidFill>
                  <a:schemeClr val="bg1"/>
                </a:solidFill>
              </a:rPr>
              <a:t> Danielle interactions</a:t>
            </a:r>
            <a:endParaRPr lang="en-US" b="1" i="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08" y="6294922"/>
            <a:ext cx="392462" cy="37538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10109" y="5183041"/>
            <a:ext cx="93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</a:t>
            </a:r>
            <a:endParaRPr lang="en-US" b="1" dirty="0"/>
          </a:p>
        </p:txBody>
      </p:sp>
      <p:sp>
        <p:nvSpPr>
          <p:cNvPr id="22" name="TextBox 24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146343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70864" y="2168451"/>
            <a:ext cx="5246660" cy="3531728"/>
            <a:chOff x="913245" y="2637196"/>
            <a:chExt cx="6610450" cy="4839584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45" y="2637196"/>
              <a:ext cx="6452774" cy="483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3"/>
            <p:cNvSpPr>
              <a:spLocks/>
            </p:cNvSpPr>
            <p:nvPr/>
          </p:nvSpPr>
          <p:spPr bwMode="auto">
            <a:xfrm>
              <a:off x="1150759" y="2775372"/>
              <a:ext cx="6372936" cy="695999"/>
            </a:xfrm>
            <a:custGeom>
              <a:avLst/>
              <a:gdLst>
                <a:gd name="T0" fmla="*/ 3177382 w 21600"/>
                <a:gd name="T1" fmla="*/ 723900 h 21600"/>
                <a:gd name="T2" fmla="*/ 3177382 w 21600"/>
                <a:gd name="T3" fmla="*/ 723900 h 21600"/>
                <a:gd name="T4" fmla="*/ 3177382 w 21600"/>
                <a:gd name="T5" fmla="*/ 723900 h 21600"/>
                <a:gd name="T6" fmla="*/ 3177382 w 21600"/>
                <a:gd name="T7" fmla="*/ 7239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>
                <a:defRPr/>
              </a:pPr>
              <a:r>
                <a:rPr lang="en-US" altLang="en-US" sz="1300" dirty="0" smtClean="0">
                  <a:solidFill>
                    <a:srgbClr val="003399"/>
                  </a:solidFill>
                  <a:latin typeface="+mn-lt"/>
                </a:rPr>
                <a:t>Improved scale </a:t>
              </a:r>
              <a:r>
                <a:rPr lang="en-US" altLang="en-US" sz="1300" dirty="0">
                  <a:solidFill>
                    <a:srgbClr val="003399"/>
                  </a:solidFill>
                  <a:latin typeface="+mn-lt"/>
                </a:rPr>
                <a:t>i</a:t>
              </a:r>
              <a:r>
                <a:rPr lang="en-US" altLang="en-US" sz="1300" dirty="0" smtClean="0">
                  <a:solidFill>
                    <a:srgbClr val="003399"/>
                  </a:solidFill>
                  <a:latin typeface="+mn-lt"/>
                </a:rPr>
                <a:t>nteractions and improved </a:t>
              </a:r>
              <a:r>
                <a:rPr lang="en-US" altLang="en-US" sz="1300" dirty="0">
                  <a:solidFill>
                    <a:srgbClr val="003399"/>
                  </a:solidFill>
                  <a:latin typeface="+mn-lt"/>
                </a:rPr>
                <a:t>t</a:t>
              </a:r>
              <a:r>
                <a:rPr lang="en-US" altLang="en-US" sz="1300" dirty="0" smtClean="0">
                  <a:solidFill>
                    <a:srgbClr val="003399"/>
                  </a:solidFill>
                  <a:latin typeface="+mn-lt"/>
                </a:rPr>
                <a:t>rack &amp; size </a:t>
              </a:r>
              <a:r>
                <a:rPr lang="en-US" altLang="en-US" sz="1300" dirty="0">
                  <a:solidFill>
                    <a:srgbClr val="003399"/>
                  </a:solidFill>
                  <a:latin typeface="+mn-lt"/>
                </a:rPr>
                <a:t>f</a:t>
              </a:r>
              <a:r>
                <a:rPr lang="en-US" altLang="en-US" sz="1300" dirty="0" smtClean="0">
                  <a:solidFill>
                    <a:srgbClr val="003399"/>
                  </a:solidFill>
                  <a:latin typeface="+mn-lt"/>
                </a:rPr>
                <a:t>orecasts (25 00Z Predictions)</a:t>
              </a:r>
            </a:p>
          </p:txBody>
        </p:sp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488067" y="6460075"/>
              <a:ext cx="5943816" cy="573176"/>
            </a:xfrm>
            <a:custGeom>
              <a:avLst/>
              <a:gdLst>
                <a:gd name="T0" fmla="*/ 817740300 w 21600"/>
                <a:gd name="T1" fmla="*/ 16480650 h 21600"/>
                <a:gd name="T2" fmla="*/ 817740300 w 21600"/>
                <a:gd name="T3" fmla="*/ 16480650 h 21600"/>
                <a:gd name="T4" fmla="*/ 817740300 w 21600"/>
                <a:gd name="T5" fmla="*/ 16480650 h 21600"/>
                <a:gd name="T6" fmla="*/ 817740300 w 21600"/>
                <a:gd name="T7" fmla="*/ 164806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Shading: T at 500 hPa; Contour: GHT at 500 hPa </a:t>
              </a:r>
            </a:p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Vector: Flow averaged between 500 hPa and 200 hPa</a:t>
              </a:r>
              <a:endParaRPr lang="en-US" altLang="en-US" sz="1000">
                <a:ea typeface="Helvetica Light" charset="0"/>
                <a:sym typeface="Helvetica Light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3703" y="420548"/>
            <a:ext cx="9112693" cy="551162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Basin Scale HWRF:</a:t>
            </a:r>
            <a:r>
              <a:rPr lang="en-US" sz="3200" baseline="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Land-Storm Interactions</a:t>
            </a:r>
            <a:endParaRPr lang="en-US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1127096" y="5144003"/>
            <a:ext cx="3995080" cy="402131"/>
          </a:xfrm>
          <a:custGeom>
            <a:avLst/>
            <a:gdLst>
              <a:gd name="T0" fmla="*/ 817740300 w 21600"/>
              <a:gd name="T1" fmla="*/ 16480650 h 21600"/>
              <a:gd name="T2" fmla="*/ 817740300 w 21600"/>
              <a:gd name="T3" fmla="*/ 16480650 h 21600"/>
              <a:gd name="T4" fmla="*/ 817740300 w 21600"/>
              <a:gd name="T5" fmla="*/ 16480650 h 21600"/>
              <a:gd name="T6" fmla="*/ 817740300 w 21600"/>
              <a:gd name="T7" fmla="*/ 164806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649288"/>
            <a:r>
              <a:rPr lang="en-US" altLang="en-US" sz="1000" dirty="0">
                <a:solidFill>
                  <a:schemeClr val="bg1"/>
                </a:solidFill>
                <a:ea typeface="Helvetica Light" charset="0"/>
                <a:sym typeface="Times New Roman" charset="0"/>
              </a:rPr>
              <a:t>Shading: T at 500 hPa; Contour: GHT at 500 hPa </a:t>
            </a:r>
          </a:p>
          <a:p>
            <a:pPr defTabSz="649288"/>
            <a:r>
              <a:rPr lang="en-US" altLang="en-US" sz="1000" dirty="0">
                <a:solidFill>
                  <a:schemeClr val="bg1"/>
                </a:solidFill>
                <a:ea typeface="Helvetica Light" charset="0"/>
                <a:sym typeface="Times New Roman" charset="0"/>
              </a:rPr>
              <a:t>Vector: Flow averaged between 500 hPa and 200 hPa</a:t>
            </a:r>
            <a:endParaRPr lang="en-US" altLang="en-US" sz="1000" dirty="0">
              <a:solidFill>
                <a:schemeClr val="bg1"/>
              </a:solidFill>
              <a:ea typeface="Helvetica Light" charset="0"/>
              <a:sym typeface="Helvetica Light" charset="0"/>
            </a:endParaRPr>
          </a:p>
        </p:txBody>
      </p:sp>
      <p:sp>
        <p:nvSpPr>
          <p:cNvPr id="9" name="AutoShape 9"/>
          <p:cNvSpPr>
            <a:spLocks/>
          </p:cNvSpPr>
          <p:nvPr/>
        </p:nvSpPr>
        <p:spPr bwMode="auto">
          <a:xfrm>
            <a:off x="1617337" y="1616248"/>
            <a:ext cx="8727107" cy="4426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1800" b="1" dirty="0" smtClean="0">
                <a:solidFill>
                  <a:srgbClr val="003399"/>
                </a:solidFill>
              </a:rPr>
              <a:t>Hurricane</a:t>
            </a:r>
            <a:r>
              <a:rPr lang="en-US" altLang="zh-CN" sz="1800" b="1" baseline="0" dirty="0" smtClean="0">
                <a:solidFill>
                  <a:srgbClr val="003399"/>
                </a:solidFill>
              </a:rPr>
              <a:t> Sandy Predictions: Domain Size and Vortex- Mean Flow interactions</a:t>
            </a:r>
            <a:endParaRPr lang="en-US" altLang="zh-CN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891" y="2147807"/>
            <a:ext cx="5591388" cy="3545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79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2845" y="974465"/>
            <a:ext cx="5701676" cy="5064755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algn="l"/>
            <a:r>
              <a:rPr lang="en-US" dirty="0" smtClean="0"/>
              <a:t>Common</a:t>
            </a:r>
            <a:r>
              <a:rPr lang="en-US" baseline="0" dirty="0" smtClean="0"/>
              <a:t> modeling infrastructure geared towards global models</a:t>
            </a:r>
            <a:endParaRPr lang="en-US" dirty="0" smtClean="0"/>
          </a:p>
          <a:p>
            <a:pPr algn="l"/>
            <a:r>
              <a:rPr lang="en-US" baseline="0" dirty="0" smtClean="0"/>
              <a:t>Created for sharing developments (e.g, coupler, physics)</a:t>
            </a:r>
          </a:p>
          <a:p>
            <a:pPr algn="l"/>
            <a:r>
              <a:rPr lang="en-US" baseline="0" dirty="0" smtClean="0"/>
              <a:t>NMM and HWRF shares the same dynamics except grid structure (E vs B).</a:t>
            </a:r>
          </a:p>
          <a:p>
            <a:pPr algn="l"/>
            <a:r>
              <a:rPr lang="en-US" baseline="0" dirty="0" smtClean="0"/>
              <a:t>NMM can be configured in both regional (basin scale) and global mode</a:t>
            </a:r>
          </a:p>
          <a:p>
            <a:pPr algn="l"/>
            <a:r>
              <a:rPr lang="en-US" baseline="0" dirty="0" smtClean="0"/>
              <a:t>Nesting within NMM (under development) based on HWRF paradigm but recoded within NEMS</a:t>
            </a:r>
          </a:p>
          <a:p>
            <a:pPr algn="l"/>
            <a:r>
              <a:rPr lang="en-US" baseline="0" dirty="0" smtClean="0"/>
              <a:t>HWRF nest motion algorithms, physics and  initialization under transition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270207" y="5016711"/>
            <a:ext cx="5131255" cy="8849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</a:t>
            </a:r>
            <a:r>
              <a:rPr lang="en-US" baseline="0" dirty="0" smtClean="0"/>
              <a:t>n-Hydrostatic Multi-scale Model (NMM) embedded within the  </a:t>
            </a:r>
            <a:r>
              <a:rPr lang="en-US" dirty="0" smtClean="0"/>
              <a:t>NOAA</a:t>
            </a:r>
            <a:r>
              <a:rPr lang="en-US" baseline="0" dirty="0" smtClean="0"/>
              <a:t> Environmental Modeling System Framework (NEMS)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3544" y="415717"/>
            <a:ext cx="10185136" cy="1117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Addressing Next-Generation TC  Prediction Needs</a:t>
            </a:r>
            <a:endParaRPr lang="en-US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7" y="1519565"/>
            <a:ext cx="5009075" cy="3510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4062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491" y="246845"/>
            <a:ext cx="9907990" cy="760066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 Global Tropical Prediction System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24056" y="246845"/>
            <a:ext cx="1476375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7" y="1059649"/>
            <a:ext cx="10235158" cy="5370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45" y="6039428"/>
            <a:ext cx="654038" cy="625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435" y="6039428"/>
            <a:ext cx="790925" cy="7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HDIonV2</Template>
  <TotalTime>4426</TotalTime>
  <Words>633</Words>
  <Application>Microsoft Office PowerPoint</Application>
  <PresentationFormat>Custom</PresentationFormat>
  <Paragraphs>79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Ion</vt:lpstr>
      <vt:lpstr>A Global to Local-Scale Hurricane Forecasting System</vt:lpstr>
      <vt:lpstr>Motivation: Need For Global Nests</vt:lpstr>
      <vt:lpstr>HWRF Nesting: High Resolution for TC vortex</vt:lpstr>
      <vt:lpstr>Addressing Our Immediate  TC Prediction Needs</vt:lpstr>
      <vt:lpstr>Basin-Scale HWRF: Experimental Prediction System </vt:lpstr>
      <vt:lpstr>Basin Scale HWRF: Environmental Interactions</vt:lpstr>
      <vt:lpstr>Basin Scale HWRF: Land-Storm Interactions</vt:lpstr>
      <vt:lpstr>PowerPoint Presentation</vt:lpstr>
      <vt:lpstr>A Global Tropical Prediction System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sundararaman gopalakrishnan</dc:creator>
  <cp:lastModifiedBy>Sundararaman Gopalakrishnan</cp:lastModifiedBy>
  <cp:revision>681</cp:revision>
  <dcterms:created xsi:type="dcterms:W3CDTF">2014-08-01T22:34:25Z</dcterms:created>
  <dcterms:modified xsi:type="dcterms:W3CDTF">2014-09-04T18:16:27Z</dcterms:modified>
</cp:coreProperties>
</file>