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1"/>
    <p:sldMasterId id="2147483702" r:id="rId2"/>
  </p:sldMasterIdLst>
  <p:notesMasterIdLst>
    <p:notesMasterId r:id="rId14"/>
  </p:notesMasterIdLst>
  <p:sldIdLst>
    <p:sldId id="303" r:id="rId3"/>
    <p:sldId id="304" r:id="rId4"/>
    <p:sldId id="288" r:id="rId5"/>
    <p:sldId id="290" r:id="rId6"/>
    <p:sldId id="295" r:id="rId7"/>
    <p:sldId id="311" r:id="rId8"/>
    <p:sldId id="305" r:id="rId9"/>
    <p:sldId id="308" r:id="rId10"/>
    <p:sldId id="314" r:id="rId11"/>
    <p:sldId id="313" r:id="rId12"/>
    <p:sldId id="31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E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68" d="100"/>
          <a:sy n="68" d="100"/>
        </p:scale>
        <p:origin x="-786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36CE78-75A8-D643-9142-9455AAB0E9BF}" type="datetimeFigureOut">
              <a:rPr lang="en-US" smtClean="0"/>
              <a:pPr/>
              <a:t>2/22/15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D171E-8E11-F743-BB07-AD8E1AF2AA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8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D171E-8E11-F743-BB07-AD8E1AF2AA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288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 arises</a:t>
            </a:r>
            <a:r>
              <a:rPr lang="en-US" baseline="0" dirty="0" smtClean="0"/>
              <a:t> on the validity of these forecast beyond the two numbers. We have been looking at some of these forecast in great details.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D171E-8E11-F743-BB07-AD8E1AF2AA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66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Are all forecast this good?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D171E-8E11-F743-BB07-AD8E1AF2AA7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81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D171E-8E11-F743-BB07-AD8E1AF2AA7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10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D171E-8E11-F743-BB07-AD8E1AF2AA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628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Long</a:t>
            </a:r>
            <a:r>
              <a:rPr lang="en-US" baseline="0" dirty="0" smtClean="0"/>
              <a:t> range </a:t>
            </a:r>
            <a:r>
              <a:rPr lang="en-US" dirty="0" smtClean="0"/>
              <a:t>forecast improvement: LSM</a:t>
            </a:r>
            <a:r>
              <a:rPr lang="en-US" baseline="0" dirty="0" smtClean="0"/>
              <a:t> improvements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D171E-8E11-F743-BB07-AD8E1AF2AA7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21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>
              <a:defRPr/>
            </a:pPr>
            <a:r>
              <a:rPr lang="en-US" altLang="zh-CN" smtClean="0"/>
              <a:t>Picture shows Satellite equivalents from model and future Tropical Prediction system </a:t>
            </a:r>
          </a:p>
        </p:txBody>
      </p:sp>
    </p:spTree>
    <p:extLst>
      <p:ext uri="{BB962C8B-B14F-4D97-AF65-F5344CB8AC3E}">
        <p14:creationId xmlns:p14="http://schemas.microsoft.com/office/powerpoint/2010/main" val="504760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D171E-8E11-F743-BB07-AD8E1AF2AA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327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D3868-272C-4999-A22F-B296C07648D1}" type="datetime1">
              <a:rPr lang="en-US" smtClean="0"/>
              <a:pPr/>
              <a:t>2/22/15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569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7E691-5AB1-45C6-AFE7-0C7358B546E0}" type="datetime1">
              <a:rPr lang="en-US" smtClean="0"/>
              <a:pPr/>
              <a:t>2/22/15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206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D6073-00B8-4ECE-8CA7-E71953E89B97}" type="datetime1">
              <a:rPr lang="en-US" smtClean="0"/>
              <a:pPr/>
              <a:t>2/22/15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385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C9D1-2AEA-4C51-B94B-C7BEA345BB08}" type="datetime1">
              <a:rPr lang="en-US" smtClean="0"/>
              <a:pPr/>
              <a:t>2/22/15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2755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6A487-825A-4653-A792-D2F5B46F38F8}" type="datetime1">
              <a:rPr lang="en-US" smtClean="0"/>
              <a:pPr/>
              <a:t>2/22/15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617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9A1C6-17E3-414C-902E-34E6FE71C8B9}" type="datetime1">
              <a:rPr lang="en-US" smtClean="0"/>
              <a:pPr/>
              <a:t>2/22/15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68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56D4B-9DB9-4DBE-8C6C-FE78C858EABC}" type="datetime1">
              <a:rPr lang="en-US" smtClean="0"/>
              <a:pPr/>
              <a:t>2/22/15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502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3A5D0-72F7-4DC4-83AA-89F57E0A0B86}" type="datetime1">
              <a:rPr lang="en-US" smtClean="0"/>
              <a:pPr/>
              <a:t>2/22/15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469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AB6D1-D1FE-41C3-BBF7-EB24AF37C374}" type="datetime1">
              <a:rPr lang="en-US" smtClean="0"/>
              <a:pPr/>
              <a:t>2/22/15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907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08768-ACED-45AD-9C44-FE20BF2BDE5E}" type="datetime1">
              <a:rPr lang="en-US" smtClean="0"/>
              <a:pPr/>
              <a:t>2/22/15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87D02-AD99-46D3-8350-6F3ACA596EA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81191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B9555-A571-4361-829C-C5D4E02866E1}" type="datetime1">
              <a:rPr lang="en-US" smtClean="0"/>
              <a:pPr/>
              <a:t>2/22/15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87D02-AD99-46D3-8350-6F3ACA596EA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1529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04FC-E1AC-46E3-9B2A-62980EDDC197}" type="datetime1">
              <a:rPr lang="en-US" smtClean="0"/>
              <a:pPr/>
              <a:t>2/22/15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4669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F469-9CAD-4F62-B89C-8E95C75DBBF2}" type="datetime1">
              <a:rPr lang="en-US" smtClean="0"/>
              <a:pPr/>
              <a:t>2/22/15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87D02-AD99-46D3-8350-6F3ACA596EA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93712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E1E2-0225-41FE-940C-1F036F9066F4}" type="datetime1">
              <a:rPr lang="en-US" smtClean="0"/>
              <a:pPr/>
              <a:t>2/22/15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87D02-AD99-46D3-8350-6F3ACA596EA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89493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2F36-1EA1-482C-9BB3-FCADA8D99941}" type="datetime1">
              <a:rPr lang="en-US" smtClean="0"/>
              <a:pPr/>
              <a:t>2/22/15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87D02-AD99-46D3-8350-6F3ACA596EA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96244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7D565-FCFC-41E1-9824-B5009EEDEEA3}" type="datetime1">
              <a:rPr lang="en-US" smtClean="0"/>
              <a:pPr/>
              <a:t>2/22/15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87D02-AD99-46D3-8350-6F3ACA596EA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04871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4C48C-803F-404F-B9D2-4DE45D10FF63}" type="datetime1">
              <a:rPr lang="en-US" smtClean="0"/>
              <a:pPr/>
              <a:t>2/22/15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87D02-AD99-46D3-8350-6F3ACA596EA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19491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AB47-B41F-4C09-80BD-87F328708EAC}" type="datetime1">
              <a:rPr lang="en-US" smtClean="0"/>
              <a:pPr/>
              <a:t>2/22/15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87D02-AD99-46D3-8350-6F3ACA596EA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45546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A772-A7EA-42D7-BDAB-04768E95F531}" type="datetime1">
              <a:rPr lang="en-US" smtClean="0"/>
              <a:pPr/>
              <a:t>2/22/15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87D02-AD99-46D3-8350-6F3ACA596EA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769578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8B776-C5C0-40CA-8EB5-7D8435237E38}" type="datetime1">
              <a:rPr lang="en-US" smtClean="0"/>
              <a:pPr/>
              <a:t>2/22/15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87D02-AD99-46D3-8350-6F3ACA596EA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173607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90DCF-5F10-46D3-A77E-F68FDD0DC3B2}" type="datetime1">
              <a:rPr lang="en-US" smtClean="0"/>
              <a:pPr/>
              <a:t>2/22/15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87D02-AD99-46D3-8350-6F3ACA596EA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33918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DCB6A-954C-4B61-A42D-1BBEA34BCC7D}" type="datetime1">
              <a:rPr lang="en-US" smtClean="0"/>
              <a:pPr/>
              <a:t>2/22/15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043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ECC6B-8415-477A-AEB9-0D3B6199E6AF}" type="datetime1">
              <a:rPr lang="en-US" smtClean="0"/>
              <a:pPr/>
              <a:t>2/22/15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987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8BCDA-2411-4742-A6E3-1C46CCC0E05A}" type="datetime1">
              <a:rPr lang="en-US" smtClean="0"/>
              <a:pPr/>
              <a:t>2/22/15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59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DF66-1481-4D7A-B71B-AE841F9FF7FD}" type="datetime1">
              <a:rPr lang="en-US" smtClean="0"/>
              <a:pPr/>
              <a:t>2/22/15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512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D3885-968B-4B3D-B7E4-CBC834EF2735}" type="datetime1">
              <a:rPr lang="en-US" smtClean="0"/>
              <a:pPr/>
              <a:t>2/22/15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298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20DB9-8CA3-4ECD-9690-183073100AC6}" type="datetime1">
              <a:rPr lang="en-US" smtClean="0"/>
              <a:pPr/>
              <a:t>2/22/15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295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B1997-F21C-4648-B3B0-D9315E7C67EF}" type="datetime1">
              <a:rPr lang="en-US" smtClean="0"/>
              <a:pPr/>
              <a:t>2/22/15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689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EF8D5DC-8E0A-4A19-9C54-AE22F6D969C2}" type="datetime1">
              <a:rPr lang="en-US" smtClean="0"/>
              <a:pPr/>
              <a:t>2/22/15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0679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E0EA7-B062-4848-9935-05E186B59BAB}" type="datetime1">
              <a:rPr lang="en-US" smtClean="0"/>
              <a:pPr/>
              <a:t>2/22/15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87D02-AD99-46D3-8350-6F3ACA596EA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85164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7.png"/><Relationship Id="rId7" Type="http://schemas.openxmlformats.org/officeDocument/2006/relationships/image" Target="../media/image6.png"/><Relationship Id="rId8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33.gif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9.jpe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storm.aoml.noaa.gov/realtim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gif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4160" y="93502"/>
            <a:ext cx="9190349" cy="1632880"/>
          </a:xfrm>
        </p:spPr>
        <p:txBody>
          <a:bodyPr/>
          <a:lstStyle/>
          <a:p>
            <a:pPr algn="l"/>
            <a:r>
              <a:rPr lang="en-US" sz="4400" dirty="0" smtClean="0">
                <a:latin typeface="Calibri" charset="0"/>
                <a:ea typeface="Calibri" charset="0"/>
                <a:cs typeface="Calibri" charset="0"/>
              </a:rPr>
              <a:t>The Basin Scale HWRF system: Verification and Analysis</a:t>
            </a:r>
            <a:endParaRPr lang="en-US" sz="4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4160" y="1884868"/>
            <a:ext cx="11202971" cy="2348646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Sundararaman</a:t>
            </a:r>
            <a:r>
              <a:rPr lang="en-US" b="1" baseline="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gopalakrishnan  (gopal)</a:t>
            </a:r>
          </a:p>
          <a:p>
            <a:r>
              <a:rPr lang="en-US" b="1" baseline="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noaa/aoml/Hurricane research division, Miami, FL, </a:t>
            </a:r>
            <a:r>
              <a:rPr lang="en-US" b="1" baseline="0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USA</a:t>
            </a:r>
          </a:p>
          <a:p>
            <a:endParaRPr lang="en-US" b="1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800" b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Co-Authors: Ghassan Alaka, xuejin zhang, Thiago quirino, vijay tallapragada and frank Marks jr.</a:t>
            </a:r>
          </a:p>
          <a:p>
            <a:endParaRPr lang="en-US" sz="1800" b="1" dirty="0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800" b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Acknowledgements: Bill Kuo &amp; Ligia </a:t>
            </a:r>
            <a:r>
              <a:rPr lang="en-US" sz="1800" b="1" dirty="0" err="1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Bernardet</a:t>
            </a:r>
            <a:r>
              <a:rPr lang="en-US" sz="1800" b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, DTC, boulder &amp; Christopher Williams, </a:t>
            </a:r>
            <a:r>
              <a:rPr lang="en-US" sz="1800" b="1" dirty="0" err="1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tcmt</a:t>
            </a:r>
            <a:r>
              <a:rPr lang="en-US" sz="1800" b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, boulder</a:t>
            </a:r>
            <a:endParaRPr lang="en-US" i="0" kern="1200" cap="all" dirty="0">
              <a:solidFill>
                <a:srgbClr val="FFFF00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23" y="5652698"/>
            <a:ext cx="987815" cy="983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0675" y="5578745"/>
            <a:ext cx="1183753" cy="11855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6100" y="5799092"/>
            <a:ext cx="8024602" cy="836658"/>
          </a:xfrm>
          <a:prstGeom prst="rect">
            <a:avLst/>
          </a:prstGeom>
        </p:spPr>
      </p:pic>
      <p:sp>
        <p:nvSpPr>
          <p:cNvPr id="11" name="Rectangle 4"/>
          <p:cNvSpPr txBox="1"/>
          <p:nvPr/>
        </p:nvSpPr>
        <p:spPr>
          <a:xfrm>
            <a:off x="1095607" y="4937318"/>
            <a:ext cx="918508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dirty="0">
              <a:solidFill>
                <a:srgbClr val="FFFF00"/>
              </a:solidFill>
            </a:endParaRPr>
          </a:p>
          <a:p>
            <a:pPr algn="ctr"/>
            <a:r>
              <a:rPr lang="en-US" sz="1700" u="none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Presented</a:t>
            </a:r>
            <a:r>
              <a:rPr lang="en-US" sz="1700" u="none" baseline="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700" u="none" baseline="0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at</a:t>
            </a:r>
            <a:r>
              <a:rPr lang="en-US" sz="170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>
                <a:solidFill>
                  <a:srgbClr val="FFFF00"/>
                </a:solidFill>
              </a:rPr>
              <a:t>69th Interdepartmental Hurricane </a:t>
            </a:r>
            <a:r>
              <a:rPr lang="en-US" sz="1600" dirty="0" smtClean="0">
                <a:solidFill>
                  <a:srgbClr val="FFFF00"/>
                </a:solidFill>
              </a:rPr>
              <a:t>Conference,</a:t>
            </a:r>
          </a:p>
          <a:p>
            <a:pPr algn="ctr"/>
            <a:r>
              <a:rPr lang="en-US" sz="1600" dirty="0" smtClean="0">
                <a:solidFill>
                  <a:srgbClr val="FFFF00"/>
                </a:solidFill>
              </a:rPr>
              <a:t>March </a:t>
            </a:r>
            <a:r>
              <a:rPr lang="en-US" sz="170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700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2-5, 2015,  </a:t>
            </a:r>
            <a:r>
              <a:rPr lang="en-US" sz="1600" dirty="0" smtClean="0">
                <a:solidFill>
                  <a:srgbClr val="FFFF00"/>
                </a:solidFill>
              </a:rPr>
              <a:t>Jacksonville, FL</a:t>
            </a:r>
            <a:endParaRPr lang="en-US" sz="1600" dirty="0" smtClean="0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10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/>
          </p:cNvSpPr>
          <p:nvPr>
            <p:ph type="body" idx="1"/>
          </p:nvPr>
        </p:nvSpPr>
        <p:spPr bwMode="auto">
          <a:xfrm>
            <a:off x="215345" y="934151"/>
            <a:ext cx="6853243" cy="4991715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45718" tIns="45718" rIns="45718" bIns="45718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279400" indent="-279400" eaLnBrk="1">
              <a:lnSpc>
                <a:spcPct val="90000"/>
              </a:lnSpc>
              <a:buFontTx/>
              <a:buChar char="•"/>
            </a:pPr>
            <a:endParaRPr lang="en-US" altLang="zh-CN" sz="1600" dirty="0"/>
          </a:p>
          <a:p>
            <a:pPr eaLnBrk="1">
              <a:lnSpc>
                <a:spcPct val="90000"/>
              </a:lnSpc>
              <a:buFont typeface="Wingdings" charset="2"/>
              <a:buChar char="Ø"/>
            </a:pPr>
            <a:r>
              <a:rPr lang="en-US" altLang="zh-CN" sz="1800" dirty="0">
                <a:latin typeface="Calibri" charset="0"/>
                <a:ea typeface="Calibri" charset="0"/>
                <a:cs typeface="Calibri" charset="0"/>
              </a:rPr>
              <a:t>Key to </a:t>
            </a:r>
            <a:r>
              <a:rPr lang="en-US" altLang="zh-CN" sz="1800" dirty="0" smtClean="0">
                <a:latin typeface="Calibri" charset="0"/>
                <a:ea typeface="Calibri" charset="0"/>
                <a:cs typeface="Calibri" charset="0"/>
              </a:rPr>
              <a:t>further improving HWRF predictions </a:t>
            </a:r>
            <a:r>
              <a:rPr lang="en-US" altLang="zh-CN" sz="1800" dirty="0">
                <a:latin typeface="Calibri" charset="0"/>
                <a:ea typeface="Calibri" charset="0"/>
                <a:cs typeface="Calibri" charset="0"/>
              </a:rPr>
              <a:t>may lie in modeling the multi scale interactions better – requires basin scale domain with 2-way interactive, high resolution nests</a:t>
            </a:r>
          </a:p>
          <a:p>
            <a:pPr eaLnBrk="1">
              <a:lnSpc>
                <a:spcPct val="90000"/>
              </a:lnSpc>
              <a:buFont typeface="Wingdings" charset="2"/>
              <a:buChar char="Ø"/>
            </a:pPr>
            <a:r>
              <a:rPr lang="en-US" altLang="zh-CN" sz="1800" dirty="0" smtClean="0">
                <a:latin typeface="Calibri" charset="0"/>
                <a:ea typeface="Calibri" charset="0"/>
                <a:cs typeface="Calibri" charset="0"/>
              </a:rPr>
              <a:t>Basin </a:t>
            </a:r>
            <a:r>
              <a:rPr lang="en-US" altLang="zh-CN" sz="1800" dirty="0">
                <a:latin typeface="Calibri" charset="0"/>
                <a:ea typeface="Calibri" charset="0"/>
                <a:cs typeface="Calibri" charset="0"/>
              </a:rPr>
              <a:t>Scale HWRF is showing significant promise in track, intensity and structure predictions. </a:t>
            </a:r>
          </a:p>
          <a:p>
            <a:pPr eaLnBrk="1">
              <a:lnSpc>
                <a:spcPct val="90000"/>
              </a:lnSpc>
              <a:buFont typeface="Wingdings" charset="2"/>
              <a:buChar char="Ø"/>
            </a:pP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Basin 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Scale HWRF is currently transitioned to the research community (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DTC)</a:t>
            </a:r>
          </a:p>
          <a:p>
            <a:pPr eaLnBrk="1">
              <a:lnSpc>
                <a:spcPct val="90000"/>
              </a:lnSpc>
              <a:buFont typeface="Wingdings" charset="2"/>
              <a:buChar char="Ø"/>
            </a:pP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Coupling 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to active ocean is on going in this 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effort (EMC collaboration)</a:t>
            </a:r>
            <a:endParaRPr lang="en-US" sz="1800" dirty="0">
              <a:latin typeface="Calibri" charset="0"/>
              <a:ea typeface="Calibri" charset="0"/>
              <a:cs typeface="Calibri" charset="0"/>
            </a:endParaRPr>
          </a:p>
          <a:p>
            <a:pPr eaLnBrk="1">
              <a:lnSpc>
                <a:spcPct val="90000"/>
              </a:lnSpc>
              <a:buFont typeface="Wingdings" charset="2"/>
              <a:buChar char="Ø"/>
            </a:pPr>
            <a:r>
              <a:rPr lang="en-US" altLang="zh-CN" sz="1800" dirty="0" smtClean="0">
                <a:latin typeface="Calibri" charset="0"/>
                <a:ea typeface="Calibri" charset="0"/>
                <a:cs typeface="Calibri" charset="0"/>
              </a:rPr>
              <a:t>Challenge: scalability of nested grid models</a:t>
            </a:r>
            <a:endParaRPr lang="en-US" altLang="zh-CN" sz="1800" dirty="0">
              <a:latin typeface="Calibri" charset="0"/>
              <a:ea typeface="Calibri" charset="0"/>
              <a:cs typeface="Calibri" charset="0"/>
            </a:endParaRPr>
          </a:p>
          <a:p>
            <a:pPr eaLnBrk="1">
              <a:lnSpc>
                <a:spcPct val="90000"/>
              </a:lnSpc>
              <a:buFont typeface="Wingdings" charset="2"/>
              <a:buChar char="Ø"/>
            </a:pPr>
            <a:r>
              <a:rPr lang="en-US" altLang="zh-CN" sz="1800" dirty="0">
                <a:latin typeface="Calibri" charset="0"/>
                <a:ea typeface="Calibri" charset="0"/>
                <a:cs typeface="Calibri" charset="0"/>
              </a:rPr>
              <a:t>Transitions to NEMS infrastructure is ongoing </a:t>
            </a:r>
          </a:p>
          <a:p>
            <a:pPr eaLnBrk="1">
              <a:lnSpc>
                <a:spcPct val="90000"/>
              </a:lnSpc>
              <a:buFont typeface="Wingdings" charset="2"/>
              <a:buChar char="Ø"/>
            </a:pPr>
            <a:r>
              <a:rPr lang="en-US" altLang="zh-CN" sz="1800" dirty="0">
                <a:latin typeface="Calibri" charset="0"/>
                <a:ea typeface="Calibri" charset="0"/>
                <a:cs typeface="Calibri" charset="0"/>
              </a:rPr>
              <a:t>NEMS-HWRF </a:t>
            </a:r>
            <a:r>
              <a:rPr lang="en-US" altLang="zh-CN" sz="1800" dirty="0" smtClean="0">
                <a:latin typeface="Calibri" charset="0"/>
                <a:ea typeface="Calibri" charset="0"/>
                <a:cs typeface="Calibri" charset="0"/>
              </a:rPr>
              <a:t>may be </a:t>
            </a:r>
            <a:r>
              <a:rPr lang="en-US" altLang="zh-CN" sz="1800" dirty="0">
                <a:latin typeface="Calibri" charset="0"/>
                <a:ea typeface="Calibri" charset="0"/>
                <a:cs typeface="Calibri" charset="0"/>
              </a:rPr>
              <a:t>run eventually in a global configuration</a:t>
            </a:r>
            <a:r>
              <a:rPr lang="en-US" altLang="zh-CN" sz="1800" dirty="0" smtClean="0">
                <a:latin typeface="Calibri" charset="0"/>
                <a:ea typeface="Calibri" charset="0"/>
                <a:cs typeface="Calibri" charset="0"/>
              </a:rPr>
              <a:t>.</a:t>
            </a:r>
            <a:endParaRPr lang="en-US" altLang="zh-CN" sz="1800" dirty="0">
              <a:latin typeface="Calibri" charset="0"/>
              <a:ea typeface="Calibri" charset="0"/>
              <a:cs typeface="Calibri" charset="0"/>
            </a:endParaRPr>
          </a:p>
          <a:p>
            <a:pPr eaLnBrk="1">
              <a:lnSpc>
                <a:spcPct val="90000"/>
              </a:lnSpc>
              <a:buFont typeface="Wingdings" charset="2"/>
              <a:buChar char="Ø"/>
            </a:pPr>
            <a:r>
              <a:rPr lang="en-US" altLang="zh-CN" sz="1800" dirty="0">
                <a:latin typeface="Calibri" charset="0"/>
                <a:ea typeface="Calibri" charset="0"/>
                <a:cs typeface="Calibri" charset="0"/>
              </a:rPr>
              <a:t>Sustained partnership between NOAA research and operations (NCEP) and other agencies and universities hold the key to our future success. </a:t>
            </a:r>
          </a:p>
        </p:txBody>
      </p:sp>
      <p:grpSp>
        <p:nvGrpSpPr>
          <p:cNvPr id="43011" name="Group 3"/>
          <p:cNvGrpSpPr>
            <a:grpSpLocks/>
          </p:cNvGrpSpPr>
          <p:nvPr/>
        </p:nvGrpSpPr>
        <p:grpSpPr bwMode="auto">
          <a:xfrm>
            <a:off x="7756867" y="394698"/>
            <a:ext cx="2397125" cy="1492250"/>
            <a:chOff x="0" y="0"/>
            <a:chExt cx="2397125" cy="1493838"/>
          </a:xfrm>
        </p:grpSpPr>
        <p:pic>
          <p:nvPicPr>
            <p:cNvPr id="2" name="Picture 4" descr="image2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9459"/>
              <a:ext cx="2397125" cy="1414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" name="AutoShape 5"/>
            <p:cNvSpPr>
              <a:spLocks/>
            </p:cNvSpPr>
            <p:nvPr/>
          </p:nvSpPr>
          <p:spPr bwMode="auto">
            <a:xfrm>
              <a:off x="725488" y="0"/>
              <a:ext cx="1220787" cy="3432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799" tIns="50799" rIns="50799" bIns="50799" anchor="ctr"/>
            <a:lstStyle/>
            <a:p>
              <a:pPr defTabSz="912813"/>
              <a:r>
                <a:rPr lang="en-US" altLang="zh-CN" sz="1600" b="1">
                  <a:solidFill>
                    <a:srgbClr val="FFFFFF"/>
                  </a:solidFill>
                </a:rPr>
                <a:t>HWRF 2012</a:t>
              </a:r>
              <a:endParaRPr lang="en-US" altLang="zh-CN"/>
            </a:p>
          </p:txBody>
        </p:sp>
      </p:grpSp>
      <p:grpSp>
        <p:nvGrpSpPr>
          <p:cNvPr id="43012" name="Group 6"/>
          <p:cNvGrpSpPr>
            <a:grpSpLocks/>
          </p:cNvGrpSpPr>
          <p:nvPr/>
        </p:nvGrpSpPr>
        <p:grpSpPr bwMode="auto">
          <a:xfrm>
            <a:off x="7507331" y="1843088"/>
            <a:ext cx="2990850" cy="2020888"/>
            <a:chOff x="0" y="123"/>
            <a:chExt cx="2990850" cy="2020765"/>
          </a:xfrm>
        </p:grpSpPr>
        <p:pic>
          <p:nvPicPr>
            <p:cNvPr id="4" name="Picture 7" descr="image2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410"/>
              <a:ext cx="2990850" cy="20064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9464" name="AutoShape 8"/>
            <p:cNvSpPr>
              <a:spLocks/>
            </p:cNvSpPr>
            <p:nvPr/>
          </p:nvSpPr>
          <p:spPr bwMode="auto">
            <a:xfrm>
              <a:off x="582613" y="123"/>
              <a:ext cx="1984375" cy="3428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799" tIns="50799" rIns="50799" bIns="50799" anchor="ctr"/>
            <a:lstStyle/>
            <a:p>
              <a:pPr defTabSz="912813"/>
              <a:r>
                <a:rPr lang="en-US" altLang="zh-CN" sz="1600" b="1" dirty="0">
                  <a:solidFill>
                    <a:srgbClr val="FFFFFF"/>
                  </a:solidFill>
                </a:rPr>
                <a:t>BASIN HWRF </a:t>
              </a:r>
              <a:r>
                <a:rPr lang="en-US" altLang="zh-CN" sz="1600" b="1" dirty="0" smtClean="0">
                  <a:solidFill>
                    <a:srgbClr val="FFFFFF"/>
                  </a:solidFill>
                </a:rPr>
                <a:t>2017</a:t>
              </a:r>
              <a:endParaRPr lang="en-US" altLang="zh-CN" dirty="0"/>
            </a:p>
          </p:txBody>
        </p:sp>
      </p:grpSp>
      <p:grpSp>
        <p:nvGrpSpPr>
          <p:cNvPr id="43013" name="Group 18"/>
          <p:cNvGrpSpPr>
            <a:grpSpLocks/>
          </p:cNvGrpSpPr>
          <p:nvPr/>
        </p:nvGrpSpPr>
        <p:grpSpPr bwMode="auto">
          <a:xfrm>
            <a:off x="7282900" y="3679826"/>
            <a:ext cx="3551238" cy="2501900"/>
            <a:chOff x="3437" y="2296"/>
            <a:chExt cx="2237" cy="1576"/>
          </a:xfrm>
        </p:grpSpPr>
        <p:pic>
          <p:nvPicPr>
            <p:cNvPr id="19466" name="Picture 10" descr="image2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7" y="2296"/>
              <a:ext cx="2237" cy="1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9467" name="AutoShape 11"/>
            <p:cNvSpPr>
              <a:spLocks/>
            </p:cNvSpPr>
            <p:nvPr/>
          </p:nvSpPr>
          <p:spPr bwMode="auto">
            <a:xfrm>
              <a:off x="3696" y="2304"/>
              <a:ext cx="1843" cy="22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799" tIns="50799" rIns="50799" bIns="50799" anchor="ctr"/>
            <a:lstStyle/>
            <a:p>
              <a:pPr defTabSz="912813"/>
              <a:r>
                <a:rPr lang="en-US" altLang="zh-CN" sz="1600" b="1">
                  <a:solidFill>
                    <a:srgbClr val="FFFFFF"/>
                  </a:solidFill>
                </a:rPr>
                <a:t>GLOBAL HWRF (Research)</a:t>
              </a:r>
              <a:endParaRPr lang="en-US" altLang="zh-CN"/>
            </a:p>
          </p:txBody>
        </p:sp>
      </p:grpSp>
      <p:sp>
        <p:nvSpPr>
          <p:cNvPr id="19473" name="Rectangle 17"/>
          <p:cNvSpPr>
            <a:spLocks/>
          </p:cNvSpPr>
          <p:nvPr/>
        </p:nvSpPr>
        <p:spPr bwMode="auto">
          <a:xfrm>
            <a:off x="7272072" y="6094993"/>
            <a:ext cx="4572000" cy="336550"/>
          </a:xfrm>
          <a:prstGeom prst="rect">
            <a:avLst/>
          </a:prstGeom>
          <a:noFill/>
          <a:ln>
            <a:noFill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BBE0E3"/>
                </a:solidFill>
                <a:round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1600" dirty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rPr>
              <a:t>High Impact Weather Prediction Project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22856" y="286936"/>
            <a:ext cx="6759977" cy="779691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89EF2"/>
                </a:solidFill>
                <a:latin typeface="Calibri" charset="0"/>
                <a:ea typeface="Calibri" charset="0"/>
                <a:cs typeface="Calibri" charset="0"/>
              </a:rPr>
              <a:t>Summary and Conclusions</a:t>
            </a:r>
            <a:endParaRPr lang="en-US" sz="3600" b="1" dirty="0">
              <a:solidFill>
                <a:srgbClr val="F89EF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0342" y="5924696"/>
            <a:ext cx="879131" cy="8791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206" y="5911068"/>
            <a:ext cx="773579" cy="739921"/>
          </a:xfrm>
          <a:prstGeom prst="rect">
            <a:avLst/>
          </a:prstGeom>
        </p:spPr>
      </p:pic>
      <p:pic>
        <p:nvPicPr>
          <p:cNvPr id="19" name="Picture 15" descr="HIWPP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514" y="137682"/>
            <a:ext cx="756621" cy="78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7402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0565" y="6186348"/>
            <a:ext cx="603851" cy="603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207" y="6039428"/>
            <a:ext cx="639380" cy="6115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057" y="1032342"/>
            <a:ext cx="9000849" cy="5154006"/>
          </a:xfrm>
          <a:prstGeom prst="rect">
            <a:avLst/>
          </a:prstGeom>
        </p:spPr>
      </p:pic>
      <p:pic>
        <p:nvPicPr>
          <p:cNvPr id="8" name="Picture 15" descr="HIWPP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88" y="330686"/>
            <a:ext cx="635811" cy="59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250057" y="194322"/>
            <a:ext cx="9850133" cy="8696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500" b="1" dirty="0" smtClean="0">
                <a:solidFill>
                  <a:srgbClr val="F89EF2"/>
                </a:solidFill>
                <a:latin typeface="Calibri" pitchFamily="34" charset="0"/>
              </a:rPr>
              <a:t>A Global2Local Scale Tropical Prediction System</a:t>
            </a:r>
            <a:endParaRPr lang="en-US" sz="3500" b="1" dirty="0">
              <a:solidFill>
                <a:srgbClr val="F89EF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42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856" y="286936"/>
            <a:ext cx="7995309" cy="725989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89EF2"/>
                </a:solidFill>
                <a:latin typeface="Calibri" charset="0"/>
                <a:ea typeface="Calibri" charset="0"/>
                <a:cs typeface="Calibri" charset="0"/>
              </a:rPr>
              <a:t>Operational HWRF: State of the art</a:t>
            </a:r>
            <a:endParaRPr lang="en-US" sz="3600" b="1" dirty="0">
              <a:solidFill>
                <a:srgbClr val="F89EF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8722" y="6052828"/>
            <a:ext cx="598162" cy="5981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207" y="6094666"/>
            <a:ext cx="581629" cy="556323"/>
          </a:xfrm>
          <a:prstGeom prst="rect">
            <a:avLst/>
          </a:prstGeom>
        </p:spPr>
      </p:pic>
      <p:pic>
        <p:nvPicPr>
          <p:cNvPr id="9" name="Picture 2" descr="ima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187" y="6006251"/>
            <a:ext cx="7986183" cy="64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9"/>
          <a:stretch>
            <a:fillRect/>
          </a:stretch>
        </p:blipFill>
        <p:spPr bwMode="auto">
          <a:xfrm>
            <a:off x="622856" y="1178269"/>
            <a:ext cx="3078725" cy="2243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" r="51251"/>
          <a:stretch>
            <a:fillRect/>
          </a:stretch>
        </p:blipFill>
        <p:spPr bwMode="auto">
          <a:xfrm>
            <a:off x="622856" y="3438225"/>
            <a:ext cx="3078725" cy="2242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8447" t="12450" r="5377" b="3185"/>
          <a:stretch/>
        </p:blipFill>
        <p:spPr>
          <a:xfrm>
            <a:off x="4202688" y="1618393"/>
            <a:ext cx="3062884" cy="40217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5394" y="1576350"/>
            <a:ext cx="3965246" cy="3319449"/>
          </a:xfrm>
          <a:prstGeom prst="rect">
            <a:avLst/>
          </a:prstGeom>
        </p:spPr>
      </p:pic>
      <p:sp>
        <p:nvSpPr>
          <p:cNvPr id="13" name="Rectangle 5"/>
          <p:cNvSpPr txBox="1"/>
          <p:nvPr/>
        </p:nvSpPr>
        <p:spPr>
          <a:xfrm>
            <a:off x="7245379" y="4895800"/>
            <a:ext cx="427975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smtClean="0">
                <a:latin typeface="Calibri" charset="0"/>
                <a:ea typeface="Calibri" charset="0"/>
                <a:cs typeface="Calibri" charset="0"/>
              </a:rPr>
              <a:t>The High Resolution HWRF is starting to get the organized cloud at the right spot. This is critical for improved RI predictions (Chen and Gopal,  JAS, 2015)</a:t>
            </a:r>
            <a:endParaRPr lang="en-US" sz="15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AutoShape 17"/>
          <p:cNvSpPr>
            <a:spLocks/>
          </p:cNvSpPr>
          <p:nvPr/>
        </p:nvSpPr>
        <p:spPr bwMode="auto">
          <a:xfrm>
            <a:off x="4195986" y="1178269"/>
            <a:ext cx="6994654" cy="39519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/>
          <a:lstStyle/>
          <a:p>
            <a:r>
              <a:rPr lang="en-US" altLang="zh-CN" b="1" dirty="0">
                <a:solidFill>
                  <a:srgbClr val="003399"/>
                </a:solidFill>
              </a:rPr>
              <a:t> </a:t>
            </a:r>
            <a:r>
              <a:rPr lang="en-US" altLang="zh-CN" sz="1900" dirty="0" smtClean="0">
                <a:solidFill>
                  <a:srgbClr val="003399"/>
                </a:solidFill>
                <a:latin typeface="Calibri" charset="0"/>
                <a:ea typeface="Calibri" charset="0"/>
                <a:cs typeface="Calibri" charset="0"/>
              </a:rPr>
              <a:t>Hurricane Earl 2010:  An example </a:t>
            </a:r>
            <a:r>
              <a:rPr lang="en-US" altLang="zh-CN" sz="1900" dirty="0">
                <a:solidFill>
                  <a:srgbClr val="003399"/>
                </a:solidFill>
                <a:latin typeface="Calibri" charset="0"/>
                <a:ea typeface="Calibri" charset="0"/>
                <a:cs typeface="Calibri" charset="0"/>
              </a:rPr>
              <a:t>of RI case in a sheared environment</a:t>
            </a:r>
            <a:endParaRPr lang="en-US" altLang="zh-CN" sz="19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Rectangle 6"/>
          <p:cNvSpPr txBox="1"/>
          <p:nvPr/>
        </p:nvSpPr>
        <p:spPr>
          <a:xfrm>
            <a:off x="7623913" y="1752356"/>
            <a:ext cx="15597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P-3 Lower fuselage</a:t>
            </a:r>
            <a:endParaRPr lang="en-US" sz="12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Rectangle 6"/>
          <p:cNvSpPr txBox="1"/>
          <p:nvPr/>
        </p:nvSpPr>
        <p:spPr>
          <a:xfrm>
            <a:off x="7652872" y="3421299"/>
            <a:ext cx="15307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P-3 Lower fuselage</a:t>
            </a:r>
            <a:endParaRPr lang="en-US" sz="12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" name="Rectangle 6"/>
          <p:cNvSpPr txBox="1"/>
          <p:nvPr/>
        </p:nvSpPr>
        <p:spPr>
          <a:xfrm flipH="1">
            <a:off x="9662444" y="3438224"/>
            <a:ext cx="11592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HWRF (RI)</a:t>
            </a:r>
            <a:endParaRPr lang="en-US" sz="12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" name="Rectangle 6"/>
          <p:cNvSpPr txBox="1"/>
          <p:nvPr/>
        </p:nvSpPr>
        <p:spPr>
          <a:xfrm>
            <a:off x="9542013" y="1752357"/>
            <a:ext cx="1626707" cy="277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HWRF (pre-RI)</a:t>
            </a:r>
            <a:endParaRPr lang="en-US" sz="12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858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25529"/>
            <a:ext cx="10237301" cy="666786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89EF2"/>
                </a:solidFill>
                <a:latin typeface="Calibri" pitchFamily="34" charset="0"/>
              </a:rPr>
              <a:t>Hurricane</a:t>
            </a:r>
            <a:r>
              <a:rPr lang="en-US" sz="3600" b="1" baseline="0" dirty="0" smtClean="0">
                <a:solidFill>
                  <a:srgbClr val="F89EF2"/>
                </a:solidFill>
                <a:latin typeface="Calibri" pitchFamily="34" charset="0"/>
              </a:rPr>
              <a:t> Earl (2010):</a:t>
            </a:r>
            <a:r>
              <a:rPr lang="en-US" sz="3600" b="1" dirty="0" smtClean="0">
                <a:solidFill>
                  <a:srgbClr val="F89EF2"/>
                </a:solidFill>
                <a:latin typeface="Calibri" pitchFamily="34" charset="0"/>
              </a:rPr>
              <a:t> 3-km Forecast</a:t>
            </a:r>
            <a:endParaRPr lang="en-US" sz="3600" b="1" dirty="0">
              <a:solidFill>
                <a:srgbClr val="F89EF2"/>
              </a:solidFill>
              <a:latin typeface="Calibri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8722" y="6052828"/>
            <a:ext cx="598162" cy="5981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207" y="6094666"/>
            <a:ext cx="581629" cy="556323"/>
          </a:xfrm>
          <a:prstGeom prst="rect">
            <a:avLst/>
          </a:prstGeom>
        </p:spPr>
      </p:pic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1506942" y="5893496"/>
            <a:ext cx="938032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>
              <a:defRPr sz="2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marL="0" indent="0" eaLnBrk="1">
              <a:buFont typeface="Symbol" charset="2"/>
              <a:buNone/>
            </a:pPr>
            <a:r>
              <a:rPr kumimoji="1" lang="en-US" altLang="zh-CN" sz="2200" dirty="0" smtClean="0">
                <a:solidFill>
                  <a:schemeClr val="tx1"/>
                </a:solidFill>
                <a:latin typeface="Calibri" pitchFamily="34" charset="0"/>
              </a:rPr>
              <a:t>Apart</a:t>
            </a:r>
            <a:r>
              <a:rPr kumimoji="1" lang="en-US" altLang="zh-CN" sz="2200" baseline="0" dirty="0" smtClean="0">
                <a:solidFill>
                  <a:schemeClr val="tx1"/>
                </a:solidFill>
                <a:latin typeface="Calibri" pitchFamily="34" charset="0"/>
              </a:rPr>
              <a:t> from the standard verification metrics (track and  peak winds),  HWRF reproduced the storm structure extremely well making this an unique data set</a:t>
            </a:r>
            <a:endParaRPr kumimoji="1" lang="zh-CN" altLang="en-US" sz="22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6104" t="19158" r="63369" b="25263"/>
          <a:stretch/>
        </p:blipFill>
        <p:spPr>
          <a:xfrm>
            <a:off x="405619" y="1173541"/>
            <a:ext cx="2202647" cy="44730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9458" t="19158" r="41910" b="25263"/>
          <a:stretch/>
        </p:blipFill>
        <p:spPr>
          <a:xfrm>
            <a:off x="4766885" y="1173540"/>
            <a:ext cx="2227266" cy="44730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2235" t="19158" r="19404" b="25263"/>
          <a:stretch/>
        </p:blipFill>
        <p:spPr>
          <a:xfrm>
            <a:off x="2608266" y="1173540"/>
            <a:ext cx="2158619" cy="44730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14593" t="15470" r="9535" b="1939"/>
          <a:stretch/>
        </p:blipFill>
        <p:spPr>
          <a:xfrm>
            <a:off x="7102374" y="1789565"/>
            <a:ext cx="4381061" cy="3837955"/>
          </a:xfrm>
          <a:prstGeom prst="rect">
            <a:avLst/>
          </a:prstGeom>
        </p:spPr>
      </p:pic>
      <p:sp>
        <p:nvSpPr>
          <p:cNvPr id="15" name="Rectangle 6"/>
          <p:cNvSpPr txBox="1"/>
          <p:nvPr/>
        </p:nvSpPr>
        <p:spPr>
          <a:xfrm>
            <a:off x="7516600" y="1470753"/>
            <a:ext cx="19113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P-3 Lower fuselage</a:t>
            </a:r>
            <a:endParaRPr lang="en-US" sz="1400" b="1" dirty="0">
              <a:latin typeface="Calibri" pitchFamily="34" charset="0"/>
            </a:endParaRPr>
          </a:p>
        </p:txBody>
      </p:sp>
      <p:sp>
        <p:nvSpPr>
          <p:cNvPr id="16" name="Rectangle 7"/>
          <p:cNvSpPr txBox="1"/>
          <p:nvPr/>
        </p:nvSpPr>
        <p:spPr>
          <a:xfrm>
            <a:off x="9476240" y="1481788"/>
            <a:ext cx="15867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Calibri" charset="0"/>
                <a:ea typeface="Calibri" charset="0"/>
                <a:cs typeface="Calibri" charset="0"/>
              </a:rPr>
              <a:t>HWRF simulated</a:t>
            </a:r>
            <a:endParaRPr lang="en-US" sz="14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39858" y="1903823"/>
            <a:ext cx="1101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Tilt</a:t>
            </a:r>
            <a:endParaRPr lang="en-US" sz="20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4" name="Rectangle 6"/>
          <p:cNvSpPr txBox="1"/>
          <p:nvPr/>
        </p:nvSpPr>
        <p:spPr>
          <a:xfrm>
            <a:off x="7254466" y="4106409"/>
            <a:ext cx="4758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RI</a:t>
            </a:r>
            <a:endParaRPr lang="en-US" sz="12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5" name="Rectangle 6"/>
          <p:cNvSpPr txBox="1"/>
          <p:nvPr/>
        </p:nvSpPr>
        <p:spPr>
          <a:xfrm>
            <a:off x="6994151" y="2862297"/>
            <a:ext cx="884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Pre RI</a:t>
            </a:r>
            <a:endParaRPr lang="en-US" sz="12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93722" y="5217465"/>
            <a:ext cx="317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From Chen and Gopal, JAS, 2015</a:t>
            </a:r>
            <a:endParaRPr lang="en-US" sz="12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709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348041"/>
            <a:ext cx="10536485" cy="97248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89EF2"/>
                </a:solidFill>
                <a:latin typeface="Calibri" pitchFamily="34" charset="0"/>
              </a:rPr>
              <a:t>RI problem:  Importance of Multi-Scale interactions</a:t>
            </a:r>
            <a:endParaRPr lang="en-US" sz="3600" b="1" dirty="0">
              <a:solidFill>
                <a:srgbClr val="F89EF2"/>
              </a:solidFill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699" r="6880"/>
          <a:stretch/>
        </p:blipFill>
        <p:spPr>
          <a:xfrm>
            <a:off x="1042455" y="1681160"/>
            <a:ext cx="4586361" cy="4173412"/>
          </a:xfrm>
          <a:prstGeom prst="rect">
            <a:avLst/>
          </a:prstGeom>
        </p:spPr>
      </p:pic>
      <p:sp>
        <p:nvSpPr>
          <p:cNvPr id="5" name="Rectangle 4"/>
          <p:cNvSpPr txBox="1"/>
          <p:nvPr/>
        </p:nvSpPr>
        <p:spPr>
          <a:xfrm>
            <a:off x="1263880" y="5886478"/>
            <a:ext cx="436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Not all forecasts are as good as the 18Z run!  The 12Z forecast was not impressive!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-1221" t="438" r="1221" b="-804"/>
          <a:stretch/>
        </p:blipFill>
        <p:spPr>
          <a:xfrm>
            <a:off x="6126980" y="1681160"/>
            <a:ext cx="4866705" cy="4205318"/>
          </a:xfrm>
          <a:prstGeom prst="rect">
            <a:avLst/>
          </a:prstGeom>
        </p:spPr>
      </p:pic>
      <p:sp>
        <p:nvSpPr>
          <p:cNvPr id="7" name="Rectangle 4"/>
          <p:cNvSpPr txBox="1"/>
          <p:nvPr/>
        </p:nvSpPr>
        <p:spPr>
          <a:xfrm>
            <a:off x="6394099" y="5886478"/>
            <a:ext cx="4599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Larger Scale: Higher Shear mostly driven by outflow from </a:t>
            </a:r>
            <a:r>
              <a:rPr lang="en-US" dirty="0">
                <a:latin typeface="Calibri" pitchFamily="34" charset="0"/>
              </a:rPr>
              <a:t>Dannielle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74776" y="4470397"/>
            <a:ext cx="2489456" cy="49244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Shear difference between 12Z and 18Z runs at RI onset</a:t>
            </a:r>
            <a:endParaRPr lang="en-US" sz="1300" b="1" dirty="0">
              <a:solidFill>
                <a:schemeClr val="bg1"/>
              </a:solidFill>
            </a:endParaRPr>
          </a:p>
        </p:txBody>
      </p:sp>
      <p:sp>
        <p:nvSpPr>
          <p:cNvPr id="11" name="AutoShape 9"/>
          <p:cNvSpPr>
            <a:spLocks/>
          </p:cNvSpPr>
          <p:nvPr/>
        </p:nvSpPr>
        <p:spPr bwMode="auto">
          <a:xfrm>
            <a:off x="2619841" y="1191385"/>
            <a:ext cx="6588125" cy="30354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/>
          <a:lstStyle/>
          <a:p>
            <a:r>
              <a:rPr lang="en-US" altLang="zh-CN" sz="2000" b="1" dirty="0">
                <a:solidFill>
                  <a:srgbClr val="003399"/>
                </a:solidFill>
                <a:latin typeface="Calibri" pitchFamily="34" charset="0"/>
              </a:rPr>
              <a:t>Shear vortex interactions during RI in Hurricane </a:t>
            </a:r>
            <a:r>
              <a:rPr lang="en-US" altLang="zh-CN" sz="2000" b="1" dirty="0" smtClean="0">
                <a:solidFill>
                  <a:srgbClr val="003399"/>
                </a:solidFill>
                <a:latin typeface="Calibri" pitchFamily="34" charset="0"/>
              </a:rPr>
              <a:t>Earl (2010</a:t>
            </a:r>
            <a:r>
              <a:rPr lang="en-US" altLang="zh-CN" sz="1800" b="1" dirty="0" smtClean="0">
                <a:solidFill>
                  <a:srgbClr val="003399"/>
                </a:solidFill>
              </a:rPr>
              <a:t>)</a:t>
            </a:r>
            <a:endParaRPr lang="en-US" altLang="zh-CN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207" y="6094666"/>
            <a:ext cx="581629" cy="5563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3101" y="6039428"/>
            <a:ext cx="750771" cy="7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1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988" y="228720"/>
            <a:ext cx="10223612" cy="82891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89EF2"/>
                </a:solidFill>
                <a:latin typeface="Calibri" pitchFamily="34" charset="0"/>
              </a:rPr>
              <a:t>Addressing</a:t>
            </a:r>
            <a:r>
              <a:rPr lang="en-US" sz="3600" b="1" baseline="0" dirty="0" smtClean="0">
                <a:solidFill>
                  <a:srgbClr val="F89EF2"/>
                </a:solidFill>
                <a:latin typeface="Calibri" pitchFamily="34" charset="0"/>
              </a:rPr>
              <a:t> Our Immediate  TC Prediction Needs</a:t>
            </a:r>
            <a:endParaRPr lang="en-US" sz="3600" b="1" dirty="0">
              <a:solidFill>
                <a:srgbClr val="F89EF2"/>
              </a:solidFill>
              <a:latin typeface="Calibri" pitchFamily="34" charset="0"/>
            </a:endParaRPr>
          </a:p>
        </p:txBody>
      </p:sp>
      <p:pic>
        <p:nvPicPr>
          <p:cNvPr id="4" name="Picture 22" descr="IMG_055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" t="19257" r="2932" b="22211"/>
          <a:stretch/>
        </p:blipFill>
        <p:spPr bwMode="auto">
          <a:xfrm>
            <a:off x="1150196" y="1516819"/>
            <a:ext cx="4805482" cy="228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725" y="1135782"/>
            <a:ext cx="2509591" cy="21056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7512" y="3487738"/>
            <a:ext cx="4384526" cy="2865437"/>
          </a:xfrm>
          <a:prstGeom prst="rect">
            <a:avLst/>
          </a:prstGeom>
        </p:spPr>
      </p:pic>
      <p:sp>
        <p:nvSpPr>
          <p:cNvPr id="7" name="AutoShape 5"/>
          <p:cNvSpPr>
            <a:spLocks/>
          </p:cNvSpPr>
          <p:nvPr/>
        </p:nvSpPr>
        <p:spPr bwMode="auto">
          <a:xfrm>
            <a:off x="1157385" y="4061611"/>
            <a:ext cx="5356459" cy="21415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55613">
              <a:lnSpc>
                <a:spcPct val="90000"/>
              </a:lnSpc>
              <a:spcBef>
                <a:spcPts val="400"/>
              </a:spcBef>
            </a:pPr>
            <a:r>
              <a:rPr lang="en-US" altLang="zh-CN" sz="1600" b="0" dirty="0">
                <a:solidFill>
                  <a:schemeClr val="tx1"/>
                </a:solidFill>
              </a:rPr>
              <a:t> </a:t>
            </a:r>
            <a:r>
              <a:rPr lang="en-US" altLang="zh-CN" b="0" u="sng" dirty="0">
                <a:solidFill>
                  <a:schemeClr val="tx1"/>
                </a:solidFill>
                <a:latin typeface="Calibri" pitchFamily="34" charset="0"/>
              </a:rPr>
              <a:t>Storm Centric -VS- Domain Centric Forecasts</a:t>
            </a:r>
          </a:p>
          <a:p>
            <a:pPr defTabSz="455613">
              <a:lnSpc>
                <a:spcPct val="90000"/>
              </a:lnSpc>
              <a:spcBef>
                <a:spcPts val="400"/>
              </a:spcBef>
            </a:pPr>
            <a:endParaRPr lang="en-US" altLang="zh-CN" b="0" u="sng" dirty="0">
              <a:solidFill>
                <a:schemeClr val="tx1"/>
              </a:solidFill>
              <a:latin typeface="Calibri" pitchFamily="34" charset="0"/>
            </a:endParaRPr>
          </a:p>
          <a:p>
            <a:pPr defTabSz="455613">
              <a:lnSpc>
                <a:spcPct val="90000"/>
              </a:lnSpc>
              <a:spcBef>
                <a:spcPts val="400"/>
              </a:spcBef>
            </a:pPr>
            <a:r>
              <a:rPr lang="en-US" altLang="zh-CN" b="0" dirty="0">
                <a:solidFill>
                  <a:schemeClr val="tx1"/>
                </a:solidFill>
                <a:latin typeface="Calibri" pitchFamily="34" charset="0"/>
              </a:rPr>
              <a:t> - </a:t>
            </a:r>
            <a:r>
              <a:rPr lang="en-US" altLang="zh-CN" b="0" dirty="0" smtClean="0">
                <a:solidFill>
                  <a:schemeClr val="tx1"/>
                </a:solidFill>
                <a:latin typeface="Calibri" pitchFamily="34" charset="0"/>
              </a:rPr>
              <a:t>Tropical </a:t>
            </a:r>
            <a:r>
              <a:rPr lang="en-US" altLang="zh-CN" b="0" dirty="0">
                <a:solidFill>
                  <a:schemeClr val="tx1"/>
                </a:solidFill>
                <a:latin typeface="Calibri" pitchFamily="34" charset="0"/>
              </a:rPr>
              <a:t>predictions system (Extended predictions)</a:t>
            </a:r>
          </a:p>
          <a:p>
            <a:pPr defTabSz="455613">
              <a:lnSpc>
                <a:spcPct val="90000"/>
              </a:lnSpc>
              <a:spcBef>
                <a:spcPts val="400"/>
              </a:spcBef>
            </a:pPr>
            <a:r>
              <a:rPr lang="en-US" altLang="zh-CN" b="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altLang="zh-CN" b="0" dirty="0" smtClean="0">
                <a:solidFill>
                  <a:schemeClr val="tx1"/>
                </a:solidFill>
                <a:latin typeface="Calibri" pitchFamily="34" charset="0"/>
              </a:rPr>
              <a:t>- Improved storm-storm &amp; multi-Scale interactions</a:t>
            </a:r>
            <a:endParaRPr lang="en-US" altLang="zh-CN" b="0" dirty="0">
              <a:solidFill>
                <a:schemeClr val="tx1"/>
              </a:solidFill>
              <a:latin typeface="Calibri" pitchFamily="34" charset="0"/>
            </a:endParaRPr>
          </a:p>
          <a:p>
            <a:pPr defTabSz="455613">
              <a:lnSpc>
                <a:spcPct val="90000"/>
              </a:lnSpc>
              <a:spcBef>
                <a:spcPts val="400"/>
              </a:spcBef>
            </a:pPr>
            <a:r>
              <a:rPr lang="en-US" altLang="zh-CN" b="0" dirty="0">
                <a:solidFill>
                  <a:schemeClr val="tx1"/>
                </a:solidFill>
                <a:latin typeface="Calibri" pitchFamily="34" charset="0"/>
              </a:rPr>
              <a:t> - Landfall and post landfall (storm surge &amp; rainfall)</a:t>
            </a:r>
          </a:p>
          <a:p>
            <a:pPr defTabSz="455613">
              <a:lnSpc>
                <a:spcPct val="90000"/>
              </a:lnSpc>
              <a:spcBef>
                <a:spcPts val="400"/>
              </a:spcBef>
            </a:pPr>
            <a:r>
              <a:rPr lang="en-US" altLang="zh-CN" b="0" dirty="0">
                <a:solidFill>
                  <a:schemeClr val="tx1"/>
                </a:solidFill>
                <a:latin typeface="Calibri" pitchFamily="34" charset="0"/>
              </a:rPr>
              <a:t> - Genesis</a:t>
            </a:r>
          </a:p>
          <a:p>
            <a:pPr defTabSz="455613">
              <a:lnSpc>
                <a:spcPct val="90000"/>
              </a:lnSpc>
              <a:spcBef>
                <a:spcPts val="400"/>
              </a:spcBef>
            </a:pPr>
            <a:r>
              <a:rPr lang="en-US" altLang="zh-CN" b="0" dirty="0">
                <a:solidFill>
                  <a:schemeClr val="tx1"/>
                </a:solidFill>
                <a:latin typeface="Calibri" pitchFamily="34" charset="0"/>
              </a:rPr>
              <a:t> - Regional ensembles</a:t>
            </a:r>
          </a:p>
          <a:p>
            <a:pPr defTabSz="455613">
              <a:lnSpc>
                <a:spcPct val="90000"/>
              </a:lnSpc>
              <a:spcBef>
                <a:spcPts val="400"/>
              </a:spcBef>
            </a:pPr>
            <a:r>
              <a:rPr lang="en-US" altLang="zh-CN" b="0" dirty="0">
                <a:solidFill>
                  <a:schemeClr val="tx1"/>
                </a:solidFill>
                <a:latin typeface="Calibri" pitchFamily="34" charset="0"/>
              </a:rPr>
              <a:t> - Data assimilation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62853" y="1134029"/>
            <a:ext cx="317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A Busy Day in the</a:t>
            </a:r>
            <a:r>
              <a:rPr lang="en-US" baseline="0" dirty="0" smtClean="0">
                <a:latin typeface="Calibri" pitchFamily="34" charset="0"/>
              </a:rPr>
              <a:t> Tropics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207" y="6039428"/>
            <a:ext cx="639380" cy="6115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3101" y="6039428"/>
            <a:ext cx="750771" cy="7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6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6235379"/>
              </p:ext>
            </p:extLst>
          </p:nvPr>
        </p:nvGraphicFramePr>
        <p:xfrm>
          <a:off x="1186580" y="695211"/>
          <a:ext cx="7700098" cy="4846294"/>
        </p:xfrm>
        <a:graphic>
          <a:graphicData uri="http://schemas.openxmlformats.org/drawingml/2006/table">
            <a:tbl>
              <a:tblPr/>
              <a:tblGrid>
                <a:gridCol w="1733228"/>
                <a:gridCol w="2890732"/>
                <a:gridCol w="3076138"/>
              </a:tblGrid>
              <a:tr h="245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28" marR="91428" marT="45719" marB="45719" horzOverflow="overflow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2014 Operational HWRF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2013 Basin-wide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HWRF (H3WI)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5732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Domain</a:t>
                      </a:r>
                    </a:p>
                  </a:txBody>
                  <a:tcPr marL="91428" marR="91428" marT="45719" marB="45719" horzOverflow="overflow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27 KM: 77.58˚ X 77.58˚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 KM: 10.56˚ X 10.2˚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strike="noStrike" cap="none" normalizeH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0000"/>
                            </a:solidFill>
                          </a:uFill>
                          <a:latin typeface="Calibri" pitchFamily="34" charset="0"/>
                        </a:rPr>
                        <a:t>3 KM: 6.12˚ X 5.42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˚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27 KM: 178.20˚ X 77.58˚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 KM: 10.56˚ X 10.2˚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strike="noStrike" cap="none" normalizeH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0000"/>
                            </a:solidFill>
                          </a:uFill>
                          <a:latin typeface="Calibri" pitchFamily="34" charset="0"/>
                        </a:rPr>
                        <a:t>3 KM: 6.12˚ X 5.42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˚</a:t>
                      </a:r>
                      <a:endParaRPr lang="en-US" sz="12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69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Vortex Initialization</a:t>
                      </a:r>
                    </a:p>
                  </a:txBody>
                  <a:tcPr marL="91428" marR="91428" marT="45719" marB="45719" horzOverflow="overflow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strike="noStrike" cap="none" normalizeH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0000"/>
                            </a:solidFill>
                          </a:uFill>
                          <a:latin typeface="Calibri" pitchFamily="34" charset="0"/>
                        </a:rPr>
                        <a:t>Modified Vortex Initialization at 3 KM with 30</a:t>
                      </a:r>
                      <a:r>
                        <a:rPr kumimoji="0" lang="en-US" sz="1200" b="0" i="0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0000"/>
                            </a:solidFill>
                          </a:uFill>
                          <a:latin typeface="Calibri" pitchFamily="34" charset="0"/>
                        </a:rPr>
                        <a:t>o</a:t>
                      </a:r>
                      <a:r>
                        <a:rPr kumimoji="0" lang="en-US" sz="1200" b="0" i="0" strike="noStrike" cap="none" normalizeH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0000"/>
                            </a:solidFill>
                          </a:uFill>
                          <a:latin typeface="Calibri" pitchFamily="34" charset="0"/>
                        </a:rPr>
                        <a:t>x30</a:t>
                      </a:r>
                      <a:r>
                        <a:rPr kumimoji="0" lang="en-US" sz="1200" b="0" i="0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0000"/>
                            </a:solidFill>
                          </a:uFill>
                          <a:latin typeface="Calibri" pitchFamily="34" charset="0"/>
                        </a:rPr>
                        <a:t>o</a:t>
                      </a:r>
                      <a:r>
                        <a:rPr kumimoji="0" lang="en-US" sz="1200" b="0" i="0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0000"/>
                            </a:solidFill>
                          </a:uFill>
                          <a:latin typeface="Calibri" pitchFamily="34" charset="0"/>
                        </a:rPr>
                        <a:t> analysis domain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0000"/>
                            </a:solidFill>
                          </a:uFill>
                          <a:latin typeface="Calibri" pitchFamily="34" charset="0"/>
                        </a:rPr>
                        <a:t>One-way hybrid DA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2013 multiple storm vortex initialization at 3KM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with  </a:t>
                      </a:r>
                      <a:r>
                        <a:rPr kumimoji="0" lang="en-US" altLang="zh-CN" sz="1200" b="0" i="0" strike="noStrike" cap="none" normalizeH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0000"/>
                            </a:solidFill>
                          </a:uFill>
                          <a:latin typeface="Calibri" pitchFamily="34" charset="0"/>
                        </a:rPr>
                        <a:t>30</a:t>
                      </a:r>
                      <a:r>
                        <a:rPr kumimoji="0" lang="en-US" altLang="zh-CN" sz="1200" b="0" i="0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0000"/>
                            </a:solidFill>
                          </a:uFill>
                          <a:latin typeface="Calibri" pitchFamily="34" charset="0"/>
                        </a:rPr>
                        <a:t>o</a:t>
                      </a:r>
                      <a:r>
                        <a:rPr kumimoji="0" lang="en-US" altLang="zh-CN" sz="1200" b="0" i="0" strike="noStrike" cap="none" normalizeH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0000"/>
                            </a:solidFill>
                          </a:uFill>
                          <a:latin typeface="Calibri" pitchFamily="34" charset="0"/>
                        </a:rPr>
                        <a:t>x30</a:t>
                      </a:r>
                      <a:r>
                        <a:rPr kumimoji="0" lang="en-US" altLang="zh-CN" sz="1200" b="0" i="0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0000"/>
                            </a:solidFill>
                          </a:uFill>
                          <a:latin typeface="Calibri" pitchFamily="34" charset="0"/>
                        </a:rPr>
                        <a:t>o</a:t>
                      </a:r>
                      <a:r>
                        <a:rPr kumimoji="0" lang="en-US" altLang="zh-CN" sz="1200" b="0" i="0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0000"/>
                            </a:solidFill>
                          </a:uFill>
                          <a:latin typeface="Calibri" pitchFamily="34" charset="0"/>
                        </a:rPr>
                        <a:t> analysis domain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0000"/>
                            </a:solidFill>
                          </a:uFill>
                          <a:latin typeface="Calibri" pitchFamily="34" charset="0"/>
                        </a:rPr>
                        <a:t>No DA outer domain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Cycling</a:t>
                      </a:r>
                    </a:p>
                  </a:txBody>
                  <a:tcPr marL="91428" marR="91428" marT="45719" marB="45719" horzOverflow="overflow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Yes (3 KM vortex only)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Yes (3KM vortex only)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9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Ocean Coupling</a:t>
                      </a:r>
                    </a:p>
                  </a:txBody>
                  <a:tcPr marL="91428" marR="91428" marT="45719" marB="45719" horzOverflow="overflow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27-9 KM: Yes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 KM: No, Downscaled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27-9-3 KM: No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663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Physics schemes</a:t>
                      </a:r>
                    </a:p>
                  </a:txBody>
                  <a:tcPr marL="91428" marR="91428" marT="45719" marB="45719" horzOverflow="overflow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5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Microphysics</a:t>
                      </a:r>
                    </a:p>
                  </a:txBody>
                  <a:tcPr marL="91428" marR="91428" marT="45719" marB="45719" horzOverflow="overflow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Modified Ferrier (High Resolution)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 smtClean="0"/>
                        <a:t>Modified Ferrier (High Resolution)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Radiation</a:t>
                      </a:r>
                    </a:p>
                  </a:txBody>
                  <a:tcPr marL="91428" marR="91428" marT="45719" marB="45719" horzOverflow="overflow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GFDL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 smtClean="0"/>
                        <a:t>GFDL</a:t>
                      </a:r>
                      <a:endParaRPr lang="zh-CN" altLang="en-US" sz="1200" b="0" dirty="0"/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Surface</a:t>
                      </a:r>
                    </a:p>
                  </a:txBody>
                  <a:tcPr marL="91428" marR="91428" marT="45719" marB="45719" horzOverflow="overflow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GFDL (High Resolution)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 smtClean="0"/>
                        <a:t>GFDL (High Resolution)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PBL Scheme</a:t>
                      </a:r>
                    </a:p>
                  </a:txBody>
                  <a:tcPr marL="91428" marR="91428" marT="45719" marB="45719" horzOverflow="overflow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2013 GFS (High Resolution)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2013 GFS (High Resolution)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9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Convection</a:t>
                      </a:r>
                    </a:p>
                  </a:txBody>
                  <a:tcPr marL="91428" marR="91428" marT="45719" marB="45719" horzOverflow="overflow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SAS (High Resolution), No CP (3 KM), Shallow Convection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SAS (High Resolution), No CP (3 KM), Shallow Convection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Land Surface</a:t>
                      </a:r>
                    </a:p>
                  </a:txBody>
                  <a:tcPr marL="91428" marR="91428" marT="45719" marB="45719" horzOverflow="overflow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GFDL Slab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GFDL Slab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GWD</a:t>
                      </a:r>
                    </a:p>
                  </a:txBody>
                  <a:tcPr marL="91428" marR="91428" marT="45719" marB="45719" horzOverflow="overflow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Yes(27 KM); No(9-3 KM)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No(27 KM); No(9-3 KM)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83613" y="56981"/>
            <a:ext cx="7077773" cy="550889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89EF2"/>
                </a:solidFill>
                <a:latin typeface="Calibri" charset="0"/>
                <a:ea typeface="Calibri" charset="0"/>
                <a:cs typeface="Calibri" charset="0"/>
              </a:rPr>
              <a:t>Basin Scale </a:t>
            </a:r>
            <a:r>
              <a:rPr lang="en-US" sz="3200" b="1" dirty="0">
                <a:solidFill>
                  <a:srgbClr val="F89EF2"/>
                </a:solidFill>
                <a:latin typeface="Calibri" charset="0"/>
                <a:ea typeface="Calibri" charset="0"/>
                <a:cs typeface="Calibri" charset="0"/>
              </a:rPr>
              <a:t>HWRF: </a:t>
            </a:r>
            <a:r>
              <a:rPr lang="en-US" sz="3200" b="1" dirty="0" smtClean="0">
                <a:solidFill>
                  <a:srgbClr val="F89EF2"/>
                </a:solidFill>
                <a:latin typeface="Calibri" charset="0"/>
                <a:ea typeface="Calibri" charset="0"/>
                <a:cs typeface="Calibri" charset="0"/>
              </a:rPr>
              <a:t>Configuration </a:t>
            </a:r>
            <a:endParaRPr lang="en-US" sz="3200" b="1" dirty="0">
              <a:solidFill>
                <a:srgbClr val="F89EF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3613" y="5716186"/>
            <a:ext cx="8526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Calibri" charset="0"/>
                <a:ea typeface="Calibri" charset="0"/>
                <a:cs typeface="Calibri" charset="0"/>
              </a:rPr>
              <a:t>Basin Scale </a:t>
            </a:r>
            <a:r>
              <a:rPr lang="en-US" altLang="zh-CN" sz="1600" dirty="0">
                <a:latin typeface="Calibri" charset="0"/>
                <a:ea typeface="Calibri" charset="0"/>
                <a:cs typeface="Calibri" charset="0"/>
              </a:rPr>
              <a:t>HWRF: same version of HWRF but operates  with multiple moving nest, initialization, cycling and physics all consistent with operational HWRF, with 61 levels, </a:t>
            </a:r>
            <a:r>
              <a:rPr lang="en-US" altLang="zh-CN" sz="1600" b="1" dirty="0">
                <a:latin typeface="Calibri" charset="0"/>
                <a:ea typeface="Calibri" charset="0"/>
                <a:cs typeface="Calibri" charset="0"/>
              </a:rPr>
              <a:t>w/o active ocean </a:t>
            </a:r>
            <a:r>
              <a:rPr lang="en-US" altLang="zh-CN" sz="1600" b="1" dirty="0" smtClean="0">
                <a:latin typeface="Calibri" charset="0"/>
                <a:ea typeface="Calibri" charset="0"/>
                <a:cs typeface="Calibri" charset="0"/>
              </a:rPr>
              <a:t>coupling</a:t>
            </a:r>
            <a:r>
              <a:rPr lang="en-US" altLang="zh-CN" sz="1600" dirty="0" smtClean="0">
                <a:latin typeface="Calibri" charset="0"/>
                <a:ea typeface="Calibri" charset="0"/>
                <a:cs typeface="Calibri" charset="0"/>
              </a:rPr>
              <a:t>. The system is being transition to DTC for research. 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  <a:hlinkClick r:id="rId2"/>
              </a:rPr>
              <a:t>http://storm.aoml.noaa.gov/realtime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101" y="6039428"/>
            <a:ext cx="750771" cy="7507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207" y="6039428"/>
            <a:ext cx="639380" cy="61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6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196" y="273178"/>
            <a:ext cx="10513569" cy="683188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89EF2"/>
                </a:solidFill>
                <a:latin typeface="Calibri" charset="0"/>
                <a:ea typeface="Calibri" charset="0"/>
                <a:cs typeface="Calibri" charset="0"/>
              </a:rPr>
              <a:t>Basin Scale </a:t>
            </a:r>
            <a:r>
              <a:rPr lang="en-US" sz="3600" b="1" dirty="0">
                <a:solidFill>
                  <a:srgbClr val="F89EF2"/>
                </a:solidFill>
                <a:latin typeface="Calibri" charset="0"/>
                <a:ea typeface="Calibri" charset="0"/>
                <a:cs typeface="Calibri" charset="0"/>
              </a:rPr>
              <a:t>HWRF: Experimental Prediction System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07" y="6039428"/>
            <a:ext cx="639380" cy="6115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3645" y="6039428"/>
            <a:ext cx="750771" cy="7507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42725" y="5549929"/>
            <a:ext cx="4225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Performance of the Basin Scale HWRF (2013):  Significant improvements over 2013 operational HWRF and comparable with 2014 HWRF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" name="Picture 4" descr="C:\Users\xuejin.zhang\Desktop\03_HWFI_HWHI_LW_AL_TKER_raw_CI_MEA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749" y="956366"/>
            <a:ext cx="3480542" cy="22484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xuejin.zhang\Desktop\01_HWFI_HWHI_LW_AL_WDER_abs_CI_MEA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748" y="3301508"/>
            <a:ext cx="3480543" cy="224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8901175" y="1970950"/>
            <a:ext cx="0" cy="4242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8602660" y="2318078"/>
            <a:ext cx="15162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rgbClr val="FF0000"/>
                </a:solidFill>
              </a:rPr>
              <a:t>Basin Scale HWRF</a:t>
            </a:r>
            <a:endParaRPr lang="en-US" sz="800" b="1" dirty="0">
              <a:solidFill>
                <a:srgbClr val="FF0000"/>
              </a:solidFill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8872181" y="4334611"/>
            <a:ext cx="28994" cy="4059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1500958" y="973062"/>
            <a:ext cx="3649029" cy="2248756"/>
            <a:chOff x="913245" y="2637196"/>
            <a:chExt cx="6518638" cy="4839584"/>
          </a:xfrm>
        </p:grpSpPr>
        <p:pic>
          <p:nvPicPr>
            <p:cNvPr id="18" name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245" y="2637196"/>
              <a:ext cx="6452774" cy="4839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AutoShape 3"/>
            <p:cNvSpPr>
              <a:spLocks/>
            </p:cNvSpPr>
            <p:nvPr/>
          </p:nvSpPr>
          <p:spPr bwMode="auto">
            <a:xfrm>
              <a:off x="1150759" y="2775372"/>
              <a:ext cx="5925754" cy="695999"/>
            </a:xfrm>
            <a:custGeom>
              <a:avLst/>
              <a:gdLst>
                <a:gd name="T0" fmla="*/ 3177382 w 21600"/>
                <a:gd name="T1" fmla="*/ 723900 h 21600"/>
                <a:gd name="T2" fmla="*/ 3177382 w 21600"/>
                <a:gd name="T3" fmla="*/ 723900 h 21600"/>
                <a:gd name="T4" fmla="*/ 3177382 w 21600"/>
                <a:gd name="T5" fmla="*/ 723900 h 21600"/>
                <a:gd name="T6" fmla="*/ 3177382 w 21600"/>
                <a:gd name="T7" fmla="*/ 72390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 eaLnBrk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1pPr>
              <a:lvl2pPr marL="742950" indent="-285750" eaLnBrk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1143000" indent="-228600" eaLnBrk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600200" indent="-228600" eaLnBrk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2057400" indent="-228600" eaLnBrk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eaLnBrk="1">
                <a:defRPr/>
              </a:pPr>
              <a:r>
                <a:rPr lang="en-US" altLang="en-US" sz="1400" dirty="0" smtClean="0">
                  <a:solidFill>
                    <a:srgbClr val="003399"/>
                  </a:solidFill>
                  <a:latin typeface="Calibri" pitchFamily="34" charset="0"/>
                </a:rPr>
                <a:t>Improved scale </a:t>
              </a:r>
              <a:r>
                <a:rPr lang="en-US" altLang="en-US" sz="1400" dirty="0">
                  <a:solidFill>
                    <a:srgbClr val="003399"/>
                  </a:solidFill>
                  <a:latin typeface="Calibri" pitchFamily="34" charset="0"/>
                </a:rPr>
                <a:t>i</a:t>
              </a:r>
              <a:r>
                <a:rPr lang="en-US" altLang="en-US" sz="1400" dirty="0" smtClean="0">
                  <a:solidFill>
                    <a:srgbClr val="003399"/>
                  </a:solidFill>
                  <a:latin typeface="Calibri" pitchFamily="34" charset="0"/>
                </a:rPr>
                <a:t>nteractions and improved </a:t>
              </a:r>
              <a:r>
                <a:rPr lang="en-US" altLang="en-US" sz="1400" dirty="0">
                  <a:solidFill>
                    <a:srgbClr val="003399"/>
                  </a:solidFill>
                  <a:latin typeface="Calibri" pitchFamily="34" charset="0"/>
                </a:rPr>
                <a:t>t</a:t>
              </a:r>
              <a:r>
                <a:rPr lang="en-US" altLang="en-US" sz="1400" dirty="0" smtClean="0">
                  <a:solidFill>
                    <a:srgbClr val="003399"/>
                  </a:solidFill>
                  <a:latin typeface="Calibri" pitchFamily="34" charset="0"/>
                </a:rPr>
                <a:t>rack &amp; size </a:t>
              </a:r>
              <a:r>
                <a:rPr lang="en-US" altLang="en-US" sz="1400" dirty="0">
                  <a:solidFill>
                    <a:srgbClr val="003399"/>
                  </a:solidFill>
                  <a:latin typeface="Calibri" pitchFamily="34" charset="0"/>
                </a:rPr>
                <a:t>f</a:t>
              </a:r>
              <a:r>
                <a:rPr lang="en-US" altLang="en-US" sz="1400" dirty="0" smtClean="0">
                  <a:solidFill>
                    <a:srgbClr val="003399"/>
                  </a:solidFill>
                  <a:latin typeface="Calibri" pitchFamily="34" charset="0"/>
                </a:rPr>
                <a:t>orecasts (25 00Z Predictions)</a:t>
              </a:r>
            </a:p>
          </p:txBody>
        </p:sp>
        <p:sp>
          <p:nvSpPr>
            <p:cNvPr id="20" name="AutoShape 2"/>
            <p:cNvSpPr>
              <a:spLocks/>
            </p:cNvSpPr>
            <p:nvPr/>
          </p:nvSpPr>
          <p:spPr bwMode="auto">
            <a:xfrm>
              <a:off x="1488067" y="6460075"/>
              <a:ext cx="5943816" cy="573176"/>
            </a:xfrm>
            <a:custGeom>
              <a:avLst/>
              <a:gdLst>
                <a:gd name="T0" fmla="*/ 817740300 w 21600"/>
                <a:gd name="T1" fmla="*/ 16480650 h 21600"/>
                <a:gd name="T2" fmla="*/ 817740300 w 21600"/>
                <a:gd name="T3" fmla="*/ 16480650 h 21600"/>
                <a:gd name="T4" fmla="*/ 817740300 w 21600"/>
                <a:gd name="T5" fmla="*/ 16480650 h 21600"/>
                <a:gd name="T6" fmla="*/ 817740300 w 21600"/>
                <a:gd name="T7" fmla="*/ 1648065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649288"/>
              <a:r>
                <a:rPr lang="en-US" altLang="en-US" sz="1000">
                  <a:ea typeface="Helvetica Light" charset="0"/>
                  <a:sym typeface="Times New Roman" charset="0"/>
                </a:rPr>
                <a:t>Shading: T at 500 hPa; Contour: GHT at 500 hPa </a:t>
              </a:r>
            </a:p>
            <a:p>
              <a:pPr defTabSz="649288"/>
              <a:r>
                <a:rPr lang="en-US" altLang="en-US" sz="1000">
                  <a:ea typeface="Helvetica Light" charset="0"/>
                  <a:sym typeface="Times New Roman" charset="0"/>
                </a:rPr>
                <a:t>Vector: Flow averaged between 500 hPa and 200 hPa</a:t>
              </a:r>
              <a:endParaRPr lang="en-US" altLang="en-US" sz="1000">
                <a:ea typeface="Helvetica Light" charset="0"/>
                <a:sym typeface="Helvetica Light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3945" y="3323290"/>
            <a:ext cx="3649028" cy="2336232"/>
          </a:xfrm>
          <a:prstGeom prst="rect">
            <a:avLst/>
          </a:prstGeom>
        </p:spPr>
      </p:pic>
      <p:sp>
        <p:nvSpPr>
          <p:cNvPr id="28" name="Rectangle 27"/>
          <p:cNvSpPr txBox="1"/>
          <p:nvPr/>
        </p:nvSpPr>
        <p:spPr>
          <a:xfrm>
            <a:off x="1437073" y="5692030"/>
            <a:ext cx="38027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Calibri" pitchFamily="34" charset="0"/>
              </a:rPr>
              <a:t>Hurricane Sandy Predictions: </a:t>
            </a:r>
            <a:r>
              <a:rPr lang="en-US" altLang="zh-CN" dirty="0" smtClean="0">
                <a:latin typeface="Calibri" pitchFamily="34" charset="0"/>
              </a:rPr>
              <a:t>A classic example of Domain </a:t>
            </a:r>
            <a:r>
              <a:rPr lang="en-US" altLang="zh-CN" dirty="0">
                <a:latin typeface="Calibri" pitchFamily="34" charset="0"/>
              </a:rPr>
              <a:t>Size and Vortex- Mean Flow interactions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17818" y="4670277"/>
            <a:ext cx="15162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rgbClr val="FF0000"/>
                </a:solidFill>
              </a:rPr>
              <a:t>Basin Scale HWRF</a:t>
            </a:r>
            <a:endParaRPr lang="en-US" sz="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98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09587" y="183759"/>
            <a:ext cx="9850133" cy="869687"/>
          </a:xfrm>
        </p:spPr>
        <p:txBody>
          <a:bodyPr/>
          <a:lstStyle/>
          <a:p>
            <a:r>
              <a:rPr lang="en-US" sz="3500" b="1" dirty="0" smtClean="0">
                <a:solidFill>
                  <a:srgbClr val="F89EF2"/>
                </a:solidFill>
                <a:latin typeface="Calibri" pitchFamily="34" charset="0"/>
              </a:rPr>
              <a:t>Basin Scale HWRF:</a:t>
            </a:r>
            <a:r>
              <a:rPr lang="en-US" sz="3500" b="1" baseline="0" dirty="0" smtClean="0">
                <a:solidFill>
                  <a:srgbClr val="F89EF2"/>
                </a:solidFill>
                <a:latin typeface="Calibri" pitchFamily="34" charset="0"/>
              </a:rPr>
              <a:t> </a:t>
            </a:r>
            <a:r>
              <a:rPr lang="en-US" sz="3500" b="1" dirty="0" smtClean="0">
                <a:solidFill>
                  <a:srgbClr val="F89EF2"/>
                </a:solidFill>
                <a:latin typeface="Calibri" pitchFamily="34" charset="0"/>
              </a:rPr>
              <a:t>2014 Season Verification</a:t>
            </a:r>
            <a:endParaRPr lang="en-US" sz="3500" b="1" dirty="0">
              <a:solidFill>
                <a:srgbClr val="F89EF2"/>
              </a:solidFill>
              <a:latin typeface="Calibri" pitchFamily="34" charset="0"/>
            </a:endParaRPr>
          </a:p>
        </p:txBody>
      </p:sp>
      <p:pic>
        <p:nvPicPr>
          <p:cNvPr id="4" name="Picture 6" descr="C:\Users\xuejin.zhang\Desktop\066P2.0_OFCL_EMXI_HWFI_AVNI_CXTI_UW4I_FM9I_GTMI_UWMI_H3WI_OCD5_LW_AL_TKER_raw_SKILL_M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911" y="1117020"/>
            <a:ext cx="3571505" cy="23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xuejin.zhang\Desktop\066P2.0_OFCL_EMXI_HWFI_AVNI_CXTI_UW4I_FM9I_GTMI_UWMI_H3WI_OCD5_LW_EP_TKER_raw_SKILL_M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858" y="1121965"/>
            <a:ext cx="3467966" cy="231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207" y="6039428"/>
            <a:ext cx="639380" cy="6115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3645" y="6039428"/>
            <a:ext cx="750771" cy="750771"/>
          </a:xfrm>
          <a:prstGeom prst="rect">
            <a:avLst/>
          </a:prstGeom>
        </p:spPr>
      </p:pic>
      <p:sp>
        <p:nvSpPr>
          <p:cNvPr id="9" name="Rectangle 27"/>
          <p:cNvSpPr txBox="1"/>
          <p:nvPr/>
        </p:nvSpPr>
        <p:spPr>
          <a:xfrm>
            <a:off x="8104732" y="1041271"/>
            <a:ext cx="39023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sz="1600" dirty="0" smtClean="0">
                <a:latin typeface="Calibri" charset="0"/>
                <a:ea typeface="Calibri" charset="0"/>
                <a:cs typeface="Calibri" charset="0"/>
              </a:rPr>
              <a:t>                        </a:t>
            </a:r>
            <a:r>
              <a:rPr lang="en-US" altLang="zh-CN" sz="1600" b="1" dirty="0" smtClean="0">
                <a:latin typeface="Calibri" charset="0"/>
                <a:ea typeface="Calibri" charset="0"/>
                <a:cs typeface="Calibri" charset="0"/>
              </a:rPr>
              <a:t>Track</a:t>
            </a:r>
          </a:p>
          <a:p>
            <a:pPr lvl="1"/>
            <a:r>
              <a:rPr lang="en-US" altLang="zh-CN" sz="1600" dirty="0" smtClean="0">
                <a:latin typeface="Calibri" charset="0"/>
                <a:ea typeface="Calibri" charset="0"/>
                <a:cs typeface="Calibri" charset="0"/>
              </a:rPr>
              <a:t>Basin Scale HWRF (H3WI) </a:t>
            </a:r>
            <a:r>
              <a:rPr lang="en-US" altLang="zh-CN" sz="1600" dirty="0">
                <a:latin typeface="Calibri" charset="0"/>
                <a:ea typeface="Calibri" charset="0"/>
                <a:cs typeface="Calibri" charset="0"/>
              </a:rPr>
              <a:t>is close to top-performing models (HWFI, FM9I) between 12-72 h then degrade at 96  and 120 h in the Atlantic basin; H3WI is close to the top-performing models at 12 and 24 h then saturates the skill at 55% as HWFI does between 36-120 h in the E. Pacific basin</a:t>
            </a:r>
          </a:p>
        </p:txBody>
      </p:sp>
      <p:pic>
        <p:nvPicPr>
          <p:cNvPr id="10" name="Picture 4" descr="http://www.ral.ucar.edu/data/tcmt/d2014/vx_rd/al/Stream_2.0/066%25/Land_and_Water/Skill/Intensity/NULL/066P2.0_OFCL_LGEM_DSHP_HWFI_UWMI_H3WI_OCD5_LW_AL_WDER_abs_SKILL_M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737" y="3596873"/>
            <a:ext cx="3571504" cy="239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www.ral.ucar.edu/data/tcmt/d2014/vx_rd/ep/Stream_2.0/066%25/Land_and_Water/Skill/Intensity/NULL/066P2.0_OFCL_LGEM_DSHP_HWFI_UWMI_H3WI_OCD5_LW_EP_WDER_abs_SKILL_M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858" y="3569434"/>
            <a:ext cx="3467965" cy="239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7"/>
          <p:cNvSpPr txBox="1"/>
          <p:nvPr/>
        </p:nvSpPr>
        <p:spPr>
          <a:xfrm>
            <a:off x="8104732" y="3596873"/>
            <a:ext cx="39023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sz="1600" b="1" dirty="0" smtClean="0">
                <a:latin typeface="Calibri" charset="0"/>
                <a:ea typeface="Calibri" charset="0"/>
                <a:cs typeface="Calibri" charset="0"/>
              </a:rPr>
              <a:t>                     Intensity</a:t>
            </a:r>
          </a:p>
          <a:p>
            <a:pPr lvl="1"/>
            <a:r>
              <a:rPr lang="en-US" altLang="zh-CN" sz="1600" dirty="0" smtClean="0">
                <a:latin typeface="Calibri" charset="0"/>
                <a:ea typeface="Calibri" charset="0"/>
                <a:cs typeface="Calibri" charset="0"/>
              </a:rPr>
              <a:t>Basin Scale HWRF (H3WI</a:t>
            </a:r>
            <a:r>
              <a:rPr lang="en-US" altLang="zh-CN" sz="1600" dirty="0">
                <a:latin typeface="Calibri" charset="0"/>
                <a:ea typeface="Calibri" charset="0"/>
                <a:cs typeface="Calibri" charset="0"/>
              </a:rPr>
              <a:t>)  shows skill between 48-120 h. Better skill than HWFI all lead times in the Atlantic basin; H3WI is as good skill (8-20%, top-performing models except at 120 h) as HWFI all lead times in the E. Pacific basin</a:t>
            </a:r>
          </a:p>
          <a:p>
            <a:pPr lvl="1"/>
            <a:endParaRPr lang="en-US" altLang="zh-CN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463902" y="1977237"/>
            <a:ext cx="698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Track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244440" y="4423847"/>
            <a:ext cx="1031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Intensity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1967" y="6216447"/>
            <a:ext cx="8335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* Basin Scale HWRF (H3WI) is not coupled to an active ocean. Work in progress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551772" y="1836171"/>
            <a:ext cx="0" cy="567076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920082" y="2307340"/>
            <a:ext cx="14867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rgbClr val="C63962"/>
                </a:solidFill>
              </a:rPr>
              <a:t>Basin Scale HWRF</a:t>
            </a:r>
            <a:endParaRPr lang="en-US" sz="800" b="1" dirty="0">
              <a:solidFill>
                <a:srgbClr val="C63962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3822033" y="4468878"/>
            <a:ext cx="14873" cy="764493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262784" y="5233371"/>
            <a:ext cx="1273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rgbClr val="C63962"/>
                </a:solidFill>
              </a:rPr>
              <a:t>Basin Scale HWRF</a:t>
            </a:r>
            <a:endParaRPr lang="en-US" sz="800" b="1" dirty="0">
              <a:solidFill>
                <a:srgbClr val="C63962"/>
              </a:solidFill>
            </a:endParaRPr>
          </a:p>
        </p:txBody>
      </p:sp>
      <p:cxnSp>
        <p:nvCxnSpPr>
          <p:cNvPr id="88" name="Straight Arrow Connector 87"/>
          <p:cNvCxnSpPr/>
          <p:nvPr/>
        </p:nvCxnSpPr>
        <p:spPr>
          <a:xfrm flipH="1">
            <a:off x="7110103" y="1836171"/>
            <a:ext cx="13174" cy="810996"/>
          </a:xfrm>
          <a:prstGeom prst="straightConnector1">
            <a:avLst/>
          </a:prstGeom>
          <a:ln>
            <a:solidFill>
              <a:srgbClr val="C639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6379925" y="2555362"/>
            <a:ext cx="14867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rgbClr val="C63962"/>
                </a:solidFill>
              </a:rPr>
              <a:t>Basin Scale HWRF</a:t>
            </a:r>
            <a:endParaRPr lang="en-US" sz="800" b="1" dirty="0">
              <a:solidFill>
                <a:srgbClr val="C63962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167045" y="5120893"/>
            <a:ext cx="1106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rgbClr val="C63962"/>
                </a:solidFill>
              </a:rPr>
              <a:t>Basin Scale HWRF</a:t>
            </a:r>
            <a:endParaRPr lang="en-US" sz="800" b="1" dirty="0">
              <a:solidFill>
                <a:srgbClr val="C63962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6522922" y="4468878"/>
            <a:ext cx="0" cy="764493"/>
          </a:xfrm>
          <a:prstGeom prst="straightConnector1">
            <a:avLst/>
          </a:prstGeom>
          <a:ln>
            <a:solidFill>
              <a:srgbClr val="C639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83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54" y="1071592"/>
            <a:ext cx="7263011" cy="4946318"/>
          </a:xfrm>
        </p:spPr>
      </p:pic>
      <p:sp>
        <p:nvSpPr>
          <p:cNvPr id="11" name="TextBox 10"/>
          <p:cNvSpPr txBox="1"/>
          <p:nvPr/>
        </p:nvSpPr>
        <p:spPr>
          <a:xfrm>
            <a:off x="8732063" y="1615655"/>
            <a:ext cx="30956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Basin-scale HWRF (H3HW) handles the difficult track of Karina (EP11) as it interacts with 2 other TCs.</a:t>
            </a:r>
          </a:p>
          <a:p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H3HW competes with the official GFS (GFSO) for Karina over all forecast cycles.</a:t>
            </a:r>
          </a:p>
          <a:p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By simulating more than 1 TC in the same basin, H3HW reduces track errors by capturing complex interactions (like this one).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49711" y="4955497"/>
            <a:ext cx="4634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500 hPa Geopotential Height [</a:t>
            </a:r>
            <a:r>
              <a:rPr lang="en-US" sz="2000" dirty="0" err="1" smtClean="0">
                <a:latin typeface="Calibri" charset="0"/>
                <a:ea typeface="Calibri" charset="0"/>
                <a:cs typeface="Calibri" charset="0"/>
              </a:rPr>
              <a:t>gpm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]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89897" y="201905"/>
            <a:ext cx="9850133" cy="8696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500" b="1" dirty="0" smtClean="0">
                <a:solidFill>
                  <a:srgbClr val="F89EF2"/>
                </a:solidFill>
                <a:latin typeface="Calibri" pitchFamily="34" charset="0"/>
              </a:rPr>
              <a:t>Basin Scale HWRF: Karina-Lowell-Marie interactions</a:t>
            </a:r>
            <a:endParaRPr lang="en-US" sz="3500" b="1" dirty="0">
              <a:solidFill>
                <a:srgbClr val="F89EF2"/>
              </a:solidFill>
              <a:latin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101" y="6039428"/>
            <a:ext cx="750771" cy="7507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207" y="6039428"/>
            <a:ext cx="639380" cy="61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4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HDIonV2</Template>
  <TotalTime>8405</TotalTime>
  <Words>2089</Words>
  <Application>Microsoft Macintosh PowerPoint</Application>
  <PresentationFormat>Widescreen</PresentationFormat>
  <Paragraphs>268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Calibri</vt:lpstr>
      <vt:lpstr>Calibri Light</vt:lpstr>
      <vt:lpstr>Century Gothic</vt:lpstr>
      <vt:lpstr>Helvetica</vt:lpstr>
      <vt:lpstr>Helvetica Light</vt:lpstr>
      <vt:lpstr>Symbol</vt:lpstr>
      <vt:lpstr>Times New Roman</vt:lpstr>
      <vt:lpstr>Wingdings</vt:lpstr>
      <vt:lpstr>Wingdings 3</vt:lpstr>
      <vt:lpstr>宋体</vt:lpstr>
      <vt:lpstr>Arial</vt:lpstr>
      <vt:lpstr>Ion</vt:lpstr>
      <vt:lpstr>Custom Design</vt:lpstr>
      <vt:lpstr>The Basin Scale HWRF system: Verification and Analysis</vt:lpstr>
      <vt:lpstr>Operational HWRF: State of the art</vt:lpstr>
      <vt:lpstr>Hurricane Earl (2010): 3-km Forecast</vt:lpstr>
      <vt:lpstr>RI problem:  Importance of Multi-Scale interactions</vt:lpstr>
      <vt:lpstr>Addressing Our Immediate  TC Prediction Needs</vt:lpstr>
      <vt:lpstr>Basin Scale HWRF: Configuration </vt:lpstr>
      <vt:lpstr>Basin Scale HWRF: Experimental Prediction System </vt:lpstr>
      <vt:lpstr>Basin Scale HWRF: 2014 Season Verification</vt:lpstr>
      <vt:lpstr>PowerPoint Presentation</vt:lpstr>
      <vt:lpstr>Summary and Conclusions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sundararaman gopalakrishnan</dc:creator>
  <cp:lastModifiedBy>Microsoft account</cp:lastModifiedBy>
  <cp:revision>1473</cp:revision>
  <dcterms:created xsi:type="dcterms:W3CDTF">2014-08-01T22:34:25Z</dcterms:created>
  <dcterms:modified xsi:type="dcterms:W3CDTF">2015-02-23T00:45:18Z</dcterms:modified>
</cp:coreProperties>
</file>