
<file path=[Content_Types].xml><?xml version="1.0" encoding="utf-8"?>
<Types xmlns="http://schemas.openxmlformats.org/package/2006/content-types">
  <Default ContentType="image/gif" Extension="gif"/>
  <Default ContentType="image/jpeg" Extension="jpeg"/>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4" id="2147483648"/>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 r:id="rId16" id="266"/>
    <p:sldId r:id="rId17" id="267"/>
    <p:sldId r:id="rId18" id="268"/>
    <p:sldId r:id="rId19" id="269"/>
  </p:sldIdLst>
  <p:sldSz cx="12192000" cy="6858000"/>
  <p:notesSz xmlns:c="http://schemas.openxmlformats.org/drawingml/2006/chart" xmlns:pic="http://schemas.openxmlformats.org/drawingml/2006/picture" xmlns:dgm="http://schemas.openxmlformats.org/drawingml/2006/diagram" cx="6858000" cy="9144000"/>
  <p:defaultTextStyle xmlns:c="http://schemas.openxmlformats.org/drawingml/2006/chart" xmlns:pic="http://schemas.openxmlformats.org/drawingml/2006/picture" xmlns:dgm="http://schemas.openxmlformats.org/drawingml/2006/diagram">
    <a:defPPr>
      <a:defRPr lang="en-US">
        <a:uFillTx/>
      </a:defRPr>
    </a:defPPr>
    <a:lvl1pPr algn="l" defTabSz="457200" eaLnBrk="1" hangingPunct="1" latinLnBrk="0" marL="0" rtl="0">
      <a:defRPr kern="1200" sz="1800">
        <a:solidFill>
          <a:schemeClr val="tx1"/>
        </a:solidFill>
        <a:uFillTx/>
        <a:latin typeface="+mn-lt"/>
        <a:ea typeface="+mn-ea"/>
        <a:cs typeface="+mn-cs"/>
      </a:defRPr>
    </a:lvl1pPr>
    <a:lvl2pPr algn="l" defTabSz="457200" eaLnBrk="1" hangingPunct="1" latinLnBrk="0" marL="457200" rtl="0">
      <a:defRPr kern="1200" sz="1800">
        <a:solidFill>
          <a:schemeClr val="tx1"/>
        </a:solidFill>
        <a:uFillTx/>
        <a:latin typeface="+mn-lt"/>
        <a:ea typeface="+mn-ea"/>
        <a:cs typeface="+mn-cs"/>
      </a:defRPr>
    </a:lvl2pPr>
    <a:lvl3pPr algn="l" defTabSz="457200" eaLnBrk="1" hangingPunct="1" latinLnBrk="0" marL="914400" rtl="0">
      <a:defRPr kern="1200" sz="1800">
        <a:solidFill>
          <a:schemeClr val="tx1"/>
        </a:solidFill>
        <a:uFillTx/>
        <a:latin typeface="+mn-lt"/>
        <a:ea typeface="+mn-ea"/>
        <a:cs typeface="+mn-cs"/>
      </a:defRPr>
    </a:lvl3pPr>
    <a:lvl4pPr algn="l" defTabSz="457200" eaLnBrk="1" hangingPunct="1" latinLnBrk="0" marL="1371600" rtl="0">
      <a:defRPr kern="1200" sz="1800">
        <a:solidFill>
          <a:schemeClr val="tx1"/>
        </a:solidFill>
        <a:uFillTx/>
        <a:latin typeface="+mn-lt"/>
        <a:ea typeface="+mn-ea"/>
        <a:cs typeface="+mn-cs"/>
      </a:defRPr>
    </a:lvl4pPr>
    <a:lvl5pPr algn="l" defTabSz="457200" eaLnBrk="1" hangingPunct="1" latinLnBrk="0" marL="1828800" rtl="0">
      <a:defRPr kern="1200" sz="1800">
        <a:solidFill>
          <a:schemeClr val="tx1"/>
        </a:solidFill>
        <a:uFillTx/>
        <a:latin typeface="+mn-lt"/>
        <a:ea typeface="+mn-ea"/>
        <a:cs typeface="+mn-cs"/>
      </a:defRPr>
    </a:lvl5pPr>
    <a:lvl6pPr algn="l" defTabSz="457200" eaLnBrk="1" hangingPunct="1" latinLnBrk="0" marL="2286000" rtl="0">
      <a:defRPr kern="1200" sz="1800">
        <a:solidFill>
          <a:schemeClr val="tx1"/>
        </a:solidFill>
        <a:uFillTx/>
        <a:latin typeface="+mn-lt"/>
        <a:ea typeface="+mn-ea"/>
        <a:cs typeface="+mn-cs"/>
      </a:defRPr>
    </a:lvl6pPr>
    <a:lvl7pPr algn="l" defTabSz="457200" eaLnBrk="1" hangingPunct="1" latinLnBrk="0" marL="2743200" rtl="0">
      <a:defRPr kern="1200" sz="1800">
        <a:solidFill>
          <a:schemeClr val="tx1"/>
        </a:solidFill>
        <a:uFillTx/>
        <a:latin typeface="+mn-lt"/>
        <a:ea typeface="+mn-ea"/>
        <a:cs typeface="+mn-cs"/>
      </a:defRPr>
    </a:lvl7pPr>
    <a:lvl8pPr algn="l" defTabSz="457200" eaLnBrk="1" hangingPunct="1" latinLnBrk="0" marL="3200400" rtl="0">
      <a:defRPr kern="1200" sz="1800">
        <a:solidFill>
          <a:schemeClr val="tx1"/>
        </a:solidFill>
        <a:uFillTx/>
        <a:latin typeface="+mn-lt"/>
        <a:ea typeface="+mn-ea"/>
        <a:cs typeface="+mn-cs"/>
      </a:defRPr>
    </a:lvl8pPr>
    <a:lvl9pPr algn="l" defTabSz="457200" eaLnBrk="1" hangingPunct="1" latinLnBrk="0" marL="3657600" rtl="0">
      <a:defRPr kern="1200" sz="1800">
        <a:solidFill>
          <a:schemeClr val="tx1"/>
        </a:solidFill>
        <a:uFillTx/>
        <a:latin typeface="+mn-lt"/>
        <a:ea typeface="+mn-ea"/>
        <a:cs typeface="+mn-cs"/>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p:showPr showNarration="1">
    <p:present/>
    <p:sldAll/>
    <p:penClr xmlns:c="http://schemas.openxmlformats.org/drawingml/2006/chart" xmlns:pic="http://schemas.openxmlformats.org/drawingml/2006/picture" xmlns:dgm="http://schemas.openxmlformats.org/drawingml/2006/diagram">
      <a:srgbClr val="FF0000"/>
    </p:penClr>
  </p:showPr>
</p:presentationPr>
</file>

<file path=ppt/tableStyles.xml><?xml version="1.0" encoding="utf-8"?>
<a:tblStyleLst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def="{5C22544A-7EE6-4342-B048-85BDC9FD1C3A}"/>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p:normalViewPr>
    <p:restoredLeft sz="15620"/>
    <p:restoredTop sz="94660"/>
  </p:normalViewPr>
  <p:slideViewPr>
    <p:cSldViewPr snapToObjects="1">
      <p:cViewPr varScale="1">
        <p:scale xmlns:c="http://schemas.openxmlformats.org/drawingml/2006/chart" xmlns:pic="http://schemas.openxmlformats.org/drawingml/2006/picture" xmlns:dgm="http://schemas.openxmlformats.org/drawingml/2006/diagram">
          <a:sx d="100" n="74"/>
          <a:sy d="100" n="74"/>
        </p:scale>
        <p:origin xmlns:c="http://schemas.openxmlformats.org/drawingml/2006/chart" xmlns:pic="http://schemas.openxmlformats.org/drawingml/2006/picture" xmlns:dgm="http://schemas.openxmlformats.org/drawingml/2006/diagram" x="732" y="60"/>
      </p:cViewPr>
    </p:cSldViewPr>
  </p:slideViewPr>
  <p:notesTextViewPr>
    <p:cViewPr>
      <p:scale xmlns:c="http://schemas.openxmlformats.org/drawingml/2006/chart" xmlns:pic="http://schemas.openxmlformats.org/drawingml/2006/picture" xmlns:dgm="http://schemas.openxmlformats.org/drawingml/2006/diagram">
        <a:sx d="1" n="1"/>
        <a:sy d="1" n="1"/>
      </p:scale>
      <p:origin xmlns:c="http://schemas.openxmlformats.org/drawingml/2006/chart" xmlns:pic="http://schemas.openxmlformats.org/drawingml/2006/picture" xmlns:dgm="http://schemas.openxmlformats.org/drawingml/2006/diagram" x="0" y="0"/>
    </p:cViewPr>
  </p:notesTextViewPr>
  <p:gridSpacing xmlns:c="http://schemas.openxmlformats.org/drawingml/2006/chart" xmlns:pic="http://schemas.openxmlformats.org/drawingml/2006/picture" xmlns:dgm="http://schemas.openxmlformats.org/drawingml/2006/diagram" cx="76200" cy="76200"/>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slides/slide11.xml" Type="http://schemas.openxmlformats.org/officeDocument/2006/relationships/slide"></Relationship><Relationship Id="rId17" Target="slides/slide12.xml" Type="http://schemas.openxmlformats.org/officeDocument/2006/relationships/slide"></Relationship><Relationship Id="rId18" Target="slides/slide13.xml" Type="http://schemas.openxmlformats.org/officeDocument/2006/relationships/slide"></Relationship><Relationship Id="rId19" Target="slides/slide14.xml" Type="http://schemas.openxmlformats.org/officeDocument/2006/relationships/slide"></Relationship><Relationship Id="rId20" Target="theme/theme1.xml" Type="http://schemas.openxmlformats.org/officeDocument/2006/relationships/theme"></Relationship></Relationships>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pic="http://schemas.openxmlformats.org/drawingml/2006/picture" xmlns:dgm="http://schemas.openxmlformats.org/drawingml/2006/diagram" idx="1001">
        <a:schemeClr val="bg1"/>
      </p:bgRef>
    </p:bg>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Header Placeholder 1"/>
          <p:cNvSpPr xmlns:c="http://schemas.openxmlformats.org/drawingml/2006/chart" xmlns:pic="http://schemas.openxmlformats.org/drawingml/2006/picture" xmlns:dgm="http://schemas.openxmlformats.org/drawingml/2006/diagram">
            <a:spLocks noGrp="1"/>
          </p:cNvSpPr>
          <p:nvPr>
            <p:ph sz="quarter" type="hdr"/>
          </p:nvPr>
        </p:nvSpPr>
        <p:spPr xmlns:c="http://schemas.openxmlformats.org/drawingml/2006/chart" xmlns:pic="http://schemas.openxmlformats.org/drawingml/2006/picture" xmlns:dgm="http://schemas.openxmlformats.org/drawingml/2006/diagram">
          <a:xfrm>
            <a:off x="0" y="0"/>
            <a:ext cx="2971800" cy="458788"/>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lstStyle>
            <a:lvl1pPr algn="l">
              <a:defRPr sz="1200">
                <a:uFillTx/>
              </a:defRPr>
            </a:lvl1pPr>
          </a:lstStyle>
          <a:p>
            <a:endParaRPr lang="en-US">
              <a:uFillTx/>
            </a:endParaRPr>
          </a:p>
        </p:txBody>
      </p:sp>
      <p:sp>
        <p:nvSpPr>
          <p:cNvPr xmlns:c="http://schemas.openxmlformats.org/drawingml/2006/chart" xmlns:pic="http://schemas.openxmlformats.org/drawingml/2006/picture" xmlns:dgm="http://schemas.openxmlformats.org/drawingml/2006/diagram" id="3" name="Date Placeholder 2"/>
          <p:cNvSpPr xmlns:c="http://schemas.openxmlformats.org/drawingml/2006/chart" xmlns:pic="http://schemas.openxmlformats.org/drawingml/2006/picture" xmlns:dgm="http://schemas.openxmlformats.org/drawingml/2006/diagram">
            <a:spLocks noGrp="1"/>
          </p:cNvSpPr>
          <p:nvPr>
            <p:ph idx="1" type="dt"/>
          </p:nvPr>
        </p:nvSpPr>
        <p:spPr xmlns:c="http://schemas.openxmlformats.org/drawingml/2006/chart" xmlns:pic="http://schemas.openxmlformats.org/drawingml/2006/picture" xmlns:dgm="http://schemas.openxmlformats.org/drawingml/2006/diagram">
          <a:xfrm>
            <a:off x="3884613" y="0"/>
            <a:ext cx="2971800" cy="458788"/>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lstStyle>
            <a:lvl1pPr algn="r">
              <a:defRPr sz="1200">
                <a:uFillTx/>
              </a:defRPr>
            </a:lvl1pPr>
          </a:lstStyle>
          <a:p>
            <a:fld id="{5F36CE78-75A8-D643-9142-9455AAB0E9BF}" type="datetimeFigureOut">
              <a:rPr lang="en-US" smtClean="0">
                <a:uFillTx/>
              </a:rPr>
              <a:t>9/16/2014</a:t>
            </a:fld>
            <a:endParaRPr lang="en-US">
              <a:uFillTx/>
            </a:endParaRPr>
          </a:p>
        </p:txBody>
      </p:sp>
      <p:sp>
        <p:nvSpPr>
          <p:cNvPr xmlns:c="http://schemas.openxmlformats.org/drawingml/2006/chart" xmlns:pic="http://schemas.openxmlformats.org/drawingml/2006/picture" xmlns:dgm="http://schemas.openxmlformats.org/drawingml/2006/diagram" id="4" name="Slide Image Placeholder 3"/>
          <p:cNvSpPr xmlns:c="http://schemas.openxmlformats.org/drawingml/2006/chart" xmlns:pic="http://schemas.openxmlformats.org/drawingml/2006/picture" xmlns:dgm="http://schemas.openxmlformats.org/drawingml/2006/diagram">
            <a:spLocks noChangeAspect="1" noGrp="1" noRot="1"/>
          </p:cNvSpPr>
          <p:nvPr>
            <p:ph idx="2" type="sldImg"/>
          </p:nvPr>
        </p:nvSpPr>
        <p:spPr xmlns:c="http://schemas.openxmlformats.org/drawingml/2006/chart" xmlns:pic="http://schemas.openxmlformats.org/drawingml/2006/picture" xmlns:dgm="http://schemas.openxmlformats.org/drawingml/2006/diagram">
          <a:xfrm>
            <a:off x="685800" y="1143000"/>
            <a:ext cx="5486400" cy="3086100"/>
          </a:xfrm>
          <a:prstGeom prst="rect">
            <a:avLst/>
          </a:prstGeom>
          <a:noFill/>
          <a:ln w="12700">
            <a:solidFill>
              <a:srgbClr val="000000"/>
            </a:solidFill>
          </a:ln>
        </p:spPr>
        <p:txBody xmlns:c="http://schemas.openxmlformats.org/drawingml/2006/chart" xmlns:pic="http://schemas.openxmlformats.org/drawingml/2006/picture" xmlns:dgm="http://schemas.openxmlformats.org/drawingml/2006/diagram">
          <a:bodyPr anchor="ctr" bIns="45720" lIns="91440" rIns="91440" rtlCol="0" tIns="45720" vert="horz"/>
          <a:lstStyle/>
          <a:p>
            <a:endParaRPr lang="en-US">
              <a:uFillTx/>
            </a:endParaRPr>
          </a:p>
        </p:txBody>
      </p:sp>
      <p:sp>
        <p:nvSpPr>
          <p:cNvPr xmlns:c="http://schemas.openxmlformats.org/drawingml/2006/chart" xmlns:pic="http://schemas.openxmlformats.org/drawingml/2006/picture" xmlns:dgm="http://schemas.openxmlformats.org/drawingml/2006/diagram" id="5" name="Notes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685800" y="4400550"/>
            <a:ext cx="5486400" cy="3600450"/>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4" sz="quarter" type="ftr"/>
          </p:nvPr>
        </p:nvSpPr>
        <p:spPr xmlns:c="http://schemas.openxmlformats.org/drawingml/2006/chart" xmlns:pic="http://schemas.openxmlformats.org/drawingml/2006/picture" xmlns:dgm="http://schemas.openxmlformats.org/drawingml/2006/diagram">
          <a:xfrm>
            <a:off x="0" y="8685213"/>
            <a:ext cx="2971800" cy="458787"/>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l">
              <a:defRPr sz="1200">
                <a:uFillTx/>
              </a:defRPr>
            </a:lvl1pPr>
          </a:lstStyle>
          <a:p>
            <a:endParaRPr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5" sz="quarter" type="sldNum"/>
          </p:nvPr>
        </p:nvSpPr>
        <p:spPr xmlns:c="http://schemas.openxmlformats.org/drawingml/2006/chart" xmlns:pic="http://schemas.openxmlformats.org/drawingml/2006/picture" xmlns:dgm="http://schemas.openxmlformats.org/drawingml/2006/diagram">
          <a:xfrm>
            <a:off x="3884613" y="8685213"/>
            <a:ext cx="2971800" cy="458787"/>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r">
              <a:defRPr sz="1200">
                <a:uFillTx/>
              </a:defRPr>
            </a:lvl1pPr>
          </a:lstStyle>
          <a:p>
            <a:fld id="{B13D171E-8E11-F743-BB07-AD8E1AF2AA7D}" type="slidenum">
              <a:rPr lang="en-US" smtClean="0">
                <a:uFillTx/>
              </a:rPr>
              <a:t>‹#›</a:t>
            </a:fld>
            <a:endParaRPr lang="en-US">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lt2" folHlink="folHlink" hlink="hlink" tx1="dk1" tx2="dk2"/>
  <p:notesStyle xmlns:c="http://schemas.openxmlformats.org/drawingml/2006/chart" xmlns:pic="http://schemas.openxmlformats.org/drawingml/2006/picture" xmlns:dgm="http://schemas.openxmlformats.org/drawingml/2006/diagram">
    <a:lvl1pPr algn="l" defTabSz="914400" eaLnBrk="1" hangingPunct="1" latinLnBrk="0" marL="0" rtl="0">
      <a:defRPr kern="1200" sz="1200">
        <a:solidFill>
          <a:schemeClr val="tx1"/>
        </a:solidFill>
        <a:uFillTx/>
        <a:latin typeface="+mn-lt"/>
        <a:ea typeface="+mn-ea"/>
        <a:cs typeface="+mn-cs"/>
      </a:defRPr>
    </a:lvl1pPr>
    <a:lvl2pPr algn="l" defTabSz="914400" eaLnBrk="1" hangingPunct="1" latinLnBrk="0" marL="457200" rtl="0">
      <a:defRPr kern="1200" sz="1200">
        <a:solidFill>
          <a:schemeClr val="tx1"/>
        </a:solidFill>
        <a:uFillTx/>
        <a:latin typeface="+mn-lt"/>
        <a:ea typeface="+mn-ea"/>
        <a:cs typeface="+mn-cs"/>
      </a:defRPr>
    </a:lvl2pPr>
    <a:lvl3pPr algn="l" defTabSz="914400" eaLnBrk="1" hangingPunct="1" latinLnBrk="0" marL="914400" rtl="0">
      <a:defRPr kern="1200" sz="1200">
        <a:solidFill>
          <a:schemeClr val="tx1"/>
        </a:solidFill>
        <a:uFillTx/>
        <a:latin typeface="+mn-lt"/>
        <a:ea typeface="+mn-ea"/>
        <a:cs typeface="+mn-cs"/>
      </a:defRPr>
    </a:lvl3pPr>
    <a:lvl4pPr algn="l" defTabSz="914400" eaLnBrk="1" hangingPunct="1" latinLnBrk="0" marL="1371600" rtl="0">
      <a:defRPr kern="1200" sz="1200">
        <a:solidFill>
          <a:schemeClr val="tx1"/>
        </a:solidFill>
        <a:uFillTx/>
        <a:latin typeface="+mn-lt"/>
        <a:ea typeface="+mn-ea"/>
        <a:cs typeface="+mn-cs"/>
      </a:defRPr>
    </a:lvl4pPr>
    <a:lvl5pPr algn="l" defTabSz="914400" eaLnBrk="1" hangingPunct="1" latinLnBrk="0" marL="1828800" rtl="0">
      <a:defRPr kern="1200" sz="1200">
        <a:solidFill>
          <a:schemeClr val="tx1"/>
        </a:solidFill>
        <a:uFillTx/>
        <a:latin typeface="+mn-lt"/>
        <a:ea typeface="+mn-ea"/>
        <a:cs typeface="+mn-cs"/>
      </a:defRPr>
    </a:lvl5pPr>
    <a:lvl6pPr algn="l" defTabSz="914400" eaLnBrk="1" hangingPunct="1" latinLnBrk="0" marL="2286000" rtl="0">
      <a:defRPr kern="1200" sz="1200">
        <a:solidFill>
          <a:schemeClr val="tx1"/>
        </a:solidFill>
        <a:uFillTx/>
        <a:latin typeface="+mn-lt"/>
        <a:ea typeface="+mn-ea"/>
        <a:cs typeface="+mn-cs"/>
      </a:defRPr>
    </a:lvl6pPr>
    <a:lvl7pPr algn="l" defTabSz="914400" eaLnBrk="1" hangingPunct="1" latinLnBrk="0" marL="2743200" rtl="0">
      <a:defRPr kern="1200" sz="1200">
        <a:solidFill>
          <a:schemeClr val="tx1"/>
        </a:solidFill>
        <a:uFillTx/>
        <a:latin typeface="+mn-lt"/>
        <a:ea typeface="+mn-ea"/>
        <a:cs typeface="+mn-cs"/>
      </a:defRPr>
    </a:lvl7pPr>
    <a:lvl8pPr algn="l" defTabSz="914400" eaLnBrk="1" hangingPunct="1" latinLnBrk="0" marL="3200400" rtl="0">
      <a:defRPr kern="1200" sz="1200">
        <a:solidFill>
          <a:schemeClr val="tx1"/>
        </a:solidFill>
        <a:uFillTx/>
        <a:latin typeface="+mn-lt"/>
        <a:ea typeface="+mn-ea"/>
        <a:cs typeface="+mn-cs"/>
      </a:defRPr>
    </a:lvl8pPr>
    <a:lvl9pPr algn="l" defTabSz="914400" eaLnBrk="1" hangingPunct="1" latinLnBrk="0" marL="3657600" rtl="0">
      <a:defRPr kern="1200" sz="1200">
        <a:solidFill>
          <a:schemeClr val="tx1"/>
        </a:solidFill>
        <a:uFillTx/>
        <a:latin typeface="+mn-lt"/>
        <a:ea typeface="+mn-ea"/>
        <a:cs typeface="+mn-cs"/>
      </a:defRPr>
    </a:lvl9pPr>
  </p:notesStyle>
</p:notesMaster>
</file>

<file path=ppt/notesSlides/_rels/notesSlide1.xml.rels><?xml version="1.0" standalone="yes" ?><Relationships xmlns="http://schemas.openxmlformats.org/package/2006/relationships"><Relationship Id="rId1" Target="../slides/slide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0.xml.rels><?xml version="1.0" standalone="yes" ?><Relationships xmlns="http://schemas.openxmlformats.org/package/2006/relationships"><Relationship Id="rId1" Target="../slides/slide1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1.xml.rels><?xml version="1.0" standalone="yes" ?><Relationships xmlns="http://schemas.openxmlformats.org/package/2006/relationships"><Relationship Id="rId1" Target="../slides/slide1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9.xml.rels><?xml version="1.0" standalone="yes" ?><Relationships xmlns="http://schemas.openxmlformats.org/package/2006/relationships"><Relationship Id="rId1" Target="../slides/slide10.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1</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12</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1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14</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smtClean="0">
                <a:uFillTx/>
              </a:rPr>
              <a:t>The project aims to transition all the three components to NEMS/NMMB</a:t>
            </a:r>
            <a:r>
              <a:rPr baseline="0" dirty="0" lang="en-US" smtClean="0">
                <a:uFillTx/>
              </a:rPr>
              <a:t> framework and may be dubbed as the next generation HWRF system (HWRF-B)</a:t>
            </a:r>
            <a:endParaRPr dirty="0"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3</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4</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5</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6</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4337" name="Rectangle 1"/>
          <p:cNvSpPr xmlns:c="http://schemas.openxmlformats.org/drawingml/2006/chart" xmlns:pic="http://schemas.openxmlformats.org/drawingml/2006/picture" xmlns:dgm="http://schemas.openxmlformats.org/drawingml/2006/diagram">
            <a:spLocks noChangeArrowheads="1"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14338" name="Rectangle 2"/>
          <p:cNvSpPr xmlns:c="http://schemas.openxmlformats.org/drawingml/2006/chart" xmlns:pic="http://schemas.openxmlformats.org/drawingml/2006/picture" xmlns:dgm="http://schemas.openxmlformats.org/drawingml/2006/diagram">
            <a:spLocks noChangeArrowheads="1"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pPr eaLnBrk="1">
              <a:defRPr>
                <a:uFillTx/>
              </a:defRPr>
            </a:pPr>
            <a:r>
              <a:rPr altLang="zh-CN" dirty="0" lang="en-US" smtClean="0">
                <a:uFillTx/>
              </a:rPr>
              <a:t>Earl interactions with </a:t>
            </a:r>
            <a:r>
              <a:rPr altLang="zh-CN" dirty="0" err="1" lang="en-US" smtClean="0">
                <a:uFillTx/>
              </a:rPr>
              <a:t>Dannielle</a:t>
            </a:r>
            <a:r>
              <a:rPr altLang="zh-CN" dirty="0" lang="en-US" smtClean="0">
                <a:uFillTx/>
              </a:rPr>
              <a:t>: Despite the </a:t>
            </a:r>
            <a:r>
              <a:rPr altLang="zh-CN" lang="en-US" smtClean="0">
                <a:uFillTx/>
              </a:rPr>
              <a:t>simplicity, the</a:t>
            </a:r>
            <a:r>
              <a:rPr altLang="zh-CN" baseline="0" lang="en-US" smtClean="0">
                <a:uFillTx/>
              </a:rPr>
              <a:t> </a:t>
            </a:r>
            <a:r>
              <a:rPr altLang="zh-CN" baseline="0" dirty="0" lang="en-US" smtClean="0">
                <a:uFillTx/>
              </a:rPr>
              <a:t>nesting technique gets the processes right.</a:t>
            </a:r>
            <a:endParaRPr altLang="zh-CN" dirty="0" lang="en-US" smtClean="0">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8</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9</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notesSlides/notesSlide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Slide Image Placeholder 1"/>
          <p:cNvSpPr xmlns:c="http://schemas.openxmlformats.org/drawingml/2006/chart" xmlns:pic="http://schemas.openxmlformats.org/drawingml/2006/picture" xmlns:dgm="http://schemas.openxmlformats.org/drawingml/2006/diagram">
            <a:spLocks noChangeAspect="1" noGrp="1" noRot="1"/>
          </p:cNvSpPr>
          <p:nvPr>
            <p:ph type="sldImg"/>
          </p:nvPr>
        </p:nvSpPr>
        <p:spPr xmlns:c="http://schemas.openxmlformats.org/drawingml/2006/chart" xmlns:pic="http://schemas.openxmlformats.org/drawingml/2006/picture" xmlns:dgm="http://schemas.openxmlformats.org/drawingml/2006/diagram"/>
      </p:sp>
      <p:sp>
        <p:nvSpPr>
          <p:cNvPr xmlns:c="http://schemas.openxmlformats.org/drawingml/2006/chart" xmlns:pic="http://schemas.openxmlformats.org/drawingml/2006/picture" xmlns:dgm="http://schemas.openxmlformats.org/drawingml/2006/diagram" id="3" name="Notes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lang="en-US">
              <a:uFillTx/>
            </a:endParaRPr>
          </a:p>
        </p:txBody>
      </p:sp>
      <p:sp>
        <p:nvSpPr>
          <p:cNvPr xmlns:c="http://schemas.openxmlformats.org/drawingml/2006/chart" xmlns:pic="http://schemas.openxmlformats.org/drawingml/2006/picture" xmlns:dgm="http://schemas.openxmlformats.org/drawingml/2006/diagram" id="4" name="Slide Number Placeholder 3"/>
          <p:cNvSpPr xmlns:c="http://schemas.openxmlformats.org/drawingml/2006/chart" xmlns:pic="http://schemas.openxmlformats.org/drawingml/2006/picture" xmlns:dgm="http://schemas.openxmlformats.org/drawingml/2006/diagram">
            <a:spLocks noGrp="1"/>
          </p:cNvSpPr>
          <p:nvPr>
            <p:ph idx="10"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B13D171E-8E11-F743-BB07-AD8E1AF2AA7D}" type="slidenum">
              <a:rPr lang="en-US" smtClean="0">
                <a:uFillTx/>
              </a:rPr>
              <a:t>10</a:t>
            </a:fld>
            <a:endParaRPr lang="en-US">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
  <p:cSld name="Title Slide">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ctrTitle"/>
          </p:nvPr>
        </p:nvSpPr>
        <p:spPr xmlns:c="http://schemas.openxmlformats.org/drawingml/2006/chart" xmlns:pic="http://schemas.openxmlformats.org/drawingml/2006/picture" xmlns:dgm="http://schemas.openxmlformats.org/drawingml/2006/diagram">
          <a:xfrm>
            <a:off x="1154955" y="1447800"/>
            <a:ext cx="8825658" cy="3329581"/>
          </a:xfrm>
        </p:spPr>
        <p:txBody xmlns:c="http://schemas.openxmlformats.org/drawingml/2006/chart" xmlns:pic="http://schemas.openxmlformats.org/drawingml/2006/picture" xmlns:dgm="http://schemas.openxmlformats.org/drawingml/2006/diagram">
          <a:bodyPr anchor="b"/>
          <a:lstStyle>
            <a:lvl1pPr>
              <a:defRPr sz="72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Subtitle 2"/>
          <p:cNvSpPr xmlns:c="http://schemas.openxmlformats.org/drawingml/2006/chart" xmlns:pic="http://schemas.openxmlformats.org/drawingml/2006/picture" xmlns:dgm="http://schemas.openxmlformats.org/drawingml/2006/diagram">
            <a:spLocks noGrp="1"/>
          </p:cNvSpPr>
          <p:nvPr>
            <p:ph idx="1" type="subTitle"/>
          </p:nvPr>
        </p:nvSpPr>
        <p:spPr xmlns:c="http://schemas.openxmlformats.org/drawingml/2006/chart" xmlns:pic="http://schemas.openxmlformats.org/drawingml/2006/picture" xmlns:dgm="http://schemas.openxmlformats.org/drawingml/2006/diagram">
          <a:xfrm>
            <a:off x="1154955" y="4777380"/>
            <a:ext cx="8825658" cy="861420"/>
          </a:xfrm>
        </p:spPr>
        <p:txBody xmlns:c="http://schemas.openxmlformats.org/drawingml/2006/chart" xmlns:pic="http://schemas.openxmlformats.org/drawingml/2006/picture" xmlns:dgm="http://schemas.openxmlformats.org/drawingml/2006/diagram">
          <a:bodyPr anchor="t"/>
          <a:lstStyle>
            <a:lvl1pPr algn="l" indent="0" marL="0">
              <a:buNone/>
              <a:defRPr cap="all">
                <a:solidFill>
                  <a:schemeClr val="accent1"/>
                </a:solidFill>
                <a:uFillTx/>
              </a:defRPr>
            </a:lvl1pPr>
            <a:lvl2pPr algn="ctr" indent="0" marL="457200">
              <a:buNone/>
              <a:defRPr>
                <a:solidFill>
                  <a:schemeClr val="tx1">
                    <a:tint val="75000"/>
                  </a:schemeClr>
                </a:solidFill>
                <a:uFillTx/>
              </a:defRPr>
            </a:lvl2pPr>
            <a:lvl3pPr algn="ctr" indent="0" marL="914400">
              <a:buNone/>
              <a:defRPr>
                <a:solidFill>
                  <a:schemeClr val="tx1">
                    <a:tint val="75000"/>
                  </a:schemeClr>
                </a:solidFill>
                <a:uFillTx/>
              </a:defRPr>
            </a:lvl3pPr>
            <a:lvl4pPr algn="ctr" indent="0" marL="1371600">
              <a:buNone/>
              <a:defRPr>
                <a:solidFill>
                  <a:schemeClr val="tx1">
                    <a:tint val="75000"/>
                  </a:schemeClr>
                </a:solidFill>
                <a:uFillTx/>
              </a:defRPr>
            </a:lvl4pPr>
            <a:lvl5pPr algn="ctr" indent="0" marL="1828800">
              <a:buNone/>
              <a:defRPr>
                <a:solidFill>
                  <a:schemeClr val="tx1">
                    <a:tint val="75000"/>
                  </a:schemeClr>
                </a:solidFill>
                <a:uFillTx/>
              </a:defRPr>
            </a:lvl5pPr>
            <a:lvl6pPr algn="ctr" indent="0" marL="2286000">
              <a:buNone/>
              <a:defRPr>
                <a:solidFill>
                  <a:schemeClr val="tx1">
                    <a:tint val="75000"/>
                  </a:schemeClr>
                </a:solidFill>
                <a:uFillTx/>
              </a:defRPr>
            </a:lvl6pPr>
            <a:lvl7pPr algn="ctr" indent="0" marL="2743200">
              <a:buNone/>
              <a:defRPr>
                <a:solidFill>
                  <a:schemeClr val="tx1">
                    <a:tint val="75000"/>
                  </a:schemeClr>
                </a:solidFill>
                <a:uFillTx/>
              </a:defRPr>
            </a:lvl7pPr>
            <a:lvl8pPr algn="ctr" indent="0" marL="3200400">
              <a:buNone/>
              <a:defRPr>
                <a:solidFill>
                  <a:schemeClr val="tx1">
                    <a:tint val="75000"/>
                  </a:schemeClr>
                </a:solidFill>
                <a:uFillTx/>
              </a:defRPr>
            </a:lvl8pPr>
            <a:lvl9pPr algn="ctr" indent="0" marL="3657600">
              <a:buNone/>
              <a:defRPr>
                <a:solidFill>
                  <a:schemeClr val="tx1">
                    <a:tint val="75000"/>
                  </a:schemeClr>
                </a:solidFill>
                <a:uFillTx/>
              </a:defRPr>
            </a:lvl9pPr>
          </a:lstStyle>
          <a:p>
            <a:r>
              <a:rPr dirty="0" lang="en-US">
                <a:uFillTx/>
              </a:rPr>
              <a:t>Click to edit Master subtitle style</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AAD347D-5ACD-4C99-B74B-A9C85AD731AF}"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Panoramic Picture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6" y="4800587"/>
            <a:ext cx="8825657" cy="566738"/>
          </a:xfrm>
        </p:spPr>
        <p:txBody xmlns:c="http://schemas.openxmlformats.org/drawingml/2006/chart" xmlns:pic="http://schemas.openxmlformats.org/drawingml/2006/picture" xmlns:dgm="http://schemas.openxmlformats.org/drawingml/2006/diagram">
          <a:bodyPr anchor="b">
            <a:normAutofit/>
          </a:bodyPr>
          <a:lstStyle>
            <a:lvl1pPr algn="l">
              <a:defRPr b="0" sz="24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Picture Placeholder 2"/>
          <p:cNvSpPr xmlns:c="http://schemas.openxmlformats.org/drawingml/2006/chart" xmlns:pic="http://schemas.openxmlformats.org/drawingml/2006/picture" xmlns:dgm="http://schemas.openxmlformats.org/drawingml/2006/diagram">
            <a:spLocks noChangeAspect="1" noGrp="1"/>
          </p:cNvSpPr>
          <p:nvPr>
            <p:ph idx="1" type="pic"/>
          </p:nvPr>
        </p:nvSpPr>
        <p:spPr xmlns:c="http://schemas.openxmlformats.org/drawingml/2006/chart" xmlns:pic="http://schemas.openxmlformats.org/drawingml/2006/picture" xmlns:dgm="http://schemas.openxmlformats.org/drawingml/2006/diagram">
          <a:xfrm>
            <a:off x="1154955" y="685800"/>
            <a:ext cx="8825658" cy="3640666"/>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4"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6" y="5367325"/>
            <a:ext cx="8825656" cy="493712"/>
          </a:xfrm>
        </p:spPr>
        <p:txBody xmlns:c="http://schemas.openxmlformats.org/drawingml/2006/chart" xmlns:pic="http://schemas.openxmlformats.org/drawingml/2006/picture" xmlns:dgm="http://schemas.openxmlformats.org/drawingml/2006/diagram">
          <a:bodyPr>
            <a:normAutofit/>
          </a:bodyPr>
          <a:lstStyle>
            <a:lvl1pPr indent="0" marL="0">
              <a:buNone/>
              <a:defRPr sz="12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Title and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4" y="1447800"/>
            <a:ext cx="8825659" cy="1981200"/>
          </a:xfrm>
        </p:spPr>
        <p:txBody xmlns:c="http://schemas.openxmlformats.org/drawingml/2006/chart" xmlns:pic="http://schemas.openxmlformats.org/drawingml/2006/picture" xmlns:dgm="http://schemas.openxmlformats.org/drawingml/2006/diagram">
          <a:bodyPr/>
          <a:lstStyle>
            <a:lvl1pPr>
              <a:defRPr sz="48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8"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3657600"/>
            <a:ext cx="8825659" cy="2362200"/>
          </a:xfrm>
        </p:spPr>
        <p:txBody xmlns:c="http://schemas.openxmlformats.org/drawingml/2006/chart" xmlns:pic="http://schemas.openxmlformats.org/drawingml/2006/picture" xmlns:dgm="http://schemas.openxmlformats.org/drawingml/2006/diagram">
          <a:bodyPr anchor="ctr">
            <a:normAutofit/>
          </a:bodyPr>
          <a:lstStyle>
            <a:lvl1pPr indent="0" marL="0">
              <a:buNone/>
              <a:defRPr sz="18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Quote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574801" y="1447800"/>
            <a:ext cx="7999315" cy="2323374"/>
          </a:xfrm>
        </p:spPr>
        <p:txBody xmlns:c="http://schemas.openxmlformats.org/drawingml/2006/chart" xmlns:pic="http://schemas.openxmlformats.org/drawingml/2006/picture" xmlns:dgm="http://schemas.openxmlformats.org/drawingml/2006/diagram">
          <a:bodyPr/>
          <a:lstStyle>
            <a:lvl1pPr>
              <a:defRPr sz="48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14" name="Text Placeholder 3"/>
          <p:cNvSpPr xmlns:c="http://schemas.openxmlformats.org/drawingml/2006/chart" xmlns:pic="http://schemas.openxmlformats.org/drawingml/2006/picture" xmlns:dgm="http://schemas.openxmlformats.org/drawingml/2006/diagram">
            <a:spLocks noGrp="1"/>
          </p:cNvSpPr>
          <p:nvPr>
            <p:ph idx="13" sz="half" type="body"/>
          </p:nvPr>
        </p:nvSpPr>
        <p:spPr xmlns:c="http://schemas.openxmlformats.org/drawingml/2006/chart" xmlns:pic="http://schemas.openxmlformats.org/drawingml/2006/picture" xmlns:dgm="http://schemas.openxmlformats.org/drawingml/2006/diagram">
          <a:xfrm>
            <a:off x="1930400" y="3771174"/>
            <a:ext cx="7279649" cy="342174"/>
          </a:xfrm>
        </p:spPr>
        <p:txBody xmlns:c="http://schemas.openxmlformats.org/drawingml/2006/chart" xmlns:pic="http://schemas.openxmlformats.org/drawingml/2006/picture" xmlns:dgm="http://schemas.openxmlformats.org/drawingml/2006/diagram">
          <a:bodyPr anchor="t">
            <a:normAutofit/>
          </a:bodyPr>
          <a:lstStyle>
            <a:lvl1pPr indent="0" marL="0">
              <a:buNone/>
              <a:defRPr b="0" cap="small" dirty="0" i="0" kern="1200" lang="en-US" sz="1400">
                <a:solidFill>
                  <a:schemeClr val="accent1"/>
                </a:solidFill>
                <a:uFillTx/>
                <a:latin typeface="+mj-lt"/>
                <a:ea typeface="+mj-ea"/>
                <a:cs typeface="+mj-cs"/>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0"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4350657"/>
            <a:ext cx="8825659" cy="1676400"/>
          </a:xfrm>
        </p:spPr>
        <p:txBody xmlns:c="http://schemas.openxmlformats.org/drawingml/2006/chart" xmlns:pic="http://schemas.openxmlformats.org/drawingml/2006/picture" xmlns:dgm="http://schemas.openxmlformats.org/drawingml/2006/diagram">
          <a:bodyPr anchor="ctr">
            <a:normAutofit/>
          </a:bodyPr>
          <a:lstStyle>
            <a:lvl1pPr indent="0" marL="0">
              <a:buNone/>
              <a:defRPr sz="18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
        <p:nvSpPr>
          <p:cNvPr xmlns:c="http://schemas.openxmlformats.org/drawingml/2006/chart" xmlns:pic="http://schemas.openxmlformats.org/drawingml/2006/picture" xmlns:dgm="http://schemas.openxmlformats.org/drawingml/2006/diagram" id="9" name="TextBox 8"/>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98295" y="971253"/>
            <a:ext cx="801912" cy="1969770"/>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defPPr>
              <a:defRPr lang="en-US">
                <a:uFillTx/>
              </a:defRPr>
            </a:defPPr>
            <a:lvl1pPr algn="r">
              <a:defRPr b="0" i="0" sz="12200">
                <a:solidFill>
                  <a:schemeClr val="accent1"/>
                </a:solidFill>
                <a:uFillTx/>
                <a:latin typeface="Arial"/>
                <a:ea typeface="+mj-ea"/>
                <a:cs typeface="+mj-cs"/>
              </a:defRPr>
            </a:lvl1pPr>
          </a:lstStyle>
          <a:p>
            <a:pPr lvl="0"/>
            <a:r>
              <a:rPr dirty="0" lang="en-US">
                <a:uFillTx/>
              </a:rPr>
              <a:t>“</a:t>
            </a:r>
          </a:p>
        </p:txBody>
      </p:sp>
      <p:sp>
        <p:nvSpPr>
          <p:cNvPr xmlns:c="http://schemas.openxmlformats.org/drawingml/2006/chart" xmlns:pic="http://schemas.openxmlformats.org/drawingml/2006/picture" xmlns:dgm="http://schemas.openxmlformats.org/drawingml/2006/diagram" id="13" name="TextBox 1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9330490" y="2613787"/>
            <a:ext cx="801912" cy="1969770"/>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defPPr>
              <a:defRPr lang="en-US">
                <a:uFillTx/>
              </a:defRPr>
            </a:defPPr>
            <a:lvl1pPr algn="r">
              <a:defRPr b="0" i="0" sz="12200">
                <a:solidFill>
                  <a:schemeClr val="accent1"/>
                </a:solidFill>
                <a:uFillTx/>
                <a:latin typeface="Arial"/>
                <a:ea typeface="+mj-ea"/>
                <a:cs typeface="+mj-cs"/>
              </a:defRPr>
            </a:lvl1pPr>
          </a:lstStyle>
          <a:p>
            <a:pPr lvl="0"/>
            <a:r>
              <a:rPr dirty="0" lang="en-US">
                <a:uFillTx/>
              </a:rPr>
              <a:t>”</a:t>
            </a: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Name Car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4" y="3124201"/>
            <a:ext cx="8825660" cy="1653180"/>
          </a:xfrm>
        </p:spPr>
        <p:txBody xmlns:c="http://schemas.openxmlformats.org/drawingml/2006/chart" xmlns:pic="http://schemas.openxmlformats.org/drawingml/2006/picture" xmlns:dgm="http://schemas.openxmlformats.org/drawingml/2006/diagram">
          <a:bodyPr anchor="b"/>
          <a:lstStyle>
            <a:lvl1pPr algn="l">
              <a:defRPr b="0" cap="none" sz="40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54954" y="4777381"/>
            <a:ext cx="8825659" cy="860400"/>
          </a:xfrm>
        </p:spPr>
        <p:txBody xmlns:c="http://schemas.openxmlformats.org/drawingml/2006/chart" xmlns:pic="http://schemas.openxmlformats.org/drawingml/2006/picture" xmlns:dgm="http://schemas.openxmlformats.org/drawingml/2006/diagram">
          <a:bodyPr anchor="t"/>
          <a:lstStyle>
            <a:lvl1pPr algn="l" indent="0" marL="0">
              <a:buNone/>
              <a:defRPr cap="none" sz="2000">
                <a:solidFill>
                  <a:schemeClr val="accent1"/>
                </a:solidFill>
                <a:uFillTx/>
              </a:defRPr>
            </a:lvl1pPr>
            <a:lvl2pPr indent="0" marL="457200">
              <a:buNone/>
              <a:defRPr sz="1800">
                <a:solidFill>
                  <a:schemeClr val="tx1">
                    <a:tint val="75000"/>
                  </a:schemeClr>
                </a:solidFill>
                <a:uFillTx/>
              </a:defRPr>
            </a:lvl2pPr>
            <a:lvl3pPr indent="0" marL="914400">
              <a:buNone/>
              <a:defRPr sz="1600">
                <a:solidFill>
                  <a:schemeClr val="tx1">
                    <a:tint val="75000"/>
                  </a:schemeClr>
                </a:solidFill>
                <a:uFillTx/>
              </a:defRPr>
            </a:lvl3pPr>
            <a:lvl4pPr indent="0" marL="1371600">
              <a:buNone/>
              <a:defRPr sz="1400">
                <a:solidFill>
                  <a:schemeClr val="tx1">
                    <a:tint val="75000"/>
                  </a:schemeClr>
                </a:solidFill>
                <a:uFillTx/>
              </a:defRPr>
            </a:lvl4pPr>
            <a:lvl5pPr indent="0" marL="1828800">
              <a:buNone/>
              <a:defRPr sz="1400">
                <a:solidFill>
                  <a:schemeClr val="tx1">
                    <a:tint val="75000"/>
                  </a:schemeClr>
                </a:solidFill>
                <a:uFillTx/>
              </a:defRPr>
            </a:lvl5pPr>
            <a:lvl6pPr indent="0" marL="2286000">
              <a:buNone/>
              <a:defRPr sz="1400">
                <a:solidFill>
                  <a:schemeClr val="tx1">
                    <a:tint val="75000"/>
                  </a:schemeClr>
                </a:solidFill>
                <a:uFillTx/>
              </a:defRPr>
            </a:lvl6pPr>
            <a:lvl7pPr indent="0" marL="2743200">
              <a:buNone/>
              <a:defRPr sz="1400">
                <a:solidFill>
                  <a:schemeClr val="tx1">
                    <a:tint val="75000"/>
                  </a:schemeClr>
                </a:solidFill>
                <a:uFillTx/>
              </a:defRPr>
            </a:lvl7pPr>
            <a:lvl8pPr indent="0" marL="3200400">
              <a:buNone/>
              <a:defRPr sz="1400">
                <a:solidFill>
                  <a:schemeClr val="tx1">
                    <a:tint val="75000"/>
                  </a:schemeClr>
                </a:solidFill>
                <a:uFillTx/>
              </a:defRPr>
            </a:lvl8pPr>
            <a:lvl9pPr indent="0" marL="3657600">
              <a:buNone/>
              <a:defRPr sz="1400">
                <a:solidFill>
                  <a:schemeClr val="tx1">
                    <a:tint val="75000"/>
                  </a:schemeClr>
                </a:solidFill>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3 Colum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lvl1pPr>
              <a:defRPr sz="42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632947" y="1981200"/>
            <a:ext cx="2946866"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6" name="Text Placeholder 3"/>
          <p:cNvSpPr xmlns:c="http://schemas.openxmlformats.org/drawingml/2006/chart" xmlns:pic="http://schemas.openxmlformats.org/drawingml/2006/picture" xmlns:dgm="http://schemas.openxmlformats.org/drawingml/2006/diagram">
            <a:spLocks noGrp="1"/>
          </p:cNvSpPr>
          <p:nvPr>
            <p:ph idx="15" sz="half" type="body"/>
          </p:nvPr>
        </p:nvSpPr>
        <p:spPr xmlns:c="http://schemas.openxmlformats.org/drawingml/2006/chart" xmlns:pic="http://schemas.openxmlformats.org/drawingml/2006/picture" xmlns:dgm="http://schemas.openxmlformats.org/drawingml/2006/diagram">
          <a:xfrm>
            <a:off x="652463" y="2667000"/>
            <a:ext cx="2927350" cy="3589338"/>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Text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3883659" y="1981200"/>
            <a:ext cx="2936241"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9" name="Text Placeholder 3"/>
          <p:cNvSpPr xmlns:c="http://schemas.openxmlformats.org/drawingml/2006/chart" xmlns:pic="http://schemas.openxmlformats.org/drawingml/2006/picture" xmlns:dgm="http://schemas.openxmlformats.org/drawingml/2006/diagram">
            <a:spLocks noGrp="1"/>
          </p:cNvSpPr>
          <p:nvPr>
            <p:ph idx="16" sz="half" type="body"/>
          </p:nvPr>
        </p:nvSpPr>
        <p:spPr xmlns:c="http://schemas.openxmlformats.org/drawingml/2006/chart" xmlns:pic="http://schemas.openxmlformats.org/drawingml/2006/picture" xmlns:dgm="http://schemas.openxmlformats.org/drawingml/2006/diagram">
          <a:xfrm>
            <a:off x="3873106" y="2667000"/>
            <a:ext cx="2946794" cy="3589338"/>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4" name="Text Placeholder 4"/>
          <p:cNvSpPr xmlns:c="http://schemas.openxmlformats.org/drawingml/2006/chart" xmlns:pic="http://schemas.openxmlformats.org/drawingml/2006/picture" xmlns:dgm="http://schemas.openxmlformats.org/drawingml/2006/diagram">
            <a:spLocks noGrp="1"/>
          </p:cNvSpPr>
          <p:nvPr>
            <p:ph idx="13" sz="quarter" type="body"/>
          </p:nvPr>
        </p:nvSpPr>
        <p:spPr xmlns:c="http://schemas.openxmlformats.org/drawingml/2006/chart" xmlns:pic="http://schemas.openxmlformats.org/drawingml/2006/picture" xmlns:dgm="http://schemas.openxmlformats.org/drawingml/2006/diagram">
          <a:xfrm>
            <a:off x="7124700" y="1981200"/>
            <a:ext cx="2932113"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20" name="Text Placeholder 3"/>
          <p:cNvSpPr xmlns:c="http://schemas.openxmlformats.org/drawingml/2006/chart" xmlns:pic="http://schemas.openxmlformats.org/drawingml/2006/picture" xmlns:dgm="http://schemas.openxmlformats.org/drawingml/2006/diagram">
            <a:spLocks noGrp="1"/>
          </p:cNvSpPr>
          <p:nvPr>
            <p:ph idx="17" sz="half" type="body"/>
          </p:nvPr>
        </p:nvSpPr>
        <p:spPr xmlns:c="http://schemas.openxmlformats.org/drawingml/2006/chart" xmlns:pic="http://schemas.openxmlformats.org/drawingml/2006/picture" xmlns:dgm="http://schemas.openxmlformats.org/drawingml/2006/diagram">
          <a:xfrm>
            <a:off x="7124700" y="2667000"/>
            <a:ext cx="2932113" cy="3589338"/>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cxnSp>
        <p:nvCxnSpPr>
          <p:cNvPr xmlns:c="http://schemas.openxmlformats.org/drawingml/2006/chart" xmlns:pic="http://schemas.openxmlformats.org/drawingml/2006/picture" xmlns:dgm="http://schemas.openxmlformats.org/drawingml/2006/diagram" id="17" name="Straight Connector 16"/>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3726142" y="2133600"/>
            <a:ext cx="0" cy="3962400"/>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cxnSp>
        <p:nvCxnSpPr>
          <p:cNvPr xmlns:c="http://schemas.openxmlformats.org/drawingml/2006/chart" xmlns:pic="http://schemas.openxmlformats.org/drawingml/2006/picture" xmlns:dgm="http://schemas.openxmlformats.org/drawingml/2006/diagram" id="18" name="Straight Connector 17"/>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6962227" y="2133600"/>
            <a:ext cx="0" cy="3966882"/>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sp>
        <p:nvSpPr>
          <p:cNvPr xmlns:c="http://schemas.openxmlformats.org/drawingml/2006/chart" xmlns:pic="http://schemas.openxmlformats.org/drawingml/2006/picture" xmlns:dgm="http://schemas.openxmlformats.org/drawingml/2006/diagram" id="7"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AAD347D-5ACD-4C99-B74B-A9C85AD731AF}"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4"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hf dt="0" ftr="0" hdr="0" sldNum="0"/>
</p:sldLayout>
</file>

<file path=ppt/slideLayouts/slideLayout1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p:cSld name="3 Picture Colum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lvl1pPr>
              <a:defRPr sz="42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652463" y="4250949"/>
            <a:ext cx="2940050"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29" name="Picture Placeholder 2"/>
          <p:cNvSpPr xmlns:c="http://schemas.openxmlformats.org/drawingml/2006/chart" xmlns:pic="http://schemas.openxmlformats.org/drawingml/2006/picture" xmlns:dgm="http://schemas.openxmlformats.org/drawingml/2006/diagram">
            <a:spLocks noChangeAspect="1" noGrp="1"/>
          </p:cNvSpPr>
          <p:nvPr>
            <p:ph idx="15" type="pic"/>
          </p:nvPr>
        </p:nvSpPr>
        <p:spPr xmlns:c="http://schemas.openxmlformats.org/drawingml/2006/chart" xmlns:pic="http://schemas.openxmlformats.org/drawingml/2006/picture" xmlns:dgm="http://schemas.openxmlformats.org/drawingml/2006/diagram">
          <a:xfrm>
            <a:off x="652463" y="2209800"/>
            <a:ext cx="2940050" cy="1524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22" name="Text Placeholder 3"/>
          <p:cNvSpPr xmlns:c="http://schemas.openxmlformats.org/drawingml/2006/chart" xmlns:pic="http://schemas.openxmlformats.org/drawingml/2006/picture" xmlns:dgm="http://schemas.openxmlformats.org/drawingml/2006/diagram">
            <a:spLocks noGrp="1"/>
          </p:cNvSpPr>
          <p:nvPr>
            <p:ph idx="18" sz="half" type="body"/>
          </p:nvPr>
        </p:nvSpPr>
        <p:spPr xmlns:c="http://schemas.openxmlformats.org/drawingml/2006/chart" xmlns:pic="http://schemas.openxmlformats.org/drawingml/2006/picture" xmlns:dgm="http://schemas.openxmlformats.org/drawingml/2006/diagram">
          <a:xfrm>
            <a:off x="652463" y="4827211"/>
            <a:ext cx="2940050" cy="659189"/>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Text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3889375" y="4250949"/>
            <a:ext cx="2930525"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30" name="Picture Placeholder 2"/>
          <p:cNvSpPr xmlns:c="http://schemas.openxmlformats.org/drawingml/2006/chart" xmlns:pic="http://schemas.openxmlformats.org/drawingml/2006/picture" xmlns:dgm="http://schemas.openxmlformats.org/drawingml/2006/diagram">
            <a:spLocks noChangeAspect="1" noGrp="1"/>
          </p:cNvSpPr>
          <p:nvPr>
            <p:ph idx="21" type="pic"/>
          </p:nvPr>
        </p:nvSpPr>
        <p:spPr xmlns:c="http://schemas.openxmlformats.org/drawingml/2006/chart" xmlns:pic="http://schemas.openxmlformats.org/drawingml/2006/picture" xmlns:dgm="http://schemas.openxmlformats.org/drawingml/2006/diagram">
          <a:xfrm>
            <a:off x="3889374" y="2209800"/>
            <a:ext cx="2930525" cy="1524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23" name="Text Placeholder 3"/>
          <p:cNvSpPr xmlns:c="http://schemas.openxmlformats.org/drawingml/2006/chart" xmlns:pic="http://schemas.openxmlformats.org/drawingml/2006/picture" xmlns:dgm="http://schemas.openxmlformats.org/drawingml/2006/diagram">
            <a:spLocks noGrp="1"/>
          </p:cNvSpPr>
          <p:nvPr>
            <p:ph idx="19" sz="half" type="body"/>
          </p:nvPr>
        </p:nvSpPr>
        <p:spPr xmlns:c="http://schemas.openxmlformats.org/drawingml/2006/chart" xmlns:pic="http://schemas.openxmlformats.org/drawingml/2006/picture" xmlns:dgm="http://schemas.openxmlformats.org/drawingml/2006/diagram">
          <a:xfrm>
            <a:off x="3888022" y="4827210"/>
            <a:ext cx="2934406" cy="659189"/>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14" name="Text Placeholder 4"/>
          <p:cNvSpPr xmlns:c="http://schemas.openxmlformats.org/drawingml/2006/chart" xmlns:pic="http://schemas.openxmlformats.org/drawingml/2006/picture" xmlns:dgm="http://schemas.openxmlformats.org/drawingml/2006/diagram">
            <a:spLocks noGrp="1"/>
          </p:cNvSpPr>
          <p:nvPr>
            <p:ph idx="13" sz="quarter" type="body"/>
          </p:nvPr>
        </p:nvSpPr>
        <p:spPr xmlns:c="http://schemas.openxmlformats.org/drawingml/2006/chart" xmlns:pic="http://schemas.openxmlformats.org/drawingml/2006/picture" xmlns:dgm="http://schemas.openxmlformats.org/drawingml/2006/diagram">
          <a:xfrm>
            <a:off x="7124700" y="4250949"/>
            <a:ext cx="2932113"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31" name="Picture Placeholder 2"/>
          <p:cNvSpPr xmlns:c="http://schemas.openxmlformats.org/drawingml/2006/chart" xmlns:pic="http://schemas.openxmlformats.org/drawingml/2006/picture" xmlns:dgm="http://schemas.openxmlformats.org/drawingml/2006/diagram">
            <a:spLocks noChangeAspect="1" noGrp="1"/>
          </p:cNvSpPr>
          <p:nvPr>
            <p:ph idx="22" type="pic"/>
          </p:nvPr>
        </p:nvSpPr>
        <p:spPr xmlns:c="http://schemas.openxmlformats.org/drawingml/2006/chart" xmlns:pic="http://schemas.openxmlformats.org/drawingml/2006/picture" xmlns:dgm="http://schemas.openxmlformats.org/drawingml/2006/diagram">
          <a:xfrm>
            <a:off x="7124699" y="2209800"/>
            <a:ext cx="2932113" cy="1524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24" name="Text Placeholder 3"/>
          <p:cNvSpPr xmlns:c="http://schemas.openxmlformats.org/drawingml/2006/chart" xmlns:pic="http://schemas.openxmlformats.org/drawingml/2006/picture" xmlns:dgm="http://schemas.openxmlformats.org/drawingml/2006/diagram">
            <a:spLocks noGrp="1"/>
          </p:cNvSpPr>
          <p:nvPr>
            <p:ph idx="20" sz="half" type="body"/>
          </p:nvPr>
        </p:nvSpPr>
        <p:spPr xmlns:c="http://schemas.openxmlformats.org/drawingml/2006/chart" xmlns:pic="http://schemas.openxmlformats.org/drawingml/2006/picture" xmlns:dgm="http://schemas.openxmlformats.org/drawingml/2006/diagram">
          <a:xfrm>
            <a:off x="7124575" y="4827208"/>
            <a:ext cx="2935997" cy="659189"/>
          </a:xfrm>
        </p:spPr>
        <p:txBody xmlns:c="http://schemas.openxmlformats.org/drawingml/2006/chart" xmlns:pic="http://schemas.openxmlformats.org/drawingml/2006/picture" xmlns:dgm="http://schemas.openxmlformats.org/drawingml/2006/diagram">
          <a:bodyPr anchor="t">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cxnSp>
        <p:nvCxnSpPr>
          <p:cNvPr xmlns:c="http://schemas.openxmlformats.org/drawingml/2006/chart" xmlns:pic="http://schemas.openxmlformats.org/drawingml/2006/picture" xmlns:dgm="http://schemas.openxmlformats.org/drawingml/2006/diagram" id="17" name="Straight Connector 16"/>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3726142" y="2133600"/>
            <a:ext cx="0" cy="3962400"/>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cxnSp>
        <p:nvCxnSpPr>
          <p:cNvPr xmlns:c="http://schemas.openxmlformats.org/drawingml/2006/chart" xmlns:pic="http://schemas.openxmlformats.org/drawingml/2006/picture" xmlns:dgm="http://schemas.openxmlformats.org/drawingml/2006/diagram" id="18" name="Straight Connector 17"/>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a:off x="6962227" y="2133600"/>
            <a:ext cx="0" cy="3966882"/>
          </a:xfrm>
          <a:prstGeom prst="line">
            <a:avLst/>
          </a:prstGeom>
          <a:ln cmpd="sng" w="12700">
            <a:solidFill>
              <a:schemeClr val="accent1">
                <a:alpha val="40000"/>
              </a:schemeClr>
            </a:solidFill>
          </a:ln>
        </p:spPr>
        <p:style xmlns:c="http://schemas.openxmlformats.org/drawingml/2006/chart" xmlns:pic="http://schemas.openxmlformats.org/drawingml/2006/picture" xmlns:dgm="http://schemas.openxmlformats.org/drawingml/2006/diagram">
          <a:lnRef idx="2">
            <a:schemeClr val="accent1"/>
          </a:lnRef>
          <a:fillRef idx="0">
            <a:schemeClr val="accent1"/>
          </a:fillRef>
          <a:effectRef idx="1">
            <a:schemeClr val="accent1"/>
          </a:effectRef>
          <a:fontRef idx="minor">
            <a:schemeClr val="tx1"/>
          </a:fontRef>
        </p:style>
      </p:cxnSp>
      <p:sp>
        <p:nvSpPr>
          <p:cNvPr xmlns:c="http://schemas.openxmlformats.org/drawingml/2006/chart" xmlns:pic="http://schemas.openxmlformats.org/drawingml/2006/picture" xmlns:dgm="http://schemas.openxmlformats.org/drawingml/2006/diagram" id="7"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AAD347D-5ACD-4C99-B74B-A9C85AD731AF}"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4"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hf dt="0" ftr="0" hdr="0" sldNum="0"/>
</p:sldLayout>
</file>

<file path=ppt/slideLayouts/slideLayout1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x">
  <p:cSld name="Title and Vertical Tex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Vertical Text Placeholder 2"/>
          <p:cNvSpPr xmlns:c="http://schemas.openxmlformats.org/drawingml/2006/chart" xmlns:pic="http://schemas.openxmlformats.org/drawingml/2006/picture" xmlns:dgm="http://schemas.openxmlformats.org/drawingml/2006/diagram">
            <a:spLocks noGrp="1"/>
          </p:cNvSpPr>
          <p:nvPr>
            <p:ph idx="1" orient="vert" type="body"/>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nchor="t" anchorCtr="0" vert="eaVert"/>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vertTitleAndTx">
  <p:cSld name="Vertical Title and Tex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Vertical Title 1"/>
          <p:cNvSpPr xmlns:c="http://schemas.openxmlformats.org/drawingml/2006/chart" xmlns:pic="http://schemas.openxmlformats.org/drawingml/2006/picture" xmlns:dgm="http://schemas.openxmlformats.org/drawingml/2006/diagram">
            <a:spLocks noGrp="1"/>
          </p:cNvSpPr>
          <p:nvPr>
            <p:ph orient="vert" type="title"/>
          </p:nvPr>
        </p:nvSpPr>
        <p:spPr xmlns:c="http://schemas.openxmlformats.org/drawingml/2006/chart" xmlns:pic="http://schemas.openxmlformats.org/drawingml/2006/picture" xmlns:dgm="http://schemas.openxmlformats.org/drawingml/2006/diagram">
          <a:xfrm>
            <a:off x="8304212" y="430213"/>
            <a:ext cx="1752601" cy="5826125"/>
          </a:xfrm>
        </p:spPr>
        <p:txBody xmlns:c="http://schemas.openxmlformats.org/drawingml/2006/chart" xmlns:pic="http://schemas.openxmlformats.org/drawingml/2006/picture" xmlns:dgm="http://schemas.openxmlformats.org/drawingml/2006/diagram">
          <a:bodyPr anchor="b" anchorCtr="0" vert="eaVert"/>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Vertical Text Placeholder 2"/>
          <p:cNvSpPr xmlns:c="http://schemas.openxmlformats.org/drawingml/2006/chart" xmlns:pic="http://schemas.openxmlformats.org/drawingml/2006/picture" xmlns:dgm="http://schemas.openxmlformats.org/drawingml/2006/diagram">
            <a:spLocks noGrp="1"/>
          </p:cNvSpPr>
          <p:nvPr>
            <p:ph idx="1" orient="vert" type="body"/>
          </p:nvPr>
        </p:nvSpPr>
        <p:spPr xmlns:c="http://schemas.openxmlformats.org/drawingml/2006/chart" xmlns:pic="http://schemas.openxmlformats.org/drawingml/2006/picture" xmlns:dgm="http://schemas.openxmlformats.org/drawingml/2006/diagram">
          <a:xfrm>
            <a:off x="652463" y="887414"/>
            <a:ext cx="7423149" cy="5368924"/>
          </a:xfrm>
        </p:spPr>
        <p:txBody xmlns:c="http://schemas.openxmlformats.org/drawingml/2006/chart" xmlns:pic="http://schemas.openxmlformats.org/drawingml/2006/picture" xmlns:dgm="http://schemas.openxmlformats.org/drawingml/2006/diagram">
          <a:bodyPr vert="eaVert"/>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Defaul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 name="Shape 6"/>
          <p:cNvSpPr xmlns:c="http://schemas.openxmlformats.org/drawingml/2006/chart" xmlns:pic="http://schemas.openxmlformats.org/drawingml/2006/picture" xmlns:dgm="http://schemas.openxmlformats.org/drawingml/2006/diagram">
            <a:spLocks noGrp="1"/>
          </p:cNvSpPr>
          <p:nvPr>
            <p:ph idx="2" sz="quarter" type="sldNum"/>
          </p:nvPr>
        </p:nvSpPr>
        <p:spPr xmlns:c="http://schemas.openxmlformats.org/drawingml/2006/chart" xmlns:pic="http://schemas.openxmlformats.org/drawingml/2006/picture" xmlns:dgm="http://schemas.openxmlformats.org/drawingml/2006/diagram">
          <a:prstGeom prst="rect">
            <a:avLst/>
          </a:prstGeom>
        </p:spPr>
        <p:txBody xmlns:c="http://schemas.openxmlformats.org/drawingml/2006/chart" xmlns:pic="http://schemas.openxmlformats.org/drawingml/2006/picture" xmlns:dgm="http://schemas.openxmlformats.org/drawingml/2006/diagram">
          <a:bodyPr/>
          <a:lstStyle/>
          <a:p>
            <a:pPr lvl="0"/>
            <a:fld id="{86CB4B4D-7CA3-9044-876B-883B54F8677D}" type="slidenum">
              <a:t>‹#›</a:t>
            </a:fld>
            <a:endParaRPr>
              <a:uFillTx/>
            </a:endParaRPr>
          </a:p>
        </p:txBody>
      </p:sp>
    </p:spTree>
  </p:cSld>
  <p:clrMapOvr xmlns:c="http://schemas.openxmlformats.org/drawingml/2006/chart" xmlns:pic="http://schemas.openxmlformats.org/drawingml/2006/picture" xmlns:dgm="http://schemas.openxmlformats.org/drawingml/2006/diagram">
    <a:masterClrMapping/>
  </p:clrMapOvr>
  <p:transition spd="med"/>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
  <p:cSld name="Title and Conten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secHead">
  <p:cSld name="Section Header">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6" y="2861733"/>
            <a:ext cx="8825657" cy="1915647"/>
          </a:xfrm>
        </p:spPr>
        <p:txBody xmlns:c="http://schemas.openxmlformats.org/drawingml/2006/chart" xmlns:pic="http://schemas.openxmlformats.org/drawingml/2006/picture" xmlns:dgm="http://schemas.openxmlformats.org/drawingml/2006/diagram">
          <a:bodyPr anchor="b"/>
          <a:lstStyle>
            <a:lvl1pPr algn="l">
              <a:defRPr b="0" cap="none" sz="40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54955" y="4777381"/>
            <a:ext cx="8825658" cy="860400"/>
          </a:xfrm>
        </p:spPr>
        <p:txBody xmlns:c="http://schemas.openxmlformats.org/drawingml/2006/chart" xmlns:pic="http://schemas.openxmlformats.org/drawingml/2006/picture" xmlns:dgm="http://schemas.openxmlformats.org/drawingml/2006/diagram">
          <a:bodyPr anchor="t"/>
          <a:lstStyle>
            <a:lvl1pPr algn="l" indent="0" marL="0">
              <a:buNone/>
              <a:defRPr cap="all" sz="2000">
                <a:solidFill>
                  <a:schemeClr val="accent1"/>
                </a:solidFill>
                <a:uFillTx/>
              </a:defRPr>
            </a:lvl1pPr>
            <a:lvl2pPr indent="0" marL="457200">
              <a:buNone/>
              <a:defRPr sz="1800">
                <a:solidFill>
                  <a:schemeClr val="tx1">
                    <a:tint val="75000"/>
                  </a:schemeClr>
                </a:solidFill>
                <a:uFillTx/>
              </a:defRPr>
            </a:lvl2pPr>
            <a:lvl3pPr indent="0" marL="914400">
              <a:buNone/>
              <a:defRPr sz="1600">
                <a:solidFill>
                  <a:schemeClr val="tx1">
                    <a:tint val="75000"/>
                  </a:schemeClr>
                </a:solidFill>
                <a:uFillTx/>
              </a:defRPr>
            </a:lvl3pPr>
            <a:lvl4pPr indent="0" marL="1371600">
              <a:buNone/>
              <a:defRPr sz="1400">
                <a:solidFill>
                  <a:schemeClr val="tx1">
                    <a:tint val="75000"/>
                  </a:schemeClr>
                </a:solidFill>
                <a:uFillTx/>
              </a:defRPr>
            </a:lvl4pPr>
            <a:lvl5pPr indent="0" marL="1828800">
              <a:buNone/>
              <a:defRPr sz="1400">
                <a:solidFill>
                  <a:schemeClr val="tx1">
                    <a:tint val="75000"/>
                  </a:schemeClr>
                </a:solidFill>
                <a:uFillTx/>
              </a:defRPr>
            </a:lvl5pPr>
            <a:lvl6pPr indent="0" marL="2286000">
              <a:buNone/>
              <a:defRPr sz="1400">
                <a:solidFill>
                  <a:schemeClr val="tx1">
                    <a:tint val="75000"/>
                  </a:schemeClr>
                </a:solidFill>
                <a:uFillTx/>
              </a:defRPr>
            </a:lvl6pPr>
            <a:lvl7pPr indent="0" marL="2743200">
              <a:buNone/>
              <a:defRPr sz="1400">
                <a:solidFill>
                  <a:schemeClr val="tx1">
                    <a:tint val="75000"/>
                  </a:schemeClr>
                </a:solidFill>
                <a:uFillTx/>
              </a:defRPr>
            </a:lvl7pPr>
            <a:lvl8pPr indent="0" marL="3200400">
              <a:buNone/>
              <a:defRPr sz="1400">
                <a:solidFill>
                  <a:schemeClr val="tx1">
                    <a:tint val="75000"/>
                  </a:schemeClr>
                </a:solidFill>
                <a:uFillTx/>
              </a:defRPr>
            </a:lvl8pPr>
            <a:lvl9pPr indent="0" marL="3657600">
              <a:buNone/>
              <a:defRPr sz="1400">
                <a:solidFill>
                  <a:schemeClr val="tx1">
                    <a:tint val="75000"/>
                  </a:schemeClr>
                </a:solidFill>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Obj">
  <p:cSld name="Two Content">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sz="half"/>
          </p:nvPr>
        </p:nvSpPr>
        <p:spPr xmlns:c="http://schemas.openxmlformats.org/drawingml/2006/chart" xmlns:pic="http://schemas.openxmlformats.org/drawingml/2006/picture" xmlns:dgm="http://schemas.openxmlformats.org/drawingml/2006/diagram">
          <a:xfrm>
            <a:off x="1103312" y="2060575"/>
            <a:ext cx="4396339" cy="4195763"/>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Content Placeholder 3"/>
          <p:cNvSpPr xmlns:c="http://schemas.openxmlformats.org/drawingml/2006/chart" xmlns:pic="http://schemas.openxmlformats.org/drawingml/2006/picture" xmlns:dgm="http://schemas.openxmlformats.org/drawingml/2006/diagram">
            <a:spLocks noGrp="1"/>
          </p:cNvSpPr>
          <p:nvPr>
            <p:ph idx="2" sz="half"/>
          </p:nvPr>
        </p:nvSpPr>
        <p:spPr xmlns:c="http://schemas.openxmlformats.org/drawingml/2006/chart" xmlns:pic="http://schemas.openxmlformats.org/drawingml/2006/picture" xmlns:dgm="http://schemas.openxmlformats.org/drawingml/2006/diagram">
          <a:xfrm>
            <a:off x="5654493" y="2056092"/>
            <a:ext cx="4396341" cy="4200245"/>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5"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woTxTwoObj">
  <p:cSld name="Comparis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lvl1pPr>
              <a:defRPr>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03313" y="1905000"/>
            <a:ext cx="4396338"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4" name="Content Placeholder 3"/>
          <p:cNvSpPr xmlns:c="http://schemas.openxmlformats.org/drawingml/2006/chart" xmlns:pic="http://schemas.openxmlformats.org/drawingml/2006/picture" xmlns:dgm="http://schemas.openxmlformats.org/drawingml/2006/diagram">
            <a:spLocks noGrp="1"/>
          </p:cNvSpPr>
          <p:nvPr>
            <p:ph idx="2" sz="half"/>
          </p:nvPr>
        </p:nvSpPr>
        <p:spPr xmlns:c="http://schemas.openxmlformats.org/drawingml/2006/chart" xmlns:pic="http://schemas.openxmlformats.org/drawingml/2006/picture" xmlns:dgm="http://schemas.openxmlformats.org/drawingml/2006/diagram">
          <a:xfrm>
            <a:off x="1103312" y="2514600"/>
            <a:ext cx="4396339" cy="3741738"/>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5" name="Text Placeholder 4"/>
          <p:cNvSpPr xmlns:c="http://schemas.openxmlformats.org/drawingml/2006/chart" xmlns:pic="http://schemas.openxmlformats.org/drawingml/2006/picture" xmlns:dgm="http://schemas.openxmlformats.org/drawingml/2006/diagram">
            <a:spLocks noGrp="1"/>
          </p:cNvSpPr>
          <p:nvPr>
            <p:ph idx="3" sz="quarter" type="body"/>
          </p:nvPr>
        </p:nvSpPr>
        <p:spPr xmlns:c="http://schemas.openxmlformats.org/drawingml/2006/chart" xmlns:pic="http://schemas.openxmlformats.org/drawingml/2006/picture" xmlns:dgm="http://schemas.openxmlformats.org/drawingml/2006/diagram">
          <a:xfrm>
            <a:off x="5654495" y="1905000"/>
            <a:ext cx="4396339" cy="576262"/>
          </a:xfrm>
        </p:spPr>
        <p:txBody xmlns:c="http://schemas.openxmlformats.org/drawingml/2006/chart" xmlns:pic="http://schemas.openxmlformats.org/drawingml/2006/picture" xmlns:dgm="http://schemas.openxmlformats.org/drawingml/2006/diagram">
          <a:bodyPr anchor="b">
            <a:noAutofit/>
          </a:bodyPr>
          <a:lstStyle>
            <a:lvl1pPr indent="0" marL="0">
              <a:buNone/>
              <a:defRPr b="0" sz="2400">
                <a:solidFill>
                  <a:schemeClr val="accent1"/>
                </a:solidFill>
                <a:uFillTx/>
              </a:defRPr>
            </a:lvl1pPr>
            <a:lvl2pPr indent="0" marL="457200">
              <a:buNone/>
              <a:defRPr b="1" sz="2000">
                <a:uFillTx/>
              </a:defRPr>
            </a:lvl2pPr>
            <a:lvl3pPr indent="0" marL="914400">
              <a:buNone/>
              <a:defRPr b="1" sz="1800">
                <a:uFillTx/>
              </a:defRPr>
            </a:lvl3pPr>
            <a:lvl4pPr indent="0" marL="1371600">
              <a:buNone/>
              <a:defRPr b="1" sz="1600">
                <a:uFillTx/>
              </a:defRPr>
            </a:lvl4pPr>
            <a:lvl5pPr indent="0" marL="1828800">
              <a:buNone/>
              <a:defRPr b="1" sz="1600">
                <a:uFillTx/>
              </a:defRPr>
            </a:lvl5pPr>
            <a:lvl6pPr indent="0" marL="2286000">
              <a:buNone/>
              <a:defRPr b="1" sz="1600">
                <a:uFillTx/>
              </a:defRPr>
            </a:lvl6pPr>
            <a:lvl7pPr indent="0" marL="2743200">
              <a:buNone/>
              <a:defRPr b="1" sz="1600">
                <a:uFillTx/>
              </a:defRPr>
            </a:lvl7pPr>
            <a:lvl8pPr indent="0" marL="3200400">
              <a:buNone/>
              <a:defRPr b="1" sz="1600">
                <a:uFillTx/>
              </a:defRPr>
            </a:lvl8pPr>
            <a:lvl9pPr indent="0" marL="3657600">
              <a:buNone/>
              <a:defRPr b="1" sz="16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6" name="Content Placeholder 5"/>
          <p:cNvSpPr xmlns:c="http://schemas.openxmlformats.org/drawingml/2006/chart" xmlns:pic="http://schemas.openxmlformats.org/drawingml/2006/picture" xmlns:dgm="http://schemas.openxmlformats.org/drawingml/2006/diagram">
            <a:spLocks noGrp="1"/>
          </p:cNvSpPr>
          <p:nvPr>
            <p:ph idx="4" sz="quarter"/>
          </p:nvPr>
        </p:nvSpPr>
        <p:spPr xmlns:c="http://schemas.openxmlformats.org/drawingml/2006/chart" xmlns:pic="http://schemas.openxmlformats.org/drawingml/2006/picture" xmlns:dgm="http://schemas.openxmlformats.org/drawingml/2006/diagram">
          <a:xfrm>
            <a:off x="5654495" y="2514600"/>
            <a:ext cx="4396339" cy="3741738"/>
          </a:xfrm>
        </p:spPr>
        <p:txBody xmlns:c="http://schemas.openxmlformats.org/drawingml/2006/chart" xmlns:pic="http://schemas.openxmlformats.org/drawingml/2006/picture" xmlns:dgm="http://schemas.openxmlformats.org/drawingml/2006/diagram">
          <a:bodyPr>
            <a:normAutofit/>
          </a:bodyPr>
          <a:lstStyle>
            <a:lvl1pPr>
              <a:defRPr sz="1800">
                <a:uFillTx/>
              </a:defRPr>
            </a:lvl1pPr>
            <a:lvl2pPr>
              <a:defRPr sz="1600">
                <a:uFillTx/>
              </a:defRPr>
            </a:lvl2pPr>
            <a:lvl3pPr>
              <a:defRPr sz="1400">
                <a:uFillTx/>
              </a:defRPr>
            </a:lvl3pPr>
            <a:lvl4pPr>
              <a:defRPr sz="1200">
                <a:uFillTx/>
              </a:defRPr>
            </a:lvl4pPr>
            <a:lvl5pPr>
              <a:defRPr sz="1200">
                <a:uFillTx/>
              </a:defRPr>
            </a:lvl5pPr>
            <a:lvl6pPr>
              <a:defRPr sz="1200">
                <a:uFillTx/>
              </a:defRPr>
            </a:lvl6pPr>
            <a:lvl7pPr>
              <a:defRPr sz="1200">
                <a:uFillTx/>
              </a:defRPr>
            </a:lvl7pPr>
            <a:lvl8pPr>
              <a:defRPr sz="1200">
                <a:uFillTx/>
              </a:defRPr>
            </a:lvl8pPr>
            <a:lvl9pPr>
              <a:defRPr sz="12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7" name="Date Placeholder 6"/>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9796027F-7875-4030-9381-8BD8C4F21935}"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8" name="Footer Placeholder 7"/>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9" name="Slide Number Placeholder 8"/>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titleOnly">
  <p:cSld name="Title Only">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7" name="Date Placeholder 2"/>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3"/>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4"/>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blank">
  <p:cSld name="Blank">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7" name="Date Placeholder 1"/>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2"/>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3"/>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objTx">
  <p:cSld name="Content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4954" y="1447800"/>
            <a:ext cx="3401064" cy="1447800"/>
          </a:xfrm>
        </p:spPr>
        <p:txBody xmlns:c="http://schemas.openxmlformats.org/drawingml/2006/chart" xmlns:pic="http://schemas.openxmlformats.org/drawingml/2006/picture" xmlns:dgm="http://schemas.openxmlformats.org/drawingml/2006/diagram">
          <a:bodyPr anchor="b"/>
          <a:lstStyle>
            <a:lvl1pPr algn="l">
              <a:defRPr b="0" sz="24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p:nvPr>
        </p:nvSpPr>
        <p:spPr xmlns:c="http://schemas.openxmlformats.org/drawingml/2006/chart" xmlns:pic="http://schemas.openxmlformats.org/drawingml/2006/picture" xmlns:dgm="http://schemas.openxmlformats.org/drawingml/2006/diagram">
          <a:xfrm>
            <a:off x="4784616" y="1447800"/>
            <a:ext cx="5195997" cy="4572000"/>
          </a:xfrm>
        </p:spPr>
        <p:txBody xmlns:c="http://schemas.openxmlformats.org/drawingml/2006/chart" xmlns:pic="http://schemas.openxmlformats.org/drawingml/2006/picture" xmlns:dgm="http://schemas.openxmlformats.org/drawingml/2006/diagram">
          <a:bodyPr anchor="ctr">
            <a:normAutofit/>
          </a:bodyPr>
          <a:lstStyle>
            <a:lvl1pPr>
              <a:defRPr sz="2000">
                <a:uFillTx/>
              </a:defRPr>
            </a:lvl1pPr>
            <a:lvl2pPr>
              <a:defRPr sz="1800">
                <a:uFillTx/>
              </a:defRPr>
            </a:lvl2pPr>
            <a:lvl3pPr>
              <a:defRPr sz="1600">
                <a:uFillTx/>
              </a:defRPr>
            </a:lvl3pPr>
            <a:lvl4pPr>
              <a:defRPr sz="1400">
                <a:uFillTx/>
              </a:defRPr>
            </a:lvl4pPr>
            <a:lvl5pPr>
              <a:defRPr sz="1400">
                <a:uFillTx/>
              </a:defRPr>
            </a:lvl5pPr>
            <a:lvl6pPr>
              <a:defRPr sz="1400">
                <a:uFillTx/>
              </a:defRPr>
            </a:lvl6pPr>
            <a:lvl7pPr>
              <a:defRPr sz="1400">
                <a:uFillTx/>
              </a:defRPr>
            </a:lvl7pPr>
            <a:lvl8pPr>
              <a:defRPr sz="1400">
                <a:uFillTx/>
              </a:defRPr>
            </a:lvl8pPr>
            <a:lvl9pPr>
              <a:defRPr sz="1400">
                <a:uFillTx/>
              </a:defRPr>
            </a:lvl9p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3129280"/>
            <a:ext cx="3401063" cy="2895599"/>
          </a:xfrm>
        </p:spPr>
        <p:txBody xmlns:c="http://schemas.openxmlformats.org/drawingml/2006/chart" xmlns:pic="http://schemas.openxmlformats.org/drawingml/2006/picture" xmlns:dgm="http://schemas.openxmlformats.org/drawingml/2006/diagram">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7"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preserve="1" type="picTx">
  <p:cSld name="Picture with Caption">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1153907" y="1854192"/>
            <a:ext cx="5092906" cy="1574808"/>
          </a:xfrm>
        </p:spPr>
        <p:txBody xmlns:c="http://schemas.openxmlformats.org/drawingml/2006/chart" xmlns:pic="http://schemas.openxmlformats.org/drawingml/2006/picture" xmlns:dgm="http://schemas.openxmlformats.org/drawingml/2006/diagram">
          <a:bodyPr anchor="b">
            <a:normAutofit/>
          </a:bodyPr>
          <a:lstStyle>
            <a:lvl1pPr algn="l">
              <a:defRPr b="0" sz="3600">
                <a:uFillTx/>
              </a:defRPr>
            </a:lvl1p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Picture Placeholder 2"/>
          <p:cNvSpPr xmlns:c="http://schemas.openxmlformats.org/drawingml/2006/chart" xmlns:pic="http://schemas.openxmlformats.org/drawingml/2006/picture" xmlns:dgm="http://schemas.openxmlformats.org/drawingml/2006/diagram">
            <a:spLocks noChangeAspect="1" noGrp="1"/>
          </p:cNvSpPr>
          <p:nvPr>
            <p:ph idx="1" type="pic"/>
          </p:nvPr>
        </p:nvSpPr>
        <p:spPr xmlns:c="http://schemas.openxmlformats.org/drawingml/2006/chart" xmlns:pic="http://schemas.openxmlformats.org/drawingml/2006/picture" xmlns:dgm="http://schemas.openxmlformats.org/drawingml/2006/diagram">
          <a:xfrm>
            <a:off x="6949546" y="1143000"/>
            <a:ext cx="3200400" cy="4572000"/>
          </a:xfrm>
          <a:prstGeom prst="roundRect">
            <a:avLst>
              <a:gd fmla="val 1858" name="adj"/>
            </a:avLst>
          </a:prstGeom>
          <a:effectLst>
            <a:outerShdw algn="tl" blurRad="50800" dir="5400000" dist="50800" rotWithShape="0">
              <a:srgbClr val="000000">
                <a:alpha val="43000"/>
              </a:srgbClr>
            </a:outerShdw>
          </a:effectLst>
        </p:spPr>
        <p:txBody xmlns:c="http://schemas.openxmlformats.org/drawingml/2006/chart" xmlns:pic="http://schemas.openxmlformats.org/drawingml/2006/picture" xmlns:dgm="http://schemas.openxmlformats.org/drawingml/2006/diagram">
          <a:bodyPr anchor="t">
            <a:normAutofit/>
          </a:bodyPr>
          <a:lstStyle>
            <a:lvl1pPr algn="ctr" indent="0" marL="0">
              <a:buNone/>
              <a:defRPr sz="1600">
                <a:uFillTx/>
              </a:defRPr>
            </a:lvl1pPr>
            <a:lvl2pPr indent="0" marL="457200">
              <a:buNone/>
              <a:defRPr sz="1600">
                <a:uFillTx/>
              </a:defRPr>
            </a:lvl2pPr>
            <a:lvl3pPr indent="0" marL="914400">
              <a:buNone/>
              <a:defRPr sz="1600">
                <a:uFillTx/>
              </a:defRPr>
            </a:lvl3pPr>
            <a:lvl4pPr indent="0" marL="1371600">
              <a:buNone/>
              <a:defRPr sz="1600">
                <a:uFillTx/>
              </a:defRPr>
            </a:lvl4pPr>
            <a:lvl5pPr indent="0" marL="1828800">
              <a:buNone/>
              <a:defRPr sz="1600">
                <a:uFillTx/>
              </a:defRPr>
            </a:lvl5pPr>
            <a:lvl6pPr indent="0" marL="2286000">
              <a:buNone/>
              <a:defRPr sz="1600">
                <a:uFillTx/>
              </a:defRPr>
            </a:lvl6pPr>
            <a:lvl7pPr indent="0" marL="2743200">
              <a:buNone/>
              <a:defRPr sz="1600">
                <a:uFillTx/>
              </a:defRPr>
            </a:lvl7pPr>
            <a:lvl8pPr indent="0" marL="3200400">
              <a:buNone/>
              <a:defRPr sz="1600">
                <a:uFillTx/>
              </a:defRPr>
            </a:lvl8pPr>
            <a:lvl9pPr indent="0" marL="3657600">
              <a:buNone/>
              <a:defRPr sz="1600">
                <a:uFillTx/>
              </a:defRPr>
            </a:lvl9pPr>
          </a:lstStyle>
          <a:p>
            <a:r>
              <a:rPr dirty="0" lang="en-US">
                <a:uFillTx/>
              </a:rPr>
              <a:t>Click icon to add picture</a:t>
            </a:r>
          </a:p>
        </p:txBody>
      </p:sp>
      <p:sp>
        <p:nvSpPr>
          <p:cNvPr xmlns:c="http://schemas.openxmlformats.org/drawingml/2006/chart" xmlns:pic="http://schemas.openxmlformats.org/drawingml/2006/picture" xmlns:dgm="http://schemas.openxmlformats.org/drawingml/2006/diagram" id="4" name="Text Placeholder 3"/>
          <p:cNvSpPr xmlns:c="http://schemas.openxmlformats.org/drawingml/2006/chart" xmlns:pic="http://schemas.openxmlformats.org/drawingml/2006/picture" xmlns:dgm="http://schemas.openxmlformats.org/drawingml/2006/diagram">
            <a:spLocks noGrp="1"/>
          </p:cNvSpPr>
          <p:nvPr>
            <p:ph idx="2" sz="half" type="body"/>
          </p:nvPr>
        </p:nvSpPr>
        <p:spPr xmlns:c="http://schemas.openxmlformats.org/drawingml/2006/chart" xmlns:pic="http://schemas.openxmlformats.org/drawingml/2006/picture" xmlns:dgm="http://schemas.openxmlformats.org/drawingml/2006/diagram">
          <a:xfrm>
            <a:off x="1154954" y="3657600"/>
            <a:ext cx="5084979" cy="1371600"/>
          </a:xfrm>
        </p:spPr>
        <p:txBody xmlns:c="http://schemas.openxmlformats.org/drawingml/2006/chart" xmlns:pic="http://schemas.openxmlformats.org/drawingml/2006/picture" xmlns:dgm="http://schemas.openxmlformats.org/drawingml/2006/diagram">
          <a:bodyPr>
            <a:normAutofit/>
          </a:bodyPr>
          <a:lstStyle>
            <a:lvl1pPr indent="0" marL="0">
              <a:buNone/>
              <a:defRPr sz="1400">
                <a:uFillTx/>
              </a:defRPr>
            </a:lvl1pPr>
            <a:lvl2pPr indent="0" marL="457200">
              <a:buNone/>
              <a:defRPr sz="1200">
                <a:uFillTx/>
              </a:defRPr>
            </a:lvl2pPr>
            <a:lvl3pPr indent="0" marL="914400">
              <a:buNone/>
              <a:defRPr sz="1000">
                <a:uFillTx/>
              </a:defRPr>
            </a:lvl3pPr>
            <a:lvl4pPr indent="0" marL="1371600">
              <a:buNone/>
              <a:defRPr sz="900">
                <a:uFillTx/>
              </a:defRPr>
            </a:lvl4pPr>
            <a:lvl5pPr indent="0" marL="1828800">
              <a:buNone/>
              <a:defRPr sz="900">
                <a:uFillTx/>
              </a:defRPr>
            </a:lvl5pPr>
            <a:lvl6pPr indent="0" marL="2286000">
              <a:buNone/>
              <a:defRPr sz="900">
                <a:uFillTx/>
              </a:defRPr>
            </a:lvl6pPr>
            <a:lvl7pPr indent="0" marL="2743200">
              <a:buNone/>
              <a:defRPr sz="900">
                <a:uFillTx/>
              </a:defRPr>
            </a:lvl7pPr>
            <a:lvl8pPr indent="0" marL="3200400">
              <a:buNone/>
              <a:defRPr sz="900">
                <a:uFillTx/>
              </a:defRPr>
            </a:lvl8pPr>
            <a:lvl9pPr indent="0" marL="3657600">
              <a:buNone/>
              <a:defRPr sz="900">
                <a:uFillTx/>
              </a:defRPr>
            </a:lvl9pPr>
          </a:lstStyle>
          <a:p>
            <a:pPr lvl="0"/>
            <a:r>
              <a:rPr dirty="0" lang="en-US">
                <a:uFillTx/>
              </a:rPr>
              <a:t>Click to edit Master text styles</a:t>
            </a:r>
          </a:p>
        </p:txBody>
      </p:sp>
      <p:sp>
        <p:nvSpPr>
          <p:cNvPr xmlns:c="http://schemas.openxmlformats.org/drawingml/2006/chart" xmlns:pic="http://schemas.openxmlformats.org/drawingml/2006/picture" xmlns:dgm="http://schemas.openxmlformats.org/drawingml/2006/diagram" id="5" name="Date Placeholder 4"/>
          <p:cNvSpPr xmlns:c="http://schemas.openxmlformats.org/drawingml/2006/chart" xmlns:pic="http://schemas.openxmlformats.org/drawingml/2006/picture" xmlns:dgm="http://schemas.openxmlformats.org/drawingml/2006/diagram">
            <a:spLocks noGrp="1"/>
          </p:cNvSpPr>
          <p:nvPr>
            <p:ph idx="10" sz="half" type="dt"/>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4509A250-FF31-4206-8172-F9D3106AACB1}"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6" name="Footer Placeholder 5"/>
          <p:cNvSpPr xmlns:c="http://schemas.openxmlformats.org/drawingml/2006/chart" xmlns:pic="http://schemas.openxmlformats.org/drawingml/2006/picture" xmlns:dgm="http://schemas.openxmlformats.org/drawingml/2006/diagram">
            <a:spLocks noGrp="1"/>
          </p:cNvSpPr>
          <p:nvPr>
            <p:ph idx="11" sz="quarter" type="ftr"/>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endParaRPr dirty="0" lang="en-US">
              <a:uFillTx/>
            </a:endParaRPr>
          </a:p>
        </p:txBody>
      </p:sp>
      <p:sp>
        <p:nvSpPr>
          <p:cNvPr xmlns:c="http://schemas.openxmlformats.org/drawingml/2006/chart" xmlns:pic="http://schemas.openxmlformats.org/drawingml/2006/picture" xmlns:dgm="http://schemas.openxmlformats.org/drawingml/2006/diagram" id="7" name="Slide Number Placeholder 6"/>
          <p:cNvSpPr xmlns:c="http://schemas.openxmlformats.org/drawingml/2006/chart" xmlns:pic="http://schemas.openxmlformats.org/drawingml/2006/picture" xmlns:dgm="http://schemas.openxmlformats.org/drawingml/2006/diagram">
            <a:spLocks noGrp="1"/>
          </p:cNvSpPr>
          <p:nvPr>
            <p:ph idx="12" sz="quarter" type="sldNum"/>
          </p:nvPr>
        </p:nvSpPr>
        <p:spPr xmlns:c="http://schemas.openxmlformats.org/drawingml/2006/chart" xmlns:pic="http://schemas.openxmlformats.org/drawingml/2006/picture" xmlns:dgm="http://schemas.openxmlformats.org/drawingml/2006/diagram"/>
        <p:txBody xmlns:c="http://schemas.openxmlformats.org/drawingml/2006/chart" xmlns:pic="http://schemas.openxmlformats.org/drawingml/2006/picture" xmlns:dgm="http://schemas.openxmlformats.org/drawingml/2006/diagram">
          <a:bodyPr/>
          <a:lstStyle/>
          <a:p>
            <a:fld id="{D57F1E4F-1CFF-5643-939E-02111984F565}" type="slidenum">
              <a:rPr dirty="0" lang="en-US">
                <a:uFillTx/>
              </a:rPr>
              <a:t>‹#›</a:t>
            </a:fld>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Masters/_rels/slideMaster1.xml.rels><?xml version="1.0" standalone="yes" ?><Relationships xmlns="http://schemas.openxmlformats.org/package/2006/relationships"><Relationship Id="rId1" Target="../media/image2.png" Type="http://schemas.openxmlformats.org/officeDocument/2006/relationships/image"></Relationship><Relationship Id="rId2" Target="../media/image3.png" Type="http://schemas.openxmlformats.org/officeDocument/2006/relationships/image"></Relationship><Relationship Id="rId3" Target="../media/image4.png" Type="http://schemas.openxmlformats.org/officeDocument/2006/relationships/image"></Relationship><Relationship Id="rId4" Target="../media/image5.png" Type="http://schemas.openxmlformats.org/officeDocument/2006/relationships/image"></Relationship><Relationship Id="rId5" Target="../slideLayouts/slideLayout1.xml" Type="http://schemas.openxmlformats.org/officeDocument/2006/relationships/slideLayout"></Relationship><Relationship Id="rId6" Target="../slideLayouts/slideLayout2.xml" Type="http://schemas.openxmlformats.org/officeDocument/2006/relationships/slideLayout"></Relationship><Relationship Id="rId7" Target="../slideLayouts/slideLayout3.xml" Type="http://schemas.openxmlformats.org/officeDocument/2006/relationships/slideLayout"></Relationship><Relationship Id="rId8" Target="../slideLayouts/slideLayout4.xml" Type="http://schemas.openxmlformats.org/officeDocument/2006/relationships/slideLayout"></Relationship><Relationship Id="rId9" Target="../slideLayouts/slideLayout5.xml" Type="http://schemas.openxmlformats.org/officeDocument/2006/relationships/slideLayout"></Relationship><Relationship Id="rId10" Target="../slideLayouts/slideLayout6.xml" Type="http://schemas.openxmlformats.org/officeDocument/2006/relationships/slideLayout"></Relationship><Relationship Id="rId11" Target="../slideLayouts/slideLayout7.xml" Type="http://schemas.openxmlformats.org/officeDocument/2006/relationships/slideLayout"></Relationship><Relationship Id="rId12" Target="../slideLayouts/slideLayout8.xml" Type="http://schemas.openxmlformats.org/officeDocument/2006/relationships/slideLayout"></Relationship><Relationship Id="rId13" Target="../slideLayouts/slideLayout9.xml" Type="http://schemas.openxmlformats.org/officeDocument/2006/relationships/slideLayout"></Relationship><Relationship Id="rId14" Target="../slideLayouts/slideLayout10.xml" Type="http://schemas.openxmlformats.org/officeDocument/2006/relationships/slideLayout"></Relationship><Relationship Id="rId15" Target="../slideLayouts/slideLayout11.xml" Type="http://schemas.openxmlformats.org/officeDocument/2006/relationships/slideLayout"></Relationship><Relationship Id="rId16" Target="../slideLayouts/slideLayout12.xml" Type="http://schemas.openxmlformats.org/officeDocument/2006/relationships/slideLayout"></Relationship><Relationship Id="rId17" Target="../slideLayouts/slideLayout13.xml" Type="http://schemas.openxmlformats.org/officeDocument/2006/relationships/slideLayout"></Relationship><Relationship Id="rId18" Target="../slideLayouts/slideLayout14.xml" Type="http://schemas.openxmlformats.org/officeDocument/2006/relationships/slideLayout"></Relationship><Relationship Id="rId19" Target="../slideLayouts/slideLayout15.xml" Type="http://schemas.openxmlformats.org/officeDocument/2006/relationships/slideLayout"></Relationship><Relationship Id="rId20" Target="../slideLayouts/slideLayout16.xml" Type="http://schemas.openxmlformats.org/officeDocument/2006/relationships/slideLayout"></Relationship><Relationship Id="rId21" Target="../slideLayouts/slideLayout17.xml" Type="http://schemas.openxmlformats.org/officeDocument/2006/relationships/slideLayout"></Relationship><Relationship Id="rId22" Target="../slideLayouts/slideLayout18.xml" Type="http://schemas.openxmlformats.org/officeDocument/2006/relationships/slideLayout"></Relationship><Relationship Id="rId23"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Ref xmlns:c="http://schemas.openxmlformats.org/drawingml/2006/chart" xmlns:pic="http://schemas.openxmlformats.org/drawingml/2006/picture" xmlns:dgm="http://schemas.openxmlformats.org/drawingml/2006/diagram" idx="1003">
        <a:schemeClr val="bg2"/>
      </p:bgRef>
    </p:bg>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8" name="Picture 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1"/>
          <a:srcRect l="3613"/>
          <a:stretch/>
        </p:blipFill>
        <p:spPr xmlns:c="http://schemas.openxmlformats.org/drawingml/2006/chart" xmlns:pic="http://schemas.openxmlformats.org/drawingml/2006/picture" xmlns:dgm="http://schemas.openxmlformats.org/drawingml/2006/diagram">
          <a:xfrm>
            <a:off x="0" y="2669685"/>
            <a:ext cx="4037012" cy="4188315"/>
          </a:xfrm>
          <a:prstGeom prst="rect">
            <a:avLst/>
          </a:prstGeom>
        </p:spPr>
      </p:pic>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2"/>
          <a:srcRect l="35640"/>
          <a:stretch/>
        </p:blipFill>
        <p:spPr xmlns:c="http://schemas.openxmlformats.org/drawingml/2006/chart" xmlns:pic="http://schemas.openxmlformats.org/drawingml/2006/picture" xmlns:dgm="http://schemas.openxmlformats.org/drawingml/2006/diagram">
          <a:xfrm>
            <a:off x="0" y="2892347"/>
            <a:ext cx="1522412" cy="2365453"/>
          </a:xfrm>
          <a:prstGeom prst="rect">
            <a:avLst/>
          </a:prstGeom>
        </p:spPr>
      </p:pic>
      <p:sp>
        <p:nvSpPr>
          <p:cNvPr xmlns:c="http://schemas.openxmlformats.org/drawingml/2006/chart" xmlns:pic="http://schemas.openxmlformats.org/drawingml/2006/picture" xmlns:dgm="http://schemas.openxmlformats.org/drawingml/2006/diagram" id="16" name="Oval 1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8609012" y="1676400"/>
            <a:ext cx="2819400" cy="2819400"/>
          </a:xfrm>
          <a:prstGeom prst="ellipse">
            <a:avLst/>
          </a:prstGeom>
          <a:gradFill flip="none" rotWithShape="1">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path path="circle">
              <a:fillToRect b="50000" l="50000" r="50000" t="50000"/>
            </a:path>
            <a:tileRect/>
          </a:gradFill>
          <a:ln>
            <a:noFill/>
          </a:ln>
          <a:effectLst/>
        </p:spPr>
        <p:style xmlns:c="http://schemas.openxmlformats.org/drawingml/2006/chart" xmlns:pic="http://schemas.openxmlformats.org/drawingml/2006/picture" xmlns:dgm="http://schemas.openxmlformats.org/drawingml/2006/diagram">
          <a:lnRef idx="1">
            <a:schemeClr val="accent1"/>
          </a:lnRef>
          <a:fillRef idx="3">
            <a:schemeClr val="accent1"/>
          </a:fillRef>
          <a:effectRef idx="2">
            <a:schemeClr val="accent1"/>
          </a:effectRef>
          <a:fontRef idx="minor">
            <a:schemeClr val="lt1"/>
          </a:fontRef>
        </p:style>
      </p:sp>
      <p:pic>
        <p:nvPicPr>
          <p:cNvPr xmlns:c="http://schemas.openxmlformats.org/drawingml/2006/chart" xmlns:pic="http://schemas.openxmlformats.org/drawingml/2006/picture" xmlns:dgm="http://schemas.openxmlformats.org/drawingml/2006/diagram" id="9" name="Picture 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3"/>
          <a:srcRect t="28813"/>
          <a:stretch/>
        </p:blipFill>
        <p:spPr xmlns:c="http://schemas.openxmlformats.org/drawingml/2006/chart" xmlns:pic="http://schemas.openxmlformats.org/drawingml/2006/picture" xmlns:dgm="http://schemas.openxmlformats.org/drawingml/2006/diagram">
          <a:xfrm>
            <a:off x="7999412" y="0"/>
            <a:ext cx="1603387" cy="1141407"/>
          </a:xfrm>
          <a:prstGeom prst="rect">
            <a:avLst/>
          </a:prstGeom>
        </p:spPr>
      </p:pic>
      <p:pic>
        <p:nvPicPr>
          <p:cNvPr xmlns:c="http://schemas.openxmlformats.org/drawingml/2006/chart" xmlns:pic="http://schemas.openxmlformats.org/drawingml/2006/picture" xmlns:dgm="http://schemas.openxmlformats.org/drawingml/2006/diagram" id="10"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4"/>
          <a:srcRect b="23320"/>
          <a:stretch/>
        </p:blipFill>
        <p:spPr xmlns:c="http://schemas.openxmlformats.org/drawingml/2006/chart" xmlns:pic="http://schemas.openxmlformats.org/drawingml/2006/picture" xmlns:dgm="http://schemas.openxmlformats.org/drawingml/2006/diagram">
          <a:xfrm>
            <a:off x="8609012" y="6096000"/>
            <a:ext cx="993734" cy="762000"/>
          </a:xfrm>
          <a:prstGeom prst="rect">
            <a:avLst/>
          </a:prstGeom>
        </p:spPr>
      </p:pic>
      <p:sp>
        <p:nvSpPr>
          <p:cNvPr xmlns:c="http://schemas.openxmlformats.org/drawingml/2006/chart" xmlns:pic="http://schemas.openxmlformats.org/drawingml/2006/picture" xmlns:dgm="http://schemas.openxmlformats.org/drawingml/2006/diagram" id="14" name="Rectangle 1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10437812" y="0"/>
            <a:ext cx="685800" cy="1143000"/>
          </a:xfrm>
          <a:prstGeom prst="rect">
            <a:avLst/>
          </a:prstGeom>
          <a:solidFill>
            <a:schemeClr val="accent1"/>
          </a:solidFill>
          <a:ln>
            <a:noFill/>
          </a:ln>
        </p:spPr>
        <p:style xmlns:c="http://schemas.openxmlformats.org/drawingml/2006/chart" xmlns:pic="http://schemas.openxmlformats.org/drawingml/2006/picture" xmlns:dgm="http://schemas.openxmlformats.org/drawingml/2006/diagram">
          <a:lnRef idx="1">
            <a:schemeClr val="accent1"/>
          </a:lnRef>
          <a:fillRef idx="3">
            <a:schemeClr val="accent1"/>
          </a:fillRef>
          <a:effectRef idx="2">
            <a:schemeClr val="accent1"/>
          </a:effectRef>
          <a:fontRef idx="minor">
            <a:schemeClr val="lt1"/>
          </a:fontRef>
        </p:style>
      </p:sp>
      <p:sp>
        <p:nvSpPr>
          <p:cNvPr xmlns:c="http://schemas.openxmlformats.org/drawingml/2006/chart" xmlns:pic="http://schemas.openxmlformats.org/drawingml/2006/picture" xmlns:dgm="http://schemas.openxmlformats.org/drawingml/2006/diagram" id="2" name="Title Placeholder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646111" y="452718"/>
            <a:ext cx="9404723" cy="1400530"/>
          </a:xfrm>
          <a:prstGeom prst="rect">
            <a:avLst/>
          </a:prstGeom>
        </p:spPr>
        <p:txBody xmlns:c="http://schemas.openxmlformats.org/drawingml/2006/chart" xmlns:pic="http://schemas.openxmlformats.org/drawingml/2006/picture" xmlns:dgm="http://schemas.openxmlformats.org/drawingml/2006/diagram">
          <a:bodyPr anchor="t" bIns="45720" lIns="91440" rIns="91440" rtlCol="0" tIns="45720" vert="horz">
            <a:noAutofit/>
          </a:bodyPr>
          <a:lstStyle/>
          <a:p>
            <a:r>
              <a:rPr dirty="0" lang="en-US">
                <a:uFillTx/>
              </a:rPr>
              <a:t>Click to edit Master title style</a:t>
            </a:r>
          </a:p>
        </p:txBody>
      </p:sp>
      <p:sp>
        <p:nvSpPr>
          <p:cNvPr xmlns:c="http://schemas.openxmlformats.org/drawingml/2006/chart" xmlns:pic="http://schemas.openxmlformats.org/drawingml/2006/picture" xmlns:dgm="http://schemas.openxmlformats.org/drawingml/2006/diagram" id="3" name="Text Placeholder 2"/>
          <p:cNvSpPr xmlns:c="http://schemas.openxmlformats.org/drawingml/2006/chart" xmlns:pic="http://schemas.openxmlformats.org/drawingml/2006/picture" xmlns:dgm="http://schemas.openxmlformats.org/drawingml/2006/diagram">
            <a:spLocks noGrp="1"/>
          </p:cNvSpPr>
          <p:nvPr>
            <p:ph idx="1" type="body"/>
          </p:nvPr>
        </p:nvSpPr>
        <p:spPr xmlns:c="http://schemas.openxmlformats.org/drawingml/2006/chart" xmlns:pic="http://schemas.openxmlformats.org/drawingml/2006/picture" xmlns:dgm="http://schemas.openxmlformats.org/drawingml/2006/diagram">
          <a:xfrm>
            <a:off x="1103312" y="2052918"/>
            <a:ext cx="8946541" cy="4195481"/>
          </a:xfrm>
          <a:prstGeom prst="rect">
            <a:avLst/>
          </a:prstGeom>
        </p:spPr>
        <p:txBody xmlns:c="http://schemas.openxmlformats.org/drawingml/2006/chart" xmlns:pic="http://schemas.openxmlformats.org/drawingml/2006/picture" xmlns:dgm="http://schemas.openxmlformats.org/drawingml/2006/diagram">
          <a:bodyPr bIns="45720" lIns="91440" rIns="91440" rtlCol="0" tIns="45720" vert="horz">
            <a:normAutofit/>
          </a:bodyPr>
          <a:lstStyle/>
          <a:p>
            <a:pPr lvl="0"/>
            <a:r>
              <a:rPr dirty="0" lang="en-US">
                <a:uFillTx/>
              </a:rPr>
              <a:t>Click to edit Master text styles</a:t>
            </a:r>
          </a:p>
          <a:p>
            <a:pPr lvl="1"/>
            <a:r>
              <a:rPr dirty="0" lang="en-US">
                <a:uFillTx/>
              </a:rPr>
              <a:t>Second level</a:t>
            </a:r>
          </a:p>
          <a:p>
            <a:pPr lvl="2"/>
            <a:r>
              <a:rPr dirty="0" lang="en-US">
                <a:uFillTx/>
              </a:rPr>
              <a:t>Third level</a:t>
            </a:r>
          </a:p>
          <a:p>
            <a:pPr lvl="3"/>
            <a:r>
              <a:rPr dirty="0" lang="en-US">
                <a:uFillTx/>
              </a:rPr>
              <a:t>Fourth level</a:t>
            </a:r>
          </a:p>
          <a:p>
            <a:pPr lvl="4"/>
            <a:r>
              <a:rPr dirty="0" lang="en-US">
                <a:uFillTx/>
              </a:rPr>
              <a:t>Fifth level</a:t>
            </a:r>
          </a:p>
        </p:txBody>
      </p:sp>
      <p:sp>
        <p:nvSpPr>
          <p:cNvPr xmlns:c="http://schemas.openxmlformats.org/drawingml/2006/chart" xmlns:pic="http://schemas.openxmlformats.org/drawingml/2006/picture" xmlns:dgm="http://schemas.openxmlformats.org/drawingml/2006/diagram" id="4" name="Date Placeholder 3"/>
          <p:cNvSpPr xmlns:c="http://schemas.openxmlformats.org/drawingml/2006/chart" xmlns:pic="http://schemas.openxmlformats.org/drawingml/2006/picture" xmlns:dgm="http://schemas.openxmlformats.org/drawingml/2006/diagram">
            <a:spLocks noGrp="1"/>
          </p:cNvSpPr>
          <p:nvPr>
            <p:ph idx="2" sz="half" type="dt"/>
          </p:nvPr>
        </p:nvSpPr>
        <p:spPr xmlns:c="http://schemas.openxmlformats.org/drawingml/2006/chart" xmlns:pic="http://schemas.openxmlformats.org/drawingml/2006/picture" xmlns:dgm="http://schemas.openxmlformats.org/drawingml/2006/diagram">
          <a:xfrm rot="5400000">
            <a:off x="10155639" y="1790701"/>
            <a:ext cx="990599" cy="304799"/>
          </a:xfrm>
          <a:prstGeom prst="rect">
            <a:avLst/>
          </a:prstGeom>
        </p:spPr>
        <p:txBody xmlns:c="http://schemas.openxmlformats.org/drawingml/2006/chart" xmlns:pic="http://schemas.openxmlformats.org/drawingml/2006/picture" xmlns:dgm="http://schemas.openxmlformats.org/drawingml/2006/diagram">
          <a:bodyPr anchor="t" bIns="45720" lIns="91440" rIns="91440" rtlCol="0" tIns="45720" vert="horz"/>
          <a:lstStyle>
            <a:lvl1pPr algn="l">
              <a:defRPr b="0" i="0" sz="1100">
                <a:solidFill>
                  <a:schemeClr val="tx1">
                    <a:tint val="75000"/>
                    <a:alpha val="60000"/>
                  </a:schemeClr>
                </a:solidFill>
                <a:uFillTx/>
              </a:defRPr>
            </a:lvl1pPr>
          </a:lstStyle>
          <a:p>
            <a:fld id="{4AAD347D-5ACD-4C99-B74B-A9C85AD731AF}" type="datetimeFigureOut">
              <a:rPr dirty="0" lang="en-US">
                <a:uFillTx/>
              </a:rPr>
              <a:t>9/16/2014</a:t>
            </a:fld>
            <a:endParaRPr dirty="0" lang="en-US">
              <a:uFillTx/>
            </a:endParaRPr>
          </a:p>
        </p:txBody>
      </p:sp>
      <p:sp>
        <p:nvSpPr>
          <p:cNvPr xmlns:c="http://schemas.openxmlformats.org/drawingml/2006/chart" xmlns:pic="http://schemas.openxmlformats.org/drawingml/2006/picture" xmlns:dgm="http://schemas.openxmlformats.org/drawingml/2006/diagram" id="5" name="Footer Placeholder 4"/>
          <p:cNvSpPr xmlns:c="http://schemas.openxmlformats.org/drawingml/2006/chart" xmlns:pic="http://schemas.openxmlformats.org/drawingml/2006/picture" xmlns:dgm="http://schemas.openxmlformats.org/drawingml/2006/diagram">
            <a:spLocks noGrp="1"/>
          </p:cNvSpPr>
          <p:nvPr>
            <p:ph idx="3" sz="quarter" type="ftr"/>
          </p:nvPr>
        </p:nvSpPr>
        <p:spPr xmlns:c="http://schemas.openxmlformats.org/drawingml/2006/chart" xmlns:pic="http://schemas.openxmlformats.org/drawingml/2006/picture" xmlns:dgm="http://schemas.openxmlformats.org/drawingml/2006/diagram">
          <a:xfrm rot="5400000">
            <a:off x="8951573" y="3225297"/>
            <a:ext cx="3859795" cy="304801"/>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l">
              <a:defRPr b="0" i="0" sz="1100">
                <a:solidFill>
                  <a:schemeClr val="tx1">
                    <a:tint val="75000"/>
                    <a:alpha val="60000"/>
                  </a:schemeClr>
                </a:solidFill>
                <a:uFillTx/>
              </a:defRPr>
            </a:lvl1pPr>
          </a:lstStyle>
          <a:p>
            <a:endParaRPr dirty="0" lang="en-US">
              <a:uFillTx/>
            </a:endParaRPr>
          </a:p>
        </p:txBody>
      </p:sp>
      <p:sp>
        <p:nvSpPr>
          <p:cNvPr xmlns:c="http://schemas.openxmlformats.org/drawingml/2006/chart" xmlns:pic="http://schemas.openxmlformats.org/drawingml/2006/picture" xmlns:dgm="http://schemas.openxmlformats.org/drawingml/2006/diagram" id="6" name="Slide Number Placeholder 5"/>
          <p:cNvSpPr xmlns:c="http://schemas.openxmlformats.org/drawingml/2006/chart" xmlns:pic="http://schemas.openxmlformats.org/drawingml/2006/picture" xmlns:dgm="http://schemas.openxmlformats.org/drawingml/2006/diagram">
            <a:spLocks noGrp="1"/>
          </p:cNvSpPr>
          <p:nvPr>
            <p:ph idx="4" sz="quarter" type="sldNum"/>
          </p:nvPr>
        </p:nvSpPr>
        <p:spPr xmlns:c="http://schemas.openxmlformats.org/drawingml/2006/chart" xmlns:pic="http://schemas.openxmlformats.org/drawingml/2006/picture" xmlns:dgm="http://schemas.openxmlformats.org/drawingml/2006/diagram">
          <a:xfrm>
            <a:off x="10352540" y="295729"/>
            <a:ext cx="838199" cy="767687"/>
          </a:xfrm>
          <a:prstGeom prst="rect">
            <a:avLst/>
          </a:prstGeom>
        </p:spPr>
        <p:txBody xmlns:c="http://schemas.openxmlformats.org/drawingml/2006/chart" xmlns:pic="http://schemas.openxmlformats.org/drawingml/2006/picture" xmlns:dgm="http://schemas.openxmlformats.org/drawingml/2006/diagram">
          <a:bodyPr anchor="b" bIns="45720" lIns="91440" rIns="91440" rtlCol="0" tIns="45720" vert="horz"/>
          <a:lstStyle>
            <a:lvl1pPr algn="ctr">
              <a:defRPr b="0" i="0" sz="2800">
                <a:solidFill>
                  <a:schemeClr val="tx1">
                    <a:tint val="75000"/>
                  </a:schemeClr>
                </a:solidFill>
                <a:uFillTx/>
              </a:defRPr>
            </a:lvl1pPr>
          </a:lstStyle>
          <a:p>
            <a:fld id="{D57F1E4F-1CFF-5643-939E-02111984F565}" type="slidenum">
              <a:rPr dirty="0" lang="en-US">
                <a:uFillTx/>
              </a:rPr>
              <a:t>‹#›</a:t>
            </a:fld>
            <a:endParaRPr dirty="0" lang="en-US">
              <a:uFillTx/>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dk1" bg2="dk2" folHlink="folHlink" hlink="hlink" tx1="lt1" tx2="lt2"/>
  <p:sldLayoutIdLst>
    <p:sldLayoutId r:id="rId5" id="2147483661"/>
    <p:sldLayoutId r:id="rId6" id="2147483662"/>
    <p:sldLayoutId r:id="rId7" id="2147483663"/>
    <p:sldLayoutId r:id="rId8" id="2147483664"/>
    <p:sldLayoutId r:id="rId9" id="2147483665"/>
    <p:sldLayoutId r:id="rId10" id="2147483666"/>
    <p:sldLayoutId r:id="rId11" id="2147483667"/>
    <p:sldLayoutId r:id="rId12" id="2147483668"/>
    <p:sldLayoutId r:id="rId13" id="2147483669"/>
    <p:sldLayoutId r:id="rId14" id="2147483670"/>
    <p:sldLayoutId r:id="rId15" id="2147483671"/>
    <p:sldLayoutId r:id="rId16" id="2147483672"/>
    <p:sldLayoutId r:id="rId17" id="2147483673"/>
    <p:sldLayoutId r:id="rId18" id="2147483674"/>
    <p:sldLayoutId r:id="rId19" id="2147483675"/>
    <p:sldLayoutId r:id="rId20" id="2147483676"/>
    <p:sldLayoutId r:id="rId21" id="2147483677"/>
    <p:sldLayoutId r:id="rId22" id="2147483678"/>
  </p:sldLayoutIdLst>
  <p:hf dt="0" ftr="0" hdr="0" sldNum="0"/>
  <p:txStyles>
    <p:titleStyle xmlns:c="http://schemas.openxmlformats.org/drawingml/2006/chart" xmlns:pic="http://schemas.openxmlformats.org/drawingml/2006/picture" xmlns:dgm="http://schemas.openxmlformats.org/drawingml/2006/diagram">
      <a:lvl1pPr algn="l" defTabSz="457200" eaLnBrk="1" hangingPunct="1" latinLnBrk="0" rtl="0">
        <a:spcBef>
          <a:spcPct val="0"/>
        </a:spcBef>
        <a:buNone/>
        <a:defRPr b="0" i="0" kern="1200" sz="4200">
          <a:solidFill>
            <a:schemeClr val="tx2"/>
          </a:solidFill>
          <a:uFillTx/>
          <a:latin typeface="+mj-lt"/>
          <a:ea typeface="+mj-ea"/>
          <a:cs typeface="+mj-cs"/>
        </a:defRPr>
      </a:lvl1pPr>
      <a:lvl2pPr eaLnBrk="1" hangingPunct="1">
        <a:defRPr>
          <a:solidFill>
            <a:schemeClr val="tx2"/>
          </a:solidFill>
          <a:uFillTx/>
        </a:defRPr>
      </a:lvl2pPr>
      <a:lvl3pPr eaLnBrk="1" hangingPunct="1">
        <a:defRPr>
          <a:solidFill>
            <a:schemeClr val="tx2"/>
          </a:solidFill>
          <a:uFillTx/>
        </a:defRPr>
      </a:lvl3pPr>
      <a:lvl4pPr eaLnBrk="1" hangingPunct="1">
        <a:defRPr>
          <a:solidFill>
            <a:schemeClr val="tx2"/>
          </a:solidFill>
          <a:uFillTx/>
        </a:defRPr>
      </a:lvl4pPr>
      <a:lvl5pPr eaLnBrk="1" hangingPunct="1">
        <a:defRPr>
          <a:solidFill>
            <a:schemeClr val="tx2"/>
          </a:solidFill>
          <a:uFillTx/>
        </a:defRPr>
      </a:lvl5pPr>
      <a:lvl6pPr eaLnBrk="1" hangingPunct="1">
        <a:defRPr>
          <a:solidFill>
            <a:schemeClr val="tx2"/>
          </a:solidFill>
          <a:uFillTx/>
        </a:defRPr>
      </a:lvl6pPr>
      <a:lvl7pPr eaLnBrk="1" hangingPunct="1">
        <a:defRPr>
          <a:solidFill>
            <a:schemeClr val="tx2"/>
          </a:solidFill>
          <a:uFillTx/>
        </a:defRPr>
      </a:lvl7pPr>
      <a:lvl8pPr eaLnBrk="1" hangingPunct="1">
        <a:defRPr>
          <a:solidFill>
            <a:schemeClr val="tx2"/>
          </a:solidFill>
          <a:uFillTx/>
        </a:defRPr>
      </a:lvl8pPr>
      <a:lvl9pPr eaLnBrk="1" hangingPunct="1">
        <a:defRPr>
          <a:solidFill>
            <a:schemeClr val="tx2"/>
          </a:solidFill>
          <a:uFillTx/>
        </a:defRPr>
      </a:lvl9pPr>
    </p:titleStyle>
    <p:bodyStyle xmlns:c="http://schemas.openxmlformats.org/drawingml/2006/chart" xmlns:pic="http://schemas.openxmlformats.org/drawingml/2006/picture" xmlns:dgm="http://schemas.openxmlformats.org/drawingml/2006/diagram">
      <a:lvl1pPr algn="l" defTabSz="457200" eaLnBrk="1" hangingPunct="1" indent="-342900" latinLnBrk="0" marL="342900" rtl="0">
        <a:spcBef>
          <a:spcPts val="1000"/>
        </a:spcBef>
        <a:spcAft>
          <a:spcPts val="0"/>
        </a:spcAft>
        <a:buClr>
          <a:schemeClr val="accent1"/>
        </a:buClr>
        <a:buSzPct val="80000"/>
        <a:buFont charset="2" typeface="Wingdings 3"/>
        <a:buChar char=""/>
        <a:defRPr b="0" i="0" kern="1200" sz="2000">
          <a:solidFill>
            <a:schemeClr val="tx1"/>
          </a:solidFill>
          <a:uFillTx/>
          <a:latin typeface="+mj-lt"/>
          <a:ea typeface="+mj-ea"/>
          <a:cs typeface="+mj-cs"/>
        </a:defRPr>
      </a:lvl1pPr>
      <a:lvl2pPr algn="l" defTabSz="457200" eaLnBrk="1" hangingPunct="1" indent="-285750" latinLnBrk="0" marL="742950" rtl="0">
        <a:spcBef>
          <a:spcPts val="1000"/>
        </a:spcBef>
        <a:spcAft>
          <a:spcPts val="0"/>
        </a:spcAft>
        <a:buClr>
          <a:schemeClr val="accent1"/>
        </a:buClr>
        <a:buSzPct val="80000"/>
        <a:buFont charset="2" typeface="Wingdings 3"/>
        <a:buChar char=""/>
        <a:defRPr b="0" i="0" kern="1200" sz="1800">
          <a:solidFill>
            <a:schemeClr val="tx1"/>
          </a:solidFill>
          <a:uFillTx/>
          <a:latin typeface="+mj-lt"/>
          <a:ea typeface="+mj-ea"/>
          <a:cs typeface="+mj-cs"/>
        </a:defRPr>
      </a:lvl2pPr>
      <a:lvl3pPr algn="l" defTabSz="457200" eaLnBrk="1" hangingPunct="1" indent="-228600" latinLnBrk="0" marL="1143000" rtl="0">
        <a:spcBef>
          <a:spcPts val="1000"/>
        </a:spcBef>
        <a:spcAft>
          <a:spcPts val="0"/>
        </a:spcAft>
        <a:buClr>
          <a:schemeClr val="accent1"/>
        </a:buClr>
        <a:buSzPct val="80000"/>
        <a:buFont charset="2" typeface="Wingdings 3"/>
        <a:buChar char=""/>
        <a:defRPr b="0" i="0" kern="1200" sz="1600">
          <a:solidFill>
            <a:schemeClr val="tx1"/>
          </a:solidFill>
          <a:uFillTx/>
          <a:latin typeface="+mj-lt"/>
          <a:ea typeface="+mj-ea"/>
          <a:cs typeface="+mj-cs"/>
        </a:defRPr>
      </a:lvl3pPr>
      <a:lvl4pPr algn="l" defTabSz="457200" eaLnBrk="1" hangingPunct="1" indent="-228600" latinLnBrk="0" marL="16002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4pPr>
      <a:lvl5pPr algn="l" defTabSz="457200" eaLnBrk="1" hangingPunct="1" indent="-228600" latinLnBrk="0" marL="20574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5pPr>
      <a:lvl6pPr algn="l" defTabSz="457200" eaLnBrk="1" hangingPunct="1" indent="-228600" latinLnBrk="0" marL="25146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6pPr>
      <a:lvl7pPr algn="l" defTabSz="457200" eaLnBrk="1" hangingPunct="1" indent="-228600" latinLnBrk="0" marL="29718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7pPr>
      <a:lvl8pPr algn="l" defTabSz="457200" eaLnBrk="1" hangingPunct="1" indent="-228600" latinLnBrk="0" marL="34290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8pPr>
      <a:lvl9pPr algn="l" defTabSz="457200" eaLnBrk="1" hangingPunct="1" indent="-228600" latinLnBrk="0" marL="3886200" rtl="0">
        <a:spcBef>
          <a:spcPts val="1000"/>
        </a:spcBef>
        <a:spcAft>
          <a:spcPts val="0"/>
        </a:spcAft>
        <a:buClr>
          <a:schemeClr val="accent1"/>
        </a:buClr>
        <a:buSzPct val="80000"/>
        <a:buFont charset="2" typeface="Wingdings 3"/>
        <a:buChar char=""/>
        <a:defRPr b="0" i="0" kern="1200" sz="1400">
          <a:solidFill>
            <a:schemeClr val="tx1"/>
          </a:solidFill>
          <a:uFillTx/>
          <a:latin typeface="+mj-lt"/>
          <a:ea typeface="+mj-ea"/>
          <a:cs typeface="+mj-cs"/>
        </a:defRPr>
      </a:lvl9pPr>
    </p:bodyStyle>
    <p:otherStyle xmlns:c="http://schemas.openxmlformats.org/drawingml/2006/chart" xmlns:pic="http://schemas.openxmlformats.org/drawingml/2006/picture" xmlns:dgm="http://schemas.openxmlformats.org/drawingml/2006/diagram">
      <a:defPPr>
        <a:defRPr lang="en-US">
          <a:uFillTx/>
        </a:defRPr>
      </a:defPPr>
      <a:lvl1pPr algn="l" defTabSz="457200" eaLnBrk="1" hangingPunct="1" latinLnBrk="0" marL="0" rtl="0">
        <a:defRPr kern="1200" sz="1800">
          <a:solidFill>
            <a:schemeClr val="tx1"/>
          </a:solidFill>
          <a:uFillTx/>
          <a:latin typeface="+mn-lt"/>
          <a:ea typeface="+mn-ea"/>
          <a:cs typeface="+mn-cs"/>
        </a:defRPr>
      </a:lvl1pPr>
      <a:lvl2pPr algn="l" defTabSz="457200" eaLnBrk="1" hangingPunct="1" latinLnBrk="0" marL="457200" rtl="0">
        <a:defRPr kern="1200" sz="1800">
          <a:solidFill>
            <a:schemeClr val="tx1"/>
          </a:solidFill>
          <a:uFillTx/>
          <a:latin typeface="+mn-lt"/>
          <a:ea typeface="+mn-ea"/>
          <a:cs typeface="+mn-cs"/>
        </a:defRPr>
      </a:lvl2pPr>
      <a:lvl3pPr algn="l" defTabSz="457200" eaLnBrk="1" hangingPunct="1" latinLnBrk="0" marL="914400" rtl="0">
        <a:defRPr kern="1200" sz="1800">
          <a:solidFill>
            <a:schemeClr val="tx1"/>
          </a:solidFill>
          <a:uFillTx/>
          <a:latin typeface="+mn-lt"/>
          <a:ea typeface="+mn-ea"/>
          <a:cs typeface="+mn-cs"/>
        </a:defRPr>
      </a:lvl3pPr>
      <a:lvl4pPr algn="l" defTabSz="457200" eaLnBrk="1" hangingPunct="1" latinLnBrk="0" marL="1371600" rtl="0">
        <a:defRPr kern="1200" sz="1800">
          <a:solidFill>
            <a:schemeClr val="tx1"/>
          </a:solidFill>
          <a:uFillTx/>
          <a:latin typeface="+mn-lt"/>
          <a:ea typeface="+mn-ea"/>
          <a:cs typeface="+mn-cs"/>
        </a:defRPr>
      </a:lvl4pPr>
      <a:lvl5pPr algn="l" defTabSz="457200" eaLnBrk="1" hangingPunct="1" latinLnBrk="0" marL="1828800" rtl="0">
        <a:defRPr kern="1200" sz="1800">
          <a:solidFill>
            <a:schemeClr val="tx1"/>
          </a:solidFill>
          <a:uFillTx/>
          <a:latin typeface="+mn-lt"/>
          <a:ea typeface="+mn-ea"/>
          <a:cs typeface="+mn-cs"/>
        </a:defRPr>
      </a:lvl5pPr>
      <a:lvl6pPr algn="l" defTabSz="457200" eaLnBrk="1" hangingPunct="1" latinLnBrk="0" marL="2286000" rtl="0">
        <a:defRPr kern="1200" sz="1800">
          <a:solidFill>
            <a:schemeClr val="tx1"/>
          </a:solidFill>
          <a:uFillTx/>
          <a:latin typeface="+mn-lt"/>
          <a:ea typeface="+mn-ea"/>
          <a:cs typeface="+mn-cs"/>
        </a:defRPr>
      </a:lvl6pPr>
      <a:lvl7pPr algn="l" defTabSz="457200" eaLnBrk="1" hangingPunct="1" latinLnBrk="0" marL="2743200" rtl="0">
        <a:defRPr kern="1200" sz="1800">
          <a:solidFill>
            <a:schemeClr val="tx1"/>
          </a:solidFill>
          <a:uFillTx/>
          <a:latin typeface="+mn-lt"/>
          <a:ea typeface="+mn-ea"/>
          <a:cs typeface="+mn-cs"/>
        </a:defRPr>
      </a:lvl7pPr>
      <a:lvl8pPr algn="l" defTabSz="457200" eaLnBrk="1" hangingPunct="1" latinLnBrk="0" marL="3200400" rtl="0">
        <a:defRPr kern="1200" sz="1800">
          <a:solidFill>
            <a:schemeClr val="tx1"/>
          </a:solidFill>
          <a:uFillTx/>
          <a:latin typeface="+mn-lt"/>
          <a:ea typeface="+mn-ea"/>
          <a:cs typeface="+mn-cs"/>
        </a:defRPr>
      </a:lvl8pPr>
      <a:lvl9pPr algn="l" defTabSz="457200" eaLnBrk="1" hangingPunct="1" latinLnBrk="0" marL="3657600" rtl="0">
        <a:defRPr kern="1200" sz="1800">
          <a:solidFill>
            <a:schemeClr val="tx1"/>
          </a:solidFill>
          <a:uFillTx/>
          <a:latin typeface="+mn-lt"/>
          <a:ea typeface="+mn-ea"/>
          <a:cs typeface="+mn-cs"/>
        </a:defRPr>
      </a:lvl9pPr>
    </p:otherStyle>
  </p:txStyles>
</p:sldMaster>
</file>

<file path=ppt/slides/_rels/slide1.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xml" Type="http://schemas.openxmlformats.org/officeDocument/2006/relationships/notesSlide"></Relationship><Relationship Id="rId3" Target="../media/image6.png" Type="http://schemas.openxmlformats.org/officeDocument/2006/relationships/image"></Relationship><Relationship Id="rId4" Target="../media/image7.png" Type="http://schemas.openxmlformats.org/officeDocument/2006/relationships/image"></Relationship><Relationship Id="rId5" Target="../media/image8.png" Type="http://schemas.openxmlformats.org/officeDocument/2006/relationships/image"></Relationship></Relationships>
</file>

<file path=ppt/slides/_rels/slide10.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9.xml" Type="http://schemas.openxmlformats.org/officeDocument/2006/relationships/notesSlide"></Relationship><Relationship Id="rId3" Target="../media/image6.png" Type="http://schemas.openxmlformats.org/officeDocument/2006/relationships/image"></Relationship><Relationship Id="rId4" Target="../media/image7.png" Type="http://schemas.openxmlformats.org/officeDocument/2006/relationships/image"></Relationship><Relationship Id="rId5" Target="../media/image31.gif" Type="http://schemas.openxmlformats.org/officeDocument/2006/relationships/image"></Relationship></Relationships>
</file>

<file path=ppt/slides/_rels/slide11.xml.rels><?xml version="1.0" standalone="yes" ?><Relationships xmlns="http://schemas.openxmlformats.org/package/2006/relationships"><Relationship Id="rId1" Target="../slideLayouts/slideLayout6.xml" Type="http://schemas.openxmlformats.org/officeDocument/2006/relationships/slideLayout"></Relationship><Relationship Id="rId2" Target="../media/image32.png" Type="http://schemas.openxmlformats.org/officeDocument/2006/relationships/image"></Relationship><Relationship Id="rId3" Target="../media/image33.png" Type="http://schemas.openxmlformats.org/officeDocument/2006/relationships/image"></Relationship><Relationship Id="rId4" Target="../media/image34.png" Type="http://schemas.openxmlformats.org/officeDocument/2006/relationships/image"></Relationship></Relationships>
</file>

<file path=ppt/slides/_rels/slide12.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10.xml" Type="http://schemas.openxmlformats.org/officeDocument/2006/relationships/notesSlide"></Relationship><Relationship Id="rId3" Target="../media/image29.gif" Type="http://schemas.openxmlformats.org/officeDocument/2006/relationships/image"></Relationship><Relationship Id="rId4" Target="../media/image6.png" Type="http://schemas.openxmlformats.org/officeDocument/2006/relationships/image"></Relationship><Relationship Id="rId5" Target="../media/image7.png" Type="http://schemas.openxmlformats.org/officeDocument/2006/relationships/image"></Relationship></Relationships>
</file>

<file path=ppt/slides/_rels/slide13.xml.rels><?xml version="1.0" standalone="yes" ?><Relationships xmlns="http://schemas.openxmlformats.org/package/2006/relationships"><Relationship Id="rId1" Target="../slideLayouts/slideLayout2.xml" Type="http://schemas.openxmlformats.org/officeDocument/2006/relationships/slideLayout"></Relationship></Relationships>
</file>

<file path=ppt/slides/_rels/slide14.xml.rels><?xml version="1.0" standalone="yes" ?><Relationships xmlns="http://schemas.openxmlformats.org/package/2006/relationships"><Relationship Id="rId1" Target="../slideLayouts/slideLayout7.xml" Type="http://schemas.openxmlformats.org/officeDocument/2006/relationships/slideLayout"></Relationship><Relationship Id="rId2" Target="../notesSlides/notesSlide11.xml" Type="http://schemas.openxmlformats.org/officeDocument/2006/relationships/notesSlide"></Relationship><Relationship Id="rId3" Target="../media/image7.png" Type="http://schemas.openxmlformats.org/officeDocument/2006/relationships/image"></Relationship><Relationship Id="rId4" Target="../media/image6.png" Type="http://schemas.openxmlformats.org/officeDocument/2006/relationships/image"></Relationship><Relationship Id="rId5" Target="../media/image36.wmf" Type="http://schemas.openxmlformats.org/officeDocument/2006/relationships/image"></Relationship></Relationships>
</file>

<file path=ppt/slides/_rels/slide2.xml.rels><?xml version="1.0" standalone="yes" ?><Relationships xmlns="http://schemas.openxmlformats.org/package/2006/relationships"><Relationship Id="rId1" Target="../slideLayouts/slideLayout18.xml" Type="http://schemas.openxmlformats.org/officeDocument/2006/relationships/slideLayout"></Relationship><Relationship Id="rId2" Target="../media/image9.png" Type="http://schemas.openxmlformats.org/officeDocument/2006/relationships/image"></Relationship></Relationships>
</file>

<file path=ppt/slides/_rels/slide3.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2.xml" Type="http://schemas.openxmlformats.org/officeDocument/2006/relationships/notesSlide"></Relationship><Relationship Id="rId3" Target="../media/image10.gif" Type="http://schemas.openxmlformats.org/officeDocument/2006/relationships/image"></Relationship><Relationship Id="rId4" Target="../media/image11.png" Type="http://schemas.openxmlformats.org/officeDocument/2006/relationships/image"></Relationship><Relationship Id="rId5" Target="../media/image12.png"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3.xml" Type="http://schemas.openxmlformats.org/officeDocument/2006/relationships/notesSlide"></Relationship><Relationship Id="rId3" Target="../media/image13.png" Type="http://schemas.openxmlformats.org/officeDocument/2006/relationships/image"></Relationship><Relationship Id="rId4" Target="../media/image14.png" Type="http://schemas.openxmlformats.org/officeDocument/2006/relationships/image"></Relationship><Relationship Id="rId5" Target="../media/image15.png" Type="http://schemas.openxmlformats.org/officeDocument/2006/relationships/image"></Relationship><Relationship Id="rId6" Target="../media/image7.png" Type="http://schemas.openxmlformats.org/officeDocument/2006/relationships/image"></Relationship><Relationship Id="rId7" Target="../media/image6.png" Type="http://schemas.openxmlformats.org/officeDocument/2006/relationships/image"></Relationship><Relationship Id="rId8" Target="../media/image16.gif" Type="http://schemas.openxmlformats.org/officeDocument/2006/relationships/image"></Relationship></Relationships>
</file>

<file path=ppt/slides/_rels/slide5.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4.xml" Type="http://schemas.openxmlformats.org/officeDocument/2006/relationships/notesSlide"></Relationship><Relationship Id="rId3" Target="../media/image17.png" Type="http://schemas.openxmlformats.org/officeDocument/2006/relationships/image"></Relationship><Relationship Id="rId4" Target="../media/image18.png" Type="http://schemas.openxmlformats.org/officeDocument/2006/relationships/image"></Relationship><Relationship Id="rId5" Target="../media/image19.png" Type="http://schemas.openxmlformats.org/officeDocument/2006/relationships/image"></Relationship><Relationship Id="rId6" Target="../media/image6.png" Type="http://schemas.openxmlformats.org/officeDocument/2006/relationships/image"></Relationship><Relationship Id="rId7" Target="../media/image7.png" Type="http://schemas.openxmlformats.org/officeDocument/2006/relationships/image"></Relationship></Relationships>
</file>

<file path=ppt/slides/_rels/slide6.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5.xml" Type="http://schemas.openxmlformats.org/officeDocument/2006/relationships/notesSlide"></Relationship><Relationship Id="rId3" Target="../media/image20.png" Type="http://schemas.openxmlformats.org/officeDocument/2006/relationships/image"></Relationship><Relationship Id="rId4" Target="../media/image6.png" Type="http://schemas.openxmlformats.org/officeDocument/2006/relationships/image"></Relationship><Relationship Id="rId5" Target="../media/image7.png" Type="http://schemas.openxmlformats.org/officeDocument/2006/relationships/image"></Relationship><Relationship Id="rId6" Target="../media/image21.png" Type="http://schemas.openxmlformats.org/officeDocument/2006/relationships/image"></Relationship><Relationship Id="rId7" Target="http://storm.aoml.noaa.gov/realtime" TargetMode="External" Type="http://schemas.openxmlformats.org/officeDocument/2006/relationships/hyperlink"></Relationship><Relationship Id="rId8" Target="../media/image22.png" Type="http://schemas.openxmlformats.org/officeDocument/2006/relationships/image"></Relationship></Relationships>
</file>

<file path=ppt/slides/_rels/slide7.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6.xml" Type="http://schemas.openxmlformats.org/officeDocument/2006/relationships/notesSlide"></Relationship><Relationship Id="rId3" Target="../media/image23.gif" Type="http://schemas.openxmlformats.org/officeDocument/2006/relationships/image"></Relationship><Relationship Id="rId4" Target="../media/image24.gif" Type="http://schemas.openxmlformats.org/officeDocument/2006/relationships/image"></Relationship><Relationship Id="rId5" Target="../media/image25.png" Type="http://schemas.openxmlformats.org/officeDocument/2006/relationships/image"></Relationship><Relationship Id="rId6" Target="../media/image26.png" Type="http://schemas.openxmlformats.org/officeDocument/2006/relationships/image"></Relationship><Relationship Id="rId7" Target="../media/image27.png" Type="http://schemas.openxmlformats.org/officeDocument/2006/relationships/image"></Relationship><Relationship Id="rId8" Target="../media/image7.png" Type="http://schemas.openxmlformats.org/officeDocument/2006/relationships/image"></Relationship><Relationship Id="rId9" Target="../media/image6.png" Type="http://schemas.openxmlformats.org/officeDocument/2006/relationships/image"></Relationship></Relationships>
</file>

<file path=ppt/slides/_rels/slide8.xml.rels><?xml version="1.0" standalone="yes" ?><Relationships xmlns="http://schemas.openxmlformats.org/package/2006/relationships"><Relationship Id="rId1" Target="../slideLayouts/slideLayout6.xml" Type="http://schemas.openxmlformats.org/officeDocument/2006/relationships/slideLayout"></Relationship><Relationship Id="rId2" Target="../notesSlides/notesSlide7.xml" Type="http://schemas.openxmlformats.org/officeDocument/2006/relationships/notesSlide"></Relationship><Relationship Id="rId3" Target="../media/image28.png" Type="http://schemas.openxmlformats.org/officeDocument/2006/relationships/image"></Relationship><Relationship Id="rId4" Target="../media/image6.png" Type="http://schemas.openxmlformats.org/officeDocument/2006/relationships/image"></Relationship><Relationship Id="rId5" Target="../media/image7.png" Type="http://schemas.openxmlformats.org/officeDocument/2006/relationships/image"></Relationship><Relationship Id="rId6" Target="../media/image29.gif" Type="http://schemas.openxmlformats.org/officeDocument/2006/relationships/image"></Relationship></Relationships>
</file>

<file path=ppt/slides/_rels/slide9.xml.rels><?xml version="1.0" standalone="yes" ?><Relationships xmlns="http://schemas.openxmlformats.org/package/2006/relationships"><Relationship Id="rId1" Target="../slideLayouts/slideLayout4.xml" Type="http://schemas.openxmlformats.org/officeDocument/2006/relationships/slideLayout"></Relationship><Relationship Id="rId2" Target="../notesSlides/notesSlide8.xml" Type="http://schemas.openxmlformats.org/officeDocument/2006/relationships/notesSlide"></Relationship><Relationship Id="rId3" Target="../media/image30.png" Type="http://schemas.openxmlformats.org/officeDocument/2006/relationships/image"></Relationship><Relationship Id="rId4" Target="../media/image7.png" Type="http://schemas.openxmlformats.org/officeDocument/2006/relationships/image"></Relationship><Relationship Id="rId5" Target="../media/image6.pn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ctrTitle"/>
          </p:nvPr>
        </p:nvSpPr>
        <p:spPr xmlns:c="http://schemas.openxmlformats.org/drawingml/2006/chart" xmlns:pic="http://schemas.openxmlformats.org/drawingml/2006/picture" xmlns:dgm="http://schemas.openxmlformats.org/drawingml/2006/diagram">
          <a:xfrm>
            <a:off x="1116259" y="104779"/>
            <a:ext cx="8857111" cy="1256096"/>
          </a:xfrm>
        </p:spPr>
        <p:txBody xmlns:c="http://schemas.openxmlformats.org/drawingml/2006/chart" xmlns:pic="http://schemas.openxmlformats.org/drawingml/2006/picture" xmlns:dgm="http://schemas.openxmlformats.org/drawingml/2006/diagram">
          <a:bodyPr/>
          <a:lstStyle/>
          <a:p>
            <a:pPr algn="l"/>
            <a:r>
              <a:rPr dirty="0" lang="en-US" sz="3500">
                <a:uFillTx/>
              </a:rPr>
              <a:t>A</a:t>
            </a:r>
            <a:r>
              <a:rPr baseline="0" dirty="0" lang="en-US" sz="3500">
                <a:uFillTx/>
              </a:rPr>
              <a:t> Global to Local-Scale Hurricane Forecasting System</a:t>
            </a:r>
            <a:endParaRPr dirty="0" lang="en-US" sz="3500">
              <a:uFillTx/>
            </a:endParaRPr>
          </a:p>
        </p:txBody>
      </p:sp>
      <p:sp>
        <p:nvSpPr>
          <p:cNvPr xmlns:c="http://schemas.openxmlformats.org/drawingml/2006/chart" xmlns:pic="http://schemas.openxmlformats.org/drawingml/2006/picture" xmlns:dgm="http://schemas.openxmlformats.org/drawingml/2006/diagram" id="3" name="Subtitle 2"/>
          <p:cNvSpPr xmlns:c="http://schemas.openxmlformats.org/drawingml/2006/chart" xmlns:pic="http://schemas.openxmlformats.org/drawingml/2006/picture" xmlns:dgm="http://schemas.openxmlformats.org/drawingml/2006/diagram">
            <a:spLocks noGrp="1"/>
          </p:cNvSpPr>
          <p:nvPr>
            <p:ph idx="1" type="subTitle"/>
          </p:nvPr>
        </p:nvSpPr>
        <p:spPr xmlns:c="http://schemas.openxmlformats.org/drawingml/2006/chart" xmlns:pic="http://schemas.openxmlformats.org/drawingml/2006/picture" xmlns:dgm="http://schemas.openxmlformats.org/drawingml/2006/diagram">
          <a:xfrm>
            <a:off x="-12952" y="2020291"/>
            <a:ext cx="10659892" cy="3777331"/>
          </a:xfrm>
        </p:spPr>
        <p:txBody xmlns:c="http://schemas.openxmlformats.org/drawingml/2006/chart" xmlns:pic="http://schemas.openxmlformats.org/drawingml/2006/picture" xmlns:dgm="http://schemas.openxmlformats.org/drawingml/2006/diagram">
          <a:bodyPr>
            <a:noAutofit/>
          </a:bodyPr>
          <a:lstStyle/>
          <a:p>
            <a:r>
              <a:rPr b="1" dirty="0" lang="en-US" sz="1700">
                <a:solidFill>
                  <a:srgbClr val="FFFF00"/>
                </a:solidFill>
                <a:uFillTx/>
                <a:latin typeface="+mj-lt"/>
              </a:rPr>
              <a:t>Sundararaman</a:t>
            </a:r>
            <a:r>
              <a:rPr b="1" baseline="0" dirty="0" lang="en-US" sz="1700">
                <a:solidFill>
                  <a:srgbClr val="FFFF00"/>
                </a:solidFill>
                <a:uFillTx/>
                <a:latin typeface="+mj-lt"/>
              </a:rPr>
              <a:t> gopalakrishnan  (gopal)</a:t>
            </a:r>
          </a:p>
          <a:p>
            <a:r>
              <a:rPr b="1" baseline="0" dirty="0" lang="en-US" sz="1700">
                <a:solidFill>
                  <a:srgbClr val="FFFF00"/>
                </a:solidFill>
                <a:uFillTx/>
                <a:latin typeface="+mj-lt"/>
              </a:rPr>
              <a:t>noaa/aoml/Hurricane research division, Miami, FL, </a:t>
            </a:r>
            <a:r>
              <a:rPr b="1" baseline="0" dirty="0" lang="en-US" smtClean="0" sz="1700">
                <a:solidFill>
                  <a:srgbClr val="FFFF00"/>
                </a:solidFill>
                <a:uFillTx/>
                <a:latin typeface="+mj-lt"/>
              </a:rPr>
              <a:t>USA</a:t>
            </a:r>
          </a:p>
          <a:p>
            <a:endParaRPr b="1" baseline="0" dirty="0" lang="en-US" smtClean="0" sz="1700">
              <a:solidFill>
                <a:srgbClr val="FFFF00"/>
              </a:solidFill>
              <a:uFillTx/>
              <a:latin typeface="+mj-lt"/>
            </a:endParaRPr>
          </a:p>
          <a:p>
            <a:r>
              <a:rPr b="1" baseline="0" dirty="0" lang="en-US" smtClean="0" sz="1700">
                <a:solidFill>
                  <a:srgbClr val="FFFF00"/>
                </a:solidFill>
                <a:uFillTx/>
                <a:latin typeface="+mj-lt"/>
              </a:rPr>
              <a:t>Co-Lead: Vijay tallapragada (NCEP/EMC)</a:t>
            </a:r>
            <a:endParaRPr b="1" baseline="0" dirty="0" lang="en-US" sz="1700">
              <a:solidFill>
                <a:srgbClr val="FFFF00"/>
              </a:solidFill>
              <a:uFillTx/>
              <a:latin typeface="+mj-lt"/>
            </a:endParaRPr>
          </a:p>
          <a:p>
            <a:endParaRPr b="1" dirty="0" lang="en-US" sz="1700">
              <a:uFillTx/>
              <a:latin typeface="+mj-lt"/>
            </a:endParaRPr>
          </a:p>
          <a:p>
            <a:r>
              <a:rPr dirty="0" lang="en-US" smtClean="0" sz="1700">
                <a:solidFill>
                  <a:srgbClr val="FFFF00"/>
                </a:solidFill>
                <a:uFillTx/>
                <a:latin typeface="+mj-lt"/>
              </a:rPr>
              <a:t>Development</a:t>
            </a:r>
            <a:r>
              <a:rPr baseline="0" dirty="0" lang="en-US" smtClean="0" sz="1700">
                <a:solidFill>
                  <a:srgbClr val="FFFF00"/>
                </a:solidFill>
                <a:uFillTx/>
                <a:latin typeface="+mj-lt"/>
              </a:rPr>
              <a:t> team</a:t>
            </a:r>
            <a:r>
              <a:rPr dirty="0" lang="en-US" smtClean="0" sz="1700">
                <a:solidFill>
                  <a:srgbClr val="FFFF00"/>
                </a:solidFill>
                <a:uFillTx/>
                <a:latin typeface="+mj-lt"/>
              </a:rPr>
              <a:t>:</a:t>
            </a:r>
            <a:r>
              <a:rPr baseline="0" dirty="0" lang="en-US" smtClean="0" sz="1700">
                <a:solidFill>
                  <a:srgbClr val="FFFF00"/>
                </a:solidFill>
                <a:uFillTx/>
                <a:latin typeface="+mj-lt"/>
              </a:rPr>
              <a:t> </a:t>
            </a:r>
            <a:r>
              <a:rPr baseline="0" dirty="0" lang="en-US" sz="1700">
                <a:solidFill>
                  <a:srgbClr val="FFFF00"/>
                </a:solidFill>
                <a:uFillTx/>
                <a:latin typeface="+mj-lt"/>
              </a:rPr>
              <a:t>Thiago </a:t>
            </a:r>
            <a:r>
              <a:rPr baseline="0" dirty="0" lang="en-US" smtClean="0" sz="1700">
                <a:solidFill>
                  <a:srgbClr val="FFFF00"/>
                </a:solidFill>
                <a:uFillTx/>
                <a:latin typeface="+mj-lt"/>
              </a:rPr>
              <a:t>quirino (AOML), Thomas black (Ncep), Xuejin zhang (Aoml),</a:t>
            </a:r>
            <a:r>
              <a:rPr cap="all" dirty="0" i="0" kern="1200" lang="en-US" smtClean="0" sz="1700">
                <a:solidFill>
                  <a:srgbClr val="FFFF00"/>
                </a:solidFill>
                <a:effectLst/>
                <a:uFillTx/>
                <a:latin typeface="+mj-lt"/>
                <a:ea typeface="+mj-ea"/>
                <a:cs typeface="+mj-cs"/>
              </a:rPr>
              <a:t> Zavisa </a:t>
            </a:r>
            <a:r>
              <a:rPr cap="all" dirty="0" i="0" kern="1200" lang="en-US" sz="1700">
                <a:solidFill>
                  <a:srgbClr val="FFFF00"/>
                </a:solidFill>
                <a:effectLst/>
                <a:uFillTx/>
                <a:latin typeface="+mj-lt"/>
                <a:ea typeface="+mj-ea"/>
                <a:cs typeface="+mj-cs"/>
              </a:rPr>
              <a:t>Janjic </a:t>
            </a:r>
            <a:r>
              <a:rPr cap="all" dirty="0" i="0" kern="1200" lang="en-US" smtClean="0" sz="1700">
                <a:solidFill>
                  <a:srgbClr val="FFFF00"/>
                </a:solidFill>
                <a:effectLst/>
                <a:uFillTx/>
                <a:latin typeface="+mj-lt"/>
                <a:ea typeface="+mj-ea"/>
                <a:cs typeface="+mj-cs"/>
              </a:rPr>
              <a:t>(NCEP) &amp; steven</a:t>
            </a:r>
            <a:r>
              <a:rPr baseline="0" cap="all" dirty="0" i="0" kern="1200" lang="en-US" smtClean="0" sz="1700">
                <a:solidFill>
                  <a:srgbClr val="FFFF00"/>
                </a:solidFill>
                <a:effectLst/>
                <a:uFillTx/>
                <a:latin typeface="+mj-lt"/>
                <a:ea typeface="+mj-ea"/>
                <a:cs typeface="+mj-cs"/>
              </a:rPr>
              <a:t> diaz (AOML)</a:t>
            </a:r>
            <a:endParaRPr cap="all" dirty="0" i="0" kern="1200" lang="en-US" smtClean="0" sz="1700">
              <a:solidFill>
                <a:srgbClr val="FFFF00"/>
              </a:solidFill>
              <a:effectLst/>
              <a:uFillTx/>
              <a:latin typeface="+mj-lt"/>
              <a:ea typeface="+mj-ea"/>
              <a:cs typeface="+mj-cs"/>
            </a:endParaRPr>
          </a:p>
          <a:p>
            <a:endParaRPr cap="all" dirty="0" i="0" kern="1200" lang="en-US" sz="1700">
              <a:solidFill>
                <a:srgbClr val="FFFF00"/>
              </a:solidFill>
              <a:effectLst/>
              <a:uFillTx/>
              <a:latin typeface="+mj-lt"/>
              <a:ea typeface="+mj-ea"/>
              <a:cs typeface="+mj-cs"/>
            </a:endParaRPr>
          </a:p>
          <a:p>
            <a:r>
              <a:rPr cap="all" dirty="0" i="1" kern="1200" lang="en-US" smtClean="0" sz="1700">
                <a:solidFill>
                  <a:srgbClr val="FFFF00"/>
                </a:solidFill>
                <a:effectLst/>
                <a:uFillTx/>
                <a:latin typeface="+mj-lt"/>
                <a:ea typeface="+mj-ea"/>
                <a:cs typeface="+mj-cs"/>
              </a:rPr>
              <a:t>Acknowledgements</a:t>
            </a:r>
            <a:r>
              <a:rPr cap="all" dirty="0" i="0" kern="1200" lang="en-US" sz="1700">
                <a:solidFill>
                  <a:srgbClr val="FFFF00"/>
                </a:solidFill>
                <a:effectLst/>
                <a:uFillTx/>
                <a:latin typeface="+mj-lt"/>
                <a:ea typeface="+mj-ea"/>
                <a:cs typeface="+mj-cs"/>
              </a:rPr>
              <a:t>:</a:t>
            </a:r>
            <a:r>
              <a:rPr baseline="0" cap="all" dirty="0" i="0" kern="1200" lang="en-US" sz="1700">
                <a:solidFill>
                  <a:srgbClr val="FFFF00"/>
                </a:solidFill>
                <a:effectLst/>
                <a:uFillTx/>
                <a:latin typeface="+mj-lt"/>
                <a:ea typeface="+mj-ea"/>
                <a:cs typeface="+mj-cs"/>
              </a:rPr>
              <a:t> Frank marks, robert </a:t>
            </a:r>
            <a:r>
              <a:rPr baseline="0" cap="all" dirty="0" i="0" kern="1200" lang="en-US" smtClean="0" sz="1700">
                <a:solidFill>
                  <a:srgbClr val="FFFF00"/>
                </a:solidFill>
                <a:effectLst/>
                <a:uFillTx/>
                <a:latin typeface="+mj-lt"/>
                <a:ea typeface="+mj-ea"/>
                <a:cs typeface="+mj-cs"/>
              </a:rPr>
              <a:t>atlas, Geoff Dimego &amp; </a:t>
            </a:r>
            <a:r>
              <a:rPr baseline="0" cap="all" dirty="0" i="0" kern="1200" lang="en-US" sz="1700">
                <a:solidFill>
                  <a:srgbClr val="FFFF00"/>
                </a:solidFill>
                <a:effectLst/>
                <a:uFillTx/>
                <a:latin typeface="+mj-lt"/>
                <a:ea typeface="+mj-ea"/>
                <a:cs typeface="+mj-cs"/>
              </a:rPr>
              <a:t>timothy Schneider</a:t>
            </a:r>
          </a:p>
        </p:txBody>
      </p:sp>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8013" y="104779"/>
            <a:ext cx="730422" cy="726900"/>
          </a:xfrm>
          <a:prstGeom prst="rect">
            <a:avLst/>
          </a:prstGeom>
        </p:spPr>
      </p:pic>
      <p:sp>
        <p:nvSpPr>
          <p:cNvPr xmlns:c="http://schemas.openxmlformats.org/drawingml/2006/chart" xmlns:pic="http://schemas.openxmlformats.org/drawingml/2006/picture" xmlns:dgm="http://schemas.openxmlformats.org/drawingml/2006/diagram" id="5"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905409" y="5614502"/>
            <a:ext cx="8067961" cy="861774"/>
          </a:xfrm>
          <a:prstGeom prst="rect">
            <a:avLst/>
          </a:prstGeom>
        </p:spPr>
        <p:txBody xmlns:c="http://schemas.openxmlformats.org/drawingml/2006/chart" xmlns:pic="http://schemas.openxmlformats.org/drawingml/2006/picture" xmlns:dgm="http://schemas.openxmlformats.org/drawingml/2006/diagram">
          <a:bodyPr wrap="square">
            <a:spAutoFit/>
          </a:bodyPr>
          <a:lstStyle/>
          <a:p>
            <a:pPr algn="ctr"/>
            <a:endParaRPr dirty="0" lang="en-US" sz="1600">
              <a:solidFill>
                <a:srgbClr val="FFFF00"/>
              </a:solidFill>
              <a:uFillTx/>
            </a:endParaRPr>
          </a:p>
          <a:p>
            <a:pPr algn="ctr"/>
            <a:r>
              <a:rPr dirty="0" lang="en-US" sz="1700" u="none">
                <a:solidFill>
                  <a:srgbClr val="FFFF00"/>
                </a:solidFill>
                <a:uFillTx/>
              </a:rPr>
              <a:t>Presented</a:t>
            </a:r>
            <a:r>
              <a:rPr baseline="0" dirty="0" lang="en-US" sz="1700" u="none">
                <a:solidFill>
                  <a:srgbClr val="FFFF00"/>
                </a:solidFill>
                <a:uFillTx/>
              </a:rPr>
              <a:t> at </a:t>
            </a:r>
            <a:r>
              <a:rPr baseline="0" dirty="0" lang="en-US" smtClean="0" sz="1700" u="none">
                <a:solidFill>
                  <a:srgbClr val="FFFF00"/>
                </a:solidFill>
                <a:uFillTx/>
              </a:rPr>
              <a:t>HIWPP fall meeting, </a:t>
            </a:r>
            <a:r>
              <a:rPr baseline="0" dirty="0" lang="en-US" smtClean="0" sz="1700" u="none">
                <a:solidFill>
                  <a:srgbClr val="FFFF00"/>
                </a:solidFill>
                <a:uFillTx/>
                <a:latin charset="0" typeface="Century Gothic"/>
              </a:rPr>
              <a:t>18-19 </a:t>
            </a:r>
            <a:r>
              <a:rPr baseline="0" dirty="0" lang="en-US" smtClean="0" sz="1700" u="none">
                <a:solidFill>
                  <a:srgbClr val="FFFF00"/>
                </a:solidFill>
                <a:uFillTx/>
                <a:latin typeface="+mn-lt"/>
              </a:rPr>
              <a:t>September </a:t>
            </a:r>
            <a:r>
              <a:rPr baseline="0" dirty="0" lang="en-US" smtClean="0" sz="1700" u="none">
                <a:solidFill>
                  <a:srgbClr val="FFFF00"/>
                </a:solidFill>
                <a:uFillTx/>
              </a:rPr>
              <a:t>2014</a:t>
            </a:r>
            <a:r>
              <a:rPr baseline="0" dirty="0" lang="en-US" sz="1700" u="none">
                <a:solidFill>
                  <a:srgbClr val="FFFF00"/>
                </a:solidFill>
                <a:uFillTx/>
              </a:rPr>
              <a:t>, </a:t>
            </a:r>
            <a:endParaRPr baseline="0" dirty="0" lang="en-US" smtClean="0" sz="1700" u="none">
              <a:solidFill>
                <a:srgbClr val="FFFF00"/>
              </a:solidFill>
              <a:uFillTx/>
            </a:endParaRPr>
          </a:p>
          <a:p>
            <a:pPr algn="ctr"/>
            <a:r>
              <a:rPr baseline="0" dirty="0" lang="en-US" smtClean="0" sz="1700" u="none">
                <a:solidFill>
                  <a:srgbClr val="FFFF00"/>
                </a:solidFill>
                <a:uFillTx/>
              </a:rPr>
              <a:t>NCEP, College Park, MD</a:t>
            </a:r>
            <a:endParaRPr dirty="0" lang="en-US" sz="1700" u="none">
              <a:solidFill>
                <a:srgbClr val="FFFF00"/>
              </a:solidFill>
              <a:uFillTx/>
            </a:endParaRPr>
          </a:p>
        </p:txBody>
      </p:sp>
      <p:pic>
        <p:nvPicPr>
          <p:cNvPr xmlns:c="http://schemas.openxmlformats.org/drawingml/2006/chart" xmlns:pic="http://schemas.openxmlformats.org/drawingml/2006/picture" xmlns:dgm="http://schemas.openxmlformats.org/drawingml/2006/diagram" id="9" name="Picture 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11300512" y="68845"/>
            <a:ext cx="797530" cy="798769"/>
          </a:xfrm>
          <a:prstGeom prst="rect">
            <a:avLst/>
          </a:prstGeom>
        </p:spPr>
      </p:pic>
      <p:pic>
        <p:nvPicPr>
          <p:cNvPr xmlns:c="http://schemas.openxmlformats.org/drawingml/2006/chart" xmlns:pic="http://schemas.openxmlformats.org/drawingml/2006/picture" xmlns:dgm="http://schemas.openxmlformats.org/drawingml/2006/diagram" descr="HIWPP logo" id="8" name="Picture 15"/>
          <p:cNvPicPr xmlns:c="http://schemas.openxmlformats.org/drawingml/2006/chart" xmlns:pic="http://schemas.openxmlformats.org/drawingml/2006/picture" xmlns:dgm="http://schemas.openxmlformats.org/drawingml/2006/diagram">
            <a:picLocks noChangeArrowheads="1" noChangeAspect="1"/>
          </p:cNvPicPr>
          <p:nvPr/>
        </p:nvPicPr>
        <p:blipFill xmlns:c="http://schemas.openxmlformats.org/drawingml/2006/chart" xmlns:pic="http://schemas.openxmlformats.org/drawingml/2006/picture" xmlns:dgm="http://schemas.openxmlformats.org/drawingml/2006/diagram">
          <a:blip r:embed="rId5"/>
          <a:srcRect/>
          <a:stretch>
            <a:fillRect/>
          </a:stretch>
        </p:blipFill>
        <p:spPr xmlns:c="http://schemas.openxmlformats.org/drawingml/2006/chart" xmlns:pic="http://schemas.openxmlformats.org/drawingml/2006/picture" xmlns:dgm="http://schemas.openxmlformats.org/drawingml/2006/diagram" bwMode="auto">
          <a:xfrm>
            <a:off x="203507" y="5632172"/>
            <a:ext cx="1013086" cy="951182"/>
          </a:xfrm>
          <a:prstGeom prst="rect">
            <a:avLst/>
          </a:prstGeom>
          <a:noFill/>
          <a:ln>
            <a:noFill/>
          </a:ln>
        </p:spPr>
      </p:pic>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2337227" y="79779"/>
            <a:ext cx="7872261" cy="536398"/>
          </a:xfrm>
        </p:spPr>
        <p:txBody xmlns:c="http://schemas.openxmlformats.org/drawingml/2006/chart" xmlns:pic="http://schemas.openxmlformats.org/drawingml/2006/picture" xmlns:dgm="http://schemas.openxmlformats.org/drawingml/2006/diagram">
          <a:bodyPr/>
          <a:lstStyle/>
          <a:p>
            <a:r>
              <a:rPr dirty="0" lang="en-US" smtClean="0" sz="3600">
                <a:solidFill>
                  <a:schemeClr val="accent5">
                    <a:lumMod val="40000"/>
                    <a:lumOff val="60000"/>
                  </a:schemeClr>
                </a:solidFill>
                <a:uFillTx/>
              </a:rPr>
              <a:t>Basin Scale NMMB</a:t>
            </a:r>
            <a:r>
              <a:rPr baseline="0" dirty="0" lang="en-US" smtClean="0" sz="3600">
                <a:solidFill>
                  <a:schemeClr val="accent5">
                    <a:lumMod val="40000"/>
                    <a:lumOff val="60000"/>
                  </a:schemeClr>
                </a:solidFill>
                <a:uFillTx/>
              </a:rPr>
              <a:t> (HWRF-B ?)</a:t>
            </a:r>
            <a:endParaRPr dirty="0" lang="en-US" sz="36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6" name="TextBox 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smtClean="0">
                <a:uFillTx/>
              </a:rPr>
              <a:t>9</a:t>
            </a:r>
            <a:endParaRPr dirty="0" lang="en-US">
              <a:uFillTx/>
            </a:endParaRPr>
          </a:p>
        </p:txBody>
      </p:sp>
      <p:pic>
        <p:nvPicPr>
          <p:cNvPr xmlns:c="http://schemas.openxmlformats.org/drawingml/2006/chart" xmlns:pic="http://schemas.openxmlformats.org/drawingml/2006/picture" xmlns:dgm="http://schemas.openxmlformats.org/drawingml/2006/diagram" id="10"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77745" y="6039428"/>
            <a:ext cx="654038" cy="625581"/>
          </a:xfrm>
          <a:prstGeom prst="rect">
            <a:avLst/>
          </a:prstGeom>
        </p:spPr>
      </p:pic>
      <p:pic>
        <p:nvPicPr>
          <p:cNvPr xmlns:c="http://schemas.openxmlformats.org/drawingml/2006/chart" xmlns:pic="http://schemas.openxmlformats.org/drawingml/2006/picture" xmlns:dgm="http://schemas.openxmlformats.org/drawingml/2006/diagram" id="11" name="Picture 10"/>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11162435" y="6039428"/>
            <a:ext cx="790925" cy="790925"/>
          </a:xfrm>
          <a:prstGeom prst="rect">
            <a:avLst/>
          </a:prstGeom>
        </p:spPr>
      </p:pic>
      <p:sp>
        <p:nvSpPr>
          <p:cNvPr xmlns:c="http://schemas.openxmlformats.org/drawingml/2006/chart" xmlns:pic="http://schemas.openxmlformats.org/drawingml/2006/picture" xmlns:dgm="http://schemas.openxmlformats.org/drawingml/2006/diagram" id="9" name="AutoShape 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151715" y="4817414"/>
            <a:ext cx="9690788" cy="1847595"/>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pPr algn="just" defTabSz="457200" eaLnBrk="1" fontAlgn="auto" hangingPunct="1" indent="0" latinLnBrk="0" marL="0" marR="0" rtl="0">
              <a:lnSpc>
                <a:spcPct val="100000"/>
              </a:lnSpc>
              <a:spcBef>
                <a:spcPts val="0"/>
              </a:spcBef>
              <a:spcAft>
                <a:spcPts val="0"/>
              </a:spcAft>
              <a:buFontTx/>
              <a:buNone/>
              <a:defRPr>
                <a:uFillTx/>
              </a:defRPr>
            </a:pPr>
            <a:r>
              <a:rPr altLang="zh-CN" b="1" dirty="0" lang="en-US" smtClean="0" sz="2000">
                <a:solidFill>
                  <a:schemeClr val="accent2"/>
                </a:solidFill>
                <a:uFillTx/>
              </a:rPr>
              <a:t>Without</a:t>
            </a:r>
            <a:r>
              <a:rPr altLang="zh-CN" b="1" baseline="0" dirty="0" lang="en-US" smtClean="0" sz="2000">
                <a:solidFill>
                  <a:schemeClr val="accent2"/>
                </a:solidFill>
                <a:uFillTx/>
              </a:rPr>
              <a:t> much optimization efforts, </a:t>
            </a:r>
            <a:r>
              <a:rPr altLang="zh-CN" b="1" dirty="0" lang="en-US" smtClean="0" sz="2000">
                <a:solidFill>
                  <a:schemeClr val="accent2"/>
                </a:solidFill>
                <a:uFillTx/>
              </a:rPr>
              <a:t>Basin</a:t>
            </a:r>
            <a:r>
              <a:rPr altLang="zh-CN" b="1" baseline="0" dirty="0" lang="en-US" smtClean="0" sz="2000">
                <a:solidFill>
                  <a:schemeClr val="accent2"/>
                </a:solidFill>
                <a:uFillTx/>
              </a:rPr>
              <a:t> Scale</a:t>
            </a:r>
            <a:r>
              <a:rPr altLang="zh-CN" b="1" dirty="0" lang="en-US" smtClean="0" sz="2000">
                <a:solidFill>
                  <a:schemeClr val="accent2"/>
                </a:solidFill>
                <a:uFillTx/>
              </a:rPr>
              <a:t> NMMB</a:t>
            </a:r>
            <a:r>
              <a:rPr altLang="zh-CN" b="1" baseline="0" dirty="0" lang="en-US" smtClean="0" sz="2000">
                <a:solidFill>
                  <a:schemeClr val="accent2"/>
                </a:solidFill>
                <a:uFillTx/>
              </a:rPr>
              <a:t> (HWRF-B)  is at least 2.5 times faster than Basin Scale HWRF. It takes less than 90 minutes for the same 3-storm configuration. Provides a potential pathway to operations without significant increases to HWRF resources!</a:t>
            </a:r>
            <a:endParaRPr b="1" dirty="0" lang="en-US" sz="2000">
              <a:solidFill>
                <a:schemeClr val="accent2"/>
              </a:solidFill>
              <a:uFillTx/>
            </a:endParaRPr>
          </a:p>
        </p:txBody>
      </p:sp>
      <p:pic>
        <p:nvPicPr>
          <p:cNvPr xmlns:c="http://schemas.openxmlformats.org/drawingml/2006/chart" xmlns:pic="http://schemas.openxmlformats.org/drawingml/2006/picture" xmlns:dgm="http://schemas.openxmlformats.org/drawingml/2006/diagram" id="3" name="Picture 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2653838" y="926404"/>
            <a:ext cx="6290011" cy="3891010"/>
          </a:xfrm>
          <a:prstGeom prst="rect">
            <a:avLst/>
          </a:prstGeom>
        </p:spPr>
      </p:pic>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482203" y="201722"/>
            <a:ext cx="10223612" cy="828910"/>
          </a:xfrm>
        </p:spPr>
        <p:txBody xmlns:c="http://schemas.openxmlformats.org/drawingml/2006/chart" xmlns:pic="http://schemas.openxmlformats.org/drawingml/2006/picture" xmlns:dgm="http://schemas.openxmlformats.org/drawingml/2006/diagram">
          <a:bodyPr/>
          <a:lstStyle/>
          <a:p>
            <a:r>
              <a:rPr dirty="0" lang="en-US" smtClean="0" sz="3300">
                <a:solidFill>
                  <a:schemeClr val="accent5">
                    <a:lumMod val="40000"/>
                    <a:lumOff val="60000"/>
                  </a:schemeClr>
                </a:solidFill>
                <a:uFillTx/>
              </a:rPr>
              <a:t>Addressing</a:t>
            </a:r>
            <a:r>
              <a:rPr baseline="0" dirty="0" lang="en-US" smtClean="0" sz="3300">
                <a:solidFill>
                  <a:schemeClr val="accent5">
                    <a:lumMod val="40000"/>
                    <a:lumOff val="60000"/>
                  </a:schemeClr>
                </a:solidFill>
                <a:uFillTx/>
              </a:rPr>
              <a:t> Our Global  TC Prediction Needs</a:t>
            </a:r>
            <a:endParaRPr dirty="0" lang="en-US" sz="33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6" name="Picture 5"/>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2"/>
          <a:srcRect b="6804" l="1080" r="926" t="6377"/>
          <a:stretch/>
        </p:blipFill>
        <p:spPr xmlns:c="http://schemas.openxmlformats.org/drawingml/2006/chart" xmlns:pic="http://schemas.openxmlformats.org/drawingml/2006/picture" xmlns:dgm="http://schemas.openxmlformats.org/drawingml/2006/diagram">
          <a:xfrm>
            <a:off x="690539" y="1120019"/>
            <a:ext cx="6706268" cy="4456092"/>
          </a:xfrm>
          <a:prstGeom prst="rect">
            <a:avLst/>
          </a:prstGeom>
        </p:spPr>
      </p:pic>
      <p:sp>
        <p:nvSpPr>
          <p:cNvPr xmlns:c="http://schemas.openxmlformats.org/drawingml/2006/chart" xmlns:pic="http://schemas.openxmlformats.org/drawingml/2006/picture" xmlns:dgm="http://schemas.openxmlformats.org/drawingml/2006/diagram" id="7" name="TextBox 9"/>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smtClean="0">
                <a:uFillTx/>
              </a:rPr>
              <a:t>10</a:t>
            </a:r>
            <a:endParaRPr dirty="0" lang="en-US">
              <a:uFillTx/>
            </a:endParaRPr>
          </a:p>
        </p:txBody>
      </p:sp>
      <p:pic>
        <p:nvPicPr>
          <p:cNvPr xmlns:c="http://schemas.openxmlformats.org/drawingml/2006/chart" xmlns:pic="http://schemas.openxmlformats.org/drawingml/2006/picture" xmlns:dgm="http://schemas.openxmlformats.org/drawingml/2006/diagram" descr="http://www.emc.ncep.noaa.gov/gc_wmb/vxt/chanh/tmp/fig_WPAL1314_wind.png" id="8" name="Picture 4"/>
          <p:cNvPicPr xmlns:c="http://schemas.openxmlformats.org/drawingml/2006/chart" xmlns:pic="http://schemas.openxmlformats.org/drawingml/2006/picture" xmlns:dgm="http://schemas.openxmlformats.org/drawingml/2006/diagram">
            <a:picLocks noChangeArrowheads="1" noChangeAspect="1"/>
          </p:cNvPicPr>
          <p:nvPr/>
        </p:nvPicPr>
        <p:blipFill xmlns:c="http://schemas.openxmlformats.org/drawingml/2006/chart" xmlns:pic="http://schemas.openxmlformats.org/drawingml/2006/picture" xmlns:dgm="http://schemas.openxmlformats.org/drawingml/2006/diagram">
          <a:blip r:embed="rId3"/>
          <a:srcRect/>
          <a:stretch>
            <a:fillRect/>
          </a:stretch>
        </p:blipFill>
        <p:spPr xmlns:c="http://schemas.openxmlformats.org/drawingml/2006/chart" xmlns:pic="http://schemas.openxmlformats.org/drawingml/2006/picture" xmlns:dgm="http://schemas.openxmlformats.org/drawingml/2006/diagram" bwMode="auto">
          <a:xfrm>
            <a:off x="7988825" y="1263885"/>
            <a:ext cx="3273001" cy="2175217"/>
          </a:xfrm>
          <a:prstGeom prst="rect">
            <a:avLst/>
          </a:prstGeom>
          <a:noFill/>
        </p:spPr>
      </p:pic>
      <p:pic>
        <p:nvPicPr>
          <p:cNvPr xmlns:c="http://schemas.openxmlformats.org/drawingml/2006/chart" xmlns:pic="http://schemas.openxmlformats.org/drawingml/2006/picture" xmlns:dgm="http://schemas.openxmlformats.org/drawingml/2006/diagram" id="9" name="Picture 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cstate="print"/>
          <a:srcRect/>
          <a:stretch>
            <a:fillRect/>
          </a:stretch>
        </p:blipFill>
        <p:spPr xmlns:c="http://schemas.openxmlformats.org/drawingml/2006/chart" xmlns:pic="http://schemas.openxmlformats.org/drawingml/2006/picture" xmlns:dgm="http://schemas.openxmlformats.org/drawingml/2006/diagram" bwMode="auto">
          <a:xfrm>
            <a:off x="7988825" y="3615409"/>
            <a:ext cx="3273001" cy="2059800"/>
          </a:xfrm>
          <a:prstGeom prst="rect">
            <a:avLst/>
          </a:prstGeom>
          <a:noFill/>
          <a:ln>
            <a:noFill/>
          </a:ln>
        </p:spPr>
      </p:pic>
      <p:sp>
        <p:nvSpPr>
          <p:cNvPr xmlns:c="http://schemas.openxmlformats.org/drawingml/2006/chart" xmlns:pic="http://schemas.openxmlformats.org/drawingml/2006/picture" xmlns:dgm="http://schemas.openxmlformats.org/drawingml/2006/diagram" id="11" name="Text Box 3"/>
          <p:cNvSpPr xmlns:c="http://schemas.openxmlformats.org/drawingml/2006/chart" xmlns:pic="http://schemas.openxmlformats.org/drawingml/2006/picture" xmlns:dgm="http://schemas.openxmlformats.org/drawingml/2006/diagram" txBox="1">
            <a:spLocks noChangeArrowheads="1"/>
          </p:cNvSpPr>
          <p:nvPr/>
        </p:nvSpPr>
        <p:spPr xmlns:c="http://schemas.openxmlformats.org/drawingml/2006/chart" xmlns:pic="http://schemas.openxmlformats.org/drawingml/2006/picture" xmlns:dgm="http://schemas.openxmlformats.org/drawingml/2006/diagram" bwMode="auto">
          <a:xfrm>
            <a:off x="690539" y="5752418"/>
            <a:ext cx="9806940" cy="954107"/>
          </a:xfrm>
          <a:prstGeom prst="rect">
            <a:avLst/>
          </a:prstGeom>
          <a:noFill/>
          <a:ln>
            <a:noFill/>
          </a:ln>
          <a:effectLst/>
        </p:spPr>
        <p:txBody xmlns:c="http://schemas.openxmlformats.org/drawingml/2006/chart" xmlns:pic="http://schemas.openxmlformats.org/drawingml/2006/picture" xmlns:dgm="http://schemas.openxmlformats.org/drawingml/2006/diagram">
          <a:bodyPr wrap="square">
            <a:spAutoFit/>
          </a:bodyPr>
          <a:lstStyle/>
          <a:p>
            <a:pPr indent="-285750" marL="285750">
              <a:spcBef>
                <a:spcPct val="50000"/>
              </a:spcBef>
              <a:buFont charset="0" panose="020B0604020202020204" pitchFamily="34" typeface="Arial"/>
              <a:buChar char="•"/>
            </a:pPr>
            <a:r>
              <a:rPr b="1" dirty="0" lang="en-US" smtClean="0" sz="1400">
                <a:solidFill>
                  <a:schemeClr val="accent2"/>
                </a:solidFill>
                <a:uFillTx/>
              </a:rPr>
              <a:t>HWRF track forecasts outperformed all regional models; very close to GFS forecasts (ECMWF the best)</a:t>
            </a:r>
          </a:p>
          <a:p>
            <a:pPr indent="-285750" marL="285750">
              <a:spcBef>
                <a:spcPct val="50000"/>
              </a:spcBef>
              <a:buFont charset="0" panose="020B0604020202020204" pitchFamily="34" typeface="Arial"/>
              <a:buChar char="•"/>
            </a:pPr>
            <a:r>
              <a:rPr b="1" dirty="0" lang="en-US" smtClean="0" sz="1400">
                <a:solidFill>
                  <a:schemeClr val="accent2"/>
                </a:solidFill>
                <a:uFillTx/>
              </a:rPr>
              <a:t>HWRF intensity forecasts superior than all other models</a:t>
            </a:r>
          </a:p>
          <a:p>
            <a:pPr indent="-285750" marL="285750">
              <a:spcBef>
                <a:spcPct val="50000"/>
              </a:spcBef>
              <a:buFont charset="0" panose="020B0604020202020204" pitchFamily="34" typeface="Arial"/>
              <a:buChar char="•"/>
            </a:pPr>
            <a:r>
              <a:rPr b="1" dirty="0" lang="en-US" smtClean="0" sz="1400">
                <a:solidFill>
                  <a:schemeClr val="accent2"/>
                </a:solidFill>
                <a:uFillTx/>
              </a:rPr>
              <a:t>HWRF was able to forecast some of the most strongest storms of 2013 with high POD for Rapid Intensification</a:t>
            </a:r>
            <a:endParaRPr b="1" dirty="0" lang="en-US" sz="1400">
              <a:solidFill>
                <a:schemeClr val="accent2"/>
              </a:solidFill>
              <a:uFillTx/>
            </a:endParaRP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504764" y="196292"/>
            <a:ext cx="9907990" cy="760066"/>
          </a:xfrm>
        </p:spPr>
        <p:txBody xmlns:c="http://schemas.openxmlformats.org/drawingml/2006/chart" xmlns:pic="http://schemas.openxmlformats.org/drawingml/2006/picture" xmlns:dgm="http://schemas.openxmlformats.org/drawingml/2006/diagram">
          <a:bodyPr/>
          <a:lstStyle/>
          <a:p>
            <a:r>
              <a:rPr dirty="0" lang="en-US" smtClean="0" sz="3600">
                <a:solidFill>
                  <a:schemeClr val="accent5">
                    <a:lumMod val="40000"/>
                    <a:lumOff val="60000"/>
                  </a:schemeClr>
                </a:solidFill>
                <a:uFillTx/>
              </a:rPr>
              <a:t>A Global</a:t>
            </a:r>
            <a:r>
              <a:rPr baseline="0" dirty="0" lang="en-US" smtClean="0" sz="3600">
                <a:solidFill>
                  <a:schemeClr val="accent5">
                    <a:lumMod val="40000"/>
                    <a:lumOff val="60000"/>
                  </a:schemeClr>
                </a:solidFill>
                <a:uFillTx/>
              </a:rPr>
              <a:t> Nested </a:t>
            </a:r>
            <a:r>
              <a:rPr dirty="0" lang="en-US" smtClean="0" sz="3600">
                <a:solidFill>
                  <a:schemeClr val="accent5">
                    <a:lumMod val="40000"/>
                    <a:lumOff val="60000"/>
                  </a:schemeClr>
                </a:solidFill>
                <a:uFillTx/>
              </a:rPr>
              <a:t>Tropical Prediction System</a:t>
            </a:r>
            <a:endParaRPr dirty="0" lang="en-US" sz="36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6" name="TextBox 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smtClean="0">
                <a:uFillTx/>
              </a:rPr>
              <a:t>11</a:t>
            </a:r>
            <a:endParaRPr dirty="0" lang="en-US">
              <a:uFillTx/>
            </a:endParaRPr>
          </a:p>
        </p:txBody>
      </p:sp>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cstate="print"/>
          <a:stretch>
            <a:fillRect/>
          </a:stretch>
        </p:blipFill>
        <p:spPr xmlns:c="http://schemas.openxmlformats.org/drawingml/2006/chart" xmlns:pic="http://schemas.openxmlformats.org/drawingml/2006/picture" xmlns:dgm="http://schemas.openxmlformats.org/drawingml/2006/diagram">
          <a:xfrm>
            <a:off x="831783" y="956358"/>
            <a:ext cx="9039028" cy="4742889"/>
          </a:xfrm>
          <a:prstGeom prst="rect">
            <a:avLst/>
          </a:prstGeom>
        </p:spPr>
      </p:pic>
      <p:pic>
        <p:nvPicPr>
          <p:cNvPr xmlns:c="http://schemas.openxmlformats.org/drawingml/2006/chart" xmlns:pic="http://schemas.openxmlformats.org/drawingml/2006/picture" xmlns:dgm="http://schemas.openxmlformats.org/drawingml/2006/diagram" id="10"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177745" y="6039428"/>
            <a:ext cx="654038" cy="625581"/>
          </a:xfrm>
          <a:prstGeom prst="rect">
            <a:avLst/>
          </a:prstGeom>
        </p:spPr>
      </p:pic>
      <p:pic>
        <p:nvPicPr>
          <p:cNvPr xmlns:c="http://schemas.openxmlformats.org/drawingml/2006/chart" xmlns:pic="http://schemas.openxmlformats.org/drawingml/2006/picture" xmlns:dgm="http://schemas.openxmlformats.org/drawingml/2006/diagram" id="11" name="Picture 10"/>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11162435" y="6039428"/>
            <a:ext cx="790925" cy="790925"/>
          </a:xfrm>
          <a:prstGeom prst="rect">
            <a:avLst/>
          </a:prstGeom>
        </p:spPr>
      </p:pic>
      <p:sp>
        <p:nvSpPr>
          <p:cNvPr xmlns:c="http://schemas.openxmlformats.org/drawingml/2006/chart" xmlns:pic="http://schemas.openxmlformats.org/drawingml/2006/picture" xmlns:dgm="http://schemas.openxmlformats.org/drawingml/2006/diagram" id="8" name="AutoShape 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145690" y="5829951"/>
            <a:ext cx="8878366" cy="835058"/>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pPr algn="just" defTabSz="457200" eaLnBrk="1" fontAlgn="auto" hangingPunct="1" indent="0" latinLnBrk="0" marL="0" marR="0" rtl="0">
              <a:lnSpc>
                <a:spcPct val="100000"/>
              </a:lnSpc>
              <a:spcBef>
                <a:spcPts val="0"/>
              </a:spcBef>
              <a:spcAft>
                <a:spcPts val="0"/>
              </a:spcAft>
              <a:buFontTx/>
              <a:buNone/>
              <a:defRPr>
                <a:uFillTx/>
              </a:defRPr>
            </a:pPr>
            <a:r>
              <a:rPr altLang="zh-CN" b="1" dirty="0" lang="en-US" smtClean="0" sz="1800">
                <a:solidFill>
                  <a:schemeClr val="accent2"/>
                </a:solidFill>
                <a:uFillTx/>
              </a:rPr>
              <a:t>Without</a:t>
            </a:r>
            <a:r>
              <a:rPr altLang="zh-CN" b="1" baseline="0" dirty="0" lang="en-US" smtClean="0" sz="1800">
                <a:solidFill>
                  <a:schemeClr val="accent2"/>
                </a:solidFill>
                <a:uFillTx/>
              </a:rPr>
              <a:t> much optimization efforts, this </a:t>
            </a:r>
            <a:r>
              <a:rPr b="1" dirty="0" lang="en-US" smtClean="0" sz="1800">
                <a:solidFill>
                  <a:schemeClr val="accent2"/>
                </a:solidFill>
                <a:uFillTx/>
              </a:rPr>
              <a:t>system takes 3.8 hours using</a:t>
            </a:r>
            <a:r>
              <a:rPr b="1" baseline="0" dirty="0" lang="en-US" smtClean="0" sz="1800">
                <a:solidFill>
                  <a:schemeClr val="accent2"/>
                </a:solidFill>
                <a:uFillTx/>
              </a:rPr>
              <a:t> 1500 processors for 126 h with 3 storms in the domain.  Performance and scaling test ongoing. A global HWRF at the cost of Basin Scale HWRF is possible!</a:t>
            </a:r>
            <a:endParaRPr b="1" dirty="0" lang="en-US">
              <a:solidFill>
                <a:schemeClr val="accent2"/>
              </a:solidFill>
              <a:uFillTx/>
            </a:endParaRPr>
          </a:p>
        </p:txBody>
      </p:sp>
      <p:sp>
        <p:nvSpPr>
          <p:cNvPr xmlns:c="http://schemas.openxmlformats.org/drawingml/2006/chart" xmlns:pic="http://schemas.openxmlformats.org/drawingml/2006/picture" xmlns:dgm="http://schemas.openxmlformats.org/drawingml/2006/diagram" id="3" name="TextBox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518161"/>
            <a:ext cx="1994170" cy="1200329"/>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pPr algn="l"/>
            <a:r>
              <a:rPr dirty="0" lang="en-US" smtClean="0">
                <a:solidFill>
                  <a:schemeClr val="tx1"/>
                </a:solidFill>
                <a:uFillTx/>
              </a:rPr>
              <a:t>3</a:t>
            </a:r>
            <a:r>
              <a:rPr baseline="0" dirty="0" lang="en-US" smtClean="0">
                <a:solidFill>
                  <a:schemeClr val="tx1"/>
                </a:solidFill>
                <a:uFillTx/>
              </a:rPr>
              <a:t> km, two-way interactive nests in a global framework!</a:t>
            </a:r>
            <a:endParaRPr dirty="0" lang="en-US">
              <a:solidFill>
                <a:schemeClr val="tx1"/>
              </a:solidFill>
              <a:uFillTx/>
            </a:endParaRP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371791" y="246845"/>
            <a:ext cx="11128640" cy="720494"/>
          </a:xfrm>
        </p:spPr>
        <p:txBody xmlns:c="http://schemas.openxmlformats.org/drawingml/2006/chart" xmlns:pic="http://schemas.openxmlformats.org/drawingml/2006/picture" xmlns:dgm="http://schemas.openxmlformats.org/drawingml/2006/diagram">
          <a:bodyPr/>
          <a:lstStyle/>
          <a:p>
            <a:r>
              <a:rPr dirty="0" lang="en-US" smtClean="0" sz="3600">
                <a:uFillTx/>
              </a:rPr>
              <a:t>Progress,</a:t>
            </a:r>
            <a:r>
              <a:rPr baseline="0" dirty="0" lang="en-US" smtClean="0" sz="3600">
                <a:uFillTx/>
              </a:rPr>
              <a:t> </a:t>
            </a:r>
            <a:r>
              <a:rPr dirty="0" lang="en-US" smtClean="0" sz="3600">
                <a:uFillTx/>
              </a:rPr>
              <a:t>Future Directions and Challenges</a:t>
            </a:r>
            <a:endParaRPr dirty="0" lang="en-US" sz="3600">
              <a:uFillTx/>
            </a:endParaRPr>
          </a:p>
        </p:txBody>
      </p:sp>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p:nvPr>
        </p:nvSpPr>
        <p:spPr xmlns:c="http://schemas.openxmlformats.org/drawingml/2006/chart" xmlns:pic="http://schemas.openxmlformats.org/drawingml/2006/picture" xmlns:dgm="http://schemas.openxmlformats.org/drawingml/2006/diagram">
          <a:xfrm>
            <a:off x="484008" y="1228677"/>
            <a:ext cx="10730951" cy="5210625"/>
          </a:xfrm>
        </p:spPr>
        <p:txBody xmlns:c="http://schemas.openxmlformats.org/drawingml/2006/chart" xmlns:pic="http://schemas.openxmlformats.org/drawingml/2006/picture" xmlns:dgm="http://schemas.openxmlformats.org/drawingml/2006/diagram">
          <a:bodyPr>
            <a:noAutofit/>
          </a:bodyPr>
          <a:lstStyle/>
          <a:p>
            <a:pPr algn="l" defTabSz="457200" eaLnBrk="1" fontAlgn="auto" hangingPunct="1" indent="-342900" latinLnBrk="0" marL="342900" marR="0" rtl="0">
              <a:lnSpc>
                <a:spcPct val="100000"/>
              </a:lnSpc>
              <a:spcBef>
                <a:spcPts val="1000"/>
              </a:spcBef>
              <a:spcAft>
                <a:spcPts val="0"/>
              </a:spcAft>
              <a:buClr>
                <a:schemeClr val="accent1"/>
              </a:buClr>
              <a:buSzPct val="80000"/>
              <a:buFont charset="2" typeface="Wingdings 3"/>
              <a:buChar char=""/>
              <a:defRPr>
                <a:uFillTx/>
              </a:defRPr>
            </a:pPr>
            <a:r>
              <a:rPr b="1" baseline="0" dirty="0" lang="en-US" smtClean="0" sz="1900">
                <a:solidFill>
                  <a:schemeClr val="accent2"/>
                </a:solidFill>
                <a:uFillTx/>
              </a:rPr>
              <a:t>Recommended Pathway: </a:t>
            </a:r>
            <a:r>
              <a:rPr baseline="0" dirty="0" lang="en-US" smtClean="0" sz="1900">
                <a:uFillTx/>
              </a:rPr>
              <a:t>NEMS/NMMB with 2 way interactive nest appears to provide a seamless pathway for the global hurricane problem</a:t>
            </a:r>
            <a:endParaRPr b="1" dirty="0" lang="en-US" smtClean="0" sz="1900">
              <a:solidFill>
                <a:schemeClr val="accent2"/>
              </a:solidFill>
              <a:uFillTx/>
            </a:endParaRPr>
          </a:p>
          <a:p>
            <a:r>
              <a:rPr b="1" dirty="0" lang="en-US" smtClean="0" sz="1900">
                <a:solidFill>
                  <a:schemeClr val="accent2"/>
                </a:solidFill>
                <a:uFillTx/>
              </a:rPr>
              <a:t>Significant achievements: </a:t>
            </a:r>
            <a:r>
              <a:rPr dirty="0" lang="en-US" smtClean="0" sz="1900">
                <a:uFillTx/>
              </a:rPr>
              <a:t>Development</a:t>
            </a:r>
            <a:r>
              <a:rPr baseline="0" dirty="0" lang="en-US" smtClean="0" sz="1900">
                <a:uFillTx/>
              </a:rPr>
              <a:t> of two way interactive  nest at 3 km resolution within global framework (nearly complete)</a:t>
            </a:r>
          </a:p>
          <a:p>
            <a:r>
              <a:rPr baseline="0" dirty="0" lang="en-US" smtClean="0" sz="1900">
                <a:uFillTx/>
              </a:rPr>
              <a:t> </a:t>
            </a:r>
            <a:r>
              <a:rPr dirty="0" lang="en-US" smtClean="0" sz="1900">
                <a:uFillTx/>
              </a:rPr>
              <a:t>Transition of HWRF physics (nearly complete)</a:t>
            </a:r>
          </a:p>
          <a:p>
            <a:r>
              <a:rPr dirty="0" lang="en-US" smtClean="0" sz="1900">
                <a:uFillTx/>
              </a:rPr>
              <a:t>Transition</a:t>
            </a:r>
            <a:r>
              <a:rPr baseline="0" dirty="0" lang="en-US" smtClean="0" sz="1900">
                <a:uFillTx/>
              </a:rPr>
              <a:t> of HWRF initialization (work will start after hurricane season)</a:t>
            </a:r>
          </a:p>
          <a:p>
            <a:r>
              <a:rPr baseline="0" dirty="0" lang="en-US" smtClean="0" sz="1900">
                <a:uFillTx/>
              </a:rPr>
              <a:t>Scalability experiments (will have to wait for additional computational resources)</a:t>
            </a:r>
          </a:p>
          <a:p>
            <a:r>
              <a:rPr baseline="0" dirty="0" lang="en-US" smtClean="0" sz="1900">
                <a:uFillTx/>
              </a:rPr>
              <a:t>Near real-time demonstration of Basin Scale NNMB/HWRF-B for 2015 season (will have to wait for additional computational resources)</a:t>
            </a:r>
          </a:p>
          <a:p>
            <a:pPr algn="l" defTabSz="457200" eaLnBrk="1" fontAlgn="auto" hangingPunct="1" indent="-342900" latinLnBrk="0" marL="342900" marR="0" rtl="0">
              <a:lnSpc>
                <a:spcPct val="100000"/>
              </a:lnSpc>
              <a:spcBef>
                <a:spcPts val="1000"/>
              </a:spcBef>
              <a:spcAft>
                <a:spcPts val="0"/>
              </a:spcAft>
              <a:buClr>
                <a:schemeClr val="accent1"/>
              </a:buClr>
              <a:buSzPct val="80000"/>
              <a:buFont charset="2" typeface="Wingdings 3"/>
              <a:buChar char=""/>
              <a:defRPr>
                <a:uFillTx/>
              </a:defRPr>
            </a:pPr>
            <a:r>
              <a:rPr baseline="0" dirty="0" lang="en-US" smtClean="0" sz="1900">
                <a:uFillTx/>
              </a:rPr>
              <a:t> Testing of global NMMB/HWRF-B (needs computational resources)</a:t>
            </a:r>
          </a:p>
          <a:p>
            <a:r>
              <a:rPr b="1" dirty="0" lang="en-US" smtClean="0" sz="1900">
                <a:solidFill>
                  <a:schemeClr val="accent2"/>
                </a:solidFill>
                <a:uFillTx/>
              </a:rPr>
              <a:t>Significant</a:t>
            </a:r>
            <a:r>
              <a:rPr b="1" baseline="0" dirty="0" lang="en-US" smtClean="0" sz="1900">
                <a:solidFill>
                  <a:schemeClr val="accent2"/>
                </a:solidFill>
                <a:uFillTx/>
              </a:rPr>
              <a:t> Challenges:</a:t>
            </a:r>
            <a:r>
              <a:rPr baseline="0" dirty="0" lang="en-US" smtClean="0" sz="1900">
                <a:uFillTx/>
              </a:rPr>
              <a:t> No dedicated computational resources for retrospective testing. This project is not able to utilize the available manpower to the fullest potential. One has to wait for several hours to make any dedicated test runs </a:t>
            </a:r>
            <a:endParaRPr dirty="0" lang="en-US" sz="1900">
              <a:uFillTx/>
            </a:endParaRPr>
          </a:p>
        </p:txBody>
      </p:sp>
      <p:sp>
        <p:nvSpPr>
          <p:cNvPr xmlns:c="http://schemas.openxmlformats.org/drawingml/2006/chart" xmlns:pic="http://schemas.openxmlformats.org/drawingml/2006/picture" xmlns:dgm="http://schemas.openxmlformats.org/drawingml/2006/diagram" id="4" name="TextBox 9"/>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smtClean="0">
                <a:uFillTx/>
              </a:rPr>
              <a:t>12</a:t>
            </a:r>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963745" y="308339"/>
            <a:ext cx="9907990" cy="760066"/>
          </a:xfrm>
          <a:prstGeom prst="rect">
            <a:avLst/>
          </a:prstGeom>
        </p:spPr>
        <p:txBody xmlns:c="http://schemas.openxmlformats.org/drawingml/2006/chart" xmlns:pic="http://schemas.openxmlformats.org/drawingml/2006/picture" xmlns:dgm="http://schemas.openxmlformats.org/drawingml/2006/diagram">
          <a:bodyPr/>
          <a:lstStyle>
            <a:lvl1pPr algn="l" defTabSz="457200" eaLnBrk="1" hangingPunct="1" latinLnBrk="0" rtl="0">
              <a:spcBef>
                <a:spcPct val="0"/>
              </a:spcBef>
              <a:buNone/>
              <a:defRPr b="0" i="0" kern="1200" sz="4200">
                <a:solidFill>
                  <a:schemeClr val="tx2"/>
                </a:solidFill>
                <a:uFillTx/>
                <a:latin typeface="+mj-lt"/>
                <a:ea typeface="+mj-ea"/>
                <a:cs typeface="+mj-cs"/>
              </a:defRPr>
            </a:lvl1pPr>
            <a:lvl2pPr eaLnBrk="1" hangingPunct="1">
              <a:defRPr>
                <a:solidFill>
                  <a:schemeClr val="tx2"/>
                </a:solidFill>
                <a:uFillTx/>
              </a:defRPr>
            </a:lvl2pPr>
            <a:lvl3pPr eaLnBrk="1" hangingPunct="1">
              <a:defRPr>
                <a:solidFill>
                  <a:schemeClr val="tx2"/>
                </a:solidFill>
                <a:uFillTx/>
              </a:defRPr>
            </a:lvl3pPr>
            <a:lvl4pPr eaLnBrk="1" hangingPunct="1">
              <a:defRPr>
                <a:solidFill>
                  <a:schemeClr val="tx2"/>
                </a:solidFill>
                <a:uFillTx/>
              </a:defRPr>
            </a:lvl4pPr>
            <a:lvl5pPr eaLnBrk="1" hangingPunct="1">
              <a:defRPr>
                <a:solidFill>
                  <a:schemeClr val="tx2"/>
                </a:solidFill>
                <a:uFillTx/>
              </a:defRPr>
            </a:lvl5pPr>
            <a:lvl6pPr eaLnBrk="1" hangingPunct="1">
              <a:defRPr>
                <a:solidFill>
                  <a:schemeClr val="tx2"/>
                </a:solidFill>
                <a:uFillTx/>
              </a:defRPr>
            </a:lvl6pPr>
            <a:lvl7pPr eaLnBrk="1" hangingPunct="1">
              <a:defRPr>
                <a:solidFill>
                  <a:schemeClr val="tx2"/>
                </a:solidFill>
                <a:uFillTx/>
              </a:defRPr>
            </a:lvl7pPr>
            <a:lvl8pPr eaLnBrk="1" hangingPunct="1">
              <a:defRPr>
                <a:solidFill>
                  <a:schemeClr val="tx2"/>
                </a:solidFill>
                <a:uFillTx/>
              </a:defRPr>
            </a:lvl8pPr>
            <a:lvl9pPr eaLnBrk="1" hangingPunct="1">
              <a:defRPr>
                <a:solidFill>
                  <a:schemeClr val="tx2"/>
                </a:solidFill>
                <a:uFillTx/>
              </a:defRPr>
            </a:lvl9pPr>
          </a:lstStyle>
          <a:p>
            <a:r>
              <a:rPr dirty="0" lang="en-US" smtClean="0" sz="3600">
                <a:solidFill>
                  <a:schemeClr val="accent5">
                    <a:lumMod val="40000"/>
                    <a:lumOff val="60000"/>
                  </a:schemeClr>
                </a:solidFill>
                <a:uFillTx/>
              </a:rPr>
              <a:t>Questions</a:t>
            </a:r>
            <a:endParaRPr dirty="0" lang="en-US" sz="36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3" name="Picture 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11260565" y="6186348"/>
            <a:ext cx="603851" cy="603851"/>
          </a:xfrm>
          <a:prstGeom prst="rect">
            <a:avLst/>
          </a:prstGeom>
        </p:spPr>
      </p:pic>
      <p:pic>
        <p:nvPicPr>
          <p:cNvPr xmlns:c="http://schemas.openxmlformats.org/drawingml/2006/chart" xmlns:pic="http://schemas.openxmlformats.org/drawingml/2006/picture" xmlns:dgm="http://schemas.openxmlformats.org/drawingml/2006/diagram" id="4" name="Picture 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39428"/>
            <a:ext cx="639380" cy="611561"/>
          </a:xfrm>
          <a:prstGeom prst="rect">
            <a:avLst/>
          </a:prstGeom>
        </p:spPr>
      </p:pic>
      <p:pic>
        <p:nvPicPr>
          <p:cNvPr xmlns:c="http://schemas.openxmlformats.org/drawingml/2006/chart" xmlns:pic="http://schemas.openxmlformats.org/drawingml/2006/picture" xmlns:dgm="http://schemas.openxmlformats.org/drawingml/2006/diagram" id="6" name="Picture 5"/>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4737246" y="1123950"/>
            <a:ext cx="3219304" cy="4746625"/>
          </a:xfrm>
          <a:prstGeom prst="rect">
            <a:avLst/>
          </a:prstGeom>
        </p:spPr>
      </p:pic>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4" name="Shape 2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a:xfrm>
            <a:off x="559635" y="943830"/>
            <a:ext cx="4976167" cy="5509196"/>
          </a:xfrm>
          <a:prstGeom prst="rect">
            <a:avLst/>
          </a:prstGeom>
          <a:ln w="12700">
            <a:miter lim="400000"/>
          </a:ln>
        </p:spPr>
        <p:txBody xmlns:c="http://schemas.openxmlformats.org/drawingml/2006/chart" xmlns:pic="http://schemas.openxmlformats.org/drawingml/2006/picture" xmlns:dgm="http://schemas.openxmlformats.org/drawingml/2006/diagram">
          <a:bodyPr anchor="ctr" bIns="45718" lIns="45718" rIns="45718" tIns="45718" wrap="square">
            <a:spAutoFit/>
          </a:bodyPr>
          <a:lstStyle/>
          <a:p>
            <a:pPr algn="just" defTabSz="457200" lvl="0">
              <a:defRPr sz="1800">
                <a:uFillTx/>
              </a:defRPr>
            </a:pPr>
            <a:endParaRPr dirty="0" sz="1200">
              <a:uFill>
                <a:solidFill>
                  <a:srgbClr val="000000"/>
                </a:solidFill>
              </a:uFill>
              <a:latin typeface="Cambria"/>
              <a:ea typeface="Cambria"/>
              <a:cs typeface="Cambria"/>
              <a:sym typeface="Cambria"/>
            </a:endParaRPr>
          </a:p>
          <a:p>
            <a:pPr algn="just" defTabSz="457200" indent="-342900" lvl="0" marL="571500">
              <a:buSzPct val="100000"/>
              <a:buFont charset="2" panose="05000000000000000000" pitchFamily="2" typeface="Wingdings"/>
              <a:buChar char="§"/>
              <a:defRPr sz="1800">
                <a:uFillTx/>
              </a:defRPr>
            </a:pPr>
            <a:r>
              <a:rPr dirty="0" sz="1700">
                <a:uFill>
                  <a:solidFill>
                    <a:srgbClr val="000000"/>
                  </a:solidFill>
                </a:uFill>
              </a:rPr>
              <a:t>Create the next generation, non-hydrostatic, </a:t>
            </a:r>
            <a:r>
              <a:rPr dirty="0" smtClean="0" sz="1700">
                <a:uFill>
                  <a:solidFill>
                    <a:srgbClr val="000000"/>
                  </a:solidFill>
                </a:uFill>
              </a:rPr>
              <a:t>H</a:t>
            </a:r>
            <a:r>
              <a:rPr dirty="0" lang="en-US" smtClean="0" sz="1700">
                <a:uFill>
                  <a:solidFill>
                    <a:srgbClr val="000000"/>
                  </a:solidFill>
                </a:uFill>
              </a:rPr>
              <a:t>urricane</a:t>
            </a:r>
            <a:r>
              <a:rPr baseline="0" dirty="0" lang="en-US" smtClean="0" sz="1700">
                <a:uFill>
                  <a:solidFill>
                    <a:srgbClr val="000000"/>
                  </a:solidFill>
                </a:uFill>
              </a:rPr>
              <a:t> Forecast</a:t>
            </a:r>
            <a:r>
              <a:rPr dirty="0" smtClean="0" sz="1700">
                <a:uFill>
                  <a:solidFill>
                    <a:srgbClr val="000000"/>
                  </a:solidFill>
                </a:uFill>
              </a:rPr>
              <a:t> </a:t>
            </a:r>
            <a:r>
              <a:rPr dirty="0" sz="1700">
                <a:uFill>
                  <a:solidFill>
                    <a:srgbClr val="000000"/>
                  </a:solidFill>
                </a:uFill>
              </a:rPr>
              <a:t>system </a:t>
            </a:r>
            <a:r>
              <a:rPr dirty="0" lang="en-US" smtClean="0" sz="1700">
                <a:uFill>
                  <a:solidFill>
                    <a:srgbClr val="000000"/>
                  </a:solidFill>
                </a:uFill>
              </a:rPr>
              <a:t>(HFS) </a:t>
            </a:r>
            <a:r>
              <a:rPr dirty="0" smtClean="0" sz="1700">
                <a:uFill>
                  <a:solidFill>
                    <a:srgbClr val="000000"/>
                  </a:solidFill>
                </a:uFill>
              </a:rPr>
              <a:t>capable </a:t>
            </a:r>
            <a:r>
              <a:rPr dirty="0" sz="1700">
                <a:uFill>
                  <a:solidFill>
                    <a:srgbClr val="000000"/>
                  </a:solidFill>
                </a:uFill>
              </a:rPr>
              <a:t>of capturing better, land-TC multi-scale interactions, critical for land fall applications. This modeling system will have a very high potential to transition to operations (regional)</a:t>
            </a:r>
          </a:p>
          <a:p>
            <a:pPr algn="just" defTabSz="457200" indent="-342900" lvl="0" marL="571500">
              <a:buSzPct val="100000"/>
              <a:buFont charset="2" panose="05000000000000000000" pitchFamily="2" typeface="Wingdings"/>
              <a:buChar char="§"/>
              <a:defRPr sz="1800">
                <a:uFillTx/>
              </a:defRPr>
            </a:pPr>
            <a:endParaRPr dirty="0" sz="1700">
              <a:uFill>
                <a:solidFill>
                  <a:srgbClr val="000000"/>
                </a:solidFill>
              </a:uFill>
            </a:endParaRPr>
          </a:p>
          <a:p>
            <a:pPr algn="just" defTabSz="457200" indent="-342900" lvl="0" marL="571500">
              <a:buSzPct val="100000"/>
              <a:buFont charset="2" panose="05000000000000000000" pitchFamily="2" typeface="Wingdings"/>
              <a:buChar char="§"/>
              <a:defRPr sz="1800">
                <a:uFillTx/>
              </a:defRPr>
            </a:pPr>
            <a:r>
              <a:rPr dirty="0" sz="1700">
                <a:uFill>
                  <a:solidFill>
                    <a:srgbClr val="000000"/>
                  </a:solidFill>
                </a:uFill>
              </a:rPr>
              <a:t>Proof of concept of Global tropical cyclone model with multiple moveable nests placed around all tropical systems in the world</a:t>
            </a:r>
          </a:p>
          <a:p>
            <a:pPr algn="just" defTabSz="457200" indent="-342900" lvl="0" marL="571500">
              <a:buSzPct val="100000"/>
              <a:buFont charset="2" panose="05000000000000000000" pitchFamily="2" typeface="Wingdings"/>
              <a:buChar char="§"/>
              <a:defRPr sz="1800">
                <a:uFillTx/>
              </a:defRPr>
            </a:pPr>
            <a:endParaRPr dirty="0" sz="1700">
              <a:uFill>
                <a:solidFill>
                  <a:srgbClr val="000000"/>
                </a:solidFill>
              </a:uFill>
            </a:endParaRPr>
          </a:p>
          <a:p>
            <a:pPr algn="just" defTabSz="457200" indent="-342900" lvl="0" marL="571500">
              <a:buSzPct val="100000"/>
              <a:buFont charset="2" panose="05000000000000000000" pitchFamily="2" typeface="Wingdings"/>
              <a:buChar char="§"/>
              <a:defRPr sz="1800">
                <a:uFillTx/>
              </a:defRPr>
            </a:pPr>
            <a:r>
              <a:rPr dirty="0" sz="1700">
                <a:uFill>
                  <a:solidFill>
                    <a:srgbClr val="000000"/>
                  </a:solidFill>
                </a:uFill>
              </a:rPr>
              <a:t>Options to test HWRF nests in </a:t>
            </a:r>
            <a:r>
              <a:rPr dirty="0" smtClean="0" sz="1700">
                <a:uFill>
                  <a:solidFill>
                    <a:srgbClr val="000000"/>
                  </a:solidFill>
                </a:uFill>
              </a:rPr>
              <a:t>NMMB/NEMS</a:t>
            </a:r>
            <a:r>
              <a:rPr baseline="0" dirty="0" lang="en-US" smtClean="0" sz="1700">
                <a:uFill>
                  <a:solidFill>
                    <a:srgbClr val="000000"/>
                  </a:solidFill>
                </a:uFill>
              </a:rPr>
              <a:t> </a:t>
            </a:r>
            <a:r>
              <a:rPr dirty="0" lang="en-US" smtClean="0" sz="1700">
                <a:uFill>
                  <a:solidFill>
                    <a:srgbClr val="000000"/>
                  </a:solidFill>
                </a:uFill>
              </a:rPr>
              <a:t>regional </a:t>
            </a:r>
            <a:r>
              <a:rPr dirty="0" smtClean="0" sz="1700">
                <a:uFill>
                  <a:solidFill>
                    <a:srgbClr val="000000"/>
                  </a:solidFill>
                </a:uFill>
              </a:rPr>
              <a:t>framework </a:t>
            </a:r>
            <a:r>
              <a:rPr dirty="0" sz="1700">
                <a:uFill>
                  <a:solidFill>
                    <a:srgbClr val="000000"/>
                  </a:solidFill>
                </a:uFill>
              </a:rPr>
              <a:t>with initial and boundary conditions from different hydrostatic and non-hydrostatic global models being developed in this HIWPP effort will be made available to other collaborators</a:t>
            </a:r>
          </a:p>
        </p:txBody>
      </p:sp>
      <p:sp>
        <p:nvSpPr>
          <p:cNvPr xmlns:c="http://schemas.openxmlformats.org/drawingml/2006/chart" xmlns:pic="http://schemas.openxmlformats.org/drawingml/2006/picture" xmlns:dgm="http://schemas.openxmlformats.org/drawingml/2006/diagram" id="8" name="Title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704013" y="287422"/>
            <a:ext cx="8302570" cy="634509"/>
          </a:xfrm>
          <a:prstGeom prst="rect">
            <a:avLst/>
          </a:prstGeom>
        </p:spPr>
        <p:txBody xmlns:c="http://schemas.openxmlformats.org/drawingml/2006/chart" xmlns:pic="http://schemas.openxmlformats.org/drawingml/2006/picture" xmlns:dgm="http://schemas.openxmlformats.org/drawingml/2006/diagram">
          <a:bodyPr/>
          <a:lstStyle>
            <a:lvl1pPr algn="l" defTabSz="457200" eaLnBrk="1" hangingPunct="1" latinLnBrk="0" rtl="0">
              <a:spcBef>
                <a:spcPct val="0"/>
              </a:spcBef>
              <a:buNone/>
              <a:defRPr b="0" i="0" kern="1200" sz="4200">
                <a:solidFill>
                  <a:schemeClr val="tx2"/>
                </a:solidFill>
                <a:uFillTx/>
                <a:latin typeface="+mj-lt"/>
                <a:ea typeface="+mj-ea"/>
                <a:cs typeface="+mj-cs"/>
              </a:defRPr>
            </a:lvl1pPr>
            <a:lvl2pPr eaLnBrk="1" hangingPunct="1">
              <a:defRPr>
                <a:solidFill>
                  <a:schemeClr val="tx2"/>
                </a:solidFill>
                <a:uFillTx/>
              </a:defRPr>
            </a:lvl2pPr>
            <a:lvl3pPr eaLnBrk="1" hangingPunct="1">
              <a:defRPr>
                <a:solidFill>
                  <a:schemeClr val="tx2"/>
                </a:solidFill>
                <a:uFillTx/>
              </a:defRPr>
            </a:lvl3pPr>
            <a:lvl4pPr eaLnBrk="1" hangingPunct="1">
              <a:defRPr>
                <a:solidFill>
                  <a:schemeClr val="tx2"/>
                </a:solidFill>
                <a:uFillTx/>
              </a:defRPr>
            </a:lvl4pPr>
            <a:lvl5pPr eaLnBrk="1" hangingPunct="1">
              <a:defRPr>
                <a:solidFill>
                  <a:schemeClr val="tx2"/>
                </a:solidFill>
                <a:uFillTx/>
              </a:defRPr>
            </a:lvl5pPr>
            <a:lvl6pPr eaLnBrk="1" hangingPunct="1">
              <a:defRPr>
                <a:solidFill>
                  <a:schemeClr val="tx2"/>
                </a:solidFill>
                <a:uFillTx/>
              </a:defRPr>
            </a:lvl6pPr>
            <a:lvl7pPr eaLnBrk="1" hangingPunct="1">
              <a:defRPr>
                <a:solidFill>
                  <a:schemeClr val="tx2"/>
                </a:solidFill>
                <a:uFillTx/>
              </a:defRPr>
            </a:lvl7pPr>
            <a:lvl8pPr eaLnBrk="1" hangingPunct="1">
              <a:defRPr>
                <a:solidFill>
                  <a:schemeClr val="tx2"/>
                </a:solidFill>
                <a:uFillTx/>
              </a:defRPr>
            </a:lvl8pPr>
            <a:lvl9pPr eaLnBrk="1" hangingPunct="1">
              <a:defRPr>
                <a:solidFill>
                  <a:schemeClr val="tx2"/>
                </a:solidFill>
                <a:uFillTx/>
              </a:defRPr>
            </a:lvl9pPr>
          </a:lstStyle>
          <a:p>
            <a:r>
              <a:rPr baseline="0" dirty="0" lang="en-US" smtClean="0" sz="3600">
                <a:solidFill>
                  <a:schemeClr val="accent5">
                    <a:lumMod val="40000"/>
                    <a:lumOff val="60000"/>
                  </a:schemeClr>
                </a:solidFill>
                <a:uFillTx/>
              </a:rPr>
              <a:t>Project Goals</a:t>
            </a:r>
            <a:endParaRPr dirty="0" lang="en-US" sz="36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9" name="Picture 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2"/>
          <a:stretch>
            <a:fillRect/>
          </a:stretch>
        </p:blipFill>
        <p:spPr xmlns:c="http://schemas.openxmlformats.org/drawingml/2006/chart" xmlns:pic="http://schemas.openxmlformats.org/drawingml/2006/picture" xmlns:dgm="http://schemas.openxmlformats.org/drawingml/2006/diagram">
          <a:xfrm>
            <a:off x="6579743" y="1329542"/>
            <a:ext cx="4581468" cy="3436101"/>
          </a:xfrm>
          <a:prstGeom prst="rect">
            <a:avLst/>
          </a:prstGeom>
        </p:spPr>
      </p:pic>
      <p:sp>
        <p:nvSpPr>
          <p:cNvPr xmlns:c="http://schemas.openxmlformats.org/drawingml/2006/chart" xmlns:pic="http://schemas.openxmlformats.org/drawingml/2006/picture" xmlns:dgm="http://schemas.openxmlformats.org/drawingml/2006/diagram" id="10" name="AutoShape 1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6488881" y="4995972"/>
            <a:ext cx="4581468" cy="646666"/>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altLang="zh-CN" b="1" dirty="0" lang="en-US" smtClean="0" sz="1400">
                <a:solidFill>
                  <a:schemeClr val="bg2"/>
                </a:solidFill>
                <a:uFillTx/>
              </a:rPr>
              <a:t>Impact</a:t>
            </a:r>
            <a:r>
              <a:rPr altLang="zh-CN" b="1" baseline="0" dirty="0" lang="en-US" smtClean="0" sz="1400">
                <a:solidFill>
                  <a:srgbClr val="003399"/>
                </a:solidFill>
                <a:uFillTx/>
              </a:rPr>
              <a:t> of global model resolution on prediction of the inner core structure of Hurricane Earl (2010)</a:t>
            </a:r>
            <a:endParaRPr altLang="zh-CN" dirty="0" lang="en-US" sz="1400">
              <a:uFillTx/>
            </a:endParaRPr>
          </a:p>
        </p:txBody>
      </p:sp>
      <p:sp>
        <p:nvSpPr>
          <p:cNvPr xmlns:c="http://schemas.openxmlformats.org/drawingml/2006/chart" xmlns:pic="http://schemas.openxmlformats.org/drawingml/2006/picture" xmlns:dgm="http://schemas.openxmlformats.org/drawingml/2006/diagram" id="12" name="TextBox 1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a:uFillTx/>
              </a:rPr>
              <a:t>1</a:t>
            </a:r>
          </a:p>
        </p:txBody>
      </p:sp>
    </p:spTree>
  </p:cSld>
  <p:clrMapOvr xmlns:c="http://schemas.openxmlformats.org/drawingml/2006/chart" xmlns:pic="http://schemas.openxmlformats.org/drawingml/2006/picture" xmlns:dgm="http://schemas.openxmlformats.org/drawingml/2006/diagram">
    <a:masterClrMapping/>
  </p:clrMapOvr>
  <p:transition spd="med"/>
  <p:timing>
    <p:tnLst>
      <p:par>
        <p:cTn dur="indefinite" id="1" nodeType="tmRoot" restart="never"/>
      </p:par>
    </p:tnLst>
  </p:timing>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grpSp>
        <p:nvGrpSpPr>
          <p:cNvPr xmlns:c="http://schemas.openxmlformats.org/drawingml/2006/chart" xmlns:pic="http://schemas.openxmlformats.org/drawingml/2006/picture" xmlns:dgm="http://schemas.openxmlformats.org/drawingml/2006/diagram" id="9" name="Group 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895254" y="1098880"/>
            <a:ext cx="4282740" cy="2873420"/>
            <a:chOff x="4779697" y="3657600"/>
            <a:chExt cx="4191000" cy="2743198"/>
          </a:xfrm>
        </p:grpSpPr>
        <p:pic>
          <p:nvPicPr>
            <p:cNvPr xmlns:c="http://schemas.openxmlformats.org/drawingml/2006/chart" xmlns:pic="http://schemas.openxmlformats.org/drawingml/2006/picture" xmlns:dgm="http://schemas.openxmlformats.org/drawingml/2006/diagram" descr="C:\Users\young.c.kwon\AppData\Local\Temp\8\noname-1.gif" id="11" name="Picture 10"/>
            <p:cNvPicPr xmlns:c="http://schemas.openxmlformats.org/drawingml/2006/chart" xmlns:pic="http://schemas.openxmlformats.org/drawingml/2006/picture" xmlns:dgm="http://schemas.openxmlformats.org/drawingml/2006/diagram">
              <a:picLocks noChangeArrowheads="1"/>
            </p:cNvPicPr>
            <p:nvPr/>
          </p:nvPicPr>
          <p:blipFill xmlns:c="http://schemas.openxmlformats.org/drawingml/2006/chart" xmlns:pic="http://schemas.openxmlformats.org/drawingml/2006/picture" xmlns:dgm="http://schemas.openxmlformats.org/drawingml/2006/diagram">
            <a:blip r:embed="rId3" cstate="print"/>
            <a:srcRect/>
            <a:stretch>
              <a:fillRect/>
            </a:stretch>
          </p:blipFill>
          <p:spPr xmlns:c="http://schemas.openxmlformats.org/drawingml/2006/chart" xmlns:pic="http://schemas.openxmlformats.org/drawingml/2006/picture" xmlns:dgm="http://schemas.openxmlformats.org/drawingml/2006/diagram" bwMode="auto">
            <a:xfrm>
              <a:off x="4779697" y="3657600"/>
              <a:ext cx="4191000" cy="2743198"/>
            </a:xfrm>
            <a:prstGeom prst="rect">
              <a:avLst/>
            </a:prstGeom>
            <a:noFill/>
          </p:spPr>
        </p:pic>
        <p:sp>
          <p:nvSpPr>
            <p:cNvPr xmlns:c="http://schemas.openxmlformats.org/drawingml/2006/chart" xmlns:pic="http://schemas.openxmlformats.org/drawingml/2006/picture" xmlns:dgm="http://schemas.openxmlformats.org/drawingml/2006/diagram" id="12" name="TextBox 1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542322" y="5558588"/>
              <a:ext cx="1138989" cy="210678"/>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sz="1233">
                  <a:solidFill>
                    <a:srgbClr val="FF9933"/>
                  </a:solidFill>
                  <a:uFillTx/>
                </a:rPr>
                <a:t>FY13 HWRF</a:t>
              </a:r>
              <a:endParaRPr b="1" dirty="0" lang="en-US" sz="1233">
                <a:solidFill>
                  <a:srgbClr val="FF9933"/>
                </a:solidFill>
                <a:uFillTx/>
              </a:endParaRPr>
            </a:p>
          </p:txBody>
        </p:sp>
        <p:cxnSp>
          <p:nvCxnSpPr>
            <p:cNvPr xmlns:c="http://schemas.openxmlformats.org/drawingml/2006/chart" xmlns:pic="http://schemas.openxmlformats.org/drawingml/2006/picture" xmlns:dgm="http://schemas.openxmlformats.org/drawingml/2006/diagram" id="13" name="Straight Arrow Connector 12"/>
            <p:cNvCxnSpPr xmlns:c="http://schemas.openxmlformats.org/drawingml/2006/chart" xmlns:pic="http://schemas.openxmlformats.org/drawingml/2006/picture" xmlns:dgm="http://schemas.openxmlformats.org/drawingml/2006/diagram"/>
            <p:nvPr/>
          </p:nvCxnSpPr>
          <p:spPr xmlns:c="http://schemas.openxmlformats.org/drawingml/2006/chart" xmlns:pic="http://schemas.openxmlformats.org/drawingml/2006/picture" xmlns:dgm="http://schemas.openxmlformats.org/drawingml/2006/diagram">
            <a:xfrm flipH="1" flipV="1">
              <a:off x="6742849" y="5029199"/>
              <a:ext cx="264696" cy="529390"/>
            </a:xfrm>
            <a:prstGeom prst="straightConnector1">
              <a:avLst/>
            </a:prstGeom>
            <a:ln w="28575">
              <a:solidFill>
                <a:srgbClr val="FFC000"/>
              </a:solidFill>
              <a:tailEnd type="arrow"/>
            </a:ln>
          </p:spPr>
          <p:style xmlns:c="http://schemas.openxmlformats.org/drawingml/2006/chart" xmlns:pic="http://schemas.openxmlformats.org/drawingml/2006/picture" xmlns:dgm="http://schemas.openxmlformats.org/drawingml/2006/diagram">
            <a:lnRef idx="1">
              <a:schemeClr val="accent1"/>
            </a:lnRef>
            <a:fillRef idx="0">
              <a:schemeClr val="accent1"/>
            </a:fillRef>
            <a:effectRef idx="0">
              <a:schemeClr val="accent1"/>
            </a:effectRef>
            <a:fontRef idx="minor">
              <a:schemeClr val="tx1"/>
            </a:fontRef>
          </p:style>
        </p:cxnSp>
      </p:grpSp>
      <p:sp>
        <p:nvSpPr>
          <p:cNvPr xmlns:c="http://schemas.openxmlformats.org/drawingml/2006/chart" xmlns:pic="http://schemas.openxmlformats.org/drawingml/2006/picture" xmlns:dgm="http://schemas.openxmlformats.org/drawingml/2006/diagram" id="14"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384349" y="240687"/>
            <a:ext cx="9587290" cy="534856"/>
          </a:xfrm>
        </p:spPr>
        <p:txBody xmlns:c="http://schemas.openxmlformats.org/drawingml/2006/chart" xmlns:pic="http://schemas.openxmlformats.org/drawingml/2006/picture" xmlns:dgm="http://schemas.openxmlformats.org/drawingml/2006/diagram">
          <a:bodyPr/>
          <a:lstStyle/>
          <a:p>
            <a:r>
              <a:rPr baseline="0" dirty="0" lang="en-US" smtClean="0" sz="3600">
                <a:solidFill>
                  <a:schemeClr val="accent5">
                    <a:lumMod val="40000"/>
                    <a:lumOff val="60000"/>
                  </a:schemeClr>
                </a:solidFill>
                <a:uFillTx/>
              </a:rPr>
              <a:t>State-of-the-art: Operational HWRF System</a:t>
            </a:r>
            <a:endParaRPr dirty="0" lang="en-US" sz="36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15" name="Picture 14"/>
          <p:cNvPicPr xmlns:c="http://schemas.openxmlformats.org/drawingml/2006/chart" xmlns:pic="http://schemas.openxmlformats.org/drawingml/2006/picture" xmlns:dgm="http://schemas.openxmlformats.org/drawingml/2006/diagram"/>
          <p:nvPr/>
        </p:nvPicPr>
        <p:blipFill xmlns:c="http://schemas.openxmlformats.org/drawingml/2006/chart" xmlns:pic="http://schemas.openxmlformats.org/drawingml/2006/picture" xmlns:dgm="http://schemas.openxmlformats.org/drawingml/2006/diagram">
          <a:blip r:embed="rId4"/>
          <a:srcRect/>
          <a:stretch>
            <a:fillRect/>
          </a:stretch>
        </p:blipFill>
        <p:spPr xmlns:c="http://schemas.openxmlformats.org/drawingml/2006/chart" xmlns:pic="http://schemas.openxmlformats.org/drawingml/2006/picture" xmlns:dgm="http://schemas.openxmlformats.org/drawingml/2006/diagram" bwMode="auto">
          <a:xfrm>
            <a:off x="6125702" y="1011012"/>
            <a:ext cx="3668192" cy="1931178"/>
          </a:xfrm>
          <a:prstGeom prst="rect">
            <a:avLst/>
          </a:prstGeom>
          <a:noFill/>
          <a:ln>
            <a:noFill/>
          </a:ln>
        </p:spPr>
      </p:pic>
      <p:pic>
        <p:nvPicPr>
          <p:cNvPr xmlns:c="http://schemas.openxmlformats.org/drawingml/2006/chart" xmlns:pic="http://schemas.openxmlformats.org/drawingml/2006/picture" xmlns:dgm="http://schemas.openxmlformats.org/drawingml/2006/diagram" id="17" name="Picture 16"/>
          <p:cNvPicPr xmlns:c="http://schemas.openxmlformats.org/drawingml/2006/chart" xmlns:pic="http://schemas.openxmlformats.org/drawingml/2006/picture" xmlns:dgm="http://schemas.openxmlformats.org/drawingml/2006/diagram"/>
          <p:nvPr/>
        </p:nvPicPr>
        <p:blipFill xmlns:c="http://schemas.openxmlformats.org/drawingml/2006/chart" xmlns:pic="http://schemas.openxmlformats.org/drawingml/2006/picture" xmlns:dgm="http://schemas.openxmlformats.org/drawingml/2006/diagram" rotWithShape="1">
          <a:blip r:embed="rId5"/>
          <a:srcRect b="5227"/>
          <a:stretch/>
        </p:blipFill>
        <p:spPr xmlns:c="http://schemas.openxmlformats.org/drawingml/2006/chart" xmlns:pic="http://schemas.openxmlformats.org/drawingml/2006/picture" xmlns:dgm="http://schemas.openxmlformats.org/drawingml/2006/diagram" bwMode="auto">
          <a:xfrm>
            <a:off x="6125702" y="2988668"/>
            <a:ext cx="3668192" cy="1933629"/>
          </a:xfrm>
          <a:prstGeom prst="rect">
            <a:avLst/>
          </a:prstGeom>
          <a:noFill/>
        </p:spPr>
      </p:pic>
      <p:sp>
        <p:nvSpPr>
          <p:cNvPr xmlns:c="http://schemas.openxmlformats.org/drawingml/2006/chart" xmlns:pic="http://schemas.openxmlformats.org/drawingml/2006/picture" xmlns:dgm="http://schemas.openxmlformats.org/drawingml/2006/diagram" id="19" name="AutoShape 1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871441" y="4049520"/>
            <a:ext cx="4330365" cy="1600017"/>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b="1" dirty="0" i="1" lang="en-US" smtClean="0" sz="1400">
                <a:solidFill>
                  <a:schemeClr val="bg2"/>
                </a:solidFill>
                <a:uFillTx/>
              </a:rPr>
              <a:t>For Atlantic basin track, the HWRF is improved by ~5-15% and now appears competitive with the GFS.  For intensity, the model reduces errors by ~15%, </a:t>
            </a:r>
            <a:r>
              <a:rPr b="1" dirty="0" i="1" lang="en-US" smtClean="0" sz="1400" u="sng">
                <a:solidFill>
                  <a:schemeClr val="bg2"/>
                </a:solidFill>
                <a:uFillTx/>
              </a:rPr>
              <a:t>has demonstrated skill greater than that of the NHC official forecast and greater than that of the statistical models. </a:t>
            </a:r>
            <a:r>
              <a:rPr b="1" dirty="0" i="1" lang="en-US" smtClean="0" sz="1400">
                <a:solidFill>
                  <a:schemeClr val="bg2"/>
                </a:solidFill>
                <a:uFillTx/>
              </a:rPr>
              <a:t>These are remarkable results… </a:t>
            </a:r>
            <a:r>
              <a:rPr b="1" baseline="0" dirty="0" i="1" lang="en-US" smtClean="0" sz="1400">
                <a:solidFill>
                  <a:schemeClr val="bg2"/>
                </a:solidFill>
                <a:uFillTx/>
              </a:rPr>
              <a:t> </a:t>
            </a:r>
            <a:r>
              <a:rPr b="1" dirty="0" i="1" lang="en-US" smtClean="0" sz="1400">
                <a:solidFill>
                  <a:schemeClr val="bg2"/>
                </a:solidFill>
                <a:uFillTx/>
              </a:rPr>
              <a:t>James Franklin, NHC</a:t>
            </a:r>
          </a:p>
          <a:p>
            <a:endParaRPr altLang="zh-CN" b="1" dirty="0" lang="en-US" sz="1400">
              <a:solidFill>
                <a:schemeClr val="bg2"/>
              </a:solidFill>
              <a:uFillTx/>
            </a:endParaRPr>
          </a:p>
        </p:txBody>
      </p:sp>
      <p:sp>
        <p:nvSpPr>
          <p:cNvPr xmlns:c="http://schemas.openxmlformats.org/drawingml/2006/chart" xmlns:pic="http://schemas.openxmlformats.org/drawingml/2006/picture" xmlns:dgm="http://schemas.openxmlformats.org/drawingml/2006/diagram" id="20" name="AutoShape 1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6125702" y="4962975"/>
            <a:ext cx="3668192" cy="624638"/>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b="1" dirty="0" i="1" lang="en-US" smtClean="0" sz="1200">
                <a:solidFill>
                  <a:schemeClr val="bg2"/>
                </a:solidFill>
                <a:uFillTx/>
              </a:rPr>
              <a:t>Significant improvements in the Hurricane Track &amp;</a:t>
            </a:r>
            <a:r>
              <a:rPr b="1" baseline="0" dirty="0" i="1" lang="en-US" smtClean="0" sz="1200">
                <a:solidFill>
                  <a:schemeClr val="bg2"/>
                </a:solidFill>
                <a:uFillTx/>
              </a:rPr>
              <a:t> intensity </a:t>
            </a:r>
            <a:r>
              <a:rPr b="1" dirty="0" i="1" lang="en-US" smtClean="0" sz="1200">
                <a:solidFill>
                  <a:schemeClr val="bg2"/>
                </a:solidFill>
                <a:uFillTx/>
              </a:rPr>
              <a:t>for the Atlantic Basin: Approaching the NOAA HFIP 5-year</a:t>
            </a:r>
            <a:endParaRPr altLang="zh-CN" dirty="0" lang="en-US" sz="1200">
              <a:uFillTx/>
            </a:endParaRPr>
          </a:p>
        </p:txBody>
      </p:sp>
      <p:sp>
        <p:nvSpPr>
          <p:cNvPr xmlns:c="http://schemas.openxmlformats.org/drawingml/2006/chart" xmlns:pic="http://schemas.openxmlformats.org/drawingml/2006/picture" xmlns:dgm="http://schemas.openxmlformats.org/drawingml/2006/diagram" id="21" name="AutoShape 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363590" y="5821257"/>
            <a:ext cx="11524224" cy="906791"/>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pPr algn="l" defTabSz="457200" eaLnBrk="1" fontAlgn="auto" hangingPunct="1" indent="0" latinLnBrk="0" marL="0" marR="0" rtl="0">
              <a:lnSpc>
                <a:spcPct val="100000"/>
              </a:lnSpc>
              <a:spcBef>
                <a:spcPts val="0"/>
              </a:spcBef>
              <a:spcAft>
                <a:spcPts val="0"/>
              </a:spcAft>
              <a:buFontTx/>
              <a:buNone/>
              <a:defRPr>
                <a:uFillTx/>
              </a:defRPr>
            </a:pPr>
            <a:r>
              <a:rPr b="1" dirty="0" lang="en-US" smtClean="0">
                <a:solidFill>
                  <a:schemeClr val="accent2"/>
                </a:solidFill>
                <a:uFillTx/>
              </a:rPr>
              <a:t>Steep</a:t>
            </a:r>
            <a:r>
              <a:rPr b="1" baseline="0" dirty="0" lang="en-US" smtClean="0">
                <a:solidFill>
                  <a:schemeClr val="accent2"/>
                </a:solidFill>
                <a:uFillTx/>
              </a:rPr>
              <a:t>-Step Improvements  to intensity predictions are due to (i) high resolution (3 km) moving nest (ii) physics carefully advanced by the use of inner core observations and (iii) vortex-scale initialization</a:t>
            </a:r>
            <a:endParaRPr b="1" dirty="0" lang="en-US">
              <a:solidFill>
                <a:schemeClr val="accent2"/>
              </a:solidFill>
              <a:uFillTx/>
            </a:endParaRPr>
          </a:p>
        </p:txBody>
      </p:sp>
      <p:sp>
        <p:nvSpPr>
          <p:cNvPr xmlns:c="http://schemas.openxmlformats.org/drawingml/2006/chart" xmlns:pic="http://schemas.openxmlformats.org/drawingml/2006/picture" xmlns:dgm="http://schemas.openxmlformats.org/drawingml/2006/diagram" id="23" name="TextBox 1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a:uFillTx/>
              </a:rPr>
              <a:t>2</a:t>
            </a: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231909" y="325529"/>
            <a:ext cx="10237301" cy="666786"/>
          </a:xfrm>
        </p:spPr>
        <p:txBody xmlns:c="http://schemas.openxmlformats.org/drawingml/2006/chart" xmlns:pic="http://schemas.openxmlformats.org/drawingml/2006/picture" xmlns:dgm="http://schemas.openxmlformats.org/drawingml/2006/diagram">
          <a:bodyPr/>
          <a:lstStyle/>
          <a:p>
            <a:r>
              <a:rPr dirty="0" lang="en-US" smtClean="0" sz="3600">
                <a:solidFill>
                  <a:schemeClr val="accent5">
                    <a:lumMod val="40000"/>
                    <a:lumOff val="60000"/>
                  </a:schemeClr>
                </a:solidFill>
                <a:uFillTx/>
              </a:rPr>
              <a:t>HWRF</a:t>
            </a:r>
            <a:r>
              <a:rPr baseline="0" dirty="0" lang="en-US" smtClean="0" sz="3600">
                <a:solidFill>
                  <a:schemeClr val="accent5">
                    <a:lumMod val="40000"/>
                    <a:lumOff val="60000"/>
                  </a:schemeClr>
                </a:solidFill>
                <a:uFillTx/>
              </a:rPr>
              <a:t> Nesting: High Resolution for TC vortex</a:t>
            </a:r>
            <a:endParaRPr dirty="0" lang="en-US" sz="36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5"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87119" y="5129499"/>
            <a:ext cx="4423895" cy="877163"/>
          </a:xfrm>
          <a:prstGeom prst="rect">
            <a:avLst/>
          </a:prstGeom>
        </p:spPr>
        <p:txBody xmlns:c="http://schemas.openxmlformats.org/drawingml/2006/chart" xmlns:pic="http://schemas.openxmlformats.org/drawingml/2006/picture" xmlns:dgm="http://schemas.openxmlformats.org/drawingml/2006/diagram">
          <a:bodyPr wrap="square">
            <a:spAutoFit/>
          </a:bodyPr>
          <a:lstStyle/>
          <a:p>
            <a:pPr algn="just"/>
            <a:r>
              <a:rPr b="1" dirty="0" lang="en-US" smtClean="0" sz="1700">
                <a:solidFill>
                  <a:schemeClr val="accent2"/>
                </a:solidFill>
                <a:uFillTx/>
              </a:rPr>
              <a:t>Back Bone of HWRF: 3-km, two-way interactive</a:t>
            </a:r>
            <a:r>
              <a:rPr b="1" baseline="0" dirty="0" lang="en-US" smtClean="0" sz="1700">
                <a:solidFill>
                  <a:schemeClr val="accent2"/>
                </a:solidFill>
                <a:uFillTx/>
              </a:rPr>
              <a:t> moving</a:t>
            </a:r>
            <a:r>
              <a:rPr b="1" dirty="0" lang="en-US" smtClean="0" sz="1700">
                <a:solidFill>
                  <a:schemeClr val="accent2"/>
                </a:solidFill>
                <a:uFillTx/>
              </a:rPr>
              <a:t> nest; any number can be placed anywhere in a domain!</a:t>
            </a:r>
            <a:endParaRPr dirty="0" lang="en-US" sz="1700">
              <a:uFillTx/>
            </a:endParaRPr>
          </a:p>
        </p:txBody>
      </p:sp>
      <p:pic>
        <p:nvPicPr>
          <p:cNvPr xmlns:c="http://schemas.openxmlformats.org/drawingml/2006/chart" xmlns:pic="http://schemas.openxmlformats.org/drawingml/2006/picture" xmlns:dgm="http://schemas.openxmlformats.org/drawingml/2006/diagram" id="6" name="Picture 5"/>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8477434" y="1662322"/>
            <a:ext cx="3207728" cy="3227208"/>
          </a:xfrm>
          <a:prstGeom prst="rect">
            <a:avLst/>
          </a:prstGeom>
        </p:spPr>
      </p:pic>
      <p:pic>
        <p:nvPicPr>
          <p:cNvPr xmlns:c="http://schemas.openxmlformats.org/drawingml/2006/chart" xmlns:pic="http://schemas.openxmlformats.org/drawingml/2006/picture" xmlns:dgm="http://schemas.openxmlformats.org/drawingml/2006/diagram" descr="image.png" id="9" name="Picture 4"/>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rcRect/>
          <a:stretch>
            <a:fillRect/>
          </a:stretch>
        </p:blipFill>
        <p:spPr xmlns:c="http://schemas.openxmlformats.org/drawingml/2006/chart" xmlns:pic="http://schemas.openxmlformats.org/drawingml/2006/picture" xmlns:dgm="http://schemas.openxmlformats.org/drawingml/2006/diagram" bwMode="auto">
          <a:xfrm>
            <a:off x="5709448" y="1729177"/>
            <a:ext cx="2711204" cy="1609437"/>
          </a:xfrm>
          <a:prstGeom prst="rect">
            <a:avLst/>
          </a:prstGeom>
          <a:noFill/>
          <a:ln>
            <a:noFill/>
          </a:ln>
          <a:effectLst/>
        </p:spPr>
      </p:pic>
      <p:pic>
        <p:nvPicPr>
          <p:cNvPr xmlns:c="http://schemas.openxmlformats.org/drawingml/2006/chart" xmlns:pic="http://schemas.openxmlformats.org/drawingml/2006/picture" xmlns:dgm="http://schemas.openxmlformats.org/drawingml/2006/diagram" descr="image.png" id="10" name="Picture 5"/>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rcRect b="11354"/>
          <a:stretch>
            <a:fillRect/>
          </a:stretch>
        </p:blipFill>
        <p:spPr xmlns:c="http://schemas.openxmlformats.org/drawingml/2006/chart" xmlns:pic="http://schemas.openxmlformats.org/drawingml/2006/picture" xmlns:dgm="http://schemas.openxmlformats.org/drawingml/2006/diagram" bwMode="auto">
          <a:xfrm>
            <a:off x="5709448" y="3372824"/>
            <a:ext cx="2736144" cy="1516706"/>
          </a:xfrm>
          <a:prstGeom prst="rect">
            <a:avLst/>
          </a:prstGeom>
          <a:noFill/>
          <a:ln>
            <a:noFill/>
          </a:ln>
          <a:effectLst/>
        </p:spPr>
      </p:pic>
      <p:sp>
        <p:nvSpPr>
          <p:cNvPr xmlns:c="http://schemas.openxmlformats.org/drawingml/2006/chart" xmlns:pic="http://schemas.openxmlformats.org/drawingml/2006/picture" xmlns:dgm="http://schemas.openxmlformats.org/drawingml/2006/diagram" id="12" name="AutoShape 17"/>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5758139" y="1272403"/>
            <a:ext cx="5921877" cy="263245"/>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altLang="zh-CN" b="1" dirty="0" lang="en-US" smtClean="0" sz="1400">
                <a:solidFill>
                  <a:srgbClr val="003399"/>
                </a:solidFill>
                <a:uFillTx/>
              </a:rPr>
              <a:t>Hurricane</a:t>
            </a:r>
            <a:r>
              <a:rPr altLang="zh-CN" b="1" baseline="0" dirty="0" lang="en-US" smtClean="0" sz="1400">
                <a:solidFill>
                  <a:srgbClr val="003399"/>
                </a:solidFill>
                <a:uFillTx/>
              </a:rPr>
              <a:t> Earl (2010):</a:t>
            </a:r>
            <a:r>
              <a:rPr altLang="zh-CN" b="1" dirty="0" lang="en-US" smtClean="0" sz="1400">
                <a:solidFill>
                  <a:srgbClr val="003399"/>
                </a:solidFill>
                <a:uFillTx/>
              </a:rPr>
              <a:t> example</a:t>
            </a:r>
            <a:r>
              <a:rPr altLang="zh-CN" b="1" baseline="0" dirty="0" lang="en-US" smtClean="0" sz="1400">
                <a:solidFill>
                  <a:srgbClr val="003399"/>
                </a:solidFill>
                <a:uFillTx/>
              </a:rPr>
              <a:t> </a:t>
            </a:r>
            <a:r>
              <a:rPr altLang="zh-CN" b="1" dirty="0" lang="en-US" smtClean="0" sz="1400">
                <a:solidFill>
                  <a:srgbClr val="003399"/>
                </a:solidFill>
                <a:uFillTx/>
              </a:rPr>
              <a:t>of </a:t>
            </a:r>
            <a:r>
              <a:rPr altLang="zh-CN" b="1" dirty="0" lang="en-US" sz="1400">
                <a:solidFill>
                  <a:srgbClr val="003399"/>
                </a:solidFill>
                <a:uFillTx/>
              </a:rPr>
              <a:t>RI case in a sheared environment</a:t>
            </a:r>
            <a:endParaRPr altLang="zh-CN" dirty="0" lang="en-US" sz="1400">
              <a:uFillTx/>
            </a:endParaRPr>
          </a:p>
        </p:txBody>
      </p:sp>
      <p:sp>
        <p:nvSpPr>
          <p:cNvPr xmlns:c="http://schemas.openxmlformats.org/drawingml/2006/chart" xmlns:pic="http://schemas.openxmlformats.org/drawingml/2006/picture" xmlns:dgm="http://schemas.openxmlformats.org/drawingml/2006/diagram" id="3" name="Rectangle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650304" y="2771501"/>
            <a:ext cx="1553689" cy="246221"/>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b="1" dirty="0" lang="en-US" smtClean="0" sz="1000">
                <a:solidFill>
                  <a:schemeClr val="bg1"/>
                </a:solidFill>
                <a:uFillTx/>
              </a:rPr>
              <a:t>Intensity Predictions</a:t>
            </a:r>
            <a:endParaRPr b="1" dirty="0" lang="en-US" sz="1000">
              <a:solidFill>
                <a:schemeClr val="bg1"/>
              </a:solidFill>
              <a:uFillTx/>
            </a:endParaRPr>
          </a:p>
        </p:txBody>
      </p:sp>
      <p:sp>
        <p:nvSpPr>
          <p:cNvPr xmlns:c="http://schemas.openxmlformats.org/drawingml/2006/chart" xmlns:pic="http://schemas.openxmlformats.org/drawingml/2006/picture" xmlns:dgm="http://schemas.openxmlformats.org/drawingml/2006/diagram" id="14" name="Rectangle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843188" y="3821521"/>
            <a:ext cx="1199779" cy="246221"/>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b="1" dirty="0" lang="en-US" smtClean="0" sz="1000">
                <a:solidFill>
                  <a:schemeClr val="bg1"/>
                </a:solidFill>
                <a:uFillTx/>
              </a:rPr>
              <a:t>Size</a:t>
            </a:r>
            <a:r>
              <a:rPr b="1" baseline="0" dirty="0" lang="en-US" smtClean="0" sz="1000">
                <a:solidFill>
                  <a:schemeClr val="bg1"/>
                </a:solidFill>
                <a:uFillTx/>
              </a:rPr>
              <a:t> Predictions</a:t>
            </a:r>
            <a:endParaRPr b="1" dirty="0" lang="en-US" sz="1000">
              <a:solidFill>
                <a:schemeClr val="bg1"/>
              </a:solidFill>
              <a:uFillTx/>
            </a:endParaRPr>
          </a:p>
        </p:txBody>
      </p:sp>
      <p:sp>
        <p:nvSpPr>
          <p:cNvPr xmlns:c="http://schemas.openxmlformats.org/drawingml/2006/chart" xmlns:pic="http://schemas.openxmlformats.org/drawingml/2006/picture" xmlns:dgm="http://schemas.openxmlformats.org/drawingml/2006/diagram" id="15" name="Rectangle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541137" y="2045718"/>
            <a:ext cx="1225747" cy="400110"/>
          </a:xfrm>
          <a:prstGeom prst="rect">
            <a:avLst/>
          </a:prstGeom>
        </p:spPr>
        <p:txBody xmlns:c="http://schemas.openxmlformats.org/drawingml/2006/chart" xmlns:pic="http://schemas.openxmlformats.org/drawingml/2006/picture" xmlns:dgm="http://schemas.openxmlformats.org/drawingml/2006/diagram">
          <a:bodyPr wrap="square">
            <a:spAutoFit/>
          </a:bodyPr>
          <a:lstStyle/>
          <a:p>
            <a:r>
              <a:rPr b="1" dirty="0" lang="en-US" smtClean="0" sz="1000">
                <a:solidFill>
                  <a:schemeClr val="bg1"/>
                </a:solidFill>
                <a:uFillTx/>
              </a:rPr>
              <a:t>Structure</a:t>
            </a:r>
            <a:r>
              <a:rPr b="1" baseline="0" dirty="0" lang="en-US" smtClean="0" sz="1000">
                <a:solidFill>
                  <a:schemeClr val="bg1"/>
                </a:solidFill>
                <a:uFillTx/>
              </a:rPr>
              <a:t> predictions</a:t>
            </a:r>
            <a:endParaRPr b="1" dirty="0" lang="en-US" sz="1000">
              <a:solidFill>
                <a:schemeClr val="bg1"/>
              </a:solidFill>
              <a:uFillTx/>
            </a:endParaRPr>
          </a:p>
        </p:txBody>
      </p:sp>
      <p:sp>
        <p:nvSpPr>
          <p:cNvPr xmlns:c="http://schemas.openxmlformats.org/drawingml/2006/chart" xmlns:pic="http://schemas.openxmlformats.org/drawingml/2006/picture" xmlns:dgm="http://schemas.openxmlformats.org/drawingml/2006/diagram" id="16"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5561288" y="5057005"/>
            <a:ext cx="6118728" cy="1138773"/>
          </a:xfrm>
          <a:prstGeom prst="rect">
            <a:avLst/>
          </a:prstGeom>
        </p:spPr>
        <p:txBody xmlns:c="http://schemas.openxmlformats.org/drawingml/2006/chart" xmlns:pic="http://schemas.openxmlformats.org/drawingml/2006/picture" xmlns:dgm="http://schemas.openxmlformats.org/drawingml/2006/diagram">
          <a:bodyPr wrap="square">
            <a:spAutoFit/>
          </a:bodyPr>
          <a:lstStyle/>
          <a:p>
            <a:pPr algn="just"/>
            <a:r>
              <a:rPr b="1" dirty="0" lang="en-US" smtClean="0" sz="1700">
                <a:solidFill>
                  <a:schemeClr val="accent2"/>
                </a:solidFill>
                <a:uFillTx/>
              </a:rPr>
              <a:t>Spatial</a:t>
            </a:r>
            <a:r>
              <a:rPr b="1" baseline="0" dirty="0" lang="en-US" smtClean="0" sz="1700">
                <a:solidFill>
                  <a:schemeClr val="accent2"/>
                </a:solidFill>
                <a:uFillTx/>
              </a:rPr>
              <a:t> organization  of convection is key for improving intensity predictions (Chen &amp; Gopal, 2014 JAS). HWRF at 3 km resolution appears to capture the vortex tilt accurately.</a:t>
            </a:r>
            <a:endParaRPr b="1" dirty="0" lang="en-US" sz="1700">
              <a:solidFill>
                <a:schemeClr val="accent2"/>
              </a:solidFill>
              <a:uFillTx/>
            </a:endParaRPr>
          </a:p>
        </p:txBody>
      </p:sp>
      <p:pic>
        <p:nvPicPr>
          <p:cNvPr xmlns:c="http://schemas.openxmlformats.org/drawingml/2006/chart" xmlns:pic="http://schemas.openxmlformats.org/drawingml/2006/picture" xmlns:dgm="http://schemas.openxmlformats.org/drawingml/2006/diagram" id="18" name="Picture 1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6"/>
          <a:stretch>
            <a:fillRect/>
          </a:stretch>
        </p:blipFill>
        <p:spPr xmlns:c="http://schemas.openxmlformats.org/drawingml/2006/chart" xmlns:pic="http://schemas.openxmlformats.org/drawingml/2006/picture" xmlns:dgm="http://schemas.openxmlformats.org/drawingml/2006/diagram">
          <a:xfrm>
            <a:off x="11168722" y="6052828"/>
            <a:ext cx="598162" cy="598162"/>
          </a:xfrm>
          <a:prstGeom prst="rect">
            <a:avLst/>
          </a:prstGeom>
        </p:spPr>
      </p:pic>
      <p:pic>
        <p:nvPicPr>
          <p:cNvPr xmlns:c="http://schemas.openxmlformats.org/drawingml/2006/chart" xmlns:pic="http://schemas.openxmlformats.org/drawingml/2006/picture" xmlns:dgm="http://schemas.openxmlformats.org/drawingml/2006/diagram" id="19" name="Picture 1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7"/>
          <a:stretch>
            <a:fillRect/>
          </a:stretch>
        </p:blipFill>
        <p:spPr xmlns:c="http://schemas.openxmlformats.org/drawingml/2006/chart" xmlns:pic="http://schemas.openxmlformats.org/drawingml/2006/picture" xmlns:dgm="http://schemas.openxmlformats.org/drawingml/2006/diagram">
          <a:xfrm>
            <a:off x="270207" y="6094666"/>
            <a:ext cx="581629" cy="556323"/>
          </a:xfrm>
          <a:prstGeom prst="rect">
            <a:avLst/>
          </a:prstGeom>
        </p:spPr>
      </p:pic>
      <p:sp>
        <p:nvSpPr>
          <p:cNvPr xmlns:c="http://schemas.openxmlformats.org/drawingml/2006/chart" xmlns:pic="http://schemas.openxmlformats.org/drawingml/2006/picture" xmlns:dgm="http://schemas.openxmlformats.org/drawingml/2006/diagram" id="20" name="TextBox 2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a:uFillTx/>
              </a:rPr>
              <a:t>3</a:t>
            </a:r>
          </a:p>
        </p:txBody>
      </p:sp>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8"/>
          <a:stretch>
            <a:fillRect/>
          </a:stretch>
        </p:blipFill>
        <p:spPr xmlns:c="http://schemas.openxmlformats.org/drawingml/2006/chart" xmlns:pic="http://schemas.openxmlformats.org/drawingml/2006/picture" xmlns:dgm="http://schemas.openxmlformats.org/drawingml/2006/diagram">
          <a:xfrm>
            <a:off x="533400" y="1130491"/>
            <a:ext cx="4549993" cy="4355909"/>
          </a:xfrm>
          <a:prstGeom prst="rect">
            <a:avLst/>
          </a:prstGeom>
        </p:spPr>
      </p:pic>
    </p:spTree>
  </p:cSld>
  <p:clrMapOvr xmlns:c="http://schemas.openxmlformats.org/drawingml/2006/chart" xmlns:pic="http://schemas.openxmlformats.org/drawingml/2006/picture" xmlns:dgm="http://schemas.openxmlformats.org/drawingml/2006/diagram">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dur="indefinite" id="1" nodeType="tmRoot" restart="never"/>
      </p:par>
    </p:tnLst>
  </p:timing>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208351" y="228720"/>
            <a:ext cx="10223612" cy="828910"/>
          </a:xfrm>
        </p:spPr>
        <p:txBody xmlns:c="http://schemas.openxmlformats.org/drawingml/2006/chart" xmlns:pic="http://schemas.openxmlformats.org/drawingml/2006/picture" xmlns:dgm="http://schemas.openxmlformats.org/drawingml/2006/diagram">
          <a:bodyPr/>
          <a:lstStyle/>
          <a:p>
            <a:r>
              <a:rPr dirty="0" lang="en-US" smtClean="0" sz="3300">
                <a:solidFill>
                  <a:schemeClr val="accent5">
                    <a:lumMod val="40000"/>
                    <a:lumOff val="60000"/>
                  </a:schemeClr>
                </a:solidFill>
                <a:uFillTx/>
              </a:rPr>
              <a:t>Addressing</a:t>
            </a:r>
            <a:r>
              <a:rPr baseline="0" dirty="0" lang="en-US" smtClean="0" sz="3300">
                <a:solidFill>
                  <a:schemeClr val="accent5">
                    <a:lumMod val="40000"/>
                    <a:lumOff val="60000"/>
                  </a:schemeClr>
                </a:solidFill>
                <a:uFillTx/>
              </a:rPr>
              <a:t> Our Immediate  TC Prediction Needs</a:t>
            </a:r>
            <a:endParaRPr dirty="0" lang="en-US" sz="33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descr="IMG_0558.png" id="4" name="Picture 2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rotWithShape="1">
          <a:blip r:embed="rId3"/>
          <a:srcRect b="22211" l="2573" r="2932" t="19257"/>
          <a:stretch/>
        </p:blipFill>
        <p:spPr xmlns:c="http://schemas.openxmlformats.org/drawingml/2006/chart" xmlns:pic="http://schemas.openxmlformats.org/drawingml/2006/picture" xmlns:dgm="http://schemas.openxmlformats.org/drawingml/2006/diagram" bwMode="auto">
          <a:xfrm>
            <a:off x="1150196" y="1516819"/>
            <a:ext cx="4805482" cy="2289080"/>
          </a:xfrm>
          <a:prstGeom prst="rect">
            <a:avLst/>
          </a:prstGeom>
          <a:noFill/>
          <a:ln>
            <a:noFill/>
          </a:ln>
          <a:effectLst/>
        </p:spPr>
      </p:pic>
      <p:pic>
        <p:nvPicPr>
          <p:cNvPr xmlns:c="http://schemas.openxmlformats.org/drawingml/2006/chart" xmlns:pic="http://schemas.openxmlformats.org/drawingml/2006/picture" xmlns:dgm="http://schemas.openxmlformats.org/drawingml/2006/diagram" id="8" name="Picture 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7648725" y="1135782"/>
            <a:ext cx="2509591" cy="2105684"/>
          </a:xfrm>
          <a:prstGeom prst="rect">
            <a:avLst/>
          </a:prstGeom>
        </p:spPr>
      </p:pic>
      <p:pic>
        <p:nvPicPr>
          <p:cNvPr xmlns:c="http://schemas.openxmlformats.org/drawingml/2006/chart" xmlns:pic="http://schemas.openxmlformats.org/drawingml/2006/picture" xmlns:dgm="http://schemas.openxmlformats.org/drawingml/2006/diagram" id="9" name="Picture 8"/>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6837512" y="3487738"/>
            <a:ext cx="4384526" cy="2865437"/>
          </a:xfrm>
          <a:prstGeom prst="rect">
            <a:avLst/>
          </a:prstGeom>
        </p:spPr>
      </p:pic>
      <p:sp>
        <p:nvSpPr>
          <p:cNvPr xmlns:c="http://schemas.openxmlformats.org/drawingml/2006/chart" xmlns:pic="http://schemas.openxmlformats.org/drawingml/2006/picture" xmlns:dgm="http://schemas.openxmlformats.org/drawingml/2006/diagram" id="7" name="AutoShape 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157385" y="4061611"/>
            <a:ext cx="5356459" cy="2141537"/>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600" y="0"/>
                </a:lnTo>
                <a:lnTo>
                  <a:pt x="21600"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bIns="0" lIns="0" rIns="0" tIns="0"/>
          <a:lstStyle/>
          <a:p>
            <a:pPr defTabSz="455613">
              <a:lnSpc>
                <a:spcPct val="90000"/>
              </a:lnSpc>
              <a:spcBef>
                <a:spcPts val="400"/>
              </a:spcBef>
            </a:pPr>
            <a:r>
              <a:rPr altLang="zh-CN" b="0" dirty="0" lang="en-US" sz="1600">
                <a:solidFill>
                  <a:schemeClr val="tx1"/>
                </a:solidFill>
                <a:uFillTx/>
              </a:rPr>
              <a:t> </a:t>
            </a:r>
            <a:r>
              <a:rPr altLang="zh-CN" b="0" dirty="0" lang="en-US" sz="1600" u="sng">
                <a:solidFill>
                  <a:schemeClr val="tx1"/>
                </a:solidFill>
                <a:uFillTx/>
              </a:rPr>
              <a:t>Storm Centric -VS- Domain Centric Forecasts</a:t>
            </a:r>
          </a:p>
          <a:p>
            <a:pPr defTabSz="455613">
              <a:lnSpc>
                <a:spcPct val="90000"/>
              </a:lnSpc>
              <a:spcBef>
                <a:spcPts val="400"/>
              </a:spcBef>
            </a:pPr>
            <a:endParaRPr altLang="zh-CN" b="0" dirty="0" lang="en-US" sz="1600" u="sng">
              <a:solidFill>
                <a:schemeClr val="tx1"/>
              </a:solidFill>
              <a:uFillTx/>
            </a:endParaRPr>
          </a:p>
          <a:p>
            <a:pPr defTabSz="455613">
              <a:lnSpc>
                <a:spcPct val="90000"/>
              </a:lnSpc>
              <a:spcBef>
                <a:spcPts val="400"/>
              </a:spcBef>
            </a:pPr>
            <a:r>
              <a:rPr altLang="zh-CN" b="0" dirty="0" lang="en-US" sz="1600">
                <a:solidFill>
                  <a:schemeClr val="tx1"/>
                </a:solidFill>
                <a:uFillTx/>
              </a:rPr>
              <a:t> - Tropical predictions system (Extended predictions)</a:t>
            </a:r>
          </a:p>
          <a:p>
            <a:pPr defTabSz="455613">
              <a:lnSpc>
                <a:spcPct val="90000"/>
              </a:lnSpc>
              <a:spcBef>
                <a:spcPts val="400"/>
              </a:spcBef>
            </a:pPr>
            <a:r>
              <a:rPr altLang="zh-CN" b="0" dirty="0" lang="en-US" sz="1600">
                <a:solidFill>
                  <a:schemeClr val="tx1"/>
                </a:solidFill>
                <a:uFillTx/>
              </a:rPr>
              <a:t> - Improved storm-storm &amp; multi-Scale interactions</a:t>
            </a:r>
          </a:p>
          <a:p>
            <a:pPr defTabSz="455613">
              <a:lnSpc>
                <a:spcPct val="90000"/>
              </a:lnSpc>
              <a:spcBef>
                <a:spcPts val="400"/>
              </a:spcBef>
            </a:pPr>
            <a:r>
              <a:rPr altLang="zh-CN" b="0" dirty="0" lang="en-US" sz="1600">
                <a:solidFill>
                  <a:schemeClr val="tx1"/>
                </a:solidFill>
                <a:uFillTx/>
              </a:rPr>
              <a:t> - Landfall and post landfall (storm surge &amp; rainfall)</a:t>
            </a:r>
          </a:p>
          <a:p>
            <a:pPr defTabSz="455613">
              <a:lnSpc>
                <a:spcPct val="90000"/>
              </a:lnSpc>
              <a:spcBef>
                <a:spcPts val="400"/>
              </a:spcBef>
            </a:pPr>
            <a:r>
              <a:rPr altLang="zh-CN" b="0" dirty="0" lang="en-US" sz="1600">
                <a:solidFill>
                  <a:schemeClr val="tx1"/>
                </a:solidFill>
                <a:uFillTx/>
              </a:rPr>
              <a:t> - Genesis</a:t>
            </a:r>
          </a:p>
          <a:p>
            <a:pPr defTabSz="455613">
              <a:lnSpc>
                <a:spcPct val="90000"/>
              </a:lnSpc>
              <a:spcBef>
                <a:spcPts val="400"/>
              </a:spcBef>
            </a:pPr>
            <a:r>
              <a:rPr altLang="zh-CN" b="0" dirty="0" lang="en-US" sz="1600">
                <a:solidFill>
                  <a:schemeClr val="tx1"/>
                </a:solidFill>
                <a:uFillTx/>
              </a:rPr>
              <a:t> - Regional ensembles</a:t>
            </a:r>
          </a:p>
          <a:p>
            <a:pPr defTabSz="455613">
              <a:lnSpc>
                <a:spcPct val="90000"/>
              </a:lnSpc>
              <a:spcBef>
                <a:spcPts val="400"/>
              </a:spcBef>
            </a:pPr>
            <a:r>
              <a:rPr altLang="zh-CN" b="0" dirty="0" lang="en-US" sz="1600">
                <a:solidFill>
                  <a:schemeClr val="tx1"/>
                </a:solidFill>
                <a:uFillTx/>
              </a:rPr>
              <a:t> - Data assimilation</a:t>
            </a:r>
          </a:p>
        </p:txBody>
      </p:sp>
      <p:sp>
        <p:nvSpPr>
          <p:cNvPr xmlns:c="http://schemas.openxmlformats.org/drawingml/2006/chart" xmlns:pic="http://schemas.openxmlformats.org/drawingml/2006/picture" xmlns:dgm="http://schemas.openxmlformats.org/drawingml/2006/diagram" id="12" name="TextBox 1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962853" y="1134029"/>
            <a:ext cx="3175000"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dirty="0" lang="en-US" smtClean="0">
                <a:uFillTx/>
              </a:rPr>
              <a:t>A Busy Day in the</a:t>
            </a:r>
            <a:r>
              <a:rPr baseline="0" dirty="0" lang="en-US" smtClean="0">
                <a:uFillTx/>
              </a:rPr>
              <a:t> Tropics</a:t>
            </a:r>
            <a:endParaRPr dirty="0" lang="en-US">
              <a:uFillTx/>
            </a:endParaRPr>
          </a:p>
        </p:txBody>
      </p:sp>
      <p:pic>
        <p:nvPicPr>
          <p:cNvPr xmlns:c="http://schemas.openxmlformats.org/drawingml/2006/chart" xmlns:pic="http://schemas.openxmlformats.org/drawingml/2006/picture" xmlns:dgm="http://schemas.openxmlformats.org/drawingml/2006/diagram" id="10"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6"/>
          <a:stretch>
            <a:fillRect/>
          </a:stretch>
        </p:blipFill>
        <p:spPr xmlns:c="http://schemas.openxmlformats.org/drawingml/2006/chart" xmlns:pic="http://schemas.openxmlformats.org/drawingml/2006/picture" xmlns:dgm="http://schemas.openxmlformats.org/drawingml/2006/diagram">
          <a:xfrm>
            <a:off x="270207" y="6039428"/>
            <a:ext cx="639380" cy="611561"/>
          </a:xfrm>
          <a:prstGeom prst="rect">
            <a:avLst/>
          </a:prstGeom>
        </p:spPr>
      </p:pic>
      <p:pic>
        <p:nvPicPr>
          <p:cNvPr xmlns:c="http://schemas.openxmlformats.org/drawingml/2006/chart" xmlns:pic="http://schemas.openxmlformats.org/drawingml/2006/picture" xmlns:dgm="http://schemas.openxmlformats.org/drawingml/2006/diagram" id="11" name="Picture 10"/>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7"/>
          <a:stretch>
            <a:fillRect/>
          </a:stretch>
        </p:blipFill>
        <p:spPr xmlns:c="http://schemas.openxmlformats.org/drawingml/2006/chart" xmlns:pic="http://schemas.openxmlformats.org/drawingml/2006/picture" xmlns:dgm="http://schemas.openxmlformats.org/drawingml/2006/diagram">
          <a:xfrm>
            <a:off x="11113645" y="6039428"/>
            <a:ext cx="750771" cy="750771"/>
          </a:xfrm>
          <a:prstGeom prst="rect">
            <a:avLst/>
          </a:prstGeom>
        </p:spPr>
      </p:pic>
      <p:sp>
        <p:nvSpPr>
          <p:cNvPr xmlns:c="http://schemas.openxmlformats.org/drawingml/2006/chart" xmlns:pic="http://schemas.openxmlformats.org/drawingml/2006/picture" xmlns:dgm="http://schemas.openxmlformats.org/drawingml/2006/diagram" id="13" name="TextBox 1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a:uFillTx/>
              </a:rPr>
              <a:t>4</a:t>
            </a: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388196" y="273177"/>
            <a:ext cx="10035431" cy="791171"/>
          </a:xfrm>
        </p:spPr>
        <p:txBody xmlns:c="http://schemas.openxmlformats.org/drawingml/2006/chart" xmlns:pic="http://schemas.openxmlformats.org/drawingml/2006/picture" xmlns:dgm="http://schemas.openxmlformats.org/drawingml/2006/diagram">
          <a:bodyPr/>
          <a:lstStyle/>
          <a:p>
            <a:r>
              <a:rPr dirty="0" lang="en-US" sz="3200">
                <a:solidFill>
                  <a:schemeClr val="accent5">
                    <a:lumMod val="40000"/>
                    <a:lumOff val="60000"/>
                  </a:schemeClr>
                </a:solidFill>
                <a:uFillTx/>
              </a:rPr>
              <a:t>Basin-Scale HWRF: Experimental Prediction System</a:t>
            </a:r>
            <a:r>
              <a:rPr dirty="0" lang="en-US" sz="3200">
                <a:uFillTx/>
              </a:rPr>
              <a:t> </a:t>
            </a:r>
          </a:p>
        </p:txBody>
      </p:sp>
      <p:pic>
        <p:nvPicPr>
          <p:cNvPr xmlns:c="http://schemas.openxmlformats.org/drawingml/2006/chart" xmlns:pic="http://schemas.openxmlformats.org/drawingml/2006/picture" xmlns:dgm="http://schemas.openxmlformats.org/drawingml/2006/diagram" id="3" name="Picture 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3544026" y="6103196"/>
            <a:ext cx="5466182" cy="569913"/>
          </a:xfrm>
          <a:prstGeom prst="rect">
            <a:avLst/>
          </a:prstGeom>
        </p:spPr>
      </p:pic>
      <p:sp>
        <p:nvSpPr>
          <p:cNvPr xmlns:c="http://schemas.openxmlformats.org/drawingml/2006/chart" xmlns:pic="http://schemas.openxmlformats.org/drawingml/2006/picture" xmlns:dgm="http://schemas.openxmlformats.org/drawingml/2006/diagram" id="22" name="AutoShape 6"/>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654621" y="4471983"/>
            <a:ext cx="10107622" cy="950676"/>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pPr algn="just" defTabSz="457200" eaLnBrk="1" fontAlgn="auto" hangingPunct="1" indent="0" latinLnBrk="0" marL="0" marR="0" rtl="0">
              <a:lnSpc>
                <a:spcPct val="100000"/>
              </a:lnSpc>
              <a:spcBef>
                <a:spcPts val="0"/>
              </a:spcBef>
              <a:spcAft>
                <a:spcPts val="0"/>
              </a:spcAft>
              <a:buFontTx/>
              <a:buNone/>
              <a:defRPr>
                <a:uFillTx/>
              </a:defRPr>
            </a:pPr>
            <a:r>
              <a:rPr altLang="zh-CN" b="1" dirty="0" lang="en-US" sz="1700">
                <a:solidFill>
                  <a:schemeClr val="accent2"/>
                </a:solidFill>
                <a:uFillTx/>
              </a:rPr>
              <a:t>Basin-Scale HWRF: same</a:t>
            </a:r>
            <a:r>
              <a:rPr altLang="zh-CN" b="1" baseline="0" dirty="0" lang="en-US" sz="1700">
                <a:solidFill>
                  <a:schemeClr val="accent2"/>
                </a:solidFill>
                <a:uFillTx/>
              </a:rPr>
              <a:t> </a:t>
            </a:r>
            <a:r>
              <a:rPr altLang="zh-CN" b="1" dirty="0" lang="en-US" sz="1700">
                <a:solidFill>
                  <a:schemeClr val="accent2"/>
                </a:solidFill>
                <a:uFillTx/>
              </a:rPr>
              <a:t>version of HWRF but operates  with multiple moving nest, initialization, cycling and physics all consistent with operational HWRF, with 61 levels, w/o active ocean </a:t>
            </a:r>
            <a:r>
              <a:rPr altLang="zh-CN" b="1" dirty="0" lang="en-US" smtClean="0" sz="1700">
                <a:solidFill>
                  <a:schemeClr val="accent2"/>
                </a:solidFill>
                <a:uFillTx/>
              </a:rPr>
              <a:t>coupling.</a:t>
            </a:r>
            <a:r>
              <a:rPr b="1" dirty="0" lang="en-US" smtClean="0" sz="1700">
                <a:solidFill>
                  <a:schemeClr val="accent2"/>
                </a:solidFill>
                <a:uFillTx/>
              </a:rPr>
              <a:t> </a:t>
            </a:r>
            <a:endParaRPr b="1" dirty="0" lang="en-US" sz="1700">
              <a:solidFill>
                <a:schemeClr val="accent2"/>
              </a:solidFill>
              <a:uFillTx/>
            </a:endParaRPr>
          </a:p>
        </p:txBody>
      </p:sp>
      <p:pic>
        <p:nvPicPr>
          <p:cNvPr xmlns:c="http://schemas.openxmlformats.org/drawingml/2006/chart" xmlns:pic="http://schemas.openxmlformats.org/drawingml/2006/picture" xmlns:dgm="http://schemas.openxmlformats.org/drawingml/2006/diagram" id="14" name="Picture 1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39428"/>
            <a:ext cx="639380" cy="611561"/>
          </a:xfrm>
          <a:prstGeom prst="rect">
            <a:avLst/>
          </a:prstGeom>
        </p:spPr>
      </p:pic>
      <p:pic>
        <p:nvPicPr>
          <p:cNvPr xmlns:c="http://schemas.openxmlformats.org/drawingml/2006/chart" xmlns:pic="http://schemas.openxmlformats.org/drawingml/2006/picture" xmlns:dgm="http://schemas.openxmlformats.org/drawingml/2006/diagram" id="15" name="Picture 14"/>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11113645" y="6039428"/>
            <a:ext cx="750771" cy="750771"/>
          </a:xfrm>
          <a:prstGeom prst="rect">
            <a:avLst/>
          </a:prstGeom>
        </p:spPr>
      </p:pic>
      <p:sp>
        <p:nvSpPr>
          <p:cNvPr xmlns:c="http://schemas.openxmlformats.org/drawingml/2006/chart" xmlns:pic="http://schemas.openxmlformats.org/drawingml/2006/picture" xmlns:dgm="http://schemas.openxmlformats.org/drawingml/2006/diagram" id="16" name="TextBox 18"/>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a:uFillTx/>
              </a:rPr>
              <a:t>5</a:t>
            </a:r>
          </a:p>
        </p:txBody>
      </p:sp>
      <p:pic>
        <p:nvPicPr>
          <p:cNvPr xmlns:c="http://schemas.openxmlformats.org/drawingml/2006/chart" xmlns:pic="http://schemas.openxmlformats.org/drawingml/2006/picture" xmlns:dgm="http://schemas.openxmlformats.org/drawingml/2006/diagram" id="4" name="Picture 3"/>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6"/>
          <a:stretch>
            <a:fillRect/>
          </a:stretch>
        </p:blipFill>
        <p:spPr xmlns:c="http://schemas.openxmlformats.org/drawingml/2006/chart" xmlns:pic="http://schemas.openxmlformats.org/drawingml/2006/picture" xmlns:dgm="http://schemas.openxmlformats.org/drawingml/2006/diagram">
          <a:xfrm>
            <a:off x="5405911" y="1128194"/>
            <a:ext cx="4925102" cy="3071775"/>
          </a:xfrm>
          <a:prstGeom prst="rect">
            <a:avLst/>
          </a:prstGeom>
        </p:spPr>
      </p:pic>
      <p:sp>
        <p:nvSpPr>
          <p:cNvPr xmlns:c="http://schemas.openxmlformats.org/drawingml/2006/chart" xmlns:pic="http://schemas.openxmlformats.org/drawingml/2006/picture" xmlns:dgm="http://schemas.openxmlformats.org/drawingml/2006/diagram" id="5"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808929" y="5694673"/>
            <a:ext cx="4405373" cy="369332"/>
          </a:xfrm>
          <a:prstGeom prst="rect">
            <a:avLst/>
          </a:prstGeom>
        </p:spPr>
        <p:txBody xmlns:c="http://schemas.openxmlformats.org/drawingml/2006/chart" xmlns:pic="http://schemas.openxmlformats.org/drawingml/2006/picture" xmlns:dgm="http://schemas.openxmlformats.org/drawingml/2006/diagram">
          <a:bodyPr wrap="none">
            <a:spAutoFit/>
          </a:bodyPr>
          <a:lstStyle/>
          <a:p>
            <a:r>
              <a:rPr dirty="0" lang="en-US" smtClean="0">
                <a:uFillTx/>
                <a:hlinkClick r:id="rId7"/>
              </a:rPr>
              <a:t>http://storm.aoml.noaa.gov/realtime</a:t>
            </a:r>
            <a:endParaRPr dirty="0" lang="en-US">
              <a:uFillTx/>
            </a:endParaRPr>
          </a:p>
        </p:txBody>
      </p:sp>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8"/>
          <a:stretch>
            <a:fillRect/>
          </a:stretch>
        </p:blipFill>
        <p:spPr xmlns:c="http://schemas.openxmlformats.org/drawingml/2006/chart" xmlns:pic="http://schemas.openxmlformats.org/drawingml/2006/picture" xmlns:dgm="http://schemas.openxmlformats.org/drawingml/2006/diagram">
          <a:xfrm>
            <a:off x="654621" y="1128194"/>
            <a:ext cx="4188164" cy="3071775"/>
          </a:xfrm>
          <a:prstGeom prst="rect">
            <a:avLst/>
          </a:prstGeom>
        </p:spPr>
      </p:pic>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3321" name="AutoShape 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2728645" y="931493"/>
            <a:ext cx="6588125" cy="395288"/>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altLang="zh-CN" b="1" lang="en-US" sz="1800">
                <a:solidFill>
                  <a:srgbClr val="003399"/>
                </a:solidFill>
                <a:uFillTx/>
              </a:rPr>
              <a:t>Shear vortex interactions during RI in Hurricane Earl, 2010 </a:t>
            </a:r>
            <a:endParaRPr altLang="zh-CN" lang="en-US" sz="1800">
              <a:uFillTx/>
            </a:endParaRPr>
          </a:p>
        </p:txBody>
      </p:sp>
      <p:pic>
        <p:nvPicPr>
          <p:cNvPr xmlns:c="http://schemas.openxmlformats.org/drawingml/2006/chart" xmlns:pic="http://schemas.openxmlformats.org/drawingml/2006/picture" xmlns:dgm="http://schemas.openxmlformats.org/drawingml/2006/diagram" descr="C:\Users\gopal\Desktop\AMS2014\WITH-DANIELLE06L_BACK-AND-FORTH (1).gif" id="35847" name="Picture 11"/>
          <p:cNvPicPr xmlns:c="http://schemas.openxmlformats.org/drawingml/2006/chart" xmlns:pic="http://schemas.openxmlformats.org/drawingml/2006/picture" xmlns:dgm="http://schemas.openxmlformats.org/drawingml/2006/diagram">
            <a:picLocks noChangeArrowheads="1" noChangeAspect="1" noCrop="1"/>
          </p:cNvPicPr>
          <p:nvPr/>
        </p:nvPicPr>
        <p:blipFill xmlns:c="http://schemas.openxmlformats.org/drawingml/2006/chart" xmlns:pic="http://schemas.openxmlformats.org/drawingml/2006/picture" xmlns:dgm="http://schemas.openxmlformats.org/drawingml/2006/diagram">
          <a:blip r:embed="rId3"/>
          <a:srcRect/>
          <a:stretch>
            <a:fillRect/>
          </a:stretch>
        </p:blipFill>
        <p:spPr xmlns:c="http://schemas.openxmlformats.org/drawingml/2006/chart" xmlns:pic="http://schemas.openxmlformats.org/drawingml/2006/picture" xmlns:dgm="http://schemas.openxmlformats.org/drawingml/2006/diagram" bwMode="auto">
          <a:xfrm>
            <a:off x="778007" y="1489032"/>
            <a:ext cx="3250780" cy="2473672"/>
          </a:xfrm>
          <a:prstGeom prst="rect">
            <a:avLst/>
          </a:prstGeom>
          <a:noFill/>
          <a:ln>
            <a:noFill/>
          </a:ln>
        </p:spPr>
      </p:pic>
      <p:pic>
        <p:nvPicPr>
          <p:cNvPr xmlns:c="http://schemas.openxmlformats.org/drawingml/2006/chart" xmlns:pic="http://schemas.openxmlformats.org/drawingml/2006/picture" xmlns:dgm="http://schemas.openxmlformats.org/drawingml/2006/diagram" descr="C:\Users\gopal\Desktop\AMS2014\WITHOUT-DANIELLE06L_BACK-AND-FORTH.gif" id="35848" name="Picture 12"/>
          <p:cNvPicPr xmlns:c="http://schemas.openxmlformats.org/drawingml/2006/chart" xmlns:pic="http://schemas.openxmlformats.org/drawingml/2006/picture" xmlns:dgm="http://schemas.openxmlformats.org/drawingml/2006/diagram">
            <a:picLocks noChangeArrowheads="1" noChangeAspect="1" noCrop="1"/>
          </p:cNvPicPr>
          <p:nvPr/>
        </p:nvPicPr>
        <p:blipFill xmlns:c="http://schemas.openxmlformats.org/drawingml/2006/chart" xmlns:pic="http://schemas.openxmlformats.org/drawingml/2006/picture" xmlns:dgm="http://schemas.openxmlformats.org/drawingml/2006/diagram">
          <a:blip r:embed="rId4"/>
          <a:srcRect/>
          <a:stretch>
            <a:fillRect/>
          </a:stretch>
        </p:blipFill>
        <p:spPr xmlns:c="http://schemas.openxmlformats.org/drawingml/2006/chart" xmlns:pic="http://schemas.openxmlformats.org/drawingml/2006/picture" xmlns:dgm="http://schemas.openxmlformats.org/drawingml/2006/diagram" bwMode="auto">
          <a:xfrm>
            <a:off x="806110" y="4014128"/>
            <a:ext cx="3254230" cy="2440673"/>
          </a:xfrm>
          <a:prstGeom prst="rect">
            <a:avLst/>
          </a:prstGeom>
          <a:noFill/>
          <a:ln>
            <a:noFill/>
          </a:ln>
        </p:spPr>
      </p:pic>
      <p:sp>
        <p:nvSpPr>
          <p:cNvPr xmlns:c="http://schemas.openxmlformats.org/drawingml/2006/chart" xmlns:pic="http://schemas.openxmlformats.org/drawingml/2006/picture" xmlns:dgm="http://schemas.openxmlformats.org/drawingml/2006/diagram" id="15"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672877" y="198735"/>
            <a:ext cx="9112693" cy="551162"/>
          </a:xfrm>
        </p:spPr>
        <p:txBody xmlns:c="http://schemas.openxmlformats.org/drawingml/2006/chart" xmlns:pic="http://schemas.openxmlformats.org/drawingml/2006/picture" xmlns:dgm="http://schemas.openxmlformats.org/drawingml/2006/diagram">
          <a:bodyPr/>
          <a:lstStyle/>
          <a:p>
            <a:r>
              <a:rPr dirty="0" lang="en-US" smtClean="0" sz="3200">
                <a:solidFill>
                  <a:schemeClr val="accent5">
                    <a:lumMod val="40000"/>
                    <a:lumOff val="60000"/>
                  </a:schemeClr>
                </a:solidFill>
                <a:uFillTx/>
              </a:rPr>
              <a:t>Basin Scale HWRF:</a:t>
            </a:r>
            <a:r>
              <a:rPr baseline="0" dirty="0" lang="en-US" smtClean="0" sz="3200">
                <a:solidFill>
                  <a:schemeClr val="accent5">
                    <a:lumMod val="40000"/>
                    <a:lumOff val="60000"/>
                  </a:schemeClr>
                </a:solidFill>
                <a:uFillTx/>
              </a:rPr>
              <a:t> Environmental Interactions</a:t>
            </a:r>
            <a:endParaRPr dirty="0" lang="en-US" sz="32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14" name="AutoShape 4"/>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088180" y="1489032"/>
            <a:ext cx="2659062" cy="178389"/>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600" y="0"/>
                </a:lnTo>
                <a:lnTo>
                  <a:pt x="21600"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r>
              <a:rPr altLang="zh-CN" b="1" dirty="0" lang="en-US" sz="1300">
                <a:uFillTx/>
              </a:rPr>
              <a:t>Deep-Layer Shear with Danielle </a:t>
            </a:r>
            <a:endParaRPr altLang="zh-CN" dirty="0" lang="en-US" sz="1800">
              <a:uFillTx/>
            </a:endParaRPr>
          </a:p>
        </p:txBody>
      </p:sp>
      <p:sp>
        <p:nvSpPr>
          <p:cNvPr xmlns:c="http://schemas.openxmlformats.org/drawingml/2006/chart" xmlns:pic="http://schemas.openxmlformats.org/drawingml/2006/picture" xmlns:dgm="http://schemas.openxmlformats.org/drawingml/2006/diagram" id="16" name="AutoShape 5"/>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flipH="1">
            <a:off x="914469" y="3974084"/>
            <a:ext cx="2943929" cy="266399"/>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600"/>
                </a:lnTo>
                <a:lnTo>
                  <a:pt x="0" y="2160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r>
              <a:rPr altLang="zh-CN" b="1" dirty="0" lang="en-US" sz="1300">
                <a:uFillTx/>
              </a:rPr>
              <a:t>Deep-Layer Shear without Danielle </a:t>
            </a:r>
            <a:endParaRPr altLang="zh-CN" dirty="0" lang="en-US" sz="1800">
              <a:uFillTx/>
            </a:endParaRPr>
          </a:p>
        </p:txBody>
      </p:sp>
      <p:sp>
        <p:nvSpPr>
          <p:cNvPr xmlns:c="http://schemas.openxmlformats.org/drawingml/2006/chart" xmlns:pic="http://schemas.openxmlformats.org/drawingml/2006/picture" xmlns:dgm="http://schemas.openxmlformats.org/drawingml/2006/diagram" id="2" name="TextBox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819400" y="2598820"/>
            <a:ext cx="819415"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sz="1400">
                <a:uFillTx/>
              </a:rPr>
              <a:t>Ear</a:t>
            </a:r>
            <a:r>
              <a:rPr b="1" dirty="0" lang="en-US" smtClean="0">
                <a:uFillTx/>
              </a:rPr>
              <a:t>l</a:t>
            </a:r>
            <a:endParaRPr b="1" dirty="0" lang="en-US">
              <a:uFillTx/>
            </a:endParaRPr>
          </a:p>
        </p:txBody>
      </p:sp>
      <p:pic>
        <p:nvPicPr>
          <p:cNvPr xmlns:c="http://schemas.openxmlformats.org/drawingml/2006/chart" xmlns:pic="http://schemas.openxmlformats.org/drawingml/2006/picture" xmlns:dgm="http://schemas.openxmlformats.org/drawingml/2006/diagram" descr="image1.png" id="11"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rcRect/>
          <a:stretch>
            <a:fillRect/>
          </a:stretch>
        </p:blipFill>
        <p:spPr xmlns:c="http://schemas.openxmlformats.org/drawingml/2006/chart" xmlns:pic="http://schemas.openxmlformats.org/drawingml/2006/picture" xmlns:dgm="http://schemas.openxmlformats.org/drawingml/2006/diagram" bwMode="auto">
          <a:xfrm>
            <a:off x="4371277" y="2474422"/>
            <a:ext cx="3786134" cy="2134668"/>
          </a:xfrm>
          <a:prstGeom prst="rect">
            <a:avLst/>
          </a:prstGeom>
          <a:noFill/>
          <a:ln>
            <a:noFill/>
          </a:ln>
          <a:effectLst/>
        </p:spPr>
      </p:pic>
      <p:pic>
        <p:nvPicPr>
          <p:cNvPr xmlns:c="http://schemas.openxmlformats.org/drawingml/2006/chart" xmlns:pic="http://schemas.openxmlformats.org/drawingml/2006/picture" xmlns:dgm="http://schemas.openxmlformats.org/drawingml/2006/diagram" descr="IMG_0549.png" id="17" name="Picture 14"/>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6"/>
          <a:srcRect b="9363" l="24239" r="17671" t="32545"/>
          <a:stretch>
            <a:fillRect/>
          </a:stretch>
        </p:blipFill>
        <p:spPr xmlns:c="http://schemas.openxmlformats.org/drawingml/2006/chart" xmlns:pic="http://schemas.openxmlformats.org/drawingml/2006/picture" xmlns:dgm="http://schemas.openxmlformats.org/drawingml/2006/diagram" bwMode="auto">
          <a:xfrm>
            <a:off x="8670290" y="1534616"/>
            <a:ext cx="2871042" cy="2156819"/>
          </a:xfrm>
          <a:prstGeom prst="rect">
            <a:avLst/>
          </a:prstGeom>
          <a:noFill/>
          <a:ln>
            <a:noFill/>
          </a:ln>
          <a:effectLst/>
        </p:spPr>
      </p:pic>
      <p:pic>
        <p:nvPicPr>
          <p:cNvPr xmlns:c="http://schemas.openxmlformats.org/drawingml/2006/chart" xmlns:pic="http://schemas.openxmlformats.org/drawingml/2006/picture" xmlns:dgm="http://schemas.openxmlformats.org/drawingml/2006/diagram" descr="IMG_0551.png" id="18"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7"/>
          <a:srcRect b="10919" l="27827" r="17456" t="31277"/>
          <a:stretch>
            <a:fillRect/>
          </a:stretch>
        </p:blipFill>
        <p:spPr xmlns:c="http://schemas.openxmlformats.org/drawingml/2006/chart" xmlns:pic="http://schemas.openxmlformats.org/drawingml/2006/picture" xmlns:dgm="http://schemas.openxmlformats.org/drawingml/2006/diagram" bwMode="auto">
          <a:xfrm>
            <a:off x="8670288" y="3876569"/>
            <a:ext cx="2871042" cy="2260939"/>
          </a:xfrm>
          <a:prstGeom prst="rect">
            <a:avLst/>
          </a:prstGeom>
          <a:noFill/>
          <a:ln>
            <a:noFill/>
          </a:ln>
          <a:effectLst/>
        </p:spPr>
      </p:pic>
      <p:sp>
        <p:nvSpPr>
          <p:cNvPr xmlns:c="http://schemas.openxmlformats.org/drawingml/2006/chart" xmlns:pic="http://schemas.openxmlformats.org/drawingml/2006/picture" xmlns:dgm="http://schemas.openxmlformats.org/drawingml/2006/diagram" id="19" name="Rectangle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322389" y="4660180"/>
            <a:ext cx="4085849" cy="1754326"/>
          </a:xfrm>
          <a:prstGeom prst="rect">
            <a:avLst/>
          </a:prstGeom>
        </p:spPr>
        <p:txBody xmlns:c="http://schemas.openxmlformats.org/drawingml/2006/chart" xmlns:pic="http://schemas.openxmlformats.org/drawingml/2006/picture" xmlns:dgm="http://schemas.openxmlformats.org/drawingml/2006/diagram">
          <a:bodyPr wrap="square">
            <a:spAutoFit/>
          </a:bodyPr>
          <a:lstStyle/>
          <a:p>
            <a:pPr algn="just"/>
            <a:r>
              <a:rPr b="1" dirty="0" lang="en-US" smtClean="0">
                <a:solidFill>
                  <a:schemeClr val="accent2"/>
                </a:solidFill>
                <a:uFillTx/>
              </a:rPr>
              <a:t>Both</a:t>
            </a:r>
            <a:r>
              <a:rPr b="1" baseline="0" dirty="0" lang="en-US" smtClean="0">
                <a:solidFill>
                  <a:schemeClr val="accent2"/>
                </a:solidFill>
                <a:uFillTx/>
              </a:rPr>
              <a:t> large and vortex scale processes are critical for forecasting RI events. HWRF two-way interactive nests appears to capture these interactions well even between several storms</a:t>
            </a:r>
            <a:endParaRPr b="1" dirty="0" lang="en-US">
              <a:solidFill>
                <a:schemeClr val="accent2"/>
              </a:solidFill>
              <a:uFillTx/>
            </a:endParaRPr>
          </a:p>
        </p:txBody>
      </p:sp>
      <p:sp>
        <p:nvSpPr>
          <p:cNvPr xmlns:c="http://schemas.openxmlformats.org/drawingml/2006/chart" xmlns:pic="http://schemas.openxmlformats.org/drawingml/2006/picture" xmlns:dgm="http://schemas.openxmlformats.org/drawingml/2006/diagram" id="3" name="TextBox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913023" y="2947662"/>
            <a:ext cx="2385575" cy="646331"/>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i="0" lang="en-US" smtClean="0">
                <a:solidFill>
                  <a:schemeClr val="bg1"/>
                </a:solidFill>
                <a:uFillTx/>
              </a:rPr>
              <a:t>Earl with Danielle Interactions</a:t>
            </a:r>
            <a:endParaRPr b="1" dirty="0" i="0" lang="en-US">
              <a:solidFill>
                <a:schemeClr val="bg1"/>
              </a:solidFill>
              <a:uFillTx/>
            </a:endParaRPr>
          </a:p>
        </p:txBody>
      </p:sp>
      <p:sp>
        <p:nvSpPr>
          <p:cNvPr xmlns:c="http://schemas.openxmlformats.org/drawingml/2006/chart" xmlns:pic="http://schemas.openxmlformats.org/drawingml/2006/picture" xmlns:dgm="http://schemas.openxmlformats.org/drawingml/2006/diagram" id="21" name="TextBox 2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783081" y="5457522"/>
            <a:ext cx="2385575" cy="646331"/>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i="0" lang="en-US" smtClean="0">
                <a:solidFill>
                  <a:schemeClr val="bg1"/>
                </a:solidFill>
                <a:uFillTx/>
              </a:rPr>
              <a:t>Earl W/O</a:t>
            </a:r>
            <a:r>
              <a:rPr b="1" baseline="0" dirty="0" i="0" lang="en-US" smtClean="0">
                <a:solidFill>
                  <a:schemeClr val="bg1"/>
                </a:solidFill>
                <a:uFillTx/>
              </a:rPr>
              <a:t> Danielle interactions</a:t>
            </a:r>
            <a:endParaRPr b="1" dirty="0" i="0" lang="en-US">
              <a:solidFill>
                <a:schemeClr val="bg1"/>
              </a:solidFill>
              <a:uFillTx/>
            </a:endParaRPr>
          </a:p>
        </p:txBody>
      </p:sp>
      <p:pic>
        <p:nvPicPr>
          <p:cNvPr xmlns:c="http://schemas.openxmlformats.org/drawingml/2006/chart" xmlns:pic="http://schemas.openxmlformats.org/drawingml/2006/picture" xmlns:dgm="http://schemas.openxmlformats.org/drawingml/2006/diagram" id="20" name="Picture 1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8"/>
          <a:stretch>
            <a:fillRect/>
          </a:stretch>
        </p:blipFill>
        <p:spPr xmlns:c="http://schemas.openxmlformats.org/drawingml/2006/chart" xmlns:pic="http://schemas.openxmlformats.org/drawingml/2006/picture" xmlns:dgm="http://schemas.openxmlformats.org/drawingml/2006/diagram">
          <a:xfrm>
            <a:off x="11260565" y="6186348"/>
            <a:ext cx="603851" cy="603851"/>
          </a:xfrm>
          <a:prstGeom prst="rect">
            <a:avLst/>
          </a:prstGeom>
        </p:spPr>
      </p:pic>
      <p:pic>
        <p:nvPicPr>
          <p:cNvPr xmlns:c="http://schemas.openxmlformats.org/drawingml/2006/chart" xmlns:pic="http://schemas.openxmlformats.org/drawingml/2006/picture" xmlns:dgm="http://schemas.openxmlformats.org/drawingml/2006/diagram" id="23" name="Picture 22"/>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9"/>
          <a:stretch>
            <a:fillRect/>
          </a:stretch>
        </p:blipFill>
        <p:spPr xmlns:c="http://schemas.openxmlformats.org/drawingml/2006/chart" xmlns:pic="http://schemas.openxmlformats.org/drawingml/2006/picture" xmlns:dgm="http://schemas.openxmlformats.org/drawingml/2006/diagram">
          <a:xfrm>
            <a:off x="270208" y="6294922"/>
            <a:ext cx="392462" cy="375386"/>
          </a:xfrm>
          <a:prstGeom prst="rect">
            <a:avLst/>
          </a:prstGeom>
        </p:spPr>
      </p:pic>
      <p:sp>
        <p:nvSpPr>
          <p:cNvPr xmlns:c="http://schemas.openxmlformats.org/drawingml/2006/chart" xmlns:pic="http://schemas.openxmlformats.org/drawingml/2006/picture" xmlns:dgm="http://schemas.openxmlformats.org/drawingml/2006/diagram" id="24" name="TextBox 2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810109" y="5183041"/>
            <a:ext cx="937133" cy="369332"/>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b="1" dirty="0" lang="en-US" smtClean="0" sz="1400">
                <a:uFillTx/>
              </a:rPr>
              <a:t>Ear</a:t>
            </a:r>
            <a:r>
              <a:rPr b="1" dirty="0" lang="en-US" smtClean="0">
                <a:uFillTx/>
              </a:rPr>
              <a:t>l</a:t>
            </a:r>
            <a:endParaRPr b="1" dirty="0" lang="en-US">
              <a:uFillTx/>
            </a:endParaRPr>
          </a:p>
        </p:txBody>
      </p:sp>
      <p:sp>
        <p:nvSpPr>
          <p:cNvPr xmlns:c="http://schemas.openxmlformats.org/drawingml/2006/chart" xmlns:pic="http://schemas.openxmlformats.org/drawingml/2006/picture" xmlns:dgm="http://schemas.openxmlformats.org/drawingml/2006/diagram" id="22" name="TextBox 2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a:uFillTx/>
              </a:rPr>
              <a:t>6</a:t>
            </a:r>
          </a:p>
        </p:txBody>
      </p:sp>
    </p:spTree>
  </p:cSld>
  <p:clrMapOvr xmlns:c="http://schemas.openxmlformats.org/drawingml/2006/chart" xmlns:pic="http://schemas.openxmlformats.org/drawingml/2006/picture" xmlns:dgm="http://schemas.openxmlformats.org/drawingml/2006/diagram">
    <a:masterClrMapping/>
  </p:clrMapOvr>
  <p:transition spd="med"/>
  <p:timing>
    <p:tnLst>
      <p:par>
        <p:cTn dur="indefinite" id="1" nodeType="tmRoot" restart="never"/>
      </p:par>
    </p:tnLst>
  </p:timing>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7" name="Title 1"/>
          <p:cNvSpPr xmlns:c="http://schemas.openxmlformats.org/drawingml/2006/chart" xmlns:pic="http://schemas.openxmlformats.org/drawingml/2006/picture" xmlns:dgm="http://schemas.openxmlformats.org/drawingml/2006/diagram">
            <a:spLocks noGrp="1"/>
          </p:cNvSpPr>
          <p:nvPr>
            <p:ph type="title"/>
          </p:nvPr>
        </p:nvSpPr>
        <p:spPr xmlns:c="http://schemas.openxmlformats.org/drawingml/2006/chart" xmlns:pic="http://schemas.openxmlformats.org/drawingml/2006/picture" xmlns:dgm="http://schemas.openxmlformats.org/drawingml/2006/diagram">
          <a:xfrm>
            <a:off x="565829" y="137583"/>
            <a:ext cx="9112693" cy="551162"/>
          </a:xfrm>
        </p:spPr>
        <p:txBody xmlns:c="http://schemas.openxmlformats.org/drawingml/2006/chart" xmlns:pic="http://schemas.openxmlformats.org/drawingml/2006/picture" xmlns:dgm="http://schemas.openxmlformats.org/drawingml/2006/diagram">
          <a:bodyPr/>
          <a:lstStyle/>
          <a:p>
            <a:r>
              <a:rPr dirty="0" lang="en-US" smtClean="0" sz="3200">
                <a:solidFill>
                  <a:schemeClr val="accent5">
                    <a:lumMod val="40000"/>
                    <a:lumOff val="60000"/>
                  </a:schemeClr>
                </a:solidFill>
                <a:uFillTx/>
              </a:rPr>
              <a:t>Basin Scale HWRF:</a:t>
            </a:r>
            <a:r>
              <a:rPr baseline="0" dirty="0" lang="en-US" smtClean="0" sz="3200">
                <a:solidFill>
                  <a:schemeClr val="accent5">
                    <a:lumMod val="40000"/>
                    <a:lumOff val="60000"/>
                  </a:schemeClr>
                </a:solidFill>
                <a:uFillTx/>
              </a:rPr>
              <a:t> Land-Storm Interactions</a:t>
            </a:r>
            <a:endParaRPr dirty="0" lang="en-US" sz="3200">
              <a:solidFill>
                <a:schemeClr val="accent5">
                  <a:lumMod val="40000"/>
                  <a:lumOff val="60000"/>
                </a:schemeClr>
              </a:solidFill>
              <a:uFillTx/>
            </a:endParaRPr>
          </a:p>
        </p:txBody>
      </p:sp>
      <p:sp>
        <p:nvSpPr>
          <p:cNvPr xmlns:c="http://schemas.openxmlformats.org/drawingml/2006/chart" xmlns:pic="http://schemas.openxmlformats.org/drawingml/2006/picture" xmlns:dgm="http://schemas.openxmlformats.org/drawingml/2006/diagram" id="9" name="AutoShape 9"/>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169777" y="1000550"/>
            <a:ext cx="8727107" cy="442612"/>
          </a:xfrm>
          <a:custGeom>
            <a:avLst/>
            <a:gdLst>
              <a:gd fmla="*/ 10800 w 21600" name="T0"/>
              <a:gd fmla="*/ 10800 h 21600" name="T1"/>
              <a:gd fmla="*/ 10800 w 21600" name="T2"/>
              <a:gd fmla="*/ 10800 h 21600" name="T3"/>
              <a:gd fmla="*/ 10800 w 21600" name="T4"/>
              <a:gd fmla="*/ 10800 h 21600" name="T5"/>
              <a:gd fmla="*/ 10800 w 21600" name="T6"/>
              <a:gd fmla="*/ 10800 h 21600" name="T7"/>
            </a:gdLst>
            <a:ahLst/>
            <a:cxnLst>
              <a:cxn ang="0">
                <a:pos x="T0" y="T1"/>
              </a:cxn>
              <a:cxn ang="0">
                <a:pos x="T2" y="T3"/>
              </a:cxn>
              <a:cxn ang="0">
                <a:pos x="T4" y="T5"/>
              </a:cxn>
              <a:cxn ang="0">
                <a:pos x="T6" y="T7"/>
              </a:cxn>
            </a:cxnLst>
            <a:rect b="b" l="0" r="r" t="0"/>
            <a:pathLst>
              <a:path h="21600" w="21600">
                <a:moveTo>
                  <a:pt x="0" y="0"/>
                </a:moveTo>
                <a:lnTo>
                  <a:pt x="21599" y="0"/>
                </a:lnTo>
                <a:lnTo>
                  <a:pt x="21599" y="21599"/>
                </a:lnTo>
                <a:lnTo>
                  <a:pt x="0" y="21599"/>
                </a:lnTo>
                <a:close/>
              </a:path>
            </a:pathLst>
          </a:custGeom>
          <a:solidFill>
            <a:srgbClr val="FFFFFF"/>
          </a:solidFill>
          <a:ln>
            <a:noFill/>
          </a:ln>
          <a:effectLst/>
        </p:spPr>
        <p:txBody xmlns:c="http://schemas.openxmlformats.org/drawingml/2006/chart" xmlns:pic="http://schemas.openxmlformats.org/drawingml/2006/picture" xmlns:dgm="http://schemas.openxmlformats.org/drawingml/2006/diagram">
          <a:bodyPr bIns="45719" lIns="45719" rIns="45719" tIns="45719"/>
          <a:lstStyle/>
          <a:p>
            <a:r>
              <a:rPr altLang="zh-CN" b="1" dirty="0" lang="en-US" smtClean="0" sz="1800">
                <a:solidFill>
                  <a:srgbClr val="003399"/>
                </a:solidFill>
                <a:uFillTx/>
              </a:rPr>
              <a:t>Hurricane</a:t>
            </a:r>
            <a:r>
              <a:rPr altLang="zh-CN" b="1" baseline="0" dirty="0" lang="en-US" smtClean="0" sz="1800">
                <a:solidFill>
                  <a:srgbClr val="003399"/>
                </a:solidFill>
                <a:uFillTx/>
              </a:rPr>
              <a:t> Sandy Predictions: Domain Size and Vortex- Mean Flow interactions</a:t>
            </a:r>
            <a:endParaRPr altLang="zh-CN" dirty="0" lang="en-US" sz="1800">
              <a:uFillTx/>
            </a:endParaRPr>
          </a:p>
        </p:txBody>
      </p:sp>
      <p:pic>
        <p:nvPicPr>
          <p:cNvPr xmlns:c="http://schemas.openxmlformats.org/drawingml/2006/chart" xmlns:pic="http://schemas.openxmlformats.org/drawingml/2006/picture" xmlns:dgm="http://schemas.openxmlformats.org/drawingml/2006/diagram" id="2" name="Picture 1"/>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5836557" y="1590967"/>
            <a:ext cx="5591388" cy="3545142"/>
          </a:xfrm>
          <a:prstGeom prst="rect">
            <a:avLst/>
          </a:prstGeom>
        </p:spPr>
      </p:pic>
      <p:pic>
        <p:nvPicPr>
          <p:cNvPr xmlns:c="http://schemas.openxmlformats.org/drawingml/2006/chart" xmlns:pic="http://schemas.openxmlformats.org/drawingml/2006/picture" xmlns:dgm="http://schemas.openxmlformats.org/drawingml/2006/diagram" id="10" name="Picture 9"/>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270207" y="6039428"/>
            <a:ext cx="639380" cy="611561"/>
          </a:xfrm>
          <a:prstGeom prst="rect">
            <a:avLst/>
          </a:prstGeom>
        </p:spPr>
      </p:pic>
      <p:pic>
        <p:nvPicPr>
          <p:cNvPr xmlns:c="http://schemas.openxmlformats.org/drawingml/2006/chart" xmlns:pic="http://schemas.openxmlformats.org/drawingml/2006/picture" xmlns:dgm="http://schemas.openxmlformats.org/drawingml/2006/diagram" id="11" name="Picture 10"/>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11260565" y="6186348"/>
            <a:ext cx="603851" cy="603851"/>
          </a:xfrm>
          <a:prstGeom prst="rect">
            <a:avLst/>
          </a:prstGeom>
        </p:spPr>
      </p:pic>
      <p:sp>
        <p:nvSpPr>
          <p:cNvPr xmlns:c="http://schemas.openxmlformats.org/drawingml/2006/chart" xmlns:pic="http://schemas.openxmlformats.org/drawingml/2006/picture" xmlns:dgm="http://schemas.openxmlformats.org/drawingml/2006/diagram" id="12" name="TextBox 1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dirty="0" lang="en-US">
                <a:uFillTx/>
              </a:rPr>
              <a:t>7</a:t>
            </a:r>
          </a:p>
        </p:txBody>
      </p:sp>
      <p:grpSp>
        <p:nvGrpSpPr>
          <p:cNvPr xmlns:c="http://schemas.openxmlformats.org/drawingml/2006/chart" xmlns:pic="http://schemas.openxmlformats.org/drawingml/2006/picture" xmlns:dgm="http://schemas.openxmlformats.org/drawingml/2006/diagram" id="8" name="Group 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589897" y="1604381"/>
            <a:ext cx="5246660" cy="3531728"/>
            <a:chOff x="913245" y="2637196"/>
            <a:chExt cx="6610450" cy="4839584"/>
          </a:xfrm>
        </p:grpSpPr>
        <p:pic>
          <p:nvPicPr>
            <p:cNvPr xmlns:c="http://schemas.openxmlformats.org/drawingml/2006/chart" xmlns:pic="http://schemas.openxmlformats.org/drawingml/2006/picture" xmlns:dgm="http://schemas.openxmlformats.org/drawingml/2006/diagram" id="13" name="Picture 1"/>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6"/>
            <a:srcRect/>
            <a:stretch>
              <a:fillRect/>
            </a:stretch>
          </p:blipFill>
          <p:spPr xmlns:c="http://schemas.openxmlformats.org/drawingml/2006/chart" xmlns:pic="http://schemas.openxmlformats.org/drawingml/2006/picture" xmlns:dgm="http://schemas.openxmlformats.org/drawingml/2006/diagram" bwMode="auto">
            <a:xfrm>
              <a:off x="913245" y="2637196"/>
              <a:ext cx="6452774" cy="4839584"/>
            </a:xfrm>
            <a:prstGeom prst="rect">
              <a:avLst/>
            </a:prstGeom>
            <a:noFill/>
            <a:ln>
              <a:noFill/>
            </a:ln>
          </p:spPr>
        </p:pic>
        <p:sp>
          <p:nvSpPr>
            <p:cNvPr xmlns:c="http://schemas.openxmlformats.org/drawingml/2006/chart" xmlns:pic="http://schemas.openxmlformats.org/drawingml/2006/picture" xmlns:dgm="http://schemas.openxmlformats.org/drawingml/2006/diagram" id="14" name="AutoShape 3"/>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150759" y="2775372"/>
              <a:ext cx="6372936" cy="695999"/>
            </a:xfrm>
            <a:custGeom>
              <a:avLst/>
              <a:gdLst>
                <a:gd fmla="*/ 3177382 w 21600" name="T0"/>
                <a:gd fmla="*/ 723900 h 21600" name="T1"/>
                <a:gd fmla="*/ 3177382 w 21600" name="T2"/>
                <a:gd fmla="*/ 723900 h 21600" name="T3"/>
                <a:gd fmla="*/ 3177382 w 21600" name="T4"/>
                <a:gd fmla="*/ 723900 h 21600" name="T5"/>
                <a:gd fmla="*/ 3177382 w 21600" name="T6"/>
                <a:gd fmla="*/ 723900 h 21600" name="T7"/>
                <a:gd fmla="*/ 0 60000 65536" name="T8"/>
                <a:gd fmla="*/ 0 60000 65536" name="T9"/>
                <a:gd fmla="*/ 0 60000 65536" name="T10"/>
                <a:gd fmla="*/ 0 60000 65536" name="T11"/>
                <a:gd fmla="*/ 0 w 21600" name="T12"/>
                <a:gd fmla="*/ 0 h 21600" name="T13"/>
                <a:gd fmla="*/ 21600 w 21600" name="T14"/>
                <a:gd fmla="*/ 21600 h 21600" name="T15"/>
              </a:gdLst>
              <a:ahLst/>
              <a:cxnLst>
                <a:cxn ang="T8">
                  <a:pos x="T0" y="T1"/>
                </a:cxn>
                <a:cxn ang="T9">
                  <a:pos x="T2" y="T3"/>
                </a:cxn>
                <a:cxn ang="T10">
                  <a:pos x="T4" y="T5"/>
                </a:cxn>
                <a:cxn ang="T11">
                  <a:pos x="T6" y="T7"/>
                </a:cxn>
              </a:cxnLst>
              <a:rect b="T15" l="T12" r="T14" t="T13"/>
              <a:pathLst>
                <a:path h="21600" w="21600">
                  <a:moveTo>
                    <a:pt x="0" y="0"/>
                  </a:moveTo>
                  <a:lnTo>
                    <a:pt x="21600" y="0"/>
                  </a:lnTo>
                  <a:lnTo>
                    <a:pt x="21600" y="21599"/>
                  </a:lnTo>
                  <a:lnTo>
                    <a:pt x="0" y="21599"/>
                  </a:lnTo>
                  <a:lnTo>
                    <a:pt x="0" y="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lvl1pPr eaLnBrk="0">
                <a:defRPr sz="3600">
                  <a:solidFill>
                    <a:srgbClr val="000000"/>
                  </a:solidFill>
                  <a:uFillTx/>
                  <a:latin charset="0" typeface="Helvetica Light"/>
                  <a:ea charset="0" typeface="Helvetica Light"/>
                  <a:cs charset="0" typeface="Helvetica Light"/>
                  <a:sym charset="0" typeface="Helvetica Light"/>
                </a:defRPr>
              </a:lvl1pPr>
              <a:lvl2pPr eaLnBrk="0" indent="-285750" marL="742950">
                <a:defRPr sz="3600">
                  <a:solidFill>
                    <a:srgbClr val="000000"/>
                  </a:solidFill>
                  <a:uFillTx/>
                  <a:latin charset="0" typeface="Helvetica Light"/>
                  <a:ea charset="0" typeface="Helvetica Light"/>
                  <a:cs charset="0" typeface="Helvetica Light"/>
                  <a:sym charset="0" typeface="Helvetica Light"/>
                </a:defRPr>
              </a:lvl2pPr>
              <a:lvl3pPr eaLnBrk="0" indent="-228600" marL="1143000">
                <a:defRPr sz="3600">
                  <a:solidFill>
                    <a:srgbClr val="000000"/>
                  </a:solidFill>
                  <a:uFillTx/>
                  <a:latin charset="0" typeface="Helvetica Light"/>
                  <a:ea charset="0" typeface="Helvetica Light"/>
                  <a:cs charset="0" typeface="Helvetica Light"/>
                  <a:sym charset="0" typeface="Helvetica Light"/>
                </a:defRPr>
              </a:lvl3pPr>
              <a:lvl4pPr eaLnBrk="0" indent="-228600" marL="1600200">
                <a:defRPr sz="3600">
                  <a:solidFill>
                    <a:srgbClr val="000000"/>
                  </a:solidFill>
                  <a:uFillTx/>
                  <a:latin charset="0" typeface="Helvetica Light"/>
                  <a:ea charset="0" typeface="Helvetica Light"/>
                  <a:cs charset="0" typeface="Helvetica Light"/>
                  <a:sym charset="0" typeface="Helvetica Light"/>
                </a:defRPr>
              </a:lvl4pPr>
              <a:lvl5pPr eaLnBrk="0" indent="-228600" marL="2057400">
                <a:defRPr sz="3600">
                  <a:solidFill>
                    <a:srgbClr val="000000"/>
                  </a:solidFill>
                  <a:uFillTx/>
                  <a:latin charset="0" typeface="Helvetica Light"/>
                  <a:ea charset="0" typeface="Helvetica Light"/>
                  <a:cs charset="0" typeface="Helvetica Light"/>
                  <a:sym charset="0" typeface="Helvetica Light"/>
                </a:defRPr>
              </a:lvl5pPr>
              <a:lvl6pPr algn="ctr" eaLnBrk="0" fontAlgn="base" hangingPunct="0" indent="-228600" marL="2514600">
                <a:spcBef>
                  <a:spcPct val="0"/>
                </a:spcBef>
                <a:spcAft>
                  <a:spcPct val="0"/>
                </a:spcAft>
                <a:defRPr sz="3600">
                  <a:solidFill>
                    <a:srgbClr val="000000"/>
                  </a:solidFill>
                  <a:uFillTx/>
                  <a:latin charset="0" typeface="Helvetica Light"/>
                  <a:ea charset="0" typeface="Helvetica Light"/>
                  <a:cs charset="0" typeface="Helvetica Light"/>
                  <a:sym charset="0" typeface="Helvetica Light"/>
                </a:defRPr>
              </a:lvl6pPr>
              <a:lvl7pPr algn="ctr" eaLnBrk="0" fontAlgn="base" hangingPunct="0" indent="-228600" marL="2971800">
                <a:spcBef>
                  <a:spcPct val="0"/>
                </a:spcBef>
                <a:spcAft>
                  <a:spcPct val="0"/>
                </a:spcAft>
                <a:defRPr sz="3600">
                  <a:solidFill>
                    <a:srgbClr val="000000"/>
                  </a:solidFill>
                  <a:uFillTx/>
                  <a:latin charset="0" typeface="Helvetica Light"/>
                  <a:ea charset="0" typeface="Helvetica Light"/>
                  <a:cs charset="0" typeface="Helvetica Light"/>
                  <a:sym charset="0" typeface="Helvetica Light"/>
                </a:defRPr>
              </a:lvl7pPr>
              <a:lvl8pPr algn="ctr" eaLnBrk="0" fontAlgn="base" hangingPunct="0" indent="-228600" marL="3429000">
                <a:spcBef>
                  <a:spcPct val="0"/>
                </a:spcBef>
                <a:spcAft>
                  <a:spcPct val="0"/>
                </a:spcAft>
                <a:defRPr sz="3600">
                  <a:solidFill>
                    <a:srgbClr val="000000"/>
                  </a:solidFill>
                  <a:uFillTx/>
                  <a:latin charset="0" typeface="Helvetica Light"/>
                  <a:ea charset="0" typeface="Helvetica Light"/>
                  <a:cs charset="0" typeface="Helvetica Light"/>
                  <a:sym charset="0" typeface="Helvetica Light"/>
                </a:defRPr>
              </a:lvl8pPr>
              <a:lvl9pPr algn="ctr" eaLnBrk="0" fontAlgn="base" hangingPunct="0" indent="-228600" marL="3886200">
                <a:spcBef>
                  <a:spcPct val="0"/>
                </a:spcBef>
                <a:spcAft>
                  <a:spcPct val="0"/>
                </a:spcAft>
                <a:defRPr sz="3600">
                  <a:solidFill>
                    <a:srgbClr val="000000"/>
                  </a:solidFill>
                  <a:uFillTx/>
                  <a:latin charset="0" typeface="Helvetica Light"/>
                  <a:ea charset="0" typeface="Helvetica Light"/>
                  <a:cs charset="0" typeface="Helvetica Light"/>
                  <a:sym charset="0" typeface="Helvetica Light"/>
                </a:defRPr>
              </a:lvl9pPr>
            </a:lstStyle>
            <a:p>
              <a:pPr algn="ctr" eaLnBrk="1">
                <a:defRPr>
                  <a:uFillTx/>
                </a:defRPr>
              </a:pPr>
              <a:r>
                <a:rPr altLang="en-US" dirty="0" lang="en-US" smtClean="0" sz="1300">
                  <a:solidFill>
                    <a:srgbClr val="003399"/>
                  </a:solidFill>
                  <a:uFillTx/>
                  <a:latin typeface="+mn-lt"/>
                </a:rPr>
                <a:t>Improved scale </a:t>
              </a:r>
              <a:r>
                <a:rPr altLang="en-US" dirty="0" lang="en-US" sz="1300">
                  <a:solidFill>
                    <a:srgbClr val="003399"/>
                  </a:solidFill>
                  <a:uFillTx/>
                  <a:latin typeface="+mn-lt"/>
                </a:rPr>
                <a:t>i</a:t>
              </a:r>
              <a:r>
                <a:rPr altLang="en-US" dirty="0" lang="en-US" smtClean="0" sz="1300">
                  <a:solidFill>
                    <a:srgbClr val="003399"/>
                  </a:solidFill>
                  <a:uFillTx/>
                  <a:latin typeface="+mn-lt"/>
                </a:rPr>
                <a:t>nteractions and improved </a:t>
              </a:r>
              <a:r>
                <a:rPr altLang="en-US" dirty="0" lang="en-US" sz="1300">
                  <a:solidFill>
                    <a:srgbClr val="003399"/>
                  </a:solidFill>
                  <a:uFillTx/>
                  <a:latin typeface="+mn-lt"/>
                </a:rPr>
                <a:t>t</a:t>
              </a:r>
              <a:r>
                <a:rPr altLang="en-US" dirty="0" lang="en-US" smtClean="0" sz="1300">
                  <a:solidFill>
                    <a:srgbClr val="003399"/>
                  </a:solidFill>
                  <a:uFillTx/>
                  <a:latin typeface="+mn-lt"/>
                </a:rPr>
                <a:t>rack &amp; size </a:t>
              </a:r>
              <a:r>
                <a:rPr altLang="en-US" dirty="0" lang="en-US" sz="1300">
                  <a:solidFill>
                    <a:srgbClr val="003399"/>
                  </a:solidFill>
                  <a:uFillTx/>
                  <a:latin typeface="+mn-lt"/>
                </a:rPr>
                <a:t>f</a:t>
              </a:r>
              <a:r>
                <a:rPr altLang="en-US" dirty="0" lang="en-US" smtClean="0" sz="1300">
                  <a:solidFill>
                    <a:srgbClr val="003399"/>
                  </a:solidFill>
                  <a:uFillTx/>
                  <a:latin typeface="+mn-lt"/>
                </a:rPr>
                <a:t>orecasts (25 00Z Predictions)</a:t>
              </a:r>
            </a:p>
          </p:txBody>
        </p:sp>
        <p:sp>
          <p:nvSpPr>
            <p:cNvPr xmlns:c="http://schemas.openxmlformats.org/drawingml/2006/chart" xmlns:pic="http://schemas.openxmlformats.org/drawingml/2006/picture" xmlns:dgm="http://schemas.openxmlformats.org/drawingml/2006/diagram" id="15" name="AutoShape 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1488067" y="6460075"/>
              <a:ext cx="5943816" cy="573176"/>
            </a:xfrm>
            <a:custGeom>
              <a:avLst/>
              <a:gdLst>
                <a:gd fmla="*/ 817740300 w 21600" name="T0"/>
                <a:gd fmla="*/ 16480650 h 21600" name="T1"/>
                <a:gd fmla="*/ 817740300 w 21600" name="T2"/>
                <a:gd fmla="*/ 16480650 h 21600" name="T3"/>
                <a:gd fmla="*/ 817740300 w 21600" name="T4"/>
                <a:gd fmla="*/ 16480650 h 21600" name="T5"/>
                <a:gd fmla="*/ 817740300 w 21600" name="T6"/>
                <a:gd fmla="*/ 16480650 h 21600" name="T7"/>
                <a:gd fmla="*/ 0 60000 65536" name="T8"/>
                <a:gd fmla="*/ 0 60000 65536" name="T9"/>
                <a:gd fmla="*/ 0 60000 65536" name="T10"/>
                <a:gd fmla="*/ 0 60000 65536" name="T11"/>
                <a:gd fmla="*/ 0 w 21600" name="T12"/>
                <a:gd fmla="*/ 0 h 21600" name="T13"/>
                <a:gd fmla="*/ 21600 w 21600" name="T14"/>
                <a:gd fmla="*/ 21600 h 21600" name="T15"/>
              </a:gdLst>
              <a:ahLst/>
              <a:cxnLst>
                <a:cxn ang="T8">
                  <a:pos x="T0" y="T1"/>
                </a:cxn>
                <a:cxn ang="T9">
                  <a:pos x="T2" y="T3"/>
                </a:cxn>
                <a:cxn ang="T10">
                  <a:pos x="T4" y="T5"/>
                </a:cxn>
                <a:cxn ang="T11">
                  <a:pos x="T6" y="T7"/>
                </a:cxn>
              </a:cxnLst>
              <a:rect b="T15" l="T12" r="T14" t="T13"/>
              <a:pathLst>
                <a:path h="21600" w="21600">
                  <a:moveTo>
                    <a:pt x="0" y="0"/>
                  </a:moveTo>
                  <a:lnTo>
                    <a:pt x="21600" y="0"/>
                  </a:lnTo>
                  <a:lnTo>
                    <a:pt x="21600" y="21600"/>
                  </a:lnTo>
                  <a:lnTo>
                    <a:pt x="0" y="21600"/>
                  </a:lnTo>
                  <a:lnTo>
                    <a:pt x="0" y="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pPr defTabSz="649288"/>
              <a:r>
                <a:rPr altLang="en-US" lang="en-US" sz="1000">
                  <a:uFillTx/>
                  <a:ea charset="0" typeface="Helvetica Light"/>
                  <a:sym charset="0" typeface="Times New Roman"/>
                </a:rPr>
                <a:t>Shading: T at 500 hPa; Contour: GHT at 500 hPa </a:t>
              </a:r>
            </a:p>
            <a:p>
              <a:pPr defTabSz="649288"/>
              <a:r>
                <a:rPr altLang="en-US" lang="en-US" sz="1000">
                  <a:uFillTx/>
                  <a:ea charset="0" typeface="Helvetica Light"/>
                  <a:sym charset="0" typeface="Times New Roman"/>
                </a:rPr>
                <a:t>Vector: Flow averaged between 500 hPa and 200 hPa</a:t>
              </a:r>
              <a:endParaRPr altLang="en-US" lang="en-US" sz="1000">
                <a:uFillTx/>
                <a:ea charset="0" typeface="Helvetica Light"/>
                <a:sym charset="0" typeface="Helvetica Light"/>
              </a:endParaRPr>
            </a:p>
          </p:txBody>
        </p:sp>
      </p:grpSp>
      <p:sp>
        <p:nvSpPr>
          <p:cNvPr xmlns:c="http://schemas.openxmlformats.org/drawingml/2006/chart" xmlns:pic="http://schemas.openxmlformats.org/drawingml/2006/picture" xmlns:dgm="http://schemas.openxmlformats.org/drawingml/2006/diagram" id="16" name="AutoShape 2"/>
          <p:cNvSpPr xmlns:c="http://schemas.openxmlformats.org/drawingml/2006/chart" xmlns:pic="http://schemas.openxmlformats.org/drawingml/2006/picture" xmlns:dgm="http://schemas.openxmlformats.org/drawingml/2006/diagram">
            <a:spLocks/>
          </p:cNvSpPr>
          <p:nvPr/>
        </p:nvSpPr>
        <p:spPr xmlns:c="http://schemas.openxmlformats.org/drawingml/2006/chart" xmlns:pic="http://schemas.openxmlformats.org/drawingml/2006/picture" xmlns:dgm="http://schemas.openxmlformats.org/drawingml/2006/diagram" bwMode="auto">
          <a:xfrm>
            <a:off x="951415" y="4539689"/>
            <a:ext cx="3995080" cy="402131"/>
          </a:xfrm>
          <a:custGeom>
            <a:avLst/>
            <a:gdLst>
              <a:gd fmla="*/ 817740300 w 21600" name="T0"/>
              <a:gd fmla="*/ 16480650 h 21600" name="T1"/>
              <a:gd fmla="*/ 817740300 w 21600" name="T2"/>
              <a:gd fmla="*/ 16480650 h 21600" name="T3"/>
              <a:gd fmla="*/ 817740300 w 21600" name="T4"/>
              <a:gd fmla="*/ 16480650 h 21600" name="T5"/>
              <a:gd fmla="*/ 817740300 w 21600" name="T6"/>
              <a:gd fmla="*/ 16480650 h 21600" name="T7"/>
              <a:gd fmla="*/ 0 60000 65536" name="T8"/>
              <a:gd fmla="*/ 0 60000 65536" name="T9"/>
              <a:gd fmla="*/ 0 60000 65536" name="T10"/>
              <a:gd fmla="*/ 0 60000 65536" name="T11"/>
              <a:gd fmla="*/ 0 w 21600" name="T12"/>
              <a:gd fmla="*/ 0 h 21600" name="T13"/>
              <a:gd fmla="*/ 21600 w 21600" name="T14"/>
              <a:gd fmla="*/ 21600 h 21600" name="T15"/>
            </a:gdLst>
            <a:ahLst/>
            <a:cxnLst>
              <a:cxn ang="T8">
                <a:pos x="T0" y="T1"/>
              </a:cxn>
              <a:cxn ang="T9">
                <a:pos x="T2" y="T3"/>
              </a:cxn>
              <a:cxn ang="T10">
                <a:pos x="T4" y="T5"/>
              </a:cxn>
              <a:cxn ang="T11">
                <a:pos x="T6" y="T7"/>
              </a:cxn>
            </a:cxnLst>
            <a:rect b="T15" l="T12" r="T14" t="T13"/>
            <a:pathLst>
              <a:path h="21600" w="21600">
                <a:moveTo>
                  <a:pt x="0" y="0"/>
                </a:moveTo>
                <a:lnTo>
                  <a:pt x="21600" y="0"/>
                </a:lnTo>
                <a:lnTo>
                  <a:pt x="21600" y="21600"/>
                </a:lnTo>
                <a:lnTo>
                  <a:pt x="0" y="21600"/>
                </a:lnTo>
                <a:lnTo>
                  <a:pt x="0" y="0"/>
                </a:lnTo>
                <a:close/>
              </a:path>
            </a:pathLst>
          </a:custGeom>
          <a:noFill/>
          <a:ln>
            <a:noFill/>
          </a:ln>
          <a:effectLst/>
        </p:spPr>
        <p:txBody xmlns:c="http://schemas.openxmlformats.org/drawingml/2006/chart" xmlns:pic="http://schemas.openxmlformats.org/drawingml/2006/picture" xmlns:dgm="http://schemas.openxmlformats.org/drawingml/2006/diagram">
          <a:bodyPr anchor="ctr" bIns="0" lIns="0" rIns="0" tIns="0"/>
          <a:lstStyle/>
          <a:p>
            <a:pPr defTabSz="649288"/>
            <a:r>
              <a:rPr altLang="en-US" dirty="0" lang="en-US" sz="1000">
                <a:solidFill>
                  <a:schemeClr val="bg1"/>
                </a:solidFill>
                <a:uFillTx/>
                <a:ea charset="0" typeface="Helvetica Light"/>
                <a:sym charset="0" typeface="Times New Roman"/>
              </a:rPr>
              <a:t>Shading: T at 500 hPa; Contour: GHT at 500 hPa </a:t>
            </a:r>
          </a:p>
          <a:p>
            <a:pPr defTabSz="649288"/>
            <a:r>
              <a:rPr altLang="en-US" dirty="0" lang="en-US" sz="1000">
                <a:solidFill>
                  <a:schemeClr val="bg1"/>
                </a:solidFill>
                <a:uFillTx/>
                <a:ea charset="0" typeface="Helvetica Light"/>
                <a:sym charset="0" typeface="Times New Roman"/>
              </a:rPr>
              <a:t>Vector: Flow averaged between 500 hPa and 200 hPa</a:t>
            </a:r>
            <a:endParaRPr altLang="en-US" dirty="0" lang="en-US" sz="1000">
              <a:solidFill>
                <a:schemeClr val="bg1"/>
              </a:solidFill>
              <a:uFillTx/>
              <a:ea charset="0" typeface="Helvetica Light"/>
              <a:sym charset="0" typeface="Helvetica Light"/>
            </a:endParaRPr>
          </a:p>
        </p:txBody>
      </p:sp>
      <p:sp>
        <p:nvSpPr>
          <p:cNvPr xmlns:c="http://schemas.openxmlformats.org/drawingml/2006/chart" xmlns:pic="http://schemas.openxmlformats.org/drawingml/2006/picture" xmlns:dgm="http://schemas.openxmlformats.org/drawingml/2006/diagram" id="3" name="Rectangle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778410" y="5216614"/>
            <a:ext cx="10590844" cy="923330"/>
          </a:xfrm>
          <a:prstGeom prst="rect">
            <a:avLst/>
          </a:prstGeom>
        </p:spPr>
        <p:txBody xmlns:c="http://schemas.openxmlformats.org/drawingml/2006/chart" xmlns:pic="http://schemas.openxmlformats.org/drawingml/2006/picture" xmlns:dgm="http://schemas.openxmlformats.org/drawingml/2006/diagram">
          <a:bodyPr wrap="square">
            <a:spAutoFit/>
          </a:bodyPr>
          <a:lstStyle/>
          <a:p>
            <a:pPr algn="just"/>
            <a:r>
              <a:rPr b="1" dirty="0" lang="en-US" smtClean="0" sz="1800">
                <a:solidFill>
                  <a:schemeClr val="accent2"/>
                </a:solidFill>
                <a:uFillTx/>
              </a:rPr>
              <a:t>Basin</a:t>
            </a:r>
            <a:r>
              <a:rPr b="1" baseline="0" dirty="0" lang="en-US" smtClean="0" sz="1800">
                <a:solidFill>
                  <a:schemeClr val="accent2"/>
                </a:solidFill>
                <a:uFillTx/>
              </a:rPr>
              <a:t> scale HWRF, after best efforts of optimization, takes about 3.8 </a:t>
            </a:r>
            <a:r>
              <a:rPr b="1" dirty="0" lang="en-US" smtClean="0" sz="1800">
                <a:solidFill>
                  <a:schemeClr val="accent2"/>
                </a:solidFill>
                <a:uFillTx/>
              </a:rPr>
              <a:t>hours on</a:t>
            </a:r>
            <a:r>
              <a:rPr b="1" baseline="0" dirty="0" lang="en-US" smtClean="0" sz="1800">
                <a:solidFill>
                  <a:schemeClr val="accent2"/>
                </a:solidFill>
                <a:uFillTx/>
              </a:rPr>
              <a:t> zeus</a:t>
            </a:r>
            <a:r>
              <a:rPr b="1" dirty="0" lang="en-US" smtClean="0" sz="1800">
                <a:solidFill>
                  <a:schemeClr val="accent2"/>
                </a:solidFill>
                <a:uFillTx/>
              </a:rPr>
              <a:t> using</a:t>
            </a:r>
            <a:r>
              <a:rPr b="1" baseline="0" dirty="0" lang="en-US" smtClean="0" sz="1800">
                <a:solidFill>
                  <a:schemeClr val="accent2"/>
                </a:solidFill>
                <a:uFillTx/>
              </a:rPr>
              <a:t> ~ 750 processors for 126 h with 3 storms in the domain.  WRF framework has some flaws and cannot be used for operational advancements of HWRF. However, this system will serve as a baseline.</a:t>
            </a:r>
            <a:endParaRPr dirty="0" lang="en-US">
              <a:uFillTx/>
            </a:endParaRP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 name="Content Placeholder 2"/>
          <p:cNvSpPr xmlns:c="http://schemas.openxmlformats.org/drawingml/2006/chart" xmlns:pic="http://schemas.openxmlformats.org/drawingml/2006/picture" xmlns:dgm="http://schemas.openxmlformats.org/drawingml/2006/diagram">
            <a:spLocks noGrp="1"/>
          </p:cNvSpPr>
          <p:nvPr>
            <p:ph idx="1" sz="half"/>
          </p:nvPr>
        </p:nvSpPr>
        <p:spPr xmlns:c="http://schemas.openxmlformats.org/drawingml/2006/chart" xmlns:pic="http://schemas.openxmlformats.org/drawingml/2006/picture" xmlns:dgm="http://schemas.openxmlformats.org/drawingml/2006/diagram">
          <a:xfrm>
            <a:off x="5762845" y="974465"/>
            <a:ext cx="5701676" cy="5064755"/>
          </a:xfrm>
        </p:spPr>
        <p:txBody xmlns:c="http://schemas.openxmlformats.org/drawingml/2006/chart" xmlns:pic="http://schemas.openxmlformats.org/drawingml/2006/picture" xmlns:dgm="http://schemas.openxmlformats.org/drawingml/2006/diagram">
          <a:bodyPr>
            <a:normAutofit lnSpcReduction="10000"/>
          </a:bodyPr>
          <a:lstStyle/>
          <a:p>
            <a:pPr indent="0" marL="0">
              <a:buNone/>
            </a:pPr>
            <a:endParaRPr dirty="0" lang="en-US" smtClean="0">
              <a:uFillTx/>
            </a:endParaRPr>
          </a:p>
          <a:p>
            <a:pPr algn="l"/>
            <a:r>
              <a:rPr dirty="0" lang="en-US" smtClean="0">
                <a:uFillTx/>
              </a:rPr>
              <a:t>Common</a:t>
            </a:r>
            <a:r>
              <a:rPr baseline="0" dirty="0" lang="en-US" smtClean="0">
                <a:uFillTx/>
              </a:rPr>
              <a:t> modeling infrastructure geared towards global models</a:t>
            </a:r>
            <a:endParaRPr dirty="0" lang="en-US" smtClean="0">
              <a:uFillTx/>
            </a:endParaRPr>
          </a:p>
          <a:p>
            <a:pPr algn="l"/>
            <a:r>
              <a:rPr baseline="0" dirty="0" lang="en-US" smtClean="0">
                <a:uFillTx/>
              </a:rPr>
              <a:t>Created for sharing developments (e.g, coupler, physics)</a:t>
            </a:r>
          </a:p>
          <a:p>
            <a:pPr algn="l"/>
            <a:r>
              <a:rPr baseline="0" dirty="0" lang="en-US" smtClean="0">
                <a:uFillTx/>
              </a:rPr>
              <a:t>NMM and HWRF shares the same dynamics except grid structure (E vs B).</a:t>
            </a:r>
          </a:p>
          <a:p>
            <a:pPr algn="l"/>
            <a:r>
              <a:rPr baseline="0" dirty="0" lang="en-US" smtClean="0">
                <a:uFillTx/>
              </a:rPr>
              <a:t>NMM can be configured in both regional (basin scale) and global mode</a:t>
            </a:r>
          </a:p>
          <a:p>
            <a:pPr algn="l"/>
            <a:r>
              <a:rPr baseline="0" dirty="0" lang="en-US" smtClean="0">
                <a:uFillTx/>
              </a:rPr>
              <a:t>Nesting within NMM (under development) based on HWRF paradigm </a:t>
            </a:r>
            <a:r>
              <a:rPr baseline="0" dirty="0" lang="en-US" smtClean="0" u="sng">
                <a:uFillTx/>
              </a:rPr>
              <a:t>but recoded within NEMS</a:t>
            </a:r>
          </a:p>
          <a:p>
            <a:pPr algn="l"/>
            <a:r>
              <a:rPr baseline="0" dirty="0" lang="en-US" smtClean="0">
                <a:uFillTx/>
              </a:rPr>
              <a:t>HWRF nest motion algorithms, physics and  initialization under transition</a:t>
            </a:r>
          </a:p>
        </p:txBody>
      </p:sp>
      <p:sp>
        <p:nvSpPr>
          <p:cNvPr xmlns:c="http://schemas.openxmlformats.org/drawingml/2006/chart" xmlns:pic="http://schemas.openxmlformats.org/drawingml/2006/picture" xmlns:dgm="http://schemas.openxmlformats.org/drawingml/2006/diagram" id="6" name="Content Placeholder 2"/>
          <p:cNvSpPr xmlns:c="http://schemas.openxmlformats.org/drawingml/2006/chart" xmlns:pic="http://schemas.openxmlformats.org/drawingml/2006/picture" xmlns:dgm="http://schemas.openxmlformats.org/drawingml/2006/diagram">
            <a:spLocks noGrp="1"/>
          </p:cNvSpPr>
          <p:nvPr>
            <p:ph idx="2" sz="half"/>
          </p:nvPr>
        </p:nvSpPr>
        <p:spPr xmlns:c="http://schemas.openxmlformats.org/drawingml/2006/chart" xmlns:pic="http://schemas.openxmlformats.org/drawingml/2006/picture" xmlns:dgm="http://schemas.openxmlformats.org/drawingml/2006/diagram">
          <a:xfrm>
            <a:off x="541244" y="4952618"/>
            <a:ext cx="5131255" cy="884932"/>
          </a:xfrm>
        </p:spPr>
        <p:txBody xmlns:c="http://schemas.openxmlformats.org/drawingml/2006/chart" xmlns:pic="http://schemas.openxmlformats.org/drawingml/2006/picture" xmlns:dgm="http://schemas.openxmlformats.org/drawingml/2006/diagram">
          <a:bodyPr>
            <a:normAutofit lnSpcReduction="10000"/>
          </a:bodyPr>
          <a:lstStyle/>
          <a:p>
            <a:pPr algn="just" indent="0" marL="0">
              <a:buNone/>
            </a:pPr>
            <a:r>
              <a:rPr b="1" dirty="0" lang="en-US" smtClean="0">
                <a:solidFill>
                  <a:schemeClr val="accent2"/>
                </a:solidFill>
                <a:uFillTx/>
              </a:rPr>
              <a:t>No</a:t>
            </a:r>
            <a:r>
              <a:rPr b="1" baseline="0" dirty="0" lang="en-US" smtClean="0">
                <a:solidFill>
                  <a:schemeClr val="accent2"/>
                </a:solidFill>
                <a:uFillTx/>
              </a:rPr>
              <a:t>n-Hydrostatic Multi-scale Model (NMM) embedded within the  </a:t>
            </a:r>
            <a:r>
              <a:rPr b="1" dirty="0" lang="en-US" smtClean="0">
                <a:solidFill>
                  <a:schemeClr val="accent2"/>
                </a:solidFill>
                <a:uFillTx/>
              </a:rPr>
              <a:t>NOAA</a:t>
            </a:r>
            <a:r>
              <a:rPr b="1" baseline="0" dirty="0" lang="en-US" smtClean="0">
                <a:solidFill>
                  <a:schemeClr val="accent2"/>
                </a:solidFill>
                <a:uFillTx/>
              </a:rPr>
              <a:t> Environmental Modeling System Framework (NEMS) </a:t>
            </a:r>
          </a:p>
        </p:txBody>
      </p:sp>
      <p:sp>
        <p:nvSpPr>
          <p:cNvPr xmlns:c="http://schemas.openxmlformats.org/drawingml/2006/chart" xmlns:pic="http://schemas.openxmlformats.org/drawingml/2006/picture" xmlns:dgm="http://schemas.openxmlformats.org/drawingml/2006/diagram" id="5" name="Title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93544" y="415717"/>
            <a:ext cx="10185136" cy="1117497"/>
          </a:xfrm>
          <a:prstGeom prst="rect">
            <a:avLst/>
          </a:prstGeom>
        </p:spPr>
        <p:txBody xmlns:c="http://schemas.openxmlformats.org/drawingml/2006/chart" xmlns:pic="http://schemas.openxmlformats.org/drawingml/2006/picture" xmlns:dgm="http://schemas.openxmlformats.org/drawingml/2006/diagram">
          <a:bodyPr anchor="t" bIns="45720" lIns="91440" rIns="91440" rtlCol="0" tIns="45720" vert="horz">
            <a:noAutofit/>
          </a:bodyPr>
          <a:lstStyle>
            <a:lvl1pPr algn="l" defTabSz="457200" eaLnBrk="1" hangingPunct="1" latinLnBrk="0" rtl="0">
              <a:spcBef>
                <a:spcPct val="0"/>
              </a:spcBef>
              <a:buNone/>
              <a:defRPr b="0" i="0" kern="1200" sz="4200">
                <a:solidFill>
                  <a:schemeClr val="tx2"/>
                </a:solidFill>
                <a:uFillTx/>
                <a:latin typeface="+mj-lt"/>
                <a:ea typeface="+mj-ea"/>
                <a:cs typeface="+mj-cs"/>
              </a:defRPr>
            </a:lvl1pPr>
            <a:lvl2pPr eaLnBrk="1" hangingPunct="1">
              <a:defRPr>
                <a:solidFill>
                  <a:schemeClr val="tx2"/>
                </a:solidFill>
                <a:uFillTx/>
              </a:defRPr>
            </a:lvl2pPr>
            <a:lvl3pPr eaLnBrk="1" hangingPunct="1">
              <a:defRPr>
                <a:solidFill>
                  <a:schemeClr val="tx2"/>
                </a:solidFill>
                <a:uFillTx/>
              </a:defRPr>
            </a:lvl3pPr>
            <a:lvl4pPr eaLnBrk="1" hangingPunct="1">
              <a:defRPr>
                <a:solidFill>
                  <a:schemeClr val="tx2"/>
                </a:solidFill>
                <a:uFillTx/>
              </a:defRPr>
            </a:lvl4pPr>
            <a:lvl5pPr eaLnBrk="1" hangingPunct="1">
              <a:defRPr>
                <a:solidFill>
                  <a:schemeClr val="tx2"/>
                </a:solidFill>
                <a:uFillTx/>
              </a:defRPr>
            </a:lvl5pPr>
            <a:lvl6pPr eaLnBrk="1" hangingPunct="1">
              <a:defRPr>
                <a:solidFill>
                  <a:schemeClr val="tx2"/>
                </a:solidFill>
                <a:uFillTx/>
              </a:defRPr>
            </a:lvl6pPr>
            <a:lvl7pPr eaLnBrk="1" hangingPunct="1">
              <a:defRPr>
                <a:solidFill>
                  <a:schemeClr val="tx2"/>
                </a:solidFill>
                <a:uFillTx/>
              </a:defRPr>
            </a:lvl7pPr>
            <a:lvl8pPr eaLnBrk="1" hangingPunct="1">
              <a:defRPr>
                <a:solidFill>
                  <a:schemeClr val="tx2"/>
                </a:solidFill>
                <a:uFillTx/>
              </a:defRPr>
            </a:lvl8pPr>
            <a:lvl9pPr eaLnBrk="1" hangingPunct="1">
              <a:defRPr>
                <a:solidFill>
                  <a:schemeClr val="tx2"/>
                </a:solidFill>
                <a:uFillTx/>
              </a:defRPr>
            </a:lvl9pPr>
          </a:lstStyle>
          <a:p>
            <a:r>
              <a:rPr dirty="0" lang="en-US" smtClean="0" sz="3200">
                <a:solidFill>
                  <a:schemeClr val="accent5">
                    <a:lumMod val="40000"/>
                    <a:lumOff val="60000"/>
                  </a:schemeClr>
                </a:solidFill>
                <a:uFillTx/>
              </a:rPr>
              <a:t>Addressing Next-Generation TC  Prediction Needs</a:t>
            </a:r>
            <a:endParaRPr dirty="0" lang="en-US" sz="3200">
              <a:solidFill>
                <a:schemeClr val="accent5">
                  <a:lumMod val="40000"/>
                  <a:lumOff val="60000"/>
                </a:schemeClr>
              </a:solidFill>
              <a:uFillTx/>
            </a:endParaRPr>
          </a:p>
        </p:txBody>
      </p:sp>
      <p:pic>
        <p:nvPicPr>
          <p:cNvPr xmlns:c="http://schemas.openxmlformats.org/drawingml/2006/chart" xmlns:pic="http://schemas.openxmlformats.org/drawingml/2006/picture" xmlns:dgm="http://schemas.openxmlformats.org/drawingml/2006/diagram" id="2" name="Picture 1"/>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3"/>
          <a:stretch>
            <a:fillRect/>
          </a:stretch>
        </p:blipFill>
        <p:spPr xmlns:c="http://schemas.openxmlformats.org/drawingml/2006/chart" xmlns:pic="http://schemas.openxmlformats.org/drawingml/2006/picture" xmlns:dgm="http://schemas.openxmlformats.org/drawingml/2006/diagram">
          <a:xfrm>
            <a:off x="541244" y="1441823"/>
            <a:ext cx="5009075" cy="3510795"/>
          </a:xfrm>
          <a:prstGeom prst="rect">
            <a:avLst/>
          </a:prstGeom>
        </p:spPr>
      </p:pic>
      <p:pic>
        <p:nvPicPr>
          <p:cNvPr xmlns:c="http://schemas.openxmlformats.org/drawingml/2006/chart" xmlns:pic="http://schemas.openxmlformats.org/drawingml/2006/picture" xmlns:dgm="http://schemas.openxmlformats.org/drawingml/2006/diagram" id="7" name="Picture 6"/>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a:off x="11260565" y="6186348"/>
            <a:ext cx="603851" cy="603851"/>
          </a:xfrm>
          <a:prstGeom prst="rect">
            <a:avLst/>
          </a:prstGeom>
        </p:spPr>
      </p:pic>
      <p:pic>
        <p:nvPicPr>
          <p:cNvPr xmlns:c="http://schemas.openxmlformats.org/drawingml/2006/chart" xmlns:pic="http://schemas.openxmlformats.org/drawingml/2006/picture" xmlns:dgm="http://schemas.openxmlformats.org/drawingml/2006/diagram" id="8" name="Picture 7"/>
          <p:cNvPicPr xmlns:c="http://schemas.openxmlformats.org/drawingml/2006/chart" xmlns:pic="http://schemas.openxmlformats.org/drawingml/2006/picture" xmlns:dgm="http://schemas.openxmlformats.org/drawingml/2006/diagram">
            <a:picLocks noChangeAspect="1"/>
          </p:cNvPicPr>
          <p:nvPr/>
        </p:nvPicPr>
        <p:blipFill xmlns:c="http://schemas.openxmlformats.org/drawingml/2006/chart" xmlns:pic="http://schemas.openxmlformats.org/drawingml/2006/picture" xmlns:dgm="http://schemas.openxmlformats.org/drawingml/2006/diagram">
          <a:blip r:embed="rId5"/>
          <a:stretch>
            <a:fillRect/>
          </a:stretch>
        </p:blipFill>
        <p:spPr xmlns:c="http://schemas.openxmlformats.org/drawingml/2006/chart" xmlns:pic="http://schemas.openxmlformats.org/drawingml/2006/picture" xmlns:dgm="http://schemas.openxmlformats.org/drawingml/2006/diagram">
          <a:xfrm>
            <a:off x="270207" y="6039428"/>
            <a:ext cx="639380" cy="611561"/>
          </a:xfrm>
          <a:prstGeom prst="rect">
            <a:avLst/>
          </a:prstGeom>
        </p:spPr>
      </p:pic>
      <p:sp>
        <p:nvSpPr>
          <p:cNvPr xmlns:c="http://schemas.openxmlformats.org/drawingml/2006/chart" xmlns:pic="http://schemas.openxmlformats.org/drawingml/2006/picture" xmlns:dgm="http://schemas.openxmlformats.org/drawingml/2006/diagram" id="9" name="TextBox 9"/>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024056" y="246845"/>
            <a:ext cx="1476375" cy="369332"/>
          </a:xfrm>
          <a:prstGeom prst="rect">
            <a:avLst/>
          </a:prstGeom>
        </p:spPr>
        <p:txBody xmlns:c="http://schemas.openxmlformats.org/drawingml/2006/chart" xmlns:pic="http://schemas.openxmlformats.org/drawingml/2006/picture" xmlns:dgm="http://schemas.openxmlformats.org/drawingml/2006/diagram">
          <a:bodyPr rtlCol="0">
            <a:spAutoFit/>
          </a:bodyPr>
          <a:lstStyle/>
          <a:p>
            <a:pPr algn="ctr"/>
            <a:r>
              <a:rPr lang="en-US">
                <a:uFillTx/>
              </a:rPr>
              <a:t>8</a:t>
            </a:r>
          </a:p>
        </p:txBody>
      </p:sp>
    </p:spTree>
  </p:cSld>
  <p:clrMapOvr xmlns:c="http://schemas.openxmlformats.org/drawingml/2006/chart" xmlns:pic="http://schemas.openxmlformats.org/drawingml/2006/picture" xmlns:dgm="http://schemas.openxmlformats.org/drawingml/2006/diagram">
    <a:masterClrMapping/>
  </p:clrMapOvr>
  <p:timing>
    <p:tnLst>
      <p:par>
        <p:cTn dur="indefinite" id="1" nodeType="tmRoot" restart="never"/>
      </p:par>
    </p:tnLst>
  </p:timing>
</p:sld>
</file>

<file path=ppt/theme/_rels/theme1.xml.rels><?xml version="1.0" standalone="yes" ?><Relationships xmlns="http://schemas.openxmlformats.org/package/2006/relationships"><Relationship Id="rId1" Target="../media/image1.jpeg" Type="http://schemas.openxmlformats.org/officeDocument/2006/relationships/image"></Relationship></Relationships>
</file>

<file path=ppt/theme/theme1.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panose="020B0502020202020204"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panose="020B0502020202020204"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algn="ctr" cap="rnd" cmpd="sng" w="9525">
          <a:solidFill>
            <a:schemeClr val="phClr"/>
          </a:solidFill>
          <a:prstDash val="solid"/>
        </a:ln>
        <a:ln algn="ctr" cap="rnd" cmpd="sng" w="19050">
          <a:solidFill>
            <a:schemeClr val="phClr"/>
          </a:solidFill>
          <a:prstDash val="solid"/>
        </a:ln>
        <a:ln algn="ctr" cap="rnd" cmpd="sng" w="28575">
          <a:solidFill>
            <a:schemeClr val="phClr"/>
          </a:solidFill>
          <a:prstDash val="solid"/>
        </a:ln>
      </a:lnStyleLst>
      <a:effectStyleLst>
        <a:effectStyle>
          <a:effectLst/>
        </a:effectStyle>
        <a:effectStyle>
          <a:effectLst>
            <a:outerShdw blurRad="38100" dir="5400000" dist="25400" rotWithShape="0">
              <a:srgbClr val="000000">
                <a:alpha val="45000"/>
              </a:srgbClr>
            </a:outerShdw>
          </a:effectLst>
        </a:effectStyle>
        <a:effectStyle>
          <a:effectLst>
            <a:outerShdw blurRad="63500" dir="5400000" dist="38100" rotWithShape="0">
              <a:srgbClr val="000000">
                <a:alpha val="60000"/>
              </a:srgbClr>
            </a:outerShdw>
          </a:effectLst>
          <a:scene3d>
            <a:camera prst="orthographicFront">
              <a:rot lat="0" lon="0" rev="0"/>
            </a:camera>
            <a:lightRig dir="tl" rig="threePt"/>
          </a:scene3d>
          <a:sp3d prstMaterial="plastic">
            <a:bevelT h="0" w="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b="100000" l="45000" r="125000" t="65000"/>
          </a:path>
        </a:gradFill>
        <a:blipFill rotWithShape="1">
          <a:blip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panose="020F0302020204030204"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panose="020F0502020204030204"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HDIonV2</Template>
  <TotalTime>5437</TotalTime>
  <Words>1174</Words>
  <Application>Microsoft Office PowerPoint</Application>
  <PresentationFormat>Widescreen</PresentationFormat>
  <Paragraphs>114</Paragraphs>
  <Slides>14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宋体</vt:lpstr>
      <vt:lpstr>Arial</vt:lpstr>
      <vt:lpstr>Calibri</vt:lpstr>
      <vt:lpstr>Cambria</vt:lpstr>
      <vt:lpstr>Century Gothic</vt:lpstr>
      <vt:lpstr>Helvetica Light</vt:lpstr>
      <vt:lpstr>Times New Roman</vt:lpstr>
      <vt:lpstr>Wingdings</vt:lpstr>
      <vt:lpstr>Wingdings 3</vt:lpstr>
      <vt:lpstr>Ion</vt:lpstr>
      <vt:lpstr>A Global to Local-Scale Hurricane Forecasting System</vt:lpstr>
      <vt:lpstr>PowerPoint Presentation</vt:lpstr>
      <vt:lpstr>State-of-the-art: Operational HWRF System</vt:lpstr>
      <vt:lpstr>HWRF Nesting: High Resolution for TC vortex</vt:lpstr>
      <vt:lpstr>Addressing Our Immediate  TC Prediction Needs</vt:lpstr>
      <vt:lpstr>Basin-Scale HWRF: Experimental Prediction System </vt:lpstr>
      <vt:lpstr>Basin Scale HWRF: Environmental Interactions</vt:lpstr>
      <vt:lpstr>Basin Scale HWRF: Land-Storm Interactions</vt:lpstr>
      <vt:lpstr>PowerPoint Presentation</vt:lpstr>
      <vt:lpstr>Basin Scale NMMB (HWRF-B ?)</vt:lpstr>
      <vt:lpstr>Addressing Our Global  TC Prediction Needs</vt:lpstr>
      <vt:lpstr>A Global Nested Tropical Prediction System</vt:lpstr>
      <vt:lpstr>Progress, Future Directions and Challenges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sundararaman gopalakrishnan</dc:creator>
  <cp:lastModifiedBy>Microsoft account</cp:lastModifiedBy>
  <cp:revision>904</cp:revision>
  <dcterms:created xsi:type="dcterms:W3CDTF">2014-08-01T22:34:25Z</dcterms:created>
  <dcterms:modified xsi:type="dcterms:W3CDTF">2014-09-17T02:52:48Z</dcterms:modified>
</cp:coreProperties>
</file>