
<file path=[Content_Types].xml><?xml version="1.0" encoding="utf-8"?>
<Types xmlns="http://schemas.openxmlformats.org/package/2006/content-types">
  <Default ContentType="image/gif" Extension="gif"/>
  <Default ContentType="image/jpeg" Extension="jpeg"/>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4" id="2147483648"/>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Lst>
  <p:sldSz cx="12192000" cy="6858000"/>
  <p:notesSz xmlns:c="http://schemas.openxmlformats.org/drawingml/2006/chart" xmlns:pic="http://schemas.openxmlformats.org/drawingml/2006/picture" xmlns:dgm="http://schemas.openxmlformats.org/drawingml/2006/diagram" cx="6858000" cy="9144000"/>
  <p:defaultTextStyle xmlns:c="http://schemas.openxmlformats.org/drawingml/2006/chart" xmlns:pic="http://schemas.openxmlformats.org/drawingml/2006/picture" xmlns:dgm="http://schemas.openxmlformats.org/drawingml/2006/diagram">
    <a:defPPr>
      <a:defRPr lang="en-US">
        <a:uFillTx/>
      </a:defRPr>
    </a:defPPr>
    <a:lvl1pPr algn="l" defTabSz="457200" eaLnBrk="1" hangingPunct="1" latinLnBrk="0" marL="0" rtl="0">
      <a:defRPr kern="1200" sz="1800">
        <a:solidFill>
          <a:schemeClr val="tx1"/>
        </a:solidFill>
        <a:uFillTx/>
        <a:latin typeface="+mn-lt"/>
        <a:ea typeface="+mn-ea"/>
        <a:cs typeface="+mn-cs"/>
      </a:defRPr>
    </a:lvl1pPr>
    <a:lvl2pPr algn="l" defTabSz="457200" eaLnBrk="1" hangingPunct="1" latinLnBrk="0" marL="457200" rtl="0">
      <a:defRPr kern="1200" sz="1800">
        <a:solidFill>
          <a:schemeClr val="tx1"/>
        </a:solidFill>
        <a:uFillTx/>
        <a:latin typeface="+mn-lt"/>
        <a:ea typeface="+mn-ea"/>
        <a:cs typeface="+mn-cs"/>
      </a:defRPr>
    </a:lvl2pPr>
    <a:lvl3pPr algn="l" defTabSz="457200" eaLnBrk="1" hangingPunct="1" latinLnBrk="0" marL="914400" rtl="0">
      <a:defRPr kern="1200" sz="1800">
        <a:solidFill>
          <a:schemeClr val="tx1"/>
        </a:solidFill>
        <a:uFillTx/>
        <a:latin typeface="+mn-lt"/>
        <a:ea typeface="+mn-ea"/>
        <a:cs typeface="+mn-cs"/>
      </a:defRPr>
    </a:lvl3pPr>
    <a:lvl4pPr algn="l" defTabSz="457200" eaLnBrk="1" hangingPunct="1" latinLnBrk="0" marL="1371600" rtl="0">
      <a:defRPr kern="1200" sz="1800">
        <a:solidFill>
          <a:schemeClr val="tx1"/>
        </a:solidFill>
        <a:uFillTx/>
        <a:latin typeface="+mn-lt"/>
        <a:ea typeface="+mn-ea"/>
        <a:cs typeface="+mn-cs"/>
      </a:defRPr>
    </a:lvl4pPr>
    <a:lvl5pPr algn="l" defTabSz="457200" eaLnBrk="1" hangingPunct="1" latinLnBrk="0" marL="1828800" rtl="0">
      <a:defRPr kern="1200" sz="1800">
        <a:solidFill>
          <a:schemeClr val="tx1"/>
        </a:solidFill>
        <a:uFillTx/>
        <a:latin typeface="+mn-lt"/>
        <a:ea typeface="+mn-ea"/>
        <a:cs typeface="+mn-cs"/>
      </a:defRPr>
    </a:lvl5pPr>
    <a:lvl6pPr algn="l" defTabSz="457200" eaLnBrk="1" hangingPunct="1" latinLnBrk="0" marL="2286000" rtl="0">
      <a:defRPr kern="1200" sz="1800">
        <a:solidFill>
          <a:schemeClr val="tx1"/>
        </a:solidFill>
        <a:uFillTx/>
        <a:latin typeface="+mn-lt"/>
        <a:ea typeface="+mn-ea"/>
        <a:cs typeface="+mn-cs"/>
      </a:defRPr>
    </a:lvl6pPr>
    <a:lvl7pPr algn="l" defTabSz="457200" eaLnBrk="1" hangingPunct="1" latinLnBrk="0" marL="2743200" rtl="0">
      <a:defRPr kern="1200" sz="1800">
        <a:solidFill>
          <a:schemeClr val="tx1"/>
        </a:solidFill>
        <a:uFillTx/>
        <a:latin typeface="+mn-lt"/>
        <a:ea typeface="+mn-ea"/>
        <a:cs typeface="+mn-cs"/>
      </a:defRPr>
    </a:lvl7pPr>
    <a:lvl8pPr algn="l" defTabSz="457200" eaLnBrk="1" hangingPunct="1" latinLnBrk="0" marL="3200400" rtl="0">
      <a:defRPr kern="1200" sz="1800">
        <a:solidFill>
          <a:schemeClr val="tx1"/>
        </a:solidFill>
        <a:uFillTx/>
        <a:latin typeface="+mn-lt"/>
        <a:ea typeface="+mn-ea"/>
        <a:cs typeface="+mn-cs"/>
      </a:defRPr>
    </a:lvl8pPr>
    <a:lvl9pPr algn="l" defTabSz="457200" eaLnBrk="1" hangingPunct="1" latinLnBrk="0" marL="3657600" rtl="0">
      <a:defRPr kern="1200" sz="1800">
        <a:solidFill>
          <a:schemeClr val="tx1"/>
        </a:solidFill>
        <a:uFillTx/>
        <a:latin typeface="+mn-lt"/>
        <a:ea typeface="+mn-ea"/>
        <a:cs typeface="+mn-cs"/>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file>

<file path=ppt/tableStyles.xml><?xml version="1.0" encoding="utf-8"?>
<a:tblStyleLst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def="{5C22544A-7EE6-4342-B048-85BDC9FD1C3A}"/>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p:slideViewPr>
    <p:cSldViewPr snapToObjects="1">
      <p:cViewPr varScale="1">
        <p:scale xmlns:c="http://schemas.openxmlformats.org/drawingml/2006/chart" xmlns:pic="http://schemas.openxmlformats.org/drawingml/2006/picture" xmlns:dgm="http://schemas.openxmlformats.org/drawingml/2006/diagram">
          <a:sx d="100" n="66"/>
          <a:sy d="100" n="66"/>
        </p:scale>
        <p:origin xmlns:c="http://schemas.openxmlformats.org/drawingml/2006/chart" xmlns:pic="http://schemas.openxmlformats.org/drawingml/2006/picture" xmlns:dgm="http://schemas.openxmlformats.org/drawingml/2006/diagram" x="0" y="0"/>
      </p:cViewPr>
    </p:cSldViewPr>
  </p:slideViewPr>
  <p:gridSpacing xmlns:c="http://schemas.openxmlformats.org/drawingml/2006/chart" xmlns:pic="http://schemas.openxmlformats.org/drawingml/2006/picture" xmlns:dgm="http://schemas.openxmlformats.org/drawingml/2006/diagram" cx="76200" cy="76200"/>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theme/theme1.xml" Type="http://schemas.openxmlformats.org/officeDocument/2006/relationships/theme"></Relationship></Relationships>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pic="http://schemas.openxmlformats.org/drawingml/2006/picture" xmlns:dgm="http://schemas.openxmlformats.org/drawingml/2006/diagram" idx="1001">
        <a:schemeClr val="bg1"/>
      </p:bgRef>
    </p:bg>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Header Placeholder 1"/>
          <p:cNvSpPr xmlns:c="http://schemas.openxmlformats.org/drawingml/2006/chart" xmlns:pic="http://schemas.openxmlformats.org/drawingml/2006/picture" xmlns:dgm="http://schemas.openxmlformats.org/drawingml/2006/diagram">
            <a:spLocks noGrp="1"/>
          </p:cNvSpPr>
          <p:nvPr>
            <p:ph sz="quarter" type="hdr"/>
          </p:nvPr>
        </p:nvSpPr>
        <p:spPr xmlns:c="http://schemas.openxmlformats.org/drawingml/2006/chart" xmlns:pic="http://schemas.openxmlformats.org/drawingml/2006/picture" xmlns:dgm="http://schemas.openxmlformats.org/drawingml/2006/diagram">
          <a:xfrm>
            <a:off x="0" y="0"/>
            <a:ext cx="2971800" cy="458788"/>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lstStyle>
            <a:lvl1pPr algn="l">
              <a:defRPr sz="1200">
                <a:uFillTx/>
              </a:defRPr>
            </a:lvl1pPr>
          </a:lstStyle>
          <a:p>
            <a:endParaRPr lang="en-US">
              <a:uFillTx/>
            </a:endParaRPr>
          </a:p>
        </p:txBody>
      </p:sp>
      <p:sp>
        <p:nvSpPr>
          <p:cNvPr xmlns:c="http://schemas.openxmlformats.org/drawingml/2006/chart" xmlns:pic="http://schemas.openxmlformats.org/drawingml/2006/picture" xmlns:dgm="http://schemas.openxmlformats.org/drawingml/2006/diagram" id="3" name="Date Placeholder 2"/>
          <p:cNvSpPr xmlns:c="http://schemas.openxmlformats.org/drawingml/2006/chart" xmlns:pic="http://schemas.openxmlformats.org/drawingml/2006/picture" xmlns:dgm="http://schemas.openxmlformats.org/drawingml/2006/diagram">
            <a:spLocks noGrp="1"/>
          </p:cNvSpPr>
          <p:nvPr>
            <p:ph idx="1" type="dt"/>
          </p:nvPr>
        </p:nvSpPr>
        <p:spPr xmlns:c="http://schemas.openxmlformats.org/drawingml/2006/chart" xmlns:pic="http://schemas.openxmlformats.org/drawingml/2006/picture" xmlns:dgm="http://schemas.openxmlformats.org/drawingml/2006/diagram">
          <a:xfrm>
            <a:off x="3884613" y="0"/>
            <a:ext cx="2971800" cy="458788"/>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lstStyle>
            <a:lvl1pPr algn="r">
              <a:defRPr sz="1200">
                <a:uFillTx/>
              </a:defRPr>
            </a:lvl1pPr>
          </a:lstStyle>
          <a:p>
            <a:fld id="{5F36CE78-75A8-D643-9142-9455AAB0E9BF}" type="datetimeFigureOut">
              <a:rPr lang="en-US" smtClean="0">
                <a:uFillTx/>
              </a:rPr>
              <a:t>11/14/14</a:t>
            </a:fld>
            <a:endParaRPr lang="en-US">
              <a:uFillTx/>
            </a:endParaRPr>
          </a:p>
        </p:txBody>
      </p:sp>
      <p:sp>
        <p:nvSpPr>
          <p:cNvPr xmlns:c="http://schemas.openxmlformats.org/drawingml/2006/chart" xmlns:pic="http://schemas.openxmlformats.org/drawingml/2006/picture" xmlns:dgm="http://schemas.openxmlformats.org/drawingml/2006/diagram" id="4" name="Slide Image Placeholder 3"/>
          <p:cNvSpPr xmlns:c="http://schemas.openxmlformats.org/drawingml/2006/chart" xmlns:pic="http://schemas.openxmlformats.org/drawingml/2006/picture" xmlns:dgm="http://schemas.openxmlformats.org/drawingml/2006/diagram">
            <a:spLocks noChangeAspect="1" noGrp="1" noRot="1"/>
          </p:cNvSpPr>
          <p:nvPr>
            <p:ph idx="2" type="sldImg"/>
          </p:nvPr>
        </p:nvSpPr>
        <p:spPr xmlns:c="http://schemas.openxmlformats.org/drawingml/2006/chart" xmlns:pic="http://schemas.openxmlformats.org/drawingml/2006/picture" xmlns:dgm="http://schemas.openxmlformats.org/drawingml/2006/diagram">
          <a:xfrm>
            <a:off x="685800" y="1143000"/>
            <a:ext cx="5486400" cy="3086100"/>
          </a:xfrm>
          <a:prstGeom prst="rect">
            <a:avLst/>
          </a:prstGeom>
          <a:noFill/>
          <a:ln w="12700">
            <a:solidFill>
              <a:srgbClr val="000000"/>
            </a:solidFill>
          </a:ln>
        </p:spPr>
        <p:txBody xmlns:c="http://schemas.openxmlformats.org/drawingml/2006/chart" xmlns:pic="http://schemas.openxmlformats.org/drawingml/2006/picture" xmlns:dgm="http://schemas.openxmlformats.org/drawingml/2006/diagram">
          <a:bodyPr anchor="ctr" bIns="45720" lIns="91440" rIns="91440" rtlCol="0" tIns="45720" vert="horz"/>
          <a:lstStyle/>
          <a:p>
            <a:endParaRPr lang="en-US">
              <a:uFillTx/>
            </a:endParaRPr>
          </a:p>
        </p:txBody>
      </p:sp>
      <p:sp>
        <p:nvSpPr>
          <p:cNvPr xmlns:c="http://schemas.openxmlformats.org/drawingml/2006/chart" xmlns:pic="http://schemas.openxmlformats.org/drawingml/2006/picture" xmlns:dgm="http://schemas.openxmlformats.org/drawingml/2006/diagram" id="5" name="Notes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685800" y="4400550"/>
            <a:ext cx="5486400" cy="3600450"/>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4" sz="quarter" type="ftr"/>
          </p:nvPr>
        </p:nvSpPr>
        <p:spPr xmlns:c="http://schemas.openxmlformats.org/drawingml/2006/chart" xmlns:pic="http://schemas.openxmlformats.org/drawingml/2006/picture" xmlns:dgm="http://schemas.openxmlformats.org/drawingml/2006/diagram">
          <a:xfrm>
            <a:off x="0" y="8685213"/>
            <a:ext cx="2971800" cy="458787"/>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l">
              <a:defRPr sz="1200">
                <a:uFillTx/>
              </a:defRPr>
            </a:lvl1pPr>
          </a:lstStyle>
          <a:p>
            <a:endParaRPr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5" sz="quarter" type="sldNum"/>
          </p:nvPr>
        </p:nvSpPr>
        <p:spPr xmlns:c="http://schemas.openxmlformats.org/drawingml/2006/chart" xmlns:pic="http://schemas.openxmlformats.org/drawingml/2006/picture" xmlns:dgm="http://schemas.openxmlformats.org/drawingml/2006/diagram">
          <a:xfrm>
            <a:off x="3884613" y="8685213"/>
            <a:ext cx="2971800" cy="458787"/>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r">
              <a:defRPr sz="1200">
                <a:uFillTx/>
              </a:defRPr>
            </a:lvl1pPr>
          </a:lstStyle>
          <a:p>
            <a:fld id="{B13D171E-8E11-F743-BB07-AD8E1AF2AA7D}" type="slidenum">
              <a:rPr lang="en-US" smtClean="0">
                <a:uFillTx/>
              </a:rPr>
              <a:t>‹#›</a:t>
            </a:fld>
            <a:endParaRPr lang="en-US">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lt2" folHlink="folHlink" hlink="hlink" tx1="dk1" tx2="dk2"/>
  <p:notesStyle xmlns:c="http://schemas.openxmlformats.org/drawingml/2006/chart" xmlns:pic="http://schemas.openxmlformats.org/drawingml/2006/picture" xmlns:dgm="http://schemas.openxmlformats.org/drawingml/2006/diagram">
    <a:lvl1pPr algn="l" defTabSz="914400" eaLnBrk="1" hangingPunct="1" latinLnBrk="0" marL="0" rtl="0">
      <a:defRPr kern="1200" sz="1200">
        <a:solidFill>
          <a:schemeClr val="tx1"/>
        </a:solidFill>
        <a:uFillTx/>
        <a:latin typeface="+mn-lt"/>
        <a:ea typeface="+mn-ea"/>
        <a:cs typeface="+mn-cs"/>
      </a:defRPr>
    </a:lvl1pPr>
    <a:lvl2pPr algn="l" defTabSz="914400" eaLnBrk="1" hangingPunct="1" latinLnBrk="0" marL="457200" rtl="0">
      <a:defRPr kern="1200" sz="1200">
        <a:solidFill>
          <a:schemeClr val="tx1"/>
        </a:solidFill>
        <a:uFillTx/>
        <a:latin typeface="+mn-lt"/>
        <a:ea typeface="+mn-ea"/>
        <a:cs typeface="+mn-cs"/>
      </a:defRPr>
    </a:lvl2pPr>
    <a:lvl3pPr algn="l" defTabSz="914400" eaLnBrk="1" hangingPunct="1" latinLnBrk="0" marL="914400" rtl="0">
      <a:defRPr kern="1200" sz="1200">
        <a:solidFill>
          <a:schemeClr val="tx1"/>
        </a:solidFill>
        <a:uFillTx/>
        <a:latin typeface="+mn-lt"/>
        <a:ea typeface="+mn-ea"/>
        <a:cs typeface="+mn-cs"/>
      </a:defRPr>
    </a:lvl3pPr>
    <a:lvl4pPr algn="l" defTabSz="914400" eaLnBrk="1" hangingPunct="1" latinLnBrk="0" marL="1371600" rtl="0">
      <a:defRPr kern="1200" sz="1200">
        <a:solidFill>
          <a:schemeClr val="tx1"/>
        </a:solidFill>
        <a:uFillTx/>
        <a:latin typeface="+mn-lt"/>
        <a:ea typeface="+mn-ea"/>
        <a:cs typeface="+mn-cs"/>
      </a:defRPr>
    </a:lvl4pPr>
    <a:lvl5pPr algn="l" defTabSz="914400" eaLnBrk="1" hangingPunct="1" latinLnBrk="0" marL="1828800" rtl="0">
      <a:defRPr kern="1200" sz="1200">
        <a:solidFill>
          <a:schemeClr val="tx1"/>
        </a:solidFill>
        <a:uFillTx/>
        <a:latin typeface="+mn-lt"/>
        <a:ea typeface="+mn-ea"/>
        <a:cs typeface="+mn-cs"/>
      </a:defRPr>
    </a:lvl5pPr>
    <a:lvl6pPr algn="l" defTabSz="914400" eaLnBrk="1" hangingPunct="1" latinLnBrk="0" marL="2286000" rtl="0">
      <a:defRPr kern="1200" sz="1200">
        <a:solidFill>
          <a:schemeClr val="tx1"/>
        </a:solidFill>
        <a:uFillTx/>
        <a:latin typeface="+mn-lt"/>
        <a:ea typeface="+mn-ea"/>
        <a:cs typeface="+mn-cs"/>
      </a:defRPr>
    </a:lvl6pPr>
    <a:lvl7pPr algn="l" defTabSz="914400" eaLnBrk="1" hangingPunct="1" latinLnBrk="0" marL="2743200" rtl="0">
      <a:defRPr kern="1200" sz="1200">
        <a:solidFill>
          <a:schemeClr val="tx1"/>
        </a:solidFill>
        <a:uFillTx/>
        <a:latin typeface="+mn-lt"/>
        <a:ea typeface="+mn-ea"/>
        <a:cs typeface="+mn-cs"/>
      </a:defRPr>
    </a:lvl7pPr>
    <a:lvl8pPr algn="l" defTabSz="914400" eaLnBrk="1" hangingPunct="1" latinLnBrk="0" marL="3200400" rtl="0">
      <a:defRPr kern="1200" sz="1200">
        <a:solidFill>
          <a:schemeClr val="tx1"/>
        </a:solidFill>
        <a:uFillTx/>
        <a:latin typeface="+mn-lt"/>
        <a:ea typeface="+mn-ea"/>
        <a:cs typeface="+mn-cs"/>
      </a:defRPr>
    </a:lvl8pPr>
    <a:lvl9pPr algn="l" defTabSz="914400" eaLnBrk="1" hangingPunct="1" latinLnBrk="0" marL="3657600" rtl="0">
      <a:defRPr kern="1200" sz="1200">
        <a:solidFill>
          <a:schemeClr val="tx1"/>
        </a:solidFill>
        <a:uFillTx/>
        <a:latin typeface="+mn-lt"/>
        <a:ea typeface="+mn-ea"/>
        <a:cs typeface="+mn-cs"/>
      </a:defRPr>
    </a:lvl9pPr>
  </p:notesStyle>
</p:notesMaster>
</file>

<file path=ppt/notesSlides/_rels/notesSlide1.xml.rels><?xml version="1.0" standalone="yes" ?><Relationships xmlns="http://schemas.openxmlformats.org/package/2006/relationships"><Relationship Id="rId1" Target="../slides/slide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10.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1</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2</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3</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4</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5</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6</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4337" name="Rectangle 1"/>
          <p:cNvSpPr xmlns:c="http://schemas.openxmlformats.org/drawingml/2006/chart" xmlns:pic="http://schemas.openxmlformats.org/drawingml/2006/picture" xmlns:dgm="http://schemas.openxmlformats.org/drawingml/2006/diagram">
            <a:spLocks noChangeArrowheads="1"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14338" name="Rectangle 2"/>
          <p:cNvSpPr xmlns:c="http://schemas.openxmlformats.org/drawingml/2006/chart" xmlns:pic="http://schemas.openxmlformats.org/drawingml/2006/picture" xmlns:dgm="http://schemas.openxmlformats.org/drawingml/2006/diagram">
            <a:spLocks noChangeArrowheads="1"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pPr eaLnBrk="1">
              <a:defRPr>
                <a:uFillTx/>
              </a:defRPr>
            </a:pPr>
            <a:r>
              <a:rPr altLang="zh-CN" lang="en-US" smtClean="0">
                <a:uFillTx/>
              </a:rPr>
              <a:t>Earl interactions with Dannielle</a:t>
            </a: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10</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
  <p:cSld name="Title Slide">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ctrTitle"/>
          </p:nvPr>
        </p:nvSpPr>
        <p:spPr xmlns:c="http://schemas.openxmlformats.org/drawingml/2006/chart" xmlns:pic="http://schemas.openxmlformats.org/drawingml/2006/picture" xmlns:dgm="http://schemas.openxmlformats.org/drawingml/2006/diagram">
          <a:xfrm>
            <a:off x="1154955" y="1447800"/>
            <a:ext cx="8825658" cy="3329581"/>
          </a:xfrm>
        </p:spPr>
        <p:txBody xmlns:c="http://schemas.openxmlformats.org/drawingml/2006/chart" xmlns:pic="http://schemas.openxmlformats.org/drawingml/2006/picture" xmlns:dgm="http://schemas.openxmlformats.org/drawingml/2006/diagram">
          <a:bodyPr anchor="b"/>
          <a:lstStyle>
            <a:lvl1pPr>
              <a:defRPr sz="72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Subtitle 2"/>
          <p:cNvSpPr xmlns:c="http://schemas.openxmlformats.org/drawingml/2006/chart" xmlns:pic="http://schemas.openxmlformats.org/drawingml/2006/picture" xmlns:dgm="http://schemas.openxmlformats.org/drawingml/2006/diagram">
            <a:spLocks noGrp="1"/>
          </p:cNvSpPr>
          <p:nvPr>
            <p:ph idx="1" type="subTitle"/>
          </p:nvPr>
        </p:nvSpPr>
        <p:spPr xmlns:c="http://schemas.openxmlformats.org/drawingml/2006/chart" xmlns:pic="http://schemas.openxmlformats.org/drawingml/2006/picture" xmlns:dgm="http://schemas.openxmlformats.org/drawingml/2006/diagram">
          <a:xfrm>
            <a:off x="1154955" y="4777380"/>
            <a:ext cx="8825658" cy="861420"/>
          </a:xfrm>
        </p:spPr>
        <p:txBody xmlns:c="http://schemas.openxmlformats.org/drawingml/2006/chart" xmlns:pic="http://schemas.openxmlformats.org/drawingml/2006/picture" xmlns:dgm="http://schemas.openxmlformats.org/drawingml/2006/diagram">
          <a:bodyPr anchor="t"/>
          <a:lstStyle>
            <a:lvl1pPr algn="l" indent="0" marL="0">
              <a:buNone/>
              <a:defRPr cap="all">
                <a:solidFill>
                  <a:schemeClr val="accent1"/>
                </a:solidFill>
                <a:uFillTx/>
              </a:defRPr>
            </a:lvl1pPr>
            <a:lvl2pPr algn="ctr" indent="0" marL="457200">
              <a:buNone/>
              <a:defRPr>
                <a:solidFill>
                  <a:schemeClr val="tx1">
                    <a:tint val="75000"/>
                  </a:schemeClr>
                </a:solidFill>
                <a:uFillTx/>
              </a:defRPr>
            </a:lvl2pPr>
            <a:lvl3pPr algn="ctr" indent="0" marL="914400">
              <a:buNone/>
              <a:defRPr>
                <a:solidFill>
                  <a:schemeClr val="tx1">
                    <a:tint val="75000"/>
                  </a:schemeClr>
                </a:solidFill>
                <a:uFillTx/>
              </a:defRPr>
            </a:lvl3pPr>
            <a:lvl4pPr algn="ctr" indent="0" marL="1371600">
              <a:buNone/>
              <a:defRPr>
                <a:solidFill>
                  <a:schemeClr val="tx1">
                    <a:tint val="75000"/>
                  </a:schemeClr>
                </a:solidFill>
                <a:uFillTx/>
              </a:defRPr>
            </a:lvl4pPr>
            <a:lvl5pPr algn="ctr" indent="0" marL="1828800">
              <a:buNone/>
              <a:defRPr>
                <a:solidFill>
                  <a:schemeClr val="tx1">
                    <a:tint val="75000"/>
                  </a:schemeClr>
                </a:solidFill>
                <a:uFillTx/>
              </a:defRPr>
            </a:lvl5pPr>
            <a:lvl6pPr algn="ctr" indent="0" marL="2286000">
              <a:buNone/>
              <a:defRPr>
                <a:solidFill>
                  <a:schemeClr val="tx1">
                    <a:tint val="75000"/>
                  </a:schemeClr>
                </a:solidFill>
                <a:uFillTx/>
              </a:defRPr>
            </a:lvl6pPr>
            <a:lvl7pPr algn="ctr" indent="0" marL="2743200">
              <a:buNone/>
              <a:defRPr>
                <a:solidFill>
                  <a:schemeClr val="tx1">
                    <a:tint val="75000"/>
                  </a:schemeClr>
                </a:solidFill>
                <a:uFillTx/>
              </a:defRPr>
            </a:lvl7pPr>
            <a:lvl8pPr algn="ctr" indent="0" marL="3200400">
              <a:buNone/>
              <a:defRPr>
                <a:solidFill>
                  <a:schemeClr val="tx1">
                    <a:tint val="75000"/>
                  </a:schemeClr>
                </a:solidFill>
                <a:uFillTx/>
              </a:defRPr>
            </a:lvl8pPr>
            <a:lvl9pPr algn="ctr" indent="0" marL="3657600">
              <a:buNone/>
              <a:defRPr>
                <a:solidFill>
                  <a:schemeClr val="tx1">
                    <a:tint val="75000"/>
                  </a:schemeClr>
                </a:solidFill>
                <a:uFillTx/>
              </a:defRPr>
            </a:lvl9pPr>
          </a:lstStyle>
          <a:p>
            <a:r>
              <a:rPr dirty="0" lang="en-US">
                <a:uFillTx/>
              </a:rPr>
              <a:t>Click to edit Master subtitle style</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AAD347D-5ACD-4C99-B74B-A9C85AD731AF}"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Panoramic Picture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6" y="4800587"/>
            <a:ext cx="8825657" cy="566738"/>
          </a:xfrm>
        </p:spPr>
        <p:txBody xmlns:c="http://schemas.openxmlformats.org/drawingml/2006/chart" xmlns:pic="http://schemas.openxmlformats.org/drawingml/2006/picture" xmlns:dgm="http://schemas.openxmlformats.org/drawingml/2006/diagram">
          <a:bodyPr anchor="b">
            <a:normAutofit/>
          </a:bodyPr>
          <a:lstStyle>
            <a:lvl1pPr algn="l">
              <a:defRPr b="0" sz="24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Picture Placeholder 2"/>
          <p:cNvSpPr xmlns:c="http://schemas.openxmlformats.org/drawingml/2006/chart" xmlns:pic="http://schemas.openxmlformats.org/drawingml/2006/picture" xmlns:dgm="http://schemas.openxmlformats.org/drawingml/2006/diagram">
            <a:spLocks noChangeAspect="1" noGrp="1"/>
          </p:cNvSpPr>
          <p:nvPr>
            <p:ph idx="1" type="pic"/>
          </p:nvPr>
        </p:nvSpPr>
        <p:spPr xmlns:c="http://schemas.openxmlformats.org/drawingml/2006/chart" xmlns:pic="http://schemas.openxmlformats.org/drawingml/2006/picture" xmlns:dgm="http://schemas.openxmlformats.org/drawingml/2006/diagram">
          <a:xfrm>
            <a:off x="1154955" y="685800"/>
            <a:ext cx="8825658" cy="3640666"/>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4"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6" y="5367325"/>
            <a:ext cx="8825656" cy="493712"/>
          </a:xfrm>
        </p:spPr>
        <p:txBody xmlns:c="http://schemas.openxmlformats.org/drawingml/2006/chart" xmlns:pic="http://schemas.openxmlformats.org/drawingml/2006/picture" xmlns:dgm="http://schemas.openxmlformats.org/drawingml/2006/diagram">
          <a:bodyPr>
            <a:normAutofit/>
          </a:bodyPr>
          <a:lstStyle>
            <a:lvl1pPr indent="0" marL="0">
              <a:buNone/>
              <a:defRPr sz="12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Title and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4" y="1447800"/>
            <a:ext cx="8825659" cy="1981200"/>
          </a:xfrm>
        </p:spPr>
        <p:txBody xmlns:c="http://schemas.openxmlformats.org/drawingml/2006/chart" xmlns:pic="http://schemas.openxmlformats.org/drawingml/2006/picture" xmlns:dgm="http://schemas.openxmlformats.org/drawingml/2006/diagram">
          <a:bodyPr/>
          <a:lstStyle>
            <a:lvl1pPr>
              <a:defRPr sz="48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8"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3657600"/>
            <a:ext cx="8825659" cy="2362200"/>
          </a:xfrm>
        </p:spPr>
        <p:txBody xmlns:c="http://schemas.openxmlformats.org/drawingml/2006/chart" xmlns:pic="http://schemas.openxmlformats.org/drawingml/2006/picture" xmlns:dgm="http://schemas.openxmlformats.org/drawingml/2006/diagram">
          <a:bodyPr anchor="ctr">
            <a:normAutofit/>
          </a:bodyPr>
          <a:lstStyle>
            <a:lvl1pPr indent="0" marL="0">
              <a:buNone/>
              <a:defRPr sz="18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Quote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574801" y="1447800"/>
            <a:ext cx="7999315" cy="2323374"/>
          </a:xfrm>
        </p:spPr>
        <p:txBody xmlns:c="http://schemas.openxmlformats.org/drawingml/2006/chart" xmlns:pic="http://schemas.openxmlformats.org/drawingml/2006/picture" xmlns:dgm="http://schemas.openxmlformats.org/drawingml/2006/diagram">
          <a:bodyPr/>
          <a:lstStyle>
            <a:lvl1pPr>
              <a:defRPr sz="48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14" name="Text Placeholder 3"/>
          <p:cNvSpPr xmlns:c="http://schemas.openxmlformats.org/drawingml/2006/chart" xmlns:pic="http://schemas.openxmlformats.org/drawingml/2006/picture" xmlns:dgm="http://schemas.openxmlformats.org/drawingml/2006/diagram">
            <a:spLocks noGrp="1"/>
          </p:cNvSpPr>
          <p:nvPr>
            <p:ph idx="13" sz="half" type="body"/>
          </p:nvPr>
        </p:nvSpPr>
        <p:spPr xmlns:c="http://schemas.openxmlformats.org/drawingml/2006/chart" xmlns:pic="http://schemas.openxmlformats.org/drawingml/2006/picture" xmlns:dgm="http://schemas.openxmlformats.org/drawingml/2006/diagram">
          <a:xfrm>
            <a:off x="1930400" y="3771174"/>
            <a:ext cx="7279649" cy="342174"/>
          </a:xfrm>
        </p:spPr>
        <p:txBody xmlns:c="http://schemas.openxmlformats.org/drawingml/2006/chart" xmlns:pic="http://schemas.openxmlformats.org/drawingml/2006/picture" xmlns:dgm="http://schemas.openxmlformats.org/drawingml/2006/diagram">
          <a:bodyPr anchor="t">
            <a:normAutofit/>
          </a:bodyPr>
          <a:lstStyle>
            <a:lvl1pPr indent="0" marL="0">
              <a:buNone/>
              <a:defRPr b="0" cap="small" dirty="0" i="0" kern="1200" lang="en-US" sz="1400">
                <a:solidFill>
                  <a:schemeClr val="accent1"/>
                </a:solidFill>
                <a:uFillTx/>
                <a:latin typeface="+mj-lt"/>
                <a:ea typeface="+mj-ea"/>
                <a:cs typeface="+mj-cs"/>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0"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4350657"/>
            <a:ext cx="8825659" cy="1676400"/>
          </a:xfrm>
        </p:spPr>
        <p:txBody xmlns:c="http://schemas.openxmlformats.org/drawingml/2006/chart" xmlns:pic="http://schemas.openxmlformats.org/drawingml/2006/picture" xmlns:dgm="http://schemas.openxmlformats.org/drawingml/2006/diagram">
          <a:bodyPr anchor="ctr">
            <a:normAutofit/>
          </a:bodyPr>
          <a:lstStyle>
            <a:lvl1pPr indent="0" marL="0">
              <a:buNone/>
              <a:defRPr sz="18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
        <p:nvSpPr>
          <p:cNvPr xmlns:c="http://schemas.openxmlformats.org/drawingml/2006/chart" xmlns:pic="http://schemas.openxmlformats.org/drawingml/2006/picture" xmlns:dgm="http://schemas.openxmlformats.org/drawingml/2006/diagram" id="9" name="TextBox 8"/>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98295" y="971253"/>
            <a:ext cx="801912" cy="1969770"/>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defPPr>
              <a:defRPr lang="en-US">
                <a:uFillTx/>
              </a:defRPr>
            </a:defPPr>
            <a:lvl1pPr algn="r">
              <a:defRPr b="0" i="0" sz="12200">
                <a:solidFill>
                  <a:schemeClr val="accent1"/>
                </a:solidFill>
                <a:uFillTx/>
                <a:latin typeface="Arial"/>
                <a:ea typeface="+mj-ea"/>
                <a:cs typeface="+mj-cs"/>
              </a:defRPr>
            </a:lvl1pPr>
          </a:lstStyle>
          <a:p>
            <a:pPr lvl="0"/>
            <a:r>
              <a:rPr dirty="0" lang="en-US">
                <a:uFillTx/>
              </a:rPr>
              <a:t>“</a:t>
            </a:r>
          </a:p>
        </p:txBody>
      </p:sp>
      <p:sp>
        <p:nvSpPr>
          <p:cNvPr xmlns:c="http://schemas.openxmlformats.org/drawingml/2006/chart" xmlns:pic="http://schemas.openxmlformats.org/drawingml/2006/picture" xmlns:dgm="http://schemas.openxmlformats.org/drawingml/2006/diagram" id="13" name="TextBox 1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9330490" y="2613787"/>
            <a:ext cx="801912" cy="1969770"/>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defPPr>
              <a:defRPr lang="en-US">
                <a:uFillTx/>
              </a:defRPr>
            </a:defPPr>
            <a:lvl1pPr algn="r">
              <a:defRPr b="0" i="0" sz="12200">
                <a:solidFill>
                  <a:schemeClr val="accent1"/>
                </a:solidFill>
                <a:uFillTx/>
                <a:latin typeface="Arial"/>
                <a:ea typeface="+mj-ea"/>
                <a:cs typeface="+mj-cs"/>
              </a:defRPr>
            </a:lvl1pPr>
          </a:lstStyle>
          <a:p>
            <a:pPr lvl="0"/>
            <a:r>
              <a:rPr dirty="0" lang="en-US">
                <a:uFillTx/>
              </a:rPr>
              <a:t>”</a:t>
            </a: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Name Car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4" y="3124201"/>
            <a:ext cx="8825660" cy="1653180"/>
          </a:xfrm>
        </p:spPr>
        <p:txBody xmlns:c="http://schemas.openxmlformats.org/drawingml/2006/chart" xmlns:pic="http://schemas.openxmlformats.org/drawingml/2006/picture" xmlns:dgm="http://schemas.openxmlformats.org/drawingml/2006/diagram">
          <a:bodyPr anchor="b"/>
          <a:lstStyle>
            <a:lvl1pPr algn="l">
              <a:defRPr b="0" cap="none" sz="40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54954" y="4777381"/>
            <a:ext cx="8825659" cy="860400"/>
          </a:xfrm>
        </p:spPr>
        <p:txBody xmlns:c="http://schemas.openxmlformats.org/drawingml/2006/chart" xmlns:pic="http://schemas.openxmlformats.org/drawingml/2006/picture" xmlns:dgm="http://schemas.openxmlformats.org/drawingml/2006/diagram">
          <a:bodyPr anchor="t"/>
          <a:lstStyle>
            <a:lvl1pPr algn="l" indent="0" marL="0">
              <a:buNone/>
              <a:defRPr cap="none" sz="2000">
                <a:solidFill>
                  <a:schemeClr val="accent1"/>
                </a:solidFill>
                <a:uFillTx/>
              </a:defRPr>
            </a:lvl1pPr>
            <a:lvl2pPr indent="0" marL="457200">
              <a:buNone/>
              <a:defRPr sz="1800">
                <a:solidFill>
                  <a:schemeClr val="tx1">
                    <a:tint val="75000"/>
                  </a:schemeClr>
                </a:solidFill>
                <a:uFillTx/>
              </a:defRPr>
            </a:lvl2pPr>
            <a:lvl3pPr indent="0" marL="914400">
              <a:buNone/>
              <a:defRPr sz="1600">
                <a:solidFill>
                  <a:schemeClr val="tx1">
                    <a:tint val="75000"/>
                  </a:schemeClr>
                </a:solidFill>
                <a:uFillTx/>
              </a:defRPr>
            </a:lvl3pPr>
            <a:lvl4pPr indent="0" marL="1371600">
              <a:buNone/>
              <a:defRPr sz="1400">
                <a:solidFill>
                  <a:schemeClr val="tx1">
                    <a:tint val="75000"/>
                  </a:schemeClr>
                </a:solidFill>
                <a:uFillTx/>
              </a:defRPr>
            </a:lvl4pPr>
            <a:lvl5pPr indent="0" marL="1828800">
              <a:buNone/>
              <a:defRPr sz="1400">
                <a:solidFill>
                  <a:schemeClr val="tx1">
                    <a:tint val="75000"/>
                  </a:schemeClr>
                </a:solidFill>
                <a:uFillTx/>
              </a:defRPr>
            </a:lvl5pPr>
            <a:lvl6pPr indent="0" marL="2286000">
              <a:buNone/>
              <a:defRPr sz="1400">
                <a:solidFill>
                  <a:schemeClr val="tx1">
                    <a:tint val="75000"/>
                  </a:schemeClr>
                </a:solidFill>
                <a:uFillTx/>
              </a:defRPr>
            </a:lvl6pPr>
            <a:lvl7pPr indent="0" marL="2743200">
              <a:buNone/>
              <a:defRPr sz="1400">
                <a:solidFill>
                  <a:schemeClr val="tx1">
                    <a:tint val="75000"/>
                  </a:schemeClr>
                </a:solidFill>
                <a:uFillTx/>
              </a:defRPr>
            </a:lvl7pPr>
            <a:lvl8pPr indent="0" marL="3200400">
              <a:buNone/>
              <a:defRPr sz="1400">
                <a:solidFill>
                  <a:schemeClr val="tx1">
                    <a:tint val="75000"/>
                  </a:schemeClr>
                </a:solidFill>
                <a:uFillTx/>
              </a:defRPr>
            </a:lvl8pPr>
            <a:lvl9pPr indent="0" marL="3657600">
              <a:buNone/>
              <a:defRPr sz="1400">
                <a:solidFill>
                  <a:schemeClr val="tx1">
                    <a:tint val="75000"/>
                  </a:schemeClr>
                </a:solidFill>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3 Colum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lvl1pPr>
              <a:defRPr sz="42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632947" y="1981200"/>
            <a:ext cx="2946866"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6" name="Text Placeholder 3"/>
          <p:cNvSpPr xmlns:c="http://schemas.openxmlformats.org/drawingml/2006/chart" xmlns:pic="http://schemas.openxmlformats.org/drawingml/2006/picture" xmlns:dgm="http://schemas.openxmlformats.org/drawingml/2006/diagram">
            <a:spLocks noGrp="1"/>
          </p:cNvSpPr>
          <p:nvPr>
            <p:ph idx="15" sz="half" type="body"/>
          </p:nvPr>
        </p:nvSpPr>
        <p:spPr xmlns:c="http://schemas.openxmlformats.org/drawingml/2006/chart" xmlns:pic="http://schemas.openxmlformats.org/drawingml/2006/picture" xmlns:dgm="http://schemas.openxmlformats.org/drawingml/2006/diagram">
          <a:xfrm>
            <a:off x="652463" y="2667000"/>
            <a:ext cx="2927350" cy="3589338"/>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Text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3883659" y="1981200"/>
            <a:ext cx="2936241"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9" name="Text Placeholder 3"/>
          <p:cNvSpPr xmlns:c="http://schemas.openxmlformats.org/drawingml/2006/chart" xmlns:pic="http://schemas.openxmlformats.org/drawingml/2006/picture" xmlns:dgm="http://schemas.openxmlformats.org/drawingml/2006/diagram">
            <a:spLocks noGrp="1"/>
          </p:cNvSpPr>
          <p:nvPr>
            <p:ph idx="16" sz="half" type="body"/>
          </p:nvPr>
        </p:nvSpPr>
        <p:spPr xmlns:c="http://schemas.openxmlformats.org/drawingml/2006/chart" xmlns:pic="http://schemas.openxmlformats.org/drawingml/2006/picture" xmlns:dgm="http://schemas.openxmlformats.org/drawingml/2006/diagram">
          <a:xfrm>
            <a:off x="3873106" y="2667000"/>
            <a:ext cx="2946794" cy="3589338"/>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4" name="Text Placeholder 4"/>
          <p:cNvSpPr xmlns:c="http://schemas.openxmlformats.org/drawingml/2006/chart" xmlns:pic="http://schemas.openxmlformats.org/drawingml/2006/picture" xmlns:dgm="http://schemas.openxmlformats.org/drawingml/2006/diagram">
            <a:spLocks noGrp="1"/>
          </p:cNvSpPr>
          <p:nvPr>
            <p:ph idx="13" sz="quarter" type="body"/>
          </p:nvPr>
        </p:nvSpPr>
        <p:spPr xmlns:c="http://schemas.openxmlformats.org/drawingml/2006/chart" xmlns:pic="http://schemas.openxmlformats.org/drawingml/2006/picture" xmlns:dgm="http://schemas.openxmlformats.org/drawingml/2006/diagram">
          <a:xfrm>
            <a:off x="7124700" y="1981200"/>
            <a:ext cx="2932113"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20" name="Text Placeholder 3"/>
          <p:cNvSpPr xmlns:c="http://schemas.openxmlformats.org/drawingml/2006/chart" xmlns:pic="http://schemas.openxmlformats.org/drawingml/2006/picture" xmlns:dgm="http://schemas.openxmlformats.org/drawingml/2006/diagram">
            <a:spLocks noGrp="1"/>
          </p:cNvSpPr>
          <p:nvPr>
            <p:ph idx="17" sz="half" type="body"/>
          </p:nvPr>
        </p:nvSpPr>
        <p:spPr xmlns:c="http://schemas.openxmlformats.org/drawingml/2006/chart" xmlns:pic="http://schemas.openxmlformats.org/drawingml/2006/picture" xmlns:dgm="http://schemas.openxmlformats.org/drawingml/2006/diagram">
          <a:xfrm>
            <a:off x="7124700" y="2667000"/>
            <a:ext cx="2932113" cy="3589338"/>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cxnSp>
        <p:nvCxnSpPr>
          <p:cNvPr xmlns:c="http://schemas.openxmlformats.org/drawingml/2006/chart" xmlns:pic="http://schemas.openxmlformats.org/drawingml/2006/picture" xmlns:dgm="http://schemas.openxmlformats.org/drawingml/2006/diagram" id="17" name="Straight Connector 16"/>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3726142" y="2133600"/>
            <a:ext cx="0" cy="3962400"/>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cxnSp>
        <p:nvCxnSpPr>
          <p:cNvPr xmlns:c="http://schemas.openxmlformats.org/drawingml/2006/chart" xmlns:pic="http://schemas.openxmlformats.org/drawingml/2006/picture" xmlns:dgm="http://schemas.openxmlformats.org/drawingml/2006/diagram" id="18" name="Straight Connector 17"/>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6962227" y="2133600"/>
            <a:ext cx="0" cy="3966882"/>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sp>
        <p:nvSpPr>
          <p:cNvPr xmlns:c="http://schemas.openxmlformats.org/drawingml/2006/chart" xmlns:pic="http://schemas.openxmlformats.org/drawingml/2006/picture" xmlns:dgm="http://schemas.openxmlformats.org/drawingml/2006/diagram" id="7"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AAD347D-5ACD-4C99-B74B-A9C85AD731AF}"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4"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hf dt="0" ftr="0" hdr="0" sldNum="0"/>
</p:sldLayout>
</file>

<file path=ppt/slideLayouts/slideLayout1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3 Picture Colum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lvl1pPr>
              <a:defRPr sz="42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652463" y="4250949"/>
            <a:ext cx="2940050"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29" name="Picture Placeholder 2"/>
          <p:cNvSpPr xmlns:c="http://schemas.openxmlformats.org/drawingml/2006/chart" xmlns:pic="http://schemas.openxmlformats.org/drawingml/2006/picture" xmlns:dgm="http://schemas.openxmlformats.org/drawingml/2006/diagram">
            <a:spLocks noChangeAspect="1" noGrp="1"/>
          </p:cNvSpPr>
          <p:nvPr>
            <p:ph idx="15" type="pic"/>
          </p:nvPr>
        </p:nvSpPr>
        <p:spPr xmlns:c="http://schemas.openxmlformats.org/drawingml/2006/chart" xmlns:pic="http://schemas.openxmlformats.org/drawingml/2006/picture" xmlns:dgm="http://schemas.openxmlformats.org/drawingml/2006/diagram">
          <a:xfrm>
            <a:off x="652463" y="2209800"/>
            <a:ext cx="2940050" cy="1524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22" name="Text Placeholder 3"/>
          <p:cNvSpPr xmlns:c="http://schemas.openxmlformats.org/drawingml/2006/chart" xmlns:pic="http://schemas.openxmlformats.org/drawingml/2006/picture" xmlns:dgm="http://schemas.openxmlformats.org/drawingml/2006/diagram">
            <a:spLocks noGrp="1"/>
          </p:cNvSpPr>
          <p:nvPr>
            <p:ph idx="18" sz="half" type="body"/>
          </p:nvPr>
        </p:nvSpPr>
        <p:spPr xmlns:c="http://schemas.openxmlformats.org/drawingml/2006/chart" xmlns:pic="http://schemas.openxmlformats.org/drawingml/2006/picture" xmlns:dgm="http://schemas.openxmlformats.org/drawingml/2006/diagram">
          <a:xfrm>
            <a:off x="652463" y="4827211"/>
            <a:ext cx="2940050" cy="659189"/>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Text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3889375" y="4250949"/>
            <a:ext cx="2930525"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30" name="Picture Placeholder 2"/>
          <p:cNvSpPr xmlns:c="http://schemas.openxmlformats.org/drawingml/2006/chart" xmlns:pic="http://schemas.openxmlformats.org/drawingml/2006/picture" xmlns:dgm="http://schemas.openxmlformats.org/drawingml/2006/diagram">
            <a:spLocks noChangeAspect="1" noGrp="1"/>
          </p:cNvSpPr>
          <p:nvPr>
            <p:ph idx="21" type="pic"/>
          </p:nvPr>
        </p:nvSpPr>
        <p:spPr xmlns:c="http://schemas.openxmlformats.org/drawingml/2006/chart" xmlns:pic="http://schemas.openxmlformats.org/drawingml/2006/picture" xmlns:dgm="http://schemas.openxmlformats.org/drawingml/2006/diagram">
          <a:xfrm>
            <a:off x="3889374" y="2209800"/>
            <a:ext cx="2930525" cy="1524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23" name="Text Placeholder 3"/>
          <p:cNvSpPr xmlns:c="http://schemas.openxmlformats.org/drawingml/2006/chart" xmlns:pic="http://schemas.openxmlformats.org/drawingml/2006/picture" xmlns:dgm="http://schemas.openxmlformats.org/drawingml/2006/diagram">
            <a:spLocks noGrp="1"/>
          </p:cNvSpPr>
          <p:nvPr>
            <p:ph idx="19" sz="half" type="body"/>
          </p:nvPr>
        </p:nvSpPr>
        <p:spPr xmlns:c="http://schemas.openxmlformats.org/drawingml/2006/chart" xmlns:pic="http://schemas.openxmlformats.org/drawingml/2006/picture" xmlns:dgm="http://schemas.openxmlformats.org/drawingml/2006/diagram">
          <a:xfrm>
            <a:off x="3888022" y="4827210"/>
            <a:ext cx="2934406" cy="659189"/>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4" name="Text Placeholder 4"/>
          <p:cNvSpPr xmlns:c="http://schemas.openxmlformats.org/drawingml/2006/chart" xmlns:pic="http://schemas.openxmlformats.org/drawingml/2006/picture" xmlns:dgm="http://schemas.openxmlformats.org/drawingml/2006/diagram">
            <a:spLocks noGrp="1"/>
          </p:cNvSpPr>
          <p:nvPr>
            <p:ph idx="13" sz="quarter" type="body"/>
          </p:nvPr>
        </p:nvSpPr>
        <p:spPr xmlns:c="http://schemas.openxmlformats.org/drawingml/2006/chart" xmlns:pic="http://schemas.openxmlformats.org/drawingml/2006/picture" xmlns:dgm="http://schemas.openxmlformats.org/drawingml/2006/diagram">
          <a:xfrm>
            <a:off x="7124700" y="4250949"/>
            <a:ext cx="2932113"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31" name="Picture Placeholder 2"/>
          <p:cNvSpPr xmlns:c="http://schemas.openxmlformats.org/drawingml/2006/chart" xmlns:pic="http://schemas.openxmlformats.org/drawingml/2006/picture" xmlns:dgm="http://schemas.openxmlformats.org/drawingml/2006/diagram">
            <a:spLocks noChangeAspect="1" noGrp="1"/>
          </p:cNvSpPr>
          <p:nvPr>
            <p:ph idx="22" type="pic"/>
          </p:nvPr>
        </p:nvSpPr>
        <p:spPr xmlns:c="http://schemas.openxmlformats.org/drawingml/2006/chart" xmlns:pic="http://schemas.openxmlformats.org/drawingml/2006/picture" xmlns:dgm="http://schemas.openxmlformats.org/drawingml/2006/diagram">
          <a:xfrm>
            <a:off x="7124699" y="2209800"/>
            <a:ext cx="2932113" cy="1524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24" name="Text Placeholder 3"/>
          <p:cNvSpPr xmlns:c="http://schemas.openxmlformats.org/drawingml/2006/chart" xmlns:pic="http://schemas.openxmlformats.org/drawingml/2006/picture" xmlns:dgm="http://schemas.openxmlformats.org/drawingml/2006/diagram">
            <a:spLocks noGrp="1"/>
          </p:cNvSpPr>
          <p:nvPr>
            <p:ph idx="20" sz="half" type="body"/>
          </p:nvPr>
        </p:nvSpPr>
        <p:spPr xmlns:c="http://schemas.openxmlformats.org/drawingml/2006/chart" xmlns:pic="http://schemas.openxmlformats.org/drawingml/2006/picture" xmlns:dgm="http://schemas.openxmlformats.org/drawingml/2006/diagram">
          <a:xfrm>
            <a:off x="7124575" y="4827208"/>
            <a:ext cx="2935997" cy="659189"/>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cxnSp>
        <p:nvCxnSpPr>
          <p:cNvPr xmlns:c="http://schemas.openxmlformats.org/drawingml/2006/chart" xmlns:pic="http://schemas.openxmlformats.org/drawingml/2006/picture" xmlns:dgm="http://schemas.openxmlformats.org/drawingml/2006/diagram" id="17" name="Straight Connector 16"/>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3726142" y="2133600"/>
            <a:ext cx="0" cy="3962400"/>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cxnSp>
        <p:nvCxnSpPr>
          <p:cNvPr xmlns:c="http://schemas.openxmlformats.org/drawingml/2006/chart" xmlns:pic="http://schemas.openxmlformats.org/drawingml/2006/picture" xmlns:dgm="http://schemas.openxmlformats.org/drawingml/2006/diagram" id="18" name="Straight Connector 17"/>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6962227" y="2133600"/>
            <a:ext cx="0" cy="3966882"/>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sp>
        <p:nvSpPr>
          <p:cNvPr xmlns:c="http://schemas.openxmlformats.org/drawingml/2006/chart" xmlns:pic="http://schemas.openxmlformats.org/drawingml/2006/picture" xmlns:dgm="http://schemas.openxmlformats.org/drawingml/2006/diagram" id="7"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AAD347D-5ACD-4C99-B74B-A9C85AD731AF}"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4"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hf dt="0" ftr="0" hdr="0" sldNum="0"/>
</p:sldLayout>
</file>

<file path=ppt/slideLayouts/slideLayout1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x">
  <p:cSld name="Title and Vertical Tex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Vertical Text Placeholder 2"/>
          <p:cNvSpPr xmlns:c="http://schemas.openxmlformats.org/drawingml/2006/chart" xmlns:pic="http://schemas.openxmlformats.org/drawingml/2006/picture" xmlns:dgm="http://schemas.openxmlformats.org/drawingml/2006/diagram">
            <a:spLocks noGrp="1"/>
          </p:cNvSpPr>
          <p:nvPr>
            <p:ph idx="1" orient="vert"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nchor="t" anchorCtr="0" vert="eaVert"/>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itleAndTx">
  <p:cSld name="Vertical Title and Tex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Vertical Title 1"/>
          <p:cNvSpPr xmlns:c="http://schemas.openxmlformats.org/drawingml/2006/chart" xmlns:pic="http://schemas.openxmlformats.org/drawingml/2006/picture" xmlns:dgm="http://schemas.openxmlformats.org/drawingml/2006/diagram">
            <a:spLocks noGrp="1"/>
          </p:cNvSpPr>
          <p:nvPr>
            <p:ph orient="vert" type="title"/>
          </p:nvPr>
        </p:nvSpPr>
        <p:spPr xmlns:c="http://schemas.openxmlformats.org/drawingml/2006/chart" xmlns:pic="http://schemas.openxmlformats.org/drawingml/2006/picture" xmlns:dgm="http://schemas.openxmlformats.org/drawingml/2006/diagram">
          <a:xfrm>
            <a:off x="8304212" y="430213"/>
            <a:ext cx="1752601" cy="5826125"/>
          </a:xfrm>
        </p:spPr>
        <p:txBody xmlns:c="http://schemas.openxmlformats.org/drawingml/2006/chart" xmlns:pic="http://schemas.openxmlformats.org/drawingml/2006/picture" xmlns:dgm="http://schemas.openxmlformats.org/drawingml/2006/diagram">
          <a:bodyPr anchor="b" anchorCtr="0" vert="eaVert"/>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Vertical Text Placeholder 2"/>
          <p:cNvSpPr xmlns:c="http://schemas.openxmlformats.org/drawingml/2006/chart" xmlns:pic="http://schemas.openxmlformats.org/drawingml/2006/picture" xmlns:dgm="http://schemas.openxmlformats.org/drawingml/2006/diagram">
            <a:spLocks noGrp="1"/>
          </p:cNvSpPr>
          <p:nvPr>
            <p:ph idx="1" orient="vert" type="body"/>
          </p:nvPr>
        </p:nvSpPr>
        <p:spPr xmlns:c="http://schemas.openxmlformats.org/drawingml/2006/chart" xmlns:pic="http://schemas.openxmlformats.org/drawingml/2006/picture" xmlns:dgm="http://schemas.openxmlformats.org/drawingml/2006/diagram">
          <a:xfrm>
            <a:off x="652463" y="887414"/>
            <a:ext cx="7423149" cy="5368924"/>
          </a:xfrm>
        </p:spPr>
        <p:txBody xmlns:c="http://schemas.openxmlformats.org/drawingml/2006/chart" xmlns:pic="http://schemas.openxmlformats.org/drawingml/2006/picture" xmlns:dgm="http://schemas.openxmlformats.org/drawingml/2006/diagram">
          <a:bodyPr vert="eaVert"/>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
  <p:cSld name="Title and Conten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secHead">
  <p:cSld name="Section Header">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6" y="2861733"/>
            <a:ext cx="8825657" cy="1915647"/>
          </a:xfrm>
        </p:spPr>
        <p:txBody xmlns:c="http://schemas.openxmlformats.org/drawingml/2006/chart" xmlns:pic="http://schemas.openxmlformats.org/drawingml/2006/picture" xmlns:dgm="http://schemas.openxmlformats.org/drawingml/2006/diagram">
          <a:bodyPr anchor="b"/>
          <a:lstStyle>
            <a:lvl1pPr algn="l">
              <a:defRPr b="0" cap="none" sz="40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54955" y="4777381"/>
            <a:ext cx="8825658" cy="860400"/>
          </a:xfrm>
        </p:spPr>
        <p:txBody xmlns:c="http://schemas.openxmlformats.org/drawingml/2006/chart" xmlns:pic="http://schemas.openxmlformats.org/drawingml/2006/picture" xmlns:dgm="http://schemas.openxmlformats.org/drawingml/2006/diagram">
          <a:bodyPr anchor="t"/>
          <a:lstStyle>
            <a:lvl1pPr algn="l" indent="0" marL="0">
              <a:buNone/>
              <a:defRPr cap="all" sz="2000">
                <a:solidFill>
                  <a:schemeClr val="accent1"/>
                </a:solidFill>
                <a:uFillTx/>
              </a:defRPr>
            </a:lvl1pPr>
            <a:lvl2pPr indent="0" marL="457200">
              <a:buNone/>
              <a:defRPr sz="1800">
                <a:solidFill>
                  <a:schemeClr val="tx1">
                    <a:tint val="75000"/>
                  </a:schemeClr>
                </a:solidFill>
                <a:uFillTx/>
              </a:defRPr>
            </a:lvl2pPr>
            <a:lvl3pPr indent="0" marL="914400">
              <a:buNone/>
              <a:defRPr sz="1600">
                <a:solidFill>
                  <a:schemeClr val="tx1">
                    <a:tint val="75000"/>
                  </a:schemeClr>
                </a:solidFill>
                <a:uFillTx/>
              </a:defRPr>
            </a:lvl3pPr>
            <a:lvl4pPr indent="0" marL="1371600">
              <a:buNone/>
              <a:defRPr sz="1400">
                <a:solidFill>
                  <a:schemeClr val="tx1">
                    <a:tint val="75000"/>
                  </a:schemeClr>
                </a:solidFill>
                <a:uFillTx/>
              </a:defRPr>
            </a:lvl4pPr>
            <a:lvl5pPr indent="0" marL="1828800">
              <a:buNone/>
              <a:defRPr sz="1400">
                <a:solidFill>
                  <a:schemeClr val="tx1">
                    <a:tint val="75000"/>
                  </a:schemeClr>
                </a:solidFill>
                <a:uFillTx/>
              </a:defRPr>
            </a:lvl5pPr>
            <a:lvl6pPr indent="0" marL="2286000">
              <a:buNone/>
              <a:defRPr sz="1400">
                <a:solidFill>
                  <a:schemeClr val="tx1">
                    <a:tint val="75000"/>
                  </a:schemeClr>
                </a:solidFill>
                <a:uFillTx/>
              </a:defRPr>
            </a:lvl6pPr>
            <a:lvl7pPr indent="0" marL="2743200">
              <a:buNone/>
              <a:defRPr sz="1400">
                <a:solidFill>
                  <a:schemeClr val="tx1">
                    <a:tint val="75000"/>
                  </a:schemeClr>
                </a:solidFill>
                <a:uFillTx/>
              </a:defRPr>
            </a:lvl7pPr>
            <a:lvl8pPr indent="0" marL="3200400">
              <a:buNone/>
              <a:defRPr sz="1400">
                <a:solidFill>
                  <a:schemeClr val="tx1">
                    <a:tint val="75000"/>
                  </a:schemeClr>
                </a:solidFill>
                <a:uFillTx/>
              </a:defRPr>
            </a:lvl8pPr>
            <a:lvl9pPr indent="0" marL="3657600">
              <a:buNone/>
              <a:defRPr sz="1400">
                <a:solidFill>
                  <a:schemeClr val="tx1">
                    <a:tint val="75000"/>
                  </a:schemeClr>
                </a:solidFill>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Obj">
  <p:cSld name="Two Conten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sz="half"/>
          </p:nvPr>
        </p:nvSpPr>
        <p:spPr xmlns:c="http://schemas.openxmlformats.org/drawingml/2006/chart" xmlns:pic="http://schemas.openxmlformats.org/drawingml/2006/picture" xmlns:dgm="http://schemas.openxmlformats.org/drawingml/2006/diagram">
          <a:xfrm>
            <a:off x="1103312" y="2060575"/>
            <a:ext cx="4396339" cy="4195763"/>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Content Placeholder 3"/>
          <p:cNvSpPr xmlns:c="http://schemas.openxmlformats.org/drawingml/2006/chart" xmlns:pic="http://schemas.openxmlformats.org/drawingml/2006/picture" xmlns:dgm="http://schemas.openxmlformats.org/drawingml/2006/diagram">
            <a:spLocks noGrp="1"/>
          </p:cNvSpPr>
          <p:nvPr>
            <p:ph idx="2" sz="half"/>
          </p:nvPr>
        </p:nvSpPr>
        <p:spPr xmlns:c="http://schemas.openxmlformats.org/drawingml/2006/chart" xmlns:pic="http://schemas.openxmlformats.org/drawingml/2006/picture" xmlns:dgm="http://schemas.openxmlformats.org/drawingml/2006/diagram">
          <a:xfrm>
            <a:off x="5654493" y="2056092"/>
            <a:ext cx="4396341" cy="4200245"/>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5"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TxTwoObj">
  <p:cSld name="Comparis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lvl1pPr>
              <a:defRPr>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03313" y="1905000"/>
            <a:ext cx="4396338"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Content Placeholder 3"/>
          <p:cNvSpPr xmlns:c="http://schemas.openxmlformats.org/drawingml/2006/chart" xmlns:pic="http://schemas.openxmlformats.org/drawingml/2006/picture" xmlns:dgm="http://schemas.openxmlformats.org/drawingml/2006/diagram">
            <a:spLocks noGrp="1"/>
          </p:cNvSpPr>
          <p:nvPr>
            <p:ph idx="2" sz="half"/>
          </p:nvPr>
        </p:nvSpPr>
        <p:spPr xmlns:c="http://schemas.openxmlformats.org/drawingml/2006/chart" xmlns:pic="http://schemas.openxmlformats.org/drawingml/2006/picture" xmlns:dgm="http://schemas.openxmlformats.org/drawingml/2006/diagram">
          <a:xfrm>
            <a:off x="1103312" y="2514600"/>
            <a:ext cx="4396339" cy="3741738"/>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5" name="Text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5654495" y="1905000"/>
            <a:ext cx="4396339"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6" name="Content Placeholder 5"/>
          <p:cNvSpPr xmlns:c="http://schemas.openxmlformats.org/drawingml/2006/chart" xmlns:pic="http://schemas.openxmlformats.org/drawingml/2006/picture" xmlns:dgm="http://schemas.openxmlformats.org/drawingml/2006/diagram">
            <a:spLocks noGrp="1"/>
          </p:cNvSpPr>
          <p:nvPr>
            <p:ph idx="4" sz="quarter"/>
          </p:nvPr>
        </p:nvSpPr>
        <p:spPr xmlns:c="http://schemas.openxmlformats.org/drawingml/2006/chart" xmlns:pic="http://schemas.openxmlformats.org/drawingml/2006/picture" xmlns:dgm="http://schemas.openxmlformats.org/drawingml/2006/diagram">
          <a:xfrm>
            <a:off x="5654495" y="2514600"/>
            <a:ext cx="4396339" cy="3741738"/>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7" name="Date Placeholder 6"/>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8" name="Footer Placeholder 7"/>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9" name="Slide Number Placeholder 8"/>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Only">
  <p:cSld name="Title Only">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7" name="Date Placeholder 2"/>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3"/>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4"/>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blank">
  <p:cSld name="Blank">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7" name="Date Placeholder 1"/>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2"/>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3"/>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Tx">
  <p:cSld name="Content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4" y="1447800"/>
            <a:ext cx="3401064" cy="1447800"/>
          </a:xfrm>
        </p:spPr>
        <p:txBody xmlns:c="http://schemas.openxmlformats.org/drawingml/2006/chart" xmlns:pic="http://schemas.openxmlformats.org/drawingml/2006/picture" xmlns:dgm="http://schemas.openxmlformats.org/drawingml/2006/diagram">
          <a:bodyPr anchor="b"/>
          <a:lstStyle>
            <a:lvl1pPr algn="l">
              <a:defRPr b="0" sz="24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p:nvPr>
        </p:nvSpPr>
        <p:spPr xmlns:c="http://schemas.openxmlformats.org/drawingml/2006/chart" xmlns:pic="http://schemas.openxmlformats.org/drawingml/2006/picture" xmlns:dgm="http://schemas.openxmlformats.org/drawingml/2006/diagram">
          <a:xfrm>
            <a:off x="4784616" y="1447800"/>
            <a:ext cx="5195997" cy="4572000"/>
          </a:xfrm>
        </p:spPr>
        <p:txBody xmlns:c="http://schemas.openxmlformats.org/drawingml/2006/chart" xmlns:pic="http://schemas.openxmlformats.org/drawingml/2006/picture" xmlns:dgm="http://schemas.openxmlformats.org/drawingml/2006/diagram">
          <a:bodyPr anchor="ctr">
            <a:normAutofit/>
          </a:bodyPr>
          <a:lstStyle>
            <a:lvl1pPr>
              <a:defRPr sz="2000">
                <a:uFillTx/>
              </a:defRPr>
            </a:lvl1pPr>
            <a:lvl2pPr>
              <a:defRPr sz="1800">
                <a:uFillTx/>
              </a:defRPr>
            </a:lvl2pPr>
            <a:lvl3pPr>
              <a:defRPr sz="1600">
                <a:uFillTx/>
              </a:defRPr>
            </a:lvl3pPr>
            <a:lvl4pPr>
              <a:defRPr sz="1400">
                <a:uFillTx/>
              </a:defRPr>
            </a:lvl4pPr>
            <a:lvl5pPr>
              <a:defRPr sz="1400">
                <a:uFillTx/>
              </a:defRPr>
            </a:lvl5pPr>
            <a:lvl6pPr>
              <a:defRPr sz="1400">
                <a:uFillTx/>
              </a:defRPr>
            </a:lvl6pPr>
            <a:lvl7pPr>
              <a:defRPr sz="1400">
                <a:uFillTx/>
              </a:defRPr>
            </a:lvl7pPr>
            <a:lvl8pPr>
              <a:defRPr sz="1400">
                <a:uFillTx/>
              </a:defRPr>
            </a:lvl8pPr>
            <a:lvl9pPr>
              <a:defRPr sz="14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3129280"/>
            <a:ext cx="3401063" cy="2895599"/>
          </a:xfrm>
        </p:spPr>
        <p:txBody xmlns:c="http://schemas.openxmlformats.org/drawingml/2006/chart" xmlns:pic="http://schemas.openxmlformats.org/drawingml/2006/picture" xmlns:dgm="http://schemas.openxmlformats.org/drawingml/2006/diagram">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7"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picTx">
  <p:cSld name="Picture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3907" y="1854192"/>
            <a:ext cx="5092906" cy="1574808"/>
          </a:xfrm>
        </p:spPr>
        <p:txBody xmlns:c="http://schemas.openxmlformats.org/drawingml/2006/chart" xmlns:pic="http://schemas.openxmlformats.org/drawingml/2006/picture" xmlns:dgm="http://schemas.openxmlformats.org/drawingml/2006/diagram">
          <a:bodyPr anchor="b">
            <a:normAutofit/>
          </a:bodyPr>
          <a:lstStyle>
            <a:lvl1pPr algn="l">
              <a:defRPr b="0" sz="36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Picture Placeholder 2"/>
          <p:cNvSpPr xmlns:c="http://schemas.openxmlformats.org/drawingml/2006/chart" xmlns:pic="http://schemas.openxmlformats.org/drawingml/2006/picture" xmlns:dgm="http://schemas.openxmlformats.org/drawingml/2006/diagram">
            <a:spLocks noChangeAspect="1" noGrp="1"/>
          </p:cNvSpPr>
          <p:nvPr>
            <p:ph idx="1" type="pic"/>
          </p:nvPr>
        </p:nvSpPr>
        <p:spPr xmlns:c="http://schemas.openxmlformats.org/drawingml/2006/chart" xmlns:pic="http://schemas.openxmlformats.org/drawingml/2006/picture" xmlns:dgm="http://schemas.openxmlformats.org/drawingml/2006/diagram">
          <a:xfrm>
            <a:off x="6949546" y="1143000"/>
            <a:ext cx="3200400" cy="4572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4"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3657600"/>
            <a:ext cx="5084979" cy="1371600"/>
          </a:xfrm>
        </p:spPr>
        <p:txBody xmlns:c="http://schemas.openxmlformats.org/drawingml/2006/chart" xmlns:pic="http://schemas.openxmlformats.org/drawingml/2006/picture" xmlns:dgm="http://schemas.openxmlformats.org/drawingml/2006/diagram">
          <a:bodyPr>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Masters/_rels/slideMaster1.xml.rels><?xml version="1.0" standalone="yes" ?><Relationships xmlns="http://schemas.openxmlformats.org/package/2006/relationships"><Relationship Id="rId1" Target="../media/image2.png" Type="http://schemas.openxmlformats.org/officeDocument/2006/relationships/image"></Relationship><Relationship Id="rId2" Target="../media/image3.png" Type="http://schemas.openxmlformats.org/officeDocument/2006/relationships/image"></Relationship><Relationship Id="rId3" Target="../media/image4.png" Type="http://schemas.openxmlformats.org/officeDocument/2006/relationships/image"></Relationship><Relationship Id="rId4" Target="../media/image5.png" Type="http://schemas.openxmlformats.org/officeDocument/2006/relationships/image"></Relationship><Relationship Id="rId5" Target="../slideLayouts/slideLayout1.xml" Type="http://schemas.openxmlformats.org/officeDocument/2006/relationships/slideLayout"></Relationship><Relationship Id="rId6" Target="../slideLayouts/slideLayout2.xml" Type="http://schemas.openxmlformats.org/officeDocument/2006/relationships/slideLayout"></Relationship><Relationship Id="rId7" Target="../slideLayouts/slideLayout3.xml" Type="http://schemas.openxmlformats.org/officeDocument/2006/relationships/slideLayout"></Relationship><Relationship Id="rId8" Target="../slideLayouts/slideLayout4.xml" Type="http://schemas.openxmlformats.org/officeDocument/2006/relationships/slideLayout"></Relationship><Relationship Id="rId9" Target="../slideLayouts/slideLayout5.xml" Type="http://schemas.openxmlformats.org/officeDocument/2006/relationships/slideLayout"></Relationship><Relationship Id="rId10" Target="../slideLayouts/slideLayout6.xml" Type="http://schemas.openxmlformats.org/officeDocument/2006/relationships/slideLayout"></Relationship><Relationship Id="rId11" Target="../slideLayouts/slideLayout7.xml" Type="http://schemas.openxmlformats.org/officeDocument/2006/relationships/slideLayout"></Relationship><Relationship Id="rId12" Target="../slideLayouts/slideLayout8.xml" Type="http://schemas.openxmlformats.org/officeDocument/2006/relationships/slideLayout"></Relationship><Relationship Id="rId13" Target="../slideLayouts/slideLayout9.xml" Type="http://schemas.openxmlformats.org/officeDocument/2006/relationships/slideLayout"></Relationship><Relationship Id="rId14" Target="../slideLayouts/slideLayout10.xml" Type="http://schemas.openxmlformats.org/officeDocument/2006/relationships/slideLayout"></Relationship><Relationship Id="rId15" Target="../slideLayouts/slideLayout11.xml" Type="http://schemas.openxmlformats.org/officeDocument/2006/relationships/slideLayout"></Relationship><Relationship Id="rId16" Target="../slideLayouts/slideLayout12.xml" Type="http://schemas.openxmlformats.org/officeDocument/2006/relationships/slideLayout"></Relationship><Relationship Id="rId17" Target="../slideLayouts/slideLayout13.xml" Type="http://schemas.openxmlformats.org/officeDocument/2006/relationships/slideLayout"></Relationship><Relationship Id="rId18" Target="../slideLayouts/slideLayout14.xml" Type="http://schemas.openxmlformats.org/officeDocument/2006/relationships/slideLayout"></Relationship><Relationship Id="rId19" Target="../slideLayouts/slideLayout15.xml" Type="http://schemas.openxmlformats.org/officeDocument/2006/relationships/slideLayout"></Relationship><Relationship Id="rId20" Target="../slideLayouts/slideLayout16.xml" Type="http://schemas.openxmlformats.org/officeDocument/2006/relationships/slideLayout"></Relationship><Relationship Id="rId21" Target="../slideLayouts/slideLayout17.xml" Type="http://schemas.openxmlformats.org/officeDocument/2006/relationships/slideLayout"></Relationship><Relationship Id="rId22"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pic="http://schemas.openxmlformats.org/drawingml/2006/picture" xmlns:dgm="http://schemas.openxmlformats.org/drawingml/2006/diagram" idx="1003">
        <a:schemeClr val="bg2"/>
      </p:bgRef>
    </p:bg>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8" name="Picture 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1"/>
          <a:srcRect l="3613"/>
          <a:stretch/>
        </p:blipFill>
        <p:spPr xmlns:c="http://schemas.openxmlformats.org/drawingml/2006/chart" xmlns:pic="http://schemas.openxmlformats.org/drawingml/2006/picture" xmlns:dgm="http://schemas.openxmlformats.org/drawingml/2006/diagram">
          <a:xfrm>
            <a:off x="0" y="2669685"/>
            <a:ext cx="4037012" cy="4188315"/>
          </a:xfrm>
          <a:prstGeom prst="rect">
            <a:avLst/>
          </a:prstGeom>
        </p:spPr>
      </p:pic>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2"/>
          <a:srcRect l="35640"/>
          <a:stretch/>
        </p:blipFill>
        <p:spPr xmlns:c="http://schemas.openxmlformats.org/drawingml/2006/chart" xmlns:pic="http://schemas.openxmlformats.org/drawingml/2006/picture" xmlns:dgm="http://schemas.openxmlformats.org/drawingml/2006/diagram">
          <a:xfrm>
            <a:off x="0" y="2892347"/>
            <a:ext cx="1522412" cy="2365453"/>
          </a:xfrm>
          <a:prstGeom prst="rect">
            <a:avLst/>
          </a:prstGeom>
        </p:spPr>
      </p:pic>
      <p:sp>
        <p:nvSpPr>
          <p:cNvPr xmlns:c="http://schemas.openxmlformats.org/drawingml/2006/chart" xmlns:pic="http://schemas.openxmlformats.org/drawingml/2006/picture" xmlns:dgm="http://schemas.openxmlformats.org/drawingml/2006/diagram" id="16" name="Oval 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609012" y="1676400"/>
            <a:ext cx="2819400" cy="2819400"/>
          </a:xfrm>
          <a:prstGeom prst="ellipse">
            <a:avLst/>
          </a:prstGeom>
          <a:gradFill flip="none" rotWithShape="1">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path path="circle">
              <a:fillToRect b="50000" l="50000" r="50000" t="50000"/>
            </a:path>
            <a:tileRect/>
          </a:gradFill>
          <a:ln>
            <a:noFill/>
          </a:ln>
          <a:effectLst/>
        </p:spPr>
        <p:style xmlns:c="http://schemas.openxmlformats.org/drawingml/2006/chart" xmlns:pic="http://schemas.openxmlformats.org/drawingml/2006/picture" xmlns:dgm="http://schemas.openxmlformats.org/drawingml/2006/diagram">
          <a:lnRef idx="1">
            <a:schemeClr val="accent1"/>
          </a:lnRef>
          <a:fillRef idx="3">
            <a:schemeClr val="accent1"/>
          </a:fillRef>
          <a:effectRef idx="2">
            <a:schemeClr val="accent1"/>
          </a:effectRef>
          <a:fontRef idx="minor">
            <a:schemeClr val="lt1"/>
          </a:fontRef>
        </p:style>
      </p:sp>
      <p:pic>
        <p:nvPicPr>
          <p:cNvPr xmlns:c="http://schemas.openxmlformats.org/drawingml/2006/chart" xmlns:pic="http://schemas.openxmlformats.org/drawingml/2006/picture" xmlns:dgm="http://schemas.openxmlformats.org/drawingml/2006/diagram" id="9" name="Picture 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3"/>
          <a:srcRect t="28813"/>
          <a:stretch/>
        </p:blipFill>
        <p:spPr xmlns:c="http://schemas.openxmlformats.org/drawingml/2006/chart" xmlns:pic="http://schemas.openxmlformats.org/drawingml/2006/picture" xmlns:dgm="http://schemas.openxmlformats.org/drawingml/2006/diagram">
          <a:xfrm>
            <a:off x="7999412" y="0"/>
            <a:ext cx="1603387" cy="1141407"/>
          </a:xfrm>
          <a:prstGeom prst="rect">
            <a:avLst/>
          </a:prstGeom>
        </p:spPr>
      </p:pic>
      <p:pic>
        <p:nvPicPr>
          <p:cNvPr xmlns:c="http://schemas.openxmlformats.org/drawingml/2006/chart" xmlns:pic="http://schemas.openxmlformats.org/drawingml/2006/picture" xmlns:dgm="http://schemas.openxmlformats.org/drawingml/2006/diagram" id="10"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4"/>
          <a:srcRect b="23320"/>
          <a:stretch/>
        </p:blipFill>
        <p:spPr xmlns:c="http://schemas.openxmlformats.org/drawingml/2006/chart" xmlns:pic="http://schemas.openxmlformats.org/drawingml/2006/picture" xmlns:dgm="http://schemas.openxmlformats.org/drawingml/2006/diagram">
          <a:xfrm>
            <a:off x="8609012" y="6096000"/>
            <a:ext cx="993734" cy="762000"/>
          </a:xfrm>
          <a:prstGeom prst="rect">
            <a:avLst/>
          </a:prstGeom>
        </p:spPr>
      </p:pic>
      <p:sp>
        <p:nvSpPr>
          <p:cNvPr xmlns:c="http://schemas.openxmlformats.org/drawingml/2006/chart" xmlns:pic="http://schemas.openxmlformats.org/drawingml/2006/picture" xmlns:dgm="http://schemas.openxmlformats.org/drawingml/2006/diagram" id="14" name="Rectangle 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0437812" y="0"/>
            <a:ext cx="685800" cy="1143000"/>
          </a:xfrm>
          <a:prstGeom prst="rect">
            <a:avLst/>
          </a:prstGeom>
          <a:solidFill>
            <a:schemeClr val="accent1"/>
          </a:solidFill>
          <a:ln>
            <a:noFill/>
          </a:ln>
        </p:spPr>
        <p:style xmlns:c="http://schemas.openxmlformats.org/drawingml/2006/chart" xmlns:pic="http://schemas.openxmlformats.org/drawingml/2006/picture" xmlns:dgm="http://schemas.openxmlformats.org/drawingml/2006/diagram">
          <a:lnRef idx="1">
            <a:schemeClr val="accent1"/>
          </a:lnRef>
          <a:fillRef idx="3">
            <a:schemeClr val="accent1"/>
          </a:fillRef>
          <a:effectRef idx="2">
            <a:schemeClr val="accent1"/>
          </a:effectRef>
          <a:fontRef idx="minor">
            <a:schemeClr val="lt1"/>
          </a:fontRef>
        </p:style>
      </p:sp>
      <p:sp>
        <p:nvSpPr>
          <p:cNvPr xmlns:c="http://schemas.openxmlformats.org/drawingml/2006/chart" xmlns:pic="http://schemas.openxmlformats.org/drawingml/2006/picture" xmlns:dgm="http://schemas.openxmlformats.org/drawingml/2006/diagram" id="2" name="Title Placeholder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646111" y="452718"/>
            <a:ext cx="9404723" cy="1400530"/>
          </a:xfrm>
          <a:prstGeom prst="rect">
            <a:avLst/>
          </a:prstGeom>
        </p:spPr>
        <p:txBody xmlns:c="http://schemas.openxmlformats.org/drawingml/2006/chart" xmlns:pic="http://schemas.openxmlformats.org/drawingml/2006/picture" xmlns:dgm="http://schemas.openxmlformats.org/drawingml/2006/diagram">
          <a:bodyPr anchor="t" bIns="45720" lIns="91440" rIns="91440" rtlCol="0" tIns="45720" vert="horz">
            <a:noAutofit/>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03312" y="2052918"/>
            <a:ext cx="8946541" cy="4195481"/>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normAutofit/>
          </a:body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2" sz="half" type="dt"/>
          </p:nvPr>
        </p:nvSpPr>
        <p:spPr xmlns:c="http://schemas.openxmlformats.org/drawingml/2006/chart" xmlns:pic="http://schemas.openxmlformats.org/drawingml/2006/picture" xmlns:dgm="http://schemas.openxmlformats.org/drawingml/2006/diagram">
          <a:xfrm rot="5400000">
            <a:off x="10155639" y="1790701"/>
            <a:ext cx="990599" cy="304799"/>
          </a:xfrm>
          <a:prstGeom prst="rect">
            <a:avLst/>
          </a:prstGeom>
        </p:spPr>
        <p:txBody xmlns:c="http://schemas.openxmlformats.org/drawingml/2006/chart" xmlns:pic="http://schemas.openxmlformats.org/drawingml/2006/picture" xmlns:dgm="http://schemas.openxmlformats.org/drawingml/2006/diagram">
          <a:bodyPr anchor="t" bIns="45720" lIns="91440" rIns="91440" rtlCol="0" tIns="45720" vert="horz"/>
          <a:lstStyle>
            <a:lvl1pPr algn="l">
              <a:defRPr b="0" i="0" sz="1100">
                <a:solidFill>
                  <a:schemeClr val="tx1">
                    <a:tint val="75000"/>
                    <a:alpha val="60000"/>
                  </a:schemeClr>
                </a:solidFill>
                <a:uFillTx/>
              </a:defRPr>
            </a:lvl1pPr>
          </a:lstStyle>
          <a:p>
            <a:fld id="{4AAD347D-5ACD-4C99-B74B-A9C85AD731AF}" type="datetimeFigureOut">
              <a:rPr dirty="0" lang="en-US">
                <a:uFillTx/>
              </a:rPr>
              <a:t>11/14/14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3" sz="quarter" type="ftr"/>
          </p:nvPr>
        </p:nvSpPr>
        <p:spPr xmlns:c="http://schemas.openxmlformats.org/drawingml/2006/chart" xmlns:pic="http://schemas.openxmlformats.org/drawingml/2006/picture" xmlns:dgm="http://schemas.openxmlformats.org/drawingml/2006/diagram">
          <a:xfrm rot="5400000">
            <a:off x="8951573" y="3225297"/>
            <a:ext cx="3859795" cy="304801"/>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l">
              <a:defRPr b="0" i="0" sz="1100">
                <a:solidFill>
                  <a:schemeClr val="tx1">
                    <a:tint val="75000"/>
                    <a:alpha val="60000"/>
                  </a:schemeClr>
                </a:solidFill>
                <a:uFillTx/>
              </a:defRPr>
            </a:lvl1p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4" sz="quarter" type="sldNum"/>
          </p:nvPr>
        </p:nvSpPr>
        <p:spPr xmlns:c="http://schemas.openxmlformats.org/drawingml/2006/chart" xmlns:pic="http://schemas.openxmlformats.org/drawingml/2006/picture" xmlns:dgm="http://schemas.openxmlformats.org/drawingml/2006/diagram">
          <a:xfrm>
            <a:off x="10352540" y="295729"/>
            <a:ext cx="838199" cy="767687"/>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ctr">
              <a:defRPr b="0" i="0" sz="2800">
                <a:solidFill>
                  <a:schemeClr val="tx1">
                    <a:tint val="75000"/>
                  </a:schemeClr>
                </a:solidFill>
                <a:uFillTx/>
              </a:defRPr>
            </a:lvl1pPr>
          </a:lstStyle>
          <a:p>
            <a:fld id="{D57F1E4F-1CFF-5643-939E-02111984F565}" type="slidenum">
              <a:rPr dirty="0" lang="en-US">
                <a:uFillTx/>
              </a:rPr>
              <a:t>‹#›</a:t>
            </a:fld>
            <a:endParaRPr dirty="0" lang="en-US">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dk1" bg2="dk2" folHlink="folHlink" hlink="hlink" tx1="lt1" tx2="lt2"/>
  <p:sldLayoutIdLst>
    <p:sldLayoutId r:id="rId5" id="2147483661"/>
    <p:sldLayoutId r:id="rId6" id="2147483662"/>
    <p:sldLayoutId r:id="rId7" id="2147483663"/>
    <p:sldLayoutId r:id="rId8" id="2147483664"/>
    <p:sldLayoutId r:id="rId9" id="2147483665"/>
    <p:sldLayoutId r:id="rId10" id="2147483666"/>
    <p:sldLayoutId r:id="rId11" id="2147483667"/>
    <p:sldLayoutId r:id="rId12" id="2147483668"/>
    <p:sldLayoutId r:id="rId13" id="2147483669"/>
    <p:sldLayoutId r:id="rId14" id="2147483670"/>
    <p:sldLayoutId r:id="rId15" id="2147483671"/>
    <p:sldLayoutId r:id="rId16" id="2147483672"/>
    <p:sldLayoutId r:id="rId17" id="2147483673"/>
    <p:sldLayoutId r:id="rId18" id="2147483674"/>
    <p:sldLayoutId r:id="rId19" id="2147483675"/>
    <p:sldLayoutId r:id="rId20" id="2147483676"/>
    <p:sldLayoutId r:id="rId21" id="2147483677"/>
  </p:sldLayoutIdLst>
  <p:hf dt="0" ftr="0" hdr="0" sldNum="0"/>
  <p:txStyles>
    <p:titleStyle xmlns:c="http://schemas.openxmlformats.org/drawingml/2006/chart" xmlns:pic="http://schemas.openxmlformats.org/drawingml/2006/picture" xmlns:dgm="http://schemas.openxmlformats.org/drawingml/2006/diagram">
      <a:lvl1pPr algn="l" defTabSz="457200" eaLnBrk="1" hangingPunct="1" latinLnBrk="0" rtl="0">
        <a:spcBef>
          <a:spcPct val="0"/>
        </a:spcBef>
        <a:buNone/>
        <a:defRPr b="0" i="0" kern="1200" sz="4200">
          <a:solidFill>
            <a:schemeClr val="tx2"/>
          </a:solidFill>
          <a:uFillTx/>
          <a:latin typeface="+mj-lt"/>
          <a:ea typeface="+mj-ea"/>
          <a:cs typeface="+mj-cs"/>
        </a:defRPr>
      </a:lvl1pPr>
      <a:lvl2pPr eaLnBrk="1" hangingPunct="1">
        <a:defRPr>
          <a:solidFill>
            <a:schemeClr val="tx2"/>
          </a:solidFill>
          <a:uFillTx/>
        </a:defRPr>
      </a:lvl2pPr>
      <a:lvl3pPr eaLnBrk="1" hangingPunct="1">
        <a:defRPr>
          <a:solidFill>
            <a:schemeClr val="tx2"/>
          </a:solidFill>
          <a:uFillTx/>
        </a:defRPr>
      </a:lvl3pPr>
      <a:lvl4pPr eaLnBrk="1" hangingPunct="1">
        <a:defRPr>
          <a:solidFill>
            <a:schemeClr val="tx2"/>
          </a:solidFill>
          <a:uFillTx/>
        </a:defRPr>
      </a:lvl4pPr>
      <a:lvl5pPr eaLnBrk="1" hangingPunct="1">
        <a:defRPr>
          <a:solidFill>
            <a:schemeClr val="tx2"/>
          </a:solidFill>
          <a:uFillTx/>
        </a:defRPr>
      </a:lvl5pPr>
      <a:lvl6pPr eaLnBrk="1" hangingPunct="1">
        <a:defRPr>
          <a:solidFill>
            <a:schemeClr val="tx2"/>
          </a:solidFill>
          <a:uFillTx/>
        </a:defRPr>
      </a:lvl6pPr>
      <a:lvl7pPr eaLnBrk="1" hangingPunct="1">
        <a:defRPr>
          <a:solidFill>
            <a:schemeClr val="tx2"/>
          </a:solidFill>
          <a:uFillTx/>
        </a:defRPr>
      </a:lvl7pPr>
      <a:lvl8pPr eaLnBrk="1" hangingPunct="1">
        <a:defRPr>
          <a:solidFill>
            <a:schemeClr val="tx2"/>
          </a:solidFill>
          <a:uFillTx/>
        </a:defRPr>
      </a:lvl8pPr>
      <a:lvl9pPr eaLnBrk="1" hangingPunct="1">
        <a:defRPr>
          <a:solidFill>
            <a:schemeClr val="tx2"/>
          </a:solidFill>
          <a:uFillTx/>
        </a:defRPr>
      </a:lvl9pPr>
    </p:titleStyle>
    <p:bodyStyle xmlns:c="http://schemas.openxmlformats.org/drawingml/2006/chart" xmlns:pic="http://schemas.openxmlformats.org/drawingml/2006/picture" xmlns:dgm="http://schemas.openxmlformats.org/drawingml/2006/diagram">
      <a:lvl1pPr algn="l" defTabSz="457200" eaLnBrk="1" hangingPunct="1" indent="-342900" latinLnBrk="0" marL="342900" rtl="0">
        <a:spcBef>
          <a:spcPts val="1000"/>
        </a:spcBef>
        <a:spcAft>
          <a:spcPts val="0"/>
        </a:spcAft>
        <a:buClr>
          <a:schemeClr val="accent1"/>
        </a:buClr>
        <a:buSzPct val="80000"/>
        <a:buFont charset="2" typeface="Wingdings 3"/>
        <a:buChar char=""/>
        <a:defRPr b="0" i="0" kern="1200" sz="2000">
          <a:solidFill>
            <a:schemeClr val="tx1"/>
          </a:solidFill>
          <a:uFillTx/>
          <a:latin typeface="+mj-lt"/>
          <a:ea typeface="+mj-ea"/>
          <a:cs typeface="+mj-cs"/>
        </a:defRPr>
      </a:lvl1pPr>
      <a:lvl2pPr algn="l" defTabSz="457200" eaLnBrk="1" hangingPunct="1" indent="-285750" latinLnBrk="0" marL="742950" rtl="0">
        <a:spcBef>
          <a:spcPts val="1000"/>
        </a:spcBef>
        <a:spcAft>
          <a:spcPts val="0"/>
        </a:spcAft>
        <a:buClr>
          <a:schemeClr val="accent1"/>
        </a:buClr>
        <a:buSzPct val="80000"/>
        <a:buFont charset="2" typeface="Wingdings 3"/>
        <a:buChar char=""/>
        <a:defRPr b="0" i="0" kern="1200" sz="1800">
          <a:solidFill>
            <a:schemeClr val="tx1"/>
          </a:solidFill>
          <a:uFillTx/>
          <a:latin typeface="+mj-lt"/>
          <a:ea typeface="+mj-ea"/>
          <a:cs typeface="+mj-cs"/>
        </a:defRPr>
      </a:lvl2pPr>
      <a:lvl3pPr algn="l" defTabSz="457200" eaLnBrk="1" hangingPunct="1" indent="-228600" latinLnBrk="0" marL="1143000" rtl="0">
        <a:spcBef>
          <a:spcPts val="1000"/>
        </a:spcBef>
        <a:spcAft>
          <a:spcPts val="0"/>
        </a:spcAft>
        <a:buClr>
          <a:schemeClr val="accent1"/>
        </a:buClr>
        <a:buSzPct val="80000"/>
        <a:buFont charset="2" typeface="Wingdings 3"/>
        <a:buChar char=""/>
        <a:defRPr b="0" i="0" kern="1200" sz="1600">
          <a:solidFill>
            <a:schemeClr val="tx1"/>
          </a:solidFill>
          <a:uFillTx/>
          <a:latin typeface="+mj-lt"/>
          <a:ea typeface="+mj-ea"/>
          <a:cs typeface="+mj-cs"/>
        </a:defRPr>
      </a:lvl3pPr>
      <a:lvl4pPr algn="l" defTabSz="457200" eaLnBrk="1" hangingPunct="1" indent="-228600" latinLnBrk="0" marL="16002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4pPr>
      <a:lvl5pPr algn="l" defTabSz="457200" eaLnBrk="1" hangingPunct="1" indent="-228600" latinLnBrk="0" marL="20574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5pPr>
      <a:lvl6pPr algn="l" defTabSz="457200" eaLnBrk="1" hangingPunct="1" indent="-228600" latinLnBrk="0" marL="25146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6pPr>
      <a:lvl7pPr algn="l" defTabSz="457200" eaLnBrk="1" hangingPunct="1" indent="-228600" latinLnBrk="0" marL="29718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7pPr>
      <a:lvl8pPr algn="l" defTabSz="457200" eaLnBrk="1" hangingPunct="1" indent="-228600" latinLnBrk="0" marL="34290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8pPr>
      <a:lvl9pPr algn="l" defTabSz="457200" eaLnBrk="1" hangingPunct="1" indent="-228600" latinLnBrk="0" marL="38862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9pPr>
    </p:bodyStyle>
    <p:otherStyle xmlns:c="http://schemas.openxmlformats.org/drawingml/2006/chart" xmlns:pic="http://schemas.openxmlformats.org/drawingml/2006/picture" xmlns:dgm="http://schemas.openxmlformats.org/drawingml/2006/diagram">
      <a:defPPr>
        <a:defRPr lang="en-US">
          <a:uFillTx/>
        </a:defRPr>
      </a:defPPr>
      <a:lvl1pPr algn="l" defTabSz="457200" eaLnBrk="1" hangingPunct="1" latinLnBrk="0" marL="0" rtl="0">
        <a:defRPr kern="1200" sz="1800">
          <a:solidFill>
            <a:schemeClr val="tx1"/>
          </a:solidFill>
          <a:uFillTx/>
          <a:latin typeface="+mn-lt"/>
          <a:ea typeface="+mn-ea"/>
          <a:cs typeface="+mn-cs"/>
        </a:defRPr>
      </a:lvl1pPr>
      <a:lvl2pPr algn="l" defTabSz="457200" eaLnBrk="1" hangingPunct="1" latinLnBrk="0" marL="457200" rtl="0">
        <a:defRPr kern="1200" sz="1800">
          <a:solidFill>
            <a:schemeClr val="tx1"/>
          </a:solidFill>
          <a:uFillTx/>
          <a:latin typeface="+mn-lt"/>
          <a:ea typeface="+mn-ea"/>
          <a:cs typeface="+mn-cs"/>
        </a:defRPr>
      </a:lvl2pPr>
      <a:lvl3pPr algn="l" defTabSz="457200" eaLnBrk="1" hangingPunct="1" latinLnBrk="0" marL="914400" rtl="0">
        <a:defRPr kern="1200" sz="1800">
          <a:solidFill>
            <a:schemeClr val="tx1"/>
          </a:solidFill>
          <a:uFillTx/>
          <a:latin typeface="+mn-lt"/>
          <a:ea typeface="+mn-ea"/>
          <a:cs typeface="+mn-cs"/>
        </a:defRPr>
      </a:lvl3pPr>
      <a:lvl4pPr algn="l" defTabSz="457200" eaLnBrk="1" hangingPunct="1" latinLnBrk="0" marL="1371600" rtl="0">
        <a:defRPr kern="1200" sz="1800">
          <a:solidFill>
            <a:schemeClr val="tx1"/>
          </a:solidFill>
          <a:uFillTx/>
          <a:latin typeface="+mn-lt"/>
          <a:ea typeface="+mn-ea"/>
          <a:cs typeface="+mn-cs"/>
        </a:defRPr>
      </a:lvl4pPr>
      <a:lvl5pPr algn="l" defTabSz="457200" eaLnBrk="1" hangingPunct="1" latinLnBrk="0" marL="1828800" rtl="0">
        <a:defRPr kern="1200" sz="1800">
          <a:solidFill>
            <a:schemeClr val="tx1"/>
          </a:solidFill>
          <a:uFillTx/>
          <a:latin typeface="+mn-lt"/>
          <a:ea typeface="+mn-ea"/>
          <a:cs typeface="+mn-cs"/>
        </a:defRPr>
      </a:lvl5pPr>
      <a:lvl6pPr algn="l" defTabSz="457200" eaLnBrk="1" hangingPunct="1" latinLnBrk="0" marL="2286000" rtl="0">
        <a:defRPr kern="1200" sz="1800">
          <a:solidFill>
            <a:schemeClr val="tx1"/>
          </a:solidFill>
          <a:uFillTx/>
          <a:latin typeface="+mn-lt"/>
          <a:ea typeface="+mn-ea"/>
          <a:cs typeface="+mn-cs"/>
        </a:defRPr>
      </a:lvl6pPr>
      <a:lvl7pPr algn="l" defTabSz="457200" eaLnBrk="1" hangingPunct="1" latinLnBrk="0" marL="2743200" rtl="0">
        <a:defRPr kern="1200" sz="1800">
          <a:solidFill>
            <a:schemeClr val="tx1"/>
          </a:solidFill>
          <a:uFillTx/>
          <a:latin typeface="+mn-lt"/>
          <a:ea typeface="+mn-ea"/>
          <a:cs typeface="+mn-cs"/>
        </a:defRPr>
      </a:lvl7pPr>
      <a:lvl8pPr algn="l" defTabSz="457200" eaLnBrk="1" hangingPunct="1" latinLnBrk="0" marL="3200400" rtl="0">
        <a:defRPr kern="1200" sz="1800">
          <a:solidFill>
            <a:schemeClr val="tx1"/>
          </a:solidFill>
          <a:uFillTx/>
          <a:latin typeface="+mn-lt"/>
          <a:ea typeface="+mn-ea"/>
          <a:cs typeface="+mn-cs"/>
        </a:defRPr>
      </a:lvl8pPr>
      <a:lvl9pPr algn="l" defTabSz="457200" eaLnBrk="1" hangingPunct="1" latinLnBrk="0" marL="3657600" rtl="0">
        <a:defRPr kern="1200" sz="1800">
          <a:solidFill>
            <a:schemeClr val="tx1"/>
          </a:solidFill>
          <a:uFillTx/>
          <a:latin typeface="+mn-lt"/>
          <a:ea typeface="+mn-ea"/>
          <a:cs typeface="+mn-cs"/>
        </a:defRPr>
      </a:lvl9pPr>
    </p:otherStyle>
  </p:txStyles>
</p:sldMaster>
</file>

<file path=ppt/slides/_rels/slide1.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xml" Type="http://schemas.openxmlformats.org/officeDocument/2006/relationships/notesSlide"></Relationship><Relationship Id="rId3" Target="../media/image6.png" Type="http://schemas.openxmlformats.org/officeDocument/2006/relationships/image"></Relationship><Relationship Id="rId4" Target="../media/image7.png" Type="http://schemas.openxmlformats.org/officeDocument/2006/relationships/image"></Relationship><Relationship Id="rId5" Target="../media/image8.png" Type="http://schemas.openxmlformats.org/officeDocument/2006/relationships/image"></Relationship></Relationships>
</file>

<file path=ppt/slides/_rels/slide10.xml.rels><?xml version="1.0" standalone="yes" ?><Relationships xmlns="http://schemas.openxmlformats.org/package/2006/relationships"><Relationship Id="rId1" Target="../slideLayouts/slideLayout7.xml" Type="http://schemas.openxmlformats.org/officeDocument/2006/relationships/slideLayout"></Relationship><Relationship Id="rId2" Target="../notesSlides/notesSlide8.xml" Type="http://schemas.openxmlformats.org/officeDocument/2006/relationships/notesSlide"></Relationship><Relationship Id="rId3" Target="../media/image7.png" Type="http://schemas.openxmlformats.org/officeDocument/2006/relationships/image"></Relationship><Relationship Id="rId4" Target="../media/image6.png" Type="http://schemas.openxmlformats.org/officeDocument/2006/relationships/image"></Relationship><Relationship Id="rId5" Target="../media/image28.wmf" Type="http://schemas.openxmlformats.org/officeDocument/2006/relationships/image"></Relationship></Relationships>
</file>

<file path=ppt/slides/_rels/slide2.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2.xml" Type="http://schemas.openxmlformats.org/officeDocument/2006/relationships/notesSlide"></Relationship><Relationship Id="rId3" Target="../media/image7.png" Type="http://schemas.openxmlformats.org/officeDocument/2006/relationships/image"></Relationship><Relationship Id="rId4" Target="../media/image6.png" Type="http://schemas.openxmlformats.org/officeDocument/2006/relationships/image"></Relationship><Relationship Id="rId5" Target="../media/image9.png" Type="http://schemas.openxmlformats.org/officeDocument/2006/relationships/image"></Relationship><Relationship Id="rId6" Target="../media/image10.png" Type="http://schemas.openxmlformats.org/officeDocument/2006/relationships/image"></Relationship><Relationship Id="rId7" Target="../media/image11.png" Type="http://schemas.openxmlformats.org/officeDocument/2006/relationships/image"></Relationship></Relationships>
</file>

<file path=ppt/slides/_rels/slide3.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3.xml" Type="http://schemas.openxmlformats.org/officeDocument/2006/relationships/notesSlide"></Relationship><Relationship Id="rId3" Target="../media/image7.png" Type="http://schemas.openxmlformats.org/officeDocument/2006/relationships/image"></Relationship><Relationship Id="rId4" Target="../media/image6.png" Type="http://schemas.openxmlformats.org/officeDocument/2006/relationships/image"></Relationship><Relationship Id="rId5" Target="../media/image12.png"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4.xml" Type="http://schemas.openxmlformats.org/officeDocument/2006/relationships/notesSlide"></Relationship><Relationship Id="rId3" Target="../media/image7.png" Type="http://schemas.openxmlformats.org/officeDocument/2006/relationships/image"></Relationship><Relationship Id="rId4" Target="../media/image6.png" Type="http://schemas.openxmlformats.org/officeDocument/2006/relationships/image"></Relationship><Relationship Id="rId5" Target="../media/image13.png" Type="http://schemas.openxmlformats.org/officeDocument/2006/relationships/image"></Relationship><Relationship Id="rId6" Target="../media/image14.png" Type="http://schemas.openxmlformats.org/officeDocument/2006/relationships/image"></Relationship></Relationships>
</file>

<file path=ppt/slides/_rels/slide5.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5.xml" Type="http://schemas.openxmlformats.org/officeDocument/2006/relationships/notesSlide"></Relationship><Relationship Id="rId3" Target="../media/image7.png" Type="http://schemas.openxmlformats.org/officeDocument/2006/relationships/image"></Relationship><Relationship Id="rId4" Target="../media/image6.png" Type="http://schemas.openxmlformats.org/officeDocument/2006/relationships/image"></Relationship><Relationship Id="rId5" Target="../media/image15.png" Type="http://schemas.openxmlformats.org/officeDocument/2006/relationships/image"></Relationship><Relationship Id="rId6" Target="../media/image16.png" Type="http://schemas.openxmlformats.org/officeDocument/2006/relationships/image"></Relationship></Relationships>
</file>

<file path=ppt/slides/_rels/slide6.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6.xml" Type="http://schemas.openxmlformats.org/officeDocument/2006/relationships/notesSlide"></Relationship><Relationship Id="rId3" Target="../media/image17.png" Type="http://schemas.openxmlformats.org/officeDocument/2006/relationships/image"></Relationship><Relationship Id="rId4" Target="../media/image18.png" Type="http://schemas.openxmlformats.org/officeDocument/2006/relationships/image"></Relationship></Relationships>
</file>

<file path=ppt/slides/_rels/slide7.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19.png" Type="http://schemas.openxmlformats.org/officeDocument/2006/relationships/image"></Relationship><Relationship Id="rId3" Target="../media/image20.png" Type="http://schemas.openxmlformats.org/officeDocument/2006/relationships/image"></Relationship><Relationship Id="rId4" Target="../media/image21.png" Type="http://schemas.openxmlformats.org/officeDocument/2006/relationships/image"></Relationship></Relationships>
</file>

<file path=ppt/slides/_rels/slide8.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7.xml" Type="http://schemas.openxmlformats.org/officeDocument/2006/relationships/notesSlide"></Relationship><Relationship Id="rId3" Target="../media/image22.gif" Type="http://schemas.openxmlformats.org/officeDocument/2006/relationships/image"></Relationship><Relationship Id="rId4" Target="../media/image23.gif" Type="http://schemas.openxmlformats.org/officeDocument/2006/relationships/image"></Relationship><Relationship Id="rId5" Target="../media/image24.png" Type="http://schemas.openxmlformats.org/officeDocument/2006/relationships/image"></Relationship><Relationship Id="rId6" Target="../media/image25.png" Type="http://schemas.openxmlformats.org/officeDocument/2006/relationships/image"></Relationship><Relationship Id="rId7" Target="../media/image26.png" Type="http://schemas.openxmlformats.org/officeDocument/2006/relationships/image"></Relationship><Relationship Id="rId8" Target="../media/image7.png" Type="http://schemas.openxmlformats.org/officeDocument/2006/relationships/image"></Relationship><Relationship Id="rId9" Target="../media/image6.png" Type="http://schemas.openxmlformats.org/officeDocument/2006/relationships/image"></Relationship></Relationships>
</file>

<file path=ppt/slides/_rels/slide9.xml.rels><?xml version="1.0" standalone="yes" ?><Relationships xmlns="http://schemas.openxmlformats.org/package/2006/relationships"><Relationship Id="rId1" Target="../slideLayouts/slideLayout4.xml" Type="http://schemas.openxmlformats.org/officeDocument/2006/relationships/slideLayout"></Relationship><Relationship Id="rId2" Target="../media/image27.pn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ctrTitle"/>
          </p:nvPr>
        </p:nvSpPr>
        <p:spPr xmlns:c="http://schemas.openxmlformats.org/drawingml/2006/chart" xmlns:pic="http://schemas.openxmlformats.org/drawingml/2006/picture" xmlns:dgm="http://schemas.openxmlformats.org/drawingml/2006/diagram">
          <a:xfrm>
            <a:off x="660153" y="673803"/>
            <a:ext cx="9531047" cy="1083543"/>
          </a:xfrm>
        </p:spPr>
        <p:txBody xmlns:c="http://schemas.openxmlformats.org/drawingml/2006/chart" xmlns:pic="http://schemas.openxmlformats.org/drawingml/2006/picture" xmlns:dgm="http://schemas.openxmlformats.org/drawingml/2006/diagram">
          <a:bodyPr/>
          <a:lstStyle/>
          <a:p>
            <a:pPr algn="ctr"/>
            <a:r>
              <a:rPr b="0" dirty="0" i="0" kern="1200" lang="en-US" smtClean="0" sz="3600">
                <a:solidFill>
                  <a:schemeClr val="tx2"/>
                </a:solidFill>
                <a:uFillTx/>
                <a:latin typeface="+mj-lt"/>
                <a:ea typeface="+mj-ea"/>
                <a:cs typeface="+mj-cs"/>
              </a:rPr>
              <a:t>Influence of Environmental Shear on the Rapid Intensification Problem</a:t>
            </a:r>
            <a:endParaRPr dirty="0" lang="en-US" sz="3600">
              <a:uFillTx/>
            </a:endParaRPr>
          </a:p>
        </p:txBody>
      </p:sp>
      <p:sp>
        <p:nvSpPr>
          <p:cNvPr xmlns:c="http://schemas.openxmlformats.org/drawingml/2006/chart" xmlns:pic="http://schemas.openxmlformats.org/drawingml/2006/picture" xmlns:dgm="http://schemas.openxmlformats.org/drawingml/2006/diagram" id="3" name="Subtitle 2"/>
          <p:cNvSpPr xmlns:c="http://schemas.openxmlformats.org/drawingml/2006/chart" xmlns:pic="http://schemas.openxmlformats.org/drawingml/2006/picture" xmlns:dgm="http://schemas.openxmlformats.org/drawingml/2006/diagram">
            <a:spLocks noGrp="1"/>
          </p:cNvSpPr>
          <p:nvPr>
            <p:ph idx="1" type="subTitle"/>
          </p:nvPr>
        </p:nvSpPr>
        <p:spPr xmlns:c="http://schemas.openxmlformats.org/drawingml/2006/chart" xmlns:pic="http://schemas.openxmlformats.org/drawingml/2006/picture" xmlns:dgm="http://schemas.openxmlformats.org/drawingml/2006/diagram">
          <a:xfrm>
            <a:off x="879579" y="2183839"/>
            <a:ext cx="10177252" cy="3094824"/>
          </a:xfrm>
        </p:spPr>
        <p:txBody xmlns:c="http://schemas.openxmlformats.org/drawingml/2006/chart" xmlns:pic="http://schemas.openxmlformats.org/drawingml/2006/picture" xmlns:dgm="http://schemas.openxmlformats.org/drawingml/2006/diagram">
          <a:bodyPr>
            <a:normAutofit lnSpcReduction="10000"/>
          </a:bodyPr>
          <a:lstStyle/>
          <a:p>
            <a:pPr algn="ctr"/>
            <a:r>
              <a:rPr b="1" dirty="0" lang="en-US" sz="2400">
                <a:solidFill>
                  <a:srgbClr val="FFFF00"/>
                </a:solidFill>
                <a:uFillTx/>
              </a:rPr>
              <a:t>Sundararaman</a:t>
            </a:r>
            <a:r>
              <a:rPr b="1" baseline="0" dirty="0" lang="en-US" sz="2400">
                <a:solidFill>
                  <a:srgbClr val="FFFF00"/>
                </a:solidFill>
                <a:uFillTx/>
              </a:rPr>
              <a:t> gopalakrishnan  (gopal)</a:t>
            </a:r>
          </a:p>
          <a:p>
            <a:pPr algn="ctr"/>
            <a:r>
              <a:rPr b="1" baseline="0" dirty="0" lang="en-US" sz="2400">
                <a:solidFill>
                  <a:srgbClr val="FFFF00"/>
                </a:solidFill>
                <a:uFillTx/>
                <a:latin charset="0" typeface="Century Gothic"/>
              </a:rPr>
              <a:t>noaa/aoml/Hurricane </a:t>
            </a:r>
            <a:r>
              <a:rPr b="1" baseline="0" dirty="0" lang="en-US" sz="2400">
                <a:solidFill>
                  <a:srgbClr val="FFFF00"/>
                </a:solidFill>
                <a:uFillTx/>
              </a:rPr>
              <a:t>research division, Miami, FL, USA</a:t>
            </a:r>
          </a:p>
          <a:p>
            <a:endParaRPr b="1" dirty="0" lang="en-US">
              <a:uFillTx/>
            </a:endParaRPr>
          </a:p>
          <a:p>
            <a:pPr algn="ctr"/>
            <a:r>
              <a:rPr cap="all" dirty="0" i="0" kern="1200" lang="en-US" smtClean="0" sz="2000">
                <a:solidFill>
                  <a:srgbClr val="FFFF00"/>
                </a:solidFill>
                <a:effectLst/>
                <a:uFillTx/>
                <a:latin typeface="+mj-lt"/>
                <a:ea typeface="+mj-ea"/>
                <a:cs typeface="+mj-cs"/>
              </a:rPr>
              <a:t>Collaborators: Hua</a:t>
            </a:r>
            <a:r>
              <a:rPr baseline="0" cap="all" dirty="0" i="0" kern="1200" lang="en-US" smtClean="0" sz="2000">
                <a:solidFill>
                  <a:srgbClr val="FFFF00"/>
                </a:solidFill>
                <a:effectLst/>
                <a:uFillTx/>
                <a:latin typeface="+mj-lt"/>
                <a:ea typeface="+mj-ea"/>
                <a:cs typeface="+mj-cs"/>
              </a:rPr>
              <a:t> Chen, xuejin zhang, Jun zhang, robert rogers, Paul </a:t>
            </a:r>
            <a:r>
              <a:rPr baseline="0" cap="all" dirty="0" err="1" i="0" kern="1200" lang="en-US" smtClean="0" sz="2000">
                <a:solidFill>
                  <a:srgbClr val="FFFF00"/>
                </a:solidFill>
                <a:effectLst/>
                <a:uFillTx/>
                <a:latin typeface="+mj-lt"/>
                <a:ea typeface="+mj-ea"/>
                <a:cs typeface="+mj-cs"/>
              </a:rPr>
              <a:t>reasor</a:t>
            </a:r>
            <a:r>
              <a:rPr baseline="0" cap="all" dirty="0" i="0" kern="1200" lang="en-US" smtClean="0" sz="2000">
                <a:solidFill>
                  <a:srgbClr val="FFFF00"/>
                </a:solidFill>
                <a:effectLst/>
                <a:uFillTx/>
                <a:latin typeface="+mj-lt"/>
                <a:ea typeface="+mj-ea"/>
                <a:cs typeface="+mj-cs"/>
              </a:rPr>
              <a:t>, </a:t>
            </a:r>
            <a:r>
              <a:rPr baseline="0" cap="all" dirty="0" i="0" kern="1200" lang="en-US" smtClean="0" sz="2000">
                <a:solidFill>
                  <a:srgbClr val="FFFF00"/>
                </a:solidFill>
                <a:effectLst/>
                <a:uFillTx/>
                <a:latin typeface="+mj-lt"/>
                <a:ea typeface="+mj-ea"/>
                <a:cs typeface="+mj-cs"/>
              </a:rPr>
              <a:t> Jian-WEN BAO</a:t>
            </a:r>
            <a:r>
              <a:rPr cap="all" dirty="0" i="0" kern="1200" lang="en-US" smtClean="0" sz="2000">
                <a:solidFill>
                  <a:srgbClr val="FFFF00"/>
                </a:solidFill>
                <a:effectLst/>
                <a:uFillTx/>
                <a:latin typeface="+mj-lt"/>
                <a:ea typeface="+mj-ea"/>
                <a:cs typeface="+mj-cs"/>
              </a:rPr>
              <a:t> and </a:t>
            </a:r>
            <a:r>
              <a:rPr baseline="0" cap="all" dirty="0" i="0" kern="1200" lang="en-US" smtClean="0" sz="2000">
                <a:solidFill>
                  <a:srgbClr val="FFFF00"/>
                </a:solidFill>
                <a:effectLst/>
                <a:uFillTx/>
                <a:latin typeface="+mj-lt"/>
                <a:ea typeface="+mj-ea"/>
                <a:cs typeface="+mj-cs"/>
              </a:rPr>
              <a:t>Thiago </a:t>
            </a:r>
            <a:r>
              <a:rPr baseline="0" cap="all" dirty="0" i="0" kern="1200" lang="en-US" smtClean="0" sz="2000">
                <a:solidFill>
                  <a:srgbClr val="FFFF00"/>
                </a:solidFill>
                <a:effectLst/>
                <a:uFillTx/>
                <a:latin typeface="+mj-lt"/>
                <a:ea typeface="+mj-ea"/>
                <a:cs typeface="+mj-cs"/>
              </a:rPr>
              <a:t>quirino</a:t>
            </a:r>
          </a:p>
          <a:p>
            <a:pPr algn="ctr"/>
            <a:endParaRPr b="1" cap="all" dirty="0" i="0" kern="1200" lang="en-US" sz="2000">
              <a:solidFill>
                <a:schemeClr val="accent1">
                  <a:lumMod val="60000"/>
                  <a:lumOff val="40000"/>
                </a:schemeClr>
              </a:solidFill>
              <a:effectLst/>
              <a:uFillTx/>
              <a:latin typeface="+mj-lt"/>
              <a:ea typeface="+mj-ea"/>
              <a:cs typeface="+mj-cs"/>
            </a:endParaRPr>
          </a:p>
          <a:p>
            <a:pPr algn="ctr"/>
            <a:r>
              <a:rPr cap="all" dirty="0" i="1" kern="1200" lang="en-US" sz="2000">
                <a:solidFill>
                  <a:srgbClr val="FFFF00"/>
                </a:solidFill>
                <a:effectLst/>
                <a:uFillTx/>
                <a:latin typeface="+mj-lt"/>
                <a:ea typeface="+mj-ea"/>
                <a:cs typeface="+mj-cs"/>
              </a:rPr>
              <a:t>Acknowledgements</a:t>
            </a:r>
            <a:r>
              <a:rPr cap="all" dirty="0" i="0" kern="1200" lang="en-US" sz="2000">
                <a:solidFill>
                  <a:srgbClr val="FFFF00"/>
                </a:solidFill>
                <a:effectLst/>
                <a:uFillTx/>
                <a:latin typeface="+mj-lt"/>
                <a:ea typeface="+mj-ea"/>
                <a:cs typeface="+mj-cs"/>
              </a:rPr>
              <a:t>:</a:t>
            </a:r>
            <a:r>
              <a:rPr baseline="0" cap="all" dirty="0" i="0" kern="1200" lang="en-US" sz="2000">
                <a:solidFill>
                  <a:srgbClr val="FFFF00"/>
                </a:solidFill>
                <a:effectLst/>
                <a:uFillTx/>
                <a:latin typeface="+mj-lt"/>
                <a:ea typeface="+mj-ea"/>
                <a:cs typeface="+mj-cs"/>
              </a:rPr>
              <a:t> Frank </a:t>
            </a:r>
            <a:r>
              <a:rPr baseline="0" cap="all" dirty="0" i="0" kern="1200" lang="en-US" smtClean="0" sz="2000">
                <a:solidFill>
                  <a:srgbClr val="FFFF00"/>
                </a:solidFill>
                <a:effectLst/>
                <a:uFillTx/>
                <a:latin typeface="+mj-lt"/>
                <a:ea typeface="+mj-ea"/>
                <a:cs typeface="+mj-cs"/>
              </a:rPr>
              <a:t>marks and robert atlas </a:t>
            </a:r>
            <a:endParaRPr baseline="0" cap="all" dirty="0" i="0" kern="1200" lang="en-US" sz="2000">
              <a:solidFill>
                <a:srgbClr val="FFFF00"/>
              </a:solidFill>
              <a:effectLst/>
              <a:uFillTx/>
              <a:latin typeface="+mj-lt"/>
              <a:ea typeface="+mj-ea"/>
              <a:cs typeface="+mj-cs"/>
            </a:endParaRPr>
          </a:p>
        </p:txBody>
      </p:sp>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467923" y="5652698"/>
            <a:ext cx="987815" cy="983052"/>
          </a:xfrm>
          <a:prstGeom prst="rect">
            <a:avLst/>
          </a:prstGeom>
        </p:spPr>
      </p:pic>
      <p:sp>
        <p:nvSpPr>
          <p:cNvPr xmlns:c="http://schemas.openxmlformats.org/drawingml/2006/chart" xmlns:pic="http://schemas.openxmlformats.org/drawingml/2006/picture" xmlns:dgm="http://schemas.openxmlformats.org/drawingml/2006/diagram" id="5"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545526" y="5186035"/>
            <a:ext cx="6845359" cy="600164"/>
          </a:xfrm>
          <a:prstGeom prst="rect">
            <a:avLst/>
          </a:prstGeom>
        </p:spPr>
        <p:txBody xmlns:c="http://schemas.openxmlformats.org/drawingml/2006/chart" xmlns:pic="http://schemas.openxmlformats.org/drawingml/2006/picture" xmlns:dgm="http://schemas.openxmlformats.org/drawingml/2006/diagram">
          <a:bodyPr wrap="square">
            <a:spAutoFit/>
          </a:bodyPr>
          <a:lstStyle/>
          <a:p>
            <a:pPr algn="ctr"/>
            <a:endParaRPr dirty="0" lang="en-US" sz="1600">
              <a:solidFill>
                <a:srgbClr val="FFFF00"/>
              </a:solidFill>
              <a:uFillTx/>
            </a:endParaRPr>
          </a:p>
          <a:p>
            <a:pPr algn="ctr"/>
            <a:r>
              <a:rPr dirty="0" lang="en-US" sz="1700" u="none">
                <a:solidFill>
                  <a:schemeClr val="accent2">
                    <a:lumMod val="60000"/>
                    <a:lumOff val="40000"/>
                  </a:schemeClr>
                </a:solidFill>
                <a:uFillTx/>
              </a:rPr>
              <a:t>Presented</a:t>
            </a:r>
            <a:r>
              <a:rPr baseline="0" dirty="0" lang="en-US" sz="1700" u="none">
                <a:solidFill>
                  <a:schemeClr val="accent2">
                    <a:lumMod val="60000"/>
                    <a:lumOff val="40000"/>
                  </a:schemeClr>
                </a:solidFill>
                <a:uFillTx/>
              </a:rPr>
              <a:t> at </a:t>
            </a:r>
            <a:r>
              <a:rPr baseline="0" dirty="0" lang="en-US" smtClean="0" sz="1700" u="none">
                <a:solidFill>
                  <a:schemeClr val="accent2">
                    <a:lumMod val="60000"/>
                    <a:lumOff val="40000"/>
                  </a:schemeClr>
                </a:solidFill>
                <a:uFillTx/>
              </a:rPr>
              <a:t> NOAA HFIP MEETING, NOV 18-20, 2014</a:t>
            </a:r>
            <a:endParaRPr dirty="0" lang="en-US" sz="1700" u="none">
              <a:solidFill>
                <a:schemeClr val="accent2">
                  <a:lumMod val="60000"/>
                  <a:lumOff val="40000"/>
                </a:schemeClr>
              </a:solidFill>
              <a:uFillTx/>
            </a:endParaRPr>
          </a:p>
        </p:txBody>
      </p:sp>
      <p:pic>
        <p:nvPicPr>
          <p:cNvPr xmlns:c="http://schemas.openxmlformats.org/drawingml/2006/chart" xmlns:pic="http://schemas.openxmlformats.org/drawingml/2006/picture" xmlns:dgm="http://schemas.openxmlformats.org/drawingml/2006/diagram" id="9" name="Picture 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10480675" y="5578745"/>
            <a:ext cx="1183753" cy="1185593"/>
          </a:xfrm>
          <a:prstGeom prst="rect">
            <a:avLst/>
          </a:prstGeom>
        </p:spPr>
      </p:pic>
      <p:pic>
        <p:nvPicPr>
          <p:cNvPr xmlns:c="http://schemas.openxmlformats.org/drawingml/2006/chart" xmlns:pic="http://schemas.openxmlformats.org/drawingml/2006/picture" xmlns:dgm="http://schemas.openxmlformats.org/drawingml/2006/diagram" id="8" name="Picture 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2272292" y="5786199"/>
            <a:ext cx="7391829" cy="770684"/>
          </a:xfrm>
          <a:prstGeom prst="rect">
            <a:avLst/>
          </a:prstGeom>
        </p:spPr>
      </p:pic>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963745" y="308339"/>
            <a:ext cx="9907990" cy="760066"/>
          </a:xfrm>
          <a:prstGeom prst="rect">
            <a:avLst/>
          </a:prstGeom>
        </p:spPr>
        <p:txBody xmlns:c="http://schemas.openxmlformats.org/drawingml/2006/chart" xmlns:pic="http://schemas.openxmlformats.org/drawingml/2006/picture" xmlns:dgm="http://schemas.openxmlformats.org/drawingml/2006/diagram">
          <a:bodyPr/>
          <a:lstStyle>
            <a:lvl1pPr algn="l" defTabSz="457200" eaLnBrk="1" hangingPunct="1" latinLnBrk="0" rtl="0">
              <a:spcBef>
                <a:spcPct val="0"/>
              </a:spcBef>
              <a:buNone/>
              <a:defRPr b="0" i="0" kern="1200" sz="4200">
                <a:solidFill>
                  <a:schemeClr val="tx2"/>
                </a:solidFill>
                <a:uFillTx/>
                <a:latin typeface="+mj-lt"/>
                <a:ea typeface="+mj-ea"/>
                <a:cs typeface="+mj-cs"/>
              </a:defRPr>
            </a:lvl1pPr>
            <a:lvl2pPr eaLnBrk="1" hangingPunct="1">
              <a:defRPr>
                <a:solidFill>
                  <a:schemeClr val="tx2"/>
                </a:solidFill>
                <a:uFillTx/>
              </a:defRPr>
            </a:lvl2pPr>
            <a:lvl3pPr eaLnBrk="1" hangingPunct="1">
              <a:defRPr>
                <a:solidFill>
                  <a:schemeClr val="tx2"/>
                </a:solidFill>
                <a:uFillTx/>
              </a:defRPr>
            </a:lvl3pPr>
            <a:lvl4pPr eaLnBrk="1" hangingPunct="1">
              <a:defRPr>
                <a:solidFill>
                  <a:schemeClr val="tx2"/>
                </a:solidFill>
                <a:uFillTx/>
              </a:defRPr>
            </a:lvl4pPr>
            <a:lvl5pPr eaLnBrk="1" hangingPunct="1">
              <a:defRPr>
                <a:solidFill>
                  <a:schemeClr val="tx2"/>
                </a:solidFill>
                <a:uFillTx/>
              </a:defRPr>
            </a:lvl5pPr>
            <a:lvl6pPr eaLnBrk="1" hangingPunct="1">
              <a:defRPr>
                <a:solidFill>
                  <a:schemeClr val="tx2"/>
                </a:solidFill>
                <a:uFillTx/>
              </a:defRPr>
            </a:lvl6pPr>
            <a:lvl7pPr eaLnBrk="1" hangingPunct="1">
              <a:defRPr>
                <a:solidFill>
                  <a:schemeClr val="tx2"/>
                </a:solidFill>
                <a:uFillTx/>
              </a:defRPr>
            </a:lvl7pPr>
            <a:lvl8pPr eaLnBrk="1" hangingPunct="1">
              <a:defRPr>
                <a:solidFill>
                  <a:schemeClr val="tx2"/>
                </a:solidFill>
                <a:uFillTx/>
              </a:defRPr>
            </a:lvl8pPr>
            <a:lvl9pPr eaLnBrk="1" hangingPunct="1">
              <a:defRPr>
                <a:solidFill>
                  <a:schemeClr val="tx2"/>
                </a:solidFill>
                <a:uFillTx/>
              </a:defRPr>
            </a:lvl9pPr>
          </a:lstStyle>
          <a:p>
            <a:r>
              <a:rPr dirty="0" lang="en-US" smtClean="0" sz="3600">
                <a:solidFill>
                  <a:schemeClr val="accent5">
                    <a:lumMod val="40000"/>
                    <a:lumOff val="60000"/>
                  </a:schemeClr>
                </a:solidFill>
                <a:uFillTx/>
              </a:rPr>
              <a:t>Questions</a:t>
            </a:r>
            <a:endParaRPr dirty="0" lang="en-US" sz="36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3" name="Picture 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260565" y="6186348"/>
            <a:ext cx="603851" cy="603851"/>
          </a:xfrm>
          <a:prstGeom prst="rect">
            <a:avLst/>
          </a:prstGeom>
        </p:spPr>
      </p:pic>
      <p:pic>
        <p:nvPicPr>
          <p:cNvPr xmlns:c="http://schemas.openxmlformats.org/drawingml/2006/chart" xmlns:pic="http://schemas.openxmlformats.org/drawingml/2006/picture" xmlns:dgm="http://schemas.openxmlformats.org/drawingml/2006/diagram" id="4" name="Picture 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39428"/>
            <a:ext cx="639380" cy="611561"/>
          </a:xfrm>
          <a:prstGeom prst="rect">
            <a:avLst/>
          </a:prstGeom>
        </p:spPr>
      </p:pic>
      <p:pic>
        <p:nvPicPr>
          <p:cNvPr xmlns:c="http://schemas.openxmlformats.org/drawingml/2006/chart" xmlns:pic="http://schemas.openxmlformats.org/drawingml/2006/picture" xmlns:dgm="http://schemas.openxmlformats.org/drawingml/2006/diagram" id="6" name="Picture 5"/>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4737246" y="1123950"/>
            <a:ext cx="3219304" cy="4746625"/>
          </a:xfrm>
          <a:prstGeom prst="rect">
            <a:avLst/>
          </a:prstGeom>
        </p:spPr>
      </p:pic>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54087" y="246845"/>
            <a:ext cx="10608156" cy="1137157"/>
          </a:xfrm>
        </p:spPr>
        <p:txBody xmlns:c="http://schemas.openxmlformats.org/drawingml/2006/chart" xmlns:pic="http://schemas.openxmlformats.org/drawingml/2006/picture" xmlns:dgm="http://schemas.openxmlformats.org/drawingml/2006/diagram">
          <a:bodyPr/>
          <a:lstStyle/>
          <a:p>
            <a:r>
              <a:rPr dirty="0" lang="en-US" smtClean="0" sz="3600">
                <a:solidFill>
                  <a:schemeClr val="accent5">
                    <a:lumMod val="40000"/>
                    <a:lumOff val="60000"/>
                  </a:schemeClr>
                </a:solidFill>
                <a:uFillTx/>
              </a:rPr>
              <a:t>Factors</a:t>
            </a:r>
            <a:r>
              <a:rPr baseline="0" dirty="0" lang="en-US" smtClean="0" sz="3600">
                <a:solidFill>
                  <a:schemeClr val="accent5">
                    <a:lumMod val="40000"/>
                    <a:lumOff val="60000"/>
                  </a:schemeClr>
                </a:solidFill>
                <a:uFillTx/>
              </a:rPr>
              <a:t> that influence TC Rapid Intensification </a:t>
            </a:r>
            <a:endParaRPr dirty="0" lang="en-US" sz="36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5"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750770" y="1013962"/>
            <a:ext cx="4547937" cy="646331"/>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a:uFillTx/>
              </a:rPr>
              <a:t>Adopted</a:t>
            </a:r>
            <a:r>
              <a:rPr baseline="0" dirty="0" lang="en-US" smtClean="0">
                <a:uFillTx/>
              </a:rPr>
              <a:t> from Kaplan  and DeMaria, 2003, Weather and Forecasting</a:t>
            </a:r>
            <a:endParaRPr dirty="0" lang="en-US">
              <a:uFillTx/>
            </a:endParaRPr>
          </a:p>
        </p:txBody>
      </p:sp>
      <p:pic>
        <p:nvPicPr>
          <p:cNvPr xmlns:c="http://schemas.openxmlformats.org/drawingml/2006/chart" xmlns:pic="http://schemas.openxmlformats.org/drawingml/2006/picture" xmlns:dgm="http://schemas.openxmlformats.org/drawingml/2006/diagram" id="18" name="Picture 1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168722" y="6052828"/>
            <a:ext cx="598162" cy="598162"/>
          </a:xfrm>
          <a:prstGeom prst="rect">
            <a:avLst/>
          </a:prstGeom>
        </p:spPr>
      </p:pic>
      <p:pic>
        <p:nvPicPr>
          <p:cNvPr xmlns:c="http://schemas.openxmlformats.org/drawingml/2006/chart" xmlns:pic="http://schemas.openxmlformats.org/drawingml/2006/picture" xmlns:dgm="http://schemas.openxmlformats.org/drawingml/2006/diagram" id="19" name="Picture 1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94666"/>
            <a:ext cx="581629" cy="556323"/>
          </a:xfrm>
          <a:prstGeom prst="rect">
            <a:avLst/>
          </a:prstGeom>
        </p:spPr>
      </p:pic>
      <p:sp>
        <p:nvSpPr>
          <p:cNvPr xmlns:c="http://schemas.openxmlformats.org/drawingml/2006/chart" xmlns:pic="http://schemas.openxmlformats.org/drawingml/2006/picture" xmlns:dgm="http://schemas.openxmlformats.org/drawingml/2006/diagram" id="20" name="TextBox 2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lang="en-US">
                <a:uFillTx/>
              </a:rPr>
              <a:t>3</a:t>
            </a:r>
          </a:p>
        </p:txBody>
      </p:sp>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5"/>
          <a:srcRect b="16757" l="3288" r="26174" t="9464"/>
          <a:stretch/>
        </p:blipFill>
        <p:spPr xmlns:c="http://schemas.openxmlformats.org/drawingml/2006/chart" xmlns:pic="http://schemas.openxmlformats.org/drawingml/2006/picture" xmlns:dgm="http://schemas.openxmlformats.org/drawingml/2006/diagram">
          <a:xfrm>
            <a:off x="561021" y="1747017"/>
            <a:ext cx="4981791" cy="3983110"/>
          </a:xfrm>
          <a:prstGeom prst="rect">
            <a:avLst/>
          </a:prstGeom>
        </p:spPr>
      </p:pic>
      <p:sp>
        <p:nvSpPr>
          <p:cNvPr xmlns:c="http://schemas.openxmlformats.org/drawingml/2006/chart" xmlns:pic="http://schemas.openxmlformats.org/drawingml/2006/picture" xmlns:dgm="http://schemas.openxmlformats.org/drawingml/2006/diagram" id="17" name="AutoShape 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052478" y="5816851"/>
            <a:ext cx="9709766" cy="913257"/>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pPr>
              <a:defRPr>
                <a:uFillTx/>
              </a:defRPr>
            </a:pPr>
            <a:r>
              <a:rPr dirty="0" lang="en-US" smtClean="0" sz="1400">
                <a:uFillTx/>
              </a:rPr>
              <a:t>Factors</a:t>
            </a:r>
            <a:r>
              <a:rPr baseline="0" dirty="0" lang="en-US" smtClean="0" sz="1400">
                <a:uFillTx/>
              </a:rPr>
              <a:t> interact in a non-linear manner. HWRF may be for conducting control experiments and for understanding modeled intensification process [Gopal et al, 2011 (MWR), Bao et al., 2012 (MWR), Gopal et al, 2013 (MWR), Kieu et al, 2014 (GRL), Halliwell et al, 2014 (MWR), </a:t>
            </a:r>
            <a:r>
              <a:rPr dirty="0" lang="en-US" sz="1400">
                <a:uFillTx/>
              </a:rPr>
              <a:t>D.-L. </a:t>
            </a:r>
            <a:r>
              <a:rPr dirty="0" lang="en-US" smtClean="0" sz="1400">
                <a:uFillTx/>
              </a:rPr>
              <a:t>Zhang et al. </a:t>
            </a:r>
            <a:r>
              <a:rPr dirty="0" lang="en-US" sz="1400">
                <a:uFillTx/>
              </a:rPr>
              <a:t>,</a:t>
            </a:r>
            <a:r>
              <a:rPr baseline="0" dirty="0" lang="en-US" smtClean="0" sz="1400">
                <a:uFillTx/>
              </a:rPr>
              <a:t>2014 </a:t>
            </a:r>
            <a:r>
              <a:rPr baseline="0" dirty="0" lang="en-US" smtClean="0" sz="1400">
                <a:uFillTx/>
              </a:rPr>
              <a:t>(MWR)</a:t>
            </a:r>
            <a:endParaRPr dirty="0" lang="en-US" sz="1400">
              <a:uFillTx/>
            </a:endParaRPr>
          </a:p>
        </p:txBody>
      </p:sp>
      <p:pic>
        <p:nvPicPr>
          <p:cNvPr xmlns:c="http://schemas.openxmlformats.org/drawingml/2006/chart" xmlns:pic="http://schemas.openxmlformats.org/drawingml/2006/picture" xmlns:dgm="http://schemas.openxmlformats.org/drawingml/2006/diagram" id="4" name="Picture 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6"/>
          <a:srcRect b="56362" l="5744" r="50242" t="1720"/>
          <a:stretch/>
        </p:blipFill>
        <p:spPr xmlns:c="http://schemas.openxmlformats.org/drawingml/2006/chart" xmlns:pic="http://schemas.openxmlformats.org/drawingml/2006/picture" xmlns:dgm="http://schemas.openxmlformats.org/drawingml/2006/diagram">
          <a:xfrm>
            <a:off x="6902008" y="1013961"/>
            <a:ext cx="3227517" cy="2186109"/>
          </a:xfrm>
          <a:prstGeom prst="rect">
            <a:avLst/>
          </a:prstGeom>
        </p:spPr>
      </p:pic>
      <p:pic>
        <p:nvPicPr>
          <p:cNvPr xmlns:c="http://schemas.openxmlformats.org/drawingml/2006/chart" xmlns:pic="http://schemas.openxmlformats.org/drawingml/2006/picture" xmlns:dgm="http://schemas.openxmlformats.org/drawingml/2006/diagram" id="8" name="Picture 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7"/>
          <a:srcRect b="19926" l="14127" r="16509" t="18854"/>
          <a:stretch/>
        </p:blipFill>
        <p:spPr xmlns:c="http://schemas.openxmlformats.org/drawingml/2006/chart" xmlns:pic="http://schemas.openxmlformats.org/drawingml/2006/picture" xmlns:dgm="http://schemas.openxmlformats.org/drawingml/2006/diagram">
          <a:xfrm>
            <a:off x="7028103" y="3346862"/>
            <a:ext cx="3126204" cy="2358485"/>
          </a:xfrm>
          <a:prstGeom prst="rect">
            <a:avLst/>
          </a:prstGeom>
        </p:spPr>
      </p:pic>
      <p:sp>
        <p:nvSpPr>
          <p:cNvPr xmlns:c="http://schemas.openxmlformats.org/drawingml/2006/chart" xmlns:pic="http://schemas.openxmlformats.org/drawingml/2006/picture" xmlns:dgm="http://schemas.openxmlformats.org/drawingml/2006/diagram" id="21" name="Rectangle 2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1021" y="4237017"/>
            <a:ext cx="4981791" cy="229943"/>
          </a:xfrm>
          <a:prstGeom prst="rect">
            <a:avLst/>
          </a:prstGeom>
          <a:noFill/>
        </p:spPr>
        <p:style xmlns:c="http://schemas.openxmlformats.org/drawingml/2006/chart" xmlns:pic="http://schemas.openxmlformats.org/drawingml/2006/picture" xmlns:dgm="http://schemas.openxmlformats.org/drawingml/2006/diagram">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pic="http://schemas.openxmlformats.org/drawingml/2006/picture" xmlns:dgm="http://schemas.openxmlformats.org/drawingml/2006/diagram">
          <a:bodyPr anchor="ctr" rtlCol="0"/>
          <a:lstStyle/>
          <a:p>
            <a:pPr algn="ctr"/>
            <a:endParaRPr dirty="0" lang="en-US">
              <a:uFillTx/>
            </a:endParaRPr>
          </a:p>
        </p:txBody>
      </p:sp>
      <p:sp>
        <p:nvSpPr>
          <p:cNvPr xmlns:c="http://schemas.openxmlformats.org/drawingml/2006/chart" xmlns:pic="http://schemas.openxmlformats.org/drawingml/2006/picture" xmlns:dgm="http://schemas.openxmlformats.org/drawingml/2006/diagram" id="3" name="TextBox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7003322" y="3371641"/>
            <a:ext cx="2933713" cy="661755"/>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pPr algn="ctr"/>
            <a:r>
              <a:rPr dirty="0" lang="en-US" smtClean="0">
                <a:uFillTx/>
              </a:rPr>
              <a:t>Earl</a:t>
            </a:r>
            <a:r>
              <a:rPr baseline="0" dirty="0" lang="en-US" smtClean="0">
                <a:uFillTx/>
              </a:rPr>
              <a:t> (2010) during early stages of RI</a:t>
            </a:r>
            <a:endParaRPr dirty="0" lang="en-US">
              <a:uFillTx/>
            </a:endParaRPr>
          </a:p>
        </p:txBody>
      </p:sp>
      <p:sp>
        <p:nvSpPr>
          <p:cNvPr xmlns:c="http://schemas.openxmlformats.org/drawingml/2006/chart" xmlns:pic="http://schemas.openxmlformats.org/drawingml/2006/picture" xmlns:dgm="http://schemas.openxmlformats.org/drawingml/2006/diagram" id="6" name="TextBox 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959415" y="1075873"/>
            <a:ext cx="977619" cy="446276"/>
          </a:xfrm>
          <a:prstGeom prst="rect">
            <a:avLst/>
          </a:prstGeom>
          <a:solidFill>
            <a:schemeClr val="tx1"/>
          </a:solidFill>
        </p:spPr>
        <p:txBody xmlns:c="http://schemas.openxmlformats.org/drawingml/2006/chart" xmlns:pic="http://schemas.openxmlformats.org/drawingml/2006/picture" xmlns:dgm="http://schemas.openxmlformats.org/drawingml/2006/diagram">
          <a:bodyPr rtlCol="0" wrap="square">
            <a:spAutoFit/>
          </a:bodyPr>
          <a:lstStyle/>
          <a:p>
            <a:r>
              <a:rPr dirty="0" lang="en-US" smtClean="0" sz="1100">
                <a:solidFill>
                  <a:schemeClr val="bg1"/>
                </a:solidFill>
                <a:uFillTx/>
              </a:rPr>
              <a:t>Deep</a:t>
            </a:r>
            <a:r>
              <a:rPr baseline="0" dirty="0" lang="en-US" smtClean="0" sz="1100">
                <a:solidFill>
                  <a:schemeClr val="bg1"/>
                </a:solidFill>
                <a:uFillTx/>
              </a:rPr>
              <a:t>-Layer Shear</a:t>
            </a:r>
            <a:r>
              <a:rPr dirty="0" lang="en-US" smtClean="0" sz="1200">
                <a:solidFill>
                  <a:schemeClr val="bg1"/>
                </a:solidFill>
                <a:uFillTx/>
              </a:rPr>
              <a:t> </a:t>
            </a:r>
            <a:endParaRPr dirty="0" lang="en-US" sz="1200">
              <a:solidFill>
                <a:schemeClr val="bg1"/>
              </a:solidFill>
              <a:uFillTx/>
            </a:endParaRPr>
          </a:p>
        </p:txBody>
      </p:sp>
    </p:spTree>
  </p:cSld>
  <p:clrMapOvr xmlns:c="http://schemas.openxmlformats.org/drawingml/2006/chart" xmlns:pic="http://schemas.openxmlformats.org/drawingml/2006/picture" xmlns:dgm="http://schemas.openxmlformats.org/drawingml/2006/diagram">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dur="indefinite" id="1" nodeType="tmRoot" restart="never"/>
      </p:par>
    </p:tnLst>
  </p:timing>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8" name="Picture 1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168722" y="6052828"/>
            <a:ext cx="598162" cy="598162"/>
          </a:xfrm>
          <a:prstGeom prst="rect">
            <a:avLst/>
          </a:prstGeom>
        </p:spPr>
      </p:pic>
      <p:pic>
        <p:nvPicPr>
          <p:cNvPr xmlns:c="http://schemas.openxmlformats.org/drawingml/2006/chart" xmlns:pic="http://schemas.openxmlformats.org/drawingml/2006/picture" xmlns:dgm="http://schemas.openxmlformats.org/drawingml/2006/diagram" id="19" name="Picture 1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94666"/>
            <a:ext cx="581629" cy="556323"/>
          </a:xfrm>
          <a:prstGeom prst="rect">
            <a:avLst/>
          </a:prstGeom>
        </p:spPr>
      </p:pic>
      <p:sp>
        <p:nvSpPr>
          <p:cNvPr xmlns:c="http://schemas.openxmlformats.org/drawingml/2006/chart" xmlns:pic="http://schemas.openxmlformats.org/drawingml/2006/picture" xmlns:dgm="http://schemas.openxmlformats.org/drawingml/2006/diagram" id="20" name="TextBox 2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lang="en-US">
                <a:uFillTx/>
              </a:rPr>
              <a:t>3</a:t>
            </a:r>
          </a:p>
        </p:txBody>
      </p:sp>
      <p:pic>
        <p:nvPicPr>
          <p:cNvPr xmlns:c="http://schemas.openxmlformats.org/drawingml/2006/chart" xmlns:pic="http://schemas.openxmlformats.org/drawingml/2006/picture" xmlns:dgm="http://schemas.openxmlformats.org/drawingml/2006/diagram" id="2" name="Picture 1"/>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5"/>
          <a:srcRect t="19756"/>
          <a:stretch/>
        </p:blipFill>
        <p:spPr xmlns:c="http://schemas.openxmlformats.org/drawingml/2006/chart" xmlns:pic="http://schemas.openxmlformats.org/drawingml/2006/picture" xmlns:dgm="http://schemas.openxmlformats.org/drawingml/2006/diagram">
          <a:xfrm>
            <a:off x="967340" y="847993"/>
            <a:ext cx="9326880" cy="5524834"/>
          </a:xfrm>
          <a:prstGeom prst="rect">
            <a:avLst/>
          </a:prstGeom>
        </p:spPr>
      </p:pic>
      <p:sp>
        <p:nvSpPr>
          <p:cNvPr xmlns:c="http://schemas.openxmlformats.org/drawingml/2006/chart" xmlns:pic="http://schemas.openxmlformats.org/drawingml/2006/picture" xmlns:dgm="http://schemas.openxmlformats.org/drawingml/2006/diagram" id="5" name="Rectangle 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454424" y="1841165"/>
            <a:ext cx="5709853" cy="3977306"/>
          </a:xfrm>
          <a:prstGeom prst="rect">
            <a:avLst/>
          </a:prstGeom>
          <a:solidFill>
            <a:schemeClr val="tx1"/>
          </a:solidFill>
          <a:ln>
            <a:noFill/>
          </a:ln>
        </p:spPr>
        <p:style xmlns:c="http://schemas.openxmlformats.org/drawingml/2006/chart" xmlns:pic="http://schemas.openxmlformats.org/drawingml/2006/picture" xmlns:dgm="http://schemas.openxmlformats.org/drawingml/2006/diagram">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pic="http://schemas.openxmlformats.org/drawingml/2006/picture" xmlns:dgm="http://schemas.openxmlformats.org/drawingml/2006/diagram">
          <a:bodyPr anchor="ctr" rtlCol="0"/>
          <a:lstStyle/>
          <a:p>
            <a:pPr algn="ctr"/>
            <a:r>
              <a:rPr kern="1200" lang="en-US" smtClean="0" sz="1800">
                <a:solidFill>
                  <a:schemeClr val="lt1"/>
                </a:solidFill>
                <a:uFillTx/>
                <a:latin typeface="+mn-lt"/>
                <a:ea typeface="+mn-ea"/>
                <a:cs typeface="+mn-cs"/>
              </a:rPr>
              <a:t>For the first time NOAA’s HWRF hurricane track and intensity forecast model was used to help understand the complex processes of Rapid Intensification (RI) in tropical cyclones. An important key to understanding the RI process was the availability of detailed aircraft observations in the inner core of the hurricane with which to compare the model results.  The model was able to reproduce the evolution of the hurricane structure that caused the RI process similar to what was seen in the actual detailed observations.  During the times and in the regions of the hurricane where detailed aircraft observations were not available, the model was able to used as a proxy to gain even more understanding of the four-dimensional intensification process.    </a:t>
            </a:r>
            <a:endParaRPr lang="en-US">
              <a:uFillTx/>
            </a:endParaRPr>
          </a:p>
        </p:txBody>
      </p:sp>
      <p:sp>
        <p:nvSpPr>
          <p:cNvPr xmlns:c="http://schemas.openxmlformats.org/drawingml/2006/chart" xmlns:pic="http://schemas.openxmlformats.org/drawingml/2006/picture" xmlns:dgm="http://schemas.openxmlformats.org/drawingml/2006/diagram" id="10" name="Rectangle 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961396" y="1973989"/>
            <a:ext cx="7202881" cy="4016484"/>
          </a:xfrm>
          <a:prstGeom prst="rect">
            <a:avLst/>
          </a:prstGeom>
        </p:spPr>
        <p:txBody xmlns:c="http://schemas.openxmlformats.org/drawingml/2006/chart" xmlns:pic="http://schemas.openxmlformats.org/drawingml/2006/picture" xmlns:dgm="http://schemas.openxmlformats.org/drawingml/2006/diagram">
          <a:bodyPr wrap="square">
            <a:spAutoFit/>
          </a:bodyPr>
          <a:lstStyle/>
          <a:p>
            <a:pPr algn="just"/>
            <a:endParaRPr dirty="0" lang="en-US" smtClean="0" sz="1500">
              <a:solidFill>
                <a:schemeClr val="bg1"/>
              </a:solidFill>
              <a:uFillTx/>
            </a:endParaRPr>
          </a:p>
          <a:p>
            <a:pPr algn="just"/>
            <a:r>
              <a:rPr b="1" dirty="0" kern="1200" lang="en-US" smtClean="0" sz="1500">
                <a:solidFill>
                  <a:schemeClr val="bg1"/>
                </a:solidFill>
                <a:uFillTx/>
                <a:latin typeface="+mn-lt"/>
                <a:ea typeface="+mn-ea"/>
                <a:cs typeface="+mn-cs"/>
              </a:rPr>
              <a:t>A Study on the Asymmetric Rapid Intensification of Hurricane Earl (2010) using the HWRF System</a:t>
            </a:r>
          </a:p>
          <a:p>
            <a:pPr algn="just"/>
            <a:endParaRPr b="1" dirty="0" kern="1200" lang="en-US" smtClean="0" sz="1500">
              <a:solidFill>
                <a:schemeClr val="bg1"/>
              </a:solidFill>
              <a:uFillTx/>
              <a:latin typeface="+mn-lt"/>
              <a:ea typeface="+mn-ea"/>
              <a:cs typeface="+mn-cs"/>
            </a:endParaRPr>
          </a:p>
          <a:p>
            <a:pPr algn="just"/>
            <a:r>
              <a:rPr b="1" dirty="0" kern="1200" lang="en-US" smtClean="0" sz="1500">
                <a:solidFill>
                  <a:schemeClr val="bg1"/>
                </a:solidFill>
                <a:uFillTx/>
                <a:latin typeface="+mn-lt"/>
                <a:ea typeface="+mn-ea"/>
                <a:cs typeface="+mn-cs"/>
              </a:rPr>
              <a:t>Hua Chen and Sundararaman G. Gopalakrishnan</a:t>
            </a:r>
          </a:p>
          <a:p>
            <a:pPr algn="just"/>
            <a:endParaRPr b="0" dirty="0" kern="1200" lang="en-US" smtClean="0" sz="1500">
              <a:solidFill>
                <a:schemeClr val="bg1"/>
              </a:solidFill>
              <a:uFillTx/>
              <a:latin typeface="+mn-lt"/>
              <a:ea typeface="+mn-ea"/>
              <a:cs typeface="+mn-cs"/>
            </a:endParaRPr>
          </a:p>
          <a:p>
            <a:pPr algn="just"/>
            <a:r>
              <a:rPr b="0" dirty="0" kern="1200" lang="en-US" smtClean="0" sz="1500">
                <a:solidFill>
                  <a:schemeClr val="bg1"/>
                </a:solidFill>
                <a:uFillTx/>
                <a:latin typeface="+mn-lt"/>
                <a:ea typeface="+mn-ea"/>
                <a:cs typeface="+mn-cs"/>
              </a:rPr>
              <a:t>For</a:t>
            </a:r>
            <a:r>
              <a:rPr dirty="0" lang="en-US" smtClean="0" sz="1500">
                <a:solidFill>
                  <a:schemeClr val="bg1"/>
                </a:solidFill>
                <a:uFillTx/>
              </a:rPr>
              <a:t> the first time NOAA’s HWRF hurricane track and intensity forecast model was used to help understand the complex processes of asymmetric Rapid Intensification (RI) in tropical cyclones. An important key to understanding the RI process was the availability of detailed aircraft observations in the inner core of the hurricane with which to compare the model results.  The model was able to reproduce the evolution of the hurricane structure that caused the RI process similar to what was seen in the actual detailed observations.  During the times and in the regions of the hurricane where detailed aircraft observations were not available, the model was able to used as a proxy to gain even more understanding of the four-dimensional intensification process.    </a:t>
            </a:r>
            <a:endParaRPr dirty="0" lang="en-US" sz="1500">
              <a:solidFill>
                <a:schemeClr val="bg1"/>
              </a:solidFill>
              <a:uFillTx/>
            </a:endParaRPr>
          </a:p>
        </p:txBody>
      </p:sp>
    </p:spTree>
  </p:cSld>
  <p:clrMapOvr xmlns:c="http://schemas.openxmlformats.org/drawingml/2006/chart" xmlns:pic="http://schemas.openxmlformats.org/drawingml/2006/picture" xmlns:dgm="http://schemas.openxmlformats.org/drawingml/2006/diagram">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dur="indefinite" id="1" nodeType="tmRoot" restart="never"/>
      </p:par>
    </p:tnLst>
  </p:timing>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231909" y="325529"/>
            <a:ext cx="10237301" cy="666786"/>
          </a:xfrm>
        </p:spPr>
        <p:txBody xmlns:c="http://schemas.openxmlformats.org/drawingml/2006/chart" xmlns:pic="http://schemas.openxmlformats.org/drawingml/2006/picture" xmlns:dgm="http://schemas.openxmlformats.org/drawingml/2006/diagram">
          <a:bodyPr/>
          <a:lstStyle/>
          <a:p>
            <a:r>
              <a:rPr dirty="0" lang="en-US" smtClean="0" sz="3200">
                <a:solidFill>
                  <a:schemeClr val="accent5">
                    <a:lumMod val="40000"/>
                    <a:lumOff val="60000"/>
                  </a:schemeClr>
                </a:solidFill>
                <a:uFillTx/>
              </a:rPr>
              <a:t>Hurricane</a:t>
            </a:r>
            <a:r>
              <a:rPr baseline="0" dirty="0" lang="en-US" smtClean="0" sz="3200">
                <a:solidFill>
                  <a:schemeClr val="accent5">
                    <a:lumMod val="40000"/>
                    <a:lumOff val="60000"/>
                  </a:schemeClr>
                </a:solidFill>
                <a:uFillTx/>
              </a:rPr>
              <a:t> Earl (2010): How close are we to reality?</a:t>
            </a:r>
            <a:endParaRPr dirty="0" lang="en-US" sz="32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18" name="Picture 1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168722" y="6052828"/>
            <a:ext cx="598162" cy="598162"/>
          </a:xfrm>
          <a:prstGeom prst="rect">
            <a:avLst/>
          </a:prstGeom>
        </p:spPr>
      </p:pic>
      <p:pic>
        <p:nvPicPr>
          <p:cNvPr xmlns:c="http://schemas.openxmlformats.org/drawingml/2006/chart" xmlns:pic="http://schemas.openxmlformats.org/drawingml/2006/picture" xmlns:dgm="http://schemas.openxmlformats.org/drawingml/2006/diagram" id="19" name="Picture 1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94666"/>
            <a:ext cx="581629" cy="556323"/>
          </a:xfrm>
          <a:prstGeom prst="rect">
            <a:avLst/>
          </a:prstGeom>
        </p:spPr>
      </p:pic>
      <p:sp>
        <p:nvSpPr>
          <p:cNvPr xmlns:c="http://schemas.openxmlformats.org/drawingml/2006/chart" xmlns:pic="http://schemas.openxmlformats.org/drawingml/2006/picture" xmlns:dgm="http://schemas.openxmlformats.org/drawingml/2006/diagram" id="20" name="TextBox 2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lang="en-US">
                <a:uFillTx/>
              </a:rPr>
              <a:t>3</a:t>
            </a:r>
          </a:p>
        </p:txBody>
      </p:sp>
      <p:sp>
        <p:nvSpPr>
          <p:cNvPr xmlns:c="http://schemas.openxmlformats.org/drawingml/2006/chart" xmlns:pic="http://schemas.openxmlformats.org/drawingml/2006/picture" xmlns:dgm="http://schemas.openxmlformats.org/drawingml/2006/diagram" id="17" name="TextBox 3"/>
          <p:cNvSpPr xmlns:c="http://schemas.openxmlformats.org/drawingml/2006/chart" xmlns:pic="http://schemas.openxmlformats.org/drawingml/2006/picture" xmlns:dgm="http://schemas.openxmlformats.org/drawingml/2006/diagram" txBox="1">
            <a:spLocks noChangeArrowheads="1"/>
          </p:cNvSpPr>
          <p:nvPr/>
        </p:nvSpPr>
        <p:spPr xmlns:c="http://schemas.openxmlformats.org/drawingml/2006/chart" xmlns:pic="http://schemas.openxmlformats.org/drawingml/2006/picture" xmlns:dgm="http://schemas.openxmlformats.org/drawingml/2006/diagram" bwMode="auto">
          <a:xfrm>
            <a:off x="1971679" y="6119939"/>
            <a:ext cx="8077200" cy="584775"/>
          </a:xfrm>
          <a:prstGeom prst="rect">
            <a:avLst/>
          </a:prstGeom>
          <a:noFill/>
          <a:ln>
            <a:noFill/>
          </a:ln>
        </p:spPr>
        <p:txBody xmlns:c="http://schemas.openxmlformats.org/drawingml/2006/chart" xmlns:pic="http://schemas.openxmlformats.org/drawingml/2006/picture" xmlns:dgm="http://schemas.openxmlformats.org/drawingml/2006/diagram">
          <a:bodyPr>
            <a:spAutoFit/>
          </a:bodyPr>
          <a:lstStyle>
            <a:lvl1pPr eaLnBrk="0" indent="-285750" marL="285750">
              <a:defRPr sz="2400">
                <a:solidFill>
                  <a:srgbClr val="000000"/>
                </a:solidFill>
                <a:uFillTx/>
                <a:latin charset="0" typeface="Helvetica"/>
                <a:ea charset="0" typeface="Helvetica"/>
                <a:cs charset="0" typeface="Helvetica"/>
                <a:sym charset="0" typeface="Helvetica"/>
              </a:defRPr>
            </a:lvl1pPr>
            <a:lvl2pPr eaLnBrk="0" indent="-285750" marL="742950">
              <a:defRPr sz="2400">
                <a:solidFill>
                  <a:srgbClr val="000000"/>
                </a:solidFill>
                <a:uFillTx/>
                <a:latin charset="0" typeface="Helvetica"/>
                <a:ea charset="0" typeface="Helvetica"/>
                <a:cs charset="0" typeface="Helvetica"/>
                <a:sym charset="0" typeface="Helvetica"/>
              </a:defRPr>
            </a:lvl2pPr>
            <a:lvl3pPr eaLnBrk="0" indent="-228600" marL="1143000">
              <a:defRPr sz="2400">
                <a:solidFill>
                  <a:srgbClr val="000000"/>
                </a:solidFill>
                <a:uFillTx/>
                <a:latin charset="0" typeface="Helvetica"/>
                <a:ea charset="0" typeface="Helvetica"/>
                <a:cs charset="0" typeface="Helvetica"/>
                <a:sym charset="0" typeface="Helvetica"/>
              </a:defRPr>
            </a:lvl3pPr>
            <a:lvl4pPr eaLnBrk="0" indent="-228600" marL="1600200">
              <a:defRPr sz="2400">
                <a:solidFill>
                  <a:srgbClr val="000000"/>
                </a:solidFill>
                <a:uFillTx/>
                <a:latin charset="0" typeface="Helvetica"/>
                <a:ea charset="0" typeface="Helvetica"/>
                <a:cs charset="0" typeface="Helvetica"/>
                <a:sym charset="0" typeface="Helvetica"/>
              </a:defRPr>
            </a:lvl4pPr>
            <a:lvl5pPr eaLnBrk="0" indent="-228600" marL="2057400">
              <a:defRPr sz="2400">
                <a:solidFill>
                  <a:srgbClr val="000000"/>
                </a:solidFill>
                <a:uFillTx/>
                <a:latin charset="0" typeface="Helvetica"/>
                <a:ea charset="0" typeface="Helvetica"/>
                <a:cs charset="0" typeface="Helvetica"/>
                <a:sym charset="0" typeface="Helvetica"/>
              </a:defRPr>
            </a:lvl5pPr>
            <a:lvl6pPr eaLnBrk="0" fontAlgn="base" hangingPunct="0" indent="-228600" marL="2514600">
              <a:spcBef>
                <a:spcPct val="0"/>
              </a:spcBef>
              <a:spcAft>
                <a:spcPct val="0"/>
              </a:spcAft>
              <a:defRPr sz="2400">
                <a:solidFill>
                  <a:srgbClr val="000000"/>
                </a:solidFill>
                <a:uFillTx/>
                <a:latin charset="0" typeface="Helvetica"/>
                <a:ea charset="0" typeface="Helvetica"/>
                <a:cs charset="0" typeface="Helvetica"/>
                <a:sym charset="0" typeface="Helvetica"/>
              </a:defRPr>
            </a:lvl6pPr>
            <a:lvl7pPr eaLnBrk="0" fontAlgn="base" hangingPunct="0" indent="-228600" marL="2971800">
              <a:spcBef>
                <a:spcPct val="0"/>
              </a:spcBef>
              <a:spcAft>
                <a:spcPct val="0"/>
              </a:spcAft>
              <a:defRPr sz="2400">
                <a:solidFill>
                  <a:srgbClr val="000000"/>
                </a:solidFill>
                <a:uFillTx/>
                <a:latin charset="0" typeface="Helvetica"/>
                <a:ea charset="0" typeface="Helvetica"/>
                <a:cs charset="0" typeface="Helvetica"/>
                <a:sym charset="0" typeface="Helvetica"/>
              </a:defRPr>
            </a:lvl7pPr>
            <a:lvl8pPr eaLnBrk="0" fontAlgn="base" hangingPunct="0" indent="-228600" marL="3429000">
              <a:spcBef>
                <a:spcPct val="0"/>
              </a:spcBef>
              <a:spcAft>
                <a:spcPct val="0"/>
              </a:spcAft>
              <a:defRPr sz="2400">
                <a:solidFill>
                  <a:srgbClr val="000000"/>
                </a:solidFill>
                <a:uFillTx/>
                <a:latin charset="0" typeface="Helvetica"/>
                <a:ea charset="0" typeface="Helvetica"/>
                <a:cs charset="0" typeface="Helvetica"/>
                <a:sym charset="0" typeface="Helvetica"/>
              </a:defRPr>
            </a:lvl8pPr>
            <a:lvl9pPr eaLnBrk="0" fontAlgn="base" hangingPunct="0" indent="-228600" marL="3886200">
              <a:spcBef>
                <a:spcPct val="0"/>
              </a:spcBef>
              <a:spcAft>
                <a:spcPct val="0"/>
              </a:spcAft>
              <a:defRPr sz="2400">
                <a:solidFill>
                  <a:srgbClr val="000000"/>
                </a:solidFill>
                <a:uFillTx/>
                <a:latin charset="0" typeface="Helvetica"/>
                <a:ea charset="0" typeface="Helvetica"/>
                <a:cs charset="0" typeface="Helvetica"/>
                <a:sym charset="0" typeface="Helvetica"/>
              </a:defRPr>
            </a:lvl9pPr>
          </a:lstStyle>
          <a:p>
            <a:pPr eaLnBrk="1" indent="0" marL="0">
              <a:buFont charset="2" typeface="Symbol"/>
              <a:buNone/>
            </a:pPr>
            <a:r>
              <a:rPr altLang="zh-CN" dirty="0" kumimoji="1" lang="en-US" smtClean="0" sz="1600">
                <a:solidFill>
                  <a:schemeClr val="tx1"/>
                </a:solidFill>
                <a:uFillTx/>
              </a:rPr>
              <a:t>Apart</a:t>
            </a:r>
            <a:r>
              <a:rPr altLang="zh-CN" baseline="0" dirty="0" kumimoji="1" lang="en-US" smtClean="0" sz="1600">
                <a:solidFill>
                  <a:schemeClr val="tx1"/>
                </a:solidFill>
                <a:uFillTx/>
              </a:rPr>
              <a:t> from the standard verification metrics (track and  peak winds),  HWRF reproduced the storm structure extremely well making this an unique data set</a:t>
            </a:r>
            <a:endParaRPr altLang="en-US" dirty="0" kumimoji="1" lang="zh-CN" sz="1600">
              <a:solidFill>
                <a:schemeClr val="tx1"/>
              </a:solidFill>
              <a:uFillTx/>
            </a:endParaRPr>
          </a:p>
        </p:txBody>
      </p:sp>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5"/>
          <a:srcRect b="3185" l="8447" r="5377" t="12450"/>
          <a:stretch/>
        </p:blipFill>
        <p:spPr xmlns:c="http://schemas.openxmlformats.org/drawingml/2006/chart" xmlns:pic="http://schemas.openxmlformats.org/drawingml/2006/picture" xmlns:dgm="http://schemas.openxmlformats.org/drawingml/2006/diagram">
          <a:xfrm>
            <a:off x="433787" y="1187668"/>
            <a:ext cx="3649154" cy="4791586"/>
          </a:xfrm>
          <a:prstGeom prst="rect">
            <a:avLst/>
          </a:prstGeom>
        </p:spPr>
      </p:pic>
      <p:sp>
        <p:nvSpPr>
          <p:cNvPr xmlns:c="http://schemas.openxmlformats.org/drawingml/2006/chart" xmlns:pic="http://schemas.openxmlformats.org/drawingml/2006/picture" xmlns:dgm="http://schemas.openxmlformats.org/drawingml/2006/diagram" id="11" name="TextBox 1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284923" y="1187668"/>
            <a:ext cx="2338789" cy="276999"/>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sz="1200">
                <a:solidFill>
                  <a:schemeClr val="bg1"/>
                </a:solidFill>
                <a:uFillTx/>
              </a:rPr>
              <a:t>Aug</a:t>
            </a:r>
            <a:r>
              <a:rPr b="1" baseline="0" dirty="0" lang="en-US" smtClean="0" sz="1200">
                <a:solidFill>
                  <a:schemeClr val="bg1"/>
                </a:solidFill>
                <a:uFillTx/>
              </a:rPr>
              <a:t> 26, 18 Z forecast</a:t>
            </a:r>
            <a:endParaRPr b="1" dirty="0" lang="en-US" sz="1200">
              <a:solidFill>
                <a:schemeClr val="bg1"/>
              </a:solidFill>
              <a:uFillTx/>
            </a:endParaRPr>
          </a:p>
        </p:txBody>
      </p:sp>
      <p:pic>
        <p:nvPicPr>
          <p:cNvPr xmlns:c="http://schemas.openxmlformats.org/drawingml/2006/chart" xmlns:pic="http://schemas.openxmlformats.org/drawingml/2006/picture" xmlns:dgm="http://schemas.openxmlformats.org/drawingml/2006/diagram" id="3" name="Picture 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6"/>
          <a:srcRect b="25263" l="16104" r="63369" t="19158"/>
          <a:stretch/>
        </p:blipFill>
        <p:spPr xmlns:c="http://schemas.openxmlformats.org/drawingml/2006/chart" xmlns:pic="http://schemas.openxmlformats.org/drawingml/2006/picture" xmlns:dgm="http://schemas.openxmlformats.org/drawingml/2006/diagram">
          <a:xfrm>
            <a:off x="4141082" y="1149267"/>
            <a:ext cx="2378404" cy="4829987"/>
          </a:xfrm>
          <a:prstGeom prst="rect">
            <a:avLst/>
          </a:prstGeom>
        </p:spPr>
      </p:pic>
      <p:pic>
        <p:nvPicPr>
          <p:cNvPr xmlns:c="http://schemas.openxmlformats.org/drawingml/2006/chart" xmlns:pic="http://schemas.openxmlformats.org/drawingml/2006/picture" xmlns:dgm="http://schemas.openxmlformats.org/drawingml/2006/diagram" id="13" name="Picture 1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6"/>
          <a:srcRect b="25263" l="39458" r="41910" t="19158"/>
          <a:stretch/>
        </p:blipFill>
        <p:spPr xmlns:c="http://schemas.openxmlformats.org/drawingml/2006/chart" xmlns:pic="http://schemas.openxmlformats.org/drawingml/2006/picture" xmlns:dgm="http://schemas.openxmlformats.org/drawingml/2006/diagram">
          <a:xfrm>
            <a:off x="8908490" y="1149267"/>
            <a:ext cx="2275176" cy="4829987"/>
          </a:xfrm>
          <a:prstGeom prst="rect">
            <a:avLst/>
          </a:prstGeom>
        </p:spPr>
      </p:pic>
      <p:pic>
        <p:nvPicPr>
          <p:cNvPr xmlns:c="http://schemas.openxmlformats.org/drawingml/2006/chart" xmlns:pic="http://schemas.openxmlformats.org/drawingml/2006/picture" xmlns:dgm="http://schemas.openxmlformats.org/drawingml/2006/diagram" id="14" name="Picture 1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6"/>
          <a:srcRect b="25263" l="62235" r="19404" t="19158"/>
          <a:stretch/>
        </p:blipFill>
        <p:spPr xmlns:c="http://schemas.openxmlformats.org/drawingml/2006/chart" xmlns:pic="http://schemas.openxmlformats.org/drawingml/2006/picture" xmlns:dgm="http://schemas.openxmlformats.org/drawingml/2006/diagram">
          <a:xfrm>
            <a:off x="6548556" y="1149267"/>
            <a:ext cx="2330863" cy="4829987"/>
          </a:xfrm>
          <a:prstGeom prst="rect">
            <a:avLst/>
          </a:prstGeom>
        </p:spPr>
      </p:pic>
    </p:spTree>
  </p:cSld>
  <p:clrMapOvr xmlns:c="http://schemas.openxmlformats.org/drawingml/2006/chart" xmlns:pic="http://schemas.openxmlformats.org/drawingml/2006/picture" xmlns:dgm="http://schemas.openxmlformats.org/drawingml/2006/diagram">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3"/>
                                        </p:tgtEl>
                                        <p:attrNameLst>
                                          <p:attrName>style.visibility</p:attrName>
                                        </p:attrNameLst>
                                      </p:cBhvr>
                                      <p:to>
                                        <p:strVal val="visible"/>
                                      </p:to>
                                    </p:set>
                                    <p:animEffect filter="blinds(horizontal)"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14"/>
                                        </p:tgtEl>
                                        <p:attrNameLst>
                                          <p:attrName>style.visibility</p:attrName>
                                        </p:attrNameLst>
                                      </p:cBhvr>
                                      <p:to>
                                        <p:strVal val="visible"/>
                                      </p:to>
                                    </p:set>
                                    <p:animEffect filter="blinds(horizontal)" transition="in">
                                      <p:cBhvr>
                                        <p:cTn dur="500" id="12"/>
                                        <p:tgtEl>
                                          <p:spTgt spid="14"/>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13"/>
                                        </p:tgtEl>
                                        <p:attrNameLst>
                                          <p:attrName>style.visibility</p:attrName>
                                        </p:attrNameLst>
                                      </p:cBhvr>
                                      <p:to>
                                        <p:strVal val="visible"/>
                                      </p:to>
                                    </p:set>
                                    <p:animEffect filter="blinds(horizontal)" transition="in">
                                      <p:cBhvr>
                                        <p:cTn dur="500" id="17"/>
                                        <p:tgtEl>
                                          <p:spTgt spid="1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18" name="Picture 1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168722" y="6052828"/>
            <a:ext cx="598162" cy="598162"/>
          </a:xfrm>
          <a:prstGeom prst="rect">
            <a:avLst/>
          </a:prstGeom>
        </p:spPr>
      </p:pic>
      <p:pic>
        <p:nvPicPr>
          <p:cNvPr xmlns:c="http://schemas.openxmlformats.org/drawingml/2006/chart" xmlns:pic="http://schemas.openxmlformats.org/drawingml/2006/picture" xmlns:dgm="http://schemas.openxmlformats.org/drawingml/2006/diagram" id="19" name="Picture 1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94666"/>
            <a:ext cx="581629" cy="556323"/>
          </a:xfrm>
          <a:prstGeom prst="rect">
            <a:avLst/>
          </a:prstGeom>
        </p:spPr>
      </p:pic>
      <p:sp>
        <p:nvSpPr>
          <p:cNvPr xmlns:c="http://schemas.openxmlformats.org/drawingml/2006/chart" xmlns:pic="http://schemas.openxmlformats.org/drawingml/2006/picture" xmlns:dgm="http://schemas.openxmlformats.org/drawingml/2006/diagram" id="20" name="TextBox 2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lang="en-US">
                <a:uFillTx/>
              </a:rPr>
              <a:t>3</a:t>
            </a:r>
          </a:p>
        </p:txBody>
      </p:sp>
      <p:sp>
        <p:nvSpPr>
          <p:cNvPr xmlns:c="http://schemas.openxmlformats.org/drawingml/2006/chart" xmlns:pic="http://schemas.openxmlformats.org/drawingml/2006/picture" xmlns:dgm="http://schemas.openxmlformats.org/drawingml/2006/diagram" id="21" name="Rectangle 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920500" y="989994"/>
            <a:ext cx="2172553" cy="307777"/>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b="1" dirty="0" lang="en-US" smtClean="0" sz="1400">
                <a:uFillTx/>
              </a:rPr>
              <a:t>P-3 Winds</a:t>
            </a:r>
            <a:endParaRPr b="1" dirty="0" lang="en-US" sz="1400">
              <a:uFillTx/>
            </a:endParaRPr>
          </a:p>
        </p:txBody>
      </p:sp>
      <p:sp>
        <p:nvSpPr>
          <p:cNvPr xmlns:c="http://schemas.openxmlformats.org/drawingml/2006/chart" xmlns:pic="http://schemas.openxmlformats.org/drawingml/2006/picture" xmlns:dgm="http://schemas.openxmlformats.org/drawingml/2006/diagram" id="22" name="Rectangle 7"/>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flipH="1">
            <a:off x="3666137" y="1005247"/>
            <a:ext cx="2208487" cy="307777"/>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b="1" dirty="0" lang="en-US" smtClean="0" sz="1400">
                <a:uFillTx/>
              </a:rPr>
              <a:t>HWRF  simulated</a:t>
            </a:r>
            <a:endParaRPr b="1" dirty="0" lang="en-US" sz="1400">
              <a:uFillTx/>
            </a:endParaRPr>
          </a:p>
        </p:txBody>
      </p:sp>
      <p:sp>
        <p:nvSpPr>
          <p:cNvPr xmlns:c="http://schemas.openxmlformats.org/drawingml/2006/chart" xmlns:pic="http://schemas.openxmlformats.org/drawingml/2006/picture" xmlns:dgm="http://schemas.openxmlformats.org/drawingml/2006/diagram" id="3" name="TextBox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31909" y="2484414"/>
            <a:ext cx="1816060"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a:uFillTx/>
              </a:rPr>
              <a:t>Pre-RI</a:t>
            </a:r>
            <a:endParaRPr b="1" dirty="0" lang="en-US">
              <a:uFillTx/>
            </a:endParaRPr>
          </a:p>
        </p:txBody>
      </p:sp>
      <p:sp>
        <p:nvSpPr>
          <p:cNvPr xmlns:c="http://schemas.openxmlformats.org/drawingml/2006/chart" xmlns:pic="http://schemas.openxmlformats.org/drawingml/2006/picture" xmlns:dgm="http://schemas.openxmlformats.org/drawingml/2006/diagram" id="12" name="TextBox 1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64871" y="4538693"/>
            <a:ext cx="1816060"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a:uFillTx/>
              </a:rPr>
              <a:t>RI</a:t>
            </a:r>
            <a:endParaRPr b="1" dirty="0" lang="en-US">
              <a:uFillTx/>
            </a:endParaRPr>
          </a:p>
        </p:txBody>
      </p:sp>
      <p:pic>
        <p:nvPicPr>
          <p:cNvPr xmlns:c="http://schemas.openxmlformats.org/drawingml/2006/chart" xmlns:pic="http://schemas.openxmlformats.org/drawingml/2006/picture" xmlns:dgm="http://schemas.openxmlformats.org/drawingml/2006/diagram" id="4" name="Picture 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5"/>
          <a:srcRect b="1939" l="14593" r="9535" t="15470"/>
          <a:stretch/>
        </p:blipFill>
        <p:spPr xmlns:c="http://schemas.openxmlformats.org/drawingml/2006/chart" xmlns:pic="http://schemas.openxmlformats.org/drawingml/2006/picture" xmlns:dgm="http://schemas.openxmlformats.org/drawingml/2006/diagram">
          <a:xfrm>
            <a:off x="1073154" y="1328277"/>
            <a:ext cx="4849211" cy="4248070"/>
          </a:xfrm>
          <a:prstGeom prst="rect">
            <a:avLst/>
          </a:prstGeom>
        </p:spPr>
      </p:pic>
      <p:sp>
        <p:nvSpPr>
          <p:cNvPr xmlns:c="http://schemas.openxmlformats.org/drawingml/2006/chart" xmlns:pic="http://schemas.openxmlformats.org/drawingml/2006/picture" xmlns:dgm="http://schemas.openxmlformats.org/drawingml/2006/diagram" id="14" name="Rectangle 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533984" y="989995"/>
            <a:ext cx="1911307" cy="307777"/>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b="1" dirty="0" lang="en-US" smtClean="0" sz="1400">
                <a:uFillTx/>
              </a:rPr>
              <a:t>P-3 Lower fuselage</a:t>
            </a:r>
            <a:endParaRPr b="1" dirty="0" lang="en-US" sz="1400">
              <a:uFillTx/>
            </a:endParaRPr>
          </a:p>
        </p:txBody>
      </p:sp>
      <p:sp>
        <p:nvSpPr>
          <p:cNvPr xmlns:c="http://schemas.openxmlformats.org/drawingml/2006/chart" xmlns:pic="http://schemas.openxmlformats.org/drawingml/2006/picture" xmlns:dgm="http://schemas.openxmlformats.org/drawingml/2006/diagram" id="15" name="Rectangle 7"/>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flipH="1">
            <a:off x="8832111" y="976013"/>
            <a:ext cx="1841038" cy="307777"/>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b="1" dirty="0" lang="en-US" smtClean="0" sz="1400">
                <a:uFillTx/>
              </a:rPr>
              <a:t>HWRF simulated</a:t>
            </a:r>
            <a:endParaRPr b="1" dirty="0" lang="en-US" sz="1400">
              <a:uFillTx/>
            </a:endParaRPr>
          </a:p>
        </p:txBody>
      </p:sp>
      <p:sp>
        <p:nvSpPr>
          <p:cNvPr xmlns:c="http://schemas.openxmlformats.org/drawingml/2006/chart" xmlns:pic="http://schemas.openxmlformats.org/drawingml/2006/picture" xmlns:dgm="http://schemas.openxmlformats.org/drawingml/2006/diagram" id="17"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231909" y="227301"/>
            <a:ext cx="10237301" cy="666786"/>
          </a:xfrm>
        </p:spPr>
        <p:txBody xmlns:c="http://schemas.openxmlformats.org/drawingml/2006/chart" xmlns:pic="http://schemas.openxmlformats.org/drawingml/2006/picture" xmlns:dgm="http://schemas.openxmlformats.org/drawingml/2006/diagram">
          <a:bodyPr/>
          <a:lstStyle/>
          <a:p>
            <a:r>
              <a:rPr dirty="0" lang="en-US" smtClean="0" sz="3200">
                <a:solidFill>
                  <a:schemeClr val="accent5">
                    <a:lumMod val="40000"/>
                    <a:lumOff val="60000"/>
                  </a:schemeClr>
                </a:solidFill>
                <a:uFillTx/>
              </a:rPr>
              <a:t>Hurricane</a:t>
            </a:r>
            <a:r>
              <a:rPr baseline="0" dirty="0" lang="en-US" smtClean="0" sz="3200">
                <a:solidFill>
                  <a:schemeClr val="accent5">
                    <a:lumMod val="40000"/>
                    <a:lumOff val="60000"/>
                  </a:schemeClr>
                </a:solidFill>
                <a:uFillTx/>
              </a:rPr>
              <a:t> Earl (2010):</a:t>
            </a:r>
            <a:r>
              <a:rPr dirty="0" lang="en-US" smtClean="0" sz="3200">
                <a:solidFill>
                  <a:schemeClr val="accent5">
                    <a:lumMod val="40000"/>
                    <a:lumOff val="60000"/>
                  </a:schemeClr>
                </a:solidFill>
                <a:uFillTx/>
              </a:rPr>
              <a:t> Vortex Tilt and Convection</a:t>
            </a:r>
            <a:endParaRPr dirty="0" lang="en-US" sz="32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23"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73154" y="5611568"/>
            <a:ext cx="4801470" cy="830997"/>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sz="1600">
                <a:uFillTx/>
              </a:rPr>
              <a:t>Well defined vortex  below 5 km and weakly defined </a:t>
            </a:r>
            <a:r>
              <a:rPr dirty="0" lang="en-US" smtClean="0" sz="1600">
                <a:uFillTx/>
              </a:rPr>
              <a:t>circulation aloft, </a:t>
            </a:r>
            <a:r>
              <a:rPr dirty="0" lang="en-US" smtClean="0" sz="1600">
                <a:uFillTx/>
              </a:rPr>
              <a:t>pre-RI. Tilt decreased with improved alignment.</a:t>
            </a:r>
            <a:endParaRPr dirty="0" lang="en-US" sz="1600">
              <a:uFillTx/>
            </a:endParaRPr>
          </a:p>
        </p:txBody>
      </p:sp>
      <p:sp>
        <p:nvSpPr>
          <p:cNvPr xmlns:c="http://schemas.openxmlformats.org/drawingml/2006/chart" xmlns:pic="http://schemas.openxmlformats.org/drawingml/2006/picture" xmlns:dgm="http://schemas.openxmlformats.org/drawingml/2006/diagram" id="24"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120696" y="5560596"/>
            <a:ext cx="5032852" cy="830997"/>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sz="1600">
                <a:uFillTx/>
              </a:rPr>
              <a:t>Persistent convection down shear left, pre-RI; Down shear left and up shear left during RI. Convection was asymmetric during  RI</a:t>
            </a:r>
            <a:endParaRPr dirty="0" lang="en-US" sz="1600">
              <a:uFillTx/>
            </a:endParaRPr>
          </a:p>
        </p:txBody>
      </p:sp>
      <p:sp>
        <p:nvSpPr>
          <p:cNvPr xmlns:c="http://schemas.openxmlformats.org/drawingml/2006/chart" xmlns:pic="http://schemas.openxmlformats.org/drawingml/2006/picture" xmlns:dgm="http://schemas.openxmlformats.org/drawingml/2006/diagram" id="2" name="TextBox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595380" y="1424184"/>
            <a:ext cx="3175000"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a:solidFill>
                  <a:schemeClr val="bg1"/>
                </a:solidFill>
                <a:uFillTx/>
              </a:rPr>
              <a:t>Tilt</a:t>
            </a:r>
            <a:endParaRPr b="1" dirty="0" lang="en-US">
              <a:solidFill>
                <a:schemeClr val="bg1"/>
              </a:solidFill>
              <a:uFillTx/>
            </a:endParaRPr>
          </a:p>
        </p:txBody>
      </p:sp>
      <p:pic>
        <p:nvPicPr>
          <p:cNvPr xmlns:c="http://schemas.openxmlformats.org/drawingml/2006/chart" xmlns:pic="http://schemas.openxmlformats.org/drawingml/2006/picture" xmlns:dgm="http://schemas.openxmlformats.org/drawingml/2006/diagram" id="5" name="Picture 4"/>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6"/>
          <a:srcRect b="26105" l="26597" r="31719" t="21473"/>
          <a:stretch/>
        </p:blipFill>
        <p:spPr xmlns:c="http://schemas.openxmlformats.org/drawingml/2006/chart" xmlns:pic="http://schemas.openxmlformats.org/drawingml/2006/picture" xmlns:dgm="http://schemas.openxmlformats.org/drawingml/2006/diagram">
          <a:xfrm>
            <a:off x="6257445" y="1297771"/>
            <a:ext cx="4504798" cy="4248844"/>
          </a:xfrm>
          <a:prstGeom prst="rect">
            <a:avLst/>
          </a:prstGeom>
        </p:spPr>
      </p:pic>
    </p:spTree>
  </p:cSld>
  <p:clrMapOvr xmlns:c="http://schemas.openxmlformats.org/drawingml/2006/chart" xmlns:pic="http://schemas.openxmlformats.org/drawingml/2006/picture" xmlns:dgm="http://schemas.openxmlformats.org/drawingml/2006/diagram">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dur="indefinite" id="1" nodeType="tmRoot" restart="never"/>
      </p:par>
    </p:tnLst>
  </p:timing>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3" name="Picture 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3"/>
          <a:srcRect b="-430" l="10259" r="21382" t="430"/>
          <a:stretch/>
        </p:blipFill>
        <p:spPr xmlns:c="http://schemas.openxmlformats.org/drawingml/2006/chart" xmlns:pic="http://schemas.openxmlformats.org/drawingml/2006/picture" xmlns:dgm="http://schemas.openxmlformats.org/drawingml/2006/diagram">
          <a:xfrm>
            <a:off x="6263079" y="946744"/>
            <a:ext cx="4058019" cy="4327927"/>
          </a:xfrm>
          <a:prstGeom prst="rect">
            <a:avLst/>
          </a:prstGeom>
        </p:spPr>
      </p:pic>
      <p:sp>
        <p:nvSpPr>
          <p:cNvPr xmlns:c="http://schemas.openxmlformats.org/drawingml/2006/chart" xmlns:pic="http://schemas.openxmlformats.org/drawingml/2006/picture" xmlns:dgm="http://schemas.openxmlformats.org/drawingml/2006/diagram" id="4"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480668" y="229913"/>
            <a:ext cx="10237301" cy="666786"/>
          </a:xfrm>
        </p:spPr>
        <p:txBody xmlns:c="http://schemas.openxmlformats.org/drawingml/2006/chart" xmlns:pic="http://schemas.openxmlformats.org/drawingml/2006/picture" xmlns:dgm="http://schemas.openxmlformats.org/drawingml/2006/diagram">
          <a:bodyPr/>
          <a:lstStyle/>
          <a:p>
            <a:r>
              <a:rPr dirty="0" lang="en-US" smtClean="0" sz="2800">
                <a:solidFill>
                  <a:schemeClr val="accent5">
                    <a:lumMod val="40000"/>
                    <a:lumOff val="60000"/>
                  </a:schemeClr>
                </a:solidFill>
                <a:uFillTx/>
              </a:rPr>
              <a:t>Hurricane</a:t>
            </a:r>
            <a:r>
              <a:rPr baseline="0" dirty="0" lang="en-US" smtClean="0" sz="2800">
                <a:solidFill>
                  <a:schemeClr val="accent5">
                    <a:lumMod val="40000"/>
                    <a:lumOff val="60000"/>
                  </a:schemeClr>
                </a:solidFill>
                <a:uFillTx/>
              </a:rPr>
              <a:t> Earl (2010): </a:t>
            </a:r>
            <a:r>
              <a:rPr dirty="0" lang="en-US" smtClean="0" sz="2800">
                <a:solidFill>
                  <a:schemeClr val="accent5">
                    <a:lumMod val="40000"/>
                    <a:lumOff val="60000"/>
                  </a:schemeClr>
                </a:solidFill>
                <a:uFillTx/>
              </a:rPr>
              <a:t>Modeled Rapid Intensification</a:t>
            </a:r>
            <a:endParaRPr dirty="0" lang="en-US" sz="28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5" name="Picture 4"/>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4"/>
          <a:srcRect l="13004" r="12500" t="142"/>
          <a:stretch/>
        </p:blipFill>
        <p:spPr xmlns:c="http://schemas.openxmlformats.org/drawingml/2006/chart" xmlns:pic="http://schemas.openxmlformats.org/drawingml/2006/picture" xmlns:dgm="http://schemas.openxmlformats.org/drawingml/2006/diagram">
          <a:xfrm>
            <a:off x="1171975" y="952901"/>
            <a:ext cx="4343301" cy="4321771"/>
          </a:xfrm>
          <a:prstGeom prst="rect">
            <a:avLst/>
          </a:prstGeom>
        </p:spPr>
      </p:pic>
      <p:sp>
        <p:nvSpPr>
          <p:cNvPr xmlns:c="http://schemas.openxmlformats.org/drawingml/2006/chart" xmlns:pic="http://schemas.openxmlformats.org/drawingml/2006/picture" xmlns:dgm="http://schemas.openxmlformats.org/drawingml/2006/diagram" id="6"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918348" y="5374762"/>
            <a:ext cx="5298707" cy="1077218"/>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sz="1600">
                <a:uFillTx/>
              </a:rPr>
              <a:t>Horizontal advection of potential temperature perturbations associated with downdrafts/subsiding motion in a region of large </a:t>
            </a:r>
            <a:r>
              <a:rPr dirty="0" lang="en-US" smtClean="0" sz="1600">
                <a:uFillTx/>
              </a:rPr>
              <a:t>scale descent. </a:t>
            </a:r>
            <a:r>
              <a:rPr dirty="0" lang="en-US" smtClean="0" sz="1600">
                <a:uFillTx/>
              </a:rPr>
              <a:t>This configuration supports intensification</a:t>
            </a:r>
            <a:endParaRPr dirty="0" lang="en-US" sz="1600">
              <a:uFillTx/>
            </a:endParaRPr>
          </a:p>
        </p:txBody>
      </p:sp>
      <p:sp>
        <p:nvSpPr>
          <p:cNvPr xmlns:c="http://schemas.openxmlformats.org/drawingml/2006/chart" xmlns:pic="http://schemas.openxmlformats.org/drawingml/2006/picture" xmlns:dgm="http://schemas.openxmlformats.org/drawingml/2006/diagram" id="7" name="TextBox 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11795" y="1954227"/>
            <a:ext cx="1920361" cy="370303"/>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a:uFillTx/>
              </a:rPr>
              <a:t>Pre-RI</a:t>
            </a:r>
            <a:endParaRPr b="1" dirty="0" lang="en-US">
              <a:uFillTx/>
            </a:endParaRPr>
          </a:p>
        </p:txBody>
      </p:sp>
      <p:sp>
        <p:nvSpPr>
          <p:cNvPr xmlns:c="http://schemas.openxmlformats.org/drawingml/2006/chart" xmlns:pic="http://schemas.openxmlformats.org/drawingml/2006/picture" xmlns:dgm="http://schemas.openxmlformats.org/drawingml/2006/diagram" id="8" name="TextBox 7"/>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503609" y="3584528"/>
            <a:ext cx="414739"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a:uFillTx/>
              </a:rPr>
              <a:t>RI</a:t>
            </a:r>
            <a:endParaRPr b="1" dirty="0" lang="en-US">
              <a:uFillTx/>
            </a:endParaRPr>
          </a:p>
        </p:txBody>
      </p:sp>
      <p:sp>
        <p:nvSpPr>
          <p:cNvPr xmlns:c="http://schemas.openxmlformats.org/drawingml/2006/chart" xmlns:pic="http://schemas.openxmlformats.org/drawingml/2006/picture" xmlns:dgm="http://schemas.openxmlformats.org/drawingml/2006/diagram" id="10"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373046" y="5374762"/>
            <a:ext cx="4096164" cy="584775"/>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sz="1600">
                <a:uFillTx/>
              </a:rPr>
              <a:t>Development of upper level warm core and the associated deepening</a:t>
            </a:r>
            <a:endParaRPr dirty="0" lang="en-US" sz="1600">
              <a:uFillTx/>
            </a:endParaRPr>
          </a:p>
        </p:txBody>
      </p:sp>
      <p:cxnSp>
        <p:nvCxnSpPr>
          <p:cNvPr xmlns:c="http://schemas.openxmlformats.org/drawingml/2006/chart" xmlns:pic="http://schemas.openxmlformats.org/drawingml/2006/picture" xmlns:dgm="http://schemas.openxmlformats.org/drawingml/2006/diagram" id="14" name="Straight Arrow Connector 13"/>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2132156" y="1357162"/>
            <a:ext cx="452227" cy="597065"/>
          </a:xfrm>
          <a:prstGeom prst="straightConnector1">
            <a:avLst/>
          </a:prstGeom>
          <a:ln>
            <a:solidFill>
              <a:schemeClr val="bg1"/>
            </a:solidFill>
            <a:tailEnd type="triangle"/>
          </a:ln>
        </p:spPr>
        <p:style xmlns:c="http://schemas.openxmlformats.org/drawingml/2006/chart" xmlns:pic="http://schemas.openxmlformats.org/drawingml/2006/picture" xmlns:dgm="http://schemas.openxmlformats.org/drawingml/2006/diagram">
          <a:lnRef idx="3">
            <a:schemeClr val="accent4"/>
          </a:lnRef>
          <a:fillRef idx="0">
            <a:schemeClr val="accent4"/>
          </a:fillRef>
          <a:effectRef idx="2">
            <a:schemeClr val="accent4"/>
          </a:effectRef>
          <a:fontRef idx="minor">
            <a:schemeClr val="tx1"/>
          </a:fontRef>
        </p:style>
      </p:cxnSp>
      <p:cxnSp>
        <p:nvCxnSpPr>
          <p:cNvPr xmlns:c="http://schemas.openxmlformats.org/drawingml/2006/chart" xmlns:pic="http://schemas.openxmlformats.org/drawingml/2006/picture" xmlns:dgm="http://schemas.openxmlformats.org/drawingml/2006/diagram" id="29" name="Straight Arrow Connector 28"/>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2132156" y="2916674"/>
            <a:ext cx="452227" cy="557809"/>
          </a:xfrm>
          <a:prstGeom prst="straightConnector1">
            <a:avLst/>
          </a:prstGeom>
          <a:ln>
            <a:solidFill>
              <a:schemeClr val="bg1"/>
            </a:solidFill>
            <a:tailEnd type="triangle"/>
          </a:ln>
        </p:spPr>
        <p:style xmlns:c="http://schemas.openxmlformats.org/drawingml/2006/chart" xmlns:pic="http://schemas.openxmlformats.org/drawingml/2006/picture" xmlns:dgm="http://schemas.openxmlformats.org/drawingml/2006/diagram">
          <a:lnRef idx="3">
            <a:schemeClr val="accent4"/>
          </a:lnRef>
          <a:fillRef idx="0">
            <a:schemeClr val="accent4"/>
          </a:fillRef>
          <a:effectRef idx="2">
            <a:schemeClr val="accent4"/>
          </a:effectRef>
          <a:fontRef idx="minor">
            <a:schemeClr val="tx1"/>
          </a:fontRef>
        </p:style>
      </p:cxnSp>
      <p:sp>
        <p:nvSpPr>
          <p:cNvPr xmlns:c="http://schemas.openxmlformats.org/drawingml/2006/chart" xmlns:pic="http://schemas.openxmlformats.org/drawingml/2006/picture" xmlns:dgm="http://schemas.openxmlformats.org/drawingml/2006/diagram" id="61" name="TextBox 6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584383" y="2493419"/>
            <a:ext cx="1412757" cy="323165"/>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sz="1500">
                <a:solidFill>
                  <a:schemeClr val="bg1"/>
                </a:solidFill>
                <a:uFillTx/>
              </a:rPr>
              <a:t>8 km height</a:t>
            </a:r>
            <a:endParaRPr b="1" dirty="0" lang="en-US" sz="1500">
              <a:solidFill>
                <a:schemeClr val="bg1"/>
              </a:solidFill>
              <a:uFillTx/>
            </a:endParaRP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14"/>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1" presetSubtype="0">
                                  <p:stCondLst>
                                    <p:cond delay="0"/>
                                  </p:stCondLst>
                                  <p:childTnLst>
                                    <p:set>
                                      <p:cBhvr>
                                        <p:cTn dur="1" fill="hold" id="10">
                                          <p:stCondLst>
                                            <p:cond delay="0"/>
                                          </p:stCondLst>
                                        </p:cTn>
                                        <p:tgtEl>
                                          <p:spTgt spid="29"/>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2" presetSubtype="4">
                                  <p:stCondLst>
                                    <p:cond delay="0"/>
                                  </p:stCondLst>
                                  <p:childTnLst>
                                    <p:set>
                                      <p:cBhvr>
                                        <p:cTn dur="1" fill="hold" id="14">
                                          <p:stCondLst>
                                            <p:cond delay="0"/>
                                          </p:stCondLst>
                                        </p:cTn>
                                        <p:tgtEl>
                                          <p:spTgt spid="14"/>
                                        </p:tgtEl>
                                        <p:attrNameLst>
                                          <p:attrName>style.visibility</p:attrName>
                                        </p:attrNameLst>
                                      </p:cBhvr>
                                      <p:to>
                                        <p:strVal val="visible"/>
                                      </p:to>
                                    </p:set>
                                    <p:anim calcmode="lin" valueType="num">
                                      <p:cBhvr additive="base">
                                        <p:cTn dur="500" fill="hold" id="15"/>
                                        <p:tgtEl>
                                          <p:spTgt spid="14"/>
                                        </p:tgtEl>
                                        <p:attrNameLst>
                                          <p:attrName>ppt_x</p:attrName>
                                        </p:attrNameLst>
                                      </p:cBhvr>
                                      <p:tavLst>
                                        <p:tav tm="0">
                                          <p:val>
                                            <p:strVal val="#ppt_x"/>
                                          </p:val>
                                        </p:tav>
                                        <p:tav tm="100000">
                                          <p:val>
                                            <p:strVal val="#ppt_x"/>
                                          </p:val>
                                        </p:tav>
                                      </p:tavLst>
                                    </p:anim>
                                    <p:anim calcmode="lin" valueType="num">
                                      <p:cBhvr additive="base">
                                        <p:cTn dur="500" fill="hold" id="16"/>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649705" y="348041"/>
            <a:ext cx="10536485" cy="972480"/>
          </a:xfrm>
        </p:spPr>
        <p:txBody xmlns:c="http://schemas.openxmlformats.org/drawingml/2006/chart" xmlns:pic="http://schemas.openxmlformats.org/drawingml/2006/picture" xmlns:dgm="http://schemas.openxmlformats.org/drawingml/2006/diagram">
          <a:bodyPr/>
          <a:lstStyle/>
          <a:p>
            <a:r>
              <a:rPr dirty="0" lang="en-US" smtClean="0" sz="2800">
                <a:solidFill>
                  <a:schemeClr val="accent5">
                    <a:lumMod val="40000"/>
                    <a:lumOff val="60000"/>
                  </a:schemeClr>
                </a:solidFill>
                <a:uFillTx/>
              </a:rPr>
              <a:t>RI problem:  Importance of Multi-Scale interactions</a:t>
            </a:r>
            <a:endParaRPr dirty="0" lang="en-US" sz="28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4" name="Picture 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2"/>
          <a:srcRect l="10699" r="6880"/>
          <a:stretch/>
        </p:blipFill>
        <p:spPr xmlns:c="http://schemas.openxmlformats.org/drawingml/2006/chart" xmlns:pic="http://schemas.openxmlformats.org/drawingml/2006/picture" xmlns:dgm="http://schemas.openxmlformats.org/drawingml/2006/diagram">
          <a:xfrm>
            <a:off x="458606" y="1799532"/>
            <a:ext cx="3718130" cy="3383355"/>
          </a:xfrm>
          <a:prstGeom prst="rect">
            <a:avLst/>
          </a:prstGeom>
        </p:spPr>
      </p:pic>
      <p:sp>
        <p:nvSpPr>
          <p:cNvPr xmlns:c="http://schemas.openxmlformats.org/drawingml/2006/chart" xmlns:pic="http://schemas.openxmlformats.org/drawingml/2006/picture" xmlns:dgm="http://schemas.openxmlformats.org/drawingml/2006/diagram" id="5"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49705" y="5306391"/>
            <a:ext cx="3768664" cy="830997"/>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sz="1600">
                <a:uFillTx/>
              </a:rPr>
              <a:t>Not all forecasts are as good as the 18Z run!  The 12Z forecast was not impressive!</a:t>
            </a:r>
            <a:endParaRPr dirty="0" lang="en-US" sz="1600">
              <a:uFillTx/>
            </a:endParaRPr>
          </a:p>
        </p:txBody>
      </p:sp>
      <p:pic>
        <p:nvPicPr>
          <p:cNvPr xmlns:c="http://schemas.openxmlformats.org/drawingml/2006/chart" xmlns:pic="http://schemas.openxmlformats.org/drawingml/2006/picture" xmlns:dgm="http://schemas.openxmlformats.org/drawingml/2006/diagram" id="13" name="Picture 1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3"/>
          <a:srcRect b="-804" l="-1221" r="1221" t="438"/>
          <a:stretch/>
        </p:blipFill>
        <p:spPr xmlns:c="http://schemas.openxmlformats.org/drawingml/2006/chart" xmlns:pic="http://schemas.openxmlformats.org/drawingml/2006/picture" xmlns:dgm="http://schemas.openxmlformats.org/drawingml/2006/diagram">
          <a:xfrm>
            <a:off x="4396896" y="1827702"/>
            <a:ext cx="3627165" cy="3383355"/>
          </a:xfrm>
          <a:prstGeom prst="rect">
            <a:avLst/>
          </a:prstGeom>
        </p:spPr>
      </p:pic>
      <p:pic>
        <p:nvPicPr>
          <p:cNvPr xmlns:c="http://schemas.openxmlformats.org/drawingml/2006/chart" xmlns:pic="http://schemas.openxmlformats.org/drawingml/2006/picture" xmlns:dgm="http://schemas.openxmlformats.org/drawingml/2006/diagram" id="2" name="Picture 1"/>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4"/>
          <a:srcRect b="12632" l="20122" r="20982" t="13053"/>
          <a:stretch/>
        </p:blipFill>
        <p:spPr xmlns:c="http://schemas.openxmlformats.org/drawingml/2006/chart" xmlns:pic="http://schemas.openxmlformats.org/drawingml/2006/picture" xmlns:dgm="http://schemas.openxmlformats.org/drawingml/2006/diagram">
          <a:xfrm>
            <a:off x="8244222" y="1827702"/>
            <a:ext cx="3436036" cy="3358779"/>
          </a:xfrm>
          <a:prstGeom prst="rect">
            <a:avLst/>
          </a:prstGeom>
        </p:spPr>
      </p:pic>
      <p:sp>
        <p:nvSpPr>
          <p:cNvPr xmlns:c="http://schemas.openxmlformats.org/drawingml/2006/chart" xmlns:pic="http://schemas.openxmlformats.org/drawingml/2006/picture" xmlns:dgm="http://schemas.openxmlformats.org/drawingml/2006/diagram" id="7"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475557" y="5263574"/>
            <a:ext cx="3768664" cy="584775"/>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sz="1600">
                <a:uFillTx/>
              </a:rPr>
              <a:t>Larger Scale: Higher Shear mostly driven by outflow </a:t>
            </a:r>
            <a:r>
              <a:rPr dirty="0" lang="en-US" smtClean="0" sz="1600">
                <a:uFillTx/>
              </a:rPr>
              <a:t>from </a:t>
            </a:r>
            <a:r>
              <a:rPr dirty="0" lang="en-US" sz="1600">
                <a:uFillTx/>
              </a:rPr>
              <a:t>Dannielle</a:t>
            </a:r>
            <a:endParaRPr dirty="0" lang="en-US" sz="1600">
              <a:uFillTx/>
            </a:endParaRPr>
          </a:p>
        </p:txBody>
      </p:sp>
      <p:sp>
        <p:nvSpPr>
          <p:cNvPr xmlns:c="http://schemas.openxmlformats.org/drawingml/2006/chart" xmlns:pic="http://schemas.openxmlformats.org/drawingml/2006/picture" xmlns:dgm="http://schemas.openxmlformats.org/drawingml/2006/diagram" id="8"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244221" y="5211058"/>
            <a:ext cx="3768664" cy="1077218"/>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sz="1600">
                <a:uFillTx/>
              </a:rPr>
              <a:t>Delayed RI with efficiency reduced due to larger shear. But the favorable configuration for RI still holds good!</a:t>
            </a:r>
            <a:endParaRPr dirty="0" lang="en-US" sz="1600">
              <a:uFillTx/>
            </a:endParaRPr>
          </a:p>
        </p:txBody>
      </p:sp>
      <p:sp>
        <p:nvSpPr>
          <p:cNvPr xmlns:c="http://schemas.openxmlformats.org/drawingml/2006/chart" xmlns:pic="http://schemas.openxmlformats.org/drawingml/2006/picture" xmlns:dgm="http://schemas.openxmlformats.org/drawingml/2006/diagram" id="6" name="TextBox 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965751" y="4057681"/>
            <a:ext cx="2489456" cy="492443"/>
          </a:xfrm>
          <a:prstGeom prst="rect">
            <a:avLst/>
          </a:prstGeom>
          <a:solidFill>
            <a:schemeClr val="tx1"/>
          </a:solid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sz="1300">
                <a:solidFill>
                  <a:schemeClr val="bg1"/>
                </a:solidFill>
                <a:uFillTx/>
              </a:rPr>
              <a:t>Shear difference between 12Z and 18Z runs at RI onset</a:t>
            </a:r>
            <a:endParaRPr b="1" dirty="0" lang="en-US" sz="1300">
              <a:solidFill>
                <a:schemeClr val="bg1"/>
              </a:solidFill>
              <a:uFillTx/>
            </a:endParaRPr>
          </a:p>
        </p:txBody>
      </p:sp>
      <p:sp>
        <p:nvSpPr>
          <p:cNvPr xmlns:c="http://schemas.openxmlformats.org/drawingml/2006/chart" xmlns:pic="http://schemas.openxmlformats.org/drawingml/2006/picture" xmlns:dgm="http://schemas.openxmlformats.org/drawingml/2006/diagram" id="11" name="AutoShape 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2264897" y="1254107"/>
            <a:ext cx="6588125" cy="395288"/>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altLang="zh-CN" b="1" dirty="0" lang="en-US" sz="1800">
                <a:solidFill>
                  <a:srgbClr val="003399"/>
                </a:solidFill>
                <a:uFillTx/>
              </a:rPr>
              <a:t>Shear vortex interactions during RI in Hurricane </a:t>
            </a:r>
            <a:r>
              <a:rPr altLang="zh-CN" b="1" dirty="0" lang="en-US" smtClean="0" sz="1800">
                <a:solidFill>
                  <a:srgbClr val="003399"/>
                </a:solidFill>
                <a:uFillTx/>
              </a:rPr>
              <a:t>Earl (2010)</a:t>
            </a:r>
            <a:endParaRPr altLang="zh-CN" dirty="0" lang="en-US" sz="1800">
              <a:uFillTx/>
            </a:endParaRPr>
          </a:p>
        </p:txBody>
      </p:sp>
      <p:cxnSp>
        <p:nvCxnSpPr>
          <p:cNvPr xmlns:c="http://schemas.openxmlformats.org/drawingml/2006/chart" xmlns:pic="http://schemas.openxmlformats.org/drawingml/2006/picture" xmlns:dgm="http://schemas.openxmlformats.org/drawingml/2006/diagram" id="9" name="Straight Arrow Connector 8"/>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flipH="1">
            <a:off x="3031959" y="2388243"/>
            <a:ext cx="14438" cy="1426218"/>
          </a:xfrm>
          <a:prstGeom prst="straightConnector1">
            <a:avLst/>
          </a:prstGeom>
          <a:ln>
            <a:tailEnd type="triangle"/>
          </a:ln>
        </p:spPr>
        <p:style xmlns:c="http://schemas.openxmlformats.org/drawingml/2006/chart" xmlns:pic="http://schemas.openxmlformats.org/drawingml/2006/picture" xmlns:dgm="http://schemas.openxmlformats.org/drawingml/2006/diagram">
          <a:lnRef idx="3">
            <a:schemeClr val="accent4"/>
          </a:lnRef>
          <a:fillRef idx="0">
            <a:schemeClr val="accent4"/>
          </a:fillRef>
          <a:effectRef idx="2">
            <a:schemeClr val="accent4"/>
          </a:effectRef>
          <a:fontRef idx="minor">
            <a:schemeClr val="tx1"/>
          </a:fontRef>
        </p:style>
      </p:cxnSp>
      <p:cxnSp>
        <p:nvCxnSpPr>
          <p:cNvPr xmlns:c="http://schemas.openxmlformats.org/drawingml/2006/chart" xmlns:pic="http://schemas.openxmlformats.org/drawingml/2006/picture" xmlns:dgm="http://schemas.openxmlformats.org/drawingml/2006/diagram" id="67" name="Straight Arrow Connector 66"/>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9962240" y="2728762"/>
            <a:ext cx="0" cy="606392"/>
          </a:xfrm>
          <a:prstGeom prst="straightConnector1">
            <a:avLst/>
          </a:prstGeom>
          <a:ln>
            <a:solidFill>
              <a:schemeClr val="bg1"/>
            </a:solidFill>
            <a:tailEnd type="triangle"/>
          </a:ln>
        </p:spPr>
        <p:style xmlns:c="http://schemas.openxmlformats.org/drawingml/2006/chart" xmlns:pic="http://schemas.openxmlformats.org/drawingml/2006/picture" xmlns:dgm="http://schemas.openxmlformats.org/drawingml/2006/diagram">
          <a:lnRef idx="3">
            <a:schemeClr val="accent4"/>
          </a:lnRef>
          <a:fillRef idx="0">
            <a:schemeClr val="accent4"/>
          </a:fillRef>
          <a:effectRef idx="2">
            <a:schemeClr val="accent4"/>
          </a:effectRef>
          <a:fontRef idx="minor">
            <a:schemeClr val="tx1"/>
          </a:fontRef>
        </p:style>
      </p:cxn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9"/>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1" presetSubtype="0">
                                  <p:stCondLst>
                                    <p:cond delay="0"/>
                                  </p:stCondLst>
                                  <p:childTnLst>
                                    <p:set>
                                      <p:cBhvr>
                                        <p:cTn dur="1" fill="hold" id="10">
                                          <p:stCondLst>
                                            <p:cond delay="0"/>
                                          </p:stCondLst>
                                        </p:cTn>
                                        <p:tgtEl>
                                          <p:spTgt spid="67"/>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2" presetSubtype="4">
                                  <p:stCondLst>
                                    <p:cond delay="0"/>
                                  </p:stCondLst>
                                  <p:childTnLst>
                                    <p:set>
                                      <p:cBhvr>
                                        <p:cTn dur="1" fill="hold" id="14">
                                          <p:stCondLst>
                                            <p:cond delay="0"/>
                                          </p:stCondLst>
                                        </p:cTn>
                                        <p:tgtEl>
                                          <p:spTgt spid="67"/>
                                        </p:tgtEl>
                                        <p:attrNameLst>
                                          <p:attrName>style.visibility</p:attrName>
                                        </p:attrNameLst>
                                      </p:cBhvr>
                                      <p:to>
                                        <p:strVal val="visible"/>
                                      </p:to>
                                    </p:set>
                                    <p:anim calcmode="lin" valueType="num">
                                      <p:cBhvr additive="base">
                                        <p:cTn dur="500" fill="hold" id="15"/>
                                        <p:tgtEl>
                                          <p:spTgt spid="67"/>
                                        </p:tgtEl>
                                        <p:attrNameLst>
                                          <p:attrName>ppt_x</p:attrName>
                                        </p:attrNameLst>
                                      </p:cBhvr>
                                      <p:tavLst>
                                        <p:tav tm="0">
                                          <p:val>
                                            <p:strVal val="#ppt_x"/>
                                          </p:val>
                                        </p:tav>
                                        <p:tav tm="100000">
                                          <p:val>
                                            <p:strVal val="#ppt_x"/>
                                          </p:val>
                                        </p:tav>
                                      </p:tavLst>
                                    </p:anim>
                                    <p:anim calcmode="lin" valueType="num">
                                      <p:cBhvr additive="base">
                                        <p:cTn dur="500" fill="hold" id="16"/>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3321" name="AutoShape 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2728645" y="931493"/>
            <a:ext cx="6588125" cy="395288"/>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altLang="zh-CN" b="1" dirty="0" lang="en-US" sz="1800">
                <a:solidFill>
                  <a:srgbClr val="003399"/>
                </a:solidFill>
                <a:uFillTx/>
              </a:rPr>
              <a:t>Shear vortex interactions during RI in Hurricane </a:t>
            </a:r>
            <a:r>
              <a:rPr altLang="zh-CN" b="1" dirty="0" lang="en-US" smtClean="0" sz="1800">
                <a:solidFill>
                  <a:srgbClr val="003399"/>
                </a:solidFill>
                <a:uFillTx/>
              </a:rPr>
              <a:t>Earl (2010)</a:t>
            </a:r>
            <a:endParaRPr altLang="zh-CN" dirty="0" lang="en-US" sz="1800">
              <a:uFillTx/>
            </a:endParaRPr>
          </a:p>
        </p:txBody>
      </p:sp>
      <p:pic>
        <p:nvPicPr>
          <p:cNvPr xmlns:c="http://schemas.openxmlformats.org/drawingml/2006/chart" xmlns:pic="http://schemas.openxmlformats.org/drawingml/2006/picture" xmlns:dgm="http://schemas.openxmlformats.org/drawingml/2006/diagram" descr="C:\Users\gopal\Desktop\AMS2014\WITH-DANIELLE06L_BACK-AND-FORTH (1).gif" id="35847" name="Picture 11"/>
          <p:cNvPicPr xmlns:c="http://schemas.openxmlformats.org/drawingml/2006/chart" xmlns:pic="http://schemas.openxmlformats.org/drawingml/2006/picture" xmlns:dgm="http://schemas.openxmlformats.org/drawingml/2006/diagram">
            <a:picLocks noChangeArrowheads="1" noChangeAspect="1" noCrop="1"/>
          </p:cNvPicPr>
          <p:nvPr/>
        </p:nvPicPr>
        <p:blipFill xmlns:c="http://schemas.openxmlformats.org/drawingml/2006/chart" xmlns:pic="http://schemas.openxmlformats.org/drawingml/2006/picture" xmlns:dgm="http://schemas.openxmlformats.org/drawingml/2006/diagram">
          <a:blip r:embed="rId3"/>
          <a:srcRect/>
          <a:stretch>
            <a:fillRect/>
          </a:stretch>
        </p:blipFill>
        <p:spPr xmlns:c="http://schemas.openxmlformats.org/drawingml/2006/chart" xmlns:pic="http://schemas.openxmlformats.org/drawingml/2006/picture" xmlns:dgm="http://schemas.openxmlformats.org/drawingml/2006/diagram" bwMode="auto">
          <a:xfrm>
            <a:off x="778007" y="1489032"/>
            <a:ext cx="3250780" cy="2473672"/>
          </a:xfrm>
          <a:prstGeom prst="rect">
            <a:avLst/>
          </a:prstGeom>
          <a:noFill/>
          <a:ln>
            <a:noFill/>
          </a:ln>
        </p:spPr>
      </p:pic>
      <p:pic>
        <p:nvPicPr>
          <p:cNvPr xmlns:c="http://schemas.openxmlformats.org/drawingml/2006/chart" xmlns:pic="http://schemas.openxmlformats.org/drawingml/2006/picture" xmlns:dgm="http://schemas.openxmlformats.org/drawingml/2006/diagram" descr="C:\Users\gopal\Desktop\AMS2014\WITHOUT-DANIELLE06L_BACK-AND-FORTH.gif" id="35848" name="Picture 12"/>
          <p:cNvPicPr xmlns:c="http://schemas.openxmlformats.org/drawingml/2006/chart" xmlns:pic="http://schemas.openxmlformats.org/drawingml/2006/picture" xmlns:dgm="http://schemas.openxmlformats.org/drawingml/2006/diagram">
            <a:picLocks noChangeArrowheads="1" noChangeAspect="1" noCrop="1"/>
          </p:cNvPicPr>
          <p:nvPr/>
        </p:nvPicPr>
        <p:blipFill xmlns:c="http://schemas.openxmlformats.org/drawingml/2006/chart" xmlns:pic="http://schemas.openxmlformats.org/drawingml/2006/picture" xmlns:dgm="http://schemas.openxmlformats.org/drawingml/2006/diagram">
          <a:blip r:embed="rId4"/>
          <a:srcRect/>
          <a:stretch>
            <a:fillRect/>
          </a:stretch>
        </p:blipFill>
        <p:spPr xmlns:c="http://schemas.openxmlformats.org/drawingml/2006/chart" xmlns:pic="http://schemas.openxmlformats.org/drawingml/2006/picture" xmlns:dgm="http://schemas.openxmlformats.org/drawingml/2006/diagram" bwMode="auto">
          <a:xfrm>
            <a:off x="806110" y="4014128"/>
            <a:ext cx="3254230" cy="2440673"/>
          </a:xfrm>
          <a:prstGeom prst="rect">
            <a:avLst/>
          </a:prstGeom>
          <a:noFill/>
          <a:ln>
            <a:noFill/>
          </a:ln>
        </p:spPr>
      </p:pic>
      <p:sp>
        <p:nvSpPr>
          <p:cNvPr xmlns:c="http://schemas.openxmlformats.org/drawingml/2006/chart" xmlns:pic="http://schemas.openxmlformats.org/drawingml/2006/picture" xmlns:dgm="http://schemas.openxmlformats.org/drawingml/2006/diagram" id="15"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672877" y="198735"/>
            <a:ext cx="9112693" cy="551162"/>
          </a:xfrm>
        </p:spPr>
        <p:txBody xmlns:c="http://schemas.openxmlformats.org/drawingml/2006/chart" xmlns:pic="http://schemas.openxmlformats.org/drawingml/2006/picture" xmlns:dgm="http://schemas.openxmlformats.org/drawingml/2006/diagram">
          <a:bodyPr/>
          <a:lstStyle/>
          <a:p>
            <a:r>
              <a:rPr dirty="0" lang="en-US" smtClean="0" sz="3200">
                <a:solidFill>
                  <a:schemeClr val="accent5">
                    <a:lumMod val="40000"/>
                    <a:lumOff val="60000"/>
                  </a:schemeClr>
                </a:solidFill>
                <a:uFillTx/>
              </a:rPr>
              <a:t>Basin Scale HWRF:</a:t>
            </a:r>
            <a:r>
              <a:rPr baseline="0" dirty="0" lang="en-US" smtClean="0" sz="3200">
                <a:solidFill>
                  <a:schemeClr val="accent5">
                    <a:lumMod val="40000"/>
                    <a:lumOff val="60000"/>
                  </a:schemeClr>
                </a:solidFill>
                <a:uFillTx/>
              </a:rPr>
              <a:t> Environmental Interactions</a:t>
            </a:r>
            <a:endParaRPr dirty="0" lang="en-US" sz="32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14" name="AutoShape 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088180" y="1489032"/>
            <a:ext cx="2659062" cy="178389"/>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600" y="0"/>
                </a:lnTo>
                <a:lnTo>
                  <a:pt x="21600"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r>
              <a:rPr altLang="zh-CN" b="1" dirty="0" lang="en-US" sz="1300">
                <a:uFillTx/>
              </a:rPr>
              <a:t>Deep-Layer Shear with Danielle </a:t>
            </a:r>
            <a:endParaRPr altLang="zh-CN" dirty="0" lang="en-US" sz="1800">
              <a:uFillTx/>
            </a:endParaRPr>
          </a:p>
        </p:txBody>
      </p:sp>
      <p:sp>
        <p:nvSpPr>
          <p:cNvPr xmlns:c="http://schemas.openxmlformats.org/drawingml/2006/chart" xmlns:pic="http://schemas.openxmlformats.org/drawingml/2006/picture" xmlns:dgm="http://schemas.openxmlformats.org/drawingml/2006/diagram" id="16" name="AutoShape 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flipH="1">
            <a:off x="914469" y="3974084"/>
            <a:ext cx="2943929" cy="266399"/>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r>
              <a:rPr altLang="zh-CN" b="1" dirty="0" lang="en-US" sz="1300">
                <a:uFillTx/>
              </a:rPr>
              <a:t>Deep-Layer Shear without Danielle </a:t>
            </a:r>
            <a:endParaRPr altLang="zh-CN" dirty="0" lang="en-US" sz="1800">
              <a:uFillTx/>
            </a:endParaRPr>
          </a:p>
        </p:txBody>
      </p:sp>
      <p:sp>
        <p:nvSpPr>
          <p:cNvPr xmlns:c="http://schemas.openxmlformats.org/drawingml/2006/chart" xmlns:pic="http://schemas.openxmlformats.org/drawingml/2006/picture" xmlns:dgm="http://schemas.openxmlformats.org/drawingml/2006/diagram" id="2" name="TextBox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810109" y="2598820"/>
            <a:ext cx="819415"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a:uFillTx/>
              </a:rPr>
              <a:t>Earl</a:t>
            </a:r>
            <a:endParaRPr b="1" dirty="0" lang="en-US">
              <a:uFillTx/>
            </a:endParaRPr>
          </a:p>
        </p:txBody>
      </p:sp>
      <p:pic>
        <p:nvPicPr>
          <p:cNvPr xmlns:c="http://schemas.openxmlformats.org/drawingml/2006/chart" xmlns:pic="http://schemas.openxmlformats.org/drawingml/2006/picture" xmlns:dgm="http://schemas.openxmlformats.org/drawingml/2006/diagram" descr="image1.png" id="11"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rcRect/>
          <a:stretch>
            <a:fillRect/>
          </a:stretch>
        </p:blipFill>
        <p:spPr xmlns:c="http://schemas.openxmlformats.org/drawingml/2006/chart" xmlns:pic="http://schemas.openxmlformats.org/drawingml/2006/picture" xmlns:dgm="http://schemas.openxmlformats.org/drawingml/2006/diagram" bwMode="auto">
          <a:xfrm>
            <a:off x="4371277" y="2474422"/>
            <a:ext cx="3786134" cy="2134668"/>
          </a:xfrm>
          <a:prstGeom prst="rect">
            <a:avLst/>
          </a:prstGeom>
          <a:noFill/>
          <a:ln>
            <a:noFill/>
          </a:ln>
          <a:effectLst/>
        </p:spPr>
      </p:pic>
      <p:pic>
        <p:nvPicPr>
          <p:cNvPr xmlns:c="http://schemas.openxmlformats.org/drawingml/2006/chart" xmlns:pic="http://schemas.openxmlformats.org/drawingml/2006/picture" xmlns:dgm="http://schemas.openxmlformats.org/drawingml/2006/diagram" descr="IMG_0549.png" id="17" name="Picture 14"/>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6"/>
          <a:srcRect b="9363" l="24239" r="17671" t="32545"/>
          <a:stretch>
            <a:fillRect/>
          </a:stretch>
        </p:blipFill>
        <p:spPr xmlns:c="http://schemas.openxmlformats.org/drawingml/2006/chart" xmlns:pic="http://schemas.openxmlformats.org/drawingml/2006/picture" xmlns:dgm="http://schemas.openxmlformats.org/drawingml/2006/diagram" bwMode="auto">
          <a:xfrm>
            <a:off x="8670290" y="1534616"/>
            <a:ext cx="2871042" cy="2156819"/>
          </a:xfrm>
          <a:prstGeom prst="rect">
            <a:avLst/>
          </a:prstGeom>
          <a:noFill/>
          <a:ln>
            <a:noFill/>
          </a:ln>
          <a:effectLst/>
        </p:spPr>
      </p:pic>
      <p:pic>
        <p:nvPicPr>
          <p:cNvPr xmlns:c="http://schemas.openxmlformats.org/drawingml/2006/chart" xmlns:pic="http://schemas.openxmlformats.org/drawingml/2006/picture" xmlns:dgm="http://schemas.openxmlformats.org/drawingml/2006/diagram" descr="IMG_0551.png" id="18"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7"/>
          <a:srcRect b="10919" l="27827" r="17456" t="31277"/>
          <a:stretch>
            <a:fillRect/>
          </a:stretch>
        </p:blipFill>
        <p:spPr xmlns:c="http://schemas.openxmlformats.org/drawingml/2006/chart" xmlns:pic="http://schemas.openxmlformats.org/drawingml/2006/picture" xmlns:dgm="http://schemas.openxmlformats.org/drawingml/2006/diagram" bwMode="auto">
          <a:xfrm>
            <a:off x="8670288" y="3876569"/>
            <a:ext cx="2871042" cy="2260939"/>
          </a:xfrm>
          <a:prstGeom prst="rect">
            <a:avLst/>
          </a:prstGeom>
          <a:noFill/>
          <a:ln>
            <a:noFill/>
          </a:ln>
          <a:effectLst/>
        </p:spPr>
      </p:pic>
      <p:sp>
        <p:nvSpPr>
          <p:cNvPr xmlns:c="http://schemas.openxmlformats.org/drawingml/2006/chart" xmlns:pic="http://schemas.openxmlformats.org/drawingml/2006/picture" xmlns:dgm="http://schemas.openxmlformats.org/drawingml/2006/diagram" id="19"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489999" y="4725480"/>
            <a:ext cx="4085849" cy="923330"/>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dirty="0" lang="en-US" smtClean="0">
                <a:uFillTx/>
              </a:rPr>
              <a:t>Both</a:t>
            </a:r>
            <a:r>
              <a:rPr baseline="0" dirty="0" lang="en-US" smtClean="0">
                <a:uFillTx/>
              </a:rPr>
              <a:t> large and vortex scale processes are critical for forecasting RI events</a:t>
            </a:r>
            <a:endParaRPr dirty="0" lang="en-US">
              <a:uFillTx/>
            </a:endParaRPr>
          </a:p>
        </p:txBody>
      </p:sp>
      <p:sp>
        <p:nvSpPr>
          <p:cNvPr xmlns:c="http://schemas.openxmlformats.org/drawingml/2006/chart" xmlns:pic="http://schemas.openxmlformats.org/drawingml/2006/picture" xmlns:dgm="http://schemas.openxmlformats.org/drawingml/2006/diagram" id="3" name="TextBox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913023" y="2947662"/>
            <a:ext cx="2385575" cy="646331"/>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i="0" lang="en-US" smtClean="0">
                <a:solidFill>
                  <a:schemeClr val="bg1"/>
                </a:solidFill>
                <a:uFillTx/>
              </a:rPr>
              <a:t>Earl with Danielle Interactions</a:t>
            </a:r>
            <a:endParaRPr b="1" dirty="0" i="0" lang="en-US">
              <a:solidFill>
                <a:schemeClr val="bg1"/>
              </a:solidFill>
              <a:uFillTx/>
            </a:endParaRPr>
          </a:p>
        </p:txBody>
      </p:sp>
      <p:sp>
        <p:nvSpPr>
          <p:cNvPr xmlns:c="http://schemas.openxmlformats.org/drawingml/2006/chart" xmlns:pic="http://schemas.openxmlformats.org/drawingml/2006/picture" xmlns:dgm="http://schemas.openxmlformats.org/drawingml/2006/diagram" id="21" name="TextBox 2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783081" y="5457522"/>
            <a:ext cx="2385575" cy="646331"/>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i="0" lang="en-US" smtClean="0">
                <a:solidFill>
                  <a:schemeClr val="bg1"/>
                </a:solidFill>
                <a:uFillTx/>
              </a:rPr>
              <a:t>Earl W/O</a:t>
            </a:r>
            <a:r>
              <a:rPr b="1" baseline="0" dirty="0" i="0" lang="en-US" smtClean="0">
                <a:solidFill>
                  <a:schemeClr val="bg1"/>
                </a:solidFill>
                <a:uFillTx/>
              </a:rPr>
              <a:t> Danielle interactions</a:t>
            </a:r>
            <a:endParaRPr b="1" dirty="0" i="0" lang="en-US">
              <a:solidFill>
                <a:schemeClr val="bg1"/>
              </a:solidFill>
              <a:uFillTx/>
            </a:endParaRPr>
          </a:p>
        </p:txBody>
      </p:sp>
      <p:pic>
        <p:nvPicPr>
          <p:cNvPr xmlns:c="http://schemas.openxmlformats.org/drawingml/2006/chart" xmlns:pic="http://schemas.openxmlformats.org/drawingml/2006/picture" xmlns:dgm="http://schemas.openxmlformats.org/drawingml/2006/diagram" id="20" name="Picture 1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8"/>
          <a:stretch>
            <a:fillRect/>
          </a:stretch>
        </p:blipFill>
        <p:spPr xmlns:c="http://schemas.openxmlformats.org/drawingml/2006/chart" xmlns:pic="http://schemas.openxmlformats.org/drawingml/2006/picture" xmlns:dgm="http://schemas.openxmlformats.org/drawingml/2006/diagram">
          <a:xfrm>
            <a:off x="11260565" y="6186348"/>
            <a:ext cx="603851" cy="603851"/>
          </a:xfrm>
          <a:prstGeom prst="rect">
            <a:avLst/>
          </a:prstGeom>
        </p:spPr>
      </p:pic>
      <p:pic>
        <p:nvPicPr>
          <p:cNvPr xmlns:c="http://schemas.openxmlformats.org/drawingml/2006/chart" xmlns:pic="http://schemas.openxmlformats.org/drawingml/2006/picture" xmlns:dgm="http://schemas.openxmlformats.org/drawingml/2006/diagram" id="23" name="Picture 2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9"/>
          <a:stretch>
            <a:fillRect/>
          </a:stretch>
        </p:blipFill>
        <p:spPr xmlns:c="http://schemas.openxmlformats.org/drawingml/2006/chart" xmlns:pic="http://schemas.openxmlformats.org/drawingml/2006/picture" xmlns:dgm="http://schemas.openxmlformats.org/drawingml/2006/diagram">
          <a:xfrm>
            <a:off x="270208" y="6294922"/>
            <a:ext cx="392462" cy="375386"/>
          </a:xfrm>
          <a:prstGeom prst="rect">
            <a:avLst/>
          </a:prstGeom>
        </p:spPr>
      </p:pic>
      <p:sp>
        <p:nvSpPr>
          <p:cNvPr xmlns:c="http://schemas.openxmlformats.org/drawingml/2006/chart" xmlns:pic="http://schemas.openxmlformats.org/drawingml/2006/picture" xmlns:dgm="http://schemas.openxmlformats.org/drawingml/2006/diagram" id="24" name="TextBox 2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810109" y="5183041"/>
            <a:ext cx="937133"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a:uFillTx/>
              </a:rPr>
              <a:t>Earl</a:t>
            </a:r>
            <a:endParaRPr b="1" dirty="0" lang="en-US">
              <a:uFillTx/>
            </a:endParaRPr>
          </a:p>
        </p:txBody>
      </p:sp>
      <p:sp>
        <p:nvSpPr>
          <p:cNvPr xmlns:c="http://schemas.openxmlformats.org/drawingml/2006/chart" xmlns:pic="http://schemas.openxmlformats.org/drawingml/2006/picture" xmlns:dgm="http://schemas.openxmlformats.org/drawingml/2006/diagram" id="22" name="TextBox 2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lang="en-US">
                <a:uFillTx/>
              </a:rPr>
              <a:t>6</a:t>
            </a:r>
          </a:p>
        </p:txBody>
      </p:sp>
      <p:sp>
        <p:nvSpPr>
          <p:cNvPr xmlns:c="http://schemas.openxmlformats.org/drawingml/2006/chart" xmlns:pic="http://schemas.openxmlformats.org/drawingml/2006/picture" xmlns:dgm="http://schemas.openxmlformats.org/drawingml/2006/diagram" id="25" name="TextBox 2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339768" y="6137508"/>
            <a:ext cx="2407474" cy="307777"/>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sz="1400">
                <a:solidFill>
                  <a:schemeClr val="tx1"/>
                </a:solidFill>
                <a:uFillTx/>
              </a:rPr>
              <a:t>Credits:</a:t>
            </a:r>
            <a:r>
              <a:rPr b="1" baseline="0" dirty="0" lang="en-US" smtClean="0" sz="1400">
                <a:solidFill>
                  <a:schemeClr val="tx1"/>
                </a:solidFill>
                <a:uFillTx/>
              </a:rPr>
              <a:t> Xuejin Zhang</a:t>
            </a:r>
            <a:endParaRPr b="1" dirty="0" lang="en-US" sz="1400">
              <a:solidFill>
                <a:schemeClr val="tx1"/>
              </a:solidFill>
              <a:uFillTx/>
            </a:endParaRPr>
          </a:p>
        </p:txBody>
      </p:sp>
    </p:spTree>
  </p:cSld>
  <p:clrMapOvr xmlns:c="http://schemas.openxmlformats.org/drawingml/2006/chart" xmlns:pic="http://schemas.openxmlformats.org/drawingml/2006/picture" xmlns:dgm="http://schemas.openxmlformats.org/drawingml/2006/diagram">
    <a:masterClrMapping/>
  </p:clrMapOvr>
  <p:transition spd="med"/>
  <p:timing>
    <p:tnLst>
      <p:par>
        <p:cTn dur="indefinite" id="1" nodeType="tmRoot" restart="never"/>
      </p:par>
    </p:tnLst>
  </p:timing>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sz="half"/>
          </p:nvPr>
        </p:nvSpPr>
        <p:spPr xmlns:c="http://schemas.openxmlformats.org/drawingml/2006/chart" xmlns:pic="http://schemas.openxmlformats.org/drawingml/2006/picture" xmlns:dgm="http://schemas.openxmlformats.org/drawingml/2006/diagram">
          <a:xfrm>
            <a:off x="324493" y="1262237"/>
            <a:ext cx="7125462" cy="4653046"/>
          </a:xfrm>
        </p:spPr>
        <p:txBody xmlns:c="http://schemas.openxmlformats.org/drawingml/2006/chart" xmlns:pic="http://schemas.openxmlformats.org/drawingml/2006/picture" xmlns:dgm="http://schemas.openxmlformats.org/drawingml/2006/diagram">
          <a:bodyPr/>
          <a:lstStyle/>
          <a:p>
            <a:endParaRPr dirty="0" lang="en-US" smtClean="0">
              <a:uFillTx/>
            </a:endParaRPr>
          </a:p>
          <a:p>
            <a:r>
              <a:rPr dirty="0" lang="en-US" smtClean="0" sz="2000">
                <a:uFillTx/>
              </a:rPr>
              <a:t>HWRF </a:t>
            </a:r>
            <a:r>
              <a:rPr dirty="0" lang="en-US" smtClean="0" sz="2000">
                <a:uFillTx/>
              </a:rPr>
              <a:t>reproduces </a:t>
            </a:r>
            <a:r>
              <a:rPr dirty="0" lang="en-US" smtClean="0" sz="2000">
                <a:uFillTx/>
              </a:rPr>
              <a:t>some of the key features observed in sheared storms</a:t>
            </a:r>
          </a:p>
          <a:p>
            <a:r>
              <a:rPr dirty="0" lang="en-US" smtClean="0" sz="2000">
                <a:uFillTx/>
              </a:rPr>
              <a:t>Tracks of all forecasts were consistent.</a:t>
            </a:r>
          </a:p>
          <a:p>
            <a:r>
              <a:rPr dirty="0" lang="en-US" smtClean="0" sz="2000">
                <a:uFillTx/>
              </a:rPr>
              <a:t>Inner core size was nearly the same in all simulations</a:t>
            </a:r>
          </a:p>
          <a:p>
            <a:r>
              <a:rPr dirty="0" lang="en-US" sz="2000">
                <a:uFillTx/>
              </a:rPr>
              <a:t>All Earl forecasts intensified – less diversity </a:t>
            </a:r>
            <a:endParaRPr dirty="0" lang="en-US" smtClean="0" sz="2000">
              <a:uFillTx/>
            </a:endParaRPr>
          </a:p>
          <a:p>
            <a:r>
              <a:rPr dirty="0" lang="en-US" smtClean="0" sz="2000">
                <a:uFillTx/>
              </a:rPr>
              <a:t>Similar analysis for more challenging forecasts is recommended</a:t>
            </a:r>
          </a:p>
          <a:p>
            <a:r>
              <a:rPr dirty="0" lang="en-US" smtClean="0" sz="2000">
                <a:uFillTx/>
              </a:rPr>
              <a:t>Role of moisture vs shear ?</a:t>
            </a:r>
          </a:p>
          <a:p>
            <a:r>
              <a:rPr dirty="0" lang="en-US" smtClean="0" sz="2000">
                <a:uFillTx/>
              </a:rPr>
              <a:t>Observations are key to improve HWRF system</a:t>
            </a:r>
          </a:p>
          <a:p>
            <a:r>
              <a:rPr dirty="0" lang="en-US" sz="2000">
                <a:uFillTx/>
              </a:rPr>
              <a:t>Is </a:t>
            </a:r>
            <a:r>
              <a:rPr dirty="0" lang="en-US" smtClean="0" sz="2000">
                <a:uFillTx/>
              </a:rPr>
              <a:t>shear </a:t>
            </a:r>
            <a:r>
              <a:rPr dirty="0" lang="en-US" sz="2000">
                <a:uFillTx/>
              </a:rPr>
              <a:t>an essential ingredient for RI </a:t>
            </a:r>
            <a:r>
              <a:rPr dirty="0" lang="en-US" smtClean="0" sz="2000">
                <a:uFillTx/>
              </a:rPr>
              <a:t>?</a:t>
            </a:r>
          </a:p>
          <a:p>
            <a:endParaRPr dirty="0" lang="en-US" smtClean="0" sz="2000">
              <a:uFillTx/>
            </a:endParaRPr>
          </a:p>
          <a:p>
            <a:endParaRPr dirty="0" lang="en-US" sz="2000">
              <a:uFillTx/>
            </a:endParaRPr>
          </a:p>
        </p:txBody>
      </p:sp>
      <p:sp>
        <p:nvSpPr>
          <p:cNvPr xmlns:c="http://schemas.openxmlformats.org/drawingml/2006/chart" xmlns:pic="http://schemas.openxmlformats.org/drawingml/2006/picture" xmlns:dgm="http://schemas.openxmlformats.org/drawingml/2006/diagram" id="5" name="Title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46111" y="452718"/>
            <a:ext cx="9404723" cy="608738"/>
          </a:xfrm>
          <a:prstGeom prst="rect">
            <a:avLst/>
          </a:prstGeom>
        </p:spPr>
        <p:txBody xmlns:c="http://schemas.openxmlformats.org/drawingml/2006/chart" xmlns:pic="http://schemas.openxmlformats.org/drawingml/2006/picture" xmlns:dgm="http://schemas.openxmlformats.org/drawingml/2006/diagram">
          <a:bodyPr anchor="t" bIns="45720" lIns="91440" rIns="91440" rtlCol="0" tIns="45720" vert="horz">
            <a:noAutofit/>
          </a:bodyPr>
          <a:lstStyle>
            <a:lvl1pPr algn="l" defTabSz="457200" eaLnBrk="1" hangingPunct="1" latinLnBrk="0" rtl="0">
              <a:spcBef>
                <a:spcPct val="0"/>
              </a:spcBef>
              <a:buNone/>
              <a:defRPr b="0" i="0" kern="1200" sz="4200">
                <a:solidFill>
                  <a:schemeClr val="tx2"/>
                </a:solidFill>
                <a:uFillTx/>
                <a:latin typeface="+mj-lt"/>
                <a:ea typeface="+mj-ea"/>
                <a:cs typeface="+mj-cs"/>
              </a:defRPr>
            </a:lvl1pPr>
            <a:lvl2pPr eaLnBrk="1" hangingPunct="1">
              <a:defRPr>
                <a:solidFill>
                  <a:schemeClr val="tx2"/>
                </a:solidFill>
                <a:uFillTx/>
              </a:defRPr>
            </a:lvl2pPr>
            <a:lvl3pPr eaLnBrk="1" hangingPunct="1">
              <a:defRPr>
                <a:solidFill>
                  <a:schemeClr val="tx2"/>
                </a:solidFill>
                <a:uFillTx/>
              </a:defRPr>
            </a:lvl3pPr>
            <a:lvl4pPr eaLnBrk="1" hangingPunct="1">
              <a:defRPr>
                <a:solidFill>
                  <a:schemeClr val="tx2"/>
                </a:solidFill>
                <a:uFillTx/>
              </a:defRPr>
            </a:lvl4pPr>
            <a:lvl5pPr eaLnBrk="1" hangingPunct="1">
              <a:defRPr>
                <a:solidFill>
                  <a:schemeClr val="tx2"/>
                </a:solidFill>
                <a:uFillTx/>
              </a:defRPr>
            </a:lvl5pPr>
            <a:lvl6pPr eaLnBrk="1" hangingPunct="1">
              <a:defRPr>
                <a:solidFill>
                  <a:schemeClr val="tx2"/>
                </a:solidFill>
                <a:uFillTx/>
              </a:defRPr>
            </a:lvl6pPr>
            <a:lvl7pPr eaLnBrk="1" hangingPunct="1">
              <a:defRPr>
                <a:solidFill>
                  <a:schemeClr val="tx2"/>
                </a:solidFill>
                <a:uFillTx/>
              </a:defRPr>
            </a:lvl7pPr>
            <a:lvl8pPr eaLnBrk="1" hangingPunct="1">
              <a:defRPr>
                <a:solidFill>
                  <a:schemeClr val="tx2"/>
                </a:solidFill>
                <a:uFillTx/>
              </a:defRPr>
            </a:lvl8pPr>
            <a:lvl9pPr eaLnBrk="1" hangingPunct="1">
              <a:defRPr>
                <a:solidFill>
                  <a:schemeClr val="tx2"/>
                </a:solidFill>
                <a:uFillTx/>
              </a:defRPr>
            </a:lvl9pPr>
          </a:lstStyle>
          <a:p>
            <a:r>
              <a:rPr dirty="0" lang="en-US" smtClean="0">
                <a:uFillTx/>
              </a:rPr>
              <a:t>Summary &amp; Talking Points</a:t>
            </a:r>
            <a:endParaRPr dirty="0" lang="en-US">
              <a:uFillTx/>
            </a:endParaRPr>
          </a:p>
        </p:txBody>
      </p:sp>
      <p:pic>
        <p:nvPicPr>
          <p:cNvPr xmlns:c="http://schemas.openxmlformats.org/drawingml/2006/chart" xmlns:pic="http://schemas.openxmlformats.org/drawingml/2006/picture" xmlns:dgm="http://schemas.openxmlformats.org/drawingml/2006/diagram" id="2" name="Picture 1"/>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2"/>
          <a:srcRect b="17684" l="1336" r="18930" t="15158"/>
          <a:stretch/>
        </p:blipFill>
        <p:spPr xmlns:c="http://schemas.openxmlformats.org/drawingml/2006/chart" xmlns:pic="http://schemas.openxmlformats.org/drawingml/2006/picture" xmlns:dgm="http://schemas.openxmlformats.org/drawingml/2006/diagram">
          <a:xfrm>
            <a:off x="7449955" y="1668613"/>
            <a:ext cx="3927107" cy="2480688"/>
          </a:xfrm>
          <a:prstGeom prst="rect">
            <a:avLst/>
          </a:prstGeom>
        </p:spPr>
      </p:pic>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theme/_rels/theme1.xml.rels><?xml version="1.0" standalone="yes" ?><Relationships xmlns="http://schemas.openxmlformats.org/package/2006/relationships"><Relationship Id="rId1" Target="../media/image1.jpeg" Type="http://schemas.openxmlformats.org/officeDocument/2006/relationships/image"></Relationship></Relationships>
</file>

<file path=ppt/theme/theme1.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panose="020B0502020202020204"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panose="020B0502020202020204"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algn="ctr" cap="rnd" cmpd="sng" w="9525">
          <a:solidFill>
            <a:schemeClr val="phClr"/>
          </a:solidFill>
          <a:prstDash val="solid"/>
        </a:ln>
        <a:ln algn="ctr" cap="rnd" cmpd="sng" w="19050">
          <a:solidFill>
            <a:schemeClr val="phClr"/>
          </a:solidFill>
          <a:prstDash val="solid"/>
        </a:ln>
        <a:ln algn="ctr" cap="rnd" cmpd="sng" w="28575">
          <a:solidFill>
            <a:schemeClr val="phClr"/>
          </a:solidFill>
          <a:prstDash val="solid"/>
        </a:ln>
      </a:lnStyleLst>
      <a:effectStyleLst>
        <a:effectStyle>
          <a:effectLst/>
        </a:effectStyle>
        <a:effectStyle>
          <a:effectLst>
            <a:outerShdw blurRad="38100" dir="5400000" dist="25400" rotWithShape="0">
              <a:srgbClr val="000000">
                <a:alpha val="45000"/>
              </a:srgbClr>
            </a:outerShdw>
          </a:effectLst>
        </a:effectStyle>
        <a:effectStyle>
          <a:effectLst>
            <a:outerShdw blurRad="63500" dir="5400000" dist="38100" rotWithShape="0">
              <a:srgbClr val="000000">
                <a:alpha val="60000"/>
              </a:srgbClr>
            </a:outerShdw>
          </a:effectLst>
          <a:scene3d>
            <a:camera prst="orthographicFront">
              <a:rot lat="0" lon="0" rev="0"/>
            </a:camera>
            <a:lightRig dir="tl" rig="threePt"/>
          </a:scene3d>
          <a:sp3d prstMaterial="plastic">
            <a:bevelT h="0" w="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b="100000" l="45000" r="125000" t="65000"/>
          </a:path>
        </a:gradFill>
        <a:blipFill rotWithShape="1">
          <a:blip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panose="020F0302020204030204"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panose="020F0502020204030204"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HDIonV2</Template>
  <TotalTime>6976</TotalTime>
  <Application>Microsoft Macintosh PowerPoint</Application>
  <PresentationFormat>Widescreen</PresentationFormat>
  <Slides>10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Century Gothic</vt:lpstr>
      <vt:lpstr>Helvetica</vt:lpstr>
      <vt:lpstr>Symbol</vt:lpstr>
      <vt:lpstr>Wingdings 3</vt:lpstr>
      <vt:lpstr>宋体</vt:lpstr>
      <vt:lpstr>Arial</vt:lpstr>
      <vt:lpstr>Ion</vt:lpstr>
      <vt:lpstr>Influence of Environmental Shear on the Rapid Intensification Problem</vt:lpstr>
      <vt:lpstr>Factors that influence TC Rapid Intensification </vt:lpstr>
      <vt:lpstr>PowerPoint Presentation</vt:lpstr>
      <vt:lpstr>Hurricane Earl (2010): How close are we to reality?</vt:lpstr>
      <vt:lpstr>Hurricane Earl (2010): Vortex Tilt and Convection</vt:lpstr>
      <vt:lpstr>Hurricane Earl (2010): Modeled Rapid Intensification</vt:lpstr>
      <vt:lpstr>RI problem:  Importance of Multi-Scale interactions</vt:lpstr>
      <vt:lpstr>Basin Scale HWRF: Environmental Interactions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sundararaman gopalakrishnan</dc:creator>
  <cp:lastModifiedBy/>
  <cp:revision>1061</cp:revision>
  <dcterms:created xsi:type="dcterms:W3CDTF">2014-08-01T22:34:25Z</dcterms:created>
  <dcterms:modified xsi:type="dcterms:W3CDTF">2014-11-15T04:57:29Z</dcterms:modified>
</cp:coreProperties>
</file>