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702" r:id="rId2"/>
  </p:sldMasterIdLst>
  <p:notesMasterIdLst>
    <p:notesMasterId r:id="rId15"/>
  </p:notesMasterIdLst>
  <p:sldIdLst>
    <p:sldId id="303" r:id="rId3"/>
    <p:sldId id="304" r:id="rId4"/>
    <p:sldId id="288" r:id="rId5"/>
    <p:sldId id="285" r:id="rId6"/>
    <p:sldId id="290" r:id="rId7"/>
    <p:sldId id="275" r:id="rId8"/>
    <p:sldId id="295" r:id="rId9"/>
    <p:sldId id="305" r:id="rId10"/>
    <p:sldId id="296" r:id="rId11"/>
    <p:sldId id="306" r:id="rId12"/>
    <p:sldId id="298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CE78-75A8-D643-9142-9455AAB0E9BF}" type="datetimeFigureOut">
              <a:rPr lang="en-US" smtClean="0"/>
              <a:pPr/>
              <a:t>12/30/14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171E-8E11-F743-BB07-AD8E1AF2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5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zh-CN" smtClean="0"/>
              <a:t>Earl interactions with Dannielle</a:t>
            </a:r>
          </a:p>
        </p:txBody>
      </p:sp>
    </p:spTree>
    <p:extLst>
      <p:ext uri="{BB962C8B-B14F-4D97-AF65-F5344CB8AC3E}">
        <p14:creationId xmlns:p14="http://schemas.microsoft.com/office/powerpoint/2010/main" val="134345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3868-272C-4999-A22F-B296C07648D1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7E691-5AB1-45C6-AFE7-0C7358B546E0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6073-00B8-4ECE-8CA7-E71953E89B97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C9D1-2AEA-4C51-B94B-C7BEA345BB08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487-825A-4653-A792-D2F5B46F38F8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A1C6-17E3-414C-902E-34E6FE71C8B9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56D4B-9DB9-4DBE-8C6C-FE78C858EABC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5D0-72F7-4DC4-83AA-89F57E0A0B86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B6D1-D1FE-41C3-BBF7-EB24AF37C374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8768-ACED-45AD-9C44-FE20BF2BDE5E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119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B9555-A571-4361-829C-C5D4E02866E1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52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04FC-E1AC-46E3-9B2A-62980EDDC197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F469-9CAD-4F62-B89C-8E95C75DBBF2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71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E1E2-0225-41FE-940C-1F036F9066F4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9493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F36-1EA1-482C-9BB3-FCADA8D99941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624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D565-FCFC-41E1-9824-B5009EEDEEA3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871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C48C-803F-404F-B9D2-4DE45D10FF63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491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AB47-B41F-4C09-80BD-87F328708EAC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4554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A772-A7EA-42D7-BDAB-04768E95F531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95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B776-C5C0-40CA-8EB5-7D8435237E38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736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0DCF-5F10-46D3-A77E-F68FDD0DC3B2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91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DCB6A-954C-4B61-A42D-1BBEA34BCC7D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CC6B-8415-477A-AEB9-0D3B6199E6AF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BCDA-2411-4742-A6E3-1C46CCC0E05A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F66-1481-4D7A-B71B-AE841F9FF7FD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3885-968B-4B3D-B7E4-CBC834EF2735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0DB9-8CA3-4ECD-9690-183073100AC6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1997-F21C-4648-B3B0-D9315E7C67EF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EF8D5DC-8E0A-4A19-9C54-AE22F6D969C2}" type="datetime1">
              <a:rPr lang="en-US" smtClean="0"/>
              <a:pPr/>
              <a:t>12/30/14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E0EA7-B062-4848-9935-05E186B59BAB}" type="datetime1">
              <a:rPr lang="en-US" smtClean="0"/>
              <a:pPr/>
              <a:t>12/30/14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5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34.gif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7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gif"/><Relationship Id="rId5" Type="http://schemas.openxmlformats.org/officeDocument/2006/relationships/hyperlink" Target="http://storm.aoml.noaa.gov/realtime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444" y="135043"/>
            <a:ext cx="10012752" cy="1441493"/>
          </a:xfrm>
        </p:spPr>
        <p:txBody>
          <a:bodyPr/>
          <a:lstStyle/>
          <a:p>
            <a:pPr algn="l"/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400" baseline="0" dirty="0">
                <a:latin typeface="Calibri" charset="0"/>
                <a:ea typeface="Calibri" charset="0"/>
                <a:cs typeface="Calibri" charset="0"/>
              </a:rPr>
              <a:t> Global to Local-Scale Hurricane Forecasting System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23" y="1715477"/>
            <a:ext cx="10665795" cy="3804323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Sundararaman</a:t>
            </a:r>
            <a:r>
              <a:rPr lang="en-US" sz="1800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gopalakrishnan  (gopal)</a:t>
            </a:r>
          </a:p>
          <a:p>
            <a:r>
              <a:rPr lang="en-US" sz="1800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noaa/aoml/Hurricane research division, Miami, FL, </a:t>
            </a:r>
            <a:r>
              <a:rPr lang="en-US" sz="1800" b="1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USA</a:t>
            </a:r>
          </a:p>
          <a:p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Co-Lead: Vijay Tallapragada, NCEP, EMC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Presenter:  </a:t>
            </a:r>
            <a:r>
              <a:rPr lang="en-US" sz="18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xuejin zhang (Aoml</a:t>
            </a:r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8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sz="18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DEVELOPERS:</a:t>
            </a:r>
            <a:r>
              <a:rPr lang="en-US" sz="1800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 xuejin zhang</a:t>
            </a:r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(Aoml),</a:t>
            </a:r>
            <a:r>
              <a:rPr lang="en-US" sz="1800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Thiago quirino (aoml),</a:t>
            </a:r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Thomas black (Ncep), Joseph prusa (AoML)</a:t>
            </a:r>
            <a:r>
              <a:rPr lang="en-US" sz="18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en-US" sz="1800" i="0" kern="1200" cap="all" dirty="0" smtClean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Zavisa </a:t>
            </a:r>
            <a:r>
              <a:rPr lang="en-US" sz="1800" i="0" kern="1200" cap="all" dirty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Janjic </a:t>
            </a:r>
            <a:r>
              <a:rPr lang="en-US" sz="1800" i="0" kern="1200" cap="all" dirty="0" smtClean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(NCEP)</a:t>
            </a:r>
          </a:p>
          <a:p>
            <a:endParaRPr lang="en-US" sz="1800" i="0" kern="1200" cap="all" dirty="0">
              <a:solidFill>
                <a:srgbClr val="FFFF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i="1" kern="1200" cap="all" dirty="0" smtClean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Acknowledgements</a:t>
            </a:r>
            <a:r>
              <a:rPr lang="en-US" sz="1800" i="0" kern="1200" cap="all" dirty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sz="1800" i="0" kern="1200" cap="all" baseline="0" dirty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 Frank marks, robert </a:t>
            </a:r>
            <a:r>
              <a:rPr lang="en-US" sz="1800" i="0" kern="1200" cap="all" baseline="0" dirty="0" smtClean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atlas </a:t>
            </a:r>
            <a:r>
              <a:rPr lang="en-US" sz="1800" i="0" kern="1200" cap="all" baseline="0" dirty="0">
                <a:solidFill>
                  <a:srgbClr val="FFFF00"/>
                </a:solidFill>
                <a:effectLst/>
                <a:latin typeface="Calibri" charset="0"/>
                <a:ea typeface="Calibri" charset="0"/>
                <a:cs typeface="Calibri" charset="0"/>
              </a:rPr>
              <a:t>&amp; timothy Schneider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3" y="5652698"/>
            <a:ext cx="987815" cy="983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675" y="5578745"/>
            <a:ext cx="1183753" cy="1185593"/>
          </a:xfrm>
          <a:prstGeom prst="rect">
            <a:avLst/>
          </a:prstGeom>
        </p:spPr>
      </p:pic>
      <p:sp>
        <p:nvSpPr>
          <p:cNvPr id="8" name="Rectangle 4"/>
          <p:cNvSpPr txBox="1"/>
          <p:nvPr/>
        </p:nvSpPr>
        <p:spPr>
          <a:xfrm>
            <a:off x="1703069" y="5578745"/>
            <a:ext cx="842457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1700" u="none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Presented</a:t>
            </a:r>
            <a:r>
              <a:rPr lang="en-US" sz="1700" u="none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u="none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en-US" sz="17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American </a:t>
            </a:r>
            <a:r>
              <a:rPr lang="en-US" sz="16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Meteorological Society’s Fifth Conference on Transition of Research to </a:t>
            </a:r>
            <a:r>
              <a:rPr lang="en-US" sz="16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Operations, Jan 4-8, 2015, Phoenix</a:t>
            </a:r>
            <a:r>
              <a:rPr lang="en-US" sz="16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AZ</a:t>
            </a:r>
            <a:endParaRPr lang="en-US" sz="1700" u="none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2740" y="805578"/>
            <a:ext cx="5701676" cy="50647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Common</a:t>
            </a:r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 modeling infrastructure geared towards global models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Created for sharing developments (e.g, coupler, physics)</a:t>
            </a:r>
          </a:p>
          <a:p>
            <a:pPr algn="l"/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NMM and HWRF shares the same dynamics except grid structure (E vs B).</a:t>
            </a:r>
          </a:p>
          <a:p>
            <a:pPr algn="l"/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NMM can be configured in both regional (basin scale) and global mode</a:t>
            </a:r>
          </a:p>
          <a:p>
            <a:pPr algn="l"/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Nesting within NMM (under development) based on HWRF paradigm but recoded within NEMS</a:t>
            </a:r>
          </a:p>
          <a:p>
            <a:pPr algn="l"/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HWRF nest motion algorithms, physics and  initialization under transition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370930" y="5260258"/>
            <a:ext cx="6007761" cy="7058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</a:t>
            </a:r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n-Hydrostatic Multi-scale Model (NMM) embedded within the 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NOAA</a:t>
            </a:r>
            <a:r>
              <a:rPr lang="en-US" baseline="0" dirty="0" smtClean="0">
                <a:latin typeface="Calibri" charset="0"/>
                <a:ea typeface="Calibri" charset="0"/>
                <a:cs typeface="Calibri" charset="0"/>
              </a:rPr>
              <a:t> Environmental Modeling Framework (NEMS)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3544" y="415717"/>
            <a:ext cx="10185136" cy="1117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Addressing Next-Generation TC  Prediction Needs</a:t>
            </a:r>
            <a:endParaRPr lang="en-US" sz="3200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30" y="1236759"/>
            <a:ext cx="5572852" cy="3905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66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019" y="310402"/>
            <a:ext cx="8302570" cy="634509"/>
          </a:xfrm>
        </p:spPr>
        <p:txBody>
          <a:bodyPr/>
          <a:lstStyle/>
          <a:p>
            <a:r>
              <a:rPr lang="en-US" sz="4000" dirty="0" smtClean="0">
                <a:solidFill>
                  <a:srgbClr val="F89EF2"/>
                </a:solidFill>
                <a:latin typeface="Calibri" pitchFamily="34" charset="0"/>
              </a:rPr>
              <a:t>Motivation: Need For Global Nests</a:t>
            </a:r>
            <a:endParaRPr lang="en-US" sz="4000" dirty="0">
              <a:solidFill>
                <a:srgbClr val="F89EF2"/>
              </a:solidFill>
              <a:latin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89897" y="1230033"/>
            <a:ext cx="6239227" cy="4612262"/>
          </a:xfrm>
        </p:spPr>
        <p:txBody>
          <a:bodyPr>
            <a:noAutofit/>
          </a:bodyPr>
          <a:lstStyle/>
          <a:p>
            <a:pPr marL="342900" marR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Calibri" pitchFamily="34" charset="0"/>
              </a:rPr>
              <a:t>NOAA's</a:t>
            </a:r>
            <a:r>
              <a:rPr lang="en-US" sz="2000" b="0" baseline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High</a:t>
            </a:r>
            <a:r>
              <a:rPr lang="en-US" sz="2000" b="1" baseline="0" dirty="0">
                <a:solidFill>
                  <a:schemeClr val="tx1"/>
                </a:solidFill>
                <a:latin typeface="Calibri" pitchFamily="34" charset="0"/>
              </a:rPr>
              <a:t> Impact Weather Prediction Project</a:t>
            </a:r>
            <a:r>
              <a:rPr lang="en-US" sz="2000" b="1" baseline="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b="0" baseline="0" dirty="0">
                <a:solidFill>
                  <a:schemeClr val="tx1"/>
                </a:solidFill>
                <a:latin typeface="Calibri" pitchFamily="34" charset="0"/>
              </a:rPr>
              <a:t>goal will </a:t>
            </a:r>
            <a:r>
              <a:rPr lang="en-US" sz="2000" dirty="0">
                <a:latin typeface="Calibri" pitchFamily="34" charset="0"/>
              </a:rPr>
              <a:t>be to develop a system that can produce 10-day forecasts at ~3-km global resolution fast enough to meet operational requirements by the end of the decade, with forecast skill exceeding that of the updated hydrostatic GFS and other chosen baselines. 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HWRF is now used for guidance in all basins in the</a:t>
            </a:r>
            <a:r>
              <a:rPr lang="en-US" sz="2000" baseline="0" dirty="0">
                <a:latin typeface="Calibri" pitchFamily="34" charset="0"/>
              </a:rPr>
              <a:t> globe</a:t>
            </a:r>
            <a:r>
              <a:rPr lang="en-US" sz="2000" dirty="0">
                <a:latin typeface="Calibri" pitchFamily="34" charset="0"/>
              </a:rPr>
              <a:t>. Proven value for track, intensity and structure predictions. 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Leverage on NOAA’s success with the HWRF system and accelerate progress towards creating high resolution, next generation model with the potential transitions to regional </a:t>
            </a:r>
            <a:r>
              <a:rPr lang="en-US" sz="2000" baseline="0" dirty="0">
                <a:latin typeface="Calibri" pitchFamily="34" charset="0"/>
              </a:rPr>
              <a:t> and </a:t>
            </a:r>
            <a:r>
              <a:rPr lang="en-US" sz="2000" dirty="0">
                <a:latin typeface="Calibri" pitchFamily="34" charset="0"/>
              </a:rPr>
              <a:t>global "HWRF".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We propose a seamless</a:t>
            </a:r>
            <a:r>
              <a:rPr lang="en-US" sz="2000" baseline="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approach and illustrate how</a:t>
            </a:r>
            <a:r>
              <a:rPr lang="en-US" sz="2000" baseline="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this approach is important for TC predictions</a:t>
            </a:r>
          </a:p>
          <a:p>
            <a:endParaRPr lang="en-US" sz="1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09" r="6601"/>
          <a:stretch/>
        </p:blipFill>
        <p:spPr>
          <a:xfrm>
            <a:off x="7340717" y="1455853"/>
            <a:ext cx="4581468" cy="3234899"/>
          </a:xfrm>
          <a:prstGeom prst="rect">
            <a:avLst/>
          </a:prstGeom>
        </p:spPr>
      </p:pic>
      <p:pic>
        <p:nvPicPr>
          <p:cNvPr id="12" name="Picture 15" descr="HIWP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30686"/>
            <a:ext cx="635811" cy="5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7"/>
          <p:cNvSpPr>
            <a:spLocks/>
          </p:cNvSpPr>
          <p:nvPr/>
        </p:nvSpPr>
        <p:spPr bwMode="auto">
          <a:xfrm>
            <a:off x="7340717" y="4879250"/>
            <a:ext cx="4581468" cy="646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1400" b="1" dirty="0" smtClean="0">
                <a:solidFill>
                  <a:srgbClr val="003399"/>
                </a:solidFill>
              </a:rPr>
              <a:t>Impact</a:t>
            </a:r>
            <a:r>
              <a:rPr lang="en-US" altLang="zh-CN" sz="1400" b="1" baseline="0" dirty="0" smtClean="0">
                <a:solidFill>
                  <a:srgbClr val="003399"/>
                </a:solidFill>
              </a:rPr>
              <a:t> of global model resolution on prediction of the inner core structure of Hurricane Earl (2010)</a:t>
            </a:r>
            <a:endParaRPr lang="en-US" altLang="zh-CN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362" y="5908440"/>
            <a:ext cx="963823" cy="963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010" y="246845"/>
            <a:ext cx="8728896" cy="760066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A Global Tropical Prediction System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7" y="1032342"/>
            <a:ext cx="9000849" cy="5154006"/>
          </a:xfrm>
          <a:prstGeom prst="rect">
            <a:avLst/>
          </a:prstGeom>
        </p:spPr>
      </p:pic>
      <p:pic>
        <p:nvPicPr>
          <p:cNvPr id="8" name="Picture 15" descr="HIWP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30686"/>
            <a:ext cx="635811" cy="5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021" y="331183"/>
            <a:ext cx="10237301" cy="666786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HWRF</a:t>
            </a:r>
            <a:r>
              <a:rPr lang="en-US" sz="3600" baseline="0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 Nesting: High Resolution for TC vortex</a:t>
            </a:r>
            <a:endParaRPr lang="en-US" sz="3600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 txBox="1"/>
          <p:nvPr/>
        </p:nvSpPr>
        <p:spPr>
          <a:xfrm>
            <a:off x="6817852" y="4999392"/>
            <a:ext cx="446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Back Bone of HWRF: 3-km Moving nest; any number can be placed anywhere in a domain!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6" descr="Moving-nest gr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54" y="1313268"/>
            <a:ext cx="4238368" cy="3634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3</a:t>
            </a:r>
          </a:p>
        </p:txBody>
      </p:sp>
      <p:pic>
        <p:nvPicPr>
          <p:cNvPr id="8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554" y="1236259"/>
            <a:ext cx="6107627" cy="423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03" y="5819139"/>
            <a:ext cx="798618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5529"/>
            <a:ext cx="10237301" cy="666786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Hurricane</a:t>
            </a:r>
            <a:r>
              <a:rPr lang="en-US" sz="3600" baseline="0" dirty="0" smtClean="0">
                <a:solidFill>
                  <a:srgbClr val="F89EF2"/>
                </a:solidFill>
                <a:latin typeface="Calibri" pitchFamily="34" charset="0"/>
              </a:rPr>
              <a:t> Earl (2010):</a:t>
            </a:r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 3-km Forecast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971679" y="6119939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marL="0" indent="0" eaLnBrk="1">
              <a:buFont typeface="Symbol" charset="2"/>
              <a:buNone/>
            </a:pPr>
            <a:r>
              <a:rPr kumimoji="1" lang="en-US" altLang="zh-CN" sz="1600" dirty="0" smtClean="0">
                <a:solidFill>
                  <a:schemeClr val="tx1"/>
                </a:solidFill>
                <a:latin typeface="Calibri" pitchFamily="34" charset="0"/>
              </a:rPr>
              <a:t>Apart</a:t>
            </a:r>
            <a:r>
              <a:rPr kumimoji="1" lang="en-US" altLang="zh-CN" sz="1600" baseline="0" dirty="0" smtClean="0">
                <a:solidFill>
                  <a:schemeClr val="tx1"/>
                </a:solidFill>
                <a:latin typeface="Calibri" pitchFamily="34" charset="0"/>
              </a:rPr>
              <a:t> from the standard verification metrics (track and  peak winds),  HWRF reproduced the storm structure extremely well making this an unique data set</a:t>
            </a:r>
            <a:endParaRPr kumimoji="1" lang="zh-CN" alt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447" t="12450" r="5377" b="3185"/>
          <a:stretch/>
        </p:blipFill>
        <p:spPr>
          <a:xfrm>
            <a:off x="433787" y="1187668"/>
            <a:ext cx="3649154" cy="47915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4923" y="1187668"/>
            <a:ext cx="2338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Aug</a:t>
            </a:r>
            <a:r>
              <a:rPr lang="en-US" sz="1200" b="1" baseline="0" dirty="0" smtClean="0">
                <a:solidFill>
                  <a:schemeClr val="bg1"/>
                </a:solidFill>
              </a:rPr>
              <a:t> 26, 18 Z forecast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104" t="19158" r="63369" b="25263"/>
          <a:stretch/>
        </p:blipFill>
        <p:spPr>
          <a:xfrm>
            <a:off x="4141082" y="1149267"/>
            <a:ext cx="2378404" cy="48299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9458" t="19158" r="41910" b="25263"/>
          <a:stretch/>
        </p:blipFill>
        <p:spPr>
          <a:xfrm>
            <a:off x="8908490" y="1149267"/>
            <a:ext cx="2275176" cy="4829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2235" t="19158" r="19404" b="25263"/>
          <a:stretch/>
        </p:blipFill>
        <p:spPr>
          <a:xfrm>
            <a:off x="6548556" y="1149267"/>
            <a:ext cx="2330863" cy="48299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21" name="Rectangle 6"/>
          <p:cNvSpPr txBox="1"/>
          <p:nvPr/>
        </p:nvSpPr>
        <p:spPr>
          <a:xfrm>
            <a:off x="1920500" y="989994"/>
            <a:ext cx="2172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P-3 Winds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2" name="Rectangle 7"/>
          <p:cNvSpPr txBox="1"/>
          <p:nvPr/>
        </p:nvSpPr>
        <p:spPr>
          <a:xfrm flipH="1">
            <a:off x="3666137" y="1005247"/>
            <a:ext cx="22084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HWRF  simulated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909" y="2484414"/>
            <a:ext cx="18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Pre-RI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71" y="4538693"/>
            <a:ext cx="18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RI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4593" t="15470" r="9535" b="1939"/>
          <a:stretch/>
        </p:blipFill>
        <p:spPr>
          <a:xfrm>
            <a:off x="1073154" y="1328277"/>
            <a:ext cx="4849211" cy="4248070"/>
          </a:xfrm>
          <a:prstGeom prst="rect">
            <a:avLst/>
          </a:prstGeom>
        </p:spPr>
      </p:pic>
      <p:sp>
        <p:nvSpPr>
          <p:cNvPr id="14" name="Rectangle 6"/>
          <p:cNvSpPr txBox="1"/>
          <p:nvPr/>
        </p:nvSpPr>
        <p:spPr>
          <a:xfrm>
            <a:off x="6533984" y="989995"/>
            <a:ext cx="1911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P-3 Lower fuselage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15" name="Rectangle 7"/>
          <p:cNvSpPr txBox="1"/>
          <p:nvPr/>
        </p:nvSpPr>
        <p:spPr>
          <a:xfrm flipH="1">
            <a:off x="8832111" y="1008185"/>
            <a:ext cx="1841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HWRF simulated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227301"/>
            <a:ext cx="10237301" cy="666786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Hurricane</a:t>
            </a:r>
            <a:r>
              <a:rPr lang="en-US" sz="3600" baseline="0" dirty="0" smtClean="0">
                <a:solidFill>
                  <a:srgbClr val="F89EF2"/>
                </a:solidFill>
                <a:latin typeface="Calibri" pitchFamily="34" charset="0"/>
              </a:rPr>
              <a:t> Earl (2010):</a:t>
            </a:r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 Vortex Tilt and Convection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sp>
        <p:nvSpPr>
          <p:cNvPr id="23" name="Rectangle 4"/>
          <p:cNvSpPr txBox="1"/>
          <p:nvPr/>
        </p:nvSpPr>
        <p:spPr>
          <a:xfrm>
            <a:off x="1073154" y="5611568"/>
            <a:ext cx="4801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Well defined vortex  below 5 km and weakly defined circulation aloft, pre-RI. Tilt decreased with improved alignment.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Rectangle 4"/>
          <p:cNvSpPr txBox="1"/>
          <p:nvPr/>
        </p:nvSpPr>
        <p:spPr>
          <a:xfrm>
            <a:off x="6120696" y="5560596"/>
            <a:ext cx="5032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Persistent convection down shear left, pre-RI; Down shear left and up shear left during RI. Convection was asymmetric during  </a:t>
            </a:r>
            <a:r>
              <a:rPr lang="en-US" sz="1600" dirty="0" smtClean="0">
                <a:latin typeface="Calibri" pitchFamily="34" charset="0"/>
              </a:rPr>
              <a:t>RI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5380" y="1424184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Tilt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597" t="21473" r="31719" b="26105"/>
          <a:stretch/>
        </p:blipFill>
        <p:spPr>
          <a:xfrm>
            <a:off x="6257445" y="1297771"/>
            <a:ext cx="4504798" cy="42488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48041"/>
            <a:ext cx="10536485" cy="972480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RI problem:  Importance of Multi-Scale interactions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99" r="6880"/>
          <a:stretch/>
        </p:blipFill>
        <p:spPr>
          <a:xfrm>
            <a:off x="560084" y="1643887"/>
            <a:ext cx="4586361" cy="4173412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911982" y="5929319"/>
            <a:ext cx="3768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Not all forecasts are as good as the 18Z run!  The 12Z forecast was not impressive!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-1221" t="438" r="1221" b="-804"/>
          <a:stretch/>
        </p:blipFill>
        <p:spPr>
          <a:xfrm>
            <a:off x="6126980" y="1681160"/>
            <a:ext cx="4866705" cy="4075313"/>
          </a:xfrm>
          <a:prstGeom prst="rect">
            <a:avLst/>
          </a:prstGeom>
        </p:spPr>
      </p:pic>
      <p:sp>
        <p:nvSpPr>
          <p:cNvPr id="7" name="Rectangle 4"/>
          <p:cNvSpPr txBox="1"/>
          <p:nvPr/>
        </p:nvSpPr>
        <p:spPr>
          <a:xfrm>
            <a:off x="6394099" y="5886478"/>
            <a:ext cx="4599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Larger Scale: Higher Shear mostly driven by outflow from </a:t>
            </a:r>
            <a:r>
              <a:rPr lang="en-US" sz="1600" dirty="0">
                <a:latin typeface="Calibri" pitchFamily="34" charset="0"/>
              </a:rPr>
              <a:t>Dannielle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4776" y="4470397"/>
            <a:ext cx="2489456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Shear difference between 12Z and 18Z runs at RI onset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2431379" y="1089348"/>
            <a:ext cx="6588125" cy="3035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2000" b="1" dirty="0">
                <a:solidFill>
                  <a:srgbClr val="003399"/>
                </a:solidFill>
                <a:latin typeface="Calibri" pitchFamily="34" charset="0"/>
              </a:rPr>
              <a:t>Shear vortex interactions during RI in Hurricane </a:t>
            </a:r>
            <a:r>
              <a:rPr lang="en-US" altLang="zh-CN" sz="2000" b="1" dirty="0" smtClean="0">
                <a:solidFill>
                  <a:srgbClr val="003399"/>
                </a:solidFill>
                <a:latin typeface="Calibri" pitchFamily="34" charset="0"/>
              </a:rPr>
              <a:t>Earl (2010</a:t>
            </a:r>
            <a:r>
              <a:rPr lang="en-US" altLang="zh-CN" sz="1800" b="1" dirty="0" smtClean="0">
                <a:solidFill>
                  <a:srgbClr val="003399"/>
                </a:solidFill>
              </a:rPr>
              <a:t>)</a:t>
            </a:r>
            <a:endParaRPr lang="en-US" altLang="zh-CN" sz="1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/>
          </p:cNvSpPr>
          <p:nvPr/>
        </p:nvSpPr>
        <p:spPr bwMode="auto">
          <a:xfrm>
            <a:off x="2728645" y="931493"/>
            <a:ext cx="6588125" cy="395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2000" b="1" dirty="0">
                <a:solidFill>
                  <a:srgbClr val="003399"/>
                </a:solidFill>
                <a:latin typeface="Calibri" pitchFamily="34" charset="0"/>
              </a:rPr>
              <a:t>Shear vortex interactions during RI in Hurricane </a:t>
            </a:r>
            <a:r>
              <a:rPr lang="en-US" altLang="zh-CN" sz="2000" b="1" dirty="0" smtClean="0">
                <a:solidFill>
                  <a:srgbClr val="003399"/>
                </a:solidFill>
                <a:latin typeface="Calibri" pitchFamily="34" charset="0"/>
              </a:rPr>
              <a:t>Earl (2010</a:t>
            </a:r>
            <a:r>
              <a:rPr lang="en-US" altLang="zh-CN" sz="1800" b="1" dirty="0" smtClean="0">
                <a:solidFill>
                  <a:srgbClr val="003399"/>
                </a:solidFill>
                <a:latin typeface="Calibri" pitchFamily="34" charset="0"/>
              </a:rPr>
              <a:t>)</a:t>
            </a:r>
            <a:endParaRPr lang="en-US" altLang="zh-CN" sz="1800" dirty="0">
              <a:latin typeface="Calibri" pitchFamily="34" charset="0"/>
            </a:endParaRPr>
          </a:p>
        </p:txBody>
      </p:sp>
      <p:pic>
        <p:nvPicPr>
          <p:cNvPr id="35847" name="Picture 11" descr="C:\Users\gopal\Desktop\AMS2014\WITH-DANIELLE06L_BACK-AND-FORTH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7" y="1489032"/>
            <a:ext cx="3250780" cy="247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 descr="C:\Users\gopal\Desktop\AMS2014\WITHOUT-DANIELLE06L_BACK-AND-FORT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0" y="4014128"/>
            <a:ext cx="3254230" cy="24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2877" y="198735"/>
            <a:ext cx="9112693" cy="551162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Basin Scale HWRF:</a:t>
            </a:r>
            <a:r>
              <a:rPr lang="en-US" sz="3600" baseline="0" dirty="0" smtClean="0">
                <a:solidFill>
                  <a:srgbClr val="F89EF2"/>
                </a:solidFill>
                <a:latin typeface="Calibri" pitchFamily="34" charset="0"/>
              </a:rPr>
              <a:t> Environmental Interactions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1088180" y="1489032"/>
            <a:ext cx="2659062" cy="1783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zh-CN" sz="1300" b="1" dirty="0">
                <a:latin typeface="Calibri" pitchFamily="34" charset="0"/>
              </a:rPr>
              <a:t>Deep-Layer Shear with Danielle </a:t>
            </a:r>
            <a:endParaRPr lang="en-US" altLang="zh-CN" sz="1800" dirty="0">
              <a:latin typeface="Calibri" pitchFamily="34" charset="0"/>
            </a:endParaRPr>
          </a:p>
        </p:txBody>
      </p:sp>
      <p:sp>
        <p:nvSpPr>
          <p:cNvPr id="16" name="AutoShape 5"/>
          <p:cNvSpPr>
            <a:spLocks/>
          </p:cNvSpPr>
          <p:nvPr/>
        </p:nvSpPr>
        <p:spPr bwMode="auto">
          <a:xfrm flipH="1">
            <a:off x="914469" y="3974084"/>
            <a:ext cx="2943929" cy="2663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zh-CN" sz="1300" b="1" dirty="0">
                <a:latin typeface="Calibri" pitchFamily="34" charset="0"/>
              </a:rPr>
              <a:t>Deep-Layer Shear without Danielle </a:t>
            </a:r>
            <a:endParaRPr lang="en-US" altLang="zh-CN" sz="18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0109" y="2598820"/>
            <a:ext cx="81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</a:t>
            </a:r>
            <a:endParaRPr lang="en-US" b="1" dirty="0"/>
          </a:p>
        </p:txBody>
      </p:sp>
      <p:pic>
        <p:nvPicPr>
          <p:cNvPr id="11" name="Picture 9" descr="imag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77" y="2474422"/>
            <a:ext cx="3786134" cy="213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4" descr="IMG_05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32545" r="17671" b="9363"/>
          <a:stretch>
            <a:fillRect/>
          </a:stretch>
        </p:blipFill>
        <p:spPr bwMode="auto">
          <a:xfrm>
            <a:off x="8670290" y="1534616"/>
            <a:ext cx="2871042" cy="2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6" descr="IMG_05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31277" r="17456" b="10919"/>
          <a:stretch>
            <a:fillRect/>
          </a:stretch>
        </p:blipFill>
        <p:spPr bwMode="auto">
          <a:xfrm>
            <a:off x="8670288" y="3876569"/>
            <a:ext cx="2871042" cy="22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Rectangle 4"/>
          <p:cNvSpPr txBox="1"/>
          <p:nvPr/>
        </p:nvSpPr>
        <p:spPr>
          <a:xfrm>
            <a:off x="4489999" y="4725480"/>
            <a:ext cx="4085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Both</a:t>
            </a:r>
            <a:r>
              <a:rPr lang="en-US" sz="2000" baseline="0" dirty="0" smtClean="0">
                <a:latin typeface="Calibri" pitchFamily="34" charset="0"/>
              </a:rPr>
              <a:t> large and vortex scale processes are critical for forecasting RI events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13023" y="2947662"/>
            <a:ext cx="238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Earl with Danielle Interactions</a:t>
            </a:r>
            <a:endParaRPr lang="en-US" b="1" i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3081" y="5457522"/>
            <a:ext cx="238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Calibri" pitchFamily="34" charset="0"/>
              </a:rPr>
              <a:t>Earl W/O</a:t>
            </a:r>
            <a:r>
              <a:rPr lang="en-US" b="1" i="0" baseline="0" dirty="0" smtClean="0">
                <a:solidFill>
                  <a:schemeClr val="bg1"/>
                </a:solidFill>
                <a:latin typeface="Calibri" pitchFamily="34" charset="0"/>
              </a:rPr>
              <a:t> Danielle interactions</a:t>
            </a:r>
            <a:endParaRPr lang="en-US" b="1" i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08" y="6294922"/>
            <a:ext cx="392462" cy="3753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10109" y="5183041"/>
            <a:ext cx="93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39768" y="6137508"/>
            <a:ext cx="2407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Credits:</a:t>
            </a:r>
            <a:r>
              <a:rPr lang="en-US" sz="1400" b="1" baseline="0" dirty="0" smtClean="0">
                <a:solidFill>
                  <a:schemeClr val="tx1"/>
                </a:solidFill>
              </a:rPr>
              <a:t> Xuejin Zhang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3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88" y="228720"/>
            <a:ext cx="10223612" cy="828910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Addressing</a:t>
            </a:r>
            <a:r>
              <a:rPr lang="en-US" sz="3600" baseline="0" dirty="0" smtClean="0">
                <a:solidFill>
                  <a:srgbClr val="F89EF2"/>
                </a:solidFill>
                <a:latin typeface="Calibri" pitchFamily="34" charset="0"/>
              </a:rPr>
              <a:t> Our Immediate  TC Prediction Needs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22" descr="IMG_05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9257" r="2932" b="22211"/>
          <a:stretch/>
        </p:blipFill>
        <p:spPr bwMode="auto">
          <a:xfrm>
            <a:off x="1150196" y="1516819"/>
            <a:ext cx="4805482" cy="22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725" y="1135782"/>
            <a:ext cx="2509591" cy="210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512" y="3487738"/>
            <a:ext cx="4384526" cy="2865437"/>
          </a:xfrm>
          <a:prstGeom prst="rect">
            <a:avLst/>
          </a:prstGeom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1157385" y="4061611"/>
            <a:ext cx="5356459" cy="2141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</a:t>
            </a:r>
            <a:r>
              <a:rPr lang="en-US" altLang="zh-CN" b="0" u="sng" dirty="0">
                <a:solidFill>
                  <a:schemeClr val="tx1"/>
                </a:solidFill>
                <a:latin typeface="Calibri" pitchFamily="34" charset="0"/>
              </a:rPr>
              <a:t>Storm Centric -VS- Domain Centric Forecasts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endParaRPr lang="en-US" altLang="zh-CN" b="0" u="sng" dirty="0">
              <a:solidFill>
                <a:schemeClr val="tx1"/>
              </a:solidFill>
              <a:latin typeface="Calibri" pitchFamily="34" charset="0"/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Tropical predictions system (Extended predictions)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Improved storm-storm &amp; multi-Scale interactions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Landfall and post landfall (storm surge &amp; rainfall)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Genesis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Regional ensembles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Data assimilation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2853" y="1134029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 Busy Day in the</a:t>
            </a:r>
            <a:r>
              <a:rPr lang="en-US" baseline="0" dirty="0" smtClean="0">
                <a:latin typeface="Calibri" pitchFamily="34" charset="0"/>
              </a:rPr>
              <a:t> Tropics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96" y="273177"/>
            <a:ext cx="10035431" cy="791171"/>
          </a:xfrm>
        </p:spPr>
        <p:txBody>
          <a:bodyPr/>
          <a:lstStyle/>
          <a:p>
            <a:r>
              <a:rPr lang="en-US" sz="3200" dirty="0">
                <a:solidFill>
                  <a:srgbClr val="F89EF2"/>
                </a:solidFill>
              </a:rPr>
              <a:t>Basin-Scale HWRF: Experimental Prediction System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026" y="6103196"/>
            <a:ext cx="5466182" cy="569913"/>
          </a:xfrm>
          <a:prstGeom prst="rect">
            <a:avLst/>
          </a:prstGeom>
        </p:spPr>
      </p:pic>
      <p:pic>
        <p:nvPicPr>
          <p:cNvPr id="11" name="Picture 13" descr="C:\Users\gopal\Desktop\AMS2014\HWRF-Basinscale_06L-07L-09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" y="1349536"/>
            <a:ext cx="5358187" cy="33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6"/>
          <p:cNvSpPr>
            <a:spLocks/>
          </p:cNvSpPr>
          <p:nvPr/>
        </p:nvSpPr>
        <p:spPr bwMode="auto">
          <a:xfrm>
            <a:off x="6417216" y="3991128"/>
            <a:ext cx="5562703" cy="5232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dirty="0">
                <a:solidFill>
                  <a:schemeClr val="tx1"/>
                </a:solidFill>
              </a:rPr>
              <a:t>Basin-Scale HWRF: same</a:t>
            </a:r>
            <a:r>
              <a:rPr lang="en-US" altLang="zh-CN" sz="1200" b="0" baseline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version of HWRF but operates  with multiple moving nest, initialization,</a:t>
            </a:r>
            <a:r>
              <a:rPr lang="en-US" altLang="zh-CN" sz="1200" b="0" dirty="0">
                <a:solidFill>
                  <a:srgbClr val="29297A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cycling and physics all consistent with operational HWRF, with 61 levels, w/o active ocean coupling (</a:t>
            </a:r>
            <a:r>
              <a:rPr lang="en-US" sz="1200" dirty="0">
                <a:hlinkClick r:id="rId5"/>
              </a:rPr>
              <a:t>http://storm.aoml.noaa.gov/realtime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16" name="TextBox 18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653" y="5107909"/>
            <a:ext cx="10709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Performance of the Basin Scale HWRF (2013):  Significant improvements over 2013 operational HWRF and comparable with 2014 HWRF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4" descr="C:\Users\xuejin.zhang\Desktop\03_HWFI_HWHI_LW_AL_TKER_raw_CI_ME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05" y="1349537"/>
            <a:ext cx="2482373" cy="22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xuejin.zhang\Desktop\01_HWFI_HWHI_LW_AL_WDER_abs_CI_MEA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208" y="1349536"/>
            <a:ext cx="2628357" cy="2248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8272914" y="2281187"/>
            <a:ext cx="14438" cy="389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51491" y="2596279"/>
            <a:ext cx="14134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10755287" y="2371056"/>
            <a:ext cx="945" cy="332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10324386" y="2656244"/>
            <a:ext cx="25212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70864" y="2168451"/>
            <a:ext cx="5173790" cy="3531728"/>
            <a:chOff x="913245" y="2637196"/>
            <a:chExt cx="6518638" cy="4839584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45" y="2637196"/>
              <a:ext cx="6452774" cy="483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3"/>
            <p:cNvSpPr>
              <a:spLocks/>
            </p:cNvSpPr>
            <p:nvPr/>
          </p:nvSpPr>
          <p:spPr bwMode="auto">
            <a:xfrm>
              <a:off x="1150759" y="2775372"/>
              <a:ext cx="5925754" cy="695999"/>
            </a:xfrm>
            <a:custGeom>
              <a:avLst/>
              <a:gdLst>
                <a:gd name="T0" fmla="*/ 3177382 w 21600"/>
                <a:gd name="T1" fmla="*/ 723900 h 21600"/>
                <a:gd name="T2" fmla="*/ 3177382 w 21600"/>
                <a:gd name="T3" fmla="*/ 723900 h 21600"/>
                <a:gd name="T4" fmla="*/ 3177382 w 21600"/>
                <a:gd name="T5" fmla="*/ 723900 h 21600"/>
                <a:gd name="T6" fmla="*/ 3177382 w 21600"/>
                <a:gd name="T7" fmla="*/ 7239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>
                <a:defRPr/>
              </a:pP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Improved scale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i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nteractions and improved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t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rack &amp; size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f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orecasts (25 00Z Predictions)</a:t>
              </a:r>
            </a:p>
          </p:txBody>
        </p:sp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488067" y="6460075"/>
              <a:ext cx="5943816" cy="573176"/>
            </a:xfrm>
            <a:custGeom>
              <a:avLst/>
              <a:gdLst>
                <a:gd name="T0" fmla="*/ 817740300 w 21600"/>
                <a:gd name="T1" fmla="*/ 16480650 h 21600"/>
                <a:gd name="T2" fmla="*/ 817740300 w 21600"/>
                <a:gd name="T3" fmla="*/ 16480650 h 21600"/>
                <a:gd name="T4" fmla="*/ 817740300 w 21600"/>
                <a:gd name="T5" fmla="*/ 16480650 h 21600"/>
                <a:gd name="T6" fmla="*/ 817740300 w 21600"/>
                <a:gd name="T7" fmla="*/ 164806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Shading: T at 500 hPa; Contour: GHT at 500 hPa </a:t>
              </a:r>
            </a:p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Vector: Flow averaged between 500 hPa and 200 hPa</a:t>
              </a:r>
              <a:endParaRPr lang="en-US" altLang="en-US" sz="1000">
                <a:ea typeface="Helvetica Light" charset="0"/>
                <a:sym typeface="Helvetica Light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3703" y="420548"/>
            <a:ext cx="9112693" cy="551162"/>
          </a:xfrm>
        </p:spPr>
        <p:txBody>
          <a:bodyPr/>
          <a:lstStyle/>
          <a:p>
            <a:r>
              <a:rPr lang="en-US" sz="3600" dirty="0" smtClean="0">
                <a:solidFill>
                  <a:srgbClr val="F89EF2"/>
                </a:solidFill>
                <a:latin typeface="Calibri" pitchFamily="34" charset="0"/>
              </a:rPr>
              <a:t>Basin Scale HWRF:</a:t>
            </a:r>
            <a:r>
              <a:rPr lang="en-US" sz="3600" baseline="0" dirty="0" smtClean="0">
                <a:solidFill>
                  <a:srgbClr val="F89EF2"/>
                </a:solidFill>
                <a:latin typeface="Calibri" pitchFamily="34" charset="0"/>
              </a:rPr>
              <a:t> Land-Storm Interactions</a:t>
            </a:r>
            <a:endParaRPr lang="en-US" sz="3600" dirty="0">
              <a:solidFill>
                <a:srgbClr val="F89EF2"/>
              </a:solidFill>
              <a:latin typeface="Calibri" pitchFamily="34" charset="0"/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1127096" y="5144003"/>
            <a:ext cx="3995080" cy="402131"/>
          </a:xfrm>
          <a:custGeom>
            <a:avLst/>
            <a:gdLst>
              <a:gd name="T0" fmla="*/ 817740300 w 21600"/>
              <a:gd name="T1" fmla="*/ 16480650 h 21600"/>
              <a:gd name="T2" fmla="*/ 817740300 w 21600"/>
              <a:gd name="T3" fmla="*/ 16480650 h 21600"/>
              <a:gd name="T4" fmla="*/ 817740300 w 21600"/>
              <a:gd name="T5" fmla="*/ 16480650 h 21600"/>
              <a:gd name="T6" fmla="*/ 817740300 w 21600"/>
              <a:gd name="T7" fmla="*/ 16480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649288"/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ea typeface="Helvetica Light" charset="0"/>
                <a:sym typeface="Times New Roman" charset="0"/>
              </a:rPr>
              <a:t>Shading: T at 500 hPa; Contour: GHT at 500 hPa </a:t>
            </a:r>
          </a:p>
          <a:p>
            <a:pPr defTabSz="649288"/>
            <a:r>
              <a:rPr lang="en-US" altLang="en-US" sz="1400" dirty="0">
                <a:solidFill>
                  <a:schemeClr val="bg1"/>
                </a:solidFill>
                <a:latin typeface="Calibri" pitchFamily="34" charset="0"/>
                <a:ea typeface="Helvetica Light" charset="0"/>
                <a:sym typeface="Times New Roman" charset="0"/>
              </a:rPr>
              <a:t>Vector: Flow averaged between 500 hPa and 200 hPa</a:t>
            </a:r>
            <a:endParaRPr lang="en-US" altLang="en-US" sz="1400" dirty="0">
              <a:solidFill>
                <a:schemeClr val="bg1"/>
              </a:solidFill>
              <a:latin typeface="Calibri" pitchFamily="34" charset="0"/>
              <a:ea typeface="Helvetica Light" charset="0"/>
              <a:sym typeface="Helvetica Light" charset="0"/>
            </a:endParaRPr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1617337" y="1616248"/>
            <a:ext cx="8727107" cy="4426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2000" b="1" dirty="0" smtClean="0">
                <a:solidFill>
                  <a:srgbClr val="003399"/>
                </a:solidFill>
                <a:latin typeface="Calibri" pitchFamily="34" charset="0"/>
              </a:rPr>
              <a:t>Hurricane</a:t>
            </a:r>
            <a:r>
              <a:rPr lang="en-US" altLang="zh-CN" sz="2000" b="1" baseline="0" dirty="0" smtClean="0">
                <a:solidFill>
                  <a:srgbClr val="003399"/>
                </a:solidFill>
                <a:latin typeface="Calibri" pitchFamily="34" charset="0"/>
              </a:rPr>
              <a:t> Sandy Predictions: Domain Size and Vortex- Mean Flow interactions</a:t>
            </a:r>
            <a:endParaRPr lang="en-US" altLang="zh-CN" sz="20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891" y="2147807"/>
            <a:ext cx="5591388" cy="3545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HDIonV2</Template>
  <TotalTime>8008</TotalTime>
  <Words>2089</Words>
  <Application>Microsoft Macintosh PowerPoint</Application>
  <PresentationFormat>Widescreen</PresentationFormat>
  <Paragraphs>268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Calibri Light</vt:lpstr>
      <vt:lpstr>Century Gothic</vt:lpstr>
      <vt:lpstr>Helvetica</vt:lpstr>
      <vt:lpstr>Helvetica Light</vt:lpstr>
      <vt:lpstr>Symbol</vt:lpstr>
      <vt:lpstr>Times New Roman</vt:lpstr>
      <vt:lpstr>Wingdings 3</vt:lpstr>
      <vt:lpstr>宋体</vt:lpstr>
      <vt:lpstr>Arial</vt:lpstr>
      <vt:lpstr>Ion</vt:lpstr>
      <vt:lpstr>Custom Design</vt:lpstr>
      <vt:lpstr>A Global to Local-Scale Hurricane Forecasting System</vt:lpstr>
      <vt:lpstr>HWRF Nesting: High Resolution for TC vortex</vt:lpstr>
      <vt:lpstr>Hurricane Earl (2010): 3-km Forecast</vt:lpstr>
      <vt:lpstr>Hurricane Earl (2010): Vortex Tilt and Convection</vt:lpstr>
      <vt:lpstr>RI problem:  Importance of Multi-Scale interactions</vt:lpstr>
      <vt:lpstr>Basin Scale HWRF: Environmental Interactions</vt:lpstr>
      <vt:lpstr>Addressing Our Immediate  TC Prediction Needs</vt:lpstr>
      <vt:lpstr>Basin-Scale HWRF: Experimental Prediction System </vt:lpstr>
      <vt:lpstr>Basin Scale HWRF: Land-Storm Interactions</vt:lpstr>
      <vt:lpstr>PowerPoint Presentation</vt:lpstr>
      <vt:lpstr>Motivation: Need For Global Nests</vt:lpstr>
      <vt:lpstr>A Global Tropical Prediction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sundararaman gopalakrishnan</dc:creator>
  <cp:lastModifiedBy>sundararaman.g.gopalakrishnan@noaa.gov</cp:lastModifiedBy>
  <cp:revision>1223</cp:revision>
  <dcterms:created xsi:type="dcterms:W3CDTF">2014-08-01T22:34:25Z</dcterms:created>
  <dcterms:modified xsi:type="dcterms:W3CDTF">2014-12-30T15:44:18Z</dcterms:modified>
</cp:coreProperties>
</file>