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305" r:id="rId3"/>
    <p:sldId id="299" r:id="rId4"/>
    <p:sldId id="308" r:id="rId5"/>
    <p:sldId id="300" r:id="rId6"/>
    <p:sldId id="281" r:id="rId7"/>
    <p:sldId id="309" r:id="rId8"/>
    <p:sldId id="277" r:id="rId9"/>
    <p:sldId id="306" r:id="rId10"/>
    <p:sldId id="311" r:id="rId1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967"/>
    <a:srgbClr val="FFFFFF"/>
    <a:srgbClr val="A60101"/>
    <a:srgbClr val="E816E5"/>
    <a:srgbClr val="FF19F8"/>
    <a:srgbClr val="E6264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70514" autoAdjust="0"/>
  </p:normalViewPr>
  <p:slideViewPr>
    <p:cSldViewPr>
      <p:cViewPr varScale="1">
        <p:scale>
          <a:sx n="81" d="100"/>
          <a:sy n="81" d="100"/>
        </p:scale>
        <p:origin x="-24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04" y="-10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E81681-3FD3-4B1F-9E5D-D275A03A581E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8F46FA-D584-4221-9A1F-85F227B36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543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Hurricane Bill: HWRF Equivalent of GOES-East Imager 10.7 micro 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defTabSz="461543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461543"/>
            <a:fld id="{48C12139-C962-4E37-BD0B-018DA7EB75C8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defTabSz="461543"/>
              <a:t>1</a:t>
            </a:fld>
            <a:endParaRPr lang="en-US" sz="1200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defTabSz="461543">
              <a:spcBef>
                <a:spcPct val="0"/>
              </a:spcBef>
            </a:pPr>
            <a:r>
              <a:rPr lang="en-US" dirty="0" smtClean="0"/>
              <a:t>The cumulative hurricane research budget at AOML from 2003 – 2011 was less than $30 million, less than 8% of the money saved from unnecessary evacuations.</a:t>
            </a:r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r>
              <a:rPr lang="en-US" dirty="0" smtClean="0"/>
              <a:t>The estimate of $384 million saved results from the assumed evacuation of communities under the “red” 2003 cone, from Miami, FL to Charleston, SC - an estimated 600 miles of coastline. </a:t>
            </a:r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r>
              <a:rPr lang="en-US" dirty="0" smtClean="0"/>
              <a:t>The 2008 Economic Statistic for NOAA estimates an average cost of $640,000 to evacuate a mile of coastline. The actual cost of evacuation is highly variable and is dependent on coastal population and development in the evacuated area. </a:t>
            </a:r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r>
              <a:rPr lang="en-US" dirty="0" smtClean="0"/>
              <a:t>The 2012 cone radii will be slightly smaller than the previous year, with the greatest decease at 96 hours (4 day forecast). </a:t>
            </a:r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r>
              <a:rPr lang="en-US" dirty="0" smtClean="0"/>
              <a:t>Changes in Atlantic Cone of Warning radii from 2003 to 2012: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 </a:t>
            </a:r>
          </a:p>
          <a:p>
            <a:pPr defTabSz="461543">
              <a:spcBef>
                <a:spcPct val="0"/>
              </a:spcBef>
              <a:buFontTx/>
              <a:buAutoNum type="arabicPlain" startAt="12"/>
            </a:pPr>
            <a:r>
              <a:rPr lang="en-US" dirty="0" smtClean="0"/>
              <a:t>hr  49 to 36 nmi (-13)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24 hr  85 to 56 nmi (-29)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36 hr  121 to 75 nmi (-46)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48 hr 164 to 95 nmi (-69)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72 hr 232 to 141 nmi (-91)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96 hr 318 to 180 nmi (-138)</a:t>
            </a:r>
          </a:p>
          <a:p>
            <a:pPr defTabSz="461543">
              <a:spcBef>
                <a:spcPct val="0"/>
              </a:spcBef>
            </a:pPr>
            <a:r>
              <a:rPr lang="en-US" dirty="0" smtClean="0"/>
              <a:t>120 hr 439 to 236 nmi (-203)</a:t>
            </a:r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  <a:buFontTx/>
              <a:buAutoNum type="arabicPlain" startAt="12"/>
            </a:pPr>
            <a:endParaRPr lang="en-US" dirty="0" smtClean="0"/>
          </a:p>
          <a:p>
            <a:pPr defTabSz="461543">
              <a:spcBef>
                <a:spcPct val="0"/>
              </a:spcBef>
              <a:buFontTx/>
              <a:buAutoNum type="arabicPlain" startAt="12"/>
            </a:pPr>
            <a:endParaRPr lang="en-US" dirty="0" smtClean="0"/>
          </a:p>
          <a:p>
            <a:pPr defTabSz="461543">
              <a:spcBef>
                <a:spcPct val="0"/>
              </a:spcBef>
              <a:buFontTx/>
              <a:buAutoNum type="arabicPlain" startAt="12"/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  <a:p>
            <a:pPr defTabSz="46154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461543"/>
            <a:fld id="{7E478838-4F39-4C86-962B-80F4975BA058}" type="slidenum">
              <a:rPr lang="en-US" sz="1200">
                <a:latin typeface="Calibri" pitchFamily="34" charset="0"/>
              </a:rPr>
              <a:pPr algn="r" defTabSz="461543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>
              <a:defRPr/>
            </a:pPr>
            <a:fld id="{F90F7805-36EB-4E67-8D60-5D6F6B68948F}" type="slidenum">
              <a:rPr lang="en-US" sz="1200">
                <a:latin typeface="+mn-lt"/>
                <a:cs typeface="Arial" charset="0"/>
              </a:rPr>
              <a:pPr algn="r">
                <a:defRPr/>
              </a:pPr>
              <a:t>3</a:t>
            </a:fld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>
              <a:defRPr/>
            </a:pPr>
            <a:fld id="{D83504AF-3A8B-4558-AFEC-40226F10DBA3}" type="slidenum">
              <a:rPr lang="en-US" sz="1200">
                <a:latin typeface="+mn-lt"/>
                <a:cs typeface="Arial" charset="0"/>
              </a:rPr>
              <a:pPr algn="r">
                <a:defRPr/>
              </a:pPr>
              <a:t>4</a:t>
            </a:fld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</p:spPr>
        <p:txBody>
          <a:bodyPr lIns="92309" tIns="46154" rIns="92309" bIns="4615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32280F-9693-4215-9C24-419DDF708704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/>
            <a:fld id="{758A389E-5DAC-4871-8420-3881209C8E74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folHlink"/>
              </a:solidFill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folHlink"/>
                </a:solidFill>
                <a:latin typeface="Calibri" pitchFamily="34" charset="0"/>
              </a:rPr>
              <a:t>Reference for table: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folHlink"/>
                </a:solidFill>
                <a:latin typeface="Calibri" pitchFamily="34" charset="0"/>
              </a:rPr>
              <a:t>Aksoy, A., S. Lorsolo, T. Vukicevic, K. Sellwood, S. Aberson, and F. Zhang, 2012: </a:t>
            </a:r>
            <a:r>
              <a:rPr lang="en-US" sz="1200" u="sng" dirty="0" smtClean="0">
                <a:solidFill>
                  <a:schemeClr val="folHlink"/>
                </a:solidFill>
                <a:latin typeface="Calibri" pitchFamily="34" charset="0"/>
              </a:rPr>
              <a:t>The HWRF Hurricane Ensemble Data Assimilation System (HEDAS) for highresolution data: The impact of airborne Doppler radar observations in an OSSE</a:t>
            </a:r>
            <a:r>
              <a:rPr lang="en-US" sz="1200" dirty="0" smtClean="0">
                <a:solidFill>
                  <a:schemeClr val="folHlink"/>
                </a:solidFill>
                <a:latin typeface="Calibri" pitchFamily="34" charset="0"/>
              </a:rPr>
              <a:t>. Mon. Wea. Rev (in press).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F46FA-D584-4221-9A1F-85F227B368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8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6154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461543"/>
            <a:fld id="{0DDE4DE6-EDFD-4C27-9D5E-3EEF2415ACEC}" type="slidenum">
              <a:rPr lang="en-US" sz="1200">
                <a:latin typeface="Calibri" pitchFamily="34" charset="0"/>
              </a:rPr>
              <a:pPr algn="r" defTabSz="461543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7D05-0F36-49E0-ABCD-BA8754283C6E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8F78-EF9A-4E7C-8E44-DB947C91F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708A-06E9-4FED-8876-A833C3295184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41B2-DD69-4EB4-8514-A01FD3E79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329B-5E4E-412C-AF02-29A68DED6603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9180-C8E8-42B7-A6C0-38073E9B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6EBE52-11DA-4C24-B625-A53E740087FF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47C75-0926-4AF9-A181-D2B651468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2181-F2CD-48AB-8317-117CB3DCA94A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6D15-9782-46B9-8DA2-820EB36DB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44F1-1B74-4A35-AEA8-92C1EFF94472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E77B-9BA3-49CA-9B70-9490D4CFC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9C3C-2CA3-4F7A-A12C-48EB11429F11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D076-4583-4ECE-9271-BC2EE0B0C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35F1-341F-45E8-A91D-B21F6B8DC9A5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A47C-98D5-4F44-B60C-E6DA3F2CF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C3C3-43E0-4C8A-82AB-8EC9717BA532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1174-9DDC-4B47-ABC6-0E76E54ED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B45F-9E15-4A94-8359-E4F3EE6FCFE3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1C66-6685-4A32-9802-9AF9435D7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D274-EF3F-4FDD-97A1-A03F2E0F72A4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D9F5-94AC-4B27-8748-0D0B88A16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F1F4-860E-4805-9168-E585CD5FE575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6EE5-C7DB-4B70-AA47-1FC7F3210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48024-8B06-496F-B845-ECFF38D81F71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9FA05-E275-4456-A3A3-78A6E0511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3" cstate="print"/>
          <a:srcRect l="949" r="949" b="10735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HF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943600"/>
            <a:ext cx="70310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Dept of Commerce Se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7508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16510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219200" y="4572000"/>
            <a:ext cx="6705600" cy="12192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  <a:extLst/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886619" y="4191000"/>
            <a:ext cx="7543800" cy="17526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  <a:extLst/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Sundararaman G. Gopalakrishnan (Gopal)</a:t>
            </a:r>
          </a:p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NOAA/AOML/HRD,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Miami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561975"/>
            <a:ext cx="75057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NOAA’s High-Resolution Hurricane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Modeling System (HWRF)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Improving our Nation’s Hurricane Track, Structure and Intensity Forecasts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gopal\Desktop\NOAA_SCIENCE\AO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77200" cy="6057900"/>
          </a:xfrm>
          <a:prstGeom prst="rect">
            <a:avLst/>
          </a:prstGeom>
          <a:noFill/>
        </p:spPr>
      </p:pic>
      <p:sp>
        <p:nvSpPr>
          <p:cNvPr id="78851" name="Title 1"/>
          <p:cNvSpPr txBox="1">
            <a:spLocks/>
          </p:cNvSpPr>
          <p:nvPr/>
        </p:nvSpPr>
        <p:spPr bwMode="auto">
          <a:xfrm>
            <a:off x="3810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        Questions ?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638800" y="61722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gopal@noaa.gov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Screen shot 2011-05-18 at 2.28.27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4305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8"/>
          <p:cNvSpPr txBox="1">
            <a:spLocks noChangeArrowheads="1"/>
          </p:cNvSpPr>
          <p:nvPr/>
        </p:nvSpPr>
        <p:spPr bwMode="auto">
          <a:xfrm>
            <a:off x="206375" y="2149475"/>
            <a:ext cx="3603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dirty="0">
                <a:latin typeface="Bell MT" pitchFamily="18" charset="0"/>
              </a:rPr>
              <a:t>In 2003 the cone of uncertainty for the 5-day forecast for Isabel extended 878 nautical miles.</a:t>
            </a:r>
          </a:p>
        </p:txBody>
      </p:sp>
      <p:sp>
        <p:nvSpPr>
          <p:cNvPr id="66564" name="TextBox 9"/>
          <p:cNvSpPr txBox="1">
            <a:spLocks noChangeArrowheads="1"/>
          </p:cNvSpPr>
          <p:nvPr/>
        </p:nvSpPr>
        <p:spPr bwMode="auto">
          <a:xfrm>
            <a:off x="5029200" y="4267200"/>
            <a:ext cx="36052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dirty="0">
                <a:solidFill>
                  <a:srgbClr val="000000"/>
                </a:solidFill>
                <a:latin typeface="Bell MT" pitchFamily="18" charset="0"/>
              </a:rPr>
              <a:t>With today’s advances in track forecasting, the 5-day forecast for Hurricane Irene in 2011 reduced the cone of uncertainty an estimated 54% (478 miles at 120 hours) compared to 2003. </a:t>
            </a:r>
          </a:p>
          <a:p>
            <a:pPr defTabSz="457200"/>
            <a:endParaRPr lang="en-US" sz="1400" dirty="0">
              <a:solidFill>
                <a:srgbClr val="000000"/>
              </a:solidFill>
              <a:latin typeface="Bell MT" pitchFamily="18" charset="0"/>
            </a:endParaRP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Bell MT" pitchFamily="18" charset="0"/>
              </a:rPr>
              <a:t>The advances in forecasting reduced over-warning in Irene and </a:t>
            </a:r>
            <a:r>
              <a:rPr lang="en-US" sz="1400" u="sng" dirty="0">
                <a:solidFill>
                  <a:srgbClr val="000000"/>
                </a:solidFill>
                <a:latin typeface="Bell MT" pitchFamily="18" charset="0"/>
              </a:rPr>
              <a:t>saved the U.S. at least $384 million</a:t>
            </a:r>
            <a:r>
              <a:rPr lang="en-US" sz="1400" dirty="0">
                <a:solidFill>
                  <a:srgbClr val="000000"/>
                </a:solidFill>
                <a:latin typeface="Bell MT" pitchFamily="18" charset="0"/>
              </a:rPr>
              <a:t> in evacuation costs.</a:t>
            </a:r>
          </a:p>
          <a:p>
            <a:pPr defTabSz="457200"/>
            <a:endParaRPr lang="en-US" sz="1400" dirty="0">
              <a:solidFill>
                <a:srgbClr val="000000"/>
              </a:solidFill>
              <a:latin typeface="Bell MT" pitchFamily="18" charset="0"/>
            </a:endParaRPr>
          </a:p>
          <a:p>
            <a:pPr defTabSz="457200"/>
            <a:endParaRPr lang="en-US" sz="1400" dirty="0">
              <a:solidFill>
                <a:srgbClr val="000000"/>
              </a:solidFill>
              <a:latin typeface="Bell MT" pitchFamily="18" charset="0"/>
            </a:endParaRPr>
          </a:p>
        </p:txBody>
      </p:sp>
      <p:sp>
        <p:nvSpPr>
          <p:cNvPr id="66565" name="TextBox 10"/>
          <p:cNvSpPr txBox="1">
            <a:spLocks noChangeArrowheads="1"/>
          </p:cNvSpPr>
          <p:nvPr/>
        </p:nvSpPr>
        <p:spPr bwMode="auto">
          <a:xfrm>
            <a:off x="203200" y="1203325"/>
            <a:ext cx="383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000" dirty="0">
                <a:latin typeface="Calibri" pitchFamily="34" charset="0"/>
              </a:rPr>
              <a:t>Hurricane Irene forecast – a great example of track improvement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1338" y="2765425"/>
            <a:ext cx="2963862" cy="130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181600" y="6324600"/>
            <a:ext cx="2755900" cy="1730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6568" name="Picture 1" descr="Irene 5-day copy.jpg"/>
          <p:cNvPicPr>
            <a:picLocks noChangeAspect="1"/>
          </p:cNvPicPr>
          <p:nvPr/>
        </p:nvPicPr>
        <p:blipFill>
          <a:blip r:embed="rId4" cstate="print"/>
          <a:srcRect r="13499" b="19180"/>
          <a:stretch>
            <a:fillRect/>
          </a:stretch>
        </p:blipFill>
        <p:spPr bwMode="auto">
          <a:xfrm>
            <a:off x="76200" y="3275013"/>
            <a:ext cx="4589463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TextBox 2"/>
          <p:cNvSpPr txBox="1">
            <a:spLocks noChangeArrowheads="1"/>
          </p:cNvSpPr>
          <p:nvPr/>
        </p:nvSpPr>
        <p:spPr bwMode="auto">
          <a:xfrm>
            <a:off x="76200" y="3200400"/>
            <a:ext cx="1447800" cy="104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 b="1" dirty="0">
                <a:latin typeface="Calibri" pitchFamily="34" charset="0"/>
              </a:rPr>
              <a:t>Hurricane Irene</a:t>
            </a:r>
          </a:p>
          <a:p>
            <a:pPr defTabSz="457200"/>
            <a:r>
              <a:rPr lang="en-US" sz="1000" b="1" dirty="0">
                <a:latin typeface="Calibri" pitchFamily="34" charset="0"/>
              </a:rPr>
              <a:t>August 24, 2011</a:t>
            </a:r>
          </a:p>
          <a:p>
            <a:pPr defTabSz="457200"/>
            <a:r>
              <a:rPr lang="en-US" sz="1000" b="1" dirty="0">
                <a:latin typeface="Calibri" pitchFamily="34" charset="0"/>
              </a:rPr>
              <a:t>2 AM EDT Wednesday</a:t>
            </a:r>
          </a:p>
          <a:p>
            <a:pPr defTabSz="457200"/>
            <a:r>
              <a:rPr lang="en-US" sz="800" dirty="0">
                <a:latin typeface="Calibri" pitchFamily="34" charset="0"/>
              </a:rPr>
              <a:t>Advisory 15A</a:t>
            </a:r>
          </a:p>
          <a:p>
            <a:pPr defTabSz="457200"/>
            <a:r>
              <a:rPr lang="en-US" sz="800" dirty="0">
                <a:latin typeface="Calibri" pitchFamily="34" charset="0"/>
              </a:rPr>
              <a:t>Center location 21.3 N 72.6 W</a:t>
            </a:r>
          </a:p>
          <a:p>
            <a:pPr defTabSz="457200"/>
            <a:r>
              <a:rPr lang="en-US" sz="800" dirty="0">
                <a:latin typeface="Calibri" pitchFamily="34" charset="0"/>
              </a:rPr>
              <a:t>Max sustained wind 100 mph</a:t>
            </a:r>
          </a:p>
          <a:p>
            <a:pPr defTabSz="457200"/>
            <a:r>
              <a:rPr lang="en-US" sz="800" dirty="0">
                <a:latin typeface="Calibri" pitchFamily="34" charset="0"/>
              </a:rPr>
              <a:t>Movement WNW at 9mph</a:t>
            </a:r>
          </a:p>
        </p:txBody>
      </p:sp>
      <p:pic>
        <p:nvPicPr>
          <p:cNvPr id="66570" name="Picture 15" descr="noaa_trans_back_dark_RSmit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3" y="228600"/>
            <a:ext cx="623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itle 1"/>
          <p:cNvSpPr txBox="1">
            <a:spLocks/>
          </p:cNvSpPr>
          <p:nvPr/>
        </p:nvSpPr>
        <p:spPr bwMode="auto">
          <a:xfrm>
            <a:off x="1524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 Improved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Precision 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of Hurricane Track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19400" y="1295400"/>
            <a:ext cx="2057400" cy="2667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301" name="Title 1"/>
          <p:cNvSpPr txBox="1">
            <a:spLocks/>
          </p:cNvSpPr>
          <p:nvPr/>
        </p:nvSpPr>
        <p:spPr bwMode="auto">
          <a:xfrm>
            <a:off x="34925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en-US" sz="2800" i="1" dirty="0">
              <a:latin typeface="Calibri" pitchFamily="34" charset="0"/>
            </a:endParaRPr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1600200" y="651962"/>
            <a:ext cx="5410200" cy="4800600"/>
            <a:chOff x="3120" y="912"/>
            <a:chExt cx="2352" cy="2064"/>
          </a:xfrm>
        </p:grpSpPr>
        <p:pic>
          <p:nvPicPr>
            <p:cNvPr id="55304" name="Picture 2" descr="h3gp_irene_intensity-er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912"/>
              <a:ext cx="2352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TextBox 10"/>
            <p:cNvSpPr txBox="1">
              <a:spLocks noChangeArrowheads="1"/>
            </p:cNvSpPr>
            <p:nvPr/>
          </p:nvSpPr>
          <p:spPr bwMode="auto">
            <a:xfrm>
              <a:off x="3582" y="2476"/>
              <a:ext cx="177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3km </a:t>
              </a:r>
              <a:r>
                <a:rPr lang="en-US" sz="1400" dirty="0" smtClean="0">
                  <a:latin typeface="Calibri" pitchFamily="34" charset="0"/>
                </a:rPr>
                <a:t>Hi-res HWRF </a:t>
              </a:r>
              <a:r>
                <a:rPr lang="en-US" sz="1400" dirty="0">
                  <a:latin typeface="Calibri" pitchFamily="34" charset="0"/>
                </a:rPr>
                <a:t>showed a 30-50% improvement over </a:t>
              </a:r>
              <a:r>
                <a:rPr lang="en-US" sz="1400" dirty="0">
                  <a:solidFill>
                    <a:srgbClr val="FF3399"/>
                  </a:solidFill>
                  <a:latin typeface="Calibri" pitchFamily="34" charset="0"/>
                </a:rPr>
                <a:t>operational HWRF  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(statistics provided by NCEP)</a:t>
              </a:r>
            </a:p>
          </p:txBody>
        </p:sp>
        <p:sp>
          <p:nvSpPr>
            <p:cNvPr id="55306" name="TextBox 11"/>
            <p:cNvSpPr txBox="1">
              <a:spLocks noChangeArrowheads="1"/>
            </p:cNvSpPr>
            <p:nvPr/>
          </p:nvSpPr>
          <p:spPr bwMode="auto">
            <a:xfrm>
              <a:off x="3519" y="1337"/>
              <a:ext cx="125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Hurricane Irene</a:t>
              </a:r>
            </a:p>
            <a:p>
              <a:pPr algn="ctr"/>
              <a:r>
                <a:rPr lang="en-US" b="1" dirty="0">
                  <a:latin typeface="Calibri" pitchFamily="34" charset="0"/>
                </a:rPr>
                <a:t>Intensity Verification</a:t>
              </a:r>
            </a:p>
          </p:txBody>
        </p:sp>
      </p:grpSp>
      <p:sp>
        <p:nvSpPr>
          <p:cNvPr id="55311" name="Rectangle 15"/>
          <p:cNvSpPr>
            <a:spLocks noGrp="1"/>
          </p:cNvSpPr>
          <p:nvPr>
            <p:ph type="body" idx="1"/>
          </p:nvPr>
        </p:nvSpPr>
        <p:spPr>
          <a:xfrm>
            <a:off x="150966" y="5223274"/>
            <a:ext cx="8915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endParaRPr lang="en-US" sz="1600" dirty="0" smtClean="0">
              <a:solidFill>
                <a:srgbClr val="604A7B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604A7B"/>
                </a:solidFill>
                <a:cs typeface="Arial" pitchFamily="34" charset="0"/>
              </a:rPr>
              <a:t>Going to higher resolution models is the basis for improving intensity predictions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NOAA (AOML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and their partners at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NCEP) is creating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 high resolution HWRF model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at the 3km scale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604A7B"/>
                </a:solidFill>
                <a:cs typeface="Arial" pitchFamily="34" charset="0"/>
              </a:rPr>
              <a:t>This would make the HWRF model the highest resolution hurricane model ever implemented for operations in the National Weather Service</a:t>
            </a:r>
          </a:p>
        </p:txBody>
      </p:sp>
      <p:sp>
        <p:nvSpPr>
          <p:cNvPr id="55312" name="Title 1"/>
          <p:cNvSpPr txBox="1">
            <a:spLocks/>
          </p:cNvSpPr>
          <p:nvPr/>
        </p:nvSpPr>
        <p:spPr bwMode="auto">
          <a:xfrm>
            <a:off x="951692" y="177176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Improving 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Precision of Hurricane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Intensity Forecast</a:t>
            </a:r>
            <a:endParaRPr lang="en-US" sz="2800" b="1" i="1" dirty="0">
              <a:solidFill>
                <a:srgbClr val="A60101"/>
              </a:solidFill>
              <a:latin typeface="Calibri" pitchFamily="34" charset="0"/>
            </a:endParaRPr>
          </a:p>
        </p:txBody>
      </p:sp>
      <p:pic>
        <p:nvPicPr>
          <p:cNvPr id="55313" name="Picture 15" descr="noaa_trans_back_dark_RSmit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209800" y="2751573"/>
            <a:ext cx="266700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Old model – higher error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880309" y="3696267"/>
            <a:ext cx="1987451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New model – lower error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4825" y="6167438"/>
            <a:ext cx="3228975" cy="38576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Enhanced Water Vapor Equivalents obtained from HWRF in the Life cycle of Hurricane Isaac</a:t>
            </a:r>
          </a:p>
        </p:txBody>
      </p:sp>
      <p:pic>
        <p:nvPicPr>
          <p:cNvPr id="1031" name="Picture 7" descr="J:\Merged-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074" y="4968391"/>
            <a:ext cx="1220580" cy="579037"/>
          </a:xfrm>
          <a:prstGeom prst="rect">
            <a:avLst/>
          </a:prstGeom>
          <a:noFill/>
          <a:scene3d>
            <a:camera prst="orthographicFront">
              <a:rot lat="21599978" lon="21599989" rev="11220000"/>
            </a:camera>
            <a:lightRig rig="threePt" dir="t"/>
          </a:scene3d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5638800"/>
            <a:ext cx="1579563" cy="822325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Franklin Gothic Demi" pitchFamily="34" charset="0"/>
              </a:rPr>
              <a:t>Northerly shear and dry air impedes the development of circulation</a:t>
            </a:r>
          </a:p>
        </p:txBody>
      </p:sp>
      <p:pic>
        <p:nvPicPr>
          <p:cNvPr id="19" name="Picture 7" descr="J:\Merged-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735" y="4024056"/>
            <a:ext cx="1192869" cy="579158"/>
          </a:xfrm>
          <a:prstGeom prst="rect">
            <a:avLst/>
          </a:prstGeom>
          <a:noFill/>
          <a:scene3d>
            <a:camera prst="orthographicFront">
              <a:rot lat="0" lon="0" rev="9000000"/>
            </a:camera>
            <a:lightRig rig="threePt" dir="t"/>
          </a:scene3d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4648200"/>
            <a:ext cx="1336675" cy="457200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Franklin Gothic Demi" pitchFamily="34" charset="0"/>
              </a:rPr>
              <a:t>Terrain interactions</a:t>
            </a:r>
          </a:p>
        </p:txBody>
      </p:sp>
      <p:pic>
        <p:nvPicPr>
          <p:cNvPr id="22" name="Picture 8" descr="J:\Merged-Arrow.pn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498034" y="2715853"/>
            <a:ext cx="332228" cy="387096"/>
          </a:xfrm>
          <a:prstGeom prst="rect">
            <a:avLst/>
          </a:prstGeom>
          <a:noFill/>
          <a:scene3d>
            <a:camera prst="orthographicFront">
              <a:rot lat="0" lon="0" rev="4620000"/>
            </a:camera>
            <a:lightRig rig="threePt" dir="t"/>
          </a:scene3d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9600" y="2590800"/>
            <a:ext cx="1793875" cy="639763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Franklin Gothic Demi" pitchFamily="34" charset="0"/>
              </a:rPr>
              <a:t>Warmer sea surface temperatures and no shear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2400" y="914400"/>
            <a:ext cx="1806575" cy="1936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AOML/HRD – NCEP/EMC</a:t>
            </a:r>
          </a:p>
        </p:txBody>
      </p:sp>
      <p:pic>
        <p:nvPicPr>
          <p:cNvPr id="26" name="Picture 8" descr="J:\Merged-Arrow.pn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446231" y="3226707"/>
            <a:ext cx="143614" cy="711214"/>
          </a:xfrm>
          <a:prstGeom prst="rect">
            <a:avLst/>
          </a:prstGeom>
          <a:noFill/>
          <a:scene3d>
            <a:camera prst="orthographicFront">
              <a:rot lat="0" lon="0" rev="18419999"/>
            </a:camera>
            <a:lightRig rig="threePt" dir="t"/>
          </a:scene3d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52600" y="3657600"/>
            <a:ext cx="1435100" cy="639763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Franklin Gothic Demi" pitchFamily="34" charset="0"/>
              </a:rPr>
              <a:t>Vortex tilt, dry air, and size of the storm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810000" y="1030288"/>
            <a:ext cx="5094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What it takes to forecast a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hurricane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1.Higher Resolution for resolving convection &amp; terrain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Model Physics valid for higher resolution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Improved representation of initial conditions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Advanced understanding of the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hurricane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(observations)</a:t>
            </a:r>
          </a:p>
        </p:txBody>
      </p:sp>
      <p:sp>
        <p:nvSpPr>
          <p:cNvPr id="73744" name="Title 1"/>
          <p:cNvSpPr txBox="1">
            <a:spLocks/>
          </p:cNvSpPr>
          <p:nvPr/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   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Overall Improved 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Precision of Hurricane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Forecast – Including Structure (how it looks)</a:t>
            </a:r>
            <a:endParaRPr lang="en-US" sz="2800" b="1" i="1" dirty="0">
              <a:solidFill>
                <a:srgbClr val="A6010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US" sz="28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3745" name="Picture 15" descr="noaa_trans_back_dark_RSmit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21" grpId="0" animBg="1" autoUpdateAnimBg="0"/>
      <p:bldP spid="24" grpId="0" animBg="1" autoUpdateAnimBg="0"/>
      <p:bldP spid="27" grpId="0" animBg="1" autoUpdateAnimBg="0"/>
      <p:bldP spid="184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2286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       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When you Get the Structure and Track Accurate, Rainfall Predictions Improve</a:t>
            </a:r>
            <a:endParaRPr lang="en-US" sz="2800" b="1" i="1" dirty="0">
              <a:solidFill>
                <a:srgbClr val="A60101"/>
              </a:solidFill>
              <a:latin typeface="Calibri" pitchFamily="34" charset="0"/>
            </a:endParaRPr>
          </a:p>
        </p:txBody>
      </p:sp>
      <p:sp>
        <p:nvSpPr>
          <p:cNvPr id="57347" name="Rectangle 5"/>
          <p:cNvSpPr txBox="1">
            <a:spLocks noGrp="1" noChangeArrowheads="1"/>
          </p:cNvSpPr>
          <p:nvPr/>
        </p:nvSpPr>
        <p:spPr bwMode="auto">
          <a:xfrm>
            <a:off x="7772400" y="64008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solidFill>
                  <a:srgbClr val="606060"/>
                </a:solidFill>
                <a:ea typeface="ＭＳ Ｐゴシック" pitchFamily="34" charset="-128"/>
              </a:rPr>
              <a:t>Promises</a:t>
            </a:r>
          </a:p>
        </p:txBody>
      </p:sp>
      <p:grpSp>
        <p:nvGrpSpPr>
          <p:cNvPr id="57348" name="Group 1"/>
          <p:cNvGrpSpPr>
            <a:grpSpLocks/>
          </p:cNvGrpSpPr>
          <p:nvPr/>
        </p:nvGrpSpPr>
        <p:grpSpPr bwMode="auto">
          <a:xfrm>
            <a:off x="3048000" y="2104012"/>
            <a:ext cx="6096000" cy="4753988"/>
            <a:chOff x="11289" y="1070700"/>
            <a:chExt cx="6491248" cy="4542700"/>
          </a:xfrm>
        </p:grpSpPr>
        <p:pic>
          <p:nvPicPr>
            <p:cNvPr id="57349" name="Picture 7" descr="C:\Documents and Settings\Sravya\Desktop\Debby Rain.gif"/>
            <p:cNvPicPr>
              <a:picLocks noChangeAspect="1" noChangeArrowheads="1"/>
            </p:cNvPicPr>
            <p:nvPr/>
          </p:nvPicPr>
          <p:blipFill>
            <a:blip r:embed="rId3" cstate="print"/>
            <a:srcRect r="31728"/>
            <a:stretch>
              <a:fillRect/>
            </a:stretch>
          </p:blipFill>
          <p:spPr bwMode="auto">
            <a:xfrm>
              <a:off x="11289" y="1070700"/>
              <a:ext cx="6491248" cy="454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457200" y="2895600"/>
              <a:ext cx="990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GFS</a:t>
              </a:r>
            </a:p>
          </p:txBody>
        </p:sp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2667000" y="2895600"/>
              <a:ext cx="990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HWRF</a:t>
              </a: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4724400" y="2895600"/>
              <a:ext cx="9906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GFDL</a:t>
              </a:r>
            </a:p>
          </p:txBody>
        </p:sp>
      </p:grpSp>
      <p:sp>
        <p:nvSpPr>
          <p:cNvPr id="57353" name="Oval 8"/>
          <p:cNvSpPr>
            <a:spLocks noChangeArrowheads="1"/>
          </p:cNvSpPr>
          <p:nvPr/>
        </p:nvSpPr>
        <p:spPr bwMode="auto">
          <a:xfrm>
            <a:off x="5853023" y="4559346"/>
            <a:ext cx="990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414" name="Picture 30" descr="H:\Gopal Pic\cyclone_death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200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5" descr="noaa_trans_back_dark_RSmit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Rectangle 5"/>
          <p:cNvSpPr txBox="1">
            <a:spLocks noGrp="1" noChangeArrowheads="1"/>
          </p:cNvSpPr>
          <p:nvPr/>
        </p:nvSpPr>
        <p:spPr bwMode="auto">
          <a:xfrm>
            <a:off x="533400" y="6324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solidFill>
                  <a:srgbClr val="606060"/>
                </a:solidFill>
                <a:ea typeface="ＭＳ Ｐゴシック" pitchFamily="34" charset="-128"/>
              </a:rPr>
              <a:t>NOAA-HFIP Advancements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0335" y="14478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Rainfall really matters!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537" y="1219200"/>
            <a:ext cx="582572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val 93"/>
          <p:cNvSpPr>
            <a:spLocks noChangeArrowheads="1"/>
          </p:cNvSpPr>
          <p:nvPr/>
        </p:nvSpPr>
        <p:spPr bwMode="auto">
          <a:xfrm>
            <a:off x="6210300" y="3129998"/>
            <a:ext cx="1066800" cy="381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9km HWRF</a:t>
            </a:r>
          </a:p>
        </p:txBody>
      </p:sp>
      <p:sp>
        <p:nvSpPr>
          <p:cNvPr id="26631" name="Oval 95"/>
          <p:cNvSpPr>
            <a:spLocks noChangeArrowheads="1"/>
          </p:cNvSpPr>
          <p:nvPr/>
        </p:nvSpPr>
        <p:spPr bwMode="auto">
          <a:xfrm>
            <a:off x="6553200" y="4104861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3km HWRF</a:t>
            </a:r>
          </a:p>
        </p:txBody>
      </p:sp>
      <p:sp>
        <p:nvSpPr>
          <p:cNvPr id="26637" name="TextBox 7"/>
          <p:cNvSpPr txBox="1">
            <a:spLocks noChangeArrowheads="1"/>
          </p:cNvSpPr>
          <p:nvPr/>
        </p:nvSpPr>
        <p:spPr bwMode="auto">
          <a:xfrm>
            <a:off x="4849483" y="1814513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Mean </a:t>
            </a:r>
            <a:r>
              <a:rPr lang="en-US" b="1" dirty="0">
                <a:latin typeface="Calibri" pitchFamily="34" charset="0"/>
              </a:rPr>
              <a:t>34-kt Radius </a:t>
            </a:r>
            <a:r>
              <a:rPr lang="en-US" b="1" dirty="0" smtClean="0">
                <a:latin typeface="Calibri" pitchFamily="34" charset="0"/>
              </a:rPr>
              <a:t>Error for Eastern Pacific Hurricanes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26639" name="Group 106"/>
          <p:cNvGrpSpPr>
            <a:grpSpLocks/>
          </p:cNvGrpSpPr>
          <p:nvPr/>
        </p:nvGrpSpPr>
        <p:grpSpPr bwMode="auto">
          <a:xfrm>
            <a:off x="-349" y="1723810"/>
            <a:ext cx="3352800" cy="3619500"/>
            <a:chOff x="107" y="1344"/>
            <a:chExt cx="2389" cy="2208"/>
          </a:xfrm>
        </p:grpSpPr>
        <p:pic>
          <p:nvPicPr>
            <p:cNvPr id="26640" name="Picture 77" descr="C:\Users\gopal\Desktop\AL092012_0829_0730_contour08.png"/>
            <p:cNvPicPr>
              <a:picLocks noChangeAspect="1" noChangeArrowheads="1"/>
            </p:cNvPicPr>
            <p:nvPr/>
          </p:nvPicPr>
          <p:blipFill>
            <a:blip r:embed="rId4" cstate="print"/>
            <a:srcRect l="12308" t="19231" r="12308" b="19231"/>
            <a:stretch>
              <a:fillRect/>
            </a:stretch>
          </p:blipFill>
          <p:spPr bwMode="auto">
            <a:xfrm>
              <a:off x="107" y="1344"/>
              <a:ext cx="238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78"/>
            <p:cNvSpPr>
              <a:spLocks noChangeArrowheads="1"/>
            </p:cNvSpPr>
            <p:nvPr/>
          </p:nvSpPr>
          <p:spPr bwMode="auto">
            <a:xfrm>
              <a:off x="240" y="3168"/>
              <a:ext cx="20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Size Matters!</a:t>
              </a:r>
            </a:p>
            <a:p>
              <a:pPr algn="ctr"/>
              <a:r>
                <a:rPr lang="en-US" dirty="0"/>
                <a:t>(e.g. storm surge)</a:t>
              </a:r>
            </a:p>
          </p:txBody>
        </p:sp>
        <p:sp>
          <p:nvSpPr>
            <p:cNvPr id="26642" name="Oval 80"/>
            <p:cNvSpPr>
              <a:spLocks noChangeArrowheads="1"/>
            </p:cNvSpPr>
            <p:nvPr/>
          </p:nvSpPr>
          <p:spPr bwMode="auto">
            <a:xfrm>
              <a:off x="1296" y="2256"/>
              <a:ext cx="576" cy="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Radius </a:t>
              </a:r>
            </a:p>
            <a:p>
              <a:pPr algn="ctr"/>
              <a:r>
                <a:rPr lang="en-US" sz="1400" b="1" dirty="0">
                  <a:latin typeface="Calibri" pitchFamily="34" charset="0"/>
                </a:rPr>
                <a:t>Of Maximum </a:t>
              </a:r>
            </a:p>
            <a:p>
              <a:pPr algn="ctr"/>
              <a:r>
                <a:rPr lang="en-US" sz="1400" b="1" dirty="0">
                  <a:latin typeface="Calibri" pitchFamily="34" charset="0"/>
                </a:rPr>
                <a:t>winds</a:t>
              </a:r>
            </a:p>
          </p:txBody>
        </p:sp>
        <p:sp>
          <p:nvSpPr>
            <p:cNvPr id="26643" name="Oval 81"/>
            <p:cNvSpPr>
              <a:spLocks noChangeArrowheads="1"/>
            </p:cNvSpPr>
            <p:nvPr/>
          </p:nvSpPr>
          <p:spPr bwMode="auto">
            <a:xfrm>
              <a:off x="1728" y="1632"/>
              <a:ext cx="576" cy="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Radius </a:t>
              </a:r>
            </a:p>
            <a:p>
              <a:pPr algn="ctr"/>
              <a:r>
                <a:rPr lang="en-US" sz="1400" b="1" dirty="0">
                  <a:latin typeface="Calibri" pitchFamily="34" charset="0"/>
                </a:rPr>
                <a:t>Of 34 kt</a:t>
              </a:r>
            </a:p>
            <a:p>
              <a:pPr algn="ctr"/>
              <a:r>
                <a:rPr lang="en-US" sz="1400" b="1" dirty="0">
                  <a:latin typeface="Calibri" pitchFamily="34" charset="0"/>
                </a:rPr>
                <a:t>winds</a:t>
              </a:r>
            </a:p>
          </p:txBody>
        </p:sp>
        <p:sp>
          <p:nvSpPr>
            <p:cNvPr id="26644" name="Line 83"/>
            <p:cNvSpPr>
              <a:spLocks noChangeShapeType="1"/>
            </p:cNvSpPr>
            <p:nvPr/>
          </p:nvSpPr>
          <p:spPr bwMode="auto">
            <a:xfrm flipV="1">
              <a:off x="1296" y="1968"/>
              <a:ext cx="52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5" name="Rectangle 85"/>
            <p:cNvSpPr>
              <a:spLocks noChangeArrowheads="1"/>
            </p:cNvSpPr>
            <p:nvPr/>
          </p:nvSpPr>
          <p:spPr bwMode="auto">
            <a:xfrm>
              <a:off x="912" y="2928"/>
              <a:ext cx="9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Calibri" pitchFamily="34" charset="0"/>
                </a:rPr>
                <a:t>NOAA-H*Wind Analysis</a:t>
              </a:r>
            </a:p>
          </p:txBody>
        </p:sp>
        <p:sp>
          <p:nvSpPr>
            <p:cNvPr id="26646" name="Line 105"/>
            <p:cNvSpPr>
              <a:spLocks noChangeShapeType="1"/>
            </p:cNvSpPr>
            <p:nvPr/>
          </p:nvSpPr>
          <p:spPr bwMode="auto">
            <a:xfrm>
              <a:off x="1296" y="2256"/>
              <a:ext cx="24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48" name="Title 1"/>
          <p:cNvSpPr txBox="1">
            <a:spLocks/>
          </p:cNvSpPr>
          <p:nvPr/>
        </p:nvSpPr>
        <p:spPr bwMode="auto">
          <a:xfrm>
            <a:off x="299042" y="296174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 When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the 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Structure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is Accurate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,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Size </a:t>
            </a:r>
            <a:r>
              <a:rPr lang="en-US" sz="2800" b="1" i="1" dirty="0">
                <a:solidFill>
                  <a:srgbClr val="A60101"/>
                </a:solidFill>
                <a:latin typeface="Calibri" pitchFamily="34" charset="0"/>
              </a:rPr>
              <a:t>Predictions </a:t>
            </a:r>
            <a:r>
              <a:rPr lang="en-US" sz="2800" b="1" i="1" dirty="0" smtClean="0">
                <a:solidFill>
                  <a:srgbClr val="A60101"/>
                </a:solidFill>
                <a:latin typeface="Calibri" pitchFamily="34" charset="0"/>
              </a:rPr>
              <a:t>Also Improve</a:t>
            </a:r>
            <a:endParaRPr lang="en-US" sz="2800" b="1" i="1" dirty="0">
              <a:solidFill>
                <a:srgbClr val="A60101"/>
              </a:solidFill>
              <a:latin typeface="Calibri" pitchFamily="34" charset="0"/>
            </a:endParaRPr>
          </a:p>
        </p:txBody>
      </p:sp>
      <p:pic>
        <p:nvPicPr>
          <p:cNvPr id="26649" name="Picture 15" descr="noaa_trans_back_dark_RSmit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itle 1"/>
          <p:cNvSpPr txBox="1">
            <a:spLocks/>
          </p:cNvSpPr>
          <p:nvPr/>
        </p:nvSpPr>
        <p:spPr bwMode="auto">
          <a:xfrm>
            <a:off x="1066800" y="30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A60101"/>
                </a:solidFill>
                <a:latin typeface="Calibri" pitchFamily="34" charset="0"/>
              </a:rPr>
              <a:t>It’s not just the Model itself – we need the best observations for creating the initial conditions</a:t>
            </a:r>
            <a:endParaRPr lang="en-US" sz="2800" b="1" dirty="0">
              <a:solidFill>
                <a:srgbClr val="A60101"/>
              </a:solidFill>
              <a:latin typeface="Calibri" pitchFamily="34" charset="0"/>
            </a:endParaRPr>
          </a:p>
        </p:txBody>
      </p:sp>
      <p:pic>
        <p:nvPicPr>
          <p:cNvPr id="75782" name="Picture 15" descr="noaa_trans_back_dark_RSmit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P3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11" y="3302506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Text Box 3"/>
          <p:cNvSpPr txBox="1">
            <a:spLocks noChangeArrowheads="1"/>
          </p:cNvSpPr>
          <p:nvPr/>
        </p:nvSpPr>
        <p:spPr bwMode="auto">
          <a:xfrm>
            <a:off x="381000" y="131841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altLang="zh-CN" sz="2000" dirty="0" smtClean="0">
                <a:latin typeface="Times" pitchFamily="18" charset="0"/>
              </a:rPr>
              <a:t>We use all types of observation platforms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altLang="zh-CN" sz="2000" dirty="0" smtClean="0">
                <a:latin typeface="Times" pitchFamily="18" charset="0"/>
              </a:rPr>
              <a:t>Two examples: NOAA Gulfstream-IV (G-IV) jet and the NOAA P-3 jet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4019003"/>
            <a:ext cx="45748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  <a:latin typeface="Times" pitchFamily="18" charset="0"/>
                <a:ea typeface="ＭＳ Ｐゴシック" pitchFamily="34" charset="-128"/>
              </a:rPr>
              <a:t>NOAA P-3: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altLang="zh-CN" dirty="0">
                <a:latin typeface="Times" pitchFamily="18" charset="0"/>
              </a:rPr>
              <a:t>Flight </a:t>
            </a:r>
            <a:r>
              <a:rPr lang="en-US" altLang="zh-CN" dirty="0" smtClean="0">
                <a:latin typeface="Times" pitchFamily="18" charset="0"/>
              </a:rPr>
              <a:t>altitude: </a:t>
            </a:r>
            <a:r>
              <a:rPr lang="en-US" dirty="0" smtClean="0">
                <a:latin typeface="Times" pitchFamily="18" charset="0"/>
                <a:ea typeface="ＭＳ Ｐゴシック" pitchFamily="34" charset="-128"/>
              </a:rPr>
              <a:t>~</a:t>
            </a:r>
            <a:r>
              <a:rPr lang="en-US" dirty="0">
                <a:latin typeface="Times" pitchFamily="18" charset="0"/>
                <a:ea typeface="ＭＳ Ｐゴシック" pitchFamily="34" charset="-128"/>
              </a:rPr>
              <a:t>25,000 ft (7600</a:t>
            </a:r>
            <a:r>
              <a:rPr lang="en-US" altLang="zh-CN" dirty="0">
                <a:latin typeface="Times" pitchFamily="18" charset="0"/>
              </a:rPr>
              <a:t>m, 400 hPa)</a:t>
            </a:r>
            <a:endParaRPr lang="en-US" dirty="0">
              <a:latin typeface="Times" pitchFamily="18" charset="0"/>
              <a:ea typeface="ＭＳ Ｐゴシック" pitchFamily="34" charset="-128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altLang="zh-CN" dirty="0" smtClean="0">
                <a:latin typeface="Times" pitchFamily="18" charset="0"/>
              </a:rPr>
              <a:t>Instrument</a:t>
            </a:r>
            <a:r>
              <a:rPr lang="en-US" altLang="zh-CN" dirty="0" smtClean="0">
                <a:latin typeface="Times" pitchFamily="18" charset="0"/>
                <a:ea typeface="ＭＳ Ｐゴシック" pitchFamily="34" charset="-128"/>
              </a:rPr>
              <a:t>s: uses </a:t>
            </a:r>
            <a:r>
              <a:rPr lang="en-US" dirty="0" smtClean="0">
                <a:latin typeface="Times" pitchFamily="18" charset="0"/>
                <a:ea typeface="ＭＳ Ｐゴシック" pitchFamily="34" charset="-128"/>
              </a:rPr>
              <a:t>Doppler Radar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dirty="0">
              <a:latin typeface="Times" pitchFamily="18" charset="0"/>
              <a:ea typeface="ＭＳ Ｐゴシック" pitchFamily="34" charset="-128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Times" pitchFamily="18" charset="0"/>
                <a:ea typeface="ＭＳ Ｐゴシック" pitchFamily="34" charset="-128"/>
              </a:rPr>
              <a:t>NOAA </a:t>
            </a:r>
            <a:r>
              <a:rPr lang="en-US" b="1" dirty="0" smtClean="0">
                <a:solidFill>
                  <a:schemeClr val="tx2"/>
                </a:solidFill>
                <a:latin typeface="Times" pitchFamily="18" charset="0"/>
                <a:ea typeface="ＭＳ Ｐゴシック" pitchFamily="34" charset="-128"/>
              </a:rPr>
              <a:t>G-IV:</a:t>
            </a:r>
            <a:endParaRPr lang="en-US" b="1" dirty="0">
              <a:solidFill>
                <a:schemeClr val="tx2"/>
              </a:solidFill>
              <a:latin typeface="Times" pitchFamily="18" charset="0"/>
              <a:ea typeface="ＭＳ Ｐゴシック" pitchFamily="34" charset="-128"/>
            </a:endParaRPr>
          </a:p>
          <a:p>
            <a:pPr marL="182563" indent="-182563" eaLnBrk="0" hangingPunct="0">
              <a:buFont typeface="Arial" pitchFamily="34" charset="0"/>
              <a:buChar char="•"/>
            </a:pPr>
            <a:r>
              <a:rPr lang="en-US" altLang="zh-CN" dirty="0">
                <a:latin typeface="Times" pitchFamily="18" charset="0"/>
              </a:rPr>
              <a:t>Flight </a:t>
            </a:r>
            <a:r>
              <a:rPr lang="en-US" altLang="zh-CN" dirty="0" smtClean="0">
                <a:latin typeface="Times" pitchFamily="18" charset="0"/>
              </a:rPr>
              <a:t>altitude: </a:t>
            </a:r>
            <a:r>
              <a:rPr lang="en-US" dirty="0" smtClean="0">
                <a:latin typeface="Times" pitchFamily="18" charset="0"/>
                <a:ea typeface="ＭＳ Ｐゴシック" pitchFamily="34" charset="-128"/>
              </a:rPr>
              <a:t>~</a:t>
            </a:r>
            <a:r>
              <a:rPr lang="en-US" altLang="zh-CN" dirty="0" smtClean="0">
                <a:latin typeface="Times" pitchFamily="18" charset="0"/>
              </a:rPr>
              <a:t>45,000 </a:t>
            </a:r>
            <a:r>
              <a:rPr lang="en-US" altLang="zh-CN" dirty="0">
                <a:latin typeface="Times" pitchFamily="18" charset="0"/>
              </a:rPr>
              <a:t>ft (</a:t>
            </a:r>
            <a:r>
              <a:rPr lang="en-US" altLang="zh-CN" dirty="0" smtClean="0">
                <a:latin typeface="Times" pitchFamily="18" charset="0"/>
              </a:rPr>
              <a:t>13700m</a:t>
            </a:r>
            <a:r>
              <a:rPr lang="en-US" altLang="zh-CN" dirty="0">
                <a:latin typeface="Times" pitchFamily="18" charset="0"/>
              </a:rPr>
              <a:t>, 150 hPa)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altLang="zh-CN" dirty="0" smtClean="0">
                <a:latin typeface="Times" pitchFamily="18" charset="0"/>
              </a:rPr>
              <a:t>Instrument</a:t>
            </a:r>
            <a:r>
              <a:rPr lang="en-US" altLang="zh-CN" dirty="0" smtClean="0">
                <a:latin typeface="Times" pitchFamily="18" charset="0"/>
                <a:ea typeface="ＭＳ Ｐゴシック" pitchFamily="34" charset="-128"/>
              </a:rPr>
              <a:t>s</a:t>
            </a:r>
            <a:r>
              <a:rPr lang="en-US" altLang="zh-CN" dirty="0">
                <a:latin typeface="Times" pitchFamily="18" charset="0"/>
                <a:ea typeface="ＭＳ Ｐゴシック" pitchFamily="34" charset="-128"/>
              </a:rPr>
              <a:t>: uses </a:t>
            </a:r>
            <a:r>
              <a:rPr lang="en-US" dirty="0" smtClean="0">
                <a:latin typeface="Times" pitchFamily="18" charset="0"/>
                <a:ea typeface="ＭＳ Ｐゴシック" pitchFamily="34" charset="-128"/>
              </a:rPr>
              <a:t>GPS dropsondes</a:t>
            </a:r>
            <a:endParaRPr lang="en-US" dirty="0">
              <a:latin typeface="Times" pitchFamily="18" charset="0"/>
              <a:ea typeface="ＭＳ Ｐゴシック" pitchFamily="34" charset="-128"/>
            </a:endParaRPr>
          </a:p>
          <a:p>
            <a:pPr eaLnBrk="0" hangingPunct="0">
              <a:buFont typeface="Wingdings" pitchFamily="2" charset="2"/>
              <a:buChar char="§"/>
            </a:pPr>
            <a:endParaRPr lang="en-US" sz="1200" dirty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5638800" y="1371600"/>
            <a:ext cx="1219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NOAA G-IV</a:t>
            </a: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1654834" y="3505200"/>
            <a:ext cx="1219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NOAA P-3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38"/>
          <p:cNvSpPr>
            <a:spLocks noChangeArrowheads="1"/>
          </p:cNvSpPr>
          <p:nvPr/>
        </p:nvSpPr>
        <p:spPr bwMode="auto">
          <a:xfrm>
            <a:off x="1828800" y="3810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35844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35" y="1348682"/>
            <a:ext cx="4190999" cy="31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16052"/>
            <a:ext cx="3985831" cy="30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25"/>
          <p:cNvSpPr txBox="1">
            <a:spLocks noChangeArrowheads="1"/>
          </p:cNvSpPr>
          <p:nvPr/>
        </p:nvSpPr>
        <p:spPr bwMode="auto">
          <a:xfrm>
            <a:off x="1676400" y="1783251"/>
            <a:ext cx="2514600" cy="646113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200" dirty="0">
                <a:latin typeface="Franklin Gothic Demi" pitchFamily="34" charset="0"/>
              </a:rPr>
              <a:t>ISAAC  Initial vortex (wind) </a:t>
            </a:r>
          </a:p>
          <a:p>
            <a:pPr algn="ctr" defTabSz="457200"/>
            <a:r>
              <a:rPr lang="en-US" sz="1200" dirty="0">
                <a:latin typeface="Franklin Gothic Demi" pitchFamily="34" charset="0"/>
              </a:rPr>
              <a:t>Operational HWRF (No Data Assimilation)</a:t>
            </a:r>
          </a:p>
        </p:txBody>
      </p:sp>
      <p:sp>
        <p:nvSpPr>
          <p:cNvPr id="35847" name="TextBox 26"/>
          <p:cNvSpPr txBox="1">
            <a:spLocks noChangeArrowheads="1"/>
          </p:cNvSpPr>
          <p:nvPr/>
        </p:nvSpPr>
        <p:spPr bwMode="auto">
          <a:xfrm>
            <a:off x="6477000" y="1794974"/>
            <a:ext cx="2286000" cy="64611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200" dirty="0">
                <a:latin typeface="Franklin Gothic Demi" pitchFamily="34" charset="0"/>
              </a:rPr>
              <a:t>ISAAC Initial vortex (wind)</a:t>
            </a:r>
          </a:p>
          <a:p>
            <a:pPr algn="ctr" defTabSz="457200"/>
            <a:r>
              <a:rPr lang="en-US" sz="1200" dirty="0">
                <a:latin typeface="Franklin Gothic Demi" pitchFamily="34" charset="0"/>
              </a:rPr>
              <a:t>with assimilation of observations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82552"/>
              </p:ext>
            </p:extLst>
          </p:nvPr>
        </p:nvGraphicFramePr>
        <p:xfrm>
          <a:off x="2052210" y="4648200"/>
          <a:ext cx="52578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380"/>
                <a:gridCol w="788670"/>
                <a:gridCol w="701040"/>
                <a:gridCol w="701040"/>
                <a:gridCol w="788670"/>
              </a:tblGrid>
              <a:tr h="3048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ISAAC (2012):</a:t>
                      </a:r>
                      <a:r>
                        <a:rPr lang="en-US" sz="2000" b="1" baseline="0" dirty="0" smtClean="0"/>
                        <a:t> Intensity Errors (kt)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Hours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Operational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HWRF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With P3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Data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Cases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93" name="Title 1"/>
          <p:cNvSpPr txBox="1">
            <a:spLocks/>
          </p:cNvSpPr>
          <p:nvPr/>
        </p:nvSpPr>
        <p:spPr bwMode="auto">
          <a:xfrm>
            <a:off x="1101969" y="351692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A60101"/>
                </a:solidFill>
                <a:latin typeface="Calibri" pitchFamily="34" charset="0"/>
              </a:rPr>
              <a:t>We also need Data </a:t>
            </a:r>
            <a:r>
              <a:rPr lang="en-US" sz="2800" b="1" dirty="0">
                <a:solidFill>
                  <a:srgbClr val="A60101"/>
                </a:solidFill>
                <a:latin typeface="Calibri" pitchFamily="34" charset="0"/>
              </a:rPr>
              <a:t>A</a:t>
            </a:r>
            <a:r>
              <a:rPr lang="en-US" sz="2800" b="1" dirty="0" smtClean="0">
                <a:solidFill>
                  <a:srgbClr val="A60101"/>
                </a:solidFill>
                <a:latin typeface="Calibri" pitchFamily="34" charset="0"/>
              </a:rPr>
              <a:t>ssimilation to Incorporate the Observations into the Model for Improved Initial Conditions </a:t>
            </a:r>
            <a:endParaRPr lang="en-US" sz="2800" b="1" dirty="0">
              <a:solidFill>
                <a:srgbClr val="A60101"/>
              </a:solidFill>
              <a:latin typeface="Calibri" pitchFamily="34" charset="0"/>
            </a:endParaRPr>
          </a:p>
        </p:txBody>
      </p:sp>
      <p:pic>
        <p:nvPicPr>
          <p:cNvPr id="35894" name="Picture 15" descr="noaa_trans_back_dark_RSmit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62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4114800" y="35052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Providing Tropical Outlooks beyond 5 days</a:t>
            </a:r>
          </a:p>
        </p:txBody>
      </p:sp>
      <p:sp>
        <p:nvSpPr>
          <p:cNvPr id="68625" name="Title 1"/>
          <p:cNvSpPr txBox="1">
            <a:spLocks/>
          </p:cNvSpPr>
          <p:nvPr/>
        </p:nvSpPr>
        <p:spPr bwMode="auto">
          <a:xfrm>
            <a:off x="580292" y="29042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A60101"/>
                </a:solidFill>
                <a:latin typeface="Calibri" pitchFamily="34" charset="0"/>
              </a:rPr>
              <a:t>Where We </a:t>
            </a:r>
            <a:r>
              <a:rPr lang="en-US" sz="4000" b="1" dirty="0">
                <a:solidFill>
                  <a:srgbClr val="A60101"/>
                </a:solidFill>
                <a:latin typeface="Calibri" pitchFamily="34" charset="0"/>
              </a:rPr>
              <a:t>A</a:t>
            </a:r>
            <a:r>
              <a:rPr lang="en-US" sz="4000" b="1" dirty="0" smtClean="0">
                <a:solidFill>
                  <a:srgbClr val="A60101"/>
                </a:solidFill>
                <a:latin typeface="Calibri" pitchFamily="34" charset="0"/>
              </a:rPr>
              <a:t>re and What’s Next</a:t>
            </a:r>
            <a:endParaRPr lang="en-US" sz="4000" b="1" dirty="0">
              <a:solidFill>
                <a:srgbClr val="A6010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423"/>
            <a:ext cx="8229600" cy="4525963"/>
          </a:xfrm>
        </p:spPr>
        <p:txBody>
          <a:bodyPr/>
          <a:lstStyle/>
          <a:p>
            <a:r>
              <a:rPr lang="en-US" dirty="0" smtClean="0"/>
              <a:t>Creating High-resolution hurricane models at 3 km resolution on a basin-scale (semi-global)</a:t>
            </a:r>
          </a:p>
          <a:p>
            <a:r>
              <a:rPr lang="en-US" dirty="0" smtClean="0"/>
              <a:t>Improved observations and data assimilation to improve initial conditions</a:t>
            </a:r>
          </a:p>
          <a:p>
            <a:r>
              <a:rPr lang="en-US" dirty="0" smtClean="0"/>
              <a:t>NOAA Research and operational Weather Service work hand-in-hand thanks to the NOAA HFIP project</a:t>
            </a:r>
          </a:p>
          <a:p>
            <a:pPr lvl="1"/>
            <a:r>
              <a:rPr lang="en-US" dirty="0" smtClean="0"/>
              <a:t>As our research improves, so do they</a:t>
            </a:r>
          </a:p>
          <a:p>
            <a:r>
              <a:rPr lang="en-US" dirty="0" smtClean="0"/>
              <a:t>Resulting in better forecasts to protect lives and property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920</Words>
  <Application>Microsoft Office PowerPoint</Application>
  <PresentationFormat>On-screen Show (4:3)</PresentationFormat>
  <Paragraphs>146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Sun.Gopal</dc:creator>
  <cp:lastModifiedBy>Jamie Krauk</cp:lastModifiedBy>
  <cp:revision>249</cp:revision>
  <cp:lastPrinted>2012-09-12T21:04:28Z</cp:lastPrinted>
  <dcterms:created xsi:type="dcterms:W3CDTF">2012-08-29T19:08:19Z</dcterms:created>
  <dcterms:modified xsi:type="dcterms:W3CDTF">2012-09-12T21:08:45Z</dcterms:modified>
</cp:coreProperties>
</file>