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1"/>
  </p:notesMasterIdLst>
  <p:sldIdLst>
    <p:sldId id="256" r:id="rId2"/>
    <p:sldId id="276" r:id="rId3"/>
    <p:sldId id="278" r:id="rId4"/>
    <p:sldId id="277" r:id="rId5"/>
    <p:sldId id="279" r:id="rId6"/>
    <p:sldId id="281" r:id="rId7"/>
    <p:sldId id="282" r:id="rId8"/>
    <p:sldId id="283" r:id="rId9"/>
    <p:sldId id="285" r:id="rId10"/>
    <p:sldId id="300" r:id="rId11"/>
    <p:sldId id="291" r:id="rId12"/>
    <p:sldId id="293" r:id="rId13"/>
    <p:sldId id="294" r:id="rId14"/>
    <p:sldId id="286" r:id="rId15"/>
    <p:sldId id="287" r:id="rId16"/>
    <p:sldId id="298" r:id="rId17"/>
    <p:sldId id="299" r:id="rId18"/>
    <p:sldId id="297" r:id="rId19"/>
    <p:sldId id="296" r:id="rId20"/>
  </p:sldIdLst>
  <p:sldSz cx="9144000" cy="6858000" type="screen4x3"/>
  <p:notesSz cx="6858000" cy="9144000"/>
  <p:defaultTextStyle>
    <a:defPPr>
      <a:defRPr lang="en-US"/>
    </a:defPPr>
    <a:lvl1pPr algn="l" rtl="0" fontAlgn="base">
      <a:spcBef>
        <a:spcPct val="0"/>
      </a:spcBef>
      <a:spcAft>
        <a:spcPct val="0"/>
      </a:spcAft>
      <a:defRPr sz="2000" b="1" kern="1200">
        <a:solidFill>
          <a:srgbClr val="000066"/>
        </a:solidFill>
        <a:latin typeface="Times New Roman" pitchFamily="18" charset="0"/>
        <a:ea typeface="+mn-ea"/>
        <a:cs typeface="Times New Roman" pitchFamily="18" charset="0"/>
      </a:defRPr>
    </a:lvl1pPr>
    <a:lvl2pPr marL="457200" algn="l" rtl="0" fontAlgn="base">
      <a:spcBef>
        <a:spcPct val="0"/>
      </a:spcBef>
      <a:spcAft>
        <a:spcPct val="0"/>
      </a:spcAft>
      <a:defRPr sz="2000" b="1" kern="1200">
        <a:solidFill>
          <a:srgbClr val="000066"/>
        </a:solidFill>
        <a:latin typeface="Times New Roman" pitchFamily="18" charset="0"/>
        <a:ea typeface="+mn-ea"/>
        <a:cs typeface="Times New Roman" pitchFamily="18" charset="0"/>
      </a:defRPr>
    </a:lvl2pPr>
    <a:lvl3pPr marL="914400" algn="l" rtl="0" fontAlgn="base">
      <a:spcBef>
        <a:spcPct val="0"/>
      </a:spcBef>
      <a:spcAft>
        <a:spcPct val="0"/>
      </a:spcAft>
      <a:defRPr sz="2000" b="1" kern="1200">
        <a:solidFill>
          <a:srgbClr val="000066"/>
        </a:solidFill>
        <a:latin typeface="Times New Roman" pitchFamily="18" charset="0"/>
        <a:ea typeface="+mn-ea"/>
        <a:cs typeface="Times New Roman" pitchFamily="18" charset="0"/>
      </a:defRPr>
    </a:lvl3pPr>
    <a:lvl4pPr marL="1371600" algn="l" rtl="0" fontAlgn="base">
      <a:spcBef>
        <a:spcPct val="0"/>
      </a:spcBef>
      <a:spcAft>
        <a:spcPct val="0"/>
      </a:spcAft>
      <a:defRPr sz="2000" b="1" kern="1200">
        <a:solidFill>
          <a:srgbClr val="000066"/>
        </a:solidFill>
        <a:latin typeface="Times New Roman" pitchFamily="18" charset="0"/>
        <a:ea typeface="+mn-ea"/>
        <a:cs typeface="Times New Roman" pitchFamily="18" charset="0"/>
      </a:defRPr>
    </a:lvl4pPr>
    <a:lvl5pPr marL="1828800" algn="l" rtl="0" fontAlgn="base">
      <a:spcBef>
        <a:spcPct val="0"/>
      </a:spcBef>
      <a:spcAft>
        <a:spcPct val="0"/>
      </a:spcAft>
      <a:defRPr sz="2000" b="1" kern="1200">
        <a:solidFill>
          <a:srgbClr val="000066"/>
        </a:solidFill>
        <a:latin typeface="Times New Roman" pitchFamily="18" charset="0"/>
        <a:ea typeface="+mn-ea"/>
        <a:cs typeface="Times New Roman" pitchFamily="18" charset="0"/>
      </a:defRPr>
    </a:lvl5pPr>
    <a:lvl6pPr marL="2286000" algn="l" defTabSz="914400" rtl="0" eaLnBrk="1" latinLnBrk="0" hangingPunct="1">
      <a:defRPr sz="2000" b="1" kern="1200">
        <a:solidFill>
          <a:srgbClr val="000066"/>
        </a:solidFill>
        <a:latin typeface="Times New Roman" pitchFamily="18" charset="0"/>
        <a:ea typeface="+mn-ea"/>
        <a:cs typeface="Times New Roman" pitchFamily="18" charset="0"/>
      </a:defRPr>
    </a:lvl6pPr>
    <a:lvl7pPr marL="2743200" algn="l" defTabSz="914400" rtl="0" eaLnBrk="1" latinLnBrk="0" hangingPunct="1">
      <a:defRPr sz="2000" b="1" kern="1200">
        <a:solidFill>
          <a:srgbClr val="000066"/>
        </a:solidFill>
        <a:latin typeface="Times New Roman" pitchFamily="18" charset="0"/>
        <a:ea typeface="+mn-ea"/>
        <a:cs typeface="Times New Roman" pitchFamily="18" charset="0"/>
      </a:defRPr>
    </a:lvl7pPr>
    <a:lvl8pPr marL="3200400" algn="l" defTabSz="914400" rtl="0" eaLnBrk="1" latinLnBrk="0" hangingPunct="1">
      <a:defRPr sz="2000" b="1" kern="1200">
        <a:solidFill>
          <a:srgbClr val="000066"/>
        </a:solidFill>
        <a:latin typeface="Times New Roman" pitchFamily="18" charset="0"/>
        <a:ea typeface="+mn-ea"/>
        <a:cs typeface="Times New Roman" pitchFamily="18" charset="0"/>
      </a:defRPr>
    </a:lvl8pPr>
    <a:lvl9pPr marL="3657600" algn="l" defTabSz="914400" rtl="0" eaLnBrk="1" latinLnBrk="0" hangingPunct="1">
      <a:defRPr sz="2000" b="1" kern="1200">
        <a:solidFill>
          <a:srgbClr val="000066"/>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a:srgbClr val="99FF66"/>
    <a:srgbClr val="66FF66"/>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6" autoAdjust="0"/>
    <p:restoredTop sz="94660"/>
  </p:normalViewPr>
  <p:slideViewPr>
    <p:cSldViewPr>
      <p:cViewPr varScale="1">
        <p:scale>
          <a:sx n="96" d="100"/>
          <a:sy n="96" d="100"/>
        </p:scale>
        <p:origin x="-108" y="-360"/>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slide" Target="slides/slide11.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7A3E0411-8813-4A29-863E-2E0BD04C8AD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33FAB9-A4E5-4CBA-9103-AB11EBDF7D1F}" type="slidenum">
              <a:rPr lang="en-US"/>
              <a:pPr/>
              <a:t>1</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B4B73BD7-70C8-41A9-889B-030B44C2B669}" type="slidenum">
              <a:rPr lang="en-US"/>
              <a:pPr/>
              <a:t>2</a:t>
            </a:fld>
            <a:endParaRPr lang="en-US"/>
          </a:p>
        </p:txBody>
      </p:sp>
      <p:sp>
        <p:nvSpPr>
          <p:cNvPr id="419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a:fld id="{17DF38AD-023F-4803-95EA-17020D8C6A15}" type="slidenum">
              <a:rPr lang="en-US" sz="1200" b="0">
                <a:solidFill>
                  <a:schemeClr val="tx1"/>
                </a:solidFill>
                <a:latin typeface="Arial" pitchFamily="34" charset="0"/>
                <a:ea typeface="MS PGothic" pitchFamily="34" charset="-128"/>
              </a:rPr>
              <a:pPr algn="r"/>
              <a:t>2</a:t>
            </a:fld>
            <a:endParaRPr lang="en-US" sz="1200" b="0">
              <a:solidFill>
                <a:schemeClr val="tx1"/>
              </a:solidFill>
              <a:latin typeface="Arial" pitchFamily="34" charset="0"/>
              <a:ea typeface="MS PGothic" pitchFamily="34" charset="-128"/>
            </a:endParaRPr>
          </a:p>
        </p:txBody>
      </p:sp>
      <p:sp>
        <p:nvSpPr>
          <p:cNvPr id="4198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a:fld id="{47D08BC8-F39F-4E77-977B-5494A4613E34}" type="slidenum">
              <a:rPr lang="en-US" sz="1200" b="0">
                <a:solidFill>
                  <a:schemeClr val="tx1"/>
                </a:solidFill>
                <a:latin typeface="Arial" pitchFamily="34" charset="0"/>
                <a:ea typeface="MS PGothic" pitchFamily="34" charset="-128"/>
              </a:rPr>
              <a:pPr algn="r"/>
              <a:t>2</a:t>
            </a:fld>
            <a:endParaRPr lang="en-US" sz="1200" b="0">
              <a:solidFill>
                <a:schemeClr val="tx1"/>
              </a:solidFill>
              <a:latin typeface="Arial" pitchFamily="34" charset="0"/>
              <a:ea typeface="MS PGothic" pitchFamily="34" charset="-128"/>
            </a:endParaRPr>
          </a:p>
        </p:txBody>
      </p:sp>
      <p:sp>
        <p:nvSpPr>
          <p:cNvPr id="4198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91430" tIns="45715" rIns="91430" bIns="45715"/>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67BCD8A-541E-4599-A94E-1EDA76998792}" type="slidenum">
              <a:rPr lang="en-US"/>
              <a:pPr/>
              <a:t>16</a:t>
            </a:fld>
            <a:endParaRPr lang="en-US"/>
          </a:p>
        </p:txBody>
      </p:sp>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a:fld id="{D5A4CB05-BB24-468B-B7B7-AE8B3AD15983}" type="slidenum">
              <a:rPr lang="en-US" sz="1200" b="0">
                <a:solidFill>
                  <a:schemeClr val="tx1"/>
                </a:solidFill>
                <a:latin typeface="Arial" pitchFamily="34" charset="0"/>
                <a:ea typeface="MS PGothic" pitchFamily="34" charset="-128"/>
              </a:rPr>
              <a:pPr algn="r"/>
              <a:t>16</a:t>
            </a:fld>
            <a:endParaRPr lang="en-US" sz="1200" b="0">
              <a:solidFill>
                <a:schemeClr val="tx1"/>
              </a:solidFill>
              <a:latin typeface="Arial" pitchFamily="34" charset="0"/>
              <a:ea typeface="MS PGothic" pitchFamily="34" charset="-128"/>
            </a:endParaRPr>
          </a:p>
        </p:txBody>
      </p:sp>
      <p:sp>
        <p:nvSpPr>
          <p:cNvPr id="11059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0596"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91430" tIns="45715" rIns="91430" bIns="45715"/>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C9E0606-4490-4B19-97C9-3D5E5285478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1AEAB7-D8EA-495C-A933-690E668462B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D0C4A3-03BB-4ADB-8B0D-92FA810DF1F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BA0070D-AA14-45F3-B668-4E95406482A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FB85C2B5-B52F-4F9F-8E97-92851D8B8FA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578FBE-B820-463C-9FFD-20400DA8145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8EB2D74-FD61-41E1-97B2-C94F13EF100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56C4D5-4FDE-42F7-8780-4EC201A5D0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B3CF369-4EFF-49DD-A90F-3FD98B468D8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3446F42-DD55-4152-83A5-A19D63A545F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9DDED05-EB1C-4B74-A391-74DD360B162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53B6DC-B721-4C32-ADE2-5C54B6E3335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369A3A6-B261-443D-9CCF-828650275B0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endParaRPr lang="en-US"/>
          </a:p>
        </p:txBody>
      </p:sp>
      <p:sp>
        <p:nvSpPr>
          <p:cNvPr id="512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endParaRPr lang="en-US"/>
          </a:p>
        </p:txBody>
      </p:sp>
      <p:sp>
        <p:nvSpPr>
          <p:cNvPr id="512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D81EFB96-044E-4A11-B309-EE66E167A56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box.mmm.ucar.edu/wrf/WG2/wrfbrowser/html_code/frame/module_integrate.F.html#INTEGRAT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ChangeArrowheads="1"/>
          </p:cNvSpPr>
          <p:nvPr/>
        </p:nvSpPr>
        <p:spPr bwMode="auto">
          <a:xfrm>
            <a:off x="304800" y="228600"/>
            <a:ext cx="8077200" cy="838200"/>
          </a:xfrm>
          <a:prstGeom prst="rect">
            <a:avLst/>
          </a:prstGeom>
          <a:noFill/>
          <a:ln w="9525">
            <a:noFill/>
            <a:miter lim="800000"/>
            <a:headEnd/>
            <a:tailEnd/>
          </a:ln>
          <a:effectLst/>
        </p:spPr>
        <p:txBody>
          <a:bodyPr anchor="ctr"/>
          <a:lstStyle/>
          <a:p>
            <a:pPr algn="ctr"/>
            <a:r>
              <a:rPr lang="en-US" sz="4400" b="0">
                <a:solidFill>
                  <a:schemeClr val="tx2"/>
                </a:solidFill>
              </a:rPr>
              <a:t>HWRF Nesting</a:t>
            </a:r>
          </a:p>
        </p:txBody>
      </p:sp>
      <p:sp>
        <p:nvSpPr>
          <p:cNvPr id="2059" name="Rectangle 11"/>
          <p:cNvSpPr>
            <a:spLocks noChangeArrowheads="1"/>
          </p:cNvSpPr>
          <p:nvPr/>
        </p:nvSpPr>
        <p:spPr bwMode="auto">
          <a:xfrm>
            <a:off x="1828800" y="5334000"/>
            <a:ext cx="5943600" cy="1295400"/>
          </a:xfrm>
          <a:prstGeom prst="rect">
            <a:avLst/>
          </a:prstGeom>
          <a:noFill/>
          <a:ln w="9525">
            <a:noFill/>
            <a:miter lim="800000"/>
            <a:headEnd/>
            <a:tailEnd/>
          </a:ln>
          <a:effectLst/>
        </p:spPr>
        <p:txBody>
          <a:bodyPr/>
          <a:lstStyle/>
          <a:p>
            <a:pPr>
              <a:spcBef>
                <a:spcPct val="20000"/>
              </a:spcBef>
            </a:pPr>
            <a:r>
              <a:rPr lang="en-US" sz="2200">
                <a:solidFill>
                  <a:schemeClr val="accent2"/>
                </a:solidFill>
              </a:rPr>
              <a:t>    </a:t>
            </a:r>
            <a:r>
              <a:rPr lang="en-US" sz="2400">
                <a:solidFill>
                  <a:schemeClr val="accent2"/>
                </a:solidFill>
              </a:rPr>
              <a:t>S.G.Gopalakrishnan and Xuejin Zhang</a:t>
            </a:r>
          </a:p>
          <a:p>
            <a:pPr>
              <a:spcBef>
                <a:spcPct val="20000"/>
              </a:spcBef>
            </a:pPr>
            <a:r>
              <a:rPr lang="en-US" sz="2400">
                <a:solidFill>
                  <a:schemeClr val="accent2"/>
                </a:solidFill>
              </a:rPr>
              <a:t>     	   HRD/AOML/NOAA, Miami</a:t>
            </a:r>
          </a:p>
          <a:p>
            <a:pPr>
              <a:spcBef>
                <a:spcPct val="20000"/>
              </a:spcBef>
            </a:pPr>
            <a:r>
              <a:rPr lang="en-US" sz="2400">
                <a:solidFill>
                  <a:schemeClr val="accent2"/>
                </a:solidFill>
              </a:rPr>
              <a:t>		gopal@noaa.gov</a:t>
            </a:r>
          </a:p>
        </p:txBody>
      </p:sp>
      <p:sp>
        <p:nvSpPr>
          <p:cNvPr id="2062" name="Rectangle 14"/>
          <p:cNvSpPr>
            <a:spLocks noChangeArrowheads="1"/>
          </p:cNvSpPr>
          <p:nvPr/>
        </p:nvSpPr>
        <p:spPr bwMode="auto">
          <a:xfrm>
            <a:off x="3810000" y="1752600"/>
            <a:ext cx="1219200" cy="228600"/>
          </a:xfrm>
          <a:prstGeom prst="rect">
            <a:avLst/>
          </a:prstGeom>
          <a:noFill/>
          <a:ln w="9525">
            <a:noFill/>
            <a:miter lim="800000"/>
            <a:headEnd/>
            <a:tailEnd/>
          </a:ln>
          <a:effectLst/>
        </p:spPr>
        <p:txBody>
          <a:bodyPr wrap="none" anchor="ctr"/>
          <a:lstStyle/>
          <a:p>
            <a:pPr algn="ctr"/>
            <a:r>
              <a:rPr lang="en-US" b="0">
                <a:solidFill>
                  <a:schemeClr val="bg1"/>
                </a:solidFill>
              </a:rPr>
              <a:t>Hurricane Ike, 2008</a:t>
            </a:r>
          </a:p>
        </p:txBody>
      </p:sp>
      <p:pic>
        <p:nvPicPr>
          <p:cNvPr id="2081" name="Picture 5" descr="vortex09"/>
          <p:cNvPicPr preferRelativeResize="0">
            <a:picLocks noChangeArrowheads="1" noCrop="1"/>
          </p:cNvPicPr>
          <p:nvPr/>
        </p:nvPicPr>
        <p:blipFill>
          <a:blip r:embed="rId3" cstate="print"/>
          <a:srcRect/>
          <a:stretch>
            <a:fillRect/>
          </a:stretch>
        </p:blipFill>
        <p:spPr bwMode="auto">
          <a:xfrm>
            <a:off x="1982788" y="1524000"/>
            <a:ext cx="4799012" cy="3276600"/>
          </a:xfrm>
          <a:prstGeom prst="rect">
            <a:avLst/>
          </a:prstGeom>
          <a:noFill/>
          <a:ln w="9525">
            <a:noFill/>
            <a:miter lim="800000"/>
            <a:headEnd/>
            <a:tailEnd/>
          </a:ln>
        </p:spPr>
      </p:pic>
      <p:sp>
        <p:nvSpPr>
          <p:cNvPr id="2086" name="Rectangle 38"/>
          <p:cNvSpPr>
            <a:spLocks noChangeArrowheads="1"/>
          </p:cNvSpPr>
          <p:nvPr/>
        </p:nvSpPr>
        <p:spPr bwMode="auto">
          <a:xfrm>
            <a:off x="3581400" y="4267200"/>
            <a:ext cx="1828800" cy="304800"/>
          </a:xfrm>
          <a:prstGeom prst="rect">
            <a:avLst/>
          </a:prstGeom>
          <a:noFill/>
          <a:ln w="9525">
            <a:noFill/>
            <a:miter lim="800000"/>
            <a:headEnd/>
            <a:tailEnd/>
          </a:ln>
          <a:effectLst/>
        </p:spPr>
        <p:txBody>
          <a:bodyPr wrap="none" anchor="ctr"/>
          <a:lstStyle/>
          <a:p>
            <a:pPr algn="ctr"/>
            <a:r>
              <a:rPr lang="en-US" sz="1000"/>
              <a:t>Ideal Case</a:t>
            </a:r>
          </a:p>
        </p:txBody>
      </p:sp>
      <p:pic>
        <p:nvPicPr>
          <p:cNvPr id="2089" name="Picture 3" descr="divcomp.tif"/>
          <p:cNvPicPr preferRelativeResize="0">
            <a:picLocks/>
          </p:cNvPicPr>
          <p:nvPr/>
        </p:nvPicPr>
        <p:blipFill>
          <a:blip r:embed="rId4" cstate="print"/>
          <a:srcRect l="14578" t="7428" r="15903" b="15428"/>
          <a:stretch>
            <a:fillRect/>
          </a:stretch>
        </p:blipFill>
        <p:spPr bwMode="auto">
          <a:xfrm>
            <a:off x="457200" y="1066800"/>
            <a:ext cx="1828800" cy="1828800"/>
          </a:xfrm>
          <a:prstGeom prst="rect">
            <a:avLst/>
          </a:prstGeom>
          <a:noFill/>
          <a:ln w="9525">
            <a:noFill/>
            <a:miter lim="800000"/>
            <a:headEnd/>
            <a:tailEnd/>
          </a:ln>
        </p:spPr>
      </p:pic>
      <p:pic>
        <p:nvPicPr>
          <p:cNvPr id="2090" name="Picture 2"/>
          <p:cNvPicPr preferRelativeResize="0">
            <a:picLocks noChangeArrowheads="1"/>
          </p:cNvPicPr>
          <p:nvPr/>
        </p:nvPicPr>
        <p:blipFill>
          <a:blip r:embed="rId5" cstate="print"/>
          <a:srcRect l="4083" t="5533" r="70166" b="56200"/>
          <a:stretch>
            <a:fillRect/>
          </a:stretch>
        </p:blipFill>
        <p:spPr bwMode="auto">
          <a:xfrm>
            <a:off x="457200" y="3505200"/>
            <a:ext cx="1828800" cy="1676400"/>
          </a:xfrm>
          <a:prstGeom prst="rect">
            <a:avLst/>
          </a:prstGeom>
          <a:noFill/>
          <a:ln w="9525">
            <a:noFill/>
            <a:miter lim="800000"/>
            <a:headEnd/>
            <a:tailEnd/>
          </a:ln>
        </p:spPr>
      </p:pic>
      <p:sp>
        <p:nvSpPr>
          <p:cNvPr id="2091" name="Rectangle 43"/>
          <p:cNvSpPr>
            <a:spLocks noChangeArrowheads="1"/>
          </p:cNvSpPr>
          <p:nvPr/>
        </p:nvSpPr>
        <p:spPr bwMode="auto">
          <a:xfrm>
            <a:off x="838200" y="3657600"/>
            <a:ext cx="1219200" cy="228600"/>
          </a:xfrm>
          <a:prstGeom prst="rect">
            <a:avLst/>
          </a:prstGeom>
          <a:noFill/>
          <a:ln w="9525">
            <a:noFill/>
            <a:miter lim="800000"/>
            <a:headEnd/>
            <a:tailEnd/>
          </a:ln>
          <a:effectLst/>
        </p:spPr>
        <p:txBody>
          <a:bodyPr wrap="none" anchor="ctr"/>
          <a:lstStyle/>
          <a:p>
            <a:pPr algn="ctr"/>
            <a:r>
              <a:rPr lang="en-US" sz="1000" b="0">
                <a:solidFill>
                  <a:schemeClr val="tx1"/>
                </a:solidFill>
              </a:rPr>
              <a:t>Hurricane Katrina, 2005</a:t>
            </a:r>
          </a:p>
        </p:txBody>
      </p:sp>
      <p:sp>
        <p:nvSpPr>
          <p:cNvPr id="2094" name="Rectangle 46"/>
          <p:cNvSpPr>
            <a:spLocks noChangeArrowheads="1"/>
          </p:cNvSpPr>
          <p:nvPr/>
        </p:nvSpPr>
        <p:spPr bwMode="auto">
          <a:xfrm>
            <a:off x="762000" y="1219200"/>
            <a:ext cx="1219200" cy="228600"/>
          </a:xfrm>
          <a:prstGeom prst="rect">
            <a:avLst/>
          </a:prstGeom>
          <a:noFill/>
          <a:ln w="9525">
            <a:noFill/>
            <a:miter lim="800000"/>
            <a:headEnd/>
            <a:tailEnd/>
          </a:ln>
          <a:effectLst/>
        </p:spPr>
        <p:txBody>
          <a:bodyPr wrap="none" anchor="ctr"/>
          <a:lstStyle/>
          <a:p>
            <a:pPr algn="ctr"/>
            <a:r>
              <a:rPr lang="en-US" sz="1000" b="0">
                <a:solidFill>
                  <a:schemeClr val="tx1"/>
                </a:solidFill>
              </a:rPr>
              <a:t>Hurricane Katrina, 2005</a:t>
            </a:r>
          </a:p>
        </p:txBody>
      </p:sp>
      <p:sp>
        <p:nvSpPr>
          <p:cNvPr id="2096" name="Oval 48"/>
          <p:cNvSpPr>
            <a:spLocks noChangeArrowheads="1"/>
          </p:cNvSpPr>
          <p:nvPr/>
        </p:nvSpPr>
        <p:spPr bwMode="auto">
          <a:xfrm>
            <a:off x="685800" y="2667000"/>
            <a:ext cx="304800" cy="228600"/>
          </a:xfrm>
          <a:prstGeom prst="ellipse">
            <a:avLst/>
          </a:prstGeom>
          <a:no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685800" y="5029200"/>
            <a:ext cx="304800" cy="228600"/>
          </a:xfrm>
          <a:prstGeom prst="ellipse">
            <a:avLst/>
          </a:prstGeom>
          <a:noFill/>
          <a:ln w="9525">
            <a:solidFill>
              <a:schemeClr val="tx1"/>
            </a:solidFill>
            <a:round/>
            <a:headEnd/>
            <a:tailEnd/>
          </a:ln>
          <a:effectLst/>
        </p:spPr>
        <p:txBody>
          <a:bodyPr wrap="none" anchor="ctr"/>
          <a:lstStyle/>
          <a:p>
            <a:endParaRPr lang="en-US"/>
          </a:p>
        </p:txBody>
      </p:sp>
      <p:sp>
        <p:nvSpPr>
          <p:cNvPr id="2099" name="Oval 51"/>
          <p:cNvSpPr>
            <a:spLocks noChangeArrowheads="1"/>
          </p:cNvSpPr>
          <p:nvPr/>
        </p:nvSpPr>
        <p:spPr bwMode="auto">
          <a:xfrm>
            <a:off x="838200" y="1600200"/>
            <a:ext cx="228600" cy="609600"/>
          </a:xfrm>
          <a:prstGeom prst="ellipse">
            <a:avLst/>
          </a:prstGeom>
          <a:noFill/>
          <a:ln w="9525">
            <a:solidFill>
              <a:schemeClr val="tx1"/>
            </a:solidFill>
            <a:round/>
            <a:headEnd/>
            <a:tailEnd/>
          </a:ln>
          <a:effectLst/>
        </p:spPr>
        <p:txBody>
          <a:bodyPr wrap="none" anchor="ctr"/>
          <a:lstStyle/>
          <a:p>
            <a:endParaRPr lang="en-US"/>
          </a:p>
        </p:txBody>
      </p:sp>
      <p:sp>
        <p:nvSpPr>
          <p:cNvPr id="2100" name="Oval 52"/>
          <p:cNvSpPr>
            <a:spLocks noChangeArrowheads="1"/>
          </p:cNvSpPr>
          <p:nvPr/>
        </p:nvSpPr>
        <p:spPr bwMode="auto">
          <a:xfrm>
            <a:off x="838200" y="4114800"/>
            <a:ext cx="228600" cy="609600"/>
          </a:xfrm>
          <a:prstGeom prst="ellipse">
            <a:avLst/>
          </a:prstGeom>
          <a:noFill/>
          <a:ln w="9525">
            <a:solidFill>
              <a:schemeClr val="tx1"/>
            </a:solidFill>
            <a:round/>
            <a:headEnd/>
            <a:tailEnd/>
          </a:ln>
          <a:effectLst/>
        </p:spPr>
        <p:txBody>
          <a:bodyPr wrap="none" anchor="ctr"/>
          <a:lstStyle/>
          <a:p>
            <a:endParaRPr lang="en-US"/>
          </a:p>
        </p:txBody>
      </p:sp>
      <p:pic>
        <p:nvPicPr>
          <p:cNvPr id="2101" name="Picture 5"/>
          <p:cNvPicPr preferRelativeResize="0">
            <a:picLocks noChangeArrowheads="1"/>
          </p:cNvPicPr>
          <p:nvPr/>
        </p:nvPicPr>
        <p:blipFill>
          <a:blip r:embed="rId6" cstate="print"/>
          <a:srcRect/>
          <a:stretch>
            <a:fillRect/>
          </a:stretch>
        </p:blipFill>
        <p:spPr bwMode="auto">
          <a:xfrm>
            <a:off x="6934200" y="990600"/>
            <a:ext cx="1828800" cy="1828800"/>
          </a:xfrm>
          <a:prstGeom prst="rect">
            <a:avLst/>
          </a:prstGeom>
          <a:noFill/>
          <a:ln w="9525">
            <a:noFill/>
            <a:miter lim="800000"/>
            <a:headEnd/>
            <a:tailEnd/>
          </a:ln>
        </p:spPr>
      </p:pic>
      <p:sp>
        <p:nvSpPr>
          <p:cNvPr id="2102" name="Rectangle 54"/>
          <p:cNvSpPr>
            <a:spLocks noChangeArrowheads="1"/>
          </p:cNvSpPr>
          <p:nvPr/>
        </p:nvSpPr>
        <p:spPr bwMode="auto">
          <a:xfrm>
            <a:off x="7239000" y="1066800"/>
            <a:ext cx="1219200" cy="228600"/>
          </a:xfrm>
          <a:prstGeom prst="rect">
            <a:avLst/>
          </a:prstGeom>
          <a:noFill/>
          <a:ln w="9525">
            <a:noFill/>
            <a:miter lim="800000"/>
            <a:headEnd/>
            <a:tailEnd/>
          </a:ln>
          <a:effectLst/>
        </p:spPr>
        <p:txBody>
          <a:bodyPr wrap="none" anchor="ctr"/>
          <a:lstStyle/>
          <a:p>
            <a:pPr algn="ctr"/>
            <a:r>
              <a:rPr lang="en-US" sz="1000" b="0">
                <a:solidFill>
                  <a:schemeClr val="tx1"/>
                </a:solidFill>
              </a:rPr>
              <a:t>Hurricane Bill, 2009</a:t>
            </a:r>
          </a:p>
        </p:txBody>
      </p:sp>
      <p:pic>
        <p:nvPicPr>
          <p:cNvPr id="2103" name="Picture 7" descr="C:\MATLAB7\work\Model\HWRF\Bill2009\BILL03L.2009081600\u10map.tif"/>
          <p:cNvPicPr preferRelativeResize="0">
            <a:picLocks noChangeArrowheads="1"/>
          </p:cNvPicPr>
          <p:nvPr/>
        </p:nvPicPr>
        <p:blipFill>
          <a:blip r:embed="rId7" cstate="print"/>
          <a:srcRect/>
          <a:stretch>
            <a:fillRect/>
          </a:stretch>
        </p:blipFill>
        <p:spPr bwMode="auto">
          <a:xfrm>
            <a:off x="6858000" y="3429000"/>
            <a:ext cx="1828800" cy="1828800"/>
          </a:xfrm>
          <a:prstGeom prst="rect">
            <a:avLst/>
          </a:prstGeom>
          <a:noFill/>
          <a:ln w="9525">
            <a:noFill/>
            <a:miter lim="800000"/>
            <a:headEnd/>
            <a:tailEnd/>
          </a:ln>
        </p:spPr>
      </p:pic>
      <p:sp>
        <p:nvSpPr>
          <p:cNvPr id="2104" name="Rectangle 56"/>
          <p:cNvSpPr>
            <a:spLocks noChangeArrowheads="1"/>
          </p:cNvSpPr>
          <p:nvPr/>
        </p:nvSpPr>
        <p:spPr bwMode="auto">
          <a:xfrm>
            <a:off x="7239000" y="3581400"/>
            <a:ext cx="1219200" cy="228600"/>
          </a:xfrm>
          <a:prstGeom prst="rect">
            <a:avLst/>
          </a:prstGeom>
          <a:noFill/>
          <a:ln w="9525">
            <a:noFill/>
            <a:miter lim="800000"/>
            <a:headEnd/>
            <a:tailEnd/>
          </a:ln>
          <a:effectLst/>
        </p:spPr>
        <p:txBody>
          <a:bodyPr wrap="none" anchor="ctr"/>
          <a:lstStyle/>
          <a:p>
            <a:pPr algn="ctr"/>
            <a:r>
              <a:rPr lang="en-US" sz="1000" b="0">
                <a:solidFill>
                  <a:schemeClr val="tx1"/>
                </a:solidFill>
              </a:rPr>
              <a:t>Hurricane Bill, 2009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body" sz="half" idx="1"/>
          </p:nvPr>
        </p:nvSpPr>
        <p:spPr>
          <a:xfrm>
            <a:off x="381000" y="5562600"/>
            <a:ext cx="8382000" cy="990600"/>
          </a:xfrm>
        </p:spPr>
        <p:txBody>
          <a:bodyPr/>
          <a:lstStyle/>
          <a:p>
            <a:pPr>
              <a:lnSpc>
                <a:spcPct val="90000"/>
              </a:lnSpc>
            </a:pPr>
            <a:r>
              <a:rPr lang="en-US" sz="2800"/>
              <a:t>13 or 9 point average (repository uses 9)</a:t>
            </a:r>
          </a:p>
          <a:p>
            <a:pPr>
              <a:lnSpc>
                <a:spcPct val="90000"/>
              </a:lnSpc>
            </a:pPr>
            <a:r>
              <a:rPr lang="en-US" sz="2800"/>
              <a:t>Weighed equally between the parent and nest average</a:t>
            </a:r>
          </a:p>
        </p:txBody>
      </p:sp>
      <p:sp>
        <p:nvSpPr>
          <p:cNvPr id="112645" name="Rectangle 5"/>
          <p:cNvSpPr>
            <a:spLocks noGrp="1" noChangeArrowheads="1"/>
          </p:cNvSpPr>
          <p:nvPr>
            <p:ph type="title"/>
          </p:nvPr>
        </p:nvSpPr>
        <p:spPr>
          <a:xfrm>
            <a:off x="457200" y="277813"/>
            <a:ext cx="8305800" cy="712787"/>
          </a:xfrm>
          <a:noFill/>
          <a:ln/>
        </p:spPr>
        <p:txBody>
          <a:bodyPr/>
          <a:lstStyle/>
          <a:p>
            <a:r>
              <a:rPr lang="en-US" sz="4000"/>
              <a:t>HWRF Two-Way Interaction</a:t>
            </a:r>
          </a:p>
        </p:txBody>
      </p:sp>
      <p:pic>
        <p:nvPicPr>
          <p:cNvPr id="112651" name="Picture 11" descr="nest"/>
          <p:cNvPicPr preferRelativeResize="0">
            <a:picLocks noChangeArrowheads="1"/>
          </p:cNvPicPr>
          <p:nvPr/>
        </p:nvPicPr>
        <p:blipFill>
          <a:blip r:embed="rId2" cstate="print"/>
          <a:srcRect t="9474" b="33157"/>
          <a:stretch>
            <a:fillRect/>
          </a:stretch>
        </p:blipFill>
        <p:spPr bwMode="auto">
          <a:xfrm>
            <a:off x="1447800" y="914400"/>
            <a:ext cx="6629400" cy="4572000"/>
          </a:xfrm>
          <a:prstGeom prst="rect">
            <a:avLst/>
          </a:prstGeom>
          <a:noFill/>
          <a:ln w="9525">
            <a:noFill/>
            <a:miter lim="800000"/>
            <a:headEnd/>
            <a:tailEnd/>
          </a:ln>
        </p:spPr>
      </p:pic>
      <p:sp>
        <p:nvSpPr>
          <p:cNvPr id="112652" name="Rectangle 12"/>
          <p:cNvSpPr>
            <a:spLocks noChangeArrowheads="1"/>
          </p:cNvSpPr>
          <p:nvPr/>
        </p:nvSpPr>
        <p:spPr bwMode="auto">
          <a:xfrm>
            <a:off x="3505200" y="2438400"/>
            <a:ext cx="1219200" cy="1219200"/>
          </a:xfrm>
          <a:prstGeom prst="rect">
            <a:avLst/>
          </a:prstGeom>
          <a:noFill/>
          <a:ln w="57150">
            <a:solidFill>
              <a:srgbClr val="000099"/>
            </a:solidFill>
            <a:miter lim="800000"/>
            <a:headEnd/>
            <a:tailEnd/>
          </a:ln>
          <a:effectLst/>
        </p:spPr>
        <p:txBody>
          <a:bodyPr wrap="none" anchor="ctr"/>
          <a:lstStyle/>
          <a:p>
            <a:endParaRPr lang="en-US"/>
          </a:p>
        </p:txBody>
      </p:sp>
      <p:sp>
        <p:nvSpPr>
          <p:cNvPr id="112653" name="Line 13"/>
          <p:cNvSpPr>
            <a:spLocks noChangeShapeType="1"/>
          </p:cNvSpPr>
          <p:nvPr/>
        </p:nvSpPr>
        <p:spPr bwMode="auto">
          <a:xfrm flipV="1">
            <a:off x="3505200" y="2438400"/>
            <a:ext cx="609600" cy="609600"/>
          </a:xfrm>
          <a:prstGeom prst="line">
            <a:avLst/>
          </a:prstGeom>
          <a:noFill/>
          <a:ln w="57150">
            <a:solidFill>
              <a:srgbClr val="993366"/>
            </a:solidFill>
            <a:round/>
            <a:headEnd/>
            <a:tailEnd/>
          </a:ln>
          <a:effectLst/>
        </p:spPr>
        <p:txBody>
          <a:bodyPr/>
          <a:lstStyle/>
          <a:p>
            <a:endParaRPr lang="en-US"/>
          </a:p>
        </p:txBody>
      </p:sp>
      <p:sp>
        <p:nvSpPr>
          <p:cNvPr id="112654" name="Line 14"/>
          <p:cNvSpPr>
            <a:spLocks noChangeShapeType="1"/>
          </p:cNvSpPr>
          <p:nvPr/>
        </p:nvSpPr>
        <p:spPr bwMode="auto">
          <a:xfrm>
            <a:off x="4114800" y="2438400"/>
            <a:ext cx="609600" cy="609600"/>
          </a:xfrm>
          <a:prstGeom prst="line">
            <a:avLst/>
          </a:prstGeom>
          <a:noFill/>
          <a:ln w="57150">
            <a:solidFill>
              <a:srgbClr val="993366"/>
            </a:solidFill>
            <a:round/>
            <a:headEnd/>
            <a:tailEnd/>
          </a:ln>
          <a:effectLst/>
        </p:spPr>
        <p:txBody>
          <a:bodyPr/>
          <a:lstStyle/>
          <a:p>
            <a:endParaRPr lang="en-US"/>
          </a:p>
        </p:txBody>
      </p:sp>
      <p:sp>
        <p:nvSpPr>
          <p:cNvPr id="112659" name="Line 19"/>
          <p:cNvSpPr>
            <a:spLocks noChangeShapeType="1"/>
          </p:cNvSpPr>
          <p:nvPr/>
        </p:nvSpPr>
        <p:spPr bwMode="auto">
          <a:xfrm flipV="1">
            <a:off x="4114800" y="3048000"/>
            <a:ext cx="533400" cy="609600"/>
          </a:xfrm>
          <a:prstGeom prst="line">
            <a:avLst/>
          </a:prstGeom>
          <a:noFill/>
          <a:ln w="57150">
            <a:solidFill>
              <a:srgbClr val="993366"/>
            </a:solidFill>
            <a:round/>
            <a:headEnd/>
            <a:tailEnd/>
          </a:ln>
          <a:effectLst/>
        </p:spPr>
        <p:txBody>
          <a:bodyPr/>
          <a:lstStyle/>
          <a:p>
            <a:endParaRPr lang="en-US"/>
          </a:p>
        </p:txBody>
      </p:sp>
      <p:sp>
        <p:nvSpPr>
          <p:cNvPr id="112660" name="Line 20"/>
          <p:cNvSpPr>
            <a:spLocks noChangeShapeType="1"/>
          </p:cNvSpPr>
          <p:nvPr/>
        </p:nvSpPr>
        <p:spPr bwMode="auto">
          <a:xfrm>
            <a:off x="3581400" y="3048000"/>
            <a:ext cx="533400" cy="609600"/>
          </a:xfrm>
          <a:prstGeom prst="line">
            <a:avLst/>
          </a:prstGeom>
          <a:noFill/>
          <a:ln w="57150">
            <a:solidFill>
              <a:srgbClr val="993366"/>
            </a:solidFill>
            <a:round/>
            <a:headEnd/>
            <a:tailEnd/>
          </a:ln>
          <a:effectLst/>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81000" y="228600"/>
            <a:ext cx="8305800" cy="609600"/>
          </a:xfrm>
        </p:spPr>
        <p:txBody>
          <a:bodyPr/>
          <a:lstStyle/>
          <a:p>
            <a:r>
              <a:rPr lang="en-US" sz="3200"/>
              <a:t>HWRF namelist.input: nest specific!</a:t>
            </a:r>
          </a:p>
        </p:txBody>
      </p:sp>
      <p:sp>
        <p:nvSpPr>
          <p:cNvPr id="102403" name="Text Box 1027"/>
          <p:cNvSpPr txBox="1">
            <a:spLocks noChangeArrowheads="1"/>
          </p:cNvSpPr>
          <p:nvPr/>
        </p:nvSpPr>
        <p:spPr bwMode="auto">
          <a:xfrm>
            <a:off x="228600" y="1143000"/>
            <a:ext cx="4953000" cy="5383213"/>
          </a:xfrm>
          <a:prstGeom prst="rect">
            <a:avLst/>
          </a:prstGeom>
          <a:noFill/>
          <a:ln w="12700">
            <a:solidFill>
              <a:schemeClr val="tx1"/>
            </a:solidFill>
            <a:miter lim="800000"/>
            <a:headEnd/>
            <a:tailEnd/>
          </a:ln>
          <a:effectLst/>
        </p:spPr>
        <p:txBody>
          <a:bodyPr>
            <a:spAutoFit/>
          </a:bodyPr>
          <a:lstStyle/>
          <a:p>
            <a:pPr eaLnBrk="0" hangingPunct="0"/>
            <a:r>
              <a:rPr lang="en-US" b="0">
                <a:solidFill>
                  <a:schemeClr val="tx1"/>
                </a:solidFill>
                <a:latin typeface="Arial" pitchFamily="34" charset="0"/>
              </a:rPr>
              <a:t>&amp;domains</a:t>
            </a:r>
          </a:p>
          <a:p>
            <a:pPr eaLnBrk="0" hangingPunct="0"/>
            <a:r>
              <a:rPr lang="en-US" sz="1800" b="0">
                <a:solidFill>
                  <a:schemeClr val="tx1"/>
                </a:solidFill>
                <a:latin typeface="Tahoma" pitchFamily="34" charset="0"/>
              </a:rPr>
              <a:t> max_dom                   = 2, </a:t>
            </a:r>
          </a:p>
          <a:p>
            <a:pPr eaLnBrk="0" hangingPunct="0"/>
            <a:r>
              <a:rPr lang="en-US" sz="1800" b="0">
                <a:solidFill>
                  <a:schemeClr val="tx1"/>
                </a:solidFill>
                <a:latin typeface="Tahoma" pitchFamily="34" charset="0"/>
              </a:rPr>
              <a:t> </a:t>
            </a:r>
            <a:r>
              <a:rPr lang="en-US" sz="1800">
                <a:solidFill>
                  <a:schemeClr val="tx1"/>
                </a:solidFill>
                <a:latin typeface="Arial" pitchFamily="34" charset="0"/>
              </a:rPr>
              <a:t>grid_id                         = 1,              2,</a:t>
            </a:r>
            <a:endParaRPr lang="en-US" sz="1800">
              <a:solidFill>
                <a:schemeClr val="tx1"/>
              </a:solidFill>
              <a:latin typeface="Tahoma" pitchFamily="34" charset="0"/>
            </a:endParaRPr>
          </a:p>
          <a:p>
            <a:pPr eaLnBrk="0" hangingPunct="0"/>
            <a:r>
              <a:rPr lang="en-US" sz="1800">
                <a:solidFill>
                  <a:schemeClr val="tx1"/>
                </a:solidFill>
                <a:latin typeface="Arial" pitchFamily="34" charset="0"/>
              </a:rPr>
              <a:t> parent_id                     = 0,              1,</a:t>
            </a:r>
          </a:p>
          <a:p>
            <a:pPr eaLnBrk="0" hangingPunct="0"/>
            <a:endParaRPr lang="en-US" sz="1800">
              <a:solidFill>
                <a:schemeClr val="tx1"/>
              </a:solidFill>
              <a:latin typeface="Arial" pitchFamily="34" charset="0"/>
            </a:endParaRPr>
          </a:p>
          <a:p>
            <a:pPr eaLnBrk="0" hangingPunct="0"/>
            <a:r>
              <a:rPr lang="en-US">
                <a:solidFill>
                  <a:schemeClr val="tx1"/>
                </a:solidFill>
                <a:latin typeface="Arial" pitchFamily="34" charset="0"/>
              </a:rPr>
              <a:t>&amp;time_control</a:t>
            </a:r>
          </a:p>
          <a:p>
            <a:pPr eaLnBrk="0" hangingPunct="0"/>
            <a:r>
              <a:rPr lang="en-US" sz="1800">
                <a:solidFill>
                  <a:schemeClr val="tx1"/>
                </a:solidFill>
                <a:latin typeface="Arial" pitchFamily="34" charset="0"/>
              </a:rPr>
              <a:t> start_year                     = 2008,      2008,</a:t>
            </a:r>
          </a:p>
          <a:p>
            <a:pPr eaLnBrk="0" hangingPunct="0"/>
            <a:r>
              <a:rPr lang="en-US" sz="1800">
                <a:solidFill>
                  <a:schemeClr val="tx1"/>
                </a:solidFill>
                <a:latin typeface="Arial" pitchFamily="34" charset="0"/>
              </a:rPr>
              <a:t> start_month                 =     09,          09,</a:t>
            </a:r>
          </a:p>
          <a:p>
            <a:pPr eaLnBrk="0" hangingPunct="0"/>
            <a:r>
              <a:rPr lang="en-US" sz="1800">
                <a:solidFill>
                  <a:schemeClr val="tx1"/>
                </a:solidFill>
                <a:latin typeface="Arial" pitchFamily="34" charset="0"/>
              </a:rPr>
              <a:t> start_day                      =     09,          09,</a:t>
            </a:r>
          </a:p>
          <a:p>
            <a:pPr eaLnBrk="0" hangingPunct="0"/>
            <a:r>
              <a:rPr lang="en-US" sz="1800">
                <a:solidFill>
                  <a:schemeClr val="tx1"/>
                </a:solidFill>
                <a:latin typeface="Arial" pitchFamily="34" charset="0"/>
              </a:rPr>
              <a:t> start_hour                    =    00,           00,</a:t>
            </a:r>
          </a:p>
          <a:p>
            <a:pPr eaLnBrk="0" hangingPunct="0"/>
            <a:r>
              <a:rPr lang="en-US" sz="1800">
                <a:solidFill>
                  <a:schemeClr val="tx1"/>
                </a:solidFill>
                <a:latin typeface="Arial" pitchFamily="34" charset="0"/>
              </a:rPr>
              <a:t> start_minute                =    00,           00,</a:t>
            </a:r>
          </a:p>
          <a:p>
            <a:pPr eaLnBrk="0" hangingPunct="0"/>
            <a:r>
              <a:rPr lang="en-US" sz="1800">
                <a:solidFill>
                  <a:schemeClr val="tx1"/>
                </a:solidFill>
                <a:latin typeface="Arial" pitchFamily="34" charset="0"/>
              </a:rPr>
              <a:t> start_second               =    00,           00,</a:t>
            </a:r>
          </a:p>
          <a:p>
            <a:pPr eaLnBrk="0" hangingPunct="0"/>
            <a:r>
              <a:rPr lang="en-US" sz="1800">
                <a:solidFill>
                  <a:schemeClr val="tx1"/>
                </a:solidFill>
                <a:latin typeface="Arial" pitchFamily="34" charset="0"/>
              </a:rPr>
              <a:t> end_year                      = 2008,       2008,</a:t>
            </a:r>
          </a:p>
          <a:p>
            <a:pPr eaLnBrk="0" hangingPunct="0"/>
            <a:r>
              <a:rPr lang="en-US" sz="1800">
                <a:solidFill>
                  <a:schemeClr val="tx1"/>
                </a:solidFill>
                <a:latin typeface="Arial" pitchFamily="34" charset="0"/>
              </a:rPr>
              <a:t> end_month                  =    09,           09,</a:t>
            </a:r>
          </a:p>
          <a:p>
            <a:pPr eaLnBrk="0" hangingPunct="0"/>
            <a:r>
              <a:rPr lang="en-US" sz="1800">
                <a:solidFill>
                  <a:schemeClr val="tx1"/>
                </a:solidFill>
                <a:latin typeface="Arial" pitchFamily="34" charset="0"/>
              </a:rPr>
              <a:t> end_day                       =    09,           09,</a:t>
            </a:r>
          </a:p>
          <a:p>
            <a:pPr eaLnBrk="0" hangingPunct="0"/>
            <a:r>
              <a:rPr lang="en-US" sz="1800">
                <a:solidFill>
                  <a:schemeClr val="tx1"/>
                </a:solidFill>
                <a:latin typeface="Arial" pitchFamily="34" charset="0"/>
              </a:rPr>
              <a:t> end_hour                     =     06,         06,</a:t>
            </a:r>
          </a:p>
          <a:p>
            <a:pPr eaLnBrk="0" hangingPunct="0"/>
            <a:r>
              <a:rPr lang="en-US" sz="1800">
                <a:solidFill>
                  <a:schemeClr val="tx1"/>
                </a:solidFill>
                <a:latin typeface="Arial" pitchFamily="34" charset="0"/>
              </a:rPr>
              <a:t> end_minute                 =     00,         00,</a:t>
            </a:r>
            <a:endParaRPr lang="en-US" sz="1800">
              <a:solidFill>
                <a:schemeClr val="tx1"/>
              </a:solidFill>
              <a:latin typeface="Tahoma" pitchFamily="34" charset="0"/>
            </a:endParaRPr>
          </a:p>
          <a:p>
            <a:pPr eaLnBrk="0" hangingPunct="0"/>
            <a:r>
              <a:rPr lang="en-US" sz="1800">
                <a:solidFill>
                  <a:schemeClr val="tx1"/>
                </a:solidFill>
                <a:latin typeface="Arial" pitchFamily="34" charset="0"/>
              </a:rPr>
              <a:t> end_second                =     00,         00,</a:t>
            </a:r>
          </a:p>
          <a:p>
            <a:pPr eaLnBrk="0" hangingPunct="0"/>
            <a:endParaRPr lang="en-US" sz="1800">
              <a:solidFill>
                <a:schemeClr val="tx1"/>
              </a:solidFill>
              <a:latin typeface="Arial" pitchFamily="34" charset="0"/>
            </a:endParaRPr>
          </a:p>
        </p:txBody>
      </p:sp>
      <p:sp>
        <p:nvSpPr>
          <p:cNvPr id="102404" name="Rectangle 1028"/>
          <p:cNvSpPr>
            <a:spLocks noChangeArrowheads="1"/>
          </p:cNvSpPr>
          <p:nvPr/>
        </p:nvSpPr>
        <p:spPr bwMode="auto">
          <a:xfrm>
            <a:off x="4724400" y="1143000"/>
            <a:ext cx="3962400" cy="5410200"/>
          </a:xfrm>
          <a:prstGeom prst="rect">
            <a:avLst/>
          </a:prstGeom>
          <a:solidFill>
            <a:srgbClr val="00FFFF"/>
          </a:solidFill>
          <a:ln w="9525">
            <a:noFill/>
            <a:miter lim="800000"/>
            <a:headEnd/>
            <a:tailEnd/>
          </a:ln>
          <a:effectLst/>
        </p:spPr>
        <p:txBody>
          <a:bodyPr>
            <a:spAutoFit/>
          </a:bodyPr>
          <a:lstStyle/>
          <a:p>
            <a:pPr eaLnBrk="0" hangingPunct="0"/>
            <a:r>
              <a:rPr lang="en-US" sz="1400">
                <a:solidFill>
                  <a:srgbClr val="000000"/>
                </a:solidFill>
                <a:latin typeface="Arial" pitchFamily="34" charset="0"/>
              </a:rPr>
              <a:t>./frame/LOGICAL FUNCTION nests_to_open</a:t>
            </a:r>
            <a:r>
              <a:rPr lang="en-US" sz="1400" b="0">
                <a:solidFill>
                  <a:srgbClr val="000000"/>
                </a:solidFill>
                <a:latin typeface="Arial" pitchFamily="34" charset="0"/>
              </a:rPr>
              <a:t> </a:t>
            </a:r>
          </a:p>
          <a:p>
            <a:pPr eaLnBrk="0" hangingPunct="0"/>
            <a:endParaRPr lang="en-US" sz="1400" b="0">
              <a:solidFill>
                <a:srgbClr val="000000"/>
              </a:solidFill>
              <a:latin typeface="Arial" pitchFamily="34" charset="0"/>
            </a:endParaRPr>
          </a:p>
          <a:p>
            <a:pPr eaLnBrk="0" hangingPunct="0"/>
            <a:endParaRPr lang="en-US" sz="1400" b="0">
              <a:solidFill>
                <a:srgbClr val="000000"/>
              </a:solidFill>
              <a:latin typeface="Arial" pitchFamily="34" charset="0"/>
            </a:endParaRPr>
          </a:p>
          <a:p>
            <a:pPr eaLnBrk="0" hangingPunct="0"/>
            <a:r>
              <a:rPr lang="en-US" sz="1400">
                <a:solidFill>
                  <a:srgbClr val="000000"/>
                </a:solidFill>
                <a:latin typeface="Arial" pitchFamily="34" charset="0"/>
              </a:rPr>
              <a:t>CALL nl_get_max_dom ( 1, max_dom ) </a:t>
            </a:r>
          </a:p>
          <a:p>
            <a:pPr eaLnBrk="0" hangingPunct="0"/>
            <a:endParaRPr lang="en-US" sz="1400">
              <a:solidFill>
                <a:srgbClr val="000000"/>
              </a:solidFill>
              <a:latin typeface="Arial" pitchFamily="34" charset="0"/>
            </a:endParaRPr>
          </a:p>
          <a:p>
            <a:pPr eaLnBrk="0" hangingPunct="0"/>
            <a:r>
              <a:rPr lang="en-US" sz="1400">
                <a:solidFill>
                  <a:srgbClr val="000000"/>
                </a:solidFill>
                <a:latin typeface="Arial" pitchFamily="34" charset="0"/>
              </a:rPr>
              <a:t>DO nestid = 2, max_dom </a:t>
            </a:r>
          </a:p>
          <a:p>
            <a:pPr eaLnBrk="0" hangingPunct="0"/>
            <a:endParaRPr lang="en-US" sz="1400">
              <a:solidFill>
                <a:srgbClr val="000000"/>
              </a:solidFill>
              <a:latin typeface="Arial" pitchFamily="34" charset="0"/>
            </a:endParaRPr>
          </a:p>
          <a:p>
            <a:pPr eaLnBrk="0" hangingPunct="0"/>
            <a:r>
              <a:rPr lang="en-US" sz="1400">
                <a:solidFill>
                  <a:srgbClr val="000000"/>
                </a:solidFill>
                <a:latin typeface="Arial" pitchFamily="34" charset="0"/>
              </a:rPr>
              <a:t> IF ( .NOT. active_domain( nestid ) ) THEN </a:t>
            </a:r>
          </a:p>
          <a:p>
            <a:pPr eaLnBrk="0" hangingPunct="0"/>
            <a:r>
              <a:rPr lang="en-US" sz="1400">
                <a:solidFill>
                  <a:srgbClr val="000000"/>
                </a:solidFill>
                <a:latin typeface="Arial" pitchFamily="34" charset="0"/>
              </a:rPr>
              <a:t>   CALL nl_get_parent_id ( nestid, parent_id ) </a:t>
            </a:r>
          </a:p>
          <a:p>
            <a:pPr eaLnBrk="0" hangingPunct="0"/>
            <a:r>
              <a:rPr lang="en-US" sz="1400">
                <a:solidFill>
                  <a:srgbClr val="000000"/>
                </a:solidFill>
                <a:latin typeface="Arial" pitchFamily="34" charset="0"/>
              </a:rPr>
              <a:t>    IF ( parent_id .EQ. parent%id ) THEN </a:t>
            </a:r>
          </a:p>
          <a:p>
            <a:pPr eaLnBrk="0" hangingPunct="0"/>
            <a:r>
              <a:rPr lang="en-US" sz="1400">
                <a:solidFill>
                  <a:srgbClr val="000000"/>
                </a:solidFill>
                <a:latin typeface="Arial" pitchFamily="34" charset="0"/>
              </a:rPr>
              <a:t>       CALL nl_get_start_year (nestid,s_yr) </a:t>
            </a:r>
          </a:p>
          <a:p>
            <a:pPr eaLnBrk="0" hangingPunct="0"/>
            <a:r>
              <a:rPr lang="en-US" sz="1400">
                <a:solidFill>
                  <a:srgbClr val="000000"/>
                </a:solidFill>
                <a:latin typeface="Arial" pitchFamily="34" charset="0"/>
              </a:rPr>
              <a:t>       CALL nl_get_end_year (nestid,e_yr) </a:t>
            </a:r>
          </a:p>
          <a:p>
            <a:pPr eaLnBrk="0" hangingPunct="0"/>
            <a:r>
              <a:rPr lang="en-US" sz="1400">
                <a:solidFill>
                  <a:srgbClr val="000000"/>
                </a:solidFill>
                <a:latin typeface="Arial" pitchFamily="34" charset="0"/>
              </a:rPr>
              <a:t>       CALL nl_get_start_month (nestid,s_mm)  </a:t>
            </a:r>
          </a:p>
          <a:p>
            <a:pPr eaLnBrk="0" hangingPunct="0"/>
            <a:r>
              <a:rPr lang="en-US" sz="1400">
                <a:solidFill>
                  <a:srgbClr val="000000"/>
                </a:solidFill>
                <a:latin typeface="Arial" pitchFamily="34" charset="0"/>
              </a:rPr>
              <a:t>       CALL nl_get_end_month (nestid,e_mm) </a:t>
            </a:r>
          </a:p>
          <a:p>
            <a:pPr eaLnBrk="0" hangingPunct="0"/>
            <a:r>
              <a:rPr lang="en-US" sz="1400">
                <a:solidFill>
                  <a:srgbClr val="000000"/>
                </a:solidFill>
                <a:latin typeface="Arial" pitchFamily="34" charset="0"/>
              </a:rPr>
              <a:t>       CALL nl_get_start_day (nestid,s_dd) </a:t>
            </a:r>
          </a:p>
          <a:p>
            <a:pPr eaLnBrk="0" hangingPunct="0"/>
            <a:r>
              <a:rPr lang="en-US" sz="1400">
                <a:solidFill>
                  <a:srgbClr val="000000"/>
                </a:solidFill>
                <a:latin typeface="Arial" pitchFamily="34" charset="0"/>
              </a:rPr>
              <a:t>       CALL nl_get_end_day (nestid,e_dd) </a:t>
            </a:r>
          </a:p>
          <a:p>
            <a:pPr eaLnBrk="0" hangingPunct="0"/>
            <a:r>
              <a:rPr lang="en-US" sz="1400">
                <a:solidFill>
                  <a:srgbClr val="000000"/>
                </a:solidFill>
                <a:latin typeface="Arial" pitchFamily="34" charset="0"/>
              </a:rPr>
              <a:t>       CALL nl_get_start_hour (nestid,s_h)  </a:t>
            </a:r>
          </a:p>
          <a:p>
            <a:pPr eaLnBrk="0" hangingPunct="0"/>
            <a:r>
              <a:rPr lang="en-US" sz="1400">
                <a:solidFill>
                  <a:srgbClr val="000000"/>
                </a:solidFill>
                <a:latin typeface="Arial" pitchFamily="34" charset="0"/>
              </a:rPr>
              <a:t>       CALL nl_get_end_hour (nestid,e_h) </a:t>
            </a:r>
          </a:p>
          <a:p>
            <a:pPr eaLnBrk="0" hangingPunct="0"/>
            <a:r>
              <a:rPr lang="en-US" sz="1400">
                <a:solidFill>
                  <a:srgbClr val="000000"/>
                </a:solidFill>
                <a:latin typeface="Arial" pitchFamily="34" charset="0"/>
              </a:rPr>
              <a:t>       CALL nl_get_start_minute (nestid,s_m)  </a:t>
            </a:r>
          </a:p>
          <a:p>
            <a:pPr eaLnBrk="0" hangingPunct="0"/>
            <a:r>
              <a:rPr lang="en-US" sz="1400">
                <a:solidFill>
                  <a:srgbClr val="000000"/>
                </a:solidFill>
                <a:latin typeface="Arial" pitchFamily="34" charset="0"/>
              </a:rPr>
              <a:t>       CALL nl_get_end_minute (nestid,e_m) </a:t>
            </a:r>
          </a:p>
          <a:p>
            <a:pPr eaLnBrk="0" hangingPunct="0"/>
            <a:r>
              <a:rPr lang="en-US" sz="1400">
                <a:solidFill>
                  <a:srgbClr val="000000"/>
                </a:solidFill>
                <a:latin typeface="Arial" pitchFamily="34" charset="0"/>
              </a:rPr>
              <a:t>       CALL nl_get_start_second (nestid,s_s)  </a:t>
            </a:r>
          </a:p>
          <a:p>
            <a:pPr eaLnBrk="0" hangingPunct="0"/>
            <a:r>
              <a:rPr lang="en-US" sz="1400">
                <a:solidFill>
                  <a:srgbClr val="000000"/>
                </a:solidFill>
                <a:latin typeface="Arial" pitchFamily="34" charset="0"/>
              </a:rPr>
              <a:t>       CALL nl_get_end_second (nestid,e_s) </a:t>
            </a:r>
          </a:p>
          <a:p>
            <a:pPr eaLnBrk="0" hangingPunct="0"/>
            <a:endParaRPr lang="en-US" sz="1400">
              <a:solidFill>
                <a:srgbClr val="000000"/>
              </a:solidFill>
              <a:latin typeface="Arial" pitchFamily="34" charset="0"/>
            </a:endParaRPr>
          </a:p>
          <a:p>
            <a:pPr eaLnBrk="0" hangingPunct="0"/>
            <a:r>
              <a:rPr lang="en-US" sz="1400">
                <a:solidFill>
                  <a:srgbClr val="000000"/>
                </a:solidFill>
                <a:latin typeface="Arial" pitchFamily="34" charset="0"/>
              </a:rPr>
              <a:t>………….</a:t>
            </a:r>
          </a:p>
          <a:p>
            <a:pPr eaLnBrk="0" hangingPunct="0"/>
            <a:r>
              <a:rPr lang="en-US" sz="1400">
                <a:solidFill>
                  <a:srgbClr val="000000"/>
                </a:solidFill>
                <a:latin typeface="Arial" pitchFamily="34" charset="0"/>
              </a:rPr>
              <a:t>ENDDO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blinds(horizontal)">
                                      <p:cBhvr>
                                        <p:cTn id="7"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81000" y="152400"/>
            <a:ext cx="8305800" cy="609600"/>
          </a:xfrm>
        </p:spPr>
        <p:txBody>
          <a:bodyPr/>
          <a:lstStyle/>
          <a:p>
            <a:r>
              <a:rPr lang="en-US" sz="3500"/>
              <a:t>Domain configuration for the nest</a:t>
            </a:r>
          </a:p>
        </p:txBody>
      </p:sp>
      <p:sp>
        <p:nvSpPr>
          <p:cNvPr id="104451" name="Text Box 3"/>
          <p:cNvSpPr txBox="1">
            <a:spLocks noChangeArrowheads="1"/>
          </p:cNvSpPr>
          <p:nvPr/>
        </p:nvSpPr>
        <p:spPr bwMode="auto">
          <a:xfrm>
            <a:off x="152400" y="838200"/>
            <a:ext cx="4495800" cy="4951413"/>
          </a:xfrm>
          <a:prstGeom prst="rect">
            <a:avLst/>
          </a:prstGeom>
          <a:noFill/>
          <a:ln w="12700">
            <a:solidFill>
              <a:schemeClr val="tx1"/>
            </a:solidFill>
            <a:miter lim="800000"/>
            <a:headEnd/>
            <a:tailEnd/>
          </a:ln>
          <a:effectLst/>
        </p:spPr>
        <p:txBody>
          <a:bodyPr>
            <a:spAutoFit/>
          </a:bodyPr>
          <a:lstStyle/>
          <a:p>
            <a:pPr eaLnBrk="0" hangingPunct="0"/>
            <a:r>
              <a:rPr lang="en-US" b="0">
                <a:solidFill>
                  <a:schemeClr val="tx1"/>
                </a:solidFill>
                <a:latin typeface="Arial" pitchFamily="34" charset="0"/>
              </a:rPr>
              <a:t>&amp;domains</a:t>
            </a:r>
          </a:p>
          <a:p>
            <a:pPr eaLnBrk="0" hangingPunct="0"/>
            <a:r>
              <a:rPr lang="en-US" sz="1800" b="0">
                <a:solidFill>
                  <a:schemeClr val="tx1"/>
                </a:solidFill>
                <a:latin typeface="Tahoma" pitchFamily="34" charset="0"/>
              </a:rPr>
              <a:t> </a:t>
            </a:r>
            <a:r>
              <a:rPr lang="en-US">
                <a:solidFill>
                  <a:schemeClr val="tx1"/>
                </a:solidFill>
                <a:latin typeface="Arial" pitchFamily="34" charset="0"/>
              </a:rPr>
              <a:t>time_step                       = 54,</a:t>
            </a:r>
          </a:p>
          <a:p>
            <a:pPr eaLnBrk="0" hangingPunct="0"/>
            <a:r>
              <a:rPr lang="en-US">
                <a:solidFill>
                  <a:schemeClr val="tx1"/>
                </a:solidFill>
                <a:latin typeface="Arial" pitchFamily="34" charset="0"/>
              </a:rPr>
              <a:t> time_step_fract_num   = 0,</a:t>
            </a:r>
          </a:p>
          <a:p>
            <a:pPr eaLnBrk="0" hangingPunct="0"/>
            <a:r>
              <a:rPr lang="en-US">
                <a:solidFill>
                  <a:schemeClr val="tx1"/>
                </a:solidFill>
                <a:latin typeface="Arial" pitchFamily="34" charset="0"/>
              </a:rPr>
              <a:t> time_step_fract_den    = 1,</a:t>
            </a:r>
          </a:p>
          <a:p>
            <a:pPr eaLnBrk="0" hangingPunct="0"/>
            <a:r>
              <a:rPr lang="en-US">
                <a:solidFill>
                  <a:schemeClr val="tx1"/>
                </a:solidFill>
                <a:latin typeface="Arial" pitchFamily="34" charset="0"/>
              </a:rPr>
              <a:t> max_dom                       = 2,</a:t>
            </a:r>
          </a:p>
          <a:p>
            <a:pPr eaLnBrk="0" hangingPunct="0"/>
            <a:r>
              <a:rPr lang="en-US">
                <a:solidFill>
                  <a:schemeClr val="tx1"/>
                </a:solidFill>
                <a:latin typeface="Arial" pitchFamily="34" charset="0"/>
              </a:rPr>
              <a:t> s_we                               = 1,         1,</a:t>
            </a:r>
          </a:p>
          <a:p>
            <a:pPr eaLnBrk="0" hangingPunct="0"/>
            <a:r>
              <a:rPr lang="en-US">
                <a:solidFill>
                  <a:schemeClr val="tx1"/>
                </a:solidFill>
                <a:latin typeface="Arial" pitchFamily="34" charset="0"/>
              </a:rPr>
              <a:t> e_we                               = 216,    60,</a:t>
            </a:r>
          </a:p>
          <a:p>
            <a:pPr eaLnBrk="0" hangingPunct="0"/>
            <a:r>
              <a:rPr lang="en-US">
                <a:solidFill>
                  <a:schemeClr val="tx1"/>
                </a:solidFill>
                <a:latin typeface="Arial" pitchFamily="34" charset="0"/>
              </a:rPr>
              <a:t> s_sn                                = 1,          1,</a:t>
            </a:r>
          </a:p>
          <a:p>
            <a:pPr eaLnBrk="0" hangingPunct="0"/>
            <a:r>
              <a:rPr lang="en-US">
                <a:solidFill>
                  <a:schemeClr val="tx1"/>
                </a:solidFill>
                <a:latin typeface="Arial" pitchFamily="34" charset="0"/>
              </a:rPr>
              <a:t> e_sn                                = 432,  100,</a:t>
            </a:r>
          </a:p>
          <a:p>
            <a:pPr eaLnBrk="0" hangingPunct="0"/>
            <a:r>
              <a:rPr lang="en-US">
                <a:solidFill>
                  <a:schemeClr val="tx1"/>
                </a:solidFill>
                <a:latin typeface="Arial" pitchFamily="34" charset="0"/>
              </a:rPr>
              <a:t> s_vert                              = 1,          1,</a:t>
            </a:r>
          </a:p>
          <a:p>
            <a:pPr eaLnBrk="0" hangingPunct="0"/>
            <a:r>
              <a:rPr lang="en-US">
                <a:solidFill>
                  <a:schemeClr val="tx1"/>
                </a:solidFill>
                <a:latin typeface="Arial" pitchFamily="34" charset="0"/>
              </a:rPr>
              <a:t> e_vert                              = 43,      43,</a:t>
            </a:r>
          </a:p>
          <a:p>
            <a:pPr eaLnBrk="0" hangingPunct="0"/>
            <a:r>
              <a:rPr lang="en-US">
                <a:solidFill>
                  <a:schemeClr val="tx1"/>
                </a:solidFill>
                <a:latin typeface="Arial" pitchFamily="34" charset="0"/>
              </a:rPr>
              <a:t> parent_grid_ratio           = 1,          3,</a:t>
            </a:r>
          </a:p>
          <a:p>
            <a:pPr eaLnBrk="0" hangingPunct="0"/>
            <a:r>
              <a:rPr lang="en-US">
                <a:solidFill>
                  <a:schemeClr val="tx1"/>
                </a:solidFill>
                <a:latin typeface="Arial" pitchFamily="34" charset="0"/>
              </a:rPr>
              <a:t> parent_time_step_ratio=  1,          3,</a:t>
            </a:r>
          </a:p>
          <a:p>
            <a:pPr eaLnBrk="0" hangingPunct="0"/>
            <a:r>
              <a:rPr lang="en-US">
                <a:solidFill>
                  <a:schemeClr val="tx1"/>
                </a:solidFill>
                <a:latin typeface="Arial" pitchFamily="34" charset="0"/>
              </a:rPr>
              <a:t> dx                                    = .18,   0.06,</a:t>
            </a:r>
          </a:p>
          <a:p>
            <a:pPr eaLnBrk="0" hangingPunct="0"/>
            <a:r>
              <a:rPr lang="en-US">
                <a:solidFill>
                  <a:schemeClr val="tx1"/>
                </a:solidFill>
                <a:latin typeface="Arial" pitchFamily="34" charset="0"/>
              </a:rPr>
              <a:t> dy                                    = .18,   0.06,</a:t>
            </a:r>
          </a:p>
          <a:p>
            <a:pPr eaLnBrk="0" hangingPunct="0"/>
            <a:r>
              <a:rPr lang="en-US" sz="1800">
                <a:solidFill>
                  <a:schemeClr val="tx1"/>
                </a:solidFill>
                <a:latin typeface="Arial" pitchFamily="34" charset="0"/>
              </a:rPr>
              <a:t>  </a:t>
            </a:r>
          </a:p>
        </p:txBody>
      </p:sp>
      <p:sp>
        <p:nvSpPr>
          <p:cNvPr id="104452" name="Oval 4"/>
          <p:cNvSpPr>
            <a:spLocks noChangeArrowheads="1"/>
          </p:cNvSpPr>
          <p:nvPr/>
        </p:nvSpPr>
        <p:spPr bwMode="auto">
          <a:xfrm>
            <a:off x="3810000" y="4724400"/>
            <a:ext cx="914400" cy="762000"/>
          </a:xfrm>
          <a:prstGeom prst="ellipse">
            <a:avLst/>
          </a:prstGeom>
          <a:noFill/>
          <a:ln w="25400">
            <a:solidFill>
              <a:srgbClr val="FF00FF"/>
            </a:solidFill>
            <a:round/>
            <a:headEnd/>
            <a:tailEnd/>
          </a:ln>
          <a:effectLst/>
        </p:spPr>
        <p:txBody>
          <a:bodyPr wrap="none" anchor="ctr"/>
          <a:lstStyle/>
          <a:p>
            <a:endParaRPr lang="en-US"/>
          </a:p>
        </p:txBody>
      </p:sp>
      <p:sp>
        <p:nvSpPr>
          <p:cNvPr id="104453" name="Line 5"/>
          <p:cNvSpPr>
            <a:spLocks noChangeShapeType="1"/>
          </p:cNvSpPr>
          <p:nvPr/>
        </p:nvSpPr>
        <p:spPr bwMode="auto">
          <a:xfrm>
            <a:off x="1676400" y="5486400"/>
            <a:ext cx="0" cy="609600"/>
          </a:xfrm>
          <a:prstGeom prst="line">
            <a:avLst/>
          </a:prstGeom>
          <a:noFill/>
          <a:ln w="9525">
            <a:solidFill>
              <a:srgbClr val="FF00FF"/>
            </a:solidFill>
            <a:round/>
            <a:headEnd/>
            <a:tailEnd type="triangle" w="med" len="med"/>
          </a:ln>
          <a:effectLst/>
        </p:spPr>
        <p:txBody>
          <a:bodyPr/>
          <a:lstStyle/>
          <a:p>
            <a:endParaRPr lang="en-US"/>
          </a:p>
        </p:txBody>
      </p:sp>
      <p:sp>
        <p:nvSpPr>
          <p:cNvPr id="104454" name="Rectangle 6"/>
          <p:cNvSpPr>
            <a:spLocks noChangeArrowheads="1"/>
          </p:cNvSpPr>
          <p:nvPr/>
        </p:nvSpPr>
        <p:spPr bwMode="auto">
          <a:xfrm>
            <a:off x="914400" y="6019800"/>
            <a:ext cx="2438400" cy="641350"/>
          </a:xfrm>
          <a:prstGeom prst="rect">
            <a:avLst/>
          </a:prstGeom>
          <a:noFill/>
          <a:ln w="9525">
            <a:noFill/>
            <a:miter lim="800000"/>
            <a:headEnd/>
            <a:tailEnd/>
          </a:ln>
          <a:effectLst/>
        </p:spPr>
        <p:txBody>
          <a:bodyPr anchor="ctr">
            <a:spAutoFit/>
          </a:bodyPr>
          <a:lstStyle/>
          <a:p>
            <a:r>
              <a:rPr lang="en-US" sz="1800">
                <a:solidFill>
                  <a:schemeClr val="tx1"/>
                </a:solidFill>
                <a:latin typeface="Arial" pitchFamily="34" charset="0"/>
              </a:rPr>
              <a:t>Dummy for the </a:t>
            </a:r>
          </a:p>
          <a:p>
            <a:r>
              <a:rPr lang="en-US" sz="1800">
                <a:solidFill>
                  <a:schemeClr val="tx1"/>
                </a:solidFill>
                <a:latin typeface="Arial" pitchFamily="34" charset="0"/>
              </a:rPr>
              <a:t>nested domain</a:t>
            </a:r>
          </a:p>
        </p:txBody>
      </p:sp>
      <p:sp>
        <p:nvSpPr>
          <p:cNvPr id="104455" name="Rectangle 7"/>
          <p:cNvSpPr>
            <a:spLocks noChangeArrowheads="1"/>
          </p:cNvSpPr>
          <p:nvPr/>
        </p:nvSpPr>
        <p:spPr bwMode="auto">
          <a:xfrm>
            <a:off x="4724400" y="914400"/>
            <a:ext cx="4343400" cy="4559300"/>
          </a:xfrm>
          <a:prstGeom prst="rect">
            <a:avLst/>
          </a:prstGeom>
          <a:solidFill>
            <a:srgbClr val="00FFFF"/>
          </a:solidFill>
          <a:ln w="9525">
            <a:noFill/>
            <a:miter lim="800000"/>
            <a:headEnd/>
            <a:tailEnd/>
          </a:ln>
          <a:effectLst/>
        </p:spPr>
        <p:txBody>
          <a:bodyPr>
            <a:spAutoFit/>
          </a:bodyPr>
          <a:lstStyle/>
          <a:p>
            <a:pPr eaLnBrk="0" hangingPunct="0"/>
            <a:r>
              <a:rPr lang="en-US" sz="1400" b="0">
                <a:solidFill>
                  <a:srgbClr val="000000"/>
                </a:solidFill>
                <a:latin typeface="Arial" pitchFamily="34" charset="0"/>
              </a:rPr>
              <a:t>./frame/MODULE module_integrate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RECURSIVE SUBROUTINE integrate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DO WHILE ( nests_to_open( grid , nestid , kid ) )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a_nest_was_opened = .true.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med_pre_nest_initial  ( grid , nestid ,           &amp;</a:t>
            </a:r>
          </a:p>
          <a:p>
            <a:pPr eaLnBrk="0" hangingPunct="0"/>
            <a:r>
              <a:rPr lang="en-US" sz="1400" b="0">
                <a:solidFill>
                  <a:srgbClr val="000000"/>
                </a:solidFill>
                <a:latin typeface="Arial" pitchFamily="34" charset="0"/>
              </a:rPr>
              <a:t>                                                  config_flags )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alloc_and_configure_domain</a:t>
            </a:r>
            <a:r>
              <a:rPr lang="en-US" sz="1400" b="0">
                <a:solidFill>
                  <a:srgbClr val="000000"/>
                </a:solidFill>
                <a:latin typeface="Arial" pitchFamily="34" charset="0"/>
                <a:hlinkClick r:id="rId2"/>
              </a:rPr>
              <a:t> </a:t>
            </a:r>
            <a:r>
              <a:rPr lang="en-US" sz="1400" b="0">
                <a:solidFill>
                  <a:srgbClr val="000000"/>
                </a:solidFill>
                <a:latin typeface="Arial" pitchFamily="34" charset="0"/>
              </a:rPr>
              <a:t>                      &amp; </a:t>
            </a:r>
          </a:p>
          <a:p>
            <a:pPr eaLnBrk="0" hangingPunct="0"/>
            <a:r>
              <a:rPr lang="en-US" sz="1400" b="0">
                <a:solidFill>
                  <a:srgbClr val="000000"/>
                </a:solidFill>
                <a:latin typeface="Arial" pitchFamily="34" charset="0"/>
              </a:rPr>
              <a:t>           ( domain_id = nestid ,  grid = new_nest ,       &amp;</a:t>
            </a:r>
          </a:p>
          <a:p>
            <a:pPr eaLnBrk="0" hangingPunct="0"/>
            <a:r>
              <a:rPr lang="en-US" sz="1400" b="0">
                <a:solidFill>
                  <a:srgbClr val="000000"/>
                </a:solidFill>
                <a:latin typeface="Arial" pitchFamily="34" charset="0"/>
              </a:rPr>
              <a:t>              &amp; parent = grid , &amp; kid = kid )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Setup_Timekeeping (new_nest)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med_nest_initial( grid , new_nest , config_flags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END DO </a:t>
            </a:r>
          </a:p>
        </p:txBody>
      </p:sp>
      <p:sp>
        <p:nvSpPr>
          <p:cNvPr id="104456" name="Line 8"/>
          <p:cNvSpPr>
            <a:spLocks noChangeShapeType="1"/>
          </p:cNvSpPr>
          <p:nvPr/>
        </p:nvSpPr>
        <p:spPr bwMode="auto">
          <a:xfrm>
            <a:off x="1676400" y="5486400"/>
            <a:ext cx="2590800" cy="0"/>
          </a:xfrm>
          <a:prstGeom prst="line">
            <a:avLst/>
          </a:prstGeom>
          <a:noFill/>
          <a:ln w="9525">
            <a:solidFill>
              <a:srgbClr val="FF00FF"/>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455"/>
                                        </p:tgtEl>
                                        <p:attrNameLst>
                                          <p:attrName>style.visibility</p:attrName>
                                        </p:attrNameLst>
                                      </p:cBhvr>
                                      <p:to>
                                        <p:strVal val="visible"/>
                                      </p:to>
                                    </p:set>
                                    <p:animEffect transition="in" filter="blinds(horizontal)">
                                      <p:cBhvr>
                                        <p:cTn id="7"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ChangeArrowheads="1"/>
          </p:cNvSpPr>
          <p:nvPr>
            <p:ph type="title"/>
          </p:nvPr>
        </p:nvSpPr>
        <p:spPr/>
        <p:txBody>
          <a:bodyPr/>
          <a:lstStyle/>
          <a:p>
            <a:r>
              <a:rPr lang="en-US" sz="2800"/>
              <a:t>HWRF: ISTART, JSTART AND GRID MOTION</a:t>
            </a:r>
          </a:p>
        </p:txBody>
      </p:sp>
      <p:sp>
        <p:nvSpPr>
          <p:cNvPr id="105475" name="Text Box 1027"/>
          <p:cNvSpPr txBox="1">
            <a:spLocks noChangeArrowheads="1"/>
          </p:cNvSpPr>
          <p:nvPr/>
        </p:nvSpPr>
        <p:spPr bwMode="auto">
          <a:xfrm>
            <a:off x="304800" y="1676400"/>
            <a:ext cx="4343400" cy="3155950"/>
          </a:xfrm>
          <a:prstGeom prst="rect">
            <a:avLst/>
          </a:prstGeom>
          <a:noFill/>
          <a:ln w="12700">
            <a:solidFill>
              <a:schemeClr val="tx1"/>
            </a:solidFill>
            <a:miter lim="800000"/>
            <a:headEnd/>
            <a:tailEnd/>
          </a:ln>
          <a:effectLst/>
        </p:spPr>
        <p:txBody>
          <a:bodyPr>
            <a:spAutoFit/>
          </a:bodyPr>
          <a:lstStyle/>
          <a:p>
            <a:pPr eaLnBrk="0" hangingPunct="0"/>
            <a:r>
              <a:rPr lang="en-US" b="0">
                <a:solidFill>
                  <a:schemeClr val="tx1"/>
                </a:solidFill>
                <a:latin typeface="Arial" pitchFamily="34" charset="0"/>
              </a:rPr>
              <a:t>&amp;domains</a:t>
            </a:r>
          </a:p>
          <a:p>
            <a:pPr eaLnBrk="0" hangingPunct="0"/>
            <a:r>
              <a:rPr lang="en-US" sz="1800" b="0">
                <a:solidFill>
                  <a:schemeClr val="tx1"/>
                </a:solidFill>
                <a:latin typeface="Tahoma" pitchFamily="34" charset="0"/>
              </a:rPr>
              <a:t> </a:t>
            </a:r>
            <a:r>
              <a:rPr lang="en-US" sz="1800">
                <a:solidFill>
                  <a:schemeClr val="tx1"/>
                </a:solidFill>
                <a:latin typeface="Arial" pitchFamily="34" charset="0"/>
              </a:rPr>
              <a:t>grid_id                       = 1,      5,</a:t>
            </a:r>
            <a:endParaRPr lang="en-US" sz="1800" b="0">
              <a:solidFill>
                <a:schemeClr val="tx1"/>
              </a:solidFill>
              <a:latin typeface="Arial" pitchFamily="34" charset="0"/>
            </a:endParaRPr>
          </a:p>
          <a:p>
            <a:pPr eaLnBrk="0" hangingPunct="0"/>
            <a:r>
              <a:rPr lang="en-US" sz="1800" b="0">
                <a:solidFill>
                  <a:schemeClr val="tx1"/>
                </a:solidFill>
                <a:latin typeface="Arial" pitchFamily="34" charset="0"/>
              </a:rPr>
              <a:t> </a:t>
            </a:r>
            <a:r>
              <a:rPr lang="en-US" sz="1800">
                <a:solidFill>
                  <a:schemeClr val="tx1"/>
                </a:solidFill>
                <a:latin typeface="Arial" pitchFamily="34" charset="0"/>
              </a:rPr>
              <a:t>i_parent_start           = 0,      ISTART1,</a:t>
            </a:r>
          </a:p>
          <a:p>
            <a:pPr eaLnBrk="0" hangingPunct="0"/>
            <a:r>
              <a:rPr lang="en-US" sz="1800">
                <a:solidFill>
                  <a:schemeClr val="tx1"/>
                </a:solidFill>
                <a:latin typeface="Arial" pitchFamily="34" charset="0"/>
              </a:rPr>
              <a:t> j_parent_start           = 0,      JSTART1,</a:t>
            </a:r>
          </a:p>
          <a:p>
            <a:pPr eaLnBrk="0" hangingPunct="0"/>
            <a:r>
              <a:rPr lang="en-US" sz="1800" b="0">
                <a:solidFill>
                  <a:schemeClr val="tx1"/>
                </a:solidFill>
                <a:latin typeface="Arial" pitchFamily="34" charset="0"/>
              </a:rPr>
              <a:t> </a:t>
            </a:r>
            <a:r>
              <a:rPr lang="en-US" sz="1800">
                <a:solidFill>
                  <a:schemeClr val="tx1"/>
                </a:solidFill>
                <a:latin typeface="Arial" pitchFamily="34" charset="0"/>
              </a:rPr>
              <a:t>num_moves              = -99,</a:t>
            </a:r>
          </a:p>
          <a:p>
            <a:pPr eaLnBrk="0" hangingPunct="0"/>
            <a:r>
              <a:rPr lang="en-US" sz="1800">
                <a:solidFill>
                  <a:schemeClr val="tx1"/>
                </a:solidFill>
                <a:latin typeface="Arial" pitchFamily="34" charset="0"/>
              </a:rPr>
              <a:t> move_id                     = 2,</a:t>
            </a:r>
          </a:p>
          <a:p>
            <a:pPr eaLnBrk="0" hangingPunct="0"/>
            <a:r>
              <a:rPr lang="en-US" sz="1800">
                <a:solidFill>
                  <a:schemeClr val="tx1"/>
                </a:solidFill>
                <a:latin typeface="Arial" pitchFamily="34" charset="0"/>
              </a:rPr>
              <a:t> move_interval           = 0,</a:t>
            </a:r>
          </a:p>
          <a:p>
            <a:pPr eaLnBrk="0" hangingPunct="0"/>
            <a:r>
              <a:rPr lang="en-US" sz="1800">
                <a:solidFill>
                  <a:schemeClr val="tx1"/>
                </a:solidFill>
                <a:latin typeface="Arial" pitchFamily="34" charset="0"/>
              </a:rPr>
              <a:t> move_cd_x                = 0,</a:t>
            </a:r>
          </a:p>
          <a:p>
            <a:pPr eaLnBrk="0" hangingPunct="0"/>
            <a:r>
              <a:rPr lang="en-US" sz="1800">
                <a:solidFill>
                  <a:schemeClr val="tx1"/>
                </a:solidFill>
                <a:latin typeface="Arial" pitchFamily="34" charset="0"/>
              </a:rPr>
              <a:t> move_cd_y                = 0/ </a:t>
            </a:r>
          </a:p>
          <a:p>
            <a:pPr eaLnBrk="0" hangingPunct="0"/>
            <a:endParaRPr lang="en-US" sz="1800">
              <a:solidFill>
                <a:schemeClr val="tx1"/>
              </a:solidFill>
              <a:latin typeface="Arial" pitchFamily="34" charset="0"/>
            </a:endParaRPr>
          </a:p>
          <a:p>
            <a:pPr eaLnBrk="0" hangingPunct="0"/>
            <a:endParaRPr lang="en-US" sz="1800">
              <a:solidFill>
                <a:schemeClr val="tx1"/>
              </a:solidFill>
              <a:latin typeface="Arial" pitchFamily="34" charset="0"/>
            </a:endParaRPr>
          </a:p>
        </p:txBody>
      </p:sp>
      <p:sp>
        <p:nvSpPr>
          <p:cNvPr id="105476" name="Line 1028"/>
          <p:cNvSpPr>
            <a:spLocks noChangeShapeType="1"/>
          </p:cNvSpPr>
          <p:nvPr/>
        </p:nvSpPr>
        <p:spPr bwMode="auto">
          <a:xfrm>
            <a:off x="838200" y="3200400"/>
            <a:ext cx="2438400" cy="838200"/>
          </a:xfrm>
          <a:prstGeom prst="line">
            <a:avLst/>
          </a:prstGeom>
          <a:noFill/>
          <a:ln w="38100">
            <a:solidFill>
              <a:srgbClr val="FFFF00"/>
            </a:solidFill>
            <a:round/>
            <a:headEnd/>
            <a:tailEnd/>
          </a:ln>
          <a:effectLst/>
        </p:spPr>
        <p:txBody>
          <a:bodyPr/>
          <a:lstStyle/>
          <a:p>
            <a:endParaRPr lang="en-US"/>
          </a:p>
        </p:txBody>
      </p:sp>
      <p:sp>
        <p:nvSpPr>
          <p:cNvPr id="105477" name="Line 1029"/>
          <p:cNvSpPr>
            <a:spLocks noChangeShapeType="1"/>
          </p:cNvSpPr>
          <p:nvPr/>
        </p:nvSpPr>
        <p:spPr bwMode="auto">
          <a:xfrm flipV="1">
            <a:off x="762000" y="3200400"/>
            <a:ext cx="2438400" cy="838200"/>
          </a:xfrm>
          <a:prstGeom prst="line">
            <a:avLst/>
          </a:prstGeom>
          <a:noFill/>
          <a:ln w="38100">
            <a:solidFill>
              <a:srgbClr val="FFFF00"/>
            </a:solidFill>
            <a:round/>
            <a:headEnd/>
            <a:tailEnd/>
          </a:ln>
          <a:effectLst/>
        </p:spPr>
        <p:txBody>
          <a:bodyPr/>
          <a:lstStyle/>
          <a:p>
            <a:endParaRPr lang="en-US"/>
          </a:p>
        </p:txBody>
      </p:sp>
      <p:sp>
        <p:nvSpPr>
          <p:cNvPr id="105478" name="Line 1030"/>
          <p:cNvSpPr>
            <a:spLocks noChangeShapeType="1"/>
          </p:cNvSpPr>
          <p:nvPr/>
        </p:nvSpPr>
        <p:spPr bwMode="auto">
          <a:xfrm>
            <a:off x="3276600" y="3048000"/>
            <a:ext cx="1219200" cy="2133600"/>
          </a:xfrm>
          <a:prstGeom prst="line">
            <a:avLst/>
          </a:prstGeom>
          <a:noFill/>
          <a:ln w="38100">
            <a:solidFill>
              <a:srgbClr val="FF00FF"/>
            </a:solidFill>
            <a:round/>
            <a:headEnd/>
            <a:tailEnd type="triangle" w="med" len="med"/>
          </a:ln>
          <a:effectLst/>
        </p:spPr>
        <p:txBody>
          <a:bodyPr/>
          <a:lstStyle/>
          <a:p>
            <a:endParaRPr lang="en-US"/>
          </a:p>
        </p:txBody>
      </p:sp>
      <p:pic>
        <p:nvPicPr>
          <p:cNvPr id="105480" name="Picture 1032" descr="nest"/>
          <p:cNvPicPr preferRelativeResize="0">
            <a:picLocks noChangeArrowheads="1"/>
          </p:cNvPicPr>
          <p:nvPr/>
        </p:nvPicPr>
        <p:blipFill>
          <a:blip r:embed="rId2" cstate="print"/>
          <a:srcRect t="9474" b="33157"/>
          <a:stretch>
            <a:fillRect/>
          </a:stretch>
        </p:blipFill>
        <p:spPr bwMode="auto">
          <a:xfrm>
            <a:off x="5029200" y="1676400"/>
            <a:ext cx="3656013" cy="3198813"/>
          </a:xfrm>
          <a:prstGeom prst="rect">
            <a:avLst/>
          </a:prstGeom>
          <a:noFill/>
          <a:ln w="9525">
            <a:noFill/>
            <a:miter lim="800000"/>
            <a:headEnd/>
            <a:tailEnd/>
          </a:ln>
        </p:spPr>
      </p:pic>
      <p:sp>
        <p:nvSpPr>
          <p:cNvPr id="105481" name="Line 1033"/>
          <p:cNvSpPr>
            <a:spLocks noChangeShapeType="1"/>
          </p:cNvSpPr>
          <p:nvPr/>
        </p:nvSpPr>
        <p:spPr bwMode="auto">
          <a:xfrm>
            <a:off x="4495800" y="2514600"/>
            <a:ext cx="1447800" cy="1295400"/>
          </a:xfrm>
          <a:prstGeom prst="line">
            <a:avLst/>
          </a:prstGeom>
          <a:noFill/>
          <a:ln w="38100">
            <a:solidFill>
              <a:srgbClr val="FF00FF"/>
            </a:solidFill>
            <a:round/>
            <a:headEnd/>
            <a:tailEnd type="stealth" w="med" len="med"/>
          </a:ln>
          <a:effectLst/>
        </p:spPr>
        <p:txBody>
          <a:bodyPr/>
          <a:lstStyle/>
          <a:p>
            <a:endParaRPr lang="en-US"/>
          </a:p>
        </p:txBody>
      </p:sp>
      <p:sp>
        <p:nvSpPr>
          <p:cNvPr id="105482" name="Line 1034"/>
          <p:cNvSpPr>
            <a:spLocks noChangeShapeType="1"/>
          </p:cNvSpPr>
          <p:nvPr/>
        </p:nvSpPr>
        <p:spPr bwMode="auto">
          <a:xfrm>
            <a:off x="4495800" y="2743200"/>
            <a:ext cx="1447800" cy="1066800"/>
          </a:xfrm>
          <a:prstGeom prst="line">
            <a:avLst/>
          </a:prstGeom>
          <a:noFill/>
          <a:ln w="38100">
            <a:solidFill>
              <a:srgbClr val="FF00FF"/>
            </a:solidFill>
            <a:round/>
            <a:headEnd/>
            <a:tailEnd type="stealth" w="med" len="med"/>
          </a:ln>
          <a:effectLst/>
        </p:spPr>
        <p:txBody>
          <a:bodyPr/>
          <a:lstStyle/>
          <a:p>
            <a:endParaRPr lang="en-US"/>
          </a:p>
        </p:txBody>
      </p:sp>
      <p:sp>
        <p:nvSpPr>
          <p:cNvPr id="105483" name="Rectangle 1035"/>
          <p:cNvSpPr>
            <a:spLocks noChangeArrowheads="1"/>
          </p:cNvSpPr>
          <p:nvPr/>
        </p:nvSpPr>
        <p:spPr bwMode="auto">
          <a:xfrm>
            <a:off x="228600" y="5105400"/>
            <a:ext cx="8610600" cy="1616075"/>
          </a:xfrm>
          <a:prstGeom prst="rect">
            <a:avLst/>
          </a:prstGeom>
          <a:noFill/>
          <a:ln w="9525">
            <a:noFill/>
            <a:miter lim="800000"/>
            <a:headEnd/>
            <a:tailEnd/>
          </a:ln>
          <a:effectLst/>
        </p:spPr>
        <p:txBody>
          <a:bodyPr>
            <a:spAutoFit/>
          </a:bodyPr>
          <a:lstStyle/>
          <a:p>
            <a:pPr eaLnBrk="0" hangingPunct="0">
              <a:spcBef>
                <a:spcPct val="50000"/>
              </a:spcBef>
            </a:pPr>
            <a:r>
              <a:rPr lang="en-US">
                <a:solidFill>
                  <a:srgbClr val="0033CC"/>
                </a:solidFill>
                <a:latin typeface="Arial" pitchFamily="34" charset="0"/>
              </a:rPr>
              <a:t>Option for automatic grid motion, specifically for Hurricanes; For locating the initial grid based on storm center, we are providing an utility ../hwrf-utilities/vortex_init/hwrf_set_ijstart/swcorner_dynamic.F. However this code has to be re-compiled independent of the WRF model.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277813"/>
            <a:ext cx="8839200" cy="1143000"/>
          </a:xfrm>
        </p:spPr>
        <p:txBody>
          <a:bodyPr/>
          <a:lstStyle/>
          <a:p>
            <a:r>
              <a:rPr lang="en-US" sz="3600"/>
              <a:t>Basic Testing of the Nest Dynamics</a:t>
            </a:r>
          </a:p>
        </p:txBody>
      </p:sp>
      <p:sp>
        <p:nvSpPr>
          <p:cNvPr id="94211" name="Rectangle 3"/>
          <p:cNvSpPr>
            <a:spLocks noGrp="1" noChangeArrowheads="1"/>
          </p:cNvSpPr>
          <p:nvPr>
            <p:ph type="body" sz="half" idx="1"/>
          </p:nvPr>
        </p:nvSpPr>
        <p:spPr>
          <a:xfrm>
            <a:off x="457200" y="1371600"/>
            <a:ext cx="4038600" cy="4530725"/>
          </a:xfrm>
        </p:spPr>
        <p:txBody>
          <a:bodyPr/>
          <a:lstStyle/>
          <a:p>
            <a:pPr>
              <a:buFontTx/>
              <a:buNone/>
            </a:pPr>
            <a:r>
              <a:rPr lang="en-US" sz="1800">
                <a:solidFill>
                  <a:srgbClr val="0033CC"/>
                </a:solidFill>
              </a:rPr>
              <a:t>Parent domain of the size of about 60</a:t>
            </a:r>
            <a:r>
              <a:rPr lang="en-US" sz="1800" baseline="30000">
                <a:solidFill>
                  <a:srgbClr val="0033CC"/>
                </a:solidFill>
              </a:rPr>
              <a:t>o</a:t>
            </a:r>
            <a:r>
              <a:rPr lang="en-US" sz="1800">
                <a:solidFill>
                  <a:srgbClr val="0033CC"/>
                </a:solidFill>
              </a:rPr>
              <a:t> x 60</a:t>
            </a:r>
            <a:r>
              <a:rPr lang="en-US" sz="1800" baseline="30000">
                <a:solidFill>
                  <a:srgbClr val="0033CC"/>
                </a:solidFill>
              </a:rPr>
              <a:t>o</a:t>
            </a:r>
            <a:r>
              <a:rPr lang="en-US" sz="1800">
                <a:solidFill>
                  <a:srgbClr val="0033CC"/>
                </a:solidFill>
              </a:rPr>
              <a:t>  at  36 km resolution</a:t>
            </a:r>
            <a:r>
              <a:rPr lang="en-US" sz="1800">
                <a:solidFill>
                  <a:srgbClr val="FFFF00"/>
                </a:solidFill>
              </a:rPr>
              <a:t>    	</a:t>
            </a:r>
            <a:endParaRPr lang="en-US" sz="1800"/>
          </a:p>
        </p:txBody>
      </p:sp>
      <p:pic>
        <p:nvPicPr>
          <p:cNvPr id="94212" name="Picture 4" descr="parent"/>
          <p:cNvPicPr preferRelativeResize="0">
            <a:picLocks noGrp="1" noChangeArrowheads="1" noCrop="1"/>
          </p:cNvPicPr>
          <p:nvPr>
            <p:ph sz="quarter" idx="2"/>
          </p:nvPr>
        </p:nvPicPr>
        <p:blipFill>
          <a:blip r:embed="rId2" cstate="print"/>
          <a:srcRect/>
          <a:stretch>
            <a:fillRect/>
          </a:stretch>
        </p:blipFill>
        <p:spPr>
          <a:xfrm>
            <a:off x="830263" y="2671763"/>
            <a:ext cx="3452812" cy="2819400"/>
          </a:xfrm>
          <a:noFill/>
          <a:ln/>
        </p:spPr>
      </p:pic>
      <p:pic>
        <p:nvPicPr>
          <p:cNvPr id="94213" name="Picture 5" descr="nest"/>
          <p:cNvPicPr preferRelativeResize="0">
            <a:picLocks noGrp="1" noChangeArrowheads="1" noCrop="1"/>
          </p:cNvPicPr>
          <p:nvPr>
            <p:ph sz="quarter" idx="3"/>
          </p:nvPr>
        </p:nvPicPr>
        <p:blipFill>
          <a:blip r:embed="rId3" cstate="print"/>
          <a:srcRect/>
          <a:stretch>
            <a:fillRect/>
          </a:stretch>
        </p:blipFill>
        <p:spPr>
          <a:xfrm>
            <a:off x="4859338" y="2671763"/>
            <a:ext cx="3452812" cy="2825750"/>
          </a:xfrm>
          <a:noFill/>
          <a:ln/>
        </p:spPr>
      </p:pic>
      <p:sp>
        <p:nvSpPr>
          <p:cNvPr id="94214" name="Rectangle 6"/>
          <p:cNvSpPr>
            <a:spLocks noChangeArrowheads="1"/>
          </p:cNvSpPr>
          <p:nvPr/>
        </p:nvSpPr>
        <p:spPr bwMode="auto">
          <a:xfrm>
            <a:off x="4572000" y="1447800"/>
            <a:ext cx="4038600" cy="4530725"/>
          </a:xfrm>
          <a:prstGeom prst="rect">
            <a:avLst/>
          </a:prstGeom>
          <a:noFill/>
          <a:ln w="9525">
            <a:noFill/>
            <a:miter lim="800000"/>
            <a:headEnd/>
            <a:tailEnd/>
          </a:ln>
          <a:effectLst/>
        </p:spPr>
        <p:txBody>
          <a:bodyPr/>
          <a:lstStyle/>
          <a:p>
            <a:pPr marL="342900" indent="-342900">
              <a:spcBef>
                <a:spcPct val="20000"/>
              </a:spcBef>
            </a:pPr>
            <a:endParaRPr lang="en-US" sz="1800" b="0">
              <a:solidFill>
                <a:schemeClr val="tx1"/>
              </a:solidFill>
            </a:endParaRPr>
          </a:p>
        </p:txBody>
      </p:sp>
      <p:sp>
        <p:nvSpPr>
          <p:cNvPr id="94215" name="Rectangle 7"/>
          <p:cNvSpPr>
            <a:spLocks noChangeArrowheads="1"/>
          </p:cNvSpPr>
          <p:nvPr/>
        </p:nvSpPr>
        <p:spPr bwMode="auto">
          <a:xfrm>
            <a:off x="381000" y="5638800"/>
            <a:ext cx="8458200" cy="1039813"/>
          </a:xfrm>
          <a:prstGeom prst="rect">
            <a:avLst/>
          </a:prstGeom>
          <a:noFill/>
          <a:ln w="9525">
            <a:noFill/>
            <a:miter lim="800000"/>
            <a:headEnd/>
            <a:tailEnd/>
          </a:ln>
          <a:effectLst/>
        </p:spPr>
        <p:txBody>
          <a:bodyPr>
            <a:spAutoFit/>
          </a:bodyPr>
          <a:lstStyle/>
          <a:p>
            <a:pPr>
              <a:lnSpc>
                <a:spcPct val="90000"/>
              </a:lnSpc>
              <a:spcBef>
                <a:spcPct val="20000"/>
              </a:spcBef>
              <a:buClr>
                <a:schemeClr val="hlink"/>
              </a:buClr>
              <a:buSzPct val="90000"/>
              <a:buFont typeface="Wingdings" pitchFamily="2" charset="2"/>
              <a:buNone/>
            </a:pPr>
            <a:r>
              <a:rPr lang="en-US" sz="1800" b="0">
                <a:solidFill>
                  <a:srgbClr val="FFFF00"/>
                </a:solidFill>
                <a:effectLst>
                  <a:outerShdw blurRad="38100" dist="38100" dir="2700000" algn="tl">
                    <a:srgbClr val="C0C0C0"/>
                  </a:outerShdw>
                </a:effectLst>
                <a:latin typeface="Arial" pitchFamily="34" charset="0"/>
              </a:rPr>
              <a:t>* </a:t>
            </a:r>
            <a:r>
              <a:rPr lang="en-US" sz="2300" b="0">
                <a:solidFill>
                  <a:srgbClr val="0033CC"/>
                </a:solidFill>
                <a:effectLst>
                  <a:outerShdw blurRad="38100" dist="38100" dir="2700000" algn="tl">
                    <a:srgbClr val="C0C0C0"/>
                  </a:outerShdw>
                </a:effectLst>
                <a:latin typeface="Arial" pitchFamily="34" charset="0"/>
              </a:rPr>
              <a:t>The initial condition for this idealized case did not include topography and land, however, as in the case of static, one-way nest  the code is general enough to take care of topography.</a:t>
            </a:r>
          </a:p>
        </p:txBody>
      </p:sp>
      <p:sp>
        <p:nvSpPr>
          <p:cNvPr id="94216" name="Rectangle 8"/>
          <p:cNvSpPr>
            <a:spLocks noChangeArrowheads="1"/>
          </p:cNvSpPr>
          <p:nvPr/>
        </p:nvSpPr>
        <p:spPr bwMode="auto">
          <a:xfrm>
            <a:off x="4953000" y="1371600"/>
            <a:ext cx="3810000" cy="915988"/>
          </a:xfrm>
          <a:prstGeom prst="rect">
            <a:avLst/>
          </a:prstGeom>
          <a:noFill/>
          <a:ln w="9525">
            <a:noFill/>
            <a:miter lim="800000"/>
            <a:headEnd/>
            <a:tailEnd/>
          </a:ln>
          <a:effectLst/>
        </p:spPr>
        <p:txBody>
          <a:bodyPr>
            <a:spAutoFit/>
          </a:bodyPr>
          <a:lstStyle/>
          <a:p>
            <a:pPr>
              <a:spcBef>
                <a:spcPct val="20000"/>
              </a:spcBef>
              <a:buClr>
                <a:schemeClr val="hlink"/>
              </a:buClr>
              <a:buSzPct val="90000"/>
              <a:buFont typeface="Wingdings" pitchFamily="2" charset="2"/>
              <a:buNone/>
            </a:pPr>
            <a:r>
              <a:rPr lang="en-US" sz="1800" b="0">
                <a:solidFill>
                  <a:srgbClr val="0033CC"/>
                </a:solidFill>
                <a:effectLst>
                  <a:outerShdw blurRad="38100" dist="38100" dir="2700000" algn="tl">
                    <a:srgbClr val="C0C0C0"/>
                  </a:outerShdw>
                </a:effectLst>
                <a:latin typeface="Arial" pitchFamily="34" charset="0"/>
              </a:rPr>
              <a:t>Nested domain of the size of about 20</a:t>
            </a:r>
            <a:r>
              <a:rPr lang="en-US" sz="1800" b="0" baseline="30000">
                <a:solidFill>
                  <a:srgbClr val="0033CC"/>
                </a:solidFill>
                <a:effectLst>
                  <a:outerShdw blurRad="38100" dist="38100" dir="2700000" algn="tl">
                    <a:srgbClr val="C0C0C0"/>
                  </a:outerShdw>
                </a:effectLst>
                <a:latin typeface="Arial" pitchFamily="34" charset="0"/>
              </a:rPr>
              <a:t>o</a:t>
            </a:r>
            <a:r>
              <a:rPr lang="en-US" sz="1800" b="0">
                <a:solidFill>
                  <a:srgbClr val="0033CC"/>
                </a:solidFill>
                <a:effectLst>
                  <a:outerShdw blurRad="38100" dist="38100" dir="2700000" algn="tl">
                    <a:srgbClr val="C0C0C0"/>
                  </a:outerShdw>
                </a:effectLst>
                <a:latin typeface="Arial" pitchFamily="34" charset="0"/>
              </a:rPr>
              <a:t> x 20</a:t>
            </a:r>
            <a:r>
              <a:rPr lang="en-US" sz="1800" b="0" baseline="30000">
                <a:solidFill>
                  <a:srgbClr val="0033CC"/>
                </a:solidFill>
                <a:effectLst>
                  <a:outerShdw blurRad="38100" dist="38100" dir="2700000" algn="tl">
                    <a:srgbClr val="C0C0C0"/>
                  </a:outerShdw>
                </a:effectLst>
                <a:latin typeface="Arial" pitchFamily="34" charset="0"/>
              </a:rPr>
              <a:t>o</a:t>
            </a:r>
            <a:r>
              <a:rPr lang="en-US" sz="1800" b="0">
                <a:solidFill>
                  <a:srgbClr val="0033CC"/>
                </a:solidFill>
                <a:effectLst>
                  <a:outerShdw blurRad="38100" dist="38100" dir="2700000" algn="tl">
                    <a:srgbClr val="C0C0C0"/>
                  </a:outerShdw>
                </a:effectLst>
                <a:latin typeface="Arial" pitchFamily="34" charset="0"/>
              </a:rPr>
              <a:t>  at  12 km resolution</a:t>
            </a:r>
            <a:r>
              <a:rPr lang="en-US" sz="1800" b="0">
                <a:solidFill>
                  <a:srgbClr val="FFFF00"/>
                </a:solidFill>
                <a:effectLst>
                  <a:outerShdw blurRad="38100" dist="38100" dir="2700000" algn="tl">
                    <a:srgbClr val="C0C0C0"/>
                  </a:outerShdw>
                </a:effectLst>
                <a:latin typeface="Arial" pitchFamily="34"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move"/>
          <p:cNvPicPr>
            <a:picLocks noGrp="1" noChangeAspect="1" noChangeArrowheads="1" noCrop="1"/>
          </p:cNvPicPr>
          <p:nvPr>
            <p:ph sz="half" idx="1"/>
          </p:nvPr>
        </p:nvPicPr>
        <p:blipFill>
          <a:blip r:embed="rId3" cstate="print"/>
          <a:srcRect/>
          <a:stretch>
            <a:fillRect/>
          </a:stretch>
        </p:blipFill>
        <p:spPr>
          <a:xfrm>
            <a:off x="838200" y="685800"/>
            <a:ext cx="7391400" cy="4573588"/>
          </a:xfrm>
          <a:noFill/>
          <a:ln/>
        </p:spPr>
      </p:pic>
      <p:sp>
        <p:nvSpPr>
          <p:cNvPr id="95235" name="Rectangle 3"/>
          <p:cNvSpPr>
            <a:spLocks noChangeArrowheads="1"/>
          </p:cNvSpPr>
          <p:nvPr/>
        </p:nvSpPr>
        <p:spPr bwMode="auto">
          <a:xfrm>
            <a:off x="838200" y="304800"/>
            <a:ext cx="6745288" cy="366713"/>
          </a:xfrm>
          <a:prstGeom prst="rect">
            <a:avLst/>
          </a:prstGeom>
          <a:noFill/>
          <a:ln w="9525">
            <a:noFill/>
            <a:miter lim="800000"/>
            <a:headEnd/>
            <a:tailEnd/>
          </a:ln>
          <a:effectLst/>
        </p:spPr>
        <p:txBody>
          <a:bodyPr wrap="none">
            <a:spAutoFit/>
          </a:bodyPr>
          <a:lstStyle/>
          <a:p>
            <a:pPr>
              <a:spcBef>
                <a:spcPct val="20000"/>
              </a:spcBef>
              <a:buClr>
                <a:schemeClr val="hlink"/>
              </a:buClr>
              <a:buSzPct val="90000"/>
              <a:buFont typeface="Wingdings" pitchFamily="2" charset="2"/>
              <a:buNone/>
            </a:pPr>
            <a:r>
              <a:rPr lang="en-US" sz="1800" b="0">
                <a:solidFill>
                  <a:srgbClr val="0033CC"/>
                </a:solidFill>
                <a:effectLst>
                  <a:outerShdw blurRad="38100" dist="38100" dir="2700000" algn="tl">
                    <a:srgbClr val="C0C0C0"/>
                  </a:outerShdw>
                </a:effectLst>
                <a:latin typeface="Arial" pitchFamily="34" charset="0"/>
              </a:rPr>
              <a:t>Moving domain of size of about  7</a:t>
            </a:r>
            <a:r>
              <a:rPr lang="en-US" sz="1800" b="0" baseline="30000">
                <a:solidFill>
                  <a:srgbClr val="0033CC"/>
                </a:solidFill>
                <a:effectLst>
                  <a:outerShdw blurRad="38100" dist="38100" dir="2700000" algn="tl">
                    <a:srgbClr val="C0C0C0"/>
                  </a:outerShdw>
                </a:effectLst>
                <a:latin typeface="Arial" pitchFamily="34" charset="0"/>
              </a:rPr>
              <a:t>0</a:t>
            </a:r>
            <a:r>
              <a:rPr lang="en-US" sz="1800" b="0">
                <a:solidFill>
                  <a:srgbClr val="0033CC"/>
                </a:solidFill>
                <a:effectLst>
                  <a:outerShdw blurRad="38100" dist="38100" dir="2700000" algn="tl">
                    <a:srgbClr val="C0C0C0"/>
                  </a:outerShdw>
                </a:effectLst>
                <a:latin typeface="Arial" pitchFamily="34" charset="0"/>
              </a:rPr>
              <a:t>x7</a:t>
            </a:r>
            <a:r>
              <a:rPr lang="en-US" sz="1800" b="0" baseline="30000">
                <a:solidFill>
                  <a:srgbClr val="0033CC"/>
                </a:solidFill>
                <a:effectLst>
                  <a:outerShdw blurRad="38100" dist="38100" dir="2700000" algn="tl">
                    <a:srgbClr val="C0C0C0"/>
                  </a:outerShdw>
                </a:effectLst>
                <a:latin typeface="Arial" pitchFamily="34" charset="0"/>
              </a:rPr>
              <a:t>0</a:t>
            </a:r>
            <a:r>
              <a:rPr lang="en-US" sz="1800" b="0">
                <a:solidFill>
                  <a:srgbClr val="0033CC"/>
                </a:solidFill>
                <a:effectLst>
                  <a:outerShdw blurRad="38100" dist="38100" dir="2700000" algn="tl">
                    <a:srgbClr val="C0C0C0"/>
                  </a:outerShdw>
                </a:effectLst>
                <a:latin typeface="Arial" pitchFamily="34" charset="0"/>
              </a:rPr>
              <a:t>  at  about 12 km</a:t>
            </a:r>
            <a:r>
              <a:rPr lang="en-US" sz="1800" b="0" baseline="30000">
                <a:solidFill>
                  <a:srgbClr val="0033CC"/>
                </a:solidFill>
                <a:effectLst>
                  <a:outerShdw blurRad="38100" dist="38100" dir="2700000" algn="tl">
                    <a:srgbClr val="C0C0C0"/>
                  </a:outerShdw>
                </a:effectLst>
                <a:latin typeface="Arial" pitchFamily="34" charset="0"/>
              </a:rPr>
              <a:t> </a:t>
            </a:r>
            <a:r>
              <a:rPr lang="en-US" sz="1800" b="0">
                <a:solidFill>
                  <a:srgbClr val="0033CC"/>
                </a:solidFill>
                <a:effectLst>
                  <a:outerShdw blurRad="38100" dist="38100" dir="2700000" algn="tl">
                    <a:srgbClr val="C0C0C0"/>
                  </a:outerShdw>
                </a:effectLst>
                <a:latin typeface="Arial" pitchFamily="34" charset="0"/>
              </a:rPr>
              <a:t>resolution</a:t>
            </a:r>
          </a:p>
        </p:txBody>
      </p:sp>
      <p:sp>
        <p:nvSpPr>
          <p:cNvPr id="95236" name="Rectangle 4"/>
          <p:cNvSpPr>
            <a:spLocks noChangeArrowheads="1"/>
          </p:cNvSpPr>
          <p:nvPr/>
        </p:nvSpPr>
        <p:spPr bwMode="auto">
          <a:xfrm>
            <a:off x="228600" y="5334000"/>
            <a:ext cx="8763000" cy="1552575"/>
          </a:xfrm>
          <a:prstGeom prst="rect">
            <a:avLst/>
          </a:prstGeom>
          <a:noFill/>
          <a:ln w="9525">
            <a:noFill/>
            <a:miter lim="800000"/>
            <a:headEnd/>
            <a:tailEnd/>
          </a:ln>
          <a:effectLst/>
        </p:spPr>
        <p:txBody>
          <a:bodyPr>
            <a:spAutoFit/>
          </a:bodyPr>
          <a:lstStyle/>
          <a:p>
            <a:pPr>
              <a:spcBef>
                <a:spcPct val="20000"/>
              </a:spcBef>
              <a:buClr>
                <a:schemeClr val="hlink"/>
              </a:buClr>
              <a:buSzPct val="90000"/>
              <a:buFont typeface="Wingdings" pitchFamily="2" charset="2"/>
              <a:buNone/>
            </a:pPr>
            <a:r>
              <a:rPr lang="en-US" sz="2400" b="0">
                <a:solidFill>
                  <a:srgbClr val="0033CC"/>
                </a:solidFill>
                <a:effectLst>
                  <a:outerShdw blurRad="38100" dist="38100" dir="2700000" algn="tl">
                    <a:srgbClr val="C0C0C0"/>
                  </a:outerShdw>
                </a:effectLst>
                <a:latin typeface="Arial" pitchFamily="34" charset="0"/>
              </a:rPr>
              <a:t>Despite the small size of the nested domain, as long as the vortex is located in the center of the nest, we see the effect of lateral boundary diffusion to be limited and we are indeed able to hold on to the intensities!</a:t>
            </a:r>
          </a:p>
        </p:txBody>
      </p:sp>
      <p:graphicFrame>
        <p:nvGraphicFramePr>
          <p:cNvPr id="113664" name="Object 0"/>
          <p:cNvGraphicFramePr>
            <a:graphicFrameLocks noChangeAspect="1"/>
          </p:cNvGraphicFramePr>
          <p:nvPr>
            <p:ph sz="half" idx="2"/>
          </p:nvPr>
        </p:nvGraphicFramePr>
        <p:xfrm>
          <a:off x="4572000" y="1295400"/>
          <a:ext cx="3657600" cy="1660525"/>
        </p:xfrm>
        <a:graphic>
          <a:graphicData uri="http://schemas.openxmlformats.org/presentationml/2006/ole">
            <p:oleObj spid="_x0000_s113664" name="Chart" r:id="rId4" imgW="2956560" imgH="1341120" progId="Excel.Sheet.8">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5" name="Line 9"/>
          <p:cNvSpPr>
            <a:spLocks noChangeShapeType="1"/>
          </p:cNvSpPr>
          <p:nvPr/>
        </p:nvSpPr>
        <p:spPr bwMode="auto">
          <a:xfrm flipV="1">
            <a:off x="5486400" y="1447800"/>
            <a:ext cx="152400" cy="1752600"/>
          </a:xfrm>
          <a:prstGeom prst="line">
            <a:avLst/>
          </a:prstGeom>
          <a:noFill/>
          <a:ln w="9525">
            <a:solidFill>
              <a:schemeClr val="tx1"/>
            </a:solidFill>
            <a:round/>
            <a:headEnd/>
            <a:tailEnd type="triangle" w="med" len="med"/>
          </a:ln>
        </p:spPr>
        <p:txBody>
          <a:bodyPr/>
          <a:lstStyle/>
          <a:p>
            <a:endParaRPr lang="en-US"/>
          </a:p>
        </p:txBody>
      </p:sp>
      <p:pic>
        <p:nvPicPr>
          <p:cNvPr id="109581" name="Picture 13" descr="warm09"/>
          <p:cNvPicPr>
            <a:picLocks noChangeAspect="1" noChangeArrowheads="1" noCrop="1"/>
          </p:cNvPicPr>
          <p:nvPr/>
        </p:nvPicPr>
        <p:blipFill>
          <a:blip r:embed="rId3" cstate="print"/>
          <a:srcRect/>
          <a:stretch>
            <a:fillRect/>
          </a:stretch>
        </p:blipFill>
        <p:spPr bwMode="auto">
          <a:xfrm>
            <a:off x="457200" y="457200"/>
            <a:ext cx="7315200" cy="5106988"/>
          </a:xfrm>
          <a:prstGeom prst="rect">
            <a:avLst/>
          </a:prstGeom>
          <a:noFill/>
        </p:spPr>
      </p:pic>
      <p:pic>
        <p:nvPicPr>
          <p:cNvPr id="109582" name="Picture 4" descr="tpert09"/>
          <p:cNvPicPr preferRelativeResize="0">
            <a:picLocks noChangeArrowheads="1" noCrop="1"/>
          </p:cNvPicPr>
          <p:nvPr/>
        </p:nvPicPr>
        <p:blipFill>
          <a:blip r:embed="rId4" cstate="print"/>
          <a:srcRect/>
          <a:stretch>
            <a:fillRect/>
          </a:stretch>
        </p:blipFill>
        <p:spPr bwMode="auto">
          <a:xfrm>
            <a:off x="4876800" y="1295400"/>
            <a:ext cx="3200400" cy="2286000"/>
          </a:xfrm>
          <a:prstGeom prst="rect">
            <a:avLst/>
          </a:prstGeom>
          <a:noFill/>
          <a:ln w="9525">
            <a:noFill/>
            <a:miter lim="800000"/>
            <a:headEnd/>
            <a:tailEnd/>
          </a:ln>
        </p:spPr>
      </p:pic>
      <p:pic>
        <p:nvPicPr>
          <p:cNvPr id="109583" name="Picture 17" descr="vert_vr09"/>
          <p:cNvPicPr>
            <a:picLocks noChangeAspect="1" noChangeArrowheads="1" noCrop="1"/>
          </p:cNvPicPr>
          <p:nvPr/>
        </p:nvPicPr>
        <p:blipFill>
          <a:blip r:embed="rId5" cstate="print"/>
          <a:srcRect/>
          <a:stretch>
            <a:fillRect/>
          </a:stretch>
        </p:blipFill>
        <p:spPr bwMode="auto">
          <a:xfrm>
            <a:off x="4876800" y="3810000"/>
            <a:ext cx="3810000" cy="2789238"/>
          </a:xfrm>
          <a:prstGeom prst="rect">
            <a:avLst/>
          </a:prstGeom>
          <a:noFill/>
          <a:ln w="9525">
            <a:noFill/>
            <a:miter lim="800000"/>
            <a:headEnd/>
            <a:tailEnd/>
          </a:ln>
        </p:spPr>
      </p:pic>
      <p:sp>
        <p:nvSpPr>
          <p:cNvPr id="109584" name="Rectangle 2"/>
          <p:cNvSpPr>
            <a:spLocks noChangeArrowheads="1"/>
          </p:cNvSpPr>
          <p:nvPr/>
        </p:nvSpPr>
        <p:spPr bwMode="auto">
          <a:xfrm>
            <a:off x="1143000" y="228600"/>
            <a:ext cx="6858000" cy="990600"/>
          </a:xfrm>
          <a:prstGeom prst="rect">
            <a:avLst/>
          </a:prstGeom>
          <a:noFill/>
          <a:ln w="9525">
            <a:noFill/>
            <a:miter lim="800000"/>
            <a:headEnd/>
            <a:tailEnd/>
          </a:ln>
          <a:effectLst/>
        </p:spPr>
        <p:txBody>
          <a:bodyPr lIns="182880" rIns="182880" anchor="ctr"/>
          <a:lstStyle/>
          <a:p>
            <a:pPr algn="ctr"/>
            <a:r>
              <a:rPr lang="en-US" sz="3200" b="0">
                <a:solidFill>
                  <a:schemeClr val="tx2"/>
                </a:solidFill>
              </a:rPr>
              <a:t>Structure Evaluation at 9 km resolution</a:t>
            </a:r>
          </a:p>
        </p:txBody>
      </p:sp>
      <p:sp>
        <p:nvSpPr>
          <p:cNvPr id="109585" name="Line 17"/>
          <p:cNvSpPr>
            <a:spLocks noChangeShapeType="1"/>
          </p:cNvSpPr>
          <p:nvPr/>
        </p:nvSpPr>
        <p:spPr bwMode="auto">
          <a:xfrm flipV="1">
            <a:off x="5638800" y="1524000"/>
            <a:ext cx="381000" cy="1752600"/>
          </a:xfrm>
          <a:prstGeom prst="line">
            <a:avLst/>
          </a:prstGeom>
          <a:no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152400"/>
            <a:ext cx="7772400" cy="1143000"/>
          </a:xfrm>
        </p:spPr>
        <p:txBody>
          <a:bodyPr/>
          <a:lstStyle/>
          <a:p>
            <a:r>
              <a:rPr lang="en-US" sz="3200"/>
              <a:t>Examples of Real Time Testing of HWRF</a:t>
            </a:r>
          </a:p>
        </p:txBody>
      </p:sp>
      <p:pic>
        <p:nvPicPr>
          <p:cNvPr id="111620" name="Picture 4" descr="gfdl2700"/>
          <p:cNvPicPr preferRelativeResize="0">
            <a:picLocks noChangeArrowheads="1" noCrop="1"/>
          </p:cNvPicPr>
          <p:nvPr/>
        </p:nvPicPr>
        <p:blipFill>
          <a:blip r:embed="rId2" cstate="print"/>
          <a:srcRect/>
          <a:stretch>
            <a:fillRect/>
          </a:stretch>
        </p:blipFill>
        <p:spPr bwMode="auto">
          <a:xfrm>
            <a:off x="4876800" y="4114800"/>
            <a:ext cx="3810000" cy="2438400"/>
          </a:xfrm>
          <a:prstGeom prst="rect">
            <a:avLst/>
          </a:prstGeom>
          <a:noFill/>
        </p:spPr>
      </p:pic>
      <p:pic>
        <p:nvPicPr>
          <p:cNvPr id="111621" name="Picture 5" descr="dennis0606"/>
          <p:cNvPicPr preferRelativeResize="0">
            <a:picLocks noChangeArrowheads="1" noCrop="1"/>
          </p:cNvPicPr>
          <p:nvPr/>
        </p:nvPicPr>
        <p:blipFill>
          <a:blip r:embed="rId3" cstate="print"/>
          <a:srcRect/>
          <a:stretch>
            <a:fillRect/>
          </a:stretch>
        </p:blipFill>
        <p:spPr bwMode="auto">
          <a:xfrm>
            <a:off x="228600" y="1295400"/>
            <a:ext cx="4038600" cy="2514600"/>
          </a:xfrm>
          <a:prstGeom prst="rect">
            <a:avLst/>
          </a:prstGeom>
          <a:noFill/>
        </p:spPr>
      </p:pic>
      <p:sp>
        <p:nvSpPr>
          <p:cNvPr id="111622" name="Text Box 6"/>
          <p:cNvSpPr txBox="1">
            <a:spLocks noChangeArrowheads="1"/>
          </p:cNvSpPr>
          <p:nvPr/>
        </p:nvSpPr>
        <p:spPr bwMode="auto">
          <a:xfrm>
            <a:off x="1905000" y="1600200"/>
            <a:ext cx="12954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DENNIS</a:t>
            </a:r>
          </a:p>
        </p:txBody>
      </p:sp>
      <p:pic>
        <p:nvPicPr>
          <p:cNvPr id="111624" name="Picture 8" descr="Emily"/>
          <p:cNvPicPr>
            <a:picLocks noChangeAspect="1" noChangeArrowheads="1" noCrop="1"/>
          </p:cNvPicPr>
          <p:nvPr/>
        </p:nvPicPr>
        <p:blipFill>
          <a:blip r:embed="rId4" cstate="print"/>
          <a:srcRect/>
          <a:stretch>
            <a:fillRect/>
          </a:stretch>
        </p:blipFill>
        <p:spPr bwMode="auto">
          <a:xfrm>
            <a:off x="685800" y="3962400"/>
            <a:ext cx="3276600" cy="2628900"/>
          </a:xfrm>
          <a:prstGeom prst="rect">
            <a:avLst/>
          </a:prstGeom>
          <a:noFill/>
        </p:spPr>
      </p:pic>
      <p:sp>
        <p:nvSpPr>
          <p:cNvPr id="111625" name="Text Box 9"/>
          <p:cNvSpPr txBox="1">
            <a:spLocks noChangeArrowheads="1"/>
          </p:cNvSpPr>
          <p:nvPr/>
        </p:nvSpPr>
        <p:spPr bwMode="auto">
          <a:xfrm>
            <a:off x="2209800" y="4419600"/>
            <a:ext cx="15240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Emily, 2005</a:t>
            </a:r>
          </a:p>
        </p:txBody>
      </p:sp>
      <p:pic>
        <p:nvPicPr>
          <p:cNvPr id="111626" name="Picture 10" descr="kath2618"/>
          <p:cNvPicPr>
            <a:picLocks noChangeAspect="1" noChangeArrowheads="1" noCrop="1"/>
          </p:cNvPicPr>
          <p:nvPr/>
        </p:nvPicPr>
        <p:blipFill>
          <a:blip r:embed="rId5" cstate="print"/>
          <a:srcRect/>
          <a:stretch>
            <a:fillRect/>
          </a:stretch>
        </p:blipFill>
        <p:spPr bwMode="auto">
          <a:xfrm>
            <a:off x="4572000" y="1257300"/>
            <a:ext cx="4114800" cy="2552700"/>
          </a:xfrm>
          <a:prstGeom prst="rect">
            <a:avLst/>
          </a:prstGeom>
          <a:noFill/>
        </p:spPr>
      </p:pic>
      <p:sp>
        <p:nvSpPr>
          <p:cNvPr id="111628" name="Text Box 12"/>
          <p:cNvSpPr txBox="1">
            <a:spLocks noChangeArrowheads="1"/>
          </p:cNvSpPr>
          <p:nvPr/>
        </p:nvSpPr>
        <p:spPr bwMode="auto">
          <a:xfrm>
            <a:off x="6019800" y="1524000"/>
            <a:ext cx="15240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Katrina, 2005</a:t>
            </a:r>
          </a:p>
        </p:txBody>
      </p:sp>
      <p:sp>
        <p:nvSpPr>
          <p:cNvPr id="111629" name="Text Box 13"/>
          <p:cNvSpPr txBox="1">
            <a:spLocks noChangeArrowheads="1"/>
          </p:cNvSpPr>
          <p:nvPr/>
        </p:nvSpPr>
        <p:spPr bwMode="auto">
          <a:xfrm>
            <a:off x="6172200" y="4343400"/>
            <a:ext cx="16002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Ernesto, 2006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152400"/>
            <a:ext cx="8153400" cy="636588"/>
          </a:xfrm>
        </p:spPr>
        <p:txBody>
          <a:bodyPr/>
          <a:lstStyle/>
          <a:p>
            <a:r>
              <a:rPr lang="en-US" sz="3200"/>
              <a:t>Advancing the HWRF: Setting up multiple domains</a:t>
            </a:r>
          </a:p>
        </p:txBody>
      </p:sp>
      <p:sp>
        <p:nvSpPr>
          <p:cNvPr id="108547" name="Rectangle 3"/>
          <p:cNvSpPr>
            <a:spLocks noGrp="1" noChangeArrowheads="1"/>
          </p:cNvSpPr>
          <p:nvPr>
            <p:ph type="body" idx="1"/>
          </p:nvPr>
        </p:nvSpPr>
        <p:spPr>
          <a:xfrm>
            <a:off x="457200" y="1295400"/>
            <a:ext cx="3429000" cy="5257800"/>
          </a:xfrm>
        </p:spPr>
        <p:txBody>
          <a:bodyPr/>
          <a:lstStyle/>
          <a:p>
            <a:pPr>
              <a:lnSpc>
                <a:spcPct val="80000"/>
              </a:lnSpc>
              <a:buFontTx/>
              <a:buNone/>
            </a:pPr>
            <a:endParaRPr lang="en-US" sz="2000" b="1" dirty="0"/>
          </a:p>
          <a:p>
            <a:pPr>
              <a:lnSpc>
                <a:spcPct val="80000"/>
              </a:lnSpc>
              <a:buFontTx/>
              <a:buNone/>
            </a:pPr>
            <a:endParaRPr lang="en-US" sz="2000" b="1" dirty="0"/>
          </a:p>
          <a:p>
            <a:pPr>
              <a:lnSpc>
                <a:spcPct val="80000"/>
              </a:lnSpc>
              <a:buFontTx/>
              <a:buNone/>
            </a:pPr>
            <a:endParaRPr lang="en-US" sz="2000" b="1" dirty="0"/>
          </a:p>
          <a:p>
            <a:pPr>
              <a:lnSpc>
                <a:spcPct val="80000"/>
              </a:lnSpc>
              <a:buFontTx/>
              <a:buNone/>
            </a:pPr>
            <a:r>
              <a:rPr lang="en-US" sz="2000" b="1" dirty="0"/>
              <a:t>&amp;domains</a:t>
            </a:r>
          </a:p>
          <a:p>
            <a:pPr>
              <a:lnSpc>
                <a:spcPct val="80000"/>
              </a:lnSpc>
              <a:buFontTx/>
              <a:buNone/>
            </a:pPr>
            <a:r>
              <a:rPr lang="en-US" sz="2000" b="1" dirty="0"/>
              <a:t> </a:t>
            </a:r>
            <a:r>
              <a:rPr lang="en-US" sz="2000" b="1" dirty="0" err="1"/>
              <a:t>max_dom</a:t>
            </a:r>
            <a:r>
              <a:rPr lang="en-US" sz="2000" b="1" dirty="0"/>
              <a:t>    =  3, </a:t>
            </a:r>
          </a:p>
          <a:p>
            <a:pPr>
              <a:lnSpc>
                <a:spcPct val="80000"/>
              </a:lnSpc>
              <a:buFontTx/>
              <a:buNone/>
            </a:pPr>
            <a:r>
              <a:rPr lang="en-US" sz="2000" b="1" dirty="0"/>
              <a:t> </a:t>
            </a:r>
            <a:r>
              <a:rPr lang="en-US" sz="2000" b="1" dirty="0" err="1"/>
              <a:t>grid_id</a:t>
            </a:r>
            <a:r>
              <a:rPr lang="en-US" sz="2000" b="1" dirty="0"/>
              <a:t>         = 1,      2,     3, </a:t>
            </a:r>
          </a:p>
          <a:p>
            <a:pPr>
              <a:lnSpc>
                <a:spcPct val="80000"/>
              </a:lnSpc>
              <a:buFontTx/>
              <a:buNone/>
            </a:pPr>
            <a:r>
              <a:rPr lang="en-US" sz="2000" b="1" dirty="0"/>
              <a:t> </a:t>
            </a:r>
            <a:r>
              <a:rPr lang="en-US" sz="2000" b="1" dirty="0" err="1"/>
              <a:t>parent_id</a:t>
            </a:r>
            <a:r>
              <a:rPr lang="en-US" sz="2000" b="1" dirty="0"/>
              <a:t>     = 0,      1,     1,</a:t>
            </a:r>
          </a:p>
          <a:p>
            <a:pPr>
              <a:lnSpc>
                <a:spcPct val="80000"/>
              </a:lnSpc>
              <a:buFontTx/>
              <a:buNone/>
            </a:pPr>
            <a:endParaRPr lang="en-US" sz="2000" b="1" dirty="0"/>
          </a:p>
          <a:p>
            <a:pPr>
              <a:lnSpc>
                <a:spcPct val="80000"/>
              </a:lnSpc>
              <a:buFontTx/>
              <a:buNone/>
            </a:pPr>
            <a:endParaRPr lang="en-US" sz="2000" b="1" dirty="0"/>
          </a:p>
          <a:p>
            <a:pPr>
              <a:lnSpc>
                <a:spcPct val="80000"/>
              </a:lnSpc>
              <a:buFontTx/>
              <a:buNone/>
            </a:pPr>
            <a:endParaRPr lang="en-US" sz="2000" b="1" dirty="0"/>
          </a:p>
          <a:p>
            <a:pPr>
              <a:lnSpc>
                <a:spcPct val="80000"/>
              </a:lnSpc>
              <a:buFontTx/>
              <a:buNone/>
            </a:pPr>
            <a:endParaRPr lang="en-US" sz="2000" b="1" dirty="0"/>
          </a:p>
          <a:p>
            <a:pPr>
              <a:lnSpc>
                <a:spcPct val="80000"/>
              </a:lnSpc>
              <a:buFontTx/>
              <a:buNone/>
            </a:pPr>
            <a:endParaRPr lang="en-US" sz="2000" b="1" dirty="0"/>
          </a:p>
          <a:p>
            <a:pPr>
              <a:lnSpc>
                <a:spcPct val="80000"/>
              </a:lnSpc>
              <a:buFontTx/>
              <a:buNone/>
            </a:pPr>
            <a:endParaRPr lang="en-US" sz="2000" b="1" dirty="0"/>
          </a:p>
          <a:p>
            <a:pPr>
              <a:lnSpc>
                <a:spcPct val="80000"/>
              </a:lnSpc>
              <a:buFontTx/>
              <a:buNone/>
            </a:pPr>
            <a:r>
              <a:rPr lang="en-US" sz="2000" b="1" dirty="0"/>
              <a:t>&amp;domains</a:t>
            </a:r>
          </a:p>
          <a:p>
            <a:pPr>
              <a:lnSpc>
                <a:spcPct val="80000"/>
              </a:lnSpc>
              <a:buFontTx/>
              <a:buNone/>
            </a:pPr>
            <a:r>
              <a:rPr lang="en-US" sz="2000" b="1" dirty="0"/>
              <a:t> </a:t>
            </a:r>
            <a:r>
              <a:rPr lang="en-US" sz="2000" b="1" dirty="0" err="1"/>
              <a:t>max_dom</a:t>
            </a:r>
            <a:r>
              <a:rPr lang="en-US" sz="2000" b="1" dirty="0"/>
              <a:t>    =  3, </a:t>
            </a:r>
          </a:p>
          <a:p>
            <a:pPr>
              <a:lnSpc>
                <a:spcPct val="80000"/>
              </a:lnSpc>
              <a:buFontTx/>
              <a:buNone/>
            </a:pPr>
            <a:r>
              <a:rPr lang="en-US" sz="2000" b="1" dirty="0"/>
              <a:t> </a:t>
            </a:r>
            <a:r>
              <a:rPr lang="en-US" sz="2000" b="1" dirty="0" err="1"/>
              <a:t>grid_id</a:t>
            </a:r>
            <a:r>
              <a:rPr lang="en-US" sz="2000" b="1" dirty="0"/>
              <a:t>         = 1,      2,     3, </a:t>
            </a:r>
          </a:p>
          <a:p>
            <a:pPr>
              <a:lnSpc>
                <a:spcPct val="80000"/>
              </a:lnSpc>
              <a:buFontTx/>
              <a:buNone/>
            </a:pPr>
            <a:r>
              <a:rPr lang="en-US" sz="2000" b="1" dirty="0"/>
              <a:t> </a:t>
            </a:r>
            <a:r>
              <a:rPr lang="en-US" sz="2000" b="1" dirty="0" err="1"/>
              <a:t>parent_id</a:t>
            </a:r>
            <a:r>
              <a:rPr lang="en-US" sz="2000" b="1" dirty="0"/>
              <a:t>     = 0,      1,     2,</a:t>
            </a:r>
          </a:p>
          <a:p>
            <a:pPr>
              <a:lnSpc>
                <a:spcPct val="80000"/>
              </a:lnSpc>
              <a:buFontTx/>
              <a:buNone/>
            </a:pPr>
            <a:endParaRPr lang="en-US" sz="2000" b="1" dirty="0"/>
          </a:p>
          <a:p>
            <a:pPr>
              <a:lnSpc>
                <a:spcPct val="80000"/>
              </a:lnSpc>
              <a:buFontTx/>
              <a:buNone/>
            </a:pPr>
            <a:endParaRPr lang="en-US" sz="2000" b="1" dirty="0"/>
          </a:p>
          <a:p>
            <a:pPr>
              <a:lnSpc>
                <a:spcPct val="80000"/>
              </a:lnSpc>
              <a:buFontTx/>
              <a:buNone/>
            </a:pPr>
            <a:endParaRPr lang="en-US" sz="2000" b="1" dirty="0"/>
          </a:p>
          <a:p>
            <a:pPr>
              <a:lnSpc>
                <a:spcPct val="80000"/>
              </a:lnSpc>
              <a:buFontTx/>
              <a:buNone/>
            </a:pPr>
            <a:endParaRPr lang="en-US" sz="2000" b="1" dirty="0"/>
          </a:p>
        </p:txBody>
      </p:sp>
      <p:sp>
        <p:nvSpPr>
          <p:cNvPr id="108548" name="Rectangle 4"/>
          <p:cNvSpPr>
            <a:spLocks noChangeArrowheads="1"/>
          </p:cNvSpPr>
          <p:nvPr/>
        </p:nvSpPr>
        <p:spPr bwMode="auto">
          <a:xfrm>
            <a:off x="304800" y="1066800"/>
            <a:ext cx="3662363" cy="701675"/>
          </a:xfrm>
          <a:prstGeom prst="rect">
            <a:avLst/>
          </a:prstGeom>
          <a:noFill/>
          <a:ln w="9525">
            <a:noFill/>
            <a:miter lim="800000"/>
            <a:headEnd/>
            <a:tailEnd/>
          </a:ln>
          <a:effectLst/>
        </p:spPr>
        <p:txBody>
          <a:bodyPr wrap="none" anchor="ctr">
            <a:spAutoFit/>
          </a:bodyPr>
          <a:lstStyle/>
          <a:p>
            <a:r>
              <a:rPr lang="en-US">
                <a:solidFill>
                  <a:schemeClr val="tx1"/>
                </a:solidFill>
                <a:latin typeface="Arial" pitchFamily="34" charset="0"/>
              </a:rPr>
              <a:t> </a:t>
            </a:r>
            <a:r>
              <a:rPr lang="en-US">
                <a:solidFill>
                  <a:srgbClr val="0033CC"/>
                </a:solidFill>
                <a:latin typeface="Arial" pitchFamily="34" charset="0"/>
              </a:rPr>
              <a:t>Option 1: Both grid 2 and  </a:t>
            </a:r>
          </a:p>
          <a:p>
            <a:r>
              <a:rPr lang="en-US">
                <a:solidFill>
                  <a:srgbClr val="0033CC"/>
                </a:solidFill>
                <a:latin typeface="Arial" pitchFamily="34" charset="0"/>
              </a:rPr>
              <a:t> grid 3 are children of grid 1.</a:t>
            </a:r>
            <a:r>
              <a:rPr lang="en-US">
                <a:solidFill>
                  <a:schemeClr val="tx1"/>
                </a:solidFill>
                <a:latin typeface="Arial" pitchFamily="34" charset="0"/>
              </a:rPr>
              <a:t> </a:t>
            </a:r>
          </a:p>
        </p:txBody>
      </p:sp>
      <p:sp>
        <p:nvSpPr>
          <p:cNvPr id="108549" name="Rectangle 5"/>
          <p:cNvSpPr>
            <a:spLocks noChangeArrowheads="1"/>
          </p:cNvSpPr>
          <p:nvPr/>
        </p:nvSpPr>
        <p:spPr bwMode="auto">
          <a:xfrm>
            <a:off x="304800" y="4264095"/>
            <a:ext cx="4575291" cy="707886"/>
          </a:xfrm>
          <a:prstGeom prst="rect">
            <a:avLst/>
          </a:prstGeom>
          <a:noFill/>
          <a:ln w="9525">
            <a:noFill/>
            <a:miter lim="800000"/>
            <a:headEnd/>
            <a:tailEnd/>
          </a:ln>
          <a:effectLst/>
        </p:spPr>
        <p:txBody>
          <a:bodyPr wrap="none" anchor="ctr">
            <a:spAutoFit/>
          </a:bodyPr>
          <a:lstStyle/>
          <a:p>
            <a:r>
              <a:rPr lang="en-US" dirty="0">
                <a:solidFill>
                  <a:schemeClr val="tx1"/>
                </a:solidFill>
                <a:latin typeface="Arial" pitchFamily="34" charset="0"/>
              </a:rPr>
              <a:t> </a:t>
            </a:r>
            <a:r>
              <a:rPr lang="en-US" dirty="0">
                <a:solidFill>
                  <a:srgbClr val="0033CC"/>
                </a:solidFill>
                <a:latin typeface="Arial" pitchFamily="34" charset="0"/>
              </a:rPr>
              <a:t>Option 2: G</a:t>
            </a:r>
            <a:r>
              <a:rPr lang="en-US" dirty="0" smtClean="0">
                <a:solidFill>
                  <a:srgbClr val="0033CC"/>
                </a:solidFill>
                <a:latin typeface="Arial" pitchFamily="34" charset="0"/>
              </a:rPr>
              <a:t>rid </a:t>
            </a:r>
            <a:r>
              <a:rPr lang="en-US" dirty="0">
                <a:solidFill>
                  <a:srgbClr val="0033CC"/>
                </a:solidFill>
                <a:latin typeface="Arial" pitchFamily="34" charset="0"/>
              </a:rPr>
              <a:t>2 </a:t>
            </a:r>
            <a:r>
              <a:rPr lang="en-US" dirty="0" smtClean="0">
                <a:solidFill>
                  <a:srgbClr val="0033CC"/>
                </a:solidFill>
                <a:latin typeface="Arial" pitchFamily="34" charset="0"/>
              </a:rPr>
              <a:t>is </a:t>
            </a:r>
            <a:r>
              <a:rPr lang="en-US" dirty="0" smtClean="0">
                <a:solidFill>
                  <a:srgbClr val="0033CC"/>
                </a:solidFill>
                <a:latin typeface="Arial" pitchFamily="34" charset="0"/>
              </a:rPr>
              <a:t>a child </a:t>
            </a:r>
            <a:r>
              <a:rPr lang="en-US" smtClean="0">
                <a:solidFill>
                  <a:srgbClr val="0033CC"/>
                </a:solidFill>
                <a:latin typeface="Arial" pitchFamily="34" charset="0"/>
              </a:rPr>
              <a:t>of </a:t>
            </a:r>
            <a:r>
              <a:rPr lang="en-US" smtClean="0">
                <a:solidFill>
                  <a:srgbClr val="0033CC"/>
                </a:solidFill>
                <a:latin typeface="Arial" pitchFamily="34" charset="0"/>
              </a:rPr>
              <a:t>grid </a:t>
            </a:r>
            <a:r>
              <a:rPr lang="en-US" dirty="0" smtClean="0">
                <a:solidFill>
                  <a:srgbClr val="0033CC"/>
                </a:solidFill>
                <a:latin typeface="Arial" pitchFamily="34" charset="0"/>
              </a:rPr>
              <a:t>1  </a:t>
            </a:r>
            <a:endParaRPr lang="en-US" dirty="0">
              <a:solidFill>
                <a:srgbClr val="0033CC"/>
              </a:solidFill>
              <a:latin typeface="Arial" pitchFamily="34" charset="0"/>
            </a:endParaRPr>
          </a:p>
          <a:p>
            <a:r>
              <a:rPr lang="en-US" dirty="0">
                <a:solidFill>
                  <a:srgbClr val="0033CC"/>
                </a:solidFill>
                <a:latin typeface="Arial" pitchFamily="34" charset="0"/>
              </a:rPr>
              <a:t> grid 3 </a:t>
            </a:r>
            <a:r>
              <a:rPr lang="en-US" dirty="0" smtClean="0">
                <a:solidFill>
                  <a:srgbClr val="0033CC"/>
                </a:solidFill>
                <a:latin typeface="Arial" pitchFamily="34" charset="0"/>
              </a:rPr>
              <a:t>is </a:t>
            </a:r>
            <a:r>
              <a:rPr lang="en-US" dirty="0" smtClean="0">
                <a:solidFill>
                  <a:srgbClr val="0033CC"/>
                </a:solidFill>
                <a:latin typeface="Arial" pitchFamily="34" charset="0"/>
              </a:rPr>
              <a:t>a child </a:t>
            </a:r>
            <a:r>
              <a:rPr lang="en-US" dirty="0">
                <a:solidFill>
                  <a:srgbClr val="0033CC"/>
                </a:solidFill>
                <a:latin typeface="Arial" pitchFamily="34" charset="0"/>
              </a:rPr>
              <a:t>of grid </a:t>
            </a:r>
            <a:r>
              <a:rPr lang="en-US" dirty="0" smtClean="0">
                <a:solidFill>
                  <a:srgbClr val="0033CC"/>
                </a:solidFill>
                <a:latin typeface="Arial" pitchFamily="34" charset="0"/>
              </a:rPr>
              <a:t>2. </a:t>
            </a:r>
            <a:endParaRPr lang="en-US" dirty="0">
              <a:solidFill>
                <a:srgbClr val="0033CC"/>
              </a:solidFill>
              <a:latin typeface="Arial" pitchFamily="34" charset="0"/>
            </a:endParaRPr>
          </a:p>
        </p:txBody>
      </p:sp>
      <p:sp>
        <p:nvSpPr>
          <p:cNvPr id="108550" name="Rectangle 6"/>
          <p:cNvSpPr>
            <a:spLocks noChangeArrowheads="1"/>
          </p:cNvSpPr>
          <p:nvPr/>
        </p:nvSpPr>
        <p:spPr bwMode="auto">
          <a:xfrm>
            <a:off x="4648200" y="4343400"/>
            <a:ext cx="3200400" cy="2133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08551" name="Rectangle 7"/>
          <p:cNvSpPr>
            <a:spLocks noChangeArrowheads="1"/>
          </p:cNvSpPr>
          <p:nvPr/>
        </p:nvSpPr>
        <p:spPr bwMode="auto">
          <a:xfrm>
            <a:off x="5181600" y="4648200"/>
            <a:ext cx="2209800" cy="13716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108552" name="Rectangle 8"/>
          <p:cNvSpPr>
            <a:spLocks noChangeArrowheads="1"/>
          </p:cNvSpPr>
          <p:nvPr/>
        </p:nvSpPr>
        <p:spPr bwMode="auto">
          <a:xfrm>
            <a:off x="4267200" y="3619500"/>
            <a:ext cx="4038600" cy="396875"/>
          </a:xfrm>
          <a:prstGeom prst="rect">
            <a:avLst/>
          </a:prstGeom>
          <a:noFill/>
          <a:ln w="9525">
            <a:noFill/>
            <a:miter lim="800000"/>
            <a:headEnd/>
            <a:tailEnd/>
          </a:ln>
          <a:effectLst/>
        </p:spPr>
        <p:txBody>
          <a:bodyPr anchor="ctr">
            <a:spAutoFit/>
          </a:bodyPr>
          <a:lstStyle/>
          <a:p>
            <a:r>
              <a:rPr lang="en-US">
                <a:solidFill>
                  <a:schemeClr val="tx1"/>
                </a:solidFill>
                <a:latin typeface="Arial" pitchFamily="34" charset="0"/>
              </a:rPr>
              <a:t> </a:t>
            </a:r>
          </a:p>
        </p:txBody>
      </p:sp>
      <p:sp>
        <p:nvSpPr>
          <p:cNvPr id="108553" name="Rectangle 9"/>
          <p:cNvSpPr>
            <a:spLocks noChangeArrowheads="1"/>
          </p:cNvSpPr>
          <p:nvPr/>
        </p:nvSpPr>
        <p:spPr bwMode="auto">
          <a:xfrm>
            <a:off x="4419600" y="3200400"/>
            <a:ext cx="4038600" cy="396875"/>
          </a:xfrm>
          <a:prstGeom prst="rect">
            <a:avLst/>
          </a:prstGeom>
          <a:noFill/>
          <a:ln w="9525">
            <a:noFill/>
            <a:miter lim="800000"/>
            <a:headEnd/>
            <a:tailEnd/>
          </a:ln>
          <a:effectLst/>
        </p:spPr>
        <p:txBody>
          <a:bodyPr anchor="ctr">
            <a:spAutoFit/>
          </a:bodyPr>
          <a:lstStyle/>
          <a:p>
            <a:r>
              <a:rPr lang="en-US">
                <a:solidFill>
                  <a:schemeClr val="tx1"/>
                </a:solidFill>
                <a:latin typeface="Arial" pitchFamily="34" charset="0"/>
              </a:rPr>
              <a:t> </a:t>
            </a:r>
            <a:r>
              <a:rPr lang="en-US" sz="1800">
                <a:solidFill>
                  <a:schemeClr val="tx1"/>
                </a:solidFill>
                <a:latin typeface="Arial" pitchFamily="34" charset="0"/>
              </a:rPr>
              <a:t>Possible only with one-way nests!</a:t>
            </a:r>
          </a:p>
        </p:txBody>
      </p:sp>
      <p:sp>
        <p:nvSpPr>
          <p:cNvPr id="108554" name="Rectangle 10"/>
          <p:cNvSpPr>
            <a:spLocks noChangeArrowheads="1"/>
          </p:cNvSpPr>
          <p:nvPr/>
        </p:nvSpPr>
        <p:spPr bwMode="auto">
          <a:xfrm>
            <a:off x="5715000" y="5029200"/>
            <a:ext cx="1219200" cy="609600"/>
          </a:xfrm>
          <a:prstGeom prst="rect">
            <a:avLst/>
          </a:prstGeom>
          <a:solidFill>
            <a:srgbClr val="993366"/>
          </a:solidFill>
          <a:ln w="9525">
            <a:solidFill>
              <a:schemeClr val="tx1"/>
            </a:solidFill>
            <a:miter lim="800000"/>
            <a:headEnd/>
            <a:tailEnd/>
          </a:ln>
          <a:effectLst/>
        </p:spPr>
        <p:txBody>
          <a:bodyPr wrap="none" anchor="ctr"/>
          <a:lstStyle/>
          <a:p>
            <a:endParaRPr lang="en-US"/>
          </a:p>
        </p:txBody>
      </p:sp>
      <p:sp>
        <p:nvSpPr>
          <p:cNvPr id="108555" name="Rectangle 11"/>
          <p:cNvSpPr>
            <a:spLocks noChangeArrowheads="1"/>
          </p:cNvSpPr>
          <p:nvPr/>
        </p:nvSpPr>
        <p:spPr bwMode="auto">
          <a:xfrm>
            <a:off x="4724400" y="1066800"/>
            <a:ext cx="3200400" cy="2133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08556" name="Rectangle 12"/>
          <p:cNvSpPr>
            <a:spLocks noChangeArrowheads="1"/>
          </p:cNvSpPr>
          <p:nvPr/>
        </p:nvSpPr>
        <p:spPr bwMode="auto">
          <a:xfrm>
            <a:off x="5029200" y="1371600"/>
            <a:ext cx="990600" cy="838200"/>
          </a:xfrm>
          <a:prstGeom prst="rect">
            <a:avLst/>
          </a:prstGeom>
          <a:solidFill>
            <a:srgbClr val="003300"/>
          </a:solidFill>
          <a:ln w="9525">
            <a:solidFill>
              <a:schemeClr val="tx1"/>
            </a:solidFill>
            <a:miter lim="800000"/>
            <a:headEnd/>
            <a:tailEnd/>
          </a:ln>
          <a:effectLst/>
        </p:spPr>
        <p:txBody>
          <a:bodyPr wrap="none" anchor="ctr"/>
          <a:lstStyle/>
          <a:p>
            <a:endParaRPr lang="en-US"/>
          </a:p>
        </p:txBody>
      </p:sp>
      <p:sp>
        <p:nvSpPr>
          <p:cNvPr id="108557" name="Rectangle 13"/>
          <p:cNvSpPr>
            <a:spLocks noChangeArrowheads="1"/>
          </p:cNvSpPr>
          <p:nvPr/>
        </p:nvSpPr>
        <p:spPr bwMode="auto">
          <a:xfrm>
            <a:off x="6248400" y="2286000"/>
            <a:ext cx="1219200" cy="609600"/>
          </a:xfrm>
          <a:prstGeom prst="rect">
            <a:avLst/>
          </a:prstGeom>
          <a:solidFill>
            <a:srgbClr val="993366"/>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228600"/>
            <a:ext cx="7772400" cy="1143000"/>
          </a:xfrm>
        </p:spPr>
        <p:txBody>
          <a:bodyPr/>
          <a:lstStyle/>
          <a:p>
            <a:r>
              <a:rPr lang="en-US"/>
              <a:t>Future Updates</a:t>
            </a:r>
          </a:p>
        </p:txBody>
      </p:sp>
      <p:sp>
        <p:nvSpPr>
          <p:cNvPr id="107523" name="Rectangle 3"/>
          <p:cNvSpPr>
            <a:spLocks noGrp="1" noChangeArrowheads="1"/>
          </p:cNvSpPr>
          <p:nvPr>
            <p:ph type="body" idx="1"/>
          </p:nvPr>
        </p:nvSpPr>
        <p:spPr>
          <a:xfrm>
            <a:off x="457200" y="1447800"/>
            <a:ext cx="7772400" cy="838200"/>
          </a:xfrm>
        </p:spPr>
        <p:txBody>
          <a:bodyPr/>
          <a:lstStyle/>
          <a:p>
            <a:pPr>
              <a:lnSpc>
                <a:spcPct val="90000"/>
              </a:lnSpc>
              <a:buFont typeface="Wingdings" pitchFamily="2" charset="2"/>
              <a:buChar char="Ø"/>
            </a:pPr>
            <a:r>
              <a:rPr lang="en-US" sz="2800"/>
              <a:t>Constraints with projection</a:t>
            </a:r>
          </a:p>
          <a:p>
            <a:pPr>
              <a:lnSpc>
                <a:spcPct val="90000"/>
              </a:lnSpc>
              <a:buFont typeface="Wingdings" pitchFamily="2" charset="2"/>
              <a:buChar char="Ø"/>
            </a:pPr>
            <a:r>
              <a:rPr lang="en-US" sz="2800"/>
              <a:t>Modified approach for multiple nesting</a:t>
            </a:r>
          </a:p>
          <a:p>
            <a:pPr>
              <a:lnSpc>
                <a:spcPct val="90000"/>
              </a:lnSpc>
              <a:buFont typeface="Wingdings" pitchFamily="2" charset="2"/>
              <a:buChar char="Ø"/>
            </a:pPr>
            <a:endParaRPr lang="en-US" sz="2800">
              <a:solidFill>
                <a:srgbClr val="000000"/>
              </a:solidFill>
              <a:latin typeface="Calibri" pitchFamily="34" charset="0"/>
            </a:endParaRPr>
          </a:p>
        </p:txBody>
      </p:sp>
      <p:pic>
        <p:nvPicPr>
          <p:cNvPr id="107526" name="Picture 6" descr="gopals"/>
          <p:cNvPicPr>
            <a:picLocks noChangeAspect="1" noChangeArrowheads="1"/>
          </p:cNvPicPr>
          <p:nvPr/>
        </p:nvPicPr>
        <p:blipFill>
          <a:blip r:embed="rId2" cstate="print"/>
          <a:srcRect t="15686" b="4706"/>
          <a:stretch>
            <a:fillRect/>
          </a:stretch>
        </p:blipFill>
        <p:spPr bwMode="auto">
          <a:xfrm>
            <a:off x="6553200" y="304800"/>
            <a:ext cx="2362200" cy="1749425"/>
          </a:xfrm>
          <a:prstGeom prst="rect">
            <a:avLst/>
          </a:prstGeom>
          <a:noFill/>
          <a:ln w="9525">
            <a:noFill/>
            <a:miter lim="800000"/>
            <a:headEnd/>
            <a:tailEnd/>
          </a:ln>
        </p:spPr>
      </p:pic>
      <p:pic>
        <p:nvPicPr>
          <p:cNvPr id="107527" name="Picture 3" descr="IKE-2008090612-3rdNest.gif"/>
          <p:cNvPicPr>
            <a:picLocks noChangeAspect="1"/>
          </p:cNvPicPr>
          <p:nvPr/>
        </p:nvPicPr>
        <p:blipFill>
          <a:blip r:embed="rId3" cstate="print"/>
          <a:srcRect/>
          <a:stretch>
            <a:fillRect/>
          </a:stretch>
        </p:blipFill>
        <p:spPr bwMode="auto">
          <a:xfrm>
            <a:off x="1600200" y="2514600"/>
            <a:ext cx="5486400" cy="39624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1600200" y="228600"/>
            <a:ext cx="5486400" cy="533400"/>
          </a:xfrm>
        </p:spPr>
        <p:txBody>
          <a:bodyPr/>
          <a:lstStyle/>
          <a:p>
            <a:r>
              <a:rPr lang="en-US" sz="4000"/>
              <a:t>Acknowledgements</a:t>
            </a:r>
          </a:p>
        </p:txBody>
      </p:sp>
      <p:sp>
        <p:nvSpPr>
          <p:cNvPr id="40963" name="Rectangle 3"/>
          <p:cNvSpPr>
            <a:spLocks noGrp="1" noChangeArrowheads="1"/>
          </p:cNvSpPr>
          <p:nvPr>
            <p:ph type="body" idx="4294967295"/>
          </p:nvPr>
        </p:nvSpPr>
        <p:spPr>
          <a:xfrm>
            <a:off x="381000" y="990600"/>
            <a:ext cx="8305800" cy="2209800"/>
          </a:xfrm>
        </p:spPr>
        <p:txBody>
          <a:bodyPr/>
          <a:lstStyle/>
          <a:p>
            <a:pPr marL="0" indent="0">
              <a:buFontTx/>
              <a:buNone/>
            </a:pPr>
            <a:r>
              <a:rPr lang="en-US" sz="2400" b="1">
                <a:solidFill>
                  <a:srgbClr val="000066"/>
                </a:solidFill>
              </a:rPr>
              <a:t>John Michalakes (MMM, NCAR)</a:t>
            </a:r>
          </a:p>
          <a:p>
            <a:pPr marL="0" indent="0">
              <a:buFontTx/>
              <a:buNone/>
            </a:pPr>
            <a:r>
              <a:rPr lang="en-US" sz="2400" b="1">
                <a:solidFill>
                  <a:srgbClr val="000066"/>
                </a:solidFill>
              </a:rPr>
              <a:t>Robert Tuleya (GFDL/EMC) and Morris Bender (GFDL)</a:t>
            </a:r>
          </a:p>
          <a:p>
            <a:pPr marL="0" indent="0">
              <a:buFontTx/>
              <a:buNone/>
            </a:pPr>
            <a:r>
              <a:rPr lang="en-US" sz="2400" b="1">
                <a:solidFill>
                  <a:srgbClr val="000066"/>
                </a:solidFill>
              </a:rPr>
              <a:t>Dusan Jovic, Zavisa Janjic, Thomas Black (EMC)</a:t>
            </a:r>
          </a:p>
          <a:p>
            <a:pPr marL="0" indent="0">
              <a:buFontTx/>
              <a:buNone/>
            </a:pPr>
            <a:r>
              <a:rPr lang="en-US" sz="2400" b="1">
                <a:solidFill>
                  <a:srgbClr val="000066"/>
                </a:solidFill>
              </a:rPr>
              <a:t>Vijay Talapragada and Naomi Surgi (HWRF team, EMC)</a:t>
            </a:r>
          </a:p>
          <a:p>
            <a:pPr marL="0" indent="0">
              <a:buFontTx/>
              <a:buNone/>
            </a:pPr>
            <a:r>
              <a:rPr lang="en-US" sz="2400" b="1">
                <a:solidFill>
                  <a:srgbClr val="000066"/>
                </a:solidFill>
              </a:rPr>
              <a:t>Frank Marks (HRD/AOML) and Robert Atlas (AOML)</a:t>
            </a:r>
          </a:p>
        </p:txBody>
      </p:sp>
      <p:pic>
        <p:nvPicPr>
          <p:cNvPr id="40964" name="Picture 4"/>
          <p:cNvPicPr>
            <a:picLocks noChangeAspect="1" noChangeArrowheads="1"/>
          </p:cNvPicPr>
          <p:nvPr/>
        </p:nvPicPr>
        <p:blipFill>
          <a:blip r:embed="rId3" cstate="print"/>
          <a:srcRect/>
          <a:stretch>
            <a:fillRect/>
          </a:stretch>
        </p:blipFill>
        <p:spPr bwMode="auto">
          <a:xfrm>
            <a:off x="152400" y="3657600"/>
            <a:ext cx="2747963" cy="2667000"/>
          </a:xfrm>
          <a:prstGeom prst="rect">
            <a:avLst/>
          </a:prstGeom>
          <a:noFill/>
          <a:ln w="9525">
            <a:noFill/>
            <a:miter lim="800000"/>
            <a:headEnd/>
            <a:tailEnd/>
          </a:ln>
        </p:spPr>
      </p:pic>
      <p:pic>
        <p:nvPicPr>
          <p:cNvPr id="40965" name="Picture 5"/>
          <p:cNvPicPr>
            <a:picLocks noChangeAspect="1" noChangeArrowheads="1"/>
          </p:cNvPicPr>
          <p:nvPr/>
        </p:nvPicPr>
        <p:blipFill>
          <a:blip r:embed="rId4" cstate="print"/>
          <a:srcRect/>
          <a:stretch>
            <a:fillRect/>
          </a:stretch>
        </p:blipFill>
        <p:spPr bwMode="auto">
          <a:xfrm>
            <a:off x="6096000" y="3657600"/>
            <a:ext cx="2819400" cy="2678113"/>
          </a:xfrm>
          <a:prstGeom prst="rect">
            <a:avLst/>
          </a:prstGeom>
          <a:noFill/>
          <a:ln w="9525">
            <a:noFill/>
            <a:miter lim="800000"/>
            <a:headEnd/>
            <a:tailEnd/>
          </a:ln>
        </p:spPr>
      </p:pic>
      <p:sp>
        <p:nvSpPr>
          <p:cNvPr id="40966" name="Rectangle 7"/>
          <p:cNvSpPr>
            <a:spLocks noChangeArrowheads="1"/>
          </p:cNvSpPr>
          <p:nvPr/>
        </p:nvSpPr>
        <p:spPr bwMode="auto">
          <a:xfrm>
            <a:off x="1447800" y="3886200"/>
            <a:ext cx="1219200" cy="228600"/>
          </a:xfrm>
          <a:prstGeom prst="rect">
            <a:avLst/>
          </a:prstGeom>
          <a:noFill/>
          <a:ln w="9525">
            <a:noFill/>
            <a:miter lim="800000"/>
            <a:headEnd/>
            <a:tailEnd/>
          </a:ln>
        </p:spPr>
        <p:txBody>
          <a:bodyPr wrap="none" anchor="ctr"/>
          <a:lstStyle/>
          <a:p>
            <a:pPr algn="ctr"/>
            <a:r>
              <a:rPr lang="en-US" sz="1800" b="0">
                <a:solidFill>
                  <a:schemeClr val="bg1"/>
                </a:solidFill>
                <a:latin typeface="Arial" pitchFamily="34" charset="0"/>
                <a:ea typeface="MS PGothic" pitchFamily="34" charset="-128"/>
              </a:rPr>
              <a:t>ENIAC, 1950</a:t>
            </a:r>
          </a:p>
        </p:txBody>
      </p:sp>
      <p:sp>
        <p:nvSpPr>
          <p:cNvPr id="40967" name="Rectangle 8"/>
          <p:cNvSpPr>
            <a:spLocks noChangeArrowheads="1"/>
          </p:cNvSpPr>
          <p:nvPr/>
        </p:nvSpPr>
        <p:spPr bwMode="auto">
          <a:xfrm>
            <a:off x="7315200" y="3810000"/>
            <a:ext cx="1219200" cy="228600"/>
          </a:xfrm>
          <a:prstGeom prst="rect">
            <a:avLst/>
          </a:prstGeom>
          <a:noFill/>
          <a:ln w="9525">
            <a:noFill/>
            <a:miter lim="800000"/>
            <a:headEnd/>
            <a:tailEnd/>
          </a:ln>
        </p:spPr>
        <p:txBody>
          <a:bodyPr wrap="none" anchor="ctr"/>
          <a:lstStyle/>
          <a:p>
            <a:pPr algn="ctr"/>
            <a:r>
              <a:rPr lang="en-US" sz="1800" b="0">
                <a:solidFill>
                  <a:schemeClr val="bg1"/>
                </a:solidFill>
                <a:latin typeface="Arial" pitchFamily="34" charset="0"/>
                <a:ea typeface="MS PGothic" pitchFamily="34" charset="-128"/>
              </a:rPr>
              <a:t>ESRL JET, 2008</a:t>
            </a:r>
          </a:p>
        </p:txBody>
      </p:sp>
      <p:pic>
        <p:nvPicPr>
          <p:cNvPr id="40968" name="Picture 3" descr="scales"/>
          <p:cNvPicPr>
            <a:picLocks noChangeAspect="1" noChangeArrowheads="1"/>
          </p:cNvPicPr>
          <p:nvPr/>
        </p:nvPicPr>
        <p:blipFill>
          <a:blip r:embed="rId5" cstate="print">
            <a:lum bright="-30000"/>
          </a:blip>
          <a:srcRect t="10001" b="33333"/>
          <a:stretch>
            <a:fillRect/>
          </a:stretch>
        </p:blipFill>
        <p:spPr bwMode="auto">
          <a:xfrm>
            <a:off x="3124200" y="3657600"/>
            <a:ext cx="28194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52400"/>
            <a:ext cx="7772400" cy="685800"/>
          </a:xfrm>
        </p:spPr>
        <p:txBody>
          <a:bodyPr/>
          <a:lstStyle/>
          <a:p>
            <a:r>
              <a:rPr lang="en-US" sz="4000">
                <a:solidFill>
                  <a:srgbClr val="000099"/>
                </a:solidFill>
              </a:rPr>
              <a:t>E grid Configuration</a:t>
            </a:r>
          </a:p>
        </p:txBody>
      </p:sp>
      <p:pic>
        <p:nvPicPr>
          <p:cNvPr id="86019" name="Picture 3" descr="nest"/>
          <p:cNvPicPr preferRelativeResize="0">
            <a:picLocks noChangeArrowheads="1"/>
          </p:cNvPicPr>
          <p:nvPr/>
        </p:nvPicPr>
        <p:blipFill>
          <a:blip r:embed="rId2" cstate="print"/>
          <a:srcRect t="9474" b="33157"/>
          <a:stretch>
            <a:fillRect/>
          </a:stretch>
        </p:blipFill>
        <p:spPr bwMode="auto">
          <a:xfrm>
            <a:off x="838200" y="838200"/>
            <a:ext cx="7086600" cy="3886200"/>
          </a:xfrm>
          <a:prstGeom prst="rect">
            <a:avLst/>
          </a:prstGeom>
          <a:noFill/>
          <a:ln w="9525">
            <a:noFill/>
            <a:miter lim="800000"/>
            <a:headEnd/>
            <a:tailEnd/>
          </a:ln>
        </p:spPr>
      </p:pic>
      <p:sp>
        <p:nvSpPr>
          <p:cNvPr id="86020" name="Rectangle 3"/>
          <p:cNvSpPr>
            <a:spLocks noChangeArrowheads="1"/>
          </p:cNvSpPr>
          <p:nvPr/>
        </p:nvSpPr>
        <p:spPr bwMode="auto">
          <a:xfrm>
            <a:off x="304800" y="4724400"/>
            <a:ext cx="8610600" cy="1828800"/>
          </a:xfrm>
          <a:prstGeom prst="rect">
            <a:avLst/>
          </a:prstGeom>
          <a:noFill/>
          <a:ln w="9525">
            <a:noFill/>
            <a:miter lim="800000"/>
            <a:headEnd/>
            <a:tailEnd/>
          </a:ln>
          <a:effectLst/>
        </p:spPr>
        <p:txBody>
          <a:bodyPr/>
          <a:lstStyle/>
          <a:p>
            <a:pPr>
              <a:spcBef>
                <a:spcPct val="20000"/>
              </a:spcBef>
              <a:buFont typeface="Wingdings" pitchFamily="2" charset="2"/>
              <a:buChar char="Ø"/>
            </a:pPr>
            <a:r>
              <a:rPr lang="en-US" sz="2400"/>
              <a:t> </a:t>
            </a:r>
            <a:r>
              <a:rPr lang="en-US"/>
              <a:t>E-grid indexing</a:t>
            </a:r>
          </a:p>
          <a:p>
            <a:pPr>
              <a:spcBef>
                <a:spcPct val="20000"/>
              </a:spcBef>
              <a:buFont typeface="Wingdings" pitchFamily="2" charset="2"/>
              <a:buChar char="Ø"/>
            </a:pPr>
            <a:r>
              <a:rPr lang="en-US"/>
              <a:t> Nearest Neighbor is along the diagonal</a:t>
            </a:r>
          </a:p>
          <a:p>
            <a:pPr>
              <a:spcBef>
                <a:spcPct val="20000"/>
              </a:spcBef>
              <a:buFont typeface="Wingdings" pitchFamily="2" charset="2"/>
              <a:buChar char="Ø"/>
            </a:pPr>
            <a:r>
              <a:rPr lang="en-US"/>
              <a:t> Interpolations consistent with model dynamics along the diagonal</a:t>
            </a:r>
          </a:p>
          <a:p>
            <a:pPr>
              <a:spcBef>
                <a:spcPct val="20000"/>
              </a:spcBef>
              <a:buFont typeface="Wingdings" pitchFamily="2" charset="2"/>
              <a:buChar char="Ø"/>
            </a:pPr>
            <a:r>
              <a:rPr lang="en-US"/>
              <a:t> Boundary conditions uses square grid volume</a:t>
            </a:r>
          </a:p>
          <a:p>
            <a:pPr>
              <a:spcBef>
                <a:spcPct val="20000"/>
              </a:spcBef>
              <a:buFont typeface="Wingdings" pitchFamily="2" charset="2"/>
              <a:buChar char="Ø"/>
            </a:pPr>
            <a:r>
              <a:rPr lang="en-US"/>
              <a:t> Either ways need for hallos along the x and y directions </a:t>
            </a:r>
          </a:p>
        </p:txBody>
      </p:sp>
      <p:sp>
        <p:nvSpPr>
          <p:cNvPr id="86024" name="Rectangle 8"/>
          <p:cNvSpPr>
            <a:spLocks noChangeArrowheads="1"/>
          </p:cNvSpPr>
          <p:nvPr/>
        </p:nvSpPr>
        <p:spPr bwMode="auto">
          <a:xfrm>
            <a:off x="4038600" y="2895600"/>
            <a:ext cx="609600" cy="533400"/>
          </a:xfrm>
          <a:prstGeom prst="rect">
            <a:avLst/>
          </a:prstGeom>
          <a:noFill/>
          <a:ln w="28575">
            <a:solidFill>
              <a:srgbClr val="000099"/>
            </a:solidFill>
            <a:prstDash val="sysDot"/>
            <a:miter lim="800000"/>
            <a:headEnd/>
            <a:tailEnd/>
          </a:ln>
          <a:effectLst/>
        </p:spPr>
        <p:txBody>
          <a:bodyPr wrap="none" anchor="ctr"/>
          <a:lstStyle/>
          <a:p>
            <a:endParaRPr lang="en-US"/>
          </a:p>
        </p:txBody>
      </p:sp>
      <p:sp>
        <p:nvSpPr>
          <p:cNvPr id="86025" name="Line 9"/>
          <p:cNvSpPr>
            <a:spLocks noChangeShapeType="1"/>
          </p:cNvSpPr>
          <p:nvPr/>
        </p:nvSpPr>
        <p:spPr bwMode="auto">
          <a:xfrm>
            <a:off x="1981200" y="2667000"/>
            <a:ext cx="762000" cy="762000"/>
          </a:xfrm>
          <a:prstGeom prst="line">
            <a:avLst/>
          </a:prstGeom>
          <a:noFill/>
          <a:ln w="9525">
            <a:solidFill>
              <a:schemeClr val="tx1"/>
            </a:solidFill>
            <a:round/>
            <a:headEnd/>
            <a:tailEnd/>
          </a:ln>
          <a:effectLst/>
        </p:spPr>
        <p:txBody>
          <a:bodyPr/>
          <a:lstStyle/>
          <a:p>
            <a:endParaRPr lang="en-US"/>
          </a:p>
        </p:txBody>
      </p:sp>
      <p:sp>
        <p:nvSpPr>
          <p:cNvPr id="86026" name="Line 10"/>
          <p:cNvSpPr>
            <a:spLocks noChangeShapeType="1"/>
          </p:cNvSpPr>
          <p:nvPr/>
        </p:nvSpPr>
        <p:spPr bwMode="auto">
          <a:xfrm flipV="1">
            <a:off x="1981200" y="1905000"/>
            <a:ext cx="762000" cy="762000"/>
          </a:xfrm>
          <a:prstGeom prst="line">
            <a:avLst/>
          </a:prstGeom>
          <a:noFill/>
          <a:ln w="9525">
            <a:solidFill>
              <a:schemeClr val="tx1"/>
            </a:solidFill>
            <a:round/>
            <a:headEnd/>
            <a:tailEnd/>
          </a:ln>
          <a:effectLst/>
        </p:spPr>
        <p:txBody>
          <a:bodyPr/>
          <a:lstStyle/>
          <a:p>
            <a:endParaRPr lang="en-US"/>
          </a:p>
        </p:txBody>
      </p:sp>
      <p:sp>
        <p:nvSpPr>
          <p:cNvPr id="86027" name="Line 11"/>
          <p:cNvSpPr>
            <a:spLocks noChangeShapeType="1"/>
          </p:cNvSpPr>
          <p:nvPr/>
        </p:nvSpPr>
        <p:spPr bwMode="auto">
          <a:xfrm>
            <a:off x="2743200" y="1905000"/>
            <a:ext cx="838200" cy="762000"/>
          </a:xfrm>
          <a:prstGeom prst="line">
            <a:avLst/>
          </a:prstGeom>
          <a:noFill/>
          <a:ln w="9525">
            <a:solidFill>
              <a:schemeClr val="tx1"/>
            </a:solidFill>
            <a:round/>
            <a:headEnd/>
            <a:tailEnd/>
          </a:ln>
          <a:effectLst/>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152400"/>
            <a:ext cx="7772400" cy="1143000"/>
          </a:xfrm>
        </p:spPr>
        <p:txBody>
          <a:bodyPr/>
          <a:lstStyle/>
          <a:p>
            <a:r>
              <a:rPr lang="en-US" sz="4000">
                <a:solidFill>
                  <a:srgbClr val="000099"/>
                </a:solidFill>
              </a:rPr>
              <a:t>HWRF Grid Configuration</a:t>
            </a:r>
          </a:p>
        </p:txBody>
      </p:sp>
      <p:pic>
        <p:nvPicPr>
          <p:cNvPr id="81926" name="Picture 6" descr="gopals"/>
          <p:cNvPicPr>
            <a:picLocks noChangeAspect="1" noChangeArrowheads="1"/>
          </p:cNvPicPr>
          <p:nvPr/>
        </p:nvPicPr>
        <p:blipFill>
          <a:blip r:embed="rId2" cstate="print"/>
          <a:srcRect t="15686" b="4706"/>
          <a:stretch>
            <a:fillRect/>
          </a:stretch>
        </p:blipFill>
        <p:spPr bwMode="auto">
          <a:xfrm>
            <a:off x="4495800" y="1295400"/>
            <a:ext cx="4343400" cy="3200400"/>
          </a:xfrm>
          <a:prstGeom prst="rect">
            <a:avLst/>
          </a:prstGeom>
          <a:noFill/>
          <a:ln w="9525">
            <a:noFill/>
            <a:miter lim="800000"/>
            <a:headEnd/>
            <a:tailEnd/>
          </a:ln>
        </p:spPr>
      </p:pic>
      <p:pic>
        <p:nvPicPr>
          <p:cNvPr id="81927" name="Picture 7" descr="nest"/>
          <p:cNvPicPr preferRelativeResize="0">
            <a:picLocks noChangeArrowheads="1"/>
          </p:cNvPicPr>
          <p:nvPr/>
        </p:nvPicPr>
        <p:blipFill>
          <a:blip r:embed="rId3" cstate="print"/>
          <a:srcRect t="9474" b="33157"/>
          <a:stretch>
            <a:fillRect/>
          </a:stretch>
        </p:blipFill>
        <p:spPr bwMode="auto">
          <a:xfrm>
            <a:off x="304800" y="1371600"/>
            <a:ext cx="4113213" cy="3198813"/>
          </a:xfrm>
          <a:prstGeom prst="rect">
            <a:avLst/>
          </a:prstGeom>
          <a:noFill/>
          <a:ln w="9525">
            <a:noFill/>
            <a:miter lim="800000"/>
            <a:headEnd/>
            <a:tailEnd/>
          </a:ln>
        </p:spPr>
      </p:pic>
      <p:sp>
        <p:nvSpPr>
          <p:cNvPr id="81932" name="Rectangle 3"/>
          <p:cNvSpPr>
            <a:spLocks noChangeArrowheads="1"/>
          </p:cNvSpPr>
          <p:nvPr/>
        </p:nvSpPr>
        <p:spPr bwMode="auto">
          <a:xfrm>
            <a:off x="381000" y="4572000"/>
            <a:ext cx="8305800" cy="1981200"/>
          </a:xfrm>
          <a:prstGeom prst="rect">
            <a:avLst/>
          </a:prstGeom>
          <a:noFill/>
          <a:ln w="9525">
            <a:noFill/>
            <a:miter lim="800000"/>
            <a:headEnd/>
            <a:tailEnd/>
          </a:ln>
          <a:effectLst/>
        </p:spPr>
        <p:txBody>
          <a:bodyPr/>
          <a:lstStyle/>
          <a:p>
            <a:pPr>
              <a:spcBef>
                <a:spcPct val="20000"/>
              </a:spcBef>
              <a:buFont typeface="Wingdings" pitchFamily="2" charset="2"/>
              <a:buChar char="Ø"/>
            </a:pPr>
            <a:r>
              <a:rPr lang="en-US" sz="2400"/>
              <a:t> </a:t>
            </a:r>
            <a:r>
              <a:rPr lang="en-US"/>
              <a:t>Horizontal: Rotated latitude-longitude, E-grid</a:t>
            </a:r>
          </a:p>
          <a:p>
            <a:pPr>
              <a:spcBef>
                <a:spcPct val="20000"/>
              </a:spcBef>
              <a:buFont typeface="Wingdings" pitchFamily="2" charset="2"/>
              <a:buChar char="Ø"/>
            </a:pPr>
            <a:r>
              <a:rPr lang="en-US"/>
              <a:t> Vertical: pressure hybrid </a:t>
            </a:r>
          </a:p>
          <a:p>
            <a:pPr>
              <a:spcBef>
                <a:spcPct val="20000"/>
              </a:spcBef>
              <a:buFont typeface="Wingdings" pitchFamily="2" charset="2"/>
              <a:buChar char="Ø"/>
            </a:pPr>
            <a:r>
              <a:rPr lang="en-US"/>
              <a:t> Coincident grid point approach </a:t>
            </a:r>
            <a:r>
              <a:rPr lang="en-US">
                <a:cs typeface="Arial" pitchFamily="34" charset="0"/>
              </a:rPr>
              <a:t>eliminates the need for more complex, 	generalized remapping calculations in the WRF Advanced   	Software Framework</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152400"/>
            <a:ext cx="7772400" cy="1143000"/>
          </a:xfrm>
        </p:spPr>
        <p:txBody>
          <a:bodyPr/>
          <a:lstStyle/>
          <a:p>
            <a:r>
              <a:rPr lang="en-US" sz="4000">
                <a:solidFill>
                  <a:srgbClr val="000099"/>
                </a:solidFill>
              </a:rPr>
              <a:t>Terrain Forcings</a:t>
            </a:r>
          </a:p>
        </p:txBody>
      </p:sp>
      <p:pic>
        <p:nvPicPr>
          <p:cNvPr id="87043" name="Picture 3" descr="gopals"/>
          <p:cNvPicPr>
            <a:picLocks noChangeAspect="1" noChangeArrowheads="1"/>
          </p:cNvPicPr>
          <p:nvPr/>
        </p:nvPicPr>
        <p:blipFill>
          <a:blip r:embed="rId2" cstate="print"/>
          <a:srcRect t="15686" b="4706"/>
          <a:stretch>
            <a:fillRect/>
          </a:stretch>
        </p:blipFill>
        <p:spPr bwMode="auto">
          <a:xfrm>
            <a:off x="2286000" y="1143000"/>
            <a:ext cx="4343400" cy="3200400"/>
          </a:xfrm>
          <a:prstGeom prst="rect">
            <a:avLst/>
          </a:prstGeom>
          <a:noFill/>
          <a:ln w="9525">
            <a:noFill/>
            <a:miter lim="800000"/>
            <a:headEnd/>
            <a:tailEnd/>
          </a:ln>
        </p:spPr>
      </p:pic>
      <p:sp>
        <p:nvSpPr>
          <p:cNvPr id="87045" name="Rectangle 3"/>
          <p:cNvSpPr>
            <a:spLocks noChangeArrowheads="1"/>
          </p:cNvSpPr>
          <p:nvPr/>
        </p:nvSpPr>
        <p:spPr bwMode="auto">
          <a:xfrm>
            <a:off x="381000" y="4572000"/>
            <a:ext cx="8305800" cy="1981200"/>
          </a:xfrm>
          <a:prstGeom prst="rect">
            <a:avLst/>
          </a:prstGeom>
          <a:noFill/>
          <a:ln w="9525">
            <a:noFill/>
            <a:miter lim="800000"/>
            <a:headEnd/>
            <a:tailEnd/>
          </a:ln>
          <a:effectLst/>
        </p:spPr>
        <p:txBody>
          <a:bodyPr/>
          <a:lstStyle/>
          <a:p>
            <a:pPr>
              <a:spcBef>
                <a:spcPct val="20000"/>
              </a:spcBef>
              <a:buFont typeface="Wingdings" pitchFamily="2" charset="2"/>
              <a:buChar char="Ø"/>
            </a:pPr>
            <a:r>
              <a:rPr lang="en-US" sz="2400"/>
              <a:t> </a:t>
            </a:r>
            <a:r>
              <a:rPr lang="en-US">
                <a:cs typeface="Arial" pitchFamily="34" charset="0"/>
              </a:rPr>
              <a:t>The WPS is used to generate terrain data sets over multiple domains at the required grid resolution. </a:t>
            </a:r>
          </a:p>
          <a:p>
            <a:pPr>
              <a:spcBef>
                <a:spcPct val="20000"/>
              </a:spcBef>
              <a:buFont typeface="Wingdings" pitchFamily="2" charset="2"/>
              <a:buChar char="Ø"/>
            </a:pPr>
            <a:endParaRPr lang="en-US">
              <a:cs typeface="Arial" pitchFamily="34" charset="0"/>
            </a:endParaRPr>
          </a:p>
          <a:p>
            <a:pPr>
              <a:spcBef>
                <a:spcPct val="20000"/>
              </a:spcBef>
              <a:buFont typeface="Wingdings" pitchFamily="2" charset="2"/>
              <a:buChar char="Ø"/>
            </a:pPr>
            <a:r>
              <a:rPr lang="en-US">
                <a:cs typeface="Arial" pitchFamily="34" charset="0"/>
              </a:rPr>
              <a:t> For instance, in a typical operational forecast at 27 km with a moving nest at 9 km resolution, terrestrial data are generated at both of the resolutions for the entire domain</a:t>
            </a:r>
            <a:r>
              <a:rPr lang="en-US"/>
              <a:t> </a:t>
            </a:r>
          </a:p>
          <a:p>
            <a:pPr>
              <a:spcBef>
                <a:spcPct val="20000"/>
              </a:spcBef>
              <a:buFont typeface="Wingdings" pitchFamily="2" charset="2"/>
              <a:buNone/>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533400" y="152400"/>
            <a:ext cx="7772400" cy="838200"/>
          </a:xfrm>
          <a:prstGeom prst="rect">
            <a:avLst/>
          </a:prstGeom>
          <a:noFill/>
          <a:ln w="9525">
            <a:noFill/>
            <a:miter lim="800000"/>
            <a:headEnd/>
            <a:tailEnd/>
          </a:ln>
          <a:effectLst/>
        </p:spPr>
        <p:txBody>
          <a:bodyPr anchor="ctr"/>
          <a:lstStyle/>
          <a:p>
            <a:pPr algn="ctr"/>
            <a:r>
              <a:rPr lang="en-US" sz="4000" b="0">
                <a:solidFill>
                  <a:srgbClr val="000099"/>
                </a:solidFill>
              </a:rPr>
              <a:t>Mass Adjustment Procedure</a:t>
            </a:r>
          </a:p>
        </p:txBody>
      </p:sp>
      <p:pic>
        <p:nvPicPr>
          <p:cNvPr id="89150" name="Picture 62"/>
          <p:cNvPicPr>
            <a:picLocks noChangeAspect="1" noChangeArrowheads="1"/>
          </p:cNvPicPr>
          <p:nvPr/>
        </p:nvPicPr>
        <p:blipFill>
          <a:blip r:embed="rId2" cstate="print"/>
          <a:srcRect/>
          <a:stretch>
            <a:fillRect/>
          </a:stretch>
        </p:blipFill>
        <p:spPr bwMode="auto">
          <a:xfrm>
            <a:off x="5791200" y="990600"/>
            <a:ext cx="2209800" cy="1524000"/>
          </a:xfrm>
          <a:prstGeom prst="rect">
            <a:avLst/>
          </a:prstGeom>
          <a:noFill/>
          <a:ln w="9525">
            <a:noFill/>
            <a:miter lim="800000"/>
            <a:headEnd/>
            <a:tailEnd/>
          </a:ln>
          <a:effectLst/>
        </p:spPr>
      </p:pic>
      <p:pic>
        <p:nvPicPr>
          <p:cNvPr id="89151" name="Picture 63"/>
          <p:cNvPicPr preferRelativeResize="0">
            <a:picLocks noChangeArrowheads="1"/>
          </p:cNvPicPr>
          <p:nvPr/>
        </p:nvPicPr>
        <p:blipFill>
          <a:blip r:embed="rId3" cstate="print"/>
          <a:srcRect t="6233" r="19417"/>
          <a:stretch>
            <a:fillRect/>
          </a:stretch>
        </p:blipFill>
        <p:spPr bwMode="auto">
          <a:xfrm>
            <a:off x="152400" y="990600"/>
            <a:ext cx="2590800" cy="1752600"/>
          </a:xfrm>
          <a:prstGeom prst="rect">
            <a:avLst/>
          </a:prstGeom>
          <a:noFill/>
          <a:ln w="9525">
            <a:noFill/>
            <a:miter lim="800000"/>
            <a:headEnd/>
            <a:tailEnd/>
          </a:ln>
          <a:effectLst/>
        </p:spPr>
      </p:pic>
      <p:sp>
        <p:nvSpPr>
          <p:cNvPr id="89152" name="Rectangle 3"/>
          <p:cNvSpPr>
            <a:spLocks noChangeArrowheads="1"/>
          </p:cNvSpPr>
          <p:nvPr/>
        </p:nvSpPr>
        <p:spPr bwMode="auto">
          <a:xfrm>
            <a:off x="304800" y="2895600"/>
            <a:ext cx="8458200" cy="3733800"/>
          </a:xfrm>
          <a:prstGeom prst="rect">
            <a:avLst/>
          </a:prstGeom>
          <a:noFill/>
          <a:ln w="9525">
            <a:noFill/>
            <a:miter lim="800000"/>
            <a:headEnd/>
            <a:tailEnd/>
          </a:ln>
          <a:effectLst/>
        </p:spPr>
        <p:txBody>
          <a:bodyPr/>
          <a:lstStyle/>
          <a:p>
            <a:pPr>
              <a:spcBef>
                <a:spcPct val="20000"/>
              </a:spcBef>
              <a:buFont typeface="Wingdings" pitchFamily="2" charset="2"/>
              <a:buChar char="Ø"/>
            </a:pPr>
            <a:r>
              <a:rPr lang="en-US" sz="2400"/>
              <a:t> </a:t>
            </a:r>
            <a:r>
              <a:rPr lang="en-US" sz="1800"/>
              <a:t>Pressure NOT directly interpolated from parent hybrid to nested hybrid (hybrids don’t match!.)</a:t>
            </a:r>
          </a:p>
          <a:p>
            <a:pPr>
              <a:spcBef>
                <a:spcPct val="20000"/>
              </a:spcBef>
              <a:buFont typeface="Wingdings" pitchFamily="2" charset="2"/>
              <a:buChar char="Ø"/>
            </a:pPr>
            <a:endParaRPr lang="en-US" sz="1800"/>
          </a:p>
          <a:p>
            <a:pPr>
              <a:spcBef>
                <a:spcPct val="20000"/>
              </a:spcBef>
              <a:buFont typeface="Wingdings" pitchFamily="2" charset="2"/>
              <a:buChar char="Ø"/>
            </a:pPr>
            <a:r>
              <a:rPr lang="en-US" sz="1800"/>
              <a:t>The height, temperature and moisture fields from the parent domain are vertically interpolated onto pre-defined standard pressure surfaces. </a:t>
            </a:r>
          </a:p>
          <a:p>
            <a:pPr>
              <a:spcBef>
                <a:spcPct val="20000"/>
              </a:spcBef>
              <a:buFont typeface="Wingdings" pitchFamily="2" charset="2"/>
              <a:buChar char="Ø"/>
            </a:pPr>
            <a:endParaRPr lang="en-US" sz="1800"/>
          </a:p>
          <a:p>
            <a:pPr>
              <a:spcBef>
                <a:spcPct val="20000"/>
              </a:spcBef>
              <a:buFont typeface="Wingdings" pitchFamily="2" charset="2"/>
              <a:buChar char="Ø"/>
            </a:pPr>
            <a:r>
              <a:rPr lang="en-US" sz="1800"/>
              <a:t>The above meteorological fields from the mother domain are further interpolated horizontally onto nested grids on the same pressure surface. </a:t>
            </a:r>
          </a:p>
          <a:p>
            <a:pPr>
              <a:spcBef>
                <a:spcPct val="20000"/>
              </a:spcBef>
              <a:buFont typeface="Wingdings" pitchFamily="2" charset="2"/>
              <a:buChar char="Ø"/>
            </a:pPr>
            <a:endParaRPr lang="en-US" sz="1800"/>
          </a:p>
          <a:p>
            <a:pPr>
              <a:spcBef>
                <a:spcPct val="20000"/>
              </a:spcBef>
              <a:buFont typeface="Wingdings" pitchFamily="2" charset="2"/>
              <a:buChar char="Ø"/>
            </a:pPr>
            <a:r>
              <a:rPr lang="en-US" sz="1800"/>
              <a:t>Finally, by using the high-resolution topography over the nested domain, pseudo hydrostatic mass balancing is carried out to prescribe the initial values in the nested domain. </a:t>
            </a:r>
          </a:p>
        </p:txBody>
      </p:sp>
      <p:pic>
        <p:nvPicPr>
          <p:cNvPr id="89153" name="Picture 65"/>
          <p:cNvPicPr>
            <a:picLocks noChangeAspect="1" noChangeArrowheads="1"/>
          </p:cNvPicPr>
          <p:nvPr/>
        </p:nvPicPr>
        <p:blipFill>
          <a:blip r:embed="rId4" cstate="print"/>
          <a:srcRect l="30185" t="9410"/>
          <a:stretch>
            <a:fillRect/>
          </a:stretch>
        </p:blipFill>
        <p:spPr bwMode="auto">
          <a:xfrm>
            <a:off x="3448050" y="1066800"/>
            <a:ext cx="2190750" cy="1600200"/>
          </a:xfrm>
          <a:prstGeom prst="rect">
            <a:avLst/>
          </a:prstGeom>
          <a:noFill/>
          <a:ln w="9525">
            <a:noFill/>
            <a:miter lim="800000"/>
            <a:headEnd/>
            <a:tailEnd/>
          </a:ln>
          <a:effectLst/>
        </p:spPr>
      </p:pic>
      <p:sp>
        <p:nvSpPr>
          <p:cNvPr id="89155" name="Line 67"/>
          <p:cNvSpPr>
            <a:spLocks noChangeShapeType="1"/>
          </p:cNvSpPr>
          <p:nvPr/>
        </p:nvSpPr>
        <p:spPr bwMode="auto">
          <a:xfrm flipV="1">
            <a:off x="2590800" y="1066800"/>
            <a:ext cx="3429000" cy="76200"/>
          </a:xfrm>
          <a:prstGeom prst="line">
            <a:avLst/>
          </a:prstGeom>
          <a:noFill/>
          <a:ln w="9525">
            <a:solidFill>
              <a:srgbClr val="0000FF"/>
            </a:solidFill>
            <a:round/>
            <a:headEnd/>
            <a:tailEnd/>
          </a:ln>
          <a:effectLst/>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62000" y="304800"/>
            <a:ext cx="7627938" cy="536575"/>
          </a:xfrm>
        </p:spPr>
        <p:txBody>
          <a:bodyPr/>
          <a:lstStyle/>
          <a:p>
            <a:r>
              <a:rPr lang="en-US" sz="4000">
                <a:solidFill>
                  <a:srgbClr val="0033CC"/>
                </a:solidFill>
              </a:rPr>
              <a:t>Salient features: Initial Conditions</a:t>
            </a:r>
          </a:p>
        </p:txBody>
      </p:sp>
      <p:sp>
        <p:nvSpPr>
          <p:cNvPr id="90115" name="Rectangle 3"/>
          <p:cNvSpPr>
            <a:spLocks noGrp="1" noChangeArrowheads="1"/>
          </p:cNvSpPr>
          <p:nvPr>
            <p:ph type="body" idx="1"/>
          </p:nvPr>
        </p:nvSpPr>
        <p:spPr>
          <a:xfrm>
            <a:off x="304800" y="1371600"/>
            <a:ext cx="5791200" cy="5105400"/>
          </a:xfrm>
        </p:spPr>
        <p:txBody>
          <a:bodyPr/>
          <a:lstStyle/>
          <a:p>
            <a:pPr>
              <a:lnSpc>
                <a:spcPct val="80000"/>
              </a:lnSpc>
            </a:pPr>
            <a:r>
              <a:rPr lang="en-US" sz="1800" b="1">
                <a:solidFill>
                  <a:srgbClr val="0033CC"/>
                </a:solidFill>
              </a:rPr>
              <a:t>Bi-linear Interpolation along the horizontal</a:t>
            </a:r>
          </a:p>
          <a:p>
            <a:pPr>
              <a:lnSpc>
                <a:spcPct val="80000"/>
              </a:lnSpc>
            </a:pPr>
            <a:endParaRPr lang="en-US" sz="1800" b="1">
              <a:solidFill>
                <a:srgbClr val="0033CC"/>
              </a:solidFill>
            </a:endParaRPr>
          </a:p>
          <a:p>
            <a:pPr>
              <a:lnSpc>
                <a:spcPct val="80000"/>
              </a:lnSpc>
            </a:pPr>
            <a:r>
              <a:rPr lang="en-US" sz="1800" b="1">
                <a:solidFill>
                  <a:srgbClr val="0033CC"/>
                </a:solidFill>
              </a:rPr>
              <a:t>Nearest neighbor for land state variables except terrain</a:t>
            </a:r>
          </a:p>
          <a:p>
            <a:pPr>
              <a:lnSpc>
                <a:spcPct val="80000"/>
              </a:lnSpc>
            </a:pPr>
            <a:endParaRPr lang="en-US" sz="1800" b="1">
              <a:solidFill>
                <a:srgbClr val="0033CC"/>
              </a:solidFill>
            </a:endParaRPr>
          </a:p>
          <a:p>
            <a:pPr>
              <a:lnSpc>
                <a:spcPct val="80000"/>
              </a:lnSpc>
            </a:pPr>
            <a:r>
              <a:rPr lang="en-US" sz="1800" b="1">
                <a:solidFill>
                  <a:srgbClr val="0033CC"/>
                </a:solidFill>
                <a:latin typeface="Times-Roman" charset="0"/>
              </a:rPr>
              <a:t>Simplified land-surface treatment that avoids the need for additional inputs such as the soil temperatures, soil moisture or SSTs over isolated land or water bodies inconsistent with the parent domain</a:t>
            </a:r>
          </a:p>
          <a:p>
            <a:pPr>
              <a:lnSpc>
                <a:spcPct val="80000"/>
              </a:lnSpc>
            </a:pPr>
            <a:endParaRPr lang="en-US" sz="1800" b="1">
              <a:solidFill>
                <a:srgbClr val="0033CC"/>
              </a:solidFill>
              <a:latin typeface="Times-Roman" charset="0"/>
            </a:endParaRPr>
          </a:p>
          <a:p>
            <a:pPr>
              <a:lnSpc>
                <a:spcPct val="80000"/>
              </a:lnSpc>
            </a:pPr>
            <a:r>
              <a:rPr lang="en-US" sz="1800" b="1">
                <a:solidFill>
                  <a:srgbClr val="0033CC"/>
                </a:solidFill>
              </a:rPr>
              <a:t>The algorithm sacrifices mass and energy conservation for the sake of smooth solutions across the interface  (Zhang et al. 1986; MWR)</a:t>
            </a:r>
          </a:p>
          <a:p>
            <a:pPr>
              <a:lnSpc>
                <a:spcPct val="80000"/>
              </a:lnSpc>
            </a:pPr>
            <a:endParaRPr lang="en-US" sz="1800" b="1">
              <a:solidFill>
                <a:srgbClr val="0033CC"/>
              </a:solidFill>
            </a:endParaRPr>
          </a:p>
          <a:p>
            <a:pPr>
              <a:lnSpc>
                <a:spcPct val="80000"/>
              </a:lnSpc>
            </a:pPr>
            <a:r>
              <a:rPr lang="en-US" sz="1800" b="1">
                <a:solidFill>
                  <a:srgbClr val="0033CC"/>
                </a:solidFill>
              </a:rPr>
              <a:t>For  short-term numerical forecasts in which the use of appropriate model physics and the patterns to be forecast may be important than exact mass and energy conservation, as long as the mass (or energy) discrepancy at the interface is small.</a:t>
            </a:r>
            <a:endParaRPr lang="en-US" sz="1800">
              <a:solidFill>
                <a:srgbClr val="0033CC"/>
              </a:solidFill>
            </a:endParaRPr>
          </a:p>
          <a:p>
            <a:pPr>
              <a:lnSpc>
                <a:spcPct val="80000"/>
              </a:lnSpc>
              <a:buFontTx/>
              <a:buNone/>
            </a:pPr>
            <a:endParaRPr lang="en-US" sz="1800">
              <a:solidFill>
                <a:srgbClr val="0033CC"/>
              </a:solidFill>
            </a:endParaRPr>
          </a:p>
        </p:txBody>
      </p:sp>
      <p:graphicFrame>
        <p:nvGraphicFramePr>
          <p:cNvPr id="90116" name="Object 4"/>
          <p:cNvGraphicFramePr>
            <a:graphicFrameLocks noChangeAspect="1"/>
          </p:cNvGraphicFramePr>
          <p:nvPr/>
        </p:nvGraphicFramePr>
        <p:xfrm>
          <a:off x="6172200" y="2332038"/>
          <a:ext cx="2514600" cy="2011362"/>
        </p:xfrm>
        <a:graphic>
          <a:graphicData uri="http://schemas.openxmlformats.org/presentationml/2006/ole">
            <p:oleObj spid="_x0000_s90116" name="Chart" r:id="rId3" imgW="3931920" imgH="2118482" progId="Excel.Sheet.8">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n3"/>
          <p:cNvPicPr>
            <a:picLocks noGrp="1" noChangeAspect="1" noChangeArrowheads="1"/>
          </p:cNvPicPr>
          <p:nvPr>
            <p:ph sz="half" idx="2"/>
          </p:nvPr>
        </p:nvPicPr>
        <p:blipFill>
          <a:blip r:embed="rId2" cstate="print"/>
          <a:srcRect/>
          <a:stretch>
            <a:fillRect/>
          </a:stretch>
        </p:blipFill>
        <p:spPr>
          <a:xfrm>
            <a:off x="1905000" y="457200"/>
            <a:ext cx="4648200" cy="5181600"/>
          </a:xfrm>
          <a:noFill/>
          <a:ln/>
        </p:spPr>
      </p:pic>
      <p:sp>
        <p:nvSpPr>
          <p:cNvPr id="91141" name="Rectangle 5"/>
          <p:cNvSpPr>
            <a:spLocks noChangeArrowheads="1"/>
          </p:cNvSpPr>
          <p:nvPr/>
        </p:nvSpPr>
        <p:spPr bwMode="auto">
          <a:xfrm>
            <a:off x="2667000" y="2819400"/>
            <a:ext cx="914400" cy="685800"/>
          </a:xfrm>
          <a:prstGeom prst="rect">
            <a:avLst/>
          </a:prstGeom>
          <a:noFill/>
          <a:ln w="9525">
            <a:solidFill>
              <a:schemeClr val="tx1"/>
            </a:solidFill>
            <a:miter lim="800000"/>
            <a:headEnd/>
            <a:tailEnd/>
          </a:ln>
          <a:effectLst/>
        </p:spPr>
        <p:txBody>
          <a:bodyPr wrap="none" anchor="ctr"/>
          <a:lstStyle/>
          <a:p>
            <a:endParaRPr lang="en-US"/>
          </a:p>
        </p:txBody>
      </p:sp>
      <p:sp>
        <p:nvSpPr>
          <p:cNvPr id="91143" name="Rectangle 7"/>
          <p:cNvSpPr>
            <a:spLocks noGrp="1" noChangeArrowheads="1"/>
          </p:cNvSpPr>
          <p:nvPr>
            <p:ph type="title"/>
          </p:nvPr>
        </p:nvSpPr>
        <p:spPr>
          <a:xfrm>
            <a:off x="457200" y="277813"/>
            <a:ext cx="8305800" cy="712787"/>
          </a:xfrm>
          <a:noFill/>
          <a:ln/>
        </p:spPr>
        <p:txBody>
          <a:bodyPr/>
          <a:lstStyle/>
          <a:p>
            <a:r>
              <a:rPr lang="en-US" sz="3200"/>
              <a:t>HWRF NESTED BOUNDARY CONDITIONS</a:t>
            </a:r>
          </a:p>
        </p:txBody>
      </p:sp>
      <p:sp>
        <p:nvSpPr>
          <p:cNvPr id="91146" name="Rectangle 3"/>
          <p:cNvSpPr>
            <a:spLocks noChangeArrowheads="1"/>
          </p:cNvSpPr>
          <p:nvPr/>
        </p:nvSpPr>
        <p:spPr bwMode="auto">
          <a:xfrm>
            <a:off x="304800" y="4572000"/>
            <a:ext cx="8305800" cy="1524000"/>
          </a:xfrm>
          <a:prstGeom prst="rect">
            <a:avLst/>
          </a:prstGeom>
          <a:solidFill>
            <a:schemeClr val="bg1"/>
          </a:solidFill>
          <a:ln w="9525">
            <a:noFill/>
            <a:miter lim="800000"/>
            <a:headEnd/>
            <a:tailEnd/>
          </a:ln>
          <a:effectLst/>
        </p:spPr>
        <p:txBody>
          <a:bodyPr/>
          <a:lstStyle/>
          <a:p>
            <a:pPr>
              <a:spcBef>
                <a:spcPct val="20000"/>
              </a:spcBef>
              <a:buFont typeface="Wingdings" pitchFamily="2" charset="2"/>
              <a:buChar char="Ø"/>
            </a:pPr>
            <a:r>
              <a:rPr lang="en-US" sz="2400"/>
              <a:t> </a:t>
            </a:r>
            <a:r>
              <a:rPr lang="en-US"/>
              <a:t>External Data: Prescribed from the parent after mass adjustment of hydrostatic variables/ direct interpolation of other variables</a:t>
            </a:r>
          </a:p>
          <a:p>
            <a:pPr>
              <a:spcBef>
                <a:spcPct val="20000"/>
              </a:spcBef>
              <a:buFont typeface="Wingdings" pitchFamily="2" charset="2"/>
              <a:buChar char="Ø"/>
            </a:pPr>
            <a:r>
              <a:rPr lang="en-US"/>
              <a:t> Blending Zone: Simple 4 point averaging</a:t>
            </a:r>
          </a:p>
          <a:p>
            <a:pPr>
              <a:spcBef>
                <a:spcPct val="20000"/>
              </a:spcBef>
              <a:buFont typeface="Wingdings" pitchFamily="2" charset="2"/>
              <a:buChar char="Ø"/>
            </a:pPr>
            <a:r>
              <a:rPr lang="en-US"/>
              <a:t>Dynamic Interface: Model integration starts from 3</a:t>
            </a:r>
            <a:r>
              <a:rPr lang="en-US" baseline="30000"/>
              <a:t>rd</a:t>
            </a:r>
            <a:r>
              <a:rPr lang="en-US"/>
              <a:t> row/column</a:t>
            </a:r>
          </a:p>
          <a:p>
            <a:pPr>
              <a:spcBef>
                <a:spcPct val="20000"/>
              </a:spcBef>
              <a:buFont typeface="Wingdings" pitchFamily="2" charset="2"/>
              <a:buChar char="Ø"/>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277813"/>
            <a:ext cx="8305800" cy="712787"/>
          </a:xfrm>
        </p:spPr>
        <p:txBody>
          <a:bodyPr/>
          <a:lstStyle/>
          <a:p>
            <a:r>
              <a:rPr lang="en-US" sz="4000"/>
              <a:t>HWRF GRID MOTION</a:t>
            </a:r>
          </a:p>
        </p:txBody>
      </p:sp>
      <p:sp>
        <p:nvSpPr>
          <p:cNvPr id="93187" name="Rectangle 3"/>
          <p:cNvSpPr>
            <a:spLocks noGrp="1" noChangeArrowheads="1"/>
          </p:cNvSpPr>
          <p:nvPr>
            <p:ph type="body" sz="half" idx="1"/>
          </p:nvPr>
        </p:nvSpPr>
        <p:spPr>
          <a:xfrm>
            <a:off x="381000" y="1295400"/>
            <a:ext cx="4572000" cy="5064125"/>
          </a:xfrm>
        </p:spPr>
        <p:txBody>
          <a:bodyPr/>
          <a:lstStyle/>
          <a:p>
            <a:pPr>
              <a:lnSpc>
                <a:spcPct val="90000"/>
              </a:lnSpc>
            </a:pPr>
            <a:r>
              <a:rPr lang="en-US" sz="2000" b="1">
                <a:solidFill>
                  <a:srgbClr val="0033CC"/>
                </a:solidFill>
              </a:rPr>
              <a:t>While data was exchanged between the region of nest before and after grid motion, bilinear interpolation code that was earlier developed for the one-way static nest was still applied, but this time with masking of the leading edge of the moving nest.</a:t>
            </a:r>
          </a:p>
          <a:p>
            <a:pPr>
              <a:lnSpc>
                <a:spcPct val="90000"/>
              </a:lnSpc>
            </a:pPr>
            <a:endParaRPr lang="en-US" sz="2000" b="1">
              <a:solidFill>
                <a:srgbClr val="0033CC"/>
              </a:solidFill>
            </a:endParaRPr>
          </a:p>
          <a:p>
            <a:pPr>
              <a:lnSpc>
                <a:spcPct val="90000"/>
              </a:lnSpc>
            </a:pPr>
            <a:r>
              <a:rPr lang="en-US" sz="2000" b="1">
                <a:solidFill>
                  <a:srgbClr val="0033CC"/>
                </a:solidFill>
              </a:rPr>
              <a:t>The nest is "set to sail" on the parent domain using a simple criterion based on variations in dynamic pressure. The so called “stagnation point” was chosen to be the center of the storm (Gopalakrishnan et al 2002, MWR.)  </a:t>
            </a:r>
            <a:endParaRPr lang="en-US" sz="2800" b="1">
              <a:solidFill>
                <a:srgbClr val="FFFF00"/>
              </a:solidFill>
            </a:endParaRPr>
          </a:p>
        </p:txBody>
      </p:sp>
      <p:pic>
        <p:nvPicPr>
          <p:cNvPr id="93188" name="Picture 4" descr="weak"/>
          <p:cNvPicPr preferRelativeResize="0">
            <a:picLocks noGrp="1" noChangeArrowheads="1"/>
          </p:cNvPicPr>
          <p:nvPr>
            <p:ph sz="quarter" idx="3"/>
          </p:nvPr>
        </p:nvPicPr>
        <p:blipFill>
          <a:blip r:embed="rId2" cstate="print"/>
          <a:srcRect l="13017" t="10106" r="13017" b="52632"/>
          <a:stretch>
            <a:fillRect/>
          </a:stretch>
        </p:blipFill>
        <p:spPr>
          <a:xfrm>
            <a:off x="6705600" y="4814888"/>
            <a:ext cx="2286000" cy="1814512"/>
          </a:xfrm>
          <a:noFill/>
          <a:ln/>
        </p:spPr>
      </p:pic>
      <p:pic>
        <p:nvPicPr>
          <p:cNvPr id="93189" name="Picture 5" descr="strong"/>
          <p:cNvPicPr preferRelativeResize="0">
            <a:picLocks noGrp="1" noChangeArrowheads="1"/>
          </p:cNvPicPr>
          <p:nvPr>
            <p:ph sz="quarter" idx="2"/>
          </p:nvPr>
        </p:nvPicPr>
        <p:blipFill>
          <a:blip r:embed="rId3" cstate="print"/>
          <a:srcRect l="13017" t="10106" r="21695" b="52632"/>
          <a:stretch>
            <a:fillRect/>
          </a:stretch>
        </p:blipFill>
        <p:spPr>
          <a:xfrm>
            <a:off x="5334000" y="4114800"/>
            <a:ext cx="2017713" cy="1814513"/>
          </a:xfrm>
          <a:noFill/>
          <a:ln/>
        </p:spPr>
      </p:pic>
      <p:pic>
        <p:nvPicPr>
          <p:cNvPr id="93191" name="Picture 7" descr="nest"/>
          <p:cNvPicPr preferRelativeResize="0">
            <a:picLocks noChangeArrowheads="1"/>
          </p:cNvPicPr>
          <p:nvPr/>
        </p:nvPicPr>
        <p:blipFill>
          <a:blip r:embed="rId4" cstate="print"/>
          <a:srcRect t="9474" b="33157"/>
          <a:stretch>
            <a:fillRect/>
          </a:stretch>
        </p:blipFill>
        <p:spPr bwMode="auto">
          <a:xfrm>
            <a:off x="4800600" y="990600"/>
            <a:ext cx="4113213" cy="3198813"/>
          </a:xfrm>
          <a:prstGeom prst="rect">
            <a:avLst/>
          </a:prstGeom>
          <a:noFill/>
          <a:ln w="9525">
            <a:noFill/>
            <a:miter lim="800000"/>
            <a:headEnd/>
            <a:tailEnd/>
          </a:ln>
        </p:spPr>
      </p:pic>
      <p:sp>
        <p:nvSpPr>
          <p:cNvPr id="93192" name="Line 8"/>
          <p:cNvSpPr>
            <a:spLocks noChangeShapeType="1"/>
          </p:cNvSpPr>
          <p:nvPr/>
        </p:nvSpPr>
        <p:spPr bwMode="auto">
          <a:xfrm flipH="1">
            <a:off x="6019800" y="1524000"/>
            <a:ext cx="838200" cy="0"/>
          </a:xfrm>
          <a:prstGeom prst="line">
            <a:avLst/>
          </a:prstGeom>
          <a:noFill/>
          <a:ln w="38100">
            <a:solidFill>
              <a:srgbClr val="800080"/>
            </a:solidFill>
            <a:round/>
            <a:headEnd/>
            <a:tailEnd type="triangle" w="med" len="med"/>
          </a:ln>
          <a:effectLst/>
        </p:spPr>
        <p:txBody>
          <a:bodyPr/>
          <a:lstStyle/>
          <a:p>
            <a:endParaRPr lang="en-US"/>
          </a:p>
        </p:txBody>
      </p:sp>
      <p:sp>
        <p:nvSpPr>
          <p:cNvPr id="93193" name="Line 9"/>
          <p:cNvSpPr>
            <a:spLocks noChangeShapeType="1"/>
          </p:cNvSpPr>
          <p:nvPr/>
        </p:nvSpPr>
        <p:spPr bwMode="auto">
          <a:xfrm>
            <a:off x="7010400" y="1828800"/>
            <a:ext cx="0" cy="1219200"/>
          </a:xfrm>
          <a:prstGeom prst="line">
            <a:avLst/>
          </a:prstGeom>
          <a:noFill/>
          <a:ln w="38100">
            <a:solidFill>
              <a:srgbClr val="800080"/>
            </a:solidFill>
            <a:round/>
            <a:headEnd/>
            <a:tailEnd/>
          </a:ln>
          <a:effec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93192"/>
                                        </p:tgtEl>
                                        <p:attrNameLst>
                                          <p:attrName>style.visibility</p:attrName>
                                        </p:attrNameLst>
                                      </p:cBhvr>
                                      <p:to>
                                        <p:strVal val="visible"/>
                                      </p:to>
                                    </p:set>
                                    <p:anim calcmode="lin" valueType="num">
                                      <p:cBhvr additive="base">
                                        <p:cTn id="7" dur="5000" fill="hold"/>
                                        <p:tgtEl>
                                          <p:spTgt spid="93192"/>
                                        </p:tgtEl>
                                        <p:attrNameLst>
                                          <p:attrName>ppt_x</p:attrName>
                                        </p:attrNameLst>
                                      </p:cBhvr>
                                      <p:tavLst>
                                        <p:tav tm="0">
                                          <p:val>
                                            <p:strVal val="1+#ppt_w/2"/>
                                          </p:val>
                                        </p:tav>
                                        <p:tav tm="100000">
                                          <p:val>
                                            <p:strVal val="#ppt_x"/>
                                          </p:val>
                                        </p:tav>
                                      </p:tavLst>
                                    </p:anim>
                                    <p:anim calcmode="lin" valueType="num">
                                      <p:cBhvr additive="base">
                                        <p:cTn id="8" dur="5000" fill="hold"/>
                                        <p:tgtEl>
                                          <p:spTgt spid="9319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2" grpId="0" animBg="1"/>
      <p:bldP spid="93193" grpId="0" animBg="1"/>
    </p:bldLst>
  </p:timing>
</p:sld>
</file>

<file path=ppt/theme/theme1.xml><?xml version="1.0" encoding="utf-8"?>
<a:theme xmlns:a="http://schemas.openxmlformats.org/drawingml/2006/main" name="hurricane">
  <a:themeElements>
    <a:clrScheme name="hurrica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hurrican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rgbClr val="000066"/>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rgbClr val="000066"/>
            </a:solidFill>
            <a:effectLst/>
            <a:latin typeface="Times New Roman" pitchFamily="18" charset="0"/>
            <a:cs typeface="Times New Roman" pitchFamily="18" charset="0"/>
          </a:defRPr>
        </a:defPPr>
      </a:lstStyle>
    </a:lnDef>
  </a:objectDefaults>
  <a:extraClrSchemeLst>
    <a:extraClrScheme>
      <a:clrScheme name="hurrican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urrica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urrican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urrican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urrica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urrica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urrica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C:\Users\gopal\AppData\Roaming\Microsoft\Templates\hurricane.pot</Template>
  <TotalTime>2024</TotalTime>
  <Words>1371</Words>
  <Application>Microsoft Office PowerPoint</Application>
  <PresentationFormat>On-screen Show (4:3)</PresentationFormat>
  <Paragraphs>202</Paragraphs>
  <Slides>19</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hurricane</vt:lpstr>
      <vt:lpstr>Chart</vt:lpstr>
      <vt:lpstr>Slide 1</vt:lpstr>
      <vt:lpstr>Acknowledgements</vt:lpstr>
      <vt:lpstr>E grid Configuration</vt:lpstr>
      <vt:lpstr>HWRF Grid Configuration</vt:lpstr>
      <vt:lpstr>Terrain Forcings</vt:lpstr>
      <vt:lpstr>Slide 6</vt:lpstr>
      <vt:lpstr>Salient features: Initial Conditions</vt:lpstr>
      <vt:lpstr>HWRF NESTED BOUNDARY CONDITIONS</vt:lpstr>
      <vt:lpstr>HWRF GRID MOTION</vt:lpstr>
      <vt:lpstr>HWRF Two-Way Interaction</vt:lpstr>
      <vt:lpstr>HWRF namelist.input: nest specific!</vt:lpstr>
      <vt:lpstr>Domain configuration for the nest</vt:lpstr>
      <vt:lpstr>HWRF: ISTART, JSTART AND GRID MOTION</vt:lpstr>
      <vt:lpstr>Basic Testing of the Nest Dynamics</vt:lpstr>
      <vt:lpstr>Slide 15</vt:lpstr>
      <vt:lpstr>Slide 16</vt:lpstr>
      <vt:lpstr>Examples of Real Time Testing of HWRF</vt:lpstr>
      <vt:lpstr>Advancing the HWRF: Setting up multiple domains</vt:lpstr>
      <vt:lpstr>Future Updates</vt:lpstr>
    </vt:vector>
  </TitlesOfParts>
  <Company>HRD/AOML/NOAA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HWRFx: Regional Scale Model Development at OAR</dc:title>
  <dc:creator>gopal</dc:creator>
  <cp:lastModifiedBy>xzhang</cp:lastModifiedBy>
  <cp:revision>229</cp:revision>
  <dcterms:created xsi:type="dcterms:W3CDTF">2009-10-23T23:36:13Z</dcterms:created>
  <dcterms:modified xsi:type="dcterms:W3CDTF">2010-02-16T19:55:07Z</dcterms:modified>
</cp:coreProperties>
</file>