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2" r:id="rId3"/>
    <p:sldId id="263" r:id="rId4"/>
    <p:sldId id="264" r:id="rId5"/>
    <p:sldId id="266" r:id="rId6"/>
    <p:sldId id="265" r:id="rId7"/>
    <p:sldId id="269" r:id="rId8"/>
    <p:sldId id="267" r:id="rId9"/>
    <p:sldId id="268" r:id="rId10"/>
    <p:sldId id="27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4660"/>
  </p:normalViewPr>
  <p:slideViewPr>
    <p:cSldViewPr snapToGrid="0">
      <p:cViewPr varScale="1">
        <p:scale>
          <a:sx n="188" d="100"/>
          <a:sy n="188" d="100"/>
        </p:scale>
        <p:origin x="9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226AE-A213-4EAA-BB37-D57D2C6F27B4}" type="datetimeFigureOut">
              <a:rPr lang="en-US" smtClean="0"/>
              <a:t>1/30/20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FB2AC-47EC-4FAA-A0B6-2A339A8C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3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3885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6567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1844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7521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0091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6434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2658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5539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4914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2394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3808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9E99B-C07A-413D-9EEB-85ABA2D279C3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11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9E99B-C07A-413D-9EEB-85ABA2D279C3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7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9E99B-C07A-413D-9EEB-85ABA2D279C3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38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9E99B-C07A-413D-9EEB-85ABA2D279C3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9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9E99B-C07A-413D-9EEB-85ABA2D279C3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35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9E99B-C07A-413D-9EEB-85ABA2D279C3}" type="datetimeFigureOut">
              <a:rPr lang="en-US" smtClean="0"/>
              <a:t>1/30/20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2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9E99B-C07A-413D-9EEB-85ABA2D279C3}" type="datetimeFigureOut">
              <a:rPr lang="en-US" smtClean="0"/>
              <a:t>1/30/20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3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9E99B-C07A-413D-9EEB-85ABA2D279C3}" type="datetimeFigureOut">
              <a:rPr lang="en-US" smtClean="0"/>
              <a:t>1/30/20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34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9E99B-C07A-413D-9EEB-85ABA2D279C3}" type="datetimeFigureOut">
              <a:rPr lang="en-US" smtClean="0"/>
              <a:t>1/30/20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63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9E99B-C07A-413D-9EEB-85ABA2D279C3}" type="datetimeFigureOut">
              <a:rPr lang="en-US" smtClean="0"/>
              <a:t>1/30/20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53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9E99B-C07A-413D-9EEB-85ABA2D279C3}" type="datetimeFigureOut">
              <a:rPr lang="en-US" smtClean="0"/>
              <a:t>1/30/20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29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9E99B-C07A-413D-9EEB-85ABA2D279C3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4D54A-D3EB-471F-BF5A-026BA47D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7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jpg"/><Relationship Id="rId18" Type="http://schemas.openxmlformats.org/officeDocument/2006/relationships/image" Target="../media/image21.jpg"/><Relationship Id="rId26" Type="http://schemas.openxmlformats.org/officeDocument/2006/relationships/image" Target="../media/image29.jpg"/><Relationship Id="rId39" Type="http://schemas.openxmlformats.org/officeDocument/2006/relationships/image" Target="../media/image42.jpg"/><Relationship Id="rId21" Type="http://schemas.openxmlformats.org/officeDocument/2006/relationships/image" Target="../media/image24.jpg"/><Relationship Id="rId34" Type="http://schemas.openxmlformats.org/officeDocument/2006/relationships/image" Target="../media/image37.jpg"/><Relationship Id="rId42" Type="http://schemas.openxmlformats.org/officeDocument/2006/relationships/image" Target="../media/image45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jpg"/><Relationship Id="rId29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24" Type="http://schemas.openxmlformats.org/officeDocument/2006/relationships/image" Target="../media/image27.jpg"/><Relationship Id="rId32" Type="http://schemas.openxmlformats.org/officeDocument/2006/relationships/image" Target="../media/image35.jpg"/><Relationship Id="rId37" Type="http://schemas.openxmlformats.org/officeDocument/2006/relationships/image" Target="../media/image40.jpg"/><Relationship Id="rId40" Type="http://schemas.openxmlformats.org/officeDocument/2006/relationships/image" Target="../media/image43.jpg"/><Relationship Id="rId45" Type="http://schemas.openxmlformats.org/officeDocument/2006/relationships/image" Target="../media/image48.jpg"/><Relationship Id="rId5" Type="http://schemas.openxmlformats.org/officeDocument/2006/relationships/image" Target="../media/image8.jpg"/><Relationship Id="rId15" Type="http://schemas.openxmlformats.org/officeDocument/2006/relationships/image" Target="../media/image18.jpg"/><Relationship Id="rId23" Type="http://schemas.openxmlformats.org/officeDocument/2006/relationships/image" Target="../media/image26.jpg"/><Relationship Id="rId28" Type="http://schemas.openxmlformats.org/officeDocument/2006/relationships/image" Target="../media/image31.jpg"/><Relationship Id="rId36" Type="http://schemas.openxmlformats.org/officeDocument/2006/relationships/image" Target="../media/image39.jpg"/><Relationship Id="rId10" Type="http://schemas.openxmlformats.org/officeDocument/2006/relationships/image" Target="../media/image13.jpg"/><Relationship Id="rId19" Type="http://schemas.openxmlformats.org/officeDocument/2006/relationships/image" Target="../media/image22.jpg"/><Relationship Id="rId31" Type="http://schemas.openxmlformats.org/officeDocument/2006/relationships/image" Target="../media/image34.jpg"/><Relationship Id="rId44" Type="http://schemas.openxmlformats.org/officeDocument/2006/relationships/image" Target="../media/image47.jpg"/><Relationship Id="rId4" Type="http://schemas.openxmlformats.org/officeDocument/2006/relationships/image" Target="../media/image3.png"/><Relationship Id="rId9" Type="http://schemas.openxmlformats.org/officeDocument/2006/relationships/image" Target="../media/image12.jpg"/><Relationship Id="rId14" Type="http://schemas.openxmlformats.org/officeDocument/2006/relationships/image" Target="../media/image17.jpg"/><Relationship Id="rId22" Type="http://schemas.openxmlformats.org/officeDocument/2006/relationships/image" Target="../media/image25.jpg"/><Relationship Id="rId27" Type="http://schemas.openxmlformats.org/officeDocument/2006/relationships/image" Target="../media/image30.jpg"/><Relationship Id="rId30" Type="http://schemas.openxmlformats.org/officeDocument/2006/relationships/image" Target="../media/image33.jpg"/><Relationship Id="rId35" Type="http://schemas.openxmlformats.org/officeDocument/2006/relationships/image" Target="../media/image38.jpg"/><Relationship Id="rId43" Type="http://schemas.openxmlformats.org/officeDocument/2006/relationships/image" Target="../media/image46.jpg"/><Relationship Id="rId8" Type="http://schemas.openxmlformats.org/officeDocument/2006/relationships/image" Target="../media/image11.jpg"/><Relationship Id="rId3" Type="http://schemas.openxmlformats.org/officeDocument/2006/relationships/image" Target="../media/image2.png"/><Relationship Id="rId12" Type="http://schemas.openxmlformats.org/officeDocument/2006/relationships/image" Target="../media/image15.jpg"/><Relationship Id="rId17" Type="http://schemas.openxmlformats.org/officeDocument/2006/relationships/image" Target="../media/image20.jpg"/><Relationship Id="rId25" Type="http://schemas.openxmlformats.org/officeDocument/2006/relationships/image" Target="../media/image28.jpg"/><Relationship Id="rId33" Type="http://schemas.openxmlformats.org/officeDocument/2006/relationships/image" Target="../media/image36.jpg"/><Relationship Id="rId38" Type="http://schemas.openxmlformats.org/officeDocument/2006/relationships/image" Target="../media/image41.jpg"/><Relationship Id="rId46" Type="http://schemas.openxmlformats.org/officeDocument/2006/relationships/image" Target="../media/image5.png"/><Relationship Id="rId20" Type="http://schemas.openxmlformats.org/officeDocument/2006/relationships/image" Target="../media/image23.jpg"/><Relationship Id="rId41" Type="http://schemas.openxmlformats.org/officeDocument/2006/relationships/image" Target="../media/image4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13" Type="http://schemas.openxmlformats.org/officeDocument/2006/relationships/image" Target="../media/image63.jpg"/><Relationship Id="rId18" Type="http://schemas.openxmlformats.org/officeDocument/2006/relationships/image" Target="../media/image68.jpg"/><Relationship Id="rId3" Type="http://schemas.openxmlformats.org/officeDocument/2006/relationships/image" Target="../media/image2.png"/><Relationship Id="rId7" Type="http://schemas.openxmlformats.org/officeDocument/2006/relationships/image" Target="../media/image57.jpg"/><Relationship Id="rId12" Type="http://schemas.openxmlformats.org/officeDocument/2006/relationships/image" Target="../media/image62.jpg"/><Relationship Id="rId17" Type="http://schemas.openxmlformats.org/officeDocument/2006/relationships/image" Target="../media/image67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6.jpg"/><Relationship Id="rId20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11" Type="http://schemas.openxmlformats.org/officeDocument/2006/relationships/image" Target="../media/image61.jpg"/><Relationship Id="rId5" Type="http://schemas.openxmlformats.org/officeDocument/2006/relationships/image" Target="../media/image55.jpg"/><Relationship Id="rId15" Type="http://schemas.openxmlformats.org/officeDocument/2006/relationships/image" Target="../media/image65.jpg"/><Relationship Id="rId10" Type="http://schemas.openxmlformats.org/officeDocument/2006/relationships/image" Target="../media/image60.jpg"/><Relationship Id="rId19" Type="http://schemas.openxmlformats.org/officeDocument/2006/relationships/image" Target="../media/image69.jpg"/><Relationship Id="rId4" Type="http://schemas.openxmlformats.org/officeDocument/2006/relationships/image" Target="../media/image3.png"/><Relationship Id="rId9" Type="http://schemas.openxmlformats.org/officeDocument/2006/relationships/image" Target="../media/image59.jpg"/><Relationship Id="rId14" Type="http://schemas.openxmlformats.org/officeDocument/2006/relationships/image" Target="../media/image6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ne flying in the sky&#10;&#10;Description automatically generated">
            <a:extLst>
              <a:ext uri="{FF2B5EF4-FFF2-40B4-BE49-F238E27FC236}">
                <a16:creationId xmlns:a16="http://schemas.microsoft.com/office/drawing/2014/main" id="{59684377-4149-FD48-B7A5-270A440E4C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98" name="Google Shape;98;p1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AL05 / Dorian Debrief</a:t>
            </a:r>
            <a:endParaRPr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2" name="Google Shape;102;p1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20180820H1">
            <a:extLst>
              <a:ext uri="{FF2B5EF4-FFF2-40B4-BE49-F238E27FC236}">
                <a16:creationId xmlns:a16="http://schemas.microsoft.com/office/drawing/2014/main" id="{C3407043-543A-C548-A1FE-C29E7AFB1D0D}"/>
              </a:ext>
            </a:extLst>
          </p:cNvPr>
          <p:cNvSpPr txBox="1"/>
          <p:nvPr/>
        </p:nvSpPr>
        <p:spPr>
          <a:xfrm>
            <a:off x="0" y="2777590"/>
            <a:ext cx="12192000" cy="200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pPr algn="ctr"/>
            <a:r>
              <a:rPr lang="en-US" sz="4000" dirty="0"/>
              <a:t>Hurricane Dorian and the TC Diurnal Cycle</a:t>
            </a:r>
          </a:p>
          <a:p>
            <a:pPr algn="ctr"/>
            <a:endParaRPr lang="en-US" sz="1600" b="0" dirty="0"/>
          </a:p>
          <a:p>
            <a:pPr algn="ctr"/>
            <a:endParaRPr lang="en-US" sz="1600" b="0" dirty="0"/>
          </a:p>
          <a:p>
            <a:pPr algn="ctr"/>
            <a:endParaRPr lang="en-US" sz="1600" b="0" dirty="0"/>
          </a:p>
          <a:p>
            <a:pPr algn="ctr"/>
            <a:r>
              <a:rPr lang="en-US" sz="1800" b="0" dirty="0"/>
              <a:t>Jason P. </a:t>
            </a:r>
            <a:r>
              <a:rPr lang="en-US" sz="1800" b="0" dirty="0" err="1"/>
              <a:t>Dunion</a:t>
            </a:r>
            <a:endParaRPr lang="en-US" sz="1800" b="0" dirty="0"/>
          </a:p>
          <a:p>
            <a:pPr algn="ctr"/>
            <a:r>
              <a:rPr lang="en-US" sz="1800" b="0" dirty="0"/>
              <a:t>University of Miami/CIMAS – NOAA/AOML/Hurricane Research Division</a:t>
            </a:r>
          </a:p>
        </p:txBody>
      </p:sp>
    </p:spTree>
    <p:extLst>
      <p:ext uri="{BB962C8B-B14F-4D97-AF65-F5344CB8AC3E}">
        <p14:creationId xmlns:p14="http://schemas.microsoft.com/office/powerpoint/2010/main" val="3744866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7F1DF0-19C2-4F45-A653-723B2A6FD3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0" b="31818"/>
          <a:stretch/>
        </p:blipFill>
        <p:spPr>
          <a:xfrm>
            <a:off x="1737360" y="1828800"/>
            <a:ext cx="9692640" cy="4754880"/>
          </a:xfrm>
          <a:prstGeom prst="rect">
            <a:avLst/>
          </a:prstGeom>
        </p:spPr>
      </p:pic>
      <p:sp>
        <p:nvSpPr>
          <p:cNvPr id="98" name="Google Shape;98;p1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AL05 / Dorian Debrief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2" name="Google Shape;102;p1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20180820H1">
            <a:extLst>
              <a:ext uri="{FF2B5EF4-FFF2-40B4-BE49-F238E27FC236}">
                <a16:creationId xmlns:a16="http://schemas.microsoft.com/office/drawing/2014/main" id="{0067F3B6-4D94-8949-82D0-B0DEFBBFC180}"/>
              </a:ext>
            </a:extLst>
          </p:cNvPr>
          <p:cNvSpPr txBox="1"/>
          <p:nvPr/>
        </p:nvSpPr>
        <p:spPr>
          <a:xfrm>
            <a:off x="0" y="1265535"/>
            <a:ext cx="1219200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pPr algn="ctr"/>
            <a:r>
              <a:rPr lang="en-US" sz="3200" dirty="0"/>
              <a:t>TC Diurnal Cycle: Vertical Wind Shear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2B36DDE-3D3D-BE49-A096-1F4431541601}"/>
              </a:ext>
            </a:extLst>
          </p:cNvPr>
          <p:cNvSpPr/>
          <p:nvPr/>
        </p:nvSpPr>
        <p:spPr>
          <a:xfrm>
            <a:off x="3878671" y="1964719"/>
            <a:ext cx="45720" cy="429768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E53A0D-DD54-A64A-8805-17BDD1B10025}"/>
              </a:ext>
            </a:extLst>
          </p:cNvPr>
          <p:cNvSpPr/>
          <p:nvPr/>
        </p:nvSpPr>
        <p:spPr>
          <a:xfrm>
            <a:off x="5099973" y="1959446"/>
            <a:ext cx="45720" cy="429768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3D6952-1861-1A45-A26A-92E35DB119AF}"/>
              </a:ext>
            </a:extLst>
          </p:cNvPr>
          <p:cNvSpPr txBox="1"/>
          <p:nvPr/>
        </p:nvSpPr>
        <p:spPr>
          <a:xfrm>
            <a:off x="8167075" y="1936507"/>
            <a:ext cx="2831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SHIPS 200-850  </a:t>
            </a:r>
            <a:r>
              <a:rPr lang="en-US" i="1" dirty="0" err="1">
                <a:solidFill>
                  <a:schemeClr val="accent2"/>
                </a:solidFill>
              </a:rPr>
              <a:t>hPa</a:t>
            </a:r>
            <a:r>
              <a:rPr lang="en-US" i="1" dirty="0">
                <a:solidFill>
                  <a:schemeClr val="accent2"/>
                </a:solidFill>
              </a:rPr>
              <a:t> SHR</a:t>
            </a:r>
          </a:p>
          <a:p>
            <a:r>
              <a:rPr lang="en-US" i="1" dirty="0">
                <a:solidFill>
                  <a:schemeClr val="accent5"/>
                </a:solidFill>
              </a:rPr>
              <a:t>SHIPS 200-850 </a:t>
            </a:r>
            <a:r>
              <a:rPr lang="en-US" i="1" dirty="0" err="1">
                <a:solidFill>
                  <a:schemeClr val="accent5"/>
                </a:solidFill>
              </a:rPr>
              <a:t>hPa</a:t>
            </a:r>
            <a:r>
              <a:rPr lang="en-US" i="1" dirty="0">
                <a:solidFill>
                  <a:schemeClr val="accent5"/>
                </a:solidFill>
              </a:rPr>
              <a:t> SHR ADJ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AFD665-BBE5-3849-8562-FBBD30D9CD75}"/>
              </a:ext>
            </a:extLst>
          </p:cNvPr>
          <p:cNvSpPr/>
          <p:nvPr/>
        </p:nvSpPr>
        <p:spPr>
          <a:xfrm>
            <a:off x="6302549" y="1964719"/>
            <a:ext cx="45720" cy="429768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A1E9D0A-69C2-584E-8190-CC0F5F376A8A}"/>
              </a:ext>
            </a:extLst>
          </p:cNvPr>
          <p:cNvSpPr/>
          <p:nvPr/>
        </p:nvSpPr>
        <p:spPr>
          <a:xfrm>
            <a:off x="7546616" y="1958199"/>
            <a:ext cx="45720" cy="429768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5C11E6F-A249-D642-B339-DE5A65842A1C}"/>
              </a:ext>
            </a:extLst>
          </p:cNvPr>
          <p:cNvSpPr/>
          <p:nvPr/>
        </p:nvSpPr>
        <p:spPr>
          <a:xfrm>
            <a:off x="8753745" y="1958199"/>
            <a:ext cx="45720" cy="429768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F330F5E-8C38-1F4A-967C-D8A113D50D84}"/>
              </a:ext>
            </a:extLst>
          </p:cNvPr>
          <p:cNvSpPr txBox="1"/>
          <p:nvPr/>
        </p:nvSpPr>
        <p:spPr>
          <a:xfrm>
            <a:off x="4790026" y="6392313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00 LST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BD57DFD-2183-C94C-9FB6-C38D912FF1F0}"/>
              </a:ext>
            </a:extLst>
          </p:cNvPr>
          <p:cNvSpPr txBox="1"/>
          <p:nvPr/>
        </p:nvSpPr>
        <p:spPr>
          <a:xfrm>
            <a:off x="5833532" y="6387040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00 LST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3D904B8-6E7A-1041-B2FD-3A56FB641139}"/>
              </a:ext>
            </a:extLst>
          </p:cNvPr>
          <p:cNvSpPr txBox="1"/>
          <p:nvPr/>
        </p:nvSpPr>
        <p:spPr>
          <a:xfrm>
            <a:off x="8450842" y="6401657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00 LST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3D8D639-E6BF-D849-B9D4-8AF095D81EF0}"/>
              </a:ext>
            </a:extLst>
          </p:cNvPr>
          <p:cNvSpPr txBox="1"/>
          <p:nvPr/>
        </p:nvSpPr>
        <p:spPr>
          <a:xfrm>
            <a:off x="3415033" y="6392313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00 LST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16C1A16-07F9-3245-9B31-A90A61E87C93}"/>
              </a:ext>
            </a:extLst>
          </p:cNvPr>
          <p:cNvSpPr txBox="1"/>
          <p:nvPr/>
        </p:nvSpPr>
        <p:spPr>
          <a:xfrm>
            <a:off x="7244049" y="6392313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00 LST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4BC432-D815-E648-A961-A8BC067D0932}"/>
              </a:ext>
            </a:extLst>
          </p:cNvPr>
          <p:cNvSpPr/>
          <p:nvPr/>
        </p:nvSpPr>
        <p:spPr>
          <a:xfrm>
            <a:off x="9945315" y="1964719"/>
            <a:ext cx="45720" cy="429768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CAA237-AA8F-5145-BD4C-F1FBC7C6F1C2}"/>
              </a:ext>
            </a:extLst>
          </p:cNvPr>
          <p:cNvSpPr txBox="1"/>
          <p:nvPr/>
        </p:nvSpPr>
        <p:spPr>
          <a:xfrm>
            <a:off x="9642412" y="6408177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00 LST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D1D214-3C02-774E-A27D-AC3BCAB41EBC}"/>
              </a:ext>
            </a:extLst>
          </p:cNvPr>
          <p:cNvSpPr/>
          <p:nvPr/>
        </p:nvSpPr>
        <p:spPr>
          <a:xfrm>
            <a:off x="2695391" y="1958199"/>
            <a:ext cx="45720" cy="429768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ADDE84-4882-B04D-AC0C-7B5ECF88F940}"/>
              </a:ext>
            </a:extLst>
          </p:cNvPr>
          <p:cNvSpPr txBox="1"/>
          <p:nvPr/>
        </p:nvSpPr>
        <p:spPr>
          <a:xfrm>
            <a:off x="2231753" y="6385793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00 LST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1043EEF-2766-664E-A3C0-6CC821428A94}"/>
              </a:ext>
            </a:extLst>
          </p:cNvPr>
          <p:cNvGrpSpPr/>
          <p:nvPr/>
        </p:nvGrpSpPr>
        <p:grpSpPr>
          <a:xfrm>
            <a:off x="4118980" y="3417099"/>
            <a:ext cx="5543695" cy="999467"/>
            <a:chOff x="4948094" y="3759575"/>
            <a:chExt cx="5543695" cy="99946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B31069C-2E0A-A743-B09E-158A1AE0F430}"/>
                </a:ext>
              </a:extLst>
            </p:cNvPr>
            <p:cNvGrpSpPr/>
            <p:nvPr/>
          </p:nvGrpSpPr>
          <p:grpSpPr>
            <a:xfrm>
              <a:off x="4948094" y="3759575"/>
              <a:ext cx="4331862" cy="999467"/>
              <a:chOff x="4948094" y="3759575"/>
              <a:chExt cx="4331862" cy="9994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B196EC1-7CD4-6549-9C24-827007A21C9B}"/>
                  </a:ext>
                </a:extLst>
              </p:cNvPr>
              <p:cNvSpPr/>
              <p:nvPr/>
            </p:nvSpPr>
            <p:spPr>
              <a:xfrm>
                <a:off x="4948094" y="4338389"/>
                <a:ext cx="420653" cy="420653"/>
              </a:xfrm>
              <a:prstGeom prst="ellipse">
                <a:avLst/>
              </a:prstGeom>
              <a:solidFill>
                <a:srgbClr val="FF000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DC45928-0A76-EE49-B1F5-1F97FD6B8103}"/>
                  </a:ext>
                </a:extLst>
              </p:cNvPr>
              <p:cNvSpPr/>
              <p:nvPr/>
            </p:nvSpPr>
            <p:spPr>
              <a:xfrm>
                <a:off x="6448911" y="4035382"/>
                <a:ext cx="420653" cy="420653"/>
              </a:xfrm>
              <a:prstGeom prst="ellipse">
                <a:avLst/>
              </a:prstGeom>
              <a:solidFill>
                <a:srgbClr val="FF000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23C2A5A-3221-F343-AD41-44B839EF3198}"/>
                  </a:ext>
                </a:extLst>
              </p:cNvPr>
              <p:cNvSpPr/>
              <p:nvPr/>
            </p:nvSpPr>
            <p:spPr>
              <a:xfrm>
                <a:off x="7652626" y="4166618"/>
                <a:ext cx="420653" cy="420653"/>
              </a:xfrm>
              <a:prstGeom prst="ellipse">
                <a:avLst/>
              </a:prstGeom>
              <a:solidFill>
                <a:srgbClr val="FF000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2405B7C-ABAD-D742-AF0C-C1E2CA8E8FA8}"/>
                  </a:ext>
                </a:extLst>
              </p:cNvPr>
              <p:cNvSpPr/>
              <p:nvPr/>
            </p:nvSpPr>
            <p:spPr>
              <a:xfrm>
                <a:off x="8859303" y="3759575"/>
                <a:ext cx="420653" cy="420653"/>
              </a:xfrm>
              <a:prstGeom prst="ellipse">
                <a:avLst/>
              </a:prstGeom>
              <a:solidFill>
                <a:srgbClr val="FF000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A53218E-A7F6-C04F-9C30-2BC703B02F0C}"/>
                </a:ext>
              </a:extLst>
            </p:cNvPr>
            <p:cNvSpPr/>
            <p:nvPr/>
          </p:nvSpPr>
          <p:spPr>
            <a:xfrm>
              <a:off x="10071136" y="4166617"/>
              <a:ext cx="420653" cy="420653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4904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AL05 / Dorian Debrief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2" name="Google Shape;102;p1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20180820H1">
            <a:extLst>
              <a:ext uri="{FF2B5EF4-FFF2-40B4-BE49-F238E27FC236}">
                <a16:creationId xmlns:a16="http://schemas.microsoft.com/office/drawing/2014/main" id="{F13E5D6C-A233-6F46-A78D-68D1BDF74856}"/>
              </a:ext>
            </a:extLst>
          </p:cNvPr>
          <p:cNvSpPr txBox="1"/>
          <p:nvPr/>
        </p:nvSpPr>
        <p:spPr>
          <a:xfrm>
            <a:off x="0" y="1265535"/>
            <a:ext cx="1219200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pPr algn="ctr"/>
            <a:r>
              <a:rPr lang="en-US" sz="3200" dirty="0"/>
              <a:t>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8C23E2-D815-E643-B5FA-A4B67D9678F2}"/>
              </a:ext>
            </a:extLst>
          </p:cNvPr>
          <p:cNvSpPr txBox="1"/>
          <p:nvPr/>
        </p:nvSpPr>
        <p:spPr>
          <a:xfrm>
            <a:off x="187777" y="1872347"/>
            <a:ext cx="1181456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TC Diurnal Cycle: Dorian</a:t>
            </a:r>
          </a:p>
          <a:p>
            <a:endParaRPr lang="en-US" sz="800" b="1" dirty="0"/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2400" dirty="0"/>
              <a:t>25 August – 05 September: pronounced TCDC signals in GOES IR imagery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2400" dirty="0"/>
              <a:t>27 August: Explosive TCDC (</a:t>
            </a:r>
            <a:r>
              <a:rPr lang="en-US" sz="2400" dirty="0" err="1"/>
              <a:t>Kaboom</a:t>
            </a:r>
            <a:r>
              <a:rPr lang="en-US" sz="2400" baseline="30000" dirty="0" err="1"/>
              <a:t>TM</a:t>
            </a:r>
            <a:r>
              <a:rPr lang="en-US" sz="2400" dirty="0"/>
              <a:t>; Jeff Hawkins)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2400" dirty="0"/>
              <a:t>28 -31 August: strong diurnal signal in CIMSS and </a:t>
            </a:r>
            <a:r>
              <a:rPr lang="en-US" sz="2400"/>
              <a:t>SHIPS upper-level </a:t>
            </a:r>
            <a:r>
              <a:rPr lang="en-US" sz="2400" dirty="0"/>
              <a:t>divergence</a:t>
            </a:r>
          </a:p>
          <a:p>
            <a:pPr marL="914400" lvl="1" indent="-342900">
              <a:buFont typeface="Courier New" panose="02070309020205020404" pitchFamily="49" charset="0"/>
              <a:buChar char="o"/>
            </a:pPr>
            <a:r>
              <a:rPr lang="en-US" i="1" dirty="0"/>
              <a:t>CIMSS DVG peak &gt;&gt; early afternoon…2-3x greater than overnight hours (~00-06 LST)</a:t>
            </a:r>
          </a:p>
          <a:p>
            <a:pPr marL="914400" lvl="1" indent="-342900">
              <a:buFont typeface="Courier New" panose="02070309020205020404" pitchFamily="49" charset="0"/>
              <a:buChar char="o"/>
            </a:pPr>
            <a:r>
              <a:rPr lang="en-US" i="1" dirty="0"/>
              <a:t>SHIPS DVG trends &gt;&gt; similar, but less pronounced (large search area?)</a:t>
            </a:r>
          </a:p>
          <a:p>
            <a:pPr marL="114300"/>
            <a:endParaRPr lang="en-US" sz="2000" dirty="0"/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2400" dirty="0"/>
              <a:t>28 August – 03 September: marked diurnal signal in SHIPS SHR and SHR ADJ</a:t>
            </a:r>
          </a:p>
          <a:p>
            <a:pPr marL="857250" lvl="1" indent="-285750">
              <a:buFont typeface="Courier New" panose="02070309020205020404" pitchFamily="49" charset="0"/>
              <a:buChar char="o"/>
            </a:pPr>
            <a:r>
              <a:rPr lang="en-US" i="1" dirty="0"/>
              <a:t>SHIPS SHR/SHR ADJ peak (lull) &gt;&gt; just after midnight (early afternoon) &gt;&gt; ~5-10 </a:t>
            </a:r>
            <a:r>
              <a:rPr lang="en-US" i="1" dirty="0" err="1"/>
              <a:t>kt</a:t>
            </a:r>
            <a:r>
              <a:rPr lang="en-US" i="1" dirty="0"/>
              <a:t> diurnal swings</a:t>
            </a:r>
          </a:p>
          <a:p>
            <a:pPr marL="857250" lvl="1" indent="-285750">
              <a:buFont typeface="Courier New" panose="02070309020205020404" pitchFamily="49" charset="0"/>
              <a:buChar char="o"/>
            </a:pPr>
            <a:r>
              <a:rPr lang="en-US" i="1" dirty="0"/>
              <a:t>Storm building its own UL flow in the afternoon?  Protection from the environment?</a:t>
            </a:r>
          </a:p>
          <a:p>
            <a:pPr marL="114300"/>
            <a:endParaRPr lang="en-US" sz="2000" dirty="0"/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2400" dirty="0"/>
              <a:t>What’s next: continue looking at how the TCDC impacts the TC near-environment</a:t>
            </a:r>
          </a:p>
        </p:txBody>
      </p:sp>
    </p:spTree>
    <p:extLst>
      <p:ext uri="{BB962C8B-B14F-4D97-AF65-F5344CB8AC3E}">
        <p14:creationId xmlns:p14="http://schemas.microsoft.com/office/powerpoint/2010/main" val="4204720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AL05 / Dorian Debrief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2" name="Google Shape;102;p1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20180820H1">
            <a:extLst>
              <a:ext uri="{FF2B5EF4-FFF2-40B4-BE49-F238E27FC236}">
                <a16:creationId xmlns:a16="http://schemas.microsoft.com/office/drawing/2014/main" id="{0067F3B6-4D94-8949-82D0-B0DEFBBFC180}"/>
              </a:ext>
            </a:extLst>
          </p:cNvPr>
          <p:cNvSpPr txBox="1"/>
          <p:nvPr/>
        </p:nvSpPr>
        <p:spPr>
          <a:xfrm>
            <a:off x="0" y="1265535"/>
            <a:ext cx="1219200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pPr algn="ctr"/>
            <a:r>
              <a:rPr lang="en-US" sz="3200" dirty="0"/>
              <a:t>Discussion</a:t>
            </a:r>
          </a:p>
        </p:txBody>
      </p:sp>
      <p:pic>
        <p:nvPicPr>
          <p:cNvPr id="5" name="Picture 4" descr="A picture containing water, kite, flying, lake&#10;&#10;Description automatically generated">
            <a:extLst>
              <a:ext uri="{FF2B5EF4-FFF2-40B4-BE49-F238E27FC236}">
                <a16:creationId xmlns:a16="http://schemas.microsoft.com/office/drawing/2014/main" id="{67595535-98A9-1347-8C51-A0F3ED9C9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112" y="1899828"/>
            <a:ext cx="4810991" cy="4810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509708-C6F4-F244-BB7D-29D9C90C1E1C}"/>
              </a:ext>
            </a:extLst>
          </p:cNvPr>
          <p:cNvSpPr txBox="1"/>
          <p:nvPr/>
        </p:nvSpPr>
        <p:spPr>
          <a:xfrm>
            <a:off x="9736611" y="5067492"/>
            <a:ext cx="1246303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 Aug (TS)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385902A-91EE-324C-AD5A-9521A304D524}"/>
              </a:ext>
            </a:extLst>
          </p:cNvPr>
          <p:cNvCxnSpPr>
            <a:cxnSpLocks/>
          </p:cNvCxnSpPr>
          <p:nvPr/>
        </p:nvCxnSpPr>
        <p:spPr>
          <a:xfrm flipH="1">
            <a:off x="9736611" y="5436824"/>
            <a:ext cx="623151" cy="631467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46239D4-E499-0344-8816-438D9284253E}"/>
              </a:ext>
            </a:extLst>
          </p:cNvPr>
          <p:cNvSpPr txBox="1"/>
          <p:nvPr/>
        </p:nvSpPr>
        <p:spPr>
          <a:xfrm>
            <a:off x="8220054" y="4272410"/>
            <a:ext cx="1508233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31 Aug (Cat 4)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FE4DA9A-AC1E-6C4B-9C04-78C4A9DB911D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8154453" y="4641742"/>
            <a:ext cx="819718" cy="240731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EC09C3-BDD4-8A48-98C0-AE9BD33E7C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26" y="5354032"/>
            <a:ext cx="797049" cy="79704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804BA8D-E38F-6C4D-8059-E51878E4C56E}"/>
              </a:ext>
            </a:extLst>
          </p:cNvPr>
          <p:cNvSpPr txBox="1"/>
          <p:nvPr/>
        </p:nvSpPr>
        <p:spPr>
          <a:xfrm>
            <a:off x="8599423" y="3673823"/>
            <a:ext cx="1487395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05 Sep (Cat 3)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A514EE1-1EF8-BC40-9950-75D12D99A1F7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7421881" y="3858489"/>
            <a:ext cx="1177542" cy="55399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4">
            <a:extLst>
              <a:ext uri="{FF2B5EF4-FFF2-40B4-BE49-F238E27FC236}">
                <a16:creationId xmlns:a16="http://schemas.microsoft.com/office/drawing/2014/main" id="{48E69867-81CC-4446-9076-A633EA3DB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63" y="2845537"/>
            <a:ext cx="6681049" cy="285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en-US" sz="2800" b="1" dirty="0"/>
              <a:t>The TC Diurnal Cycle: Dorian</a:t>
            </a:r>
            <a:endParaRPr lang="en-US" sz="2800" dirty="0">
              <a:latin typeface="+mn-lt"/>
            </a:endParaRPr>
          </a:p>
          <a:p>
            <a:pPr marL="465138" indent="-228600">
              <a:buFont typeface="Arial"/>
              <a:buChar char="•"/>
            </a:pPr>
            <a:r>
              <a:rPr lang="en-US" sz="2400" dirty="0"/>
              <a:t>GOES TC diurnal cycle imagery (25 Aug – 05 Sep)</a:t>
            </a:r>
          </a:p>
          <a:p>
            <a:pPr marL="465138" indent="-228600">
              <a:buFont typeface="Arial"/>
              <a:buChar char="•"/>
            </a:pPr>
            <a:endParaRPr lang="en-US" sz="800" dirty="0"/>
          </a:p>
          <a:p>
            <a:pPr marL="465138" indent="-228600">
              <a:buFont typeface="Arial"/>
              <a:buChar char="•"/>
            </a:pPr>
            <a:r>
              <a:rPr lang="en-US" sz="2400" dirty="0"/>
              <a:t>GOES IR 6-hr brightness temperature trends</a:t>
            </a:r>
          </a:p>
          <a:p>
            <a:pPr marL="465138" indent="-228600">
              <a:buFont typeface="Arial"/>
              <a:buChar char="•"/>
            </a:pPr>
            <a:endParaRPr lang="en-US" sz="800" dirty="0"/>
          </a:p>
          <a:p>
            <a:pPr marL="465138" indent="-228600">
              <a:buFont typeface="Arial"/>
              <a:buChar char="•"/>
            </a:pPr>
            <a:r>
              <a:rPr lang="en-US" sz="2400" dirty="0"/>
              <a:t>TCDC “Kaboom” (27 August)</a:t>
            </a:r>
          </a:p>
          <a:p>
            <a:pPr marL="465138" indent="-228600">
              <a:buFont typeface="Arial"/>
              <a:buChar char="•"/>
            </a:pPr>
            <a:endParaRPr lang="en-US" sz="800" dirty="0"/>
          </a:p>
          <a:p>
            <a:pPr marL="465138" indent="-228600">
              <a:buFont typeface="Arial"/>
              <a:buChar char="•"/>
            </a:pPr>
            <a:r>
              <a:rPr lang="en-US" sz="2400" dirty="0"/>
              <a:t>Upper-level divergence (CIMSS and SHIPS)</a:t>
            </a:r>
          </a:p>
          <a:p>
            <a:pPr marL="465138" indent="-228600">
              <a:buFont typeface="Arial"/>
              <a:buChar char="•"/>
            </a:pPr>
            <a:endParaRPr lang="en-US" sz="800" dirty="0"/>
          </a:p>
          <a:p>
            <a:pPr marL="465138" indent="-228600">
              <a:buFont typeface="Arial"/>
              <a:buChar char="•"/>
            </a:pPr>
            <a:r>
              <a:rPr lang="en-US" sz="2400" dirty="0"/>
              <a:t>Vertical Wind Shear (SHIPS)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2515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clock&#10;&#10;Description automatically generated">
            <a:extLst>
              <a:ext uri="{FF2B5EF4-FFF2-40B4-BE49-F238E27FC236}">
                <a16:creationId xmlns:a16="http://schemas.microsoft.com/office/drawing/2014/main" id="{028CDB12-B284-4940-96DD-530F7D855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12" name="Picture 1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374A003-8A4D-BA44-B24A-98F773BE7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286000"/>
            <a:ext cx="12192000" cy="4064000"/>
          </a:xfrm>
          <a:prstGeom prst="rect">
            <a:avLst/>
          </a:prstGeom>
        </p:spPr>
      </p:pic>
      <p:sp>
        <p:nvSpPr>
          <p:cNvPr id="98" name="Google Shape;98;p1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AL05 / Dorian Debrief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2" name="Google Shape;102;p1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20180820H1">
            <a:extLst>
              <a:ext uri="{FF2B5EF4-FFF2-40B4-BE49-F238E27FC236}">
                <a16:creationId xmlns:a16="http://schemas.microsoft.com/office/drawing/2014/main" id="{0067F3B6-4D94-8949-82D0-B0DEFBBFC180}"/>
              </a:ext>
            </a:extLst>
          </p:cNvPr>
          <p:cNvSpPr txBox="1"/>
          <p:nvPr/>
        </p:nvSpPr>
        <p:spPr>
          <a:xfrm>
            <a:off x="0" y="1265535"/>
            <a:ext cx="1219200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pPr algn="ctr"/>
            <a:r>
              <a:rPr lang="en-US" sz="3200" dirty="0"/>
              <a:t>TC Diurnal Cycle: GOES-16 Satellite Imagery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F56FC9-3F55-A14C-93C3-680F2EA36376}"/>
              </a:ext>
            </a:extLst>
          </p:cNvPr>
          <p:cNvSpPr txBox="1"/>
          <p:nvPr/>
        </p:nvSpPr>
        <p:spPr>
          <a:xfrm>
            <a:off x="0" y="1965960"/>
            <a:ext cx="4042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GOES Enhanced IR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3D6952-1861-1A45-A26A-92E35DB119AF}"/>
              </a:ext>
            </a:extLst>
          </p:cNvPr>
          <p:cNvSpPr txBox="1"/>
          <p:nvPr/>
        </p:nvSpPr>
        <p:spPr>
          <a:xfrm>
            <a:off x="4042064" y="1965960"/>
            <a:ext cx="4042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TCDC Imagery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1F3BB4B-FDB9-FC46-9C3F-27D2735BB4DC}"/>
              </a:ext>
            </a:extLst>
          </p:cNvPr>
          <p:cNvSpPr/>
          <p:nvPr/>
        </p:nvSpPr>
        <p:spPr>
          <a:xfrm>
            <a:off x="4983280" y="3199378"/>
            <a:ext cx="2218597" cy="2224057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3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AL05 / Dorian Debrief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2" name="Google Shape;102;p1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20180820H1">
            <a:extLst>
              <a:ext uri="{FF2B5EF4-FFF2-40B4-BE49-F238E27FC236}">
                <a16:creationId xmlns:a16="http://schemas.microsoft.com/office/drawing/2014/main" id="{0067F3B6-4D94-8949-82D0-B0DEFBBFC180}"/>
              </a:ext>
            </a:extLst>
          </p:cNvPr>
          <p:cNvSpPr txBox="1"/>
          <p:nvPr/>
        </p:nvSpPr>
        <p:spPr>
          <a:xfrm>
            <a:off x="0" y="1265535"/>
            <a:ext cx="1219200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pPr algn="ctr"/>
            <a:r>
              <a:rPr lang="en-US" sz="3200" dirty="0"/>
              <a:t>TC Diurnal Cycle: GOES-16 Satellite Imagery (25-28 Aug)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F56FC9-3F55-A14C-93C3-680F2EA36376}"/>
              </a:ext>
            </a:extLst>
          </p:cNvPr>
          <p:cNvSpPr txBox="1"/>
          <p:nvPr/>
        </p:nvSpPr>
        <p:spPr>
          <a:xfrm>
            <a:off x="0" y="1969628"/>
            <a:ext cx="4042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GOES Enhanced IR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3D6952-1861-1A45-A26A-92E35DB119AF}"/>
              </a:ext>
            </a:extLst>
          </p:cNvPr>
          <p:cNvSpPr txBox="1"/>
          <p:nvPr/>
        </p:nvSpPr>
        <p:spPr>
          <a:xfrm>
            <a:off x="4042064" y="1969628"/>
            <a:ext cx="4042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TCDC Imagery</a:t>
            </a:r>
          </a:p>
        </p:txBody>
      </p:sp>
      <p:pic>
        <p:nvPicPr>
          <p:cNvPr id="3" name="Picture 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4EA0CBE5-9304-764A-8804-C4E8C2E39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5" name="Picture 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E637C836-7670-CA47-86D7-060A46EE07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7" name="Picture 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068D243-587B-A54D-9A70-C174D8D68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10" name="Picture 9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6CC9ACE-E35A-4F47-9E07-0242D6FEDD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14" name="Picture 13" descr="A close up of a clock&#10;&#10;Description automatically generated">
            <a:extLst>
              <a:ext uri="{FF2B5EF4-FFF2-40B4-BE49-F238E27FC236}">
                <a16:creationId xmlns:a16="http://schemas.microsoft.com/office/drawing/2014/main" id="{02C3B9CC-A8E2-0946-B905-1214C51FA4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18" name="Picture 17" descr="A picture containing object, clock, playing&#10;&#10;Description automatically generated">
            <a:extLst>
              <a:ext uri="{FF2B5EF4-FFF2-40B4-BE49-F238E27FC236}">
                <a16:creationId xmlns:a16="http://schemas.microsoft.com/office/drawing/2014/main" id="{A1A05DE0-F4B8-0E43-9C60-A625CB9030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21" name="Picture 20" descr="A picture containing object, clock, playing, game&#10;&#10;Description automatically generated">
            <a:extLst>
              <a:ext uri="{FF2B5EF4-FFF2-40B4-BE49-F238E27FC236}">
                <a16:creationId xmlns:a16="http://schemas.microsoft.com/office/drawing/2014/main" id="{8BD5ED72-9668-DC42-895D-4E62B6C2D2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23" name="Picture 2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EEC1CB41-7297-034C-803A-EA43FB65D3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25" name="Picture 2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4EE3D93C-1EFE-A946-9DAD-3DEF7C75FD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27" name="Picture 2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4CFE58A1-505D-6647-ACBA-7F3B9178C4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29" name="Picture 28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D6D023F-ED36-D14F-8430-BDA928E5DF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31" name="Picture 3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EDFC4F1-9C28-7543-9188-DE177C4EF8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33" name="Picture 3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45A034A2-8426-B944-9B85-2E217B9037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286000"/>
            <a:ext cx="12192000" cy="4064000"/>
          </a:xfrm>
          <a:prstGeom prst="rect">
            <a:avLst/>
          </a:prstGeom>
        </p:spPr>
      </p:pic>
      <p:pic>
        <p:nvPicPr>
          <p:cNvPr id="35" name="Picture 3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6A8A9CF-5B69-F841-8B38-E1EFC18FEE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37" name="Picture 3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FDE6869C-B5CE-FE46-B829-80F9E54137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39" name="Picture 38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91D3CBEC-C0EC-E349-92FB-4647E986C4C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41" name="Picture 4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6ED75207-59E5-E447-A491-C5F6FA0A8D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43" name="Picture 4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EBFE83F8-796E-2B4A-81BD-6DC1E166784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45" name="Picture 44" descr="A close up of a clock&#10;&#10;Description automatically generated">
            <a:extLst>
              <a:ext uri="{FF2B5EF4-FFF2-40B4-BE49-F238E27FC236}">
                <a16:creationId xmlns:a16="http://schemas.microsoft.com/office/drawing/2014/main" id="{7DF62559-7030-1448-B361-AFC09F634E5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47" name="Picture 4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4AA4CC47-816D-5A42-B98C-4AF9A597E6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49" name="Picture 48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DA74F5A-3218-914B-AD46-1BEC0317EFA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51" name="Picture 5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9AAFAF7-BE93-B04D-88D4-FEE6F0391E3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53" name="Picture 5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4133B3CC-A31B-9A43-B560-71E1B951ABC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55" name="Picture 5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7AC13F7B-EBE5-184E-8C4E-F6FBC0182DD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57" name="Picture 5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9A0110FC-65AA-574E-A67C-68B01BE5B1D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59" name="Picture 58" descr="A close up of a clock&#10;&#10;Description automatically generated">
            <a:extLst>
              <a:ext uri="{FF2B5EF4-FFF2-40B4-BE49-F238E27FC236}">
                <a16:creationId xmlns:a16="http://schemas.microsoft.com/office/drawing/2014/main" id="{E024499B-4228-434C-9CD9-439978F73BB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61" name="Picture 60" descr="A close up of a clock&#10;&#10;Description automatically generated">
            <a:extLst>
              <a:ext uri="{FF2B5EF4-FFF2-40B4-BE49-F238E27FC236}">
                <a16:creationId xmlns:a16="http://schemas.microsoft.com/office/drawing/2014/main" id="{3B56C8E6-090A-ED4D-A4C8-78ADFA0FB1D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63" name="Picture 6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AEFACC8-DA2D-3846-9D72-ABAF0FE5A8D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65" name="Picture 6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2331190-E8D5-554A-8195-E62E3C5C1A9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67" name="Picture 66" descr="A picture containing clock&#10;&#10;Description automatically generated">
            <a:extLst>
              <a:ext uri="{FF2B5EF4-FFF2-40B4-BE49-F238E27FC236}">
                <a16:creationId xmlns:a16="http://schemas.microsoft.com/office/drawing/2014/main" id="{4BA4E692-4DC4-7E4B-AE05-D2190133D3D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69" name="Picture 68" descr="A picture containing object, clock, game, playing&#10;&#10;Description automatically generated">
            <a:extLst>
              <a:ext uri="{FF2B5EF4-FFF2-40B4-BE49-F238E27FC236}">
                <a16:creationId xmlns:a16="http://schemas.microsoft.com/office/drawing/2014/main" id="{9B079D0B-ECA4-F541-8978-1EC2B25033D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71" name="Picture 7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A641626-B72A-6043-A103-53C5F12E9F4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7784"/>
            <a:ext cx="12192000" cy="4064000"/>
          </a:xfrm>
          <a:prstGeom prst="rect">
            <a:avLst/>
          </a:prstGeom>
        </p:spPr>
      </p:pic>
      <p:pic>
        <p:nvPicPr>
          <p:cNvPr id="73" name="Picture 7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CBDC981-3E5D-FA49-8EFF-D08F02293AD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4216"/>
            <a:ext cx="12192000" cy="4064000"/>
          </a:xfrm>
          <a:prstGeom prst="rect">
            <a:avLst/>
          </a:prstGeom>
        </p:spPr>
      </p:pic>
      <p:pic>
        <p:nvPicPr>
          <p:cNvPr id="75" name="Picture 7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895C1C4-07B9-4E4C-B91E-8FEEEC4389C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1725"/>
            <a:ext cx="12192000" cy="4064000"/>
          </a:xfrm>
          <a:prstGeom prst="rect">
            <a:avLst/>
          </a:prstGeom>
        </p:spPr>
      </p:pic>
      <p:pic>
        <p:nvPicPr>
          <p:cNvPr id="77" name="Picture 76" descr="A close up of a clock&#10;&#10;Description automatically generated">
            <a:extLst>
              <a:ext uri="{FF2B5EF4-FFF2-40B4-BE49-F238E27FC236}">
                <a16:creationId xmlns:a16="http://schemas.microsoft.com/office/drawing/2014/main" id="{CAC1174E-4CE6-2146-9811-47DCE563B34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1725"/>
            <a:ext cx="12192000" cy="4064000"/>
          </a:xfrm>
          <a:prstGeom prst="rect">
            <a:avLst/>
          </a:prstGeom>
        </p:spPr>
      </p:pic>
      <p:pic>
        <p:nvPicPr>
          <p:cNvPr id="79" name="Picture 78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766F2618-E351-0947-9E72-1C48301EE30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81" name="Picture 8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05B85D92-D193-134D-9FD5-D38369186E8D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83" name="Picture 8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702822A9-8F0E-0A4C-825D-9275A874B2E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8491"/>
            <a:ext cx="12192000" cy="4064000"/>
          </a:xfrm>
          <a:prstGeom prst="rect">
            <a:avLst/>
          </a:prstGeom>
        </p:spPr>
      </p:pic>
      <p:pic>
        <p:nvPicPr>
          <p:cNvPr id="85" name="Picture 8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62E9B1A5-BF54-C342-91E3-B70DA89582C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  <p:pic>
        <p:nvPicPr>
          <p:cNvPr id="87" name="Picture 8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62964D12-86AA-E148-9B34-B3FDD2CB22E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8491"/>
            <a:ext cx="12192000" cy="4064000"/>
          </a:xfrm>
          <a:prstGeom prst="rect">
            <a:avLst/>
          </a:prstGeom>
        </p:spPr>
      </p:pic>
      <p:pic>
        <p:nvPicPr>
          <p:cNvPr id="89" name="Picture 88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F418E041-2D5C-894E-9A69-B98423638EA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2286000"/>
            <a:ext cx="12192000" cy="406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1819BCD-9B8E-4349-BDE9-3D44B9B15868}"/>
              </a:ext>
            </a:extLst>
          </p:cNvPr>
          <p:cNvGrpSpPr/>
          <p:nvPr/>
        </p:nvGrpSpPr>
        <p:grpSpPr>
          <a:xfrm>
            <a:off x="1523998" y="3885142"/>
            <a:ext cx="4989368" cy="914400"/>
            <a:chOff x="1523998" y="3885142"/>
            <a:chExt cx="4989368" cy="914400"/>
          </a:xfrm>
        </p:grpSpPr>
        <p:pic>
          <p:nvPicPr>
            <p:cNvPr id="95" name="Picture 9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C8E297E-6705-7A4A-AAAE-3AA2C24A0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966" y="3885142"/>
              <a:ext cx="914400" cy="914400"/>
            </a:xfrm>
            <a:prstGeom prst="rect">
              <a:avLst/>
            </a:prstGeom>
          </p:spPr>
        </p:pic>
        <p:pic>
          <p:nvPicPr>
            <p:cNvPr id="96" name="Picture 9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F2DC66F-D193-B846-A0EA-36033B422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98" y="3885142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327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A83EB7-8B02-8D40-AC0D-A5B0D70916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0" b="31818"/>
          <a:stretch/>
        </p:blipFill>
        <p:spPr>
          <a:xfrm>
            <a:off x="1737360" y="1828800"/>
            <a:ext cx="9692640" cy="4754880"/>
          </a:xfrm>
          <a:prstGeom prst="rect">
            <a:avLst/>
          </a:prstGeom>
        </p:spPr>
      </p:pic>
      <p:sp>
        <p:nvSpPr>
          <p:cNvPr id="98" name="Google Shape;98;p1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AL05 / Dorian Debrief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2" name="Google Shape;102;p1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20180820H1">
            <a:extLst>
              <a:ext uri="{FF2B5EF4-FFF2-40B4-BE49-F238E27FC236}">
                <a16:creationId xmlns:a16="http://schemas.microsoft.com/office/drawing/2014/main" id="{0067F3B6-4D94-8949-82D0-B0DEFBBFC180}"/>
              </a:ext>
            </a:extLst>
          </p:cNvPr>
          <p:cNvSpPr txBox="1"/>
          <p:nvPr/>
        </p:nvSpPr>
        <p:spPr>
          <a:xfrm>
            <a:off x="0" y="1265535"/>
            <a:ext cx="1219200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pPr algn="ctr"/>
            <a:r>
              <a:rPr lang="en-US" sz="3200" dirty="0"/>
              <a:t>TC Diurnal Cycle: 6-hr IR Temperature Trend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601C993-16B5-C140-BC88-893BD49359E5}"/>
              </a:ext>
            </a:extLst>
          </p:cNvPr>
          <p:cNvSpPr/>
          <p:nvPr/>
        </p:nvSpPr>
        <p:spPr>
          <a:xfrm>
            <a:off x="2738075" y="1964719"/>
            <a:ext cx="45720" cy="421538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FBC437-E40E-5546-8A3E-1C1AB0E8B903}"/>
              </a:ext>
            </a:extLst>
          </p:cNvPr>
          <p:cNvSpPr txBox="1"/>
          <p:nvPr/>
        </p:nvSpPr>
        <p:spPr>
          <a:xfrm>
            <a:off x="2464094" y="5892783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00 LST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BE63FB-BB8C-E640-9BCA-8C2FC0FFD51B}"/>
              </a:ext>
            </a:extLst>
          </p:cNvPr>
          <p:cNvSpPr/>
          <p:nvPr/>
        </p:nvSpPr>
        <p:spPr>
          <a:xfrm>
            <a:off x="4188552" y="1964719"/>
            <a:ext cx="45720" cy="421538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39C8C1-390E-7841-8319-742796848023}"/>
              </a:ext>
            </a:extLst>
          </p:cNvPr>
          <p:cNvSpPr txBox="1"/>
          <p:nvPr/>
        </p:nvSpPr>
        <p:spPr>
          <a:xfrm>
            <a:off x="3914571" y="5892783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00 LST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2B36DDE-3D3D-BE49-A096-1F4431541601}"/>
              </a:ext>
            </a:extLst>
          </p:cNvPr>
          <p:cNvSpPr/>
          <p:nvPr/>
        </p:nvSpPr>
        <p:spPr>
          <a:xfrm>
            <a:off x="5580473" y="1964719"/>
            <a:ext cx="45720" cy="421538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7AD21B-571F-BD40-857E-36DA031379CF}"/>
              </a:ext>
            </a:extLst>
          </p:cNvPr>
          <p:cNvSpPr txBox="1"/>
          <p:nvPr/>
        </p:nvSpPr>
        <p:spPr>
          <a:xfrm>
            <a:off x="5306492" y="5892783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00 LST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E53A0D-DD54-A64A-8805-17BDD1B10025}"/>
              </a:ext>
            </a:extLst>
          </p:cNvPr>
          <p:cNvSpPr/>
          <p:nvPr/>
        </p:nvSpPr>
        <p:spPr>
          <a:xfrm>
            <a:off x="6979579" y="1959446"/>
            <a:ext cx="45720" cy="421538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2C588D-8B40-EF44-ACCE-B975E69AA8F1}"/>
              </a:ext>
            </a:extLst>
          </p:cNvPr>
          <p:cNvSpPr txBox="1"/>
          <p:nvPr/>
        </p:nvSpPr>
        <p:spPr>
          <a:xfrm>
            <a:off x="6705598" y="5887510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00 LST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53F148-E14E-1749-9616-78D031A2E461}"/>
              </a:ext>
            </a:extLst>
          </p:cNvPr>
          <p:cNvSpPr/>
          <p:nvPr/>
        </p:nvSpPr>
        <p:spPr>
          <a:xfrm>
            <a:off x="8377401" y="1964719"/>
            <a:ext cx="45720" cy="421538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030BDF-7BEF-FE40-A1B4-6CFF29529A3C}"/>
              </a:ext>
            </a:extLst>
          </p:cNvPr>
          <p:cNvSpPr txBox="1"/>
          <p:nvPr/>
        </p:nvSpPr>
        <p:spPr>
          <a:xfrm>
            <a:off x="8103420" y="5892783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00 LST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D6B38C0-D79B-7C40-8913-A5D141EDB365}"/>
              </a:ext>
            </a:extLst>
          </p:cNvPr>
          <p:cNvSpPr/>
          <p:nvPr/>
        </p:nvSpPr>
        <p:spPr>
          <a:xfrm>
            <a:off x="9851420" y="1958199"/>
            <a:ext cx="45720" cy="421538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E91334-A7A3-7348-9642-C761D797E308}"/>
              </a:ext>
            </a:extLst>
          </p:cNvPr>
          <p:cNvSpPr txBox="1"/>
          <p:nvPr/>
        </p:nvSpPr>
        <p:spPr>
          <a:xfrm>
            <a:off x="9577439" y="5886263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00 LST</a:t>
            </a:r>
          </a:p>
        </p:txBody>
      </p:sp>
      <p:pic>
        <p:nvPicPr>
          <p:cNvPr id="6" name="Picture 5" descr="A close up of a clock&#10;&#10;Description automatically generated">
            <a:extLst>
              <a:ext uri="{FF2B5EF4-FFF2-40B4-BE49-F238E27FC236}">
                <a16:creationId xmlns:a16="http://schemas.microsoft.com/office/drawing/2014/main" id="{BDF2F6DB-FA87-304F-B8CA-8B7ADAD76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719" y="1964719"/>
            <a:ext cx="1110894" cy="11108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3D6952-1861-1A45-A26A-92E35DB119AF}"/>
              </a:ext>
            </a:extLst>
          </p:cNvPr>
          <p:cNvSpPr txBox="1"/>
          <p:nvPr/>
        </p:nvSpPr>
        <p:spPr>
          <a:xfrm>
            <a:off x="8987272" y="2052334"/>
            <a:ext cx="1680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6"/>
                </a:solidFill>
              </a:rPr>
              <a:t>R=300 km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441878-E9E5-3845-90C7-574A7C96886B}"/>
              </a:ext>
            </a:extLst>
          </p:cNvPr>
          <p:cNvSpPr/>
          <p:nvPr/>
        </p:nvSpPr>
        <p:spPr>
          <a:xfrm>
            <a:off x="5715761" y="1956816"/>
            <a:ext cx="1233341" cy="422452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504F7B9-02BC-EF4B-885F-190B6FA89B7B}"/>
              </a:ext>
            </a:extLst>
          </p:cNvPr>
          <p:cNvGrpSpPr/>
          <p:nvPr/>
        </p:nvGrpSpPr>
        <p:grpSpPr>
          <a:xfrm>
            <a:off x="3546152" y="4383401"/>
            <a:ext cx="6791019" cy="1930035"/>
            <a:chOff x="3546152" y="4383401"/>
            <a:chExt cx="6791019" cy="193003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E097560-CC41-E646-B75D-505E927E2CB9}"/>
                </a:ext>
              </a:extLst>
            </p:cNvPr>
            <p:cNvSpPr/>
            <p:nvPr/>
          </p:nvSpPr>
          <p:spPr>
            <a:xfrm>
              <a:off x="3546152" y="4510906"/>
              <a:ext cx="420653" cy="420653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9D62FE9-FCBD-2D4C-B6CE-9A45D1005792}"/>
                </a:ext>
              </a:extLst>
            </p:cNvPr>
            <p:cNvSpPr/>
            <p:nvPr/>
          </p:nvSpPr>
          <p:spPr>
            <a:xfrm>
              <a:off x="4645861" y="4587038"/>
              <a:ext cx="420653" cy="420653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13E55C7-5456-C546-8809-7DB445740036}"/>
                </a:ext>
              </a:extLst>
            </p:cNvPr>
            <p:cNvSpPr/>
            <p:nvPr/>
          </p:nvSpPr>
          <p:spPr>
            <a:xfrm>
              <a:off x="6195377" y="5892783"/>
              <a:ext cx="420653" cy="420653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164C22F-14B8-C042-BB36-36796A0F93C6}"/>
                </a:ext>
              </a:extLst>
            </p:cNvPr>
            <p:cNvSpPr/>
            <p:nvPr/>
          </p:nvSpPr>
          <p:spPr>
            <a:xfrm>
              <a:off x="7758505" y="4510905"/>
              <a:ext cx="420653" cy="420653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03D885E-8959-B342-88C7-A98BC9272495}"/>
                </a:ext>
              </a:extLst>
            </p:cNvPr>
            <p:cNvSpPr/>
            <p:nvPr/>
          </p:nvSpPr>
          <p:spPr>
            <a:xfrm>
              <a:off x="9004939" y="4721231"/>
              <a:ext cx="420653" cy="420653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DB2F0D6-3D85-8649-A14D-73055CA4B21D}"/>
                </a:ext>
              </a:extLst>
            </p:cNvPr>
            <p:cNvSpPr/>
            <p:nvPr/>
          </p:nvSpPr>
          <p:spPr>
            <a:xfrm>
              <a:off x="9916518" y="4383401"/>
              <a:ext cx="420653" cy="420653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8708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6F64FA62-3396-804A-81E3-9FF05CBFB2C4}"/>
              </a:ext>
            </a:extLst>
          </p:cNvPr>
          <p:cNvGrpSpPr/>
          <p:nvPr/>
        </p:nvGrpSpPr>
        <p:grpSpPr>
          <a:xfrm>
            <a:off x="1737360" y="1828800"/>
            <a:ext cx="9692640" cy="4754880"/>
            <a:chOff x="1737360" y="1828800"/>
            <a:chExt cx="9692640" cy="475488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F6F7017-1362-5B4D-A729-1FBE0348E019}"/>
                </a:ext>
              </a:extLst>
            </p:cNvPr>
            <p:cNvGrpSpPr/>
            <p:nvPr/>
          </p:nvGrpSpPr>
          <p:grpSpPr>
            <a:xfrm>
              <a:off x="1737360" y="1828800"/>
              <a:ext cx="9692640" cy="4754880"/>
              <a:chOff x="1737360" y="1828800"/>
              <a:chExt cx="9692640" cy="475488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A3313BA-B61E-5E47-8D30-3E6C7E358A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650" b="31818"/>
              <a:stretch/>
            </p:blipFill>
            <p:spPr>
              <a:xfrm>
                <a:off x="1737360" y="1828800"/>
                <a:ext cx="9692640" cy="4754880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33A5200-210C-0045-BC57-75A65B4F35CC}"/>
                  </a:ext>
                </a:extLst>
              </p:cNvPr>
              <p:cNvSpPr txBox="1"/>
              <p:nvPr/>
            </p:nvSpPr>
            <p:spPr>
              <a:xfrm>
                <a:off x="9418320" y="2011680"/>
                <a:ext cx="16807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>
                    <a:solidFill>
                      <a:srgbClr val="FF0000"/>
                    </a:solidFill>
                  </a:rPr>
                  <a:t>R=100 km</a:t>
                </a:r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F9FCB67-0026-6C41-9E55-237912344D06}"/>
                </a:ext>
              </a:extLst>
            </p:cNvPr>
            <p:cNvSpPr/>
            <p:nvPr/>
          </p:nvSpPr>
          <p:spPr>
            <a:xfrm>
              <a:off x="3084286" y="1956816"/>
              <a:ext cx="551543" cy="422452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B804978-ECB6-1147-AE07-4530F4DDEE6D}"/>
              </a:ext>
            </a:extLst>
          </p:cNvPr>
          <p:cNvGrpSpPr/>
          <p:nvPr/>
        </p:nvGrpSpPr>
        <p:grpSpPr>
          <a:xfrm>
            <a:off x="1737360" y="1828800"/>
            <a:ext cx="9692640" cy="4754880"/>
            <a:chOff x="1737360" y="1828800"/>
            <a:chExt cx="9692640" cy="475488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38E03AB-0F98-6F4A-8D23-C180B40FDB0C}"/>
                </a:ext>
              </a:extLst>
            </p:cNvPr>
            <p:cNvGrpSpPr/>
            <p:nvPr/>
          </p:nvGrpSpPr>
          <p:grpSpPr>
            <a:xfrm>
              <a:off x="1737360" y="1828800"/>
              <a:ext cx="9692640" cy="4754880"/>
              <a:chOff x="1737360" y="1828800"/>
              <a:chExt cx="9692640" cy="475488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CB1BF0F-8CD2-544F-989A-928E5E8A75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650" b="31818"/>
              <a:stretch/>
            </p:blipFill>
            <p:spPr>
              <a:xfrm>
                <a:off x="1737360" y="1828800"/>
                <a:ext cx="9692640" cy="475488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E89DFC7-C5F0-8F47-87B9-98C532A6AB0C}"/>
                  </a:ext>
                </a:extLst>
              </p:cNvPr>
              <p:cNvSpPr txBox="1"/>
              <p:nvPr/>
            </p:nvSpPr>
            <p:spPr>
              <a:xfrm>
                <a:off x="9418320" y="2011680"/>
                <a:ext cx="16807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>
                    <a:solidFill>
                      <a:schemeClr val="accent2"/>
                    </a:solidFill>
                  </a:rPr>
                  <a:t>R=200 km</a:t>
                </a: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992004F-926A-9244-9B82-08989E7629C8}"/>
                </a:ext>
              </a:extLst>
            </p:cNvPr>
            <p:cNvSpPr/>
            <p:nvPr/>
          </p:nvSpPr>
          <p:spPr>
            <a:xfrm>
              <a:off x="3583073" y="1956816"/>
              <a:ext cx="756698" cy="422452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99A8B5E-06B7-734B-9686-1768953CF831}"/>
              </a:ext>
            </a:extLst>
          </p:cNvPr>
          <p:cNvGrpSpPr/>
          <p:nvPr/>
        </p:nvGrpSpPr>
        <p:grpSpPr>
          <a:xfrm>
            <a:off x="1737360" y="1828800"/>
            <a:ext cx="9692640" cy="4754880"/>
            <a:chOff x="1737360" y="1828800"/>
            <a:chExt cx="9692640" cy="475488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971AB83-D83B-E24B-8F39-1A078D408CE4}"/>
                </a:ext>
              </a:extLst>
            </p:cNvPr>
            <p:cNvGrpSpPr/>
            <p:nvPr/>
          </p:nvGrpSpPr>
          <p:grpSpPr>
            <a:xfrm>
              <a:off x="1737360" y="1828800"/>
              <a:ext cx="9692640" cy="4754880"/>
              <a:chOff x="1737360" y="1828800"/>
              <a:chExt cx="9692640" cy="4754880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22F7FB9-A902-0943-B59B-0578B12C23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650" b="31818"/>
              <a:stretch/>
            </p:blipFill>
            <p:spPr>
              <a:xfrm>
                <a:off x="1737360" y="1828800"/>
                <a:ext cx="9692640" cy="4754880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C215A3B-A74E-FB44-B5FC-E302DFC12BD5}"/>
                  </a:ext>
                </a:extLst>
              </p:cNvPr>
              <p:cNvSpPr txBox="1"/>
              <p:nvPr/>
            </p:nvSpPr>
            <p:spPr>
              <a:xfrm>
                <a:off x="9418320" y="2011680"/>
                <a:ext cx="16807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>
                    <a:solidFill>
                      <a:schemeClr val="accent6"/>
                    </a:solidFill>
                  </a:rPr>
                  <a:t>R=300 km</a:t>
                </a:r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9F9DB0E-5008-3F47-A9CD-66201757E97D}"/>
                </a:ext>
              </a:extLst>
            </p:cNvPr>
            <p:cNvSpPr/>
            <p:nvPr/>
          </p:nvSpPr>
          <p:spPr>
            <a:xfrm>
              <a:off x="4115203" y="1956816"/>
              <a:ext cx="652740" cy="422452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C8229CA-C887-4A4A-8D1E-4F1B3971AF56}"/>
              </a:ext>
            </a:extLst>
          </p:cNvPr>
          <p:cNvGrpSpPr/>
          <p:nvPr/>
        </p:nvGrpSpPr>
        <p:grpSpPr>
          <a:xfrm>
            <a:off x="1737360" y="1828800"/>
            <a:ext cx="9692640" cy="4754880"/>
            <a:chOff x="1737360" y="1828800"/>
            <a:chExt cx="9692640" cy="475488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A3486C7-3A05-0342-B939-1A63672EFC65}"/>
                </a:ext>
              </a:extLst>
            </p:cNvPr>
            <p:cNvGrpSpPr/>
            <p:nvPr/>
          </p:nvGrpSpPr>
          <p:grpSpPr>
            <a:xfrm>
              <a:off x="1737360" y="1828800"/>
              <a:ext cx="9692640" cy="4754880"/>
              <a:chOff x="1737360" y="1828800"/>
              <a:chExt cx="9692640" cy="4754880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FAB146F-4674-2B4B-A03E-9AED984883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650" b="31818"/>
              <a:stretch/>
            </p:blipFill>
            <p:spPr>
              <a:xfrm>
                <a:off x="1737360" y="1828800"/>
                <a:ext cx="9692640" cy="4754880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DC000C5-1AB9-6C41-A112-A8E95BEF6006}"/>
                  </a:ext>
                </a:extLst>
              </p:cNvPr>
              <p:cNvSpPr txBox="1"/>
              <p:nvPr/>
            </p:nvSpPr>
            <p:spPr>
              <a:xfrm>
                <a:off x="9418320" y="2011680"/>
                <a:ext cx="16807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>
                    <a:solidFill>
                      <a:schemeClr val="accent5"/>
                    </a:solidFill>
                  </a:rPr>
                  <a:t>R=400 km</a:t>
                </a:r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11CAFE5-A675-EA44-B695-1BC62C2DE986}"/>
                </a:ext>
              </a:extLst>
            </p:cNvPr>
            <p:cNvSpPr/>
            <p:nvPr/>
          </p:nvSpPr>
          <p:spPr>
            <a:xfrm>
              <a:off x="4840514" y="1956816"/>
              <a:ext cx="479919" cy="422452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1" name="Google Shape;101;p1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AL05 / Dorian Debrief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Google Shape;102;p1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20180820H1">
            <a:extLst>
              <a:ext uri="{FF2B5EF4-FFF2-40B4-BE49-F238E27FC236}">
                <a16:creationId xmlns:a16="http://schemas.microsoft.com/office/drawing/2014/main" id="{0067F3B6-4D94-8949-82D0-B0DEFBBFC180}"/>
              </a:ext>
            </a:extLst>
          </p:cNvPr>
          <p:cNvSpPr txBox="1"/>
          <p:nvPr/>
        </p:nvSpPr>
        <p:spPr>
          <a:xfrm>
            <a:off x="0" y="1265535"/>
            <a:ext cx="1219200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pPr algn="ctr"/>
            <a:r>
              <a:rPr lang="en-US" sz="3200" dirty="0"/>
              <a:t>TC Diurnal Cycle: 6-hr IR Temperature Trend</a:t>
            </a:r>
          </a:p>
        </p:txBody>
      </p:sp>
    </p:spTree>
    <p:extLst>
      <p:ext uri="{BB962C8B-B14F-4D97-AF65-F5344CB8AC3E}">
        <p14:creationId xmlns:p14="http://schemas.microsoft.com/office/powerpoint/2010/main" val="346997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AL05 / Dorian Debrief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2" name="Google Shape;102;p1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20180820H1">
            <a:extLst>
              <a:ext uri="{FF2B5EF4-FFF2-40B4-BE49-F238E27FC236}">
                <a16:creationId xmlns:a16="http://schemas.microsoft.com/office/drawing/2014/main" id="{0067F3B6-4D94-8949-82D0-B0DEFBBFC180}"/>
              </a:ext>
            </a:extLst>
          </p:cNvPr>
          <p:cNvSpPr txBox="1"/>
          <p:nvPr/>
        </p:nvSpPr>
        <p:spPr>
          <a:xfrm>
            <a:off x="0" y="1265535"/>
            <a:ext cx="1219200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pPr algn="ctr"/>
            <a:r>
              <a:rPr lang="en-US" sz="3200" dirty="0"/>
              <a:t>TC Diurnal Cycle: Upper Level Divergence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F56FC9-3F55-A14C-93C3-680F2EA36376}"/>
              </a:ext>
            </a:extLst>
          </p:cNvPr>
          <p:cNvSpPr txBox="1"/>
          <p:nvPr/>
        </p:nvSpPr>
        <p:spPr>
          <a:xfrm>
            <a:off x="1188720" y="1828800"/>
            <a:ext cx="438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CIMSS Water Vapor AMVs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C7244DEC-19BA-7A45-87F2-B663994F2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194560"/>
            <a:ext cx="4389120" cy="4389120"/>
          </a:xfrm>
          <a:prstGeom prst="rect">
            <a:avLst/>
          </a:prstGeom>
        </p:spPr>
      </p:pic>
      <p:pic>
        <p:nvPicPr>
          <p:cNvPr id="18" name="Picture 17" descr="A close up of a map&#10;&#10;Description automatically generated">
            <a:extLst>
              <a:ext uri="{FF2B5EF4-FFF2-40B4-BE49-F238E27FC236}">
                <a16:creationId xmlns:a16="http://schemas.microsoft.com/office/drawing/2014/main" id="{F9660A2C-0DB8-8143-8EC5-CEE31E3717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2194560"/>
            <a:ext cx="4389120" cy="43891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48506DC-C712-064A-A5D0-3BBA70168D9C}"/>
              </a:ext>
            </a:extLst>
          </p:cNvPr>
          <p:cNvSpPr txBox="1"/>
          <p:nvPr/>
        </p:nvSpPr>
        <p:spPr>
          <a:xfrm>
            <a:off x="6583679" y="1828800"/>
            <a:ext cx="438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CIMSS 150-300 </a:t>
            </a:r>
            <a:r>
              <a:rPr lang="en-US" i="1" dirty="0" err="1"/>
              <a:t>hPa</a:t>
            </a:r>
            <a:r>
              <a:rPr lang="en-US" i="1" dirty="0"/>
              <a:t> Divergence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216334-001D-C044-8594-8BDFCE503CE6}"/>
              </a:ext>
            </a:extLst>
          </p:cNvPr>
          <p:cNvGrpSpPr/>
          <p:nvPr/>
        </p:nvGrpSpPr>
        <p:grpSpPr>
          <a:xfrm>
            <a:off x="1188720" y="2194560"/>
            <a:ext cx="9784080" cy="4389120"/>
            <a:chOff x="1188720" y="2194560"/>
            <a:chExt cx="9784080" cy="43891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385021E-DC69-E749-8B1F-B91A93627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720" y="2194560"/>
              <a:ext cx="4389120" cy="4389120"/>
            </a:xfrm>
            <a:prstGeom prst="rect">
              <a:avLst/>
            </a:prstGeom>
          </p:spPr>
        </p:pic>
        <p:pic>
          <p:nvPicPr>
            <p:cNvPr id="23" name="Picture 2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46FF687-F754-CA42-A6F1-84505CC7B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680" y="2194560"/>
              <a:ext cx="4389120" cy="438912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D731321-55F1-2A4E-821C-F235700C3B7F}"/>
              </a:ext>
            </a:extLst>
          </p:cNvPr>
          <p:cNvGrpSpPr/>
          <p:nvPr/>
        </p:nvGrpSpPr>
        <p:grpSpPr>
          <a:xfrm>
            <a:off x="1188720" y="2194560"/>
            <a:ext cx="9784079" cy="4389120"/>
            <a:chOff x="1188720" y="2194560"/>
            <a:chExt cx="9784079" cy="4389120"/>
          </a:xfrm>
        </p:grpSpPr>
        <p:pic>
          <p:nvPicPr>
            <p:cNvPr id="27" name="Picture 2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0902697-B81A-1B4B-84AB-91A8CA282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679" y="2194560"/>
              <a:ext cx="4389120" cy="4389120"/>
            </a:xfrm>
            <a:prstGeom prst="rect">
              <a:avLst/>
            </a:prstGeom>
          </p:spPr>
        </p:pic>
        <p:pic>
          <p:nvPicPr>
            <p:cNvPr id="29" name="Picture 28" descr="A close up of a map&#10;&#10;Description automatically generated">
              <a:extLst>
                <a:ext uri="{FF2B5EF4-FFF2-40B4-BE49-F238E27FC236}">
                  <a16:creationId xmlns:a16="http://schemas.microsoft.com/office/drawing/2014/main" id="{B4B60C0A-7D20-9042-962D-E48119831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720" y="2194560"/>
              <a:ext cx="4389120" cy="438912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7443978-1D36-6A4C-9360-FF9A11478AF1}"/>
              </a:ext>
            </a:extLst>
          </p:cNvPr>
          <p:cNvGrpSpPr/>
          <p:nvPr/>
        </p:nvGrpSpPr>
        <p:grpSpPr>
          <a:xfrm>
            <a:off x="1188719" y="2194560"/>
            <a:ext cx="9784079" cy="4389120"/>
            <a:chOff x="1188719" y="2194560"/>
            <a:chExt cx="9784079" cy="4389120"/>
          </a:xfrm>
        </p:grpSpPr>
        <p:pic>
          <p:nvPicPr>
            <p:cNvPr id="32" name="Picture 31" descr="A close up of a blackboard&#10;&#10;Description automatically generated">
              <a:extLst>
                <a:ext uri="{FF2B5EF4-FFF2-40B4-BE49-F238E27FC236}">
                  <a16:creationId xmlns:a16="http://schemas.microsoft.com/office/drawing/2014/main" id="{416C5D88-039B-DB4B-B9C5-469DA72E3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678" y="2194560"/>
              <a:ext cx="4389120" cy="4389120"/>
            </a:xfrm>
            <a:prstGeom prst="rect">
              <a:avLst/>
            </a:prstGeom>
          </p:spPr>
        </p:pic>
        <p:pic>
          <p:nvPicPr>
            <p:cNvPr id="34" name="Picture 33" descr="A picture containing text, large&#10;&#10;Description automatically generated">
              <a:extLst>
                <a:ext uri="{FF2B5EF4-FFF2-40B4-BE49-F238E27FC236}">
                  <a16:creationId xmlns:a16="http://schemas.microsoft.com/office/drawing/2014/main" id="{8102A520-25B1-1C4F-ADE2-96AE37786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719" y="2194560"/>
              <a:ext cx="4389120" cy="438912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A07C270-6D00-2943-8BF0-22757D9A4C34}"/>
              </a:ext>
            </a:extLst>
          </p:cNvPr>
          <p:cNvGrpSpPr/>
          <p:nvPr/>
        </p:nvGrpSpPr>
        <p:grpSpPr>
          <a:xfrm>
            <a:off x="1188720" y="2194560"/>
            <a:ext cx="9784080" cy="4389120"/>
            <a:chOff x="1188720" y="2194560"/>
            <a:chExt cx="9784080" cy="4389120"/>
          </a:xfrm>
        </p:grpSpPr>
        <p:pic>
          <p:nvPicPr>
            <p:cNvPr id="37" name="Picture 36" descr="A close up of a map&#10;&#10;Description automatically generated">
              <a:extLst>
                <a:ext uri="{FF2B5EF4-FFF2-40B4-BE49-F238E27FC236}">
                  <a16:creationId xmlns:a16="http://schemas.microsoft.com/office/drawing/2014/main" id="{59679F9A-F38D-3C4A-9F45-EAEAADFAC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680" y="2194560"/>
              <a:ext cx="4389120" cy="4389120"/>
            </a:xfrm>
            <a:prstGeom prst="rect">
              <a:avLst/>
            </a:prstGeom>
          </p:spPr>
        </p:pic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5A80D73-FC6E-BE45-9928-CA29EF7A6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720" y="2194560"/>
              <a:ext cx="4389120" cy="438912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6C85A9-8B7A-4B42-9064-582F055C809F}"/>
              </a:ext>
            </a:extLst>
          </p:cNvPr>
          <p:cNvGrpSpPr/>
          <p:nvPr/>
        </p:nvGrpSpPr>
        <p:grpSpPr>
          <a:xfrm>
            <a:off x="1188719" y="2194560"/>
            <a:ext cx="9784081" cy="4389120"/>
            <a:chOff x="1188719" y="2194560"/>
            <a:chExt cx="9784081" cy="438912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F8CF7A9-744A-484B-94D8-BED85BA04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680" y="2194560"/>
              <a:ext cx="4389120" cy="4389120"/>
            </a:xfrm>
            <a:prstGeom prst="rect">
              <a:avLst/>
            </a:prstGeom>
          </p:spPr>
        </p:pic>
        <p:pic>
          <p:nvPicPr>
            <p:cNvPr id="44" name="Picture 43" descr="A close up of a blackboard&#10;&#10;Description automatically generated">
              <a:extLst>
                <a:ext uri="{FF2B5EF4-FFF2-40B4-BE49-F238E27FC236}">
                  <a16:creationId xmlns:a16="http://schemas.microsoft.com/office/drawing/2014/main" id="{95974AFB-2E6C-C84E-B5BD-5B76A3676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719" y="2194560"/>
              <a:ext cx="4389120" cy="438912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3F00CAA-00C7-2A48-AAF6-FB1057FD3941}"/>
              </a:ext>
            </a:extLst>
          </p:cNvPr>
          <p:cNvGrpSpPr/>
          <p:nvPr/>
        </p:nvGrpSpPr>
        <p:grpSpPr>
          <a:xfrm>
            <a:off x="1188718" y="2194560"/>
            <a:ext cx="9784079" cy="4389120"/>
            <a:chOff x="1188718" y="2194560"/>
            <a:chExt cx="9784079" cy="4389120"/>
          </a:xfrm>
        </p:grpSpPr>
        <p:pic>
          <p:nvPicPr>
            <p:cNvPr id="47" name="Picture 46" descr="A close up of a map&#10;&#10;Description automatically generated">
              <a:extLst>
                <a:ext uri="{FF2B5EF4-FFF2-40B4-BE49-F238E27FC236}">
                  <a16:creationId xmlns:a16="http://schemas.microsoft.com/office/drawing/2014/main" id="{DCD0E1A9-A33C-7342-A7AB-1806C8C8A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677" y="2194560"/>
              <a:ext cx="4389120" cy="4389120"/>
            </a:xfrm>
            <a:prstGeom prst="rect">
              <a:avLst/>
            </a:prstGeom>
          </p:spPr>
        </p:pic>
        <p:pic>
          <p:nvPicPr>
            <p:cNvPr id="49" name="Picture 4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876A338-DD47-8E40-B81F-29ACFEE26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718" y="2194560"/>
              <a:ext cx="4389120" cy="438912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3F66805-282A-5C41-A87C-1BEB42B2C743}"/>
              </a:ext>
            </a:extLst>
          </p:cNvPr>
          <p:cNvGrpSpPr/>
          <p:nvPr/>
        </p:nvGrpSpPr>
        <p:grpSpPr>
          <a:xfrm>
            <a:off x="1188718" y="2194560"/>
            <a:ext cx="9784079" cy="4389120"/>
            <a:chOff x="1188718" y="2194560"/>
            <a:chExt cx="9784079" cy="4389120"/>
          </a:xfrm>
        </p:grpSpPr>
        <p:pic>
          <p:nvPicPr>
            <p:cNvPr id="52" name="Picture 51" descr="A picture containing wire, black&#10;&#10;Description automatically generated">
              <a:extLst>
                <a:ext uri="{FF2B5EF4-FFF2-40B4-BE49-F238E27FC236}">
                  <a16:creationId xmlns:a16="http://schemas.microsoft.com/office/drawing/2014/main" id="{3590F70B-4F97-1D48-B8A2-80CE80647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677" y="2194560"/>
              <a:ext cx="4389120" cy="4389120"/>
            </a:xfrm>
            <a:prstGeom prst="rect">
              <a:avLst/>
            </a:prstGeom>
          </p:spPr>
        </p:pic>
        <p:pic>
          <p:nvPicPr>
            <p:cNvPr id="54" name="Picture 53" descr="A picture containing green, sitting, water, large&#10;&#10;Description automatically generated">
              <a:extLst>
                <a:ext uri="{FF2B5EF4-FFF2-40B4-BE49-F238E27FC236}">
                  <a16:creationId xmlns:a16="http://schemas.microsoft.com/office/drawing/2014/main" id="{9CD435CC-D06B-4845-9256-2EAA71C93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718" y="2194560"/>
              <a:ext cx="4389120" cy="4389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32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3989E8-7E72-F944-8F4F-1BEA84C907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0" b="31818"/>
          <a:stretch/>
        </p:blipFill>
        <p:spPr>
          <a:xfrm>
            <a:off x="1737360" y="1828800"/>
            <a:ext cx="9692640" cy="4754880"/>
          </a:xfrm>
          <a:prstGeom prst="rect">
            <a:avLst/>
          </a:prstGeom>
        </p:spPr>
      </p:pic>
      <p:sp>
        <p:nvSpPr>
          <p:cNvPr id="98" name="Google Shape;98;p1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AL05 / Dorian Debrief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2" name="Google Shape;102;p1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20180820H1">
            <a:extLst>
              <a:ext uri="{FF2B5EF4-FFF2-40B4-BE49-F238E27FC236}">
                <a16:creationId xmlns:a16="http://schemas.microsoft.com/office/drawing/2014/main" id="{0067F3B6-4D94-8949-82D0-B0DEFBBFC180}"/>
              </a:ext>
            </a:extLst>
          </p:cNvPr>
          <p:cNvSpPr txBox="1"/>
          <p:nvPr/>
        </p:nvSpPr>
        <p:spPr>
          <a:xfrm>
            <a:off x="0" y="1265535"/>
            <a:ext cx="1219200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pPr algn="ctr"/>
            <a:r>
              <a:rPr lang="en-US" sz="3200" dirty="0"/>
              <a:t>TC Diurnal Cycle: Upper-Level Divergence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601C993-16B5-C140-BC88-893BD49359E5}"/>
              </a:ext>
            </a:extLst>
          </p:cNvPr>
          <p:cNvSpPr/>
          <p:nvPr/>
        </p:nvSpPr>
        <p:spPr>
          <a:xfrm>
            <a:off x="2670339" y="1964719"/>
            <a:ext cx="45720" cy="429768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FBC437-E40E-5546-8A3E-1C1AB0E8B903}"/>
              </a:ext>
            </a:extLst>
          </p:cNvPr>
          <p:cNvSpPr txBox="1"/>
          <p:nvPr/>
        </p:nvSpPr>
        <p:spPr>
          <a:xfrm>
            <a:off x="2370957" y="6392313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00 LST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BE63FB-BB8C-E640-9BCA-8C2FC0FFD51B}"/>
              </a:ext>
            </a:extLst>
          </p:cNvPr>
          <p:cNvSpPr/>
          <p:nvPr/>
        </p:nvSpPr>
        <p:spPr>
          <a:xfrm>
            <a:off x="4137750" y="1964719"/>
            <a:ext cx="45720" cy="429768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39C8C1-390E-7841-8319-742796848023}"/>
              </a:ext>
            </a:extLst>
          </p:cNvPr>
          <p:cNvSpPr txBox="1"/>
          <p:nvPr/>
        </p:nvSpPr>
        <p:spPr>
          <a:xfrm>
            <a:off x="3838368" y="6392313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00 LST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2B36DDE-3D3D-BE49-A096-1F4431541601}"/>
              </a:ext>
            </a:extLst>
          </p:cNvPr>
          <p:cNvSpPr/>
          <p:nvPr/>
        </p:nvSpPr>
        <p:spPr>
          <a:xfrm>
            <a:off x="5597407" y="1964719"/>
            <a:ext cx="45720" cy="429768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7AD21B-571F-BD40-857E-36DA031379CF}"/>
              </a:ext>
            </a:extLst>
          </p:cNvPr>
          <p:cNvSpPr txBox="1"/>
          <p:nvPr/>
        </p:nvSpPr>
        <p:spPr>
          <a:xfrm>
            <a:off x="5298025" y="6392313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00 LST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E53A0D-DD54-A64A-8805-17BDD1B10025}"/>
              </a:ext>
            </a:extLst>
          </p:cNvPr>
          <p:cNvSpPr/>
          <p:nvPr/>
        </p:nvSpPr>
        <p:spPr>
          <a:xfrm>
            <a:off x="6937247" y="1959446"/>
            <a:ext cx="45720" cy="429768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2C588D-8B40-EF44-ACCE-B975E69AA8F1}"/>
              </a:ext>
            </a:extLst>
          </p:cNvPr>
          <p:cNvSpPr txBox="1"/>
          <p:nvPr/>
        </p:nvSpPr>
        <p:spPr>
          <a:xfrm>
            <a:off x="6637865" y="6387040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00 LST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53F148-E14E-1749-9616-78D031A2E461}"/>
              </a:ext>
            </a:extLst>
          </p:cNvPr>
          <p:cNvSpPr/>
          <p:nvPr/>
        </p:nvSpPr>
        <p:spPr>
          <a:xfrm>
            <a:off x="8360467" y="1964719"/>
            <a:ext cx="45720" cy="429768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030BDF-7BEF-FE40-A1B4-6CFF29529A3C}"/>
              </a:ext>
            </a:extLst>
          </p:cNvPr>
          <p:cNvSpPr txBox="1"/>
          <p:nvPr/>
        </p:nvSpPr>
        <p:spPr>
          <a:xfrm>
            <a:off x="8061085" y="6392313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00 LST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D6B38C0-D79B-7C40-8913-A5D141EDB365}"/>
              </a:ext>
            </a:extLst>
          </p:cNvPr>
          <p:cNvSpPr/>
          <p:nvPr/>
        </p:nvSpPr>
        <p:spPr>
          <a:xfrm>
            <a:off x="9809086" y="1958199"/>
            <a:ext cx="45720" cy="429768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E91334-A7A3-7348-9642-C761D797E308}"/>
              </a:ext>
            </a:extLst>
          </p:cNvPr>
          <p:cNvSpPr txBox="1"/>
          <p:nvPr/>
        </p:nvSpPr>
        <p:spPr>
          <a:xfrm>
            <a:off x="9509704" y="6385793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00 LST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3D6952-1861-1A45-A26A-92E35DB119AF}"/>
              </a:ext>
            </a:extLst>
          </p:cNvPr>
          <p:cNvSpPr txBox="1"/>
          <p:nvPr/>
        </p:nvSpPr>
        <p:spPr>
          <a:xfrm>
            <a:off x="6901915" y="1914736"/>
            <a:ext cx="381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5"/>
                </a:solidFill>
              </a:rPr>
              <a:t>CIMSS 150-300 </a:t>
            </a:r>
            <a:r>
              <a:rPr lang="en-US" i="1" dirty="0" err="1">
                <a:solidFill>
                  <a:schemeClr val="accent5"/>
                </a:solidFill>
              </a:rPr>
              <a:t>hPa</a:t>
            </a:r>
            <a:r>
              <a:rPr lang="en-US" i="1" dirty="0">
                <a:solidFill>
                  <a:schemeClr val="accent5"/>
                </a:solidFill>
              </a:rPr>
              <a:t> DVG (R=0-600 km)</a:t>
            </a:r>
          </a:p>
          <a:p>
            <a:r>
              <a:rPr lang="en-US" i="1" dirty="0">
                <a:solidFill>
                  <a:schemeClr val="accent2"/>
                </a:solidFill>
              </a:rPr>
              <a:t>SHIPS 200 </a:t>
            </a:r>
            <a:r>
              <a:rPr lang="en-US" i="1" dirty="0" err="1">
                <a:solidFill>
                  <a:schemeClr val="accent2"/>
                </a:solidFill>
              </a:rPr>
              <a:t>hPa</a:t>
            </a:r>
            <a:r>
              <a:rPr lang="en-US" i="1" dirty="0">
                <a:solidFill>
                  <a:schemeClr val="accent2"/>
                </a:solidFill>
              </a:rPr>
              <a:t> DVG (R=0-1000 km)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14E0B8-AABA-2F48-A547-0040F414B9BA}"/>
              </a:ext>
            </a:extLst>
          </p:cNvPr>
          <p:cNvGrpSpPr/>
          <p:nvPr/>
        </p:nvGrpSpPr>
        <p:grpSpPr>
          <a:xfrm>
            <a:off x="3424972" y="2298595"/>
            <a:ext cx="7217430" cy="2110714"/>
            <a:chOff x="3424972" y="2298595"/>
            <a:chExt cx="7217430" cy="211071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4AB1F5E-CC7A-BF4F-8721-36E500A0D281}"/>
                </a:ext>
              </a:extLst>
            </p:cNvPr>
            <p:cNvSpPr/>
            <p:nvPr/>
          </p:nvSpPr>
          <p:spPr>
            <a:xfrm>
              <a:off x="3424972" y="3988656"/>
              <a:ext cx="420653" cy="420653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80BCFEF-82DE-7944-8E2B-508D6599DBDD}"/>
                </a:ext>
              </a:extLst>
            </p:cNvPr>
            <p:cNvSpPr/>
            <p:nvPr/>
          </p:nvSpPr>
          <p:spPr>
            <a:xfrm>
              <a:off x="4594556" y="2787725"/>
              <a:ext cx="420653" cy="420653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3C9C019-7454-EB4E-AECF-053667E795BB}"/>
                </a:ext>
              </a:extLst>
            </p:cNvPr>
            <p:cNvSpPr/>
            <p:nvPr/>
          </p:nvSpPr>
          <p:spPr>
            <a:xfrm>
              <a:off x="6170081" y="2454740"/>
              <a:ext cx="420653" cy="420653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A6AC008-EF78-B749-A711-D20F2BD981B9}"/>
                </a:ext>
              </a:extLst>
            </p:cNvPr>
            <p:cNvSpPr/>
            <p:nvPr/>
          </p:nvSpPr>
          <p:spPr>
            <a:xfrm>
              <a:off x="7598467" y="3146953"/>
              <a:ext cx="420653" cy="420653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FABA4BC-6B13-BA43-AF8D-5402252E4983}"/>
                </a:ext>
              </a:extLst>
            </p:cNvPr>
            <p:cNvSpPr/>
            <p:nvPr/>
          </p:nvSpPr>
          <p:spPr>
            <a:xfrm>
              <a:off x="8983457" y="2469026"/>
              <a:ext cx="420653" cy="420653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7C8F220-8C2E-2940-912D-062F17B74A06}"/>
                </a:ext>
              </a:extLst>
            </p:cNvPr>
            <p:cNvSpPr/>
            <p:nvPr/>
          </p:nvSpPr>
          <p:spPr>
            <a:xfrm>
              <a:off x="10221749" y="2298595"/>
              <a:ext cx="420653" cy="420653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4573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6EA518-7CE0-834C-AE96-BC08CF793B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0" b="31818"/>
          <a:stretch/>
        </p:blipFill>
        <p:spPr>
          <a:xfrm>
            <a:off x="1737360" y="1828800"/>
            <a:ext cx="9692640" cy="4754880"/>
          </a:xfrm>
          <a:prstGeom prst="rect">
            <a:avLst/>
          </a:prstGeom>
        </p:spPr>
      </p:pic>
      <p:sp>
        <p:nvSpPr>
          <p:cNvPr id="98" name="Google Shape;98;p1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AL05 / Dorian Debrief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2" name="Google Shape;102;p1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20180820H1">
            <a:extLst>
              <a:ext uri="{FF2B5EF4-FFF2-40B4-BE49-F238E27FC236}">
                <a16:creationId xmlns:a16="http://schemas.microsoft.com/office/drawing/2014/main" id="{0067F3B6-4D94-8949-82D0-B0DEFBBFC180}"/>
              </a:ext>
            </a:extLst>
          </p:cNvPr>
          <p:cNvSpPr txBox="1"/>
          <p:nvPr/>
        </p:nvSpPr>
        <p:spPr>
          <a:xfrm>
            <a:off x="0" y="1265535"/>
            <a:ext cx="1219200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pPr algn="ctr"/>
            <a:r>
              <a:rPr lang="en-US" sz="3200" dirty="0"/>
              <a:t>TC Diurnal Cycle: Vertical Wind Shear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2B36DDE-3D3D-BE49-A096-1F4431541601}"/>
              </a:ext>
            </a:extLst>
          </p:cNvPr>
          <p:cNvSpPr/>
          <p:nvPr/>
        </p:nvSpPr>
        <p:spPr>
          <a:xfrm>
            <a:off x="4674539" y="1964719"/>
            <a:ext cx="45720" cy="429768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E53A0D-DD54-A64A-8805-17BDD1B10025}"/>
              </a:ext>
            </a:extLst>
          </p:cNvPr>
          <p:cNvSpPr/>
          <p:nvPr/>
        </p:nvSpPr>
        <p:spPr>
          <a:xfrm>
            <a:off x="5379371" y="1959446"/>
            <a:ext cx="45720" cy="429768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53F148-E14E-1749-9616-78D031A2E461}"/>
              </a:ext>
            </a:extLst>
          </p:cNvPr>
          <p:cNvSpPr/>
          <p:nvPr/>
        </p:nvSpPr>
        <p:spPr>
          <a:xfrm>
            <a:off x="8233466" y="1964719"/>
            <a:ext cx="45720" cy="429768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3D6952-1861-1A45-A26A-92E35DB119AF}"/>
              </a:ext>
            </a:extLst>
          </p:cNvPr>
          <p:cNvSpPr txBox="1"/>
          <p:nvPr/>
        </p:nvSpPr>
        <p:spPr>
          <a:xfrm>
            <a:off x="7481277" y="1936507"/>
            <a:ext cx="2831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SHIPS 200-850  </a:t>
            </a:r>
            <a:r>
              <a:rPr lang="en-US" i="1" dirty="0" err="1">
                <a:solidFill>
                  <a:schemeClr val="accent2"/>
                </a:solidFill>
              </a:rPr>
              <a:t>hPa</a:t>
            </a:r>
            <a:r>
              <a:rPr lang="en-US" i="1" dirty="0">
                <a:solidFill>
                  <a:schemeClr val="accent2"/>
                </a:solidFill>
              </a:rPr>
              <a:t> SHR</a:t>
            </a:r>
          </a:p>
          <a:p>
            <a:r>
              <a:rPr lang="en-US" i="1" dirty="0">
                <a:solidFill>
                  <a:schemeClr val="accent5"/>
                </a:solidFill>
              </a:rPr>
              <a:t>SHIPS 200-850 </a:t>
            </a:r>
            <a:r>
              <a:rPr lang="en-US" i="1" dirty="0" err="1">
                <a:solidFill>
                  <a:schemeClr val="accent5"/>
                </a:solidFill>
              </a:rPr>
              <a:t>hPa</a:t>
            </a:r>
            <a:r>
              <a:rPr lang="en-US" i="1" dirty="0">
                <a:solidFill>
                  <a:schemeClr val="accent5"/>
                </a:solidFill>
              </a:rPr>
              <a:t> SHR ADJ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AFD665-BBE5-3849-8562-FBBD30D9CD75}"/>
              </a:ext>
            </a:extLst>
          </p:cNvPr>
          <p:cNvSpPr/>
          <p:nvPr/>
        </p:nvSpPr>
        <p:spPr>
          <a:xfrm>
            <a:off x="6133216" y="1964719"/>
            <a:ext cx="45720" cy="429768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A1E9D0A-69C2-584E-8190-CC0F5F376A8A}"/>
              </a:ext>
            </a:extLst>
          </p:cNvPr>
          <p:cNvSpPr/>
          <p:nvPr/>
        </p:nvSpPr>
        <p:spPr>
          <a:xfrm>
            <a:off x="6835418" y="1958199"/>
            <a:ext cx="45720" cy="429768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F017F42-114A-2E4E-82AF-218337A3BA86}"/>
              </a:ext>
            </a:extLst>
          </p:cNvPr>
          <p:cNvSpPr/>
          <p:nvPr/>
        </p:nvSpPr>
        <p:spPr>
          <a:xfrm>
            <a:off x="7538902" y="1964719"/>
            <a:ext cx="45720" cy="429768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5C11E6F-A249-D642-B339-DE5A65842A1C}"/>
              </a:ext>
            </a:extLst>
          </p:cNvPr>
          <p:cNvSpPr/>
          <p:nvPr/>
        </p:nvSpPr>
        <p:spPr>
          <a:xfrm>
            <a:off x="8948480" y="1958199"/>
            <a:ext cx="45720" cy="429768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F330F5E-8C38-1F4A-967C-D8A113D50D84}"/>
              </a:ext>
            </a:extLst>
          </p:cNvPr>
          <p:cNvSpPr txBox="1"/>
          <p:nvPr/>
        </p:nvSpPr>
        <p:spPr>
          <a:xfrm>
            <a:off x="5069424" y="6392313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00 LST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BD57DFD-2183-C94C-9FB6-C38D912FF1F0}"/>
              </a:ext>
            </a:extLst>
          </p:cNvPr>
          <p:cNvSpPr txBox="1"/>
          <p:nvPr/>
        </p:nvSpPr>
        <p:spPr>
          <a:xfrm>
            <a:off x="5833532" y="6387040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00 LST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3D904B8-6E7A-1041-B2FD-3A56FB641139}"/>
              </a:ext>
            </a:extLst>
          </p:cNvPr>
          <p:cNvSpPr txBox="1"/>
          <p:nvPr/>
        </p:nvSpPr>
        <p:spPr>
          <a:xfrm>
            <a:off x="7925618" y="6392313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00 LST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3D8D639-E6BF-D849-B9D4-8AF095D81EF0}"/>
              </a:ext>
            </a:extLst>
          </p:cNvPr>
          <p:cNvSpPr txBox="1"/>
          <p:nvPr/>
        </p:nvSpPr>
        <p:spPr>
          <a:xfrm>
            <a:off x="4371770" y="6392313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00 LST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16C1A16-07F9-3245-9B31-A90A61E87C93}"/>
              </a:ext>
            </a:extLst>
          </p:cNvPr>
          <p:cNvSpPr txBox="1"/>
          <p:nvPr/>
        </p:nvSpPr>
        <p:spPr>
          <a:xfrm>
            <a:off x="6532851" y="6392313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00 LST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10E8F94-3627-4F42-B5E0-3882A01444BF}"/>
              </a:ext>
            </a:extLst>
          </p:cNvPr>
          <p:cNvSpPr txBox="1"/>
          <p:nvPr/>
        </p:nvSpPr>
        <p:spPr>
          <a:xfrm>
            <a:off x="7235060" y="6395309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00 LST</a:t>
            </a:r>
          </a:p>
        </p:txBody>
      </p:sp>
    </p:spTree>
    <p:extLst>
      <p:ext uri="{BB962C8B-B14F-4D97-AF65-F5344CB8AC3E}">
        <p14:creationId xmlns:p14="http://schemas.microsoft.com/office/powerpoint/2010/main" val="130588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6428</TotalTime>
  <Words>623</Words>
  <Application>Microsoft Macintosh PowerPoint</Application>
  <PresentationFormat>Widescreen</PresentationFormat>
  <Paragraphs>119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Zawislak</dc:creator>
  <cp:lastModifiedBy>Jason Dunion</cp:lastModifiedBy>
  <cp:revision>111</cp:revision>
  <dcterms:created xsi:type="dcterms:W3CDTF">2018-08-27T19:58:02Z</dcterms:created>
  <dcterms:modified xsi:type="dcterms:W3CDTF">2020-01-30T14:40:06Z</dcterms:modified>
</cp:coreProperties>
</file>