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09" r:id="rId2"/>
  </p:sldMasterIdLst>
  <p:notesMasterIdLst>
    <p:notesMasterId r:id="rId15"/>
  </p:notesMasterIdLst>
  <p:handoutMasterIdLst>
    <p:handoutMasterId r:id="rId16"/>
  </p:handoutMasterIdLst>
  <p:sldIdLst>
    <p:sldId id="288" r:id="rId3"/>
    <p:sldId id="312" r:id="rId4"/>
    <p:sldId id="269" r:id="rId5"/>
    <p:sldId id="313" r:id="rId6"/>
    <p:sldId id="272" r:id="rId7"/>
    <p:sldId id="314" r:id="rId8"/>
    <p:sldId id="315" r:id="rId9"/>
    <p:sldId id="316" r:id="rId10"/>
    <p:sldId id="317" r:id="rId11"/>
    <p:sldId id="318" r:id="rId12"/>
    <p:sldId id="319" r:id="rId13"/>
    <p:sldId id="273" r:id="rId14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bie Hood - NOAA Federal" initials="" lastIdx="2" clrIdx="0"/>
  <p:cmAuthor id="2" name="Philip Kenul - NOAA Affiliate" initials="" lastIdx="7" clrIdx="1"/>
  <p:cmAuthor id="3" name="Lee Medley - NOAA Affiliate" initials="" lastIdx="3" clrIdx="2"/>
  <p:cmAuthor id="4" name="" initials="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15703519-54F0-426C-B1F2-88514E9FE9EC}" type="datetimeFigureOut">
              <a:rPr lang="en-US" smtClean="0"/>
              <a:t>1/24/15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9C67D6E2-7758-4F26-8F32-4F8516800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89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1181C4DA-BA9E-4A38-8155-158222E6DEEE}" type="datetimeFigureOut">
              <a:rPr lang="en-US" smtClean="0"/>
              <a:t>1/24/15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885CB015-44D1-48BC-81F6-2E608DA81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8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36837" y="4423331"/>
            <a:ext cx="5152601" cy="4190524"/>
          </a:xfrm>
          <a:prstGeom prst="rect">
            <a:avLst/>
          </a:prstGeom>
          <a:noFill/>
          <a:ln>
            <a:noFill/>
          </a:ln>
        </p:spPr>
        <p:txBody>
          <a:bodyPr lIns="93345" tIns="93345" rIns="93345" bIns="93345" anchor="t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782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36837" y="4423331"/>
            <a:ext cx="5152601" cy="4190524"/>
          </a:xfrm>
          <a:prstGeom prst="rect">
            <a:avLst/>
          </a:prstGeom>
          <a:noFill/>
          <a:ln>
            <a:noFill/>
          </a:ln>
        </p:spPr>
        <p:txBody>
          <a:bodyPr lIns="93345" tIns="93345" rIns="93345" bIns="93345" anchor="t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782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36837" y="4423331"/>
            <a:ext cx="5152601" cy="4190524"/>
          </a:xfrm>
          <a:prstGeom prst="rect">
            <a:avLst/>
          </a:prstGeom>
          <a:noFill/>
          <a:ln>
            <a:noFill/>
          </a:ln>
        </p:spPr>
        <p:txBody>
          <a:bodyPr lIns="93345" tIns="93345" rIns="93345" bIns="93345" anchor="t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9187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36837" y="4423331"/>
            <a:ext cx="5152601" cy="4190524"/>
          </a:xfrm>
          <a:prstGeom prst="rect">
            <a:avLst/>
          </a:prstGeom>
          <a:noFill/>
          <a:ln>
            <a:noFill/>
          </a:ln>
        </p:spPr>
        <p:txBody>
          <a:bodyPr lIns="93345" tIns="93345" rIns="93345" bIns="93345" anchor="t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16331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36837" y="4423331"/>
            <a:ext cx="5152601" cy="4190524"/>
          </a:xfrm>
          <a:prstGeom prst="rect">
            <a:avLst/>
          </a:prstGeom>
          <a:noFill/>
          <a:ln>
            <a:noFill/>
          </a:ln>
        </p:spPr>
        <p:txBody>
          <a:bodyPr lIns="93345" tIns="93345" rIns="93345" bIns="93345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HAMSR: 2010 NASA GRIP (Hurricane Karl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overliflight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78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36837" y="4423331"/>
            <a:ext cx="5152601" cy="4190524"/>
          </a:xfrm>
          <a:prstGeom prst="rect">
            <a:avLst/>
          </a:prstGeom>
          <a:noFill/>
          <a:ln>
            <a:noFill/>
          </a:ln>
        </p:spPr>
        <p:txBody>
          <a:bodyPr lIns="93345" tIns="93345" rIns="93345" bIns="93345" anchor="t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3562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36837" y="4423331"/>
            <a:ext cx="5152601" cy="4190524"/>
          </a:xfrm>
          <a:prstGeom prst="rect">
            <a:avLst/>
          </a:prstGeom>
          <a:noFill/>
          <a:ln>
            <a:noFill/>
          </a:ln>
        </p:spPr>
        <p:txBody>
          <a:bodyPr lIns="93345" tIns="93345" rIns="93345" bIns="93345" anchor="t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78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36837" y="4423331"/>
            <a:ext cx="5152601" cy="4190524"/>
          </a:xfrm>
          <a:prstGeom prst="rect">
            <a:avLst/>
          </a:prstGeom>
          <a:noFill/>
          <a:ln>
            <a:noFill/>
          </a:ln>
        </p:spPr>
        <p:txBody>
          <a:bodyPr lIns="93345" tIns="93345" rIns="93345" bIns="93345" anchor="t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782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36837" y="4423331"/>
            <a:ext cx="5152601" cy="4190524"/>
          </a:xfrm>
          <a:prstGeom prst="rect">
            <a:avLst/>
          </a:prstGeom>
          <a:noFill/>
          <a:ln>
            <a:noFill/>
          </a:ln>
        </p:spPr>
        <p:txBody>
          <a:bodyPr lIns="93345" tIns="93345" rIns="93345" bIns="93345" anchor="t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782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36837" y="4423331"/>
            <a:ext cx="5152601" cy="4190524"/>
          </a:xfrm>
          <a:prstGeom prst="rect">
            <a:avLst/>
          </a:prstGeom>
          <a:noFill/>
          <a:ln>
            <a:noFill/>
          </a:ln>
        </p:spPr>
        <p:txBody>
          <a:bodyPr lIns="93345" tIns="93345" rIns="93345" bIns="93345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Screen shot of multiple aircraft (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Edouard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?)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782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36837" y="4423331"/>
            <a:ext cx="5152601" cy="4190524"/>
          </a:xfrm>
          <a:prstGeom prst="rect">
            <a:avLst/>
          </a:prstGeom>
          <a:noFill/>
          <a:ln>
            <a:noFill/>
          </a:ln>
        </p:spPr>
        <p:txBody>
          <a:bodyPr lIns="93345" tIns="93345" rIns="93345" bIns="93345" anchor="t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78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920875"/>
            <a:ext cx="7772400" cy="1889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>
            <a:lvl1pPr>
              <a:spcBef>
                <a:spcPts val="0"/>
              </a:spcBef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9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DB57D-D2E2-4B05-B64F-3C7252F37D38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13B1-AA05-4D48-ACD6-30F6AE44FE62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0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60E34-0727-4AC1-BC79-F48F6F1EA44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5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A5110-6F22-4E0B-BD37-96BC2817CFD6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8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1600200"/>
            <a:ext cx="7696200" cy="106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62000" y="2819400"/>
            <a:ext cx="38100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24400" y="2819400"/>
            <a:ext cx="37338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2000" y="5715000"/>
            <a:ext cx="7696200" cy="53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02BAF-6D5F-4166-A027-D3447C1E6505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1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12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44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685800" y="6248400"/>
            <a:ext cx="6400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rtl val="0"/>
              </a:defRPr>
            </a:lvl1pPr>
          </a:lstStyle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3809998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76400"/>
            <a:ext cx="3809998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685800" y="6248400"/>
            <a:ext cx="6400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rtl val="0"/>
              </a:defRPr>
            </a:lvl1pPr>
          </a:lstStyle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6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57200" y="2316159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4645025" y="1676400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4645025" y="2316159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685800" y="6248400"/>
            <a:ext cx="6400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rtl val="0"/>
              </a:defRPr>
            </a:lvl1pPr>
          </a:lstStyle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9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4305299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12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44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86300" y="1600200"/>
            <a:ext cx="4305299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12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44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685800" y="6248400"/>
            <a:ext cx="6400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rtl val="0"/>
              </a:defRPr>
            </a:lvl1pPr>
          </a:lstStyle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3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with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7696198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12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44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762000" y="2819400"/>
            <a:ext cx="3809998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12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44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724400" y="2819400"/>
            <a:ext cx="3733800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12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44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7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762000" y="5715000"/>
            <a:ext cx="7696198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685800" y="6248400"/>
            <a:ext cx="6400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rtl val="0"/>
              </a:defRPr>
            </a:lvl1pPr>
          </a:lstStyle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0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0875"/>
            <a:ext cx="7772400" cy="1889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8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2C6786B-3EDA-4AEC-A4B6-050BCB19B16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7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83002-77EC-4BCA-898B-7398DF0ABBDA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theme" Target="../theme/theme2.xml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444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685800" y="6248400"/>
            <a:ext cx="6400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rtl val="0"/>
              </a:defRPr>
            </a:lvl1pPr>
          </a:lstStyle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 kern="0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‹#›</a:t>
            </a:fld>
            <a:endParaRPr lang="en-US" kern="0">
              <a:solidFill>
                <a:srgbClr val="000000"/>
              </a:solidFill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228600" y="1524000"/>
            <a:ext cx="86868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Shape 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39063" y="228600"/>
            <a:ext cx="1201737" cy="12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" y="228600"/>
            <a:ext cx="1219199" cy="121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0075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3" r:id="rId4"/>
    <p:sldLayoutId id="2147483674" r:id="rId5"/>
    <p:sldLayoutId id="2147483675" r:id="rId6"/>
  </p:sldLayoutIdLst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005C1E5-90B1-476E-9C3C-50AC2750BB7F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charset="0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39063" y="228600"/>
            <a:ext cx="1201737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2" name="Picture 12" descr="doc_logo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228600"/>
            <a:ext cx="1219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09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SHOUT FY15 Field Work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3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1806" y="2514600"/>
            <a:ext cx="4340194" cy="3352800"/>
            <a:chOff x="231806" y="2514600"/>
            <a:chExt cx="4340194" cy="3352800"/>
          </a:xfrm>
        </p:grpSpPr>
        <p:pic>
          <p:nvPicPr>
            <p:cNvPr id="2" name="Picture 1" descr="ftk_140916gh_nomo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06" y="2514600"/>
              <a:ext cx="4340194" cy="3352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0" y="2819400"/>
              <a:ext cx="1839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o storm motion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2514600"/>
            <a:ext cx="4343400" cy="3355276"/>
            <a:chOff x="304800" y="2514600"/>
            <a:chExt cx="4343400" cy="3355276"/>
          </a:xfrm>
        </p:grpSpPr>
        <p:pic>
          <p:nvPicPr>
            <p:cNvPr id="3" name="Picture 2" descr="ftk140916gh_mot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514600"/>
              <a:ext cx="4343400" cy="335527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743200" y="2819400"/>
              <a:ext cx="1518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torm motion</a:t>
              </a:r>
              <a:endParaRPr lang="en-US" dirty="0"/>
            </a:p>
          </p:txBody>
        </p:sp>
      </p:grpSp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Mission Plans / CONOPS</a:t>
            </a:r>
            <a:b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3200" b="1" dirty="0" smtClean="0">
                <a:solidFill>
                  <a:schemeClr val="dk2"/>
                </a:solidFill>
              </a:rPr>
              <a:t>Global Hawk Flight Tracks</a:t>
            </a:r>
            <a:endParaRPr lang="en-US" sz="3200" b="1" i="0" u="none" strike="noStrike" cap="none" baseline="0" dirty="0">
              <a:solidFill>
                <a:schemeClr val="dk2"/>
              </a:solidFill>
              <a:sym typeface="Arial"/>
              <a:rtl val="0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tkm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77675"/>
            <a:ext cx="4267200" cy="3946925"/>
          </a:xfrm>
          <a:prstGeom prst="rect">
            <a:avLst/>
          </a:prstGeom>
        </p:spPr>
      </p:pic>
      <p:sp>
        <p:nvSpPr>
          <p:cNvPr id="10" name="Shape 41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0010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HRD TKMAP Track Software: Hurricane </a:t>
            </a:r>
            <a:r>
              <a:rPr lang="en-US" sz="20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Edouard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16 Sep 2014</a:t>
            </a:r>
          </a:p>
        </p:txBody>
      </p:sp>
    </p:spTree>
    <p:extLst>
      <p:ext uri="{BB962C8B-B14F-4D97-AF65-F5344CB8AC3E}">
        <p14:creationId xmlns:p14="http://schemas.microsoft.com/office/powerpoint/2010/main" val="46230882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Mission Plans / CONOPS</a:t>
            </a:r>
            <a:b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800" b="1" i="0" u="none" strike="noStrike" cap="none" baseline="0" dirty="0" smtClean="0">
                <a:solidFill>
                  <a:schemeClr val="dk2"/>
                </a:solidFill>
                <a:sym typeface="Arial"/>
                <a:rtl val="0"/>
              </a:rPr>
              <a:t>Inter-</a:t>
            </a:r>
            <a:r>
              <a:rPr lang="en-US" sz="2800" b="1" dirty="0" smtClean="0">
                <a:solidFill>
                  <a:schemeClr val="dk2"/>
                </a:solidFill>
              </a:rPr>
              <a:t>Agency </a:t>
            </a:r>
            <a:r>
              <a:rPr lang="en-US" sz="2800" b="1" dirty="0">
                <a:solidFill>
                  <a:schemeClr val="dk2"/>
                </a:solidFill>
              </a:rPr>
              <a:t>Coordination</a:t>
            </a:r>
            <a:br>
              <a:rPr lang="en-US" sz="2800" b="1" dirty="0">
                <a:solidFill>
                  <a:schemeClr val="dk2"/>
                </a:solidFill>
              </a:rPr>
            </a:br>
            <a:r>
              <a:rPr lang="en-US" sz="2800" b="1" dirty="0">
                <a:solidFill>
                  <a:schemeClr val="dk2"/>
                </a:solidFill>
              </a:rPr>
              <a:t>(NOAA IFEX, ONR TCI)</a:t>
            </a:r>
            <a:endParaRPr lang="en-US" sz="2800" b="1" i="0" u="none" strike="noStrike" cap="none" baseline="0" dirty="0">
              <a:solidFill>
                <a:schemeClr val="dk2"/>
              </a:solidFill>
              <a:sym typeface="Arial"/>
              <a:rtl val="0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NOAA IFEX</a:t>
            </a:r>
          </a:p>
          <a:p>
            <a:pPr algn="ctr"/>
            <a:r>
              <a:rPr lang="en-US" sz="2800" dirty="0" smtClean="0"/>
              <a:t>Operations: 01 June – 30 Nov</a:t>
            </a:r>
          </a:p>
          <a:p>
            <a:pPr algn="ctr"/>
            <a:r>
              <a:rPr lang="en-US" sz="2800" dirty="0" smtClean="0"/>
              <a:t>Aircraft: 1 P-3 Orion; G-IV jet</a:t>
            </a:r>
          </a:p>
          <a:p>
            <a:pPr algn="ctr"/>
            <a:r>
              <a:rPr lang="en-US" sz="2800" dirty="0" smtClean="0"/>
              <a:t>Goals: multi-faceted (TC track, intensity, structure)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28163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ONR TCI</a:t>
            </a:r>
          </a:p>
          <a:p>
            <a:pPr algn="ctr"/>
            <a:r>
              <a:rPr lang="en-US" sz="2800" dirty="0" smtClean="0"/>
              <a:t>Operations</a:t>
            </a:r>
            <a:r>
              <a:rPr lang="en-US" sz="2800" dirty="0"/>
              <a:t>: </a:t>
            </a:r>
            <a:r>
              <a:rPr lang="en-US" sz="2800" dirty="0" smtClean="0"/>
              <a:t>01 July – 31 Oct</a:t>
            </a:r>
            <a:endParaRPr lang="en-US" sz="2800" dirty="0"/>
          </a:p>
          <a:p>
            <a:pPr algn="ctr"/>
            <a:r>
              <a:rPr lang="en-US" sz="2800" dirty="0"/>
              <a:t>Aircraft: </a:t>
            </a:r>
            <a:r>
              <a:rPr lang="en-US" sz="2800" dirty="0" smtClean="0"/>
              <a:t>NASA WB-57</a:t>
            </a:r>
            <a:endParaRPr lang="en-US" sz="2800" dirty="0"/>
          </a:p>
          <a:p>
            <a:pPr algn="ctr"/>
            <a:r>
              <a:rPr lang="en-US" sz="2800" dirty="0"/>
              <a:t>Goals: </a:t>
            </a:r>
            <a:r>
              <a:rPr lang="en-US" sz="2800" dirty="0" smtClean="0"/>
              <a:t>TC outflow layer &amp; intensity change</a:t>
            </a:r>
            <a:endParaRPr lang="en-US" sz="2800" dirty="0"/>
          </a:p>
        </p:txBody>
      </p:sp>
      <p:pic>
        <p:nvPicPr>
          <p:cNvPr id="8" name="Picture 7" descr="532874main_nasa.wb57.150dpi_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6" b="23827"/>
          <a:stretch/>
        </p:blipFill>
        <p:spPr>
          <a:xfrm>
            <a:off x="6019800" y="3581400"/>
            <a:ext cx="2659773" cy="1600200"/>
          </a:xfrm>
          <a:prstGeom prst="rect">
            <a:avLst/>
          </a:prstGeom>
        </p:spPr>
      </p:pic>
      <p:pic>
        <p:nvPicPr>
          <p:cNvPr id="9" name="Picture 8" descr="P3_GIV_Flying_in_Cloud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24003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9755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Staffing Status</a:t>
            </a:r>
            <a:endParaRPr lang="en-US" sz="36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Mission science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Team constructed, distributing funding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1800" i="0" u="none" strike="noStrike" cap="none" dirty="0" smtClean="0">
                <a:solidFill>
                  <a:schemeClr val="dk1"/>
                </a:solidFill>
                <a:sym typeface="Arial"/>
                <a:rtl val="0"/>
              </a:rPr>
              <a:t>6 – 7 members onsite throughout field phase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NASA ESPO support planned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Instrument teams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Funding distributed or in work</a:t>
            </a:r>
          </a:p>
          <a:p>
            <a:pPr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b="1" dirty="0">
                <a:solidFill>
                  <a:schemeClr val="dk1"/>
                </a:solidFill>
              </a:rPr>
              <a:t>Offsite </a:t>
            </a:r>
            <a:r>
              <a:rPr lang="en-US" sz="2000" b="1" dirty="0" smtClean="0">
                <a:solidFill>
                  <a:schemeClr val="dk1"/>
                </a:solidFill>
              </a:rPr>
              <a:t>processing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 smtClean="0">
                <a:solidFill>
                  <a:schemeClr val="dk1"/>
                </a:solidFill>
              </a:rPr>
              <a:t>HRD team identified and funded</a:t>
            </a:r>
            <a:endParaRPr lang="en-US" sz="1800" dirty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Pilots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NASA scheduling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One shift flown from NASA Armstrong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Crew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NOAA supplementing NASA staffing</a:t>
            </a:r>
          </a:p>
          <a:p>
            <a: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" descr="imag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7282" r="3704" b="1237"/>
          <a:stretch/>
        </p:blipFill>
        <p:spPr bwMode="auto">
          <a:xfrm>
            <a:off x="5693399" y="3080391"/>
            <a:ext cx="3298200" cy="222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95446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Mission Plans / CONOPS</a:t>
            </a:r>
            <a:b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3600" b="1" dirty="0" smtClean="0">
                <a:solidFill>
                  <a:schemeClr val="dk2"/>
                </a:solidFill>
                <a:rtl val="0"/>
              </a:rPr>
              <a:t>NOAA SHOUT 2015</a:t>
            </a:r>
            <a:endParaRPr lang="en-US" sz="36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Objective</a:t>
            </a:r>
          </a:p>
          <a:p>
            <a:pPr marL="227013" marR="0" lvl="0" indent="-227013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Utilize NOAA UAS assets to improve sampling strategies, numerical prediction, and understanding of tropical cyclone track, intensity, and structure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00" b="1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3600" b="1" dirty="0" smtClean="0">
                <a:solidFill>
                  <a:schemeClr val="dk1"/>
                </a:solidFill>
              </a:rPr>
              <a:t>Project Assets </a:t>
            </a:r>
          </a:p>
          <a:p>
            <a:pPr marL="227013" indent="-227013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b="1" dirty="0" smtClean="0">
                <a:solidFill>
                  <a:schemeClr val="dk1"/>
                </a:solidFill>
              </a:rPr>
              <a:t>NASA/NOAA Global Hawk (AV-6);</a:t>
            </a:r>
          </a:p>
          <a:p>
            <a:pPr marL="227013" indent="-227013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b="1" dirty="0" smtClean="0">
                <a:solidFill>
                  <a:schemeClr val="dk1"/>
                </a:solidFill>
              </a:rPr>
              <a:t>Numerical </a:t>
            </a:r>
            <a:r>
              <a:rPr lang="en-US" sz="2000" b="1" dirty="0">
                <a:solidFill>
                  <a:schemeClr val="dk1"/>
                </a:solidFill>
              </a:rPr>
              <a:t>s</a:t>
            </a:r>
            <a:r>
              <a:rPr lang="en-US" sz="2000" b="1" dirty="0" smtClean="0">
                <a:solidFill>
                  <a:schemeClr val="dk1"/>
                </a:solidFill>
              </a:rPr>
              <a:t>imulations to optimize sampling strategies</a:t>
            </a:r>
            <a:r>
              <a:rPr lang="en-US" sz="2000" b="1" dirty="0">
                <a:solidFill>
                  <a:schemeClr val="dk1"/>
                </a:solidFill>
              </a:rPr>
              <a:t> </a:t>
            </a:r>
            <a:r>
              <a:rPr lang="en-US" sz="2000" b="1" dirty="0" smtClean="0">
                <a:solidFill>
                  <a:schemeClr val="dk1"/>
                </a:solidFill>
              </a:rPr>
              <a:t>&amp; aircraft instrument platforms to improve TC forecasts (OSEs, OSSEs, ensemble-based targeted observations);</a:t>
            </a:r>
          </a:p>
          <a:p>
            <a:pPr marL="227013" indent="-227013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b="1" dirty="0" smtClean="0">
                <a:solidFill>
                  <a:schemeClr val="dk1"/>
                </a:solidFill>
              </a:rPr>
              <a:t>HRD forecasting team, </a:t>
            </a:r>
            <a:r>
              <a:rPr lang="en-US" sz="2000" b="1" dirty="0">
                <a:solidFill>
                  <a:schemeClr val="dk1"/>
                </a:solidFill>
              </a:rPr>
              <a:t>f</a:t>
            </a:r>
            <a:r>
              <a:rPr lang="en-US" sz="2000" b="1" dirty="0" smtClean="0">
                <a:solidFill>
                  <a:schemeClr val="dk1"/>
                </a:solidFill>
              </a:rPr>
              <a:t>ederal/university mission </a:t>
            </a:r>
            <a:r>
              <a:rPr lang="en-US" sz="2000" b="1" dirty="0">
                <a:solidFill>
                  <a:schemeClr val="dk1"/>
                </a:solidFill>
              </a:rPr>
              <a:t>s</a:t>
            </a:r>
            <a:r>
              <a:rPr lang="en-US" sz="2000" b="1" dirty="0" smtClean="0">
                <a:solidFill>
                  <a:schemeClr val="dk1"/>
                </a:solidFill>
              </a:rPr>
              <a:t>cientist team, aircraft track design software, real-time mission monitoring (NASA MTS), data analysis team;</a:t>
            </a:r>
          </a:p>
          <a:p>
            <a:pPr marL="227013" indent="-227013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b="1" dirty="0" smtClean="0">
                <a:solidFill>
                  <a:schemeClr val="dk1"/>
                </a:solidFill>
              </a:rPr>
              <a:t>Collaborations (NOAA IFEX, ONR TCI)</a:t>
            </a:r>
          </a:p>
          <a:p>
            <a:pPr marL="227013" indent="-227013"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2000" b="1" dirty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5169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S30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432" y="1817364"/>
            <a:ext cx="3566168" cy="3059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SHOUT 2015 Deployment</a:t>
            </a:r>
            <a:endParaRPr lang="en-US" sz="36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48006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Atlantic Hurricane focus</a:t>
            </a:r>
            <a:endParaRPr lang="en-US" sz="20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baseline="0" dirty="0" smtClean="0">
                <a:solidFill>
                  <a:schemeClr val="dk1"/>
                </a:solidFill>
              </a:rPr>
              <a:t>Single Global Hawk deployed at NASA Wallops Fligh</a:t>
            </a:r>
            <a:r>
              <a:rPr lang="en-US" sz="2000" b="1" dirty="0" smtClean="0">
                <a:solidFill>
                  <a:schemeClr val="dk1"/>
                </a:solidFill>
              </a:rPr>
              <a:t>t Facility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Potential to shift to west coast if no activity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5 week deployment period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August 25 – September 29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3 week integration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10 science flights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Tempo to support 2-3 flights per week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24-hr duration flights</a:t>
            </a:r>
          </a:p>
          <a:p>
            <a: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38800" y="5046373"/>
            <a:ext cx="318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Range rings assume 30-hr flight.</a:t>
            </a:r>
            <a:br>
              <a:rPr lang="en-US" sz="1600" dirty="0" smtClean="0"/>
            </a:br>
            <a:r>
              <a:rPr lang="en-US" sz="1600" dirty="0" smtClean="0"/>
              <a:t>Graphic courtesy NASA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302536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3600" b="1" dirty="0">
                <a:solidFill>
                  <a:schemeClr val="dk2"/>
                </a:solidFill>
              </a:rPr>
              <a:t>SHOUT </a:t>
            </a:r>
            <a:r>
              <a:rPr lang="en-US" sz="3600" b="1" dirty="0" smtClean="0">
                <a:solidFill>
                  <a:schemeClr val="dk2"/>
                </a:solidFill>
              </a:rPr>
              <a:t>2015</a:t>
            </a:r>
            <a: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3200" b="1" dirty="0" smtClean="0">
                <a:solidFill>
                  <a:schemeClr val="dk2"/>
                </a:solidFill>
              </a:rPr>
              <a:t>Global Hawk Instrumentation</a:t>
            </a:r>
            <a:endParaRPr lang="en-US" sz="3200" b="1" i="0" u="none" strike="noStrike" cap="none" baseline="0" dirty="0">
              <a:solidFill>
                <a:schemeClr val="dk2"/>
              </a:solidFill>
              <a:sym typeface="Arial"/>
              <a:rtl val="0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600200"/>
            <a:ext cx="2743200" cy="393809"/>
          </a:xfrm>
          <a:prstGeom prst="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+mj-lt"/>
              </a:rPr>
              <a:t>Airborne Vertical Atmospheric Profiling System (AVAPS)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657600"/>
            <a:ext cx="2819400" cy="1409471"/>
          </a:xfrm>
          <a:prstGeom prst="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r>
              <a:rPr lang="en-US" sz="1100" b="1" i="1" dirty="0">
                <a:solidFill>
                  <a:prstClr val="black"/>
                </a:solidFill>
                <a:latin typeface="+mj-lt"/>
                <a:cs typeface="Arial"/>
              </a:rPr>
              <a:t>PI</a:t>
            </a:r>
            <a:r>
              <a:rPr lang="en-US" sz="1100" i="1" dirty="0">
                <a:solidFill>
                  <a:prstClr val="black"/>
                </a:solidFill>
                <a:latin typeface="+mj-lt"/>
                <a:cs typeface="Arial"/>
              </a:rPr>
              <a:t>: </a:t>
            </a: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Terry Hock, NCAR / Gary Wick, NOAA</a:t>
            </a:r>
          </a:p>
          <a:p>
            <a:endParaRPr lang="en-US" sz="500" i="1" dirty="0">
              <a:solidFill>
                <a:prstClr val="black"/>
              </a:solidFill>
              <a:latin typeface="+mj-lt"/>
              <a:cs typeface="Arial"/>
            </a:endParaRPr>
          </a:p>
          <a:p>
            <a:r>
              <a:rPr lang="en-US" sz="1100" b="1" i="1" dirty="0">
                <a:solidFill>
                  <a:prstClr val="black"/>
                </a:solidFill>
                <a:latin typeface="+mj-lt"/>
                <a:cs typeface="Arial"/>
              </a:rPr>
              <a:t>Measurements</a:t>
            </a:r>
            <a:r>
              <a:rPr lang="en-US" sz="1100" i="1" dirty="0">
                <a:solidFill>
                  <a:prstClr val="black"/>
                </a:solidFill>
                <a:latin typeface="+mj-lt"/>
                <a:cs typeface="Arial"/>
              </a:rPr>
              <a:t>: </a:t>
            </a:r>
            <a:endParaRPr lang="en-US" sz="1100" i="1" dirty="0" smtClean="0">
              <a:solidFill>
                <a:prstClr val="black"/>
              </a:solidFill>
              <a:latin typeface="+mj-lt"/>
              <a:cs typeface="Arial"/>
            </a:endParaRPr>
          </a:p>
          <a:p>
            <a:pPr marL="114300" indent="-114300">
              <a:buFont typeface="Arial"/>
              <a:buChar char="•"/>
            </a:pP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temperature</a:t>
            </a:r>
            <a:r>
              <a:rPr lang="en-US" sz="1100" i="1" dirty="0">
                <a:solidFill>
                  <a:prstClr val="black"/>
                </a:solidFill>
                <a:latin typeface="+mj-lt"/>
                <a:cs typeface="Arial"/>
              </a:rPr>
              <a:t>, </a:t>
            </a: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pressure</a:t>
            </a:r>
            <a:r>
              <a:rPr lang="en-US" sz="1100" i="1" dirty="0">
                <a:solidFill>
                  <a:prstClr val="black"/>
                </a:solidFill>
                <a:latin typeface="+mj-lt"/>
                <a:cs typeface="Arial"/>
              </a:rPr>
              <a:t>, wind, humidity </a:t>
            </a: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(vertical profiles); </a:t>
            </a:r>
          </a:p>
          <a:p>
            <a:pPr marL="114300" indent="-114300">
              <a:buFont typeface="Arial"/>
              <a:buChar char="•"/>
            </a:pP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88 </a:t>
            </a:r>
            <a:r>
              <a:rPr lang="en-US" sz="1100" i="1" dirty="0" err="1" smtClean="0">
                <a:solidFill>
                  <a:prstClr val="black"/>
                </a:solidFill>
                <a:latin typeface="+mj-lt"/>
                <a:cs typeface="Arial"/>
              </a:rPr>
              <a:t>dropsondes</a:t>
            </a: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 per flight;</a:t>
            </a:r>
          </a:p>
          <a:p>
            <a:endParaRPr lang="en-US" sz="800" i="1" dirty="0" smtClean="0">
              <a:solidFill>
                <a:prstClr val="black"/>
              </a:solidFill>
              <a:latin typeface="+mj-lt"/>
              <a:cs typeface="Arial"/>
            </a:endParaRPr>
          </a:p>
          <a:p>
            <a:r>
              <a:rPr lang="en-US" sz="1100" b="1" i="1" dirty="0" smtClean="0">
                <a:solidFill>
                  <a:prstClr val="black"/>
                </a:solidFill>
                <a:latin typeface="+mj-lt"/>
                <a:cs typeface="Arial"/>
              </a:rPr>
              <a:t>Resolution</a:t>
            </a: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: </a:t>
            </a:r>
          </a:p>
          <a:p>
            <a:pPr marL="114300" indent="-114300">
              <a:buFont typeface="Arial"/>
              <a:buChar char="•"/>
            </a:pP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~2.5 m (winds), ~5 m (PTH)</a:t>
            </a:r>
            <a:endParaRPr lang="en-US" sz="1100" i="1" dirty="0">
              <a:solidFill>
                <a:prstClr val="black"/>
              </a:solidFill>
              <a:latin typeface="+mj-lt"/>
              <a:cs typeface="Arial"/>
            </a:endParaRPr>
          </a:p>
        </p:txBody>
      </p:sp>
      <p:pic>
        <p:nvPicPr>
          <p:cNvPr id="9" name="Picture 6" descr="P101000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2095500"/>
            <a:ext cx="44274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17516" y="1600200"/>
            <a:ext cx="2743200" cy="578474"/>
          </a:xfrm>
          <a:prstGeom prst="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+mj-lt"/>
              </a:rPr>
              <a:t>H</a:t>
            </a:r>
            <a:r>
              <a:rPr lang="en-US" sz="1200" b="1" dirty="0" smtClean="0">
                <a:solidFill>
                  <a:prstClr val="black"/>
                </a:solidFill>
                <a:latin typeface="+mj-lt"/>
              </a:rPr>
              <a:t>igh Altitude Monolithic Microwave Integrated Circuit (MMIC) Sounding Radiometer (HAMSR)</a:t>
            </a:r>
            <a:endParaRPr lang="en-US" sz="1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6548" y="3657600"/>
            <a:ext cx="2514600" cy="1871136"/>
          </a:xfrm>
          <a:prstGeom prst="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r>
              <a:rPr lang="en-US" sz="1100" b="1" i="1" dirty="0">
                <a:solidFill>
                  <a:prstClr val="black"/>
                </a:solidFill>
                <a:latin typeface="+mj-lt"/>
                <a:cs typeface="Arial"/>
              </a:rPr>
              <a:t>PI</a:t>
            </a:r>
            <a:r>
              <a:rPr lang="en-US" sz="1100" i="1" dirty="0">
                <a:solidFill>
                  <a:prstClr val="black"/>
                </a:solidFill>
                <a:latin typeface="+mj-lt"/>
                <a:cs typeface="Arial"/>
              </a:rPr>
              <a:t>: Dr. </a:t>
            </a: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Bjorn </a:t>
            </a:r>
            <a:r>
              <a:rPr lang="en-US" sz="1100" i="1" dirty="0" err="1" smtClean="0">
                <a:solidFill>
                  <a:prstClr val="black"/>
                </a:solidFill>
                <a:latin typeface="+mj-lt"/>
                <a:cs typeface="Arial"/>
              </a:rPr>
              <a:t>Lambrigtsen</a:t>
            </a: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, JPL</a:t>
            </a:r>
            <a:endParaRPr lang="en-US" sz="1100" i="1" dirty="0">
              <a:solidFill>
                <a:prstClr val="black"/>
              </a:solidFill>
              <a:latin typeface="+mj-lt"/>
              <a:cs typeface="Arial"/>
            </a:endParaRPr>
          </a:p>
          <a:p>
            <a:endParaRPr lang="en-US" sz="500" b="1" i="1" dirty="0" smtClean="0">
              <a:solidFill>
                <a:prstClr val="black"/>
              </a:solidFill>
              <a:latin typeface="+mj-lt"/>
              <a:cs typeface="Arial"/>
            </a:endParaRPr>
          </a:p>
          <a:p>
            <a:r>
              <a:rPr lang="en-US" sz="1100" b="1" i="1" dirty="0" smtClean="0">
                <a:solidFill>
                  <a:prstClr val="black"/>
                </a:solidFill>
                <a:latin typeface="+mj-lt"/>
                <a:cs typeface="Arial"/>
              </a:rPr>
              <a:t>Measurements</a:t>
            </a:r>
            <a:r>
              <a:rPr lang="en-US" sz="1100" i="1" dirty="0">
                <a:solidFill>
                  <a:prstClr val="black"/>
                </a:solidFill>
                <a:latin typeface="+mj-lt"/>
                <a:cs typeface="Arial"/>
              </a:rPr>
              <a:t>: </a:t>
            </a:r>
            <a:endParaRPr lang="en-US" sz="1100" i="1" dirty="0" smtClean="0">
              <a:solidFill>
                <a:prstClr val="black"/>
              </a:solidFill>
              <a:latin typeface="+mj-lt"/>
              <a:cs typeface="Arial"/>
            </a:endParaRPr>
          </a:p>
          <a:p>
            <a:pPr marL="114300" indent="-114300">
              <a:buFont typeface="Arial"/>
              <a:buChar char="•"/>
            </a:pP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Microwave AMSU-like sounder;</a:t>
            </a:r>
          </a:p>
          <a:p>
            <a:pPr marL="114300" indent="-114300">
              <a:buFont typeface="Arial"/>
              <a:buChar char="•"/>
            </a:pP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25 spectral channels in 3 bands;(50-60 GHz, 118 GHz, and 183 GHz)</a:t>
            </a:r>
          </a:p>
          <a:p>
            <a:pPr marL="114300" indent="-114300">
              <a:buFont typeface="Arial"/>
              <a:buChar char="•"/>
            </a:pP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3-D distribution of temperature, water vapor, &amp; cloud liquid water; </a:t>
            </a:r>
          </a:p>
          <a:p>
            <a:endParaRPr lang="en-US" sz="500" b="1" i="1" dirty="0">
              <a:solidFill>
                <a:prstClr val="black"/>
              </a:solidFill>
              <a:latin typeface="+mj-lt"/>
              <a:cs typeface="Arial"/>
            </a:endParaRPr>
          </a:p>
          <a:p>
            <a:r>
              <a:rPr lang="en-US" sz="1100" b="1" i="1" dirty="0" smtClean="0">
                <a:solidFill>
                  <a:prstClr val="black"/>
                </a:solidFill>
                <a:latin typeface="+mj-lt"/>
                <a:cs typeface="Arial"/>
              </a:rPr>
              <a:t>Resolution</a:t>
            </a: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: </a:t>
            </a:r>
          </a:p>
          <a:p>
            <a:pPr marL="114300" indent="-114300">
              <a:buFont typeface="Arial"/>
              <a:buChar char="•"/>
            </a:pP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2 km vertical; 2 km horizontal (nadir)</a:t>
            </a:r>
            <a:endParaRPr lang="en-US" sz="1100" i="1" dirty="0">
              <a:solidFill>
                <a:prstClr val="black"/>
              </a:solidFill>
              <a:latin typeface="+mj-lt"/>
              <a:cs typeface="Arial"/>
            </a:endParaRPr>
          </a:p>
          <a:p>
            <a:pPr marL="114300" indent="-114300">
              <a:buFont typeface="Arial"/>
              <a:buChar char="•"/>
            </a:pP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40 km wide swath</a:t>
            </a:r>
            <a:endParaRPr lang="en-US" sz="1100" i="1" dirty="0">
              <a:solidFill>
                <a:prstClr val="black"/>
              </a:solidFill>
              <a:latin typeface="+mj-lt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1600200"/>
            <a:ext cx="2895600" cy="393809"/>
          </a:xfrm>
          <a:prstGeom prst="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+mj-lt"/>
              </a:rPr>
              <a:t>High-Altitude Imaging Wind and Rain Airborne Profiler (HIWRAP)</a:t>
            </a:r>
            <a:endParaRPr lang="en-US" sz="1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6800" y="3657600"/>
            <a:ext cx="2844800" cy="1532582"/>
          </a:xfrm>
          <a:prstGeom prst="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r>
              <a:rPr lang="en-US" sz="1100" b="1" i="1" dirty="0">
                <a:solidFill>
                  <a:prstClr val="black"/>
                </a:solidFill>
                <a:latin typeface="+mj-lt"/>
                <a:cs typeface="Arial"/>
              </a:rPr>
              <a:t>PI</a:t>
            </a:r>
            <a:r>
              <a:rPr lang="en-US" sz="1100" i="1" dirty="0">
                <a:solidFill>
                  <a:prstClr val="black"/>
                </a:solidFill>
                <a:latin typeface="+mj-lt"/>
                <a:cs typeface="Arial"/>
              </a:rPr>
              <a:t>: Dr. </a:t>
            </a: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Gerald </a:t>
            </a:r>
            <a:r>
              <a:rPr lang="en-US" sz="1100" i="1" dirty="0" err="1" smtClean="0">
                <a:solidFill>
                  <a:prstClr val="black"/>
                </a:solidFill>
                <a:latin typeface="+mj-lt"/>
                <a:cs typeface="Arial"/>
              </a:rPr>
              <a:t>Heymsfield</a:t>
            </a: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, NASA GSFC</a:t>
            </a:r>
          </a:p>
          <a:p>
            <a:endParaRPr lang="en-US" sz="500" i="1" dirty="0">
              <a:solidFill>
                <a:prstClr val="black"/>
              </a:solidFill>
              <a:latin typeface="+mj-lt"/>
              <a:cs typeface="Arial"/>
            </a:endParaRPr>
          </a:p>
          <a:p>
            <a:r>
              <a:rPr lang="en-US" sz="1100" b="1" i="1" dirty="0">
                <a:solidFill>
                  <a:prstClr val="black"/>
                </a:solidFill>
                <a:latin typeface="+mj-lt"/>
                <a:cs typeface="Arial"/>
              </a:rPr>
              <a:t>Measurements</a:t>
            </a:r>
            <a:r>
              <a:rPr lang="en-US" sz="1100" i="1" dirty="0">
                <a:solidFill>
                  <a:prstClr val="black"/>
                </a:solidFill>
                <a:latin typeface="+mj-lt"/>
                <a:cs typeface="Arial"/>
              </a:rPr>
              <a:t>: </a:t>
            </a:r>
            <a:endParaRPr lang="en-US" sz="1100" i="1" dirty="0" smtClean="0">
              <a:solidFill>
                <a:prstClr val="black"/>
              </a:solidFill>
              <a:latin typeface="+mj-lt"/>
              <a:cs typeface="Arial"/>
            </a:endParaRPr>
          </a:p>
          <a:p>
            <a:pPr marL="114300" indent="-114300">
              <a:buFont typeface="Arial"/>
              <a:buChar char="•"/>
            </a:pP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Dual-frequency (</a:t>
            </a:r>
            <a:r>
              <a:rPr lang="en-US" sz="1100" i="1" dirty="0" err="1" smtClean="0">
                <a:solidFill>
                  <a:prstClr val="black"/>
                </a:solidFill>
                <a:latin typeface="+mj-lt"/>
                <a:cs typeface="Arial"/>
              </a:rPr>
              <a:t>Ka</a:t>
            </a: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- </a:t>
            </a:r>
            <a:r>
              <a:rPr lang="en-US" sz="1100" i="1" dirty="0">
                <a:solidFill>
                  <a:prstClr val="black"/>
                </a:solidFill>
                <a:latin typeface="+mj-lt"/>
                <a:cs typeface="Arial"/>
              </a:rPr>
              <a:t>&amp;</a:t>
            </a: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 Ku-band), dual beam, conical scanning Doppler radar</a:t>
            </a:r>
            <a:endParaRPr lang="en-US" sz="1100" i="1" dirty="0">
              <a:solidFill>
                <a:prstClr val="black"/>
              </a:solidFill>
              <a:latin typeface="+mj-lt"/>
              <a:cs typeface="Arial"/>
            </a:endParaRPr>
          </a:p>
          <a:p>
            <a:pPr marL="114300" indent="-114300">
              <a:buFont typeface="Arial"/>
              <a:buChar char="•"/>
            </a:pP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3-D winds, ocean vector winds, and precipitation;</a:t>
            </a:r>
          </a:p>
          <a:p>
            <a:endParaRPr lang="en-US" sz="500" i="1" dirty="0" smtClean="0">
              <a:solidFill>
                <a:prstClr val="black"/>
              </a:solidFill>
              <a:latin typeface="+mj-lt"/>
              <a:cs typeface="Arial"/>
            </a:endParaRPr>
          </a:p>
          <a:p>
            <a:r>
              <a:rPr lang="en-US" sz="1100" b="1" i="1" dirty="0" smtClean="0">
                <a:solidFill>
                  <a:prstClr val="black"/>
                </a:solidFill>
                <a:latin typeface="+mj-lt"/>
                <a:cs typeface="Arial"/>
              </a:rPr>
              <a:t>Resolution</a:t>
            </a: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: </a:t>
            </a:r>
          </a:p>
          <a:p>
            <a:pPr marL="114300" indent="-114300">
              <a:buFont typeface="Arial"/>
              <a:buChar char="•"/>
            </a:pPr>
            <a:r>
              <a:rPr lang="en-US" sz="1100" i="1" dirty="0" smtClean="0">
                <a:solidFill>
                  <a:prstClr val="black"/>
                </a:solidFill>
                <a:latin typeface="+mj-lt"/>
                <a:cs typeface="Arial"/>
              </a:rPr>
              <a:t>60 m vertical, 1 km horizontal;</a:t>
            </a:r>
            <a:endParaRPr lang="en-US" sz="1100" i="1" dirty="0">
              <a:solidFill>
                <a:prstClr val="black"/>
              </a:solidFill>
              <a:latin typeface="+mj-lt"/>
              <a:cs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048000" y="1547125"/>
            <a:ext cx="0" cy="5304191"/>
          </a:xfrm>
          <a:prstGeom prst="line">
            <a:avLst/>
          </a:prstGeom>
          <a:ln w="127000" cmpd="tri">
            <a:solidFill>
              <a:srgbClr val="5183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VAPS_Transpare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646" y="1981200"/>
            <a:ext cx="1212954" cy="1613388"/>
          </a:xfrm>
          <a:prstGeom prst="rect">
            <a:avLst/>
          </a:prstGeom>
        </p:spPr>
      </p:pic>
      <p:pic>
        <p:nvPicPr>
          <p:cNvPr id="17" name="Picture 16" descr="D20140915_030930_Pskewt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00" t="21032"/>
          <a:stretch/>
        </p:blipFill>
        <p:spPr>
          <a:xfrm>
            <a:off x="533400" y="5181600"/>
            <a:ext cx="1905000" cy="16200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5112084"/>
            <a:ext cx="851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~16-20km</a:t>
            </a:r>
            <a:endParaRPr lang="en-US" sz="1100" i="1" dirty="0"/>
          </a:p>
        </p:txBody>
      </p:sp>
      <p:pic>
        <p:nvPicPr>
          <p:cNvPr id="19" name="Picture 18" descr="Brown_ESTF201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16" y="2289798"/>
            <a:ext cx="1828800" cy="1215402"/>
          </a:xfrm>
          <a:prstGeom prst="rect">
            <a:avLst/>
          </a:prstGeom>
        </p:spPr>
      </p:pic>
      <p:pic>
        <p:nvPicPr>
          <p:cNvPr id="20" name="Picture 19" descr="Earl_core-ful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9" y="5562600"/>
            <a:ext cx="2187483" cy="1233038"/>
          </a:xfrm>
          <a:prstGeom prst="rect">
            <a:avLst/>
          </a:prstGeom>
        </p:spPr>
      </p:pic>
      <p:pic>
        <p:nvPicPr>
          <p:cNvPr id="21" name="Picture 20" descr="HIWRAP-concep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68" y="5217224"/>
            <a:ext cx="2272632" cy="1564576"/>
          </a:xfrm>
          <a:prstGeom prst="rect">
            <a:avLst/>
          </a:prstGeom>
        </p:spPr>
      </p:pic>
      <p:pic>
        <p:nvPicPr>
          <p:cNvPr id="22" name="Picture 21" descr="473493main_grip-globalhawk2-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32" y="2120232"/>
            <a:ext cx="1809750" cy="14478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5943600" y="1547125"/>
            <a:ext cx="0" cy="5304191"/>
          </a:xfrm>
          <a:prstGeom prst="line">
            <a:avLst/>
          </a:prstGeom>
          <a:ln w="127000" cmpd="tri">
            <a:solidFill>
              <a:srgbClr val="5183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18935" y="6562523"/>
            <a:ext cx="823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2010 Karl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53357882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Mission Timeline</a:t>
            </a:r>
            <a:endParaRPr lang="en-US" sz="36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Forecast discussion (1200 EDT daily)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HRD Team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Mission scientists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Target selection (T – 2)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Aircraft alert and flight box submission (T – 2)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Flight plan development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Mission scientists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Flight plan filing (T – 1)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Pilots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Go/no-go decision (T – 0)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Mission execution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</a:rPr>
              <a:t>Real-time changes possible throughout</a:t>
            </a:r>
          </a:p>
          <a:p>
            <a: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2168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0922a_sm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1676400"/>
            <a:ext cx="4017218" cy="2835043"/>
          </a:xfrm>
          <a:prstGeom prst="rect">
            <a:avLst/>
          </a:prstGeom>
        </p:spPr>
      </p:pic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Mission Plans / CONOPS</a:t>
            </a:r>
            <a:b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400" b="1" i="0" u="none" strike="noStrike" cap="none" baseline="0" dirty="0" smtClean="0">
                <a:solidFill>
                  <a:schemeClr val="dk2"/>
                </a:solidFill>
                <a:sym typeface="Arial"/>
                <a:rtl val="0"/>
              </a:rPr>
              <a:t>2014 </a:t>
            </a:r>
            <a:r>
              <a:rPr lang="en-US" sz="2400" b="1" dirty="0" smtClean="0">
                <a:solidFill>
                  <a:schemeClr val="dk2"/>
                </a:solidFill>
              </a:rPr>
              <a:t>NOAA-led Global Hawk Missions</a:t>
            </a:r>
            <a:endParaRPr lang="en-US" sz="2400" b="1" i="0" u="none" strike="noStrike" cap="none" baseline="0" dirty="0">
              <a:solidFill>
                <a:schemeClr val="dk2"/>
              </a:solidFill>
              <a:sym typeface="Arial"/>
              <a:rtl val="0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 descr="140928gh_b_sm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021748" cy="2834640"/>
          </a:xfrm>
          <a:prstGeom prst="rect">
            <a:avLst/>
          </a:prstGeom>
        </p:spPr>
      </p:pic>
      <p:pic>
        <p:nvPicPr>
          <p:cNvPr id="4" name="Picture 3" descr="edouard_140916_s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82" y="4572000"/>
            <a:ext cx="4136193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0386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Main Development Region (22 Sep 2014)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0386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Main Development Region (28 Sep 2014)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6443246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Hurricane </a:t>
            </a:r>
            <a:r>
              <a:rPr lang="en-US" sz="1600" dirty="0" err="1" smtClean="0">
                <a:solidFill>
                  <a:srgbClr val="FFFFFF"/>
                </a:solidFill>
              </a:rPr>
              <a:t>Edouard</a:t>
            </a:r>
            <a:r>
              <a:rPr lang="en-US" sz="1600" dirty="0" smtClean="0">
                <a:solidFill>
                  <a:srgbClr val="FFFFFF"/>
                </a:solidFill>
              </a:rPr>
              <a:t> (16 Sep 2014)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2709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81600" y="1600200"/>
            <a:ext cx="3753569" cy="5364480"/>
            <a:chOff x="5181600" y="1600200"/>
            <a:chExt cx="3753569" cy="5364480"/>
          </a:xfrm>
        </p:grpSpPr>
        <p:pic>
          <p:nvPicPr>
            <p:cNvPr id="24" name="Picture 23" descr="azi_vtan_cross_16Sep2014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600200"/>
              <a:ext cx="3753569" cy="1280160"/>
            </a:xfrm>
            <a:prstGeom prst="rect">
              <a:avLst/>
            </a:prstGeom>
          </p:spPr>
        </p:pic>
        <p:pic>
          <p:nvPicPr>
            <p:cNvPr id="25" name="Picture 24" descr="azi_urad_cross_16Sep2014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927350"/>
              <a:ext cx="3753569" cy="1280160"/>
            </a:xfrm>
            <a:prstGeom prst="rect">
              <a:avLst/>
            </a:prstGeom>
          </p:spPr>
        </p:pic>
        <p:pic>
          <p:nvPicPr>
            <p:cNvPr id="26" name="Picture 25" descr="azi_TP_cross_16Sep2014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4298315"/>
              <a:ext cx="3753569" cy="1280160"/>
            </a:xfrm>
            <a:prstGeom prst="rect">
              <a:avLst/>
            </a:prstGeom>
          </p:spPr>
        </p:pic>
        <p:pic>
          <p:nvPicPr>
            <p:cNvPr id="27" name="Picture 26" descr="azi_RH_cross_16Sep2014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5684520"/>
              <a:ext cx="3753569" cy="1280160"/>
            </a:xfrm>
            <a:prstGeom prst="rect">
              <a:avLst/>
            </a:prstGeom>
          </p:spPr>
        </p:pic>
      </p:grpSp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Mission Plans </a:t>
            </a:r>
            <a:r>
              <a:rPr lang="en-US" sz="3600" b="1" dirty="0">
                <a:solidFill>
                  <a:schemeClr val="dk2"/>
                </a:solidFill>
              </a:rPr>
              <a:t>/ CONOPS</a:t>
            </a:r>
            <a:br>
              <a:rPr lang="en-US" sz="3600" b="1" dirty="0">
                <a:solidFill>
                  <a:schemeClr val="dk2"/>
                </a:solidFill>
              </a:rPr>
            </a:br>
            <a:r>
              <a:rPr lang="en-US" sz="3200" b="1" dirty="0">
                <a:solidFill>
                  <a:schemeClr val="dk2"/>
                </a:solidFill>
              </a:rPr>
              <a:t>Hurricane </a:t>
            </a:r>
            <a:r>
              <a:rPr lang="en-US" sz="3200" b="1" dirty="0" err="1" smtClean="0">
                <a:solidFill>
                  <a:schemeClr val="dk2"/>
                </a:solidFill>
              </a:rPr>
              <a:t>Edouard</a:t>
            </a:r>
            <a:r>
              <a:rPr lang="en-US" sz="3200" b="1" dirty="0" smtClean="0">
                <a:solidFill>
                  <a:schemeClr val="dk2"/>
                </a:solidFill>
              </a:rPr>
              <a:t> Sept </a:t>
            </a:r>
            <a:r>
              <a:rPr lang="en-US" sz="3200" b="1" dirty="0">
                <a:solidFill>
                  <a:schemeClr val="dk2"/>
                </a:solidFill>
              </a:rPr>
              <a:t>16-</a:t>
            </a:r>
            <a:r>
              <a:rPr lang="en-US" sz="3200" b="1" dirty="0" smtClean="0">
                <a:solidFill>
                  <a:schemeClr val="dk2"/>
                </a:solidFill>
              </a:rPr>
              <a:t>17</a:t>
            </a:r>
            <a:r>
              <a:rPr lang="en-US" sz="3200" b="1" dirty="0">
                <a:solidFill>
                  <a:schemeClr val="dk2"/>
                </a:solidFill>
              </a:rPr>
              <a:t/>
            </a:r>
            <a:br>
              <a:rPr lang="en-US" sz="3200" b="1" dirty="0">
                <a:solidFill>
                  <a:schemeClr val="dk2"/>
                </a:solidFill>
              </a:rPr>
            </a:br>
            <a:endParaRPr lang="en-US" sz="3200" b="1" i="0" u="none" strike="noStrike" cap="none" baseline="0" dirty="0">
              <a:solidFill>
                <a:schemeClr val="dk2"/>
              </a:solidFill>
              <a:sym typeface="Arial"/>
              <a:rtl val="0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avaps_srdr_rh_tp_140916-17_700-200hpa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60034"/>
            <a:ext cx="4241800" cy="48173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5500" y="2075934"/>
            <a:ext cx="289334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Relative Humidity at 700 hPa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2362200"/>
            <a:ext cx="1574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Tangential Velocity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3657600"/>
            <a:ext cx="1297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Radial Velocity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5029200"/>
            <a:ext cx="2115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Temperature Perturbation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6397823"/>
            <a:ext cx="147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Relative Humidity</a:t>
            </a:r>
            <a:endParaRPr lang="en-US" sz="1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984386" y="6021627"/>
            <a:ext cx="0" cy="290576"/>
          </a:xfrm>
          <a:prstGeom prst="line">
            <a:avLst/>
          </a:prstGeom>
          <a:ln w="12700" cmpd="sng">
            <a:solidFill>
              <a:srgbClr val="000000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59412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 smtClean="0">
                <a:solidFill>
                  <a:schemeClr val="dk2"/>
                </a:solidFill>
                <a:sym typeface="Arial"/>
                <a:rtl val="0"/>
              </a:rPr>
              <a:t>Mission Plans / CONOPS</a:t>
            </a:r>
            <a:br>
              <a:rPr lang="en-US" sz="3200" b="1" i="0" u="none" strike="noStrike" cap="none" baseline="0" dirty="0" smtClean="0">
                <a:solidFill>
                  <a:schemeClr val="dk2"/>
                </a:solidFill>
                <a:sym typeface="Arial"/>
                <a:rtl val="0"/>
              </a:rPr>
            </a:br>
            <a:r>
              <a:rPr lang="en-US" sz="2800" b="1" i="0" u="none" strike="noStrike" cap="none" dirty="0" smtClean="0">
                <a:solidFill>
                  <a:schemeClr val="dk2"/>
                </a:solidFill>
                <a:sym typeface="Arial"/>
                <a:rtl val="0"/>
              </a:rPr>
              <a:t>Targeted Global Hawk GPS </a:t>
            </a:r>
            <a:r>
              <a:rPr lang="en-US" sz="2800" b="1" i="0" u="none" strike="noStrike" cap="none" dirty="0" err="1" smtClean="0">
                <a:solidFill>
                  <a:schemeClr val="dk2"/>
                </a:solidFill>
                <a:sym typeface="Arial"/>
                <a:rtl val="0"/>
              </a:rPr>
              <a:t>Dropsonde</a:t>
            </a:r>
            <a:r>
              <a:rPr lang="en-US" sz="2800" b="1" i="0" u="none" strike="noStrike" cap="none" dirty="0" smtClean="0">
                <a:solidFill>
                  <a:schemeClr val="dk2"/>
                </a:solidFill>
                <a:sym typeface="Arial"/>
                <a:rtl val="0"/>
              </a:rPr>
              <a:t> Observations</a:t>
            </a:r>
            <a:endParaRPr lang="en-US" sz="2800" b="1" i="0" u="none" strike="noStrike" cap="none" baseline="0" dirty="0">
              <a:solidFill>
                <a:schemeClr val="dk2"/>
              </a:solidFill>
              <a:sym typeface="Arial"/>
              <a:rtl val="0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3058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2400" dirty="0" err="1">
                <a:solidFill>
                  <a:schemeClr val="dk1"/>
                </a:solidFill>
              </a:rPr>
              <a:t>Dropsonde</a:t>
            </a:r>
            <a:r>
              <a:rPr lang="en-US" sz="2400" dirty="0">
                <a:solidFill>
                  <a:schemeClr val="dk1"/>
                </a:solidFill>
              </a:rPr>
              <a:t> Observation Impact</a:t>
            </a:r>
          </a:p>
          <a:p>
            <a:pPr marL="0" lvl="0" indent="0" algn="ctr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2000" i="1" dirty="0" smtClean="0">
                <a:solidFill>
                  <a:schemeClr val="dk1"/>
                </a:solidFill>
              </a:rPr>
              <a:t>percentage </a:t>
            </a:r>
            <a:r>
              <a:rPr lang="en-US" sz="2000" i="1" dirty="0">
                <a:solidFill>
                  <a:schemeClr val="dk1"/>
                </a:solidFill>
              </a:rPr>
              <a:t>reduction in forecast metric </a:t>
            </a:r>
            <a:r>
              <a:rPr lang="en-US" sz="2000" i="1" dirty="0" smtClean="0">
                <a:solidFill>
                  <a:schemeClr val="dk1"/>
                </a:solidFill>
              </a:rPr>
              <a:t>variance (max tangential wind) </a:t>
            </a:r>
            <a:r>
              <a:rPr lang="en-US" sz="2000" i="1" dirty="0">
                <a:solidFill>
                  <a:schemeClr val="dk1"/>
                </a:solidFill>
              </a:rPr>
              <a:t>due to assimilating a </a:t>
            </a:r>
            <a:r>
              <a:rPr lang="en-US" sz="2000" i="1" dirty="0" err="1">
                <a:solidFill>
                  <a:schemeClr val="dk1"/>
                </a:solidFill>
              </a:rPr>
              <a:t>dropsonde</a:t>
            </a:r>
            <a:r>
              <a:rPr lang="en-US" sz="2000" i="1" dirty="0">
                <a:solidFill>
                  <a:schemeClr val="dk1"/>
                </a:solidFill>
              </a:rPr>
              <a:t> profile at that </a:t>
            </a:r>
            <a:r>
              <a:rPr lang="en-US" sz="2000" i="1" dirty="0" smtClean="0">
                <a:solidFill>
                  <a:schemeClr val="dk1"/>
                </a:solidFill>
              </a:rPr>
              <a:t>location</a:t>
            </a:r>
            <a:endParaRPr lang="en-US" sz="2000" i="1" u="none" strike="noStrike" cap="none" dirty="0" smtClean="0">
              <a:solidFill>
                <a:schemeClr val="dk1"/>
              </a:solidFill>
              <a:sym typeface="Arial"/>
              <a:rtl val="0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 descr="2014091212_f000_obs_impac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4" y="3048000"/>
            <a:ext cx="3348736" cy="3657600"/>
          </a:xfrm>
          <a:prstGeom prst="rect">
            <a:avLst/>
          </a:prstGeom>
        </p:spPr>
      </p:pic>
      <p:pic>
        <p:nvPicPr>
          <p:cNvPr id="4" name="Picture 3" descr="2014091212_f024_obs_impact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0"/>
            <a:ext cx="327151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0425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Mission Plans / CONOPS</a:t>
            </a:r>
            <a:b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800" b="1" dirty="0" smtClean="0">
                <a:solidFill>
                  <a:schemeClr val="dk2"/>
                </a:solidFill>
              </a:rPr>
              <a:t>NASA Mission Tool Suite</a:t>
            </a:r>
            <a:endParaRPr lang="en-US" sz="2800" b="1" i="0" u="none" strike="noStrike" cap="none" baseline="0" dirty="0">
              <a:solidFill>
                <a:schemeClr val="dk2"/>
              </a:solidFill>
              <a:sym typeface="Arial"/>
              <a:rtl val="0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 Narrow"/>
                <a:buNone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0600" y="1676399"/>
            <a:ext cx="6858000" cy="5146413"/>
            <a:chOff x="854983" y="854505"/>
            <a:chExt cx="7469847" cy="6129243"/>
          </a:xfrm>
        </p:grpSpPr>
        <p:grpSp>
          <p:nvGrpSpPr>
            <p:cNvPr id="6" name="Group 5"/>
            <p:cNvGrpSpPr/>
            <p:nvPr/>
          </p:nvGrpSpPr>
          <p:grpSpPr>
            <a:xfrm>
              <a:off x="854983" y="854505"/>
              <a:ext cx="7469847" cy="6129243"/>
              <a:chOff x="854983" y="854505"/>
              <a:chExt cx="7469847" cy="6129243"/>
            </a:xfrm>
          </p:grpSpPr>
          <p:pic>
            <p:nvPicPr>
              <p:cNvPr id="8" name="Picture 7" descr="AVAPS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4983" y="854505"/>
                <a:ext cx="7469847" cy="6129243"/>
              </a:xfrm>
              <a:prstGeom prst="rect">
                <a:avLst/>
              </a:prstGeom>
            </p:spPr>
          </p:pic>
          <p:pic>
            <p:nvPicPr>
              <p:cNvPr id="9" name="Picture 8" descr="SSMI 1007 w flight plan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8789" y="2782656"/>
                <a:ext cx="4765316" cy="3823848"/>
              </a:xfrm>
              <a:prstGeom prst="rect">
                <a:avLst/>
              </a:prstGeom>
            </p:spPr>
          </p:pic>
        </p:grpSp>
        <p:pic>
          <p:nvPicPr>
            <p:cNvPr id="7" name="Picture 6" descr="0320 Z SEpt 15 Capture.PNG"/>
            <p:cNvPicPr>
              <a:picLocks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8935" y="2771973"/>
              <a:ext cx="4813901" cy="383259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124200" y="3276600"/>
            <a:ext cx="4432300" cy="3200400"/>
            <a:chOff x="3124200" y="3276600"/>
            <a:chExt cx="4432300" cy="3200400"/>
          </a:xfrm>
        </p:grpSpPr>
        <p:pic>
          <p:nvPicPr>
            <p:cNvPr id="2" name="Picture 1" descr="edouard_tracks_140916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6" t="21527" r="9028" b="3936"/>
            <a:stretch/>
          </p:blipFill>
          <p:spPr>
            <a:xfrm>
              <a:off x="3124200" y="3276600"/>
              <a:ext cx="4432300" cy="3200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29514" y="4752201"/>
              <a:ext cx="809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Bermuda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01590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NEPNECStandardBrief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NEPNECStandardBri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676</Words>
  <Application>Microsoft Macintosh PowerPoint</Application>
  <PresentationFormat>On-screen Show (4:3)</PresentationFormat>
  <Paragraphs>122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1_NEPNECStandardBrief</vt:lpstr>
      <vt:lpstr>3_NEPNECStandardBrief</vt:lpstr>
      <vt:lpstr>SHOUT FY15 Field Work</vt:lpstr>
      <vt:lpstr>Mission Plans / CONOPS NOAA SHOUT 2015</vt:lpstr>
      <vt:lpstr>SHOUT 2015 Deployment</vt:lpstr>
      <vt:lpstr>SHOUT 2015 Global Hawk Instrumentation</vt:lpstr>
      <vt:lpstr>Mission Timeline</vt:lpstr>
      <vt:lpstr>Mission Plans / CONOPS 2014 NOAA-led Global Hawk Missions</vt:lpstr>
      <vt:lpstr>Mission Plans / CONOPS Hurricane Edouard Sept 16-17 </vt:lpstr>
      <vt:lpstr>Mission Plans / CONOPS Targeted Global Hawk GPS Dropsonde Observations</vt:lpstr>
      <vt:lpstr>Mission Plans / CONOPS NASA Mission Tool Suite</vt:lpstr>
      <vt:lpstr>Mission Plans / CONOPS Global Hawk Flight Tracks</vt:lpstr>
      <vt:lpstr>Mission Plans / CONOPS Inter-Agency Coordination (NOAA IFEX, ONR TCI)</vt:lpstr>
      <vt:lpstr>Staffing Status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Interagency Agreement Update (IAA)</dc:title>
  <dc:creator>Philip M. Kenul</dc:creator>
  <cp:lastModifiedBy>Jason Dunion</cp:lastModifiedBy>
  <cp:revision>78</cp:revision>
  <cp:lastPrinted>2015-01-22T22:03:37Z</cp:lastPrinted>
  <dcterms:created xsi:type="dcterms:W3CDTF">2015-01-21T12:58:57Z</dcterms:created>
  <dcterms:modified xsi:type="dcterms:W3CDTF">2015-01-24T18:48:07Z</dcterms:modified>
</cp:coreProperties>
</file>