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0" r:id="rId4"/>
    <p:sldId id="256" r:id="rId5"/>
    <p:sldId id="257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3" d="100"/>
          <a:sy n="133" d="100"/>
        </p:scale>
        <p:origin x="-14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E513-7662-8F4A-AA97-E0FF6066DCEB}" type="datetimeFigureOut">
              <a:rPr lang="en-US" smtClean="0"/>
              <a:t>10/20/11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089F9-93F5-EC4A-B5B5-12F050CA8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44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E513-7662-8F4A-AA97-E0FF6066DCEB}" type="datetimeFigureOut">
              <a:rPr lang="en-US" smtClean="0"/>
              <a:t>10/20/11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089F9-93F5-EC4A-B5B5-12F050CA8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53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E513-7662-8F4A-AA97-E0FF6066DCEB}" type="datetimeFigureOut">
              <a:rPr lang="en-US" smtClean="0"/>
              <a:t>10/20/11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089F9-93F5-EC4A-B5B5-12F050CA8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29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E513-7662-8F4A-AA97-E0FF6066DCEB}" type="datetimeFigureOut">
              <a:rPr lang="en-US" smtClean="0"/>
              <a:t>10/20/11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089F9-93F5-EC4A-B5B5-12F050CA8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63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E513-7662-8F4A-AA97-E0FF6066DCEB}" type="datetimeFigureOut">
              <a:rPr lang="en-US" smtClean="0"/>
              <a:t>10/20/11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089F9-93F5-EC4A-B5B5-12F050CA8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02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E513-7662-8F4A-AA97-E0FF6066DCEB}" type="datetimeFigureOut">
              <a:rPr lang="en-US" smtClean="0"/>
              <a:t>10/20/11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089F9-93F5-EC4A-B5B5-12F050CA8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95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E513-7662-8F4A-AA97-E0FF6066DCEB}" type="datetimeFigureOut">
              <a:rPr lang="en-US" smtClean="0"/>
              <a:t>10/20/11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089F9-93F5-EC4A-B5B5-12F050CA8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15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E513-7662-8F4A-AA97-E0FF6066DCEB}" type="datetimeFigureOut">
              <a:rPr lang="en-US" smtClean="0"/>
              <a:t>10/20/11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089F9-93F5-EC4A-B5B5-12F050CA8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05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E513-7662-8F4A-AA97-E0FF6066DCEB}" type="datetimeFigureOut">
              <a:rPr lang="en-US" smtClean="0"/>
              <a:t>10/20/11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089F9-93F5-EC4A-B5B5-12F050CA8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8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E513-7662-8F4A-AA97-E0FF6066DCEB}" type="datetimeFigureOut">
              <a:rPr lang="en-US" smtClean="0"/>
              <a:t>10/20/11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089F9-93F5-EC4A-B5B5-12F050CA8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77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E513-7662-8F4A-AA97-E0FF6066DCEB}" type="datetimeFigureOut">
              <a:rPr lang="en-US" smtClean="0"/>
              <a:t>10/20/11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089F9-93F5-EC4A-B5B5-12F050CA8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66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5E513-7662-8F4A-AA97-E0FF6066DCEB}" type="datetimeFigureOut">
              <a:rPr lang="en-US" smtClean="0"/>
              <a:t>10/20/11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089F9-93F5-EC4A-B5B5-12F050CA8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87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6" Type="http://schemas.openxmlformats.org/officeDocument/2006/relationships/image" Target="../media/image45.jpeg"/><Relationship Id="rId47" Type="http://schemas.openxmlformats.org/officeDocument/2006/relationships/image" Target="../media/image46.jpeg"/><Relationship Id="rId48" Type="http://schemas.openxmlformats.org/officeDocument/2006/relationships/image" Target="../media/image47.jpeg"/><Relationship Id="rId49" Type="http://schemas.openxmlformats.org/officeDocument/2006/relationships/image" Target="../media/image48.jpeg"/><Relationship Id="rId20" Type="http://schemas.openxmlformats.org/officeDocument/2006/relationships/image" Target="../media/image19.jpeg"/><Relationship Id="rId21" Type="http://schemas.openxmlformats.org/officeDocument/2006/relationships/image" Target="../media/image20.jpeg"/><Relationship Id="rId22" Type="http://schemas.openxmlformats.org/officeDocument/2006/relationships/image" Target="../media/image21.jpeg"/><Relationship Id="rId23" Type="http://schemas.openxmlformats.org/officeDocument/2006/relationships/image" Target="../media/image22.jpeg"/><Relationship Id="rId24" Type="http://schemas.openxmlformats.org/officeDocument/2006/relationships/image" Target="../media/image23.jpeg"/><Relationship Id="rId25" Type="http://schemas.openxmlformats.org/officeDocument/2006/relationships/image" Target="../media/image24.jpeg"/><Relationship Id="rId26" Type="http://schemas.openxmlformats.org/officeDocument/2006/relationships/image" Target="../media/image25.jpeg"/><Relationship Id="rId27" Type="http://schemas.openxmlformats.org/officeDocument/2006/relationships/image" Target="../media/image26.jpeg"/><Relationship Id="rId28" Type="http://schemas.openxmlformats.org/officeDocument/2006/relationships/image" Target="../media/image27.jpeg"/><Relationship Id="rId29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30" Type="http://schemas.openxmlformats.org/officeDocument/2006/relationships/image" Target="../media/image29.jpeg"/><Relationship Id="rId31" Type="http://schemas.openxmlformats.org/officeDocument/2006/relationships/image" Target="../media/image30.jpeg"/><Relationship Id="rId32" Type="http://schemas.openxmlformats.org/officeDocument/2006/relationships/image" Target="../media/image31.jpeg"/><Relationship Id="rId9" Type="http://schemas.openxmlformats.org/officeDocument/2006/relationships/image" Target="../media/image8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33" Type="http://schemas.openxmlformats.org/officeDocument/2006/relationships/image" Target="../media/image32.jpeg"/><Relationship Id="rId34" Type="http://schemas.openxmlformats.org/officeDocument/2006/relationships/image" Target="../media/image33.jpeg"/><Relationship Id="rId35" Type="http://schemas.openxmlformats.org/officeDocument/2006/relationships/image" Target="../media/image34.jpeg"/><Relationship Id="rId36" Type="http://schemas.openxmlformats.org/officeDocument/2006/relationships/image" Target="../media/image35.jpeg"/><Relationship Id="rId10" Type="http://schemas.openxmlformats.org/officeDocument/2006/relationships/image" Target="../media/image9.jpeg"/><Relationship Id="rId11" Type="http://schemas.openxmlformats.org/officeDocument/2006/relationships/image" Target="../media/image10.jpeg"/><Relationship Id="rId12" Type="http://schemas.openxmlformats.org/officeDocument/2006/relationships/image" Target="../media/image11.jpeg"/><Relationship Id="rId13" Type="http://schemas.openxmlformats.org/officeDocument/2006/relationships/image" Target="../media/image12.jpeg"/><Relationship Id="rId14" Type="http://schemas.openxmlformats.org/officeDocument/2006/relationships/image" Target="../media/image13.jpeg"/><Relationship Id="rId15" Type="http://schemas.openxmlformats.org/officeDocument/2006/relationships/image" Target="../media/image14.jpeg"/><Relationship Id="rId16" Type="http://schemas.openxmlformats.org/officeDocument/2006/relationships/image" Target="../media/image15.jpeg"/><Relationship Id="rId17" Type="http://schemas.openxmlformats.org/officeDocument/2006/relationships/image" Target="../media/image16.jpeg"/><Relationship Id="rId18" Type="http://schemas.openxmlformats.org/officeDocument/2006/relationships/image" Target="../media/image17.jpeg"/><Relationship Id="rId19" Type="http://schemas.openxmlformats.org/officeDocument/2006/relationships/image" Target="../media/image18.jpeg"/><Relationship Id="rId37" Type="http://schemas.openxmlformats.org/officeDocument/2006/relationships/image" Target="../media/image36.jpeg"/><Relationship Id="rId38" Type="http://schemas.openxmlformats.org/officeDocument/2006/relationships/image" Target="../media/image37.jpeg"/><Relationship Id="rId39" Type="http://schemas.openxmlformats.org/officeDocument/2006/relationships/image" Target="../media/image38.jpeg"/><Relationship Id="rId40" Type="http://schemas.openxmlformats.org/officeDocument/2006/relationships/image" Target="../media/image39.jpeg"/><Relationship Id="rId41" Type="http://schemas.openxmlformats.org/officeDocument/2006/relationships/image" Target="../media/image40.jpeg"/><Relationship Id="rId42" Type="http://schemas.openxmlformats.org/officeDocument/2006/relationships/image" Target="../media/image41.jpeg"/><Relationship Id="rId43" Type="http://schemas.openxmlformats.org/officeDocument/2006/relationships/image" Target="../media/image42.jpeg"/><Relationship Id="rId44" Type="http://schemas.openxmlformats.org/officeDocument/2006/relationships/image" Target="../media/image43.jpeg"/><Relationship Id="rId45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jpeg"/><Relationship Id="rId20" Type="http://schemas.openxmlformats.org/officeDocument/2006/relationships/image" Target="../media/image67.jpeg"/><Relationship Id="rId21" Type="http://schemas.openxmlformats.org/officeDocument/2006/relationships/image" Target="../media/image68.jpeg"/><Relationship Id="rId22" Type="http://schemas.openxmlformats.org/officeDocument/2006/relationships/image" Target="../media/image69.jpeg"/><Relationship Id="rId23" Type="http://schemas.openxmlformats.org/officeDocument/2006/relationships/image" Target="../media/image70.jpeg"/><Relationship Id="rId24" Type="http://schemas.openxmlformats.org/officeDocument/2006/relationships/image" Target="../media/image71.jpeg"/><Relationship Id="rId25" Type="http://schemas.openxmlformats.org/officeDocument/2006/relationships/image" Target="../media/image72.jpeg"/><Relationship Id="rId26" Type="http://schemas.openxmlformats.org/officeDocument/2006/relationships/image" Target="../media/image73.jpeg"/><Relationship Id="rId27" Type="http://schemas.openxmlformats.org/officeDocument/2006/relationships/image" Target="../media/image74.jpeg"/><Relationship Id="rId28" Type="http://schemas.openxmlformats.org/officeDocument/2006/relationships/image" Target="../media/image75.jpeg"/><Relationship Id="rId29" Type="http://schemas.openxmlformats.org/officeDocument/2006/relationships/image" Target="../media/image76.jpeg"/><Relationship Id="rId10" Type="http://schemas.openxmlformats.org/officeDocument/2006/relationships/image" Target="../media/image57.jpeg"/><Relationship Id="rId11" Type="http://schemas.openxmlformats.org/officeDocument/2006/relationships/image" Target="../media/image58.jpeg"/><Relationship Id="rId12" Type="http://schemas.openxmlformats.org/officeDocument/2006/relationships/image" Target="../media/image59.jpeg"/><Relationship Id="rId13" Type="http://schemas.openxmlformats.org/officeDocument/2006/relationships/image" Target="../media/image60.jpeg"/><Relationship Id="rId14" Type="http://schemas.openxmlformats.org/officeDocument/2006/relationships/image" Target="../media/image61.jpeg"/><Relationship Id="rId15" Type="http://schemas.openxmlformats.org/officeDocument/2006/relationships/image" Target="../media/image62.jpeg"/><Relationship Id="rId16" Type="http://schemas.openxmlformats.org/officeDocument/2006/relationships/image" Target="../media/image63.jpeg"/><Relationship Id="rId17" Type="http://schemas.openxmlformats.org/officeDocument/2006/relationships/image" Target="../media/image64.jpeg"/><Relationship Id="rId18" Type="http://schemas.openxmlformats.org/officeDocument/2006/relationships/image" Target="../media/image65.jpeg"/><Relationship Id="rId19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7" Type="http://schemas.openxmlformats.org/officeDocument/2006/relationships/image" Target="../media/image54.jpeg"/><Relationship Id="rId8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jpeg"/><Relationship Id="rId3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jpeg"/><Relationship Id="rId3" Type="http://schemas.openxmlformats.org/officeDocument/2006/relationships/image" Target="../media/image8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7" descr="050714_2145z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14" descr="050714_2145z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050714_2245z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050714_2345z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050715_0045z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3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050715_0145z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43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050714_2245z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TextBox 7"/>
          <p:cNvSpPr txBox="1">
            <a:spLocks noChangeArrowheads="1"/>
          </p:cNvSpPr>
          <p:nvPr/>
        </p:nvSpPr>
        <p:spPr bwMode="auto">
          <a:xfrm>
            <a:off x="114300" y="1211263"/>
            <a:ext cx="4376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omic Sans MS" pitchFamily="66" charset="0"/>
              </a:rPr>
              <a:t>GOES IR (storm relative)</a:t>
            </a:r>
          </a:p>
        </p:txBody>
      </p:sp>
      <p:sp>
        <p:nvSpPr>
          <p:cNvPr id="16393" name="TextBox 8"/>
          <p:cNvSpPr txBox="1">
            <a:spLocks noChangeArrowheads="1"/>
          </p:cNvSpPr>
          <p:nvPr/>
        </p:nvSpPr>
        <p:spPr bwMode="auto">
          <a:xfrm>
            <a:off x="4491038" y="1211263"/>
            <a:ext cx="4640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omic Sans MS" pitchFamily="66" charset="0"/>
              </a:rPr>
              <a:t>GOES BT Diff (storm relative)</a:t>
            </a:r>
          </a:p>
        </p:txBody>
      </p:sp>
      <p:sp>
        <p:nvSpPr>
          <p:cNvPr id="16394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>
                <a:latin typeface="Comic Sans MS" pitchFamily="66" charset="0"/>
              </a:rPr>
              <a:t>Hurricane Emily: 14-15 July 2005</a:t>
            </a:r>
          </a:p>
        </p:txBody>
      </p:sp>
      <p:pic>
        <p:nvPicPr>
          <p:cNvPr id="19" name="Picture 18" descr="050715_0245z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050715_0345z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050715_0445z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050715_0545z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143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050715_0645z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050715_0745z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050715_0845z.jp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050715_0945z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050715_1045z.jp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050715_1145z.jp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050715_1245z.jp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 descr="050715_1345z.jp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050715_1445z.jpg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050715_1545z.jpg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 descr="050715_1645z.jpg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050715_1745z.jpg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050715_1845z.jpg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 descr="050715_2246z.jpg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 descr="050715_2345z.jpg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8" descr="050714_2345z.jpg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050715_0045z.jpg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 descr="050715_0145z.jpg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1" descr="050715_0245z.jpg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050715_0345z.jpg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3" descr="050715_0445z.jpg"/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44" descr="050715_0545z.jpg"/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5" descr="050715_0645z.jpg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 descr="050715_0745z.jpg"/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7" descr="050715_0845z.jpg"/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 descr="050715_0945z.jpg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 descr="050715_1045z.jpg"/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50" descr="050715_1145z.jpg"/>
          <p:cNvPicPr>
            <a:picLocks noChangeAspect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 descr="050715_1245z.jpg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 descr="050715_1345z.jpg"/>
          <p:cNvPicPr>
            <a:picLocks noChangeAspect="1"/>
          </p:cNvPicPr>
          <p:nvPr/>
        </p:nvPicPr>
        <p:blipFill>
          <a:blip r:embed="rId42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53" descr="050715_1445z.jpg"/>
          <p:cNvPicPr>
            <a:picLocks noChangeAspect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 descr="050715_1545z.jpg"/>
          <p:cNvPicPr>
            <a:picLocks noChangeAspect="1"/>
          </p:cNvPicPr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55" descr="050715_1645z.jpg"/>
          <p:cNvPicPr>
            <a:picLocks noChangeAspect="1"/>
          </p:cNvPicPr>
          <p:nvPr/>
        </p:nvPicPr>
        <p:blipFill>
          <a:blip r:embed="rId45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56" descr="050715_1745z.jpg"/>
          <p:cNvPicPr>
            <a:picLocks noChangeAspect="1"/>
          </p:cNvPicPr>
          <p:nvPr/>
        </p:nvPicPr>
        <p:blipFill>
          <a:blip r:embed="rId46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 descr="050715_1845z.jpg"/>
          <p:cNvPicPr>
            <a:picLocks noChangeAspect="1"/>
          </p:cNvPicPr>
          <p:nvPr/>
        </p:nvPicPr>
        <p:blipFill>
          <a:blip r:embed="rId47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58" descr="050715_2246z.jpg"/>
          <p:cNvPicPr>
            <a:picLocks noChangeAspect="1"/>
          </p:cNvPicPr>
          <p:nvPr/>
        </p:nvPicPr>
        <p:blipFill>
          <a:blip r:embed="rId48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59" descr="050715_2345z.jpg"/>
          <p:cNvPicPr>
            <a:picLocks noChangeAspect="1"/>
          </p:cNvPicPr>
          <p:nvPr/>
        </p:nvPicPr>
        <p:blipFill>
          <a:blip r:embed="rId49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-274114" y="35631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5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50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0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50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10" name="Picture 9" descr="bt_diff_100831_0045z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  <p:pic>
          <p:nvPicPr>
            <p:cNvPr id="11" name="Picture 10" descr="100831_0045Z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</p:grp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>
                <a:latin typeface="Comic Sans MS" pitchFamily="66" charset="0"/>
              </a:rPr>
              <a:t>Hurricane </a:t>
            </a:r>
            <a:r>
              <a:rPr lang="en-US" sz="3200" dirty="0" smtClean="0">
                <a:latin typeface="Comic Sans MS" pitchFamily="66" charset="0"/>
              </a:rPr>
              <a:t>Earl: 30-31 August 2010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114300" y="1211263"/>
            <a:ext cx="4376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Comic Sans MS" pitchFamily="66" charset="0"/>
              </a:rPr>
              <a:t>GOES IR (storm relative)</a:t>
            </a: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4491038" y="1211263"/>
            <a:ext cx="4640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omic Sans MS" pitchFamily="66" charset="0"/>
              </a:rPr>
              <a:t>GOES BT Diff (storm relative)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22" name="Picture 21" descr="100831_0145Z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23" name="Picture 22" descr="bt_diff_100831_0145z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25" name="Picture 24" descr="bt_diff_100831_0245z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  <p:pic>
          <p:nvPicPr>
            <p:cNvPr id="26" name="Picture 25" descr="100831_0245Z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28" name="Picture 27" descr="100831_0345Z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29" name="Picture 28" descr="bt_diff_100831_0345z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31" name="Picture 30" descr="bt_diff_100831_0645z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  <p:pic>
          <p:nvPicPr>
            <p:cNvPr id="32" name="Picture 31" descr="100831_0645Z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34" name="Picture 33" descr="100831_0745Z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35" name="Picture 34" descr="bt_diff_100831_0745z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37" name="Picture 36" descr="bt_diff_100831_0845z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  <p:pic>
          <p:nvPicPr>
            <p:cNvPr id="38" name="Picture 37" descr="100831_0845Z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40" name="Picture 39" descr="100831_0945Z.JP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41" name="Picture 40" descr="bt_diff_100831_0945z.jp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43" name="Picture 42" descr="bt_diff_100831_1245z.jp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  <p:pic>
          <p:nvPicPr>
            <p:cNvPr id="44" name="Picture 43" descr="100831_1245Z.JP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46" name="Picture 45" descr="100831_1345Z.JP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47" name="Picture 46" descr="bt_diff_100831_1345z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49" name="Picture 48" descr="bt_diff_100831_1445z.jp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  <p:pic>
          <p:nvPicPr>
            <p:cNvPr id="50" name="Picture 49" descr="100831_1445Z.JP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52" name="Picture 51" descr="100831_1545Z.JP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53" name="Picture 52" descr="bt_diff_100831_1545z.jp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55" name="Picture 54" descr="bt_diff_100831_1645z.jp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  <p:pic>
          <p:nvPicPr>
            <p:cNvPr id="56" name="Picture 55" descr="100831_1645Z.JP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58" name="Picture 57" descr="100831_1745Z.JP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59" name="Picture 58" descr="bt_diff_100831_1745z.jp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737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6" name="Picture 8" descr="fig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5475"/>
            <a:ext cx="91440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Box 10"/>
          <p:cNvSpPr txBox="1">
            <a:spLocks noChangeArrowheads="1"/>
          </p:cNvSpPr>
          <p:nvPr/>
        </p:nvSpPr>
        <p:spPr bwMode="auto">
          <a:xfrm>
            <a:off x="0" y="12700"/>
            <a:ext cx="9124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latin typeface="Comic Sans MS" pitchFamily="66" charset="0"/>
              </a:rPr>
              <a:t>GOES IR BT Differences: Azimuthal Mean (400km)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77130" y="3602791"/>
            <a:ext cx="7790687" cy="2685473"/>
            <a:chOff x="1177130" y="3602791"/>
            <a:chExt cx="7790687" cy="2685473"/>
          </a:xfrm>
        </p:grpSpPr>
        <p:sp>
          <p:nvSpPr>
            <p:cNvPr id="9" name="Oval 6"/>
            <p:cNvSpPr>
              <a:spLocks noChangeArrowheads="1"/>
            </p:cNvSpPr>
            <p:nvPr/>
          </p:nvSpPr>
          <p:spPr bwMode="auto">
            <a:xfrm>
              <a:off x="1177130" y="3676697"/>
              <a:ext cx="2009640" cy="199273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H="1" flipV="1">
              <a:off x="2724151" y="5197507"/>
              <a:ext cx="342900" cy="7810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V="1">
              <a:off x="4484372" y="5455451"/>
              <a:ext cx="495300" cy="49533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 flipV="1">
              <a:off x="6013981" y="5255630"/>
              <a:ext cx="1374776" cy="87000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2895601" y="5888154"/>
              <a:ext cx="3254417" cy="4001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Comic Sans MS" pitchFamily="66" charset="0"/>
                </a:rPr>
                <a:t>“Cool Rings” </a:t>
              </a:r>
              <a:r>
                <a:rPr lang="en-US" sz="2000" dirty="0" smtClean="0">
                  <a:latin typeface="Comic Sans MS" pitchFamily="66" charset="0"/>
                </a:rPr>
                <a:t>(~12-15 UTC)</a:t>
              </a:r>
              <a:endParaRPr lang="en-US" sz="2000" dirty="0">
                <a:latin typeface="Comic Sans MS" pitchFamily="66" charset="0"/>
              </a:endParaRPr>
            </a:p>
          </p:txBody>
        </p:sp>
        <p:sp>
          <p:nvSpPr>
            <p:cNvPr id="14" name="Oval 16"/>
            <p:cNvSpPr>
              <a:spLocks noChangeArrowheads="1"/>
            </p:cNvSpPr>
            <p:nvPr/>
          </p:nvSpPr>
          <p:spPr bwMode="auto">
            <a:xfrm>
              <a:off x="4211265" y="3602791"/>
              <a:ext cx="2267483" cy="224840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7"/>
            <p:cNvSpPr>
              <a:spLocks noChangeArrowheads="1"/>
            </p:cNvSpPr>
            <p:nvPr/>
          </p:nvSpPr>
          <p:spPr bwMode="auto">
            <a:xfrm>
              <a:off x="6747833" y="3777299"/>
              <a:ext cx="2219984" cy="220130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r_050717_0745z_e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54" y="1259299"/>
            <a:ext cx="4562856" cy="4562856"/>
          </a:xfrm>
          <a:prstGeom prst="rect">
            <a:avLst/>
          </a:prstGeom>
        </p:spPr>
      </p:pic>
      <p:pic>
        <p:nvPicPr>
          <p:cNvPr id="6" name="Picture 5" descr="vis_050717_0745z_e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9300"/>
            <a:ext cx="4562856" cy="45628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" y="13013"/>
            <a:ext cx="9125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omic Sans MS"/>
                <a:cs typeface="Comic Sans MS"/>
              </a:rPr>
              <a:t>Hurricane Emily: NASA ER-2 </a:t>
            </a:r>
            <a:r>
              <a:rPr lang="en-US" sz="2800" dirty="0" err="1" smtClean="0">
                <a:latin typeface="Comic Sans MS"/>
                <a:cs typeface="Comic Sans MS"/>
              </a:rPr>
              <a:t>Overflight</a:t>
            </a:r>
            <a:r>
              <a:rPr lang="en-US" sz="2800" dirty="0">
                <a:latin typeface="Comic Sans MS"/>
                <a:cs typeface="Comic Sans MS"/>
              </a:rPr>
              <a:t> </a:t>
            </a:r>
            <a:endParaRPr lang="en-US" sz="2800" dirty="0" smtClean="0">
              <a:latin typeface="Comic Sans MS"/>
              <a:cs typeface="Comic Sans MS"/>
            </a:endParaRPr>
          </a:p>
          <a:p>
            <a:pPr algn="ctr"/>
            <a:r>
              <a:rPr lang="en-US" sz="2000" dirty="0" smtClean="0">
                <a:latin typeface="Comic Sans MS"/>
                <a:cs typeface="Comic Sans MS"/>
              </a:rPr>
              <a:t>17 July 2005 0740-0805 UTC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45046" y="3663697"/>
            <a:ext cx="35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A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36522" y="3040480"/>
            <a:ext cx="330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B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10688" y="3668543"/>
            <a:ext cx="35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A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02164" y="3045326"/>
            <a:ext cx="330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B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0270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“During this first transit, the ER-2 experienced turbulence at an altitude of 20 km. This turbulence was surprising because there had been substantial filling of the storm immediately prior to the ER-2 flight.  Prior ER-2 flights over hurricanes that had already ceased intensification (e.g., Bonnie in 1998, Erin in 2001) had not been problematic.  Although the ER-2 did not penetrate convection at ~20-km altitude, we speculate that the difficulties may have been related to upward-propagating gravity waves…”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19236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t_diff_050717_0745z_e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068" y="986711"/>
            <a:ext cx="5686022" cy="56860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" y="13013"/>
            <a:ext cx="9125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omic Sans MS"/>
                <a:cs typeface="Comic Sans MS"/>
              </a:rPr>
              <a:t>Hurricane Emily: NASA ER-2 </a:t>
            </a:r>
            <a:r>
              <a:rPr lang="en-US" sz="2800" dirty="0" err="1" smtClean="0">
                <a:latin typeface="Comic Sans MS"/>
                <a:cs typeface="Comic Sans MS"/>
              </a:rPr>
              <a:t>Overflight</a:t>
            </a:r>
            <a:r>
              <a:rPr lang="en-US" sz="2800" dirty="0">
                <a:latin typeface="Comic Sans MS"/>
                <a:cs typeface="Comic Sans MS"/>
              </a:rPr>
              <a:t> </a:t>
            </a:r>
            <a:endParaRPr lang="en-US" sz="2800" dirty="0" smtClean="0">
              <a:latin typeface="Comic Sans MS"/>
              <a:cs typeface="Comic Sans MS"/>
            </a:endParaRPr>
          </a:p>
          <a:p>
            <a:pPr algn="ctr"/>
            <a:r>
              <a:rPr lang="en-US" sz="2000" dirty="0" smtClean="0">
                <a:latin typeface="Comic Sans MS"/>
                <a:cs typeface="Comic Sans MS"/>
              </a:rPr>
              <a:t>17 July 2005 (0740-0805 UTC)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57252" y="4023893"/>
            <a:ext cx="35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A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4614" y="3272769"/>
            <a:ext cx="330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B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6" name="Picture 5" descr="050717_14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072" y="987552"/>
            <a:ext cx="5687568" cy="5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66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204</Words>
  <Application>Microsoft Macintosh PowerPoint</Application>
  <PresentationFormat>On-screen Show (4:3)</PresentationFormat>
  <Paragraphs>19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Miami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P. Dunion</dc:creator>
  <cp:lastModifiedBy>Jason P. Dunion</cp:lastModifiedBy>
  <cp:revision>2</cp:revision>
  <dcterms:created xsi:type="dcterms:W3CDTF">2011-10-20T18:35:43Z</dcterms:created>
  <dcterms:modified xsi:type="dcterms:W3CDTF">2011-10-20T18:41:03Z</dcterms:modified>
</cp:coreProperties>
</file>