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330" r:id="rId2"/>
    <p:sldId id="342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4E0"/>
    <a:srgbClr val="E8F1FF"/>
    <a:srgbClr val="D4DEFF"/>
    <a:srgbClr val="95ABFF"/>
    <a:srgbClr val="97C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02" autoAdjust="0"/>
    <p:restoredTop sz="90010" autoAdjust="0"/>
  </p:normalViewPr>
  <p:slideViewPr>
    <p:cSldViewPr snapToGrid="0" snapToObjects="1">
      <p:cViewPr varScale="1">
        <p:scale>
          <a:sx n="154" d="100"/>
          <a:sy n="154" d="100"/>
        </p:scale>
        <p:origin x="-25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8ED3-888A-E042-A5EB-82134D8082E9}" type="datetimeFigureOut">
              <a:rPr lang="en-US" smtClean="0"/>
              <a:t>3/17/16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C381F-1017-0B4B-B2CD-6C9AFDB45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353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0B72F-66C6-8C41-B94A-0A25B3484F88}" type="datetimeFigureOut">
              <a:rPr lang="en-US" smtClean="0"/>
              <a:t>3/17/16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EB108-9D04-D24C-879B-14BAB7E04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974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Saharan</a:t>
            </a:r>
            <a:r>
              <a:rPr lang="en-US" baseline="0" dirty="0" smtClean="0"/>
              <a:t> Air Layer outbreak: 02 Aug 2013</a:t>
            </a:r>
          </a:p>
          <a:p>
            <a:r>
              <a:rPr lang="en-US" baseline="0" dirty="0" smtClean="0"/>
              <a:t>	-click next to loop </a:t>
            </a:r>
            <a:r>
              <a:rPr lang="en-US" baseline="0" smtClean="0"/>
              <a:t>the images</a:t>
            </a:r>
            <a:endParaRPr lang="en-US" baseline="0" dirty="0" smtClean="0"/>
          </a:p>
          <a:p>
            <a:r>
              <a:rPr lang="en-US" baseline="0" dirty="0" smtClean="0"/>
              <a:t>	-uses the </a:t>
            </a:r>
            <a:r>
              <a:rPr lang="en-US" baseline="0" dirty="0" err="1" smtClean="0"/>
              <a:t>Meteosat</a:t>
            </a:r>
            <a:r>
              <a:rPr lang="en-US" baseline="0" dirty="0" smtClean="0"/>
              <a:t> split window channels (11 and 12 microns to track the SAL’s dry and possibly dusty air</a:t>
            </a:r>
          </a:p>
          <a:p>
            <a:r>
              <a:rPr lang="en-US" baseline="0" dirty="0" smtClean="0"/>
              <a:t>	-this was an exceptionally large SAL outbreak</a:t>
            </a:r>
          </a:p>
          <a:p>
            <a:r>
              <a:rPr lang="en-US" baseline="0" dirty="0" smtClean="0"/>
              <a:t>	-this imagery was part of the GOES-R proving ground demonstration at NHC for the past few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EB108-9D04-D24C-879B-14BAB7E042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53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TC diurnal</a:t>
            </a:r>
            <a:r>
              <a:rPr lang="en-US" baseline="0" dirty="0" smtClean="0"/>
              <a:t> cycle for 2005 Hurricane Emily (Cat 4)</a:t>
            </a:r>
          </a:p>
          <a:p>
            <a:r>
              <a:rPr lang="en-US" baseline="0" dirty="0" smtClean="0"/>
              <a:t>	-IR on the left, 6 </a:t>
            </a:r>
            <a:r>
              <a:rPr lang="en-US" baseline="0" dirty="0" err="1" smtClean="0"/>
              <a:t>hr</a:t>
            </a:r>
            <a:r>
              <a:rPr lang="en-US" baseline="0" dirty="0" smtClean="0"/>
              <a:t> IR temperature trend on the right</a:t>
            </a:r>
          </a:p>
          <a:p>
            <a:r>
              <a:rPr lang="en-US" baseline="0" dirty="0" smtClean="0"/>
              <a:t>	-for the differencing imagery, the yellows to pinks show trends of IR cooling and let us track diurnal pulses as they move away from the storm</a:t>
            </a:r>
          </a:p>
          <a:p>
            <a:r>
              <a:rPr lang="en-US" baseline="0" dirty="0" smtClean="0"/>
              <a:t>	-diurnal pulses form in/near the inner core each night around sunset and steadily propagate away from the storm overnight, reaching radii of 400-500 km by the following afternoon (local time)</a:t>
            </a:r>
          </a:p>
          <a:p>
            <a:r>
              <a:rPr lang="en-US" baseline="0" dirty="0" smtClean="0"/>
              <a:t>	-click next &gt;&gt; the IR image will animate…notice how the storm rapidly expands over time.  The storm looks a bit shabby as it goes expands</a:t>
            </a:r>
          </a:p>
          <a:p>
            <a:r>
              <a:rPr lang="en-US" baseline="0" dirty="0" smtClean="0"/>
              <a:t>	-click next &gt;&gt; not the IR temp trend imagery loops…notice the cool ring in the IR steadily expanding outward over time.  This diurnal pulse is right on the diurnal clock.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7D6CD3-CB44-4B27-A8FC-26269D73B3B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13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0B8A-81D4-5643-8978-4819113363E7}" type="datetime1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57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5ABB-B654-914B-BDD7-A1FDB54D9BFF}" type="datetime1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52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220-11C4-774C-B13C-F8FEC6853F4F}" type="datetime1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74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4F7C7-87FF-A24A-934D-0CC36B3508E7}" type="datetime1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02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99EF-7222-0A4D-9991-A118196F487B}" type="datetime1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05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B0392-FE43-EF48-BF71-B5733C75BC7D}" type="datetime1">
              <a:rPr lang="en-US" smtClean="0"/>
              <a:t>3/17/16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1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B3121-7956-4F42-A9F3-C10EBAD1A9AD}" type="datetime1">
              <a:rPr lang="en-US" smtClean="0"/>
              <a:t>3/17/16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63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414E-83E2-0948-998F-5594DCC707D1}" type="datetime1">
              <a:rPr lang="en-US" smtClean="0"/>
              <a:t>3/17/16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7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EB9FC-6011-FB41-96A2-7084F0AE6331}" type="datetime1">
              <a:rPr lang="en-US" smtClean="0"/>
              <a:t>3/17/16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1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FEEC-4783-E94C-8F6C-F8958C8BCDB8}" type="datetime1">
              <a:rPr lang="en-US" smtClean="0"/>
              <a:t>3/17/16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1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1A90-755C-224C-9560-DC63A8B05B61}" type="datetime1">
              <a:rPr lang="en-US" smtClean="0"/>
              <a:t>3/17/16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6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8F1FF"/>
            </a:gs>
            <a:gs pos="100000">
              <a:srgbClr val="95AB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3044D-3B65-B247-A112-ABEA7FCA3FF1}" type="datetime1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071DF-8A82-874A-BB0C-865C2841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8.jpg"/><Relationship Id="rId21" Type="http://schemas.openxmlformats.org/officeDocument/2006/relationships/image" Target="../media/image19.jpg"/><Relationship Id="rId22" Type="http://schemas.openxmlformats.org/officeDocument/2006/relationships/image" Target="../media/image20.jpg"/><Relationship Id="rId23" Type="http://schemas.openxmlformats.org/officeDocument/2006/relationships/image" Target="../media/image21.jpg"/><Relationship Id="rId24" Type="http://schemas.openxmlformats.org/officeDocument/2006/relationships/image" Target="../media/image22.jpg"/><Relationship Id="rId25" Type="http://schemas.openxmlformats.org/officeDocument/2006/relationships/image" Target="../media/image23.jpg"/><Relationship Id="rId26" Type="http://schemas.openxmlformats.org/officeDocument/2006/relationships/image" Target="../media/image24.jpg"/><Relationship Id="rId27" Type="http://schemas.openxmlformats.org/officeDocument/2006/relationships/image" Target="../media/image25.jpg"/><Relationship Id="rId28" Type="http://schemas.openxmlformats.org/officeDocument/2006/relationships/image" Target="../media/image26.jpg"/><Relationship Id="rId29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30" Type="http://schemas.openxmlformats.org/officeDocument/2006/relationships/image" Target="../media/image28.jpg"/><Relationship Id="rId31" Type="http://schemas.openxmlformats.org/officeDocument/2006/relationships/image" Target="../media/image29.jpg"/><Relationship Id="rId32" Type="http://schemas.openxmlformats.org/officeDocument/2006/relationships/image" Target="../media/image30.jpg"/><Relationship Id="rId9" Type="http://schemas.openxmlformats.org/officeDocument/2006/relationships/image" Target="../media/image7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jpg"/><Relationship Id="rId33" Type="http://schemas.openxmlformats.org/officeDocument/2006/relationships/image" Target="../media/image31.jpg"/><Relationship Id="rId34" Type="http://schemas.openxmlformats.org/officeDocument/2006/relationships/image" Target="../media/image32.jpg"/><Relationship Id="rId35" Type="http://schemas.openxmlformats.org/officeDocument/2006/relationships/image" Target="../media/image33.jpg"/><Relationship Id="rId10" Type="http://schemas.openxmlformats.org/officeDocument/2006/relationships/image" Target="../media/image8.jpg"/><Relationship Id="rId11" Type="http://schemas.openxmlformats.org/officeDocument/2006/relationships/image" Target="../media/image9.jpg"/><Relationship Id="rId12" Type="http://schemas.openxmlformats.org/officeDocument/2006/relationships/image" Target="../media/image10.jpg"/><Relationship Id="rId13" Type="http://schemas.openxmlformats.org/officeDocument/2006/relationships/image" Target="../media/image11.jpg"/><Relationship Id="rId14" Type="http://schemas.openxmlformats.org/officeDocument/2006/relationships/image" Target="../media/image12.jpg"/><Relationship Id="rId15" Type="http://schemas.openxmlformats.org/officeDocument/2006/relationships/image" Target="../media/image13.jpg"/><Relationship Id="rId16" Type="http://schemas.openxmlformats.org/officeDocument/2006/relationships/image" Target="../media/image14.jpg"/><Relationship Id="rId17" Type="http://schemas.openxmlformats.org/officeDocument/2006/relationships/image" Target="../media/image15.jpg"/><Relationship Id="rId18" Type="http://schemas.openxmlformats.org/officeDocument/2006/relationships/image" Target="../media/image16.jpg"/><Relationship Id="rId19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46" Type="http://schemas.openxmlformats.org/officeDocument/2006/relationships/image" Target="../media/image77.jpeg"/><Relationship Id="rId47" Type="http://schemas.openxmlformats.org/officeDocument/2006/relationships/image" Target="../media/image78.jpeg"/><Relationship Id="rId48" Type="http://schemas.openxmlformats.org/officeDocument/2006/relationships/image" Target="../media/image79.jpeg"/><Relationship Id="rId49" Type="http://schemas.openxmlformats.org/officeDocument/2006/relationships/image" Target="../media/image80.jpeg"/><Relationship Id="rId20" Type="http://schemas.openxmlformats.org/officeDocument/2006/relationships/image" Target="../media/image51.jpeg"/><Relationship Id="rId21" Type="http://schemas.openxmlformats.org/officeDocument/2006/relationships/image" Target="../media/image52.jpeg"/><Relationship Id="rId22" Type="http://schemas.openxmlformats.org/officeDocument/2006/relationships/image" Target="../media/image53.jpeg"/><Relationship Id="rId23" Type="http://schemas.openxmlformats.org/officeDocument/2006/relationships/image" Target="../media/image54.jpeg"/><Relationship Id="rId24" Type="http://schemas.openxmlformats.org/officeDocument/2006/relationships/image" Target="../media/image55.jpeg"/><Relationship Id="rId25" Type="http://schemas.openxmlformats.org/officeDocument/2006/relationships/image" Target="../media/image56.jpeg"/><Relationship Id="rId26" Type="http://schemas.openxmlformats.org/officeDocument/2006/relationships/image" Target="../media/image57.jpeg"/><Relationship Id="rId27" Type="http://schemas.openxmlformats.org/officeDocument/2006/relationships/image" Target="../media/image58.jpeg"/><Relationship Id="rId28" Type="http://schemas.openxmlformats.org/officeDocument/2006/relationships/image" Target="../media/image59.jpeg"/><Relationship Id="rId29" Type="http://schemas.openxmlformats.org/officeDocument/2006/relationships/image" Target="../media/image60.jpeg"/><Relationship Id="rId50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30" Type="http://schemas.openxmlformats.org/officeDocument/2006/relationships/image" Target="../media/image61.jpeg"/><Relationship Id="rId31" Type="http://schemas.openxmlformats.org/officeDocument/2006/relationships/image" Target="../media/image62.jpeg"/><Relationship Id="rId32" Type="http://schemas.openxmlformats.org/officeDocument/2006/relationships/image" Target="../media/image63.jpeg"/><Relationship Id="rId9" Type="http://schemas.openxmlformats.org/officeDocument/2006/relationships/image" Target="../media/image40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33" Type="http://schemas.openxmlformats.org/officeDocument/2006/relationships/image" Target="../media/image64.jpeg"/><Relationship Id="rId34" Type="http://schemas.openxmlformats.org/officeDocument/2006/relationships/image" Target="../media/image65.jpeg"/><Relationship Id="rId35" Type="http://schemas.openxmlformats.org/officeDocument/2006/relationships/image" Target="../media/image66.jpeg"/><Relationship Id="rId36" Type="http://schemas.openxmlformats.org/officeDocument/2006/relationships/image" Target="../media/image67.jpeg"/><Relationship Id="rId10" Type="http://schemas.openxmlformats.org/officeDocument/2006/relationships/image" Target="../media/image41.jpeg"/><Relationship Id="rId11" Type="http://schemas.openxmlformats.org/officeDocument/2006/relationships/image" Target="../media/image42.jpeg"/><Relationship Id="rId12" Type="http://schemas.openxmlformats.org/officeDocument/2006/relationships/image" Target="../media/image43.jpeg"/><Relationship Id="rId13" Type="http://schemas.openxmlformats.org/officeDocument/2006/relationships/image" Target="../media/image44.jpeg"/><Relationship Id="rId14" Type="http://schemas.openxmlformats.org/officeDocument/2006/relationships/image" Target="../media/image45.jpeg"/><Relationship Id="rId15" Type="http://schemas.openxmlformats.org/officeDocument/2006/relationships/image" Target="../media/image46.jpg"/><Relationship Id="rId16" Type="http://schemas.openxmlformats.org/officeDocument/2006/relationships/image" Target="../media/image47.jpeg"/><Relationship Id="rId17" Type="http://schemas.openxmlformats.org/officeDocument/2006/relationships/image" Target="../media/image48.jpeg"/><Relationship Id="rId18" Type="http://schemas.openxmlformats.org/officeDocument/2006/relationships/image" Target="../media/image49.jpeg"/><Relationship Id="rId19" Type="http://schemas.openxmlformats.org/officeDocument/2006/relationships/image" Target="../media/image50.jpeg"/><Relationship Id="rId37" Type="http://schemas.openxmlformats.org/officeDocument/2006/relationships/image" Target="../media/image68.jpg"/><Relationship Id="rId38" Type="http://schemas.openxmlformats.org/officeDocument/2006/relationships/image" Target="../media/image69.jpeg"/><Relationship Id="rId39" Type="http://schemas.openxmlformats.org/officeDocument/2006/relationships/image" Target="../media/image70.jpeg"/><Relationship Id="rId40" Type="http://schemas.openxmlformats.org/officeDocument/2006/relationships/image" Target="../media/image71.jpeg"/><Relationship Id="rId41" Type="http://schemas.openxmlformats.org/officeDocument/2006/relationships/image" Target="../media/image72.jpeg"/><Relationship Id="rId42" Type="http://schemas.openxmlformats.org/officeDocument/2006/relationships/image" Target="../media/image73.jpeg"/><Relationship Id="rId43" Type="http://schemas.openxmlformats.org/officeDocument/2006/relationships/image" Target="../media/image74.jpeg"/><Relationship Id="rId44" Type="http://schemas.openxmlformats.org/officeDocument/2006/relationships/image" Target="../media/image75.jpeg"/><Relationship Id="rId45" Type="http://schemas.openxmlformats.org/officeDocument/2006/relationships/image" Target="../media/image7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l_zoom.2013210.12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7772400" cy="5326380"/>
          </a:xfrm>
          <a:prstGeom prst="rect">
            <a:avLst/>
          </a:prstGeom>
        </p:spPr>
      </p:pic>
      <p:pic>
        <p:nvPicPr>
          <p:cNvPr id="4" name="Picture 3" descr="sal_zoom.2013210.15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7772400" cy="5326380"/>
          </a:xfrm>
          <a:prstGeom prst="rect">
            <a:avLst/>
          </a:prstGeom>
        </p:spPr>
      </p:pic>
      <p:pic>
        <p:nvPicPr>
          <p:cNvPr id="5" name="Picture 4" descr="sal_zoom.2013210.18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7772400" cy="5326380"/>
          </a:xfrm>
          <a:prstGeom prst="rect">
            <a:avLst/>
          </a:prstGeom>
        </p:spPr>
      </p:pic>
      <p:pic>
        <p:nvPicPr>
          <p:cNvPr id="7" name="Picture 6" descr="sal_zoom.2013210.21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7772400" cy="5326380"/>
          </a:xfrm>
          <a:prstGeom prst="rect">
            <a:avLst/>
          </a:prstGeom>
        </p:spPr>
      </p:pic>
      <p:pic>
        <p:nvPicPr>
          <p:cNvPr id="8" name="Picture 7" descr="sal_zoom.2013211.00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7772400" cy="5326380"/>
          </a:xfrm>
          <a:prstGeom prst="rect">
            <a:avLst/>
          </a:prstGeom>
        </p:spPr>
      </p:pic>
      <p:pic>
        <p:nvPicPr>
          <p:cNvPr id="9" name="Picture 8" descr="sal_zoom.2013211.03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7772400" cy="5326380"/>
          </a:xfrm>
          <a:prstGeom prst="rect">
            <a:avLst/>
          </a:prstGeom>
        </p:spPr>
      </p:pic>
      <p:pic>
        <p:nvPicPr>
          <p:cNvPr id="10" name="Picture 9" descr="sal_zoom.2013211.060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7772400" cy="5326379"/>
          </a:xfrm>
          <a:prstGeom prst="rect">
            <a:avLst/>
          </a:prstGeom>
        </p:spPr>
      </p:pic>
      <p:pic>
        <p:nvPicPr>
          <p:cNvPr id="11" name="Picture 10" descr="sal_zoom.2013211.090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7"/>
            <a:ext cx="7772400" cy="5326380"/>
          </a:xfrm>
          <a:prstGeom prst="rect">
            <a:avLst/>
          </a:prstGeom>
        </p:spPr>
      </p:pic>
      <p:pic>
        <p:nvPicPr>
          <p:cNvPr id="12" name="Picture 11" descr="sal_zoom.2013211.120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7"/>
            <a:ext cx="7772400" cy="5326380"/>
          </a:xfrm>
          <a:prstGeom prst="rect">
            <a:avLst/>
          </a:prstGeom>
        </p:spPr>
      </p:pic>
      <p:pic>
        <p:nvPicPr>
          <p:cNvPr id="13" name="Picture 12" descr="sal_zoom.2013211.150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7"/>
            <a:ext cx="7772400" cy="5326380"/>
          </a:xfrm>
          <a:prstGeom prst="rect">
            <a:avLst/>
          </a:prstGeom>
        </p:spPr>
      </p:pic>
      <p:pic>
        <p:nvPicPr>
          <p:cNvPr id="14" name="Picture 13" descr="sal_zoom.2013211.1800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7772400" cy="5326380"/>
          </a:xfrm>
          <a:prstGeom prst="rect">
            <a:avLst/>
          </a:prstGeom>
        </p:spPr>
      </p:pic>
      <p:pic>
        <p:nvPicPr>
          <p:cNvPr id="15" name="Picture 14" descr="sal_zoom.2013211.2100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7772400" cy="5326380"/>
          </a:xfrm>
          <a:prstGeom prst="rect">
            <a:avLst/>
          </a:prstGeom>
        </p:spPr>
      </p:pic>
      <p:pic>
        <p:nvPicPr>
          <p:cNvPr id="16" name="Picture 15" descr="sal_zoom.2013212.0000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7772400" cy="5326380"/>
          </a:xfrm>
          <a:prstGeom prst="rect">
            <a:avLst/>
          </a:prstGeom>
        </p:spPr>
      </p:pic>
      <p:pic>
        <p:nvPicPr>
          <p:cNvPr id="17" name="Picture 16" descr="sal_zoom.2013212.0300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7772400" cy="5326380"/>
          </a:xfrm>
          <a:prstGeom prst="rect">
            <a:avLst/>
          </a:prstGeom>
        </p:spPr>
      </p:pic>
      <p:pic>
        <p:nvPicPr>
          <p:cNvPr id="18" name="Picture 17" descr="sal_zoom.2013212.0600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7"/>
            <a:ext cx="7772400" cy="5326380"/>
          </a:xfrm>
          <a:prstGeom prst="rect">
            <a:avLst/>
          </a:prstGeom>
        </p:spPr>
      </p:pic>
      <p:pic>
        <p:nvPicPr>
          <p:cNvPr id="19" name="Picture 18" descr="sal_zoom.2013212.0900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7"/>
            <a:ext cx="7772400" cy="5326380"/>
          </a:xfrm>
          <a:prstGeom prst="rect">
            <a:avLst/>
          </a:prstGeom>
        </p:spPr>
      </p:pic>
      <p:pic>
        <p:nvPicPr>
          <p:cNvPr id="20" name="Picture 19" descr="sal_zoom.2013212.1200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7"/>
            <a:ext cx="7772400" cy="5326380"/>
          </a:xfrm>
          <a:prstGeom prst="rect">
            <a:avLst/>
          </a:prstGeom>
        </p:spPr>
      </p:pic>
      <p:pic>
        <p:nvPicPr>
          <p:cNvPr id="21" name="Picture 20" descr="sal_zoom.2013212.1500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7"/>
            <a:ext cx="7772400" cy="5326380"/>
          </a:xfrm>
          <a:prstGeom prst="rect">
            <a:avLst/>
          </a:prstGeom>
        </p:spPr>
      </p:pic>
      <p:pic>
        <p:nvPicPr>
          <p:cNvPr id="22" name="Picture 21" descr="sal_zoom.2013212.1800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7772400" cy="5326380"/>
          </a:xfrm>
          <a:prstGeom prst="rect">
            <a:avLst/>
          </a:prstGeom>
        </p:spPr>
      </p:pic>
      <p:pic>
        <p:nvPicPr>
          <p:cNvPr id="23" name="Picture 22" descr="sal_zoom.2013212.2100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7"/>
            <a:ext cx="7772400" cy="5326380"/>
          </a:xfrm>
          <a:prstGeom prst="rect">
            <a:avLst/>
          </a:prstGeom>
        </p:spPr>
      </p:pic>
      <p:pic>
        <p:nvPicPr>
          <p:cNvPr id="24" name="Picture 23" descr="sal_zoom.2013213.0000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7"/>
            <a:ext cx="7772400" cy="5326380"/>
          </a:xfrm>
          <a:prstGeom prst="rect">
            <a:avLst/>
          </a:prstGeom>
        </p:spPr>
      </p:pic>
      <p:pic>
        <p:nvPicPr>
          <p:cNvPr id="25" name="Picture 24" descr="sal_zoom.2013213.0300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7"/>
            <a:ext cx="7772400" cy="5326380"/>
          </a:xfrm>
          <a:prstGeom prst="rect">
            <a:avLst/>
          </a:prstGeom>
        </p:spPr>
      </p:pic>
      <p:pic>
        <p:nvPicPr>
          <p:cNvPr id="26" name="Picture 25" descr="sal_zoom.2013213.0600.jp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7"/>
            <a:ext cx="7772400" cy="5326380"/>
          </a:xfrm>
          <a:prstGeom prst="rect">
            <a:avLst/>
          </a:prstGeom>
        </p:spPr>
      </p:pic>
      <p:pic>
        <p:nvPicPr>
          <p:cNvPr id="27" name="Picture 26" descr="sal_zoom.2013213.0900.jp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7"/>
            <a:ext cx="7772400" cy="5326380"/>
          </a:xfrm>
          <a:prstGeom prst="rect">
            <a:avLst/>
          </a:prstGeom>
        </p:spPr>
      </p:pic>
      <p:pic>
        <p:nvPicPr>
          <p:cNvPr id="28" name="Picture 27" descr="sal_zoom.2013213.1200.jp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7772400" cy="5326380"/>
          </a:xfrm>
          <a:prstGeom prst="rect">
            <a:avLst/>
          </a:prstGeom>
        </p:spPr>
      </p:pic>
      <p:pic>
        <p:nvPicPr>
          <p:cNvPr id="29" name="Picture 28" descr="sal_zoom.2013213.1500.jp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7"/>
            <a:ext cx="7772400" cy="5326380"/>
          </a:xfrm>
          <a:prstGeom prst="rect">
            <a:avLst/>
          </a:prstGeom>
        </p:spPr>
      </p:pic>
      <p:pic>
        <p:nvPicPr>
          <p:cNvPr id="30" name="Picture 29" descr="sal_zoom.2013213.1800.jp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7772400" cy="5326380"/>
          </a:xfrm>
          <a:prstGeom prst="rect">
            <a:avLst/>
          </a:prstGeom>
        </p:spPr>
      </p:pic>
      <p:pic>
        <p:nvPicPr>
          <p:cNvPr id="31" name="Picture 30" descr="sal_zoom.2013213.2100.jp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7772400" cy="5326380"/>
          </a:xfrm>
          <a:prstGeom prst="rect">
            <a:avLst/>
          </a:prstGeom>
        </p:spPr>
      </p:pic>
      <p:pic>
        <p:nvPicPr>
          <p:cNvPr id="32" name="Picture 31" descr="sal_zoom.2013214.0000.jp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7"/>
            <a:ext cx="7772400" cy="5326380"/>
          </a:xfrm>
          <a:prstGeom prst="rect">
            <a:avLst/>
          </a:prstGeom>
        </p:spPr>
      </p:pic>
      <p:pic>
        <p:nvPicPr>
          <p:cNvPr id="33" name="Picture 32" descr="sal_zoom.2013214.0300.jp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7772400" cy="5326380"/>
          </a:xfrm>
          <a:prstGeom prst="rect">
            <a:avLst/>
          </a:prstGeom>
        </p:spPr>
      </p:pic>
      <p:pic>
        <p:nvPicPr>
          <p:cNvPr id="34" name="Picture 33" descr="sal_zoom.2013214.0600.jp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7"/>
            <a:ext cx="7772400" cy="5326380"/>
          </a:xfrm>
          <a:prstGeom prst="rect">
            <a:avLst/>
          </a:prstGeom>
        </p:spPr>
      </p:pic>
      <p:pic>
        <p:nvPicPr>
          <p:cNvPr id="35" name="Picture 34" descr="sal_zoom.2013214.0900.jp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7"/>
            <a:ext cx="7772400" cy="5326380"/>
          </a:xfrm>
          <a:prstGeom prst="rect">
            <a:avLst/>
          </a:prstGeom>
        </p:spPr>
      </p:pic>
      <p:pic>
        <p:nvPicPr>
          <p:cNvPr id="36" name="Picture 35" descr="sal_zoom.2013214.1200.jp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7772400" cy="5326380"/>
          </a:xfrm>
          <a:prstGeom prst="rect">
            <a:avLst/>
          </a:prstGeom>
        </p:spPr>
      </p:pic>
      <p:sp>
        <p:nvSpPr>
          <p:cNvPr id="37" name="TextBox 9"/>
          <p:cNvSpPr txBox="1">
            <a:spLocks noChangeArrowheads="1"/>
          </p:cNvSpPr>
          <p:nvPr/>
        </p:nvSpPr>
        <p:spPr bwMode="auto">
          <a:xfrm>
            <a:off x="15047" y="5097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latin typeface="Comic Sans MS" pitchFamily="66" charset="0"/>
              </a:rPr>
              <a:t>Saharan Air Layer (SAL) Satellite Imagery</a:t>
            </a:r>
          </a:p>
          <a:p>
            <a:pPr algn="ctr"/>
            <a:endParaRPr lang="en-US" sz="800" dirty="0" smtClean="0">
              <a:latin typeface="Comic Sans MS" pitchFamily="66" charset="0"/>
            </a:endParaRPr>
          </a:p>
          <a:p>
            <a:pPr algn="ctr"/>
            <a:r>
              <a:rPr lang="en-US" sz="2000" i="1" dirty="0">
                <a:latin typeface="Comic Sans MS"/>
                <a:cs typeface="Comic Sans MS"/>
              </a:rPr>
              <a:t>Channels: </a:t>
            </a:r>
            <a:r>
              <a:rPr lang="en-US" sz="2000" i="1" dirty="0" smtClean="0">
                <a:latin typeface="Comic Sans MS"/>
                <a:cs typeface="Comic Sans MS"/>
              </a:rPr>
              <a:t>10.8/12 </a:t>
            </a:r>
            <a:r>
              <a:rPr lang="en-US" sz="2000" i="1" dirty="0" err="1">
                <a:latin typeface="Comic Sans MS"/>
                <a:ea typeface="Lucida Grande"/>
                <a:cs typeface="Comic Sans MS"/>
              </a:rPr>
              <a:t>μ</a:t>
            </a:r>
            <a:r>
              <a:rPr lang="en-US" sz="2000" i="1" dirty="0" err="1">
                <a:latin typeface="Comic Sans MS"/>
                <a:cs typeface="Comic Sans MS"/>
              </a:rPr>
              <a:t>m</a:t>
            </a:r>
            <a:r>
              <a:rPr lang="en-US" sz="2000" i="1" dirty="0">
                <a:latin typeface="Comic Sans MS"/>
                <a:cs typeface="Comic Sans MS"/>
              </a:rPr>
              <a:t>;		Uses: </a:t>
            </a:r>
            <a:r>
              <a:rPr lang="en-US" sz="2000" i="1" dirty="0" smtClean="0">
                <a:latin typeface="Comic Sans MS"/>
                <a:cs typeface="Comic Sans MS"/>
              </a:rPr>
              <a:t>Detecting Dry and/or Dusty Air</a:t>
            </a:r>
            <a:endParaRPr lang="en-US" sz="2000" i="1" dirty="0">
              <a:latin typeface="Comic Sans MS"/>
              <a:cs typeface="Comic Sans MS"/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6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5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7" descr="050714_2145z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09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14" descr="050714_2145z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050714_2245z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050714_2345z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050715_0045z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3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050715_0145z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3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050714_2245z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609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114300" y="1562206"/>
            <a:ext cx="4376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/>
              <a:t>GOES </a:t>
            </a:r>
            <a:r>
              <a:rPr lang="en-US" sz="2000" dirty="0" smtClean="0"/>
              <a:t>Infrared: 11 </a:t>
            </a:r>
            <a:r>
              <a:rPr lang="en-US" sz="2000" dirty="0" err="1" smtClean="0"/>
              <a:t>μm</a:t>
            </a:r>
            <a:endParaRPr lang="en-US" sz="2000" dirty="0"/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4491038" y="1562206"/>
            <a:ext cx="46402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/>
              <a:t>GOES </a:t>
            </a:r>
            <a:r>
              <a:rPr lang="en-US" sz="2000" dirty="0" smtClean="0"/>
              <a:t>IR </a:t>
            </a:r>
            <a:r>
              <a:rPr lang="en-US" sz="2000" dirty="0" smtClean="0"/>
              <a:t>6-hr temp trend: </a:t>
            </a:r>
            <a:r>
              <a:rPr lang="en-US" sz="2000" dirty="0"/>
              <a:t>11 </a:t>
            </a:r>
            <a:r>
              <a:rPr lang="en-US" sz="2000" dirty="0" err="1" smtClean="0"/>
              <a:t>μm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dirty="0" smtClean="0"/>
              <a:t>Tropical Cyclone Diurnal Cycle</a:t>
            </a:r>
          </a:p>
          <a:p>
            <a:pPr algn="ctr"/>
            <a:r>
              <a:rPr lang="en-US" sz="2000" i="1" dirty="0" smtClean="0"/>
              <a:t>Hurricane </a:t>
            </a:r>
            <a:r>
              <a:rPr lang="en-US" sz="2000" i="1" dirty="0"/>
              <a:t>Emily: 14-15 July 2005</a:t>
            </a:r>
          </a:p>
        </p:txBody>
      </p:sp>
      <p:pic>
        <p:nvPicPr>
          <p:cNvPr id="19" name="Picture 18" descr="050715_0245z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050715_0345z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050715_0445z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050715_0545z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43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050715_0645z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050715_0745z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050715_0845z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050715_0945z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050715_1045z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050715_1145z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050715_1245z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050715_1345z.jp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050715_1445z.jp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050715_1545z.jpg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050715_1645z.jpg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050715_1745z.jp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050715_1845z.jp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050715_2246z.jpg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050715_2345z.jpg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103188" y="194796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050714_2345z.jpg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6609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050715_0045z.jpg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46609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050715_0145z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46609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050715_0245z.jpg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6609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050715_0345z.jpg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46609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050715_0445z.jpg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46609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 descr="050715_0545z.jpg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46609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 descr="050715_0645z.jpg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46609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050715_0745z.jpg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46609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 descr="050715_0845z.jpg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46609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050715_0945z.jpg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46609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050715_1045z.jpg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46609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0" descr="050715_1145z.jpg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46482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050715_1245z.jpg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46482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 descr="050715_1345z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46482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 descr="050715_1445z.jpg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46482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 descr="050715_1545z.jpg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46482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 descr="050715_1645z.jpg"/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46482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56" descr="050715_1745z.jpg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46482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050715_1845z.jpg"/>
          <p:cNvPicPr>
            <a:picLocks noChangeAspect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46482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58" descr="050715_2246z.jpg"/>
          <p:cNvPicPr>
            <a:picLocks noChangeAspect="1"/>
          </p:cNvPicPr>
          <p:nvPr/>
        </p:nvPicPr>
        <p:blipFill>
          <a:blip r:embed="rId49"/>
          <a:srcRect/>
          <a:stretch>
            <a:fillRect/>
          </a:stretch>
        </p:blipFill>
        <p:spPr bwMode="auto">
          <a:xfrm>
            <a:off x="46482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9" descr="050715_2345z.jpg"/>
          <p:cNvPicPr>
            <a:picLocks noChangeAspect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4648200" y="1947968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71DF-8A82-874A-BB0C-865C2841DEA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5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8622</TotalTime>
  <Words>65</Words>
  <Application>Microsoft Macintosh PowerPoint</Application>
  <PresentationFormat>On-screen Show (4:3)</PresentationFormat>
  <Paragraphs>22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P. Dunion</dc:creator>
  <cp:lastModifiedBy>Jason P. Dunion</cp:lastModifiedBy>
  <cp:revision>325</cp:revision>
  <dcterms:created xsi:type="dcterms:W3CDTF">2014-02-25T13:10:57Z</dcterms:created>
  <dcterms:modified xsi:type="dcterms:W3CDTF">2016-03-17T20:57:35Z</dcterms:modified>
</cp:coreProperties>
</file>