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838" r:id="rId2"/>
    <p:sldId id="851" r:id="rId3"/>
    <p:sldId id="846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EC20A"/>
    <a:srgbClr val="011893"/>
    <a:srgbClr val="009051"/>
    <a:srgbClr val="00FA00"/>
    <a:srgbClr val="D3E2F5"/>
    <a:srgbClr val="CCDCF2"/>
    <a:srgbClr val="F4FF0E"/>
    <a:srgbClr val="FB3007"/>
    <a:srgbClr val="FB5C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50" autoAdjust="0"/>
    <p:restoredTop sz="90522" autoAdjust="0"/>
  </p:normalViewPr>
  <p:slideViewPr>
    <p:cSldViewPr snapToGrid="0" snapToObjects="1">
      <p:cViewPr>
        <p:scale>
          <a:sx n="110" d="100"/>
          <a:sy n="110" d="100"/>
        </p:scale>
        <p:origin x="824" y="264"/>
      </p:cViewPr>
      <p:guideLst>
        <p:guide orient="horz" pos="2160"/>
        <p:guide pos="2880"/>
        <p:guide orient="horz" pos="21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FA280-77B0-D843-B80A-67DBC200F519}" type="datetimeFigureOut">
              <a:rPr lang="en-US" smtClean="0"/>
              <a:t>6/6/19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3897B-8824-A54E-8EF7-C1BCBCFFB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170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F4E00-C884-7D46-AEEA-BFD525218B37}" type="datetimeFigureOut">
              <a:rPr lang="en-US" smtClean="0"/>
              <a:t>6/6/19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8452-E69A-2146-81D8-19BF7B3CB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655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5372-55C6-6D41-B20A-3DEC557E66E1}" type="datetime1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70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673B3-973E-F144-AE7D-6A8E2E945CDD}" type="datetime1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4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C305-CF7D-7343-9791-B8C7456B7F1B}" type="datetime1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2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3AE-5BAC-6F4A-B545-3D44FF0C4E45}" type="datetime1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9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C33-B9B8-7048-AE82-F404868DD4BE}" type="datetime1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5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AC9B-83F9-3D4C-BD5B-DF09844FF18E}" type="datetime1">
              <a:rPr lang="en-US" smtClean="0"/>
              <a:t>6/6/19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7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D8B9-4A79-E54C-9EF5-F162F3E61803}" type="datetime1">
              <a:rPr lang="en-US" smtClean="0"/>
              <a:t>6/6/19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79B9-64A2-E94F-9D8C-F956B2527CB4}" type="datetime1">
              <a:rPr lang="en-US" smtClean="0"/>
              <a:t>6/6/19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3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E0A5-61C3-6340-8362-C6B5ED18A7AD}" type="datetime1">
              <a:rPr lang="en-US" smtClean="0"/>
              <a:t>6/6/19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3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4552-D4F9-3844-9D2C-ADD1251DA1A3}" type="datetime1">
              <a:rPr lang="en-US" smtClean="0"/>
              <a:t>6/6/19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4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2250-B613-3D4B-86D0-6CDB99FE204E}" type="datetime1">
              <a:rPr lang="en-US" smtClean="0"/>
              <a:t>6/6/19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2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A61F4-49BC-1142-ACC5-D6FEB9C1C755}" type="datetime1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274A9-2A05-9D49-938F-3EDB8C37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1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16FA78F-49AB-9F41-8845-B638774D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EDF6FE8-2F7D-F14E-8C28-47D6FEF4E646}"/>
              </a:ext>
            </a:extLst>
          </p:cNvPr>
          <p:cNvSpPr txBox="1"/>
          <p:nvPr/>
        </p:nvSpPr>
        <p:spPr>
          <a:xfrm>
            <a:off x="0" y="0"/>
            <a:ext cx="9144000" cy="54662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dirty="0" smtClean="0"/>
              <a:t>NASA Mission Tools Suite (MTS)</a:t>
            </a:r>
            <a:endParaRPr lang="en-US" sz="3600" i="1" dirty="0"/>
          </a:p>
        </p:txBody>
      </p:sp>
      <p:sp>
        <p:nvSpPr>
          <p:cNvPr id="6" name="Rectangle 5"/>
          <p:cNvSpPr/>
          <p:nvPr/>
        </p:nvSpPr>
        <p:spPr>
          <a:xfrm>
            <a:off x="178393" y="987665"/>
            <a:ext cx="8965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/>
            <a:r>
              <a:rPr lang="en-US" sz="2800" b="1" dirty="0" smtClean="0"/>
              <a:t>About MTS</a:t>
            </a:r>
            <a:r>
              <a:rPr lang="en-US" sz="2800" b="1" dirty="0" smtClean="0"/>
              <a:t>:</a:t>
            </a:r>
            <a:endParaRPr lang="en-US" sz="28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78392" y="2480037"/>
            <a:ext cx="89656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/>
            <a:r>
              <a:rPr lang="en-US" sz="2800" u="sng" dirty="0" smtClean="0"/>
              <a:t>Platform</a:t>
            </a:r>
            <a:r>
              <a:rPr lang="en-US" sz="2800" u="sng" dirty="0" smtClean="0"/>
              <a:t>: </a:t>
            </a:r>
            <a:endParaRPr lang="en-US" sz="2800" u="sng" dirty="0"/>
          </a:p>
          <a:p>
            <a:pPr marL="749300" indent="-230188">
              <a:buFont typeface="Arial" charset="0"/>
              <a:buChar char="•"/>
            </a:pPr>
            <a:r>
              <a:rPr lang="en-US" sz="2400" dirty="0" smtClean="0"/>
              <a:t>Can be run on any web browser</a:t>
            </a:r>
          </a:p>
          <a:p>
            <a:pPr marL="749300" indent="-230188">
              <a:buFont typeface="Arial" charset="0"/>
              <a:buChar char="•"/>
            </a:pPr>
            <a:r>
              <a:rPr lang="en-US" sz="2400" dirty="0" smtClean="0"/>
              <a:t>NOAA aircraft bandwidth &gt;&gt; too low to effectively run MTS</a:t>
            </a:r>
          </a:p>
          <a:p>
            <a:pPr marL="749300" indent="-230188">
              <a:buFont typeface="Arial" charset="0"/>
              <a:buChar char="•"/>
            </a:pPr>
            <a:r>
              <a:rPr lang="en-US" sz="2400" dirty="0" smtClean="0"/>
              <a:t>MTS-2 </a:t>
            </a:r>
            <a:r>
              <a:rPr lang="en-US" sz="2400" dirty="0" smtClean="0"/>
              <a:t>&gt;&gt; will </a:t>
            </a:r>
            <a:r>
              <a:rPr lang="en-US" sz="2400" dirty="0" smtClean="0"/>
              <a:t>include capability </a:t>
            </a:r>
            <a:r>
              <a:rPr lang="en-US" sz="2400" dirty="0" smtClean="0"/>
              <a:t>to run with low </a:t>
            </a:r>
            <a:r>
              <a:rPr lang="en-US" sz="2400" dirty="0" smtClean="0"/>
              <a:t>bandwidth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78393" y="1510885"/>
            <a:ext cx="896560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/>
            <a:r>
              <a:rPr lang="en-US" sz="2800" u="sng" dirty="0" smtClean="0"/>
              <a:t>Purpose</a:t>
            </a:r>
            <a:r>
              <a:rPr lang="en-US" sz="2800" u="sng" dirty="0"/>
              <a:t>: </a:t>
            </a:r>
            <a:endParaRPr lang="en-US" sz="2800" u="sng" dirty="0" smtClean="0"/>
          </a:p>
          <a:p>
            <a:pPr marL="749300" indent="-230188">
              <a:buFont typeface="Arial" charset="0"/>
              <a:buChar char="•"/>
            </a:pPr>
            <a:r>
              <a:rPr lang="en-US" sz="2400" dirty="0" smtClean="0"/>
              <a:t>Support </a:t>
            </a:r>
            <a:r>
              <a:rPr lang="en-US" sz="2400" dirty="0"/>
              <a:t>situation awareness during aircraft </a:t>
            </a:r>
            <a:r>
              <a:rPr lang="en-US" sz="2400" dirty="0" smtClean="0"/>
              <a:t>missions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78393" y="5618639"/>
            <a:ext cx="896560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/>
            <a:r>
              <a:rPr lang="en-US" sz="2800" u="sng" dirty="0" smtClean="0"/>
              <a:t>Training</a:t>
            </a:r>
            <a:r>
              <a:rPr lang="en-US" sz="2400" u="sng" dirty="0" smtClean="0"/>
              <a:t>: </a:t>
            </a:r>
            <a:endParaRPr lang="en-US" sz="2400" u="sng" dirty="0"/>
          </a:p>
          <a:p>
            <a:pPr marL="749300" indent="-230188">
              <a:buFont typeface="Arial" charset="0"/>
              <a:buChar char="•"/>
            </a:pPr>
            <a:r>
              <a:rPr lang="en-US" sz="2400" dirty="0" smtClean="0"/>
              <a:t>26 June 2019, 1300-1400 EDT (remote access TBD)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78391" y="4234004"/>
            <a:ext cx="896560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/>
            <a:r>
              <a:rPr lang="en-US" sz="2800" u="sng" dirty="0" smtClean="0"/>
              <a:t>Access</a:t>
            </a:r>
            <a:r>
              <a:rPr lang="en-US" sz="2800" u="sng" dirty="0" smtClean="0"/>
              <a:t>: </a:t>
            </a:r>
            <a:endParaRPr lang="en-US" sz="2800" u="sng" dirty="0"/>
          </a:p>
          <a:p>
            <a:pPr marL="749300" indent="-230188">
              <a:buFont typeface="Arial" charset="0"/>
              <a:buChar char="•"/>
            </a:pPr>
            <a:r>
              <a:rPr lang="en-US" sz="2400" dirty="0" smtClean="0"/>
              <a:t>Password protected account</a:t>
            </a:r>
          </a:p>
          <a:p>
            <a:pPr marL="749300" indent="-230188">
              <a:buFont typeface="Arial" charset="0"/>
              <a:buChar char="•"/>
            </a:pPr>
            <a:r>
              <a:rPr lang="en-US" sz="2400" dirty="0" smtClean="0"/>
              <a:t>NOAA </a:t>
            </a:r>
            <a:r>
              <a:rPr lang="en-US" sz="2400" dirty="0" smtClean="0"/>
              <a:t>has </a:t>
            </a:r>
            <a:r>
              <a:rPr lang="en-US" sz="2400" dirty="0" smtClean="0"/>
              <a:t>its own dedicated account to support its </a:t>
            </a:r>
            <a:r>
              <a:rPr lang="en-US" sz="2400" dirty="0" smtClean="0"/>
              <a:t>missions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5577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16FA78F-49AB-9F41-8845-B638774D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EDF6FE8-2F7D-F14E-8C28-47D6FEF4E646}"/>
              </a:ext>
            </a:extLst>
          </p:cNvPr>
          <p:cNvSpPr txBox="1"/>
          <p:nvPr/>
        </p:nvSpPr>
        <p:spPr>
          <a:xfrm>
            <a:off x="0" y="0"/>
            <a:ext cx="914400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dirty="0" smtClean="0"/>
              <a:t>NASA Mission Tools Suite (MTS)</a:t>
            </a:r>
          </a:p>
          <a:p>
            <a:pPr algn="ctr">
              <a:lnSpc>
                <a:spcPct val="80000"/>
              </a:lnSpc>
            </a:pPr>
            <a:r>
              <a:rPr lang="en-US" sz="2800" i="1" dirty="0" smtClean="0"/>
              <a:t>Hurricane Karl: 24 Sep 2016</a:t>
            </a:r>
            <a:endParaRPr lang="en-US" sz="2800" i="1" dirty="0"/>
          </a:p>
        </p:txBody>
      </p:sp>
      <p:pic>
        <p:nvPicPr>
          <p:cNvPr id="5" name="image33.png" descr="GIV_gravity_waves_2155Z.png">
            <a:extLst>
              <a:ext uri="{FF2B5EF4-FFF2-40B4-BE49-F238E27FC236}">
                <a16:creationId xmlns="" xmlns:a16="http://schemas.microsoft.com/office/drawing/2014/main" id="{A1B7CCD1-EBFF-814D-A3AD-E87CEC7E60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896" y="1275848"/>
            <a:ext cx="8806207" cy="5080505"/>
          </a:xfrm>
          <a:prstGeom prst="rect">
            <a:avLst/>
          </a:prstGeom>
          <a:ln/>
        </p:spPr>
      </p:pic>
      <p:grpSp>
        <p:nvGrpSpPr>
          <p:cNvPr id="3" name="Group 2"/>
          <p:cNvGrpSpPr/>
          <p:nvPr/>
        </p:nvGrpSpPr>
        <p:grpSpPr>
          <a:xfrm>
            <a:off x="196757" y="2947999"/>
            <a:ext cx="6416042" cy="2201280"/>
            <a:chOff x="196757" y="2947999"/>
            <a:chExt cx="6416042" cy="2201280"/>
          </a:xfrm>
        </p:grpSpPr>
        <p:sp>
          <p:nvSpPr>
            <p:cNvPr id="7" name="TextBox 6"/>
            <p:cNvSpPr txBox="1"/>
            <p:nvPr/>
          </p:nvSpPr>
          <p:spPr>
            <a:xfrm>
              <a:off x="5411188" y="3301942"/>
              <a:ext cx="1201611" cy="70788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</a:rPr>
                <a:t>NOAA</a:t>
              </a:r>
            </a:p>
            <a:p>
              <a:pPr algn="ctr"/>
              <a:r>
                <a:rPr lang="en-US" sz="2000" b="1" dirty="0" smtClean="0">
                  <a:solidFill>
                    <a:srgbClr val="00B050"/>
                  </a:solidFill>
                </a:rPr>
                <a:t>G-IV (N49)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10083" y="2947999"/>
              <a:ext cx="1077603" cy="70788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</a:rPr>
                <a:t>NOAA </a:t>
              </a:r>
              <a:br>
                <a:rPr lang="en-US" sz="2000" b="1" dirty="0" smtClean="0">
                  <a:solidFill>
                    <a:srgbClr val="00B050"/>
                  </a:solidFill>
                </a:rPr>
              </a:br>
              <a:r>
                <a:rPr lang="en-US" sz="2000" b="1" dirty="0" smtClean="0">
                  <a:solidFill>
                    <a:srgbClr val="00B050"/>
                  </a:solidFill>
                </a:rPr>
                <a:t>P-3 (N43)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6757" y="4133616"/>
              <a:ext cx="1499577" cy="101566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</a:rPr>
                <a:t>NASA</a:t>
              </a:r>
              <a:br>
                <a:rPr lang="en-US" sz="2000" b="1" dirty="0" smtClean="0">
                  <a:solidFill>
                    <a:srgbClr val="00B050"/>
                  </a:solidFill>
                </a:rPr>
              </a:br>
              <a:r>
                <a:rPr lang="en-US" sz="2000" b="1" dirty="0" smtClean="0">
                  <a:solidFill>
                    <a:srgbClr val="00B050"/>
                  </a:solidFill>
                </a:rPr>
                <a:t>Global Hawk </a:t>
              </a:r>
            </a:p>
            <a:p>
              <a:pPr algn="ctr"/>
              <a:r>
                <a:rPr lang="en-US" sz="2000" b="1" dirty="0" smtClean="0">
                  <a:solidFill>
                    <a:srgbClr val="00B050"/>
                  </a:solidFill>
                </a:rPr>
                <a:t>(N872)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8" idx="2"/>
            </p:cNvCxnSpPr>
            <p:nvPr/>
          </p:nvCxnSpPr>
          <p:spPr>
            <a:xfrm>
              <a:off x="3048885" y="3655885"/>
              <a:ext cx="339038" cy="98556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5463251" y="4009828"/>
              <a:ext cx="529012" cy="63162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9" idx="0"/>
            </p:cNvCxnSpPr>
            <p:nvPr/>
          </p:nvCxnSpPr>
          <p:spPr>
            <a:xfrm flipV="1">
              <a:off x="946546" y="3655886"/>
              <a:ext cx="349819" cy="47773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54087" y="1336233"/>
            <a:ext cx="7837455" cy="4260003"/>
            <a:chOff x="354087" y="1336233"/>
            <a:chExt cx="7837455" cy="4260003"/>
          </a:xfrm>
        </p:grpSpPr>
        <p:sp>
          <p:nvSpPr>
            <p:cNvPr id="18" name="TextBox 17"/>
            <p:cNvSpPr txBox="1"/>
            <p:nvPr/>
          </p:nvSpPr>
          <p:spPr>
            <a:xfrm>
              <a:off x="5918772" y="4888350"/>
              <a:ext cx="2254464" cy="70788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Global Hawk</a:t>
              </a: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planned flight track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Straight Arrow Connector 18"/>
            <p:cNvCxnSpPr>
              <a:stCxn id="18" idx="0"/>
            </p:cNvCxnSpPr>
            <p:nvPr/>
          </p:nvCxnSpPr>
          <p:spPr>
            <a:xfrm flipV="1">
              <a:off x="7046004" y="3784921"/>
              <a:ext cx="1145538" cy="1103429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2" idx="2"/>
            </p:cNvCxnSpPr>
            <p:nvPr/>
          </p:nvCxnSpPr>
          <p:spPr>
            <a:xfrm>
              <a:off x="5161260" y="2044119"/>
              <a:ext cx="203762" cy="55493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2" idx="2"/>
            </p:cNvCxnSpPr>
            <p:nvPr/>
          </p:nvCxnSpPr>
          <p:spPr>
            <a:xfrm>
              <a:off x="5161260" y="2044119"/>
              <a:ext cx="440887" cy="16905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54087" y="1916794"/>
              <a:ext cx="1884555" cy="70788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Global Hawk</a:t>
              </a: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25 nm range ring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Straight Arrow Connector 34"/>
            <p:cNvCxnSpPr>
              <a:stCxn id="34" idx="2"/>
            </p:cNvCxnSpPr>
            <p:nvPr/>
          </p:nvCxnSpPr>
          <p:spPr>
            <a:xfrm>
              <a:off x="1296365" y="2624680"/>
              <a:ext cx="150470" cy="323319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003218" y="1336233"/>
              <a:ext cx="2316083" cy="70788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Global Hawk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p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lanned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dropsondes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017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45C88B4-D86D-034E-A1F9-88086E933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4A9-2A05-9D49-938F-3EDB8C37A972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446700D-916D-D444-8CF9-3D1BE74C8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86831"/>
            <a:ext cx="6858000" cy="42572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3B81841-743E-9E4E-848F-DE6AFCD25673}"/>
              </a:ext>
            </a:extLst>
          </p:cNvPr>
          <p:cNvSpPr txBox="1"/>
          <p:nvPr/>
        </p:nvSpPr>
        <p:spPr>
          <a:xfrm>
            <a:off x="5736672" y="786831"/>
            <a:ext cx="2035728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USAF </a:t>
            </a:r>
            <a:r>
              <a:rPr lang="en-US" sz="1400" dirty="0"/>
              <a:t>307: </a:t>
            </a:r>
            <a:r>
              <a:rPr lang="en-US" sz="1400" dirty="0" smtClean="0"/>
              <a:t>0003-0854z</a:t>
            </a:r>
            <a:endParaRPr lang="en-US" sz="1400" dirty="0"/>
          </a:p>
          <a:p>
            <a:r>
              <a:rPr lang="en-US" sz="1400" dirty="0"/>
              <a:t>USAF 301: </a:t>
            </a:r>
            <a:r>
              <a:rPr lang="en-US" sz="1400" dirty="0" smtClean="0"/>
              <a:t>0310-1100z</a:t>
            </a:r>
            <a:endParaRPr lang="en-US" sz="1400" dirty="0"/>
          </a:p>
          <a:p>
            <a:r>
              <a:rPr lang="en-US" sz="1400" dirty="0"/>
              <a:t>USAF 307: </a:t>
            </a:r>
            <a:r>
              <a:rPr lang="en-US" sz="1400" dirty="0" smtClean="0"/>
              <a:t>1748-2348z</a:t>
            </a:r>
            <a:endParaRPr lang="en-US" sz="1400" dirty="0"/>
          </a:p>
          <a:p>
            <a:r>
              <a:rPr lang="en-US" sz="1400" dirty="0">
                <a:solidFill>
                  <a:srgbClr val="FF0000"/>
                </a:solidFill>
              </a:rPr>
              <a:t>NOAA </a:t>
            </a:r>
            <a:r>
              <a:rPr lang="en-US" sz="1400" dirty="0" smtClean="0">
                <a:solidFill>
                  <a:srgbClr val="FF0000"/>
                </a:solidFill>
              </a:rPr>
              <a:t>P-3: 1752-0130z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0432FF"/>
                </a:solidFill>
              </a:rPr>
              <a:t>NOAA </a:t>
            </a:r>
            <a:r>
              <a:rPr lang="en-US" sz="1400" dirty="0" smtClean="0">
                <a:solidFill>
                  <a:srgbClr val="0432FF"/>
                </a:solidFill>
              </a:rPr>
              <a:t>G-IV: 0553-1344z</a:t>
            </a:r>
            <a:endParaRPr lang="en-US" sz="1400" dirty="0">
              <a:solidFill>
                <a:srgbClr val="0432FF"/>
              </a:solidFill>
            </a:endParaRPr>
          </a:p>
          <a:p>
            <a:r>
              <a:rPr lang="en-US" sz="1400" dirty="0">
                <a:solidFill>
                  <a:srgbClr val="FEC20A"/>
                </a:solidFill>
              </a:rPr>
              <a:t>Global </a:t>
            </a:r>
            <a:r>
              <a:rPr lang="en-US" sz="1400" dirty="0" smtClean="0">
                <a:solidFill>
                  <a:srgbClr val="FEC20A"/>
                </a:solidFill>
              </a:rPr>
              <a:t>Hawk: </a:t>
            </a:r>
            <a:r>
              <a:rPr lang="en-US" sz="1400" dirty="0">
                <a:solidFill>
                  <a:srgbClr val="FEC20A"/>
                </a:solidFill>
              </a:rPr>
              <a:t>0920-1915z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EDF6FE8-2F7D-F14E-8C28-47D6FEF4E646}"/>
              </a:ext>
            </a:extLst>
          </p:cNvPr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dirty="0" smtClean="0"/>
              <a:t>NASA Mission Tools Suite (MTS)</a:t>
            </a:r>
          </a:p>
          <a:p>
            <a:pPr algn="ctr">
              <a:lnSpc>
                <a:spcPct val="80000"/>
              </a:lnSpc>
            </a:pPr>
            <a:r>
              <a:rPr lang="en-US" sz="2400" i="1" dirty="0" smtClean="0"/>
              <a:t>Hurricane Matthew: 7 Oct 2016</a:t>
            </a:r>
            <a:endParaRPr lang="en-US" sz="2400" i="1" dirty="0"/>
          </a:p>
        </p:txBody>
      </p:sp>
      <p:sp>
        <p:nvSpPr>
          <p:cNvPr id="7" name="Rectangle 6"/>
          <p:cNvSpPr/>
          <p:nvPr/>
        </p:nvSpPr>
        <p:spPr>
          <a:xfrm>
            <a:off x="474563" y="4990561"/>
            <a:ext cx="8669438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/>
            <a:r>
              <a:rPr lang="en-US" sz="2000" b="1" dirty="0" smtClean="0"/>
              <a:t>Questions </a:t>
            </a:r>
            <a:r>
              <a:rPr lang="en-US" sz="2000" b="1" dirty="0"/>
              <a:t>for </a:t>
            </a:r>
            <a:r>
              <a:rPr lang="en-US" sz="2000" b="1" dirty="0" smtClean="0"/>
              <a:t>53rd </a:t>
            </a:r>
            <a:r>
              <a:rPr lang="en-US" sz="2000" b="1" dirty="0"/>
              <a:t>Weather Reconnaissance </a:t>
            </a:r>
            <a:r>
              <a:rPr lang="en-US" sz="2000" b="1" dirty="0" smtClean="0"/>
              <a:t>Squadron:</a:t>
            </a:r>
            <a:endParaRPr lang="en-US" sz="500" b="1" dirty="0" smtClean="0"/>
          </a:p>
          <a:p>
            <a:pPr marL="692150" indent="-173038">
              <a:buFont typeface="Arial" charset="0"/>
              <a:buChar char="•"/>
            </a:pPr>
            <a:r>
              <a:rPr lang="en-US" sz="2000" dirty="0" smtClean="0"/>
              <a:t>Interest in a dedicated MTS account?</a:t>
            </a:r>
          </a:p>
          <a:p>
            <a:pPr marL="1316038" lvl="1" indent="-220663">
              <a:buFont typeface="Courier New" charset="0"/>
              <a:buChar char="o"/>
            </a:pPr>
            <a:r>
              <a:rPr lang="en-US" i="1" dirty="0" smtClean="0"/>
              <a:t>Access would be exclusively controlled by the AF</a:t>
            </a:r>
          </a:p>
          <a:p>
            <a:pPr marL="749300" indent="-230188">
              <a:buFont typeface="Arial" charset="0"/>
              <a:buChar char="•"/>
            </a:pPr>
            <a:endParaRPr lang="en-US" sz="500" dirty="0" smtClean="0"/>
          </a:p>
          <a:p>
            <a:pPr marL="692150" indent="-173038">
              <a:buFont typeface="Arial" charset="0"/>
              <a:buChar char="•"/>
            </a:pPr>
            <a:r>
              <a:rPr lang="en-US" sz="2000" dirty="0" smtClean="0"/>
              <a:t>Possible to routinely integrate C-130 Hurricane Hunter locations into MTS?</a:t>
            </a:r>
          </a:p>
          <a:p>
            <a:pPr marL="1316038" lvl="1" indent="-220663">
              <a:buFont typeface="Courier New" charset="0"/>
              <a:buChar char="o"/>
            </a:pPr>
            <a:r>
              <a:rPr lang="en-US" i="1" dirty="0" smtClean="0"/>
              <a:t>Blue Force trackers? HDOBS?</a:t>
            </a:r>
          </a:p>
          <a:p>
            <a:pPr marL="1316038" lvl="1" indent="-220663">
              <a:buFont typeface="Courier New" charset="0"/>
              <a:buChar char="o"/>
            </a:pPr>
            <a:r>
              <a:rPr lang="en-US" i="1" dirty="0" smtClean="0"/>
              <a:t>Goal: promote </a:t>
            </a:r>
            <a:r>
              <a:rPr lang="en-US" i="1" dirty="0" smtClean="0"/>
              <a:t>inter-agency coordination </a:t>
            </a:r>
            <a:r>
              <a:rPr lang="en-US" i="1" dirty="0" smtClean="0"/>
              <a:t>and hazard avoidance</a:t>
            </a:r>
          </a:p>
        </p:txBody>
      </p:sp>
    </p:spTree>
    <p:extLst>
      <p:ext uri="{BB962C8B-B14F-4D97-AF65-F5344CB8AC3E}">
        <p14:creationId xmlns:p14="http://schemas.microsoft.com/office/powerpoint/2010/main" val="384782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54906</TotalTime>
  <Words>197</Words>
  <Application>Microsoft Macintosh PowerPoint</Application>
  <PresentationFormat>On-screen Show (4:3)</PresentationFormat>
  <Paragraphs>44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HS3 Flights Over Edouard</dc:title>
  <dc:creator>Scott Braun</dc:creator>
  <cp:lastModifiedBy>Microsoft Office User</cp:lastModifiedBy>
  <cp:revision>1129</cp:revision>
  <dcterms:created xsi:type="dcterms:W3CDTF">2014-11-08T22:36:57Z</dcterms:created>
  <dcterms:modified xsi:type="dcterms:W3CDTF">2019-06-07T01:13:20Z</dcterms:modified>
</cp:coreProperties>
</file>