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3" r:id="rId1"/>
  </p:sldMasterIdLst>
  <p:notesMasterIdLst>
    <p:notesMasterId r:id="rId40"/>
  </p:notesMasterIdLst>
  <p:sldIdLst>
    <p:sldId id="256" r:id="rId2"/>
    <p:sldId id="277" r:id="rId3"/>
    <p:sldId id="257" r:id="rId4"/>
    <p:sldId id="258" r:id="rId5"/>
    <p:sldId id="259" r:id="rId6"/>
    <p:sldId id="261" r:id="rId7"/>
    <p:sldId id="289" r:id="rId8"/>
    <p:sldId id="262" r:id="rId9"/>
    <p:sldId id="264" r:id="rId10"/>
    <p:sldId id="271" r:id="rId11"/>
    <p:sldId id="265" r:id="rId12"/>
    <p:sldId id="266" r:id="rId13"/>
    <p:sldId id="267" r:id="rId14"/>
    <p:sldId id="268" r:id="rId15"/>
    <p:sldId id="269" r:id="rId16"/>
    <p:sldId id="296" r:id="rId17"/>
    <p:sldId id="260" r:id="rId18"/>
    <p:sldId id="278" r:id="rId19"/>
    <p:sldId id="282" r:id="rId20"/>
    <p:sldId id="280" r:id="rId21"/>
    <p:sldId id="279" r:id="rId22"/>
    <p:sldId id="275" r:id="rId23"/>
    <p:sldId id="272" r:id="rId24"/>
    <p:sldId id="284" r:id="rId25"/>
    <p:sldId id="283" r:id="rId26"/>
    <p:sldId id="285" r:id="rId27"/>
    <p:sldId id="273" r:id="rId28"/>
    <p:sldId id="276" r:id="rId29"/>
    <p:sldId id="286" r:id="rId30"/>
    <p:sldId id="287" r:id="rId31"/>
    <p:sldId id="288" r:id="rId32"/>
    <p:sldId id="281" r:id="rId33"/>
    <p:sldId id="290" r:id="rId34"/>
    <p:sldId id="291" r:id="rId35"/>
    <p:sldId id="295" r:id="rId36"/>
    <p:sldId id="292" r:id="rId37"/>
    <p:sldId id="294"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98A12-B26C-9B42-B2DE-F2F4F02E2087}" type="datetimeFigureOut">
              <a:rPr lang="en-US" smtClean="0"/>
              <a:t>2/11/20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F101B-FE21-6043-A234-074D8EEBF1F8}" type="slidenum">
              <a:rPr lang="en-US" smtClean="0"/>
              <a:t>‹#›</a:t>
            </a:fld>
            <a:endParaRPr lang="en-US"/>
          </a:p>
        </p:txBody>
      </p:sp>
    </p:spTree>
    <p:extLst>
      <p:ext uri="{BB962C8B-B14F-4D97-AF65-F5344CB8AC3E}">
        <p14:creationId xmlns:p14="http://schemas.microsoft.com/office/powerpoint/2010/main" val="3492031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0CC661-8CFC-5040-968A-DB1EBD8B3B61}"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269408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2AB9AD-F98B-994A-81ED-3BA9F733E117}"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18307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529EC2-A317-D14C-ADAC-7437982DF898}"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7ED37D-741D-564F-9FC7-8F05D43EE50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903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F080B26-7650-144B-A86C-BB3073F04D52}" type="datetime1">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2213507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A30D5F3-FC30-A142-841F-D217D2C9E014}" type="datetime1">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7ED37D-741D-564F-9FC7-8F05D43EE50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8160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0A80CD8-B973-D34B-B5BF-A1C9EB1B4075}" type="datetime1">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369387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AA241-EC0C-084D-A84F-3CD88BD30DCA}"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322128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643C2-87B3-AA48-92E9-24B95A0B2CD6}"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16495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CB052-5452-C840-B876-67D7C2990169}"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417810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63B28B-EEF1-0B4F-A1BF-43046A89B427}" type="datetime1">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23097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EFFC43-CEE1-7C48-946A-0C85986D4884}" type="datetime1">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309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377391-8885-0B4D-893B-DAC4510F195B}" type="datetime1">
              <a:rPr lang="en-US" smtClean="0"/>
              <a:t>2/11/20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217132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B9C376-395B-B74C-93C1-8F70AD012534}" type="datetime1">
              <a:rPr lang="en-US" smtClean="0"/>
              <a:t>2/11/20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398493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F2E21-7BB6-F54C-8DB5-BBF12C21CFBE}" type="datetime1">
              <a:rPr lang="en-US" smtClean="0"/>
              <a:t>2/11/20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92370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4EFD47-D2B4-5547-871D-C5BE3E14AE06}" type="datetime1">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82077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280F71-5500-EF4D-912A-A0E57D38B34D}" type="datetime1">
              <a:rPr lang="en-US" smtClean="0"/>
              <a:t>2/11/20</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7ED37D-741D-564F-9FC7-8F05D43EE504}" type="slidenum">
              <a:rPr lang="en-US" smtClean="0"/>
              <a:t>‹#›</a:t>
            </a:fld>
            <a:endParaRPr lang="en-US"/>
          </a:p>
        </p:txBody>
      </p:sp>
    </p:spTree>
    <p:extLst>
      <p:ext uri="{BB962C8B-B14F-4D97-AF65-F5344CB8AC3E}">
        <p14:creationId xmlns:p14="http://schemas.microsoft.com/office/powerpoint/2010/main" val="1859323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56D9093-1801-8748-8AF0-135217B51792}" type="datetime1">
              <a:rPr lang="en-US" smtClean="0"/>
              <a:t>2/11/20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57ED37D-741D-564F-9FC7-8F05D43EE504}" type="slidenum">
              <a:rPr lang="en-US" smtClean="0"/>
              <a:t>‹#›</a:t>
            </a:fld>
            <a:endParaRPr lang="en-US"/>
          </a:p>
        </p:txBody>
      </p:sp>
    </p:spTree>
    <p:extLst>
      <p:ext uri="{BB962C8B-B14F-4D97-AF65-F5344CB8AC3E}">
        <p14:creationId xmlns:p14="http://schemas.microsoft.com/office/powerpoint/2010/main" val="358989419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30BC-1B0C-6645-9E90-1B4091572E47}"/>
              </a:ext>
            </a:extLst>
          </p:cNvPr>
          <p:cNvSpPr>
            <a:spLocks noGrp="1"/>
          </p:cNvSpPr>
          <p:nvPr>
            <p:ph type="ctrTitle"/>
          </p:nvPr>
        </p:nvSpPr>
        <p:spPr/>
        <p:txBody>
          <a:bodyPr/>
          <a:lstStyle/>
          <a:p>
            <a:r>
              <a:rPr lang="en-US" dirty="0"/>
              <a:t>Hurricanes and Climate</a:t>
            </a:r>
          </a:p>
        </p:txBody>
      </p:sp>
      <p:sp>
        <p:nvSpPr>
          <p:cNvPr id="3" name="Subtitle 2">
            <a:extLst>
              <a:ext uri="{FF2B5EF4-FFF2-40B4-BE49-F238E27FC236}">
                <a16:creationId xmlns:a16="http://schemas.microsoft.com/office/drawing/2014/main" id="{9D5073D9-3EAC-8E4F-BF9B-6FD898F312DA}"/>
              </a:ext>
            </a:extLst>
          </p:cNvPr>
          <p:cNvSpPr>
            <a:spLocks noGrp="1"/>
          </p:cNvSpPr>
          <p:nvPr>
            <p:ph type="subTitle" idx="1"/>
          </p:nvPr>
        </p:nvSpPr>
        <p:spPr/>
        <p:txBody>
          <a:bodyPr>
            <a:normAutofit fontScale="55000" lnSpcReduction="20000"/>
          </a:bodyPr>
          <a:lstStyle/>
          <a:p>
            <a:r>
              <a:rPr lang="en-US" sz="2600" b="1" dirty="0"/>
              <a:t>Neal M. </a:t>
            </a:r>
            <a:r>
              <a:rPr lang="en-US" sz="2600" b="1" dirty="0" err="1"/>
              <a:t>Dorst</a:t>
            </a:r>
            <a:endParaRPr lang="en-US" sz="2600" b="1" dirty="0"/>
          </a:p>
          <a:p>
            <a:r>
              <a:rPr lang="en-US" dirty="0"/>
              <a:t>NOAA/Atlantic Oceanographic and Meteorological Laboratory</a:t>
            </a:r>
          </a:p>
          <a:p>
            <a:r>
              <a:rPr lang="en-US" sz="2200" i="1" dirty="0"/>
              <a:t>February 16, 2020</a:t>
            </a:r>
          </a:p>
          <a:p>
            <a:r>
              <a:rPr lang="en-US" sz="2200" i="1" dirty="0"/>
              <a:t>Boca Raton Museum of Art</a:t>
            </a:r>
          </a:p>
        </p:txBody>
      </p:sp>
      <p:pic>
        <p:nvPicPr>
          <p:cNvPr id="5" name="Picture 4">
            <a:extLst>
              <a:ext uri="{FF2B5EF4-FFF2-40B4-BE49-F238E27FC236}">
                <a16:creationId xmlns:a16="http://schemas.microsoft.com/office/drawing/2014/main" id="{63EDD99C-6344-0545-94EC-621EAF4A3207}"/>
              </a:ext>
            </a:extLst>
          </p:cNvPr>
          <p:cNvPicPr>
            <a:picLocks noChangeAspect="1"/>
          </p:cNvPicPr>
          <p:nvPr/>
        </p:nvPicPr>
        <p:blipFill>
          <a:blip r:embed="rId2"/>
          <a:stretch>
            <a:fillRect/>
          </a:stretch>
        </p:blipFill>
        <p:spPr>
          <a:xfrm>
            <a:off x="6575461" y="-3438"/>
            <a:ext cx="1782610" cy="1782610"/>
          </a:xfrm>
          <a:prstGeom prst="rect">
            <a:avLst/>
          </a:prstGeom>
        </p:spPr>
      </p:pic>
      <p:pic>
        <p:nvPicPr>
          <p:cNvPr id="11" name="Picture 10">
            <a:extLst>
              <a:ext uri="{FF2B5EF4-FFF2-40B4-BE49-F238E27FC236}">
                <a16:creationId xmlns:a16="http://schemas.microsoft.com/office/drawing/2014/main" id="{4B96F7D0-5F9B-E041-B469-00E878BBFA1A}"/>
              </a:ext>
            </a:extLst>
          </p:cNvPr>
          <p:cNvPicPr>
            <a:picLocks noChangeAspect="1"/>
          </p:cNvPicPr>
          <p:nvPr/>
        </p:nvPicPr>
        <p:blipFill>
          <a:blip r:embed="rId3"/>
          <a:stretch>
            <a:fillRect/>
          </a:stretch>
        </p:blipFill>
        <p:spPr>
          <a:xfrm>
            <a:off x="9983009" y="175316"/>
            <a:ext cx="1425102" cy="1425102"/>
          </a:xfrm>
          <a:prstGeom prst="rect">
            <a:avLst/>
          </a:prstGeom>
        </p:spPr>
      </p:pic>
      <p:pic>
        <p:nvPicPr>
          <p:cNvPr id="6" name="Picture 5">
            <a:extLst>
              <a:ext uri="{FF2B5EF4-FFF2-40B4-BE49-F238E27FC236}">
                <a16:creationId xmlns:a16="http://schemas.microsoft.com/office/drawing/2014/main" id="{8C0C0032-20C0-E946-A7B6-FE81041BFFD4}"/>
              </a:ext>
            </a:extLst>
          </p:cNvPr>
          <p:cNvPicPr>
            <a:picLocks noChangeAspect="1"/>
          </p:cNvPicPr>
          <p:nvPr/>
        </p:nvPicPr>
        <p:blipFill>
          <a:blip r:embed="rId4"/>
          <a:stretch>
            <a:fillRect/>
          </a:stretch>
        </p:blipFill>
        <p:spPr>
          <a:xfrm>
            <a:off x="8499085" y="175316"/>
            <a:ext cx="1425103" cy="1425103"/>
          </a:xfrm>
          <a:prstGeom prst="rect">
            <a:avLst/>
          </a:prstGeom>
        </p:spPr>
      </p:pic>
    </p:spTree>
    <p:extLst>
      <p:ext uri="{BB962C8B-B14F-4D97-AF65-F5344CB8AC3E}">
        <p14:creationId xmlns:p14="http://schemas.microsoft.com/office/powerpoint/2010/main" val="2028256479"/>
      </p:ext>
    </p:extLst>
  </p:cSld>
  <p:clrMapOvr>
    <a:masterClrMapping/>
  </p:clrMapOvr>
  <mc:AlternateContent xmlns:mc="http://schemas.openxmlformats.org/markup-compatibility/2006" xmlns:p14="http://schemas.microsoft.com/office/powerpoint/2010/main">
    <mc:Choice Requires="p14">
      <p:transition spd="slow" p14:dur="2000" advTm="8479"/>
    </mc:Choice>
    <mc:Fallback xmlns="">
      <p:transition spd="slow" advTm="84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1E320-76E2-E64A-A56C-50967CA3489B}"/>
              </a:ext>
            </a:extLst>
          </p:cNvPr>
          <p:cNvSpPr>
            <a:spLocks noGrp="1"/>
          </p:cNvSpPr>
          <p:nvPr>
            <p:ph type="title"/>
          </p:nvPr>
        </p:nvSpPr>
        <p:spPr/>
        <p:txBody>
          <a:bodyPr/>
          <a:lstStyle/>
          <a:p>
            <a:r>
              <a:rPr lang="en-US" dirty="0"/>
              <a:t>The Past</a:t>
            </a:r>
          </a:p>
        </p:txBody>
      </p:sp>
      <p:sp>
        <p:nvSpPr>
          <p:cNvPr id="3" name="Content Placeholder 2">
            <a:extLst>
              <a:ext uri="{FF2B5EF4-FFF2-40B4-BE49-F238E27FC236}">
                <a16:creationId xmlns:a16="http://schemas.microsoft.com/office/drawing/2014/main" id="{AEDC5434-F407-2648-BB23-BA49347FC341}"/>
              </a:ext>
            </a:extLst>
          </p:cNvPr>
          <p:cNvSpPr>
            <a:spLocks noGrp="1"/>
          </p:cNvSpPr>
          <p:nvPr>
            <p:ph idx="1"/>
          </p:nvPr>
        </p:nvSpPr>
        <p:spPr>
          <a:xfrm>
            <a:off x="2592925" y="4725278"/>
            <a:ext cx="8763732" cy="1736333"/>
          </a:xfrm>
        </p:spPr>
        <p:txBody>
          <a:bodyPr>
            <a:noAutofit/>
          </a:bodyPr>
          <a:lstStyle/>
          <a:p>
            <a:r>
              <a:rPr lang="en-US" sz="1400" dirty="0"/>
              <a:t>Presently there is a Reanalysis Project underway to correct errors to the HURDAT and update estimated values with our current understanding.</a:t>
            </a:r>
          </a:p>
          <a:p>
            <a:r>
              <a:rPr lang="en-US" sz="1400" dirty="0"/>
              <a:t>Some missed storms have been added, but also storms previously thought to be tropical were removed when analysis showed them to be midlatitude type storms.</a:t>
            </a:r>
          </a:p>
          <a:p>
            <a:r>
              <a:rPr lang="en-US" sz="1400" dirty="0"/>
              <a:t>While in the early part of the database, the overall numbers increased, since the mid-20</a:t>
            </a:r>
            <a:r>
              <a:rPr lang="en-US" sz="1400" baseline="30000" dirty="0"/>
              <a:t>th</a:t>
            </a:r>
            <a:r>
              <a:rPr lang="en-US" sz="1400" dirty="0"/>
              <a:t> Century, more major hurricanes were subtracted than added.</a:t>
            </a:r>
          </a:p>
          <a:p>
            <a:r>
              <a:rPr lang="en-US" sz="1400" dirty="0"/>
              <a:t>Reanalysis cannot include storms that were never detected in the first place.</a:t>
            </a:r>
          </a:p>
        </p:txBody>
      </p:sp>
      <p:sp>
        <p:nvSpPr>
          <p:cNvPr id="4" name="Slide Number Placeholder 3">
            <a:extLst>
              <a:ext uri="{FF2B5EF4-FFF2-40B4-BE49-F238E27FC236}">
                <a16:creationId xmlns:a16="http://schemas.microsoft.com/office/drawing/2014/main" id="{BC7B73AB-A0A9-5841-8803-CE5715F10199}"/>
              </a:ext>
            </a:extLst>
          </p:cNvPr>
          <p:cNvSpPr>
            <a:spLocks noGrp="1"/>
          </p:cNvSpPr>
          <p:nvPr>
            <p:ph type="sldNum" sz="quarter" idx="12"/>
          </p:nvPr>
        </p:nvSpPr>
        <p:spPr/>
        <p:txBody>
          <a:bodyPr/>
          <a:lstStyle/>
          <a:p>
            <a:fld id="{F57ED37D-741D-564F-9FC7-8F05D43EE504}" type="slidenum">
              <a:rPr lang="en-US" smtClean="0"/>
              <a:t>10</a:t>
            </a:fld>
            <a:endParaRPr lang="en-US"/>
          </a:p>
        </p:txBody>
      </p:sp>
      <p:pic>
        <p:nvPicPr>
          <p:cNvPr id="9" name="Picture 8">
            <a:extLst>
              <a:ext uri="{FF2B5EF4-FFF2-40B4-BE49-F238E27FC236}">
                <a16:creationId xmlns:a16="http://schemas.microsoft.com/office/drawing/2014/main" id="{EF58A3CD-338A-C84E-87A6-1ADE82246E60}"/>
              </a:ext>
            </a:extLst>
          </p:cNvPr>
          <p:cNvPicPr>
            <a:picLocks noChangeAspect="1"/>
          </p:cNvPicPr>
          <p:nvPr/>
        </p:nvPicPr>
        <p:blipFill>
          <a:blip r:embed="rId2"/>
          <a:stretch>
            <a:fillRect/>
          </a:stretch>
        </p:blipFill>
        <p:spPr>
          <a:xfrm>
            <a:off x="3195263" y="1264555"/>
            <a:ext cx="7506984" cy="3299253"/>
          </a:xfrm>
          <a:prstGeom prst="rect">
            <a:avLst/>
          </a:prstGeom>
        </p:spPr>
      </p:pic>
    </p:spTree>
    <p:extLst>
      <p:ext uri="{BB962C8B-B14F-4D97-AF65-F5344CB8AC3E}">
        <p14:creationId xmlns:p14="http://schemas.microsoft.com/office/powerpoint/2010/main" val="4041664230"/>
      </p:ext>
    </p:extLst>
  </p:cSld>
  <p:clrMapOvr>
    <a:masterClrMapping/>
  </p:clrMapOvr>
  <mc:AlternateContent xmlns:mc="http://schemas.openxmlformats.org/markup-compatibility/2006" xmlns:p14="http://schemas.microsoft.com/office/powerpoint/2010/main">
    <mc:Choice Requires="p14">
      <p:transition spd="slow" p14:dur="2000" advTm="24118"/>
    </mc:Choice>
    <mc:Fallback xmlns="">
      <p:transition spd="slow" advTm="241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pic>
        <p:nvPicPr>
          <p:cNvPr id="8" name="Picture 7">
            <a:extLst>
              <a:ext uri="{FF2B5EF4-FFF2-40B4-BE49-F238E27FC236}">
                <a16:creationId xmlns:a16="http://schemas.microsoft.com/office/drawing/2014/main" id="{47E35F43-074C-A847-AE6E-23C78864D994}"/>
              </a:ext>
            </a:extLst>
          </p:cNvPr>
          <p:cNvPicPr>
            <a:picLocks noChangeAspect="1"/>
          </p:cNvPicPr>
          <p:nvPr/>
        </p:nvPicPr>
        <p:blipFill>
          <a:blip r:embed="rId2"/>
          <a:stretch>
            <a:fillRect/>
          </a:stretch>
        </p:blipFill>
        <p:spPr>
          <a:xfrm>
            <a:off x="1598526" y="1442067"/>
            <a:ext cx="4202346" cy="3154793"/>
          </a:xfrm>
          <a:prstGeom prst="rect">
            <a:avLst/>
          </a:prstGeom>
        </p:spPr>
      </p:pic>
      <p:pic>
        <p:nvPicPr>
          <p:cNvPr id="5" name="Picture 4">
            <a:extLst>
              <a:ext uri="{FF2B5EF4-FFF2-40B4-BE49-F238E27FC236}">
                <a16:creationId xmlns:a16="http://schemas.microsoft.com/office/drawing/2014/main" id="{7D367E72-9618-D644-90D8-7E6CB70B8B67}"/>
              </a:ext>
            </a:extLst>
          </p:cNvPr>
          <p:cNvPicPr>
            <a:picLocks noChangeAspect="1"/>
          </p:cNvPicPr>
          <p:nvPr/>
        </p:nvPicPr>
        <p:blipFill>
          <a:blip r:embed="rId3"/>
          <a:stretch>
            <a:fillRect/>
          </a:stretch>
        </p:blipFill>
        <p:spPr>
          <a:xfrm>
            <a:off x="5800872" y="1263714"/>
            <a:ext cx="4433660" cy="3426010"/>
          </a:xfrm>
          <a:prstGeom prst="rect">
            <a:avLst/>
          </a:prstGeom>
        </p:spPr>
      </p:pic>
      <p:sp>
        <p:nvSpPr>
          <p:cNvPr id="3" name="TextBox 2">
            <a:extLst>
              <a:ext uri="{FF2B5EF4-FFF2-40B4-BE49-F238E27FC236}">
                <a16:creationId xmlns:a16="http://schemas.microsoft.com/office/drawing/2014/main" id="{241ADF06-DF71-7C46-80E7-2DC60F419605}"/>
              </a:ext>
            </a:extLst>
          </p:cNvPr>
          <p:cNvSpPr txBox="1"/>
          <p:nvPr/>
        </p:nvSpPr>
        <p:spPr>
          <a:xfrm>
            <a:off x="1181529" y="5072373"/>
            <a:ext cx="9634715" cy="1354217"/>
          </a:xfrm>
          <a:prstGeom prst="rect">
            <a:avLst/>
          </a:prstGeom>
          <a:noFill/>
        </p:spPr>
        <p:txBody>
          <a:bodyPr wrap="square" rtlCol="0">
            <a:spAutoFit/>
          </a:bodyPr>
          <a:lstStyle/>
          <a:p>
            <a:pPr marL="285750" indent="-285750">
              <a:buClr>
                <a:srgbClr val="FF0000"/>
              </a:buClr>
              <a:buFont typeface="Wingdings" pitchFamily="2" charset="2"/>
              <a:buChar char="Ø"/>
            </a:pPr>
            <a:r>
              <a:rPr lang="en-US" sz="1600" dirty="0"/>
              <a:t>The database is neither uniform in quality nor comprehensive in number of storms.</a:t>
            </a:r>
          </a:p>
          <a:p>
            <a:pPr marL="285750" indent="-285750">
              <a:buClr>
                <a:srgbClr val="FF0000"/>
              </a:buClr>
              <a:buFont typeface="Wingdings" pitchFamily="2" charset="2"/>
              <a:buChar char="Ø"/>
            </a:pPr>
            <a:endParaRPr lang="en-US" sz="1600" dirty="0"/>
          </a:p>
          <a:p>
            <a:pPr marL="285750" indent="-285750">
              <a:buClr>
                <a:srgbClr val="FF0000"/>
              </a:buClr>
              <a:buFont typeface="Wingdings" pitchFamily="2" charset="2"/>
              <a:buChar char="Ø"/>
            </a:pPr>
            <a:r>
              <a:rPr lang="en-US" sz="1600" dirty="0"/>
              <a:t>The further back in time you look in the HURDAT, the less accurate the information is and the fewer storms that were detected.</a:t>
            </a:r>
          </a:p>
          <a:p>
            <a:pPr marL="285750" indent="-285750">
              <a:buClr>
                <a:srgbClr val="FF0000"/>
              </a:buClr>
              <a:buFont typeface="Wingdings" pitchFamily="2" charset="2"/>
              <a:buChar char="v"/>
            </a:pPr>
            <a:endParaRPr lang="en-US" dirty="0"/>
          </a:p>
        </p:txBody>
      </p:sp>
      <p:sp>
        <p:nvSpPr>
          <p:cNvPr id="4" name="TextBox 3">
            <a:extLst>
              <a:ext uri="{FF2B5EF4-FFF2-40B4-BE49-F238E27FC236}">
                <a16:creationId xmlns:a16="http://schemas.microsoft.com/office/drawing/2014/main" id="{D1E071EF-FBDB-014A-82E7-9E9B0B5D123D}"/>
              </a:ext>
            </a:extLst>
          </p:cNvPr>
          <p:cNvSpPr txBox="1"/>
          <p:nvPr/>
        </p:nvSpPr>
        <p:spPr>
          <a:xfrm>
            <a:off x="3339101" y="4732468"/>
            <a:ext cx="697627" cy="369332"/>
          </a:xfrm>
          <a:prstGeom prst="rect">
            <a:avLst/>
          </a:prstGeom>
          <a:noFill/>
        </p:spPr>
        <p:txBody>
          <a:bodyPr wrap="none" rtlCol="0">
            <a:spAutoFit/>
          </a:bodyPr>
          <a:lstStyle/>
          <a:p>
            <a:r>
              <a:rPr lang="en-US" dirty="0"/>
              <a:t>1851</a:t>
            </a:r>
          </a:p>
        </p:txBody>
      </p:sp>
      <p:sp>
        <p:nvSpPr>
          <p:cNvPr id="6" name="TextBox 5">
            <a:extLst>
              <a:ext uri="{FF2B5EF4-FFF2-40B4-BE49-F238E27FC236}">
                <a16:creationId xmlns:a16="http://schemas.microsoft.com/office/drawing/2014/main" id="{C53E9AEE-6DC5-1B43-98C1-86689DB5A135}"/>
              </a:ext>
            </a:extLst>
          </p:cNvPr>
          <p:cNvSpPr txBox="1"/>
          <p:nvPr/>
        </p:nvSpPr>
        <p:spPr>
          <a:xfrm>
            <a:off x="7925235" y="4732468"/>
            <a:ext cx="697627" cy="369332"/>
          </a:xfrm>
          <a:prstGeom prst="rect">
            <a:avLst/>
          </a:prstGeom>
          <a:noFill/>
        </p:spPr>
        <p:txBody>
          <a:bodyPr wrap="none" rtlCol="0">
            <a:spAutoFit/>
          </a:bodyPr>
          <a:lstStyle/>
          <a:p>
            <a:r>
              <a:rPr lang="en-US" dirty="0"/>
              <a:t>2018</a:t>
            </a:r>
          </a:p>
        </p:txBody>
      </p:sp>
      <p:sp>
        <p:nvSpPr>
          <p:cNvPr id="7" name="Slide Number Placeholder 6">
            <a:extLst>
              <a:ext uri="{FF2B5EF4-FFF2-40B4-BE49-F238E27FC236}">
                <a16:creationId xmlns:a16="http://schemas.microsoft.com/office/drawing/2014/main" id="{47F7FD80-9015-0A4F-A27D-6E15E1FDD323}"/>
              </a:ext>
            </a:extLst>
          </p:cNvPr>
          <p:cNvSpPr>
            <a:spLocks noGrp="1"/>
          </p:cNvSpPr>
          <p:nvPr>
            <p:ph type="sldNum" sz="quarter" idx="12"/>
          </p:nvPr>
        </p:nvSpPr>
        <p:spPr/>
        <p:txBody>
          <a:bodyPr/>
          <a:lstStyle/>
          <a:p>
            <a:fld id="{F57ED37D-741D-564F-9FC7-8F05D43EE504}" type="slidenum">
              <a:rPr lang="en-US" smtClean="0"/>
              <a:t>11</a:t>
            </a:fld>
            <a:endParaRPr lang="en-US"/>
          </a:p>
        </p:txBody>
      </p:sp>
    </p:spTree>
    <p:extLst>
      <p:ext uri="{BB962C8B-B14F-4D97-AF65-F5344CB8AC3E}">
        <p14:creationId xmlns:p14="http://schemas.microsoft.com/office/powerpoint/2010/main" val="2462088532"/>
      </p:ext>
    </p:extLst>
  </p:cSld>
  <p:clrMapOvr>
    <a:masterClrMapping/>
  </p:clrMapOvr>
  <mc:AlternateContent xmlns:mc="http://schemas.openxmlformats.org/markup-compatibility/2006" xmlns:p14="http://schemas.microsoft.com/office/powerpoint/2010/main">
    <mc:Choice Requires="p14">
      <p:transition spd="slow" p14:dur="2000" advTm="23173"/>
    </mc:Choice>
    <mc:Fallback xmlns="">
      <p:transition spd="slow" advTm="231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pic>
        <p:nvPicPr>
          <p:cNvPr id="8" name="Picture 7">
            <a:extLst>
              <a:ext uri="{FF2B5EF4-FFF2-40B4-BE49-F238E27FC236}">
                <a16:creationId xmlns:a16="http://schemas.microsoft.com/office/drawing/2014/main" id="{47E35F43-074C-A847-AE6E-23C78864D994}"/>
              </a:ext>
            </a:extLst>
          </p:cNvPr>
          <p:cNvPicPr>
            <a:picLocks noChangeAspect="1"/>
          </p:cNvPicPr>
          <p:nvPr/>
        </p:nvPicPr>
        <p:blipFill>
          <a:blip r:embed="rId2"/>
          <a:stretch>
            <a:fillRect/>
          </a:stretch>
        </p:blipFill>
        <p:spPr>
          <a:xfrm>
            <a:off x="1016926" y="1494545"/>
            <a:ext cx="5262611" cy="3950757"/>
          </a:xfrm>
          <a:prstGeom prst="rect">
            <a:avLst/>
          </a:prstGeom>
        </p:spPr>
      </p:pic>
      <p:pic>
        <p:nvPicPr>
          <p:cNvPr id="4" name="Picture 3">
            <a:extLst>
              <a:ext uri="{FF2B5EF4-FFF2-40B4-BE49-F238E27FC236}">
                <a16:creationId xmlns:a16="http://schemas.microsoft.com/office/drawing/2014/main" id="{E0D47CD4-8260-6344-B62B-948266FCCEAB}"/>
              </a:ext>
            </a:extLst>
          </p:cNvPr>
          <p:cNvPicPr>
            <a:picLocks noChangeAspect="1"/>
          </p:cNvPicPr>
          <p:nvPr/>
        </p:nvPicPr>
        <p:blipFill>
          <a:blip r:embed="rId3"/>
          <a:stretch>
            <a:fillRect/>
          </a:stretch>
        </p:blipFill>
        <p:spPr>
          <a:xfrm>
            <a:off x="6851774" y="4086758"/>
            <a:ext cx="4652838" cy="1358544"/>
          </a:xfrm>
          <a:prstGeom prst="rect">
            <a:avLst/>
          </a:prstGeom>
        </p:spPr>
      </p:pic>
      <p:sp>
        <p:nvSpPr>
          <p:cNvPr id="6" name="TextBox 5">
            <a:extLst>
              <a:ext uri="{FF2B5EF4-FFF2-40B4-BE49-F238E27FC236}">
                <a16:creationId xmlns:a16="http://schemas.microsoft.com/office/drawing/2014/main" id="{686B85A0-EE64-B14C-A4CC-8C450382BDD5}"/>
              </a:ext>
            </a:extLst>
          </p:cNvPr>
          <p:cNvSpPr txBox="1"/>
          <p:nvPr/>
        </p:nvSpPr>
        <p:spPr>
          <a:xfrm>
            <a:off x="6791218" y="1571947"/>
            <a:ext cx="4530903" cy="2308324"/>
          </a:xfrm>
          <a:prstGeom prst="rect">
            <a:avLst/>
          </a:prstGeom>
          <a:noFill/>
        </p:spPr>
        <p:txBody>
          <a:bodyPr wrap="square" rtlCol="0">
            <a:spAutoFit/>
          </a:bodyPr>
          <a:lstStyle/>
          <a:p>
            <a:pPr marL="285750" indent="-285750">
              <a:buClr>
                <a:srgbClr val="FF0000"/>
              </a:buClr>
              <a:buFont typeface="Wingdings" pitchFamily="2" charset="2"/>
              <a:buChar char="Ø"/>
            </a:pPr>
            <a:r>
              <a:rPr lang="en-US" dirty="0"/>
              <a:t>No tracks begin before Tropical Storm status is reached.</a:t>
            </a:r>
          </a:p>
          <a:p>
            <a:pPr marL="285750" indent="-285750">
              <a:buClr>
                <a:srgbClr val="FF0000"/>
              </a:buClr>
              <a:buFont typeface="Wingdings" pitchFamily="2" charset="2"/>
              <a:buChar char="Ø"/>
            </a:pPr>
            <a:r>
              <a:rPr lang="en-US" dirty="0"/>
              <a:t>Only wind speeds included, all winds estimated.</a:t>
            </a:r>
          </a:p>
          <a:p>
            <a:pPr marL="285750" indent="-285750">
              <a:buClr>
                <a:srgbClr val="FF0000"/>
              </a:buClr>
              <a:buFont typeface="Wingdings" pitchFamily="2" charset="2"/>
              <a:buChar char="Ø"/>
            </a:pPr>
            <a:r>
              <a:rPr lang="en-US" dirty="0"/>
              <a:t>Several consist only of the landfall point.</a:t>
            </a:r>
          </a:p>
          <a:p>
            <a:pPr marL="285750" indent="-285750">
              <a:buClr>
                <a:srgbClr val="FF0000"/>
              </a:buClr>
              <a:buFont typeface="Wingdings" pitchFamily="2" charset="2"/>
              <a:buChar char="Ø"/>
            </a:pPr>
            <a:r>
              <a:rPr lang="en-US" dirty="0"/>
              <a:t>No reports from deep Tropics or eastern Atlantic.</a:t>
            </a:r>
          </a:p>
        </p:txBody>
      </p:sp>
      <p:pic>
        <p:nvPicPr>
          <p:cNvPr id="9" name="Picture 8">
            <a:extLst>
              <a:ext uri="{FF2B5EF4-FFF2-40B4-BE49-F238E27FC236}">
                <a16:creationId xmlns:a16="http://schemas.microsoft.com/office/drawing/2014/main" id="{5B50C13C-F802-8B4E-93AF-D9808B24729E}"/>
              </a:ext>
            </a:extLst>
          </p:cNvPr>
          <p:cNvPicPr>
            <a:picLocks noChangeAspect="1"/>
          </p:cNvPicPr>
          <p:nvPr/>
        </p:nvPicPr>
        <p:blipFill>
          <a:blip r:embed="rId4"/>
          <a:stretch>
            <a:fillRect/>
          </a:stretch>
        </p:blipFill>
        <p:spPr>
          <a:xfrm>
            <a:off x="6851770" y="4086756"/>
            <a:ext cx="4652841" cy="1358545"/>
          </a:xfrm>
          <a:prstGeom prst="rect">
            <a:avLst/>
          </a:prstGeom>
        </p:spPr>
      </p:pic>
      <p:sp>
        <p:nvSpPr>
          <p:cNvPr id="3" name="TextBox 2">
            <a:extLst>
              <a:ext uri="{FF2B5EF4-FFF2-40B4-BE49-F238E27FC236}">
                <a16:creationId xmlns:a16="http://schemas.microsoft.com/office/drawing/2014/main" id="{B9C47800-137E-C84F-8E85-C0F8C2CC68BA}"/>
              </a:ext>
            </a:extLst>
          </p:cNvPr>
          <p:cNvSpPr txBox="1"/>
          <p:nvPr/>
        </p:nvSpPr>
        <p:spPr>
          <a:xfrm>
            <a:off x="3299417" y="5702157"/>
            <a:ext cx="697627" cy="369332"/>
          </a:xfrm>
          <a:prstGeom prst="rect">
            <a:avLst/>
          </a:prstGeom>
          <a:noFill/>
        </p:spPr>
        <p:txBody>
          <a:bodyPr wrap="none" rtlCol="0">
            <a:spAutoFit/>
          </a:bodyPr>
          <a:lstStyle/>
          <a:p>
            <a:r>
              <a:rPr lang="en-US" dirty="0"/>
              <a:t>1851</a:t>
            </a:r>
          </a:p>
        </p:txBody>
      </p:sp>
      <p:sp>
        <p:nvSpPr>
          <p:cNvPr id="5" name="Slide Number Placeholder 4">
            <a:extLst>
              <a:ext uri="{FF2B5EF4-FFF2-40B4-BE49-F238E27FC236}">
                <a16:creationId xmlns:a16="http://schemas.microsoft.com/office/drawing/2014/main" id="{3AF4F824-A58E-5049-A1D1-8086D9AE125D}"/>
              </a:ext>
            </a:extLst>
          </p:cNvPr>
          <p:cNvSpPr>
            <a:spLocks noGrp="1"/>
          </p:cNvSpPr>
          <p:nvPr>
            <p:ph type="sldNum" sz="quarter" idx="12"/>
          </p:nvPr>
        </p:nvSpPr>
        <p:spPr/>
        <p:txBody>
          <a:bodyPr/>
          <a:lstStyle/>
          <a:p>
            <a:fld id="{F57ED37D-741D-564F-9FC7-8F05D43EE504}" type="slidenum">
              <a:rPr lang="en-US" smtClean="0"/>
              <a:t>12</a:t>
            </a:fld>
            <a:endParaRPr lang="en-US"/>
          </a:p>
        </p:txBody>
      </p:sp>
    </p:spTree>
    <p:extLst>
      <p:ext uri="{BB962C8B-B14F-4D97-AF65-F5344CB8AC3E}">
        <p14:creationId xmlns:p14="http://schemas.microsoft.com/office/powerpoint/2010/main" val="1659960506"/>
      </p:ext>
    </p:extLst>
  </p:cSld>
  <p:clrMapOvr>
    <a:masterClrMapping/>
  </p:clrMapOvr>
  <mc:AlternateContent xmlns:mc="http://schemas.openxmlformats.org/markup-compatibility/2006" xmlns:p14="http://schemas.microsoft.com/office/powerpoint/2010/main">
    <mc:Choice Requires="p14">
      <p:transition spd="slow" p14:dur="2000" advTm="48645"/>
    </mc:Choice>
    <mc:Fallback xmlns="">
      <p:transition spd="slow" advTm="486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pic>
        <p:nvPicPr>
          <p:cNvPr id="5" name="Picture 4">
            <a:extLst>
              <a:ext uri="{FF2B5EF4-FFF2-40B4-BE49-F238E27FC236}">
                <a16:creationId xmlns:a16="http://schemas.microsoft.com/office/drawing/2014/main" id="{7D367E72-9618-D644-90D8-7E6CB70B8B67}"/>
              </a:ext>
            </a:extLst>
          </p:cNvPr>
          <p:cNvPicPr>
            <a:picLocks noChangeAspect="1"/>
          </p:cNvPicPr>
          <p:nvPr/>
        </p:nvPicPr>
        <p:blipFill>
          <a:blip r:embed="rId2"/>
          <a:stretch>
            <a:fillRect/>
          </a:stretch>
        </p:blipFill>
        <p:spPr>
          <a:xfrm>
            <a:off x="6473390" y="1310166"/>
            <a:ext cx="5484041" cy="4237668"/>
          </a:xfrm>
          <a:prstGeom prst="rect">
            <a:avLst/>
          </a:prstGeom>
        </p:spPr>
      </p:pic>
      <p:sp>
        <p:nvSpPr>
          <p:cNvPr id="3" name="TextBox 2">
            <a:extLst>
              <a:ext uri="{FF2B5EF4-FFF2-40B4-BE49-F238E27FC236}">
                <a16:creationId xmlns:a16="http://schemas.microsoft.com/office/drawing/2014/main" id="{24EDD23E-4210-DD43-8CEA-15ECAF93499D}"/>
              </a:ext>
            </a:extLst>
          </p:cNvPr>
          <p:cNvSpPr txBox="1"/>
          <p:nvPr/>
        </p:nvSpPr>
        <p:spPr>
          <a:xfrm>
            <a:off x="1317759" y="1720839"/>
            <a:ext cx="4898106" cy="3416320"/>
          </a:xfrm>
          <a:prstGeom prst="rect">
            <a:avLst/>
          </a:prstGeom>
          <a:noFill/>
        </p:spPr>
        <p:txBody>
          <a:bodyPr wrap="square" rtlCol="0">
            <a:spAutoFit/>
          </a:bodyPr>
          <a:lstStyle/>
          <a:p>
            <a:pPr marL="285750" indent="-285750">
              <a:buClr>
                <a:srgbClr val="FF0000"/>
              </a:buClr>
              <a:buFont typeface="Wingdings" pitchFamily="2" charset="2"/>
              <a:buChar char="Ø"/>
            </a:pPr>
            <a:r>
              <a:rPr lang="en-US" dirty="0"/>
              <a:t>Tracks encompass initial formation through dissipation or transformation.</a:t>
            </a:r>
          </a:p>
          <a:p>
            <a:pPr marL="285750" indent="-285750">
              <a:buClr>
                <a:srgbClr val="FF0000"/>
              </a:buClr>
              <a:buFont typeface="Wingdings" pitchFamily="2" charset="2"/>
              <a:buChar char="Ø"/>
            </a:pPr>
            <a:endParaRPr lang="en-US" dirty="0"/>
          </a:p>
          <a:p>
            <a:pPr marL="285750" indent="-285750">
              <a:buClr>
                <a:srgbClr val="FF0000"/>
              </a:buClr>
              <a:buFont typeface="Wingdings" pitchFamily="2" charset="2"/>
              <a:buChar char="Ø"/>
            </a:pPr>
            <a:r>
              <a:rPr lang="en-US" dirty="0"/>
              <a:t>Highly detailed wind and pressure data at each 6-hour fix. Most from direct observations.</a:t>
            </a:r>
          </a:p>
          <a:p>
            <a:pPr marL="285750" indent="-285750">
              <a:buClr>
                <a:srgbClr val="FF0000"/>
              </a:buClr>
              <a:buFont typeface="Wingdings" pitchFamily="2" charset="2"/>
              <a:buChar char="Ø"/>
            </a:pPr>
            <a:endParaRPr lang="en-US" dirty="0"/>
          </a:p>
          <a:p>
            <a:pPr marL="285750" indent="-285750">
              <a:buClr>
                <a:srgbClr val="FF0000"/>
              </a:buClr>
              <a:buFont typeface="Wingdings" pitchFamily="2" charset="2"/>
              <a:buChar char="Ø"/>
            </a:pPr>
            <a:r>
              <a:rPr lang="en-US" dirty="0"/>
              <a:t>Each storm under constant satellite surveillance, also aircraft and radar observation when within range.</a:t>
            </a:r>
          </a:p>
          <a:p>
            <a:pPr marL="285750" indent="-285750">
              <a:buClr>
                <a:srgbClr val="FF0000"/>
              </a:buClr>
              <a:buFont typeface="Wingdings" pitchFamily="2" charset="2"/>
              <a:buChar char="Ø"/>
            </a:pPr>
            <a:endParaRPr lang="en-US" dirty="0"/>
          </a:p>
          <a:p>
            <a:pPr marL="285750" indent="-285750">
              <a:buClr>
                <a:srgbClr val="FF0000"/>
              </a:buClr>
              <a:buFont typeface="Wingdings" pitchFamily="2" charset="2"/>
              <a:buChar char="Ø"/>
            </a:pPr>
            <a:r>
              <a:rPr lang="en-US" dirty="0"/>
              <a:t>Entire North Atlantic basin is covered.</a:t>
            </a:r>
          </a:p>
        </p:txBody>
      </p:sp>
      <p:sp>
        <p:nvSpPr>
          <p:cNvPr id="4" name="TextBox 3">
            <a:extLst>
              <a:ext uri="{FF2B5EF4-FFF2-40B4-BE49-F238E27FC236}">
                <a16:creationId xmlns:a16="http://schemas.microsoft.com/office/drawing/2014/main" id="{4F5E6970-D859-C842-A8B5-C41F36FBF441}"/>
              </a:ext>
            </a:extLst>
          </p:cNvPr>
          <p:cNvSpPr txBox="1"/>
          <p:nvPr/>
        </p:nvSpPr>
        <p:spPr>
          <a:xfrm>
            <a:off x="8866598" y="5753528"/>
            <a:ext cx="697627" cy="369332"/>
          </a:xfrm>
          <a:prstGeom prst="rect">
            <a:avLst/>
          </a:prstGeom>
          <a:noFill/>
        </p:spPr>
        <p:txBody>
          <a:bodyPr wrap="none" rtlCol="0">
            <a:spAutoFit/>
          </a:bodyPr>
          <a:lstStyle/>
          <a:p>
            <a:r>
              <a:rPr lang="en-US" dirty="0"/>
              <a:t>2018</a:t>
            </a:r>
          </a:p>
        </p:txBody>
      </p:sp>
      <p:sp>
        <p:nvSpPr>
          <p:cNvPr id="6" name="Slide Number Placeholder 5">
            <a:extLst>
              <a:ext uri="{FF2B5EF4-FFF2-40B4-BE49-F238E27FC236}">
                <a16:creationId xmlns:a16="http://schemas.microsoft.com/office/drawing/2014/main" id="{F307DA27-8AE2-3A41-A959-6886AFBED6AA}"/>
              </a:ext>
            </a:extLst>
          </p:cNvPr>
          <p:cNvSpPr>
            <a:spLocks noGrp="1"/>
          </p:cNvSpPr>
          <p:nvPr>
            <p:ph type="sldNum" sz="quarter" idx="12"/>
          </p:nvPr>
        </p:nvSpPr>
        <p:spPr/>
        <p:txBody>
          <a:bodyPr/>
          <a:lstStyle/>
          <a:p>
            <a:fld id="{F57ED37D-741D-564F-9FC7-8F05D43EE504}" type="slidenum">
              <a:rPr lang="en-US" smtClean="0"/>
              <a:t>13</a:t>
            </a:fld>
            <a:endParaRPr lang="en-US"/>
          </a:p>
        </p:txBody>
      </p:sp>
    </p:spTree>
    <p:extLst>
      <p:ext uri="{BB962C8B-B14F-4D97-AF65-F5344CB8AC3E}">
        <p14:creationId xmlns:p14="http://schemas.microsoft.com/office/powerpoint/2010/main" val="1338746277"/>
      </p:ext>
    </p:extLst>
  </p:cSld>
  <p:clrMapOvr>
    <a:masterClrMapping/>
  </p:clrMapOvr>
  <mc:AlternateContent xmlns:mc="http://schemas.openxmlformats.org/markup-compatibility/2006" xmlns:p14="http://schemas.microsoft.com/office/powerpoint/2010/main">
    <mc:Choice Requires="p14">
      <p:transition spd="slow" p14:dur="2000" advTm="32329"/>
    </mc:Choice>
    <mc:Fallback xmlns="">
      <p:transition spd="slow" advTm="3232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7D3F-BD22-2C48-B746-C40AB0FFE1A0}"/>
              </a:ext>
            </a:extLst>
          </p:cNvPr>
          <p:cNvSpPr>
            <a:spLocks noGrp="1"/>
          </p:cNvSpPr>
          <p:nvPr>
            <p:ph type="title"/>
          </p:nvPr>
        </p:nvSpPr>
        <p:spPr>
          <a:xfrm>
            <a:off x="2476262" y="420390"/>
            <a:ext cx="8280782" cy="689219"/>
          </a:xfrm>
        </p:spPr>
        <p:txBody>
          <a:bodyPr>
            <a:normAutofit fontScale="90000"/>
          </a:bodyPr>
          <a:lstStyle/>
          <a:p>
            <a:pPr algn="ctr"/>
            <a:r>
              <a:rPr lang="en-US" dirty="0"/>
              <a:t>Compare the two most active seasons in HURDAT 1933 vs 2005</a:t>
            </a:r>
          </a:p>
        </p:txBody>
      </p:sp>
      <p:sp>
        <p:nvSpPr>
          <p:cNvPr id="3" name="Text Placeholder 2">
            <a:extLst>
              <a:ext uri="{FF2B5EF4-FFF2-40B4-BE49-F238E27FC236}">
                <a16:creationId xmlns:a16="http://schemas.microsoft.com/office/drawing/2014/main" id="{BD901954-20AE-9B43-90D9-00B39A8CBD74}"/>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F771A73A-F87E-C943-919F-E8FC60A16C7C}"/>
              </a:ext>
            </a:extLst>
          </p:cNvPr>
          <p:cNvSpPr>
            <a:spLocks noGrp="1"/>
          </p:cNvSpPr>
          <p:nvPr>
            <p:ph sz="half" idx="2"/>
          </p:nvPr>
        </p:nvSpPr>
        <p:spPr/>
        <p:txBody>
          <a:bodyPr/>
          <a:lstStyle/>
          <a:p>
            <a:pPr marL="0" indent="0">
              <a:buNone/>
            </a:pPr>
            <a:endParaRPr lang="en-US" dirty="0"/>
          </a:p>
        </p:txBody>
      </p:sp>
      <p:sp>
        <p:nvSpPr>
          <p:cNvPr id="5" name="Text Placeholder 4">
            <a:extLst>
              <a:ext uri="{FF2B5EF4-FFF2-40B4-BE49-F238E27FC236}">
                <a16:creationId xmlns:a16="http://schemas.microsoft.com/office/drawing/2014/main" id="{CEA27ABB-7DD4-FF4F-98F2-CD2B9D756EA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6AD2FE9-BAA0-CB47-B4A6-D4ED6A6AED16}"/>
              </a:ext>
            </a:extLst>
          </p:cNvPr>
          <p:cNvSpPr>
            <a:spLocks noGrp="1"/>
          </p:cNvSpPr>
          <p:nvPr>
            <p:ph sz="quarter" idx="4"/>
          </p:nvPr>
        </p:nvSpPr>
        <p:spPr/>
        <p:txBody>
          <a:bodyPr/>
          <a:lstStyle/>
          <a:p>
            <a:pPr marL="0" indent="0">
              <a:buNone/>
            </a:pPr>
            <a:endParaRPr lang="en-US" dirty="0"/>
          </a:p>
        </p:txBody>
      </p:sp>
      <p:pic>
        <p:nvPicPr>
          <p:cNvPr id="8" name="Picture 2" descr="1933">
            <a:extLst>
              <a:ext uri="{FF2B5EF4-FFF2-40B4-BE49-F238E27FC236}">
                <a16:creationId xmlns:a16="http://schemas.microsoft.com/office/drawing/2014/main" id="{3256FEA5-B18E-684F-A598-5A311A060750}"/>
              </a:ext>
            </a:extLst>
          </p:cNvPr>
          <p:cNvPicPr>
            <a:picLocks noChangeAspect="1" noChangeArrowheads="1"/>
          </p:cNvPicPr>
          <p:nvPr/>
        </p:nvPicPr>
        <p:blipFill>
          <a:blip r:embed="rId2" cstate="print"/>
          <a:srcRect/>
          <a:stretch>
            <a:fillRect/>
          </a:stretch>
        </p:blipFill>
        <p:spPr bwMode="auto">
          <a:xfrm>
            <a:off x="5394324" y="1969475"/>
            <a:ext cx="6124575" cy="4733925"/>
          </a:xfrm>
          <a:prstGeom prst="rect">
            <a:avLst/>
          </a:prstGeom>
          <a:noFill/>
          <a:ln w="9525">
            <a:noFill/>
            <a:miter lim="800000"/>
            <a:headEnd/>
            <a:tailEnd/>
          </a:ln>
        </p:spPr>
      </p:pic>
      <p:pic>
        <p:nvPicPr>
          <p:cNvPr id="7" name="Picture 6" descr="2005atl">
            <a:extLst>
              <a:ext uri="{FF2B5EF4-FFF2-40B4-BE49-F238E27FC236}">
                <a16:creationId xmlns:a16="http://schemas.microsoft.com/office/drawing/2014/main" id="{1DBD67C7-60EB-7E4E-B2B3-359AB1052FE9}"/>
              </a:ext>
            </a:extLst>
          </p:cNvPr>
          <p:cNvPicPr>
            <a:picLocks noChangeAspect="1" noChangeArrowheads="1"/>
          </p:cNvPicPr>
          <p:nvPr/>
        </p:nvPicPr>
        <p:blipFill>
          <a:blip r:embed="rId3" cstate="print"/>
          <a:srcRect/>
          <a:stretch>
            <a:fillRect/>
          </a:stretch>
        </p:blipFill>
        <p:spPr bwMode="auto">
          <a:xfrm>
            <a:off x="1129721" y="1488135"/>
            <a:ext cx="5867400" cy="4411663"/>
          </a:xfrm>
          <a:prstGeom prst="rect">
            <a:avLst/>
          </a:prstGeom>
          <a:solidFill>
            <a:schemeClr val="bg1"/>
          </a:solidFill>
          <a:ln w="9525">
            <a:noFill/>
            <a:miter lim="800000"/>
            <a:headEnd/>
            <a:tailEnd/>
          </a:ln>
        </p:spPr>
      </p:pic>
      <p:sp>
        <p:nvSpPr>
          <p:cNvPr id="11" name="Oval 10">
            <a:extLst>
              <a:ext uri="{FF2B5EF4-FFF2-40B4-BE49-F238E27FC236}">
                <a16:creationId xmlns:a16="http://schemas.microsoft.com/office/drawing/2014/main" id="{EDDE7860-0C2A-5343-80AB-0D914CAF6EF6}"/>
              </a:ext>
            </a:extLst>
          </p:cNvPr>
          <p:cNvSpPr>
            <a:spLocks noChangeArrowheads="1"/>
          </p:cNvSpPr>
          <p:nvPr/>
        </p:nvSpPr>
        <p:spPr bwMode="auto">
          <a:xfrm>
            <a:off x="3949653" y="2702865"/>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12" name="Oval 10">
            <a:extLst>
              <a:ext uri="{FF2B5EF4-FFF2-40B4-BE49-F238E27FC236}">
                <a16:creationId xmlns:a16="http://schemas.microsoft.com/office/drawing/2014/main" id="{68FDE42A-F443-EC48-8707-EB75006255A8}"/>
              </a:ext>
            </a:extLst>
          </p:cNvPr>
          <p:cNvSpPr>
            <a:spLocks noChangeArrowheads="1"/>
          </p:cNvSpPr>
          <p:nvPr/>
        </p:nvSpPr>
        <p:spPr bwMode="auto">
          <a:xfrm>
            <a:off x="8745020" y="3634599"/>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9" name="TextBox 8">
            <a:extLst>
              <a:ext uri="{FF2B5EF4-FFF2-40B4-BE49-F238E27FC236}">
                <a16:creationId xmlns:a16="http://schemas.microsoft.com/office/drawing/2014/main" id="{BA2C03D6-3E86-D940-ABC4-6BB6643FF2D3}"/>
              </a:ext>
            </a:extLst>
          </p:cNvPr>
          <p:cNvSpPr txBox="1"/>
          <p:nvPr/>
        </p:nvSpPr>
        <p:spPr>
          <a:xfrm>
            <a:off x="3365794" y="6068278"/>
            <a:ext cx="697627" cy="369332"/>
          </a:xfrm>
          <a:prstGeom prst="rect">
            <a:avLst/>
          </a:prstGeom>
          <a:noFill/>
        </p:spPr>
        <p:txBody>
          <a:bodyPr wrap="none" rtlCol="0">
            <a:spAutoFit/>
          </a:bodyPr>
          <a:lstStyle/>
          <a:p>
            <a:r>
              <a:rPr lang="en-US" dirty="0"/>
              <a:t>2005</a:t>
            </a:r>
          </a:p>
        </p:txBody>
      </p:sp>
      <p:sp>
        <p:nvSpPr>
          <p:cNvPr id="10" name="TextBox 9">
            <a:extLst>
              <a:ext uri="{FF2B5EF4-FFF2-40B4-BE49-F238E27FC236}">
                <a16:creationId xmlns:a16="http://schemas.microsoft.com/office/drawing/2014/main" id="{582F4B1C-528F-8C45-8CAD-7D0C2E0BDF2D}"/>
              </a:ext>
            </a:extLst>
          </p:cNvPr>
          <p:cNvSpPr txBox="1"/>
          <p:nvPr/>
        </p:nvSpPr>
        <p:spPr>
          <a:xfrm>
            <a:off x="8109146" y="1600143"/>
            <a:ext cx="697627" cy="369332"/>
          </a:xfrm>
          <a:prstGeom prst="rect">
            <a:avLst/>
          </a:prstGeom>
          <a:noFill/>
        </p:spPr>
        <p:txBody>
          <a:bodyPr wrap="none" rtlCol="0">
            <a:spAutoFit/>
          </a:bodyPr>
          <a:lstStyle/>
          <a:p>
            <a:r>
              <a:rPr lang="en-US" dirty="0"/>
              <a:t>1933</a:t>
            </a:r>
          </a:p>
        </p:txBody>
      </p:sp>
      <p:sp>
        <p:nvSpPr>
          <p:cNvPr id="13" name="Slide Number Placeholder 12">
            <a:extLst>
              <a:ext uri="{FF2B5EF4-FFF2-40B4-BE49-F238E27FC236}">
                <a16:creationId xmlns:a16="http://schemas.microsoft.com/office/drawing/2014/main" id="{44C1D739-4378-F042-BDA4-BA365C9E3E07}"/>
              </a:ext>
            </a:extLst>
          </p:cNvPr>
          <p:cNvSpPr>
            <a:spLocks noGrp="1"/>
          </p:cNvSpPr>
          <p:nvPr>
            <p:ph type="sldNum" sz="quarter" idx="12"/>
          </p:nvPr>
        </p:nvSpPr>
        <p:spPr/>
        <p:txBody>
          <a:bodyPr/>
          <a:lstStyle/>
          <a:p>
            <a:fld id="{F57ED37D-741D-564F-9FC7-8F05D43EE504}" type="slidenum">
              <a:rPr lang="en-US" smtClean="0"/>
              <a:t>14</a:t>
            </a:fld>
            <a:endParaRPr lang="en-US"/>
          </a:p>
        </p:txBody>
      </p:sp>
    </p:spTree>
    <p:extLst>
      <p:ext uri="{BB962C8B-B14F-4D97-AF65-F5344CB8AC3E}">
        <p14:creationId xmlns:p14="http://schemas.microsoft.com/office/powerpoint/2010/main" val="1639272263"/>
      </p:ext>
    </p:extLst>
  </p:cSld>
  <p:clrMapOvr>
    <a:masterClrMapping/>
  </p:clrMapOvr>
  <mc:AlternateContent xmlns:mc="http://schemas.openxmlformats.org/markup-compatibility/2006" xmlns:p14="http://schemas.microsoft.com/office/powerpoint/2010/main">
    <mc:Choice Requires="p14">
      <p:transition spd="slow" p14:dur="2000" advTm="35527"/>
    </mc:Choice>
    <mc:Fallback xmlns="">
      <p:transition spd="slow" advTm="355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901954-20AE-9B43-90D9-00B39A8CBD74}"/>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F771A73A-F87E-C943-919F-E8FC60A16C7C}"/>
              </a:ext>
            </a:extLst>
          </p:cNvPr>
          <p:cNvSpPr>
            <a:spLocks noGrp="1"/>
          </p:cNvSpPr>
          <p:nvPr>
            <p:ph sz="half" idx="2"/>
          </p:nvPr>
        </p:nvSpPr>
        <p:spPr/>
        <p:txBody>
          <a:bodyPr/>
          <a:lstStyle/>
          <a:p>
            <a:pPr marL="0" indent="0">
              <a:buNone/>
            </a:pPr>
            <a:endParaRPr lang="en-US" dirty="0"/>
          </a:p>
        </p:txBody>
      </p:sp>
      <p:sp>
        <p:nvSpPr>
          <p:cNvPr id="5" name="Text Placeholder 4">
            <a:extLst>
              <a:ext uri="{FF2B5EF4-FFF2-40B4-BE49-F238E27FC236}">
                <a16:creationId xmlns:a16="http://schemas.microsoft.com/office/drawing/2014/main" id="{CEA27ABB-7DD4-FF4F-98F2-CD2B9D756EA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6AD2FE9-BAA0-CB47-B4A6-D4ED6A6AED16}"/>
              </a:ext>
            </a:extLst>
          </p:cNvPr>
          <p:cNvSpPr>
            <a:spLocks noGrp="1"/>
          </p:cNvSpPr>
          <p:nvPr>
            <p:ph sz="quarter" idx="4"/>
          </p:nvPr>
        </p:nvSpPr>
        <p:spPr/>
        <p:txBody>
          <a:bodyPr/>
          <a:lstStyle/>
          <a:p>
            <a:pPr marL="0" indent="0">
              <a:buNone/>
            </a:pPr>
            <a:endParaRPr lang="en-US" dirty="0"/>
          </a:p>
        </p:txBody>
      </p:sp>
      <p:pic>
        <p:nvPicPr>
          <p:cNvPr id="8" name="Picture 2" descr="1933">
            <a:extLst>
              <a:ext uri="{FF2B5EF4-FFF2-40B4-BE49-F238E27FC236}">
                <a16:creationId xmlns:a16="http://schemas.microsoft.com/office/drawing/2014/main" id="{3256FEA5-B18E-684F-A598-5A311A060750}"/>
              </a:ext>
            </a:extLst>
          </p:cNvPr>
          <p:cNvPicPr>
            <a:picLocks noChangeAspect="1" noChangeArrowheads="1"/>
          </p:cNvPicPr>
          <p:nvPr/>
        </p:nvPicPr>
        <p:blipFill>
          <a:blip r:embed="rId2" cstate="print"/>
          <a:srcRect/>
          <a:stretch>
            <a:fillRect/>
          </a:stretch>
        </p:blipFill>
        <p:spPr bwMode="auto">
          <a:xfrm>
            <a:off x="5394324" y="1969475"/>
            <a:ext cx="6124575" cy="4733925"/>
          </a:xfrm>
          <a:prstGeom prst="rect">
            <a:avLst/>
          </a:prstGeom>
          <a:noFill/>
          <a:ln w="9525">
            <a:noFill/>
            <a:miter lim="800000"/>
            <a:headEnd/>
            <a:tailEnd/>
          </a:ln>
        </p:spPr>
      </p:pic>
      <p:sp>
        <p:nvSpPr>
          <p:cNvPr id="12" name="Oval 10">
            <a:extLst>
              <a:ext uri="{FF2B5EF4-FFF2-40B4-BE49-F238E27FC236}">
                <a16:creationId xmlns:a16="http://schemas.microsoft.com/office/drawing/2014/main" id="{68FDE42A-F443-EC48-8707-EB75006255A8}"/>
              </a:ext>
            </a:extLst>
          </p:cNvPr>
          <p:cNvSpPr>
            <a:spLocks noChangeArrowheads="1"/>
          </p:cNvSpPr>
          <p:nvPr/>
        </p:nvSpPr>
        <p:spPr bwMode="auto">
          <a:xfrm>
            <a:off x="8745020" y="3634599"/>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pic>
        <p:nvPicPr>
          <p:cNvPr id="13" name="Picture 6">
            <a:extLst>
              <a:ext uri="{FF2B5EF4-FFF2-40B4-BE49-F238E27FC236}">
                <a16:creationId xmlns:a16="http://schemas.microsoft.com/office/drawing/2014/main" id="{059EBDD9-2389-8B4F-8B7E-15468641A3A7}"/>
              </a:ext>
            </a:extLst>
          </p:cNvPr>
          <p:cNvPicPr>
            <a:picLocks noChangeAspect="1" noChangeArrowheads="1"/>
          </p:cNvPicPr>
          <p:nvPr/>
        </p:nvPicPr>
        <p:blipFill>
          <a:blip r:embed="rId3" cstate="print"/>
          <a:srcRect/>
          <a:stretch>
            <a:fillRect/>
          </a:stretch>
        </p:blipFill>
        <p:spPr bwMode="auto">
          <a:xfrm>
            <a:off x="605385" y="1248473"/>
            <a:ext cx="6266096" cy="4733925"/>
          </a:xfrm>
          <a:prstGeom prst="rect">
            <a:avLst/>
          </a:prstGeom>
          <a:noFill/>
          <a:ln w="9525">
            <a:noFill/>
            <a:miter lim="800000"/>
            <a:headEnd/>
            <a:tailEnd/>
          </a:ln>
        </p:spPr>
      </p:pic>
      <p:sp>
        <p:nvSpPr>
          <p:cNvPr id="11" name="Oval 10">
            <a:extLst>
              <a:ext uri="{FF2B5EF4-FFF2-40B4-BE49-F238E27FC236}">
                <a16:creationId xmlns:a16="http://schemas.microsoft.com/office/drawing/2014/main" id="{EDDE7860-0C2A-5343-80AB-0D914CAF6EF6}"/>
              </a:ext>
            </a:extLst>
          </p:cNvPr>
          <p:cNvSpPr>
            <a:spLocks noChangeArrowheads="1"/>
          </p:cNvSpPr>
          <p:nvPr/>
        </p:nvSpPr>
        <p:spPr bwMode="auto">
          <a:xfrm>
            <a:off x="2939373" y="2687829"/>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9" name="TextBox 8">
            <a:extLst>
              <a:ext uri="{FF2B5EF4-FFF2-40B4-BE49-F238E27FC236}">
                <a16:creationId xmlns:a16="http://schemas.microsoft.com/office/drawing/2014/main" id="{39DC52D5-CDE7-304F-8068-09CBDC859906}"/>
              </a:ext>
            </a:extLst>
          </p:cNvPr>
          <p:cNvSpPr txBox="1"/>
          <p:nvPr/>
        </p:nvSpPr>
        <p:spPr>
          <a:xfrm>
            <a:off x="1138285" y="6121263"/>
            <a:ext cx="3772761" cy="861774"/>
          </a:xfrm>
          <a:prstGeom prst="rect">
            <a:avLst/>
          </a:prstGeom>
          <a:noFill/>
        </p:spPr>
        <p:txBody>
          <a:bodyPr wrap="square" rtlCol="0">
            <a:spAutoFit/>
          </a:bodyPr>
          <a:lstStyle/>
          <a:p>
            <a:r>
              <a:rPr lang="en-US" b="1" dirty="0"/>
              <a:t>Atlantic ship traffic changes</a:t>
            </a:r>
          </a:p>
          <a:p>
            <a:r>
              <a:rPr lang="en-US" sz="1400" b="1" dirty="0" err="1"/>
              <a:t>Vecchi</a:t>
            </a:r>
            <a:r>
              <a:rPr lang="en-US" sz="1400" b="1" dirty="0"/>
              <a:t> and Knutson (2011)</a:t>
            </a:r>
          </a:p>
          <a:p>
            <a:endParaRPr lang="en-US" dirty="0"/>
          </a:p>
        </p:txBody>
      </p:sp>
      <p:sp>
        <p:nvSpPr>
          <p:cNvPr id="2" name="Title 1">
            <a:extLst>
              <a:ext uri="{FF2B5EF4-FFF2-40B4-BE49-F238E27FC236}">
                <a16:creationId xmlns:a16="http://schemas.microsoft.com/office/drawing/2014/main" id="{2A307D3F-BD22-2C48-B746-C40AB0FFE1A0}"/>
              </a:ext>
            </a:extLst>
          </p:cNvPr>
          <p:cNvSpPr>
            <a:spLocks noGrp="1"/>
          </p:cNvSpPr>
          <p:nvPr>
            <p:ph type="title"/>
          </p:nvPr>
        </p:nvSpPr>
        <p:spPr>
          <a:xfrm>
            <a:off x="2476262" y="289386"/>
            <a:ext cx="8280782" cy="689219"/>
          </a:xfrm>
        </p:spPr>
        <p:txBody>
          <a:bodyPr>
            <a:normAutofit fontScale="90000"/>
          </a:bodyPr>
          <a:lstStyle/>
          <a:p>
            <a:pPr algn="ctr"/>
            <a:r>
              <a:rPr lang="en-US" dirty="0"/>
              <a:t>Compare the two most active seasons in HURDAT 1933 vs 2005</a:t>
            </a:r>
          </a:p>
        </p:txBody>
      </p:sp>
      <p:sp>
        <p:nvSpPr>
          <p:cNvPr id="7" name="TextBox 6">
            <a:extLst>
              <a:ext uri="{FF2B5EF4-FFF2-40B4-BE49-F238E27FC236}">
                <a16:creationId xmlns:a16="http://schemas.microsoft.com/office/drawing/2014/main" id="{C6CB0B84-118A-E245-A1F4-6EA8D97E37F5}"/>
              </a:ext>
            </a:extLst>
          </p:cNvPr>
          <p:cNvSpPr txBox="1"/>
          <p:nvPr/>
        </p:nvSpPr>
        <p:spPr>
          <a:xfrm>
            <a:off x="8107797" y="1567674"/>
            <a:ext cx="697627" cy="369332"/>
          </a:xfrm>
          <a:prstGeom prst="rect">
            <a:avLst/>
          </a:prstGeom>
          <a:noFill/>
        </p:spPr>
        <p:txBody>
          <a:bodyPr wrap="none" rtlCol="0">
            <a:spAutoFit/>
          </a:bodyPr>
          <a:lstStyle/>
          <a:p>
            <a:r>
              <a:rPr lang="en-US" dirty="0"/>
              <a:t>1933</a:t>
            </a:r>
          </a:p>
        </p:txBody>
      </p:sp>
      <p:sp>
        <p:nvSpPr>
          <p:cNvPr id="10" name="Slide Number Placeholder 9">
            <a:extLst>
              <a:ext uri="{FF2B5EF4-FFF2-40B4-BE49-F238E27FC236}">
                <a16:creationId xmlns:a16="http://schemas.microsoft.com/office/drawing/2014/main" id="{584F41B9-44B5-B04E-B598-343C6EBADDDE}"/>
              </a:ext>
            </a:extLst>
          </p:cNvPr>
          <p:cNvSpPr>
            <a:spLocks noGrp="1"/>
          </p:cNvSpPr>
          <p:nvPr>
            <p:ph type="sldNum" sz="quarter" idx="12"/>
          </p:nvPr>
        </p:nvSpPr>
        <p:spPr/>
        <p:txBody>
          <a:bodyPr/>
          <a:lstStyle/>
          <a:p>
            <a:fld id="{F57ED37D-741D-564F-9FC7-8F05D43EE504}" type="slidenum">
              <a:rPr lang="en-US" smtClean="0"/>
              <a:t>15</a:t>
            </a:fld>
            <a:endParaRPr lang="en-US"/>
          </a:p>
        </p:txBody>
      </p:sp>
    </p:spTree>
    <p:extLst>
      <p:ext uri="{BB962C8B-B14F-4D97-AF65-F5344CB8AC3E}">
        <p14:creationId xmlns:p14="http://schemas.microsoft.com/office/powerpoint/2010/main" val="2536313789"/>
      </p:ext>
    </p:extLst>
  </p:cSld>
  <p:clrMapOvr>
    <a:masterClrMapping/>
  </p:clrMapOvr>
  <mc:AlternateContent xmlns:mc="http://schemas.openxmlformats.org/markup-compatibility/2006" xmlns:p14="http://schemas.microsoft.com/office/powerpoint/2010/main">
    <mc:Choice Requires="p14">
      <p:transition spd="slow" p14:dur="2000" advTm="42113"/>
    </mc:Choice>
    <mc:Fallback xmlns="">
      <p:transition spd="slow" advTm="4211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C344B2-D792-C04D-886E-D8CE2617F7ED}"/>
              </a:ext>
            </a:extLst>
          </p:cNvPr>
          <p:cNvSpPr txBox="1"/>
          <p:nvPr/>
        </p:nvSpPr>
        <p:spPr>
          <a:xfrm>
            <a:off x="9051533" y="431514"/>
            <a:ext cx="3020602" cy="1846659"/>
          </a:xfrm>
          <a:prstGeom prst="rect">
            <a:avLst/>
          </a:prstGeom>
          <a:noFill/>
        </p:spPr>
        <p:txBody>
          <a:bodyPr wrap="square" rtlCol="0">
            <a:spAutoFit/>
          </a:bodyPr>
          <a:lstStyle/>
          <a:p>
            <a:pPr algn="just"/>
            <a:r>
              <a:rPr lang="en-US" sz="1600" b="1" dirty="0">
                <a:solidFill>
                  <a:srgbClr val="000000"/>
                </a:solidFill>
                <a:latin typeface="Times New Roman" pitchFamily="18" charset="0"/>
              </a:rPr>
              <a:t>After accounting for likely “missed” hurricanes because of lack of technology…hurricane numbers show no change or even slight decrease over a century</a:t>
            </a:r>
          </a:p>
          <a:p>
            <a:endParaRPr lang="en-US" dirty="0"/>
          </a:p>
        </p:txBody>
      </p:sp>
      <p:sp>
        <p:nvSpPr>
          <p:cNvPr id="4" name="TextBox 3">
            <a:extLst>
              <a:ext uri="{FF2B5EF4-FFF2-40B4-BE49-F238E27FC236}">
                <a16:creationId xmlns:a16="http://schemas.microsoft.com/office/drawing/2014/main" id="{B441B770-C428-FA4E-950C-87A36CEF7ED7}"/>
              </a:ext>
            </a:extLst>
          </p:cNvPr>
          <p:cNvSpPr txBox="1"/>
          <p:nvPr/>
        </p:nvSpPr>
        <p:spPr>
          <a:xfrm>
            <a:off x="6864851" y="5825449"/>
            <a:ext cx="3467528" cy="307777"/>
          </a:xfrm>
          <a:prstGeom prst="rect">
            <a:avLst/>
          </a:prstGeom>
          <a:noFill/>
        </p:spPr>
        <p:txBody>
          <a:bodyPr wrap="square" rtlCol="0">
            <a:spAutoFit/>
          </a:bodyPr>
          <a:lstStyle/>
          <a:p>
            <a:r>
              <a:rPr lang="en-US" sz="1400" dirty="0" err="1">
                <a:solidFill>
                  <a:srgbClr val="000000"/>
                </a:solidFill>
              </a:rPr>
              <a:t>Vecchi</a:t>
            </a:r>
            <a:r>
              <a:rPr lang="en-US" sz="1400" dirty="0">
                <a:solidFill>
                  <a:srgbClr val="000000"/>
                </a:solidFill>
              </a:rPr>
              <a:t> and Knutson 2011</a:t>
            </a:r>
          </a:p>
        </p:txBody>
      </p:sp>
      <p:sp>
        <p:nvSpPr>
          <p:cNvPr id="5" name="Slide Number Placeholder 4">
            <a:extLst>
              <a:ext uri="{FF2B5EF4-FFF2-40B4-BE49-F238E27FC236}">
                <a16:creationId xmlns:a16="http://schemas.microsoft.com/office/drawing/2014/main" id="{4C76A0C4-5C25-0B4A-BA9C-3042A610A814}"/>
              </a:ext>
            </a:extLst>
          </p:cNvPr>
          <p:cNvSpPr>
            <a:spLocks noGrp="1"/>
          </p:cNvSpPr>
          <p:nvPr>
            <p:ph type="sldNum" sz="quarter" idx="12"/>
          </p:nvPr>
        </p:nvSpPr>
        <p:spPr/>
        <p:txBody>
          <a:bodyPr/>
          <a:lstStyle/>
          <a:p>
            <a:fld id="{F57ED37D-741D-564F-9FC7-8F05D43EE504}" type="slidenum">
              <a:rPr lang="en-US" smtClean="0"/>
              <a:t>16</a:t>
            </a:fld>
            <a:endParaRPr lang="en-US"/>
          </a:p>
        </p:txBody>
      </p:sp>
      <p:pic>
        <p:nvPicPr>
          <p:cNvPr id="7" name="Picture 6">
            <a:extLst>
              <a:ext uri="{FF2B5EF4-FFF2-40B4-BE49-F238E27FC236}">
                <a16:creationId xmlns:a16="http://schemas.microsoft.com/office/drawing/2014/main" id="{F96E38FB-C111-714C-A617-4A196C5F3DC1}"/>
              </a:ext>
            </a:extLst>
          </p:cNvPr>
          <p:cNvPicPr>
            <a:picLocks noChangeAspect="1"/>
          </p:cNvPicPr>
          <p:nvPr/>
        </p:nvPicPr>
        <p:blipFill>
          <a:blip r:embed="rId2"/>
          <a:stretch>
            <a:fillRect/>
          </a:stretch>
        </p:blipFill>
        <p:spPr>
          <a:xfrm>
            <a:off x="1859621" y="431515"/>
            <a:ext cx="6938675" cy="5393934"/>
          </a:xfrm>
          <a:prstGeom prst="rect">
            <a:avLst/>
          </a:prstGeom>
        </p:spPr>
      </p:pic>
      <p:pic>
        <p:nvPicPr>
          <p:cNvPr id="6" name="Picture 5">
            <a:extLst>
              <a:ext uri="{FF2B5EF4-FFF2-40B4-BE49-F238E27FC236}">
                <a16:creationId xmlns:a16="http://schemas.microsoft.com/office/drawing/2014/main" id="{6C8FAFCF-1FDB-1F4D-8C09-A3765B8C662D}"/>
              </a:ext>
            </a:extLst>
          </p:cNvPr>
          <p:cNvPicPr>
            <a:picLocks noChangeAspect="1"/>
          </p:cNvPicPr>
          <p:nvPr/>
        </p:nvPicPr>
        <p:blipFill>
          <a:blip r:embed="rId3"/>
          <a:stretch>
            <a:fillRect/>
          </a:stretch>
        </p:blipFill>
        <p:spPr>
          <a:xfrm>
            <a:off x="1859621" y="431513"/>
            <a:ext cx="6938674" cy="5393933"/>
          </a:xfrm>
          <a:prstGeom prst="rect">
            <a:avLst/>
          </a:prstGeom>
        </p:spPr>
      </p:pic>
    </p:spTree>
    <p:extLst>
      <p:ext uri="{BB962C8B-B14F-4D97-AF65-F5344CB8AC3E}">
        <p14:creationId xmlns:p14="http://schemas.microsoft.com/office/powerpoint/2010/main" val="3851382942"/>
      </p:ext>
    </p:extLst>
  </p:cSld>
  <p:clrMapOvr>
    <a:masterClrMapping/>
  </p:clrMapOvr>
  <mc:AlternateContent xmlns:mc="http://schemas.openxmlformats.org/markup-compatibility/2006" xmlns:p14="http://schemas.microsoft.com/office/powerpoint/2010/main">
    <mc:Choice Requires="p14">
      <p:transition spd="slow" p14:dur="2000" advTm="23777"/>
    </mc:Choice>
    <mc:Fallback xmlns="">
      <p:transition spd="slow" advTm="2377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FDB3-2D79-F64E-9650-865C2E27F1AB}"/>
              </a:ext>
            </a:extLst>
          </p:cNvPr>
          <p:cNvSpPr>
            <a:spLocks noGrp="1"/>
          </p:cNvSpPr>
          <p:nvPr>
            <p:ph type="title"/>
          </p:nvPr>
        </p:nvSpPr>
        <p:spPr>
          <a:xfrm>
            <a:off x="2592925" y="624110"/>
            <a:ext cx="8911687" cy="1280890"/>
          </a:xfrm>
        </p:spPr>
        <p:txBody>
          <a:bodyPr/>
          <a:lstStyle/>
          <a:p>
            <a:r>
              <a:rPr lang="en-US" dirty="0"/>
              <a:t>The Present</a:t>
            </a:r>
          </a:p>
        </p:txBody>
      </p:sp>
      <p:sp>
        <p:nvSpPr>
          <p:cNvPr id="3" name="Content Placeholder 2">
            <a:extLst>
              <a:ext uri="{FF2B5EF4-FFF2-40B4-BE49-F238E27FC236}">
                <a16:creationId xmlns:a16="http://schemas.microsoft.com/office/drawing/2014/main" id="{D33175EC-F9C4-6047-B31E-68E6F9C11B9E}"/>
              </a:ext>
            </a:extLst>
          </p:cNvPr>
          <p:cNvSpPr>
            <a:spLocks noGrp="1"/>
          </p:cNvSpPr>
          <p:nvPr>
            <p:ph idx="1"/>
          </p:nvPr>
        </p:nvSpPr>
        <p:spPr>
          <a:xfrm>
            <a:off x="4063299" y="1976075"/>
            <a:ext cx="5631307" cy="3883950"/>
          </a:xfrm>
        </p:spPr>
        <p:txBody>
          <a:bodyPr/>
          <a:lstStyle/>
          <a:p>
            <a:pPr marL="0" indent="0">
              <a:buNone/>
            </a:pPr>
            <a:r>
              <a:rPr lang="en-US" sz="3600" b="1" dirty="0"/>
              <a:t>”It may grow stronger, it may grow weaker, or it may just stay the same.”</a:t>
            </a:r>
            <a:endParaRPr lang="en-US" dirty="0"/>
          </a:p>
          <a:p>
            <a:pPr marL="0" indent="0" algn="r">
              <a:buNone/>
            </a:pPr>
            <a:r>
              <a:rPr lang="en-US" i="1" dirty="0"/>
              <a:t>Dr. Chris  </a:t>
            </a:r>
            <a:r>
              <a:rPr lang="en-US" i="1" dirty="0" err="1"/>
              <a:t>Landsea</a:t>
            </a:r>
            <a:endParaRPr lang="en-US" i="1" dirty="0"/>
          </a:p>
          <a:p>
            <a:pPr marL="0" indent="0" algn="r">
              <a:buNone/>
            </a:pPr>
            <a:r>
              <a:rPr lang="en-US" i="1" dirty="0"/>
              <a:t>National Hurricane Center</a:t>
            </a:r>
            <a:endParaRPr lang="en-US" dirty="0"/>
          </a:p>
        </p:txBody>
      </p:sp>
      <p:sp>
        <p:nvSpPr>
          <p:cNvPr id="4" name="Slide Number Placeholder 3">
            <a:extLst>
              <a:ext uri="{FF2B5EF4-FFF2-40B4-BE49-F238E27FC236}">
                <a16:creationId xmlns:a16="http://schemas.microsoft.com/office/drawing/2014/main" id="{9017C500-D685-E449-8979-94F341C46E99}"/>
              </a:ext>
            </a:extLst>
          </p:cNvPr>
          <p:cNvSpPr>
            <a:spLocks noGrp="1"/>
          </p:cNvSpPr>
          <p:nvPr>
            <p:ph type="sldNum" sz="quarter" idx="12"/>
          </p:nvPr>
        </p:nvSpPr>
        <p:spPr/>
        <p:txBody>
          <a:bodyPr/>
          <a:lstStyle/>
          <a:p>
            <a:fld id="{F57ED37D-741D-564F-9FC7-8F05D43EE504}" type="slidenum">
              <a:rPr lang="en-US" smtClean="0"/>
              <a:t>17</a:t>
            </a:fld>
            <a:endParaRPr lang="en-US"/>
          </a:p>
        </p:txBody>
      </p:sp>
    </p:spTree>
    <p:extLst>
      <p:ext uri="{BB962C8B-B14F-4D97-AF65-F5344CB8AC3E}">
        <p14:creationId xmlns:p14="http://schemas.microsoft.com/office/powerpoint/2010/main" val="2124835899"/>
      </p:ext>
    </p:extLst>
  </p:cSld>
  <p:clrMapOvr>
    <a:masterClrMapping/>
  </p:clrMapOvr>
  <mc:AlternateContent xmlns:mc="http://schemas.openxmlformats.org/markup-compatibility/2006" xmlns:p14="http://schemas.microsoft.com/office/powerpoint/2010/main">
    <mc:Choice Requires="p14">
      <p:transition spd="slow" p14:dur="2000" advTm="5354"/>
    </mc:Choice>
    <mc:Fallback xmlns="">
      <p:transition spd="slow" advTm="53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9749-B9CE-474B-B016-29775321300B}"/>
              </a:ext>
            </a:extLst>
          </p:cNvPr>
          <p:cNvSpPr>
            <a:spLocks noGrp="1"/>
          </p:cNvSpPr>
          <p:nvPr>
            <p:ph type="title"/>
          </p:nvPr>
        </p:nvSpPr>
        <p:spPr>
          <a:xfrm>
            <a:off x="2592925" y="624110"/>
            <a:ext cx="8911687" cy="1280890"/>
          </a:xfrm>
        </p:spPr>
        <p:txBody>
          <a:bodyPr/>
          <a:lstStyle/>
          <a:p>
            <a:r>
              <a:rPr lang="en-US" dirty="0"/>
              <a:t>The Present</a:t>
            </a:r>
          </a:p>
        </p:txBody>
      </p:sp>
      <p:pic>
        <p:nvPicPr>
          <p:cNvPr id="4" name="Picture 3">
            <a:extLst>
              <a:ext uri="{FF2B5EF4-FFF2-40B4-BE49-F238E27FC236}">
                <a16:creationId xmlns:a16="http://schemas.microsoft.com/office/drawing/2014/main" id="{CA00EFAA-0F98-694D-88B9-57F299C771F8}"/>
              </a:ext>
            </a:extLst>
          </p:cNvPr>
          <p:cNvPicPr>
            <a:picLocks noChangeAspect="1"/>
          </p:cNvPicPr>
          <p:nvPr/>
        </p:nvPicPr>
        <p:blipFill>
          <a:blip r:embed="rId2"/>
          <a:stretch>
            <a:fillRect/>
          </a:stretch>
        </p:blipFill>
        <p:spPr>
          <a:xfrm>
            <a:off x="2589212" y="1289384"/>
            <a:ext cx="7629332" cy="3955753"/>
          </a:xfrm>
          <a:prstGeom prst="rect">
            <a:avLst/>
          </a:prstGeom>
        </p:spPr>
      </p:pic>
      <p:sp>
        <p:nvSpPr>
          <p:cNvPr id="7" name="Content Placeholder 6">
            <a:extLst>
              <a:ext uri="{FF2B5EF4-FFF2-40B4-BE49-F238E27FC236}">
                <a16:creationId xmlns:a16="http://schemas.microsoft.com/office/drawing/2014/main" id="{DDCBEE7F-7607-EB41-828C-6B72E354F285}"/>
              </a:ext>
            </a:extLst>
          </p:cNvPr>
          <p:cNvSpPr>
            <a:spLocks noGrp="1"/>
          </p:cNvSpPr>
          <p:nvPr>
            <p:ph idx="1"/>
          </p:nvPr>
        </p:nvSpPr>
        <p:spPr>
          <a:xfrm>
            <a:off x="2287285" y="5508877"/>
            <a:ext cx="8915400" cy="958221"/>
          </a:xfrm>
        </p:spPr>
        <p:txBody>
          <a:bodyPr>
            <a:normAutofit fontScale="85000" lnSpcReduction="10000"/>
          </a:bodyPr>
          <a:lstStyle/>
          <a:p>
            <a:r>
              <a:rPr lang="en-US" dirty="0"/>
              <a:t>Global tropical cyclone activity with one-year running sum during the global satellite-era.</a:t>
            </a:r>
          </a:p>
          <a:p>
            <a:r>
              <a:rPr lang="en-US" dirty="0"/>
              <a:t>We see semi-cyclical fluctuations. Driven by short-term oscillations in oceans and atmosphere.</a:t>
            </a:r>
          </a:p>
          <a:p>
            <a:endParaRPr lang="en-US" dirty="0"/>
          </a:p>
        </p:txBody>
      </p:sp>
      <p:sp>
        <p:nvSpPr>
          <p:cNvPr id="11" name="TextBox 10">
            <a:extLst>
              <a:ext uri="{FF2B5EF4-FFF2-40B4-BE49-F238E27FC236}">
                <a16:creationId xmlns:a16="http://schemas.microsoft.com/office/drawing/2014/main" id="{91586BC5-8635-0240-BA15-1FFDBE618A40}"/>
              </a:ext>
            </a:extLst>
          </p:cNvPr>
          <p:cNvSpPr txBox="1"/>
          <p:nvPr/>
        </p:nvSpPr>
        <p:spPr>
          <a:xfrm>
            <a:off x="8863452" y="4500083"/>
            <a:ext cx="2011291" cy="276999"/>
          </a:xfrm>
          <a:prstGeom prst="rect">
            <a:avLst/>
          </a:prstGeom>
          <a:noFill/>
        </p:spPr>
        <p:txBody>
          <a:bodyPr wrap="square" rtlCol="0">
            <a:spAutoFit/>
          </a:bodyPr>
          <a:lstStyle/>
          <a:p>
            <a:r>
              <a:rPr lang="en-US" sz="1200" i="1" dirty="0"/>
              <a:t>Dr. Ryan </a:t>
            </a:r>
            <a:r>
              <a:rPr lang="en-US" sz="1200" i="1" dirty="0" err="1"/>
              <a:t>Maue</a:t>
            </a:r>
            <a:endParaRPr lang="en-US" sz="1200" i="1" dirty="0"/>
          </a:p>
        </p:txBody>
      </p:sp>
      <p:sp>
        <p:nvSpPr>
          <p:cNvPr id="3" name="Slide Number Placeholder 2">
            <a:extLst>
              <a:ext uri="{FF2B5EF4-FFF2-40B4-BE49-F238E27FC236}">
                <a16:creationId xmlns:a16="http://schemas.microsoft.com/office/drawing/2014/main" id="{3A61E06F-33BC-AE4C-9B7D-F713D540D250}"/>
              </a:ext>
            </a:extLst>
          </p:cNvPr>
          <p:cNvSpPr>
            <a:spLocks noGrp="1"/>
          </p:cNvSpPr>
          <p:nvPr>
            <p:ph type="sldNum" sz="quarter" idx="12"/>
          </p:nvPr>
        </p:nvSpPr>
        <p:spPr/>
        <p:txBody>
          <a:bodyPr/>
          <a:lstStyle/>
          <a:p>
            <a:fld id="{F57ED37D-741D-564F-9FC7-8F05D43EE504}" type="slidenum">
              <a:rPr lang="en-US" smtClean="0"/>
              <a:t>18</a:t>
            </a:fld>
            <a:endParaRPr lang="en-US"/>
          </a:p>
        </p:txBody>
      </p:sp>
    </p:spTree>
    <p:extLst>
      <p:ext uri="{BB962C8B-B14F-4D97-AF65-F5344CB8AC3E}">
        <p14:creationId xmlns:p14="http://schemas.microsoft.com/office/powerpoint/2010/main" val="3736549745"/>
      </p:ext>
    </p:extLst>
  </p:cSld>
  <p:clrMapOvr>
    <a:masterClrMapping/>
  </p:clrMapOvr>
  <mc:AlternateContent xmlns:mc="http://schemas.openxmlformats.org/markup-compatibility/2006" xmlns:p14="http://schemas.microsoft.com/office/powerpoint/2010/main">
    <mc:Choice Requires="p14">
      <p:transition spd="slow" p14:dur="2000" advTm="30384"/>
    </mc:Choice>
    <mc:Fallback xmlns="">
      <p:transition spd="slow" advTm="3038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2626-D763-6643-B274-44317D3EC229}"/>
              </a:ext>
            </a:extLst>
          </p:cNvPr>
          <p:cNvSpPr>
            <a:spLocks noGrp="1"/>
          </p:cNvSpPr>
          <p:nvPr>
            <p:ph type="title"/>
          </p:nvPr>
        </p:nvSpPr>
        <p:spPr/>
        <p:txBody>
          <a:bodyPr/>
          <a:lstStyle/>
          <a:p>
            <a:pPr algn="ctr"/>
            <a:r>
              <a:rPr lang="en-US" b="1" dirty="0"/>
              <a:t>Madden-Julian Oscillation (MJO)</a:t>
            </a:r>
          </a:p>
        </p:txBody>
      </p:sp>
      <p:sp>
        <p:nvSpPr>
          <p:cNvPr id="4" name="Text Placeholder 3">
            <a:extLst>
              <a:ext uri="{FF2B5EF4-FFF2-40B4-BE49-F238E27FC236}">
                <a16:creationId xmlns:a16="http://schemas.microsoft.com/office/drawing/2014/main" id="{E9B6733E-110F-8C4E-BD28-968FD2E09812}"/>
              </a:ext>
            </a:extLst>
          </p:cNvPr>
          <p:cNvSpPr>
            <a:spLocks noGrp="1"/>
          </p:cNvSpPr>
          <p:nvPr>
            <p:ph type="body" sz="half" idx="2"/>
          </p:nvPr>
        </p:nvSpPr>
        <p:spPr/>
        <p:txBody>
          <a:bodyPr>
            <a:normAutofit/>
          </a:bodyPr>
          <a:lstStyle/>
          <a:p>
            <a:pPr marL="285750" indent="-285750">
              <a:buFont typeface="Wingdings" pitchFamily="2" charset="2"/>
              <a:buChar char="Ø"/>
            </a:pPr>
            <a:r>
              <a:rPr lang="en-US" sz="1800" dirty="0"/>
              <a:t>The Madden-Julian Oscillation is an upper atmospheric, east-ward moving pulse.</a:t>
            </a:r>
          </a:p>
          <a:p>
            <a:pPr marL="285750" indent="-285750">
              <a:buFont typeface="Wingdings" pitchFamily="2" charset="2"/>
              <a:buChar char="Ø"/>
            </a:pPr>
            <a:r>
              <a:rPr lang="en-US" sz="1800" dirty="0"/>
              <a:t>Roughly 40 days to circle the globe.</a:t>
            </a:r>
          </a:p>
          <a:p>
            <a:pPr marL="285750" indent="-285750">
              <a:buFont typeface="Wingdings" pitchFamily="2" charset="2"/>
              <a:buChar char="Ø"/>
            </a:pPr>
            <a:r>
              <a:rPr lang="en-US" sz="1800" dirty="0"/>
              <a:t>As its enhanced phase moves over an ocean basin, convection become enhanced.</a:t>
            </a:r>
          </a:p>
          <a:p>
            <a:pPr marL="285750" indent="-285750">
              <a:buFont typeface="Wingdings" pitchFamily="2" charset="2"/>
              <a:buChar char="Ø"/>
            </a:pPr>
            <a:r>
              <a:rPr lang="en-US" sz="1800" dirty="0"/>
              <a:t>The enhanced MJO phase can make tropical cyclone formation more likely.</a:t>
            </a:r>
          </a:p>
        </p:txBody>
      </p:sp>
      <p:sp>
        <p:nvSpPr>
          <p:cNvPr id="3" name="Slide Number Placeholder 2">
            <a:extLst>
              <a:ext uri="{FF2B5EF4-FFF2-40B4-BE49-F238E27FC236}">
                <a16:creationId xmlns:a16="http://schemas.microsoft.com/office/drawing/2014/main" id="{935EA398-3207-0E48-8FC6-CCA579B0933F}"/>
              </a:ext>
            </a:extLst>
          </p:cNvPr>
          <p:cNvSpPr>
            <a:spLocks noGrp="1"/>
          </p:cNvSpPr>
          <p:nvPr>
            <p:ph type="sldNum" sz="quarter" idx="12"/>
          </p:nvPr>
        </p:nvSpPr>
        <p:spPr/>
        <p:txBody>
          <a:bodyPr/>
          <a:lstStyle/>
          <a:p>
            <a:fld id="{F57ED37D-741D-564F-9FC7-8F05D43EE504}" type="slidenum">
              <a:rPr lang="en-US" smtClean="0"/>
              <a:t>19</a:t>
            </a:fld>
            <a:endParaRPr lang="en-US"/>
          </a:p>
        </p:txBody>
      </p:sp>
      <p:pic>
        <p:nvPicPr>
          <p:cNvPr id="10" name="Content Placeholder 9">
            <a:extLst>
              <a:ext uri="{FF2B5EF4-FFF2-40B4-BE49-F238E27FC236}">
                <a16:creationId xmlns:a16="http://schemas.microsoft.com/office/drawing/2014/main" id="{08F4AFDE-DDA6-6146-A90F-20311A82D62C}"/>
              </a:ext>
            </a:extLst>
          </p:cNvPr>
          <p:cNvPicPr>
            <a:picLocks noGrp="1" noChangeAspect="1"/>
          </p:cNvPicPr>
          <p:nvPr>
            <p:ph idx="1"/>
          </p:nvPr>
        </p:nvPicPr>
        <p:blipFill>
          <a:blip r:embed="rId2"/>
          <a:stretch>
            <a:fillRect/>
          </a:stretch>
        </p:blipFill>
        <p:spPr>
          <a:xfrm>
            <a:off x="6094411" y="980984"/>
            <a:ext cx="3937000" cy="2489200"/>
          </a:xfrm>
        </p:spPr>
      </p:pic>
      <p:sp>
        <p:nvSpPr>
          <p:cNvPr id="15" name="TextBox 14">
            <a:extLst>
              <a:ext uri="{FF2B5EF4-FFF2-40B4-BE49-F238E27FC236}">
                <a16:creationId xmlns:a16="http://schemas.microsoft.com/office/drawing/2014/main" id="{5396E06E-50FF-154A-9833-D001B1A72009}"/>
              </a:ext>
            </a:extLst>
          </p:cNvPr>
          <p:cNvSpPr txBox="1"/>
          <p:nvPr/>
        </p:nvSpPr>
        <p:spPr>
          <a:xfrm>
            <a:off x="7132379" y="5523987"/>
            <a:ext cx="4544757" cy="369332"/>
          </a:xfrm>
          <a:prstGeom prst="rect">
            <a:avLst/>
          </a:prstGeom>
          <a:noFill/>
        </p:spPr>
        <p:txBody>
          <a:bodyPr wrap="square" rtlCol="0">
            <a:spAutoFit/>
          </a:bodyPr>
          <a:lstStyle/>
          <a:p>
            <a:r>
              <a:rPr lang="en-US" sz="1400" dirty="0"/>
              <a:t>Maloney, E. &amp; Hartmann, D. (2000</a:t>
            </a:r>
            <a:r>
              <a:rPr lang="en-US" dirty="0"/>
              <a:t>)</a:t>
            </a:r>
          </a:p>
        </p:txBody>
      </p:sp>
      <p:pic>
        <p:nvPicPr>
          <p:cNvPr id="17" name="Picture 16">
            <a:extLst>
              <a:ext uri="{FF2B5EF4-FFF2-40B4-BE49-F238E27FC236}">
                <a16:creationId xmlns:a16="http://schemas.microsoft.com/office/drawing/2014/main" id="{D1938F10-2BB0-974F-A2CE-CDC1279332C3}"/>
              </a:ext>
            </a:extLst>
          </p:cNvPr>
          <p:cNvPicPr>
            <a:picLocks noChangeAspect="1"/>
          </p:cNvPicPr>
          <p:nvPr/>
        </p:nvPicPr>
        <p:blipFill>
          <a:blip r:embed="rId3"/>
          <a:stretch>
            <a:fillRect/>
          </a:stretch>
        </p:blipFill>
        <p:spPr>
          <a:xfrm>
            <a:off x="6094410" y="3826389"/>
            <a:ext cx="3936999" cy="1820188"/>
          </a:xfrm>
          <a:prstGeom prst="rect">
            <a:avLst/>
          </a:prstGeom>
        </p:spPr>
      </p:pic>
    </p:spTree>
    <p:extLst>
      <p:ext uri="{BB962C8B-B14F-4D97-AF65-F5344CB8AC3E}">
        <p14:creationId xmlns:p14="http://schemas.microsoft.com/office/powerpoint/2010/main" val="3970189809"/>
      </p:ext>
    </p:extLst>
  </p:cSld>
  <p:clrMapOvr>
    <a:masterClrMapping/>
  </p:clrMapOvr>
  <mc:AlternateContent xmlns:mc="http://schemas.openxmlformats.org/markup-compatibility/2006" xmlns:p14="http://schemas.microsoft.com/office/powerpoint/2010/main">
    <mc:Choice Requires="p14">
      <p:transition spd="slow" p14:dur="2000" advTm="29246"/>
    </mc:Choice>
    <mc:Fallback xmlns="">
      <p:transition spd="slow" advTm="2924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8218-D452-2645-875A-8C4FFD77D935}"/>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E2DD3F57-30F4-684E-B318-D53CB0459B23}"/>
              </a:ext>
            </a:extLst>
          </p:cNvPr>
          <p:cNvSpPr>
            <a:spLocks noGrp="1"/>
          </p:cNvSpPr>
          <p:nvPr>
            <p:ph idx="1"/>
          </p:nvPr>
        </p:nvSpPr>
        <p:spPr/>
        <p:txBody>
          <a:bodyPr/>
          <a:lstStyle/>
          <a:p>
            <a:pPr marL="0" indent="0">
              <a:buNone/>
            </a:pPr>
            <a:r>
              <a:rPr lang="en-US" dirty="0"/>
              <a:t>I wish to thank the following colleagues for help with this presentation:</a:t>
            </a:r>
          </a:p>
          <a:p>
            <a:r>
              <a:rPr lang="en-US" sz="2400" i="1" dirty="0"/>
              <a:t>Dr. Chris </a:t>
            </a:r>
            <a:r>
              <a:rPr lang="en-US" sz="2400" i="1" dirty="0" err="1"/>
              <a:t>Landsea</a:t>
            </a:r>
            <a:r>
              <a:rPr lang="en-US" sz="2400" i="1" dirty="0"/>
              <a:t> (NHC)</a:t>
            </a:r>
          </a:p>
          <a:p>
            <a:r>
              <a:rPr lang="en-US" sz="2400" i="1" dirty="0"/>
              <a:t>Stan Goldenberg (AOML/HRD)</a:t>
            </a:r>
          </a:p>
          <a:p>
            <a:r>
              <a:rPr lang="en-US" sz="2400" i="1" dirty="0"/>
              <a:t>Shirley Murillo (AOML/HRD)</a:t>
            </a:r>
          </a:p>
        </p:txBody>
      </p:sp>
      <p:sp>
        <p:nvSpPr>
          <p:cNvPr id="4" name="Slide Number Placeholder 3">
            <a:extLst>
              <a:ext uri="{FF2B5EF4-FFF2-40B4-BE49-F238E27FC236}">
                <a16:creationId xmlns:a16="http://schemas.microsoft.com/office/drawing/2014/main" id="{FCA93E4B-E3CB-E74F-A245-29DDA6A12001}"/>
              </a:ext>
            </a:extLst>
          </p:cNvPr>
          <p:cNvSpPr>
            <a:spLocks noGrp="1"/>
          </p:cNvSpPr>
          <p:nvPr>
            <p:ph type="sldNum" sz="quarter" idx="12"/>
          </p:nvPr>
        </p:nvSpPr>
        <p:spPr/>
        <p:txBody>
          <a:bodyPr/>
          <a:lstStyle/>
          <a:p>
            <a:fld id="{F57ED37D-741D-564F-9FC7-8F05D43EE504}" type="slidenum">
              <a:rPr lang="en-US" smtClean="0"/>
              <a:t>2</a:t>
            </a:fld>
            <a:endParaRPr lang="en-US"/>
          </a:p>
        </p:txBody>
      </p:sp>
    </p:spTree>
    <p:extLst>
      <p:ext uri="{BB962C8B-B14F-4D97-AF65-F5344CB8AC3E}">
        <p14:creationId xmlns:p14="http://schemas.microsoft.com/office/powerpoint/2010/main" val="2663758357"/>
      </p:ext>
    </p:extLst>
  </p:cSld>
  <p:clrMapOvr>
    <a:masterClrMapping/>
  </p:clrMapOvr>
  <mc:AlternateContent xmlns:mc="http://schemas.openxmlformats.org/markup-compatibility/2006" xmlns:p14="http://schemas.microsoft.com/office/powerpoint/2010/main">
    <mc:Choice Requires="p14">
      <p:transition spd="slow" p14:dur="2000" advTm="12647"/>
    </mc:Choice>
    <mc:Fallback xmlns="">
      <p:transition spd="slow" advTm="1264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4A11ED-7498-7C4F-B2C2-BBA5A49C815F}"/>
              </a:ext>
            </a:extLst>
          </p:cNvPr>
          <p:cNvPicPr>
            <a:picLocks noGrp="1" noChangeAspect="1"/>
          </p:cNvPicPr>
          <p:nvPr>
            <p:ph idx="1"/>
          </p:nvPr>
        </p:nvPicPr>
        <p:blipFill>
          <a:blip r:embed="rId2"/>
          <a:stretch>
            <a:fillRect/>
          </a:stretch>
        </p:blipFill>
        <p:spPr>
          <a:xfrm>
            <a:off x="3422822" y="829283"/>
            <a:ext cx="6818312" cy="5404607"/>
          </a:xfrm>
        </p:spPr>
      </p:pic>
      <p:sp>
        <p:nvSpPr>
          <p:cNvPr id="2" name="Title 1">
            <a:extLst>
              <a:ext uri="{FF2B5EF4-FFF2-40B4-BE49-F238E27FC236}">
                <a16:creationId xmlns:a16="http://schemas.microsoft.com/office/drawing/2014/main" id="{E08D02B2-0501-444F-B3A8-4D708C285DA1}"/>
              </a:ext>
            </a:extLst>
          </p:cNvPr>
          <p:cNvSpPr>
            <a:spLocks noGrp="1"/>
          </p:cNvSpPr>
          <p:nvPr>
            <p:ph type="title"/>
          </p:nvPr>
        </p:nvSpPr>
        <p:spPr>
          <a:xfrm>
            <a:off x="2562102" y="377531"/>
            <a:ext cx="8911687" cy="1280890"/>
          </a:xfrm>
        </p:spPr>
        <p:txBody>
          <a:bodyPr>
            <a:normAutofit/>
          </a:bodyPr>
          <a:lstStyle/>
          <a:p>
            <a:pPr algn="ctr"/>
            <a:r>
              <a:rPr lang="en-US" sz="3200" b="1" dirty="0"/>
              <a:t>El Niño – Southern Oscillation</a:t>
            </a:r>
            <a:br>
              <a:rPr lang="en-US" sz="3200" b="1" dirty="0"/>
            </a:br>
            <a:r>
              <a:rPr lang="en-US" sz="3200" b="1" dirty="0"/>
              <a:t>(ENSO)</a:t>
            </a:r>
          </a:p>
        </p:txBody>
      </p:sp>
      <p:sp>
        <p:nvSpPr>
          <p:cNvPr id="3" name="TextBox 2">
            <a:extLst>
              <a:ext uri="{FF2B5EF4-FFF2-40B4-BE49-F238E27FC236}">
                <a16:creationId xmlns:a16="http://schemas.microsoft.com/office/drawing/2014/main" id="{51250F3E-E041-014D-8281-7474B40A46CA}"/>
              </a:ext>
            </a:extLst>
          </p:cNvPr>
          <p:cNvSpPr txBox="1"/>
          <p:nvPr/>
        </p:nvSpPr>
        <p:spPr>
          <a:xfrm>
            <a:off x="4017196" y="1385748"/>
            <a:ext cx="760144" cy="307777"/>
          </a:xfrm>
          <a:prstGeom prst="rect">
            <a:avLst/>
          </a:prstGeom>
          <a:noFill/>
        </p:spPr>
        <p:txBody>
          <a:bodyPr wrap="none" rtlCol="0">
            <a:spAutoFit/>
          </a:bodyPr>
          <a:lstStyle/>
          <a:p>
            <a:r>
              <a:rPr lang="en-US" sz="1400" dirty="0"/>
              <a:t>El Niño</a:t>
            </a:r>
          </a:p>
        </p:txBody>
      </p:sp>
      <p:sp>
        <p:nvSpPr>
          <p:cNvPr id="6" name="TextBox 5">
            <a:extLst>
              <a:ext uri="{FF2B5EF4-FFF2-40B4-BE49-F238E27FC236}">
                <a16:creationId xmlns:a16="http://schemas.microsoft.com/office/drawing/2014/main" id="{1F6F5888-1E70-864C-907B-A45C96708A40}"/>
              </a:ext>
            </a:extLst>
          </p:cNvPr>
          <p:cNvSpPr txBox="1"/>
          <p:nvPr/>
        </p:nvSpPr>
        <p:spPr>
          <a:xfrm>
            <a:off x="8568647" y="1357132"/>
            <a:ext cx="841897" cy="307777"/>
          </a:xfrm>
          <a:prstGeom prst="rect">
            <a:avLst/>
          </a:prstGeom>
          <a:noFill/>
        </p:spPr>
        <p:txBody>
          <a:bodyPr wrap="none" rtlCol="0">
            <a:spAutoFit/>
          </a:bodyPr>
          <a:lstStyle/>
          <a:p>
            <a:r>
              <a:rPr lang="en-US" sz="1400" dirty="0"/>
              <a:t>La Niña</a:t>
            </a:r>
          </a:p>
        </p:txBody>
      </p:sp>
      <p:sp>
        <p:nvSpPr>
          <p:cNvPr id="4" name="Slide Number Placeholder 3">
            <a:extLst>
              <a:ext uri="{FF2B5EF4-FFF2-40B4-BE49-F238E27FC236}">
                <a16:creationId xmlns:a16="http://schemas.microsoft.com/office/drawing/2014/main" id="{2A603FC4-0F0E-AA42-A103-D9F101F5AD34}"/>
              </a:ext>
            </a:extLst>
          </p:cNvPr>
          <p:cNvSpPr>
            <a:spLocks noGrp="1"/>
          </p:cNvSpPr>
          <p:nvPr>
            <p:ph type="sldNum" sz="quarter" idx="12"/>
          </p:nvPr>
        </p:nvSpPr>
        <p:spPr/>
        <p:txBody>
          <a:bodyPr/>
          <a:lstStyle/>
          <a:p>
            <a:fld id="{F57ED37D-741D-564F-9FC7-8F05D43EE504}" type="slidenum">
              <a:rPr lang="en-US" smtClean="0"/>
              <a:t>20</a:t>
            </a:fld>
            <a:endParaRPr lang="en-US"/>
          </a:p>
        </p:txBody>
      </p:sp>
    </p:spTree>
    <p:extLst>
      <p:ext uri="{BB962C8B-B14F-4D97-AF65-F5344CB8AC3E}">
        <p14:creationId xmlns:p14="http://schemas.microsoft.com/office/powerpoint/2010/main" val="2328580998"/>
      </p:ext>
    </p:extLst>
  </p:cSld>
  <p:clrMapOvr>
    <a:masterClrMapping/>
  </p:clrMapOvr>
  <mc:AlternateContent xmlns:mc="http://schemas.openxmlformats.org/markup-compatibility/2006" xmlns:p14="http://schemas.microsoft.com/office/powerpoint/2010/main">
    <mc:Choice Requires="p14">
      <p:transition spd="slow" p14:dur="2000" advTm="41632"/>
    </mc:Choice>
    <mc:Fallback xmlns="">
      <p:transition spd="slow" advTm="4163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8FF1-39C6-9E45-848A-CD3F73D5757F}"/>
              </a:ext>
            </a:extLst>
          </p:cNvPr>
          <p:cNvSpPr>
            <a:spLocks noGrp="1"/>
          </p:cNvSpPr>
          <p:nvPr>
            <p:ph type="title"/>
          </p:nvPr>
        </p:nvSpPr>
        <p:spPr>
          <a:xfrm>
            <a:off x="2562102" y="471097"/>
            <a:ext cx="8533987" cy="740197"/>
          </a:xfrm>
        </p:spPr>
        <p:txBody>
          <a:bodyPr>
            <a:normAutofit fontScale="90000"/>
          </a:bodyPr>
          <a:lstStyle/>
          <a:p>
            <a:pPr algn="ctr"/>
            <a:r>
              <a:rPr lang="en-US" b="1" dirty="0"/>
              <a:t>Atlantic Multi-Decadal Oscillation</a:t>
            </a:r>
            <a:br>
              <a:rPr lang="en-US" b="1" dirty="0"/>
            </a:br>
            <a:r>
              <a:rPr lang="en-US" b="1" dirty="0"/>
              <a:t>(AMO)</a:t>
            </a:r>
          </a:p>
        </p:txBody>
      </p:sp>
      <p:pic>
        <p:nvPicPr>
          <p:cNvPr id="4" name="Picture 2">
            <a:extLst>
              <a:ext uri="{FF2B5EF4-FFF2-40B4-BE49-F238E27FC236}">
                <a16:creationId xmlns:a16="http://schemas.microsoft.com/office/drawing/2014/main" id="{C7E0D4BB-452D-5248-8029-850ED5DFF54E}"/>
              </a:ext>
            </a:extLst>
          </p:cNvPr>
          <p:cNvPicPr>
            <a:picLocks noGrp="1" noChangeAspect="1" noChangeArrowheads="1"/>
          </p:cNvPicPr>
          <p:nvPr>
            <p:ph idx="1"/>
          </p:nvPr>
        </p:nvPicPr>
        <p:blipFill>
          <a:blip r:embed="rId2" cstate="print"/>
          <a:srcRect/>
          <a:stretch>
            <a:fillRect/>
          </a:stretch>
        </p:blipFill>
        <p:spPr bwMode="auto">
          <a:xfrm>
            <a:off x="2722857" y="1539875"/>
            <a:ext cx="7335544" cy="2832153"/>
          </a:xfrm>
          <a:prstGeom prst="rect">
            <a:avLst/>
          </a:prstGeom>
          <a:noFill/>
          <a:ln w="9525">
            <a:noFill/>
            <a:miter lim="800000"/>
            <a:headEnd/>
            <a:tailEnd/>
          </a:ln>
        </p:spPr>
      </p:pic>
      <p:sp>
        <p:nvSpPr>
          <p:cNvPr id="5" name="TextBox 4">
            <a:extLst>
              <a:ext uri="{FF2B5EF4-FFF2-40B4-BE49-F238E27FC236}">
                <a16:creationId xmlns:a16="http://schemas.microsoft.com/office/drawing/2014/main" id="{35DD2388-F7E4-3242-AE4C-F6B178041E80}"/>
              </a:ext>
            </a:extLst>
          </p:cNvPr>
          <p:cNvSpPr txBox="1"/>
          <p:nvPr/>
        </p:nvSpPr>
        <p:spPr>
          <a:xfrm>
            <a:off x="9702720" y="3734795"/>
            <a:ext cx="2157573" cy="276999"/>
          </a:xfrm>
          <a:prstGeom prst="rect">
            <a:avLst/>
          </a:prstGeom>
          <a:noFill/>
        </p:spPr>
        <p:txBody>
          <a:bodyPr wrap="square" rtlCol="0">
            <a:spAutoFit/>
          </a:bodyPr>
          <a:lstStyle/>
          <a:p>
            <a:r>
              <a:rPr lang="en-US" sz="1200" i="1" dirty="0" err="1">
                <a:latin typeface="+mj-lt"/>
              </a:rPr>
              <a:t>Kossin</a:t>
            </a:r>
            <a:r>
              <a:rPr lang="en-US" sz="1200" i="1" dirty="0">
                <a:latin typeface="+mj-lt"/>
              </a:rPr>
              <a:t> and </a:t>
            </a:r>
            <a:r>
              <a:rPr lang="en-US" sz="1200" i="1" dirty="0" err="1">
                <a:latin typeface="+mj-lt"/>
              </a:rPr>
              <a:t>Vimont</a:t>
            </a:r>
            <a:r>
              <a:rPr lang="en-US" sz="1200" i="1" dirty="0">
                <a:latin typeface="+mj-lt"/>
              </a:rPr>
              <a:t> (2007)</a:t>
            </a:r>
          </a:p>
        </p:txBody>
      </p:sp>
      <p:pic>
        <p:nvPicPr>
          <p:cNvPr id="12" name="Picture 11">
            <a:extLst>
              <a:ext uri="{FF2B5EF4-FFF2-40B4-BE49-F238E27FC236}">
                <a16:creationId xmlns:a16="http://schemas.microsoft.com/office/drawing/2014/main" id="{05364F41-3729-9244-8DB7-CFB1B95AB10A}"/>
              </a:ext>
            </a:extLst>
          </p:cNvPr>
          <p:cNvPicPr>
            <a:picLocks noChangeAspect="1"/>
          </p:cNvPicPr>
          <p:nvPr/>
        </p:nvPicPr>
        <p:blipFill>
          <a:blip r:embed="rId3"/>
          <a:stretch>
            <a:fillRect/>
          </a:stretch>
        </p:blipFill>
        <p:spPr>
          <a:xfrm>
            <a:off x="2806558" y="4157493"/>
            <a:ext cx="7251844" cy="2229410"/>
          </a:xfrm>
          <a:prstGeom prst="rect">
            <a:avLst/>
          </a:prstGeom>
        </p:spPr>
      </p:pic>
      <p:sp>
        <p:nvSpPr>
          <p:cNvPr id="8" name="Text Box 3">
            <a:extLst>
              <a:ext uri="{FF2B5EF4-FFF2-40B4-BE49-F238E27FC236}">
                <a16:creationId xmlns:a16="http://schemas.microsoft.com/office/drawing/2014/main" id="{4317F537-D22D-E84C-B934-367CF4163E8B}"/>
              </a:ext>
            </a:extLst>
          </p:cNvPr>
          <p:cNvSpPr txBox="1">
            <a:spLocks noChangeArrowheads="1"/>
          </p:cNvSpPr>
          <p:nvPr/>
        </p:nvSpPr>
        <p:spPr bwMode="auto">
          <a:xfrm>
            <a:off x="889142" y="4591759"/>
            <a:ext cx="22860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dirty="0">
                <a:solidFill>
                  <a:srgbClr val="FF3300"/>
                </a:solidFill>
                <a:latin typeface="Times New Roman" pitchFamily="18" charset="0"/>
              </a:rPr>
              <a:t>AMO Warm Phase</a:t>
            </a:r>
          </a:p>
        </p:txBody>
      </p:sp>
      <p:sp>
        <p:nvSpPr>
          <p:cNvPr id="9" name="Text Box 3">
            <a:extLst>
              <a:ext uri="{FF2B5EF4-FFF2-40B4-BE49-F238E27FC236}">
                <a16:creationId xmlns:a16="http://schemas.microsoft.com/office/drawing/2014/main" id="{FFF77120-9708-CE47-B87C-A814FFB2E34C}"/>
              </a:ext>
            </a:extLst>
          </p:cNvPr>
          <p:cNvSpPr txBox="1">
            <a:spLocks noChangeArrowheads="1"/>
          </p:cNvSpPr>
          <p:nvPr/>
        </p:nvSpPr>
        <p:spPr bwMode="auto">
          <a:xfrm>
            <a:off x="9608061" y="4591759"/>
            <a:ext cx="22098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dirty="0">
                <a:solidFill>
                  <a:srgbClr val="00FFFF"/>
                </a:solidFill>
                <a:latin typeface="Times New Roman" pitchFamily="18" charset="0"/>
              </a:rPr>
              <a:t>AMO Cool Phase</a:t>
            </a:r>
          </a:p>
        </p:txBody>
      </p:sp>
      <p:sp>
        <p:nvSpPr>
          <p:cNvPr id="10" name="TextBox 9">
            <a:extLst>
              <a:ext uri="{FF2B5EF4-FFF2-40B4-BE49-F238E27FC236}">
                <a16:creationId xmlns:a16="http://schemas.microsoft.com/office/drawing/2014/main" id="{C8A72C2F-600C-7B41-865A-F8BBDF1A2F37}"/>
              </a:ext>
            </a:extLst>
          </p:cNvPr>
          <p:cNvSpPr txBox="1"/>
          <p:nvPr/>
        </p:nvSpPr>
        <p:spPr>
          <a:xfrm>
            <a:off x="9661623" y="5956891"/>
            <a:ext cx="1863011" cy="276999"/>
          </a:xfrm>
          <a:prstGeom prst="rect">
            <a:avLst/>
          </a:prstGeom>
          <a:solidFill>
            <a:schemeClr val="bg1"/>
          </a:solidFill>
        </p:spPr>
        <p:txBody>
          <a:bodyPr wrap="none" rtlCol="0">
            <a:spAutoFit/>
          </a:bodyPr>
          <a:lstStyle/>
          <a:p>
            <a:r>
              <a:rPr lang="en-US" sz="1200" i="1" dirty="0"/>
              <a:t>Goldenberg et al 2001</a:t>
            </a:r>
          </a:p>
        </p:txBody>
      </p:sp>
      <p:sp>
        <p:nvSpPr>
          <p:cNvPr id="3" name="Slide Number Placeholder 2">
            <a:extLst>
              <a:ext uri="{FF2B5EF4-FFF2-40B4-BE49-F238E27FC236}">
                <a16:creationId xmlns:a16="http://schemas.microsoft.com/office/drawing/2014/main" id="{243EBE71-6AFD-BE47-B666-72581153B661}"/>
              </a:ext>
            </a:extLst>
          </p:cNvPr>
          <p:cNvSpPr>
            <a:spLocks noGrp="1"/>
          </p:cNvSpPr>
          <p:nvPr>
            <p:ph type="sldNum" sz="quarter" idx="12"/>
          </p:nvPr>
        </p:nvSpPr>
        <p:spPr/>
        <p:txBody>
          <a:bodyPr/>
          <a:lstStyle/>
          <a:p>
            <a:fld id="{F57ED37D-741D-564F-9FC7-8F05D43EE504}" type="slidenum">
              <a:rPr lang="en-US" smtClean="0"/>
              <a:t>21</a:t>
            </a:fld>
            <a:endParaRPr lang="en-US"/>
          </a:p>
        </p:txBody>
      </p:sp>
    </p:spTree>
    <p:extLst>
      <p:ext uri="{BB962C8B-B14F-4D97-AF65-F5344CB8AC3E}">
        <p14:creationId xmlns:p14="http://schemas.microsoft.com/office/powerpoint/2010/main" val="4136571021"/>
      </p:ext>
    </p:extLst>
  </p:cSld>
  <p:clrMapOvr>
    <a:masterClrMapping/>
  </p:clrMapOvr>
  <mc:AlternateContent xmlns:mc="http://schemas.openxmlformats.org/markup-compatibility/2006" xmlns:p14="http://schemas.microsoft.com/office/powerpoint/2010/main">
    <mc:Choice Requires="p14">
      <p:transition spd="slow" p14:dur="2000" advTm="23624"/>
    </mc:Choice>
    <mc:Fallback xmlns="">
      <p:transition spd="slow" advTm="2362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FDB3-2D79-F64E-9650-865C2E27F1AB}"/>
              </a:ext>
            </a:extLst>
          </p:cNvPr>
          <p:cNvSpPr>
            <a:spLocks noGrp="1"/>
          </p:cNvSpPr>
          <p:nvPr>
            <p:ph type="title"/>
          </p:nvPr>
        </p:nvSpPr>
        <p:spPr>
          <a:xfrm>
            <a:off x="2592925" y="624110"/>
            <a:ext cx="8911687" cy="1280890"/>
          </a:xfrm>
        </p:spPr>
        <p:txBody>
          <a:bodyPr/>
          <a:lstStyle/>
          <a:p>
            <a:r>
              <a:rPr lang="en-US" dirty="0"/>
              <a:t>The Future</a:t>
            </a:r>
          </a:p>
        </p:txBody>
      </p:sp>
      <p:sp>
        <p:nvSpPr>
          <p:cNvPr id="3" name="Content Placeholder 2">
            <a:extLst>
              <a:ext uri="{FF2B5EF4-FFF2-40B4-BE49-F238E27FC236}">
                <a16:creationId xmlns:a16="http://schemas.microsoft.com/office/drawing/2014/main" id="{D33175EC-F9C4-6047-B31E-68E6F9C11B9E}"/>
              </a:ext>
            </a:extLst>
          </p:cNvPr>
          <p:cNvSpPr>
            <a:spLocks noGrp="1"/>
          </p:cNvSpPr>
          <p:nvPr>
            <p:ph idx="1"/>
          </p:nvPr>
        </p:nvSpPr>
        <p:spPr>
          <a:xfrm>
            <a:off x="4063299" y="1976075"/>
            <a:ext cx="5631307" cy="3883950"/>
          </a:xfrm>
        </p:spPr>
        <p:txBody>
          <a:bodyPr/>
          <a:lstStyle/>
          <a:p>
            <a:pPr marL="0" indent="0">
              <a:buNone/>
            </a:pPr>
            <a:r>
              <a:rPr lang="en-US" sz="3600" b="1" dirty="0"/>
              <a:t>"All models are wrong, but some are useful.”</a:t>
            </a:r>
            <a:endParaRPr lang="en-US" dirty="0"/>
          </a:p>
          <a:p>
            <a:pPr marL="0" indent="0" algn="r">
              <a:buNone/>
            </a:pPr>
            <a:r>
              <a:rPr lang="en-US" i="1" dirty="0"/>
              <a:t>Statistician George Box</a:t>
            </a:r>
          </a:p>
          <a:p>
            <a:pPr marL="0" indent="0" algn="r">
              <a:buNone/>
            </a:pPr>
            <a:r>
              <a:rPr lang="en-US" i="1" dirty="0"/>
              <a:t>University of Wisconsin (Madison) </a:t>
            </a:r>
            <a:endParaRPr lang="en-US" dirty="0"/>
          </a:p>
        </p:txBody>
      </p:sp>
      <p:sp>
        <p:nvSpPr>
          <p:cNvPr id="4" name="Slide Number Placeholder 3">
            <a:extLst>
              <a:ext uri="{FF2B5EF4-FFF2-40B4-BE49-F238E27FC236}">
                <a16:creationId xmlns:a16="http://schemas.microsoft.com/office/drawing/2014/main" id="{A143C5B1-1285-6D4E-AB9E-EE93FFCCB9DE}"/>
              </a:ext>
            </a:extLst>
          </p:cNvPr>
          <p:cNvSpPr>
            <a:spLocks noGrp="1"/>
          </p:cNvSpPr>
          <p:nvPr>
            <p:ph type="sldNum" sz="quarter" idx="12"/>
          </p:nvPr>
        </p:nvSpPr>
        <p:spPr/>
        <p:txBody>
          <a:bodyPr/>
          <a:lstStyle/>
          <a:p>
            <a:fld id="{F57ED37D-741D-564F-9FC7-8F05D43EE504}" type="slidenum">
              <a:rPr lang="en-US" smtClean="0"/>
              <a:t>22</a:t>
            </a:fld>
            <a:endParaRPr lang="en-US"/>
          </a:p>
        </p:txBody>
      </p:sp>
    </p:spTree>
    <p:extLst>
      <p:ext uri="{BB962C8B-B14F-4D97-AF65-F5344CB8AC3E}">
        <p14:creationId xmlns:p14="http://schemas.microsoft.com/office/powerpoint/2010/main" val="3889801655"/>
      </p:ext>
    </p:extLst>
  </p:cSld>
  <p:clrMapOvr>
    <a:masterClrMapping/>
  </p:clrMapOvr>
  <mc:AlternateContent xmlns:mc="http://schemas.openxmlformats.org/markup-compatibility/2006" xmlns:p14="http://schemas.microsoft.com/office/powerpoint/2010/main">
    <mc:Choice Requires="p14">
      <p:transition spd="slow" p14:dur="2000" advTm="12516"/>
    </mc:Choice>
    <mc:Fallback xmlns="">
      <p:transition spd="slow" advTm="1251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FDB3-2D79-F64E-9650-865C2E27F1AB}"/>
              </a:ext>
            </a:extLst>
          </p:cNvPr>
          <p:cNvSpPr>
            <a:spLocks noGrp="1"/>
          </p:cNvSpPr>
          <p:nvPr>
            <p:ph type="title"/>
          </p:nvPr>
        </p:nvSpPr>
        <p:spPr>
          <a:xfrm>
            <a:off x="2592925" y="624110"/>
            <a:ext cx="8911687" cy="1280890"/>
          </a:xfrm>
        </p:spPr>
        <p:txBody>
          <a:bodyPr/>
          <a:lstStyle/>
          <a:p>
            <a:r>
              <a:rPr lang="en-US" dirty="0"/>
              <a:t>The Future</a:t>
            </a:r>
          </a:p>
        </p:txBody>
      </p:sp>
      <p:sp>
        <p:nvSpPr>
          <p:cNvPr id="3" name="Content Placeholder 2">
            <a:extLst>
              <a:ext uri="{FF2B5EF4-FFF2-40B4-BE49-F238E27FC236}">
                <a16:creationId xmlns:a16="http://schemas.microsoft.com/office/drawing/2014/main" id="{D33175EC-F9C4-6047-B31E-68E6F9C11B9E}"/>
              </a:ext>
            </a:extLst>
          </p:cNvPr>
          <p:cNvSpPr>
            <a:spLocks noGrp="1"/>
          </p:cNvSpPr>
          <p:nvPr>
            <p:ph idx="1"/>
          </p:nvPr>
        </p:nvSpPr>
        <p:spPr>
          <a:xfrm>
            <a:off x="2388612" y="5805811"/>
            <a:ext cx="5912908" cy="428079"/>
          </a:xfrm>
        </p:spPr>
        <p:txBody>
          <a:bodyPr>
            <a:normAutofit/>
          </a:bodyPr>
          <a:lstStyle/>
          <a:p>
            <a:pPr marL="0" indent="0">
              <a:buNone/>
            </a:pPr>
            <a:r>
              <a:rPr lang="en-US" sz="1200" dirty="0"/>
              <a:t>© 2019 Canadian </a:t>
            </a:r>
            <a:r>
              <a:rPr lang="en-US" sz="1200" dirty="0" err="1"/>
              <a:t>Cryospheric</a:t>
            </a:r>
            <a:r>
              <a:rPr lang="en-US" sz="1200" dirty="0"/>
              <a:t> Information Network </a:t>
            </a:r>
          </a:p>
        </p:txBody>
      </p:sp>
      <p:pic>
        <p:nvPicPr>
          <p:cNvPr id="5" name="Picture 4">
            <a:extLst>
              <a:ext uri="{FF2B5EF4-FFF2-40B4-BE49-F238E27FC236}">
                <a16:creationId xmlns:a16="http://schemas.microsoft.com/office/drawing/2014/main" id="{42383096-425E-E343-9FC8-91A16201BCF7}"/>
              </a:ext>
            </a:extLst>
          </p:cNvPr>
          <p:cNvPicPr>
            <a:picLocks noChangeAspect="1"/>
          </p:cNvPicPr>
          <p:nvPr/>
        </p:nvPicPr>
        <p:blipFill>
          <a:blip r:embed="rId2"/>
          <a:stretch>
            <a:fillRect/>
          </a:stretch>
        </p:blipFill>
        <p:spPr>
          <a:xfrm>
            <a:off x="2388612" y="1454150"/>
            <a:ext cx="5232400" cy="3949700"/>
          </a:xfrm>
          <a:prstGeom prst="rect">
            <a:avLst/>
          </a:prstGeom>
        </p:spPr>
      </p:pic>
      <p:sp>
        <p:nvSpPr>
          <p:cNvPr id="6" name="TextBox 5">
            <a:extLst>
              <a:ext uri="{FF2B5EF4-FFF2-40B4-BE49-F238E27FC236}">
                <a16:creationId xmlns:a16="http://schemas.microsoft.com/office/drawing/2014/main" id="{6AAB7BF9-E7A1-7344-8F5F-F248569A7A92}"/>
              </a:ext>
            </a:extLst>
          </p:cNvPr>
          <p:cNvSpPr txBox="1"/>
          <p:nvPr/>
        </p:nvSpPr>
        <p:spPr>
          <a:xfrm>
            <a:off x="8301520" y="1530850"/>
            <a:ext cx="3575406" cy="4247317"/>
          </a:xfrm>
          <a:prstGeom prst="rect">
            <a:avLst/>
          </a:prstGeom>
          <a:noFill/>
        </p:spPr>
        <p:txBody>
          <a:bodyPr wrap="square" rtlCol="0">
            <a:spAutoFit/>
          </a:bodyPr>
          <a:lstStyle/>
          <a:p>
            <a:pPr marL="285750" indent="-285750">
              <a:buClr>
                <a:srgbClr val="FF0000"/>
              </a:buClr>
              <a:buFont typeface="Wingdings" pitchFamily="2" charset="2"/>
              <a:buChar char="Ø"/>
            </a:pPr>
            <a:r>
              <a:rPr lang="en-US" dirty="0"/>
              <a:t>Global Climate Models (GCM) began to be developed in 1970s.</a:t>
            </a:r>
          </a:p>
          <a:p>
            <a:pPr marL="285750" indent="-285750">
              <a:buClr>
                <a:srgbClr val="FF0000"/>
              </a:buClr>
              <a:buFont typeface="Wingdings" pitchFamily="2" charset="2"/>
              <a:buChar char="Ø"/>
            </a:pPr>
            <a:endParaRPr lang="en-US" dirty="0"/>
          </a:p>
          <a:p>
            <a:pPr marL="285750" indent="-285750">
              <a:buClr>
                <a:srgbClr val="FF0000"/>
              </a:buClr>
              <a:buFont typeface="Wingdings" pitchFamily="2" charset="2"/>
              <a:buChar char="Ø"/>
            </a:pPr>
            <a:r>
              <a:rPr lang="en-US" dirty="0"/>
              <a:t>Gradual improvements have been made to include the influence of oceans, particulates, and chemistry.</a:t>
            </a:r>
          </a:p>
          <a:p>
            <a:pPr marL="285750" indent="-285750">
              <a:buClr>
                <a:srgbClr val="FF0000"/>
              </a:buClr>
              <a:buFont typeface="Wingdings" pitchFamily="2" charset="2"/>
              <a:buChar char="Ø"/>
            </a:pPr>
            <a:endParaRPr lang="en-US" dirty="0"/>
          </a:p>
          <a:p>
            <a:pPr marL="285750" indent="-285750">
              <a:buClr>
                <a:srgbClr val="FF0000"/>
              </a:buClr>
              <a:buFont typeface="Wingdings" pitchFamily="2" charset="2"/>
              <a:buChar char="Ø"/>
            </a:pPr>
            <a:r>
              <a:rPr lang="en-US" dirty="0"/>
              <a:t>Other factors, such as clouds, cosmic rays, and solar fluctuations are either not handled well or not included.</a:t>
            </a:r>
          </a:p>
        </p:txBody>
      </p:sp>
      <p:sp>
        <p:nvSpPr>
          <p:cNvPr id="4" name="Slide Number Placeholder 3">
            <a:extLst>
              <a:ext uri="{FF2B5EF4-FFF2-40B4-BE49-F238E27FC236}">
                <a16:creationId xmlns:a16="http://schemas.microsoft.com/office/drawing/2014/main" id="{82B13FFA-9921-CE42-8BA3-A55C4065B530}"/>
              </a:ext>
            </a:extLst>
          </p:cNvPr>
          <p:cNvSpPr>
            <a:spLocks noGrp="1"/>
          </p:cNvSpPr>
          <p:nvPr>
            <p:ph type="sldNum" sz="quarter" idx="12"/>
          </p:nvPr>
        </p:nvSpPr>
        <p:spPr/>
        <p:txBody>
          <a:bodyPr/>
          <a:lstStyle/>
          <a:p>
            <a:fld id="{F57ED37D-741D-564F-9FC7-8F05D43EE504}" type="slidenum">
              <a:rPr lang="en-US" smtClean="0"/>
              <a:t>23</a:t>
            </a:fld>
            <a:endParaRPr lang="en-US"/>
          </a:p>
        </p:txBody>
      </p:sp>
    </p:spTree>
    <p:extLst>
      <p:ext uri="{BB962C8B-B14F-4D97-AF65-F5344CB8AC3E}">
        <p14:creationId xmlns:p14="http://schemas.microsoft.com/office/powerpoint/2010/main" val="516133959"/>
      </p:ext>
    </p:extLst>
  </p:cSld>
  <p:clrMapOvr>
    <a:masterClrMapping/>
  </p:clrMapOvr>
  <mc:AlternateContent xmlns:mc="http://schemas.openxmlformats.org/markup-compatibility/2006" xmlns:p14="http://schemas.microsoft.com/office/powerpoint/2010/main">
    <mc:Choice Requires="p14">
      <p:transition spd="slow" p14:dur="2000" advTm="39628"/>
    </mc:Choice>
    <mc:Fallback xmlns="">
      <p:transition spd="slow" advTm="3962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52D4-C1D9-0244-B806-95B1A2E05AE4}"/>
              </a:ext>
            </a:extLst>
          </p:cNvPr>
          <p:cNvSpPr>
            <a:spLocks noGrp="1"/>
          </p:cNvSpPr>
          <p:nvPr>
            <p:ph type="title"/>
          </p:nvPr>
        </p:nvSpPr>
        <p:spPr/>
        <p:txBody>
          <a:bodyPr/>
          <a:lstStyle/>
          <a:p>
            <a:r>
              <a:rPr lang="en-US" dirty="0"/>
              <a:t>The Future</a:t>
            </a:r>
          </a:p>
        </p:txBody>
      </p:sp>
      <p:pic>
        <p:nvPicPr>
          <p:cNvPr id="6" name="Content Placeholder 5">
            <a:extLst>
              <a:ext uri="{FF2B5EF4-FFF2-40B4-BE49-F238E27FC236}">
                <a16:creationId xmlns:a16="http://schemas.microsoft.com/office/drawing/2014/main" id="{82C0EBAF-03EE-9349-98B6-FBA9188ADE75}"/>
              </a:ext>
            </a:extLst>
          </p:cNvPr>
          <p:cNvPicPr>
            <a:picLocks noGrp="1" noChangeAspect="1"/>
          </p:cNvPicPr>
          <p:nvPr>
            <p:ph sz="half" idx="1"/>
          </p:nvPr>
        </p:nvPicPr>
        <p:blipFill>
          <a:blip r:embed="rId2"/>
          <a:stretch>
            <a:fillRect/>
          </a:stretch>
        </p:blipFill>
        <p:spPr>
          <a:xfrm>
            <a:off x="2592924" y="1720949"/>
            <a:ext cx="4313237" cy="3232052"/>
          </a:xfrm>
        </p:spPr>
      </p:pic>
      <p:sp>
        <p:nvSpPr>
          <p:cNvPr id="4" name="Content Placeholder 3">
            <a:extLst>
              <a:ext uri="{FF2B5EF4-FFF2-40B4-BE49-F238E27FC236}">
                <a16:creationId xmlns:a16="http://schemas.microsoft.com/office/drawing/2014/main" id="{59A0F7DE-9A48-EF44-8AB7-44538AAEE6C6}"/>
              </a:ext>
            </a:extLst>
          </p:cNvPr>
          <p:cNvSpPr>
            <a:spLocks noGrp="1"/>
          </p:cNvSpPr>
          <p:nvPr>
            <p:ph sz="half" idx="2"/>
          </p:nvPr>
        </p:nvSpPr>
        <p:spPr>
          <a:xfrm>
            <a:off x="7190747" y="1720949"/>
            <a:ext cx="4313864" cy="3777622"/>
          </a:xfrm>
        </p:spPr>
        <p:txBody>
          <a:bodyPr>
            <a:normAutofit/>
          </a:bodyPr>
          <a:lstStyle/>
          <a:p>
            <a:r>
              <a:rPr lang="en-US" dirty="0"/>
              <a:t>Global Climate Models (GCM) do a poor job of forecasting global temperature change (their primary purpose).</a:t>
            </a:r>
          </a:p>
          <a:p>
            <a:r>
              <a:rPr lang="en-US" dirty="0"/>
              <a:t>Current rate of global temperature change is .008℃ per year versus average model projection of .03℃ per year.</a:t>
            </a:r>
          </a:p>
          <a:p>
            <a:r>
              <a:rPr lang="en-US" dirty="0"/>
              <a:t>GCMs vary widely with each other over future precipitation patterns and sea-level rise.</a:t>
            </a:r>
          </a:p>
        </p:txBody>
      </p:sp>
      <p:sp>
        <p:nvSpPr>
          <p:cNvPr id="7" name="TextBox 6">
            <a:extLst>
              <a:ext uri="{FF2B5EF4-FFF2-40B4-BE49-F238E27FC236}">
                <a16:creationId xmlns:a16="http://schemas.microsoft.com/office/drawing/2014/main" id="{6FD4515E-CAF8-9244-87FC-C98C91D1A029}"/>
              </a:ext>
            </a:extLst>
          </p:cNvPr>
          <p:cNvSpPr txBox="1"/>
          <p:nvPr/>
        </p:nvSpPr>
        <p:spPr>
          <a:xfrm>
            <a:off x="3916240" y="4953001"/>
            <a:ext cx="2989921" cy="307777"/>
          </a:xfrm>
          <a:prstGeom prst="rect">
            <a:avLst/>
          </a:prstGeom>
          <a:noFill/>
        </p:spPr>
        <p:txBody>
          <a:bodyPr wrap="none" rtlCol="0">
            <a:spAutoFit/>
          </a:bodyPr>
          <a:lstStyle/>
          <a:p>
            <a:r>
              <a:rPr lang="en-US" sz="1400" dirty="0"/>
              <a:t>Michaels &amp; </a:t>
            </a:r>
            <a:r>
              <a:rPr lang="en-US" sz="1400" dirty="0" err="1"/>
              <a:t>Knappenberg</a:t>
            </a:r>
            <a:r>
              <a:rPr lang="en-US" sz="1400" dirty="0"/>
              <a:t> (2014)</a:t>
            </a:r>
            <a:endParaRPr lang="en-US" sz="1400" i="1" dirty="0"/>
          </a:p>
        </p:txBody>
      </p:sp>
      <p:sp>
        <p:nvSpPr>
          <p:cNvPr id="3" name="Slide Number Placeholder 2">
            <a:extLst>
              <a:ext uri="{FF2B5EF4-FFF2-40B4-BE49-F238E27FC236}">
                <a16:creationId xmlns:a16="http://schemas.microsoft.com/office/drawing/2014/main" id="{74317A83-EE15-9844-B00D-D4F814B0540D}"/>
              </a:ext>
            </a:extLst>
          </p:cNvPr>
          <p:cNvSpPr>
            <a:spLocks noGrp="1"/>
          </p:cNvSpPr>
          <p:nvPr>
            <p:ph type="sldNum" sz="quarter" idx="12"/>
          </p:nvPr>
        </p:nvSpPr>
        <p:spPr/>
        <p:txBody>
          <a:bodyPr/>
          <a:lstStyle/>
          <a:p>
            <a:fld id="{F57ED37D-741D-564F-9FC7-8F05D43EE504}" type="slidenum">
              <a:rPr lang="en-US" smtClean="0"/>
              <a:t>24</a:t>
            </a:fld>
            <a:endParaRPr lang="en-US"/>
          </a:p>
        </p:txBody>
      </p:sp>
    </p:spTree>
    <p:extLst>
      <p:ext uri="{BB962C8B-B14F-4D97-AF65-F5344CB8AC3E}">
        <p14:creationId xmlns:p14="http://schemas.microsoft.com/office/powerpoint/2010/main" val="2597715817"/>
      </p:ext>
    </p:extLst>
  </p:cSld>
  <p:clrMapOvr>
    <a:masterClrMapping/>
  </p:clrMapOvr>
  <mc:AlternateContent xmlns:mc="http://schemas.openxmlformats.org/markup-compatibility/2006" xmlns:p14="http://schemas.microsoft.com/office/powerpoint/2010/main">
    <mc:Choice Requires="p14">
      <p:transition spd="slow" p14:dur="2000" advTm="39370"/>
    </mc:Choice>
    <mc:Fallback xmlns="">
      <p:transition spd="slow" advTm="3937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5B73-9A00-6F43-9C03-B963B38B65C0}"/>
              </a:ext>
            </a:extLst>
          </p:cNvPr>
          <p:cNvSpPr>
            <a:spLocks noGrp="1"/>
          </p:cNvSpPr>
          <p:nvPr>
            <p:ph type="title"/>
          </p:nvPr>
        </p:nvSpPr>
        <p:spPr>
          <a:xfrm>
            <a:off x="2592925" y="624110"/>
            <a:ext cx="8911687" cy="1280890"/>
          </a:xfrm>
        </p:spPr>
        <p:txBody>
          <a:bodyPr/>
          <a:lstStyle/>
          <a:p>
            <a:r>
              <a:rPr lang="en-US" dirty="0"/>
              <a:t>The Future</a:t>
            </a:r>
          </a:p>
        </p:txBody>
      </p:sp>
      <p:sp>
        <p:nvSpPr>
          <p:cNvPr id="3" name="Content Placeholder 2">
            <a:extLst>
              <a:ext uri="{FF2B5EF4-FFF2-40B4-BE49-F238E27FC236}">
                <a16:creationId xmlns:a16="http://schemas.microsoft.com/office/drawing/2014/main" id="{6AB7C8D2-CFA6-B245-823B-5E450C7C004D}"/>
              </a:ext>
            </a:extLst>
          </p:cNvPr>
          <p:cNvSpPr>
            <a:spLocks noGrp="1"/>
          </p:cNvSpPr>
          <p:nvPr>
            <p:ph idx="1"/>
          </p:nvPr>
        </p:nvSpPr>
        <p:spPr>
          <a:xfrm>
            <a:off x="2592925" y="3931578"/>
            <a:ext cx="8915400" cy="3777622"/>
          </a:xfrm>
        </p:spPr>
        <p:txBody>
          <a:bodyPr/>
          <a:lstStyle/>
          <a:p>
            <a:r>
              <a:rPr lang="en-US" sz="1600" dirty="0"/>
              <a:t>GCMs have trouble simulating tropical cyclones due to spatial resolutions limits.</a:t>
            </a:r>
          </a:p>
          <a:p>
            <a:r>
              <a:rPr lang="en-US" sz="1600" dirty="0"/>
              <a:t>US Climate Variability and Predictability (CLIVAR) program in 2013 used a high-resolution GCM to project changes to tropical cyclones in a world of double carbon dioxide levels, a 2℃ warming of sea temperatures, and simulations with both scenarios.</a:t>
            </a:r>
          </a:p>
          <a:p>
            <a:r>
              <a:rPr lang="en-US" sz="1600" dirty="0"/>
              <a:t>When both scenarios were run, a 20% decrease in tropical </a:t>
            </a:r>
            <a:r>
              <a:rPr lang="en-US" sz="1600"/>
              <a:t>cyclone activity </a:t>
            </a:r>
            <a:r>
              <a:rPr lang="en-US" sz="1600" dirty="0"/>
              <a:t>was observed. When the two other scenarios were run separately each contributed ~10% decrease in activity.</a:t>
            </a:r>
          </a:p>
          <a:p>
            <a:endParaRPr lang="en-US" dirty="0"/>
          </a:p>
        </p:txBody>
      </p:sp>
      <p:pic>
        <p:nvPicPr>
          <p:cNvPr id="7" name="Picture 6">
            <a:extLst>
              <a:ext uri="{FF2B5EF4-FFF2-40B4-BE49-F238E27FC236}">
                <a16:creationId xmlns:a16="http://schemas.microsoft.com/office/drawing/2014/main" id="{480C360D-876E-C04B-B74F-8FEA6306DE83}"/>
              </a:ext>
            </a:extLst>
          </p:cNvPr>
          <p:cNvPicPr>
            <a:picLocks noChangeAspect="1"/>
          </p:cNvPicPr>
          <p:nvPr/>
        </p:nvPicPr>
        <p:blipFill>
          <a:blip r:embed="rId2"/>
          <a:stretch>
            <a:fillRect/>
          </a:stretch>
        </p:blipFill>
        <p:spPr>
          <a:xfrm>
            <a:off x="4345754" y="1377570"/>
            <a:ext cx="4610100" cy="2362200"/>
          </a:xfrm>
          <a:prstGeom prst="rect">
            <a:avLst/>
          </a:prstGeom>
        </p:spPr>
      </p:pic>
      <p:sp>
        <p:nvSpPr>
          <p:cNvPr id="8" name="TextBox 7">
            <a:extLst>
              <a:ext uri="{FF2B5EF4-FFF2-40B4-BE49-F238E27FC236}">
                <a16:creationId xmlns:a16="http://schemas.microsoft.com/office/drawing/2014/main" id="{1274E09D-4090-C040-8F25-58B84F23B858}"/>
              </a:ext>
            </a:extLst>
          </p:cNvPr>
          <p:cNvSpPr txBox="1"/>
          <p:nvPr/>
        </p:nvSpPr>
        <p:spPr>
          <a:xfrm>
            <a:off x="3339101" y="3501344"/>
            <a:ext cx="1367682" cy="307777"/>
          </a:xfrm>
          <a:prstGeom prst="rect">
            <a:avLst/>
          </a:prstGeom>
          <a:noFill/>
        </p:spPr>
        <p:txBody>
          <a:bodyPr wrap="none" rtlCol="0">
            <a:spAutoFit/>
          </a:bodyPr>
          <a:lstStyle/>
          <a:p>
            <a:r>
              <a:rPr lang="en-US" sz="1400" dirty="0"/>
              <a:t>Li et al. (2013)</a:t>
            </a:r>
          </a:p>
        </p:txBody>
      </p:sp>
      <p:sp>
        <p:nvSpPr>
          <p:cNvPr id="9" name="TextBox 8">
            <a:extLst>
              <a:ext uri="{FF2B5EF4-FFF2-40B4-BE49-F238E27FC236}">
                <a16:creationId xmlns:a16="http://schemas.microsoft.com/office/drawing/2014/main" id="{B7BF0AB7-A8F0-D145-BED8-05642EB7198C}"/>
              </a:ext>
            </a:extLst>
          </p:cNvPr>
          <p:cNvSpPr txBox="1"/>
          <p:nvPr/>
        </p:nvSpPr>
        <p:spPr>
          <a:xfrm>
            <a:off x="8607649" y="3499200"/>
            <a:ext cx="1354858" cy="307777"/>
          </a:xfrm>
          <a:prstGeom prst="rect">
            <a:avLst/>
          </a:prstGeom>
          <a:noFill/>
        </p:spPr>
        <p:txBody>
          <a:bodyPr wrap="none" rtlCol="0">
            <a:spAutoFit/>
          </a:bodyPr>
          <a:lstStyle/>
          <a:p>
            <a:r>
              <a:rPr lang="en-US" sz="1400" dirty="0"/>
              <a:t>NOAA/AOML</a:t>
            </a:r>
          </a:p>
        </p:txBody>
      </p:sp>
      <p:sp>
        <p:nvSpPr>
          <p:cNvPr id="4" name="Slide Number Placeholder 3">
            <a:extLst>
              <a:ext uri="{FF2B5EF4-FFF2-40B4-BE49-F238E27FC236}">
                <a16:creationId xmlns:a16="http://schemas.microsoft.com/office/drawing/2014/main" id="{E2021E14-DA4E-8C46-B8D0-1344F277F351}"/>
              </a:ext>
            </a:extLst>
          </p:cNvPr>
          <p:cNvSpPr>
            <a:spLocks noGrp="1"/>
          </p:cNvSpPr>
          <p:nvPr>
            <p:ph type="sldNum" sz="quarter" idx="12"/>
          </p:nvPr>
        </p:nvSpPr>
        <p:spPr/>
        <p:txBody>
          <a:bodyPr/>
          <a:lstStyle/>
          <a:p>
            <a:fld id="{F57ED37D-741D-564F-9FC7-8F05D43EE504}" type="slidenum">
              <a:rPr lang="en-US" smtClean="0"/>
              <a:t>25</a:t>
            </a:fld>
            <a:endParaRPr lang="en-US"/>
          </a:p>
        </p:txBody>
      </p:sp>
    </p:spTree>
    <p:extLst>
      <p:ext uri="{BB962C8B-B14F-4D97-AF65-F5344CB8AC3E}">
        <p14:creationId xmlns:p14="http://schemas.microsoft.com/office/powerpoint/2010/main" val="2711250303"/>
      </p:ext>
    </p:extLst>
  </p:cSld>
  <p:clrMapOvr>
    <a:masterClrMapping/>
  </p:clrMapOvr>
  <mc:AlternateContent xmlns:mc="http://schemas.openxmlformats.org/markup-compatibility/2006" xmlns:p14="http://schemas.microsoft.com/office/powerpoint/2010/main">
    <mc:Choice Requires="p14">
      <p:transition spd="slow" p14:dur="2000" advTm="64517"/>
    </mc:Choice>
    <mc:Fallback xmlns="">
      <p:transition spd="slow" advTm="6451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BA0C-9BDC-4C44-A829-C244DEF2A776}"/>
              </a:ext>
            </a:extLst>
          </p:cNvPr>
          <p:cNvSpPr>
            <a:spLocks noGrp="1"/>
          </p:cNvSpPr>
          <p:nvPr>
            <p:ph type="title"/>
          </p:nvPr>
        </p:nvSpPr>
        <p:spPr/>
        <p:txBody>
          <a:bodyPr/>
          <a:lstStyle/>
          <a:p>
            <a:r>
              <a:rPr lang="en-US" dirty="0"/>
              <a:t>The Future</a:t>
            </a:r>
          </a:p>
        </p:txBody>
      </p:sp>
      <p:sp>
        <p:nvSpPr>
          <p:cNvPr id="3" name="Content Placeholder 2">
            <a:extLst>
              <a:ext uri="{FF2B5EF4-FFF2-40B4-BE49-F238E27FC236}">
                <a16:creationId xmlns:a16="http://schemas.microsoft.com/office/drawing/2014/main" id="{84E548B3-6C45-0948-A047-541457D30624}"/>
              </a:ext>
            </a:extLst>
          </p:cNvPr>
          <p:cNvSpPr>
            <a:spLocks noGrp="1"/>
          </p:cNvSpPr>
          <p:nvPr>
            <p:ph idx="1"/>
          </p:nvPr>
        </p:nvSpPr>
        <p:spPr>
          <a:xfrm>
            <a:off x="2589212" y="3750066"/>
            <a:ext cx="8915400" cy="2161155"/>
          </a:xfrm>
        </p:spPr>
        <p:txBody>
          <a:bodyPr/>
          <a:lstStyle/>
          <a:p>
            <a:r>
              <a:rPr lang="en-US" dirty="0"/>
              <a:t>It is counterintuitive that a warmer atmosphere would result in fewer tropical cyclones.</a:t>
            </a:r>
          </a:p>
          <a:p>
            <a:r>
              <a:rPr lang="en-US" dirty="0"/>
              <a:t>In GCMs, the middle atmosphere warms more than the lower layers.  This reduces that vertical temperature differences that drive tropical cyclones.</a:t>
            </a:r>
          </a:p>
          <a:p>
            <a:r>
              <a:rPr lang="en-US" dirty="0"/>
              <a:t>The GCMs also project that more vertical wind shear will occur over several tropical storm basins reducing tropical cyclone formation.</a:t>
            </a:r>
          </a:p>
        </p:txBody>
      </p:sp>
      <p:pic>
        <p:nvPicPr>
          <p:cNvPr id="5" name="Picture 4">
            <a:extLst>
              <a:ext uri="{FF2B5EF4-FFF2-40B4-BE49-F238E27FC236}">
                <a16:creationId xmlns:a16="http://schemas.microsoft.com/office/drawing/2014/main" id="{412E9736-65CC-1340-B055-A66FC0F4DDFD}"/>
              </a:ext>
            </a:extLst>
          </p:cNvPr>
          <p:cNvPicPr>
            <a:picLocks noChangeAspect="1"/>
          </p:cNvPicPr>
          <p:nvPr/>
        </p:nvPicPr>
        <p:blipFill>
          <a:blip r:embed="rId2"/>
          <a:stretch>
            <a:fillRect/>
          </a:stretch>
        </p:blipFill>
        <p:spPr>
          <a:xfrm>
            <a:off x="5403868" y="1264555"/>
            <a:ext cx="3286088" cy="2424164"/>
          </a:xfrm>
          <a:prstGeom prst="rect">
            <a:avLst/>
          </a:prstGeom>
        </p:spPr>
      </p:pic>
      <p:sp>
        <p:nvSpPr>
          <p:cNvPr id="6" name="TextBox 5">
            <a:extLst>
              <a:ext uri="{FF2B5EF4-FFF2-40B4-BE49-F238E27FC236}">
                <a16:creationId xmlns:a16="http://schemas.microsoft.com/office/drawing/2014/main" id="{68FA1CBD-2B60-4748-B880-ECC0817A02B5}"/>
              </a:ext>
            </a:extLst>
          </p:cNvPr>
          <p:cNvSpPr txBox="1"/>
          <p:nvPr/>
        </p:nvSpPr>
        <p:spPr>
          <a:xfrm>
            <a:off x="8322067" y="3290500"/>
            <a:ext cx="1319592" cy="276999"/>
          </a:xfrm>
          <a:prstGeom prst="rect">
            <a:avLst/>
          </a:prstGeom>
          <a:noFill/>
        </p:spPr>
        <p:txBody>
          <a:bodyPr wrap="none" rtlCol="0">
            <a:spAutoFit/>
          </a:bodyPr>
          <a:lstStyle/>
          <a:p>
            <a:r>
              <a:rPr lang="en-US" sz="1200" dirty="0"/>
              <a:t>CCSP-SAP 2006</a:t>
            </a:r>
          </a:p>
        </p:txBody>
      </p:sp>
      <p:sp>
        <p:nvSpPr>
          <p:cNvPr id="4" name="Slide Number Placeholder 3">
            <a:extLst>
              <a:ext uri="{FF2B5EF4-FFF2-40B4-BE49-F238E27FC236}">
                <a16:creationId xmlns:a16="http://schemas.microsoft.com/office/drawing/2014/main" id="{4E8782DC-25C9-014A-9026-02D34B476CFC}"/>
              </a:ext>
            </a:extLst>
          </p:cNvPr>
          <p:cNvSpPr>
            <a:spLocks noGrp="1"/>
          </p:cNvSpPr>
          <p:nvPr>
            <p:ph type="sldNum" sz="quarter" idx="12"/>
          </p:nvPr>
        </p:nvSpPr>
        <p:spPr/>
        <p:txBody>
          <a:bodyPr/>
          <a:lstStyle/>
          <a:p>
            <a:fld id="{F57ED37D-741D-564F-9FC7-8F05D43EE504}" type="slidenum">
              <a:rPr lang="en-US" smtClean="0"/>
              <a:t>26</a:t>
            </a:fld>
            <a:endParaRPr lang="en-US"/>
          </a:p>
        </p:txBody>
      </p:sp>
    </p:spTree>
    <p:extLst>
      <p:ext uri="{BB962C8B-B14F-4D97-AF65-F5344CB8AC3E}">
        <p14:creationId xmlns:p14="http://schemas.microsoft.com/office/powerpoint/2010/main" val="733080403"/>
      </p:ext>
    </p:extLst>
  </p:cSld>
  <p:clrMapOvr>
    <a:masterClrMapping/>
  </p:clrMapOvr>
  <mc:AlternateContent xmlns:mc="http://schemas.openxmlformats.org/markup-compatibility/2006" xmlns:p14="http://schemas.microsoft.com/office/powerpoint/2010/main">
    <mc:Choice Requires="p14">
      <p:transition spd="slow" p14:dur="2000" advTm="40234"/>
    </mc:Choice>
    <mc:Fallback xmlns="">
      <p:transition spd="slow" advTm="4023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FDB3-2D79-F64E-9650-865C2E27F1AB}"/>
              </a:ext>
            </a:extLst>
          </p:cNvPr>
          <p:cNvSpPr>
            <a:spLocks noGrp="1"/>
          </p:cNvSpPr>
          <p:nvPr>
            <p:ph type="title"/>
          </p:nvPr>
        </p:nvSpPr>
        <p:spPr>
          <a:xfrm>
            <a:off x="2592925" y="624110"/>
            <a:ext cx="8911687" cy="1280890"/>
          </a:xfrm>
        </p:spPr>
        <p:txBody>
          <a:bodyPr/>
          <a:lstStyle/>
          <a:p>
            <a:r>
              <a:rPr lang="en-US" dirty="0"/>
              <a:t>The Prediction</a:t>
            </a:r>
          </a:p>
        </p:txBody>
      </p:sp>
      <p:sp>
        <p:nvSpPr>
          <p:cNvPr id="3" name="Content Placeholder 2">
            <a:extLst>
              <a:ext uri="{FF2B5EF4-FFF2-40B4-BE49-F238E27FC236}">
                <a16:creationId xmlns:a16="http://schemas.microsoft.com/office/drawing/2014/main" id="{D33175EC-F9C4-6047-B31E-68E6F9C11B9E}"/>
              </a:ext>
            </a:extLst>
          </p:cNvPr>
          <p:cNvSpPr>
            <a:spLocks noGrp="1"/>
          </p:cNvSpPr>
          <p:nvPr>
            <p:ph idx="1"/>
          </p:nvPr>
        </p:nvSpPr>
        <p:spPr>
          <a:xfrm>
            <a:off x="4063299" y="1976075"/>
            <a:ext cx="5631307" cy="3883950"/>
          </a:xfrm>
        </p:spPr>
        <p:txBody>
          <a:bodyPr/>
          <a:lstStyle/>
          <a:p>
            <a:pPr marL="0" indent="0">
              <a:buNone/>
            </a:pPr>
            <a:r>
              <a:rPr lang="en-US" sz="3600" b="1" dirty="0"/>
              <a:t>“It's tough to make predictions, especially about the future.” </a:t>
            </a:r>
          </a:p>
          <a:p>
            <a:pPr marL="0" indent="0" algn="r">
              <a:buNone/>
            </a:pPr>
            <a:r>
              <a:rPr lang="en-US" i="1" dirty="0"/>
              <a:t>Yogi Berra </a:t>
            </a:r>
          </a:p>
          <a:p>
            <a:pPr marL="0" indent="0" algn="r">
              <a:buNone/>
            </a:pPr>
            <a:r>
              <a:rPr lang="en-US" i="1" dirty="0"/>
              <a:t>New York Yankees</a:t>
            </a:r>
            <a:endParaRPr lang="en-US" dirty="0"/>
          </a:p>
        </p:txBody>
      </p:sp>
      <p:sp>
        <p:nvSpPr>
          <p:cNvPr id="4" name="Slide Number Placeholder 3">
            <a:extLst>
              <a:ext uri="{FF2B5EF4-FFF2-40B4-BE49-F238E27FC236}">
                <a16:creationId xmlns:a16="http://schemas.microsoft.com/office/drawing/2014/main" id="{8C488FBE-884D-AB4F-B94C-BC53E1C14AAA}"/>
              </a:ext>
            </a:extLst>
          </p:cNvPr>
          <p:cNvSpPr>
            <a:spLocks noGrp="1"/>
          </p:cNvSpPr>
          <p:nvPr>
            <p:ph type="sldNum" sz="quarter" idx="12"/>
          </p:nvPr>
        </p:nvSpPr>
        <p:spPr/>
        <p:txBody>
          <a:bodyPr/>
          <a:lstStyle/>
          <a:p>
            <a:fld id="{F57ED37D-741D-564F-9FC7-8F05D43EE504}" type="slidenum">
              <a:rPr lang="en-US" smtClean="0"/>
              <a:t>27</a:t>
            </a:fld>
            <a:endParaRPr lang="en-US"/>
          </a:p>
        </p:txBody>
      </p:sp>
    </p:spTree>
    <p:extLst>
      <p:ext uri="{BB962C8B-B14F-4D97-AF65-F5344CB8AC3E}">
        <p14:creationId xmlns:p14="http://schemas.microsoft.com/office/powerpoint/2010/main" val="3362618668"/>
      </p:ext>
    </p:extLst>
  </p:cSld>
  <p:clrMapOvr>
    <a:masterClrMapping/>
  </p:clrMapOvr>
  <mc:AlternateContent xmlns:mc="http://schemas.openxmlformats.org/markup-compatibility/2006" xmlns:p14="http://schemas.microsoft.com/office/powerpoint/2010/main">
    <mc:Choice Requires="p14">
      <p:transition spd="slow" p14:dur="2000" advTm="22485"/>
    </mc:Choice>
    <mc:Fallback xmlns="">
      <p:transition spd="slow" advTm="2248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0726-C3CF-BC4D-92CD-B34D30356318}"/>
              </a:ext>
            </a:extLst>
          </p:cNvPr>
          <p:cNvSpPr>
            <a:spLocks noGrp="1"/>
          </p:cNvSpPr>
          <p:nvPr>
            <p:ph type="title"/>
          </p:nvPr>
        </p:nvSpPr>
        <p:spPr/>
        <p:txBody>
          <a:bodyPr/>
          <a:lstStyle/>
          <a:p>
            <a:r>
              <a:rPr lang="en-US" dirty="0"/>
              <a:t>The Prediction</a:t>
            </a:r>
          </a:p>
        </p:txBody>
      </p:sp>
      <p:sp>
        <p:nvSpPr>
          <p:cNvPr id="3" name="Content Placeholder 2">
            <a:extLst>
              <a:ext uri="{FF2B5EF4-FFF2-40B4-BE49-F238E27FC236}">
                <a16:creationId xmlns:a16="http://schemas.microsoft.com/office/drawing/2014/main" id="{138F7BD0-C407-1742-9BA3-120FFB65B4D3}"/>
              </a:ext>
            </a:extLst>
          </p:cNvPr>
          <p:cNvSpPr>
            <a:spLocks noGrp="1"/>
          </p:cNvSpPr>
          <p:nvPr>
            <p:ph idx="1"/>
          </p:nvPr>
        </p:nvSpPr>
        <p:spPr/>
        <p:txBody>
          <a:bodyPr>
            <a:normAutofit/>
          </a:bodyPr>
          <a:lstStyle/>
          <a:p>
            <a:pPr marL="0" indent="0">
              <a:buNone/>
            </a:pPr>
            <a:r>
              <a:rPr lang="en-US" sz="2400" dirty="0"/>
              <a:t>My personal prediction:</a:t>
            </a:r>
          </a:p>
        </p:txBody>
      </p:sp>
      <p:sp>
        <p:nvSpPr>
          <p:cNvPr id="4" name="Slide Number Placeholder 3">
            <a:extLst>
              <a:ext uri="{FF2B5EF4-FFF2-40B4-BE49-F238E27FC236}">
                <a16:creationId xmlns:a16="http://schemas.microsoft.com/office/drawing/2014/main" id="{98F14809-1010-FD46-BFBE-75B648C16C1B}"/>
              </a:ext>
            </a:extLst>
          </p:cNvPr>
          <p:cNvSpPr>
            <a:spLocks noGrp="1"/>
          </p:cNvSpPr>
          <p:nvPr>
            <p:ph type="sldNum" sz="quarter" idx="12"/>
          </p:nvPr>
        </p:nvSpPr>
        <p:spPr/>
        <p:txBody>
          <a:bodyPr/>
          <a:lstStyle/>
          <a:p>
            <a:fld id="{F57ED37D-741D-564F-9FC7-8F05D43EE504}" type="slidenum">
              <a:rPr lang="en-US" smtClean="0"/>
              <a:t>28</a:t>
            </a:fld>
            <a:endParaRPr lang="en-US"/>
          </a:p>
        </p:txBody>
      </p:sp>
    </p:spTree>
    <p:extLst>
      <p:ext uri="{BB962C8B-B14F-4D97-AF65-F5344CB8AC3E}">
        <p14:creationId xmlns:p14="http://schemas.microsoft.com/office/powerpoint/2010/main" val="2440887954"/>
      </p:ext>
    </p:extLst>
  </p:cSld>
  <p:clrMapOvr>
    <a:masterClrMapping/>
  </p:clrMapOvr>
  <mc:AlternateContent xmlns:mc="http://schemas.openxmlformats.org/markup-compatibility/2006" xmlns:p14="http://schemas.microsoft.com/office/powerpoint/2010/main">
    <mc:Choice Requires="p14">
      <p:transition spd="slow" p14:dur="2000" advTm="9040"/>
    </mc:Choice>
    <mc:Fallback xmlns="">
      <p:transition spd="slow" advTm="904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0726-C3CF-BC4D-92CD-B34D30356318}"/>
              </a:ext>
            </a:extLst>
          </p:cNvPr>
          <p:cNvSpPr>
            <a:spLocks noGrp="1"/>
          </p:cNvSpPr>
          <p:nvPr>
            <p:ph type="title"/>
          </p:nvPr>
        </p:nvSpPr>
        <p:spPr/>
        <p:txBody>
          <a:bodyPr/>
          <a:lstStyle/>
          <a:p>
            <a:r>
              <a:rPr lang="en-US" dirty="0"/>
              <a:t>The Prediction</a:t>
            </a:r>
          </a:p>
        </p:txBody>
      </p:sp>
      <p:sp>
        <p:nvSpPr>
          <p:cNvPr id="3" name="Content Placeholder 2">
            <a:extLst>
              <a:ext uri="{FF2B5EF4-FFF2-40B4-BE49-F238E27FC236}">
                <a16:creationId xmlns:a16="http://schemas.microsoft.com/office/drawing/2014/main" id="{138F7BD0-C407-1742-9BA3-120FFB65B4D3}"/>
              </a:ext>
            </a:extLst>
          </p:cNvPr>
          <p:cNvSpPr>
            <a:spLocks noGrp="1"/>
          </p:cNvSpPr>
          <p:nvPr>
            <p:ph idx="1"/>
          </p:nvPr>
        </p:nvSpPr>
        <p:spPr/>
        <p:txBody>
          <a:bodyPr>
            <a:normAutofit/>
          </a:bodyPr>
          <a:lstStyle/>
          <a:p>
            <a:pPr marL="0" indent="0">
              <a:buNone/>
            </a:pPr>
            <a:r>
              <a:rPr lang="en-US" sz="2400" dirty="0"/>
              <a:t>My personal prediction:</a:t>
            </a:r>
          </a:p>
          <a:p>
            <a:r>
              <a:rPr lang="en-US" sz="2400" dirty="0"/>
              <a:t>For the foreseeable future, short-term (&lt; 30 years) oceanic and atmospheric oscillations (ENSO,AMO,MJO) will predominate in influencing Atlantic hurricane activity.</a:t>
            </a:r>
          </a:p>
        </p:txBody>
      </p:sp>
      <p:sp>
        <p:nvSpPr>
          <p:cNvPr id="4" name="Slide Number Placeholder 3">
            <a:extLst>
              <a:ext uri="{FF2B5EF4-FFF2-40B4-BE49-F238E27FC236}">
                <a16:creationId xmlns:a16="http://schemas.microsoft.com/office/drawing/2014/main" id="{98F14809-1010-FD46-BFBE-75B648C16C1B}"/>
              </a:ext>
            </a:extLst>
          </p:cNvPr>
          <p:cNvSpPr>
            <a:spLocks noGrp="1"/>
          </p:cNvSpPr>
          <p:nvPr>
            <p:ph type="sldNum" sz="quarter" idx="12"/>
          </p:nvPr>
        </p:nvSpPr>
        <p:spPr/>
        <p:txBody>
          <a:bodyPr/>
          <a:lstStyle/>
          <a:p>
            <a:fld id="{F57ED37D-741D-564F-9FC7-8F05D43EE504}" type="slidenum">
              <a:rPr lang="en-US" smtClean="0"/>
              <a:t>29</a:t>
            </a:fld>
            <a:endParaRPr lang="en-US"/>
          </a:p>
        </p:txBody>
      </p:sp>
    </p:spTree>
    <p:extLst>
      <p:ext uri="{BB962C8B-B14F-4D97-AF65-F5344CB8AC3E}">
        <p14:creationId xmlns:p14="http://schemas.microsoft.com/office/powerpoint/2010/main" val="4013429023"/>
      </p:ext>
    </p:extLst>
  </p:cSld>
  <p:clrMapOvr>
    <a:masterClrMapping/>
  </p:clrMapOvr>
  <mc:AlternateContent xmlns:mc="http://schemas.openxmlformats.org/markup-compatibility/2006" xmlns:p14="http://schemas.microsoft.com/office/powerpoint/2010/main">
    <mc:Choice Requires="p14">
      <p:transition spd="slow" p14:dur="2000" advTm="15207"/>
    </mc:Choice>
    <mc:Fallback xmlns="">
      <p:transition spd="slow" advTm="152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4496-E6BB-4C49-837E-4236355234E8}"/>
              </a:ext>
            </a:extLst>
          </p:cNvPr>
          <p:cNvSpPr>
            <a:spLocks noGrp="1"/>
          </p:cNvSpPr>
          <p:nvPr>
            <p:ph type="title"/>
          </p:nvPr>
        </p:nvSpPr>
        <p:spPr/>
        <p:txBody>
          <a:bodyPr>
            <a:normAutofit fontScale="90000"/>
          </a:bodyPr>
          <a:lstStyle/>
          <a:p>
            <a:pPr algn="just"/>
            <a:r>
              <a:rPr lang="en-US" dirty="0"/>
              <a:t>Hurricanes are cyclonic storms of tropical origin with maximum winds over 74 mph. They derive most of their energy from </a:t>
            </a:r>
            <a:r>
              <a:rPr lang="en-US" i="1" dirty="0"/>
              <a:t>vertical temperature differences</a:t>
            </a:r>
            <a:r>
              <a:rPr lang="en-US" dirty="0"/>
              <a:t>.</a:t>
            </a:r>
          </a:p>
        </p:txBody>
      </p:sp>
      <p:pic>
        <p:nvPicPr>
          <p:cNvPr id="10" name="Content Placeholder 9">
            <a:extLst>
              <a:ext uri="{FF2B5EF4-FFF2-40B4-BE49-F238E27FC236}">
                <a16:creationId xmlns:a16="http://schemas.microsoft.com/office/drawing/2014/main" id="{78F1EED1-1AA8-A64F-9947-32AE9865F5BB}"/>
              </a:ext>
            </a:extLst>
          </p:cNvPr>
          <p:cNvPicPr>
            <a:picLocks noGrp="1" noChangeAspect="1"/>
          </p:cNvPicPr>
          <p:nvPr>
            <p:ph idx="1"/>
          </p:nvPr>
        </p:nvPicPr>
        <p:blipFill>
          <a:blip r:embed="rId2"/>
          <a:stretch>
            <a:fillRect/>
          </a:stretch>
        </p:blipFill>
        <p:spPr>
          <a:xfrm>
            <a:off x="2589213" y="2908300"/>
            <a:ext cx="8915400" cy="2228850"/>
          </a:xfrm>
        </p:spPr>
      </p:pic>
      <p:sp>
        <p:nvSpPr>
          <p:cNvPr id="11" name="TextBox 10">
            <a:extLst>
              <a:ext uri="{FF2B5EF4-FFF2-40B4-BE49-F238E27FC236}">
                <a16:creationId xmlns:a16="http://schemas.microsoft.com/office/drawing/2014/main" id="{B8BC7171-5208-C944-A437-503C9B8D0EC9}"/>
              </a:ext>
            </a:extLst>
          </p:cNvPr>
          <p:cNvSpPr txBox="1"/>
          <p:nvPr/>
        </p:nvSpPr>
        <p:spPr>
          <a:xfrm>
            <a:off x="2821021" y="5389123"/>
            <a:ext cx="8394970" cy="646331"/>
          </a:xfrm>
          <a:prstGeom prst="rect">
            <a:avLst/>
          </a:prstGeom>
          <a:noFill/>
        </p:spPr>
        <p:txBody>
          <a:bodyPr wrap="square" rtlCol="0">
            <a:spAutoFit/>
          </a:bodyPr>
          <a:lstStyle/>
          <a:p>
            <a:r>
              <a:rPr lang="en-US" dirty="0"/>
              <a:t>They act like a heat engine, they convert thermal energy (warm, moist air) into mechanical energy (wind and waves).</a:t>
            </a:r>
          </a:p>
        </p:txBody>
      </p:sp>
      <p:sp>
        <p:nvSpPr>
          <p:cNvPr id="3" name="Slide Number Placeholder 2">
            <a:extLst>
              <a:ext uri="{FF2B5EF4-FFF2-40B4-BE49-F238E27FC236}">
                <a16:creationId xmlns:a16="http://schemas.microsoft.com/office/drawing/2014/main" id="{15F1029A-008D-ED4C-AB11-492A09BD383A}"/>
              </a:ext>
            </a:extLst>
          </p:cNvPr>
          <p:cNvSpPr>
            <a:spLocks noGrp="1"/>
          </p:cNvSpPr>
          <p:nvPr>
            <p:ph type="sldNum" sz="quarter" idx="12"/>
          </p:nvPr>
        </p:nvSpPr>
        <p:spPr/>
        <p:txBody>
          <a:bodyPr/>
          <a:lstStyle/>
          <a:p>
            <a:fld id="{F57ED37D-741D-564F-9FC7-8F05D43EE504}" type="slidenum">
              <a:rPr lang="en-US" smtClean="0"/>
              <a:t>3</a:t>
            </a:fld>
            <a:endParaRPr lang="en-US"/>
          </a:p>
        </p:txBody>
      </p:sp>
    </p:spTree>
    <p:extLst>
      <p:ext uri="{BB962C8B-B14F-4D97-AF65-F5344CB8AC3E}">
        <p14:creationId xmlns:p14="http://schemas.microsoft.com/office/powerpoint/2010/main" val="15086742"/>
      </p:ext>
    </p:extLst>
  </p:cSld>
  <p:clrMapOvr>
    <a:masterClrMapping/>
  </p:clrMapOvr>
  <mc:AlternateContent xmlns:mc="http://schemas.openxmlformats.org/markup-compatibility/2006" xmlns:p14="http://schemas.microsoft.com/office/powerpoint/2010/main">
    <mc:Choice Requires="p14">
      <p:transition spd="slow" p14:dur="2000" advTm="42882"/>
    </mc:Choice>
    <mc:Fallback xmlns="">
      <p:transition spd="slow" advTm="4288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0726-C3CF-BC4D-92CD-B34D30356318}"/>
              </a:ext>
            </a:extLst>
          </p:cNvPr>
          <p:cNvSpPr>
            <a:spLocks noGrp="1"/>
          </p:cNvSpPr>
          <p:nvPr>
            <p:ph type="title"/>
          </p:nvPr>
        </p:nvSpPr>
        <p:spPr/>
        <p:txBody>
          <a:bodyPr/>
          <a:lstStyle/>
          <a:p>
            <a:r>
              <a:rPr lang="en-US" dirty="0"/>
              <a:t>The Prediction</a:t>
            </a:r>
          </a:p>
        </p:txBody>
      </p:sp>
      <p:sp>
        <p:nvSpPr>
          <p:cNvPr id="3" name="Content Placeholder 2">
            <a:extLst>
              <a:ext uri="{FF2B5EF4-FFF2-40B4-BE49-F238E27FC236}">
                <a16:creationId xmlns:a16="http://schemas.microsoft.com/office/drawing/2014/main" id="{138F7BD0-C407-1742-9BA3-120FFB65B4D3}"/>
              </a:ext>
            </a:extLst>
          </p:cNvPr>
          <p:cNvSpPr>
            <a:spLocks noGrp="1"/>
          </p:cNvSpPr>
          <p:nvPr>
            <p:ph idx="1"/>
          </p:nvPr>
        </p:nvSpPr>
        <p:spPr/>
        <p:txBody>
          <a:bodyPr>
            <a:normAutofit/>
          </a:bodyPr>
          <a:lstStyle/>
          <a:p>
            <a:pPr marL="0" indent="0">
              <a:buNone/>
            </a:pPr>
            <a:r>
              <a:rPr lang="en-US" sz="2400" dirty="0"/>
              <a:t>My personal prediction:</a:t>
            </a:r>
          </a:p>
          <a:p>
            <a:r>
              <a:rPr lang="en-US" sz="2400" dirty="0"/>
              <a:t>For the foreseeable future, short-term (&lt; 30 years) oceanic and atmospheric oscillations (ENSO,AMO,MJO) will predominate in influencing Atlantic hurricane activity.</a:t>
            </a:r>
          </a:p>
          <a:p>
            <a:r>
              <a:rPr lang="en-US" sz="2400" dirty="0"/>
              <a:t>Long-term (&gt; 30 years) climate changes will be too small to be detectable amid the ‘noisy’ fluctuations in hurricane activity and strength.</a:t>
            </a:r>
          </a:p>
        </p:txBody>
      </p:sp>
      <p:sp>
        <p:nvSpPr>
          <p:cNvPr id="4" name="Slide Number Placeholder 3">
            <a:extLst>
              <a:ext uri="{FF2B5EF4-FFF2-40B4-BE49-F238E27FC236}">
                <a16:creationId xmlns:a16="http://schemas.microsoft.com/office/drawing/2014/main" id="{98F14809-1010-FD46-BFBE-75B648C16C1B}"/>
              </a:ext>
            </a:extLst>
          </p:cNvPr>
          <p:cNvSpPr>
            <a:spLocks noGrp="1"/>
          </p:cNvSpPr>
          <p:nvPr>
            <p:ph type="sldNum" sz="quarter" idx="12"/>
          </p:nvPr>
        </p:nvSpPr>
        <p:spPr/>
        <p:txBody>
          <a:bodyPr/>
          <a:lstStyle/>
          <a:p>
            <a:fld id="{F57ED37D-741D-564F-9FC7-8F05D43EE504}" type="slidenum">
              <a:rPr lang="en-US" smtClean="0"/>
              <a:t>30</a:t>
            </a:fld>
            <a:endParaRPr lang="en-US"/>
          </a:p>
        </p:txBody>
      </p:sp>
    </p:spTree>
    <p:extLst>
      <p:ext uri="{BB962C8B-B14F-4D97-AF65-F5344CB8AC3E}">
        <p14:creationId xmlns:p14="http://schemas.microsoft.com/office/powerpoint/2010/main" val="865222630"/>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0726-C3CF-BC4D-92CD-B34D30356318}"/>
              </a:ext>
            </a:extLst>
          </p:cNvPr>
          <p:cNvSpPr>
            <a:spLocks noGrp="1"/>
          </p:cNvSpPr>
          <p:nvPr>
            <p:ph type="title"/>
          </p:nvPr>
        </p:nvSpPr>
        <p:spPr/>
        <p:txBody>
          <a:bodyPr/>
          <a:lstStyle/>
          <a:p>
            <a:r>
              <a:rPr lang="en-US" dirty="0"/>
              <a:t>The Prediction</a:t>
            </a:r>
          </a:p>
        </p:txBody>
      </p:sp>
      <p:sp>
        <p:nvSpPr>
          <p:cNvPr id="3" name="Content Placeholder 2">
            <a:extLst>
              <a:ext uri="{FF2B5EF4-FFF2-40B4-BE49-F238E27FC236}">
                <a16:creationId xmlns:a16="http://schemas.microsoft.com/office/drawing/2014/main" id="{138F7BD0-C407-1742-9BA3-120FFB65B4D3}"/>
              </a:ext>
            </a:extLst>
          </p:cNvPr>
          <p:cNvSpPr>
            <a:spLocks noGrp="1"/>
          </p:cNvSpPr>
          <p:nvPr>
            <p:ph idx="1"/>
          </p:nvPr>
        </p:nvSpPr>
        <p:spPr/>
        <p:txBody>
          <a:bodyPr>
            <a:normAutofit fontScale="92500" lnSpcReduction="10000"/>
          </a:bodyPr>
          <a:lstStyle/>
          <a:p>
            <a:pPr marL="0" indent="0">
              <a:buNone/>
            </a:pPr>
            <a:r>
              <a:rPr lang="en-US" sz="2400" dirty="0"/>
              <a:t>My personal prediction:</a:t>
            </a:r>
          </a:p>
          <a:p>
            <a:r>
              <a:rPr lang="en-US" sz="2400" dirty="0"/>
              <a:t>For the foreseeable future, short-term (&lt; 30 years) oceanic and atmospheric oscillations (ENSO,AMO,MJO) will predominate in influencing Atlantic hurricane activity.</a:t>
            </a:r>
          </a:p>
          <a:p>
            <a:r>
              <a:rPr lang="en-US" sz="2400" dirty="0"/>
              <a:t>Long-term (&gt; 30 years) climate changes will be too small to be detectable amid the ‘noisy’ fluctuations in hurricane activity and strength.</a:t>
            </a:r>
          </a:p>
          <a:p>
            <a:r>
              <a:rPr lang="en-US" sz="2400" dirty="0"/>
              <a:t>Every year, you should be prepared for a hurricane strike.  Independent of basin-wide activity, one storm in your area can ruin your whole day.</a:t>
            </a:r>
          </a:p>
        </p:txBody>
      </p:sp>
      <p:sp>
        <p:nvSpPr>
          <p:cNvPr id="4" name="Slide Number Placeholder 3">
            <a:extLst>
              <a:ext uri="{FF2B5EF4-FFF2-40B4-BE49-F238E27FC236}">
                <a16:creationId xmlns:a16="http://schemas.microsoft.com/office/drawing/2014/main" id="{98F14809-1010-FD46-BFBE-75B648C16C1B}"/>
              </a:ext>
            </a:extLst>
          </p:cNvPr>
          <p:cNvSpPr>
            <a:spLocks noGrp="1"/>
          </p:cNvSpPr>
          <p:nvPr>
            <p:ph type="sldNum" sz="quarter" idx="12"/>
          </p:nvPr>
        </p:nvSpPr>
        <p:spPr/>
        <p:txBody>
          <a:bodyPr/>
          <a:lstStyle/>
          <a:p>
            <a:fld id="{F57ED37D-741D-564F-9FC7-8F05D43EE504}" type="slidenum">
              <a:rPr lang="en-US" smtClean="0"/>
              <a:t>31</a:t>
            </a:fld>
            <a:endParaRPr lang="en-US"/>
          </a:p>
        </p:txBody>
      </p:sp>
    </p:spTree>
    <p:extLst>
      <p:ext uri="{BB962C8B-B14F-4D97-AF65-F5344CB8AC3E}">
        <p14:creationId xmlns:p14="http://schemas.microsoft.com/office/powerpoint/2010/main" val="2225747363"/>
      </p:ext>
    </p:extLst>
  </p:cSld>
  <p:clrMapOvr>
    <a:masterClrMapping/>
  </p:clrMapOvr>
  <mc:AlternateContent xmlns:mc="http://schemas.openxmlformats.org/markup-compatibility/2006" xmlns:p14="http://schemas.microsoft.com/office/powerpoint/2010/main">
    <mc:Choice Requires="p14">
      <p:transition spd="slow" p14:dur="2000" advTm="49569"/>
    </mc:Choice>
    <mc:Fallback xmlns="">
      <p:transition spd="slow" advTm="4956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6D60-0B51-304D-9E35-D880B35351F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9AAF22A-87AF-5D47-93BE-5C1488CEABC7}"/>
              </a:ext>
            </a:extLst>
          </p:cNvPr>
          <p:cNvSpPr>
            <a:spLocks noGrp="1"/>
          </p:cNvSpPr>
          <p:nvPr>
            <p:ph idx="1"/>
          </p:nvPr>
        </p:nvSpPr>
        <p:spPr>
          <a:xfrm>
            <a:off x="2589212" y="1414408"/>
            <a:ext cx="8915400" cy="4647345"/>
          </a:xfrm>
        </p:spPr>
        <p:txBody>
          <a:bodyPr>
            <a:noAutofit/>
          </a:bodyPr>
          <a:lstStyle/>
          <a:p>
            <a:r>
              <a:rPr lang="en-US" sz="900" dirty="0"/>
              <a:t>Gray, W. M., (1984) Atlantic seasonal hurricane frequency. Part I: El Niño and the 30mb quasi-biennial oscillation influences. </a:t>
            </a:r>
            <a:r>
              <a:rPr lang="en-US" sz="900" i="1" dirty="0"/>
              <a:t>Mon. </a:t>
            </a:r>
            <a:r>
              <a:rPr lang="en-US" sz="900" i="1" dirty="0" err="1"/>
              <a:t>Wea</a:t>
            </a:r>
            <a:r>
              <a:rPr lang="en-US" sz="900" i="1" dirty="0"/>
              <a:t>. Rev</a:t>
            </a:r>
            <a:r>
              <a:rPr lang="en-US" sz="900" dirty="0"/>
              <a:t>., 112, 1649-1668. </a:t>
            </a:r>
          </a:p>
          <a:p>
            <a:r>
              <a:rPr lang="en-US" sz="900" dirty="0" err="1"/>
              <a:t>Dansgaard</a:t>
            </a:r>
            <a:r>
              <a:rPr lang="en-US" sz="900" dirty="0"/>
              <a:t>, W., S. J. Johnsen, H. B. Clausen, D. Dahl-Jensen, N. </a:t>
            </a:r>
            <a:r>
              <a:rPr lang="en-US" sz="900" dirty="0" err="1"/>
              <a:t>Gundestrup</a:t>
            </a:r>
            <a:r>
              <a:rPr lang="en-US" sz="900" dirty="0"/>
              <a:t>, and C. U. Hammer (1984), North Atlantic climate oscillations revealed by deep Greenland ice-cores, in Climate Processes and Climate Sensitivity, </a:t>
            </a:r>
            <a:r>
              <a:rPr lang="en-US" sz="900" i="1" dirty="0" err="1"/>
              <a:t>Geophys</a:t>
            </a:r>
            <a:r>
              <a:rPr lang="en-US" sz="900" i="1" dirty="0"/>
              <a:t>. </a:t>
            </a:r>
            <a:r>
              <a:rPr lang="en-US" sz="900" i="1" dirty="0" err="1"/>
              <a:t>Monogr</a:t>
            </a:r>
            <a:r>
              <a:rPr lang="en-US" sz="900" i="1" dirty="0"/>
              <a:t>. Ser., </a:t>
            </a:r>
            <a:r>
              <a:rPr lang="en-US" sz="900" dirty="0"/>
              <a:t>vol. 29, edited by J. E. Hansen </a:t>
            </a:r>
            <a:r>
              <a:rPr lang="en-US" sz="900" dirty="0" err="1"/>
              <a:t>andT</a:t>
            </a:r>
            <a:r>
              <a:rPr lang="en-US" sz="900" dirty="0"/>
              <a:t>. </a:t>
            </a:r>
            <a:r>
              <a:rPr lang="en-US" sz="900" dirty="0" err="1"/>
              <a:t>Takehashi</a:t>
            </a:r>
            <a:r>
              <a:rPr lang="en-US" sz="900" dirty="0"/>
              <a:t>, pp. 288–298, AGU, Washington, D. C.</a:t>
            </a:r>
          </a:p>
          <a:p>
            <a:r>
              <a:rPr lang="en-US" sz="900" dirty="0"/>
              <a:t>Maloney, E. &amp; Hartmann, D. (2000). "Modulation of Hurricane Activity in the Gulf of Mexico by the Madden-Julian Oscillation" Science (New York, N.Y.). 287. 2002-4. 10.1126/science.287.5460.2002. </a:t>
            </a:r>
          </a:p>
          <a:p>
            <a:r>
              <a:rPr lang="en-US" sz="900" dirty="0"/>
              <a:t>Goldenberg, S.B., C.W. </a:t>
            </a:r>
            <a:r>
              <a:rPr lang="en-US" sz="900" dirty="0" err="1"/>
              <a:t>Landsea</a:t>
            </a:r>
            <a:r>
              <a:rPr lang="en-US" sz="900" dirty="0"/>
              <a:t>, A.M. Mestas-</a:t>
            </a:r>
            <a:r>
              <a:rPr lang="en-US" sz="900" dirty="0" err="1"/>
              <a:t>Nuñez</a:t>
            </a:r>
            <a:r>
              <a:rPr lang="en-US" sz="900" dirty="0"/>
              <a:t>, W.M. Gray (2001) The Recent Increase in Atlantic Hurricane Activity: Causes and Implications, </a:t>
            </a:r>
            <a:r>
              <a:rPr lang="en-US" sz="900" i="1" dirty="0"/>
              <a:t>Science</a:t>
            </a:r>
            <a:r>
              <a:rPr lang="en-US" sz="900" dirty="0"/>
              <a:t>, 293(5529), 474-479 DOI: 10.1126/science.1060040</a:t>
            </a:r>
          </a:p>
          <a:p>
            <a:r>
              <a:rPr lang="en-US" sz="900" dirty="0"/>
              <a:t>Kam-</a:t>
            </a:r>
            <a:r>
              <a:rPr lang="en-US" sz="900" dirty="0" err="1"/>
              <a:t>biu</a:t>
            </a:r>
            <a:r>
              <a:rPr lang="en-US" sz="900" dirty="0"/>
              <a:t> L., </a:t>
            </a:r>
            <a:r>
              <a:rPr lang="en-US" sz="900" dirty="0" err="1"/>
              <a:t>Caiming</a:t>
            </a:r>
            <a:r>
              <a:rPr lang="en-US" sz="900" dirty="0"/>
              <a:t> S. &amp; Kin-</a:t>
            </a:r>
            <a:r>
              <a:rPr lang="en-US" sz="900" dirty="0" err="1"/>
              <a:t>sheun</a:t>
            </a:r>
            <a:r>
              <a:rPr lang="en-US" sz="900" dirty="0"/>
              <a:t> L. (2001) A 1,000-Year History of Typhoon Landfalls in Guangdong, Southern China, Reconstructed from Chinese Historical Documentary Records, </a:t>
            </a:r>
            <a:r>
              <a:rPr lang="en-US" sz="900" i="1" dirty="0"/>
              <a:t>Annals of the Association of American Geographers</a:t>
            </a:r>
            <a:r>
              <a:rPr lang="en-US" sz="900" dirty="0"/>
              <a:t>, 91(3), 453-464, DOI: 10.1111/0004-5608.00253</a:t>
            </a:r>
          </a:p>
          <a:p>
            <a:r>
              <a:rPr lang="en-US" sz="900" dirty="0"/>
              <a:t>Pielke, R.A. Jr., C. </a:t>
            </a:r>
            <a:r>
              <a:rPr lang="en-US" sz="900" dirty="0" err="1"/>
              <a:t>Landsea</a:t>
            </a:r>
            <a:r>
              <a:rPr lang="en-US" sz="900" dirty="0"/>
              <a:t>, M. Mayfield, J. Laver, and R. Pasch (2005) “Hurricanes and Global Warming</a:t>
            </a:r>
            <a:r>
              <a:rPr lang="en-US" sz="900" i="1" dirty="0"/>
              <a:t>”, Bull. Amer. </a:t>
            </a:r>
            <a:r>
              <a:rPr lang="en-US" sz="900" i="1" dirty="0" err="1"/>
              <a:t>Meteo</a:t>
            </a:r>
            <a:r>
              <a:rPr lang="en-US" sz="900" i="1" dirty="0"/>
              <a:t>. Soc., </a:t>
            </a:r>
            <a:r>
              <a:rPr lang="en-US" sz="900" dirty="0"/>
              <a:t>86(11), 1571-1575</a:t>
            </a:r>
          </a:p>
          <a:p>
            <a:r>
              <a:rPr lang="en-US" sz="900" dirty="0"/>
              <a:t>Karl, T.R.; </a:t>
            </a:r>
            <a:r>
              <a:rPr lang="en-US" sz="900" dirty="0" err="1"/>
              <a:t>Hassol</a:t>
            </a:r>
            <a:r>
              <a:rPr lang="en-US" sz="900" dirty="0"/>
              <a:t>, S.J.; Miller, C.D.; Murray, W.L. (2006) “</a:t>
            </a:r>
            <a:r>
              <a:rPr lang="en-US" sz="900" i="1" dirty="0"/>
              <a:t>Temperature Trends in the Lower Atmosphere: Steps for Understanding and Reconciling Differences”</a:t>
            </a:r>
            <a:r>
              <a:rPr lang="en-US" sz="900" dirty="0"/>
              <a:t> U.S. Climate Change Science Program Synthesis and Assessment Product 1.1(CCSP-SAP-1.1 Washington, DC..</a:t>
            </a:r>
          </a:p>
          <a:p>
            <a:r>
              <a:rPr lang="en-US" sz="900" dirty="0" err="1"/>
              <a:t>Kossin</a:t>
            </a:r>
            <a:r>
              <a:rPr lang="en-US" sz="900" dirty="0"/>
              <a:t>, J.P. and D.J. </a:t>
            </a:r>
            <a:r>
              <a:rPr lang="en-US" sz="900" dirty="0" err="1"/>
              <a:t>Vimont</a:t>
            </a:r>
            <a:r>
              <a:rPr lang="en-US" sz="900" dirty="0"/>
              <a:t> (2007) “A More General Framework for Understanding Atlantic Hurricane Variability and Trends” </a:t>
            </a:r>
            <a:r>
              <a:rPr lang="en-US" sz="900" i="1" dirty="0"/>
              <a:t>Bull. Amer. </a:t>
            </a:r>
            <a:r>
              <a:rPr lang="en-US" sz="900" i="1" dirty="0" err="1"/>
              <a:t>Meteo</a:t>
            </a:r>
            <a:r>
              <a:rPr lang="en-US" sz="900" i="1" dirty="0"/>
              <a:t>. Soc</a:t>
            </a:r>
            <a:r>
              <a:rPr lang="en-US" sz="900" dirty="0"/>
              <a:t>., 88(11),1767-1781</a:t>
            </a:r>
          </a:p>
          <a:p>
            <a:r>
              <a:rPr lang="en-US" sz="900" dirty="0"/>
              <a:t>Singer, S. F. and D. T. Avery (2008) “Unstoppable Global Warming … Every 1,500 Years” Rowman &amp; Littlefield, 2007, second rev. edition.</a:t>
            </a:r>
          </a:p>
          <a:p>
            <a:r>
              <a:rPr lang="en-US" sz="900" dirty="0" err="1"/>
              <a:t>Vecchi</a:t>
            </a:r>
            <a:r>
              <a:rPr lang="en-US" sz="900" dirty="0"/>
              <a:t>, G. A., and T. R Knutson (2011</a:t>
            </a:r>
            <a:r>
              <a:rPr lang="en-US" sz="900" dirty="0">
                <a:solidFill>
                  <a:schemeClr val="tx1"/>
                </a:solidFill>
              </a:rPr>
              <a:t>) “Estimating annual numbers of Atlantic hurricanes missing from the HURDAT database (1878-1965) using ship track density”</a:t>
            </a:r>
            <a:r>
              <a:rPr lang="en-US" sz="900" dirty="0"/>
              <a:t> </a:t>
            </a:r>
            <a:r>
              <a:rPr lang="en-US" sz="900" i="1" dirty="0"/>
              <a:t>Journal of Climate</a:t>
            </a:r>
            <a:r>
              <a:rPr lang="en-US" sz="900" dirty="0"/>
              <a:t>, 24(6), doi:10.1175/2010JCLI3810.1.</a:t>
            </a:r>
          </a:p>
          <a:p>
            <a:r>
              <a:rPr lang="en-US" sz="900" dirty="0"/>
              <a:t>Li, F., Collins, W., </a:t>
            </a:r>
            <a:r>
              <a:rPr lang="en-US" sz="900" dirty="0" err="1"/>
              <a:t>Wehner</a:t>
            </a:r>
            <a:r>
              <a:rPr lang="en-US" sz="900" dirty="0"/>
              <a:t>, M. &amp; Leung, L.. (2013). Hurricanes in an </a:t>
            </a:r>
            <a:r>
              <a:rPr lang="en-US" sz="900" dirty="0" err="1"/>
              <a:t>aquaplanet</a:t>
            </a:r>
            <a:r>
              <a:rPr lang="en-US" sz="900" dirty="0"/>
              <a:t> world: Implications of the impacts of external forcing and model horizontal resolution</a:t>
            </a:r>
            <a:r>
              <a:rPr lang="en-US" sz="900" i="1" dirty="0"/>
              <a:t>. Journal of Advances in Modeling Earth Systems</a:t>
            </a:r>
            <a:r>
              <a:rPr lang="en-US" sz="900" dirty="0"/>
              <a:t>. 5. 10.1002/jame.20020.</a:t>
            </a:r>
          </a:p>
          <a:p>
            <a:r>
              <a:rPr lang="en-US" sz="900" dirty="0"/>
              <a:t>Michaels, P.J., and P.C. </a:t>
            </a:r>
            <a:r>
              <a:rPr lang="en-US" sz="900" dirty="0" err="1"/>
              <a:t>Knappenberger</a:t>
            </a:r>
            <a:r>
              <a:rPr lang="en-US" sz="900" dirty="0"/>
              <a:t>, (2014) Quantifying the Lack of Consistency between Climate Model Projections and Observations of the Evolution of the Earth’s Average Surface Temperature since the Mid-20th Century. </a:t>
            </a:r>
            <a:r>
              <a:rPr lang="en-US" sz="900" i="1" dirty="0"/>
              <a:t>American Geophysical Union Fall Meeting</a:t>
            </a:r>
            <a:r>
              <a:rPr lang="en-US" sz="900" dirty="0"/>
              <a:t>, San Francisco, CA, Dec. 15-19, Paper A41A-3008.</a:t>
            </a:r>
          </a:p>
        </p:txBody>
      </p:sp>
      <p:sp>
        <p:nvSpPr>
          <p:cNvPr id="4" name="Slide Number Placeholder 3">
            <a:extLst>
              <a:ext uri="{FF2B5EF4-FFF2-40B4-BE49-F238E27FC236}">
                <a16:creationId xmlns:a16="http://schemas.microsoft.com/office/drawing/2014/main" id="{21940186-DEC1-AE49-870A-9F90033EF0E4}"/>
              </a:ext>
            </a:extLst>
          </p:cNvPr>
          <p:cNvSpPr>
            <a:spLocks noGrp="1"/>
          </p:cNvSpPr>
          <p:nvPr>
            <p:ph type="sldNum" sz="quarter" idx="12"/>
          </p:nvPr>
        </p:nvSpPr>
        <p:spPr/>
        <p:txBody>
          <a:bodyPr/>
          <a:lstStyle/>
          <a:p>
            <a:fld id="{F57ED37D-741D-564F-9FC7-8F05D43EE504}" type="slidenum">
              <a:rPr lang="en-US" smtClean="0"/>
              <a:t>32</a:t>
            </a:fld>
            <a:endParaRPr lang="en-US"/>
          </a:p>
        </p:txBody>
      </p:sp>
    </p:spTree>
    <p:extLst>
      <p:ext uri="{BB962C8B-B14F-4D97-AF65-F5344CB8AC3E}">
        <p14:creationId xmlns:p14="http://schemas.microsoft.com/office/powerpoint/2010/main" val="3596579928"/>
      </p:ext>
    </p:extLst>
  </p:cSld>
  <p:clrMapOvr>
    <a:masterClrMapping/>
  </p:clrMapOvr>
  <mc:AlternateContent xmlns:mc="http://schemas.openxmlformats.org/markup-compatibility/2006" xmlns:p14="http://schemas.microsoft.com/office/powerpoint/2010/main">
    <mc:Choice Requires="p14">
      <p:transition spd="slow" p14:dur="2000" advTm="22718"/>
    </mc:Choice>
    <mc:Fallback xmlns="">
      <p:transition spd="slow" advTm="2271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CDF9-74AD-6D4F-9D1D-F35BE57FF382}"/>
              </a:ext>
            </a:extLst>
          </p:cNvPr>
          <p:cNvSpPr>
            <a:spLocks noGrp="1"/>
          </p:cNvSpPr>
          <p:nvPr>
            <p:ph type="title"/>
          </p:nvPr>
        </p:nvSpPr>
        <p:spPr/>
        <p:txBody>
          <a:bodyPr/>
          <a:lstStyle/>
          <a:p>
            <a:r>
              <a:rPr lang="en-US" dirty="0" err="1"/>
              <a:t>Auxillary</a:t>
            </a:r>
            <a:r>
              <a:rPr lang="en-US" dirty="0"/>
              <a:t> slides</a:t>
            </a:r>
          </a:p>
        </p:txBody>
      </p:sp>
      <p:sp>
        <p:nvSpPr>
          <p:cNvPr id="3" name="Content Placeholder 2">
            <a:extLst>
              <a:ext uri="{FF2B5EF4-FFF2-40B4-BE49-F238E27FC236}">
                <a16:creationId xmlns:a16="http://schemas.microsoft.com/office/drawing/2014/main" id="{1E469357-843F-3A49-9A4B-EB0E5F07508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8D601B-B2E9-6046-A29F-558D815BFC6F}"/>
              </a:ext>
            </a:extLst>
          </p:cNvPr>
          <p:cNvSpPr>
            <a:spLocks noGrp="1"/>
          </p:cNvSpPr>
          <p:nvPr>
            <p:ph type="sldNum" sz="quarter" idx="12"/>
          </p:nvPr>
        </p:nvSpPr>
        <p:spPr/>
        <p:txBody>
          <a:bodyPr/>
          <a:lstStyle/>
          <a:p>
            <a:fld id="{F57ED37D-741D-564F-9FC7-8F05D43EE504}" type="slidenum">
              <a:rPr lang="en-US" smtClean="0"/>
              <a:t>33</a:t>
            </a:fld>
            <a:endParaRPr lang="en-US"/>
          </a:p>
        </p:txBody>
      </p:sp>
    </p:spTree>
    <p:extLst>
      <p:ext uri="{BB962C8B-B14F-4D97-AF65-F5344CB8AC3E}">
        <p14:creationId xmlns:p14="http://schemas.microsoft.com/office/powerpoint/2010/main" val="121529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0EE8-921C-5F4B-A755-3402ABB2D48F}"/>
              </a:ext>
            </a:extLst>
          </p:cNvPr>
          <p:cNvSpPr>
            <a:spLocks noGrp="1"/>
          </p:cNvSpPr>
          <p:nvPr>
            <p:ph type="title"/>
          </p:nvPr>
        </p:nvSpPr>
        <p:spPr/>
        <p:txBody>
          <a:bodyPr/>
          <a:lstStyle/>
          <a:p>
            <a:r>
              <a:rPr lang="en-US" dirty="0"/>
              <a:t>The Past</a:t>
            </a:r>
          </a:p>
        </p:txBody>
      </p:sp>
      <p:sp>
        <p:nvSpPr>
          <p:cNvPr id="4" name="Slide Number Placeholder 3">
            <a:extLst>
              <a:ext uri="{FF2B5EF4-FFF2-40B4-BE49-F238E27FC236}">
                <a16:creationId xmlns:a16="http://schemas.microsoft.com/office/drawing/2014/main" id="{371312D0-7335-4E48-9E59-D8007ABBDD63}"/>
              </a:ext>
            </a:extLst>
          </p:cNvPr>
          <p:cNvSpPr>
            <a:spLocks noGrp="1"/>
          </p:cNvSpPr>
          <p:nvPr>
            <p:ph type="sldNum" sz="quarter" idx="12"/>
          </p:nvPr>
        </p:nvSpPr>
        <p:spPr/>
        <p:txBody>
          <a:bodyPr/>
          <a:lstStyle/>
          <a:p>
            <a:fld id="{F57ED37D-741D-564F-9FC7-8F05D43EE504}" type="slidenum">
              <a:rPr lang="en-US" smtClean="0"/>
              <a:t>34</a:t>
            </a:fld>
            <a:endParaRPr lang="en-US"/>
          </a:p>
        </p:txBody>
      </p:sp>
      <p:pic>
        <p:nvPicPr>
          <p:cNvPr id="9" name="Content Placeholder 8">
            <a:extLst>
              <a:ext uri="{FF2B5EF4-FFF2-40B4-BE49-F238E27FC236}">
                <a16:creationId xmlns:a16="http://schemas.microsoft.com/office/drawing/2014/main" id="{55134006-F61D-4441-9A86-205CFEBA43E2}"/>
              </a:ext>
            </a:extLst>
          </p:cNvPr>
          <p:cNvPicPr>
            <a:picLocks noGrp="1" noChangeAspect="1"/>
          </p:cNvPicPr>
          <p:nvPr>
            <p:ph idx="1"/>
          </p:nvPr>
        </p:nvPicPr>
        <p:blipFill>
          <a:blip r:embed="rId2"/>
          <a:stretch>
            <a:fillRect/>
          </a:stretch>
        </p:blipFill>
        <p:spPr>
          <a:xfrm>
            <a:off x="3421293" y="1306463"/>
            <a:ext cx="6596009" cy="4941636"/>
          </a:xfrm>
        </p:spPr>
      </p:pic>
      <p:sp>
        <p:nvSpPr>
          <p:cNvPr id="10" name="TextBox 9">
            <a:extLst>
              <a:ext uri="{FF2B5EF4-FFF2-40B4-BE49-F238E27FC236}">
                <a16:creationId xmlns:a16="http://schemas.microsoft.com/office/drawing/2014/main" id="{92CD8E84-1E85-F044-B03D-E357700387DF}"/>
              </a:ext>
            </a:extLst>
          </p:cNvPr>
          <p:cNvSpPr txBox="1"/>
          <p:nvPr/>
        </p:nvSpPr>
        <p:spPr>
          <a:xfrm>
            <a:off x="7048768" y="6349429"/>
            <a:ext cx="3906839" cy="276999"/>
          </a:xfrm>
          <a:prstGeom prst="rect">
            <a:avLst/>
          </a:prstGeom>
          <a:noFill/>
        </p:spPr>
        <p:txBody>
          <a:bodyPr wrap="none" rtlCol="0">
            <a:spAutoFit/>
          </a:bodyPr>
          <a:lstStyle/>
          <a:p>
            <a:r>
              <a:rPr lang="en-US" sz="1200" dirty="0"/>
              <a:t>https://</a:t>
            </a:r>
            <a:r>
              <a:rPr lang="en-US" sz="1200" dirty="0" err="1"/>
              <a:t>en.wikipedia.org</a:t>
            </a:r>
            <a:r>
              <a:rPr lang="en-US" sz="1200" dirty="0"/>
              <a:t>/wiki/</a:t>
            </a:r>
            <a:r>
              <a:rPr lang="en-US" sz="1200" dirty="0" err="1"/>
              <a:t>Bushfires_in_Australia</a:t>
            </a:r>
            <a:endParaRPr lang="en-US" sz="1200" dirty="0"/>
          </a:p>
        </p:txBody>
      </p:sp>
    </p:spTree>
    <p:extLst>
      <p:ext uri="{BB962C8B-B14F-4D97-AF65-F5344CB8AC3E}">
        <p14:creationId xmlns:p14="http://schemas.microsoft.com/office/powerpoint/2010/main" val="280938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0EE8-921C-5F4B-A755-3402ABB2D48F}"/>
              </a:ext>
            </a:extLst>
          </p:cNvPr>
          <p:cNvSpPr>
            <a:spLocks noGrp="1"/>
          </p:cNvSpPr>
          <p:nvPr>
            <p:ph type="title"/>
          </p:nvPr>
        </p:nvSpPr>
        <p:spPr/>
        <p:txBody>
          <a:bodyPr/>
          <a:lstStyle/>
          <a:p>
            <a:r>
              <a:rPr lang="en-US" dirty="0"/>
              <a:t>The Past</a:t>
            </a:r>
          </a:p>
        </p:txBody>
      </p:sp>
      <p:pic>
        <p:nvPicPr>
          <p:cNvPr id="7" name="Content Placeholder 6">
            <a:extLst>
              <a:ext uri="{FF2B5EF4-FFF2-40B4-BE49-F238E27FC236}">
                <a16:creationId xmlns:a16="http://schemas.microsoft.com/office/drawing/2014/main" id="{3F2FAA6F-8E77-5741-86DC-6119D2569B10}"/>
              </a:ext>
            </a:extLst>
          </p:cNvPr>
          <p:cNvPicPr>
            <a:picLocks noGrp="1" noChangeAspect="1"/>
          </p:cNvPicPr>
          <p:nvPr>
            <p:ph idx="1"/>
          </p:nvPr>
        </p:nvPicPr>
        <p:blipFill>
          <a:blip r:embed="rId2"/>
          <a:stretch>
            <a:fillRect/>
          </a:stretch>
        </p:blipFill>
        <p:spPr>
          <a:xfrm>
            <a:off x="5404207" y="3678442"/>
            <a:ext cx="3386173" cy="2832100"/>
          </a:xfrm>
        </p:spPr>
      </p:pic>
      <p:sp>
        <p:nvSpPr>
          <p:cNvPr id="4" name="Slide Number Placeholder 3">
            <a:extLst>
              <a:ext uri="{FF2B5EF4-FFF2-40B4-BE49-F238E27FC236}">
                <a16:creationId xmlns:a16="http://schemas.microsoft.com/office/drawing/2014/main" id="{371312D0-7335-4E48-9E59-D8007ABBDD63}"/>
              </a:ext>
            </a:extLst>
          </p:cNvPr>
          <p:cNvSpPr>
            <a:spLocks noGrp="1"/>
          </p:cNvSpPr>
          <p:nvPr>
            <p:ph type="sldNum" sz="quarter" idx="12"/>
          </p:nvPr>
        </p:nvSpPr>
        <p:spPr/>
        <p:txBody>
          <a:bodyPr/>
          <a:lstStyle/>
          <a:p>
            <a:fld id="{F57ED37D-741D-564F-9FC7-8F05D43EE504}" type="slidenum">
              <a:rPr lang="en-US" smtClean="0"/>
              <a:t>35</a:t>
            </a:fld>
            <a:endParaRPr lang="en-US"/>
          </a:p>
        </p:txBody>
      </p:sp>
      <p:pic>
        <p:nvPicPr>
          <p:cNvPr id="5" name="Picture 4">
            <a:extLst>
              <a:ext uri="{FF2B5EF4-FFF2-40B4-BE49-F238E27FC236}">
                <a16:creationId xmlns:a16="http://schemas.microsoft.com/office/drawing/2014/main" id="{13B46414-8DF8-8945-8A24-56A5A95FDE90}"/>
              </a:ext>
            </a:extLst>
          </p:cNvPr>
          <p:cNvPicPr>
            <a:picLocks noChangeAspect="1"/>
          </p:cNvPicPr>
          <p:nvPr/>
        </p:nvPicPr>
        <p:blipFill>
          <a:blip r:embed="rId3"/>
          <a:stretch>
            <a:fillRect/>
          </a:stretch>
        </p:blipFill>
        <p:spPr>
          <a:xfrm>
            <a:off x="4479176" y="1290314"/>
            <a:ext cx="4212762" cy="2388128"/>
          </a:xfrm>
          <a:prstGeom prst="rect">
            <a:avLst/>
          </a:prstGeom>
        </p:spPr>
      </p:pic>
    </p:spTree>
    <p:extLst>
      <p:ext uri="{BB962C8B-B14F-4D97-AF65-F5344CB8AC3E}">
        <p14:creationId xmlns:p14="http://schemas.microsoft.com/office/powerpoint/2010/main" val="4069002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E4F2-0918-5648-9542-B6243378C3E6}"/>
              </a:ext>
            </a:extLst>
          </p:cNvPr>
          <p:cNvSpPr>
            <a:spLocks noGrp="1"/>
          </p:cNvSpPr>
          <p:nvPr>
            <p:ph type="title"/>
          </p:nvPr>
        </p:nvSpPr>
        <p:spPr/>
        <p:txBody>
          <a:bodyPr/>
          <a:lstStyle/>
          <a:p>
            <a:r>
              <a:rPr lang="en-US" dirty="0"/>
              <a:t>The Present</a:t>
            </a:r>
          </a:p>
        </p:txBody>
      </p:sp>
      <p:pic>
        <p:nvPicPr>
          <p:cNvPr id="6" name="Content Placeholder 5">
            <a:extLst>
              <a:ext uri="{FF2B5EF4-FFF2-40B4-BE49-F238E27FC236}">
                <a16:creationId xmlns:a16="http://schemas.microsoft.com/office/drawing/2014/main" id="{94D7F2DA-5021-C84A-95E1-8AAE71DDECD9}"/>
              </a:ext>
            </a:extLst>
          </p:cNvPr>
          <p:cNvPicPr>
            <a:picLocks noGrp="1" noChangeAspect="1"/>
          </p:cNvPicPr>
          <p:nvPr>
            <p:ph idx="1"/>
          </p:nvPr>
        </p:nvPicPr>
        <p:blipFill>
          <a:blip r:embed="rId2"/>
          <a:stretch>
            <a:fillRect/>
          </a:stretch>
        </p:blipFill>
        <p:spPr>
          <a:xfrm>
            <a:off x="3873768" y="1264555"/>
            <a:ext cx="6350000" cy="1942196"/>
          </a:xfrm>
        </p:spPr>
      </p:pic>
      <p:sp>
        <p:nvSpPr>
          <p:cNvPr id="4" name="Slide Number Placeholder 3">
            <a:extLst>
              <a:ext uri="{FF2B5EF4-FFF2-40B4-BE49-F238E27FC236}">
                <a16:creationId xmlns:a16="http://schemas.microsoft.com/office/drawing/2014/main" id="{CA9B26A8-4A25-BC46-987D-43DC61A5EA6C}"/>
              </a:ext>
            </a:extLst>
          </p:cNvPr>
          <p:cNvSpPr>
            <a:spLocks noGrp="1"/>
          </p:cNvSpPr>
          <p:nvPr>
            <p:ph type="sldNum" sz="quarter" idx="12"/>
          </p:nvPr>
        </p:nvSpPr>
        <p:spPr/>
        <p:txBody>
          <a:bodyPr/>
          <a:lstStyle/>
          <a:p>
            <a:fld id="{F57ED37D-741D-564F-9FC7-8F05D43EE504}" type="slidenum">
              <a:rPr lang="en-US" smtClean="0"/>
              <a:t>36</a:t>
            </a:fld>
            <a:endParaRPr lang="en-US"/>
          </a:p>
        </p:txBody>
      </p:sp>
      <p:pic>
        <p:nvPicPr>
          <p:cNvPr id="8" name="Picture 7">
            <a:extLst>
              <a:ext uri="{FF2B5EF4-FFF2-40B4-BE49-F238E27FC236}">
                <a16:creationId xmlns:a16="http://schemas.microsoft.com/office/drawing/2014/main" id="{1D1363A0-955F-224B-9379-E4485ED28BFB}"/>
              </a:ext>
            </a:extLst>
          </p:cNvPr>
          <p:cNvPicPr>
            <a:picLocks noChangeAspect="1"/>
          </p:cNvPicPr>
          <p:nvPr/>
        </p:nvPicPr>
        <p:blipFill>
          <a:blip r:embed="rId3"/>
          <a:stretch>
            <a:fillRect/>
          </a:stretch>
        </p:blipFill>
        <p:spPr>
          <a:xfrm>
            <a:off x="3873768" y="3206751"/>
            <a:ext cx="6350000" cy="3492500"/>
          </a:xfrm>
          <a:prstGeom prst="rect">
            <a:avLst/>
          </a:prstGeom>
        </p:spPr>
      </p:pic>
    </p:spTree>
    <p:extLst>
      <p:ext uri="{BB962C8B-B14F-4D97-AF65-F5344CB8AC3E}">
        <p14:creationId xmlns:p14="http://schemas.microsoft.com/office/powerpoint/2010/main" val="53446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D73B-5355-FF49-8633-2D25BB68050D}"/>
              </a:ext>
            </a:extLst>
          </p:cNvPr>
          <p:cNvSpPr>
            <a:spLocks noGrp="1"/>
          </p:cNvSpPr>
          <p:nvPr>
            <p:ph type="title"/>
          </p:nvPr>
        </p:nvSpPr>
        <p:spPr/>
        <p:txBody>
          <a:bodyPr/>
          <a:lstStyle/>
          <a:p>
            <a:r>
              <a:rPr lang="en-US" dirty="0"/>
              <a:t>The Present</a:t>
            </a:r>
          </a:p>
        </p:txBody>
      </p:sp>
      <p:pic>
        <p:nvPicPr>
          <p:cNvPr id="6" name="Content Placeholder 5">
            <a:extLst>
              <a:ext uri="{FF2B5EF4-FFF2-40B4-BE49-F238E27FC236}">
                <a16:creationId xmlns:a16="http://schemas.microsoft.com/office/drawing/2014/main" id="{F8A966F8-6263-5243-A3C4-7F0720BC87D0}"/>
              </a:ext>
            </a:extLst>
          </p:cNvPr>
          <p:cNvPicPr>
            <a:picLocks noGrp="1" noChangeAspect="1"/>
          </p:cNvPicPr>
          <p:nvPr>
            <p:ph idx="1"/>
          </p:nvPr>
        </p:nvPicPr>
        <p:blipFill>
          <a:blip r:embed="rId2"/>
          <a:stretch>
            <a:fillRect/>
          </a:stretch>
        </p:blipFill>
        <p:spPr>
          <a:xfrm>
            <a:off x="2424202" y="1373313"/>
            <a:ext cx="2527942" cy="5055884"/>
          </a:xfrm>
        </p:spPr>
      </p:pic>
      <p:sp>
        <p:nvSpPr>
          <p:cNvPr id="4" name="Slide Number Placeholder 3">
            <a:extLst>
              <a:ext uri="{FF2B5EF4-FFF2-40B4-BE49-F238E27FC236}">
                <a16:creationId xmlns:a16="http://schemas.microsoft.com/office/drawing/2014/main" id="{F6CFC2AF-8549-5E48-B06E-117610767718}"/>
              </a:ext>
            </a:extLst>
          </p:cNvPr>
          <p:cNvSpPr>
            <a:spLocks noGrp="1"/>
          </p:cNvSpPr>
          <p:nvPr>
            <p:ph type="sldNum" sz="quarter" idx="12"/>
          </p:nvPr>
        </p:nvSpPr>
        <p:spPr/>
        <p:txBody>
          <a:bodyPr/>
          <a:lstStyle/>
          <a:p>
            <a:fld id="{F57ED37D-741D-564F-9FC7-8F05D43EE504}" type="slidenum">
              <a:rPr lang="en-US" smtClean="0"/>
              <a:t>37</a:t>
            </a:fld>
            <a:endParaRPr lang="en-US"/>
          </a:p>
        </p:txBody>
      </p:sp>
      <p:sp>
        <p:nvSpPr>
          <p:cNvPr id="7" name="TextBox 6">
            <a:extLst>
              <a:ext uri="{FF2B5EF4-FFF2-40B4-BE49-F238E27FC236}">
                <a16:creationId xmlns:a16="http://schemas.microsoft.com/office/drawing/2014/main" id="{E617309B-3FCC-A948-A788-B12611D194FA}"/>
              </a:ext>
            </a:extLst>
          </p:cNvPr>
          <p:cNvSpPr txBox="1"/>
          <p:nvPr/>
        </p:nvSpPr>
        <p:spPr>
          <a:xfrm>
            <a:off x="5849419" y="1541124"/>
            <a:ext cx="5408612" cy="2324932"/>
          </a:xfrm>
          <a:prstGeom prst="rect">
            <a:avLst/>
          </a:prstGeom>
          <a:noFill/>
        </p:spPr>
        <p:txBody>
          <a:bodyPr wrap="square" rtlCol="0">
            <a:spAutoFit/>
          </a:bodyPr>
          <a:lstStyle/>
          <a:p>
            <a:r>
              <a:rPr lang="en-US" b="1" dirty="0"/>
              <a:t>For Boca Raton Inlet</a:t>
            </a:r>
          </a:p>
          <a:p>
            <a:pPr marL="285750" indent="-285750">
              <a:lnSpc>
                <a:spcPct val="250000"/>
              </a:lnSpc>
              <a:buFont typeface="Wingdings" pitchFamily="2" charset="2"/>
              <a:buChar char="Ø"/>
            </a:pPr>
            <a:r>
              <a:rPr lang="en-US" dirty="0"/>
              <a:t>Maximum Storm Surge 	4.70 feet</a:t>
            </a:r>
          </a:p>
          <a:p>
            <a:pPr marL="285750" indent="-285750">
              <a:lnSpc>
                <a:spcPct val="250000"/>
              </a:lnSpc>
              <a:buFont typeface="Wingdings" pitchFamily="2" charset="2"/>
              <a:buChar char="Ø"/>
            </a:pPr>
            <a:r>
              <a:rPr lang="en-US" dirty="0"/>
              <a:t>Daily Tidal variation		3.00 feet</a:t>
            </a:r>
          </a:p>
          <a:p>
            <a:pPr marL="285750" indent="-285750">
              <a:lnSpc>
                <a:spcPct val="250000"/>
              </a:lnSpc>
              <a:buFont typeface="Wingdings" pitchFamily="2" charset="2"/>
              <a:buChar char="Ø"/>
            </a:pPr>
            <a:r>
              <a:rPr lang="en-US" dirty="0"/>
              <a:t>Yearly Sea </a:t>
            </a:r>
            <a:r>
              <a:rPr lang="en-US"/>
              <a:t>Level Rise	</a:t>
            </a:r>
            <a:r>
              <a:rPr lang="en-US" dirty="0"/>
              <a:t>	0.01 feet</a:t>
            </a:r>
          </a:p>
        </p:txBody>
      </p:sp>
    </p:spTree>
    <p:extLst>
      <p:ext uri="{BB962C8B-B14F-4D97-AF65-F5344CB8AC3E}">
        <p14:creationId xmlns:p14="http://schemas.microsoft.com/office/powerpoint/2010/main" val="897078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369E-3313-6E40-A18F-9C514AD36ED3}"/>
              </a:ext>
            </a:extLst>
          </p:cNvPr>
          <p:cNvSpPr>
            <a:spLocks noGrp="1"/>
          </p:cNvSpPr>
          <p:nvPr>
            <p:ph type="title"/>
          </p:nvPr>
        </p:nvSpPr>
        <p:spPr/>
        <p:txBody>
          <a:bodyPr/>
          <a:lstStyle/>
          <a:p>
            <a:r>
              <a:rPr lang="en-US" dirty="0"/>
              <a:t>The Future</a:t>
            </a:r>
          </a:p>
        </p:txBody>
      </p:sp>
      <p:pic>
        <p:nvPicPr>
          <p:cNvPr id="6" name="Content Placeholder 5">
            <a:extLst>
              <a:ext uri="{FF2B5EF4-FFF2-40B4-BE49-F238E27FC236}">
                <a16:creationId xmlns:a16="http://schemas.microsoft.com/office/drawing/2014/main" id="{344C0EC3-D643-934B-80F8-03EAA5448CCE}"/>
              </a:ext>
            </a:extLst>
          </p:cNvPr>
          <p:cNvPicPr>
            <a:picLocks noGrp="1" noChangeAspect="1"/>
          </p:cNvPicPr>
          <p:nvPr>
            <p:ph idx="1"/>
          </p:nvPr>
        </p:nvPicPr>
        <p:blipFill>
          <a:blip r:embed="rId2"/>
          <a:stretch>
            <a:fillRect/>
          </a:stretch>
        </p:blipFill>
        <p:spPr>
          <a:xfrm>
            <a:off x="3317113" y="1489752"/>
            <a:ext cx="7224172" cy="4833333"/>
          </a:xfrm>
        </p:spPr>
      </p:pic>
      <p:sp>
        <p:nvSpPr>
          <p:cNvPr id="4" name="Slide Number Placeholder 3">
            <a:extLst>
              <a:ext uri="{FF2B5EF4-FFF2-40B4-BE49-F238E27FC236}">
                <a16:creationId xmlns:a16="http://schemas.microsoft.com/office/drawing/2014/main" id="{60D5F4E9-9987-DD49-ADC7-FA1D05CC15EC}"/>
              </a:ext>
            </a:extLst>
          </p:cNvPr>
          <p:cNvSpPr>
            <a:spLocks noGrp="1"/>
          </p:cNvSpPr>
          <p:nvPr>
            <p:ph type="sldNum" sz="quarter" idx="12"/>
          </p:nvPr>
        </p:nvSpPr>
        <p:spPr/>
        <p:txBody>
          <a:bodyPr/>
          <a:lstStyle/>
          <a:p>
            <a:fld id="{F57ED37D-741D-564F-9FC7-8F05D43EE504}" type="slidenum">
              <a:rPr lang="en-US" smtClean="0"/>
              <a:t>38</a:t>
            </a:fld>
            <a:endParaRPr lang="en-US"/>
          </a:p>
        </p:txBody>
      </p:sp>
    </p:spTree>
    <p:extLst>
      <p:ext uri="{BB962C8B-B14F-4D97-AF65-F5344CB8AC3E}">
        <p14:creationId xmlns:p14="http://schemas.microsoft.com/office/powerpoint/2010/main" val="104879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8AE8-FB08-3247-87EC-BEB0669926A6}"/>
              </a:ext>
            </a:extLst>
          </p:cNvPr>
          <p:cNvSpPr>
            <a:spLocks noGrp="1"/>
          </p:cNvSpPr>
          <p:nvPr>
            <p:ph type="title"/>
          </p:nvPr>
        </p:nvSpPr>
        <p:spPr/>
        <p:txBody>
          <a:bodyPr/>
          <a:lstStyle/>
          <a:p>
            <a:r>
              <a:rPr lang="en-US" dirty="0"/>
              <a:t>Hurricanes and global weather</a:t>
            </a:r>
          </a:p>
        </p:txBody>
      </p:sp>
      <p:sp>
        <p:nvSpPr>
          <p:cNvPr id="3" name="Content Placeholder 2">
            <a:extLst>
              <a:ext uri="{FF2B5EF4-FFF2-40B4-BE49-F238E27FC236}">
                <a16:creationId xmlns:a16="http://schemas.microsoft.com/office/drawing/2014/main" id="{8076E35A-B8BC-8944-A820-426991C8F12A}"/>
              </a:ext>
            </a:extLst>
          </p:cNvPr>
          <p:cNvSpPr>
            <a:spLocks noGrp="1"/>
          </p:cNvSpPr>
          <p:nvPr>
            <p:ph idx="1"/>
          </p:nvPr>
        </p:nvSpPr>
        <p:spPr/>
        <p:txBody>
          <a:bodyPr>
            <a:normAutofit/>
          </a:bodyPr>
          <a:lstStyle/>
          <a:p>
            <a:r>
              <a:rPr lang="en-US" sz="2400" dirty="0"/>
              <a:t>Hurricanes are a part of the global circulation.  </a:t>
            </a:r>
          </a:p>
          <a:p>
            <a:r>
              <a:rPr lang="en-US" sz="2400" dirty="0"/>
              <a:t>They transfer excess thermal energy from the tropics toward the thermal deficit at the poles.</a:t>
            </a:r>
          </a:p>
          <a:p>
            <a:r>
              <a:rPr lang="en-US" sz="2400" dirty="0"/>
              <a:t>It remains unknown if hurricanes are “necessary” in this transfer, or if more gradual processes (such as midlatitude cyclones) would be sufficient in mixing the atmosphere.</a:t>
            </a:r>
          </a:p>
          <a:p>
            <a:r>
              <a:rPr lang="en-US" sz="2400" dirty="0"/>
              <a:t>It remains unknown if adding more energy to the atmosphere would result in more or stronger cyclones.</a:t>
            </a:r>
          </a:p>
        </p:txBody>
      </p:sp>
      <p:sp>
        <p:nvSpPr>
          <p:cNvPr id="4" name="Slide Number Placeholder 3">
            <a:extLst>
              <a:ext uri="{FF2B5EF4-FFF2-40B4-BE49-F238E27FC236}">
                <a16:creationId xmlns:a16="http://schemas.microsoft.com/office/drawing/2014/main" id="{66A8E61C-75F3-5E45-9CCD-14B03ED5A071}"/>
              </a:ext>
            </a:extLst>
          </p:cNvPr>
          <p:cNvSpPr>
            <a:spLocks noGrp="1"/>
          </p:cNvSpPr>
          <p:nvPr>
            <p:ph type="sldNum" sz="quarter" idx="12"/>
          </p:nvPr>
        </p:nvSpPr>
        <p:spPr/>
        <p:txBody>
          <a:bodyPr/>
          <a:lstStyle/>
          <a:p>
            <a:fld id="{F57ED37D-741D-564F-9FC7-8F05D43EE504}" type="slidenum">
              <a:rPr lang="en-US" smtClean="0"/>
              <a:t>4</a:t>
            </a:fld>
            <a:endParaRPr lang="en-US"/>
          </a:p>
        </p:txBody>
      </p:sp>
    </p:spTree>
    <p:extLst>
      <p:ext uri="{BB962C8B-B14F-4D97-AF65-F5344CB8AC3E}">
        <p14:creationId xmlns:p14="http://schemas.microsoft.com/office/powerpoint/2010/main" val="1486312504"/>
      </p:ext>
    </p:extLst>
  </p:cSld>
  <p:clrMapOvr>
    <a:masterClrMapping/>
  </p:clrMapOvr>
  <mc:AlternateContent xmlns:mc="http://schemas.openxmlformats.org/markup-compatibility/2006" xmlns:p14="http://schemas.microsoft.com/office/powerpoint/2010/main">
    <mc:Choice Requires="p14">
      <p:transition spd="slow" p14:dur="2000" advTm="44850"/>
    </mc:Choice>
    <mc:Fallback xmlns="">
      <p:transition spd="slow" advTm="4485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FDB3-2D79-F64E-9650-865C2E27F1AB}"/>
              </a:ext>
            </a:extLst>
          </p:cNvPr>
          <p:cNvSpPr>
            <a:spLocks noGrp="1"/>
          </p:cNvSpPr>
          <p:nvPr>
            <p:ph type="title"/>
          </p:nvPr>
        </p:nvSpPr>
        <p:spPr/>
        <p:txBody>
          <a:bodyPr/>
          <a:lstStyle/>
          <a:p>
            <a:r>
              <a:rPr lang="en-US" dirty="0"/>
              <a:t>The Past</a:t>
            </a:r>
          </a:p>
        </p:txBody>
      </p:sp>
      <p:sp>
        <p:nvSpPr>
          <p:cNvPr id="3" name="Content Placeholder 2">
            <a:extLst>
              <a:ext uri="{FF2B5EF4-FFF2-40B4-BE49-F238E27FC236}">
                <a16:creationId xmlns:a16="http://schemas.microsoft.com/office/drawing/2014/main" id="{D33175EC-F9C4-6047-B31E-68E6F9C11B9E}"/>
              </a:ext>
            </a:extLst>
          </p:cNvPr>
          <p:cNvSpPr>
            <a:spLocks noGrp="1"/>
          </p:cNvSpPr>
          <p:nvPr>
            <p:ph idx="1"/>
          </p:nvPr>
        </p:nvSpPr>
        <p:spPr>
          <a:xfrm>
            <a:off x="2598293" y="2153056"/>
            <a:ext cx="5631307" cy="3883950"/>
          </a:xfrm>
        </p:spPr>
        <p:txBody>
          <a:bodyPr/>
          <a:lstStyle/>
          <a:p>
            <a:pPr marL="0" indent="0">
              <a:buNone/>
            </a:pPr>
            <a:r>
              <a:rPr lang="en-US" sz="3600" b="1" dirty="0"/>
              <a:t>"What's past is prologue"</a:t>
            </a:r>
          </a:p>
          <a:p>
            <a:pPr marL="0" indent="0" algn="r">
              <a:buNone/>
            </a:pPr>
            <a:r>
              <a:rPr lang="en-US" dirty="0"/>
              <a:t>Antonio</a:t>
            </a:r>
          </a:p>
          <a:p>
            <a:pPr marL="0" indent="0" algn="r">
              <a:buNone/>
            </a:pPr>
            <a:r>
              <a:rPr lang="en-US" i="1" dirty="0"/>
              <a:t>The Tempest</a:t>
            </a:r>
          </a:p>
          <a:p>
            <a:pPr marL="0" indent="0" algn="r">
              <a:buNone/>
            </a:pPr>
            <a:r>
              <a:rPr lang="en-US" dirty="0"/>
              <a:t> Act 2 Scene 1</a:t>
            </a:r>
          </a:p>
        </p:txBody>
      </p:sp>
      <p:sp>
        <p:nvSpPr>
          <p:cNvPr id="4" name="Slide Number Placeholder 3">
            <a:extLst>
              <a:ext uri="{FF2B5EF4-FFF2-40B4-BE49-F238E27FC236}">
                <a16:creationId xmlns:a16="http://schemas.microsoft.com/office/drawing/2014/main" id="{53B723B7-DFC4-E045-9930-D49899E5A69E}"/>
              </a:ext>
            </a:extLst>
          </p:cNvPr>
          <p:cNvSpPr>
            <a:spLocks noGrp="1"/>
          </p:cNvSpPr>
          <p:nvPr>
            <p:ph type="sldNum" sz="quarter" idx="12"/>
          </p:nvPr>
        </p:nvSpPr>
        <p:spPr/>
        <p:txBody>
          <a:bodyPr/>
          <a:lstStyle/>
          <a:p>
            <a:fld id="{F57ED37D-741D-564F-9FC7-8F05D43EE504}" type="slidenum">
              <a:rPr lang="en-US" smtClean="0"/>
              <a:t>5</a:t>
            </a:fld>
            <a:endParaRPr lang="en-US"/>
          </a:p>
        </p:txBody>
      </p:sp>
    </p:spTree>
    <p:extLst>
      <p:ext uri="{BB962C8B-B14F-4D97-AF65-F5344CB8AC3E}">
        <p14:creationId xmlns:p14="http://schemas.microsoft.com/office/powerpoint/2010/main" val="2010869909"/>
      </p:ext>
    </p:extLst>
  </p:cSld>
  <p:clrMapOvr>
    <a:masterClrMapping/>
  </p:clrMapOvr>
  <mc:AlternateContent xmlns:mc="http://schemas.openxmlformats.org/markup-compatibility/2006" xmlns:p14="http://schemas.microsoft.com/office/powerpoint/2010/main">
    <mc:Choice Requires="p14">
      <p:transition spd="slow" p14:dur="2000" advTm="1796"/>
    </mc:Choice>
    <mc:Fallback xmlns="">
      <p:transition spd="slow" advTm="179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sp>
        <p:nvSpPr>
          <p:cNvPr id="3" name="Content Placeholder 2">
            <a:extLst>
              <a:ext uri="{FF2B5EF4-FFF2-40B4-BE49-F238E27FC236}">
                <a16:creationId xmlns:a16="http://schemas.microsoft.com/office/drawing/2014/main" id="{1A4651CC-8DD3-1E4E-8EDF-711C2FFE5869}"/>
              </a:ext>
            </a:extLst>
          </p:cNvPr>
          <p:cNvSpPr>
            <a:spLocks noGrp="1"/>
          </p:cNvSpPr>
          <p:nvPr>
            <p:ph idx="1"/>
          </p:nvPr>
        </p:nvSpPr>
        <p:spPr>
          <a:xfrm>
            <a:off x="2510554" y="3845761"/>
            <a:ext cx="8688388" cy="2483119"/>
          </a:xfrm>
        </p:spPr>
        <p:txBody>
          <a:bodyPr>
            <a:normAutofit fontScale="85000" lnSpcReduction="10000"/>
          </a:bodyPr>
          <a:lstStyle/>
          <a:p>
            <a:r>
              <a:rPr lang="en-US" dirty="0"/>
              <a:t>Tropical cyclones have been a feature of the globe’s weather since time immemorial, but accurate weather records only go back ~150 years. </a:t>
            </a:r>
          </a:p>
          <a:p>
            <a:r>
              <a:rPr lang="en-US" dirty="0"/>
              <a:t>Prior to historical records, geological proxies, such as storm surge over wash into coastal ponds, tree rings, and coral composition give indications of return frequency at select locations.  Proxies go back at least to Holocene Optimum.</a:t>
            </a:r>
          </a:p>
          <a:p>
            <a:r>
              <a:rPr lang="en-US" dirty="0"/>
              <a:t>First historical record of a typhoon in China in 816 AD.</a:t>
            </a:r>
          </a:p>
          <a:p>
            <a:r>
              <a:rPr lang="en-US" dirty="0"/>
              <a:t>For the Atlantic, 16</a:t>
            </a:r>
            <a:r>
              <a:rPr lang="en-US" baseline="30000" dirty="0"/>
              <a:t>th</a:t>
            </a:r>
            <a:r>
              <a:rPr lang="en-US" dirty="0"/>
              <a:t> Century, ships’ logs and accounts at long-occupied islands and coastal cities yield return frequencies and rough measures of strength.</a:t>
            </a:r>
          </a:p>
        </p:txBody>
      </p:sp>
      <p:sp>
        <p:nvSpPr>
          <p:cNvPr id="4" name="Slide Number Placeholder 3">
            <a:extLst>
              <a:ext uri="{FF2B5EF4-FFF2-40B4-BE49-F238E27FC236}">
                <a16:creationId xmlns:a16="http://schemas.microsoft.com/office/drawing/2014/main" id="{0E9D7BF5-8376-334D-A7D3-1F53DBE9496B}"/>
              </a:ext>
            </a:extLst>
          </p:cNvPr>
          <p:cNvSpPr>
            <a:spLocks noGrp="1"/>
          </p:cNvSpPr>
          <p:nvPr>
            <p:ph type="sldNum" sz="quarter" idx="12"/>
          </p:nvPr>
        </p:nvSpPr>
        <p:spPr/>
        <p:txBody>
          <a:bodyPr/>
          <a:lstStyle/>
          <a:p>
            <a:fld id="{F57ED37D-741D-564F-9FC7-8F05D43EE504}" type="slidenum">
              <a:rPr lang="en-US" smtClean="0"/>
              <a:t>6</a:t>
            </a:fld>
            <a:endParaRPr lang="en-US"/>
          </a:p>
        </p:txBody>
      </p:sp>
      <p:pic>
        <p:nvPicPr>
          <p:cNvPr id="6" name="Picture 5">
            <a:extLst>
              <a:ext uri="{FF2B5EF4-FFF2-40B4-BE49-F238E27FC236}">
                <a16:creationId xmlns:a16="http://schemas.microsoft.com/office/drawing/2014/main" id="{935279D4-0EBB-D343-9C49-E6FB1BB42D62}"/>
              </a:ext>
            </a:extLst>
          </p:cNvPr>
          <p:cNvPicPr>
            <a:picLocks noChangeAspect="1"/>
          </p:cNvPicPr>
          <p:nvPr/>
        </p:nvPicPr>
        <p:blipFill>
          <a:blip r:embed="rId2"/>
          <a:stretch>
            <a:fillRect/>
          </a:stretch>
        </p:blipFill>
        <p:spPr>
          <a:xfrm>
            <a:off x="4479176" y="1290314"/>
            <a:ext cx="4212762" cy="2388128"/>
          </a:xfrm>
          <a:prstGeom prst="rect">
            <a:avLst/>
          </a:prstGeom>
        </p:spPr>
      </p:pic>
    </p:spTree>
    <p:extLst>
      <p:ext uri="{BB962C8B-B14F-4D97-AF65-F5344CB8AC3E}">
        <p14:creationId xmlns:p14="http://schemas.microsoft.com/office/powerpoint/2010/main" val="2916289283"/>
      </p:ext>
    </p:extLst>
  </p:cSld>
  <p:clrMapOvr>
    <a:masterClrMapping/>
  </p:clrMapOvr>
  <mc:AlternateContent xmlns:mc="http://schemas.openxmlformats.org/markup-compatibility/2006" xmlns:p14="http://schemas.microsoft.com/office/powerpoint/2010/main">
    <mc:Choice Requires="p14">
      <p:transition spd="slow" p14:dur="2000" advTm="167752"/>
    </mc:Choice>
    <mc:Fallback xmlns="">
      <p:transition spd="slow" advTm="16775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sp>
        <p:nvSpPr>
          <p:cNvPr id="3" name="Content Placeholder 2">
            <a:extLst>
              <a:ext uri="{FF2B5EF4-FFF2-40B4-BE49-F238E27FC236}">
                <a16:creationId xmlns:a16="http://schemas.microsoft.com/office/drawing/2014/main" id="{1A4651CC-8DD3-1E4E-8EDF-711C2FFE5869}"/>
              </a:ext>
            </a:extLst>
          </p:cNvPr>
          <p:cNvSpPr>
            <a:spLocks noGrp="1"/>
          </p:cNvSpPr>
          <p:nvPr>
            <p:ph idx="1"/>
          </p:nvPr>
        </p:nvSpPr>
        <p:spPr>
          <a:xfrm>
            <a:off x="2510554" y="3845762"/>
            <a:ext cx="8688388" cy="2388128"/>
          </a:xfrm>
        </p:spPr>
        <p:txBody>
          <a:bodyPr>
            <a:normAutofit fontScale="92500" lnSpcReduction="10000"/>
          </a:bodyPr>
          <a:lstStyle/>
          <a:p>
            <a:r>
              <a:rPr lang="en-US" dirty="0"/>
              <a:t>These methods yield only very broad estimates with large error factors and may not represent basin-wide activity.</a:t>
            </a:r>
          </a:p>
          <a:p>
            <a:r>
              <a:rPr lang="en-US" dirty="0"/>
              <a:t>Proxies indicate that from 4000-2500 years ago and 1000 years ago, Atlantic hurricane activity might have been more frequent.</a:t>
            </a:r>
          </a:p>
          <a:p>
            <a:r>
              <a:rPr lang="en-US" dirty="0"/>
              <a:t>From Chinese historical records, “…the two periods of most frequent typhoon strikes in Guangdong (AD 1660–1680, 1850–1880) coincide with two of the coldest and driest periods in northern and central China during the Little Ice Age. “ (Kam-</a:t>
            </a:r>
            <a:r>
              <a:rPr lang="en-US" dirty="0" err="1"/>
              <a:t>biu</a:t>
            </a:r>
            <a:r>
              <a:rPr lang="en-US" dirty="0"/>
              <a:t> et al [2001])</a:t>
            </a:r>
          </a:p>
        </p:txBody>
      </p:sp>
      <p:sp>
        <p:nvSpPr>
          <p:cNvPr id="4" name="Slide Number Placeholder 3">
            <a:extLst>
              <a:ext uri="{FF2B5EF4-FFF2-40B4-BE49-F238E27FC236}">
                <a16:creationId xmlns:a16="http://schemas.microsoft.com/office/drawing/2014/main" id="{0E9D7BF5-8376-334D-A7D3-1F53DBE9496B}"/>
              </a:ext>
            </a:extLst>
          </p:cNvPr>
          <p:cNvSpPr>
            <a:spLocks noGrp="1"/>
          </p:cNvSpPr>
          <p:nvPr>
            <p:ph type="sldNum" sz="quarter" idx="12"/>
          </p:nvPr>
        </p:nvSpPr>
        <p:spPr/>
        <p:txBody>
          <a:bodyPr/>
          <a:lstStyle/>
          <a:p>
            <a:fld id="{F57ED37D-741D-564F-9FC7-8F05D43EE504}" type="slidenum">
              <a:rPr lang="en-US" smtClean="0"/>
              <a:t>7</a:t>
            </a:fld>
            <a:endParaRPr lang="en-US"/>
          </a:p>
        </p:txBody>
      </p:sp>
      <p:pic>
        <p:nvPicPr>
          <p:cNvPr id="6" name="Picture 5">
            <a:extLst>
              <a:ext uri="{FF2B5EF4-FFF2-40B4-BE49-F238E27FC236}">
                <a16:creationId xmlns:a16="http://schemas.microsoft.com/office/drawing/2014/main" id="{935279D4-0EBB-D343-9C49-E6FB1BB42D62}"/>
              </a:ext>
            </a:extLst>
          </p:cNvPr>
          <p:cNvPicPr>
            <a:picLocks noChangeAspect="1"/>
          </p:cNvPicPr>
          <p:nvPr/>
        </p:nvPicPr>
        <p:blipFill>
          <a:blip r:embed="rId2"/>
          <a:stretch>
            <a:fillRect/>
          </a:stretch>
        </p:blipFill>
        <p:spPr>
          <a:xfrm>
            <a:off x="4479176" y="1290314"/>
            <a:ext cx="4212762" cy="2388128"/>
          </a:xfrm>
          <a:prstGeom prst="rect">
            <a:avLst/>
          </a:prstGeom>
        </p:spPr>
      </p:pic>
    </p:spTree>
    <p:extLst>
      <p:ext uri="{BB962C8B-B14F-4D97-AF65-F5344CB8AC3E}">
        <p14:creationId xmlns:p14="http://schemas.microsoft.com/office/powerpoint/2010/main" val="1497434128"/>
      </p:ext>
    </p:extLst>
  </p:cSld>
  <p:clrMapOvr>
    <a:masterClrMapping/>
  </p:clrMapOvr>
  <mc:AlternateContent xmlns:mc="http://schemas.openxmlformats.org/markup-compatibility/2006" xmlns:p14="http://schemas.microsoft.com/office/powerpoint/2010/main">
    <mc:Choice Requires="p14">
      <p:transition spd="slow" p14:dur="2000" advTm="66897"/>
    </mc:Choice>
    <mc:Fallback xmlns="">
      <p:transition spd="slow" advTm="66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sp>
        <p:nvSpPr>
          <p:cNvPr id="3" name="Content Placeholder 2">
            <a:extLst>
              <a:ext uri="{FF2B5EF4-FFF2-40B4-BE49-F238E27FC236}">
                <a16:creationId xmlns:a16="http://schemas.microsoft.com/office/drawing/2014/main" id="{1A4651CC-8DD3-1E4E-8EDF-711C2FFE5869}"/>
              </a:ext>
            </a:extLst>
          </p:cNvPr>
          <p:cNvSpPr>
            <a:spLocks noGrp="1"/>
          </p:cNvSpPr>
          <p:nvPr>
            <p:ph idx="1"/>
          </p:nvPr>
        </p:nvSpPr>
        <p:spPr>
          <a:xfrm>
            <a:off x="2407813" y="4281998"/>
            <a:ext cx="8349230" cy="1951892"/>
          </a:xfrm>
        </p:spPr>
        <p:txBody>
          <a:bodyPr>
            <a:normAutofit fontScale="85000" lnSpcReduction="10000"/>
          </a:bodyPr>
          <a:lstStyle/>
          <a:p>
            <a:endParaRPr lang="en-US" dirty="0"/>
          </a:p>
          <a:p>
            <a:r>
              <a:rPr lang="en-US" sz="1900" dirty="0"/>
              <a:t>In 1851, William Redfield began to reconstruct annual Atlantic hurricane tracks. </a:t>
            </a:r>
          </a:p>
          <a:p>
            <a:r>
              <a:rPr lang="en-US" sz="1900" dirty="0"/>
              <a:t>Andrés </a:t>
            </a:r>
            <a:r>
              <a:rPr lang="en-US" sz="1900" dirty="0" err="1"/>
              <a:t>Poey</a:t>
            </a:r>
            <a:r>
              <a:rPr lang="en-US" sz="1900" dirty="0"/>
              <a:t> extends storm list back to Columbus.</a:t>
            </a:r>
          </a:p>
          <a:p>
            <a:r>
              <a:rPr lang="en-US" sz="1900" dirty="0"/>
              <a:t>In 1958, U. S. Weather Bureau publishes an atlas of Atlantic hurricane tracks going back to 1886.</a:t>
            </a:r>
          </a:p>
          <a:p>
            <a:r>
              <a:rPr lang="en-US" sz="1900" dirty="0"/>
              <a:t>Subsequent editions extended maps back, eventually reaching back to 1851.</a:t>
            </a:r>
          </a:p>
          <a:p>
            <a:endParaRPr lang="en-US" dirty="0"/>
          </a:p>
        </p:txBody>
      </p:sp>
      <p:pic>
        <p:nvPicPr>
          <p:cNvPr id="5" name="Picture 4">
            <a:extLst>
              <a:ext uri="{FF2B5EF4-FFF2-40B4-BE49-F238E27FC236}">
                <a16:creationId xmlns:a16="http://schemas.microsoft.com/office/drawing/2014/main" id="{0C18710E-7124-B84E-966E-21371035AD67}"/>
              </a:ext>
            </a:extLst>
          </p:cNvPr>
          <p:cNvPicPr>
            <a:picLocks noChangeAspect="1"/>
          </p:cNvPicPr>
          <p:nvPr/>
        </p:nvPicPr>
        <p:blipFill>
          <a:blip r:embed="rId2"/>
          <a:stretch>
            <a:fillRect/>
          </a:stretch>
        </p:blipFill>
        <p:spPr>
          <a:xfrm>
            <a:off x="3742117" y="1254282"/>
            <a:ext cx="4707765" cy="2866190"/>
          </a:xfrm>
          <a:prstGeom prst="rect">
            <a:avLst/>
          </a:prstGeom>
        </p:spPr>
      </p:pic>
      <p:sp>
        <p:nvSpPr>
          <p:cNvPr id="4" name="Slide Number Placeholder 3">
            <a:extLst>
              <a:ext uri="{FF2B5EF4-FFF2-40B4-BE49-F238E27FC236}">
                <a16:creationId xmlns:a16="http://schemas.microsoft.com/office/drawing/2014/main" id="{B972A8F7-7028-3E4B-B929-1FD762FEE42B}"/>
              </a:ext>
            </a:extLst>
          </p:cNvPr>
          <p:cNvSpPr>
            <a:spLocks noGrp="1"/>
          </p:cNvSpPr>
          <p:nvPr>
            <p:ph type="sldNum" sz="quarter" idx="12"/>
          </p:nvPr>
        </p:nvSpPr>
        <p:spPr/>
        <p:txBody>
          <a:bodyPr/>
          <a:lstStyle/>
          <a:p>
            <a:fld id="{F57ED37D-741D-564F-9FC7-8F05D43EE504}" type="slidenum">
              <a:rPr lang="en-US" smtClean="0"/>
              <a:t>8</a:t>
            </a:fld>
            <a:endParaRPr lang="en-US"/>
          </a:p>
        </p:txBody>
      </p:sp>
    </p:spTree>
    <p:extLst>
      <p:ext uri="{BB962C8B-B14F-4D97-AF65-F5344CB8AC3E}">
        <p14:creationId xmlns:p14="http://schemas.microsoft.com/office/powerpoint/2010/main" val="597376003"/>
      </p:ext>
    </p:extLst>
  </p:cSld>
  <p:clrMapOvr>
    <a:masterClrMapping/>
  </p:clrMapOvr>
  <mc:AlternateContent xmlns:mc="http://schemas.openxmlformats.org/markup-compatibility/2006" xmlns:p14="http://schemas.microsoft.com/office/powerpoint/2010/main">
    <mc:Choice Requires="p14">
      <p:transition spd="slow" p14:dur="2000" advTm="72690"/>
    </mc:Choice>
    <mc:Fallback xmlns="">
      <p:transition spd="slow" advTm="7269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4474-083F-1141-BBD1-2EC6910976BC}"/>
              </a:ext>
            </a:extLst>
          </p:cNvPr>
          <p:cNvSpPr>
            <a:spLocks noGrp="1"/>
          </p:cNvSpPr>
          <p:nvPr>
            <p:ph type="title"/>
          </p:nvPr>
        </p:nvSpPr>
        <p:spPr>
          <a:xfrm>
            <a:off x="2592925" y="624110"/>
            <a:ext cx="8911687" cy="1280890"/>
          </a:xfrm>
        </p:spPr>
        <p:txBody>
          <a:bodyPr/>
          <a:lstStyle/>
          <a:p>
            <a:r>
              <a:rPr lang="en-US" dirty="0"/>
              <a:t>The Past</a:t>
            </a:r>
          </a:p>
        </p:txBody>
      </p:sp>
      <p:sp>
        <p:nvSpPr>
          <p:cNvPr id="3" name="Content Placeholder 2">
            <a:extLst>
              <a:ext uri="{FF2B5EF4-FFF2-40B4-BE49-F238E27FC236}">
                <a16:creationId xmlns:a16="http://schemas.microsoft.com/office/drawing/2014/main" id="{1A4651CC-8DD3-1E4E-8EDF-711C2FFE5869}"/>
              </a:ext>
            </a:extLst>
          </p:cNvPr>
          <p:cNvSpPr>
            <a:spLocks noGrp="1"/>
          </p:cNvSpPr>
          <p:nvPr>
            <p:ph idx="1"/>
          </p:nvPr>
        </p:nvSpPr>
        <p:spPr>
          <a:xfrm>
            <a:off x="2418087" y="4685214"/>
            <a:ext cx="8349230" cy="1951892"/>
          </a:xfrm>
        </p:spPr>
        <p:txBody>
          <a:bodyPr>
            <a:normAutofit fontScale="92500" lnSpcReduction="20000"/>
          </a:bodyPr>
          <a:lstStyle/>
          <a:p>
            <a:r>
              <a:rPr lang="en-US" dirty="0"/>
              <a:t>In 1970, a digitized hurricane database (HURDAT) was created from the atlas.  This becomes NHC’s official historical reference file.</a:t>
            </a:r>
          </a:p>
          <a:p>
            <a:r>
              <a:rPr lang="en-US" dirty="0"/>
              <a:t>The HURDAT includes a storm position, central pressure (when known), and estimated maximum wind speed for every 6 hours over the storm’s existence.</a:t>
            </a:r>
          </a:p>
          <a:p>
            <a:r>
              <a:rPr lang="en-US" dirty="0"/>
              <a:t>Great amount of variability (“noisy”) from year to year and from storm to storm.</a:t>
            </a:r>
          </a:p>
        </p:txBody>
      </p:sp>
      <p:pic>
        <p:nvPicPr>
          <p:cNvPr id="5" name="Picture 4">
            <a:extLst>
              <a:ext uri="{FF2B5EF4-FFF2-40B4-BE49-F238E27FC236}">
                <a16:creationId xmlns:a16="http://schemas.microsoft.com/office/drawing/2014/main" id="{FA3895C1-5D1A-114A-9824-1D38B9333D7E}"/>
              </a:ext>
            </a:extLst>
          </p:cNvPr>
          <p:cNvPicPr>
            <a:picLocks noChangeAspect="1"/>
          </p:cNvPicPr>
          <p:nvPr/>
        </p:nvPicPr>
        <p:blipFill>
          <a:blip r:embed="rId2"/>
          <a:stretch>
            <a:fillRect/>
          </a:stretch>
        </p:blipFill>
        <p:spPr>
          <a:xfrm>
            <a:off x="3123344" y="1264555"/>
            <a:ext cx="6475731" cy="3332072"/>
          </a:xfrm>
          <a:prstGeom prst="rect">
            <a:avLst/>
          </a:prstGeom>
        </p:spPr>
      </p:pic>
      <p:sp>
        <p:nvSpPr>
          <p:cNvPr id="4" name="Slide Number Placeholder 3">
            <a:extLst>
              <a:ext uri="{FF2B5EF4-FFF2-40B4-BE49-F238E27FC236}">
                <a16:creationId xmlns:a16="http://schemas.microsoft.com/office/drawing/2014/main" id="{3999AF4E-58B0-5349-A2DA-4B9C47925177}"/>
              </a:ext>
            </a:extLst>
          </p:cNvPr>
          <p:cNvSpPr>
            <a:spLocks noGrp="1"/>
          </p:cNvSpPr>
          <p:nvPr>
            <p:ph type="sldNum" sz="quarter" idx="12"/>
          </p:nvPr>
        </p:nvSpPr>
        <p:spPr/>
        <p:txBody>
          <a:bodyPr/>
          <a:lstStyle/>
          <a:p>
            <a:fld id="{F57ED37D-741D-564F-9FC7-8F05D43EE504}" type="slidenum">
              <a:rPr lang="en-US" smtClean="0"/>
              <a:t>9</a:t>
            </a:fld>
            <a:endParaRPr lang="en-US"/>
          </a:p>
        </p:txBody>
      </p:sp>
    </p:spTree>
    <p:extLst>
      <p:ext uri="{BB962C8B-B14F-4D97-AF65-F5344CB8AC3E}">
        <p14:creationId xmlns:p14="http://schemas.microsoft.com/office/powerpoint/2010/main" val="4160889400"/>
      </p:ext>
    </p:extLst>
  </p:cSld>
  <p:clrMapOvr>
    <a:masterClrMapping/>
  </p:clrMapOvr>
  <mc:AlternateContent xmlns:mc="http://schemas.openxmlformats.org/markup-compatibility/2006" xmlns:p14="http://schemas.microsoft.com/office/powerpoint/2010/main">
    <mc:Choice Requires="p14">
      <p:transition spd="slow" p14:dur="2000" advTm="48412"/>
    </mc:Choice>
    <mc:Fallback xmlns="">
      <p:transition spd="slow" advTm="48412"/>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{E45039D9-A0D8-FC44-87C6-136AA860CD23}tf10001069</Template>
  <TotalTime>11383</TotalTime>
  <Words>2188</Words>
  <Application>Microsoft Macintosh PowerPoint</Application>
  <PresentationFormat>Widescreen</PresentationFormat>
  <Paragraphs>204</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Century Gothic</vt:lpstr>
      <vt:lpstr>Times New Roman</vt:lpstr>
      <vt:lpstr>Wingdings</vt:lpstr>
      <vt:lpstr>Wingdings 3</vt:lpstr>
      <vt:lpstr>Wisp</vt:lpstr>
      <vt:lpstr>Hurricanes and Climate</vt:lpstr>
      <vt:lpstr>Acknowledgements</vt:lpstr>
      <vt:lpstr>Hurricanes are cyclonic storms of tropical origin with maximum winds over 74 mph. They derive most of their energy from vertical temperature differences.</vt:lpstr>
      <vt:lpstr>Hurricanes and global weather</vt:lpstr>
      <vt:lpstr>The Past</vt:lpstr>
      <vt:lpstr>The Past</vt:lpstr>
      <vt:lpstr>The Past</vt:lpstr>
      <vt:lpstr>The Past</vt:lpstr>
      <vt:lpstr>The Past</vt:lpstr>
      <vt:lpstr>The Past</vt:lpstr>
      <vt:lpstr>The Past</vt:lpstr>
      <vt:lpstr>The Past</vt:lpstr>
      <vt:lpstr>The Past</vt:lpstr>
      <vt:lpstr>Compare the two most active seasons in HURDAT 1933 vs 2005</vt:lpstr>
      <vt:lpstr>Compare the two most active seasons in HURDAT 1933 vs 2005</vt:lpstr>
      <vt:lpstr>PowerPoint Presentation</vt:lpstr>
      <vt:lpstr>The Present</vt:lpstr>
      <vt:lpstr>The Present</vt:lpstr>
      <vt:lpstr>Madden-Julian Oscillation (MJO)</vt:lpstr>
      <vt:lpstr>El Niño – Southern Oscillation (ENSO)</vt:lpstr>
      <vt:lpstr>Atlantic Multi-Decadal Oscillation (AMO)</vt:lpstr>
      <vt:lpstr>The Future</vt:lpstr>
      <vt:lpstr>The Future</vt:lpstr>
      <vt:lpstr>The Future</vt:lpstr>
      <vt:lpstr>The Future</vt:lpstr>
      <vt:lpstr>The Future</vt:lpstr>
      <vt:lpstr>The Prediction</vt:lpstr>
      <vt:lpstr>The Prediction</vt:lpstr>
      <vt:lpstr>The Prediction</vt:lpstr>
      <vt:lpstr>The Prediction</vt:lpstr>
      <vt:lpstr>The Prediction</vt:lpstr>
      <vt:lpstr>References</vt:lpstr>
      <vt:lpstr>Auxillary slides</vt:lpstr>
      <vt:lpstr>The Past</vt:lpstr>
      <vt:lpstr>The Past</vt:lpstr>
      <vt:lpstr>The Present</vt:lpstr>
      <vt:lpstr>The Present</vt:lpstr>
      <vt:lpstr>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and Climate</dc:title>
  <dc:creator>Microsoft Office User</dc:creator>
  <cp:lastModifiedBy>Microsoft Office User</cp:lastModifiedBy>
  <cp:revision>88</cp:revision>
  <dcterms:created xsi:type="dcterms:W3CDTF">2019-10-15T17:58:21Z</dcterms:created>
  <dcterms:modified xsi:type="dcterms:W3CDTF">2020-02-11T18:13:30Z</dcterms:modified>
</cp:coreProperties>
</file>