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notesMasterIdLst>
    <p:notesMasterId r:id="rId41"/>
  </p:notesMasterIdLst>
  <p:sldIdLst>
    <p:sldId id="256" r:id="rId2"/>
    <p:sldId id="29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80" r:id="rId24"/>
    <p:sldId id="292" r:id="rId25"/>
    <p:sldId id="278" r:id="rId26"/>
    <p:sldId id="293" r:id="rId27"/>
    <p:sldId id="279" r:id="rId28"/>
    <p:sldId id="290" r:id="rId29"/>
    <p:sldId id="291" r:id="rId30"/>
    <p:sldId id="284" r:id="rId31"/>
    <p:sldId id="283" r:id="rId32"/>
    <p:sldId id="287" r:id="rId33"/>
    <p:sldId id="288" r:id="rId34"/>
    <p:sldId id="286" r:id="rId35"/>
    <p:sldId id="294" r:id="rId36"/>
    <p:sldId id="289" r:id="rId37"/>
    <p:sldId id="282" r:id="rId38"/>
    <p:sldId id="281" r:id="rId39"/>
    <p:sldId id="28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4CEF2-8AB5-2042-9955-D1D769BF4A0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07119-77F1-2A4C-B6DD-AB803B3E9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CAEC =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Cuerpo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Aviación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Ejército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Cuba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USAAF = United States Army Air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Aviation Building near Miami International.</a:t>
            </a:r>
            <a:r>
              <a:rPr lang="en-US" baseline="0" dirty="0" smtClean="0"/>
              <a:t>  Known as the ‘chicken coop’ because it at one time housed birds.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en-US" baseline="0" dirty="0" smtClean="0"/>
              <a:t> a brief word about bureaucracy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7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</a:t>
            </a:r>
            <a:r>
              <a:rPr lang="en-US" baseline="0" dirty="0" smtClean="0"/>
              <a:t> a brief word about bureaucracy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Saharan</a:t>
            </a:r>
            <a:r>
              <a:rPr lang="en-US" baseline="0" dirty="0" smtClean="0"/>
              <a:t> Air Layer outbreak: 02 Aug 2013</a:t>
            </a:r>
          </a:p>
          <a:p>
            <a:r>
              <a:rPr lang="en-US" baseline="0" dirty="0" smtClean="0"/>
              <a:t>	-click next to loop the images</a:t>
            </a:r>
          </a:p>
          <a:p>
            <a:r>
              <a:rPr lang="en-US" baseline="0" dirty="0" smtClean="0"/>
              <a:t>	-uses the </a:t>
            </a:r>
            <a:r>
              <a:rPr lang="en-US" baseline="0" dirty="0" err="1" smtClean="0"/>
              <a:t>Meteosat</a:t>
            </a:r>
            <a:r>
              <a:rPr lang="en-US" baseline="0" dirty="0" smtClean="0"/>
              <a:t> split window channels (11 and 12 microns to track the SAL’s dry and possibly dusty air</a:t>
            </a:r>
          </a:p>
          <a:p>
            <a:r>
              <a:rPr lang="en-US" baseline="0" dirty="0" smtClean="0"/>
              <a:t>	-this was an exceptionally large SAL outbreak</a:t>
            </a:r>
          </a:p>
          <a:p>
            <a:r>
              <a:rPr lang="en-US" baseline="0" dirty="0" smtClean="0"/>
              <a:t>	-this imagery was part of the GOES-R proving ground demonstration at NHC for the past few years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54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TC diurnal</a:t>
            </a:r>
            <a:r>
              <a:rPr lang="en-US" baseline="0" dirty="0" smtClean="0"/>
              <a:t> cycle for 2005 Hurricane Emily (Cat 4)</a:t>
            </a:r>
          </a:p>
          <a:p>
            <a:r>
              <a:rPr lang="en-US" baseline="0" dirty="0" smtClean="0"/>
              <a:t>	-IR on the left, 6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IR temperature trend on the right</a:t>
            </a:r>
          </a:p>
          <a:p>
            <a:r>
              <a:rPr lang="en-US" baseline="0" dirty="0" smtClean="0"/>
              <a:t>	-for the differencing imagery, the yellows to pinks show trends of IR cooling and let us track diurnal pulses as they move away from the storm</a:t>
            </a:r>
          </a:p>
          <a:p>
            <a:r>
              <a:rPr lang="en-US" baseline="0" dirty="0" smtClean="0"/>
              <a:t>	-diurnal pulses form in/near the inner core each night around sunset and steadily propagate away from the storm overnight, reaching radii of 400-500 km by the following afternoon (local time)</a:t>
            </a:r>
          </a:p>
          <a:p>
            <a:r>
              <a:rPr lang="en-US" baseline="0" dirty="0" smtClean="0"/>
              <a:t>	-click next &gt;&gt; the IR image will animate…notice how the storm rapidly expands over time.  The storm looks a bit shabby as it goes expands</a:t>
            </a:r>
          </a:p>
          <a:p>
            <a:r>
              <a:rPr lang="en-US" baseline="0" dirty="0" smtClean="0"/>
              <a:t>	-click next &gt;&gt; not the IR temp trend imagery loops…notice the cool ring in the IR steadily expanding outward over time.  This diurnal pulse is right on the diurnal clock.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 W. Barrett, W. Ferguson Hall, and Lester F. Hubert</a:t>
            </a:r>
            <a:r>
              <a:rPr lang="en-US" dirty="0" smtClean="0">
                <a:effectLst/>
              </a:rPr>
              <a:t> UChicago grad students on Project </a:t>
            </a:r>
            <a:r>
              <a:rPr lang="en-US" dirty="0" err="1" smtClean="0">
                <a:effectLst/>
              </a:rPr>
              <a:t>Tyrena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9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HUGO stands for Highly Unusual Geophysical Operation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7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 </a:t>
            </a:r>
            <a:r>
              <a:rPr lang="en-US" dirty="0" err="1" smtClean="0"/>
              <a:t>Yeomans</a:t>
            </a:r>
            <a:r>
              <a:rPr lang="en-US" dirty="0" smtClean="0"/>
              <a:t> directed</a:t>
            </a:r>
            <a:r>
              <a:rPr lang="en-US" baseline="0" dirty="0" smtClean="0"/>
              <a:t> operations and Art Johnson ran the data collection and processing side. Grad students included Neil Frank, Ed </a:t>
            </a:r>
            <a:r>
              <a:rPr lang="en-US" baseline="0" dirty="0" err="1" smtClean="0"/>
              <a:t>Zipser</a:t>
            </a:r>
            <a:r>
              <a:rPr lang="en-US" baseline="0" dirty="0" smtClean="0"/>
              <a:t>, </a:t>
            </a:r>
            <a:r>
              <a:rPr lang="en-US" baseline="0" smtClean="0"/>
              <a:t>and Bill Gray.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 Helene saw successful deployment of hurricane beacon.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Panel led by Eric Palmen</a:t>
            </a:r>
            <a:r>
              <a:rPr lang="en-US" baseline="0" dirty="0" smtClean="0"/>
              <a:t> and contained other meteorological luminaries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Simpson</a:t>
            </a:r>
            <a:r>
              <a:rPr lang="en-US" baseline="0" dirty="0" smtClean="0"/>
              <a:t> resumed studies for doctorate that were postponed during WWII.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7119-77F1-2A4C-B6DD-AB803B3E9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9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4DD973-4792-F943-AD9F-754ADB79A0A5}" type="datetimeFigureOut">
              <a:rPr lang="en-US" smtClean="0"/>
              <a:t>5/18/16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7790634-71F7-1343-900B-19308146D30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0054" y="1497525"/>
            <a:ext cx="6480048" cy="23012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60 year history of the</a:t>
            </a:r>
            <a:br>
              <a:rPr lang="en-US" sz="3600" dirty="0" smtClean="0"/>
            </a:br>
            <a:r>
              <a:rPr lang="en-US" sz="3600" dirty="0" smtClean="0"/>
              <a:t>Hurricane Research Division</a:t>
            </a:r>
            <a:br>
              <a:rPr lang="en-US" sz="3600" dirty="0" smtClean="0"/>
            </a:br>
            <a:r>
              <a:rPr lang="en-US" sz="2400" dirty="0" smtClean="0"/>
              <a:t>Atlantic Oceanographic and meteorological Laboratory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4591" y="3630733"/>
            <a:ext cx="6480048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Neal M. Dorst</a:t>
            </a:r>
          </a:p>
          <a:p>
            <a:r>
              <a:rPr lang="en-US" dirty="0" smtClean="0"/>
              <a:t>Greater Miami AMS chapter</a:t>
            </a:r>
          </a:p>
          <a:p>
            <a:r>
              <a:rPr lang="en-US" dirty="0" smtClean="0"/>
              <a:t>Miami, FL</a:t>
            </a:r>
          </a:p>
          <a:p>
            <a:r>
              <a:rPr lang="en-US" dirty="0" smtClean="0"/>
              <a:t>May 18,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628508" cy="4508632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400" dirty="0" smtClean="0"/>
              <a:t>The Weather Bureau in this era did not engage in much basic research.  </a:t>
            </a:r>
          </a:p>
          <a:p>
            <a:pPr marL="457200" indent="-457200"/>
            <a:r>
              <a:rPr lang="en-US" sz="2400" dirty="0" smtClean="0"/>
              <a:t>Other than the Thunderstorm Project (1946-47) the emphasis was on applied research and instrument innovation.</a:t>
            </a:r>
          </a:p>
          <a:p>
            <a:pPr marL="457200" indent="-457200"/>
            <a:r>
              <a:rPr lang="en-US" sz="2400" dirty="0" smtClean="0"/>
              <a:t>Very little interaction with academics and no intern program.</a:t>
            </a:r>
            <a:endParaRPr lang="en-US" sz="2400" dirty="0"/>
          </a:p>
        </p:txBody>
      </p:sp>
      <p:pic>
        <p:nvPicPr>
          <p:cNvPr id="4" name="Picture 3" descr="Reichelderf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1" y="1642997"/>
            <a:ext cx="3346214" cy="4213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469" y="5926270"/>
            <a:ext cx="273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Bureau Chief</a:t>
            </a:r>
          </a:p>
          <a:p>
            <a:r>
              <a:rPr lang="en-US" dirty="0" smtClean="0"/>
              <a:t>Dr. Francis Reichelderfer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47" y="1249255"/>
            <a:ext cx="4470687" cy="5409999"/>
          </a:xfrm>
        </p:spPr>
        <p:txBody>
          <a:bodyPr>
            <a:normAutofit fontScale="85000" lnSpcReduction="10000"/>
          </a:bodyPr>
          <a:lstStyle/>
          <a:p>
            <a:pPr marL="457200" indent="-457200"/>
            <a:r>
              <a:rPr lang="en-US" dirty="0" smtClean="0"/>
              <a:t>Weather Bureau Chief Francis Reichelderfer asks Bob Simpson to expand his previous plans to meet this new demand.</a:t>
            </a:r>
          </a:p>
          <a:p>
            <a:pPr marL="457200" indent="-457200"/>
            <a:r>
              <a:rPr lang="en-US" dirty="0" smtClean="0"/>
              <a:t>By 1955, the National Hurricane Research Project (NHRP) is funded and Reichelderfer selects Simpson to be first director (over Riehl).</a:t>
            </a:r>
          </a:p>
          <a:p>
            <a:pPr marL="457200" indent="-457200"/>
            <a:r>
              <a:rPr lang="en-US" dirty="0" smtClean="0"/>
              <a:t>The Project is scheduled to last 3 years (1956-58).</a:t>
            </a:r>
            <a:endParaRPr lang="en-US" dirty="0"/>
          </a:p>
        </p:txBody>
      </p:sp>
      <p:pic>
        <p:nvPicPr>
          <p:cNvPr id="4" name="Picture 3" descr="Reichelderf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1" y="1642997"/>
            <a:ext cx="3346214" cy="4213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469" y="5926270"/>
            <a:ext cx="273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Bureau Chief</a:t>
            </a:r>
          </a:p>
          <a:p>
            <a:r>
              <a:rPr lang="en-US" dirty="0" smtClean="0"/>
              <a:t>Dr. Francis Reichelderfer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l="5739" r="5739"/>
          <a:stretch>
            <a:fillRect/>
          </a:stretch>
        </p:blipFill>
        <p:spPr>
          <a:xfrm>
            <a:off x="779463" y="2272752"/>
            <a:ext cx="2144531" cy="2517782"/>
          </a:xfrm>
        </p:spPr>
      </p:pic>
      <p:sp>
        <p:nvSpPr>
          <p:cNvPr id="3" name="Rectangle 2"/>
          <p:cNvSpPr/>
          <p:nvPr/>
        </p:nvSpPr>
        <p:spPr>
          <a:xfrm>
            <a:off x="3122369" y="1564292"/>
            <a:ext cx="50446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Main Objectives</a:t>
            </a:r>
          </a:p>
          <a:p>
            <a:pPr marL="342900" indent="-342900">
              <a:buClr>
                <a:schemeClr val="accent1"/>
              </a:buClr>
              <a:buFont typeface="AppleSymbols" charset="0"/>
              <a:buChar char="⦿"/>
            </a:pPr>
            <a:r>
              <a:rPr lang="en-US" sz="2400" dirty="0" smtClean="0"/>
              <a:t>Investigate disturbances and how they form into hurricanes.</a:t>
            </a:r>
          </a:p>
          <a:p>
            <a:pPr marL="342900" indent="-342900">
              <a:buClr>
                <a:schemeClr val="accent1"/>
              </a:buClr>
              <a:buFont typeface="AppleSymbols" charset="0"/>
              <a:buChar char="⦿"/>
            </a:pPr>
            <a:r>
              <a:rPr lang="en-US" sz="2400" dirty="0" smtClean="0"/>
              <a:t>Examine storm structure and formulate an energy budget.</a:t>
            </a:r>
          </a:p>
          <a:p>
            <a:pPr marL="342900" indent="-342900">
              <a:buClr>
                <a:schemeClr val="accent1"/>
              </a:buClr>
              <a:buFont typeface="AppleSymbols" charset="0"/>
              <a:buChar char="⦿"/>
            </a:pPr>
            <a:r>
              <a:rPr lang="en-US" sz="2400" dirty="0" smtClean="0"/>
              <a:t>Study cloud formation and rain distribution and possibility of weather modification.</a:t>
            </a:r>
          </a:p>
          <a:p>
            <a:pPr marL="342900" indent="-342900">
              <a:buClr>
                <a:schemeClr val="accent1"/>
              </a:buClr>
              <a:buFont typeface="AppleSymbols" charset="0"/>
              <a:buChar char="⦿"/>
            </a:pPr>
            <a:r>
              <a:rPr lang="en-US" sz="2400" dirty="0" smtClean="0"/>
              <a:t>Determine which factors are most important in forecasting the track.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3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pic>
        <p:nvPicPr>
          <p:cNvPr id="5" name="Content Placeholder 13"/>
          <p:cNvPicPr>
            <a:picLocks noChangeAspect="1"/>
          </p:cNvPicPr>
          <p:nvPr/>
        </p:nvPicPr>
        <p:blipFill>
          <a:blip r:embed="rId3"/>
          <a:srcRect l="5739" r="5739"/>
          <a:stretch>
            <a:fillRect/>
          </a:stretch>
        </p:blipFill>
        <p:spPr>
          <a:xfrm>
            <a:off x="779463" y="2272752"/>
            <a:ext cx="2144531" cy="25177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021" y="1600200"/>
            <a:ext cx="5152131" cy="4821593"/>
          </a:xfrm>
        </p:spPr>
        <p:txBody>
          <a:bodyPr>
            <a:normAutofit fontScale="62500" lnSpcReduction="20000"/>
          </a:bodyPr>
          <a:lstStyle/>
          <a:p>
            <a:pPr marL="36576" indent="0">
              <a:buNone/>
            </a:pPr>
            <a:r>
              <a:rPr lang="en-US" sz="3200" dirty="0"/>
              <a:t>Tools available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/>
              <a:t>Operational base at Morrison Air Field (WPB International)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/>
              <a:t>Two WB-50s and one WB-47 jet with </a:t>
            </a:r>
            <a:r>
              <a:rPr lang="en-US" sz="3200" dirty="0" smtClean="0"/>
              <a:t>better instruments &amp; punch </a:t>
            </a:r>
            <a:r>
              <a:rPr lang="en-US" sz="3200" dirty="0"/>
              <a:t>card recorders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/>
              <a:t>Expanded network of radiosonde stations around the Caribbean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 smtClean="0"/>
              <a:t>Movie </a:t>
            </a:r>
            <a:r>
              <a:rPr lang="en-US" sz="3200" dirty="0"/>
              <a:t>cameras at coastal radar sites to make time lapse films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/>
              <a:t>Coastal tower and oil rig instruments to measure landfalling storms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/>
              <a:t>Constant altitude balloon with radio beacon to be launched in hurricane eye</a:t>
            </a:r>
          </a:p>
          <a:p>
            <a:pPr marL="457200" indent="-457200">
              <a:buFont typeface="AppleSymbols" charset="0"/>
              <a:buChar char="⦿"/>
            </a:pPr>
            <a:r>
              <a:rPr lang="en-US" sz="3200" dirty="0" smtClean="0"/>
              <a:t>HUGO </a:t>
            </a:r>
            <a:r>
              <a:rPr lang="en-US" sz="3200" dirty="0"/>
              <a:t>suborbital rockets to photograph hurricanes from above</a:t>
            </a:r>
          </a:p>
          <a:p>
            <a:pPr>
              <a:buFont typeface="AppleSymbols" charset="0"/>
              <a:buChar char="⦿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545" y="1269904"/>
            <a:ext cx="4212564" cy="52241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Research Operational Base opens April 1956</a:t>
            </a:r>
          </a:p>
          <a:p>
            <a:r>
              <a:rPr lang="en-US" dirty="0" smtClean="0"/>
              <a:t>Noel LaSeur (FSU) deputy director</a:t>
            </a:r>
          </a:p>
          <a:p>
            <a:r>
              <a:rPr lang="en-US" dirty="0" smtClean="0"/>
              <a:t>R. Cecil Gentry (USWB) associate director</a:t>
            </a:r>
          </a:p>
          <a:p>
            <a:r>
              <a:rPr lang="en-US" dirty="0" smtClean="0"/>
              <a:t>Staff 28 scientists, technicians, and staff</a:t>
            </a:r>
          </a:p>
          <a:p>
            <a:r>
              <a:rPr lang="en-US" dirty="0" smtClean="0"/>
              <a:t>Extensive participation of academics, esp. </a:t>
            </a:r>
            <a:r>
              <a:rPr lang="en-US" dirty="0" err="1" smtClean="0"/>
              <a:t>Riehl</a:t>
            </a:r>
            <a:r>
              <a:rPr lang="en-US" dirty="0" smtClean="0"/>
              <a:t> and his “Chicago </a:t>
            </a:r>
            <a:r>
              <a:rPr lang="en-US" dirty="0"/>
              <a:t>Mafia”, and student interns</a:t>
            </a:r>
          </a:p>
        </p:txBody>
      </p:sp>
      <p:pic>
        <p:nvPicPr>
          <p:cNvPr id="4" name="Picture 3" descr="SimpsonGentryR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7" y="1828800"/>
            <a:ext cx="2926080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47" y="1094389"/>
            <a:ext cx="4666860" cy="55235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Studies of average tropical sounding, maximum potential intensity of hurricanes, and storm surge damage survey from Audrey 1957</a:t>
            </a:r>
          </a:p>
          <a:p>
            <a:r>
              <a:rPr lang="en-US" dirty="0" smtClean="0"/>
              <a:t>1956 and 1957 hurricane seasons were quiet and only 27 storm sorties flown.</a:t>
            </a:r>
          </a:p>
          <a:p>
            <a:r>
              <a:rPr lang="en-US" dirty="0" smtClean="0"/>
              <a:t>Project critics threatened to end NHRP prematurely.</a:t>
            </a:r>
          </a:p>
          <a:p>
            <a:r>
              <a:rPr lang="en-US" dirty="0" smtClean="0"/>
              <a:t>But 1958 had 40 missions flown including Major Hurricane Helene in which the balloon beacon was deployed successfully.</a:t>
            </a:r>
          </a:p>
        </p:txBody>
      </p:sp>
      <p:pic>
        <p:nvPicPr>
          <p:cNvPr id="4" name="Picture 3" descr="SimpsonGentryR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7" y="1828800"/>
            <a:ext cx="2926080" cy="3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85" y="1429338"/>
            <a:ext cx="4200939" cy="4778833"/>
          </a:xfrm>
        </p:spPr>
        <p:txBody>
          <a:bodyPr>
            <a:normAutofit/>
          </a:bodyPr>
          <a:lstStyle/>
          <a:p>
            <a:pPr>
              <a:buFont typeface="Wingdings 2" charset="2"/>
              <a:buChar char=""/>
            </a:pPr>
            <a:r>
              <a:rPr lang="en-US" dirty="0" smtClean="0"/>
              <a:t>After 1958  hurricane season, Simpson convened first AMS hurricane conference on Miami Beach.</a:t>
            </a:r>
          </a:p>
          <a:p>
            <a:r>
              <a:rPr lang="en-US" dirty="0" smtClean="0"/>
              <a:t>A panel of experts at conference requested the Weather Bureau continue NHRP.</a:t>
            </a:r>
          </a:p>
        </p:txBody>
      </p:sp>
      <p:pic>
        <p:nvPicPr>
          <p:cNvPr id="4" name="Picture 3" descr="deauville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1977376"/>
            <a:ext cx="4011853" cy="2668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68" y="4842156"/>
            <a:ext cx="3507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Deauville Hotel</a:t>
            </a:r>
          </a:p>
          <a:p>
            <a:pPr algn="ctr"/>
            <a:r>
              <a:rPr lang="en-US" dirty="0" smtClean="0"/>
              <a:t>Site of first hurricane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74" y="1259579"/>
            <a:ext cx="4622657" cy="50589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Reichelderfer agrees to make NHRP permanent.</a:t>
            </a:r>
          </a:p>
          <a:p>
            <a:r>
              <a:rPr lang="en-US" dirty="0" smtClean="0"/>
              <a:t>Simpson leaves to get his doctorate at Univ. of Chicago.</a:t>
            </a:r>
          </a:p>
          <a:p>
            <a:r>
              <a:rPr lang="en-US" dirty="0" smtClean="0"/>
              <a:t>Cecil Gentry becomes new director.</a:t>
            </a:r>
          </a:p>
          <a:p>
            <a:r>
              <a:rPr lang="en-US" dirty="0" smtClean="0"/>
              <a:t>Moves operations to Miami to co-locate with Warning Center. </a:t>
            </a:r>
          </a:p>
        </p:txBody>
      </p:sp>
      <p:pic>
        <p:nvPicPr>
          <p:cNvPr id="5" name="Picture 4" descr="DrGent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37" y="1940055"/>
            <a:ext cx="2893220" cy="3077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1698" y="5102614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Cecil Gentry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113" y="1249256"/>
            <a:ext cx="4511986" cy="51931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Commerce agrees to obtain aircraft for new ‘flying laboratories’.</a:t>
            </a:r>
          </a:p>
          <a:p>
            <a:r>
              <a:rPr lang="en-US" dirty="0" smtClean="0"/>
              <a:t>NHRP forms aircraft group, becomes Research Flight Facility (RFF).</a:t>
            </a:r>
          </a:p>
          <a:p>
            <a:r>
              <a:rPr lang="en-US" dirty="0" smtClean="0"/>
              <a:t>Combination of NHRP, RFF, and Miami Hurricane Warning office dubbed ‘National Hurricane Central’.</a:t>
            </a:r>
          </a:p>
        </p:txBody>
      </p:sp>
      <p:pic>
        <p:nvPicPr>
          <p:cNvPr id="4" name="Picture 3" descr="aviationbld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1" y="2130970"/>
            <a:ext cx="3352667" cy="2638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192" y="4911318"/>
            <a:ext cx="277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Miami Aviation Building</a:t>
            </a:r>
          </a:p>
          <a:p>
            <a:pPr algn="ctr"/>
            <a:r>
              <a:rPr lang="en-US" dirty="0" smtClean="0"/>
              <a:t>NE of Miami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National Hurricane Research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8281"/>
            <a:ext cx="4085760" cy="5203511"/>
          </a:xfrm>
        </p:spPr>
        <p:txBody>
          <a:bodyPr>
            <a:normAutofit/>
          </a:bodyPr>
          <a:lstStyle/>
          <a:p>
            <a:r>
              <a:rPr lang="en-US" dirty="0" smtClean="0"/>
              <a:t>RFF acquires two DC-6 and one B-57 airplanes.</a:t>
            </a:r>
          </a:p>
          <a:p>
            <a:r>
              <a:rPr lang="en-US" dirty="0" smtClean="0"/>
              <a:t>Instrumented and data now recorded on magnetic tape.</a:t>
            </a:r>
          </a:p>
          <a:p>
            <a:r>
              <a:rPr lang="en-US" dirty="0" smtClean="0"/>
              <a:t>Operate out of Miami International Airport.</a:t>
            </a:r>
          </a:p>
        </p:txBody>
      </p:sp>
      <p:pic>
        <p:nvPicPr>
          <p:cNvPr id="6" name="Picture 5" descr="dc6s_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18" y="1828800"/>
            <a:ext cx="3278134" cy="1709187"/>
          </a:xfrm>
          <a:prstGeom prst="rect">
            <a:avLst/>
          </a:prstGeom>
        </p:spPr>
      </p:pic>
      <p:pic>
        <p:nvPicPr>
          <p:cNvPr id="8" name="Picture 7" descr="B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18" y="3729502"/>
            <a:ext cx="3301853" cy="21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06" y="295187"/>
            <a:ext cx="7467600" cy="1143000"/>
          </a:xfrm>
        </p:spPr>
        <p:txBody>
          <a:bodyPr/>
          <a:lstStyle/>
          <a:p>
            <a:pPr algn="ctr"/>
            <a:r>
              <a:rPr lang="en-US" sz="3200" dirty="0" smtClean="0"/>
              <a:t>What is the Hurricane Research Division?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4" y="1302249"/>
            <a:ext cx="6662364" cy="5148191"/>
          </a:xfrm>
        </p:spPr>
      </p:pic>
    </p:spTree>
    <p:extLst>
      <p:ext uri="{BB962C8B-B14F-4D97-AF65-F5344CB8AC3E}">
        <p14:creationId xmlns:p14="http://schemas.microsoft.com/office/powerpoint/2010/main" val="3304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42175"/>
            <a:ext cx="4581356" cy="51622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1961 Hurricane Esther seeded by joint US Navy and Weather Bureau air fleets.</a:t>
            </a:r>
          </a:p>
          <a:p>
            <a:r>
              <a:rPr lang="en-US" dirty="0" smtClean="0"/>
              <a:t>1962 Project STORMFURY formally agreement with Simpson named director.</a:t>
            </a:r>
          </a:p>
          <a:p>
            <a:r>
              <a:rPr lang="en-US" dirty="0" smtClean="0"/>
              <a:t>NHRP lead Weather Bureau agency.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38931"/>
            <a:ext cx="4679878" cy="5265457"/>
          </a:xfrm>
        </p:spPr>
        <p:txBody>
          <a:bodyPr>
            <a:noAutofit/>
          </a:bodyPr>
          <a:lstStyle/>
          <a:p>
            <a:r>
              <a:rPr lang="en-US" sz="2300" dirty="0" smtClean="0"/>
              <a:t>Project STORMFURY becomes main focus of</a:t>
            </a:r>
            <a:r>
              <a:rPr lang="en-US" sz="2300" dirty="0"/>
              <a:t> </a:t>
            </a:r>
            <a:r>
              <a:rPr lang="en-US" sz="2300" dirty="0" smtClean="0"/>
              <a:t>NHRP planning and personnel.</a:t>
            </a:r>
          </a:p>
          <a:p>
            <a:r>
              <a:rPr lang="en-US" sz="2300" dirty="0" smtClean="0"/>
              <a:t>Increase hiring of cloud physicists, theorists, and computer technicians</a:t>
            </a:r>
          </a:p>
          <a:p>
            <a:r>
              <a:rPr lang="en-US" sz="2300" dirty="0"/>
              <a:t>Over next 20 years seeding experiments carried out on just three other storms.</a:t>
            </a:r>
          </a:p>
          <a:p>
            <a:r>
              <a:rPr lang="en-US" sz="2300" dirty="0" smtClean="0"/>
              <a:t>Most extensive experiments into Hurricane Debbie 1969.</a:t>
            </a:r>
          </a:p>
          <a:p>
            <a:r>
              <a:rPr lang="en-US" sz="2300" dirty="0" smtClean="0"/>
              <a:t>Funding ends in 1982 with inconclusive results.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STORMFURY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581356" cy="52106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Too few experiments.  Needed 100s of seeding cases.</a:t>
            </a:r>
          </a:p>
          <a:p>
            <a:r>
              <a:rPr lang="en-US" dirty="0" smtClean="0"/>
              <a:t>Cloud physics different than theorized.</a:t>
            </a:r>
          </a:p>
          <a:p>
            <a:r>
              <a:rPr lang="en-US" dirty="0" smtClean="0"/>
              <a:t>Computer models biased to show expected results.</a:t>
            </a:r>
          </a:p>
          <a:p>
            <a:r>
              <a:rPr lang="en-US" dirty="0" smtClean="0"/>
              <a:t>Naturally occurring eyewall replacement cycles.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059" y="1988940"/>
            <a:ext cx="3030047" cy="38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96" y="454275"/>
            <a:ext cx="8256903" cy="1084064"/>
          </a:xfrm>
        </p:spPr>
        <p:txBody>
          <a:bodyPr>
            <a:noAutofit/>
          </a:bodyPr>
          <a:lstStyle/>
          <a:p>
            <a:r>
              <a:rPr lang="en-US" sz="2700" dirty="0" smtClean="0"/>
              <a:t>Atlantic Oceanographic and Meteorological Laboratory 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22" y="1414445"/>
            <a:ext cx="4894007" cy="52035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1964, NHRP renamed National Hurricane Research Laboratory (NHRL).  Moved to research wing of Weather Bureau.</a:t>
            </a:r>
          </a:p>
          <a:p>
            <a:r>
              <a:rPr lang="en-US" dirty="0" smtClean="0"/>
              <a:t>In 1967, Atlantic Oceanographic and Meteorological Laboratories moved to Miami.</a:t>
            </a:r>
          </a:p>
          <a:p>
            <a:r>
              <a:rPr lang="en-US" dirty="0" smtClean="0"/>
              <a:t>In 1980, NHRL placed under AOML.</a:t>
            </a:r>
          </a:p>
          <a:p>
            <a:r>
              <a:rPr lang="en-US" dirty="0" smtClean="0"/>
              <a:t>In 1984, NHRL moved physically to AOML building on Virginia Key. Ends 24 yr. co-location with NHC.</a:t>
            </a:r>
          </a:p>
          <a:p>
            <a:r>
              <a:rPr lang="en-US" dirty="0" smtClean="0"/>
              <a:t>Renamed Hurricane Research Division of AOML.</a:t>
            </a:r>
            <a:endParaRPr lang="en-US" dirty="0"/>
          </a:p>
        </p:txBody>
      </p:sp>
      <p:pic>
        <p:nvPicPr>
          <p:cNvPr id="6" name="Picture 5" descr="aoml_lay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76" y="2237700"/>
            <a:ext cx="2918924" cy="22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96" y="454275"/>
            <a:ext cx="8256903" cy="1084064"/>
          </a:xfrm>
        </p:spPr>
        <p:txBody>
          <a:bodyPr>
            <a:noAutofit/>
          </a:bodyPr>
          <a:lstStyle/>
          <a:p>
            <a:r>
              <a:rPr lang="en-US" sz="2700" dirty="0" smtClean="0"/>
              <a:t>Atlantic Oceanographic and Meteorological Laboratory 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22" y="1414445"/>
            <a:ext cx="4894007" cy="52035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1974, Cecil Gentry retires.  Noel </a:t>
            </a:r>
            <a:r>
              <a:rPr lang="en-US" dirty="0" err="1" smtClean="0"/>
              <a:t>LaSeur</a:t>
            </a:r>
            <a:r>
              <a:rPr lang="en-US" dirty="0" smtClean="0"/>
              <a:t> takes leave from FSU to become director for 3 years. </a:t>
            </a:r>
          </a:p>
          <a:p>
            <a:r>
              <a:rPr lang="en-US" dirty="0" smtClean="0"/>
              <a:t>Stan Rosenthal, head of computer and theoretical studies section, becomes NHRL director in 1977.</a:t>
            </a:r>
          </a:p>
          <a:p>
            <a:r>
              <a:rPr lang="en-US" dirty="0" smtClean="0"/>
              <a:t>More theoreticians hired, such as Lloyd Shapiro, Hugh Willoughby and Vic </a:t>
            </a:r>
            <a:r>
              <a:rPr lang="en-US" dirty="0" err="1" smtClean="0"/>
              <a:t>Ooyama</a:t>
            </a:r>
            <a:r>
              <a:rPr lang="en-US" dirty="0" smtClean="0"/>
              <a:t>.</a:t>
            </a:r>
          </a:p>
          <a:p>
            <a:r>
              <a:rPr lang="en-US" dirty="0" smtClean="0"/>
              <a:t>Early 1980s, GFDL chosen to create operational hurricane computer model.</a:t>
            </a:r>
          </a:p>
          <a:p>
            <a:r>
              <a:rPr lang="en-US" dirty="0" smtClean="0"/>
              <a:t>NHRL computer modeling efforts diminished.</a:t>
            </a:r>
            <a:endParaRPr lang="en-US" dirty="0"/>
          </a:p>
        </p:txBody>
      </p:sp>
      <p:pic>
        <p:nvPicPr>
          <p:cNvPr id="6" name="Picture 5" descr="aoml_lay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76" y="2237700"/>
            <a:ext cx="2918924" cy="22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869" y="1125361"/>
            <a:ext cx="4779681" cy="53377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Due to requirements of STORMFURY and political pressure after Hurricane Camille (1969), NOAA upgrades flying laboratories.</a:t>
            </a:r>
          </a:p>
          <a:p>
            <a:r>
              <a:rPr lang="en-US" dirty="0" smtClean="0"/>
              <a:t>C-130 added in 1970, from Air Force.</a:t>
            </a:r>
          </a:p>
          <a:p>
            <a:r>
              <a:rPr lang="en-US" dirty="0" smtClean="0"/>
              <a:t>2 P-3s added in 1976-77, </a:t>
            </a:r>
            <a:r>
              <a:rPr lang="en-US" dirty="0"/>
              <a:t>were </a:t>
            </a:r>
            <a:r>
              <a:rPr lang="en-US" dirty="0" smtClean="0"/>
              <a:t>modified from Navy patrol airframes.</a:t>
            </a:r>
          </a:p>
          <a:p>
            <a:r>
              <a:rPr lang="en-US" dirty="0" smtClean="0"/>
              <a:t>Improved radars and cloud physics instrumentation.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3447"/>
            <a:ext cx="3477362" cy="21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397"/>
            <a:ext cx="7467600" cy="1143000"/>
          </a:xfrm>
        </p:spPr>
        <p:txBody>
          <a:bodyPr/>
          <a:lstStyle/>
          <a:p>
            <a:r>
              <a:rPr lang="en-US" dirty="0" smtClean="0"/>
              <a:t>C-130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707" y="769897"/>
            <a:ext cx="4779681" cy="3585287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Higher altitude cloud physics measurements</a:t>
            </a:r>
          </a:p>
          <a:p>
            <a:r>
              <a:rPr lang="en-US" sz="3600" dirty="0" smtClean="0"/>
              <a:t>Longer flight hours</a:t>
            </a:r>
          </a:p>
          <a:p>
            <a:r>
              <a:rPr lang="en-US" sz="3600" dirty="0" smtClean="0"/>
              <a:t>Better capacity for launching </a:t>
            </a:r>
            <a:r>
              <a:rPr lang="en-US" sz="3600" dirty="0" err="1" smtClean="0"/>
              <a:t>dropsondes</a:t>
            </a:r>
            <a:r>
              <a:rPr lang="en-US" sz="3600" dirty="0" smtClean="0"/>
              <a:t> and ocean probes.</a:t>
            </a:r>
          </a:p>
          <a:p>
            <a:r>
              <a:rPr lang="en-US" sz="3600" dirty="0" smtClean="0"/>
              <a:t>Retired in 1981</a:t>
            </a:r>
            <a:endParaRPr lang="en-US" sz="3600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858"/>
            <a:ext cx="3487669" cy="2344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9338"/>
            <a:ext cx="3519390" cy="23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P-3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057" y="980820"/>
            <a:ext cx="4870418" cy="55029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Begin Long-Term Monitoring experiments.</a:t>
            </a:r>
          </a:p>
          <a:p>
            <a:r>
              <a:rPr lang="en-US" dirty="0" smtClean="0"/>
              <a:t>Documentation of eyewall replacement cycles.</a:t>
            </a:r>
          </a:p>
          <a:p>
            <a:r>
              <a:rPr lang="en-US" dirty="0" smtClean="0"/>
              <a:t>1984 Doppler capabilities added to tail radar.</a:t>
            </a:r>
          </a:p>
          <a:p>
            <a:r>
              <a:rPr lang="en-US" dirty="0" smtClean="0"/>
              <a:t>Mapping wind field of inner core</a:t>
            </a:r>
          </a:p>
          <a:p>
            <a:r>
              <a:rPr lang="en-US" dirty="0"/>
              <a:t>Improved understanding of storm dynamics and structure.</a:t>
            </a:r>
          </a:p>
          <a:p>
            <a:endParaRPr lang="en-US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" y="2236858"/>
            <a:ext cx="3487669" cy="2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P-3 aircraft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057" y="980820"/>
            <a:ext cx="4870418" cy="55545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P3s have been in service for forty years.</a:t>
            </a:r>
            <a:endParaRPr lang="en-US" sz="3600" dirty="0"/>
          </a:p>
          <a:p>
            <a:r>
              <a:rPr lang="en-US" sz="3600" dirty="0" smtClean="0"/>
              <a:t>Recently re-winged.</a:t>
            </a:r>
          </a:p>
          <a:p>
            <a:r>
              <a:rPr lang="en-US" sz="3600" dirty="0" smtClean="0"/>
              <a:t>Radars upgraded.</a:t>
            </a:r>
          </a:p>
          <a:p>
            <a:r>
              <a:rPr lang="en-US" sz="3600" dirty="0" smtClean="0"/>
              <a:t>Will be in service for at least ten more years.</a:t>
            </a:r>
            <a:endParaRPr lang="en-US" sz="3600" dirty="0"/>
          </a:p>
        </p:txBody>
      </p:sp>
      <p:pic>
        <p:nvPicPr>
          <p:cNvPr id="8" name="Picture 7" descr="2_P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" y="2236858"/>
            <a:ext cx="3487669" cy="23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Based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662" y="1156335"/>
            <a:ext cx="4870418" cy="5554542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NHRL developed technology to record WSR-57 radar data from National Weather Service coastal stations.</a:t>
            </a:r>
          </a:p>
          <a:p>
            <a:r>
              <a:rPr lang="en-US" sz="3600" dirty="0" smtClean="0"/>
              <a:t>Studied changes in landfalling hurricanes from Frederic to Andrew.</a:t>
            </a:r>
            <a:endParaRPr lang="en-US" sz="3600" dirty="0"/>
          </a:p>
        </p:txBody>
      </p:sp>
      <p:pic>
        <p:nvPicPr>
          <p:cNvPr id="4" name="Picture 3" descr="andre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32" y="1775802"/>
            <a:ext cx="3541278" cy="35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The Hurricane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22" y="1600199"/>
            <a:ext cx="8617382" cy="4911309"/>
          </a:xfrm>
        </p:spPr>
        <p:txBody>
          <a:bodyPr>
            <a:normAutofit/>
          </a:bodyPr>
          <a:lstStyle/>
          <a:p>
            <a:r>
              <a:rPr lang="en-US" dirty="0" smtClean="0"/>
              <a:t>Tropical cyclones have plagued coastal communities for millennia.</a:t>
            </a:r>
          </a:p>
          <a:p>
            <a:r>
              <a:rPr lang="en-US" dirty="0" smtClean="0"/>
              <a:t>Much of their life cycle was spent out at sea.</a:t>
            </a:r>
          </a:p>
          <a:p>
            <a:r>
              <a:rPr lang="en-US" dirty="0" smtClean="0"/>
              <a:t>They provided paltry warning when they approach land.</a:t>
            </a:r>
          </a:p>
          <a:p>
            <a:r>
              <a:rPr lang="en-US" dirty="0" smtClean="0"/>
              <a:t>It was difficult to take observations in them when they were over land.</a:t>
            </a:r>
          </a:p>
          <a:p>
            <a:r>
              <a:rPr lang="en-US" dirty="0"/>
              <a:t>Little was </a:t>
            </a:r>
            <a:r>
              <a:rPr lang="en-US" dirty="0" smtClean="0"/>
              <a:t>known </a:t>
            </a:r>
            <a:r>
              <a:rPr lang="en-US" dirty="0"/>
              <a:t>about them well into the </a:t>
            </a:r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Century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4263728"/>
            <a:ext cx="7908470" cy="21890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Studies showed relationship between El Nino and hurricane activity.</a:t>
            </a:r>
          </a:p>
          <a:p>
            <a:r>
              <a:rPr lang="en-US" dirty="0" smtClean="0"/>
              <a:t>Dramatic shift to more active hurricane seasons in 1995 led to study of relationship of multi-decadal ocean temperature cycles and storm activity.</a:t>
            </a:r>
          </a:p>
          <a:p>
            <a:r>
              <a:rPr lang="en-US" dirty="0" smtClean="0"/>
              <a:t>HRD contributes to NOAA hurricane seasonal outlooks.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70" y="1626984"/>
            <a:ext cx="5899877" cy="23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Saharan Air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02584" cy="5086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NHRL studies SAL in late 1960s early 1970s</a:t>
            </a:r>
          </a:p>
          <a:p>
            <a:r>
              <a:rPr lang="en-US" dirty="0" smtClean="0"/>
              <a:t>2000 CIMSS/HRD develops satellite differencing scheme that depicts dry/dusty air associated with SAL outbreaks.</a:t>
            </a:r>
          </a:p>
          <a:p>
            <a:r>
              <a:rPr lang="en-US" dirty="0" smtClean="0"/>
              <a:t>Studies relate TC interaction with SAL</a:t>
            </a:r>
          </a:p>
          <a:p>
            <a:r>
              <a:rPr lang="en-US" dirty="0"/>
              <a:t>E</a:t>
            </a:r>
            <a:r>
              <a:rPr lang="en-US" dirty="0" smtClean="0"/>
              <a:t>ffects of SAL on hurricane climatology</a:t>
            </a:r>
            <a:endParaRPr lang="en-US" dirty="0"/>
          </a:p>
        </p:txBody>
      </p:sp>
      <p:pic>
        <p:nvPicPr>
          <p:cNvPr id="5" name="Picture 4" descr="s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9" y="3921017"/>
            <a:ext cx="3175764" cy="2318308"/>
          </a:xfrm>
          <a:prstGeom prst="rect">
            <a:avLst/>
          </a:prstGeom>
        </p:spPr>
      </p:pic>
      <p:pic>
        <p:nvPicPr>
          <p:cNvPr id="6" name="Picture 5" descr="sal_zoom.2013214.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9" y="1536265"/>
            <a:ext cx="3174907" cy="21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75" y="1228606"/>
            <a:ext cx="4168475" cy="537902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Hurricane Katrina (2005) prompts Congress to fund research into improving intensity forecasts: Hurricane Forecast Improvement Project (HFIP).</a:t>
            </a:r>
          </a:p>
          <a:p>
            <a:r>
              <a:rPr lang="en-US" sz="2200" dirty="0" smtClean="0"/>
              <a:t>HRD increases personnel to include experts in modeling and data assimilation.</a:t>
            </a:r>
          </a:p>
          <a:p>
            <a:r>
              <a:rPr lang="en-US" sz="2200" dirty="0" smtClean="0"/>
              <a:t>Testbed version of NOAA’s Hurricane Weather Research and Forecasting (HWRF) model.</a:t>
            </a:r>
          </a:p>
          <a:p>
            <a:r>
              <a:rPr lang="en-US" sz="2200" dirty="0" smtClean="0"/>
              <a:t>HWRF first model to show skill in intensity forecasts.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75" y="2403344"/>
            <a:ext cx="4102573" cy="2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05" y="4092372"/>
            <a:ext cx="7889246" cy="24533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Hurricane Ensemble Data Assimilation System (HEDAS) developed to aid in ingesting inner core data into HWRF.</a:t>
            </a:r>
          </a:p>
          <a:p>
            <a:r>
              <a:rPr lang="en-US" dirty="0" smtClean="0"/>
              <a:t>Investigate using new observing platforms to improve intensity forecasts. </a:t>
            </a:r>
            <a:endParaRPr lang="en-US" dirty="0"/>
          </a:p>
        </p:txBody>
      </p:sp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1555655"/>
            <a:ext cx="4805139" cy="25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Diurnal Pulsing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553"/>
            <a:ext cx="3957320" cy="47471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6 hour differencing storm-centered satellite loops reveal pulses of cold cloud tops moving away from the storm center at the same times of day.</a:t>
            </a:r>
          </a:p>
          <a:p>
            <a:r>
              <a:rPr lang="en-US" dirty="0" smtClean="0"/>
              <a:t>Investigating if this is related to convection or just in the high clouds.</a:t>
            </a:r>
            <a:endParaRPr lang="en-US" dirty="0"/>
          </a:p>
        </p:txBody>
      </p:sp>
      <p:pic>
        <p:nvPicPr>
          <p:cNvPr id="4" name="Picture 3" descr="puls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8" y="1425388"/>
            <a:ext cx="4253830" cy="40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67600" cy="49728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Disaster research advances by disasters.</a:t>
            </a:r>
          </a:p>
          <a:p>
            <a:r>
              <a:rPr lang="en-US" dirty="0" smtClean="0"/>
              <a:t>Although a small Government lab, HRD has had tremendous impact on research due to a strong cooperative effort.</a:t>
            </a:r>
          </a:p>
          <a:p>
            <a:r>
              <a:rPr lang="en-US" dirty="0" smtClean="0"/>
              <a:t>Use of interns and collaboration with academic community signaled a sea change in USWB’s research efforts.</a:t>
            </a:r>
          </a:p>
          <a:p>
            <a:r>
              <a:rPr lang="en-US" dirty="0" smtClean="0"/>
              <a:t>The heart of HRD’s efforts has been its annual field program, but it does contribute in satellite, theoretical studies and modeling efforts.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6_T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1" y="589726"/>
            <a:ext cx="8059884" cy="583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639" y="2489693"/>
            <a:ext cx="2586859" cy="830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964" y="381000"/>
            <a:ext cx="8271309" cy="1044388"/>
          </a:xfrm>
        </p:spPr>
        <p:txBody>
          <a:bodyPr/>
          <a:lstStyle/>
          <a:p>
            <a:r>
              <a:rPr lang="en-US" sz="3200" dirty="0" smtClean="0"/>
              <a:t>Stepped Frequency Microwave Radiometer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6179" y="1425389"/>
            <a:ext cx="4663094" cy="5151270"/>
          </a:xfrm>
        </p:spPr>
        <p:txBody>
          <a:bodyPr>
            <a:normAutofit/>
          </a:bodyPr>
          <a:lstStyle/>
          <a:p>
            <a:r>
              <a:rPr lang="en-US" dirty="0" smtClean="0"/>
              <a:t>In 1980, NASA SFMR instrument flown into Hurricane Allen.</a:t>
            </a:r>
          </a:p>
          <a:p>
            <a:r>
              <a:rPr lang="en-US" dirty="0" smtClean="0"/>
              <a:t>HRD helps develop and test technology on hurricane flights.</a:t>
            </a:r>
          </a:p>
          <a:p>
            <a:r>
              <a:rPr lang="en-US" dirty="0" smtClean="0"/>
              <a:t>2009 Operational version installed on USAF Hurricane Hunters</a:t>
            </a:r>
            <a:endParaRPr lang="en-US" dirty="0"/>
          </a:p>
        </p:txBody>
      </p:sp>
      <p:pic>
        <p:nvPicPr>
          <p:cNvPr id="4" name="Picture 3" descr="20050827I1sfm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7" y="2265296"/>
            <a:ext cx="3672094" cy="23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Gulfstream IV 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76985"/>
            <a:ext cx="4806960" cy="53996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1982, HRD flies experiments where dropsondes are deployed around Hurricane</a:t>
            </a:r>
            <a:r>
              <a:rPr lang="en-US" dirty="0"/>
              <a:t> </a:t>
            </a:r>
            <a:r>
              <a:rPr lang="en-US" dirty="0" smtClean="0"/>
              <a:t>Debbie to improve computer track forecast.</a:t>
            </a:r>
          </a:p>
          <a:p>
            <a:r>
              <a:rPr lang="en-US" dirty="0" smtClean="0"/>
              <a:t>Studies indicate it’s possible to improve track forecasts by 20-30% using tactic.</a:t>
            </a:r>
          </a:p>
          <a:p>
            <a:r>
              <a:rPr lang="en-US" dirty="0" smtClean="0"/>
              <a:t> 1996 NOAA acquires high altitude G-IV jet whose primary duty is perform Synoptic Surveillance flights.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61" y="1176985"/>
            <a:ext cx="3644090" cy="2414544"/>
          </a:xfrm>
          <a:prstGeom prst="rect">
            <a:avLst/>
          </a:prstGeom>
        </p:spPr>
      </p:pic>
      <p:pic>
        <p:nvPicPr>
          <p:cNvPr id="6" name="Picture 5" descr="p3-gulfstr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61" y="3964578"/>
            <a:ext cx="3644090" cy="24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dropwindsondes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618" y="1417637"/>
            <a:ext cx="5048882" cy="51177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1996, a new generation of dropsondes using GPS technology is introduced.</a:t>
            </a:r>
          </a:p>
          <a:p>
            <a:r>
              <a:rPr lang="en-US" dirty="0" smtClean="0"/>
              <a:t>More accurate and improved moisture tolerance.</a:t>
            </a:r>
          </a:p>
          <a:p>
            <a:r>
              <a:rPr lang="en-US" dirty="0" smtClean="0"/>
              <a:t>Able to deploy  in the eyewall and discovered highest winds lower down.</a:t>
            </a:r>
          </a:p>
          <a:p>
            <a:r>
              <a:rPr lang="en-US" dirty="0" smtClean="0"/>
              <a:t>No more ‘vertical evacuation’</a:t>
            </a:r>
            <a:endParaRPr lang="en-US" dirty="0"/>
          </a:p>
        </p:txBody>
      </p:sp>
      <p:pic>
        <p:nvPicPr>
          <p:cNvPr id="6" name="Picture 5" descr="GPSond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68" y="1743794"/>
            <a:ext cx="1439647" cy="45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The Hurricane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22" y="1600200"/>
            <a:ext cx="8536752" cy="462907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First effort to reconstruct hurricane path by Ben Franklin 1743</a:t>
            </a:r>
          </a:p>
          <a:p>
            <a:r>
              <a:rPr lang="en-US" dirty="0" smtClean="0"/>
              <a:t>Wm Redfield publishes study in 1831 of NE storm, begins controversy over hurricane circulation. </a:t>
            </a:r>
          </a:p>
          <a:p>
            <a:r>
              <a:rPr lang="en-US" dirty="0" smtClean="0"/>
              <a:t>Invention of the radio telegraph in 1900 helped in real-time tracking storms at sea.</a:t>
            </a:r>
          </a:p>
          <a:p>
            <a:r>
              <a:rPr lang="en-US" dirty="0" smtClean="0"/>
              <a:t>Capt. Len Povey (CAEC) carried out first aerial reconnaissance of Labor Day hurricane 1935.</a:t>
            </a:r>
          </a:p>
          <a:p>
            <a:r>
              <a:rPr lang="en-US" dirty="0" smtClean="0"/>
              <a:t>Maj. Joe Duckworth (USAAF) flew first aerial penetration of hurricane in 1943.</a:t>
            </a:r>
          </a:p>
          <a:p>
            <a:r>
              <a:rPr lang="en-US" dirty="0" smtClean="0"/>
              <a:t>Navy and Air Force Hurricane Hunter and Typhoon Tracker squadrons established in 1946.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The Hurricane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995" y="1417638"/>
            <a:ext cx="8315018" cy="5033393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2000"/>
              </a:spcBef>
              <a:buSzPct val="100000"/>
              <a:buFont typeface="AppleSymbols" charset="0"/>
              <a:buChar char="⦿"/>
            </a:pPr>
            <a:r>
              <a:rPr lang="en-US" dirty="0" smtClean="0"/>
              <a:t>For the first ten years, Hurricane Hunters carried out basic reconnaissance duties :</a:t>
            </a:r>
          </a:p>
          <a:p>
            <a:pPr lvl="1">
              <a:buFont typeface="AppleSymbols" charset="0"/>
              <a:buChar char="⦿"/>
            </a:pPr>
            <a:r>
              <a:rPr lang="en-US" dirty="0"/>
              <a:t>Fix the center of the storm</a:t>
            </a:r>
          </a:p>
          <a:p>
            <a:pPr lvl="1">
              <a:buFont typeface="AppleSymbols" charset="0"/>
              <a:buChar char="⦿"/>
            </a:pPr>
            <a:r>
              <a:rPr lang="en-US" dirty="0"/>
              <a:t>Estimate the maximum wind speed (via eyeball)</a:t>
            </a:r>
          </a:p>
          <a:p>
            <a:pPr lvl="1">
              <a:buFont typeface="AppleSymbols" charset="0"/>
              <a:buChar char="⦿"/>
            </a:pPr>
            <a:r>
              <a:rPr lang="en-US" dirty="0"/>
              <a:t>Measure the width of the </a:t>
            </a:r>
            <a:r>
              <a:rPr lang="en-US" dirty="0" smtClean="0"/>
              <a:t>storm</a:t>
            </a:r>
          </a:p>
          <a:p>
            <a:pPr marL="457200" lvl="1" indent="-457200">
              <a:spcBef>
                <a:spcPts val="2000"/>
              </a:spcBef>
              <a:buSzPct val="100000"/>
              <a:buFont typeface="AppleSymbols" charset="0"/>
              <a:buChar char="⦿"/>
            </a:pPr>
            <a:r>
              <a:rPr lang="en-US" dirty="0" smtClean="0"/>
              <a:t>Little </a:t>
            </a:r>
            <a:r>
              <a:rPr lang="en-US" dirty="0"/>
              <a:t>use was made of reconnaissance flights by scientists </a:t>
            </a:r>
            <a:r>
              <a:rPr lang="en-US" dirty="0" smtClean="0"/>
              <a:t>despite being an excellent platform.  Exceptions: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Herb Riehl (Univ. of Chicago)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Bob Simpson (U.S. Weather Bureau)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 for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541890" cy="51140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Herbert Riehl contracts with U.S Navy for Project </a:t>
            </a:r>
            <a:r>
              <a:rPr lang="en-US" dirty="0" err="1" smtClean="0"/>
              <a:t>Tyrena</a:t>
            </a:r>
            <a:r>
              <a:rPr lang="en-US" dirty="0"/>
              <a:t> </a:t>
            </a:r>
            <a:r>
              <a:rPr lang="en-US" dirty="0" smtClean="0"/>
              <a:t>(1947-49)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Examine previous two years of Navy Typhoon Tracker flights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Conduct special flights from Guam into typhoons to gather information on storm structure and formation</a:t>
            </a:r>
            <a:endParaRPr lang="en-US" dirty="0"/>
          </a:p>
        </p:txBody>
      </p:sp>
      <p:pic>
        <p:nvPicPr>
          <p:cNvPr id="5" name="Picture 4" descr="Riehl_Herb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29" y="1778000"/>
            <a:ext cx="2222500" cy="330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8177" y="5307929"/>
            <a:ext cx="190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Herbert Riehl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 for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707" y="1417638"/>
            <a:ext cx="4861882" cy="5144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Bob Simpson ‘piggybacks’ on Air Force flights (1947-54)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Using his own leave time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Directs mission between fixes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During Typhoon Marge 1951 does detailed examination of eye structure</a:t>
            </a:r>
          </a:p>
          <a:p>
            <a:pPr lvl="1">
              <a:buFont typeface="AppleSymbols" charset="0"/>
              <a:buChar char="⦿"/>
            </a:pPr>
            <a:r>
              <a:rPr lang="en-US" dirty="0" smtClean="0"/>
              <a:t>Simpson urged full scale study of storms but is told there is no budget for research studies.</a:t>
            </a:r>
            <a:endParaRPr lang="en-US" dirty="0"/>
          </a:p>
        </p:txBody>
      </p:sp>
      <p:pic>
        <p:nvPicPr>
          <p:cNvPr id="6" name="Picture 5" descr="Bob&amp;Joan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1622"/>
            <a:ext cx="3378417" cy="2595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915600"/>
            <a:ext cx="337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Drs. Joanne and Bob Simpson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From 1945 to 1953 Florida was the target of a dozen hurricanes.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70" y="2560638"/>
            <a:ext cx="4693635" cy="38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 in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35" y="1249887"/>
            <a:ext cx="4102075" cy="5301941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600" dirty="0" smtClean="0"/>
              <a:t>But in 1953 the pattern shifted and in 1954 the northeastern United States was slammed by Hurricanes Carol, Edna, and Hazel.</a:t>
            </a:r>
          </a:p>
          <a:p>
            <a:pPr marL="457200" indent="-457200"/>
            <a:r>
              <a:rPr lang="en-US" sz="2600" dirty="0" smtClean="0"/>
              <a:t>$750 million in damage to US (1954 dollars)</a:t>
            </a:r>
          </a:p>
          <a:p>
            <a:pPr marL="457200" indent="-457200"/>
            <a:r>
              <a:rPr lang="en-US" sz="2600" dirty="0" smtClean="0"/>
              <a:t>Congress demands the Weather Bureau do something about the hurricane problem.</a:t>
            </a:r>
          </a:p>
        </p:txBody>
      </p:sp>
      <p:pic>
        <p:nvPicPr>
          <p:cNvPr id="5" name="Picture 4" descr="195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87" y="739966"/>
            <a:ext cx="3664711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13468</TotalTime>
  <Words>1952</Words>
  <Application>Microsoft Macintosh PowerPoint</Application>
  <PresentationFormat>On-screen Show (4:3)</PresentationFormat>
  <Paragraphs>231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AppleSymbols</vt:lpstr>
      <vt:lpstr>Calibri</vt:lpstr>
      <vt:lpstr>Franklin Gothic Book</vt:lpstr>
      <vt:lpstr>Wingdings 2</vt:lpstr>
      <vt:lpstr>Arial</vt:lpstr>
      <vt:lpstr>Technic</vt:lpstr>
      <vt:lpstr>60 year history of the Hurricane Research Division Atlantic Oceanographic and meteorological Laboratory</vt:lpstr>
      <vt:lpstr>What is the Hurricane Research Division?</vt:lpstr>
      <vt:lpstr>History of The Hurricane Problem</vt:lpstr>
      <vt:lpstr>History of The Hurricane Problem</vt:lpstr>
      <vt:lpstr>History of The Hurricane Problem</vt:lpstr>
      <vt:lpstr>Reconnaissance for Research</vt:lpstr>
      <vt:lpstr>Reconnaissance for Research</vt:lpstr>
      <vt:lpstr>Shift in emphasis</vt:lpstr>
      <vt:lpstr>Shift in emphasis</vt:lpstr>
      <vt:lpstr>Shift in emphasis</vt:lpstr>
      <vt:lpstr>Shift in emphasis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National Hurricane Research Project</vt:lpstr>
      <vt:lpstr>Project STORMFURY </vt:lpstr>
      <vt:lpstr>Project STORMFURY </vt:lpstr>
      <vt:lpstr>Project STORMFURY </vt:lpstr>
      <vt:lpstr>Atlantic Oceanographic and Meteorological Laboratory  </vt:lpstr>
      <vt:lpstr>Atlantic Oceanographic and Meteorological Laboratory  </vt:lpstr>
      <vt:lpstr>New aircraft </vt:lpstr>
      <vt:lpstr>C-130 aircraft </vt:lpstr>
      <vt:lpstr>P-3 aircraft </vt:lpstr>
      <vt:lpstr>P-3 aircraft </vt:lpstr>
      <vt:lpstr>Land Based Radar</vt:lpstr>
      <vt:lpstr>Hurricane Climatology</vt:lpstr>
      <vt:lpstr>Saharan Air Layer</vt:lpstr>
      <vt:lpstr>Modeling efforts</vt:lpstr>
      <vt:lpstr>Modeling efforts</vt:lpstr>
      <vt:lpstr>Diurnal Pulsing</vt:lpstr>
      <vt:lpstr>Conclusions</vt:lpstr>
      <vt:lpstr>Questions?</vt:lpstr>
      <vt:lpstr>Stepped Frequency Microwave Radiometer</vt:lpstr>
      <vt:lpstr>Gulfstream IV jet</vt:lpstr>
      <vt:lpstr>GPS dropwindsondes</vt:lpstr>
    </vt:vector>
  </TitlesOfParts>
  <Company>USDC/NOAA/AOML/HRD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Microsoft Office User</cp:lastModifiedBy>
  <cp:revision>99</cp:revision>
  <dcterms:created xsi:type="dcterms:W3CDTF">2016-02-29T16:04:19Z</dcterms:created>
  <dcterms:modified xsi:type="dcterms:W3CDTF">2016-05-18T15:30:37Z</dcterms:modified>
</cp:coreProperties>
</file>