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comments/comment1.xml" ContentType="application/vnd.openxmlformats-officedocument.presentationml.comment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91" r:id="rId1"/>
  </p:sldMasterIdLst>
  <p:sldIdLst>
    <p:sldId id="256" r:id="rId2"/>
    <p:sldId id="304" r:id="rId3"/>
    <p:sldId id="257" r:id="rId4"/>
    <p:sldId id="260" r:id="rId5"/>
    <p:sldId id="280" r:id="rId6"/>
    <p:sldId id="259" r:id="rId7"/>
    <p:sldId id="281" r:id="rId8"/>
    <p:sldId id="263" r:id="rId9"/>
    <p:sldId id="264" r:id="rId10"/>
    <p:sldId id="305" r:id="rId11"/>
    <p:sldId id="297" r:id="rId12"/>
    <p:sldId id="265" r:id="rId13"/>
    <p:sldId id="266" r:id="rId14"/>
    <p:sldId id="269" r:id="rId15"/>
    <p:sldId id="270" r:id="rId16"/>
    <p:sldId id="271" r:id="rId17"/>
    <p:sldId id="308" r:id="rId18"/>
    <p:sldId id="272" r:id="rId19"/>
    <p:sldId id="273" r:id="rId20"/>
    <p:sldId id="274" r:id="rId21"/>
    <p:sldId id="275" r:id="rId22"/>
    <p:sldId id="276" r:id="rId23"/>
    <p:sldId id="277" r:id="rId24"/>
    <p:sldId id="278" r:id="rId25"/>
    <p:sldId id="282" r:id="rId26"/>
    <p:sldId id="279" r:id="rId27"/>
    <p:sldId id="283" r:id="rId28"/>
    <p:sldId id="284" r:id="rId29"/>
    <p:sldId id="285" r:id="rId30"/>
    <p:sldId id="286" r:id="rId31"/>
    <p:sldId id="287" r:id="rId32"/>
    <p:sldId id="288" r:id="rId33"/>
    <p:sldId id="294" r:id="rId34"/>
    <p:sldId id="289" r:id="rId35"/>
    <p:sldId id="291" r:id="rId36"/>
    <p:sldId id="295" r:id="rId37"/>
    <p:sldId id="292" r:id="rId38"/>
    <p:sldId id="293" r:id="rId39"/>
    <p:sldId id="309" r:id="rId40"/>
    <p:sldId id="290" r:id="rId41"/>
    <p:sldId id="296" r:id="rId42"/>
    <p:sldId id="298" r:id="rId43"/>
    <p:sldId id="299" r:id="rId44"/>
    <p:sldId id="301" r:id="rId45"/>
    <p:sldId id="307" r:id="rId46"/>
    <p:sldId id="302" r:id="rId47"/>
    <p:sldId id="310" r:id="rId48"/>
    <p:sldId id="303" r:id="rId49"/>
    <p:sldId id="300" r:id="rId50"/>
    <p:sldId id="306" r:id="rId51"/>
  </p:sldIdLst>
  <p:sldSz cx="12192000" cy="6858000"/>
  <p:notesSz cx="6858000" cy="9144000"/>
  <p:embeddedFontLst>
    <p:embeddedFont>
      <p:font typeface="Magic School One" pitchFamily="2" charset="0"/>
      <p:regular r:id="rId52"/>
    </p:embeddedFont>
    <p:embeddedFont>
      <p:font typeface="Magic School Two" pitchFamily="2" charset="0"/>
      <p:regular r:id="rId53"/>
    </p:embeddedFont>
    <p:embeddedFont>
      <p:font typeface="Tw Cen MT" panose="020B0602020104020603" pitchFamily="34" charset="77"/>
      <p:regular r:id="rId54"/>
      <p:bold r:id="rId55"/>
      <p:italic r:id="rId56"/>
      <p:boldItalic r:id="rId5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2"/>
    <p:restoredTop sz="94674"/>
  </p:normalViewPr>
  <p:slideViewPr>
    <p:cSldViewPr snapToGrid="0" snapToObjects="1">
      <p:cViewPr varScale="1">
        <p:scale>
          <a:sx n="111" d="100"/>
          <a:sy n="111" d="100"/>
        </p:scale>
        <p:origin x="1168"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8-07T16:04:30.782" idx="1">
    <p:pos x="10" y="10"/>
    <p:text/>
    <p:extLst>
      <p:ext uri="{C676402C-5697-4E1C-873F-D02D1690AC5C}">
        <p15:threadingInfo xmlns:p15="http://schemas.microsoft.com/office/powerpoint/2012/main" timeZoneBias="24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7T19:47:38.861"/>
    </inkml:context>
    <inkml:brush xml:id="br0">
      <inkml:brushProperty name="width" value="0.05" units="cm"/>
      <inkml:brushProperty name="height" value="0.05" units="cm"/>
      <inkml:brushProperty name="color" value="#E71224"/>
    </inkml:brush>
  </inkml:definitions>
  <inkml:trace contextRef="#ctx0" brushRef="#br0">0 0 24575,'11'0'0,"-1"0"0,1 0 0,-1 0 0,1 0 0,-5 0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8T15:20:52.936"/>
    </inkml:context>
    <inkml:brush xml:id="br0">
      <inkml:brushProperty name="width" value="0.035" units="cm"/>
      <inkml:brushProperty name="height" value="0.035" units="cm"/>
      <inkml:brushProperty name="color" value="#E71224"/>
    </inkml:brush>
  </inkml:definitions>
  <inkml:trace contextRef="#ctx0" brushRef="#br0">0 958 24575,'2'-5'0,"3"2"0,3 1 0,1 0 0,-1 0 0,1-1 0,1 1 0,1-1 0,1-2 0,3-3 0,-1-1 0,3 0 0,0 1 0,-4 1 0,1-1 0,-2 2 0,-2-1 0,0 2 0,-2 2 0,-2 0 0,-1 1 0,0-1 0,2-2 0,1-1 0,3-1 0,3-4 0,4-2 0,5-3 0,3 0 0,4 0 0,-1-2 0,-2 2 0,-4 0 0,-2 3 0,-2 1 0,-1 1 0,-3 0 0,-1 2 0,-1 1 0,1-1 0,-1 1 0,3-4 0,2-2 0,0-1 0,6-1 0,0 0 0,2 1 0,1 0 0,-3 1 0,-1 1 0,-2-1 0,0 2 0,-1 0 0,1-1 0,3-1 0,2-1 0,4-1 0,2 2 0,1-2 0,1 0 0,0 0 0,-2-3 0,-2 2 0,0-1 0,1 0 0,1 1 0,1-1 0,0 0 0,-1 1 0,-3 1 0,-3 4 0,-6 2 0,-5 2 0,-4 1 0,-3 0 0,2 0 0,0 0 0,1-1 0,1 0 0,2 0 0,1-3 0,1 1 0,0-2 0,2-1 0,0 1 0,0 1 0,-3 1 0,-1 1 0,-3 2 0,-2 2 0,-4 2 0,-2 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5:21:13.29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2306,'8'-52,"0"3,-5 12,1-6,-1-8,2-12,0-5,-2-6,2-3,-1 0,-1-1,0 4,0 4,2 3,1 2,2-3,0-4,0 0,3-3,-1-2,2-2,0 2,-2 3,-1 6,-1 5,-2 6,1 6,-2 4,-2 5,2 4,-1 2,-1 5,1 1,-1 3,0 2,-1 2,1 2,0 0,0 0,2-1,-2-2,1-1,0-1,-2 3,1 4,-2 4,-1 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8T15:29:18.390"/>
    </inkml:context>
    <inkml:brush xml:id="br0">
      <inkml:brushProperty name="width" value="0.1" units="cm"/>
      <inkml:brushProperty name="height" value="0.2" units="cm"/>
      <inkml:brushProperty name="color" value="#0069AF"/>
      <inkml:brushProperty name="tip" value="rectangle"/>
      <inkml:brushProperty name="rasterOp" value="maskPen"/>
    </inkml:brush>
  </inkml:definitions>
  <inkml:trace contextRef="#ctx0" brushRef="#br0">7017 6703,'-17'-12,"-6"-5,-5-6,-9-6,-8-6,-12-6,-19-4,-10-3,0 2,15 7,20 9,18 9,13 8,8 5,6 4,1 1,-2 1,-7-1,-10-2,-9-3,-9-3,-5-3,-1 0,-1 0,-4-3,-2-4,-8-4,-2-4,1 3,8 5,10 5,11 5,11 2,6 4,6 3,3 2,1 0,3-2,0-1,-3 0,-2-1,-8 0,-4-1,-6-4,-9-2,-7-6,-8-3,-5-3,-2 0,-2 0,-4-3,2 0,2 0,13 3,12 7,11 3,6 4,2 0,2 2,2 2,2 1,0-1,0 0,-6-3,-9-3,-11-2,-11-6,-5-2,0 0,-1-1,3 3,2 1,3 0,10 3,7 3,9 3,7 4,5 1,2 1,2 0,-1 1,-2 0,-3-1,-8-2,-9-3,-6-2,-6-4,-3-1,0-2,-2 0,1 0,3 2,9 3,10 4,8 2,7 3,1-2,-6-1,-18-11,-19-13,-17-7,-10-6,6 3,9 5,14 8,13 10,15 8,9 4,4 1,3 1,-7-1,-7-2,-16-6,-13-8,-14-6,-7-3,-2-3,4 0,6 2,9 2,10 4,7 4,6 3,5 3,2 5,4 0,-2 1,-3-3,-9-1,-8-4,-8-5,-5-2,-1-2,-1-3,-2 0,-1-3,1 0,3 0,7 4,2 2,4 3,2 3,4 3,5 3,4-1,2 3,-3-1,-1-2,-2-1,-1-1,-1-2,-4-3,-4-3,-8-3,-3-4,0 2,1-1,6 3,6 7,7 2,6 4,4 4,1 0,1-1,-1 0,-4-2,-2-1,-4-3,-3-2,-1-1,-3 0,-1 0,1 0,0-1,5 3,0 0,5 2,2 3,4 0,5 3,-2 1,2 1,0 0,-2-2,-2-4,-5 1,-1-1,-6 1,-3 0,1-1,-1-2,5 0,1 2,-1-1,0 0,-1-2,0-1,0 1,1 2,4 2,5 2,2-2,1 1,0 1,2-1,-1 2,0 0,1 1,0 1,0 0,1-1,1-2,2-2,0-1,1-1,-3-1,-3-2,2-2,-2-1,2 0,0 1,1-3,-1-3,-1-3,0-3,-3-4,2-3,-1-3,1-2,4 2,0 1,1 2,0 1,-1-6,1-1,1-6,1 1,1-2,0-2,0-1,1-3,1 0,2 1,2 1,0 4,0 4,0 4,0 7,0 7,0 2,0 3,3-1,1-1,1-1,3-4,-1-2,0-2,1 0,-1 2,2 3,1 3,-2 2,-1 1,0-2,2-5,4 0,1-4,3-2,4-5,3-6,0-4,-2-4,1 3,-3 2,2 5,0 2,-3 3,0 2,0 2,-2-1,0-1,0 0,-1-1,4-1,-3 1,2-2,-1 1,-1 3,0 4,-4 9,-3 3,0 4,-2 1,-1 0,0-1,-2 1,1 2,0 2,0 1,0-3,1-2,2-2,0 0,0 0,-2 0,1 1,0 0,3-2,-3 1,-1 4,-2 3,-2 3,1 3,-1 0,-1 1,1 0,-3-1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7T19:47:38.861"/>
    </inkml:context>
    <inkml:brush xml:id="br0">
      <inkml:brushProperty name="width" value="0.05" units="cm"/>
      <inkml:brushProperty name="height" value="0.05" units="cm"/>
      <inkml:brushProperty name="color" value="#E71224"/>
    </inkml:brush>
  </inkml:definitions>
  <inkml:trace contextRef="#ctx0" brushRef="#br0">0 0 24575,'11'0'0,"-1"0"0,1 0 0,-1 0 0,1 0 0,-5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7T19:47:46.941"/>
    </inkml:context>
    <inkml:brush xml:id="br0">
      <inkml:brushProperty name="width" value="0.05" units="cm"/>
      <inkml:brushProperty name="height" value="0.05" units="cm"/>
      <inkml:brushProperty name="color" value="#E71224"/>
    </inkml:brush>
  </inkml:definitions>
  <inkml:trace contextRef="#ctx0" brushRef="#br0">0 1 24575,'11'6'0,"-1"3"0,1-8 0,0 9 0,-1-4 0,6-1 0,-4 5 0,4-4 0,-5 0 0,-1 3 0,1-3 0,-1 0 0,6 4 0,-4-5 0,10 7 0,-5-6 0,0 3 0,10-2 0,-13 4 0,13 0 0,-10 0 0,6-5 0,-6 4 0,5-4 0,-10 5 0,9 0 0,-9 0 0,4-5 0,-6 3 0,1-3 0,0 0 0,-1 3 0,1-3 0,-1 5 0,1 0 0,0-1 0,-1 1 0,1-5 0,-1 3 0,1-3 0,0 0 0,-6 3 0,10-3 0,-8 0 0,9 4 0,-5-9 0,0 4 0,-1 0 0,1-4 0,-5 8 0,3-8 0,-3 9 0,5-9 0,-1 4 0,-4-1 0,3-2 0,-3 7 0,5-8 0,-1 4 0,1-5 0,-5 5 0,3-4 0,-3 3 0,5-4 0,-1 0 0,1 5 0,0-4 0,-1 4 0,1-5 0,-1 0 0,1 5 0,0-4 0,-1 4 0,1-5 0,-1 0 0,1 0 0,-5 4 0,3-2 0,-3 2 0,5 1 0,-1 1 0,1 0 0,-5 3 0,3-8 0,-3 4 0,5 0 0,-1 1 0,1 0 0,-1 3 0,1-8 0,0 9 0,-1-9 0,1 8 0,-1-3 0,1 0 0,0 3 0,-1-8 0,1 9 0,-1-9 0,1 8 0,0-7 0,-1 7 0,1-8 0,-1 9 0,1-9 0,0 8 0,-1-3 0,1 0 0,-1 3 0,1-7 0,0 7 0,-1-3 0,1 0 0,5 4 0,-4-5 0,4 2 0,-6 2 0,6-3 0,-4 5 0,4-5 0,0 4 0,-4-9 0,9 9 0,-9-4 0,9 5 0,-9 0 0,10 0 0,-10 0 0,9 0 0,-9 0 0,4 0 0,-5 4 0,5-7 0,-4 6 0,-1-8 0,-1 10 0,-4-4 0,5 4 0,-1-5 0,1-1 0,0 6 0,0-4 0,5 10 0,1 0 0,0-4 0,-1 8 0,-5-9 0,0 6 0,0-6 0,0 5 0,0-5 0,6 6 0,-5-1 0,4-4 0,-5 3 0,0-4 0,0 0 0,0 5 0,0-5 0,0 0 0,-5-1 0,4 0 0,-4-4 0,5 4 0,0 0 0,0-4 0,-1 4 0,1 0 0,0-4 0,5 14 0,1-8 0,0 10 0,-1-11 0,-4 4 0,4-3 0,-4 4 0,4-4 0,0 3 0,-3-4 0,8 6 0,-9-6 0,10 5 0,-10-5 0,9 0 0,-3 5 0,4-10 0,-4 10 0,3-5 0,-3 1 0,5 3 0,5-2 0,-3 3 0,3-3 0,11 13 0,-7-12 0,15 15 0,-17-12 0,4 1 0,-4-1 0,6 1 0,1 0 0,-1 0 0,1 6 0,-1-4 0,8 5 0,-7-7 0,13 2 0,-6-2 0,0-4 0,6 4 0,-13-5 0,13 0 0,-6 5 0,7-10 0,0 10 0,0-10 0,-7 9 0,15-9 0,-19 3 0,12-5 0,-22-5 0,5 3 0,-5-8 0,0 8 0,4-3 0,-3-1 0,-1-1 0,4 1 0,-4-5 0,6 4 0,0-5 0,-5 0 0,3 0 0,-10 0 0,11 0 0,-11 0 0,11 0 0,-11 0 0,4 0 0,11 0 0,-6 0 0,7 0 0,-6 0 0,-9 0 0,9 0 0,-4 0 0,0 0 0,5-5 0,-5 4 0,0-5 0,5 1 0,-5 3 0,0-3 0,5 5 0,-11 0 0,4 0 0,-5 0 0,0 0 0,-1 0 0,1 0 0,0 0 0,-1 0 0,-4 0 0,13 5 0,-17 1 0,18 0 0,-20 4 0,4-9 0,0 9 0,-4-9 0,4 9 0,-1-4 0,-3 0 0,10 4 0,-10-4 0,4 5 0,0-6 0,-4 5 0,9-4 0,-4 5 0,0-5 0,5 4 0,-10-4 0,9 5 0,-9 0 0,9 0 0,-9 0 0,14 0 0,-13-1 0,8 1 0,-5-5 0,-4 3 0,4-3 0,-6 0 0,1 3 0,0-3 0,-1 0 0,-4 4 0,3-4 0,-3-1 0,0 5 0,4-4 0,-4 0 0,-1 3 0,5-3 0,-4 0 0,0 3 0,3-8 0,-8 9 0,9-4 0,-4 0 0,4 8 0,-4-7 0,3 3 0,-3 0 0,0-4 0,4 0 0,-9 3 0,8-8 0,-8 9 0,9-9 0,-9 8 0,8-8 0,-7 9 0,7-4 0,-8 4 0,9-4 0,-9 4 0,8-5 0,-8 6 0,9 0 0,-4-1 0,4 1 0,1 5 0,-5-4 0,4 4 0,-9-6 0,8 1 0,-3-1 0,5 1 0,-1 0 0,-4-1 0,4 1 0,-4-1 0,0 1 0,3 0 0,-3-1 0,0 1 0,3-5 0,-3 3 0,0-3 0,-1 4 0,-1 1 0,2-5 0,0 3 0,3-3 0,-7 5 0,7-1 0,-8 1 0,9 0 0,-4-1 0,-1 1 0,5-1 0,-9 1 0,8 0 0,-3-6 0,0 5 0,4-4 0,-9 4 0,8 1 0,-8 0 0,9-1 0,-4 1 0,0-1 0,3 1 0,-8 0 0,9-1 0,-5 1 0,1-1 0,4 1 0,-9-1 0,8 1 0,-2 5 0,3-9 0,-4 13 0,4-12 0,-4 8 0,0-6 0,3 1 0,-3-1 0,4 1 0,-4 5 0,4-4 0,-4 4 0,0-6 0,3 1 0,-8 0 0,9-1 0,-9 6 0,8-4 0,-3 4 0,5-5 0,-5-1 0,3 6 0,-8-4 0,9 4 0,-4-5 0,0 5 0,3-4 0,-7 3 0,7 1 0,-2 2 0,3-1 0,-3-1 0,2-5 0,-3-1 0,0 6 0,3-9 0,-8 13 0,9-17 0,-9 17 0,8-13 0,-3 9 0,0-5 0,4-1 0,-4 1 0,-1 0 0,5-1 0,-4 1 0,4-1 0,-4 1 0,4 0 0,-5-1 0,1 1 0,4-1 0,-9 1 0,8 0 0,-3-1 0,0 1 0,4-1 0,-9 1 0,8-5 0,-8 3 0,9-8 0,-9 9 0,4-4 0,-1 4 0,2 1 0,0 0 0,4-6 0,-9 5 0,8-9 0,-8 8 0,4-7 0,-5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7T19:49:05.556"/>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7T19:49:07.236"/>
    </inkml:context>
    <inkml:brush xml:id="br0">
      <inkml:brushProperty name="width" value="0.05" units="cm"/>
      <inkml:brushProperty name="height" value="0.05" units="cm"/>
      <inkml:brushProperty name="color" value="#E71224"/>
    </inkml:brush>
  </inkml:definitions>
  <inkml:trace contextRef="#ctx0" brushRef="#br0">1 0 24575,'0'0'0</inkml:trace>
  <inkml:trace contextRef="#ctx0" brushRef="#br0" timeOffset="264">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7T19:49:14.852"/>
    </inkml:context>
    <inkml:brush xml:id="br0">
      <inkml:brushProperty name="width" value="0.05" units="cm"/>
      <inkml:brushProperty name="height" value="0.05" units="cm"/>
      <inkml:brushProperty name="color" value="#E71224"/>
    </inkml:brush>
  </inkml:definitions>
  <inkml:trace contextRef="#ctx0" brushRef="#br0">1 0 24575,'0'0'0</inkml:trace>
  <inkml:trace contextRef="#ctx0" brushRef="#br0" timeOffset="312">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7T19:49:05.556"/>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7T19:49:07.236"/>
    </inkml:context>
    <inkml:brush xml:id="br0">
      <inkml:brushProperty name="width" value="0.05" units="cm"/>
      <inkml:brushProperty name="height" value="0.05" units="cm"/>
      <inkml:brushProperty name="color" value="#E71224"/>
    </inkml:brush>
  </inkml:definitions>
  <inkml:trace contextRef="#ctx0" brushRef="#br0">1 0 24575,'0'0'0</inkml:trace>
  <inkml:trace contextRef="#ctx0" brushRef="#br0" timeOffset="264">1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07T19:49:14.852"/>
    </inkml:context>
    <inkml:brush xml:id="br0">
      <inkml:brushProperty name="width" value="0.05" units="cm"/>
      <inkml:brushProperty name="height" value="0.05" units="cm"/>
      <inkml:brushProperty name="color" value="#E71224"/>
    </inkml:brush>
  </inkml:definitions>
  <inkml:trace contextRef="#ctx0" brushRef="#br0">1 0 24575,'0'0'0</inkml:trace>
  <inkml:trace contextRef="#ctx0" brushRef="#br0" timeOffset="312">1 0 24575,'0'0'0</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2E9303-4201-564B-8772-B2C1447C4F34}" type="datetimeFigureOut">
              <a:rPr lang="en-US" smtClean="0"/>
              <a:t>1/16/24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79BF29-1B27-8545-912C-6C4510323B85}" type="slidenum">
              <a:rPr lang="en-US" smtClean="0"/>
              <a:t>‹#›</a:t>
            </a:fld>
            <a:endParaRPr lang="en-US" dirty="0"/>
          </a:p>
        </p:txBody>
      </p:sp>
    </p:spTree>
    <p:extLst>
      <p:ext uri="{BB962C8B-B14F-4D97-AF65-F5344CB8AC3E}">
        <p14:creationId xmlns:p14="http://schemas.microsoft.com/office/powerpoint/2010/main" val="2775455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2E9303-4201-564B-8772-B2C1447C4F34}" type="datetimeFigureOut">
              <a:rPr lang="en-US" smtClean="0"/>
              <a:t>1/16/24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79BF29-1B27-8545-912C-6C4510323B85}" type="slidenum">
              <a:rPr lang="en-US" smtClean="0"/>
              <a:t>‹#›</a:t>
            </a:fld>
            <a:endParaRPr lang="en-US" dirty="0"/>
          </a:p>
        </p:txBody>
      </p:sp>
    </p:spTree>
    <p:extLst>
      <p:ext uri="{BB962C8B-B14F-4D97-AF65-F5344CB8AC3E}">
        <p14:creationId xmlns:p14="http://schemas.microsoft.com/office/powerpoint/2010/main" val="676414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2E9303-4201-564B-8772-B2C1447C4F34}" type="datetimeFigureOut">
              <a:rPr lang="en-US" smtClean="0"/>
              <a:t>1/16/24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79BF29-1B27-8545-912C-6C4510323B85}" type="slidenum">
              <a:rPr lang="en-US" smtClean="0"/>
              <a:t>‹#›</a:t>
            </a:fld>
            <a:endParaRPr lang="en-US" dirty="0"/>
          </a:p>
        </p:txBody>
      </p:sp>
    </p:spTree>
    <p:extLst>
      <p:ext uri="{BB962C8B-B14F-4D97-AF65-F5344CB8AC3E}">
        <p14:creationId xmlns:p14="http://schemas.microsoft.com/office/powerpoint/2010/main" val="3169872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2E9303-4201-564B-8772-B2C1447C4F34}" type="datetimeFigureOut">
              <a:rPr lang="en-US" smtClean="0"/>
              <a:t>1/16/24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79BF29-1B27-8545-912C-6C4510323B8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45945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2E9303-4201-564B-8772-B2C1447C4F34}" type="datetimeFigureOut">
              <a:rPr lang="en-US" smtClean="0"/>
              <a:t>1/16/24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79BF29-1B27-8545-912C-6C4510323B85}" type="slidenum">
              <a:rPr lang="en-US" smtClean="0"/>
              <a:t>‹#›</a:t>
            </a:fld>
            <a:endParaRPr lang="en-US" dirty="0"/>
          </a:p>
        </p:txBody>
      </p:sp>
    </p:spTree>
    <p:extLst>
      <p:ext uri="{BB962C8B-B14F-4D97-AF65-F5344CB8AC3E}">
        <p14:creationId xmlns:p14="http://schemas.microsoft.com/office/powerpoint/2010/main" val="2719873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82E9303-4201-564B-8772-B2C1447C4F34}" type="datetimeFigureOut">
              <a:rPr lang="en-US" smtClean="0"/>
              <a:t>1/16/24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79BF29-1B27-8545-912C-6C4510323B85}" type="slidenum">
              <a:rPr lang="en-US" smtClean="0"/>
              <a:t>‹#›</a:t>
            </a:fld>
            <a:endParaRPr lang="en-US" dirty="0"/>
          </a:p>
        </p:txBody>
      </p:sp>
    </p:spTree>
    <p:extLst>
      <p:ext uri="{BB962C8B-B14F-4D97-AF65-F5344CB8AC3E}">
        <p14:creationId xmlns:p14="http://schemas.microsoft.com/office/powerpoint/2010/main" val="524592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82E9303-4201-564B-8772-B2C1447C4F34}" type="datetimeFigureOut">
              <a:rPr lang="en-US" smtClean="0"/>
              <a:t>1/16/24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79BF29-1B27-8545-912C-6C4510323B85}" type="slidenum">
              <a:rPr lang="en-US" smtClean="0"/>
              <a:t>‹#›</a:t>
            </a:fld>
            <a:endParaRPr lang="en-US" dirty="0"/>
          </a:p>
        </p:txBody>
      </p:sp>
    </p:spTree>
    <p:extLst>
      <p:ext uri="{BB962C8B-B14F-4D97-AF65-F5344CB8AC3E}">
        <p14:creationId xmlns:p14="http://schemas.microsoft.com/office/powerpoint/2010/main" val="3828937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2E9303-4201-564B-8772-B2C1447C4F34}" type="datetimeFigureOut">
              <a:rPr lang="en-US" smtClean="0"/>
              <a:t>1/16/24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79BF29-1B27-8545-912C-6C4510323B85}" type="slidenum">
              <a:rPr lang="en-US" smtClean="0"/>
              <a:t>‹#›</a:t>
            </a:fld>
            <a:endParaRPr lang="en-US" dirty="0"/>
          </a:p>
        </p:txBody>
      </p:sp>
    </p:spTree>
    <p:extLst>
      <p:ext uri="{BB962C8B-B14F-4D97-AF65-F5344CB8AC3E}">
        <p14:creationId xmlns:p14="http://schemas.microsoft.com/office/powerpoint/2010/main" val="3909818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2E9303-4201-564B-8772-B2C1447C4F34}" type="datetimeFigureOut">
              <a:rPr lang="en-US" smtClean="0"/>
              <a:t>1/16/24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79BF29-1B27-8545-912C-6C4510323B85}" type="slidenum">
              <a:rPr lang="en-US" smtClean="0"/>
              <a:t>‹#›</a:t>
            </a:fld>
            <a:endParaRPr lang="en-US" dirty="0"/>
          </a:p>
        </p:txBody>
      </p:sp>
    </p:spTree>
    <p:extLst>
      <p:ext uri="{BB962C8B-B14F-4D97-AF65-F5344CB8AC3E}">
        <p14:creationId xmlns:p14="http://schemas.microsoft.com/office/powerpoint/2010/main" val="3582091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2E9303-4201-564B-8772-B2C1447C4F34}" type="datetimeFigureOut">
              <a:rPr lang="en-US" smtClean="0"/>
              <a:t>1/16/24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79BF29-1B27-8545-912C-6C4510323B85}" type="slidenum">
              <a:rPr lang="en-US" smtClean="0"/>
              <a:t>‹#›</a:t>
            </a:fld>
            <a:endParaRPr lang="en-US" dirty="0"/>
          </a:p>
        </p:txBody>
      </p:sp>
    </p:spTree>
    <p:extLst>
      <p:ext uri="{BB962C8B-B14F-4D97-AF65-F5344CB8AC3E}">
        <p14:creationId xmlns:p14="http://schemas.microsoft.com/office/powerpoint/2010/main" val="279000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2E9303-4201-564B-8772-B2C1447C4F34}" type="datetimeFigureOut">
              <a:rPr lang="en-US" smtClean="0"/>
              <a:t>1/16/24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79BF29-1B27-8545-912C-6C4510323B85}" type="slidenum">
              <a:rPr lang="en-US" smtClean="0"/>
              <a:t>‹#›</a:t>
            </a:fld>
            <a:endParaRPr lang="en-US" dirty="0"/>
          </a:p>
        </p:txBody>
      </p:sp>
    </p:spTree>
    <p:extLst>
      <p:ext uri="{BB962C8B-B14F-4D97-AF65-F5344CB8AC3E}">
        <p14:creationId xmlns:p14="http://schemas.microsoft.com/office/powerpoint/2010/main" val="3879870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2E9303-4201-564B-8772-B2C1447C4F34}" type="datetimeFigureOut">
              <a:rPr lang="en-US" smtClean="0"/>
              <a:t>1/16/24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79BF29-1B27-8545-912C-6C4510323B85}" type="slidenum">
              <a:rPr lang="en-US" smtClean="0"/>
              <a:t>‹#›</a:t>
            </a:fld>
            <a:endParaRPr lang="en-US" dirty="0"/>
          </a:p>
        </p:txBody>
      </p:sp>
    </p:spTree>
    <p:extLst>
      <p:ext uri="{BB962C8B-B14F-4D97-AF65-F5344CB8AC3E}">
        <p14:creationId xmlns:p14="http://schemas.microsoft.com/office/powerpoint/2010/main" val="1765897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2E9303-4201-564B-8772-B2C1447C4F34}" type="datetimeFigureOut">
              <a:rPr lang="en-US" smtClean="0"/>
              <a:t>1/16/24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79BF29-1B27-8545-912C-6C4510323B85}" type="slidenum">
              <a:rPr lang="en-US" smtClean="0"/>
              <a:t>‹#›</a:t>
            </a:fld>
            <a:endParaRPr lang="en-US" dirty="0"/>
          </a:p>
        </p:txBody>
      </p:sp>
    </p:spTree>
    <p:extLst>
      <p:ext uri="{BB962C8B-B14F-4D97-AF65-F5344CB8AC3E}">
        <p14:creationId xmlns:p14="http://schemas.microsoft.com/office/powerpoint/2010/main" val="3641695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2E9303-4201-564B-8772-B2C1447C4F34}" type="datetimeFigureOut">
              <a:rPr lang="en-US" smtClean="0"/>
              <a:t>1/16/24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79BF29-1B27-8545-912C-6C4510323B85}" type="slidenum">
              <a:rPr lang="en-US" smtClean="0"/>
              <a:t>‹#›</a:t>
            </a:fld>
            <a:endParaRPr lang="en-US" dirty="0"/>
          </a:p>
        </p:txBody>
      </p:sp>
    </p:spTree>
    <p:extLst>
      <p:ext uri="{BB962C8B-B14F-4D97-AF65-F5344CB8AC3E}">
        <p14:creationId xmlns:p14="http://schemas.microsoft.com/office/powerpoint/2010/main" val="423522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82E9303-4201-564B-8772-B2C1447C4F34}" type="datetimeFigureOut">
              <a:rPr lang="en-US" smtClean="0"/>
              <a:t>1/16/24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A79BF29-1B27-8545-912C-6C4510323B85}" type="slidenum">
              <a:rPr lang="en-US" smtClean="0"/>
              <a:t>‹#›</a:t>
            </a:fld>
            <a:endParaRPr lang="en-US" dirty="0"/>
          </a:p>
        </p:txBody>
      </p:sp>
    </p:spTree>
    <p:extLst>
      <p:ext uri="{BB962C8B-B14F-4D97-AF65-F5344CB8AC3E}">
        <p14:creationId xmlns:p14="http://schemas.microsoft.com/office/powerpoint/2010/main" val="4253068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2E9303-4201-564B-8772-B2C1447C4F34}" type="datetimeFigureOut">
              <a:rPr lang="en-US" smtClean="0"/>
              <a:t>1/16/24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79BF29-1B27-8545-912C-6C4510323B85}" type="slidenum">
              <a:rPr lang="en-US" smtClean="0"/>
              <a:t>‹#›</a:t>
            </a:fld>
            <a:endParaRPr lang="en-US" dirty="0"/>
          </a:p>
        </p:txBody>
      </p:sp>
    </p:spTree>
    <p:extLst>
      <p:ext uri="{BB962C8B-B14F-4D97-AF65-F5344CB8AC3E}">
        <p14:creationId xmlns:p14="http://schemas.microsoft.com/office/powerpoint/2010/main" val="1551087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2E9303-4201-564B-8772-B2C1447C4F34}" type="datetimeFigureOut">
              <a:rPr lang="en-US" smtClean="0"/>
              <a:t>1/16/24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79BF29-1B27-8545-912C-6C4510323B85}" type="slidenum">
              <a:rPr lang="en-US" smtClean="0"/>
              <a:t>‹#›</a:t>
            </a:fld>
            <a:endParaRPr lang="en-US" dirty="0"/>
          </a:p>
        </p:txBody>
      </p:sp>
    </p:spTree>
    <p:extLst>
      <p:ext uri="{BB962C8B-B14F-4D97-AF65-F5344CB8AC3E}">
        <p14:creationId xmlns:p14="http://schemas.microsoft.com/office/powerpoint/2010/main" val="3395280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82E9303-4201-564B-8772-B2C1447C4F34}" type="datetimeFigureOut">
              <a:rPr lang="en-US" smtClean="0"/>
              <a:t>1/16/24</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BA79BF29-1B27-8545-912C-6C4510323B85}" type="slidenum">
              <a:rPr lang="en-US" smtClean="0"/>
              <a:t>‹#›</a:t>
            </a:fld>
            <a:endParaRPr lang="en-US" dirty="0"/>
          </a:p>
        </p:txBody>
      </p:sp>
    </p:spTree>
    <p:extLst>
      <p:ext uri="{BB962C8B-B14F-4D97-AF65-F5344CB8AC3E}">
        <p14:creationId xmlns:p14="http://schemas.microsoft.com/office/powerpoint/2010/main" val="311274922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g"/><Relationship Id="rId7" Type="http://schemas.openxmlformats.org/officeDocument/2006/relationships/customXml" Target="../ink/ink11.xml"/><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customXml" Target="../ink/ink10.xml"/><Relationship Id="rId4" Type="http://schemas.openxmlformats.org/officeDocument/2006/relationships/image" Target="../media/image40.jpg"/></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80.png"/></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g"/></Relationships>
</file>

<file path=ppt/slides/_rels/slide4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2.jp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customXml" Target="../ink/ink1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49.xml.rels><?xml version="1.0" encoding="UTF-8" standalone="yes"?>
<Relationships xmlns="http://schemas.openxmlformats.org/package/2006/relationships"><Relationship Id="rId2" Type="http://schemas.openxmlformats.org/officeDocument/2006/relationships/hyperlink" Target="https://www.aoml.noaa.gov/ftp/hrd/data/flightleve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customXml" Target="../ink/ink3.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9.jp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110.png"/><Relationship Id="rId4" Type="http://schemas.openxmlformats.org/officeDocument/2006/relationships/customXml" Target="../ink/ink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jpg"/><Relationship Id="rId2"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customXml" Target="../ink/ink9.xml"/><Relationship Id="rId4" Type="http://schemas.openxmlformats.org/officeDocument/2006/relationships/customXml" Target="../ink/ink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360D-2319-2444-BDD0-37CCADBBAF9F}"/>
              </a:ext>
            </a:extLst>
          </p:cNvPr>
          <p:cNvSpPr>
            <a:spLocks noGrp="1"/>
          </p:cNvSpPr>
          <p:nvPr>
            <p:ph type="ctrTitle"/>
          </p:nvPr>
        </p:nvSpPr>
        <p:spPr/>
        <p:txBody>
          <a:bodyPr>
            <a:normAutofit fontScale="90000"/>
          </a:bodyPr>
          <a:lstStyle/>
          <a:p>
            <a:pPr algn="l"/>
            <a:r>
              <a:rPr lang="en-US" sz="10700" dirty="0">
                <a:latin typeface="Magic School One" pitchFamily="2" charset="0"/>
              </a:rPr>
              <a:t>Fantastic Wind</a:t>
            </a:r>
            <a:br>
              <a:rPr lang="en-US" sz="10700" dirty="0">
                <a:latin typeface="Magic School One" pitchFamily="2" charset="0"/>
              </a:rPr>
            </a:br>
            <a:r>
              <a:rPr lang="en-US" sz="10700" dirty="0">
                <a:latin typeface="Magic School One" pitchFamily="2" charset="0"/>
              </a:rPr>
              <a:t>center tracks</a:t>
            </a:r>
            <a:br>
              <a:rPr lang="en-US" dirty="0">
                <a:latin typeface="Magic School Two" pitchFamily="2" charset="0"/>
              </a:rPr>
            </a:br>
            <a:endParaRPr lang="en-US" dirty="0">
              <a:latin typeface="Magic School Two" pitchFamily="2" charset="0"/>
            </a:endParaRPr>
          </a:p>
        </p:txBody>
      </p:sp>
      <p:sp>
        <p:nvSpPr>
          <p:cNvPr id="3" name="Subtitle 2">
            <a:extLst>
              <a:ext uri="{FF2B5EF4-FFF2-40B4-BE49-F238E27FC236}">
                <a16:creationId xmlns:a16="http://schemas.microsoft.com/office/drawing/2014/main" id="{1D48C6E1-BE5D-CC47-A7A5-1400CF679B73}"/>
              </a:ext>
            </a:extLst>
          </p:cNvPr>
          <p:cNvSpPr>
            <a:spLocks noGrp="1"/>
          </p:cNvSpPr>
          <p:nvPr>
            <p:ph type="subTitle" idx="1"/>
          </p:nvPr>
        </p:nvSpPr>
        <p:spPr/>
        <p:txBody>
          <a:bodyPr>
            <a:noAutofit/>
          </a:bodyPr>
          <a:lstStyle/>
          <a:p>
            <a:pPr algn="l" fontAlgn="t">
              <a:spcBef>
                <a:spcPts val="600"/>
              </a:spcBef>
            </a:pPr>
            <a:r>
              <a:rPr lang="en-US" dirty="0"/>
              <a:t>Neal M. Dorst</a:t>
            </a:r>
          </a:p>
          <a:p>
            <a:pPr algn="l" fontAlgn="t">
              <a:spcBef>
                <a:spcPts val="600"/>
              </a:spcBef>
            </a:pPr>
            <a:r>
              <a:rPr lang="en-US" dirty="0"/>
              <a:t>AOML/hrd</a:t>
            </a:r>
          </a:p>
          <a:p>
            <a:pPr algn="l" fontAlgn="t">
              <a:spcBef>
                <a:spcPts val="600"/>
              </a:spcBef>
            </a:pPr>
            <a:r>
              <a:rPr lang="en-US" dirty="0"/>
              <a:t>IRR Report</a:t>
            </a:r>
          </a:p>
          <a:p>
            <a:pPr algn="l" fontAlgn="t">
              <a:spcBef>
                <a:spcPts val="600"/>
              </a:spcBef>
            </a:pPr>
            <a:r>
              <a:rPr lang="en-US" dirty="0"/>
              <a:t>Jan. 18, 2024</a:t>
            </a:r>
          </a:p>
        </p:txBody>
      </p:sp>
      <p:pic>
        <p:nvPicPr>
          <p:cNvPr id="5" name="Picture 4">
            <a:extLst>
              <a:ext uri="{FF2B5EF4-FFF2-40B4-BE49-F238E27FC236}">
                <a16:creationId xmlns:a16="http://schemas.microsoft.com/office/drawing/2014/main" id="{C098A3EF-3684-124C-9458-3E20527542CC}"/>
              </a:ext>
            </a:extLst>
          </p:cNvPr>
          <p:cNvPicPr>
            <a:picLocks noChangeAspect="1"/>
          </p:cNvPicPr>
          <p:nvPr/>
        </p:nvPicPr>
        <p:blipFill>
          <a:blip r:embed="rId2"/>
          <a:stretch>
            <a:fillRect/>
          </a:stretch>
        </p:blipFill>
        <p:spPr>
          <a:xfrm>
            <a:off x="6096000" y="4281615"/>
            <a:ext cx="1952368" cy="1952368"/>
          </a:xfrm>
          <a:prstGeom prst="rect">
            <a:avLst/>
          </a:prstGeom>
        </p:spPr>
      </p:pic>
      <p:pic>
        <p:nvPicPr>
          <p:cNvPr id="7" name="Picture 6">
            <a:extLst>
              <a:ext uri="{FF2B5EF4-FFF2-40B4-BE49-F238E27FC236}">
                <a16:creationId xmlns:a16="http://schemas.microsoft.com/office/drawing/2014/main" id="{4604DC1B-75A9-4E48-B6F1-7571BC01B205}"/>
              </a:ext>
            </a:extLst>
          </p:cNvPr>
          <p:cNvPicPr>
            <a:picLocks noChangeAspect="1"/>
          </p:cNvPicPr>
          <p:nvPr/>
        </p:nvPicPr>
        <p:blipFill>
          <a:blip r:embed="rId3"/>
          <a:stretch>
            <a:fillRect/>
          </a:stretch>
        </p:blipFill>
        <p:spPr>
          <a:xfrm>
            <a:off x="8247012" y="4455470"/>
            <a:ext cx="1601323" cy="1604658"/>
          </a:xfrm>
          <a:prstGeom prst="rect">
            <a:avLst/>
          </a:prstGeom>
        </p:spPr>
      </p:pic>
      <p:sp>
        <p:nvSpPr>
          <p:cNvPr id="8" name="TextBox 7">
            <a:extLst>
              <a:ext uri="{FF2B5EF4-FFF2-40B4-BE49-F238E27FC236}">
                <a16:creationId xmlns:a16="http://schemas.microsoft.com/office/drawing/2014/main" id="{971308FA-64EC-7946-912A-D2E88141BD82}"/>
              </a:ext>
            </a:extLst>
          </p:cNvPr>
          <p:cNvSpPr txBox="1"/>
          <p:nvPr/>
        </p:nvSpPr>
        <p:spPr>
          <a:xfrm>
            <a:off x="9613557" y="1829611"/>
            <a:ext cx="2343665" cy="1446550"/>
          </a:xfrm>
          <a:prstGeom prst="rect">
            <a:avLst/>
          </a:prstGeom>
          <a:noFill/>
        </p:spPr>
        <p:txBody>
          <a:bodyPr wrap="square" rtlCol="0">
            <a:spAutoFit/>
          </a:bodyPr>
          <a:lstStyle/>
          <a:p>
            <a:r>
              <a:rPr lang="en-US" sz="4400" dirty="0">
                <a:latin typeface="Magic School Two" pitchFamily="2" charset="0"/>
              </a:rPr>
              <a:t>and where to find them</a:t>
            </a:r>
            <a:endParaRPr lang="en-US" sz="4400" dirty="0"/>
          </a:p>
        </p:txBody>
      </p:sp>
      <p:pic>
        <p:nvPicPr>
          <p:cNvPr id="14" name="Picture 13">
            <a:extLst>
              <a:ext uri="{FF2B5EF4-FFF2-40B4-BE49-F238E27FC236}">
                <a16:creationId xmlns:a16="http://schemas.microsoft.com/office/drawing/2014/main" id="{863CAD4C-401F-3648-BF41-DFF77F2BDBDB}"/>
              </a:ext>
            </a:extLst>
          </p:cNvPr>
          <p:cNvPicPr>
            <a:picLocks noChangeAspect="1"/>
          </p:cNvPicPr>
          <p:nvPr/>
        </p:nvPicPr>
        <p:blipFill>
          <a:blip r:embed="rId4"/>
          <a:stretch>
            <a:fillRect/>
          </a:stretch>
        </p:blipFill>
        <p:spPr>
          <a:xfrm>
            <a:off x="10032638" y="4455470"/>
            <a:ext cx="1604659" cy="1604659"/>
          </a:xfrm>
          <a:prstGeom prst="rect">
            <a:avLst/>
          </a:prstGeom>
        </p:spPr>
      </p:pic>
    </p:spTree>
    <p:extLst>
      <p:ext uri="{BB962C8B-B14F-4D97-AF65-F5344CB8AC3E}">
        <p14:creationId xmlns:p14="http://schemas.microsoft.com/office/powerpoint/2010/main" val="1540896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p:txBody>
          <a:bodyPr>
            <a:normAutofit/>
          </a:bodyPr>
          <a:lstStyle/>
          <a:p>
            <a:r>
              <a:rPr lang="en-US" sz="7200" dirty="0">
                <a:latin typeface="Magic School One" pitchFamily="2" charset="0"/>
              </a:rPr>
              <a:t>history</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722438" y="1932200"/>
            <a:ext cx="4555787" cy="1864440"/>
          </a:xfrm>
        </p:spPr>
        <p:txBody>
          <a:bodyPr>
            <a:noAutofit/>
          </a:bodyPr>
          <a:lstStyle/>
          <a:p>
            <a:pPr marL="0" indent="0" algn="just">
              <a:buNone/>
            </a:pPr>
            <a:r>
              <a:rPr lang="en-US" dirty="0"/>
              <a:t>In 1851, William Redfield and Col. Sir William Reid  reconstructed the tracks of several hurricanes from the previous few years.  Thereafter, tracks would be published intermittently in science journals. Eventually the U.S. Weather Bureau would publish yearly hurricane season summaries with tracks in the </a:t>
            </a:r>
            <a:r>
              <a:rPr lang="en-US" i="1" dirty="0"/>
              <a:t>Monthly Weather Review.</a:t>
            </a:r>
          </a:p>
        </p:txBody>
      </p:sp>
      <p:pic>
        <p:nvPicPr>
          <p:cNvPr id="5" name="Picture 4">
            <a:extLst>
              <a:ext uri="{FF2B5EF4-FFF2-40B4-BE49-F238E27FC236}">
                <a16:creationId xmlns:a16="http://schemas.microsoft.com/office/drawing/2014/main" id="{74A8DCA7-EE7F-D209-46C3-47F4D7F94F44}"/>
              </a:ext>
            </a:extLst>
          </p:cNvPr>
          <p:cNvPicPr>
            <a:picLocks noChangeAspect="1"/>
          </p:cNvPicPr>
          <p:nvPr/>
        </p:nvPicPr>
        <p:blipFill>
          <a:blip r:embed="rId2"/>
          <a:stretch>
            <a:fillRect/>
          </a:stretch>
        </p:blipFill>
        <p:spPr>
          <a:xfrm>
            <a:off x="282955" y="1993778"/>
            <a:ext cx="5995928" cy="3797421"/>
          </a:xfrm>
          <a:prstGeom prst="rect">
            <a:avLst/>
          </a:prstGeom>
        </p:spPr>
      </p:pic>
    </p:spTree>
    <p:extLst>
      <p:ext uri="{BB962C8B-B14F-4D97-AF65-F5344CB8AC3E}">
        <p14:creationId xmlns:p14="http://schemas.microsoft.com/office/powerpoint/2010/main" val="1722951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p:txBody>
          <a:bodyPr>
            <a:normAutofit/>
          </a:bodyPr>
          <a:lstStyle/>
          <a:p>
            <a:r>
              <a:rPr lang="en-US" sz="7200" dirty="0">
                <a:latin typeface="Magic School One" pitchFamily="2" charset="0"/>
              </a:rPr>
              <a:t>history</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p:txBody>
          <a:bodyPr>
            <a:noAutofit/>
          </a:bodyPr>
          <a:lstStyle/>
          <a:p>
            <a:pPr marL="0" indent="0" algn="just">
              <a:buNone/>
            </a:pPr>
            <a:r>
              <a:rPr lang="en-US" sz="2800" dirty="0"/>
              <a:t>In 1959, as part of the National Hurricane research Project (NHRP) the weather bureau’s office of climatology produces an atlas of North Atlantic hurricane tracks from 1886-1958. These were taken from the yearly </a:t>
            </a:r>
            <a:r>
              <a:rPr lang="en-US" sz="2800" i="1" dirty="0"/>
              <a:t>MWR</a:t>
            </a:r>
            <a:r>
              <a:rPr lang="en-US" sz="2800" dirty="0"/>
              <a:t> hurricane season reports. Subsequent editions of this atlas expand the years covered. Currently 1851 to present.</a:t>
            </a:r>
          </a:p>
        </p:txBody>
      </p:sp>
    </p:spTree>
    <p:extLst>
      <p:ext uri="{BB962C8B-B14F-4D97-AF65-F5344CB8AC3E}">
        <p14:creationId xmlns:p14="http://schemas.microsoft.com/office/powerpoint/2010/main" val="2269464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4" y="309599"/>
            <a:ext cx="10364451" cy="1596177"/>
          </a:xfrm>
        </p:spPr>
        <p:txBody>
          <a:bodyPr>
            <a:normAutofit/>
          </a:bodyPr>
          <a:lstStyle/>
          <a:p>
            <a:r>
              <a:rPr lang="en-US" sz="7200" dirty="0">
                <a:latin typeface="Magic School One" pitchFamily="2" charset="0"/>
              </a:rPr>
              <a:t>History of best tracks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913774" y="1699827"/>
            <a:ext cx="5054540" cy="4453838"/>
          </a:xfrm>
        </p:spPr>
        <p:txBody>
          <a:bodyPr>
            <a:noAutofit/>
          </a:bodyPr>
          <a:lstStyle/>
          <a:p>
            <a:pPr marL="0" indent="0">
              <a:buNone/>
            </a:pPr>
            <a:r>
              <a:rPr lang="en-US" sz="2500" dirty="0"/>
              <a:t>In a post-storm report on Hurricane Carla (1961)  Information on the position of the eye was drawn from 3 land-based radars and aircraft fixes.  </a:t>
            </a:r>
          </a:p>
          <a:p>
            <a:pPr marL="0" indent="0">
              <a:buNone/>
            </a:pPr>
            <a:r>
              <a:rPr lang="en-US" sz="2500" dirty="0"/>
              <a:t>Conflicting positions were resolved into a </a:t>
            </a:r>
            <a:r>
              <a:rPr lang="en-US" sz="2500" i="1" dirty="0"/>
              <a:t>best guess track</a:t>
            </a:r>
            <a:r>
              <a:rPr lang="en-US" sz="2500" dirty="0"/>
              <a:t>.</a:t>
            </a:r>
          </a:p>
        </p:txBody>
      </p:sp>
      <p:pic>
        <p:nvPicPr>
          <p:cNvPr id="5" name="Picture 4">
            <a:extLst>
              <a:ext uri="{FF2B5EF4-FFF2-40B4-BE49-F238E27FC236}">
                <a16:creationId xmlns:a16="http://schemas.microsoft.com/office/drawing/2014/main" id="{CF30217A-1C10-6246-A5E5-48B6C58246BE}"/>
              </a:ext>
            </a:extLst>
          </p:cNvPr>
          <p:cNvPicPr>
            <a:picLocks noChangeAspect="1"/>
          </p:cNvPicPr>
          <p:nvPr/>
        </p:nvPicPr>
        <p:blipFill>
          <a:blip r:embed="rId2"/>
          <a:stretch>
            <a:fillRect/>
          </a:stretch>
        </p:blipFill>
        <p:spPr>
          <a:xfrm>
            <a:off x="6896537" y="1699827"/>
            <a:ext cx="3977410" cy="4841469"/>
          </a:xfrm>
          <a:prstGeom prst="rect">
            <a:avLst/>
          </a:prstGeom>
        </p:spPr>
      </p:pic>
    </p:spTree>
    <p:extLst>
      <p:ext uri="{BB962C8B-B14F-4D97-AF65-F5344CB8AC3E}">
        <p14:creationId xmlns:p14="http://schemas.microsoft.com/office/powerpoint/2010/main" val="2981885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p:txBody>
          <a:bodyPr>
            <a:normAutofit/>
          </a:bodyPr>
          <a:lstStyle/>
          <a:p>
            <a:r>
              <a:rPr lang="en-US" sz="7200" dirty="0">
                <a:latin typeface="Magic School One" pitchFamily="2" charset="0"/>
              </a:rPr>
              <a:t>History of best tracks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913774" y="2114173"/>
            <a:ext cx="10363826" cy="3424107"/>
          </a:xfrm>
        </p:spPr>
        <p:txBody>
          <a:bodyPr>
            <a:noAutofit/>
          </a:bodyPr>
          <a:lstStyle/>
          <a:p>
            <a:pPr marL="0" indent="0" algn="ctr">
              <a:buNone/>
            </a:pPr>
            <a:r>
              <a:rPr lang="en-US" sz="3200" dirty="0"/>
              <a:t>the Term was shortened to </a:t>
            </a:r>
            <a:r>
              <a:rPr lang="en-US" sz="3200" i="1" dirty="0"/>
              <a:t>‘best track’.  </a:t>
            </a:r>
            <a:r>
              <a:rPr lang="en-US" sz="3200" dirty="0"/>
              <a:t>For subsequent storms, constructs of similar </a:t>
            </a:r>
            <a:r>
              <a:rPr lang="en-US" sz="3200" i="1" dirty="0"/>
              <a:t>best guess tracks </a:t>
            </a:r>
            <a:r>
              <a:rPr lang="en-US" sz="3200" dirty="0"/>
              <a:t>become a regular feature.</a:t>
            </a:r>
            <a:endParaRPr lang="en-US" sz="3200" i="1" dirty="0"/>
          </a:p>
        </p:txBody>
      </p:sp>
    </p:spTree>
    <p:extLst>
      <p:ext uri="{BB962C8B-B14F-4D97-AF65-F5344CB8AC3E}">
        <p14:creationId xmlns:p14="http://schemas.microsoft.com/office/powerpoint/2010/main" val="2658452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p:txBody>
          <a:bodyPr>
            <a:normAutofit/>
          </a:bodyPr>
          <a:lstStyle/>
          <a:p>
            <a:r>
              <a:rPr lang="en-US" sz="7200" dirty="0">
                <a:latin typeface="Magic School One" pitchFamily="2" charset="0"/>
              </a:rPr>
              <a:t>History of best tracks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913774" y="1831533"/>
            <a:ext cx="10363826" cy="3424107"/>
          </a:xfrm>
        </p:spPr>
        <p:txBody>
          <a:bodyPr>
            <a:noAutofit/>
          </a:bodyPr>
          <a:lstStyle/>
          <a:p>
            <a:pPr marL="0" indent="0" algn="just">
              <a:buNone/>
            </a:pPr>
            <a:r>
              <a:rPr lang="en-US" sz="3200" dirty="0"/>
              <a:t>In 1969, John Hope and Charlie Neumann digitized the latest North Atlantic hurricane atlas onto 80-column punch cards.  To minimize the number of cards used, each day (four 6-hour fixes) of each storm had to fit on one card.  </a:t>
            </a:r>
          </a:p>
        </p:txBody>
      </p:sp>
      <p:pic>
        <p:nvPicPr>
          <p:cNvPr id="6" name="Picture 5">
            <a:extLst>
              <a:ext uri="{FF2B5EF4-FFF2-40B4-BE49-F238E27FC236}">
                <a16:creationId xmlns:a16="http://schemas.microsoft.com/office/drawing/2014/main" id="{6E181700-4180-E944-BEF4-DCE2181CCC87}"/>
              </a:ext>
            </a:extLst>
          </p:cNvPr>
          <p:cNvPicPr>
            <a:picLocks noChangeAspect="1"/>
          </p:cNvPicPr>
          <p:nvPr/>
        </p:nvPicPr>
        <p:blipFill>
          <a:blip r:embed="rId2"/>
          <a:stretch>
            <a:fillRect/>
          </a:stretch>
        </p:blipFill>
        <p:spPr>
          <a:xfrm>
            <a:off x="4420614" y="4872479"/>
            <a:ext cx="3350771" cy="1517421"/>
          </a:xfrm>
          <a:prstGeom prst="rect">
            <a:avLst/>
          </a:prstGeom>
        </p:spPr>
      </p:pic>
    </p:spTree>
    <p:extLst>
      <p:ext uri="{BB962C8B-B14F-4D97-AF65-F5344CB8AC3E}">
        <p14:creationId xmlns:p14="http://schemas.microsoft.com/office/powerpoint/2010/main" val="2359239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p:txBody>
          <a:bodyPr>
            <a:normAutofit/>
          </a:bodyPr>
          <a:lstStyle/>
          <a:p>
            <a:r>
              <a:rPr lang="en-US" sz="7200" dirty="0">
                <a:latin typeface="Magic School One" pitchFamily="2" charset="0"/>
              </a:rPr>
              <a:t>History of best tracks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p:txBody>
          <a:bodyPr>
            <a:noAutofit/>
          </a:bodyPr>
          <a:lstStyle/>
          <a:p>
            <a:pPr marL="0" indent="0" algn="ctr">
              <a:buNone/>
            </a:pPr>
            <a:r>
              <a:rPr lang="en-US" sz="3200" dirty="0"/>
              <a:t>This required that the Maximum wind speeds be given in whole knots, the central pressure in whole millibars, and the latitude and longitude of each fix be given to the nearest tenth of a degree.  This puts minimum  position error at ±11km or ± 6 nautical miles.</a:t>
            </a:r>
          </a:p>
        </p:txBody>
      </p:sp>
    </p:spTree>
    <p:extLst>
      <p:ext uri="{BB962C8B-B14F-4D97-AF65-F5344CB8AC3E}">
        <p14:creationId xmlns:p14="http://schemas.microsoft.com/office/powerpoint/2010/main" val="1611153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p:txBody>
          <a:bodyPr>
            <a:normAutofit/>
          </a:bodyPr>
          <a:lstStyle/>
          <a:p>
            <a:r>
              <a:rPr lang="en-US" sz="7200" dirty="0">
                <a:latin typeface="Magic School One" pitchFamily="2" charset="0"/>
              </a:rPr>
              <a:t>History of best tracks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914399" y="1927150"/>
            <a:ext cx="10363826" cy="3424107"/>
          </a:xfrm>
        </p:spPr>
        <p:txBody>
          <a:bodyPr>
            <a:noAutofit/>
          </a:bodyPr>
          <a:lstStyle/>
          <a:p>
            <a:pPr marL="0" indent="0" algn="ctr">
              <a:buNone/>
            </a:pPr>
            <a:r>
              <a:rPr lang="en-US" sz="2400" dirty="0"/>
              <a:t>Subsequent versions of this hurricane database (</a:t>
            </a:r>
            <a:r>
              <a:rPr lang="en-US" sz="2400" b="1" i="1" dirty="0"/>
              <a:t>hurdat</a:t>
            </a:r>
            <a:r>
              <a:rPr lang="en-US" sz="2400" dirty="0"/>
              <a:t>) retained this format.  </a:t>
            </a:r>
            <a:r>
              <a:rPr lang="en-US" sz="2400" b="1" i="1" dirty="0"/>
              <a:t>HURDAT2 </a:t>
            </a:r>
            <a:r>
              <a:rPr lang="en-US" sz="2400" i="1" dirty="0"/>
              <a:t>(</a:t>
            </a:r>
            <a:r>
              <a:rPr lang="en-US" sz="2400" dirty="0"/>
              <a:t>the new ‘</a:t>
            </a:r>
            <a:r>
              <a:rPr lang="en-US" sz="2400" i="1" dirty="0"/>
              <a:t>best track’ </a:t>
            </a:r>
            <a:r>
              <a:rPr lang="en-US" sz="2400" dirty="0"/>
              <a:t>file</a:t>
            </a:r>
            <a:r>
              <a:rPr lang="en-US" sz="2400" i="1" dirty="0"/>
              <a:t>)</a:t>
            </a:r>
            <a:r>
              <a:rPr lang="en-US" sz="2400" dirty="0"/>
              <a:t> does allow for non-synoptic time observations such as landfall or peak intensity, but all the variables precisions remain the same. The radii of various wind levels were added for recent storms.</a:t>
            </a:r>
          </a:p>
        </p:txBody>
      </p:sp>
      <p:sp>
        <p:nvSpPr>
          <p:cNvPr id="4" name="TextBox 3">
            <a:extLst>
              <a:ext uri="{FF2B5EF4-FFF2-40B4-BE49-F238E27FC236}">
                <a16:creationId xmlns:a16="http://schemas.microsoft.com/office/drawing/2014/main" id="{A335E68D-67C1-034A-A15C-2C98D0B97264}"/>
              </a:ext>
            </a:extLst>
          </p:cNvPr>
          <p:cNvSpPr txBox="1"/>
          <p:nvPr/>
        </p:nvSpPr>
        <p:spPr>
          <a:xfrm>
            <a:off x="2884646" y="4658760"/>
            <a:ext cx="8031891" cy="1384995"/>
          </a:xfrm>
          <a:prstGeom prst="rect">
            <a:avLst/>
          </a:prstGeom>
          <a:noFill/>
        </p:spPr>
        <p:txBody>
          <a:bodyPr wrap="square" rtlCol="0">
            <a:spAutoFit/>
          </a:bodyPr>
          <a:lstStyle/>
          <a:p>
            <a:r>
              <a:rPr lang="en-US" sz="1200" dirty="0"/>
              <a:t>AL062017, EMILY, 11, </a:t>
            </a:r>
          </a:p>
          <a:p>
            <a:r>
              <a:rPr lang="en-US" sz="1200" dirty="0"/>
              <a:t>20170730, 1800,  , TD, 28.4N, 85.4W, 30, 1009, 0, 0, 0, 0, 0, 0, 0, 0, 0, 0, 0, 0, </a:t>
            </a:r>
          </a:p>
          <a:p>
            <a:r>
              <a:rPr lang="en-US" sz="1200" dirty="0"/>
              <a:t>20170731, 0000,  , TS, 28.0N, 84.6W, 35, 1008, 0, 30, 0, 0, 0, 0, 0, 0, 0, 0, 0, 0, </a:t>
            </a:r>
          </a:p>
          <a:p>
            <a:r>
              <a:rPr lang="en-US" sz="1200" dirty="0"/>
              <a:t>20170731, 0600,  , TS, 27.7N, 83.9W, 40, 1006, 20, 40, 40, 0, 0, 0, 0, 0, 0, 0, 0, 0, </a:t>
            </a:r>
          </a:p>
          <a:p>
            <a:r>
              <a:rPr lang="en-US" sz="1200" dirty="0"/>
              <a:t>20170731, 1200,  , TS, 27.5N, 83.1W, 45, 1003, 20, 50, 40, 0, 0, 0, 0, 0, 0, 0, 0, 0, </a:t>
            </a:r>
          </a:p>
          <a:p>
            <a:r>
              <a:rPr lang="en-US" sz="1200" dirty="0"/>
              <a:t>20170731, 1445, L, TS, 27.5N, 82.7W, 50, 1001, 20, 50, 40, 0, 0, 20, 20, 0, 0, 0, 0, 0, </a:t>
            </a:r>
          </a:p>
          <a:p>
            <a:r>
              <a:rPr lang="en-US" sz="1200" dirty="0"/>
              <a:t>20170731, 1800,  , TS, 27.5N, 82.2W, 35, 1005, 0, 50, 40, 0, 0, 0, 0, 0, 0, 0, 0, 0,</a:t>
            </a:r>
          </a:p>
        </p:txBody>
      </p:sp>
    </p:spTree>
    <p:extLst>
      <p:ext uri="{BB962C8B-B14F-4D97-AF65-F5344CB8AC3E}">
        <p14:creationId xmlns:p14="http://schemas.microsoft.com/office/powerpoint/2010/main" val="2722486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p:txBody>
          <a:bodyPr>
            <a:normAutofit/>
          </a:bodyPr>
          <a:lstStyle/>
          <a:p>
            <a:r>
              <a:rPr lang="en-US" sz="7200" dirty="0">
                <a:latin typeface="Magic School One" pitchFamily="2" charset="0"/>
              </a:rPr>
              <a:t>History of best tracks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p:txBody>
          <a:bodyPr>
            <a:noAutofit/>
          </a:bodyPr>
          <a:lstStyle/>
          <a:p>
            <a:pPr marL="0" indent="0" algn="ctr">
              <a:buNone/>
            </a:pPr>
            <a:r>
              <a:rPr lang="en-US" dirty="0"/>
              <a:t>At the end of every hurricane season, hurricane specialists are assigned to write Tropical Cyclone Reports for each storm in the Atlantic and East Pacific.  For each report they review all of the operational center fixes, radar center reports, and satellite fixes and prepare a ‘Best Track’.  This track is highly smoothed and is a compromise between all of these different fixes.  Each ’Best Track’ is then added to the </a:t>
            </a:r>
            <a:r>
              <a:rPr lang="en-US" b="1" dirty="0"/>
              <a:t>HURDAT2</a:t>
            </a:r>
            <a:r>
              <a:rPr lang="en-US" dirty="0"/>
              <a:t>.</a:t>
            </a:r>
          </a:p>
        </p:txBody>
      </p:sp>
      <p:sp>
        <p:nvSpPr>
          <p:cNvPr id="4" name="TextBox 3">
            <a:extLst>
              <a:ext uri="{FF2B5EF4-FFF2-40B4-BE49-F238E27FC236}">
                <a16:creationId xmlns:a16="http://schemas.microsoft.com/office/drawing/2014/main" id="{A335E68D-67C1-034A-A15C-2C98D0B97264}"/>
              </a:ext>
            </a:extLst>
          </p:cNvPr>
          <p:cNvSpPr txBox="1"/>
          <p:nvPr/>
        </p:nvSpPr>
        <p:spPr>
          <a:xfrm>
            <a:off x="2884646" y="4658760"/>
            <a:ext cx="8031891" cy="1384995"/>
          </a:xfrm>
          <a:prstGeom prst="rect">
            <a:avLst/>
          </a:prstGeom>
          <a:noFill/>
        </p:spPr>
        <p:txBody>
          <a:bodyPr wrap="square" rtlCol="0">
            <a:spAutoFit/>
          </a:bodyPr>
          <a:lstStyle/>
          <a:p>
            <a:r>
              <a:rPr lang="en-US" sz="1200" dirty="0"/>
              <a:t>AL062017, EMILY, 11, </a:t>
            </a:r>
          </a:p>
          <a:p>
            <a:r>
              <a:rPr lang="en-US" sz="1200" dirty="0"/>
              <a:t>20170730, 1800,  , TD, 28.4N, 85.4W, 30, 1009, 0, 0, 0, 0, 0, 0, 0, 0, 0, 0, 0, 0, </a:t>
            </a:r>
          </a:p>
          <a:p>
            <a:r>
              <a:rPr lang="en-US" sz="1200" dirty="0"/>
              <a:t>20170731, 0000,  , TS, 28.0N, 84.6W, 35, 1008, 0, 30, 0, 0, 0, 0, 0, 0, 0, 0, 0, 0, </a:t>
            </a:r>
          </a:p>
          <a:p>
            <a:r>
              <a:rPr lang="en-US" sz="1200" dirty="0"/>
              <a:t>20170731, 0600,  , TS, 27.7N, 83.9W, 40, 1006, 20, 40, 40, 0, 0, 0, 0, 0, 0, 0, 0, 0, </a:t>
            </a:r>
          </a:p>
          <a:p>
            <a:r>
              <a:rPr lang="en-US" sz="1200" dirty="0"/>
              <a:t>20170731, 1200,  , TS, 27.5N, 83.1W, 45, 1003, 20, 50, 40, 0, 0, 0, 0, 0, 0, 0, 0, 0, </a:t>
            </a:r>
          </a:p>
          <a:p>
            <a:r>
              <a:rPr lang="en-US" sz="1200" dirty="0"/>
              <a:t>20170731, 1445, L, TS, 27.5N, 82.7W, 50, 1001, 20, 50, 40, 0, 0, 20, 20, 0, 0, 0, 0, 0, </a:t>
            </a:r>
          </a:p>
          <a:p>
            <a:r>
              <a:rPr lang="en-US" sz="1200" dirty="0"/>
              <a:t>20170731, 1800,  , TS, 27.5N, 82.2W, 35, 1005, 0, 50, 40, 0, 0, 0, 0, 0, 0, 0, 0, 0,</a:t>
            </a:r>
          </a:p>
        </p:txBody>
      </p:sp>
    </p:spTree>
    <p:extLst>
      <p:ext uri="{BB962C8B-B14F-4D97-AF65-F5344CB8AC3E}">
        <p14:creationId xmlns:p14="http://schemas.microsoft.com/office/powerpoint/2010/main" val="768969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p:txBody>
          <a:bodyPr>
            <a:normAutofit/>
          </a:bodyPr>
          <a:lstStyle/>
          <a:p>
            <a:r>
              <a:rPr lang="en-US" sz="5400" dirty="0">
                <a:latin typeface="Magic School One" pitchFamily="2" charset="0"/>
              </a:rPr>
              <a:t>History of wind center tracks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914399" y="1812616"/>
            <a:ext cx="5573950" cy="4218533"/>
          </a:xfrm>
        </p:spPr>
        <p:txBody>
          <a:bodyPr>
            <a:noAutofit/>
          </a:bodyPr>
          <a:lstStyle/>
          <a:p>
            <a:pPr marL="0" indent="0">
              <a:buNone/>
            </a:pPr>
            <a:r>
              <a:rPr lang="en-US" sz="2400" dirty="0"/>
              <a:t>Starting in 1956, NHrp began flying research missions into hurricanes.  Data, including wind speed and direction, are digitally recorded (first on punch cards then magnetic tape).  This allowed the wind centers to be calculated on each pass through the eye.  </a:t>
            </a:r>
          </a:p>
        </p:txBody>
      </p:sp>
      <p:pic>
        <p:nvPicPr>
          <p:cNvPr id="6" name="Picture 5">
            <a:extLst>
              <a:ext uri="{FF2B5EF4-FFF2-40B4-BE49-F238E27FC236}">
                <a16:creationId xmlns:a16="http://schemas.microsoft.com/office/drawing/2014/main" id="{94E7A37E-4D70-5B48-BBD2-35256EA1C4E4}"/>
              </a:ext>
            </a:extLst>
          </p:cNvPr>
          <p:cNvPicPr>
            <a:picLocks noChangeAspect="1"/>
          </p:cNvPicPr>
          <p:nvPr/>
        </p:nvPicPr>
        <p:blipFill>
          <a:blip r:embed="rId2"/>
          <a:stretch>
            <a:fillRect/>
          </a:stretch>
        </p:blipFill>
        <p:spPr>
          <a:xfrm>
            <a:off x="7097410" y="1812616"/>
            <a:ext cx="4180191" cy="3971181"/>
          </a:xfrm>
          <a:prstGeom prst="rect">
            <a:avLst/>
          </a:prstGeom>
        </p:spPr>
      </p:pic>
    </p:spTree>
    <p:extLst>
      <p:ext uri="{BB962C8B-B14F-4D97-AF65-F5344CB8AC3E}">
        <p14:creationId xmlns:p14="http://schemas.microsoft.com/office/powerpoint/2010/main" val="3483207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p:txBody>
          <a:bodyPr>
            <a:normAutofit/>
          </a:bodyPr>
          <a:lstStyle/>
          <a:p>
            <a:r>
              <a:rPr lang="en-US" sz="5400" dirty="0">
                <a:latin typeface="Magic School One" pitchFamily="2" charset="0"/>
              </a:rPr>
              <a:t>History of wind center tracks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468894" y="2367093"/>
            <a:ext cx="4808706" cy="3284678"/>
          </a:xfrm>
        </p:spPr>
        <p:txBody>
          <a:bodyPr>
            <a:noAutofit/>
          </a:bodyPr>
          <a:lstStyle/>
          <a:p>
            <a:pPr marL="0" indent="0" algn="ctr">
              <a:buNone/>
            </a:pPr>
            <a:r>
              <a:rPr lang="en-US" sz="2800" dirty="0"/>
              <a:t>After the flight, a wind center track would then be linearly interpolated between fixes.  The other data could then be plotted in storm-relative coordinates.</a:t>
            </a:r>
          </a:p>
        </p:txBody>
      </p:sp>
      <p:pic>
        <p:nvPicPr>
          <p:cNvPr id="5" name="Picture 4">
            <a:extLst>
              <a:ext uri="{FF2B5EF4-FFF2-40B4-BE49-F238E27FC236}">
                <a16:creationId xmlns:a16="http://schemas.microsoft.com/office/drawing/2014/main" id="{D0FAF2E1-C00D-4B4D-8E9A-12285B511AC2}"/>
              </a:ext>
            </a:extLst>
          </p:cNvPr>
          <p:cNvPicPr>
            <a:picLocks noChangeAspect="1"/>
          </p:cNvPicPr>
          <p:nvPr/>
        </p:nvPicPr>
        <p:blipFill>
          <a:blip r:embed="rId2"/>
          <a:stretch>
            <a:fillRect/>
          </a:stretch>
        </p:blipFill>
        <p:spPr>
          <a:xfrm>
            <a:off x="1538114" y="1916349"/>
            <a:ext cx="3733975" cy="4474723"/>
          </a:xfrm>
          <a:prstGeom prst="rect">
            <a:avLst/>
          </a:prstGeom>
        </p:spPr>
      </p:pic>
    </p:spTree>
    <p:extLst>
      <p:ext uri="{BB962C8B-B14F-4D97-AF65-F5344CB8AC3E}">
        <p14:creationId xmlns:p14="http://schemas.microsoft.com/office/powerpoint/2010/main" val="2369999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21D5-16E4-409F-731E-10D32C4265E5}"/>
              </a:ext>
            </a:extLst>
          </p:cNvPr>
          <p:cNvSpPr>
            <a:spLocks noGrp="1"/>
          </p:cNvSpPr>
          <p:nvPr>
            <p:ph type="title"/>
          </p:nvPr>
        </p:nvSpPr>
        <p:spPr/>
        <p:txBody>
          <a:bodyPr>
            <a:normAutofit/>
          </a:bodyPr>
          <a:lstStyle/>
          <a:p>
            <a:r>
              <a:rPr lang="en-US" sz="7200" dirty="0">
                <a:latin typeface="Magic School One" pitchFamily="2" charset="0"/>
              </a:rPr>
              <a:t>IRR Purpose</a:t>
            </a:r>
          </a:p>
        </p:txBody>
      </p:sp>
      <p:sp>
        <p:nvSpPr>
          <p:cNvPr id="3" name="Content Placeholder 2">
            <a:extLst>
              <a:ext uri="{FF2B5EF4-FFF2-40B4-BE49-F238E27FC236}">
                <a16:creationId xmlns:a16="http://schemas.microsoft.com/office/drawing/2014/main" id="{5A329D37-1EA4-F85F-0809-2CBDBF08C0C2}"/>
              </a:ext>
            </a:extLst>
          </p:cNvPr>
          <p:cNvSpPr>
            <a:spLocks noGrp="1"/>
          </p:cNvSpPr>
          <p:nvPr>
            <p:ph sz="quarter" idx="13"/>
          </p:nvPr>
        </p:nvSpPr>
        <p:spPr>
          <a:xfrm>
            <a:off x="913775" y="2515373"/>
            <a:ext cx="10363826" cy="3424107"/>
          </a:xfrm>
        </p:spPr>
        <p:txBody>
          <a:bodyPr>
            <a:noAutofit/>
          </a:bodyPr>
          <a:lstStyle/>
          <a:p>
            <a:r>
              <a:rPr lang="en-US" sz="2400" dirty="0"/>
              <a:t>Examine the nature of wind field center</a:t>
            </a:r>
          </a:p>
          <a:p>
            <a:r>
              <a:rPr lang="en-US" sz="2400" dirty="0"/>
              <a:t>Review the history of the best track and wind center tracks</a:t>
            </a:r>
          </a:p>
          <a:p>
            <a:r>
              <a:rPr lang="en-US" sz="2400" dirty="0"/>
              <a:t>Familiarize the viewer with the current method of developing wind center tracks</a:t>
            </a:r>
          </a:p>
          <a:p>
            <a:r>
              <a:rPr lang="en-US" sz="2400" dirty="0"/>
              <a:t>Compare wind centers with operational fixes and Best Track</a:t>
            </a:r>
          </a:p>
          <a:p>
            <a:r>
              <a:rPr lang="en-US" sz="2400" dirty="0"/>
              <a:t>Suggest which tracks should be used with different data</a:t>
            </a:r>
          </a:p>
        </p:txBody>
      </p:sp>
    </p:spTree>
    <p:extLst>
      <p:ext uri="{BB962C8B-B14F-4D97-AF65-F5344CB8AC3E}">
        <p14:creationId xmlns:p14="http://schemas.microsoft.com/office/powerpoint/2010/main" val="2701213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5400" dirty="0">
                <a:latin typeface="Magic School One" pitchFamily="2" charset="0"/>
              </a:rPr>
              <a:t>History of wind center tracks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913774" y="2214694"/>
            <a:ext cx="4556786" cy="3904005"/>
          </a:xfrm>
        </p:spPr>
        <p:txBody>
          <a:bodyPr>
            <a:noAutofit/>
          </a:bodyPr>
          <a:lstStyle/>
          <a:p>
            <a:pPr marL="0" indent="0" algn="ctr">
              <a:buNone/>
            </a:pPr>
            <a:r>
              <a:rPr lang="en-US" sz="2800" dirty="0"/>
              <a:t>In 1982, Hugh Willoughby and Marcy </a:t>
            </a:r>
            <a:r>
              <a:rPr lang="en-US" sz="2800" dirty="0" err="1"/>
              <a:t>Chelmow</a:t>
            </a:r>
            <a:r>
              <a:rPr lang="en-US" sz="2800" dirty="0"/>
              <a:t> published a paper documenting an objective process for determining the dynamic wind center from aircraft data.</a:t>
            </a:r>
          </a:p>
        </p:txBody>
      </p:sp>
      <p:pic>
        <p:nvPicPr>
          <p:cNvPr id="6" name="Picture 5">
            <a:extLst>
              <a:ext uri="{FF2B5EF4-FFF2-40B4-BE49-F238E27FC236}">
                <a16:creationId xmlns:a16="http://schemas.microsoft.com/office/drawing/2014/main" id="{50BDD1CA-0165-3648-A9C8-8199DFC4FEC4}"/>
              </a:ext>
            </a:extLst>
          </p:cNvPr>
          <p:cNvPicPr>
            <a:picLocks noChangeAspect="1"/>
          </p:cNvPicPr>
          <p:nvPr/>
        </p:nvPicPr>
        <p:blipFill>
          <a:blip r:embed="rId2"/>
          <a:stretch>
            <a:fillRect/>
          </a:stretch>
        </p:blipFill>
        <p:spPr>
          <a:xfrm>
            <a:off x="6721441" y="1943911"/>
            <a:ext cx="3847038" cy="4295572"/>
          </a:xfrm>
          <a:prstGeom prst="rect">
            <a:avLst/>
          </a:prstGeom>
        </p:spPr>
      </p:pic>
    </p:spTree>
    <p:extLst>
      <p:ext uri="{BB962C8B-B14F-4D97-AF65-F5344CB8AC3E}">
        <p14:creationId xmlns:p14="http://schemas.microsoft.com/office/powerpoint/2010/main" val="1807619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5400" dirty="0">
                <a:latin typeface="Magic School One" pitchFamily="2" charset="0"/>
              </a:rPr>
              <a:t>History of wind center tracks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516906" y="2069620"/>
            <a:ext cx="5097920" cy="4205561"/>
          </a:xfrm>
        </p:spPr>
        <p:txBody>
          <a:bodyPr>
            <a:noAutofit/>
          </a:bodyPr>
          <a:lstStyle/>
          <a:p>
            <a:pPr marL="0" indent="0" algn="ctr">
              <a:buNone/>
            </a:pPr>
            <a:r>
              <a:rPr lang="en-US" sz="2500" dirty="0"/>
              <a:t>They compared the fixes from land-based radar to their objective dynamic wind centers.  They noted that the wind center track might deviate from radar center due to intense convection in the Eyewall.</a:t>
            </a:r>
          </a:p>
        </p:txBody>
      </p:sp>
      <p:pic>
        <p:nvPicPr>
          <p:cNvPr id="5" name="Picture 4">
            <a:extLst>
              <a:ext uri="{FF2B5EF4-FFF2-40B4-BE49-F238E27FC236}">
                <a16:creationId xmlns:a16="http://schemas.microsoft.com/office/drawing/2014/main" id="{FDBD5B86-8FFD-7946-98DC-CE3FD38FA9D0}"/>
              </a:ext>
            </a:extLst>
          </p:cNvPr>
          <p:cNvPicPr>
            <a:picLocks noChangeAspect="1"/>
          </p:cNvPicPr>
          <p:nvPr/>
        </p:nvPicPr>
        <p:blipFill>
          <a:blip r:embed="rId2"/>
          <a:stretch>
            <a:fillRect/>
          </a:stretch>
        </p:blipFill>
        <p:spPr>
          <a:xfrm>
            <a:off x="1050810" y="1975714"/>
            <a:ext cx="4756602" cy="4393371"/>
          </a:xfrm>
          <a:prstGeom prst="rect">
            <a:avLst/>
          </a:prstGeom>
        </p:spPr>
      </p:pic>
    </p:spTree>
    <p:extLst>
      <p:ext uri="{BB962C8B-B14F-4D97-AF65-F5344CB8AC3E}">
        <p14:creationId xmlns:p14="http://schemas.microsoft.com/office/powerpoint/2010/main" val="1228619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5400" dirty="0">
                <a:latin typeface="Magic School One" pitchFamily="2" charset="0"/>
              </a:rPr>
              <a:t>History of wind center tracks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998079" y="1943161"/>
            <a:ext cx="6920235" cy="4126899"/>
          </a:xfrm>
        </p:spPr>
        <p:txBody>
          <a:bodyPr>
            <a:noAutofit/>
          </a:bodyPr>
          <a:lstStyle/>
          <a:p>
            <a:pPr marL="0" indent="0" algn="just">
              <a:buNone/>
            </a:pPr>
            <a:r>
              <a:rPr lang="en-US" sz="2800" dirty="0"/>
              <a:t>Wind center tracks from 3 NOAA aircraft flying at different levels, while close, were not vertically aligned.  Some of this was due to bias in the navigation system, But also the wind centers at different pressure levels weren’t completely vertical.</a:t>
            </a:r>
          </a:p>
        </p:txBody>
      </p:sp>
      <p:pic>
        <p:nvPicPr>
          <p:cNvPr id="6" name="Picture 5">
            <a:extLst>
              <a:ext uri="{FF2B5EF4-FFF2-40B4-BE49-F238E27FC236}">
                <a16:creationId xmlns:a16="http://schemas.microsoft.com/office/drawing/2014/main" id="{6064BB56-33B7-2A4F-B988-2F53F2B91312}"/>
              </a:ext>
            </a:extLst>
          </p:cNvPr>
          <p:cNvPicPr>
            <a:picLocks noChangeAspect="1"/>
          </p:cNvPicPr>
          <p:nvPr/>
        </p:nvPicPr>
        <p:blipFill>
          <a:blip r:embed="rId2"/>
          <a:stretch>
            <a:fillRect/>
          </a:stretch>
        </p:blipFill>
        <p:spPr>
          <a:xfrm>
            <a:off x="8732510" y="1610844"/>
            <a:ext cx="2288928" cy="4362097"/>
          </a:xfrm>
          <a:prstGeom prst="rect">
            <a:avLst/>
          </a:prstGeom>
        </p:spPr>
      </p:pic>
    </p:spTree>
    <p:extLst>
      <p:ext uri="{BB962C8B-B14F-4D97-AF65-F5344CB8AC3E}">
        <p14:creationId xmlns:p14="http://schemas.microsoft.com/office/powerpoint/2010/main" val="601695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5400" dirty="0">
                <a:latin typeface="Magic School One" pitchFamily="2" charset="0"/>
              </a:rPr>
              <a:t>History of wind center tracks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913774" y="2214693"/>
            <a:ext cx="5097920" cy="4205561"/>
          </a:xfrm>
        </p:spPr>
        <p:txBody>
          <a:bodyPr>
            <a:noAutofit/>
          </a:bodyPr>
          <a:lstStyle/>
          <a:p>
            <a:pPr marL="0" indent="0" algn="just">
              <a:buNone/>
            </a:pPr>
            <a:r>
              <a:rPr lang="en-US" sz="2800" dirty="0"/>
              <a:t>Willoughby and ed rahn create an objective process fitting wind centers to a polynomial track of up to 20 splines.  These tracks were then used to make a database of radial wind profiles.</a:t>
            </a:r>
          </a:p>
        </p:txBody>
      </p:sp>
      <p:pic>
        <p:nvPicPr>
          <p:cNvPr id="5" name="Picture 4">
            <a:extLst>
              <a:ext uri="{FF2B5EF4-FFF2-40B4-BE49-F238E27FC236}">
                <a16:creationId xmlns:a16="http://schemas.microsoft.com/office/drawing/2014/main" id="{E831A1AE-9F2E-CA41-A9D2-37357596D258}"/>
              </a:ext>
            </a:extLst>
          </p:cNvPr>
          <p:cNvPicPr>
            <a:picLocks noChangeAspect="1"/>
          </p:cNvPicPr>
          <p:nvPr/>
        </p:nvPicPr>
        <p:blipFill>
          <a:blip r:embed="rId2"/>
          <a:stretch>
            <a:fillRect/>
          </a:stretch>
        </p:blipFill>
        <p:spPr>
          <a:xfrm>
            <a:off x="6453626" y="1819478"/>
            <a:ext cx="4965700" cy="4152900"/>
          </a:xfrm>
          <a:prstGeom prst="rect">
            <a:avLst/>
          </a:prstGeom>
        </p:spPr>
      </p:pic>
    </p:spTree>
    <p:extLst>
      <p:ext uri="{BB962C8B-B14F-4D97-AF65-F5344CB8AC3E}">
        <p14:creationId xmlns:p14="http://schemas.microsoft.com/office/powerpoint/2010/main" val="3914573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5400" dirty="0">
                <a:latin typeface="Magic School One" pitchFamily="2" charset="0"/>
              </a:rPr>
              <a:t>History of wind center tracks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096000" y="2033922"/>
            <a:ext cx="5097920" cy="4205561"/>
          </a:xfrm>
        </p:spPr>
        <p:txBody>
          <a:bodyPr>
            <a:noAutofit/>
          </a:bodyPr>
          <a:lstStyle/>
          <a:p>
            <a:pPr marL="0" indent="0" algn="ctr">
              <a:buNone/>
            </a:pPr>
            <a:r>
              <a:rPr lang="en-US" sz="2800" dirty="0"/>
              <a:t>They created A database of The wind center fixes, tracks, and wind profiles by radial pass. These are available on HRD’s data portal which is linked to the storm data catalog on HRD’s website.</a:t>
            </a:r>
          </a:p>
        </p:txBody>
      </p:sp>
      <p:pic>
        <p:nvPicPr>
          <p:cNvPr id="6" name="Picture 5">
            <a:extLst>
              <a:ext uri="{FF2B5EF4-FFF2-40B4-BE49-F238E27FC236}">
                <a16:creationId xmlns:a16="http://schemas.microsoft.com/office/drawing/2014/main" id="{21440EC4-F6D0-0847-91AC-1B5F12BD503F}"/>
              </a:ext>
            </a:extLst>
          </p:cNvPr>
          <p:cNvPicPr>
            <a:picLocks noChangeAspect="1"/>
          </p:cNvPicPr>
          <p:nvPr/>
        </p:nvPicPr>
        <p:blipFill>
          <a:blip r:embed="rId2"/>
          <a:stretch>
            <a:fillRect/>
          </a:stretch>
        </p:blipFill>
        <p:spPr>
          <a:xfrm>
            <a:off x="429937" y="2033922"/>
            <a:ext cx="3679075" cy="2420108"/>
          </a:xfrm>
          <a:prstGeom prst="rect">
            <a:avLst/>
          </a:prstGeom>
        </p:spPr>
      </p:pic>
      <p:pic>
        <p:nvPicPr>
          <p:cNvPr id="8" name="Picture 7">
            <a:extLst>
              <a:ext uri="{FF2B5EF4-FFF2-40B4-BE49-F238E27FC236}">
                <a16:creationId xmlns:a16="http://schemas.microsoft.com/office/drawing/2014/main" id="{68658C24-D453-9649-B08B-49FE6E6D41D0}"/>
              </a:ext>
            </a:extLst>
          </p:cNvPr>
          <p:cNvPicPr>
            <a:picLocks noChangeAspect="1"/>
          </p:cNvPicPr>
          <p:nvPr/>
        </p:nvPicPr>
        <p:blipFill>
          <a:blip r:embed="rId3"/>
          <a:stretch>
            <a:fillRect/>
          </a:stretch>
        </p:blipFill>
        <p:spPr>
          <a:xfrm>
            <a:off x="2560293" y="3678217"/>
            <a:ext cx="3112902" cy="2602255"/>
          </a:xfrm>
          <a:prstGeom prst="rect">
            <a:avLst/>
          </a:prstGeom>
        </p:spPr>
      </p:pic>
    </p:spTree>
    <p:extLst>
      <p:ext uri="{BB962C8B-B14F-4D97-AF65-F5344CB8AC3E}">
        <p14:creationId xmlns:p14="http://schemas.microsoft.com/office/powerpoint/2010/main" val="3348783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5400" dirty="0">
                <a:latin typeface="Magic School One" pitchFamily="2" charset="0"/>
              </a:rPr>
              <a:t>History of wind center tracks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096000" y="2033922"/>
            <a:ext cx="5097920" cy="4205561"/>
          </a:xfrm>
        </p:spPr>
        <p:txBody>
          <a:bodyPr>
            <a:noAutofit/>
          </a:bodyPr>
          <a:lstStyle/>
          <a:p>
            <a:pPr marL="0" indent="0" algn="ctr">
              <a:buNone/>
            </a:pPr>
            <a:r>
              <a:rPr lang="en-US" sz="2400" dirty="0"/>
              <a:t>A wind center track was provided with positions every ten minutes and positions to one thousandth of a degree.  spline coefficients for reproducing the track curve were included and Each radial pass into and out of the eye were indexed and archived.</a:t>
            </a:r>
          </a:p>
        </p:txBody>
      </p:sp>
      <p:pic>
        <p:nvPicPr>
          <p:cNvPr id="6" name="Picture 5">
            <a:extLst>
              <a:ext uri="{FF2B5EF4-FFF2-40B4-BE49-F238E27FC236}">
                <a16:creationId xmlns:a16="http://schemas.microsoft.com/office/drawing/2014/main" id="{21440EC4-F6D0-0847-91AC-1B5F12BD503F}"/>
              </a:ext>
            </a:extLst>
          </p:cNvPr>
          <p:cNvPicPr>
            <a:picLocks noChangeAspect="1"/>
          </p:cNvPicPr>
          <p:nvPr/>
        </p:nvPicPr>
        <p:blipFill>
          <a:blip r:embed="rId2"/>
          <a:stretch>
            <a:fillRect/>
          </a:stretch>
        </p:blipFill>
        <p:spPr>
          <a:xfrm>
            <a:off x="429937" y="2033922"/>
            <a:ext cx="3679075" cy="2420108"/>
          </a:xfrm>
          <a:prstGeom prst="rect">
            <a:avLst/>
          </a:prstGeom>
        </p:spPr>
      </p:pic>
      <p:pic>
        <p:nvPicPr>
          <p:cNvPr id="8" name="Picture 7">
            <a:extLst>
              <a:ext uri="{FF2B5EF4-FFF2-40B4-BE49-F238E27FC236}">
                <a16:creationId xmlns:a16="http://schemas.microsoft.com/office/drawing/2014/main" id="{68658C24-D453-9649-B08B-49FE6E6D41D0}"/>
              </a:ext>
            </a:extLst>
          </p:cNvPr>
          <p:cNvPicPr>
            <a:picLocks noChangeAspect="1"/>
          </p:cNvPicPr>
          <p:nvPr/>
        </p:nvPicPr>
        <p:blipFill>
          <a:blip r:embed="rId3"/>
          <a:stretch>
            <a:fillRect/>
          </a:stretch>
        </p:blipFill>
        <p:spPr>
          <a:xfrm>
            <a:off x="2560293" y="3678217"/>
            <a:ext cx="3112902" cy="2602255"/>
          </a:xfrm>
          <a:prstGeom prst="rect">
            <a:avLst/>
          </a:prstGeom>
        </p:spPr>
      </p:pic>
    </p:spTree>
    <p:extLst>
      <p:ext uri="{BB962C8B-B14F-4D97-AF65-F5344CB8AC3E}">
        <p14:creationId xmlns:p14="http://schemas.microsoft.com/office/powerpoint/2010/main" val="1527297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5400" dirty="0">
                <a:latin typeface="Magic School One" pitchFamily="2" charset="0"/>
              </a:rPr>
              <a:t>History of wind center tracks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61481" y="2003898"/>
            <a:ext cx="10532439" cy="4235585"/>
          </a:xfrm>
        </p:spPr>
        <p:txBody>
          <a:bodyPr>
            <a:noAutofit/>
          </a:bodyPr>
          <a:lstStyle/>
          <a:p>
            <a:pPr marL="0" indent="0" algn="just">
              <a:buNone/>
            </a:pPr>
            <a:r>
              <a:rPr lang="en-US" sz="2800" dirty="0"/>
              <a:t>After Ed Rahn’s death in 2004, production of these wind profiles and storm tracks ceased.  (The last year completed was 2001.)  In 2008, an effort to resume their creation was stymied by the loss of some legacy software.  However, enough programs were recovered to allow the production of storm wind centers and spline tracks.  The following revised method is now used to produce them.</a:t>
            </a:r>
          </a:p>
        </p:txBody>
      </p:sp>
    </p:spTree>
    <p:extLst>
      <p:ext uri="{BB962C8B-B14F-4D97-AF65-F5344CB8AC3E}">
        <p14:creationId xmlns:p14="http://schemas.microsoft.com/office/powerpoint/2010/main" val="3169916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8" y="2101174"/>
            <a:ext cx="4066162" cy="4235585"/>
          </a:xfrm>
        </p:spPr>
        <p:txBody>
          <a:bodyPr>
            <a:noAutofit/>
          </a:bodyPr>
          <a:lstStyle/>
          <a:p>
            <a:pPr marL="0" indent="0" algn="ctr">
              <a:buNone/>
            </a:pPr>
            <a:r>
              <a:rPr lang="en-US" sz="2400" dirty="0"/>
              <a:t>After any flight where there was a storm center penetration, a scanning program is run on the one-second data.  A setup file is created of first-guess center fixes and pass start and end times.</a:t>
            </a:r>
          </a:p>
        </p:txBody>
      </p:sp>
      <p:pic>
        <p:nvPicPr>
          <p:cNvPr id="5" name="Picture 4">
            <a:extLst>
              <a:ext uri="{FF2B5EF4-FFF2-40B4-BE49-F238E27FC236}">
                <a16:creationId xmlns:a16="http://schemas.microsoft.com/office/drawing/2014/main" id="{8383336C-82F5-2FA9-7BE1-0806716B68CA}"/>
              </a:ext>
            </a:extLst>
          </p:cNvPr>
          <p:cNvPicPr>
            <a:picLocks noChangeAspect="1"/>
          </p:cNvPicPr>
          <p:nvPr/>
        </p:nvPicPr>
        <p:blipFill>
          <a:blip r:embed="rId2"/>
          <a:stretch>
            <a:fillRect/>
          </a:stretch>
        </p:blipFill>
        <p:spPr>
          <a:xfrm>
            <a:off x="5126477" y="2101174"/>
            <a:ext cx="6598596" cy="3576534"/>
          </a:xfrm>
          <a:prstGeom prst="rect">
            <a:avLst/>
          </a:prstGeom>
        </p:spPr>
      </p:pic>
    </p:spTree>
    <p:extLst>
      <p:ext uri="{BB962C8B-B14F-4D97-AF65-F5344CB8AC3E}">
        <p14:creationId xmlns:p14="http://schemas.microsoft.com/office/powerpoint/2010/main" val="861701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8" y="2101174"/>
            <a:ext cx="4066162" cy="4235585"/>
          </a:xfrm>
        </p:spPr>
        <p:txBody>
          <a:bodyPr>
            <a:noAutofit/>
          </a:bodyPr>
          <a:lstStyle/>
          <a:p>
            <a:pPr marL="0" indent="0" algn="ctr">
              <a:buNone/>
            </a:pPr>
            <a:r>
              <a:rPr lang="en-US" sz="2400" dirty="0"/>
              <a:t>The objective program is far from perfect.  Each center fix is checked and refined subjectively.  Erroneous fixes are rejected and any missed wind centers may be added.</a:t>
            </a:r>
          </a:p>
        </p:txBody>
      </p:sp>
      <p:pic>
        <p:nvPicPr>
          <p:cNvPr id="8" name="Picture 7">
            <a:extLst>
              <a:ext uri="{FF2B5EF4-FFF2-40B4-BE49-F238E27FC236}">
                <a16:creationId xmlns:a16="http://schemas.microsoft.com/office/drawing/2014/main" id="{37D72EF5-9BED-EB32-3172-16A16CBA2159}"/>
              </a:ext>
            </a:extLst>
          </p:cNvPr>
          <p:cNvPicPr>
            <a:picLocks noChangeAspect="1"/>
          </p:cNvPicPr>
          <p:nvPr/>
        </p:nvPicPr>
        <p:blipFill>
          <a:blip r:embed="rId2"/>
          <a:stretch>
            <a:fillRect/>
          </a:stretch>
        </p:blipFill>
        <p:spPr>
          <a:xfrm>
            <a:off x="5556113" y="2101174"/>
            <a:ext cx="4463375" cy="3306204"/>
          </a:xfrm>
          <a:prstGeom prst="rect">
            <a:avLst/>
          </a:prstGeom>
        </p:spPr>
      </p:pic>
      <p:pic>
        <p:nvPicPr>
          <p:cNvPr id="5" name="Picture 4">
            <a:extLst>
              <a:ext uri="{FF2B5EF4-FFF2-40B4-BE49-F238E27FC236}">
                <a16:creationId xmlns:a16="http://schemas.microsoft.com/office/drawing/2014/main" id="{A00DA46C-CE66-4C05-C26B-57E3D0DF2482}"/>
              </a:ext>
            </a:extLst>
          </p:cNvPr>
          <p:cNvPicPr>
            <a:picLocks noChangeAspect="1"/>
          </p:cNvPicPr>
          <p:nvPr/>
        </p:nvPicPr>
        <p:blipFill>
          <a:blip r:embed="rId3"/>
          <a:stretch>
            <a:fillRect/>
          </a:stretch>
        </p:blipFill>
        <p:spPr>
          <a:xfrm>
            <a:off x="5556112" y="2101174"/>
            <a:ext cx="4463375" cy="3306204"/>
          </a:xfrm>
          <a:prstGeom prst="rect">
            <a:avLst/>
          </a:prstGeom>
        </p:spPr>
      </p:pic>
    </p:spTree>
    <p:extLst>
      <p:ext uri="{BB962C8B-B14F-4D97-AF65-F5344CB8AC3E}">
        <p14:creationId xmlns:p14="http://schemas.microsoft.com/office/powerpoint/2010/main" val="964638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710745" y="5032862"/>
            <a:ext cx="9406020" cy="1138137"/>
          </a:xfrm>
        </p:spPr>
        <p:txBody>
          <a:bodyPr>
            <a:noAutofit/>
          </a:bodyPr>
          <a:lstStyle/>
          <a:p>
            <a:pPr marL="0" indent="0" algn="ctr">
              <a:buNone/>
            </a:pPr>
            <a:r>
              <a:rPr lang="en-US" sz="2400" dirty="0"/>
              <a:t>pass start and end times are adjusted to exclude orbits in the eye and any large altitude excursions.</a:t>
            </a:r>
          </a:p>
        </p:txBody>
      </p:sp>
      <p:pic>
        <p:nvPicPr>
          <p:cNvPr id="5" name="Picture 4">
            <a:extLst>
              <a:ext uri="{FF2B5EF4-FFF2-40B4-BE49-F238E27FC236}">
                <a16:creationId xmlns:a16="http://schemas.microsoft.com/office/drawing/2014/main" id="{87D627FA-2EA6-507D-51AE-7434AC77E7BA}"/>
              </a:ext>
            </a:extLst>
          </p:cNvPr>
          <p:cNvPicPr>
            <a:picLocks noChangeAspect="1"/>
          </p:cNvPicPr>
          <p:nvPr/>
        </p:nvPicPr>
        <p:blipFill>
          <a:blip r:embed="rId2"/>
          <a:stretch>
            <a:fillRect/>
          </a:stretch>
        </p:blipFill>
        <p:spPr>
          <a:xfrm>
            <a:off x="1860383" y="1905000"/>
            <a:ext cx="4114800" cy="3048000"/>
          </a:xfrm>
          <a:prstGeom prst="rect">
            <a:avLst/>
          </a:prstGeom>
        </p:spPr>
      </p:pic>
      <p:pic>
        <p:nvPicPr>
          <p:cNvPr id="7" name="Picture 6">
            <a:extLst>
              <a:ext uri="{FF2B5EF4-FFF2-40B4-BE49-F238E27FC236}">
                <a16:creationId xmlns:a16="http://schemas.microsoft.com/office/drawing/2014/main" id="{C8D8BFB5-FB7D-CB0C-CEC0-EBB8B35DDE5E}"/>
              </a:ext>
            </a:extLst>
          </p:cNvPr>
          <p:cNvPicPr>
            <a:picLocks noChangeAspect="1"/>
          </p:cNvPicPr>
          <p:nvPr/>
        </p:nvPicPr>
        <p:blipFill>
          <a:blip r:embed="rId3"/>
          <a:stretch>
            <a:fillRect/>
          </a:stretch>
        </p:blipFill>
        <p:spPr>
          <a:xfrm>
            <a:off x="6096000" y="1905000"/>
            <a:ext cx="4114800" cy="3048000"/>
          </a:xfrm>
          <a:prstGeom prst="rect">
            <a:avLst/>
          </a:prstGeom>
        </p:spPr>
      </p:pic>
      <p:pic>
        <p:nvPicPr>
          <p:cNvPr id="6" name="Picture 5">
            <a:extLst>
              <a:ext uri="{FF2B5EF4-FFF2-40B4-BE49-F238E27FC236}">
                <a16:creationId xmlns:a16="http://schemas.microsoft.com/office/drawing/2014/main" id="{66410B7B-0FAC-6A81-5829-2BC84BD9B163}"/>
              </a:ext>
            </a:extLst>
          </p:cNvPr>
          <p:cNvPicPr>
            <a:picLocks noChangeAspect="1"/>
          </p:cNvPicPr>
          <p:nvPr/>
        </p:nvPicPr>
        <p:blipFill>
          <a:blip r:embed="rId4"/>
          <a:stretch>
            <a:fillRect/>
          </a:stretch>
        </p:blipFill>
        <p:spPr>
          <a:xfrm>
            <a:off x="1860383" y="1905000"/>
            <a:ext cx="4114800" cy="3048000"/>
          </a:xfrm>
          <a:prstGeom prst="rect">
            <a:avLst/>
          </a:prstGeom>
        </p:spPr>
      </p:pic>
      <p:pic>
        <p:nvPicPr>
          <p:cNvPr id="9" name="Picture 8">
            <a:extLst>
              <a:ext uri="{FF2B5EF4-FFF2-40B4-BE49-F238E27FC236}">
                <a16:creationId xmlns:a16="http://schemas.microsoft.com/office/drawing/2014/main" id="{AD1D073E-7C71-FA82-9A98-FF97EAA812A4}"/>
              </a:ext>
            </a:extLst>
          </p:cNvPr>
          <p:cNvPicPr>
            <a:picLocks noChangeAspect="1"/>
          </p:cNvPicPr>
          <p:nvPr/>
        </p:nvPicPr>
        <p:blipFill>
          <a:blip r:embed="rId5"/>
          <a:stretch>
            <a:fillRect/>
          </a:stretch>
        </p:blipFill>
        <p:spPr>
          <a:xfrm>
            <a:off x="6096000" y="1905000"/>
            <a:ext cx="4114800" cy="3048000"/>
          </a:xfrm>
          <a:prstGeom prst="rect">
            <a:avLst/>
          </a:prstGeom>
        </p:spPr>
      </p:pic>
    </p:spTree>
    <p:extLst>
      <p:ext uri="{BB962C8B-B14F-4D97-AF65-F5344CB8AC3E}">
        <p14:creationId xmlns:p14="http://schemas.microsoft.com/office/powerpoint/2010/main" val="1923707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4BF72-AE2D-2A4F-8AF4-BC892BFADBAE}"/>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CA44B8A-C8A2-8A4D-921D-DF3BDC504CAF}"/>
              </a:ext>
            </a:extLst>
          </p:cNvPr>
          <p:cNvPicPr>
            <a:picLocks noGrp="1" noChangeAspect="1"/>
          </p:cNvPicPr>
          <p:nvPr>
            <p:ph sz="quarter" idx="13"/>
          </p:nvPr>
        </p:nvPicPr>
        <p:blipFill>
          <a:blip r:embed="rId2"/>
          <a:stretch>
            <a:fillRect/>
          </a:stretch>
        </p:blipFill>
        <p:spPr>
          <a:xfrm>
            <a:off x="1620409" y="729728"/>
            <a:ext cx="9441967" cy="5172683"/>
          </a:xfrm>
        </p:spPr>
      </p:pic>
    </p:spTree>
    <p:extLst>
      <p:ext uri="{BB962C8B-B14F-4D97-AF65-F5344CB8AC3E}">
        <p14:creationId xmlns:p14="http://schemas.microsoft.com/office/powerpoint/2010/main" val="2477089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8" y="2101174"/>
            <a:ext cx="4066162" cy="4235585"/>
          </a:xfrm>
        </p:spPr>
        <p:txBody>
          <a:bodyPr>
            <a:noAutofit/>
          </a:bodyPr>
          <a:lstStyle/>
          <a:p>
            <a:pPr marL="0" indent="0" algn="ctr">
              <a:buNone/>
            </a:pPr>
            <a:r>
              <a:rPr lang="en-US" sz="2400" dirty="0"/>
              <a:t>The resulting setup file is saved and a track (of up to 20 splines) is made from it.  Each mission has an individual wind center and track file that can be used exclusively for that mission’s data. These files are archived on thor3.</a:t>
            </a:r>
          </a:p>
        </p:txBody>
      </p:sp>
      <p:pic>
        <p:nvPicPr>
          <p:cNvPr id="5" name="Picture 4">
            <a:extLst>
              <a:ext uri="{FF2B5EF4-FFF2-40B4-BE49-F238E27FC236}">
                <a16:creationId xmlns:a16="http://schemas.microsoft.com/office/drawing/2014/main" id="{58434485-A915-E24A-83C1-377AD4B839A6}"/>
              </a:ext>
            </a:extLst>
          </p:cNvPr>
          <p:cNvPicPr>
            <a:picLocks noChangeAspect="1"/>
          </p:cNvPicPr>
          <p:nvPr/>
        </p:nvPicPr>
        <p:blipFill>
          <a:blip r:embed="rId2"/>
          <a:stretch>
            <a:fillRect/>
          </a:stretch>
        </p:blipFill>
        <p:spPr>
          <a:xfrm>
            <a:off x="5128036" y="2107353"/>
            <a:ext cx="4727390" cy="2464648"/>
          </a:xfrm>
          <a:prstGeom prst="rect">
            <a:avLst/>
          </a:prstGeom>
        </p:spPr>
      </p:pic>
      <p:pic>
        <p:nvPicPr>
          <p:cNvPr id="6" name="Picture 5">
            <a:extLst>
              <a:ext uri="{FF2B5EF4-FFF2-40B4-BE49-F238E27FC236}">
                <a16:creationId xmlns:a16="http://schemas.microsoft.com/office/drawing/2014/main" id="{E8A8CA8A-D7A9-AFE8-C9BB-94548B2DA320}"/>
              </a:ext>
            </a:extLst>
          </p:cNvPr>
          <p:cNvPicPr>
            <a:picLocks noChangeAspect="1"/>
          </p:cNvPicPr>
          <p:nvPr/>
        </p:nvPicPr>
        <p:blipFill>
          <a:blip r:embed="rId3"/>
          <a:stretch>
            <a:fillRect/>
          </a:stretch>
        </p:blipFill>
        <p:spPr>
          <a:xfrm>
            <a:off x="7491731" y="3659057"/>
            <a:ext cx="4381500" cy="1968500"/>
          </a:xfrm>
          <a:prstGeom prst="rect">
            <a:avLst/>
          </a:prstGeom>
        </p:spPr>
      </p:pic>
      <p:pic>
        <p:nvPicPr>
          <p:cNvPr id="8" name="Picture 7">
            <a:extLst>
              <a:ext uri="{FF2B5EF4-FFF2-40B4-BE49-F238E27FC236}">
                <a16:creationId xmlns:a16="http://schemas.microsoft.com/office/drawing/2014/main" id="{3D10D2C4-BD2D-FDCB-7374-3478CCB4C26A}"/>
              </a:ext>
            </a:extLst>
          </p:cNvPr>
          <p:cNvPicPr>
            <a:picLocks noChangeAspect="1"/>
          </p:cNvPicPr>
          <p:nvPr/>
        </p:nvPicPr>
        <p:blipFill>
          <a:blip r:embed="rId4"/>
          <a:stretch>
            <a:fillRect/>
          </a:stretch>
        </p:blipFill>
        <p:spPr>
          <a:xfrm>
            <a:off x="9621636" y="1975060"/>
            <a:ext cx="2104996" cy="1683997"/>
          </a:xfrm>
          <a:prstGeom prst="rect">
            <a:avLst/>
          </a:prstGeom>
        </p:spPr>
      </p:pic>
    </p:spTree>
    <p:extLst>
      <p:ext uri="{BB962C8B-B14F-4D97-AF65-F5344CB8AC3E}">
        <p14:creationId xmlns:p14="http://schemas.microsoft.com/office/powerpoint/2010/main" val="349554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8" y="2101174"/>
            <a:ext cx="4066162" cy="4235585"/>
          </a:xfrm>
        </p:spPr>
        <p:txBody>
          <a:bodyPr>
            <a:noAutofit/>
          </a:bodyPr>
          <a:lstStyle/>
          <a:p>
            <a:pPr marL="0" indent="0" algn="ctr">
              <a:buNone/>
            </a:pPr>
            <a:r>
              <a:rPr lang="en-US" sz="2400" dirty="0"/>
              <a:t>Once all penetrating missions for a storm are processed, a larger setup file is created from all the storm fixes.</a:t>
            </a:r>
          </a:p>
        </p:txBody>
      </p:sp>
      <p:pic>
        <p:nvPicPr>
          <p:cNvPr id="10" name="Picture 9">
            <a:extLst>
              <a:ext uri="{FF2B5EF4-FFF2-40B4-BE49-F238E27FC236}">
                <a16:creationId xmlns:a16="http://schemas.microsoft.com/office/drawing/2014/main" id="{D461EE83-712A-16B8-F127-220514D47BC8}"/>
              </a:ext>
            </a:extLst>
          </p:cNvPr>
          <p:cNvPicPr>
            <a:picLocks noChangeAspect="1"/>
          </p:cNvPicPr>
          <p:nvPr/>
        </p:nvPicPr>
        <p:blipFill>
          <a:blip r:embed="rId2"/>
          <a:stretch>
            <a:fillRect/>
          </a:stretch>
        </p:blipFill>
        <p:spPr>
          <a:xfrm>
            <a:off x="5140477" y="2090628"/>
            <a:ext cx="6573727" cy="3658313"/>
          </a:xfrm>
          <a:prstGeom prst="rect">
            <a:avLst/>
          </a:prstGeom>
        </p:spPr>
      </p:pic>
    </p:spTree>
    <p:extLst>
      <p:ext uri="{BB962C8B-B14F-4D97-AF65-F5344CB8AC3E}">
        <p14:creationId xmlns:p14="http://schemas.microsoft.com/office/powerpoint/2010/main" val="375910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8" y="2101174"/>
            <a:ext cx="4066162" cy="4235585"/>
          </a:xfrm>
        </p:spPr>
        <p:txBody>
          <a:bodyPr>
            <a:noAutofit/>
          </a:bodyPr>
          <a:lstStyle/>
          <a:p>
            <a:pPr marL="0" indent="0" algn="ctr">
              <a:buNone/>
            </a:pPr>
            <a:r>
              <a:rPr lang="en-US" sz="2400" dirty="0"/>
              <a:t>And all of the start and end times of each pass in and out of the eye are listed along with altitude and source aircraft.  All time are relative to 00z of the date of the first aircraft mission.</a:t>
            </a:r>
          </a:p>
        </p:txBody>
      </p:sp>
      <p:pic>
        <p:nvPicPr>
          <p:cNvPr id="10" name="Picture 9">
            <a:extLst>
              <a:ext uri="{FF2B5EF4-FFF2-40B4-BE49-F238E27FC236}">
                <a16:creationId xmlns:a16="http://schemas.microsoft.com/office/drawing/2014/main" id="{D461EE83-712A-16B8-F127-220514D47BC8}"/>
              </a:ext>
            </a:extLst>
          </p:cNvPr>
          <p:cNvPicPr>
            <a:picLocks noChangeAspect="1"/>
          </p:cNvPicPr>
          <p:nvPr/>
        </p:nvPicPr>
        <p:blipFill>
          <a:blip r:embed="rId2"/>
          <a:stretch>
            <a:fillRect/>
          </a:stretch>
        </p:blipFill>
        <p:spPr>
          <a:xfrm>
            <a:off x="5140477" y="2090628"/>
            <a:ext cx="6573727" cy="3658313"/>
          </a:xfrm>
          <a:prstGeom prst="rect">
            <a:avLst/>
          </a:prstGeom>
        </p:spPr>
      </p:pic>
      <p:pic>
        <p:nvPicPr>
          <p:cNvPr id="5" name="Picture 4">
            <a:extLst>
              <a:ext uri="{FF2B5EF4-FFF2-40B4-BE49-F238E27FC236}">
                <a16:creationId xmlns:a16="http://schemas.microsoft.com/office/drawing/2014/main" id="{0F648BE9-9E35-A671-4115-D95688EC5385}"/>
              </a:ext>
            </a:extLst>
          </p:cNvPr>
          <p:cNvPicPr>
            <a:picLocks noChangeAspect="1"/>
          </p:cNvPicPr>
          <p:nvPr/>
        </p:nvPicPr>
        <p:blipFill>
          <a:blip r:embed="rId3"/>
          <a:stretch>
            <a:fillRect/>
          </a:stretch>
        </p:blipFill>
        <p:spPr>
          <a:xfrm>
            <a:off x="5140476" y="2101174"/>
            <a:ext cx="6573727" cy="3735406"/>
          </a:xfrm>
          <a:prstGeom prst="rect">
            <a:avLst/>
          </a:prstGeom>
        </p:spPr>
      </p:pic>
    </p:spTree>
    <p:extLst>
      <p:ext uri="{BB962C8B-B14F-4D97-AF65-F5344CB8AC3E}">
        <p14:creationId xmlns:p14="http://schemas.microsoft.com/office/powerpoint/2010/main" val="4067603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8" y="2101174"/>
            <a:ext cx="4066162" cy="4235585"/>
          </a:xfrm>
        </p:spPr>
        <p:txBody>
          <a:bodyPr>
            <a:noAutofit/>
          </a:bodyPr>
          <a:lstStyle/>
          <a:p>
            <a:pPr marL="0" indent="0" algn="ctr">
              <a:buNone/>
            </a:pPr>
            <a:r>
              <a:rPr lang="en-US" sz="2400" dirty="0"/>
              <a:t>Since the number of fixes for the storm would be too large for a single 20-spline track, the track is created by fitting each set of 3 or 4 fixes to a spline curve ...</a:t>
            </a:r>
          </a:p>
        </p:txBody>
      </p:sp>
      <p:pic>
        <p:nvPicPr>
          <p:cNvPr id="6" name="Picture 5">
            <a:extLst>
              <a:ext uri="{FF2B5EF4-FFF2-40B4-BE49-F238E27FC236}">
                <a16:creationId xmlns:a16="http://schemas.microsoft.com/office/drawing/2014/main" id="{5DE53FFD-0116-1A90-11F6-26236D10F812}"/>
              </a:ext>
            </a:extLst>
          </p:cNvPr>
          <p:cNvPicPr>
            <a:picLocks noChangeAspect="1"/>
          </p:cNvPicPr>
          <p:nvPr/>
        </p:nvPicPr>
        <p:blipFill>
          <a:blip r:embed="rId2"/>
          <a:stretch>
            <a:fillRect/>
          </a:stretch>
        </p:blipFill>
        <p:spPr>
          <a:xfrm>
            <a:off x="5140475" y="2101174"/>
            <a:ext cx="5080000" cy="4064000"/>
          </a:xfrm>
          <a:prstGeom prst="rect">
            <a:avLst/>
          </a:prstGeom>
        </p:spPr>
      </p:pic>
      <p:pic>
        <p:nvPicPr>
          <p:cNvPr id="5" name="Picture 4">
            <a:extLst>
              <a:ext uri="{FF2B5EF4-FFF2-40B4-BE49-F238E27FC236}">
                <a16:creationId xmlns:a16="http://schemas.microsoft.com/office/drawing/2014/main" id="{C1248150-0BBB-C202-236E-D3248D37F15C}"/>
              </a:ext>
            </a:extLst>
          </p:cNvPr>
          <p:cNvPicPr>
            <a:picLocks noChangeAspect="1"/>
          </p:cNvPicPr>
          <p:nvPr/>
        </p:nvPicPr>
        <p:blipFill>
          <a:blip r:embed="rId3"/>
          <a:stretch>
            <a:fillRect/>
          </a:stretch>
        </p:blipFill>
        <p:spPr>
          <a:xfrm>
            <a:off x="5140475" y="2101174"/>
            <a:ext cx="5080000" cy="4064000"/>
          </a:xfrm>
          <a:prstGeom prst="rect">
            <a:avLst/>
          </a:prstGeom>
        </p:spPr>
      </p:pic>
    </p:spTree>
    <p:extLst>
      <p:ext uri="{BB962C8B-B14F-4D97-AF65-F5344CB8AC3E}">
        <p14:creationId xmlns:p14="http://schemas.microsoft.com/office/powerpoint/2010/main" val="2309355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8" y="2101174"/>
            <a:ext cx="4066162" cy="4235585"/>
          </a:xfrm>
        </p:spPr>
        <p:txBody>
          <a:bodyPr>
            <a:noAutofit/>
          </a:bodyPr>
          <a:lstStyle/>
          <a:p>
            <a:pPr marL="0" indent="0" algn="ctr">
              <a:buNone/>
            </a:pPr>
            <a:r>
              <a:rPr lang="en-US" sz="2400" dirty="0"/>
              <a:t>Since the number of fixes for the storm would be too large for a single 20-spline track, the track is created by fitting each set of 3 or 4 fixes to a spline curve then stringing these smaller curves together.</a:t>
            </a:r>
          </a:p>
        </p:txBody>
      </p:sp>
      <p:pic>
        <p:nvPicPr>
          <p:cNvPr id="6" name="Picture 5">
            <a:extLst>
              <a:ext uri="{FF2B5EF4-FFF2-40B4-BE49-F238E27FC236}">
                <a16:creationId xmlns:a16="http://schemas.microsoft.com/office/drawing/2014/main" id="{5DE53FFD-0116-1A90-11F6-26236D10F812}"/>
              </a:ext>
            </a:extLst>
          </p:cNvPr>
          <p:cNvPicPr>
            <a:picLocks noChangeAspect="1"/>
          </p:cNvPicPr>
          <p:nvPr/>
        </p:nvPicPr>
        <p:blipFill>
          <a:blip r:embed="rId2"/>
          <a:stretch>
            <a:fillRect/>
          </a:stretch>
        </p:blipFill>
        <p:spPr>
          <a:xfrm>
            <a:off x="5140475" y="2101174"/>
            <a:ext cx="5080000" cy="4064000"/>
          </a:xfrm>
          <a:prstGeom prst="rect">
            <a:avLst/>
          </a:prstGeom>
        </p:spPr>
      </p:pic>
    </p:spTree>
    <p:extLst>
      <p:ext uri="{BB962C8B-B14F-4D97-AF65-F5344CB8AC3E}">
        <p14:creationId xmlns:p14="http://schemas.microsoft.com/office/powerpoint/2010/main" val="1900835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8" y="2101174"/>
            <a:ext cx="4066162" cy="4235585"/>
          </a:xfrm>
        </p:spPr>
        <p:txBody>
          <a:bodyPr>
            <a:noAutofit/>
          </a:bodyPr>
          <a:lstStyle/>
          <a:p>
            <a:pPr marL="0" indent="0" algn="ctr">
              <a:buNone/>
            </a:pPr>
            <a:r>
              <a:rPr lang="en-US" sz="2400" dirty="0"/>
              <a:t>At this point it may be found there are conflicts between fixes from different missions.  This may be due to different altitudes or being too close in time.  Fixes may be excluded from the final track.</a:t>
            </a:r>
          </a:p>
        </p:txBody>
      </p:sp>
      <p:pic>
        <p:nvPicPr>
          <p:cNvPr id="5" name="Picture 4">
            <a:extLst>
              <a:ext uri="{FF2B5EF4-FFF2-40B4-BE49-F238E27FC236}">
                <a16:creationId xmlns:a16="http://schemas.microsoft.com/office/drawing/2014/main" id="{2191D537-1537-5343-420A-1491DBAB9A48}"/>
              </a:ext>
            </a:extLst>
          </p:cNvPr>
          <p:cNvPicPr>
            <a:picLocks noChangeAspect="1"/>
          </p:cNvPicPr>
          <p:nvPr/>
        </p:nvPicPr>
        <p:blipFill>
          <a:blip r:embed="rId2"/>
          <a:stretch>
            <a:fillRect/>
          </a:stretch>
        </p:blipFill>
        <p:spPr>
          <a:xfrm>
            <a:off x="5140475" y="2214694"/>
            <a:ext cx="5676900" cy="3225800"/>
          </a:xfrm>
          <a:prstGeom prst="rect">
            <a:avLst/>
          </a:prstGeom>
        </p:spPr>
      </p:pic>
    </p:spTree>
    <p:extLst>
      <p:ext uri="{BB962C8B-B14F-4D97-AF65-F5344CB8AC3E}">
        <p14:creationId xmlns:p14="http://schemas.microsoft.com/office/powerpoint/2010/main" val="294189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8" y="2101174"/>
            <a:ext cx="4066162" cy="4235585"/>
          </a:xfrm>
        </p:spPr>
        <p:txBody>
          <a:bodyPr>
            <a:noAutofit/>
          </a:bodyPr>
          <a:lstStyle/>
          <a:p>
            <a:pPr marL="0" indent="0" algn="ctr">
              <a:buNone/>
            </a:pPr>
            <a:r>
              <a:rPr lang="en-US" sz="2400" dirty="0"/>
              <a:t>At this point it may be found there are conflicts between fixes from different missions.  This may be due to different altitudes or being too close in time.  Fixes may be excluded from the final track.</a:t>
            </a:r>
          </a:p>
        </p:txBody>
      </p:sp>
      <p:pic>
        <p:nvPicPr>
          <p:cNvPr id="5" name="Picture 4">
            <a:extLst>
              <a:ext uri="{FF2B5EF4-FFF2-40B4-BE49-F238E27FC236}">
                <a16:creationId xmlns:a16="http://schemas.microsoft.com/office/drawing/2014/main" id="{2191D537-1537-5343-420A-1491DBAB9A48}"/>
              </a:ext>
            </a:extLst>
          </p:cNvPr>
          <p:cNvPicPr>
            <a:picLocks noChangeAspect="1"/>
          </p:cNvPicPr>
          <p:nvPr/>
        </p:nvPicPr>
        <p:blipFill>
          <a:blip r:embed="rId2"/>
          <a:stretch>
            <a:fillRect/>
          </a:stretch>
        </p:blipFill>
        <p:spPr>
          <a:xfrm>
            <a:off x="5140475" y="2214694"/>
            <a:ext cx="5676900" cy="3225800"/>
          </a:xfrm>
          <a:prstGeom prst="rect">
            <a:avLst/>
          </a:prstGeom>
        </p:spPr>
      </p:pic>
      <p:pic>
        <p:nvPicPr>
          <p:cNvPr id="6" name="Picture 5">
            <a:extLst>
              <a:ext uri="{FF2B5EF4-FFF2-40B4-BE49-F238E27FC236}">
                <a16:creationId xmlns:a16="http://schemas.microsoft.com/office/drawing/2014/main" id="{8E6F65DC-17EA-01FE-E08D-1B507BC87A09}"/>
              </a:ext>
            </a:extLst>
          </p:cNvPr>
          <p:cNvPicPr>
            <a:picLocks noChangeAspect="1"/>
          </p:cNvPicPr>
          <p:nvPr/>
        </p:nvPicPr>
        <p:blipFill>
          <a:blip r:embed="rId3"/>
          <a:stretch>
            <a:fillRect/>
          </a:stretch>
        </p:blipFill>
        <p:spPr>
          <a:xfrm>
            <a:off x="7643520" y="3428999"/>
            <a:ext cx="3634699" cy="2907759"/>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41221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8" y="2101174"/>
            <a:ext cx="4066162" cy="4235585"/>
          </a:xfrm>
        </p:spPr>
        <p:txBody>
          <a:bodyPr>
            <a:noAutofit/>
          </a:bodyPr>
          <a:lstStyle/>
          <a:p>
            <a:pPr marL="0" indent="0" algn="ctr">
              <a:buNone/>
            </a:pPr>
            <a:r>
              <a:rPr lang="en-US" sz="2400" dirty="0"/>
              <a:t>Also points may be added.  If There is a large time gap between missions, best track fixes could be added.  Also landfall points may be added to constrain the track.</a:t>
            </a:r>
          </a:p>
        </p:txBody>
      </p:sp>
      <p:pic>
        <p:nvPicPr>
          <p:cNvPr id="5" name="Picture 4">
            <a:extLst>
              <a:ext uri="{FF2B5EF4-FFF2-40B4-BE49-F238E27FC236}">
                <a16:creationId xmlns:a16="http://schemas.microsoft.com/office/drawing/2014/main" id="{2191D537-1537-5343-420A-1491DBAB9A48}"/>
              </a:ext>
            </a:extLst>
          </p:cNvPr>
          <p:cNvPicPr>
            <a:picLocks noChangeAspect="1"/>
          </p:cNvPicPr>
          <p:nvPr/>
        </p:nvPicPr>
        <p:blipFill>
          <a:blip r:embed="rId2"/>
          <a:stretch>
            <a:fillRect/>
          </a:stretch>
        </p:blipFill>
        <p:spPr>
          <a:xfrm>
            <a:off x="5140475" y="2214694"/>
            <a:ext cx="5676900" cy="3225800"/>
          </a:xfrm>
          <a:prstGeom prst="rect">
            <a:avLst/>
          </a:prstGeom>
        </p:spPr>
      </p:pic>
      <p:pic>
        <p:nvPicPr>
          <p:cNvPr id="6" name="Picture 5">
            <a:extLst>
              <a:ext uri="{FF2B5EF4-FFF2-40B4-BE49-F238E27FC236}">
                <a16:creationId xmlns:a16="http://schemas.microsoft.com/office/drawing/2014/main" id="{49700BDD-F93E-BDD0-5AC7-7EEB63A5D8EF}"/>
              </a:ext>
            </a:extLst>
          </p:cNvPr>
          <p:cNvPicPr>
            <a:picLocks noChangeAspect="1"/>
          </p:cNvPicPr>
          <p:nvPr/>
        </p:nvPicPr>
        <p:blipFill>
          <a:blip r:embed="rId3"/>
          <a:stretch>
            <a:fillRect/>
          </a:stretch>
        </p:blipFill>
        <p:spPr>
          <a:xfrm>
            <a:off x="5140475" y="2214694"/>
            <a:ext cx="5676900" cy="3225800"/>
          </a:xfrm>
          <a:prstGeom prst="rect">
            <a:avLst/>
          </a:prstGeom>
        </p:spPr>
      </p:pic>
    </p:spTree>
    <p:extLst>
      <p:ext uri="{BB962C8B-B14F-4D97-AF65-F5344CB8AC3E}">
        <p14:creationId xmlns:p14="http://schemas.microsoft.com/office/powerpoint/2010/main" val="3121259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8" y="2101174"/>
            <a:ext cx="4066162" cy="4235585"/>
          </a:xfrm>
        </p:spPr>
        <p:txBody>
          <a:bodyPr>
            <a:noAutofit/>
          </a:bodyPr>
          <a:lstStyle/>
          <a:p>
            <a:pPr marL="0" indent="0" algn="ctr">
              <a:buNone/>
            </a:pPr>
            <a:r>
              <a:rPr lang="en-US" sz="2400" dirty="0"/>
              <a:t>Interpolated points may be inserted to help define complicated loops or turns.</a:t>
            </a:r>
          </a:p>
        </p:txBody>
      </p:sp>
      <p:pic>
        <p:nvPicPr>
          <p:cNvPr id="5" name="Picture 4">
            <a:extLst>
              <a:ext uri="{FF2B5EF4-FFF2-40B4-BE49-F238E27FC236}">
                <a16:creationId xmlns:a16="http://schemas.microsoft.com/office/drawing/2014/main" id="{2191D537-1537-5343-420A-1491DBAB9A48}"/>
              </a:ext>
            </a:extLst>
          </p:cNvPr>
          <p:cNvPicPr>
            <a:picLocks noChangeAspect="1"/>
          </p:cNvPicPr>
          <p:nvPr/>
        </p:nvPicPr>
        <p:blipFill>
          <a:blip r:embed="rId2"/>
          <a:stretch>
            <a:fillRect/>
          </a:stretch>
        </p:blipFill>
        <p:spPr>
          <a:xfrm>
            <a:off x="5140475" y="2214694"/>
            <a:ext cx="5676900" cy="3225800"/>
          </a:xfrm>
          <a:prstGeom prst="rect">
            <a:avLst/>
          </a:prstGeom>
        </p:spPr>
      </p:pic>
      <p:pic>
        <p:nvPicPr>
          <p:cNvPr id="6" name="Picture 5">
            <a:extLst>
              <a:ext uri="{FF2B5EF4-FFF2-40B4-BE49-F238E27FC236}">
                <a16:creationId xmlns:a16="http://schemas.microsoft.com/office/drawing/2014/main" id="{9AA85010-B4CE-CBE3-6EA7-2F627A4307C9}"/>
              </a:ext>
            </a:extLst>
          </p:cNvPr>
          <p:cNvPicPr>
            <a:picLocks noChangeAspect="1"/>
          </p:cNvPicPr>
          <p:nvPr/>
        </p:nvPicPr>
        <p:blipFill>
          <a:blip r:embed="rId3"/>
          <a:stretch>
            <a:fillRect/>
          </a:stretch>
        </p:blipFill>
        <p:spPr>
          <a:xfrm>
            <a:off x="5140475" y="2214694"/>
            <a:ext cx="5676900" cy="3225800"/>
          </a:xfrm>
          <a:prstGeom prst="rect">
            <a:avLst/>
          </a:prstGeom>
        </p:spPr>
      </p:pic>
    </p:spTree>
    <p:extLst>
      <p:ext uri="{BB962C8B-B14F-4D97-AF65-F5344CB8AC3E}">
        <p14:creationId xmlns:p14="http://schemas.microsoft.com/office/powerpoint/2010/main" val="975206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8" y="2101174"/>
            <a:ext cx="4066162" cy="4235585"/>
          </a:xfrm>
        </p:spPr>
        <p:txBody>
          <a:bodyPr>
            <a:noAutofit/>
          </a:bodyPr>
          <a:lstStyle/>
          <a:p>
            <a:pPr marL="0" indent="0" algn="ctr">
              <a:buNone/>
            </a:pPr>
            <a:r>
              <a:rPr lang="en-US" sz="2400" dirty="0"/>
              <a:t>Interpolated points may be inserted to help define complicated loops or turns.</a:t>
            </a:r>
          </a:p>
        </p:txBody>
      </p:sp>
      <p:pic>
        <p:nvPicPr>
          <p:cNvPr id="5" name="Picture 4">
            <a:extLst>
              <a:ext uri="{FF2B5EF4-FFF2-40B4-BE49-F238E27FC236}">
                <a16:creationId xmlns:a16="http://schemas.microsoft.com/office/drawing/2014/main" id="{2191D537-1537-5343-420A-1491DBAB9A48}"/>
              </a:ext>
            </a:extLst>
          </p:cNvPr>
          <p:cNvPicPr>
            <a:picLocks noChangeAspect="1"/>
          </p:cNvPicPr>
          <p:nvPr/>
        </p:nvPicPr>
        <p:blipFill>
          <a:blip r:embed="rId2"/>
          <a:stretch>
            <a:fillRect/>
          </a:stretch>
        </p:blipFill>
        <p:spPr>
          <a:xfrm>
            <a:off x="5140475" y="2214694"/>
            <a:ext cx="5676900" cy="3225800"/>
          </a:xfrm>
          <a:prstGeom prst="rect">
            <a:avLst/>
          </a:prstGeom>
        </p:spPr>
      </p:pic>
      <p:pic>
        <p:nvPicPr>
          <p:cNvPr id="6" name="Picture 5">
            <a:extLst>
              <a:ext uri="{FF2B5EF4-FFF2-40B4-BE49-F238E27FC236}">
                <a16:creationId xmlns:a16="http://schemas.microsoft.com/office/drawing/2014/main" id="{9AA85010-B4CE-CBE3-6EA7-2F627A4307C9}"/>
              </a:ext>
            </a:extLst>
          </p:cNvPr>
          <p:cNvPicPr>
            <a:picLocks noChangeAspect="1"/>
          </p:cNvPicPr>
          <p:nvPr/>
        </p:nvPicPr>
        <p:blipFill>
          <a:blip r:embed="rId3"/>
          <a:stretch>
            <a:fillRect/>
          </a:stretch>
        </p:blipFill>
        <p:spPr>
          <a:xfrm>
            <a:off x="5140475" y="2214694"/>
            <a:ext cx="5676900" cy="3225800"/>
          </a:xfrm>
          <a:prstGeom prst="rect">
            <a:avLst/>
          </a:prstGeom>
        </p:spPr>
      </p:pic>
      <p:pic>
        <p:nvPicPr>
          <p:cNvPr id="7" name="Picture 6">
            <a:extLst>
              <a:ext uri="{FF2B5EF4-FFF2-40B4-BE49-F238E27FC236}">
                <a16:creationId xmlns:a16="http://schemas.microsoft.com/office/drawing/2014/main" id="{9F6C4C35-1C64-8EE9-8DD3-B318EAA30FFA}"/>
              </a:ext>
            </a:extLst>
          </p:cNvPr>
          <p:cNvPicPr>
            <a:picLocks noChangeAspect="1"/>
          </p:cNvPicPr>
          <p:nvPr/>
        </p:nvPicPr>
        <p:blipFill>
          <a:blip r:embed="rId4"/>
          <a:stretch>
            <a:fillRect/>
          </a:stretch>
        </p:blipFill>
        <p:spPr>
          <a:xfrm>
            <a:off x="8119618" y="3094562"/>
            <a:ext cx="3327745" cy="2662196"/>
          </a:xfrm>
          <a:prstGeom prst="rect">
            <a:avLst/>
          </a:prstGeom>
          <a:effectLst>
            <a:outerShdw blurRad="50800" dist="38100" dir="13500000" algn="br" rotWithShape="0">
              <a:prstClr val="black">
                <a:alpha val="40000"/>
              </a:prstClr>
            </a:outerShdw>
          </a:effectLst>
        </p:spPr>
      </p:pic>
      <mc:AlternateContent xmlns:mc="http://schemas.openxmlformats.org/markup-compatibility/2006">
        <mc:Choice xmlns:p14="http://schemas.microsoft.com/office/powerpoint/2010/main" Requires="p14">
          <p:contentPart p14:bwMode="auto" r:id="rId5">
            <p14:nvContentPartPr>
              <p14:cNvPr id="9" name="Ink 8">
                <a:extLst>
                  <a:ext uri="{FF2B5EF4-FFF2-40B4-BE49-F238E27FC236}">
                    <a16:creationId xmlns:a16="http://schemas.microsoft.com/office/drawing/2014/main" id="{2A3C415D-9887-31CB-3D66-65920E3E078F}"/>
                  </a:ext>
                </a:extLst>
              </p14:cNvPr>
              <p14:cNvContentPartPr/>
              <p14:nvPr/>
            </p14:nvContentPartPr>
            <p14:xfrm>
              <a:off x="9099656" y="4004298"/>
              <a:ext cx="588960" cy="344880"/>
            </p14:xfrm>
          </p:contentPart>
        </mc:Choice>
        <mc:Fallback>
          <p:pic>
            <p:nvPicPr>
              <p:cNvPr id="9" name="Ink 8">
                <a:extLst>
                  <a:ext uri="{FF2B5EF4-FFF2-40B4-BE49-F238E27FC236}">
                    <a16:creationId xmlns:a16="http://schemas.microsoft.com/office/drawing/2014/main" id="{2A3C415D-9887-31CB-3D66-65920E3E078F}"/>
                  </a:ext>
                </a:extLst>
              </p:cNvPr>
              <p:cNvPicPr/>
              <p:nvPr/>
            </p:nvPicPr>
            <p:blipFill>
              <a:blip r:embed="rId6"/>
              <a:stretch>
                <a:fillRect/>
              </a:stretch>
            </p:blipFill>
            <p:spPr>
              <a:xfrm>
                <a:off x="9093536" y="3998178"/>
                <a:ext cx="601200" cy="3571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Ink 11">
                <a:extLst>
                  <a:ext uri="{FF2B5EF4-FFF2-40B4-BE49-F238E27FC236}">
                    <a16:creationId xmlns:a16="http://schemas.microsoft.com/office/drawing/2014/main" id="{DED6C5FA-905B-41DD-9E46-F6005E6655A1}"/>
                  </a:ext>
                </a:extLst>
              </p14:cNvPr>
              <p14:cNvContentPartPr/>
              <p14:nvPr/>
            </p14:nvContentPartPr>
            <p14:xfrm>
              <a:off x="9018296" y="3497418"/>
              <a:ext cx="86400" cy="830160"/>
            </p14:xfrm>
          </p:contentPart>
        </mc:Choice>
        <mc:Fallback>
          <p:pic>
            <p:nvPicPr>
              <p:cNvPr id="12" name="Ink 11">
                <a:extLst>
                  <a:ext uri="{FF2B5EF4-FFF2-40B4-BE49-F238E27FC236}">
                    <a16:creationId xmlns:a16="http://schemas.microsoft.com/office/drawing/2014/main" id="{DED6C5FA-905B-41DD-9E46-F6005E6655A1}"/>
                  </a:ext>
                </a:extLst>
              </p:cNvPr>
              <p:cNvPicPr/>
              <p:nvPr/>
            </p:nvPicPr>
            <p:blipFill>
              <a:blip r:embed="rId8"/>
              <a:stretch>
                <a:fillRect/>
              </a:stretch>
            </p:blipFill>
            <p:spPr>
              <a:xfrm>
                <a:off x="8964296" y="3389418"/>
                <a:ext cx="194040" cy="1045800"/>
              </a:xfrm>
              <a:prstGeom prst="rect">
                <a:avLst/>
              </a:prstGeom>
            </p:spPr>
          </p:pic>
        </mc:Fallback>
      </mc:AlternateContent>
    </p:spTree>
    <p:extLst>
      <p:ext uri="{BB962C8B-B14F-4D97-AF65-F5344CB8AC3E}">
        <p14:creationId xmlns:p14="http://schemas.microsoft.com/office/powerpoint/2010/main" val="1318438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4A71-9CB7-2342-9300-BA990F93781B}"/>
              </a:ext>
            </a:extLst>
          </p:cNvPr>
          <p:cNvSpPr>
            <a:spLocks noGrp="1"/>
          </p:cNvSpPr>
          <p:nvPr>
            <p:ph type="title"/>
          </p:nvPr>
        </p:nvSpPr>
        <p:spPr>
          <a:xfrm>
            <a:off x="913771" y="0"/>
            <a:ext cx="10364451" cy="1596177"/>
          </a:xfrm>
        </p:spPr>
        <p:txBody>
          <a:bodyPr>
            <a:normAutofit/>
          </a:bodyPr>
          <a:lstStyle/>
          <a:p>
            <a:r>
              <a:rPr lang="en-US" sz="6400" dirty="0">
                <a:latin typeface="Magic School One" pitchFamily="2" charset="0"/>
              </a:rPr>
              <a:t>WIND CENTER</a:t>
            </a:r>
          </a:p>
        </p:txBody>
      </p:sp>
      <p:pic>
        <p:nvPicPr>
          <p:cNvPr id="5" name="Content Placeholder 4">
            <a:extLst>
              <a:ext uri="{FF2B5EF4-FFF2-40B4-BE49-F238E27FC236}">
                <a16:creationId xmlns:a16="http://schemas.microsoft.com/office/drawing/2014/main" id="{5460E856-415D-B840-A2E0-8403E8C25505}"/>
              </a:ext>
            </a:extLst>
          </p:cNvPr>
          <p:cNvPicPr>
            <a:picLocks noGrp="1" noChangeAspect="1"/>
          </p:cNvPicPr>
          <p:nvPr>
            <p:ph sz="quarter" idx="13"/>
          </p:nvPr>
        </p:nvPicPr>
        <p:blipFill>
          <a:blip r:embed="rId2"/>
          <a:stretch>
            <a:fillRect/>
          </a:stretch>
        </p:blipFill>
        <p:spPr>
          <a:xfrm>
            <a:off x="3611234" y="1643449"/>
            <a:ext cx="4969527" cy="4274758"/>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2900EF9C-325D-4049-9B05-FBFD7E530D25}"/>
                  </a:ext>
                </a:extLst>
              </p14:cNvPr>
              <p14:cNvContentPartPr/>
              <p14:nvPr/>
            </p14:nvContentPartPr>
            <p14:xfrm>
              <a:off x="6371134" y="3964398"/>
              <a:ext cx="23400" cy="360"/>
            </p14:xfrm>
          </p:contentPart>
        </mc:Choice>
        <mc:Fallback xmlns="">
          <p:pic>
            <p:nvPicPr>
              <p:cNvPr id="3" name="Ink 2">
                <a:extLst>
                  <a:ext uri="{FF2B5EF4-FFF2-40B4-BE49-F238E27FC236}">
                    <a16:creationId xmlns:a16="http://schemas.microsoft.com/office/drawing/2014/main" id="{2900EF9C-325D-4049-9B05-FBFD7E530D25}"/>
                  </a:ext>
                </a:extLst>
              </p:cNvPr>
              <p:cNvPicPr/>
              <p:nvPr/>
            </p:nvPicPr>
            <p:blipFill>
              <a:blip r:embed="rId4"/>
              <a:stretch>
                <a:fillRect/>
              </a:stretch>
            </p:blipFill>
            <p:spPr>
              <a:xfrm>
                <a:off x="6362134" y="3955398"/>
                <a:ext cx="41040" cy="18000"/>
              </a:xfrm>
              <a:prstGeom prst="rect">
                <a:avLst/>
              </a:prstGeom>
            </p:spPr>
          </p:pic>
        </mc:Fallback>
      </mc:AlternateContent>
      <p:sp>
        <p:nvSpPr>
          <p:cNvPr id="8" name="TextBox 7">
            <a:extLst>
              <a:ext uri="{FF2B5EF4-FFF2-40B4-BE49-F238E27FC236}">
                <a16:creationId xmlns:a16="http://schemas.microsoft.com/office/drawing/2014/main" id="{BEC76831-CA3D-7F2B-39AA-59FA91AB5CF0}"/>
              </a:ext>
            </a:extLst>
          </p:cNvPr>
          <p:cNvSpPr txBox="1"/>
          <p:nvPr/>
        </p:nvSpPr>
        <p:spPr>
          <a:xfrm>
            <a:off x="2228287" y="1017706"/>
            <a:ext cx="8285693" cy="646331"/>
          </a:xfrm>
          <a:prstGeom prst="rect">
            <a:avLst/>
          </a:prstGeom>
          <a:noFill/>
        </p:spPr>
        <p:txBody>
          <a:bodyPr wrap="square">
            <a:spAutoFit/>
          </a:bodyPr>
          <a:lstStyle/>
          <a:p>
            <a:r>
              <a:rPr lang="en-US" sz="3600" dirty="0">
                <a:latin typeface="Magic School One" pitchFamily="2" charset="0"/>
              </a:rPr>
              <a:t>Find the wind field center where the windspeed goes to zero.</a:t>
            </a:r>
          </a:p>
        </p:txBody>
      </p:sp>
    </p:spTree>
    <p:extLst>
      <p:ext uri="{BB962C8B-B14F-4D97-AF65-F5344CB8AC3E}">
        <p14:creationId xmlns:p14="http://schemas.microsoft.com/office/powerpoint/2010/main" val="1402202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8" y="2101174"/>
            <a:ext cx="4066162" cy="4235585"/>
          </a:xfrm>
        </p:spPr>
        <p:txBody>
          <a:bodyPr>
            <a:noAutofit/>
          </a:bodyPr>
          <a:lstStyle/>
          <a:p>
            <a:pPr marL="0" indent="0" algn="ctr">
              <a:buNone/>
            </a:pPr>
            <a:r>
              <a:rPr lang="en-US" sz="2400" dirty="0"/>
              <a:t>the position of the wind center track is then output at two-minute intervals.  The position precision is the thousandths of a degree ±.1km or ± .06 nautical miles </a:t>
            </a:r>
          </a:p>
        </p:txBody>
      </p:sp>
      <p:pic>
        <p:nvPicPr>
          <p:cNvPr id="5" name="Picture 4">
            <a:extLst>
              <a:ext uri="{FF2B5EF4-FFF2-40B4-BE49-F238E27FC236}">
                <a16:creationId xmlns:a16="http://schemas.microsoft.com/office/drawing/2014/main" id="{869A7C37-D38B-DB60-7BE1-BEDB6A46DC69}"/>
              </a:ext>
            </a:extLst>
          </p:cNvPr>
          <p:cNvPicPr>
            <a:picLocks noChangeAspect="1"/>
          </p:cNvPicPr>
          <p:nvPr/>
        </p:nvPicPr>
        <p:blipFill>
          <a:blip r:embed="rId2"/>
          <a:stretch>
            <a:fillRect/>
          </a:stretch>
        </p:blipFill>
        <p:spPr>
          <a:xfrm>
            <a:off x="5140475" y="2214694"/>
            <a:ext cx="5676900" cy="3225800"/>
          </a:xfrm>
          <a:prstGeom prst="rect">
            <a:avLst/>
          </a:prstGeom>
        </p:spPr>
      </p:pic>
    </p:spTree>
    <p:extLst>
      <p:ext uri="{BB962C8B-B14F-4D97-AF65-F5344CB8AC3E}">
        <p14:creationId xmlns:p14="http://schemas.microsoft.com/office/powerpoint/2010/main" val="992786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8" y="2101174"/>
            <a:ext cx="4066162" cy="4235585"/>
          </a:xfrm>
        </p:spPr>
        <p:txBody>
          <a:bodyPr>
            <a:noAutofit/>
          </a:bodyPr>
          <a:lstStyle/>
          <a:p>
            <a:pPr marL="0" indent="0" algn="ctr">
              <a:buNone/>
            </a:pPr>
            <a:r>
              <a:rPr lang="en-US" sz="2400" dirty="0"/>
              <a:t>the wind centers and track files are archived on our data portal and then linked to the storm’s top section on the main hurricane field program data page.</a:t>
            </a:r>
          </a:p>
        </p:txBody>
      </p:sp>
      <p:pic>
        <p:nvPicPr>
          <p:cNvPr id="6" name="Picture 5">
            <a:extLst>
              <a:ext uri="{FF2B5EF4-FFF2-40B4-BE49-F238E27FC236}">
                <a16:creationId xmlns:a16="http://schemas.microsoft.com/office/drawing/2014/main" id="{A1EFBF73-7D81-D866-A10B-1970CF62D1C5}"/>
              </a:ext>
            </a:extLst>
          </p:cNvPr>
          <p:cNvPicPr>
            <a:picLocks noChangeAspect="1"/>
          </p:cNvPicPr>
          <p:nvPr/>
        </p:nvPicPr>
        <p:blipFill>
          <a:blip r:embed="rId2"/>
          <a:stretch>
            <a:fillRect/>
          </a:stretch>
        </p:blipFill>
        <p:spPr>
          <a:xfrm>
            <a:off x="5199222" y="2101174"/>
            <a:ext cx="5861127" cy="3787488"/>
          </a:xfrm>
          <a:prstGeom prst="rect">
            <a:avLst/>
          </a:prstGeom>
        </p:spPr>
      </p:pic>
    </p:spTree>
    <p:extLst>
      <p:ext uri="{BB962C8B-B14F-4D97-AF65-F5344CB8AC3E}">
        <p14:creationId xmlns:p14="http://schemas.microsoft.com/office/powerpoint/2010/main" val="3049172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8" y="2101174"/>
            <a:ext cx="4066162" cy="4235585"/>
          </a:xfrm>
        </p:spPr>
        <p:txBody>
          <a:bodyPr>
            <a:noAutofit/>
          </a:bodyPr>
          <a:lstStyle/>
          <a:p>
            <a:pPr marL="0" indent="0" algn="ctr">
              <a:buNone/>
            </a:pPr>
            <a:r>
              <a:rPr lang="en-US" sz="2400" dirty="0"/>
              <a:t>Currently, wind centers and track files are available for hurricane season 1997-2022. Work has started on the 2023 season.</a:t>
            </a:r>
          </a:p>
        </p:txBody>
      </p:sp>
      <p:pic>
        <p:nvPicPr>
          <p:cNvPr id="6" name="Picture 5">
            <a:extLst>
              <a:ext uri="{FF2B5EF4-FFF2-40B4-BE49-F238E27FC236}">
                <a16:creationId xmlns:a16="http://schemas.microsoft.com/office/drawing/2014/main" id="{A1EFBF73-7D81-D866-A10B-1970CF62D1C5}"/>
              </a:ext>
            </a:extLst>
          </p:cNvPr>
          <p:cNvPicPr>
            <a:picLocks noChangeAspect="1"/>
          </p:cNvPicPr>
          <p:nvPr/>
        </p:nvPicPr>
        <p:blipFill>
          <a:blip r:embed="rId2"/>
          <a:stretch>
            <a:fillRect/>
          </a:stretch>
        </p:blipFill>
        <p:spPr>
          <a:xfrm>
            <a:off x="5199222" y="2101174"/>
            <a:ext cx="5861127" cy="3787488"/>
          </a:xfrm>
          <a:prstGeom prst="rect">
            <a:avLst/>
          </a:prstGeom>
        </p:spPr>
      </p:pic>
      <p:pic>
        <p:nvPicPr>
          <p:cNvPr id="5" name="Picture 4">
            <a:extLst>
              <a:ext uri="{FF2B5EF4-FFF2-40B4-BE49-F238E27FC236}">
                <a16:creationId xmlns:a16="http://schemas.microsoft.com/office/drawing/2014/main" id="{0205C434-50AF-61CA-B8BD-368376CE00BB}"/>
              </a:ext>
            </a:extLst>
          </p:cNvPr>
          <p:cNvPicPr>
            <a:picLocks noChangeAspect="1"/>
          </p:cNvPicPr>
          <p:nvPr/>
        </p:nvPicPr>
        <p:blipFill>
          <a:blip r:embed="rId3"/>
          <a:stretch>
            <a:fillRect/>
          </a:stretch>
        </p:blipFill>
        <p:spPr>
          <a:xfrm>
            <a:off x="5199222" y="1970757"/>
            <a:ext cx="5861127" cy="4007509"/>
          </a:xfrm>
          <a:prstGeom prst="rect">
            <a:avLst/>
          </a:prstGeom>
        </p:spPr>
      </p:pic>
    </p:spTree>
    <p:extLst>
      <p:ext uri="{BB962C8B-B14F-4D97-AF65-F5344CB8AC3E}">
        <p14:creationId xmlns:p14="http://schemas.microsoft.com/office/powerpoint/2010/main" val="3178288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7200" dirty="0">
                <a:latin typeface="Magic School One" pitchFamily="2" charset="0"/>
              </a:rPr>
              <a:t>Current method</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8" y="2101174"/>
            <a:ext cx="4066162" cy="4235585"/>
          </a:xfrm>
        </p:spPr>
        <p:txBody>
          <a:bodyPr>
            <a:noAutofit/>
          </a:bodyPr>
          <a:lstStyle/>
          <a:p>
            <a:pPr marL="0" indent="0" algn="ctr">
              <a:buNone/>
            </a:pPr>
            <a:r>
              <a:rPr lang="en-US" sz="2400" dirty="0"/>
              <a:t>backfilling is continuing for storms prior to 1997.  For some important storms such as Andrew, tracks and fixes were prioritized. Some previous storms are part of the Willoughby-Rahn database.</a:t>
            </a:r>
          </a:p>
        </p:txBody>
      </p:sp>
      <p:pic>
        <p:nvPicPr>
          <p:cNvPr id="6" name="Picture 5">
            <a:extLst>
              <a:ext uri="{FF2B5EF4-FFF2-40B4-BE49-F238E27FC236}">
                <a16:creationId xmlns:a16="http://schemas.microsoft.com/office/drawing/2014/main" id="{A1EFBF73-7D81-D866-A10B-1970CF62D1C5}"/>
              </a:ext>
            </a:extLst>
          </p:cNvPr>
          <p:cNvPicPr>
            <a:picLocks noChangeAspect="1"/>
          </p:cNvPicPr>
          <p:nvPr/>
        </p:nvPicPr>
        <p:blipFill>
          <a:blip r:embed="rId2"/>
          <a:stretch>
            <a:fillRect/>
          </a:stretch>
        </p:blipFill>
        <p:spPr>
          <a:xfrm>
            <a:off x="5199222" y="2101174"/>
            <a:ext cx="5861127" cy="3787488"/>
          </a:xfrm>
          <a:prstGeom prst="rect">
            <a:avLst/>
          </a:prstGeom>
        </p:spPr>
      </p:pic>
      <p:pic>
        <p:nvPicPr>
          <p:cNvPr id="5" name="Picture 4">
            <a:extLst>
              <a:ext uri="{FF2B5EF4-FFF2-40B4-BE49-F238E27FC236}">
                <a16:creationId xmlns:a16="http://schemas.microsoft.com/office/drawing/2014/main" id="{0205C434-50AF-61CA-B8BD-368376CE00BB}"/>
              </a:ext>
            </a:extLst>
          </p:cNvPr>
          <p:cNvPicPr>
            <a:picLocks noChangeAspect="1"/>
          </p:cNvPicPr>
          <p:nvPr/>
        </p:nvPicPr>
        <p:blipFill>
          <a:blip r:embed="rId3"/>
          <a:stretch>
            <a:fillRect/>
          </a:stretch>
        </p:blipFill>
        <p:spPr>
          <a:xfrm>
            <a:off x="5199222" y="1970757"/>
            <a:ext cx="5861127" cy="4007509"/>
          </a:xfrm>
          <a:prstGeom prst="rect">
            <a:avLst/>
          </a:prstGeom>
        </p:spPr>
      </p:pic>
      <p:pic>
        <p:nvPicPr>
          <p:cNvPr id="7" name="Picture 6">
            <a:extLst>
              <a:ext uri="{FF2B5EF4-FFF2-40B4-BE49-F238E27FC236}">
                <a16:creationId xmlns:a16="http://schemas.microsoft.com/office/drawing/2014/main" id="{B02A00E5-33E5-EB8D-C607-608C011AF7EA}"/>
              </a:ext>
            </a:extLst>
          </p:cNvPr>
          <p:cNvPicPr>
            <a:picLocks noChangeAspect="1"/>
          </p:cNvPicPr>
          <p:nvPr/>
        </p:nvPicPr>
        <p:blipFill>
          <a:blip r:embed="rId4"/>
          <a:stretch>
            <a:fillRect/>
          </a:stretch>
        </p:blipFill>
        <p:spPr>
          <a:xfrm>
            <a:off x="5199223" y="2093006"/>
            <a:ext cx="5861126" cy="3885259"/>
          </a:xfrm>
          <a:prstGeom prst="rect">
            <a:avLst/>
          </a:prstGeom>
        </p:spPr>
      </p:pic>
    </p:spTree>
    <p:extLst>
      <p:ext uri="{BB962C8B-B14F-4D97-AF65-F5344CB8AC3E}">
        <p14:creationId xmlns:p14="http://schemas.microsoft.com/office/powerpoint/2010/main" val="643793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fontScale="90000"/>
          </a:bodyPr>
          <a:lstStyle/>
          <a:p>
            <a:r>
              <a:rPr lang="en-US" sz="7200" dirty="0">
                <a:latin typeface="Magic School One" pitchFamily="2" charset="0"/>
              </a:rPr>
              <a:t>wind Centers vs. Ops fixes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7" y="2101175"/>
            <a:ext cx="10664757" cy="847766"/>
          </a:xfrm>
        </p:spPr>
        <p:txBody>
          <a:bodyPr>
            <a:noAutofit/>
          </a:bodyPr>
          <a:lstStyle/>
          <a:p>
            <a:pPr marL="0" indent="0" algn="ctr">
              <a:buNone/>
            </a:pPr>
            <a:r>
              <a:rPr lang="en-US" sz="2400" dirty="0"/>
              <a:t>For the 2020 season, due to COVID restrictions, there was a delay in making the one-second data available.  As a stop-gap measure,  operational fixes were used to create the wind Center tracks for several storms.  When the one-second data became available these tracks were replaced.  However, this left a data set of operational fixes that could be compared to the refined wind centers.</a:t>
            </a:r>
          </a:p>
        </p:txBody>
      </p:sp>
    </p:spTree>
    <p:extLst>
      <p:ext uri="{BB962C8B-B14F-4D97-AF65-F5344CB8AC3E}">
        <p14:creationId xmlns:p14="http://schemas.microsoft.com/office/powerpoint/2010/main" val="895920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fontScale="90000"/>
          </a:bodyPr>
          <a:lstStyle/>
          <a:p>
            <a:r>
              <a:rPr lang="en-US" sz="7200" dirty="0">
                <a:latin typeface="Magic School One" pitchFamily="2" charset="0"/>
              </a:rPr>
              <a:t>wind Centers vs. Ops fixes</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7" y="2101175"/>
            <a:ext cx="10664757" cy="847766"/>
          </a:xfrm>
        </p:spPr>
        <p:txBody>
          <a:bodyPr>
            <a:noAutofit/>
          </a:bodyPr>
          <a:lstStyle/>
          <a:p>
            <a:pPr marL="0" indent="0" algn="ctr">
              <a:buNone/>
            </a:pPr>
            <a:r>
              <a:rPr lang="en-US" sz="2400" dirty="0"/>
              <a:t>For the 2020 season, the operational fixes were compared to the wind Centers for several storms. Most were within 10 km of each other.</a:t>
            </a:r>
          </a:p>
        </p:txBody>
      </p:sp>
      <p:pic>
        <p:nvPicPr>
          <p:cNvPr id="16" name="Picture 15">
            <a:extLst>
              <a:ext uri="{FF2B5EF4-FFF2-40B4-BE49-F238E27FC236}">
                <a16:creationId xmlns:a16="http://schemas.microsoft.com/office/drawing/2014/main" id="{24A2F524-DE08-2D51-3891-02FB66A180E6}"/>
              </a:ext>
            </a:extLst>
          </p:cNvPr>
          <p:cNvPicPr>
            <a:picLocks noChangeAspect="1"/>
          </p:cNvPicPr>
          <p:nvPr/>
        </p:nvPicPr>
        <p:blipFill>
          <a:blip r:embed="rId2"/>
          <a:stretch>
            <a:fillRect/>
          </a:stretch>
        </p:blipFill>
        <p:spPr>
          <a:xfrm>
            <a:off x="613467" y="3214128"/>
            <a:ext cx="2686050" cy="2624655"/>
          </a:xfrm>
          <a:prstGeom prst="rect">
            <a:avLst/>
          </a:prstGeom>
        </p:spPr>
      </p:pic>
      <p:pic>
        <p:nvPicPr>
          <p:cNvPr id="18" name="Picture 17">
            <a:extLst>
              <a:ext uri="{FF2B5EF4-FFF2-40B4-BE49-F238E27FC236}">
                <a16:creationId xmlns:a16="http://schemas.microsoft.com/office/drawing/2014/main" id="{0E8529E0-F4F5-8B35-683A-578050506F58}"/>
              </a:ext>
            </a:extLst>
          </p:cNvPr>
          <p:cNvPicPr>
            <a:picLocks noChangeAspect="1"/>
          </p:cNvPicPr>
          <p:nvPr/>
        </p:nvPicPr>
        <p:blipFill>
          <a:blip r:embed="rId3"/>
          <a:stretch>
            <a:fillRect/>
          </a:stretch>
        </p:blipFill>
        <p:spPr>
          <a:xfrm>
            <a:off x="3528060" y="3214128"/>
            <a:ext cx="2567940" cy="2629214"/>
          </a:xfrm>
          <a:prstGeom prst="rect">
            <a:avLst/>
          </a:prstGeom>
        </p:spPr>
      </p:pic>
      <p:pic>
        <p:nvPicPr>
          <p:cNvPr id="24" name="Picture 23">
            <a:extLst>
              <a:ext uri="{FF2B5EF4-FFF2-40B4-BE49-F238E27FC236}">
                <a16:creationId xmlns:a16="http://schemas.microsoft.com/office/drawing/2014/main" id="{E5BED8EB-AD77-E576-066B-59C5E8383740}"/>
              </a:ext>
            </a:extLst>
          </p:cNvPr>
          <p:cNvPicPr>
            <a:picLocks noChangeAspect="1"/>
          </p:cNvPicPr>
          <p:nvPr/>
        </p:nvPicPr>
        <p:blipFill>
          <a:blip r:embed="rId4"/>
          <a:stretch>
            <a:fillRect/>
          </a:stretch>
        </p:blipFill>
        <p:spPr>
          <a:xfrm>
            <a:off x="6324543" y="3208626"/>
            <a:ext cx="2567942" cy="2630157"/>
          </a:xfrm>
          <a:prstGeom prst="rect">
            <a:avLst/>
          </a:prstGeom>
        </p:spPr>
      </p:pic>
      <p:pic>
        <p:nvPicPr>
          <p:cNvPr id="26" name="Picture 25">
            <a:extLst>
              <a:ext uri="{FF2B5EF4-FFF2-40B4-BE49-F238E27FC236}">
                <a16:creationId xmlns:a16="http://schemas.microsoft.com/office/drawing/2014/main" id="{E59F735F-8B41-B998-B544-AF90CF866B25}"/>
              </a:ext>
            </a:extLst>
          </p:cNvPr>
          <p:cNvPicPr>
            <a:picLocks noChangeAspect="1"/>
          </p:cNvPicPr>
          <p:nvPr/>
        </p:nvPicPr>
        <p:blipFill>
          <a:blip r:embed="rId5"/>
          <a:stretch>
            <a:fillRect/>
          </a:stretch>
        </p:blipFill>
        <p:spPr>
          <a:xfrm>
            <a:off x="9121026" y="3216815"/>
            <a:ext cx="2589187" cy="2624655"/>
          </a:xfrm>
          <a:prstGeom prst="rect">
            <a:avLst/>
          </a:prstGeom>
        </p:spPr>
      </p:pic>
    </p:spTree>
    <p:extLst>
      <p:ext uri="{BB962C8B-B14F-4D97-AF65-F5344CB8AC3E}">
        <p14:creationId xmlns:p14="http://schemas.microsoft.com/office/powerpoint/2010/main" val="1211907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fontScale="90000"/>
          </a:bodyPr>
          <a:lstStyle/>
          <a:p>
            <a:r>
              <a:rPr lang="en-US" sz="7200" dirty="0">
                <a:latin typeface="Magic School One" pitchFamily="2" charset="0"/>
              </a:rPr>
              <a:t>wind Centers vs. Best Track</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7" y="2101175"/>
            <a:ext cx="10664757" cy="847766"/>
          </a:xfrm>
        </p:spPr>
        <p:txBody>
          <a:bodyPr>
            <a:noAutofit/>
          </a:bodyPr>
          <a:lstStyle/>
          <a:p>
            <a:pPr marL="0" indent="0" algn="ctr">
              <a:buNone/>
            </a:pPr>
            <a:r>
              <a:rPr lang="en-US" sz="2400" dirty="0"/>
              <a:t>For these storms, the Best Tracks were compared to the refined wind Center tracks.</a:t>
            </a:r>
          </a:p>
        </p:txBody>
      </p:sp>
      <p:pic>
        <p:nvPicPr>
          <p:cNvPr id="7" name="Picture 6">
            <a:extLst>
              <a:ext uri="{FF2B5EF4-FFF2-40B4-BE49-F238E27FC236}">
                <a16:creationId xmlns:a16="http://schemas.microsoft.com/office/drawing/2014/main" id="{401BEE4B-90C4-D407-7C67-26589E2C13EB}"/>
              </a:ext>
            </a:extLst>
          </p:cNvPr>
          <p:cNvPicPr>
            <a:picLocks noChangeAspect="1"/>
          </p:cNvPicPr>
          <p:nvPr/>
        </p:nvPicPr>
        <p:blipFill>
          <a:blip r:embed="rId2"/>
          <a:stretch>
            <a:fillRect/>
          </a:stretch>
        </p:blipFill>
        <p:spPr>
          <a:xfrm>
            <a:off x="3458572" y="3227477"/>
            <a:ext cx="2508840" cy="2630158"/>
          </a:xfrm>
          <a:prstGeom prst="rect">
            <a:avLst/>
          </a:prstGeom>
        </p:spPr>
      </p:pic>
      <p:pic>
        <p:nvPicPr>
          <p:cNvPr id="9" name="Picture 8">
            <a:extLst>
              <a:ext uri="{FF2B5EF4-FFF2-40B4-BE49-F238E27FC236}">
                <a16:creationId xmlns:a16="http://schemas.microsoft.com/office/drawing/2014/main" id="{673A3B4B-19EA-11EC-BE62-97953539DABF}"/>
              </a:ext>
            </a:extLst>
          </p:cNvPr>
          <p:cNvPicPr>
            <a:picLocks noChangeAspect="1"/>
          </p:cNvPicPr>
          <p:nvPr/>
        </p:nvPicPr>
        <p:blipFill>
          <a:blip r:embed="rId3"/>
          <a:stretch>
            <a:fillRect/>
          </a:stretch>
        </p:blipFill>
        <p:spPr>
          <a:xfrm>
            <a:off x="6224589" y="3235667"/>
            <a:ext cx="2705040" cy="2621968"/>
          </a:xfrm>
          <a:prstGeom prst="rect">
            <a:avLst/>
          </a:prstGeom>
        </p:spPr>
      </p:pic>
      <p:pic>
        <p:nvPicPr>
          <p:cNvPr id="11" name="Picture 10">
            <a:extLst>
              <a:ext uri="{FF2B5EF4-FFF2-40B4-BE49-F238E27FC236}">
                <a16:creationId xmlns:a16="http://schemas.microsoft.com/office/drawing/2014/main" id="{281AAC67-8298-4C9F-3125-C9641F5E66AF}"/>
              </a:ext>
            </a:extLst>
          </p:cNvPr>
          <p:cNvPicPr>
            <a:picLocks noChangeAspect="1"/>
          </p:cNvPicPr>
          <p:nvPr/>
        </p:nvPicPr>
        <p:blipFill>
          <a:blip r:embed="rId4"/>
          <a:stretch>
            <a:fillRect/>
          </a:stretch>
        </p:blipFill>
        <p:spPr>
          <a:xfrm>
            <a:off x="9156424" y="3235667"/>
            <a:ext cx="2685730" cy="2621968"/>
          </a:xfrm>
          <a:prstGeom prst="rect">
            <a:avLst/>
          </a:prstGeom>
        </p:spPr>
      </p:pic>
      <p:pic>
        <p:nvPicPr>
          <p:cNvPr id="13" name="Picture 12">
            <a:extLst>
              <a:ext uri="{FF2B5EF4-FFF2-40B4-BE49-F238E27FC236}">
                <a16:creationId xmlns:a16="http://schemas.microsoft.com/office/drawing/2014/main" id="{983A44EF-A2BC-3899-FB62-6D904E7AE1C7}"/>
              </a:ext>
            </a:extLst>
          </p:cNvPr>
          <p:cNvPicPr>
            <a:picLocks noChangeAspect="1"/>
          </p:cNvPicPr>
          <p:nvPr/>
        </p:nvPicPr>
        <p:blipFill>
          <a:blip r:embed="rId5"/>
          <a:stretch>
            <a:fillRect/>
          </a:stretch>
        </p:blipFill>
        <p:spPr>
          <a:xfrm>
            <a:off x="394502" y="3235667"/>
            <a:ext cx="2837275" cy="2621968"/>
          </a:xfrm>
          <a:prstGeom prst="rect">
            <a:avLst/>
          </a:prstGeom>
        </p:spPr>
      </p:pic>
    </p:spTree>
    <p:extLst>
      <p:ext uri="{BB962C8B-B14F-4D97-AF65-F5344CB8AC3E}">
        <p14:creationId xmlns:p14="http://schemas.microsoft.com/office/powerpoint/2010/main" val="1209479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fontScale="90000"/>
          </a:bodyPr>
          <a:lstStyle/>
          <a:p>
            <a:r>
              <a:rPr lang="en-US" sz="7200" dirty="0">
                <a:latin typeface="Magic School One" pitchFamily="2" charset="0"/>
              </a:rPr>
              <a:t>wind Centers vs. Best Track</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7" y="2101175"/>
            <a:ext cx="10664757" cy="847766"/>
          </a:xfrm>
        </p:spPr>
        <p:txBody>
          <a:bodyPr>
            <a:noAutofit/>
          </a:bodyPr>
          <a:lstStyle/>
          <a:p>
            <a:pPr marL="0" indent="0" algn="ctr">
              <a:buNone/>
            </a:pPr>
            <a:r>
              <a:rPr lang="en-US" sz="2400" dirty="0"/>
              <a:t>For these storms, the Best Tracks were compared to the refined wind Center tracks.</a:t>
            </a:r>
          </a:p>
        </p:txBody>
      </p:sp>
      <p:pic>
        <p:nvPicPr>
          <p:cNvPr id="9" name="Picture 8">
            <a:extLst>
              <a:ext uri="{FF2B5EF4-FFF2-40B4-BE49-F238E27FC236}">
                <a16:creationId xmlns:a16="http://schemas.microsoft.com/office/drawing/2014/main" id="{673A3B4B-19EA-11EC-BE62-97953539DABF}"/>
              </a:ext>
            </a:extLst>
          </p:cNvPr>
          <p:cNvPicPr>
            <a:picLocks noChangeAspect="1"/>
          </p:cNvPicPr>
          <p:nvPr/>
        </p:nvPicPr>
        <p:blipFill>
          <a:blip r:embed="rId2"/>
          <a:stretch>
            <a:fillRect/>
          </a:stretch>
        </p:blipFill>
        <p:spPr>
          <a:xfrm>
            <a:off x="1779911" y="3172022"/>
            <a:ext cx="3344656" cy="3241942"/>
          </a:xfrm>
          <a:prstGeom prst="rect">
            <a:avLst/>
          </a:prstGeom>
        </p:spPr>
      </p:pic>
      <p:pic>
        <p:nvPicPr>
          <p:cNvPr id="5" name="Picture 4">
            <a:extLst>
              <a:ext uri="{FF2B5EF4-FFF2-40B4-BE49-F238E27FC236}">
                <a16:creationId xmlns:a16="http://schemas.microsoft.com/office/drawing/2014/main" id="{B9FC168F-FA0A-8891-47FE-6A9F7B3DCB60}"/>
              </a:ext>
            </a:extLst>
          </p:cNvPr>
          <p:cNvPicPr>
            <a:picLocks noChangeAspect="1"/>
          </p:cNvPicPr>
          <p:nvPr/>
        </p:nvPicPr>
        <p:blipFill>
          <a:blip r:embed="rId3"/>
          <a:stretch>
            <a:fillRect/>
          </a:stretch>
        </p:blipFill>
        <p:spPr>
          <a:xfrm>
            <a:off x="6096000" y="3172022"/>
            <a:ext cx="4052427" cy="3241942"/>
          </a:xfrm>
          <a:prstGeom prst="rect">
            <a:avLst/>
          </a:prstGeom>
        </p:spPr>
      </p:pic>
      <mc:AlternateContent xmlns:mc="http://schemas.openxmlformats.org/markup-compatibility/2006">
        <mc:Choice xmlns:p14="http://schemas.microsoft.com/office/powerpoint/2010/main" Requires="p14">
          <p:contentPart p14:bwMode="auto" r:id="rId4">
            <p14:nvContentPartPr>
              <p14:cNvPr id="10" name="Ink 9">
                <a:extLst>
                  <a:ext uri="{FF2B5EF4-FFF2-40B4-BE49-F238E27FC236}">
                    <a16:creationId xmlns:a16="http://schemas.microsoft.com/office/drawing/2014/main" id="{73B24077-5AE2-E4EC-9930-E2AD6FF58CCB}"/>
                  </a:ext>
                </a:extLst>
              </p14:cNvPr>
              <p14:cNvContentPartPr/>
              <p14:nvPr/>
            </p14:nvContentPartPr>
            <p14:xfrm>
              <a:off x="6592616" y="3294738"/>
              <a:ext cx="2526480" cy="2413440"/>
            </p14:xfrm>
          </p:contentPart>
        </mc:Choice>
        <mc:Fallback>
          <p:pic>
            <p:nvPicPr>
              <p:cNvPr id="10" name="Ink 9">
                <a:extLst>
                  <a:ext uri="{FF2B5EF4-FFF2-40B4-BE49-F238E27FC236}">
                    <a16:creationId xmlns:a16="http://schemas.microsoft.com/office/drawing/2014/main" id="{73B24077-5AE2-E4EC-9930-E2AD6FF58CCB}"/>
                  </a:ext>
                </a:extLst>
              </p:cNvPr>
              <p:cNvPicPr/>
              <p:nvPr/>
            </p:nvPicPr>
            <p:blipFill>
              <a:blip r:embed="rId5"/>
              <a:stretch>
                <a:fillRect/>
              </a:stretch>
            </p:blipFill>
            <p:spPr>
              <a:xfrm>
                <a:off x="6574616" y="3258738"/>
                <a:ext cx="2562120" cy="2485080"/>
              </a:xfrm>
              <a:prstGeom prst="rect">
                <a:avLst/>
              </a:prstGeom>
            </p:spPr>
          </p:pic>
        </mc:Fallback>
      </mc:AlternateContent>
    </p:spTree>
    <p:extLst>
      <p:ext uri="{BB962C8B-B14F-4D97-AF65-F5344CB8AC3E}">
        <p14:creationId xmlns:p14="http://schemas.microsoft.com/office/powerpoint/2010/main" val="39127631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fontScale="90000"/>
          </a:bodyPr>
          <a:lstStyle/>
          <a:p>
            <a:r>
              <a:rPr lang="en-US" sz="7200" dirty="0">
                <a:latin typeface="Magic School One" pitchFamily="2" charset="0"/>
              </a:rPr>
              <a:t>wind Centers vs. Best Track</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613467" y="2101175"/>
            <a:ext cx="10664757" cy="847766"/>
          </a:xfrm>
        </p:spPr>
        <p:txBody>
          <a:bodyPr>
            <a:noAutofit/>
          </a:bodyPr>
          <a:lstStyle/>
          <a:p>
            <a:pPr marL="0" indent="0" algn="ctr">
              <a:buNone/>
            </a:pPr>
            <a:r>
              <a:rPr lang="en-US" sz="2400" dirty="0"/>
              <a:t>There was considerably more scatter between Best Tracks and the wind Centers than between operational fixes and refined wind centers.</a:t>
            </a:r>
          </a:p>
        </p:txBody>
      </p:sp>
      <p:pic>
        <p:nvPicPr>
          <p:cNvPr id="19" name="Picture 18">
            <a:extLst>
              <a:ext uri="{FF2B5EF4-FFF2-40B4-BE49-F238E27FC236}">
                <a16:creationId xmlns:a16="http://schemas.microsoft.com/office/drawing/2014/main" id="{22B72858-3133-63E8-ADCB-E371A29095E6}"/>
              </a:ext>
            </a:extLst>
          </p:cNvPr>
          <p:cNvPicPr>
            <a:picLocks noChangeAspect="1"/>
          </p:cNvPicPr>
          <p:nvPr/>
        </p:nvPicPr>
        <p:blipFill>
          <a:blip r:embed="rId2"/>
          <a:stretch>
            <a:fillRect/>
          </a:stretch>
        </p:blipFill>
        <p:spPr>
          <a:xfrm>
            <a:off x="311470" y="3287504"/>
            <a:ext cx="2619121" cy="2593694"/>
          </a:xfrm>
          <a:prstGeom prst="rect">
            <a:avLst/>
          </a:prstGeom>
        </p:spPr>
      </p:pic>
      <p:pic>
        <p:nvPicPr>
          <p:cNvPr id="21" name="Picture 20">
            <a:extLst>
              <a:ext uri="{FF2B5EF4-FFF2-40B4-BE49-F238E27FC236}">
                <a16:creationId xmlns:a16="http://schemas.microsoft.com/office/drawing/2014/main" id="{9FE73A3C-0CF0-ED4E-141A-B03C00BFF165}"/>
              </a:ext>
            </a:extLst>
          </p:cNvPr>
          <p:cNvPicPr>
            <a:picLocks noChangeAspect="1"/>
          </p:cNvPicPr>
          <p:nvPr/>
        </p:nvPicPr>
        <p:blipFill>
          <a:blip r:embed="rId3"/>
          <a:stretch>
            <a:fillRect/>
          </a:stretch>
        </p:blipFill>
        <p:spPr>
          <a:xfrm>
            <a:off x="3105171" y="3285474"/>
            <a:ext cx="2769999" cy="2568055"/>
          </a:xfrm>
          <a:prstGeom prst="rect">
            <a:avLst/>
          </a:prstGeom>
        </p:spPr>
      </p:pic>
      <p:pic>
        <p:nvPicPr>
          <p:cNvPr id="23" name="Picture 22">
            <a:extLst>
              <a:ext uri="{FF2B5EF4-FFF2-40B4-BE49-F238E27FC236}">
                <a16:creationId xmlns:a16="http://schemas.microsoft.com/office/drawing/2014/main" id="{D00EBDD6-405B-3902-5664-47DEF63F1C5E}"/>
              </a:ext>
            </a:extLst>
          </p:cNvPr>
          <p:cNvPicPr>
            <a:picLocks noChangeAspect="1"/>
          </p:cNvPicPr>
          <p:nvPr/>
        </p:nvPicPr>
        <p:blipFill>
          <a:blip r:embed="rId4"/>
          <a:stretch>
            <a:fillRect/>
          </a:stretch>
        </p:blipFill>
        <p:spPr>
          <a:xfrm>
            <a:off x="6049750" y="3282792"/>
            <a:ext cx="2799106" cy="2570737"/>
          </a:xfrm>
          <a:prstGeom prst="rect">
            <a:avLst/>
          </a:prstGeom>
        </p:spPr>
      </p:pic>
      <p:pic>
        <p:nvPicPr>
          <p:cNvPr id="25" name="Picture 24">
            <a:extLst>
              <a:ext uri="{FF2B5EF4-FFF2-40B4-BE49-F238E27FC236}">
                <a16:creationId xmlns:a16="http://schemas.microsoft.com/office/drawing/2014/main" id="{805C24AF-3181-06DF-3632-61D08409889E}"/>
              </a:ext>
            </a:extLst>
          </p:cNvPr>
          <p:cNvPicPr>
            <a:picLocks noChangeAspect="1"/>
          </p:cNvPicPr>
          <p:nvPr/>
        </p:nvPicPr>
        <p:blipFill>
          <a:blip r:embed="rId5"/>
          <a:stretch>
            <a:fillRect/>
          </a:stretch>
        </p:blipFill>
        <p:spPr>
          <a:xfrm>
            <a:off x="9023436" y="3267453"/>
            <a:ext cx="2769999" cy="2586076"/>
          </a:xfrm>
          <a:prstGeom prst="rect">
            <a:avLst/>
          </a:prstGeom>
        </p:spPr>
      </p:pic>
    </p:spTree>
    <p:extLst>
      <p:ext uri="{BB962C8B-B14F-4D97-AF65-F5344CB8AC3E}">
        <p14:creationId xmlns:p14="http://schemas.microsoft.com/office/powerpoint/2010/main" val="1667091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a:xfrm>
            <a:off x="913775" y="618517"/>
            <a:ext cx="10364451" cy="1596177"/>
          </a:xfrm>
        </p:spPr>
        <p:txBody>
          <a:bodyPr>
            <a:normAutofit/>
          </a:bodyPr>
          <a:lstStyle/>
          <a:p>
            <a:r>
              <a:rPr lang="en-US" sz="6000" dirty="0">
                <a:latin typeface="Magic School One" pitchFamily="2" charset="0"/>
              </a:rPr>
              <a:t>which track should be used?</a:t>
            </a:r>
          </a:p>
        </p:txBody>
      </p:sp>
      <p:graphicFrame>
        <p:nvGraphicFramePr>
          <p:cNvPr id="4" name="Content Placeholder 3">
            <a:extLst>
              <a:ext uri="{FF2B5EF4-FFF2-40B4-BE49-F238E27FC236}">
                <a16:creationId xmlns:a16="http://schemas.microsoft.com/office/drawing/2014/main" id="{8F0336ED-205D-C0ED-1DAF-34A5DBCEF3CF}"/>
              </a:ext>
            </a:extLst>
          </p:cNvPr>
          <p:cNvGraphicFramePr>
            <a:graphicFrameLocks noGrp="1"/>
          </p:cNvGraphicFramePr>
          <p:nvPr>
            <p:ph sz="quarter" idx="13"/>
            <p:extLst>
              <p:ext uri="{D42A27DB-BD31-4B8C-83A1-F6EECF244321}">
                <p14:modId xmlns:p14="http://schemas.microsoft.com/office/powerpoint/2010/main" val="1601193406"/>
              </p:ext>
            </p:extLst>
          </p:nvPr>
        </p:nvGraphicFramePr>
        <p:xfrm>
          <a:off x="914399" y="2366962"/>
          <a:ext cx="9428205" cy="3293256"/>
        </p:xfrm>
        <a:graphic>
          <a:graphicData uri="http://schemas.openxmlformats.org/drawingml/2006/table">
            <a:tbl>
              <a:tblPr firstRow="1" bandRow="1">
                <a:tableStyleId>{5C22544A-7EE6-4342-B048-85BDC9FD1C3A}</a:tableStyleId>
              </a:tblPr>
              <a:tblGrid>
                <a:gridCol w="3142735">
                  <a:extLst>
                    <a:ext uri="{9D8B030D-6E8A-4147-A177-3AD203B41FA5}">
                      <a16:colId xmlns:a16="http://schemas.microsoft.com/office/drawing/2014/main" val="4251263300"/>
                    </a:ext>
                  </a:extLst>
                </a:gridCol>
                <a:gridCol w="3142735">
                  <a:extLst>
                    <a:ext uri="{9D8B030D-6E8A-4147-A177-3AD203B41FA5}">
                      <a16:colId xmlns:a16="http://schemas.microsoft.com/office/drawing/2014/main" val="3550903918"/>
                    </a:ext>
                  </a:extLst>
                </a:gridCol>
                <a:gridCol w="3142735">
                  <a:extLst>
                    <a:ext uri="{9D8B030D-6E8A-4147-A177-3AD203B41FA5}">
                      <a16:colId xmlns:a16="http://schemas.microsoft.com/office/drawing/2014/main" val="1922481310"/>
                    </a:ext>
                  </a:extLst>
                </a:gridCol>
              </a:tblGrid>
              <a:tr h="388754">
                <a:tc>
                  <a:txBody>
                    <a:bodyPr/>
                    <a:lstStyle/>
                    <a:p>
                      <a:pPr algn="ctr"/>
                      <a:r>
                        <a:rPr lang="en-US" dirty="0"/>
                        <a:t>Track</a:t>
                      </a:r>
                    </a:p>
                  </a:txBody>
                  <a:tcPr anchor="ctr">
                    <a:solidFill>
                      <a:schemeClr val="accent1"/>
                    </a:solidFill>
                  </a:tcPr>
                </a:tc>
                <a:tc>
                  <a:txBody>
                    <a:bodyPr/>
                    <a:lstStyle/>
                    <a:p>
                      <a:pPr algn="ctr"/>
                      <a:r>
                        <a:rPr lang="en-US" dirty="0"/>
                        <a:t>Best Track</a:t>
                      </a:r>
                    </a:p>
                  </a:txBody>
                  <a:tcPr/>
                </a:tc>
                <a:tc>
                  <a:txBody>
                    <a:bodyPr/>
                    <a:lstStyle/>
                    <a:p>
                      <a:pPr algn="ctr"/>
                      <a:r>
                        <a:rPr lang="en-US" dirty="0"/>
                        <a:t>Wind Center Track</a:t>
                      </a:r>
                    </a:p>
                  </a:txBody>
                  <a:tcPr/>
                </a:tc>
                <a:extLst>
                  <a:ext uri="{0D108BD9-81ED-4DB2-BD59-A6C34878D82A}">
                    <a16:rowId xmlns:a16="http://schemas.microsoft.com/office/drawing/2014/main" val="2284884297"/>
                  </a:ext>
                </a:extLst>
              </a:tr>
              <a:tr h="671000">
                <a:tc>
                  <a:txBody>
                    <a:bodyPr/>
                    <a:lstStyle/>
                    <a:p>
                      <a:pPr algn="ctr"/>
                      <a:r>
                        <a:rPr lang="en-US" dirty="0"/>
                        <a:t>Motion characteristics</a:t>
                      </a:r>
                    </a:p>
                  </a:txBody>
                  <a:tcPr anchor="ctr">
                    <a:solidFill>
                      <a:schemeClr val="bg2"/>
                    </a:solidFill>
                  </a:tcPr>
                </a:tc>
                <a:tc>
                  <a:txBody>
                    <a:bodyPr/>
                    <a:lstStyle/>
                    <a:p>
                      <a:pPr algn="ctr"/>
                      <a:r>
                        <a:rPr lang="en-US" dirty="0"/>
                        <a:t>Smoothed and Conservative</a:t>
                      </a:r>
                    </a:p>
                  </a:txBody>
                  <a:tcPr anchor="ctr"/>
                </a:tc>
                <a:tc>
                  <a:txBody>
                    <a:bodyPr/>
                    <a:lstStyle/>
                    <a:p>
                      <a:pPr algn="ctr"/>
                      <a:r>
                        <a:rPr lang="en-US" dirty="0"/>
                        <a:t>Loops and trochoidal oscillations</a:t>
                      </a:r>
                    </a:p>
                  </a:txBody>
                  <a:tcPr anchor="ctr"/>
                </a:tc>
                <a:extLst>
                  <a:ext uri="{0D108BD9-81ED-4DB2-BD59-A6C34878D82A}">
                    <a16:rowId xmlns:a16="http://schemas.microsoft.com/office/drawing/2014/main" val="2934766344"/>
                  </a:ext>
                </a:extLst>
              </a:tr>
              <a:tr h="388754">
                <a:tc>
                  <a:txBody>
                    <a:bodyPr/>
                    <a:lstStyle/>
                    <a:p>
                      <a:pPr algn="ctr"/>
                      <a:r>
                        <a:rPr lang="en-US" dirty="0"/>
                        <a:t>Time resolution</a:t>
                      </a:r>
                    </a:p>
                  </a:txBody>
                  <a:tcPr anchor="ctr">
                    <a:solidFill>
                      <a:schemeClr val="bg2"/>
                    </a:solidFill>
                  </a:tcPr>
                </a:tc>
                <a:tc>
                  <a:txBody>
                    <a:bodyPr/>
                    <a:lstStyle/>
                    <a:p>
                      <a:pPr algn="ctr"/>
                      <a:r>
                        <a:rPr lang="en-US" dirty="0"/>
                        <a:t>6 hours</a:t>
                      </a:r>
                    </a:p>
                  </a:txBody>
                  <a:tcPr anchor="ctr"/>
                </a:tc>
                <a:tc>
                  <a:txBody>
                    <a:bodyPr/>
                    <a:lstStyle/>
                    <a:p>
                      <a:pPr algn="ctr"/>
                      <a:r>
                        <a:rPr lang="en-US" dirty="0"/>
                        <a:t>2 minutes</a:t>
                      </a:r>
                    </a:p>
                  </a:txBody>
                  <a:tcPr anchor="ctr"/>
                </a:tc>
                <a:extLst>
                  <a:ext uri="{0D108BD9-81ED-4DB2-BD59-A6C34878D82A}">
                    <a16:rowId xmlns:a16="http://schemas.microsoft.com/office/drawing/2014/main" val="2335320841"/>
                  </a:ext>
                </a:extLst>
              </a:tr>
              <a:tr h="388754">
                <a:tc>
                  <a:txBody>
                    <a:bodyPr/>
                    <a:lstStyle/>
                    <a:p>
                      <a:pPr algn="ctr"/>
                      <a:r>
                        <a:rPr lang="en-US" dirty="0"/>
                        <a:t>Position resolution</a:t>
                      </a:r>
                    </a:p>
                  </a:txBody>
                  <a:tcPr anchor="ctr">
                    <a:solidFill>
                      <a:schemeClr val="bg2"/>
                    </a:solidFill>
                  </a:tcPr>
                </a:tc>
                <a:tc>
                  <a:txBody>
                    <a:bodyPr/>
                    <a:lstStyle/>
                    <a:p>
                      <a:pPr algn="ctr"/>
                      <a:r>
                        <a:rPr lang="en-US" dirty="0"/>
                        <a:t>.1 degree</a:t>
                      </a:r>
                    </a:p>
                  </a:txBody>
                  <a:tcPr anchor="ctr"/>
                </a:tc>
                <a:tc>
                  <a:txBody>
                    <a:bodyPr/>
                    <a:lstStyle/>
                    <a:p>
                      <a:pPr algn="ctr"/>
                      <a:r>
                        <a:rPr lang="en-US" dirty="0"/>
                        <a:t>.001 degree</a:t>
                      </a:r>
                    </a:p>
                  </a:txBody>
                  <a:tcPr anchor="ctr"/>
                </a:tc>
                <a:extLst>
                  <a:ext uri="{0D108BD9-81ED-4DB2-BD59-A6C34878D82A}">
                    <a16:rowId xmlns:a16="http://schemas.microsoft.com/office/drawing/2014/main" val="423308982"/>
                  </a:ext>
                </a:extLst>
              </a:tr>
              <a:tr h="671000">
                <a:tc>
                  <a:txBody>
                    <a:bodyPr/>
                    <a:lstStyle/>
                    <a:p>
                      <a:pPr algn="ctr"/>
                      <a:r>
                        <a:rPr lang="en-US" dirty="0"/>
                        <a:t>Best use</a:t>
                      </a:r>
                    </a:p>
                  </a:txBody>
                  <a:tcPr anchor="ctr">
                    <a:solidFill>
                      <a:schemeClr val="bg2"/>
                    </a:solidFill>
                  </a:tcPr>
                </a:tc>
                <a:tc>
                  <a:txBody>
                    <a:bodyPr/>
                    <a:lstStyle/>
                    <a:p>
                      <a:pPr algn="ctr"/>
                      <a:r>
                        <a:rPr lang="en-US" dirty="0"/>
                        <a:t>Overall storm motion</a:t>
                      </a:r>
                    </a:p>
                  </a:txBody>
                  <a:tcPr anchor="ctr"/>
                </a:tc>
                <a:tc>
                  <a:txBody>
                    <a:bodyPr/>
                    <a:lstStyle/>
                    <a:p>
                      <a:pPr algn="ctr"/>
                      <a:r>
                        <a:rPr lang="en-US" dirty="0"/>
                        <a:t>Aircraft radar, wind field and dropsondes</a:t>
                      </a:r>
                    </a:p>
                  </a:txBody>
                  <a:tcPr anchor="ctr"/>
                </a:tc>
                <a:extLst>
                  <a:ext uri="{0D108BD9-81ED-4DB2-BD59-A6C34878D82A}">
                    <a16:rowId xmlns:a16="http://schemas.microsoft.com/office/drawing/2014/main" val="1974433082"/>
                  </a:ext>
                </a:extLst>
              </a:tr>
              <a:tr h="388754">
                <a:tc>
                  <a:txBody>
                    <a:bodyPr/>
                    <a:lstStyle/>
                    <a:p>
                      <a:pPr algn="ctr"/>
                      <a:r>
                        <a:rPr lang="en-US" dirty="0"/>
                        <a:t>Repository</a:t>
                      </a:r>
                    </a:p>
                  </a:txBody>
                  <a:tcPr anchor="ctr">
                    <a:solidFill>
                      <a:schemeClr val="bg2"/>
                    </a:solidFill>
                  </a:tcPr>
                </a:tc>
                <a:tc>
                  <a:txBody>
                    <a:bodyPr/>
                    <a:lstStyle/>
                    <a:p>
                      <a:pPr algn="ctr"/>
                      <a:r>
                        <a:rPr lang="en-US" dirty="0"/>
                        <a:t>HURDAT2</a:t>
                      </a:r>
                    </a:p>
                  </a:txBody>
                  <a:tcPr anchor="ctr"/>
                </a:tc>
                <a:tc>
                  <a:txBody>
                    <a:bodyPr/>
                    <a:lstStyle/>
                    <a:p>
                      <a:pPr algn="ctr"/>
                      <a:r>
                        <a:rPr lang="en-US" dirty="0"/>
                        <a:t>HRD data portal</a:t>
                      </a:r>
                    </a:p>
                  </a:txBody>
                  <a:tcPr anchor="ctr"/>
                </a:tc>
                <a:extLst>
                  <a:ext uri="{0D108BD9-81ED-4DB2-BD59-A6C34878D82A}">
                    <a16:rowId xmlns:a16="http://schemas.microsoft.com/office/drawing/2014/main" val="213558976"/>
                  </a:ext>
                </a:extLst>
              </a:tr>
              <a:tr h="388754">
                <a:tc>
                  <a:txBody>
                    <a:bodyPr/>
                    <a:lstStyle/>
                    <a:p>
                      <a:pPr algn="ctr"/>
                      <a:r>
                        <a:rPr lang="en-US" dirty="0">
                          <a:latin typeface="Magic School One" pitchFamily="2" charset="0"/>
                        </a:rPr>
                        <a:t>Where to find them</a:t>
                      </a:r>
                    </a:p>
                  </a:txBody>
                  <a:tcPr anchor="ctr">
                    <a:solidFill>
                      <a:schemeClr val="bg2"/>
                    </a:solidFill>
                  </a:tcPr>
                </a:tc>
                <a:tc>
                  <a:txBody>
                    <a:bodyPr/>
                    <a:lstStyle/>
                    <a:p>
                      <a:pPr algn="ctr"/>
                      <a:r>
                        <a:rPr lang="en-US" sz="1200" dirty="0"/>
                        <a:t>https://</a:t>
                      </a:r>
                      <a:r>
                        <a:rPr lang="en-US" sz="1200" dirty="0" err="1"/>
                        <a:t>www.nhc.noaa.gov</a:t>
                      </a:r>
                      <a:r>
                        <a:rPr lang="en-US" sz="1200" dirty="0"/>
                        <a:t>/data/hurdat/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none" dirty="0">
                          <a:solidFill>
                            <a:schemeClr val="tx1"/>
                          </a:solidFill>
                          <a:hlinkClick r:id="rId2">
                            <a:extLst>
                              <a:ext uri="{A12FA001-AC4F-418D-AE19-62706E023703}">
                                <ahyp:hlinkClr xmlns:ahyp="http://schemas.microsoft.com/office/drawing/2018/hyperlinkcolor" val="tx"/>
                              </a:ext>
                            </a:extLst>
                          </a:hlinkClick>
                        </a:rPr>
                        <a:t>https://www.aoml.noaa.gov/ftp/hrd/data/flightlevel/</a:t>
                      </a:r>
                      <a:endParaRPr lang="en-US" sz="1000" b="1" u="none"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YEAR/STORM</a:t>
                      </a:r>
                    </a:p>
                  </a:txBody>
                  <a:tcPr anchor="ctr"/>
                </a:tc>
                <a:extLst>
                  <a:ext uri="{0D108BD9-81ED-4DB2-BD59-A6C34878D82A}">
                    <a16:rowId xmlns:a16="http://schemas.microsoft.com/office/drawing/2014/main" val="1712195685"/>
                  </a:ext>
                </a:extLst>
              </a:tr>
            </a:tbl>
          </a:graphicData>
        </a:graphic>
      </p:graphicFrame>
    </p:spTree>
    <p:extLst>
      <p:ext uri="{BB962C8B-B14F-4D97-AF65-F5344CB8AC3E}">
        <p14:creationId xmlns:p14="http://schemas.microsoft.com/office/powerpoint/2010/main" val="819359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4A71-9CB7-2342-9300-BA990F93781B}"/>
              </a:ext>
            </a:extLst>
          </p:cNvPr>
          <p:cNvSpPr>
            <a:spLocks noGrp="1"/>
          </p:cNvSpPr>
          <p:nvPr>
            <p:ph type="title"/>
          </p:nvPr>
        </p:nvSpPr>
        <p:spPr>
          <a:xfrm>
            <a:off x="913771" y="0"/>
            <a:ext cx="10364451" cy="1596177"/>
          </a:xfrm>
        </p:spPr>
        <p:txBody>
          <a:bodyPr>
            <a:normAutofit/>
          </a:bodyPr>
          <a:lstStyle/>
          <a:p>
            <a:r>
              <a:rPr lang="en-US" sz="6400" dirty="0">
                <a:latin typeface="Magic School One" pitchFamily="2" charset="0"/>
              </a:rPr>
              <a:t>WIND CENTER</a:t>
            </a:r>
          </a:p>
        </p:txBody>
      </p:sp>
      <p:pic>
        <p:nvPicPr>
          <p:cNvPr id="5" name="Content Placeholder 4">
            <a:extLst>
              <a:ext uri="{FF2B5EF4-FFF2-40B4-BE49-F238E27FC236}">
                <a16:creationId xmlns:a16="http://schemas.microsoft.com/office/drawing/2014/main" id="{5460E856-415D-B840-A2E0-8403E8C25505}"/>
              </a:ext>
            </a:extLst>
          </p:cNvPr>
          <p:cNvPicPr>
            <a:picLocks noGrp="1" noChangeAspect="1"/>
          </p:cNvPicPr>
          <p:nvPr>
            <p:ph sz="quarter" idx="13"/>
          </p:nvPr>
        </p:nvPicPr>
        <p:blipFill>
          <a:blip r:embed="rId2"/>
          <a:stretch>
            <a:fillRect/>
          </a:stretch>
        </p:blipFill>
        <p:spPr>
          <a:xfrm>
            <a:off x="3611234" y="1643449"/>
            <a:ext cx="4969527" cy="4274758"/>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2900EF9C-325D-4049-9B05-FBFD7E530D25}"/>
                  </a:ext>
                </a:extLst>
              </p14:cNvPr>
              <p14:cNvContentPartPr/>
              <p14:nvPr/>
            </p14:nvContentPartPr>
            <p14:xfrm>
              <a:off x="6371134" y="3964398"/>
              <a:ext cx="23400" cy="360"/>
            </p14:xfrm>
          </p:contentPart>
        </mc:Choice>
        <mc:Fallback xmlns="">
          <p:pic>
            <p:nvPicPr>
              <p:cNvPr id="3" name="Ink 2">
                <a:extLst>
                  <a:ext uri="{FF2B5EF4-FFF2-40B4-BE49-F238E27FC236}">
                    <a16:creationId xmlns:a16="http://schemas.microsoft.com/office/drawing/2014/main" id="{2900EF9C-325D-4049-9B05-FBFD7E530D25}"/>
                  </a:ext>
                </a:extLst>
              </p:cNvPr>
              <p:cNvPicPr/>
              <p:nvPr/>
            </p:nvPicPr>
            <p:blipFill>
              <a:blip r:embed="rId4"/>
              <a:stretch>
                <a:fillRect/>
              </a:stretch>
            </p:blipFill>
            <p:spPr>
              <a:xfrm>
                <a:off x="6362134" y="3955398"/>
                <a:ext cx="410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7E32BA92-044C-DA42-A4FF-53A718B0DB60}"/>
                  </a:ext>
                </a:extLst>
              </p14:cNvPr>
              <p14:cNvContentPartPr/>
              <p14:nvPr/>
            </p14:nvContentPartPr>
            <p14:xfrm>
              <a:off x="6131734" y="3828678"/>
              <a:ext cx="2322000" cy="1592280"/>
            </p14:xfrm>
          </p:contentPart>
        </mc:Choice>
        <mc:Fallback xmlns="">
          <p:pic>
            <p:nvPicPr>
              <p:cNvPr id="4" name="Ink 3">
                <a:extLst>
                  <a:ext uri="{FF2B5EF4-FFF2-40B4-BE49-F238E27FC236}">
                    <a16:creationId xmlns:a16="http://schemas.microsoft.com/office/drawing/2014/main" id="{7E32BA92-044C-DA42-A4FF-53A718B0DB60}"/>
                  </a:ext>
                </a:extLst>
              </p:cNvPr>
              <p:cNvPicPr/>
              <p:nvPr/>
            </p:nvPicPr>
            <p:blipFill>
              <a:blip r:embed="rId6"/>
              <a:stretch>
                <a:fillRect/>
              </a:stretch>
            </p:blipFill>
            <p:spPr>
              <a:xfrm>
                <a:off x="6122734" y="3819676"/>
                <a:ext cx="2339640" cy="1609924"/>
              </a:xfrm>
              <a:prstGeom prst="rect">
                <a:avLst/>
              </a:prstGeom>
            </p:spPr>
          </p:pic>
        </mc:Fallback>
      </mc:AlternateContent>
      <p:sp>
        <p:nvSpPr>
          <p:cNvPr id="12" name="TextBox 11">
            <a:extLst>
              <a:ext uri="{FF2B5EF4-FFF2-40B4-BE49-F238E27FC236}">
                <a16:creationId xmlns:a16="http://schemas.microsoft.com/office/drawing/2014/main" id="{0193683C-6927-3740-84F3-34187297C7A5}"/>
              </a:ext>
            </a:extLst>
          </p:cNvPr>
          <p:cNvSpPr txBox="1"/>
          <p:nvPr/>
        </p:nvSpPr>
        <p:spPr>
          <a:xfrm>
            <a:off x="4307095" y="6053927"/>
            <a:ext cx="3649277" cy="646331"/>
          </a:xfrm>
          <a:prstGeom prst="rect">
            <a:avLst/>
          </a:prstGeom>
          <a:noFill/>
        </p:spPr>
        <p:txBody>
          <a:bodyPr wrap="square" rtlCol="0">
            <a:spAutoFit/>
          </a:bodyPr>
          <a:lstStyle/>
          <a:p>
            <a:r>
              <a:rPr lang="en-US" sz="3600" dirty="0">
                <a:latin typeface="Magic School One" pitchFamily="2" charset="0"/>
              </a:rPr>
              <a:t>…and Bob’s Your Uncle</a:t>
            </a:r>
          </a:p>
        </p:txBody>
      </p:sp>
      <p:sp>
        <p:nvSpPr>
          <p:cNvPr id="8" name="TextBox 7">
            <a:extLst>
              <a:ext uri="{FF2B5EF4-FFF2-40B4-BE49-F238E27FC236}">
                <a16:creationId xmlns:a16="http://schemas.microsoft.com/office/drawing/2014/main" id="{BEC76831-CA3D-7F2B-39AA-59FA91AB5CF0}"/>
              </a:ext>
            </a:extLst>
          </p:cNvPr>
          <p:cNvSpPr txBox="1"/>
          <p:nvPr/>
        </p:nvSpPr>
        <p:spPr>
          <a:xfrm>
            <a:off x="3864154" y="1017706"/>
            <a:ext cx="6099242" cy="646331"/>
          </a:xfrm>
          <a:prstGeom prst="rect">
            <a:avLst/>
          </a:prstGeom>
          <a:noFill/>
        </p:spPr>
        <p:txBody>
          <a:bodyPr wrap="square">
            <a:spAutoFit/>
          </a:bodyPr>
          <a:lstStyle/>
          <a:p>
            <a:r>
              <a:rPr lang="en-US" sz="3600" dirty="0">
                <a:latin typeface="Magic School One" pitchFamily="2" charset="0"/>
              </a:rPr>
              <a:t>String together the wind centers…</a:t>
            </a:r>
          </a:p>
        </p:txBody>
      </p:sp>
    </p:spTree>
    <p:extLst>
      <p:ext uri="{BB962C8B-B14F-4D97-AF65-F5344CB8AC3E}">
        <p14:creationId xmlns:p14="http://schemas.microsoft.com/office/powerpoint/2010/main" val="1162105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A50D6-18A1-B520-4BE6-E110801FA981}"/>
              </a:ext>
            </a:extLst>
          </p:cNvPr>
          <p:cNvSpPr>
            <a:spLocks noGrp="1"/>
          </p:cNvSpPr>
          <p:nvPr>
            <p:ph type="title"/>
          </p:nvPr>
        </p:nvSpPr>
        <p:spPr>
          <a:xfrm>
            <a:off x="913774" y="2630911"/>
            <a:ext cx="10364451" cy="1596177"/>
          </a:xfrm>
        </p:spPr>
        <p:txBody>
          <a:bodyPr>
            <a:normAutofit/>
          </a:bodyPr>
          <a:lstStyle/>
          <a:p>
            <a:r>
              <a:rPr lang="en-US" sz="7200" dirty="0">
                <a:latin typeface="Magic School One" pitchFamily="2" charset="0"/>
              </a:rPr>
              <a:t>Questions?</a:t>
            </a:r>
          </a:p>
        </p:txBody>
      </p:sp>
      <p:sp>
        <p:nvSpPr>
          <p:cNvPr id="3" name="Content Placeholder 2">
            <a:extLst>
              <a:ext uri="{FF2B5EF4-FFF2-40B4-BE49-F238E27FC236}">
                <a16:creationId xmlns:a16="http://schemas.microsoft.com/office/drawing/2014/main" id="{6FD5B86F-B23E-0C63-9E0A-76BF9FB93394}"/>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1886469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A263-FEBC-7F49-AEFF-F53EA65AC08E}"/>
              </a:ext>
            </a:extLst>
          </p:cNvPr>
          <p:cNvSpPr>
            <a:spLocks noGrp="1"/>
          </p:cNvSpPr>
          <p:nvPr>
            <p:ph type="title"/>
          </p:nvPr>
        </p:nvSpPr>
        <p:spPr>
          <a:xfrm>
            <a:off x="913774" y="132519"/>
            <a:ext cx="10364451" cy="1596177"/>
          </a:xfrm>
        </p:spPr>
        <p:txBody>
          <a:bodyPr/>
          <a:lstStyle/>
          <a:p>
            <a:r>
              <a:rPr lang="en-US" dirty="0">
                <a:latin typeface="Magic School One" pitchFamily="2" charset="0"/>
              </a:rPr>
              <a:t>However</a:t>
            </a:r>
            <a:r>
              <a:rPr lang="en-US" dirty="0"/>
              <a:t>,</a:t>
            </a:r>
            <a:r>
              <a:rPr lang="en-US" dirty="0">
                <a:latin typeface="Magic School One" pitchFamily="2" charset="0"/>
              </a:rPr>
              <a:t> Bob is </a:t>
            </a:r>
            <a:r>
              <a:rPr lang="en-US" sz="4800" dirty="0">
                <a:latin typeface="Magic School One" pitchFamily="2" charset="0"/>
              </a:rPr>
              <a:t>not</a:t>
            </a:r>
            <a:r>
              <a:rPr lang="en-US" dirty="0">
                <a:latin typeface="Magic School One" pitchFamily="2" charset="0"/>
              </a:rPr>
              <a:t> your uncle</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580FB210-DB85-314D-A744-ACC1F05CC81F}"/>
                  </a:ext>
                </a:extLst>
              </p14:cNvPr>
              <p14:cNvContentPartPr/>
              <p14:nvPr/>
            </p14:nvContentPartPr>
            <p14:xfrm>
              <a:off x="6949654" y="1487958"/>
              <a:ext cx="360" cy="360"/>
            </p14:xfrm>
          </p:contentPart>
        </mc:Choice>
        <mc:Fallback xmlns="">
          <p:pic>
            <p:nvPicPr>
              <p:cNvPr id="6" name="Ink 5">
                <a:extLst>
                  <a:ext uri="{FF2B5EF4-FFF2-40B4-BE49-F238E27FC236}">
                    <a16:creationId xmlns:a16="http://schemas.microsoft.com/office/drawing/2014/main" id="{580FB210-DB85-314D-A744-ACC1F05CC81F}"/>
                  </a:ext>
                </a:extLst>
              </p:cNvPr>
              <p:cNvPicPr/>
              <p:nvPr/>
            </p:nvPicPr>
            <p:blipFill>
              <a:blip r:embed="rId3"/>
              <a:stretch>
                <a:fillRect/>
              </a:stretch>
            </p:blipFill>
            <p:spPr>
              <a:xfrm>
                <a:off x="6940654" y="14793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D9B4D130-42A1-7D4E-8F34-AB2A82DC6A99}"/>
                  </a:ext>
                </a:extLst>
              </p14:cNvPr>
              <p14:cNvContentPartPr/>
              <p14:nvPr/>
            </p14:nvContentPartPr>
            <p14:xfrm>
              <a:off x="6669934" y="1326318"/>
              <a:ext cx="360" cy="360"/>
            </p14:xfrm>
          </p:contentPart>
        </mc:Choice>
        <mc:Fallback xmlns="">
          <p:pic>
            <p:nvPicPr>
              <p:cNvPr id="9" name="Ink 8">
                <a:extLst>
                  <a:ext uri="{FF2B5EF4-FFF2-40B4-BE49-F238E27FC236}">
                    <a16:creationId xmlns:a16="http://schemas.microsoft.com/office/drawing/2014/main" id="{D9B4D130-42A1-7D4E-8F34-AB2A82DC6A99}"/>
                  </a:ext>
                </a:extLst>
              </p:cNvPr>
              <p:cNvPicPr/>
              <p:nvPr/>
            </p:nvPicPr>
            <p:blipFill>
              <a:blip r:embed="rId5"/>
              <a:stretch>
                <a:fillRect/>
              </a:stretch>
            </p:blipFill>
            <p:spPr>
              <a:xfrm>
                <a:off x="6661294" y="13173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73A67690-6FAF-6540-83D7-3A402DA05E2D}"/>
                  </a:ext>
                </a:extLst>
              </p14:cNvPr>
              <p14:cNvContentPartPr/>
              <p14:nvPr/>
            </p14:nvContentPartPr>
            <p14:xfrm>
              <a:off x="8113894" y="1602078"/>
              <a:ext cx="360" cy="360"/>
            </p14:xfrm>
          </p:contentPart>
        </mc:Choice>
        <mc:Fallback xmlns="">
          <p:pic>
            <p:nvPicPr>
              <p:cNvPr id="12" name="Ink 11">
                <a:extLst>
                  <a:ext uri="{FF2B5EF4-FFF2-40B4-BE49-F238E27FC236}">
                    <a16:creationId xmlns:a16="http://schemas.microsoft.com/office/drawing/2014/main" id="{73A67690-6FAF-6540-83D7-3A402DA05E2D}"/>
                  </a:ext>
                </a:extLst>
              </p:cNvPr>
              <p:cNvPicPr/>
              <p:nvPr/>
            </p:nvPicPr>
            <p:blipFill>
              <a:blip r:embed="rId5"/>
              <a:stretch>
                <a:fillRect/>
              </a:stretch>
            </p:blipFill>
            <p:spPr>
              <a:xfrm>
                <a:off x="8105254" y="1593078"/>
                <a:ext cx="18000" cy="18000"/>
              </a:xfrm>
              <a:prstGeom prst="rect">
                <a:avLst/>
              </a:prstGeom>
            </p:spPr>
          </p:pic>
        </mc:Fallback>
      </mc:AlternateContent>
      <p:sp>
        <p:nvSpPr>
          <p:cNvPr id="3" name="TextBox 2">
            <a:extLst>
              <a:ext uri="{FF2B5EF4-FFF2-40B4-BE49-F238E27FC236}">
                <a16:creationId xmlns:a16="http://schemas.microsoft.com/office/drawing/2014/main" id="{B44568CF-0C0C-4016-780D-DAD390C6C926}"/>
              </a:ext>
            </a:extLst>
          </p:cNvPr>
          <p:cNvSpPr txBox="1"/>
          <p:nvPr/>
        </p:nvSpPr>
        <p:spPr>
          <a:xfrm>
            <a:off x="3266314" y="1257125"/>
            <a:ext cx="7096623" cy="461665"/>
          </a:xfrm>
          <a:prstGeom prst="rect">
            <a:avLst/>
          </a:prstGeom>
          <a:noFill/>
        </p:spPr>
        <p:txBody>
          <a:bodyPr wrap="none" rtlCol="0">
            <a:spAutoFit/>
          </a:bodyPr>
          <a:lstStyle/>
          <a:p>
            <a:r>
              <a:rPr lang="en-US" sz="2400" dirty="0">
                <a:latin typeface="Magic School Two" pitchFamily="2" charset="0"/>
              </a:rPr>
              <a:t>The hurricane wind field is a complex, dynamic, three-dimensional phenomenon.</a:t>
            </a:r>
          </a:p>
        </p:txBody>
      </p:sp>
      <p:pic>
        <p:nvPicPr>
          <p:cNvPr id="5" name="Picture 4">
            <a:extLst>
              <a:ext uri="{FF2B5EF4-FFF2-40B4-BE49-F238E27FC236}">
                <a16:creationId xmlns:a16="http://schemas.microsoft.com/office/drawing/2014/main" id="{8ADDB8D7-DF31-DBB4-9DBA-BDEEB9BE06AD}"/>
              </a:ext>
            </a:extLst>
          </p:cNvPr>
          <p:cNvPicPr>
            <a:picLocks noChangeAspect="1"/>
          </p:cNvPicPr>
          <p:nvPr/>
        </p:nvPicPr>
        <p:blipFill>
          <a:blip r:embed="rId7"/>
          <a:stretch>
            <a:fillRect/>
          </a:stretch>
        </p:blipFill>
        <p:spPr>
          <a:xfrm>
            <a:off x="3881681" y="1959529"/>
            <a:ext cx="4428011" cy="4428011"/>
          </a:xfrm>
          <a:prstGeom prst="rect">
            <a:avLst/>
          </a:prstGeom>
        </p:spPr>
      </p:pic>
      <p:sp>
        <p:nvSpPr>
          <p:cNvPr id="8" name="Content Placeholder 7">
            <a:extLst>
              <a:ext uri="{FF2B5EF4-FFF2-40B4-BE49-F238E27FC236}">
                <a16:creationId xmlns:a16="http://schemas.microsoft.com/office/drawing/2014/main" id="{C935DAB7-86A0-D85F-920E-A97F693E37FB}"/>
              </a:ext>
            </a:extLst>
          </p:cNvPr>
          <p:cNvSpPr>
            <a:spLocks noGrp="1"/>
          </p:cNvSpPr>
          <p:nvPr>
            <p:ph sz="quarter" idx="13"/>
          </p:nvPr>
        </p:nvSpPr>
        <p:spPr/>
        <p:txBody>
          <a:bodyPr/>
          <a:lstStyle/>
          <a:p>
            <a:endParaRPr lang="en-US" dirty="0"/>
          </a:p>
        </p:txBody>
      </p:sp>
    </p:spTree>
    <p:extLst>
      <p:ext uri="{BB962C8B-B14F-4D97-AF65-F5344CB8AC3E}">
        <p14:creationId xmlns:p14="http://schemas.microsoft.com/office/powerpoint/2010/main" val="1447105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A263-FEBC-7F49-AEFF-F53EA65AC08E}"/>
              </a:ext>
            </a:extLst>
          </p:cNvPr>
          <p:cNvSpPr>
            <a:spLocks noGrp="1"/>
          </p:cNvSpPr>
          <p:nvPr>
            <p:ph type="title"/>
          </p:nvPr>
        </p:nvSpPr>
        <p:spPr>
          <a:xfrm>
            <a:off x="913774" y="132519"/>
            <a:ext cx="10364451" cy="1596177"/>
          </a:xfrm>
        </p:spPr>
        <p:txBody>
          <a:bodyPr/>
          <a:lstStyle/>
          <a:p>
            <a:r>
              <a:rPr lang="en-US" dirty="0">
                <a:latin typeface="Magic School One" pitchFamily="2" charset="0"/>
              </a:rPr>
              <a:t>However</a:t>
            </a:r>
            <a:r>
              <a:rPr lang="en-US" dirty="0"/>
              <a:t>,</a:t>
            </a:r>
            <a:r>
              <a:rPr lang="en-US" dirty="0">
                <a:latin typeface="Magic School One" pitchFamily="2" charset="0"/>
              </a:rPr>
              <a:t> Bob is </a:t>
            </a:r>
            <a:r>
              <a:rPr lang="en-US" sz="4800" dirty="0">
                <a:latin typeface="Magic School One" pitchFamily="2" charset="0"/>
              </a:rPr>
              <a:t>not</a:t>
            </a:r>
            <a:r>
              <a:rPr lang="en-US" dirty="0">
                <a:latin typeface="Magic School One" pitchFamily="2" charset="0"/>
              </a:rPr>
              <a:t> your uncle</a:t>
            </a: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580FB210-DB85-314D-A744-ACC1F05CC81F}"/>
                  </a:ext>
                </a:extLst>
              </p14:cNvPr>
              <p14:cNvContentPartPr/>
              <p14:nvPr/>
            </p14:nvContentPartPr>
            <p14:xfrm>
              <a:off x="6949654" y="1487958"/>
              <a:ext cx="360" cy="360"/>
            </p14:xfrm>
          </p:contentPart>
        </mc:Choice>
        <mc:Fallback xmlns="">
          <p:pic>
            <p:nvPicPr>
              <p:cNvPr id="6" name="Ink 5">
                <a:extLst>
                  <a:ext uri="{FF2B5EF4-FFF2-40B4-BE49-F238E27FC236}">
                    <a16:creationId xmlns:a16="http://schemas.microsoft.com/office/drawing/2014/main" id="{580FB210-DB85-314D-A744-ACC1F05CC81F}"/>
                  </a:ext>
                </a:extLst>
              </p:cNvPr>
              <p:cNvPicPr/>
              <p:nvPr/>
            </p:nvPicPr>
            <p:blipFill>
              <a:blip r:embed="rId3"/>
              <a:stretch>
                <a:fillRect/>
              </a:stretch>
            </p:blipFill>
            <p:spPr>
              <a:xfrm>
                <a:off x="6940654" y="14789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D9B4D130-42A1-7D4E-8F34-AB2A82DC6A99}"/>
                  </a:ext>
                </a:extLst>
              </p14:cNvPr>
              <p14:cNvContentPartPr/>
              <p14:nvPr/>
            </p14:nvContentPartPr>
            <p14:xfrm>
              <a:off x="6669934" y="1326318"/>
              <a:ext cx="360" cy="360"/>
            </p14:xfrm>
          </p:contentPart>
        </mc:Choice>
        <mc:Fallback xmlns="">
          <p:pic>
            <p:nvPicPr>
              <p:cNvPr id="9" name="Ink 8">
                <a:extLst>
                  <a:ext uri="{FF2B5EF4-FFF2-40B4-BE49-F238E27FC236}">
                    <a16:creationId xmlns:a16="http://schemas.microsoft.com/office/drawing/2014/main" id="{D9B4D130-42A1-7D4E-8F34-AB2A82DC6A99}"/>
                  </a:ext>
                </a:extLst>
              </p:cNvPr>
              <p:cNvPicPr/>
              <p:nvPr/>
            </p:nvPicPr>
            <p:blipFill>
              <a:blip r:embed="rId3"/>
              <a:stretch>
                <a:fillRect/>
              </a:stretch>
            </p:blipFill>
            <p:spPr>
              <a:xfrm>
                <a:off x="6660934" y="13173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73A67690-6FAF-6540-83D7-3A402DA05E2D}"/>
                  </a:ext>
                </a:extLst>
              </p14:cNvPr>
              <p14:cNvContentPartPr/>
              <p14:nvPr/>
            </p14:nvContentPartPr>
            <p14:xfrm>
              <a:off x="8113894" y="1602078"/>
              <a:ext cx="360" cy="360"/>
            </p14:xfrm>
          </p:contentPart>
        </mc:Choice>
        <mc:Fallback xmlns="">
          <p:pic>
            <p:nvPicPr>
              <p:cNvPr id="12" name="Ink 11">
                <a:extLst>
                  <a:ext uri="{FF2B5EF4-FFF2-40B4-BE49-F238E27FC236}">
                    <a16:creationId xmlns:a16="http://schemas.microsoft.com/office/drawing/2014/main" id="{73A67690-6FAF-6540-83D7-3A402DA05E2D}"/>
                  </a:ext>
                </a:extLst>
              </p:cNvPr>
              <p:cNvPicPr/>
              <p:nvPr/>
            </p:nvPicPr>
            <p:blipFill>
              <a:blip r:embed="rId3"/>
              <a:stretch>
                <a:fillRect/>
              </a:stretch>
            </p:blipFill>
            <p:spPr>
              <a:xfrm>
                <a:off x="8104894" y="1593078"/>
                <a:ext cx="18000" cy="18000"/>
              </a:xfrm>
              <a:prstGeom prst="rect">
                <a:avLst/>
              </a:prstGeom>
            </p:spPr>
          </p:pic>
        </mc:Fallback>
      </mc:AlternateContent>
      <p:sp>
        <p:nvSpPr>
          <p:cNvPr id="3" name="TextBox 2">
            <a:extLst>
              <a:ext uri="{FF2B5EF4-FFF2-40B4-BE49-F238E27FC236}">
                <a16:creationId xmlns:a16="http://schemas.microsoft.com/office/drawing/2014/main" id="{B44568CF-0C0C-4016-780D-DAD390C6C926}"/>
              </a:ext>
            </a:extLst>
          </p:cNvPr>
          <p:cNvSpPr txBox="1"/>
          <p:nvPr/>
        </p:nvSpPr>
        <p:spPr>
          <a:xfrm>
            <a:off x="3266314" y="1257125"/>
            <a:ext cx="6446188" cy="461665"/>
          </a:xfrm>
          <a:prstGeom prst="rect">
            <a:avLst/>
          </a:prstGeom>
          <a:noFill/>
        </p:spPr>
        <p:txBody>
          <a:bodyPr wrap="none" rtlCol="0">
            <a:spAutoFit/>
          </a:bodyPr>
          <a:lstStyle/>
          <a:p>
            <a:r>
              <a:rPr lang="en-US" sz="2400" dirty="0">
                <a:latin typeface="Magic School Two" pitchFamily="2" charset="0"/>
              </a:rPr>
              <a:t>The wind centers are not stacked vertically, and can dissipate or reform.</a:t>
            </a:r>
          </a:p>
        </p:txBody>
      </p:sp>
      <p:pic>
        <p:nvPicPr>
          <p:cNvPr id="5" name="Picture 4">
            <a:extLst>
              <a:ext uri="{FF2B5EF4-FFF2-40B4-BE49-F238E27FC236}">
                <a16:creationId xmlns:a16="http://schemas.microsoft.com/office/drawing/2014/main" id="{8ADDB8D7-DF31-DBB4-9DBA-BDEEB9BE06AD}"/>
              </a:ext>
            </a:extLst>
          </p:cNvPr>
          <p:cNvPicPr>
            <a:picLocks noChangeAspect="1"/>
          </p:cNvPicPr>
          <p:nvPr/>
        </p:nvPicPr>
        <p:blipFill>
          <a:blip r:embed="rId6"/>
          <a:stretch>
            <a:fillRect/>
          </a:stretch>
        </p:blipFill>
        <p:spPr>
          <a:xfrm>
            <a:off x="3881681" y="1959529"/>
            <a:ext cx="4428011" cy="4428011"/>
          </a:xfrm>
          <a:prstGeom prst="rect">
            <a:avLst/>
          </a:prstGeom>
        </p:spPr>
      </p:pic>
      <p:pic>
        <p:nvPicPr>
          <p:cNvPr id="7" name="Content Placeholder 6">
            <a:extLst>
              <a:ext uri="{FF2B5EF4-FFF2-40B4-BE49-F238E27FC236}">
                <a16:creationId xmlns:a16="http://schemas.microsoft.com/office/drawing/2014/main" id="{F8979C97-2444-0CDF-401C-0D544E76FC8F}"/>
              </a:ext>
            </a:extLst>
          </p:cNvPr>
          <p:cNvPicPr>
            <a:picLocks noGrp="1" noChangeAspect="1"/>
          </p:cNvPicPr>
          <p:nvPr>
            <p:ph sz="quarter" idx="13"/>
          </p:nvPr>
        </p:nvPicPr>
        <p:blipFill>
          <a:blip r:embed="rId7"/>
          <a:stretch>
            <a:fillRect/>
          </a:stretch>
        </p:blipFill>
        <p:spPr>
          <a:xfrm>
            <a:off x="3881680" y="1947391"/>
            <a:ext cx="4428011" cy="4428011"/>
          </a:xfrm>
        </p:spPr>
      </p:pic>
    </p:spTree>
    <p:extLst>
      <p:ext uri="{BB962C8B-B14F-4D97-AF65-F5344CB8AC3E}">
        <p14:creationId xmlns:p14="http://schemas.microsoft.com/office/powerpoint/2010/main" val="1217102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p:txBody>
          <a:bodyPr>
            <a:normAutofit/>
          </a:bodyPr>
          <a:lstStyle/>
          <a:p>
            <a:r>
              <a:rPr lang="en-US" sz="7200" dirty="0">
                <a:latin typeface="Magic School One" pitchFamily="2" charset="0"/>
              </a:rPr>
              <a:t>Axiom</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913774" y="1909892"/>
            <a:ext cx="10363826" cy="3424107"/>
          </a:xfrm>
        </p:spPr>
        <p:txBody>
          <a:bodyPr>
            <a:noAutofit/>
          </a:bodyPr>
          <a:lstStyle/>
          <a:p>
            <a:pPr marL="0" indent="0" algn="ctr">
              <a:buNone/>
            </a:pPr>
            <a:r>
              <a:rPr lang="en-US" sz="3600" dirty="0">
                <a:latin typeface="Magic School One" pitchFamily="2" charset="0"/>
              </a:rPr>
              <a:t>Any attempt to straight jacket a complex, dynamic, three-dimensional phenomenon into an artificial</a:t>
            </a:r>
            <a:r>
              <a:rPr lang="en-US" sz="3600" b="1" i="1" dirty="0">
                <a:latin typeface="Bangla Sangam MN" panose="02000000000000000000" pitchFamily="2" charset="0"/>
                <a:cs typeface="Bangla Sangam MN" panose="02000000000000000000" pitchFamily="2" charset="0"/>
              </a:rPr>
              <a:t>,</a:t>
            </a:r>
            <a:r>
              <a:rPr lang="en-US" sz="3600" dirty="0">
                <a:latin typeface="Magic School One" pitchFamily="2" charset="0"/>
              </a:rPr>
              <a:t> two-dimensional construct will always involve compromise.  There is </a:t>
            </a:r>
          </a:p>
          <a:p>
            <a:pPr marL="0" indent="0" algn="ctr">
              <a:buNone/>
            </a:pPr>
            <a:r>
              <a:rPr lang="en-US" sz="4800" b="1" dirty="0">
                <a:latin typeface="Magic School One" pitchFamily="2" charset="0"/>
              </a:rPr>
              <a:t>n</a:t>
            </a:r>
            <a:r>
              <a:rPr lang="en-US" sz="4800" b="1" dirty="0">
                <a:latin typeface="Magic School Two" pitchFamily="2" charset="0"/>
              </a:rPr>
              <a:t>o </a:t>
            </a:r>
            <a:r>
              <a:rPr lang="en-US" sz="4800" b="1" i="1" dirty="0">
                <a:latin typeface="Magic School Two" pitchFamily="2" charset="0"/>
              </a:rPr>
              <a:t>1 perfect storm track </a:t>
            </a:r>
            <a:r>
              <a:rPr lang="en-US" sz="4800" b="1" dirty="0">
                <a:latin typeface="Magic School One" pitchFamily="2" charset="0"/>
              </a:rPr>
              <a:t>!</a:t>
            </a:r>
          </a:p>
        </p:txBody>
      </p:sp>
    </p:spTree>
    <p:extLst>
      <p:ext uri="{BB962C8B-B14F-4D97-AF65-F5344CB8AC3E}">
        <p14:creationId xmlns:p14="http://schemas.microsoft.com/office/powerpoint/2010/main" val="618773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4E66-86FD-1A40-BD60-5EB3DFFFA32D}"/>
              </a:ext>
            </a:extLst>
          </p:cNvPr>
          <p:cNvSpPr>
            <a:spLocks noGrp="1"/>
          </p:cNvSpPr>
          <p:nvPr>
            <p:ph type="title"/>
          </p:nvPr>
        </p:nvSpPr>
        <p:spPr/>
        <p:txBody>
          <a:bodyPr>
            <a:normAutofit/>
          </a:bodyPr>
          <a:lstStyle/>
          <a:p>
            <a:r>
              <a:rPr lang="en-US" sz="7200" dirty="0">
                <a:latin typeface="Magic School One" pitchFamily="2" charset="0"/>
              </a:rPr>
              <a:t>Codicil </a:t>
            </a:r>
            <a:r>
              <a:rPr lang="en-US" sz="7200" cap="small" dirty="0">
                <a:latin typeface="Magic School One" pitchFamily="2" charset="0"/>
              </a:rPr>
              <a:t>to the</a:t>
            </a:r>
            <a:r>
              <a:rPr lang="en-US" sz="7200" dirty="0">
                <a:latin typeface="Magic School One" pitchFamily="2" charset="0"/>
              </a:rPr>
              <a:t> Axiom</a:t>
            </a:r>
          </a:p>
        </p:txBody>
      </p:sp>
      <p:sp>
        <p:nvSpPr>
          <p:cNvPr id="3" name="Content Placeholder 2">
            <a:extLst>
              <a:ext uri="{FF2B5EF4-FFF2-40B4-BE49-F238E27FC236}">
                <a16:creationId xmlns:a16="http://schemas.microsoft.com/office/drawing/2014/main" id="{BE3B3C9A-5F74-0640-A92E-1B66F374857A}"/>
              </a:ext>
            </a:extLst>
          </p:cNvPr>
          <p:cNvSpPr>
            <a:spLocks noGrp="1"/>
          </p:cNvSpPr>
          <p:nvPr>
            <p:ph sz="quarter" idx="13"/>
          </p:nvPr>
        </p:nvSpPr>
        <p:spPr>
          <a:xfrm>
            <a:off x="913774" y="2367092"/>
            <a:ext cx="10363826" cy="1596177"/>
          </a:xfrm>
        </p:spPr>
        <p:txBody>
          <a:bodyPr>
            <a:noAutofit/>
          </a:bodyPr>
          <a:lstStyle/>
          <a:p>
            <a:pPr marL="0" indent="0" algn="ctr">
              <a:buNone/>
            </a:pPr>
            <a:r>
              <a:rPr lang="en-US" sz="6600" dirty="0">
                <a:latin typeface="Magic School One" pitchFamily="2" charset="0"/>
                <a:cs typeface="Bangla Sangam MN" panose="02000000000000000000" pitchFamily="2" charset="0"/>
              </a:rPr>
              <a:t>NHC</a:t>
            </a:r>
            <a:r>
              <a:rPr lang="en-US" sz="4600" dirty="0">
                <a:latin typeface="Magic School One" pitchFamily="2" charset="0"/>
              </a:rPr>
              <a:t>’s ”best track” is a </a:t>
            </a:r>
            <a:r>
              <a:rPr lang="en-US" sz="4600" dirty="0">
                <a:latin typeface="Magic School Two" pitchFamily="2" charset="0"/>
              </a:rPr>
              <a:t>misnomer.</a:t>
            </a:r>
          </a:p>
        </p:txBody>
      </p:sp>
    </p:spTree>
    <p:extLst>
      <p:ext uri="{BB962C8B-B14F-4D97-AF65-F5344CB8AC3E}">
        <p14:creationId xmlns:p14="http://schemas.microsoft.com/office/powerpoint/2010/main" val="3276825513"/>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{EE6E58D4-EEC5-984D-B008-44C20508DCAE}tf10001073</Template>
  <TotalTime>10987</TotalTime>
  <Words>2353</Words>
  <Application>Microsoft Macintosh PowerPoint</Application>
  <PresentationFormat>Widescreen</PresentationFormat>
  <Paragraphs>143</Paragraphs>
  <Slides>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Magic School Two</vt:lpstr>
      <vt:lpstr>Arial</vt:lpstr>
      <vt:lpstr>Magic School One</vt:lpstr>
      <vt:lpstr>Bangla Sangam MN</vt:lpstr>
      <vt:lpstr>Tw Cen MT</vt:lpstr>
      <vt:lpstr>Droplet</vt:lpstr>
      <vt:lpstr>Fantastic Wind center tracks </vt:lpstr>
      <vt:lpstr>IRR Purpose</vt:lpstr>
      <vt:lpstr>PowerPoint Presentation</vt:lpstr>
      <vt:lpstr>WIND CENTER</vt:lpstr>
      <vt:lpstr>WIND CENTER</vt:lpstr>
      <vt:lpstr>However, Bob is not your uncle</vt:lpstr>
      <vt:lpstr>However, Bob is not your uncle</vt:lpstr>
      <vt:lpstr>Axiom</vt:lpstr>
      <vt:lpstr>Codicil to the Axiom</vt:lpstr>
      <vt:lpstr>history</vt:lpstr>
      <vt:lpstr>history</vt:lpstr>
      <vt:lpstr>History of best tracks</vt:lpstr>
      <vt:lpstr>History of best tracks</vt:lpstr>
      <vt:lpstr>History of best tracks</vt:lpstr>
      <vt:lpstr>History of best tracks</vt:lpstr>
      <vt:lpstr>History of best tracks</vt:lpstr>
      <vt:lpstr>History of best tracks</vt:lpstr>
      <vt:lpstr>History of wind center tracks</vt:lpstr>
      <vt:lpstr>History of wind center tracks</vt:lpstr>
      <vt:lpstr>History of wind center tracks</vt:lpstr>
      <vt:lpstr>History of wind center tracks</vt:lpstr>
      <vt:lpstr>History of wind center tracks</vt:lpstr>
      <vt:lpstr>History of wind center tracks</vt:lpstr>
      <vt:lpstr>History of wind center tracks</vt:lpstr>
      <vt:lpstr>History of wind center tracks</vt:lpstr>
      <vt:lpstr>History of wind center tracks</vt:lpstr>
      <vt:lpstr>Current method</vt:lpstr>
      <vt:lpstr>Current method</vt:lpstr>
      <vt:lpstr>Current method</vt:lpstr>
      <vt:lpstr>Current method</vt:lpstr>
      <vt:lpstr>Current method</vt:lpstr>
      <vt:lpstr>Current method</vt:lpstr>
      <vt:lpstr>Current method</vt:lpstr>
      <vt:lpstr>Current method</vt:lpstr>
      <vt:lpstr>Current method</vt:lpstr>
      <vt:lpstr>Current method</vt:lpstr>
      <vt:lpstr>Current method</vt:lpstr>
      <vt:lpstr>Current method</vt:lpstr>
      <vt:lpstr>Current method</vt:lpstr>
      <vt:lpstr>Current method</vt:lpstr>
      <vt:lpstr>Current method</vt:lpstr>
      <vt:lpstr>Current method</vt:lpstr>
      <vt:lpstr>Current method</vt:lpstr>
      <vt:lpstr>wind Centers vs. Ops fixes</vt:lpstr>
      <vt:lpstr>wind Centers vs. Ops fixes</vt:lpstr>
      <vt:lpstr>wind Centers vs. Best Track</vt:lpstr>
      <vt:lpstr>wind Centers vs. Best Track</vt:lpstr>
      <vt:lpstr>wind Centers vs. Best Track</vt:lpstr>
      <vt:lpstr>which track should be used?</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Fantastic Wind center tracks and where to find them</dc:title>
  <dc:subject/>
  <dc:creator>Microsoft Office User</dc:creator>
  <cp:keywords/>
  <dc:description/>
  <cp:lastModifiedBy>Neal Dorst</cp:lastModifiedBy>
  <cp:revision>57</cp:revision>
  <dcterms:created xsi:type="dcterms:W3CDTF">2019-08-07T19:08:47Z</dcterms:created>
  <dcterms:modified xsi:type="dcterms:W3CDTF">2024-01-18T17:12:36Z</dcterms:modified>
  <cp:category/>
</cp:coreProperties>
</file>