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1" r:id="rId4"/>
    <p:sldId id="328" r:id="rId5"/>
    <p:sldId id="327" r:id="rId6"/>
    <p:sldId id="329" r:id="rId7"/>
    <p:sldId id="330" r:id="rId8"/>
    <p:sldId id="324" r:id="rId9"/>
    <p:sldId id="325" r:id="rId10"/>
    <p:sldId id="320" r:id="rId11"/>
    <p:sldId id="335" r:id="rId12"/>
    <p:sldId id="336" r:id="rId13"/>
    <p:sldId id="265" r:id="rId14"/>
    <p:sldId id="323" r:id="rId15"/>
    <p:sldId id="321" r:id="rId16"/>
    <p:sldId id="2624" r:id="rId17"/>
    <p:sldId id="326" r:id="rId18"/>
    <p:sldId id="337" r:id="rId19"/>
    <p:sldId id="331" r:id="rId20"/>
    <p:sldId id="332" r:id="rId21"/>
    <p:sldId id="333" r:id="rId22"/>
    <p:sldId id="275" r:id="rId23"/>
    <p:sldId id="310" r:id="rId24"/>
    <p:sldId id="314" r:id="rId25"/>
    <p:sldId id="315" r:id="rId26"/>
    <p:sldId id="334" r:id="rId27"/>
    <p:sldId id="258" r:id="rId28"/>
    <p:sldId id="316" r:id="rId29"/>
    <p:sldId id="319" r:id="rId30"/>
    <p:sldId id="2623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1" autoAdjust="0"/>
    <p:restoredTop sz="92835" autoAdjust="0"/>
  </p:normalViewPr>
  <p:slideViewPr>
    <p:cSldViewPr snapToGrid="0">
      <p:cViewPr>
        <p:scale>
          <a:sx n="60" d="100"/>
          <a:sy n="60" d="100"/>
        </p:scale>
        <p:origin x="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C8CA-B099-41A8-819F-ACF0B521F884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9F840-557D-4762-822A-2E94C60CF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3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failure rate &lt; 1% not </a:t>
            </a:r>
            <a:r>
              <a:rPr lang="en-US" dirty="0" err="1"/>
              <a:t>xmt</a:t>
            </a:r>
            <a:r>
              <a:rPr lang="en-US" dirty="0"/>
              <a:t> due to redundant RMW/Wind max or missed center drops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3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Dropsonde winds in gold tend to be lower that SFMR (blue) in the strongest winds. Shoaling affects SFMR measurements.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5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Dropsondes used to confirm quality of data and used in combination to compute air/sea fluxes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73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Comparisons so far show good agreement between </a:t>
            </a:r>
            <a:r>
              <a:rPr lang="en-US" dirty="0" err="1"/>
              <a:t>saildrone</a:t>
            </a:r>
            <a:r>
              <a:rPr lang="en-US" dirty="0"/>
              <a:t> and dropsondes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vertical gradient of helicity provides another method for estimating boundary layer height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9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inflow angle affected by shear and intensity tendency and varies with radius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83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Dropsondes show formation of mid-level center in response to convection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Revisiting CD estimation with more observations at high wind speed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9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of what is actually 10m above sea-level – does CD really drop off at high winds or is this a result of the small sample size&gt;\&gt;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56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Vorticity  tendency associated with convection generate aligned vortex – Stretching and tilting both important – Horizontal advection is not significant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8A66-AA53-4A58-828E-2CCBED7003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5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vorticity evolve to produce an upright vortex?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3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resolution </a:t>
            </a:r>
            <a:r>
              <a:rPr lang="en-US" dirty="0" err="1"/>
              <a:t>netcdf</a:t>
            </a:r>
            <a:r>
              <a:rPr lang="en-US" dirty="0"/>
              <a:t> dropsonde data for all 2021 NOAA flights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8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6e1b2912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6e1b2912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GIV circumnavigation provides full azimuthal dropsonde coverage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16e1b2912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16e1b2912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2D view; one profile in the upshear sector and one profile in the downshear asymmetry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E6B6-0BC6-49C7-B29B-378B7C0824E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2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Inner eyewall circumnavigations left – possible </a:t>
            </a:r>
            <a:r>
              <a:rPr lang="en-US" dirty="0" err="1"/>
              <a:t>mesovortex</a:t>
            </a:r>
            <a:r>
              <a:rPr lang="en-US" dirty="0"/>
              <a:t> features at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1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Wind and theta e shifts suggest exchange of enthalpy and momentum between eye and eyewall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Sondes ~ 1km apart have different trajectories and rapidly evolving profiles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7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Probe collects and bins droplets during upward spiral – dropsonde gets full profile then downward spiral repeats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72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 Fred center was difficult to pinpoint at flight-level but we were able to infer likely position between center and outward drop from pressures and low-level wind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3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Dropsonde release shortly after satellite passage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9F840-557D-4762-822A-2E94C60CFD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39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0a6add946b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Multiple concurrent observations contribute to ongoing evaluation</a:t>
            </a:r>
            <a:endParaRPr dirty="0"/>
          </a:p>
        </p:txBody>
      </p:sp>
      <p:sp>
        <p:nvSpPr>
          <p:cNvPr id="233" name="Google Shape;233;g10a6add94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B083-DC86-4C3B-8303-C2DDAC739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092C3-A093-4974-AEA7-FC012889D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C9A0-DF91-40A0-956B-C7FF2B381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B2563-CF1D-4C63-BB4E-EB5E886A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E702E-E19D-4059-862D-3249864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6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F843-5826-4DBD-8550-8424A5E8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6F549-51C4-4185-BC84-828B67B34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194F5-45B4-4CD0-92AD-8D867FED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3B41-819E-499B-9D91-F4839CEC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A1C16-312C-4291-BC23-7E019113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3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32666C-90F1-4667-A1C0-C26B89FA9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ABF42-6F41-41B5-A093-E227D2F8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25255-B9AE-4118-8D9C-4E9D6175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9C4A2-A227-401E-8C22-EEE4EEC6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332CA-77D9-454B-8736-3851C1A5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80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90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E841-95A0-4BE0-8E3A-85B12D02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3E8B-88AC-45FD-A3ED-98A1E193E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3FD57-8709-45B5-BF2B-B7732F9F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C5D9-F618-49C4-9239-54419FAA2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F8F9B-E6C8-4B07-9507-3E30341A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6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54F-F773-4C5E-86C1-4D1F5C48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4CB20-D962-41F6-915F-65E5E61F8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E0C6B-C75F-4143-ABE9-B2A8D541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C50D-1718-4AB4-AFB7-97BE4BDE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1B57-B6EB-4DF8-A271-E5CAB77D3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1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5772-ADC4-45CF-AEDC-2EF42CA0C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F455B-B85C-4A29-BD19-5AA2C87EE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B92B1-9D3C-4C26-BC56-C6DE43AE9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DA22F-EFB8-42EE-961B-608E5A27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FE6CD-AE6B-4F4A-87DF-DC5E35D1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1FF0B-0E02-441D-A938-795C47D4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B54F-DD30-460A-8B5E-CEED40FD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DD325-5360-4B01-A220-98B4521E3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82ADB-85AC-4A89-A4F5-20825A6C8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6680A-0B63-4A8C-9253-9C1B6570F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C37AF-83BC-4B9E-8C96-DFB644CC0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D343A-06D6-4856-9AE4-BA69F8F1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106E9-2778-4EA0-8301-7FC41D72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721A2F-1F49-43A2-8C62-941C5ADD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EB08-DCCE-41F4-B046-E159E7791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D7375-6EE8-4E9B-9A3E-EB3EB256E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9F2752-1359-4EB6-94D7-49FE1938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F8F86-0071-4544-BC8C-DFD9E7D3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D4C838-7FFC-4B13-B874-36F293C1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0949C-50D8-460E-813D-13C6A5CF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0005-B6CE-460C-9E16-A42A4AB4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6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78CD-ECF3-4C1A-9451-6920BF3F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A0C4-E371-4AE1-BDD4-FC71E3766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02C8A-04B0-4395-8430-D708DCC0D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438F0-0F5E-4226-A64C-85AF009D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AFC4B-6124-4127-8DB4-1CED82409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DA8E2-3F66-4E47-96F7-E11B8F108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3F09-D4F3-45D0-B85D-030506D8A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C7854-B900-4D72-927A-7B443756F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7591C-05E5-447F-8CA8-FE578BCEF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F311C-6475-49AE-AE3B-5C5B6441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42BA6-787D-48BF-B033-4764AF5E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9669C-C7BE-46D0-840F-6CA896D4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9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AF5C2-872B-4FD0-81B2-44252B2BA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1D6C5-16A6-4659-A5F4-55F305DF4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BCEA-F024-4CC8-AF62-98316ACCC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59D2-E2D1-4E94-AFB3-571B5D8B14A2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58D81-7E0C-4FD5-A927-97E5C9AF7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A49FD-358C-4901-B0FD-6EE1624F2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4D2AB-9F91-4160-8A11-FBD9FCFC55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tmosres.2020.105298" TargetMode="External"/><Relationship Id="rId2" Type="http://schemas.openxmlformats.org/officeDocument/2006/relationships/hyperlink" Target="https://doi.org/10.1175/MWR-D-20-0145.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75/jas-d-20-0390.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2916-4097-4BC9-A816-14B950D52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4" y="1838350"/>
            <a:ext cx="9144000" cy="2387600"/>
          </a:xfrm>
        </p:spPr>
        <p:txBody>
          <a:bodyPr>
            <a:normAutofit/>
          </a:bodyPr>
          <a:lstStyle/>
          <a:p>
            <a:r>
              <a:rPr lang="en-US" b="1" dirty="0"/>
              <a:t>DROPSONDES IN HRD </a:t>
            </a:r>
            <a:r>
              <a:rPr lang="en-US" b="1" u="sng" dirty="0"/>
              <a:t>RESEARCH</a:t>
            </a:r>
            <a:br>
              <a:rPr lang="en-US" b="1" dirty="0"/>
            </a:br>
            <a:r>
              <a:rPr lang="en-US" sz="3600" dirty="0"/>
              <a:t>AVAPS User Group Meeting April 20-21 2022</a:t>
            </a:r>
            <a:endParaRPr lang="en-US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97B77-AFA2-480A-A5B6-7F42F564E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846638"/>
            <a:ext cx="9144000" cy="1655762"/>
          </a:xfrm>
        </p:spPr>
        <p:txBody>
          <a:bodyPr/>
          <a:lstStyle/>
          <a:p>
            <a:r>
              <a:rPr lang="en-US" dirty="0"/>
              <a:t>Kathryn Sellwood ( U.M. CIMAS / HRD), Sim </a:t>
            </a:r>
            <a:r>
              <a:rPr lang="en-US" dirty="0" err="1"/>
              <a:t>Aberson</a:t>
            </a:r>
            <a:r>
              <a:rPr lang="en-US" dirty="0"/>
              <a:t> (NOAA/HRD)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E88B5-3E40-4991-A349-3C2F643CB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84" y="242087"/>
            <a:ext cx="1015482" cy="1015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E77A8C-4099-4A11-B927-BD6F2AB5A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14"/>
          <a:stretch/>
        </p:blipFill>
        <p:spPr>
          <a:xfrm>
            <a:off x="248403" y="250554"/>
            <a:ext cx="2077062" cy="1046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56CA9-22E1-4952-86D7-341FD7579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15" y="241030"/>
            <a:ext cx="1015482" cy="101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6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04EE-481D-4C54-8631-9135B9BE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u="sng" dirty="0"/>
              <a:t>DROPSONDE USE FOR INSTRUMENT VALIDATION: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15F0E6-B57E-4E13-93B9-F74E26A87F71}"/>
              </a:ext>
            </a:extLst>
          </p:cNvPr>
          <p:cNvSpPr txBox="1"/>
          <p:nvPr/>
        </p:nvSpPr>
        <p:spPr>
          <a:xfrm>
            <a:off x="342900" y="2114550"/>
            <a:ext cx="114835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Satellite path intersection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Experimental P-3 mounted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Calibration of operational P-3 mounted instruments</a:t>
            </a:r>
          </a:p>
        </p:txBody>
      </p:sp>
    </p:spTree>
    <p:extLst>
      <p:ext uri="{BB962C8B-B14F-4D97-AF65-F5344CB8AC3E}">
        <p14:creationId xmlns:p14="http://schemas.microsoft.com/office/powerpoint/2010/main" val="136456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390C09-77EF-2945-A366-E95FD8DB1945}"/>
              </a:ext>
            </a:extLst>
          </p:cNvPr>
          <p:cNvSpPr txBox="1"/>
          <p:nvPr/>
        </p:nvSpPr>
        <p:spPr>
          <a:xfrm>
            <a:off x="0" y="9885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Roman" panose="02000503020000020003" pitchFamily="2" charset="0"/>
              </a:rPr>
              <a:t>Hurricane Sam – 25 September 2021 – NOAA P-3 (N42) Aeolus Validation Dropsonde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F3EFF-8E0A-AF42-BC60-C529D11C9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0194"/>
            <a:ext cx="10230702" cy="6227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7F199-174C-3040-8533-F0246A2553E1}"/>
              </a:ext>
            </a:extLst>
          </p:cNvPr>
          <p:cNvSpPr txBox="1"/>
          <p:nvPr/>
        </p:nvSpPr>
        <p:spPr>
          <a:xfrm>
            <a:off x="1083147" y="3717303"/>
            <a:ext cx="2211859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Avenir Roman" panose="02000503020000020003" pitchFamily="2" charset="0"/>
              </a:rPr>
              <a:t>NOAA P-3</a:t>
            </a:r>
          </a:p>
          <a:p>
            <a:pPr algn="ctr"/>
            <a:r>
              <a:rPr lang="en-US" dirty="0">
                <a:latin typeface="Avenir Roman" panose="02000503020000020003" pitchFamily="2" charset="0"/>
              </a:rPr>
              <a:t>2135 UTC</a:t>
            </a:r>
          </a:p>
          <a:p>
            <a:pPr algn="ctr"/>
            <a:r>
              <a:rPr lang="en-US" sz="1400" dirty="0">
                <a:latin typeface="Avenir Roman" panose="02000503020000020003" pitchFamily="2" charset="0"/>
              </a:rPr>
              <a:t>Dropsonde released</a:t>
            </a:r>
          </a:p>
          <a:p>
            <a:pPr algn="ctr"/>
            <a:r>
              <a:rPr lang="en-US" sz="1400" dirty="0">
                <a:latin typeface="Avenir Roman" panose="02000503020000020003" pitchFamily="2" charset="0"/>
              </a:rPr>
              <a:t>~14 min after passage</a:t>
            </a:r>
          </a:p>
          <a:p>
            <a:pPr algn="ctr"/>
            <a:r>
              <a:rPr lang="en-US" sz="1400" dirty="0">
                <a:latin typeface="Avenir Roman" panose="02000503020000020003" pitchFamily="2" charset="0"/>
              </a:rPr>
              <a:t>13.5N / 50.5W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8EFAE-A0EA-6C43-956F-64A063F8E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57" t="19279" r="46994" b="15675"/>
          <a:stretch/>
        </p:blipFill>
        <p:spPr>
          <a:xfrm>
            <a:off x="8429032" y="3737963"/>
            <a:ext cx="3737567" cy="3094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1D8D9D5-98A4-664B-853F-59BC6C3176D5}"/>
              </a:ext>
            </a:extLst>
          </p:cNvPr>
          <p:cNvSpPr/>
          <p:nvPr/>
        </p:nvSpPr>
        <p:spPr>
          <a:xfrm>
            <a:off x="9041723" y="4136091"/>
            <a:ext cx="370703" cy="358346"/>
          </a:xfrm>
          <a:prstGeom prst="ellipse">
            <a:avLst/>
          </a:prstGeom>
          <a:noFill/>
          <a:ln w="38100">
            <a:solidFill>
              <a:srgbClr val="83C9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C80B2-94DC-CE4F-A5E1-552E22CDFA8F}"/>
              </a:ext>
            </a:extLst>
          </p:cNvPr>
          <p:cNvSpPr txBox="1"/>
          <p:nvPr/>
        </p:nvSpPr>
        <p:spPr>
          <a:xfrm>
            <a:off x="9811265" y="3856450"/>
            <a:ext cx="79014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83C986"/>
                </a:solidFill>
                <a:latin typeface="Avenir Roman" panose="02000503020000020003" pitchFamily="2" charset="0"/>
              </a:rPr>
              <a:t>Aeolus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F40F2CA-BE72-5142-AA7F-A39D3E070D70}"/>
              </a:ext>
            </a:extLst>
          </p:cNvPr>
          <p:cNvCxnSpPr>
            <a:cxnSpLocks/>
          </p:cNvCxnSpPr>
          <p:nvPr/>
        </p:nvCxnSpPr>
        <p:spPr>
          <a:xfrm flipH="1">
            <a:off x="9452919" y="4151870"/>
            <a:ext cx="370703" cy="1791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3A470A-29C4-E949-AB6A-C2227FEE9981}"/>
              </a:ext>
            </a:extLst>
          </p:cNvPr>
          <p:cNvSpPr txBox="1"/>
          <p:nvPr/>
        </p:nvSpPr>
        <p:spPr>
          <a:xfrm>
            <a:off x="8633947" y="5002904"/>
            <a:ext cx="79014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Roman" panose="02000503020000020003" pitchFamily="2" charset="0"/>
              </a:rPr>
              <a:t>P-3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8A9199-AE9C-BF47-8212-74C7DAA0D931}"/>
              </a:ext>
            </a:extLst>
          </p:cNvPr>
          <p:cNvCxnSpPr>
            <a:cxnSpLocks/>
          </p:cNvCxnSpPr>
          <p:nvPr/>
        </p:nvCxnSpPr>
        <p:spPr>
          <a:xfrm flipV="1">
            <a:off x="9424087" y="4756617"/>
            <a:ext cx="243015" cy="246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6FE8E4-F33D-364E-855A-F8B01B62F8A0}"/>
              </a:ext>
            </a:extLst>
          </p:cNvPr>
          <p:cNvSpPr txBox="1"/>
          <p:nvPr/>
        </p:nvSpPr>
        <p:spPr>
          <a:xfrm>
            <a:off x="8429031" y="6527800"/>
            <a:ext cx="373756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Roman" panose="02000503020000020003" pitchFamily="2" charset="0"/>
              </a:rPr>
              <a:t>Snapshot at 2121 UTC – Aeolus passage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4FF88B-C316-CB4E-882E-47993461EA00}"/>
              </a:ext>
            </a:extLst>
          </p:cNvPr>
          <p:cNvCxnSpPr>
            <a:cxnSpLocks/>
          </p:cNvCxnSpPr>
          <p:nvPr/>
        </p:nvCxnSpPr>
        <p:spPr>
          <a:xfrm flipV="1">
            <a:off x="2521098" y="3017796"/>
            <a:ext cx="676429" cy="67629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1BC30D-FC84-BE4A-8531-C27F10559452}"/>
              </a:ext>
            </a:extLst>
          </p:cNvPr>
          <p:cNvSpPr txBox="1"/>
          <p:nvPr/>
        </p:nvSpPr>
        <p:spPr>
          <a:xfrm>
            <a:off x="982181" y="866777"/>
            <a:ext cx="2993424" cy="36933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venir Roman" panose="02000503020000020003" pitchFamily="2" charset="0"/>
              </a:rPr>
              <a:t>Aeolus ground track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3C5E6A2-4CDD-6A42-869D-690963496C2F}"/>
              </a:ext>
            </a:extLst>
          </p:cNvPr>
          <p:cNvCxnSpPr>
            <a:cxnSpLocks/>
          </p:cNvCxnSpPr>
          <p:nvPr/>
        </p:nvCxnSpPr>
        <p:spPr>
          <a:xfrm flipH="1">
            <a:off x="571501" y="1236109"/>
            <a:ext cx="1385887" cy="1400695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A334DAA-73A1-9E46-940C-063BCBEC5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27" b="4814"/>
          <a:stretch/>
        </p:blipFill>
        <p:spPr>
          <a:xfrm>
            <a:off x="7379899" y="644333"/>
            <a:ext cx="4795578" cy="296610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21597B-B914-9B4E-8BFC-AAD381C6C358}"/>
              </a:ext>
            </a:extLst>
          </p:cNvPr>
          <p:cNvSpPr txBox="1"/>
          <p:nvPr/>
        </p:nvSpPr>
        <p:spPr>
          <a:xfrm>
            <a:off x="5690467" y="5645964"/>
            <a:ext cx="1899719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3B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solidFill>
                  <a:srgbClr val="FF3B15"/>
                </a:solidFill>
                <a:latin typeface="Avenir Roman" panose="02000503020000020003" pitchFamily="2" charset="0"/>
              </a:rPr>
              <a:t>NOAA G-IV Flown Track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666170-6954-6048-AA94-C508A54DA54A}"/>
              </a:ext>
            </a:extLst>
          </p:cNvPr>
          <p:cNvCxnSpPr>
            <a:cxnSpLocks/>
          </p:cNvCxnSpPr>
          <p:nvPr/>
        </p:nvCxnSpPr>
        <p:spPr>
          <a:xfrm>
            <a:off x="7292051" y="5919116"/>
            <a:ext cx="405114" cy="516408"/>
          </a:xfrm>
          <a:prstGeom prst="straightConnector1">
            <a:avLst/>
          </a:prstGeom>
          <a:ln w="28575">
            <a:solidFill>
              <a:srgbClr val="FF3B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6AECE03-5FAF-3D48-876C-2ADF9E8B3A40}"/>
              </a:ext>
            </a:extLst>
          </p:cNvPr>
          <p:cNvSpPr txBox="1"/>
          <p:nvPr/>
        </p:nvSpPr>
        <p:spPr>
          <a:xfrm>
            <a:off x="2153693" y="5672372"/>
            <a:ext cx="2211859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NOAA G-IV Planned Track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7CEFCF-CAE4-B445-A662-8F9186FB05D1}"/>
              </a:ext>
            </a:extLst>
          </p:cNvPr>
          <p:cNvCxnSpPr>
            <a:cxnSpLocks/>
          </p:cNvCxnSpPr>
          <p:nvPr/>
        </p:nvCxnSpPr>
        <p:spPr>
          <a:xfrm>
            <a:off x="4365552" y="5933982"/>
            <a:ext cx="749799" cy="74770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A4E8AD-B450-DE48-810E-DA48766A05F9}"/>
              </a:ext>
            </a:extLst>
          </p:cNvPr>
          <p:cNvCxnSpPr>
            <a:cxnSpLocks/>
          </p:cNvCxnSpPr>
          <p:nvPr/>
        </p:nvCxnSpPr>
        <p:spPr>
          <a:xfrm flipV="1">
            <a:off x="4365552" y="5156792"/>
            <a:ext cx="593048" cy="49825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349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1D549-9315-EE49-8876-6D5F6B5F6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" y="720077"/>
            <a:ext cx="9182228" cy="6148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F7219-A4A4-C943-B274-7AC7C2008C0B}"/>
              </a:ext>
            </a:extLst>
          </p:cNvPr>
          <p:cNvSpPr txBox="1"/>
          <p:nvPr/>
        </p:nvSpPr>
        <p:spPr>
          <a:xfrm>
            <a:off x="0" y="9885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Roman" panose="02000503020000020003" pitchFamily="2" charset="0"/>
              </a:rPr>
              <a:t>Hurricane Sam – 27 September 2021 – NOAA P-3 (N42) Aeolus Validation Dropsonde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A2D28-1C81-124D-93F3-1C8F668770A9}"/>
              </a:ext>
            </a:extLst>
          </p:cNvPr>
          <p:cNvSpPr txBox="1"/>
          <p:nvPr/>
        </p:nvSpPr>
        <p:spPr>
          <a:xfrm>
            <a:off x="1642117" y="4444932"/>
            <a:ext cx="2211859" cy="1292662"/>
          </a:xfrm>
          <a:prstGeom prst="rect">
            <a:avLst/>
          </a:prstGeom>
          <a:noFill/>
          <a:ln w="28575">
            <a:solidFill>
              <a:srgbClr val="FCED4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rgbClr val="FCED48"/>
                </a:solidFill>
                <a:latin typeface="Avenir Roman" panose="02000503020000020003" pitchFamily="2" charset="0"/>
              </a:rPr>
              <a:t>NOAA P-3</a:t>
            </a:r>
          </a:p>
          <a:p>
            <a:pPr algn="ctr"/>
            <a:r>
              <a:rPr lang="en-US" dirty="0">
                <a:solidFill>
                  <a:srgbClr val="FCED48"/>
                </a:solidFill>
                <a:latin typeface="Avenir Roman" panose="02000503020000020003" pitchFamily="2" charset="0"/>
              </a:rPr>
              <a:t>2104 UTC</a:t>
            </a:r>
          </a:p>
          <a:p>
            <a:pPr algn="ctr"/>
            <a:r>
              <a:rPr lang="en-US" sz="1400" dirty="0">
                <a:solidFill>
                  <a:srgbClr val="FCED48"/>
                </a:solidFill>
                <a:latin typeface="Avenir Roman" panose="02000503020000020003" pitchFamily="2" charset="0"/>
              </a:rPr>
              <a:t>Dropsonde released</a:t>
            </a:r>
          </a:p>
          <a:p>
            <a:pPr algn="ctr"/>
            <a:r>
              <a:rPr lang="en-US" sz="1400" dirty="0">
                <a:solidFill>
                  <a:srgbClr val="FCED48"/>
                </a:solidFill>
                <a:latin typeface="Avenir Roman" panose="02000503020000020003" pitchFamily="2" charset="0"/>
              </a:rPr>
              <a:t>~43 min before passage</a:t>
            </a:r>
          </a:p>
          <a:p>
            <a:pPr algn="ctr"/>
            <a:r>
              <a:rPr lang="en-US" sz="1400" dirty="0">
                <a:solidFill>
                  <a:srgbClr val="FCED48"/>
                </a:solidFill>
                <a:latin typeface="Avenir Roman" panose="02000503020000020003" pitchFamily="2" charset="0"/>
              </a:rPr>
              <a:t>16.8N / 57.4W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EF2445-37E3-C344-A865-145CF9B9FAB6}"/>
              </a:ext>
            </a:extLst>
          </p:cNvPr>
          <p:cNvCxnSpPr>
            <a:cxnSpLocks/>
          </p:cNvCxnSpPr>
          <p:nvPr/>
        </p:nvCxnSpPr>
        <p:spPr>
          <a:xfrm flipV="1">
            <a:off x="2630658" y="3899065"/>
            <a:ext cx="370703" cy="565784"/>
          </a:xfrm>
          <a:prstGeom prst="straightConnector1">
            <a:avLst/>
          </a:prstGeom>
          <a:ln w="28575">
            <a:solidFill>
              <a:srgbClr val="FCED4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FF9311-CC3A-8948-98DB-5B222A05286F}"/>
              </a:ext>
            </a:extLst>
          </p:cNvPr>
          <p:cNvSpPr txBox="1"/>
          <p:nvPr/>
        </p:nvSpPr>
        <p:spPr>
          <a:xfrm>
            <a:off x="1849093" y="1650203"/>
            <a:ext cx="2993424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Avenir Roman" panose="02000503020000020003" pitchFamily="2" charset="0"/>
              </a:rPr>
              <a:t>Aeolus ground track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FE4952F-EE03-354A-B5BB-C95CD36C1778}"/>
              </a:ext>
            </a:extLst>
          </p:cNvPr>
          <p:cNvCxnSpPr>
            <a:cxnSpLocks/>
          </p:cNvCxnSpPr>
          <p:nvPr/>
        </p:nvCxnSpPr>
        <p:spPr>
          <a:xfrm flipH="1">
            <a:off x="1518551" y="2019535"/>
            <a:ext cx="330542" cy="282892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D42E17-B7E6-C147-95C7-AA8E98C5D5D3}"/>
              </a:ext>
            </a:extLst>
          </p:cNvPr>
          <p:cNvSpPr txBox="1"/>
          <p:nvPr/>
        </p:nvSpPr>
        <p:spPr>
          <a:xfrm>
            <a:off x="5150734" y="6347001"/>
            <a:ext cx="2051194" cy="276999"/>
          </a:xfrm>
          <a:prstGeom prst="rect">
            <a:avLst/>
          </a:prstGeom>
          <a:noFill/>
          <a:ln w="28575">
            <a:solidFill>
              <a:srgbClr val="FF3B15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rgbClr val="FF3B15"/>
                </a:solidFill>
                <a:latin typeface="Avenir Roman" panose="02000503020000020003" pitchFamily="2" charset="0"/>
              </a:rPr>
              <a:t>NOAA G-IV Flown Track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4B527A-39F3-224D-B9B1-2D3D3EA22987}"/>
              </a:ext>
            </a:extLst>
          </p:cNvPr>
          <p:cNvCxnSpPr>
            <a:cxnSpLocks/>
          </p:cNvCxnSpPr>
          <p:nvPr/>
        </p:nvCxnSpPr>
        <p:spPr>
          <a:xfrm flipH="1" flipV="1">
            <a:off x="6344529" y="5908431"/>
            <a:ext cx="298842" cy="437287"/>
          </a:xfrm>
          <a:prstGeom prst="straightConnector1">
            <a:avLst/>
          </a:prstGeom>
          <a:ln w="28575">
            <a:solidFill>
              <a:srgbClr val="FF3B1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E71023-76AC-4A44-B0FE-3546B3699472}"/>
              </a:ext>
            </a:extLst>
          </p:cNvPr>
          <p:cNvCxnSpPr>
            <a:cxnSpLocks/>
          </p:cNvCxnSpPr>
          <p:nvPr/>
        </p:nvCxnSpPr>
        <p:spPr>
          <a:xfrm>
            <a:off x="3137285" y="3884777"/>
            <a:ext cx="2846172" cy="28289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9B9D56D-8315-BD44-861B-7C58C869EE7C}"/>
              </a:ext>
            </a:extLst>
          </p:cNvPr>
          <p:cNvSpPr txBox="1"/>
          <p:nvPr/>
        </p:nvSpPr>
        <p:spPr>
          <a:xfrm>
            <a:off x="3507987" y="3558122"/>
            <a:ext cx="189058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Avenir Roman" panose="02000503020000020003" pitchFamily="2" charset="0"/>
              </a:rPr>
              <a:t>~280 n mi from center of Hurricane Sam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06E03B0-0905-7643-BDED-FFF5D7636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4" b="6051"/>
          <a:stretch/>
        </p:blipFill>
        <p:spPr>
          <a:xfrm>
            <a:off x="7741994" y="750253"/>
            <a:ext cx="4421870" cy="2704824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906F02-42C9-6A45-8861-6F03F968E6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67" t="8173" r="17063" b="7469"/>
          <a:stretch/>
        </p:blipFill>
        <p:spPr>
          <a:xfrm>
            <a:off x="7676651" y="3614421"/>
            <a:ext cx="4487213" cy="3233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C6A3690-00F0-1541-89C4-A4287FE5A600}"/>
              </a:ext>
            </a:extLst>
          </p:cNvPr>
          <p:cNvSpPr/>
          <p:nvPr/>
        </p:nvSpPr>
        <p:spPr>
          <a:xfrm>
            <a:off x="8071902" y="4801113"/>
            <a:ext cx="370703" cy="35834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5198CE-7DFD-2049-87C3-3092DBB2562F}"/>
              </a:ext>
            </a:extLst>
          </p:cNvPr>
          <p:cNvSpPr txBox="1"/>
          <p:nvPr/>
        </p:nvSpPr>
        <p:spPr>
          <a:xfrm>
            <a:off x="8134196" y="4204799"/>
            <a:ext cx="790140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F0"/>
                </a:solidFill>
                <a:latin typeface="Avenir Roman" panose="02000503020000020003" pitchFamily="2" charset="0"/>
              </a:rPr>
              <a:t>Aeolus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F505A8D-B7D9-2A47-B348-D48972E897FB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8257254" y="4498553"/>
            <a:ext cx="247646" cy="302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6E9F914-E062-ED49-9A36-8D590C22EEB9}"/>
              </a:ext>
            </a:extLst>
          </p:cNvPr>
          <p:cNvSpPr txBox="1"/>
          <p:nvPr/>
        </p:nvSpPr>
        <p:spPr>
          <a:xfrm>
            <a:off x="10886447" y="5600654"/>
            <a:ext cx="790140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venir Roman" panose="02000503020000020003" pitchFamily="2" charset="0"/>
              </a:rPr>
              <a:t>P-3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CDEE1F3-4DB0-E147-B7FE-F12B6A7D2B58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10640293" y="5600655"/>
            <a:ext cx="246154" cy="153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DCEB630-091A-AE49-BE09-6D4113736A84}"/>
              </a:ext>
            </a:extLst>
          </p:cNvPr>
          <p:cNvSpPr txBox="1"/>
          <p:nvPr/>
        </p:nvSpPr>
        <p:spPr>
          <a:xfrm>
            <a:off x="7676651" y="6530689"/>
            <a:ext cx="4487213" cy="3173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venir Roman" panose="02000503020000020003" pitchFamily="2" charset="0"/>
              </a:rPr>
              <a:t>Snapshot at 2147 UTC – Aeolus passage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19AAA7-0677-7C42-AD0D-6C53C8EDBC1A}"/>
              </a:ext>
            </a:extLst>
          </p:cNvPr>
          <p:cNvSpPr txBox="1"/>
          <p:nvPr/>
        </p:nvSpPr>
        <p:spPr>
          <a:xfrm>
            <a:off x="5398572" y="2481848"/>
            <a:ext cx="2211859" cy="26161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venir Roman" panose="02000503020000020003" pitchFamily="2" charset="0"/>
              </a:rPr>
              <a:t>NOAA G-IV Planned Track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C36299-D6EB-B342-9AE9-141F582E2F07}"/>
              </a:ext>
            </a:extLst>
          </p:cNvPr>
          <p:cNvCxnSpPr>
            <a:cxnSpLocks/>
          </p:cNvCxnSpPr>
          <p:nvPr/>
        </p:nvCxnSpPr>
        <p:spPr>
          <a:xfrm>
            <a:off x="6344529" y="2743458"/>
            <a:ext cx="0" cy="54897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7C4EC00-672C-4F49-BF0F-303BD02F53A1}"/>
              </a:ext>
            </a:extLst>
          </p:cNvPr>
          <p:cNvCxnSpPr>
            <a:cxnSpLocks/>
          </p:cNvCxnSpPr>
          <p:nvPr/>
        </p:nvCxnSpPr>
        <p:spPr>
          <a:xfrm flipH="1">
            <a:off x="1642117" y="3017947"/>
            <a:ext cx="1274703" cy="19020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E8A346-8DB7-2743-95D3-FD0231231055}"/>
              </a:ext>
            </a:extLst>
          </p:cNvPr>
          <p:cNvSpPr txBox="1"/>
          <p:nvPr/>
        </p:nvSpPr>
        <p:spPr>
          <a:xfrm>
            <a:off x="1346885" y="2693702"/>
            <a:ext cx="2051194" cy="276999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Avenir Roman" panose="02000503020000020003" pitchFamily="2" charset="0"/>
              </a:rPr>
              <a:t>125 nmi / 230 km </a:t>
            </a:r>
          </a:p>
        </p:txBody>
      </p:sp>
    </p:spTree>
    <p:extLst>
      <p:ext uri="{BB962C8B-B14F-4D97-AF65-F5344CB8AC3E}">
        <p14:creationId xmlns:p14="http://schemas.microsoft.com/office/powerpoint/2010/main" val="2945089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g10a6add946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788000"/>
            <a:ext cx="5029200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10a6add946b_0_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300" y="1711800"/>
            <a:ext cx="5029200" cy="376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0a6add946b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6" y="16563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0a6add946b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3253" y="174862"/>
            <a:ext cx="924741" cy="924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g10a6add946b_0_1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g10a6add946b_0_1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AMS 2</a:t>
            </a:r>
            <a:r>
              <a:rPr lang="en-US"/>
              <a:t>5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 Conference on IOAS-AOLS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0a6add946b_0_17"/>
          <p:cNvSpPr txBox="1"/>
          <p:nvPr/>
        </p:nvSpPr>
        <p:spPr>
          <a:xfrm>
            <a:off x="2687700" y="482575"/>
            <a:ext cx="68166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300" b="1">
                <a:solidFill>
                  <a:srgbClr val="2E75B5"/>
                </a:solidFill>
              </a:rPr>
              <a:t>2019-2021 Composite using NOAA G-IV Dropsondes</a:t>
            </a:r>
            <a:endParaRPr sz="2300" b="1" i="0" u="none" strike="noStrike" cap="non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0a6add946b_0_17"/>
          <p:cNvSpPr txBox="1"/>
          <p:nvPr/>
        </p:nvSpPr>
        <p:spPr>
          <a:xfrm>
            <a:off x="10448459" y="6534911"/>
            <a:ext cx="1743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January </a:t>
            </a:r>
            <a:r>
              <a:rPr lang="en-US" sz="1500">
                <a:solidFill>
                  <a:schemeClr val="dk1"/>
                </a:solidFill>
              </a:rPr>
              <a:t>25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>
                <a:solidFill>
                  <a:schemeClr val="dk1"/>
                </a:solidFill>
              </a:rPr>
              <a:t>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10a6add946b_0_17"/>
          <p:cNvSpPr txBox="1"/>
          <p:nvPr/>
        </p:nvSpPr>
        <p:spPr>
          <a:xfrm>
            <a:off x="1828800" y="13716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</a:rPr>
              <a:t>Rayleigh Clear</a:t>
            </a:r>
            <a:endParaRPr sz="2000"/>
          </a:p>
        </p:txBody>
      </p:sp>
      <p:sp>
        <p:nvSpPr>
          <p:cNvPr id="244" name="Google Shape;244;g10a6add946b_0_17"/>
          <p:cNvSpPr txBox="1"/>
          <p:nvPr/>
        </p:nvSpPr>
        <p:spPr>
          <a:xfrm>
            <a:off x="7086600" y="13716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</a:rPr>
              <a:t>Mie Cloudy</a:t>
            </a:r>
            <a:endParaRPr sz="2000"/>
          </a:p>
        </p:txBody>
      </p:sp>
      <p:sp>
        <p:nvSpPr>
          <p:cNvPr id="245" name="Google Shape;245;g10a6add946b_0_17"/>
          <p:cNvSpPr txBox="1"/>
          <p:nvPr/>
        </p:nvSpPr>
        <p:spPr>
          <a:xfrm>
            <a:off x="1655050" y="1995225"/>
            <a:ext cx="17445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N=257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y=0.7543*x-0.6403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corr=0.6367</a:t>
            </a:r>
            <a:endParaRPr/>
          </a:p>
        </p:txBody>
      </p:sp>
      <p:sp>
        <p:nvSpPr>
          <p:cNvPr id="246" name="Google Shape;246;g10a6add946b_0_17"/>
          <p:cNvSpPr txBox="1"/>
          <p:nvPr/>
        </p:nvSpPr>
        <p:spPr>
          <a:xfrm>
            <a:off x="6968175" y="1919025"/>
            <a:ext cx="17445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N=64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y=0.9339*x+0.0229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corr=0.8529</a:t>
            </a:r>
            <a:endParaRPr/>
          </a:p>
        </p:txBody>
      </p:sp>
      <p:sp>
        <p:nvSpPr>
          <p:cNvPr id="247" name="Google Shape;247;g10a6add946b_0_17"/>
          <p:cNvSpPr txBox="1"/>
          <p:nvPr/>
        </p:nvSpPr>
        <p:spPr>
          <a:xfrm>
            <a:off x="1828800" y="5486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</a:rPr>
              <a:t>Error &lt; 7 m s</a:t>
            </a:r>
            <a:r>
              <a:rPr lang="en-US" sz="1800" b="1" baseline="30000">
                <a:solidFill>
                  <a:srgbClr val="FF0000"/>
                </a:solidFill>
              </a:rPr>
              <a:t>-1</a:t>
            </a:r>
            <a:endParaRPr sz="1800" baseline="30000">
              <a:solidFill>
                <a:srgbClr val="FF0000"/>
              </a:solidFill>
            </a:endParaRPr>
          </a:p>
        </p:txBody>
      </p:sp>
      <p:sp>
        <p:nvSpPr>
          <p:cNvPr id="248" name="Google Shape;248;g10a6add946b_0_17"/>
          <p:cNvSpPr txBox="1"/>
          <p:nvPr/>
        </p:nvSpPr>
        <p:spPr>
          <a:xfrm>
            <a:off x="7086600" y="5486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</a:rPr>
              <a:t>Error &lt; 4 m s</a:t>
            </a:r>
            <a:r>
              <a:rPr lang="en-US" sz="1800" b="1" baseline="30000">
                <a:solidFill>
                  <a:srgbClr val="FF0000"/>
                </a:solidFill>
              </a:rPr>
              <a:t>-1</a:t>
            </a:r>
            <a:endParaRPr sz="1800" baseline="30000">
              <a:solidFill>
                <a:srgbClr val="FF0000"/>
              </a:solidFill>
            </a:endParaRPr>
          </a:p>
        </p:txBody>
      </p:sp>
      <p:sp>
        <p:nvSpPr>
          <p:cNvPr id="249" name="Google Shape;249;g10a6add946b_0_17"/>
          <p:cNvSpPr txBox="1"/>
          <p:nvPr/>
        </p:nvSpPr>
        <p:spPr>
          <a:xfrm>
            <a:off x="1524000" y="5899725"/>
            <a:ext cx="914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rgbClr val="595959"/>
                </a:solidFill>
              </a:rPr>
              <a:t>Comparisons from Sam (2021) to added to 2019 &amp; 2020 data for composite</a:t>
            </a:r>
            <a:endParaRPr sz="2000"/>
          </a:p>
        </p:txBody>
      </p:sp>
      <p:sp>
        <p:nvSpPr>
          <p:cNvPr id="250" name="Google Shape;250;g10a6add946b_0_17"/>
          <p:cNvSpPr txBox="1"/>
          <p:nvPr/>
        </p:nvSpPr>
        <p:spPr>
          <a:xfrm>
            <a:off x="8724025" y="4374850"/>
            <a:ext cx="143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Line of best fit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One-to-one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99DB7-19C2-4639-939F-FD80E11B0E40}"/>
              </a:ext>
            </a:extLst>
          </p:cNvPr>
          <p:cNvSpPr txBox="1"/>
          <p:nvPr/>
        </p:nvSpPr>
        <p:spPr>
          <a:xfrm>
            <a:off x="275005" y="6458134"/>
            <a:ext cx="344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Lisa Bucci (NOAA/HRD)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B1F70-858F-4009-8E07-E75B8020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945"/>
            <a:ext cx="10515600" cy="1325563"/>
          </a:xfrm>
        </p:spPr>
        <p:txBody>
          <a:bodyPr/>
          <a:lstStyle/>
          <a:p>
            <a:r>
              <a:rPr lang="en-US" b="1" u="sng" dirty="0"/>
              <a:t>Surface wind comparisons with SFMR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3D9944-17CA-41C5-B1C7-50AE974D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8" y="2893621"/>
            <a:ext cx="46196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42FF4-697E-4182-9273-B8ED9DA3C00F}"/>
              </a:ext>
            </a:extLst>
          </p:cNvPr>
          <p:cNvSpPr txBox="1"/>
          <p:nvPr/>
        </p:nvSpPr>
        <p:spPr>
          <a:xfrm>
            <a:off x="0" y="1715905"/>
            <a:ext cx="11459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Ongoing effort to improve SFMR algorithm in high winds </a:t>
            </a:r>
          </a:p>
          <a:p>
            <a:r>
              <a:rPr lang="en-US" sz="2000" b="1" dirty="0"/>
              <a:t>Extra Dropsondes released during coastal survey help understand SFMR response to bathymetry gradients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EF6DF53-8ACF-4CA1-A203-2959C08E3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6" t="32971" r="3949" b="15542"/>
          <a:stretch/>
        </p:blipFill>
        <p:spPr bwMode="auto">
          <a:xfrm>
            <a:off x="5906606" y="4434209"/>
            <a:ext cx="4162569" cy="231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9D3DFA3-D390-41E2-A403-E1EA999880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3" t="38564"/>
          <a:stretch/>
        </p:blipFill>
        <p:spPr>
          <a:xfrm>
            <a:off x="9763817" y="2817196"/>
            <a:ext cx="1895584" cy="143350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67770AD-1EC4-4686-8BB1-DEF5183213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33975"/>
          <a:stretch/>
        </p:blipFill>
        <p:spPr>
          <a:xfrm>
            <a:off x="7717666" y="2893622"/>
            <a:ext cx="1889013" cy="1540587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B28F80B8-06AD-40CF-B420-E8B018BFF4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5" t="33975"/>
          <a:stretch/>
        </p:blipFill>
        <p:spPr>
          <a:xfrm>
            <a:off x="5577032" y="2893621"/>
            <a:ext cx="1777502" cy="15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01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66F31-9F5B-4A5F-A7E1-9DD40BDDC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b="1" u="sng" dirty="0" err="1"/>
              <a:t>Saildrone</a:t>
            </a:r>
            <a:r>
              <a:rPr lang="en-US" b="1" u="sng" dirty="0"/>
              <a:t> overpasses in Hurricanes Grace and Henri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A1690F3-DE5D-49F4-8CD2-4CE9410D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0" y="2601898"/>
            <a:ext cx="4876800" cy="360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E6BAB8-4355-4F8B-A95E-BDC876ABD3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05" t="48055" r="2188" b="23889"/>
          <a:stretch/>
        </p:blipFill>
        <p:spPr>
          <a:xfrm>
            <a:off x="8077323" y="2850490"/>
            <a:ext cx="4114677" cy="3434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7B82DC-951E-47F6-BE2F-5329D630A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49" t="23611" r="39219" b="25278"/>
          <a:stretch/>
        </p:blipFill>
        <p:spPr>
          <a:xfrm>
            <a:off x="491728" y="2303199"/>
            <a:ext cx="2126090" cy="4206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739EC7-32C4-420C-B407-8722577DD65F}"/>
              </a:ext>
            </a:extLst>
          </p:cNvPr>
          <p:cNvSpPr txBox="1"/>
          <p:nvPr/>
        </p:nvSpPr>
        <p:spPr>
          <a:xfrm>
            <a:off x="491728" y="1309236"/>
            <a:ext cx="857196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Estimation of </a:t>
            </a:r>
            <a:r>
              <a:rPr lang="en-US" sz="2000" b="1" dirty="0" err="1"/>
              <a:t>enthalphy</a:t>
            </a:r>
            <a:r>
              <a:rPr lang="en-US" sz="2000" b="1" dirty="0"/>
              <a:t> fluxes from combined atmosphere ocean observations</a:t>
            </a:r>
          </a:p>
          <a:p>
            <a:r>
              <a:rPr lang="en-US" sz="2000" b="1" dirty="0"/>
              <a:t>Determine boundary layer recovery</a:t>
            </a:r>
          </a:p>
          <a:p>
            <a:r>
              <a:rPr lang="en-US" sz="2000" b="1" dirty="0"/>
              <a:t>Investigate low-level ventilation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55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AD23A-3EA0-4767-B3B2-BC57757E7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58" t="24296" r="4753" b="24962"/>
          <a:stretch/>
        </p:blipFill>
        <p:spPr>
          <a:xfrm>
            <a:off x="998919" y="972018"/>
            <a:ext cx="7733812" cy="5219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5BBFFF-B1A1-47FB-B551-246B1443652D}"/>
              </a:ext>
            </a:extLst>
          </p:cNvPr>
          <p:cNvSpPr txBox="1"/>
          <p:nvPr/>
        </p:nvSpPr>
        <p:spPr>
          <a:xfrm>
            <a:off x="209550" y="6308209"/>
            <a:ext cx="465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Jun Zhang (UM CIMAS / NOAA HRD)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258F0F-B3DD-4795-A96F-DB1E3C3B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5" y="0"/>
            <a:ext cx="10515600" cy="1325563"/>
          </a:xfrm>
        </p:spPr>
        <p:txBody>
          <a:bodyPr/>
          <a:lstStyle/>
          <a:p>
            <a:r>
              <a:rPr lang="en-US" dirty="0" err="1"/>
              <a:t>Saildrone</a:t>
            </a:r>
            <a:r>
              <a:rPr lang="en-US" dirty="0"/>
              <a:t> – Dropsonde comparison</a:t>
            </a:r>
          </a:p>
        </p:txBody>
      </p:sp>
    </p:spTree>
    <p:extLst>
      <p:ext uri="{BB962C8B-B14F-4D97-AF65-F5344CB8AC3E}">
        <p14:creationId xmlns:p14="http://schemas.microsoft.com/office/powerpoint/2010/main" val="206264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C972-D057-4888-9331-88AFF167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b="1" u="sng" dirty="0"/>
              <a:t>NESDIS OCEAN WINDS – surface wind validation Imaging Wind and Rain Airborne Profiler (IWRAP)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D39440-4CBD-4F9B-A01A-40CCDC4C0653}"/>
              </a:ext>
            </a:extLst>
          </p:cNvPr>
          <p:cNvSpPr txBox="1"/>
          <p:nvPr/>
        </p:nvSpPr>
        <p:spPr>
          <a:xfrm>
            <a:off x="86135" y="2107928"/>
            <a:ext cx="574125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Instrument advantage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Recover 3-D flow and turbulent </a:t>
            </a:r>
          </a:p>
          <a:p>
            <a:r>
              <a:rPr lang="en-US" sz="2800" dirty="0"/>
              <a:t>      eddies in hurricane boundary layer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Estimate maximum wind speed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EBDF7-9DA9-4EE4-8A6F-2BCA4CCD5146}"/>
              </a:ext>
            </a:extLst>
          </p:cNvPr>
          <p:cNvSpPr txBox="1"/>
          <p:nvPr/>
        </p:nvSpPr>
        <p:spPr>
          <a:xfrm>
            <a:off x="160422" y="6352674"/>
            <a:ext cx="705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Stephen </a:t>
            </a:r>
            <a:r>
              <a:rPr lang="en-US" dirty="0" err="1"/>
              <a:t>Guimond</a:t>
            </a:r>
            <a:r>
              <a:rPr lang="en-US" dirty="0"/>
              <a:t> (University of Maryland Baltimore County)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A25D4E-2973-48B5-8E0E-3F0C5199C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5" t="16140" r="12499" b="26550"/>
          <a:stretch/>
        </p:blipFill>
        <p:spPr>
          <a:xfrm>
            <a:off x="5753100" y="2107928"/>
            <a:ext cx="5440226" cy="42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12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07F-20A6-4E46-B998-DAF5EFE1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Dropsondes in Research: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B0057-E301-46DC-897E-2220EFAFA97F}"/>
              </a:ext>
            </a:extLst>
          </p:cNvPr>
          <p:cNvSpPr txBox="1"/>
          <p:nvPr/>
        </p:nvSpPr>
        <p:spPr>
          <a:xfrm>
            <a:off x="336884" y="1941095"/>
            <a:ext cx="770210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Composite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Combine with ocean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/>
              <a:t>DA optimization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08925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EBCE9-0A60-4775-A28D-B5FF2DFF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90" y="90143"/>
            <a:ext cx="10515600" cy="1325563"/>
          </a:xfrm>
        </p:spPr>
        <p:txBody>
          <a:bodyPr/>
          <a:lstStyle/>
          <a:p>
            <a:r>
              <a:rPr lang="en-US" b="1" u="sng" dirty="0"/>
              <a:t>Boundary layer height defined by helicity: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1ABCA6-BF52-4C82-998C-DB41BB791821}"/>
              </a:ext>
            </a:extLst>
          </p:cNvPr>
          <p:cNvSpPr txBox="1"/>
          <p:nvPr/>
        </p:nvSpPr>
        <p:spPr>
          <a:xfrm>
            <a:off x="237067" y="6308208"/>
            <a:ext cx="542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Chen, Tang and Zhang et al. 2021 Atmospheric Research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AF3D799-62FB-4677-9EE5-E0763307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2" y="1415706"/>
            <a:ext cx="5777713" cy="4313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14967-1BA4-483E-9A10-50D54D0CF848}"/>
              </a:ext>
            </a:extLst>
          </p:cNvPr>
          <p:cNvSpPr txBox="1"/>
          <p:nvPr/>
        </p:nvSpPr>
        <p:spPr>
          <a:xfrm>
            <a:off x="6688667" y="2167467"/>
            <a:ext cx="445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Dropsondes composites stratified by intensity</a:t>
            </a:r>
          </a:p>
        </p:txBody>
      </p:sp>
    </p:spTree>
    <p:extLst>
      <p:ext uri="{BB962C8B-B14F-4D97-AF65-F5344CB8AC3E}">
        <p14:creationId xmlns:p14="http://schemas.microsoft.com/office/powerpoint/2010/main" val="32863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2B0F-69A2-46A8-B2D6-E7DAE2B5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6" y="0"/>
            <a:ext cx="10515600" cy="1152525"/>
          </a:xfrm>
        </p:spPr>
        <p:txBody>
          <a:bodyPr/>
          <a:lstStyle/>
          <a:p>
            <a:r>
              <a:rPr lang="en-US" b="1" u="sng" dirty="0"/>
              <a:t>NOAA DROPSONDE MISSIONS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02DC78-9238-4C54-93BA-F9F9D746AB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558957"/>
              </p:ext>
            </p:extLst>
          </p:nvPr>
        </p:nvGraphicFramePr>
        <p:xfrm>
          <a:off x="274890" y="815128"/>
          <a:ext cx="10150985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901">
                  <a:extLst>
                    <a:ext uri="{9D8B030D-6E8A-4147-A177-3AD203B41FA5}">
                      <a16:colId xmlns:a16="http://schemas.microsoft.com/office/drawing/2014/main" val="3740379870"/>
                    </a:ext>
                  </a:extLst>
                </a:gridCol>
                <a:gridCol w="1024309">
                  <a:extLst>
                    <a:ext uri="{9D8B030D-6E8A-4147-A177-3AD203B41FA5}">
                      <a16:colId xmlns:a16="http://schemas.microsoft.com/office/drawing/2014/main" val="401779384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646704509"/>
                    </a:ext>
                  </a:extLst>
                </a:gridCol>
                <a:gridCol w="1282700">
                  <a:extLst>
                    <a:ext uri="{9D8B030D-6E8A-4147-A177-3AD203B41FA5}">
                      <a16:colId xmlns:a16="http://schemas.microsoft.com/office/drawing/2014/main" val="1326465300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22814561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203916623"/>
                    </a:ext>
                  </a:extLst>
                </a:gridCol>
                <a:gridCol w="2170875">
                  <a:extLst>
                    <a:ext uri="{9D8B030D-6E8A-4147-A177-3AD203B41FA5}">
                      <a16:colId xmlns:a16="http://schemas.microsoft.com/office/drawing/2014/main" val="2867953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P-3 FLIGHTS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MANUAL 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G-IV FLIGHTS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TRANSMITTED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463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521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53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60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Henri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318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81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38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294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1763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EEA2CD-9EDD-468D-83F5-95B8DB9B20B3}"/>
              </a:ext>
            </a:extLst>
          </p:cNvPr>
          <p:cNvSpPr txBox="1"/>
          <p:nvPr/>
        </p:nvSpPr>
        <p:spPr>
          <a:xfrm>
            <a:off x="215892" y="4650528"/>
            <a:ext cx="10833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Issues requiring ASPEN operator intervention</a:t>
            </a:r>
            <a:r>
              <a:rPr lang="en-US" b="1" dirty="0"/>
              <a:t>                                                   </a:t>
            </a:r>
            <a:r>
              <a:rPr lang="en-US" b="1" u="sng" dirty="0"/>
              <a:t>Dropsonde Failures</a:t>
            </a:r>
          </a:p>
          <a:p>
            <a:endParaRPr lang="en-US" b="1" u="sng" dirty="0"/>
          </a:p>
          <a:p>
            <a:r>
              <a:rPr lang="en-US" dirty="0"/>
              <a:t>Post Splash Data:          70                    </a:t>
            </a:r>
          </a:p>
          <a:p>
            <a:r>
              <a:rPr lang="en-US" dirty="0"/>
              <a:t>Ended Early:                     5                                                                                       No Launch Detect:                 11</a:t>
            </a:r>
          </a:p>
          <a:p>
            <a:r>
              <a:rPr lang="en-US" dirty="0"/>
              <a:t>Late Launch Detect:      13                                                                                       No Wind or Late Wind:           6</a:t>
            </a:r>
          </a:p>
          <a:p>
            <a:r>
              <a:rPr lang="en-US" dirty="0"/>
              <a:t>Early Launch Detect:       2                                                                                       No PTH:                                     1</a:t>
            </a:r>
          </a:p>
          <a:p>
            <a:r>
              <a:rPr lang="en-US" dirty="0"/>
              <a:t>Lat/Lon:                             8                                                                                       Fast Fall:                                    2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84396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8246-5E8C-4F2C-BD13-2FB969BC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54" y="180459"/>
            <a:ext cx="10515600" cy="1325563"/>
          </a:xfrm>
        </p:spPr>
        <p:txBody>
          <a:bodyPr/>
          <a:lstStyle/>
          <a:p>
            <a:r>
              <a:rPr lang="en-US" b="1" u="sng" dirty="0"/>
              <a:t>Distribution of surface inflow angle: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8BDB7-7F75-497B-B524-32F79475D9A2}"/>
              </a:ext>
            </a:extLst>
          </p:cNvPr>
          <p:cNvSpPr txBox="1"/>
          <p:nvPr/>
        </p:nvSpPr>
        <p:spPr>
          <a:xfrm>
            <a:off x="0" y="6308209"/>
            <a:ext cx="439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Ming, Liu, Rogers and Zhang 2022 (in review)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F6EC79E5-18B5-4710-832C-CC8455CB11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66" y="1359420"/>
            <a:ext cx="7011201" cy="5259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AA990-0CC7-4EE1-992F-703C7C7B90B3}"/>
              </a:ext>
            </a:extLst>
          </p:cNvPr>
          <p:cNvSpPr txBox="1"/>
          <p:nvPr/>
        </p:nvSpPr>
        <p:spPr>
          <a:xfrm>
            <a:off x="205154" y="3598537"/>
            <a:ext cx="54115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Inflow angle from dropsonde composites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Normalized by RMW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Stratified by shear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Stratified by intensity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42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E411-81EB-41AC-A58E-84A549AA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7487"/>
            <a:ext cx="12077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Convective Processes Experiment </a:t>
            </a:r>
            <a:r>
              <a:rPr lang="en-US" sz="4000" dirty="0"/>
              <a:t>– Aerosols and Winds CPEX AW: Collaboration with NASA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DBDF2-A3CB-406D-89C1-2D23494FFB55}"/>
              </a:ext>
            </a:extLst>
          </p:cNvPr>
          <p:cNvSpPr txBox="1"/>
          <p:nvPr/>
        </p:nvSpPr>
        <p:spPr>
          <a:xfrm>
            <a:off x="371099" y="1248808"/>
            <a:ext cx="100230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 Objectives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Validate the ADM-Aeolus satellite wind lidar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Better understand meteorological phenomena in the central and eastern Atlantic / West Africa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Tropical convection, Saharan Air Layer, tropical waves, West African Monsoon, TC genesis</a:t>
            </a:r>
            <a:br>
              <a:rPr lang="en-US" sz="1800" b="0" i="0" u="none" strike="noStrike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6AA0DB-32B2-4CF4-A32C-701E60212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1" r="15423" b="8280"/>
          <a:stretch/>
        </p:blipFill>
        <p:spPr>
          <a:xfrm>
            <a:off x="6936471" y="2804374"/>
            <a:ext cx="4716435" cy="3796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55369-1F7D-4D0C-BF46-CDAD29343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6" t="4923" r="40197" b="20615"/>
          <a:stretch/>
        </p:blipFill>
        <p:spPr>
          <a:xfrm>
            <a:off x="471430" y="3818294"/>
            <a:ext cx="1786033" cy="2542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18513A-15B1-45A0-9174-28FC25E83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77" t="8891" r="39084" b="20820"/>
          <a:stretch/>
        </p:blipFill>
        <p:spPr>
          <a:xfrm>
            <a:off x="2774328" y="3790781"/>
            <a:ext cx="1786033" cy="25424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41101B-529E-4608-B86B-3898F3E3CC48}"/>
              </a:ext>
            </a:extLst>
          </p:cNvPr>
          <p:cNvSpPr txBox="1"/>
          <p:nvPr/>
        </p:nvSpPr>
        <p:spPr>
          <a:xfrm>
            <a:off x="539094" y="391153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925 mb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1F7FDE-DC61-407E-900D-AEF78CF792E1}"/>
              </a:ext>
            </a:extLst>
          </p:cNvPr>
          <p:cNvSpPr txBox="1"/>
          <p:nvPr/>
        </p:nvSpPr>
        <p:spPr>
          <a:xfrm>
            <a:off x="2822172" y="389276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500 mb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C1F99-6A84-4ED1-A651-525A6F75FEA4}"/>
              </a:ext>
            </a:extLst>
          </p:cNvPr>
          <p:cNvSpPr txBox="1"/>
          <p:nvPr/>
        </p:nvSpPr>
        <p:spPr>
          <a:xfrm>
            <a:off x="371099" y="2638510"/>
            <a:ext cx="5724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Tropical Storm Kate 1 September 2021 </a:t>
            </a:r>
          </a:p>
          <a:p>
            <a:r>
              <a:rPr lang="en-US" sz="2000" b="1" dirty="0"/>
              <a:t>Convective structure and vertical structure sampling</a:t>
            </a:r>
          </a:p>
          <a:p>
            <a:r>
              <a:rPr lang="en-US" sz="2000" b="1" dirty="0"/>
              <a:t>Aeolus satellite validation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52B0A-9DDA-4B6A-BE2A-11323A8D6A99}"/>
              </a:ext>
            </a:extLst>
          </p:cNvPr>
          <p:cNvSpPr txBox="1"/>
          <p:nvPr/>
        </p:nvSpPr>
        <p:spPr>
          <a:xfrm>
            <a:off x="212723" y="6416168"/>
            <a:ext cx="492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Jon Zawislak ( UM CIMAS / NOAA HRD)</a:t>
            </a:r>
          </a:p>
        </p:txBody>
      </p:sp>
    </p:spTree>
    <p:extLst>
      <p:ext uri="{BB962C8B-B14F-4D97-AF65-F5344CB8AC3E}">
        <p14:creationId xmlns:p14="http://schemas.microsoft.com/office/powerpoint/2010/main" val="61009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E2A5-26BA-4BC3-911E-5A2DEEF4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 marL="160338"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Tropical Cyclone Rapid Intensification (TCRI): Collaboration with ONR</a:t>
            </a:r>
            <a:endParaRPr lang="en-US" sz="6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B455C-8367-4F46-BE7A-C800D60817E2}"/>
              </a:ext>
            </a:extLst>
          </p:cNvPr>
          <p:cNvSpPr txBox="1"/>
          <p:nvPr/>
        </p:nvSpPr>
        <p:spPr>
          <a:xfrm>
            <a:off x="253665" y="2151727"/>
            <a:ext cx="112003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Main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the key processing governing TC rapid intensification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the predictability barriers governing the rapid intensification of TCs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Currently in year 2 of a 3 to 4-year field campaign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904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4" y="619443"/>
            <a:ext cx="6792685" cy="5943600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127000"/>
            <a:ext cx="9829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Geneva"/>
                <a:cs typeface="Geneva"/>
              </a:rPr>
              <a:t>Trying to recover surface fluxes from dropsonde profiles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DE2EC-A487-A045-9979-F64A86653193}"/>
              </a:ext>
            </a:extLst>
          </p:cNvPr>
          <p:cNvSpPr txBox="1"/>
          <p:nvPr/>
        </p:nvSpPr>
        <p:spPr>
          <a:xfrm>
            <a:off x="2768600" y="6563043"/>
            <a:ext cx="2301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Richter et al., JAS, 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68BAA-2C44-7A44-A4EE-21A48EF01857}"/>
              </a:ext>
            </a:extLst>
          </p:cNvPr>
          <p:cNvSpPr txBox="1"/>
          <p:nvPr/>
        </p:nvSpPr>
        <p:spPr>
          <a:xfrm>
            <a:off x="7302500" y="1044712"/>
            <a:ext cx="472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Dropsondes through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15,420 total (9157 meet criteria)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Bin by mean boundary layer wind speed, average profiles together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Definition of “mean boundary layer wind” is ambiguous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Slope is related to surface stress according to MO theory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832D74-1EE6-C148-9187-94007F466840}"/>
              </a:ext>
            </a:extLst>
          </p:cNvPr>
          <p:cNvSpPr txBox="1"/>
          <p:nvPr/>
        </p:nvSpPr>
        <p:spPr>
          <a:xfrm>
            <a:off x="7302500" y="4490196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</a:rPr>
              <a:t>Similar results to past studies doing the same thing (not surprising)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FF"/>
                </a:solidFill>
              </a:rPr>
              <a:t>Is this drop-off in C</a:t>
            </a:r>
            <a:r>
              <a:rPr lang="en-US" sz="2200" baseline="-25000" dirty="0">
                <a:solidFill>
                  <a:srgbClr val="0000FF"/>
                </a:solidFill>
              </a:rPr>
              <a:t>D</a:t>
            </a:r>
            <a:r>
              <a:rPr lang="en-US" sz="2200" dirty="0">
                <a:solidFill>
                  <a:srgbClr val="0000FF"/>
                </a:solidFill>
              </a:rPr>
              <a:t> real?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222C15-0762-E34C-828E-3E6E82AEB5FD}"/>
              </a:ext>
            </a:extLst>
          </p:cNvPr>
          <p:cNvCxnSpPr/>
          <p:nvPr/>
        </p:nvCxnSpPr>
        <p:spPr>
          <a:xfrm flipH="1" flipV="1">
            <a:off x="6337300" y="5295900"/>
            <a:ext cx="965200" cy="88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915A65-6E10-48CD-9D00-35932268C66F}"/>
              </a:ext>
            </a:extLst>
          </p:cNvPr>
          <p:cNvSpPr txBox="1"/>
          <p:nvPr/>
        </p:nvSpPr>
        <p:spPr>
          <a:xfrm>
            <a:off x="6819900" y="6442846"/>
            <a:ext cx="510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David Richter (University of Notre Dame)</a:t>
            </a:r>
          </a:p>
        </p:txBody>
      </p:sp>
    </p:spTree>
    <p:extLst>
      <p:ext uri="{BB962C8B-B14F-4D97-AF65-F5344CB8AC3E}">
        <p14:creationId xmlns:p14="http://schemas.microsoft.com/office/powerpoint/2010/main" val="167433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62" y="913538"/>
            <a:ext cx="7264400" cy="2724150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0" y="85865"/>
            <a:ext cx="11938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Geneva"/>
                <a:cs typeface="Geneva"/>
              </a:rPr>
              <a:t>Results are very uncertain, and possibly biased downwards at high winds</a:t>
            </a:r>
            <a:endParaRPr lang="en-US" sz="2600" i="1" baseline="-25000" dirty="0">
              <a:latin typeface="Geneva"/>
              <a:cs typeface="Genev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12840"/>
            <a:ext cx="451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45720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Geneva"/>
                <a:cs typeface="Geneva"/>
              </a:rPr>
              <a:t>Random subsets of dropsondes give qualitatively different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9000" y="720639"/>
            <a:ext cx="462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Spread of C</a:t>
            </a:r>
            <a:r>
              <a:rPr lang="en-US" baseline="-25000" dirty="0"/>
              <a:t>D</a:t>
            </a:r>
            <a:r>
              <a:rPr lang="en-US" dirty="0"/>
              <a:t> and u</a:t>
            </a:r>
            <a:r>
              <a:rPr lang="en-US" baseline="-25000" dirty="0"/>
              <a:t>*</a:t>
            </a:r>
            <a:r>
              <a:rPr lang="en-US" dirty="0"/>
              <a:t> from random subsampling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3DF0A-8185-AC42-A969-CEDD3E9D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3828302"/>
            <a:ext cx="10098991" cy="3029697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00032825-62D7-2847-A04E-1B29D515732C}"/>
              </a:ext>
            </a:extLst>
          </p:cNvPr>
          <p:cNvSpPr/>
          <p:nvPr/>
        </p:nvSpPr>
        <p:spPr>
          <a:xfrm>
            <a:off x="4684734" y="4686348"/>
            <a:ext cx="701457" cy="32567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C9C7C5-289D-1E44-9273-0E8F619E5F3C}"/>
              </a:ext>
            </a:extLst>
          </p:cNvPr>
          <p:cNvSpPr txBox="1"/>
          <p:nvPr/>
        </p:nvSpPr>
        <p:spPr>
          <a:xfrm>
            <a:off x="2856715" y="3994973"/>
            <a:ext cx="4459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5m to </a:t>
            </a:r>
            <a:r>
              <a:rPr lang="en-US" dirty="0" err="1"/>
              <a:t>dropsonde</a:t>
            </a:r>
            <a:r>
              <a:rPr lang="en-US" dirty="0"/>
              <a:t> height, shift closer to direct flux estimates of Andreas et al. (2012)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4449E133-0C39-6347-B998-CA4BC98B675E}"/>
              </a:ext>
            </a:extLst>
          </p:cNvPr>
          <p:cNvSpPr/>
          <p:nvPr/>
        </p:nvSpPr>
        <p:spPr>
          <a:xfrm>
            <a:off x="9245774" y="4529366"/>
            <a:ext cx="313150" cy="6231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B6F65B-3E02-ED4B-8ACA-ECE00C9A818A}"/>
              </a:ext>
            </a:extLst>
          </p:cNvPr>
          <p:cNvSpPr txBox="1"/>
          <p:nvPr/>
        </p:nvSpPr>
        <p:spPr>
          <a:xfrm>
            <a:off x="8933744" y="5343150"/>
            <a:ext cx="331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Shifts CD upwards by up to 25%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9EB7C7-1B01-EA4F-BAE2-514DF79C099B}"/>
              </a:ext>
            </a:extLst>
          </p:cNvPr>
          <p:cNvSpPr txBox="1"/>
          <p:nvPr/>
        </p:nvSpPr>
        <p:spPr>
          <a:xfrm>
            <a:off x="0" y="3173645"/>
            <a:ext cx="367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-45720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2000" dirty="0">
                <a:solidFill>
                  <a:srgbClr val="0000FF"/>
                </a:solidFill>
                <a:latin typeface="Geneva"/>
                <a:cs typeface="Geneva"/>
              </a:rPr>
              <a:t>Do we even know </a:t>
            </a:r>
            <a:r>
              <a:rPr lang="en-US" sz="2000" dirty="0" err="1">
                <a:solidFill>
                  <a:srgbClr val="0000FF"/>
                </a:solidFill>
                <a:latin typeface="Geneva"/>
                <a:cs typeface="Geneva"/>
              </a:rPr>
              <a:t>sonde</a:t>
            </a:r>
            <a:r>
              <a:rPr lang="en-US" sz="2000" dirty="0">
                <a:solidFill>
                  <a:srgbClr val="0000FF"/>
                </a:solidFill>
                <a:latin typeface="Geneva"/>
                <a:cs typeface="Geneva"/>
              </a:rPr>
              <a:t> height near surface?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C5CFA1-5D53-7049-808D-DBE670A647E1}"/>
              </a:ext>
            </a:extLst>
          </p:cNvPr>
          <p:cNvSpPr txBox="1"/>
          <p:nvPr/>
        </p:nvSpPr>
        <p:spPr>
          <a:xfrm>
            <a:off x="-41547" y="6550223"/>
            <a:ext cx="2301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Richter et al., JAS, 2021</a:t>
            </a:r>
          </a:p>
        </p:txBody>
      </p:sp>
    </p:spTree>
    <p:extLst>
      <p:ext uri="{BB962C8B-B14F-4D97-AF65-F5344CB8AC3E}">
        <p14:creationId xmlns:p14="http://schemas.microsoft.com/office/powerpoint/2010/main" val="392010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/>
          <a:lstStyle/>
          <a:p>
            <a:pPr algn="ctr"/>
            <a:r>
              <a:rPr lang="en-US" b="1" dirty="0" err="1"/>
              <a:t>Dropsonde</a:t>
            </a:r>
            <a:r>
              <a:rPr lang="en-US" b="1" dirty="0"/>
              <a:t>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5237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Three-dimensional </a:t>
            </a:r>
            <a:r>
              <a:rPr lang="en-US" sz="2000" dirty="0" err="1"/>
              <a:t>variational</a:t>
            </a:r>
            <a:r>
              <a:rPr lang="en-US" sz="2000" dirty="0"/>
              <a:t> analysis (3DVAR)</a:t>
            </a:r>
          </a:p>
          <a:p>
            <a:r>
              <a:rPr lang="en-US" sz="2000" dirty="0"/>
              <a:t>Penalty function method, </a:t>
            </a:r>
            <a:r>
              <a:rPr lang="en-US" sz="2000" dirty="0" err="1"/>
              <a:t>anelastic</a:t>
            </a:r>
            <a:r>
              <a:rPr lang="en-US" sz="2000" dirty="0"/>
              <a:t> mass continuity constraint</a:t>
            </a:r>
          </a:p>
          <a:p>
            <a:r>
              <a:rPr lang="en-US" sz="2000" dirty="0"/>
              <a:t>0.25 </a:t>
            </a:r>
            <a:r>
              <a:rPr lang="en-US" sz="2000" dirty="0" err="1"/>
              <a:t>deg</a:t>
            </a:r>
            <a:r>
              <a:rPr lang="en-US" sz="2000" dirty="0"/>
              <a:t> horizontal and 200 m vertical grid up to 13 km</a:t>
            </a:r>
          </a:p>
          <a:p>
            <a:r>
              <a:rPr lang="en-US" sz="2000" dirty="0"/>
              <a:t>Horizontal smoothing appropriate for 1 </a:t>
            </a:r>
            <a:r>
              <a:rPr lang="en-US" sz="2000" dirty="0" err="1"/>
              <a:t>deg</a:t>
            </a:r>
            <a:r>
              <a:rPr lang="en-US" sz="2000" dirty="0"/>
              <a:t> </a:t>
            </a:r>
            <a:r>
              <a:rPr lang="en-US" sz="2000" dirty="0" err="1"/>
              <a:t>dropsonde</a:t>
            </a:r>
            <a:r>
              <a:rPr lang="en-US" sz="2000" dirty="0"/>
              <a:t> spacing</a:t>
            </a:r>
          </a:p>
          <a:p>
            <a:r>
              <a:rPr lang="en-US" sz="2000" dirty="0"/>
              <a:t>Minimal vertical smoothing</a:t>
            </a:r>
          </a:p>
          <a:p>
            <a:r>
              <a:rPr lang="en-US" sz="2000" dirty="0"/>
              <a:t>Mass continuity used to calculate the vertical mass flux</a:t>
            </a:r>
          </a:p>
          <a:p>
            <a:pPr marL="0" indent="0">
              <a:buNone/>
            </a:pPr>
            <a:r>
              <a:rPr lang="en-US" sz="2000" b="1" dirty="0"/>
              <a:t>No parametrization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Example: calculating vorticity and vorticity tendency for</a:t>
            </a:r>
          </a:p>
          <a:p>
            <a:pPr marL="0" indent="0">
              <a:buNone/>
            </a:pPr>
            <a:r>
              <a:rPr lang="en-US" sz="2000" dirty="0"/>
              <a:t>Hurricane Sally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68" y="3177309"/>
            <a:ext cx="4982945" cy="3290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F1B7B-9D06-4450-87B9-C5513B98F4CA}"/>
              </a:ext>
            </a:extLst>
          </p:cNvPr>
          <p:cNvSpPr txBox="1"/>
          <p:nvPr/>
        </p:nvSpPr>
        <p:spPr>
          <a:xfrm>
            <a:off x="0" y="6467933"/>
            <a:ext cx="494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</a:t>
            </a:r>
            <a:r>
              <a:rPr lang="en-US" dirty="0" err="1"/>
              <a:t>Zeljka</a:t>
            </a:r>
            <a:r>
              <a:rPr lang="en-US" dirty="0"/>
              <a:t> Fuchs-Stone (New Mexico Tech. )</a:t>
            </a:r>
          </a:p>
        </p:txBody>
      </p:sp>
    </p:spTree>
    <p:extLst>
      <p:ext uri="{BB962C8B-B14F-4D97-AF65-F5344CB8AC3E}">
        <p14:creationId xmlns:p14="http://schemas.microsoft.com/office/powerpoint/2010/main" val="999226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20603-C6CB-4112-B015-1814FBAC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Vorticity convergence and tilting in Sally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D28FE6-0B15-42A4-B05F-23DD58B7F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17" t="35803" r="6944" b="10864"/>
          <a:stretch/>
        </p:blipFill>
        <p:spPr>
          <a:xfrm>
            <a:off x="4120569" y="1645952"/>
            <a:ext cx="7842269" cy="52120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53C0E3-87C1-40A5-9BA2-6D782E7D86EC}"/>
              </a:ext>
            </a:extLst>
          </p:cNvPr>
          <p:cNvSpPr txBox="1"/>
          <p:nvPr/>
        </p:nvSpPr>
        <p:spPr>
          <a:xfrm>
            <a:off x="438133" y="1325563"/>
            <a:ext cx="52334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Vorticity tendencies associated with convection</a:t>
            </a:r>
          </a:p>
          <a:p>
            <a:r>
              <a:rPr lang="en-US" sz="2000" b="1" dirty="0"/>
              <a:t>Generate aligned vortex column</a:t>
            </a:r>
          </a:p>
          <a:p>
            <a:r>
              <a:rPr lang="en-US" sz="2000" b="1" dirty="0"/>
              <a:t>Stretching and tilting both important</a:t>
            </a:r>
          </a:p>
          <a:p>
            <a:r>
              <a:rPr lang="en-US" sz="2000" b="1" dirty="0"/>
              <a:t>Horizontal advection 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880205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Goal:</a:t>
            </a:r>
            <a:r>
              <a:rPr lang="en"/>
              <a:t> </a:t>
            </a:r>
            <a:r>
              <a:rPr lang="en" sz="3140"/>
              <a:t>diagnose ventilation (eddy entropy/θ</a:t>
            </a:r>
            <a:r>
              <a:rPr lang="en" sz="3140" baseline="-25000"/>
              <a:t>e</a:t>
            </a:r>
            <a:r>
              <a:rPr lang="en" sz="3140"/>
              <a:t> flux) using dropsondes</a:t>
            </a:r>
            <a:endParaRPr sz="2696"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219200" cy="514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marL="0" indent="0">
              <a:buNone/>
            </a:pPr>
            <a:r>
              <a:rPr lang="en" sz="2572" b="1"/>
              <a:t>Data</a:t>
            </a:r>
            <a:endParaRPr sz="2572" b="1"/>
          </a:p>
          <a:p>
            <a:pPr indent="-431365">
              <a:spcBef>
                <a:spcPts val="1600"/>
              </a:spcBef>
              <a:buSzPct val="100000"/>
            </a:pPr>
            <a:r>
              <a:rPr lang="en" sz="2572"/>
              <a:t>Dropsondes from G-IV flights with two circumnavigations</a:t>
            </a:r>
            <a:endParaRPr sz="2572"/>
          </a:p>
          <a:p>
            <a:pPr lvl="1" indent="-405119">
              <a:buSzPct val="100000"/>
            </a:pPr>
            <a:r>
              <a:rPr lang="en" sz="2039"/>
              <a:t>G-IV missions around Hurricane Sam (Sept 25–27, 2021)</a:t>
            </a:r>
            <a:endParaRPr sz="2039"/>
          </a:p>
          <a:p>
            <a:pPr marL="0" indent="0">
              <a:spcBef>
                <a:spcPts val="1600"/>
              </a:spcBef>
              <a:buNone/>
            </a:pPr>
            <a:r>
              <a:rPr lang="en" sz="2572" b="1"/>
              <a:t>Methods</a:t>
            </a:r>
            <a:endParaRPr sz="2572" b="1"/>
          </a:p>
          <a:p>
            <a:pPr indent="-422899">
              <a:spcBef>
                <a:spcPts val="1600"/>
              </a:spcBef>
              <a:buSzPct val="93311"/>
              <a:buAutoNum type="arabicPeriod"/>
            </a:pPr>
            <a:r>
              <a:rPr lang="en" sz="2572"/>
              <a:t>Quality control and θ</a:t>
            </a:r>
            <a:r>
              <a:rPr lang="en" sz="2572" baseline="-25000"/>
              <a:t>e</a:t>
            </a:r>
            <a:r>
              <a:rPr lang="en" sz="2305"/>
              <a:t> </a:t>
            </a:r>
            <a:r>
              <a:rPr lang="en" sz="2572"/>
              <a:t>calculation using ASPEN</a:t>
            </a:r>
            <a:endParaRPr sz="2572"/>
          </a:p>
          <a:p>
            <a:pPr indent="-431365">
              <a:buSzPct val="100000"/>
              <a:buAutoNum type="arabicPeriod"/>
            </a:pPr>
            <a:r>
              <a:rPr lang="en" sz="2572"/>
              <a:t>TC motion calculated from HRD’s 1-min track</a:t>
            </a:r>
            <a:endParaRPr sz="2572"/>
          </a:p>
          <a:p>
            <a:pPr indent="-431365">
              <a:buSzPct val="100000"/>
              <a:buAutoNum type="arabicPeriod"/>
            </a:pPr>
            <a:r>
              <a:rPr lang="en" sz="2572"/>
              <a:t>Ventilation was diagnosed by the storm-relative eddy (from an azimuthal mean) entropy flux:</a:t>
            </a:r>
            <a:endParaRPr sz="2572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239" b="1">
                <a:solidFill>
                  <a:srgbClr val="FF0000"/>
                </a:solidFill>
              </a:rPr>
              <a:t>u’θ</a:t>
            </a:r>
            <a:r>
              <a:rPr lang="en" sz="3239" b="1" baseline="-25000">
                <a:solidFill>
                  <a:srgbClr val="FF0000"/>
                </a:solidFill>
              </a:rPr>
              <a:t>e</a:t>
            </a:r>
            <a:r>
              <a:rPr lang="en" sz="3239" b="1">
                <a:solidFill>
                  <a:srgbClr val="FF0000"/>
                </a:solidFill>
              </a:rPr>
              <a:t>’</a:t>
            </a:r>
            <a:endParaRPr sz="3239" b="1">
              <a:solidFill>
                <a:srgbClr val="FF0000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8000" y="1560168"/>
            <a:ext cx="5150800" cy="39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915A0B-818C-44AF-AFE0-2425D2A66DD3}"/>
              </a:ext>
            </a:extLst>
          </p:cNvPr>
          <p:cNvSpPr txBox="1"/>
          <p:nvPr/>
        </p:nvSpPr>
        <p:spPr>
          <a:xfrm>
            <a:off x="212400" y="6308101"/>
            <a:ext cx="609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</a:t>
            </a:r>
            <a:r>
              <a:rPr lang="en-US" dirty="0" err="1"/>
              <a:t>Rosimar</a:t>
            </a:r>
            <a:r>
              <a:rPr lang="en-US" dirty="0"/>
              <a:t> Rios-Berrios (NCAR) and Brian Tang (SUNY)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/>
              <a:t>Initial results:</a:t>
            </a:r>
            <a:r>
              <a:rPr lang="en"/>
              <a:t> horizontal distribution of </a:t>
            </a:r>
            <a:r>
              <a:rPr lang="en" sz="3239"/>
              <a:t>θ</a:t>
            </a:r>
            <a:r>
              <a:rPr lang="en" sz="3239" baseline="-25000"/>
              <a:t>e</a:t>
            </a:r>
            <a:r>
              <a:rPr lang="en" sz="3239"/>
              <a:t>’</a:t>
            </a:r>
            <a:r>
              <a:rPr lang="en"/>
              <a:t>, </a:t>
            </a:r>
            <a:r>
              <a:rPr lang="en" sz="3239"/>
              <a:t>u’, and ventilation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749015"/>
            <a:ext cx="12192004" cy="4423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E2A384-3AAC-43B4-A312-3D6BD116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u="sng" dirty="0"/>
              <a:t>Use of Dropsondes in Data Assimilation: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6DDE9D-F034-4565-AB6E-002F6F8B438C}"/>
              </a:ext>
            </a:extLst>
          </p:cNvPr>
          <p:cNvSpPr txBox="1"/>
          <p:nvPr/>
        </p:nvSpPr>
        <p:spPr>
          <a:xfrm>
            <a:off x="93339" y="1116013"/>
            <a:ext cx="8521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Optimizing dropsonde data for 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Super-</a:t>
            </a:r>
            <a:r>
              <a:rPr lang="en-US" sz="2400" dirty="0" err="1"/>
              <a:t>obbing</a:t>
            </a:r>
            <a:r>
              <a:rPr lang="en-US" sz="2400" dirty="0"/>
              <a:t> of full resolution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Improving current methods of assimilating TEMPDROP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Develop tools to assimilate full resolution data with GSI for HAFS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GSI issues with multiple RMW high wind sondes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Importance of symmetric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Evaluating impact of dropsonde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Combined impact of dropsonde </a:t>
            </a:r>
          </a:p>
          <a:p>
            <a:r>
              <a:rPr lang="en-US" sz="2400" dirty="0"/>
              <a:t>    Coyote sUAS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Explore best practices for dropsonde QA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training with ASPEN software</a:t>
            </a:r>
          </a:p>
          <a:p>
            <a:endParaRPr lang="en-US" sz="2400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4E9312-BDBA-400E-9228-82AA2D6FC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8"/>
          <a:stretch/>
        </p:blipFill>
        <p:spPr>
          <a:xfrm>
            <a:off x="8915400" y="3429000"/>
            <a:ext cx="3280439" cy="3291840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4655786-3962-4B47-85D8-4993110DC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8"/>
          <a:stretch/>
        </p:blipFill>
        <p:spPr>
          <a:xfrm>
            <a:off x="8915400" y="137160"/>
            <a:ext cx="3280439" cy="329184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25B714B8-D9FF-442F-8D78-CE829E15D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02"/>
          <a:stretch/>
        </p:blipFill>
        <p:spPr>
          <a:xfrm>
            <a:off x="5749278" y="3429000"/>
            <a:ext cx="3166122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5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A460-D772-4716-A914-51F592774F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4788"/>
            <a:ext cx="11353800" cy="1325562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Data Access:</a:t>
            </a:r>
            <a:br>
              <a:rPr lang="en-US" b="1" u="sng" dirty="0"/>
            </a:br>
            <a:r>
              <a:rPr lang="en-US" sz="3600" dirty="0">
                <a:solidFill>
                  <a:srgbClr val="0070C0"/>
                </a:solidFill>
              </a:rPr>
              <a:t>https://www.aoml.noaa.gov/2021-hurricane-field-program-data/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6E57F-7E7B-4097-BC3D-9DA40CCE6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" t="12592" r="29861" b="20247"/>
          <a:stretch/>
        </p:blipFill>
        <p:spPr>
          <a:xfrm>
            <a:off x="164838" y="1384139"/>
            <a:ext cx="5001294" cy="2832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6E8B9C-5AFF-4B4F-8E3F-E627F1C146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" t="23787" r="30191" b="30943"/>
          <a:stretch/>
        </p:blipFill>
        <p:spPr>
          <a:xfrm>
            <a:off x="164838" y="3753399"/>
            <a:ext cx="8012008" cy="3104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8A701-778C-415A-A6B2-FEE78C3119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1" t="23787" r="52084" b="20182"/>
          <a:stretch/>
        </p:blipFill>
        <p:spPr>
          <a:xfrm>
            <a:off x="5952066" y="1384139"/>
            <a:ext cx="5401734" cy="384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13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849FBAE-E74F-44AF-BEA2-C8DD22A226D2}"/>
              </a:ext>
            </a:extLst>
          </p:cNvPr>
          <p:cNvSpPr/>
          <p:nvPr/>
        </p:nvSpPr>
        <p:spPr>
          <a:xfrm>
            <a:off x="1658203" y="227887"/>
            <a:ext cx="8858268" cy="731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200"/>
              </a:lnSpc>
            </a:pPr>
            <a:r>
              <a:rPr lang="en-US" sz="2800" b="1" dirty="0"/>
              <a:t>Recent Results on the Impact of Reconnaissance Data on TC Forecasts in both the Basin-Scale HWRF and GFSv16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B818C1-854E-4C41-9155-B8BFEA4B67C1}"/>
              </a:ext>
            </a:extLst>
          </p:cNvPr>
          <p:cNvSpPr/>
          <p:nvPr/>
        </p:nvSpPr>
        <p:spPr>
          <a:xfrm>
            <a:off x="1998974" y="959407"/>
            <a:ext cx="8176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Sarah Ditchek (CIMAS/AOML-HRD) | Thursday, April 21</a:t>
            </a:r>
            <a:r>
              <a:rPr lang="en-US" sz="2000" baseline="30000" dirty="0"/>
              <a:t>st</a:t>
            </a:r>
            <a:r>
              <a:rPr lang="en-US" sz="2000" dirty="0"/>
              <a:t> @ 11am (Mountain)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5112B2-E55D-4E59-BAA2-2FD0CCB19C81}"/>
              </a:ext>
            </a:extLst>
          </p:cNvPr>
          <p:cNvSpPr/>
          <p:nvPr/>
        </p:nvSpPr>
        <p:spPr>
          <a:xfrm>
            <a:off x="1658204" y="1649407"/>
            <a:ext cx="885826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1. Overall Dropsonde Impact: </a:t>
            </a:r>
            <a:r>
              <a:rPr lang="en-US" sz="2000" dirty="0"/>
              <a:t>first systematic, large-sample assessment to quantify the overall impact of dropsondes on TC forecasts of track, intensity, and structure using the 2020 implementation of the basin-scale, multi-storm configuration of HWRF (HB20)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000" b="1" dirty="0"/>
              <a:t>2. G-IV Inner-Ring Circumnavigation Dropsonde Impact:</a:t>
            </a:r>
            <a:r>
              <a:rPr lang="en-US" sz="2000" dirty="0"/>
              <a:t> evaluates the impact of dropsondes launched during the G-IV Inner Circumnavigation on TC track, intensity, and structure forecasts using HB20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000" b="1" dirty="0"/>
              <a:t>3. Dropsonde</a:t>
            </a:r>
            <a:r>
              <a:rPr lang="en-US" sz="2000" b="1"/>
              <a:t>/HDOBs Impact</a:t>
            </a:r>
            <a:r>
              <a:rPr lang="en-US" sz="2000" b="1" dirty="0"/>
              <a:t>: </a:t>
            </a:r>
            <a:r>
              <a:rPr lang="en-US" sz="2000" dirty="0"/>
              <a:t>quantifies the overall combined impact of 1) additional dropsonde wind data near the TC center and 2) the first-time addition of high-density, flight-level reconnaissance observations (HDOBs) on TC track forecasts using GFS version 16 (GFSv16)</a:t>
            </a:r>
          </a:p>
        </p:txBody>
      </p:sp>
    </p:spTree>
    <p:extLst>
      <p:ext uri="{BB962C8B-B14F-4D97-AF65-F5344CB8AC3E}">
        <p14:creationId xmlns:p14="http://schemas.microsoft.com/office/powerpoint/2010/main" val="3469893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159E-8CB8-4E30-972B-0567813A3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31" y="274895"/>
            <a:ext cx="10515600" cy="1325563"/>
          </a:xfrm>
        </p:spPr>
        <p:txBody>
          <a:bodyPr/>
          <a:lstStyle/>
          <a:p>
            <a:r>
              <a:rPr lang="en-US" b="1" u="sng" dirty="0"/>
              <a:t>2021 HRD PUBLICATIONS USING DROPSONDE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234F3-B119-463F-ACD3-AA5D4B79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31" y="1690688"/>
            <a:ext cx="10515600" cy="51673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5600" b="1" dirty="0"/>
              <a:t>Chen, X., Zhang, J., Marks, F.D., Rogers, R.F. and </a:t>
            </a:r>
            <a:r>
              <a:rPr lang="en-US" sz="5600" b="1" dirty="0" err="1"/>
              <a:t>Cione</a:t>
            </a:r>
            <a:r>
              <a:rPr lang="en-US" sz="5600" b="1" dirty="0"/>
              <a:t>, J.J. ( in review)</a:t>
            </a:r>
          </a:p>
          <a:p>
            <a:pPr marL="0" indent="0">
              <a:buNone/>
            </a:pPr>
            <a:r>
              <a:rPr lang="en-US" sz="5600" dirty="0"/>
              <a:t>“Precipitation </a:t>
            </a:r>
            <a:r>
              <a:rPr lang="en-US" sz="5600" dirty="0" err="1"/>
              <a:t>Symmetrization</a:t>
            </a:r>
            <a:r>
              <a:rPr lang="en-US" sz="5600" dirty="0"/>
              <a:t> and  Rapid Intensification of Tropical Cyclones in Shear”</a:t>
            </a:r>
          </a:p>
          <a:p>
            <a:pPr marL="0" indent="0">
              <a:buNone/>
            </a:pPr>
            <a:r>
              <a:rPr lang="en-US" sz="5600" dirty="0"/>
              <a:t>Journal of the Atmospheric Sciences </a:t>
            </a:r>
          </a:p>
          <a:p>
            <a:r>
              <a:rPr lang="en-US" sz="5600" dirty="0">
                <a:hlinkClick r:id="rId2"/>
              </a:rPr>
              <a:t>https://doi.org/10.1175/MWR-D-20-0145.1</a:t>
            </a:r>
            <a:endParaRPr lang="en-US" sz="5600" dirty="0"/>
          </a:p>
          <a:p>
            <a:pPr marL="0" indent="0">
              <a:buNone/>
            </a:pPr>
            <a:r>
              <a:rPr lang="en-US" sz="5600" b="1" dirty="0"/>
              <a:t>Chen, N., J. Tang, J.A. Zhang, LM. Ma, H. Yu</a:t>
            </a:r>
          </a:p>
          <a:p>
            <a:pPr marL="0" indent="0">
              <a:buNone/>
            </a:pPr>
            <a:r>
              <a:rPr lang="en-US" sz="5600" dirty="0"/>
              <a:t>“On the Distribution of </a:t>
            </a:r>
            <a:r>
              <a:rPr lang="en-US" sz="5600" dirty="0" err="1"/>
              <a:t>Helicitiy</a:t>
            </a:r>
            <a:r>
              <a:rPr lang="en-US" sz="5600" dirty="0"/>
              <a:t> in the Tropical Cyclone Boundary Layer from Dropsonde Composites”</a:t>
            </a:r>
          </a:p>
          <a:p>
            <a:r>
              <a:rPr lang="en-US" sz="5600" dirty="0">
                <a:hlinkClick r:id="rId3"/>
              </a:rPr>
              <a:t>https://doi.org/10.1016/j.atmosres.2020.105298</a:t>
            </a:r>
            <a:endParaRPr lang="en-US" sz="5600" dirty="0"/>
          </a:p>
          <a:p>
            <a:endParaRPr lang="en-US" sz="5600" dirty="0"/>
          </a:p>
          <a:p>
            <a:pPr marL="0" indent="0">
              <a:buNone/>
            </a:pPr>
            <a:r>
              <a:rPr lang="en-US" sz="5600" b="1" dirty="0"/>
              <a:t>Ming, J. Zhang, J.A. and X Cai (in review)</a:t>
            </a:r>
          </a:p>
          <a:p>
            <a:pPr marL="0" indent="0">
              <a:buNone/>
            </a:pPr>
            <a:r>
              <a:rPr lang="en-US" sz="5600" dirty="0"/>
              <a:t>“Observed Difference of drag Coefficient in Tropical Cyclones between the Western Pacific and Atlantic Oceans”</a:t>
            </a:r>
          </a:p>
          <a:p>
            <a:pPr marL="0" indent="0">
              <a:buNone/>
            </a:pPr>
            <a:r>
              <a:rPr lang="en-US" sz="5600" dirty="0"/>
              <a:t>Journal of Applied Meteorology and  Climatology</a:t>
            </a:r>
          </a:p>
          <a:p>
            <a:endParaRPr lang="en-US" sz="5600" dirty="0"/>
          </a:p>
          <a:p>
            <a:pPr marL="0" indent="0">
              <a:buNone/>
            </a:pPr>
            <a:r>
              <a:rPr lang="en-US" sz="5600" b="1" dirty="0"/>
              <a:t>Richter, D.H., Wainwright, C., Stern, D.P., Bryan, G.H., and </a:t>
            </a:r>
            <a:r>
              <a:rPr lang="en-US" sz="5600" b="1" dirty="0" err="1"/>
              <a:t>Chavas</a:t>
            </a:r>
            <a:r>
              <a:rPr lang="en-US" sz="5600" b="1" dirty="0"/>
              <a:t>, D. (2021)</a:t>
            </a:r>
          </a:p>
          <a:p>
            <a:pPr marL="0" indent="0">
              <a:buNone/>
            </a:pPr>
            <a:r>
              <a:rPr lang="en-US" sz="5600" dirty="0"/>
              <a:t>“Potential Low Bias in high-wind Drag Coefficient Inferred from Dropsonde Data in Hurricanes” </a:t>
            </a:r>
          </a:p>
          <a:p>
            <a:pPr marL="0" indent="0">
              <a:buNone/>
            </a:pPr>
            <a:r>
              <a:rPr lang="en-US" altLang="en-US" sz="5600" dirty="0">
                <a:solidFill>
                  <a:srgbClr val="222222"/>
                </a:solidFill>
                <a:cs typeface="Arial" panose="020B0604020202020204" pitchFamily="34" charset="0"/>
              </a:rPr>
              <a:t>Journal of the Atmospheric Sciences, 78, 2339–2353.</a:t>
            </a:r>
          </a:p>
          <a:p>
            <a:r>
              <a:rPr lang="en-US" altLang="en-US" sz="5600" dirty="0">
                <a:solidFill>
                  <a:srgbClr val="222222"/>
                </a:solidFill>
                <a:cs typeface="Arial" panose="020B0604020202020204" pitchFamily="34" charset="0"/>
              </a:rPr>
              <a:t> </a:t>
            </a:r>
            <a:r>
              <a:rPr lang="en-US" altLang="en-US" sz="5600" dirty="0">
                <a:solidFill>
                  <a:srgbClr val="1155CC"/>
                </a:solidFill>
                <a:cs typeface="Arial" panose="020B0604020202020204" pitchFamily="34" charset="0"/>
                <a:hlinkClick r:id="rId4"/>
              </a:rPr>
              <a:t>https://doi.org/10.1175/jas-d-20-0390.1</a:t>
            </a:r>
            <a:r>
              <a:rPr lang="en-US" altLang="en-US" sz="5600" dirty="0"/>
              <a:t> </a:t>
            </a:r>
            <a:endParaRPr lang="en-US" i="0" dirty="0">
              <a:solidFill>
                <a:srgbClr val="767676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b="0" i="0" dirty="0">
              <a:solidFill>
                <a:srgbClr val="505050"/>
              </a:solidFill>
              <a:effectLst/>
              <a:latin typeface="NexusSans"/>
            </a:endParaRPr>
          </a:p>
          <a:p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2350977-AA08-4C02-9D37-582982D61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7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063B0-12BB-4FB0-A6FD-EC623323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Dropsonde Use in Flight Modules: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19BD-E98F-406E-B4D7-B7F1C9779D2C}"/>
              </a:ext>
            </a:extLst>
          </p:cNvPr>
          <p:cNvSpPr txBox="1"/>
          <p:nvPr/>
        </p:nvSpPr>
        <p:spPr>
          <a:xfrm>
            <a:off x="457201" y="2362200"/>
            <a:ext cx="1173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/>
              <a:t>Short experiments designed to observe specific structures and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/>
              <a:t>Executed in addition to basic flight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/>
              <a:t>Experiments of opportunity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0110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A878-B0E7-4DEC-9F4C-70DEE5D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119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Eye/Eyewall mixing:</a:t>
            </a:r>
            <a:r>
              <a:rPr lang="en-US" dirty="0"/>
              <a:t> Flight-level data acquired while circling in the eye  (Single drop) with closely space dropsondes across the eyewall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7DEE256E-4C57-429B-95D7-25BEE1F5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090493"/>
            <a:ext cx="46767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creen Shot 2022-02-23 at 1.36.57 PM.png">
            <a:extLst>
              <a:ext uri="{FF2B5EF4-FFF2-40B4-BE49-F238E27FC236}">
                <a16:creationId xmlns:a16="http://schemas.microsoft.com/office/drawing/2014/main" id="{17D9C9A7-3A67-4EA2-8298-31E37EB01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90"/>
          <a:stretch/>
        </p:blipFill>
        <p:spPr>
          <a:xfrm>
            <a:off x="5514975" y="2090493"/>
            <a:ext cx="5378807" cy="40770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rrow">
            <a:extLst>
              <a:ext uri="{FF2B5EF4-FFF2-40B4-BE49-F238E27FC236}">
                <a16:creationId xmlns:a16="http://schemas.microsoft.com/office/drawing/2014/main" id="{62B0BB47-22A7-4658-B4BC-72282A1A575B}"/>
              </a:ext>
            </a:extLst>
          </p:cNvPr>
          <p:cNvSpPr/>
          <p:nvPr/>
        </p:nvSpPr>
        <p:spPr>
          <a:xfrm rot="12481742">
            <a:off x="8478522" y="4925582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3D2D4576-0C20-4E31-9834-C81C0F4D488A}"/>
              </a:ext>
            </a:extLst>
          </p:cNvPr>
          <p:cNvSpPr/>
          <p:nvPr/>
        </p:nvSpPr>
        <p:spPr>
          <a:xfrm rot="2183240">
            <a:off x="7553084" y="4631093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B3C63-5B51-47AF-AE7B-7CB487E808DA}"/>
              </a:ext>
            </a:extLst>
          </p:cNvPr>
          <p:cNvSpPr txBox="1"/>
          <p:nvPr/>
        </p:nvSpPr>
        <p:spPr>
          <a:xfrm>
            <a:off x="389466" y="6359009"/>
            <a:ext cx="347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Hurricane Larry: 6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05739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EDA1-6355-454F-A4C9-BA74E3CF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flight-level data at eye/</a:t>
            </a:r>
            <a:r>
              <a:rPr lang="en-US" dirty="0" err="1"/>
              <a:t>eywall</a:t>
            </a:r>
            <a:r>
              <a:rPr lang="en-US" dirty="0"/>
              <a:t> interface</a:t>
            </a:r>
          </a:p>
        </p:txBody>
      </p:sp>
      <p:pic>
        <p:nvPicPr>
          <p:cNvPr id="3" name="Screen Shot 2022-02-23 at 1.04.48 PM.png">
            <a:extLst>
              <a:ext uri="{FF2B5EF4-FFF2-40B4-BE49-F238E27FC236}">
                <a16:creationId xmlns:a16="http://schemas.microsoft.com/office/drawing/2014/main" id="{788FE647-EBE6-483A-A752-F6BFBBA17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39" y="2068496"/>
            <a:ext cx="2731103" cy="27210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rrow">
            <a:extLst>
              <a:ext uri="{FF2B5EF4-FFF2-40B4-BE49-F238E27FC236}">
                <a16:creationId xmlns:a16="http://schemas.microsoft.com/office/drawing/2014/main" id="{92D6C2E7-0E32-4B9F-9F28-BBF735415F49}"/>
              </a:ext>
            </a:extLst>
          </p:cNvPr>
          <p:cNvSpPr/>
          <p:nvPr/>
        </p:nvSpPr>
        <p:spPr>
          <a:xfrm rot="1128953">
            <a:off x="588380" y="3603096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" name="Arrow">
            <a:extLst>
              <a:ext uri="{FF2B5EF4-FFF2-40B4-BE49-F238E27FC236}">
                <a16:creationId xmlns:a16="http://schemas.microsoft.com/office/drawing/2014/main" id="{15FFBD3D-89B8-42BB-A8ED-D84CEE946BB4}"/>
              </a:ext>
            </a:extLst>
          </p:cNvPr>
          <p:cNvSpPr/>
          <p:nvPr/>
        </p:nvSpPr>
        <p:spPr>
          <a:xfrm rot="11829245">
            <a:off x="1173068" y="3438187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8" name="Screen Shot 2022-02-23 at 1.04.27 PM.png">
            <a:extLst>
              <a:ext uri="{FF2B5EF4-FFF2-40B4-BE49-F238E27FC236}">
                <a16:creationId xmlns:a16="http://schemas.microsoft.com/office/drawing/2014/main" id="{095173AA-C345-4176-A127-E56A12D2F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07" t="14733" b="4963"/>
          <a:stretch/>
        </p:blipFill>
        <p:spPr>
          <a:xfrm>
            <a:off x="3140642" y="2162907"/>
            <a:ext cx="4599728" cy="3991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 Shot 2022-02-23 at 1.04.15 PM.png">
            <a:extLst>
              <a:ext uri="{FF2B5EF4-FFF2-40B4-BE49-F238E27FC236}">
                <a16:creationId xmlns:a16="http://schemas.microsoft.com/office/drawing/2014/main" id="{F3CA1F3C-7AF2-4478-B12F-10B93DE6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35" t="13896" r="7960" b="3344"/>
          <a:stretch/>
        </p:blipFill>
        <p:spPr>
          <a:xfrm>
            <a:off x="7509399" y="2162907"/>
            <a:ext cx="4273062" cy="417170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row">
            <a:extLst>
              <a:ext uri="{FF2B5EF4-FFF2-40B4-BE49-F238E27FC236}">
                <a16:creationId xmlns:a16="http://schemas.microsoft.com/office/drawing/2014/main" id="{49B6776B-1EA2-4CA3-89E9-604F6E35F1B2}"/>
              </a:ext>
            </a:extLst>
          </p:cNvPr>
          <p:cNvSpPr/>
          <p:nvPr/>
        </p:nvSpPr>
        <p:spPr>
          <a:xfrm rot="16200000">
            <a:off x="9310971" y="5287341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" name="Arrow">
            <a:extLst>
              <a:ext uri="{FF2B5EF4-FFF2-40B4-BE49-F238E27FC236}">
                <a16:creationId xmlns:a16="http://schemas.microsoft.com/office/drawing/2014/main" id="{891E7B7E-F4D3-4264-A1B2-D32DFB4C68ED}"/>
              </a:ext>
            </a:extLst>
          </p:cNvPr>
          <p:cNvSpPr/>
          <p:nvPr/>
        </p:nvSpPr>
        <p:spPr>
          <a:xfrm rot="16200000">
            <a:off x="8501073" y="5287341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" name="Arrow">
            <a:extLst>
              <a:ext uri="{FF2B5EF4-FFF2-40B4-BE49-F238E27FC236}">
                <a16:creationId xmlns:a16="http://schemas.microsoft.com/office/drawing/2014/main" id="{052CBBDC-59DC-46FC-9EDF-69D40646D789}"/>
              </a:ext>
            </a:extLst>
          </p:cNvPr>
          <p:cNvSpPr/>
          <p:nvPr/>
        </p:nvSpPr>
        <p:spPr>
          <a:xfrm rot="5400000">
            <a:off x="8741418" y="2212103"/>
            <a:ext cx="499640" cy="401248"/>
          </a:xfrm>
          <a:prstGeom prst="rightArrow">
            <a:avLst>
              <a:gd name="adj1" fmla="val 33126"/>
              <a:gd name="adj2" fmla="val 5745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32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630CB-CF66-46B9-A936-42FF0CF2D80D}"/>
              </a:ext>
            </a:extLst>
          </p:cNvPr>
          <p:cNvSpPr txBox="1"/>
          <p:nvPr/>
        </p:nvSpPr>
        <p:spPr>
          <a:xfrm>
            <a:off x="251438" y="6352267"/>
            <a:ext cx="371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Sim </a:t>
            </a:r>
            <a:r>
              <a:rPr lang="en-US" dirty="0" err="1"/>
              <a:t>Aberson</a:t>
            </a:r>
            <a:r>
              <a:rPr lang="en-US" dirty="0"/>
              <a:t> (NOAA/HRD)</a:t>
            </a:r>
          </a:p>
        </p:txBody>
      </p:sp>
    </p:spTree>
    <p:extLst>
      <p:ext uri="{BB962C8B-B14F-4D97-AF65-F5344CB8AC3E}">
        <p14:creationId xmlns:p14="http://schemas.microsoft.com/office/powerpoint/2010/main" val="324088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86925-2B57-4B1C-AA34-F696B691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2" y="0"/>
            <a:ext cx="10515600" cy="1325563"/>
          </a:xfrm>
        </p:spPr>
        <p:txBody>
          <a:bodyPr/>
          <a:lstStyle/>
          <a:p>
            <a:r>
              <a:rPr lang="en-US" dirty="0"/>
              <a:t>Rapid Sonde releases in Ida and Sam</a:t>
            </a:r>
          </a:p>
        </p:txBody>
      </p:sp>
      <p:pic>
        <p:nvPicPr>
          <p:cNvPr id="7" name="Screen Shot 2022-02-18 at 4.21.23 PM.png">
            <a:extLst>
              <a:ext uri="{FF2B5EF4-FFF2-40B4-BE49-F238E27FC236}">
                <a16:creationId xmlns:a16="http://schemas.microsoft.com/office/drawing/2014/main" id="{D2671A54-38F3-470A-9C66-EB7D405EF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5" t="11750" r="4806" b="5319"/>
          <a:stretch/>
        </p:blipFill>
        <p:spPr>
          <a:xfrm>
            <a:off x="794363" y="893762"/>
            <a:ext cx="2840994" cy="2649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Screen Shot 2022-02-18 at 4.28.20 PM.png">
            <a:extLst>
              <a:ext uri="{FF2B5EF4-FFF2-40B4-BE49-F238E27FC236}">
                <a16:creationId xmlns:a16="http://schemas.microsoft.com/office/drawing/2014/main" id="{2141BED5-E1D7-4F1B-968A-CBA2DE259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0" t="7078" r="3889" b="4272"/>
          <a:stretch/>
        </p:blipFill>
        <p:spPr>
          <a:xfrm>
            <a:off x="6809283" y="3373736"/>
            <a:ext cx="2898870" cy="2819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 Shot 2022-02-18 at 4.31.23 PM.png">
            <a:extLst>
              <a:ext uri="{FF2B5EF4-FFF2-40B4-BE49-F238E27FC236}">
                <a16:creationId xmlns:a16="http://schemas.microsoft.com/office/drawing/2014/main" id="{3F23D078-45FE-4792-AC99-3756A9B372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1" t="12853" r="1904"/>
          <a:stretch/>
        </p:blipFill>
        <p:spPr>
          <a:xfrm>
            <a:off x="3969187" y="3543300"/>
            <a:ext cx="3011943" cy="2808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 Shot 2022-02-18 at 4.36.09 PM.png">
            <a:extLst>
              <a:ext uri="{FF2B5EF4-FFF2-40B4-BE49-F238E27FC236}">
                <a16:creationId xmlns:a16="http://schemas.microsoft.com/office/drawing/2014/main" id="{3501E444-DACF-4DB8-81E4-3853864F2E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03" t="12558" r="2974" b="4203"/>
          <a:stretch/>
        </p:blipFill>
        <p:spPr>
          <a:xfrm>
            <a:off x="876300" y="3543300"/>
            <a:ext cx="2840994" cy="26495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46BAB-FCFA-42A3-83D3-0948B4292A6B}"/>
              </a:ext>
            </a:extLst>
          </p:cNvPr>
          <p:cNvSpPr txBox="1"/>
          <p:nvPr/>
        </p:nvSpPr>
        <p:spPr>
          <a:xfrm>
            <a:off x="3969187" y="3073212"/>
            <a:ext cx="354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Hurricane Sam  25 September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8851F-B380-4EE8-A24F-C88AB6D34BA5}"/>
              </a:ext>
            </a:extLst>
          </p:cNvPr>
          <p:cNvSpPr txBox="1"/>
          <p:nvPr/>
        </p:nvSpPr>
        <p:spPr>
          <a:xfrm>
            <a:off x="3969187" y="1225581"/>
            <a:ext cx="48877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Horizontal spacing of  ~ 1 km</a:t>
            </a:r>
          </a:p>
          <a:p>
            <a:r>
              <a:rPr lang="en-US" sz="2000" b="1" dirty="0"/>
              <a:t>90m/s wind speeds recorded</a:t>
            </a:r>
          </a:p>
          <a:p>
            <a:r>
              <a:rPr lang="en-US" sz="2000" b="1" dirty="0"/>
              <a:t> Updrafts &gt; 10 m/s</a:t>
            </a:r>
          </a:p>
          <a:p>
            <a:r>
              <a:rPr lang="en-US" sz="2000" b="1" dirty="0"/>
              <a:t>Temperature inversion</a:t>
            </a:r>
          </a:p>
          <a:p>
            <a:r>
              <a:rPr lang="en-US" sz="2000" b="1" dirty="0"/>
              <a:t>Second sonde sequence on subsequent pass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FE594A-5311-4694-A46D-585E5560540A}"/>
              </a:ext>
            </a:extLst>
          </p:cNvPr>
          <p:cNvSpPr txBox="1"/>
          <p:nvPr/>
        </p:nvSpPr>
        <p:spPr>
          <a:xfrm>
            <a:off x="251438" y="6352267"/>
            <a:ext cx="371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Sim </a:t>
            </a:r>
            <a:r>
              <a:rPr lang="en-US" dirty="0" err="1"/>
              <a:t>Aberson</a:t>
            </a:r>
            <a:r>
              <a:rPr lang="en-US" dirty="0"/>
              <a:t> (NOAA/HRD)</a:t>
            </a:r>
          </a:p>
        </p:txBody>
      </p:sp>
    </p:spTree>
    <p:extLst>
      <p:ext uri="{BB962C8B-B14F-4D97-AF65-F5344CB8AC3E}">
        <p14:creationId xmlns:p14="http://schemas.microsoft.com/office/powerpoint/2010/main" val="383440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B11C-3A2B-4032-9668-C9FAB5456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Stratiform Microphysics Spiral</a:t>
            </a:r>
            <a:r>
              <a:rPr lang="en-US" dirty="0"/>
              <a:t>: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7BE9A87-1156-4B91-B71A-46BD59CF8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24380" r="49690" b="43204"/>
          <a:stretch/>
        </p:blipFill>
        <p:spPr bwMode="auto">
          <a:xfrm>
            <a:off x="6472769" y="2950634"/>
            <a:ext cx="547793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D1A9383-4EB3-4B66-B26F-AF59819F7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0" t="24677" r="2807" b="10553"/>
          <a:stretch/>
        </p:blipFill>
        <p:spPr bwMode="auto">
          <a:xfrm>
            <a:off x="7785100" y="154516"/>
            <a:ext cx="4165600" cy="30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332;p36">
            <a:extLst>
              <a:ext uri="{FF2B5EF4-FFF2-40B4-BE49-F238E27FC236}">
                <a16:creationId xmlns:a16="http://schemas.microsoft.com/office/drawing/2014/main" id="{181A1542-AF63-4396-8FDD-E68D391716C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819" y="3575840"/>
            <a:ext cx="6117949" cy="306652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22D0C-3BC4-48DB-8DA7-A058A9DBB497}"/>
              </a:ext>
            </a:extLst>
          </p:cNvPr>
          <p:cNvSpPr txBox="1"/>
          <p:nvPr/>
        </p:nvSpPr>
        <p:spPr>
          <a:xfrm>
            <a:off x="83125" y="1325563"/>
            <a:ext cx="72963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Spiral ascent and descent in stratiform portion of primary rainband</a:t>
            </a:r>
          </a:p>
          <a:p>
            <a:r>
              <a:rPr lang="en-US" sz="2000" b="1" dirty="0"/>
              <a:t>Cloud imaging probe measures hydrometeors</a:t>
            </a:r>
          </a:p>
          <a:p>
            <a:r>
              <a:rPr lang="en-US" sz="2000" b="1" dirty="0"/>
              <a:t>Dropsonde provides vertical structure information between spirals</a:t>
            </a:r>
          </a:p>
        </p:txBody>
      </p:sp>
    </p:spTree>
    <p:extLst>
      <p:ext uri="{BB962C8B-B14F-4D97-AF65-F5344CB8AC3E}">
        <p14:creationId xmlns:p14="http://schemas.microsoft.com/office/powerpoint/2010/main" val="3939577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966C5-2089-4B15-B453-01EB12FA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" y="-43472"/>
            <a:ext cx="10515600" cy="1325563"/>
          </a:xfrm>
        </p:spPr>
        <p:txBody>
          <a:bodyPr/>
          <a:lstStyle/>
          <a:p>
            <a:r>
              <a:rPr lang="en-US" b="1" u="sng" dirty="0"/>
              <a:t>Dropsondes for real-time analysis: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2A209B6-5708-468B-BD43-7C66EBF3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68675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950790D-2D1B-4DC6-A7F7-EFE7DCCA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5506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A3460-5E8D-4C2C-BFDA-01740E98D1DD}"/>
              </a:ext>
            </a:extLst>
          </p:cNvPr>
          <p:cNvSpPr txBox="1"/>
          <p:nvPr/>
        </p:nvSpPr>
        <p:spPr>
          <a:xfrm>
            <a:off x="166916" y="1257147"/>
            <a:ext cx="855875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Dropsondes 3 (original center) and 4 (outbound midpoint)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LLC seems to be between the two.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NW winds in lower troposphere in drop 3,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weak SE winds in drop 4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Both drops have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splash pressure of 1012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hPa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Indicates the surface center is between the original center and outbound midpoint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(i.e., to the southeast).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Downshear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reformation?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68A10-E505-4DAC-AA28-E25DCD636694}"/>
              </a:ext>
            </a:extLst>
          </p:cNvPr>
          <p:cNvSpPr txBox="1"/>
          <p:nvPr/>
        </p:nvSpPr>
        <p:spPr>
          <a:xfrm>
            <a:off x="266700" y="6488668"/>
            <a:ext cx="425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credit Jon Zawislak (UM CIMAS / HRD)</a:t>
            </a:r>
          </a:p>
        </p:txBody>
      </p:sp>
    </p:spTree>
    <p:extLst>
      <p:ext uri="{BB962C8B-B14F-4D97-AF65-F5344CB8AC3E}">
        <p14:creationId xmlns:p14="http://schemas.microsoft.com/office/powerpoint/2010/main" val="193911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5176</TotalTime>
  <Words>2035</Words>
  <Application>Microsoft Office PowerPoint</Application>
  <PresentationFormat>Widescreen</PresentationFormat>
  <Paragraphs>316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Avenir Roman</vt:lpstr>
      <vt:lpstr>Calibri</vt:lpstr>
      <vt:lpstr>Calibri Light</vt:lpstr>
      <vt:lpstr>Courier New</vt:lpstr>
      <vt:lpstr>Geneva</vt:lpstr>
      <vt:lpstr>NexusSans</vt:lpstr>
      <vt:lpstr>Office Theme</vt:lpstr>
      <vt:lpstr>DROPSONDES IN HRD RESEARCH AVAPS User Group Meeting April 20-21 2022</vt:lpstr>
      <vt:lpstr>NOAA DROPSONDE MISSIONS</vt:lpstr>
      <vt:lpstr>Data Access: https://www.aoml.noaa.gov/2021-hurricane-field-program-data/</vt:lpstr>
      <vt:lpstr>Dropsonde Use in Flight Modules:</vt:lpstr>
      <vt:lpstr>Eye/Eyewall mixing: Flight-level data acquired while circling in the eye  (Single drop) with closely space dropsondes across the eyewall</vt:lpstr>
      <vt:lpstr>Compare with flight-level data at eye/eywall interface</vt:lpstr>
      <vt:lpstr>Rapid Sonde releases in Ida and Sam</vt:lpstr>
      <vt:lpstr>Stratiform Microphysics Spiral:</vt:lpstr>
      <vt:lpstr>Dropsondes for real-time analysis:</vt:lpstr>
      <vt:lpstr>DROPSONDE USE FOR INSTRUMENT VALIDATION:</vt:lpstr>
      <vt:lpstr>PowerPoint Presentation</vt:lpstr>
      <vt:lpstr>PowerPoint Presentation</vt:lpstr>
      <vt:lpstr>PowerPoint Presentation</vt:lpstr>
      <vt:lpstr>Surface wind comparisons with SFMR</vt:lpstr>
      <vt:lpstr>Saildrone overpasses in Hurricanes Grace and Henri</vt:lpstr>
      <vt:lpstr>Saildrone – Dropsonde comparison</vt:lpstr>
      <vt:lpstr>NESDIS OCEAN WINDS – surface wind validation Imaging Wind and Rain Airborne Profiler (IWRAP)</vt:lpstr>
      <vt:lpstr>Dropsondes in Research:</vt:lpstr>
      <vt:lpstr>Boundary layer height defined by helicity:</vt:lpstr>
      <vt:lpstr>Distribution of surface inflow angle:</vt:lpstr>
      <vt:lpstr>Convective Processes Experiment – Aerosols and Winds CPEX AW: Collaboration with NASA</vt:lpstr>
      <vt:lpstr>Tropical Cyclone Rapid Intensification (TCRI): Collaboration with ONR</vt:lpstr>
      <vt:lpstr>PowerPoint Presentation</vt:lpstr>
      <vt:lpstr>PowerPoint Presentation</vt:lpstr>
      <vt:lpstr>Dropsonde data</vt:lpstr>
      <vt:lpstr>Vorticity convergence and tilting in Sally (2020)</vt:lpstr>
      <vt:lpstr>Goal: diagnose ventilation (eddy entropy/θe flux) using dropsondes</vt:lpstr>
      <vt:lpstr>Initial results: horizontal distribution of θe’, u’, and ventilation</vt:lpstr>
      <vt:lpstr>Use of Dropsondes in Data Assimilation:</vt:lpstr>
      <vt:lpstr>PowerPoint Presentation</vt:lpstr>
      <vt:lpstr>2021 HRD PUBLICATIONS USING DROPSONDE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DROPSONDES IN HRD RESEARCH AVAPS User Group Meeting April 13-14 2021</dc:title>
  <dc:creator>Sellwood, Kathryn Julie</dc:creator>
  <cp:lastModifiedBy>Sellwood, Kathryn Julie</cp:lastModifiedBy>
  <cp:revision>59</cp:revision>
  <dcterms:created xsi:type="dcterms:W3CDTF">2021-04-05T15:04:03Z</dcterms:created>
  <dcterms:modified xsi:type="dcterms:W3CDTF">2022-04-19T20:00:38Z</dcterms:modified>
</cp:coreProperties>
</file>