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notesMasterIdLst>
    <p:notesMasterId r:id="rId63"/>
  </p:notesMasterIdLst>
  <p:sldIdLst>
    <p:sldId id="296" r:id="rId2"/>
    <p:sldId id="297" r:id="rId3"/>
    <p:sldId id="298" r:id="rId4"/>
    <p:sldId id="299" r:id="rId5"/>
    <p:sldId id="256" r:id="rId6"/>
    <p:sldId id="300" r:id="rId7"/>
    <p:sldId id="301" r:id="rId8"/>
    <p:sldId id="266" r:id="rId9"/>
    <p:sldId id="421" r:id="rId10"/>
    <p:sldId id="425" r:id="rId11"/>
    <p:sldId id="424" r:id="rId12"/>
    <p:sldId id="423" r:id="rId13"/>
    <p:sldId id="260" r:id="rId14"/>
    <p:sldId id="308" r:id="rId15"/>
    <p:sldId id="420" r:id="rId16"/>
    <p:sldId id="307" r:id="rId17"/>
    <p:sldId id="264" r:id="rId18"/>
    <p:sldId id="426" r:id="rId19"/>
    <p:sldId id="309" r:id="rId20"/>
    <p:sldId id="310" r:id="rId21"/>
    <p:sldId id="427" r:id="rId22"/>
    <p:sldId id="428" r:id="rId23"/>
    <p:sldId id="263" r:id="rId24"/>
    <p:sldId id="258" r:id="rId25"/>
    <p:sldId id="303" r:id="rId26"/>
    <p:sldId id="304" r:id="rId27"/>
    <p:sldId id="269" r:id="rId28"/>
    <p:sldId id="259" r:id="rId29"/>
    <p:sldId id="267" r:id="rId30"/>
    <p:sldId id="268" r:id="rId31"/>
    <p:sldId id="262" r:id="rId32"/>
    <p:sldId id="283" r:id="rId33"/>
    <p:sldId id="284" r:id="rId34"/>
    <p:sldId id="285" r:id="rId35"/>
    <p:sldId id="286" r:id="rId36"/>
    <p:sldId id="261" r:id="rId37"/>
    <p:sldId id="278" r:id="rId38"/>
    <p:sldId id="288" r:id="rId39"/>
    <p:sldId id="289" r:id="rId40"/>
    <p:sldId id="290" r:id="rId41"/>
    <p:sldId id="291" r:id="rId42"/>
    <p:sldId id="292" r:id="rId43"/>
    <p:sldId id="293" r:id="rId44"/>
    <p:sldId id="294" r:id="rId45"/>
    <p:sldId id="295" r:id="rId46"/>
    <p:sldId id="279" r:id="rId47"/>
    <p:sldId id="306" r:id="rId48"/>
    <p:sldId id="311" r:id="rId49"/>
    <p:sldId id="419" r:id="rId50"/>
    <p:sldId id="305" r:id="rId51"/>
    <p:sldId id="302" r:id="rId52"/>
    <p:sldId id="257" r:id="rId53"/>
    <p:sldId id="287" r:id="rId54"/>
    <p:sldId id="270" r:id="rId55"/>
    <p:sldId id="271" r:id="rId56"/>
    <p:sldId id="272" r:id="rId57"/>
    <p:sldId id="274" r:id="rId58"/>
    <p:sldId id="275" r:id="rId59"/>
    <p:sldId id="276" r:id="rId60"/>
    <p:sldId id="277" r:id="rId61"/>
    <p:sldId id="273"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4"/>
  </p:normalViewPr>
  <p:slideViewPr>
    <p:cSldViewPr snapToGrid="0" snapToObjects="1">
      <p:cViewPr>
        <p:scale>
          <a:sx n="95" d="100"/>
          <a:sy n="95" d="100"/>
        </p:scale>
        <p:origin x="2120" y="4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7C5FF8-CC6F-174D-8AA1-912F6BF1ABA3}" type="datetimeFigureOut">
              <a:rPr lang="en-US" smtClean="0"/>
              <a:t>5/5/22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A6DB5A-5675-0741-B9A7-B2D118DBFD74}" type="slidenum">
              <a:rPr lang="en-US" smtClean="0"/>
              <a:t>‹#›</a:t>
            </a:fld>
            <a:endParaRPr lang="en-US"/>
          </a:p>
        </p:txBody>
      </p:sp>
    </p:spTree>
    <p:extLst>
      <p:ext uri="{BB962C8B-B14F-4D97-AF65-F5344CB8AC3E}">
        <p14:creationId xmlns:p14="http://schemas.microsoft.com/office/powerpoint/2010/main" val="6953880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A6DB5A-5675-0741-B9A7-B2D118DBFD74}" type="slidenum">
              <a:rPr lang="en-US" smtClean="0"/>
              <a:t>17</a:t>
            </a:fld>
            <a:endParaRPr lang="en-US"/>
          </a:p>
        </p:txBody>
      </p:sp>
    </p:spTree>
    <p:extLst>
      <p:ext uri="{BB962C8B-B14F-4D97-AF65-F5344CB8AC3E}">
        <p14:creationId xmlns:p14="http://schemas.microsoft.com/office/powerpoint/2010/main" val="290018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dirty="0" err="1"/>
              <a:t>ens</a:t>
            </a:r>
            <a:r>
              <a:rPr lang="en-US"/>
              <a:t> 4 is large in error due to latitude</a:t>
            </a:r>
          </a:p>
          <a:p>
            <a:endParaRPr lang="en-US"/>
          </a:p>
        </p:txBody>
      </p:sp>
      <p:sp>
        <p:nvSpPr>
          <p:cNvPr id="4" name="Slide Number Placeholder 3"/>
          <p:cNvSpPr>
            <a:spLocks noGrp="1"/>
          </p:cNvSpPr>
          <p:nvPr>
            <p:ph type="sldNum" sz="quarter" idx="10"/>
          </p:nvPr>
        </p:nvSpPr>
        <p:spPr/>
        <p:txBody>
          <a:bodyPr/>
          <a:lstStyle/>
          <a:p>
            <a:fld id="{6FA6DB5A-5675-0741-B9A7-B2D118DBFD74}" type="slidenum">
              <a:rPr lang="en-US" smtClean="0"/>
              <a:t>30</a:t>
            </a:fld>
            <a:endParaRPr lang="en-US"/>
          </a:p>
        </p:txBody>
      </p:sp>
    </p:spTree>
    <p:extLst>
      <p:ext uri="{BB962C8B-B14F-4D97-AF65-F5344CB8AC3E}">
        <p14:creationId xmlns:p14="http://schemas.microsoft.com/office/powerpoint/2010/main" val="4026665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 Track Spread, valid 0000 UTC 8 Oct 2018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Last bifurcation around 0000 UTC 5 Oct 2018</a:t>
            </a:r>
          </a:p>
          <a:p>
            <a:endParaRPr lang="en-US" dirty="0"/>
          </a:p>
        </p:txBody>
      </p:sp>
      <p:sp>
        <p:nvSpPr>
          <p:cNvPr id="4" name="Slide Number Placeholder 3"/>
          <p:cNvSpPr>
            <a:spLocks noGrp="1"/>
          </p:cNvSpPr>
          <p:nvPr>
            <p:ph type="sldNum" sz="quarter" idx="10"/>
          </p:nvPr>
        </p:nvSpPr>
        <p:spPr/>
        <p:txBody>
          <a:bodyPr/>
          <a:lstStyle/>
          <a:p>
            <a:fld id="{6FA6DB5A-5675-0741-B9A7-B2D118DBFD74}" type="slidenum">
              <a:rPr lang="en-US" smtClean="0"/>
              <a:t>31</a:t>
            </a:fld>
            <a:endParaRPr lang="en-US"/>
          </a:p>
        </p:txBody>
      </p:sp>
    </p:spTree>
    <p:extLst>
      <p:ext uri="{BB962C8B-B14F-4D97-AF65-F5344CB8AC3E}">
        <p14:creationId xmlns:p14="http://schemas.microsoft.com/office/powerpoint/2010/main" val="10565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 Track Spread, valid 0000 UTC 8 Oct 2018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Last bifurcation around 0000 UTC 5 Oct 2018</a:t>
            </a:r>
          </a:p>
          <a:p>
            <a:endParaRPr lang="en-US" dirty="0"/>
          </a:p>
        </p:txBody>
      </p:sp>
      <p:sp>
        <p:nvSpPr>
          <p:cNvPr id="4" name="Slide Number Placeholder 3"/>
          <p:cNvSpPr>
            <a:spLocks noGrp="1"/>
          </p:cNvSpPr>
          <p:nvPr>
            <p:ph type="sldNum" sz="quarter" idx="10"/>
          </p:nvPr>
        </p:nvSpPr>
        <p:spPr/>
        <p:txBody>
          <a:bodyPr/>
          <a:lstStyle/>
          <a:p>
            <a:fld id="{6FA6DB5A-5675-0741-B9A7-B2D118DBFD74}" type="slidenum">
              <a:rPr lang="en-US" smtClean="0"/>
              <a:t>32</a:t>
            </a:fld>
            <a:endParaRPr lang="en-US"/>
          </a:p>
        </p:txBody>
      </p:sp>
    </p:spTree>
    <p:extLst>
      <p:ext uri="{BB962C8B-B14F-4D97-AF65-F5344CB8AC3E}">
        <p14:creationId xmlns:p14="http://schemas.microsoft.com/office/powerpoint/2010/main" val="10565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2 Track Spread, valid 0000 UTC 8 Oct 2018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Last bifurcation around 0000 UTC 5 Oct 2018</a:t>
            </a:r>
          </a:p>
          <a:p>
            <a:endParaRPr lang="en-US" dirty="0"/>
          </a:p>
        </p:txBody>
      </p:sp>
      <p:sp>
        <p:nvSpPr>
          <p:cNvPr id="4" name="Slide Number Placeholder 3"/>
          <p:cNvSpPr>
            <a:spLocks noGrp="1"/>
          </p:cNvSpPr>
          <p:nvPr>
            <p:ph type="sldNum" sz="quarter" idx="10"/>
          </p:nvPr>
        </p:nvSpPr>
        <p:spPr/>
        <p:txBody>
          <a:bodyPr/>
          <a:lstStyle/>
          <a:p>
            <a:fld id="{6FA6DB5A-5675-0741-B9A7-B2D118DBFD74}" type="slidenum">
              <a:rPr lang="en-US" smtClean="0"/>
              <a:t>33</a:t>
            </a:fld>
            <a:endParaRPr lang="en-US"/>
          </a:p>
        </p:txBody>
      </p:sp>
    </p:spTree>
    <p:extLst>
      <p:ext uri="{BB962C8B-B14F-4D97-AF65-F5344CB8AC3E}">
        <p14:creationId xmlns:p14="http://schemas.microsoft.com/office/powerpoint/2010/main" val="105655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2 Track Spread, valid 0000 UTC 8 Oct 2018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Last bifurcation around 0000 UTC 5 Oct 2018</a:t>
            </a:r>
          </a:p>
          <a:p>
            <a:endParaRPr lang="en-US" dirty="0"/>
          </a:p>
        </p:txBody>
      </p:sp>
      <p:sp>
        <p:nvSpPr>
          <p:cNvPr id="4" name="Slide Number Placeholder 3"/>
          <p:cNvSpPr>
            <a:spLocks noGrp="1"/>
          </p:cNvSpPr>
          <p:nvPr>
            <p:ph type="sldNum" sz="quarter" idx="10"/>
          </p:nvPr>
        </p:nvSpPr>
        <p:spPr/>
        <p:txBody>
          <a:bodyPr/>
          <a:lstStyle/>
          <a:p>
            <a:fld id="{6FA6DB5A-5675-0741-B9A7-B2D118DBFD74}" type="slidenum">
              <a:rPr lang="en-US" smtClean="0"/>
              <a:t>34</a:t>
            </a:fld>
            <a:endParaRPr lang="en-US"/>
          </a:p>
        </p:txBody>
      </p:sp>
    </p:spTree>
    <p:extLst>
      <p:ext uri="{BB962C8B-B14F-4D97-AF65-F5344CB8AC3E}">
        <p14:creationId xmlns:p14="http://schemas.microsoft.com/office/powerpoint/2010/main" val="10565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 Track Spread, valid 0000 UTC 8 Oct 2018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Last bifurcation around 0000 UTC 5 Oct 2018</a:t>
            </a:r>
          </a:p>
          <a:p>
            <a:endParaRPr lang="en-US" dirty="0"/>
          </a:p>
        </p:txBody>
      </p:sp>
      <p:sp>
        <p:nvSpPr>
          <p:cNvPr id="4" name="Slide Number Placeholder 3"/>
          <p:cNvSpPr>
            <a:spLocks noGrp="1"/>
          </p:cNvSpPr>
          <p:nvPr>
            <p:ph type="sldNum" sz="quarter" idx="10"/>
          </p:nvPr>
        </p:nvSpPr>
        <p:spPr/>
        <p:txBody>
          <a:bodyPr/>
          <a:lstStyle/>
          <a:p>
            <a:fld id="{6FA6DB5A-5675-0741-B9A7-B2D118DBFD74}" type="slidenum">
              <a:rPr lang="en-US" smtClean="0"/>
              <a:t>35</a:t>
            </a:fld>
            <a:endParaRPr lang="en-US"/>
          </a:p>
        </p:txBody>
      </p:sp>
    </p:spTree>
    <p:extLst>
      <p:ext uri="{BB962C8B-B14F-4D97-AF65-F5344CB8AC3E}">
        <p14:creationId xmlns:p14="http://schemas.microsoft.com/office/powerpoint/2010/main" val="10565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A6DB5A-5675-0741-B9A7-B2D118DBFD74}" type="slidenum">
              <a:rPr lang="en-US" smtClean="0"/>
              <a:t>18</a:t>
            </a:fld>
            <a:endParaRPr lang="en-US"/>
          </a:p>
        </p:txBody>
      </p:sp>
    </p:spTree>
    <p:extLst>
      <p:ext uri="{BB962C8B-B14F-4D97-AF65-F5344CB8AC3E}">
        <p14:creationId xmlns:p14="http://schemas.microsoft.com/office/powerpoint/2010/main" val="369518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A6DB5A-5675-0741-B9A7-B2D118DBFD74}" type="slidenum">
              <a:rPr lang="en-US" smtClean="0"/>
              <a:t>19</a:t>
            </a:fld>
            <a:endParaRPr lang="en-US"/>
          </a:p>
        </p:txBody>
      </p:sp>
    </p:spTree>
    <p:extLst>
      <p:ext uri="{BB962C8B-B14F-4D97-AF65-F5344CB8AC3E}">
        <p14:creationId xmlns:p14="http://schemas.microsoft.com/office/powerpoint/2010/main" val="364830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A6DB5A-5675-0741-B9A7-B2D118DBFD74}" type="slidenum">
              <a:rPr lang="en-US" smtClean="0"/>
              <a:t>20</a:t>
            </a:fld>
            <a:endParaRPr lang="en-US"/>
          </a:p>
        </p:txBody>
      </p:sp>
    </p:spTree>
    <p:extLst>
      <p:ext uri="{BB962C8B-B14F-4D97-AF65-F5344CB8AC3E}">
        <p14:creationId xmlns:p14="http://schemas.microsoft.com/office/powerpoint/2010/main" val="3626985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A6DB5A-5675-0741-B9A7-B2D118DBFD74}" type="slidenum">
              <a:rPr lang="en-US" smtClean="0"/>
              <a:t>21</a:t>
            </a:fld>
            <a:endParaRPr lang="en-US"/>
          </a:p>
        </p:txBody>
      </p:sp>
    </p:spTree>
    <p:extLst>
      <p:ext uri="{BB962C8B-B14F-4D97-AF65-F5344CB8AC3E}">
        <p14:creationId xmlns:p14="http://schemas.microsoft.com/office/powerpoint/2010/main" val="198971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A6DB5A-5675-0741-B9A7-B2D118DBFD74}" type="slidenum">
              <a:rPr lang="en-US" smtClean="0"/>
              <a:t>22</a:t>
            </a:fld>
            <a:endParaRPr lang="en-US"/>
          </a:p>
        </p:txBody>
      </p:sp>
    </p:spTree>
    <p:extLst>
      <p:ext uri="{BB962C8B-B14F-4D97-AF65-F5344CB8AC3E}">
        <p14:creationId xmlns:p14="http://schemas.microsoft.com/office/powerpoint/2010/main" val="127073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dirty="0" err="1"/>
              <a:t>ens</a:t>
            </a:r>
            <a:r>
              <a:rPr lang="en-US" dirty="0"/>
              <a:t> 4 is large in error due to latitude</a:t>
            </a:r>
          </a:p>
          <a:p>
            <a:endParaRPr lang="en-US" dirty="0"/>
          </a:p>
        </p:txBody>
      </p:sp>
      <p:sp>
        <p:nvSpPr>
          <p:cNvPr id="4" name="Slide Number Placeholder 3"/>
          <p:cNvSpPr>
            <a:spLocks noGrp="1"/>
          </p:cNvSpPr>
          <p:nvPr>
            <p:ph type="sldNum" sz="quarter" idx="10"/>
          </p:nvPr>
        </p:nvSpPr>
        <p:spPr/>
        <p:txBody>
          <a:bodyPr/>
          <a:lstStyle/>
          <a:p>
            <a:fld id="{6FA6DB5A-5675-0741-B9A7-B2D118DBFD74}" type="slidenum">
              <a:rPr lang="en-US" smtClean="0"/>
              <a:t>27</a:t>
            </a:fld>
            <a:endParaRPr lang="en-US"/>
          </a:p>
        </p:txBody>
      </p:sp>
    </p:spTree>
    <p:extLst>
      <p:ext uri="{BB962C8B-B14F-4D97-AF65-F5344CB8AC3E}">
        <p14:creationId xmlns:p14="http://schemas.microsoft.com/office/powerpoint/2010/main" val="4026665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dirty="0" err="1"/>
              <a:t>ens</a:t>
            </a:r>
            <a:r>
              <a:rPr lang="en-US" dirty="0"/>
              <a:t> 4 is large in error due to latitude</a:t>
            </a:r>
          </a:p>
          <a:p>
            <a:endParaRPr lang="en-US" dirty="0"/>
          </a:p>
        </p:txBody>
      </p:sp>
      <p:sp>
        <p:nvSpPr>
          <p:cNvPr id="4" name="Slide Number Placeholder 3"/>
          <p:cNvSpPr>
            <a:spLocks noGrp="1"/>
          </p:cNvSpPr>
          <p:nvPr>
            <p:ph type="sldNum" sz="quarter" idx="10"/>
          </p:nvPr>
        </p:nvSpPr>
        <p:spPr/>
        <p:txBody>
          <a:bodyPr/>
          <a:lstStyle/>
          <a:p>
            <a:fld id="{6FA6DB5A-5675-0741-B9A7-B2D118DBFD74}" type="slidenum">
              <a:rPr lang="en-US" smtClean="0"/>
              <a:t>28</a:t>
            </a:fld>
            <a:endParaRPr lang="en-US"/>
          </a:p>
        </p:txBody>
      </p:sp>
    </p:spTree>
    <p:extLst>
      <p:ext uri="{BB962C8B-B14F-4D97-AF65-F5344CB8AC3E}">
        <p14:creationId xmlns:p14="http://schemas.microsoft.com/office/powerpoint/2010/main" val="4026665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dirty="0" err="1"/>
              <a:t>ens</a:t>
            </a:r>
            <a:r>
              <a:rPr lang="en-US"/>
              <a:t> 4 is large in error due to latitude</a:t>
            </a:r>
          </a:p>
          <a:p>
            <a:endParaRPr lang="en-US"/>
          </a:p>
        </p:txBody>
      </p:sp>
      <p:sp>
        <p:nvSpPr>
          <p:cNvPr id="4" name="Slide Number Placeholder 3"/>
          <p:cNvSpPr>
            <a:spLocks noGrp="1"/>
          </p:cNvSpPr>
          <p:nvPr>
            <p:ph type="sldNum" sz="quarter" idx="10"/>
          </p:nvPr>
        </p:nvSpPr>
        <p:spPr/>
        <p:txBody>
          <a:bodyPr/>
          <a:lstStyle/>
          <a:p>
            <a:fld id="{6FA6DB5A-5675-0741-B9A7-B2D118DBFD74}" type="slidenum">
              <a:rPr lang="en-US" smtClean="0"/>
              <a:t>29</a:t>
            </a:fld>
            <a:endParaRPr lang="en-US"/>
          </a:p>
        </p:txBody>
      </p:sp>
    </p:spTree>
    <p:extLst>
      <p:ext uri="{BB962C8B-B14F-4D97-AF65-F5344CB8AC3E}">
        <p14:creationId xmlns:p14="http://schemas.microsoft.com/office/powerpoint/2010/main" val="402666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C5F1-7D12-4A8E-E668-FAA08F4A90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C71EE8B-21E3-9052-2412-F00660D054F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2602A90-29F1-3594-B1FD-D409A969A6EA}"/>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5" name="Footer Placeholder 4">
            <a:extLst>
              <a:ext uri="{FF2B5EF4-FFF2-40B4-BE49-F238E27FC236}">
                <a16:creationId xmlns:a16="http://schemas.microsoft.com/office/drawing/2014/main" id="{3533AEB8-763A-36E3-3D99-4E8CB4730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98A4A-021A-2520-C2B3-B9887D012A27}"/>
              </a:ext>
            </a:extLst>
          </p:cNvPr>
          <p:cNvSpPr>
            <a:spLocks noGrp="1"/>
          </p:cNvSpPr>
          <p:nvPr>
            <p:ph type="sldNum" sz="quarter" idx="12"/>
          </p:nvPr>
        </p:nvSpPr>
        <p:spPr/>
        <p:txBody>
          <a:bodyPr/>
          <a:lstStyle/>
          <a:p>
            <a:fld id="{4A822907-8A9D-4F6B-98F6-913902AD56B5}" type="slidenum">
              <a:rPr lang="en-US" smtClean="0"/>
              <a:t>‹#›</a:t>
            </a:fld>
            <a:endParaRPr lang="en-US"/>
          </a:p>
        </p:txBody>
      </p:sp>
    </p:spTree>
    <p:extLst>
      <p:ext uri="{BB962C8B-B14F-4D97-AF65-F5344CB8AC3E}">
        <p14:creationId xmlns:p14="http://schemas.microsoft.com/office/powerpoint/2010/main" val="293409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E9F7-BB29-A9C6-8244-FF27161026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5D0CD2-0E3F-A809-5282-E621D515C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860AC-C24F-1722-E51D-A200F8148338}"/>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5" name="Footer Placeholder 4">
            <a:extLst>
              <a:ext uri="{FF2B5EF4-FFF2-40B4-BE49-F238E27FC236}">
                <a16:creationId xmlns:a16="http://schemas.microsoft.com/office/drawing/2014/main" id="{E38A73A4-2814-5C59-7676-75322A164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DB8D7-75FE-CBD5-F26E-CA9FCEF02A63}"/>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217001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AFCBD-76D7-ACA1-CF59-6CD1E98F50A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05816A-B85E-5EEF-56FD-43B455F8B52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C8AB6-D86F-E5AF-16F3-7CF301DB1264}"/>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5" name="Footer Placeholder 4">
            <a:extLst>
              <a:ext uri="{FF2B5EF4-FFF2-40B4-BE49-F238E27FC236}">
                <a16:creationId xmlns:a16="http://schemas.microsoft.com/office/drawing/2014/main" id="{D92DEAB8-B4FE-7B86-F9CB-0892DE9E1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398C8-F15F-37F3-4F46-12C3C21ECF5A}"/>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383279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580C-A8CD-11FC-7385-DC846A847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A80F1-14F3-04CF-8620-E4CC62B052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72784-6D5F-4A79-FFF6-549D0AF63441}"/>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5" name="Footer Placeholder 4">
            <a:extLst>
              <a:ext uri="{FF2B5EF4-FFF2-40B4-BE49-F238E27FC236}">
                <a16:creationId xmlns:a16="http://schemas.microsoft.com/office/drawing/2014/main" id="{BE2ECA7D-22B0-1BB0-6350-01101153A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3FAF4-8998-8EE2-2343-FF481BE7B45D}"/>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325404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791CA-C5D6-E46D-450A-2B2BFC7CF2F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15DF5D-B718-B208-57D7-14B37AAA98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576363-1CBD-4D5E-77C9-7A0D411B1B44}"/>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5" name="Footer Placeholder 4">
            <a:extLst>
              <a:ext uri="{FF2B5EF4-FFF2-40B4-BE49-F238E27FC236}">
                <a16:creationId xmlns:a16="http://schemas.microsoft.com/office/drawing/2014/main" id="{47059661-7CA7-09C8-ED5E-F449F9F47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6C76B-FF41-5192-120D-3FB61541E0F9}"/>
              </a:ext>
            </a:extLst>
          </p:cNvPr>
          <p:cNvSpPr>
            <a:spLocks noGrp="1"/>
          </p:cNvSpPr>
          <p:nvPr>
            <p:ph type="sldNum" sz="quarter" idx="12"/>
          </p:nvPr>
        </p:nvSpPr>
        <p:spPr/>
        <p:txBody>
          <a:bodyPr/>
          <a:lstStyle/>
          <a:p>
            <a:fld id="{4A822907-8A9D-4F6B-98F6-913902AD56B5}" type="slidenum">
              <a:rPr lang="en-US" smtClean="0"/>
              <a:t>‹#›</a:t>
            </a:fld>
            <a:endParaRPr lang="en-US"/>
          </a:p>
        </p:txBody>
      </p:sp>
    </p:spTree>
    <p:extLst>
      <p:ext uri="{BB962C8B-B14F-4D97-AF65-F5344CB8AC3E}">
        <p14:creationId xmlns:p14="http://schemas.microsoft.com/office/powerpoint/2010/main" val="264696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E833-B288-B97F-76FC-535C8A0399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A1C95-1941-0C0D-559A-8B7BB9CEE65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DFC45-404E-75C1-4C44-1C197D18558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3EFAB2-1E3E-654C-6CF6-449B28BB0584}"/>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6" name="Footer Placeholder 5">
            <a:extLst>
              <a:ext uri="{FF2B5EF4-FFF2-40B4-BE49-F238E27FC236}">
                <a16:creationId xmlns:a16="http://schemas.microsoft.com/office/drawing/2014/main" id="{A89E1B23-8FAE-3B15-53CA-671BEA69C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F95A0-BE3A-3176-3C0A-3F0D67E52977}"/>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364339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E17E-B43B-22C5-928E-CB013280CD3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C72DE-EC45-D7BD-E729-2D0D493E51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820410D-EBF2-F1DD-B477-E9ECB23A56E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D5B85C-240C-25E4-0702-534754E2281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36BC5-3020-8133-0082-D8A3A44A458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E79AC-F3D1-BE66-4A86-4C3310BAD37A}"/>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8" name="Footer Placeholder 7">
            <a:extLst>
              <a:ext uri="{FF2B5EF4-FFF2-40B4-BE49-F238E27FC236}">
                <a16:creationId xmlns:a16="http://schemas.microsoft.com/office/drawing/2014/main" id="{8F5100ED-CAA0-10B6-C83C-12E22F559C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B61B13-3235-8976-1CBA-3876862E1168}"/>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393404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F095-1690-9AE4-4B71-B103B97D06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5FBA60-A33F-7161-34BF-3127B95E50B8}"/>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4" name="Footer Placeholder 3">
            <a:extLst>
              <a:ext uri="{FF2B5EF4-FFF2-40B4-BE49-F238E27FC236}">
                <a16:creationId xmlns:a16="http://schemas.microsoft.com/office/drawing/2014/main" id="{45AB1543-DBA8-F30F-92BB-63F936F119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41896B-AEBE-4494-FE99-0EE6F9699428}"/>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22819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51320-3E58-89A6-9BE1-124773E1BAF4}"/>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3" name="Footer Placeholder 2">
            <a:extLst>
              <a:ext uri="{FF2B5EF4-FFF2-40B4-BE49-F238E27FC236}">
                <a16:creationId xmlns:a16="http://schemas.microsoft.com/office/drawing/2014/main" id="{BB64B81E-4274-8066-92A3-3A5C7BB9D7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360DD1-C4E3-4BB8-1470-0F66D8B6CD18}"/>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137580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AD929-7D4A-B376-5451-3DA556ACCF8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D8CF941-6601-9F76-520F-802D742C2E0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C33D66-915F-F6A1-F71E-567F4E0132D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781E6C-F422-C6F3-F5CE-3184ABCBFB1D}"/>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6" name="Footer Placeholder 5">
            <a:extLst>
              <a:ext uri="{FF2B5EF4-FFF2-40B4-BE49-F238E27FC236}">
                <a16:creationId xmlns:a16="http://schemas.microsoft.com/office/drawing/2014/main" id="{87D47FA5-FF06-AEDF-A5D9-CD8D7E88B4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0A1D8-9A6D-F00F-258F-829AC2A98B88}"/>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281503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0BCA-61DB-742A-D8BE-376290C8CAA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5617120-6C89-74EB-9D42-E86DAA5ED6F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E2DB502-6373-6FA6-7C13-D68AE1266A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C85B41-94FD-9ED4-A363-AC4A20D6DFD6}"/>
              </a:ext>
            </a:extLst>
          </p:cNvPr>
          <p:cNvSpPr>
            <a:spLocks noGrp="1"/>
          </p:cNvSpPr>
          <p:nvPr>
            <p:ph type="dt" sz="half" idx="10"/>
          </p:nvPr>
        </p:nvSpPr>
        <p:spPr/>
        <p:txBody>
          <a:bodyPr/>
          <a:lstStyle/>
          <a:p>
            <a:fld id="{18F36AD8-95EE-834F-89B3-4E828D46620D}" type="datetimeFigureOut">
              <a:rPr lang="en-US" smtClean="0"/>
              <a:t>5/5/22</a:t>
            </a:fld>
            <a:endParaRPr lang="en-US"/>
          </a:p>
        </p:txBody>
      </p:sp>
      <p:sp>
        <p:nvSpPr>
          <p:cNvPr id="6" name="Footer Placeholder 5">
            <a:extLst>
              <a:ext uri="{FF2B5EF4-FFF2-40B4-BE49-F238E27FC236}">
                <a16:creationId xmlns:a16="http://schemas.microsoft.com/office/drawing/2014/main" id="{8AE6D349-4349-A305-F39B-C3D47DBCB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AD0B5-BACA-5AC3-C802-B5ABDE3BDD49}"/>
              </a:ext>
            </a:extLst>
          </p:cNvPr>
          <p:cNvSpPr>
            <a:spLocks noGrp="1"/>
          </p:cNvSpPr>
          <p:nvPr>
            <p:ph type="sldNum" sz="quarter" idx="12"/>
          </p:nvPr>
        </p:nvSpPr>
        <p:spPr/>
        <p:txBody>
          <a:bodyPr/>
          <a:lstStyle/>
          <a:p>
            <a:fld id="{35E49267-1141-8C44-B3ED-D3AD32C6FDFC}" type="slidenum">
              <a:rPr lang="en-US" smtClean="0"/>
              <a:t>‹#›</a:t>
            </a:fld>
            <a:endParaRPr lang="en-US"/>
          </a:p>
        </p:txBody>
      </p:sp>
    </p:spTree>
    <p:extLst>
      <p:ext uri="{BB962C8B-B14F-4D97-AF65-F5344CB8AC3E}">
        <p14:creationId xmlns:p14="http://schemas.microsoft.com/office/powerpoint/2010/main" val="324256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850912-164B-0B10-3159-53EACA174F5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DBDE-B18B-1E8F-F16C-AA975419F0D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58D58-C05C-F4DA-E2A7-F878982B57D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F36AD8-95EE-834F-89B3-4E828D46620D}" type="datetimeFigureOut">
              <a:rPr lang="en-US" smtClean="0"/>
              <a:t>5/5/22</a:t>
            </a:fld>
            <a:endParaRPr lang="en-US"/>
          </a:p>
        </p:txBody>
      </p:sp>
      <p:sp>
        <p:nvSpPr>
          <p:cNvPr id="5" name="Footer Placeholder 4">
            <a:extLst>
              <a:ext uri="{FF2B5EF4-FFF2-40B4-BE49-F238E27FC236}">
                <a16:creationId xmlns:a16="http://schemas.microsoft.com/office/drawing/2014/main" id="{53B5FE89-A9F7-956A-833A-CF8B67CF97D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90CAE7-3DA7-E84B-5BB8-E94B5A35CF8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E49267-1141-8C44-B3ED-D3AD32C6FDFC}" type="slidenum">
              <a:rPr lang="en-US" smtClean="0"/>
              <a:t>‹#›</a:t>
            </a:fld>
            <a:endParaRPr lang="en-US"/>
          </a:p>
        </p:txBody>
      </p:sp>
    </p:spTree>
    <p:extLst>
      <p:ext uri="{BB962C8B-B14F-4D97-AF65-F5344CB8AC3E}">
        <p14:creationId xmlns:p14="http://schemas.microsoft.com/office/powerpoint/2010/main" val="193824887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9929"/>
            <a:ext cx="9144000" cy="6170920"/>
          </a:xfrm>
          <a:prstGeom prst="rect">
            <a:avLst/>
          </a:prstGeom>
        </p:spPr>
        <p:txBody>
          <a:bodyPr wrap="square">
            <a:spAutoFit/>
          </a:bodyPr>
          <a:lstStyle/>
          <a:p>
            <a:pPr algn="ctr"/>
            <a:r>
              <a:rPr lang="en-US" sz="3500" b="1" dirty="0">
                <a:solidFill>
                  <a:srgbClr val="FF0000"/>
                </a:solidFill>
                <a:latin typeface="Arial" panose="020B0604020202020204" pitchFamily="34" charset="0"/>
                <a:cs typeface="Arial" panose="020B0604020202020204" pitchFamily="34" charset="0"/>
              </a:rPr>
              <a:t>The Governing Dynamics and Predictability of Recurving EPAC Tropical Cyclones</a:t>
            </a:r>
          </a:p>
          <a:p>
            <a:pPr algn="ctr"/>
            <a:endParaRPr lang="en-US" sz="3600" dirty="0">
              <a:solidFill>
                <a:srgbClr val="FF0000"/>
              </a:solidFill>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 </a:t>
            </a:r>
            <a:r>
              <a:rPr lang="en-US" sz="2400" b="1" dirty="0">
                <a:solidFill>
                  <a:srgbClr val="000000"/>
                </a:solidFill>
                <a:latin typeface="Arial" panose="020B0604020202020204" pitchFamily="34" charset="0"/>
                <a:cs typeface="Arial" panose="020B0604020202020204" pitchFamily="34" charset="0"/>
              </a:rPr>
              <a:t>Alex K. Mitchell and Lance F. </a:t>
            </a:r>
            <a:r>
              <a:rPr lang="en-US" sz="2400" b="1" dirty="0" err="1">
                <a:solidFill>
                  <a:srgbClr val="000000"/>
                </a:solidFill>
                <a:latin typeface="Arial" panose="020B0604020202020204" pitchFamily="34" charset="0"/>
                <a:cs typeface="Arial" panose="020B0604020202020204" pitchFamily="34" charset="0"/>
              </a:rPr>
              <a:t>Bosart</a:t>
            </a:r>
            <a:endParaRPr lang="en-US" sz="2400" b="1" dirty="0">
              <a:solidFill>
                <a:srgbClr val="000000"/>
              </a:solidFill>
              <a:latin typeface="Arial" panose="020B0604020202020204" pitchFamily="34" charset="0"/>
              <a:cs typeface="Arial" panose="020B0604020202020204" pitchFamily="34" charset="0"/>
            </a:endParaRPr>
          </a:p>
          <a:p>
            <a:pPr algn="ctr"/>
            <a:endParaRPr lang="en-US" sz="2000" dirty="0">
              <a:solidFill>
                <a:srgbClr val="0000FF"/>
              </a:solidFill>
              <a:latin typeface="Arial" panose="020B0604020202020204" pitchFamily="34" charset="0"/>
              <a:cs typeface="Arial" panose="020B0604020202020204" pitchFamily="34" charset="0"/>
            </a:endParaRPr>
          </a:p>
          <a:p>
            <a:pPr algn="ctr"/>
            <a:r>
              <a:rPr lang="en-US" sz="2000" i="1" dirty="0">
                <a:latin typeface="Arial" panose="020B0604020202020204" pitchFamily="34" charset="0"/>
                <a:cs typeface="Arial" panose="020B0604020202020204" pitchFamily="34" charset="0"/>
              </a:rPr>
              <a:t>Department of Atmospheric and Environmental Sciences </a:t>
            </a:r>
            <a:br>
              <a:rPr lang="en-US" sz="2000" i="1"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University at Albany, SUNY</a:t>
            </a:r>
          </a:p>
          <a:p>
            <a:pPr algn="ctr"/>
            <a:r>
              <a:rPr lang="en-US" sz="2000" dirty="0">
                <a:latin typeface="Arial" panose="020B0604020202020204" pitchFamily="34" charset="0"/>
                <a:cs typeface="Arial" panose="020B0604020202020204" pitchFamily="34" charset="0"/>
              </a:rPr>
              <a:t>  </a:t>
            </a:r>
          </a:p>
          <a:p>
            <a:pPr algn="ctr"/>
            <a:r>
              <a:rPr lang="en-US" dirty="0">
                <a:solidFill>
                  <a:srgbClr val="0000FF"/>
                </a:solidFill>
                <a:latin typeface="Arial" panose="020B0604020202020204" pitchFamily="34" charset="0"/>
                <a:cs typeface="Arial" panose="020B0604020202020204" pitchFamily="34" charset="0"/>
              </a:rPr>
              <a:t> NOAA/AOML Hurricane Research Division (HRD)</a:t>
            </a:r>
          </a:p>
          <a:p>
            <a:pPr algn="ctr"/>
            <a:r>
              <a:rPr lang="en-US" dirty="0">
                <a:solidFill>
                  <a:srgbClr val="0000FF"/>
                </a:solidFill>
                <a:latin typeface="Arial" panose="020B0604020202020204" pitchFamily="34" charset="0"/>
                <a:cs typeface="Arial" panose="020B0604020202020204" pitchFamily="34" charset="0"/>
              </a:rPr>
              <a:t>  Atlantic Oceanographic &amp; Meteorological Laboratories (AOML)</a:t>
            </a:r>
            <a:endParaRPr lang="en-US" sz="2000" dirty="0">
              <a:solidFill>
                <a:srgbClr val="0000FF"/>
              </a:solidFill>
              <a:latin typeface="Arial" panose="020B0604020202020204" pitchFamily="34" charset="0"/>
              <a:cs typeface="Arial" panose="020B0604020202020204" pitchFamily="34" charset="0"/>
            </a:endParaRPr>
          </a:p>
          <a:p>
            <a:pPr algn="ctr"/>
            <a:endParaRPr lang="en-US" sz="2000" dirty="0">
              <a:solidFill>
                <a:srgbClr val="0000FF"/>
              </a:solidFill>
              <a:latin typeface="Arial" panose="020B0604020202020204" pitchFamily="34" charset="0"/>
              <a:cs typeface="Arial" panose="020B0604020202020204" pitchFamily="34" charset="0"/>
            </a:endParaRPr>
          </a:p>
          <a:p>
            <a:pPr algn="ctr"/>
            <a:r>
              <a:rPr lang="en-US" sz="2000" dirty="0">
                <a:solidFill>
                  <a:srgbClr val="0000FF"/>
                </a:solidFill>
                <a:latin typeface="Arial" panose="020B0604020202020204" pitchFamily="34" charset="0"/>
                <a:cs typeface="Arial" panose="020B0604020202020204" pitchFamily="34" charset="0"/>
              </a:rPr>
              <a:t>Friday 6 May 2022</a:t>
            </a:r>
          </a:p>
          <a:p>
            <a:pPr algn="ctr"/>
            <a:endParaRPr lang="en-US" sz="2000" dirty="0">
              <a:solidFill>
                <a:srgbClr val="0000FF"/>
              </a:solidFill>
              <a:latin typeface="Arial" panose="020B0604020202020204" pitchFamily="34" charset="0"/>
              <a:cs typeface="Arial" panose="020B0604020202020204" pitchFamily="34" charset="0"/>
            </a:endParaRPr>
          </a:p>
          <a:p>
            <a:pPr algn="ctr"/>
            <a:r>
              <a:rPr lang="en-US" sz="2000" i="1" dirty="0">
                <a:latin typeface="Arial" panose="020B0604020202020204" pitchFamily="34" charset="0"/>
                <a:cs typeface="Arial" panose="020B0604020202020204" pitchFamily="34" charset="0"/>
              </a:rPr>
              <a:t>Supported by NSF grant AGS-1656406</a:t>
            </a:r>
          </a:p>
          <a:p>
            <a:pPr algn="ctr"/>
            <a:endParaRPr lang="en-US" sz="22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74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C7C2B9-E4C8-63B1-C1E7-73AC3A91C5C5}"/>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1" name="Straight Connector 10">
            <a:extLst>
              <a:ext uri="{FF2B5EF4-FFF2-40B4-BE49-F238E27FC236}">
                <a16:creationId xmlns:a16="http://schemas.microsoft.com/office/drawing/2014/main" id="{93AC84E7-D867-A3A8-53E7-F0EF5E153D0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D09DBD7-FDA2-EE93-2B45-0475A81EFBA2}"/>
              </a:ext>
            </a:extLst>
          </p:cNvPr>
          <p:cNvSpPr txBox="1"/>
          <p:nvPr/>
        </p:nvSpPr>
        <p:spPr>
          <a:xfrm>
            <a:off x="3359221" y="6006919"/>
            <a:ext cx="2427067" cy="323165"/>
          </a:xfrm>
          <a:prstGeom prst="rect">
            <a:avLst/>
          </a:prstGeom>
          <a:noFill/>
        </p:spPr>
        <p:txBody>
          <a:bodyPr wrap="square">
            <a:spAutoFit/>
          </a:bodyPr>
          <a:lstStyle/>
          <a:p>
            <a:pPr algn="ctr"/>
            <a:r>
              <a:rPr lang="en-US" sz="1500" b="1" dirty="0">
                <a:latin typeface="Arial" panose="020B0604020202020204" pitchFamily="34" charset="0"/>
                <a:cs typeface="Arial" panose="020B0604020202020204" pitchFamily="34" charset="0"/>
              </a:rPr>
              <a:t>1 Sep – 14 Sep 2018</a:t>
            </a:r>
          </a:p>
        </p:txBody>
      </p:sp>
      <p:sp>
        <p:nvSpPr>
          <p:cNvPr id="19" name="TextBox 18">
            <a:extLst>
              <a:ext uri="{FF2B5EF4-FFF2-40B4-BE49-F238E27FC236}">
                <a16:creationId xmlns:a16="http://schemas.microsoft.com/office/drawing/2014/main" id="{5326E2B6-D6E9-73DB-E019-186A03E81CF0}"/>
              </a:ext>
            </a:extLst>
          </p:cNvPr>
          <p:cNvSpPr txBox="1"/>
          <p:nvPr/>
        </p:nvSpPr>
        <p:spPr>
          <a:xfrm>
            <a:off x="3358466" y="1293761"/>
            <a:ext cx="2427067" cy="461665"/>
          </a:xfrm>
          <a:prstGeom prst="rect">
            <a:avLst/>
          </a:prstGeom>
          <a:noFill/>
        </p:spPr>
        <p:txBody>
          <a:bodyPr wrap="square">
            <a:spAutoFit/>
          </a:bodyPr>
          <a:lstStyle/>
          <a:p>
            <a:pPr algn="ctr"/>
            <a:r>
              <a:rPr lang="en-US" sz="2400" b="1" u="sng" dirty="0">
                <a:solidFill>
                  <a:srgbClr val="0000FF"/>
                </a:solidFill>
                <a:latin typeface="Arial" panose="020B0604020202020204" pitchFamily="34" charset="0"/>
                <a:cs typeface="Arial" panose="020B0604020202020204" pitchFamily="34" charset="0"/>
              </a:rPr>
              <a:t>EPAC TCs</a:t>
            </a:r>
          </a:p>
        </p:txBody>
      </p:sp>
      <p:pic>
        <p:nvPicPr>
          <p:cNvPr id="3" name="Picture 2" descr="Chart, line chart&#10;&#10;Description automatically generated">
            <a:extLst>
              <a:ext uri="{FF2B5EF4-FFF2-40B4-BE49-F238E27FC236}">
                <a16:creationId xmlns:a16="http://schemas.microsoft.com/office/drawing/2014/main" id="{18387F28-16C7-C245-4E14-BBD0107486F6}"/>
              </a:ext>
            </a:extLst>
          </p:cNvPr>
          <p:cNvPicPr>
            <a:picLocks noChangeAspect="1"/>
          </p:cNvPicPr>
          <p:nvPr/>
        </p:nvPicPr>
        <p:blipFill rotWithShape="1">
          <a:blip r:embed="rId2"/>
          <a:srcRect l="11971" t="3592" r="11969" b="8524"/>
          <a:stretch/>
        </p:blipFill>
        <p:spPr>
          <a:xfrm>
            <a:off x="1805732" y="1755907"/>
            <a:ext cx="5521191" cy="4101018"/>
          </a:xfrm>
          <a:prstGeom prst="rect">
            <a:avLst/>
          </a:prstGeom>
        </p:spPr>
      </p:pic>
      <p:sp>
        <p:nvSpPr>
          <p:cNvPr id="18" name="TextBox 17">
            <a:extLst>
              <a:ext uri="{FF2B5EF4-FFF2-40B4-BE49-F238E27FC236}">
                <a16:creationId xmlns:a16="http://schemas.microsoft.com/office/drawing/2014/main" id="{A0687E84-DF9A-1323-3FF2-478C3BCE4C04}"/>
              </a:ext>
            </a:extLst>
          </p:cNvPr>
          <p:cNvSpPr txBox="1"/>
          <p:nvPr/>
        </p:nvSpPr>
        <p:spPr>
          <a:xfrm>
            <a:off x="1302876" y="1785668"/>
            <a:ext cx="2427067" cy="338554"/>
          </a:xfrm>
          <a:prstGeom prst="rect">
            <a:avLst/>
          </a:prstGeom>
          <a:solidFill>
            <a:schemeClr val="bg1"/>
          </a:solidFill>
        </p:spPr>
        <p:txBody>
          <a:bodyPr wrap="square">
            <a:spAutoFit/>
          </a:bodyPr>
          <a:lstStyle/>
          <a:p>
            <a:pPr algn="ctr"/>
            <a:r>
              <a:rPr lang="en-US" sz="1600" b="1" dirty="0">
                <a:latin typeface="Arial" panose="020B0604020202020204" pitchFamily="34" charset="0"/>
                <a:cs typeface="Arial" panose="020B0604020202020204" pitchFamily="34" charset="0"/>
              </a:rPr>
              <a:t>TC Olivia</a:t>
            </a:r>
          </a:p>
        </p:txBody>
      </p:sp>
    </p:spTree>
    <p:extLst>
      <p:ext uri="{BB962C8B-B14F-4D97-AF65-F5344CB8AC3E}">
        <p14:creationId xmlns:p14="http://schemas.microsoft.com/office/powerpoint/2010/main" val="1564862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C7C2B9-E4C8-63B1-C1E7-73AC3A91C5C5}"/>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1" name="Straight Connector 10">
            <a:extLst>
              <a:ext uri="{FF2B5EF4-FFF2-40B4-BE49-F238E27FC236}">
                <a16:creationId xmlns:a16="http://schemas.microsoft.com/office/drawing/2014/main" id="{93AC84E7-D867-A3A8-53E7-F0EF5E153D0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D09DBD7-FDA2-EE93-2B45-0475A81EFBA2}"/>
              </a:ext>
            </a:extLst>
          </p:cNvPr>
          <p:cNvSpPr txBox="1"/>
          <p:nvPr/>
        </p:nvSpPr>
        <p:spPr>
          <a:xfrm>
            <a:off x="3358465" y="6185719"/>
            <a:ext cx="2427067" cy="323165"/>
          </a:xfrm>
          <a:prstGeom prst="rect">
            <a:avLst/>
          </a:prstGeom>
          <a:noFill/>
        </p:spPr>
        <p:txBody>
          <a:bodyPr wrap="square">
            <a:spAutoFit/>
          </a:bodyPr>
          <a:lstStyle/>
          <a:p>
            <a:pPr algn="ctr"/>
            <a:r>
              <a:rPr lang="en-US" sz="1500" b="1" dirty="0">
                <a:latin typeface="Arial" panose="020B0604020202020204" pitchFamily="34" charset="0"/>
                <a:cs typeface="Arial" panose="020B0604020202020204" pitchFamily="34" charset="0"/>
              </a:rPr>
              <a:t>29 Sep – 6 Oct 2018</a:t>
            </a:r>
          </a:p>
        </p:txBody>
      </p:sp>
      <p:sp>
        <p:nvSpPr>
          <p:cNvPr id="19" name="TextBox 18">
            <a:extLst>
              <a:ext uri="{FF2B5EF4-FFF2-40B4-BE49-F238E27FC236}">
                <a16:creationId xmlns:a16="http://schemas.microsoft.com/office/drawing/2014/main" id="{5326E2B6-D6E9-73DB-E019-186A03E81CF0}"/>
              </a:ext>
            </a:extLst>
          </p:cNvPr>
          <p:cNvSpPr txBox="1"/>
          <p:nvPr/>
        </p:nvSpPr>
        <p:spPr>
          <a:xfrm>
            <a:off x="3358466" y="1293761"/>
            <a:ext cx="2427067" cy="461665"/>
          </a:xfrm>
          <a:prstGeom prst="rect">
            <a:avLst/>
          </a:prstGeom>
          <a:noFill/>
        </p:spPr>
        <p:txBody>
          <a:bodyPr wrap="square">
            <a:spAutoFit/>
          </a:bodyPr>
          <a:lstStyle/>
          <a:p>
            <a:pPr algn="ctr"/>
            <a:r>
              <a:rPr lang="en-US" sz="2400" b="1" u="sng" dirty="0">
                <a:solidFill>
                  <a:srgbClr val="0000FF"/>
                </a:solidFill>
                <a:latin typeface="Arial" panose="020B0604020202020204" pitchFamily="34" charset="0"/>
                <a:cs typeface="Arial" panose="020B0604020202020204" pitchFamily="34" charset="0"/>
              </a:rPr>
              <a:t>CPAC TC</a:t>
            </a:r>
          </a:p>
        </p:txBody>
      </p:sp>
      <p:pic>
        <p:nvPicPr>
          <p:cNvPr id="3" name="Picture 2" descr="Chart, line chart&#10;&#10;Description automatically generated">
            <a:extLst>
              <a:ext uri="{FF2B5EF4-FFF2-40B4-BE49-F238E27FC236}">
                <a16:creationId xmlns:a16="http://schemas.microsoft.com/office/drawing/2014/main" id="{9371C892-68D3-5283-8D96-2093C73142B2}"/>
              </a:ext>
            </a:extLst>
          </p:cNvPr>
          <p:cNvPicPr>
            <a:picLocks noChangeAspect="1"/>
          </p:cNvPicPr>
          <p:nvPr/>
        </p:nvPicPr>
        <p:blipFill rotWithShape="1">
          <a:blip r:embed="rId2"/>
          <a:srcRect l="11970" t="3592" r="10769" b="6824"/>
          <a:stretch/>
        </p:blipFill>
        <p:spPr>
          <a:xfrm>
            <a:off x="1610606" y="1755426"/>
            <a:ext cx="5943601" cy="4430293"/>
          </a:xfrm>
          <a:prstGeom prst="rect">
            <a:avLst/>
          </a:prstGeom>
        </p:spPr>
      </p:pic>
      <p:sp>
        <p:nvSpPr>
          <p:cNvPr id="17" name="TextBox 16">
            <a:extLst>
              <a:ext uri="{FF2B5EF4-FFF2-40B4-BE49-F238E27FC236}">
                <a16:creationId xmlns:a16="http://schemas.microsoft.com/office/drawing/2014/main" id="{81FCD251-76BD-423F-F728-B053D90637E3}"/>
              </a:ext>
            </a:extLst>
          </p:cNvPr>
          <p:cNvSpPr txBox="1"/>
          <p:nvPr/>
        </p:nvSpPr>
        <p:spPr>
          <a:xfrm>
            <a:off x="1318258" y="1811622"/>
            <a:ext cx="2427067" cy="338554"/>
          </a:xfrm>
          <a:prstGeom prst="rect">
            <a:avLst/>
          </a:prstGeom>
          <a:solidFill>
            <a:schemeClr val="bg1"/>
          </a:solidFill>
        </p:spPr>
        <p:txBody>
          <a:bodyPr wrap="square">
            <a:spAutoFit/>
          </a:bodyPr>
          <a:lstStyle/>
          <a:p>
            <a:pPr algn="ctr"/>
            <a:r>
              <a:rPr lang="en-US" sz="1600" b="1" dirty="0">
                <a:latin typeface="Arial" panose="020B0604020202020204" pitchFamily="34" charset="0"/>
                <a:cs typeface="Arial" panose="020B0604020202020204" pitchFamily="34" charset="0"/>
              </a:rPr>
              <a:t>TC </a:t>
            </a:r>
            <a:r>
              <a:rPr lang="en-US" sz="1600" b="1" dirty="0" err="1">
                <a:latin typeface="Arial" panose="020B0604020202020204" pitchFamily="34" charset="0"/>
                <a:cs typeface="Arial" panose="020B0604020202020204" pitchFamily="34" charset="0"/>
              </a:rPr>
              <a:t>Walaka</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17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E056444D-7085-584B-40A7-14EE2289669D}"/>
              </a:ext>
            </a:extLst>
          </p:cNvPr>
          <p:cNvPicPr>
            <a:picLocks noChangeAspect="1"/>
          </p:cNvPicPr>
          <p:nvPr/>
        </p:nvPicPr>
        <p:blipFill>
          <a:blip r:embed="rId2"/>
          <a:stretch>
            <a:fillRect/>
          </a:stretch>
        </p:blipFill>
        <p:spPr>
          <a:xfrm>
            <a:off x="517517" y="2696404"/>
            <a:ext cx="3894482" cy="2887544"/>
          </a:xfrm>
          <a:prstGeom prst="rect">
            <a:avLst/>
          </a:prstGeom>
        </p:spPr>
      </p:pic>
      <p:pic>
        <p:nvPicPr>
          <p:cNvPr id="7" name="Picture 6" descr="Diagram&#10;&#10;Description automatically generated">
            <a:extLst>
              <a:ext uri="{FF2B5EF4-FFF2-40B4-BE49-F238E27FC236}">
                <a16:creationId xmlns:a16="http://schemas.microsoft.com/office/drawing/2014/main" id="{D1E5781A-BF6E-296F-57C8-8CD2AF93D132}"/>
              </a:ext>
            </a:extLst>
          </p:cNvPr>
          <p:cNvPicPr>
            <a:picLocks noChangeAspect="1"/>
          </p:cNvPicPr>
          <p:nvPr/>
        </p:nvPicPr>
        <p:blipFill>
          <a:blip r:embed="rId3"/>
          <a:stretch>
            <a:fillRect/>
          </a:stretch>
        </p:blipFill>
        <p:spPr>
          <a:xfrm>
            <a:off x="4690124" y="2696404"/>
            <a:ext cx="3894482" cy="2887544"/>
          </a:xfrm>
          <a:prstGeom prst="rect">
            <a:avLst/>
          </a:prstGeom>
        </p:spPr>
      </p:pic>
      <p:sp>
        <p:nvSpPr>
          <p:cNvPr id="10" name="TextBox 9">
            <a:extLst>
              <a:ext uri="{FF2B5EF4-FFF2-40B4-BE49-F238E27FC236}">
                <a16:creationId xmlns:a16="http://schemas.microsoft.com/office/drawing/2014/main" id="{04C7C2B9-E4C8-63B1-C1E7-73AC3A91C5C5}"/>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1" name="Straight Connector 10">
            <a:extLst>
              <a:ext uri="{FF2B5EF4-FFF2-40B4-BE49-F238E27FC236}">
                <a16:creationId xmlns:a16="http://schemas.microsoft.com/office/drawing/2014/main" id="{93AC84E7-D867-A3A8-53E7-F0EF5E153D0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3106691-922E-F5D8-A551-5606B912C6C8}"/>
              </a:ext>
            </a:extLst>
          </p:cNvPr>
          <p:cNvSpPr txBox="1"/>
          <p:nvPr/>
        </p:nvSpPr>
        <p:spPr>
          <a:xfrm>
            <a:off x="5423830" y="5867071"/>
            <a:ext cx="2427067" cy="300082"/>
          </a:xfrm>
          <a:prstGeom prst="rect">
            <a:avLst/>
          </a:prstGeom>
          <a:noFill/>
        </p:spPr>
        <p:txBody>
          <a:bodyPr wrap="square">
            <a:spAutoFit/>
          </a:bodyPr>
          <a:lstStyle/>
          <a:p>
            <a:pPr algn="ctr"/>
            <a:r>
              <a:rPr lang="en-US" sz="1350" b="1" dirty="0">
                <a:latin typeface="Arial" panose="020B0604020202020204" pitchFamily="34" charset="0"/>
                <a:cs typeface="Arial" panose="020B0604020202020204" pitchFamily="34" charset="0"/>
              </a:rPr>
              <a:t>28 Sep – 7 Oct 2018</a:t>
            </a:r>
          </a:p>
        </p:txBody>
      </p:sp>
      <p:sp>
        <p:nvSpPr>
          <p:cNvPr id="15" name="TextBox 14">
            <a:extLst>
              <a:ext uri="{FF2B5EF4-FFF2-40B4-BE49-F238E27FC236}">
                <a16:creationId xmlns:a16="http://schemas.microsoft.com/office/drawing/2014/main" id="{FD09DBD7-FDA2-EE93-2B45-0475A81EFBA2}"/>
              </a:ext>
            </a:extLst>
          </p:cNvPr>
          <p:cNvSpPr txBox="1"/>
          <p:nvPr/>
        </p:nvSpPr>
        <p:spPr>
          <a:xfrm>
            <a:off x="1251223" y="5867071"/>
            <a:ext cx="2427067" cy="300082"/>
          </a:xfrm>
          <a:prstGeom prst="rect">
            <a:avLst/>
          </a:prstGeom>
          <a:noFill/>
        </p:spPr>
        <p:txBody>
          <a:bodyPr wrap="square">
            <a:spAutoFit/>
          </a:bodyPr>
          <a:lstStyle/>
          <a:p>
            <a:pPr algn="ctr"/>
            <a:r>
              <a:rPr lang="en-US" sz="1350" b="1" dirty="0">
                <a:latin typeface="Arial" panose="020B0604020202020204" pitchFamily="34" charset="0"/>
                <a:cs typeface="Arial" panose="020B0604020202020204" pitchFamily="34" charset="0"/>
              </a:rPr>
              <a:t>20 Sep – 30 Oct 2018</a:t>
            </a:r>
          </a:p>
        </p:txBody>
      </p:sp>
      <p:sp>
        <p:nvSpPr>
          <p:cNvPr id="17" name="TextBox 16">
            <a:extLst>
              <a:ext uri="{FF2B5EF4-FFF2-40B4-BE49-F238E27FC236}">
                <a16:creationId xmlns:a16="http://schemas.microsoft.com/office/drawing/2014/main" id="{81FCD251-76BD-423F-F728-B053D90637E3}"/>
              </a:ext>
            </a:extLst>
          </p:cNvPr>
          <p:cNvSpPr txBox="1"/>
          <p:nvPr/>
        </p:nvSpPr>
        <p:spPr>
          <a:xfrm>
            <a:off x="1251224" y="2208362"/>
            <a:ext cx="2427067" cy="338554"/>
          </a:xfrm>
          <a:prstGeom prst="rect">
            <a:avLst/>
          </a:prstGeom>
          <a:noFill/>
        </p:spPr>
        <p:txBody>
          <a:bodyPr wrap="square">
            <a:spAutoFit/>
          </a:bodyPr>
          <a:lstStyle/>
          <a:p>
            <a:pPr algn="ctr"/>
            <a:r>
              <a:rPr lang="en-US" sz="1600" b="1" dirty="0">
                <a:latin typeface="Arial" panose="020B0604020202020204" pitchFamily="34" charset="0"/>
                <a:cs typeface="Arial" panose="020B0604020202020204" pitchFamily="34" charset="0"/>
              </a:rPr>
              <a:t>Typhoon Trami</a:t>
            </a:r>
          </a:p>
        </p:txBody>
      </p:sp>
      <p:sp>
        <p:nvSpPr>
          <p:cNvPr id="18" name="TextBox 17">
            <a:extLst>
              <a:ext uri="{FF2B5EF4-FFF2-40B4-BE49-F238E27FC236}">
                <a16:creationId xmlns:a16="http://schemas.microsoft.com/office/drawing/2014/main" id="{A0687E84-DF9A-1323-3FF2-478C3BCE4C04}"/>
              </a:ext>
            </a:extLst>
          </p:cNvPr>
          <p:cNvSpPr txBox="1"/>
          <p:nvPr/>
        </p:nvSpPr>
        <p:spPr>
          <a:xfrm>
            <a:off x="5423831" y="2198658"/>
            <a:ext cx="2427067" cy="338554"/>
          </a:xfrm>
          <a:prstGeom prst="rect">
            <a:avLst/>
          </a:prstGeom>
          <a:noFill/>
        </p:spPr>
        <p:txBody>
          <a:bodyPr wrap="square">
            <a:spAutoFit/>
          </a:bodyPr>
          <a:lstStyle/>
          <a:p>
            <a:pPr algn="ctr"/>
            <a:r>
              <a:rPr lang="en-US" sz="1600" b="1" dirty="0">
                <a:latin typeface="Arial" panose="020B0604020202020204" pitchFamily="34" charset="0"/>
                <a:cs typeface="Arial" panose="020B0604020202020204" pitchFamily="34" charset="0"/>
              </a:rPr>
              <a:t>Typhoon Kong-Rey</a:t>
            </a:r>
          </a:p>
        </p:txBody>
      </p:sp>
      <p:sp>
        <p:nvSpPr>
          <p:cNvPr id="19" name="TextBox 18">
            <a:extLst>
              <a:ext uri="{FF2B5EF4-FFF2-40B4-BE49-F238E27FC236}">
                <a16:creationId xmlns:a16="http://schemas.microsoft.com/office/drawing/2014/main" id="{5326E2B6-D6E9-73DB-E019-186A03E81CF0}"/>
              </a:ext>
            </a:extLst>
          </p:cNvPr>
          <p:cNvSpPr txBox="1"/>
          <p:nvPr/>
        </p:nvSpPr>
        <p:spPr>
          <a:xfrm>
            <a:off x="3358466" y="1293761"/>
            <a:ext cx="2427067" cy="461665"/>
          </a:xfrm>
          <a:prstGeom prst="rect">
            <a:avLst/>
          </a:prstGeom>
          <a:noFill/>
        </p:spPr>
        <p:txBody>
          <a:bodyPr wrap="square">
            <a:spAutoFit/>
          </a:bodyPr>
          <a:lstStyle/>
          <a:p>
            <a:pPr algn="ctr"/>
            <a:r>
              <a:rPr lang="en-US" sz="2400" b="1" u="sng" dirty="0">
                <a:solidFill>
                  <a:srgbClr val="0000FF"/>
                </a:solidFill>
                <a:latin typeface="Arial" panose="020B0604020202020204" pitchFamily="34" charset="0"/>
                <a:cs typeface="Arial" panose="020B0604020202020204" pitchFamily="34" charset="0"/>
              </a:rPr>
              <a:t>WPAC TCs</a:t>
            </a:r>
          </a:p>
        </p:txBody>
      </p:sp>
    </p:spTree>
    <p:extLst>
      <p:ext uri="{BB962C8B-B14F-4D97-AF65-F5344CB8AC3E}">
        <p14:creationId xmlns:p14="http://schemas.microsoft.com/office/powerpoint/2010/main" val="413532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453" y="1639568"/>
            <a:ext cx="8485094" cy="1200329"/>
          </a:xfrm>
          <a:prstGeom prst="rect">
            <a:avLst/>
          </a:prstGeom>
        </p:spPr>
        <p:txBody>
          <a:bodyPr wrap="square">
            <a:spAutoFit/>
          </a:bodyPr>
          <a:lstStyle/>
          <a:p>
            <a:r>
              <a:rPr lang="en-US" dirty="0"/>
              <a:t>http://</a:t>
            </a:r>
            <a:r>
              <a:rPr lang="en-US" dirty="0" err="1"/>
              <a:t>www.atmos.albany.edu</a:t>
            </a:r>
            <a:r>
              <a:rPr lang="en-US" dirty="0"/>
              <a:t>/student/</a:t>
            </a:r>
            <a:r>
              <a:rPr lang="en-US" dirty="0" err="1"/>
              <a:t>kbiernat</a:t>
            </a:r>
            <a:r>
              <a:rPr lang="en-US" dirty="0"/>
              <a:t>/Michael/</a:t>
            </a:r>
            <a:r>
              <a:rPr lang="en-US" dirty="0" err="1"/>
              <a:t>Michael_pacific_standard.php</a:t>
            </a:r>
            <a:endParaRPr lang="en-US" dirty="0"/>
          </a:p>
          <a:p>
            <a:endParaRPr lang="en-US" dirty="0"/>
          </a:p>
          <a:p>
            <a:r>
              <a:rPr lang="en-US" dirty="0"/>
              <a:t>http://</a:t>
            </a:r>
            <a:r>
              <a:rPr lang="en-US" dirty="0" err="1"/>
              <a:t>www.atmos.albany.edu</a:t>
            </a:r>
            <a:r>
              <a:rPr lang="en-US" dirty="0"/>
              <a:t>/student/</a:t>
            </a:r>
            <a:r>
              <a:rPr lang="en-US" dirty="0" err="1"/>
              <a:t>kbiernat</a:t>
            </a:r>
            <a:r>
              <a:rPr lang="en-US" dirty="0"/>
              <a:t>/Michael/</a:t>
            </a:r>
            <a:r>
              <a:rPr lang="en-US" dirty="0" err="1"/>
              <a:t>Michael_north_america_standard.php</a:t>
            </a:r>
            <a:endParaRPr lang="en-US" dirty="0"/>
          </a:p>
        </p:txBody>
      </p:sp>
      <p:sp>
        <p:nvSpPr>
          <p:cNvPr id="6" name="TextBox 5">
            <a:extLst>
              <a:ext uri="{FF2B5EF4-FFF2-40B4-BE49-F238E27FC236}">
                <a16:creationId xmlns:a16="http://schemas.microsoft.com/office/drawing/2014/main" id="{91750CDB-BF29-0B06-050E-BF93C210237E}"/>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Synoptic Overview</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5A02B2ED-B69B-EEE3-5D10-5F47A4BAAA09}"/>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923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ubble chart&#10;&#10;Description automatically generated">
            <a:extLst>
              <a:ext uri="{FF2B5EF4-FFF2-40B4-BE49-F238E27FC236}">
                <a16:creationId xmlns:a16="http://schemas.microsoft.com/office/drawing/2014/main" id="{9ACC6D37-F49A-014C-A862-813DACFBEE06}"/>
              </a:ext>
            </a:extLst>
          </p:cNvPr>
          <p:cNvPicPr>
            <a:picLocks noChangeAspect="1"/>
          </p:cNvPicPr>
          <p:nvPr/>
        </p:nvPicPr>
        <p:blipFill>
          <a:blip r:embed="rId2"/>
          <a:stretch>
            <a:fillRect/>
          </a:stretch>
        </p:blipFill>
        <p:spPr>
          <a:xfrm>
            <a:off x="5570681" y="1426054"/>
            <a:ext cx="2400447" cy="4648485"/>
          </a:xfrm>
          <a:prstGeom prst="rect">
            <a:avLst/>
          </a:prstGeom>
        </p:spPr>
      </p:pic>
      <p:sp>
        <p:nvSpPr>
          <p:cNvPr id="15" name="TextBox 14">
            <a:extLst>
              <a:ext uri="{FF2B5EF4-FFF2-40B4-BE49-F238E27FC236}">
                <a16:creationId xmlns:a16="http://schemas.microsoft.com/office/drawing/2014/main" id="{3774ED05-E0DA-4F46-AE79-CF7B039A6C7E}"/>
              </a:ext>
            </a:extLst>
          </p:cNvPr>
          <p:cNvSpPr txBox="1"/>
          <p:nvPr/>
        </p:nvSpPr>
        <p:spPr>
          <a:xfrm>
            <a:off x="4452938" y="841279"/>
            <a:ext cx="4572000" cy="584775"/>
          </a:xfrm>
          <a:prstGeom prst="rect">
            <a:avLst/>
          </a:prstGeom>
          <a:noFill/>
        </p:spPr>
        <p:txBody>
          <a:bodyPr wrap="square">
            <a:spAutoFit/>
          </a:bodyPr>
          <a:lstStyle/>
          <a:p>
            <a:pPr algn="ctr"/>
            <a:r>
              <a:rPr lang="en-US" sz="1600" b="1" dirty="0" err="1">
                <a:solidFill>
                  <a:srgbClr val="333333"/>
                </a:solidFill>
                <a:latin typeface="Arial" panose="020B0604020202020204" pitchFamily="34" charset="0"/>
                <a:cs typeface="Arial" panose="020B0604020202020204" pitchFamily="34" charset="0"/>
              </a:rPr>
              <a:t>Recurvature</a:t>
            </a:r>
            <a:r>
              <a:rPr lang="en-US" sz="1600" b="1" dirty="0">
                <a:solidFill>
                  <a:srgbClr val="333333"/>
                </a:solidFill>
                <a:latin typeface="Arial" panose="020B0604020202020204" pitchFamily="34" charset="0"/>
                <a:cs typeface="Arial" panose="020B0604020202020204" pitchFamily="34" charset="0"/>
              </a:rPr>
              <a:t>-relative composite analyses of all recurving WNP TCs (N = 292) </a:t>
            </a:r>
            <a:endParaRPr lang="en-US" sz="16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4C0E0A4-2B72-7D45-883C-3B0BBEC4D7DC}"/>
              </a:ext>
            </a:extLst>
          </p:cNvPr>
          <p:cNvSpPr txBox="1"/>
          <p:nvPr/>
        </p:nvSpPr>
        <p:spPr>
          <a:xfrm>
            <a:off x="3372998" y="3198660"/>
            <a:ext cx="2087417" cy="1131079"/>
          </a:xfrm>
          <a:prstGeom prst="rect">
            <a:avLst/>
          </a:prstGeom>
          <a:noFill/>
        </p:spPr>
        <p:txBody>
          <a:bodyPr wrap="square">
            <a:spAutoFit/>
          </a:bodyPr>
          <a:lstStyle/>
          <a:p>
            <a:pPr algn="ctr"/>
            <a:r>
              <a:rPr lang="en-US" sz="1350" b="1" dirty="0">
                <a:solidFill>
                  <a:srgbClr val="333333"/>
                </a:solidFill>
                <a:latin typeface="Arial" panose="020B0604020202020204" pitchFamily="34" charset="0"/>
                <a:cs typeface="Arial" panose="020B0604020202020204" pitchFamily="34" charset="0"/>
              </a:rPr>
              <a:t>250-hPa meridional wind anomalies (shaded)</a:t>
            </a:r>
          </a:p>
          <a:p>
            <a:pPr algn="ctr"/>
            <a:endParaRPr lang="en-US" sz="1350" b="1" dirty="0">
              <a:solidFill>
                <a:srgbClr val="333333"/>
              </a:solidFill>
              <a:latin typeface="Arial" panose="020B0604020202020204" pitchFamily="34" charset="0"/>
              <a:cs typeface="Arial" panose="020B0604020202020204" pitchFamily="34" charset="0"/>
            </a:endParaRPr>
          </a:p>
          <a:p>
            <a:pPr algn="ctr"/>
            <a:r>
              <a:rPr lang="en-US" sz="1350" b="1" dirty="0">
                <a:solidFill>
                  <a:srgbClr val="333333"/>
                </a:solidFill>
                <a:latin typeface="Arial" panose="020B0604020202020204" pitchFamily="34" charset="0"/>
                <a:cs typeface="Arial" panose="020B0604020202020204" pitchFamily="34" charset="0"/>
              </a:rPr>
              <a:t>PV (black contours)</a:t>
            </a:r>
          </a:p>
        </p:txBody>
      </p:sp>
      <p:sp>
        <p:nvSpPr>
          <p:cNvPr id="21" name="TextBox 20">
            <a:extLst>
              <a:ext uri="{FF2B5EF4-FFF2-40B4-BE49-F238E27FC236}">
                <a16:creationId xmlns:a16="http://schemas.microsoft.com/office/drawing/2014/main" id="{598CB06A-F6C3-6449-BDC1-7C356FF07119}"/>
              </a:ext>
            </a:extLst>
          </p:cNvPr>
          <p:cNvSpPr txBox="1"/>
          <p:nvPr/>
        </p:nvSpPr>
        <p:spPr>
          <a:xfrm>
            <a:off x="229060" y="937535"/>
            <a:ext cx="2907552" cy="5632311"/>
          </a:xfrm>
          <a:prstGeom prst="rect">
            <a:avLst/>
          </a:prstGeom>
          <a:noFill/>
        </p:spPr>
        <p:txBody>
          <a:bodyPr wrap="square">
            <a:spAutoFit/>
          </a:bodyPr>
          <a:lstStyle/>
          <a:p>
            <a:pPr marL="214313" indent="-214313">
              <a:buFont typeface="Arial" panose="020B0604020202020204" pitchFamily="34" charset="0"/>
              <a:buChar char="•"/>
            </a:pPr>
            <a:r>
              <a:rPr lang="en-US" b="1" dirty="0">
                <a:solidFill>
                  <a:srgbClr val="333333"/>
                </a:solidFill>
                <a:latin typeface="Arial" panose="020B0604020202020204" pitchFamily="34" charset="0"/>
                <a:cs typeface="Arial" panose="020B0604020202020204" pitchFamily="34" charset="0"/>
              </a:rPr>
              <a:t>Archambault et al. (2015) showed that, </a:t>
            </a:r>
            <a:r>
              <a:rPr lang="en-US" b="1" dirty="0">
                <a:latin typeface="Arial" panose="020B0604020202020204" pitchFamily="34" charset="0"/>
                <a:cs typeface="Arial" panose="020B0604020202020204" pitchFamily="34" charset="0"/>
              </a:rPr>
              <a:t>on average, the extratropical flow amplifies over NPAC following TC </a:t>
            </a:r>
            <a:r>
              <a:rPr lang="en-US" b="1" dirty="0" err="1">
                <a:latin typeface="Arial" panose="020B0604020202020204" pitchFamily="34" charset="0"/>
                <a:cs typeface="Arial" panose="020B0604020202020204" pitchFamily="34" charset="0"/>
              </a:rPr>
              <a:t>recurvature</a:t>
            </a:r>
            <a:r>
              <a:rPr lang="en-US" b="1" dirty="0">
                <a:solidFill>
                  <a:srgbClr val="333333"/>
                </a:solidFill>
                <a:latin typeface="Arial" panose="020B0604020202020204" pitchFamily="34" charset="0"/>
                <a:cs typeface="Arial" panose="020B0604020202020204" pitchFamily="34" charset="0"/>
              </a:rPr>
              <a:t> in the WPAC</a:t>
            </a:r>
          </a:p>
          <a:p>
            <a:pPr marL="214313" indent="-214313">
              <a:buFont typeface="Arial" panose="020B0604020202020204" pitchFamily="34" charset="0"/>
              <a:buChar char="•"/>
            </a:pPr>
            <a:endParaRPr lang="en-US" b="1" dirty="0">
              <a:solidFill>
                <a:srgbClr val="333333"/>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b="1" dirty="0">
                <a:latin typeface="Arial" panose="020B0604020202020204" pitchFamily="34" charset="0"/>
                <a:cs typeface="Arial" panose="020B0604020202020204" pitchFamily="34" charset="0"/>
              </a:rPr>
              <a:t>Their results suggested that downstream flow amplification over the NPAC was associated with a preexisting RWT migrating from Asia that initially amplified over the WPAC following WPAC TC </a:t>
            </a:r>
            <a:r>
              <a:rPr lang="en-US" b="1" dirty="0" err="1">
                <a:latin typeface="Arial" panose="020B0604020202020204" pitchFamily="34" charset="0"/>
                <a:cs typeface="Arial" panose="020B0604020202020204" pitchFamily="34" charset="0"/>
              </a:rPr>
              <a:t>recurvature</a:t>
            </a:r>
            <a:endParaRPr lang="en-US" b="1" dirty="0">
              <a:solidFill>
                <a:srgbClr val="333333"/>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7F7DBEB-350B-D145-98D6-3FED061DFED4}"/>
              </a:ext>
            </a:extLst>
          </p:cNvPr>
          <p:cNvSpPr txBox="1"/>
          <p:nvPr/>
        </p:nvSpPr>
        <p:spPr>
          <a:xfrm>
            <a:off x="5298281" y="6139838"/>
            <a:ext cx="3045619" cy="507831"/>
          </a:xfrm>
          <a:prstGeom prst="rect">
            <a:avLst/>
          </a:prstGeom>
          <a:noFill/>
        </p:spPr>
        <p:txBody>
          <a:bodyPr wrap="square">
            <a:spAutoFit/>
          </a:bodyPr>
          <a:lstStyle/>
          <a:p>
            <a:pPr algn="ctr"/>
            <a:r>
              <a:rPr lang="en-US" sz="1350" dirty="0">
                <a:solidFill>
                  <a:srgbClr val="333333"/>
                </a:solidFill>
                <a:latin typeface="Arial" panose="020B0604020202020204" pitchFamily="34" charset="0"/>
                <a:cs typeface="Arial" panose="020B0604020202020204" pitchFamily="34" charset="0"/>
              </a:rPr>
              <a:t>Fig. 3 adapted from Archambault et al. (2015)</a:t>
            </a:r>
            <a:endParaRPr lang="en-US" sz="15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CC9BF9D7-DDE2-151F-29ED-E6B84E61576D}"/>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Motivation</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BE8B7954-1FD5-7D2D-7153-814D7ADCB8AA}"/>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115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B202CCA-8F33-1844-9350-D01F6075E5D5}"/>
              </a:ext>
            </a:extLst>
          </p:cNvPr>
          <p:cNvPicPr>
            <a:picLocks noChangeAspect="1"/>
          </p:cNvPicPr>
          <p:nvPr/>
        </p:nvPicPr>
        <p:blipFill>
          <a:blip r:embed="rId2"/>
          <a:stretch>
            <a:fillRect/>
          </a:stretch>
        </p:blipFill>
        <p:spPr>
          <a:xfrm>
            <a:off x="526008" y="1200579"/>
            <a:ext cx="8091983" cy="4695950"/>
          </a:xfrm>
          <a:prstGeom prst="rect">
            <a:avLst/>
          </a:prstGeom>
        </p:spPr>
      </p:pic>
      <p:sp>
        <p:nvSpPr>
          <p:cNvPr id="4" name="TextBox 3">
            <a:extLst>
              <a:ext uri="{FF2B5EF4-FFF2-40B4-BE49-F238E27FC236}">
                <a16:creationId xmlns:a16="http://schemas.microsoft.com/office/drawing/2014/main" id="{9C2410BD-134C-C912-9B37-C0AD24E29AA6}"/>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Motivation</a:t>
            </a:r>
          </a:p>
          <a:p>
            <a:pPr algn="ctr"/>
            <a:endParaRPr lang="en-US" sz="1200" dirty="0">
              <a:latin typeface="Arial" pitchFamily="34" charset="0"/>
              <a:cs typeface="Arial" pitchFamily="34" charset="0"/>
            </a:endParaRPr>
          </a:p>
        </p:txBody>
      </p:sp>
      <p:cxnSp>
        <p:nvCxnSpPr>
          <p:cNvPr id="6" name="Straight Connector 5">
            <a:extLst>
              <a:ext uri="{FF2B5EF4-FFF2-40B4-BE49-F238E27FC236}">
                <a16:creationId xmlns:a16="http://schemas.microsoft.com/office/drawing/2014/main" id="{2BE99761-D44A-BBAF-51A9-5909CC12BD11}"/>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0886D84-FAB4-E5A3-1C6E-1FC1D60A8824}"/>
              </a:ext>
            </a:extLst>
          </p:cNvPr>
          <p:cNvSpPr txBox="1"/>
          <p:nvPr/>
        </p:nvSpPr>
        <p:spPr>
          <a:xfrm>
            <a:off x="2269618" y="6165368"/>
            <a:ext cx="4654769" cy="300082"/>
          </a:xfrm>
          <a:prstGeom prst="rect">
            <a:avLst/>
          </a:prstGeom>
          <a:noFill/>
        </p:spPr>
        <p:txBody>
          <a:bodyPr wrap="square">
            <a:spAutoFit/>
          </a:bodyPr>
          <a:lstStyle/>
          <a:p>
            <a:pPr algn="ctr"/>
            <a:r>
              <a:rPr lang="en-US" sz="1350" dirty="0">
                <a:solidFill>
                  <a:srgbClr val="333333"/>
                </a:solidFill>
                <a:latin typeface="Arial" panose="020B0604020202020204" pitchFamily="34" charset="0"/>
                <a:cs typeface="Arial" panose="020B0604020202020204" pitchFamily="34" charset="0"/>
              </a:rPr>
              <a:t>Fig. 11 adapted from Archambault et al. (2016)</a:t>
            </a:r>
            <a:endParaRPr lang="en-US" sz="15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56373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a:extLst>
              <a:ext uri="{FF2B5EF4-FFF2-40B4-BE49-F238E27FC236}">
                <a16:creationId xmlns:a16="http://schemas.microsoft.com/office/drawing/2014/main" id="{D2A7EE89-0BFD-7E4A-B1D7-454A37D7F3C9}"/>
              </a:ext>
            </a:extLst>
          </p:cNvPr>
          <p:cNvSpPr txBox="1"/>
          <p:nvPr/>
        </p:nvSpPr>
        <p:spPr>
          <a:xfrm>
            <a:off x="4333259" y="5811559"/>
            <a:ext cx="4118905" cy="1046441"/>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r>
              <a:rPr lang="en-US" sz="1300" b="1" dirty="0">
                <a:solidFill>
                  <a:srgbClr val="000000"/>
                </a:solidFill>
                <a:latin typeface="Arial" panose="020B0604020202020204" pitchFamily="34" charset="0"/>
                <a:ea typeface="Times New Roman" panose="02020603050405020304" pitchFamily="18" charset="0"/>
                <a:cs typeface="Arial" panose="020B0604020202020204" pitchFamily="34" charset="0"/>
              </a:rPr>
              <a:t>250–150-hPa layer-averaged potential vorticity (shaded, PVU) and 2-PVU contour (pink) </a:t>
            </a:r>
          </a:p>
          <a:p>
            <a:pPr algn="ctr"/>
            <a:r>
              <a:rPr lang="en-US" sz="1300" b="1" dirty="0">
                <a:solidFill>
                  <a:srgbClr val="000000"/>
                </a:solidFill>
                <a:latin typeface="Arial" panose="020B0604020202020204" pitchFamily="34" charset="0"/>
                <a:ea typeface="Times New Roman" panose="02020603050405020304" pitchFamily="18" charset="0"/>
                <a:cs typeface="Arial" panose="020B0604020202020204" pitchFamily="34" charset="0"/>
              </a:rPr>
              <a:t>500-hPa geopotential heights (black contours, dam) </a:t>
            </a:r>
            <a:endParaRPr lang="en-US" sz="1300" b="1" dirty="0">
              <a:latin typeface="Arial" panose="020B0604020202020204" pitchFamily="34" charset="0"/>
              <a:ea typeface="Times New Roman" panose="02020603050405020304" pitchFamily="18" charset="0"/>
              <a:cs typeface="Arial" panose="020B0604020202020204" pitchFamily="34" charset="0"/>
            </a:endParaRPr>
          </a:p>
          <a:p>
            <a:pPr algn="ctr"/>
            <a:r>
              <a:rPr lang="en-US" sz="1400" b="1" dirty="0">
                <a:latin typeface="Arial" panose="020B0604020202020204" pitchFamily="34" charset="0"/>
                <a:ea typeface="Times New Roman" panose="02020603050405020304" pitchFamily="18" charset="0"/>
                <a:cs typeface="Arial" panose="020B0604020202020204" pitchFamily="34" charset="0"/>
              </a:rPr>
              <a:t> </a:t>
            </a:r>
          </a:p>
        </p:txBody>
      </p:sp>
      <p:pic>
        <p:nvPicPr>
          <p:cNvPr id="8" name="Picture 7" descr="Diagram&#10;&#10;Description automatically generated">
            <a:extLst>
              <a:ext uri="{FF2B5EF4-FFF2-40B4-BE49-F238E27FC236}">
                <a16:creationId xmlns:a16="http://schemas.microsoft.com/office/drawing/2014/main" id="{13BCA508-FAE7-3649-A32D-5FEE1CFED47B}"/>
              </a:ext>
            </a:extLst>
          </p:cNvPr>
          <p:cNvPicPr>
            <a:picLocks noChangeAspect="1"/>
          </p:cNvPicPr>
          <p:nvPr/>
        </p:nvPicPr>
        <p:blipFill>
          <a:blip r:embed="rId2"/>
          <a:stretch>
            <a:fillRect/>
          </a:stretch>
        </p:blipFill>
        <p:spPr>
          <a:xfrm>
            <a:off x="1094492" y="755637"/>
            <a:ext cx="7188541" cy="5038743"/>
          </a:xfrm>
          <a:prstGeom prst="rect">
            <a:avLst/>
          </a:prstGeom>
        </p:spPr>
      </p:pic>
      <p:sp>
        <p:nvSpPr>
          <p:cNvPr id="9" name="TextBox 8">
            <a:extLst>
              <a:ext uri="{FF2B5EF4-FFF2-40B4-BE49-F238E27FC236}">
                <a16:creationId xmlns:a16="http://schemas.microsoft.com/office/drawing/2014/main" id="{93BCD3F7-9CE7-46E0-4323-C3F38DBFBBAF}"/>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Synoptic Overview</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F0CDD703-2321-0491-B54F-6502174823DB}"/>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AE0788D-8E9A-BA77-128B-9BCE11F24F14}"/>
              </a:ext>
            </a:extLst>
          </p:cNvPr>
          <p:cNvSpPr txBox="1"/>
          <p:nvPr/>
        </p:nvSpPr>
        <p:spPr>
          <a:xfrm>
            <a:off x="1007599" y="5784176"/>
            <a:ext cx="3494791" cy="892552"/>
          </a:xfrm>
          <a:prstGeom prst="rect">
            <a:avLst/>
          </a:prstGeom>
          <a:noFill/>
        </p:spPr>
        <p:txBody>
          <a:bodyPr wrap="square">
            <a:spAutoFit/>
          </a:bodyPr>
          <a:lstStyle/>
          <a:p>
            <a:pPr algn="ctr"/>
            <a:r>
              <a:rPr lang="en-US" sz="1300" b="1" dirty="0">
                <a:solidFill>
                  <a:srgbClr val="000000"/>
                </a:solidFill>
                <a:latin typeface="Arial" panose="020B0604020202020204" pitchFamily="34" charset="0"/>
                <a:ea typeface="Times New Roman" panose="02020603050405020304" pitchFamily="18" charset="0"/>
                <a:cs typeface="Arial" panose="020B0604020202020204" pitchFamily="34" charset="0"/>
              </a:rPr>
              <a:t>250-hPa winds (shaded, m s</a:t>
            </a:r>
            <a:r>
              <a:rPr lang="en-US" sz="1300" b="1"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US" sz="13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1300" b="1" dirty="0">
                <a:solidFill>
                  <a:srgbClr val="000000"/>
                </a:solidFill>
                <a:latin typeface="Arial" panose="020B0604020202020204" pitchFamily="34" charset="0"/>
                <a:ea typeface="Times New Roman" panose="02020603050405020304" pitchFamily="18" charset="0"/>
                <a:cs typeface="Arial" panose="020B0604020202020204" pitchFamily="34" charset="0"/>
              </a:rPr>
              <a:t>24-h difference of 250-hPa winds after initial classification of ET (black contours, every 20 m s</a:t>
            </a:r>
            <a:r>
              <a:rPr lang="en-US" sz="1300" b="1"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US" sz="13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25663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giotr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418" y="1088173"/>
            <a:ext cx="5639467" cy="4193997"/>
          </a:xfrm>
          <a:prstGeom prst="rect">
            <a:avLst/>
          </a:prstGeom>
        </p:spPr>
      </p:pic>
      <p:sp>
        <p:nvSpPr>
          <p:cNvPr id="5" name="TextBox 4">
            <a:extLst>
              <a:ext uri="{FF2B5EF4-FFF2-40B4-BE49-F238E27FC236}">
                <a16:creationId xmlns:a16="http://schemas.microsoft.com/office/drawing/2014/main" id="{058FF0E0-8679-7E30-97FB-A5CAC7498701}"/>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428BDCC4-4A6B-5533-BD8D-FB858225993E}"/>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64B643F-3D42-243A-B61E-B9655920EFB1}"/>
              </a:ext>
            </a:extLst>
          </p:cNvPr>
          <p:cNvSpPr txBox="1"/>
          <p:nvPr/>
        </p:nvSpPr>
        <p:spPr>
          <a:xfrm>
            <a:off x="3065715" y="5477439"/>
            <a:ext cx="6018871" cy="584775"/>
          </a:xfrm>
          <a:prstGeom prst="rect">
            <a:avLst/>
          </a:prstGeom>
          <a:noFill/>
        </p:spPr>
        <p:txBody>
          <a:bodyPr wrap="square">
            <a:spAutoFit/>
          </a:bodyPr>
          <a:lstStyle/>
          <a:p>
            <a:pPr algn="ctr"/>
            <a:r>
              <a:rPr lang="en-US" sz="1600" dirty="0">
                <a:effectLst/>
                <a:latin typeface="ArialMT"/>
              </a:rPr>
              <a:t>Track of TC Sergio derived from the HURDAT database valid 29 Sep 2018 – 12 Oct 2018</a:t>
            </a:r>
            <a:endParaRPr lang="en-US" sz="1600" dirty="0">
              <a:effectLst/>
            </a:endParaRPr>
          </a:p>
        </p:txBody>
      </p:sp>
      <p:sp>
        <p:nvSpPr>
          <p:cNvPr id="8" name="TextBox 7">
            <a:extLst>
              <a:ext uri="{FF2B5EF4-FFF2-40B4-BE49-F238E27FC236}">
                <a16:creationId xmlns:a16="http://schemas.microsoft.com/office/drawing/2014/main" id="{553D4594-7C0D-A5EB-5FDF-D199442678D0}"/>
              </a:ext>
            </a:extLst>
          </p:cNvPr>
          <p:cNvSpPr txBox="1"/>
          <p:nvPr/>
        </p:nvSpPr>
        <p:spPr>
          <a:xfrm>
            <a:off x="436684" y="1372341"/>
            <a:ext cx="2400301" cy="4524315"/>
          </a:xfrm>
          <a:prstGeom prst="rect">
            <a:avLst/>
          </a:prstGeom>
          <a:noFill/>
        </p:spPr>
        <p:txBody>
          <a:bodyPr wrap="square">
            <a:spAutoFit/>
          </a:bodyPr>
          <a:lstStyle/>
          <a:p>
            <a:pPr>
              <a:buFont typeface="Arial" panose="020B0604020202020204" pitchFamily="34" charset="0"/>
              <a:buChar char="•"/>
            </a:pPr>
            <a:r>
              <a:rPr lang="en-US" sz="1800" dirty="0">
                <a:effectLst/>
                <a:latin typeface="Arial" panose="020B0604020202020204" pitchFamily="34" charset="0"/>
              </a:rPr>
              <a:t> Tropical Cyclone (TC) Sergio was a recurving eastern North Pacific system that made landfall in Baja California</a:t>
            </a:r>
          </a:p>
          <a:p>
            <a:endParaRPr lang="en-US" sz="1800" dirty="0">
              <a:effectLst/>
              <a:latin typeface="ArialMT"/>
            </a:endParaRPr>
          </a:p>
          <a:p>
            <a:pPr>
              <a:buFont typeface="Arial" panose="020B0604020202020204" pitchFamily="34" charset="0"/>
              <a:buChar char="•"/>
            </a:pPr>
            <a:r>
              <a:rPr lang="en-US" sz="1800" dirty="0">
                <a:effectLst/>
                <a:latin typeface="Arial" panose="020B0604020202020204" pitchFamily="34" charset="0"/>
              </a:rPr>
              <a:t> TC Sergio’s impacts proved to be costly for much of Baja California and parts of the southwestern US ($2.67 million, 2018 USD) after landfall due to severe flooding </a:t>
            </a:r>
            <a:endParaRPr lang="en-US" sz="1800" dirty="0">
              <a:effectLst/>
              <a:latin typeface="ArialMT"/>
            </a:endParaRPr>
          </a:p>
        </p:txBody>
      </p:sp>
    </p:spTree>
    <p:extLst>
      <p:ext uri="{BB962C8B-B14F-4D97-AF65-F5344CB8AC3E}">
        <p14:creationId xmlns:p14="http://schemas.microsoft.com/office/powerpoint/2010/main" val="393508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8FF0E0-8679-7E30-97FB-A5CAC7498701}"/>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428BDCC4-4A6B-5533-BD8D-FB858225993E}"/>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descr="Map&#10;&#10;Description automatically generated">
            <a:extLst>
              <a:ext uri="{FF2B5EF4-FFF2-40B4-BE49-F238E27FC236}">
                <a16:creationId xmlns:a16="http://schemas.microsoft.com/office/drawing/2014/main" id="{A4C13F4D-E5DE-5C6E-1FCC-C39C594EA06B}"/>
              </a:ext>
            </a:extLst>
          </p:cNvPr>
          <p:cNvPicPr>
            <a:picLocks noChangeAspect="1"/>
          </p:cNvPicPr>
          <p:nvPr/>
        </p:nvPicPr>
        <p:blipFill>
          <a:blip r:embed="rId3"/>
          <a:stretch>
            <a:fillRect/>
          </a:stretch>
        </p:blipFill>
        <p:spPr>
          <a:xfrm>
            <a:off x="1306634" y="999078"/>
            <a:ext cx="6530731" cy="4606498"/>
          </a:xfrm>
          <a:prstGeom prst="rect">
            <a:avLst/>
          </a:prstGeom>
        </p:spPr>
      </p:pic>
      <p:sp>
        <p:nvSpPr>
          <p:cNvPr id="10" name="TextBox 9">
            <a:extLst>
              <a:ext uri="{FF2B5EF4-FFF2-40B4-BE49-F238E27FC236}">
                <a16:creationId xmlns:a16="http://schemas.microsoft.com/office/drawing/2014/main" id="{F8D385AA-A22A-4433-5A4E-F4566CB11774}"/>
              </a:ext>
            </a:extLst>
          </p:cNvPr>
          <p:cNvSpPr txBox="1"/>
          <p:nvPr/>
        </p:nvSpPr>
        <p:spPr>
          <a:xfrm>
            <a:off x="1527081" y="5775665"/>
            <a:ext cx="6110653" cy="86177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24-hr Day 1 QPF </a:t>
            </a:r>
          </a:p>
          <a:p>
            <a:pPr algn="ctr"/>
            <a:r>
              <a:rPr lang="en-US" sz="1600" dirty="0">
                <a:latin typeface="Arial" panose="020B0604020202020204" pitchFamily="34" charset="0"/>
                <a:cs typeface="Arial" panose="020B0604020202020204" pitchFamily="34" charset="0"/>
              </a:rPr>
              <a:t>Forecast Valid 1200 UTC 12 Oct – 1200 UTC Oct 13</a:t>
            </a:r>
          </a:p>
          <a:p>
            <a:pPr algn="ctr"/>
            <a:r>
              <a:rPr lang="en-US" sz="1600" dirty="0">
                <a:latin typeface="Arial" panose="020B0604020202020204" pitchFamily="34" charset="0"/>
                <a:cs typeface="Arial" panose="020B0604020202020204" pitchFamily="34" charset="0"/>
              </a:rPr>
              <a:t> (Source: WPC)</a:t>
            </a:r>
          </a:p>
        </p:txBody>
      </p:sp>
      <p:pic>
        <p:nvPicPr>
          <p:cNvPr id="11" name="Picture 10" descr="Table&#10;&#10;Description automatically generated">
            <a:extLst>
              <a:ext uri="{FF2B5EF4-FFF2-40B4-BE49-F238E27FC236}">
                <a16:creationId xmlns:a16="http://schemas.microsoft.com/office/drawing/2014/main" id="{8CF33701-38C3-E467-E96B-E0F8F95AA8A1}"/>
              </a:ext>
            </a:extLst>
          </p:cNvPr>
          <p:cNvPicPr>
            <a:picLocks noChangeAspect="1"/>
          </p:cNvPicPr>
          <p:nvPr/>
        </p:nvPicPr>
        <p:blipFill>
          <a:blip r:embed="rId4"/>
          <a:stretch>
            <a:fillRect/>
          </a:stretch>
        </p:blipFill>
        <p:spPr>
          <a:xfrm>
            <a:off x="1115308" y="2986745"/>
            <a:ext cx="3949362" cy="2703876"/>
          </a:xfrm>
          <a:prstGeom prst="rect">
            <a:avLst/>
          </a:prstGeom>
          <a:ln w="38100">
            <a:solidFill>
              <a:schemeClr val="tx1"/>
            </a:solidFill>
          </a:ln>
        </p:spPr>
      </p:pic>
    </p:spTree>
    <p:extLst>
      <p:ext uri="{BB962C8B-B14F-4D97-AF65-F5344CB8AC3E}">
        <p14:creationId xmlns:p14="http://schemas.microsoft.com/office/powerpoint/2010/main" val="371931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8FF0E0-8679-7E30-97FB-A5CAC7498701}"/>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428BDCC4-4A6B-5533-BD8D-FB858225993E}"/>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64B643F-3D42-243A-B61E-B9655920EFB1}"/>
              </a:ext>
            </a:extLst>
          </p:cNvPr>
          <p:cNvSpPr txBox="1"/>
          <p:nvPr/>
        </p:nvSpPr>
        <p:spPr>
          <a:xfrm>
            <a:off x="1562564" y="5892409"/>
            <a:ext cx="6018871" cy="584775"/>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Regional radar animation valid from 0858 UTC – 1008 UTC on 13 October 2018 (Source: NWS)</a:t>
            </a:r>
            <a:endParaRPr lang="en-US" sz="1600" dirty="0">
              <a:effectLst/>
              <a:latin typeface="Arial" panose="020B0604020202020204" pitchFamily="34" charset="0"/>
              <a:cs typeface="Arial" panose="020B0604020202020204" pitchFamily="34" charset="0"/>
            </a:endParaRPr>
          </a:p>
        </p:txBody>
      </p:sp>
      <p:pic>
        <p:nvPicPr>
          <p:cNvPr id="4" name="Picture 3" descr="Map&#10;&#10;Description automatically generated">
            <a:extLst>
              <a:ext uri="{FF2B5EF4-FFF2-40B4-BE49-F238E27FC236}">
                <a16:creationId xmlns:a16="http://schemas.microsoft.com/office/drawing/2014/main" id="{14C85558-43EA-4339-9A5B-C79D18CAAEF7}"/>
              </a:ext>
            </a:extLst>
          </p:cNvPr>
          <p:cNvPicPr>
            <a:picLocks noChangeAspect="1"/>
          </p:cNvPicPr>
          <p:nvPr/>
        </p:nvPicPr>
        <p:blipFill>
          <a:blip r:embed="rId3"/>
          <a:stretch>
            <a:fillRect/>
          </a:stretch>
        </p:blipFill>
        <p:spPr>
          <a:xfrm>
            <a:off x="2066307" y="923490"/>
            <a:ext cx="5011386" cy="4760816"/>
          </a:xfrm>
          <a:prstGeom prst="rect">
            <a:avLst/>
          </a:prstGeom>
        </p:spPr>
      </p:pic>
    </p:spTree>
    <p:extLst>
      <p:ext uri="{BB962C8B-B14F-4D97-AF65-F5344CB8AC3E}">
        <p14:creationId xmlns:p14="http://schemas.microsoft.com/office/powerpoint/2010/main" val="92709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DB19916-06A2-EC4B-9044-78978B7E17FF}"/>
              </a:ext>
            </a:extLst>
          </p:cNvPr>
          <p:cNvPicPr>
            <a:picLocks noChangeAspect="1"/>
          </p:cNvPicPr>
          <p:nvPr/>
        </p:nvPicPr>
        <p:blipFill>
          <a:blip r:embed="rId2"/>
          <a:stretch>
            <a:fillRect/>
          </a:stretch>
        </p:blipFill>
        <p:spPr>
          <a:xfrm>
            <a:off x="3656683" y="2036057"/>
            <a:ext cx="5228285" cy="3201319"/>
          </a:xfrm>
          <a:prstGeom prst="rect">
            <a:avLst/>
          </a:prstGeom>
        </p:spPr>
      </p:pic>
      <p:sp>
        <p:nvSpPr>
          <p:cNvPr id="11" name="TextBox 10">
            <a:extLst>
              <a:ext uri="{FF2B5EF4-FFF2-40B4-BE49-F238E27FC236}">
                <a16:creationId xmlns:a16="http://schemas.microsoft.com/office/drawing/2014/main" id="{2D284548-53D8-AB43-A545-2130268735A8}"/>
              </a:ext>
            </a:extLst>
          </p:cNvPr>
          <p:cNvSpPr txBox="1"/>
          <p:nvPr/>
        </p:nvSpPr>
        <p:spPr>
          <a:xfrm>
            <a:off x="5207618" y="1620624"/>
            <a:ext cx="2427067" cy="300082"/>
          </a:xfrm>
          <a:prstGeom prst="rect">
            <a:avLst/>
          </a:prstGeom>
          <a:noFill/>
        </p:spPr>
        <p:txBody>
          <a:bodyPr wrap="square">
            <a:spAutoFit/>
          </a:bodyPr>
          <a:lstStyle/>
          <a:p>
            <a:r>
              <a:rPr lang="en-US" sz="1350" b="1" dirty="0">
                <a:solidFill>
                  <a:srgbClr val="333333"/>
                </a:solidFill>
                <a:latin typeface="Arial" panose="020B0604020202020204" pitchFamily="34" charset="0"/>
                <a:cs typeface="Arial" panose="020B0604020202020204" pitchFamily="34" charset="0"/>
              </a:rPr>
              <a:t>1 Aug – 15 Oct 1958–2003</a:t>
            </a:r>
            <a:endParaRPr lang="en-US" sz="135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744161C-054E-154C-9372-A55A29145B07}"/>
              </a:ext>
            </a:extLst>
          </p:cNvPr>
          <p:cNvSpPr txBox="1"/>
          <p:nvPr/>
        </p:nvSpPr>
        <p:spPr>
          <a:xfrm>
            <a:off x="4642384" y="5242031"/>
            <a:ext cx="3557537" cy="715581"/>
          </a:xfrm>
          <a:prstGeom prst="rect">
            <a:avLst/>
          </a:prstGeom>
          <a:noFill/>
        </p:spPr>
        <p:txBody>
          <a:bodyPr wrap="square">
            <a:spAutoFit/>
          </a:bodyPr>
          <a:lstStyle/>
          <a:p>
            <a:pPr algn="ctr"/>
            <a:endParaRPr lang="en-US" sz="1350" dirty="0">
              <a:solidFill>
                <a:srgbClr val="333333"/>
              </a:solidFill>
              <a:latin typeface="Arial" panose="020B0604020202020204" pitchFamily="34" charset="0"/>
              <a:cs typeface="Arial" panose="020B0604020202020204" pitchFamily="34" charset="0"/>
            </a:endParaRPr>
          </a:p>
          <a:p>
            <a:pPr algn="ctr"/>
            <a:r>
              <a:rPr lang="en-US" sz="1350" dirty="0">
                <a:solidFill>
                  <a:srgbClr val="333333"/>
                </a:solidFill>
                <a:latin typeface="Arial" panose="020B0604020202020204" pitchFamily="34" charset="0"/>
                <a:cs typeface="Arial" panose="020B0604020202020204" pitchFamily="34" charset="0"/>
              </a:rPr>
              <a:t>Fig. 4 adapted from </a:t>
            </a:r>
            <a:r>
              <a:rPr lang="en-US" sz="1350" dirty="0" err="1">
                <a:solidFill>
                  <a:srgbClr val="333333"/>
                </a:solidFill>
                <a:latin typeface="Arial" panose="020B0604020202020204" pitchFamily="34" charset="0"/>
                <a:cs typeface="Arial" panose="020B0604020202020204" pitchFamily="34" charset="0"/>
              </a:rPr>
              <a:t>Corbosiero</a:t>
            </a:r>
            <a:r>
              <a:rPr lang="en-US" sz="1350" dirty="0">
                <a:solidFill>
                  <a:srgbClr val="333333"/>
                </a:solidFill>
                <a:latin typeface="Arial" panose="020B0604020202020204" pitchFamily="34" charset="0"/>
                <a:cs typeface="Arial" panose="020B0604020202020204" pitchFamily="34" charset="0"/>
              </a:rPr>
              <a:t> et al. (2009)</a:t>
            </a:r>
          </a:p>
          <a:p>
            <a:pPr algn="ctr"/>
            <a:endParaRPr lang="en-US" sz="1350" dirty="0">
              <a:solidFill>
                <a:srgbClr val="333333"/>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085236-06D4-C645-8E55-E82D436D9E3F}"/>
              </a:ext>
            </a:extLst>
          </p:cNvPr>
          <p:cNvSpPr txBox="1"/>
          <p:nvPr/>
        </p:nvSpPr>
        <p:spPr>
          <a:xfrm>
            <a:off x="259032" y="1424895"/>
            <a:ext cx="3276600" cy="5286062"/>
          </a:xfrm>
          <a:prstGeom prst="rect">
            <a:avLst/>
          </a:prstGeom>
          <a:noFill/>
        </p:spPr>
        <p:txBody>
          <a:bodyPr wrap="square">
            <a:spAutoFit/>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Recurving eastern North Pacific (EPAC) tropical cyclones (TCs) can threaten life and property along the West Coast of North America </a:t>
            </a: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err="1">
                <a:latin typeface="Arial" panose="020B0604020202020204" pitchFamily="34" charset="0"/>
                <a:cs typeface="Arial" panose="020B0604020202020204" pitchFamily="34" charset="0"/>
              </a:rPr>
              <a:t>Corbosiero</a:t>
            </a:r>
            <a:r>
              <a:rPr lang="en-US" dirty="0">
                <a:latin typeface="Arial" panose="020B0604020202020204" pitchFamily="34" charset="0"/>
                <a:cs typeface="Arial" panose="020B0604020202020204" pitchFamily="34" charset="0"/>
              </a:rPr>
              <a:t> et al. (2009) found that roughly 10% (N=35) of all EPAC TCs (N=340) and their remnants brought heavy rainfall to the U.S.</a:t>
            </a: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relative frequency of heavy TC rainfall impact occurred most during September</a:t>
            </a:r>
          </a:p>
          <a:p>
            <a:endParaRPr lang="en-US" sz="1350" dirty="0">
              <a:cs typeface="Calibri" panose="020F0502020204030204" pitchFamily="34" charset="0"/>
            </a:endParaRPr>
          </a:p>
        </p:txBody>
      </p:sp>
      <p:sp>
        <p:nvSpPr>
          <p:cNvPr id="9" name="TextBox 8">
            <a:extLst>
              <a:ext uri="{FF2B5EF4-FFF2-40B4-BE49-F238E27FC236}">
                <a16:creationId xmlns:a16="http://schemas.microsoft.com/office/drawing/2014/main" id="{447EB84A-F32B-2371-4EA5-3DCC0452373B}"/>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DE5FD660-A977-A1E5-95C6-C5A2A5B09C8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6274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8FF0E0-8679-7E30-97FB-A5CAC7498701}"/>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428BDCC4-4A6B-5533-BD8D-FB858225993E}"/>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descr="Map&#10;&#10;Description automatically generated">
            <a:extLst>
              <a:ext uri="{FF2B5EF4-FFF2-40B4-BE49-F238E27FC236}">
                <a16:creationId xmlns:a16="http://schemas.microsoft.com/office/drawing/2014/main" id="{CF814DA0-BB50-A90F-F75F-243EDC908F92}"/>
              </a:ext>
            </a:extLst>
          </p:cNvPr>
          <p:cNvPicPr>
            <a:picLocks noChangeAspect="1"/>
          </p:cNvPicPr>
          <p:nvPr/>
        </p:nvPicPr>
        <p:blipFill>
          <a:blip r:embed="rId3"/>
          <a:stretch>
            <a:fillRect/>
          </a:stretch>
        </p:blipFill>
        <p:spPr>
          <a:xfrm>
            <a:off x="1231446" y="1087168"/>
            <a:ext cx="6681107" cy="4683663"/>
          </a:xfrm>
          <a:prstGeom prst="rect">
            <a:avLst/>
          </a:prstGeom>
        </p:spPr>
      </p:pic>
      <p:sp>
        <p:nvSpPr>
          <p:cNvPr id="8" name="TextBox 7">
            <a:extLst>
              <a:ext uri="{FF2B5EF4-FFF2-40B4-BE49-F238E27FC236}">
                <a16:creationId xmlns:a16="http://schemas.microsoft.com/office/drawing/2014/main" id="{C27D4221-8A11-18CB-C9CF-44DBE8010348}"/>
              </a:ext>
            </a:extLst>
          </p:cNvPr>
          <p:cNvSpPr txBox="1"/>
          <p:nvPr/>
        </p:nvSpPr>
        <p:spPr>
          <a:xfrm>
            <a:off x="1562563" y="6100689"/>
            <a:ext cx="6018871"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SPC Storm Report 13 Oct (Source: SPC)</a:t>
            </a:r>
            <a:endParaRPr lang="en-US" sz="1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811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8FF0E0-8679-7E30-97FB-A5CAC7498701}"/>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428BDCC4-4A6B-5533-BD8D-FB858225993E}"/>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2ABC7BAC-1ED6-8DCA-5F50-58D33FCBF565}"/>
              </a:ext>
            </a:extLst>
          </p:cNvPr>
          <p:cNvPicPr>
            <a:picLocks noChangeAspect="1"/>
          </p:cNvPicPr>
          <p:nvPr/>
        </p:nvPicPr>
        <p:blipFill>
          <a:blip r:embed="rId3"/>
          <a:stretch>
            <a:fillRect/>
          </a:stretch>
        </p:blipFill>
        <p:spPr>
          <a:xfrm>
            <a:off x="221566" y="795321"/>
            <a:ext cx="5770099" cy="5267357"/>
          </a:xfrm>
          <a:prstGeom prst="rect">
            <a:avLst/>
          </a:prstGeom>
        </p:spPr>
      </p:pic>
      <p:pic>
        <p:nvPicPr>
          <p:cNvPr id="11" name="Picture 10" descr="A picture containing sky, outdoor, shore&#10;&#10;Description automatically generated">
            <a:extLst>
              <a:ext uri="{FF2B5EF4-FFF2-40B4-BE49-F238E27FC236}">
                <a16:creationId xmlns:a16="http://schemas.microsoft.com/office/drawing/2014/main" id="{6677F6E7-1BC7-5157-5F2C-AC2AF9D51608}"/>
              </a:ext>
            </a:extLst>
          </p:cNvPr>
          <p:cNvPicPr>
            <a:picLocks noChangeAspect="1"/>
          </p:cNvPicPr>
          <p:nvPr/>
        </p:nvPicPr>
        <p:blipFill>
          <a:blip r:embed="rId4"/>
          <a:stretch>
            <a:fillRect/>
          </a:stretch>
        </p:blipFill>
        <p:spPr>
          <a:xfrm>
            <a:off x="2368062" y="3054350"/>
            <a:ext cx="6682154" cy="3721588"/>
          </a:xfrm>
          <a:prstGeom prst="rect">
            <a:avLst/>
          </a:prstGeom>
        </p:spPr>
      </p:pic>
      <p:cxnSp>
        <p:nvCxnSpPr>
          <p:cNvPr id="15" name="Straight Connector 14">
            <a:extLst>
              <a:ext uri="{FF2B5EF4-FFF2-40B4-BE49-F238E27FC236}">
                <a16:creationId xmlns:a16="http://schemas.microsoft.com/office/drawing/2014/main" id="{87705E1C-D56C-98A2-B745-307B63FA4CB5}"/>
              </a:ext>
            </a:extLst>
          </p:cNvPr>
          <p:cNvCxnSpPr>
            <a:cxnSpLocks/>
          </p:cNvCxnSpPr>
          <p:nvPr/>
        </p:nvCxnSpPr>
        <p:spPr>
          <a:xfrm>
            <a:off x="492369" y="5943600"/>
            <a:ext cx="1863969" cy="8088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88BD59-FF8B-7BD9-6E8B-74C18C70C169}"/>
              </a:ext>
            </a:extLst>
          </p:cNvPr>
          <p:cNvCxnSpPr>
            <a:cxnSpLocks/>
          </p:cNvCxnSpPr>
          <p:nvPr/>
        </p:nvCxnSpPr>
        <p:spPr>
          <a:xfrm flipV="1">
            <a:off x="492369" y="3096047"/>
            <a:ext cx="1863969" cy="107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7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8FF0E0-8679-7E30-97FB-A5CAC7498701}"/>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428BDCC4-4A6B-5533-BD8D-FB858225993E}"/>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2ABC7BAC-1ED6-8DCA-5F50-58D33FCBF565}"/>
              </a:ext>
            </a:extLst>
          </p:cNvPr>
          <p:cNvPicPr>
            <a:picLocks noChangeAspect="1"/>
          </p:cNvPicPr>
          <p:nvPr/>
        </p:nvPicPr>
        <p:blipFill>
          <a:blip r:embed="rId3"/>
          <a:stretch>
            <a:fillRect/>
          </a:stretch>
        </p:blipFill>
        <p:spPr>
          <a:xfrm>
            <a:off x="198119" y="795321"/>
            <a:ext cx="5770099" cy="5267357"/>
          </a:xfrm>
          <a:prstGeom prst="rect">
            <a:avLst/>
          </a:prstGeom>
        </p:spPr>
      </p:pic>
      <p:pic>
        <p:nvPicPr>
          <p:cNvPr id="13" name="Picture 12" descr="A picture containing text, suit&#10;&#10;Description automatically generated">
            <a:extLst>
              <a:ext uri="{FF2B5EF4-FFF2-40B4-BE49-F238E27FC236}">
                <a16:creationId xmlns:a16="http://schemas.microsoft.com/office/drawing/2014/main" id="{C33207DA-55DC-E709-E45C-0ECF9D989933}"/>
              </a:ext>
            </a:extLst>
          </p:cNvPr>
          <p:cNvPicPr>
            <a:picLocks noChangeAspect="1"/>
          </p:cNvPicPr>
          <p:nvPr/>
        </p:nvPicPr>
        <p:blipFill>
          <a:blip r:embed="rId4"/>
          <a:stretch>
            <a:fillRect/>
          </a:stretch>
        </p:blipFill>
        <p:spPr>
          <a:xfrm>
            <a:off x="2731479" y="2959632"/>
            <a:ext cx="5920152" cy="3663906"/>
          </a:xfrm>
          <a:prstGeom prst="rect">
            <a:avLst/>
          </a:prstGeom>
        </p:spPr>
      </p:pic>
      <p:cxnSp>
        <p:nvCxnSpPr>
          <p:cNvPr id="7" name="Straight Connector 6">
            <a:extLst>
              <a:ext uri="{FF2B5EF4-FFF2-40B4-BE49-F238E27FC236}">
                <a16:creationId xmlns:a16="http://schemas.microsoft.com/office/drawing/2014/main" id="{D435BEE1-AEDA-3E62-66D2-9F961F20E776}"/>
              </a:ext>
            </a:extLst>
          </p:cNvPr>
          <p:cNvCxnSpPr>
            <a:cxnSpLocks/>
          </p:cNvCxnSpPr>
          <p:nvPr/>
        </p:nvCxnSpPr>
        <p:spPr>
          <a:xfrm>
            <a:off x="492369" y="5943600"/>
            <a:ext cx="2239110" cy="6799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07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P21_2018093000_GEFS_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714" y="850529"/>
            <a:ext cx="6236571" cy="5138583"/>
          </a:xfrm>
          <a:prstGeom prst="rect">
            <a:avLst/>
          </a:prstGeom>
        </p:spPr>
      </p:pic>
      <p:sp>
        <p:nvSpPr>
          <p:cNvPr id="6" name="TextBox 5">
            <a:extLst>
              <a:ext uri="{FF2B5EF4-FFF2-40B4-BE49-F238E27FC236}">
                <a16:creationId xmlns:a16="http://schemas.microsoft.com/office/drawing/2014/main" id="{A6C3745D-624B-4255-05D3-9AD9C9A2E053}"/>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F3D8FDBF-A068-AD12-6B98-1C89D2C66208}"/>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4841EE1-0CE4-AE6F-7949-4A4331DA6B77}"/>
              </a:ext>
            </a:extLst>
          </p:cNvPr>
          <p:cNvSpPr txBox="1"/>
          <p:nvPr/>
        </p:nvSpPr>
        <p:spPr>
          <a:xfrm>
            <a:off x="1671414" y="6010140"/>
            <a:ext cx="6018871" cy="584775"/>
          </a:xfrm>
          <a:prstGeom prst="rect">
            <a:avLst/>
          </a:prstGeom>
          <a:noFill/>
        </p:spPr>
        <p:txBody>
          <a:bodyPr wrap="square">
            <a:spAutoFit/>
          </a:bodyPr>
          <a:lstStyle/>
          <a:p>
            <a:pPr algn="ctr"/>
            <a:r>
              <a:rPr lang="en-US" sz="1600" dirty="0">
                <a:effectLst/>
                <a:latin typeface="ArialMT"/>
              </a:rPr>
              <a:t>GFS ensemble member tracks (contours, colored by intensity, kt) of TC Sergio initialized at 0000 UTC 30 Sep 2018 </a:t>
            </a:r>
            <a:endParaRPr lang="en-US" sz="1600" dirty="0">
              <a:effectLst/>
            </a:endParaRPr>
          </a:p>
        </p:txBody>
      </p:sp>
    </p:spTree>
    <p:extLst>
      <p:ext uri="{BB962C8B-B14F-4D97-AF65-F5344CB8AC3E}">
        <p14:creationId xmlns:p14="http://schemas.microsoft.com/office/powerpoint/2010/main" val="3918681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National Centers for Environmental Prediction (NCEP) GFS Ensemble Forecasts (0.5° latitude x 0.5° longitude)</a:t>
            </a:r>
          </a:p>
          <a:p>
            <a:pPr lvl="1"/>
            <a:r>
              <a:rPr lang="en-US" dirty="0">
                <a:latin typeface="Arial" panose="020B0604020202020204" pitchFamily="34" charset="0"/>
                <a:cs typeface="Arial" panose="020B0604020202020204" pitchFamily="34" charset="0"/>
              </a:rPr>
              <a:t>Used to investigate ensemble differences and evolution</a:t>
            </a:r>
          </a:p>
          <a:p>
            <a:pPr marL="274320" lvl="1" indent="0">
              <a:buNone/>
            </a:pPr>
            <a:endParaRPr lang="en-US" dirty="0">
              <a:latin typeface="Arial" panose="020B0604020202020204" pitchFamily="34" charset="0"/>
              <a:cs typeface="Arial" panose="020B0604020202020204" pitchFamily="34" charset="0"/>
            </a:endParaRPr>
          </a:p>
          <a:p>
            <a:pPr marL="274320" lvl="1"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NCEP Climate Forecast System Reanalysis (CFSR) (</a:t>
            </a:r>
            <a:r>
              <a:rPr lang="en-US" dirty="0" err="1">
                <a:latin typeface="Arial" panose="020B0604020202020204" pitchFamily="34" charset="0"/>
                <a:cs typeface="Arial" panose="020B0604020202020204" pitchFamily="34" charset="0"/>
              </a:rPr>
              <a:t>Saha</a:t>
            </a:r>
            <a:r>
              <a:rPr lang="en-US" dirty="0">
                <a:latin typeface="Arial" panose="020B0604020202020204" pitchFamily="34" charset="0"/>
                <a:cs typeface="Arial" panose="020B0604020202020204" pitchFamily="34" charset="0"/>
              </a:rPr>
              <a:t> et al. 2010)</a:t>
            </a:r>
          </a:p>
          <a:p>
            <a:pPr lvl="1"/>
            <a:r>
              <a:rPr lang="en-US" dirty="0">
                <a:latin typeface="Arial" panose="020B0604020202020204" pitchFamily="34" charset="0"/>
                <a:cs typeface="Arial" panose="020B0604020202020204" pitchFamily="34" charset="0"/>
              </a:rPr>
              <a:t>0.5° latitude x 0.5° longitude </a:t>
            </a:r>
          </a:p>
          <a:p>
            <a:pPr lvl="1"/>
            <a:r>
              <a:rPr lang="en-US" dirty="0">
                <a:latin typeface="Arial" panose="020B0604020202020204" pitchFamily="34" charset="0"/>
                <a:cs typeface="Arial" panose="020B0604020202020204" pitchFamily="34" charset="0"/>
              </a:rPr>
              <a:t>Utilized for synoptic overview maps</a:t>
            </a:r>
          </a:p>
        </p:txBody>
      </p:sp>
      <p:sp>
        <p:nvSpPr>
          <p:cNvPr id="4" name="TextBox 3">
            <a:extLst>
              <a:ext uri="{FF2B5EF4-FFF2-40B4-BE49-F238E27FC236}">
                <a16:creationId xmlns:a16="http://schemas.microsoft.com/office/drawing/2014/main" id="{D984E932-7FBF-82AA-7E03-3D1E8FE5B00A}"/>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Data</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8C4DFBB7-3A63-CF57-4125-07DC579C3FFC}"/>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29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017874-BC49-E8A9-C9AC-0279AD46913F}"/>
              </a:ext>
            </a:extLst>
          </p:cNvPr>
          <p:cNvSpPr txBox="1"/>
          <p:nvPr/>
        </p:nvSpPr>
        <p:spPr>
          <a:xfrm>
            <a:off x="551985" y="1285815"/>
            <a:ext cx="8040029" cy="923330"/>
          </a:xfrm>
          <a:prstGeom prst="rect">
            <a:avLst/>
          </a:prstGeom>
          <a:noFill/>
        </p:spPr>
        <p:txBody>
          <a:bodyPr wrap="square">
            <a:spAutoFit/>
          </a:bodyPr>
          <a:lstStyle/>
          <a:p>
            <a:r>
              <a:rPr lang="en-US" sz="1800" b="1" dirty="0">
                <a:effectLst/>
                <a:latin typeface="Arial" panose="020B0604020202020204" pitchFamily="34" charset="0"/>
              </a:rPr>
              <a:t>To evaluate the sources of error that lead to the northeastward turn of TC Sergio depicted in the forecasted track bifurcation beyond five days of initialization valid at 0000 UTC 30 Sep 2018 </a:t>
            </a:r>
            <a:endParaRPr lang="en-US" dirty="0">
              <a:effectLst/>
            </a:endParaRPr>
          </a:p>
        </p:txBody>
      </p:sp>
      <p:sp>
        <p:nvSpPr>
          <p:cNvPr id="12" name="TextBox 11">
            <a:extLst>
              <a:ext uri="{FF2B5EF4-FFF2-40B4-BE49-F238E27FC236}">
                <a16:creationId xmlns:a16="http://schemas.microsoft.com/office/drawing/2014/main" id="{C8F3D6D1-B950-18E8-0A3C-DD9E6C847310}"/>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Objective</a:t>
            </a:r>
          </a:p>
          <a:p>
            <a:pPr algn="ctr"/>
            <a:endParaRPr lang="en-US" sz="1200" dirty="0">
              <a:latin typeface="Arial" pitchFamily="34" charset="0"/>
              <a:cs typeface="Arial" pitchFamily="34" charset="0"/>
            </a:endParaRPr>
          </a:p>
        </p:txBody>
      </p:sp>
      <p:cxnSp>
        <p:nvCxnSpPr>
          <p:cNvPr id="13" name="Straight Connector 12">
            <a:extLst>
              <a:ext uri="{FF2B5EF4-FFF2-40B4-BE49-F238E27FC236}">
                <a16:creationId xmlns:a16="http://schemas.microsoft.com/office/drawing/2014/main" id="{267AFC5A-7506-A5CB-3028-88F8E0FDD0EC}"/>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2911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BE60B8-FD7B-B706-D189-13B06F4C6587}"/>
              </a:ext>
            </a:extLst>
          </p:cNvPr>
          <p:cNvSpPr txBox="1"/>
          <p:nvPr/>
        </p:nvSpPr>
        <p:spPr>
          <a:xfrm>
            <a:off x="548826" y="1285815"/>
            <a:ext cx="8067164" cy="923330"/>
          </a:xfrm>
          <a:prstGeom prst="rect">
            <a:avLst/>
          </a:prstGeom>
          <a:noFill/>
        </p:spPr>
        <p:txBody>
          <a:bodyPr wrap="square">
            <a:spAutoFit/>
          </a:bodyPr>
          <a:lstStyle/>
          <a:p>
            <a:r>
              <a:rPr lang="en-US" sz="1800" b="1" dirty="0">
                <a:effectLst/>
                <a:latin typeface="Arial" panose="020B0604020202020204" pitchFamily="34" charset="0"/>
              </a:rPr>
              <a:t>Downstream baroclinic development induced by recurving western North Pacific TCs that underwent ET created larger forecast uncertainty for TC Sergio</a:t>
            </a:r>
            <a:endParaRPr lang="en-US" sz="1800" dirty="0">
              <a:effectLst/>
              <a:latin typeface="ArialMT"/>
            </a:endParaRPr>
          </a:p>
        </p:txBody>
      </p:sp>
      <p:sp>
        <p:nvSpPr>
          <p:cNvPr id="4" name="TextBox 3">
            <a:extLst>
              <a:ext uri="{FF2B5EF4-FFF2-40B4-BE49-F238E27FC236}">
                <a16:creationId xmlns:a16="http://schemas.microsoft.com/office/drawing/2014/main" id="{F191B849-1FB3-3F1B-2CF4-68D94B0609C4}"/>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Hypothesis</a:t>
            </a:r>
          </a:p>
          <a:p>
            <a:pPr algn="ctr"/>
            <a:endParaRPr lang="en-US" sz="1200" dirty="0">
              <a:latin typeface="Arial" pitchFamily="34" charset="0"/>
              <a:cs typeface="Arial" pitchFamily="34" charset="0"/>
            </a:endParaRPr>
          </a:p>
        </p:txBody>
      </p:sp>
      <p:cxnSp>
        <p:nvCxnSpPr>
          <p:cNvPr id="6" name="Straight Connector 5">
            <a:extLst>
              <a:ext uri="{FF2B5EF4-FFF2-40B4-BE49-F238E27FC236}">
                <a16:creationId xmlns:a16="http://schemas.microsoft.com/office/drawing/2014/main" id="{0B9B354F-EAE6-B034-AD07-A427F642B0DF}"/>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7354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latin typeface="Arial" panose="020B0604020202020204" pitchFamily="34" charset="0"/>
                <a:cs typeface="Arial" panose="020B0604020202020204" pitchFamily="34" charset="0"/>
              </a:rPr>
              <a:t>Extracted forecasted tracks of tropical cyclone Sergio for each ensemble member to determine updated local minima of mean sea level pressure at each forecast time step</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GEFS track error was quantified by the </a:t>
            </a:r>
            <a:r>
              <a:rPr lang="en-US" b="1" dirty="0" err="1">
                <a:latin typeface="Arial" panose="020B0604020202020204" pitchFamily="34" charset="0"/>
                <a:cs typeface="Arial" panose="020B0604020202020204" pitchFamily="34" charset="0"/>
              </a:rPr>
              <a:t>lat</a:t>
            </a:r>
            <a:r>
              <a:rPr lang="en-US" b="1" dirty="0">
                <a:latin typeface="Arial" panose="020B0604020202020204" pitchFamily="34" charset="0"/>
                <a:cs typeface="Arial" panose="020B0604020202020204" pitchFamily="34" charset="0"/>
              </a:rPr>
              <a:t> and </a:t>
            </a:r>
            <a:r>
              <a:rPr lang="en-US" b="1" dirty="0" err="1">
                <a:latin typeface="Arial" panose="020B0604020202020204" pitchFamily="34" charset="0"/>
                <a:cs typeface="Arial" panose="020B0604020202020204" pitchFamily="34" charset="0"/>
              </a:rPr>
              <a:t>lon</a:t>
            </a:r>
            <a:r>
              <a:rPr lang="en-US" b="1" dirty="0">
                <a:latin typeface="Arial" panose="020B0604020202020204" pitchFamily="34" charset="0"/>
                <a:cs typeface="Arial" panose="020B0604020202020204" pitchFamily="34" charset="0"/>
              </a:rPr>
              <a:t> distance from the TC center (defined by lowest MSLP) at each ensemble member to the TC center within the GEFS</a:t>
            </a:r>
          </a:p>
        </p:txBody>
      </p:sp>
      <p:sp>
        <p:nvSpPr>
          <p:cNvPr id="10" name="TextBox 9">
            <a:extLst>
              <a:ext uri="{FF2B5EF4-FFF2-40B4-BE49-F238E27FC236}">
                <a16:creationId xmlns:a16="http://schemas.microsoft.com/office/drawing/2014/main" id="{EA7E07B2-6B04-3832-85BD-7CC20EDFA508}"/>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Methodology</a:t>
            </a:r>
          </a:p>
          <a:p>
            <a:pPr algn="ctr"/>
            <a:endParaRPr lang="en-US" sz="1200" dirty="0">
              <a:latin typeface="Arial" pitchFamily="34" charset="0"/>
              <a:cs typeface="Arial" pitchFamily="34" charset="0"/>
            </a:endParaRPr>
          </a:p>
        </p:txBody>
      </p:sp>
      <p:cxnSp>
        <p:nvCxnSpPr>
          <p:cNvPr id="11" name="Straight Connector 10">
            <a:extLst>
              <a:ext uri="{FF2B5EF4-FFF2-40B4-BE49-F238E27FC236}">
                <a16:creationId xmlns:a16="http://schemas.microsoft.com/office/drawing/2014/main" id="{86082076-247E-2F2B-0AC2-48E346F30F73}"/>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396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9058" y="1392486"/>
            <a:ext cx="7886700" cy="4351338"/>
          </a:xfrm>
        </p:spPr>
        <p:txBody>
          <a:bodyPr>
            <a:normAutofit/>
          </a:bodyPr>
          <a:lstStyle/>
          <a:p>
            <a:r>
              <a:rPr lang="en-US" sz="2000" dirty="0">
                <a:latin typeface="Arial" panose="020B0604020202020204" pitchFamily="34" charset="0"/>
                <a:cs typeface="Arial" panose="020B0604020202020204" pitchFamily="34" charset="0"/>
              </a:rPr>
              <a:t>GEFS Track Error for all ensemble members (N=20)</a:t>
            </a:r>
          </a:p>
        </p:txBody>
      </p:sp>
      <p:pic>
        <p:nvPicPr>
          <p:cNvPr id="4" name="Picture 3" descr="trackerro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03" y="2258841"/>
            <a:ext cx="8222897" cy="4104686"/>
          </a:xfrm>
          <a:prstGeom prst="rect">
            <a:avLst/>
          </a:prstGeom>
        </p:spPr>
      </p:pic>
      <p:sp>
        <p:nvSpPr>
          <p:cNvPr id="7" name="TextBox 6">
            <a:extLst>
              <a:ext uri="{FF2B5EF4-FFF2-40B4-BE49-F238E27FC236}">
                <a16:creationId xmlns:a16="http://schemas.microsoft.com/office/drawing/2014/main" id="{DEB9420F-AF6E-4DCA-4D46-53257FEE356D}"/>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Track error</a:t>
            </a:r>
          </a:p>
          <a:p>
            <a:pPr algn="ctr"/>
            <a:endParaRPr lang="en-US" sz="1200"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AA0210C8-066A-79DF-8AC6-C94DEFBE4140}"/>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0277C45-CFA7-8415-6486-B6474725DD9A}"/>
              </a:ext>
            </a:extLst>
          </p:cNvPr>
          <p:cNvSpPr txBox="1"/>
          <p:nvPr/>
        </p:nvSpPr>
        <p:spPr>
          <a:xfrm>
            <a:off x="2293400" y="6440902"/>
            <a:ext cx="4578016" cy="338554"/>
          </a:xfrm>
          <a:prstGeom prst="rect">
            <a:avLst/>
          </a:prstGeom>
          <a:noFill/>
        </p:spPr>
        <p:txBody>
          <a:bodyPr wrap="square">
            <a:spAutoFit/>
          </a:bodyPr>
          <a:lstStyle/>
          <a:p>
            <a:pPr algn="ctr"/>
            <a:r>
              <a:rPr lang="en-US" sz="1600" b="1" dirty="0">
                <a:latin typeface="ArialMT"/>
              </a:rPr>
              <a:t>I</a:t>
            </a:r>
            <a:r>
              <a:rPr lang="en-US" sz="1600" b="1" dirty="0">
                <a:effectLst/>
                <a:latin typeface="ArialMT"/>
              </a:rPr>
              <a:t>nitialized at 0000 UTC 30 Sep 2018 </a:t>
            </a:r>
            <a:endParaRPr lang="en-US" sz="1600" b="1" dirty="0"/>
          </a:p>
        </p:txBody>
      </p:sp>
    </p:spTree>
    <p:extLst>
      <p:ext uri="{BB962C8B-B14F-4D97-AF65-F5344CB8AC3E}">
        <p14:creationId xmlns:p14="http://schemas.microsoft.com/office/powerpoint/2010/main" val="4150229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9058" y="1392488"/>
            <a:ext cx="7886700" cy="4351338"/>
          </a:xfrm>
        </p:spPr>
        <p:txBody>
          <a:bodyPr>
            <a:normAutofit/>
          </a:bodyPr>
          <a:lstStyle/>
          <a:p>
            <a:r>
              <a:rPr lang="en-US" sz="2000" dirty="0">
                <a:latin typeface="Arial" panose="020B0604020202020204" pitchFamily="34" charset="0"/>
                <a:cs typeface="Arial" panose="020B0604020202020204" pitchFamily="34" charset="0"/>
              </a:rPr>
              <a:t>GEFS Track Error for Recurving TC scenarios with largest rate of error growth</a:t>
            </a:r>
          </a:p>
        </p:txBody>
      </p:sp>
      <p:pic>
        <p:nvPicPr>
          <p:cNvPr id="5" name="Picture 4" descr="trackerro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62" y="2258568"/>
            <a:ext cx="8224838" cy="4105655"/>
          </a:xfrm>
          <a:prstGeom prst="rect">
            <a:avLst/>
          </a:prstGeom>
        </p:spPr>
      </p:pic>
      <p:sp>
        <p:nvSpPr>
          <p:cNvPr id="7" name="TextBox 6">
            <a:extLst>
              <a:ext uri="{FF2B5EF4-FFF2-40B4-BE49-F238E27FC236}">
                <a16:creationId xmlns:a16="http://schemas.microsoft.com/office/drawing/2014/main" id="{727ACEE9-54D9-5075-4188-205418BFE9C4}"/>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Track error</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DE16EDBA-8194-8BC3-571E-6FE88B9774AD}"/>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C6BC2B4-F04A-F1AA-B641-48610B40A0D4}"/>
              </a:ext>
            </a:extLst>
          </p:cNvPr>
          <p:cNvSpPr txBox="1"/>
          <p:nvPr/>
        </p:nvSpPr>
        <p:spPr>
          <a:xfrm>
            <a:off x="2293400" y="6440902"/>
            <a:ext cx="4578016" cy="338554"/>
          </a:xfrm>
          <a:prstGeom prst="rect">
            <a:avLst/>
          </a:prstGeom>
          <a:noFill/>
        </p:spPr>
        <p:txBody>
          <a:bodyPr wrap="square">
            <a:spAutoFit/>
          </a:bodyPr>
          <a:lstStyle/>
          <a:p>
            <a:pPr algn="ctr"/>
            <a:r>
              <a:rPr lang="en-US" sz="1600" b="1" dirty="0">
                <a:latin typeface="ArialMT"/>
              </a:rPr>
              <a:t>I</a:t>
            </a:r>
            <a:r>
              <a:rPr lang="en-US" sz="1600" b="1" dirty="0">
                <a:effectLst/>
                <a:latin typeface="ArialMT"/>
              </a:rPr>
              <a:t>nitialized at 0000 UTC 30 Sep 2018 </a:t>
            </a:r>
            <a:endParaRPr lang="en-US" sz="1600" b="1" dirty="0"/>
          </a:p>
        </p:txBody>
      </p:sp>
    </p:spTree>
    <p:extLst>
      <p:ext uri="{BB962C8B-B14F-4D97-AF65-F5344CB8AC3E}">
        <p14:creationId xmlns:p14="http://schemas.microsoft.com/office/powerpoint/2010/main" val="3876522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14881B1-5D14-B94F-9CFE-DF480CD85387}"/>
              </a:ext>
            </a:extLst>
          </p:cNvPr>
          <p:cNvPicPr>
            <a:picLocks noChangeAspect="1"/>
          </p:cNvPicPr>
          <p:nvPr/>
        </p:nvPicPr>
        <p:blipFill>
          <a:blip r:embed="rId2"/>
          <a:stretch>
            <a:fillRect/>
          </a:stretch>
        </p:blipFill>
        <p:spPr>
          <a:xfrm>
            <a:off x="4761494" y="1771650"/>
            <a:ext cx="2869677" cy="3566119"/>
          </a:xfrm>
          <a:prstGeom prst="rect">
            <a:avLst/>
          </a:prstGeom>
        </p:spPr>
      </p:pic>
      <p:sp>
        <p:nvSpPr>
          <p:cNvPr id="10" name="TextBox 9">
            <a:extLst>
              <a:ext uri="{FF2B5EF4-FFF2-40B4-BE49-F238E27FC236}">
                <a16:creationId xmlns:a16="http://schemas.microsoft.com/office/drawing/2014/main" id="{8556799F-81E0-864C-B7F5-FBF3E50397DA}"/>
              </a:ext>
            </a:extLst>
          </p:cNvPr>
          <p:cNvSpPr txBox="1"/>
          <p:nvPr/>
        </p:nvSpPr>
        <p:spPr>
          <a:xfrm>
            <a:off x="397886" y="2413337"/>
            <a:ext cx="3132724" cy="2031325"/>
          </a:xfrm>
          <a:prstGeom prst="rect">
            <a:avLst/>
          </a:prstGeom>
          <a:noFill/>
        </p:spPr>
        <p:txBody>
          <a:bodyPr wrap="square">
            <a:spAutoFit/>
          </a:bodyPr>
          <a:lstStyle/>
          <a:p>
            <a:endParaRPr lang="en-US"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dirty="0" err="1">
                <a:latin typeface="Arial" panose="020B0604020202020204" pitchFamily="34" charset="0"/>
                <a:cs typeface="Arial" panose="020B0604020202020204" pitchFamily="34" charset="0"/>
              </a:rPr>
              <a:t>Corbosiero</a:t>
            </a:r>
            <a:r>
              <a:rPr lang="en-US" dirty="0">
                <a:latin typeface="Arial" panose="020B0604020202020204" pitchFamily="34" charset="0"/>
                <a:cs typeface="Arial" panose="020B0604020202020204" pitchFamily="34" charset="0"/>
              </a:rPr>
              <a:t> et al. (2009) results indicated the presence of a midlatitude trough that penetrates far enough south to interact with EPAC TCs</a:t>
            </a:r>
          </a:p>
        </p:txBody>
      </p:sp>
      <p:sp>
        <p:nvSpPr>
          <p:cNvPr id="12" name="TextBox 11">
            <a:extLst>
              <a:ext uri="{FF2B5EF4-FFF2-40B4-BE49-F238E27FC236}">
                <a16:creationId xmlns:a16="http://schemas.microsoft.com/office/drawing/2014/main" id="{531395A1-99AA-E740-B5D3-A40FAACA8203}"/>
              </a:ext>
            </a:extLst>
          </p:cNvPr>
          <p:cNvSpPr txBox="1"/>
          <p:nvPr/>
        </p:nvSpPr>
        <p:spPr>
          <a:xfrm>
            <a:off x="4082455" y="1001301"/>
            <a:ext cx="4556130" cy="615553"/>
          </a:xfrm>
          <a:prstGeom prst="rect">
            <a:avLst/>
          </a:prstGeom>
          <a:noFill/>
        </p:spPr>
        <p:txBody>
          <a:bodyPr wrap="square">
            <a:spAutoFit/>
          </a:bodyPr>
          <a:lstStyle/>
          <a:p>
            <a:pPr algn="ctr"/>
            <a:r>
              <a:rPr lang="en-US" sz="1700" b="1" dirty="0">
                <a:solidFill>
                  <a:srgbClr val="333333"/>
                </a:solidFill>
                <a:latin typeface="Arial" panose="020B0604020202020204" pitchFamily="34" charset="0"/>
                <a:cs typeface="Arial" panose="020B0604020202020204" pitchFamily="34" charset="0"/>
              </a:rPr>
              <a:t>Composite of 20 TCs from 1971–1999 that produced heavy rainfall in the SW U.S.</a:t>
            </a:r>
            <a:endParaRPr lang="en-US" sz="17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2FD9AA6-A6E3-DA4C-939F-BA45EB6DCA1E}"/>
              </a:ext>
            </a:extLst>
          </p:cNvPr>
          <p:cNvSpPr txBox="1"/>
          <p:nvPr/>
        </p:nvSpPr>
        <p:spPr>
          <a:xfrm>
            <a:off x="4394694" y="6212302"/>
            <a:ext cx="3931654" cy="300082"/>
          </a:xfrm>
          <a:prstGeom prst="rect">
            <a:avLst/>
          </a:prstGeom>
          <a:noFill/>
        </p:spPr>
        <p:txBody>
          <a:bodyPr wrap="square">
            <a:spAutoFit/>
          </a:bodyPr>
          <a:lstStyle/>
          <a:p>
            <a:pPr algn="ctr"/>
            <a:r>
              <a:rPr lang="en-US" sz="1350" dirty="0">
                <a:solidFill>
                  <a:srgbClr val="333333"/>
                </a:solidFill>
                <a:latin typeface="Arial" panose="020B0604020202020204" pitchFamily="34" charset="0"/>
                <a:cs typeface="Arial" panose="020B0604020202020204" pitchFamily="34" charset="0"/>
              </a:rPr>
              <a:t>Fig. 7 adapted from </a:t>
            </a:r>
            <a:r>
              <a:rPr lang="en-US" sz="1350" dirty="0" err="1">
                <a:solidFill>
                  <a:srgbClr val="333333"/>
                </a:solidFill>
                <a:latin typeface="Arial" panose="020B0604020202020204" pitchFamily="34" charset="0"/>
                <a:cs typeface="Arial" panose="020B0604020202020204" pitchFamily="34" charset="0"/>
              </a:rPr>
              <a:t>Corbosiero</a:t>
            </a:r>
            <a:r>
              <a:rPr lang="en-US" sz="1350" dirty="0">
                <a:solidFill>
                  <a:srgbClr val="333333"/>
                </a:solidFill>
                <a:latin typeface="Arial" panose="020B0604020202020204" pitchFamily="34" charset="0"/>
                <a:cs typeface="Arial" panose="020B0604020202020204" pitchFamily="34" charset="0"/>
              </a:rPr>
              <a:t> et al. (2009)</a:t>
            </a:r>
          </a:p>
        </p:txBody>
      </p:sp>
      <p:sp>
        <p:nvSpPr>
          <p:cNvPr id="16" name="TextBox 15">
            <a:extLst>
              <a:ext uri="{FF2B5EF4-FFF2-40B4-BE49-F238E27FC236}">
                <a16:creationId xmlns:a16="http://schemas.microsoft.com/office/drawing/2014/main" id="{A189EBCE-0EFA-1C41-BCA8-7279CBF3F210}"/>
              </a:ext>
            </a:extLst>
          </p:cNvPr>
          <p:cNvSpPr txBox="1"/>
          <p:nvPr/>
        </p:nvSpPr>
        <p:spPr>
          <a:xfrm>
            <a:off x="7217899" y="3105485"/>
            <a:ext cx="1069181" cy="1131079"/>
          </a:xfrm>
          <a:prstGeom prst="rect">
            <a:avLst/>
          </a:prstGeom>
          <a:noFill/>
        </p:spPr>
        <p:txBody>
          <a:bodyPr wrap="square">
            <a:spAutoFit/>
          </a:bodyPr>
          <a:lstStyle/>
          <a:p>
            <a:pPr algn="ctr"/>
            <a:r>
              <a:rPr lang="en-US" sz="1125" b="1" dirty="0">
                <a:solidFill>
                  <a:srgbClr val="333333"/>
                </a:solidFill>
              </a:rPr>
              <a:t>500-hPa heights (m) and standardized anomalies (shaded)</a:t>
            </a:r>
            <a:endParaRPr lang="en-US" sz="1125" b="1" dirty="0"/>
          </a:p>
        </p:txBody>
      </p:sp>
      <p:pic>
        <p:nvPicPr>
          <p:cNvPr id="17" name="Picture 16" descr="Diagram&#10;&#10;Description automatically generated">
            <a:extLst>
              <a:ext uri="{FF2B5EF4-FFF2-40B4-BE49-F238E27FC236}">
                <a16:creationId xmlns:a16="http://schemas.microsoft.com/office/drawing/2014/main" id="{AB48DEBF-08E7-784D-A4B8-F7F971EC9B4A}"/>
              </a:ext>
            </a:extLst>
          </p:cNvPr>
          <p:cNvPicPr>
            <a:picLocks noChangeAspect="1"/>
          </p:cNvPicPr>
          <p:nvPr/>
        </p:nvPicPr>
        <p:blipFill rotWithShape="1">
          <a:blip r:embed="rId2"/>
          <a:srcRect l="20583" t="32743" r="19298" b="33302"/>
          <a:stretch/>
        </p:blipFill>
        <p:spPr>
          <a:xfrm>
            <a:off x="4226019" y="1930870"/>
            <a:ext cx="4269007" cy="2996261"/>
          </a:xfrm>
          <a:prstGeom prst="rect">
            <a:avLst/>
          </a:prstGeom>
          <a:ln w="28575">
            <a:solidFill>
              <a:schemeClr val="tx1"/>
            </a:solidFill>
          </a:ln>
        </p:spPr>
      </p:pic>
      <p:sp>
        <p:nvSpPr>
          <p:cNvPr id="11" name="TextBox 10">
            <a:extLst>
              <a:ext uri="{FF2B5EF4-FFF2-40B4-BE49-F238E27FC236}">
                <a16:creationId xmlns:a16="http://schemas.microsoft.com/office/drawing/2014/main" id="{2A8A00D7-AD24-7B8A-DA50-F24E436D0B18}"/>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3" name="Straight Connector 12">
            <a:extLst>
              <a:ext uri="{FF2B5EF4-FFF2-40B4-BE49-F238E27FC236}">
                <a16:creationId xmlns:a16="http://schemas.microsoft.com/office/drawing/2014/main" id="{46A6097F-27A0-2B91-09EE-518DBC326108}"/>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DDA75C7-009C-9CB8-2268-F6FC639963F2}"/>
              </a:ext>
            </a:extLst>
          </p:cNvPr>
          <p:cNvSpPr txBox="1"/>
          <p:nvPr/>
        </p:nvSpPr>
        <p:spPr>
          <a:xfrm>
            <a:off x="2993087" y="5451870"/>
            <a:ext cx="6734867" cy="646331"/>
          </a:xfrm>
          <a:prstGeom prst="rect">
            <a:avLst/>
          </a:prstGeom>
          <a:noFill/>
        </p:spPr>
        <p:txBody>
          <a:bodyPr wrap="square" rtlCol="0">
            <a:spAutoFit/>
          </a:bodyPr>
          <a:lstStyle/>
          <a:p>
            <a:pPr algn="ctr"/>
            <a:r>
              <a:rPr lang="en-US" b="1" dirty="0"/>
              <a:t>Standardized Anomalies (shaded)</a:t>
            </a:r>
          </a:p>
          <a:p>
            <a:pPr algn="ctr"/>
            <a:r>
              <a:rPr lang="en-US" b="1" dirty="0"/>
              <a:t>500-hPa Geopotential Height (solid contours, m)</a:t>
            </a:r>
          </a:p>
        </p:txBody>
      </p:sp>
    </p:spTree>
    <p:extLst>
      <p:ext uri="{BB962C8B-B14F-4D97-AF65-F5344CB8AC3E}">
        <p14:creationId xmlns:p14="http://schemas.microsoft.com/office/powerpoint/2010/main" val="297753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13" y="1392489"/>
            <a:ext cx="7886700" cy="4351338"/>
          </a:xfrm>
        </p:spPr>
        <p:txBody>
          <a:bodyPr/>
          <a:lstStyle/>
          <a:p>
            <a:r>
              <a:rPr lang="en-US" sz="2000" dirty="0">
                <a:latin typeface="Arial" panose="020B0604020202020204" pitchFamily="34" charset="0"/>
                <a:cs typeface="Arial" panose="020B0604020202020204" pitchFamily="34" charset="0"/>
              </a:rPr>
              <a:t>GEFS Track Error for Non-recurving TC ensemble members with smallest rate of error growth</a:t>
            </a:r>
          </a:p>
          <a:p>
            <a:pPr marL="0" indent="0">
              <a:buNone/>
            </a:pPr>
            <a:endParaRPr lang="en-US" dirty="0"/>
          </a:p>
        </p:txBody>
      </p:sp>
      <p:pic>
        <p:nvPicPr>
          <p:cNvPr id="4" name="Picture 3" descr="trackerro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 y="2258568"/>
            <a:ext cx="8224838" cy="4105655"/>
          </a:xfrm>
          <a:prstGeom prst="rect">
            <a:avLst/>
          </a:prstGeom>
        </p:spPr>
      </p:pic>
      <p:sp>
        <p:nvSpPr>
          <p:cNvPr id="7" name="TextBox 6">
            <a:extLst>
              <a:ext uri="{FF2B5EF4-FFF2-40B4-BE49-F238E27FC236}">
                <a16:creationId xmlns:a16="http://schemas.microsoft.com/office/drawing/2014/main" id="{48843B0E-DBD5-14BB-45DB-47298710BA14}"/>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Track error</a:t>
            </a:r>
          </a:p>
          <a:p>
            <a:pPr algn="ctr"/>
            <a:endParaRPr lang="en-US" sz="1200"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E713167B-EBFE-9EDB-D51A-AE246D8F0910}"/>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4FCE6F9-3565-35B4-6784-51F60A9545AE}"/>
              </a:ext>
            </a:extLst>
          </p:cNvPr>
          <p:cNvSpPr txBox="1"/>
          <p:nvPr/>
        </p:nvSpPr>
        <p:spPr>
          <a:xfrm>
            <a:off x="2293400" y="6440902"/>
            <a:ext cx="4578016" cy="338554"/>
          </a:xfrm>
          <a:prstGeom prst="rect">
            <a:avLst/>
          </a:prstGeom>
          <a:noFill/>
        </p:spPr>
        <p:txBody>
          <a:bodyPr wrap="square">
            <a:spAutoFit/>
          </a:bodyPr>
          <a:lstStyle/>
          <a:p>
            <a:pPr algn="ctr"/>
            <a:r>
              <a:rPr lang="en-US" sz="1600" b="1" dirty="0">
                <a:latin typeface="ArialMT"/>
              </a:rPr>
              <a:t>I</a:t>
            </a:r>
            <a:r>
              <a:rPr lang="en-US" sz="1600" b="1" dirty="0">
                <a:effectLst/>
                <a:latin typeface="ArialMT"/>
              </a:rPr>
              <a:t>nitialized at 0000 UTC 30 Sep 2018 </a:t>
            </a:r>
            <a:endParaRPr lang="en-US" sz="1600" b="1" dirty="0"/>
          </a:p>
        </p:txBody>
      </p:sp>
    </p:spTree>
    <p:extLst>
      <p:ext uri="{BB962C8B-B14F-4D97-AF65-F5344CB8AC3E}">
        <p14:creationId xmlns:p14="http://schemas.microsoft.com/office/powerpoint/2010/main" val="2651278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cks1.png"/>
          <p:cNvPicPr>
            <a:picLocks/>
          </p:cNvPicPr>
          <p:nvPr/>
        </p:nvPicPr>
        <p:blipFill>
          <a:blip r:embed="rId3">
            <a:extLst>
              <a:ext uri="{28A0092B-C50C-407E-A947-70E740481C1C}">
                <a14:useLocalDpi xmlns:a14="http://schemas.microsoft.com/office/drawing/2010/main" val="0"/>
              </a:ext>
            </a:extLst>
          </a:blip>
          <a:stretch>
            <a:fillRect/>
          </a:stretch>
        </p:blipFill>
        <p:spPr>
          <a:xfrm>
            <a:off x="1559052" y="981922"/>
            <a:ext cx="6025895" cy="4894156"/>
          </a:xfrm>
          <a:prstGeom prst="rect">
            <a:avLst/>
          </a:prstGeom>
        </p:spPr>
      </p:pic>
      <p:sp>
        <p:nvSpPr>
          <p:cNvPr id="6" name="TextBox 5">
            <a:extLst>
              <a:ext uri="{FF2B5EF4-FFF2-40B4-BE49-F238E27FC236}">
                <a16:creationId xmlns:a16="http://schemas.microsoft.com/office/drawing/2014/main" id="{87714696-E970-486B-CBE4-B6A6BAEB7CB3}"/>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Sergio’s Track Distribution</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75551D55-FFB6-3462-15C2-FA89C9787742}"/>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AE8E7B3-EF53-3D2A-321B-CE531F6B97CE}"/>
              </a:ext>
            </a:extLst>
          </p:cNvPr>
          <p:cNvSpPr txBox="1"/>
          <p:nvPr/>
        </p:nvSpPr>
        <p:spPr>
          <a:xfrm>
            <a:off x="985036" y="6170959"/>
            <a:ext cx="7194744"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MSLP analysis (thin black contours) valid 0000 UTC 8 Oct 2018</a:t>
            </a:r>
          </a:p>
        </p:txBody>
      </p:sp>
    </p:spTree>
    <p:extLst>
      <p:ext uri="{BB962C8B-B14F-4D97-AF65-F5344CB8AC3E}">
        <p14:creationId xmlns:p14="http://schemas.microsoft.com/office/powerpoint/2010/main" val="4115552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cks2.png"/>
          <p:cNvPicPr>
            <a:picLocks/>
          </p:cNvPicPr>
          <p:nvPr/>
        </p:nvPicPr>
        <p:blipFill>
          <a:blip r:embed="rId3">
            <a:extLst>
              <a:ext uri="{28A0092B-C50C-407E-A947-70E740481C1C}">
                <a14:useLocalDpi xmlns:a14="http://schemas.microsoft.com/office/drawing/2010/main" val="0"/>
              </a:ext>
            </a:extLst>
          </a:blip>
          <a:stretch>
            <a:fillRect/>
          </a:stretch>
        </p:blipFill>
        <p:spPr>
          <a:xfrm>
            <a:off x="1556811" y="978408"/>
            <a:ext cx="6025896" cy="4892040"/>
          </a:xfrm>
          <a:prstGeom prst="rect">
            <a:avLst/>
          </a:prstGeom>
        </p:spPr>
      </p:pic>
      <p:sp>
        <p:nvSpPr>
          <p:cNvPr id="6" name="TextBox 5">
            <a:extLst>
              <a:ext uri="{FF2B5EF4-FFF2-40B4-BE49-F238E27FC236}">
                <a16:creationId xmlns:a16="http://schemas.microsoft.com/office/drawing/2014/main" id="{93D93138-235F-811F-31AA-295D4B93C96E}"/>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Sergio’s Track Distribution</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F79D298C-528C-E14E-F4C0-E7EC38B0F811}"/>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DABAD67-81CA-AF1B-B2FB-7317B2184E39}"/>
              </a:ext>
            </a:extLst>
          </p:cNvPr>
          <p:cNvSpPr txBox="1"/>
          <p:nvPr/>
        </p:nvSpPr>
        <p:spPr>
          <a:xfrm>
            <a:off x="985036" y="6170959"/>
            <a:ext cx="7194744"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MSLP analysis (thin black contours) valid 0000 UTC 8 Oct 2018</a:t>
            </a:r>
          </a:p>
        </p:txBody>
      </p:sp>
    </p:spTree>
    <p:extLst>
      <p:ext uri="{BB962C8B-B14F-4D97-AF65-F5344CB8AC3E}">
        <p14:creationId xmlns:p14="http://schemas.microsoft.com/office/powerpoint/2010/main" val="317374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cks3.png"/>
          <p:cNvPicPr>
            <a:picLocks/>
          </p:cNvPicPr>
          <p:nvPr/>
        </p:nvPicPr>
        <p:blipFill>
          <a:blip r:embed="rId3">
            <a:extLst>
              <a:ext uri="{28A0092B-C50C-407E-A947-70E740481C1C}">
                <a14:useLocalDpi xmlns:a14="http://schemas.microsoft.com/office/drawing/2010/main" val="0"/>
              </a:ext>
            </a:extLst>
          </a:blip>
          <a:stretch>
            <a:fillRect/>
          </a:stretch>
        </p:blipFill>
        <p:spPr>
          <a:xfrm>
            <a:off x="1556811" y="978409"/>
            <a:ext cx="6025896" cy="4892040"/>
          </a:xfrm>
          <a:prstGeom prst="rect">
            <a:avLst/>
          </a:prstGeom>
        </p:spPr>
      </p:pic>
      <p:sp>
        <p:nvSpPr>
          <p:cNvPr id="6" name="TextBox 5">
            <a:extLst>
              <a:ext uri="{FF2B5EF4-FFF2-40B4-BE49-F238E27FC236}">
                <a16:creationId xmlns:a16="http://schemas.microsoft.com/office/drawing/2014/main" id="{0E4360C4-17E5-7217-64AE-16E1DB21D934}"/>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Sergio’s Track Distribution</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619BA847-5F05-6413-820A-B1BA70359B27}"/>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7B7306F-CFF2-0C67-E1F3-FCA276218E0C}"/>
              </a:ext>
            </a:extLst>
          </p:cNvPr>
          <p:cNvSpPr txBox="1"/>
          <p:nvPr/>
        </p:nvSpPr>
        <p:spPr>
          <a:xfrm>
            <a:off x="985036" y="6170959"/>
            <a:ext cx="7194744"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MSLP analysis (thin black contours) valid 0000 UTC 8 Oct 2018</a:t>
            </a:r>
          </a:p>
        </p:txBody>
      </p:sp>
    </p:spTree>
    <p:extLst>
      <p:ext uri="{BB962C8B-B14F-4D97-AF65-F5344CB8AC3E}">
        <p14:creationId xmlns:p14="http://schemas.microsoft.com/office/powerpoint/2010/main" val="3521283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cks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943" y="2642503"/>
            <a:ext cx="4250980" cy="3454980"/>
          </a:xfrm>
          <a:prstGeom prst="rect">
            <a:avLst/>
          </a:prstGeom>
        </p:spPr>
      </p:pic>
      <p:pic>
        <p:nvPicPr>
          <p:cNvPr id="5" name="Picture 4" descr="tracks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13" y="2642503"/>
            <a:ext cx="4239730" cy="3445836"/>
          </a:xfrm>
          <a:prstGeom prst="rect">
            <a:avLst/>
          </a:prstGeom>
        </p:spPr>
      </p:pic>
      <p:sp>
        <p:nvSpPr>
          <p:cNvPr id="6" name="Title 1"/>
          <p:cNvSpPr txBox="1">
            <a:spLocks/>
          </p:cNvSpPr>
          <p:nvPr/>
        </p:nvSpPr>
        <p:spPr>
          <a:xfrm>
            <a:off x="744092" y="2065257"/>
            <a:ext cx="3386904" cy="57724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000" dirty="0">
                <a:solidFill>
                  <a:schemeClr val="tx1"/>
                </a:solidFill>
                <a:latin typeface="Arial" panose="020B0604020202020204" pitchFamily="34" charset="0"/>
                <a:cs typeface="Arial" panose="020B0604020202020204" pitchFamily="34" charset="0"/>
              </a:rPr>
              <a:t>Recurving scenarios</a:t>
            </a:r>
          </a:p>
        </p:txBody>
      </p:sp>
      <p:sp>
        <p:nvSpPr>
          <p:cNvPr id="7" name="Title 1"/>
          <p:cNvSpPr txBox="1">
            <a:spLocks/>
          </p:cNvSpPr>
          <p:nvPr/>
        </p:nvSpPr>
        <p:spPr>
          <a:xfrm>
            <a:off x="4989001" y="2065257"/>
            <a:ext cx="3386904" cy="57724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000" dirty="0">
                <a:solidFill>
                  <a:schemeClr val="tx1"/>
                </a:solidFill>
                <a:latin typeface="Arial" panose="020B0604020202020204" pitchFamily="34" charset="0"/>
                <a:cs typeface="Arial" panose="020B0604020202020204" pitchFamily="34" charset="0"/>
              </a:rPr>
              <a:t>Non-recurving scenarios</a:t>
            </a:r>
          </a:p>
        </p:txBody>
      </p:sp>
      <p:sp>
        <p:nvSpPr>
          <p:cNvPr id="9" name="TextBox 8">
            <a:extLst>
              <a:ext uri="{FF2B5EF4-FFF2-40B4-BE49-F238E27FC236}">
                <a16:creationId xmlns:a16="http://schemas.microsoft.com/office/drawing/2014/main" id="{4AB390ED-142F-7D6F-88BE-613190CB89EF}"/>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Track Clustering Comparison</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A419EEC1-AA73-27C5-6E43-912DF7EA79D9}"/>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861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cks1.png"/>
          <p:cNvPicPr>
            <a:picLocks/>
          </p:cNvPicPr>
          <p:nvPr/>
        </p:nvPicPr>
        <p:blipFill>
          <a:blip r:embed="rId3">
            <a:extLst>
              <a:ext uri="{28A0092B-C50C-407E-A947-70E740481C1C}">
                <a14:useLocalDpi xmlns:a14="http://schemas.microsoft.com/office/drawing/2010/main" val="0"/>
              </a:ext>
            </a:extLst>
          </a:blip>
          <a:stretch>
            <a:fillRect/>
          </a:stretch>
        </p:blipFill>
        <p:spPr>
          <a:xfrm>
            <a:off x="4694664" y="2107582"/>
            <a:ext cx="4146790" cy="3136536"/>
          </a:xfrm>
          <a:prstGeom prst="rect">
            <a:avLst/>
          </a:prstGeom>
        </p:spPr>
      </p:pic>
      <p:sp>
        <p:nvSpPr>
          <p:cNvPr id="5" name="Title 1"/>
          <p:cNvSpPr txBox="1">
            <a:spLocks/>
          </p:cNvSpPr>
          <p:nvPr/>
        </p:nvSpPr>
        <p:spPr>
          <a:xfrm>
            <a:off x="189082" y="1699614"/>
            <a:ext cx="4706303" cy="4107676"/>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sz="2100" dirty="0">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To test statistical significance between both clusters of interest:</a:t>
            </a:r>
          </a:p>
          <a:p>
            <a:pPr marL="571500" indent="-571500">
              <a:buFont typeface="Arial"/>
              <a:buChar char="•"/>
            </a:pPr>
            <a:endParaRPr lang="en-US" sz="2100" dirty="0">
              <a:solidFill>
                <a:schemeClr val="tx1"/>
              </a:solidFill>
              <a:latin typeface="Arial" panose="020B0604020202020204" pitchFamily="34" charset="0"/>
              <a:cs typeface="Arial" panose="020B0604020202020204" pitchFamily="34" charset="0"/>
            </a:endParaRPr>
          </a:p>
          <a:p>
            <a:pPr marL="571500" indent="-571500">
              <a:buFont typeface="Arial"/>
              <a:buChar char="•"/>
            </a:pPr>
            <a:r>
              <a:rPr lang="en-US" sz="2100" dirty="0">
                <a:solidFill>
                  <a:schemeClr val="tx1"/>
                </a:solidFill>
                <a:latin typeface="Arial" panose="020B0604020202020204" pitchFamily="34" charset="0"/>
                <a:cs typeface="Arial" panose="020B0604020202020204" pitchFamily="34" charset="0"/>
              </a:rPr>
              <a:t>Bootstrapped resampled without replacement two composited ensemble clusters (each at N=5) from the 20-member ensemble</a:t>
            </a:r>
          </a:p>
          <a:p>
            <a:pPr marL="571500" indent="-571500">
              <a:buFont typeface="Arial"/>
              <a:buChar char="•"/>
            </a:pPr>
            <a:endParaRPr lang="en-US" sz="2100" dirty="0">
              <a:solidFill>
                <a:schemeClr val="tx1"/>
              </a:solidFill>
              <a:latin typeface="Arial" panose="020B0604020202020204" pitchFamily="34" charset="0"/>
              <a:cs typeface="Arial" panose="020B0604020202020204" pitchFamily="34" charset="0"/>
            </a:endParaRPr>
          </a:p>
          <a:p>
            <a:pPr marL="571500" indent="-571500">
              <a:buFont typeface="Arial"/>
              <a:buChar char="•"/>
            </a:pPr>
            <a:r>
              <a:rPr lang="en-US" sz="2100" dirty="0">
                <a:solidFill>
                  <a:schemeClr val="tx1"/>
                </a:solidFill>
                <a:latin typeface="Arial" panose="020B0604020202020204" pitchFamily="34" charset="0"/>
                <a:cs typeface="Arial" panose="020B0604020202020204" pitchFamily="34" charset="0"/>
              </a:rPr>
              <a:t>Calculated the difference between the ensemble mean of the two subsets</a:t>
            </a:r>
          </a:p>
          <a:p>
            <a:pPr marL="571500" indent="-571500">
              <a:buFont typeface="Arial"/>
              <a:buChar char="•"/>
            </a:pPr>
            <a:endParaRPr lang="en-US" sz="2100" dirty="0">
              <a:solidFill>
                <a:schemeClr val="tx1"/>
              </a:solidFill>
              <a:latin typeface="Arial" panose="020B0604020202020204" pitchFamily="34" charset="0"/>
              <a:cs typeface="Arial" panose="020B0604020202020204" pitchFamily="34" charset="0"/>
            </a:endParaRPr>
          </a:p>
          <a:p>
            <a:pPr marL="571500" indent="-571500">
              <a:buFont typeface="Arial"/>
              <a:buChar char="•"/>
            </a:pPr>
            <a:r>
              <a:rPr lang="en-US" sz="2100" dirty="0">
                <a:solidFill>
                  <a:schemeClr val="tx1"/>
                </a:solidFill>
                <a:latin typeface="Arial" panose="020B0604020202020204" pitchFamily="34" charset="0"/>
                <a:cs typeface="Arial" panose="020B0604020202020204" pitchFamily="34" charset="0"/>
              </a:rPr>
              <a:t>Repeated 10,000 times to obtain the 95% confidence bounds on the composite difference </a:t>
            </a:r>
          </a:p>
          <a:p>
            <a:endParaRPr lang="en-US" dirty="0"/>
          </a:p>
        </p:txBody>
      </p:sp>
      <p:sp>
        <p:nvSpPr>
          <p:cNvPr id="9" name="TextBox 8">
            <a:extLst>
              <a:ext uri="{FF2B5EF4-FFF2-40B4-BE49-F238E27FC236}">
                <a16:creationId xmlns:a16="http://schemas.microsoft.com/office/drawing/2014/main" id="{C46A61BA-2FB0-18CE-2786-B536B149F1F6}"/>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Track Clustering Comparison</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D01C6ECA-A40B-0F71-E0FE-7F7F8A622E5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723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350" y="1524000"/>
            <a:ext cx="8484740" cy="5092590"/>
          </a:xfrm>
          <a:prstGeom prst="rect">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8" name="Straight Connector 7"/>
          <p:cNvCxnSpPr/>
          <p:nvPr/>
        </p:nvCxnSpPr>
        <p:spPr>
          <a:xfrm>
            <a:off x="859555" y="2604024"/>
            <a:ext cx="1398381" cy="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59555" y="2307455"/>
            <a:ext cx="1398381"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056967" y="4092966"/>
            <a:ext cx="7193608" cy="646331"/>
          </a:xfrm>
          <a:prstGeom prst="rect">
            <a:avLst/>
          </a:prstGeom>
          <a:noFill/>
        </p:spPr>
        <p:txBody>
          <a:bodyPr wrap="square" rtlCol="0">
            <a:spAutoFit/>
          </a:bodyPr>
          <a:lstStyle/>
          <a:p>
            <a:pPr marL="285750" indent="-285750">
              <a:buFont typeface="Arial"/>
              <a:buChar char="•"/>
            </a:pPr>
            <a:r>
              <a:rPr lang="en-US" dirty="0">
                <a:latin typeface="Arial" panose="020B0604020202020204" pitchFamily="34" charset="0"/>
                <a:cs typeface="Arial" panose="020B0604020202020204" pitchFamily="34" charset="0"/>
              </a:rPr>
              <a:t>300-hPa wind speed differences (*showing in this presentation)</a:t>
            </a:r>
          </a:p>
          <a:p>
            <a:pPr marL="285750" indent="-285750">
              <a:buFont typeface="Arial"/>
              <a:buChar char="•"/>
            </a:pPr>
            <a:r>
              <a:rPr lang="en-US" dirty="0">
                <a:latin typeface="Arial" panose="020B0604020202020204" pitchFamily="34" charset="0"/>
                <a:cs typeface="Arial" panose="020B0604020202020204" pitchFamily="34" charset="0"/>
              </a:rPr>
              <a:t>500-hPa </a:t>
            </a:r>
            <a:r>
              <a:rPr lang="en-US" dirty="0" err="1">
                <a:latin typeface="Arial" panose="020B0604020202020204" pitchFamily="34" charset="0"/>
                <a:cs typeface="Arial" panose="020B0604020202020204" pitchFamily="34" charset="0"/>
              </a:rPr>
              <a:t>Geopotential</a:t>
            </a:r>
            <a:r>
              <a:rPr lang="en-US" dirty="0">
                <a:latin typeface="Arial" panose="020B0604020202020204" pitchFamily="34" charset="0"/>
                <a:cs typeface="Arial" panose="020B0604020202020204" pitchFamily="34" charset="0"/>
              </a:rPr>
              <a:t> height differences</a:t>
            </a:r>
          </a:p>
        </p:txBody>
      </p:sp>
      <p:sp>
        <p:nvSpPr>
          <p:cNvPr id="12" name="Rectangle 11"/>
          <p:cNvSpPr/>
          <p:nvPr/>
        </p:nvSpPr>
        <p:spPr>
          <a:xfrm>
            <a:off x="750808" y="5170659"/>
            <a:ext cx="975018" cy="87228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p:cNvSpPr txBox="1"/>
          <p:nvPr/>
        </p:nvSpPr>
        <p:spPr>
          <a:xfrm>
            <a:off x="800446" y="5080863"/>
            <a:ext cx="933918"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 . . . . . . . . . . . </a:t>
            </a:r>
          </a:p>
          <a:p>
            <a:r>
              <a:rPr lang="en-US" b="1" dirty="0">
                <a:latin typeface="Arial" panose="020B0604020202020204" pitchFamily="34" charset="0"/>
                <a:cs typeface="Arial" panose="020B0604020202020204" pitchFamily="34" charset="0"/>
              </a:rPr>
              <a:t>. . . . . . </a:t>
            </a:r>
          </a:p>
          <a:p>
            <a:r>
              <a:rPr lang="en-US" b="1" dirty="0">
                <a:latin typeface="Arial" panose="020B0604020202020204" pitchFamily="34" charset="0"/>
                <a:cs typeface="Arial" panose="020B0604020202020204" pitchFamily="34" charset="0"/>
              </a:rPr>
              <a:t> </a:t>
            </a:r>
          </a:p>
        </p:txBody>
      </p:sp>
      <p:sp>
        <p:nvSpPr>
          <p:cNvPr id="14" name="TextBox 13"/>
          <p:cNvSpPr txBox="1"/>
          <p:nvPr/>
        </p:nvSpPr>
        <p:spPr>
          <a:xfrm>
            <a:off x="1910964" y="5323556"/>
            <a:ext cx="6760979" cy="646331"/>
          </a:xfrm>
          <a:prstGeom prst="rect">
            <a:avLst/>
          </a:prstGeom>
          <a:noFill/>
        </p:spPr>
        <p:txBody>
          <a:bodyPr wrap="square" rtlCol="0">
            <a:spAutoFit/>
          </a:bodyPr>
          <a:lstStyle/>
          <a:p>
            <a:pPr marL="285750" indent="-285750">
              <a:buFont typeface="Arial"/>
              <a:buChar char="•"/>
            </a:pPr>
            <a:r>
              <a:rPr lang="en-US" dirty="0">
                <a:latin typeface="Arial" panose="020B0604020202020204" pitchFamily="34" charset="0"/>
                <a:cs typeface="Arial" panose="020B0604020202020204" pitchFamily="34" charset="0"/>
              </a:rPr>
              <a:t>Regions where difference is statistically significant at the 95% confidence level </a:t>
            </a:r>
          </a:p>
        </p:txBody>
      </p:sp>
      <p:sp>
        <p:nvSpPr>
          <p:cNvPr id="17" name="TextBox 16"/>
          <p:cNvSpPr txBox="1"/>
          <p:nvPr/>
        </p:nvSpPr>
        <p:spPr>
          <a:xfrm>
            <a:off x="2347740" y="2145592"/>
            <a:ext cx="7915605" cy="584776"/>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Composited </a:t>
            </a:r>
            <a:r>
              <a:rPr lang="en-US" sz="1600" dirty="0" err="1">
                <a:latin typeface="Arial" panose="020B0604020202020204" pitchFamily="34" charset="0"/>
                <a:cs typeface="Arial" panose="020B0604020202020204" pitchFamily="34" charset="0"/>
              </a:rPr>
              <a:t>Recurving</a:t>
            </a:r>
            <a:r>
              <a:rPr lang="en-US" sz="1600" dirty="0">
                <a:latin typeface="Arial" panose="020B0604020202020204" pitchFamily="34" charset="0"/>
                <a:cs typeface="Arial" panose="020B0604020202020204" pitchFamily="34" charset="0"/>
              </a:rPr>
              <a:t> Cluster 500-hPa </a:t>
            </a:r>
            <a:r>
              <a:rPr lang="en-US" sz="1600" dirty="0" err="1">
                <a:latin typeface="Arial" panose="020B0604020202020204" pitchFamily="34" charset="0"/>
                <a:cs typeface="Arial" panose="020B0604020202020204" pitchFamily="34" charset="0"/>
              </a:rPr>
              <a:t>Geopotential</a:t>
            </a:r>
            <a:r>
              <a:rPr lang="en-US" sz="1600" dirty="0">
                <a:latin typeface="Arial" panose="020B0604020202020204" pitchFamily="34" charset="0"/>
                <a:cs typeface="Arial" panose="020B0604020202020204" pitchFamily="34" charset="0"/>
              </a:rPr>
              <a:t> heights</a:t>
            </a:r>
          </a:p>
          <a:p>
            <a:r>
              <a:rPr lang="en-US" sz="1600" dirty="0">
                <a:latin typeface="Arial" panose="020B0604020202020204" pitchFamily="34" charset="0"/>
                <a:cs typeface="Arial" panose="020B0604020202020204" pitchFamily="34" charset="0"/>
              </a:rPr>
              <a:t>Composited Non-</a:t>
            </a:r>
            <a:r>
              <a:rPr lang="en-US" sz="1600" dirty="0" err="1">
                <a:latin typeface="Arial" panose="020B0604020202020204" pitchFamily="34" charset="0"/>
                <a:cs typeface="Arial" panose="020B0604020202020204" pitchFamily="34" charset="0"/>
              </a:rPr>
              <a:t>recurving</a:t>
            </a:r>
            <a:r>
              <a:rPr lang="en-US" sz="1600" dirty="0">
                <a:latin typeface="Arial" panose="020B0604020202020204" pitchFamily="34" charset="0"/>
                <a:cs typeface="Arial" panose="020B0604020202020204" pitchFamily="34" charset="0"/>
              </a:rPr>
              <a:t> Cluster 500-hPa </a:t>
            </a:r>
            <a:r>
              <a:rPr lang="en-US" sz="1600" dirty="0" err="1">
                <a:latin typeface="Arial" panose="020B0604020202020204" pitchFamily="34" charset="0"/>
                <a:cs typeface="Arial" panose="020B0604020202020204" pitchFamily="34" charset="0"/>
              </a:rPr>
              <a:t>Geopotential</a:t>
            </a:r>
            <a:r>
              <a:rPr lang="en-US" sz="1600" dirty="0">
                <a:latin typeface="Arial" panose="020B0604020202020204" pitchFamily="34" charset="0"/>
                <a:cs typeface="Arial" panose="020B0604020202020204" pitchFamily="34" charset="0"/>
              </a:rPr>
              <a:t> heights</a:t>
            </a:r>
          </a:p>
        </p:txBody>
      </p:sp>
      <p:pic>
        <p:nvPicPr>
          <p:cNvPr id="18" name="Picture 17" descr="oct1hgt.png"/>
          <p:cNvPicPr>
            <a:picLocks noChangeAspect="1"/>
          </p:cNvPicPr>
          <p:nvPr/>
        </p:nvPicPr>
        <p:blipFill rotWithShape="1">
          <a:blip r:embed="rId2">
            <a:extLst>
              <a:ext uri="{28A0092B-C50C-407E-A947-70E740481C1C}">
                <a14:useLocalDpi xmlns:a14="http://schemas.microsoft.com/office/drawing/2010/main" val="0"/>
              </a:ext>
            </a:extLst>
          </a:blip>
          <a:srcRect l="12347" t="82819" r="10768" b="8379"/>
          <a:stretch/>
        </p:blipFill>
        <p:spPr>
          <a:xfrm>
            <a:off x="3013254" y="3644213"/>
            <a:ext cx="3117492" cy="190402"/>
          </a:xfrm>
          <a:prstGeom prst="rect">
            <a:avLst/>
          </a:prstGeom>
        </p:spPr>
      </p:pic>
      <p:sp>
        <p:nvSpPr>
          <p:cNvPr id="19" name="TextBox 18"/>
          <p:cNvSpPr txBox="1"/>
          <p:nvPr/>
        </p:nvSpPr>
        <p:spPr>
          <a:xfrm>
            <a:off x="699190" y="3141932"/>
            <a:ext cx="7915605"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Recurving</a:t>
            </a:r>
            <a:r>
              <a:rPr lang="en-US" b="1" dirty="0">
                <a:latin typeface="Arial" panose="020B0604020202020204" pitchFamily="34" charset="0"/>
                <a:cs typeface="Arial" panose="020B0604020202020204" pitchFamily="34" charset="0"/>
              </a:rPr>
              <a:t> Cluster Composite </a:t>
            </a:r>
            <a:r>
              <a:rPr lang="en-US" b="1" u="sng" dirty="0">
                <a:latin typeface="Arial" panose="020B0604020202020204" pitchFamily="34" charset="0"/>
                <a:cs typeface="Arial" panose="020B0604020202020204" pitchFamily="34" charset="0"/>
              </a:rPr>
              <a:t>minus</a:t>
            </a:r>
            <a:r>
              <a:rPr lang="en-US" b="1" dirty="0">
                <a:latin typeface="Arial" panose="020B0604020202020204" pitchFamily="34" charset="0"/>
                <a:cs typeface="Arial" panose="020B0604020202020204" pitchFamily="34" charset="0"/>
              </a:rPr>
              <a:t> Non-</a:t>
            </a:r>
            <a:r>
              <a:rPr lang="en-US" b="1" dirty="0" err="1">
                <a:latin typeface="Arial" panose="020B0604020202020204" pitchFamily="34" charset="0"/>
                <a:cs typeface="Arial" panose="020B0604020202020204" pitchFamily="34" charset="0"/>
              </a:rPr>
              <a:t>recurving</a:t>
            </a:r>
            <a:r>
              <a:rPr lang="en-US" b="1" dirty="0">
                <a:latin typeface="Arial" panose="020B0604020202020204" pitchFamily="34" charset="0"/>
                <a:cs typeface="Arial" panose="020B0604020202020204" pitchFamily="34" charset="0"/>
              </a:rPr>
              <a:t> Cluster Composite</a:t>
            </a:r>
          </a:p>
        </p:txBody>
      </p:sp>
      <p:sp>
        <p:nvSpPr>
          <p:cNvPr id="15" name="TextBox 14">
            <a:extLst>
              <a:ext uri="{FF2B5EF4-FFF2-40B4-BE49-F238E27FC236}">
                <a16:creationId xmlns:a16="http://schemas.microsoft.com/office/drawing/2014/main" id="{CAD780E4-8295-6726-E249-09DB6246B9E4}"/>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latin typeface="Arial" panose="020B0604020202020204" pitchFamily="34" charset="0"/>
                <a:cs typeface="Arial" panose="020B0604020202020204" pitchFamily="34" charset="0"/>
              </a:rPr>
            </a:br>
            <a:r>
              <a:rPr lang="en-US" sz="3300" b="1" dirty="0">
                <a:solidFill>
                  <a:srgbClr val="FF0000"/>
                </a:solidFill>
                <a:latin typeface="Arial" panose="020B0604020202020204" pitchFamily="34" charset="0"/>
                <a:cs typeface="Arial" pitchFamily="34" charset="0"/>
              </a:rPr>
              <a:t>Results</a:t>
            </a:r>
          </a:p>
          <a:p>
            <a:pPr algn="ctr"/>
            <a:endParaRPr lang="en-US" sz="1200" dirty="0">
              <a:latin typeface="Arial" panose="020B0604020202020204" pitchFamily="34" charset="0"/>
              <a:cs typeface="Arial" pitchFamily="34" charset="0"/>
            </a:endParaRPr>
          </a:p>
        </p:txBody>
      </p:sp>
      <p:cxnSp>
        <p:nvCxnSpPr>
          <p:cNvPr id="16" name="Straight Connector 15">
            <a:extLst>
              <a:ext uri="{FF2B5EF4-FFF2-40B4-BE49-F238E27FC236}">
                <a16:creationId xmlns:a16="http://schemas.microsoft.com/office/drawing/2014/main" id="{A65C03D4-FF78-8733-BD64-AA657F050BA7}"/>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9791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ct1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6"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1 (+24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8" name="Right Arrow 7"/>
          <p:cNvSpPr/>
          <p:nvPr/>
        </p:nvSpPr>
        <p:spPr>
          <a:xfrm rot="14560795">
            <a:off x="1352605" y="3400797"/>
            <a:ext cx="703104" cy="288346"/>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602097" y="3957453"/>
            <a:ext cx="1528223" cy="523220"/>
          </a:xfrm>
          <a:prstGeom prst="rect">
            <a:avLst/>
          </a:prstGeom>
          <a:solidFill>
            <a:schemeClr val="bg1"/>
          </a:solidFill>
          <a:ln>
            <a:solidFill>
              <a:schemeClr val="tx1"/>
            </a:solidFill>
          </a:ln>
        </p:spPr>
        <p:txBody>
          <a:bodyPr wrap="square" rtlCol="0">
            <a:spAutoFit/>
          </a:bodyPr>
          <a:lstStyle/>
          <a:p>
            <a:pPr algn="ctr"/>
            <a:r>
              <a:rPr lang="en-US" sz="1400" b="1" dirty="0"/>
              <a:t>Typhoon </a:t>
            </a:r>
            <a:r>
              <a:rPr lang="en-US" sz="1400" b="1" dirty="0" err="1"/>
              <a:t>Trami</a:t>
            </a:r>
            <a:r>
              <a:rPr lang="en-US" sz="1400" b="1" dirty="0"/>
              <a:t> undergoes ET</a:t>
            </a:r>
          </a:p>
        </p:txBody>
      </p:sp>
      <p:sp>
        <p:nvSpPr>
          <p:cNvPr id="12" name="Right Arrow 11"/>
          <p:cNvSpPr/>
          <p:nvPr/>
        </p:nvSpPr>
        <p:spPr>
          <a:xfrm rot="19760930">
            <a:off x="6174827" y="3935313"/>
            <a:ext cx="703104" cy="288346"/>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154230" y="4382741"/>
            <a:ext cx="1528223" cy="738664"/>
          </a:xfrm>
          <a:prstGeom prst="rect">
            <a:avLst/>
          </a:prstGeom>
          <a:solidFill>
            <a:schemeClr val="bg1"/>
          </a:solidFill>
          <a:ln>
            <a:solidFill>
              <a:schemeClr val="tx1"/>
            </a:solidFill>
          </a:ln>
        </p:spPr>
        <p:txBody>
          <a:bodyPr wrap="square" rtlCol="0">
            <a:spAutoFit/>
          </a:bodyPr>
          <a:lstStyle/>
          <a:p>
            <a:pPr algn="ctr"/>
            <a:r>
              <a:rPr lang="en-US" sz="1400" b="1" dirty="0"/>
              <a:t>TC Rosa </a:t>
            </a:r>
            <a:r>
              <a:rPr lang="en-US" sz="1400" b="1" dirty="0" err="1"/>
              <a:t>recurves</a:t>
            </a:r>
            <a:r>
              <a:rPr lang="en-US" sz="1400" b="1" dirty="0"/>
              <a:t> and makes landfall</a:t>
            </a:r>
          </a:p>
        </p:txBody>
      </p:sp>
      <p:sp>
        <p:nvSpPr>
          <p:cNvPr id="9" name="TextBox 8">
            <a:extLst>
              <a:ext uri="{FF2B5EF4-FFF2-40B4-BE49-F238E27FC236}">
                <a16:creationId xmlns:a16="http://schemas.microsoft.com/office/drawing/2014/main" id="{24141964-263E-1FF8-2D47-24EC63FE4254}"/>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4328EE2B-DD6B-0EBB-17E8-7E28632DE141}"/>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0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2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2 (+48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5" name="Right Arrow 4"/>
          <p:cNvSpPr/>
          <p:nvPr/>
        </p:nvSpPr>
        <p:spPr>
          <a:xfrm rot="16200000">
            <a:off x="1931487" y="3400796"/>
            <a:ext cx="703104" cy="288346"/>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180979" y="3957452"/>
            <a:ext cx="1528223" cy="548640"/>
          </a:xfrm>
          <a:prstGeom prst="rect">
            <a:avLst/>
          </a:prstGeom>
          <a:solidFill>
            <a:schemeClr val="bg1"/>
          </a:solidFill>
          <a:ln>
            <a:solidFill>
              <a:schemeClr val="tx1"/>
            </a:solidFill>
          </a:ln>
        </p:spPr>
        <p:txBody>
          <a:bodyPr wrap="square" rtlCol="0">
            <a:spAutoFit/>
          </a:bodyPr>
          <a:lstStyle/>
          <a:p>
            <a:pPr algn="ctr"/>
            <a:r>
              <a:rPr lang="en-US" sz="1400" b="1" dirty="0"/>
              <a:t>Enhanced height gradient along jet</a:t>
            </a:r>
          </a:p>
        </p:txBody>
      </p:sp>
      <p:sp>
        <p:nvSpPr>
          <p:cNvPr id="7" name="Right Arrow 6"/>
          <p:cNvSpPr/>
          <p:nvPr/>
        </p:nvSpPr>
        <p:spPr>
          <a:xfrm rot="15012803">
            <a:off x="3931861" y="3949971"/>
            <a:ext cx="703104" cy="288346"/>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83414" y="4486574"/>
            <a:ext cx="2156836" cy="738664"/>
          </a:xfrm>
          <a:prstGeom prst="rect">
            <a:avLst/>
          </a:prstGeom>
          <a:solidFill>
            <a:schemeClr val="bg1"/>
          </a:solidFill>
          <a:ln>
            <a:solidFill>
              <a:schemeClr val="tx1"/>
            </a:solidFill>
          </a:ln>
        </p:spPr>
        <p:txBody>
          <a:bodyPr wrap="square" rtlCol="0">
            <a:spAutoFit/>
          </a:bodyPr>
          <a:lstStyle/>
          <a:p>
            <a:pPr algn="ctr"/>
            <a:r>
              <a:rPr lang="en-US" sz="1400" b="1" dirty="0"/>
              <a:t>Differences exist where downstream trough amplifies</a:t>
            </a:r>
          </a:p>
        </p:txBody>
      </p:sp>
      <p:sp>
        <p:nvSpPr>
          <p:cNvPr id="9" name="TextBox 8">
            <a:extLst>
              <a:ext uri="{FF2B5EF4-FFF2-40B4-BE49-F238E27FC236}">
                <a16:creationId xmlns:a16="http://schemas.microsoft.com/office/drawing/2014/main" id="{A15E4096-7F3B-6F03-F64C-5E9E299D5DFD}"/>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FC881C0C-2E85-8206-718E-E3012F31B3A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34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3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3 (+72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5" name="Right Arrow 4"/>
          <p:cNvSpPr/>
          <p:nvPr/>
        </p:nvSpPr>
        <p:spPr>
          <a:xfrm rot="13130753">
            <a:off x="4534155" y="3760065"/>
            <a:ext cx="815722" cy="386834"/>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605676" y="4350999"/>
            <a:ext cx="1744769" cy="523220"/>
          </a:xfrm>
          <a:prstGeom prst="rect">
            <a:avLst/>
          </a:prstGeom>
          <a:solidFill>
            <a:schemeClr val="bg1"/>
          </a:solidFill>
          <a:ln>
            <a:solidFill>
              <a:schemeClr val="tx1"/>
            </a:solidFill>
          </a:ln>
        </p:spPr>
        <p:txBody>
          <a:bodyPr wrap="square" rtlCol="0">
            <a:spAutoFit/>
          </a:bodyPr>
          <a:lstStyle/>
          <a:p>
            <a:pPr algn="ctr"/>
            <a:r>
              <a:rPr lang="en-US" sz="1400" b="1" dirty="0"/>
              <a:t>Cutoff low Forms in proximity to</a:t>
            </a:r>
          </a:p>
        </p:txBody>
      </p:sp>
      <p:sp>
        <p:nvSpPr>
          <p:cNvPr id="7" name="TextBox 6"/>
          <p:cNvSpPr txBox="1"/>
          <p:nvPr/>
        </p:nvSpPr>
        <p:spPr>
          <a:xfrm>
            <a:off x="3975495" y="4951187"/>
            <a:ext cx="1744769" cy="307777"/>
          </a:xfrm>
          <a:prstGeom prst="rect">
            <a:avLst/>
          </a:prstGeom>
          <a:solidFill>
            <a:schemeClr val="bg1"/>
          </a:solidFill>
          <a:ln>
            <a:solidFill>
              <a:schemeClr val="tx1"/>
            </a:solidFill>
          </a:ln>
        </p:spPr>
        <p:txBody>
          <a:bodyPr wrap="square" rtlCol="0">
            <a:spAutoFit/>
          </a:bodyPr>
          <a:lstStyle/>
          <a:p>
            <a:pPr algn="ctr"/>
            <a:r>
              <a:rPr lang="en-US" sz="1400" b="1" dirty="0"/>
              <a:t>TC </a:t>
            </a:r>
            <a:r>
              <a:rPr lang="en-US" sz="1400" b="1" dirty="0" err="1"/>
              <a:t>Walaka</a:t>
            </a:r>
            <a:endParaRPr lang="en-US" sz="1400" b="1" dirty="0"/>
          </a:p>
        </p:txBody>
      </p:sp>
      <p:sp>
        <p:nvSpPr>
          <p:cNvPr id="8" name="Right Arrow 7"/>
          <p:cNvSpPr/>
          <p:nvPr/>
        </p:nvSpPr>
        <p:spPr>
          <a:xfrm rot="17369520">
            <a:off x="3443904" y="4811770"/>
            <a:ext cx="575238" cy="320787"/>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205303-1F39-CF43-CD46-2328BEC7F3DE}"/>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E631EE9D-CDDF-6FF7-AF44-BAF3A721EFFE}"/>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34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3CD79469-F4BD-884A-9ABD-6DDDEF9C7336}"/>
              </a:ext>
            </a:extLst>
          </p:cNvPr>
          <p:cNvPicPr>
            <a:picLocks noChangeAspect="1"/>
          </p:cNvPicPr>
          <p:nvPr/>
        </p:nvPicPr>
        <p:blipFill>
          <a:blip r:embed="rId2"/>
          <a:stretch>
            <a:fillRect/>
          </a:stretch>
        </p:blipFill>
        <p:spPr>
          <a:xfrm>
            <a:off x="4572000" y="1216254"/>
            <a:ext cx="4291607" cy="4475009"/>
          </a:xfrm>
          <a:prstGeom prst="rect">
            <a:avLst/>
          </a:prstGeom>
        </p:spPr>
      </p:pic>
      <p:sp>
        <p:nvSpPr>
          <p:cNvPr id="10" name="TextBox 9">
            <a:extLst>
              <a:ext uri="{FF2B5EF4-FFF2-40B4-BE49-F238E27FC236}">
                <a16:creationId xmlns:a16="http://schemas.microsoft.com/office/drawing/2014/main" id="{B477B074-025E-5346-966D-89428C2F9A4C}"/>
              </a:ext>
            </a:extLst>
          </p:cNvPr>
          <p:cNvSpPr txBox="1"/>
          <p:nvPr/>
        </p:nvSpPr>
        <p:spPr>
          <a:xfrm>
            <a:off x="5089863" y="5822805"/>
            <a:ext cx="3045619" cy="507831"/>
          </a:xfrm>
          <a:prstGeom prst="rect">
            <a:avLst/>
          </a:prstGeom>
          <a:noFill/>
        </p:spPr>
        <p:txBody>
          <a:bodyPr wrap="square">
            <a:spAutoFit/>
          </a:bodyPr>
          <a:lstStyle/>
          <a:p>
            <a:pPr algn="ctr"/>
            <a:r>
              <a:rPr lang="en-US" sz="1350" dirty="0">
                <a:solidFill>
                  <a:srgbClr val="333333"/>
                </a:solidFill>
                <a:latin typeface="Arial" panose="020B0604020202020204" pitchFamily="34" charset="0"/>
                <a:cs typeface="Arial" panose="020B0604020202020204" pitchFamily="34" charset="0"/>
              </a:rPr>
              <a:t>Fig. 7 adapted from </a:t>
            </a:r>
            <a:r>
              <a:rPr lang="en-US" sz="1350" dirty="0">
                <a:latin typeface="Arial" panose="020B0604020202020204" pitchFamily="34" charset="0"/>
                <a:ea typeface="Times New Roman" panose="02020603050405020304" pitchFamily="18" charset="0"/>
                <a:cs typeface="Arial" panose="020B0604020202020204" pitchFamily="34" charset="0"/>
              </a:rPr>
              <a:t>Wood and Ritchie (2014)</a:t>
            </a:r>
            <a:endParaRPr lang="en-US" sz="1500"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F07AFAEE-7EF2-AD4B-A3D5-DCB69506A233}"/>
              </a:ext>
            </a:extLst>
          </p:cNvPr>
          <p:cNvSpPr txBox="1"/>
          <p:nvPr/>
        </p:nvSpPr>
        <p:spPr>
          <a:xfrm>
            <a:off x="2286000" y="3186626"/>
            <a:ext cx="4572000" cy="300082"/>
          </a:xfrm>
          <a:prstGeom prst="rect">
            <a:avLst/>
          </a:prstGeom>
          <a:noFill/>
        </p:spPr>
        <p:txBody>
          <a:bodyPr wrap="square">
            <a:spAutoFit/>
          </a:bodyPr>
          <a:lstStyle/>
          <a:p>
            <a:pPr algn="just"/>
            <a:r>
              <a:rPr lang="en-US" sz="1350" dirty="0">
                <a:ea typeface="Times New Roman" panose="02020603050405020304" pitchFamily="18" charset="0"/>
              </a:rPr>
              <a:t> </a:t>
            </a:r>
            <a:endParaRPr lang="en-US" sz="1500" dirty="0">
              <a:ea typeface="Times New Roman" panose="02020603050405020304" pitchFamily="18" charset="0"/>
            </a:endParaRPr>
          </a:p>
        </p:txBody>
      </p:sp>
      <p:sp>
        <p:nvSpPr>
          <p:cNvPr id="14" name="TextBox 13">
            <a:extLst>
              <a:ext uri="{FF2B5EF4-FFF2-40B4-BE49-F238E27FC236}">
                <a16:creationId xmlns:a16="http://schemas.microsoft.com/office/drawing/2014/main" id="{986D06C9-E8D0-3945-9013-F44247E8FBAC}"/>
              </a:ext>
            </a:extLst>
          </p:cNvPr>
          <p:cNvSpPr txBox="1"/>
          <p:nvPr/>
        </p:nvSpPr>
        <p:spPr>
          <a:xfrm>
            <a:off x="4102074" y="850529"/>
            <a:ext cx="5021195" cy="323165"/>
          </a:xfrm>
          <a:prstGeom prst="rect">
            <a:avLst/>
          </a:prstGeom>
          <a:noFill/>
        </p:spPr>
        <p:txBody>
          <a:bodyPr wrap="square">
            <a:spAutoFit/>
          </a:bodyPr>
          <a:lstStyle/>
          <a:p>
            <a:pPr algn="ctr"/>
            <a:r>
              <a:rPr lang="en-US" sz="1450" b="1" dirty="0">
                <a:solidFill>
                  <a:srgbClr val="333333"/>
                </a:solidFill>
                <a:latin typeface="Arial" panose="020B0604020202020204" pitchFamily="34" charset="0"/>
                <a:cs typeface="Arial" panose="020B0604020202020204" pitchFamily="34" charset="0"/>
              </a:rPr>
              <a:t>Tracks of 55 TCs from 1971–2012 that underwent ET</a:t>
            </a:r>
            <a:endParaRPr lang="en-US" sz="145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49FB086-040A-6943-B73C-A32B40E73057}"/>
              </a:ext>
            </a:extLst>
          </p:cNvPr>
          <p:cNvSpPr txBox="1"/>
          <p:nvPr/>
        </p:nvSpPr>
        <p:spPr>
          <a:xfrm>
            <a:off x="316489" y="1560238"/>
            <a:ext cx="3690028" cy="3901068"/>
          </a:xfrm>
          <a:prstGeom prst="rect">
            <a:avLst/>
          </a:prstGeom>
          <a:noFill/>
        </p:spPr>
        <p:txBody>
          <a:bodyPr wrap="square">
            <a:spAutoFit/>
          </a:bodyPr>
          <a:lstStyle/>
          <a:p>
            <a:pPr marL="214313" indent="-214313">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Wood and Ritchie (2014) constructed a</a:t>
            </a:r>
            <a:r>
              <a:rPr lang="en-US" dirty="0">
                <a:latin typeface="Arial" panose="020B0604020202020204" pitchFamily="34" charset="0"/>
                <a:cs typeface="Arial" panose="020B0604020202020204" pitchFamily="34" charset="0"/>
              </a:rPr>
              <a:t> 42-year study of EPAC TCs undergoing extratropical transition (ET) </a:t>
            </a: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Showed that most of the ET events (65.5%) occur in September and October</a:t>
            </a:r>
          </a:p>
          <a:p>
            <a:pPr marL="557213" lvl="1"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Greatest track spread occurred in August and September due to the steering flow variability</a:t>
            </a:r>
          </a:p>
          <a:p>
            <a:endParaRPr lang="en-US" sz="1350" dirty="0"/>
          </a:p>
        </p:txBody>
      </p:sp>
      <p:sp>
        <p:nvSpPr>
          <p:cNvPr id="11" name="TextBox 10">
            <a:extLst>
              <a:ext uri="{FF2B5EF4-FFF2-40B4-BE49-F238E27FC236}">
                <a16:creationId xmlns:a16="http://schemas.microsoft.com/office/drawing/2014/main" id="{094BD113-DA1A-0F21-0509-8A53DF78AE97}"/>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3" name="Straight Connector 12">
            <a:extLst>
              <a:ext uri="{FF2B5EF4-FFF2-40B4-BE49-F238E27FC236}">
                <a16:creationId xmlns:a16="http://schemas.microsoft.com/office/drawing/2014/main" id="{34E23119-CEE5-F588-DF09-080C9AD3D58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487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4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4 (+96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92532CB4-6EAC-44B4-4AA8-7BCDC7475729}"/>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6" name="Straight Connector 5">
            <a:extLst>
              <a:ext uri="{FF2B5EF4-FFF2-40B4-BE49-F238E27FC236}">
                <a16:creationId xmlns:a16="http://schemas.microsoft.com/office/drawing/2014/main" id="{879FA31F-EC3D-BE5E-F48D-166F01E8252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3469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5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5 (+120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5" name="Right Arrow 4"/>
          <p:cNvSpPr/>
          <p:nvPr/>
        </p:nvSpPr>
        <p:spPr>
          <a:xfrm rot="16489919">
            <a:off x="5128543" y="3803450"/>
            <a:ext cx="815722" cy="279678"/>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105338" y="4450685"/>
            <a:ext cx="1907399" cy="738664"/>
          </a:xfrm>
          <a:prstGeom prst="rect">
            <a:avLst/>
          </a:prstGeom>
          <a:solidFill>
            <a:schemeClr val="bg1"/>
          </a:solidFill>
          <a:ln>
            <a:solidFill>
              <a:schemeClr val="tx1"/>
            </a:solidFill>
          </a:ln>
        </p:spPr>
        <p:txBody>
          <a:bodyPr wrap="square" rtlCol="0">
            <a:spAutoFit/>
          </a:bodyPr>
          <a:lstStyle/>
          <a:p>
            <a:pPr algn="ctr"/>
            <a:r>
              <a:rPr lang="en-US" sz="1400" b="1" dirty="0"/>
              <a:t>Enhanced ridge building begins to occur</a:t>
            </a:r>
          </a:p>
        </p:txBody>
      </p:sp>
      <p:sp>
        <p:nvSpPr>
          <p:cNvPr id="7" name="TextBox 6">
            <a:extLst>
              <a:ext uri="{FF2B5EF4-FFF2-40B4-BE49-F238E27FC236}">
                <a16:creationId xmlns:a16="http://schemas.microsoft.com/office/drawing/2014/main" id="{A84E9427-273A-2D77-258D-10C9D9DE5C07}"/>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945F6C3F-DC09-A614-7C39-944527256F11}"/>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34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6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6 (+144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5" name="Right Arrow 4"/>
          <p:cNvSpPr/>
          <p:nvPr/>
        </p:nvSpPr>
        <p:spPr>
          <a:xfrm rot="20904325">
            <a:off x="5757171" y="4286074"/>
            <a:ext cx="815722" cy="279678"/>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605676" y="4612609"/>
            <a:ext cx="1907399" cy="523220"/>
          </a:xfrm>
          <a:prstGeom prst="rect">
            <a:avLst/>
          </a:prstGeom>
          <a:solidFill>
            <a:schemeClr val="bg1"/>
          </a:solidFill>
          <a:ln>
            <a:solidFill>
              <a:schemeClr val="tx1"/>
            </a:solidFill>
          </a:ln>
        </p:spPr>
        <p:txBody>
          <a:bodyPr wrap="square" rtlCol="0">
            <a:spAutoFit/>
          </a:bodyPr>
          <a:lstStyle/>
          <a:p>
            <a:pPr algn="ctr"/>
            <a:r>
              <a:rPr lang="en-US" sz="1400" b="1" dirty="0"/>
              <a:t>Critical Point for TC Sergio in forecast</a:t>
            </a:r>
          </a:p>
        </p:txBody>
      </p:sp>
      <p:sp>
        <p:nvSpPr>
          <p:cNvPr id="7" name="TextBox 6">
            <a:extLst>
              <a:ext uri="{FF2B5EF4-FFF2-40B4-BE49-F238E27FC236}">
                <a16:creationId xmlns:a16="http://schemas.microsoft.com/office/drawing/2014/main" id="{5419A256-F762-0528-9EFC-D2A9B61009C9}"/>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08FE8F69-EACC-CD79-7035-60706F9E6CE3}"/>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481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ct7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7"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7 (+168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cxnSp>
        <p:nvCxnSpPr>
          <p:cNvPr id="9" name="Straight Connector 8">
            <a:extLst>
              <a:ext uri="{FF2B5EF4-FFF2-40B4-BE49-F238E27FC236}">
                <a16:creationId xmlns:a16="http://schemas.microsoft.com/office/drawing/2014/main" id="{E45A972F-C8C5-66BE-D7F4-95A34B5FB3C1}"/>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F14A82B-D5AF-579E-CD5A-96C15C8DB695}"/>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374958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8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8 (+192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C7E2FBFB-46BA-D97A-483D-71699165ED2F}"/>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5E0F89E5-33A9-C33A-5BB1-69726AAF01CB}"/>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5584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9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solidFill>
                  <a:schemeClr val="tx1"/>
                </a:solidFill>
                <a:latin typeface="Arial" panose="020B0604020202020204" pitchFamily="34" charset="0"/>
                <a:cs typeface="Arial" panose="020B0604020202020204" pitchFamily="34" charset="0"/>
              </a:rPr>
              <a:t>Valid 0000 UTC Oct 9 (+216 h </a:t>
            </a:r>
            <a:r>
              <a:rPr lang="en-US" sz="2400" b="1" dirty="0" err="1">
                <a:solidFill>
                  <a:schemeClr val="tx1"/>
                </a:solidFill>
                <a:latin typeface="Arial" panose="020B0604020202020204" pitchFamily="34" charset="0"/>
                <a:cs typeface="Arial" panose="020B0604020202020204" pitchFamily="34" charset="0"/>
              </a:rPr>
              <a:t>fcst</a:t>
            </a:r>
            <a:r>
              <a:rPr lang="en-US" sz="2400" b="1" dirty="0">
                <a:solidFill>
                  <a:schemeClr val="tx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BB1B4716-6BDE-A783-F40F-340B5D839829}"/>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Results</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63FC9465-0BED-EDE9-2782-6D97A44DB0C5}"/>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5584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87379"/>
            <a:ext cx="7886700" cy="4769264"/>
          </a:xfrm>
        </p:spPr>
        <p:txBody>
          <a:bodyPr>
            <a:normAutofit/>
          </a:bodyPr>
          <a:lstStyle/>
          <a:p>
            <a:pPr>
              <a:lnSpc>
                <a:spcPct val="120000"/>
              </a:lnSpc>
            </a:pPr>
            <a:r>
              <a:rPr lang="en-US" b="1" dirty="0">
                <a:latin typeface="Arial" panose="020B0604020202020204" pitchFamily="34" charset="0"/>
                <a:cs typeface="Arial" panose="020B0604020202020204" pitchFamily="34" charset="0"/>
              </a:rPr>
              <a:t>GEFS ensemble members that predicted Sergio would recurve earlier in its lifetime were characterized by statistically significant differences in the handling of initial forecasts of the North Pacific jet and cutoff cyclone in the central Pacific </a:t>
            </a:r>
          </a:p>
          <a:p>
            <a:pPr>
              <a:lnSpc>
                <a:spcPct val="120000"/>
              </a:lnSpc>
            </a:pPr>
            <a:endParaRPr lang="en-US" dirty="0">
              <a:latin typeface="Arial" panose="020B0604020202020204" pitchFamily="34" charset="0"/>
              <a:cs typeface="Arial" panose="020B0604020202020204" pitchFamily="34" charset="0"/>
            </a:endParaRPr>
          </a:p>
          <a:p>
            <a:pPr>
              <a:lnSpc>
                <a:spcPct val="120000"/>
              </a:lnSpc>
            </a:pPr>
            <a:r>
              <a:rPr lang="en-US" b="1" dirty="0">
                <a:latin typeface="Arial" panose="020B0604020202020204" pitchFamily="34" charset="0"/>
                <a:cs typeface="Arial" panose="020B0604020202020204" pitchFamily="34" charset="0"/>
              </a:rPr>
              <a:t>The mishandling of the aforementioned large-scale features likely lead to forecast uncertainties in the EPAC trough that steered Sergio inland too early as depicted in the recurving scenario</a:t>
            </a:r>
          </a:p>
        </p:txBody>
      </p:sp>
      <p:sp>
        <p:nvSpPr>
          <p:cNvPr id="6" name="TextBox 5">
            <a:extLst>
              <a:ext uri="{FF2B5EF4-FFF2-40B4-BE49-F238E27FC236}">
                <a16:creationId xmlns:a16="http://schemas.microsoft.com/office/drawing/2014/main" id="{FE97D643-C166-13D9-3321-C1E0E0BB2E30}"/>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Conclusions</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104C26CC-BEB0-562C-11D3-F02073CA2CF4}"/>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054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87379"/>
            <a:ext cx="7886700" cy="4769264"/>
          </a:xfrm>
        </p:spPr>
        <p:txBody>
          <a:bodyPr>
            <a:normAutofit/>
          </a:bodyPr>
          <a:lstStyle/>
          <a:p>
            <a:pPr>
              <a:lnSpc>
                <a:spcPct val="120000"/>
              </a:lnSpc>
            </a:pPr>
            <a:r>
              <a:rPr lang="en-US" b="1" dirty="0">
                <a:latin typeface="Arial" panose="020B0604020202020204" pitchFamily="34" charset="0"/>
                <a:cs typeface="Arial" panose="020B0604020202020204" pitchFamily="34" charset="0"/>
              </a:rPr>
              <a:t>The cluster differences depicted local to Typhoon Trami’s and TC </a:t>
            </a:r>
            <a:r>
              <a:rPr lang="en-US" b="1" dirty="0" err="1">
                <a:latin typeface="Arial" panose="020B0604020202020204" pitchFamily="34" charset="0"/>
                <a:cs typeface="Arial" panose="020B0604020202020204" pitchFamily="34" charset="0"/>
              </a:rPr>
              <a:t>Walaka’s</a:t>
            </a:r>
            <a:r>
              <a:rPr lang="en-US" b="1" dirty="0">
                <a:latin typeface="Arial" panose="020B0604020202020204" pitchFamily="34" charset="0"/>
                <a:cs typeface="Arial" panose="020B0604020202020204" pitchFamily="34" charset="0"/>
              </a:rPr>
              <a:t> interactions with the North Pacific jet and Central Pacific cutoff cyclone respectively suggest a mishandling of the ET process that likely led to DBD over the North Pacific </a:t>
            </a:r>
          </a:p>
          <a:p>
            <a:pPr marL="0" indent="0">
              <a:lnSpc>
                <a:spcPct val="120000"/>
              </a:lnSpc>
              <a:buNone/>
            </a:pPr>
            <a:endParaRPr lang="en-US" dirty="0">
              <a:latin typeface="Arial" panose="020B0604020202020204" pitchFamily="34" charset="0"/>
              <a:cs typeface="Arial" panose="020B0604020202020204" pitchFamily="34" charset="0"/>
            </a:endParaRPr>
          </a:p>
          <a:p>
            <a:pPr>
              <a:lnSpc>
                <a:spcPct val="120000"/>
              </a:lnSpc>
            </a:pPr>
            <a:r>
              <a:rPr lang="en-US" b="1" dirty="0">
                <a:latin typeface="Arial" panose="020B0604020202020204" pitchFamily="34" charset="0"/>
                <a:cs typeface="Arial" panose="020B0604020202020204" pitchFamily="34" charset="0"/>
              </a:rPr>
              <a:t>An evaluation of the diabatic processes in proximity to TC Sergio and the upstream TCs that underwent ET upstream may further aid in explaining the local modifications made to the upper-level flow that resulted in Sergio’s forecast uncertainty </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97D643-C166-13D9-3321-C1E0E0BB2E30}"/>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Conclusions</a:t>
            </a:r>
          </a:p>
          <a:p>
            <a:pPr algn="ctr"/>
            <a:endParaRPr lang="en-US" sz="1200"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104C26CC-BEB0-562C-11D3-F02073CA2CF4}"/>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9031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Questions?</a:t>
            </a:r>
          </a:p>
          <a:p>
            <a:pPr algn="ctr"/>
            <a:endParaRPr lang="en-US" sz="1200" dirty="0">
              <a:latin typeface="Arial" pitchFamily="34" charset="0"/>
              <a:cs typeface="Arial" pitchFamily="34" charset="0"/>
            </a:endParaRPr>
          </a:p>
        </p:txBody>
      </p:sp>
      <p:sp>
        <p:nvSpPr>
          <p:cNvPr id="5" name="Content Placeholder 2"/>
          <p:cNvSpPr txBox="1">
            <a:spLocks/>
          </p:cNvSpPr>
          <p:nvPr/>
        </p:nvSpPr>
        <p:spPr>
          <a:xfrm>
            <a:off x="228600" y="810289"/>
            <a:ext cx="8776338" cy="58421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en-US" sz="2200" b="1" dirty="0">
              <a:solidFill>
                <a:srgbClr val="000090"/>
              </a:solidFill>
              <a:latin typeface="Arial"/>
              <a:cs typeface="Arial"/>
            </a:endParaRPr>
          </a:p>
        </p:txBody>
      </p:sp>
      <p:cxnSp>
        <p:nvCxnSpPr>
          <p:cNvPr id="8" name="Straight Connector 7"/>
          <p:cNvCxnSpPr/>
          <p:nvPr/>
        </p:nvCxnSpPr>
        <p:spPr>
          <a:xfrm>
            <a:off x="0" y="701040"/>
            <a:ext cx="9144000" cy="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173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Extra Slides</a:t>
            </a:r>
          </a:p>
          <a:p>
            <a:pPr algn="ctr"/>
            <a:endParaRPr lang="en-US" sz="1200" dirty="0">
              <a:latin typeface="Arial" pitchFamily="34" charset="0"/>
              <a:cs typeface="Arial" pitchFamily="34" charset="0"/>
            </a:endParaRPr>
          </a:p>
        </p:txBody>
      </p:sp>
      <p:sp>
        <p:nvSpPr>
          <p:cNvPr id="5" name="Content Placeholder 2"/>
          <p:cNvSpPr txBox="1">
            <a:spLocks/>
          </p:cNvSpPr>
          <p:nvPr/>
        </p:nvSpPr>
        <p:spPr>
          <a:xfrm>
            <a:off x="228600" y="810289"/>
            <a:ext cx="8776338" cy="58421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en-US" sz="2200" b="1" dirty="0">
              <a:solidFill>
                <a:srgbClr val="000090"/>
              </a:solidFill>
              <a:latin typeface="Arial"/>
              <a:cs typeface="Arial"/>
            </a:endParaRPr>
          </a:p>
        </p:txBody>
      </p:sp>
      <p:cxnSp>
        <p:nvCxnSpPr>
          <p:cNvPr id="8" name="Straight Connector 7"/>
          <p:cNvCxnSpPr/>
          <p:nvPr/>
        </p:nvCxnSpPr>
        <p:spPr>
          <a:xfrm>
            <a:off x="0" y="701040"/>
            <a:ext cx="9144000" cy="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791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57802DD7-BBD8-CFCE-4D5E-D00C5F28A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63" y="1133599"/>
            <a:ext cx="5109949" cy="4463711"/>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a:extLst>
              <a:ext uri="{FF2B5EF4-FFF2-40B4-BE49-F238E27FC236}">
                <a16:creationId xmlns:a16="http://schemas.microsoft.com/office/drawing/2014/main" id="{F2BCECE2-FBDF-08C8-190B-6D288F3B98E8}"/>
              </a:ext>
            </a:extLst>
          </p:cNvPr>
          <p:cNvSpPr txBox="1">
            <a:spLocks noChangeArrowheads="1"/>
          </p:cNvSpPr>
          <p:nvPr/>
        </p:nvSpPr>
        <p:spPr bwMode="auto">
          <a:xfrm>
            <a:off x="1980929" y="5680948"/>
            <a:ext cx="87868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200" b="1" dirty="0">
                <a:latin typeface="Arial" panose="020B0604020202020204" pitchFamily="34" charset="0"/>
                <a:cs typeface="Arial" panose="020B0604020202020204" pitchFamily="34" charset="0"/>
              </a:rPr>
              <a:t>(a)–(c) 300-hPa geopotential height (m)</a:t>
            </a:r>
          </a:p>
          <a:p>
            <a:pPr algn="ctr" eaLnBrk="1" hangingPunct="1"/>
            <a:r>
              <a:rPr lang="en-US" altLang="en-US" sz="1200" b="1" dirty="0">
                <a:latin typeface="Arial" panose="020B0604020202020204" pitchFamily="34" charset="0"/>
                <a:cs typeface="Arial" panose="020B0604020202020204" pitchFamily="34" charset="0"/>
              </a:rPr>
              <a:t>(d)–(f) 500-hPa geopotential height (m; contours) and MSLP (</a:t>
            </a:r>
            <a:r>
              <a:rPr lang="en-US" altLang="en-US" sz="1200" b="1" dirty="0" err="1">
                <a:latin typeface="Arial" panose="020B0604020202020204" pitchFamily="34" charset="0"/>
                <a:cs typeface="Arial" panose="020B0604020202020204" pitchFamily="34" charset="0"/>
              </a:rPr>
              <a:t>hPa</a:t>
            </a:r>
            <a:r>
              <a:rPr lang="en-US" altLang="en-US" sz="1200" b="1" dirty="0">
                <a:latin typeface="Arial" panose="020B0604020202020204" pitchFamily="34" charset="0"/>
                <a:cs typeface="Arial" panose="020B0604020202020204" pitchFamily="34" charset="0"/>
              </a:rPr>
              <a:t>; shaded)</a:t>
            </a:r>
          </a:p>
          <a:p>
            <a:pPr algn="ctr" eaLnBrk="1" hangingPunct="1"/>
            <a:r>
              <a:rPr lang="en-US" altLang="en-US" sz="1200" b="1" dirty="0">
                <a:latin typeface="Arial" panose="020B0604020202020204" pitchFamily="34" charset="0"/>
                <a:cs typeface="Arial" panose="020B0604020202020204" pitchFamily="34" charset="0"/>
              </a:rPr>
              <a:t>(g)–(</a:t>
            </a:r>
            <a:r>
              <a:rPr lang="en-US" altLang="en-US" sz="1200" b="1" dirty="0" err="1">
                <a:latin typeface="Arial" panose="020B0604020202020204" pitchFamily="34" charset="0"/>
                <a:cs typeface="Arial" panose="020B0604020202020204" pitchFamily="34" charset="0"/>
              </a:rPr>
              <a:t>i</a:t>
            </a:r>
            <a:r>
              <a:rPr lang="en-US" altLang="en-US" sz="1200" b="1" dirty="0">
                <a:latin typeface="Arial" panose="020B0604020202020204" pitchFamily="34" charset="0"/>
                <a:cs typeface="Arial" panose="020B0604020202020204" pitchFamily="34" charset="0"/>
              </a:rPr>
              <a:t>) 700-hPa geopotential height (m): (left)</a:t>
            </a:r>
          </a:p>
        </p:txBody>
      </p:sp>
      <p:sp>
        <p:nvSpPr>
          <p:cNvPr id="5" name="TextBox 4">
            <a:extLst>
              <a:ext uri="{FF2B5EF4-FFF2-40B4-BE49-F238E27FC236}">
                <a16:creationId xmlns:a16="http://schemas.microsoft.com/office/drawing/2014/main" id="{413D64A9-F612-C02D-3A9B-4F6F428A2D89}"/>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6" name="Straight Connector 5">
            <a:extLst>
              <a:ext uri="{FF2B5EF4-FFF2-40B4-BE49-F238E27FC236}">
                <a16:creationId xmlns:a16="http://schemas.microsoft.com/office/drawing/2014/main" id="{D841C01F-23D2-B18C-A81C-088E67D32A2A}"/>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9934AAE-C373-16B7-CBC4-11F7B308AB29}"/>
              </a:ext>
            </a:extLst>
          </p:cNvPr>
          <p:cNvSpPr txBox="1"/>
          <p:nvPr/>
        </p:nvSpPr>
        <p:spPr>
          <a:xfrm>
            <a:off x="4851527" y="6386262"/>
            <a:ext cx="3045619" cy="507831"/>
          </a:xfrm>
          <a:prstGeom prst="rect">
            <a:avLst/>
          </a:prstGeom>
          <a:noFill/>
        </p:spPr>
        <p:txBody>
          <a:bodyPr wrap="square">
            <a:spAutoFit/>
          </a:bodyPr>
          <a:lstStyle/>
          <a:p>
            <a:pPr algn="ctr"/>
            <a:r>
              <a:rPr lang="en-US" sz="1300" dirty="0">
                <a:solidFill>
                  <a:srgbClr val="333333"/>
                </a:solidFill>
                <a:latin typeface="Arial" panose="020B0604020202020204" pitchFamily="34" charset="0"/>
                <a:cs typeface="Arial" panose="020B0604020202020204" pitchFamily="34" charset="0"/>
              </a:rPr>
              <a:t>Fig. 14 adapted from </a:t>
            </a:r>
            <a:r>
              <a:rPr lang="en-US" sz="1300" dirty="0">
                <a:latin typeface="Arial" panose="020B0604020202020204" pitchFamily="34" charset="0"/>
                <a:ea typeface="Times New Roman" panose="02020603050405020304" pitchFamily="18" charset="0"/>
                <a:cs typeface="Arial" panose="020B0604020202020204" pitchFamily="34" charset="0"/>
              </a:rPr>
              <a:t>Wood and Ritchie (2014)</a:t>
            </a:r>
          </a:p>
        </p:txBody>
      </p:sp>
      <p:sp>
        <p:nvSpPr>
          <p:cNvPr id="8" name="TextBox 7">
            <a:extLst>
              <a:ext uri="{FF2B5EF4-FFF2-40B4-BE49-F238E27FC236}">
                <a16:creationId xmlns:a16="http://schemas.microsoft.com/office/drawing/2014/main" id="{55D7F884-D4ED-4EBF-DCF8-5FE47D001F26}"/>
              </a:ext>
            </a:extLst>
          </p:cNvPr>
          <p:cNvSpPr txBox="1"/>
          <p:nvPr/>
        </p:nvSpPr>
        <p:spPr>
          <a:xfrm>
            <a:off x="254397" y="1747480"/>
            <a:ext cx="3186635" cy="3693319"/>
          </a:xfrm>
          <a:prstGeom prst="rect">
            <a:avLst/>
          </a:prstGeom>
          <a:noFill/>
        </p:spPr>
        <p:txBody>
          <a:bodyPr wrap="square">
            <a:spAutoFit/>
          </a:bodyPr>
          <a:lstStyle/>
          <a:p>
            <a:pPr marL="214313" indent="-214313">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Wood and Ritchie (2014) showed that a weakening subtropical ridge over Mexico and </a:t>
            </a:r>
            <a:r>
              <a:rPr lang="en-US" dirty="0">
                <a:latin typeface="Arial" panose="020B0604020202020204" pitchFamily="34" charset="0"/>
                <a:cs typeface="Arial" panose="020B0604020202020204" pitchFamily="34" charset="0"/>
              </a:rPr>
              <a:t>approaching midlatitude trough during the ET of EPAC TCs</a:t>
            </a:r>
          </a:p>
          <a:p>
            <a:endParaRPr lang="en-US" dirty="0">
              <a:latin typeface="Arial" panose="020B0604020202020204" pitchFamily="34" charset="0"/>
              <a:ea typeface="Times New Roman" panose="02020603050405020304" pitchFamily="18" charset="0"/>
              <a:cs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Their study also </a:t>
            </a:r>
            <a:r>
              <a:rPr lang="en-US" dirty="0">
                <a:solidFill>
                  <a:srgbClr val="333333"/>
                </a:solidFill>
                <a:latin typeface="Arial" panose="020B0604020202020204" pitchFamily="34" charset="0"/>
                <a:cs typeface="Arial" panose="020B0604020202020204" pitchFamily="34" charset="0"/>
              </a:rPr>
              <a:t>emphasized that there was large variability of an equatorward-protruding midlatitude trough when ET occurred in the EPAC</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60DB2F9-5195-E67A-BE4A-6CE9DEB18296}"/>
              </a:ext>
            </a:extLst>
          </p:cNvPr>
          <p:cNvSpPr txBox="1"/>
          <p:nvPr/>
        </p:nvSpPr>
        <p:spPr>
          <a:xfrm>
            <a:off x="3579669" y="741892"/>
            <a:ext cx="5589332" cy="307777"/>
          </a:xfrm>
          <a:prstGeom prst="rect">
            <a:avLst/>
          </a:prstGeom>
          <a:noFill/>
        </p:spPr>
        <p:txBody>
          <a:bodyPr wrap="square">
            <a:spAutoFit/>
          </a:bodyPr>
          <a:lstStyle/>
          <a:p>
            <a:pPr algn="ctr"/>
            <a:r>
              <a:rPr lang="en-US" sz="1400" b="1" dirty="0">
                <a:solidFill>
                  <a:srgbClr val="333333"/>
                </a:solidFill>
                <a:latin typeface="Arial" panose="020B0604020202020204" pitchFamily="34" charset="0"/>
                <a:cs typeface="Arial" panose="020B0604020202020204" pitchFamily="34" charset="0"/>
              </a:rPr>
              <a:t>Composite of 35 TCs from 1971–2012 that underwent ET</a:t>
            </a:r>
            <a:endParaRPr lang="en-US" sz="1400" b="1" dirty="0">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45F927C4-0AE7-2D41-AE58-39C1C4D260F2}"/>
              </a:ext>
            </a:extLst>
          </p:cNvPr>
          <p:cNvPicPr>
            <a:picLocks noChangeAspect="1"/>
          </p:cNvPicPr>
          <p:nvPr/>
        </p:nvPicPr>
        <p:blipFill>
          <a:blip r:embed="rId2"/>
          <a:stretch>
            <a:fillRect/>
          </a:stretch>
        </p:blipFill>
        <p:spPr>
          <a:xfrm>
            <a:off x="5372101" y="1452290"/>
            <a:ext cx="3460082" cy="4020285"/>
          </a:xfrm>
          <a:prstGeom prst="rect">
            <a:avLst/>
          </a:prstGeom>
        </p:spPr>
      </p:pic>
      <p:sp>
        <p:nvSpPr>
          <p:cNvPr id="8" name="TextBox 7">
            <a:extLst>
              <a:ext uri="{FF2B5EF4-FFF2-40B4-BE49-F238E27FC236}">
                <a16:creationId xmlns:a16="http://schemas.microsoft.com/office/drawing/2014/main" id="{E3E64529-C6F4-1D45-9B75-A0A468C18FBF}"/>
              </a:ext>
            </a:extLst>
          </p:cNvPr>
          <p:cNvSpPr txBox="1"/>
          <p:nvPr/>
        </p:nvSpPr>
        <p:spPr>
          <a:xfrm>
            <a:off x="311817" y="1641172"/>
            <a:ext cx="4572000" cy="4455066"/>
          </a:xfrm>
          <a:prstGeom prst="rect">
            <a:avLst/>
          </a:prstGeom>
          <a:noFill/>
        </p:spPr>
        <p:txBody>
          <a:bodyPr wrap="square">
            <a:spAutoFit/>
          </a:bodyPr>
          <a:lstStyle/>
          <a:p>
            <a:pPr marL="214313" indent="-214313">
              <a:buFont typeface="Arial" panose="020B0604020202020204" pitchFamily="34" charset="0"/>
              <a:buChar char="•"/>
            </a:pPr>
            <a:r>
              <a:rPr lang="en-US" dirty="0">
                <a:solidFill>
                  <a:srgbClr val="1C1D1E"/>
                </a:solidFill>
                <a:latin typeface="Arial" panose="020B0604020202020204" pitchFamily="34" charset="0"/>
                <a:cs typeface="Arial" panose="020B0604020202020204" pitchFamily="34" charset="0"/>
              </a:rPr>
              <a:t>Camargo et al. (2008) applied a probabilistic clustering technique based on a regression mixture model to describe EPAC TC tracks</a:t>
            </a:r>
          </a:p>
          <a:p>
            <a:pPr marL="214313" indent="-214313">
              <a:buFont typeface="Arial" panose="020B0604020202020204" pitchFamily="34" charset="0"/>
              <a:buChar char="•"/>
            </a:pPr>
            <a:endParaRPr lang="en-US" dirty="0">
              <a:solidFill>
                <a:srgbClr val="1C1D1E"/>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Cluster 2 depicts a higher landfall frequency of EPAC TCs</a:t>
            </a: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Cluster 2 was shown to be more prevalent and modulated by the westerly phase of the MJO (associated with enhanced convection in the region) and suppressed in the MJO's easterly phase</a:t>
            </a:r>
            <a:endParaRPr lang="en-US" dirty="0">
              <a:solidFill>
                <a:srgbClr val="1C1D1E"/>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p>
        </p:txBody>
      </p:sp>
      <p:sp>
        <p:nvSpPr>
          <p:cNvPr id="9" name="TextBox 8">
            <a:extLst>
              <a:ext uri="{FF2B5EF4-FFF2-40B4-BE49-F238E27FC236}">
                <a16:creationId xmlns:a16="http://schemas.microsoft.com/office/drawing/2014/main" id="{E2F0BDD9-6136-D643-A72C-CA6094206948}"/>
              </a:ext>
            </a:extLst>
          </p:cNvPr>
          <p:cNvSpPr txBox="1"/>
          <p:nvPr/>
        </p:nvSpPr>
        <p:spPr>
          <a:xfrm>
            <a:off x="5579332" y="5588407"/>
            <a:ext cx="3045619" cy="507831"/>
          </a:xfrm>
          <a:prstGeom prst="rect">
            <a:avLst/>
          </a:prstGeom>
          <a:noFill/>
        </p:spPr>
        <p:txBody>
          <a:bodyPr wrap="square">
            <a:spAutoFit/>
          </a:bodyPr>
          <a:lstStyle/>
          <a:p>
            <a:pPr algn="just"/>
            <a:r>
              <a:rPr lang="en-US" sz="1350" dirty="0">
                <a:solidFill>
                  <a:srgbClr val="333333"/>
                </a:solidFill>
              </a:rPr>
              <a:t>Fig. 3 adapted from </a:t>
            </a:r>
            <a:r>
              <a:rPr lang="en-US" sz="1350" dirty="0" err="1">
                <a:ea typeface="Times New Roman" panose="02020603050405020304" pitchFamily="18" charset="0"/>
              </a:rPr>
              <a:t>Carmago</a:t>
            </a:r>
            <a:r>
              <a:rPr lang="en-US" sz="1350" dirty="0">
                <a:ea typeface="Times New Roman" panose="02020603050405020304" pitchFamily="18" charset="0"/>
              </a:rPr>
              <a:t> et al. (2008)</a:t>
            </a:r>
            <a:endParaRPr lang="en-US" sz="1500" dirty="0">
              <a:ea typeface="Times New Roman" panose="02020603050405020304" pitchFamily="18" charset="0"/>
            </a:endParaRPr>
          </a:p>
        </p:txBody>
      </p:sp>
      <p:sp>
        <p:nvSpPr>
          <p:cNvPr id="11" name="TextBox 10">
            <a:extLst>
              <a:ext uri="{FF2B5EF4-FFF2-40B4-BE49-F238E27FC236}">
                <a16:creationId xmlns:a16="http://schemas.microsoft.com/office/drawing/2014/main" id="{F8C67204-831E-7742-A061-B9F39E2B2FA6}"/>
              </a:ext>
            </a:extLst>
          </p:cNvPr>
          <p:cNvSpPr txBox="1"/>
          <p:nvPr/>
        </p:nvSpPr>
        <p:spPr>
          <a:xfrm>
            <a:off x="4572000" y="1078324"/>
            <a:ext cx="4663742" cy="300082"/>
          </a:xfrm>
          <a:prstGeom prst="rect">
            <a:avLst/>
          </a:prstGeom>
          <a:noFill/>
        </p:spPr>
        <p:txBody>
          <a:bodyPr wrap="square">
            <a:spAutoFit/>
          </a:bodyPr>
          <a:lstStyle/>
          <a:p>
            <a:pPr algn="ctr"/>
            <a:r>
              <a:rPr lang="en-US" sz="1350" b="1" dirty="0"/>
              <a:t>Three clusters of EPAC TC tracks from 1966–2013</a:t>
            </a:r>
          </a:p>
        </p:txBody>
      </p:sp>
      <p:sp>
        <p:nvSpPr>
          <p:cNvPr id="16" name="Rectangle 15">
            <a:extLst>
              <a:ext uri="{FF2B5EF4-FFF2-40B4-BE49-F238E27FC236}">
                <a16:creationId xmlns:a16="http://schemas.microsoft.com/office/drawing/2014/main" id="{15A5A4EC-88D4-B64D-B5A2-6E7AF5913386}"/>
              </a:ext>
            </a:extLst>
          </p:cNvPr>
          <p:cNvSpPr/>
          <p:nvPr/>
        </p:nvSpPr>
        <p:spPr>
          <a:xfrm>
            <a:off x="5197079" y="2753916"/>
            <a:ext cx="3868340" cy="1435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5722A339-9250-AB5F-9E60-3872514E90D5}"/>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2" name="Straight Connector 11">
            <a:extLst>
              <a:ext uri="{FF2B5EF4-FFF2-40B4-BE49-F238E27FC236}">
                <a16:creationId xmlns:a16="http://schemas.microsoft.com/office/drawing/2014/main" id="{4BAEDBA6-47E7-E5DD-5E27-5CEFB1DE623B}"/>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81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16C6-5710-4441-9412-FCC4371E53B1}"/>
              </a:ext>
            </a:extLst>
          </p:cNvPr>
          <p:cNvSpPr>
            <a:spLocks noGrp="1"/>
          </p:cNvSpPr>
          <p:nvPr>
            <p:ph type="title"/>
          </p:nvPr>
        </p:nvSpPr>
        <p:spPr/>
        <p:txBody>
          <a:bodyPr/>
          <a:lstStyle/>
          <a:p>
            <a:r>
              <a:rPr lang="en-US" dirty="0"/>
              <a:t>Background</a:t>
            </a:r>
          </a:p>
        </p:txBody>
      </p:sp>
      <p:sp>
        <p:nvSpPr>
          <p:cNvPr id="7" name="Text Box 1">
            <a:extLst>
              <a:ext uri="{FF2B5EF4-FFF2-40B4-BE49-F238E27FC236}">
                <a16:creationId xmlns:a16="http://schemas.microsoft.com/office/drawing/2014/main" id="{D2A7EE89-0BFD-7E4A-B1D7-454A37D7F3C9}"/>
              </a:ext>
            </a:extLst>
          </p:cNvPr>
          <p:cNvSpPr txBox="1"/>
          <p:nvPr/>
        </p:nvSpPr>
        <p:spPr>
          <a:xfrm>
            <a:off x="3370183" y="4444195"/>
            <a:ext cx="5425440" cy="1481544"/>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en-US" sz="1125" dirty="0">
                <a:solidFill>
                  <a:srgbClr val="000000"/>
                </a:solidFill>
                <a:latin typeface="Times New Roman" panose="02020603050405020304" pitchFamily="18" charset="0"/>
                <a:ea typeface="Times New Roman" panose="02020603050405020304" pitchFamily="18" charset="0"/>
              </a:rPr>
              <a:t>FIG. 6. Analyses and tracks of TCs Trami, Kong-</a:t>
            </a:r>
            <a:r>
              <a:rPr lang="en-US" sz="1125" dirty="0" err="1">
                <a:solidFill>
                  <a:srgbClr val="000000"/>
                </a:solidFill>
                <a:latin typeface="Times New Roman" panose="02020603050405020304" pitchFamily="18" charset="0"/>
                <a:ea typeface="Times New Roman" panose="02020603050405020304" pitchFamily="18" charset="0"/>
              </a:rPr>
              <a:t>rey</a:t>
            </a:r>
            <a:r>
              <a:rPr lang="en-US" sz="1125" dirty="0">
                <a:solidFill>
                  <a:srgbClr val="000000"/>
                </a:solidFill>
                <a:latin typeface="Times New Roman" panose="02020603050405020304" pitchFamily="18" charset="0"/>
                <a:ea typeface="Times New Roman" panose="02020603050405020304" pitchFamily="18" charset="0"/>
              </a:rPr>
              <a:t>, </a:t>
            </a:r>
            <a:r>
              <a:rPr lang="en-US" sz="1125" dirty="0" err="1">
                <a:solidFill>
                  <a:srgbClr val="000000"/>
                </a:solidFill>
                <a:latin typeface="Times New Roman" panose="02020603050405020304" pitchFamily="18" charset="0"/>
                <a:ea typeface="Times New Roman" panose="02020603050405020304" pitchFamily="18" charset="0"/>
              </a:rPr>
              <a:t>Walaka</a:t>
            </a:r>
            <a:r>
              <a:rPr lang="en-US" sz="1125" dirty="0">
                <a:solidFill>
                  <a:srgbClr val="000000"/>
                </a:solidFill>
                <a:latin typeface="Times New Roman" panose="02020603050405020304" pitchFamily="18" charset="0"/>
                <a:ea typeface="Times New Roman" panose="02020603050405020304" pitchFamily="18" charset="0"/>
              </a:rPr>
              <a:t>, Olivia, TD-29, Rosa, Sergio, and Michael in 2018. (a) 250-hPa winds (shaded, m s</a:t>
            </a:r>
            <a:r>
              <a:rPr lang="en-US" sz="1125" baseline="30000" dirty="0">
                <a:solidFill>
                  <a:srgbClr val="000000"/>
                </a:solidFill>
                <a:latin typeface="Times New Roman" panose="02020603050405020304" pitchFamily="18" charset="0"/>
                <a:ea typeface="Times New Roman" panose="02020603050405020304" pitchFamily="18" charset="0"/>
              </a:rPr>
              <a:t>-1</a:t>
            </a:r>
            <a:r>
              <a:rPr lang="en-US" sz="1125" dirty="0">
                <a:solidFill>
                  <a:srgbClr val="000000"/>
                </a:solidFill>
                <a:latin typeface="Times New Roman" panose="02020603050405020304" pitchFamily="18" charset="0"/>
                <a:ea typeface="Times New Roman" panose="02020603050405020304" pitchFamily="18" charset="0"/>
              </a:rPr>
              <a:t>) and 24-h difference of 250-hPa winds after initial classification of ET (black contours, every 20 m s</a:t>
            </a:r>
            <a:r>
              <a:rPr lang="en-US" sz="1125" baseline="30000" dirty="0">
                <a:solidFill>
                  <a:srgbClr val="000000"/>
                </a:solidFill>
                <a:latin typeface="Times New Roman" panose="02020603050405020304" pitchFamily="18" charset="0"/>
                <a:ea typeface="Times New Roman" panose="02020603050405020304" pitchFamily="18" charset="0"/>
              </a:rPr>
              <a:t>-1</a:t>
            </a:r>
            <a:r>
              <a:rPr lang="en-US" sz="1125" dirty="0">
                <a:solidFill>
                  <a:srgbClr val="000000"/>
                </a:solidFill>
                <a:latin typeface="Times New Roman" panose="02020603050405020304" pitchFamily="18" charset="0"/>
                <a:ea typeface="Times New Roman" panose="02020603050405020304" pitchFamily="18" charset="0"/>
              </a:rPr>
              <a:t>) valid at 1200 UTC 27 Sep 2018. (b) 250–150-hPa layer-averaged potential vorticity (shaded, PVU) and 2-PVU contour (pink) valid at 1200 UTC 1 Oct 2018. (c) As in (a), but for averaged winds associated with TCs Trami and Kong-Rey at the onset of ET valid at 1200 UTC 1 Oct and 1200 UTC 7 Oct, respectively. (d) As in (b), but valid at 1200 UTC 12 Oct 2018 and 500-hPa geopotential heights (black contours, dam) valid at 1800 UTC 2 Oct 2018. </a:t>
            </a:r>
            <a:endParaRPr lang="en-US" sz="1125" dirty="0">
              <a:latin typeface="Times New Roman" panose="02020603050405020304" pitchFamily="18" charset="0"/>
              <a:ea typeface="Times New Roman" panose="02020603050405020304" pitchFamily="18" charset="0"/>
            </a:endParaRPr>
          </a:p>
          <a:p>
            <a:pPr algn="just"/>
            <a:r>
              <a:rPr lang="en-US" sz="1125" dirty="0">
                <a:latin typeface="Times New Roman" panose="02020603050405020304" pitchFamily="18" charset="0"/>
                <a:ea typeface="Times New Roman" panose="02020603050405020304" pitchFamily="18" charset="0"/>
              </a:rPr>
              <a:t> </a:t>
            </a:r>
          </a:p>
        </p:txBody>
      </p:sp>
      <p:pic>
        <p:nvPicPr>
          <p:cNvPr id="8" name="Picture 7" descr="Diagram&#10;&#10;Description automatically generated">
            <a:extLst>
              <a:ext uri="{FF2B5EF4-FFF2-40B4-BE49-F238E27FC236}">
                <a16:creationId xmlns:a16="http://schemas.microsoft.com/office/drawing/2014/main" id="{13BCA508-FAE7-3649-A32D-5FEE1CFED47B}"/>
              </a:ext>
            </a:extLst>
          </p:cNvPr>
          <p:cNvPicPr>
            <a:picLocks noChangeAspect="1"/>
          </p:cNvPicPr>
          <p:nvPr/>
        </p:nvPicPr>
        <p:blipFill>
          <a:blip r:embed="rId2"/>
          <a:stretch>
            <a:fillRect/>
          </a:stretch>
        </p:blipFill>
        <p:spPr>
          <a:xfrm>
            <a:off x="3562206" y="932262"/>
            <a:ext cx="4953144" cy="3471862"/>
          </a:xfrm>
          <a:prstGeom prst="rect">
            <a:avLst/>
          </a:prstGeom>
        </p:spPr>
      </p:pic>
    </p:spTree>
    <p:extLst>
      <p:ext uri="{BB962C8B-B14F-4D97-AF65-F5344CB8AC3E}">
        <p14:creationId xmlns:p14="http://schemas.microsoft.com/office/powerpoint/2010/main" val="1070616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pic>
        <p:nvPicPr>
          <p:cNvPr id="6" name="Picture 5" descr="sep_21_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377" y="905479"/>
            <a:ext cx="5711482" cy="2651760"/>
          </a:xfrm>
          <a:prstGeom prst="rect">
            <a:avLst/>
          </a:prstGeom>
          <a:ln>
            <a:solidFill>
              <a:schemeClr val="tx1"/>
            </a:solidFill>
          </a:ln>
        </p:spPr>
      </p:pic>
      <p:pic>
        <p:nvPicPr>
          <p:cNvPr id="7" name="Picture 6" descr="oct_1_10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377" y="3841114"/>
            <a:ext cx="5711482" cy="2651760"/>
          </a:xfrm>
          <a:prstGeom prst="rect">
            <a:avLst/>
          </a:prstGeom>
          <a:ln>
            <a:solidFill>
              <a:schemeClr val="tx1"/>
            </a:solidFill>
          </a:ln>
        </p:spPr>
      </p:pic>
    </p:spTree>
    <p:extLst>
      <p:ext uri="{BB962C8B-B14F-4D97-AF65-F5344CB8AC3E}">
        <p14:creationId xmlns:p14="http://schemas.microsoft.com/office/powerpoint/2010/main" val="3840002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03" y="353811"/>
            <a:ext cx="8229600" cy="990600"/>
          </a:xfrm>
        </p:spPr>
        <p:txBody>
          <a:bodyPr/>
          <a:lstStyle/>
          <a:p>
            <a:r>
              <a:rPr lang="en-US" dirty="0"/>
              <a:t>Results – 500-hPa Analysis</a:t>
            </a:r>
          </a:p>
        </p:txBody>
      </p:sp>
      <p:pic>
        <p:nvPicPr>
          <p:cNvPr id="4" name="Picture 3" descr="oct1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2764"/>
            <a:ext cx="9144000" cy="4878224"/>
          </a:xfrm>
          <a:prstGeom prst="rect">
            <a:avLst/>
          </a:prstGeom>
        </p:spPr>
      </p:pic>
      <p:sp>
        <p:nvSpPr>
          <p:cNvPr id="5"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1</a:t>
            </a:r>
          </a:p>
        </p:txBody>
      </p:sp>
    </p:spTree>
    <p:extLst>
      <p:ext uri="{BB962C8B-B14F-4D97-AF65-F5344CB8AC3E}">
        <p14:creationId xmlns:p14="http://schemas.microsoft.com/office/powerpoint/2010/main" val="1066868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2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5"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2</a:t>
            </a:r>
          </a:p>
        </p:txBody>
      </p:sp>
      <p:sp>
        <p:nvSpPr>
          <p:cNvPr id="7" name="Title 1"/>
          <p:cNvSpPr>
            <a:spLocks noGrp="1"/>
          </p:cNvSpPr>
          <p:nvPr>
            <p:ph type="title"/>
          </p:nvPr>
        </p:nvSpPr>
        <p:spPr>
          <a:xfrm>
            <a:off x="89803" y="353811"/>
            <a:ext cx="8229600" cy="990600"/>
          </a:xfrm>
        </p:spPr>
        <p:txBody>
          <a:bodyPr/>
          <a:lstStyle/>
          <a:p>
            <a:r>
              <a:rPr lang="en-US" dirty="0"/>
              <a:t>Results – 500-hPa Analysis</a:t>
            </a:r>
          </a:p>
        </p:txBody>
      </p:sp>
    </p:spTree>
    <p:extLst>
      <p:ext uri="{BB962C8B-B14F-4D97-AF65-F5344CB8AC3E}">
        <p14:creationId xmlns:p14="http://schemas.microsoft.com/office/powerpoint/2010/main" val="792054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3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3</a:t>
            </a:r>
          </a:p>
        </p:txBody>
      </p:sp>
      <p:sp>
        <p:nvSpPr>
          <p:cNvPr id="6" name="Title 1"/>
          <p:cNvSpPr>
            <a:spLocks noGrp="1"/>
          </p:cNvSpPr>
          <p:nvPr>
            <p:ph type="title"/>
          </p:nvPr>
        </p:nvSpPr>
        <p:spPr>
          <a:xfrm>
            <a:off x="89803" y="353811"/>
            <a:ext cx="8229600" cy="990600"/>
          </a:xfrm>
        </p:spPr>
        <p:txBody>
          <a:bodyPr/>
          <a:lstStyle/>
          <a:p>
            <a:r>
              <a:rPr lang="en-US" dirty="0"/>
              <a:t>Results – 500-hPa Analysis</a:t>
            </a:r>
          </a:p>
        </p:txBody>
      </p:sp>
    </p:spTree>
    <p:extLst>
      <p:ext uri="{BB962C8B-B14F-4D97-AF65-F5344CB8AC3E}">
        <p14:creationId xmlns:p14="http://schemas.microsoft.com/office/powerpoint/2010/main" val="2801718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4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4</a:t>
            </a:r>
          </a:p>
        </p:txBody>
      </p:sp>
      <p:sp>
        <p:nvSpPr>
          <p:cNvPr id="6" name="Title 1"/>
          <p:cNvSpPr>
            <a:spLocks noGrp="1"/>
          </p:cNvSpPr>
          <p:nvPr>
            <p:ph type="title"/>
          </p:nvPr>
        </p:nvSpPr>
        <p:spPr>
          <a:xfrm>
            <a:off x="89803" y="353811"/>
            <a:ext cx="8229600" cy="990600"/>
          </a:xfrm>
        </p:spPr>
        <p:txBody>
          <a:bodyPr/>
          <a:lstStyle/>
          <a:p>
            <a:r>
              <a:rPr lang="en-US" dirty="0"/>
              <a:t>Results – 500-hPa Analysis</a:t>
            </a:r>
          </a:p>
        </p:txBody>
      </p:sp>
    </p:spTree>
    <p:extLst>
      <p:ext uri="{BB962C8B-B14F-4D97-AF65-F5344CB8AC3E}">
        <p14:creationId xmlns:p14="http://schemas.microsoft.com/office/powerpoint/2010/main" val="2801718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5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5</a:t>
            </a:r>
          </a:p>
        </p:txBody>
      </p:sp>
      <p:sp>
        <p:nvSpPr>
          <p:cNvPr id="6" name="Title 1"/>
          <p:cNvSpPr>
            <a:spLocks noGrp="1"/>
          </p:cNvSpPr>
          <p:nvPr>
            <p:ph type="title"/>
          </p:nvPr>
        </p:nvSpPr>
        <p:spPr>
          <a:xfrm>
            <a:off x="89803" y="353811"/>
            <a:ext cx="8229600" cy="990600"/>
          </a:xfrm>
        </p:spPr>
        <p:txBody>
          <a:bodyPr/>
          <a:lstStyle/>
          <a:p>
            <a:r>
              <a:rPr lang="en-US" dirty="0"/>
              <a:t>Results – 500-hPa Analysis</a:t>
            </a:r>
          </a:p>
        </p:txBody>
      </p:sp>
    </p:spTree>
    <p:extLst>
      <p:ext uri="{BB962C8B-B14F-4D97-AF65-F5344CB8AC3E}">
        <p14:creationId xmlns:p14="http://schemas.microsoft.com/office/powerpoint/2010/main" val="3498837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6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6</a:t>
            </a:r>
          </a:p>
        </p:txBody>
      </p:sp>
      <p:sp>
        <p:nvSpPr>
          <p:cNvPr id="6" name="Title 1"/>
          <p:cNvSpPr txBox="1">
            <a:spLocks/>
          </p:cNvSpPr>
          <p:nvPr/>
        </p:nvSpPr>
        <p:spPr>
          <a:xfrm>
            <a:off x="89803" y="353811"/>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t>Results – 500-hPa Analysis</a:t>
            </a:r>
            <a:endParaRPr lang="en-US" dirty="0"/>
          </a:p>
        </p:txBody>
      </p:sp>
    </p:spTree>
    <p:extLst>
      <p:ext uri="{BB962C8B-B14F-4D97-AF65-F5344CB8AC3E}">
        <p14:creationId xmlns:p14="http://schemas.microsoft.com/office/powerpoint/2010/main" val="3498837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7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7</a:t>
            </a:r>
          </a:p>
        </p:txBody>
      </p:sp>
      <p:sp>
        <p:nvSpPr>
          <p:cNvPr id="6" name="Title 1"/>
          <p:cNvSpPr>
            <a:spLocks noGrp="1"/>
          </p:cNvSpPr>
          <p:nvPr>
            <p:ph type="title"/>
          </p:nvPr>
        </p:nvSpPr>
        <p:spPr>
          <a:xfrm>
            <a:off x="89803" y="353811"/>
            <a:ext cx="8229600" cy="990600"/>
          </a:xfrm>
        </p:spPr>
        <p:txBody>
          <a:bodyPr/>
          <a:lstStyle/>
          <a:p>
            <a:r>
              <a:rPr lang="en-US" dirty="0"/>
              <a:t>Results – 500-hPa Analysis</a:t>
            </a:r>
          </a:p>
        </p:txBody>
      </p:sp>
    </p:spTree>
    <p:extLst>
      <p:ext uri="{BB962C8B-B14F-4D97-AF65-F5344CB8AC3E}">
        <p14:creationId xmlns:p14="http://schemas.microsoft.com/office/powerpoint/2010/main" val="349883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map&#10;&#10;Description automatically generated">
            <a:extLst>
              <a:ext uri="{FF2B5EF4-FFF2-40B4-BE49-F238E27FC236}">
                <a16:creationId xmlns:a16="http://schemas.microsoft.com/office/drawing/2014/main" id="{084FD043-D023-7C4E-9FCC-4AD796788566}"/>
              </a:ext>
            </a:extLst>
          </p:cNvPr>
          <p:cNvPicPr>
            <a:picLocks noChangeAspect="1"/>
          </p:cNvPicPr>
          <p:nvPr/>
        </p:nvPicPr>
        <p:blipFill>
          <a:blip r:embed="rId2"/>
          <a:stretch>
            <a:fillRect/>
          </a:stretch>
        </p:blipFill>
        <p:spPr>
          <a:xfrm>
            <a:off x="4294841" y="1301017"/>
            <a:ext cx="4138000" cy="4998375"/>
          </a:xfrm>
          <a:prstGeom prst="rect">
            <a:avLst/>
          </a:prstGeom>
        </p:spPr>
      </p:pic>
      <p:sp>
        <p:nvSpPr>
          <p:cNvPr id="11" name="TextBox 10">
            <a:extLst>
              <a:ext uri="{FF2B5EF4-FFF2-40B4-BE49-F238E27FC236}">
                <a16:creationId xmlns:a16="http://schemas.microsoft.com/office/drawing/2014/main" id="{C738DD90-43BD-9A4C-BE5E-D28E29A6C924}"/>
              </a:ext>
            </a:extLst>
          </p:cNvPr>
          <p:cNvSpPr txBox="1"/>
          <p:nvPr/>
        </p:nvSpPr>
        <p:spPr>
          <a:xfrm>
            <a:off x="4841032" y="6309712"/>
            <a:ext cx="3045619" cy="507831"/>
          </a:xfrm>
          <a:prstGeom prst="rect">
            <a:avLst/>
          </a:prstGeom>
          <a:noFill/>
        </p:spPr>
        <p:txBody>
          <a:bodyPr wrap="square">
            <a:spAutoFit/>
          </a:bodyPr>
          <a:lstStyle/>
          <a:p>
            <a:pPr algn="ctr"/>
            <a:r>
              <a:rPr lang="en-US" sz="1350" dirty="0">
                <a:solidFill>
                  <a:srgbClr val="333333"/>
                </a:solidFill>
                <a:latin typeface="Arial" panose="020B0604020202020204" pitchFamily="34" charset="0"/>
                <a:cs typeface="Arial" panose="020B0604020202020204" pitchFamily="34" charset="0"/>
              </a:rPr>
              <a:t>Fig. 13 adapted from </a:t>
            </a:r>
            <a:r>
              <a:rPr lang="en-US" sz="1350" dirty="0">
                <a:latin typeface="Arial" panose="020B0604020202020204" pitchFamily="34" charset="0"/>
                <a:ea typeface="Times New Roman" panose="02020603050405020304" pitchFamily="18" charset="0"/>
                <a:cs typeface="Arial" panose="020B0604020202020204" pitchFamily="34" charset="0"/>
              </a:rPr>
              <a:t>Wood and Ritchie (2014)</a:t>
            </a:r>
            <a:endParaRPr lang="en-US" sz="1500"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F913E667-CD8C-A744-8BBC-A7DE48853E97}"/>
              </a:ext>
            </a:extLst>
          </p:cNvPr>
          <p:cNvSpPr txBox="1"/>
          <p:nvPr/>
        </p:nvSpPr>
        <p:spPr>
          <a:xfrm>
            <a:off x="4780872" y="757214"/>
            <a:ext cx="3369489" cy="523220"/>
          </a:xfrm>
          <a:prstGeom prst="rect">
            <a:avLst/>
          </a:prstGeom>
          <a:noFill/>
        </p:spPr>
        <p:txBody>
          <a:bodyPr wrap="square">
            <a:spAutoFit/>
          </a:bodyPr>
          <a:lstStyle/>
          <a:p>
            <a:pPr algn="ctr"/>
            <a:r>
              <a:rPr lang="en-US" sz="1400" b="1" dirty="0">
                <a:solidFill>
                  <a:srgbClr val="333333"/>
                </a:solidFill>
                <a:latin typeface="Arial" panose="020B0604020202020204" pitchFamily="34" charset="0"/>
                <a:cs typeface="Arial" panose="020B0604020202020204" pitchFamily="34" charset="0"/>
              </a:rPr>
              <a:t>EOF analysis of 35 TCs from 1971–2012 that underwent ET</a:t>
            </a:r>
            <a:endParaRPr lang="en-US" sz="1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31DC1F7-A021-06EA-24D4-39CB587D4123}"/>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2" name="Straight Connector 11">
            <a:extLst>
              <a:ext uri="{FF2B5EF4-FFF2-40B4-BE49-F238E27FC236}">
                <a16:creationId xmlns:a16="http://schemas.microsoft.com/office/drawing/2014/main" id="{515489BB-98C2-F0E9-EF55-F563B272E08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D371527-17B8-46F2-27A6-AC9304F6223D}"/>
              </a:ext>
            </a:extLst>
          </p:cNvPr>
          <p:cNvSpPr txBox="1"/>
          <p:nvPr/>
        </p:nvSpPr>
        <p:spPr>
          <a:xfrm>
            <a:off x="254397" y="1747480"/>
            <a:ext cx="3186635" cy="3693319"/>
          </a:xfrm>
          <a:prstGeom prst="rect">
            <a:avLst/>
          </a:prstGeom>
          <a:noFill/>
        </p:spPr>
        <p:txBody>
          <a:bodyPr wrap="square">
            <a:spAutoFit/>
          </a:bodyPr>
          <a:lstStyle/>
          <a:p>
            <a:pPr marL="214313" indent="-214313">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Wood and Ritchie (2014) showed that a weakening subtropical ridge over Mexico and </a:t>
            </a:r>
            <a:r>
              <a:rPr lang="en-US" dirty="0">
                <a:latin typeface="Arial" panose="020B0604020202020204" pitchFamily="34" charset="0"/>
                <a:cs typeface="Arial" panose="020B0604020202020204" pitchFamily="34" charset="0"/>
              </a:rPr>
              <a:t>approaching midlatitude trough during the ET of EPAC TCs</a:t>
            </a:r>
          </a:p>
          <a:p>
            <a:endParaRPr lang="en-US" dirty="0">
              <a:latin typeface="Arial" panose="020B0604020202020204" pitchFamily="34" charset="0"/>
              <a:ea typeface="Times New Roman" panose="02020603050405020304" pitchFamily="18" charset="0"/>
              <a:cs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Their study also </a:t>
            </a:r>
            <a:r>
              <a:rPr lang="en-US" dirty="0">
                <a:solidFill>
                  <a:srgbClr val="333333"/>
                </a:solidFill>
                <a:latin typeface="Arial" panose="020B0604020202020204" pitchFamily="34" charset="0"/>
                <a:cs typeface="Arial" panose="020B0604020202020204" pitchFamily="34" charset="0"/>
              </a:rPr>
              <a:t>emphasized that there was large variability of an equatorward-protruding midlatitude trough when ET occurred in the EPAC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903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8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8</a:t>
            </a:r>
          </a:p>
        </p:txBody>
      </p:sp>
      <p:sp>
        <p:nvSpPr>
          <p:cNvPr id="6" name="Title 1"/>
          <p:cNvSpPr>
            <a:spLocks noGrp="1"/>
          </p:cNvSpPr>
          <p:nvPr>
            <p:ph type="title"/>
          </p:nvPr>
        </p:nvSpPr>
        <p:spPr>
          <a:xfrm>
            <a:off x="89803" y="353811"/>
            <a:ext cx="8229600" cy="990600"/>
          </a:xfrm>
        </p:spPr>
        <p:txBody>
          <a:bodyPr/>
          <a:lstStyle/>
          <a:p>
            <a:r>
              <a:rPr lang="en-US" dirty="0"/>
              <a:t>Results – 500-hPa Analysis</a:t>
            </a:r>
          </a:p>
        </p:txBody>
      </p:sp>
    </p:spTree>
    <p:extLst>
      <p:ext uri="{BB962C8B-B14F-4D97-AF65-F5344CB8AC3E}">
        <p14:creationId xmlns:p14="http://schemas.microsoft.com/office/powerpoint/2010/main" val="3498837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t9h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208"/>
            <a:ext cx="9144000" cy="4878224"/>
          </a:xfrm>
          <a:prstGeom prst="rect">
            <a:avLst/>
          </a:prstGeom>
        </p:spPr>
      </p:pic>
      <p:sp>
        <p:nvSpPr>
          <p:cNvPr id="4" name="Title 1"/>
          <p:cNvSpPr txBox="1">
            <a:spLocks/>
          </p:cNvSpPr>
          <p:nvPr/>
        </p:nvSpPr>
        <p:spPr>
          <a:xfrm>
            <a:off x="457200" y="1282766"/>
            <a:ext cx="8229600" cy="5165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b="1" dirty="0"/>
              <a:t>Valid 0000 UTC Oct 9</a:t>
            </a:r>
          </a:p>
        </p:txBody>
      </p:sp>
      <p:sp>
        <p:nvSpPr>
          <p:cNvPr id="6" name="Title 1"/>
          <p:cNvSpPr>
            <a:spLocks noGrp="1"/>
          </p:cNvSpPr>
          <p:nvPr>
            <p:ph type="title"/>
          </p:nvPr>
        </p:nvSpPr>
        <p:spPr>
          <a:xfrm>
            <a:off x="89803" y="353811"/>
            <a:ext cx="8229600" cy="990600"/>
          </a:xfrm>
        </p:spPr>
        <p:txBody>
          <a:bodyPr/>
          <a:lstStyle/>
          <a:p>
            <a:r>
              <a:rPr lang="en-US" dirty="0"/>
              <a:t>Results – 500-hPa Analysis</a:t>
            </a:r>
          </a:p>
        </p:txBody>
      </p:sp>
    </p:spTree>
    <p:extLst>
      <p:ext uri="{BB962C8B-B14F-4D97-AF65-F5344CB8AC3E}">
        <p14:creationId xmlns:p14="http://schemas.microsoft.com/office/powerpoint/2010/main" val="280171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D1129DD1-2691-CB4E-B202-E969BD8AB8DA}"/>
              </a:ext>
            </a:extLst>
          </p:cNvPr>
          <p:cNvPicPr>
            <a:picLocks noChangeAspect="1"/>
          </p:cNvPicPr>
          <p:nvPr/>
        </p:nvPicPr>
        <p:blipFill>
          <a:blip r:embed="rId2"/>
          <a:stretch>
            <a:fillRect/>
          </a:stretch>
        </p:blipFill>
        <p:spPr>
          <a:xfrm>
            <a:off x="4169202" y="787384"/>
            <a:ext cx="4427552" cy="5910728"/>
          </a:xfrm>
          <a:prstGeom prst="rect">
            <a:avLst/>
          </a:prstGeom>
        </p:spPr>
      </p:pic>
      <p:sp>
        <p:nvSpPr>
          <p:cNvPr id="11" name="TextBox 10">
            <a:extLst>
              <a:ext uri="{FF2B5EF4-FFF2-40B4-BE49-F238E27FC236}">
                <a16:creationId xmlns:a16="http://schemas.microsoft.com/office/drawing/2014/main" id="{70A40DA3-D572-0548-ADC3-B8714ED3DB8E}"/>
              </a:ext>
            </a:extLst>
          </p:cNvPr>
          <p:cNvSpPr txBox="1"/>
          <p:nvPr/>
        </p:nvSpPr>
        <p:spPr>
          <a:xfrm>
            <a:off x="355359" y="1896089"/>
            <a:ext cx="3198395" cy="3693319"/>
          </a:xfrm>
          <a:prstGeom prst="rect">
            <a:avLst/>
          </a:prstGeom>
          <a:noFill/>
        </p:spPr>
        <p:txBody>
          <a:bodyPr wrap="square">
            <a:spAutoFit/>
          </a:bodyPr>
          <a:lstStyle/>
          <a:p>
            <a:pPr marL="214313" indent="-214313">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The dynamic tropopause (shaded, K) </a:t>
            </a:r>
            <a:r>
              <a:rPr lang="en-US" dirty="0">
                <a:latin typeface="Arial" panose="020B0604020202020204" pitchFamily="34" charset="0"/>
                <a:ea typeface="Calibri" panose="020F0502020204030204" pitchFamily="34" charset="0"/>
                <a:cs typeface="Arial" panose="020B0604020202020204" pitchFamily="34" charset="0"/>
              </a:rPr>
              <a:t>illustrates a large spectrum </a:t>
            </a:r>
            <a:r>
              <a:rPr lang="en-US" dirty="0">
                <a:latin typeface="Arial" panose="020B0604020202020204" pitchFamily="34" charset="0"/>
                <a:ea typeface="Times New Roman" panose="02020603050405020304" pitchFamily="18" charset="0"/>
                <a:cs typeface="Arial" panose="020B0604020202020204" pitchFamily="34" charset="0"/>
              </a:rPr>
              <a:t>of upper-level flow structures associated with recurving EPAC TCs </a:t>
            </a:r>
          </a:p>
          <a:p>
            <a:pPr marL="214313" indent="-214313">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Positively and negatively tilted troughs</a:t>
            </a:r>
          </a:p>
          <a:p>
            <a:pPr marL="342900" lvl="1"/>
            <a:endParaRPr lang="en-US" dirty="0">
              <a:latin typeface="Arial" panose="020B0604020202020204" pitchFamily="34" charset="0"/>
              <a:ea typeface="Calibri" panose="020F050202020403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PV streamers</a:t>
            </a:r>
          </a:p>
          <a:p>
            <a:pPr marL="342900" lvl="1"/>
            <a:endParaRPr lang="en-US" dirty="0">
              <a:latin typeface="Arial" panose="020B0604020202020204" pitchFamily="34" charset="0"/>
              <a:ea typeface="Calibri" panose="020F050202020403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Cutoff Cyclones</a:t>
            </a:r>
          </a:p>
        </p:txBody>
      </p:sp>
      <p:sp>
        <p:nvSpPr>
          <p:cNvPr id="7" name="TextBox 6">
            <a:extLst>
              <a:ext uri="{FF2B5EF4-FFF2-40B4-BE49-F238E27FC236}">
                <a16:creationId xmlns:a16="http://schemas.microsoft.com/office/drawing/2014/main" id="{CC5D11F4-7092-0B89-3787-20AF3FFBAD9F}"/>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48E5B3A7-201A-8808-34A3-F912EA3D396B}"/>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9043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8season.png"/>
          <p:cNvPicPr>
            <a:picLocks noChangeAspect="1"/>
          </p:cNvPicPr>
          <p:nvPr/>
        </p:nvPicPr>
        <p:blipFill rotWithShape="1">
          <a:blip r:embed="rId2">
            <a:extLst>
              <a:ext uri="{28A0092B-C50C-407E-A947-70E740481C1C}">
                <a14:useLocalDpi xmlns:a14="http://schemas.microsoft.com/office/drawing/2010/main" val="0"/>
              </a:ext>
            </a:extLst>
          </a:blip>
          <a:srcRect l="1633" t="12037" r="1919" b="12037"/>
          <a:stretch/>
        </p:blipFill>
        <p:spPr>
          <a:xfrm>
            <a:off x="589649" y="1180151"/>
            <a:ext cx="7964701" cy="4844996"/>
          </a:xfrm>
          <a:prstGeom prst="rect">
            <a:avLst/>
          </a:prstGeom>
        </p:spPr>
      </p:pic>
      <p:sp>
        <p:nvSpPr>
          <p:cNvPr id="6" name="TextBox 5">
            <a:extLst>
              <a:ext uri="{FF2B5EF4-FFF2-40B4-BE49-F238E27FC236}">
                <a16:creationId xmlns:a16="http://schemas.microsoft.com/office/drawing/2014/main" id="{B315A5B1-D19A-82DA-68C9-4C4A8022009B}"/>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9" name="Straight Connector 8">
            <a:extLst>
              <a:ext uri="{FF2B5EF4-FFF2-40B4-BE49-F238E27FC236}">
                <a16:creationId xmlns:a16="http://schemas.microsoft.com/office/drawing/2014/main" id="{769FD761-B02F-CE70-093D-ED5144C6C811}"/>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C7C2B9-E4C8-63B1-C1E7-73AC3A91C5C5}"/>
              </a:ext>
            </a:extLst>
          </p:cNvPr>
          <p:cNvSpPr txBox="1"/>
          <p:nvPr/>
        </p:nvSpPr>
        <p:spPr>
          <a:xfrm>
            <a:off x="1115308" y="-195911"/>
            <a:ext cx="6934200" cy="1046440"/>
          </a:xfrm>
          <a:prstGeom prst="rect">
            <a:avLst/>
          </a:prstGeom>
          <a:noFill/>
        </p:spPr>
        <p:txBody>
          <a:bodyPr wrap="square" rtlCol="0">
            <a:spAutoFit/>
          </a:bodyPr>
          <a:lstStyle/>
          <a:p>
            <a:pPr algn="ctr"/>
            <a:br>
              <a:rPr lang="en-US" sz="1500" b="1" dirty="0"/>
            </a:br>
            <a:r>
              <a:rPr lang="en-US" sz="3300" b="1" dirty="0">
                <a:solidFill>
                  <a:srgbClr val="FF0000"/>
                </a:solidFill>
                <a:latin typeface="Arial" pitchFamily="34" charset="0"/>
                <a:cs typeface="Arial" pitchFamily="34" charset="0"/>
              </a:rPr>
              <a:t>Background</a:t>
            </a:r>
          </a:p>
          <a:p>
            <a:pPr algn="ctr"/>
            <a:endParaRPr lang="en-US" sz="1200" dirty="0">
              <a:latin typeface="Arial" pitchFamily="34" charset="0"/>
              <a:cs typeface="Arial" pitchFamily="34" charset="0"/>
            </a:endParaRPr>
          </a:p>
        </p:txBody>
      </p:sp>
      <p:cxnSp>
        <p:nvCxnSpPr>
          <p:cNvPr id="11" name="Straight Connector 10">
            <a:extLst>
              <a:ext uri="{FF2B5EF4-FFF2-40B4-BE49-F238E27FC236}">
                <a16:creationId xmlns:a16="http://schemas.microsoft.com/office/drawing/2014/main" id="{93AC84E7-D867-A3A8-53E7-F0EF5E153D06}"/>
              </a:ext>
            </a:extLst>
          </p:cNvPr>
          <p:cNvCxnSpPr/>
          <p:nvPr/>
        </p:nvCxnSpPr>
        <p:spPr>
          <a:xfrm>
            <a:off x="0" y="701040"/>
            <a:ext cx="9144000" cy="0"/>
          </a:xfrm>
          <a:prstGeom prst="line">
            <a:avLst/>
          </a:prstGeom>
          <a:ln w="190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3106691-922E-F5D8-A551-5606B912C6C8}"/>
              </a:ext>
            </a:extLst>
          </p:cNvPr>
          <p:cNvSpPr txBox="1"/>
          <p:nvPr/>
        </p:nvSpPr>
        <p:spPr>
          <a:xfrm>
            <a:off x="5423832" y="5867071"/>
            <a:ext cx="2427067" cy="323165"/>
          </a:xfrm>
          <a:prstGeom prst="rect">
            <a:avLst/>
          </a:prstGeom>
          <a:noFill/>
        </p:spPr>
        <p:txBody>
          <a:bodyPr wrap="square">
            <a:spAutoFit/>
          </a:bodyPr>
          <a:lstStyle/>
          <a:p>
            <a:pPr algn="ctr"/>
            <a:r>
              <a:rPr lang="en-US" sz="1500" b="1" dirty="0">
                <a:latin typeface="Arial" panose="020B0604020202020204" pitchFamily="34" charset="0"/>
                <a:cs typeface="Arial" panose="020B0604020202020204" pitchFamily="34" charset="0"/>
              </a:rPr>
              <a:t>29 Sep – 12 Oct 2018</a:t>
            </a:r>
          </a:p>
        </p:txBody>
      </p:sp>
      <p:sp>
        <p:nvSpPr>
          <p:cNvPr id="15" name="TextBox 14">
            <a:extLst>
              <a:ext uri="{FF2B5EF4-FFF2-40B4-BE49-F238E27FC236}">
                <a16:creationId xmlns:a16="http://schemas.microsoft.com/office/drawing/2014/main" id="{FD09DBD7-FDA2-EE93-2B45-0475A81EFBA2}"/>
              </a:ext>
            </a:extLst>
          </p:cNvPr>
          <p:cNvSpPr txBox="1"/>
          <p:nvPr/>
        </p:nvSpPr>
        <p:spPr>
          <a:xfrm>
            <a:off x="1251225" y="5867071"/>
            <a:ext cx="2427067" cy="323165"/>
          </a:xfrm>
          <a:prstGeom prst="rect">
            <a:avLst/>
          </a:prstGeom>
          <a:noFill/>
        </p:spPr>
        <p:txBody>
          <a:bodyPr wrap="square">
            <a:spAutoFit/>
          </a:bodyPr>
          <a:lstStyle/>
          <a:p>
            <a:pPr algn="ctr"/>
            <a:r>
              <a:rPr lang="en-US" sz="1500" b="1" dirty="0">
                <a:latin typeface="Arial" panose="020B0604020202020204" pitchFamily="34" charset="0"/>
                <a:cs typeface="Arial" panose="020B0604020202020204" pitchFamily="34" charset="0"/>
              </a:rPr>
              <a:t>23 Sep – 2 Oct 2018</a:t>
            </a:r>
          </a:p>
        </p:txBody>
      </p:sp>
      <p:sp>
        <p:nvSpPr>
          <p:cNvPr id="19" name="TextBox 18">
            <a:extLst>
              <a:ext uri="{FF2B5EF4-FFF2-40B4-BE49-F238E27FC236}">
                <a16:creationId xmlns:a16="http://schemas.microsoft.com/office/drawing/2014/main" id="{5326E2B6-D6E9-73DB-E019-186A03E81CF0}"/>
              </a:ext>
            </a:extLst>
          </p:cNvPr>
          <p:cNvSpPr txBox="1"/>
          <p:nvPr/>
        </p:nvSpPr>
        <p:spPr>
          <a:xfrm>
            <a:off x="3358466" y="1293761"/>
            <a:ext cx="2427067" cy="461665"/>
          </a:xfrm>
          <a:prstGeom prst="rect">
            <a:avLst/>
          </a:prstGeom>
          <a:noFill/>
        </p:spPr>
        <p:txBody>
          <a:bodyPr wrap="square">
            <a:spAutoFit/>
          </a:bodyPr>
          <a:lstStyle/>
          <a:p>
            <a:pPr algn="ctr"/>
            <a:r>
              <a:rPr lang="en-US" sz="2400" b="1" u="sng" dirty="0">
                <a:solidFill>
                  <a:srgbClr val="0000FF"/>
                </a:solidFill>
                <a:latin typeface="Arial" panose="020B0604020202020204" pitchFamily="34" charset="0"/>
                <a:cs typeface="Arial" panose="020B0604020202020204" pitchFamily="34" charset="0"/>
              </a:rPr>
              <a:t>EPAC TCs</a:t>
            </a:r>
          </a:p>
        </p:txBody>
      </p:sp>
      <p:pic>
        <p:nvPicPr>
          <p:cNvPr id="22" name="Picture 21" descr="sergiotrack.png">
            <a:extLst>
              <a:ext uri="{FF2B5EF4-FFF2-40B4-BE49-F238E27FC236}">
                <a16:creationId xmlns:a16="http://schemas.microsoft.com/office/drawing/2014/main" id="{A5F17462-1B89-0E1D-C38D-651411797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121" y="2531447"/>
            <a:ext cx="4032485" cy="2998906"/>
          </a:xfrm>
          <a:prstGeom prst="rect">
            <a:avLst/>
          </a:prstGeom>
        </p:spPr>
      </p:pic>
      <p:pic>
        <p:nvPicPr>
          <p:cNvPr id="24" name="Picture 23" descr="Chart&#10;&#10;Description automatically generated">
            <a:extLst>
              <a:ext uri="{FF2B5EF4-FFF2-40B4-BE49-F238E27FC236}">
                <a16:creationId xmlns:a16="http://schemas.microsoft.com/office/drawing/2014/main" id="{CF7E23AB-0EC3-8529-F354-B7B978FB865A}"/>
              </a:ext>
            </a:extLst>
          </p:cNvPr>
          <p:cNvPicPr>
            <a:picLocks noChangeAspect="1"/>
          </p:cNvPicPr>
          <p:nvPr/>
        </p:nvPicPr>
        <p:blipFill rotWithShape="1">
          <a:blip r:embed="rId3"/>
          <a:srcRect l="11969" t="6135" r="10186" b="8524"/>
          <a:stretch/>
        </p:blipFill>
        <p:spPr>
          <a:xfrm>
            <a:off x="267185" y="2531121"/>
            <a:ext cx="4255695" cy="2999232"/>
          </a:xfrm>
          <a:prstGeom prst="rect">
            <a:avLst/>
          </a:prstGeom>
        </p:spPr>
      </p:pic>
      <p:sp>
        <p:nvSpPr>
          <p:cNvPr id="18" name="TextBox 17">
            <a:extLst>
              <a:ext uri="{FF2B5EF4-FFF2-40B4-BE49-F238E27FC236}">
                <a16:creationId xmlns:a16="http://schemas.microsoft.com/office/drawing/2014/main" id="{A0687E84-DF9A-1323-3FF2-478C3BCE4C04}"/>
              </a:ext>
            </a:extLst>
          </p:cNvPr>
          <p:cNvSpPr txBox="1"/>
          <p:nvPr/>
        </p:nvSpPr>
        <p:spPr>
          <a:xfrm>
            <a:off x="4790065" y="2370356"/>
            <a:ext cx="1184028" cy="338554"/>
          </a:xfrm>
          <a:prstGeom prst="rect">
            <a:avLst/>
          </a:prstGeom>
          <a:solidFill>
            <a:schemeClr val="bg1"/>
          </a:solidFill>
        </p:spPr>
        <p:txBody>
          <a:bodyPr wrap="square">
            <a:spAutoFit/>
          </a:bodyPr>
          <a:lstStyle/>
          <a:p>
            <a:pPr algn="ctr"/>
            <a:r>
              <a:rPr lang="en-US" sz="1600" b="1" dirty="0">
                <a:latin typeface="Arial" panose="020B0604020202020204" pitchFamily="34" charset="0"/>
                <a:cs typeface="Arial" panose="020B0604020202020204" pitchFamily="34" charset="0"/>
              </a:rPr>
              <a:t>TC Sergio</a:t>
            </a:r>
          </a:p>
        </p:txBody>
      </p:sp>
      <p:sp>
        <p:nvSpPr>
          <p:cNvPr id="25" name="TextBox 24">
            <a:extLst>
              <a:ext uri="{FF2B5EF4-FFF2-40B4-BE49-F238E27FC236}">
                <a16:creationId xmlns:a16="http://schemas.microsoft.com/office/drawing/2014/main" id="{EAA86CF8-FDD4-4D7A-BE43-BA328F0B48E4}"/>
              </a:ext>
            </a:extLst>
          </p:cNvPr>
          <p:cNvSpPr txBox="1"/>
          <p:nvPr/>
        </p:nvSpPr>
        <p:spPr>
          <a:xfrm>
            <a:off x="0" y="2373567"/>
            <a:ext cx="1863969" cy="338554"/>
          </a:xfrm>
          <a:prstGeom prst="rect">
            <a:avLst/>
          </a:prstGeom>
          <a:solidFill>
            <a:schemeClr val="bg1"/>
          </a:solidFill>
        </p:spPr>
        <p:txBody>
          <a:bodyPr wrap="square">
            <a:spAutoFit/>
          </a:bodyPr>
          <a:lstStyle/>
          <a:p>
            <a:pPr algn="ctr"/>
            <a:r>
              <a:rPr lang="en-US" sz="1600" b="1" dirty="0">
                <a:latin typeface="Arial" panose="020B0604020202020204" pitchFamily="34" charset="0"/>
                <a:cs typeface="Arial" panose="020B0604020202020204" pitchFamily="34" charset="0"/>
              </a:rPr>
              <a:t>TC Rosa</a:t>
            </a:r>
          </a:p>
        </p:txBody>
      </p:sp>
    </p:spTree>
    <p:extLst>
      <p:ext uri="{BB962C8B-B14F-4D97-AF65-F5344CB8AC3E}">
        <p14:creationId xmlns:p14="http://schemas.microsoft.com/office/powerpoint/2010/main" val="4232485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16497</TotalTime>
  <Words>2159</Words>
  <Application>Microsoft Macintosh PowerPoint</Application>
  <PresentationFormat>On-screen Show (4:3)</PresentationFormat>
  <Paragraphs>268</Paragraphs>
  <Slides>61</Slides>
  <Notes>15</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ArialMT</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Introduction</vt:lpstr>
      <vt:lpstr>Results – 500-hPa Analysis</vt:lpstr>
      <vt:lpstr>Results – 500-hPa Analysis</vt:lpstr>
      <vt:lpstr>Results – 500-hPa Analysis</vt:lpstr>
      <vt:lpstr>Results – 500-hPa Analysis</vt:lpstr>
      <vt:lpstr>Results – 500-hPa Analysis</vt:lpstr>
      <vt:lpstr>PowerPoint Presentation</vt:lpstr>
      <vt:lpstr>Results – 500-hPa Analysis</vt:lpstr>
      <vt:lpstr>Results – 500-hPa Analysis</vt:lpstr>
      <vt:lpstr>Results – 500-hPa Analysis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sergio</dc:title>
  <dc:subject/>
  <dc:creator>Alex Mitchell</dc:creator>
  <cp:keywords/>
  <dc:description/>
  <cp:lastModifiedBy>Mitchell, Alex K</cp:lastModifiedBy>
  <cp:revision>89</cp:revision>
  <dcterms:created xsi:type="dcterms:W3CDTF">2020-12-01T17:47:40Z</dcterms:created>
  <dcterms:modified xsi:type="dcterms:W3CDTF">2022-05-06T11:21:22Z</dcterms:modified>
  <cp:category/>
</cp:coreProperties>
</file>