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94" r:id="rId2"/>
    <p:sldId id="418" r:id="rId3"/>
    <p:sldId id="300" r:id="rId4"/>
    <p:sldId id="303" r:id="rId5"/>
    <p:sldId id="321" r:id="rId6"/>
    <p:sldId id="392" r:id="rId7"/>
    <p:sldId id="322" r:id="rId8"/>
    <p:sldId id="318" r:id="rId9"/>
    <p:sldId id="304" r:id="rId10"/>
    <p:sldId id="319" r:id="rId11"/>
    <p:sldId id="320" r:id="rId12"/>
    <p:sldId id="306" r:id="rId13"/>
    <p:sldId id="307" r:id="rId14"/>
    <p:sldId id="308" r:id="rId15"/>
    <p:sldId id="309" r:id="rId16"/>
    <p:sldId id="310" r:id="rId17"/>
    <p:sldId id="388" r:id="rId18"/>
    <p:sldId id="389" r:id="rId19"/>
    <p:sldId id="377" r:id="rId20"/>
    <p:sldId id="378" r:id="rId21"/>
    <p:sldId id="379" r:id="rId22"/>
    <p:sldId id="380" r:id="rId23"/>
    <p:sldId id="390" r:id="rId24"/>
    <p:sldId id="391" r:id="rId25"/>
    <p:sldId id="393" r:id="rId26"/>
    <p:sldId id="417" r:id="rId27"/>
    <p:sldId id="396" r:id="rId28"/>
    <p:sldId id="394" r:id="rId29"/>
    <p:sldId id="397" r:id="rId30"/>
    <p:sldId id="395" r:id="rId31"/>
    <p:sldId id="398" r:id="rId32"/>
    <p:sldId id="399" r:id="rId33"/>
    <p:sldId id="402" r:id="rId34"/>
    <p:sldId id="415" r:id="rId35"/>
    <p:sldId id="400" r:id="rId36"/>
    <p:sldId id="401" r:id="rId37"/>
    <p:sldId id="403" r:id="rId38"/>
    <p:sldId id="404" r:id="rId39"/>
    <p:sldId id="405" r:id="rId40"/>
    <p:sldId id="406" r:id="rId41"/>
    <p:sldId id="407" r:id="rId42"/>
    <p:sldId id="409" r:id="rId43"/>
    <p:sldId id="408" r:id="rId44"/>
    <p:sldId id="410" r:id="rId45"/>
    <p:sldId id="411" r:id="rId46"/>
    <p:sldId id="412" r:id="rId47"/>
    <p:sldId id="414" r:id="rId48"/>
    <p:sldId id="413" r:id="rId49"/>
    <p:sldId id="295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575757"/>
    <a:srgbClr val="F2F5F7"/>
    <a:srgbClr val="4298D3"/>
    <a:srgbClr val="1D4690"/>
    <a:srgbClr val="DADDE0"/>
    <a:srgbClr val="ACACAC"/>
    <a:srgbClr val="168D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461"/>
    <p:restoredTop sz="86369"/>
  </p:normalViewPr>
  <p:slideViewPr>
    <p:cSldViewPr snapToObjects="1">
      <p:cViewPr>
        <p:scale>
          <a:sx n="70" d="100"/>
          <a:sy n="70" d="100"/>
        </p:scale>
        <p:origin x="708" y="-2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46B343-25FC-4040-8C1D-19C20F6E45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F73B9B-CC70-874C-BF13-BEDD16B129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FFD94-0376-F94B-8829-32106F229FB7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A5E96-D065-BA40-9088-390449C75D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E17056-518B-824D-992C-F5C7AD6240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473C2-1A0A-6148-AB77-25A47CD8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656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AC35B-83D0-B04F-AA0A-7C54EB63E0C1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9663B-47F3-AE4A-92C7-367FE9E30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285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57BF2C-F26B-C546-B91D-C78130C850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48200" y="203499"/>
            <a:ext cx="289369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5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603" y="4173536"/>
            <a:ext cx="4419600" cy="21177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1"/>
            <a:ext cx="4419600" cy="2362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3581400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36B4A8D-6DBD-6148-AD41-5FA9FF4C67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078282"/>
            <a:ext cx="614193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7EEDB-3FA0-4245-9BCA-46B9B0CFE1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821303"/>
            <a:ext cx="5157787" cy="5238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A3201-4FAB-C343-AFCC-3110AFBB26C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420948"/>
            <a:ext cx="5157787" cy="2768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1E41A5-A449-BE4B-8AB1-65944CAE93E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821610"/>
            <a:ext cx="5183188" cy="5238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3B432-6DD9-F544-A2F2-976DA5E2D74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3429000"/>
            <a:ext cx="5183188" cy="27606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E613DF-3265-7C4D-8D91-BAE4C37F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2A08937-EC18-A749-9300-1BE7D16B68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288183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2FEAB9-964F-934D-8A34-973E5BC0E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1A5F8D-A1BB-D746-AF4F-EF1F576996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1818930"/>
            <a:ext cx="38084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Table/ Columns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1ED3C4F7-3FDD-7D45-B182-A7CE6598DFB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676400" y="2819400"/>
            <a:ext cx="8991600" cy="2667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17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je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862222-3BBD-C44A-98A8-FAE8598491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953000"/>
            <a:ext cx="12192000" cy="1447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Overview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9800" y="2895600"/>
            <a:ext cx="8534400" cy="1905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46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818930"/>
            <a:ext cx="31988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Numbers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8594" y="3429000"/>
            <a:ext cx="1981200" cy="106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45K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A8807-C32A-024B-ADA0-B8DAD42963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8094" y="45720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4F53FC-8162-864E-84C1-9372DFD785CD}"/>
              </a:ext>
            </a:extLst>
          </p:cNvPr>
          <p:cNvCxnSpPr>
            <a:cxnSpLocks/>
          </p:cNvCxnSpPr>
          <p:nvPr userDrawn="1"/>
        </p:nvCxnSpPr>
        <p:spPr>
          <a:xfrm>
            <a:off x="419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7E487D-1EA9-6C48-96D3-AD292BB1E30B}"/>
              </a:ext>
            </a:extLst>
          </p:cNvPr>
          <p:cNvCxnSpPr>
            <a:cxnSpLocks/>
          </p:cNvCxnSpPr>
          <p:nvPr userDrawn="1"/>
        </p:nvCxnSpPr>
        <p:spPr>
          <a:xfrm>
            <a:off x="800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9E1E29-F4B1-FC4C-9C9F-21FD70B427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5399" y="3429000"/>
            <a:ext cx="1981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40%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0F9951B-5640-9340-9338-E3F0BAF80ED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14900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A62A000-CEA5-624F-895C-D8034A444A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0" y="3429000"/>
            <a:ext cx="3505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30ppm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9505EBC-6A20-2C43-A176-54EB308A12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15399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39DFAB9-1EA9-7048-99FE-D04F661672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59138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0CC1FDC-8C7F-CC4F-A932-CD639BCA0F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14900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1412F38-15CF-FB4A-889C-42A2D21F9B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15399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</p:spTree>
    <p:extLst>
      <p:ext uri="{BB962C8B-B14F-4D97-AF65-F5344CB8AC3E}">
        <p14:creationId xmlns:p14="http://schemas.microsoft.com/office/powerpoint/2010/main" val="412957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818930"/>
            <a:ext cx="365760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List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00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F8B5C5-B200-204A-9595-9468ABBCCE9D}"/>
              </a:ext>
            </a:extLst>
          </p:cNvPr>
          <p:cNvGrpSpPr/>
          <p:nvPr userDrawn="1"/>
        </p:nvGrpSpPr>
        <p:grpSpPr>
          <a:xfrm>
            <a:off x="1734858" y="4640891"/>
            <a:ext cx="382489" cy="382489"/>
            <a:chOff x="6553198" y="2590804"/>
            <a:chExt cx="457200" cy="4572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4E2B5AD-1154-B341-B2D2-758FE20764C0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E193BC-9955-B040-B5EA-1BE13F6D8AEA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67B84FA-3E54-B345-8F04-204CA26FEC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C082E47-7F5E-D641-90A2-AAE61AF0F7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22611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29D01041-7402-B442-A8BA-C491C382EC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22611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2894A4-33E2-7B41-8BDE-283283F1AEFD}"/>
              </a:ext>
            </a:extLst>
          </p:cNvPr>
          <p:cNvGrpSpPr/>
          <p:nvPr userDrawn="1"/>
        </p:nvGrpSpPr>
        <p:grpSpPr>
          <a:xfrm>
            <a:off x="1772210" y="2895599"/>
            <a:ext cx="382489" cy="382489"/>
            <a:chOff x="6553198" y="2590804"/>
            <a:chExt cx="457200" cy="4572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8C4C691-3D7A-6540-9FA7-F69F4E5D21BF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AAABD34-8119-3140-A3B3-9DFC1E25E082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78BE42A-EB25-F54A-AC39-DF1EB4B56F59}"/>
              </a:ext>
            </a:extLst>
          </p:cNvPr>
          <p:cNvGrpSpPr/>
          <p:nvPr userDrawn="1"/>
        </p:nvGrpSpPr>
        <p:grpSpPr>
          <a:xfrm>
            <a:off x="6553200" y="4640885"/>
            <a:ext cx="382489" cy="382489"/>
            <a:chOff x="6553198" y="2590804"/>
            <a:chExt cx="457200" cy="4572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2C0EDDF-D34B-C44D-9E22-C087597DD77A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38DFC50-D275-1148-B252-47F32B20A657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D50EA60-C3A0-394D-AC5A-418C89080998}"/>
              </a:ext>
            </a:extLst>
          </p:cNvPr>
          <p:cNvGrpSpPr/>
          <p:nvPr userDrawn="1"/>
        </p:nvGrpSpPr>
        <p:grpSpPr>
          <a:xfrm>
            <a:off x="6553199" y="2895599"/>
            <a:ext cx="382489" cy="382489"/>
            <a:chOff x="6553198" y="2590804"/>
            <a:chExt cx="457200" cy="45720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A4BEE01-0B15-DD4F-A949-209C4D13BAB6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3117C35-C681-5043-8C1F-228F3C30C848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575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 Presentation Wat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6CD9D9-CECB-5942-B416-A90BD6E573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48200" y="203499"/>
            <a:ext cx="289369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5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End Presentation Hurricane 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9935F2-4CE9-484A-8173-38611DB30D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48200" y="203499"/>
            <a:ext cx="289369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ADD370-3E79-A948-81C0-4C141C01C3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48200" y="203499"/>
            <a:ext cx="289369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8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 Presentation Hurricane 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72F39F-028B-8645-A17A-1F7ACFF4A8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48200" y="203499"/>
            <a:ext cx="289369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2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FDE710-777A-344A-AAF1-32C3BF1D0F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48200" y="203499"/>
            <a:ext cx="289369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9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F013259-AA9B-E341-A3C1-B0A32677BD7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81000" y="1818930"/>
            <a:ext cx="365760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Progress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968DDE3-99A5-7D4E-BC2F-B9133003B423}"/>
              </a:ext>
            </a:extLst>
          </p:cNvPr>
          <p:cNvGrpSpPr/>
          <p:nvPr userDrawn="1"/>
        </p:nvGrpSpPr>
        <p:grpSpPr>
          <a:xfrm>
            <a:off x="3352800" y="3352800"/>
            <a:ext cx="5576776" cy="1724799"/>
            <a:chOff x="3200400" y="3533001"/>
            <a:chExt cx="5576776" cy="17247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59F1A6A-A334-4E47-9851-004B55F5D82A}"/>
                </a:ext>
              </a:extLst>
            </p:cNvPr>
            <p:cNvSpPr/>
            <p:nvPr userDrawn="1"/>
          </p:nvSpPr>
          <p:spPr>
            <a:xfrm>
              <a:off x="3740888" y="3603552"/>
              <a:ext cx="3886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9D8285-29B9-B240-BF9D-5D372C190418}"/>
                </a:ext>
              </a:extLst>
            </p:cNvPr>
            <p:cNvSpPr/>
            <p:nvPr userDrawn="1"/>
          </p:nvSpPr>
          <p:spPr>
            <a:xfrm>
              <a:off x="7627088" y="3603552"/>
              <a:ext cx="457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01E3D5-70C2-9D4E-AB54-81D1CD4917AA}"/>
                </a:ext>
              </a:extLst>
            </p:cNvPr>
            <p:cNvSpPr/>
            <p:nvPr userDrawn="1"/>
          </p:nvSpPr>
          <p:spPr>
            <a:xfrm>
              <a:off x="3740888" y="3995074"/>
              <a:ext cx="3124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E4AA38E-D225-8247-8F1E-8C69C44094E3}"/>
                </a:ext>
              </a:extLst>
            </p:cNvPr>
            <p:cNvSpPr/>
            <p:nvPr userDrawn="1"/>
          </p:nvSpPr>
          <p:spPr>
            <a:xfrm>
              <a:off x="6865088" y="3995074"/>
              <a:ext cx="1219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8F6103-1CB3-3D4C-8544-44979CE31E1F}"/>
                </a:ext>
              </a:extLst>
            </p:cNvPr>
            <p:cNvSpPr/>
            <p:nvPr userDrawn="1"/>
          </p:nvSpPr>
          <p:spPr>
            <a:xfrm>
              <a:off x="3740888" y="4368651"/>
              <a:ext cx="2743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CBA042-5E6A-CB4D-AD1F-0173521AA879}"/>
                </a:ext>
              </a:extLst>
            </p:cNvPr>
            <p:cNvSpPr/>
            <p:nvPr userDrawn="1"/>
          </p:nvSpPr>
          <p:spPr>
            <a:xfrm>
              <a:off x="6484088" y="4368651"/>
              <a:ext cx="1600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6CA002-0EAA-9741-96AC-04C29E6DFFBD}"/>
                </a:ext>
              </a:extLst>
            </p:cNvPr>
            <p:cNvSpPr/>
            <p:nvPr userDrawn="1"/>
          </p:nvSpPr>
          <p:spPr>
            <a:xfrm>
              <a:off x="3740888" y="4729294"/>
              <a:ext cx="22860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400A02-15EA-BB41-B961-DCEC4401CD78}"/>
                </a:ext>
              </a:extLst>
            </p:cNvPr>
            <p:cNvSpPr/>
            <p:nvPr userDrawn="1"/>
          </p:nvSpPr>
          <p:spPr>
            <a:xfrm>
              <a:off x="6026888" y="4729294"/>
              <a:ext cx="2057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A34293-65BC-304B-94F3-A09C5436B5A6}"/>
                </a:ext>
              </a:extLst>
            </p:cNvPr>
            <p:cNvSpPr/>
            <p:nvPr userDrawn="1"/>
          </p:nvSpPr>
          <p:spPr>
            <a:xfrm>
              <a:off x="3740888" y="5057550"/>
              <a:ext cx="19050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63315E-EF27-F342-83C6-B72E7F1CA9C0}"/>
                </a:ext>
              </a:extLst>
            </p:cNvPr>
            <p:cNvSpPr/>
            <p:nvPr userDrawn="1"/>
          </p:nvSpPr>
          <p:spPr>
            <a:xfrm>
              <a:off x="5645888" y="5057550"/>
              <a:ext cx="2438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ED0EAC0-5D3D-454B-85A9-AA9583379469}"/>
                </a:ext>
              </a:extLst>
            </p:cNvPr>
            <p:cNvSpPr txBox="1"/>
            <p:nvPr userDrawn="1"/>
          </p:nvSpPr>
          <p:spPr>
            <a:xfrm>
              <a:off x="3207488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B566155-CF2D-4944-81EC-874CF840334D}"/>
                </a:ext>
              </a:extLst>
            </p:cNvPr>
            <p:cNvSpPr txBox="1"/>
            <p:nvPr userDrawn="1"/>
          </p:nvSpPr>
          <p:spPr>
            <a:xfrm>
              <a:off x="3200400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D2FF26F-391B-CA45-B22F-65C7BB11C41B}"/>
                </a:ext>
              </a:extLst>
            </p:cNvPr>
            <p:cNvSpPr txBox="1"/>
            <p:nvPr userDrawn="1"/>
          </p:nvSpPr>
          <p:spPr>
            <a:xfrm>
              <a:off x="3207488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34C5AEC-20EB-B04A-BC55-5D42790000A3}"/>
                </a:ext>
              </a:extLst>
            </p:cNvPr>
            <p:cNvSpPr txBox="1"/>
            <p:nvPr userDrawn="1"/>
          </p:nvSpPr>
          <p:spPr>
            <a:xfrm>
              <a:off x="3207488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5AC7A57-6C1C-2A40-AC29-B6B04EE5B1FE}"/>
                </a:ext>
              </a:extLst>
            </p:cNvPr>
            <p:cNvSpPr txBox="1"/>
            <p:nvPr userDrawn="1"/>
          </p:nvSpPr>
          <p:spPr>
            <a:xfrm>
              <a:off x="3206750" y="49808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9555B3-A4C5-234F-87FE-DE635CD59160}"/>
                </a:ext>
              </a:extLst>
            </p:cNvPr>
            <p:cNvSpPr txBox="1"/>
            <p:nvPr userDrawn="1"/>
          </p:nvSpPr>
          <p:spPr>
            <a:xfrm>
              <a:off x="8091376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521C118-AF90-BA4B-8D7F-C288A228DC31}"/>
                </a:ext>
              </a:extLst>
            </p:cNvPr>
            <p:cNvSpPr txBox="1"/>
            <p:nvPr userDrawn="1"/>
          </p:nvSpPr>
          <p:spPr>
            <a:xfrm>
              <a:off x="8084288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7FB2073-1455-2B48-9473-0A139DCB2040}"/>
                </a:ext>
              </a:extLst>
            </p:cNvPr>
            <p:cNvSpPr txBox="1"/>
            <p:nvPr userDrawn="1"/>
          </p:nvSpPr>
          <p:spPr>
            <a:xfrm>
              <a:off x="8091376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BCEF2D-EF9D-7A46-8BEB-5F948CCCC943}"/>
                </a:ext>
              </a:extLst>
            </p:cNvPr>
            <p:cNvSpPr txBox="1"/>
            <p:nvPr userDrawn="1"/>
          </p:nvSpPr>
          <p:spPr>
            <a:xfrm>
              <a:off x="8091376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CF5E098-2E15-5741-A7AD-D8C26B027420}"/>
                </a:ext>
              </a:extLst>
            </p:cNvPr>
            <p:cNvSpPr txBox="1"/>
            <p:nvPr userDrawn="1"/>
          </p:nvSpPr>
          <p:spPr>
            <a:xfrm>
              <a:off x="8090638" y="49808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93D9CC3-80C3-DB4E-83A1-C84A95B080E5}"/>
              </a:ext>
            </a:extLst>
          </p:cNvPr>
          <p:cNvSpPr txBox="1"/>
          <p:nvPr userDrawn="1"/>
        </p:nvSpPr>
        <p:spPr>
          <a:xfrm>
            <a:off x="381000" y="26670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Paragraph Text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D1B1D1D-CC17-3B40-9E3F-C6DC4A5EB6E9}"/>
              </a:ext>
            </a:extLst>
          </p:cNvPr>
          <p:cNvSpPr txBox="1"/>
          <p:nvPr userDrawn="1"/>
        </p:nvSpPr>
        <p:spPr>
          <a:xfrm rot="1278943">
            <a:off x="1291312" y="2832582"/>
            <a:ext cx="9504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This Slide Not for Editing</a:t>
            </a:r>
          </a:p>
        </p:txBody>
      </p:sp>
    </p:spTree>
    <p:extLst>
      <p:ext uri="{BB962C8B-B14F-4D97-AF65-F5344CB8AC3E}">
        <p14:creationId xmlns:p14="http://schemas.microsoft.com/office/powerpoint/2010/main" val="94412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rricane 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17E39627-AE5C-0548-95FB-938473B11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4343400"/>
            <a:ext cx="11353800" cy="228602"/>
          </a:xfrm>
          <a:prstGeom prst="rect">
            <a:avLst/>
          </a:prstGeom>
          <a:effectLst>
            <a:outerShdw blurRad="292100" dist="63500" dir="2700000" sx="98000" sy="98000" algn="t" rotWithShape="0">
              <a:prstClr val="black">
                <a:alpha val="15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63140A6-9F1C-EB4E-A096-1C4574928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Timeline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4BC897C-744F-0F4F-A755-E39EABD0E45B}"/>
              </a:ext>
            </a:extLst>
          </p:cNvPr>
          <p:cNvGrpSpPr/>
          <p:nvPr userDrawn="1"/>
        </p:nvGrpSpPr>
        <p:grpSpPr>
          <a:xfrm rot="10800000">
            <a:off x="2656810" y="4343400"/>
            <a:ext cx="152400" cy="609600"/>
            <a:chOff x="762000" y="3197683"/>
            <a:chExt cx="152400" cy="60960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33BE699-0329-E44F-A015-B7BE876C558C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66C1D53-6DFB-1943-845F-7F217CAD2CA9}"/>
                </a:ext>
              </a:extLst>
            </p:cNvPr>
            <p:cNvCxnSpPr>
              <a:cxnSpLocks/>
              <a:stCxn id="33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FC1FF51F-5E1F-6B4A-99F4-54114433AD0E}"/>
              </a:ext>
            </a:extLst>
          </p:cNvPr>
          <p:cNvSpPr txBox="1">
            <a:spLocks/>
          </p:cNvSpPr>
          <p:nvPr userDrawn="1"/>
        </p:nvSpPr>
        <p:spPr>
          <a:xfrm>
            <a:off x="2256759" y="3948135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DBC313E-6528-4D4D-8AC4-67F5F1838494}"/>
              </a:ext>
            </a:extLst>
          </p:cNvPr>
          <p:cNvGrpSpPr/>
          <p:nvPr userDrawn="1"/>
        </p:nvGrpSpPr>
        <p:grpSpPr>
          <a:xfrm rot="10800000">
            <a:off x="7321687" y="4335272"/>
            <a:ext cx="152400" cy="609600"/>
            <a:chOff x="762000" y="3197683"/>
            <a:chExt cx="152400" cy="60960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8DB883B-E5F9-3C4B-919A-9D78AF6510C3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94D3C93-5D82-C540-8822-A08853643755}"/>
                </a:ext>
              </a:extLst>
            </p:cNvPr>
            <p:cNvCxnSpPr>
              <a:cxnSpLocks/>
              <a:stCxn id="37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377463BD-15D6-B446-8645-0707A91FF32D}"/>
              </a:ext>
            </a:extLst>
          </p:cNvPr>
          <p:cNvSpPr txBox="1">
            <a:spLocks/>
          </p:cNvSpPr>
          <p:nvPr userDrawn="1"/>
        </p:nvSpPr>
        <p:spPr>
          <a:xfrm>
            <a:off x="6921636" y="3940007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687716D-B95F-C843-B044-6EE69878CCF0}"/>
              </a:ext>
            </a:extLst>
          </p:cNvPr>
          <p:cNvGrpSpPr/>
          <p:nvPr userDrawn="1"/>
        </p:nvGrpSpPr>
        <p:grpSpPr>
          <a:xfrm>
            <a:off x="8748186" y="2861885"/>
            <a:ext cx="2806429" cy="2109568"/>
            <a:chOff x="8748186" y="2861885"/>
            <a:chExt cx="2806429" cy="210956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3E0B099-02BB-B04D-A86F-6129C3177CCD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609600"/>
              <a:chOff x="762000" y="3197683"/>
              <a:chExt cx="152400" cy="609600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8BDF862-B314-8947-BC03-FD1AB12303D5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5E74584D-81FD-7646-837B-C1D708B9E6A6}"/>
                  </a:ext>
                </a:extLst>
              </p:cNvPr>
              <p:cNvCxnSpPr>
                <a:cxnSpLocks/>
                <a:stCxn id="46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 Placeholder 24">
              <a:extLst>
                <a:ext uri="{FF2B5EF4-FFF2-40B4-BE49-F238E27FC236}">
                  <a16:creationId xmlns:a16="http://schemas.microsoft.com/office/drawing/2014/main" id="{143021F4-4925-8F48-9D49-642442FBD769}"/>
                </a:ext>
              </a:extLst>
            </p:cNvPr>
            <p:cNvSpPr txBox="1">
              <a:spLocks/>
            </p:cNvSpPr>
            <p:nvPr/>
          </p:nvSpPr>
          <p:spPr>
            <a:xfrm>
              <a:off x="8748186" y="4652039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Event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503C6AC-46C1-6E42-A0AA-04576409E8D0}"/>
                </a:ext>
              </a:extLst>
            </p:cNvPr>
            <p:cNvGrpSpPr/>
            <p:nvPr/>
          </p:nvGrpSpPr>
          <p:grpSpPr>
            <a:xfrm>
              <a:off x="9040015" y="2861885"/>
              <a:ext cx="2514600" cy="954107"/>
              <a:chOff x="5029200" y="1430179"/>
              <a:chExt cx="2514600" cy="954107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E83E972-ADA6-8443-8BDF-C90F1E9D53D2}"/>
                  </a:ext>
                </a:extLst>
              </p:cNvPr>
              <p:cNvSpPr txBox="1"/>
              <p:nvPr/>
            </p:nvSpPr>
            <p:spPr>
              <a:xfrm>
                <a:off x="5029200" y="1676400"/>
                <a:ext cx="2514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575757"/>
                    </a:solidFill>
                  </a:rPr>
                  <a:t>Lorem ipsum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elit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sed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eiusmod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tempor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incididunt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labore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dolore magna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aliqua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.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5F62BEC-36F7-7E48-808B-64B17E68D666}"/>
                  </a:ext>
                </a:extLst>
              </p:cNvPr>
              <p:cNvSpPr txBox="1"/>
              <p:nvPr/>
            </p:nvSpPr>
            <p:spPr>
              <a:xfrm>
                <a:off x="5029200" y="1430179"/>
                <a:ext cx="25146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75757"/>
                    </a:solidFill>
                  </a:rPr>
                  <a:t>Explain Heading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C71C18D-C2CF-2243-9825-7C0206C8C50E}"/>
              </a:ext>
            </a:extLst>
          </p:cNvPr>
          <p:cNvGrpSpPr/>
          <p:nvPr userDrawn="1"/>
        </p:nvGrpSpPr>
        <p:grpSpPr>
          <a:xfrm>
            <a:off x="4375483" y="2861885"/>
            <a:ext cx="2806429" cy="2109568"/>
            <a:chOff x="8748186" y="2861885"/>
            <a:chExt cx="2806429" cy="210956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1F1E379-0055-D348-B1C4-003C1BAAFA5B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609600"/>
              <a:chOff x="762000" y="3197683"/>
              <a:chExt cx="152400" cy="60960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FF33B825-5C3B-0D4B-9AD9-17A657E132E0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56AEA86-DC80-CA4F-98F5-172D821B874E}"/>
                  </a:ext>
                </a:extLst>
              </p:cNvPr>
              <p:cNvCxnSpPr>
                <a:cxnSpLocks/>
                <a:stCxn id="54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xt Placeholder 24">
              <a:extLst>
                <a:ext uri="{FF2B5EF4-FFF2-40B4-BE49-F238E27FC236}">
                  <a16:creationId xmlns:a16="http://schemas.microsoft.com/office/drawing/2014/main" id="{581D0388-5C61-8C43-8229-23E016091174}"/>
                </a:ext>
              </a:extLst>
            </p:cNvPr>
            <p:cNvSpPr txBox="1">
              <a:spLocks/>
            </p:cNvSpPr>
            <p:nvPr/>
          </p:nvSpPr>
          <p:spPr>
            <a:xfrm>
              <a:off x="8748186" y="4652039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Event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CDD8BBB-B9E3-D24F-A31D-195F0A0E770E}"/>
                </a:ext>
              </a:extLst>
            </p:cNvPr>
            <p:cNvGrpSpPr/>
            <p:nvPr/>
          </p:nvGrpSpPr>
          <p:grpSpPr>
            <a:xfrm>
              <a:off x="9040015" y="2861885"/>
              <a:ext cx="2514600" cy="954107"/>
              <a:chOff x="5029200" y="1430179"/>
              <a:chExt cx="2514600" cy="954107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50BFA84-6EE3-2740-AD1C-3D18748C64E5}"/>
                  </a:ext>
                </a:extLst>
              </p:cNvPr>
              <p:cNvSpPr txBox="1"/>
              <p:nvPr/>
            </p:nvSpPr>
            <p:spPr>
              <a:xfrm>
                <a:off x="5029200" y="1676400"/>
                <a:ext cx="2514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575757"/>
                    </a:solidFill>
                  </a:rPr>
                  <a:t>Lorem ipsum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elit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sed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eiusmod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tempor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incididunt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labore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dolore magna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aliqua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.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F039366-202E-774F-9E26-7242613BBBC0}"/>
                  </a:ext>
                </a:extLst>
              </p:cNvPr>
              <p:cNvSpPr txBox="1"/>
              <p:nvPr/>
            </p:nvSpPr>
            <p:spPr>
              <a:xfrm>
                <a:off x="5029200" y="1430179"/>
                <a:ext cx="25146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75757"/>
                    </a:solidFill>
                  </a:rPr>
                  <a:t>Explain Heading</a:t>
                </a: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22603A5-C6FB-164A-BC13-E6000BC7F94C}"/>
              </a:ext>
            </a:extLst>
          </p:cNvPr>
          <p:cNvGrpSpPr/>
          <p:nvPr userDrawn="1"/>
        </p:nvGrpSpPr>
        <p:grpSpPr>
          <a:xfrm>
            <a:off x="763339" y="3960102"/>
            <a:ext cx="152400" cy="609600"/>
            <a:chOff x="762000" y="3197683"/>
            <a:chExt cx="152400" cy="60960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A498D0D-CE6D-9346-972E-531A7E052ECD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C29BA69-A36D-3447-B5A4-E41F79CDB3B0}"/>
                </a:ext>
              </a:extLst>
            </p:cNvPr>
            <p:cNvCxnSpPr>
              <a:cxnSpLocks/>
              <a:stCxn id="57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 Placeholder 24">
            <a:extLst>
              <a:ext uri="{FF2B5EF4-FFF2-40B4-BE49-F238E27FC236}">
                <a16:creationId xmlns:a16="http://schemas.microsoft.com/office/drawing/2014/main" id="{1B77E2A8-1F29-3649-9E2E-1C256974C429}"/>
              </a:ext>
            </a:extLst>
          </p:cNvPr>
          <p:cNvSpPr txBox="1">
            <a:spLocks/>
          </p:cNvSpPr>
          <p:nvPr userDrawn="1"/>
        </p:nvSpPr>
        <p:spPr>
          <a:xfrm>
            <a:off x="363289" y="4652039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EAEF48B-F62A-E648-BBBC-4C9403516BFF}"/>
              </a:ext>
            </a:extLst>
          </p:cNvPr>
          <p:cNvGrpSpPr/>
          <p:nvPr userDrawn="1"/>
        </p:nvGrpSpPr>
        <p:grpSpPr>
          <a:xfrm>
            <a:off x="655118" y="2861885"/>
            <a:ext cx="2514600" cy="954107"/>
            <a:chOff x="5029200" y="1430179"/>
            <a:chExt cx="2514600" cy="954107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14E75AD-42D1-DC44-ADB2-778DFA9D7022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A0C7BD5-2AC2-CC4D-B232-B8915CFED68E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FDA1702-A0CD-454D-A211-8CBB3F3E7806}"/>
              </a:ext>
            </a:extLst>
          </p:cNvPr>
          <p:cNvGrpSpPr/>
          <p:nvPr userDrawn="1"/>
        </p:nvGrpSpPr>
        <p:grpSpPr>
          <a:xfrm>
            <a:off x="2656809" y="5107578"/>
            <a:ext cx="2514600" cy="954107"/>
            <a:chOff x="5029200" y="1430179"/>
            <a:chExt cx="2514600" cy="954107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947BA01-0769-194B-957C-86EB46EDD79B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6305423-E0A9-164B-8257-A908E71C554D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E95EB52-4B69-9A4D-A8F8-13BBB1694659}"/>
              </a:ext>
            </a:extLst>
          </p:cNvPr>
          <p:cNvGrpSpPr/>
          <p:nvPr userDrawn="1"/>
        </p:nvGrpSpPr>
        <p:grpSpPr>
          <a:xfrm>
            <a:off x="7321686" y="5090063"/>
            <a:ext cx="2514600" cy="954107"/>
            <a:chOff x="5029200" y="1430179"/>
            <a:chExt cx="2514600" cy="954107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28CB95C-6B3D-B34D-AFD2-E40F8D3A3DB6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799A5DB-75AE-BB4A-B6F6-8AE4BCD790EC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112BBC-CC64-7647-B8B7-4742C958C69A}"/>
              </a:ext>
            </a:extLst>
          </p:cNvPr>
          <p:cNvSpPr txBox="1"/>
          <p:nvPr userDrawn="1"/>
        </p:nvSpPr>
        <p:spPr>
          <a:xfrm rot="1278943">
            <a:off x="1291312" y="2832582"/>
            <a:ext cx="9504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This Slide Not for Editing</a:t>
            </a:r>
          </a:p>
        </p:txBody>
      </p:sp>
    </p:spTree>
    <p:extLst>
      <p:ext uri="{BB962C8B-B14F-4D97-AF65-F5344CB8AC3E}">
        <p14:creationId xmlns:p14="http://schemas.microsoft.com/office/powerpoint/2010/main" val="343759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E3BB0D-0412-8E43-838A-60AAAFBF9B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48200" y="203499"/>
            <a:ext cx="289369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0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2407FD-82EB-1A40-8108-BB81858279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03563"/>
            <a:ext cx="289560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7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2249B-A571-704B-979E-ACE823BBB1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1283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91451-5628-364F-854C-A96D14BC8BE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590799"/>
            <a:ext cx="10515600" cy="3409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0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hasis with Phot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C826517-8186-534C-885C-7AAABD4F43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1482" y="0"/>
            <a:ext cx="12203482" cy="701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A897ED-F933-F140-B965-41326E641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7B3879-37F3-4E49-A4AE-D3BB2B2E7A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BIG EMPHASIS WITH BACKGROUND PHOTO</a:t>
            </a:r>
          </a:p>
        </p:txBody>
      </p:sp>
    </p:spTree>
    <p:extLst>
      <p:ext uri="{BB962C8B-B14F-4D97-AF65-F5344CB8AC3E}">
        <p14:creationId xmlns:p14="http://schemas.microsoft.com/office/powerpoint/2010/main" val="256528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il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C0358-63A2-0248-9D09-A39B9B5EF6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838200"/>
            <a:ext cx="6096000" cy="601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F1B5D-3048-434B-B9FB-AFA2C41B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F3BC3B-1AC3-FD49-9CEA-D624F6885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4419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22CEC02-7088-0A48-8DDC-79E3165DE53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4071937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781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066800"/>
            <a:ext cx="5259388" cy="47942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4419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4071937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5023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603" y="4173536"/>
            <a:ext cx="4419600" cy="21177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1"/>
            <a:ext cx="4419600" cy="2362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3581400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A5FFF1A-0ACE-5B4D-8FBB-DEC7DFE8E7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24600" y="1066800"/>
            <a:ext cx="289560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08D67EB8-408E-9C41-9FB7-0D3FA46E5E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42330" y="1078282"/>
            <a:ext cx="289560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4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C080E3C-1529-B942-9C96-02B05F59EF16}"/>
              </a:ext>
            </a:extLst>
          </p:cNvPr>
          <p:cNvSpPr/>
          <p:nvPr userDrawn="1"/>
        </p:nvSpPr>
        <p:spPr>
          <a:xfrm>
            <a:off x="0" y="95985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r="5400000" sx="101000" sy="101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2D08A-E4F7-CF46-9402-C0E037AF5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4592" y="274574"/>
            <a:ext cx="38100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A897ED-F933-F140-B965-41326E641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A07171-9895-3944-8B1B-9BA839A604F3}"/>
              </a:ext>
            </a:extLst>
          </p:cNvPr>
          <p:cNvSpPr txBox="1"/>
          <p:nvPr userDrawn="1"/>
        </p:nvSpPr>
        <p:spPr>
          <a:xfrm>
            <a:off x="9525000" y="334027"/>
            <a:ext cx="2109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kern="1200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University of Maryland Seminar</a:t>
            </a:r>
          </a:p>
          <a:p>
            <a:r>
              <a:rPr lang="en-US" sz="1000" b="0" i="0" kern="1200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April 29, 2021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CD96DA-3BE1-A744-A6F4-5FEC4D7DC582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35" y="80010"/>
            <a:ext cx="289560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5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1" r:id="rId2"/>
    <p:sldLayoutId id="2147483670" r:id="rId3"/>
    <p:sldLayoutId id="2147483658" r:id="rId4"/>
    <p:sldLayoutId id="2147483650" r:id="rId5"/>
    <p:sldLayoutId id="2147483660" r:id="rId6"/>
    <p:sldLayoutId id="2147483657" r:id="rId7"/>
    <p:sldLayoutId id="2147483656" r:id="rId8"/>
    <p:sldLayoutId id="2147483661" r:id="rId9"/>
    <p:sldLayoutId id="2147483662" r:id="rId10"/>
    <p:sldLayoutId id="2147483653" r:id="rId11"/>
    <p:sldLayoutId id="2147483654" r:id="rId12"/>
    <p:sldLayoutId id="2147483655" r:id="rId13"/>
    <p:sldLayoutId id="2147483663" r:id="rId14"/>
    <p:sldLayoutId id="2147483659" r:id="rId15"/>
    <p:sldLayoutId id="2147483664" r:id="rId16"/>
    <p:sldLayoutId id="2147483672" r:id="rId17"/>
    <p:sldLayoutId id="2147483669" r:id="rId18"/>
    <p:sldLayoutId id="2147483665" r:id="rId19"/>
    <p:sldLayoutId id="2147483666" r:id="rId20"/>
    <p:sldLayoutId id="2147483667" r:id="rId2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66666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DA26A-2251-4442-BD0B-A32EC6680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594E89-7D98-41BA-B9EF-0F59552258A5}"/>
              </a:ext>
            </a:extLst>
          </p:cNvPr>
          <p:cNvSpPr txBox="1"/>
          <p:nvPr/>
        </p:nvSpPr>
        <p:spPr>
          <a:xfrm>
            <a:off x="228600" y="3505200"/>
            <a:ext cx="7010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575757"/>
                </a:solidFill>
              </a:rPr>
              <a:t>Robert Rogers</a:t>
            </a:r>
            <a:br>
              <a:rPr lang="en-US" sz="2400" dirty="0">
                <a:solidFill>
                  <a:srgbClr val="575757"/>
                </a:solidFill>
              </a:rPr>
            </a:br>
            <a:r>
              <a:rPr lang="en-US" sz="2400" dirty="0">
                <a:solidFill>
                  <a:srgbClr val="575757"/>
                </a:solidFill>
              </a:rPr>
              <a:t>NOAA/AOML Hurricane Research Division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52EB19-F5A6-45DD-98DD-DB644000D1F6}"/>
              </a:ext>
            </a:extLst>
          </p:cNvPr>
          <p:cNvSpPr txBox="1"/>
          <p:nvPr/>
        </p:nvSpPr>
        <p:spPr>
          <a:xfrm>
            <a:off x="12192" y="1371600"/>
            <a:ext cx="9753600" cy="163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6666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NOAA Airborne Hurricane Research through the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6666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Intensity Forecasting Experiment (IFEX):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solidFill>
                  <a:srgbClr val="6666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Past, Present, and Future</a:t>
            </a:r>
          </a:p>
        </p:txBody>
      </p:sp>
    </p:spTree>
    <p:extLst>
      <p:ext uri="{BB962C8B-B14F-4D97-AF65-F5344CB8AC3E}">
        <p14:creationId xmlns:p14="http://schemas.microsoft.com/office/powerpoint/2010/main" val="197305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2830F6-7F76-47A8-8D6C-097FCAF3C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16" descr="TDR on tail_red.jpg">
            <a:extLst>
              <a:ext uri="{FF2B5EF4-FFF2-40B4-BE49-F238E27FC236}">
                <a16:creationId xmlns:a16="http://schemas.microsoft.com/office/drawing/2014/main" id="{F7503D6B-F29C-4C0E-BB28-B1DE4F77E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0123" y="1676400"/>
            <a:ext cx="2781677" cy="2087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id="{5EF4A5AC-AFF2-49C0-B81D-00F90AA71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3805" y="3780490"/>
            <a:ext cx="19343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Tail Doppler Radar</a:t>
            </a:r>
          </a:p>
        </p:txBody>
      </p:sp>
      <p:pic>
        <p:nvPicPr>
          <p:cNvPr id="9" name="Picture 3" descr="C:\Documents and Settings\gde\My Documents\Lidar Related\P3DWL\Pictures\DSCN2201.JPG">
            <a:extLst>
              <a:ext uri="{FF2B5EF4-FFF2-40B4-BE49-F238E27FC236}">
                <a16:creationId xmlns:a16="http://schemas.microsoft.com/office/drawing/2014/main" id="{311D25B3-C030-4C1E-941B-830EC90F9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6" r="17957" b="10649"/>
          <a:stretch>
            <a:fillRect/>
          </a:stretch>
        </p:blipFill>
        <p:spPr bwMode="auto">
          <a:xfrm>
            <a:off x="7810123" y="4227889"/>
            <a:ext cx="2781677" cy="215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313FC320-995A-43E2-8F09-F06373301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9083" y="6437350"/>
            <a:ext cx="19383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Doppler Wind Lidar</a:t>
            </a:r>
          </a:p>
        </p:txBody>
      </p:sp>
      <p:pic>
        <p:nvPicPr>
          <p:cNvPr id="11" name="Picture 2" descr="http://www.atd.ucar.edu/sssf/images/img_drop/dropsonde2.gif">
            <a:extLst>
              <a:ext uri="{FF2B5EF4-FFF2-40B4-BE49-F238E27FC236}">
                <a16:creationId xmlns:a16="http://schemas.microsoft.com/office/drawing/2014/main" id="{4FAC589F-993F-4A17-A4DA-E8E253958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923" y="2005110"/>
            <a:ext cx="2781677" cy="337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id="{848B6FF4-0612-42DF-BFA2-B35CC2CD4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0971" y="5486400"/>
            <a:ext cx="1864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GPS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Dropsonde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E91C990C-9B31-4108-A28E-CB83A1871503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389888"/>
            <a:ext cx="4495800" cy="52244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defRPr/>
            </a:pPr>
            <a:r>
              <a:rPr lang="en-US" sz="2000" b="1" dirty="0">
                <a:ea typeface="Calibri" charset="0"/>
              </a:rPr>
              <a:t>In-situ</a:t>
            </a:r>
          </a:p>
          <a:p>
            <a:pPr marL="566738" lvl="1"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</a:rPr>
              <a:t>Wind</a:t>
            </a:r>
          </a:p>
          <a:p>
            <a:pPr marL="566738" lvl="1"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</a:rPr>
              <a:t>Pressure</a:t>
            </a:r>
          </a:p>
          <a:p>
            <a:pPr marL="566738" lvl="1"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</a:rPr>
              <a:t>Temperature</a:t>
            </a:r>
          </a:p>
          <a:p>
            <a:pPr marL="566738" lvl="1"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</a:rPr>
              <a:t>Moisture</a:t>
            </a:r>
            <a:endParaRPr lang="en-US" sz="2000" dirty="0">
              <a:ea typeface="Calibri" charset="0"/>
            </a:endParaRPr>
          </a:p>
          <a:p>
            <a:pPr>
              <a:spcBef>
                <a:spcPts val="300"/>
              </a:spcBef>
              <a:defRPr/>
            </a:pPr>
            <a:r>
              <a:rPr lang="en-US" sz="2000" b="1" dirty="0">
                <a:ea typeface="Calibri" charset="0"/>
              </a:rPr>
              <a:t>Expendables</a:t>
            </a:r>
          </a:p>
          <a:p>
            <a:pPr marL="566738" lvl="1"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</a:rPr>
              <a:t>Dropsondes</a:t>
            </a:r>
          </a:p>
          <a:p>
            <a:pPr marL="566738" lvl="1"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</a:rPr>
              <a:t>Aircraft-launched ocean probes</a:t>
            </a:r>
          </a:p>
          <a:p>
            <a:pPr>
              <a:spcBef>
                <a:spcPts val="300"/>
              </a:spcBef>
              <a:defRPr/>
            </a:pPr>
            <a:r>
              <a:rPr lang="en-US" sz="2000" b="1" dirty="0">
                <a:ea typeface="Calibri" charset="0"/>
              </a:rPr>
              <a:t>Remote Sensors</a:t>
            </a:r>
          </a:p>
          <a:p>
            <a:pPr marL="566738" lvl="1"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</a:rPr>
              <a:t>Tail Doppler Radar(TDR)</a:t>
            </a:r>
          </a:p>
          <a:p>
            <a:pPr marL="566738" lvl="1"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</a:rPr>
              <a:t>Stepped Frequency Microwave Radiometer (SFMR)</a:t>
            </a:r>
          </a:p>
          <a:p>
            <a:pPr marL="566738" lvl="1"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</a:rPr>
              <a:t>Scanning Radar Altimeter (SRA) </a:t>
            </a:r>
          </a:p>
          <a:p>
            <a:pPr marL="566738" lvl="1"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</a:rPr>
              <a:t>Doppler Wind Lidar</a:t>
            </a:r>
          </a:p>
          <a:p>
            <a:pPr marL="566738" lvl="1">
              <a:spcBef>
                <a:spcPts val="600"/>
              </a:spcBef>
              <a:defRPr/>
            </a:pPr>
            <a:endParaRPr lang="en-US" sz="1800" dirty="0">
              <a:ea typeface="Calibri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0AA3731-E03C-4B4D-A32F-B00C306EB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41" y="907306"/>
            <a:ext cx="11024993" cy="1325563"/>
          </a:xfrm>
        </p:spPr>
        <p:txBody>
          <a:bodyPr/>
          <a:lstStyle/>
          <a:p>
            <a:r>
              <a:rPr lang="en-US" dirty="0"/>
              <a:t>Tools for observing hurricanes - instruments</a:t>
            </a:r>
          </a:p>
        </p:txBody>
      </p:sp>
    </p:spTree>
    <p:extLst>
      <p:ext uri="{BB962C8B-B14F-4D97-AF65-F5344CB8AC3E}">
        <p14:creationId xmlns:p14="http://schemas.microsoft.com/office/powerpoint/2010/main" val="273091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1DD7D8-928C-4151-B49B-60700A452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11</a:t>
            </a:fld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4DC911E-339C-4CEA-BD78-83E9871542FD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389888"/>
            <a:ext cx="4495800" cy="52244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defRPr/>
            </a:pPr>
            <a:r>
              <a:rPr lang="en-US" sz="2000" b="1" dirty="0">
                <a:ea typeface="Calibri" charset="0"/>
              </a:rPr>
              <a:t>In-situ</a:t>
            </a:r>
          </a:p>
          <a:p>
            <a:pPr marL="566738" lvl="1"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</a:rPr>
              <a:t>Wind</a:t>
            </a:r>
          </a:p>
          <a:p>
            <a:pPr marL="566738" lvl="1"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</a:rPr>
              <a:t>Pressure</a:t>
            </a:r>
          </a:p>
          <a:p>
            <a:pPr marL="566738" lvl="1"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</a:rPr>
              <a:t>Temperature</a:t>
            </a:r>
          </a:p>
          <a:p>
            <a:pPr marL="566738" lvl="1"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</a:rPr>
              <a:t>Moisture</a:t>
            </a:r>
            <a:endParaRPr lang="en-US" sz="2000" dirty="0">
              <a:ea typeface="Calibri" charset="0"/>
            </a:endParaRPr>
          </a:p>
          <a:p>
            <a:pPr>
              <a:spcBef>
                <a:spcPts val="300"/>
              </a:spcBef>
              <a:defRPr/>
            </a:pPr>
            <a:r>
              <a:rPr lang="en-US" sz="2000" b="1" dirty="0">
                <a:ea typeface="Calibri" charset="0"/>
              </a:rPr>
              <a:t>Expendables</a:t>
            </a:r>
          </a:p>
          <a:p>
            <a:pPr marL="566738" lvl="1"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</a:rPr>
              <a:t>Dropsondes</a:t>
            </a:r>
          </a:p>
          <a:p>
            <a:pPr marL="566738" lvl="1"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</a:rPr>
              <a:t>Aircraft-launched ocean probes</a:t>
            </a:r>
          </a:p>
          <a:p>
            <a:pPr>
              <a:spcBef>
                <a:spcPts val="300"/>
              </a:spcBef>
              <a:defRPr/>
            </a:pPr>
            <a:r>
              <a:rPr lang="en-US" sz="2000" b="1" dirty="0">
                <a:ea typeface="Calibri" charset="0"/>
              </a:rPr>
              <a:t>Remote Sensors</a:t>
            </a:r>
          </a:p>
          <a:p>
            <a:pPr marL="566738" lvl="1"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</a:rPr>
              <a:t>Tail Doppler Radar(TDR)</a:t>
            </a:r>
          </a:p>
          <a:p>
            <a:pPr marL="566738" lvl="1"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</a:rPr>
              <a:t>Stepped Frequency Microwave Radiometer (SFMR)</a:t>
            </a:r>
          </a:p>
          <a:p>
            <a:pPr marL="566738" lvl="1"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</a:rPr>
              <a:t>Scanning Radar Altimeter (SRA) </a:t>
            </a:r>
          </a:p>
          <a:p>
            <a:pPr marL="566738" lvl="1"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</a:rPr>
              <a:t>Doppler Wind Lidar</a:t>
            </a:r>
          </a:p>
          <a:p>
            <a:pPr marL="109538">
              <a:spcBef>
                <a:spcPts val="300"/>
              </a:spcBef>
              <a:defRPr/>
            </a:pPr>
            <a:r>
              <a:rPr lang="en-US" sz="2000" b="1" dirty="0" err="1">
                <a:ea typeface="Calibri" charset="0"/>
              </a:rPr>
              <a:t>Uncrewed</a:t>
            </a:r>
            <a:endParaRPr lang="en-US" sz="2200" b="1" dirty="0">
              <a:ea typeface="Calibri" charset="0"/>
            </a:endParaRPr>
          </a:p>
          <a:p>
            <a:pPr marL="566738" lvl="1">
              <a:spcBef>
                <a:spcPts val="300"/>
              </a:spcBef>
              <a:defRPr/>
            </a:pPr>
            <a:r>
              <a:rPr lang="en-US" sz="1800" dirty="0" err="1">
                <a:ea typeface="Calibri" charset="0"/>
              </a:rPr>
              <a:t>Uncrewed</a:t>
            </a:r>
            <a:r>
              <a:rPr lang="en-US" sz="1800" dirty="0">
                <a:ea typeface="Calibri" charset="0"/>
              </a:rPr>
              <a:t> Aerial Systems (UASs) (e.g., Coyote)</a:t>
            </a:r>
          </a:p>
          <a:p>
            <a:pPr marL="566738" lvl="1"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</a:rPr>
              <a:t>Autonomous Underwater Vehicles (AUVs) (e.g., Ocean Glider)</a:t>
            </a:r>
          </a:p>
          <a:p>
            <a:pPr marL="566738" lvl="1">
              <a:spcBef>
                <a:spcPts val="600"/>
              </a:spcBef>
              <a:defRPr/>
            </a:pPr>
            <a:endParaRPr lang="en-US" sz="1800" dirty="0">
              <a:ea typeface="Calibri" charset="0"/>
            </a:endParaRPr>
          </a:p>
        </p:txBody>
      </p:sp>
      <p:pic>
        <p:nvPicPr>
          <p:cNvPr id="7" name="Picture 16" descr="TDR on tail_red.jpg">
            <a:extLst>
              <a:ext uri="{FF2B5EF4-FFF2-40B4-BE49-F238E27FC236}">
                <a16:creationId xmlns:a16="http://schemas.microsoft.com/office/drawing/2014/main" id="{169457AD-8808-4A94-8DEF-BB0FED29B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0123" y="1676400"/>
            <a:ext cx="2781677" cy="2087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id="{B87F9FED-4010-4E0B-AF8D-DE888A6CE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3805" y="3780490"/>
            <a:ext cx="19343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Tail Doppler Radar</a:t>
            </a:r>
          </a:p>
        </p:txBody>
      </p:sp>
      <p:pic>
        <p:nvPicPr>
          <p:cNvPr id="13" name="Picture 3" descr="C:\Documents and Settings\gde\My Documents\Lidar Related\P3DWL\Pictures\DSCN2201.JPG">
            <a:extLst>
              <a:ext uri="{FF2B5EF4-FFF2-40B4-BE49-F238E27FC236}">
                <a16:creationId xmlns:a16="http://schemas.microsoft.com/office/drawing/2014/main" id="{18BE871E-2368-473F-8B14-A707FF702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6" r="17957" b="10649"/>
          <a:stretch>
            <a:fillRect/>
          </a:stretch>
        </p:blipFill>
        <p:spPr bwMode="auto">
          <a:xfrm>
            <a:off x="7810123" y="4227889"/>
            <a:ext cx="2781677" cy="215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2">
            <a:extLst>
              <a:ext uri="{FF2B5EF4-FFF2-40B4-BE49-F238E27FC236}">
                <a16:creationId xmlns:a16="http://schemas.microsoft.com/office/drawing/2014/main" id="{ED4B5367-1515-4F22-897B-C36EA809B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9083" y="6437350"/>
            <a:ext cx="19383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Doppler Wind Lidar</a:t>
            </a:r>
          </a:p>
        </p:txBody>
      </p:sp>
      <p:pic>
        <p:nvPicPr>
          <p:cNvPr id="15" name="Picture 2" descr="http://www.atd.ucar.edu/sssf/images/img_drop/dropsonde2.gif">
            <a:extLst>
              <a:ext uri="{FF2B5EF4-FFF2-40B4-BE49-F238E27FC236}">
                <a16:creationId xmlns:a16="http://schemas.microsoft.com/office/drawing/2014/main" id="{C21F8C39-E382-4162-8536-657D69931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923" y="2005110"/>
            <a:ext cx="2781677" cy="337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2">
            <a:extLst>
              <a:ext uri="{FF2B5EF4-FFF2-40B4-BE49-F238E27FC236}">
                <a16:creationId xmlns:a16="http://schemas.microsoft.com/office/drawing/2014/main" id="{AF7C99ED-0E1F-4A32-B3D0-0CD4BB39D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0971" y="5486400"/>
            <a:ext cx="1864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GPS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Dropsonde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10E155A-B702-41A7-BE0B-922973E7E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41" y="907306"/>
            <a:ext cx="11024993" cy="1325563"/>
          </a:xfrm>
        </p:spPr>
        <p:txBody>
          <a:bodyPr/>
          <a:lstStyle/>
          <a:p>
            <a:r>
              <a:rPr lang="en-US" dirty="0"/>
              <a:t>Tools for observing hurricanes - instruments</a:t>
            </a:r>
          </a:p>
        </p:txBody>
      </p:sp>
    </p:spTree>
    <p:extLst>
      <p:ext uri="{BB962C8B-B14F-4D97-AF65-F5344CB8AC3E}">
        <p14:creationId xmlns:p14="http://schemas.microsoft.com/office/powerpoint/2010/main" val="277812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1DD7D8-928C-4151-B49B-60700A452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 descr="P3_rad">
            <a:extLst>
              <a:ext uri="{FF2B5EF4-FFF2-40B4-BE49-F238E27FC236}">
                <a16:creationId xmlns:a16="http://schemas.microsoft.com/office/drawing/2014/main" id="{E01093EC-6C7F-4FBB-B412-C0DEBD88F9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8"/>
          <a:stretch/>
        </p:blipFill>
        <p:spPr bwMode="auto">
          <a:xfrm>
            <a:off x="2971800" y="2472420"/>
            <a:ext cx="6248400" cy="409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95A3BF55-78F0-4EDB-913F-C00C2E1DB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992" y="1828800"/>
            <a:ext cx="10515600" cy="1325563"/>
          </a:xfrm>
        </p:spPr>
        <p:txBody>
          <a:bodyPr/>
          <a:lstStyle/>
          <a:p>
            <a:r>
              <a:rPr lang="en-US" sz="3200" i="1" dirty="0"/>
              <a:t>Airborne Radars on P-3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458CC08-6235-4DAB-9CE5-3395032475C6}"/>
              </a:ext>
            </a:extLst>
          </p:cNvPr>
          <p:cNvSpPr txBox="1">
            <a:spLocks/>
          </p:cNvSpPr>
          <p:nvPr/>
        </p:nvSpPr>
        <p:spPr>
          <a:xfrm>
            <a:off x="654941" y="953026"/>
            <a:ext cx="11024993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6666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Tools for observing hurricanes - instruments</a:t>
            </a:r>
          </a:p>
        </p:txBody>
      </p:sp>
    </p:spTree>
    <p:extLst>
      <p:ext uri="{BB962C8B-B14F-4D97-AF65-F5344CB8AC3E}">
        <p14:creationId xmlns:p14="http://schemas.microsoft.com/office/powerpoint/2010/main" val="63942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1DD7D8-928C-4151-B49B-60700A452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13</a:t>
            </a:fld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CC092CD0-48CA-4DEF-9E1D-925990D38EC1}"/>
              </a:ext>
            </a:extLst>
          </p:cNvPr>
          <p:cNvGrpSpPr>
            <a:grpSpLocks/>
          </p:cNvGrpSpPr>
          <p:nvPr/>
        </p:nvGrpSpPr>
        <p:grpSpPr bwMode="auto">
          <a:xfrm>
            <a:off x="1308099" y="2881045"/>
            <a:ext cx="4522788" cy="3352800"/>
            <a:chOff x="829231" y="1422683"/>
            <a:chExt cx="7607030" cy="4821844"/>
          </a:xfrm>
        </p:grpSpPr>
        <p:pic>
          <p:nvPicPr>
            <p:cNvPr id="5" name="Picture 1" descr="fly00105.jpg">
              <a:extLst>
                <a:ext uri="{FF2B5EF4-FFF2-40B4-BE49-F238E27FC236}">
                  <a16:creationId xmlns:a16="http://schemas.microsoft.com/office/drawing/2014/main" id="{E7FC47D2-0A7B-41D3-AB45-34E0317C0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231" y="1422683"/>
              <a:ext cx="7607030" cy="4821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8B1A364-2548-47B8-A420-28DA1163FBE0}"/>
                </a:ext>
              </a:extLst>
            </p:cNvPr>
            <p:cNvSpPr/>
            <p:nvPr/>
          </p:nvSpPr>
          <p:spPr>
            <a:xfrm>
              <a:off x="3217748" y="3753241"/>
              <a:ext cx="936730" cy="429446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Group 20">
            <a:extLst>
              <a:ext uri="{FF2B5EF4-FFF2-40B4-BE49-F238E27FC236}">
                <a16:creationId xmlns:a16="http://schemas.microsoft.com/office/drawing/2014/main" id="{0C748127-08D4-4D6F-979D-DB8E59349ABA}"/>
              </a:ext>
            </a:extLst>
          </p:cNvPr>
          <p:cNvGrpSpPr>
            <a:grpSpLocks/>
          </p:cNvGrpSpPr>
          <p:nvPr/>
        </p:nvGrpSpPr>
        <p:grpSpPr bwMode="auto">
          <a:xfrm>
            <a:off x="6361114" y="2590800"/>
            <a:ext cx="4230543" cy="3962400"/>
            <a:chOff x="2209800" y="1143000"/>
            <a:chExt cx="4916944" cy="4953000"/>
          </a:xfrm>
        </p:grpSpPr>
        <p:pic>
          <p:nvPicPr>
            <p:cNvPr id="8" name="Picture 9" descr="ivan_040907i1920_1940c.jpg">
              <a:extLst>
                <a:ext uri="{FF2B5EF4-FFF2-40B4-BE49-F238E27FC236}">
                  <a16:creationId xmlns:a16="http://schemas.microsoft.com/office/drawing/2014/main" id="{C8ABD1C0-5AB4-4EB8-87B4-C15F40FC2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" t="5164" r="2887" b="21317"/>
            <a:stretch>
              <a:fillRect/>
            </a:stretch>
          </p:blipFill>
          <p:spPr bwMode="auto">
            <a:xfrm>
              <a:off x="2209800" y="1143000"/>
              <a:ext cx="4594225" cy="495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15">
              <a:extLst>
                <a:ext uri="{FF2B5EF4-FFF2-40B4-BE49-F238E27FC236}">
                  <a16:creationId xmlns:a16="http://schemas.microsoft.com/office/drawing/2014/main" id="{DE8D712E-FEEF-41E0-8760-EB3503B4E7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4601" y="1524000"/>
              <a:ext cx="4612143" cy="3701281"/>
              <a:chOff x="2514847" y="1524000"/>
              <a:chExt cx="4611970" cy="3701281"/>
            </a:xfrm>
          </p:grpSpPr>
          <p:sp>
            <p:nvSpPr>
              <p:cNvPr id="10" name="TextBox 4">
                <a:extLst>
                  <a:ext uri="{FF2B5EF4-FFF2-40B4-BE49-F238E27FC236}">
                    <a16:creationId xmlns:a16="http://schemas.microsoft.com/office/drawing/2014/main" id="{875B2AAB-5235-41EB-9AEB-B45038EDFC0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14847" y="4648200"/>
                <a:ext cx="1410678" cy="5770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itchFamily="2" charset="2"/>
                  <a:buChar char="l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1"/>
                  </a:buClr>
                  <a:buSzPct val="90000"/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eyewall</a:t>
                </a:r>
              </a:p>
            </p:txBody>
          </p:sp>
          <p:cxnSp>
            <p:nvCxnSpPr>
              <p:cNvPr id="11" name="Straight Arrow Connector 8">
                <a:extLst>
                  <a:ext uri="{FF2B5EF4-FFF2-40B4-BE49-F238E27FC236}">
                    <a16:creationId xmlns:a16="http://schemas.microsoft.com/office/drawing/2014/main" id="{713E348C-1E0A-4C87-B85F-372533ACE8E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3276818" y="3619500"/>
                <a:ext cx="1066760" cy="952500"/>
              </a:xfrm>
              <a:prstGeom prst="straightConnector1">
                <a:avLst/>
              </a:prstGeom>
              <a:noFill/>
              <a:ln w="38100" algn="ctr">
                <a:solidFill>
                  <a:schemeClr val="bg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2" name="TextBox 9">
                <a:extLst>
                  <a:ext uri="{FF2B5EF4-FFF2-40B4-BE49-F238E27FC236}">
                    <a16:creationId xmlns:a16="http://schemas.microsoft.com/office/drawing/2014/main" id="{EE8ABA61-B53A-43CB-97BB-97891A63D1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82218" y="1524000"/>
                <a:ext cx="2744599" cy="5770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itchFamily="2" charset="2"/>
                  <a:buChar char="l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1"/>
                  </a:buClr>
                  <a:buSzPct val="90000"/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spiral rainbands</a:t>
                </a:r>
              </a:p>
            </p:txBody>
          </p:sp>
          <p:cxnSp>
            <p:nvCxnSpPr>
              <p:cNvPr id="13" name="Straight Arrow Connector 11">
                <a:extLst>
                  <a:ext uri="{FF2B5EF4-FFF2-40B4-BE49-F238E27FC236}">
                    <a16:creationId xmlns:a16="http://schemas.microsoft.com/office/drawing/2014/main" id="{6D37AE0A-5AE5-4B59-A2DD-C8F3DFD7B06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4876958" y="1985665"/>
                <a:ext cx="228442" cy="457200"/>
              </a:xfrm>
              <a:prstGeom prst="straightConnector1">
                <a:avLst/>
              </a:prstGeom>
              <a:noFill/>
              <a:ln w="38100" algn="ctr">
                <a:solidFill>
                  <a:schemeClr val="bg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Straight Arrow Connector 12">
                <a:extLst>
                  <a:ext uri="{FF2B5EF4-FFF2-40B4-BE49-F238E27FC236}">
                    <a16:creationId xmlns:a16="http://schemas.microsoft.com/office/drawing/2014/main" id="{979B7B6C-800C-46B7-8D4B-FBFF82F5FF2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5105402" y="2049481"/>
                <a:ext cx="461093" cy="2370119"/>
              </a:xfrm>
              <a:prstGeom prst="straightConnector1">
                <a:avLst/>
              </a:prstGeom>
              <a:noFill/>
              <a:ln w="38100" algn="ctr">
                <a:solidFill>
                  <a:schemeClr val="bg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6469378-1B1F-4B3D-82F9-807F69E8A2F1}"/>
              </a:ext>
            </a:extLst>
          </p:cNvPr>
          <p:cNvSpPr txBox="1">
            <a:spLocks/>
          </p:cNvSpPr>
          <p:nvPr/>
        </p:nvSpPr>
        <p:spPr>
          <a:xfrm>
            <a:off x="1981201" y="1646379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sz="3200" i="1" dirty="0">
                <a:solidFill>
                  <a:srgbClr val="575757"/>
                </a:solidFill>
                <a:effectLst/>
              </a:rPr>
              <a:t>Lower Fuselage (LF) Radar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9B6B98-51DE-4C82-8156-31D3F5739FFC}"/>
              </a:ext>
            </a:extLst>
          </p:cNvPr>
          <p:cNvSpPr txBox="1"/>
          <p:nvPr/>
        </p:nvSpPr>
        <p:spPr>
          <a:xfrm>
            <a:off x="2286000" y="4659868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LF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8D02A7F-B46E-45D1-825E-BC8C0728B4CD}"/>
              </a:ext>
            </a:extLst>
          </p:cNvPr>
          <p:cNvSpPr txBox="1">
            <a:spLocks/>
          </p:cNvSpPr>
          <p:nvPr/>
        </p:nvSpPr>
        <p:spPr>
          <a:xfrm>
            <a:off x="654941" y="960437"/>
            <a:ext cx="11024993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6666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Tools for observing hurricanes - instruments</a:t>
            </a:r>
          </a:p>
        </p:txBody>
      </p:sp>
    </p:spTree>
    <p:extLst>
      <p:ext uri="{BB962C8B-B14F-4D97-AF65-F5344CB8AC3E}">
        <p14:creationId xmlns:p14="http://schemas.microsoft.com/office/powerpoint/2010/main" val="350684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1DD7D8-928C-4151-B49B-60700A452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14</a:t>
            </a:fld>
            <a:endParaRPr lang="en-US"/>
          </a:p>
        </p:txBody>
      </p:sp>
      <p:pic>
        <p:nvPicPr>
          <p:cNvPr id="17" name="Picture 16" descr="TDR on tail_red.jpg">
            <a:extLst>
              <a:ext uri="{FF2B5EF4-FFF2-40B4-BE49-F238E27FC236}">
                <a16:creationId xmlns:a16="http://schemas.microsoft.com/office/drawing/2014/main" id="{C46AB85A-8813-434A-88ED-8D24CC822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737" y="2609850"/>
            <a:ext cx="48514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Fig4.jpg">
            <a:extLst>
              <a:ext uri="{FF2B5EF4-FFF2-40B4-BE49-F238E27FC236}">
                <a16:creationId xmlns:a16="http://schemas.microsoft.com/office/drawing/2014/main" id="{EF211DCD-EDA2-45FA-8F45-32B8F38C85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25"/>
          <a:stretch/>
        </p:blipFill>
        <p:spPr bwMode="auto">
          <a:xfrm>
            <a:off x="6460558" y="3703001"/>
            <a:ext cx="4748322" cy="189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97EB2424-8DFB-4AEE-B43C-8A09228BBD44}"/>
              </a:ext>
            </a:extLst>
          </p:cNvPr>
          <p:cNvSpPr txBox="1">
            <a:spLocks/>
          </p:cNvSpPr>
          <p:nvPr/>
        </p:nvSpPr>
        <p:spPr>
          <a:xfrm>
            <a:off x="2166048" y="1653673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sz="3200" i="1" dirty="0">
                <a:solidFill>
                  <a:srgbClr val="575757"/>
                </a:solidFill>
                <a:effectLst/>
              </a:rPr>
              <a:t>Tail Doppler Radar</a:t>
            </a: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F144947A-8491-4143-BFD5-D04806CF5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4386" y="2631967"/>
            <a:ext cx="10422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eyewall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6D30664-14E2-4BFD-8092-1180430DAEA0}"/>
              </a:ext>
            </a:extLst>
          </p:cNvPr>
          <p:cNvCxnSpPr>
            <a:cxnSpLocks/>
          </p:cNvCxnSpPr>
          <p:nvPr/>
        </p:nvCxnSpPr>
        <p:spPr>
          <a:xfrm flipH="1">
            <a:off x="8031620" y="3124335"/>
            <a:ext cx="197980" cy="964443"/>
          </a:xfrm>
          <a:prstGeom prst="straightConnector1">
            <a:avLst/>
          </a:prstGeom>
          <a:ln w="38100">
            <a:solidFill>
              <a:srgbClr val="6666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12023F9-D5EE-4AE3-9064-4FFC8170B641}"/>
              </a:ext>
            </a:extLst>
          </p:cNvPr>
          <p:cNvCxnSpPr>
            <a:cxnSpLocks/>
          </p:cNvCxnSpPr>
          <p:nvPr/>
        </p:nvCxnSpPr>
        <p:spPr>
          <a:xfrm>
            <a:off x="8834719" y="3032077"/>
            <a:ext cx="965943" cy="1056701"/>
          </a:xfrm>
          <a:prstGeom prst="straightConnector1">
            <a:avLst/>
          </a:prstGeom>
          <a:ln w="38100">
            <a:solidFill>
              <a:srgbClr val="6666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745A15D3-71EA-404C-BBC5-047CE3ED52E7}"/>
              </a:ext>
            </a:extLst>
          </p:cNvPr>
          <p:cNvSpPr/>
          <p:nvPr/>
        </p:nvSpPr>
        <p:spPr bwMode="auto">
          <a:xfrm>
            <a:off x="3048000" y="3747685"/>
            <a:ext cx="1600200" cy="162257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2964A4-7E0C-49B9-BC11-5277197080C9}"/>
              </a:ext>
            </a:extLst>
          </p:cNvPr>
          <p:cNvSpPr txBox="1"/>
          <p:nvPr/>
        </p:nvSpPr>
        <p:spPr>
          <a:xfrm>
            <a:off x="2514600" y="4609970"/>
            <a:ext cx="554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TA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ADB2E3D2-DE79-4C80-A536-EA994B434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41" y="953026"/>
            <a:ext cx="11024993" cy="1325563"/>
          </a:xfrm>
        </p:spPr>
        <p:txBody>
          <a:bodyPr/>
          <a:lstStyle/>
          <a:p>
            <a:r>
              <a:rPr lang="en-US" dirty="0"/>
              <a:t>Tools for observing hurricanes - instruments</a:t>
            </a:r>
          </a:p>
        </p:txBody>
      </p:sp>
      <p:sp>
        <p:nvSpPr>
          <p:cNvPr id="33" name="TextBox 4">
            <a:extLst>
              <a:ext uri="{FF2B5EF4-FFF2-40B4-BE49-F238E27FC236}">
                <a16:creationId xmlns:a16="http://schemas.microsoft.com/office/drawing/2014/main" id="{29B32DC0-E265-4333-A185-15950BF9A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5467" y="3175284"/>
            <a:ext cx="5982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91C6611-BF80-4944-9461-AB03F94DECEE}"/>
              </a:ext>
            </a:extLst>
          </p:cNvPr>
          <p:cNvCxnSpPr>
            <a:cxnSpLocks/>
          </p:cNvCxnSpPr>
          <p:nvPr/>
        </p:nvCxnSpPr>
        <p:spPr>
          <a:xfrm>
            <a:off x="8671873" y="3575394"/>
            <a:ext cx="212341" cy="1073984"/>
          </a:xfrm>
          <a:prstGeom prst="straightConnector1">
            <a:avLst/>
          </a:prstGeom>
          <a:ln w="38100">
            <a:solidFill>
              <a:srgbClr val="6666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4">
            <a:extLst>
              <a:ext uri="{FF2B5EF4-FFF2-40B4-BE49-F238E27FC236}">
                <a16:creationId xmlns:a16="http://schemas.microsoft.com/office/drawing/2014/main" id="{71D75D83-17EC-484D-9C58-76CF9E8E6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4539" y="5724263"/>
            <a:ext cx="50383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slice shows eyewall, eye structure</a:t>
            </a:r>
          </a:p>
        </p:txBody>
      </p:sp>
    </p:spTree>
    <p:extLst>
      <p:ext uri="{BB962C8B-B14F-4D97-AF65-F5344CB8AC3E}">
        <p14:creationId xmlns:p14="http://schemas.microsoft.com/office/powerpoint/2010/main" val="114149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1DD7D8-928C-4151-B49B-60700A452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 descr="http://www.atd.ucar.edu/sssf/images/img_drop/dropsonde2.gif">
            <a:extLst>
              <a:ext uri="{FF2B5EF4-FFF2-40B4-BE49-F238E27FC236}">
                <a16:creationId xmlns:a16="http://schemas.microsoft.com/office/drawing/2014/main" id="{90CC3F50-2AC8-41D8-92A5-10748924E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2389187"/>
            <a:ext cx="3429000" cy="416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B4E19A-CAB2-48AF-A491-8332AA04D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" r="3792" b="714"/>
          <a:stretch>
            <a:fillRect/>
          </a:stretch>
        </p:blipFill>
        <p:spPr bwMode="auto">
          <a:xfrm>
            <a:off x="6248400" y="2413793"/>
            <a:ext cx="312261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DCC7F958-E5F2-48E6-95FF-ADA9B500A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5736" y="1625025"/>
            <a:ext cx="31005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i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GPS </a:t>
            </a:r>
            <a:r>
              <a:rPr lang="en-US" altLang="en-US" i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dropsonde</a:t>
            </a:r>
            <a:endParaRPr lang="en-US" altLang="en-US" i="1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10F234AC-CE74-47EE-A2EB-94F44B63C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4793" y="5410200"/>
            <a:ext cx="2590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Cat-5 wind speeds in lowest 1500 ft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CA885D7-232C-4E19-ABD1-93ACEE3B7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41" y="953026"/>
            <a:ext cx="11024993" cy="1325563"/>
          </a:xfrm>
        </p:spPr>
        <p:txBody>
          <a:bodyPr/>
          <a:lstStyle/>
          <a:p>
            <a:r>
              <a:rPr lang="en-US" dirty="0"/>
              <a:t>Tools for observing hurricanes - instruments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DBCB8E-AA57-492C-AD6B-3508DFFEB533}"/>
              </a:ext>
            </a:extLst>
          </p:cNvPr>
          <p:cNvSpPr txBox="1"/>
          <p:nvPr/>
        </p:nvSpPr>
        <p:spPr>
          <a:xfrm>
            <a:off x="6625823" y="2507414"/>
            <a:ext cx="270828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Wind speeds in eyewall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989A7E-26BC-485D-8AF8-40EB841DDB59}"/>
              </a:ext>
            </a:extLst>
          </p:cNvPr>
          <p:cNvSpPr/>
          <p:nvPr/>
        </p:nvSpPr>
        <p:spPr>
          <a:xfrm>
            <a:off x="6050321" y="2413793"/>
            <a:ext cx="682940" cy="4114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F66E87-8219-47CB-95BB-6666181F357B}"/>
              </a:ext>
            </a:extLst>
          </p:cNvPr>
          <p:cNvSpPr txBox="1"/>
          <p:nvPr/>
        </p:nvSpPr>
        <p:spPr>
          <a:xfrm rot="16200000">
            <a:off x="5484613" y="4223307"/>
            <a:ext cx="150074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Height (km)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61B108-E574-4CA6-8776-02A5F4B19FB8}"/>
              </a:ext>
            </a:extLst>
          </p:cNvPr>
          <p:cNvSpPr txBox="1"/>
          <p:nvPr/>
        </p:nvSpPr>
        <p:spPr>
          <a:xfrm>
            <a:off x="6530582" y="5876693"/>
            <a:ext cx="269626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9B0987-762A-4AC7-882B-8AAFEC067835}"/>
              </a:ext>
            </a:extLst>
          </p:cNvPr>
          <p:cNvSpPr txBox="1"/>
          <p:nvPr/>
        </p:nvSpPr>
        <p:spPr>
          <a:xfrm>
            <a:off x="6381502" y="5390562"/>
            <a:ext cx="397866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0.5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A1CD0B-F092-431F-BF37-0919A464FB11}"/>
              </a:ext>
            </a:extLst>
          </p:cNvPr>
          <p:cNvSpPr txBox="1"/>
          <p:nvPr/>
        </p:nvSpPr>
        <p:spPr>
          <a:xfrm>
            <a:off x="6530582" y="4914508"/>
            <a:ext cx="269626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5A7D4B-C20E-40D2-9CFA-72FFD61C331F}"/>
              </a:ext>
            </a:extLst>
          </p:cNvPr>
          <p:cNvSpPr txBox="1"/>
          <p:nvPr/>
        </p:nvSpPr>
        <p:spPr>
          <a:xfrm>
            <a:off x="6381502" y="4363038"/>
            <a:ext cx="397866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1.5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DB0AD7-1A5C-49EB-B154-5F3D9AD479FB}"/>
              </a:ext>
            </a:extLst>
          </p:cNvPr>
          <p:cNvSpPr txBox="1"/>
          <p:nvPr/>
        </p:nvSpPr>
        <p:spPr>
          <a:xfrm>
            <a:off x="6530582" y="3868130"/>
            <a:ext cx="269626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EB5013-AF9E-4A4C-907B-D4EE89026972}"/>
              </a:ext>
            </a:extLst>
          </p:cNvPr>
          <p:cNvSpPr txBox="1"/>
          <p:nvPr/>
        </p:nvSpPr>
        <p:spPr>
          <a:xfrm>
            <a:off x="6381502" y="3349823"/>
            <a:ext cx="397866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2.5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DA5A66-E536-45AC-82FA-F5C87D30B96E}"/>
              </a:ext>
            </a:extLst>
          </p:cNvPr>
          <p:cNvSpPr txBox="1"/>
          <p:nvPr/>
        </p:nvSpPr>
        <p:spPr>
          <a:xfrm>
            <a:off x="6530582" y="2838254"/>
            <a:ext cx="269626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2F5366-DD6C-4F57-8C72-704DBE1BA6AF}"/>
              </a:ext>
            </a:extLst>
          </p:cNvPr>
          <p:cNvSpPr/>
          <p:nvPr/>
        </p:nvSpPr>
        <p:spPr>
          <a:xfrm>
            <a:off x="6052009" y="6071415"/>
            <a:ext cx="3308808" cy="4996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2CB57E-5030-466B-BC51-0475A35644AE}"/>
              </a:ext>
            </a:extLst>
          </p:cNvPr>
          <p:cNvSpPr txBox="1"/>
          <p:nvPr/>
        </p:nvSpPr>
        <p:spPr>
          <a:xfrm>
            <a:off x="7121515" y="6172200"/>
            <a:ext cx="194628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Wind speed (kt)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260B29-382A-4347-86E9-180E8915D883}"/>
              </a:ext>
            </a:extLst>
          </p:cNvPr>
          <p:cNvSpPr txBox="1"/>
          <p:nvPr/>
        </p:nvSpPr>
        <p:spPr>
          <a:xfrm>
            <a:off x="6669484" y="6019800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70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2BB73D-45B4-473F-8F04-1327DA4CD332}"/>
              </a:ext>
            </a:extLst>
          </p:cNvPr>
          <p:cNvSpPr txBox="1"/>
          <p:nvPr/>
        </p:nvSpPr>
        <p:spPr>
          <a:xfrm>
            <a:off x="6961079" y="6019800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80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8656AC-C3DB-461D-A4E7-9C6930F81221}"/>
              </a:ext>
            </a:extLst>
          </p:cNvPr>
          <p:cNvSpPr txBox="1"/>
          <p:nvPr/>
        </p:nvSpPr>
        <p:spPr>
          <a:xfrm>
            <a:off x="7256149" y="6019800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90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23AB41-7E34-45A1-AF06-84FF35556919}"/>
              </a:ext>
            </a:extLst>
          </p:cNvPr>
          <p:cNvSpPr txBox="1"/>
          <p:nvPr/>
        </p:nvSpPr>
        <p:spPr>
          <a:xfrm>
            <a:off x="7504890" y="6019800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100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AB1E61-02A3-4DBB-85F0-767E89DE0A3D}"/>
              </a:ext>
            </a:extLst>
          </p:cNvPr>
          <p:cNvSpPr txBox="1"/>
          <p:nvPr/>
        </p:nvSpPr>
        <p:spPr>
          <a:xfrm>
            <a:off x="7790056" y="6019800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110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A594AD-C774-4034-A245-6BC66DA32507}"/>
              </a:ext>
            </a:extLst>
          </p:cNvPr>
          <p:cNvSpPr txBox="1"/>
          <p:nvPr/>
        </p:nvSpPr>
        <p:spPr>
          <a:xfrm>
            <a:off x="8085485" y="6019800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120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4660BB-B9D0-4D16-A563-F8988FD745F5}"/>
              </a:ext>
            </a:extLst>
          </p:cNvPr>
          <p:cNvSpPr txBox="1"/>
          <p:nvPr/>
        </p:nvSpPr>
        <p:spPr>
          <a:xfrm>
            <a:off x="8388665" y="6019800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130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3AC0B8-21C5-4EC6-B408-1A7D31F93104}"/>
              </a:ext>
            </a:extLst>
          </p:cNvPr>
          <p:cNvSpPr txBox="1"/>
          <p:nvPr/>
        </p:nvSpPr>
        <p:spPr>
          <a:xfrm>
            <a:off x="8680136" y="6019800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140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AA4B56-42FE-437B-A599-CF48A3E9095A}"/>
              </a:ext>
            </a:extLst>
          </p:cNvPr>
          <p:cNvSpPr txBox="1"/>
          <p:nvPr/>
        </p:nvSpPr>
        <p:spPr>
          <a:xfrm>
            <a:off x="8970346" y="6019800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150</a:t>
            </a:r>
          </a:p>
        </p:txBody>
      </p:sp>
    </p:spTree>
    <p:extLst>
      <p:ext uri="{BB962C8B-B14F-4D97-AF65-F5344CB8AC3E}">
        <p14:creationId xmlns:p14="http://schemas.microsoft.com/office/powerpoint/2010/main" val="149731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14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21" grpId="0" animBg="1"/>
      <p:bldP spid="9" grpId="0" animBg="1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1DD7D8-928C-4151-B49B-60700A452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D9B069-904C-422F-9D5A-DB2B83655C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839"/>
          <a:stretch/>
        </p:blipFill>
        <p:spPr>
          <a:xfrm>
            <a:off x="5180197" y="3358163"/>
            <a:ext cx="4111063" cy="1871468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59344B76-76D3-4770-98E9-B1F4601FD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0036" y="1822810"/>
            <a:ext cx="96119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i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Stepped Frequency Microwave Radiometer (SFMR)</a:t>
            </a:r>
          </a:p>
        </p:txBody>
      </p:sp>
      <p:pic>
        <p:nvPicPr>
          <p:cNvPr id="6" name="Picture 2" descr="http://www.aoml.noaa.gov/hrd/SFMR-sensor_hrd.jpg">
            <a:extLst>
              <a:ext uri="{FF2B5EF4-FFF2-40B4-BE49-F238E27FC236}">
                <a16:creationId xmlns:a16="http://schemas.microsoft.com/office/drawing/2014/main" id="{D727A654-D10D-4620-9E68-863A024F3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669609"/>
            <a:ext cx="3792717" cy="3628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55AB0EA2-3970-413C-A3CA-A74417D90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9653" y="3657600"/>
            <a:ext cx="230344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Winds at surface usually a little weaker than winds at flight level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BEA1CF65-FC05-4662-A2FF-B98AA0169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055" y="2964783"/>
            <a:ext cx="10422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eyewall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91204BA-346E-43BC-87FD-40CD9B93BA04}"/>
              </a:ext>
            </a:extLst>
          </p:cNvPr>
          <p:cNvCxnSpPr>
            <a:cxnSpLocks/>
          </p:cNvCxnSpPr>
          <p:nvPr/>
        </p:nvCxnSpPr>
        <p:spPr>
          <a:xfrm flipH="1">
            <a:off x="7675645" y="3251651"/>
            <a:ext cx="920838" cy="515643"/>
          </a:xfrm>
          <a:prstGeom prst="straightConnector1">
            <a:avLst/>
          </a:prstGeom>
          <a:ln w="28575">
            <a:solidFill>
              <a:srgbClr val="6666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601C8B6-48CC-4ED5-BC79-5D666498A854}"/>
              </a:ext>
            </a:extLst>
          </p:cNvPr>
          <p:cNvCxnSpPr>
            <a:cxnSpLocks/>
          </p:cNvCxnSpPr>
          <p:nvPr/>
        </p:nvCxnSpPr>
        <p:spPr>
          <a:xfrm flipH="1">
            <a:off x="7980444" y="3322485"/>
            <a:ext cx="680434" cy="455648"/>
          </a:xfrm>
          <a:prstGeom prst="straightConnector1">
            <a:avLst/>
          </a:prstGeom>
          <a:ln w="28575">
            <a:solidFill>
              <a:srgbClr val="6666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B80F149-07BB-4829-A5EF-56F631B462C6}"/>
              </a:ext>
            </a:extLst>
          </p:cNvPr>
          <p:cNvCxnSpPr>
            <a:cxnSpLocks/>
          </p:cNvCxnSpPr>
          <p:nvPr/>
        </p:nvCxnSpPr>
        <p:spPr>
          <a:xfrm flipH="1">
            <a:off x="8195825" y="3348242"/>
            <a:ext cx="548765" cy="477495"/>
          </a:xfrm>
          <a:prstGeom prst="straightConnector1">
            <a:avLst/>
          </a:prstGeom>
          <a:ln w="28575">
            <a:solidFill>
              <a:srgbClr val="6666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C015886-5B6B-4B7B-A0C7-405B18FE0402}"/>
              </a:ext>
            </a:extLst>
          </p:cNvPr>
          <p:cNvCxnSpPr>
            <a:cxnSpLocks/>
          </p:cNvCxnSpPr>
          <p:nvPr/>
        </p:nvCxnSpPr>
        <p:spPr>
          <a:xfrm flipH="1">
            <a:off x="8503478" y="3354682"/>
            <a:ext cx="357022" cy="461657"/>
          </a:xfrm>
          <a:prstGeom prst="straightConnector1">
            <a:avLst/>
          </a:prstGeom>
          <a:ln w="28575">
            <a:solidFill>
              <a:srgbClr val="6666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124DD70-C3C9-4EE1-9BAE-DB3350BDE4AD}"/>
              </a:ext>
            </a:extLst>
          </p:cNvPr>
          <p:cNvCxnSpPr>
            <a:cxnSpLocks/>
          </p:cNvCxnSpPr>
          <p:nvPr/>
        </p:nvCxnSpPr>
        <p:spPr>
          <a:xfrm flipH="1">
            <a:off x="8745123" y="3348242"/>
            <a:ext cx="237727" cy="409392"/>
          </a:xfrm>
          <a:prstGeom prst="straightConnector1">
            <a:avLst/>
          </a:prstGeom>
          <a:ln w="28575">
            <a:solidFill>
              <a:srgbClr val="6666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1">
            <a:extLst>
              <a:ext uri="{FF2B5EF4-FFF2-40B4-BE49-F238E27FC236}">
                <a16:creationId xmlns:a16="http://schemas.microsoft.com/office/drawing/2014/main" id="{D50C3E29-09CF-4D3A-949C-0B262081E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41" y="953026"/>
            <a:ext cx="11024993" cy="1325563"/>
          </a:xfrm>
        </p:spPr>
        <p:txBody>
          <a:bodyPr/>
          <a:lstStyle/>
          <a:p>
            <a:r>
              <a:rPr lang="en-US" dirty="0"/>
              <a:t>Tools for observing hurricanes - instruments</a:t>
            </a:r>
          </a:p>
        </p:txBody>
      </p:sp>
      <p:sp>
        <p:nvSpPr>
          <p:cNvPr id="32" name="TextBox 4">
            <a:extLst>
              <a:ext uri="{FF2B5EF4-FFF2-40B4-BE49-F238E27FC236}">
                <a16:creationId xmlns:a16="http://schemas.microsoft.com/office/drawing/2014/main" id="{B503D38E-B95C-4797-BAFD-EC6065254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061" y="5443309"/>
            <a:ext cx="1371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Winds at flight level (~10,000 ft)</a:t>
            </a:r>
          </a:p>
        </p:txBody>
      </p:sp>
      <p:sp>
        <p:nvSpPr>
          <p:cNvPr id="33" name="TextBox 4">
            <a:extLst>
              <a:ext uri="{FF2B5EF4-FFF2-40B4-BE49-F238E27FC236}">
                <a16:creationId xmlns:a16="http://schemas.microsoft.com/office/drawing/2014/main" id="{4155E7FA-A4A1-49B7-A9F6-842813D66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7986" y="5425486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Winds at surface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F94FE25-B7AD-4006-BD22-7A7BEC02E515}"/>
              </a:ext>
            </a:extLst>
          </p:cNvPr>
          <p:cNvCxnSpPr>
            <a:cxnSpLocks/>
          </p:cNvCxnSpPr>
          <p:nvPr/>
        </p:nvCxnSpPr>
        <p:spPr>
          <a:xfrm flipH="1" flipV="1">
            <a:off x="8287986" y="4766917"/>
            <a:ext cx="415880" cy="6763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6121731-9103-4A7E-8579-CC7DC2AE26B9}"/>
              </a:ext>
            </a:extLst>
          </p:cNvPr>
          <p:cNvCxnSpPr>
            <a:cxnSpLocks/>
            <a:stCxn id="32" idx="0"/>
          </p:cNvCxnSpPr>
          <p:nvPr/>
        </p:nvCxnSpPr>
        <p:spPr>
          <a:xfrm flipV="1">
            <a:off x="7634861" y="4989365"/>
            <a:ext cx="284845" cy="4539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176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3EACEF-2970-431A-A10C-DC51D0E17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17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7B412B9-CD93-4850-83F2-85D2B714D538}"/>
              </a:ext>
            </a:extLst>
          </p:cNvPr>
          <p:cNvGrpSpPr>
            <a:grpSpLocks/>
          </p:cNvGrpSpPr>
          <p:nvPr/>
        </p:nvGrpSpPr>
        <p:grpSpPr bwMode="auto">
          <a:xfrm>
            <a:off x="4879963" y="2715726"/>
            <a:ext cx="3765051" cy="2574161"/>
            <a:chOff x="5201139" y="1386119"/>
            <a:chExt cx="3514132" cy="2547672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0FB70DBC-C523-4455-8694-9FBDE1169F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5410" y="1386119"/>
              <a:ext cx="3459861" cy="2547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A279131-24D7-4B7C-AE24-6FA7339A6E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67378" y="1424838"/>
              <a:ext cx="539735" cy="39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/>
                <a:t>MODIS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/>
                <a:t>1640Z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1B1E2E0-8201-433A-A927-1087A06E4E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73330" y="1966459"/>
              <a:ext cx="1142999" cy="241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/>
                <a:t>1341Z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58C7896-AF35-4AE0-81D6-96A4771836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01139" y="1763937"/>
              <a:ext cx="1142999" cy="241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rgbClr val="FFFFFF"/>
                  </a:solidFill>
                </a:rPr>
                <a:t>1420Z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56EF9C0-EA28-4B4B-97C4-3F56427E33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41211" y="2539850"/>
              <a:ext cx="1142999" cy="241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/>
                <a:t>1638Z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658B521-2009-4A28-B712-31CA91DA9E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8702" y="2971546"/>
              <a:ext cx="1142999" cy="241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/>
                <a:t>1316Z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016DFD-D678-4783-B10C-895C5AA2EC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17350" y="3584517"/>
              <a:ext cx="1142999" cy="241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/>
                <a:t>1259Z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F5CA6F2-7F54-4895-A082-3B7D3E51ED2F}"/>
                </a:ext>
              </a:extLst>
            </p:cNvPr>
            <p:cNvSpPr/>
            <p:nvPr/>
          </p:nvSpPr>
          <p:spPr>
            <a:xfrm rot="18900000">
              <a:off x="6058683" y="1963334"/>
              <a:ext cx="312121" cy="93636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31750" cap="flat">
              <a:solidFill>
                <a:schemeClr val="accent1"/>
              </a:solidFill>
              <a:round/>
            </a:ln>
            <a:effectLst>
              <a:glow rad="25400">
                <a:schemeClr val="accent5">
                  <a:alpha val="61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 panose="020F0502020204030204" pitchFamily="34" charset="0"/>
              </a:endParaRPr>
            </a:p>
          </p:txBody>
        </p:sp>
      </p:grpSp>
      <p:grpSp>
        <p:nvGrpSpPr>
          <p:cNvPr id="13" name="Group 14">
            <a:extLst>
              <a:ext uri="{FF2B5EF4-FFF2-40B4-BE49-F238E27FC236}">
                <a16:creationId xmlns:a16="http://schemas.microsoft.com/office/drawing/2014/main" id="{D74A0CC7-4C8C-40D3-9232-F7D6EEFC5D4A}"/>
              </a:ext>
            </a:extLst>
          </p:cNvPr>
          <p:cNvGrpSpPr>
            <a:grpSpLocks/>
          </p:cNvGrpSpPr>
          <p:nvPr/>
        </p:nvGrpSpPr>
        <p:grpSpPr bwMode="auto">
          <a:xfrm>
            <a:off x="8769477" y="2688495"/>
            <a:ext cx="3198812" cy="2714624"/>
            <a:chOff x="4784416" y="3347214"/>
            <a:chExt cx="3429000" cy="2744313"/>
          </a:xfrm>
          <a:solidFill>
            <a:schemeClr val="bg1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F19A76-D7EE-483B-9E21-B974A1B93BC3}"/>
                </a:ext>
              </a:extLst>
            </p:cNvPr>
            <p:cNvSpPr/>
            <p:nvPr/>
          </p:nvSpPr>
          <p:spPr>
            <a:xfrm>
              <a:off x="4784416" y="3347214"/>
              <a:ext cx="3429000" cy="27427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 panose="020F0502020204030204" pitchFamily="34" charset="0"/>
              </a:endParaRPr>
            </a:p>
          </p:txBody>
        </p:sp>
        <p:pic>
          <p:nvPicPr>
            <p:cNvPr id="15" name="Picture 11" descr="ff_z_Ta_sst_917_edourad.pdf">
              <a:extLst>
                <a:ext uri="{FF2B5EF4-FFF2-40B4-BE49-F238E27FC236}">
                  <a16:creationId xmlns:a16="http://schemas.microsoft.com/office/drawing/2014/main" id="{392ED40E-7011-4BA5-B441-E7BC6D801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94"/>
            <a:stretch>
              <a:fillRect/>
            </a:stretch>
          </p:blipFill>
          <p:spPr bwMode="auto">
            <a:xfrm>
              <a:off x="4800600" y="3379582"/>
              <a:ext cx="3407016" cy="271194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1" descr="screen-shot-2014-09-19-at-4-31-18-pm.png">
            <a:extLst>
              <a:ext uri="{FF2B5EF4-FFF2-40B4-BE49-F238E27FC236}">
                <a16:creationId xmlns:a16="http://schemas.microsoft.com/office/drawing/2014/main" id="{2E327700-35AE-4222-B239-7985CE47C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77" y="2715726"/>
            <a:ext cx="36322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159CF9A-CD4F-4BE5-AA00-9E0019048685}"/>
              </a:ext>
            </a:extLst>
          </p:cNvPr>
          <p:cNvSpPr txBox="1"/>
          <p:nvPr/>
        </p:nvSpPr>
        <p:spPr>
          <a:xfrm>
            <a:off x="3252675" y="1635695"/>
            <a:ext cx="550823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i="1" dirty="0">
                <a:solidFill>
                  <a:srgbClr val="666666"/>
                </a:solidFill>
                <a:latin typeface="+mj-lt"/>
              </a:rPr>
              <a:t>Small </a:t>
            </a:r>
            <a:r>
              <a:rPr lang="en-US" sz="2400" i="1" dirty="0" err="1">
                <a:solidFill>
                  <a:srgbClr val="666666"/>
                </a:solidFill>
                <a:latin typeface="+mj-lt"/>
              </a:rPr>
              <a:t>uncrewed</a:t>
            </a:r>
            <a:r>
              <a:rPr lang="en-US" sz="2400" i="1" dirty="0">
                <a:solidFill>
                  <a:srgbClr val="666666"/>
                </a:solidFill>
                <a:latin typeface="+mj-lt"/>
              </a:rPr>
              <a:t> aerial systems (</a:t>
            </a:r>
            <a:r>
              <a:rPr lang="en-US" sz="2400" i="1" dirty="0" err="1">
                <a:solidFill>
                  <a:srgbClr val="666666"/>
                </a:solidFill>
                <a:latin typeface="+mj-lt"/>
              </a:rPr>
              <a:t>sUAS</a:t>
            </a:r>
            <a:r>
              <a:rPr lang="en-US" sz="2400" i="1" dirty="0">
                <a:solidFill>
                  <a:srgbClr val="666666"/>
                </a:solidFill>
                <a:latin typeface="+mj-lt"/>
              </a:rPr>
              <a:t>)</a:t>
            </a: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70B54C35-1275-4808-9C9E-ED0951008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231" y="4766437"/>
            <a:ext cx="418556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74625" indent="-174625" eaLnBrk="1" hangingPunct="1">
              <a:spcBef>
                <a:spcPct val="0"/>
              </a:spcBef>
            </a:pPr>
            <a:r>
              <a:rPr lang="en-US" altLang="en-US" sz="1800" dirty="0">
                <a:solidFill>
                  <a:srgbClr val="666666"/>
                </a:solidFill>
                <a:latin typeface="+mj-lt"/>
              </a:rPr>
              <a:t>released from P-3 like a dropsonde, can be controlled for ~2 h</a:t>
            </a:r>
          </a:p>
          <a:p>
            <a:pPr marL="174625" indent="-174625" eaLnBrk="1" hangingPunct="1">
              <a:spcBef>
                <a:spcPct val="0"/>
              </a:spcBef>
            </a:pPr>
            <a:r>
              <a:rPr lang="en-US" altLang="en-US" sz="1800" dirty="0">
                <a:solidFill>
                  <a:srgbClr val="666666"/>
                </a:solidFill>
                <a:latin typeface="+mj-lt"/>
              </a:rPr>
              <a:t>new versions have 3-4 h duration, range of ~200 nm</a:t>
            </a:r>
          </a:p>
          <a:p>
            <a:pPr marL="174625" indent="-174625" eaLnBrk="1" hangingPunct="1">
              <a:spcBef>
                <a:spcPct val="0"/>
              </a:spcBef>
            </a:pPr>
            <a:r>
              <a:rPr lang="en-US" altLang="en-US" sz="1800" dirty="0">
                <a:solidFill>
                  <a:srgbClr val="666666"/>
                </a:solidFill>
                <a:latin typeface="+mj-lt"/>
              </a:rPr>
              <a:t>can get measurements down to surface, where manned aircraft can not reach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3D2BFD-ABD3-4724-9CBE-E204DDA810DC}"/>
              </a:ext>
            </a:extLst>
          </p:cNvPr>
          <p:cNvSpPr txBox="1"/>
          <p:nvPr/>
        </p:nvSpPr>
        <p:spPr>
          <a:xfrm>
            <a:off x="5965469" y="2252339"/>
            <a:ext cx="548098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u="sng" dirty="0">
                <a:solidFill>
                  <a:srgbClr val="666666"/>
                </a:solidFill>
                <a:latin typeface="+mj-lt"/>
              </a:rPr>
              <a:t>Coyote measurements in Hurricane Edouard (2014)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18089D-9B01-451A-8DF2-8E5BF10EA7E6}"/>
              </a:ext>
            </a:extLst>
          </p:cNvPr>
          <p:cNvSpPr txBox="1"/>
          <p:nvPr/>
        </p:nvSpPr>
        <p:spPr>
          <a:xfrm>
            <a:off x="3429000" y="927350"/>
            <a:ext cx="503234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666666"/>
                </a:solidFill>
                <a:latin typeface="+mj-lt"/>
              </a:rPr>
              <a:t>New Airborne Platforms</a:t>
            </a:r>
          </a:p>
        </p:txBody>
      </p:sp>
    </p:spTree>
    <p:extLst>
      <p:ext uri="{BB962C8B-B14F-4D97-AF65-F5344CB8AC3E}">
        <p14:creationId xmlns:p14="http://schemas.microsoft.com/office/powerpoint/2010/main" val="69813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3EACEF-2970-431A-A10C-DC51D0E17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18</a:t>
            </a:fld>
            <a:endParaRPr lang="en-US"/>
          </a:p>
        </p:txBody>
      </p:sp>
      <p:pic>
        <p:nvPicPr>
          <p:cNvPr id="3" name="Coyote animation.mp4">
            <a:extLst>
              <a:ext uri="{FF2B5EF4-FFF2-40B4-BE49-F238E27FC236}">
                <a16:creationId xmlns:a16="http://schemas.microsoft.com/office/drawing/2014/main" id="{884882F4-1E9A-442C-B8EC-3DB44FF2B4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2057400"/>
            <a:ext cx="7467600" cy="4200894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A2CF4DC1-0402-491E-A0FB-DF7315E2C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481333"/>
            <a:ext cx="36776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en-US" sz="2400" i="1" dirty="0">
                <a:solidFill>
                  <a:srgbClr val="666666"/>
                </a:solidFill>
                <a:latin typeface="+mj-lt"/>
              </a:rPr>
              <a:t>Depiction of </a:t>
            </a:r>
            <a:r>
              <a:rPr lang="en-US" altLang="en-US" sz="2400" i="1" dirty="0" err="1">
                <a:solidFill>
                  <a:srgbClr val="666666"/>
                </a:solidFill>
                <a:latin typeface="+mj-lt"/>
              </a:rPr>
              <a:t>sUAS</a:t>
            </a:r>
            <a:r>
              <a:rPr lang="en-US" altLang="en-US" sz="2400" i="1" dirty="0">
                <a:solidFill>
                  <a:srgbClr val="666666"/>
                </a:solidFill>
                <a:latin typeface="+mj-lt"/>
              </a:rPr>
              <a:t> launch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B70FE3-5882-4709-A955-2CE16A237A90}"/>
              </a:ext>
            </a:extLst>
          </p:cNvPr>
          <p:cNvSpPr txBox="1"/>
          <p:nvPr/>
        </p:nvSpPr>
        <p:spPr>
          <a:xfrm>
            <a:off x="3429000" y="927350"/>
            <a:ext cx="503234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666666"/>
                </a:solidFill>
                <a:latin typeface="+mj-lt"/>
              </a:rPr>
              <a:t>New Airborne Platforms</a:t>
            </a:r>
          </a:p>
        </p:txBody>
      </p:sp>
    </p:spTree>
    <p:extLst>
      <p:ext uri="{BB962C8B-B14F-4D97-AF65-F5344CB8AC3E}">
        <p14:creationId xmlns:p14="http://schemas.microsoft.com/office/powerpoint/2010/main" val="42733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C84AE-07F4-4186-91D6-ABC9A616E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5" descr="100829n1_tpw.jpg">
            <a:extLst>
              <a:ext uri="{FF2B5EF4-FFF2-40B4-BE49-F238E27FC236}">
                <a16:creationId xmlns:a16="http://schemas.microsoft.com/office/drawing/2014/main" id="{0CB3CA77-CB53-481C-B171-527E85E51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486" y="2024934"/>
            <a:ext cx="4214314" cy="4670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AA9DAD48-A0B1-4C8C-89E2-F39153AB9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27" y="2500545"/>
            <a:ext cx="4603750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2800" dirty="0">
              <a:solidFill>
                <a:srgbClr val="666666"/>
              </a:solidFill>
              <a:latin typeface="+mn-lt"/>
              <a:ea typeface="MS PGothic" pitchFamily="34" charset="-128"/>
            </a:endParaRPr>
          </a:p>
          <a:p>
            <a:pPr eaLnBrk="1" hangingPunct="1"/>
            <a:endParaRPr lang="en-US" altLang="en-US" sz="2800" dirty="0">
              <a:solidFill>
                <a:srgbClr val="666666"/>
              </a:solidFill>
              <a:latin typeface="+mn-lt"/>
              <a:ea typeface="MS PGothic" pitchFamily="34" charset="-128"/>
            </a:endParaRPr>
          </a:p>
          <a:p>
            <a:pPr eaLnBrk="1" hangingPunct="1"/>
            <a:endParaRPr lang="en-US" altLang="en-US" sz="2800" dirty="0">
              <a:solidFill>
                <a:srgbClr val="666666"/>
              </a:solidFill>
              <a:latin typeface="+mn-lt"/>
              <a:ea typeface="MS PGothic" pitchFamily="34" charset="-128"/>
            </a:endParaRPr>
          </a:p>
          <a:p>
            <a:pPr eaLnBrk="1" hangingPunct="1"/>
            <a:endParaRPr lang="en-US" altLang="en-US" sz="2800" dirty="0">
              <a:solidFill>
                <a:srgbClr val="666666"/>
              </a:solidFill>
              <a:latin typeface="+mn-lt"/>
              <a:ea typeface="MS PGothic" pitchFamily="34" charset="-128"/>
            </a:endParaRPr>
          </a:p>
          <a:p>
            <a:pPr eaLnBrk="1" hangingPunct="1">
              <a:buFontTx/>
              <a:buChar char="•"/>
            </a:pPr>
            <a:r>
              <a:rPr lang="en-US" altLang="en-US" sz="2600" dirty="0">
                <a:solidFill>
                  <a:srgbClr val="666666"/>
                </a:solidFill>
                <a:latin typeface="+mn-lt"/>
                <a:ea typeface="MS PGothic" pitchFamily="34" charset="-128"/>
              </a:rPr>
              <a:t>Steering flow</a:t>
            </a:r>
          </a:p>
          <a:p>
            <a:pPr eaLnBrk="1" hangingPunct="1">
              <a:buFontTx/>
              <a:buChar char="•"/>
            </a:pPr>
            <a:r>
              <a:rPr lang="en-US" altLang="en-US" sz="2600" dirty="0">
                <a:solidFill>
                  <a:srgbClr val="666666"/>
                </a:solidFill>
                <a:latin typeface="+mn-lt"/>
                <a:ea typeface="MS PGothic" pitchFamily="34" charset="-128"/>
              </a:rPr>
              <a:t>Variation in moisture content of environment around hurricane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EDBB222-AB2B-43BC-A917-16DF3CF27106}"/>
              </a:ext>
            </a:extLst>
          </p:cNvPr>
          <p:cNvGrpSpPr>
            <a:grpSpLocks/>
          </p:cNvGrpSpPr>
          <p:nvPr/>
        </p:nvGrpSpPr>
        <p:grpSpPr bwMode="auto">
          <a:xfrm>
            <a:off x="3379573" y="2821193"/>
            <a:ext cx="1095375" cy="1495425"/>
            <a:chOff x="3171825" y="2543175"/>
            <a:chExt cx="1400175" cy="1800225"/>
          </a:xfrm>
          <a:solidFill>
            <a:schemeClr val="bg1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78E104-6B37-4886-BADA-781C3440C954}"/>
                </a:ext>
              </a:extLst>
            </p:cNvPr>
            <p:cNvSpPr/>
            <p:nvPr/>
          </p:nvSpPr>
          <p:spPr>
            <a:xfrm>
              <a:off x="3171825" y="2543175"/>
              <a:ext cx="1400175" cy="18002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 panose="020F0502020204030204" pitchFamily="34" charset="0"/>
              </a:endParaRPr>
            </a:p>
          </p:txBody>
        </p:sp>
        <p:pic>
          <p:nvPicPr>
            <p:cNvPr id="9" name="Picture 3" descr="v3_slide0008_image013">
              <a:extLst>
                <a:ext uri="{FF2B5EF4-FFF2-40B4-BE49-F238E27FC236}">
                  <a16:creationId xmlns:a16="http://schemas.microsoft.com/office/drawing/2014/main" id="{FCAF9FB2-00D1-45B2-AB42-6990498BBA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2673748"/>
              <a:ext cx="1219200" cy="151725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 descr="Noaa_123 2002">
            <a:extLst>
              <a:ext uri="{FF2B5EF4-FFF2-40B4-BE49-F238E27FC236}">
                <a16:creationId xmlns:a16="http://schemas.microsoft.com/office/drawing/2014/main" id="{5D370964-B38E-4676-82C8-D8A082388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3" b="14871"/>
          <a:stretch>
            <a:fillRect/>
          </a:stretch>
        </p:blipFill>
        <p:spPr bwMode="auto">
          <a:xfrm>
            <a:off x="222802" y="2764534"/>
            <a:ext cx="292893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7">
            <a:extLst>
              <a:ext uri="{FF2B5EF4-FFF2-40B4-BE49-F238E27FC236}">
                <a16:creationId xmlns:a16="http://schemas.microsoft.com/office/drawing/2014/main" id="{9303B9DC-C87E-433A-8229-50C158CCA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447800"/>
            <a:ext cx="9144000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i="1" dirty="0">
                <a:solidFill>
                  <a:srgbClr val="666666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Environmental structure</a:t>
            </a:r>
            <a:br>
              <a:rPr lang="en-US" altLang="en-US" sz="2800" i="1" dirty="0">
                <a:solidFill>
                  <a:srgbClr val="666666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altLang="en-US" sz="2800" i="1" dirty="0">
              <a:solidFill>
                <a:srgbClr val="666666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F826DD9D-33D2-4336-A308-9185BD706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28" y="2091995"/>
            <a:ext cx="627768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600" dirty="0">
                <a:solidFill>
                  <a:srgbClr val="666666"/>
                </a:solidFill>
                <a:latin typeface="+mn-lt"/>
                <a:ea typeface="MS PGothic" pitchFamily="34" charset="-128"/>
              </a:rPr>
              <a:t> Synoptic-surveillance using dropsondes</a:t>
            </a:r>
            <a:endParaRPr lang="en-US" altLang="en-US" sz="2600" dirty="0">
              <a:solidFill>
                <a:srgbClr val="666666"/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C70C88-1411-4E1A-AA54-6D337BC4EA72}"/>
              </a:ext>
            </a:extLst>
          </p:cNvPr>
          <p:cNvSpPr txBox="1"/>
          <p:nvPr/>
        </p:nvSpPr>
        <p:spPr>
          <a:xfrm>
            <a:off x="1981200" y="914400"/>
            <a:ext cx="887954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666666"/>
                </a:solidFill>
              </a:rPr>
              <a:t>Scales sampled by Airborne Observations </a:t>
            </a:r>
          </a:p>
        </p:txBody>
      </p:sp>
    </p:spTree>
    <p:extLst>
      <p:ext uri="{BB962C8B-B14F-4D97-AF65-F5344CB8AC3E}">
        <p14:creationId xmlns:p14="http://schemas.microsoft.com/office/powerpoint/2010/main" val="223713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5528A9-91E2-4AE8-B71F-3AA75DE74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32D73B-6BB3-4B40-A44D-37B7DCA3C11E}"/>
              </a:ext>
            </a:extLst>
          </p:cNvPr>
          <p:cNvSpPr txBox="1"/>
          <p:nvPr/>
        </p:nvSpPr>
        <p:spPr>
          <a:xfrm>
            <a:off x="4419600" y="851072"/>
            <a:ext cx="2819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666666"/>
                </a:solidFill>
              </a:rPr>
              <a:t>About 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55F5A5-3AE5-47C6-83E5-32D0C0C21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0"/>
            <a:ext cx="3352800" cy="50127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449AFA-7995-4160-A155-F10191499718}"/>
              </a:ext>
            </a:extLst>
          </p:cNvPr>
          <p:cNvSpPr txBox="1"/>
          <p:nvPr/>
        </p:nvSpPr>
        <p:spPr>
          <a:xfrm>
            <a:off x="3453008" y="2130413"/>
            <a:ext cx="7748392" cy="3878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6666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started at HRD after getting my </a:t>
            </a:r>
            <a:r>
              <a:rPr lang="en-US" sz="2400" dirty="0" err="1">
                <a:solidFill>
                  <a:srgbClr val="6666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Ph.D</a:t>
            </a:r>
            <a:r>
              <a:rPr lang="en-US" sz="2400" dirty="0">
                <a:solidFill>
                  <a:srgbClr val="6666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from Penn State University in 1998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6666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conduct research on hurricane structure and intensity change using data collected from NOAA’s aircraft and numerical models</a:t>
            </a: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6666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more than 200 penetrations through hurricane eyewalls</a:t>
            </a:r>
            <a:endParaRPr lang="en-US" sz="2400" dirty="0">
              <a:solidFill>
                <a:srgbClr val="66666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6666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supports NOAA’s mission of providing improved forecasts of hurricanes  </a:t>
            </a:r>
          </a:p>
        </p:txBody>
      </p:sp>
    </p:spTree>
    <p:extLst>
      <p:ext uri="{BB962C8B-B14F-4D97-AF65-F5344CB8AC3E}">
        <p14:creationId xmlns:p14="http://schemas.microsoft.com/office/powerpoint/2010/main" val="248046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C84AE-07F4-4186-91D6-ABC9A616E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20</a:t>
            </a:fld>
            <a:endParaRPr lang="en-US"/>
          </a:p>
        </p:txBody>
      </p:sp>
      <p:sp>
        <p:nvSpPr>
          <p:cNvPr id="3" name="Text Box 17">
            <a:extLst>
              <a:ext uri="{FF2B5EF4-FFF2-40B4-BE49-F238E27FC236}">
                <a16:creationId xmlns:a16="http://schemas.microsoft.com/office/drawing/2014/main" id="{77FCA19B-A6F4-4CA8-8F7A-CB62DCB5D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6179" y="5913950"/>
            <a:ext cx="87783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000">
                <a:solidFill>
                  <a:srgbClr val="666666"/>
                </a:solidFill>
                <a:latin typeface="+mj-lt"/>
              </a:rPr>
              <a:t> Highest rain rates normally in eyewall, mostly convective, cover small area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000">
                <a:solidFill>
                  <a:srgbClr val="666666"/>
                </a:solidFill>
                <a:latin typeface="+mj-lt"/>
              </a:rPr>
              <a:t> Lighter rain rates in stratiform areas outside eyewall, cover larger area</a:t>
            </a:r>
          </a:p>
        </p:txBody>
      </p:sp>
      <p:grpSp>
        <p:nvGrpSpPr>
          <p:cNvPr id="5" name="Group 19">
            <a:extLst>
              <a:ext uri="{FF2B5EF4-FFF2-40B4-BE49-F238E27FC236}">
                <a16:creationId xmlns:a16="http://schemas.microsoft.com/office/drawing/2014/main" id="{4497A0BD-1BEA-4866-8F76-030D36AB1200}"/>
              </a:ext>
            </a:extLst>
          </p:cNvPr>
          <p:cNvGrpSpPr>
            <a:grpSpLocks/>
          </p:cNvGrpSpPr>
          <p:nvPr/>
        </p:nvGrpSpPr>
        <p:grpSpPr bwMode="auto">
          <a:xfrm>
            <a:off x="2148128" y="2523050"/>
            <a:ext cx="7472362" cy="3205163"/>
            <a:chOff x="491" y="960"/>
            <a:chExt cx="4707" cy="2019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5B455586-436E-4CDA-8F75-67BA2D33F6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972"/>
              <a:ext cx="2750" cy="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4E89A525-46F5-4002-8935-4DFA2531AB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" y="960"/>
              <a:ext cx="1964" cy="2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Line 7">
              <a:extLst>
                <a:ext uri="{FF2B5EF4-FFF2-40B4-BE49-F238E27FC236}">
                  <a16:creationId xmlns:a16="http://schemas.microsoft.com/office/drawing/2014/main" id="{E413955A-8DCA-4FB3-9EF0-716508D2E6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6" y="2028"/>
              <a:ext cx="240" cy="43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5A423B69-7FB4-4880-B431-FD9EC78D87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" y="2412"/>
              <a:ext cx="58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>
                  <a:solidFill>
                    <a:srgbClr val="000000"/>
                  </a:solidFill>
                  <a:latin typeface="Arial" charset="0"/>
                </a:rPr>
                <a:t>eyewalls</a:t>
              </a:r>
            </a:p>
          </p:txBody>
        </p:sp>
        <p:sp>
          <p:nvSpPr>
            <p:cNvPr id="10" name="Text Box 9">
              <a:extLst>
                <a:ext uri="{FF2B5EF4-FFF2-40B4-BE49-F238E27FC236}">
                  <a16:creationId xmlns:a16="http://schemas.microsoft.com/office/drawing/2014/main" id="{1FC0D712-A236-405C-828E-100611AD0A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6" y="2604"/>
              <a:ext cx="643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 dirty="0">
                  <a:solidFill>
                    <a:srgbClr val="000000"/>
                  </a:solidFill>
                  <a:latin typeface="Arial" charset="0"/>
                </a:rPr>
                <a:t>stratiform</a:t>
              </a:r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F6BF0AD4-A84A-4CD7-8E63-2015B6ED35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72" y="2364"/>
              <a:ext cx="48" cy="2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2">
              <a:extLst>
                <a:ext uri="{FF2B5EF4-FFF2-40B4-BE49-F238E27FC236}">
                  <a16:creationId xmlns:a16="http://schemas.microsoft.com/office/drawing/2014/main" id="{3920CCAA-2C08-4674-BA0C-3F412412B1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12" y="2220"/>
              <a:ext cx="48" cy="48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 Box 13">
              <a:extLst>
                <a:ext uri="{FF2B5EF4-FFF2-40B4-BE49-F238E27FC236}">
                  <a16:creationId xmlns:a16="http://schemas.microsoft.com/office/drawing/2014/main" id="{B6454902-1EAE-468B-AF03-A55054C4DC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3" y="2433"/>
              <a:ext cx="51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>
                  <a:solidFill>
                    <a:srgbClr val="000000"/>
                  </a:solidFill>
                  <a:latin typeface="Arial" charset="0"/>
                </a:rPr>
                <a:t>inner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>
                  <a:solidFill>
                    <a:srgbClr val="000000"/>
                  </a:solidFill>
                  <a:latin typeface="Arial" charset="0"/>
                </a:rPr>
                <a:t>eyewall</a:t>
              </a:r>
            </a:p>
          </p:txBody>
        </p:sp>
        <p:sp>
          <p:nvSpPr>
            <p:cNvPr id="14" name="Text Box 14">
              <a:extLst>
                <a:ext uri="{FF2B5EF4-FFF2-40B4-BE49-F238E27FC236}">
                  <a16:creationId xmlns:a16="http://schemas.microsoft.com/office/drawing/2014/main" id="{00F0994C-AE06-4412-AB6B-AF39ECA5C9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3" y="2522"/>
              <a:ext cx="643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>
                  <a:solidFill>
                    <a:srgbClr val="000000"/>
                  </a:solidFill>
                  <a:latin typeface="Arial" charset="0"/>
                </a:rPr>
                <a:t>stratiform</a:t>
              </a:r>
            </a:p>
          </p:txBody>
        </p:sp>
        <p:sp>
          <p:nvSpPr>
            <p:cNvPr id="15" name="Line 18">
              <a:extLst>
                <a:ext uri="{FF2B5EF4-FFF2-40B4-BE49-F238E27FC236}">
                  <a16:creationId xmlns:a16="http://schemas.microsoft.com/office/drawing/2014/main" id="{C6C01156-6E8A-4B6D-BA6E-5370D8788B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56" y="1968"/>
              <a:ext cx="336" cy="48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36AAD228-AFA8-461A-9DE3-FDF42A410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3206" y="1503402"/>
            <a:ext cx="27681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i="1" dirty="0">
                <a:solidFill>
                  <a:srgbClr val="666666"/>
                </a:solidFill>
                <a:latin typeface="+mj-lt"/>
              </a:rPr>
              <a:t>Vortex Structure</a:t>
            </a: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79DBFCB1-6B6C-465C-AD92-DDA03B19E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953" y="2034099"/>
            <a:ext cx="49439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u="sng" dirty="0">
                <a:solidFill>
                  <a:srgbClr val="666666"/>
                </a:solidFill>
                <a:latin typeface="+mj-lt"/>
              </a:rPr>
              <a:t>Double eyewalls seen from airborne radar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7E90D8-2F7C-4A47-A202-DAE7DDCC2BC3}"/>
              </a:ext>
            </a:extLst>
          </p:cNvPr>
          <p:cNvSpPr txBox="1"/>
          <p:nvPr/>
        </p:nvSpPr>
        <p:spPr>
          <a:xfrm>
            <a:off x="2006235" y="914400"/>
            <a:ext cx="887954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666666"/>
                </a:solidFill>
                <a:latin typeface="+mj-lt"/>
              </a:rPr>
              <a:t>Scales sampled by Airborne Observations </a:t>
            </a:r>
          </a:p>
        </p:txBody>
      </p:sp>
    </p:spTree>
    <p:extLst>
      <p:ext uri="{BB962C8B-B14F-4D97-AF65-F5344CB8AC3E}">
        <p14:creationId xmlns:p14="http://schemas.microsoft.com/office/powerpoint/2010/main" val="301356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C84AE-07F4-4186-91D6-ABC9A616E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21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5CFAD7-B7C0-4085-9B50-4896D205FDD1}"/>
              </a:ext>
            </a:extLst>
          </p:cNvPr>
          <p:cNvGrpSpPr/>
          <p:nvPr/>
        </p:nvGrpSpPr>
        <p:grpSpPr>
          <a:xfrm>
            <a:off x="2438400" y="1663727"/>
            <a:ext cx="7010400" cy="5181600"/>
            <a:chOff x="1371600" y="1524000"/>
            <a:chExt cx="7010400" cy="5364584"/>
          </a:xfrm>
          <a:solidFill>
            <a:schemeClr val="bg1"/>
          </a:solidFill>
        </p:grpSpPr>
        <p:grpSp>
          <p:nvGrpSpPr>
            <p:cNvPr id="7" name="Group 11">
              <a:extLst>
                <a:ext uri="{FF2B5EF4-FFF2-40B4-BE49-F238E27FC236}">
                  <a16:creationId xmlns:a16="http://schemas.microsoft.com/office/drawing/2014/main" id="{6358ED0A-6B15-401C-8DE0-E0E1824DAA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71600" y="1524000"/>
              <a:ext cx="7010400" cy="5364584"/>
              <a:chOff x="1447800" y="838200"/>
              <a:chExt cx="7543800" cy="5857931"/>
            </a:xfrm>
            <a:grpFill/>
          </p:grpSpPr>
          <p:grpSp>
            <p:nvGrpSpPr>
              <p:cNvPr id="12" name="Group 6">
                <a:extLst>
                  <a:ext uri="{FF2B5EF4-FFF2-40B4-BE49-F238E27FC236}">
                    <a16:creationId xmlns:a16="http://schemas.microsoft.com/office/drawing/2014/main" id="{6A733B9A-DBFB-4B02-8863-99D020BDAB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7800" y="838200"/>
                <a:ext cx="7543800" cy="5527343"/>
                <a:chOff x="480" y="624"/>
                <a:chExt cx="4512" cy="3240"/>
              </a:xfrm>
              <a:grpFill/>
            </p:grpSpPr>
            <p:sp>
              <p:nvSpPr>
                <p:cNvPr id="19" name="Rectangle 5">
                  <a:extLst>
                    <a:ext uri="{FF2B5EF4-FFF2-40B4-BE49-F238E27FC236}">
                      <a16:creationId xmlns:a16="http://schemas.microsoft.com/office/drawing/2014/main" id="{69B174B4-59D7-462C-A306-F7CC582187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" y="624"/>
                  <a:ext cx="4512" cy="3216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alibri" panose="020F0502020204030204" pitchFamily="34" charset="0"/>
                  </a:endParaRPr>
                </a:p>
              </p:txBody>
            </p:sp>
            <p:pic>
              <p:nvPicPr>
                <p:cNvPr id="20" name="Picture 4">
                  <a:extLst>
                    <a:ext uri="{FF2B5EF4-FFF2-40B4-BE49-F238E27FC236}">
                      <a16:creationId xmlns:a16="http://schemas.microsoft.com/office/drawing/2014/main" id="{70B566EA-5158-4140-ADFD-F041497FBFB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657" y="868"/>
                  <a:ext cx="4220" cy="2996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3" name="Text Box 7">
                <a:extLst>
                  <a:ext uri="{FF2B5EF4-FFF2-40B4-BE49-F238E27FC236}">
                    <a16:creationId xmlns:a16="http://schemas.microsoft.com/office/drawing/2014/main" id="{1B8A79A3-7E0A-4A5D-91C4-EE9C18BF6B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5616" y="1418633"/>
                <a:ext cx="1295798" cy="40329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 dirty="0">
                    <a:solidFill>
                      <a:srgbClr val="666666"/>
                    </a:solidFill>
                  </a:rPr>
                  <a:t>ER-2 EDOP</a:t>
                </a:r>
              </a:p>
            </p:txBody>
          </p:sp>
          <p:sp>
            <p:nvSpPr>
              <p:cNvPr id="14" name="Text Box 8">
                <a:extLst>
                  <a:ext uri="{FF2B5EF4-FFF2-40B4-BE49-F238E27FC236}">
                    <a16:creationId xmlns:a16="http://schemas.microsoft.com/office/drawing/2014/main" id="{C0FCB870-5CDD-4E06-A491-78DFFEEFA4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27349" y="4011649"/>
                <a:ext cx="843304" cy="40329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 dirty="0">
                    <a:solidFill>
                      <a:srgbClr val="666666"/>
                    </a:solidFill>
                  </a:rPr>
                  <a:t>P-3</a:t>
                </a:r>
                <a:r>
                  <a:rPr lang="en-US" altLang="en-US" sz="1800" b="1" dirty="0">
                    <a:solidFill>
                      <a:schemeClr val="bg1"/>
                    </a:solidFill>
                  </a:rPr>
                  <a:t> TA</a:t>
                </a:r>
              </a:p>
            </p:txBody>
          </p:sp>
          <p:sp>
            <p:nvSpPr>
              <p:cNvPr id="15" name="Text Box 9">
                <a:extLst>
                  <a:ext uri="{FF2B5EF4-FFF2-40B4-BE49-F238E27FC236}">
                    <a16:creationId xmlns:a16="http://schemas.microsoft.com/office/drawing/2014/main" id="{90E29FA5-30D9-4B51-9486-6ABBE7AEFA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33600" y="6278545"/>
                <a:ext cx="2445594" cy="40325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666666"/>
                    </a:solidFill>
                  </a:rPr>
                  <a:t>Vertical velocity (m/s)</a:t>
                </a:r>
              </a:p>
            </p:txBody>
          </p:sp>
          <p:sp>
            <p:nvSpPr>
              <p:cNvPr id="16" name="Text Box 10">
                <a:extLst>
                  <a:ext uri="{FF2B5EF4-FFF2-40B4-BE49-F238E27FC236}">
                    <a16:creationId xmlns:a16="http://schemas.microsoft.com/office/drawing/2014/main" id="{213BF088-DEEC-44E3-BEB3-D8C8EA7621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9800" y="6292834"/>
                <a:ext cx="1953770" cy="40329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 dirty="0">
                    <a:solidFill>
                      <a:srgbClr val="666666"/>
                    </a:solidFill>
                  </a:rPr>
                  <a:t>Reflectivity (</a:t>
                </a:r>
                <a:r>
                  <a:rPr lang="en-US" altLang="en-US" sz="1800" b="1" dirty="0" err="1">
                    <a:solidFill>
                      <a:srgbClr val="666666"/>
                    </a:solidFill>
                  </a:rPr>
                  <a:t>dBZ</a:t>
                </a:r>
                <a:r>
                  <a:rPr lang="en-US" altLang="en-US" sz="1800" b="1" dirty="0">
                    <a:solidFill>
                      <a:srgbClr val="666666"/>
                    </a:solidFill>
                  </a:rPr>
                  <a:t>)</a:t>
                </a:r>
              </a:p>
            </p:txBody>
          </p:sp>
          <p:sp>
            <p:nvSpPr>
              <p:cNvPr id="17" name="Text Box 7">
                <a:extLst>
                  <a:ext uri="{FF2B5EF4-FFF2-40B4-BE49-F238E27FC236}">
                    <a16:creationId xmlns:a16="http://schemas.microsoft.com/office/drawing/2014/main" id="{B916C30A-E37B-4A38-A661-42C0FFBD88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34166" y="1418633"/>
                <a:ext cx="1295798" cy="40329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 dirty="0">
                    <a:solidFill>
                      <a:srgbClr val="666666"/>
                    </a:solidFill>
                  </a:rPr>
                  <a:t>ER-2 EDOP</a:t>
                </a:r>
              </a:p>
            </p:txBody>
          </p:sp>
          <p:sp>
            <p:nvSpPr>
              <p:cNvPr id="18" name="Text Box 8">
                <a:extLst>
                  <a:ext uri="{FF2B5EF4-FFF2-40B4-BE49-F238E27FC236}">
                    <a16:creationId xmlns:a16="http://schemas.microsoft.com/office/drawing/2014/main" id="{8B05D2CD-E20B-40FD-B37E-7AEF3147E4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65898" y="4011649"/>
                <a:ext cx="843304" cy="40329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 dirty="0">
                    <a:solidFill>
                      <a:srgbClr val="666666"/>
                    </a:solidFill>
                  </a:rPr>
                  <a:t>P-3</a:t>
                </a:r>
                <a:r>
                  <a:rPr lang="en-US" altLang="en-US" sz="1800" b="1" dirty="0">
                    <a:solidFill>
                      <a:schemeClr val="bg1"/>
                    </a:solidFill>
                  </a:rPr>
                  <a:t> TA</a:t>
                </a:r>
              </a:p>
            </p:txBody>
          </p: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B6924DF-461F-403D-BF54-9E6CED74C89B}"/>
                </a:ext>
              </a:extLst>
            </p:cNvPr>
            <p:cNvCxnSpPr/>
            <p:nvPr/>
          </p:nvCxnSpPr>
          <p:spPr>
            <a:xfrm flipV="1">
              <a:off x="3657600" y="2141538"/>
              <a:ext cx="0" cy="449262"/>
            </a:xfrm>
            <a:prstGeom prst="straightConnector1">
              <a:avLst/>
            </a:prstGeom>
            <a:grpFill/>
            <a:ln w="381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0082B03-C55A-46D4-B795-63318001B6D7}"/>
                </a:ext>
              </a:extLst>
            </p:cNvPr>
            <p:cNvCxnSpPr/>
            <p:nvPr/>
          </p:nvCxnSpPr>
          <p:spPr>
            <a:xfrm>
              <a:off x="3521075" y="2743200"/>
              <a:ext cx="0" cy="381000"/>
            </a:xfrm>
            <a:prstGeom prst="straightConnector1">
              <a:avLst/>
            </a:prstGeom>
            <a:grpFill/>
            <a:ln w="381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BDE6E07-35DA-457C-9316-90518E27A50C}"/>
                </a:ext>
              </a:extLst>
            </p:cNvPr>
            <p:cNvCxnSpPr/>
            <p:nvPr/>
          </p:nvCxnSpPr>
          <p:spPr>
            <a:xfrm flipV="1">
              <a:off x="3657600" y="4343400"/>
              <a:ext cx="0" cy="449263"/>
            </a:xfrm>
            <a:prstGeom prst="straightConnector1">
              <a:avLst/>
            </a:prstGeom>
            <a:grpFill/>
            <a:ln w="381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D01F659-EAE6-45A5-BE9D-EFF4020D6FC6}"/>
                </a:ext>
              </a:extLst>
            </p:cNvPr>
            <p:cNvCxnSpPr/>
            <p:nvPr/>
          </p:nvCxnSpPr>
          <p:spPr>
            <a:xfrm>
              <a:off x="3521075" y="4945063"/>
              <a:ext cx="0" cy="381000"/>
            </a:xfrm>
            <a:prstGeom prst="straightConnector1">
              <a:avLst/>
            </a:prstGeom>
            <a:grpFill/>
            <a:ln w="381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14">
            <a:extLst>
              <a:ext uri="{FF2B5EF4-FFF2-40B4-BE49-F238E27FC236}">
                <a16:creationId xmlns:a16="http://schemas.microsoft.com/office/drawing/2014/main" id="{F981D4AA-FA8C-46CB-B1F0-A797B61E0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0483" y="3726774"/>
            <a:ext cx="27351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</a:pPr>
            <a:r>
              <a:rPr lang="en-US" altLang="en-US" sz="2000" dirty="0">
                <a:solidFill>
                  <a:srgbClr val="666666"/>
                </a:solidFill>
                <a:latin typeface="+mj-lt"/>
              </a:rPr>
              <a:t>Strong convection seen from radar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8E3C87-524D-4943-8698-192673932CDC}"/>
              </a:ext>
            </a:extLst>
          </p:cNvPr>
          <p:cNvSpPr txBox="1"/>
          <p:nvPr/>
        </p:nvSpPr>
        <p:spPr>
          <a:xfrm>
            <a:off x="2006235" y="914400"/>
            <a:ext cx="97536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666666"/>
                </a:solidFill>
                <a:latin typeface="+mj-lt"/>
              </a:rPr>
              <a:t>Scales sampled by Airborne Observations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7DE36A-2495-4228-8D01-F65F92E9A4AD}"/>
              </a:ext>
            </a:extLst>
          </p:cNvPr>
          <p:cNvSpPr txBox="1"/>
          <p:nvPr/>
        </p:nvSpPr>
        <p:spPr>
          <a:xfrm>
            <a:off x="4153164" y="1458074"/>
            <a:ext cx="43812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i="1" dirty="0">
                <a:solidFill>
                  <a:srgbClr val="666666"/>
                </a:solidFill>
                <a:latin typeface="+mj-lt"/>
              </a:rPr>
              <a:t>Convective Structure</a:t>
            </a:r>
          </a:p>
        </p:txBody>
      </p:sp>
    </p:spTree>
    <p:extLst>
      <p:ext uri="{BB962C8B-B14F-4D97-AF65-F5344CB8AC3E}">
        <p14:creationId xmlns:p14="http://schemas.microsoft.com/office/powerpoint/2010/main" val="119283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C84AE-07F4-4186-91D6-ABC9A616E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19712D13-3F77-49EA-87AD-D46EFACA9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51" b="3896"/>
          <a:stretch>
            <a:fillRect/>
          </a:stretch>
        </p:blipFill>
        <p:spPr bwMode="auto">
          <a:xfrm>
            <a:off x="1504891" y="2438400"/>
            <a:ext cx="404977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BC79879-0F6B-4931-BB76-C33D46B83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1" y="2646362"/>
            <a:ext cx="4294210" cy="31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CEBC5621-89E7-4422-A077-D60961078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2319889"/>
            <a:ext cx="2895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666666"/>
                </a:solidFill>
                <a:latin typeface="+mj-lt"/>
              </a:rPr>
              <a:t>Flight track and LF image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43A5B4E9-7572-4E9C-AEFE-F2FDE0BD8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2304014"/>
            <a:ext cx="32367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666666"/>
                </a:solidFill>
                <a:latin typeface="+mj-lt"/>
              </a:rPr>
              <a:t>Cloud physics particle images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10240C-D872-4E4A-BBAC-71091137F43C}"/>
              </a:ext>
            </a:extLst>
          </p:cNvPr>
          <p:cNvSpPr txBox="1"/>
          <p:nvPr/>
        </p:nvSpPr>
        <p:spPr>
          <a:xfrm>
            <a:off x="4306731" y="1636954"/>
            <a:ext cx="392286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i="1" dirty="0">
                <a:solidFill>
                  <a:srgbClr val="666666"/>
                </a:solidFill>
                <a:latin typeface="+mj-lt"/>
              </a:rPr>
              <a:t>Microphysical Structure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F8ABD8-C6E0-477E-A739-33B186356A20}"/>
              </a:ext>
            </a:extLst>
          </p:cNvPr>
          <p:cNvSpPr txBox="1"/>
          <p:nvPr/>
        </p:nvSpPr>
        <p:spPr>
          <a:xfrm>
            <a:off x="2006235" y="914400"/>
            <a:ext cx="887954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666666"/>
                </a:solidFill>
                <a:latin typeface="+mj-lt"/>
              </a:rPr>
              <a:t>Scales sampled by Airborne Observations 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04E5A049-E682-4509-8679-24EAED398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6216" y="5994893"/>
            <a:ext cx="487961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</a:pPr>
            <a:r>
              <a:rPr lang="en-US" altLang="en-US" sz="2000" dirty="0">
                <a:solidFill>
                  <a:srgbClr val="666666"/>
                </a:solidFill>
                <a:latin typeface="+mj-lt"/>
              </a:rPr>
              <a:t>snowflakes, graupel pellets, ice crystals seen in probe imagery</a:t>
            </a:r>
          </a:p>
        </p:txBody>
      </p:sp>
    </p:spTree>
    <p:extLst>
      <p:ext uri="{BB962C8B-B14F-4D97-AF65-F5344CB8AC3E}">
        <p14:creationId xmlns:p14="http://schemas.microsoft.com/office/powerpoint/2010/main" val="300657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3EACEF-2970-431A-A10C-DC51D0E17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23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2F964F1-FA1C-43D8-9D77-AADA1F9E5519}"/>
              </a:ext>
            </a:extLst>
          </p:cNvPr>
          <p:cNvSpPr txBox="1">
            <a:spLocks/>
          </p:cNvSpPr>
          <p:nvPr/>
        </p:nvSpPr>
        <p:spPr>
          <a:xfrm>
            <a:off x="2286000" y="1644555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i="1" dirty="0">
                <a:solidFill>
                  <a:srgbClr val="666666"/>
                </a:solidFill>
                <a:latin typeface="+mj-lt"/>
                <a:ea typeface="MS PGothic" pitchFamily="34" charset="-128"/>
                <a:cs typeface="Calibri" pitchFamily="34" charset="0"/>
              </a:rPr>
              <a:t>Intensity Forecasting Experiment (IFEX)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01F5E6-988E-4E99-B659-FC07C25FE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799" y="4912057"/>
            <a:ext cx="11710793" cy="1869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SzPct val="100000"/>
              <a:defRPr/>
            </a:pPr>
            <a:r>
              <a:rPr lang="en-US" sz="1800" dirty="0">
                <a:solidFill>
                  <a:srgbClr val="666666"/>
                </a:solidFill>
                <a:latin typeface="+mj-lt"/>
                <a:ea typeface="MS PGothic" pitchFamily="34" charset="-128"/>
                <a:cs typeface="+mn-cs"/>
              </a:rPr>
              <a:t>IFEX intended to improve prediction of TC intensity change by addressing </a:t>
            </a:r>
            <a:r>
              <a:rPr lang="en-US" sz="1800" u="sng" dirty="0">
                <a:solidFill>
                  <a:srgbClr val="666666"/>
                </a:solidFill>
                <a:latin typeface="+mj-lt"/>
                <a:ea typeface="MS PGothic" pitchFamily="34" charset="-128"/>
                <a:cs typeface="+mn-cs"/>
              </a:rPr>
              <a:t>three goals</a:t>
            </a:r>
            <a:r>
              <a:rPr lang="en-US" sz="1800" dirty="0">
                <a:solidFill>
                  <a:srgbClr val="666666"/>
                </a:solidFill>
                <a:latin typeface="+mj-lt"/>
                <a:ea typeface="MS PGothic" pitchFamily="34" charset="-128"/>
                <a:cs typeface="+mn-cs"/>
              </a:rPr>
              <a:t>: </a:t>
            </a: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SzPct val="100000"/>
              <a:buFont typeface="Arial" charset="0"/>
              <a:buAutoNum type="arabicParenR"/>
              <a:defRPr/>
            </a:pPr>
            <a:r>
              <a:rPr lang="en-US" sz="1800" dirty="0">
                <a:solidFill>
                  <a:srgbClr val="666666"/>
                </a:solidFill>
                <a:latin typeface="+mj-lt"/>
                <a:ea typeface="MS PGothic" pitchFamily="34" charset="-128"/>
                <a:cs typeface="+mn-cs"/>
              </a:rPr>
              <a:t> </a:t>
            </a:r>
            <a:r>
              <a:rPr lang="en-US" sz="1800" b="1" dirty="0">
                <a:solidFill>
                  <a:srgbClr val="666666"/>
                </a:solidFill>
                <a:latin typeface="+mj-lt"/>
                <a:ea typeface="MS PGothic" pitchFamily="34" charset="-128"/>
                <a:cs typeface="+mn-cs"/>
              </a:rPr>
              <a:t>FORECASTS</a:t>
            </a:r>
            <a:r>
              <a:rPr lang="en-US" sz="1800" dirty="0">
                <a:solidFill>
                  <a:srgbClr val="666666"/>
                </a:solidFill>
                <a:latin typeface="+mj-lt"/>
                <a:ea typeface="MS PGothic" pitchFamily="34" charset="-128"/>
                <a:cs typeface="+mn-cs"/>
              </a:rPr>
              <a:t>: Collecting observations that span TC life cycle across scales for model initialization, evaluation</a:t>
            </a: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SzPct val="100000"/>
              <a:buFont typeface="Arial" charset="0"/>
              <a:buAutoNum type="arabicParenR"/>
              <a:defRPr/>
            </a:pPr>
            <a:r>
              <a:rPr lang="en-US" sz="1800" dirty="0">
                <a:solidFill>
                  <a:srgbClr val="666666"/>
                </a:solidFill>
                <a:latin typeface="+mj-lt"/>
                <a:ea typeface="MS PGothic" pitchFamily="34" charset="-128"/>
                <a:cs typeface="+mn-cs"/>
              </a:rPr>
              <a:t> </a:t>
            </a:r>
            <a:r>
              <a:rPr lang="en-US" sz="1800" b="1" dirty="0">
                <a:solidFill>
                  <a:srgbClr val="666666"/>
                </a:solidFill>
                <a:latin typeface="+mj-lt"/>
                <a:ea typeface="MS PGothic" pitchFamily="34" charset="-128"/>
                <a:cs typeface="+mn-cs"/>
              </a:rPr>
              <a:t>NOWCASTS</a:t>
            </a:r>
            <a:r>
              <a:rPr lang="en-US" sz="1800" dirty="0">
                <a:solidFill>
                  <a:srgbClr val="666666"/>
                </a:solidFill>
                <a:latin typeface="+mj-lt"/>
                <a:ea typeface="MS PGothic" pitchFamily="34" charset="-128"/>
                <a:cs typeface="+mn-cs"/>
              </a:rPr>
              <a:t>: Developing and refining measurement technologies that provide improved real-time monitoring of TC intensity, structure, and environment</a:t>
            </a: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SzPct val="100000"/>
              <a:buFont typeface="Arial" charset="0"/>
              <a:buAutoNum type="arabicParenR"/>
              <a:defRPr/>
            </a:pPr>
            <a:r>
              <a:rPr lang="en-US" sz="1800" dirty="0">
                <a:solidFill>
                  <a:srgbClr val="666666"/>
                </a:solidFill>
                <a:latin typeface="+mj-lt"/>
                <a:ea typeface="MS PGothic" pitchFamily="34" charset="-128"/>
                <a:cs typeface="+mn-cs"/>
              </a:rPr>
              <a:t> </a:t>
            </a:r>
            <a:r>
              <a:rPr lang="en-US" sz="1800" b="1" dirty="0">
                <a:solidFill>
                  <a:srgbClr val="666666"/>
                </a:solidFill>
                <a:latin typeface="+mj-lt"/>
                <a:ea typeface="MS PGothic" pitchFamily="34" charset="-128"/>
                <a:cs typeface="+mn-cs"/>
              </a:rPr>
              <a:t>RESEARCH</a:t>
            </a:r>
            <a:r>
              <a:rPr lang="en-US" sz="1800" dirty="0">
                <a:solidFill>
                  <a:srgbClr val="666666"/>
                </a:solidFill>
                <a:latin typeface="+mj-lt"/>
                <a:ea typeface="MS PGothic" pitchFamily="34" charset="-128"/>
                <a:cs typeface="+mn-cs"/>
              </a:rPr>
              <a:t>: Improving understanding of physical processes important in intensity change for a TC at all stages of its life cycle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565C78-0510-421F-8CE4-908F5D0C8045}"/>
              </a:ext>
            </a:extLst>
          </p:cNvPr>
          <p:cNvSpPr txBox="1"/>
          <p:nvPr/>
        </p:nvSpPr>
        <p:spPr>
          <a:xfrm>
            <a:off x="4186982" y="4513861"/>
            <a:ext cx="200407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latin typeface="+mj-lt"/>
                <a:ea typeface="MS PGothic" pitchFamily="34" charset="-128"/>
                <a:cs typeface="+mn-cs"/>
              </a:rPr>
              <a:t>Rogers et al., BAMS, 2006</a:t>
            </a:r>
          </a:p>
        </p:txBody>
      </p:sp>
      <p:pic>
        <p:nvPicPr>
          <p:cNvPr id="7" name="Picture 1" descr="Screen Shot 2013-07-13 at 3.11.34 PM.png">
            <a:extLst>
              <a:ext uri="{FF2B5EF4-FFF2-40B4-BE49-F238E27FC236}">
                <a16:creationId xmlns:a16="http://schemas.microsoft.com/office/drawing/2014/main" id="{B875F7FA-D86D-4841-9182-0E1AD8E9AA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692"/>
          <a:stretch/>
        </p:blipFill>
        <p:spPr bwMode="auto">
          <a:xfrm>
            <a:off x="6907516" y="2264111"/>
            <a:ext cx="1971095" cy="2255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F921B0-994E-4EC4-A71E-EE2A12DC1461}"/>
              </a:ext>
            </a:extLst>
          </p:cNvPr>
          <p:cNvSpPr txBox="1"/>
          <p:nvPr/>
        </p:nvSpPr>
        <p:spPr>
          <a:xfrm>
            <a:off x="7084402" y="4523601"/>
            <a:ext cx="200407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latin typeface="+mj-lt"/>
                <a:ea typeface="MS PGothic" pitchFamily="34" charset="-128"/>
                <a:cs typeface="+mn-cs"/>
              </a:rPr>
              <a:t>Rogers et al., BAMS, 2013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B50286D-DD45-4053-B559-28499CC31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24678" y="2265155"/>
            <a:ext cx="1879202" cy="2284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9C7CBA-8129-434A-BA68-EAA4CA988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990600"/>
            <a:ext cx="10591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b="1" dirty="0">
                <a:solidFill>
                  <a:srgbClr val="666666"/>
                </a:solidFill>
                <a:latin typeface="+mj-lt"/>
              </a:rPr>
              <a:t>2. Use of observations to improve hurricane forecasts</a:t>
            </a:r>
          </a:p>
        </p:txBody>
      </p:sp>
    </p:spTree>
    <p:extLst>
      <p:ext uri="{BB962C8B-B14F-4D97-AF65-F5344CB8AC3E}">
        <p14:creationId xmlns:p14="http://schemas.microsoft.com/office/powerpoint/2010/main" val="344227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3EACEF-2970-431A-A10C-DC51D0E17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24</a:t>
            </a:fld>
            <a:endParaRPr lang="en-US"/>
          </a:p>
        </p:txBody>
      </p:sp>
      <p:pic>
        <p:nvPicPr>
          <p:cNvPr id="3" name="Shape 165" descr="lockheed6.gif">
            <a:extLst>
              <a:ext uri="{FF2B5EF4-FFF2-40B4-BE49-F238E27FC236}">
                <a16:creationId xmlns:a16="http://schemas.microsoft.com/office/drawing/2014/main" id="{69BB4A85-260A-4373-ACA3-1D538A506DD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19864" b="-19863"/>
          <a:stretch/>
        </p:blipFill>
        <p:spPr>
          <a:xfrm>
            <a:off x="4720876" y="2410643"/>
            <a:ext cx="2863328" cy="11812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166">
            <a:extLst>
              <a:ext uri="{FF2B5EF4-FFF2-40B4-BE49-F238E27FC236}">
                <a16:creationId xmlns:a16="http://schemas.microsoft.com/office/drawing/2014/main" id="{2C3EEB41-10C2-4216-BEE9-9C4AE1B605CB}"/>
              </a:ext>
            </a:extLst>
          </p:cNvPr>
          <p:cNvSpPr txBox="1"/>
          <p:nvPr/>
        </p:nvSpPr>
        <p:spPr>
          <a:xfrm>
            <a:off x="7388700" y="1772016"/>
            <a:ext cx="3888900" cy="21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kern="0" dirty="0">
                <a:solidFill>
                  <a:srgbClr val="666666"/>
                </a:solidFill>
                <a:ea typeface="Arial"/>
                <a:cs typeface="Arial"/>
                <a:sym typeface="Arial"/>
              </a:rPr>
              <a:t>NOAA P-3 transmitted Tail Doppler radar data in real-time for assimilation into HWRF</a:t>
            </a:r>
            <a:endParaRPr sz="1400" kern="0" dirty="0">
              <a:solidFill>
                <a:srgbClr val="666666"/>
              </a:solidFill>
              <a:cs typeface="Arial"/>
              <a:sym typeface="Arial"/>
            </a:endParaRPr>
          </a:p>
        </p:txBody>
      </p:sp>
      <p:pic>
        <p:nvPicPr>
          <p:cNvPr id="7" name="Shape 168">
            <a:extLst>
              <a:ext uri="{FF2B5EF4-FFF2-40B4-BE49-F238E27FC236}">
                <a16:creationId xmlns:a16="http://schemas.microsoft.com/office/drawing/2014/main" id="{9B876C9A-D15C-4FC2-A393-DF1928EFCAF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5558" y="2142157"/>
            <a:ext cx="3295318" cy="401095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169">
            <a:extLst>
              <a:ext uri="{FF2B5EF4-FFF2-40B4-BE49-F238E27FC236}">
                <a16:creationId xmlns:a16="http://schemas.microsoft.com/office/drawing/2014/main" id="{3A95522C-0F04-4A61-A7B9-18103BB4A8E5}"/>
              </a:ext>
            </a:extLst>
          </p:cNvPr>
          <p:cNvSpPr txBox="1"/>
          <p:nvPr/>
        </p:nvSpPr>
        <p:spPr>
          <a:xfrm>
            <a:off x="1694238" y="6214664"/>
            <a:ext cx="2801562" cy="41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en-US" sz="1600" b="1" kern="0" dirty="0">
                <a:solidFill>
                  <a:srgbClr val="666666"/>
                </a:solidFill>
                <a:ea typeface="Calibri"/>
                <a:cs typeface="Calibri"/>
                <a:sym typeface="Calibri"/>
              </a:rPr>
              <a:t>Hurricane Harvey (2017)</a:t>
            </a:r>
            <a:endParaRPr kern="0" dirty="0">
              <a:solidFill>
                <a:srgbClr val="666666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9" name="Shape 170">
            <a:extLst>
              <a:ext uri="{FF2B5EF4-FFF2-40B4-BE49-F238E27FC236}">
                <a16:creationId xmlns:a16="http://schemas.microsoft.com/office/drawing/2014/main" id="{6D564B54-89FF-40B9-8339-510D1991CDC1}"/>
              </a:ext>
            </a:extLst>
          </p:cNvPr>
          <p:cNvGrpSpPr/>
          <p:nvPr/>
        </p:nvGrpSpPr>
        <p:grpSpPr>
          <a:xfrm>
            <a:off x="2778663" y="3850747"/>
            <a:ext cx="3884426" cy="1998308"/>
            <a:chOff x="2915238" y="4003723"/>
            <a:chExt cx="3884426" cy="1998308"/>
          </a:xfrm>
        </p:grpSpPr>
        <p:pic>
          <p:nvPicPr>
            <p:cNvPr id="10" name="Shape 171">
              <a:extLst>
                <a:ext uri="{FF2B5EF4-FFF2-40B4-BE49-F238E27FC236}">
                  <a16:creationId xmlns:a16="http://schemas.microsoft.com/office/drawing/2014/main" id="{C6E95C38-EAFB-4DDF-8D37-9A9E4B2FADB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060656" y="4175079"/>
              <a:ext cx="1739008" cy="18269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Shape 172">
              <a:extLst>
                <a:ext uri="{FF2B5EF4-FFF2-40B4-BE49-F238E27FC236}">
                  <a16:creationId xmlns:a16="http://schemas.microsoft.com/office/drawing/2014/main" id="{B807AF56-A39E-44A7-88C6-A420C6957B76}"/>
                </a:ext>
              </a:extLst>
            </p:cNvPr>
            <p:cNvSpPr/>
            <p:nvPr/>
          </p:nvSpPr>
          <p:spPr>
            <a:xfrm>
              <a:off x="2915238" y="4030319"/>
              <a:ext cx="766686" cy="731874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dash"/>
              <a:round/>
              <a:headEnd type="none" w="sm" len="sm"/>
              <a:tailEnd type="none" w="sm" len="sm"/>
            </a:ln>
            <a:effectLst>
              <a:outerShdw blurRad="635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kern="0">
                <a:solidFill>
                  <a:srgbClr val="666666"/>
                </a:solidFill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" name="Shape 173">
              <a:extLst>
                <a:ext uri="{FF2B5EF4-FFF2-40B4-BE49-F238E27FC236}">
                  <a16:creationId xmlns:a16="http://schemas.microsoft.com/office/drawing/2014/main" id="{2B4938DD-1F01-42C4-BC96-A8B50799896A}"/>
                </a:ext>
              </a:extLst>
            </p:cNvPr>
            <p:cNvCxnSpPr/>
            <p:nvPr/>
          </p:nvCxnSpPr>
          <p:spPr>
            <a:xfrm>
              <a:off x="3681924" y="4003723"/>
              <a:ext cx="1388107" cy="182417"/>
            </a:xfrm>
            <a:prstGeom prst="straightConnector1">
              <a:avLst/>
            </a:prstGeom>
            <a:noFill/>
            <a:ln w="25400" cap="flat" cmpd="sng">
              <a:solidFill>
                <a:schemeClr val="lt1"/>
              </a:solidFill>
              <a:prstDash val="dash"/>
              <a:round/>
              <a:headEnd type="none" w="sm" len="sm"/>
              <a:tailEnd type="none" w="sm" len="sm"/>
            </a:ln>
            <a:effectLst>
              <a:outerShdw blurRad="63500" dist="20000" dir="5400000" rotWithShape="0">
                <a:srgbClr val="000000">
                  <a:alpha val="37254"/>
                </a:srgbClr>
              </a:outerShdw>
            </a:effectLst>
          </p:spPr>
        </p:cxnSp>
        <p:cxnSp>
          <p:nvCxnSpPr>
            <p:cNvPr id="13" name="Shape 174">
              <a:extLst>
                <a:ext uri="{FF2B5EF4-FFF2-40B4-BE49-F238E27FC236}">
                  <a16:creationId xmlns:a16="http://schemas.microsoft.com/office/drawing/2014/main" id="{1123F571-CFF2-488C-ABBB-3F89582F9528}"/>
                </a:ext>
              </a:extLst>
            </p:cNvPr>
            <p:cNvCxnSpPr/>
            <p:nvPr/>
          </p:nvCxnSpPr>
          <p:spPr>
            <a:xfrm>
              <a:off x="3681924" y="4773317"/>
              <a:ext cx="1407860" cy="1228714"/>
            </a:xfrm>
            <a:prstGeom prst="straightConnector1">
              <a:avLst/>
            </a:prstGeom>
            <a:noFill/>
            <a:ln w="25400" cap="flat" cmpd="sng">
              <a:solidFill>
                <a:schemeClr val="lt1"/>
              </a:solidFill>
              <a:prstDash val="dash"/>
              <a:round/>
              <a:headEnd type="none" w="sm" len="sm"/>
              <a:tailEnd type="none" w="sm" len="sm"/>
            </a:ln>
            <a:effectLst>
              <a:outerShdw blurRad="63500" dist="20000" dir="5400000" rotWithShape="0">
                <a:srgbClr val="000000">
                  <a:alpha val="37254"/>
                </a:srgbClr>
              </a:outerShdw>
            </a:effectLst>
          </p:spPr>
        </p:cxnSp>
      </p:grpSp>
      <p:sp>
        <p:nvSpPr>
          <p:cNvPr id="14" name="Shape 175">
            <a:extLst>
              <a:ext uri="{FF2B5EF4-FFF2-40B4-BE49-F238E27FC236}">
                <a16:creationId xmlns:a16="http://schemas.microsoft.com/office/drawing/2014/main" id="{A2D96A7C-E189-4076-ADD5-496FE2056874}"/>
              </a:ext>
            </a:extLst>
          </p:cNvPr>
          <p:cNvSpPr txBox="1"/>
          <p:nvPr/>
        </p:nvSpPr>
        <p:spPr>
          <a:xfrm>
            <a:off x="1563818" y="5491390"/>
            <a:ext cx="14451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400" b="1" kern="0" dirty="0">
                <a:solidFill>
                  <a:srgbClr val="666666"/>
                </a:solidFill>
                <a:ea typeface="Arial"/>
                <a:cs typeface="Arial"/>
                <a:sym typeface="Arial"/>
              </a:rPr>
              <a:t>4 P-3 missions 24-26 August</a:t>
            </a:r>
            <a:endParaRPr sz="1600" kern="0" dirty="0">
              <a:solidFill>
                <a:srgbClr val="666666"/>
              </a:solidFill>
              <a:cs typeface="Arial"/>
              <a:sym typeface="Arial"/>
            </a:endParaRPr>
          </a:p>
        </p:txBody>
      </p:sp>
      <p:pic>
        <p:nvPicPr>
          <p:cNvPr id="15" name="Shape 176">
            <a:extLst>
              <a:ext uri="{FF2B5EF4-FFF2-40B4-BE49-F238E27FC236}">
                <a16:creationId xmlns:a16="http://schemas.microsoft.com/office/drawing/2014/main" id="{90ADECBD-2145-460B-841D-D4F888CF5DF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05667" y="3318770"/>
            <a:ext cx="2897591" cy="290445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26CE65C-1D3E-4F31-A5A0-5EA83748195E}"/>
              </a:ext>
            </a:extLst>
          </p:cNvPr>
          <p:cNvSpPr txBox="1">
            <a:spLocks/>
          </p:cNvSpPr>
          <p:nvPr/>
        </p:nvSpPr>
        <p:spPr>
          <a:xfrm>
            <a:off x="721100" y="1143000"/>
            <a:ext cx="12537700" cy="13716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/>
                <a:ea typeface="ＭＳ Ｐゴシック" charset="-128"/>
                <a:cs typeface="ＭＳ Ｐゴシック" pitchFamily="-112" charset="-128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9pPr>
          </a:lstStyle>
          <a:p>
            <a:pPr marL="0" lvl="1">
              <a:defRPr/>
            </a:pPr>
            <a:r>
              <a:rPr lang="en-US" sz="3600" b="1" kern="0" dirty="0">
                <a:solidFill>
                  <a:srgbClr val="666666"/>
                </a:solidFill>
                <a:latin typeface="+mn-lt"/>
                <a:cs typeface="Arial"/>
              </a:rPr>
              <a:t>IFEX FORECASTS</a:t>
            </a:r>
            <a:r>
              <a:rPr lang="en-US" sz="3600" kern="0" dirty="0">
                <a:solidFill>
                  <a:srgbClr val="666666"/>
                </a:solidFill>
                <a:latin typeface="+mn-lt"/>
                <a:cs typeface="Arial"/>
              </a:rPr>
              <a:t>: </a:t>
            </a:r>
            <a:r>
              <a:rPr lang="en-US" sz="2800" kern="0" dirty="0">
                <a:solidFill>
                  <a:srgbClr val="666666"/>
                </a:solidFill>
                <a:latin typeface="+mn-lt"/>
                <a:cs typeface="Arial"/>
              </a:rPr>
              <a:t>Assimilation of data into numerical models</a:t>
            </a:r>
          </a:p>
        </p:txBody>
      </p:sp>
    </p:spTree>
    <p:extLst>
      <p:ext uri="{BB962C8B-B14F-4D97-AF65-F5344CB8AC3E}">
        <p14:creationId xmlns:p14="http://schemas.microsoft.com/office/powerpoint/2010/main" val="323964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78F41-12DD-48ED-9FC3-E1BCDA994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25</a:t>
            </a:fld>
            <a:endParaRPr lang="en-US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313357DD-E9D7-4E9A-B6EB-39C387CBB28B}"/>
              </a:ext>
            </a:extLst>
          </p:cNvPr>
          <p:cNvSpPr txBox="1">
            <a:spLocks/>
          </p:cNvSpPr>
          <p:nvPr/>
        </p:nvSpPr>
        <p:spPr>
          <a:xfrm>
            <a:off x="7924800" y="51054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3349B-0748-4D15-89C8-8E28E8446E1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F4163E-2C36-478B-9E41-A9808495220D}"/>
              </a:ext>
            </a:extLst>
          </p:cNvPr>
          <p:cNvSpPr txBox="1"/>
          <p:nvPr/>
        </p:nvSpPr>
        <p:spPr>
          <a:xfrm>
            <a:off x="702000" y="1783499"/>
            <a:ext cx="63166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dirty="0">
                <a:solidFill>
                  <a:srgbClr val="666666"/>
                </a:solidFill>
              </a:rPr>
              <a:t>Vertical cross section of wind speed in Isaac (2012) at start of model forecast</a:t>
            </a:r>
          </a:p>
        </p:txBody>
      </p:sp>
      <p:grpSp>
        <p:nvGrpSpPr>
          <p:cNvPr id="7" name="Group 12">
            <a:extLst>
              <a:ext uri="{FF2B5EF4-FFF2-40B4-BE49-F238E27FC236}">
                <a16:creationId xmlns:a16="http://schemas.microsoft.com/office/drawing/2014/main" id="{1B18F770-5206-4E48-A5F1-94AEECB88303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2502568"/>
            <a:ext cx="3964158" cy="2967790"/>
            <a:chOff x="125610" y="3776353"/>
            <a:chExt cx="4267200" cy="3051167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4305C864-9F0E-4D9D-864E-D5E15E34F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63"/>
            <a:stretch>
              <a:fillRect/>
            </a:stretch>
          </p:blipFill>
          <p:spPr bwMode="auto">
            <a:xfrm>
              <a:off x="125610" y="3776353"/>
              <a:ext cx="4267200" cy="3051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33D52E9-F39F-4223-B6DA-3C9E9F133190}"/>
                </a:ext>
              </a:extLst>
            </p:cNvPr>
            <p:cNvCxnSpPr/>
            <p:nvPr/>
          </p:nvCxnSpPr>
          <p:spPr>
            <a:xfrm>
              <a:off x="2467033" y="4495720"/>
              <a:ext cx="62588" cy="1905751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ysDash"/>
            </a:ln>
            <a:effectLst/>
          </p:spPr>
        </p:cxn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9C1FF380-42A2-4374-BC2C-1279DB4D01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9504" y="3791282"/>
              <a:ext cx="2045572" cy="381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Calibri" pitchFamily="34" charset="0"/>
                </a:rPr>
                <a:t>Without radar data</a:t>
              </a:r>
            </a:p>
          </p:txBody>
        </p:sp>
      </p:grpSp>
      <p:grpSp>
        <p:nvGrpSpPr>
          <p:cNvPr id="11" name="Group 13">
            <a:extLst>
              <a:ext uri="{FF2B5EF4-FFF2-40B4-BE49-F238E27FC236}">
                <a16:creationId xmlns:a16="http://schemas.microsoft.com/office/drawing/2014/main" id="{9FA9882C-B7D2-4D0B-87A7-B9113861A902}"/>
              </a:ext>
            </a:extLst>
          </p:cNvPr>
          <p:cNvGrpSpPr>
            <a:grpSpLocks/>
          </p:cNvGrpSpPr>
          <p:nvPr/>
        </p:nvGrpSpPr>
        <p:grpSpPr bwMode="auto">
          <a:xfrm>
            <a:off x="3910195" y="2491385"/>
            <a:ext cx="3731133" cy="2990155"/>
            <a:chOff x="4724400" y="3764478"/>
            <a:chExt cx="4267200" cy="3038658"/>
          </a:xfrm>
        </p:grpSpPr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FF9F2133-1F19-49B6-8A27-C20E372AA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54"/>
            <a:stretch>
              <a:fillRect/>
            </a:stretch>
          </p:blipFill>
          <p:spPr bwMode="auto">
            <a:xfrm>
              <a:off x="4724400" y="3764478"/>
              <a:ext cx="4267200" cy="3038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52FACDE-6F1B-4629-84D4-54106FFCB1D7}"/>
                </a:ext>
              </a:extLst>
            </p:cNvPr>
            <p:cNvCxnSpPr/>
            <p:nvPr/>
          </p:nvCxnSpPr>
          <p:spPr>
            <a:xfrm flipH="1">
              <a:off x="7148143" y="4724917"/>
              <a:ext cx="548328" cy="1702894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ysDash"/>
            </a:ln>
            <a:effectLst/>
          </p:spPr>
        </p:cxnSp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41FC35F1-24FE-4755-B84A-59A49B39FD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99185" y="4246120"/>
              <a:ext cx="3623452" cy="312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Calibri" pitchFamily="34" charset="0"/>
                </a:rPr>
                <a:t>Improved representation of vortex tilt</a:t>
              </a:r>
            </a:p>
          </p:txBody>
        </p: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B1AD8E95-8558-4764-A058-6CBF2160A4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6639" y="3810000"/>
              <a:ext cx="1797463" cy="381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Calibri" pitchFamily="34" charset="0"/>
                </a:rPr>
                <a:t>With radar data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7B3FE1B4-24F3-489E-BCB6-5135AEF26C77}"/>
              </a:ext>
            </a:extLst>
          </p:cNvPr>
          <p:cNvSpPr txBox="1">
            <a:spLocks/>
          </p:cNvSpPr>
          <p:nvPr/>
        </p:nvSpPr>
        <p:spPr>
          <a:xfrm>
            <a:off x="721100" y="1143000"/>
            <a:ext cx="12537700" cy="13716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/>
                <a:ea typeface="ＭＳ Ｐゴシック" charset="-128"/>
                <a:cs typeface="ＭＳ Ｐゴシック" pitchFamily="-112" charset="-128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9pPr>
          </a:lstStyle>
          <a:p>
            <a:pPr marL="0" lvl="1">
              <a:defRPr/>
            </a:pPr>
            <a:r>
              <a:rPr lang="en-US" sz="3600" b="1" kern="0" dirty="0">
                <a:solidFill>
                  <a:srgbClr val="666666"/>
                </a:solidFill>
                <a:latin typeface="+mn-lt"/>
                <a:cs typeface="Arial"/>
              </a:rPr>
              <a:t>IFEX FORECASTS</a:t>
            </a:r>
            <a:r>
              <a:rPr lang="en-US" sz="3600" kern="0" dirty="0">
                <a:solidFill>
                  <a:srgbClr val="666666"/>
                </a:solidFill>
                <a:latin typeface="+mn-lt"/>
                <a:cs typeface="Arial"/>
              </a:rPr>
              <a:t>: </a:t>
            </a:r>
            <a:r>
              <a:rPr lang="en-US" sz="2800" kern="0" dirty="0">
                <a:solidFill>
                  <a:srgbClr val="666666"/>
                </a:solidFill>
                <a:latin typeface="+mn-lt"/>
                <a:cs typeface="Arial"/>
              </a:rPr>
              <a:t>Assimilation of data into numerical models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06B4F50-2A84-4AD1-9B69-D7C4BB347E2A}"/>
              </a:ext>
            </a:extLst>
          </p:cNvPr>
          <p:cNvGrpSpPr/>
          <p:nvPr/>
        </p:nvGrpSpPr>
        <p:grpSpPr>
          <a:xfrm>
            <a:off x="7331326" y="1857345"/>
            <a:ext cx="5434818" cy="6039972"/>
            <a:chOff x="7331326" y="1857345"/>
            <a:chExt cx="5434818" cy="6039972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C740D7D-0AC3-4B4B-96BA-4F29C6C26C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31"/>
            <a:stretch/>
          </p:blipFill>
          <p:spPr bwMode="auto">
            <a:xfrm>
              <a:off x="7715771" y="2565550"/>
              <a:ext cx="4192040" cy="2791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Shape 166">
              <a:extLst>
                <a:ext uri="{FF2B5EF4-FFF2-40B4-BE49-F238E27FC236}">
                  <a16:creationId xmlns:a16="http://schemas.microsoft.com/office/drawing/2014/main" id="{E0B999CD-9F54-4967-A19B-C5EB67B5D856}"/>
                </a:ext>
              </a:extLst>
            </p:cNvPr>
            <p:cNvSpPr txBox="1"/>
            <p:nvPr/>
          </p:nvSpPr>
          <p:spPr>
            <a:xfrm>
              <a:off x="7584544" y="5712656"/>
              <a:ext cx="5181600" cy="21846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42900" indent="-3429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Char char="•"/>
              </a:pPr>
              <a:r>
                <a:rPr lang="en-US" sz="2000" kern="0" dirty="0">
                  <a:solidFill>
                    <a:srgbClr val="666666"/>
                  </a:solidFill>
                  <a:ea typeface="Arial"/>
                  <a:cs typeface="Arial"/>
                  <a:sym typeface="Arial"/>
                </a:rPr>
                <a:t>Resulting intensity forecast was improved</a:t>
              </a:r>
              <a:endParaRPr sz="1200" kern="0" dirty="0">
                <a:solidFill>
                  <a:srgbClr val="666666"/>
                </a:solidFill>
                <a:cs typeface="Arial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61AE37F-5068-46CE-94CC-2BC6DE1C110B}"/>
                </a:ext>
              </a:extLst>
            </p:cNvPr>
            <p:cNvSpPr txBox="1"/>
            <p:nvPr/>
          </p:nvSpPr>
          <p:spPr>
            <a:xfrm>
              <a:off x="7331326" y="1857345"/>
              <a:ext cx="500981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i="1" dirty="0">
                  <a:solidFill>
                    <a:srgbClr val="666666"/>
                  </a:solidFill>
                </a:rPr>
                <a:t>Isaac intensity forecast errors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15792CF-5A7D-438E-B4F9-D8C2A5C767AC}"/>
              </a:ext>
            </a:extLst>
          </p:cNvPr>
          <p:cNvSpPr txBox="1"/>
          <p:nvPr/>
        </p:nvSpPr>
        <p:spPr>
          <a:xfrm>
            <a:off x="797791" y="5755514"/>
            <a:ext cx="67587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000" kern="0" dirty="0">
                <a:solidFill>
                  <a:srgbClr val="666666"/>
                </a:solidFill>
                <a:ea typeface="Arial"/>
                <a:cs typeface="Arial"/>
                <a:sym typeface="Arial"/>
              </a:rPr>
              <a:t>Incorporation of radar data improved structure of Isaac at initial time</a:t>
            </a:r>
          </a:p>
        </p:txBody>
      </p:sp>
    </p:spTree>
    <p:extLst>
      <p:ext uri="{BB962C8B-B14F-4D97-AF65-F5344CB8AC3E}">
        <p14:creationId xmlns:p14="http://schemas.microsoft.com/office/powerpoint/2010/main" val="165884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7418E-D611-44E7-AD99-54ACCFD94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26</a:t>
            </a:fld>
            <a:endParaRPr lang="en-US"/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E64DA4B8-50F7-43F1-AC81-BC8D1077F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7950" y="925301"/>
            <a:ext cx="87895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666666"/>
                </a:solidFill>
                <a:latin typeface="+mj-lt"/>
              </a:rPr>
              <a:t>IFEX FORECASTS</a:t>
            </a:r>
            <a:r>
              <a:rPr lang="en-US" altLang="en-US" sz="4000" dirty="0">
                <a:solidFill>
                  <a:srgbClr val="666666"/>
                </a:solidFill>
                <a:latin typeface="+mj-lt"/>
              </a:rPr>
              <a:t>: Model evaluation</a:t>
            </a: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6103E228-EE4B-451F-9C4A-37D70BB52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595437"/>
            <a:ext cx="876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i="1">
                <a:solidFill>
                  <a:srgbClr val="666666"/>
                </a:solidFill>
                <a:latin typeface="+mj-lt"/>
              </a:rPr>
              <a:t>Sensitivity of radial wind to mixing processes in low levels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93F48F-2ECA-4B20-B799-30C0967BCA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559"/>
          <a:stretch/>
        </p:blipFill>
        <p:spPr>
          <a:xfrm>
            <a:off x="892382" y="2895600"/>
            <a:ext cx="4941167" cy="23550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CE161C-EA82-4BF7-A53F-A0C72FC5DB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333"/>
          <a:stretch/>
        </p:blipFill>
        <p:spPr>
          <a:xfrm>
            <a:off x="6275890" y="2895600"/>
            <a:ext cx="4657322" cy="26738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8A4B29-FBBE-48A6-A9F9-85A7A3A43D72}"/>
              </a:ext>
            </a:extLst>
          </p:cNvPr>
          <p:cNvSpPr txBox="1"/>
          <p:nvPr/>
        </p:nvSpPr>
        <p:spPr>
          <a:xfrm>
            <a:off x="288300" y="2163461"/>
            <a:ext cx="1169159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u="sng" dirty="0">
                <a:solidFill>
                  <a:srgbClr val="666666"/>
                </a:solidFill>
                <a:latin typeface="+mj-lt"/>
              </a:rPr>
              <a:t>Values of vertical eddy diffusivity obtained from model simulations (dots) and aircraft observations (x’s)</a:t>
            </a:r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30E27834-949E-4EE6-BE92-3A35B2971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926" y="5719971"/>
            <a:ext cx="10134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US" altLang="en-US" sz="2000" dirty="0">
                <a:solidFill>
                  <a:srgbClr val="666666"/>
                </a:solidFill>
                <a:latin typeface="+mj-lt"/>
              </a:rPr>
              <a:t>Default value of mixing in HWRF model (alpha=1) too diffusive when compared with observations</a:t>
            </a:r>
            <a:endParaRPr lang="en-US" altLang="en-US" sz="2000" baseline="-25000" dirty="0">
              <a:solidFill>
                <a:srgbClr val="666666"/>
              </a:solidFill>
              <a:latin typeface="+mj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8D89430-F60E-4786-93F4-513A5E72ED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772"/>
          <a:stretch/>
        </p:blipFill>
        <p:spPr>
          <a:xfrm>
            <a:off x="895926" y="5312734"/>
            <a:ext cx="4657322" cy="23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7418E-D611-44E7-AD99-54ACCFD94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1767CF-F3E8-4481-8518-E23EA2E085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996" t="52667" r="30822" b="17407"/>
          <a:stretch/>
        </p:blipFill>
        <p:spPr>
          <a:xfrm>
            <a:off x="1519862" y="2821128"/>
            <a:ext cx="2392919" cy="30556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90DB4A-DFA2-4239-BC2A-927C1904FED5}"/>
              </a:ext>
            </a:extLst>
          </p:cNvPr>
          <p:cNvSpPr txBox="1"/>
          <p:nvPr/>
        </p:nvSpPr>
        <p:spPr>
          <a:xfrm>
            <a:off x="1909467" y="2309790"/>
            <a:ext cx="813915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u="sng" dirty="0">
                <a:solidFill>
                  <a:srgbClr val="666666"/>
                </a:solidFill>
                <a:latin typeface="+mj-lt"/>
              </a:rPr>
              <a:t>Radial inflow for different HWRF model configurations from 2011-2019</a:t>
            </a: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E64DA4B8-50F7-43F1-AC81-BC8D1077F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7950" y="925301"/>
            <a:ext cx="87895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666666"/>
                </a:solidFill>
                <a:latin typeface="+mj-lt"/>
              </a:rPr>
              <a:t>IFEX FORECASTS</a:t>
            </a:r>
            <a:r>
              <a:rPr lang="en-US" altLang="en-US" sz="4000" dirty="0">
                <a:solidFill>
                  <a:srgbClr val="666666"/>
                </a:solidFill>
                <a:latin typeface="+mj-lt"/>
              </a:rPr>
              <a:t>: Model evaluation</a:t>
            </a: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6103E228-EE4B-451F-9C4A-37D70BB52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595437"/>
            <a:ext cx="876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i="1">
                <a:solidFill>
                  <a:srgbClr val="666666"/>
                </a:solidFill>
                <a:latin typeface="+mj-lt"/>
              </a:rPr>
              <a:t>Sensitivity of radial wind to mixing processes in low levels</a:t>
            </a:r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id="{2B763ED1-E565-4C38-999D-B4534E4B3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073914"/>
            <a:ext cx="10134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US" altLang="en-US" sz="2000" dirty="0">
                <a:solidFill>
                  <a:srgbClr val="666666"/>
                </a:solidFill>
                <a:latin typeface="+mj-lt"/>
              </a:rPr>
              <a:t>PBL structure (depth of inflow layer, outflow channel) more consistent with dropsonde composites using mixing based on observations (more recent versions of model)</a:t>
            </a:r>
            <a:endParaRPr lang="en-US" altLang="en-US" sz="2000" baseline="-25000" dirty="0">
              <a:solidFill>
                <a:srgbClr val="666666"/>
              </a:solidFill>
              <a:latin typeface="+mj-lt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3F6DA78D-D642-4AD3-86A6-FCBD9269208A}"/>
              </a:ext>
            </a:extLst>
          </p:cNvPr>
          <p:cNvSpPr/>
          <p:nvPr/>
        </p:nvSpPr>
        <p:spPr>
          <a:xfrm flipH="1">
            <a:off x="3944112" y="3679064"/>
            <a:ext cx="609600" cy="17448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93358E3-749C-4EFF-9026-DC4026A3DB3D}"/>
              </a:ext>
            </a:extLst>
          </p:cNvPr>
          <p:cNvSpPr/>
          <p:nvPr/>
        </p:nvSpPr>
        <p:spPr>
          <a:xfrm>
            <a:off x="3697224" y="2835103"/>
            <a:ext cx="246888" cy="17448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7AC53EF-7B07-4EDD-BD68-3B6FD80F4BE9}"/>
              </a:ext>
            </a:extLst>
          </p:cNvPr>
          <p:cNvGrpSpPr/>
          <p:nvPr/>
        </p:nvGrpSpPr>
        <p:grpSpPr>
          <a:xfrm>
            <a:off x="4031027" y="2720328"/>
            <a:ext cx="6400267" cy="3223819"/>
            <a:chOff x="4031027" y="2720328"/>
            <a:chExt cx="6400267" cy="322381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838F7C-4D54-403D-A9AC-A169A22EB8C1}"/>
                </a:ext>
              </a:extLst>
            </p:cNvPr>
            <p:cNvSpPr txBox="1"/>
            <p:nvPr/>
          </p:nvSpPr>
          <p:spPr>
            <a:xfrm>
              <a:off x="7972343" y="5605593"/>
              <a:ext cx="17812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666666"/>
                  </a:solidFill>
                  <a:latin typeface="+mj-lt"/>
                  <a:cs typeface="Calibri" panose="020F0502020204030204" pitchFamily="34" charset="0"/>
                </a:rPr>
                <a:t>Zhang et al. 2020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2471331-D602-401A-B5D5-BBD618FDA4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8690" t="24814" r="31012" b="47163"/>
            <a:stretch/>
          </p:blipFill>
          <p:spPr>
            <a:xfrm>
              <a:off x="5979043" y="2720328"/>
              <a:ext cx="1867786" cy="285891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6E19736-2E19-43C2-93D2-06E84895A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2589" t="24814" r="56768" b="46800"/>
            <a:stretch/>
          </p:blipFill>
          <p:spPr>
            <a:xfrm>
              <a:off x="4041323" y="2732667"/>
              <a:ext cx="1925631" cy="288880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5A03F7E-2A46-4427-B48D-41389B7B4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704" t="53512" r="43704" b="17407"/>
            <a:stretch/>
          </p:blipFill>
          <p:spPr>
            <a:xfrm>
              <a:off x="7895510" y="2890329"/>
              <a:ext cx="1928973" cy="297909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5E6E490-C11B-4A0A-AE68-8BB274BA93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9178" t="52667" r="27565" b="17407"/>
            <a:stretch/>
          </p:blipFill>
          <p:spPr>
            <a:xfrm>
              <a:off x="9839982" y="2835103"/>
              <a:ext cx="591312" cy="305565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EFB76C8-CF5E-4D2E-9302-3568C7C32D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704" t="78223" r="43704" b="17407"/>
            <a:stretch/>
          </p:blipFill>
          <p:spPr>
            <a:xfrm>
              <a:off x="4031027" y="5429134"/>
              <a:ext cx="1928973" cy="44765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71FA41F-C374-4105-9C09-7D36E99CD2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704" t="78223" r="43704" b="17407"/>
            <a:stretch/>
          </p:blipFill>
          <p:spPr>
            <a:xfrm>
              <a:off x="6013098" y="5459132"/>
              <a:ext cx="1928973" cy="447653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846AFA4-D3B9-4B9A-937A-735AE4A52DD1}"/>
              </a:ext>
            </a:extLst>
          </p:cNvPr>
          <p:cNvSpPr/>
          <p:nvPr/>
        </p:nvSpPr>
        <p:spPr>
          <a:xfrm>
            <a:off x="1519862" y="2890329"/>
            <a:ext cx="308938" cy="233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8BD1EF-1A9C-45DD-B9D9-D5D960C878FB}"/>
              </a:ext>
            </a:extLst>
          </p:cNvPr>
          <p:cNvSpPr/>
          <p:nvPr/>
        </p:nvSpPr>
        <p:spPr>
          <a:xfrm>
            <a:off x="3806993" y="3128405"/>
            <a:ext cx="137119" cy="1993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7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37A1-A039-4924-B149-BBEB84D29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28</a:t>
            </a:fld>
            <a:endParaRPr lang="en-US"/>
          </a:p>
        </p:txBody>
      </p:sp>
      <p:pic>
        <p:nvPicPr>
          <p:cNvPr id="5" name="image3.png">
            <a:extLst>
              <a:ext uri="{FF2B5EF4-FFF2-40B4-BE49-F238E27FC236}">
                <a16:creationId xmlns:a16="http://schemas.microsoft.com/office/drawing/2014/main" id="{A4EF15FA-C1B9-4439-A105-32BA070F54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446"/>
          <a:stretch/>
        </p:blipFill>
        <p:spPr>
          <a:xfrm>
            <a:off x="609600" y="2627903"/>
            <a:ext cx="4633685" cy="3124449"/>
          </a:xfrm>
          <a:prstGeom prst="rect">
            <a:avLst/>
          </a:prstGeom>
          <a:ln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D0EE544-7C6B-4B5F-8BEE-4D6C235A66E6}"/>
              </a:ext>
            </a:extLst>
          </p:cNvPr>
          <p:cNvSpPr txBox="1">
            <a:spLocks/>
          </p:cNvSpPr>
          <p:nvPr/>
        </p:nvSpPr>
        <p:spPr>
          <a:xfrm>
            <a:off x="533400" y="1143000"/>
            <a:ext cx="12537700" cy="13716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/>
                <a:ea typeface="ＭＳ Ｐゴシック" charset="-128"/>
                <a:cs typeface="ＭＳ Ｐゴシック" pitchFamily="-112" charset="-128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9pPr>
          </a:lstStyle>
          <a:p>
            <a:pPr marL="0" lvl="1">
              <a:defRPr/>
            </a:pPr>
            <a:r>
              <a:rPr lang="en-US" sz="3600" b="1" kern="0" dirty="0">
                <a:solidFill>
                  <a:srgbClr val="666666"/>
                </a:solidFill>
                <a:latin typeface="+mn-lt"/>
                <a:cs typeface="Arial"/>
              </a:rPr>
              <a:t>IFEX FORECASTS</a:t>
            </a:r>
            <a:r>
              <a:rPr lang="en-US" sz="3600" kern="0" dirty="0">
                <a:solidFill>
                  <a:srgbClr val="666666"/>
                </a:solidFill>
                <a:latin typeface="+mn-lt"/>
                <a:cs typeface="Arial"/>
              </a:rPr>
              <a:t>: </a:t>
            </a:r>
            <a:r>
              <a:rPr lang="en-US" sz="2800" kern="0" dirty="0">
                <a:solidFill>
                  <a:srgbClr val="666666"/>
                </a:solidFill>
                <a:latin typeface="+mn-lt"/>
                <a:cs typeface="Arial"/>
              </a:rPr>
              <a:t>Improvements to numerical model forecasts</a:t>
            </a:r>
          </a:p>
        </p:txBody>
      </p:sp>
      <p:sp>
        <p:nvSpPr>
          <p:cNvPr id="8" name="Shape 166">
            <a:extLst>
              <a:ext uri="{FF2B5EF4-FFF2-40B4-BE49-F238E27FC236}">
                <a16:creationId xmlns:a16="http://schemas.microsoft.com/office/drawing/2014/main" id="{5E73617E-E13D-4F6F-B0AB-AC7BD3D10F28}"/>
              </a:ext>
            </a:extLst>
          </p:cNvPr>
          <p:cNvSpPr txBox="1"/>
          <p:nvPr/>
        </p:nvSpPr>
        <p:spPr>
          <a:xfrm>
            <a:off x="609600" y="5948191"/>
            <a:ext cx="5181600" cy="2184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000" kern="0" dirty="0">
                <a:solidFill>
                  <a:srgbClr val="666666"/>
                </a:solidFill>
                <a:ea typeface="Arial"/>
                <a:cs typeface="Arial"/>
                <a:sym typeface="Arial"/>
              </a:rPr>
              <a:t>HWRF intensity forecast improved steadily from 2011-2019</a:t>
            </a:r>
            <a:endParaRPr sz="1200" kern="0" dirty="0">
              <a:solidFill>
                <a:srgbClr val="666666"/>
              </a:solidFill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F4163D1-A656-43DF-9975-9E3DBC7E5843}"/>
              </a:ext>
            </a:extLst>
          </p:cNvPr>
          <p:cNvGrpSpPr/>
          <p:nvPr/>
        </p:nvGrpSpPr>
        <p:grpSpPr>
          <a:xfrm>
            <a:off x="5853308" y="2172448"/>
            <a:ext cx="6110092" cy="5980952"/>
            <a:chOff x="5853308" y="2172448"/>
            <a:chExt cx="6110092" cy="5980952"/>
          </a:xfrm>
        </p:grpSpPr>
        <p:pic>
          <p:nvPicPr>
            <p:cNvPr id="6" name="image5.png">
              <a:extLst>
                <a:ext uri="{FF2B5EF4-FFF2-40B4-BE49-F238E27FC236}">
                  <a16:creationId xmlns:a16="http://schemas.microsoft.com/office/drawing/2014/main" id="{117EC9E0-7702-4171-A97E-797EE9A6FC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07" t="7705" b="6418"/>
            <a:stretch/>
          </p:blipFill>
          <p:spPr>
            <a:xfrm>
              <a:off x="5853308" y="2172448"/>
              <a:ext cx="6110092" cy="3618752"/>
            </a:xfrm>
            <a:prstGeom prst="rect">
              <a:avLst/>
            </a:prstGeom>
            <a:ln/>
          </p:spPr>
        </p:pic>
        <p:sp>
          <p:nvSpPr>
            <p:cNvPr id="9" name="Shape 166">
              <a:extLst>
                <a:ext uri="{FF2B5EF4-FFF2-40B4-BE49-F238E27FC236}">
                  <a16:creationId xmlns:a16="http://schemas.microsoft.com/office/drawing/2014/main" id="{8DA134F6-E617-4DD1-8CA2-15EDD1E8A3B6}"/>
                </a:ext>
              </a:extLst>
            </p:cNvPr>
            <p:cNvSpPr txBox="1"/>
            <p:nvPr/>
          </p:nvSpPr>
          <p:spPr>
            <a:xfrm>
              <a:off x="6248400" y="5968739"/>
              <a:ext cx="5181600" cy="21846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42900" indent="-34290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Char char="•"/>
              </a:pPr>
              <a:r>
                <a:rPr lang="en-US" sz="2000" kern="0" dirty="0">
                  <a:solidFill>
                    <a:srgbClr val="666666"/>
                  </a:solidFill>
                  <a:cs typeface="Arial"/>
                  <a:sym typeface="Arial"/>
                </a:rPr>
                <a:t>Use of aircraft reconnaissance improves HWRF intensity forecast by ~15% at 48 h</a:t>
              </a:r>
              <a:endParaRPr sz="1200" kern="0" dirty="0">
                <a:solidFill>
                  <a:srgbClr val="666666"/>
                </a:solidFill>
                <a:cs typeface="Arial"/>
                <a:sym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DDD31D6-12A8-4D1B-B6D6-14EB6679647E}"/>
              </a:ext>
            </a:extLst>
          </p:cNvPr>
          <p:cNvSpPr txBox="1"/>
          <p:nvPr/>
        </p:nvSpPr>
        <p:spPr>
          <a:xfrm>
            <a:off x="1659787" y="2201920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66666"/>
                </a:solidFill>
              </a:rPr>
              <a:t>HWRF Intensity forecast skill</a:t>
            </a:r>
          </a:p>
        </p:txBody>
      </p:sp>
    </p:spTree>
    <p:extLst>
      <p:ext uri="{BB962C8B-B14F-4D97-AF65-F5344CB8AC3E}">
        <p14:creationId xmlns:p14="http://schemas.microsoft.com/office/powerpoint/2010/main" val="2319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E100A8-A2AF-475D-97CB-FC1E4F88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2856A8-2856-4FEA-83C3-53B40F72D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514600"/>
            <a:ext cx="8383202" cy="39802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8AA119-B8A9-4D89-93D6-4E1C2E45453C}"/>
              </a:ext>
            </a:extLst>
          </p:cNvPr>
          <p:cNvSpPr txBox="1"/>
          <p:nvPr/>
        </p:nvSpPr>
        <p:spPr>
          <a:xfrm>
            <a:off x="1977106" y="1953566"/>
            <a:ext cx="833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666666"/>
                </a:solidFill>
              </a:rPr>
              <a:t>Real-time display of reflectivity and winds in Hurricane Lane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D2F128C-03B6-4E3A-A1C0-90E4416AED13}"/>
              </a:ext>
            </a:extLst>
          </p:cNvPr>
          <p:cNvSpPr txBox="1">
            <a:spLocks/>
          </p:cNvSpPr>
          <p:nvPr/>
        </p:nvSpPr>
        <p:spPr>
          <a:xfrm>
            <a:off x="381000" y="1219200"/>
            <a:ext cx="13258800" cy="1371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1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j-lt"/>
                <a:ea typeface="ＭＳ Ｐゴシック" charset="-128"/>
                <a:cs typeface="Arial"/>
              </a:rPr>
              <a:t>IFEX NOWCASTS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j-lt"/>
                <a:ea typeface="ＭＳ Ｐゴシック" charset="-128"/>
                <a:cs typeface="Arial"/>
              </a:rPr>
              <a:t>: </a:t>
            </a:r>
            <a:r>
              <a:rPr kumimoji="0" lang="en-US" sz="3200" i="0" u="none" strike="noStrike" kern="0" cap="none" spc="0" normalizeH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j-lt"/>
                <a:ea typeface="ＭＳ Ｐゴシック" charset="-128"/>
                <a:cs typeface="Arial"/>
              </a:rPr>
              <a:t>Improved representation of TC structure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+mj-lt"/>
              <a:ea typeface="ＭＳ Ｐゴシック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096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3</a:t>
            </a:fld>
            <a:endParaRPr lang="en-US"/>
          </a:p>
        </p:txBody>
      </p:sp>
      <p:pic>
        <p:nvPicPr>
          <p:cNvPr id="5" name="Google Shape;215;p2">
            <a:extLst>
              <a:ext uri="{FF2B5EF4-FFF2-40B4-BE49-F238E27FC236}">
                <a16:creationId xmlns:a16="http://schemas.microsoft.com/office/drawing/2014/main" id="{96969B27-EC25-4C80-ACE3-751552B9846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512" y="1752600"/>
            <a:ext cx="6202228" cy="420050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17;p2">
            <a:extLst>
              <a:ext uri="{FF2B5EF4-FFF2-40B4-BE49-F238E27FC236}">
                <a16:creationId xmlns:a16="http://schemas.microsoft.com/office/drawing/2014/main" id="{77C7F83C-B76D-438E-BBD9-5F99FA669D79}"/>
              </a:ext>
            </a:extLst>
          </p:cNvPr>
          <p:cNvSpPr txBox="1"/>
          <p:nvPr/>
        </p:nvSpPr>
        <p:spPr>
          <a:xfrm>
            <a:off x="1115243" y="4074605"/>
            <a:ext cx="92204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track</a:t>
            </a:r>
            <a:endParaRPr/>
          </a:p>
        </p:txBody>
      </p:sp>
      <p:sp>
        <p:nvSpPr>
          <p:cNvPr id="7" name="Google Shape;218;p2">
            <a:extLst>
              <a:ext uri="{FF2B5EF4-FFF2-40B4-BE49-F238E27FC236}">
                <a16:creationId xmlns:a16="http://schemas.microsoft.com/office/drawing/2014/main" id="{C3D07C6D-6CAA-48D0-A227-FA013961ED35}"/>
              </a:ext>
            </a:extLst>
          </p:cNvPr>
          <p:cNvSpPr txBox="1"/>
          <p:nvPr/>
        </p:nvSpPr>
        <p:spPr>
          <a:xfrm>
            <a:off x="1143000" y="2276772"/>
            <a:ext cx="144943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intensity</a:t>
            </a:r>
            <a:endParaRPr/>
          </a:p>
        </p:txBody>
      </p:sp>
      <p:sp>
        <p:nvSpPr>
          <p:cNvPr id="8" name="Google Shape;219;p2">
            <a:extLst>
              <a:ext uri="{FF2B5EF4-FFF2-40B4-BE49-F238E27FC236}">
                <a16:creationId xmlns:a16="http://schemas.microsoft.com/office/drawing/2014/main" id="{677A1AAC-0740-4D76-BF77-6A74F6B163F1}"/>
              </a:ext>
            </a:extLst>
          </p:cNvPr>
          <p:cNvSpPr txBox="1"/>
          <p:nvPr/>
        </p:nvSpPr>
        <p:spPr>
          <a:xfrm>
            <a:off x="71436" y="968819"/>
            <a:ext cx="12028966" cy="554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Font typeface="Arial"/>
              <a:buNone/>
            </a:pPr>
            <a:r>
              <a:rPr lang="en-US" sz="3600" dirty="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The Challenge: Hurricane Intensity Forecasting</a:t>
            </a:r>
            <a:br>
              <a:rPr lang="en-US" sz="4000" dirty="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</a:br>
            <a:endParaRPr sz="4000" dirty="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220;p2">
            <a:extLst>
              <a:ext uri="{FF2B5EF4-FFF2-40B4-BE49-F238E27FC236}">
                <a16:creationId xmlns:a16="http://schemas.microsoft.com/office/drawing/2014/main" id="{4940C649-6518-400E-9C50-1C79CCC4CF72}"/>
              </a:ext>
            </a:extLst>
          </p:cNvPr>
          <p:cNvSpPr txBox="1"/>
          <p:nvPr/>
        </p:nvSpPr>
        <p:spPr>
          <a:xfrm>
            <a:off x="6858000" y="3124200"/>
            <a:ext cx="19050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4298D3"/>
                </a:solidFill>
                <a:latin typeface="Arial"/>
                <a:ea typeface="Arial"/>
                <a:cs typeface="Arial"/>
                <a:sym typeface="Arial"/>
              </a:rPr>
              <a:t>70%</a:t>
            </a:r>
            <a:endParaRPr dirty="0"/>
          </a:p>
        </p:txBody>
      </p:sp>
      <p:sp>
        <p:nvSpPr>
          <p:cNvPr id="10" name="Google Shape;221;p2">
            <a:extLst>
              <a:ext uri="{FF2B5EF4-FFF2-40B4-BE49-F238E27FC236}">
                <a16:creationId xmlns:a16="http://schemas.microsoft.com/office/drawing/2014/main" id="{F1F31768-CBAA-4BC1-8874-42C167A2A941}"/>
              </a:ext>
            </a:extLst>
          </p:cNvPr>
          <p:cNvSpPr/>
          <p:nvPr/>
        </p:nvSpPr>
        <p:spPr>
          <a:xfrm>
            <a:off x="9858179" y="3125737"/>
            <a:ext cx="19812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rgbClr val="4298D3"/>
                </a:solidFill>
                <a:latin typeface="Arial"/>
                <a:ea typeface="Arial"/>
                <a:cs typeface="Arial"/>
                <a:sym typeface="Arial"/>
              </a:rPr>
              <a:t>30%</a:t>
            </a:r>
            <a:endParaRPr/>
          </a:p>
        </p:txBody>
      </p:sp>
      <p:sp>
        <p:nvSpPr>
          <p:cNvPr id="11" name="Google Shape;222;p2">
            <a:extLst>
              <a:ext uri="{FF2B5EF4-FFF2-40B4-BE49-F238E27FC236}">
                <a16:creationId xmlns:a16="http://schemas.microsoft.com/office/drawing/2014/main" id="{5711FC9E-6127-4B09-9B91-8183C365954C}"/>
              </a:ext>
            </a:extLst>
          </p:cNvPr>
          <p:cNvSpPr txBox="1"/>
          <p:nvPr/>
        </p:nvSpPr>
        <p:spPr>
          <a:xfrm>
            <a:off x="6538912" y="2471867"/>
            <a:ext cx="24384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Track forecast 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errors reduced by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Google Shape;223;p2">
            <a:extLst>
              <a:ext uri="{FF2B5EF4-FFF2-40B4-BE49-F238E27FC236}">
                <a16:creationId xmlns:a16="http://schemas.microsoft.com/office/drawing/2014/main" id="{AE99F320-C5D6-4EA1-9D21-F937FF594759}"/>
              </a:ext>
            </a:extLst>
          </p:cNvPr>
          <p:cNvSpPr/>
          <p:nvPr/>
        </p:nvSpPr>
        <p:spPr>
          <a:xfrm>
            <a:off x="9424434" y="2467104"/>
            <a:ext cx="24006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Intensity forecast errors reduced by</a:t>
            </a:r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Google Shape;224;p2">
            <a:extLst>
              <a:ext uri="{FF2B5EF4-FFF2-40B4-BE49-F238E27FC236}">
                <a16:creationId xmlns:a16="http://schemas.microsoft.com/office/drawing/2014/main" id="{F4F6CFC6-0E14-4868-B6DF-75336B61F819}"/>
              </a:ext>
            </a:extLst>
          </p:cNvPr>
          <p:cNvSpPr txBox="1"/>
          <p:nvPr/>
        </p:nvSpPr>
        <p:spPr>
          <a:xfrm>
            <a:off x="533400" y="1780148"/>
            <a:ext cx="4623370" cy="3692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rPr>
              <a:t>NHC 48-h Track &amp; Intensity Forecast Errors</a:t>
            </a:r>
            <a:endParaRPr dirty="0">
              <a:solidFill>
                <a:srgbClr val="575757"/>
              </a:solidFill>
            </a:endParaRPr>
          </a:p>
        </p:txBody>
      </p:sp>
      <p:sp>
        <p:nvSpPr>
          <p:cNvPr id="14" name="Google Shape;222;p2">
            <a:extLst>
              <a:ext uri="{FF2B5EF4-FFF2-40B4-BE49-F238E27FC236}">
                <a16:creationId xmlns:a16="http://schemas.microsoft.com/office/drawing/2014/main" id="{8A3B9A05-F48F-4C93-B5C6-7E28E685BBB3}"/>
              </a:ext>
            </a:extLst>
          </p:cNvPr>
          <p:cNvSpPr txBox="1"/>
          <p:nvPr/>
        </p:nvSpPr>
        <p:spPr>
          <a:xfrm>
            <a:off x="6934200" y="1915220"/>
            <a:ext cx="447179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Between 1994 and 2018</a:t>
            </a:r>
            <a:endParaRPr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A5AA74-8B87-400C-BF5F-633AC1A7C33B}"/>
              </a:ext>
            </a:extLst>
          </p:cNvPr>
          <p:cNvGrpSpPr/>
          <p:nvPr/>
        </p:nvGrpSpPr>
        <p:grpSpPr>
          <a:xfrm>
            <a:off x="6659332" y="4551219"/>
            <a:ext cx="5386193" cy="2043228"/>
            <a:chOff x="6659332" y="4623137"/>
            <a:chExt cx="5386193" cy="2043228"/>
          </a:xfrm>
        </p:grpSpPr>
        <p:sp>
          <p:nvSpPr>
            <p:cNvPr id="15" name="Google Shape;222;p2">
              <a:extLst>
                <a:ext uri="{FF2B5EF4-FFF2-40B4-BE49-F238E27FC236}">
                  <a16:creationId xmlns:a16="http://schemas.microsoft.com/office/drawing/2014/main" id="{BD652181-07A1-45D7-A48F-BAD01F71E823}"/>
                </a:ext>
              </a:extLst>
            </p:cNvPr>
            <p:cNvSpPr txBox="1"/>
            <p:nvPr/>
          </p:nvSpPr>
          <p:spPr>
            <a:xfrm>
              <a:off x="7085744" y="4623137"/>
              <a:ext cx="4471792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For hurricanes undergoing rapid intensification</a:t>
              </a:r>
              <a:endParaRPr sz="2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6" name="Google Shape;220;p2">
              <a:extLst>
                <a:ext uri="{FF2B5EF4-FFF2-40B4-BE49-F238E27FC236}">
                  <a16:creationId xmlns:a16="http://schemas.microsoft.com/office/drawing/2014/main" id="{FEC2C42C-CDE9-4025-AA49-388ADDE44906}"/>
                </a:ext>
              </a:extLst>
            </p:cNvPr>
            <p:cNvSpPr txBox="1"/>
            <p:nvPr/>
          </p:nvSpPr>
          <p:spPr>
            <a:xfrm>
              <a:off x="8369140" y="5292804"/>
              <a:ext cx="190500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 dirty="0">
                  <a:solidFill>
                    <a:srgbClr val="4298D3"/>
                  </a:solidFill>
                  <a:latin typeface="Arial"/>
                  <a:ea typeface="Arial"/>
                  <a:cs typeface="Arial"/>
                  <a:sym typeface="Arial"/>
                </a:rPr>
                <a:t>3 x</a:t>
              </a:r>
              <a:endParaRPr dirty="0"/>
            </a:p>
          </p:txBody>
        </p:sp>
        <p:sp>
          <p:nvSpPr>
            <p:cNvPr id="17" name="Google Shape;222;p2">
              <a:extLst>
                <a:ext uri="{FF2B5EF4-FFF2-40B4-BE49-F238E27FC236}">
                  <a16:creationId xmlns:a16="http://schemas.microsoft.com/office/drawing/2014/main" id="{AD1F21F5-48FC-40F7-A4A7-5757C8A890E5}"/>
                </a:ext>
              </a:extLst>
            </p:cNvPr>
            <p:cNvSpPr txBox="1"/>
            <p:nvPr/>
          </p:nvSpPr>
          <p:spPr>
            <a:xfrm>
              <a:off x="6659332" y="6297074"/>
              <a:ext cx="5386193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  <a:sym typeface="Arial"/>
                </a:rPr>
                <a:t>Greater intensity error than non-rapidly intensifying</a:t>
              </a:r>
              <a:endParaRPr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486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C4933B-0CE0-4276-A982-AAD8A2E09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04B2B7-A3E3-4C2D-B2D4-095E538E6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92" y="2895600"/>
            <a:ext cx="7049238" cy="33016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281567-C75F-4EF6-8992-70B0DB5BD066}"/>
              </a:ext>
            </a:extLst>
          </p:cNvPr>
          <p:cNvSpPr txBox="1"/>
          <p:nvPr/>
        </p:nvSpPr>
        <p:spPr>
          <a:xfrm>
            <a:off x="1486422" y="2286000"/>
            <a:ext cx="9105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666666"/>
                </a:solidFill>
                <a:latin typeface="+mj-lt"/>
              </a:rPr>
              <a:t>Real-time vertical cross section of wind speeds in Hurricane Lane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600302-BFDF-4E65-BF85-A74ACCF02E45}"/>
              </a:ext>
            </a:extLst>
          </p:cNvPr>
          <p:cNvSpPr txBox="1">
            <a:spLocks/>
          </p:cNvSpPr>
          <p:nvPr/>
        </p:nvSpPr>
        <p:spPr>
          <a:xfrm>
            <a:off x="381000" y="1219200"/>
            <a:ext cx="13258800" cy="1371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1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j-lt"/>
                <a:ea typeface="ＭＳ Ｐゴシック" charset="-128"/>
                <a:cs typeface="Arial"/>
              </a:rPr>
              <a:t>IFEX NOWCASTS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j-lt"/>
                <a:ea typeface="ＭＳ Ｐゴシック" charset="-128"/>
                <a:cs typeface="Arial"/>
              </a:rPr>
              <a:t>: </a:t>
            </a:r>
            <a:r>
              <a:rPr kumimoji="0" lang="en-US" sz="3200" i="0" u="none" strike="noStrike" kern="0" cap="none" spc="0" normalizeH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j-lt"/>
                <a:ea typeface="ＭＳ Ｐゴシック" charset="-128"/>
                <a:cs typeface="Arial"/>
              </a:rPr>
              <a:t>Improved representation of TC structure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+mj-lt"/>
              <a:ea typeface="ＭＳ Ｐゴシック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206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9DB6B-A441-4D38-9859-6E494FC37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31</a:t>
            </a:fld>
            <a:endParaRPr lang="en-US"/>
          </a:p>
        </p:txBody>
      </p:sp>
      <p:pic>
        <p:nvPicPr>
          <p:cNvPr id="5" name="image13.png">
            <a:extLst>
              <a:ext uri="{FF2B5EF4-FFF2-40B4-BE49-F238E27FC236}">
                <a16:creationId xmlns:a16="http://schemas.microsoft.com/office/drawing/2014/main" id="{5C6C6319-81E0-4810-97FF-6AD2DE9822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29" b="50862"/>
          <a:stretch/>
        </p:blipFill>
        <p:spPr>
          <a:xfrm>
            <a:off x="2438400" y="2010229"/>
            <a:ext cx="5937218" cy="2256971"/>
          </a:xfrm>
          <a:prstGeom prst="rect">
            <a:avLst/>
          </a:prstGeom>
          <a:ln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ED05BC-82D1-4729-B98C-F48A1F8DB3D1}"/>
              </a:ext>
            </a:extLst>
          </p:cNvPr>
          <p:cNvSpPr txBox="1"/>
          <p:nvPr/>
        </p:nvSpPr>
        <p:spPr>
          <a:xfrm>
            <a:off x="7053944" y="2640925"/>
            <a:ext cx="3766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66666"/>
                </a:solidFill>
                <a:latin typeface="+mj-lt"/>
              </a:rPr>
              <a:t>The ”first look” of TDR data in AWIPS-II during Hurricane Lane (2018) flights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40A291F-2308-4D0B-9B9F-8E94F427AD2F}"/>
              </a:ext>
            </a:extLst>
          </p:cNvPr>
          <p:cNvSpPr txBox="1">
            <a:spLocks/>
          </p:cNvSpPr>
          <p:nvPr/>
        </p:nvSpPr>
        <p:spPr>
          <a:xfrm>
            <a:off x="381000" y="1066800"/>
            <a:ext cx="13258800" cy="1371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1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j-lt"/>
                <a:ea typeface="ＭＳ Ｐゴシック" charset="-128"/>
                <a:cs typeface="Arial"/>
              </a:rPr>
              <a:t>IFEX NOWCASTS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j-lt"/>
                <a:ea typeface="ＭＳ Ｐゴシック" charset="-128"/>
                <a:cs typeface="Arial"/>
              </a:rPr>
              <a:t>: </a:t>
            </a:r>
            <a:r>
              <a:rPr kumimoji="0" lang="en-US" sz="3200" i="0" u="none" strike="noStrike" kern="0" cap="none" spc="0" normalizeH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j-lt"/>
                <a:ea typeface="ＭＳ Ｐゴシック" charset="-128"/>
                <a:cs typeface="Arial"/>
              </a:rPr>
              <a:t>Improved representation of TC structure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+mj-lt"/>
              <a:ea typeface="ＭＳ Ｐゴシック" charset="-128"/>
              <a:cs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83C8031-7B6D-4CE2-85F9-8E5ACEA854B0}"/>
              </a:ext>
            </a:extLst>
          </p:cNvPr>
          <p:cNvGrpSpPr/>
          <p:nvPr/>
        </p:nvGrpSpPr>
        <p:grpSpPr>
          <a:xfrm>
            <a:off x="1038231" y="4448629"/>
            <a:ext cx="10991844" cy="2256971"/>
            <a:chOff x="1038231" y="4267199"/>
            <a:chExt cx="10991844" cy="225697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9E5DA52-8174-4B97-BC92-0CFC49C80226}"/>
                </a:ext>
              </a:extLst>
            </p:cNvPr>
            <p:cNvSpPr txBox="1"/>
            <p:nvPr/>
          </p:nvSpPr>
          <p:spPr>
            <a:xfrm>
              <a:off x="8621713" y="4825425"/>
              <a:ext cx="34083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666666"/>
                  </a:solidFill>
                  <a:latin typeface="+mj-lt"/>
                </a:rPr>
                <a:t>Sequence of passes in Delta (2020) while rapidly intensifying</a:t>
              </a:r>
            </a:p>
          </p:txBody>
        </p:sp>
        <p:pic>
          <p:nvPicPr>
            <p:cNvPr id="9" name="image13.png">
              <a:extLst>
                <a:ext uri="{FF2B5EF4-FFF2-40B4-BE49-F238E27FC236}">
                  <a16:creationId xmlns:a16="http://schemas.microsoft.com/office/drawing/2014/main" id="{E635D56A-39D2-4A5A-BED8-D9C721DEC6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0862"/>
            <a:stretch/>
          </p:blipFill>
          <p:spPr>
            <a:xfrm>
              <a:off x="1038231" y="4267199"/>
              <a:ext cx="7489787" cy="2256971"/>
            </a:xfrm>
            <a:prstGeom prst="rect">
              <a:avLst/>
            </a:prstGeom>
            <a:ln/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3E6BC6F-F3F9-43BF-A356-F07394DAEE5B}"/>
              </a:ext>
            </a:extLst>
          </p:cNvPr>
          <p:cNvSpPr txBox="1"/>
          <p:nvPr/>
        </p:nvSpPr>
        <p:spPr>
          <a:xfrm>
            <a:off x="685800" y="1664218"/>
            <a:ext cx="10095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666666"/>
                </a:solidFill>
                <a:latin typeface="+mj-lt"/>
              </a:rPr>
              <a:t>Real-time incorporation of aircraft data into operational visualization tools</a:t>
            </a:r>
          </a:p>
        </p:txBody>
      </p:sp>
    </p:spTree>
    <p:extLst>
      <p:ext uri="{BB962C8B-B14F-4D97-AF65-F5344CB8AC3E}">
        <p14:creationId xmlns:p14="http://schemas.microsoft.com/office/powerpoint/2010/main" val="218169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908F4-F0F9-4DE9-B767-EA54F68F2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943C0F-0BB8-4338-81F3-DEC23E0D5C87}"/>
              </a:ext>
            </a:extLst>
          </p:cNvPr>
          <p:cNvSpPr txBox="1"/>
          <p:nvPr/>
        </p:nvSpPr>
        <p:spPr>
          <a:xfrm>
            <a:off x="428625" y="1646972"/>
            <a:ext cx="116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6666"/>
                </a:solidFill>
                <a:ea typeface="Times New Roman" panose="02020603050405020304" pitchFamily="18" charset="0"/>
              </a:rPr>
              <a:t>Characterizing TC Inner-core Structure and Intensity Change</a:t>
            </a:r>
            <a:endParaRPr lang="en-US" sz="2000" dirty="0">
              <a:solidFill>
                <a:srgbClr val="666666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193A4D-19C0-4EBA-88AD-2E8A98CEB69B}"/>
              </a:ext>
            </a:extLst>
          </p:cNvPr>
          <p:cNvSpPr txBox="1"/>
          <p:nvPr/>
        </p:nvSpPr>
        <p:spPr>
          <a:xfrm>
            <a:off x="1277257" y="2024901"/>
            <a:ext cx="10087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666666"/>
                </a:solidFill>
                <a:latin typeface="+mj-lt"/>
              </a:rPr>
              <a:t>composite TDR analysis for intensifying vs. non-intensifying TCs </a:t>
            </a:r>
            <a:r>
              <a:rPr lang="en-US" sz="1600" dirty="0">
                <a:solidFill>
                  <a:srgbClr val="666666"/>
                </a:solidFill>
                <a:latin typeface="+mj-lt"/>
              </a:rPr>
              <a:t>(Rogers et al. 2013)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666666"/>
                </a:solidFill>
                <a:latin typeface="+mj-lt"/>
              </a:rPr>
              <a:t>composites of flight-level data</a:t>
            </a:r>
            <a:r>
              <a:rPr lang="en-US" dirty="0">
                <a:solidFill>
                  <a:srgbClr val="666666"/>
                </a:solidFill>
                <a:effectLst/>
                <a:latin typeface="+mj-lt"/>
              </a:rPr>
              <a:t> </a:t>
            </a:r>
            <a:r>
              <a:rPr lang="en-US" sz="1600" dirty="0">
                <a:solidFill>
                  <a:srgbClr val="666666"/>
                </a:solidFill>
                <a:effectLst/>
                <a:latin typeface="+mj-lt"/>
              </a:rPr>
              <a:t>(Martinez et al. 2017)</a:t>
            </a:r>
            <a:r>
              <a:rPr lang="en-US" sz="1600" dirty="0">
                <a:solidFill>
                  <a:srgbClr val="666666"/>
                </a:solidFill>
                <a:latin typeface="+mj-lt"/>
              </a:rPr>
              <a:t> </a:t>
            </a:r>
            <a:endParaRPr lang="en-US" dirty="0">
              <a:solidFill>
                <a:srgbClr val="666666"/>
              </a:solidFill>
              <a:latin typeface="+mj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666666"/>
                </a:solidFill>
                <a:latin typeface="+mj-lt"/>
              </a:rPr>
              <a:t>shear-relative TC asymmetry</a:t>
            </a:r>
            <a:r>
              <a:rPr lang="en-US" dirty="0">
                <a:solidFill>
                  <a:srgbClr val="666666"/>
                </a:solidFill>
                <a:effectLst/>
                <a:latin typeface="+mj-lt"/>
              </a:rPr>
              <a:t> </a:t>
            </a:r>
            <a:r>
              <a:rPr lang="en-US" sz="1600" dirty="0">
                <a:solidFill>
                  <a:srgbClr val="666666"/>
                </a:solidFill>
                <a:effectLst/>
                <a:latin typeface="+mj-lt"/>
              </a:rPr>
              <a:t>(Reasor et al. 2013)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666666"/>
                </a:solidFill>
                <a:latin typeface="+mj-lt"/>
              </a:rPr>
              <a:t>analyses of Hurricane Patricia </a:t>
            </a:r>
            <a:r>
              <a:rPr lang="en-US" sz="1600" dirty="0">
                <a:solidFill>
                  <a:srgbClr val="666666"/>
                </a:solidFill>
                <a:latin typeface="+mj-lt"/>
              </a:rPr>
              <a:t>(Rogers et al. 2017; Martinez et al. 2019)</a:t>
            </a:r>
            <a:endParaRPr lang="en-US" dirty="0">
              <a:solidFill>
                <a:srgbClr val="666666"/>
              </a:solidFill>
              <a:latin typeface="+mj-lt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CE64FBA-8F96-4C0E-8D1B-B4EAEFEE0DA4}"/>
              </a:ext>
            </a:extLst>
          </p:cNvPr>
          <p:cNvSpPr txBox="1">
            <a:spLocks/>
          </p:cNvSpPr>
          <p:nvPr/>
        </p:nvSpPr>
        <p:spPr>
          <a:xfrm>
            <a:off x="76200" y="1066800"/>
            <a:ext cx="13258800" cy="1371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1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j-lt"/>
                <a:ea typeface="ＭＳ Ｐゴシック" charset="-128"/>
                <a:cs typeface="Arial"/>
              </a:rPr>
              <a:t>IFEX RESEARCH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j-lt"/>
                <a:ea typeface="ＭＳ Ｐゴシック" charset="-128"/>
                <a:cs typeface="Arial"/>
              </a:rPr>
              <a:t>: </a:t>
            </a:r>
            <a:r>
              <a:rPr kumimoji="0" lang="en-US" sz="3200" i="0" u="none" strike="noStrike" kern="0" cap="none" spc="0" normalizeH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j-lt"/>
                <a:ea typeface="ＭＳ Ｐゴシック" charset="-128"/>
                <a:cs typeface="Arial"/>
              </a:rPr>
              <a:t>Improved understanding of intensity change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+mj-lt"/>
              <a:ea typeface="ＭＳ Ｐゴシック" charset="-128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BB267C-3632-4124-AF3D-2B49F93C89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971"/>
          <a:stretch/>
        </p:blipFill>
        <p:spPr>
          <a:xfrm>
            <a:off x="2398961" y="3624596"/>
            <a:ext cx="3292302" cy="3177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C2D84F-35E8-4948-9992-B08E125AA1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317" b="2947"/>
          <a:stretch/>
        </p:blipFill>
        <p:spPr>
          <a:xfrm>
            <a:off x="5867400" y="3624596"/>
            <a:ext cx="3312892" cy="31773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8282CD-4EE0-4C34-8798-F677290CDA49}"/>
              </a:ext>
            </a:extLst>
          </p:cNvPr>
          <p:cNvSpPr txBox="1"/>
          <p:nvPr/>
        </p:nvSpPr>
        <p:spPr>
          <a:xfrm>
            <a:off x="1789361" y="3236976"/>
            <a:ext cx="8614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666666"/>
                </a:solidFill>
              </a:rPr>
              <a:t>Azimuthally-averaged vorticity (shaded, x 10</a:t>
            </a:r>
            <a:r>
              <a:rPr lang="en-US" sz="1600" i="1" baseline="30000" dirty="0">
                <a:solidFill>
                  <a:srgbClr val="666666"/>
                </a:solidFill>
              </a:rPr>
              <a:t>-4</a:t>
            </a:r>
            <a:r>
              <a:rPr lang="en-US" sz="1600" i="1" dirty="0">
                <a:solidFill>
                  <a:srgbClr val="666666"/>
                </a:solidFill>
              </a:rPr>
              <a:t> s</a:t>
            </a:r>
            <a:r>
              <a:rPr lang="en-US" sz="1600" i="1" baseline="30000" dirty="0">
                <a:solidFill>
                  <a:srgbClr val="666666"/>
                </a:solidFill>
              </a:rPr>
              <a:t>-1</a:t>
            </a:r>
            <a:r>
              <a:rPr lang="en-US" sz="1600" i="1" dirty="0">
                <a:solidFill>
                  <a:srgbClr val="666666"/>
                </a:solidFill>
              </a:rPr>
              <a:t>) and radial distribution of convective bursts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6997D1-CCEF-4978-9A5F-8522DEBC724E}"/>
              </a:ext>
            </a:extLst>
          </p:cNvPr>
          <p:cNvSpPr txBox="1"/>
          <p:nvPr/>
        </p:nvSpPr>
        <p:spPr>
          <a:xfrm>
            <a:off x="8614024" y="6344633"/>
            <a:ext cx="29839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666666"/>
                </a:solidFill>
                <a:latin typeface="+mj-lt"/>
              </a:rPr>
              <a:t>Rogers et al. 2013</a:t>
            </a:r>
            <a:endParaRPr lang="en-US" sz="1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DDE8B2-1CC7-497E-BF5B-936EAFC8459B}"/>
              </a:ext>
            </a:extLst>
          </p:cNvPr>
          <p:cNvSpPr/>
          <p:nvPr/>
        </p:nvSpPr>
        <p:spPr>
          <a:xfrm>
            <a:off x="1787780" y="3225230"/>
            <a:ext cx="8499220" cy="35565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9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A45A03-1EF4-48CA-A5AA-BFF541A89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33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E42EC1-7896-4EFD-A62F-8A4EE0152C01}"/>
              </a:ext>
            </a:extLst>
          </p:cNvPr>
          <p:cNvSpPr txBox="1"/>
          <p:nvPr/>
        </p:nvSpPr>
        <p:spPr>
          <a:xfrm>
            <a:off x="428625" y="2094927"/>
            <a:ext cx="116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6666"/>
                </a:solidFill>
                <a:ea typeface="Times New Roman" panose="02020603050405020304" pitchFamily="18" charset="0"/>
              </a:rPr>
              <a:t>TC Intensity Change in Vertical Wind Shear</a:t>
            </a:r>
            <a:endParaRPr lang="en-US" sz="2000" dirty="0">
              <a:solidFill>
                <a:srgbClr val="666666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600ED4-2677-41BA-A833-66C63A3E033E}"/>
              </a:ext>
            </a:extLst>
          </p:cNvPr>
          <p:cNvSpPr txBox="1"/>
          <p:nvPr/>
        </p:nvSpPr>
        <p:spPr>
          <a:xfrm>
            <a:off x="1185635" y="2642497"/>
            <a:ext cx="4858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666666"/>
                </a:solidFill>
              </a:rPr>
              <a:t>Shear-relative evolution during RI of Edouard (2014) </a:t>
            </a:r>
            <a:r>
              <a:rPr lang="en-US" sz="1400" dirty="0">
                <a:solidFill>
                  <a:srgbClr val="666666"/>
                </a:solidFill>
              </a:rPr>
              <a:t>(Zawislak et al. 2016; Rogers et al. 2016)</a:t>
            </a:r>
          </a:p>
          <a:p>
            <a:endParaRPr lang="en-US" sz="1600" dirty="0">
              <a:solidFill>
                <a:srgbClr val="666666"/>
              </a:solidFill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A6F6A9-8C6B-4D08-AA90-767511F74B64}"/>
              </a:ext>
            </a:extLst>
          </p:cNvPr>
          <p:cNvSpPr/>
          <p:nvPr/>
        </p:nvSpPr>
        <p:spPr>
          <a:xfrm>
            <a:off x="1185050" y="4503003"/>
            <a:ext cx="48585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666666"/>
                </a:solidFill>
              </a:rPr>
              <a:t>Shear-relative distributions of RH, theta-e, stability in PBL </a:t>
            </a:r>
            <a:r>
              <a:rPr lang="en-US" sz="1400" dirty="0">
                <a:solidFill>
                  <a:srgbClr val="666666"/>
                </a:solidFill>
              </a:rPr>
              <a:t>(Nguyen et al. 2017) </a:t>
            </a:r>
            <a:r>
              <a:rPr lang="en-US" sz="1600" dirty="0">
                <a:solidFill>
                  <a:srgbClr val="666666"/>
                </a:solidFill>
              </a:rPr>
              <a:t>and mid-troposphere </a:t>
            </a:r>
            <a:r>
              <a:rPr lang="en-US" sz="1400" dirty="0">
                <a:solidFill>
                  <a:srgbClr val="666666"/>
                </a:solidFill>
              </a:rPr>
              <a:t>(Zawislak et al. 2016)</a:t>
            </a:r>
            <a:endParaRPr lang="en-US" sz="1600" dirty="0">
              <a:solidFill>
                <a:srgbClr val="666666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617CB5-7AA4-4DC5-8E2B-6E2C80F78681}"/>
              </a:ext>
            </a:extLst>
          </p:cNvPr>
          <p:cNvSpPr/>
          <p:nvPr/>
        </p:nvSpPr>
        <p:spPr>
          <a:xfrm>
            <a:off x="1185050" y="3473494"/>
            <a:ext cx="48585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666666"/>
                </a:solidFill>
              </a:rPr>
              <a:t>Composited TDR data showing that convective bursts in the USL quadrant in intensifying v. non-intensifying </a:t>
            </a:r>
            <a:r>
              <a:rPr lang="en-US" sz="1400" dirty="0">
                <a:solidFill>
                  <a:srgbClr val="666666"/>
                </a:solidFill>
              </a:rPr>
              <a:t>(Wadler et al. 2018a) </a:t>
            </a:r>
            <a:endParaRPr lang="en-US" sz="1600" dirty="0">
              <a:solidFill>
                <a:srgbClr val="666666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A82B6E-CB9E-457F-8618-C04A1B736A8E}"/>
              </a:ext>
            </a:extLst>
          </p:cNvPr>
          <p:cNvSpPr txBox="1"/>
          <p:nvPr/>
        </p:nvSpPr>
        <p:spPr>
          <a:xfrm>
            <a:off x="428625" y="1646972"/>
            <a:ext cx="116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6666"/>
                </a:solidFill>
                <a:ea typeface="Times New Roman" panose="02020603050405020304" pitchFamily="18" charset="0"/>
              </a:rPr>
              <a:t>Characterizing TC Inner-core Structure and Intensity Change</a:t>
            </a:r>
            <a:endParaRPr lang="en-US" sz="2000" dirty="0">
              <a:solidFill>
                <a:srgbClr val="666666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1A5767A-97C9-4C8E-AE20-8FE35C6A4FF7}"/>
              </a:ext>
            </a:extLst>
          </p:cNvPr>
          <p:cNvSpPr txBox="1">
            <a:spLocks/>
          </p:cNvSpPr>
          <p:nvPr/>
        </p:nvSpPr>
        <p:spPr>
          <a:xfrm>
            <a:off x="76200" y="1066800"/>
            <a:ext cx="13258800" cy="1371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1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j-lt"/>
                <a:ea typeface="ＭＳ Ｐゴシック" charset="-128"/>
                <a:cs typeface="Arial"/>
              </a:rPr>
              <a:t>IFEX RESEARCH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j-lt"/>
                <a:ea typeface="ＭＳ Ｐゴシック" charset="-128"/>
                <a:cs typeface="Arial"/>
              </a:rPr>
              <a:t>: </a:t>
            </a:r>
            <a:r>
              <a:rPr kumimoji="0" lang="en-US" sz="3200" i="0" u="none" strike="noStrike" kern="0" cap="none" spc="0" normalizeH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j-lt"/>
                <a:ea typeface="ＭＳ Ｐゴシック" charset="-128"/>
                <a:cs typeface="Arial"/>
              </a:rPr>
              <a:t>Improved understanding of intensity change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+mj-lt"/>
              <a:ea typeface="ＭＳ Ｐゴシック" charset="-128"/>
              <a:cs typeface="Arial"/>
            </a:endParaRPr>
          </a:p>
        </p:txBody>
      </p:sp>
      <p:pic>
        <p:nvPicPr>
          <p:cNvPr id="11" name="image8.jpg">
            <a:extLst>
              <a:ext uri="{FF2B5EF4-FFF2-40B4-BE49-F238E27FC236}">
                <a16:creationId xmlns:a16="http://schemas.microsoft.com/office/drawing/2014/main" id="{73ED8366-B0B6-4D28-9C0C-D7ABC6CBB254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756925" y="2272735"/>
            <a:ext cx="3825475" cy="4306444"/>
          </a:xfrm>
          <a:prstGeom prst="rect">
            <a:avLst/>
          </a:prstGeom>
          <a:ln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DACF02-A294-4D63-B112-2D9B2026242C}"/>
              </a:ext>
            </a:extLst>
          </p:cNvPr>
          <p:cNvSpPr txBox="1"/>
          <p:nvPr/>
        </p:nvSpPr>
        <p:spPr>
          <a:xfrm>
            <a:off x="10120046" y="6470150"/>
            <a:ext cx="17671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Nguyen et al. 2017</a:t>
            </a:r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11E9D9-85EB-433C-9ED9-8FA3AD154F9B}"/>
              </a:ext>
            </a:extLst>
          </p:cNvPr>
          <p:cNvSpPr txBox="1"/>
          <p:nvPr/>
        </p:nvSpPr>
        <p:spPr>
          <a:xfrm>
            <a:off x="8153400" y="1625025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666666"/>
                </a:solidFill>
              </a:rPr>
              <a:t>Schematic of intensifying and steady-state TC structure in shear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29BBA7-56BB-4621-90CB-41A90EE697DC}"/>
              </a:ext>
            </a:extLst>
          </p:cNvPr>
          <p:cNvSpPr/>
          <p:nvPr/>
        </p:nvSpPr>
        <p:spPr>
          <a:xfrm>
            <a:off x="7717536" y="1646972"/>
            <a:ext cx="4169664" cy="51347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5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A45A03-1EF4-48CA-A5AA-BFF541A89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34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E42EC1-7896-4EFD-A62F-8A4EE0152C01}"/>
              </a:ext>
            </a:extLst>
          </p:cNvPr>
          <p:cNvSpPr txBox="1"/>
          <p:nvPr/>
        </p:nvSpPr>
        <p:spPr>
          <a:xfrm>
            <a:off x="428625" y="2094927"/>
            <a:ext cx="116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6666"/>
                </a:solidFill>
                <a:ea typeface="Times New Roman" panose="02020603050405020304" pitchFamily="18" charset="0"/>
              </a:rPr>
              <a:t>TC Intensity Change in Vertical Wind Shear</a:t>
            </a:r>
            <a:endParaRPr lang="en-US" sz="2000" dirty="0">
              <a:solidFill>
                <a:srgbClr val="666666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600ED4-2677-41BA-A833-66C63A3E033E}"/>
              </a:ext>
            </a:extLst>
          </p:cNvPr>
          <p:cNvSpPr txBox="1"/>
          <p:nvPr/>
        </p:nvSpPr>
        <p:spPr>
          <a:xfrm>
            <a:off x="1185635" y="2642497"/>
            <a:ext cx="4858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666666"/>
                </a:solidFill>
              </a:rPr>
              <a:t>Shear-relative evolution during RI of Edouard (2014) </a:t>
            </a:r>
            <a:r>
              <a:rPr lang="en-US" sz="1400" dirty="0">
                <a:solidFill>
                  <a:srgbClr val="666666"/>
                </a:solidFill>
              </a:rPr>
              <a:t>(Zawislak et al. 2016; Rogers et al. 2016)</a:t>
            </a:r>
          </a:p>
          <a:p>
            <a:endParaRPr lang="en-US" sz="1600" dirty="0">
              <a:solidFill>
                <a:srgbClr val="666666"/>
              </a:solidFill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A6F6A9-8C6B-4D08-AA90-767511F74B64}"/>
              </a:ext>
            </a:extLst>
          </p:cNvPr>
          <p:cNvSpPr/>
          <p:nvPr/>
        </p:nvSpPr>
        <p:spPr>
          <a:xfrm>
            <a:off x="1185050" y="4503003"/>
            <a:ext cx="48585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666666"/>
                </a:solidFill>
              </a:rPr>
              <a:t>Shear-relative distributions of RH, theta-e, stability in PBL </a:t>
            </a:r>
            <a:r>
              <a:rPr lang="en-US" sz="1400" dirty="0">
                <a:solidFill>
                  <a:srgbClr val="666666"/>
                </a:solidFill>
              </a:rPr>
              <a:t>(Nguyen et al. 2017) </a:t>
            </a:r>
            <a:r>
              <a:rPr lang="en-US" sz="1600" dirty="0">
                <a:solidFill>
                  <a:srgbClr val="666666"/>
                </a:solidFill>
              </a:rPr>
              <a:t>and mid-troposphere </a:t>
            </a:r>
            <a:r>
              <a:rPr lang="en-US" sz="1400" dirty="0">
                <a:solidFill>
                  <a:srgbClr val="666666"/>
                </a:solidFill>
              </a:rPr>
              <a:t>(Zawislak et al. 2016)</a:t>
            </a:r>
            <a:endParaRPr lang="en-US" sz="1600" dirty="0">
              <a:solidFill>
                <a:srgbClr val="666666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617CB5-7AA4-4DC5-8E2B-6E2C80F78681}"/>
              </a:ext>
            </a:extLst>
          </p:cNvPr>
          <p:cNvSpPr/>
          <p:nvPr/>
        </p:nvSpPr>
        <p:spPr>
          <a:xfrm>
            <a:off x="1185050" y="3473494"/>
            <a:ext cx="48585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666666"/>
                </a:solidFill>
              </a:rPr>
              <a:t>Composited TDR data showing that convective bursts in the USL quadrant in intensifying v. non-intensifying </a:t>
            </a:r>
            <a:r>
              <a:rPr lang="en-US" sz="1400" dirty="0">
                <a:solidFill>
                  <a:srgbClr val="666666"/>
                </a:solidFill>
              </a:rPr>
              <a:t>(Wadler et al. 2018a) </a:t>
            </a:r>
            <a:endParaRPr lang="en-US" sz="1600" dirty="0">
              <a:solidFill>
                <a:srgbClr val="666666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A82B6E-CB9E-457F-8618-C04A1B736A8E}"/>
              </a:ext>
            </a:extLst>
          </p:cNvPr>
          <p:cNvSpPr txBox="1"/>
          <p:nvPr/>
        </p:nvSpPr>
        <p:spPr>
          <a:xfrm>
            <a:off x="428625" y="1646972"/>
            <a:ext cx="116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6666"/>
                </a:solidFill>
                <a:ea typeface="Times New Roman" panose="02020603050405020304" pitchFamily="18" charset="0"/>
              </a:rPr>
              <a:t>Characterizing TC Inner-core Structure and Intensity Change</a:t>
            </a:r>
            <a:endParaRPr lang="en-US" sz="2000" dirty="0">
              <a:solidFill>
                <a:srgbClr val="666666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1A5767A-97C9-4C8E-AE20-8FE35C6A4FF7}"/>
              </a:ext>
            </a:extLst>
          </p:cNvPr>
          <p:cNvSpPr txBox="1">
            <a:spLocks/>
          </p:cNvSpPr>
          <p:nvPr/>
        </p:nvSpPr>
        <p:spPr>
          <a:xfrm>
            <a:off x="76200" y="1048512"/>
            <a:ext cx="13258800" cy="1371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1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j-lt"/>
                <a:ea typeface="ＭＳ Ｐゴシック" charset="-128"/>
                <a:cs typeface="Arial"/>
              </a:rPr>
              <a:t>IFEX RESEARCH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j-lt"/>
                <a:ea typeface="ＭＳ Ｐゴシック" charset="-128"/>
                <a:cs typeface="Arial"/>
              </a:rPr>
              <a:t>: </a:t>
            </a:r>
            <a:r>
              <a:rPr kumimoji="0" lang="en-US" sz="3200" i="0" u="none" strike="noStrike" kern="0" cap="none" spc="0" normalizeH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j-lt"/>
                <a:ea typeface="ＭＳ Ｐゴシック" charset="-128"/>
                <a:cs typeface="Arial"/>
              </a:rPr>
              <a:t>Improved understanding of intensity change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+mj-lt"/>
              <a:ea typeface="ＭＳ Ｐゴシック" charset="-128"/>
              <a:cs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E004F0-3FF4-4422-AF6D-4E9700248E41}"/>
              </a:ext>
            </a:extLst>
          </p:cNvPr>
          <p:cNvSpPr/>
          <p:nvPr/>
        </p:nvSpPr>
        <p:spPr>
          <a:xfrm>
            <a:off x="1185050" y="5493603"/>
            <a:ext cx="53167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666666"/>
                </a:solidFill>
                <a:latin typeface="+mj-lt"/>
              </a:rPr>
              <a:t>Multi-scale interactions between convection, moistening, mass flux, and the vortex during downshear reformation of Hermine </a:t>
            </a:r>
            <a:r>
              <a:rPr lang="en-US" sz="1400" dirty="0">
                <a:solidFill>
                  <a:srgbClr val="666666"/>
                </a:solidFill>
                <a:latin typeface="+mj-lt"/>
              </a:rPr>
              <a:t>(Rogers et al. 2020)</a:t>
            </a:r>
            <a:endParaRPr lang="en-US" sz="1600" dirty="0">
              <a:solidFill>
                <a:srgbClr val="666666"/>
              </a:solidFill>
              <a:latin typeface="+mj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95EA2C6-C840-40A3-96FF-7471ACDC41A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78" t="67070" r="7612"/>
          <a:stretch/>
        </p:blipFill>
        <p:spPr bwMode="auto">
          <a:xfrm>
            <a:off x="8370148" y="2062831"/>
            <a:ext cx="2575050" cy="2374955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447D8B-6979-48EF-89BD-1C0BE6244B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481" b="6956"/>
          <a:stretch/>
        </p:blipFill>
        <p:spPr>
          <a:xfrm>
            <a:off x="8497910" y="4351352"/>
            <a:ext cx="2575050" cy="234866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B241BD4-187C-40DC-9114-BFEA33CA9D12}"/>
              </a:ext>
            </a:extLst>
          </p:cNvPr>
          <p:cNvSpPr txBox="1"/>
          <p:nvPr/>
        </p:nvSpPr>
        <p:spPr>
          <a:xfrm>
            <a:off x="9375060" y="5301828"/>
            <a:ext cx="2664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7DC2C8-68F3-4F6A-B92A-7A76F6AA7288}"/>
              </a:ext>
            </a:extLst>
          </p:cNvPr>
          <p:cNvSpPr txBox="1"/>
          <p:nvPr/>
        </p:nvSpPr>
        <p:spPr>
          <a:xfrm>
            <a:off x="9587373" y="4906811"/>
            <a:ext cx="2712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A0195EC-B245-4AE8-9EB0-DED185F0BB8B}"/>
              </a:ext>
            </a:extLst>
          </p:cNvPr>
          <p:cNvSpPr/>
          <p:nvPr/>
        </p:nvSpPr>
        <p:spPr>
          <a:xfrm>
            <a:off x="9254563" y="5031812"/>
            <a:ext cx="368055" cy="84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79FBE5B-BEE1-432C-9BE0-2E67FADFAB3D}"/>
              </a:ext>
            </a:extLst>
          </p:cNvPr>
          <p:cNvSpPr txBox="1"/>
          <p:nvPr/>
        </p:nvSpPr>
        <p:spPr>
          <a:xfrm>
            <a:off x="9127783" y="4988096"/>
            <a:ext cx="57992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b="1" dirty="0">
                <a:solidFill>
                  <a:schemeClr val="bg2">
                    <a:lumMod val="25000"/>
                  </a:schemeClr>
                </a:solidFill>
              </a:rPr>
              <a:t>1910 UTC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36D4E0-5B46-4C02-B29E-41DAED35EAD4}"/>
              </a:ext>
            </a:extLst>
          </p:cNvPr>
          <p:cNvGrpSpPr/>
          <p:nvPr/>
        </p:nvGrpSpPr>
        <p:grpSpPr>
          <a:xfrm>
            <a:off x="9043647" y="5462848"/>
            <a:ext cx="579929" cy="169277"/>
            <a:chOff x="9221570" y="5603424"/>
            <a:chExt cx="579929" cy="169277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B8C3C16-D591-46C1-B229-671985F63F12}"/>
                </a:ext>
              </a:extLst>
            </p:cNvPr>
            <p:cNvSpPr/>
            <p:nvPr/>
          </p:nvSpPr>
          <p:spPr>
            <a:xfrm>
              <a:off x="9416760" y="5645613"/>
              <a:ext cx="305179" cy="81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DA9350F-D5C6-4417-A542-414AD3B2EE4A}"/>
                </a:ext>
              </a:extLst>
            </p:cNvPr>
            <p:cNvSpPr txBox="1"/>
            <p:nvPr/>
          </p:nvSpPr>
          <p:spPr>
            <a:xfrm>
              <a:off x="9221570" y="5603424"/>
              <a:ext cx="579929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500" b="1" dirty="0">
                  <a:solidFill>
                    <a:schemeClr val="bg2">
                      <a:lumMod val="50000"/>
                    </a:schemeClr>
                  </a:solidFill>
                </a:rPr>
                <a:t>1742 UTC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D51216C-856E-46E4-85BB-46D7F996EC5F}"/>
              </a:ext>
            </a:extLst>
          </p:cNvPr>
          <p:cNvGrpSpPr/>
          <p:nvPr/>
        </p:nvGrpSpPr>
        <p:grpSpPr>
          <a:xfrm>
            <a:off x="9903135" y="5541942"/>
            <a:ext cx="537328" cy="200055"/>
            <a:chOff x="4506954" y="5356631"/>
            <a:chExt cx="537328" cy="20005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C199E27-CDB4-435E-BDE2-F14CE7E15113}"/>
                </a:ext>
              </a:extLst>
            </p:cNvPr>
            <p:cNvSpPr/>
            <p:nvPr/>
          </p:nvSpPr>
          <p:spPr>
            <a:xfrm>
              <a:off x="4540095" y="5409767"/>
              <a:ext cx="384517" cy="937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EC120DB-9CBD-4C01-85FD-326DE7CE88DD}"/>
                </a:ext>
              </a:extLst>
            </p:cNvPr>
            <p:cNvSpPr txBox="1"/>
            <p:nvPr/>
          </p:nvSpPr>
          <p:spPr>
            <a:xfrm>
              <a:off x="4506954" y="5356631"/>
              <a:ext cx="53732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700" b="1" dirty="0"/>
                <a:t>2034 UTC</a:t>
              </a: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6F034294-DAEC-4D66-94B1-8F340BFF6A54}"/>
              </a:ext>
            </a:extLst>
          </p:cNvPr>
          <p:cNvSpPr/>
          <p:nvPr/>
        </p:nvSpPr>
        <p:spPr>
          <a:xfrm>
            <a:off x="9428165" y="3389044"/>
            <a:ext cx="341809" cy="84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CF0947F-29D7-4FB4-8B2B-D8AE69DB21CD}"/>
              </a:ext>
            </a:extLst>
          </p:cNvPr>
          <p:cNvSpPr txBox="1"/>
          <p:nvPr/>
        </p:nvSpPr>
        <p:spPr>
          <a:xfrm>
            <a:off x="8503152" y="3338864"/>
            <a:ext cx="136139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b="1" dirty="0">
                <a:solidFill>
                  <a:schemeClr val="bg2">
                    <a:lumMod val="25000"/>
                  </a:schemeClr>
                </a:solidFill>
              </a:rPr>
              <a:t>1910 UTC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C4263C8-94C3-4625-AF7B-044ED49EA3C3}"/>
              </a:ext>
            </a:extLst>
          </p:cNvPr>
          <p:cNvGrpSpPr/>
          <p:nvPr/>
        </p:nvGrpSpPr>
        <p:grpSpPr>
          <a:xfrm>
            <a:off x="9602263" y="3754791"/>
            <a:ext cx="579929" cy="169277"/>
            <a:chOff x="2819117" y="5135045"/>
            <a:chExt cx="579929" cy="16927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1A2CCA1-5136-4912-98AD-FF7C74753EDB}"/>
                </a:ext>
              </a:extLst>
            </p:cNvPr>
            <p:cNvSpPr/>
            <p:nvPr/>
          </p:nvSpPr>
          <p:spPr>
            <a:xfrm>
              <a:off x="3009825" y="5180278"/>
              <a:ext cx="246060" cy="81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A048C40-45DB-4919-8F4D-3F9D03A8CFE1}"/>
                </a:ext>
              </a:extLst>
            </p:cNvPr>
            <p:cNvSpPr txBox="1"/>
            <p:nvPr/>
          </p:nvSpPr>
          <p:spPr>
            <a:xfrm>
              <a:off x="2819117" y="5135045"/>
              <a:ext cx="579929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500" b="1" dirty="0">
                  <a:solidFill>
                    <a:schemeClr val="bg2">
                      <a:lumMod val="50000"/>
                    </a:schemeClr>
                  </a:solidFill>
                </a:rPr>
                <a:t>1742 UTC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061C9C-C469-426D-B8D9-845724FC44C2}"/>
              </a:ext>
            </a:extLst>
          </p:cNvPr>
          <p:cNvGrpSpPr/>
          <p:nvPr/>
        </p:nvGrpSpPr>
        <p:grpSpPr>
          <a:xfrm>
            <a:off x="9907063" y="3191864"/>
            <a:ext cx="537328" cy="200055"/>
            <a:chOff x="4136832" y="5134544"/>
            <a:chExt cx="537328" cy="200055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BCCB4BF-D30D-4BCD-8A45-6829DE5084C7}"/>
                </a:ext>
              </a:extLst>
            </p:cNvPr>
            <p:cNvSpPr/>
            <p:nvPr/>
          </p:nvSpPr>
          <p:spPr>
            <a:xfrm>
              <a:off x="4165751" y="5187678"/>
              <a:ext cx="384517" cy="937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057602A-009A-47D8-83B0-8FCDD4105C66}"/>
                </a:ext>
              </a:extLst>
            </p:cNvPr>
            <p:cNvSpPr txBox="1"/>
            <p:nvPr/>
          </p:nvSpPr>
          <p:spPr>
            <a:xfrm>
              <a:off x="4136832" y="5134544"/>
              <a:ext cx="53732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700" b="1" dirty="0"/>
                <a:t>2034 UTC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463BDD-739B-4A24-A317-B1843E9262B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28" t="67070"/>
          <a:stretch/>
        </p:blipFill>
        <p:spPr bwMode="auto">
          <a:xfrm>
            <a:off x="11019971" y="2429383"/>
            <a:ext cx="180754" cy="2076180"/>
          </a:xfrm>
          <a:prstGeom prst="rect">
            <a:avLst/>
          </a:prstGeom>
          <a:noFill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144894C-42A9-45F5-BAF0-938EA318699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28" t="67070"/>
          <a:stretch/>
        </p:blipFill>
        <p:spPr bwMode="auto">
          <a:xfrm>
            <a:off x="11051469" y="4611190"/>
            <a:ext cx="180754" cy="2076180"/>
          </a:xfrm>
          <a:prstGeom prst="rect">
            <a:avLst/>
          </a:prstGeom>
          <a:noFill/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80F5241-6D77-46BD-B339-B71770300F0D}"/>
              </a:ext>
            </a:extLst>
          </p:cNvPr>
          <p:cNvSpPr txBox="1"/>
          <p:nvPr/>
        </p:nvSpPr>
        <p:spPr>
          <a:xfrm>
            <a:off x="10827708" y="2437218"/>
            <a:ext cx="503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echo top (km)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832F83-7B69-4109-902D-C4B1993F5CA6}"/>
              </a:ext>
            </a:extLst>
          </p:cNvPr>
          <p:cNvSpPr txBox="1"/>
          <p:nvPr/>
        </p:nvSpPr>
        <p:spPr>
          <a:xfrm>
            <a:off x="10865403" y="4649281"/>
            <a:ext cx="503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echo top (km)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64011FC-D80A-476D-8C88-8EDBDE30A64D}"/>
              </a:ext>
            </a:extLst>
          </p:cNvPr>
          <p:cNvSpPr txBox="1"/>
          <p:nvPr/>
        </p:nvSpPr>
        <p:spPr>
          <a:xfrm>
            <a:off x="8905772" y="5791535"/>
            <a:ext cx="24871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475" marR="0" lvl="0" indent="-1174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FC8CF4E-4076-4ACD-998D-FA5E4A700427}"/>
              </a:ext>
            </a:extLst>
          </p:cNvPr>
          <p:cNvSpPr/>
          <p:nvPr/>
        </p:nvSpPr>
        <p:spPr>
          <a:xfrm>
            <a:off x="8078263" y="1555091"/>
            <a:ext cx="3678936" cy="52480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1636F09-3EAF-4534-B6AF-BD489B587C7B}"/>
              </a:ext>
            </a:extLst>
          </p:cNvPr>
          <p:cNvSpPr txBox="1"/>
          <p:nvPr/>
        </p:nvSpPr>
        <p:spPr>
          <a:xfrm>
            <a:off x="8078263" y="1533144"/>
            <a:ext cx="3322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666666"/>
                </a:solidFill>
              </a:rPr>
              <a:t>Winds, 20-dBZ echo tops (shaded, km) and mid- and low-level center positions during consecutive center passes in Hermine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1C15F94-3630-4C07-A7A9-59C5F38F90E6}"/>
              </a:ext>
            </a:extLst>
          </p:cNvPr>
          <p:cNvSpPr txBox="1"/>
          <p:nvPr/>
        </p:nvSpPr>
        <p:spPr>
          <a:xfrm>
            <a:off x="10348646" y="6581001"/>
            <a:ext cx="17671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Rogers et al. 2020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2662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908F4-F0F9-4DE9-B767-EA54F68F2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35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943C0F-0BB8-4338-81F3-DEC23E0D5C87}"/>
              </a:ext>
            </a:extLst>
          </p:cNvPr>
          <p:cNvSpPr txBox="1"/>
          <p:nvPr/>
        </p:nvSpPr>
        <p:spPr>
          <a:xfrm>
            <a:off x="428625" y="1628950"/>
            <a:ext cx="116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6666"/>
                </a:solidFill>
                <a:ea typeface="Times New Roman" panose="02020603050405020304" pitchFamily="18" charset="0"/>
              </a:rPr>
              <a:t>Characterizing TC Inner-core Structure and Intensity Change</a:t>
            </a:r>
            <a:endParaRPr lang="en-US" sz="2000" dirty="0">
              <a:solidFill>
                <a:srgbClr val="66666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178FF7-3797-4487-BEBE-C871514D1CE3}"/>
              </a:ext>
            </a:extLst>
          </p:cNvPr>
          <p:cNvSpPr txBox="1"/>
          <p:nvPr/>
        </p:nvSpPr>
        <p:spPr>
          <a:xfrm>
            <a:off x="428625" y="2590800"/>
            <a:ext cx="116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6666"/>
                </a:solidFill>
                <a:ea typeface="Times New Roman" panose="02020603050405020304" pitchFamily="18" charset="0"/>
              </a:rPr>
              <a:t>Boundary Layer Processes and Air-sea Interactions</a:t>
            </a:r>
            <a:endParaRPr lang="en-US" sz="2000" dirty="0">
              <a:solidFill>
                <a:srgbClr val="666666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650B14-1160-4EDF-B9D6-1934591891F0}"/>
              </a:ext>
            </a:extLst>
          </p:cNvPr>
          <p:cNvSpPr txBox="1"/>
          <p:nvPr/>
        </p:nvSpPr>
        <p:spPr>
          <a:xfrm>
            <a:off x="428625" y="2094927"/>
            <a:ext cx="116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6666"/>
                </a:solidFill>
                <a:ea typeface="Times New Roman" panose="02020603050405020304" pitchFamily="18" charset="0"/>
              </a:rPr>
              <a:t>TC Intensity Change in Vertical Wind Shear</a:t>
            </a:r>
            <a:endParaRPr lang="en-US" sz="2000" dirty="0">
              <a:solidFill>
                <a:srgbClr val="66666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0DBF25-FA7B-4C0A-8E12-AA770E9C4E6E}"/>
              </a:ext>
            </a:extLst>
          </p:cNvPr>
          <p:cNvSpPr txBox="1"/>
          <p:nvPr/>
        </p:nvSpPr>
        <p:spPr>
          <a:xfrm>
            <a:off x="1185634" y="3048000"/>
            <a:ext cx="10316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666666"/>
                </a:solidFill>
                <a:latin typeface="+mj-lt"/>
                <a:ea typeface="Times New Roman" panose="02020603050405020304" pitchFamily="18" charset="0"/>
              </a:rPr>
              <a:t>shear-relative low-level entropy distribution and importance of PBL recovery of downdraft cooled air for RI </a:t>
            </a:r>
            <a:r>
              <a:rPr lang="en-US" sz="1400" dirty="0">
                <a:solidFill>
                  <a:srgbClr val="666666"/>
                </a:solidFill>
                <a:latin typeface="+mj-lt"/>
                <a:ea typeface="Times New Roman" panose="02020603050405020304" pitchFamily="18" charset="0"/>
              </a:rPr>
              <a:t>(Zhang et al. 2013; Zhang et al. 2017a; Wadler et al. 2020)</a:t>
            </a:r>
            <a:endParaRPr lang="en-US" sz="1600" dirty="0">
              <a:solidFill>
                <a:srgbClr val="666666"/>
              </a:solidFill>
              <a:latin typeface="+mj-lt"/>
            </a:endParaRPr>
          </a:p>
          <a:p>
            <a:endParaRPr lang="en-US" sz="1600" dirty="0">
              <a:solidFill>
                <a:srgbClr val="666666"/>
              </a:solidFill>
              <a:effectLst/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9FE2F5-0AB2-4728-9E3A-154852A0665E}"/>
              </a:ext>
            </a:extLst>
          </p:cNvPr>
          <p:cNvSpPr txBox="1"/>
          <p:nvPr/>
        </p:nvSpPr>
        <p:spPr>
          <a:xfrm>
            <a:off x="1185634" y="3741073"/>
            <a:ext cx="956257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666666"/>
                </a:solidFill>
                <a:latin typeface="+mj-lt"/>
                <a:ea typeface="Times New Roman" panose="02020603050405020304" pitchFamily="18" charset="0"/>
              </a:rPr>
              <a:t>difference in upshear fluxes between intensifying and non-intensifying TCs </a:t>
            </a:r>
            <a:r>
              <a:rPr lang="en-US" sz="1400" dirty="0">
                <a:solidFill>
                  <a:srgbClr val="666666"/>
                </a:solidFill>
                <a:latin typeface="+mj-lt"/>
                <a:ea typeface="Times New Roman" panose="02020603050405020304" pitchFamily="18" charset="0"/>
              </a:rPr>
              <a:t>(Cione et al. 2013; </a:t>
            </a:r>
            <a:r>
              <a:rPr lang="en-US" sz="1400" dirty="0" err="1">
                <a:solidFill>
                  <a:srgbClr val="666666"/>
                </a:solidFill>
                <a:latin typeface="+mj-lt"/>
                <a:ea typeface="Times New Roman" panose="02020603050405020304" pitchFamily="18" charset="0"/>
              </a:rPr>
              <a:t>Jaimes</a:t>
            </a:r>
            <a:r>
              <a:rPr lang="en-US" sz="1400" dirty="0">
                <a:solidFill>
                  <a:srgbClr val="666666"/>
                </a:solidFill>
                <a:latin typeface="+mj-lt"/>
                <a:ea typeface="Times New Roman" panose="02020603050405020304" pitchFamily="18" charset="0"/>
              </a:rPr>
              <a:t> et al. 2015; Zhang et al. 2017a; Wadler et al. 2018b; Nguyen et al. 2019; Zhang and Rogers 2019)</a:t>
            </a:r>
            <a:endParaRPr lang="en-US" sz="1400" dirty="0">
              <a:solidFill>
                <a:srgbClr val="666666"/>
              </a:solidFill>
              <a:latin typeface="+mj-lt"/>
            </a:endParaRPr>
          </a:p>
          <a:p>
            <a:endParaRPr lang="en-US" sz="1600" dirty="0">
              <a:solidFill>
                <a:srgbClr val="666666"/>
              </a:solidFill>
              <a:effectLst/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4B742B-4D25-4297-96E2-AC19A355F4B7}"/>
              </a:ext>
            </a:extLst>
          </p:cNvPr>
          <p:cNvSpPr txBox="1"/>
          <p:nvPr/>
        </p:nvSpPr>
        <p:spPr>
          <a:xfrm>
            <a:off x="1185634" y="4495800"/>
            <a:ext cx="9562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666666"/>
                </a:solidFill>
                <a:latin typeface="+mj-lt"/>
                <a:ea typeface="Times New Roman" panose="02020603050405020304" pitchFamily="18" charset="0"/>
              </a:rPr>
              <a:t>stronger and more symmetric PBL inflow in intensifying TCs v. non-intensifying                                </a:t>
            </a:r>
            <a:r>
              <a:rPr lang="en-US" sz="1400" dirty="0">
                <a:solidFill>
                  <a:srgbClr val="666666"/>
                </a:solidFill>
                <a:latin typeface="+mj-lt"/>
                <a:ea typeface="Times New Roman" panose="02020603050405020304" pitchFamily="18" charset="0"/>
              </a:rPr>
              <a:t>(Zhang et al. 2017b; Zhang and Rogers 2019)</a:t>
            </a:r>
            <a:endParaRPr lang="en-US" sz="1400" dirty="0">
              <a:solidFill>
                <a:srgbClr val="666666"/>
              </a:solidFill>
              <a:latin typeface="+mj-lt"/>
            </a:endParaRPr>
          </a:p>
          <a:p>
            <a:endParaRPr lang="en-US" sz="1600" dirty="0">
              <a:solidFill>
                <a:srgbClr val="666666"/>
              </a:solidFill>
              <a:effectLst/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0A07A2-8A0D-49D1-BFF1-BCE290155136}"/>
              </a:ext>
            </a:extLst>
          </p:cNvPr>
          <p:cNvSpPr txBox="1"/>
          <p:nvPr/>
        </p:nvSpPr>
        <p:spPr>
          <a:xfrm>
            <a:off x="1185634" y="5267455"/>
            <a:ext cx="9562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666666"/>
                </a:solidFill>
                <a:latin typeface="+mj-lt"/>
                <a:ea typeface="Times New Roman" panose="02020603050405020304" pitchFamily="18" charset="0"/>
              </a:rPr>
              <a:t>PBL structure of a landfalling storm </a:t>
            </a:r>
            <a:r>
              <a:rPr lang="en-US" sz="1400" dirty="0">
                <a:solidFill>
                  <a:srgbClr val="666666"/>
                </a:solidFill>
                <a:latin typeface="+mj-lt"/>
                <a:ea typeface="Times New Roman" panose="02020603050405020304" pitchFamily="18" charset="0"/>
              </a:rPr>
              <a:t>(Alford et al. 2020)</a:t>
            </a:r>
            <a:endParaRPr lang="en-US" sz="1400" dirty="0">
              <a:solidFill>
                <a:srgbClr val="666666"/>
              </a:solidFill>
              <a:latin typeface="+mj-lt"/>
            </a:endParaRPr>
          </a:p>
          <a:p>
            <a:endParaRPr lang="en-US" sz="1600" dirty="0">
              <a:solidFill>
                <a:srgbClr val="666666"/>
              </a:solidFill>
              <a:effectLst/>
              <a:latin typeface="+mj-l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9978505-3017-4E48-9857-4277C35A2AAF}"/>
              </a:ext>
            </a:extLst>
          </p:cNvPr>
          <p:cNvSpPr txBox="1">
            <a:spLocks/>
          </p:cNvSpPr>
          <p:nvPr/>
        </p:nvSpPr>
        <p:spPr>
          <a:xfrm>
            <a:off x="76200" y="1066800"/>
            <a:ext cx="13258800" cy="1371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1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j-lt"/>
                <a:ea typeface="ＭＳ Ｐゴシック" charset="-128"/>
                <a:cs typeface="Arial"/>
              </a:rPr>
              <a:t>IFEX RESEARCH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j-lt"/>
                <a:ea typeface="ＭＳ Ｐゴシック" charset="-128"/>
                <a:cs typeface="Arial"/>
              </a:rPr>
              <a:t>: </a:t>
            </a:r>
            <a:r>
              <a:rPr kumimoji="0" lang="en-US" sz="3200" i="0" u="none" strike="noStrike" kern="0" cap="none" spc="0" normalizeH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j-lt"/>
                <a:ea typeface="ＭＳ Ｐゴシック" charset="-128"/>
                <a:cs typeface="Arial"/>
              </a:rPr>
              <a:t>Improved understanding of intensity change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+mj-lt"/>
              <a:ea typeface="ＭＳ Ｐゴシック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709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908F4-F0F9-4DE9-B767-EA54F68F2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36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9BCE4C-56A8-4F80-83E9-DF54AAB61313}"/>
              </a:ext>
            </a:extLst>
          </p:cNvPr>
          <p:cNvSpPr txBox="1"/>
          <p:nvPr/>
        </p:nvSpPr>
        <p:spPr>
          <a:xfrm>
            <a:off x="428625" y="3103652"/>
            <a:ext cx="5859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6666"/>
                </a:solidFill>
                <a:ea typeface="Times New Roman" panose="02020603050405020304" pitchFamily="18" charset="0"/>
              </a:rPr>
              <a:t>Secondary Eyewall Formation and Eyewall Replacement Cycles</a:t>
            </a:r>
            <a:endParaRPr lang="en-US" sz="2000" dirty="0">
              <a:solidFill>
                <a:srgbClr val="666666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3D3CAC-5357-4571-B92B-45AF6D1B69D6}"/>
              </a:ext>
            </a:extLst>
          </p:cNvPr>
          <p:cNvSpPr txBox="1"/>
          <p:nvPr/>
        </p:nvSpPr>
        <p:spPr>
          <a:xfrm>
            <a:off x="428625" y="1601518"/>
            <a:ext cx="116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6666"/>
                </a:solidFill>
                <a:ea typeface="Times New Roman" panose="02020603050405020304" pitchFamily="18" charset="0"/>
              </a:rPr>
              <a:t>Characterizing TC Inner-core Structure and Intensity Change</a:t>
            </a:r>
            <a:endParaRPr lang="en-US" sz="2000" dirty="0">
              <a:solidFill>
                <a:srgbClr val="66666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B9D151-A622-455E-A73F-4CE6FA5F2D3D}"/>
              </a:ext>
            </a:extLst>
          </p:cNvPr>
          <p:cNvSpPr txBox="1"/>
          <p:nvPr/>
        </p:nvSpPr>
        <p:spPr>
          <a:xfrm>
            <a:off x="428625" y="2590800"/>
            <a:ext cx="116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6666"/>
                </a:solidFill>
                <a:ea typeface="Times New Roman" panose="02020603050405020304" pitchFamily="18" charset="0"/>
              </a:rPr>
              <a:t>Boundary Layer Processes and Air-sea Interactions</a:t>
            </a:r>
            <a:endParaRPr lang="en-US" sz="2000" dirty="0">
              <a:solidFill>
                <a:srgbClr val="66666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8DA681-3E46-4A5F-84C7-69B897A3C81E}"/>
              </a:ext>
            </a:extLst>
          </p:cNvPr>
          <p:cNvSpPr txBox="1"/>
          <p:nvPr/>
        </p:nvSpPr>
        <p:spPr>
          <a:xfrm>
            <a:off x="428625" y="2094927"/>
            <a:ext cx="1160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6666"/>
                </a:solidFill>
                <a:ea typeface="Times New Roman" panose="02020603050405020304" pitchFamily="18" charset="0"/>
              </a:rPr>
              <a:t>TC Intensity Change in Vertical Wind Shear</a:t>
            </a:r>
            <a:endParaRPr lang="en-US" sz="2000" dirty="0">
              <a:solidFill>
                <a:srgbClr val="666666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2DD482-A14D-4799-A0C4-ED2BDC23CF8D}"/>
              </a:ext>
            </a:extLst>
          </p:cNvPr>
          <p:cNvSpPr txBox="1"/>
          <p:nvPr/>
        </p:nvSpPr>
        <p:spPr>
          <a:xfrm>
            <a:off x="1071072" y="3810000"/>
            <a:ext cx="4542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666666"/>
                </a:solidFill>
                <a:latin typeface="+mj-lt"/>
                <a:ea typeface="Times New Roman" panose="02020603050405020304" pitchFamily="18" charset="0"/>
              </a:rPr>
              <a:t>SEF: mesoscale descending inflow jet in the stratiform rain region </a:t>
            </a:r>
            <a:r>
              <a:rPr lang="en-US" sz="1400" dirty="0">
                <a:solidFill>
                  <a:srgbClr val="666666"/>
                </a:solidFill>
                <a:latin typeface="+mj-lt"/>
                <a:ea typeface="Times New Roman" panose="02020603050405020304" pitchFamily="18" charset="0"/>
              </a:rPr>
              <a:t>(Didlake et al. 2018)</a:t>
            </a:r>
          </a:p>
          <a:p>
            <a:endParaRPr lang="en-US" sz="1600" dirty="0">
              <a:solidFill>
                <a:srgbClr val="666666"/>
              </a:solidFill>
              <a:effectLst/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BD1E63-9894-4B87-89D2-F3021733414A}"/>
              </a:ext>
            </a:extLst>
          </p:cNvPr>
          <p:cNvSpPr/>
          <p:nvPr/>
        </p:nvSpPr>
        <p:spPr>
          <a:xfrm>
            <a:off x="1071072" y="4456331"/>
            <a:ext cx="489659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666666"/>
                </a:solidFill>
                <a:latin typeface="+mj-lt"/>
              </a:rPr>
              <a:t>SEF: axisymmterizing vortex Rossby waves </a:t>
            </a:r>
            <a:r>
              <a:rPr lang="en-US" sz="1400" dirty="0">
                <a:solidFill>
                  <a:srgbClr val="666666"/>
                </a:solidFill>
                <a:latin typeface="+mj-lt"/>
              </a:rPr>
              <a:t>(Dougherty et al. 2018; Guimond et al. 2020) </a:t>
            </a:r>
            <a:r>
              <a:rPr lang="en-US" sz="1400" dirty="0">
                <a:solidFill>
                  <a:srgbClr val="666666"/>
                </a:solidFill>
                <a:effectLst/>
                <a:latin typeface="+mj-lt"/>
              </a:rPr>
              <a:t> </a:t>
            </a:r>
            <a:endParaRPr lang="en-US" sz="1400" dirty="0">
              <a:solidFill>
                <a:srgbClr val="666666"/>
              </a:solidFill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C6F098-B29B-4CD1-BA57-CFDD39F4E714}"/>
              </a:ext>
            </a:extLst>
          </p:cNvPr>
          <p:cNvSpPr/>
          <p:nvPr/>
        </p:nvSpPr>
        <p:spPr>
          <a:xfrm>
            <a:off x="1071071" y="5102662"/>
            <a:ext cx="51907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666666"/>
                </a:solidFill>
                <a:latin typeface="+mj-lt"/>
              </a:rPr>
              <a:t>SEF: contributions from both </a:t>
            </a:r>
            <a:r>
              <a:rPr lang="en-US" sz="1400" dirty="0">
                <a:solidFill>
                  <a:srgbClr val="666666"/>
                </a:solidFill>
                <a:latin typeface="+mj-lt"/>
              </a:rPr>
              <a:t>(Fischer et al. 2020) </a:t>
            </a:r>
            <a:r>
              <a:rPr lang="en-US" sz="1400" dirty="0">
                <a:solidFill>
                  <a:srgbClr val="666666"/>
                </a:solidFill>
                <a:effectLst/>
                <a:latin typeface="+mj-lt"/>
              </a:rPr>
              <a:t> </a:t>
            </a:r>
            <a:endParaRPr lang="en-US" sz="1400" dirty="0">
              <a:solidFill>
                <a:srgbClr val="666666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5CF3E0-3382-49BC-8C16-E8765C53A2B1}"/>
              </a:ext>
            </a:extLst>
          </p:cNvPr>
          <p:cNvSpPr/>
          <p:nvPr/>
        </p:nvSpPr>
        <p:spPr>
          <a:xfrm>
            <a:off x="1071071" y="5527121"/>
            <a:ext cx="5297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666666"/>
                </a:solidFill>
                <a:latin typeface="+mj-lt"/>
              </a:rPr>
              <a:t>ERC: storms don’t necessarily weaken </a:t>
            </a:r>
            <a:r>
              <a:rPr lang="en-US" sz="1400" dirty="0">
                <a:solidFill>
                  <a:srgbClr val="666666"/>
                </a:solidFill>
                <a:latin typeface="+mj-lt"/>
              </a:rPr>
              <a:t>(Dougherty et al. 2020) </a:t>
            </a:r>
            <a:r>
              <a:rPr lang="en-US" sz="1600" dirty="0">
                <a:solidFill>
                  <a:srgbClr val="666666"/>
                </a:solidFill>
                <a:latin typeface="+mj-lt"/>
              </a:rPr>
              <a:t>but can even rapidly intensify </a:t>
            </a:r>
            <a:r>
              <a:rPr lang="en-US" sz="1400" dirty="0">
                <a:solidFill>
                  <a:srgbClr val="666666"/>
                </a:solidFill>
                <a:latin typeface="+mj-lt"/>
              </a:rPr>
              <a:t>(Fischer et al. 2020)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E16362-E359-44B8-9C62-741D72EAD916}"/>
              </a:ext>
            </a:extLst>
          </p:cNvPr>
          <p:cNvSpPr/>
          <p:nvPr/>
        </p:nvSpPr>
        <p:spPr>
          <a:xfrm>
            <a:off x="1071070" y="6400800"/>
            <a:ext cx="56345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666666"/>
                </a:solidFill>
                <a:latin typeface="+mj-lt"/>
              </a:rPr>
              <a:t>ERC: convective asymmetries </a:t>
            </a:r>
            <a:r>
              <a:rPr lang="en-US" sz="1400" dirty="0">
                <a:solidFill>
                  <a:srgbClr val="666666"/>
                </a:solidFill>
                <a:latin typeface="+mj-lt"/>
              </a:rPr>
              <a:t>(Didlake et al. 2017, 2018)</a:t>
            </a:r>
          </a:p>
        </p:txBody>
      </p:sp>
      <p:pic>
        <p:nvPicPr>
          <p:cNvPr id="17" name="image11.png">
            <a:extLst>
              <a:ext uri="{FF2B5EF4-FFF2-40B4-BE49-F238E27FC236}">
                <a16:creationId xmlns:a16="http://schemas.microsoft.com/office/drawing/2014/main" id="{4095019F-1415-4BE9-AF63-24FDCCE99F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56"/>
          <a:stretch/>
        </p:blipFill>
        <p:spPr>
          <a:xfrm>
            <a:off x="6781800" y="2381309"/>
            <a:ext cx="5190731" cy="4299737"/>
          </a:xfrm>
          <a:prstGeom prst="rect">
            <a:avLst/>
          </a:prstGeom>
          <a:ln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1AC0D01-D631-408D-9A14-FDEA0FDF7DAE}"/>
              </a:ext>
            </a:extLst>
          </p:cNvPr>
          <p:cNvSpPr txBox="1"/>
          <p:nvPr/>
        </p:nvSpPr>
        <p:spPr>
          <a:xfrm>
            <a:off x="10058400" y="6555460"/>
            <a:ext cx="17671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Fischer et al. 2020</a:t>
            </a:r>
            <a:endParaRPr lang="en-US" sz="140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BA0C493-06E9-4C20-9924-67839670CA30}"/>
              </a:ext>
            </a:extLst>
          </p:cNvPr>
          <p:cNvSpPr txBox="1">
            <a:spLocks/>
          </p:cNvSpPr>
          <p:nvPr/>
        </p:nvSpPr>
        <p:spPr>
          <a:xfrm>
            <a:off x="76200" y="1066800"/>
            <a:ext cx="13258800" cy="1371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1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j-lt"/>
                <a:ea typeface="ＭＳ Ｐゴシック" charset="-128"/>
                <a:cs typeface="Arial"/>
              </a:rPr>
              <a:t>IFEX RESEARCH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j-lt"/>
                <a:ea typeface="ＭＳ Ｐゴシック" charset="-128"/>
                <a:cs typeface="Arial"/>
              </a:rPr>
              <a:t>: </a:t>
            </a:r>
            <a:r>
              <a:rPr kumimoji="0" lang="en-US" sz="3200" i="0" u="none" strike="noStrike" kern="0" cap="none" spc="0" normalizeH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j-lt"/>
                <a:ea typeface="ＭＳ Ｐゴシック" charset="-128"/>
                <a:cs typeface="Arial"/>
              </a:rPr>
              <a:t>Improved understanding of intensity change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+mj-lt"/>
              <a:ea typeface="ＭＳ Ｐゴシック" charset="-128"/>
              <a:cs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3238EC6-CBF6-4D0E-A5A9-8A2C762D6AFB}"/>
              </a:ext>
            </a:extLst>
          </p:cNvPr>
          <p:cNvSpPr/>
          <p:nvPr/>
        </p:nvSpPr>
        <p:spPr>
          <a:xfrm rot="1252358">
            <a:off x="11200797" y="2886095"/>
            <a:ext cx="576934" cy="1143000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CEEABE-9558-41A3-B359-9A759BB6DD44}"/>
              </a:ext>
            </a:extLst>
          </p:cNvPr>
          <p:cNvSpPr/>
          <p:nvPr/>
        </p:nvSpPr>
        <p:spPr>
          <a:xfrm rot="1252358">
            <a:off x="7804231" y="4772114"/>
            <a:ext cx="576934" cy="1143000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4C18A91-C4F6-4563-8064-5D097361EDF1}"/>
              </a:ext>
            </a:extLst>
          </p:cNvPr>
          <p:cNvSpPr/>
          <p:nvPr/>
        </p:nvSpPr>
        <p:spPr>
          <a:xfrm rot="1252358">
            <a:off x="9404891" y="4756477"/>
            <a:ext cx="576934" cy="1143000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4533FD-578E-4871-BA0D-F0437A1E2959}"/>
              </a:ext>
            </a:extLst>
          </p:cNvPr>
          <p:cNvSpPr txBox="1"/>
          <p:nvPr/>
        </p:nvSpPr>
        <p:spPr>
          <a:xfrm rot="18041599">
            <a:off x="10951053" y="3241499"/>
            <a:ext cx="1130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B0F0"/>
                </a:solidFill>
              </a:rPr>
              <a:t>Secondary eyewall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4D07CA-AD67-45CE-83CD-C61FEF3816E5}"/>
              </a:ext>
            </a:extLst>
          </p:cNvPr>
          <p:cNvSpPr/>
          <p:nvPr/>
        </p:nvSpPr>
        <p:spPr>
          <a:xfrm>
            <a:off x="6640930" y="1981200"/>
            <a:ext cx="5374663" cy="48219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2ABA3D-B048-4605-BD52-B7DE1C86AE9C}"/>
              </a:ext>
            </a:extLst>
          </p:cNvPr>
          <p:cNvSpPr txBox="1"/>
          <p:nvPr/>
        </p:nvSpPr>
        <p:spPr>
          <a:xfrm>
            <a:off x="6781800" y="1943830"/>
            <a:ext cx="5264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666666"/>
                </a:solidFill>
              </a:rPr>
              <a:t>Azimuthally-averaged tangential wind (shaded, m/s) and vertical velocity (contour, m/s) during consecutive center passes in Irma </a:t>
            </a:r>
          </a:p>
        </p:txBody>
      </p:sp>
    </p:spTree>
    <p:extLst>
      <p:ext uri="{BB962C8B-B14F-4D97-AF65-F5344CB8AC3E}">
        <p14:creationId xmlns:p14="http://schemas.microsoft.com/office/powerpoint/2010/main" val="170917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B134C9-CE07-4457-8E1A-2C2652848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2D476D-8444-4FDF-B2E6-9FB8438D4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266" y="2362200"/>
            <a:ext cx="9157467" cy="38862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A537979-32D9-48B7-820D-56B0212ACA8D}"/>
              </a:ext>
            </a:extLst>
          </p:cNvPr>
          <p:cNvSpPr txBox="1">
            <a:spLocks/>
          </p:cNvSpPr>
          <p:nvPr/>
        </p:nvSpPr>
        <p:spPr>
          <a:xfrm>
            <a:off x="4267200" y="1295400"/>
            <a:ext cx="3886200" cy="1371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1" indent="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666666"/>
                </a:solidFill>
                <a:latin typeface="+mj-lt"/>
                <a:ea typeface="ＭＳ Ｐゴシック" charset="-128"/>
                <a:cs typeface="Arial"/>
              </a:rPr>
              <a:t>3. Flight profiles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+mj-lt"/>
              <a:ea typeface="ＭＳ Ｐゴシック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409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474A96-1B31-44B3-BC3A-BDF5EB291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6" descr="and400km">
            <a:extLst>
              <a:ext uri="{FF2B5EF4-FFF2-40B4-BE49-F238E27FC236}">
                <a16:creationId xmlns:a16="http://schemas.microsoft.com/office/drawing/2014/main" id="{4DBB7029-20D6-4D22-A2E2-3C8F573E477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7916" y="426720"/>
            <a:ext cx="7040880" cy="7040880"/>
          </a:xfrm>
          <a:scene3d>
            <a:camera prst="perspectiveFront">
              <a:rot lat="18156000" lon="0" rev="0"/>
            </a:camera>
            <a:lightRig rig="threePt" dir="t"/>
          </a:scene3d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FBDDBE0-AB55-47BA-A55A-2A1FC5373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1020763"/>
            <a:ext cx="8229600" cy="960437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+mj-lt"/>
                <a:cs typeface="Helvetica"/>
              </a:rPr>
              <a:t>Aircraft sampling of TCs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FA4B25-79F6-4274-9811-165BC9FD2F7F}"/>
              </a:ext>
            </a:extLst>
          </p:cNvPr>
          <p:cNvSpPr/>
          <p:nvPr/>
        </p:nvSpPr>
        <p:spPr>
          <a:xfrm>
            <a:off x="2044700" y="5504879"/>
            <a:ext cx="1422400" cy="563562"/>
          </a:xfrm>
          <a:prstGeom prst="rect">
            <a:avLst/>
          </a:prstGeom>
          <a:solidFill>
            <a:srgbClr val="CE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666666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9181A4-5212-46BA-BE67-BC6BF276E093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2"/>
          <a:stretch>
            <a:fillRect/>
          </a:stretch>
        </p:blipFill>
        <p:spPr bwMode="auto">
          <a:xfrm>
            <a:off x="1884362" y="1863154"/>
            <a:ext cx="8478838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42F6133-87FB-4031-96FB-8BEA5680B356}"/>
              </a:ext>
            </a:extLst>
          </p:cNvPr>
          <p:cNvCxnSpPr/>
          <p:nvPr/>
        </p:nvCxnSpPr>
        <p:spPr bwMode="auto">
          <a:xfrm flipH="1">
            <a:off x="3390900" y="3888804"/>
            <a:ext cx="6469062" cy="7937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42">
            <a:extLst>
              <a:ext uri="{FF2B5EF4-FFF2-40B4-BE49-F238E27FC236}">
                <a16:creationId xmlns:a16="http://schemas.microsoft.com/office/drawing/2014/main" id="{B5FE0D4C-895A-459C-8AA4-716712382547}"/>
              </a:ext>
            </a:extLst>
          </p:cNvPr>
          <p:cNvGrpSpPr>
            <a:grpSpLocks/>
          </p:cNvGrpSpPr>
          <p:nvPr/>
        </p:nvGrpSpPr>
        <p:grpSpPr bwMode="auto">
          <a:xfrm>
            <a:off x="1882775" y="2569591"/>
            <a:ext cx="577402" cy="1538288"/>
            <a:chOff x="267231" y="2378818"/>
            <a:chExt cx="577740" cy="141580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60995C7-A53E-4FBA-BBC9-BE9632ACF9A5}"/>
                </a:ext>
              </a:extLst>
            </p:cNvPr>
            <p:cNvCxnSpPr/>
            <p:nvPr/>
          </p:nvCxnSpPr>
          <p:spPr>
            <a:xfrm>
              <a:off x="543618" y="2378818"/>
              <a:ext cx="0" cy="1415807"/>
            </a:xfrm>
            <a:prstGeom prst="line">
              <a:avLst/>
            </a:prstGeom>
            <a:ln w="19050" cmpd="sng">
              <a:solidFill>
                <a:srgbClr val="00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5">
              <a:extLst>
                <a:ext uri="{FF2B5EF4-FFF2-40B4-BE49-F238E27FC236}">
                  <a16:creationId xmlns:a16="http://schemas.microsoft.com/office/drawing/2014/main" id="{1EF88D21-98FE-43F1-BB48-A25B211443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231" y="2938146"/>
              <a:ext cx="577740" cy="25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 b="1">
                  <a:solidFill>
                    <a:srgbClr val="666666"/>
                  </a:solidFill>
                  <a:latin typeface="Arial" charset="0"/>
                  <a:ea typeface="MS PGothic" pitchFamily="34" charset="-128"/>
                </a:rPr>
                <a:t>10 mi</a:t>
              </a:r>
            </a:p>
          </p:txBody>
        </p:sp>
      </p:grpSp>
      <p:pic>
        <p:nvPicPr>
          <p:cNvPr id="13" name="Picture 8" descr="noaap3.gif">
            <a:extLst>
              <a:ext uri="{FF2B5EF4-FFF2-40B4-BE49-F238E27FC236}">
                <a16:creationId xmlns:a16="http://schemas.microsoft.com/office/drawing/2014/main" id="{755EF1FC-EDDF-4177-B4B0-8D615706D8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12" y="3687191"/>
            <a:ext cx="9620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C468D4B-AD9C-4770-AFC0-E7761D0F5ACF}"/>
              </a:ext>
            </a:extLst>
          </p:cNvPr>
          <p:cNvSpPr/>
          <p:nvPr/>
        </p:nvSpPr>
        <p:spPr>
          <a:xfrm>
            <a:off x="4029234" y="1048619"/>
            <a:ext cx="4091461" cy="3285451"/>
          </a:xfrm>
          <a:prstGeom prst="ellipse">
            <a:avLst/>
          </a:prstGeom>
          <a:noFill/>
          <a:ln w="38100" cmpd="sng">
            <a:solidFill>
              <a:srgbClr val="FFFF00"/>
            </a:solidFill>
            <a:prstDash val="dash"/>
          </a:ln>
          <a:scene3d>
            <a:camera prst="perspectiveFront">
              <a:rot lat="17076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666666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6FF38BA-5560-4FC2-90FE-BFE593285466}"/>
              </a:ext>
            </a:extLst>
          </p:cNvPr>
          <p:cNvCxnSpPr/>
          <p:nvPr/>
        </p:nvCxnSpPr>
        <p:spPr>
          <a:xfrm>
            <a:off x="1892300" y="2836291"/>
            <a:ext cx="2220912" cy="14288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4A14794D-213C-465D-9607-D64BF72E72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2661666"/>
            <a:ext cx="91440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30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474A96-1B31-44B3-BC3A-BDF5EB291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39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7B9134-6759-4C4F-AB64-E70733147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14" y="2509342"/>
            <a:ext cx="5815186" cy="3205658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D248EB6B-A7AC-4D2E-BFC6-D48343715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686" y="1066800"/>
            <a:ext cx="86487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666666"/>
                </a:solidFill>
                <a:latin typeface="+mj-lt"/>
              </a:rPr>
              <a:t>P-3 and G-IV Atlantic bases of operations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05591E-962E-4EA7-8FBD-21A507433299}"/>
              </a:ext>
            </a:extLst>
          </p:cNvPr>
          <p:cNvSpPr txBox="1"/>
          <p:nvPr/>
        </p:nvSpPr>
        <p:spPr>
          <a:xfrm>
            <a:off x="4114800" y="1885890"/>
            <a:ext cx="4270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666666"/>
                </a:solidFill>
                <a:latin typeface="+mj-lt"/>
              </a:rPr>
              <a:t>Assuming 2 hours of on-station time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4626DF-6872-49D7-BC2A-848031F90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804" y="2519020"/>
            <a:ext cx="5935858" cy="32721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429BBEF-776E-4CF8-9E67-FF52B2F19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33400" y="5058496"/>
            <a:ext cx="27598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666666"/>
                </a:solidFill>
                <a:latin typeface="+mj-lt"/>
                <a:cs typeface="Arial" charset="0"/>
              </a:rPr>
              <a:t>P-3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31922E-C643-4A73-B535-8DD25FEEC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0295" y="5105400"/>
            <a:ext cx="27598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666666"/>
                </a:solidFill>
                <a:latin typeface="+mj-lt"/>
                <a:cs typeface="Arial" charset="0"/>
              </a:rPr>
              <a:t>G-IV</a:t>
            </a:r>
          </a:p>
        </p:txBody>
      </p:sp>
    </p:spTree>
    <p:extLst>
      <p:ext uri="{BB962C8B-B14F-4D97-AF65-F5344CB8AC3E}">
        <p14:creationId xmlns:p14="http://schemas.microsoft.com/office/powerpoint/2010/main" val="82392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1DD7D8-928C-4151-B49B-60700A452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DF032FE-9190-4967-8F96-445DF16E1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147" y="787554"/>
            <a:ext cx="11024993" cy="1325563"/>
          </a:xfrm>
        </p:spPr>
        <p:txBody>
          <a:bodyPr/>
          <a:lstStyle/>
          <a:p>
            <a:r>
              <a:rPr lang="en-US" dirty="0"/>
              <a:t>The challenge: Hurricane Intensity Forecasting</a:t>
            </a:r>
            <a:br>
              <a:rPr lang="en-US" dirty="0"/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3D9182-D69B-46A5-9950-1DC4B387D1AA}"/>
              </a:ext>
            </a:extLst>
          </p:cNvPr>
          <p:cNvSpPr/>
          <p:nvPr/>
        </p:nvSpPr>
        <p:spPr>
          <a:xfrm>
            <a:off x="6708648" y="2841829"/>
            <a:ext cx="5178552" cy="2246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Characterizing and understanding these processes and their interactions are key steps in forecast improvement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i="1" dirty="0">
              <a:solidFill>
                <a:srgbClr val="66666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666666"/>
                </a:solidFill>
              </a:rPr>
              <a:t>Airborne observations provide a unique opportunity to study these processes across scales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35AF52-1F7B-4A37-B28E-098E920DA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572" y="2190531"/>
            <a:ext cx="6026628" cy="37530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6CA7D2C-5547-41A7-B74F-C4CAEE4B921C}"/>
              </a:ext>
            </a:extLst>
          </p:cNvPr>
          <p:cNvSpPr/>
          <p:nvPr/>
        </p:nvSpPr>
        <p:spPr>
          <a:xfrm>
            <a:off x="566448" y="1787725"/>
            <a:ext cx="670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Multiscale nature of processes are major reason for this difficulty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02BC11-B730-4734-80B0-5CC297D9EAEE}"/>
              </a:ext>
            </a:extLst>
          </p:cNvPr>
          <p:cNvSpPr txBox="1"/>
          <p:nvPr/>
        </p:nvSpPr>
        <p:spPr>
          <a:xfrm>
            <a:off x="1887011" y="2177894"/>
            <a:ext cx="1335622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Environment</a:t>
            </a:r>
          </a:p>
          <a:p>
            <a:pPr algn="ctr"/>
            <a:r>
              <a:rPr lang="en-US" sz="1200" dirty="0"/>
              <a:t>(1000 km)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9757AD-8806-421F-B283-D26422F8E416}"/>
              </a:ext>
            </a:extLst>
          </p:cNvPr>
          <p:cNvSpPr txBox="1"/>
          <p:nvPr/>
        </p:nvSpPr>
        <p:spPr>
          <a:xfrm>
            <a:off x="4974207" y="2964876"/>
            <a:ext cx="790601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Vortex</a:t>
            </a:r>
          </a:p>
          <a:p>
            <a:pPr algn="ctr"/>
            <a:r>
              <a:rPr lang="en-US" sz="1200" dirty="0"/>
              <a:t>(100 km)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C9D423-2D4B-40A9-B579-C2B388E10724}"/>
              </a:ext>
            </a:extLst>
          </p:cNvPr>
          <p:cNvSpPr txBox="1"/>
          <p:nvPr/>
        </p:nvSpPr>
        <p:spPr>
          <a:xfrm>
            <a:off x="3632866" y="4851591"/>
            <a:ext cx="1462260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Thunderstorm</a:t>
            </a:r>
          </a:p>
          <a:p>
            <a:pPr algn="ctr"/>
            <a:r>
              <a:rPr lang="en-US" sz="1200" dirty="0"/>
              <a:t>(1 km)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34E0099-6818-444B-AB73-A02F5F37DA78}"/>
              </a:ext>
            </a:extLst>
          </p:cNvPr>
          <p:cNvCxnSpPr>
            <a:cxnSpLocks/>
          </p:cNvCxnSpPr>
          <p:nvPr/>
        </p:nvCxnSpPr>
        <p:spPr>
          <a:xfrm flipV="1">
            <a:off x="4363996" y="4397438"/>
            <a:ext cx="113516" cy="445474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43F0856-1F06-43B5-A8C8-F212789477C1}"/>
              </a:ext>
            </a:extLst>
          </p:cNvPr>
          <p:cNvCxnSpPr>
            <a:cxnSpLocks/>
          </p:cNvCxnSpPr>
          <p:nvPr/>
        </p:nvCxnSpPr>
        <p:spPr>
          <a:xfrm flipV="1">
            <a:off x="4047473" y="4333429"/>
            <a:ext cx="27703" cy="509483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20FA40D-9BD2-4743-AE3C-6BC3D6DFC10A}"/>
              </a:ext>
            </a:extLst>
          </p:cNvPr>
          <p:cNvCxnSpPr>
            <a:cxnSpLocks/>
          </p:cNvCxnSpPr>
          <p:nvPr/>
        </p:nvCxnSpPr>
        <p:spPr>
          <a:xfrm flipV="1">
            <a:off x="4601748" y="4424870"/>
            <a:ext cx="268956" cy="418042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D25F046-6D3B-4F9A-9357-642596EF6DCF}"/>
              </a:ext>
            </a:extLst>
          </p:cNvPr>
          <p:cNvSpPr txBox="1"/>
          <p:nvPr/>
        </p:nvSpPr>
        <p:spPr>
          <a:xfrm>
            <a:off x="5171189" y="5261056"/>
            <a:ext cx="1201355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Turbulence</a:t>
            </a:r>
          </a:p>
          <a:p>
            <a:pPr algn="ctr"/>
            <a:r>
              <a:rPr lang="en-US" sz="1200" dirty="0"/>
              <a:t>(0.001-0.1 km)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0BB5F88-A718-4DB8-9A70-92D6B6FFDF0E}"/>
              </a:ext>
            </a:extLst>
          </p:cNvPr>
          <p:cNvCxnSpPr>
            <a:cxnSpLocks/>
          </p:cNvCxnSpPr>
          <p:nvPr/>
        </p:nvCxnSpPr>
        <p:spPr>
          <a:xfrm>
            <a:off x="566448" y="2446286"/>
            <a:ext cx="6705600" cy="30568"/>
          </a:xfrm>
          <a:prstGeom prst="straightConnector1">
            <a:avLst/>
          </a:prstGeom>
          <a:ln w="38100">
            <a:solidFill>
              <a:srgbClr val="FFC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4EEE9E5-166B-4F24-8AB4-29D85DBC6305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2667000" y="3226486"/>
            <a:ext cx="2307207" cy="30777"/>
          </a:xfrm>
          <a:prstGeom prst="straightConnector1">
            <a:avLst/>
          </a:prstGeom>
          <a:ln w="38100">
            <a:solidFill>
              <a:srgbClr val="FFC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62FE96B-9A75-459D-B6E5-2592EF3147AE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3769307" y="5522666"/>
            <a:ext cx="1401882" cy="43439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9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474A96-1B31-44B3-BC3A-BDF5EB291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40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9D4DCE-9C9D-45EA-9C1D-A68E45C855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00" t="43333" r="41250" b="22222"/>
          <a:stretch/>
        </p:blipFill>
        <p:spPr>
          <a:xfrm>
            <a:off x="660971" y="2819400"/>
            <a:ext cx="2286000" cy="2362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217795-CBF8-4D27-8219-72CD6DAB4F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00" t="38889" r="41250" b="26667"/>
          <a:stretch/>
        </p:blipFill>
        <p:spPr>
          <a:xfrm>
            <a:off x="3124200" y="2797996"/>
            <a:ext cx="2286000" cy="2362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F802D6-F619-4D6F-B2C6-A89471B536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75" t="48889" r="50625" b="16667"/>
          <a:stretch/>
        </p:blipFill>
        <p:spPr>
          <a:xfrm>
            <a:off x="6400800" y="2819400"/>
            <a:ext cx="2438400" cy="2362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1000F8-1C1C-4B41-B931-0FC3C94577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53333" r="31250" b="12223"/>
          <a:stretch/>
        </p:blipFill>
        <p:spPr>
          <a:xfrm>
            <a:off x="9108862" y="2797996"/>
            <a:ext cx="2286000" cy="2362200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782634BF-10E6-463C-9AD2-A4229C92D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5357" y="1066800"/>
            <a:ext cx="45193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666666"/>
                </a:solidFill>
                <a:latin typeface="+mj-lt"/>
              </a:rPr>
              <a:t>Typical flight patterns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53B6F9-6CAD-490A-B91E-2F3D739AA3F8}"/>
              </a:ext>
            </a:extLst>
          </p:cNvPr>
          <p:cNvSpPr txBox="1"/>
          <p:nvPr/>
        </p:nvSpPr>
        <p:spPr>
          <a:xfrm>
            <a:off x="2667000" y="2209800"/>
            <a:ext cx="6904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rgbClr val="666666"/>
                </a:solidFill>
                <a:latin typeface="+mj-lt"/>
              </a:rPr>
              <a:t>P-3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CEEEE6-CCAD-460C-9D92-07F32FC22218}"/>
              </a:ext>
            </a:extLst>
          </p:cNvPr>
          <p:cNvSpPr txBox="1"/>
          <p:nvPr/>
        </p:nvSpPr>
        <p:spPr>
          <a:xfrm>
            <a:off x="8468474" y="2209800"/>
            <a:ext cx="9190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666666"/>
                </a:solidFill>
                <a:latin typeface="+mj-lt"/>
              </a:rPr>
              <a:t>G-IV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BB371C-1264-4EF8-BA77-AB9CBB93B259}"/>
              </a:ext>
            </a:extLst>
          </p:cNvPr>
          <p:cNvSpPr txBox="1"/>
          <p:nvPr/>
        </p:nvSpPr>
        <p:spPr>
          <a:xfrm>
            <a:off x="1232471" y="5181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Figure-4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7CCD6B-69AE-4CEF-97EE-E1533A610CC4}"/>
              </a:ext>
            </a:extLst>
          </p:cNvPr>
          <p:cNvSpPr txBox="1"/>
          <p:nvPr/>
        </p:nvSpPr>
        <p:spPr>
          <a:xfrm>
            <a:off x="3733800" y="5181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Butterfly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8848E2-DC05-4042-A4A6-DC0AB746C1FD}"/>
              </a:ext>
            </a:extLst>
          </p:cNvPr>
          <p:cNvSpPr txBox="1"/>
          <p:nvPr/>
        </p:nvSpPr>
        <p:spPr>
          <a:xfrm>
            <a:off x="6629400" y="51816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Circumnavigation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B825E9-4AB6-43FF-9F22-4E69D823EA11}"/>
              </a:ext>
            </a:extLst>
          </p:cNvPr>
          <p:cNvSpPr txBox="1"/>
          <p:nvPr/>
        </p:nvSpPr>
        <p:spPr>
          <a:xfrm>
            <a:off x="9926548" y="51170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</a:t>
            </a:r>
          </a:p>
        </p:txBody>
      </p:sp>
    </p:spTree>
    <p:extLst>
      <p:ext uri="{BB962C8B-B14F-4D97-AF65-F5344CB8AC3E}">
        <p14:creationId xmlns:p14="http://schemas.microsoft.com/office/powerpoint/2010/main" val="418700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474A96-1B31-44B3-BC3A-BDF5EB291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41</a:t>
            </a:fld>
            <a:endParaRPr lang="en-US"/>
          </a:p>
        </p:txBody>
      </p:sp>
      <p:pic>
        <p:nvPicPr>
          <p:cNvPr id="3" name="Picture 1026" descr="P3side">
            <a:extLst>
              <a:ext uri="{FF2B5EF4-FFF2-40B4-BE49-F238E27FC236}">
                <a16:creationId xmlns:a16="http://schemas.microsoft.com/office/drawing/2014/main" id="{DB25E02F-0389-4C52-89EC-20BB89CDA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51000"/>
            <a:ext cx="762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0122C3B7-3D80-4DC3-BFEA-AA10D38B6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7993" y="968514"/>
            <a:ext cx="628120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>
                <a:solidFill>
                  <a:srgbClr val="666666"/>
                </a:solidFill>
                <a:latin typeface="+mj-lt"/>
              </a:rPr>
              <a:t>4. Views from the aircraft</a:t>
            </a:r>
          </a:p>
        </p:txBody>
      </p:sp>
    </p:spTree>
    <p:extLst>
      <p:ext uri="{BB962C8B-B14F-4D97-AF65-F5344CB8AC3E}">
        <p14:creationId xmlns:p14="http://schemas.microsoft.com/office/powerpoint/2010/main" val="42560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11035-BFA3-428E-A639-9B3EF7FFB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2" descr="WISE3">
            <a:extLst>
              <a:ext uri="{FF2B5EF4-FFF2-40B4-BE49-F238E27FC236}">
                <a16:creationId xmlns:a16="http://schemas.microsoft.com/office/drawing/2014/main" id="{F105E08F-D688-4879-8884-CEF2F7000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81" y="2139319"/>
            <a:ext cx="5652119" cy="383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6DEC855A-9CD8-49C7-BC79-692B87BE1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5881" y="1524001"/>
            <a:ext cx="41022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666666"/>
                </a:solidFill>
                <a:latin typeface="+mj-lt"/>
              </a:rPr>
              <a:t>Inside the P-3 Aircraft</a:t>
            </a:r>
            <a:endParaRPr lang="en-US" altLang="en-US" sz="2000" dirty="0">
              <a:solidFill>
                <a:srgbClr val="666666"/>
              </a:solidFill>
              <a:latin typeface="+mj-lt"/>
            </a:endParaRPr>
          </a:p>
        </p:txBody>
      </p:sp>
      <p:pic>
        <p:nvPicPr>
          <p:cNvPr id="7" name="Picture 1026" descr="cabin">
            <a:extLst>
              <a:ext uri="{FF2B5EF4-FFF2-40B4-BE49-F238E27FC236}">
                <a16:creationId xmlns:a16="http://schemas.microsoft.com/office/drawing/2014/main" id="{96B17068-5187-4A18-812B-C0CECE1776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3"/>
          <a:stretch/>
        </p:blipFill>
        <p:spPr bwMode="auto">
          <a:xfrm>
            <a:off x="6421438" y="2170141"/>
            <a:ext cx="5372100" cy="3833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C2A123BD-B9DE-45E4-B884-8C42DAED5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789" y="1524000"/>
            <a:ext cx="43073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666666"/>
                </a:solidFill>
                <a:latin typeface="+mj-lt"/>
              </a:rPr>
              <a:t>Inside the G-IV Aircraft</a:t>
            </a:r>
            <a:endParaRPr lang="en-US" altLang="en-US" sz="2000">
              <a:solidFill>
                <a:srgbClr val="66666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6096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E437D-3269-4DED-8563-808EB6A24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43</a:t>
            </a:fld>
            <a:endParaRPr lang="en-US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86C85889-6E1A-42D2-ABE0-CA9B3D25C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9888" y="1295400"/>
            <a:ext cx="49664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666666"/>
                </a:solidFill>
                <a:latin typeface="+mj-lt"/>
              </a:rPr>
              <a:t>Dropsonde release on P-3</a:t>
            </a:r>
            <a:endParaRPr lang="en-US" altLang="en-US" sz="2000" dirty="0">
              <a:solidFill>
                <a:srgbClr val="666666"/>
              </a:solidFill>
              <a:latin typeface="+mj-lt"/>
            </a:endParaRPr>
          </a:p>
        </p:txBody>
      </p:sp>
      <p:pic>
        <p:nvPicPr>
          <p:cNvPr id="8" name="Untitled.mp4">
            <a:hlinkClick r:id="" action="ppaction://media"/>
            <a:extLst>
              <a:ext uri="{FF2B5EF4-FFF2-40B4-BE49-F238E27FC236}">
                <a16:creationId xmlns:a16="http://schemas.microsoft.com/office/drawing/2014/main" id="{8F1D4B9D-E047-4CFE-B359-C3DEF43197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2047164"/>
            <a:ext cx="8001000" cy="460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32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9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05502-9DEF-4091-8F87-198F549ED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44</a:t>
            </a:fld>
            <a:endParaRPr lang="en-US"/>
          </a:p>
        </p:txBody>
      </p:sp>
      <p:pic>
        <p:nvPicPr>
          <p:cNvPr id="5" name="Picture 2" descr="g19_05">
            <a:extLst>
              <a:ext uri="{FF2B5EF4-FFF2-40B4-BE49-F238E27FC236}">
                <a16:creationId xmlns:a16="http://schemas.microsoft.com/office/drawing/2014/main" id="{F2D1A12B-8347-4801-B6C0-20ACAC3AC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066800"/>
            <a:ext cx="7924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E2F170F8-FF01-4C41-B8F4-37974D5C7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56" y="5589588"/>
            <a:ext cx="304442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FFFFFF"/>
                </a:solidFill>
                <a:latin typeface="Arial" charset="0"/>
              </a:rPr>
              <a:t>low clouds above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FFFFFF"/>
                </a:solidFill>
                <a:latin typeface="Arial" charset="0"/>
              </a:rPr>
              <a:t>sea-surface</a:t>
            </a:r>
          </a:p>
        </p:txBody>
      </p:sp>
      <p:sp>
        <p:nvSpPr>
          <p:cNvPr id="7" name="Line 4">
            <a:extLst>
              <a:ext uri="{FF2B5EF4-FFF2-40B4-BE49-F238E27FC236}">
                <a16:creationId xmlns:a16="http://schemas.microsoft.com/office/drawing/2014/main" id="{AC50BF59-B765-4D11-8281-9F6C99F85CE9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6019800"/>
            <a:ext cx="1447800" cy="152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5">
            <a:extLst>
              <a:ext uri="{FF2B5EF4-FFF2-40B4-BE49-F238E27FC236}">
                <a16:creationId xmlns:a16="http://schemas.microsoft.com/office/drawing/2014/main" id="{BCA053A3-1B2F-499A-98B6-FBFE6B90079B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6477000"/>
            <a:ext cx="381000" cy="381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3E5260D9-4514-44DE-8FB5-929CB8B37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8738" y="3982129"/>
            <a:ext cx="13853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FFFFFF"/>
                </a:solidFill>
                <a:latin typeface="Arial" charset="0"/>
              </a:rPr>
              <a:t>eyewall</a:t>
            </a:r>
          </a:p>
        </p:txBody>
      </p:sp>
      <p:sp>
        <p:nvSpPr>
          <p:cNvPr id="10" name="Line 7">
            <a:extLst>
              <a:ext uri="{FF2B5EF4-FFF2-40B4-BE49-F238E27FC236}">
                <a16:creationId xmlns:a16="http://schemas.microsoft.com/office/drawing/2014/main" id="{01A5B245-4F9F-417C-B9BF-4D3BAB94011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591300" y="1981200"/>
            <a:ext cx="1714500" cy="20081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8">
            <a:extLst>
              <a:ext uri="{FF2B5EF4-FFF2-40B4-BE49-F238E27FC236}">
                <a16:creationId xmlns:a16="http://schemas.microsoft.com/office/drawing/2014/main" id="{7358EE18-49F1-45D0-B81C-01C474E5E3E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62750" y="4599404"/>
            <a:ext cx="1371600" cy="1219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71809B6A-9A68-466E-B21C-AF04F9A83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5829" y="1160855"/>
            <a:ext cx="75729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FFFFFF"/>
                </a:solidFill>
                <a:latin typeface="Arial" charset="0"/>
              </a:rPr>
              <a:t>Within the Eye of Hurricane Georges (1998)</a:t>
            </a:r>
          </a:p>
        </p:txBody>
      </p:sp>
    </p:spTree>
    <p:extLst>
      <p:ext uri="{BB962C8B-B14F-4D97-AF65-F5344CB8AC3E}">
        <p14:creationId xmlns:p14="http://schemas.microsoft.com/office/powerpoint/2010/main" val="136030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901505-24B1-42B1-BF20-91E98DE3D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45</a:t>
            </a:fld>
            <a:endParaRPr lang="en-US"/>
          </a:p>
        </p:txBody>
      </p:sp>
      <p:pic>
        <p:nvPicPr>
          <p:cNvPr id="5" name="waves_S.mp4">
            <a:hlinkClick r:id="" action="ppaction://media"/>
            <a:extLst>
              <a:ext uri="{FF2B5EF4-FFF2-40B4-BE49-F238E27FC236}">
                <a16:creationId xmlns:a16="http://schemas.microsoft.com/office/drawing/2014/main" id="{90490D88-EE4A-4232-837A-B1696DB5D3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1660245"/>
            <a:ext cx="6858000" cy="5029200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57A2990F-328E-41B5-8E13-CFFE8DAB0155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0" y="896937"/>
            <a:ext cx="9144000" cy="931863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dirty="0">
                <a:solidFill>
                  <a:srgbClr val="666666"/>
                </a:solidFill>
                <a:ea typeface="Calibri" charset="0"/>
                <a:cs typeface="Calibri" charset="0"/>
              </a:rPr>
              <a:t>Low-level flight</a:t>
            </a:r>
          </a:p>
        </p:txBody>
      </p:sp>
    </p:spTree>
    <p:extLst>
      <p:ext uri="{BB962C8B-B14F-4D97-AF65-F5344CB8AC3E}">
        <p14:creationId xmlns:p14="http://schemas.microsoft.com/office/powerpoint/2010/main" val="136929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D31D38-C44F-4460-8759-045E650F2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46</a:t>
            </a:fld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4C2F7CFE-B099-4788-8C1F-40DAF9AD420A}"/>
              </a:ext>
            </a:extLst>
          </p:cNvPr>
          <p:cNvSpPr txBox="1">
            <a:spLocks noChangeArrowheads="1"/>
          </p:cNvSpPr>
          <p:nvPr/>
        </p:nvSpPr>
        <p:spPr>
          <a:xfrm>
            <a:off x="1447800" y="1077074"/>
            <a:ext cx="9144000" cy="931863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dirty="0">
                <a:solidFill>
                  <a:srgbClr val="666666"/>
                </a:solidFill>
                <a:latin typeface="+mj-lt"/>
                <a:ea typeface="Calibri" charset="0"/>
                <a:cs typeface="Calibri" charset="0"/>
              </a:rPr>
              <a:t>Stadium effect</a:t>
            </a:r>
            <a:endParaRPr lang="en-US" sz="2400" dirty="0">
              <a:solidFill>
                <a:srgbClr val="666666"/>
              </a:solidFill>
              <a:latin typeface="+mj-lt"/>
              <a:ea typeface="Calibri" charset="0"/>
              <a:cs typeface="Calibri" charset="0"/>
            </a:endParaRPr>
          </a:p>
        </p:txBody>
      </p:sp>
      <p:pic>
        <p:nvPicPr>
          <p:cNvPr id="6" name="Katrina_eye_P3s.mp4">
            <a:hlinkClick r:id="" action="ppaction://media"/>
            <a:extLst>
              <a:ext uri="{FF2B5EF4-FFF2-40B4-BE49-F238E27FC236}">
                <a16:creationId xmlns:a16="http://schemas.microsoft.com/office/drawing/2014/main" id="{7F2D07C4-283F-4808-B5F2-8EB6EA8D2D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9582" y="1905000"/>
            <a:ext cx="6414418" cy="481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7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5152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638BE-C61E-4222-B7D8-26A1C2C3A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47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8E04D2-F38B-4BA1-9E68-C4473FE7323B}"/>
              </a:ext>
            </a:extLst>
          </p:cNvPr>
          <p:cNvSpPr/>
          <p:nvPr/>
        </p:nvSpPr>
        <p:spPr>
          <a:xfrm>
            <a:off x="228600" y="1664068"/>
            <a:ext cx="11782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6666"/>
                </a:solidFill>
                <a:latin typeface="+mj-lt"/>
                <a:ea typeface="Times New Roman" panose="02020603050405020304" pitchFamily="18" charset="0"/>
              </a:rPr>
              <a:t>Over the past several years there have been </a:t>
            </a:r>
            <a:r>
              <a:rPr lang="en-US" sz="2000" i="1" dirty="0">
                <a:solidFill>
                  <a:srgbClr val="666666"/>
                </a:solidFill>
                <a:latin typeface="+mj-lt"/>
                <a:ea typeface="Times New Roman" panose="02020603050405020304" pitchFamily="18" charset="0"/>
              </a:rPr>
              <a:t>multiple billion dollar TC-related disasters </a:t>
            </a:r>
            <a:r>
              <a:rPr lang="en-US" dirty="0">
                <a:solidFill>
                  <a:srgbClr val="666666"/>
                </a:solidFill>
                <a:latin typeface="+mj-lt"/>
                <a:ea typeface="Times New Roman" panose="02020603050405020304" pitchFamily="18" charset="0"/>
              </a:rPr>
              <a:t>(NOAA/NCEI)</a:t>
            </a:r>
            <a:endParaRPr lang="en-US" sz="2000" dirty="0">
              <a:solidFill>
                <a:srgbClr val="666666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FCAB9A-8DAC-482C-A4F6-C396AEEE0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831" y="2146300"/>
            <a:ext cx="4953000" cy="44069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AC0E2E-9CC4-4B97-B615-03BBD066AE46}"/>
              </a:ext>
            </a:extLst>
          </p:cNvPr>
          <p:cNvSpPr/>
          <p:nvPr/>
        </p:nvSpPr>
        <p:spPr>
          <a:xfrm>
            <a:off x="228600" y="2158059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6666"/>
                </a:solidFill>
                <a:latin typeface="+mj-lt"/>
                <a:ea typeface="Times New Roman" panose="02020603050405020304" pitchFamily="18" charset="0"/>
              </a:rPr>
              <a:t>Storm-surge inundation, extreme rainfall, high surf, and tornadoes are significant contributors to damage, in addition to high winds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782FBC-F1DE-4B79-B63D-E340F7A06C7D}"/>
              </a:ext>
            </a:extLst>
          </p:cNvPr>
          <p:cNvSpPr/>
          <p:nvPr/>
        </p:nvSpPr>
        <p:spPr>
          <a:xfrm>
            <a:off x="228600" y="3206048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6666"/>
                </a:solidFill>
                <a:latin typeface="+mj-lt"/>
                <a:ea typeface="Times New Roman" panose="02020603050405020304" pitchFamily="18" charset="0"/>
              </a:rPr>
              <a:t>Water (inland flooding from rainfall and surge) are responsible for most deaths </a:t>
            </a:r>
            <a:r>
              <a:rPr lang="en-US" dirty="0">
                <a:solidFill>
                  <a:srgbClr val="666666"/>
                </a:solidFill>
                <a:latin typeface="+mj-lt"/>
                <a:ea typeface="Times New Roman" panose="02020603050405020304" pitchFamily="18" charset="0"/>
              </a:rPr>
              <a:t>(Rappaport 2000)</a:t>
            </a:r>
            <a:endParaRPr lang="en-US" sz="2000" dirty="0">
              <a:solidFill>
                <a:srgbClr val="666666"/>
              </a:solidFill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F9DC84-E59B-4C90-8559-2AC496FE21AE}"/>
              </a:ext>
            </a:extLst>
          </p:cNvPr>
          <p:cNvSpPr/>
          <p:nvPr/>
        </p:nvSpPr>
        <p:spPr>
          <a:xfrm>
            <a:off x="228600" y="4467909"/>
            <a:ext cx="609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6666"/>
                </a:solidFill>
                <a:latin typeface="+mj-lt"/>
                <a:ea typeface="Times New Roman" panose="02020603050405020304" pitchFamily="18" charset="0"/>
              </a:rPr>
              <a:t>Almost every one of these storms had </a:t>
            </a:r>
            <a:r>
              <a:rPr lang="en-US" sz="2000" i="1" dirty="0">
                <a:solidFill>
                  <a:srgbClr val="666666"/>
                </a:solidFill>
                <a:latin typeface="+mj-lt"/>
                <a:ea typeface="Times New Roman" panose="02020603050405020304" pitchFamily="18" charset="0"/>
              </a:rPr>
              <a:t>at least one RI period</a:t>
            </a:r>
            <a:endParaRPr lang="en-US" sz="2000" i="1" dirty="0">
              <a:solidFill>
                <a:srgbClr val="666666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42CF2C-2FD9-496C-AFF1-243CA858D0ED}"/>
              </a:ext>
            </a:extLst>
          </p:cNvPr>
          <p:cNvSpPr/>
          <p:nvPr/>
        </p:nvSpPr>
        <p:spPr>
          <a:xfrm>
            <a:off x="228600" y="3977038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666666"/>
                </a:solidFill>
                <a:latin typeface="+mj-lt"/>
                <a:ea typeface="Times New Roman" panose="02020603050405020304" pitchFamily="18" charset="0"/>
              </a:rPr>
              <a:t>Emphasizes the importance of hazards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362B4639-1243-488A-9778-AA41D4AA7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1490" y="882040"/>
            <a:ext cx="50485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>
                <a:solidFill>
                  <a:srgbClr val="666666"/>
                </a:solidFill>
                <a:latin typeface="+mj-lt"/>
              </a:rPr>
              <a:t>5. Toward the future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B6E4C9-5E02-4146-8212-0AFBD76988E0}"/>
              </a:ext>
            </a:extLst>
          </p:cNvPr>
          <p:cNvSpPr txBox="1"/>
          <p:nvPr/>
        </p:nvSpPr>
        <p:spPr>
          <a:xfrm>
            <a:off x="10120046" y="6550223"/>
            <a:ext cx="17671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Zawislak et al. 2021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5195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EE17ED-6945-4AD3-9778-AC0195FE8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48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D5D712-BF5A-4D77-B561-21A5D41292CF}"/>
              </a:ext>
            </a:extLst>
          </p:cNvPr>
          <p:cNvSpPr txBox="1"/>
          <p:nvPr/>
        </p:nvSpPr>
        <p:spPr>
          <a:xfrm>
            <a:off x="428625" y="1562308"/>
            <a:ext cx="11601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+mj-lt"/>
                <a:cs typeface="Times New Roman" panose="02020603050405020304" pitchFamily="18" charset="0"/>
              </a:rPr>
              <a:t>Focus on “intensity forecasting” at the inception of IFEX now a narrow scope within a broad expanse of forecast challenges and knowledge gaps that must be addressed at all stages of the TC life cycle</a:t>
            </a:r>
            <a:endParaRPr lang="en-US" b="1" dirty="0">
              <a:solidFill>
                <a:srgbClr val="666666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149270-73F9-4888-A27A-CACF0230876D}"/>
              </a:ext>
            </a:extLst>
          </p:cNvPr>
          <p:cNvSpPr/>
          <p:nvPr/>
        </p:nvSpPr>
        <p:spPr>
          <a:xfrm>
            <a:off x="428625" y="2261170"/>
            <a:ext cx="116014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+mj-lt"/>
                <a:ea typeface="Times New Roman" panose="02020603050405020304" pitchFamily="18" charset="0"/>
              </a:rPr>
              <a:t>IFEX priorities broadened beyond intensity to include </a:t>
            </a:r>
            <a:r>
              <a:rPr lang="en-US" b="1" dirty="0">
                <a:solidFill>
                  <a:srgbClr val="666666"/>
                </a:solidFill>
                <a:latin typeface="+mj-lt"/>
                <a:ea typeface="Times New Roman" panose="02020603050405020304" pitchFamily="18" charset="0"/>
              </a:rPr>
              <a:t>structure and hazards</a:t>
            </a:r>
            <a:r>
              <a:rPr lang="en-US" dirty="0">
                <a:solidFill>
                  <a:srgbClr val="666666"/>
                </a:solidFill>
                <a:latin typeface="+mj-lt"/>
                <a:ea typeface="Times New Roman" panose="02020603050405020304" pitchFamily="18" charset="0"/>
              </a:rPr>
              <a:t>, and with the focus of </a:t>
            </a:r>
            <a:r>
              <a:rPr lang="en-US" b="1" dirty="0">
                <a:solidFill>
                  <a:srgbClr val="666666"/>
                </a:solidFill>
                <a:latin typeface="+mj-lt"/>
                <a:ea typeface="Times New Roman" panose="02020603050405020304" pitchFamily="18" charset="0"/>
              </a:rPr>
              <a:t>improving model analyses </a:t>
            </a:r>
            <a:r>
              <a:rPr lang="en-US" dirty="0">
                <a:solidFill>
                  <a:srgbClr val="666666"/>
                </a:solidFill>
                <a:latin typeface="+mj-lt"/>
                <a:ea typeface="Times New Roman" panose="02020603050405020304" pitchFamily="18" charset="0"/>
              </a:rPr>
              <a:t>with observations</a:t>
            </a:r>
            <a:r>
              <a:rPr lang="en-US" dirty="0">
                <a:solidFill>
                  <a:srgbClr val="666666"/>
                </a:solidFill>
                <a:effectLst/>
                <a:latin typeface="+mj-lt"/>
              </a:rPr>
              <a:t> </a:t>
            </a:r>
            <a:endParaRPr lang="en-US" dirty="0">
              <a:solidFill>
                <a:srgbClr val="666666"/>
              </a:solidFill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A9AF37A-7493-45F1-AA6E-696535F015AC}"/>
              </a:ext>
            </a:extLst>
          </p:cNvPr>
          <p:cNvGrpSpPr/>
          <p:nvPr/>
        </p:nvGrpSpPr>
        <p:grpSpPr>
          <a:xfrm>
            <a:off x="316137" y="3120090"/>
            <a:ext cx="11118835" cy="3589150"/>
            <a:chOff x="539763" y="3124200"/>
            <a:chExt cx="11118835" cy="358915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762E14-DB27-4667-B797-5C56178B88F0}"/>
                </a:ext>
              </a:extLst>
            </p:cNvPr>
            <p:cNvSpPr/>
            <p:nvPr/>
          </p:nvSpPr>
          <p:spPr>
            <a:xfrm>
              <a:off x="539763" y="3124200"/>
              <a:ext cx="11118835" cy="3589150"/>
            </a:xfrm>
            <a:prstGeom prst="rect">
              <a:avLst/>
            </a:prstGeom>
            <a:solidFill>
              <a:srgbClr val="F9F6FB"/>
            </a:solidFill>
            <a:ln>
              <a:solidFill>
                <a:schemeClr val="tx1"/>
              </a:solidFill>
            </a:ln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45AC54C-15EE-41D3-B462-A7B1D6471503}"/>
                </a:ext>
              </a:extLst>
            </p:cNvPr>
            <p:cNvSpPr/>
            <p:nvPr/>
          </p:nvSpPr>
          <p:spPr>
            <a:xfrm>
              <a:off x="1029517" y="3257490"/>
              <a:ext cx="1040850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666666"/>
                  </a:solidFill>
                  <a:latin typeface="+mj-lt"/>
                  <a:ea typeface="Times New Roman" panose="02020603050405020304" pitchFamily="18" charset="0"/>
                </a:rPr>
                <a:t>APHEX (Advancing the Prediction of Hurricanes Experiment)</a:t>
              </a:r>
              <a:r>
                <a:rPr lang="en-US" sz="2000" dirty="0">
                  <a:solidFill>
                    <a:srgbClr val="666666"/>
                  </a:solidFill>
                  <a:effectLst/>
                  <a:latin typeface="+mj-lt"/>
                </a:rPr>
                <a:t> </a:t>
              </a:r>
              <a:endParaRPr lang="en-US" sz="2000" dirty="0">
                <a:solidFill>
                  <a:srgbClr val="666666"/>
                </a:solidFill>
                <a:latin typeface="+mj-lt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988A7C9-AC1F-4A7F-9731-62DDC482529D}"/>
                </a:ext>
              </a:extLst>
            </p:cNvPr>
            <p:cNvSpPr/>
            <p:nvPr/>
          </p:nvSpPr>
          <p:spPr>
            <a:xfrm>
              <a:off x="1030454" y="3877595"/>
              <a:ext cx="1002631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666666"/>
                  </a:solidFill>
                  <a:latin typeface="+mj-lt"/>
                  <a:ea typeface="Times New Roman" panose="02020603050405020304" pitchFamily="18" charset="0"/>
                </a:rPr>
                <a:t>Goal 1: Collect observations that span the TC life cycle in a variety of environments for model initialization and evaluation</a:t>
              </a:r>
              <a:r>
                <a:rPr lang="en-US" sz="2000" dirty="0">
                  <a:solidFill>
                    <a:srgbClr val="666666"/>
                  </a:solidFill>
                  <a:effectLst/>
                  <a:latin typeface="+mj-lt"/>
                </a:rPr>
                <a:t> </a:t>
              </a:r>
              <a:endParaRPr lang="en-US" sz="2000" dirty="0">
                <a:solidFill>
                  <a:srgbClr val="666666"/>
                </a:solidFill>
                <a:latin typeface="+mj-l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066921-E10C-495F-B9B5-812F53A335B3}"/>
                </a:ext>
              </a:extLst>
            </p:cNvPr>
            <p:cNvSpPr/>
            <p:nvPr/>
          </p:nvSpPr>
          <p:spPr>
            <a:xfrm>
              <a:off x="1029517" y="4753356"/>
              <a:ext cx="1040850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666666"/>
                  </a:solidFill>
                  <a:latin typeface="+mj-lt"/>
                  <a:ea typeface="Times New Roman" panose="02020603050405020304" pitchFamily="18" charset="0"/>
                </a:rPr>
                <a:t>Goal 2: Develop and refine measurement strategies and technologies that provide improved real-time </a:t>
              </a:r>
              <a:r>
                <a:rPr lang="en-US" sz="2000" b="1" i="1" dirty="0">
                  <a:solidFill>
                    <a:srgbClr val="666666"/>
                  </a:solidFill>
                  <a:latin typeface="+mj-lt"/>
                  <a:ea typeface="Times New Roman" panose="02020603050405020304" pitchFamily="18" charset="0"/>
                </a:rPr>
                <a:t>analysis</a:t>
              </a:r>
              <a:r>
                <a:rPr lang="en-US" sz="2000" dirty="0">
                  <a:solidFill>
                    <a:srgbClr val="666666"/>
                  </a:solidFill>
                  <a:latin typeface="+mj-lt"/>
                  <a:ea typeface="Times New Roman" panose="02020603050405020304" pitchFamily="18" charset="0"/>
                </a:rPr>
                <a:t> of TC intensity, structure, environment</a:t>
              </a:r>
              <a:r>
                <a:rPr lang="en-US" sz="2000" i="1" dirty="0">
                  <a:solidFill>
                    <a:srgbClr val="666666"/>
                  </a:solidFill>
                  <a:latin typeface="+mj-lt"/>
                  <a:ea typeface="Times New Roman" panose="02020603050405020304" pitchFamily="18" charset="0"/>
                </a:rPr>
                <a:t>, </a:t>
              </a:r>
              <a:r>
                <a:rPr lang="en-US" sz="2000" b="1" i="1" dirty="0">
                  <a:solidFill>
                    <a:srgbClr val="666666"/>
                  </a:solidFill>
                  <a:latin typeface="+mj-lt"/>
                  <a:ea typeface="Times New Roman" panose="02020603050405020304" pitchFamily="18" charset="0"/>
                </a:rPr>
                <a:t>and hazard assessment</a:t>
              </a:r>
              <a:r>
                <a:rPr lang="en-US" sz="2000" dirty="0">
                  <a:solidFill>
                    <a:srgbClr val="666666"/>
                  </a:solidFill>
                  <a:effectLst/>
                  <a:latin typeface="+mj-lt"/>
                </a:rPr>
                <a:t> </a:t>
              </a:r>
              <a:endParaRPr lang="en-US" sz="2000" dirty="0">
                <a:solidFill>
                  <a:srgbClr val="666666"/>
                </a:solidFill>
                <a:latin typeface="+mj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1F13A85-1755-473D-A9EA-E03250014478}"/>
                </a:ext>
              </a:extLst>
            </p:cNvPr>
            <p:cNvSpPr/>
            <p:nvPr/>
          </p:nvSpPr>
          <p:spPr>
            <a:xfrm>
              <a:off x="1029516" y="5889650"/>
              <a:ext cx="1002725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srgbClr val="666666"/>
                  </a:solidFill>
                  <a:latin typeface="+mj-lt"/>
                  <a:ea typeface="Times New Roman" panose="02020603050405020304" pitchFamily="18" charset="0"/>
                </a:rPr>
                <a:t>Goal 3: Improve the understanding of physical processes </a:t>
              </a:r>
              <a:r>
                <a:rPr lang="en-US" sz="2000" b="1" i="1" dirty="0">
                  <a:solidFill>
                    <a:srgbClr val="666666"/>
                  </a:solidFill>
                  <a:latin typeface="+mj-lt"/>
                  <a:ea typeface="Times New Roman" panose="02020603050405020304" pitchFamily="18" charset="0"/>
                </a:rPr>
                <a:t>that affect TC formation, intensity change, structure, and associated hazards</a:t>
              </a:r>
              <a:endParaRPr lang="en-US" sz="2000" dirty="0">
                <a:solidFill>
                  <a:srgbClr val="666666"/>
                </a:solidFill>
                <a:latin typeface="+mj-lt"/>
                <a:ea typeface="Times New Roman" panose="02020603050405020304" pitchFamily="18" charset="0"/>
              </a:endParaRPr>
            </a:p>
          </p:txBody>
        </p:sp>
      </p:grpSp>
      <p:sp>
        <p:nvSpPr>
          <p:cNvPr id="13" name="TextBox 3">
            <a:extLst>
              <a:ext uri="{FF2B5EF4-FFF2-40B4-BE49-F238E27FC236}">
                <a16:creationId xmlns:a16="http://schemas.microsoft.com/office/drawing/2014/main" id="{CF93DC02-254A-4457-99C8-B9409C566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1490" y="882040"/>
            <a:ext cx="50485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>
                <a:solidFill>
                  <a:srgbClr val="666666"/>
                </a:solidFill>
                <a:latin typeface="+mj-lt"/>
              </a:rPr>
              <a:t>5. Toward the future</a:t>
            </a:r>
          </a:p>
        </p:txBody>
      </p:sp>
    </p:spTree>
    <p:extLst>
      <p:ext uri="{BB962C8B-B14F-4D97-AF65-F5344CB8AC3E}">
        <p14:creationId xmlns:p14="http://schemas.microsoft.com/office/powerpoint/2010/main" val="421329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AABA2-563D-934E-B2CA-EF498E2E2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73523C-CFFA-7F4B-9E1D-22D3D04D28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D3AD2-062B-474B-BD89-9B0CD8C67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433494-D696-44F2-AC03-DCB3F0228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A3B2B6A-BB54-402D-ACDD-7C2B8F52A8A4}"/>
              </a:ext>
            </a:extLst>
          </p:cNvPr>
          <p:cNvSpPr txBox="1">
            <a:spLocks/>
          </p:cNvSpPr>
          <p:nvPr/>
        </p:nvSpPr>
        <p:spPr>
          <a:xfrm>
            <a:off x="2133600" y="99060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dirty="0">
                <a:solidFill>
                  <a:srgbClr val="666666"/>
                </a:solidFill>
                <a:latin typeface="+mj-lt"/>
                <a:ea typeface="+mj-ea"/>
                <a:cs typeface="+mj-cs"/>
              </a:rPr>
              <a:t>Why are observations important?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A101445-DA88-40B0-9500-7AF865436A23}"/>
              </a:ext>
            </a:extLst>
          </p:cNvPr>
          <p:cNvSpPr txBox="1">
            <a:spLocks/>
          </p:cNvSpPr>
          <p:nvPr/>
        </p:nvSpPr>
        <p:spPr>
          <a:xfrm>
            <a:off x="533400" y="1600200"/>
            <a:ext cx="10591800" cy="452596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200" dirty="0">
              <a:solidFill>
                <a:srgbClr val="666666"/>
              </a:solidFill>
              <a:latin typeface="+mj-lt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600" dirty="0">
                <a:solidFill>
                  <a:srgbClr val="666666"/>
                </a:solidFill>
                <a:latin typeface="+mj-lt"/>
              </a:rPr>
              <a:t>Many important physical processes within hurricanes span scales that cover many orders of magnitude, ranging from thousands of kilometers to millionths of meters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600" dirty="0">
                <a:solidFill>
                  <a:srgbClr val="666666"/>
                </a:solidFill>
                <a:latin typeface="+mj-lt"/>
              </a:rPr>
              <a:t>Observations can span these scales, and are a key component of a balanced approach toward advancing understanding and improving forecasts of hurricanes (observations, modeling, theory)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600" dirty="0">
                <a:solidFill>
                  <a:srgbClr val="666666"/>
                </a:solidFill>
                <a:latin typeface="+mj-lt"/>
              </a:rPr>
              <a:t>Provide real-time information on TCs, assess performance of models, and provide a check on theories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600" dirty="0">
                <a:solidFill>
                  <a:srgbClr val="666666"/>
                </a:solidFill>
                <a:latin typeface="+mj-lt"/>
              </a:rPr>
              <a:t>Three primary platform types: airborne, spaceborne, and land-based 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600" dirty="0">
                <a:solidFill>
                  <a:srgbClr val="666666"/>
                </a:solidFill>
                <a:latin typeface="+mj-lt"/>
              </a:rPr>
              <a:t>Focus here on airborne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600" dirty="0">
              <a:solidFill>
                <a:srgbClr val="66666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924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17E29B-FC40-4FF8-833F-112D97085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38359B-818A-472F-9918-EBC524D4862B}"/>
              </a:ext>
            </a:extLst>
          </p:cNvPr>
          <p:cNvSpPr txBox="1"/>
          <p:nvPr/>
        </p:nvSpPr>
        <p:spPr>
          <a:xfrm>
            <a:off x="4800600" y="1143000"/>
            <a:ext cx="197361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rgbClr val="666666"/>
                </a:solidFill>
                <a:latin typeface="+mj-lt"/>
              </a:rPr>
              <a:t>Outline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360AA41-FD16-475F-BBED-1F87F09A27FA}"/>
              </a:ext>
            </a:extLst>
          </p:cNvPr>
          <p:cNvSpPr txBox="1">
            <a:spLocks/>
          </p:cNvSpPr>
          <p:nvPr/>
        </p:nvSpPr>
        <p:spPr>
          <a:xfrm>
            <a:off x="304800" y="2332038"/>
            <a:ext cx="11253592" cy="4525962"/>
          </a:xfrm>
          <a:prstGeom prst="rect">
            <a:avLst/>
          </a:prstGeom>
        </p:spPr>
        <p:txBody>
          <a:bodyPr/>
          <a:lstStyle/>
          <a:p>
            <a:pPr marL="742950" indent="-7429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3600" dirty="0">
                <a:solidFill>
                  <a:srgbClr val="666666"/>
                </a:solidFill>
                <a:latin typeface="+mj-lt"/>
              </a:rPr>
              <a:t>Tools for observing hurricanes</a:t>
            </a:r>
          </a:p>
          <a:p>
            <a:pPr marL="742950" indent="-7429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3600" dirty="0">
                <a:solidFill>
                  <a:srgbClr val="666666"/>
                </a:solidFill>
                <a:latin typeface="+mj-lt"/>
              </a:rPr>
              <a:t>Use of observations to improve hurricane forecasts</a:t>
            </a:r>
          </a:p>
          <a:p>
            <a:pPr marL="742950" indent="-7429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3600" dirty="0">
                <a:solidFill>
                  <a:srgbClr val="666666"/>
                </a:solidFill>
                <a:latin typeface="+mj-lt"/>
              </a:rPr>
              <a:t>Flight profiles</a:t>
            </a:r>
          </a:p>
          <a:p>
            <a:pPr marL="742950" indent="-7429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3600" dirty="0">
                <a:solidFill>
                  <a:srgbClr val="666666"/>
                </a:solidFill>
                <a:latin typeface="+mj-lt"/>
              </a:rPr>
              <a:t>Views from the aircraft</a:t>
            </a:r>
          </a:p>
          <a:p>
            <a:pPr marL="742950" indent="-74295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3600" dirty="0">
                <a:solidFill>
                  <a:srgbClr val="666666"/>
                </a:solidFill>
                <a:latin typeface="+mj-lt"/>
              </a:rPr>
              <a:t>Toward the future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600" dirty="0">
              <a:solidFill>
                <a:srgbClr val="66666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981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3DD34-AACF-4D7B-98C6-1AD24576D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7</a:t>
            </a:fld>
            <a:endParaRPr lang="en-US"/>
          </a:p>
        </p:txBody>
      </p:sp>
      <p:pic>
        <p:nvPicPr>
          <p:cNvPr id="13" name="Picture 2" descr="P3air-3">
            <a:extLst>
              <a:ext uri="{FF2B5EF4-FFF2-40B4-BE49-F238E27FC236}">
                <a16:creationId xmlns:a16="http://schemas.microsoft.com/office/drawing/2014/main" id="{12657983-46CC-4299-A5C9-709638F871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9" b="4573"/>
          <a:stretch/>
        </p:blipFill>
        <p:spPr bwMode="auto">
          <a:xfrm>
            <a:off x="422925" y="2130049"/>
            <a:ext cx="467473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g4b">
            <a:extLst>
              <a:ext uri="{FF2B5EF4-FFF2-40B4-BE49-F238E27FC236}">
                <a16:creationId xmlns:a16="http://schemas.microsoft.com/office/drawing/2014/main" id="{AA666213-6719-49FE-88D9-C0C903FBE7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3" b="7137"/>
          <a:stretch/>
        </p:blipFill>
        <p:spPr bwMode="auto">
          <a:xfrm>
            <a:off x="465833" y="4492968"/>
            <a:ext cx="4651594" cy="224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piggy">
            <a:extLst>
              <a:ext uri="{FF2B5EF4-FFF2-40B4-BE49-F238E27FC236}">
                <a16:creationId xmlns:a16="http://schemas.microsoft.com/office/drawing/2014/main" id="{07B46BEF-CD2C-4A93-B893-D7031EDBE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294" y="1750460"/>
            <a:ext cx="1870075" cy="20510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GONZO">
            <a:extLst>
              <a:ext uri="{FF2B5EF4-FFF2-40B4-BE49-F238E27FC236}">
                <a16:creationId xmlns:a16="http://schemas.microsoft.com/office/drawing/2014/main" id="{DD931E20-8D1C-49B9-B2A7-C221E8F87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271" y="5046078"/>
            <a:ext cx="2471737" cy="16478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ermit">
            <a:extLst>
              <a:ext uri="{FF2B5EF4-FFF2-40B4-BE49-F238E27FC236}">
                <a16:creationId xmlns:a16="http://schemas.microsoft.com/office/drawing/2014/main" id="{345465F2-2F23-4A2D-AF32-A9E0341A0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826" y="1852546"/>
            <a:ext cx="1936750" cy="208438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7">
            <a:extLst>
              <a:ext uri="{FF2B5EF4-FFF2-40B4-BE49-F238E27FC236}">
                <a16:creationId xmlns:a16="http://schemas.microsoft.com/office/drawing/2014/main" id="{2D34EAE2-1A7A-400D-88BA-D1AA4300D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4000" y="3937654"/>
            <a:ext cx="218440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666666"/>
                </a:solidFill>
                <a:latin typeface="+mn-lt"/>
                <a:cs typeface="Calibri" panose="020F0502020204030204" pitchFamily="34" charset="0"/>
              </a:rPr>
              <a:t>“Kermit”  Built in 1975 at Lockheed-Martin, Marietta, Georgia</a:t>
            </a: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AAC8163C-97EA-4566-BBE2-98F092970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9808" y="3936934"/>
            <a:ext cx="2184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666666"/>
                </a:solidFill>
                <a:latin typeface="+mn-lt"/>
                <a:cs typeface="Calibri" panose="020F0502020204030204" pitchFamily="34" charset="0"/>
              </a:rPr>
              <a:t>“Miss Piggy”  Built in 1976 at Lockheed-Martin, Marietta, Georgia</a:t>
            </a: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id="{C15A818B-D2F6-4F82-9D77-72CB93222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9563" y="5570518"/>
            <a:ext cx="1976436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666666"/>
                </a:solidFill>
                <a:latin typeface="+mn-lt"/>
                <a:cs typeface="Calibri" panose="020F0502020204030204" pitchFamily="34" charset="0"/>
              </a:rPr>
              <a:t>“Gonzo”  Built in 1994 at Gulfstream Aerospace Corporation, Savannah, Georgia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E687E1C-4939-4DF4-93C3-FC8FE2282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41" y="953026"/>
            <a:ext cx="11024993" cy="1325563"/>
          </a:xfrm>
        </p:spPr>
        <p:txBody>
          <a:bodyPr/>
          <a:lstStyle/>
          <a:p>
            <a:r>
              <a:rPr lang="en-US" b="1" dirty="0"/>
              <a:t>1. Tools for observing hurricanes - platforms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1ED78E-44EE-480E-ADFB-39CD86C471E9}"/>
              </a:ext>
            </a:extLst>
          </p:cNvPr>
          <p:cNvSpPr txBox="1"/>
          <p:nvPr/>
        </p:nvSpPr>
        <p:spPr>
          <a:xfrm>
            <a:off x="2100209" y="1629640"/>
            <a:ext cx="1567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66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NOAA fleet</a:t>
            </a:r>
          </a:p>
        </p:txBody>
      </p:sp>
    </p:spTree>
    <p:extLst>
      <p:ext uri="{BB962C8B-B14F-4D97-AF65-F5344CB8AC3E}">
        <p14:creationId xmlns:p14="http://schemas.microsoft.com/office/powerpoint/2010/main" val="273502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utoUpdateAnimBg="0"/>
      <p:bldP spid="19" grpId="0" autoUpdateAnimBg="0"/>
      <p:bldP spid="20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2830F6-7F76-47A8-8D6C-097FCAF3C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8</a:t>
            </a:fld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3398CBC-8A05-4537-9822-7DB02F8A15C3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389888"/>
            <a:ext cx="4495800" cy="52244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defRPr/>
            </a:pPr>
            <a:r>
              <a:rPr lang="en-US" sz="2000" b="1" dirty="0">
                <a:ea typeface="Calibri" charset="0"/>
              </a:rPr>
              <a:t>In-situ</a:t>
            </a:r>
          </a:p>
          <a:p>
            <a:pPr marL="566738" lvl="1"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</a:rPr>
              <a:t>Wind</a:t>
            </a:r>
          </a:p>
          <a:p>
            <a:pPr marL="566738" lvl="1"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</a:rPr>
              <a:t>Pressure</a:t>
            </a:r>
          </a:p>
          <a:p>
            <a:pPr marL="566738" lvl="1"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</a:rPr>
              <a:t>Temperature</a:t>
            </a:r>
          </a:p>
          <a:p>
            <a:pPr marL="566738" lvl="1"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</a:rPr>
              <a:t>Moisture</a:t>
            </a:r>
            <a:endParaRPr lang="en-US" sz="2000" dirty="0">
              <a:ea typeface="Calibri" charset="0"/>
            </a:endParaRPr>
          </a:p>
          <a:p>
            <a:pPr marL="566738" lvl="1">
              <a:spcBef>
                <a:spcPts val="600"/>
              </a:spcBef>
              <a:defRPr/>
            </a:pPr>
            <a:endParaRPr lang="en-US" sz="1800" dirty="0">
              <a:ea typeface="Calibri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A6F81A6-FD1E-472E-AB7D-9E97D164F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41" y="907306"/>
            <a:ext cx="11024993" cy="1325563"/>
          </a:xfrm>
        </p:spPr>
        <p:txBody>
          <a:bodyPr/>
          <a:lstStyle/>
          <a:p>
            <a:r>
              <a:rPr lang="en-US" dirty="0"/>
              <a:t>Tools for observing hurricanes - instruments</a:t>
            </a:r>
          </a:p>
        </p:txBody>
      </p:sp>
    </p:spTree>
    <p:extLst>
      <p:ext uri="{BB962C8B-B14F-4D97-AF65-F5344CB8AC3E}">
        <p14:creationId xmlns:p14="http://schemas.microsoft.com/office/powerpoint/2010/main" val="87077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1DD7D8-928C-4151-B49B-60700A452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9</a:t>
            </a:fld>
            <a:endParaRPr lang="en-US"/>
          </a:p>
        </p:txBody>
      </p:sp>
      <p:pic>
        <p:nvPicPr>
          <p:cNvPr id="15" name="Picture 2" descr="http://www.atd.ucar.edu/sssf/images/img_drop/dropsonde2.gif">
            <a:extLst>
              <a:ext uri="{FF2B5EF4-FFF2-40B4-BE49-F238E27FC236}">
                <a16:creationId xmlns:a16="http://schemas.microsoft.com/office/drawing/2014/main" id="{C21F8C39-E382-4162-8536-657D69931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923" y="2005110"/>
            <a:ext cx="2781677" cy="337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2">
            <a:extLst>
              <a:ext uri="{FF2B5EF4-FFF2-40B4-BE49-F238E27FC236}">
                <a16:creationId xmlns:a16="http://schemas.microsoft.com/office/drawing/2014/main" id="{AF7C99ED-0E1F-4A32-B3D0-0CD4BB39D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0971" y="5486400"/>
            <a:ext cx="1864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GPS 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Dropsonde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6BAEACF2-7E6B-47D6-A5DA-66F6D5D2F180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389888"/>
            <a:ext cx="4495800" cy="52244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defRPr/>
            </a:pPr>
            <a:r>
              <a:rPr lang="en-US" sz="2000" b="1" dirty="0">
                <a:ea typeface="Calibri" charset="0"/>
              </a:rPr>
              <a:t>In-situ</a:t>
            </a:r>
          </a:p>
          <a:p>
            <a:pPr marL="566738" lvl="1"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</a:rPr>
              <a:t>Wind</a:t>
            </a:r>
          </a:p>
          <a:p>
            <a:pPr marL="566738" lvl="1"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</a:rPr>
              <a:t>Pressure</a:t>
            </a:r>
          </a:p>
          <a:p>
            <a:pPr marL="566738" lvl="1"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</a:rPr>
              <a:t>Temperature</a:t>
            </a:r>
          </a:p>
          <a:p>
            <a:pPr marL="566738" lvl="1"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</a:rPr>
              <a:t>Moisture</a:t>
            </a:r>
            <a:endParaRPr lang="en-US" sz="2000" dirty="0">
              <a:ea typeface="Calibri" charset="0"/>
            </a:endParaRPr>
          </a:p>
          <a:p>
            <a:pPr>
              <a:spcBef>
                <a:spcPts val="300"/>
              </a:spcBef>
              <a:defRPr/>
            </a:pPr>
            <a:r>
              <a:rPr lang="en-US" sz="2000" b="1" dirty="0">
                <a:ea typeface="Calibri" charset="0"/>
              </a:rPr>
              <a:t>Expendables</a:t>
            </a:r>
          </a:p>
          <a:p>
            <a:pPr marL="566738" lvl="1"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</a:rPr>
              <a:t>Dropsondes</a:t>
            </a:r>
          </a:p>
          <a:p>
            <a:pPr marL="566738" lvl="1">
              <a:spcBef>
                <a:spcPts val="300"/>
              </a:spcBef>
              <a:defRPr/>
            </a:pPr>
            <a:r>
              <a:rPr lang="en-US" sz="1800" dirty="0">
                <a:ea typeface="Calibri" charset="0"/>
              </a:rPr>
              <a:t>Aircraft-launched ocean probes</a:t>
            </a:r>
          </a:p>
          <a:p>
            <a:pPr marL="566738" lvl="1">
              <a:spcBef>
                <a:spcPts val="600"/>
              </a:spcBef>
              <a:defRPr/>
            </a:pPr>
            <a:endParaRPr lang="en-US" sz="1800" dirty="0">
              <a:ea typeface="Calibri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5D37360-1785-4BB0-BD61-783493A16A3E}"/>
              </a:ext>
            </a:extLst>
          </p:cNvPr>
          <p:cNvSpPr txBox="1">
            <a:spLocks/>
          </p:cNvSpPr>
          <p:nvPr/>
        </p:nvSpPr>
        <p:spPr>
          <a:xfrm>
            <a:off x="654941" y="907306"/>
            <a:ext cx="11024993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6666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Tools for observing hurricanes - instruments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97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9328</TotalTime>
  <Words>2250</Words>
  <Application>Microsoft Office PowerPoint</Application>
  <PresentationFormat>Widescreen</PresentationFormat>
  <Paragraphs>382</Paragraphs>
  <Slides>49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Courier New</vt:lpstr>
      <vt:lpstr>Office Theme</vt:lpstr>
      <vt:lpstr>PowerPoint Presentation</vt:lpstr>
      <vt:lpstr>PowerPoint Presentation</vt:lpstr>
      <vt:lpstr>PowerPoint Presentation</vt:lpstr>
      <vt:lpstr>The challenge: Hurricane Intensity Forecasting </vt:lpstr>
      <vt:lpstr>PowerPoint Presentation</vt:lpstr>
      <vt:lpstr>PowerPoint Presentation</vt:lpstr>
      <vt:lpstr>1. Tools for observing hurricanes - platforms</vt:lpstr>
      <vt:lpstr>Tools for observing hurricanes - instruments</vt:lpstr>
      <vt:lpstr>PowerPoint Presentation</vt:lpstr>
      <vt:lpstr>Tools for observing hurricanes - instruments</vt:lpstr>
      <vt:lpstr>Tools for observing hurricanes - instruments</vt:lpstr>
      <vt:lpstr>Airborne Radars on P-3</vt:lpstr>
      <vt:lpstr>PowerPoint Presentation</vt:lpstr>
      <vt:lpstr>Tools for observing hurricanes - instruments</vt:lpstr>
      <vt:lpstr>Tools for observing hurricanes - instruments</vt:lpstr>
      <vt:lpstr>Tools for observing hurricanes - instruments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Aircraft sampling of TCs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Robert Rogers</cp:lastModifiedBy>
  <cp:revision>132</cp:revision>
  <dcterms:created xsi:type="dcterms:W3CDTF">2019-08-06T19:42:43Z</dcterms:created>
  <dcterms:modified xsi:type="dcterms:W3CDTF">2021-04-29T17:54:07Z</dcterms:modified>
</cp:coreProperties>
</file>