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1" r:id="rId4"/>
    <p:sldId id="260" r:id="rId5"/>
    <p:sldId id="259" r:id="rId6"/>
    <p:sldId id="263" r:id="rId7"/>
    <p:sldId id="268" r:id="rId8"/>
    <p:sldId id="267" r:id="rId9"/>
    <p:sldId id="264" r:id="rId10"/>
    <p:sldId id="273" r:id="rId11"/>
    <p:sldId id="274" r:id="rId12"/>
    <p:sldId id="266" r:id="rId13"/>
    <p:sldId id="272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60"/>
  </p:normalViewPr>
  <p:slideViewPr>
    <p:cSldViewPr snapToGrid="0">
      <p:cViewPr varScale="1">
        <p:scale>
          <a:sx n="58" d="100"/>
          <a:sy n="58" d="100"/>
        </p:scale>
        <p:origin x="8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C8CA-B099-41A8-819F-ACF0B521F884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9F840-557D-4762-822A-2E94C60CF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3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34737ef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734737ef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Dropsonde composites of tangential wind (Vt) upper panels and radial wind (</a:t>
            </a:r>
            <a:r>
              <a:rPr lang="en-US" dirty="0" err="1"/>
              <a:t>Vr</a:t>
            </a:r>
            <a:r>
              <a:rPr lang="en-US" dirty="0"/>
              <a:t>) lower panels for nighttime (0-6 LT, left panels) and afternoon (12-18 LT middle panels) The difference fields are shown in the right panels. The black dashed line shows the height of the maximum Vt and </a:t>
            </a:r>
            <a:r>
              <a:rPr lang="en-US" dirty="0" err="1"/>
              <a:t>athe</a:t>
            </a:r>
            <a:r>
              <a:rPr lang="en-US" dirty="0"/>
              <a:t> black solid line shows the inflow layer depth. The vertical </a:t>
            </a:r>
            <a:r>
              <a:rPr lang="en-US" dirty="0" err="1"/>
              <a:t>stiples</a:t>
            </a:r>
            <a:r>
              <a:rPr lang="en-US" dirty="0"/>
              <a:t> show regions where the difference is statistically significant at the 95% confidence level following a t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DB083-DC86-4C3B-8303-C2DDAC739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092C3-A093-4974-AEA7-FC012889D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C9A0-DF91-40A0-956B-C7FF2B381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B2563-CF1D-4C63-BB4E-EB5E886A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E702E-E19D-4059-862D-32498648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6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F843-5826-4DBD-8550-8424A5E81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6F549-51C4-4185-BC84-828B67B34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194F5-45B4-4CD0-92AD-8D867FED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93B41-819E-499B-9D91-F4839CECE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A1C16-312C-4291-BC23-7E019113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3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32666C-90F1-4667-A1C0-C26B89FA94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ABF42-6F41-41B5-A093-E227D2F8E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25255-B9AE-4118-8D9C-4E9D6175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9C4A2-A227-401E-8C22-EEE4EEC6A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332CA-77D9-454B-8736-3851C1A5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8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7" name="Google Shape;67;p10"/>
          <p:cNvSpPr txBox="1"/>
          <p:nvPr/>
        </p:nvSpPr>
        <p:spPr>
          <a:xfrm>
            <a:off x="1112000" y="6370967"/>
            <a:ext cx="105212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6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/>
          <p:nvPr/>
        </p:nvSpPr>
        <p:spPr>
          <a:xfrm>
            <a:off x="11614633" y="6345767"/>
            <a:ext cx="388400" cy="388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11614633" y="6277567"/>
            <a:ext cx="38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836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E841-95A0-4BE0-8E3A-85B12D02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3E8B-88AC-45FD-A3ED-98A1E193E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3FD57-8709-45B5-BF2B-B7732F9F3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C5D9-F618-49C4-9239-54419FAA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F8F9B-E6C8-4B07-9507-3E30341A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6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A54F-F773-4C5E-86C1-4D1F5C48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4CB20-D962-41F6-915F-65E5E61F8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E0C6B-C75F-4143-ABE9-B2A8D541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C50D-1718-4AB4-AFB7-97BE4BDE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1B57-B6EB-4DF8-A271-E5CAB77D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1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5772-ADC4-45CF-AEDC-2EF42CA0C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F455B-B85C-4A29-BD19-5AA2C87EE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B92B1-9D3C-4C26-BC56-C6DE43AE9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DA22F-EFB8-42EE-961B-608E5A27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FE6CD-AE6B-4F4A-87DF-DC5E35D1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1FF0B-0E02-441D-A938-795C47D4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2B54F-DD30-460A-8B5E-CEED40FD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DD325-5360-4B01-A220-98B4521E3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82ADB-85AC-4A89-A4F5-20825A6C8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6680A-0B63-4A8C-9253-9C1B6570F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C37AF-83BC-4B9E-8C96-DFB644CC0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D343A-06D6-4856-9AE4-BA69F8F1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106E9-2778-4EA0-8301-7FC41D72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21A2F-1F49-43A2-8C62-941C5ADD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EB08-DCCE-41F4-B046-E159E779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D7375-6EE8-4E9B-9A3E-EB3EB256E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F2752-1359-4EB6-94D7-49FE1938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F8F86-0071-4544-BC8C-DFD9E7D3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D4C838-7FFC-4B13-B874-36F293C1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0949C-50D8-460E-813D-13C6A5CF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70005-B6CE-460C-9E16-A42A4AB4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6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78CD-ECF3-4C1A-9451-6920BF3F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EA0C4-E371-4AE1-BDD4-FC71E3766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02C8A-04B0-4395-8430-D708DCC0D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438F0-0F5E-4226-A64C-85AF009D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AFC4B-6124-4127-8DB4-1CED8240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DA8E2-3F66-4E47-96F7-E11B8F108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3F09-D4F3-45D0-B85D-030506D8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C7854-B900-4D72-927A-7B443756F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7591C-05E5-447F-8CA8-FE578BCEF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F311C-6475-49AE-AE3B-5C5B6441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42BA6-787D-48BF-B033-4764AF5E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9669C-C7BE-46D0-840F-6CA896D4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9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AF5C2-872B-4FD0-81B2-44252B2B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1D6C5-16A6-4659-A5F4-55F305DF4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7BCEA-F024-4CC8-AF62-98316ACCC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59D2-E2D1-4E94-AFB3-571B5D8B14A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58D81-7E0C-4FD5-A927-97E5C9AF7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A49FD-358C-4901-B0FD-6EE1624F2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MWR-D-20-0145.1" TargetMode="External"/><Relationship Id="rId2" Type="http://schemas.openxmlformats.org/officeDocument/2006/relationships/hyperlink" Target="https://doi.org/10.1175/JTECH-D-20-0044.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29/2019GL086206" TargetMode="External"/><Relationship Id="rId4" Type="http://schemas.openxmlformats.org/officeDocument/2006/relationships/hyperlink" Target="https://doi.org/10.1016/j.atmosres.2020.10529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2916-4097-4BC9-A816-14B950D52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465" y="1872231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DROPSONDES IN HRD RESEARCH (2020)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AVAPS User Group Meeting April 13-14, 2021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97B77-AFA2-480A-A5B6-7F42F564E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465" y="5059516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Kathryn Sellwood, Sim </a:t>
            </a:r>
            <a:r>
              <a:rPr lang="en-US" dirty="0" err="1">
                <a:solidFill>
                  <a:srgbClr val="002060"/>
                </a:solidFill>
              </a:rPr>
              <a:t>Aberson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Contributions from Jonathan Zawislak, </a:t>
            </a:r>
            <a:r>
              <a:rPr lang="en-US" dirty="0" err="1">
                <a:solidFill>
                  <a:srgbClr val="002060"/>
                </a:solidFill>
              </a:rPr>
              <a:t>Xiaomin</a:t>
            </a:r>
            <a:r>
              <a:rPr lang="en-US" dirty="0">
                <a:solidFill>
                  <a:srgbClr val="002060"/>
                </a:solidFill>
              </a:rPr>
              <a:t> Chen, Joshua </a:t>
            </a:r>
            <a:r>
              <a:rPr lang="en-US" dirty="0" err="1">
                <a:solidFill>
                  <a:srgbClr val="002060"/>
                </a:solidFill>
              </a:rPr>
              <a:t>Wadler</a:t>
            </a:r>
            <a:r>
              <a:rPr lang="en-US" dirty="0">
                <a:solidFill>
                  <a:srgbClr val="002060"/>
                </a:solidFill>
              </a:rPr>
              <a:t>, Jun Zhang and Andrew </a:t>
            </a:r>
            <a:r>
              <a:rPr lang="en-US" dirty="0" err="1">
                <a:solidFill>
                  <a:srgbClr val="002060"/>
                </a:solidFill>
              </a:rPr>
              <a:t>Kren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77A8C-4099-4A11-B927-BD6F2AB5A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14"/>
          <a:stretch/>
        </p:blipFill>
        <p:spPr>
          <a:xfrm>
            <a:off x="9936077" y="170740"/>
            <a:ext cx="2077062" cy="1046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56CA9-22E1-4952-86D7-341FD7579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4" y="170740"/>
            <a:ext cx="1015482" cy="1015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A8469-E533-44D0-9B85-7922B0A0F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6" r="68048"/>
          <a:stretch/>
        </p:blipFill>
        <p:spPr>
          <a:xfrm>
            <a:off x="0" y="127002"/>
            <a:ext cx="1161694" cy="10749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649D37-D0D0-4CB0-A786-B00BCBB5C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35"/>
          <a:stretch/>
        </p:blipFill>
        <p:spPr bwMode="auto">
          <a:xfrm>
            <a:off x="8623905" y="189394"/>
            <a:ext cx="1087311" cy="10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2AE21A-709B-45D9-89FA-5767A7A439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25"/>
          <a:stretch/>
        </p:blipFill>
        <p:spPr>
          <a:xfrm>
            <a:off x="2679294" y="105828"/>
            <a:ext cx="1073771" cy="10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6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5233-648A-4403-9780-D36B0B9A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72" y="543585"/>
            <a:ext cx="12191999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ONR Tropical Cyclone Rapid Intensity (TCRI) program Collaboration with AOML/HRD Hurricane Field Program (IFEX/APHEX) </a:t>
            </a:r>
            <a:r>
              <a:rPr lang="en-US" sz="4000" dirty="0"/>
              <a:t>: Enhanced sampling in the early stages of TCs (TD, TS, Cat 1)</a:t>
            </a:r>
            <a:r>
              <a:rPr lang="en-US" sz="4000" b="1" dirty="0"/>
              <a:t> </a:t>
            </a:r>
            <a:r>
              <a:rPr lang="en-US" sz="4000" dirty="0"/>
              <a:t>that could subsequently rapidly intensify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8BE6B-BA7A-4D16-9D6D-641215FD6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8" r="4130" b="7366"/>
          <a:stretch/>
        </p:blipFill>
        <p:spPr>
          <a:xfrm>
            <a:off x="820816" y="2994580"/>
            <a:ext cx="3740310" cy="306871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997241-283E-4EA6-978F-B6DA912FA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109" t="16839" r="10803" b="27173"/>
          <a:stretch/>
        </p:blipFill>
        <p:spPr>
          <a:xfrm>
            <a:off x="545154" y="2777504"/>
            <a:ext cx="4920159" cy="3527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05B26-831C-435D-99DA-353A576C8BCE}"/>
              </a:ext>
            </a:extLst>
          </p:cNvPr>
          <p:cNvSpPr/>
          <p:nvPr/>
        </p:nvSpPr>
        <p:spPr>
          <a:xfrm>
            <a:off x="5465313" y="2371843"/>
            <a:ext cx="1701713" cy="54404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500-hPa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RH and wind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AB349-F37C-45DA-BC5B-BB4A34F7CC7D}"/>
              </a:ext>
            </a:extLst>
          </p:cNvPr>
          <p:cNvSpPr/>
          <p:nvPr/>
        </p:nvSpPr>
        <p:spPr>
          <a:xfrm>
            <a:off x="1661288" y="2379971"/>
            <a:ext cx="2059366" cy="2024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Sept. 13 G-IV (N1) (Pre-RI)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1B485-8726-448D-9974-9FF990AC9EEC}"/>
              </a:ext>
            </a:extLst>
          </p:cNvPr>
          <p:cNvSpPr/>
          <p:nvPr/>
        </p:nvSpPr>
        <p:spPr>
          <a:xfrm>
            <a:off x="8996017" y="2414612"/>
            <a:ext cx="1627565" cy="1997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Sept. 14 G-IV (N1)  (RI)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76A01A-0EF1-479D-B5CD-BC6739949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796"/>
          <a:stretch/>
        </p:blipFill>
        <p:spPr>
          <a:xfrm>
            <a:off x="428093" y="6482381"/>
            <a:ext cx="5037220" cy="36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D0799-555A-4F4F-8909-941D5208A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140" y="6027070"/>
            <a:ext cx="1526058" cy="6964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C36D4-C254-448C-9B03-B7A3136569B0}"/>
              </a:ext>
            </a:extLst>
          </p:cNvPr>
          <p:cNvGrpSpPr/>
          <p:nvPr/>
        </p:nvGrpSpPr>
        <p:grpSpPr>
          <a:xfrm>
            <a:off x="7115231" y="2886395"/>
            <a:ext cx="5037220" cy="3963587"/>
            <a:chOff x="7115231" y="2886395"/>
            <a:chExt cx="5037220" cy="39635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2692D4-EAF7-49D2-AB0B-49964D7B2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828" t="34652" r="29394" b="28525"/>
            <a:stretch/>
          </p:blipFill>
          <p:spPr>
            <a:xfrm>
              <a:off x="7307075" y="3059439"/>
              <a:ext cx="4358353" cy="3160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D0039D-E05C-4ECE-B4CA-FE08FDFED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077" t="17856" r="11015" b="27915"/>
            <a:stretch/>
          </p:blipFill>
          <p:spPr>
            <a:xfrm>
              <a:off x="7122115" y="2886395"/>
              <a:ext cx="4908818" cy="3476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5EC830-B7E4-4196-81DF-6A2469EA5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2796"/>
            <a:stretch/>
          </p:blipFill>
          <p:spPr>
            <a:xfrm>
              <a:off x="7115231" y="6487082"/>
              <a:ext cx="5037220" cy="36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321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52E991-F3B4-42C8-81AD-F5E22DCF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57" y="4185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High Density Dropsonde Sampling in Sally:  (2020): </a:t>
            </a:r>
            <a:r>
              <a:rPr lang="en-US" dirty="0"/>
              <a:t>Shear and dry air present and undergoing center reformation, yet still RI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BAA39-D98B-48D6-8DEB-C8BF9C26A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1" t="53620" r="56554" b="7158"/>
          <a:stretch/>
        </p:blipFill>
        <p:spPr>
          <a:xfrm flipH="1">
            <a:off x="8498665" y="2968924"/>
            <a:ext cx="2559051" cy="2377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958230-441B-4E91-9B5D-211398BE4C4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9916" t="53621" r="7833" b="7331"/>
          <a:stretch/>
        </p:blipFill>
        <p:spPr>
          <a:xfrm flipH="1">
            <a:off x="4730654" y="2986440"/>
            <a:ext cx="2540000" cy="2359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38946-9DEE-42E8-967A-4810A6CA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96" t="53620" r="51860" b="7158"/>
          <a:stretch/>
        </p:blipFill>
        <p:spPr>
          <a:xfrm>
            <a:off x="11305761" y="2949409"/>
            <a:ext cx="365961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161CF8-997B-4AA1-B7C0-401B551A6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 r="58412" b="49574"/>
          <a:stretch/>
        </p:blipFill>
        <p:spPr>
          <a:xfrm>
            <a:off x="520278" y="2645588"/>
            <a:ext cx="2832698" cy="3032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015586-5B2A-44B7-8FD8-7D1C7872B94E}"/>
              </a:ext>
            </a:extLst>
          </p:cNvPr>
          <p:cNvSpPr txBox="1"/>
          <p:nvPr/>
        </p:nvSpPr>
        <p:spPr>
          <a:xfrm>
            <a:off x="251136" y="5845986"/>
            <a:ext cx="3535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Ex. High-density G-IV cross section of Sally along the shear vector (</a:t>
            </a:r>
            <a:r>
              <a:rPr lang="en-US" sz="2000" dirty="0">
                <a:solidFill>
                  <a:srgbClr val="0070C0"/>
                </a:solidFill>
              </a:rPr>
              <a:t>8km </a:t>
            </a:r>
            <a:r>
              <a:rPr lang="en-US" sz="2000" dirty="0">
                <a:solidFill>
                  <a:srgbClr val="FF0000"/>
                </a:solidFill>
              </a:rPr>
              <a:t>2km</a:t>
            </a:r>
            <a:r>
              <a:rPr lang="en-US" sz="2000" dirty="0"/>
              <a:t> wind)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166C8-41FA-41CF-A72E-DA77B5EB47A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1297" t="92669" r="2145"/>
          <a:stretch/>
        </p:blipFill>
        <p:spPr>
          <a:xfrm>
            <a:off x="4028918" y="5584716"/>
            <a:ext cx="3666744" cy="44290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1C0E58B-3B2A-400F-85CE-3C79E0644A28}"/>
              </a:ext>
            </a:extLst>
          </p:cNvPr>
          <p:cNvSpPr/>
          <p:nvPr/>
        </p:nvSpPr>
        <p:spPr>
          <a:xfrm>
            <a:off x="1697550" y="2257903"/>
            <a:ext cx="978408" cy="28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AFE402-3A7B-40B8-AD44-8812A1657C30}"/>
              </a:ext>
            </a:extLst>
          </p:cNvPr>
          <p:cNvSpPr txBox="1"/>
          <p:nvPr/>
        </p:nvSpPr>
        <p:spPr>
          <a:xfrm>
            <a:off x="336049" y="2178290"/>
            <a:ext cx="1076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Upshear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6AC3F-1AD2-402F-934E-2C95F8B400B4}"/>
              </a:ext>
            </a:extLst>
          </p:cNvPr>
          <p:cNvSpPr txBox="1"/>
          <p:nvPr/>
        </p:nvSpPr>
        <p:spPr>
          <a:xfrm>
            <a:off x="3089655" y="2198843"/>
            <a:ext cx="14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Downshear</a:t>
            </a:r>
            <a:endParaRPr lang="en-US" sz="20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376B18-CA86-48DC-9421-96A84507B22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92167" t="53620" r="2145" b="6535"/>
          <a:stretch/>
        </p:blipFill>
        <p:spPr>
          <a:xfrm>
            <a:off x="7436677" y="2998387"/>
            <a:ext cx="447982" cy="2407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CAB737-00AF-4F40-BD6A-624328F189FD}"/>
              </a:ext>
            </a:extLst>
          </p:cNvPr>
          <p:cNvSpPr txBox="1"/>
          <p:nvPr/>
        </p:nvSpPr>
        <p:spPr>
          <a:xfrm>
            <a:off x="8729768" y="217829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Meridional Wind Speed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9D2B65-F564-4E13-BA04-4CFD83692B50}"/>
              </a:ext>
            </a:extLst>
          </p:cNvPr>
          <p:cNvSpPr txBox="1"/>
          <p:nvPr/>
        </p:nvSpPr>
        <p:spPr>
          <a:xfrm>
            <a:off x="4756324" y="2221150"/>
            <a:ext cx="20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Relative Hum</a:t>
            </a:r>
            <a:r>
              <a:rPr lang="en-US" b="1" dirty="0"/>
              <a:t>idity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37F094-F3F5-4B61-99A0-B08E87F77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" t="53620" r="88994" b="7158"/>
          <a:stretch/>
        </p:blipFill>
        <p:spPr>
          <a:xfrm>
            <a:off x="7765484" y="3218739"/>
            <a:ext cx="733181" cy="23774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AB5479-AA98-48D0-969E-D56EE13BB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" t="53620" r="88994" b="7158"/>
          <a:stretch/>
        </p:blipFill>
        <p:spPr>
          <a:xfrm>
            <a:off x="3786350" y="3305023"/>
            <a:ext cx="733181" cy="23774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D58979-1B03-4E2C-B0AD-F8CF1008E10B}"/>
              </a:ext>
            </a:extLst>
          </p:cNvPr>
          <p:cNvSpPr txBox="1"/>
          <p:nvPr/>
        </p:nvSpPr>
        <p:spPr>
          <a:xfrm>
            <a:off x="8825787" y="6043128"/>
            <a:ext cx="247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Circulation displaced</a:t>
            </a:r>
          </a:p>
          <a:p>
            <a:r>
              <a:rPr lang="en-US" sz="2000" dirty="0" err="1"/>
              <a:t>Downshear</a:t>
            </a:r>
            <a:r>
              <a:rPr lang="en-US" sz="2000" dirty="0"/>
              <a:t> at 600 mb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6CFF0-DF0B-485C-9324-F584D6811682}"/>
              </a:ext>
            </a:extLst>
          </p:cNvPr>
          <p:cNvSpPr txBox="1"/>
          <p:nvPr/>
        </p:nvSpPr>
        <p:spPr>
          <a:xfrm>
            <a:off x="4646661" y="6077170"/>
            <a:ext cx="270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Dry air in near proximity</a:t>
            </a:r>
          </a:p>
          <a:p>
            <a:r>
              <a:rPr lang="en-US" sz="2000" dirty="0"/>
              <a:t>to center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082EB3-7A0B-4B36-9E4F-6FDB370B270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1297" t="92669" r="2145"/>
          <a:stretch/>
        </p:blipFill>
        <p:spPr>
          <a:xfrm>
            <a:off x="7870818" y="5596179"/>
            <a:ext cx="3666744" cy="4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0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F9247-DE26-4D66-9C89-B29B12B8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822700"/>
          </a:xfrm>
        </p:spPr>
        <p:txBody>
          <a:bodyPr>
            <a:normAutofit/>
          </a:bodyPr>
          <a:lstStyle/>
          <a:p>
            <a:r>
              <a:rPr lang="en-US" sz="4000" b="1" dirty="0"/>
              <a:t>ERROR ESTIMATION FOR DATA ASSIMILATION</a:t>
            </a:r>
            <a:r>
              <a:rPr lang="en-US" sz="4000" dirty="0"/>
              <a:t>:</a:t>
            </a:r>
            <a:r>
              <a:rPr lang="en-US" sz="3600" dirty="0"/>
              <a:t> </a:t>
            </a:r>
            <a:r>
              <a:rPr lang="en-US" sz="4000" dirty="0"/>
              <a:t>Andrew </a:t>
            </a:r>
            <a:r>
              <a:rPr lang="en-US" sz="4000" dirty="0" err="1"/>
              <a:t>Kren</a:t>
            </a:r>
            <a:r>
              <a:rPr lang="en-US" sz="4000" dirty="0"/>
              <a:t> and Richard </a:t>
            </a:r>
            <a:r>
              <a:rPr lang="en-US" sz="4000" dirty="0" err="1"/>
              <a:t>Anthes</a:t>
            </a:r>
            <a:br>
              <a:rPr lang="en-US" dirty="0"/>
            </a:br>
            <a:r>
              <a:rPr lang="en-US" sz="2000" dirty="0"/>
              <a:t>- 3 Corner Hat method uses differences between combinations of 3 data types to obtain estimates   </a:t>
            </a:r>
            <a:br>
              <a:rPr lang="en-US" sz="2000" dirty="0"/>
            </a:br>
            <a:r>
              <a:rPr lang="en-US" sz="2000" dirty="0"/>
              <a:t>  of error variance and standard deviations</a:t>
            </a:r>
            <a:br>
              <a:rPr lang="en-US" sz="2000" dirty="0"/>
            </a:br>
            <a:r>
              <a:rPr lang="en-US" sz="2000" dirty="0"/>
              <a:t>- Data sets include HAMSR and Dropsonde data from the Global Hawk Aircraft collected during the </a:t>
            </a:r>
            <a:br>
              <a:rPr lang="en-US" sz="2000" dirty="0"/>
            </a:br>
            <a:r>
              <a:rPr lang="en-US" sz="2000" dirty="0"/>
              <a:t>  2016 SHOUT campaign, HWRF and ERA5 Model analyses</a:t>
            </a:r>
            <a:br>
              <a:rPr lang="en-US" sz="2000" dirty="0"/>
            </a:br>
            <a:r>
              <a:rPr lang="en-US" sz="2000" dirty="0"/>
              <a:t>- This type of research helps to improve the use of new observation types</a:t>
            </a:r>
            <a:br>
              <a:rPr lang="en-US" sz="2000" dirty="0"/>
            </a:br>
            <a:r>
              <a:rPr lang="en-US" sz="2000" dirty="0"/>
              <a:t>   for numerical weather prediction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DA2AD-1BD8-48B1-BD73-D6860A443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08" t="13316" r="18183" b="57628"/>
          <a:stretch/>
        </p:blipFill>
        <p:spPr>
          <a:xfrm>
            <a:off x="220922" y="3614023"/>
            <a:ext cx="5254461" cy="2570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D57CD-D76C-4239-949B-929BE589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55" t="42170" r="17636" b="31152"/>
          <a:stretch/>
        </p:blipFill>
        <p:spPr>
          <a:xfrm>
            <a:off x="6096000" y="3614023"/>
            <a:ext cx="5743248" cy="25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1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3774-6858-4CE7-9AC9-97E13F466C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007" y="299257"/>
            <a:ext cx="11321934" cy="6367549"/>
          </a:xfrm>
        </p:spPr>
        <p:txBody>
          <a:bodyPr>
            <a:normAutofit/>
          </a:bodyPr>
          <a:lstStyle/>
          <a:p>
            <a:r>
              <a:rPr lang="en-US" b="1" dirty="0"/>
              <a:t>HRD Research to</a:t>
            </a:r>
            <a:r>
              <a:rPr lang="en-US" dirty="0"/>
              <a:t> </a:t>
            </a:r>
            <a:r>
              <a:rPr lang="en-US" b="1" dirty="0"/>
              <a:t>be Presented by PI:</a:t>
            </a:r>
            <a:br>
              <a:rPr lang="en-US" b="1" dirty="0"/>
            </a:br>
            <a:br>
              <a:rPr lang="en-US" dirty="0"/>
            </a:br>
            <a:r>
              <a:rPr lang="en-US" sz="2400" b="1" dirty="0"/>
              <a:t>SFMR RECALIBRATION</a:t>
            </a:r>
            <a:r>
              <a:rPr lang="en-US" sz="2400" dirty="0"/>
              <a:t>: Heather Holbach</a:t>
            </a:r>
            <a:br>
              <a:rPr lang="en-US" sz="2400" dirty="0"/>
            </a:br>
            <a:r>
              <a:rPr lang="en-US" sz="2400" dirty="0"/>
              <a:t>co-located dropsonde surface winds compared with SFMR retrieved wind speeds to improve algorithm, particularly for low/high wind cases</a:t>
            </a:r>
            <a:br>
              <a:rPr lang="en-US" sz="2400" dirty="0"/>
            </a:br>
            <a:br>
              <a:rPr lang="en-US" sz="3200" dirty="0"/>
            </a:br>
            <a:r>
              <a:rPr lang="en-US" sz="2400" b="1" dirty="0"/>
              <a:t>A Systematic Assessment of Dropsonde Impact During the 2017-2019 Hurricane Seasons Using the Basin Scale HWRF Overall Impacts</a:t>
            </a:r>
            <a:r>
              <a:rPr lang="en-US" sz="2400" dirty="0"/>
              <a:t>: Sarah </a:t>
            </a:r>
            <a:r>
              <a:rPr lang="en-US" sz="2400" dirty="0" err="1"/>
              <a:t>Ditchek</a:t>
            </a:r>
            <a:br>
              <a:rPr lang="en-US" sz="2400" dirty="0"/>
            </a:br>
            <a:r>
              <a:rPr lang="en-US" sz="2400" dirty="0"/>
              <a:t>Quantifying the overall and radial impact of dropsondes on TC track intensity and structure in the 2020 version of HWRF-B using 6 simulations encompassing 47 storms, 22 with dropsonde observations. Basin-scale HWRF allows us to assess the impact of dropsonde observations on all TC’s regardless of sampling.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b="1" dirty="0"/>
              <a:t>Exploring the Future of Hurricane </a:t>
            </a:r>
            <a:r>
              <a:rPr lang="en-US" sz="2400" b="1" dirty="0" err="1"/>
              <a:t>Reconaissance</a:t>
            </a:r>
            <a:r>
              <a:rPr lang="en-US" sz="2400" b="1" dirty="0"/>
              <a:t> Using Small </a:t>
            </a:r>
            <a:r>
              <a:rPr lang="en-US" sz="2400" b="1" dirty="0" err="1"/>
              <a:t>Uncrewed</a:t>
            </a:r>
            <a:r>
              <a:rPr lang="en-US" sz="2400" b="1" dirty="0"/>
              <a:t> Aircraft Systems (SUAS): </a:t>
            </a:r>
            <a:r>
              <a:rPr lang="en-US" sz="2400" dirty="0"/>
              <a:t>Joe </a:t>
            </a:r>
            <a:r>
              <a:rPr lang="en-US" sz="2400" dirty="0" err="1"/>
              <a:t>Cione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9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159E-8CB8-4E30-972B-0567813A3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34" y="511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2020 HRD Publications Using Dropsonde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234F3-B119-463F-ACD3-AA5D4B796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34" y="1376737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dirty="0"/>
              <a:t>A.C. </a:t>
            </a:r>
            <a:r>
              <a:rPr lang="en-US" sz="7200" b="1" dirty="0" err="1"/>
              <a:t>Kren</a:t>
            </a:r>
            <a:r>
              <a:rPr lang="en-US" sz="7200" b="1" dirty="0"/>
              <a:t> and R.A. </a:t>
            </a:r>
            <a:r>
              <a:rPr lang="en-US" sz="7200" b="1" dirty="0" err="1"/>
              <a:t>Anthes</a:t>
            </a:r>
            <a:endParaRPr lang="en-US" sz="7200" b="1" dirty="0"/>
          </a:p>
          <a:p>
            <a:pPr marL="0" indent="0">
              <a:buNone/>
            </a:pPr>
            <a:r>
              <a:rPr lang="en-US" sz="7200" dirty="0"/>
              <a:t>“Estimating Error Variances of a Microwave Sensor and Dropsondes Aboard the Global Hawk in Hurricanes using the Three-Cornered Hat Method”</a:t>
            </a:r>
          </a:p>
          <a:p>
            <a:r>
              <a:rPr lang="en-US" sz="7200" dirty="0">
                <a:hlinkClick r:id="rId2"/>
              </a:rPr>
              <a:t>https://doi.org/10.1175/JTECH-D-20-0044.1</a:t>
            </a:r>
            <a:endParaRPr lang="en-US" sz="7200" dirty="0"/>
          </a:p>
          <a:p>
            <a:pPr marL="0" indent="0">
              <a:buNone/>
            </a:pPr>
            <a:r>
              <a:rPr lang="en-US" sz="7200" b="1" dirty="0"/>
              <a:t>J.B. </a:t>
            </a:r>
            <a:r>
              <a:rPr lang="en-US" sz="7200" b="1" dirty="0" err="1"/>
              <a:t>Wadler</a:t>
            </a:r>
            <a:r>
              <a:rPr lang="en-US" sz="7200" b="1" dirty="0"/>
              <a:t>, J.A. Zhang, R.F. Rogers, B. </a:t>
            </a:r>
            <a:r>
              <a:rPr lang="en-US" sz="7200" b="1" dirty="0" err="1"/>
              <a:t>Jaimes</a:t>
            </a:r>
            <a:r>
              <a:rPr lang="en-US" sz="7200" b="1" dirty="0"/>
              <a:t> and L.K. Shay</a:t>
            </a:r>
          </a:p>
          <a:p>
            <a:pPr marL="0" indent="0">
              <a:buNone/>
            </a:pPr>
            <a:r>
              <a:rPr lang="en-US" sz="7200" dirty="0"/>
              <a:t>“Rapid Intensification of Hurricane Michael(2018): Storm Structure and the Relationship to Environmental and Air-Sea Interactions” </a:t>
            </a:r>
          </a:p>
          <a:p>
            <a:r>
              <a:rPr lang="en-US" sz="7200" dirty="0">
                <a:hlinkClick r:id="rId3"/>
              </a:rPr>
              <a:t>https://doi.org/10.1175/MWR-D-20-0145.1</a:t>
            </a:r>
            <a:endParaRPr lang="en-US" sz="7200" dirty="0"/>
          </a:p>
          <a:p>
            <a:pPr marL="0" indent="0">
              <a:buNone/>
            </a:pPr>
            <a:r>
              <a:rPr lang="en-US" sz="7200" b="1" dirty="0"/>
              <a:t>N. Chen, J. Tang, J.A. Zhang, LM. Ma, H. Yu</a:t>
            </a:r>
          </a:p>
          <a:p>
            <a:pPr marL="0" indent="0">
              <a:buNone/>
            </a:pPr>
            <a:r>
              <a:rPr lang="en-US" sz="7200" dirty="0"/>
              <a:t>“On the Distribution of </a:t>
            </a:r>
            <a:r>
              <a:rPr lang="en-US" sz="7200" dirty="0" err="1"/>
              <a:t>Helicitiy</a:t>
            </a:r>
            <a:r>
              <a:rPr lang="en-US" sz="7200" dirty="0"/>
              <a:t> in the Tropical Cyclone Boundary Layer from Dropsonde Composites”</a:t>
            </a:r>
          </a:p>
          <a:p>
            <a:r>
              <a:rPr lang="en-US" sz="7200" dirty="0">
                <a:hlinkClick r:id="rId4"/>
              </a:rPr>
              <a:t>https://doi.org/10.1016/j.atmosres.2020.105298</a:t>
            </a:r>
            <a:endParaRPr lang="en-US" sz="7200" dirty="0"/>
          </a:p>
          <a:p>
            <a:pPr marL="0" indent="0">
              <a:buNone/>
            </a:pPr>
            <a:r>
              <a:rPr lang="en-US" sz="7200" b="1" i="0" dirty="0">
                <a:solidFill>
                  <a:srgbClr val="505050"/>
                </a:solidFill>
                <a:effectLst/>
                <a:latin typeface="NexusSans"/>
              </a:rPr>
              <a:t>J.A. Zhang, J.P. </a:t>
            </a:r>
            <a:r>
              <a:rPr lang="en-US" sz="7200" b="1" i="0" dirty="0" err="1">
                <a:solidFill>
                  <a:srgbClr val="505050"/>
                </a:solidFill>
                <a:effectLst/>
                <a:latin typeface="NexusSans"/>
              </a:rPr>
              <a:t>Dunion</a:t>
            </a:r>
            <a:r>
              <a:rPr lang="en-US" sz="7200" b="1" i="0" dirty="0">
                <a:solidFill>
                  <a:srgbClr val="505050"/>
                </a:solidFill>
                <a:effectLst/>
                <a:latin typeface="NexusSans"/>
              </a:rPr>
              <a:t> and D.S. Nolan</a:t>
            </a:r>
          </a:p>
          <a:p>
            <a:pPr marL="0" indent="0">
              <a:buNone/>
            </a:pPr>
            <a:r>
              <a:rPr lang="en-US" sz="7200" b="0" i="0" dirty="0">
                <a:solidFill>
                  <a:srgbClr val="505050"/>
                </a:solidFill>
                <a:effectLst/>
                <a:latin typeface="NexusSans"/>
              </a:rPr>
              <a:t>“In Situ Observations of the Diurnal Variation in the Boundary layer of Mature Hurricanes</a:t>
            </a:r>
          </a:p>
          <a:p>
            <a:r>
              <a:rPr lang="en-US" sz="7200" b="0" i="0" dirty="0">
                <a:solidFill>
                  <a:srgbClr val="767676"/>
                </a:solidFill>
                <a:effectLst/>
                <a:latin typeface="Open Sans"/>
              </a:rPr>
              <a:t> </a:t>
            </a:r>
            <a:r>
              <a:rPr lang="en-US" sz="7200" i="0" u="none" strike="noStrike" dirty="0">
                <a:solidFill>
                  <a:srgbClr val="0052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https://doi.org/10.1029/2019GL086206</a:t>
            </a:r>
            <a:endParaRPr lang="en-US" sz="7200" i="0" u="none" strike="noStrike" dirty="0">
              <a:solidFill>
                <a:srgbClr val="00527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J.A. Zhang, E.A. </a:t>
            </a:r>
            <a:r>
              <a:rPr lang="en-US" sz="7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Kalina</a:t>
            </a: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, M.K. Biswas, R.F. Rogers, P. Zu and F.D. Marks</a:t>
            </a:r>
          </a:p>
          <a:p>
            <a:pPr marL="0" indent="0">
              <a:buNone/>
            </a:pPr>
            <a:r>
              <a:rPr lang="en-US" sz="72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 Review and Evaluation of the Planetary Boundary Layer Parameterizations in Hurricane Weather Research and Forecasting Model Using Idealized Simulations and Observations”</a:t>
            </a:r>
          </a:p>
          <a:p>
            <a:r>
              <a:rPr lang="en-US" sz="72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https://doi.org/01.3390/atmos11101091</a:t>
            </a:r>
            <a:endParaRPr lang="en-US" sz="7200" i="0" u="sng" strike="noStrike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i="0" dirty="0">
              <a:solidFill>
                <a:srgbClr val="76767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b="0" i="0" dirty="0">
              <a:solidFill>
                <a:srgbClr val="505050"/>
              </a:solidFill>
              <a:effectLst/>
              <a:latin typeface="Nexus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77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2B0F-69A2-46A8-B2D6-E7DAE2B5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6" y="0"/>
            <a:ext cx="11442704" cy="1152525"/>
          </a:xfrm>
        </p:spPr>
        <p:txBody>
          <a:bodyPr>
            <a:normAutofit/>
          </a:bodyPr>
          <a:lstStyle/>
          <a:p>
            <a:r>
              <a:rPr lang="en-US" sz="4000" b="1" dirty="0"/>
              <a:t>NOAA Dropsonde Missions: </a:t>
            </a:r>
            <a:r>
              <a:rPr lang="en-US" sz="4000" dirty="0"/>
              <a:t>52 Flights 13 Storms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02DC78-9238-4C54-93BA-F9F9D746AB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532998"/>
              </p:ext>
            </p:extLst>
          </p:nvPr>
        </p:nvGraphicFramePr>
        <p:xfrm>
          <a:off x="533400" y="1152525"/>
          <a:ext cx="105155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374037987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017793849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64670450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228145616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203916623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3553389797"/>
                    </a:ext>
                  </a:extLst>
                </a:gridCol>
                <a:gridCol w="2057396">
                  <a:extLst>
                    <a:ext uri="{9D8B030D-6E8A-4147-A177-3AD203B41FA5}">
                      <a16:colId xmlns:a16="http://schemas.microsoft.com/office/drawing/2014/main" val="2867953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P-3 FLIGHTS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G-IV FLIGHTS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MANUAL QC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TRANSMITTED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463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Cristobal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521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25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Isaias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318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811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73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Paulette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294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2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Teddy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973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56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31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88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117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39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A460-D772-4716-A914-51F592774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0494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Data Access:</a:t>
            </a:r>
            <a:br>
              <a:rPr lang="en-US" b="1" dirty="0"/>
            </a:br>
            <a:r>
              <a:rPr lang="en-US" sz="3600" dirty="0">
                <a:solidFill>
                  <a:srgbClr val="0070C0"/>
                </a:solidFill>
              </a:rPr>
              <a:t>https://www.aoml.noaa.gov/2020-hurricane-field-program-data/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4681FD-8DD9-4E48-9751-0D691A0EF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54" t="14210" r="3505" b="23130"/>
          <a:stretch/>
        </p:blipFill>
        <p:spPr>
          <a:xfrm>
            <a:off x="163331" y="1567915"/>
            <a:ext cx="4838008" cy="27265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CE402-2C4F-4D35-B72A-F5F5F7B13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54" t="24653" r="20910" b="17215"/>
          <a:stretch/>
        </p:blipFill>
        <p:spPr>
          <a:xfrm>
            <a:off x="5142806" y="1567915"/>
            <a:ext cx="6783186" cy="3986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86F093-49E5-4B08-9598-A07D9BBBB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43981" r="20910" b="43157"/>
          <a:stretch/>
        </p:blipFill>
        <p:spPr>
          <a:xfrm>
            <a:off x="5142806" y="5554617"/>
            <a:ext cx="6783186" cy="882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0E070D-0A65-41F0-B08C-E4D8F6C3E8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98" t="61790" r="28954" b="20741"/>
          <a:stretch/>
        </p:blipFill>
        <p:spPr>
          <a:xfrm>
            <a:off x="1135769" y="4606175"/>
            <a:ext cx="2893132" cy="19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art&#10;&#10;Description automatically generated">
            <a:extLst>
              <a:ext uri="{FF2B5EF4-FFF2-40B4-BE49-F238E27FC236}">
                <a16:creationId xmlns:a16="http://schemas.microsoft.com/office/drawing/2014/main" id="{7BE0D15A-C66F-4F6D-AB35-A4C418A1D09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9" y="2843975"/>
            <a:ext cx="5334000" cy="400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8BAA68-2CA5-4617-B87A-F59647D5E099}"/>
              </a:ext>
            </a:extLst>
          </p:cNvPr>
          <p:cNvSpPr txBox="1"/>
          <p:nvPr/>
        </p:nvSpPr>
        <p:spPr>
          <a:xfrm>
            <a:off x="400609" y="13525"/>
            <a:ext cx="66947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+mj-lt"/>
              </a:rPr>
              <a:t>Coming Soon:</a:t>
            </a:r>
            <a:br>
              <a:rPr lang="en-US" sz="4000" b="1" dirty="0">
                <a:latin typeface="+mj-lt"/>
              </a:rPr>
            </a:br>
            <a:r>
              <a:rPr lang="en-US" sz="2000" dirty="0">
                <a:latin typeface="+mj-lt"/>
              </a:rPr>
              <a:t>HRDOBS a TC Centric Aircraft Observations Dataset 2015 - 2020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NOAA and USAF data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6 hour time window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20 degree storm centric spatial range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Self describing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Standardized units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Instrument specific error estimates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2F4E1-6B90-434B-BDD5-1FE2AE1CDD52}"/>
              </a:ext>
            </a:extLst>
          </p:cNvPr>
          <p:cNvSpPr txBox="1"/>
          <p:nvPr/>
        </p:nvSpPr>
        <p:spPr>
          <a:xfrm>
            <a:off x="7182196" y="151179"/>
            <a:ext cx="4054315" cy="65556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STORMNAME: BARRY          STORMNUMBER: 02L</a:t>
            </a:r>
          </a:p>
          <a:p>
            <a:r>
              <a:rPr lang="en-US" sz="1400" dirty="0"/>
              <a:t>CENTER LAT: 27.8                 CENTER LON: -89.2</a:t>
            </a:r>
          </a:p>
          <a:p>
            <a:r>
              <a:rPr lang="en-US" sz="1400" dirty="0"/>
              <a:t>DATE VALID: 20190712      TIME VALID: 0000UTC</a:t>
            </a:r>
          </a:p>
          <a:p>
            <a:r>
              <a:rPr lang="en-US" sz="1400" dirty="0"/>
              <a:t>TIMEWINDOW: 2100Z TO 0300Z</a:t>
            </a:r>
          </a:p>
          <a:p>
            <a:r>
              <a:rPr lang="en-US" sz="1400" dirty="0"/>
              <a:t>-----------------------------------------------------------------------</a:t>
            </a:r>
          </a:p>
          <a:p>
            <a:r>
              <a:rPr lang="en-US" sz="1400" dirty="0"/>
              <a:t>PLATFORM                   #OBS              #OBS</a:t>
            </a:r>
          </a:p>
          <a:p>
            <a:r>
              <a:rPr lang="en-US" sz="1400" dirty="0"/>
              <a:t>                                         RAW DATA    FINAL QC</a:t>
            </a:r>
          </a:p>
          <a:p>
            <a:r>
              <a:rPr lang="en-US" sz="1400" dirty="0"/>
              <a:t>-----------------------------------------------------------------------</a:t>
            </a:r>
          </a:p>
          <a:p>
            <a:r>
              <a:rPr lang="en-US" sz="1400" dirty="0"/>
              <a:t>NOAA 42 Dropsonde          1770       1770</a:t>
            </a:r>
          </a:p>
          <a:p>
            <a:r>
              <a:rPr lang="en-US" sz="1400" dirty="0"/>
              <a:t>NOAA 43 Dropsonde                 0             0</a:t>
            </a:r>
          </a:p>
          <a:p>
            <a:r>
              <a:rPr lang="en-US" sz="1400" dirty="0"/>
              <a:t>NOAA 49 Dropsonde                 0             0</a:t>
            </a:r>
          </a:p>
          <a:p>
            <a:r>
              <a:rPr lang="en-US" sz="1400" dirty="0"/>
              <a:t>USAF Dropsonde                    116        116</a:t>
            </a:r>
          </a:p>
          <a:p>
            <a:r>
              <a:rPr lang="en-US" sz="1400" dirty="0"/>
              <a:t>GHAWK Dropsonde                    0            0</a:t>
            </a:r>
          </a:p>
          <a:p>
            <a:r>
              <a:rPr lang="en-US" sz="1400" dirty="0"/>
              <a:t>NOAA 42 Flight-Level             704        704</a:t>
            </a:r>
          </a:p>
          <a:p>
            <a:r>
              <a:rPr lang="en-US" sz="1400" dirty="0"/>
              <a:t>NOAA 42 SFMR                       704        704</a:t>
            </a:r>
          </a:p>
          <a:p>
            <a:r>
              <a:rPr lang="en-US" sz="1400" dirty="0"/>
              <a:t>NOAA 43 Flight-Level                 0             0</a:t>
            </a:r>
          </a:p>
          <a:p>
            <a:r>
              <a:rPr lang="en-US" sz="1400" dirty="0"/>
              <a:t>NOAA 43 SFMR                            0            0</a:t>
            </a:r>
          </a:p>
          <a:p>
            <a:r>
              <a:rPr lang="en-US" sz="1400" dirty="0"/>
              <a:t>NOAA 49 Flight-Level                 0             0</a:t>
            </a:r>
          </a:p>
          <a:p>
            <a:r>
              <a:rPr lang="en-US" sz="1400" dirty="0"/>
              <a:t>NOAA 49 SFMR                            0            0</a:t>
            </a:r>
          </a:p>
          <a:p>
            <a:r>
              <a:rPr lang="en-US" sz="1400" dirty="0"/>
              <a:t>USAF Flight-Level                    504        497</a:t>
            </a:r>
          </a:p>
          <a:p>
            <a:r>
              <a:rPr lang="en-US" sz="1400" dirty="0"/>
              <a:t>USAF SFMR                              504        497</a:t>
            </a:r>
          </a:p>
          <a:p>
            <a:r>
              <a:rPr lang="en-US" sz="1400" dirty="0"/>
              <a:t>NOAA 42 TDR                     45252    45251</a:t>
            </a:r>
          </a:p>
          <a:p>
            <a:r>
              <a:rPr lang="en-US" sz="1400" dirty="0"/>
              <a:t>NOAA 43 TDR                              0             0</a:t>
            </a:r>
          </a:p>
          <a:p>
            <a:r>
              <a:rPr lang="en-US" sz="1400" dirty="0"/>
              <a:t>NOAA 49 TDR                              0             0</a:t>
            </a:r>
          </a:p>
          <a:p>
            <a:r>
              <a:rPr lang="en-US" sz="1400" dirty="0"/>
              <a:t>DWL                                              0             0</a:t>
            </a:r>
          </a:p>
          <a:p>
            <a:r>
              <a:rPr lang="en-US" sz="1400" dirty="0"/>
              <a:t>COYOTE                                        0             0</a:t>
            </a:r>
          </a:p>
          <a:p>
            <a:r>
              <a:rPr lang="en-US" sz="1400" dirty="0"/>
              <a:t>Vortex Message                          2             2</a:t>
            </a:r>
          </a:p>
          <a:p>
            <a:r>
              <a:rPr lang="en-US" sz="1400" dirty="0"/>
              <a:t>Best Track                                   35           35</a:t>
            </a:r>
          </a:p>
          <a:p>
            <a:r>
              <a:rPr lang="en-US" sz="1400" dirty="0"/>
              <a:t>Hi-Res Track                           2215       2215</a:t>
            </a:r>
          </a:p>
          <a:p>
            <a:r>
              <a:rPr lang="en-US" sz="1400" dirty="0"/>
              <a:t>               Total                       51806      51791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381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C58B2-4A41-451B-99E8-AAD99E1C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1" y="365125"/>
            <a:ext cx="1197586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Thermodynamic Factors Influencing Tropical Cyclone Intensification:  </a:t>
            </a:r>
            <a:r>
              <a:rPr lang="en-US" sz="4000" dirty="0"/>
              <a:t>Joshua </a:t>
            </a:r>
            <a:r>
              <a:rPr lang="en-US" sz="4000" dirty="0" err="1"/>
              <a:t>Wadler</a:t>
            </a:r>
            <a:endParaRPr lang="en-US" sz="4000" dirty="0"/>
          </a:p>
        </p:txBody>
      </p:sp>
      <p:pic>
        <p:nvPicPr>
          <p:cNvPr id="9" name="Content Placeholder 8" descr="Diagram, histogram&#10;&#10;Description automatically generated">
            <a:extLst>
              <a:ext uri="{FF2B5EF4-FFF2-40B4-BE49-F238E27FC236}">
                <a16:creationId xmlns:a16="http://schemas.microsoft.com/office/drawing/2014/main" id="{6062E2E4-BA25-4A63-BF00-58662BA16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0" y="1904542"/>
            <a:ext cx="2899787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12F147-CAAC-44FA-B40A-C72A749BD30C}"/>
              </a:ext>
            </a:extLst>
          </p:cNvPr>
          <p:cNvSpPr txBox="1"/>
          <p:nvPr/>
        </p:nvSpPr>
        <p:spPr>
          <a:xfrm>
            <a:off x="3337308" y="1859491"/>
            <a:ext cx="90039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Composite thermodynamic measurements from dropsonde observations</a:t>
            </a:r>
          </a:p>
          <a:p>
            <a:r>
              <a:rPr lang="en-US" sz="2000" dirty="0">
                <a:latin typeface="+mj-lt"/>
              </a:rPr>
              <a:t>TC’s experiencing northerly shear tend to have more symmetric theta-e  distribution</a:t>
            </a:r>
          </a:p>
          <a:p>
            <a:r>
              <a:rPr lang="en-US" sz="2000" dirty="0">
                <a:latin typeface="+mj-lt"/>
              </a:rPr>
              <a:t>Symmetric theta-e distribution is more favorable for intensification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Hurricane Michael (2018) case study uses Dropsonde measurements to examine the </a:t>
            </a:r>
          </a:p>
          <a:p>
            <a:r>
              <a:rPr lang="en-US" sz="2000" dirty="0">
                <a:latin typeface="+mj-lt"/>
              </a:rPr>
              <a:t>role of thermodynamic distribution in rapid intensification - published in MWR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A5F07-1065-4587-834C-3C14A1794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8559" r="20529" b="21026"/>
          <a:stretch/>
        </p:blipFill>
        <p:spPr>
          <a:xfrm>
            <a:off x="4692418" y="4069926"/>
            <a:ext cx="5605242" cy="21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2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F1C41-631F-43D9-9C6D-E2138483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23" y="2482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Thermodynamic Conditions Relating to Intensity Change in Hurricane Sally (2020)</a:t>
            </a:r>
            <a:r>
              <a:rPr lang="en-US" dirty="0"/>
              <a:t>: </a:t>
            </a:r>
            <a:r>
              <a:rPr lang="en-US" dirty="0" err="1"/>
              <a:t>Xiaomin</a:t>
            </a:r>
            <a:r>
              <a:rPr lang="en-US" dirty="0"/>
              <a:t> Chen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94AFA-AE2C-4D79-91DD-D6D346C9C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23" y="2014167"/>
            <a:ext cx="5101302" cy="431292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2312C-2E9A-49E5-9F59-7C20E9900BF2}"/>
              </a:ext>
            </a:extLst>
          </p:cNvPr>
          <p:cNvSpPr txBox="1"/>
          <p:nvPr/>
        </p:nvSpPr>
        <p:spPr>
          <a:xfrm>
            <a:off x="6096000" y="2576921"/>
            <a:ext cx="578280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Sally strengthened from Tropical Storm to Hurricane </a:t>
            </a:r>
          </a:p>
          <a:p>
            <a:r>
              <a:rPr lang="en-US" sz="2000" dirty="0">
                <a:latin typeface="+mj-lt"/>
              </a:rPr>
              <a:t>Intensity as it approached the Florida Panhandle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220 Dropsondes from 4 NOAA P-3, 3 NOAA G-IV flights</a:t>
            </a:r>
          </a:p>
          <a:p>
            <a:r>
              <a:rPr lang="en-US" sz="2000" dirty="0">
                <a:latin typeface="+mj-lt"/>
              </a:rPr>
              <a:t>and 98 from 9 USAF flights spanning 9/12  to 9/16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Evolution of thermodynamic structure diagnosed from</a:t>
            </a:r>
          </a:p>
          <a:p>
            <a:r>
              <a:rPr lang="en-US" sz="2000" dirty="0">
                <a:latin typeface="+mj-lt"/>
              </a:rPr>
              <a:t>dropsonde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96489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83" y="1978342"/>
            <a:ext cx="5512869" cy="455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7249" y="2376873"/>
            <a:ext cx="5195590" cy="3753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0" y="0"/>
            <a:ext cx="12192000" cy="166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sz="4000" b="1" dirty="0">
                <a:latin typeface="+mj-lt"/>
              </a:rPr>
              <a:t>Using Dropsonde Measurements to Improve Boundary Layer Scheme in HWRF Model: </a:t>
            </a:r>
            <a:r>
              <a:rPr lang="en" sz="4000" dirty="0">
                <a:latin typeface="+mj-lt"/>
              </a:rPr>
              <a:t>Jun Zhang</a:t>
            </a:r>
          </a:p>
          <a:p>
            <a:pPr marL="186262">
              <a:buSzPts val="1400"/>
            </a:pPr>
            <a:r>
              <a:rPr lang="en" sz="2000" dirty="0">
                <a:latin typeface="+mj-lt"/>
              </a:rPr>
              <a:t> - The upper boundary layer in all 5 simulations with different versions of the PBL schemes  is much drier than that in the dropsonde composite.</a:t>
            </a:r>
            <a:endParaRPr sz="2000" dirty="0">
              <a:latin typeface="+mj-lt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7423367" y="1761360"/>
            <a:ext cx="380063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 </a:t>
            </a:r>
            <a:r>
              <a:rPr lang="en" sz="2400" b="1" dirty="0"/>
              <a:t>Humidity Comparison</a:t>
            </a:r>
            <a:endParaRPr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467893-7DD4-42E5-9A34-F5923AF82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4" r="5021" b="11877"/>
          <a:stretch/>
        </p:blipFill>
        <p:spPr>
          <a:xfrm>
            <a:off x="1622630" y="1413164"/>
            <a:ext cx="8946739" cy="5347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BE8E6-E2CC-49ED-8FE3-CF71C38C9437}"/>
              </a:ext>
            </a:extLst>
          </p:cNvPr>
          <p:cNvSpPr txBox="1"/>
          <p:nvPr/>
        </p:nvSpPr>
        <p:spPr>
          <a:xfrm>
            <a:off x="-177108" y="0"/>
            <a:ext cx="1210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68D1-1C9E-4F05-87BD-18B79534009C}"/>
              </a:ext>
            </a:extLst>
          </p:cNvPr>
          <p:cNvSpPr txBox="1"/>
          <p:nvPr/>
        </p:nvSpPr>
        <p:spPr>
          <a:xfrm>
            <a:off x="266008" y="89725"/>
            <a:ext cx="99831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+mj-lt"/>
              </a:rPr>
              <a:t>TC Diurnal Cycle and Boundary Layer Structure: </a:t>
            </a:r>
          </a:p>
          <a:p>
            <a:r>
              <a:rPr lang="en-US" sz="4000" dirty="0">
                <a:latin typeface="+mj-lt"/>
              </a:rPr>
              <a:t>Zhang, </a:t>
            </a:r>
            <a:r>
              <a:rPr lang="en-US" sz="4000" dirty="0" err="1">
                <a:latin typeface="+mj-lt"/>
              </a:rPr>
              <a:t>Dunion</a:t>
            </a:r>
            <a:r>
              <a:rPr lang="en-US" sz="4000" dirty="0">
                <a:latin typeface="+mj-lt"/>
              </a:rPr>
              <a:t> and Nolan 2020 GRL</a:t>
            </a:r>
          </a:p>
        </p:txBody>
      </p:sp>
    </p:spTree>
    <p:extLst>
      <p:ext uri="{BB962C8B-B14F-4D97-AF65-F5344CB8AC3E}">
        <p14:creationId xmlns:p14="http://schemas.microsoft.com/office/powerpoint/2010/main" val="386588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86D3-5A3D-48DA-B959-37B406D3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4" y="232122"/>
            <a:ext cx="11630891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Composited Dropsondes to diagnose Helicity</a:t>
            </a:r>
            <a:r>
              <a:rPr lang="en-US" sz="4000" dirty="0"/>
              <a:t>: N. Chen, J. Tang, J.A. Zhang, LM Ma and H. Yu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A91C758-7B23-4C2F-9413-9E9261695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1862692"/>
            <a:ext cx="5779008" cy="431292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E119C8-02C1-4C21-868D-C0C836B4674C}"/>
              </a:ext>
            </a:extLst>
          </p:cNvPr>
          <p:cNvSpPr txBox="1"/>
          <p:nvPr/>
        </p:nvSpPr>
        <p:spPr>
          <a:xfrm>
            <a:off x="6238319" y="2450870"/>
            <a:ext cx="59536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Analysis of 10 years of dropsonde data (1997-2017)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Helicity-based boundary layer height determination  </a:t>
            </a:r>
          </a:p>
          <a:p>
            <a:r>
              <a:rPr lang="en-US" sz="2000" dirty="0">
                <a:latin typeface="+mj-lt"/>
              </a:rPr>
              <a:t>     at location of  maximum vertical gradient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BL height varies with vortex strength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+mj-lt"/>
              </a:rPr>
              <a:t>Consistent with other BL height methods, roughly </a:t>
            </a:r>
          </a:p>
          <a:p>
            <a:r>
              <a:rPr lang="en-US" sz="2000" dirty="0">
                <a:latin typeface="+mj-lt"/>
              </a:rPr>
              <a:t>      equal to </a:t>
            </a:r>
            <a:r>
              <a:rPr lang="en-US" sz="2000" dirty="0" err="1">
                <a:latin typeface="+mj-lt"/>
              </a:rPr>
              <a:t>Vtmax</a:t>
            </a:r>
            <a:r>
              <a:rPr lang="en-US" sz="2000" dirty="0">
                <a:latin typeface="+mj-lt"/>
              </a:rPr>
              <a:t> and between inflow and mixed layers</a:t>
            </a:r>
          </a:p>
          <a:p>
            <a:r>
              <a:rPr lang="en-US" sz="2000" dirty="0">
                <a:latin typeface="+mj-lt"/>
              </a:rPr>
              <a:t>-    Helicity magnitude greatest front and </a:t>
            </a:r>
            <a:r>
              <a:rPr lang="en-US" sz="2000" dirty="0" err="1">
                <a:latin typeface="+mj-lt"/>
              </a:rPr>
              <a:t>downshear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-    Published in Atmospheric Research</a:t>
            </a:r>
          </a:p>
        </p:txBody>
      </p:sp>
    </p:spTree>
    <p:extLst>
      <p:ext uri="{BB962C8B-B14F-4D97-AF65-F5344CB8AC3E}">
        <p14:creationId xmlns:p14="http://schemas.microsoft.com/office/powerpoint/2010/main" val="4060122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1280</Words>
  <Application>Microsoft Office PowerPoint</Application>
  <PresentationFormat>Widescreen</PresentationFormat>
  <Paragraphs>200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NexusSans</vt:lpstr>
      <vt:lpstr>Open Sans</vt:lpstr>
      <vt:lpstr>Office Theme</vt:lpstr>
      <vt:lpstr>DROPSONDES IN HRD RESEARCH (2020) AVAPS User Group Meeting April 13-14, 2021</vt:lpstr>
      <vt:lpstr>NOAA Dropsonde Missions: 52 Flights 13 Storms</vt:lpstr>
      <vt:lpstr>Data Access: https://www.aoml.noaa.gov/2020-hurricane-field-program-data/</vt:lpstr>
      <vt:lpstr>PowerPoint Presentation</vt:lpstr>
      <vt:lpstr>Thermodynamic Factors Influencing Tropical Cyclone Intensification:  Joshua Wadler</vt:lpstr>
      <vt:lpstr>Thermodynamic Conditions Relating to Intensity Change in Hurricane Sally (2020): Xiaomin Chen</vt:lpstr>
      <vt:lpstr>PowerPoint Presentation</vt:lpstr>
      <vt:lpstr>PowerPoint Presentation</vt:lpstr>
      <vt:lpstr>Composited Dropsondes to diagnose Helicity: N. Chen, J. Tang, J.A. Zhang, LM Ma and H. Yu</vt:lpstr>
      <vt:lpstr>ONR Tropical Cyclone Rapid Intensity (TCRI) program Collaboration with AOML/HRD Hurricane Field Program (IFEX/APHEX) : Enhanced sampling in the early stages of TCs (TD, TS, Cat 1) that could subsequently rapidly intensify</vt:lpstr>
      <vt:lpstr>High Density Dropsonde Sampling in Sally:  (2020): Shear and dry air present and undergoing center reformation, yet still RI</vt:lpstr>
      <vt:lpstr>ERROR ESTIMATION FOR DATA ASSIMILATION: Andrew Kren and Richard Anthes - 3 Corner Hat method uses differences between combinations of 3 data types to obtain estimates      of error variance and standard deviations - Data sets include HAMSR and Dropsonde data from the Global Hawk Aircraft collected during the    2016 SHOUT campaign, HWRF and ERA5 Model analyses - This type of research helps to improve the use of new observation types    for numerical weather prediction</vt:lpstr>
      <vt:lpstr>HRD Research to be Presented by PI:  SFMR RECALIBRATION: Heather Holbach co-located dropsonde surface winds compared with SFMR retrieved wind speeds to improve algorithm, particularly for low/high wind cases  A Systematic Assessment of Dropsonde Impact During the 2017-2019 Hurricane Seasons Using the Basin Scale HWRF Overall Impacts: Sarah Ditchek Quantifying the overall and radial impact of dropsondes on TC track intensity and structure in the 2020 version of HWRF-B using 6 simulations encompassing 47 storms, 22 with dropsonde observations. Basin-scale HWRF allows us to assess the impact of dropsonde observations on all TC’s regardless of sampling.   Exploring the Future of Hurricane Reconaissance Using Small Uncrewed Aircraft Systems (SUAS): Joe Cione</vt:lpstr>
      <vt:lpstr>2020 HRD Publications Using Dropsonde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DROPSONDES IN HRD RESEARCH AVAPS User Group Meeting April 13-14 2021</dc:title>
  <dc:creator>Sellwood, Kathryn Julie</dc:creator>
  <cp:lastModifiedBy>Sellwood, Kathryn Julie</cp:lastModifiedBy>
  <cp:revision>67</cp:revision>
  <dcterms:created xsi:type="dcterms:W3CDTF">2021-04-05T15:04:03Z</dcterms:created>
  <dcterms:modified xsi:type="dcterms:W3CDTF">2021-04-12T18:07:23Z</dcterms:modified>
</cp:coreProperties>
</file>