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266" r:id="rId3"/>
    <p:sldId id="267" r:id="rId4"/>
    <p:sldId id="269" r:id="rId5"/>
    <p:sldId id="271" r:id="rId6"/>
    <p:sldId id="280" r:id="rId7"/>
    <p:sldId id="277" r:id="rId8"/>
    <p:sldId id="273" r:id="rId9"/>
    <p:sldId id="260" r:id="rId10"/>
    <p:sldId id="261" r:id="rId11"/>
    <p:sldId id="276" r:id="rId12"/>
    <p:sldId id="274" r:id="rId13"/>
    <p:sldId id="270" r:id="rId14"/>
    <p:sldId id="272" r:id="rId15"/>
    <p:sldId id="279" r:id="rId16"/>
    <p:sldId id="275" r:id="rId17"/>
    <p:sldId id="278" r:id="rId18"/>
    <p:sldId id="257" r:id="rId19"/>
    <p:sldId id="262" r:id="rId20"/>
    <p:sldId id="258" r:id="rId21"/>
    <p:sldId id="263" r:id="rId22"/>
    <p:sldId id="259" r:id="rId23"/>
    <p:sldId id="26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2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97"/>
    <p:restoredTop sz="94659"/>
  </p:normalViewPr>
  <p:slideViewPr>
    <p:cSldViewPr snapToGrid="0" snapToObjects="1" showGuides="1">
      <p:cViewPr varScale="1">
        <p:scale>
          <a:sx n="157" d="100"/>
          <a:sy n="157" d="100"/>
        </p:scale>
        <p:origin x="8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D6CAB5-19CA-614E-938D-BAB25E1B8947}" type="datetimeFigureOut">
              <a:rPr lang="en-US" smtClean="0"/>
              <a:t>4/12/21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27A6EB-8AB4-A641-81B5-51D14577D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54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-456666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rgbClr val="94209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324000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accent3">
                    <a:lumMod val="7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4/14/21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AVAPS Users Group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8184-11D6-9E44-8A5D-901972FA972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3127782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BDC6322-6127-AC4A-92CE-57CD9023AA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430" y="5386826"/>
            <a:ext cx="920496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C3D1F1-31A6-D24A-BA91-22116FB86B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349" y="5386826"/>
            <a:ext cx="914400" cy="91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C4FDA2-01E0-DA48-9845-45B70052D3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78" y="5384350"/>
            <a:ext cx="913182" cy="91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0F1049-25AA-4D49-9347-00B7943935C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44" y="5386826"/>
            <a:ext cx="2039815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4C6F8B-C088-484F-9FF3-D42864432E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841" y="5386826"/>
            <a:ext cx="912499" cy="914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0F285A-713E-C343-953C-AD9A6DDCF79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437952" y="53843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35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4/14/21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AVAPS Users Group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8184-11D6-9E44-8A5D-901972FA97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37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4/14/21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AVAPS Users Group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8184-11D6-9E44-8A5D-901972FA97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211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64544"/>
            <a:ext cx="10058400" cy="1005840"/>
          </a:xfrm>
        </p:spPr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178758"/>
            <a:ext cx="10058400" cy="4802494"/>
          </a:xfrm>
        </p:spPr>
        <p:txBody>
          <a:bodyPr/>
          <a:lstStyle>
            <a:lvl1pPr marL="233363" indent="-233363">
              <a:buFont typeface="Wingdings" charset="2"/>
              <a:buChar char="§"/>
              <a:tabLst/>
              <a:defRPr/>
            </a:lvl1pPr>
            <a:lvl2pPr marL="458788" indent="-182563">
              <a:tabLst/>
              <a:defRPr/>
            </a:lvl2pPr>
            <a:lvl3pPr marL="628650" indent="-192088">
              <a:tabLst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4/14/21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AVAPS Users Group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8184-11D6-9E44-8A5D-901972FA97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507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-70409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rgbClr val="94209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990084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accent3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4/14/21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AVAPS Users Group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8184-11D6-9E44-8A5D-901972FA972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2880356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53C4C67-E2B9-334A-A2FF-EBEBAB1946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430" y="5386826"/>
            <a:ext cx="920496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880659-E512-3B40-ACC6-B0CD0F05AC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349" y="5386826"/>
            <a:ext cx="914400" cy="91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C6E8C1-B44E-974B-BB9E-0186460DBA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78" y="5384350"/>
            <a:ext cx="913182" cy="91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8C19F2-0F6C-F444-8FC6-FB42C24CFB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44" y="5386826"/>
            <a:ext cx="2039815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4DDE57-82AD-4A4D-94BC-B8DE4AE9C7C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841" y="5386826"/>
            <a:ext cx="912499" cy="914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B1BB67-CD2D-FA4E-867E-90F83FAFA0B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437952" y="53843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1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4/14/21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AVAPS Users Group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8184-11D6-9E44-8A5D-901972FA97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216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4/14/21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AVAPS Users Group Meeting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8184-11D6-9E44-8A5D-901972FA97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92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4/14/21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AVAPS Users Group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8184-11D6-9E44-8A5D-901972FA97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442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4/14/21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2021 AVAPS Users Group Meeting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8184-11D6-9E44-8A5D-901972FA97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959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4/14/21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2021 AVAPS Users Group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90F8184-11D6-9E44-8A5D-901972FA97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15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4/14/21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AVAPS Users Group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8184-11D6-9E44-8A5D-901972FA97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0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107573"/>
            <a:ext cx="10058400" cy="9520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67998"/>
            <a:ext cx="10058400" cy="492082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960" y="6459785"/>
            <a:ext cx="14112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/>
              <a:t>4/14/21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2021 AVAPS Users Group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79941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90F8184-11D6-9E44-8A5D-901972FA972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060110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0F9BE2F-6292-1640-A886-ABF3A5AC45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66" y="6413747"/>
            <a:ext cx="460248" cy="45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B7EB36-D1D7-AA49-AA04-0AE89CDDBA8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698" y="6388458"/>
            <a:ext cx="457200" cy="457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C0E541-EFCB-EE40-A0CB-5F6DC3BF9C3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5" y="6400800"/>
            <a:ext cx="456591" cy="457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5A0F43-025E-E841-AC2A-999565D5B22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568" y="6396761"/>
            <a:ext cx="1019908" cy="457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3C4273-7765-824C-A590-5704A0E5619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607" y="6396761"/>
            <a:ext cx="456250" cy="457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1C5CFA-E0DF-674A-9DF5-947F4FC6F07C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2119038" y="639676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95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rgbClr val="942093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64335-6B64-0F4B-BA04-B90B96650D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SFMR Re-calibration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6AE557-067E-EB42-B090-53A4653AA6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Heather Holbach</a:t>
            </a:r>
          </a:p>
          <a:p>
            <a:r>
              <a:rPr lang="en-US" dirty="0"/>
              <a:t>AVAPS Users group meeting</a:t>
            </a:r>
          </a:p>
          <a:p>
            <a:r>
              <a:rPr lang="en-US" dirty="0"/>
              <a:t>April 14, 2021</a:t>
            </a:r>
          </a:p>
        </p:txBody>
      </p:sp>
    </p:spTree>
    <p:extLst>
      <p:ext uri="{BB962C8B-B14F-4D97-AF65-F5344CB8AC3E}">
        <p14:creationId xmlns:p14="http://schemas.microsoft.com/office/powerpoint/2010/main" val="3895492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62F1C-DC73-0D43-8F8A-253A3AB54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Hurricane Dorian (2019)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859F13-5BA6-B440-8909-E57006CB406E}"/>
              </a:ext>
            </a:extLst>
          </p:cNvPr>
          <p:cNvGrpSpPr/>
          <p:nvPr/>
        </p:nvGrpSpPr>
        <p:grpSpPr>
          <a:xfrm>
            <a:off x="4433577" y="2280095"/>
            <a:ext cx="7743048" cy="2493519"/>
            <a:chOff x="190500" y="3679207"/>
            <a:chExt cx="7743048" cy="2493519"/>
          </a:xfrm>
        </p:grpSpPr>
        <p:pic>
          <p:nvPicPr>
            <p:cNvPr id="3" name="Picture 2" descr="Chart&#10;&#10;Description automatically generated with low confidence">
              <a:extLst>
                <a:ext uri="{FF2B5EF4-FFF2-40B4-BE49-F238E27FC236}">
                  <a16:creationId xmlns:a16="http://schemas.microsoft.com/office/drawing/2014/main" id="{B0079835-28DB-144B-9128-AD1C515B4E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4850" b="16172"/>
            <a:stretch/>
          </p:blipFill>
          <p:spPr>
            <a:xfrm>
              <a:off x="190500" y="3679207"/>
              <a:ext cx="7229896" cy="249351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94C710-37EA-8649-868F-518D5E5DC506}"/>
                </a:ext>
              </a:extLst>
            </p:cNvPr>
            <p:cNvSpPr txBox="1"/>
            <p:nvPr/>
          </p:nvSpPr>
          <p:spPr>
            <a:xfrm>
              <a:off x="7177635" y="4956199"/>
              <a:ext cx="6517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9.7 kt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876B8A6-C1B6-F34A-B04F-8477F44285C5}"/>
                </a:ext>
              </a:extLst>
            </p:cNvPr>
            <p:cNvSpPr txBox="1"/>
            <p:nvPr/>
          </p:nvSpPr>
          <p:spPr>
            <a:xfrm>
              <a:off x="7177635" y="4603596"/>
              <a:ext cx="7559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19.4 kt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31DB744-1AA5-AC42-8E4B-DD657DCCEAB9}"/>
                </a:ext>
              </a:extLst>
            </p:cNvPr>
            <p:cNvSpPr txBox="1"/>
            <p:nvPr/>
          </p:nvSpPr>
          <p:spPr>
            <a:xfrm>
              <a:off x="7177634" y="4247430"/>
              <a:ext cx="7559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29.1 kt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6DDEC0-77FF-4E4C-B72F-A223DE75B6C5}"/>
              </a:ext>
            </a:extLst>
          </p:cNvPr>
          <p:cNvGrpSpPr/>
          <p:nvPr/>
        </p:nvGrpSpPr>
        <p:grpSpPr>
          <a:xfrm>
            <a:off x="0" y="1913987"/>
            <a:ext cx="4227205" cy="3657600"/>
            <a:chOff x="0" y="2113497"/>
            <a:chExt cx="4227205" cy="3657600"/>
          </a:xfrm>
        </p:grpSpPr>
        <p:pic>
          <p:nvPicPr>
            <p:cNvPr id="5" name="Picture 4" descr="Chart, line chart&#10;&#10;Description automatically generated">
              <a:extLst>
                <a:ext uri="{FF2B5EF4-FFF2-40B4-BE49-F238E27FC236}">
                  <a16:creationId xmlns:a16="http://schemas.microsoft.com/office/drawing/2014/main" id="{8BAFD507-AAED-B041-A8F0-0ED5B8255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113497"/>
              <a:ext cx="4064000" cy="36576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F44663-FE2E-724C-A6AA-652AECA4344F}"/>
                </a:ext>
              </a:extLst>
            </p:cNvPr>
            <p:cNvSpPr txBox="1"/>
            <p:nvPr/>
          </p:nvSpPr>
          <p:spPr>
            <a:xfrm>
              <a:off x="3576065" y="4919957"/>
              <a:ext cx="5790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19.4 kt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84354E-53D2-8841-8020-0430FD170A35}"/>
                </a:ext>
              </a:extLst>
            </p:cNvPr>
            <p:cNvSpPr txBox="1"/>
            <p:nvPr/>
          </p:nvSpPr>
          <p:spPr>
            <a:xfrm>
              <a:off x="3576065" y="4594927"/>
              <a:ext cx="5790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38.9 kt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1FDFA32-074B-2E40-AF08-A1B1CB5C9CEF}"/>
                </a:ext>
              </a:extLst>
            </p:cNvPr>
            <p:cNvSpPr txBox="1"/>
            <p:nvPr/>
          </p:nvSpPr>
          <p:spPr>
            <a:xfrm>
              <a:off x="3576065" y="4262216"/>
              <a:ext cx="5790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58.3 kt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317AA80-775A-6A4E-9481-B5C3C4E7E104}"/>
                </a:ext>
              </a:extLst>
            </p:cNvPr>
            <p:cNvSpPr txBox="1"/>
            <p:nvPr/>
          </p:nvSpPr>
          <p:spPr>
            <a:xfrm>
              <a:off x="3576065" y="3937186"/>
              <a:ext cx="5790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77.8 kt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F08F77E-3D18-FF43-BF1C-DCDCDB0263ED}"/>
                </a:ext>
              </a:extLst>
            </p:cNvPr>
            <p:cNvSpPr txBox="1"/>
            <p:nvPr/>
          </p:nvSpPr>
          <p:spPr>
            <a:xfrm>
              <a:off x="3576065" y="3595560"/>
              <a:ext cx="5790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97.2 kt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DAEBB94-D7EE-B543-8219-E5229933ED15}"/>
                </a:ext>
              </a:extLst>
            </p:cNvPr>
            <p:cNvSpPr txBox="1"/>
            <p:nvPr/>
          </p:nvSpPr>
          <p:spPr>
            <a:xfrm>
              <a:off x="3553239" y="3262026"/>
              <a:ext cx="6511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116.6 kt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FE4DFEA-0995-A648-8DF2-EF18892448EE}"/>
                </a:ext>
              </a:extLst>
            </p:cNvPr>
            <p:cNvSpPr txBox="1"/>
            <p:nvPr/>
          </p:nvSpPr>
          <p:spPr>
            <a:xfrm>
              <a:off x="3557421" y="2928492"/>
              <a:ext cx="6511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136.1 kt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861E0BB-39BF-3345-862F-AD436202768E}"/>
                </a:ext>
              </a:extLst>
            </p:cNvPr>
            <p:cNvSpPr txBox="1"/>
            <p:nvPr/>
          </p:nvSpPr>
          <p:spPr>
            <a:xfrm>
              <a:off x="3576065" y="2604285"/>
              <a:ext cx="6511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155.5 kt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1E8AEED-D41F-9A48-A275-17B1D0B537F7}"/>
                </a:ext>
              </a:extLst>
            </p:cNvPr>
            <p:cNvSpPr txBox="1"/>
            <p:nvPr/>
          </p:nvSpPr>
          <p:spPr>
            <a:xfrm>
              <a:off x="3576065" y="2278751"/>
              <a:ext cx="6511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175.0 kt</a:t>
              </a: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7624F-D109-3A43-94D9-85CA04812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4/14/21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7BD67-20D3-3042-857F-108F8F92F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AVAPS Users Group Meeting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07044EFE-39FF-4E4D-B5B4-B7A67CC2D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8184-11D6-9E44-8A5D-901972FA97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75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EDB7D-1CE3-784E-BB46-B8FF26D45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1D421-5D50-F64C-BDC9-5C2305A881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Increased dropsonde collocation time period from 2005–2012 (1513 sondes) to 2004–2018 (2390 sondes)</a:t>
            </a:r>
          </a:p>
          <a:p>
            <a:pPr lvl="1"/>
            <a:r>
              <a:rPr lang="en-US" dirty="0"/>
              <a:t>Collocations are with SFMR at time of dropsonde launch</a:t>
            </a:r>
          </a:p>
          <a:p>
            <a:pPr lvl="2"/>
            <a:r>
              <a:rPr lang="en-US" dirty="0"/>
              <a:t>Storm-relative collocations require more accurate surface storm center locations</a:t>
            </a:r>
          </a:p>
          <a:p>
            <a:r>
              <a:rPr lang="en-US" dirty="0"/>
              <a:t>Dropsonde overflights will help reduce spatial errors in collocations</a:t>
            </a:r>
          </a:p>
          <a:p>
            <a:r>
              <a:rPr lang="en-US" dirty="0"/>
              <a:t>WL150 surface reduction methodology may need updating</a:t>
            </a:r>
          </a:p>
          <a:p>
            <a:r>
              <a:rPr lang="en-US" dirty="0"/>
              <a:t>Interpretation of eyewall near-surface dropsonde observations is challenging</a:t>
            </a:r>
          </a:p>
          <a:p>
            <a:r>
              <a:rPr lang="en-US" dirty="0"/>
              <a:t>New curve results in reduced wind speeds above ~40 m/s (~77 kt)</a:t>
            </a:r>
          </a:p>
          <a:p>
            <a:pPr lvl="1"/>
            <a:r>
              <a:rPr lang="en-US" dirty="0"/>
              <a:t>Is there anything else we need to account for at these wind speeds?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59824-AD4F-8A49-9F6E-CE1B6F670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4/14/21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0B29A-887E-834D-95B1-AD8513027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AVAPS Users Group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CAF27-98DB-2E40-9B79-52897DECE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8184-11D6-9E44-8A5D-901972FA972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22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88874-8CD4-974B-847A-92DF84BF5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1441A7-724C-454B-9526-8AA882115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4/14/21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F1EFCE-4011-E841-946A-45096F156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AVAPS Users Group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02AFCD-F202-864F-BE45-6F7E7B6F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8184-11D6-9E44-8A5D-901972FA972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605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23467-265B-F24D-9650-37F5DB7A9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Storm-relative Collocations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A4542-8C6C-8844-B305-9F3914C0D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620" y="1456645"/>
            <a:ext cx="5774860" cy="4802494"/>
          </a:xfrm>
        </p:spPr>
        <p:txBody>
          <a:bodyPr/>
          <a:lstStyle/>
          <a:p>
            <a:pPr fontAlgn="base"/>
            <a:r>
              <a:rPr lang="en-US" dirty="0"/>
              <a:t>Previous algorithm updates used SFMR at time of dropsonde launch</a:t>
            </a:r>
          </a:p>
          <a:p>
            <a:pPr fontAlgn="base"/>
            <a:r>
              <a:rPr lang="en-US" dirty="0"/>
              <a:t>Assuming wind speed is azimuthally similar around a TC, using same radial position of SFMR as the dropsonde from the center should provide improved match-up</a:t>
            </a:r>
          </a:p>
          <a:p>
            <a:pPr lvl="1" fontAlgn="base"/>
            <a:r>
              <a:rPr lang="en-US" dirty="0"/>
              <a:t>Very sensitive to accuracy of center</a:t>
            </a:r>
          </a:p>
          <a:p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219C3FE-EE21-D644-BB41-3F1D9DB87D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 t="14296" r="12731" b="17189"/>
          <a:stretch/>
        </p:blipFill>
        <p:spPr bwMode="auto">
          <a:xfrm>
            <a:off x="6240545" y="1456645"/>
            <a:ext cx="5595090" cy="394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33000-61D0-4C46-BE3F-141B71779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8184-11D6-9E44-8A5D-901972FA972E}" type="slidenum">
              <a:rPr lang="en-US" smtClean="0"/>
              <a:t>13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04091-4626-8A45-AAFC-415033193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4/14/21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A64E08-5C3F-284D-B304-6923A512F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AVAPS Users Group Meeting</a:t>
            </a:r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665954A-2E14-BF43-9B5F-45913D9F8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2" t="35872" r="49317" b="40882"/>
          <a:stretch/>
        </p:blipFill>
        <p:spPr bwMode="auto">
          <a:xfrm>
            <a:off x="5602777" y="3640973"/>
            <a:ext cx="2518757" cy="23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778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1FAD5-D948-7E4C-8755-30417F5EC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Wind-Induced Emissivity Curve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FFE05-81A4-B14F-9CA4-1AB2527CC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316" y="1257797"/>
            <a:ext cx="5353396" cy="23787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Klotz and Uhlhorn (2014) Criteria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U</a:t>
            </a:r>
            <a:r>
              <a:rPr lang="en-US" baseline="-25000" dirty="0" err="1"/>
              <a:t>sfc</a:t>
            </a:r>
            <a:r>
              <a:rPr lang="en-US" dirty="0"/>
              <a:t> ≤ 35 m/s: RR ≤ 2 mm/</a:t>
            </a:r>
            <a:r>
              <a:rPr lang="en-US" dirty="0" err="1"/>
              <a:t>hr</a:t>
            </a:r>
            <a:endParaRPr lang="en-US" dirty="0"/>
          </a:p>
          <a:p>
            <a:pPr lvl="1"/>
            <a:r>
              <a:rPr lang="en-US" dirty="0"/>
              <a:t>35 m/s &lt; </a:t>
            </a:r>
            <a:r>
              <a:rPr lang="en-US" dirty="0" err="1"/>
              <a:t>U</a:t>
            </a:r>
            <a:r>
              <a:rPr lang="en-US" baseline="-25000" dirty="0" err="1"/>
              <a:t>sfc</a:t>
            </a:r>
            <a:r>
              <a:rPr lang="en-US" dirty="0"/>
              <a:t> ≤ 60 m/s: RR ≤ 10 mm/</a:t>
            </a:r>
            <a:r>
              <a:rPr lang="en-US" dirty="0" err="1"/>
              <a:t>hr</a:t>
            </a:r>
            <a:endParaRPr lang="en-US" dirty="0"/>
          </a:p>
          <a:p>
            <a:pPr lvl="1"/>
            <a:r>
              <a:rPr lang="en-US" dirty="0" err="1"/>
              <a:t>U</a:t>
            </a:r>
            <a:r>
              <a:rPr lang="en-US" baseline="-25000" dirty="0" err="1"/>
              <a:t>sfc</a:t>
            </a:r>
            <a:r>
              <a:rPr lang="en-US" dirty="0"/>
              <a:t> &gt; 60 m/s: all RR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Current Emissivity Curve</a:t>
            </a:r>
            <a:r>
              <a:rPr lang="en-US" dirty="0"/>
              <a:t>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30E0E1-13EA-F14B-B528-D7C95D798CCA}"/>
              </a:ext>
            </a:extLst>
          </p:cNvPr>
          <p:cNvSpPr txBox="1"/>
          <p:nvPr/>
        </p:nvSpPr>
        <p:spPr>
          <a:xfrm>
            <a:off x="237316" y="5641461"/>
            <a:ext cx="4014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U</a:t>
            </a:r>
            <a:r>
              <a:rPr lang="en-US" baseline="-25000" dirty="0" err="1">
                <a:solidFill>
                  <a:schemeClr val="accent2">
                    <a:lumMod val="50000"/>
                  </a:schemeClr>
                </a:solidFill>
              </a:rPr>
              <a:t>sfc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: WL150 surface-adjusted wind speed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RR: SFMR rain rate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339A3B-DF13-F546-811D-28E752FBC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16" y="3549978"/>
            <a:ext cx="4669328" cy="11917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784DF9-AD39-C144-9E99-A1C015C674A8}"/>
              </a:ext>
            </a:extLst>
          </p:cNvPr>
          <p:cNvSpPr txBox="1"/>
          <p:nvPr/>
        </p:nvSpPr>
        <p:spPr>
          <a:xfrm>
            <a:off x="1302608" y="4720345"/>
            <a:ext cx="294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w</a:t>
            </a:r>
            <a:r>
              <a:rPr lang="en-US" i="1" baseline="-25000" dirty="0" err="1"/>
              <a:t>l</a:t>
            </a:r>
            <a:r>
              <a:rPr lang="en-US" baseline="30000" dirty="0"/>
              <a:t> </a:t>
            </a:r>
            <a:r>
              <a:rPr lang="en-US" dirty="0"/>
              <a:t>= 7.0 m/s       </a:t>
            </a:r>
            <a:r>
              <a:rPr lang="en-US" i="1" dirty="0" err="1"/>
              <a:t>w</a:t>
            </a:r>
            <a:r>
              <a:rPr lang="en-US" i="1" baseline="-25000" dirty="0" err="1"/>
              <a:t>u</a:t>
            </a:r>
            <a:r>
              <a:rPr lang="en-US" dirty="0"/>
              <a:t> = 37.0 m/s</a:t>
            </a:r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C5D28917-750F-1444-A3CB-6013F81A3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57797"/>
            <a:ext cx="5353395" cy="4907278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883BB58-85DF-6C49-B427-8FBE76001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8184-11D6-9E44-8A5D-901972FA972E}" type="slidenum">
              <a:rPr lang="en-US" smtClean="0"/>
              <a:t>14</a:t>
            </a:fld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9BB8248-1552-EF49-AEDB-331793DD2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4/14/21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BA68FBD-83CF-324F-9D6C-E2969D5D5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AVAPS Users Group Meeting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2DF1BB-EFBF-A148-9D1A-93300D2068A1}"/>
              </a:ext>
            </a:extLst>
          </p:cNvPr>
          <p:cNvSpPr txBox="1"/>
          <p:nvPr/>
        </p:nvSpPr>
        <p:spPr>
          <a:xfrm>
            <a:off x="381266" y="5089677"/>
            <a:ext cx="4791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a</a:t>
            </a:r>
            <a:r>
              <a:rPr lang="en-US" sz="1600" i="1" baseline="-25000" dirty="0"/>
              <a:t>1</a:t>
            </a:r>
            <a:r>
              <a:rPr lang="en-US" sz="1600" dirty="0"/>
              <a:t> = 0. 1232e-2         </a:t>
            </a:r>
            <a:r>
              <a:rPr lang="en-US" sz="1600" i="1" dirty="0"/>
              <a:t>a</a:t>
            </a:r>
            <a:r>
              <a:rPr lang="en-US" sz="1600" i="1" baseline="-25000" dirty="0"/>
              <a:t>2</a:t>
            </a:r>
            <a:r>
              <a:rPr lang="en-US" sz="1600" dirty="0"/>
              <a:t> = 0. 3440e-2       </a:t>
            </a:r>
            <a:r>
              <a:rPr lang="en-US" sz="1600" i="1" dirty="0"/>
              <a:t>a</a:t>
            </a:r>
            <a:r>
              <a:rPr lang="en-US" sz="1600" i="1" baseline="-25000" dirty="0"/>
              <a:t>3</a:t>
            </a:r>
            <a:r>
              <a:rPr lang="en-US" sz="1600" dirty="0"/>
              <a:t> = 0. 02492e-2</a:t>
            </a:r>
          </a:p>
          <a:p>
            <a:r>
              <a:rPr lang="en-US" sz="1600" i="1" dirty="0"/>
              <a:t>a</a:t>
            </a:r>
            <a:r>
              <a:rPr lang="en-US" sz="1600" i="1" baseline="-25000" dirty="0"/>
              <a:t>4</a:t>
            </a:r>
            <a:r>
              <a:rPr lang="en-US" sz="1600" dirty="0"/>
              <a:t> = 0. 007020e-2    </a:t>
            </a:r>
            <a:r>
              <a:rPr lang="en-US" sz="1600" i="1" dirty="0"/>
              <a:t>a</a:t>
            </a:r>
            <a:r>
              <a:rPr lang="en-US" sz="1600" i="1" baseline="-25000" dirty="0"/>
              <a:t>5</a:t>
            </a:r>
            <a:r>
              <a:rPr lang="en-US" sz="1600" dirty="0"/>
              <a:t> = -0.9266	          </a:t>
            </a:r>
            <a:r>
              <a:rPr lang="en-US" sz="1600" i="1" dirty="0"/>
              <a:t>a</a:t>
            </a:r>
            <a:r>
              <a:rPr lang="en-US" sz="1600" i="1" baseline="-25000" dirty="0"/>
              <a:t>6</a:t>
            </a:r>
            <a:r>
              <a:rPr lang="en-US" sz="1600" dirty="0"/>
              <a:t> = 0.5444e-2</a:t>
            </a:r>
          </a:p>
        </p:txBody>
      </p:sp>
    </p:spTree>
    <p:extLst>
      <p:ext uri="{BB962C8B-B14F-4D97-AF65-F5344CB8AC3E}">
        <p14:creationId xmlns:p14="http://schemas.microsoft.com/office/powerpoint/2010/main" val="2205513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93F9F-408D-214F-8C29-CEA132B32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New Wind-Induced Emissivity Curve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60AD90A2-22B7-774F-83A7-B8A3446A1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4/14/21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ED0560B6-954F-FB48-90E9-4130138AB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AVAPS Users Group Meeting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7B1E4BC-A563-3E44-B8FF-F0BA47948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8184-11D6-9E44-8A5D-901972FA972E}" type="slidenum">
              <a:rPr lang="en-US" smtClean="0"/>
              <a:t>15</a:t>
            </a:fld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A002296-6FC3-2641-9A92-FA1505A16A75}"/>
              </a:ext>
            </a:extLst>
          </p:cNvPr>
          <p:cNvSpPr txBox="1">
            <a:spLocks/>
          </p:cNvSpPr>
          <p:nvPr/>
        </p:nvSpPr>
        <p:spPr>
          <a:xfrm>
            <a:off x="310144" y="1380953"/>
            <a:ext cx="5353396" cy="237875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New Rain Rate Criteria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U</a:t>
            </a:r>
            <a:r>
              <a:rPr lang="en-US" baseline="-25000" dirty="0" err="1"/>
              <a:t>sfc</a:t>
            </a:r>
            <a:r>
              <a:rPr lang="en-US" dirty="0"/>
              <a:t> ≤ 35 m/s: RR ≤ 2 mm/</a:t>
            </a:r>
            <a:r>
              <a:rPr lang="en-US" dirty="0" err="1"/>
              <a:t>hr</a:t>
            </a:r>
            <a:endParaRPr lang="en-US" dirty="0"/>
          </a:p>
          <a:p>
            <a:pPr lvl="1"/>
            <a:r>
              <a:rPr lang="en-US" dirty="0"/>
              <a:t>30 m/s &lt; </a:t>
            </a:r>
            <a:r>
              <a:rPr lang="en-US" dirty="0" err="1"/>
              <a:t>U</a:t>
            </a:r>
            <a:r>
              <a:rPr lang="en-US" baseline="-25000" dirty="0" err="1"/>
              <a:t>sfc</a:t>
            </a:r>
            <a:r>
              <a:rPr lang="en-US" dirty="0"/>
              <a:t> ≤ 50 m/s: RR ≤ 10 mm/</a:t>
            </a:r>
            <a:r>
              <a:rPr lang="en-US" dirty="0" err="1"/>
              <a:t>hr</a:t>
            </a:r>
            <a:endParaRPr lang="en-US" dirty="0"/>
          </a:p>
          <a:p>
            <a:pPr lvl="1"/>
            <a:r>
              <a:rPr lang="en-US" dirty="0" err="1"/>
              <a:t>U</a:t>
            </a:r>
            <a:r>
              <a:rPr lang="en-US" baseline="-25000" dirty="0" err="1"/>
              <a:t>sfc</a:t>
            </a:r>
            <a:r>
              <a:rPr lang="en-US" dirty="0"/>
              <a:t> &gt; 50 m/s: RR ≤ 40 mm/</a:t>
            </a:r>
            <a:r>
              <a:rPr lang="en-US" dirty="0" err="1"/>
              <a:t>hr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New </a:t>
            </a:r>
            <a:r>
              <a:rPr lang="en-US" i="1" dirty="0" err="1">
                <a:solidFill>
                  <a:schemeClr val="accent3">
                    <a:lumMod val="50000"/>
                  </a:schemeClr>
                </a:solidFill>
              </a:rPr>
              <a:t>w</a:t>
            </a:r>
            <a:r>
              <a:rPr lang="en-US" i="1" baseline="-25000" dirty="0" err="1">
                <a:solidFill>
                  <a:schemeClr val="accent3">
                    <a:lumMod val="50000"/>
                  </a:schemeClr>
                </a:solidFill>
              </a:rPr>
              <a:t>u</a:t>
            </a:r>
            <a:r>
              <a:rPr lang="en-US" dirty="0"/>
              <a:t>: 47.0 m/s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A8BA8EB-797A-A348-998F-D59B9FA8C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73" y="3917955"/>
            <a:ext cx="4669328" cy="1191790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8D0F7E15-04FE-3E45-BD7C-B9E3580C7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553" y="1157161"/>
            <a:ext cx="54864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741254-4972-344D-B4B8-301D761598D5}"/>
              </a:ext>
            </a:extLst>
          </p:cNvPr>
          <p:cNvSpPr txBox="1"/>
          <p:nvPr/>
        </p:nvSpPr>
        <p:spPr>
          <a:xfrm>
            <a:off x="382973" y="5267995"/>
            <a:ext cx="4791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a</a:t>
            </a:r>
            <a:r>
              <a:rPr lang="en-US" sz="1600" i="1" baseline="-25000" dirty="0"/>
              <a:t>1</a:t>
            </a:r>
            <a:r>
              <a:rPr lang="en-US" sz="1600" dirty="0"/>
              <a:t> = 0.1205e-2         </a:t>
            </a:r>
            <a:r>
              <a:rPr lang="en-US" sz="1600" i="1" dirty="0"/>
              <a:t>a</a:t>
            </a:r>
            <a:r>
              <a:rPr lang="en-US" sz="1600" i="1" baseline="-25000" dirty="0"/>
              <a:t>2</a:t>
            </a:r>
            <a:r>
              <a:rPr lang="en-US" sz="1600" dirty="0"/>
              <a:t> = 0.2670e-2       </a:t>
            </a:r>
            <a:r>
              <a:rPr lang="en-US" sz="1600" i="1" dirty="0"/>
              <a:t>a</a:t>
            </a:r>
            <a:r>
              <a:rPr lang="en-US" sz="1600" i="1" baseline="-25000" dirty="0"/>
              <a:t>3</a:t>
            </a:r>
            <a:r>
              <a:rPr lang="en-US" sz="1600" dirty="0"/>
              <a:t> = 0.03298e-2</a:t>
            </a:r>
          </a:p>
          <a:p>
            <a:r>
              <a:rPr lang="en-US" sz="1600" i="1" dirty="0"/>
              <a:t>a</a:t>
            </a:r>
            <a:r>
              <a:rPr lang="en-US" sz="1600" i="1" baseline="-25000" dirty="0"/>
              <a:t>4</a:t>
            </a:r>
            <a:r>
              <a:rPr lang="en-US" sz="1600" dirty="0"/>
              <a:t> = 0.007046e-2    </a:t>
            </a:r>
            <a:r>
              <a:rPr lang="en-US" sz="1600" i="1" dirty="0"/>
              <a:t>a</a:t>
            </a:r>
            <a:r>
              <a:rPr lang="en-US" sz="1600" i="1" baseline="-25000" dirty="0"/>
              <a:t>5</a:t>
            </a:r>
            <a:r>
              <a:rPr lang="en-US" sz="1600" dirty="0"/>
              <a:t> = -0.1396	        </a:t>
            </a:r>
            <a:r>
              <a:rPr lang="en-US" sz="1600" i="1" dirty="0"/>
              <a:t>a</a:t>
            </a:r>
            <a:r>
              <a:rPr lang="en-US" sz="1600" i="1" baseline="-25000" dirty="0"/>
              <a:t>6</a:t>
            </a:r>
            <a:r>
              <a:rPr lang="en-US" sz="1600" dirty="0"/>
              <a:t> = 0.6669e-2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B834F9-CBF6-5441-9347-2A3E3FB5B8C0}"/>
              </a:ext>
            </a:extLst>
          </p:cNvPr>
          <p:cNvSpPr txBox="1"/>
          <p:nvPr/>
        </p:nvSpPr>
        <p:spPr>
          <a:xfrm>
            <a:off x="0" y="5983749"/>
            <a:ext cx="4630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42093"/>
                </a:solidFill>
              </a:rPr>
              <a:t>Note: SFMR values are 10-sec centered average</a:t>
            </a:r>
          </a:p>
        </p:txBody>
      </p:sp>
    </p:spTree>
    <p:extLst>
      <p:ext uri="{BB962C8B-B14F-4D97-AF65-F5344CB8AC3E}">
        <p14:creationId xmlns:p14="http://schemas.microsoft.com/office/powerpoint/2010/main" val="503930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E740C-8117-954E-9956-7151C175A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Dependence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AF3056-34AA-384D-ABF5-20399573A51E}"/>
              </a:ext>
            </a:extLst>
          </p:cNvPr>
          <p:cNvGrpSpPr/>
          <p:nvPr/>
        </p:nvGrpSpPr>
        <p:grpSpPr>
          <a:xfrm>
            <a:off x="760545" y="1227482"/>
            <a:ext cx="5486400" cy="5029200"/>
            <a:chOff x="441875" y="1305194"/>
            <a:chExt cx="5486400" cy="5029200"/>
          </a:xfrm>
        </p:grpSpPr>
        <p:pic>
          <p:nvPicPr>
            <p:cNvPr id="4" name="Picture 3" descr="Chart, scatter chart&#10;&#10;Description automatically generated">
              <a:extLst>
                <a:ext uri="{FF2B5EF4-FFF2-40B4-BE49-F238E27FC236}">
                  <a16:creationId xmlns:a16="http://schemas.microsoft.com/office/drawing/2014/main" id="{98653757-E955-3C46-801B-9CE6588F0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875" y="1305194"/>
              <a:ext cx="5486400" cy="50292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4E010AD-B016-B643-B87F-6E1B8CB72FB3}"/>
                </a:ext>
              </a:extLst>
            </p:cNvPr>
            <p:cNvSpPr txBox="1"/>
            <p:nvPr/>
          </p:nvSpPr>
          <p:spPr>
            <a:xfrm>
              <a:off x="1011505" y="1788340"/>
              <a:ext cx="1588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942093"/>
                  </a:solidFill>
                </a:rPr>
                <a:t>Using 0 mm/</a:t>
              </a:r>
              <a:r>
                <a:rPr lang="en-US" dirty="0" err="1">
                  <a:solidFill>
                    <a:srgbClr val="942093"/>
                  </a:solidFill>
                </a:rPr>
                <a:t>hr</a:t>
              </a:r>
              <a:endParaRPr lang="en-US" dirty="0">
                <a:solidFill>
                  <a:srgbClr val="942093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1D53FB5-06FB-F24B-9E07-821A99845AA7}"/>
              </a:ext>
            </a:extLst>
          </p:cNvPr>
          <p:cNvGrpSpPr/>
          <p:nvPr/>
        </p:nvGrpSpPr>
        <p:grpSpPr>
          <a:xfrm>
            <a:off x="6276722" y="1227482"/>
            <a:ext cx="5486400" cy="5029200"/>
            <a:chOff x="6433658" y="1305194"/>
            <a:chExt cx="5486400" cy="5029200"/>
          </a:xfrm>
        </p:grpSpPr>
        <p:pic>
          <p:nvPicPr>
            <p:cNvPr id="6" name="Picture 5" descr="Chart, line chart&#10;&#10;Description automatically generated">
              <a:extLst>
                <a:ext uri="{FF2B5EF4-FFF2-40B4-BE49-F238E27FC236}">
                  <a16:creationId xmlns:a16="http://schemas.microsoft.com/office/drawing/2014/main" id="{929D92CE-530A-D743-A113-FBC3A0B82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658" y="1305194"/>
              <a:ext cx="5486400" cy="50292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028817-EAF7-D546-84D9-9C5B6EB82892}"/>
                </a:ext>
              </a:extLst>
            </p:cNvPr>
            <p:cNvSpPr txBox="1"/>
            <p:nvPr/>
          </p:nvSpPr>
          <p:spPr>
            <a:xfrm>
              <a:off x="7014446" y="1788340"/>
              <a:ext cx="2132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942093"/>
                  </a:solidFill>
                </a:rPr>
                <a:t>Using SFMR rain rate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DD4573-9F51-E74A-9738-1C76FC4BA7DA}"/>
                  </a:ext>
                </a:extLst>
              </p:cNvPr>
              <p:cNvSpPr txBox="1"/>
              <p:nvPr/>
            </p:nvSpPr>
            <p:spPr>
              <a:xfrm>
                <a:off x="7444672" y="275430"/>
                <a:ext cx="706732" cy="7315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solidFill>
                                <a:srgbClr val="94209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srgbClr val="94209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rgbClr val="94209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 smtClean="0">
                                  <a:solidFill>
                                    <a:srgbClr val="94209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ℇ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94209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num>
                        <m:den>
                          <m:r>
                            <a:rPr lang="en-US" sz="2000" i="1" smtClean="0">
                              <a:solidFill>
                                <a:srgbClr val="94209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solidFill>
                                <a:srgbClr val="94209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942093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DD4573-9F51-E74A-9738-1C76FC4BA7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4672" y="275430"/>
                <a:ext cx="706732" cy="731547"/>
              </a:xfrm>
              <a:prstGeom prst="rect">
                <a:avLst/>
              </a:prstGeom>
              <a:blipFill>
                <a:blip r:embed="rId4"/>
                <a:stretch>
                  <a:fillRect b="-6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2280554-DD95-CA4B-A74A-FAB239B23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4/14/21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DE3B4AC-E8ED-BC48-9CEC-3C9032EFE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AVAPS Users Group Meeting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AE73AC3-4D51-AB4A-958B-D6A51C0DC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8184-11D6-9E44-8A5D-901972FA972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472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21566-34F1-DC49-948F-6A8F3F699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Wind-Induced Emissivity Curves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4009C3-B341-C246-90B1-043B1E38A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4/14/21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BE540-2F3E-164D-AFE9-7DCAAD643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AVAPS Users Group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84E69-7B62-024B-BE0E-D397C6AEA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8184-11D6-9E44-8A5D-901972FA972E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B58898D2-2A0F-E44C-BEB0-CC131B3DD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189" y="1076241"/>
            <a:ext cx="2992582" cy="2743200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90EEE27A-894E-2148-A15D-803D5D4A4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467" y="1076241"/>
            <a:ext cx="2992582" cy="2743200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9A254C1E-4F58-504E-8642-1985D458A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951" y="3834411"/>
            <a:ext cx="2992582" cy="2743200"/>
          </a:xfrm>
          <a:prstGeom prst="rect">
            <a:avLst/>
          </a:prstGeom>
        </p:spPr>
      </p:pic>
      <p:pic>
        <p:nvPicPr>
          <p:cNvPr id="13" name="Picture 12" descr="Chart, scatter chart&#10;&#10;Description automatically generated">
            <a:extLst>
              <a:ext uri="{FF2B5EF4-FFF2-40B4-BE49-F238E27FC236}">
                <a16:creationId xmlns:a16="http://schemas.microsoft.com/office/drawing/2014/main" id="{9C482B80-091D-E84B-B4AF-D5D08105C2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9709" y="3834411"/>
            <a:ext cx="2992582" cy="2743200"/>
          </a:xfrm>
          <a:prstGeom prst="rect">
            <a:avLst/>
          </a:prstGeom>
        </p:spPr>
      </p:pic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C75D0246-3962-B94E-841B-2E4FBF53AB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3467" y="3834411"/>
            <a:ext cx="2992582" cy="2743200"/>
          </a:xfrm>
          <a:prstGeom prst="rect">
            <a:avLst/>
          </a:prstGeom>
        </p:spPr>
      </p:pic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AEE4C819-A78E-114A-A37F-70A9C86A6C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951" y="1076241"/>
            <a:ext cx="2992582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33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284412-7C50-7F4A-8E4E-30139895B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Hurricane Irma (2017)</a:t>
            </a:r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448E09AB-BB4A-F947-973D-225959E4A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2" y="1672118"/>
            <a:ext cx="6505940" cy="3657600"/>
          </a:xfrm>
          <a:prstGeom prst="rect">
            <a:avLst/>
          </a:prstGeom>
        </p:spPr>
      </p:pic>
      <p:pic>
        <p:nvPicPr>
          <p:cNvPr id="14" name="Picture 13" descr="Chart, bar chart, histogram&#10;&#10;Description automatically generated">
            <a:extLst>
              <a:ext uri="{FF2B5EF4-FFF2-40B4-BE49-F238E27FC236}">
                <a16:creationId xmlns:a16="http://schemas.microsoft.com/office/drawing/2014/main" id="{985C75BF-1824-0344-BA98-60FE6E49A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013" y="1672118"/>
            <a:ext cx="5486400" cy="36576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3F2AC3-12F3-E348-9760-3A25C4765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4/14/21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013263-5039-FA4A-A5CD-C2BB28D27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AVAPS Users Group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2631D4-E9AA-DF45-BC99-974015526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8184-11D6-9E44-8A5D-901972FA972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73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8073-47DF-7041-B1E4-9C450C0E6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Hurricane Irma (2017)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4B766878-5BAC-F740-AAEC-4CF51D54F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8876"/>
            <a:ext cx="4064000" cy="3657600"/>
          </a:xfrm>
          <a:prstGeom prst="rect">
            <a:avLst/>
          </a:prstGeom>
        </p:spPr>
      </p:pic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EB18FA2B-1AD0-6445-BE00-C0EBF996F6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23" b="16161"/>
          <a:stretch/>
        </p:blipFill>
        <p:spPr>
          <a:xfrm>
            <a:off x="4420480" y="2340851"/>
            <a:ext cx="7232904" cy="24380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984B66-6D38-334F-A620-95CD658B5BEF}"/>
              </a:ext>
            </a:extLst>
          </p:cNvPr>
          <p:cNvSpPr txBox="1"/>
          <p:nvPr/>
        </p:nvSpPr>
        <p:spPr>
          <a:xfrm>
            <a:off x="3576065" y="4720447"/>
            <a:ext cx="5790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19.4 kt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33E1AB-9B31-F34C-93BF-D732FB008A00}"/>
              </a:ext>
            </a:extLst>
          </p:cNvPr>
          <p:cNvSpPr txBox="1"/>
          <p:nvPr/>
        </p:nvSpPr>
        <p:spPr>
          <a:xfrm>
            <a:off x="3576065" y="4395417"/>
            <a:ext cx="5790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38.9 kt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291680-C64C-7640-9B45-E30F2C791BD4}"/>
              </a:ext>
            </a:extLst>
          </p:cNvPr>
          <p:cNvSpPr txBox="1"/>
          <p:nvPr/>
        </p:nvSpPr>
        <p:spPr>
          <a:xfrm>
            <a:off x="3576065" y="4062706"/>
            <a:ext cx="5790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58.3 kt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16DC32-45C5-C441-AD0C-87B3BE58E2E7}"/>
              </a:ext>
            </a:extLst>
          </p:cNvPr>
          <p:cNvSpPr txBox="1"/>
          <p:nvPr/>
        </p:nvSpPr>
        <p:spPr>
          <a:xfrm>
            <a:off x="3576065" y="3737676"/>
            <a:ext cx="5790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77.8 kt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8B356C-C3E4-3545-87B9-7F1EAF6802FE}"/>
              </a:ext>
            </a:extLst>
          </p:cNvPr>
          <p:cNvSpPr txBox="1"/>
          <p:nvPr/>
        </p:nvSpPr>
        <p:spPr>
          <a:xfrm>
            <a:off x="3576065" y="3396050"/>
            <a:ext cx="5790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97.2 kt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0FDFA1-DE24-DD44-B06A-5C515DF2F873}"/>
              </a:ext>
            </a:extLst>
          </p:cNvPr>
          <p:cNvSpPr txBox="1"/>
          <p:nvPr/>
        </p:nvSpPr>
        <p:spPr>
          <a:xfrm>
            <a:off x="3553239" y="3062516"/>
            <a:ext cx="6511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116.6 kt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46A0E7-39F5-834F-BA73-91637495FC9D}"/>
              </a:ext>
            </a:extLst>
          </p:cNvPr>
          <p:cNvSpPr txBox="1"/>
          <p:nvPr/>
        </p:nvSpPr>
        <p:spPr>
          <a:xfrm>
            <a:off x="3557421" y="2728982"/>
            <a:ext cx="6511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136.1 kt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54B734-D2EA-B846-BB64-C37A8A7B1D1C}"/>
              </a:ext>
            </a:extLst>
          </p:cNvPr>
          <p:cNvSpPr txBox="1"/>
          <p:nvPr/>
        </p:nvSpPr>
        <p:spPr>
          <a:xfrm>
            <a:off x="3576065" y="2404775"/>
            <a:ext cx="6511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155.5 kt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24F670-5583-7346-A7A5-B99A7D220465}"/>
              </a:ext>
            </a:extLst>
          </p:cNvPr>
          <p:cNvSpPr txBox="1"/>
          <p:nvPr/>
        </p:nvSpPr>
        <p:spPr>
          <a:xfrm>
            <a:off x="3576065" y="2079241"/>
            <a:ext cx="6511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175.0 kt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903B58-4742-134B-997A-5816B3C3FBF4}"/>
              </a:ext>
            </a:extLst>
          </p:cNvPr>
          <p:cNvSpPr txBox="1"/>
          <p:nvPr/>
        </p:nvSpPr>
        <p:spPr>
          <a:xfrm>
            <a:off x="11420712" y="3557087"/>
            <a:ext cx="651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9.7 kt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BC2E43-7388-274E-A5A8-E8A40E24FFE9}"/>
              </a:ext>
            </a:extLst>
          </p:cNvPr>
          <p:cNvSpPr txBox="1"/>
          <p:nvPr/>
        </p:nvSpPr>
        <p:spPr>
          <a:xfrm>
            <a:off x="11420712" y="3204484"/>
            <a:ext cx="755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19.4 kt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1CB92E-ED3B-9E40-B497-E8223E9F9692}"/>
              </a:ext>
            </a:extLst>
          </p:cNvPr>
          <p:cNvSpPr txBox="1"/>
          <p:nvPr/>
        </p:nvSpPr>
        <p:spPr>
          <a:xfrm>
            <a:off x="11420711" y="2848318"/>
            <a:ext cx="755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29.1 kt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4065D874-763E-584B-B498-0AE08EB83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4/14/21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57BC9C23-8D3D-1445-BB7D-E446B06AE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AVAPS Users Group Meeting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5932338D-50E2-9946-AACD-2C59B43F1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8184-11D6-9E44-8A5D-901972FA972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11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A9FC9-41E4-0345-9290-8AD4B2B65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6D746-1F1F-5549-9B51-EC7DE0315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Inconsistencies noted between the dropsonde, SFMR, and flight-level surface wind speed estimates</a:t>
            </a:r>
          </a:p>
          <a:p>
            <a:pPr lvl="1" fontAlgn="base"/>
            <a:r>
              <a:rPr lang="en-US" dirty="0"/>
              <a:t>Especially in major hurricanes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880ABE1-D69E-B44C-8B61-B8B1BD26A9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6" r="11647" b="18182"/>
          <a:stretch/>
        </p:blipFill>
        <p:spPr bwMode="auto">
          <a:xfrm>
            <a:off x="3194857" y="2402814"/>
            <a:ext cx="5802285" cy="388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0E3047B-E545-7E48-B67D-5C3A08A98A8C}"/>
              </a:ext>
            </a:extLst>
          </p:cNvPr>
          <p:cNvSpPr/>
          <p:nvPr/>
        </p:nvSpPr>
        <p:spPr>
          <a:xfrm>
            <a:off x="5926975" y="2926080"/>
            <a:ext cx="1147156" cy="1138843"/>
          </a:xfrm>
          <a:prstGeom prst="ellipse">
            <a:avLst/>
          </a:prstGeom>
          <a:noFill/>
          <a:ln w="28575">
            <a:solidFill>
              <a:srgbClr val="942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1FEE37-5EB3-6345-A65A-57DB068AE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8184-11D6-9E44-8A5D-901972FA972E}" type="slidenum">
              <a:rPr lang="en-US" smtClean="0"/>
              <a:t>2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1C93F01-2A40-F74A-9C78-70D492312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4/14/21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957217F-8BA8-1544-8D49-EA494BCFB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AVAPS Users Group Meeting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59128B-DF0E-3F4E-89EB-14576A44A77E}"/>
              </a:ext>
            </a:extLst>
          </p:cNvPr>
          <p:cNvSpPr txBox="1"/>
          <p:nvPr/>
        </p:nvSpPr>
        <p:spPr>
          <a:xfrm>
            <a:off x="9245930" y="5943519"/>
            <a:ext cx="16380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3">
                    <a:lumMod val="50000"/>
                  </a:schemeClr>
                </a:solidFill>
              </a:rPr>
              <a:t>Avila et al. (2020) Fig. 2</a:t>
            </a:r>
          </a:p>
        </p:txBody>
      </p:sp>
    </p:spTree>
    <p:extLst>
      <p:ext uri="{BB962C8B-B14F-4D97-AF65-F5344CB8AC3E}">
        <p14:creationId xmlns:p14="http://schemas.microsoft.com/office/powerpoint/2010/main" val="3686362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74EBD-D788-C541-9E98-B91589CC4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Hurricane Maria (2017)</a:t>
            </a:r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E72D1AC8-0E2B-8545-8EF1-2331A352D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713" y="1600200"/>
            <a:ext cx="5281684" cy="3657600"/>
          </a:xfrm>
          <a:prstGeom prst="rect">
            <a:avLst/>
          </a:prstGeom>
        </p:spPr>
      </p:pic>
      <p:pic>
        <p:nvPicPr>
          <p:cNvPr id="12" name="Picture 11" descr="Chart, line chart, histogram&#10;&#10;Description automatically generated">
            <a:extLst>
              <a:ext uri="{FF2B5EF4-FFF2-40B4-BE49-F238E27FC236}">
                <a16:creationId xmlns:a16="http://schemas.microsoft.com/office/drawing/2014/main" id="{F7F2D42E-FA31-E749-9033-E9C45AA8C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151" y="1600200"/>
            <a:ext cx="5486400" cy="36576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C9F1DF-2680-AB4B-8651-F7920099F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4/14/21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B90322-D452-A84B-91A1-84F872CE2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AVAPS Users Group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A47A93-CED6-3B45-8CFE-89FB9C31C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8184-11D6-9E44-8A5D-901972FA972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03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BD965-CC6B-D74F-809D-5E5122E08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Hurricane Maria (2017)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523F5ED6-0AEE-6943-9B1B-0187E71D2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8876"/>
            <a:ext cx="4064000" cy="3657600"/>
          </a:xfrm>
          <a:prstGeom prst="rect">
            <a:avLst/>
          </a:prstGeom>
        </p:spPr>
      </p:pic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5E41FB4C-0C40-FD4D-9900-29F439ECE4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16" b="15974"/>
          <a:stretch/>
        </p:blipFill>
        <p:spPr>
          <a:xfrm>
            <a:off x="4428572" y="2336669"/>
            <a:ext cx="7232904" cy="24451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08C701-C833-7844-8E5E-E51773AD2821}"/>
              </a:ext>
            </a:extLst>
          </p:cNvPr>
          <p:cNvSpPr txBox="1"/>
          <p:nvPr/>
        </p:nvSpPr>
        <p:spPr>
          <a:xfrm>
            <a:off x="3576065" y="4720447"/>
            <a:ext cx="5790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19.4 kt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BFFC92-6F23-DC40-AC17-1BA13C9D28E4}"/>
              </a:ext>
            </a:extLst>
          </p:cNvPr>
          <p:cNvSpPr txBox="1"/>
          <p:nvPr/>
        </p:nvSpPr>
        <p:spPr>
          <a:xfrm>
            <a:off x="3576065" y="4395417"/>
            <a:ext cx="5790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38.9 kt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E964E4-2B5A-0148-B53A-7870FAC418D1}"/>
              </a:ext>
            </a:extLst>
          </p:cNvPr>
          <p:cNvSpPr txBox="1"/>
          <p:nvPr/>
        </p:nvSpPr>
        <p:spPr>
          <a:xfrm>
            <a:off x="3576065" y="4062706"/>
            <a:ext cx="5790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58.3 kt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E0D64-2553-CA4B-9927-C29E7DC92271}"/>
              </a:ext>
            </a:extLst>
          </p:cNvPr>
          <p:cNvSpPr txBox="1"/>
          <p:nvPr/>
        </p:nvSpPr>
        <p:spPr>
          <a:xfrm>
            <a:off x="3576065" y="3737676"/>
            <a:ext cx="5790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77.8 kt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B85907-1712-0841-9693-A5223871CE0F}"/>
              </a:ext>
            </a:extLst>
          </p:cNvPr>
          <p:cNvSpPr txBox="1"/>
          <p:nvPr/>
        </p:nvSpPr>
        <p:spPr>
          <a:xfrm>
            <a:off x="3576065" y="3396050"/>
            <a:ext cx="5790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97.2 kt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2C58F4-C21C-E54C-96B6-4EF77EAB45EA}"/>
              </a:ext>
            </a:extLst>
          </p:cNvPr>
          <p:cNvSpPr txBox="1"/>
          <p:nvPr/>
        </p:nvSpPr>
        <p:spPr>
          <a:xfrm>
            <a:off x="3553239" y="3062516"/>
            <a:ext cx="6511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116.6 kt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F9E1E0-9655-5E47-A9E0-2B62A235C5DC}"/>
              </a:ext>
            </a:extLst>
          </p:cNvPr>
          <p:cNvSpPr txBox="1"/>
          <p:nvPr/>
        </p:nvSpPr>
        <p:spPr>
          <a:xfrm>
            <a:off x="3557421" y="2728982"/>
            <a:ext cx="6511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136.1 kt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856272-50D2-EB42-B853-0CDE60F1CF1B}"/>
              </a:ext>
            </a:extLst>
          </p:cNvPr>
          <p:cNvSpPr txBox="1"/>
          <p:nvPr/>
        </p:nvSpPr>
        <p:spPr>
          <a:xfrm>
            <a:off x="3576065" y="2404775"/>
            <a:ext cx="6511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155.5 kt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25662B-FD6D-384E-80CC-773E1FEEB4DD}"/>
              </a:ext>
            </a:extLst>
          </p:cNvPr>
          <p:cNvSpPr txBox="1"/>
          <p:nvPr/>
        </p:nvSpPr>
        <p:spPr>
          <a:xfrm>
            <a:off x="3576065" y="2079241"/>
            <a:ext cx="6511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175.0 kt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4C2EB5-5471-074F-9D20-88442D2F3184}"/>
              </a:ext>
            </a:extLst>
          </p:cNvPr>
          <p:cNvSpPr txBox="1"/>
          <p:nvPr/>
        </p:nvSpPr>
        <p:spPr>
          <a:xfrm>
            <a:off x="11420712" y="3557087"/>
            <a:ext cx="651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9.7 kt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58FEF7-CE78-F84C-928F-C044016BDC9E}"/>
              </a:ext>
            </a:extLst>
          </p:cNvPr>
          <p:cNvSpPr txBox="1"/>
          <p:nvPr/>
        </p:nvSpPr>
        <p:spPr>
          <a:xfrm>
            <a:off x="11420712" y="3204484"/>
            <a:ext cx="755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19.4 kt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3259F9-5B7C-E648-93D4-3C8CB2E26B0A}"/>
              </a:ext>
            </a:extLst>
          </p:cNvPr>
          <p:cNvSpPr txBox="1"/>
          <p:nvPr/>
        </p:nvSpPr>
        <p:spPr>
          <a:xfrm>
            <a:off x="11420711" y="2848318"/>
            <a:ext cx="755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29.1 kt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F2319208-3F4C-9C49-90DE-C7D57836C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4/14/21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9CD0A3DA-1471-5D4B-83A2-D6371C0C9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AVAPS Users Group Meeting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C899A1C4-4AAB-9F4E-A40B-FDD6ABD62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8184-11D6-9E44-8A5D-901972FA972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26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C699B-2078-F74E-9E1C-50DF44661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Hurricane Michael (2018)</a:t>
            </a:r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198874CB-84C3-3947-AB8F-C79C3C521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55" y="1600200"/>
            <a:ext cx="5434702" cy="3657600"/>
          </a:xfrm>
          <a:prstGeom prst="rect">
            <a:avLst/>
          </a:prstGeom>
        </p:spPr>
      </p:pic>
      <p:pic>
        <p:nvPicPr>
          <p:cNvPr id="12" name="Picture 11" descr="Chart, histogram&#10;&#10;Description automatically generated">
            <a:extLst>
              <a:ext uri="{FF2B5EF4-FFF2-40B4-BE49-F238E27FC236}">
                <a16:creationId xmlns:a16="http://schemas.microsoft.com/office/drawing/2014/main" id="{76D6CEB2-45B3-A14B-92BC-72327BB98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00200"/>
            <a:ext cx="5486400" cy="36576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15099C-A347-A442-80B1-91551C615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4/14/21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BB8AD-B69B-1046-BC21-C42E35FD7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AVAPS Users Group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E620F-B4E9-464B-A030-88CD1F31B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8184-11D6-9E44-8A5D-901972FA972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89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1353F-5A41-1041-8CD2-FA0B36A32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Hurricane Michael (2018)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47F2617B-BB0F-FC43-932D-EA0646CF7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8876"/>
            <a:ext cx="4064000" cy="3657600"/>
          </a:xfrm>
          <a:prstGeom prst="rect">
            <a:avLst/>
          </a:prstGeom>
        </p:spPr>
      </p:pic>
      <p:pic>
        <p:nvPicPr>
          <p:cNvPr id="4" name="Picture 3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9969765C-E513-4048-8D76-CCDE8F5F7E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39" b="16327"/>
          <a:stretch/>
        </p:blipFill>
        <p:spPr>
          <a:xfrm>
            <a:off x="4436664" y="2332759"/>
            <a:ext cx="7232904" cy="24387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9ED701-1E5E-B04A-8A02-FEC0A472767D}"/>
              </a:ext>
            </a:extLst>
          </p:cNvPr>
          <p:cNvSpPr txBox="1"/>
          <p:nvPr/>
        </p:nvSpPr>
        <p:spPr>
          <a:xfrm>
            <a:off x="3576065" y="4720447"/>
            <a:ext cx="5790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19.4 kt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0BF4FD-1871-3148-8CAF-6FB33C513F92}"/>
              </a:ext>
            </a:extLst>
          </p:cNvPr>
          <p:cNvSpPr txBox="1"/>
          <p:nvPr/>
        </p:nvSpPr>
        <p:spPr>
          <a:xfrm>
            <a:off x="3576065" y="4395417"/>
            <a:ext cx="5790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38.9 kt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7F14BA-879E-DF47-A824-393F489CDCE4}"/>
              </a:ext>
            </a:extLst>
          </p:cNvPr>
          <p:cNvSpPr txBox="1"/>
          <p:nvPr/>
        </p:nvSpPr>
        <p:spPr>
          <a:xfrm>
            <a:off x="3576065" y="4062706"/>
            <a:ext cx="5790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58.3 kt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E3EE26-5C8E-AC4C-8DDB-55D3EF8FF20E}"/>
              </a:ext>
            </a:extLst>
          </p:cNvPr>
          <p:cNvSpPr txBox="1"/>
          <p:nvPr/>
        </p:nvSpPr>
        <p:spPr>
          <a:xfrm>
            <a:off x="3576065" y="3737676"/>
            <a:ext cx="5790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77.8 kt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6D29DC-9251-1146-AFF3-CC80CBECDF45}"/>
              </a:ext>
            </a:extLst>
          </p:cNvPr>
          <p:cNvSpPr txBox="1"/>
          <p:nvPr/>
        </p:nvSpPr>
        <p:spPr>
          <a:xfrm>
            <a:off x="3576065" y="3396050"/>
            <a:ext cx="5790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97.2 kt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D49890-48ED-E948-AE9C-EA7580CF1BF3}"/>
              </a:ext>
            </a:extLst>
          </p:cNvPr>
          <p:cNvSpPr txBox="1"/>
          <p:nvPr/>
        </p:nvSpPr>
        <p:spPr>
          <a:xfrm>
            <a:off x="3553239" y="3062516"/>
            <a:ext cx="6511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116.6 kt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E6EA83-A048-4547-B8FE-2228273A9153}"/>
              </a:ext>
            </a:extLst>
          </p:cNvPr>
          <p:cNvSpPr txBox="1"/>
          <p:nvPr/>
        </p:nvSpPr>
        <p:spPr>
          <a:xfrm>
            <a:off x="3557421" y="2728982"/>
            <a:ext cx="6511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136.1 kt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D6DCD1-E869-8B4D-8453-FAA90073A92E}"/>
              </a:ext>
            </a:extLst>
          </p:cNvPr>
          <p:cNvSpPr txBox="1"/>
          <p:nvPr/>
        </p:nvSpPr>
        <p:spPr>
          <a:xfrm>
            <a:off x="3576065" y="2404775"/>
            <a:ext cx="6511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155.5 kt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11E3D2-CB12-924E-856E-2365FD8541A2}"/>
              </a:ext>
            </a:extLst>
          </p:cNvPr>
          <p:cNvSpPr txBox="1"/>
          <p:nvPr/>
        </p:nvSpPr>
        <p:spPr>
          <a:xfrm>
            <a:off x="3576065" y="2079241"/>
            <a:ext cx="6511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175.0 kt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EDC691-4B88-2B46-8378-1243CF37F75B}"/>
              </a:ext>
            </a:extLst>
          </p:cNvPr>
          <p:cNvSpPr txBox="1"/>
          <p:nvPr/>
        </p:nvSpPr>
        <p:spPr>
          <a:xfrm>
            <a:off x="11420712" y="3557087"/>
            <a:ext cx="651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9.7 kt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57DAD-88E3-5946-8CF1-1BBBD0D0C903}"/>
              </a:ext>
            </a:extLst>
          </p:cNvPr>
          <p:cNvSpPr txBox="1"/>
          <p:nvPr/>
        </p:nvSpPr>
        <p:spPr>
          <a:xfrm>
            <a:off x="11420712" y="3204484"/>
            <a:ext cx="755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19.4 kt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13BFC1-0B8A-1B4C-8DAA-C564845724BF}"/>
              </a:ext>
            </a:extLst>
          </p:cNvPr>
          <p:cNvSpPr txBox="1"/>
          <p:nvPr/>
        </p:nvSpPr>
        <p:spPr>
          <a:xfrm>
            <a:off x="11420711" y="2848318"/>
            <a:ext cx="755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29.1 kt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7ACBAFA0-6463-DD49-8E88-31DBD791B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4/14/21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369E8739-319C-1644-B0F2-FB16C7D33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AVAPS Users Group Meeting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591FF1FC-EB36-B34C-A232-1B26208A2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8184-11D6-9E44-8A5D-901972FA972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03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57114-23BB-414E-A1C6-3997E0A45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the SFMR algorithm work?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6B19EE-52C5-A542-A749-0CB0DF94104C}"/>
              </a:ext>
            </a:extLst>
          </p:cNvPr>
          <p:cNvSpPr txBox="1"/>
          <p:nvPr/>
        </p:nvSpPr>
        <p:spPr>
          <a:xfrm>
            <a:off x="1134690" y="1796581"/>
            <a:ext cx="158773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SFMR Measured T</a:t>
            </a:r>
            <a:r>
              <a:rPr lang="en-US" baseline="-25000" dirty="0"/>
              <a:t>B</a:t>
            </a:r>
            <a:r>
              <a:rPr lang="en-US" dirty="0"/>
              <a:t>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38DE0D5-7076-8A47-8C96-B6DF068E7283}"/>
              </a:ext>
            </a:extLst>
          </p:cNvPr>
          <p:cNvCxnSpPr>
            <a:cxnSpLocks/>
          </p:cNvCxnSpPr>
          <p:nvPr/>
        </p:nvCxnSpPr>
        <p:spPr>
          <a:xfrm>
            <a:off x="3340330" y="2147153"/>
            <a:ext cx="640080" cy="0"/>
          </a:xfrm>
          <a:prstGeom prst="straightConnector1">
            <a:avLst/>
          </a:prstGeom>
          <a:ln w="38100">
            <a:solidFill>
              <a:srgbClr val="9420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A6EECE1-CD27-5B45-A909-CB54DFAC4160}"/>
              </a:ext>
            </a:extLst>
          </p:cNvPr>
          <p:cNvSpPr txBox="1"/>
          <p:nvPr/>
        </p:nvSpPr>
        <p:spPr>
          <a:xfrm>
            <a:off x="4716087" y="3185339"/>
            <a:ext cx="275982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Compute Modeled T</a:t>
            </a:r>
            <a:r>
              <a:rPr lang="en-US" baseline="-25000" dirty="0"/>
              <a:t>B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58F53D-B479-2A4F-ADEA-F8CDC9C349AF}"/>
              </a:ext>
            </a:extLst>
          </p:cNvPr>
          <p:cNvSpPr txBox="1"/>
          <p:nvPr/>
        </p:nvSpPr>
        <p:spPr>
          <a:xfrm>
            <a:off x="4620491" y="1840617"/>
            <a:ext cx="2951018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Minimize Error in Fit </a:t>
            </a:r>
          </a:p>
          <a:p>
            <a:pPr algn="ctr"/>
            <a:r>
              <a:rPr lang="en-US" dirty="0"/>
              <a:t>Across Frequencies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300CD8F-2339-4746-8316-3440D548CEAE}"/>
              </a:ext>
            </a:extLst>
          </p:cNvPr>
          <p:cNvCxnSpPr>
            <a:cxnSpLocks/>
          </p:cNvCxnSpPr>
          <p:nvPr/>
        </p:nvCxnSpPr>
        <p:spPr>
          <a:xfrm flipV="1">
            <a:off x="6096000" y="2549913"/>
            <a:ext cx="0" cy="556957"/>
          </a:xfrm>
          <a:prstGeom prst="straightConnector1">
            <a:avLst/>
          </a:prstGeom>
          <a:ln w="38100">
            <a:solidFill>
              <a:srgbClr val="9420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3E10510-CACA-704E-A609-390A3E7D6451}"/>
              </a:ext>
            </a:extLst>
          </p:cNvPr>
          <p:cNvSpPr txBox="1"/>
          <p:nvPr/>
        </p:nvSpPr>
        <p:spPr>
          <a:xfrm>
            <a:off x="9344891" y="1840616"/>
            <a:ext cx="158773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Wind Speed and Rain Rate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1BD6CCA-B2F4-4947-AD12-6AC1005D0CFA}"/>
              </a:ext>
            </a:extLst>
          </p:cNvPr>
          <p:cNvCxnSpPr>
            <a:cxnSpLocks/>
          </p:cNvCxnSpPr>
          <p:nvPr/>
        </p:nvCxnSpPr>
        <p:spPr>
          <a:xfrm>
            <a:off x="8189419" y="2119747"/>
            <a:ext cx="640080" cy="0"/>
          </a:xfrm>
          <a:prstGeom prst="straightConnector1">
            <a:avLst/>
          </a:prstGeom>
          <a:ln w="38100">
            <a:solidFill>
              <a:srgbClr val="9420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DDCE89B-36E6-6743-BA6D-F5E240DC0852}"/>
              </a:ext>
            </a:extLst>
          </p:cNvPr>
          <p:cNvSpPr txBox="1"/>
          <p:nvPr/>
        </p:nvSpPr>
        <p:spPr>
          <a:xfrm>
            <a:off x="2797233" y="4338946"/>
            <a:ext cx="3390916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Air Temperature, Salinity, Altitude, Roll Angle, SST (satellite)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D1F00B-E407-4E4B-964B-5A45054EA82B}"/>
              </a:ext>
            </a:extLst>
          </p:cNvPr>
          <p:cNvSpPr txBox="1"/>
          <p:nvPr/>
        </p:nvSpPr>
        <p:spPr>
          <a:xfrm>
            <a:off x="6453449" y="4338946"/>
            <a:ext cx="2116974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Wind Speed and Rain Rate Guess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05BCB39-0260-5748-BA97-3C390AE26EDB}"/>
              </a:ext>
            </a:extLst>
          </p:cNvPr>
          <p:cNvCxnSpPr>
            <a:cxnSpLocks/>
          </p:cNvCxnSpPr>
          <p:nvPr/>
        </p:nvCxnSpPr>
        <p:spPr>
          <a:xfrm flipV="1">
            <a:off x="5029200" y="3654121"/>
            <a:ext cx="263236" cy="585375"/>
          </a:xfrm>
          <a:prstGeom prst="straightConnector1">
            <a:avLst/>
          </a:prstGeom>
          <a:ln w="38100">
            <a:solidFill>
              <a:srgbClr val="9420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EC7B115-B0CD-6F44-85CE-8A4625EDABB9}"/>
              </a:ext>
            </a:extLst>
          </p:cNvPr>
          <p:cNvCxnSpPr>
            <a:cxnSpLocks/>
          </p:cNvCxnSpPr>
          <p:nvPr/>
        </p:nvCxnSpPr>
        <p:spPr>
          <a:xfrm flipH="1" flipV="1">
            <a:off x="7112924" y="3682540"/>
            <a:ext cx="362989" cy="556956"/>
          </a:xfrm>
          <a:prstGeom prst="straightConnector1">
            <a:avLst/>
          </a:prstGeom>
          <a:ln w="38100">
            <a:solidFill>
              <a:srgbClr val="9420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7790FD5-EE5F-0649-BC31-62F7E91094E2}"/>
              </a:ext>
            </a:extLst>
          </p:cNvPr>
          <p:cNvGrpSpPr/>
          <p:nvPr/>
        </p:nvGrpSpPr>
        <p:grpSpPr>
          <a:xfrm>
            <a:off x="7620000" y="3036209"/>
            <a:ext cx="2428699" cy="646331"/>
            <a:chOff x="7620000" y="2712008"/>
            <a:chExt cx="2428699" cy="64633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F3EEBD-DB3D-AC4D-8AB9-BFAE1943A697}"/>
                </a:ext>
              </a:extLst>
            </p:cNvPr>
            <p:cNvSpPr txBox="1"/>
            <p:nvPr/>
          </p:nvSpPr>
          <p:spPr>
            <a:xfrm>
              <a:off x="8115993" y="2712008"/>
              <a:ext cx="1932706" cy="64633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Wind-Induced Emissivity Curve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6C3D999-7A58-D645-9BF1-ECA07A9C50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20000" y="3041285"/>
              <a:ext cx="36298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 descr="A plane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B00F5E5D-137A-7E4C-9145-93289E132A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01" t="39030" r="4371" b="27307"/>
          <a:stretch/>
        </p:blipFill>
        <p:spPr>
          <a:xfrm>
            <a:off x="224443" y="3125965"/>
            <a:ext cx="3115887" cy="769870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9688C04-950C-DA4C-ADB6-B16510A81ABB}"/>
              </a:ext>
            </a:extLst>
          </p:cNvPr>
          <p:cNvCxnSpPr>
            <a:cxnSpLocks/>
          </p:cNvCxnSpPr>
          <p:nvPr/>
        </p:nvCxnSpPr>
        <p:spPr>
          <a:xfrm flipV="1">
            <a:off x="1701339" y="2549913"/>
            <a:ext cx="144086" cy="4862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B7F101C-2ABC-6C4E-90D2-11D9522C9D6C}"/>
              </a:ext>
            </a:extLst>
          </p:cNvPr>
          <p:cNvCxnSpPr>
            <a:cxnSpLocks/>
          </p:cNvCxnSpPr>
          <p:nvPr/>
        </p:nvCxnSpPr>
        <p:spPr>
          <a:xfrm>
            <a:off x="1882834" y="3962620"/>
            <a:ext cx="839586" cy="5595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BAAB0E4E-DB11-E44F-83CF-CAEE174C9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8184-11D6-9E44-8A5D-901972FA972E}" type="slidenum">
              <a:rPr lang="en-US" smtClean="0"/>
              <a:t>3</a:t>
            </a:fld>
            <a:endParaRPr lang="en-US"/>
          </a:p>
        </p:txBody>
      </p:sp>
      <p:sp>
        <p:nvSpPr>
          <p:cNvPr id="36" name="Date Placeholder 35">
            <a:extLst>
              <a:ext uri="{FF2B5EF4-FFF2-40B4-BE49-F238E27FC236}">
                <a16:creationId xmlns:a16="http://schemas.microsoft.com/office/drawing/2014/main" id="{E367866F-0A51-2C46-8350-248F3A8FA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4/14/21</a:t>
            </a:r>
          </a:p>
        </p:txBody>
      </p:sp>
      <p:sp>
        <p:nvSpPr>
          <p:cNvPr id="37" name="Footer Placeholder 36">
            <a:extLst>
              <a:ext uri="{FF2B5EF4-FFF2-40B4-BE49-F238E27FC236}">
                <a16:creationId xmlns:a16="http://schemas.microsoft.com/office/drawing/2014/main" id="{5BD447EB-420E-6648-8EF3-BD744E1D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AVAPS Users Group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2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AB0E0-AFBD-6E40-BE48-111DD3F6A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 Speed Fit to Sondes</a:t>
            </a:r>
          </a:p>
        </p:txBody>
      </p:sp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141ACC3B-933A-1642-B9DC-8B3F33267B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8278" r="4835" b="16364"/>
          <a:stretch/>
        </p:blipFill>
        <p:spPr>
          <a:xfrm>
            <a:off x="907291" y="1435610"/>
            <a:ext cx="4789633" cy="4892296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2C3911-73D2-CA4E-B567-973219B3D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8184-11D6-9E44-8A5D-901972FA972E}" type="slidenum">
              <a:rPr lang="en-US" smtClean="0"/>
              <a:t>4</a:t>
            </a:fld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A9C74EB-8287-0547-8105-B39D202C4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4/14/21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00B020A-8245-D240-BAF4-D62E273FF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AVAPS Users Group Meeting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F7EBF4-B450-B341-AF67-276FE28722D6}"/>
              </a:ext>
            </a:extLst>
          </p:cNvPr>
          <p:cNvGrpSpPr/>
          <p:nvPr/>
        </p:nvGrpSpPr>
        <p:grpSpPr>
          <a:xfrm>
            <a:off x="5809740" y="1200668"/>
            <a:ext cx="5547797" cy="5044589"/>
            <a:chOff x="5809740" y="1200668"/>
            <a:chExt cx="5547797" cy="504458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2E050BD-C00B-794B-BCB2-7377C25ED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5809740" y="1263192"/>
              <a:ext cx="5434981" cy="49820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AC3A744-1674-F749-9C93-6DC7BC3342D7}"/>
                </a:ext>
              </a:extLst>
            </p:cNvPr>
            <p:cNvSpPr txBox="1"/>
            <p:nvPr/>
          </p:nvSpPr>
          <p:spPr>
            <a:xfrm>
              <a:off x="9470936" y="1200668"/>
              <a:ext cx="14231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>
                      <a:lumMod val="50000"/>
                    </a:schemeClr>
                  </a:solidFill>
                </a:rPr>
                <a:t>2004 to 2018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982782F-2CEE-1940-9E06-FCAA502C9240}"/>
                </a:ext>
              </a:extLst>
            </p:cNvPr>
            <p:cNvSpPr txBox="1"/>
            <p:nvPr/>
          </p:nvSpPr>
          <p:spPr>
            <a:xfrm>
              <a:off x="10705703" y="5156611"/>
              <a:ext cx="5790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19.4 kt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0E61144-1764-2B46-8B43-F2188C5FC73F}"/>
                </a:ext>
              </a:extLst>
            </p:cNvPr>
            <p:cNvSpPr txBox="1"/>
            <p:nvPr/>
          </p:nvSpPr>
          <p:spPr>
            <a:xfrm>
              <a:off x="10705703" y="4632656"/>
              <a:ext cx="5790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38.9 kt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5FEE2B2-69F4-4D49-843C-DB1157C50FA4}"/>
                </a:ext>
              </a:extLst>
            </p:cNvPr>
            <p:cNvSpPr txBox="1"/>
            <p:nvPr/>
          </p:nvSpPr>
          <p:spPr>
            <a:xfrm>
              <a:off x="10705703" y="4106955"/>
              <a:ext cx="5790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58.3 kt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A4D4B6D-98D6-A149-B88B-9226F2BC3ACC}"/>
                </a:ext>
              </a:extLst>
            </p:cNvPr>
            <p:cNvSpPr txBox="1"/>
            <p:nvPr/>
          </p:nvSpPr>
          <p:spPr>
            <a:xfrm>
              <a:off x="10705703" y="3576820"/>
              <a:ext cx="5790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77.8 kt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423EE0-3560-6842-B512-A1957892C361}"/>
                </a:ext>
              </a:extLst>
            </p:cNvPr>
            <p:cNvSpPr txBox="1"/>
            <p:nvPr/>
          </p:nvSpPr>
          <p:spPr>
            <a:xfrm>
              <a:off x="10705704" y="3053732"/>
              <a:ext cx="5790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97.2 kt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5309FF6-E8D6-AC41-BE4F-17BA0BCBF4B8}"/>
                </a:ext>
              </a:extLst>
            </p:cNvPr>
            <p:cNvSpPr txBox="1"/>
            <p:nvPr/>
          </p:nvSpPr>
          <p:spPr>
            <a:xfrm>
              <a:off x="10706397" y="2525330"/>
              <a:ext cx="6511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116.6 kt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AF2B301-00DD-7241-A823-40B7F5A1AFD1}"/>
                </a:ext>
              </a:extLst>
            </p:cNvPr>
            <p:cNvSpPr txBox="1"/>
            <p:nvPr/>
          </p:nvSpPr>
          <p:spPr>
            <a:xfrm>
              <a:off x="10706397" y="2000565"/>
              <a:ext cx="6511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136.1 kt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2C7DE86-F69C-9741-A099-ED98386E1110}"/>
                </a:ext>
              </a:extLst>
            </p:cNvPr>
            <p:cNvSpPr txBox="1"/>
            <p:nvPr/>
          </p:nvSpPr>
          <p:spPr>
            <a:xfrm>
              <a:off x="10706397" y="1472147"/>
              <a:ext cx="6511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155.5 kt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8181B71-C8C7-354C-837A-C99AE5DFE358}"/>
              </a:ext>
            </a:extLst>
          </p:cNvPr>
          <p:cNvSpPr txBox="1"/>
          <p:nvPr/>
        </p:nvSpPr>
        <p:spPr>
          <a:xfrm>
            <a:off x="0" y="5968258"/>
            <a:ext cx="2274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3">
                    <a:lumMod val="50000"/>
                  </a:schemeClr>
                </a:solidFill>
              </a:rPr>
              <a:t>Klotz and </a:t>
            </a:r>
            <a:r>
              <a:rPr lang="en-US" sz="1200" dirty="0" err="1">
                <a:solidFill>
                  <a:schemeClr val="accent3">
                    <a:lumMod val="50000"/>
                  </a:schemeClr>
                </a:solidFill>
              </a:rPr>
              <a:t>Uhlhorn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</a:rPr>
              <a:t> (2014) Fig. 11b</a:t>
            </a:r>
          </a:p>
        </p:txBody>
      </p:sp>
    </p:spTree>
    <p:extLst>
      <p:ext uri="{BB962C8B-B14F-4D97-AF65-F5344CB8AC3E}">
        <p14:creationId xmlns:p14="http://schemas.microsoft.com/office/powerpoint/2010/main" val="247911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1CDE-5657-1D4F-BE11-14753DADB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Collocation Challenges in High Winds</a:t>
            </a:r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8FD7F40-A902-2947-B155-8E743D0229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149" b="30533"/>
          <a:stretch/>
        </p:blipFill>
        <p:spPr>
          <a:xfrm>
            <a:off x="788164" y="1254925"/>
            <a:ext cx="5636952" cy="4802187"/>
          </a:xfrm>
        </p:spPr>
      </p:pic>
      <p:pic>
        <p:nvPicPr>
          <p:cNvPr id="6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BEA3087-4919-8549-B710-BC5D3F78D2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467" r="48981"/>
          <a:stretch/>
        </p:blipFill>
        <p:spPr>
          <a:xfrm>
            <a:off x="6583584" y="1756420"/>
            <a:ext cx="5290138" cy="37991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C6C2FF7-5DE0-664C-96AB-65AB37AC8927}"/>
              </a:ext>
            </a:extLst>
          </p:cNvPr>
          <p:cNvGrpSpPr/>
          <p:nvPr/>
        </p:nvGrpSpPr>
        <p:grpSpPr>
          <a:xfrm>
            <a:off x="2078182" y="1756420"/>
            <a:ext cx="3436498" cy="2903461"/>
            <a:chOff x="2078182" y="1756420"/>
            <a:chExt cx="3436498" cy="290346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C281B5A-C134-B447-A0FE-4C38053A4B1B}"/>
                </a:ext>
              </a:extLst>
            </p:cNvPr>
            <p:cNvCxnSpPr/>
            <p:nvPr/>
          </p:nvCxnSpPr>
          <p:spPr>
            <a:xfrm flipV="1">
              <a:off x="2768138" y="1756420"/>
              <a:ext cx="2746542" cy="13608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509E061-1A0F-9247-93F7-017A14C2FC70}"/>
                </a:ext>
              </a:extLst>
            </p:cNvPr>
            <p:cNvCxnSpPr/>
            <p:nvPr/>
          </p:nvCxnSpPr>
          <p:spPr>
            <a:xfrm>
              <a:off x="2768138" y="3915295"/>
              <a:ext cx="2746542" cy="7445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Content Placeholder 4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81AA757D-F336-9841-83E0-5DAB1BF8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455" t="26824" r="65763" b="61721"/>
            <a:stretch/>
          </p:blipFill>
          <p:spPr>
            <a:xfrm>
              <a:off x="3026004" y="1756420"/>
              <a:ext cx="2488676" cy="290346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0D6A77E-DFD5-E24B-90CF-69842D456A16}"/>
                </a:ext>
              </a:extLst>
            </p:cNvPr>
            <p:cNvSpPr/>
            <p:nvPr/>
          </p:nvSpPr>
          <p:spPr>
            <a:xfrm>
              <a:off x="2078182" y="3117273"/>
              <a:ext cx="689956" cy="79802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6FB73F2-CD0C-324A-8C47-E5F5AFE9E006}"/>
                </a:ext>
              </a:extLst>
            </p:cNvPr>
            <p:cNvCxnSpPr/>
            <p:nvPr/>
          </p:nvCxnSpPr>
          <p:spPr>
            <a:xfrm flipV="1">
              <a:off x="2078182" y="1756420"/>
              <a:ext cx="947822" cy="13608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136A7DF-1FA7-EB4D-A637-11694E22D3F0}"/>
                </a:ext>
              </a:extLst>
            </p:cNvPr>
            <p:cNvCxnSpPr/>
            <p:nvPr/>
          </p:nvCxnSpPr>
          <p:spPr>
            <a:xfrm>
              <a:off x="2078182" y="3915295"/>
              <a:ext cx="947822" cy="7445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5F379D2-45D2-0046-B579-9F1CDCE6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8184-11D6-9E44-8A5D-901972FA972E}" type="slidenum">
              <a:rPr lang="en-US" smtClean="0"/>
              <a:t>5</a:t>
            </a:fld>
            <a:endParaRPr lang="en-US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3749C556-A4AB-CE4D-9C68-3099BD78B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4/14/21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1AD676AC-D3CB-DA45-B593-89DE9E3ED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AVAPS Users Group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505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34487-6EA5-094B-8A7A-2CE77CB0D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Dropsonde Overflights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DA2B5F-EBA0-9D45-B4FE-F1EDDFD32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4/14/21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594159-BC19-4E41-B184-90E8BCFE2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AVAPS Users Group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00CF99-A8B0-4F4A-910A-9A202B4FC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8184-11D6-9E44-8A5D-901972FA972E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A919A815-7A39-7F44-A0DE-B51CBA8DE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23" b="18835"/>
          <a:stretch/>
        </p:blipFill>
        <p:spPr>
          <a:xfrm>
            <a:off x="952500" y="1493727"/>
            <a:ext cx="10287000" cy="432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52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499D7-7320-5643-8180-E177ACC1C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Dropsonde WL150</a:t>
            </a: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6FE4F693-EF94-9E45-8FCA-EDEA12180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58" y="1251751"/>
            <a:ext cx="5532120" cy="5029200"/>
          </a:xfrm>
          <a:prstGeom prst="rect">
            <a:avLst/>
          </a:prstGeom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CAA65C2F-F11C-B04A-A875-A46D7A118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858" y="1135577"/>
            <a:ext cx="5613134" cy="5145373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F60C400-FC79-884C-8183-FC09BFDE8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4/14/21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1141FCF-7753-1D4D-AF4C-FDE8EE04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AVAPS Users Group Meeting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1777066-FBFC-044D-BE38-ED3939A7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8184-11D6-9E44-8A5D-901972FA972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5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93F9F-408D-214F-8C29-CEA132B32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New Wind-Induced Emissivity Curve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60AD90A2-22B7-774F-83A7-B8A3446A1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4/14/21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ED0560B6-954F-FB48-90E9-4130138AB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AVAPS Users Group Meeting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7B1E4BC-A563-3E44-B8FF-F0BA47948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8184-11D6-9E44-8A5D-901972FA972E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8D0F7E15-04FE-3E45-BD7C-B9E3580C7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6063" y="1139215"/>
            <a:ext cx="5486400" cy="50292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FB834F9-CBF6-5441-9347-2A3E3FB5B8C0}"/>
              </a:ext>
            </a:extLst>
          </p:cNvPr>
          <p:cNvSpPr txBox="1"/>
          <p:nvPr/>
        </p:nvSpPr>
        <p:spPr>
          <a:xfrm>
            <a:off x="0" y="5983749"/>
            <a:ext cx="4630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42093"/>
                </a:solidFill>
              </a:rPr>
              <a:t>Note: SFMR values are 10-sec centered average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F54707-F643-A044-B64A-E59DCDDA8EB3}"/>
              </a:ext>
            </a:extLst>
          </p:cNvPr>
          <p:cNvGrpSpPr/>
          <p:nvPr/>
        </p:nvGrpSpPr>
        <p:grpSpPr>
          <a:xfrm>
            <a:off x="126236" y="1203362"/>
            <a:ext cx="6096000" cy="4846336"/>
            <a:chOff x="85776" y="1203362"/>
            <a:chExt cx="6096000" cy="4846336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EBC5A928-2E64-B741-B621-4BB7DF7256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85776" y="1417373"/>
              <a:ext cx="6096000" cy="4632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72164C9-C811-A043-AC05-EA4C03C12A29}"/>
                </a:ext>
              </a:extLst>
            </p:cNvPr>
            <p:cNvSpPr txBox="1"/>
            <p:nvPr/>
          </p:nvSpPr>
          <p:spPr>
            <a:xfrm>
              <a:off x="791402" y="1205065"/>
              <a:ext cx="27454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Revised = Klotz and Uhlhorn (2014)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0669C7-F095-FE4C-9701-CF24BEA167BD}"/>
                </a:ext>
              </a:extLst>
            </p:cNvPr>
            <p:cNvSpPr txBox="1"/>
            <p:nvPr/>
          </p:nvSpPr>
          <p:spPr>
            <a:xfrm>
              <a:off x="3374477" y="1203362"/>
              <a:ext cx="27367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432FF"/>
                  </a:solidFill>
                </a:rPr>
                <a:t>Operational = Uhlhorn et al. (2007)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0010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DDD3D-BF44-3F4F-85C7-1FD506E1F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Hurricane Dorian (2019)</a:t>
            </a: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DDED1920-D7F6-564C-BED0-CBF5B3B9A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34" y="1905343"/>
            <a:ext cx="5416864" cy="3657600"/>
          </a:xfrm>
          <a:prstGeom prst="rect">
            <a:avLst/>
          </a:prstGeom>
        </p:spPr>
      </p:pic>
      <p:pic>
        <p:nvPicPr>
          <p:cNvPr id="13" name="Picture 12" descr="Chart, histogram&#10;&#10;Description automatically generated">
            <a:extLst>
              <a:ext uri="{FF2B5EF4-FFF2-40B4-BE49-F238E27FC236}">
                <a16:creationId xmlns:a16="http://schemas.microsoft.com/office/drawing/2014/main" id="{AB9BE9DA-93C1-8140-AD32-9FE9E8753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358" y="1729117"/>
            <a:ext cx="6357642" cy="42384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8D82C9-18B3-FA46-8FCE-FFEC7F693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4/14/21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506F34-6D9D-0743-9637-F49322486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2021 AVAPS Users Group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67A61-056C-6642-BA5B-13711D846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8184-11D6-9E44-8A5D-901972FA972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034750"/>
      </p:ext>
    </p:extLst>
  </p:cSld>
  <p:clrMapOvr>
    <a:masterClrMapping/>
  </p:clrMapOvr>
</p:sld>
</file>

<file path=ppt/theme/theme1.xml><?xml version="1.0" encoding="utf-8"?>
<a:theme xmlns:a="http://schemas.openxmlformats.org/drawingml/2006/main" name="Blue_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APS_NOAA" id="{2D3A4CAD-1131-3645-9B72-90A8A40C0197}" vid="{9B46D97E-B84A-7E45-891D-EF33C33EE97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Blue_Theme</Template>
  <TotalTime>4598</TotalTime>
  <Words>798</Words>
  <Application>Microsoft Macintosh PowerPoint</Application>
  <PresentationFormat>Widescreen</PresentationFormat>
  <Paragraphs>199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Calibri</vt:lpstr>
      <vt:lpstr>Cambria Math</vt:lpstr>
      <vt:lpstr>Wingdings</vt:lpstr>
      <vt:lpstr>Blue_Theme</vt:lpstr>
      <vt:lpstr>SFMR Re-calibration</vt:lpstr>
      <vt:lpstr>Motivation</vt:lpstr>
      <vt:lpstr>How does the SFMR algorithm work?</vt:lpstr>
      <vt:lpstr>Wind Speed Fit to Sondes</vt:lpstr>
      <vt:lpstr>Collocation Challenges in High Winds</vt:lpstr>
      <vt:lpstr>Dropsonde Overflights</vt:lpstr>
      <vt:lpstr>Dropsonde WL150</vt:lpstr>
      <vt:lpstr>New Wind-Induced Emissivity Curve</vt:lpstr>
      <vt:lpstr>Hurricane Dorian (2019)</vt:lpstr>
      <vt:lpstr>Hurricane Dorian (2019)</vt:lpstr>
      <vt:lpstr>Summary</vt:lpstr>
      <vt:lpstr>Extra Slides</vt:lpstr>
      <vt:lpstr>Storm-relative Collocations</vt:lpstr>
      <vt:lpstr>Updating Wind-Induced Emissivity Curve</vt:lpstr>
      <vt:lpstr>New Wind-Induced Emissivity Curve</vt:lpstr>
      <vt:lpstr>Frequency Dependence</vt:lpstr>
      <vt:lpstr>Wind-Induced Emissivity Curves</vt:lpstr>
      <vt:lpstr>Hurricane Irma (2017)</vt:lpstr>
      <vt:lpstr>Hurricane Irma (2017)</vt:lpstr>
      <vt:lpstr>Hurricane Maria (2017)</vt:lpstr>
      <vt:lpstr>Hurricane Maria (2017)</vt:lpstr>
      <vt:lpstr>Hurricane Michael (2018)</vt:lpstr>
      <vt:lpstr>Hurricane Michael (2018)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SFMR Algorithm Update</dc:title>
  <dc:creator>Heather Holbach</dc:creator>
  <cp:lastModifiedBy>Heather Holbach</cp:lastModifiedBy>
  <cp:revision>32</cp:revision>
  <dcterms:created xsi:type="dcterms:W3CDTF">2021-04-02T15:25:36Z</dcterms:created>
  <dcterms:modified xsi:type="dcterms:W3CDTF">2021-04-12T18:26:17Z</dcterms:modified>
</cp:coreProperties>
</file>