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60" r:id="rId2"/>
  </p:sldMasterIdLst>
  <p:notesMasterIdLst>
    <p:notesMasterId r:id="rId19"/>
  </p:notesMasterIdLst>
  <p:sldIdLst>
    <p:sldId id="256" r:id="rId3"/>
    <p:sldId id="257" r:id="rId4"/>
    <p:sldId id="274" r:id="rId5"/>
    <p:sldId id="268" r:id="rId6"/>
    <p:sldId id="276" r:id="rId7"/>
    <p:sldId id="258" r:id="rId8"/>
    <p:sldId id="264" r:id="rId9"/>
    <p:sldId id="275" r:id="rId10"/>
    <p:sldId id="259" r:id="rId11"/>
    <p:sldId id="267" r:id="rId12"/>
    <p:sldId id="260" r:id="rId13"/>
    <p:sldId id="269" r:id="rId14"/>
    <p:sldId id="271" r:id="rId15"/>
    <p:sldId id="273" r:id="rId16"/>
    <p:sldId id="263"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84" d="100"/>
          <a:sy n="84" d="100"/>
        </p:scale>
        <p:origin x="-1392" y="-11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035719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2dd96974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2dd96974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2dd9692b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2dd9692b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a2dd9692b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a2dd9692b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2df14eff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2df14eff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2df14eff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2df14eff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a2dd9692b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a2dd9692b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ABDCA4B-B179-6942-B428-655C81A3C7D5}" type="slidenum">
              <a:rPr lang="en-US" smtClean="0"/>
              <a:t>14</a:t>
            </a:fld>
            <a:endParaRPr lang="en-US" dirty="0"/>
          </a:p>
        </p:txBody>
      </p:sp>
    </p:spTree>
    <p:extLst>
      <p:ext uri="{BB962C8B-B14F-4D97-AF65-F5344CB8AC3E}">
        <p14:creationId xmlns:p14="http://schemas.microsoft.com/office/powerpoint/2010/main" val="412900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2dd9692b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2dd9692b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520901" y="293026"/>
            <a:ext cx="8102198" cy="4557449"/>
          </a:xfrm>
          <a:prstGeom prst="rect">
            <a:avLst/>
          </a:prstGeom>
          <a:noFill/>
          <a:ln>
            <a:noFill/>
          </a:ln>
        </p:spPr>
      </p:pic>
      <p:sp>
        <p:nvSpPr>
          <p:cNvPr id="11" name="Google Shape;11;p2"/>
          <p:cNvSpPr txBox="1">
            <a:spLocks noGrp="1"/>
          </p:cNvSpPr>
          <p:nvPr>
            <p:ph type="ctrTitle"/>
          </p:nvPr>
        </p:nvSpPr>
        <p:spPr>
          <a:xfrm>
            <a:off x="146700" y="143850"/>
            <a:ext cx="6497700" cy="759000"/>
          </a:xfrm>
          <a:prstGeom prst="rect">
            <a:avLst/>
          </a:prstGeom>
          <a:solidFill>
            <a:srgbClr val="0B5394"/>
          </a:solidFill>
        </p:spPr>
        <p:txBody>
          <a:bodyPr spcFirstLastPara="1" wrap="square" lIns="91425" tIns="91425" rIns="91425" bIns="91425" anchor="b" anchorCtr="0">
            <a:noAutofit/>
          </a:bodyPr>
          <a:lstStyle>
            <a:lvl1pPr lvl="0" algn="l">
              <a:spcBef>
                <a:spcPts val="0"/>
              </a:spcBef>
              <a:spcAft>
                <a:spcPts val="0"/>
              </a:spcAft>
              <a:buClr>
                <a:srgbClr val="FFFFFF"/>
              </a:buClr>
              <a:buSzPts val="4000"/>
              <a:buFont typeface="Arial Narrow"/>
              <a:buNone/>
              <a:defRPr sz="4000">
                <a:solidFill>
                  <a:srgbClr val="FFFFFF"/>
                </a:solidFill>
                <a:latin typeface="Arial Narrow"/>
                <a:ea typeface="Arial Narrow"/>
                <a:cs typeface="Arial Narrow"/>
                <a:sym typeface="Arial Narrow"/>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4200925" y="3582050"/>
            <a:ext cx="4820400" cy="1157100"/>
          </a:xfrm>
          <a:prstGeom prst="rect">
            <a:avLst/>
          </a:prstGeom>
          <a:solidFill>
            <a:srgbClr val="073763"/>
          </a:solidFill>
        </p:spPr>
        <p:txBody>
          <a:bodyPr spcFirstLastPara="1" wrap="square" lIns="91425" tIns="91425" rIns="91425" bIns="91425" anchor="t" anchorCtr="0">
            <a:noAutofit/>
          </a:bodyPr>
          <a:lstStyle>
            <a:lvl1pPr lvl="0" algn="r">
              <a:lnSpc>
                <a:spcPct val="100000"/>
              </a:lnSpc>
              <a:spcBef>
                <a:spcPts val="0"/>
              </a:spcBef>
              <a:spcAft>
                <a:spcPts val="0"/>
              </a:spcAft>
              <a:buClr>
                <a:srgbClr val="FFFFFF"/>
              </a:buClr>
              <a:buSzPts val="1600"/>
              <a:buNone/>
              <a:defRPr sz="16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7394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6396A3A3-94A6-4E5B-AF39-173ACA3E61CC}" type="datetime2">
              <a:rPr lang="en-US" smtClean="0"/>
              <a:t>Monday, April 12, 21</a:t>
            </a:fld>
            <a:endParaRPr lang="en-US" dirty="0"/>
          </a:p>
        </p:txBody>
      </p:sp>
      <p:sp>
        <p:nvSpPr>
          <p:cNvPr id="5" name="Footer Placeholder 4"/>
          <p:cNvSpPr>
            <a:spLocks noGrp="1"/>
          </p:cNvSpPr>
          <p:nvPr>
            <p:ph type="ftr" sz="quarter" idx="11"/>
          </p:nvPr>
        </p:nvSpPr>
        <p:spPr>
          <a:xfrm>
            <a:off x="3429000" y="13716"/>
            <a:ext cx="4114800" cy="246888"/>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07277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3597" y="1255778"/>
            <a:ext cx="7848600" cy="1445419"/>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43597" y="325667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Monday, April 12, 21</a:t>
            </a:fld>
            <a:endParaRPr lang="en-US" dirty="0">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cxnSp>
        <p:nvCxnSpPr>
          <p:cNvPr id="8" name="Straight Connector 7"/>
          <p:cNvCxnSpPr/>
          <p:nvPr/>
        </p:nvCxnSpPr>
        <p:spPr>
          <a:xfrm>
            <a:off x="643597" y="2775968"/>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Monday, April 12, 21</a:t>
            </a:fld>
            <a:endParaRPr lang="en-US" dirty="0">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Monday, April 12, 21</a:t>
            </a:fld>
            <a:endParaRPr lang="en-US" dirty="0">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Monday, April 12, 21</a:t>
            </a:fld>
            <a:endParaRPr lang="en-US" dirty="0">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Monday, April 12, 21</a:t>
            </a:fld>
            <a:endParaRPr lang="en-US" dirty="0">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Monday, April 12, 21</a:t>
            </a:fld>
            <a:endParaRPr lang="en-US" dirty="0">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Monday, April 12, 21</a:t>
            </a:fld>
            <a:endParaRPr lang="en-US" dirty="0">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Monday, April 12, 21</a:t>
            </a:fld>
            <a:endParaRPr lang="en-US" dirty="0">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Monday, April 12, 21</a:t>
            </a:fld>
            <a:endParaRPr lang="en-US" dirty="0">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OMO EEOOTT" type="secHead">
  <p:cSld name="SECTION_HEADER">
    <p:bg>
      <p:bgPr>
        <a:solidFill>
          <a:srgbClr val="FFFFFF"/>
        </a:solidFill>
        <a:effectLst/>
      </p:bgPr>
    </p:bg>
    <p:spTree>
      <p:nvGrpSpPr>
        <p:cNvPr id="1" name="Shape 14"/>
        <p:cNvGrpSpPr/>
        <p:nvPr/>
      </p:nvGrpSpPr>
      <p:grpSpPr>
        <a:xfrm>
          <a:off x="0" y="0"/>
          <a:ext cx="0" cy="0"/>
          <a:chOff x="0" y="0"/>
          <a:chExt cx="0" cy="0"/>
        </a:xfrm>
      </p:grpSpPr>
      <p:sp>
        <p:nvSpPr>
          <p:cNvPr id="15" name="Google Shape;15;p3"/>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11700" y="2150850"/>
            <a:ext cx="8520600" cy="841800"/>
          </a:xfrm>
          <a:prstGeom prst="rect">
            <a:avLst/>
          </a:prstGeom>
          <a:solidFill>
            <a:srgbClr val="EFEFEF"/>
          </a:solidFill>
        </p:spPr>
        <p:txBody>
          <a:bodyPr spcFirstLastPara="1" wrap="square" lIns="91425" tIns="91425" rIns="91425" bIns="91425" anchor="ctr" anchorCtr="0">
            <a:noAutofit/>
          </a:bodyPr>
          <a:lstStyle>
            <a:lvl1pPr lvl="0" algn="ctr">
              <a:spcBef>
                <a:spcPts val="0"/>
              </a:spcBef>
              <a:spcAft>
                <a:spcPts val="0"/>
              </a:spcAft>
              <a:buClr>
                <a:srgbClr val="0B5394"/>
              </a:buClr>
              <a:buSzPts val="3600"/>
              <a:buNone/>
              <a:defRPr sz="3600">
                <a:solidFill>
                  <a:srgbClr val="0B5394"/>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pPr marL="0" lvl="0" indent="0" algn="ctr" rtl="0">
              <a:spcBef>
                <a:spcPts val="0"/>
              </a:spcBef>
              <a:spcAft>
                <a:spcPts val="0"/>
              </a:spcAft>
              <a:buNone/>
            </a:pPr>
            <a:fld id="{00000000-1234-1234-1234-123412341234}" type="slidenum">
              <a:rPr lang="en"/>
              <a:t>‹#›</a:t>
            </a:fld>
            <a:endParaRPr/>
          </a:p>
        </p:txBody>
      </p:sp>
      <p:sp>
        <p:nvSpPr>
          <p:cNvPr id="18" name="Google Shape;18;p3"/>
          <p:cNvSpPr txBox="1"/>
          <p:nvPr/>
        </p:nvSpPr>
        <p:spPr>
          <a:xfrm>
            <a:off x="834000" y="4778225"/>
            <a:ext cx="7890900" cy="2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B5394"/>
                </a:solidFill>
              </a:rPr>
              <a:t>Integrating Ocean Observations to Improve NOAA’s Hurricane Intensity Forecasts</a:t>
            </a:r>
            <a:endParaRPr sz="1200">
              <a:solidFill>
                <a:srgbClr val="0B5394"/>
              </a:solidFill>
            </a:endParaRPr>
          </a:p>
          <a:p>
            <a:pPr marL="0" lvl="0" indent="0" algn="ctr" rtl="0">
              <a:spcBef>
                <a:spcPts val="0"/>
              </a:spcBef>
              <a:spcAft>
                <a:spcPts val="0"/>
              </a:spcAft>
              <a:buNone/>
            </a:pPr>
            <a:endParaRPr/>
          </a:p>
        </p:txBody>
      </p:sp>
      <p:pic>
        <p:nvPicPr>
          <p:cNvPr id="19" name="Google Shape;19;p3"/>
          <p:cNvPicPr preferRelativeResize="0"/>
          <p:nvPr/>
        </p:nvPicPr>
        <p:blipFill rotWithShape="1">
          <a:blip r:embed="rId2">
            <a:alphaModFix/>
          </a:blip>
          <a:srcRect t="8079" b="11040"/>
          <a:stretch/>
        </p:blipFill>
        <p:spPr>
          <a:xfrm>
            <a:off x="1460564" y="4263425"/>
            <a:ext cx="6222873" cy="5727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Monday, April 12, 21</a:t>
            </a:fld>
            <a:endParaRPr lang="en-US" dirty="0">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Monday, April 12, 21</a:t>
            </a:fld>
            <a:endParaRPr lang="en-US" dirty="0">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dirty="0">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EOOTT" type="tx">
  <p:cSld name="EEOOTT">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311700" y="923875"/>
            <a:ext cx="8520600" cy="32202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1600"/>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p:nvPr/>
        </p:nvSpPr>
        <p:spPr>
          <a:xfrm>
            <a:off x="834000" y="4778225"/>
            <a:ext cx="7890900" cy="253500"/>
          </a:xfrm>
          <a:prstGeom prst="rect">
            <a:avLst/>
          </a:prstGeom>
          <a:noFill/>
          <a:ln>
            <a:noFill/>
          </a:ln>
        </p:spPr>
        <p:txBody>
          <a:bodyPr spcFirstLastPara="1" wrap="square" lIns="91425" tIns="91425" rIns="91425" bIns="91425" anchor="t" anchorCtr="0">
            <a:noAutofit/>
          </a:bodyPr>
          <a:lstStyle/>
          <a:p>
            <a:pPr algn="ctr">
              <a:buClrTx/>
              <a:buFontTx/>
              <a:buNone/>
            </a:pPr>
            <a:r>
              <a:rPr lang="en" sz="1200" kern="1200">
                <a:solidFill>
                  <a:srgbClr val="0B5394"/>
                </a:solidFill>
                <a:ea typeface="+mn-ea"/>
                <a:cs typeface="+mn-cs"/>
              </a:rPr>
              <a:t>Integrating Ocean Observations to Improve NOAA’s Hurricane Intensity Forecasts</a:t>
            </a:r>
            <a:endParaRPr sz="1200" kern="1200">
              <a:solidFill>
                <a:srgbClr val="0B5394"/>
              </a:solidFill>
              <a:ea typeface="+mn-ea"/>
              <a:cs typeface="+mn-cs"/>
            </a:endParaRPr>
          </a:p>
          <a:p>
            <a:pPr algn="ctr">
              <a:buClrTx/>
              <a:buFontTx/>
              <a:buNone/>
            </a:pPr>
            <a:endParaRPr sz="1800" kern="1200">
              <a:solidFill>
                <a:srgbClr val="292934"/>
              </a:solidFill>
              <a:ea typeface="+mn-ea"/>
              <a:cs typeface="+mn-cs"/>
            </a:endParaRPr>
          </a:p>
        </p:txBody>
      </p:sp>
      <p:pic>
        <p:nvPicPr>
          <p:cNvPr id="23" name="Google Shape;23;p4"/>
          <p:cNvPicPr preferRelativeResize="0"/>
          <p:nvPr/>
        </p:nvPicPr>
        <p:blipFill>
          <a:blip r:embed="rId2">
            <a:alphaModFix/>
          </a:blip>
          <a:stretch>
            <a:fillRect/>
          </a:stretch>
        </p:blipFill>
        <p:spPr>
          <a:xfrm>
            <a:off x="311700" y="240425"/>
            <a:ext cx="548700" cy="548700"/>
          </a:xfrm>
          <a:prstGeom prst="rect">
            <a:avLst/>
          </a:prstGeom>
          <a:noFill/>
          <a:ln>
            <a:noFill/>
          </a:ln>
        </p:spPr>
      </p:pic>
      <p:pic>
        <p:nvPicPr>
          <p:cNvPr id="24" name="Google Shape;24;p4"/>
          <p:cNvPicPr preferRelativeResize="0"/>
          <p:nvPr/>
        </p:nvPicPr>
        <p:blipFill rotWithShape="1">
          <a:blip r:embed="rId3">
            <a:alphaModFix/>
          </a:blip>
          <a:srcRect t="8079" b="11040"/>
          <a:stretch/>
        </p:blipFill>
        <p:spPr>
          <a:xfrm>
            <a:off x="1460566" y="4263425"/>
            <a:ext cx="6222873" cy="572700"/>
          </a:xfrm>
          <a:prstGeom prst="rect">
            <a:avLst/>
          </a:prstGeom>
          <a:noFill/>
          <a:ln>
            <a:noFill/>
          </a:ln>
        </p:spPr>
      </p:pic>
      <p:sp>
        <p:nvSpPr>
          <p:cNvPr id="25" name="Google Shape;25;p4"/>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Tx/>
              <a:buFontTx/>
              <a:buNone/>
            </a:pPr>
            <a:endParaRPr sz="1800" kern="1200">
              <a:solidFill>
                <a:srgbClr val="292934"/>
              </a:solidFill>
              <a:ea typeface="+mn-ea"/>
              <a:cs typeface="+mn-cs"/>
            </a:endParaRPr>
          </a:p>
        </p:txBody>
      </p:sp>
      <p:sp>
        <p:nvSpPr>
          <p:cNvPr id="26" name="Google Shape;26;p4"/>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fld id="{00000000-1234-1234-1234-123412341234}" type="slidenum">
              <a:rPr lang="en">
                <a:latin typeface="Arial"/>
              </a:rPr>
              <a:pPr/>
              <a:t>‹#›</a:t>
            </a:fld>
            <a:endParaRPr>
              <a:latin typeface="Arial"/>
            </a:endParaRPr>
          </a:p>
        </p:txBody>
      </p:sp>
      <p:sp>
        <p:nvSpPr>
          <p:cNvPr id="27" name="Google Shape;27;p4"/>
          <p:cNvSpPr txBox="1">
            <a:spLocks noGrp="1"/>
          </p:cNvSpPr>
          <p:nvPr>
            <p:ph type="title"/>
          </p:nvPr>
        </p:nvSpPr>
        <p:spPr>
          <a:xfrm>
            <a:off x="941400" y="216425"/>
            <a:ext cx="7890900" cy="572700"/>
          </a:xfrm>
          <a:prstGeom prst="rect">
            <a:avLst/>
          </a:prstGeom>
          <a:solidFill>
            <a:srgbClr val="0B5394"/>
          </a:solidFill>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39567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EOOTT"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311700" y="923875"/>
            <a:ext cx="8520600" cy="32202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Char char="●"/>
              <a:defRPr sz="1600"/>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p:nvPr/>
        </p:nvSpPr>
        <p:spPr>
          <a:xfrm>
            <a:off x="834000" y="4778225"/>
            <a:ext cx="7890900" cy="2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B5394"/>
                </a:solidFill>
              </a:rPr>
              <a:t>Integrating Ocean Observations to Improve NOAA’s Hurricane Intensity Forecasts</a:t>
            </a:r>
            <a:endParaRPr sz="1200">
              <a:solidFill>
                <a:srgbClr val="0B5394"/>
              </a:solidFill>
            </a:endParaRPr>
          </a:p>
          <a:p>
            <a:pPr marL="0" lvl="0" indent="0" algn="ctr" rtl="0">
              <a:spcBef>
                <a:spcPts val="0"/>
              </a:spcBef>
              <a:spcAft>
                <a:spcPts val="0"/>
              </a:spcAft>
              <a:buNone/>
            </a:pPr>
            <a:endParaRPr/>
          </a:p>
        </p:txBody>
      </p:sp>
      <p:pic>
        <p:nvPicPr>
          <p:cNvPr id="23" name="Google Shape;23;p4"/>
          <p:cNvPicPr preferRelativeResize="0"/>
          <p:nvPr/>
        </p:nvPicPr>
        <p:blipFill>
          <a:blip r:embed="rId2">
            <a:alphaModFix/>
          </a:blip>
          <a:stretch>
            <a:fillRect/>
          </a:stretch>
        </p:blipFill>
        <p:spPr>
          <a:xfrm>
            <a:off x="311700" y="240425"/>
            <a:ext cx="548700" cy="548700"/>
          </a:xfrm>
          <a:prstGeom prst="rect">
            <a:avLst/>
          </a:prstGeom>
          <a:noFill/>
          <a:ln>
            <a:noFill/>
          </a:ln>
        </p:spPr>
      </p:pic>
      <p:pic>
        <p:nvPicPr>
          <p:cNvPr id="24" name="Google Shape;24;p4"/>
          <p:cNvPicPr preferRelativeResize="0"/>
          <p:nvPr/>
        </p:nvPicPr>
        <p:blipFill rotWithShape="1">
          <a:blip r:embed="rId3">
            <a:alphaModFix/>
          </a:blip>
          <a:srcRect t="8079" b="11040"/>
          <a:stretch/>
        </p:blipFill>
        <p:spPr>
          <a:xfrm>
            <a:off x="1460564" y="4263425"/>
            <a:ext cx="6222873" cy="572700"/>
          </a:xfrm>
          <a:prstGeom prst="rect">
            <a:avLst/>
          </a:prstGeom>
          <a:noFill/>
          <a:ln>
            <a:noFill/>
          </a:ln>
        </p:spPr>
      </p:pic>
      <p:sp>
        <p:nvSpPr>
          <p:cNvPr id="25" name="Google Shape;25;p4"/>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pPr marL="0" lvl="0" indent="0" algn="ctr" rtl="0">
              <a:spcBef>
                <a:spcPts val="0"/>
              </a:spcBef>
              <a:spcAft>
                <a:spcPts val="0"/>
              </a:spcAft>
              <a:buNone/>
            </a:pPr>
            <a:fld id="{00000000-1234-1234-1234-123412341234}" type="slidenum">
              <a:rPr lang="en"/>
              <a:t>‹#›</a:t>
            </a:fld>
            <a:endParaRPr/>
          </a:p>
        </p:txBody>
      </p:sp>
      <p:sp>
        <p:nvSpPr>
          <p:cNvPr id="27" name="Google Shape;27;p4"/>
          <p:cNvSpPr txBox="1">
            <a:spLocks noGrp="1"/>
          </p:cNvSpPr>
          <p:nvPr>
            <p:ph type="title"/>
          </p:nvPr>
        </p:nvSpPr>
        <p:spPr>
          <a:xfrm>
            <a:off x="941400" y="216425"/>
            <a:ext cx="7890900" cy="572700"/>
          </a:xfrm>
          <a:prstGeom prst="rect">
            <a:avLst/>
          </a:prstGeom>
          <a:solidFill>
            <a:srgbClr val="0B5394"/>
          </a:solidFill>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311700" y="923875"/>
            <a:ext cx="3999900" cy="3416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Char char="●"/>
              <a:defRPr sz="1400"/>
            </a:lvl1pPr>
            <a:lvl2pPr marL="914400" lvl="1" indent="-292100">
              <a:spcBef>
                <a:spcPts val="1600"/>
              </a:spcBef>
              <a:spcAft>
                <a:spcPts val="0"/>
              </a:spcAft>
              <a:buSzPts val="1000"/>
              <a:buChar char="○"/>
              <a:defRPr sz="1200"/>
            </a:lvl2pPr>
            <a:lvl3pPr marL="1371600" lvl="2" indent="-292100">
              <a:spcBef>
                <a:spcPts val="1600"/>
              </a:spcBef>
              <a:spcAft>
                <a:spcPts val="0"/>
              </a:spcAft>
              <a:buSzPts val="1000"/>
              <a:buChar char="■"/>
              <a:defRPr sz="1200"/>
            </a:lvl3pPr>
            <a:lvl4pPr marL="1828800" lvl="3" indent="-292100">
              <a:spcBef>
                <a:spcPts val="1600"/>
              </a:spcBef>
              <a:spcAft>
                <a:spcPts val="0"/>
              </a:spcAft>
              <a:buSzPts val="1000"/>
              <a:buChar char="●"/>
              <a:defRPr sz="1200"/>
            </a:lvl4pPr>
            <a:lvl5pPr marL="2286000" lvl="4" indent="-304800">
              <a:spcBef>
                <a:spcPts val="1600"/>
              </a:spcBef>
              <a:spcAft>
                <a:spcPts val="0"/>
              </a:spcAft>
              <a:buSzPts val="1200"/>
              <a:buChar char="○"/>
              <a:defRPr sz="1200"/>
            </a:lvl5pPr>
            <a:lvl6pPr marL="2743200" lvl="5" indent="-292100">
              <a:spcBef>
                <a:spcPts val="1600"/>
              </a:spcBef>
              <a:spcAft>
                <a:spcPts val="0"/>
              </a:spcAft>
              <a:buSzPts val="1000"/>
              <a:buChar char="■"/>
              <a:defRPr sz="1200"/>
            </a:lvl6pPr>
            <a:lvl7pPr marL="3200400" lvl="6" indent="-292100">
              <a:spcBef>
                <a:spcPts val="1600"/>
              </a:spcBef>
              <a:spcAft>
                <a:spcPts val="0"/>
              </a:spcAft>
              <a:buSzPts val="10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body" idx="2"/>
          </p:nvPr>
        </p:nvSpPr>
        <p:spPr>
          <a:xfrm>
            <a:off x="4832400" y="923875"/>
            <a:ext cx="3999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400"/>
            </a:lvl1pPr>
            <a:lvl2pPr marL="914400" lvl="1" indent="-292100">
              <a:spcBef>
                <a:spcPts val="1600"/>
              </a:spcBef>
              <a:spcAft>
                <a:spcPts val="0"/>
              </a:spcAft>
              <a:buSzPts val="1000"/>
              <a:buChar char="○"/>
              <a:defRPr sz="1200"/>
            </a:lvl2pPr>
            <a:lvl3pPr marL="1371600" lvl="2" indent="-292100">
              <a:spcBef>
                <a:spcPts val="1600"/>
              </a:spcBef>
              <a:spcAft>
                <a:spcPts val="0"/>
              </a:spcAft>
              <a:buSzPts val="1000"/>
              <a:buChar char="■"/>
              <a:defRPr sz="1200"/>
            </a:lvl3pPr>
            <a:lvl4pPr marL="1828800" lvl="3" indent="-292100">
              <a:spcBef>
                <a:spcPts val="1600"/>
              </a:spcBef>
              <a:spcAft>
                <a:spcPts val="0"/>
              </a:spcAft>
              <a:buSzPts val="1000"/>
              <a:buChar char="●"/>
              <a:defRPr sz="1200"/>
            </a:lvl4pPr>
            <a:lvl5pPr marL="2286000" lvl="4" indent="-292100">
              <a:spcBef>
                <a:spcPts val="1600"/>
              </a:spcBef>
              <a:spcAft>
                <a:spcPts val="0"/>
              </a:spcAft>
              <a:buSzPts val="1000"/>
              <a:buChar char="○"/>
              <a:defRPr sz="1200"/>
            </a:lvl5pPr>
            <a:lvl6pPr marL="2743200" lvl="5" indent="-292100">
              <a:spcBef>
                <a:spcPts val="1600"/>
              </a:spcBef>
              <a:spcAft>
                <a:spcPts val="0"/>
              </a:spcAft>
              <a:buSzPts val="1000"/>
              <a:buChar char="■"/>
              <a:defRPr sz="1200"/>
            </a:lvl6pPr>
            <a:lvl7pPr marL="3200400" lvl="6" indent="-292100">
              <a:spcBef>
                <a:spcPts val="1600"/>
              </a:spcBef>
              <a:spcAft>
                <a:spcPts val="0"/>
              </a:spcAft>
              <a:buSzPts val="10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5"/>
          <p:cNvSpPr txBox="1"/>
          <p:nvPr/>
        </p:nvSpPr>
        <p:spPr>
          <a:xfrm>
            <a:off x="820075" y="4778225"/>
            <a:ext cx="7890900" cy="2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B5394"/>
                </a:solidFill>
              </a:rPr>
              <a:t>Integrating Ocean Observations to Improve NOAA’s Hurricane Intensity Forecasts</a:t>
            </a:r>
            <a:endParaRPr sz="1200">
              <a:solidFill>
                <a:srgbClr val="0B5394"/>
              </a:solidFill>
            </a:endParaRPr>
          </a:p>
          <a:p>
            <a:pPr marL="0" lvl="0" indent="0" algn="ctr" rtl="0">
              <a:spcBef>
                <a:spcPts val="0"/>
              </a:spcBef>
              <a:spcAft>
                <a:spcPts val="0"/>
              </a:spcAft>
              <a:buNone/>
            </a:pPr>
            <a:endParaRPr/>
          </a:p>
        </p:txBody>
      </p:sp>
      <p:sp>
        <p:nvSpPr>
          <p:cNvPr id="32" name="Google Shape;32;p5"/>
          <p:cNvSpPr txBox="1">
            <a:spLocks noGrp="1"/>
          </p:cNvSpPr>
          <p:nvPr>
            <p:ph type="title"/>
          </p:nvPr>
        </p:nvSpPr>
        <p:spPr>
          <a:xfrm>
            <a:off x="941400" y="216425"/>
            <a:ext cx="7890900" cy="572700"/>
          </a:xfrm>
          <a:prstGeom prst="rect">
            <a:avLst/>
          </a:prstGeom>
          <a:solidFill>
            <a:srgbClr val="0B5394"/>
          </a:solidFill>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 name="Google Shape;33;p5"/>
          <p:cNvPicPr preferRelativeResize="0"/>
          <p:nvPr/>
        </p:nvPicPr>
        <p:blipFill>
          <a:blip r:embed="rId2">
            <a:alphaModFix/>
          </a:blip>
          <a:stretch>
            <a:fillRect/>
          </a:stretch>
        </p:blipFill>
        <p:spPr>
          <a:xfrm>
            <a:off x="311700" y="240425"/>
            <a:ext cx="548700" cy="548700"/>
          </a:xfrm>
          <a:prstGeom prst="rect">
            <a:avLst/>
          </a:prstGeom>
          <a:noFill/>
          <a:ln>
            <a:noFill/>
          </a:ln>
        </p:spPr>
      </p:pic>
      <p:sp>
        <p:nvSpPr>
          <p:cNvPr id="34" name="Google Shape;34;p5"/>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pPr marL="0" lvl="0" indent="0" algn="ctr" rtl="0">
              <a:spcBef>
                <a:spcPts val="0"/>
              </a:spcBef>
              <a:spcAft>
                <a:spcPts val="0"/>
              </a:spcAft>
              <a:buNone/>
            </a:pPr>
            <a:fld id="{00000000-1234-1234-1234-123412341234}" type="slidenum">
              <a:rPr lang="en"/>
              <a:t>‹#›</a:t>
            </a:fld>
            <a:endParaRPr/>
          </a:p>
        </p:txBody>
      </p:sp>
      <p:pic>
        <p:nvPicPr>
          <p:cNvPr id="36" name="Google Shape;36;p5"/>
          <p:cNvPicPr preferRelativeResize="0"/>
          <p:nvPr/>
        </p:nvPicPr>
        <p:blipFill rotWithShape="1">
          <a:blip r:embed="rId3">
            <a:alphaModFix/>
          </a:blip>
          <a:srcRect t="8079" b="11040"/>
          <a:stretch/>
        </p:blipFill>
        <p:spPr>
          <a:xfrm>
            <a:off x="1460564" y="4263425"/>
            <a:ext cx="6222873" cy="572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txBox="1"/>
          <p:nvPr/>
        </p:nvSpPr>
        <p:spPr>
          <a:xfrm>
            <a:off x="834000" y="4778225"/>
            <a:ext cx="7890900" cy="2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B5394"/>
                </a:solidFill>
              </a:rPr>
              <a:t>Integrating Ocean Observations to Improve NOAA’s Hurricane Intensity Forecasts</a:t>
            </a:r>
            <a:endParaRPr sz="1200">
              <a:solidFill>
                <a:srgbClr val="0B5394"/>
              </a:solidFill>
            </a:endParaRPr>
          </a:p>
          <a:p>
            <a:pPr marL="0" lvl="0" indent="0" algn="ctr" rtl="0">
              <a:spcBef>
                <a:spcPts val="0"/>
              </a:spcBef>
              <a:spcAft>
                <a:spcPts val="0"/>
              </a:spcAft>
              <a:buNone/>
            </a:pPr>
            <a:endParaRPr/>
          </a:p>
        </p:txBody>
      </p:sp>
      <p:sp>
        <p:nvSpPr>
          <p:cNvPr id="39" name="Google Shape;39;p6"/>
          <p:cNvSpPr txBox="1">
            <a:spLocks noGrp="1"/>
          </p:cNvSpPr>
          <p:nvPr>
            <p:ph type="title"/>
          </p:nvPr>
        </p:nvSpPr>
        <p:spPr>
          <a:xfrm>
            <a:off x="941400" y="216425"/>
            <a:ext cx="7890900" cy="572700"/>
          </a:xfrm>
          <a:prstGeom prst="rect">
            <a:avLst/>
          </a:prstGeom>
          <a:solidFill>
            <a:srgbClr val="0B5394"/>
          </a:solidFill>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0" name="Google Shape;40;p6"/>
          <p:cNvPicPr preferRelativeResize="0"/>
          <p:nvPr/>
        </p:nvPicPr>
        <p:blipFill>
          <a:blip r:embed="rId2">
            <a:alphaModFix/>
          </a:blip>
          <a:stretch>
            <a:fillRect/>
          </a:stretch>
        </p:blipFill>
        <p:spPr>
          <a:xfrm>
            <a:off x="311700" y="240425"/>
            <a:ext cx="548700" cy="548700"/>
          </a:xfrm>
          <a:prstGeom prst="rect">
            <a:avLst/>
          </a:prstGeom>
          <a:noFill/>
          <a:ln>
            <a:noFill/>
          </a:ln>
        </p:spPr>
      </p:pic>
      <p:sp>
        <p:nvSpPr>
          <p:cNvPr id="41" name="Google Shape;41;p6"/>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pPr marL="0" lvl="0" indent="0" algn="ctr" rtl="0">
              <a:spcBef>
                <a:spcPts val="0"/>
              </a:spcBef>
              <a:spcAft>
                <a:spcPts val="0"/>
              </a:spcAft>
              <a:buNone/>
            </a:pPr>
            <a:fld id="{00000000-1234-1234-1234-123412341234}" type="slidenum">
              <a:rPr lang="en"/>
              <a:t>‹#›</a:t>
            </a:fld>
            <a:endParaRPr/>
          </a:p>
        </p:txBody>
      </p:sp>
      <p:pic>
        <p:nvPicPr>
          <p:cNvPr id="43" name="Google Shape;43;p6"/>
          <p:cNvPicPr preferRelativeResize="0"/>
          <p:nvPr/>
        </p:nvPicPr>
        <p:blipFill rotWithShape="1">
          <a:blip r:embed="rId3">
            <a:alphaModFix/>
          </a:blip>
          <a:srcRect t="8079" b="11040"/>
          <a:stretch/>
        </p:blipFill>
        <p:spPr>
          <a:xfrm>
            <a:off x="1460564" y="4263425"/>
            <a:ext cx="6222873" cy="572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11700" y="413425"/>
            <a:ext cx="2808000" cy="897600"/>
          </a:xfrm>
          <a:prstGeom prst="rect">
            <a:avLst/>
          </a:prstGeom>
          <a:solidFill>
            <a:srgbClr val="EFEFEF"/>
          </a:solidFill>
        </p:spPr>
        <p:txBody>
          <a:bodyPr spcFirstLastPara="1" wrap="square" lIns="91425" tIns="91425" rIns="91425" bIns="91425" anchor="b" anchorCtr="0">
            <a:noAutofit/>
          </a:bodyPr>
          <a:lstStyle>
            <a:lvl1pPr lvl="0" algn="l">
              <a:spcBef>
                <a:spcPts val="0"/>
              </a:spcBef>
              <a:spcAft>
                <a:spcPts val="0"/>
              </a:spcAft>
              <a:buClr>
                <a:srgbClr val="0B5394"/>
              </a:buClr>
              <a:buSzPts val="2400"/>
              <a:buNone/>
              <a:defRPr sz="2400">
                <a:solidFill>
                  <a:srgbClr val="0B5394"/>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7"/>
          <p:cNvSpPr txBox="1">
            <a:spLocks noGrp="1"/>
          </p:cNvSpPr>
          <p:nvPr>
            <p:ph type="body" idx="1"/>
          </p:nvPr>
        </p:nvSpPr>
        <p:spPr>
          <a:xfrm>
            <a:off x="311700" y="1389600"/>
            <a:ext cx="4864500" cy="3179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SzPts val="1000"/>
              <a:buChar char="●"/>
              <a:defRPr sz="1200"/>
            </a:lvl1pPr>
            <a:lvl2pPr marL="914400" lvl="1" indent="-292100">
              <a:spcBef>
                <a:spcPts val="1600"/>
              </a:spcBef>
              <a:spcAft>
                <a:spcPts val="0"/>
              </a:spcAft>
              <a:buSzPts val="1000"/>
              <a:buChar char="○"/>
              <a:defRPr sz="1200"/>
            </a:lvl2pPr>
            <a:lvl3pPr marL="1371600" lvl="2" indent="-292100">
              <a:spcBef>
                <a:spcPts val="1600"/>
              </a:spcBef>
              <a:spcAft>
                <a:spcPts val="0"/>
              </a:spcAft>
              <a:buSzPts val="1000"/>
              <a:buChar char="■"/>
              <a:defRPr sz="1200"/>
            </a:lvl3pPr>
            <a:lvl4pPr marL="1828800" lvl="3" indent="-292100">
              <a:spcBef>
                <a:spcPts val="1600"/>
              </a:spcBef>
              <a:spcAft>
                <a:spcPts val="0"/>
              </a:spcAft>
              <a:buSzPts val="1000"/>
              <a:buChar char="●"/>
              <a:defRPr sz="1200"/>
            </a:lvl4pPr>
            <a:lvl5pPr marL="2286000" lvl="4" indent="-292100">
              <a:spcBef>
                <a:spcPts val="1600"/>
              </a:spcBef>
              <a:spcAft>
                <a:spcPts val="0"/>
              </a:spcAft>
              <a:buSzPts val="1000"/>
              <a:buChar char="○"/>
              <a:defRPr sz="1200"/>
            </a:lvl5pPr>
            <a:lvl6pPr marL="2743200" lvl="5" indent="-292100">
              <a:spcBef>
                <a:spcPts val="1600"/>
              </a:spcBef>
              <a:spcAft>
                <a:spcPts val="0"/>
              </a:spcAft>
              <a:buSzPts val="10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7" name="Google Shape;47;p7"/>
          <p:cNvSpPr txBox="1"/>
          <p:nvPr/>
        </p:nvSpPr>
        <p:spPr>
          <a:xfrm>
            <a:off x="834000" y="4778225"/>
            <a:ext cx="7890900" cy="2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B5394"/>
                </a:solidFill>
              </a:rPr>
              <a:t>Integrating Ocean Observations to Improve NOAA’s Hurricane Intensity Forecasts</a:t>
            </a:r>
            <a:endParaRPr sz="1200">
              <a:solidFill>
                <a:srgbClr val="0B5394"/>
              </a:solidFill>
            </a:endParaRPr>
          </a:p>
          <a:p>
            <a:pPr marL="0" lvl="0" indent="0" algn="ctr" rtl="0">
              <a:spcBef>
                <a:spcPts val="0"/>
              </a:spcBef>
              <a:spcAft>
                <a:spcPts val="0"/>
              </a:spcAft>
              <a:buNone/>
            </a:pPr>
            <a:endParaRPr/>
          </a:p>
        </p:txBody>
      </p:sp>
      <p:sp>
        <p:nvSpPr>
          <p:cNvPr id="48" name="Google Shape;48;p7"/>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pPr marL="0" lvl="0" indent="0" algn="ctr" rtl="0">
              <a:spcBef>
                <a:spcPts val="0"/>
              </a:spcBef>
              <a:spcAft>
                <a:spcPts val="0"/>
              </a:spcAft>
              <a:buNone/>
            </a:pPr>
            <a:fld id="{00000000-1234-1234-1234-123412341234}" type="slidenum">
              <a:rPr lang="en"/>
              <a:t>‹#›</a:t>
            </a:fld>
            <a:endParaRPr/>
          </a:p>
        </p:txBody>
      </p:sp>
      <p:pic>
        <p:nvPicPr>
          <p:cNvPr id="50" name="Google Shape;50;p7"/>
          <p:cNvPicPr preferRelativeResize="0"/>
          <p:nvPr/>
        </p:nvPicPr>
        <p:blipFill rotWithShape="1">
          <a:blip r:embed="rId2">
            <a:alphaModFix/>
          </a:blip>
          <a:srcRect t="8079" b="11040"/>
          <a:stretch/>
        </p:blipFill>
        <p:spPr>
          <a:xfrm>
            <a:off x="1460564" y="4263425"/>
            <a:ext cx="6222873" cy="5727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sp>
        <p:nvSpPr>
          <p:cNvPr id="58" name="Google Shape;58;p9"/>
          <p:cNvSpPr/>
          <p:nvPr/>
        </p:nvSpPr>
        <p:spPr>
          <a:xfrm>
            <a:off x="21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0B5394"/>
              </a:buClr>
              <a:buSzPts val="4200"/>
              <a:buNone/>
              <a:defRPr sz="4200">
                <a:solidFill>
                  <a:srgbClr val="0B5394"/>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292100">
              <a:spcBef>
                <a:spcPts val="0"/>
              </a:spcBef>
              <a:spcAft>
                <a:spcPts val="0"/>
              </a:spcAft>
              <a:buSzPts val="1000"/>
              <a:buChar char="●"/>
              <a:defRPr/>
            </a:lvl1pPr>
            <a:lvl2pPr marL="914400" lvl="1" indent="-292100">
              <a:spcBef>
                <a:spcPts val="1600"/>
              </a:spcBef>
              <a:spcAft>
                <a:spcPts val="0"/>
              </a:spcAft>
              <a:buSzPts val="1000"/>
              <a:buChar char="○"/>
              <a:defRPr/>
            </a:lvl2pPr>
            <a:lvl3pPr marL="1371600" lvl="2" indent="-292100">
              <a:spcBef>
                <a:spcPts val="1600"/>
              </a:spcBef>
              <a:spcAft>
                <a:spcPts val="0"/>
              </a:spcAft>
              <a:buSzPts val="1000"/>
              <a:buChar char="■"/>
              <a:defRPr/>
            </a:lvl3pPr>
            <a:lvl4pPr marL="1828800" lvl="3" indent="-292100">
              <a:spcBef>
                <a:spcPts val="1600"/>
              </a:spcBef>
              <a:spcAft>
                <a:spcPts val="0"/>
              </a:spcAft>
              <a:buSzPts val="1000"/>
              <a:buChar char="●"/>
              <a:defRPr/>
            </a:lvl4pPr>
            <a:lvl5pPr marL="2286000" lvl="4" indent="-292100">
              <a:spcBef>
                <a:spcPts val="1600"/>
              </a:spcBef>
              <a:spcAft>
                <a:spcPts val="0"/>
              </a:spcAft>
              <a:buSzPts val="1000"/>
              <a:buChar char="○"/>
              <a:defRPr/>
            </a:lvl5pPr>
            <a:lvl6pPr marL="2743200" lvl="5" indent="-292100">
              <a:spcBef>
                <a:spcPts val="1600"/>
              </a:spcBef>
              <a:spcAft>
                <a:spcPts val="0"/>
              </a:spcAft>
              <a:buSzPts val="1000"/>
              <a:buChar char="■"/>
              <a:defRPr/>
            </a:lvl6pPr>
            <a:lvl7pPr marL="3200400" lvl="6" indent="-292100">
              <a:spcBef>
                <a:spcPts val="1600"/>
              </a:spcBef>
              <a:spcAft>
                <a:spcPts val="0"/>
              </a:spcAft>
              <a:buSzPts val="1000"/>
              <a:buChar char="●"/>
              <a:defRPr/>
            </a:lvl7pPr>
            <a:lvl8pPr marL="3657600" lvl="7" indent="-292100">
              <a:spcBef>
                <a:spcPts val="1600"/>
              </a:spcBef>
              <a:spcAft>
                <a:spcPts val="0"/>
              </a:spcAft>
              <a:buSzPts val="1000"/>
              <a:buChar char="○"/>
              <a:defRPr/>
            </a:lvl8pPr>
            <a:lvl9pPr marL="4114800" lvl="8" indent="-292100">
              <a:spcBef>
                <a:spcPts val="1600"/>
              </a:spcBef>
              <a:spcAft>
                <a:spcPts val="1600"/>
              </a:spcAft>
              <a:buSzPts val="1000"/>
              <a:buChar char="■"/>
              <a:defRPr/>
            </a:lvl9pPr>
          </a:lstStyle>
          <a:p>
            <a:endParaRPr/>
          </a:p>
        </p:txBody>
      </p:sp>
      <p:sp>
        <p:nvSpPr>
          <p:cNvPr id="62" name="Google Shape;62;p9"/>
          <p:cNvSpPr txBox="1"/>
          <p:nvPr/>
        </p:nvSpPr>
        <p:spPr>
          <a:xfrm>
            <a:off x="834000" y="4778225"/>
            <a:ext cx="7890900" cy="2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B5394"/>
                </a:solidFill>
              </a:rPr>
              <a:t>Integrating Ocean Observations to Improve NOAA’s Hurricane Intensity Forecasts</a:t>
            </a:r>
            <a:endParaRPr sz="1200">
              <a:solidFill>
                <a:srgbClr val="0B5394"/>
              </a:solidFill>
            </a:endParaRPr>
          </a:p>
          <a:p>
            <a:pPr marL="0" lvl="0" indent="0" algn="ctr" rtl="0">
              <a:spcBef>
                <a:spcPts val="0"/>
              </a:spcBef>
              <a:spcAft>
                <a:spcPts val="0"/>
              </a:spcAft>
              <a:buNone/>
            </a:pPr>
            <a:endParaRPr/>
          </a:p>
        </p:txBody>
      </p:sp>
      <p:sp>
        <p:nvSpPr>
          <p:cNvPr id="63" name="Google Shape;63;p9"/>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7" name="Google Shape;67;p10"/>
          <p:cNvSpPr txBox="1"/>
          <p:nvPr/>
        </p:nvSpPr>
        <p:spPr>
          <a:xfrm>
            <a:off x="834000" y="4778225"/>
            <a:ext cx="7890900" cy="2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B5394"/>
                </a:solidFill>
              </a:rPr>
              <a:t>Integrating Ocean Observations to Improve NOAA’s Hurricane Intensity Forecasts</a:t>
            </a:r>
            <a:endParaRPr sz="1200">
              <a:solidFill>
                <a:srgbClr val="0B5394"/>
              </a:solidFill>
            </a:endParaRPr>
          </a:p>
          <a:p>
            <a:pPr marL="0" lvl="0" indent="0" algn="ctr" rtl="0">
              <a:spcBef>
                <a:spcPts val="0"/>
              </a:spcBef>
              <a:spcAft>
                <a:spcPts val="0"/>
              </a:spcAft>
              <a:buNone/>
            </a:pPr>
            <a:endParaRPr/>
          </a:p>
        </p:txBody>
      </p:sp>
      <p:sp>
        <p:nvSpPr>
          <p:cNvPr id="68" name="Google Shape;68;p10"/>
          <p:cNvSpPr/>
          <p:nvPr/>
        </p:nvSpPr>
        <p:spPr>
          <a:xfrm>
            <a:off x="8710975" y="4759325"/>
            <a:ext cx="291300" cy="29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0"/>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lvl1pPr lvl="0" algn="ctr" rtl="0">
              <a:buNone/>
              <a:defRPr>
                <a:solidFill>
                  <a:srgbClr val="073763"/>
                </a:solidFill>
              </a:defRPr>
            </a:lvl1pPr>
            <a:lvl2pPr lvl="1" algn="ctr" rtl="0">
              <a:buNone/>
              <a:defRPr>
                <a:solidFill>
                  <a:srgbClr val="073763"/>
                </a:solidFill>
              </a:defRPr>
            </a:lvl2pPr>
            <a:lvl3pPr lvl="2" algn="ctr" rtl="0">
              <a:buNone/>
              <a:defRPr>
                <a:solidFill>
                  <a:srgbClr val="073763"/>
                </a:solidFill>
              </a:defRPr>
            </a:lvl3pPr>
            <a:lvl4pPr lvl="3" algn="ctr" rtl="0">
              <a:buNone/>
              <a:defRPr>
                <a:solidFill>
                  <a:srgbClr val="073763"/>
                </a:solidFill>
              </a:defRPr>
            </a:lvl4pPr>
            <a:lvl5pPr lvl="4" algn="ctr" rtl="0">
              <a:buNone/>
              <a:defRPr>
                <a:solidFill>
                  <a:srgbClr val="073763"/>
                </a:solidFill>
              </a:defRPr>
            </a:lvl5pPr>
            <a:lvl6pPr lvl="5" algn="ctr" rtl="0">
              <a:buNone/>
              <a:defRPr>
                <a:solidFill>
                  <a:srgbClr val="073763"/>
                </a:solidFill>
              </a:defRPr>
            </a:lvl6pPr>
            <a:lvl7pPr lvl="6" algn="ctr" rtl="0">
              <a:buNone/>
              <a:defRPr>
                <a:solidFill>
                  <a:srgbClr val="073763"/>
                </a:solidFill>
              </a:defRPr>
            </a:lvl7pPr>
            <a:lvl8pPr lvl="7" algn="ctr" rtl="0">
              <a:buNone/>
              <a:defRPr>
                <a:solidFill>
                  <a:srgbClr val="073763"/>
                </a:solidFill>
              </a:defRPr>
            </a:lvl8pPr>
            <a:lvl9pPr lvl="8" algn="ctr" rtl="0">
              <a:buNone/>
              <a:defRPr>
                <a:solidFill>
                  <a:srgbClr val="073763"/>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3716"/>
            <a:ext cx="2895600" cy="246888"/>
          </a:xfrm>
          <a:prstGeom prst="rect">
            <a:avLst/>
          </a:prstGeom>
        </p:spPr>
        <p:txBody>
          <a:bodyPr/>
          <a:lstStyle/>
          <a:p>
            <a:fld id="{F168457A-3AB9-4880-8A0C-9F8524491207}" type="datetime2">
              <a:rPr lang="en-US" smtClean="0"/>
              <a:t>Monday, April 12, 21</a:t>
            </a:fld>
            <a:endParaRPr lang="en-US" dirty="0"/>
          </a:p>
        </p:txBody>
      </p:sp>
      <p:sp>
        <p:nvSpPr>
          <p:cNvPr id="3" name="Footer Placeholder 2"/>
          <p:cNvSpPr>
            <a:spLocks noGrp="1"/>
          </p:cNvSpPr>
          <p:nvPr>
            <p:ph type="ftr" sz="quarter" idx="11"/>
          </p:nvPr>
        </p:nvSpPr>
        <p:spPr>
          <a:xfrm>
            <a:off x="3429000" y="13716"/>
            <a:ext cx="4114800" cy="246888"/>
          </a:xfrm>
          <a:prstGeom prst="rect">
            <a:avLst/>
          </a:prstGeom>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2922781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073763"/>
              </a:buClr>
              <a:buSzPts val="2800"/>
              <a:buNone/>
              <a:defRPr sz="2800" b="1">
                <a:solidFill>
                  <a:srgbClr val="073763"/>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073763"/>
              </a:buClr>
              <a:buSzPts val="1800"/>
              <a:buChar char="●"/>
              <a:defRPr sz="1800">
                <a:solidFill>
                  <a:srgbClr val="073763"/>
                </a:solidFill>
              </a:defRPr>
            </a:lvl1pPr>
            <a:lvl2pPr marL="914400" lvl="1" indent="-317500">
              <a:lnSpc>
                <a:spcPct val="115000"/>
              </a:lnSpc>
              <a:spcBef>
                <a:spcPts val="1600"/>
              </a:spcBef>
              <a:spcAft>
                <a:spcPts val="0"/>
              </a:spcAft>
              <a:buClr>
                <a:srgbClr val="0B5394"/>
              </a:buClr>
              <a:buSzPts val="1400"/>
              <a:buChar char="○"/>
              <a:defRPr>
                <a:solidFill>
                  <a:srgbClr val="0B5394"/>
                </a:solidFill>
              </a:defRPr>
            </a:lvl2pPr>
            <a:lvl3pPr marL="1371600" lvl="2" indent="-317500">
              <a:lnSpc>
                <a:spcPct val="115000"/>
              </a:lnSpc>
              <a:spcBef>
                <a:spcPts val="1600"/>
              </a:spcBef>
              <a:spcAft>
                <a:spcPts val="0"/>
              </a:spcAft>
              <a:buClr>
                <a:srgbClr val="0B5394"/>
              </a:buClr>
              <a:buSzPts val="1400"/>
              <a:buChar char="■"/>
              <a:defRPr>
                <a:solidFill>
                  <a:srgbClr val="0B5394"/>
                </a:solidFill>
              </a:defRPr>
            </a:lvl3pPr>
            <a:lvl4pPr marL="1828800" lvl="3" indent="-317500">
              <a:lnSpc>
                <a:spcPct val="115000"/>
              </a:lnSpc>
              <a:spcBef>
                <a:spcPts val="1600"/>
              </a:spcBef>
              <a:spcAft>
                <a:spcPts val="0"/>
              </a:spcAft>
              <a:buClr>
                <a:srgbClr val="3D85C6"/>
              </a:buClr>
              <a:buSzPts val="1400"/>
              <a:buChar char="●"/>
              <a:defRPr>
                <a:solidFill>
                  <a:srgbClr val="3D85C6"/>
                </a:solidFill>
              </a:defRPr>
            </a:lvl4pPr>
            <a:lvl5pPr marL="2286000" lvl="4" indent="-317500">
              <a:lnSpc>
                <a:spcPct val="115000"/>
              </a:lnSpc>
              <a:spcBef>
                <a:spcPts val="1600"/>
              </a:spcBef>
              <a:spcAft>
                <a:spcPts val="0"/>
              </a:spcAft>
              <a:buClr>
                <a:srgbClr val="3D85C6"/>
              </a:buClr>
              <a:buSzPts val="1400"/>
              <a:buChar char="○"/>
              <a:defRPr>
                <a:solidFill>
                  <a:srgbClr val="3D85C6"/>
                </a:solidFill>
              </a:defRPr>
            </a:lvl5pPr>
            <a:lvl6pPr marL="2743200" lvl="5" indent="-317500">
              <a:lnSpc>
                <a:spcPct val="115000"/>
              </a:lnSpc>
              <a:spcBef>
                <a:spcPts val="1600"/>
              </a:spcBef>
              <a:spcAft>
                <a:spcPts val="0"/>
              </a:spcAft>
              <a:buClr>
                <a:srgbClr val="3D85C6"/>
              </a:buClr>
              <a:buSzPts val="1400"/>
              <a:buChar char="■"/>
              <a:defRPr>
                <a:solidFill>
                  <a:srgbClr val="3D85C6"/>
                </a:solidFill>
              </a:defRPr>
            </a:lvl6pPr>
            <a:lvl7pPr marL="3200400" lvl="6" indent="-317500">
              <a:lnSpc>
                <a:spcPct val="115000"/>
              </a:lnSpc>
              <a:spcBef>
                <a:spcPts val="1600"/>
              </a:spcBef>
              <a:spcAft>
                <a:spcPts val="0"/>
              </a:spcAft>
              <a:buClr>
                <a:srgbClr val="3D85C6"/>
              </a:buClr>
              <a:buSzPts val="1400"/>
              <a:buChar char="●"/>
              <a:defRPr>
                <a:solidFill>
                  <a:srgbClr val="3D85C6"/>
                </a:solidFill>
              </a:defRPr>
            </a:lvl7pPr>
            <a:lvl8pPr marL="3657600" lvl="7" indent="-317500">
              <a:lnSpc>
                <a:spcPct val="115000"/>
              </a:lnSpc>
              <a:spcBef>
                <a:spcPts val="1600"/>
              </a:spcBef>
              <a:spcAft>
                <a:spcPts val="0"/>
              </a:spcAft>
              <a:buClr>
                <a:srgbClr val="3D85C6"/>
              </a:buClr>
              <a:buSzPts val="1400"/>
              <a:buChar char="○"/>
              <a:defRPr>
                <a:solidFill>
                  <a:srgbClr val="3D85C6"/>
                </a:solidFill>
              </a:defRPr>
            </a:lvl8pPr>
            <a:lvl9pPr marL="4114800" lvl="8" indent="-317500">
              <a:lnSpc>
                <a:spcPct val="115000"/>
              </a:lnSpc>
              <a:spcBef>
                <a:spcPts val="1600"/>
              </a:spcBef>
              <a:spcAft>
                <a:spcPts val="1600"/>
              </a:spcAft>
              <a:buClr>
                <a:srgbClr val="3D85C6"/>
              </a:buClr>
              <a:buSzPts val="1400"/>
              <a:buChar char="■"/>
              <a:defRPr>
                <a:solidFill>
                  <a:srgbClr val="3D85C6"/>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9" r:id="rId9"/>
    <p:sldLayoutId id="214748367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srgbClr val="FFFFFF"/>
              </a:solidFill>
              <a:latin typeface="Arial"/>
            </a:endParaRPr>
          </a:p>
        </p:txBody>
      </p:sp>
      <p:sp>
        <p:nvSpPr>
          <p:cNvPr id="2" name="Title Placeholder 1"/>
          <p:cNvSpPr>
            <a:spLocks noGrp="1"/>
          </p:cNvSpPr>
          <p:nvPr>
            <p:ph type="title"/>
          </p:nvPr>
        </p:nvSpPr>
        <p:spPr>
          <a:xfrm>
            <a:off x="457200" y="400051"/>
            <a:ext cx="8229600" cy="5129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048285"/>
            <a:ext cx="8229600" cy="38094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pPr>
              <a:buClrTx/>
              <a:buFontTx/>
              <a:buNone/>
            </a:pPr>
            <a:fld id="{A80CB818-7379-467D-8E76-EF9D9074A26C}" type="datetime2">
              <a:rPr lang="en-US" kern="1200" smtClean="0">
                <a:ea typeface="+mn-ea"/>
                <a:cs typeface="+mn-cs"/>
              </a:rPr>
              <a:pPr>
                <a:buClrTx/>
                <a:buFontTx/>
                <a:buNone/>
              </a:pPr>
              <a:t>Monday, April 12, 21</a:t>
            </a:fld>
            <a:endParaRPr lang="en-US" kern="1200" dirty="0">
              <a:ea typeface="+mn-ea"/>
              <a:cs typeface="+mn-cs"/>
            </a:endParaRPr>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pPr algn="r">
              <a:buClrTx/>
              <a:buFontTx/>
              <a:buNone/>
            </a:pPr>
            <a:endParaRPr lang="en-US" kern="1200" dirty="0">
              <a:ea typeface="+mn-ea"/>
              <a:cs typeface="+mn-cs"/>
            </a:endParaRPr>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pPr>
              <a:buClrTx/>
              <a:buFontTx/>
              <a:buNone/>
            </a:pPr>
            <a:fld id="{0CFEC368-1D7A-4F81-ABF6-AE0E36BAF64C}" type="slidenum">
              <a:rPr lang="en-US" kern="1200" smtClean="0">
                <a:ea typeface="+mn-ea"/>
                <a:cs typeface="+mn-cs"/>
              </a:rPr>
              <a:pPr>
                <a:buClrTx/>
                <a:buFontTx/>
                <a:buNone/>
              </a:pPr>
              <a:t>‹#›</a:t>
            </a:fld>
            <a:endParaRPr lang="en-US" kern="1200" dirty="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ctr"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microsoft.com/office/2007/relationships/hdphoto" Target="../media/hdphoto1.wdp"/><Relationship Id="rId6" Type="http://schemas.openxmlformats.org/officeDocument/2006/relationships/image" Target="../media/image6.png"/><Relationship Id="rId1" Type="http://schemas.openxmlformats.org/officeDocument/2006/relationships/slideLayout" Target="../slideLayouts/slideLayout11.xml"/><Relationship Id="rId2"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g"/><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2.png"/><Relationship Id="rId5" Type="http://schemas.openxmlformats.org/officeDocument/2006/relationships/image" Target="../media/image33.png"/><Relationship Id="rId6" Type="http://schemas.microsoft.com/office/2007/relationships/hdphoto" Target="../media/hdphoto2.wdp"/><Relationship Id="rId7" Type="http://schemas.openxmlformats.org/officeDocument/2006/relationships/image" Target="../media/image28.png"/><Relationship Id="rId8" Type="http://schemas.microsoft.com/office/2007/relationships/hdphoto" Target="../media/hdphoto1.wdp"/><Relationship Id="rId9" Type="http://schemas.openxmlformats.org/officeDocument/2006/relationships/image" Target="../media/image7.jpeg"/><Relationship Id="rId10"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oi.org/10.1175/BAMS-D-19-0169.1"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34.png"/><Relationship Id="rId1" Type="http://schemas.microsoft.com/office/2007/relationships/media" Target="../media/media4.mov"/><Relationship Id="rId2" Type="http://schemas.openxmlformats.org/officeDocument/2006/relationships/video" Target="../media/media4.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9.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0.png"/><Relationship Id="rId1" Type="http://schemas.microsoft.com/office/2007/relationships/media" Target="../media/media2.mp4"/><Relationship Id="rId2"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1.png"/><Relationship Id="rId1" Type="http://schemas.microsoft.com/office/2007/relationships/media" Target="../media/media3.mp4"/><Relationship Id="rId2" Type="http://schemas.openxmlformats.org/officeDocument/2006/relationships/video" Target="../media/media3.mp4"/></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499"/>
          </a:xfrm>
          <a:prstGeom prst="rect">
            <a:avLst/>
          </a:prstGeom>
        </p:spPr>
      </p:pic>
      <p:sp>
        <p:nvSpPr>
          <p:cNvPr id="79" name="Google Shape;79;p12"/>
          <p:cNvSpPr txBox="1">
            <a:spLocks noGrp="1"/>
          </p:cNvSpPr>
          <p:nvPr>
            <p:ph type="ctrTitle"/>
          </p:nvPr>
        </p:nvSpPr>
        <p:spPr>
          <a:xfrm>
            <a:off x="713539" y="1170"/>
            <a:ext cx="7592053" cy="867030"/>
          </a:xfrm>
          <a:prstGeom prst="rect">
            <a:avLst/>
          </a:prstGeom>
        </p:spPr>
        <p:txBody>
          <a:bodyPr spcFirstLastPara="1" wrap="square" lIns="91425" tIns="91425" rIns="91425" bIns="91425" anchor="b" anchorCtr="0">
            <a:noAutofit/>
          </a:bodyPr>
          <a:lstStyle/>
          <a:p>
            <a:pPr lvl="0" algn="ctr"/>
            <a:r>
              <a:rPr lang="en-US" sz="2700" dirty="0">
                <a:solidFill>
                  <a:srgbClr val="FF6600"/>
                </a:solidFill>
              </a:rPr>
              <a:t>Exploring the Future of Hurricane Reconnaissance </a:t>
            </a:r>
            <a:r>
              <a:rPr lang="en-US" sz="2700" dirty="0" smtClean="0">
                <a:solidFill>
                  <a:srgbClr val="FF6600"/>
                </a:solidFill>
              </a:rPr>
              <a:t/>
            </a:r>
            <a:br>
              <a:rPr lang="en-US" sz="2700" dirty="0" smtClean="0">
                <a:solidFill>
                  <a:srgbClr val="FF6600"/>
                </a:solidFill>
              </a:rPr>
            </a:br>
            <a:r>
              <a:rPr lang="en-US" sz="2700" dirty="0" smtClean="0">
                <a:solidFill>
                  <a:srgbClr val="FF6600"/>
                </a:solidFill>
              </a:rPr>
              <a:t>Using </a:t>
            </a:r>
            <a:r>
              <a:rPr lang="en-US" sz="2700" dirty="0">
                <a:solidFill>
                  <a:srgbClr val="FF6600"/>
                </a:solidFill>
              </a:rPr>
              <a:t>Small </a:t>
            </a:r>
            <a:r>
              <a:rPr lang="en-US" sz="2700" dirty="0" err="1" smtClean="0">
                <a:solidFill>
                  <a:srgbClr val="FF6600"/>
                </a:solidFill>
              </a:rPr>
              <a:t>Uncrewed</a:t>
            </a:r>
            <a:r>
              <a:rPr lang="en-US" sz="2700" dirty="0" smtClean="0">
                <a:solidFill>
                  <a:srgbClr val="FF6600"/>
                </a:solidFill>
              </a:rPr>
              <a:t> </a:t>
            </a:r>
            <a:r>
              <a:rPr lang="en-US" sz="2700" dirty="0">
                <a:solidFill>
                  <a:srgbClr val="FF6600"/>
                </a:solidFill>
              </a:rPr>
              <a:t>Aircraft </a:t>
            </a:r>
            <a:r>
              <a:rPr lang="en-US" sz="2700" dirty="0" smtClean="0">
                <a:solidFill>
                  <a:srgbClr val="FF6600"/>
                </a:solidFill>
              </a:rPr>
              <a:t>Systems (</a:t>
            </a:r>
            <a:r>
              <a:rPr lang="en-US" sz="2700" dirty="0" err="1" smtClean="0">
                <a:solidFill>
                  <a:srgbClr val="FF6600"/>
                </a:solidFill>
              </a:rPr>
              <a:t>sUAS</a:t>
            </a:r>
            <a:r>
              <a:rPr lang="en-US" sz="2700" dirty="0" smtClean="0">
                <a:solidFill>
                  <a:srgbClr val="FF6600"/>
                </a:solidFill>
              </a:rPr>
              <a:t>)</a:t>
            </a:r>
            <a:endParaRPr sz="2700" dirty="0">
              <a:solidFill>
                <a:srgbClr val="FF6600"/>
              </a:solidFill>
            </a:endParaRPr>
          </a:p>
        </p:txBody>
      </p:sp>
      <p:sp>
        <p:nvSpPr>
          <p:cNvPr id="80" name="Google Shape;80;p12"/>
          <p:cNvSpPr txBox="1">
            <a:spLocks noGrp="1"/>
          </p:cNvSpPr>
          <p:nvPr>
            <p:ph type="subTitle" idx="1"/>
          </p:nvPr>
        </p:nvSpPr>
        <p:spPr>
          <a:xfrm>
            <a:off x="4652273" y="4066290"/>
            <a:ext cx="4491727" cy="1077210"/>
          </a:xfrm>
          <a:prstGeom prst="rect">
            <a:avLst/>
          </a:prstGeom>
          <a:solidFill>
            <a:srgbClr val="073763"/>
          </a:solidFill>
        </p:spPr>
        <p:txBody>
          <a:bodyPr spcFirstLastPara="1" wrap="square" lIns="91425" tIns="91425" rIns="91425" bIns="91425" anchor="t" anchorCtr="0">
            <a:noAutofit/>
          </a:bodyPr>
          <a:lstStyle/>
          <a:p>
            <a:pPr algn="ctr"/>
            <a:r>
              <a:rPr lang="en-US" sz="1400" b="1" dirty="0">
                <a:solidFill>
                  <a:schemeClr val="bg1"/>
                </a:solidFill>
              </a:rPr>
              <a:t>Joseph J. Cione</a:t>
            </a:r>
          </a:p>
          <a:p>
            <a:pPr algn="ctr"/>
            <a:r>
              <a:rPr lang="en-US" sz="1200" b="1" dirty="0">
                <a:solidFill>
                  <a:schemeClr val="bg1"/>
                </a:solidFill>
              </a:rPr>
              <a:t>NOAA/</a:t>
            </a:r>
            <a:r>
              <a:rPr lang="en-US" sz="1200" b="1" dirty="0" smtClean="0">
                <a:solidFill>
                  <a:schemeClr val="bg1"/>
                </a:solidFill>
              </a:rPr>
              <a:t>AOML/HRD</a:t>
            </a:r>
          </a:p>
          <a:p>
            <a:pPr algn="ctr"/>
            <a:r>
              <a:rPr lang="en-US" sz="1200" b="1" i="1" dirty="0"/>
              <a:t>(Many) Collaborators: AOML/HRD; NOAA/AOC; NCAR; UM/CIMAS; NOAA/ARL; NOAA/PSD</a:t>
            </a:r>
            <a:r>
              <a:rPr lang="en-US" sz="1200" b="1" i="1" dirty="0" smtClean="0"/>
              <a:t>; CU/CIRES; NOAA</a:t>
            </a:r>
            <a:r>
              <a:rPr lang="en-US" sz="1200" b="1" i="1" dirty="0"/>
              <a:t>/GSD; </a:t>
            </a:r>
            <a:r>
              <a:rPr lang="en-US" sz="1200" b="1" i="1" dirty="0" smtClean="0"/>
              <a:t>NOAA</a:t>
            </a:r>
            <a:r>
              <a:rPr lang="en-US" sz="1200" b="1" i="1" dirty="0"/>
              <a:t>/DTC and L3 Latitude </a:t>
            </a:r>
          </a:p>
          <a:p>
            <a:pPr algn="ctr"/>
            <a:endParaRPr lang="en-US" b="1" dirty="0">
              <a:solidFill>
                <a:schemeClr val="bg1"/>
              </a:solidFill>
            </a:endParaRPr>
          </a:p>
          <a:p>
            <a:pPr marL="0" lvl="0" indent="0" algn="r" rtl="0">
              <a:spcBef>
                <a:spcPts val="0"/>
              </a:spcBef>
              <a:spcAft>
                <a:spcPts val="0"/>
              </a:spcAft>
              <a:buNone/>
            </a:pPr>
            <a:endParaRPr dirty="0"/>
          </a:p>
        </p:txBody>
      </p:sp>
      <p:pic>
        <p:nvPicPr>
          <p:cNvPr id="5" name="Picture 4">
            <a:extLst>
              <a:ext uri="{FF2B5EF4-FFF2-40B4-BE49-F238E27FC236}">
                <a16:creationId xmlns:a16="http://schemas.microsoft.com/office/drawing/2014/main" xmlns="" id="{8E07FC91-676D-4945-9427-A7A538829B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428" y="4208967"/>
            <a:ext cx="802243" cy="798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descr="ncar-logo-sm.jpg">
            <a:extLst>
              <a:ext uri="{FF2B5EF4-FFF2-40B4-BE49-F238E27FC236}">
                <a16:creationId xmlns="" xmlns:a16="http://schemas.microsoft.com/office/drawing/2014/main" id="{AF9D53D8-A212-F942-9D2B-01CD686C57F4}"/>
              </a:ext>
            </a:extLst>
          </p:cNvPr>
          <p:cNvPicPr>
            <a:picLocks noChangeAspect="1"/>
          </p:cNvPicPr>
          <p:nvPr/>
        </p:nvPicPr>
        <p:blipFill>
          <a:blip r:embed="rId5"/>
          <a:stretch>
            <a:fillRect/>
          </a:stretch>
        </p:blipFill>
        <p:spPr>
          <a:xfrm>
            <a:off x="978603" y="4467805"/>
            <a:ext cx="1570349" cy="369938"/>
          </a:xfrm>
          <a:prstGeom prst="rect">
            <a:avLst/>
          </a:prstGeom>
        </p:spPr>
      </p:pic>
      <p:pic>
        <p:nvPicPr>
          <p:cNvPr id="7" name="Picture 1">
            <a:extLst>
              <a:ext uri="{FF2B5EF4-FFF2-40B4-BE49-F238E27FC236}">
                <a16:creationId xmlns="" xmlns:a16="http://schemas.microsoft.com/office/drawing/2014/main" id="{6F383522-5B4D-5C47-9F68-159D64FE34CB}"/>
              </a:ext>
            </a:extLst>
          </p:cNvPr>
          <p:cNvPicPr>
            <a:picLocks noChangeArrowheads="1"/>
          </p:cNvPicPr>
          <p:nvPr/>
        </p:nvPicPr>
        <p:blipFill>
          <a:blip r:embed="rId6"/>
          <a:srcRect/>
          <a:stretch>
            <a:fillRect/>
          </a:stretch>
        </p:blipFill>
        <p:spPr bwMode="auto">
          <a:xfrm>
            <a:off x="2539918" y="4468775"/>
            <a:ext cx="489694" cy="36576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5"/>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101" name="Google Shape;101;p15"/>
          <p:cNvSpPr txBox="1">
            <a:spLocks noGrp="1"/>
          </p:cNvSpPr>
          <p:nvPr>
            <p:ph type="title"/>
          </p:nvPr>
        </p:nvSpPr>
        <p:spPr>
          <a:xfrm>
            <a:off x="941400" y="216425"/>
            <a:ext cx="789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Near</a:t>
            </a:r>
            <a:r>
              <a:rPr lang="en-US" dirty="0" smtClean="0"/>
              <a:t>(</a:t>
            </a:r>
            <a:r>
              <a:rPr lang="en-US" dirty="0" err="1" smtClean="0"/>
              <a:t>est</a:t>
            </a:r>
            <a:r>
              <a:rPr lang="en-US" dirty="0" smtClean="0"/>
              <a:t>)</a:t>
            </a:r>
            <a:r>
              <a:rPr lang="en" dirty="0" smtClean="0"/>
              <a:t>-term possibilit</a:t>
            </a:r>
            <a:r>
              <a:rPr lang="en-US" dirty="0" smtClean="0"/>
              <a:t>y: AREA-I </a:t>
            </a:r>
            <a:r>
              <a:rPr lang="en-US" dirty="0" err="1" smtClean="0"/>
              <a:t>Altius</a:t>
            </a:r>
            <a:r>
              <a:rPr lang="en-US" dirty="0" smtClean="0"/>
              <a:t> 600</a:t>
            </a:r>
            <a:endParaRPr dirty="0"/>
          </a:p>
        </p:txBody>
      </p:sp>
      <p:sp>
        <p:nvSpPr>
          <p:cNvPr id="6" name="Rectangle 3"/>
          <p:cNvSpPr>
            <a:spLocks noGrp="1" noChangeArrowheads="1"/>
          </p:cNvSpPr>
          <p:nvPr>
            <p:ph type="body" sz="half" idx="1"/>
          </p:nvPr>
        </p:nvSpPr>
        <p:spPr>
          <a:xfrm>
            <a:off x="117635" y="733797"/>
            <a:ext cx="8196263" cy="4991101"/>
          </a:xfrm>
        </p:spPr>
        <p:txBody>
          <a:bodyPr/>
          <a:lstStyle/>
          <a:p>
            <a:pPr marL="685800" lvl="2" indent="0">
              <a:buNone/>
            </a:pPr>
            <a:endParaRPr lang="en-US" sz="1400" dirty="0" smtClean="0"/>
          </a:p>
          <a:p>
            <a:pPr marL="228600" lvl="1" indent="0">
              <a:buNone/>
            </a:pPr>
            <a:endParaRPr lang="en-US" dirty="0" smtClean="0">
              <a:sym typeface="Symbol" panose="05050102010706020507" pitchFamily="18" charset="2"/>
            </a:endParaRPr>
          </a:p>
          <a:p>
            <a:pPr marL="228600" lvl="1" indent="0">
              <a:buNone/>
            </a:pPr>
            <a:endParaRPr lang="en-US" sz="1600" dirty="0" smtClean="0"/>
          </a:p>
          <a:p>
            <a:pPr marL="228600" lvl="1" indent="0">
              <a:buNone/>
            </a:pPr>
            <a:endParaRPr lang="en-US" sz="1600" dirty="0"/>
          </a:p>
        </p:txBody>
      </p:sp>
      <p:pic>
        <p:nvPicPr>
          <p:cNvPr id="2" name="Picture 1" descr="p3_altius600_c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839" y="848970"/>
            <a:ext cx="5194586" cy="2853844"/>
          </a:xfrm>
          <a:prstGeom prst="rect">
            <a:avLst/>
          </a:prstGeom>
        </p:spPr>
      </p:pic>
      <p:sp>
        <p:nvSpPr>
          <p:cNvPr id="5" name="TextBox 4"/>
          <p:cNvSpPr txBox="1"/>
          <p:nvPr/>
        </p:nvSpPr>
        <p:spPr>
          <a:xfrm>
            <a:off x="3730587" y="2668046"/>
            <a:ext cx="5470497" cy="1031051"/>
          </a:xfrm>
          <a:prstGeom prst="rect">
            <a:avLst/>
          </a:prstGeom>
          <a:noFill/>
        </p:spPr>
        <p:txBody>
          <a:bodyPr wrap="square" rtlCol="0">
            <a:spAutoFit/>
          </a:bodyPr>
          <a:lstStyle/>
          <a:p>
            <a:pPr algn="ctr"/>
            <a:r>
              <a:rPr lang="en-US" sz="1500" b="1" u="sng" dirty="0" smtClean="0">
                <a:solidFill>
                  <a:srgbClr val="FFFF00"/>
                </a:solidFill>
              </a:rPr>
              <a:t>Success!  Clear Air Tests out of NAS PAX 1/13-15/2021</a:t>
            </a:r>
          </a:p>
          <a:p>
            <a:pPr algn="ctr"/>
            <a:r>
              <a:rPr lang="en-US" sz="1300" b="1" dirty="0" smtClean="0">
                <a:solidFill>
                  <a:srgbClr val="FFFF00"/>
                </a:solidFill>
              </a:rPr>
              <a:t>New record for P3-to-sUAS range (193mi!); Old record: 18nmi</a:t>
            </a:r>
          </a:p>
          <a:p>
            <a:pPr algn="ctr"/>
            <a:r>
              <a:rPr lang="en-US" sz="1300" b="1" dirty="0" smtClean="0">
                <a:solidFill>
                  <a:srgbClr val="FFFF00"/>
                </a:solidFill>
              </a:rPr>
              <a:t>New </a:t>
            </a:r>
            <a:r>
              <a:rPr lang="en-US" sz="1300" b="1" dirty="0">
                <a:solidFill>
                  <a:srgbClr val="FFFF00"/>
                </a:solidFill>
              </a:rPr>
              <a:t>r</a:t>
            </a:r>
            <a:r>
              <a:rPr lang="en-US" sz="1300" b="1" dirty="0" smtClean="0">
                <a:solidFill>
                  <a:srgbClr val="FFFF00"/>
                </a:solidFill>
              </a:rPr>
              <a:t>ecord for </a:t>
            </a:r>
            <a:r>
              <a:rPr lang="en-US" sz="1300" b="1" dirty="0" err="1" smtClean="0">
                <a:solidFill>
                  <a:srgbClr val="FFFF00"/>
                </a:solidFill>
              </a:rPr>
              <a:t>sUAS</a:t>
            </a:r>
            <a:r>
              <a:rPr lang="en-US" sz="1300" b="1" dirty="0" smtClean="0">
                <a:solidFill>
                  <a:srgbClr val="FFFF00"/>
                </a:solidFill>
              </a:rPr>
              <a:t> endurance potential* (4h); Old record 1h</a:t>
            </a:r>
          </a:p>
          <a:p>
            <a:endParaRPr lang="en-US" sz="800" i="1" dirty="0" smtClean="0">
              <a:solidFill>
                <a:srgbClr val="FFFF00"/>
              </a:solidFill>
            </a:endParaRPr>
          </a:p>
          <a:p>
            <a:r>
              <a:rPr lang="en-US" sz="1100" b="1" i="1" dirty="0" smtClean="0">
                <a:solidFill>
                  <a:schemeClr val="bg1"/>
                </a:solidFill>
              </a:rPr>
              <a:t>  *in-air flight time plus battery reserve after landing</a:t>
            </a:r>
            <a:endParaRPr lang="en-US" sz="1100" b="1" i="1" dirty="0">
              <a:solidFill>
                <a:schemeClr val="bg1"/>
              </a:solidFill>
            </a:endParaRPr>
          </a:p>
        </p:txBody>
      </p:sp>
      <p:sp>
        <p:nvSpPr>
          <p:cNvPr id="7" name="Rectangle 6"/>
          <p:cNvSpPr/>
          <p:nvPr/>
        </p:nvSpPr>
        <p:spPr>
          <a:xfrm>
            <a:off x="1755306" y="4851013"/>
            <a:ext cx="6036539" cy="292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bwMode="auto">
          <a:xfrm>
            <a:off x="14272" y="774017"/>
            <a:ext cx="3895922" cy="1518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Font typeface="Wingdings" pitchFamily="2" charset="2"/>
              <a:defRPr sz="2400" b="1">
                <a:solidFill>
                  <a:srgbClr val="006699"/>
                </a:solidFill>
                <a:latin typeface="+mn-lt"/>
                <a:ea typeface="+mn-ea"/>
                <a:cs typeface="+mn-cs"/>
              </a:defRPr>
            </a:lvl1pPr>
            <a:lvl2pPr marL="512763" indent="-284163" algn="l" rtl="0" fontAlgn="base">
              <a:spcBef>
                <a:spcPct val="20000"/>
              </a:spcBef>
              <a:spcAft>
                <a:spcPct val="0"/>
              </a:spcAft>
              <a:buChar char="•"/>
              <a:defRPr>
                <a:solidFill>
                  <a:srgbClr val="1C1C1C"/>
                </a:solidFill>
                <a:latin typeface="+mn-lt"/>
              </a:defRPr>
            </a:lvl2pPr>
            <a:lvl3pPr marL="914400" indent="-228600" algn="l" rtl="0" fontAlgn="base">
              <a:spcBef>
                <a:spcPct val="20000"/>
              </a:spcBef>
              <a:spcAft>
                <a:spcPct val="0"/>
              </a:spcAft>
              <a:buFont typeface="Wingdings" pitchFamily="2" charset="2"/>
              <a:buChar char="Ø"/>
              <a:defRPr sz="1600">
                <a:solidFill>
                  <a:srgbClr val="006699"/>
                </a:solidFill>
                <a:latin typeface="+mn-lt"/>
              </a:defRPr>
            </a:lvl3pPr>
            <a:lvl4pPr marL="1316038" indent="-228600" algn="l" rtl="0" fontAlgn="base">
              <a:spcBef>
                <a:spcPct val="20000"/>
              </a:spcBef>
              <a:spcAft>
                <a:spcPct val="0"/>
              </a:spcAft>
              <a:buChar char="•"/>
              <a:defRPr sz="1600" i="1">
                <a:solidFill>
                  <a:srgbClr val="006699"/>
                </a:solidFill>
                <a:latin typeface="+mn-lt"/>
              </a:defRPr>
            </a:lvl4pPr>
            <a:lvl5pPr marL="1482725" indent="7938" algn="l" rtl="0" fontAlgn="base">
              <a:spcBef>
                <a:spcPct val="20000"/>
              </a:spcBef>
              <a:spcAft>
                <a:spcPct val="0"/>
              </a:spcAft>
              <a:defRPr sz="1400" u="sng">
                <a:solidFill>
                  <a:srgbClr val="006699"/>
                </a:solidFill>
                <a:latin typeface="+mn-lt"/>
              </a:defRPr>
            </a:lvl5pPr>
            <a:lvl6pPr marL="1939925" indent="7938" algn="l" rtl="0" fontAlgn="base">
              <a:spcBef>
                <a:spcPct val="20000"/>
              </a:spcBef>
              <a:spcAft>
                <a:spcPct val="0"/>
              </a:spcAft>
              <a:defRPr sz="1400" u="sng">
                <a:solidFill>
                  <a:srgbClr val="006699"/>
                </a:solidFill>
                <a:latin typeface="+mn-lt"/>
              </a:defRPr>
            </a:lvl6pPr>
            <a:lvl7pPr marL="2397125" indent="7938" algn="l" rtl="0" fontAlgn="base">
              <a:spcBef>
                <a:spcPct val="20000"/>
              </a:spcBef>
              <a:spcAft>
                <a:spcPct val="0"/>
              </a:spcAft>
              <a:defRPr sz="1400" u="sng">
                <a:solidFill>
                  <a:srgbClr val="006699"/>
                </a:solidFill>
                <a:latin typeface="+mn-lt"/>
              </a:defRPr>
            </a:lvl7pPr>
            <a:lvl8pPr marL="2854325" indent="7938" algn="l" rtl="0" fontAlgn="base">
              <a:spcBef>
                <a:spcPct val="20000"/>
              </a:spcBef>
              <a:spcAft>
                <a:spcPct val="0"/>
              </a:spcAft>
              <a:defRPr sz="1400" u="sng">
                <a:solidFill>
                  <a:srgbClr val="006699"/>
                </a:solidFill>
                <a:latin typeface="+mn-lt"/>
              </a:defRPr>
            </a:lvl8pPr>
            <a:lvl9pPr marL="3311525" indent="7938" algn="l" rtl="0" fontAlgn="base">
              <a:spcBef>
                <a:spcPct val="20000"/>
              </a:spcBef>
              <a:spcAft>
                <a:spcPct val="0"/>
              </a:spcAft>
              <a:defRPr sz="1400" u="sng">
                <a:solidFill>
                  <a:srgbClr val="006699"/>
                </a:solidFill>
                <a:latin typeface="+mn-lt"/>
              </a:defRPr>
            </a:lvl9pPr>
          </a:lstStyle>
          <a:p>
            <a:r>
              <a:rPr lang="en-US" sz="1700" u="sng" dirty="0" smtClean="0">
                <a:solidFill>
                  <a:srgbClr val="FF0000"/>
                </a:solidFill>
                <a:effectLst>
                  <a:outerShdw blurRad="38100" dist="38100" dir="2700000" algn="tl">
                    <a:srgbClr val="000000">
                      <a:alpha val="43137"/>
                    </a:srgbClr>
                  </a:outerShdw>
                </a:effectLst>
                <a:latin typeface="Microsoft Sans Serif"/>
              </a:rPr>
              <a:t>Wingspan</a:t>
            </a:r>
            <a:r>
              <a:rPr lang="en-US" sz="1700" u="sng" kern="0" dirty="0" smtClean="0">
                <a:solidFill>
                  <a:srgbClr val="FF0000"/>
                </a:solidFill>
                <a:effectLst>
                  <a:outerShdw blurRad="38100" dist="38100" dir="2700000" algn="tl">
                    <a:srgbClr val="000000">
                      <a:alpha val="43137"/>
                    </a:srgbClr>
                  </a:outerShdw>
                </a:effectLst>
                <a:latin typeface="Microsoft Sans Serif"/>
              </a:rPr>
              <a:t>:</a:t>
            </a:r>
            <a:r>
              <a:rPr lang="en-US" sz="1700" kern="0" dirty="0" smtClean="0">
                <a:solidFill>
                  <a:srgbClr val="FF0000"/>
                </a:solidFill>
                <a:effectLst>
                  <a:outerShdw blurRad="38100" dist="38100" dir="2700000" algn="tl">
                    <a:srgbClr val="000000">
                      <a:alpha val="43137"/>
                    </a:srgbClr>
                  </a:outerShdw>
                </a:effectLst>
                <a:latin typeface="Microsoft Sans Serif"/>
              </a:rPr>
              <a:t>  </a:t>
            </a:r>
            <a:r>
              <a:rPr lang="en-US" sz="1700" dirty="0" smtClean="0">
                <a:solidFill>
                  <a:srgbClr val="FF0000"/>
                </a:solidFill>
                <a:effectLst>
                  <a:outerShdw blurRad="38100" dist="38100" dir="2700000" algn="tl">
                    <a:srgbClr val="000000">
                      <a:alpha val="43137"/>
                    </a:srgbClr>
                  </a:outerShdw>
                </a:effectLst>
                <a:latin typeface="Microsoft Sans Serif"/>
              </a:rPr>
              <a:t>9</a:t>
            </a:r>
            <a:r>
              <a:rPr lang="en-US" sz="1700" kern="0" dirty="0" smtClean="0">
                <a:solidFill>
                  <a:srgbClr val="FF0000"/>
                </a:solidFill>
                <a:effectLst>
                  <a:outerShdw blurRad="38100" dist="38100" dir="2700000" algn="tl">
                    <a:srgbClr val="000000">
                      <a:alpha val="43137"/>
                    </a:srgbClr>
                  </a:outerShdw>
                </a:effectLst>
                <a:latin typeface="Microsoft Sans Serif"/>
              </a:rPr>
              <a:t> feet </a:t>
            </a:r>
          </a:p>
          <a:p>
            <a:r>
              <a:rPr lang="en-US" sz="1700" u="sng" kern="0" dirty="0" smtClean="0">
                <a:solidFill>
                  <a:srgbClr val="FF0000"/>
                </a:solidFill>
                <a:effectLst>
                  <a:outerShdw blurRad="38100" dist="38100" dir="2700000" algn="tl">
                    <a:srgbClr val="000000">
                      <a:alpha val="43137"/>
                    </a:srgbClr>
                  </a:outerShdw>
                </a:effectLst>
                <a:latin typeface="Microsoft Sans Serif"/>
              </a:rPr>
              <a:t>Weight:</a:t>
            </a:r>
            <a:r>
              <a:rPr lang="en-US" sz="1700" kern="0" dirty="0" smtClean="0">
                <a:solidFill>
                  <a:srgbClr val="FF0000"/>
                </a:solidFill>
                <a:effectLst>
                  <a:outerShdw blurRad="38100" dist="38100" dir="2700000" algn="tl">
                    <a:srgbClr val="000000">
                      <a:alpha val="43137"/>
                    </a:srgbClr>
                  </a:outerShdw>
                </a:effectLst>
                <a:latin typeface="Microsoft Sans Serif"/>
              </a:rPr>
              <a:t> </a:t>
            </a:r>
            <a:r>
              <a:rPr lang="en-US" sz="1700" dirty="0">
                <a:solidFill>
                  <a:srgbClr val="FF0000"/>
                </a:solidFill>
                <a:effectLst>
                  <a:outerShdw blurRad="38100" dist="38100" dir="2700000" algn="tl">
                    <a:srgbClr val="000000">
                      <a:alpha val="43137"/>
                    </a:srgbClr>
                  </a:outerShdw>
                </a:effectLst>
                <a:latin typeface="Microsoft Sans Serif"/>
              </a:rPr>
              <a:t> </a:t>
            </a:r>
            <a:r>
              <a:rPr lang="en-US" sz="1700" dirty="0" smtClean="0">
                <a:solidFill>
                  <a:srgbClr val="FF0000"/>
                </a:solidFill>
                <a:effectLst>
                  <a:outerShdw blurRad="38100" dist="38100" dir="2700000" algn="tl">
                    <a:srgbClr val="000000">
                      <a:alpha val="43137"/>
                    </a:srgbClr>
                  </a:outerShdw>
                </a:effectLst>
                <a:latin typeface="Microsoft Sans Serif"/>
              </a:rPr>
              <a:t>25-27</a:t>
            </a:r>
            <a:r>
              <a:rPr lang="en-US" sz="1700" kern="0" dirty="0" smtClean="0">
                <a:solidFill>
                  <a:srgbClr val="FF0000"/>
                </a:solidFill>
                <a:effectLst>
                  <a:outerShdw blurRad="38100" dist="38100" dir="2700000" algn="tl">
                    <a:srgbClr val="000000">
                      <a:alpha val="43137"/>
                    </a:srgbClr>
                  </a:outerShdw>
                </a:effectLst>
                <a:latin typeface="Microsoft Sans Serif"/>
              </a:rPr>
              <a:t> </a:t>
            </a:r>
            <a:r>
              <a:rPr lang="en-US" sz="1700" kern="0" dirty="0" err="1" smtClean="0">
                <a:solidFill>
                  <a:srgbClr val="FF0000"/>
                </a:solidFill>
                <a:effectLst>
                  <a:outerShdw blurRad="38100" dist="38100" dir="2700000" algn="tl">
                    <a:srgbClr val="000000">
                      <a:alpha val="43137"/>
                    </a:srgbClr>
                  </a:outerShdw>
                </a:effectLst>
                <a:latin typeface="Microsoft Sans Serif"/>
              </a:rPr>
              <a:t>lbs</a:t>
            </a:r>
            <a:endParaRPr lang="en-US" sz="1700" kern="0" dirty="0">
              <a:solidFill>
                <a:srgbClr val="FF0000"/>
              </a:solidFill>
              <a:latin typeface="Microsoft Sans Serif"/>
            </a:endParaRPr>
          </a:p>
          <a:p>
            <a:r>
              <a:rPr lang="en-US" sz="1700" b="0" u="sng" kern="0" dirty="0" smtClean="0">
                <a:solidFill>
                  <a:srgbClr val="000000"/>
                </a:solidFill>
                <a:effectLst>
                  <a:outerShdw blurRad="38100" dist="38100" dir="2700000" algn="tl">
                    <a:srgbClr val="000000">
                      <a:alpha val="43137"/>
                    </a:srgbClr>
                  </a:outerShdw>
                </a:effectLst>
                <a:latin typeface="Microsoft Sans Serif"/>
              </a:rPr>
              <a:t>Performance: </a:t>
            </a:r>
            <a:r>
              <a:rPr lang="en-US" sz="1700" b="0" kern="0" dirty="0" smtClean="0">
                <a:solidFill>
                  <a:srgbClr val="000000"/>
                </a:solidFill>
                <a:effectLst>
                  <a:outerShdw blurRad="38100" dist="38100" dir="2700000" algn="tl">
                    <a:srgbClr val="000000">
                      <a:alpha val="43137"/>
                    </a:srgbClr>
                  </a:outerShdw>
                </a:effectLst>
                <a:latin typeface="Microsoft Sans Serif"/>
              </a:rPr>
              <a:t>25m/s; </a:t>
            </a:r>
            <a:r>
              <a:rPr lang="en-US" sz="1700" kern="0" dirty="0" smtClean="0">
                <a:solidFill>
                  <a:srgbClr val="FF0000"/>
                </a:solidFill>
                <a:effectLst>
                  <a:outerShdw blurRad="38100" dist="38100" dir="2700000" algn="tl">
                    <a:srgbClr val="000000">
                      <a:alpha val="43137"/>
                    </a:srgbClr>
                  </a:outerShdw>
                </a:effectLst>
                <a:latin typeface="Microsoft Sans Serif"/>
              </a:rPr>
              <a:t>3-4h endurance</a:t>
            </a:r>
          </a:p>
          <a:p>
            <a:r>
              <a:rPr lang="en-US" sz="1700" b="0" u="sng" dirty="0">
                <a:solidFill>
                  <a:srgbClr val="FF0000"/>
                </a:solidFill>
                <a:effectLst>
                  <a:outerShdw blurRad="38100" dist="38100" dir="2700000" algn="tl">
                    <a:srgbClr val="000000">
                      <a:alpha val="43137"/>
                    </a:srgbClr>
                  </a:outerShdw>
                </a:effectLst>
                <a:latin typeface="Microsoft Sans Serif"/>
              </a:rPr>
              <a:t>Ra</a:t>
            </a:r>
            <a:r>
              <a:rPr lang="en-US" sz="1700" u="sng" dirty="0">
                <a:solidFill>
                  <a:srgbClr val="FF0000"/>
                </a:solidFill>
                <a:effectLst>
                  <a:outerShdw blurRad="38100" dist="38100" dir="2700000" algn="tl">
                    <a:srgbClr val="000000">
                      <a:alpha val="43137"/>
                    </a:srgbClr>
                  </a:outerShdw>
                </a:effectLst>
                <a:latin typeface="Microsoft Sans Serif"/>
              </a:rPr>
              <a:t>nge:</a:t>
            </a:r>
            <a:r>
              <a:rPr lang="en-US" sz="1700" dirty="0">
                <a:solidFill>
                  <a:srgbClr val="FF0000"/>
                </a:solidFill>
                <a:effectLst>
                  <a:outerShdw blurRad="38100" dist="38100" dir="2700000" algn="tl">
                    <a:srgbClr val="000000">
                      <a:alpha val="43137"/>
                    </a:srgbClr>
                  </a:outerShdw>
                </a:effectLst>
                <a:latin typeface="Microsoft Sans Serif"/>
              </a:rPr>
              <a:t> </a:t>
            </a:r>
            <a:r>
              <a:rPr lang="en-US" sz="1700" dirty="0" smtClean="0">
                <a:solidFill>
                  <a:srgbClr val="FF0000"/>
                </a:solidFill>
                <a:effectLst>
                  <a:outerShdw blurRad="38100" dist="38100" dir="2700000" algn="tl">
                    <a:srgbClr val="000000">
                      <a:alpha val="43137"/>
                    </a:srgbClr>
                  </a:outerShdw>
                </a:effectLst>
                <a:latin typeface="Microsoft Sans Serif"/>
              </a:rPr>
              <a:t>190 </a:t>
            </a:r>
            <a:r>
              <a:rPr lang="en-US" sz="1700" dirty="0" err="1" smtClean="0">
                <a:solidFill>
                  <a:srgbClr val="FF0000"/>
                </a:solidFill>
                <a:effectLst>
                  <a:outerShdw blurRad="38100" dist="38100" dir="2700000" algn="tl">
                    <a:srgbClr val="000000">
                      <a:alpha val="43137"/>
                    </a:srgbClr>
                  </a:outerShdw>
                </a:effectLst>
                <a:latin typeface="Microsoft Sans Serif"/>
              </a:rPr>
              <a:t>nmi</a:t>
            </a:r>
            <a:r>
              <a:rPr lang="en-US" sz="1700" dirty="0" smtClean="0">
                <a:solidFill>
                  <a:srgbClr val="FF0000"/>
                </a:solidFill>
                <a:effectLst>
                  <a:outerShdw blurRad="38100" dist="38100" dir="2700000" algn="tl">
                    <a:srgbClr val="000000">
                      <a:alpha val="43137"/>
                    </a:srgbClr>
                  </a:outerShdw>
                </a:effectLst>
                <a:latin typeface="Microsoft Sans Serif"/>
              </a:rPr>
              <a:t> </a:t>
            </a:r>
            <a:r>
              <a:rPr lang="en-US" sz="1700" dirty="0">
                <a:solidFill>
                  <a:srgbClr val="FF0000"/>
                </a:solidFill>
                <a:effectLst>
                  <a:outerShdw blurRad="38100" dist="38100" dir="2700000" algn="tl">
                    <a:srgbClr val="000000">
                      <a:alpha val="43137"/>
                    </a:srgbClr>
                  </a:outerShdw>
                </a:effectLst>
                <a:latin typeface="Microsoft Sans Serif"/>
              </a:rPr>
              <a:t>from P-</a:t>
            </a:r>
            <a:r>
              <a:rPr lang="en-US" sz="1700" dirty="0" smtClean="0">
                <a:solidFill>
                  <a:srgbClr val="FF0000"/>
                </a:solidFill>
                <a:effectLst>
                  <a:outerShdw blurRad="38100" dist="38100" dir="2700000" algn="tl">
                    <a:srgbClr val="000000">
                      <a:alpha val="43137"/>
                    </a:srgbClr>
                  </a:outerShdw>
                </a:effectLst>
                <a:latin typeface="Microsoft Sans Serif"/>
              </a:rPr>
              <a:t>3</a:t>
            </a:r>
            <a:endParaRPr lang="en-US" sz="1700" kern="0" dirty="0">
              <a:solidFill>
                <a:srgbClr val="FF0000"/>
              </a:solidFill>
              <a:latin typeface="Microsoft Sans Serif"/>
            </a:endParaRPr>
          </a:p>
          <a:p>
            <a:r>
              <a:rPr lang="en-US" sz="1700" b="0" u="sng" kern="0" dirty="0" smtClean="0">
                <a:solidFill>
                  <a:srgbClr val="000000"/>
                </a:solidFill>
                <a:effectLst>
                  <a:outerShdw blurRad="38100" dist="38100" dir="2700000" algn="tl">
                    <a:srgbClr val="000000">
                      <a:alpha val="43137"/>
                    </a:srgbClr>
                  </a:outerShdw>
                </a:effectLst>
                <a:latin typeface="Microsoft Sans Serif"/>
              </a:rPr>
              <a:t>Payload</a:t>
            </a:r>
            <a:r>
              <a:rPr lang="en-US" sz="1700" b="0" kern="0" dirty="0" smtClean="0">
                <a:solidFill>
                  <a:srgbClr val="000000"/>
                </a:solidFill>
                <a:effectLst>
                  <a:outerShdw blurRad="38100" dist="38100" dir="2700000" algn="tl">
                    <a:srgbClr val="000000">
                      <a:alpha val="43137"/>
                    </a:srgbClr>
                  </a:outerShdw>
                </a:effectLst>
                <a:latin typeface="Microsoft Sans Serif"/>
              </a:rPr>
              <a:t>: </a:t>
            </a:r>
            <a:r>
              <a:rPr lang="en-US" sz="1700" b="0" kern="0" dirty="0" err="1" smtClean="0">
                <a:solidFill>
                  <a:srgbClr val="000000"/>
                </a:solidFill>
                <a:effectLst>
                  <a:outerShdw blurRad="38100" dist="38100" dir="2700000" algn="tl">
                    <a:srgbClr val="000000">
                      <a:alpha val="43137"/>
                    </a:srgbClr>
                  </a:outerShdw>
                </a:effectLst>
                <a:latin typeface="Microsoft Sans Serif"/>
              </a:rPr>
              <a:t>Vaisala</a:t>
            </a:r>
            <a:r>
              <a:rPr lang="en-US" sz="1700" b="0" kern="0" dirty="0" smtClean="0">
                <a:solidFill>
                  <a:srgbClr val="000000"/>
                </a:solidFill>
                <a:effectLst>
                  <a:outerShdw blurRad="38100" dist="38100" dir="2700000" algn="tl">
                    <a:srgbClr val="000000">
                      <a:alpha val="43137"/>
                    </a:srgbClr>
                  </a:outerShdw>
                </a:effectLst>
                <a:latin typeface="Microsoft Sans Serif"/>
              </a:rPr>
              <a:t> RSS421 PTH, IR (SST), 2D winds (3D winds/turbulence</a:t>
            </a:r>
            <a:r>
              <a:rPr lang="en-US" sz="1700" b="0" dirty="0">
                <a:solidFill>
                  <a:srgbClr val="000000"/>
                </a:solidFill>
                <a:effectLst>
                  <a:outerShdw blurRad="38100" dist="38100" dir="2700000" algn="tl">
                    <a:srgbClr val="000000">
                      <a:alpha val="43137"/>
                    </a:srgbClr>
                  </a:outerShdw>
                </a:effectLst>
                <a:latin typeface="Microsoft Sans Serif"/>
              </a:rPr>
              <a:t>;</a:t>
            </a:r>
            <a:r>
              <a:rPr lang="en-US" sz="1700" b="0" kern="0" dirty="0" smtClean="0">
                <a:solidFill>
                  <a:srgbClr val="000000"/>
                </a:solidFill>
                <a:effectLst>
                  <a:outerShdw blurRad="38100" dist="38100" dir="2700000" algn="tl">
                    <a:srgbClr val="000000">
                      <a:alpha val="43137"/>
                    </a:srgbClr>
                  </a:outerShdw>
                </a:effectLst>
                <a:latin typeface="Microsoft Sans Serif"/>
              </a:rPr>
              <a:t> Radar/Laser Altimeter in 2022?)</a:t>
            </a:r>
          </a:p>
          <a:p>
            <a:r>
              <a:rPr lang="en-US" sz="1700" b="0" u="sng" dirty="0" smtClean="0">
                <a:solidFill>
                  <a:srgbClr val="000000"/>
                </a:solidFill>
                <a:effectLst>
                  <a:outerShdw blurRad="38100" dist="38100" dir="2700000" algn="tl">
                    <a:srgbClr val="000000">
                      <a:alpha val="43137"/>
                    </a:srgbClr>
                  </a:outerShdw>
                </a:effectLst>
                <a:latin typeface="Microsoft Sans Serif"/>
              </a:rPr>
              <a:t>Intended </a:t>
            </a:r>
            <a:r>
              <a:rPr lang="en-US" sz="1700" b="0" u="sng" dirty="0">
                <a:solidFill>
                  <a:srgbClr val="000000"/>
                </a:solidFill>
                <a:effectLst>
                  <a:outerShdw blurRad="38100" dist="38100" dir="2700000" algn="tl">
                    <a:srgbClr val="000000">
                      <a:alpha val="43137"/>
                    </a:srgbClr>
                  </a:outerShdw>
                </a:effectLst>
                <a:latin typeface="Microsoft Sans Serif"/>
              </a:rPr>
              <a:t>F</a:t>
            </a:r>
            <a:r>
              <a:rPr lang="en-US" sz="1700" b="0" u="sng" dirty="0" smtClean="0">
                <a:solidFill>
                  <a:srgbClr val="000000"/>
                </a:solidFill>
                <a:effectLst>
                  <a:outerShdw blurRad="38100" dist="38100" dir="2700000" algn="tl">
                    <a:srgbClr val="000000">
                      <a:alpha val="43137"/>
                    </a:srgbClr>
                  </a:outerShdw>
                </a:effectLst>
                <a:latin typeface="Microsoft Sans Serif"/>
              </a:rPr>
              <a:t>light Design:</a:t>
            </a:r>
            <a:r>
              <a:rPr lang="en-US" sz="1700" b="0" dirty="0" smtClean="0">
                <a:solidFill>
                  <a:srgbClr val="000000"/>
                </a:solidFill>
                <a:effectLst>
                  <a:outerShdw blurRad="38100" dist="38100" dir="2700000" algn="tl">
                    <a:srgbClr val="000000">
                      <a:alpha val="43137"/>
                    </a:srgbClr>
                  </a:outerShdw>
                </a:effectLst>
                <a:latin typeface="Microsoft Sans Serif"/>
              </a:rPr>
              <a:t> Air-Deployed, Autonomous, Multi-flight mode (e.g. </a:t>
            </a:r>
            <a:r>
              <a:rPr lang="en-US" sz="1700" b="0" dirty="0" err="1" smtClean="0">
                <a:solidFill>
                  <a:srgbClr val="000000"/>
                </a:solidFill>
                <a:effectLst>
                  <a:outerShdw blurRad="38100" dist="38100" dir="2700000" algn="tl">
                    <a:srgbClr val="000000">
                      <a:alpha val="43137"/>
                    </a:srgbClr>
                  </a:outerShdw>
                </a:effectLst>
                <a:latin typeface="Microsoft Sans Serif"/>
              </a:rPr>
              <a:t>eyewall</a:t>
            </a:r>
            <a:r>
              <a:rPr lang="en-US" sz="1700" b="0" dirty="0" smtClean="0">
                <a:solidFill>
                  <a:srgbClr val="000000"/>
                </a:solidFill>
                <a:effectLst>
                  <a:outerShdw blurRad="38100" dist="38100" dir="2700000" algn="tl">
                    <a:srgbClr val="000000">
                      <a:alpha val="43137"/>
                    </a:srgbClr>
                  </a:outerShdw>
                </a:effectLst>
                <a:latin typeface="Microsoft Sans Serif"/>
              </a:rPr>
              <a:t>, eye loiter, inflow)</a:t>
            </a:r>
            <a:endParaRPr lang="en-US" sz="1700" b="0" kern="0" dirty="0" smtClean="0">
              <a:solidFill>
                <a:srgbClr val="000000"/>
              </a:solidFill>
              <a:effectLst>
                <a:outerShdw blurRad="38100" dist="38100" dir="2700000" algn="tl">
                  <a:srgbClr val="000000">
                    <a:alpha val="43137"/>
                  </a:srgbClr>
                </a:outerShdw>
              </a:effectLst>
              <a:latin typeface="Microsoft Sans Serif"/>
            </a:endParaRPr>
          </a:p>
        </p:txBody>
      </p:sp>
      <p:pic>
        <p:nvPicPr>
          <p:cNvPr id="10" name="Picture 9">
            <a:extLst>
              <a:ext uri="{FF2B5EF4-FFF2-40B4-BE49-F238E27FC236}">
                <a16:creationId xmlns:a16="http://schemas.microsoft.com/office/drawing/2014/main" xmlns="" id="{19DBF4E6-F306-C44A-AFDE-D6BB95C9E278}"/>
              </a:ext>
            </a:extLst>
          </p:cNvPr>
          <p:cNvPicPr>
            <a:picLocks noChangeAspect="1"/>
          </p:cNvPicPr>
          <p:nvPr/>
        </p:nvPicPr>
        <p:blipFill rotWithShape="1">
          <a:blip r:embed="rId4">
            <a:extLst>
              <a:ext uri="{28A0092B-C50C-407E-A947-70E740481C1C}">
                <a14:useLocalDpi xmlns:a14="http://schemas.microsoft.com/office/drawing/2010/main" val="0"/>
              </a:ext>
            </a:extLst>
          </a:blip>
          <a:srcRect l="23840" t="20223" r="19165" b="31560"/>
          <a:stretch/>
        </p:blipFill>
        <p:spPr>
          <a:xfrm>
            <a:off x="5410563" y="3788124"/>
            <a:ext cx="3270600" cy="1362456"/>
          </a:xfrm>
          <a:prstGeom prst="rect">
            <a:avLst/>
          </a:prstGeom>
          <a:ln>
            <a:noFill/>
          </a:ln>
          <a:effectLst/>
        </p:spPr>
      </p:pic>
      <p:pic>
        <p:nvPicPr>
          <p:cNvPr id="3" name="Picture 2" descr="ALTIUS Fly b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155" y="3795835"/>
            <a:ext cx="1961244" cy="1371600"/>
          </a:xfrm>
          <a:prstGeom prst="rect">
            <a:avLst/>
          </a:prstGeom>
        </p:spPr>
      </p:pic>
      <p:pic>
        <p:nvPicPr>
          <p:cNvPr id="4" name="Picture 3" descr="ALTIUS_03_Slomo Scrubmp4.00_00_03_8.Still0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4057" y="3800766"/>
            <a:ext cx="2405888" cy="1353312"/>
          </a:xfrm>
          <a:prstGeom prst="rect">
            <a:avLst/>
          </a:prstGeom>
        </p:spPr>
      </p:pic>
    </p:spTree>
    <p:extLst>
      <p:ext uri="{BB962C8B-B14F-4D97-AF65-F5344CB8AC3E}">
        <p14:creationId xmlns:p14="http://schemas.microsoft.com/office/powerpoint/2010/main" val="16538126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941400" y="192235"/>
            <a:ext cx="789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dirty="0"/>
              <a:t>Challenges and Gaps</a:t>
            </a:r>
            <a:endParaRPr sz="2600" dirty="0"/>
          </a:p>
        </p:txBody>
      </p:sp>
      <p:sp>
        <p:nvSpPr>
          <p:cNvPr id="108" name="Google Shape;108;p16"/>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2" name="Rectangle 1"/>
          <p:cNvSpPr/>
          <p:nvPr/>
        </p:nvSpPr>
        <p:spPr>
          <a:xfrm>
            <a:off x="0" y="4212366"/>
            <a:ext cx="9144000" cy="9311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Content Placeholder 2"/>
          <p:cNvSpPr txBox="1">
            <a:spLocks/>
          </p:cNvSpPr>
          <p:nvPr/>
        </p:nvSpPr>
        <p:spPr>
          <a:xfrm>
            <a:off x="0" y="656145"/>
            <a:ext cx="9394074" cy="507928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279400" algn="l" rtl="0">
              <a:lnSpc>
                <a:spcPct val="115000"/>
              </a:lnSpc>
              <a:spcBef>
                <a:spcPts val="0"/>
              </a:spcBef>
              <a:spcAft>
                <a:spcPts val="0"/>
              </a:spcAft>
              <a:buClr>
                <a:srgbClr val="073763"/>
              </a:buClr>
              <a:buSzPts val="800"/>
              <a:buFont typeface="Arial"/>
              <a:buChar char="●"/>
              <a:defRPr sz="1600" b="0" i="0" u="none" strike="noStrike" cap="none">
                <a:solidFill>
                  <a:srgbClr val="073763"/>
                </a:solidFill>
                <a:latin typeface="Arial"/>
                <a:ea typeface="Arial"/>
                <a:cs typeface="Arial"/>
                <a:sym typeface="Arial"/>
              </a:defRPr>
            </a:lvl1pPr>
            <a:lvl2pPr marL="914400" marR="0" lvl="1" indent="-292100" algn="l" rtl="0">
              <a:lnSpc>
                <a:spcPct val="115000"/>
              </a:lnSpc>
              <a:spcBef>
                <a:spcPts val="1600"/>
              </a:spcBef>
              <a:spcAft>
                <a:spcPts val="0"/>
              </a:spcAft>
              <a:buClr>
                <a:srgbClr val="0B5394"/>
              </a:buClr>
              <a:buSzPts val="1000"/>
              <a:buFont typeface="Arial"/>
              <a:buChar char="○"/>
              <a:defRPr sz="1400" b="0" i="0" u="none" strike="noStrike" cap="none">
                <a:solidFill>
                  <a:srgbClr val="0B5394"/>
                </a:solidFill>
                <a:latin typeface="Arial"/>
                <a:ea typeface="Arial"/>
                <a:cs typeface="Arial"/>
                <a:sym typeface="Arial"/>
              </a:defRPr>
            </a:lvl2pPr>
            <a:lvl3pPr marL="1371600" marR="0" lvl="2" indent="-292100" algn="l" rtl="0">
              <a:lnSpc>
                <a:spcPct val="115000"/>
              </a:lnSpc>
              <a:spcBef>
                <a:spcPts val="1600"/>
              </a:spcBef>
              <a:spcAft>
                <a:spcPts val="0"/>
              </a:spcAft>
              <a:buClr>
                <a:srgbClr val="0B5394"/>
              </a:buClr>
              <a:buSzPts val="1000"/>
              <a:buFont typeface="Arial"/>
              <a:buChar char="■"/>
              <a:defRPr sz="1400" b="0" i="0" u="none" strike="noStrike" cap="none">
                <a:solidFill>
                  <a:srgbClr val="0B5394"/>
                </a:solidFill>
                <a:latin typeface="Arial"/>
                <a:ea typeface="Arial"/>
                <a:cs typeface="Arial"/>
                <a:sym typeface="Arial"/>
              </a:defRPr>
            </a:lvl3pPr>
            <a:lvl4pPr marL="1828800" marR="0" lvl="3" indent="-292100" algn="l" rtl="0">
              <a:lnSpc>
                <a:spcPct val="115000"/>
              </a:lnSpc>
              <a:spcBef>
                <a:spcPts val="1600"/>
              </a:spcBef>
              <a:spcAft>
                <a:spcPts val="0"/>
              </a:spcAft>
              <a:buClr>
                <a:srgbClr val="3D85C6"/>
              </a:buClr>
              <a:buSzPts val="1000"/>
              <a:buFont typeface="Arial"/>
              <a:buChar char="●"/>
              <a:defRPr sz="1400" b="0" i="0" u="none" strike="noStrike" cap="none">
                <a:solidFill>
                  <a:srgbClr val="3D85C6"/>
                </a:solidFill>
                <a:latin typeface="Arial"/>
                <a:ea typeface="Arial"/>
                <a:cs typeface="Arial"/>
                <a:sym typeface="Arial"/>
              </a:defRPr>
            </a:lvl4pPr>
            <a:lvl5pPr marL="2286000" marR="0" lvl="4" indent="-292100" algn="l" rtl="0">
              <a:lnSpc>
                <a:spcPct val="115000"/>
              </a:lnSpc>
              <a:spcBef>
                <a:spcPts val="1600"/>
              </a:spcBef>
              <a:spcAft>
                <a:spcPts val="0"/>
              </a:spcAft>
              <a:buClr>
                <a:srgbClr val="3D85C6"/>
              </a:buClr>
              <a:buSzPts val="1000"/>
              <a:buFont typeface="Arial"/>
              <a:buChar char="○"/>
              <a:defRPr sz="1400" b="0" i="0" u="none" strike="noStrike" cap="none">
                <a:solidFill>
                  <a:srgbClr val="3D85C6"/>
                </a:solidFill>
                <a:latin typeface="Arial"/>
                <a:ea typeface="Arial"/>
                <a:cs typeface="Arial"/>
                <a:sym typeface="Arial"/>
              </a:defRPr>
            </a:lvl5pPr>
            <a:lvl6pPr marL="2743200" marR="0" lvl="5" indent="-292100" algn="l" rtl="0">
              <a:lnSpc>
                <a:spcPct val="115000"/>
              </a:lnSpc>
              <a:spcBef>
                <a:spcPts val="1600"/>
              </a:spcBef>
              <a:spcAft>
                <a:spcPts val="0"/>
              </a:spcAft>
              <a:buClr>
                <a:srgbClr val="3D85C6"/>
              </a:buClr>
              <a:buSzPts val="1000"/>
              <a:buFont typeface="Arial"/>
              <a:buChar char="■"/>
              <a:defRPr sz="1400" b="0" i="0" u="none" strike="noStrike" cap="none">
                <a:solidFill>
                  <a:srgbClr val="3D85C6"/>
                </a:solidFill>
                <a:latin typeface="Arial"/>
                <a:ea typeface="Arial"/>
                <a:cs typeface="Arial"/>
                <a:sym typeface="Arial"/>
              </a:defRPr>
            </a:lvl6pPr>
            <a:lvl7pPr marL="3200400" marR="0" lvl="6" indent="-317500" algn="l" rtl="0">
              <a:lnSpc>
                <a:spcPct val="115000"/>
              </a:lnSpc>
              <a:spcBef>
                <a:spcPts val="1600"/>
              </a:spcBef>
              <a:spcAft>
                <a:spcPts val="0"/>
              </a:spcAft>
              <a:buClr>
                <a:srgbClr val="3D85C6"/>
              </a:buClr>
              <a:buSzPts val="1400"/>
              <a:buFont typeface="Arial"/>
              <a:buChar char="●"/>
              <a:defRPr sz="1400" b="0" i="0" u="none" strike="noStrike" cap="none">
                <a:solidFill>
                  <a:srgbClr val="3D85C6"/>
                </a:solidFill>
                <a:latin typeface="Arial"/>
                <a:ea typeface="Arial"/>
                <a:cs typeface="Arial"/>
                <a:sym typeface="Arial"/>
              </a:defRPr>
            </a:lvl7pPr>
            <a:lvl8pPr marL="3657600" marR="0" lvl="7" indent="-317500" algn="l" rtl="0">
              <a:lnSpc>
                <a:spcPct val="115000"/>
              </a:lnSpc>
              <a:spcBef>
                <a:spcPts val="1600"/>
              </a:spcBef>
              <a:spcAft>
                <a:spcPts val="0"/>
              </a:spcAft>
              <a:buClr>
                <a:srgbClr val="3D85C6"/>
              </a:buClr>
              <a:buSzPts val="1400"/>
              <a:buFont typeface="Arial"/>
              <a:buChar char="○"/>
              <a:defRPr sz="1400" b="0" i="0" u="none" strike="noStrike" cap="none">
                <a:solidFill>
                  <a:srgbClr val="3D85C6"/>
                </a:solidFill>
                <a:latin typeface="Arial"/>
                <a:ea typeface="Arial"/>
                <a:cs typeface="Arial"/>
                <a:sym typeface="Arial"/>
              </a:defRPr>
            </a:lvl8pPr>
            <a:lvl9pPr marL="4114800" marR="0" lvl="8" indent="-317500" algn="l" rtl="0">
              <a:lnSpc>
                <a:spcPct val="115000"/>
              </a:lnSpc>
              <a:spcBef>
                <a:spcPts val="1600"/>
              </a:spcBef>
              <a:spcAft>
                <a:spcPts val="1600"/>
              </a:spcAft>
              <a:buClr>
                <a:srgbClr val="3D85C6"/>
              </a:buClr>
              <a:buSzPts val="1400"/>
              <a:buFont typeface="Arial"/>
              <a:buChar char="■"/>
              <a:defRPr sz="1400" b="0" i="0" u="none" strike="noStrike" cap="none">
                <a:solidFill>
                  <a:srgbClr val="3D85C6"/>
                </a:solidFill>
                <a:latin typeface="Arial"/>
                <a:ea typeface="Arial"/>
                <a:cs typeface="Arial"/>
                <a:sym typeface="Arial"/>
              </a:defRPr>
            </a:lvl9pPr>
          </a:lstStyle>
          <a:p>
            <a:pPr marL="0" indent="0">
              <a:buNone/>
            </a:pPr>
            <a:r>
              <a:rPr lang="en-US" sz="1800" b="1" i="1" dirty="0" smtClean="0">
                <a:solidFill>
                  <a:srgbClr val="3366FF"/>
                </a:solidFill>
              </a:rPr>
              <a:t>Meeting the Requirements </a:t>
            </a:r>
            <a:r>
              <a:rPr lang="en-US" sz="1800" b="1" i="1" dirty="0">
                <a:solidFill>
                  <a:srgbClr val="3366FF"/>
                </a:solidFill>
              </a:rPr>
              <a:t>for All Future </a:t>
            </a:r>
            <a:r>
              <a:rPr lang="en-US" sz="1800" b="1" i="1" dirty="0" err="1">
                <a:solidFill>
                  <a:srgbClr val="3366FF"/>
                </a:solidFill>
              </a:rPr>
              <a:t>sUAS</a:t>
            </a:r>
            <a:r>
              <a:rPr lang="en-US" sz="1800" b="1" i="1" dirty="0">
                <a:solidFill>
                  <a:srgbClr val="3366FF"/>
                </a:solidFill>
              </a:rPr>
              <a:t> TC </a:t>
            </a:r>
            <a:r>
              <a:rPr lang="en-US" sz="1800" b="1" i="1" dirty="0" smtClean="0">
                <a:solidFill>
                  <a:srgbClr val="3366FF"/>
                </a:solidFill>
              </a:rPr>
              <a:t>Operations</a:t>
            </a:r>
            <a:r>
              <a:rPr lang="mr-IN" sz="1800" b="1" i="1" dirty="0" smtClean="0">
                <a:solidFill>
                  <a:srgbClr val="3366FF"/>
                </a:solidFill>
              </a:rPr>
              <a:t>…</a:t>
            </a:r>
            <a:r>
              <a:rPr lang="en-US" sz="1800" b="1" i="1" dirty="0" smtClean="0">
                <a:solidFill>
                  <a:srgbClr val="3366FF"/>
                </a:solidFill>
              </a:rPr>
              <a:t> </a:t>
            </a:r>
            <a:endParaRPr lang="en-US" sz="1800" b="1" i="1" dirty="0">
              <a:solidFill>
                <a:srgbClr val="3366FF"/>
              </a:solidFill>
            </a:endParaRPr>
          </a:p>
          <a:p>
            <a:pPr marL="0" indent="0">
              <a:buFont typeface="Arial"/>
              <a:buNone/>
            </a:pPr>
            <a:endParaRPr lang="en-US" sz="200" b="1" dirty="0" smtClean="0"/>
          </a:p>
          <a:p>
            <a:r>
              <a:rPr lang="en-US" sz="1500" b="1" u="sng" dirty="0" smtClean="0">
                <a:solidFill>
                  <a:srgbClr val="FF0000"/>
                </a:solidFill>
              </a:rPr>
              <a:t>Cost:</a:t>
            </a:r>
            <a:r>
              <a:rPr lang="en-US" sz="1500" b="1" dirty="0" smtClean="0">
                <a:solidFill>
                  <a:srgbClr val="FF0000"/>
                </a:solidFill>
              </a:rPr>
              <a:t> </a:t>
            </a:r>
            <a:r>
              <a:rPr lang="en-US" sz="1500" b="1" dirty="0" smtClean="0"/>
              <a:t>Improvement over GPS </a:t>
            </a:r>
            <a:r>
              <a:rPr lang="en-US" sz="1500" b="1" dirty="0" err="1" smtClean="0"/>
              <a:t>dropsonde</a:t>
            </a:r>
            <a:r>
              <a:rPr lang="en-US" sz="1500" b="1" dirty="0" smtClean="0"/>
              <a:t> (~$300/min; $900/3 min) (PBL)</a:t>
            </a:r>
          </a:p>
          <a:p>
            <a:r>
              <a:rPr lang="en-US" sz="1500" b="1" u="sng" dirty="0" smtClean="0">
                <a:solidFill>
                  <a:srgbClr val="FF0000"/>
                </a:solidFill>
              </a:rPr>
              <a:t>Command</a:t>
            </a:r>
            <a:r>
              <a:rPr lang="en-US" sz="1500" b="1" u="sng" dirty="0">
                <a:solidFill>
                  <a:srgbClr val="FF0000"/>
                </a:solidFill>
              </a:rPr>
              <a:t> </a:t>
            </a:r>
            <a:r>
              <a:rPr lang="en-US" sz="1500" b="1" u="sng" dirty="0" smtClean="0">
                <a:solidFill>
                  <a:srgbClr val="FF0000"/>
                </a:solidFill>
              </a:rPr>
              <a:t>and Control (C2):</a:t>
            </a:r>
            <a:r>
              <a:rPr lang="en-US" sz="1500" b="1" dirty="0" smtClean="0">
                <a:solidFill>
                  <a:srgbClr val="FF0000"/>
                </a:solidFill>
              </a:rPr>
              <a:t> </a:t>
            </a:r>
            <a:r>
              <a:rPr lang="en-US" sz="1500" b="1" dirty="0" smtClean="0"/>
              <a:t>150nmi range between </a:t>
            </a:r>
            <a:r>
              <a:rPr lang="en-US" sz="1500" b="1" dirty="0" err="1" smtClean="0"/>
              <a:t>sUAS</a:t>
            </a:r>
            <a:r>
              <a:rPr lang="en-US" sz="1500" b="1" dirty="0" smtClean="0"/>
              <a:t> and P3 (C130)</a:t>
            </a:r>
          </a:p>
          <a:p>
            <a:r>
              <a:rPr lang="en-US" sz="1500" b="1" u="sng" dirty="0" smtClean="0">
                <a:solidFill>
                  <a:srgbClr val="FF0000"/>
                </a:solidFill>
              </a:rPr>
              <a:t>Payload: </a:t>
            </a:r>
            <a:r>
              <a:rPr lang="en-US" sz="1500" b="1" dirty="0" smtClean="0"/>
              <a:t>High QC, reliable (</a:t>
            </a:r>
            <a:r>
              <a:rPr lang="en-US" sz="1500" b="1" dirty="0" err="1" smtClean="0"/>
              <a:t>Vaisala</a:t>
            </a:r>
            <a:r>
              <a:rPr lang="en-US" sz="1500" b="1" dirty="0" smtClean="0"/>
              <a:t> RD41; NOAA GPS Drop/Up </a:t>
            </a:r>
            <a:r>
              <a:rPr lang="en-US" sz="1500" b="1" dirty="0" err="1" smtClean="0"/>
              <a:t>Sondes</a:t>
            </a:r>
            <a:r>
              <a:rPr lang="en-US" sz="1500" b="1" dirty="0" smtClean="0"/>
              <a:t>)</a:t>
            </a:r>
          </a:p>
          <a:p>
            <a:r>
              <a:rPr lang="en-US" sz="1500" b="1" dirty="0" smtClean="0">
                <a:solidFill>
                  <a:srgbClr val="FF0000"/>
                </a:solidFill>
              </a:rPr>
              <a:t>S</a:t>
            </a:r>
            <a:r>
              <a:rPr lang="en-US" sz="1500" b="1" u="sng" dirty="0" smtClean="0">
                <a:solidFill>
                  <a:srgbClr val="FF0000"/>
                </a:solidFill>
              </a:rPr>
              <a:t>urvivability_1</a:t>
            </a:r>
            <a:r>
              <a:rPr lang="en-US" sz="1500" b="1" dirty="0" smtClean="0">
                <a:solidFill>
                  <a:srgbClr val="FF0000"/>
                </a:solidFill>
              </a:rPr>
              <a:t>: </a:t>
            </a:r>
            <a:r>
              <a:rPr lang="en-US" sz="1500" b="1" dirty="0" smtClean="0"/>
              <a:t>Consistency, 210-220kt air-deployed launch (P3/C130)</a:t>
            </a:r>
          </a:p>
          <a:p>
            <a:r>
              <a:rPr lang="en-US" sz="1500" b="1" u="sng" dirty="0" smtClean="0">
                <a:solidFill>
                  <a:srgbClr val="FF0000"/>
                </a:solidFill>
              </a:rPr>
              <a:t>Survivability_2</a:t>
            </a:r>
            <a:r>
              <a:rPr lang="en-US" sz="1500" b="1" dirty="0" smtClean="0">
                <a:solidFill>
                  <a:srgbClr val="FF0000"/>
                </a:solidFill>
              </a:rPr>
              <a:t>: </a:t>
            </a:r>
            <a:r>
              <a:rPr lang="en-US" sz="1500" b="1" dirty="0" smtClean="0"/>
              <a:t>Severely turbulent, high wind hurricane conditions</a:t>
            </a:r>
          </a:p>
          <a:p>
            <a:r>
              <a:rPr lang="en-US" sz="1500" b="1" u="sng" dirty="0" smtClean="0">
                <a:solidFill>
                  <a:srgbClr val="FF0000"/>
                </a:solidFill>
              </a:rPr>
              <a:t>Full Autonomy </a:t>
            </a:r>
            <a:r>
              <a:rPr lang="en-US" sz="1500" b="1" dirty="0" smtClean="0"/>
              <a:t>: No onboard </a:t>
            </a:r>
            <a:r>
              <a:rPr lang="en-US" sz="1500" b="1" dirty="0" err="1" smtClean="0"/>
              <a:t>sUAS</a:t>
            </a:r>
            <a:r>
              <a:rPr lang="en-US" sz="1500" b="1" dirty="0" smtClean="0"/>
              <a:t> pilots (Similar to </a:t>
            </a:r>
            <a:r>
              <a:rPr lang="en-US" sz="1500" b="1" dirty="0" err="1" smtClean="0"/>
              <a:t>Dropsonde</a:t>
            </a:r>
            <a:r>
              <a:rPr lang="en-US" sz="1500" b="1" dirty="0" smtClean="0"/>
              <a:t> release)</a:t>
            </a:r>
            <a:endParaRPr lang="en-US" sz="400" b="1" i="1" dirty="0" smtClean="0">
              <a:solidFill>
                <a:srgbClr val="0000FF"/>
              </a:solidFill>
            </a:endParaRPr>
          </a:p>
          <a:p>
            <a:pPr marL="0" indent="0" algn="ctr">
              <a:buFont typeface="Arial"/>
              <a:buNone/>
            </a:pPr>
            <a:r>
              <a:rPr lang="en-US" sz="1800" b="1" i="1" dirty="0" smtClean="0">
                <a:solidFill>
                  <a:srgbClr val="0000FF"/>
                </a:solidFill>
              </a:rPr>
              <a:t>Where are we right now </a:t>
            </a:r>
            <a:r>
              <a:rPr lang="en-US" sz="1800" b="1" i="1" dirty="0" smtClean="0">
                <a:solidFill>
                  <a:srgbClr val="0000FF"/>
                </a:solidFill>
              </a:rPr>
              <a:t>(</a:t>
            </a:r>
            <a:r>
              <a:rPr lang="en-US" sz="1800" b="1" i="1" dirty="0" smtClean="0">
                <a:solidFill>
                  <a:srgbClr val="0000FF"/>
                </a:solidFill>
              </a:rPr>
              <a:t>April</a:t>
            </a:r>
            <a:r>
              <a:rPr lang="en-US" sz="1800" b="1" i="1" dirty="0" smtClean="0">
                <a:solidFill>
                  <a:srgbClr val="0000FF"/>
                </a:solidFill>
              </a:rPr>
              <a:t> </a:t>
            </a:r>
            <a:r>
              <a:rPr lang="en-US" sz="1800" b="1" i="1" dirty="0" smtClean="0">
                <a:solidFill>
                  <a:srgbClr val="0000FF"/>
                </a:solidFill>
              </a:rPr>
              <a:t>2021)? </a:t>
            </a:r>
            <a:endParaRPr lang="en-US" sz="400" b="1" i="1" dirty="0" smtClean="0">
              <a:solidFill>
                <a:srgbClr val="0000FF"/>
              </a:solidFill>
            </a:endParaRPr>
          </a:p>
          <a:p>
            <a:pPr marL="0" indent="0">
              <a:buFont typeface="Arial"/>
              <a:buNone/>
            </a:pPr>
            <a:r>
              <a:rPr lang="en-US" sz="1400" b="1" i="1" dirty="0" smtClean="0">
                <a:solidFill>
                  <a:srgbClr val="0000FF"/>
                </a:solidFill>
              </a:rPr>
              <a:t>	</a:t>
            </a:r>
            <a:r>
              <a:rPr lang="en-US" sz="1500" b="1" i="1" dirty="0" smtClean="0">
                <a:solidFill>
                  <a:srgbClr val="000000"/>
                </a:solidFill>
              </a:rPr>
              <a:t>- </a:t>
            </a:r>
            <a:r>
              <a:rPr lang="en-US" sz="1500" b="1" i="1" u="sng" dirty="0" smtClean="0">
                <a:solidFill>
                  <a:srgbClr val="000000"/>
                </a:solidFill>
              </a:rPr>
              <a:t>Cost</a:t>
            </a:r>
            <a:r>
              <a:rPr lang="en-US" sz="1500" b="1" i="1" dirty="0" smtClean="0">
                <a:solidFill>
                  <a:srgbClr val="000000"/>
                </a:solidFill>
              </a:rPr>
              <a:t>: </a:t>
            </a:r>
            <a:r>
              <a:rPr lang="en-US" sz="1500" b="1" i="1" dirty="0" smtClean="0">
                <a:solidFill>
                  <a:srgbClr val="0000FF"/>
                </a:solidFill>
              </a:rPr>
              <a:t>ALL 3 have, so far, met cost requirements (~$40- $200/minute)</a:t>
            </a:r>
          </a:p>
          <a:p>
            <a:pPr marL="0" indent="0">
              <a:buFont typeface="Arial"/>
              <a:buNone/>
            </a:pPr>
            <a:r>
              <a:rPr lang="en-US" sz="1500" b="1" i="1" dirty="0" smtClean="0">
                <a:solidFill>
                  <a:srgbClr val="0000FF"/>
                </a:solidFill>
              </a:rPr>
              <a:t>	</a:t>
            </a:r>
            <a:r>
              <a:rPr lang="en-US" sz="1500" b="1" i="1" dirty="0" smtClean="0">
                <a:solidFill>
                  <a:srgbClr val="000000"/>
                </a:solidFill>
              </a:rPr>
              <a:t>- </a:t>
            </a:r>
            <a:r>
              <a:rPr lang="en-US" sz="1500" b="1" i="1" u="sng" dirty="0" smtClean="0">
                <a:solidFill>
                  <a:srgbClr val="000000"/>
                </a:solidFill>
              </a:rPr>
              <a:t>C2</a:t>
            </a:r>
            <a:r>
              <a:rPr lang="en-US" sz="1500" b="1" i="1" dirty="0" smtClean="0">
                <a:solidFill>
                  <a:srgbClr val="000000"/>
                </a:solidFill>
              </a:rPr>
              <a:t>: </a:t>
            </a:r>
            <a:r>
              <a:rPr lang="en-US" sz="1500" b="1" i="1" dirty="0" smtClean="0">
                <a:solidFill>
                  <a:srgbClr val="0000FF"/>
                </a:solidFill>
              </a:rPr>
              <a:t>Area-I’s </a:t>
            </a:r>
            <a:r>
              <a:rPr lang="en-US" sz="1500" b="1" i="1" dirty="0" err="1" smtClean="0">
                <a:solidFill>
                  <a:srgbClr val="0000FF"/>
                </a:solidFill>
              </a:rPr>
              <a:t>Altius</a:t>
            </a:r>
            <a:r>
              <a:rPr lang="en-US" sz="1500" b="1" i="1" dirty="0" smtClean="0">
                <a:solidFill>
                  <a:srgbClr val="0000FF"/>
                </a:solidFill>
              </a:rPr>
              <a:t> 600: </a:t>
            </a:r>
            <a:r>
              <a:rPr lang="en-US" sz="1500" b="1" i="1" u="sng" dirty="0" smtClean="0">
                <a:solidFill>
                  <a:srgbClr val="008000"/>
                </a:solidFill>
              </a:rPr>
              <a:t>up to 4h duration*</a:t>
            </a:r>
            <a:r>
              <a:rPr lang="en-US" sz="1500" b="1" i="1" dirty="0" smtClean="0">
                <a:solidFill>
                  <a:srgbClr val="008000"/>
                </a:solidFill>
              </a:rPr>
              <a:t>, </a:t>
            </a:r>
            <a:r>
              <a:rPr lang="en-US" sz="1500" b="1" i="1" u="sng" dirty="0" smtClean="0">
                <a:solidFill>
                  <a:srgbClr val="008000"/>
                </a:solidFill>
              </a:rPr>
              <a:t>193 </a:t>
            </a:r>
            <a:r>
              <a:rPr lang="en-US" sz="1500" b="1" i="1" u="sng" dirty="0" err="1" smtClean="0">
                <a:solidFill>
                  <a:srgbClr val="008000"/>
                </a:solidFill>
              </a:rPr>
              <a:t>nmi</a:t>
            </a:r>
            <a:r>
              <a:rPr lang="en-US" sz="1500" b="1" i="1" u="sng" dirty="0" smtClean="0">
                <a:solidFill>
                  <a:srgbClr val="008000"/>
                </a:solidFill>
              </a:rPr>
              <a:t> </a:t>
            </a:r>
            <a:r>
              <a:rPr lang="en-US" sz="1500" b="1" i="1" dirty="0" smtClean="0">
                <a:solidFill>
                  <a:srgbClr val="008000"/>
                </a:solidFill>
              </a:rPr>
              <a:t>(P3-to-sUAS range)</a:t>
            </a:r>
          </a:p>
          <a:p>
            <a:pPr marL="0" indent="0">
              <a:buFont typeface="Arial"/>
              <a:buNone/>
            </a:pPr>
            <a:r>
              <a:rPr lang="en-US" sz="1500" b="1" i="1" dirty="0" smtClean="0">
                <a:solidFill>
                  <a:srgbClr val="0000FF"/>
                </a:solidFill>
              </a:rPr>
              <a:t>	</a:t>
            </a:r>
            <a:r>
              <a:rPr lang="en-US" sz="1500" b="1" i="1" dirty="0" smtClean="0">
                <a:solidFill>
                  <a:srgbClr val="000000"/>
                </a:solidFill>
              </a:rPr>
              <a:t>- </a:t>
            </a:r>
            <a:r>
              <a:rPr lang="en-US" sz="1500" b="1" i="1" u="sng" dirty="0" smtClean="0">
                <a:solidFill>
                  <a:srgbClr val="000000"/>
                </a:solidFill>
              </a:rPr>
              <a:t>Payload</a:t>
            </a:r>
            <a:r>
              <a:rPr lang="en-US" sz="1500" b="1" i="1" dirty="0" smtClean="0">
                <a:solidFill>
                  <a:srgbClr val="000000"/>
                </a:solidFill>
              </a:rPr>
              <a:t>: </a:t>
            </a:r>
            <a:r>
              <a:rPr lang="en-US" sz="1500" b="1" i="1" dirty="0" smtClean="0">
                <a:solidFill>
                  <a:srgbClr val="0000FF"/>
                </a:solidFill>
              </a:rPr>
              <a:t>All have made strides (ground testing); </a:t>
            </a:r>
            <a:r>
              <a:rPr lang="en-US" sz="1500" b="1" i="1" dirty="0" err="1" smtClean="0">
                <a:solidFill>
                  <a:srgbClr val="008000"/>
                </a:solidFill>
              </a:rPr>
              <a:t>Altius</a:t>
            </a:r>
            <a:r>
              <a:rPr lang="en-US" sz="1500" b="1" i="1" dirty="0" smtClean="0">
                <a:solidFill>
                  <a:srgbClr val="008000"/>
                </a:solidFill>
              </a:rPr>
              <a:t> CAT </a:t>
            </a:r>
            <a:r>
              <a:rPr lang="en-US" sz="1500" b="1" i="1" dirty="0" smtClean="0">
                <a:solidFill>
                  <a:srgbClr val="008000"/>
                </a:solidFill>
              </a:rPr>
              <a:t>prelim success </a:t>
            </a:r>
            <a:r>
              <a:rPr lang="en-US" sz="1500" b="1" i="1" dirty="0" smtClean="0">
                <a:solidFill>
                  <a:srgbClr val="008000"/>
                </a:solidFill>
              </a:rPr>
              <a:t>(</a:t>
            </a:r>
            <a:r>
              <a:rPr lang="en-US" sz="1500" b="1" i="1" dirty="0" smtClean="0">
                <a:solidFill>
                  <a:srgbClr val="008000"/>
                </a:solidFill>
              </a:rPr>
              <a:t>PTHU/SST)</a:t>
            </a:r>
            <a:endParaRPr lang="en-US" sz="1500" b="1" i="1" dirty="0" smtClean="0">
              <a:solidFill>
                <a:srgbClr val="008000"/>
              </a:solidFill>
            </a:endParaRPr>
          </a:p>
          <a:p>
            <a:pPr marL="0" indent="0">
              <a:buFont typeface="Arial"/>
              <a:buNone/>
            </a:pPr>
            <a:r>
              <a:rPr lang="en-US" sz="1500" b="1" i="1" dirty="0" smtClean="0">
                <a:solidFill>
                  <a:srgbClr val="0000FF"/>
                </a:solidFill>
              </a:rPr>
              <a:t>	</a:t>
            </a:r>
            <a:r>
              <a:rPr lang="en-US" sz="1500" b="1" i="1" dirty="0" smtClean="0">
                <a:solidFill>
                  <a:srgbClr val="000000"/>
                </a:solidFill>
              </a:rPr>
              <a:t>- </a:t>
            </a:r>
            <a:r>
              <a:rPr lang="en-US" sz="1500" b="1" i="1" u="sng" dirty="0" smtClean="0">
                <a:solidFill>
                  <a:srgbClr val="000000"/>
                </a:solidFill>
              </a:rPr>
              <a:t>Survivability (1)</a:t>
            </a:r>
            <a:r>
              <a:rPr lang="en-US" sz="1500" b="1" i="1" dirty="0" smtClean="0">
                <a:solidFill>
                  <a:srgbClr val="000000"/>
                </a:solidFill>
              </a:rPr>
              <a:t>: </a:t>
            </a:r>
            <a:r>
              <a:rPr lang="en-US" sz="1500" b="1" i="1" dirty="0" err="1" smtClean="0">
                <a:solidFill>
                  <a:srgbClr val="008000"/>
                </a:solidFill>
              </a:rPr>
              <a:t>Altius</a:t>
            </a:r>
            <a:r>
              <a:rPr lang="en-US" sz="1500" b="1" i="1" dirty="0" smtClean="0">
                <a:solidFill>
                  <a:srgbClr val="008000"/>
                </a:solidFill>
              </a:rPr>
              <a:t>: CAT success</a:t>
            </a:r>
            <a:r>
              <a:rPr lang="en-US" sz="1500" b="1" i="1" dirty="0" smtClean="0">
                <a:solidFill>
                  <a:srgbClr val="0000FF"/>
                </a:solidFill>
              </a:rPr>
              <a:t>; Barron, </a:t>
            </a:r>
            <a:r>
              <a:rPr lang="en-US" sz="1500" b="1" i="1" dirty="0" err="1" smtClean="0">
                <a:solidFill>
                  <a:srgbClr val="0000FF"/>
                </a:solidFill>
              </a:rPr>
              <a:t>Blackswift</a:t>
            </a:r>
            <a:r>
              <a:rPr lang="en-US" sz="1500" b="1" i="1" dirty="0" smtClean="0">
                <a:solidFill>
                  <a:srgbClr val="0000FF"/>
                </a:solidFill>
              </a:rPr>
              <a:t>: </a:t>
            </a:r>
            <a:r>
              <a:rPr lang="en-US" sz="1500" b="1" i="1" dirty="0" smtClean="0">
                <a:solidFill>
                  <a:srgbClr val="FF0000"/>
                </a:solidFill>
              </a:rPr>
              <a:t>(Unknown)</a:t>
            </a:r>
          </a:p>
          <a:p>
            <a:pPr marL="0" indent="0">
              <a:buFont typeface="Arial"/>
              <a:buNone/>
            </a:pPr>
            <a:r>
              <a:rPr lang="en-US" sz="1500" b="1" i="1" dirty="0" smtClean="0">
                <a:solidFill>
                  <a:srgbClr val="0000FF"/>
                </a:solidFill>
              </a:rPr>
              <a:t>	</a:t>
            </a:r>
            <a:r>
              <a:rPr lang="en-US" sz="1500" b="1" i="1" dirty="0" smtClean="0">
                <a:solidFill>
                  <a:srgbClr val="000000"/>
                </a:solidFill>
              </a:rPr>
              <a:t>- Survivability (2): </a:t>
            </a:r>
            <a:r>
              <a:rPr lang="en-US" sz="1500" b="1" i="1" dirty="0" smtClean="0">
                <a:solidFill>
                  <a:srgbClr val="FF0000"/>
                </a:solidFill>
              </a:rPr>
              <a:t>All 3 (Unknown)</a:t>
            </a:r>
          </a:p>
          <a:p>
            <a:pPr marL="0" indent="0">
              <a:buFont typeface="Arial"/>
              <a:buNone/>
            </a:pPr>
            <a:r>
              <a:rPr lang="en-US" sz="1500" b="1" i="1" dirty="0" smtClean="0">
                <a:solidFill>
                  <a:srgbClr val="0000FF"/>
                </a:solidFill>
              </a:rPr>
              <a:t>	</a:t>
            </a:r>
            <a:r>
              <a:rPr lang="en-US" sz="1500" b="1" i="1" dirty="0" smtClean="0">
                <a:solidFill>
                  <a:srgbClr val="000000"/>
                </a:solidFill>
              </a:rPr>
              <a:t>- </a:t>
            </a:r>
            <a:r>
              <a:rPr lang="en-US" sz="1500" b="1" i="1" u="sng" dirty="0" smtClean="0">
                <a:solidFill>
                  <a:srgbClr val="000000"/>
                </a:solidFill>
              </a:rPr>
              <a:t>Automation</a:t>
            </a:r>
            <a:r>
              <a:rPr lang="en-US" sz="1500" b="1" i="1" dirty="0" smtClean="0">
                <a:solidFill>
                  <a:srgbClr val="000000"/>
                </a:solidFill>
              </a:rPr>
              <a:t>:  </a:t>
            </a:r>
            <a:r>
              <a:rPr lang="en-US" sz="1500" b="1" i="1" dirty="0" smtClean="0">
                <a:solidFill>
                  <a:srgbClr val="FF0000"/>
                </a:solidFill>
              </a:rPr>
              <a:t>All in progress</a:t>
            </a:r>
            <a:r>
              <a:rPr lang="mr-IN" sz="1500" b="1" i="1" dirty="0" smtClean="0">
                <a:solidFill>
                  <a:srgbClr val="FF0000"/>
                </a:solidFill>
              </a:rPr>
              <a:t>…</a:t>
            </a:r>
            <a:endParaRPr lang="en-US" sz="1500" b="1" i="1" dirty="0" smtClean="0">
              <a:solidFill>
                <a:srgbClr val="FF0000"/>
              </a:solidFill>
            </a:endParaRPr>
          </a:p>
          <a:p>
            <a:pPr>
              <a:buFontTx/>
              <a:buChar char="-"/>
            </a:pPr>
            <a:endParaRPr lang="en-US" sz="1500" b="1" i="1" dirty="0" smtClean="0">
              <a:solidFill>
                <a:srgbClr val="FF0000"/>
              </a:solidFill>
            </a:endParaRPr>
          </a:p>
          <a:p>
            <a:pPr marL="0" indent="0">
              <a:buFont typeface="Arial"/>
              <a:buNone/>
            </a:pPr>
            <a:endParaRPr lang="en-US" sz="1500" b="1" i="1" dirty="0">
              <a:solidFill>
                <a:srgbClr val="FF0000"/>
              </a:solidFill>
            </a:endParaRPr>
          </a:p>
        </p:txBody>
      </p:sp>
      <p:sp>
        <p:nvSpPr>
          <p:cNvPr id="11" name="TextBox 10"/>
          <p:cNvSpPr txBox="1"/>
          <p:nvPr/>
        </p:nvSpPr>
        <p:spPr>
          <a:xfrm>
            <a:off x="2753554" y="4020412"/>
            <a:ext cx="7016273" cy="1169551"/>
          </a:xfrm>
          <a:prstGeom prst="rect">
            <a:avLst/>
          </a:prstGeom>
          <a:noFill/>
        </p:spPr>
        <p:txBody>
          <a:bodyPr wrap="square" rtlCol="0">
            <a:spAutoFit/>
          </a:bodyPr>
          <a:lstStyle/>
          <a:p>
            <a:pPr algn="ctr"/>
            <a:r>
              <a:rPr lang="en-US" b="1" i="1" u="sng" dirty="0" smtClean="0"/>
              <a:t>What's Next?  </a:t>
            </a:r>
          </a:p>
          <a:p>
            <a:pPr algn="ctr"/>
            <a:r>
              <a:rPr lang="en-US" b="1" i="1" dirty="0" smtClean="0"/>
              <a:t>Additional payload testing (</a:t>
            </a:r>
            <a:r>
              <a:rPr lang="en-US" b="1" i="1" dirty="0" err="1" smtClean="0"/>
              <a:t>Altius</a:t>
            </a:r>
            <a:r>
              <a:rPr lang="en-US" b="1" i="1" dirty="0" smtClean="0"/>
              <a:t>) </a:t>
            </a:r>
            <a:r>
              <a:rPr lang="en-US" b="1" i="1" dirty="0" smtClean="0"/>
              <a:t>April</a:t>
            </a:r>
            <a:r>
              <a:rPr lang="en-US" b="1" i="1" dirty="0" smtClean="0"/>
              <a:t>-July</a:t>
            </a:r>
            <a:endParaRPr lang="en-US" b="1" i="1" dirty="0"/>
          </a:p>
          <a:p>
            <a:pPr algn="ctr"/>
            <a:r>
              <a:rPr lang="en-US" b="1" i="1" dirty="0" err="1">
                <a:solidFill>
                  <a:srgbClr val="008000"/>
                </a:solidFill>
              </a:rPr>
              <a:t>Altius</a:t>
            </a:r>
            <a:r>
              <a:rPr lang="en-US" b="1" i="1" dirty="0">
                <a:solidFill>
                  <a:srgbClr val="008000"/>
                </a:solidFill>
              </a:rPr>
              <a:t> 600 final production </a:t>
            </a:r>
            <a:r>
              <a:rPr lang="en-US" b="1" i="1" dirty="0" smtClean="0">
                <a:solidFill>
                  <a:srgbClr val="008000"/>
                </a:solidFill>
              </a:rPr>
              <a:t>(likely 4 </a:t>
            </a:r>
            <a:r>
              <a:rPr lang="en-US" b="1" i="1" dirty="0" err="1">
                <a:solidFill>
                  <a:srgbClr val="008000"/>
                </a:solidFill>
              </a:rPr>
              <a:t>sUAS</a:t>
            </a:r>
            <a:r>
              <a:rPr lang="en-US" b="1" i="1" dirty="0">
                <a:solidFill>
                  <a:srgbClr val="008000"/>
                </a:solidFill>
              </a:rPr>
              <a:t>) delivered </a:t>
            </a:r>
            <a:r>
              <a:rPr lang="en-US" b="1" i="1" dirty="0" smtClean="0">
                <a:solidFill>
                  <a:srgbClr val="008000"/>
                </a:solidFill>
              </a:rPr>
              <a:t>by August</a:t>
            </a:r>
            <a:endParaRPr lang="en-US" b="1" i="1" dirty="0">
              <a:solidFill>
                <a:srgbClr val="008000"/>
              </a:solidFill>
            </a:endParaRPr>
          </a:p>
          <a:p>
            <a:pPr algn="ctr"/>
            <a:r>
              <a:rPr lang="en-US" b="1" i="1" dirty="0">
                <a:solidFill>
                  <a:srgbClr val="008000"/>
                </a:solidFill>
              </a:rPr>
              <a:t>In-Storm </a:t>
            </a:r>
            <a:r>
              <a:rPr lang="en-US" b="1" i="1" dirty="0" err="1">
                <a:solidFill>
                  <a:srgbClr val="008000"/>
                </a:solidFill>
              </a:rPr>
              <a:t>Altius</a:t>
            </a:r>
            <a:r>
              <a:rPr lang="en-US" b="1" i="1" dirty="0">
                <a:solidFill>
                  <a:srgbClr val="008000"/>
                </a:solidFill>
              </a:rPr>
              <a:t> 600 Testing </a:t>
            </a:r>
            <a:r>
              <a:rPr lang="en-US" b="1" i="1" dirty="0" smtClean="0">
                <a:solidFill>
                  <a:srgbClr val="008000"/>
                </a:solidFill>
              </a:rPr>
              <a:t>during the 2021 Hurricane Season</a:t>
            </a:r>
            <a:endParaRPr lang="en-US" b="1" i="1" dirty="0">
              <a:solidFill>
                <a:srgbClr val="008000"/>
              </a:solidFill>
            </a:endParaRPr>
          </a:p>
          <a:p>
            <a:pPr algn="ctr"/>
            <a:r>
              <a:rPr lang="en-US" b="1" i="1" dirty="0"/>
              <a:t>Continued </a:t>
            </a:r>
            <a:r>
              <a:rPr lang="en-US" b="1" i="1" dirty="0" smtClean="0"/>
              <a:t>development and testing of </a:t>
            </a:r>
            <a:r>
              <a:rPr lang="en-US" b="1" i="1" dirty="0"/>
              <a:t>Black Swift and Barron </a:t>
            </a:r>
            <a:r>
              <a:rPr lang="en-US" b="1" i="1" dirty="0" err="1"/>
              <a:t>sUAS</a:t>
            </a:r>
            <a:r>
              <a:rPr lang="en-US" b="1" i="1" dirty="0"/>
              <a:t>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unname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0" y="-63166"/>
            <a:ext cx="9144000" cy="769441"/>
          </a:xfrm>
          <a:prstGeom prst="rect">
            <a:avLst/>
          </a:prstGeom>
          <a:noFill/>
        </p:spPr>
        <p:txBody>
          <a:bodyPr wrap="square" rtlCol="0">
            <a:spAutoFit/>
          </a:bodyPr>
          <a:lstStyle/>
          <a:p>
            <a:pPr algn="ctr">
              <a:buClrTx/>
              <a:buFontTx/>
              <a:buNone/>
            </a:pPr>
            <a:r>
              <a:rPr lang="en-US" sz="2200" b="1" kern="1200" dirty="0" smtClean="0">
                <a:solidFill>
                  <a:srgbClr val="FF6600"/>
                </a:solidFill>
                <a:latin typeface="Arial" panose="020B0604020202020204" pitchFamily="34" charset="0"/>
                <a:ea typeface="+mn-ea"/>
                <a:cs typeface="Arial" panose="020B0604020202020204" pitchFamily="34" charset="0"/>
              </a:rPr>
              <a:t>2021 </a:t>
            </a:r>
            <a:r>
              <a:rPr lang="en-US" sz="2200" b="1" kern="1200" dirty="0">
                <a:solidFill>
                  <a:srgbClr val="FF6600"/>
                </a:solidFill>
                <a:latin typeface="Arial" panose="020B0604020202020204" pitchFamily="34" charset="0"/>
                <a:ea typeface="+mn-ea"/>
                <a:cs typeface="Arial" panose="020B0604020202020204" pitchFamily="34" charset="0"/>
              </a:rPr>
              <a:t>NOAA/AOML/HRD Hurricane Field Program</a:t>
            </a:r>
          </a:p>
          <a:p>
            <a:pPr algn="ctr">
              <a:buClrTx/>
              <a:buFontTx/>
              <a:buNone/>
            </a:pPr>
            <a:r>
              <a:rPr lang="en-US" sz="2200" b="1" kern="1200" dirty="0">
                <a:solidFill>
                  <a:srgbClr val="FF6600"/>
                </a:solidFill>
                <a:latin typeface="Arial" panose="020B0604020202020204" pitchFamily="34" charset="0"/>
                <a:ea typeface="+mn-ea"/>
                <a:cs typeface="Arial" panose="020B0604020202020204" pitchFamily="34" charset="0"/>
              </a:rPr>
              <a:t>Intensity Forecast Experiment (IFEX)</a:t>
            </a:r>
          </a:p>
        </p:txBody>
      </p:sp>
      <p:sp>
        <p:nvSpPr>
          <p:cNvPr id="7" name="TextBox 6"/>
          <p:cNvSpPr txBox="1"/>
          <p:nvPr/>
        </p:nvSpPr>
        <p:spPr>
          <a:xfrm>
            <a:off x="0" y="638048"/>
            <a:ext cx="9144000" cy="1762021"/>
          </a:xfrm>
          <a:prstGeom prst="rect">
            <a:avLst/>
          </a:prstGeom>
          <a:noFill/>
        </p:spPr>
        <p:txBody>
          <a:bodyPr wrap="square" rtlCol="0">
            <a:spAutoFit/>
          </a:bodyPr>
          <a:lstStyle/>
          <a:p>
            <a:pPr algn="ctr">
              <a:buClrTx/>
              <a:buFontTx/>
              <a:buNone/>
            </a:pPr>
            <a:r>
              <a:rPr lang="en-US" sz="1600" b="1" kern="1200" dirty="0" smtClean="0">
                <a:solidFill>
                  <a:schemeClr val="tx1"/>
                </a:solidFill>
                <a:latin typeface="Arial" panose="020B0604020202020204" pitchFamily="34" charset="0"/>
                <a:ea typeface="+mn-ea"/>
                <a:cs typeface="Arial" panose="020B0604020202020204" pitchFamily="34" charset="0"/>
              </a:rPr>
              <a:t>RESEARCH IN COORDINATION WITH OPERATIONS SMALL UNMANNED AIRCRAFT VEHICLE EXPERIMENT(RICO SUAVE)</a:t>
            </a:r>
          </a:p>
          <a:p>
            <a:pPr algn="ctr">
              <a:buClrTx/>
              <a:buFontTx/>
              <a:buNone/>
            </a:pPr>
            <a:r>
              <a:rPr lang="en-US" sz="200" b="1" kern="1200" dirty="0" err="1" smtClean="0">
                <a:solidFill>
                  <a:srgbClr val="93A299">
                    <a:lumMod val="75000"/>
                  </a:srgbClr>
                </a:solidFill>
                <a:latin typeface="Arial" panose="020B0604020202020204" pitchFamily="34" charset="0"/>
                <a:ea typeface="+mn-ea"/>
                <a:cs typeface="Arial" panose="020B0604020202020204" pitchFamily="34" charset="0"/>
              </a:rPr>
              <a:t>jj</a:t>
            </a:r>
            <a:endParaRPr lang="en-US" sz="200" b="1" kern="1200" dirty="0">
              <a:solidFill>
                <a:srgbClr val="93A299">
                  <a:lumMod val="75000"/>
                </a:srgbClr>
              </a:solidFill>
              <a:latin typeface="Arial" panose="020B0604020202020204" pitchFamily="34" charset="0"/>
              <a:ea typeface="+mn-ea"/>
              <a:cs typeface="Arial" panose="020B0604020202020204" pitchFamily="34" charset="0"/>
            </a:endParaRPr>
          </a:p>
          <a:p>
            <a:pPr algn="just">
              <a:buClrTx/>
              <a:buFontTx/>
              <a:buNone/>
            </a:pPr>
            <a:r>
              <a:rPr lang="en-US" sz="1600" b="1" u="sng" kern="1200" dirty="0">
                <a:solidFill>
                  <a:srgbClr val="292934"/>
                </a:solidFill>
                <a:ea typeface="+mn-ea"/>
                <a:cs typeface="Arial" panose="020B0604020202020204" pitchFamily="34" charset="0"/>
              </a:rPr>
              <a:t>Science Team</a:t>
            </a:r>
            <a:r>
              <a:rPr lang="en-US" sz="1600" b="1" u="sng" kern="1200" dirty="0" smtClean="0">
                <a:solidFill>
                  <a:srgbClr val="292934"/>
                </a:solidFill>
                <a:ea typeface="+mn-ea"/>
                <a:cs typeface="Arial" panose="020B0604020202020204" pitchFamily="34" charset="0"/>
              </a:rPr>
              <a:t>:</a:t>
            </a:r>
            <a:r>
              <a:rPr lang="en-US" sz="1600" b="1" kern="1200" dirty="0" smtClean="0">
                <a:solidFill>
                  <a:srgbClr val="292934"/>
                </a:solidFill>
                <a:ea typeface="+mn-ea"/>
                <a:cs typeface="Arial" panose="020B0604020202020204" pitchFamily="34" charset="0"/>
              </a:rPr>
              <a:t> </a:t>
            </a:r>
            <a:r>
              <a:rPr lang="en-US" sz="1450" b="1" kern="1200" dirty="0" smtClean="0">
                <a:solidFill>
                  <a:srgbClr val="3366FF"/>
                </a:solidFill>
                <a:ea typeface="+mn-ea"/>
                <a:cs typeface="+mn-cs"/>
              </a:rPr>
              <a:t>Joseph </a:t>
            </a:r>
            <a:r>
              <a:rPr lang="en-US" sz="1450" b="1" kern="1200" dirty="0">
                <a:solidFill>
                  <a:srgbClr val="3366FF"/>
                </a:solidFill>
                <a:ea typeface="+mn-ea"/>
                <a:cs typeface="+mn-cs"/>
              </a:rPr>
              <a:t>Cione, Jun Zhang, George Bryan (NCAR), Ron </a:t>
            </a:r>
            <a:r>
              <a:rPr lang="en-US" sz="1450" b="1" kern="1200" dirty="0" err="1">
                <a:solidFill>
                  <a:srgbClr val="3366FF"/>
                </a:solidFill>
                <a:ea typeface="+mn-ea"/>
                <a:cs typeface="+mn-cs"/>
              </a:rPr>
              <a:t>Dobosy</a:t>
            </a:r>
            <a:r>
              <a:rPr lang="en-US" sz="1450" b="1" kern="1200" dirty="0">
                <a:solidFill>
                  <a:srgbClr val="3366FF"/>
                </a:solidFill>
                <a:ea typeface="+mn-ea"/>
                <a:cs typeface="+mn-cs"/>
              </a:rPr>
              <a:t> (NOAA/ARL-ret), </a:t>
            </a:r>
            <a:r>
              <a:rPr lang="en-US" sz="1450" b="1" kern="1200" dirty="0" err="1">
                <a:solidFill>
                  <a:srgbClr val="3366FF"/>
                </a:solidFill>
                <a:ea typeface="+mn-ea"/>
                <a:cs typeface="+mn-cs"/>
              </a:rPr>
              <a:t>Altug</a:t>
            </a:r>
            <a:r>
              <a:rPr lang="en-US" sz="1450" b="1" kern="1200" dirty="0">
                <a:solidFill>
                  <a:srgbClr val="3366FF"/>
                </a:solidFill>
                <a:ea typeface="+mn-ea"/>
                <a:cs typeface="+mn-cs"/>
              </a:rPr>
              <a:t> </a:t>
            </a:r>
            <a:r>
              <a:rPr lang="en-US" sz="1450" b="1" kern="1200" dirty="0" err="1">
                <a:solidFill>
                  <a:srgbClr val="3366FF"/>
                </a:solidFill>
                <a:ea typeface="+mn-ea"/>
                <a:cs typeface="+mn-cs"/>
              </a:rPr>
              <a:t>Aksoy</a:t>
            </a:r>
            <a:r>
              <a:rPr lang="en-US" sz="1450" b="1" kern="1200" dirty="0">
                <a:solidFill>
                  <a:srgbClr val="3366FF"/>
                </a:solidFill>
                <a:ea typeface="+mn-ea"/>
                <a:cs typeface="+mn-cs"/>
              </a:rPr>
              <a:t>, Frank Marks, Kelly Ryan, Brittany Dahl, Josh </a:t>
            </a:r>
            <a:r>
              <a:rPr lang="en-US" sz="1450" b="1" kern="1200" dirty="0" err="1">
                <a:solidFill>
                  <a:srgbClr val="3366FF"/>
                </a:solidFill>
                <a:ea typeface="+mn-ea"/>
                <a:cs typeface="+mn-cs"/>
              </a:rPr>
              <a:t>Wadler</a:t>
            </a:r>
            <a:r>
              <a:rPr lang="en-US" sz="1450" b="1" kern="1200" dirty="0">
                <a:solidFill>
                  <a:srgbClr val="3366FF"/>
                </a:solidFill>
                <a:ea typeface="+mn-ea"/>
                <a:cs typeface="+mn-cs"/>
              </a:rPr>
              <a:t>, Josh </a:t>
            </a:r>
            <a:r>
              <a:rPr lang="en-US" sz="1450" b="1" kern="1200" dirty="0" err="1">
                <a:solidFill>
                  <a:srgbClr val="3366FF"/>
                </a:solidFill>
                <a:ea typeface="+mn-ea"/>
                <a:cs typeface="+mn-cs"/>
              </a:rPr>
              <a:t>Alland</a:t>
            </a:r>
            <a:r>
              <a:rPr lang="en-US" sz="1450" b="1" kern="1200" dirty="0">
                <a:solidFill>
                  <a:srgbClr val="3366FF"/>
                </a:solidFill>
                <a:ea typeface="+mn-ea"/>
                <a:cs typeface="+mn-cs"/>
              </a:rPr>
              <a:t> (NCAR), </a:t>
            </a:r>
            <a:r>
              <a:rPr lang="en-US" sz="1450" b="1" kern="1200" dirty="0" err="1">
                <a:solidFill>
                  <a:srgbClr val="3366FF"/>
                </a:solidFill>
                <a:ea typeface="+mn-ea"/>
                <a:cs typeface="+mn-cs"/>
              </a:rPr>
              <a:t>Rosimar</a:t>
            </a:r>
            <a:r>
              <a:rPr lang="en-US" sz="1450" b="1" kern="1200" dirty="0">
                <a:solidFill>
                  <a:srgbClr val="3366FF"/>
                </a:solidFill>
                <a:ea typeface="+mn-ea"/>
                <a:cs typeface="+mn-cs"/>
              </a:rPr>
              <a:t> Rios-</a:t>
            </a:r>
            <a:r>
              <a:rPr lang="en-US" sz="1450" b="1" kern="1200" dirty="0" err="1">
                <a:solidFill>
                  <a:srgbClr val="3366FF"/>
                </a:solidFill>
                <a:ea typeface="+mn-ea"/>
                <a:cs typeface="+mn-cs"/>
              </a:rPr>
              <a:t>Berrios</a:t>
            </a:r>
            <a:r>
              <a:rPr lang="en-US" sz="1450" b="1" kern="1200" dirty="0">
                <a:solidFill>
                  <a:srgbClr val="3366FF"/>
                </a:solidFill>
                <a:ea typeface="+mn-ea"/>
                <a:cs typeface="+mn-cs"/>
              </a:rPr>
              <a:t> (NCAR), </a:t>
            </a:r>
            <a:r>
              <a:rPr lang="en-US" sz="1450" b="1" kern="1200" dirty="0" err="1">
                <a:solidFill>
                  <a:srgbClr val="3366FF"/>
                </a:solidFill>
                <a:ea typeface="+mn-ea"/>
                <a:cs typeface="+mn-cs"/>
              </a:rPr>
              <a:t>Gijs</a:t>
            </a:r>
            <a:r>
              <a:rPr lang="en-US" sz="1450" b="1" kern="1200" dirty="0">
                <a:solidFill>
                  <a:srgbClr val="3366FF"/>
                </a:solidFill>
                <a:ea typeface="+mn-ea"/>
                <a:cs typeface="+mn-cs"/>
              </a:rPr>
              <a:t> </a:t>
            </a:r>
            <a:r>
              <a:rPr lang="en-US" sz="1450" b="1" kern="1200" dirty="0" err="1">
                <a:solidFill>
                  <a:srgbClr val="3366FF"/>
                </a:solidFill>
                <a:ea typeface="+mn-ea"/>
                <a:cs typeface="+mn-cs"/>
              </a:rPr>
              <a:t>deBoer</a:t>
            </a:r>
            <a:r>
              <a:rPr lang="en-US" sz="1450" b="1" kern="1200" dirty="0">
                <a:solidFill>
                  <a:srgbClr val="3366FF"/>
                </a:solidFill>
                <a:ea typeface="+mn-ea"/>
                <a:cs typeface="+mn-cs"/>
              </a:rPr>
              <a:t> (NOAA/PSL), Evan </a:t>
            </a:r>
            <a:r>
              <a:rPr lang="en-US" sz="1450" b="1" kern="1200" dirty="0" err="1">
                <a:solidFill>
                  <a:srgbClr val="3366FF"/>
                </a:solidFill>
                <a:ea typeface="+mn-ea"/>
                <a:cs typeface="+mn-cs"/>
              </a:rPr>
              <a:t>Kalina</a:t>
            </a:r>
            <a:r>
              <a:rPr lang="en-US" sz="1450" b="1" kern="1200" dirty="0">
                <a:solidFill>
                  <a:srgbClr val="3366FF"/>
                </a:solidFill>
                <a:ea typeface="+mn-ea"/>
                <a:cs typeface="+mn-cs"/>
              </a:rPr>
              <a:t> (NOAA/DTC), Don </a:t>
            </a:r>
            <a:r>
              <a:rPr lang="en-US" sz="1450" b="1" kern="1200" dirty="0" err="1">
                <a:solidFill>
                  <a:srgbClr val="3366FF"/>
                </a:solidFill>
                <a:ea typeface="+mn-ea"/>
                <a:cs typeface="+mn-cs"/>
              </a:rPr>
              <a:t>Lenschow</a:t>
            </a:r>
            <a:r>
              <a:rPr lang="en-US" sz="1450" b="1" kern="1200" dirty="0">
                <a:solidFill>
                  <a:srgbClr val="3366FF"/>
                </a:solidFill>
                <a:ea typeface="+mn-ea"/>
                <a:cs typeface="+mn-cs"/>
              </a:rPr>
              <a:t> (NCAR), </a:t>
            </a:r>
            <a:r>
              <a:rPr lang="en-US" sz="1450" b="1" kern="1200" dirty="0" err="1">
                <a:solidFill>
                  <a:srgbClr val="3366FF"/>
                </a:solidFill>
                <a:ea typeface="+mn-ea"/>
                <a:cs typeface="+mn-cs"/>
              </a:rPr>
              <a:t>Xiaomin</a:t>
            </a:r>
            <a:r>
              <a:rPr lang="en-US" sz="1450" b="1" kern="1200" dirty="0">
                <a:solidFill>
                  <a:srgbClr val="3366FF"/>
                </a:solidFill>
                <a:ea typeface="+mn-ea"/>
                <a:cs typeface="+mn-cs"/>
              </a:rPr>
              <a:t> Chen, Chris </a:t>
            </a:r>
            <a:r>
              <a:rPr lang="en-US" sz="1450" b="1" kern="1200" dirty="0" err="1">
                <a:solidFill>
                  <a:srgbClr val="3366FF"/>
                </a:solidFill>
                <a:ea typeface="+mn-ea"/>
                <a:cs typeface="+mn-cs"/>
              </a:rPr>
              <a:t>Rozoff</a:t>
            </a:r>
            <a:r>
              <a:rPr lang="en-US" sz="1450" b="1" kern="1200" dirty="0">
                <a:solidFill>
                  <a:srgbClr val="3366FF"/>
                </a:solidFill>
                <a:ea typeface="+mn-ea"/>
                <a:cs typeface="+mn-cs"/>
              </a:rPr>
              <a:t> (NCAR), Eric Hendricks (NCAR), </a:t>
            </a:r>
            <a:r>
              <a:rPr lang="en-US" sz="1450" b="1" kern="1200" dirty="0" err="1">
                <a:solidFill>
                  <a:srgbClr val="3366FF"/>
                </a:solidFill>
                <a:ea typeface="+mn-ea"/>
                <a:cs typeface="+mn-cs"/>
              </a:rPr>
              <a:t>Falko</a:t>
            </a:r>
            <a:r>
              <a:rPr lang="en-US" sz="1450" b="1" kern="1200" dirty="0">
                <a:solidFill>
                  <a:srgbClr val="3366FF"/>
                </a:solidFill>
                <a:ea typeface="+mn-ea"/>
                <a:cs typeface="+mn-cs"/>
              </a:rPr>
              <a:t> </a:t>
            </a:r>
            <a:r>
              <a:rPr lang="en-US" sz="1450" b="1" kern="1200" dirty="0" err="1">
                <a:solidFill>
                  <a:srgbClr val="3366FF"/>
                </a:solidFill>
                <a:ea typeface="+mn-ea"/>
                <a:cs typeface="+mn-cs"/>
              </a:rPr>
              <a:t>Judt</a:t>
            </a:r>
            <a:r>
              <a:rPr lang="en-US" sz="1450" b="1" kern="1200" dirty="0">
                <a:solidFill>
                  <a:srgbClr val="3366FF"/>
                </a:solidFill>
                <a:ea typeface="+mn-ea"/>
                <a:cs typeface="+mn-cs"/>
              </a:rPr>
              <a:t> (NCAR), Jonathan </a:t>
            </a:r>
            <a:r>
              <a:rPr lang="en-US" sz="1450" b="1" kern="1200" dirty="0" err="1">
                <a:solidFill>
                  <a:srgbClr val="3366FF"/>
                </a:solidFill>
                <a:ea typeface="+mn-ea"/>
                <a:cs typeface="+mn-cs"/>
              </a:rPr>
              <a:t>Vigh</a:t>
            </a:r>
            <a:r>
              <a:rPr lang="en-US" sz="1450" b="1" kern="1200" dirty="0">
                <a:solidFill>
                  <a:srgbClr val="3366FF"/>
                </a:solidFill>
                <a:ea typeface="+mn-ea"/>
                <a:cs typeface="+mn-cs"/>
              </a:rPr>
              <a:t> (NCAR)</a:t>
            </a:r>
          </a:p>
          <a:p>
            <a:pPr algn="ctr">
              <a:buClrTx/>
              <a:buFontTx/>
              <a:buNone/>
            </a:pPr>
            <a:endParaRPr lang="en-US" sz="1500" kern="1200" dirty="0">
              <a:solidFill>
                <a:srgbClr val="3366FF"/>
              </a:solidFill>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4692" y="0"/>
            <a:ext cx="839482" cy="693556"/>
          </a:xfrm>
          <a:prstGeom prst="rect">
            <a:avLst/>
          </a:prstGeom>
        </p:spPr>
      </p:pic>
      <p:pic>
        <p:nvPicPr>
          <p:cNvPr id="18" name="Picture 17">
            <a:extLst>
              <a:ext uri="{FF2B5EF4-FFF2-40B4-BE49-F238E27FC236}">
                <a16:creationId xmlns:a16="http://schemas.microsoft.com/office/drawing/2014/main" xmlns="" id="{19DBF4E6-F306-C44A-AFDE-D6BB95C9E27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045" b="63618" l="29539" r="75135"/>
                    </a14:imgEffect>
                  </a14:imgLayer>
                </a14:imgProps>
              </a:ext>
              <a:ext uri="{28A0092B-C50C-407E-A947-70E740481C1C}">
                <a14:useLocalDpi xmlns:a14="http://schemas.microsoft.com/office/drawing/2010/main" val="0"/>
              </a:ext>
            </a:extLst>
          </a:blip>
          <a:srcRect l="23840" t="20223" r="19165" b="31560"/>
          <a:stretch/>
        </p:blipFill>
        <p:spPr>
          <a:xfrm>
            <a:off x="1874013" y="1358312"/>
            <a:ext cx="5106066" cy="2880359"/>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0" y="3894308"/>
            <a:ext cx="9144000" cy="1246495"/>
          </a:xfrm>
          <a:prstGeom prst="rect">
            <a:avLst/>
          </a:prstGeom>
        </p:spPr>
        <p:txBody>
          <a:bodyPr wrap="square">
            <a:spAutoFit/>
          </a:bodyPr>
          <a:lstStyle/>
          <a:p>
            <a:pPr algn="ctr">
              <a:buClrTx/>
              <a:buFontTx/>
              <a:buNone/>
            </a:pPr>
            <a:r>
              <a:rPr lang="en-US" sz="1500" b="1" u="sng" kern="1200" dirty="0">
                <a:solidFill>
                  <a:srgbClr val="FFFFFF"/>
                </a:solidFill>
                <a:ea typeface="+mn-ea"/>
                <a:cs typeface="+mn-cs"/>
              </a:rPr>
              <a:t>Plain Language Description:</a:t>
            </a:r>
            <a:r>
              <a:rPr lang="en-US" sz="1500" kern="1200" dirty="0">
                <a:solidFill>
                  <a:srgbClr val="FFFFFF"/>
                </a:solidFill>
                <a:ea typeface="+mn-ea"/>
                <a:cs typeface="+mn-cs"/>
              </a:rPr>
              <a:t> </a:t>
            </a:r>
            <a:r>
              <a:rPr lang="en-US" sz="1500" b="1" kern="1200" dirty="0" smtClean="0">
                <a:solidFill>
                  <a:srgbClr val="FFFFFF"/>
                </a:solidFill>
                <a:ea typeface="+mn-ea"/>
                <a:cs typeface="+mn-cs"/>
              </a:rPr>
              <a:t>Use </a:t>
            </a:r>
            <a:r>
              <a:rPr lang="en-US" sz="1500" b="1" kern="1200" dirty="0">
                <a:solidFill>
                  <a:srgbClr val="FFFFFF"/>
                </a:solidFill>
                <a:ea typeface="+mn-ea"/>
                <a:cs typeface="+mn-cs"/>
              </a:rPr>
              <a:t>small drones to sample the lowest and most dangerous regions of the tropical cyclone.  Observations from these unique platforms have the potential to improve basic understanding and enhance situational awareness.  Analyses of data collected from these small drones also have the potential to improve the physics of numerical models that predict changes in storm intensity.</a:t>
            </a:r>
          </a:p>
        </p:txBody>
      </p:sp>
      <p:pic>
        <p:nvPicPr>
          <p:cNvPr id="9" name="Picture 8">
            <a:extLst>
              <a:ext uri="{FF2B5EF4-FFF2-40B4-BE49-F238E27FC236}">
                <a16:creationId xmlns="" xmlns:a16="http://schemas.microsoft.com/office/drawing/2014/main" id="{190B54D0-64CD-BF43-90E7-167B573FFD6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7764" y="15117"/>
            <a:ext cx="815664" cy="662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07091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75000"/>
          </a:schemeClr>
        </a:solidFill>
        <a:effectLst/>
      </p:bgPr>
    </p:bg>
    <p:spTree>
      <p:nvGrpSpPr>
        <p:cNvPr id="1" name=""/>
        <p:cNvGrpSpPr/>
        <p:nvPr/>
      </p:nvGrpSpPr>
      <p:grpSpPr>
        <a:xfrm>
          <a:off x="0" y="0"/>
          <a:ext cx="0" cy="0"/>
          <a:chOff x="0" y="0"/>
          <a:chExt cx="0" cy="0"/>
        </a:xfrm>
      </p:grpSpPr>
      <p:sp>
        <p:nvSpPr>
          <p:cNvPr id="4" name="Rectangle 3"/>
          <p:cNvSpPr/>
          <p:nvPr/>
        </p:nvSpPr>
        <p:spPr>
          <a:xfrm>
            <a:off x="0" y="-297559"/>
            <a:ext cx="9144000" cy="954107"/>
          </a:xfrm>
          <a:prstGeom prst="rect">
            <a:avLst/>
          </a:prstGeom>
        </p:spPr>
        <p:txBody>
          <a:bodyPr wrap="square">
            <a:spAutoFit/>
          </a:bodyPr>
          <a:lstStyle/>
          <a:p>
            <a:pPr algn="ctr">
              <a:buClrTx/>
              <a:buFontTx/>
              <a:buNone/>
            </a:pPr>
            <a:r>
              <a:rPr lang="en-US" sz="1800" b="1" kern="1200" dirty="0">
                <a:solidFill>
                  <a:srgbClr val="0000FF"/>
                </a:solidFill>
                <a:ea typeface="+mn-ea"/>
                <a:cs typeface="+mn-cs"/>
              </a:rPr>
              <a:t> </a:t>
            </a:r>
            <a:endParaRPr lang="en-US" sz="1800" kern="1200" dirty="0">
              <a:solidFill>
                <a:srgbClr val="0000FF"/>
              </a:solidFill>
              <a:ea typeface="+mn-ea"/>
              <a:cs typeface="+mn-cs"/>
            </a:endParaRPr>
          </a:p>
          <a:p>
            <a:pPr algn="ctr">
              <a:buClrTx/>
              <a:buFontTx/>
              <a:buNone/>
            </a:pPr>
            <a:r>
              <a:rPr lang="en-US" sz="1900" b="1" kern="1200" dirty="0" smtClean="0">
                <a:solidFill>
                  <a:srgbClr val="0000FF"/>
                </a:solidFill>
                <a:ea typeface="+mn-ea"/>
                <a:cs typeface="+mn-cs"/>
              </a:rPr>
              <a:t>2021 </a:t>
            </a:r>
            <a:r>
              <a:rPr lang="en-US" sz="1900" b="1" kern="1200" dirty="0">
                <a:solidFill>
                  <a:srgbClr val="0000FF"/>
                </a:solidFill>
                <a:ea typeface="+mn-ea"/>
                <a:cs typeface="+mn-cs"/>
              </a:rPr>
              <a:t>NOAA/AOML/HRD Hurricane Field Program - </a:t>
            </a:r>
            <a:r>
              <a:rPr lang="en-US" sz="1900" b="1" kern="1200" dirty="0" smtClean="0">
                <a:solidFill>
                  <a:srgbClr val="0000FF"/>
                </a:solidFill>
                <a:ea typeface="+mn-ea"/>
                <a:cs typeface="+mn-cs"/>
              </a:rPr>
              <a:t>IFEX</a:t>
            </a:r>
            <a:r>
              <a:rPr lang="en-US" sz="1900" b="1" kern="1200" dirty="0">
                <a:solidFill>
                  <a:srgbClr val="0000FF"/>
                </a:solidFill>
                <a:ea typeface="+mn-ea"/>
                <a:cs typeface="+mn-cs"/>
              </a:rPr>
              <a:t> </a:t>
            </a:r>
            <a:endParaRPr lang="en-US" sz="1900" kern="1200" dirty="0">
              <a:solidFill>
                <a:srgbClr val="0000FF"/>
              </a:solidFill>
              <a:ea typeface="+mn-ea"/>
              <a:cs typeface="+mn-cs"/>
            </a:endParaRPr>
          </a:p>
          <a:p>
            <a:pPr algn="ctr">
              <a:buClrTx/>
              <a:buFontTx/>
              <a:buNone/>
            </a:pPr>
            <a:r>
              <a:rPr lang="en-US" sz="1900" b="1" kern="1200" dirty="0">
                <a:solidFill>
                  <a:srgbClr val="0000FF"/>
                </a:solidFill>
                <a:ea typeface="+mn-ea"/>
                <a:cs typeface="+mn-cs"/>
              </a:rPr>
              <a:t>MATURE STAGE </a:t>
            </a:r>
            <a:r>
              <a:rPr lang="en-US" sz="1900" b="1" kern="1200" dirty="0" smtClean="0">
                <a:solidFill>
                  <a:srgbClr val="0000FF"/>
                </a:solidFill>
                <a:ea typeface="+mn-ea"/>
                <a:cs typeface="+mn-cs"/>
              </a:rPr>
              <a:t>EXPERIMENT</a:t>
            </a:r>
            <a:r>
              <a:rPr lang="en-US" sz="1900" kern="1200" dirty="0" smtClean="0">
                <a:solidFill>
                  <a:srgbClr val="0000FF"/>
                </a:solidFill>
                <a:ea typeface="+mn-ea"/>
                <a:cs typeface="+mn-cs"/>
              </a:rPr>
              <a:t> (</a:t>
            </a:r>
            <a:r>
              <a:rPr lang="en-US" sz="1900" b="1" i="1" kern="1200" dirty="0" smtClean="0">
                <a:solidFill>
                  <a:srgbClr val="0000FF"/>
                </a:solidFill>
                <a:ea typeface="+mn-ea"/>
                <a:cs typeface="+mn-cs"/>
              </a:rPr>
              <a:t>RICO SUAVE)</a:t>
            </a:r>
            <a:endParaRPr lang="en-US" sz="1900" b="1" i="1" kern="1200" dirty="0">
              <a:solidFill>
                <a:srgbClr val="0000FF"/>
              </a:solidFill>
              <a:ea typeface="+mn-ea"/>
              <a:cs typeface="+mn-cs"/>
            </a:endParaRPr>
          </a:p>
        </p:txBody>
      </p:sp>
      <p:sp>
        <p:nvSpPr>
          <p:cNvPr id="2" name="Rectangle 1"/>
          <p:cNvSpPr/>
          <p:nvPr/>
        </p:nvSpPr>
        <p:spPr>
          <a:xfrm>
            <a:off x="0" y="346676"/>
            <a:ext cx="9144000" cy="4293483"/>
          </a:xfrm>
          <a:prstGeom prst="rect">
            <a:avLst/>
          </a:prstGeom>
        </p:spPr>
        <p:txBody>
          <a:bodyPr wrap="square">
            <a:spAutoFit/>
          </a:bodyPr>
          <a:lstStyle/>
          <a:p>
            <a:pPr>
              <a:buClrTx/>
              <a:buFontTx/>
              <a:buNone/>
            </a:pPr>
            <a:r>
              <a:rPr lang="en-US" sz="1800" b="1" kern="1200" dirty="0">
                <a:solidFill>
                  <a:srgbClr val="292934"/>
                </a:solidFill>
                <a:ea typeface="+mn-ea"/>
                <a:cs typeface="+mn-cs"/>
              </a:rPr>
              <a:t>Objectives</a:t>
            </a:r>
            <a:r>
              <a:rPr lang="en-US" sz="1800" b="1" kern="1200" dirty="0" smtClean="0">
                <a:solidFill>
                  <a:srgbClr val="292934"/>
                </a:solidFill>
                <a:ea typeface="+mn-ea"/>
                <a:cs typeface="+mn-cs"/>
              </a:rPr>
              <a:t>:</a:t>
            </a:r>
          </a:p>
          <a:p>
            <a:pPr>
              <a:buClrTx/>
              <a:buFontTx/>
              <a:buNone/>
            </a:pPr>
            <a:endParaRPr lang="en-US" sz="400" kern="1200" dirty="0">
              <a:solidFill>
                <a:srgbClr val="292934"/>
              </a:solidFill>
              <a:ea typeface="+mn-ea"/>
              <a:cs typeface="+mn-cs"/>
            </a:endParaRPr>
          </a:p>
          <a:p>
            <a:pPr>
              <a:buClrTx/>
              <a:buFontTx/>
              <a:buNone/>
            </a:pPr>
            <a:r>
              <a:rPr lang="en-US" sz="1700" b="1" u="sng" kern="1200" dirty="0" err="1" smtClean="0">
                <a:solidFill>
                  <a:srgbClr val="FF0000"/>
                </a:solidFill>
                <a:ea typeface="+mn-ea"/>
                <a:cs typeface="+mn-cs"/>
              </a:rPr>
              <a:t>Eyewall</a:t>
            </a:r>
            <a:r>
              <a:rPr lang="en-US" sz="1700" b="1" u="sng" kern="1200" dirty="0" smtClean="0">
                <a:solidFill>
                  <a:srgbClr val="FF0000"/>
                </a:solidFill>
                <a:ea typeface="+mn-ea"/>
                <a:cs typeface="+mn-cs"/>
              </a:rPr>
              <a:t> </a:t>
            </a:r>
            <a:r>
              <a:rPr lang="en-US" sz="1700" b="1" u="sng" kern="1200" dirty="0">
                <a:solidFill>
                  <a:srgbClr val="FF0000"/>
                </a:solidFill>
                <a:ea typeface="+mn-ea"/>
                <a:cs typeface="+mn-cs"/>
              </a:rPr>
              <a:t>M</a:t>
            </a:r>
            <a:r>
              <a:rPr lang="en-US" sz="1700" b="1" u="sng" kern="1200" dirty="0" smtClean="0">
                <a:solidFill>
                  <a:srgbClr val="FF0000"/>
                </a:solidFill>
                <a:ea typeface="+mn-ea"/>
                <a:cs typeface="+mn-cs"/>
              </a:rPr>
              <a:t>odule</a:t>
            </a:r>
            <a:r>
              <a:rPr lang="en-US" sz="1700" b="1" u="sng" kern="1200" dirty="0">
                <a:solidFill>
                  <a:srgbClr val="FF0000"/>
                </a:solidFill>
                <a:ea typeface="+mn-ea"/>
                <a:cs typeface="+mn-cs"/>
              </a:rPr>
              <a:t>: </a:t>
            </a:r>
            <a:r>
              <a:rPr lang="en-US" sz="1500" kern="1200" dirty="0" smtClean="0">
                <a:solidFill>
                  <a:srgbClr val="292934"/>
                </a:solidFill>
                <a:ea typeface="+mn-ea"/>
                <a:cs typeface="+mn-cs"/>
              </a:rPr>
              <a:t>Provide sUAS HDOBS at </a:t>
            </a:r>
            <a:r>
              <a:rPr lang="en-US" sz="1500" kern="1200" dirty="0">
                <a:solidFill>
                  <a:srgbClr val="292934"/>
                </a:solidFill>
                <a:ea typeface="+mn-ea"/>
                <a:cs typeface="+mn-cs"/>
              </a:rPr>
              <a:t>multiple altitudes and azimuths to NHC in near real </a:t>
            </a:r>
            <a:r>
              <a:rPr lang="en-US" sz="1500" kern="1200" dirty="0" smtClean="0">
                <a:solidFill>
                  <a:srgbClr val="292934"/>
                </a:solidFill>
                <a:ea typeface="+mn-ea"/>
                <a:cs typeface="+mn-cs"/>
              </a:rPr>
              <a:t>time.  Post storm, </a:t>
            </a:r>
            <a:r>
              <a:rPr lang="en-US" sz="1500" kern="1200" dirty="0" smtClean="0">
                <a:solidFill>
                  <a:srgbClr val="0000FF"/>
                </a:solidFill>
                <a:ea typeface="+mn-ea"/>
                <a:cs typeface="+mn-cs"/>
              </a:rPr>
              <a:t>comparing </a:t>
            </a:r>
            <a:r>
              <a:rPr lang="en-US" sz="1500" kern="1200" dirty="0">
                <a:solidFill>
                  <a:srgbClr val="0000FF"/>
                </a:solidFill>
                <a:ea typeface="+mn-ea"/>
                <a:cs typeface="+mn-cs"/>
              </a:rPr>
              <a:t>sUAS atmospheric and SST high wind </a:t>
            </a:r>
            <a:r>
              <a:rPr lang="en-US" sz="1500" kern="1200" dirty="0" smtClean="0">
                <a:solidFill>
                  <a:srgbClr val="0000FF"/>
                </a:solidFill>
                <a:ea typeface="+mn-ea"/>
                <a:cs typeface="+mn-cs"/>
              </a:rPr>
              <a:t>observations </a:t>
            </a:r>
            <a:r>
              <a:rPr lang="en-US" sz="1500" kern="1200" dirty="0">
                <a:solidFill>
                  <a:srgbClr val="0000FF"/>
                </a:solidFill>
                <a:ea typeface="+mn-ea"/>
                <a:cs typeface="+mn-cs"/>
              </a:rPr>
              <a:t>with operational analysis and forecast fields from </a:t>
            </a:r>
            <a:r>
              <a:rPr lang="en-US" sz="1500" kern="1200" dirty="0" smtClean="0">
                <a:solidFill>
                  <a:srgbClr val="0000FF"/>
                </a:solidFill>
                <a:ea typeface="+mn-ea"/>
                <a:cs typeface="+mn-cs"/>
              </a:rPr>
              <a:t>coupled HWRF </a:t>
            </a:r>
            <a:r>
              <a:rPr lang="en-US" sz="1500" kern="1200" dirty="0">
                <a:solidFill>
                  <a:srgbClr val="0000FF"/>
                </a:solidFill>
                <a:ea typeface="+mn-ea"/>
                <a:cs typeface="+mn-cs"/>
              </a:rPr>
              <a:t>and HAFS</a:t>
            </a:r>
            <a:r>
              <a:rPr lang="en-US" sz="1500" kern="1200" dirty="0" smtClean="0">
                <a:solidFill>
                  <a:srgbClr val="0000FF"/>
                </a:solidFill>
                <a:ea typeface="+mn-ea"/>
                <a:cs typeface="+mn-cs"/>
              </a:rPr>
              <a:t>.</a:t>
            </a:r>
            <a:endParaRPr lang="en-US" sz="1500" kern="1200" dirty="0">
              <a:solidFill>
                <a:srgbClr val="0000FF"/>
              </a:solidFill>
              <a:ea typeface="+mn-ea"/>
              <a:cs typeface="+mn-cs"/>
            </a:endParaRPr>
          </a:p>
          <a:p>
            <a:pPr>
              <a:buClrTx/>
              <a:buFontTx/>
              <a:buNone/>
            </a:pPr>
            <a:endParaRPr lang="en-US" sz="1600" kern="1200" dirty="0" smtClean="0">
              <a:solidFill>
                <a:srgbClr val="292934"/>
              </a:solidFill>
              <a:ea typeface="+mn-ea"/>
              <a:cs typeface="+mn-cs"/>
            </a:endParaRPr>
          </a:p>
          <a:p>
            <a:pPr>
              <a:buClrTx/>
              <a:buFontTx/>
              <a:buNone/>
            </a:pPr>
            <a:r>
              <a:rPr lang="en-US" sz="1600" kern="1200" dirty="0" smtClean="0">
                <a:solidFill>
                  <a:srgbClr val="292934"/>
                </a:solidFill>
                <a:ea typeface="+mn-ea"/>
                <a:cs typeface="+mn-cs"/>
              </a:rPr>
              <a:t> </a:t>
            </a:r>
            <a:endParaRPr lang="en-US" sz="1200" kern="1200" dirty="0">
              <a:solidFill>
                <a:srgbClr val="292934"/>
              </a:solidFill>
              <a:ea typeface="+mn-ea"/>
              <a:cs typeface="+mn-cs"/>
            </a:endParaRPr>
          </a:p>
          <a:p>
            <a:pPr>
              <a:buClrTx/>
              <a:buFontTx/>
              <a:buNone/>
            </a:pPr>
            <a:endParaRPr lang="en-US" sz="200" b="1" u="sng" kern="1200" dirty="0" smtClean="0">
              <a:solidFill>
                <a:srgbClr val="FF0000"/>
              </a:solidFill>
              <a:ea typeface="+mn-ea"/>
              <a:cs typeface="+mn-cs"/>
            </a:endParaRPr>
          </a:p>
          <a:p>
            <a:pPr>
              <a:buClrTx/>
              <a:buFontTx/>
              <a:buNone/>
            </a:pPr>
            <a:r>
              <a:rPr lang="en-US" sz="1700" b="1" u="sng" kern="1200" dirty="0" smtClean="0">
                <a:solidFill>
                  <a:srgbClr val="FF0000"/>
                </a:solidFill>
                <a:ea typeface="+mn-ea"/>
                <a:cs typeface="+mn-cs"/>
              </a:rPr>
              <a:t>Inflow </a:t>
            </a:r>
            <a:r>
              <a:rPr lang="en-US" sz="1700" b="1" u="sng" kern="1200" dirty="0">
                <a:solidFill>
                  <a:srgbClr val="FF0000"/>
                </a:solidFill>
                <a:ea typeface="+mn-ea"/>
                <a:cs typeface="+mn-cs"/>
              </a:rPr>
              <a:t>M</a:t>
            </a:r>
            <a:r>
              <a:rPr lang="en-US" sz="1700" b="1" u="sng" kern="1200" dirty="0" smtClean="0">
                <a:solidFill>
                  <a:srgbClr val="FF0000"/>
                </a:solidFill>
                <a:ea typeface="+mn-ea"/>
                <a:cs typeface="+mn-cs"/>
              </a:rPr>
              <a:t>odule</a:t>
            </a:r>
            <a:r>
              <a:rPr lang="en-US" sz="1700" b="1" u="sng" kern="1200" dirty="0">
                <a:solidFill>
                  <a:srgbClr val="FF0000"/>
                </a:solidFill>
                <a:ea typeface="+mn-ea"/>
                <a:cs typeface="+mn-cs"/>
              </a:rPr>
              <a:t>:</a:t>
            </a:r>
            <a:r>
              <a:rPr lang="en-US" sz="1700" b="1" kern="1200" dirty="0">
                <a:solidFill>
                  <a:srgbClr val="FF0000"/>
                </a:solidFill>
                <a:ea typeface="+mn-ea"/>
                <a:cs typeface="+mn-cs"/>
              </a:rPr>
              <a:t> </a:t>
            </a:r>
            <a:r>
              <a:rPr lang="en-US" sz="1500" kern="1200" dirty="0" smtClean="0">
                <a:solidFill>
                  <a:srgbClr val="292934"/>
                </a:solidFill>
                <a:ea typeface="+mn-ea"/>
                <a:cs typeface="+mn-cs"/>
              </a:rPr>
              <a:t>Provide sUAS HDOBS </a:t>
            </a:r>
            <a:r>
              <a:rPr lang="en-US" sz="1500" kern="1200" dirty="0">
                <a:solidFill>
                  <a:srgbClr val="292934"/>
                </a:solidFill>
                <a:ea typeface="+mn-ea"/>
                <a:cs typeface="+mn-cs"/>
              </a:rPr>
              <a:t>in near-real-time to </a:t>
            </a:r>
            <a:r>
              <a:rPr lang="en-US" sz="1500" kern="1200" dirty="0" smtClean="0">
                <a:solidFill>
                  <a:srgbClr val="292934"/>
                </a:solidFill>
                <a:ea typeface="+mn-ea"/>
                <a:cs typeface="+mn-cs"/>
              </a:rPr>
              <a:t>NHC. Post storm, </a:t>
            </a:r>
            <a:r>
              <a:rPr lang="en-US" sz="1500" kern="1200" dirty="0">
                <a:solidFill>
                  <a:srgbClr val="292934"/>
                </a:solidFill>
                <a:ea typeface="+mn-ea"/>
                <a:cs typeface="+mn-cs"/>
              </a:rPr>
              <a:t>compare sUAS TC boundary layer </a:t>
            </a:r>
            <a:r>
              <a:rPr lang="en-US" sz="1500" kern="1200" dirty="0" smtClean="0">
                <a:solidFill>
                  <a:srgbClr val="292934"/>
                </a:solidFill>
                <a:ea typeface="+mn-ea"/>
                <a:cs typeface="+mn-cs"/>
              </a:rPr>
              <a:t>(BL) thermodynamic, </a:t>
            </a:r>
            <a:r>
              <a:rPr lang="en-US" sz="1500" kern="1200" dirty="0">
                <a:solidFill>
                  <a:srgbClr val="292934"/>
                </a:solidFill>
                <a:ea typeface="+mn-ea"/>
                <a:cs typeface="+mn-cs"/>
              </a:rPr>
              <a:t>kinematic </a:t>
            </a:r>
            <a:r>
              <a:rPr lang="en-US" sz="1500" kern="1200" dirty="0" smtClean="0">
                <a:solidFill>
                  <a:srgbClr val="0000FF"/>
                </a:solidFill>
                <a:ea typeface="+mn-ea"/>
                <a:cs typeface="+mn-cs"/>
              </a:rPr>
              <a:t>and SST radial </a:t>
            </a:r>
            <a:r>
              <a:rPr lang="en-US" sz="1500" kern="1200" dirty="0">
                <a:solidFill>
                  <a:srgbClr val="0000FF"/>
                </a:solidFill>
                <a:ea typeface="+mn-ea"/>
                <a:cs typeface="+mn-cs"/>
              </a:rPr>
              <a:t>structure </a:t>
            </a:r>
            <a:r>
              <a:rPr lang="en-US" sz="1500" kern="1200" dirty="0" smtClean="0">
                <a:solidFill>
                  <a:srgbClr val="0000FF"/>
                </a:solidFill>
                <a:ea typeface="+mn-ea"/>
                <a:cs typeface="+mn-cs"/>
              </a:rPr>
              <a:t>with model output to </a:t>
            </a:r>
            <a:r>
              <a:rPr lang="en-US" sz="1500" kern="1200" dirty="0">
                <a:solidFill>
                  <a:srgbClr val="0000FF"/>
                </a:solidFill>
                <a:ea typeface="+mn-ea"/>
                <a:cs typeface="+mn-cs"/>
              </a:rPr>
              <a:t>improve TC </a:t>
            </a:r>
            <a:r>
              <a:rPr lang="en-US" sz="1500" kern="1200" dirty="0" smtClean="0">
                <a:solidFill>
                  <a:srgbClr val="0000FF"/>
                </a:solidFill>
                <a:ea typeface="+mn-ea"/>
                <a:cs typeface="+mn-cs"/>
              </a:rPr>
              <a:t>BL parameterizations and ocean </a:t>
            </a:r>
            <a:r>
              <a:rPr lang="en-US" sz="1500" kern="1200" dirty="0">
                <a:solidFill>
                  <a:srgbClr val="0000FF"/>
                </a:solidFill>
                <a:ea typeface="+mn-ea"/>
                <a:cs typeface="+mn-cs"/>
              </a:rPr>
              <a:t>response in </a:t>
            </a:r>
            <a:r>
              <a:rPr lang="en-US" sz="1500" kern="1200" dirty="0" smtClean="0">
                <a:solidFill>
                  <a:srgbClr val="0000FF"/>
                </a:solidFill>
                <a:ea typeface="+mn-ea"/>
                <a:cs typeface="+mn-cs"/>
              </a:rPr>
              <a:t>HWRF and HAFS</a:t>
            </a:r>
            <a:r>
              <a:rPr lang="en-US" sz="1500" kern="1200" dirty="0">
                <a:solidFill>
                  <a:srgbClr val="0000FF"/>
                </a:solidFill>
                <a:ea typeface="+mn-ea"/>
                <a:cs typeface="+mn-cs"/>
              </a:rPr>
              <a:t>.  </a:t>
            </a:r>
          </a:p>
          <a:p>
            <a:pPr>
              <a:buClrTx/>
              <a:buFontTx/>
              <a:buNone/>
            </a:pPr>
            <a:endParaRPr lang="en-US" sz="1600" kern="1200" dirty="0" smtClean="0">
              <a:solidFill>
                <a:srgbClr val="292934"/>
              </a:solidFill>
              <a:ea typeface="+mn-ea"/>
              <a:cs typeface="+mn-cs"/>
            </a:endParaRPr>
          </a:p>
          <a:p>
            <a:pPr>
              <a:buClrTx/>
              <a:buFontTx/>
              <a:buNone/>
            </a:pPr>
            <a:endParaRPr lang="en-US" sz="1000" kern="1200" dirty="0" smtClean="0">
              <a:solidFill>
                <a:srgbClr val="292934"/>
              </a:solidFill>
              <a:ea typeface="+mn-ea"/>
              <a:cs typeface="+mn-cs"/>
            </a:endParaRPr>
          </a:p>
          <a:p>
            <a:pPr>
              <a:buClrTx/>
              <a:buFontTx/>
              <a:buNone/>
            </a:pPr>
            <a:r>
              <a:rPr lang="en-US" sz="1600" u="sng" kern="1200" dirty="0" smtClean="0">
                <a:solidFill>
                  <a:srgbClr val="292934"/>
                </a:solidFill>
                <a:ea typeface="+mn-ea"/>
                <a:cs typeface="+mn-cs"/>
              </a:rPr>
              <a:t> </a:t>
            </a:r>
            <a:endParaRPr lang="en-US" sz="4000" u="sng" kern="1200" dirty="0" smtClean="0">
              <a:solidFill>
                <a:srgbClr val="292934"/>
              </a:solidFill>
              <a:ea typeface="+mn-ea"/>
              <a:cs typeface="+mn-cs"/>
            </a:endParaRPr>
          </a:p>
          <a:p>
            <a:pPr>
              <a:buClrTx/>
              <a:buFontTx/>
              <a:buNone/>
            </a:pPr>
            <a:endParaRPr lang="en-US" sz="1700" b="1" u="sng" kern="1200" dirty="0" smtClean="0">
              <a:solidFill>
                <a:srgbClr val="FF0000"/>
              </a:solidFill>
              <a:ea typeface="+mn-ea"/>
              <a:cs typeface="+mn-cs"/>
            </a:endParaRPr>
          </a:p>
          <a:p>
            <a:pPr>
              <a:buClrTx/>
              <a:buFontTx/>
              <a:buNone/>
            </a:pPr>
            <a:r>
              <a:rPr lang="en-US" sz="1700" b="1" u="sng" kern="1200" dirty="0" smtClean="0">
                <a:solidFill>
                  <a:srgbClr val="FF0000"/>
                </a:solidFill>
                <a:ea typeface="+mn-ea"/>
                <a:cs typeface="+mn-cs"/>
              </a:rPr>
              <a:t>Center </a:t>
            </a:r>
            <a:r>
              <a:rPr lang="en-US" sz="1700" b="1" u="sng" kern="1200" dirty="0">
                <a:solidFill>
                  <a:srgbClr val="FF0000"/>
                </a:solidFill>
                <a:ea typeface="+mn-ea"/>
                <a:cs typeface="+mn-cs"/>
              </a:rPr>
              <a:t>F</a:t>
            </a:r>
            <a:r>
              <a:rPr lang="en-US" sz="1700" b="1" u="sng" kern="1200" dirty="0" smtClean="0">
                <a:solidFill>
                  <a:srgbClr val="FF0000"/>
                </a:solidFill>
                <a:ea typeface="+mn-ea"/>
                <a:cs typeface="+mn-cs"/>
              </a:rPr>
              <a:t>ix</a:t>
            </a:r>
            <a:r>
              <a:rPr lang="en-US" sz="1700" b="1" u="sng" kern="1200" dirty="0">
                <a:solidFill>
                  <a:srgbClr val="FF0000"/>
                </a:solidFill>
                <a:ea typeface="+mn-ea"/>
                <a:cs typeface="+mn-cs"/>
              </a:rPr>
              <a:t>/Eye-</a:t>
            </a:r>
            <a:r>
              <a:rPr lang="en-US" sz="1700" b="1" u="sng" kern="1200" dirty="0" err="1">
                <a:solidFill>
                  <a:srgbClr val="FF0000"/>
                </a:solidFill>
                <a:ea typeface="+mn-ea"/>
                <a:cs typeface="+mn-cs"/>
              </a:rPr>
              <a:t>Eyewall</a:t>
            </a:r>
            <a:r>
              <a:rPr lang="en-US" sz="1700" b="1" u="sng" kern="1200" dirty="0">
                <a:solidFill>
                  <a:srgbClr val="FF0000"/>
                </a:solidFill>
                <a:ea typeface="+mn-ea"/>
                <a:cs typeface="+mn-cs"/>
              </a:rPr>
              <a:t> </a:t>
            </a:r>
            <a:r>
              <a:rPr lang="en-US" sz="1700" b="1" u="sng" kern="1200" dirty="0" smtClean="0">
                <a:solidFill>
                  <a:srgbClr val="FF0000"/>
                </a:solidFill>
                <a:ea typeface="+mn-ea"/>
                <a:cs typeface="+mn-cs"/>
              </a:rPr>
              <a:t>Module</a:t>
            </a:r>
            <a:r>
              <a:rPr lang="en-US" sz="1700" b="1" u="sng" kern="1200" dirty="0">
                <a:solidFill>
                  <a:srgbClr val="FF0000"/>
                </a:solidFill>
                <a:ea typeface="+mn-ea"/>
                <a:cs typeface="+mn-cs"/>
              </a:rPr>
              <a:t>:</a:t>
            </a:r>
            <a:r>
              <a:rPr lang="en-US" sz="1700" b="1" kern="1200" dirty="0">
                <a:solidFill>
                  <a:srgbClr val="FF0000"/>
                </a:solidFill>
                <a:ea typeface="+mn-ea"/>
                <a:cs typeface="+mn-cs"/>
              </a:rPr>
              <a:t> </a:t>
            </a:r>
            <a:r>
              <a:rPr lang="en-US" sz="1500" kern="1200" dirty="0" smtClean="0">
                <a:solidFill>
                  <a:srgbClr val="292934"/>
                </a:solidFill>
                <a:ea typeface="+mn-ea"/>
                <a:cs typeface="+mn-cs"/>
              </a:rPr>
              <a:t>Provide </a:t>
            </a:r>
            <a:r>
              <a:rPr lang="en-US" sz="1500" kern="1200" dirty="0">
                <a:solidFill>
                  <a:srgbClr val="292934"/>
                </a:solidFill>
                <a:ea typeface="+mn-ea"/>
                <a:cs typeface="+mn-cs"/>
              </a:rPr>
              <a:t>sUAS </a:t>
            </a:r>
            <a:r>
              <a:rPr lang="en-US" sz="1500" kern="1200" dirty="0" smtClean="0">
                <a:solidFill>
                  <a:srgbClr val="292934"/>
                </a:solidFill>
                <a:ea typeface="+mn-ea"/>
                <a:cs typeface="+mn-cs"/>
              </a:rPr>
              <a:t>HDOBS and center fix estimates </a:t>
            </a:r>
            <a:r>
              <a:rPr lang="en-US" sz="1500" kern="1200" dirty="0">
                <a:solidFill>
                  <a:srgbClr val="292934"/>
                </a:solidFill>
                <a:ea typeface="+mn-ea"/>
                <a:cs typeface="+mn-cs"/>
              </a:rPr>
              <a:t>in near-real-time to </a:t>
            </a:r>
            <a:r>
              <a:rPr lang="en-US" sz="1500" kern="1200" dirty="0" smtClean="0">
                <a:solidFill>
                  <a:srgbClr val="292934"/>
                </a:solidFill>
                <a:ea typeface="+mn-ea"/>
                <a:cs typeface="+mn-cs"/>
              </a:rPr>
              <a:t>NHC. </a:t>
            </a:r>
            <a:r>
              <a:rPr lang="en-US" sz="1500" kern="1200" dirty="0" smtClean="0">
                <a:solidFill>
                  <a:srgbClr val="0000FF"/>
                </a:solidFill>
                <a:ea typeface="+mn-ea"/>
                <a:cs typeface="+mn-cs"/>
              </a:rPr>
              <a:t>Post storm, </a:t>
            </a:r>
            <a:r>
              <a:rPr lang="en-US" sz="1500" kern="1200" dirty="0">
                <a:solidFill>
                  <a:srgbClr val="0000FF"/>
                </a:solidFill>
                <a:ea typeface="+mn-ea"/>
                <a:cs typeface="+mn-cs"/>
              </a:rPr>
              <a:t>compare sUAS TC </a:t>
            </a:r>
            <a:r>
              <a:rPr lang="en-US" sz="1500" kern="1200" dirty="0" smtClean="0">
                <a:solidFill>
                  <a:srgbClr val="0000FF"/>
                </a:solidFill>
                <a:ea typeface="+mn-ea"/>
                <a:cs typeface="+mn-cs"/>
              </a:rPr>
              <a:t>BL thermodynamic, kinematic </a:t>
            </a:r>
            <a:r>
              <a:rPr lang="en-US" sz="1500" kern="1200" dirty="0">
                <a:solidFill>
                  <a:srgbClr val="0000FF"/>
                </a:solidFill>
                <a:ea typeface="+mn-ea"/>
                <a:cs typeface="+mn-cs"/>
              </a:rPr>
              <a:t>and SST structure within the eye and eye/</a:t>
            </a:r>
            <a:r>
              <a:rPr lang="en-US" sz="1500" kern="1200" dirty="0" err="1">
                <a:solidFill>
                  <a:srgbClr val="0000FF"/>
                </a:solidFill>
                <a:ea typeface="+mn-ea"/>
                <a:cs typeface="+mn-cs"/>
              </a:rPr>
              <a:t>eyewall</a:t>
            </a:r>
            <a:r>
              <a:rPr lang="en-US" sz="1500" kern="1200" dirty="0">
                <a:solidFill>
                  <a:srgbClr val="0000FF"/>
                </a:solidFill>
                <a:ea typeface="+mn-ea"/>
                <a:cs typeface="+mn-cs"/>
              </a:rPr>
              <a:t> interface with </a:t>
            </a:r>
            <a:r>
              <a:rPr lang="en-US" sz="1500" kern="1200" dirty="0" smtClean="0">
                <a:solidFill>
                  <a:srgbClr val="0000FF"/>
                </a:solidFill>
                <a:ea typeface="+mn-ea"/>
                <a:cs typeface="+mn-cs"/>
              </a:rPr>
              <a:t>mode output </a:t>
            </a:r>
            <a:r>
              <a:rPr lang="en-US" sz="1500" kern="1200" dirty="0">
                <a:solidFill>
                  <a:srgbClr val="0000FF"/>
                </a:solidFill>
                <a:ea typeface="+mn-ea"/>
                <a:cs typeface="+mn-cs"/>
              </a:rPr>
              <a:t>to improve TC </a:t>
            </a:r>
            <a:r>
              <a:rPr lang="en-US" sz="1500" kern="1200" dirty="0" smtClean="0">
                <a:solidFill>
                  <a:srgbClr val="0000FF"/>
                </a:solidFill>
                <a:ea typeface="+mn-ea"/>
                <a:cs typeface="+mn-cs"/>
              </a:rPr>
              <a:t>BL parameterizations and ocean </a:t>
            </a:r>
            <a:r>
              <a:rPr lang="en-US" sz="1500" kern="1200" dirty="0">
                <a:solidFill>
                  <a:srgbClr val="0000FF"/>
                </a:solidFill>
                <a:ea typeface="+mn-ea"/>
                <a:cs typeface="+mn-cs"/>
              </a:rPr>
              <a:t>response in HWRF and HAFS.</a:t>
            </a:r>
          </a:p>
        </p:txBody>
      </p:sp>
      <p:pic>
        <p:nvPicPr>
          <p:cNvPr id="8" name="image3.png"/>
          <p:cNvPicPr>
            <a:picLocks noChangeAspect="1"/>
          </p:cNvPicPr>
          <p:nvPr/>
        </p:nvPicPr>
        <p:blipFill>
          <a:blip r:embed="rId2"/>
          <a:srcRect/>
          <a:stretch>
            <a:fillRect/>
          </a:stretch>
        </p:blipFill>
        <p:spPr>
          <a:xfrm>
            <a:off x="4021536" y="1244407"/>
            <a:ext cx="1364031" cy="813579"/>
          </a:xfrm>
          <a:prstGeom prst="rect">
            <a:avLst/>
          </a:prstGeom>
          <a:ln/>
        </p:spPr>
      </p:pic>
      <p:pic>
        <p:nvPicPr>
          <p:cNvPr id="9" name="image2.png"/>
          <p:cNvPicPr>
            <a:picLocks noChangeAspect="1"/>
          </p:cNvPicPr>
          <p:nvPr/>
        </p:nvPicPr>
        <p:blipFill>
          <a:blip r:embed="rId3"/>
          <a:srcRect/>
          <a:stretch>
            <a:fillRect/>
          </a:stretch>
        </p:blipFill>
        <p:spPr>
          <a:xfrm>
            <a:off x="3962742" y="2645985"/>
            <a:ext cx="1476753" cy="960119"/>
          </a:xfrm>
          <a:prstGeom prst="rect">
            <a:avLst/>
          </a:prstGeom>
          <a:ln/>
        </p:spPr>
      </p:pic>
      <p:pic>
        <p:nvPicPr>
          <p:cNvPr id="10" name="image1.jpg" descr="Raiders:Users:Raiders:Desktop:gnDFBouNo6H2J8NswjrWCM-650-80.jpg"/>
          <p:cNvPicPr>
            <a:picLocks noChangeAspect="1"/>
          </p:cNvPicPr>
          <p:nvPr/>
        </p:nvPicPr>
        <p:blipFill>
          <a:blip r:embed="rId4"/>
          <a:srcRect/>
          <a:stretch>
            <a:fillRect/>
          </a:stretch>
        </p:blipFill>
        <p:spPr>
          <a:xfrm>
            <a:off x="4003887" y="4304135"/>
            <a:ext cx="1415858" cy="827605"/>
          </a:xfrm>
          <a:prstGeom prst="rect">
            <a:avLst/>
          </a:prstGeom>
          <a:ln/>
        </p:spPr>
      </p:pic>
    </p:spTree>
    <p:extLst>
      <p:ext uri="{BB962C8B-B14F-4D97-AF65-F5344CB8AC3E}">
        <p14:creationId xmlns:p14="http://schemas.microsoft.com/office/powerpoint/2010/main" val="26037695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8" y="1064545"/>
            <a:ext cx="9098824" cy="512972"/>
          </a:xfrm>
        </p:spPr>
        <p:txBody>
          <a:bodyPr/>
          <a:lstStyle/>
          <a:p>
            <a:pPr algn="ctr"/>
            <a:r>
              <a:rPr lang="en-US" b="1" dirty="0">
                <a:solidFill>
                  <a:srgbClr val="FF0000"/>
                </a:solidFill>
              </a:rPr>
              <a:t>Summary</a:t>
            </a:r>
          </a:p>
        </p:txBody>
      </p:sp>
      <p:sp>
        <p:nvSpPr>
          <p:cNvPr id="7" name="Content Placeholder 6">
            <a:extLst>
              <a:ext uri="{FF2B5EF4-FFF2-40B4-BE49-F238E27FC236}">
                <a16:creationId xmlns="" xmlns:a16="http://schemas.microsoft.com/office/drawing/2014/main" id="{B6D2D836-1C10-804A-88E8-ED588A0C578C}"/>
              </a:ext>
            </a:extLst>
          </p:cNvPr>
          <p:cNvSpPr>
            <a:spLocks noGrp="1"/>
          </p:cNvSpPr>
          <p:nvPr>
            <p:ph idx="1"/>
          </p:nvPr>
        </p:nvSpPr>
        <p:spPr>
          <a:xfrm>
            <a:off x="0" y="1598545"/>
            <a:ext cx="9144000" cy="2508686"/>
          </a:xfrm>
        </p:spPr>
        <p:txBody>
          <a:bodyPr>
            <a:normAutofit fontScale="85000" lnSpcReduction="10000"/>
          </a:bodyPr>
          <a:lstStyle/>
          <a:p>
            <a:r>
              <a:rPr lang="en-US" b="1" dirty="0" smtClean="0">
                <a:solidFill>
                  <a:srgbClr val="3366FF"/>
                </a:solidFill>
              </a:rPr>
              <a:t>Observations from small </a:t>
            </a:r>
            <a:r>
              <a:rPr lang="en-US" b="1" dirty="0">
                <a:solidFill>
                  <a:srgbClr val="3366FF"/>
                </a:solidFill>
              </a:rPr>
              <a:t>U</a:t>
            </a:r>
            <a:r>
              <a:rPr lang="en-US" b="1" dirty="0" smtClean="0">
                <a:solidFill>
                  <a:srgbClr val="3366FF"/>
                </a:solidFill>
              </a:rPr>
              <a:t>nmanned </a:t>
            </a:r>
            <a:r>
              <a:rPr lang="en-US" b="1" dirty="0">
                <a:solidFill>
                  <a:srgbClr val="3366FF"/>
                </a:solidFill>
              </a:rPr>
              <a:t>A</a:t>
            </a:r>
            <a:r>
              <a:rPr lang="en-US" b="1" dirty="0" smtClean="0">
                <a:solidFill>
                  <a:srgbClr val="3366FF"/>
                </a:solidFill>
              </a:rPr>
              <a:t>ircraft </a:t>
            </a:r>
            <a:r>
              <a:rPr lang="en-US" b="1" dirty="0">
                <a:solidFill>
                  <a:srgbClr val="3366FF"/>
                </a:solidFill>
              </a:rPr>
              <a:t>S</a:t>
            </a:r>
            <a:r>
              <a:rPr lang="en-US" b="1" dirty="0" smtClean="0">
                <a:solidFill>
                  <a:srgbClr val="3366FF"/>
                </a:solidFill>
              </a:rPr>
              <a:t>ystems (sUAS) have the potential to enhance the basic understanding of dangerous and difficult to observe regions </a:t>
            </a:r>
            <a:r>
              <a:rPr lang="en-US" b="1" dirty="0">
                <a:solidFill>
                  <a:srgbClr val="3366FF"/>
                </a:solidFill>
              </a:rPr>
              <a:t>of the </a:t>
            </a:r>
            <a:r>
              <a:rPr lang="en-US" b="1" dirty="0" smtClean="0">
                <a:solidFill>
                  <a:srgbClr val="3366FF"/>
                </a:solidFill>
              </a:rPr>
              <a:t>Tropical Cyclone</a:t>
            </a:r>
            <a:r>
              <a:rPr lang="en-US" b="1" dirty="0" smtClean="0">
                <a:solidFill>
                  <a:srgbClr val="FF0000"/>
                </a:solidFill>
              </a:rPr>
              <a:t>, including the critical air-sea interface.</a:t>
            </a:r>
            <a:endParaRPr lang="en-US" b="1" dirty="0">
              <a:solidFill>
                <a:srgbClr val="FF0000"/>
              </a:solidFill>
            </a:endParaRPr>
          </a:p>
          <a:p>
            <a:pPr marL="0" indent="0">
              <a:buNone/>
            </a:pPr>
            <a:endParaRPr lang="en-US" sz="600" b="1" dirty="0">
              <a:solidFill>
                <a:srgbClr val="3366FF"/>
              </a:solidFill>
            </a:endParaRPr>
          </a:p>
          <a:p>
            <a:r>
              <a:rPr lang="en-US" b="1" dirty="0" smtClean="0">
                <a:solidFill>
                  <a:srgbClr val="3366FF"/>
                </a:solidFill>
              </a:rPr>
              <a:t>These </a:t>
            </a:r>
            <a:r>
              <a:rPr lang="en-US" b="1" dirty="0">
                <a:solidFill>
                  <a:srgbClr val="3366FF"/>
                </a:solidFill>
              </a:rPr>
              <a:t>unique </a:t>
            </a:r>
            <a:r>
              <a:rPr lang="en-US" b="1" dirty="0" smtClean="0">
                <a:solidFill>
                  <a:srgbClr val="3366FF"/>
                </a:solidFill>
              </a:rPr>
              <a:t>data have the potential to </a:t>
            </a:r>
            <a:r>
              <a:rPr lang="en-US" b="1" dirty="0" smtClean="0">
                <a:solidFill>
                  <a:srgbClr val="FF0000"/>
                </a:solidFill>
              </a:rPr>
              <a:t>improve situational awareness and future </a:t>
            </a:r>
            <a:r>
              <a:rPr lang="en-US" b="1" dirty="0">
                <a:solidFill>
                  <a:srgbClr val="FF0000"/>
                </a:solidFill>
              </a:rPr>
              <a:t>forecasts of Tropical Cyclone intensity </a:t>
            </a:r>
            <a:r>
              <a:rPr lang="en-US" b="1" dirty="0" smtClean="0">
                <a:solidFill>
                  <a:srgbClr val="FF0000"/>
                </a:solidFill>
              </a:rPr>
              <a:t>change using NOAA’s operational coupled-ocean atmosphere modeling system.</a:t>
            </a:r>
            <a:endParaRPr lang="en-US" b="1" dirty="0">
              <a:solidFill>
                <a:srgbClr val="FF0000"/>
              </a:solidFill>
            </a:endParaRPr>
          </a:p>
          <a:p>
            <a:endParaRPr lang="en-US" sz="600" b="1" dirty="0">
              <a:solidFill>
                <a:srgbClr val="3366FF"/>
              </a:solidFill>
            </a:endParaRPr>
          </a:p>
          <a:p>
            <a:r>
              <a:rPr lang="en-US" b="1" dirty="0">
                <a:solidFill>
                  <a:srgbClr val="3366FF"/>
                </a:solidFill>
              </a:rPr>
              <a:t>As technology advances, small </a:t>
            </a:r>
            <a:r>
              <a:rPr lang="en-US" b="1" dirty="0" smtClean="0">
                <a:solidFill>
                  <a:srgbClr val="3366FF"/>
                </a:solidFill>
              </a:rPr>
              <a:t>drones (such as the three new platforms highlighted today) </a:t>
            </a:r>
            <a:r>
              <a:rPr lang="en-US" b="1" dirty="0">
                <a:solidFill>
                  <a:srgbClr val="3366FF"/>
                </a:solidFill>
              </a:rPr>
              <a:t>will be able to fly longer, lower and for less money.</a:t>
            </a:r>
          </a:p>
          <a:p>
            <a:endParaRPr lang="en-US" sz="600" b="1" dirty="0">
              <a:solidFill>
                <a:srgbClr val="3366FF"/>
              </a:solidFill>
            </a:endParaRPr>
          </a:p>
          <a:p>
            <a:r>
              <a:rPr lang="en-US" b="1" dirty="0" smtClean="0">
                <a:solidFill>
                  <a:srgbClr val="3366FF"/>
                </a:solidFill>
              </a:rPr>
              <a:t>Working with public and private partners, NOAA will continue to explore this promising technology over the coming years in order to help the Agency better meet its ultimate </a:t>
            </a:r>
            <a:r>
              <a:rPr lang="en-US" b="1" dirty="0">
                <a:solidFill>
                  <a:srgbClr val="3366FF"/>
                </a:solidFill>
              </a:rPr>
              <a:t>goal of </a:t>
            </a:r>
            <a:r>
              <a:rPr lang="en-US" b="1" dirty="0" smtClean="0">
                <a:solidFill>
                  <a:srgbClr val="3366FF"/>
                </a:solidFill>
              </a:rPr>
              <a:t>protecting </a:t>
            </a:r>
            <a:r>
              <a:rPr lang="en-US" b="1" dirty="0">
                <a:solidFill>
                  <a:srgbClr val="3366FF"/>
                </a:solidFill>
              </a:rPr>
              <a:t>property and </a:t>
            </a:r>
            <a:r>
              <a:rPr lang="en-US" b="1" dirty="0" smtClean="0">
                <a:solidFill>
                  <a:srgbClr val="3366FF"/>
                </a:solidFill>
              </a:rPr>
              <a:t>saving lives</a:t>
            </a:r>
            <a:r>
              <a:rPr lang="en-US" b="1" dirty="0">
                <a:solidFill>
                  <a:srgbClr val="3366FF"/>
                </a:solidFill>
              </a:rPr>
              <a:t>.</a:t>
            </a:r>
          </a:p>
          <a:p>
            <a:pPr marL="114300" indent="0">
              <a:buNone/>
            </a:pPr>
            <a:endParaRPr lang="en-US" dirty="0"/>
          </a:p>
        </p:txBody>
      </p:sp>
      <p:pic>
        <p:nvPicPr>
          <p:cNvPr id="14" name="Picture 13">
            <a:extLst>
              <a:ext uri="{FF2B5EF4-FFF2-40B4-BE49-F238E27FC236}">
                <a16:creationId xmlns="" xmlns:a16="http://schemas.microsoft.com/office/drawing/2014/main" id="{190B54D0-64CD-BF43-90E7-167B573FFD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3321" y="4463033"/>
            <a:ext cx="892099" cy="680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Google Shape;121;p7"/>
          <p:cNvPicPr preferRelativeResize="0">
            <a:picLocks noChangeAspect="1"/>
          </p:cNvPicPr>
          <p:nvPr/>
        </p:nvPicPr>
        <p:blipFill rotWithShape="1">
          <a:blip r:embed="rId4">
            <a:alphaModFix/>
          </a:blip>
          <a:srcRect l="4325" t="6277" r="3847" b="5802"/>
          <a:stretch/>
        </p:blipFill>
        <p:spPr>
          <a:xfrm>
            <a:off x="6070152" y="0"/>
            <a:ext cx="3060889" cy="1368427"/>
          </a:xfrm>
          <a:prstGeom prst="rect">
            <a:avLst/>
          </a:prstGeom>
          <a:noFill/>
          <a:ln>
            <a:noFill/>
          </a:ln>
        </p:spPr>
      </p:pic>
      <p:pic>
        <p:nvPicPr>
          <p:cNvPr id="16" name="Picture 15"/>
          <p:cNvPicPr>
            <a:picLocks noChangeAspect="1"/>
          </p:cNvPicPr>
          <p:nvPr/>
        </p:nvPicPr>
        <p:blipFill>
          <a:blip r:embed="rId5" cstate="email">
            <a:extLst>
              <a:ext uri="{BEBA8EAE-BF5A-486C-A8C5-ECC9F3942E4B}">
                <a14:imgProps xmlns:a14="http://schemas.microsoft.com/office/drawing/2010/main">
                  <a14:imgLayer r:embed="rId6">
                    <a14:imgEffect>
                      <a14:backgroundRemoval t="9896" b="89974" l="1270" r="98340">
                        <a14:backgroundMark x1="37891" y1="36719" x2="37891" y2="36719"/>
                        <a14:backgroundMark x1="46094" y1="67057" x2="46094" y2="67057"/>
                        <a14:backgroundMark x1="49219" y1="59896" x2="49219" y2="59896"/>
                        <a14:backgroundMark x1="60547" y1="34115" x2="60547" y2="34115"/>
                        <a14:backgroundMark x1="68750" y1="52734" x2="68750" y2="52734"/>
                        <a14:backgroundMark x1="70605" y1="64323" x2="70605" y2="64323"/>
                        <a14:backgroundMark x1="52344" y1="72396" x2="52344" y2="72396"/>
                        <a14:backgroundMark x1="39746" y1="67057" x2="39746" y2="67057"/>
                        <a14:backgroundMark x1="41016" y1="42969" x2="41016" y2="42969"/>
                        <a14:backgroundMark x1="37305" y1="26953" x2="37305" y2="26953"/>
                        <a14:backgroundMark x1="49219" y1="20703" x2="49219" y2="20703"/>
                        <a14:backgroundMark x1="63672" y1="54557" x2="63672" y2="54557"/>
                      </a14:backgroundRemoval>
                    </a14:imgEffect>
                  </a14:imgLayer>
                </a14:imgProps>
              </a:ext>
              <a:ext uri="{28A0092B-C50C-407E-A947-70E740481C1C}">
                <a14:useLocalDpi xmlns:a14="http://schemas.microsoft.com/office/drawing/2010/main"/>
              </a:ext>
            </a:extLst>
          </a:blip>
          <a:stretch>
            <a:fillRect/>
          </a:stretch>
        </p:blipFill>
        <p:spPr>
          <a:xfrm>
            <a:off x="3497517" y="-1731"/>
            <a:ext cx="2585594" cy="1371600"/>
          </a:xfrm>
          <a:prstGeom prst="rect">
            <a:avLst/>
          </a:prstGeom>
        </p:spPr>
      </p:pic>
      <p:pic>
        <p:nvPicPr>
          <p:cNvPr id="18" name="Picture 17">
            <a:extLst>
              <a:ext uri="{FF2B5EF4-FFF2-40B4-BE49-F238E27FC236}">
                <a16:creationId xmlns="" xmlns:a16="http://schemas.microsoft.com/office/drawing/2014/main" id="{19DBF4E6-F306-C44A-AFDE-D6BB95C9E2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045" b="63618" l="29539" r="75135"/>
                    </a14:imgEffect>
                  </a14:imgLayer>
                </a14:imgProps>
              </a:ext>
              <a:ext uri="{28A0092B-C50C-407E-A947-70E740481C1C}">
                <a14:useLocalDpi xmlns:a14="http://schemas.microsoft.com/office/drawing/2010/main" val="0"/>
              </a:ext>
            </a:extLst>
          </a:blip>
          <a:srcRect l="23840" t="20223" r="19165" b="31560"/>
          <a:stretch/>
        </p:blipFill>
        <p:spPr>
          <a:xfrm>
            <a:off x="16279" y="48667"/>
            <a:ext cx="3241939" cy="1371600"/>
          </a:xfrm>
          <a:prstGeom prst="rect">
            <a:avLst/>
          </a:prstGeom>
          <a:ln>
            <a:noFill/>
          </a:ln>
          <a:effectLst>
            <a:outerShdw blurRad="292100" dist="139700" dir="2700000" algn="tl" rotWithShape="0">
              <a:srgbClr val="333333">
                <a:alpha val="65000"/>
              </a:srgbClr>
            </a:outerShdw>
          </a:effectLst>
        </p:spPr>
      </p:pic>
      <p:pic>
        <p:nvPicPr>
          <p:cNvPr id="8" name="Picture 7" descr="ncar-logo-sm.jpg">
            <a:extLst>
              <a:ext uri="{FF2B5EF4-FFF2-40B4-BE49-F238E27FC236}">
                <a16:creationId xmlns="" xmlns:a16="http://schemas.microsoft.com/office/drawing/2014/main" id="{AF9D53D8-A212-F942-9D2B-01CD686C57F4}"/>
              </a:ext>
            </a:extLst>
          </p:cNvPr>
          <p:cNvPicPr>
            <a:picLocks noChangeAspect="1"/>
          </p:cNvPicPr>
          <p:nvPr/>
        </p:nvPicPr>
        <p:blipFill>
          <a:blip r:embed="rId9"/>
          <a:stretch>
            <a:fillRect/>
          </a:stretch>
        </p:blipFill>
        <p:spPr>
          <a:xfrm>
            <a:off x="2912357" y="4684300"/>
            <a:ext cx="1570349" cy="369938"/>
          </a:xfrm>
          <a:prstGeom prst="rect">
            <a:avLst/>
          </a:prstGeom>
        </p:spPr>
      </p:pic>
      <p:pic>
        <p:nvPicPr>
          <p:cNvPr id="9" name="Picture 1">
            <a:extLst>
              <a:ext uri="{FF2B5EF4-FFF2-40B4-BE49-F238E27FC236}">
                <a16:creationId xmlns="" xmlns:a16="http://schemas.microsoft.com/office/drawing/2014/main" id="{6F383522-5B4D-5C47-9F68-159D64FE34CB}"/>
              </a:ext>
            </a:extLst>
          </p:cNvPr>
          <p:cNvPicPr>
            <a:picLocks noChangeArrowheads="1"/>
          </p:cNvPicPr>
          <p:nvPr/>
        </p:nvPicPr>
        <p:blipFill>
          <a:blip r:embed="rId10"/>
          <a:srcRect/>
          <a:stretch>
            <a:fillRect/>
          </a:stretch>
        </p:blipFill>
        <p:spPr bwMode="auto">
          <a:xfrm>
            <a:off x="4473672" y="4714136"/>
            <a:ext cx="489694" cy="365760"/>
          </a:xfrm>
          <a:prstGeom prst="rect">
            <a:avLst/>
          </a:prstGeom>
          <a:noFill/>
          <a:ln w="9525">
            <a:noFill/>
            <a:miter lim="800000"/>
            <a:headEnd/>
            <a:tailEnd/>
          </a:ln>
        </p:spPr>
      </p:pic>
    </p:spTree>
    <p:extLst>
      <p:ext uri="{BB962C8B-B14F-4D97-AF65-F5344CB8AC3E}">
        <p14:creationId xmlns:p14="http://schemas.microsoft.com/office/powerpoint/2010/main" val="21942976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941400" y="216425"/>
            <a:ext cx="789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dirty="0" smtClean="0"/>
              <a:t>Additional </a:t>
            </a:r>
            <a:r>
              <a:rPr lang="en" sz="2600" dirty="0"/>
              <a:t>Resources/Links</a:t>
            </a:r>
            <a:endParaRPr sz="2600" dirty="0"/>
          </a:p>
        </p:txBody>
      </p:sp>
      <p:sp>
        <p:nvSpPr>
          <p:cNvPr id="126" name="Google Shape;126;p19"/>
          <p:cNvSpPr txBox="1">
            <a:spLocks noGrp="1"/>
          </p:cNvSpPr>
          <p:nvPr>
            <p:ph type="body" idx="1"/>
          </p:nvPr>
        </p:nvSpPr>
        <p:spPr>
          <a:xfrm>
            <a:off x="311700" y="857023"/>
            <a:ext cx="8832300" cy="322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200" b="1" dirty="0" smtClean="0"/>
              <a:t>Peer reviewed </a:t>
            </a:r>
            <a:r>
              <a:rPr lang="en-US" sz="2200" b="1" dirty="0" err="1" smtClean="0"/>
              <a:t>sUAS</a:t>
            </a:r>
            <a:r>
              <a:rPr lang="en-US" sz="2200" b="1" dirty="0" smtClean="0"/>
              <a:t> manuscripts</a:t>
            </a:r>
            <a:r>
              <a:rPr lang="mr-IN" sz="2200" b="1" dirty="0" smtClean="0"/>
              <a:t>…</a:t>
            </a:r>
            <a:endParaRPr lang="en-US" sz="2200" b="1" i="1" dirty="0" smtClean="0">
              <a:solidFill>
                <a:srgbClr val="3366FF"/>
              </a:solidFill>
            </a:endParaRPr>
          </a:p>
          <a:p>
            <a:pPr marL="0" lvl="0" indent="0">
              <a:lnSpc>
                <a:spcPts val="2360"/>
              </a:lnSpc>
              <a:spcAft>
                <a:spcPts val="1600"/>
              </a:spcAft>
              <a:buNone/>
            </a:pPr>
            <a:r>
              <a:rPr lang="en-US" sz="1800" b="1" i="1" dirty="0" smtClean="0">
                <a:solidFill>
                  <a:srgbClr val="3366FF"/>
                </a:solidFill>
              </a:rPr>
              <a:t>Coyote </a:t>
            </a:r>
            <a:r>
              <a:rPr lang="en-US" sz="1800" b="1" i="1" dirty="0">
                <a:solidFill>
                  <a:srgbClr val="3366FF"/>
                </a:solidFill>
              </a:rPr>
              <a:t>Unmanned Aircraft System Observations in Hurricane </a:t>
            </a:r>
            <a:r>
              <a:rPr lang="en-US" sz="1800" b="1" i="1" dirty="0" err="1">
                <a:solidFill>
                  <a:srgbClr val="3366FF"/>
                </a:solidFill>
              </a:rPr>
              <a:t>Edouard</a:t>
            </a:r>
            <a:r>
              <a:rPr lang="en-US" sz="1800" b="1" i="1" dirty="0">
                <a:solidFill>
                  <a:srgbClr val="3366FF"/>
                </a:solidFill>
              </a:rPr>
              <a:t> (2014) </a:t>
            </a:r>
            <a:r>
              <a:rPr lang="en-US" sz="1800" b="1" i="1" dirty="0" smtClean="0">
                <a:solidFill>
                  <a:srgbClr val="3366FF"/>
                </a:solidFill>
              </a:rPr>
              <a:t>Earth </a:t>
            </a:r>
            <a:r>
              <a:rPr lang="en-US" sz="1800" b="1" i="1" dirty="0">
                <a:solidFill>
                  <a:srgbClr val="3366FF"/>
                </a:solidFill>
              </a:rPr>
              <a:t>and Space Science (AGU</a:t>
            </a:r>
            <a:r>
              <a:rPr lang="en-US" sz="1800" b="1" i="1" dirty="0" smtClean="0">
                <a:solidFill>
                  <a:srgbClr val="3366FF"/>
                </a:solidFill>
              </a:rPr>
              <a:t>)  </a:t>
            </a:r>
            <a:r>
              <a:rPr lang="en-US" sz="1800" b="1" i="1" u="sng" dirty="0" smtClean="0">
                <a:solidFill>
                  <a:schemeClr val="tx1"/>
                </a:solidFill>
              </a:rPr>
              <a:t>doi</a:t>
            </a:r>
            <a:r>
              <a:rPr lang="en-US" sz="1800" b="1" i="1" u="sng" dirty="0">
                <a:solidFill>
                  <a:schemeClr val="tx1"/>
                </a:solidFill>
              </a:rPr>
              <a:t>: 10.1002/</a:t>
            </a:r>
            <a:r>
              <a:rPr lang="en-US" sz="1800" b="1" i="1" u="sng" dirty="0" smtClean="0">
                <a:solidFill>
                  <a:schemeClr val="tx1"/>
                </a:solidFill>
              </a:rPr>
              <a:t>2016EA000187</a:t>
            </a:r>
            <a:endParaRPr lang="en-US" sz="1200" b="1" i="1" u="sng" dirty="0">
              <a:solidFill>
                <a:schemeClr val="tx1"/>
              </a:solidFill>
            </a:endParaRPr>
          </a:p>
          <a:p>
            <a:pPr marL="0" lvl="0" indent="0">
              <a:lnSpc>
                <a:spcPts val="2360"/>
              </a:lnSpc>
              <a:spcAft>
                <a:spcPts val="1600"/>
              </a:spcAft>
              <a:buNone/>
            </a:pPr>
            <a:r>
              <a:rPr lang="en-US" sz="1800" b="1" i="1" dirty="0" smtClean="0">
                <a:solidFill>
                  <a:srgbClr val="3366FF"/>
                </a:solidFill>
              </a:rPr>
              <a:t>Eye </a:t>
            </a:r>
            <a:r>
              <a:rPr lang="en-US" sz="1800" b="1" i="1" dirty="0">
                <a:solidFill>
                  <a:srgbClr val="3366FF"/>
                </a:solidFill>
              </a:rPr>
              <a:t>of the Storm: Observing Hurricanes with a Small Unmanned Aircraft System (BAMS</a:t>
            </a:r>
            <a:r>
              <a:rPr lang="en-US" sz="1800" b="1" i="1" dirty="0" smtClean="0">
                <a:solidFill>
                  <a:srgbClr val="3366FF"/>
                </a:solidFill>
              </a:rPr>
              <a:t>)  </a:t>
            </a:r>
            <a:r>
              <a:rPr lang="en-US" sz="1800" b="1" i="1" u="sng" dirty="0" smtClean="0">
                <a:solidFill>
                  <a:srgbClr val="3366FF"/>
                </a:solidFill>
                <a:hlinkClick r:id="rId3"/>
              </a:rPr>
              <a:t>doi.org</a:t>
            </a:r>
            <a:r>
              <a:rPr lang="en-US" sz="1800" b="1" i="1" u="sng" dirty="0">
                <a:solidFill>
                  <a:srgbClr val="3366FF"/>
                </a:solidFill>
                <a:hlinkClick r:id="rId3"/>
              </a:rPr>
              <a:t>/10.1175/BAMS-D-19-</a:t>
            </a:r>
            <a:r>
              <a:rPr lang="en-US" sz="1800" b="1" i="1" u="sng" dirty="0" smtClean="0">
                <a:solidFill>
                  <a:srgbClr val="3366FF"/>
                </a:solidFill>
                <a:hlinkClick r:id="rId3"/>
              </a:rPr>
              <a:t>0169.1</a:t>
            </a:r>
            <a:endParaRPr lang="en-US" sz="1800" b="1" i="1" u="sng" dirty="0">
              <a:solidFill>
                <a:srgbClr val="3366FF"/>
              </a:solidFill>
            </a:endParaRPr>
          </a:p>
          <a:p>
            <a:pPr marL="0" lvl="0" indent="0">
              <a:lnSpc>
                <a:spcPts val="2360"/>
              </a:lnSpc>
              <a:spcAft>
                <a:spcPts val="1600"/>
              </a:spcAft>
              <a:buNone/>
            </a:pPr>
            <a:r>
              <a:rPr lang="en-US" sz="1800" b="1" i="1" dirty="0" err="1" smtClean="0"/>
              <a:t>Dobosy</a:t>
            </a:r>
            <a:r>
              <a:rPr lang="en-US" sz="1800" b="1" i="1" dirty="0"/>
              <a:t>, R., J. Zhang, J. </a:t>
            </a:r>
            <a:r>
              <a:rPr lang="en-US" sz="1800" b="1" i="1" dirty="0" err="1"/>
              <a:t>Wadler</a:t>
            </a:r>
            <a:r>
              <a:rPr lang="en-US" sz="1800" b="1" i="1" dirty="0"/>
              <a:t>, X. Chen,</a:t>
            </a:r>
            <a:r>
              <a:rPr lang="en-US" sz="1800" b="1" i="1" baseline="30000" dirty="0"/>
              <a:t>  </a:t>
            </a:r>
            <a:r>
              <a:rPr lang="en-US" sz="1800" b="1" i="1" dirty="0"/>
              <a:t>G. de Boer, G. </a:t>
            </a:r>
            <a:r>
              <a:rPr lang="en-US" sz="1800" b="1" i="1" dirty="0" smtClean="0"/>
              <a:t>Bryan, </a:t>
            </a:r>
            <a:r>
              <a:rPr lang="en-US" sz="1800" b="1" i="1" dirty="0"/>
              <a:t>A. Farber and J. Cione </a:t>
            </a:r>
            <a:r>
              <a:rPr lang="en-US" sz="1800" b="1" i="1" dirty="0" smtClean="0"/>
              <a:t>2021: </a:t>
            </a:r>
            <a:r>
              <a:rPr lang="en-US" sz="1800" b="1" i="1" dirty="0"/>
              <a:t>New perspectives on tropical-</a:t>
            </a:r>
            <a:r>
              <a:rPr lang="en-US" sz="1800" b="1" i="1" dirty="0" smtClean="0"/>
              <a:t>cyclone </a:t>
            </a:r>
            <a:r>
              <a:rPr lang="en-US" sz="1800" b="1" i="1" dirty="0"/>
              <a:t>momentum fluxes from remotely piloted aircraft systems. To be </a:t>
            </a:r>
            <a:r>
              <a:rPr lang="en-US" sz="1800" b="1" i="1" dirty="0" smtClean="0"/>
              <a:t>submitted.</a:t>
            </a:r>
            <a:endParaRPr lang="en-US" sz="1800" b="1" i="1" u="sng" dirty="0">
              <a:solidFill>
                <a:schemeClr val="tx1"/>
              </a:solidFill>
            </a:endParaRPr>
          </a:p>
          <a:p>
            <a:pPr marL="0" lvl="0" indent="0">
              <a:spcAft>
                <a:spcPts val="1600"/>
              </a:spcAft>
              <a:buNone/>
            </a:pPr>
            <a:endParaRPr lang="en-US" b="1" dirty="0" smtClean="0"/>
          </a:p>
          <a:p>
            <a:pPr marL="0" lvl="0" indent="0" algn="l" rtl="0">
              <a:spcBef>
                <a:spcPts val="0"/>
              </a:spcBef>
              <a:spcAft>
                <a:spcPts val="1600"/>
              </a:spcAft>
              <a:buNone/>
            </a:pPr>
            <a:endParaRPr sz="2400" b="1" dirty="0"/>
          </a:p>
        </p:txBody>
      </p:sp>
      <p:sp>
        <p:nvSpPr>
          <p:cNvPr id="127" name="Google Shape;127;p19"/>
          <p:cNvSpPr txBox="1">
            <a:spLocks noGrp="1"/>
          </p:cNvSpPr>
          <p:nvPr>
            <p:ph type="sldNum" idx="12"/>
          </p:nvPr>
        </p:nvSpPr>
        <p:spPr>
          <a:xfrm>
            <a:off x="8651210" y="4693234"/>
            <a:ext cx="433025"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dirty="0"/>
          </a:p>
        </p:txBody>
      </p:sp>
      <p:sp>
        <p:nvSpPr>
          <p:cNvPr id="5" name="Rectangle 4"/>
          <p:cNvSpPr/>
          <p:nvPr/>
        </p:nvSpPr>
        <p:spPr>
          <a:xfrm>
            <a:off x="1755306" y="4865281"/>
            <a:ext cx="6036539" cy="292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4C9B748B-42B2-AB4F-9A00-BC718D75ADEB}"/>
              </a:ext>
            </a:extLst>
          </p:cNvPr>
          <p:cNvSpPr txBox="1">
            <a:spLocks/>
          </p:cNvSpPr>
          <p:nvPr/>
        </p:nvSpPr>
        <p:spPr>
          <a:xfrm>
            <a:off x="-220138" y="-37045"/>
            <a:ext cx="9601200" cy="857250"/>
          </a:xfrm>
          <a:prstGeom prst="rect">
            <a:avLst/>
          </a:prstGeom>
        </p:spPr>
        <p:txBody>
          <a:bodyPr>
            <a:noAutofit/>
          </a:bodyPr>
          <a:lstStyle>
            <a:lvl1pPr algn="ctr" defTabSz="914400" rtl="0" eaLnBrk="1" latinLnBrk="0" hangingPunct="1">
              <a:spcBef>
                <a:spcPct val="0"/>
              </a:spcBef>
              <a:buNone/>
              <a:defRPr sz="2800" kern="1200" spc="-100" baseline="0">
                <a:solidFill>
                  <a:schemeClr val="tx2"/>
                </a:solidFill>
                <a:latin typeface="+mj-lt"/>
                <a:ea typeface="+mj-ea"/>
                <a:cs typeface="+mj-cs"/>
              </a:defRPr>
            </a:lvl1pPr>
          </a:lstStyle>
          <a:p>
            <a:r>
              <a:rPr lang="en-US" b="1" i="1" dirty="0" smtClean="0">
                <a:solidFill>
                  <a:srgbClr val="C00000"/>
                </a:solidFill>
              </a:rPr>
              <a:t>Questions? </a:t>
            </a:r>
            <a:r>
              <a:rPr lang="en-US" b="1" dirty="0" smtClean="0">
                <a:solidFill>
                  <a:srgbClr val="C00000"/>
                </a:solidFill>
              </a:rPr>
              <a:t>    </a:t>
            </a:r>
            <a:r>
              <a:rPr lang="en-US" sz="3200" b="1" dirty="0" smtClean="0">
                <a:solidFill>
                  <a:srgbClr val="C00000"/>
                </a:solidFill>
              </a:rPr>
              <a:t> </a:t>
            </a:r>
            <a:r>
              <a:rPr lang="en-US" sz="2600" b="1" i="1" dirty="0">
                <a:solidFill>
                  <a:srgbClr val="0000FF"/>
                </a:solidFill>
              </a:rPr>
              <a:t>(</a:t>
            </a:r>
            <a:r>
              <a:rPr lang="en-US" sz="2600" b="1" i="1" dirty="0" smtClean="0">
                <a:solidFill>
                  <a:srgbClr val="0000FF"/>
                </a:solidFill>
              </a:rPr>
              <a:t>Telemetry “Video” </a:t>
            </a:r>
            <a:r>
              <a:rPr lang="en-US" sz="2600" b="1" i="1" dirty="0">
                <a:solidFill>
                  <a:srgbClr val="0000FF"/>
                </a:solidFill>
              </a:rPr>
              <a:t>in Hurricane </a:t>
            </a:r>
            <a:r>
              <a:rPr lang="en-US" sz="2600" b="1" i="1" dirty="0" smtClean="0">
                <a:solidFill>
                  <a:srgbClr val="0000FF"/>
                </a:solidFill>
              </a:rPr>
              <a:t>Maria)</a:t>
            </a:r>
          </a:p>
          <a:p>
            <a:endParaRPr lang="en-US" sz="3200" b="1" dirty="0" smtClean="0">
              <a:solidFill>
                <a:srgbClr val="C00000"/>
              </a:solidFill>
            </a:endParaRPr>
          </a:p>
          <a:p>
            <a:r>
              <a:rPr lang="en-US" sz="3200" b="1" dirty="0" smtClean="0">
                <a:solidFill>
                  <a:srgbClr val="C00000"/>
                </a:solidFill>
              </a:rPr>
              <a:t> </a:t>
            </a:r>
            <a:endParaRPr lang="en-US" sz="3200" b="1" dirty="0">
              <a:solidFill>
                <a:srgbClr val="C00000"/>
              </a:solidFill>
            </a:endParaRPr>
          </a:p>
        </p:txBody>
      </p:sp>
      <p:pic>
        <p:nvPicPr>
          <p:cNvPr id="4" name="Coyote_maria1.mov">
            <a:hlinkClick r:id="" action="ppaction://media"/>
            <a:extLst>
              <a:ext uri="{FF2B5EF4-FFF2-40B4-BE49-F238E27FC236}">
                <a16:creationId xmlns="" xmlns:a16="http://schemas.microsoft.com/office/drawing/2014/main" id="{1F890FD3-4153-8F40-BE7A-965C11441A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181" y="593073"/>
            <a:ext cx="8824479" cy="4550427"/>
          </a:xfrm>
          <a:prstGeom prst="rect">
            <a:avLst/>
          </a:prstGeom>
        </p:spPr>
      </p:pic>
      <p:cxnSp>
        <p:nvCxnSpPr>
          <p:cNvPr id="7" name="Straight Arrow Connector 6">
            <a:extLst>
              <a:ext uri="{FF2B5EF4-FFF2-40B4-BE49-F238E27FC236}">
                <a16:creationId xmlns="" xmlns:a16="http://schemas.microsoft.com/office/drawing/2014/main" id="{CE63F11E-0B73-C140-A6E8-2E96CE2C389D}"/>
              </a:ext>
            </a:extLst>
          </p:cNvPr>
          <p:cNvCxnSpPr>
            <a:cxnSpLocks/>
          </p:cNvCxnSpPr>
          <p:nvPr/>
        </p:nvCxnSpPr>
        <p:spPr>
          <a:xfrm flipV="1">
            <a:off x="1185702" y="2881993"/>
            <a:ext cx="120584" cy="87357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7154291B-8100-4D48-A565-1463160DD067}"/>
              </a:ext>
            </a:extLst>
          </p:cNvPr>
          <p:cNvCxnSpPr>
            <a:cxnSpLocks/>
          </p:cNvCxnSpPr>
          <p:nvPr/>
        </p:nvCxnSpPr>
        <p:spPr>
          <a:xfrm flipV="1">
            <a:off x="1185703" y="3502479"/>
            <a:ext cx="828155" cy="253096"/>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ED56AE78-EF4F-4B41-B307-864370C9C503}"/>
              </a:ext>
            </a:extLst>
          </p:cNvPr>
          <p:cNvSpPr txBox="1"/>
          <p:nvPr/>
        </p:nvSpPr>
        <p:spPr>
          <a:xfrm>
            <a:off x="530285" y="3755572"/>
            <a:ext cx="983024" cy="307777"/>
          </a:xfrm>
          <a:prstGeom prst="rect">
            <a:avLst/>
          </a:prstGeom>
          <a:noFill/>
        </p:spPr>
        <p:txBody>
          <a:bodyPr wrap="none" rtlCol="0">
            <a:spAutoFit/>
          </a:bodyPr>
          <a:lstStyle/>
          <a:p>
            <a:r>
              <a:rPr lang="en-US" dirty="0">
                <a:solidFill>
                  <a:schemeClr val="bg1">
                    <a:lumMod val="75000"/>
                  </a:schemeClr>
                </a:solidFill>
              </a:rPr>
              <a:t>waypoints</a:t>
            </a:r>
          </a:p>
        </p:txBody>
      </p:sp>
      <p:cxnSp>
        <p:nvCxnSpPr>
          <p:cNvPr id="12" name="Straight Arrow Connector 11">
            <a:extLst>
              <a:ext uri="{FF2B5EF4-FFF2-40B4-BE49-F238E27FC236}">
                <a16:creationId xmlns="" xmlns:a16="http://schemas.microsoft.com/office/drawing/2014/main" id="{F593BEB7-32DD-E541-A019-B57C8B866C01}"/>
              </a:ext>
            </a:extLst>
          </p:cNvPr>
          <p:cNvCxnSpPr>
            <a:cxnSpLocks/>
            <a:stCxn id="14" idx="0"/>
          </p:cNvCxnSpPr>
          <p:nvPr/>
        </p:nvCxnSpPr>
        <p:spPr>
          <a:xfrm flipH="1" flipV="1">
            <a:off x="3373070" y="3326947"/>
            <a:ext cx="34744" cy="56712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EF3CD748-5746-FF4A-9FBF-F593E1D8B48C}"/>
              </a:ext>
            </a:extLst>
          </p:cNvPr>
          <p:cNvSpPr txBox="1"/>
          <p:nvPr/>
        </p:nvSpPr>
        <p:spPr>
          <a:xfrm>
            <a:off x="2841436" y="3894071"/>
            <a:ext cx="1132755" cy="307777"/>
          </a:xfrm>
          <a:prstGeom prst="rect">
            <a:avLst/>
          </a:prstGeom>
          <a:noFill/>
        </p:spPr>
        <p:txBody>
          <a:bodyPr wrap="none" rtlCol="0">
            <a:spAutoFit/>
          </a:bodyPr>
          <a:lstStyle/>
          <a:p>
            <a:r>
              <a:rPr lang="en-US" dirty="0">
                <a:solidFill>
                  <a:schemeClr val="bg1">
                    <a:lumMod val="75000"/>
                  </a:schemeClr>
                </a:solidFill>
              </a:rPr>
              <a:t>P-3 position</a:t>
            </a:r>
          </a:p>
        </p:txBody>
      </p:sp>
      <p:cxnSp>
        <p:nvCxnSpPr>
          <p:cNvPr id="15" name="Straight Arrow Connector 14">
            <a:extLst>
              <a:ext uri="{FF2B5EF4-FFF2-40B4-BE49-F238E27FC236}">
                <a16:creationId xmlns="" xmlns:a16="http://schemas.microsoft.com/office/drawing/2014/main" id="{0495FF7E-66BD-804A-B290-1E20914DAAD6}"/>
              </a:ext>
            </a:extLst>
          </p:cNvPr>
          <p:cNvCxnSpPr>
            <a:cxnSpLocks/>
          </p:cNvCxnSpPr>
          <p:nvPr/>
        </p:nvCxnSpPr>
        <p:spPr>
          <a:xfrm flipH="1" flipV="1">
            <a:off x="4055823" y="3088743"/>
            <a:ext cx="684943" cy="35848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 xmlns:a16="http://schemas.microsoft.com/office/drawing/2014/main" id="{883EBEEB-7B2F-4C46-8DD6-C7581D4763C1}"/>
              </a:ext>
            </a:extLst>
          </p:cNvPr>
          <p:cNvSpPr txBox="1"/>
          <p:nvPr/>
        </p:nvSpPr>
        <p:spPr>
          <a:xfrm>
            <a:off x="3793511" y="3390072"/>
            <a:ext cx="1954147" cy="307777"/>
          </a:xfrm>
          <a:prstGeom prst="rect">
            <a:avLst/>
          </a:prstGeom>
          <a:noFill/>
        </p:spPr>
        <p:txBody>
          <a:bodyPr wrap="square" rtlCol="0">
            <a:spAutoFit/>
          </a:bodyPr>
          <a:lstStyle/>
          <a:p>
            <a:r>
              <a:rPr lang="en-US" dirty="0">
                <a:solidFill>
                  <a:schemeClr val="bg1">
                    <a:lumMod val="75000"/>
                  </a:schemeClr>
                </a:solidFill>
              </a:rPr>
              <a:t>Coyote position</a:t>
            </a:r>
          </a:p>
        </p:txBody>
      </p:sp>
    </p:spTree>
    <p:extLst>
      <p:ext uri="{BB962C8B-B14F-4D97-AF65-F5344CB8AC3E}">
        <p14:creationId xmlns:p14="http://schemas.microsoft.com/office/powerpoint/2010/main" val="962980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body" idx="1"/>
          </p:nvPr>
        </p:nvSpPr>
        <p:spPr>
          <a:xfrm>
            <a:off x="0" y="923875"/>
            <a:ext cx="9144000" cy="3220200"/>
          </a:xfrm>
          <a:prstGeom prst="rect">
            <a:avLst/>
          </a:prstGeom>
        </p:spPr>
        <p:txBody>
          <a:bodyPr spcFirstLastPara="1" wrap="square" lIns="91425" tIns="91425" rIns="91425" bIns="91425" anchor="t" anchorCtr="0">
            <a:noAutofit/>
          </a:bodyPr>
          <a:lstStyle/>
          <a:p>
            <a:pPr marL="177800" indent="0" algn="ctr">
              <a:buNone/>
            </a:pPr>
            <a:r>
              <a:rPr lang="en-US" sz="1900" b="1" i="1" dirty="0" err="1" smtClean="0">
                <a:solidFill>
                  <a:srgbClr val="0000FF"/>
                </a:solidFill>
                <a:latin typeface="Calibri"/>
                <a:cs typeface="Calibri"/>
              </a:rPr>
              <a:t>sUAS</a:t>
            </a:r>
            <a:r>
              <a:rPr lang="en-US" sz="1900" b="1" i="1" dirty="0" smtClean="0">
                <a:solidFill>
                  <a:srgbClr val="0000FF"/>
                </a:solidFill>
                <a:latin typeface="Calibri"/>
                <a:cs typeface="Calibri"/>
              </a:rPr>
              <a:t> operations date back to using the </a:t>
            </a:r>
            <a:r>
              <a:rPr lang="en-US" sz="1900" b="1" i="1" dirty="0" err="1" smtClean="0">
                <a:solidFill>
                  <a:srgbClr val="0000FF"/>
                </a:solidFill>
                <a:latin typeface="Calibri"/>
                <a:cs typeface="Calibri"/>
              </a:rPr>
              <a:t>Aerosonde</a:t>
            </a:r>
            <a:r>
              <a:rPr lang="en-US" sz="1900" b="1" i="1" dirty="0" smtClean="0">
                <a:solidFill>
                  <a:srgbClr val="0000FF"/>
                </a:solidFill>
                <a:latin typeface="Calibri"/>
                <a:cs typeface="Calibri"/>
              </a:rPr>
              <a:t> in ‘05 (Ophelia) and ‘07 and (Noel)</a:t>
            </a:r>
          </a:p>
          <a:p>
            <a:pPr algn="ctr"/>
            <a:endParaRPr lang="en-US" b="1" u="sng" dirty="0" smtClean="0">
              <a:solidFill>
                <a:schemeClr val="tx1"/>
              </a:solidFill>
              <a:latin typeface="Calibri"/>
              <a:cs typeface="Calibri"/>
            </a:endParaRPr>
          </a:p>
          <a:p>
            <a:pPr marL="177800" indent="0" algn="ctr">
              <a:buNone/>
            </a:pPr>
            <a:r>
              <a:rPr lang="en-US" sz="2200" b="1" dirty="0" smtClean="0">
                <a:solidFill>
                  <a:srgbClr val="008000"/>
                </a:solidFill>
                <a:latin typeface="Calibri"/>
                <a:cs typeface="Calibri"/>
              </a:rPr>
              <a:t>Observational Objective for using this technology:</a:t>
            </a:r>
            <a:endParaRPr lang="en-US" sz="2200" b="1" dirty="0">
              <a:solidFill>
                <a:srgbClr val="008000"/>
              </a:solidFill>
              <a:latin typeface="Calibri"/>
              <a:cs typeface="Calibri"/>
            </a:endParaRPr>
          </a:p>
          <a:p>
            <a:pPr algn="ctr"/>
            <a:endParaRPr lang="en-US" sz="100" b="1" dirty="0">
              <a:solidFill>
                <a:schemeClr val="tx1"/>
              </a:solidFill>
              <a:latin typeface="Calibri"/>
              <a:cs typeface="Calibri"/>
            </a:endParaRPr>
          </a:p>
          <a:p>
            <a:pPr algn="just"/>
            <a:r>
              <a:rPr lang="en-US" sz="1850" b="1" dirty="0">
                <a:solidFill>
                  <a:schemeClr val="tx1"/>
                </a:solidFill>
                <a:latin typeface="Calibri"/>
                <a:cs typeface="Calibri"/>
              </a:rPr>
              <a:t>Leverage key attributes of NOAA’s existing Hurricane Hunter aircraft to develop emerging unmanned technologies designed to enhanced data coverage of the critically important, yet sparsely-sampled tropical cyclone boundary layer environment</a:t>
            </a:r>
            <a:r>
              <a:rPr lang="en-US" sz="1850" b="1" dirty="0" smtClean="0">
                <a:solidFill>
                  <a:schemeClr val="tx1"/>
                </a:solidFill>
                <a:latin typeface="Calibri"/>
                <a:cs typeface="Calibri"/>
              </a:rPr>
              <a:t>.</a:t>
            </a:r>
          </a:p>
          <a:p>
            <a:pPr marL="177800" indent="0" algn="just">
              <a:buNone/>
            </a:pPr>
            <a:endParaRPr lang="en-US" sz="800" b="1" dirty="0">
              <a:solidFill>
                <a:schemeClr val="tx1"/>
              </a:solidFill>
              <a:latin typeface="Calibri"/>
              <a:cs typeface="Calibri"/>
            </a:endParaRPr>
          </a:p>
          <a:p>
            <a:pPr algn="just"/>
            <a:endParaRPr lang="en-US" sz="100" b="1" dirty="0">
              <a:solidFill>
                <a:schemeClr val="tx1"/>
              </a:solidFill>
              <a:latin typeface="Calibri"/>
              <a:cs typeface="Calibri"/>
            </a:endParaRPr>
          </a:p>
          <a:p>
            <a:pPr marL="177800" indent="0" algn="ctr">
              <a:buNone/>
            </a:pPr>
            <a:r>
              <a:rPr lang="en-US" sz="2200" b="1" dirty="0">
                <a:solidFill>
                  <a:srgbClr val="008000"/>
                </a:solidFill>
                <a:latin typeface="Calibri"/>
                <a:cs typeface="Calibri"/>
              </a:rPr>
              <a:t>End goal:</a:t>
            </a:r>
          </a:p>
          <a:p>
            <a:pPr algn="ctr"/>
            <a:endParaRPr lang="en-US" sz="100" b="1" dirty="0">
              <a:solidFill>
                <a:schemeClr val="tx1"/>
              </a:solidFill>
              <a:latin typeface="Calibri"/>
              <a:cs typeface="Calibri"/>
            </a:endParaRPr>
          </a:p>
          <a:p>
            <a:pPr algn="just"/>
            <a:r>
              <a:rPr lang="en-US" sz="1850" b="1" dirty="0">
                <a:solidFill>
                  <a:schemeClr val="tx1"/>
                </a:solidFill>
                <a:latin typeface="Calibri"/>
                <a:cs typeface="Calibri"/>
              </a:rPr>
              <a:t>Through enhanced observation, improve basic understanding, operational situational awareness and ultimately, hurricane intensity forecast performance.</a:t>
            </a:r>
          </a:p>
          <a:p>
            <a:pPr marL="0" lvl="0" indent="0" algn="l" rtl="0">
              <a:spcBef>
                <a:spcPts val="0"/>
              </a:spcBef>
              <a:spcAft>
                <a:spcPts val="1600"/>
              </a:spcAft>
              <a:buNone/>
            </a:pPr>
            <a:endParaRPr dirty="0">
              <a:solidFill>
                <a:schemeClr val="tx1"/>
              </a:solidFill>
            </a:endParaRPr>
          </a:p>
        </p:txBody>
      </p:sp>
      <p:sp>
        <p:nvSpPr>
          <p:cNvPr id="86" name="Google Shape;86;p13"/>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87" name="Google Shape;87;p13"/>
          <p:cNvSpPr txBox="1">
            <a:spLocks noGrp="1"/>
          </p:cNvSpPr>
          <p:nvPr>
            <p:ph type="title"/>
          </p:nvPr>
        </p:nvSpPr>
        <p:spPr>
          <a:xfrm>
            <a:off x="941400" y="216425"/>
            <a:ext cx="789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Background</a:t>
            </a:r>
            <a:endParaRPr dirty="0"/>
          </a:p>
        </p:txBody>
      </p:sp>
      <p:sp>
        <p:nvSpPr>
          <p:cNvPr id="3" name="Rectangle 2"/>
          <p:cNvSpPr/>
          <p:nvPr/>
        </p:nvSpPr>
        <p:spPr>
          <a:xfrm>
            <a:off x="1755306" y="4851013"/>
            <a:ext cx="6036539" cy="292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4972.MOV">
            <a:hlinkClick r:id="" action="ppaction://media"/>
            <a:extLst>
              <a:ext uri="{FF2B5EF4-FFF2-40B4-BE49-F238E27FC236}">
                <a16:creationId xmlns="" xmlns:a16="http://schemas.microsoft.com/office/drawing/2014/main" id="{4262AB2F-7D3D-CC4B-9186-34C206D323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81084" y="0"/>
            <a:ext cx="3857625" cy="5143500"/>
          </a:xfrm>
          <a:prstGeom prst="rect">
            <a:avLst/>
          </a:prstGeom>
        </p:spPr>
      </p:pic>
      <p:sp>
        <p:nvSpPr>
          <p:cNvPr id="3" name="TextBox 2">
            <a:extLst>
              <a:ext uri="{FF2B5EF4-FFF2-40B4-BE49-F238E27FC236}">
                <a16:creationId xmlns="" xmlns:a16="http://schemas.microsoft.com/office/drawing/2014/main" id="{39EC3410-E68B-8946-A97C-39ADCDF2C2C9}"/>
              </a:ext>
            </a:extLst>
          </p:cNvPr>
          <p:cNvSpPr txBox="1"/>
          <p:nvPr/>
        </p:nvSpPr>
        <p:spPr>
          <a:xfrm>
            <a:off x="957781" y="1854637"/>
            <a:ext cx="1457675" cy="461665"/>
          </a:xfrm>
          <a:prstGeom prst="rect">
            <a:avLst/>
          </a:prstGeom>
          <a:noFill/>
        </p:spPr>
        <p:txBody>
          <a:bodyPr wrap="none" rtlCol="0">
            <a:spAutoFit/>
          </a:bodyPr>
          <a:lstStyle/>
          <a:p>
            <a:r>
              <a:rPr lang="en-US" sz="2400" b="1" i="1" dirty="0">
                <a:solidFill>
                  <a:srgbClr val="C00000"/>
                </a:solidFill>
              </a:rPr>
              <a:t>Launch!</a:t>
            </a:r>
          </a:p>
        </p:txBody>
      </p:sp>
    </p:spTree>
    <p:extLst>
      <p:ext uri="{BB962C8B-B14F-4D97-AF65-F5344CB8AC3E}">
        <p14:creationId xmlns:p14="http://schemas.microsoft.com/office/powerpoint/2010/main" val="3736284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yote_LaunchSeq_trim.mp4">
            <a:hlinkClick r:id="" action="ppaction://media"/>
            <a:extLst>
              <a:ext uri="{FF2B5EF4-FFF2-40B4-BE49-F238E27FC236}">
                <a16:creationId xmlns:a16="http://schemas.microsoft.com/office/drawing/2014/main" xmlns="" id="{FCAB9598-5B6F-E84B-A577-5085943DC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8341" y="517712"/>
            <a:ext cx="8128000" cy="4572000"/>
          </a:xfrm>
          <a:prstGeom prst="rect">
            <a:avLst/>
          </a:prstGeom>
        </p:spPr>
      </p:pic>
      <p:sp>
        <p:nvSpPr>
          <p:cNvPr id="3" name="TextBox 2">
            <a:extLst>
              <a:ext uri="{FF2B5EF4-FFF2-40B4-BE49-F238E27FC236}">
                <a16:creationId xmlns:a16="http://schemas.microsoft.com/office/drawing/2014/main" xmlns="" id="{BEC37C98-DD7E-E040-82E5-CEC5626CDABF}"/>
              </a:ext>
            </a:extLst>
          </p:cNvPr>
          <p:cNvSpPr txBox="1"/>
          <p:nvPr/>
        </p:nvSpPr>
        <p:spPr>
          <a:xfrm>
            <a:off x="0" y="0"/>
            <a:ext cx="9143999" cy="461665"/>
          </a:xfrm>
          <a:prstGeom prst="rect">
            <a:avLst/>
          </a:prstGeom>
          <a:noFill/>
        </p:spPr>
        <p:txBody>
          <a:bodyPr wrap="square" rtlCol="0">
            <a:spAutoFit/>
          </a:bodyPr>
          <a:lstStyle/>
          <a:p>
            <a:pPr algn="ctr"/>
            <a:r>
              <a:rPr lang="en-US" sz="2300" b="1" i="1" dirty="0" smtClean="0">
                <a:solidFill>
                  <a:srgbClr val="C00000"/>
                </a:solidFill>
              </a:rPr>
              <a:t>Post</a:t>
            </a:r>
            <a:r>
              <a:rPr lang="en-US" sz="2300" b="1" i="1" dirty="0">
                <a:solidFill>
                  <a:srgbClr val="C00000"/>
                </a:solidFill>
              </a:rPr>
              <a:t>-</a:t>
            </a:r>
            <a:r>
              <a:rPr lang="en-US" sz="2300" b="1" i="1" dirty="0" smtClean="0">
                <a:solidFill>
                  <a:srgbClr val="C00000"/>
                </a:solidFill>
              </a:rPr>
              <a:t>Launch (with parachute):</a:t>
            </a:r>
            <a:endParaRPr lang="en-US" sz="2300" b="1" i="1" dirty="0">
              <a:solidFill>
                <a:srgbClr val="C00000"/>
              </a:solidFill>
            </a:endParaRPr>
          </a:p>
        </p:txBody>
      </p:sp>
      <p:sp>
        <p:nvSpPr>
          <p:cNvPr id="4" name="TextBox 3">
            <a:extLst>
              <a:ext uri="{FF2B5EF4-FFF2-40B4-BE49-F238E27FC236}">
                <a16:creationId xmlns:a16="http://schemas.microsoft.com/office/drawing/2014/main" xmlns="" id="{418F9458-F0EB-4C4A-8A32-17E9FC7D6E5D}"/>
              </a:ext>
            </a:extLst>
          </p:cNvPr>
          <p:cNvSpPr txBox="1"/>
          <p:nvPr/>
        </p:nvSpPr>
        <p:spPr>
          <a:xfrm>
            <a:off x="5195264" y="4858880"/>
            <a:ext cx="3361116" cy="307777"/>
          </a:xfrm>
          <a:prstGeom prst="rect">
            <a:avLst/>
          </a:prstGeom>
          <a:noFill/>
        </p:spPr>
        <p:txBody>
          <a:bodyPr wrap="none" rtlCol="0">
            <a:spAutoFit/>
          </a:bodyPr>
          <a:lstStyle/>
          <a:p>
            <a:r>
              <a:rPr lang="en-US" sz="1400" dirty="0">
                <a:solidFill>
                  <a:srgbClr val="0070C0"/>
                </a:solidFill>
              </a:rPr>
              <a:t>video courtesy of Raytheon Corporation</a:t>
            </a:r>
          </a:p>
        </p:txBody>
      </p:sp>
    </p:spTree>
    <p:extLst>
      <p:ext uri="{BB962C8B-B14F-4D97-AF65-F5344CB8AC3E}">
        <p14:creationId xmlns:p14="http://schemas.microsoft.com/office/powerpoint/2010/main" val="3414798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EC37C98-DD7E-E040-82E5-CEC5626CDABF}"/>
              </a:ext>
            </a:extLst>
          </p:cNvPr>
          <p:cNvSpPr txBox="1"/>
          <p:nvPr/>
        </p:nvSpPr>
        <p:spPr>
          <a:xfrm>
            <a:off x="0" y="-101031"/>
            <a:ext cx="9143999" cy="446276"/>
          </a:xfrm>
          <a:prstGeom prst="rect">
            <a:avLst/>
          </a:prstGeom>
          <a:noFill/>
        </p:spPr>
        <p:txBody>
          <a:bodyPr wrap="square" rtlCol="0">
            <a:spAutoFit/>
          </a:bodyPr>
          <a:lstStyle/>
          <a:p>
            <a:pPr algn="ctr"/>
            <a:r>
              <a:rPr lang="en-US" sz="2300" b="1" i="1" dirty="0" smtClean="0">
                <a:solidFill>
                  <a:srgbClr val="C00000"/>
                </a:solidFill>
              </a:rPr>
              <a:t>Post</a:t>
            </a:r>
            <a:r>
              <a:rPr lang="en-US" sz="2300" b="1" i="1" dirty="0">
                <a:solidFill>
                  <a:srgbClr val="C00000"/>
                </a:solidFill>
              </a:rPr>
              <a:t>-</a:t>
            </a:r>
            <a:r>
              <a:rPr lang="en-US" sz="2300" b="1" i="1" dirty="0" smtClean="0">
                <a:solidFill>
                  <a:srgbClr val="C00000"/>
                </a:solidFill>
              </a:rPr>
              <a:t>Launch (without parachute):</a:t>
            </a:r>
            <a:endParaRPr lang="en-US" sz="2300" b="1" i="1" dirty="0">
              <a:solidFill>
                <a:srgbClr val="C00000"/>
              </a:solidFill>
            </a:endParaRPr>
          </a:p>
        </p:txBody>
      </p:sp>
      <p:sp>
        <p:nvSpPr>
          <p:cNvPr id="4" name="TextBox 3">
            <a:extLst>
              <a:ext uri="{FF2B5EF4-FFF2-40B4-BE49-F238E27FC236}">
                <a16:creationId xmlns:a16="http://schemas.microsoft.com/office/drawing/2014/main" xmlns="" id="{418F9458-F0EB-4C4A-8A32-17E9FC7D6E5D}"/>
              </a:ext>
            </a:extLst>
          </p:cNvPr>
          <p:cNvSpPr txBox="1"/>
          <p:nvPr/>
        </p:nvSpPr>
        <p:spPr>
          <a:xfrm>
            <a:off x="6825967" y="4858880"/>
            <a:ext cx="2093492" cy="307777"/>
          </a:xfrm>
          <a:prstGeom prst="rect">
            <a:avLst/>
          </a:prstGeom>
          <a:noFill/>
        </p:spPr>
        <p:txBody>
          <a:bodyPr wrap="none" rtlCol="0">
            <a:spAutoFit/>
          </a:bodyPr>
          <a:lstStyle/>
          <a:p>
            <a:r>
              <a:rPr lang="en-US" sz="1400" dirty="0">
                <a:solidFill>
                  <a:srgbClr val="0070C0"/>
                </a:solidFill>
              </a:rPr>
              <a:t>video courtesy of </a:t>
            </a:r>
            <a:r>
              <a:rPr lang="en-US" dirty="0" smtClean="0">
                <a:solidFill>
                  <a:srgbClr val="0070C0"/>
                </a:solidFill>
              </a:rPr>
              <a:t>Area-I</a:t>
            </a:r>
            <a:endParaRPr lang="en-US" sz="1400" dirty="0">
              <a:solidFill>
                <a:srgbClr val="0070C0"/>
              </a:solidFill>
            </a:endParaRPr>
          </a:p>
        </p:txBody>
      </p:sp>
      <p:pic>
        <p:nvPicPr>
          <p:cNvPr id="6" name="Deployment of Altius UAS from NOAA WP-3D Orion N42RF during January 2021 test flights at the Navy Atlantic Testing Range, courtesy Area 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9516" y="288675"/>
            <a:ext cx="8266122" cy="4649697"/>
          </a:xfrm>
          <a:prstGeom prst="rect">
            <a:avLst/>
          </a:prstGeom>
        </p:spPr>
      </p:pic>
    </p:spTree>
    <p:extLst>
      <p:ext uri="{BB962C8B-B14F-4D97-AF65-F5344CB8AC3E}">
        <p14:creationId xmlns:p14="http://schemas.microsoft.com/office/powerpoint/2010/main" val="1468848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41400" y="216425"/>
            <a:ext cx="789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dirty="0"/>
              <a:t>Current </a:t>
            </a:r>
            <a:r>
              <a:rPr lang="en" sz="2300" dirty="0" smtClean="0"/>
              <a:t>Capabilities</a:t>
            </a:r>
            <a:r>
              <a:rPr lang="en-US" sz="2300" dirty="0" smtClean="0"/>
              <a:t>:</a:t>
            </a:r>
            <a:r>
              <a:rPr lang="en-US" sz="2300" dirty="0"/>
              <a:t> </a:t>
            </a:r>
            <a:r>
              <a:rPr lang="en-US" sz="2300" i="1" dirty="0" smtClean="0"/>
              <a:t>Proof of concept - </a:t>
            </a:r>
            <a:r>
              <a:rPr lang="en-US" sz="2300" dirty="0" err="1" smtClean="0"/>
              <a:t>Edouard</a:t>
            </a:r>
            <a:r>
              <a:rPr lang="en-US" sz="2300" dirty="0" smtClean="0"/>
              <a:t> (2014)</a:t>
            </a:r>
            <a:endParaRPr sz="2300" dirty="0"/>
          </a:p>
        </p:txBody>
      </p:sp>
      <p:sp>
        <p:nvSpPr>
          <p:cNvPr id="94" name="Google Shape;94;p14"/>
          <p:cNvSpPr txBox="1">
            <a:spLocks noGrp="1"/>
          </p:cNvSpPr>
          <p:nvPr>
            <p:ph type="sldNum" idx="12"/>
          </p:nvPr>
        </p:nvSpPr>
        <p:spPr>
          <a:xfrm>
            <a:off x="8710975" y="4703439"/>
            <a:ext cx="291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dirty="0"/>
          </a:p>
        </p:txBody>
      </p:sp>
      <p:grpSp>
        <p:nvGrpSpPr>
          <p:cNvPr id="5" name="Group 4"/>
          <p:cNvGrpSpPr/>
          <p:nvPr/>
        </p:nvGrpSpPr>
        <p:grpSpPr>
          <a:xfrm>
            <a:off x="4009419" y="789819"/>
            <a:ext cx="4710026" cy="4089729"/>
            <a:chOff x="911218" y="76200"/>
            <a:chExt cx="6624456" cy="667644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18" y="76200"/>
              <a:ext cx="3306153"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76200"/>
              <a:ext cx="332359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429000"/>
              <a:ext cx="3352800" cy="332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26"/>
            <a:stretch/>
          </p:blipFill>
          <p:spPr bwMode="auto">
            <a:xfrm>
              <a:off x="4217370" y="3428999"/>
              <a:ext cx="3318304" cy="3323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322964" y="2782275"/>
              <a:ext cx="171750" cy="189525"/>
            </a:xfrm>
            <a:prstGeom prst="rect">
              <a:avLst/>
            </a:prstGeom>
            <a:solidFill>
              <a:schemeClr val="bg1"/>
            </a:solidFill>
          </p:spPr>
          <p:txBody>
            <a:bodyPr wrap="square" rtlCol="0" anchor="ctr" anchorCtr="0">
              <a:spAutoFit/>
            </a:bodyPr>
            <a:lstStyle/>
            <a:p>
              <a:pPr algn="ctr"/>
              <a:r>
                <a:rPr lang="en-US" dirty="0"/>
                <a:t>a</a:t>
              </a:r>
            </a:p>
          </p:txBody>
        </p:sp>
        <p:sp>
          <p:nvSpPr>
            <p:cNvPr id="11" name="TextBox 10"/>
            <p:cNvSpPr txBox="1"/>
            <p:nvPr/>
          </p:nvSpPr>
          <p:spPr>
            <a:xfrm>
              <a:off x="4622370" y="2758698"/>
              <a:ext cx="171750" cy="208478"/>
            </a:xfrm>
            <a:prstGeom prst="rect">
              <a:avLst/>
            </a:prstGeom>
            <a:solidFill>
              <a:schemeClr val="bg1"/>
            </a:solidFill>
          </p:spPr>
          <p:txBody>
            <a:bodyPr wrap="square" rtlCol="0" anchor="ctr" anchorCtr="0">
              <a:spAutoFit/>
            </a:bodyPr>
            <a:lstStyle/>
            <a:p>
              <a:pPr algn="ctr"/>
              <a:r>
                <a:rPr lang="en-US" dirty="0" smtClean="0"/>
                <a:t>b</a:t>
              </a:r>
              <a:endParaRPr lang="en-US" dirty="0"/>
            </a:p>
          </p:txBody>
        </p:sp>
        <p:sp>
          <p:nvSpPr>
            <p:cNvPr id="12" name="TextBox 11"/>
            <p:cNvSpPr txBox="1"/>
            <p:nvPr/>
          </p:nvSpPr>
          <p:spPr>
            <a:xfrm>
              <a:off x="1329841" y="6101167"/>
              <a:ext cx="171750" cy="189525"/>
            </a:xfrm>
            <a:prstGeom prst="rect">
              <a:avLst/>
            </a:prstGeom>
            <a:solidFill>
              <a:schemeClr val="bg1"/>
            </a:solidFill>
          </p:spPr>
          <p:txBody>
            <a:bodyPr wrap="square" rtlCol="0" anchor="ctr" anchorCtr="0">
              <a:spAutoFit/>
            </a:bodyPr>
            <a:lstStyle/>
            <a:p>
              <a:pPr algn="ctr"/>
              <a:r>
                <a:rPr lang="en-US" dirty="0" smtClean="0"/>
                <a:t>c</a:t>
              </a:r>
              <a:endParaRPr lang="en-US" dirty="0"/>
            </a:p>
          </p:txBody>
        </p:sp>
        <p:sp>
          <p:nvSpPr>
            <p:cNvPr id="13" name="TextBox 12"/>
            <p:cNvSpPr txBox="1"/>
            <p:nvPr/>
          </p:nvSpPr>
          <p:spPr>
            <a:xfrm>
              <a:off x="4612877" y="6081359"/>
              <a:ext cx="171750" cy="208478"/>
            </a:xfrm>
            <a:prstGeom prst="rect">
              <a:avLst/>
            </a:prstGeom>
            <a:solidFill>
              <a:schemeClr val="bg1"/>
            </a:solidFill>
          </p:spPr>
          <p:txBody>
            <a:bodyPr wrap="square" rtlCol="0" anchor="ctr" anchorCtr="0">
              <a:spAutoFit/>
            </a:bodyPr>
            <a:lstStyle/>
            <a:p>
              <a:pPr algn="ctr"/>
              <a:r>
                <a:rPr lang="en-US" dirty="0"/>
                <a:t>d</a:t>
              </a:r>
            </a:p>
          </p:txBody>
        </p:sp>
      </p:grpSp>
      <p:pic>
        <p:nvPicPr>
          <p:cNvPr id="15"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r="4378"/>
          <a:stretch/>
        </p:blipFill>
        <p:spPr>
          <a:xfrm>
            <a:off x="1261735" y="2654120"/>
            <a:ext cx="2796241" cy="2193196"/>
          </a:xfrm>
          <a:prstGeom prst="rect">
            <a:avLst/>
          </a:prstGeom>
          <a:noFill/>
          <a:ln>
            <a:noFill/>
          </a:ln>
        </p:spPr>
      </p:pic>
      <p:sp>
        <p:nvSpPr>
          <p:cNvPr id="16" name="Content Placeholder 2"/>
          <p:cNvSpPr txBox="1">
            <a:spLocks/>
          </p:cNvSpPr>
          <p:nvPr/>
        </p:nvSpPr>
        <p:spPr>
          <a:xfrm>
            <a:off x="0" y="858408"/>
            <a:ext cx="8534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300" dirty="0" smtClean="0"/>
              <a:t>Aircraft based/used:</a:t>
            </a:r>
          </a:p>
          <a:p>
            <a:pPr lvl="1"/>
            <a:r>
              <a:rPr lang="en-US" sz="1700" dirty="0" smtClean="0"/>
              <a:t>St Croix (P-3 N43)</a:t>
            </a:r>
          </a:p>
          <a:p>
            <a:pPr lvl="1"/>
            <a:r>
              <a:rPr lang="en-US" sz="1700" dirty="0" smtClean="0"/>
              <a:t>Bermuda (P-3 N42, G-IV N49)</a:t>
            </a:r>
          </a:p>
          <a:p>
            <a:pPr lvl="1"/>
            <a:r>
              <a:rPr lang="en-US" sz="1700" dirty="0" smtClean="0"/>
              <a:t>Wallops Is. (</a:t>
            </a:r>
            <a:r>
              <a:rPr lang="en-US" sz="1700" dirty="0" err="1" smtClean="0"/>
              <a:t>GlobalHawk</a:t>
            </a:r>
            <a:r>
              <a:rPr lang="en-US" sz="1700" dirty="0" smtClean="0"/>
              <a:t> AV6)</a:t>
            </a:r>
          </a:p>
          <a:p>
            <a:pPr lvl="1"/>
            <a:r>
              <a:rPr lang="en-US" sz="1700" dirty="0" smtClean="0">
                <a:solidFill>
                  <a:srgbClr val="FF0000"/>
                </a:solidFill>
              </a:rPr>
              <a:t>Two (2) sUAS deployed (Coyote) </a:t>
            </a:r>
            <a:endParaRPr lang="en-US" sz="1700" dirty="0">
              <a:solidFill>
                <a:srgbClr val="FF0000"/>
              </a:solidFill>
            </a:endParaRPr>
          </a:p>
        </p:txBody>
      </p:sp>
      <p:sp>
        <p:nvSpPr>
          <p:cNvPr id="17" name="Donut 16"/>
          <p:cNvSpPr/>
          <p:nvPr/>
        </p:nvSpPr>
        <p:spPr>
          <a:xfrm>
            <a:off x="3237168" y="4262503"/>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Donut 17"/>
          <p:cNvSpPr/>
          <p:nvPr/>
        </p:nvSpPr>
        <p:spPr>
          <a:xfrm>
            <a:off x="2988744" y="4262497"/>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7444923" y="3370159"/>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5214354" y="3625674"/>
            <a:ext cx="152400" cy="160864"/>
          </a:xfrm>
          <a:prstGeom prst="donut">
            <a:avLst>
              <a:gd name="adj" fmla="val 10455"/>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p:cNvSpPr txBox="1"/>
          <p:nvPr/>
        </p:nvSpPr>
        <p:spPr>
          <a:xfrm>
            <a:off x="5154648" y="3527880"/>
            <a:ext cx="308266" cy="307777"/>
          </a:xfrm>
          <a:prstGeom prst="rect">
            <a:avLst/>
          </a:prstGeom>
          <a:noFill/>
        </p:spPr>
        <p:txBody>
          <a:bodyPr wrap="square" rtlCol="0">
            <a:spAutoFit/>
          </a:bodyPr>
          <a:lstStyle/>
          <a:p>
            <a:r>
              <a:rPr lang="en-US" sz="1400" b="1" dirty="0" smtClean="0"/>
              <a:t>x</a:t>
            </a:r>
            <a:endParaRPr lang="en-US" sz="1400" b="1" dirty="0"/>
          </a:p>
        </p:txBody>
      </p:sp>
      <p:sp>
        <p:nvSpPr>
          <p:cNvPr id="22" name="Rectangle 21"/>
          <p:cNvSpPr/>
          <p:nvPr/>
        </p:nvSpPr>
        <p:spPr>
          <a:xfrm>
            <a:off x="7384227" y="3279474"/>
            <a:ext cx="287258" cy="307777"/>
          </a:xfrm>
          <a:prstGeom prst="rect">
            <a:avLst/>
          </a:prstGeom>
        </p:spPr>
        <p:txBody>
          <a:bodyPr wrap="none">
            <a:spAutoFit/>
          </a:bodyPr>
          <a:lstStyle/>
          <a:p>
            <a:r>
              <a:rPr lang="en-US" sz="1400" b="1" dirty="0"/>
              <a:t>x</a:t>
            </a:r>
          </a:p>
        </p:txBody>
      </p:sp>
      <p:sp>
        <p:nvSpPr>
          <p:cNvPr id="24" name="Rectangle 23"/>
          <p:cNvSpPr/>
          <p:nvPr/>
        </p:nvSpPr>
        <p:spPr>
          <a:xfrm>
            <a:off x="1755306" y="4851013"/>
            <a:ext cx="6036539" cy="292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926459" y="44824"/>
            <a:ext cx="7873894" cy="7769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Current </a:t>
            </a:r>
            <a:r>
              <a:rPr lang="en" sz="2400" dirty="0" smtClean="0"/>
              <a:t>Capabilities</a:t>
            </a:r>
            <a:r>
              <a:rPr lang="en-US" sz="2400" dirty="0" smtClean="0"/>
              <a:t>: </a:t>
            </a:r>
            <a:r>
              <a:rPr lang="en-US" sz="2400" i="1" dirty="0" smtClean="0"/>
              <a:t>Significant Advancements </a:t>
            </a:r>
            <a:r>
              <a:rPr lang="mr-IN" sz="2400" i="1" dirty="0" smtClean="0"/>
              <a:t>–</a:t>
            </a:r>
            <a:r>
              <a:rPr lang="en-US" sz="2400" i="1" dirty="0" smtClean="0"/>
              <a:t> </a:t>
            </a:r>
            <a:r>
              <a:rPr lang="en-US" sz="2000" i="1" dirty="0" smtClean="0"/>
              <a:t/>
            </a:r>
            <a:br>
              <a:rPr lang="en-US" sz="2000" i="1" dirty="0" smtClean="0"/>
            </a:br>
            <a:r>
              <a:rPr lang="en-US" sz="2200" dirty="0" smtClean="0"/>
              <a:t>Maria (2017); Michael (2018)</a:t>
            </a:r>
            <a:endParaRPr sz="2200" dirty="0"/>
          </a:p>
        </p:txBody>
      </p:sp>
      <p:sp>
        <p:nvSpPr>
          <p:cNvPr id="94" name="Google Shape;94;p14"/>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5" name="Picture 4">
            <a:extLst>
              <a:ext uri="{FF2B5EF4-FFF2-40B4-BE49-F238E27FC236}">
                <a16:creationId xmlns:a16="http://schemas.microsoft.com/office/drawing/2014/main" xmlns="" id="{F826F8A7-89AF-7848-96FE-73175F3DC50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4470" y="2293707"/>
            <a:ext cx="4258236" cy="2849793"/>
          </a:xfrm>
          <a:prstGeom prst="rect">
            <a:avLst/>
          </a:prstGeom>
        </p:spPr>
      </p:pic>
      <p:pic>
        <p:nvPicPr>
          <p:cNvPr id="6" name="Picture 5">
            <a:extLst>
              <a:ext uri="{FF2B5EF4-FFF2-40B4-BE49-F238E27FC236}">
                <a16:creationId xmlns:a16="http://schemas.microsoft.com/office/drawing/2014/main" xmlns="" id="{D6F86B90-9BFB-DE4A-893B-C720F54FB740}"/>
              </a:ext>
            </a:extLst>
          </p:cNvPr>
          <p:cNvPicPr/>
          <p:nvPr/>
        </p:nvPicPr>
        <p:blipFill rotWithShape="1">
          <a:blip r:embed="rId4" cstate="print">
            <a:extLst>
              <a:ext uri="{28A0092B-C50C-407E-A947-70E740481C1C}">
                <a14:useLocalDpi xmlns:a14="http://schemas.microsoft.com/office/drawing/2010/main" val="0"/>
              </a:ext>
            </a:extLst>
          </a:blip>
          <a:srcRect l="9519" r="-9519"/>
          <a:stretch/>
        </p:blipFill>
        <p:spPr>
          <a:xfrm>
            <a:off x="4352587" y="2354462"/>
            <a:ext cx="4537413" cy="2789038"/>
          </a:xfrm>
          <a:prstGeom prst="rect">
            <a:avLst/>
          </a:prstGeom>
        </p:spPr>
      </p:pic>
      <p:sp>
        <p:nvSpPr>
          <p:cNvPr id="8" name="Content Placeholder 2">
            <a:extLst>
              <a:ext uri="{FF2B5EF4-FFF2-40B4-BE49-F238E27FC236}">
                <a16:creationId xmlns:a16="http://schemas.microsoft.com/office/drawing/2014/main" xmlns="" id="{0331DC0E-33E4-0F41-AC2A-131A9BF15CF9}"/>
              </a:ext>
            </a:extLst>
          </p:cNvPr>
          <p:cNvSpPr txBox="1">
            <a:spLocks/>
          </p:cNvSpPr>
          <p:nvPr/>
        </p:nvSpPr>
        <p:spPr>
          <a:xfrm>
            <a:off x="1520357" y="824251"/>
            <a:ext cx="7356198" cy="4744771"/>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6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2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1700" dirty="0" smtClean="0">
                <a:solidFill>
                  <a:srgbClr val="FF0000"/>
                </a:solidFill>
              </a:rPr>
              <a:t>Six (6) </a:t>
            </a:r>
            <a:r>
              <a:rPr lang="en-US" sz="1700" dirty="0">
                <a:solidFill>
                  <a:srgbClr val="FF0000"/>
                </a:solidFill>
              </a:rPr>
              <a:t>total </a:t>
            </a:r>
            <a:r>
              <a:rPr lang="en-US" sz="1700" dirty="0" smtClean="0">
                <a:solidFill>
                  <a:srgbClr val="FF0000"/>
                </a:solidFill>
              </a:rPr>
              <a:t>sUAS missions </a:t>
            </a:r>
            <a:r>
              <a:rPr lang="en-US" sz="1700" dirty="0"/>
              <a:t>on 22-24 September 2017 (Maria)</a:t>
            </a:r>
          </a:p>
          <a:p>
            <a:r>
              <a:rPr lang="en-US" sz="1700" dirty="0" smtClean="0">
                <a:solidFill>
                  <a:srgbClr val="FF0000"/>
                </a:solidFill>
              </a:rPr>
              <a:t>One (1) sUAS flight </a:t>
            </a:r>
            <a:r>
              <a:rPr lang="en-US" sz="1700" dirty="0"/>
              <a:t>on 10 October 2018 (Michael)</a:t>
            </a:r>
          </a:p>
          <a:p>
            <a:r>
              <a:rPr lang="en-US" sz="1700" dirty="0"/>
              <a:t>Longest </a:t>
            </a:r>
            <a:r>
              <a:rPr lang="en-US" sz="1700" dirty="0" smtClean="0"/>
              <a:t>duration mission:  </a:t>
            </a:r>
            <a:r>
              <a:rPr lang="en-US" sz="1700" dirty="0"/>
              <a:t>41 minutes</a:t>
            </a:r>
          </a:p>
          <a:p>
            <a:r>
              <a:rPr lang="en-US" sz="1700" dirty="0"/>
              <a:t>Maximum horizontal wind speed:  87 m/s at 640 m ASL</a:t>
            </a:r>
          </a:p>
          <a:p>
            <a:r>
              <a:rPr lang="en-US" sz="1700" dirty="0"/>
              <a:t>Maximum vertical wind speed:  +14.4 m/s at 620 m ASL</a:t>
            </a:r>
          </a:p>
        </p:txBody>
      </p:sp>
    </p:spTree>
    <p:extLst>
      <p:ext uri="{BB962C8B-B14F-4D97-AF65-F5344CB8AC3E}">
        <p14:creationId xmlns:p14="http://schemas.microsoft.com/office/powerpoint/2010/main" val="27740851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png"/>
          <p:cNvPicPr/>
          <p:nvPr/>
        </p:nvPicPr>
        <p:blipFill>
          <a:blip r:embed="rId2"/>
          <a:srcRect/>
          <a:stretch>
            <a:fillRect/>
          </a:stretch>
        </p:blipFill>
        <p:spPr>
          <a:xfrm>
            <a:off x="767846" y="351719"/>
            <a:ext cx="7545553" cy="3898815"/>
          </a:xfrm>
          <a:prstGeom prst="rect">
            <a:avLst/>
          </a:prstGeom>
          <a:ln/>
        </p:spPr>
      </p:pic>
      <p:sp>
        <p:nvSpPr>
          <p:cNvPr id="3" name="Rectangle 2"/>
          <p:cNvSpPr/>
          <p:nvPr/>
        </p:nvSpPr>
        <p:spPr>
          <a:xfrm>
            <a:off x="541698" y="4317736"/>
            <a:ext cx="8376155" cy="830997"/>
          </a:xfrm>
          <a:prstGeom prst="rect">
            <a:avLst/>
          </a:prstGeom>
        </p:spPr>
        <p:txBody>
          <a:bodyPr wrap="square">
            <a:spAutoFit/>
          </a:bodyPr>
          <a:lstStyle/>
          <a:p>
            <a:pPr algn="just"/>
            <a:r>
              <a:rPr lang="en-US" sz="1600" b="1" dirty="0" smtClean="0"/>
              <a:t>Summary </a:t>
            </a:r>
            <a:r>
              <a:rPr lang="en-US" sz="1600" b="1" dirty="0"/>
              <a:t>of all wind speed data collected during Coyote sUAS flights in 2017–2018 </a:t>
            </a:r>
            <a:r>
              <a:rPr lang="en-US" sz="1600" b="1" dirty="0" smtClean="0"/>
              <a:t>(m s</a:t>
            </a:r>
            <a:r>
              <a:rPr lang="en-US" sz="1600" b="1" baseline="30000" dirty="0"/>
              <a:t>-1</a:t>
            </a:r>
            <a:r>
              <a:rPr lang="en-US" sz="1600" b="1" dirty="0"/>
              <a:t>) as a function of time and height above sea level (ASL).  Flights 1–4 and 7 were typical “stepped descent” flight patterns, while flights 5–6 were “glider” flights. </a:t>
            </a:r>
          </a:p>
        </p:txBody>
      </p:sp>
      <p:sp>
        <p:nvSpPr>
          <p:cNvPr id="4" name="Rectangle 3"/>
          <p:cNvSpPr/>
          <p:nvPr/>
        </p:nvSpPr>
        <p:spPr>
          <a:xfrm>
            <a:off x="868644" y="21312"/>
            <a:ext cx="7592775" cy="415498"/>
          </a:xfrm>
          <a:prstGeom prst="rect">
            <a:avLst/>
          </a:prstGeom>
        </p:spPr>
        <p:txBody>
          <a:bodyPr wrap="none">
            <a:spAutoFit/>
          </a:bodyPr>
          <a:lstStyle/>
          <a:p>
            <a:r>
              <a:rPr lang="en-US" sz="2100" b="1" dirty="0">
                <a:solidFill>
                  <a:srgbClr val="C00000"/>
                </a:solidFill>
              </a:rPr>
              <a:t>Summary of </a:t>
            </a:r>
            <a:r>
              <a:rPr lang="en-US" sz="2100" b="1" dirty="0" smtClean="0">
                <a:solidFill>
                  <a:srgbClr val="C00000"/>
                </a:solidFill>
              </a:rPr>
              <a:t>Maria (2017) and Michael (2018) sUAS Flights</a:t>
            </a:r>
            <a:endParaRPr lang="en-US" sz="2100" b="1" dirty="0">
              <a:solidFill>
                <a:srgbClr val="C00000"/>
              </a:solidFill>
            </a:endParaRPr>
          </a:p>
        </p:txBody>
      </p:sp>
      <p:sp>
        <p:nvSpPr>
          <p:cNvPr id="5" name="TextBox 4">
            <a:extLst>
              <a:ext uri="{FF2B5EF4-FFF2-40B4-BE49-F238E27FC236}">
                <a16:creationId xmlns:a16="http://schemas.microsoft.com/office/drawing/2014/main" xmlns="" id="{FFAFCD23-3D29-2F4A-8D2C-EE8456C9D094}"/>
              </a:ext>
            </a:extLst>
          </p:cNvPr>
          <p:cNvSpPr txBox="1"/>
          <p:nvPr/>
        </p:nvSpPr>
        <p:spPr>
          <a:xfrm>
            <a:off x="5034939" y="847193"/>
            <a:ext cx="2215583" cy="523220"/>
          </a:xfrm>
          <a:prstGeom prst="rect">
            <a:avLst/>
          </a:prstGeom>
          <a:noFill/>
        </p:spPr>
        <p:txBody>
          <a:bodyPr wrap="none" rtlCol="0">
            <a:spAutoFit/>
          </a:bodyPr>
          <a:lstStyle/>
          <a:p>
            <a:pPr algn="ctr"/>
            <a:r>
              <a:rPr lang="en-US" dirty="0">
                <a:solidFill>
                  <a:srgbClr val="0070C0"/>
                </a:solidFill>
              </a:rPr>
              <a:t>Note: &gt;90% data retrieval</a:t>
            </a:r>
          </a:p>
          <a:p>
            <a:pPr algn="ctr"/>
            <a:r>
              <a:rPr lang="en-US" dirty="0">
                <a:solidFill>
                  <a:srgbClr val="0070C0"/>
                </a:solidFill>
              </a:rPr>
              <a:t>(350 MHz data link) </a:t>
            </a:r>
          </a:p>
        </p:txBody>
      </p:sp>
    </p:spTree>
    <p:extLst>
      <p:ext uri="{BB962C8B-B14F-4D97-AF65-F5344CB8AC3E}">
        <p14:creationId xmlns:p14="http://schemas.microsoft.com/office/powerpoint/2010/main" val="19001217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5"/>
          <p:cNvSpPr txBox="1">
            <a:spLocks noGrp="1"/>
          </p:cNvSpPr>
          <p:nvPr>
            <p:ph type="sldNum" idx="12"/>
          </p:nvPr>
        </p:nvSpPr>
        <p:spPr>
          <a:xfrm>
            <a:off x="8710975" y="4708175"/>
            <a:ext cx="2913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101" name="Google Shape;101;p15"/>
          <p:cNvSpPr txBox="1">
            <a:spLocks noGrp="1"/>
          </p:cNvSpPr>
          <p:nvPr>
            <p:ph type="title"/>
          </p:nvPr>
        </p:nvSpPr>
        <p:spPr>
          <a:xfrm>
            <a:off x="941399" y="216425"/>
            <a:ext cx="809200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t>Near-term </a:t>
            </a:r>
            <a:r>
              <a:rPr lang="en" sz="2200" dirty="0" smtClean="0"/>
              <a:t>possibilities</a:t>
            </a:r>
            <a:r>
              <a:rPr lang="en-US" sz="2200" dirty="0" smtClean="0"/>
              <a:t>: Black Swift S0; Barron </a:t>
            </a:r>
            <a:r>
              <a:rPr lang="en-US" sz="2200" dirty="0" err="1" smtClean="0"/>
              <a:t>Wingsonde</a:t>
            </a:r>
            <a:endParaRPr sz="2200" dirty="0"/>
          </a:p>
        </p:txBody>
      </p:sp>
      <p:pic>
        <p:nvPicPr>
          <p:cNvPr id="5" name="Picture 4" descr="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70" y="823784"/>
            <a:ext cx="4069583" cy="2743136"/>
          </a:xfrm>
          <a:prstGeom prst="rect">
            <a:avLst/>
          </a:prstGeom>
        </p:spPr>
      </p:pic>
      <p:sp>
        <p:nvSpPr>
          <p:cNvPr id="6" name="Rectangle 5"/>
          <p:cNvSpPr/>
          <p:nvPr/>
        </p:nvSpPr>
        <p:spPr>
          <a:xfrm>
            <a:off x="1755306" y="4851013"/>
            <a:ext cx="6036539" cy="2924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p:cNvSpPr txBox="1">
            <a:spLocks noChangeArrowheads="1"/>
          </p:cNvSpPr>
          <p:nvPr/>
        </p:nvSpPr>
        <p:spPr bwMode="auto">
          <a:xfrm>
            <a:off x="4209878" y="745483"/>
            <a:ext cx="4934121" cy="1518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20000"/>
              </a:spcBef>
              <a:spcAft>
                <a:spcPct val="0"/>
              </a:spcAft>
              <a:buFont typeface="Wingdings" pitchFamily="2" charset="2"/>
              <a:defRPr sz="2400" b="1">
                <a:solidFill>
                  <a:srgbClr val="006699"/>
                </a:solidFill>
                <a:latin typeface="+mn-lt"/>
                <a:ea typeface="+mn-ea"/>
                <a:cs typeface="+mn-cs"/>
              </a:defRPr>
            </a:lvl1pPr>
            <a:lvl2pPr marL="512763" indent="-284163" algn="l" rtl="0" fontAlgn="base">
              <a:spcBef>
                <a:spcPct val="20000"/>
              </a:spcBef>
              <a:spcAft>
                <a:spcPct val="0"/>
              </a:spcAft>
              <a:buChar char="•"/>
              <a:defRPr>
                <a:solidFill>
                  <a:srgbClr val="1C1C1C"/>
                </a:solidFill>
                <a:latin typeface="+mn-lt"/>
              </a:defRPr>
            </a:lvl2pPr>
            <a:lvl3pPr marL="914400" indent="-228600" algn="l" rtl="0" fontAlgn="base">
              <a:spcBef>
                <a:spcPct val="20000"/>
              </a:spcBef>
              <a:spcAft>
                <a:spcPct val="0"/>
              </a:spcAft>
              <a:buFont typeface="Wingdings" pitchFamily="2" charset="2"/>
              <a:buChar char="Ø"/>
              <a:defRPr sz="1600">
                <a:solidFill>
                  <a:srgbClr val="006699"/>
                </a:solidFill>
                <a:latin typeface="+mn-lt"/>
              </a:defRPr>
            </a:lvl3pPr>
            <a:lvl4pPr marL="1316038" indent="-228600" algn="l" rtl="0" fontAlgn="base">
              <a:spcBef>
                <a:spcPct val="20000"/>
              </a:spcBef>
              <a:spcAft>
                <a:spcPct val="0"/>
              </a:spcAft>
              <a:buChar char="•"/>
              <a:defRPr sz="1600" i="1">
                <a:solidFill>
                  <a:srgbClr val="006699"/>
                </a:solidFill>
                <a:latin typeface="+mn-lt"/>
              </a:defRPr>
            </a:lvl4pPr>
            <a:lvl5pPr marL="1482725" indent="7938" algn="l" rtl="0" fontAlgn="base">
              <a:spcBef>
                <a:spcPct val="20000"/>
              </a:spcBef>
              <a:spcAft>
                <a:spcPct val="0"/>
              </a:spcAft>
              <a:defRPr sz="1400" u="sng">
                <a:solidFill>
                  <a:srgbClr val="006699"/>
                </a:solidFill>
                <a:latin typeface="+mn-lt"/>
              </a:defRPr>
            </a:lvl5pPr>
            <a:lvl6pPr marL="1939925" indent="7938" algn="l" rtl="0" fontAlgn="base">
              <a:spcBef>
                <a:spcPct val="20000"/>
              </a:spcBef>
              <a:spcAft>
                <a:spcPct val="0"/>
              </a:spcAft>
              <a:defRPr sz="1400" u="sng">
                <a:solidFill>
                  <a:srgbClr val="006699"/>
                </a:solidFill>
                <a:latin typeface="+mn-lt"/>
              </a:defRPr>
            </a:lvl6pPr>
            <a:lvl7pPr marL="2397125" indent="7938" algn="l" rtl="0" fontAlgn="base">
              <a:spcBef>
                <a:spcPct val="20000"/>
              </a:spcBef>
              <a:spcAft>
                <a:spcPct val="0"/>
              </a:spcAft>
              <a:defRPr sz="1400" u="sng">
                <a:solidFill>
                  <a:srgbClr val="006699"/>
                </a:solidFill>
                <a:latin typeface="+mn-lt"/>
              </a:defRPr>
            </a:lvl7pPr>
            <a:lvl8pPr marL="2854325" indent="7938" algn="l" rtl="0" fontAlgn="base">
              <a:spcBef>
                <a:spcPct val="20000"/>
              </a:spcBef>
              <a:spcAft>
                <a:spcPct val="0"/>
              </a:spcAft>
              <a:defRPr sz="1400" u="sng">
                <a:solidFill>
                  <a:srgbClr val="006699"/>
                </a:solidFill>
                <a:latin typeface="+mn-lt"/>
              </a:defRPr>
            </a:lvl8pPr>
            <a:lvl9pPr marL="3311525" indent="7938" algn="l" rtl="0" fontAlgn="base">
              <a:spcBef>
                <a:spcPct val="20000"/>
              </a:spcBef>
              <a:spcAft>
                <a:spcPct val="0"/>
              </a:spcAft>
              <a:defRPr sz="1400" u="sng">
                <a:solidFill>
                  <a:srgbClr val="006699"/>
                </a:solidFill>
                <a:latin typeface="+mn-lt"/>
              </a:defRPr>
            </a:lvl9pPr>
          </a:lstStyle>
          <a:p>
            <a:pPr marL="342900" indent="-342900">
              <a:spcBef>
                <a:spcPts val="340"/>
              </a:spcBef>
              <a:buFont typeface="Arial" panose="020B0604020202020204" pitchFamily="34" charset="0"/>
              <a:buChar char="•"/>
            </a:pPr>
            <a:r>
              <a:rPr lang="en-US" sz="1500" b="0" u="sng" dirty="0" smtClean="0">
                <a:solidFill>
                  <a:srgbClr val="000000"/>
                </a:solidFill>
                <a:effectLst>
                  <a:outerShdw blurRad="38100" dist="38100" dir="2700000" algn="tl">
                    <a:srgbClr val="000000">
                      <a:alpha val="43137"/>
                    </a:srgbClr>
                  </a:outerShdw>
                </a:effectLst>
                <a:latin typeface="Microsoft Sans Serif"/>
              </a:rPr>
              <a:t>Wingspan</a:t>
            </a:r>
            <a:r>
              <a:rPr lang="en-US" sz="1500" b="0" u="sng" kern="0" dirty="0" smtClean="0">
                <a:solidFill>
                  <a:srgbClr val="000000"/>
                </a:solidFill>
                <a:effectLst>
                  <a:outerShdw blurRad="38100" dist="38100" dir="2700000" algn="tl">
                    <a:srgbClr val="000000">
                      <a:alpha val="43137"/>
                    </a:srgbClr>
                  </a:outerShdw>
                </a:effectLst>
                <a:latin typeface="Microsoft Sans Serif"/>
              </a:rPr>
              <a:t>: </a:t>
            </a:r>
            <a:r>
              <a:rPr lang="en-US" sz="1500" b="0" kern="0" dirty="0" smtClean="0">
                <a:solidFill>
                  <a:srgbClr val="000000"/>
                </a:solidFill>
                <a:effectLst>
                  <a:outerShdw blurRad="38100" dist="38100" dir="2700000" algn="tl">
                    <a:srgbClr val="000000">
                      <a:alpha val="43137"/>
                    </a:srgbClr>
                  </a:outerShdw>
                </a:effectLst>
                <a:latin typeface="Microsoft Sans Serif"/>
              </a:rPr>
              <a:t>S0 </a:t>
            </a:r>
            <a:r>
              <a:rPr lang="mr-IN" sz="1500" b="0" kern="0" dirty="0" smtClean="0">
                <a:solidFill>
                  <a:srgbClr val="000000"/>
                </a:solidFill>
                <a:effectLst>
                  <a:outerShdw blurRad="38100" dist="38100" dir="2700000" algn="tl">
                    <a:srgbClr val="000000">
                      <a:alpha val="43137"/>
                    </a:srgbClr>
                  </a:outerShdw>
                </a:effectLst>
                <a:latin typeface="Microsoft Sans Serif"/>
              </a:rPr>
              <a:t>–</a:t>
            </a:r>
            <a:r>
              <a:rPr lang="en-US" sz="1500" b="0" kern="0" dirty="0" smtClean="0">
                <a:solidFill>
                  <a:srgbClr val="000000"/>
                </a:solidFill>
                <a:effectLst>
                  <a:outerShdw blurRad="38100" dist="38100" dir="2700000" algn="tl">
                    <a:srgbClr val="000000">
                      <a:alpha val="43137"/>
                    </a:srgbClr>
                  </a:outerShdw>
                </a:effectLst>
                <a:latin typeface="Microsoft Sans Serif"/>
              </a:rPr>
              <a:t> 2 feet; WS </a:t>
            </a:r>
            <a:r>
              <a:rPr lang="mr-IN" sz="1500" b="0" kern="0" dirty="0" smtClean="0">
                <a:solidFill>
                  <a:srgbClr val="000000"/>
                </a:solidFill>
                <a:effectLst>
                  <a:outerShdw blurRad="38100" dist="38100" dir="2700000" algn="tl">
                    <a:srgbClr val="000000">
                      <a:alpha val="43137"/>
                    </a:srgbClr>
                  </a:outerShdw>
                </a:effectLst>
                <a:latin typeface="Microsoft Sans Serif"/>
              </a:rPr>
              <a:t>–</a:t>
            </a:r>
            <a:r>
              <a:rPr lang="en-US" sz="1500" b="0" kern="0" dirty="0" smtClean="0">
                <a:solidFill>
                  <a:srgbClr val="000000"/>
                </a:solidFill>
                <a:effectLst>
                  <a:outerShdw blurRad="38100" dist="38100" dir="2700000" algn="tl">
                    <a:srgbClr val="000000">
                      <a:alpha val="43137"/>
                    </a:srgbClr>
                  </a:outerShdw>
                </a:effectLst>
                <a:latin typeface="Microsoft Sans Serif"/>
              </a:rPr>
              <a:t> 4 feet </a:t>
            </a:r>
          </a:p>
          <a:p>
            <a:pPr marL="342900" indent="-342900">
              <a:spcBef>
                <a:spcPts val="340"/>
              </a:spcBef>
              <a:buFont typeface="Arial" panose="020B0604020202020204" pitchFamily="34" charset="0"/>
              <a:buChar char="•"/>
            </a:pPr>
            <a:r>
              <a:rPr lang="en-US" sz="1500" b="0" u="sng" kern="0" dirty="0" smtClean="0">
                <a:solidFill>
                  <a:srgbClr val="000000"/>
                </a:solidFill>
                <a:effectLst>
                  <a:outerShdw blurRad="38100" dist="38100" dir="2700000" algn="tl">
                    <a:srgbClr val="000000">
                      <a:alpha val="43137"/>
                    </a:srgbClr>
                  </a:outerShdw>
                </a:effectLst>
                <a:latin typeface="Microsoft Sans Serif"/>
              </a:rPr>
              <a:t>Weight: </a:t>
            </a:r>
            <a:r>
              <a:rPr lang="en-US" sz="1500" b="0" kern="0" dirty="0" smtClean="0">
                <a:solidFill>
                  <a:srgbClr val="000000"/>
                </a:solidFill>
                <a:effectLst>
                  <a:outerShdw blurRad="38100" dist="38100" dir="2700000" algn="tl">
                    <a:srgbClr val="000000">
                      <a:alpha val="43137"/>
                    </a:srgbClr>
                  </a:outerShdw>
                </a:effectLst>
                <a:latin typeface="Microsoft Sans Serif"/>
              </a:rPr>
              <a:t>S0 </a:t>
            </a:r>
            <a:r>
              <a:rPr lang="mr-IN" sz="1500" b="0" kern="0" dirty="0" smtClean="0">
                <a:solidFill>
                  <a:srgbClr val="000000"/>
                </a:solidFill>
                <a:effectLst>
                  <a:outerShdw blurRad="38100" dist="38100" dir="2700000" algn="tl">
                    <a:srgbClr val="000000">
                      <a:alpha val="43137"/>
                    </a:srgbClr>
                  </a:outerShdw>
                </a:effectLst>
                <a:latin typeface="Microsoft Sans Serif"/>
              </a:rPr>
              <a:t>–</a:t>
            </a:r>
            <a:r>
              <a:rPr lang="en-US" sz="1500" b="0" kern="0" dirty="0" smtClean="0">
                <a:solidFill>
                  <a:srgbClr val="000000"/>
                </a:solidFill>
                <a:effectLst>
                  <a:outerShdw blurRad="38100" dist="38100" dir="2700000" algn="tl">
                    <a:srgbClr val="000000">
                      <a:alpha val="43137"/>
                    </a:srgbClr>
                  </a:outerShdw>
                </a:effectLst>
                <a:latin typeface="Microsoft Sans Serif"/>
              </a:rPr>
              <a:t> 3lbs; WS - 8.8 </a:t>
            </a:r>
            <a:r>
              <a:rPr lang="en-US" sz="1500" b="0" kern="0" dirty="0" err="1" smtClean="0">
                <a:solidFill>
                  <a:srgbClr val="000000"/>
                </a:solidFill>
                <a:effectLst>
                  <a:outerShdw blurRad="38100" dist="38100" dir="2700000" algn="tl">
                    <a:srgbClr val="000000">
                      <a:alpha val="43137"/>
                    </a:srgbClr>
                  </a:outerShdw>
                </a:effectLst>
                <a:latin typeface="Microsoft Sans Serif"/>
              </a:rPr>
              <a:t>lbs</a:t>
            </a:r>
            <a:endParaRPr lang="en-US" sz="1500" b="0" kern="0" dirty="0">
              <a:solidFill>
                <a:srgbClr val="000000"/>
              </a:solidFill>
              <a:latin typeface="Microsoft Sans Serif"/>
            </a:endParaRPr>
          </a:p>
          <a:p>
            <a:pPr marL="342900" indent="-342900">
              <a:spcBef>
                <a:spcPts val="340"/>
              </a:spcBef>
              <a:buFont typeface="Arial" panose="020B0604020202020204" pitchFamily="34" charset="0"/>
              <a:buChar char="•"/>
            </a:pPr>
            <a:r>
              <a:rPr lang="en-US" sz="1500" b="0" u="sng" kern="0" dirty="0" smtClean="0">
                <a:solidFill>
                  <a:srgbClr val="000000"/>
                </a:solidFill>
                <a:effectLst>
                  <a:outerShdw blurRad="38100" dist="38100" dir="2700000" algn="tl">
                    <a:srgbClr val="000000">
                      <a:alpha val="43137"/>
                    </a:srgbClr>
                  </a:outerShdw>
                </a:effectLst>
                <a:latin typeface="Microsoft Sans Serif"/>
              </a:rPr>
              <a:t>Performance (both): </a:t>
            </a:r>
            <a:r>
              <a:rPr lang="en-US" sz="1500" b="0" kern="0" dirty="0" smtClean="0">
                <a:solidFill>
                  <a:srgbClr val="000000"/>
                </a:solidFill>
                <a:effectLst>
                  <a:outerShdw blurRad="38100" dist="38100" dir="2700000" algn="tl">
                    <a:srgbClr val="000000">
                      <a:alpha val="43137"/>
                    </a:srgbClr>
                  </a:outerShdw>
                </a:effectLst>
                <a:latin typeface="Microsoft Sans Serif"/>
              </a:rPr>
              <a:t>25m/s cruise; 1-2h endurance</a:t>
            </a:r>
            <a:endParaRPr lang="en-US" sz="1500" b="0" kern="0" dirty="0">
              <a:solidFill>
                <a:srgbClr val="000000"/>
              </a:solidFill>
              <a:latin typeface="Microsoft Sans Serif"/>
            </a:endParaRPr>
          </a:p>
          <a:p>
            <a:pPr marL="342900" indent="-342900">
              <a:spcBef>
                <a:spcPts val="340"/>
              </a:spcBef>
              <a:buFont typeface="Arial" panose="020B0604020202020204" pitchFamily="34" charset="0"/>
              <a:buChar char="•"/>
            </a:pPr>
            <a:r>
              <a:rPr lang="en-US" sz="1500" b="0" u="sng" dirty="0" smtClean="0">
                <a:solidFill>
                  <a:srgbClr val="000000"/>
                </a:solidFill>
                <a:effectLst>
                  <a:outerShdw blurRad="38100" dist="38100" dir="2700000" algn="tl">
                    <a:srgbClr val="000000">
                      <a:alpha val="43137"/>
                    </a:srgbClr>
                  </a:outerShdw>
                </a:effectLst>
                <a:latin typeface="Microsoft Sans Serif"/>
              </a:rPr>
              <a:t>Range: </a:t>
            </a:r>
            <a:r>
              <a:rPr lang="en-US" sz="1500" b="0" dirty="0" smtClean="0">
                <a:solidFill>
                  <a:srgbClr val="000000"/>
                </a:solidFill>
                <a:effectLst>
                  <a:outerShdw blurRad="38100" dist="38100" dir="2700000" algn="tl">
                    <a:srgbClr val="000000">
                      <a:alpha val="43137"/>
                    </a:srgbClr>
                  </a:outerShdw>
                </a:effectLst>
                <a:latin typeface="Microsoft Sans Serif"/>
              </a:rPr>
              <a:t>&gt;150nmi from P-3</a:t>
            </a:r>
          </a:p>
          <a:p>
            <a:pPr marL="342900" indent="-342900">
              <a:spcBef>
                <a:spcPts val="340"/>
              </a:spcBef>
              <a:buFont typeface="Arial" panose="020B0604020202020204" pitchFamily="34" charset="0"/>
              <a:buChar char="•"/>
            </a:pPr>
            <a:r>
              <a:rPr lang="en-US" sz="1500" b="0" u="sng" dirty="0">
                <a:solidFill>
                  <a:srgbClr val="000000"/>
                </a:solidFill>
                <a:effectLst>
                  <a:outerShdw blurRad="38100" dist="38100" dir="2700000" algn="tl">
                    <a:srgbClr val="000000">
                      <a:alpha val="43137"/>
                    </a:srgbClr>
                  </a:outerShdw>
                </a:effectLst>
                <a:latin typeface="Microsoft Sans Serif"/>
              </a:rPr>
              <a:t>Payload (both)</a:t>
            </a:r>
            <a:r>
              <a:rPr lang="en-US" sz="1500" b="0" dirty="0">
                <a:solidFill>
                  <a:srgbClr val="000000"/>
                </a:solidFill>
                <a:effectLst>
                  <a:outerShdw blurRad="38100" dist="38100" dir="2700000" algn="tl">
                    <a:srgbClr val="000000">
                      <a:alpha val="43137"/>
                    </a:srgbClr>
                  </a:outerShdw>
                </a:effectLst>
                <a:latin typeface="Microsoft Sans Serif"/>
              </a:rPr>
              <a:t>: </a:t>
            </a:r>
            <a:r>
              <a:rPr lang="en-US" sz="1500" b="0" dirty="0" err="1">
                <a:solidFill>
                  <a:srgbClr val="000000"/>
                </a:solidFill>
                <a:effectLst>
                  <a:outerShdw blurRad="38100" dist="38100" dir="2700000" algn="tl">
                    <a:srgbClr val="000000">
                      <a:alpha val="43137"/>
                    </a:srgbClr>
                  </a:outerShdw>
                </a:effectLst>
                <a:latin typeface="Microsoft Sans Serif"/>
              </a:rPr>
              <a:t>Vaisala</a:t>
            </a:r>
            <a:r>
              <a:rPr lang="en-US" sz="1500" b="0" dirty="0">
                <a:solidFill>
                  <a:srgbClr val="000000"/>
                </a:solidFill>
                <a:effectLst>
                  <a:outerShdw blurRad="38100" dist="38100" dir="2700000" algn="tl">
                    <a:srgbClr val="000000">
                      <a:alpha val="43137"/>
                    </a:srgbClr>
                  </a:outerShdw>
                </a:effectLst>
                <a:latin typeface="Microsoft Sans Serif"/>
              </a:rPr>
              <a:t> RSS421 PTH, IR (SST), Laser Altimeter, 3D winds (5hz</a:t>
            </a:r>
            <a:r>
              <a:rPr lang="en-US" sz="1500" b="0" dirty="0" smtClean="0">
                <a:solidFill>
                  <a:srgbClr val="000000"/>
                </a:solidFill>
                <a:effectLst>
                  <a:outerShdw blurRad="38100" dist="38100" dir="2700000" algn="tl">
                    <a:srgbClr val="000000">
                      <a:alpha val="43137"/>
                    </a:srgbClr>
                  </a:outerShdw>
                </a:effectLst>
                <a:latin typeface="Microsoft Sans Serif"/>
              </a:rPr>
              <a:t>)</a:t>
            </a:r>
            <a:endParaRPr lang="en-US" sz="1500" b="0" kern="0" dirty="0" smtClean="0">
              <a:solidFill>
                <a:srgbClr val="000000"/>
              </a:solidFill>
              <a:effectLst>
                <a:outerShdw blurRad="38100" dist="38100" dir="2700000" algn="tl">
                  <a:srgbClr val="000000">
                    <a:alpha val="43137"/>
                  </a:srgbClr>
                </a:outerShdw>
              </a:effectLst>
              <a:latin typeface="Microsoft Sans Serif"/>
            </a:endParaRPr>
          </a:p>
          <a:p>
            <a:pPr marL="342900" indent="-342900">
              <a:spcBef>
                <a:spcPts val="340"/>
              </a:spcBef>
              <a:buFont typeface="Arial" panose="020B0604020202020204" pitchFamily="34" charset="0"/>
              <a:buChar char="•"/>
            </a:pPr>
            <a:r>
              <a:rPr lang="en-US" sz="1500" b="0" u="sng" dirty="0" smtClean="0">
                <a:solidFill>
                  <a:srgbClr val="000000"/>
                </a:solidFill>
                <a:effectLst>
                  <a:outerShdw blurRad="38100" dist="38100" dir="2700000" algn="tl">
                    <a:srgbClr val="000000">
                      <a:alpha val="43137"/>
                    </a:srgbClr>
                  </a:outerShdw>
                </a:effectLst>
                <a:latin typeface="Microsoft Sans Serif"/>
              </a:rPr>
              <a:t>Intended Flight Design:</a:t>
            </a:r>
            <a:r>
              <a:rPr lang="en-US" sz="1500" b="0" dirty="0" smtClean="0">
                <a:solidFill>
                  <a:srgbClr val="000000"/>
                </a:solidFill>
                <a:effectLst>
                  <a:outerShdw blurRad="38100" dist="38100" dir="2700000" algn="tl">
                    <a:srgbClr val="000000">
                      <a:alpha val="43137"/>
                    </a:srgbClr>
                  </a:outerShdw>
                </a:effectLst>
                <a:latin typeface="Microsoft Sans Serif"/>
              </a:rPr>
              <a:t> Air-Deployed, Autonomous, Multi-flight modes (e.g. </a:t>
            </a:r>
            <a:r>
              <a:rPr lang="en-US" sz="1500" b="0" dirty="0" err="1" smtClean="0">
                <a:solidFill>
                  <a:srgbClr val="000000"/>
                </a:solidFill>
                <a:effectLst>
                  <a:outerShdw blurRad="38100" dist="38100" dir="2700000" algn="tl">
                    <a:srgbClr val="000000">
                      <a:alpha val="43137"/>
                    </a:srgbClr>
                  </a:outerShdw>
                </a:effectLst>
                <a:latin typeface="Microsoft Sans Serif"/>
              </a:rPr>
              <a:t>eyewall</a:t>
            </a:r>
            <a:r>
              <a:rPr lang="en-US" sz="1500" b="0" dirty="0" smtClean="0">
                <a:solidFill>
                  <a:srgbClr val="000000"/>
                </a:solidFill>
                <a:effectLst>
                  <a:outerShdw blurRad="38100" dist="38100" dir="2700000" algn="tl">
                    <a:srgbClr val="000000">
                      <a:alpha val="43137"/>
                    </a:srgbClr>
                  </a:outerShdw>
                </a:effectLst>
                <a:latin typeface="Microsoft Sans Serif"/>
              </a:rPr>
              <a:t>, eye loiter, inflow)</a:t>
            </a:r>
            <a:endParaRPr lang="en-US" sz="1500" b="0" kern="0" dirty="0" smtClean="0">
              <a:solidFill>
                <a:srgbClr val="000000"/>
              </a:solidFill>
              <a:effectLst>
                <a:outerShdw blurRad="38100" dist="38100" dir="2700000" algn="tl">
                  <a:srgbClr val="000000">
                    <a:alpha val="43137"/>
                  </a:srgbClr>
                </a:outerShdw>
              </a:effectLst>
              <a:latin typeface="Microsoft Sans Serif"/>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2621" y="2896340"/>
            <a:ext cx="3863180" cy="2247159"/>
          </a:xfrm>
          <a:prstGeom prst="rect">
            <a:avLst/>
          </a:prstGeom>
        </p:spPr>
      </p:pic>
      <p:sp>
        <p:nvSpPr>
          <p:cNvPr id="2" name="Rectangle 1"/>
          <p:cNvSpPr/>
          <p:nvPr/>
        </p:nvSpPr>
        <p:spPr>
          <a:xfrm>
            <a:off x="1312911" y="4137628"/>
            <a:ext cx="2939780" cy="770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1414</Words>
  <Application>Microsoft Macintosh PowerPoint</Application>
  <PresentationFormat>On-screen Show (16:9)</PresentationFormat>
  <Paragraphs>132</Paragraphs>
  <Slides>16</Slides>
  <Notes>9</Notes>
  <HiddenSlides>0</HiddenSlides>
  <MMClips>4</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Simple Light</vt:lpstr>
      <vt:lpstr>Clarity</vt:lpstr>
      <vt:lpstr>Exploring the Future of Hurricane Reconnaissance  Using Small Uncrewed Aircraft Systems (sUAS)</vt:lpstr>
      <vt:lpstr>Background</vt:lpstr>
      <vt:lpstr>PowerPoint Presentation</vt:lpstr>
      <vt:lpstr>PowerPoint Presentation</vt:lpstr>
      <vt:lpstr>PowerPoint Presentation</vt:lpstr>
      <vt:lpstr>Current Capabilities: Proof of concept - Edouard (2014)</vt:lpstr>
      <vt:lpstr>Current Capabilities: Significant Advancements –  Maria (2017); Michael (2018)</vt:lpstr>
      <vt:lpstr>PowerPoint Presentation</vt:lpstr>
      <vt:lpstr>Near-term possibilities: Black Swift S0; Barron Wingsonde</vt:lpstr>
      <vt:lpstr>Near(est)-term possibility: AREA-I Altius 600</vt:lpstr>
      <vt:lpstr>Challenges and Gaps</vt:lpstr>
      <vt:lpstr>PowerPoint Presentation</vt:lpstr>
      <vt:lpstr>PowerPoint Presentation</vt:lpstr>
      <vt:lpstr>Summary</vt:lpstr>
      <vt:lpstr>Additional Resources/Links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Observations from Small Uncrewed Aircraft to Explore the Air-Sea Transition Zone</dc:title>
  <cp:lastModifiedBy>joseph cione</cp:lastModifiedBy>
  <cp:revision>80</cp:revision>
  <dcterms:modified xsi:type="dcterms:W3CDTF">2021-04-12T22:26:49Z</dcterms:modified>
</cp:coreProperties>
</file>