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6858000" cx="12192000"/>
  <p:notesSz cx="6858000" cy="9144000"/>
  <p:embeddedFontLst>
    <p:embeddedFont>
      <p:font typeface="Helvetica Neue"/>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9" roundtripDataSignature="AMtx7mgvYrCQirjz98B181doAVFLIATf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0CA21F-97A7-4706-BA30-B747FB2F8AC6}">
  <a:tblStyle styleId="{C60CA21F-97A7-4706-BA30-B747FB2F8AC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4DCF789-5C3A-4658-B800-0F19E424C30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 styleId="{991BDF7E-B24D-4974-B221-884D9BFF8273}"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HelveticaNeue-bold.fntdata"/><Relationship Id="rId21" Type="http://schemas.openxmlformats.org/officeDocument/2006/relationships/slide" Target="slides/slide15.xml"/><Relationship Id="rId65" Type="http://schemas.openxmlformats.org/officeDocument/2006/relationships/font" Target="fonts/HelveticaNeue-regular.fntdata"/><Relationship Id="rId24" Type="http://schemas.openxmlformats.org/officeDocument/2006/relationships/slide" Target="slides/slide18.xml"/><Relationship Id="rId68" Type="http://schemas.openxmlformats.org/officeDocument/2006/relationships/font" Target="fonts/HelveticaNeue-boldItalic.fntdata"/><Relationship Id="rId23" Type="http://schemas.openxmlformats.org/officeDocument/2006/relationships/slide" Target="slides/slide17.xml"/><Relationship Id="rId67" Type="http://schemas.openxmlformats.org/officeDocument/2006/relationships/font" Target="fonts/HelveticaNeue-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Key point: SFMR algorithm re-evaluation highlights the need for continued sonde overflights in high winds.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(full description of objectives for reference) </a:t>
            </a:r>
            <a:endParaRPr/>
          </a:p>
          <a:p>
            <a:pPr indent="0" lvl="0" marL="0" rtl="0" algn="l">
              <a:spcBef>
                <a:spcPts val="0"/>
              </a:spcBef>
              <a:spcAft>
                <a:spcPts val="0"/>
              </a:spcAft>
              <a:buClr>
                <a:schemeClr val="dk1"/>
              </a:buClr>
              <a:buSzPts val="1200"/>
              <a:buFont typeface="Calibri"/>
              <a:buNone/>
            </a:pPr>
            <a:r>
              <a:rPr lang="en-US"/>
              <a:t>Objectives:</a:t>
            </a:r>
            <a:endParaRPr/>
          </a:p>
          <a:p>
            <a:pPr indent="-342900" lvl="0" marL="342900" rtl="0" algn="l">
              <a:spcBef>
                <a:spcPts val="0"/>
              </a:spcBef>
              <a:spcAft>
                <a:spcPts val="0"/>
              </a:spcAft>
              <a:buClr>
                <a:schemeClr val="dk1"/>
              </a:buClr>
              <a:buSzPts val="1200"/>
              <a:buFont typeface="Calibri"/>
              <a:buAutoNum type="arabicPeriod"/>
            </a:pPr>
            <a:r>
              <a:rPr lang="en-US"/>
              <a:t>Collect collocated SFMR and dropsonde data in high wind regions (surface wind speeds ≥ 100 kts).</a:t>
            </a:r>
            <a:endParaRPr/>
          </a:p>
          <a:p>
            <a:pPr indent="-342900" lvl="0" marL="342900" rtl="0" algn="l">
              <a:spcBef>
                <a:spcPts val="0"/>
              </a:spcBef>
              <a:spcAft>
                <a:spcPts val="0"/>
              </a:spcAft>
              <a:buClr>
                <a:schemeClr val="dk1"/>
              </a:buClr>
              <a:buSzPts val="1200"/>
              <a:buFont typeface="Calibri"/>
              <a:buAutoNum type="arabicPeriod"/>
            </a:pPr>
            <a:r>
              <a:rPr lang="en-US"/>
              <a:t>Collect off-nadir SFMR observations at several different incidence angles in several different storm-relative locations.    </a:t>
            </a:r>
            <a:endParaRPr/>
          </a:p>
          <a:p>
            <a:pPr indent="-342900" lvl="0" marL="342900" rtl="0" algn="l">
              <a:spcBef>
                <a:spcPts val="0"/>
              </a:spcBef>
              <a:spcAft>
                <a:spcPts val="0"/>
              </a:spcAft>
              <a:buClr>
                <a:schemeClr val="dk1"/>
              </a:buClr>
              <a:buSzPts val="1200"/>
              <a:buFont typeface="Calibri"/>
              <a:buAutoNum type="arabicPeriod"/>
            </a:pPr>
            <a:r>
              <a:rPr lang="en-US"/>
              <a:t>Collect SFMR, dropsonde, flight-level, WSRA (when available), IWRAP (when available), and/or DWL (when available) coincident with SAR data acquisition.</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Collect WSRA significant wave height data for all regions of the storm with significant wave heights ≥ 8 ft or over wave buoys. </a:t>
            </a:r>
            <a:endParaRPr/>
          </a:p>
        </p:txBody>
      </p:sp>
      <p:sp>
        <p:nvSpPr>
          <p:cNvPr id="683" name="Google Shape;68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100">
              <a:latin typeface="Times"/>
              <a:ea typeface="Times"/>
              <a:cs typeface="Times"/>
              <a:sym typeface="Times"/>
            </a:endParaRPr>
          </a:p>
        </p:txBody>
      </p:sp>
      <p:sp>
        <p:nvSpPr>
          <p:cNvPr id="783" name="Google Shape;78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08" name="Google Shape;80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6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6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99000">
              <a:srgbClr val="BBD6EE"/>
            </a:gs>
            <a:gs pos="100000">
              <a:srgbClr val="BBD6EE"/>
            </a:gs>
          </a:gsLst>
          <a:lin ang="5400000" scaled="0"/>
        </a:gra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jpg"/><Relationship Id="rId6"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jpg"/><Relationship Id="rId6" Type="http://schemas.openxmlformats.org/officeDocument/2006/relationships/image" Target="../media/image18.jpg"/><Relationship Id="rId7" Type="http://schemas.openxmlformats.org/officeDocument/2006/relationships/image" Target="../media/image3.jpg"/><Relationship Id="rId8"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s://www.corporateservices.noaa.gov/~finance/Travel_policy.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www.faa.gov/about/office_org/headquarters_offices/avs/offices/aam/med_pilots/aircrew_video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0" Type="http://schemas.openxmlformats.org/officeDocument/2006/relationships/hyperlink" Target="mailto:neal.m.dorst@noaa.gov" TargetMode="External"/><Relationship Id="rId22" Type="http://schemas.openxmlformats.org/officeDocument/2006/relationships/hyperlink" Target="mailto:ghassan.alaka@noaa.gov" TargetMode="External"/><Relationship Id="rId21" Type="http://schemas.openxmlformats.org/officeDocument/2006/relationships/hyperlink" Target="mailto:neal.m.dorst@noaa.gov" TargetMode="External"/><Relationship Id="rId24" Type="http://schemas.openxmlformats.org/officeDocument/2006/relationships/hyperlink" Target="mailto:sim.aberson@noaa.gov" TargetMode="External"/><Relationship Id="rId23" Type="http://schemas.openxmlformats.org/officeDocument/2006/relationships/hyperlink" Target="mailto:andrew.hazelton@noaa.gov"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hyperlink" Target="mailto:heather.holbach@noaa.gov" TargetMode="External"/><Relationship Id="rId25" Type="http://schemas.openxmlformats.org/officeDocument/2006/relationships/hyperlink" Target="mailto:altug.aksoy@noaa.gov" TargetMode="External"/><Relationship Id="rId5" Type="http://schemas.openxmlformats.org/officeDocument/2006/relationships/hyperlink" Target="mailto:john.gamache@noaa.gov" TargetMode="External"/><Relationship Id="rId6" Type="http://schemas.openxmlformats.org/officeDocument/2006/relationships/hyperlink" Target="mailto:paul.reasor@noaa.gov" TargetMode="External"/><Relationship Id="rId7" Type="http://schemas.openxmlformats.org/officeDocument/2006/relationships/hyperlink" Target="mailto:john.gamache@noaa.gov" TargetMode="External"/><Relationship Id="rId8" Type="http://schemas.openxmlformats.org/officeDocument/2006/relationships/hyperlink" Target="mailto:paul.reasor@noaa.gov" TargetMode="External"/><Relationship Id="rId11" Type="http://schemas.openxmlformats.org/officeDocument/2006/relationships/hyperlink" Target="mailto:paul.s.chang@noaa.gov" TargetMode="External"/><Relationship Id="rId10" Type="http://schemas.openxmlformats.org/officeDocument/2006/relationships/hyperlink" Target="mailto:Robert.a.black@noaa.gov" TargetMode="External"/><Relationship Id="rId13" Type="http://schemas.openxmlformats.org/officeDocument/2006/relationships/hyperlink" Target="mailto:popstefanija@prosensing.com" TargetMode="External"/><Relationship Id="rId12" Type="http://schemas.openxmlformats.org/officeDocument/2006/relationships/hyperlink" Target="mailto:heather.holbach@noaa.gov" TargetMode="External"/><Relationship Id="rId15" Type="http://schemas.openxmlformats.org/officeDocument/2006/relationships/hyperlink" Target="mailto:neal.m.dorst@noaa.gov" TargetMode="External"/><Relationship Id="rId14" Type="http://schemas.openxmlformats.org/officeDocument/2006/relationships/hyperlink" Target="mailto:dsmith8@ucsc.edu" TargetMode="External"/><Relationship Id="rId17" Type="http://schemas.openxmlformats.org/officeDocument/2006/relationships/hyperlink" Target="mailto:nshay@miami.edu" TargetMode="External"/><Relationship Id="rId16" Type="http://schemas.openxmlformats.org/officeDocument/2006/relationships/hyperlink" Target="mailto:Kathryn.sellwood@noaa.gov" TargetMode="External"/><Relationship Id="rId19" Type="http://schemas.openxmlformats.org/officeDocument/2006/relationships/hyperlink" Target="mailto:altug.aksoy@noaa.gov" TargetMode="External"/><Relationship Id="rId18" Type="http://schemas.openxmlformats.org/officeDocument/2006/relationships/hyperlink" Target="mailto:jun.zhang@noaa.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s://noaahrd.wordpress.com/" TargetMode="External"/><Relationship Id="rId6" Type="http://schemas.openxmlformats.org/officeDocument/2006/relationships/hyperlink" Target="http://www.aoml.noaa.gov/hrd/" TargetMode="External"/><Relationship Id="rId7" Type="http://schemas.openxmlformats.org/officeDocument/2006/relationships/hyperlink" Target="https://www.facebook.com/noaahrd/" TargetMode="External"/><Relationship Id="rId8" Type="http://schemas.openxmlformats.org/officeDocument/2006/relationships/hyperlink" Target="https://twitter.com/HRD_AOML_NOA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vmlDrawing" Target="../drawings/vmlDrawing1.vml"/><Relationship Id="rId4" Type="http://schemas.openxmlformats.org/officeDocument/2006/relationships/image" Target="../media/image1.png"/><Relationship Id="rId9" Type="http://schemas.openxmlformats.org/officeDocument/2006/relationships/image" Target="../media/image21.jpg"/><Relationship Id="rId5" Type="http://schemas.openxmlformats.org/officeDocument/2006/relationships/image" Target="../media/image6.png"/><Relationship Id="rId6" Type="http://schemas.openxmlformats.org/officeDocument/2006/relationships/oleObject" Target="../embeddings/oleObject1.bin"/><Relationship Id="rId7" Type="http://schemas.openxmlformats.org/officeDocument/2006/relationships/oleObject" Target="../embeddings/oleObject1.bin"/><Relationship Id="rId8"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vmlDrawing" Target="../drawings/vmlDrawing2.vml"/><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oleObject" Target="../embeddings/oleObject2.bin"/><Relationship Id="rId7" Type="http://schemas.openxmlformats.org/officeDocument/2006/relationships/oleObject" Target="../embeddings/oleObject2.bin"/><Relationship Id="rId8" Type="http://schemas.openxmlformats.org/officeDocument/2006/relationships/image" Target="../media/image11.png"/><Relationship Id="rId11" Type="http://schemas.openxmlformats.org/officeDocument/2006/relationships/image" Target="../media/image12.png"/><Relationship Id="rId10"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jpg"/><Relationship Id="rId4" Type="http://schemas.openxmlformats.org/officeDocument/2006/relationships/image" Target="../media/image14.jpg"/><Relationship Id="rId9" Type="http://schemas.openxmlformats.org/officeDocument/2006/relationships/image" Target="../media/image9.jpg"/><Relationship Id="rId5" Type="http://schemas.openxmlformats.org/officeDocument/2006/relationships/image" Target="../media/image13.jpg"/><Relationship Id="rId6" Type="http://schemas.openxmlformats.org/officeDocument/2006/relationships/image" Target="../media/image31.jpg"/><Relationship Id="rId7" Type="http://schemas.openxmlformats.org/officeDocument/2006/relationships/image" Target="../media/image17.jpg"/><Relationship Id="rId8" Type="http://schemas.openxmlformats.org/officeDocument/2006/relationships/image" Target="../media/image22.jpg"/><Relationship Id="rId11" Type="http://schemas.openxmlformats.org/officeDocument/2006/relationships/image" Target="../media/image19.jpg"/><Relationship Id="rId10" Type="http://schemas.openxmlformats.org/officeDocument/2006/relationships/image" Target="../media/image23.jpg"/><Relationship Id="rId13" Type="http://schemas.openxmlformats.org/officeDocument/2006/relationships/image" Target="../media/image1.png"/><Relationship Id="rId12" Type="http://schemas.openxmlformats.org/officeDocument/2006/relationships/image" Target="../media/image10.jpg"/><Relationship Id="rId15" Type="http://schemas.openxmlformats.org/officeDocument/2006/relationships/image" Target="../media/image15.png"/><Relationship Id="rId1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0.png"/><Relationship Id="rId6" Type="http://schemas.openxmlformats.org/officeDocument/2006/relationships/image" Target="../media/image26.png"/><Relationship Id="rId7"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5.png"/><Relationship Id="rId5" Type="http://schemas.openxmlformats.org/officeDocument/2006/relationships/image" Target="../media/image32.jpg"/><Relationship Id="rId6" Type="http://schemas.openxmlformats.org/officeDocument/2006/relationships/image" Target="../media/image43.jpg"/><Relationship Id="rId7" Type="http://schemas.openxmlformats.org/officeDocument/2006/relationships/image" Target="../media/image33.png"/><Relationship Id="rId8"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7.png"/><Relationship Id="rId6" Type="http://schemas.openxmlformats.org/officeDocument/2006/relationships/image" Target="../media/image50.png"/><Relationship Id="rId7" Type="http://schemas.openxmlformats.org/officeDocument/2006/relationships/image" Target="../media/image55.png"/><Relationship Id="rId8"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61.png"/><Relationship Id="rId5" Type="http://schemas.openxmlformats.org/officeDocument/2006/relationships/image" Target="../media/image51.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45.png"/><Relationship Id="rId11" Type="http://schemas.openxmlformats.org/officeDocument/2006/relationships/image" Target="../media/image47.png"/><Relationship Id="rId10"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4.png"/><Relationship Id="rId6"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2.jpg"/><Relationship Id="rId4" Type="http://schemas.openxmlformats.org/officeDocument/2006/relationships/image" Target="../media/image48.png"/><Relationship Id="rId9" Type="http://schemas.openxmlformats.org/officeDocument/2006/relationships/image" Target="../media/image1.png"/><Relationship Id="rId5" Type="http://schemas.openxmlformats.org/officeDocument/2006/relationships/image" Target="../media/image60.png"/><Relationship Id="rId6" Type="http://schemas.openxmlformats.org/officeDocument/2006/relationships/image" Target="../media/image63.png"/><Relationship Id="rId7" Type="http://schemas.openxmlformats.org/officeDocument/2006/relationships/image" Target="../media/image57.png"/><Relationship Id="rId8" Type="http://schemas.openxmlformats.org/officeDocument/2006/relationships/image" Target="../media/image54.jpg"/><Relationship Id="rId10"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6.png"/><Relationship Id="rId6" Type="http://schemas.openxmlformats.org/officeDocument/2006/relationships/image" Target="../media/image67.png"/><Relationship Id="rId7" Type="http://schemas.openxmlformats.org/officeDocument/2006/relationships/image" Target="../media/image59.png"/><Relationship Id="rId8"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8.gif"/><Relationship Id="rId6" Type="http://schemas.openxmlformats.org/officeDocument/2006/relationships/image" Target="../media/image62.jpg"/><Relationship Id="rId7"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0.png"/><Relationship Id="rId6" Type="http://schemas.openxmlformats.org/officeDocument/2006/relationships/image" Target="../media/image64.png"/><Relationship Id="rId7"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gif"/><Relationship Id="rId6"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7.jpg"/><Relationship Id="rId6" Type="http://schemas.openxmlformats.org/officeDocument/2006/relationships/image" Target="../media/image73.png"/><Relationship Id="rId7"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pn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86.png"/><Relationship Id="rId8" Type="http://schemas.openxmlformats.org/officeDocument/2006/relationships/image" Target="../media/image87.png"/><Relationship Id="rId10"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5.png"/><Relationship Id="rId6"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8.jpg"/><Relationship Id="rId6" Type="http://schemas.openxmlformats.org/officeDocument/2006/relationships/image" Target="../media/image79.jpg"/><Relationship Id="rId7" Type="http://schemas.openxmlformats.org/officeDocument/2006/relationships/image" Target="../media/image8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1.png"/><Relationship Id="rId6" Type="http://schemas.openxmlformats.org/officeDocument/2006/relationships/image" Target="../media/image76.png"/><Relationship Id="rId7"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5.png"/><Relationship Id="rId6"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cxnSp>
        <p:nvCxnSpPr>
          <p:cNvPr id="88" name="Google Shape;88;p1"/>
          <p:cNvCxnSpPr/>
          <p:nvPr/>
        </p:nvCxnSpPr>
        <p:spPr>
          <a:xfrm flipH="1" rot="10800000">
            <a:off x="1523998" y="1181220"/>
            <a:ext cx="9144000" cy="7500"/>
          </a:xfrm>
          <a:prstGeom prst="straightConnector1">
            <a:avLst/>
          </a:prstGeom>
          <a:noFill/>
          <a:ln cap="flat" cmpd="sng" w="25400">
            <a:solidFill>
              <a:srgbClr val="5B9BD5"/>
            </a:solidFill>
            <a:prstDash val="solid"/>
            <a:miter lim="800000"/>
            <a:headEnd len="sm" w="sm" type="none"/>
            <a:tailEnd len="sm" w="sm" type="none"/>
          </a:ln>
        </p:spPr>
      </p:cxnSp>
      <p:pic>
        <p:nvPicPr>
          <p:cNvPr id="89" name="Google Shape;89;p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90" name="Google Shape;90;p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91" name="Google Shape;91;p1"/>
          <p:cNvSpPr txBox="1"/>
          <p:nvPr/>
        </p:nvSpPr>
        <p:spPr>
          <a:xfrm>
            <a:off x="0" y="0"/>
            <a:ext cx="12192000"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dk1"/>
                </a:solidFill>
                <a:latin typeface="Calibri"/>
                <a:ea typeface="Calibri"/>
                <a:cs typeface="Calibri"/>
                <a:sym typeface="Calibri"/>
              </a:rPr>
              <a:t>2021 Hurricane Field Program</a:t>
            </a:r>
            <a:endParaRPr/>
          </a:p>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Advancing the Prediction of Hurricanes Experiment (APHEX)</a:t>
            </a:r>
            <a:endParaRPr/>
          </a:p>
          <a:p>
            <a:pPr indent="0" lvl="0" marL="0" marR="0" rtl="0" algn="ctr">
              <a:spcBef>
                <a:spcPts val="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3200" u="none" cap="none" strike="noStrike">
              <a:solidFill>
                <a:schemeClr val="dk1"/>
              </a:solidFill>
              <a:latin typeface="Calibri"/>
              <a:ea typeface="Calibri"/>
              <a:cs typeface="Calibri"/>
              <a:sym typeface="Calibri"/>
            </a:endParaRPr>
          </a:p>
        </p:txBody>
      </p:sp>
      <p:sp>
        <p:nvSpPr>
          <p:cNvPr id="92" name="Google Shape;92;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 name="Google Shape;93;p1"/>
          <p:cNvSpPr txBox="1"/>
          <p:nvPr/>
        </p:nvSpPr>
        <p:spPr>
          <a:xfrm>
            <a:off x="0" y="2204581"/>
            <a:ext cx="12192000"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2F5496"/>
                </a:solidFill>
                <a:latin typeface="Calibri"/>
                <a:ea typeface="Calibri"/>
                <a:cs typeface="Calibri"/>
                <a:sym typeface="Calibri"/>
              </a:rPr>
              <a:t>Kickoff Meeting</a:t>
            </a:r>
            <a:endParaRPr/>
          </a:p>
          <a:p>
            <a:pPr indent="0" lvl="0" marL="0" marR="0" rtl="0" algn="ctr">
              <a:spcBef>
                <a:spcPts val="0"/>
              </a:spcBef>
              <a:spcAft>
                <a:spcPts val="0"/>
              </a:spcAft>
              <a:buNone/>
            </a:pPr>
            <a:r>
              <a:t/>
            </a:r>
            <a:endParaRPr b="0" i="0" sz="36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Jason Dunion – HFP Director</a:t>
            </a:r>
            <a:endParaRPr/>
          </a:p>
          <a:p>
            <a:pPr indent="0" lvl="0" marL="0" marR="0" rtl="0" algn="ctr">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Jon Zawislak - HFP Deputy Director</a:t>
            </a:r>
            <a:endParaRPr/>
          </a:p>
        </p:txBody>
      </p:sp>
      <p:pic>
        <p:nvPicPr>
          <p:cNvPr descr="A picture containing sky, outdoor, flying, airplane&#10;&#10;Description automatically generated" id="94" name="Google Shape;94;p1"/>
          <p:cNvPicPr preferRelativeResize="0"/>
          <p:nvPr/>
        </p:nvPicPr>
        <p:blipFill rotWithShape="1">
          <a:blip r:embed="rId5">
            <a:alphaModFix/>
          </a:blip>
          <a:srcRect b="0" l="0" r="0" t="0"/>
          <a:stretch/>
        </p:blipFill>
        <p:spPr>
          <a:xfrm>
            <a:off x="378372" y="4706111"/>
            <a:ext cx="2734655" cy="1828800"/>
          </a:xfrm>
          <a:prstGeom prst="rect">
            <a:avLst/>
          </a:prstGeom>
          <a:noFill/>
          <a:ln>
            <a:noFill/>
          </a:ln>
        </p:spPr>
      </p:pic>
      <p:pic>
        <p:nvPicPr>
          <p:cNvPr descr="A picture containing sky, plane, outdoor, ground&#10;&#10;Description automatically generated" id="95" name="Google Shape;95;p1"/>
          <p:cNvPicPr preferRelativeResize="0"/>
          <p:nvPr/>
        </p:nvPicPr>
        <p:blipFill rotWithShape="1">
          <a:blip r:embed="rId6">
            <a:alphaModFix/>
          </a:blip>
          <a:srcRect b="0" l="0" r="0" t="0"/>
          <a:stretch/>
        </p:blipFill>
        <p:spPr>
          <a:xfrm>
            <a:off x="9127323" y="4616831"/>
            <a:ext cx="2438400" cy="1828800"/>
          </a:xfrm>
          <a:prstGeom prst="rect">
            <a:avLst/>
          </a:prstGeom>
          <a:noFill/>
          <a:ln>
            <a:noFill/>
          </a:ln>
        </p:spPr>
      </p:pic>
      <p:sp>
        <p:nvSpPr>
          <p:cNvPr id="96" name="Google Shape;96;p1"/>
          <p:cNvSpPr txBox="1"/>
          <p:nvPr/>
        </p:nvSpPr>
        <p:spPr>
          <a:xfrm>
            <a:off x="8452175" y="6550225"/>
            <a:ext cx="3739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HFP-APHEX Kickoff Meeting, May 26,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8" name="Google Shape;218;p10"/>
          <p:cNvSpPr/>
          <p:nvPr/>
        </p:nvSpPr>
        <p:spPr>
          <a:xfrm>
            <a:off x="1" y="2875002"/>
            <a:ext cx="1219199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Operations &amp; Logistics</a:t>
            </a:r>
            <a:endParaRPr/>
          </a:p>
        </p:txBody>
      </p:sp>
      <p:sp>
        <p:nvSpPr>
          <p:cNvPr id="219" name="Google Shape;219;p10"/>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220" name="Google Shape;220;p1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21" name="Google Shape;221;p1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7" name="Google Shape;227;p11"/>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28" name="Google Shape;228;p1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29" name="Google Shape;229;p1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30" name="Google Shape;230;p11"/>
          <p:cNvSpPr txBox="1"/>
          <p:nvPr/>
        </p:nvSpPr>
        <p:spPr>
          <a:xfrm>
            <a:off x="364067" y="1237309"/>
            <a:ext cx="11827933" cy="34317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Aircraft</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N42, N43, and N49 all available this season</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Potential Deployment Sites: St. Croix, Barbados, Aruba, Bermuda</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Twice daily P-3 and G-IV missions possible</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Priority for 4 P-3 missions to conduct RI research (AOML/HRD – ONR TCRI collaboration)</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HRD will continue to take advantage of “flights of opportunity” during operationally tasked missions</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G-IV takeoff times for NHC Synoptic Surveillance: 1730/0530 UTC (adjustable for research)</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P-3 take-off times for EMC: timed for roughly symmetric patterns (timewise) around the synoptic time </a:t>
            </a:r>
            <a:endParaRPr/>
          </a:p>
        </p:txBody>
      </p:sp>
      <p:sp>
        <p:nvSpPr>
          <p:cNvPr id="231" name="Google Shape;231;p11"/>
          <p:cNvSpPr txBox="1"/>
          <p:nvPr/>
        </p:nvSpPr>
        <p:spPr>
          <a:xfrm>
            <a:off x="364067" y="4875374"/>
            <a:ext cx="11827933" cy="1708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HRD Crewing</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1-2 onboard scientists to support P-3 missions (up to 1 for G-IV research)</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HRD crewing will be a combination of onboard and ground-based (LPS, radar, Aspen-TAG)</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HRD aircraft crews will consist of essential personnel only (no visiting scientists/observers for now)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8" name="Google Shape;238;p12"/>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39" name="Google Shape;239;p1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40" name="Google Shape;240;p1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241" name="Google Shape;241;p12"/>
          <p:cNvGraphicFramePr/>
          <p:nvPr/>
        </p:nvGraphicFramePr>
        <p:xfrm>
          <a:off x="1022775" y="1595166"/>
          <a:ext cx="3000000" cy="3000000"/>
        </p:xfrm>
        <a:graphic>
          <a:graphicData uri="http://schemas.openxmlformats.org/drawingml/2006/table">
            <a:tbl>
              <a:tblPr bandRow="1" firstRow="1">
                <a:noFill/>
                <a:tableStyleId>{C60CA21F-97A7-4706-BA30-B747FB2F8AC6}</a:tableStyleId>
              </a:tblPr>
              <a:tblGrid>
                <a:gridCol w="2535350"/>
                <a:gridCol w="2535350"/>
                <a:gridCol w="2535350"/>
                <a:gridCol w="2535350"/>
              </a:tblGrid>
              <a:tr h="370850">
                <a:tc>
                  <a:txBody>
                    <a:bodyPr/>
                    <a:lstStyle/>
                    <a:p>
                      <a:pPr indent="0" lvl="0" marL="0" marR="0" rtl="0" algn="ctr">
                        <a:spcBef>
                          <a:spcPts val="0"/>
                        </a:spcBef>
                        <a:spcAft>
                          <a:spcPts val="0"/>
                        </a:spcAft>
                        <a:buNone/>
                      </a:pPr>
                      <a:r>
                        <a:rPr b="1" lang="en-US" sz="1800" u="none" cap="none" strike="noStrike"/>
                        <a:t>Aircraft</a:t>
                      </a:r>
                      <a:endParaRPr/>
                    </a:p>
                  </a:txBody>
                  <a:tcPr marT="45725" marB="45725" marR="91450" marL="91450"/>
                </a:tc>
                <a:tc>
                  <a:txBody>
                    <a:bodyPr/>
                    <a:lstStyle/>
                    <a:p>
                      <a:pPr indent="0" lvl="0" marL="0" marR="0" rtl="0" algn="ctr">
                        <a:spcBef>
                          <a:spcPts val="0"/>
                        </a:spcBef>
                        <a:spcAft>
                          <a:spcPts val="0"/>
                        </a:spcAft>
                        <a:buNone/>
                      </a:pPr>
                      <a:r>
                        <a:rPr b="1" lang="en-US" sz="1800" u="none" cap="none" strike="noStrike"/>
                        <a:t>Research (OAR)</a:t>
                      </a:r>
                      <a:endParaRPr/>
                    </a:p>
                  </a:txBody>
                  <a:tcPr marT="45725" marB="45725" marR="91450" marL="91450"/>
                </a:tc>
                <a:tc>
                  <a:txBody>
                    <a:bodyPr/>
                    <a:lstStyle/>
                    <a:p>
                      <a:pPr indent="0" lvl="0" marL="0" marR="0" rtl="0" algn="ctr">
                        <a:spcBef>
                          <a:spcPts val="0"/>
                        </a:spcBef>
                        <a:spcAft>
                          <a:spcPts val="0"/>
                        </a:spcAft>
                        <a:buNone/>
                      </a:pPr>
                      <a:r>
                        <a:rPr b="1" lang="en-US" sz="1800" u="none" cap="none" strike="noStrike"/>
                        <a:t>Research (NESDIS)</a:t>
                      </a:r>
                      <a:endParaRPr/>
                    </a:p>
                  </a:txBody>
                  <a:tcPr marT="45725" marB="45725" marR="91450" marL="91450"/>
                </a:tc>
                <a:tc>
                  <a:txBody>
                    <a:bodyPr/>
                    <a:lstStyle/>
                    <a:p>
                      <a:pPr indent="0" lvl="0" marL="0" marR="0" rtl="0" algn="ctr">
                        <a:spcBef>
                          <a:spcPts val="0"/>
                        </a:spcBef>
                        <a:spcAft>
                          <a:spcPts val="0"/>
                        </a:spcAft>
                        <a:buNone/>
                      </a:pPr>
                      <a:r>
                        <a:rPr b="1" lang="en-US" sz="1800" u="none" cap="none" strike="noStrike"/>
                        <a:t>NWS</a:t>
                      </a:r>
                      <a:endParaRPr/>
                    </a:p>
                  </a:txBody>
                  <a:tcPr marT="45725" marB="45725" marR="91450" marL="91450"/>
                </a:tc>
              </a:tr>
              <a:tr h="370850">
                <a:tc>
                  <a:txBody>
                    <a:bodyPr/>
                    <a:lstStyle/>
                    <a:p>
                      <a:pPr indent="0" lvl="0" marL="0" marR="0" rtl="0" algn="ctr">
                        <a:spcBef>
                          <a:spcPts val="0"/>
                        </a:spcBef>
                        <a:spcAft>
                          <a:spcPts val="0"/>
                        </a:spcAft>
                        <a:buNone/>
                      </a:pPr>
                      <a:r>
                        <a:rPr lang="en-US" sz="1800" u="none" cap="none" strike="noStrike"/>
                        <a:t>P-3s</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140</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25</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174.5</a:t>
                      </a:r>
                      <a:endParaRPr/>
                    </a:p>
                  </a:txBody>
                  <a:tcPr marT="45725" marB="45725" marR="91450" marL="91450"/>
                </a:tc>
              </a:tr>
              <a:tr h="228600">
                <a:tc>
                  <a:txBody>
                    <a:bodyPr/>
                    <a:lstStyle/>
                    <a:p>
                      <a:pPr indent="0" lvl="0" marL="0" marR="0" rtl="0" algn="ctr">
                        <a:spcBef>
                          <a:spcPts val="0"/>
                        </a:spcBef>
                        <a:spcAft>
                          <a:spcPts val="0"/>
                        </a:spcAft>
                        <a:buNone/>
                      </a:pPr>
                      <a:r>
                        <a:rPr lang="en-US" sz="1800" u="none" cap="none" strike="noStrike"/>
                        <a:t>G-IV</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111</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139</a:t>
                      </a:r>
                      <a:endParaRPr/>
                    </a:p>
                  </a:txBody>
                  <a:tcPr marT="45725" marB="45725" marR="91450" marL="91450"/>
                </a:tc>
              </a:tr>
            </a:tbl>
          </a:graphicData>
        </a:graphic>
      </p:graphicFrame>
      <p:sp>
        <p:nvSpPr>
          <p:cNvPr id="242" name="Google Shape;242;p12"/>
          <p:cNvSpPr txBox="1"/>
          <p:nvPr/>
        </p:nvSpPr>
        <p:spPr>
          <a:xfrm>
            <a:off x="0" y="1245858"/>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FY21 P-3 OAR/NESDIS/NWS Flight Hours</a:t>
            </a:r>
            <a:endParaRPr/>
          </a:p>
        </p:txBody>
      </p:sp>
      <p:grpSp>
        <p:nvGrpSpPr>
          <p:cNvPr id="243" name="Google Shape;243;p12"/>
          <p:cNvGrpSpPr/>
          <p:nvPr/>
        </p:nvGrpSpPr>
        <p:grpSpPr>
          <a:xfrm>
            <a:off x="-5079" y="2722234"/>
            <a:ext cx="12197080" cy="4116750"/>
            <a:chOff x="-5079" y="2840772"/>
            <a:chExt cx="12197080" cy="4116750"/>
          </a:xfrm>
        </p:grpSpPr>
        <p:sp>
          <p:nvSpPr>
            <p:cNvPr id="244" name="Google Shape;244;p12"/>
            <p:cNvSpPr txBox="1"/>
            <p:nvPr/>
          </p:nvSpPr>
          <p:spPr>
            <a:xfrm>
              <a:off x="1" y="2840772"/>
              <a:ext cx="12192000" cy="67707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3200"/>
                <a:buFont typeface="Calibri"/>
                <a:buNone/>
              </a:pPr>
              <a:r>
                <a:rPr b="1" lang="en-US" sz="3200" u="sng">
                  <a:solidFill>
                    <a:schemeClr val="dk1"/>
                  </a:solidFill>
                  <a:latin typeface="Calibri"/>
                  <a:ea typeface="Calibri"/>
                  <a:cs typeface="Calibri"/>
                  <a:sym typeface="Calibri"/>
                </a:rPr>
                <a:t>Aircraft Status</a:t>
              </a:r>
              <a:endParaRPr/>
            </a:p>
          </p:txBody>
        </p:sp>
        <p:grpSp>
          <p:nvGrpSpPr>
            <p:cNvPr id="245" name="Google Shape;245;p12"/>
            <p:cNvGrpSpPr/>
            <p:nvPr/>
          </p:nvGrpSpPr>
          <p:grpSpPr>
            <a:xfrm>
              <a:off x="-5079" y="3199226"/>
              <a:ext cx="12194538" cy="3758296"/>
              <a:chOff x="-5079" y="3199226"/>
              <a:chExt cx="12194538" cy="3758296"/>
            </a:xfrm>
          </p:grpSpPr>
          <p:sp>
            <p:nvSpPr>
              <p:cNvPr id="246" name="Google Shape;246;p12"/>
              <p:cNvSpPr txBox="1"/>
              <p:nvPr/>
            </p:nvSpPr>
            <p:spPr>
              <a:xfrm>
                <a:off x="6093461" y="4126023"/>
                <a:ext cx="6095998" cy="1785074"/>
              </a:xfrm>
              <a:prstGeom prst="rect">
                <a:avLst/>
              </a:prstGeom>
              <a:noFill/>
              <a:ln>
                <a:noFill/>
              </a:ln>
            </p:spPr>
            <p:txBody>
              <a:bodyPr anchorCtr="0" anchor="t" bIns="91425" lIns="91425" spcFirstLastPara="1" rIns="91425" wrap="square" tIns="91425">
                <a:spAutoFit/>
              </a:bodyPr>
              <a:lstStyle/>
              <a:p>
                <a:pPr indent="-230187" lvl="0" marL="458788" marR="0" rtl="0" algn="l">
                  <a:spcBef>
                    <a:spcPts val="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N49</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Currently at Gulfstream for OPS-1 Maintenance, returning late May/early June</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TDR plate de-lamination repairs begin at AOC</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Hurricane Ready: mid- to late June</a:t>
                </a:r>
                <a:endParaRPr/>
              </a:p>
            </p:txBody>
          </p:sp>
          <p:sp>
            <p:nvSpPr>
              <p:cNvPr id="247" name="Google Shape;247;p12"/>
              <p:cNvSpPr txBox="1"/>
              <p:nvPr/>
            </p:nvSpPr>
            <p:spPr>
              <a:xfrm>
                <a:off x="-5079" y="3199226"/>
                <a:ext cx="6321212" cy="1785074"/>
              </a:xfrm>
              <a:prstGeom prst="rect">
                <a:avLst/>
              </a:prstGeom>
              <a:noFill/>
              <a:ln>
                <a:noFill/>
              </a:ln>
            </p:spPr>
            <p:txBody>
              <a:bodyPr anchorCtr="0" anchor="t" bIns="91425" lIns="91425" spcFirstLastPara="1" rIns="91425" wrap="square" tIns="91425">
                <a:spAutoFit/>
              </a:bodyPr>
              <a:lstStyle/>
              <a:p>
                <a:pPr indent="-230187" lvl="0" marL="458788" marR="0" rtl="0" algn="l">
                  <a:spcBef>
                    <a:spcPts val="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N42</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Phase B Inspection completed</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TDR pedestal repairs underway</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25 May: successful SFMR/dropsonde/TDR test flight</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Hurricane Ready: 1 June</a:t>
                </a:r>
                <a:endParaRPr/>
              </a:p>
            </p:txBody>
          </p:sp>
          <p:sp>
            <p:nvSpPr>
              <p:cNvPr id="248" name="Google Shape;248;p12"/>
              <p:cNvSpPr txBox="1"/>
              <p:nvPr/>
            </p:nvSpPr>
            <p:spPr>
              <a:xfrm>
                <a:off x="-5079" y="4864672"/>
                <a:ext cx="6095998" cy="2092850"/>
              </a:xfrm>
              <a:prstGeom prst="rect">
                <a:avLst/>
              </a:prstGeom>
              <a:noFill/>
              <a:ln>
                <a:noFill/>
              </a:ln>
            </p:spPr>
            <p:txBody>
              <a:bodyPr anchorCtr="0" anchor="t" bIns="91425" lIns="91425" spcFirstLastPara="1" rIns="91425" wrap="square" tIns="91425">
                <a:spAutoFit/>
              </a:bodyPr>
              <a:lstStyle/>
              <a:p>
                <a:pPr indent="-230187" lvl="0" marL="458788" marR="0" rtl="0" algn="l">
                  <a:spcBef>
                    <a:spcPts val="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N43</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Currently in Anchorage for GRAV-D</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TDR pedestal repairs planned</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NOAA CSD Doppler Wind Lidar install &amp; flight tests: 2 weeks in mid-June</a:t>
                </a:r>
                <a:endParaRPr/>
              </a:p>
              <a:p>
                <a:pPr indent="-228600" lvl="1" marL="8032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Hurricane Ready: 1 July</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4" name="Google Shape;254;p13"/>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55" name="Google Shape;255;p1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56" name="Google Shape;256;p1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pic>
        <p:nvPicPr>
          <p:cNvPr descr="Diagram&#10;&#10;Description automatically generated" id="257" name="Google Shape;257;p13"/>
          <p:cNvPicPr preferRelativeResize="0"/>
          <p:nvPr/>
        </p:nvPicPr>
        <p:blipFill rotWithShape="1">
          <a:blip r:embed="rId5">
            <a:alphaModFix/>
          </a:blip>
          <a:srcRect b="0" l="0" r="0" t="0"/>
          <a:stretch/>
        </p:blipFill>
        <p:spPr>
          <a:xfrm>
            <a:off x="94825" y="2313380"/>
            <a:ext cx="5943600" cy="3020765"/>
          </a:xfrm>
          <a:prstGeom prst="rect">
            <a:avLst/>
          </a:prstGeom>
          <a:noFill/>
          <a:ln>
            <a:noFill/>
          </a:ln>
        </p:spPr>
      </p:pic>
      <p:pic>
        <p:nvPicPr>
          <p:cNvPr descr="Diagram&#10;&#10;Description automatically generated" id="258" name="Google Shape;258;p13"/>
          <p:cNvPicPr preferRelativeResize="0"/>
          <p:nvPr/>
        </p:nvPicPr>
        <p:blipFill rotWithShape="1">
          <a:blip r:embed="rId6">
            <a:alphaModFix/>
          </a:blip>
          <a:srcRect b="0" l="0" r="0" t="0"/>
          <a:stretch/>
        </p:blipFill>
        <p:spPr>
          <a:xfrm>
            <a:off x="6119709" y="2313367"/>
            <a:ext cx="5943600" cy="3020778"/>
          </a:xfrm>
          <a:prstGeom prst="rect">
            <a:avLst/>
          </a:prstGeom>
          <a:noFill/>
          <a:ln>
            <a:noFill/>
          </a:ln>
        </p:spPr>
      </p:pic>
      <p:pic>
        <p:nvPicPr>
          <p:cNvPr descr="A picture containing sky, outdoor, flying, airplane&#10;&#10;Description automatically generated" id="259" name="Google Shape;259;p13"/>
          <p:cNvPicPr preferRelativeResize="0"/>
          <p:nvPr/>
        </p:nvPicPr>
        <p:blipFill rotWithShape="1">
          <a:blip r:embed="rId7">
            <a:alphaModFix/>
          </a:blip>
          <a:srcRect b="0" l="0" r="0" t="0"/>
          <a:stretch/>
        </p:blipFill>
        <p:spPr>
          <a:xfrm>
            <a:off x="6356512" y="4406219"/>
            <a:ext cx="1230596" cy="822960"/>
          </a:xfrm>
          <a:prstGeom prst="rect">
            <a:avLst/>
          </a:prstGeom>
          <a:noFill/>
          <a:ln>
            <a:noFill/>
          </a:ln>
        </p:spPr>
      </p:pic>
      <p:pic>
        <p:nvPicPr>
          <p:cNvPr descr="A picture containing sky, plane, outdoor, ground&#10;&#10;Description automatically generated" id="260" name="Google Shape;260;p13"/>
          <p:cNvPicPr preferRelativeResize="0"/>
          <p:nvPr/>
        </p:nvPicPr>
        <p:blipFill rotWithShape="1">
          <a:blip r:embed="rId8">
            <a:alphaModFix/>
          </a:blip>
          <a:srcRect b="0" l="0" r="0" t="0"/>
          <a:stretch/>
        </p:blipFill>
        <p:spPr>
          <a:xfrm>
            <a:off x="330457" y="4406219"/>
            <a:ext cx="1097280" cy="822960"/>
          </a:xfrm>
          <a:prstGeom prst="rect">
            <a:avLst/>
          </a:prstGeom>
          <a:noFill/>
          <a:ln>
            <a:noFill/>
          </a:ln>
        </p:spPr>
      </p:pic>
      <p:sp>
        <p:nvSpPr>
          <p:cNvPr id="261" name="Google Shape;261;p13"/>
          <p:cNvSpPr txBox="1"/>
          <p:nvPr/>
        </p:nvSpPr>
        <p:spPr>
          <a:xfrm>
            <a:off x="8467" y="1862666"/>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Primary Atlantic Operating Bases and Ranges (2-h on-station time)</a:t>
            </a:r>
            <a:endParaRPr/>
          </a:p>
        </p:txBody>
      </p:sp>
      <p:sp>
        <p:nvSpPr>
          <p:cNvPr id="262" name="Google Shape;262;p13"/>
          <p:cNvSpPr txBox="1"/>
          <p:nvPr/>
        </p:nvSpPr>
        <p:spPr>
          <a:xfrm>
            <a:off x="9795861" y="5056811"/>
            <a:ext cx="23605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*Cabo Verde Ops planned for 2022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8" name="Google Shape;268;p14"/>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69" name="Google Shape;269;p1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70" name="Google Shape;270;p1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71" name="Google Shape;271;p14"/>
          <p:cNvSpPr txBox="1"/>
          <p:nvPr/>
        </p:nvSpPr>
        <p:spPr>
          <a:xfrm>
            <a:off x="364067" y="1577536"/>
            <a:ext cx="11827933" cy="1708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Daily Schedule</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0900 EDT (1300 UTC): Conference call with APHEX participants &amp; collaborators (if needed)</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1230-1300 EDT (1630-1700 UTC): HRD Map Discussion</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1300 EDT (1700 UTC): Go/No-go coordination with NOAA AOC</a:t>
            </a:r>
            <a:endParaRPr/>
          </a:p>
        </p:txBody>
      </p:sp>
      <p:sp>
        <p:nvSpPr>
          <p:cNvPr id="272" name="Google Shape;272;p14"/>
          <p:cNvSpPr txBox="1"/>
          <p:nvPr/>
        </p:nvSpPr>
        <p:spPr>
          <a:xfrm>
            <a:off x="364067" y="3725641"/>
            <a:ext cx="11827933" cy="275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HRD Map Discussion</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Weekdays, 1230-1300 EDT (1630-1700 UTC), 19 July – 15 October</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Remote participation via GotoMeeting or GotoWebinar</a:t>
            </a:r>
            <a:endParaRPr sz="2000">
              <a:solidFill>
                <a:schemeClr val="dk1"/>
              </a:solidFill>
              <a:latin typeface="Calibri"/>
              <a:ea typeface="Calibri"/>
              <a:cs typeface="Calibri"/>
              <a:sym typeface="Calibri"/>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Contact Jason D. if you’d like to lead or co-lead a week of map discussions</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HRD Map Discussion Links (HRD Google Drive Folder):</a:t>
            </a:r>
            <a:endParaRPr/>
          </a:p>
          <a:p>
            <a:pPr indent="-230187"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Hurricane Field Program &gt;&gt; 2021 &gt;&gt; Map Discussion Links</a:t>
            </a:r>
            <a:endParaRPr/>
          </a:p>
          <a:p>
            <a:pPr indent="-230187"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Contact Sim A. if you have a link that you’d like added to the links document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8" name="Google Shape;278;p15"/>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79" name="Google Shape;279;p1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80" name="Google Shape;280;p1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81" name="Google Shape;281;p15"/>
          <p:cNvSpPr txBox="1"/>
          <p:nvPr/>
        </p:nvSpPr>
        <p:spPr>
          <a:xfrm>
            <a:off x="364067" y="1475307"/>
            <a:ext cx="11827933" cy="46628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Mission Monitoring and Communication</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NASA MTS will serve as our primary tool for monitoring and coordinating missions</a:t>
            </a:r>
            <a:endParaRPr/>
          </a:p>
          <a:p>
            <a:pPr indent="-228600"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MTS training: Tue 22 June, 1400 EDT – 1800 UTC</a:t>
            </a:r>
            <a:endParaRPr/>
          </a:p>
          <a:p>
            <a:pPr indent="-228600"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Contact Jason D. if you’re interested in getting a MTS account</a:t>
            </a:r>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GeoCollaborate capabilities will be tested and demonstrated this season:</a:t>
            </a:r>
            <a:endParaRPr/>
          </a:p>
          <a:p>
            <a:pPr indent="-342900" lvl="1" marL="1036637"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https://aoml1.geocollaborate.com/dashboard/</a:t>
            </a:r>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Google Meet will be used again this year by ground-based crew</a:t>
            </a:r>
            <a:endParaRPr/>
          </a:p>
          <a:p>
            <a:pPr indent="-228600"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Limited</a:t>
            </a:r>
            <a:r>
              <a:rPr b="0" i="0" lang="en-US" sz="2000" u="none" cap="none" strike="noStrike">
                <a:solidFill>
                  <a:schemeClr val="dk1"/>
                </a:solidFill>
                <a:latin typeface="Calibri"/>
                <a:ea typeface="Calibri"/>
                <a:cs typeface="Calibri"/>
                <a:sym typeface="Calibri"/>
              </a:rPr>
              <a:t> participation (ground-based LPS, radar scientist, Aspen-TAG scientist)</a:t>
            </a:r>
            <a:endParaRPr/>
          </a:p>
          <a:p>
            <a:pPr indent="-228600"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Science PIs will also be invited/encouraged to join if he/she has an experiment/module being flown</a:t>
            </a:r>
            <a:endParaRPr b="0" i="0" sz="2000" u="none" cap="none" strike="noStrike">
              <a:solidFill>
                <a:schemeClr val="dk1"/>
              </a:solidFill>
              <a:latin typeface="Calibri"/>
              <a:ea typeface="Calibri"/>
              <a:cs typeface="Calibri"/>
              <a:sym typeface="Calibri"/>
            </a:endParaRPr>
          </a:p>
          <a:p>
            <a:pPr indent="0" lvl="1" marL="693737"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228599" lvl="1" marL="465138"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Mission Flight Logs</a:t>
            </a:r>
            <a:endParaRPr/>
          </a:p>
          <a:p>
            <a:pPr indent="-228600" lvl="2"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Will be used again this summer by ground-based LPSs to document the mission in real-time</a:t>
            </a:r>
            <a:endParaRPr/>
          </a:p>
          <a:p>
            <a:pPr indent="-228600" lvl="2"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New mission log template: will be used for each mission to help standardize HRD’s mission summaries</a:t>
            </a:r>
            <a:endParaRPr/>
          </a:p>
          <a:p>
            <a:pPr indent="-228600" lvl="2" marL="922338" marR="0" rtl="0" algn="l">
              <a:spcBef>
                <a:spcPts val="0"/>
              </a:spcBef>
              <a:spcAft>
                <a:spcPts val="0"/>
              </a:spcAft>
              <a:buClr>
                <a:schemeClr val="dk1"/>
              </a:buClr>
              <a:buSzPts val="1800"/>
              <a:buFont typeface="Noto Sans Symbols"/>
              <a:buChar char="▪"/>
            </a:pPr>
            <a:r>
              <a:rPr b="0" i="1" lang="en-US" sz="1800" u="none" cap="none" strike="noStrike">
                <a:solidFill>
                  <a:schemeClr val="dk1"/>
                </a:solidFill>
                <a:latin typeface="Calibri"/>
                <a:ea typeface="Calibri"/>
                <a:cs typeface="Calibri"/>
                <a:sym typeface="Calibri"/>
              </a:rPr>
              <a:t>HRD &gt;&gt; Hurricane Field Program &gt;&gt; 2021 &gt;&gt; AL##/STORMNAME &gt;&gt; Mission ID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7" name="Google Shape;287;p16"/>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88" name="Google Shape;288;p1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89" name="Google Shape;289;p1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90" name="Google Shape;290;p16"/>
          <p:cNvSpPr txBox="1"/>
          <p:nvPr/>
        </p:nvSpPr>
        <p:spPr>
          <a:xfrm>
            <a:off x="364067" y="1012259"/>
            <a:ext cx="11827933" cy="55707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Administrative / Travel</a:t>
            </a:r>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FTEs</a:t>
            </a:r>
            <a:endParaRPr sz="500">
              <a:solidFill>
                <a:schemeClr val="dk1"/>
              </a:solidFill>
              <a:latin typeface="Calibri"/>
              <a:ea typeface="Calibri"/>
              <a:cs typeface="Calibri"/>
              <a:sym typeface="Calibri"/>
            </a:endParaRPr>
          </a:p>
          <a:p>
            <a:pPr indent="-230187"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Counter Threat Awareness Training (CTAT): available through the CLC</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Required for personnel traveling internationally for less than a cumulative 90 days for the calendar year</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Requires ~5 hr to complete; certificate is valid for 6 years</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You are not required to take the new CTAT training until the expiration of your current HTSOS certification</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Check with Jennifer C. if you need to confirm certification</a:t>
            </a:r>
            <a:endParaRPr/>
          </a:p>
          <a:p>
            <a:pPr indent="-254000" lvl="1" marL="979487" marR="0" rtl="0" algn="l">
              <a:spcBef>
                <a:spcPts val="0"/>
              </a:spcBef>
              <a:spcAft>
                <a:spcPts val="0"/>
              </a:spcAft>
              <a:buClr>
                <a:schemeClr val="dk1"/>
              </a:buClr>
              <a:buSzPts val="500"/>
              <a:buFont typeface="Noto Sans Symbols"/>
              <a:buNone/>
            </a:pPr>
            <a:r>
              <a:t/>
            </a:r>
            <a:endParaRPr b="0" i="0" sz="500" u="none" cap="none" strike="noStrike">
              <a:solidFill>
                <a:schemeClr val="dk1"/>
              </a:solidFill>
              <a:latin typeface="Calibri"/>
              <a:ea typeface="Calibri"/>
              <a:cs typeface="Calibri"/>
              <a:sym typeface="Calibri"/>
            </a:endParaRPr>
          </a:p>
          <a:p>
            <a:pPr indent="-230187"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FTE Mission Critical Travel Requirements</a:t>
            </a:r>
            <a:endParaRPr/>
          </a:p>
          <a:p>
            <a:pPr indent="-285750" lvl="2" marL="1436687" marR="0" rtl="0" algn="l">
              <a:spcBef>
                <a:spcPts val="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HRD Travel Request form is still required and must be approved by Frank before Jennifer can initiate travel</a:t>
            </a:r>
            <a:endParaRPr/>
          </a:p>
          <a:p>
            <a:pPr indent="-285750" lvl="2" marL="1436687" marR="0" rtl="0" algn="l">
              <a:spcBef>
                <a:spcPts val="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We must adhere "NOAA's TRAVEL JUSTIFICATION for MISSION CRITICAL'' policy which requires 'Deputy Chief Financial/Administrative Officer' (DUS-O) approval of all FTE Travel requests</a:t>
            </a:r>
            <a:endParaRPr/>
          </a:p>
          <a:p>
            <a:pPr indent="-285750" lvl="2" marL="1436687" marR="0" rtl="0" algn="l">
              <a:spcBef>
                <a:spcPts val="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Link to NOAA Travel Policy: </a:t>
            </a:r>
            <a:r>
              <a:rPr b="0" i="0" lang="en-US"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https://www.corporateservices.noaa.gov/~finance/Travel_policy.html</a:t>
            </a:r>
            <a:r>
              <a:rPr b="0" i="0" lang="en-US" sz="1600" u="none" cap="none" strike="noStrike">
                <a:solidFill>
                  <a:schemeClr val="dk1"/>
                </a:solidFill>
                <a:latin typeface="Calibri"/>
                <a:ea typeface="Calibri"/>
                <a:cs typeface="Calibri"/>
                <a:sym typeface="Calibri"/>
              </a:rPr>
              <a:t> </a:t>
            </a:r>
            <a:endParaRPr/>
          </a:p>
          <a:p>
            <a:pPr indent="-254000" lvl="2" marL="1436687" marR="0" rtl="0" algn="l">
              <a:spcBef>
                <a:spcPts val="0"/>
              </a:spcBef>
              <a:spcAft>
                <a:spcPts val="0"/>
              </a:spcAft>
              <a:buClr>
                <a:schemeClr val="dk1"/>
              </a:buClr>
              <a:buSzPts val="500"/>
              <a:buFont typeface="Courier New"/>
              <a:buNone/>
            </a:pPr>
            <a:r>
              <a:t/>
            </a:r>
            <a:endParaRPr b="0" i="0" sz="500" u="none" cap="none" strike="noStrike">
              <a:solidFill>
                <a:schemeClr val="dk1"/>
              </a:solidFill>
              <a:latin typeface="Calibri"/>
              <a:ea typeface="Calibri"/>
              <a:cs typeface="Calibri"/>
              <a:sym typeface="Calibri"/>
            </a:endParaRPr>
          </a:p>
          <a:p>
            <a:pPr indent="-230187" lvl="1" marL="92233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Inform Shirley and Jason of completion of Online Aviation Safety Training &amp; Videos</a:t>
            </a:r>
            <a:endParaRPr/>
          </a:p>
          <a:p>
            <a:pPr indent="-114299" lvl="0" marL="465138"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28599" lvl="0" marL="4651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CIMAS Employees</a:t>
            </a:r>
            <a:endParaRPr sz="1800">
              <a:solidFill>
                <a:schemeClr val="dk1"/>
              </a:solidFill>
              <a:latin typeface="Calibri"/>
              <a:ea typeface="Calibri"/>
              <a:cs typeface="Calibri"/>
              <a:sym typeface="Calibri"/>
            </a:endParaRPr>
          </a:p>
          <a:p>
            <a:pPr indent="-285750" lvl="1" marL="97948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Must complete travel request forms prior to traveling</a:t>
            </a:r>
            <a:endParaRPr/>
          </a:p>
          <a:p>
            <a:pPr indent="-285750" lvl="1" marL="97948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Vehicle form required -- email to Isabel and Nathalia</a:t>
            </a:r>
            <a:endParaRPr/>
          </a:p>
          <a:p>
            <a:pPr indent="-285750" lvl="1" marL="97948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Email Jennifer all completed travel forms</a:t>
            </a:r>
            <a:endParaRPr/>
          </a:p>
          <a:p>
            <a:pPr indent="-285750" lvl="1" marL="979488"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Inform Shirley and Jason of completion of Online Aviation Safety Training &amp; Videos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6" name="Google Shape;296;p17"/>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297" name="Google Shape;297;p1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98" name="Google Shape;298;p1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99" name="Google Shape;299;p17"/>
          <p:cNvSpPr txBox="1"/>
          <p:nvPr/>
        </p:nvSpPr>
        <p:spPr>
          <a:xfrm>
            <a:off x="364067" y="1475307"/>
            <a:ext cx="11827933" cy="52014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To Participate in the HFP: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CTAT Foreign Travel Course (Fed)</a:t>
            </a:r>
            <a:endParaRPr/>
          </a:p>
          <a:p>
            <a:pPr indent="-188913" lvl="0" marL="457200" marR="0" rtl="0" algn="l">
              <a:spcBef>
                <a:spcPts val="0"/>
              </a:spcBef>
              <a:spcAft>
                <a:spcPts val="0"/>
              </a:spcAft>
              <a:buClr>
                <a:schemeClr val="dk1"/>
              </a:buClr>
              <a:buSzPts val="500"/>
              <a:buFont typeface="Arial"/>
              <a:buNone/>
            </a:pPr>
            <a:r>
              <a:t/>
            </a:r>
            <a:endParaRPr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Safety Training (CIMAS and Fed): </a:t>
            </a:r>
            <a:r>
              <a:rPr b="1" lang="en-US" sz="2400" u="sng">
                <a:solidFill>
                  <a:schemeClr val="dk1"/>
                </a:solidFill>
                <a:latin typeface="Calibri"/>
                <a:ea typeface="Calibri"/>
                <a:cs typeface="Calibri"/>
                <a:sym typeface="Calibri"/>
              </a:rPr>
              <a:t>due by June 18</a:t>
            </a:r>
            <a:r>
              <a:rPr b="1" lang="en-US" sz="2400">
                <a:solidFill>
                  <a:schemeClr val="dk1"/>
                </a:solidFill>
                <a:latin typeface="Calibri"/>
                <a:ea typeface="Calibri"/>
                <a:cs typeface="Calibri"/>
                <a:sym typeface="Calibri"/>
              </a:rPr>
              <a:t>th</a:t>
            </a:r>
            <a:endParaRPr b="1" sz="500">
              <a:solidFill>
                <a:schemeClr val="dk1"/>
              </a:solidFill>
              <a:latin typeface="Calibri"/>
              <a:ea typeface="Calibri"/>
              <a:cs typeface="Calibri"/>
              <a:sym typeface="Calibri"/>
            </a:endParaRPr>
          </a:p>
          <a:p>
            <a:pPr indent="-285750" lvl="1" marL="979487"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Aviation Safety Trainings</a:t>
            </a:r>
            <a:endParaRPr/>
          </a:p>
          <a:p>
            <a:pPr indent="-285750" lvl="2" marL="1436687" marR="0" rtl="0" algn="l">
              <a:spcBef>
                <a:spcPts val="0"/>
              </a:spcBef>
              <a:spcAft>
                <a:spcPts val="0"/>
              </a:spcAft>
              <a:buClr>
                <a:schemeClr val="dk1"/>
              </a:buClr>
              <a:buSzPts val="1800"/>
              <a:buFont typeface="Courier New"/>
              <a:buChar char="o"/>
            </a:pPr>
            <a:r>
              <a:rPr b="0" i="1" lang="en-US" sz="1800" u="none" cap="none" strike="noStrike">
                <a:solidFill>
                  <a:schemeClr val="dk1"/>
                </a:solidFill>
                <a:latin typeface="Calibri"/>
                <a:ea typeface="Calibri"/>
                <a:cs typeface="Calibri"/>
                <a:sym typeface="Calibri"/>
              </a:rPr>
              <a:t>Aviation Health</a:t>
            </a:r>
            <a:endParaRPr b="0" i="1" sz="1600" u="none" cap="none" strike="noStrike">
              <a:solidFill>
                <a:schemeClr val="dk1"/>
              </a:solidFill>
              <a:latin typeface="Calibri"/>
              <a:ea typeface="Calibri"/>
              <a:cs typeface="Calibri"/>
              <a:sym typeface="Calibri"/>
            </a:endParaRPr>
          </a:p>
          <a:p>
            <a:pPr indent="-285750" lvl="2" marL="1436687" marR="0" rtl="0" algn="l">
              <a:spcBef>
                <a:spcPts val="0"/>
              </a:spcBef>
              <a:spcAft>
                <a:spcPts val="0"/>
              </a:spcAft>
              <a:buClr>
                <a:schemeClr val="dk1"/>
              </a:buClr>
              <a:buSzPts val="1800"/>
              <a:buFont typeface="Courier New"/>
              <a:buChar char="o"/>
            </a:pPr>
            <a:r>
              <a:rPr b="0" i="1" lang="en-US" sz="1800" u="none" cap="none" strike="noStrike">
                <a:solidFill>
                  <a:schemeClr val="dk1"/>
                </a:solidFill>
                <a:latin typeface="Calibri"/>
                <a:ea typeface="Calibri"/>
                <a:cs typeface="Calibri"/>
                <a:sym typeface="Calibri"/>
              </a:rPr>
              <a:t>Aviation Policy &amp; Procedures</a:t>
            </a:r>
            <a:endParaRPr b="0" i="1" sz="1600" u="none" cap="none" strike="noStrike">
              <a:solidFill>
                <a:schemeClr val="dk1"/>
              </a:solidFill>
              <a:latin typeface="Calibri"/>
              <a:ea typeface="Calibri"/>
              <a:cs typeface="Calibri"/>
              <a:sym typeface="Calibri"/>
            </a:endParaRPr>
          </a:p>
          <a:p>
            <a:pPr indent="-285750" lvl="2" marL="1436687" marR="0" rtl="0" algn="l">
              <a:spcBef>
                <a:spcPts val="0"/>
              </a:spcBef>
              <a:spcAft>
                <a:spcPts val="0"/>
              </a:spcAft>
              <a:buClr>
                <a:schemeClr val="dk1"/>
              </a:buClr>
              <a:buSzPts val="1800"/>
              <a:buFont typeface="Courier New"/>
              <a:buChar char="o"/>
            </a:pPr>
            <a:r>
              <a:rPr b="0" i="1" lang="en-US" sz="1800" u="none" cap="none" strike="noStrike">
                <a:solidFill>
                  <a:schemeClr val="dk1"/>
                </a:solidFill>
                <a:latin typeface="Calibri"/>
                <a:ea typeface="Calibri"/>
                <a:cs typeface="Calibri"/>
                <a:sym typeface="Calibri"/>
              </a:rPr>
              <a:t>Aviation Safety &amp; Survival</a:t>
            </a:r>
            <a:br>
              <a:rPr b="0" i="0" lang="en-US" sz="1600" u="none" cap="none" strike="noStrike">
                <a:solidFill>
                  <a:schemeClr val="dk1"/>
                </a:solidFill>
                <a:latin typeface="Calibri"/>
                <a:ea typeface="Calibri"/>
                <a:cs typeface="Calibri"/>
                <a:sym typeface="Calibri"/>
              </a:rPr>
            </a:br>
            <a:endParaRPr b="0" i="0" sz="500" u="none" cap="none" strike="noStrike">
              <a:solidFill>
                <a:schemeClr val="dk1"/>
              </a:solidFill>
              <a:latin typeface="Calibri"/>
              <a:ea typeface="Calibri"/>
              <a:cs typeface="Calibri"/>
              <a:sym typeface="Calibri"/>
            </a:endParaRPr>
          </a:p>
          <a:p>
            <a:pPr indent="-285750" lvl="1" marL="979487"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Aviation Safety Videos: </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Surviving on Open Water</a:t>
            </a:r>
            <a:endParaRPr/>
          </a:p>
          <a:p>
            <a:pPr indent="-285750" lvl="2" marL="1436687" marR="0" rtl="0" algn="l">
              <a:spcBef>
                <a:spcPts val="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Survival Medicine (back by popular demand!)</a:t>
            </a:r>
            <a:endParaRPr/>
          </a:p>
          <a:p>
            <a:pPr indent="-285750" lvl="2" marL="1436687" marR="0" rtl="0" algn="l">
              <a:spcBef>
                <a:spcPts val="0"/>
              </a:spcBef>
              <a:spcAft>
                <a:spcPts val="0"/>
              </a:spcAft>
              <a:buClr>
                <a:srgbClr val="000000"/>
              </a:buClr>
              <a:buSzPts val="1600"/>
              <a:buFont typeface="Courier New"/>
              <a:buChar char="o"/>
            </a:pPr>
            <a:r>
              <a:rPr b="0" i="1" lang="en-US" sz="1600" u="sng" cap="none" strike="noStrike">
                <a:solidFill>
                  <a:srgbClr val="000000"/>
                </a:solidFill>
                <a:latin typeface="Calibri"/>
                <a:ea typeface="Calibri"/>
                <a:cs typeface="Calibri"/>
                <a:sym typeface="Calibri"/>
                <a:hlinkClick r:id="rId5">
                  <a:extLst>
                    <a:ext uri="{A12FA001-AC4F-418D-AE19-62706E023703}">
                      <ahyp:hlinkClr val="tx"/>
                    </a:ext>
                  </a:extLst>
                </a:hlinkClick>
              </a:rPr>
              <a:t>http://www.faa.gov/about/office_org/headquarters_offices/avs/offices/aam/med_pilots/aircrew_videos/</a:t>
            </a:r>
            <a:r>
              <a:rPr b="0" i="1" lang="en-US" sz="1600" u="none" cap="none" strike="noStrike">
                <a:solidFill>
                  <a:srgbClr val="000000"/>
                </a:solidFill>
                <a:latin typeface="Calibri"/>
                <a:ea typeface="Calibri"/>
                <a:cs typeface="Calibri"/>
                <a:sym typeface="Calibri"/>
              </a:rPr>
              <a:t> </a:t>
            </a:r>
            <a:endParaRPr/>
          </a:p>
          <a:p>
            <a:pPr indent="0" lvl="0" marL="7938" marR="0" rtl="0" algn="l">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7938" marR="0" rtl="0" algn="l">
              <a:spcBef>
                <a:spcPts val="0"/>
              </a:spcBef>
              <a:spcAft>
                <a:spcPts val="0"/>
              </a:spcAft>
              <a:buNone/>
            </a:pPr>
            <a:r>
              <a:rPr b="1" i="0" lang="en-US" sz="2400" u="none" cap="none" strike="noStrike">
                <a:solidFill>
                  <a:srgbClr val="000000"/>
                </a:solidFill>
                <a:latin typeface="Arial"/>
                <a:ea typeface="Arial"/>
                <a:cs typeface="Arial"/>
                <a:sym typeface="Arial"/>
              </a:rPr>
              <a:t>Trained for one or more roles to perform HRD Science Crew duties</a:t>
            </a:r>
            <a:endParaRPr/>
          </a:p>
          <a:p>
            <a:pPr indent="-228599" lvl="0" marL="465138"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Lead Project Scientist (Ground or onboard)</a:t>
            </a:r>
            <a:endParaRPr/>
          </a:p>
          <a:p>
            <a:pPr indent="-228599" lvl="0" marL="465138"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Dropsonde Scientist (Ground or onboard)</a:t>
            </a:r>
            <a:endParaRPr/>
          </a:p>
          <a:p>
            <a:pPr indent="-228599" lvl="0" marL="465138"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Radar Scientist (Ground or onboard)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5" name="Google Shape;305;p18"/>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306" name="Google Shape;306;p1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07" name="Google Shape;307;p1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08" name="Google Shape;308;p18"/>
          <p:cNvSpPr txBox="1"/>
          <p:nvPr/>
        </p:nvSpPr>
        <p:spPr>
          <a:xfrm>
            <a:off x="364067" y="1399104"/>
            <a:ext cx="11827933" cy="51552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HFP Trainings</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Ground-based and onboard crews</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Radar (Ground, Invited): Mon 7 June, 11-12:00pm ET</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Radar (Airborne): Tue 8 June, 1-2:00pm ET</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ASPEN (Airborne): Wed 9 June, 11-12:30pm ET</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ASPEN (TAG): Fri 11 June, 11-12:00pm ET</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LPS (Ground &amp; Airborne, Invited):  Wed 22 June, 1:30-2:00pm ET</a:t>
            </a:r>
            <a:endParaRPr/>
          </a:p>
          <a:p>
            <a:pPr indent="0" lvl="0" marL="236536" marR="0" rtl="0" algn="l">
              <a:spcBef>
                <a:spcPts val="0"/>
              </a:spcBef>
              <a:spcAft>
                <a:spcPts val="0"/>
              </a:spcAft>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 monitoring tools</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NASA Mission Tools Suite (MTS): Wednesday, 22 June, 2-3pm</a:t>
            </a:r>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Safety Training</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Safety Training Video (FAA) Viewing Due: Fri June 18</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CLC / CIMAS Online Aviation Safety: Fri June 18</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GSA Drivers Course Due: Before driving GOV </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CIMAS Employees Submit New Van Forms: Before driving GOV</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4" name="Google Shape;314;p19"/>
          <p:cNvSpPr/>
          <p:nvPr/>
        </p:nvSpPr>
        <p:spPr>
          <a:xfrm>
            <a:off x="1" y="2875002"/>
            <a:ext cx="1219199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Expendables &amp; Instrumentation</a:t>
            </a:r>
            <a:endParaRPr/>
          </a:p>
        </p:txBody>
      </p:sp>
      <p:sp>
        <p:nvSpPr>
          <p:cNvPr id="315" name="Google Shape;315;p19"/>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316" name="Google Shape;316;p1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17" name="Google Shape;317;p1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nvSpPr>
        <p:spPr>
          <a:xfrm>
            <a:off x="364067" y="1761913"/>
            <a:ext cx="11827933" cy="4247317"/>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HFP-APHEX overview</a:t>
            </a:r>
            <a:endParaRPr/>
          </a:p>
          <a:p>
            <a:pPr indent="-438150" lvl="0" marL="51435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COVID-19 Update</a:t>
            </a:r>
            <a:endParaRPr/>
          </a:p>
          <a:p>
            <a:pPr indent="-438150" lvl="0" marL="51435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Operations &amp; Logistics</a:t>
            </a:r>
            <a:endParaRPr/>
          </a:p>
          <a:p>
            <a:pPr indent="-425450" lvl="0" marL="51435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Expendables &amp; Instrumentation</a:t>
            </a:r>
            <a:endParaRPr/>
          </a:p>
          <a:p>
            <a:pPr indent="-438150" lvl="0" marL="51435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10 Minute Break: 11:30 am EDT</a:t>
            </a:r>
            <a:endParaRPr/>
          </a:p>
          <a:p>
            <a:pPr indent="-438150" lvl="0" marL="51435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Planned Collaborations with ONR &amp; NASA</a:t>
            </a:r>
            <a:endParaRPr/>
          </a:p>
          <a:p>
            <a:pPr indent="-438150" lvl="0" marL="51435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HFP Experiments &amp; Modules</a:t>
            </a:r>
            <a:endParaRPr/>
          </a:p>
        </p:txBody>
      </p:sp>
      <p:sp>
        <p:nvSpPr>
          <p:cNvPr id="102" name="Google Shape;102;p2"/>
          <p:cNvSpPr txBox="1"/>
          <p:nvPr/>
        </p:nvSpPr>
        <p:spPr>
          <a:xfrm>
            <a:off x="5440696" y="4161995"/>
            <a:ext cx="9108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*just kidding</a:t>
            </a:r>
            <a:endParaRPr/>
          </a:p>
        </p:txBody>
      </p:sp>
      <p:sp>
        <p:nvSpPr>
          <p:cNvPr id="103" name="Google Shape;103;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4" name="Google Shape;104;p2"/>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Agenda</a:t>
            </a:r>
            <a:endParaRPr/>
          </a:p>
        </p:txBody>
      </p:sp>
      <p:pic>
        <p:nvPicPr>
          <p:cNvPr id="105" name="Google Shape;105;p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06" name="Google Shape;106;p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2000"/>
                                        <p:tgtEl>
                                          <p:spTgt spid="102"/>
                                        </p:tgtEl>
                                        <p:attrNameLst>
                                          <p:attrName>ppt_w</p:attrName>
                                        </p:attrNameLst>
                                      </p:cBhvr>
                                      <p:tavLst>
                                        <p:tav fmla="" tm="0">
                                          <p:val>
                                            <p:strVal val="0"/>
                                          </p:val>
                                        </p:tav>
                                        <p:tav fmla="" tm="100000">
                                          <p:val>
                                            <p:strVal val="#ppt_w"/>
                                          </p:val>
                                        </p:tav>
                                      </p:tavLst>
                                    </p:anim>
                                    <p:anim calcmode="lin" valueType="num">
                                      <p:cBhvr additive="base">
                                        <p:cTn dur="2000"/>
                                        <p:tgtEl>
                                          <p:spTgt spid="1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3" name="Google Shape;323;p20"/>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Expendables &amp; Instrumentation</a:t>
            </a:r>
            <a:endParaRPr/>
          </a:p>
        </p:txBody>
      </p:sp>
      <p:pic>
        <p:nvPicPr>
          <p:cNvPr id="324" name="Google Shape;324;p2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25" name="Google Shape;325;p2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26" name="Google Shape;326;p20"/>
          <p:cNvSpPr txBox="1"/>
          <p:nvPr/>
        </p:nvSpPr>
        <p:spPr>
          <a:xfrm>
            <a:off x="0" y="1481156"/>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FY21 P-3 OAR/NESDIS/NWS Expendables </a:t>
            </a:r>
            <a:r>
              <a:rPr b="1" i="1" lang="en-US" sz="2000">
                <a:solidFill>
                  <a:schemeClr val="dk1"/>
                </a:solidFill>
                <a:latin typeface="Calibri"/>
                <a:ea typeface="Calibri"/>
                <a:cs typeface="Calibri"/>
                <a:sym typeface="Calibri"/>
              </a:rPr>
              <a:t>(*recoverable</a:t>
            </a:r>
            <a:r>
              <a:rPr b="1" lang="en-US" sz="2000">
                <a:solidFill>
                  <a:schemeClr val="dk1"/>
                </a:solidFill>
                <a:latin typeface="Calibri"/>
                <a:ea typeface="Calibri"/>
                <a:cs typeface="Calibri"/>
                <a:sym typeface="Calibri"/>
              </a:rPr>
              <a:t>)</a:t>
            </a:r>
            <a:endParaRPr/>
          </a:p>
        </p:txBody>
      </p:sp>
      <p:graphicFrame>
        <p:nvGraphicFramePr>
          <p:cNvPr id="327" name="Google Shape;327;p20"/>
          <p:cNvGraphicFramePr/>
          <p:nvPr/>
        </p:nvGraphicFramePr>
        <p:xfrm>
          <a:off x="334009" y="1881266"/>
          <a:ext cx="3000000" cy="3000000"/>
        </p:xfrm>
        <a:graphic>
          <a:graphicData uri="http://schemas.openxmlformats.org/drawingml/2006/table">
            <a:tbl>
              <a:tblPr bandRow="1" firstRow="1">
                <a:noFill/>
                <a:tableStyleId>{C60CA21F-97A7-4706-BA30-B747FB2F8AC6}</a:tableStyleId>
              </a:tblPr>
              <a:tblGrid>
                <a:gridCol w="1923475"/>
                <a:gridCol w="1923475"/>
                <a:gridCol w="1923475"/>
                <a:gridCol w="1923475"/>
                <a:gridCol w="1923475"/>
                <a:gridCol w="1923475"/>
              </a:tblGrid>
              <a:tr h="370850">
                <a:tc>
                  <a:txBody>
                    <a:bodyPr/>
                    <a:lstStyle/>
                    <a:p>
                      <a:pPr indent="0" lvl="0" marL="0" marR="0" rtl="0" algn="ctr">
                        <a:spcBef>
                          <a:spcPts val="0"/>
                        </a:spcBef>
                        <a:spcAft>
                          <a:spcPts val="0"/>
                        </a:spcAft>
                        <a:buNone/>
                      </a:pPr>
                      <a:r>
                        <a:rPr b="1" lang="en-US" sz="1600" u="none" cap="none" strike="noStrike"/>
                        <a:t>Expendable</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Research</a:t>
                      </a:r>
                      <a:endParaRPr/>
                    </a:p>
                    <a:p>
                      <a:pPr indent="0" lvl="0" marL="0" marR="0" rtl="0" algn="ctr">
                        <a:spcBef>
                          <a:spcPts val="0"/>
                        </a:spcBef>
                        <a:spcAft>
                          <a:spcPts val="0"/>
                        </a:spcAft>
                        <a:buNone/>
                      </a:pPr>
                      <a:r>
                        <a:rPr b="1" lang="en-US" sz="1600" u="none" cap="none" strike="noStrike"/>
                        <a:t>(OAR)</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Research (NESDIS)</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Research</a:t>
                      </a:r>
                      <a:endParaRPr/>
                    </a:p>
                    <a:p>
                      <a:pPr indent="0" lvl="0" marL="0" marR="0" rtl="0" algn="ctr">
                        <a:spcBef>
                          <a:spcPts val="0"/>
                        </a:spcBef>
                        <a:spcAft>
                          <a:spcPts val="0"/>
                        </a:spcAft>
                        <a:buNone/>
                      </a:pPr>
                      <a:r>
                        <a:rPr b="1" lang="en-US" sz="1600" u="none" cap="none" strike="noStrike"/>
                        <a:t>(ONR)</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Research  (STAN/JPSS)</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NWS</a:t>
                      </a:r>
                      <a:endParaRPr/>
                    </a:p>
                  </a:txBody>
                  <a:tcPr marT="45725" marB="45725" marR="91450" marL="91450" anchor="ctr"/>
                </a:tc>
              </a:tr>
              <a:tr h="370850">
                <a:tc>
                  <a:txBody>
                    <a:bodyPr/>
                    <a:lstStyle/>
                    <a:p>
                      <a:pPr indent="0" lvl="0" marL="0" marR="0" rtl="0" algn="ctr">
                        <a:spcBef>
                          <a:spcPts val="0"/>
                        </a:spcBef>
                        <a:spcAft>
                          <a:spcPts val="0"/>
                        </a:spcAft>
                        <a:buNone/>
                      </a:pPr>
                      <a:r>
                        <a:rPr lang="en-US" sz="1600" u="none" cap="none" strike="noStrike"/>
                        <a:t>GPS Dropsondes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224</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25</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31 (+325, early July)</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50 / 96</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381</a:t>
                      </a:r>
                      <a:endParaRPr/>
                    </a:p>
                  </a:txBody>
                  <a:tcPr marT="45725" marB="45725" marR="91450" marL="91450"/>
                </a:tc>
              </a:tr>
              <a:tr h="370850">
                <a:tc>
                  <a:txBody>
                    <a:bodyPr/>
                    <a:lstStyle/>
                    <a:p>
                      <a:pPr indent="0" lvl="0" marL="0" marR="0" rtl="0" algn="ctr">
                        <a:spcBef>
                          <a:spcPts val="0"/>
                        </a:spcBef>
                        <a:spcAft>
                          <a:spcPts val="0"/>
                        </a:spcAft>
                        <a:buNone/>
                      </a:pPr>
                      <a:r>
                        <a:rPr lang="en-US" sz="1600" u="none" cap="none" strike="noStrike"/>
                        <a:t>IR Dropsondes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16</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AXBTs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~100</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96</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sUAS (Altius-600)</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1-3</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ALAMO Floats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10</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A-Sized Drifters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10-20</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Hurricane Gliders*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Pre-deployed</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r h="203200">
                <a:tc>
                  <a:txBody>
                    <a:bodyPr/>
                    <a:lstStyle/>
                    <a:p>
                      <a:pPr indent="0" lvl="0" marL="0" marR="0" rtl="0" algn="ctr">
                        <a:spcBef>
                          <a:spcPts val="0"/>
                        </a:spcBef>
                        <a:spcAft>
                          <a:spcPts val="0"/>
                        </a:spcAft>
                        <a:buNone/>
                      </a:pPr>
                      <a:r>
                        <a:rPr lang="en-US" sz="1600" u="none" cap="none" strike="noStrike"/>
                        <a:t>Saildrones*</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5</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c>
                  <a:txBody>
                    <a:bodyPr/>
                    <a:lstStyle/>
                    <a:p>
                      <a:pPr indent="0" lvl="0" marL="0" marR="0" rtl="0" algn="ctr">
                        <a:spcBef>
                          <a:spcPts val="0"/>
                        </a:spcBef>
                        <a:spcAft>
                          <a:spcPts val="0"/>
                        </a:spcAft>
                        <a:buNone/>
                      </a:pPr>
                      <a:r>
                        <a:rPr lang="en-US" sz="1600" u="none" cap="none" strike="noStrike"/>
                        <a:t>-</a:t>
                      </a:r>
                      <a:endParaRPr/>
                    </a:p>
                  </a:txBody>
                  <a:tcPr marT="45725" marB="45725" marR="91450" marL="91450"/>
                </a:tc>
              </a:tr>
            </a:tbl>
          </a:graphicData>
        </a:graphic>
      </p:graphicFrame>
      <p:sp>
        <p:nvSpPr>
          <p:cNvPr id="328" name="Google Shape;328;p20"/>
          <p:cNvSpPr txBox="1"/>
          <p:nvPr/>
        </p:nvSpPr>
        <p:spPr>
          <a:xfrm>
            <a:off x="8467" y="5613856"/>
            <a:ext cx="12192000" cy="10310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Spring 2021 dropsonde orders through Vaisala are delayed (global supply issue of TCXO oscillators)</a:t>
            </a:r>
            <a:endParaRPr/>
          </a:p>
          <a:p>
            <a:pPr indent="0" lvl="0" marL="0" marR="0" rtl="0" algn="ctr">
              <a:spcBef>
                <a:spcPts val="0"/>
              </a:spcBef>
              <a:spcAft>
                <a:spcPts val="0"/>
              </a:spcAft>
              <a:buNone/>
            </a:pPr>
            <a:r>
              <a:t/>
            </a:r>
            <a:endParaRPr sz="500">
              <a:solidFill>
                <a:schemeClr val="dk1"/>
              </a:solidFill>
              <a:latin typeface="Calibri"/>
              <a:ea typeface="Calibri"/>
              <a:cs typeface="Calibri"/>
              <a:sym typeface="Calibri"/>
            </a:endParaRPr>
          </a:p>
          <a:p>
            <a:pPr indent="-236538" lvl="0" marL="236538" marR="0" rtl="0" algn="ctr">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NOAA’s dropsonde inventory is adequate for to support research and ops this summer</a:t>
            </a:r>
            <a:endParaRPr/>
          </a:p>
          <a:p>
            <a:pPr indent="-236538" lvl="0" marL="236538" marR="0" rtl="0" algn="ctr">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AF 53</a:t>
            </a:r>
            <a:r>
              <a:rPr baseline="30000" i="1" lang="en-US" sz="1800">
                <a:solidFill>
                  <a:schemeClr val="dk1"/>
                </a:solidFill>
                <a:latin typeface="Calibri"/>
                <a:ea typeface="Calibri"/>
                <a:cs typeface="Calibri"/>
                <a:sym typeface="Calibri"/>
              </a:rPr>
              <a:t>rd</a:t>
            </a:r>
            <a:r>
              <a:rPr i="1" lang="en-US" sz="1800">
                <a:solidFill>
                  <a:schemeClr val="dk1"/>
                </a:solidFill>
                <a:latin typeface="Calibri"/>
                <a:ea typeface="Calibri"/>
                <a:cs typeface="Calibri"/>
                <a:sym typeface="Calibri"/>
              </a:rPr>
              <a:t> currently has ~600 dropsondes (burn rate is typically ~1000/season) &gt;&gt; mitigation being explored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4" name="Google Shape;334;p21"/>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Expendables &amp; Instrumentation</a:t>
            </a:r>
            <a:endParaRPr/>
          </a:p>
        </p:txBody>
      </p:sp>
      <p:pic>
        <p:nvPicPr>
          <p:cNvPr id="335" name="Google Shape;335;p2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36" name="Google Shape;336;p2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37" name="Google Shape;337;p21"/>
          <p:cNvSpPr txBox="1"/>
          <p:nvPr/>
        </p:nvSpPr>
        <p:spPr>
          <a:xfrm>
            <a:off x="0" y="1136469"/>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2021 Aircraft Instrumentation</a:t>
            </a:r>
            <a:endParaRPr/>
          </a:p>
        </p:txBody>
      </p:sp>
      <p:graphicFrame>
        <p:nvGraphicFramePr>
          <p:cNvPr id="338" name="Google Shape;338;p21"/>
          <p:cNvGraphicFramePr/>
          <p:nvPr/>
        </p:nvGraphicFramePr>
        <p:xfrm>
          <a:off x="334009" y="1473442"/>
          <a:ext cx="3000000" cy="3000000"/>
        </p:xfrm>
        <a:graphic>
          <a:graphicData uri="http://schemas.openxmlformats.org/drawingml/2006/table">
            <a:tbl>
              <a:tblPr bandRow="1" firstRow="1">
                <a:noFill/>
                <a:tableStyleId>{C60CA21F-97A7-4706-BA30-B747FB2F8AC6}</a:tableStyleId>
              </a:tblPr>
              <a:tblGrid>
                <a:gridCol w="3845425"/>
                <a:gridCol w="3845425"/>
                <a:gridCol w="3845425"/>
              </a:tblGrid>
              <a:tr h="370850">
                <a:tc>
                  <a:txBody>
                    <a:bodyPr/>
                    <a:lstStyle/>
                    <a:p>
                      <a:pPr indent="0" lvl="0" marL="0" marR="0" rtl="0" algn="ctr">
                        <a:spcBef>
                          <a:spcPts val="0"/>
                        </a:spcBef>
                        <a:spcAft>
                          <a:spcPts val="0"/>
                        </a:spcAft>
                        <a:buNone/>
                      </a:pPr>
                      <a:r>
                        <a:rPr b="1" lang="en-US" sz="1800" u="none" cap="none" strike="noStrike"/>
                        <a:t>Instrument</a:t>
                      </a:r>
                      <a:endParaRPr/>
                    </a:p>
                  </a:txBody>
                  <a:tcPr marT="45725" marB="45725" marR="91450" marL="91450" anchor="ctr"/>
                </a:tc>
                <a:tc>
                  <a:txBody>
                    <a:bodyPr/>
                    <a:lstStyle/>
                    <a:p>
                      <a:pPr indent="0" lvl="0" marL="0" marR="0" rtl="0" algn="ctr">
                        <a:spcBef>
                          <a:spcPts val="0"/>
                        </a:spcBef>
                        <a:spcAft>
                          <a:spcPts val="0"/>
                        </a:spcAft>
                        <a:buNone/>
                      </a:pPr>
                      <a:r>
                        <a:rPr b="1" lang="en-US" sz="1800" u="none" cap="none" strike="noStrike"/>
                        <a:t>Aircraft</a:t>
                      </a:r>
                      <a:endParaRPr/>
                    </a:p>
                  </a:txBody>
                  <a:tcPr marT="45725" marB="45725" marR="91450" marL="91450" anchor="ctr"/>
                </a:tc>
                <a:tc>
                  <a:txBody>
                    <a:bodyPr/>
                    <a:lstStyle/>
                    <a:p>
                      <a:pPr indent="0" lvl="0" marL="0" marR="0" rtl="0" algn="ctr">
                        <a:spcBef>
                          <a:spcPts val="0"/>
                        </a:spcBef>
                        <a:spcAft>
                          <a:spcPts val="0"/>
                        </a:spcAft>
                        <a:buNone/>
                      </a:pPr>
                      <a:r>
                        <a:rPr b="1" lang="en-US" sz="1800" u="none" cap="none" strike="noStrike"/>
                        <a:t>Measurements</a:t>
                      </a:r>
                      <a:endParaRPr/>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Flight-Level Measurements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N42, N43, N49</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latin typeface="Calibri"/>
                          <a:ea typeface="Calibri"/>
                          <a:cs typeface="Calibri"/>
                          <a:sym typeface="Calibri"/>
                        </a:rPr>
                        <a:t>Position, altitude, PT, moisture, winds (40 Hz &amp; 1 Hz)</a:t>
                      </a:r>
                      <a:endParaRPr sz="1800" u="none" cap="none" strike="noStrike"/>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Tail Doppler Radar (TDR)</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 N43, N49</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Reflectivity, 3-D winds (~0-15 km)</a:t>
                      </a:r>
                      <a:endParaRPr/>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Multi-Model Radar (MMR)</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 N43</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X-band horizontal-scanning pulse Doppler radar</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Stepped Frequency Microwave Radiometer</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 N43, N49</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Surface wind speed, rain rate</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Cloud Microphysics: Cloud Combination Probe (CCP), Precipitation Imaging Probe (PIP), Cloud and Aerosol Spectrometer (CAS)</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 N43</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Aerosol, cloud hydrometeor, &amp; precipitation size distributions: CCP (2-1550 </a:t>
                      </a:r>
                      <a:r>
                        <a:rPr lang="en-US" sz="1800" u="none" cap="none" strike="noStrike">
                          <a:solidFill>
                            <a:schemeClr val="dk1"/>
                          </a:solidFill>
                          <a:latin typeface="Calibri"/>
                          <a:ea typeface="Calibri"/>
                          <a:cs typeface="Calibri"/>
                          <a:sym typeface="Calibri"/>
                        </a:rPr>
                        <a:t>µm), PIP (100µm-6.4 mm), CAS (0.63-100µm)</a:t>
                      </a:r>
                      <a:endParaRPr/>
                    </a:p>
                  </a:txBody>
                  <a:tcPr marT="45725" marB="45725" marR="91450" marL="91450" anchor="ct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4" name="Google Shape;344;p22"/>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Expendables &amp; Instrumentation</a:t>
            </a:r>
            <a:endParaRPr/>
          </a:p>
        </p:txBody>
      </p:sp>
      <p:pic>
        <p:nvPicPr>
          <p:cNvPr id="345" name="Google Shape;345;p2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46" name="Google Shape;346;p2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347" name="Google Shape;347;p22"/>
          <p:cNvGraphicFramePr/>
          <p:nvPr/>
        </p:nvGraphicFramePr>
        <p:xfrm>
          <a:off x="334009" y="1472957"/>
          <a:ext cx="3000000" cy="3000000"/>
        </p:xfrm>
        <a:graphic>
          <a:graphicData uri="http://schemas.openxmlformats.org/drawingml/2006/table">
            <a:tbl>
              <a:tblPr bandRow="1" firstRow="1">
                <a:noFill/>
                <a:tableStyleId>{C60CA21F-97A7-4706-BA30-B747FB2F8AC6}</a:tableStyleId>
              </a:tblPr>
              <a:tblGrid>
                <a:gridCol w="3845425"/>
                <a:gridCol w="3845425"/>
                <a:gridCol w="3845425"/>
              </a:tblGrid>
              <a:tr h="370850">
                <a:tc>
                  <a:txBody>
                    <a:bodyPr/>
                    <a:lstStyle/>
                    <a:p>
                      <a:pPr indent="0" lvl="0" marL="0" marR="0" rtl="0" algn="ctr">
                        <a:spcBef>
                          <a:spcPts val="0"/>
                        </a:spcBef>
                        <a:spcAft>
                          <a:spcPts val="0"/>
                        </a:spcAft>
                        <a:buNone/>
                      </a:pPr>
                      <a:r>
                        <a:rPr b="1" lang="en-US" sz="1600" u="none" cap="none" strike="noStrike"/>
                        <a:t>Instrument</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Aircraft</a:t>
                      </a:r>
                      <a:endParaRPr/>
                    </a:p>
                  </a:txBody>
                  <a:tcPr marT="45725" marB="45725" marR="91450" marL="91450" anchor="ctr"/>
                </a:tc>
                <a:tc>
                  <a:txBody>
                    <a:bodyPr/>
                    <a:lstStyle/>
                    <a:p>
                      <a:pPr indent="0" lvl="0" marL="0" marR="0" rtl="0" algn="ctr">
                        <a:spcBef>
                          <a:spcPts val="0"/>
                        </a:spcBef>
                        <a:spcAft>
                          <a:spcPts val="0"/>
                        </a:spcAft>
                        <a:buNone/>
                      </a:pPr>
                      <a:r>
                        <a:rPr b="1" lang="en-US" sz="1600" u="none" cap="none" strike="noStrike"/>
                        <a:t>Measurements</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Imaging Wind and Rain Airborne Profiler (IWRAP)</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N43</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Profiles of volume reflectivity and Doppler velocity of precipittion, ocean surface backscatter</a:t>
                      </a:r>
                      <a:endParaRPr/>
                    </a:p>
                  </a:txBody>
                  <a:tcPr marT="45725" marB="45725" marR="91450" marL="91450" anchor="ctr"/>
                </a:tc>
              </a:tr>
              <a:tr h="228600">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KaIA</a:t>
                      </a:r>
                      <a:endParaRPr sz="1800" u="none" cap="none" strike="noStrike"/>
                    </a:p>
                  </a:txBody>
                  <a:tcPr marT="45725" marB="45725" marR="91450" marL="91450" anchor="ctr"/>
                </a:tc>
                <a:tc>
                  <a:txBody>
                    <a:bodyPr/>
                    <a:lstStyle/>
                    <a:p>
                      <a:pPr indent="0" lvl="0" marL="0" marR="0" rtl="0" algn="ctr">
                        <a:spcBef>
                          <a:spcPts val="0"/>
                        </a:spcBef>
                        <a:spcAft>
                          <a:spcPts val="0"/>
                        </a:spcAft>
                        <a:buNone/>
                      </a:pPr>
                      <a:r>
                        <a:rPr lang="en-US" sz="1800" u="none" cap="none" strike="noStrike"/>
                        <a:t>N43</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Significant wave height</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Wide Swath Radar Altimeter (WSRA)</a:t>
                      </a:r>
                      <a:endParaRPr/>
                    </a:p>
                    <a:p>
                      <a:pPr indent="0" lvl="0" marL="0" marR="0" rtl="0" algn="ctr">
                        <a:spcBef>
                          <a:spcPts val="0"/>
                        </a:spcBef>
                        <a:spcAft>
                          <a:spcPts val="0"/>
                        </a:spcAft>
                        <a:buNone/>
                      </a:pPr>
                      <a:r>
                        <a:rPr i="1" lang="en-US" sz="1400" u="none" cap="none" strike="noStrike"/>
                        <a:t>requires a ~$155K upgrade</a:t>
                      </a:r>
                      <a:endParaRPr/>
                    </a:p>
                    <a:p>
                      <a:pPr indent="0" lvl="0" marL="0" marR="0" rtl="0" algn="ctr">
                        <a:spcBef>
                          <a:spcPts val="0"/>
                        </a:spcBef>
                        <a:spcAft>
                          <a:spcPts val="0"/>
                        </a:spcAft>
                        <a:buNone/>
                      </a:pPr>
                      <a:r>
                        <a:rPr i="1" lang="en-US" sz="1400" u="none" cap="none" strike="noStrike"/>
                        <a:t>(NWS, HRD, PSL, and AOC are discussing)</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Significant</a:t>
                      </a:r>
                      <a:r>
                        <a:rPr lang="en-US" sz="1800" u="none" cap="none" strike="noStrike">
                          <a:latin typeface="Calibri"/>
                          <a:ea typeface="Calibri"/>
                          <a:cs typeface="Calibri"/>
                          <a:sym typeface="Calibri"/>
                        </a:rPr>
                        <a:t> wave height and directional wave spectra</a:t>
                      </a:r>
                      <a:endParaRPr sz="1800" u="none" cap="none" strike="noStrike"/>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Compact rotational Raman Lidar (CRL)</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latin typeface="Calibri"/>
                          <a:ea typeface="Calibri"/>
                          <a:cs typeface="Calibri"/>
                          <a:sym typeface="Calibri"/>
                        </a:rPr>
                        <a:t>T, moisture, aerosols (FL to surface)</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 Terrestrial High-energy Observations of Radiation (THOR)</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N42</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latin typeface="Calibri"/>
                          <a:ea typeface="Calibri"/>
                          <a:cs typeface="Calibri"/>
                          <a:sym typeface="Calibri"/>
                        </a:rPr>
                        <a:t>gamma ray emissions associated with lightning </a:t>
                      </a:r>
                      <a:endParaRPr/>
                    </a:p>
                  </a:txBody>
                  <a:tcPr marT="45725" marB="45725" marR="91450" marL="91450" anchor="ctr"/>
                </a:tc>
              </a:tr>
              <a:tr h="228600">
                <a:tc>
                  <a:txBody>
                    <a:bodyPr/>
                    <a:lstStyle/>
                    <a:p>
                      <a:pPr indent="0" lvl="0" marL="0" marR="0" rtl="0" algn="ctr">
                        <a:spcBef>
                          <a:spcPts val="0"/>
                        </a:spcBef>
                        <a:spcAft>
                          <a:spcPts val="0"/>
                        </a:spcAft>
                        <a:buNone/>
                      </a:pPr>
                      <a:r>
                        <a:rPr lang="en-US" sz="1800" u="none" cap="none" strike="noStrike"/>
                        <a:t>Doppler Wind Lidar (DWL)</a:t>
                      </a:r>
                      <a:endParaRPr/>
                    </a:p>
                    <a:p>
                      <a:pPr indent="0" lvl="0" marL="0" marR="0" rtl="0" algn="ctr">
                        <a:spcBef>
                          <a:spcPts val="0"/>
                        </a:spcBef>
                        <a:spcAft>
                          <a:spcPts val="0"/>
                        </a:spcAft>
                        <a:buNone/>
                      </a:pPr>
                      <a:r>
                        <a:rPr lang="en-US" sz="1800" u="none" cap="none" strike="noStrike"/>
                        <a:t>NOAA CSL</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N43 (install &amp; testing: 2 wks mid-June)</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Range resolved line-of-sight velocity profiles &amp; backscatter intensity</a:t>
                      </a:r>
                      <a:endParaRPr/>
                    </a:p>
                  </a:txBody>
                  <a:tcPr marT="45725" marB="45725" marR="91450" marL="91450" anchor="ctr"/>
                </a:tc>
              </a:tr>
            </a:tbl>
          </a:graphicData>
        </a:graphic>
      </p:graphicFrame>
      <p:sp>
        <p:nvSpPr>
          <p:cNvPr id="348" name="Google Shape;348;p22"/>
          <p:cNvSpPr txBox="1"/>
          <p:nvPr/>
        </p:nvSpPr>
        <p:spPr>
          <a:xfrm>
            <a:off x="0" y="1136469"/>
            <a:ext cx="121920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2021 Aircraft Instrumentation (cont’d)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4" name="Google Shape;354;p23"/>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355" name="Google Shape;355;p2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56" name="Google Shape;356;p2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57" name="Google Shape;357;p23"/>
          <p:cNvSpPr txBox="1"/>
          <p:nvPr/>
        </p:nvSpPr>
        <p:spPr>
          <a:xfrm>
            <a:off x="287867" y="2396487"/>
            <a:ext cx="6045200" cy="34317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Data Management</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Main Document in the HFP Plan</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Data Product List and contacts is provided in the HFPP</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Focus on providing mission info and data to the HRD HFP Data Page as soon as possible after a storm sequence</a:t>
            </a:r>
            <a:endParaRPr/>
          </a:p>
          <a:p>
            <a:pPr indent="-169863" lvl="0" marL="4572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Like last season, will maintain a Google Sheet inventory of mission info and data acquisition</a:t>
            </a:r>
            <a:endParaRPr/>
          </a:p>
        </p:txBody>
      </p:sp>
      <p:graphicFrame>
        <p:nvGraphicFramePr>
          <p:cNvPr id="358" name="Google Shape;358;p23"/>
          <p:cNvGraphicFramePr/>
          <p:nvPr/>
        </p:nvGraphicFramePr>
        <p:xfrm>
          <a:off x="6476915" y="1729852"/>
          <a:ext cx="3000000" cy="3000000"/>
        </p:xfrm>
        <a:graphic>
          <a:graphicData uri="http://schemas.openxmlformats.org/drawingml/2006/table">
            <a:tbl>
              <a:tblPr bandRow="1" firstCol="1" firstRow="1">
                <a:noFill/>
                <a:tableStyleId>{C60CA21F-97A7-4706-BA30-B747FB2F8AC6}</a:tableStyleId>
              </a:tblPr>
              <a:tblGrid>
                <a:gridCol w="2713600"/>
                <a:gridCol w="2713600"/>
              </a:tblGrid>
              <a:tr h="175175">
                <a:tc>
                  <a:txBody>
                    <a:bodyPr/>
                    <a:lstStyle/>
                    <a:p>
                      <a:pPr indent="0" lvl="0" marL="0" marR="0" rtl="0" algn="ctr">
                        <a:spcBef>
                          <a:spcPts val="0"/>
                        </a:spcBef>
                        <a:spcAft>
                          <a:spcPts val="0"/>
                        </a:spcAft>
                        <a:buNone/>
                      </a:pPr>
                      <a:r>
                        <a:rPr lang="en-US" sz="700" u="none" cap="none" strike="noStrike"/>
                        <a:t>INSTRUMENTS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INVESTIGATORS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Tail Doppler radar (TDR)</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John Gamache (</a:t>
                      </a:r>
                      <a:r>
                        <a:rPr lang="en-US" sz="700" u="sng" cap="none" strike="noStrike">
                          <a:solidFill>
                            <a:schemeClr val="hlink"/>
                          </a:solidFill>
                          <a:hlinkClick r:id="rId5"/>
                        </a:rPr>
                        <a:t>john.gamache@noaa.gov</a:t>
                      </a:r>
                      <a:r>
                        <a:rPr lang="en-US" sz="700" u="none" cap="none" strike="noStrike"/>
                        <a:t>)</a:t>
                      </a:r>
                      <a:endParaRPr/>
                    </a:p>
                    <a:p>
                      <a:pPr indent="0" lvl="0" marL="0" marR="0" rtl="0" algn="ctr">
                        <a:spcBef>
                          <a:spcPts val="0"/>
                        </a:spcBef>
                        <a:spcAft>
                          <a:spcPts val="0"/>
                        </a:spcAft>
                        <a:buNone/>
                      </a:pPr>
                      <a:r>
                        <a:rPr lang="en-US" sz="700" u="none" cap="none" strike="noStrike"/>
                        <a:t>Paul Reasor (</a:t>
                      </a:r>
                      <a:r>
                        <a:rPr lang="en-US" sz="700" u="sng" cap="none" strike="noStrike">
                          <a:solidFill>
                            <a:schemeClr val="hlink"/>
                          </a:solidFill>
                          <a:hlinkClick r:id="rId6"/>
                        </a:rPr>
                        <a:t>paul.reasor@noaa.gov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Multi-Mode Radar (MMR)</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John Gamache (</a:t>
                      </a:r>
                      <a:r>
                        <a:rPr lang="en-US" sz="700" u="sng" cap="none" strike="noStrike">
                          <a:solidFill>
                            <a:schemeClr val="hlink"/>
                          </a:solidFill>
                          <a:hlinkClick r:id="rId7"/>
                        </a:rPr>
                        <a:t>john.gamache@noaa.gov</a:t>
                      </a:r>
                      <a:r>
                        <a:rPr lang="en-US" sz="700" u="none" cap="none" strike="noStrike"/>
                        <a:t>)</a:t>
                      </a:r>
                      <a:endParaRPr/>
                    </a:p>
                    <a:p>
                      <a:pPr indent="0" lvl="0" marL="0" marR="0" rtl="0" algn="ctr">
                        <a:spcBef>
                          <a:spcPts val="0"/>
                        </a:spcBef>
                        <a:spcAft>
                          <a:spcPts val="0"/>
                        </a:spcAft>
                        <a:buNone/>
                      </a:pPr>
                      <a:r>
                        <a:rPr lang="en-US" sz="700" u="none" cap="none" strike="noStrike"/>
                        <a:t>Paul Reasor (</a:t>
                      </a:r>
                      <a:r>
                        <a:rPr lang="en-US" sz="700" u="sng" cap="none" strike="noStrike">
                          <a:solidFill>
                            <a:schemeClr val="hlink"/>
                          </a:solidFill>
                          <a:hlinkClick r:id="rId8"/>
                        </a:rPr>
                        <a:t>paul.reasor@noaa.gov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Stepped Frequency Microwave Radiometer (SFMR)</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Heather Holbach (</a:t>
                      </a:r>
                      <a:r>
                        <a:rPr lang="en-US" sz="700" u="sng" cap="none" strike="noStrike">
                          <a:solidFill>
                            <a:schemeClr val="hlink"/>
                          </a:solidFill>
                          <a:hlinkClick r:id="rId9"/>
                        </a:rPr>
                        <a:t>heather.holbach@noaa.gov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Cloud Physics Probes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Robert Black (</a:t>
                      </a:r>
                      <a:r>
                        <a:rPr lang="en-US" sz="700" u="sng" cap="none" strike="noStrike">
                          <a:solidFill>
                            <a:schemeClr val="hlink"/>
                          </a:solidFill>
                          <a:hlinkClick r:id="rId10"/>
                        </a:rPr>
                        <a:t>Robert.a.black@noaa.gov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Imaging Wind and Rain Airborne Profiler (IWRAP)</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Paul Chang (</a:t>
                      </a:r>
                      <a:r>
                        <a:rPr lang="en-US" sz="700" u="sng" cap="none" strike="noStrike">
                          <a:solidFill>
                            <a:schemeClr val="hlink"/>
                          </a:solidFill>
                          <a:hlinkClick r:id="rId11"/>
                        </a:rPr>
                        <a:t>paul.s.chang@noaa.gov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460475">
                <a:tc>
                  <a:txBody>
                    <a:bodyPr/>
                    <a:lstStyle/>
                    <a:p>
                      <a:pPr indent="0" lvl="0" marL="0" marR="0" rtl="0" algn="ctr">
                        <a:spcBef>
                          <a:spcPts val="0"/>
                        </a:spcBef>
                        <a:spcAft>
                          <a:spcPts val="0"/>
                        </a:spcAft>
                        <a:buNone/>
                      </a:pPr>
                      <a:r>
                        <a:rPr lang="en-US" sz="700" u="none" cap="none" strike="noStrike"/>
                        <a:t>Wide Swath Radar Altimeter (WSRA)</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Heather Holbach (</a:t>
                      </a:r>
                      <a:r>
                        <a:rPr lang="en-US" sz="700" u="sng" cap="none" strike="noStrike">
                          <a:solidFill>
                            <a:schemeClr val="hlink"/>
                          </a:solidFill>
                          <a:hlinkClick r:id="rId12"/>
                        </a:rPr>
                        <a:t>heather.holbach@noaa.gov</a:t>
                      </a:r>
                      <a:r>
                        <a:rPr lang="en-US" sz="700" u="none" cap="none" strike="noStrike"/>
                        <a:t>)</a:t>
                      </a:r>
                      <a:endParaRPr/>
                    </a:p>
                    <a:p>
                      <a:pPr indent="0" lvl="0" marL="0" marR="0" rtl="0" algn="ctr">
                        <a:spcBef>
                          <a:spcPts val="0"/>
                        </a:spcBef>
                        <a:spcAft>
                          <a:spcPts val="0"/>
                        </a:spcAft>
                        <a:buNone/>
                      </a:pPr>
                      <a:r>
                        <a:rPr lang="en-US" sz="700" u="none" cap="none" strike="noStrike"/>
                        <a:t>Ivan Popstefanija (</a:t>
                      </a:r>
                      <a:r>
                        <a:rPr lang="en-US" sz="700" u="sng" cap="none" strike="noStrike">
                          <a:solidFill>
                            <a:schemeClr val="hlink"/>
                          </a:solidFill>
                          <a:hlinkClick r:id="rId13"/>
                        </a:rPr>
                        <a:t>popstefanija@prosensing.com</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Compact rotational Raman Lidar (CRL)</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Zhien Wang (Zhien.Wang@Colorado.edu)</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Terrestrial High-energy Observations of Radiation (THOR)</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David Smith (</a:t>
                      </a:r>
                      <a:r>
                        <a:rPr lang="en-US" sz="700" u="sng" cap="none" strike="noStrike">
                          <a:solidFill>
                            <a:schemeClr val="hlink"/>
                          </a:solidFill>
                          <a:hlinkClick r:id="rId14"/>
                        </a:rPr>
                        <a:t>dsmith8@ucsc.edu</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PLATFORMS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INVESTIGATORS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P-3 and G-IV Flight-level</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Neal Dorst (</a:t>
                      </a:r>
                      <a:r>
                        <a:rPr lang="en-US" sz="700" u="sng" cap="none" strike="noStrike">
                          <a:solidFill>
                            <a:schemeClr val="hlink"/>
                          </a:solidFill>
                          <a:hlinkClick r:id="rId15"/>
                        </a:rPr>
                        <a:t>neal.m.dorst@noaa.gov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GPS Dropwindsonde</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Kathryn Sellwood (</a:t>
                      </a:r>
                      <a:r>
                        <a:rPr lang="en-US" sz="700" u="sng" cap="none" strike="noStrike">
                          <a:solidFill>
                            <a:schemeClr val="hlink"/>
                          </a:solidFill>
                          <a:hlinkClick r:id="rId16"/>
                        </a:rPr>
                        <a:t>Kathryn.sellwood@noaa.gov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Airborne eXpendable BathyThermograph (AXBT)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Nick Shay (</a:t>
                      </a:r>
                      <a:r>
                        <a:rPr lang="en-US" sz="700" u="sng" cap="none" strike="noStrike">
                          <a:solidFill>
                            <a:schemeClr val="hlink"/>
                          </a:solidFill>
                          <a:hlinkClick r:id="rId17"/>
                        </a:rPr>
                        <a:t>nshay@miami.edu</a:t>
                      </a:r>
                      <a:r>
                        <a:rPr lang="en-US" sz="700" u="none" cap="none" strike="noStrike"/>
                        <a:t>)</a:t>
                      </a:r>
                      <a:endParaRPr/>
                    </a:p>
                    <a:p>
                      <a:pPr indent="0" lvl="0" marL="0" marR="0" rtl="0" algn="ctr">
                        <a:spcBef>
                          <a:spcPts val="0"/>
                        </a:spcBef>
                        <a:spcAft>
                          <a:spcPts val="0"/>
                        </a:spcAft>
                        <a:buNone/>
                      </a:pPr>
                      <a:r>
                        <a:rPr lang="en-US" sz="700" u="none" cap="none" strike="noStrike"/>
                        <a:t>Jun Zhang (</a:t>
                      </a:r>
                      <a:r>
                        <a:rPr lang="en-US" sz="700" u="sng" cap="none" strike="noStrike">
                          <a:solidFill>
                            <a:schemeClr val="hlink"/>
                          </a:solidFill>
                          <a:hlinkClick r:id="rId18"/>
                        </a:rPr>
                        <a:t>jun.zhang@noaa.gov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OBSERVATIONAL PRODUCTS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INVESTIGATORS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HEDAS Pre-processing</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Altug Aksoy (</a:t>
                      </a:r>
                      <a:r>
                        <a:rPr lang="en-US" sz="700" u="sng" cap="none" strike="noStrike">
                          <a:solidFill>
                            <a:schemeClr val="hlink"/>
                          </a:solidFill>
                          <a:hlinkClick r:id="rId19"/>
                        </a:rPr>
                        <a:t>altug.aksoy@noaa.gov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Center Fixes / Tracks (2-min)</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Neal Dorst (</a:t>
                      </a:r>
                      <a:r>
                        <a:rPr lang="en-US" sz="700" u="sng" cap="none" strike="noStrike">
                          <a:solidFill>
                            <a:schemeClr val="hlink"/>
                          </a:solidFill>
                          <a:hlinkClick r:id="rId20"/>
                        </a:rPr>
                        <a:t>neal.m.dorst@noaa.gov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INFORMATIONAL</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INVESTIGATORS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Flight Logs (e.g., LPS, Radar, Dropsonde, Boundary Layer)</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Neal Dorst (</a:t>
                      </a:r>
                      <a:r>
                        <a:rPr lang="en-US" sz="700" u="sng" cap="none" strike="noStrike">
                          <a:solidFill>
                            <a:schemeClr val="hlink"/>
                          </a:solidFill>
                          <a:hlinkClick r:id="rId21"/>
                        </a:rPr>
                        <a:t>neal.m.dorst@noaa.gov</a:t>
                      </a:r>
                      <a:r>
                        <a:rPr lang="en-US" sz="700" u="none" cap="none" strike="noStrike"/>
                        <a:t>) </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MODEL PRODUCTS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INVESTIGATORS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175175">
                <a:tc>
                  <a:txBody>
                    <a:bodyPr/>
                    <a:lstStyle/>
                    <a:p>
                      <a:pPr indent="0" lvl="0" marL="0" marR="0" rtl="0" algn="ctr">
                        <a:spcBef>
                          <a:spcPts val="0"/>
                        </a:spcBef>
                        <a:spcAft>
                          <a:spcPts val="0"/>
                        </a:spcAft>
                        <a:buNone/>
                      </a:pPr>
                      <a:r>
                        <a:rPr lang="en-US" sz="700" u="none" cap="none" strike="noStrike"/>
                        <a:t>Basin-scale HWRF</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Ghassan Alaka (</a:t>
                      </a:r>
                      <a:r>
                        <a:rPr lang="en-US" sz="700" u="sng" cap="none" strike="noStrike">
                          <a:solidFill>
                            <a:schemeClr val="hlink"/>
                          </a:solidFill>
                          <a:hlinkClick r:id="rId22"/>
                        </a:rPr>
                        <a:t>ghassan.alaka@noaa.gov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Hurricane Analysis and Forecast System (HAFS)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Andrew Hazelton (</a:t>
                      </a:r>
                      <a:r>
                        <a:rPr lang="en-US" sz="700" u="sng" cap="none" strike="noStrike">
                          <a:solidFill>
                            <a:schemeClr val="hlink"/>
                          </a:solidFill>
                          <a:hlinkClick r:id="rId23"/>
                        </a:rPr>
                        <a:t>andrew.hazelton@noaa.gov</a:t>
                      </a:r>
                      <a:r>
                        <a:rPr lang="en-US" sz="700" u="none"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r h="245325">
                <a:tc>
                  <a:txBody>
                    <a:bodyPr/>
                    <a:lstStyle/>
                    <a:p>
                      <a:pPr indent="0" lvl="0" marL="0" marR="0" rtl="0" algn="ctr">
                        <a:spcBef>
                          <a:spcPts val="0"/>
                        </a:spcBef>
                        <a:spcAft>
                          <a:spcPts val="0"/>
                        </a:spcAft>
                        <a:buNone/>
                      </a:pPr>
                      <a:r>
                        <a:rPr lang="en-US" sz="700" u="none" cap="none" strike="noStrike"/>
                        <a:t>HWRF Hurricane Ensemble Data Assimilation Scheme (HEDAS)</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c>
                  <a:txBody>
                    <a:bodyPr/>
                    <a:lstStyle/>
                    <a:p>
                      <a:pPr indent="0" lvl="0" marL="0" marR="0" rtl="0" algn="ctr">
                        <a:spcBef>
                          <a:spcPts val="0"/>
                        </a:spcBef>
                        <a:spcAft>
                          <a:spcPts val="0"/>
                        </a:spcAft>
                        <a:buNone/>
                      </a:pPr>
                      <a:r>
                        <a:rPr lang="en-US" sz="700" u="none" cap="none" strike="noStrike"/>
                        <a:t>Sim Aberson (</a:t>
                      </a:r>
                      <a:r>
                        <a:rPr lang="en-US" sz="700" u="sng" cap="none" strike="noStrike">
                          <a:solidFill>
                            <a:schemeClr val="hlink"/>
                          </a:solidFill>
                          <a:hlinkClick r:id="rId24"/>
                        </a:rPr>
                        <a:t>sim.aberson@noaa.gov</a:t>
                      </a:r>
                      <a:r>
                        <a:rPr lang="en-US" sz="700" u="none" cap="none" strike="noStrike"/>
                        <a:t>)</a:t>
                      </a:r>
                      <a:endParaRPr/>
                    </a:p>
                    <a:p>
                      <a:pPr indent="0" lvl="0" marL="0" marR="0" rtl="0" algn="ctr">
                        <a:spcBef>
                          <a:spcPts val="0"/>
                        </a:spcBef>
                        <a:spcAft>
                          <a:spcPts val="0"/>
                        </a:spcAft>
                        <a:buNone/>
                      </a:pPr>
                      <a:r>
                        <a:rPr lang="en-US" sz="700" u="none" cap="none" strike="noStrike"/>
                        <a:t>Altug Aksoy (</a:t>
                      </a:r>
                      <a:r>
                        <a:rPr lang="en-US" sz="700" u="sng" cap="none" strike="noStrike">
                          <a:solidFill>
                            <a:schemeClr val="hlink"/>
                          </a:solidFill>
                          <a:hlinkClick r:id="rId25"/>
                        </a:rPr>
                        <a:t>altug.aksoy@noaa.gov</a:t>
                      </a:r>
                      <a:r>
                        <a:rPr lang="en-US" sz="700" u="sng" cap="none" strike="noStrike"/>
                        <a:t>)</a:t>
                      </a:r>
                      <a:endParaRPr sz="700" u="none" cap="none" strike="noStrike">
                        <a:solidFill>
                          <a:srgbClr val="000000"/>
                        </a:solidFill>
                        <a:latin typeface="Times New Roman"/>
                        <a:ea typeface="Times New Roman"/>
                        <a:cs typeface="Times New Roman"/>
                        <a:sym typeface="Times New Roman"/>
                      </a:endParaRPr>
                    </a:p>
                  </a:txBody>
                  <a:tcPr marT="0" marB="0" marR="40575" marL="40575" anchor="ctr"/>
                </a:tc>
              </a:tr>
            </a:tbl>
          </a:graphicData>
        </a:graphic>
      </p:graphicFrame>
      <p:sp>
        <p:nvSpPr>
          <p:cNvPr id="359" name="Google Shape;359;p23"/>
          <p:cNvSpPr txBox="1"/>
          <p:nvPr/>
        </p:nvSpPr>
        <p:spPr>
          <a:xfrm>
            <a:off x="6476915" y="1360520"/>
            <a:ext cx="542721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Data Products List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5" name="Google Shape;365;p24"/>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366" name="Google Shape;366;p2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67" name="Google Shape;367;p2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68" name="Google Shape;368;p24"/>
          <p:cNvSpPr txBox="1"/>
          <p:nvPr/>
        </p:nvSpPr>
        <p:spPr>
          <a:xfrm>
            <a:off x="364067" y="1674673"/>
            <a:ext cx="11827933" cy="35086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HFP Data</a:t>
            </a:r>
            <a:endParaRPr sz="24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NOAA CorpSrv policy enables blocking of USB storage devices</a:t>
            </a:r>
            <a:endParaRPr/>
          </a:p>
          <a:p>
            <a:pPr indent="-285750" lvl="1" marL="97948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NOAA aircraft and ship computers will not be subjected to this policy in 2021</a:t>
            </a:r>
            <a:endParaRPr b="0" i="0" sz="2400" u="none" cap="none" strike="noStrike">
              <a:solidFill>
                <a:schemeClr val="dk1"/>
              </a:solidFill>
              <a:latin typeface="Calibri"/>
              <a:ea typeface="Calibri"/>
              <a:cs typeface="Calibri"/>
              <a:sym typeface="Calibri"/>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Most data collected on the aircraft will be uploaded by AOC to its archive server</a:t>
            </a:r>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For any data downloaded by HRDers while onboard the aircraft, options include:</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Upload data to the Google Drive for scanning</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Upload data to the AOML FTP (for smaller data transfers) - no scanning done</a:t>
            </a:r>
            <a:endParaRPr/>
          </a:p>
          <a:p>
            <a:pPr indent="-342900" lvl="1" marL="1036637"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Download data to a USB then upload to Google drive via GFE (gov’t issued laptops/equipment)</a:t>
            </a:r>
            <a:endParaRPr/>
          </a:p>
          <a:p>
            <a:pPr indent="-230187" lvl="2" marL="1379538" marR="0" rtl="0" algn="l">
              <a:spcBef>
                <a:spcPts val="0"/>
              </a:spcBef>
              <a:spcAft>
                <a:spcPts val="0"/>
              </a:spcAft>
              <a:buClr>
                <a:schemeClr val="dk1"/>
              </a:buClr>
              <a:buSzPts val="1800"/>
              <a:buFont typeface="Courier New"/>
              <a:buChar char="o"/>
            </a:pPr>
            <a:r>
              <a:rPr b="0" i="1" lang="en-US" sz="1800" u="none" cap="none" strike="noStrike">
                <a:solidFill>
                  <a:schemeClr val="dk1"/>
                </a:solidFill>
                <a:latin typeface="Calibri"/>
                <a:ea typeface="Calibri"/>
                <a:cs typeface="Calibri"/>
                <a:sym typeface="Calibri"/>
              </a:rPr>
              <a:t>Use McAfee to scan the USB stick before using and after loading data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4" name="Google Shape;374;p25"/>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Operations &amp; Logistics</a:t>
            </a:r>
            <a:endParaRPr/>
          </a:p>
        </p:txBody>
      </p:sp>
      <p:pic>
        <p:nvPicPr>
          <p:cNvPr id="375" name="Google Shape;375;p2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76" name="Google Shape;376;p2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77" name="Google Shape;377;p25"/>
          <p:cNvSpPr txBox="1"/>
          <p:nvPr/>
        </p:nvSpPr>
        <p:spPr>
          <a:xfrm>
            <a:off x="364067" y="1475307"/>
            <a:ext cx="11827933" cy="46628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External Communication</a:t>
            </a:r>
            <a:endParaRPr/>
          </a:p>
          <a:p>
            <a:pPr indent="0" lvl="0" marL="0" marR="0" rtl="0" algn="l">
              <a:spcBef>
                <a:spcPts val="0"/>
              </a:spcBef>
              <a:spcAft>
                <a:spcPts val="0"/>
              </a:spcAft>
              <a:buNone/>
            </a:pPr>
            <a:r>
              <a:t/>
            </a:r>
            <a:endParaRPr b="1" sz="5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HRD will be working closely with the AOML Comms Team</a:t>
            </a:r>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HRD blog: </a:t>
            </a:r>
            <a:r>
              <a:rPr lang="en-US" sz="2400" u="sng">
                <a:solidFill>
                  <a:schemeClr val="dk1"/>
                </a:solidFill>
                <a:latin typeface="Calibri"/>
                <a:ea typeface="Calibri"/>
                <a:cs typeface="Calibri"/>
                <a:sym typeface="Calibri"/>
                <a:hlinkClick r:id="rId5">
                  <a:extLst>
                    <a:ext uri="{A12FA001-AC4F-418D-AE19-62706E023703}">
                      <ahyp:hlinkClr val="tx"/>
                    </a:ext>
                  </a:extLst>
                </a:hlinkClick>
              </a:rPr>
              <a:t>https://noaahrd.wordpress.com/</a:t>
            </a:r>
            <a:r>
              <a:rPr lang="en-US" sz="2400">
                <a:solidFill>
                  <a:schemeClr val="dk1"/>
                </a:solidFill>
                <a:latin typeface="Calibri"/>
                <a:ea typeface="Calibri"/>
                <a:cs typeface="Calibri"/>
                <a:sym typeface="Calibri"/>
              </a:rPr>
              <a:t> </a:t>
            </a:r>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HRD webpage: </a:t>
            </a:r>
            <a:r>
              <a:rPr lang="en-US" sz="2400" u="sng">
                <a:solidFill>
                  <a:schemeClr val="dk1"/>
                </a:solidFill>
                <a:latin typeface="Calibri"/>
                <a:ea typeface="Calibri"/>
                <a:cs typeface="Calibri"/>
                <a:sym typeface="Calibri"/>
                <a:hlinkClick r:id="rId6">
                  <a:extLst>
                    <a:ext uri="{A12FA001-AC4F-418D-AE19-62706E023703}">
                      <ahyp:hlinkClr val="tx"/>
                    </a:ext>
                  </a:extLst>
                </a:hlinkClick>
              </a:rPr>
              <a:t>http://www.aoml.noaa.gov/hrd/</a:t>
            </a:r>
            <a:r>
              <a:rPr lang="en-US" sz="2400">
                <a:solidFill>
                  <a:schemeClr val="dk1"/>
                </a:solidFill>
                <a:latin typeface="Calibri"/>
                <a:ea typeface="Calibri"/>
                <a:cs typeface="Calibri"/>
                <a:sym typeface="Calibri"/>
              </a:rPr>
              <a:t> </a:t>
            </a:r>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Facebook: </a:t>
            </a:r>
            <a:r>
              <a:rPr lang="en-US" sz="2400" u="sng">
                <a:solidFill>
                  <a:schemeClr val="dk1"/>
                </a:solidFill>
                <a:latin typeface="Calibri"/>
                <a:ea typeface="Calibri"/>
                <a:cs typeface="Calibri"/>
                <a:sym typeface="Calibri"/>
                <a:hlinkClick r:id="rId7">
                  <a:extLst>
                    <a:ext uri="{A12FA001-AC4F-418D-AE19-62706E023703}">
                      <ahyp:hlinkClr val="tx"/>
                    </a:ext>
                  </a:extLst>
                </a:hlinkClick>
              </a:rPr>
              <a:t>https://www.facebook.com/noaahrd/</a:t>
            </a:r>
            <a:r>
              <a:rPr lang="en-US" sz="2400">
                <a:solidFill>
                  <a:schemeClr val="dk1"/>
                </a:solidFill>
                <a:latin typeface="Calibri"/>
                <a:ea typeface="Calibri"/>
                <a:cs typeface="Calibri"/>
                <a:sym typeface="Calibri"/>
              </a:rPr>
              <a:t> </a:t>
            </a:r>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Twitter: </a:t>
            </a:r>
            <a:r>
              <a:rPr lang="en-US" sz="2400" u="sng">
                <a:solidFill>
                  <a:schemeClr val="dk1"/>
                </a:solidFill>
                <a:latin typeface="Calibri"/>
                <a:ea typeface="Calibri"/>
                <a:cs typeface="Calibri"/>
                <a:sym typeface="Calibri"/>
                <a:hlinkClick r:id="rId8">
                  <a:extLst>
                    <a:ext uri="{A12FA001-AC4F-418D-AE19-62706E023703}">
                      <ahyp:hlinkClr val="tx"/>
                    </a:ext>
                  </a:extLst>
                </a:hlinkClick>
              </a:rPr>
              <a:t>https://twitter.com/HRD_AOML_NOAA</a:t>
            </a:r>
            <a:r>
              <a:rPr lang="en-US" sz="2400">
                <a:solidFill>
                  <a:schemeClr val="dk1"/>
                </a:solidFill>
                <a:latin typeface="Calibri"/>
                <a:ea typeface="Calibri"/>
                <a:cs typeface="Calibri"/>
                <a:sym typeface="Calibri"/>
              </a:rPr>
              <a:t> </a:t>
            </a:r>
            <a:endParaRPr/>
          </a:p>
          <a:p>
            <a:pPr indent="0" lvl="0" marL="7938" marR="0" rtl="0" algn="l">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7938" marR="0" rtl="0" algn="l">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7938" marR="0" rtl="0" algn="l">
              <a:spcBef>
                <a:spcPts val="0"/>
              </a:spcBef>
              <a:spcAft>
                <a:spcPts val="0"/>
              </a:spcAft>
              <a:buNone/>
            </a:pPr>
            <a:r>
              <a:rPr b="1" i="0" lang="en-US" sz="2400" u="none" cap="none" strike="noStrike">
                <a:solidFill>
                  <a:srgbClr val="000000"/>
                </a:solidFill>
                <a:latin typeface="Arial"/>
                <a:ea typeface="Arial"/>
                <a:cs typeface="Arial"/>
                <a:sym typeface="Arial"/>
              </a:rPr>
              <a:t>Internal Communication</a:t>
            </a:r>
            <a:endParaRPr sz="2400">
              <a:solidFill>
                <a:schemeClr val="dk1"/>
              </a:solidFill>
              <a:latin typeface="Calibri"/>
              <a:ea typeface="Calibri"/>
              <a:cs typeface="Calibri"/>
              <a:sym typeface="Calibri"/>
            </a:endParaRPr>
          </a:p>
          <a:p>
            <a:pPr indent="-228599" lvl="0" marL="4651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Daily PO(N)D, weekends when operations ongoing: aircraft status, potential targets, deployment logistics, travel</a:t>
            </a:r>
            <a:endParaRPr/>
          </a:p>
          <a:p>
            <a:pPr indent="-228599" lvl="0" marL="4651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Daily map discussions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3" name="Google Shape;383;p26"/>
          <p:cNvSpPr/>
          <p:nvPr/>
        </p:nvSpPr>
        <p:spPr>
          <a:xfrm>
            <a:off x="1" y="2367171"/>
            <a:ext cx="12191999"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Planned Collaborations with </a:t>
            </a:r>
            <a:endParaRPr/>
          </a:p>
          <a:p>
            <a:pPr indent="0" lvl="0" marL="0" marR="0" rtl="0" algn="ctr">
              <a:spcBef>
                <a:spcPts val="0"/>
              </a:spcBef>
              <a:spcAft>
                <a:spcPts val="0"/>
              </a:spcAft>
              <a:buNone/>
            </a:pPr>
            <a:r>
              <a:rPr lang="en-US" sz="6600">
                <a:solidFill>
                  <a:schemeClr val="dk1"/>
                </a:solidFill>
                <a:latin typeface="Calibri"/>
                <a:ea typeface="Calibri"/>
                <a:cs typeface="Calibri"/>
                <a:sym typeface="Calibri"/>
              </a:rPr>
              <a:t>ONR &amp; NASA</a:t>
            </a:r>
            <a:endParaRPr/>
          </a:p>
        </p:txBody>
      </p:sp>
      <p:sp>
        <p:nvSpPr>
          <p:cNvPr id="384" name="Google Shape;384;p26"/>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385" name="Google Shape;385;p2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86" name="Google Shape;386;p2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2" name="Google Shape;392;p27"/>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Planned Collaborations</a:t>
            </a:r>
            <a:endParaRPr/>
          </a:p>
        </p:txBody>
      </p:sp>
      <p:pic>
        <p:nvPicPr>
          <p:cNvPr id="393" name="Google Shape;393;p27"/>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394" name="Google Shape;394;p27"/>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395" name="Google Shape;395;p27"/>
          <p:cNvSpPr txBox="1"/>
          <p:nvPr/>
        </p:nvSpPr>
        <p:spPr>
          <a:xfrm>
            <a:off x="156519" y="1730889"/>
            <a:ext cx="12035481" cy="3200846"/>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2021 Inter-Agency Collaborations</a:t>
            </a:r>
            <a:endParaRPr/>
          </a:p>
          <a:p>
            <a:pPr indent="0" lvl="0" marL="0" marR="0" rtl="0" algn="l">
              <a:spcBef>
                <a:spcPts val="0"/>
              </a:spcBef>
              <a:spcAft>
                <a:spcPts val="0"/>
              </a:spcAft>
              <a:buClr>
                <a:schemeClr val="dk1"/>
              </a:buClr>
              <a:buSzPts val="800"/>
              <a:buFont typeface="Calibri"/>
              <a:buNone/>
            </a:pPr>
            <a:r>
              <a:t/>
            </a:r>
            <a:endParaRPr b="1" sz="800">
              <a:solidFill>
                <a:schemeClr val="dk1"/>
              </a:solidFill>
              <a:latin typeface="Calibri"/>
              <a:ea typeface="Calibri"/>
              <a:cs typeface="Calibri"/>
              <a:sym typeface="Calibri"/>
            </a:endParaRPr>
          </a:p>
          <a:p>
            <a:pPr indent="-230187" lvl="0" marL="45878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NASA CPEX-AW: 19 Aug– 30 Sep</a:t>
            </a:r>
            <a:endParaRPr baseline="30000" sz="2400">
              <a:solidFill>
                <a:schemeClr val="dk1"/>
              </a:solidFill>
              <a:latin typeface="Calibri"/>
              <a:ea typeface="Calibri"/>
              <a:cs typeface="Calibri"/>
              <a:sym typeface="Calibri"/>
            </a:endParaRPr>
          </a:p>
          <a:p>
            <a:pPr indent="-230187" lvl="8" marL="9175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Science objectives: convective processes, marine BL, ITCZ, AEWs, SAL, ADM-Aeolus validation </a:t>
            </a:r>
            <a:endParaRPr/>
          </a:p>
          <a:p>
            <a:pPr indent="-230187" lvl="8" marL="9175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DC-8 Deployment Site: St. Croix</a:t>
            </a:r>
            <a:endParaRPr/>
          </a:p>
          <a:p>
            <a:pPr indent="-230187" lvl="8" marL="917575"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Possible DC-8 “suitcase flight” to Cabo Verde</a:t>
            </a:r>
            <a:endParaRPr b="0" i="0" sz="2400" u="none" cap="none" strike="noStrike">
              <a:solidFill>
                <a:schemeClr val="dk1"/>
              </a:solidFill>
              <a:latin typeface="Calibri"/>
              <a:ea typeface="Calibri"/>
              <a:cs typeface="Calibri"/>
              <a:sym typeface="Calibri"/>
            </a:endParaRPr>
          </a:p>
          <a:p>
            <a:pPr indent="-153987" lvl="0" marL="458788"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30187" lvl="0" marL="45878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ONR TCRI: 1 July – 30 Sep</a:t>
            </a:r>
            <a:endParaRPr/>
          </a:p>
          <a:p>
            <a:pPr indent="-228600" lvl="0" marL="922338" marR="0" rtl="0" algn="l">
              <a:spcBef>
                <a:spcPts val="0"/>
              </a:spcBef>
              <a:spcAft>
                <a:spcPts val="0"/>
              </a:spcAft>
              <a:buClr>
                <a:schemeClr val="dk1"/>
              </a:buClr>
              <a:buSzPts val="2000"/>
              <a:buFont typeface="Courier New"/>
              <a:buChar char="o"/>
            </a:pPr>
            <a:r>
              <a:rPr i="1" lang="en-US" sz="2000">
                <a:solidFill>
                  <a:schemeClr val="dk1"/>
                </a:solidFill>
                <a:latin typeface="Calibri"/>
                <a:ea typeface="Calibri"/>
                <a:cs typeface="Calibri"/>
                <a:sym typeface="Calibri"/>
              </a:rPr>
              <a:t>Identify the key processes and predictability barriers governing the rapid intensification (RI) of tropical cyclones (TCs).</a:t>
            </a:r>
            <a:endParaRPr/>
          </a:p>
        </p:txBody>
      </p:sp>
      <p:graphicFrame>
        <p:nvGraphicFramePr>
          <p:cNvPr id="396" name="Google Shape;396;p27"/>
          <p:cNvGraphicFramePr/>
          <p:nvPr/>
        </p:nvGraphicFramePr>
        <p:xfrm>
          <a:off x="10470515" y="5996940"/>
          <a:ext cx="1584325" cy="723900"/>
        </p:xfrm>
        <a:graphic>
          <a:graphicData uri="http://schemas.openxmlformats.org/presentationml/2006/ole">
            <mc:AlternateContent>
              <mc:Choice Requires="v">
                <p:oleObj r:id="rId6" imgH="723900" imgW="1584325" progId="CorelDRAW.Graphic.6" spid="_x0000_s1">
                  <p:embed/>
                </p:oleObj>
              </mc:Choice>
              <mc:Fallback>
                <p:oleObj r:id="rId7" imgH="723900" imgW="1584325" progId="CorelDRAW.Graphic.6">
                  <p:embed/>
                  <p:pic>
                    <p:nvPicPr>
                      <p:cNvPr id="396" name="Google Shape;396;p27"/>
                      <p:cNvPicPr preferRelativeResize="0"/>
                      <p:nvPr/>
                    </p:nvPicPr>
                    <p:blipFill rotWithShape="1">
                      <a:blip r:embed="rId8">
                        <a:alphaModFix/>
                      </a:blip>
                      <a:srcRect b="0" l="0" r="0" t="0"/>
                      <a:stretch/>
                    </p:blipFill>
                    <p:spPr>
                      <a:xfrm>
                        <a:off x="10470515" y="5996940"/>
                        <a:ext cx="1584325" cy="723900"/>
                      </a:xfrm>
                      <a:prstGeom prst="rect">
                        <a:avLst/>
                      </a:prstGeom>
                      <a:noFill/>
                      <a:ln>
                        <a:noFill/>
                      </a:ln>
                    </p:spPr>
                  </p:pic>
                </p:oleObj>
              </mc:Fallback>
            </mc:AlternateContent>
          </a:graphicData>
        </a:graphic>
      </p:graphicFrame>
      <p:pic>
        <p:nvPicPr>
          <p:cNvPr descr="Logo&#10;&#10;Description automatically generated" id="397" name="Google Shape;397;p27"/>
          <p:cNvPicPr preferRelativeResize="0"/>
          <p:nvPr/>
        </p:nvPicPr>
        <p:blipFill rotWithShape="1">
          <a:blip r:embed="rId9">
            <a:alphaModFix/>
          </a:blip>
          <a:srcRect b="0" l="0" r="0" t="0"/>
          <a:stretch/>
        </p:blipFill>
        <p:spPr>
          <a:xfrm>
            <a:off x="156519" y="5725075"/>
            <a:ext cx="1333614" cy="9957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3" name="Google Shape;403;p28"/>
          <p:cNvSpPr txBox="1"/>
          <p:nvPr/>
        </p:nvSpPr>
        <p:spPr>
          <a:xfrm>
            <a:off x="1" y="0"/>
            <a:ext cx="1219200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ONR TCRI</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ONR Tropical Cyclone Rapid Intensification Program</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Doyle, Dunion, Bell, Rogers, Zawislak, Cione, Torn, Tang, Bryan, Zhang, Wimmers, Velden, Richter, </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Majumdar, Nolan, Raymond, Fuchs, Ralph, Wu, Elsberry, Kieu, Chen, Jin, Komaromi, Moskaitis, Ryglicki</a:t>
            </a:r>
            <a:endParaRPr/>
          </a:p>
        </p:txBody>
      </p:sp>
      <p:pic>
        <p:nvPicPr>
          <p:cNvPr id="404" name="Google Shape;404;p28"/>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405" name="Google Shape;405;p28"/>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406" name="Google Shape;406;p28"/>
          <p:cNvSpPr/>
          <p:nvPr/>
        </p:nvSpPr>
        <p:spPr>
          <a:xfrm>
            <a:off x="507862" y="1565671"/>
            <a:ext cx="11329911"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the key processes and predictability barriers governing the rapid intensification (RI) of TCs.   Special focus 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Onset of RI</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Boundary layer, precipitation, and cloud microphysics processes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Field measurements conducted in close collaboration with NOAA APHEX</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2021, 4 P-3 Flights and collaborative G-IV flights are planned with ~300 dropsondes available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High value on consecutive missions following a single storm (TCRI conducts first P3 mission, subsequent missions via APHEX or operational tasking)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Real-time COAMPS-TC, adjoint targeting (NRL), and ensemble targeting (R. Torn)</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407" name="Google Shape;407;p28"/>
          <p:cNvSpPr txBox="1"/>
          <p:nvPr/>
        </p:nvSpPr>
        <p:spPr>
          <a:xfrm>
            <a:off x="507862" y="6488668"/>
            <a:ext cx="11684138"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Examples of collaborative NOAA-ONR missions for Sally 13-14 Sep, 2020 (left, middle) and Teddy for 18 Sep, 2020 (right)</a:t>
            </a:r>
            <a:endParaRPr/>
          </a:p>
        </p:txBody>
      </p:sp>
      <p:graphicFrame>
        <p:nvGraphicFramePr>
          <p:cNvPr id="408" name="Google Shape;408;p28"/>
          <p:cNvGraphicFramePr/>
          <p:nvPr/>
        </p:nvGraphicFramePr>
        <p:xfrm>
          <a:off x="9418954" y="137160"/>
          <a:ext cx="1584325" cy="723900"/>
        </p:xfrm>
        <a:graphic>
          <a:graphicData uri="http://schemas.openxmlformats.org/presentationml/2006/ole">
            <mc:AlternateContent>
              <mc:Choice Requires="v">
                <p:oleObj r:id="rId6" imgH="723900" imgW="1584325" progId="CorelDRAW.Graphic.6" spid="_x0000_s1">
                  <p:embed/>
                </p:oleObj>
              </mc:Choice>
              <mc:Fallback>
                <p:oleObj r:id="rId7" imgH="723900" imgW="1584325" progId="CorelDRAW.Graphic.6">
                  <p:embed/>
                  <p:pic>
                    <p:nvPicPr>
                      <p:cNvPr id="408" name="Google Shape;408;p28"/>
                      <p:cNvPicPr preferRelativeResize="0"/>
                      <p:nvPr/>
                    </p:nvPicPr>
                    <p:blipFill rotWithShape="1">
                      <a:blip r:embed="rId8">
                        <a:alphaModFix/>
                      </a:blip>
                      <a:srcRect b="0" l="0" r="0" t="0"/>
                      <a:stretch/>
                    </p:blipFill>
                    <p:spPr>
                      <a:xfrm>
                        <a:off x="9418954" y="137160"/>
                        <a:ext cx="1584325" cy="723900"/>
                      </a:xfrm>
                      <a:prstGeom prst="rect">
                        <a:avLst/>
                      </a:prstGeom>
                      <a:noFill/>
                      <a:ln>
                        <a:noFill/>
                      </a:ln>
                    </p:spPr>
                  </p:pic>
                </p:oleObj>
              </mc:Fallback>
            </mc:AlternateContent>
          </a:graphicData>
        </a:graphic>
      </p:graphicFrame>
      <p:pic>
        <p:nvPicPr>
          <p:cNvPr id="409" name="Google Shape;409;p28"/>
          <p:cNvPicPr preferRelativeResize="0"/>
          <p:nvPr/>
        </p:nvPicPr>
        <p:blipFill rotWithShape="1">
          <a:blip r:embed="rId9">
            <a:alphaModFix/>
          </a:blip>
          <a:srcRect b="0" l="0" r="0" t="0"/>
          <a:stretch/>
        </p:blipFill>
        <p:spPr>
          <a:xfrm>
            <a:off x="1322152" y="96052"/>
            <a:ext cx="1197528" cy="799765"/>
          </a:xfrm>
          <a:prstGeom prst="rect">
            <a:avLst/>
          </a:prstGeom>
          <a:noFill/>
          <a:ln>
            <a:noFill/>
          </a:ln>
        </p:spPr>
      </p:pic>
      <p:pic>
        <p:nvPicPr>
          <p:cNvPr id="410" name="Google Shape;410;p28"/>
          <p:cNvPicPr preferRelativeResize="0"/>
          <p:nvPr/>
        </p:nvPicPr>
        <p:blipFill rotWithShape="1">
          <a:blip r:embed="rId10">
            <a:alphaModFix/>
          </a:blip>
          <a:srcRect b="0" l="0" r="33176" t="3039"/>
          <a:stretch/>
        </p:blipFill>
        <p:spPr>
          <a:xfrm>
            <a:off x="594360" y="3850105"/>
            <a:ext cx="7105851" cy="2582612"/>
          </a:xfrm>
          <a:prstGeom prst="rect">
            <a:avLst/>
          </a:prstGeom>
          <a:noFill/>
          <a:ln>
            <a:noFill/>
          </a:ln>
        </p:spPr>
      </p:pic>
      <p:pic>
        <p:nvPicPr>
          <p:cNvPr id="411" name="Google Shape;411;p28"/>
          <p:cNvPicPr preferRelativeResize="0"/>
          <p:nvPr/>
        </p:nvPicPr>
        <p:blipFill rotWithShape="1">
          <a:blip r:embed="rId11">
            <a:alphaModFix/>
          </a:blip>
          <a:srcRect b="0" l="0" r="0" t="0"/>
          <a:stretch/>
        </p:blipFill>
        <p:spPr>
          <a:xfrm>
            <a:off x="7758781" y="3883619"/>
            <a:ext cx="4433219" cy="25155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7" name="Google Shape;417;p29"/>
          <p:cNvSpPr/>
          <p:nvPr/>
        </p:nvSpPr>
        <p:spPr>
          <a:xfrm>
            <a:off x="1" y="2875002"/>
            <a:ext cx="1219199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HFP Experiments &amp; Modules</a:t>
            </a:r>
            <a:endParaRPr/>
          </a:p>
        </p:txBody>
      </p:sp>
      <p:sp>
        <p:nvSpPr>
          <p:cNvPr id="418" name="Google Shape;418;p29"/>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419" name="Google Shape;419;p2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20" name="Google Shape;420;p2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3"/>
          <p:cNvSpPr/>
          <p:nvPr/>
        </p:nvSpPr>
        <p:spPr>
          <a:xfrm>
            <a:off x="1" y="2875002"/>
            <a:ext cx="1219199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HFP-APHEX Overview</a:t>
            </a:r>
            <a:endParaRPr/>
          </a:p>
        </p:txBody>
      </p:sp>
      <p:sp>
        <p:nvSpPr>
          <p:cNvPr id="113" name="Google Shape;113;p3"/>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114" name="Google Shape;114;p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15" name="Google Shape;115;p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 up of a map&#10;&#10;Description automatically generated" id="426" name="Google Shape;426;p30"/>
          <p:cNvPicPr preferRelativeResize="0"/>
          <p:nvPr/>
        </p:nvPicPr>
        <p:blipFill rotWithShape="1">
          <a:blip r:embed="rId3">
            <a:alphaModFix/>
          </a:blip>
          <a:srcRect b="0" l="0" r="0" t="0"/>
          <a:stretch/>
        </p:blipFill>
        <p:spPr>
          <a:xfrm>
            <a:off x="2858750" y="1941218"/>
            <a:ext cx="1828800" cy="2011680"/>
          </a:xfrm>
          <a:prstGeom prst="rect">
            <a:avLst/>
          </a:prstGeom>
          <a:noFill/>
          <a:ln>
            <a:noFill/>
          </a:ln>
        </p:spPr>
      </p:pic>
      <p:pic>
        <p:nvPicPr>
          <p:cNvPr descr="A close up of a map&#10;&#10;Description automatically generated" id="427" name="Google Shape;427;p30"/>
          <p:cNvPicPr preferRelativeResize="0"/>
          <p:nvPr/>
        </p:nvPicPr>
        <p:blipFill rotWithShape="1">
          <a:blip r:embed="rId4">
            <a:alphaModFix/>
          </a:blip>
          <a:srcRect b="0" l="0" r="0" t="0"/>
          <a:stretch/>
        </p:blipFill>
        <p:spPr>
          <a:xfrm>
            <a:off x="609598" y="1946042"/>
            <a:ext cx="1828800" cy="2011680"/>
          </a:xfrm>
          <a:prstGeom prst="rect">
            <a:avLst/>
          </a:prstGeom>
          <a:noFill/>
          <a:ln>
            <a:noFill/>
          </a:ln>
        </p:spPr>
      </p:pic>
      <p:pic>
        <p:nvPicPr>
          <p:cNvPr descr="A close up of a map&#10;&#10;Description automatically generated" id="428" name="Google Shape;428;p30"/>
          <p:cNvPicPr preferRelativeResize="0"/>
          <p:nvPr/>
        </p:nvPicPr>
        <p:blipFill rotWithShape="1">
          <a:blip r:embed="rId5">
            <a:alphaModFix/>
          </a:blip>
          <a:srcRect b="0" l="0" r="0" t="0"/>
          <a:stretch/>
        </p:blipFill>
        <p:spPr>
          <a:xfrm>
            <a:off x="5107902" y="1941218"/>
            <a:ext cx="1828800" cy="2011680"/>
          </a:xfrm>
          <a:prstGeom prst="rect">
            <a:avLst/>
          </a:prstGeom>
          <a:noFill/>
          <a:ln>
            <a:noFill/>
          </a:ln>
        </p:spPr>
      </p:pic>
      <p:sp>
        <p:nvSpPr>
          <p:cNvPr id="429" name="Google Shape;429;p30"/>
          <p:cNvSpPr txBox="1"/>
          <p:nvPr/>
        </p:nvSpPr>
        <p:spPr>
          <a:xfrm flipH="1">
            <a:off x="630650" y="1358528"/>
            <a:ext cx="1828799"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Figure-4</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a:t>
            </a:r>
            <a:endParaRPr b="0" i="0" sz="1400" u="none" cap="none" strike="noStrike">
              <a:solidFill>
                <a:srgbClr val="000000"/>
              </a:solidFill>
              <a:latin typeface="Calibri"/>
              <a:ea typeface="Calibri"/>
              <a:cs typeface="Calibri"/>
              <a:sym typeface="Calibri"/>
            </a:endParaRPr>
          </a:p>
        </p:txBody>
      </p:sp>
      <p:pic>
        <p:nvPicPr>
          <p:cNvPr descr="A close up of a map&#10;&#10;Description automatically generated" id="430" name="Google Shape;430;p30"/>
          <p:cNvPicPr preferRelativeResize="0"/>
          <p:nvPr/>
        </p:nvPicPr>
        <p:blipFill rotWithShape="1">
          <a:blip r:embed="rId6">
            <a:alphaModFix/>
          </a:blip>
          <a:srcRect b="0" l="0" r="0" t="0"/>
          <a:stretch/>
        </p:blipFill>
        <p:spPr>
          <a:xfrm>
            <a:off x="219456" y="4765333"/>
            <a:ext cx="1828800" cy="2011680"/>
          </a:xfrm>
          <a:prstGeom prst="rect">
            <a:avLst/>
          </a:prstGeom>
          <a:noFill/>
          <a:ln>
            <a:noFill/>
          </a:ln>
        </p:spPr>
      </p:pic>
      <p:pic>
        <p:nvPicPr>
          <p:cNvPr descr="A screenshot of a cell phone&#10;&#10;Description automatically generated" id="431" name="Google Shape;431;p30"/>
          <p:cNvPicPr preferRelativeResize="0"/>
          <p:nvPr/>
        </p:nvPicPr>
        <p:blipFill rotWithShape="1">
          <a:blip r:embed="rId7">
            <a:alphaModFix/>
          </a:blip>
          <a:srcRect b="0" l="0" r="0" t="0"/>
          <a:stretch/>
        </p:blipFill>
        <p:spPr>
          <a:xfrm>
            <a:off x="4313348" y="4765333"/>
            <a:ext cx="1828800" cy="2011680"/>
          </a:xfrm>
          <a:prstGeom prst="rect">
            <a:avLst/>
          </a:prstGeom>
          <a:noFill/>
          <a:ln>
            <a:noFill/>
          </a:ln>
        </p:spPr>
      </p:pic>
      <p:pic>
        <p:nvPicPr>
          <p:cNvPr descr="A close up of a map&#10;&#10;Description automatically generated" id="432" name="Google Shape;432;p30"/>
          <p:cNvPicPr preferRelativeResize="0"/>
          <p:nvPr/>
        </p:nvPicPr>
        <p:blipFill rotWithShape="1">
          <a:blip r:embed="rId8">
            <a:alphaModFix/>
          </a:blip>
          <a:srcRect b="0" l="0" r="0" t="0"/>
          <a:stretch/>
        </p:blipFill>
        <p:spPr>
          <a:xfrm>
            <a:off x="2267712" y="4765333"/>
            <a:ext cx="1828800" cy="2011680"/>
          </a:xfrm>
          <a:prstGeom prst="rect">
            <a:avLst/>
          </a:prstGeom>
          <a:noFill/>
          <a:ln>
            <a:noFill/>
          </a:ln>
        </p:spPr>
      </p:pic>
      <p:pic>
        <p:nvPicPr>
          <p:cNvPr descr="A close up of a map&#10;&#10;Description automatically generated" id="433" name="Google Shape;433;p30"/>
          <p:cNvPicPr preferRelativeResize="0"/>
          <p:nvPr/>
        </p:nvPicPr>
        <p:blipFill rotWithShape="1">
          <a:blip r:embed="rId9">
            <a:alphaModFix/>
          </a:blip>
          <a:srcRect b="0" l="0" r="0" t="0"/>
          <a:stretch/>
        </p:blipFill>
        <p:spPr>
          <a:xfrm>
            <a:off x="7696200" y="2032658"/>
            <a:ext cx="1828800" cy="1828800"/>
          </a:xfrm>
          <a:prstGeom prst="rect">
            <a:avLst/>
          </a:prstGeom>
          <a:noFill/>
          <a:ln>
            <a:noFill/>
          </a:ln>
        </p:spPr>
      </p:pic>
      <p:pic>
        <p:nvPicPr>
          <p:cNvPr descr="A close up of a map&#10;&#10;Description automatically generated" id="434" name="Google Shape;434;p30"/>
          <p:cNvPicPr preferRelativeResize="0"/>
          <p:nvPr/>
        </p:nvPicPr>
        <p:blipFill rotWithShape="1">
          <a:blip r:embed="rId10">
            <a:alphaModFix/>
          </a:blip>
          <a:srcRect b="0" l="0" r="0" t="0"/>
          <a:stretch/>
        </p:blipFill>
        <p:spPr>
          <a:xfrm>
            <a:off x="9935067" y="2032658"/>
            <a:ext cx="1828800" cy="1828800"/>
          </a:xfrm>
          <a:prstGeom prst="rect">
            <a:avLst/>
          </a:prstGeom>
          <a:noFill/>
          <a:ln>
            <a:noFill/>
          </a:ln>
        </p:spPr>
      </p:pic>
      <p:pic>
        <p:nvPicPr>
          <p:cNvPr descr="A close up of a map&#10;&#10;Description automatically generated" id="435" name="Google Shape;435;p30"/>
          <p:cNvPicPr preferRelativeResize="0"/>
          <p:nvPr/>
        </p:nvPicPr>
        <p:blipFill rotWithShape="1">
          <a:blip r:embed="rId11">
            <a:alphaModFix/>
          </a:blip>
          <a:srcRect b="0" l="0" r="0" t="0"/>
          <a:stretch/>
        </p:blipFill>
        <p:spPr>
          <a:xfrm>
            <a:off x="8288820" y="4806531"/>
            <a:ext cx="1828800" cy="1929284"/>
          </a:xfrm>
          <a:prstGeom prst="rect">
            <a:avLst/>
          </a:prstGeom>
          <a:noFill/>
          <a:ln>
            <a:noFill/>
          </a:ln>
        </p:spPr>
      </p:pic>
      <p:pic>
        <p:nvPicPr>
          <p:cNvPr descr="A close up of a map&#10;&#10;Description automatically generated" id="436" name="Google Shape;436;p30"/>
          <p:cNvPicPr preferRelativeResize="0"/>
          <p:nvPr/>
        </p:nvPicPr>
        <p:blipFill rotWithShape="1">
          <a:blip r:embed="rId12">
            <a:alphaModFix/>
          </a:blip>
          <a:srcRect b="0" l="0" r="0" t="0"/>
          <a:stretch/>
        </p:blipFill>
        <p:spPr>
          <a:xfrm>
            <a:off x="10242974" y="4806531"/>
            <a:ext cx="1828800" cy="1929284"/>
          </a:xfrm>
          <a:prstGeom prst="rect">
            <a:avLst/>
          </a:prstGeom>
          <a:noFill/>
          <a:ln>
            <a:noFill/>
          </a:ln>
        </p:spPr>
      </p:pic>
      <p:sp>
        <p:nvSpPr>
          <p:cNvPr id="437" name="Google Shape;437;p30"/>
          <p:cNvSpPr txBox="1"/>
          <p:nvPr/>
        </p:nvSpPr>
        <p:spPr>
          <a:xfrm flipH="1">
            <a:off x="2858748" y="1356443"/>
            <a:ext cx="1828798"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Rotated Figure-4</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a:t>
            </a:r>
            <a:endParaRPr b="0" i="0" sz="1400" u="none" cap="none" strike="noStrike">
              <a:solidFill>
                <a:srgbClr val="000000"/>
              </a:solidFill>
              <a:latin typeface="Calibri"/>
              <a:ea typeface="Calibri"/>
              <a:cs typeface="Calibri"/>
              <a:sym typeface="Calibri"/>
            </a:endParaRPr>
          </a:p>
        </p:txBody>
      </p:sp>
      <p:sp>
        <p:nvSpPr>
          <p:cNvPr id="438" name="Google Shape;438;p30"/>
          <p:cNvSpPr txBox="1"/>
          <p:nvPr/>
        </p:nvSpPr>
        <p:spPr>
          <a:xfrm flipH="1">
            <a:off x="5107903" y="1366068"/>
            <a:ext cx="1828799"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Butterfly</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a:t>
            </a:r>
            <a:endParaRPr b="0" i="0" sz="1400" u="none" cap="none" strike="noStrike">
              <a:solidFill>
                <a:srgbClr val="000000"/>
              </a:solidFill>
              <a:latin typeface="Calibri"/>
              <a:ea typeface="Calibri"/>
              <a:cs typeface="Calibri"/>
              <a:sym typeface="Calibri"/>
            </a:endParaRPr>
          </a:p>
        </p:txBody>
      </p:sp>
      <p:sp>
        <p:nvSpPr>
          <p:cNvPr id="439" name="Google Shape;439;p30"/>
          <p:cNvSpPr txBox="1"/>
          <p:nvPr/>
        </p:nvSpPr>
        <p:spPr>
          <a:xfrm flipH="1">
            <a:off x="177119" y="4180556"/>
            <a:ext cx="1939838"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600" u="none" cap="none" strike="noStrike">
                <a:solidFill>
                  <a:schemeClr val="dk1"/>
                </a:solidFill>
                <a:latin typeface="Calibri"/>
                <a:ea typeface="Calibri"/>
                <a:cs typeface="Calibri"/>
                <a:sym typeface="Calibri"/>
              </a:rPr>
              <a:t>Circumnav + Figure 4</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a:t>
            </a:r>
            <a:endParaRPr b="0" i="0" sz="1400" u="none" cap="none" strike="noStrike">
              <a:solidFill>
                <a:srgbClr val="000000"/>
              </a:solidFill>
              <a:latin typeface="Calibri"/>
              <a:ea typeface="Calibri"/>
              <a:cs typeface="Calibri"/>
              <a:sym typeface="Calibri"/>
            </a:endParaRPr>
          </a:p>
        </p:txBody>
      </p:sp>
      <p:sp>
        <p:nvSpPr>
          <p:cNvPr id="440" name="Google Shape;440;p30"/>
          <p:cNvSpPr txBox="1"/>
          <p:nvPr/>
        </p:nvSpPr>
        <p:spPr>
          <a:xfrm flipH="1">
            <a:off x="4310725" y="4180557"/>
            <a:ext cx="1828797"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Lawn Mower</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 &amp; G-IV)</a:t>
            </a:r>
            <a:endParaRPr b="0" i="0" sz="1400" u="none" cap="none" strike="noStrike">
              <a:solidFill>
                <a:srgbClr val="000000"/>
              </a:solidFill>
              <a:latin typeface="Calibri"/>
              <a:ea typeface="Calibri"/>
              <a:cs typeface="Calibri"/>
              <a:sym typeface="Calibri"/>
            </a:endParaRPr>
          </a:p>
        </p:txBody>
      </p:sp>
      <p:sp>
        <p:nvSpPr>
          <p:cNvPr id="441" name="Google Shape;441;p30"/>
          <p:cNvSpPr txBox="1"/>
          <p:nvPr/>
        </p:nvSpPr>
        <p:spPr>
          <a:xfrm flipH="1">
            <a:off x="2265092" y="4180557"/>
            <a:ext cx="1828798"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Square Spiral</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(P-3 &amp; G-IV)</a:t>
            </a:r>
            <a:endParaRPr b="0" i="0" sz="1400" u="none" cap="none" strike="noStrike">
              <a:solidFill>
                <a:srgbClr val="000000"/>
              </a:solidFill>
              <a:latin typeface="Calibri"/>
              <a:ea typeface="Calibri"/>
              <a:cs typeface="Calibri"/>
              <a:sym typeface="Calibri"/>
            </a:endParaRPr>
          </a:p>
        </p:txBody>
      </p:sp>
      <p:sp>
        <p:nvSpPr>
          <p:cNvPr id="442" name="Google Shape;442;p30"/>
          <p:cNvSpPr txBox="1"/>
          <p:nvPr/>
        </p:nvSpPr>
        <p:spPr>
          <a:xfrm flipH="1">
            <a:off x="8288820" y="4178808"/>
            <a:ext cx="1828800"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Star 1</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(G-IV)</a:t>
            </a:r>
            <a:endParaRPr b="0" i="0" sz="1400" u="none" cap="none" strike="noStrike">
              <a:solidFill>
                <a:srgbClr val="000000"/>
              </a:solidFill>
              <a:latin typeface="Calibri"/>
              <a:ea typeface="Calibri"/>
              <a:cs typeface="Calibri"/>
              <a:sym typeface="Calibri"/>
            </a:endParaRPr>
          </a:p>
        </p:txBody>
      </p:sp>
      <p:sp>
        <p:nvSpPr>
          <p:cNvPr id="443" name="Google Shape;443;p30"/>
          <p:cNvSpPr txBox="1"/>
          <p:nvPr/>
        </p:nvSpPr>
        <p:spPr>
          <a:xfrm flipH="1">
            <a:off x="10265752" y="4178808"/>
            <a:ext cx="180602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Star 2</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(G-IV)</a:t>
            </a:r>
            <a:endParaRPr b="0" i="0" sz="1400" u="none" cap="none" strike="noStrike">
              <a:solidFill>
                <a:srgbClr val="000000"/>
              </a:solidFill>
              <a:latin typeface="Calibri"/>
              <a:ea typeface="Calibri"/>
              <a:cs typeface="Calibri"/>
              <a:sym typeface="Calibri"/>
            </a:endParaRPr>
          </a:p>
        </p:txBody>
      </p:sp>
      <p:sp>
        <p:nvSpPr>
          <p:cNvPr id="444" name="Google Shape;444;p30"/>
          <p:cNvSpPr txBox="1"/>
          <p:nvPr/>
        </p:nvSpPr>
        <p:spPr>
          <a:xfrm flipH="1">
            <a:off x="7507158" y="1520927"/>
            <a:ext cx="2206881"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Circumnavigated Hexagon</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(G-IV)</a:t>
            </a:r>
            <a:endParaRPr b="0" i="0" sz="1400" u="none" cap="none" strike="noStrike">
              <a:solidFill>
                <a:srgbClr val="000000"/>
              </a:solidFill>
              <a:latin typeface="Calibri"/>
              <a:ea typeface="Calibri"/>
              <a:cs typeface="Calibri"/>
              <a:sym typeface="Calibri"/>
            </a:endParaRPr>
          </a:p>
        </p:txBody>
      </p:sp>
      <p:sp>
        <p:nvSpPr>
          <p:cNvPr id="445" name="Google Shape;445;p30"/>
          <p:cNvSpPr txBox="1"/>
          <p:nvPr/>
        </p:nvSpPr>
        <p:spPr>
          <a:xfrm flipH="1">
            <a:off x="9746023" y="1520927"/>
            <a:ext cx="2206881"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Circumnavigated Octagon</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(G-IV)</a:t>
            </a:r>
            <a:endParaRPr b="0" i="0" sz="1400" u="none" cap="none" strike="noStrike">
              <a:solidFill>
                <a:srgbClr val="000000"/>
              </a:solidFill>
              <a:latin typeface="Calibri"/>
              <a:ea typeface="Calibri"/>
              <a:cs typeface="Calibri"/>
              <a:sym typeface="Calibri"/>
            </a:endParaRPr>
          </a:p>
        </p:txBody>
      </p:sp>
      <p:sp>
        <p:nvSpPr>
          <p:cNvPr id="446" name="Google Shape;446;p30"/>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447" name="Google Shape;447;p30"/>
          <p:cNvPicPr preferRelativeResize="0"/>
          <p:nvPr/>
        </p:nvPicPr>
        <p:blipFill rotWithShape="1">
          <a:blip r:embed="rId13">
            <a:alphaModFix/>
          </a:blip>
          <a:srcRect b="0" l="0" r="0" t="0"/>
          <a:stretch/>
        </p:blipFill>
        <p:spPr>
          <a:xfrm>
            <a:off x="137160" y="137160"/>
            <a:ext cx="914400" cy="914400"/>
          </a:xfrm>
          <a:prstGeom prst="rect">
            <a:avLst/>
          </a:prstGeom>
          <a:noFill/>
          <a:ln>
            <a:noFill/>
          </a:ln>
        </p:spPr>
      </p:pic>
      <p:pic>
        <p:nvPicPr>
          <p:cNvPr id="448" name="Google Shape;448;p30"/>
          <p:cNvPicPr preferRelativeResize="0"/>
          <p:nvPr/>
        </p:nvPicPr>
        <p:blipFill rotWithShape="1">
          <a:blip r:embed="rId14">
            <a:alphaModFix/>
          </a:blip>
          <a:srcRect b="0" l="0" r="0" t="0"/>
          <a:stretch/>
        </p:blipFill>
        <p:spPr>
          <a:xfrm>
            <a:off x="11140440" y="137160"/>
            <a:ext cx="914400" cy="914400"/>
          </a:xfrm>
          <a:prstGeom prst="rect">
            <a:avLst/>
          </a:prstGeom>
          <a:noFill/>
          <a:ln>
            <a:noFill/>
          </a:ln>
        </p:spPr>
      </p:pic>
      <p:pic>
        <p:nvPicPr>
          <p:cNvPr descr="Chart&#10;&#10;Description automatically generated" id="449" name="Google Shape;449;p30"/>
          <p:cNvPicPr preferRelativeResize="0"/>
          <p:nvPr/>
        </p:nvPicPr>
        <p:blipFill rotWithShape="1">
          <a:blip r:embed="rId15">
            <a:alphaModFix/>
          </a:blip>
          <a:srcRect b="30016" l="39212" r="30833" t="29423"/>
          <a:stretch/>
        </p:blipFill>
        <p:spPr>
          <a:xfrm>
            <a:off x="6309837" y="4856773"/>
            <a:ext cx="1828800" cy="1828800"/>
          </a:xfrm>
          <a:prstGeom prst="rect">
            <a:avLst/>
          </a:prstGeom>
          <a:noFill/>
          <a:ln cap="flat" cmpd="sng" w="9525">
            <a:solidFill>
              <a:schemeClr val="dk1"/>
            </a:solidFill>
            <a:prstDash val="solid"/>
            <a:round/>
            <a:headEnd len="sm" w="sm" type="none"/>
            <a:tailEnd len="sm" w="sm" type="none"/>
          </a:ln>
        </p:spPr>
      </p:pic>
      <p:sp>
        <p:nvSpPr>
          <p:cNvPr id="450" name="Google Shape;450;p30"/>
          <p:cNvSpPr txBox="1"/>
          <p:nvPr/>
        </p:nvSpPr>
        <p:spPr>
          <a:xfrm flipH="1">
            <a:off x="6309265" y="4112448"/>
            <a:ext cx="1829371"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Figure-4 with </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Double Circumnav</a:t>
            </a:r>
            <a:endParaRPr b="1" sz="1400">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1400" u="none" cap="none" strike="noStrike">
                <a:solidFill>
                  <a:schemeClr val="dk1"/>
                </a:solidFill>
                <a:latin typeface="Calibri"/>
                <a:ea typeface="Calibri"/>
                <a:cs typeface="Calibri"/>
                <a:sym typeface="Calibri"/>
              </a:rPr>
              <a:t>(G-IV)</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6" name="Google Shape;456;p31"/>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457" name="Google Shape;457;p3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58" name="Google Shape;458;p3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459" name="Google Shape;459;p31"/>
          <p:cNvGraphicFramePr/>
          <p:nvPr/>
        </p:nvGraphicFramePr>
        <p:xfrm>
          <a:off x="394853" y="1748748"/>
          <a:ext cx="3000000" cy="3000000"/>
        </p:xfrm>
        <a:graphic>
          <a:graphicData uri="http://schemas.openxmlformats.org/drawingml/2006/table">
            <a:tbl>
              <a:tblPr bandRow="1" firstRow="1">
                <a:noFill/>
                <a:tableStyleId>{94DCF789-5C3A-4658-B800-0F19E424C302}</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460" name="Google Shape;460;p31"/>
          <p:cNvGraphicFramePr/>
          <p:nvPr/>
        </p:nvGraphicFramePr>
        <p:xfrm>
          <a:off x="6489469" y="1319111"/>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461" name="Google Shape;461;p31"/>
          <p:cNvGraphicFramePr/>
          <p:nvPr/>
        </p:nvGraphicFramePr>
        <p:xfrm>
          <a:off x="394853" y="3429000"/>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462" name="Google Shape;462;p31"/>
          <p:cNvGraphicFramePr/>
          <p:nvPr/>
        </p:nvGraphicFramePr>
        <p:xfrm>
          <a:off x="6489469" y="3407862"/>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463" name="Google Shape;463;p31"/>
          <p:cNvGraphicFramePr/>
          <p:nvPr/>
        </p:nvGraphicFramePr>
        <p:xfrm>
          <a:off x="6489469" y="5451694"/>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464" name="Google Shape;464;p31"/>
          <p:cNvGraphicFramePr/>
          <p:nvPr/>
        </p:nvGraphicFramePr>
        <p:xfrm>
          <a:off x="6489469" y="4277373"/>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0" name="Google Shape;470;p32"/>
          <p:cNvSpPr txBox="1"/>
          <p:nvPr/>
        </p:nvSpPr>
        <p:spPr>
          <a:xfrm>
            <a:off x="1" y="0"/>
            <a:ext cx="12192000"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Genesis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FAM (</a:t>
            </a:r>
            <a:r>
              <a:rPr b="1" lang="en-US" sz="2400" u="sng">
                <a:solidFill>
                  <a:srgbClr val="2F5496"/>
                </a:solidFill>
                <a:latin typeface="Calibri"/>
                <a:ea typeface="Calibri"/>
                <a:cs typeface="Calibri"/>
                <a:sym typeface="Calibri"/>
              </a:rPr>
              <a:t>F</a:t>
            </a:r>
            <a:r>
              <a:rPr b="1" lang="en-US" sz="2400">
                <a:solidFill>
                  <a:srgbClr val="2F5496"/>
                </a:solidFill>
                <a:latin typeface="Calibri"/>
                <a:ea typeface="Calibri"/>
                <a:cs typeface="Calibri"/>
                <a:sym typeface="Calibri"/>
              </a:rPr>
              <a:t>avorable </a:t>
            </a:r>
            <a:r>
              <a:rPr b="1" lang="en-US" sz="2400" u="sng">
                <a:solidFill>
                  <a:srgbClr val="2F5496"/>
                </a:solidFill>
                <a:latin typeface="Calibri"/>
                <a:ea typeface="Calibri"/>
                <a:cs typeface="Calibri"/>
                <a:sym typeface="Calibri"/>
              </a:rPr>
              <a:t>A</a:t>
            </a:r>
            <a:r>
              <a:rPr b="1" lang="en-US" sz="2400">
                <a:solidFill>
                  <a:srgbClr val="2F5496"/>
                </a:solidFill>
                <a:latin typeface="Calibri"/>
                <a:ea typeface="Calibri"/>
                <a:cs typeface="Calibri"/>
                <a:sym typeface="Calibri"/>
              </a:rPr>
              <a:t>ir </a:t>
            </a:r>
            <a:r>
              <a:rPr b="1" lang="en-US" sz="2400" u="sng">
                <a:solidFill>
                  <a:srgbClr val="2F5496"/>
                </a:solidFill>
                <a:latin typeface="Calibri"/>
                <a:ea typeface="Calibri"/>
                <a:cs typeface="Calibri"/>
                <a:sym typeface="Calibri"/>
              </a:rPr>
              <a:t>M</a:t>
            </a:r>
            <a:r>
              <a:rPr b="1" lang="en-US" sz="2400">
                <a:solidFill>
                  <a:srgbClr val="2F5496"/>
                </a:solidFill>
                <a:latin typeface="Calibri"/>
                <a:ea typeface="Calibri"/>
                <a:cs typeface="Calibri"/>
                <a:sym typeface="Calibri"/>
              </a:rPr>
              <a:t>ass)</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Alaka, Zawislak, Dunion, Brammer, Thorncroft, Fuchs-Stone, Raymond</a:t>
            </a:r>
            <a:endParaRPr/>
          </a:p>
        </p:txBody>
      </p:sp>
      <p:pic>
        <p:nvPicPr>
          <p:cNvPr id="471" name="Google Shape;471;p3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72" name="Google Shape;472;p3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73" name="Google Shape;473;p32"/>
          <p:cNvSpPr/>
          <p:nvPr/>
        </p:nvSpPr>
        <p:spPr>
          <a:xfrm>
            <a:off x="507862" y="1368266"/>
            <a:ext cx="11329911"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To </a:t>
            </a:r>
            <a:r>
              <a:rPr b="1" lang="en-US" sz="1800">
                <a:solidFill>
                  <a:schemeClr val="dk1"/>
                </a:solidFill>
                <a:latin typeface="Calibri"/>
                <a:ea typeface="Calibri"/>
                <a:cs typeface="Calibri"/>
                <a:sym typeface="Calibri"/>
              </a:rPr>
              <a:t>investigate the favorability in both dynamics </a:t>
            </a:r>
            <a:r>
              <a:rPr lang="en-US" sz="1800">
                <a:solidFill>
                  <a:schemeClr val="dk1"/>
                </a:solidFill>
                <a:latin typeface="Calibri"/>
                <a:ea typeface="Calibri"/>
                <a:cs typeface="Calibri"/>
                <a:sym typeface="Calibri"/>
              </a:rPr>
              <a:t>(e.g., vertical wind shear) and </a:t>
            </a:r>
            <a:r>
              <a:rPr b="1" lang="en-US" sz="1800">
                <a:solidFill>
                  <a:schemeClr val="dk1"/>
                </a:solidFill>
                <a:latin typeface="Calibri"/>
                <a:ea typeface="Calibri"/>
                <a:cs typeface="Calibri"/>
                <a:sym typeface="Calibri"/>
              </a:rPr>
              <a:t>thermodynamics</a:t>
            </a:r>
            <a:r>
              <a:rPr lang="en-US" sz="1800">
                <a:solidFill>
                  <a:schemeClr val="dk1"/>
                </a:solidFill>
                <a:latin typeface="Calibri"/>
                <a:ea typeface="Calibri"/>
                <a:cs typeface="Calibri"/>
                <a:sym typeface="Calibri"/>
              </a:rPr>
              <a:t> (e.g., moisture, relative humidity) </a:t>
            </a:r>
            <a:r>
              <a:rPr b="1" lang="en-US" sz="1800">
                <a:solidFill>
                  <a:schemeClr val="dk1"/>
                </a:solidFill>
                <a:latin typeface="Calibri"/>
                <a:ea typeface="Calibri"/>
                <a:cs typeface="Calibri"/>
                <a:sym typeface="Calibri"/>
              </a:rPr>
              <a:t>for tropical cyclogenesis </a:t>
            </a:r>
            <a:r>
              <a:rPr lang="en-US" sz="1800">
                <a:solidFill>
                  <a:schemeClr val="dk1"/>
                </a:solidFill>
                <a:latin typeface="Calibri"/>
                <a:ea typeface="Calibri"/>
                <a:cs typeface="Calibri"/>
                <a:sym typeface="Calibri"/>
              </a:rPr>
              <a:t>in the environment near a pre-tropical depression, especially in the </a:t>
            </a:r>
            <a:r>
              <a:rPr b="1" lang="en-US" sz="1800">
                <a:solidFill>
                  <a:schemeClr val="dk1"/>
                </a:solidFill>
                <a:latin typeface="Calibri"/>
                <a:ea typeface="Calibri"/>
                <a:cs typeface="Calibri"/>
                <a:sym typeface="Calibri"/>
              </a:rPr>
              <a:t>environmental air mass surrounding and ahead </a:t>
            </a:r>
            <a:r>
              <a:rPr lang="en-US" sz="1800">
                <a:solidFill>
                  <a:schemeClr val="dk1"/>
                </a:solidFill>
                <a:latin typeface="Calibri"/>
                <a:ea typeface="Calibri"/>
                <a:cs typeface="Calibri"/>
                <a:sym typeface="Calibri"/>
              </a:rPr>
              <a:t>(</a:t>
            </a:r>
            <a:r>
              <a:rPr b="1" lang="en-US" sz="1800">
                <a:solidFill>
                  <a:schemeClr val="dk1"/>
                </a:solidFill>
                <a:latin typeface="Calibri"/>
                <a:ea typeface="Calibri"/>
                <a:cs typeface="Calibri"/>
                <a:sym typeface="Calibri"/>
              </a:rPr>
              <a:t>downstream</a:t>
            </a:r>
            <a:r>
              <a:rPr lang="en-US" sz="1800">
                <a:solidFill>
                  <a:schemeClr val="dk1"/>
                </a:solidFill>
                <a:latin typeface="Calibri"/>
                <a:ea typeface="Calibri"/>
                <a:cs typeface="Calibri"/>
                <a:sym typeface="Calibri"/>
              </a:rPr>
              <a:t>)</a:t>
            </a:r>
            <a:r>
              <a:rPr b="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of the pre-TD</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Consecutive missions </a:t>
            </a:r>
            <a:r>
              <a:rPr lang="en-US" sz="1800">
                <a:solidFill>
                  <a:schemeClr val="dk1"/>
                </a:solidFill>
                <a:latin typeface="Calibri"/>
                <a:ea typeface="Calibri"/>
                <a:cs typeface="Calibri"/>
                <a:sym typeface="Calibri"/>
              </a:rPr>
              <a:t>are recommended to observe the </a:t>
            </a:r>
            <a:r>
              <a:rPr b="1" lang="en-US" sz="1800">
                <a:solidFill>
                  <a:schemeClr val="dk1"/>
                </a:solidFill>
                <a:latin typeface="Calibri"/>
                <a:ea typeface="Calibri"/>
                <a:cs typeface="Calibri"/>
                <a:sym typeface="Calibri"/>
              </a:rPr>
              <a:t>evolution</a:t>
            </a:r>
            <a:r>
              <a:rPr lang="en-US" sz="1800">
                <a:solidFill>
                  <a:schemeClr val="dk1"/>
                </a:solidFill>
                <a:latin typeface="Calibri"/>
                <a:ea typeface="Calibri"/>
                <a:cs typeface="Calibri"/>
                <a:sym typeface="Calibri"/>
              </a:rPr>
              <a:t> of the observations over time and how that pertains to the (non-)development of a pre-TD</a:t>
            </a:r>
            <a:endParaRPr/>
          </a:p>
        </p:txBody>
      </p:sp>
      <p:sp>
        <p:nvSpPr>
          <p:cNvPr id="474" name="Google Shape;474;p32"/>
          <p:cNvSpPr txBox="1"/>
          <p:nvPr/>
        </p:nvSpPr>
        <p:spPr>
          <a:xfrm>
            <a:off x="5806348" y="3401694"/>
            <a:ext cx="4313836"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Adaptable to both the G-IV (preferred) and the P-3s</a:t>
            </a:r>
            <a:endParaRPr i="1" sz="1800">
              <a:solidFill>
                <a:schemeClr val="dk1"/>
              </a:solidFill>
              <a:latin typeface="Calibri"/>
              <a:ea typeface="Calibri"/>
              <a:cs typeface="Calibri"/>
              <a:sym typeface="Calibri"/>
            </a:endParaRPr>
          </a:p>
        </p:txBody>
      </p:sp>
      <p:sp>
        <p:nvSpPr>
          <p:cNvPr id="475" name="Google Shape;475;p32"/>
          <p:cNvSpPr txBox="1"/>
          <p:nvPr/>
        </p:nvSpPr>
        <p:spPr>
          <a:xfrm>
            <a:off x="5806348" y="4266850"/>
            <a:ext cx="3899381"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Twice-a-day missions preferred</a:t>
            </a:r>
            <a:endParaRPr i="1" sz="1800">
              <a:solidFill>
                <a:schemeClr val="dk1"/>
              </a:solidFill>
              <a:latin typeface="Calibri"/>
              <a:ea typeface="Calibri"/>
              <a:cs typeface="Calibri"/>
              <a:sym typeface="Calibri"/>
            </a:endParaRPr>
          </a:p>
        </p:txBody>
      </p:sp>
      <p:pic>
        <p:nvPicPr>
          <p:cNvPr id="476" name="Google Shape;476;p32"/>
          <p:cNvPicPr preferRelativeResize="0"/>
          <p:nvPr/>
        </p:nvPicPr>
        <p:blipFill rotWithShape="1">
          <a:blip r:embed="rId5">
            <a:alphaModFix/>
          </a:blip>
          <a:srcRect b="0" l="0" r="0" t="0"/>
          <a:stretch/>
        </p:blipFill>
        <p:spPr>
          <a:xfrm>
            <a:off x="2125362" y="2897506"/>
            <a:ext cx="3546389" cy="3784478"/>
          </a:xfrm>
          <a:prstGeom prst="rect">
            <a:avLst/>
          </a:prstGeom>
          <a:noFill/>
          <a:ln>
            <a:noFill/>
          </a:ln>
        </p:spPr>
      </p:pic>
      <p:sp>
        <p:nvSpPr>
          <p:cNvPr id="477" name="Google Shape;477;p32"/>
          <p:cNvSpPr txBox="1"/>
          <p:nvPr/>
        </p:nvSpPr>
        <p:spPr>
          <a:xfrm>
            <a:off x="5806348" y="4855007"/>
            <a:ext cx="4758679"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Potential opportunity to collaborate with sampling from the DC-8 in NASA’s Convective Processes Experiment – Aerosols and Winds (CPEX-AW)</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3" name="Google Shape;483;p33"/>
          <p:cNvSpPr txBox="1"/>
          <p:nvPr/>
        </p:nvSpPr>
        <p:spPr>
          <a:xfrm>
            <a:off x="1" y="0"/>
            <a:ext cx="12192000" cy="15388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Genesis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PREFORM</a:t>
            </a:r>
            <a:endParaRPr/>
          </a:p>
          <a:p>
            <a:pPr indent="0" lvl="0" marL="0" marR="0" rtl="0" algn="ctr">
              <a:spcBef>
                <a:spcPts val="0"/>
              </a:spcBef>
              <a:spcAft>
                <a:spcPts val="0"/>
              </a:spcAft>
              <a:buNone/>
            </a:pPr>
            <a:r>
              <a:rPr b="1" lang="en-US" sz="2000">
                <a:solidFill>
                  <a:srgbClr val="2F5496"/>
                </a:solidFill>
                <a:latin typeface="Calibri"/>
                <a:ea typeface="Calibri"/>
                <a:cs typeface="Calibri"/>
                <a:sym typeface="Calibri"/>
              </a:rPr>
              <a:t>(</a:t>
            </a:r>
            <a:r>
              <a:rPr b="1" lang="en-US" sz="2000" u="sng">
                <a:solidFill>
                  <a:srgbClr val="2F5496"/>
                </a:solidFill>
                <a:latin typeface="Calibri"/>
                <a:ea typeface="Calibri"/>
                <a:cs typeface="Calibri"/>
                <a:sym typeface="Calibri"/>
              </a:rPr>
              <a:t>PRE</a:t>
            </a:r>
            <a:r>
              <a:rPr b="1" lang="en-US" sz="2000">
                <a:solidFill>
                  <a:srgbClr val="2F5496"/>
                </a:solidFill>
                <a:latin typeface="Calibri"/>
                <a:ea typeface="Calibri"/>
                <a:cs typeface="Calibri"/>
                <a:sym typeface="Calibri"/>
              </a:rPr>
              <a:t>cipitation during </a:t>
            </a:r>
            <a:r>
              <a:rPr b="1" lang="en-US" sz="2000" u="sng">
                <a:solidFill>
                  <a:srgbClr val="2F5496"/>
                </a:solidFill>
                <a:latin typeface="Calibri"/>
                <a:ea typeface="Calibri"/>
                <a:cs typeface="Calibri"/>
                <a:sym typeface="Calibri"/>
              </a:rPr>
              <a:t>F</a:t>
            </a:r>
            <a:r>
              <a:rPr b="1" lang="en-US" sz="2000">
                <a:solidFill>
                  <a:srgbClr val="2F5496"/>
                </a:solidFill>
                <a:latin typeface="Calibri"/>
                <a:ea typeface="Calibri"/>
                <a:cs typeface="Calibri"/>
                <a:sym typeface="Calibri"/>
              </a:rPr>
              <a:t>ormation and </a:t>
            </a:r>
            <a:r>
              <a:rPr b="1" lang="en-US" sz="2000" u="sng">
                <a:solidFill>
                  <a:srgbClr val="2F5496"/>
                </a:solidFill>
                <a:latin typeface="Calibri"/>
                <a:ea typeface="Calibri"/>
                <a:cs typeface="Calibri"/>
                <a:sym typeface="Calibri"/>
              </a:rPr>
              <a:t>O</a:t>
            </a:r>
            <a:r>
              <a:rPr b="1" lang="en-US" sz="2000">
                <a:solidFill>
                  <a:srgbClr val="2F5496"/>
                </a:solidFill>
                <a:latin typeface="Calibri"/>
                <a:ea typeface="Calibri"/>
                <a:cs typeface="Calibri"/>
                <a:sym typeface="Calibri"/>
              </a:rPr>
              <a:t>bserving its </a:t>
            </a:r>
            <a:r>
              <a:rPr b="1" lang="en-US" sz="2000" u="sng">
                <a:solidFill>
                  <a:srgbClr val="2F5496"/>
                </a:solidFill>
                <a:latin typeface="Calibri"/>
                <a:ea typeface="Calibri"/>
                <a:cs typeface="Calibri"/>
                <a:sym typeface="Calibri"/>
              </a:rPr>
              <a:t>R</a:t>
            </a:r>
            <a:r>
              <a:rPr b="1" lang="en-US" sz="2000">
                <a:solidFill>
                  <a:srgbClr val="2F5496"/>
                </a:solidFill>
                <a:latin typeface="Calibri"/>
                <a:ea typeface="Calibri"/>
                <a:cs typeface="Calibri"/>
                <a:sym typeface="Calibri"/>
              </a:rPr>
              <a:t>esponse across </a:t>
            </a:r>
            <a:r>
              <a:rPr b="1" lang="en-US" sz="2000" u="sng">
                <a:solidFill>
                  <a:srgbClr val="2F5496"/>
                </a:solidFill>
                <a:latin typeface="Calibri"/>
                <a:ea typeface="Calibri"/>
                <a:cs typeface="Calibri"/>
                <a:sym typeface="Calibri"/>
              </a:rPr>
              <a:t>M</a:t>
            </a:r>
            <a:r>
              <a:rPr b="1" lang="en-US" sz="2000">
                <a:solidFill>
                  <a:srgbClr val="2F5496"/>
                </a:solidFill>
                <a:latin typeface="Calibri"/>
                <a:ea typeface="Calibri"/>
                <a:cs typeface="Calibri"/>
                <a:sym typeface="Calibri"/>
              </a:rPr>
              <a:t>ultiple scales)</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Zawislak, Alaka, Rogers, Dunion, Reasor, Boothe, Montgomery, Dunkerton, Rutherford, Fuchs-Stone, Raymond</a:t>
            </a:r>
            <a:endParaRPr/>
          </a:p>
        </p:txBody>
      </p:sp>
      <p:pic>
        <p:nvPicPr>
          <p:cNvPr id="484" name="Google Shape;484;p3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85" name="Google Shape;485;p3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86" name="Google Shape;486;p33"/>
          <p:cNvSpPr/>
          <p:nvPr/>
        </p:nvSpPr>
        <p:spPr>
          <a:xfrm>
            <a:off x="507863" y="1749941"/>
            <a:ext cx="10759440"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Measure the </a:t>
            </a:r>
            <a:r>
              <a:rPr b="1" lang="en-US" sz="1800">
                <a:solidFill>
                  <a:srgbClr val="000000"/>
                </a:solidFill>
                <a:latin typeface="Calibri"/>
                <a:ea typeface="Calibri"/>
                <a:cs typeface="Calibri"/>
                <a:sym typeface="Calibri"/>
              </a:rPr>
              <a:t>relative contributions</a:t>
            </a:r>
            <a:r>
              <a:rPr lang="en-US" sz="1800">
                <a:solidFill>
                  <a:srgbClr val="000000"/>
                </a:solidFill>
                <a:latin typeface="Calibri"/>
                <a:ea typeface="Calibri"/>
                <a:cs typeface="Calibri"/>
                <a:sym typeface="Calibri"/>
              </a:rPr>
              <a:t> </a:t>
            </a:r>
            <a:r>
              <a:rPr b="1" lang="en-US" sz="1800">
                <a:solidFill>
                  <a:srgbClr val="000000"/>
                </a:solidFill>
                <a:latin typeface="Calibri"/>
                <a:ea typeface="Calibri"/>
                <a:cs typeface="Calibri"/>
                <a:sym typeface="Calibri"/>
              </a:rPr>
              <a:t>of various precipitation modes </a:t>
            </a:r>
            <a:r>
              <a:rPr lang="en-US" sz="1800">
                <a:solidFill>
                  <a:srgbClr val="000000"/>
                </a:solidFill>
                <a:latin typeface="Calibri"/>
                <a:ea typeface="Calibri"/>
                <a:cs typeface="Calibri"/>
                <a:sym typeface="Calibri"/>
              </a:rPr>
              <a:t>(e.g., deep convection, moderately deep convection, stratiform) to the total precipitating area</a:t>
            </a:r>
            <a:r>
              <a:rPr lang="en-US"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rgbClr val="000000"/>
              </a:buClr>
              <a:buSzPts val="1800"/>
              <a:buFont typeface="Arial"/>
              <a:buChar char="•"/>
            </a:pPr>
            <a:r>
              <a:rPr b="1" lang="en-US" sz="1800">
                <a:solidFill>
                  <a:srgbClr val="000000"/>
                </a:solidFill>
                <a:latin typeface="Calibri"/>
                <a:ea typeface="Calibri"/>
                <a:cs typeface="Calibri"/>
                <a:sym typeface="Calibri"/>
              </a:rPr>
              <a:t>Quantify the moisture and relative humidity</a:t>
            </a:r>
            <a:r>
              <a:rPr lang="en-US" sz="1800">
                <a:solidFill>
                  <a:srgbClr val="000000"/>
                </a:solidFill>
                <a:latin typeface="Calibri"/>
                <a:ea typeface="Calibri"/>
                <a:cs typeface="Calibri"/>
                <a:sym typeface="Calibri"/>
              </a:rPr>
              <a:t> characteristics of the circulation/pouch, </a:t>
            </a:r>
            <a:r>
              <a:rPr b="1" lang="en-US" sz="1800">
                <a:solidFill>
                  <a:srgbClr val="000000"/>
                </a:solidFill>
                <a:latin typeface="Calibri"/>
                <a:ea typeface="Calibri"/>
                <a:cs typeface="Calibri"/>
                <a:sym typeface="Calibri"/>
              </a:rPr>
              <a:t>relate those to precipitation </a:t>
            </a:r>
            <a:r>
              <a:rPr lang="en-US" sz="1800">
                <a:solidFill>
                  <a:srgbClr val="000000"/>
                </a:solidFill>
                <a:latin typeface="Calibri"/>
                <a:ea typeface="Calibri"/>
                <a:cs typeface="Calibri"/>
                <a:sym typeface="Calibri"/>
              </a:rPr>
              <a:t>characteristics, and </a:t>
            </a:r>
            <a:r>
              <a:rPr b="1" lang="en-US" sz="1800">
                <a:solidFill>
                  <a:srgbClr val="000000"/>
                </a:solidFill>
                <a:latin typeface="Calibri"/>
                <a:ea typeface="Calibri"/>
                <a:cs typeface="Calibri"/>
                <a:sym typeface="Calibri"/>
              </a:rPr>
              <a:t>measure their evolutions</a:t>
            </a:r>
            <a:r>
              <a:rPr lang="en-US" sz="1800">
                <a:solidFill>
                  <a:srgbClr val="000000"/>
                </a:solidFill>
                <a:latin typeface="Calibri"/>
                <a:ea typeface="Calibri"/>
                <a:cs typeface="Calibri"/>
                <a:sym typeface="Calibri"/>
              </a:rPr>
              <a:t> over multiple days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the </a:t>
            </a:r>
            <a:r>
              <a:rPr b="1" lang="en-US" sz="1800">
                <a:solidFill>
                  <a:schemeClr val="dk1"/>
                </a:solidFill>
                <a:latin typeface="Calibri"/>
                <a:ea typeface="Calibri"/>
                <a:cs typeface="Calibri"/>
                <a:sym typeface="Calibri"/>
              </a:rPr>
              <a:t>location, strength, and origins of circulations </a:t>
            </a:r>
            <a:r>
              <a:rPr lang="en-US" sz="1800">
                <a:solidFill>
                  <a:schemeClr val="dk1"/>
                </a:solidFill>
                <a:latin typeface="Calibri"/>
                <a:ea typeface="Calibri"/>
                <a:cs typeface="Calibri"/>
                <a:sym typeface="Calibri"/>
              </a:rPr>
              <a:t>(pouch) from the low to middle troposphere, and </a:t>
            </a:r>
            <a:r>
              <a:rPr b="1" lang="en-US" sz="1800">
                <a:solidFill>
                  <a:schemeClr val="dk1"/>
                </a:solidFill>
                <a:latin typeface="Calibri"/>
                <a:ea typeface="Calibri"/>
                <a:cs typeface="Calibri"/>
                <a:sym typeface="Calibri"/>
              </a:rPr>
              <a:t>relate changes to the precipitation </a:t>
            </a:r>
            <a:r>
              <a:rPr lang="en-US" sz="1800">
                <a:solidFill>
                  <a:schemeClr val="dk1"/>
                </a:solidFill>
                <a:latin typeface="Calibri"/>
                <a:ea typeface="Calibri"/>
                <a:cs typeface="Calibri"/>
                <a:sym typeface="Calibri"/>
              </a:rPr>
              <a:t>observed</a:t>
            </a:r>
            <a:endParaRPr/>
          </a:p>
        </p:txBody>
      </p:sp>
      <p:pic>
        <p:nvPicPr>
          <p:cNvPr id="487" name="Google Shape;487;p33"/>
          <p:cNvPicPr preferRelativeResize="0"/>
          <p:nvPr/>
        </p:nvPicPr>
        <p:blipFill rotWithShape="1">
          <a:blip r:embed="rId5">
            <a:alphaModFix/>
          </a:blip>
          <a:srcRect b="7289" l="0" r="0" t="10062"/>
          <a:stretch/>
        </p:blipFill>
        <p:spPr>
          <a:xfrm>
            <a:off x="788485" y="3683813"/>
            <a:ext cx="6540274" cy="3037662"/>
          </a:xfrm>
          <a:prstGeom prst="rect">
            <a:avLst/>
          </a:prstGeom>
          <a:noFill/>
          <a:ln>
            <a:noFill/>
          </a:ln>
        </p:spPr>
      </p:pic>
      <p:sp>
        <p:nvSpPr>
          <p:cNvPr id="488" name="Google Shape;488;p33"/>
          <p:cNvSpPr txBox="1"/>
          <p:nvPr/>
        </p:nvSpPr>
        <p:spPr>
          <a:xfrm>
            <a:off x="7489430" y="3698288"/>
            <a:ext cx="3899381"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Ideally 2 aircraft (adaptable for both P-3 and G-IV): one samples the </a:t>
            </a:r>
            <a:r>
              <a:rPr i="1" lang="en-US" sz="1800">
                <a:solidFill>
                  <a:schemeClr val="dk1"/>
                </a:solidFill>
                <a:latin typeface="Calibri"/>
                <a:ea typeface="Calibri"/>
                <a:cs typeface="Calibri"/>
                <a:sym typeface="Calibri"/>
              </a:rPr>
              <a:t>environment (wave) </a:t>
            </a:r>
            <a:r>
              <a:rPr lang="en-US" sz="1800">
                <a:solidFill>
                  <a:schemeClr val="dk1"/>
                </a:solidFill>
                <a:latin typeface="Calibri"/>
                <a:ea typeface="Calibri"/>
                <a:cs typeface="Calibri"/>
                <a:sym typeface="Calibri"/>
              </a:rPr>
              <a:t>and one focused on the </a:t>
            </a:r>
            <a:r>
              <a:rPr i="1" lang="en-US" sz="1800">
                <a:solidFill>
                  <a:schemeClr val="dk1"/>
                </a:solidFill>
                <a:latin typeface="Calibri"/>
                <a:ea typeface="Calibri"/>
                <a:cs typeface="Calibri"/>
                <a:sym typeface="Calibri"/>
              </a:rPr>
              <a:t>convective systems</a:t>
            </a:r>
            <a:endParaRPr/>
          </a:p>
        </p:txBody>
      </p:sp>
      <p:sp>
        <p:nvSpPr>
          <p:cNvPr id="489" name="Google Shape;489;p33"/>
          <p:cNvSpPr txBox="1"/>
          <p:nvPr/>
        </p:nvSpPr>
        <p:spPr>
          <a:xfrm>
            <a:off x="7489430" y="5056712"/>
            <a:ext cx="3899381"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Twice-a-day missions preferred</a:t>
            </a:r>
            <a:endParaRPr i="1" sz="1800">
              <a:solidFill>
                <a:schemeClr val="dk1"/>
              </a:solidFill>
              <a:latin typeface="Calibri"/>
              <a:ea typeface="Calibri"/>
              <a:cs typeface="Calibri"/>
              <a:sym typeface="Calibri"/>
            </a:endParaRPr>
          </a:p>
        </p:txBody>
      </p:sp>
      <p:sp>
        <p:nvSpPr>
          <p:cNvPr id="490" name="Google Shape;490;p33"/>
          <p:cNvSpPr txBox="1"/>
          <p:nvPr/>
        </p:nvSpPr>
        <p:spPr>
          <a:xfrm>
            <a:off x="7328759" y="6198255"/>
            <a:ext cx="246299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Example strategy adapted to pre-Sergio (2018) in the EPAC</a:t>
            </a:r>
            <a:endParaRPr i="1" sz="14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6" name="Google Shape;496;p34"/>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497" name="Google Shape;497;p3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98" name="Google Shape;498;p3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499" name="Google Shape;499;p34"/>
          <p:cNvGraphicFramePr/>
          <p:nvPr/>
        </p:nvGraphicFramePr>
        <p:xfrm>
          <a:off x="394853" y="1748748"/>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500" name="Google Shape;500;p34"/>
          <p:cNvGraphicFramePr/>
          <p:nvPr/>
        </p:nvGraphicFramePr>
        <p:xfrm>
          <a:off x="6489469" y="1319111"/>
          <a:ext cx="3000000" cy="3000000"/>
        </p:xfrm>
        <a:graphic>
          <a:graphicData uri="http://schemas.openxmlformats.org/drawingml/2006/table">
            <a:tbl>
              <a:tblPr bandRow="1" firstRow="1">
                <a:noFill/>
                <a:tableStyleId>{94DCF789-5C3A-4658-B800-0F19E424C302}</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501" name="Google Shape;501;p34"/>
          <p:cNvGraphicFramePr/>
          <p:nvPr/>
        </p:nvGraphicFramePr>
        <p:xfrm>
          <a:off x="394853" y="3429000"/>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502" name="Google Shape;502;p34"/>
          <p:cNvGraphicFramePr/>
          <p:nvPr/>
        </p:nvGraphicFramePr>
        <p:xfrm>
          <a:off x="6489469" y="3407862"/>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503" name="Google Shape;503;p34"/>
          <p:cNvGraphicFramePr/>
          <p:nvPr/>
        </p:nvGraphicFramePr>
        <p:xfrm>
          <a:off x="6489469" y="5451694"/>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504" name="Google Shape;504;p34"/>
          <p:cNvGraphicFramePr/>
          <p:nvPr/>
        </p:nvGraphicFramePr>
        <p:xfrm>
          <a:off x="6489469" y="4277373"/>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0" name="Google Shape;510;p35"/>
          <p:cNvSpPr txBox="1"/>
          <p:nvPr/>
        </p:nvSpPr>
        <p:spPr>
          <a:xfrm>
            <a:off x="951470" y="0"/>
            <a:ext cx="10402330" cy="17851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Early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AIPEX (</a:t>
            </a:r>
            <a:r>
              <a:rPr b="1" lang="en-US" sz="2400" u="sng">
                <a:solidFill>
                  <a:srgbClr val="2F5496"/>
                </a:solidFill>
                <a:latin typeface="Calibri"/>
                <a:ea typeface="Calibri"/>
                <a:cs typeface="Calibri"/>
                <a:sym typeface="Calibri"/>
              </a:rPr>
              <a:t>A</a:t>
            </a:r>
            <a:r>
              <a:rPr b="1" lang="en-US" sz="2400">
                <a:solidFill>
                  <a:srgbClr val="2F5496"/>
                </a:solidFill>
                <a:latin typeface="Calibri"/>
                <a:ea typeface="Calibri"/>
                <a:cs typeface="Calibri"/>
                <a:sym typeface="Calibri"/>
              </a:rPr>
              <a:t>nalysis of </a:t>
            </a:r>
            <a:r>
              <a:rPr b="1" lang="en-US" sz="2400" u="sng">
                <a:solidFill>
                  <a:srgbClr val="2F5496"/>
                </a:solidFill>
                <a:latin typeface="Calibri"/>
                <a:ea typeface="Calibri"/>
                <a:cs typeface="Calibri"/>
                <a:sym typeface="Calibri"/>
              </a:rPr>
              <a:t>I</a:t>
            </a:r>
            <a:r>
              <a:rPr b="1" lang="en-US" sz="2400">
                <a:solidFill>
                  <a:srgbClr val="2F5496"/>
                </a:solidFill>
                <a:latin typeface="Calibri"/>
                <a:ea typeface="Calibri"/>
                <a:cs typeface="Calibri"/>
                <a:sym typeface="Calibri"/>
              </a:rPr>
              <a:t>ntensity Change </a:t>
            </a:r>
            <a:r>
              <a:rPr b="1" lang="en-US" sz="2400" u="sng">
                <a:solidFill>
                  <a:srgbClr val="2F5496"/>
                </a:solidFill>
                <a:latin typeface="Calibri"/>
                <a:ea typeface="Calibri"/>
                <a:cs typeface="Calibri"/>
                <a:sym typeface="Calibri"/>
              </a:rPr>
              <a:t>P</a:t>
            </a:r>
            <a:r>
              <a:rPr b="1" lang="en-US" sz="2400">
                <a:solidFill>
                  <a:srgbClr val="2F5496"/>
                </a:solidFill>
                <a:latin typeface="Calibri"/>
                <a:ea typeface="Calibri"/>
                <a:cs typeface="Calibri"/>
                <a:sym typeface="Calibri"/>
              </a:rPr>
              <a:t>rocesses </a:t>
            </a:r>
            <a:r>
              <a:rPr b="1" lang="en-US" sz="2400" u="sng">
                <a:solidFill>
                  <a:srgbClr val="2F5496"/>
                </a:solidFill>
                <a:latin typeface="Calibri"/>
                <a:ea typeface="Calibri"/>
                <a:cs typeface="Calibri"/>
                <a:sym typeface="Calibri"/>
              </a:rPr>
              <a:t>EX</a:t>
            </a:r>
            <a:r>
              <a:rPr b="1" lang="en-US" sz="2400">
                <a:solidFill>
                  <a:srgbClr val="2F5496"/>
                </a:solidFill>
                <a:latin typeface="Calibri"/>
                <a:ea typeface="Calibri"/>
                <a:cs typeface="Calibri"/>
                <a:sym typeface="Calibri"/>
              </a:rPr>
              <a:t>periment)</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Zawislak, Rogers, Dunion, Alland, Rios-Berrios, G. Bryan, Judt, Fischer, J. Zhang, Reasor, Cione, Alvey, X. Chen, Alaka, Holbach, Wadler, Doyle, Stern, Finnochio, Majumdar, Nolan, Wimmers, Fuchs-Stone, Raymond, Tang, Bell, Foster</a:t>
            </a:r>
            <a:endParaRPr/>
          </a:p>
        </p:txBody>
      </p:sp>
      <p:pic>
        <p:nvPicPr>
          <p:cNvPr id="511" name="Google Shape;511;p3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512" name="Google Shape;512;p3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513" name="Google Shape;513;p35"/>
          <p:cNvSpPr txBox="1"/>
          <p:nvPr/>
        </p:nvSpPr>
        <p:spPr>
          <a:xfrm>
            <a:off x="555024" y="1885193"/>
            <a:ext cx="11195221"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Collect aircraft observations that will allow us to </a:t>
            </a:r>
            <a:r>
              <a:rPr b="1" lang="en-US" sz="1800">
                <a:solidFill>
                  <a:schemeClr val="dk1"/>
                </a:solidFill>
                <a:latin typeface="Calibri"/>
                <a:ea typeface="Calibri"/>
                <a:cs typeface="Calibri"/>
                <a:sym typeface="Calibri"/>
              </a:rPr>
              <a:t>characterize the precipitation and vortex-scale kinematic and thermodynamic structures </a:t>
            </a:r>
            <a:r>
              <a:rPr lang="en-US" sz="1800">
                <a:solidFill>
                  <a:schemeClr val="dk1"/>
                </a:solidFill>
                <a:latin typeface="Calibri"/>
                <a:ea typeface="Calibri"/>
                <a:cs typeface="Calibri"/>
                <a:sym typeface="Calibri"/>
              </a:rPr>
              <a:t>of TCs experiencing</a:t>
            </a:r>
            <a:r>
              <a:rPr b="1" lang="en-US" sz="1800">
                <a:solidFill>
                  <a:schemeClr val="dk1"/>
                </a:solidFill>
                <a:latin typeface="Calibri"/>
                <a:ea typeface="Calibri"/>
                <a:cs typeface="Calibri"/>
                <a:sym typeface="Calibri"/>
              </a:rPr>
              <a:t> moderate vertical shear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Understanding the </a:t>
            </a:r>
            <a:r>
              <a:rPr b="1" lang="en-US" sz="1800">
                <a:solidFill>
                  <a:schemeClr val="dk1"/>
                </a:solidFill>
                <a:latin typeface="Calibri"/>
                <a:ea typeface="Calibri"/>
                <a:cs typeface="Calibri"/>
                <a:sym typeface="Calibri"/>
              </a:rPr>
              <a:t>reasons behind these structures</a:t>
            </a:r>
            <a:r>
              <a:rPr lang="en-US" sz="1800">
                <a:solidFill>
                  <a:schemeClr val="dk1"/>
                </a:solidFill>
                <a:latin typeface="Calibri"/>
                <a:ea typeface="Calibri"/>
                <a:cs typeface="Calibri"/>
                <a:sym typeface="Calibri"/>
              </a:rPr>
              <a:t>, particularly greater </a:t>
            </a:r>
            <a:r>
              <a:rPr b="1" lang="en-US" sz="1800">
                <a:solidFill>
                  <a:schemeClr val="dk1"/>
                </a:solidFill>
                <a:latin typeface="Calibri"/>
                <a:ea typeface="Calibri"/>
                <a:cs typeface="Calibri"/>
                <a:sym typeface="Calibri"/>
              </a:rPr>
              <a:t>azimuthal coverage of precipitation</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vortex alignment</a:t>
            </a:r>
            <a:r>
              <a:rPr lang="en-US" sz="1800">
                <a:solidFill>
                  <a:schemeClr val="dk1"/>
                </a:solidFill>
                <a:latin typeface="Calibri"/>
                <a:ea typeface="Calibri"/>
                <a:cs typeface="Calibri"/>
                <a:sym typeface="Calibri"/>
              </a:rPr>
              <a:t>, and </a:t>
            </a:r>
            <a:r>
              <a:rPr b="1" lang="en-US" sz="1800">
                <a:solidFill>
                  <a:schemeClr val="dk1"/>
                </a:solidFill>
                <a:latin typeface="Calibri"/>
                <a:ea typeface="Calibri"/>
                <a:cs typeface="Calibri"/>
                <a:sym typeface="Calibri"/>
              </a:rPr>
              <a:t>boundary layer ventilation and recovery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Greater understanding of the </a:t>
            </a:r>
            <a:r>
              <a:rPr b="1" lang="en-US" sz="1800">
                <a:solidFill>
                  <a:schemeClr val="dk1"/>
                </a:solidFill>
                <a:latin typeface="Calibri"/>
                <a:ea typeface="Calibri"/>
                <a:cs typeface="Calibri"/>
                <a:sym typeface="Calibri"/>
              </a:rPr>
              <a:t>physical processes that govern whether TCs will intensify</a:t>
            </a:r>
            <a:r>
              <a:rPr lang="en-US" sz="1800">
                <a:solidFill>
                  <a:schemeClr val="dk1"/>
                </a:solidFill>
                <a:latin typeface="Calibri"/>
                <a:ea typeface="Calibri"/>
                <a:cs typeface="Calibri"/>
                <a:sym typeface="Calibri"/>
              </a:rPr>
              <a:t>, (especially those that undergo </a:t>
            </a:r>
            <a:r>
              <a:rPr b="1" lang="en-US" sz="1800">
                <a:solidFill>
                  <a:schemeClr val="dk1"/>
                </a:solidFill>
                <a:latin typeface="Calibri"/>
                <a:ea typeface="Calibri"/>
                <a:cs typeface="Calibri"/>
                <a:sym typeface="Calibri"/>
              </a:rPr>
              <a:t>RI</a:t>
            </a:r>
            <a:r>
              <a:rPr lang="en-US" sz="1800">
                <a:solidFill>
                  <a:schemeClr val="dk1"/>
                </a:solidFill>
                <a:latin typeface="Calibri"/>
                <a:ea typeface="Calibri"/>
                <a:cs typeface="Calibri"/>
                <a:sym typeface="Calibri"/>
              </a:rPr>
              <a:t>) in this type of environment </a:t>
            </a:r>
            <a:endParaRPr b="1" sz="1800">
              <a:solidFill>
                <a:schemeClr val="dk1"/>
              </a:solidFill>
              <a:latin typeface="Calibri"/>
              <a:ea typeface="Calibri"/>
              <a:cs typeface="Calibri"/>
              <a:sym typeface="Calibri"/>
            </a:endParaRPr>
          </a:p>
        </p:txBody>
      </p:sp>
      <p:pic>
        <p:nvPicPr>
          <p:cNvPr id="514" name="Google Shape;514;p35"/>
          <p:cNvPicPr preferRelativeResize="0"/>
          <p:nvPr/>
        </p:nvPicPr>
        <p:blipFill rotWithShape="1">
          <a:blip r:embed="rId5">
            <a:alphaModFix/>
          </a:blip>
          <a:srcRect b="0" l="0" r="0" t="0"/>
          <a:stretch/>
        </p:blipFill>
        <p:spPr>
          <a:xfrm>
            <a:off x="1481459" y="3755582"/>
            <a:ext cx="3143750" cy="2783330"/>
          </a:xfrm>
          <a:prstGeom prst="rect">
            <a:avLst/>
          </a:prstGeom>
          <a:noFill/>
          <a:ln cap="flat" cmpd="sng" w="9525">
            <a:solidFill>
              <a:schemeClr val="dk1"/>
            </a:solidFill>
            <a:prstDash val="solid"/>
            <a:round/>
            <a:headEnd len="sm" w="sm" type="none"/>
            <a:tailEnd len="sm" w="sm" type="none"/>
          </a:ln>
        </p:spPr>
      </p:pic>
      <p:pic>
        <p:nvPicPr>
          <p:cNvPr id="515" name="Google Shape;515;p35"/>
          <p:cNvPicPr preferRelativeResize="0"/>
          <p:nvPr/>
        </p:nvPicPr>
        <p:blipFill rotWithShape="1">
          <a:blip r:embed="rId6">
            <a:alphaModFix/>
          </a:blip>
          <a:srcRect b="0" l="0" r="0" t="0"/>
          <a:stretch/>
        </p:blipFill>
        <p:spPr>
          <a:xfrm>
            <a:off x="4856205" y="3755582"/>
            <a:ext cx="2385428" cy="2784754"/>
          </a:xfrm>
          <a:prstGeom prst="rect">
            <a:avLst/>
          </a:prstGeom>
          <a:noFill/>
          <a:ln cap="flat" cmpd="sng" w="9525">
            <a:solidFill>
              <a:schemeClr val="dk1"/>
            </a:solidFill>
            <a:prstDash val="solid"/>
            <a:round/>
            <a:headEnd len="sm" w="sm" type="none"/>
            <a:tailEnd len="sm" w="sm" type="none"/>
          </a:ln>
        </p:spPr>
      </p:pic>
      <p:pic>
        <p:nvPicPr>
          <p:cNvPr id="516" name="Google Shape;516;p35"/>
          <p:cNvPicPr preferRelativeResize="0"/>
          <p:nvPr/>
        </p:nvPicPr>
        <p:blipFill rotWithShape="1">
          <a:blip r:embed="rId7">
            <a:alphaModFix/>
          </a:blip>
          <a:srcRect b="0" l="0" r="0" t="0"/>
          <a:stretch/>
        </p:blipFill>
        <p:spPr>
          <a:xfrm>
            <a:off x="7472630" y="3755582"/>
            <a:ext cx="2771122" cy="2783330"/>
          </a:xfrm>
          <a:prstGeom prst="rect">
            <a:avLst/>
          </a:prstGeom>
          <a:noFill/>
          <a:ln cap="flat" cmpd="sng" w="9525">
            <a:solidFill>
              <a:schemeClr val="dk1"/>
            </a:solidFill>
            <a:prstDash val="solid"/>
            <a:round/>
            <a:headEnd len="sm" w="sm" type="none"/>
            <a:tailEnd len="sm" w="sm" type="none"/>
          </a:ln>
        </p:spPr>
      </p:pic>
      <p:sp>
        <p:nvSpPr>
          <p:cNvPr id="517" name="Google Shape;517;p35"/>
          <p:cNvSpPr txBox="1"/>
          <p:nvPr/>
        </p:nvSpPr>
        <p:spPr>
          <a:xfrm>
            <a:off x="1481459" y="6538913"/>
            <a:ext cx="3143749" cy="276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P-3 Circumnavigation at higher altitudes</a:t>
            </a:r>
            <a:endParaRPr/>
          </a:p>
        </p:txBody>
      </p:sp>
      <p:sp>
        <p:nvSpPr>
          <p:cNvPr id="518" name="Google Shape;518;p35"/>
          <p:cNvSpPr txBox="1"/>
          <p:nvPr/>
        </p:nvSpPr>
        <p:spPr>
          <a:xfrm>
            <a:off x="4856205" y="6538912"/>
            <a:ext cx="238542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P-3 Dry Air Entrainment Module</a:t>
            </a:r>
            <a:endParaRPr/>
          </a:p>
        </p:txBody>
      </p:sp>
      <p:sp>
        <p:nvSpPr>
          <p:cNvPr id="519" name="Google Shape;519;p35"/>
          <p:cNvSpPr txBox="1"/>
          <p:nvPr/>
        </p:nvSpPr>
        <p:spPr>
          <a:xfrm>
            <a:off x="7472629" y="6538911"/>
            <a:ext cx="277112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G-IV Figure-4 + Double Circumnavigation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6"/>
          <p:cNvSpPr txBox="1"/>
          <p:nvPr>
            <p:ph idx="12" type="sldNum"/>
          </p:nvPr>
        </p:nvSpPr>
        <p:spPr>
          <a:xfrm>
            <a:off x="8610600" y="6572104"/>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525" name="Google Shape;525;p36"/>
          <p:cNvSpPr txBox="1"/>
          <p:nvPr/>
        </p:nvSpPr>
        <p:spPr>
          <a:xfrm>
            <a:off x="688369" y="0"/>
            <a:ext cx="10876909" cy="15081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2021 HFP-APHEX: Early Stage</a:t>
            </a:r>
            <a:endParaRPr/>
          </a:p>
          <a:p>
            <a:pPr indent="0" lvl="0" marL="0" marR="0" rtl="0" algn="ctr">
              <a:lnSpc>
                <a:spcPct val="100000"/>
              </a:lnSpc>
              <a:spcBef>
                <a:spcPts val="0"/>
              </a:spcBef>
              <a:spcAft>
                <a:spcPts val="0"/>
              </a:spcAft>
              <a:buClr>
                <a:srgbClr val="2E75B5"/>
              </a:buClr>
              <a:buSzPts val="2400"/>
              <a:buFont typeface="Calibri"/>
              <a:buNone/>
            </a:pPr>
            <a:r>
              <a:rPr b="1" i="0" lang="en-US" sz="2400" u="none" cap="none" strike="noStrike">
                <a:solidFill>
                  <a:srgbClr val="2E75B5"/>
                </a:solidFill>
                <a:latin typeface="Calibri"/>
                <a:ea typeface="Calibri"/>
                <a:cs typeface="Calibri"/>
                <a:sym typeface="Calibri"/>
              </a:rPr>
              <a:t>Convective Burst Structure and Evolution Module (CBM)</a:t>
            </a:r>
            <a:endParaRPr/>
          </a:p>
          <a:p>
            <a:pPr indent="0" lvl="0" marL="0" marR="0" rtl="0" algn="ctr">
              <a:lnSpc>
                <a:spcPct val="100000"/>
              </a:lnSpc>
              <a:spcBef>
                <a:spcPts val="0"/>
              </a:spcBef>
              <a:spcAft>
                <a:spcPts val="0"/>
              </a:spcAft>
              <a:buClr>
                <a:srgbClr val="2E75B5"/>
              </a:buClr>
              <a:buSzPts val="1800"/>
              <a:buFont typeface="Calibri"/>
              <a:buNone/>
            </a:pPr>
            <a:r>
              <a:rPr b="0" i="0" lang="en-US" sz="1800" u="none" cap="none" strike="noStrike">
                <a:solidFill>
                  <a:srgbClr val="2E75B5"/>
                </a:solidFill>
                <a:latin typeface="Calibri"/>
                <a:ea typeface="Calibri"/>
                <a:cs typeface="Calibri"/>
                <a:sym typeface="Calibri"/>
              </a:rPr>
              <a:t>Science Team:Rob Rogers (PI), Jon Zawislak, Trey Alvey, Josh Wadler, Robert Black, Josh Wadler, Hua Leighton, Xuejin Zhang, Michael Bell (CSU), Anthony Didlake (PSU), Jim Doyle (NRL), Dan Stern (NRL), Ralph Foster (UW)</a:t>
            </a:r>
            <a:endParaRPr/>
          </a:p>
        </p:txBody>
      </p:sp>
      <p:pic>
        <p:nvPicPr>
          <p:cNvPr id="526" name="Google Shape;526;p3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527" name="Google Shape;527;p3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528" name="Google Shape;528;p36"/>
          <p:cNvSpPr txBox="1"/>
          <p:nvPr/>
        </p:nvSpPr>
        <p:spPr>
          <a:xfrm>
            <a:off x="227830" y="1440040"/>
            <a:ext cx="11964170" cy="286232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Obtain a quantitative description of the kinematic and thermodynamic structure and evolution of intense convective systems (convective bursts) and the nearby environment to examine their role in TC intensity change</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Repeatedly sample the kinematic and reflectivity structure and evolution of individual convective bursts and their associated precipitation structures using airborne Doppler radar</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Follow CBs as they translate azimuthally downwind in a shear-relative framework (where relevant)</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Optimal additional measurements include: </a:t>
            </a:r>
            <a:endParaRPr/>
          </a:p>
          <a:p>
            <a:pPr indent="-285750" lvl="1" marL="7429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Deep-layer measurements of temperature and humidity in the local environment of the CBs from high-altitude aircraft will provide the thermodynamic context within the mid-and lower troposphere</a:t>
            </a:r>
            <a:endParaRPr/>
          </a:p>
          <a:p>
            <a:pPr indent="-285750" lvl="1" marL="7429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Measurements of sea-surface temperature and subsurface temperature profiles from ocean probes and/or IR dropsondes will provide context on the surface boundary</a:t>
            </a:r>
            <a:endParaRPr/>
          </a:p>
        </p:txBody>
      </p:sp>
      <p:grpSp>
        <p:nvGrpSpPr>
          <p:cNvPr id="529" name="Google Shape;529;p36"/>
          <p:cNvGrpSpPr/>
          <p:nvPr/>
        </p:nvGrpSpPr>
        <p:grpSpPr>
          <a:xfrm>
            <a:off x="1549431" y="4287352"/>
            <a:ext cx="2630185" cy="2334410"/>
            <a:chOff x="2383604" y="4387065"/>
            <a:chExt cx="2065106" cy="1885715"/>
          </a:xfrm>
        </p:grpSpPr>
        <p:sp>
          <p:nvSpPr>
            <p:cNvPr id="530" name="Google Shape;530;p36"/>
            <p:cNvSpPr/>
            <p:nvPr/>
          </p:nvSpPr>
          <p:spPr>
            <a:xfrm>
              <a:off x="2383604" y="4387065"/>
              <a:ext cx="1993187" cy="18000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31" name="Google Shape;531;p36"/>
            <p:cNvPicPr preferRelativeResize="0"/>
            <p:nvPr/>
          </p:nvPicPr>
          <p:blipFill rotWithShape="1">
            <a:blip r:embed="rId5">
              <a:alphaModFix/>
            </a:blip>
            <a:srcRect b="45016" l="19877" r="14980" t="0"/>
            <a:stretch/>
          </p:blipFill>
          <p:spPr>
            <a:xfrm>
              <a:off x="2383604" y="4472696"/>
              <a:ext cx="2065106" cy="1800084"/>
            </a:xfrm>
            <a:prstGeom prst="rect">
              <a:avLst/>
            </a:prstGeom>
            <a:noFill/>
            <a:ln>
              <a:noFill/>
            </a:ln>
          </p:spPr>
        </p:pic>
      </p:grpSp>
      <p:grpSp>
        <p:nvGrpSpPr>
          <p:cNvPr id="532" name="Google Shape;532;p36"/>
          <p:cNvGrpSpPr/>
          <p:nvPr/>
        </p:nvGrpSpPr>
        <p:grpSpPr>
          <a:xfrm>
            <a:off x="5263612" y="4151632"/>
            <a:ext cx="5801655" cy="2420471"/>
            <a:chOff x="5969284" y="4472696"/>
            <a:chExt cx="4859677" cy="1800084"/>
          </a:xfrm>
        </p:grpSpPr>
        <p:sp>
          <p:nvSpPr>
            <p:cNvPr id="533" name="Google Shape;533;p36"/>
            <p:cNvSpPr/>
            <p:nvPr/>
          </p:nvSpPr>
          <p:spPr>
            <a:xfrm>
              <a:off x="5969284" y="4582938"/>
              <a:ext cx="4859677" cy="16898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34" name="Google Shape;534;p36"/>
            <p:cNvPicPr preferRelativeResize="0"/>
            <p:nvPr/>
          </p:nvPicPr>
          <p:blipFill rotWithShape="1">
            <a:blip r:embed="rId5">
              <a:alphaModFix/>
            </a:blip>
            <a:srcRect b="4727" l="0" r="0" t="56670"/>
            <a:stretch/>
          </p:blipFill>
          <p:spPr>
            <a:xfrm>
              <a:off x="6126823" y="4472696"/>
              <a:ext cx="4515746" cy="1800084"/>
            </a:xfrm>
            <a:prstGeom prst="rect">
              <a:avLst/>
            </a:prstGeom>
            <a:noFill/>
            <a:ln>
              <a:noFill/>
            </a:ln>
          </p:spPr>
        </p:pic>
      </p:grpSp>
      <p:sp>
        <p:nvSpPr>
          <p:cNvPr id="535" name="Google Shape;535;p36"/>
          <p:cNvSpPr txBox="1"/>
          <p:nvPr/>
        </p:nvSpPr>
        <p:spPr>
          <a:xfrm>
            <a:off x="1622649" y="6522714"/>
            <a:ext cx="231986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1" lang="en-US" sz="1600" u="none" cap="none" strike="noStrike">
                <a:solidFill>
                  <a:srgbClr val="000000"/>
                </a:solidFill>
                <a:latin typeface="Calibri"/>
                <a:ea typeface="Calibri"/>
                <a:cs typeface="Calibri"/>
                <a:sym typeface="Calibri"/>
              </a:rPr>
              <a:t>Sampling schematic of CB</a:t>
            </a:r>
            <a:endParaRPr/>
          </a:p>
        </p:txBody>
      </p:sp>
      <p:sp>
        <p:nvSpPr>
          <p:cNvPr id="536" name="Google Shape;536;p36"/>
          <p:cNvSpPr txBox="1"/>
          <p:nvPr/>
        </p:nvSpPr>
        <p:spPr>
          <a:xfrm>
            <a:off x="5012116" y="6528007"/>
            <a:ext cx="625863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1" lang="en-US" sz="1600" u="none" cap="none" strike="noStrike">
                <a:solidFill>
                  <a:srgbClr val="000000"/>
                </a:solidFill>
                <a:latin typeface="Calibri"/>
                <a:ea typeface="Calibri"/>
                <a:cs typeface="Calibri"/>
                <a:sym typeface="Calibri"/>
              </a:rPr>
              <a:t>Example pattern following CB during translation upshear</a:t>
            </a:r>
            <a:endParaRPr b="0" i="1" sz="16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Chart, radar chart&#10;&#10;Description automatically generated" id="541" name="Google Shape;541;p37"/>
          <p:cNvPicPr preferRelativeResize="0"/>
          <p:nvPr/>
        </p:nvPicPr>
        <p:blipFill rotWithShape="1">
          <a:blip r:embed="rId3">
            <a:alphaModFix/>
          </a:blip>
          <a:srcRect b="0" l="0" r="17334" t="0"/>
          <a:stretch/>
        </p:blipFill>
        <p:spPr>
          <a:xfrm>
            <a:off x="11084" y="3398230"/>
            <a:ext cx="3813349" cy="3459770"/>
          </a:xfrm>
          <a:prstGeom prst="rect">
            <a:avLst/>
          </a:prstGeom>
          <a:noFill/>
          <a:ln>
            <a:noFill/>
          </a:ln>
        </p:spPr>
      </p:pic>
      <p:sp>
        <p:nvSpPr>
          <p:cNvPr id="542" name="Google Shape;54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3" name="Google Shape;543;p37"/>
          <p:cNvSpPr txBox="1"/>
          <p:nvPr/>
        </p:nvSpPr>
        <p:spPr>
          <a:xfrm>
            <a:off x="951470" y="0"/>
            <a:ext cx="1040233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Early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Hurricane Boundary Layer (HBL) Module</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J. Zhang, Dunion, S. Chen, Doyle, Stern, Rogers, Cione, Wadler, X. Chen, Hazelton, Zawislak, </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Tang, Bryan, Fovell, Rios-Berrios, Judt, Sanabia, Bell, Wang, Foster, Jin, Rudzin</a:t>
            </a:r>
            <a:endParaRPr sz="1800">
              <a:solidFill>
                <a:srgbClr val="2F5496"/>
              </a:solidFill>
              <a:latin typeface="Calibri"/>
              <a:ea typeface="Calibri"/>
              <a:cs typeface="Calibri"/>
              <a:sym typeface="Calibri"/>
            </a:endParaRPr>
          </a:p>
        </p:txBody>
      </p:sp>
      <p:pic>
        <p:nvPicPr>
          <p:cNvPr id="544" name="Google Shape;544;p37"/>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545" name="Google Shape;545;p37"/>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546" name="Google Shape;546;p37"/>
          <p:cNvSpPr txBox="1"/>
          <p:nvPr/>
        </p:nvSpPr>
        <p:spPr>
          <a:xfrm>
            <a:off x="343594" y="1571838"/>
            <a:ext cx="11445988" cy="172867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Collect aircraft observations in the boundary layer of TCs to improve the understanding of intensity change processes</a:t>
            </a:r>
            <a:endParaRPr/>
          </a:p>
          <a:p>
            <a:pPr indent="-101600" lvl="0" marL="466344" marR="0" rtl="0" algn="l">
              <a:spcBef>
                <a:spcPts val="20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 How are boundary-layer inflow and thermodynamic fields related before TC intensification? </a:t>
            </a:r>
            <a:endParaRPr/>
          </a:p>
          <a:p>
            <a:pPr indent="-101600" lvl="0" marL="466344" marR="0" rtl="0" algn="l">
              <a:spcBef>
                <a:spcPts val="20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 How do boundary layer height scales evolve before and during the intensification? </a:t>
            </a:r>
            <a:endParaRPr/>
          </a:p>
          <a:p>
            <a:pPr indent="-101600" lvl="0" marL="466344" marR="0" rtl="0" algn="l">
              <a:spcBef>
                <a:spcPts val="20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 How might environmental shear modulate the boundary layer asymmetry? </a:t>
            </a:r>
            <a:endParaRPr/>
          </a:p>
          <a:p>
            <a:pPr indent="-101600" lvl="0" marL="466344" marR="0" rtl="0" algn="l">
              <a:spcBef>
                <a:spcPts val="20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 What is the role of boundary layer recovery in TC intensity change in shear?</a:t>
            </a:r>
            <a:endParaRPr/>
          </a:p>
          <a:p>
            <a:pPr indent="-101600" lvl="0" marL="466344" marR="0" rtl="0" algn="l">
              <a:spcBef>
                <a:spcPts val="20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 How does the boundary layer structure vary with the diurnal cycle in early-stage storms?</a:t>
            </a:r>
            <a:endParaRPr/>
          </a:p>
        </p:txBody>
      </p:sp>
      <p:sp>
        <p:nvSpPr>
          <p:cNvPr id="547" name="Google Shape;547;p37"/>
          <p:cNvSpPr txBox="1"/>
          <p:nvPr/>
        </p:nvSpPr>
        <p:spPr>
          <a:xfrm>
            <a:off x="-799211" y="6582340"/>
            <a:ext cx="314374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P-3 Rotated Figure-4</a:t>
            </a:r>
            <a:r>
              <a:rPr lang="en-US" sz="1200">
                <a:solidFill>
                  <a:schemeClr val="dk1"/>
                </a:solidFill>
                <a:latin typeface="Calibri"/>
                <a:ea typeface="Calibri"/>
                <a:cs typeface="Calibri"/>
                <a:sym typeface="Calibri"/>
              </a:rPr>
              <a:t> </a:t>
            </a:r>
            <a:endParaRPr b="1" sz="1200">
              <a:solidFill>
                <a:schemeClr val="dk1"/>
              </a:solidFill>
              <a:latin typeface="Calibri"/>
              <a:ea typeface="Calibri"/>
              <a:cs typeface="Calibri"/>
              <a:sym typeface="Calibri"/>
            </a:endParaRPr>
          </a:p>
        </p:txBody>
      </p:sp>
      <p:pic>
        <p:nvPicPr>
          <p:cNvPr id="548" name="Google Shape;548;p37"/>
          <p:cNvPicPr preferRelativeResize="0"/>
          <p:nvPr/>
        </p:nvPicPr>
        <p:blipFill rotWithShape="1">
          <a:blip r:embed="rId6">
            <a:alphaModFix/>
          </a:blip>
          <a:srcRect b="0" l="0" r="0" t="0"/>
          <a:stretch/>
        </p:blipFill>
        <p:spPr>
          <a:xfrm>
            <a:off x="7912194" y="3398230"/>
            <a:ext cx="4279807" cy="3459770"/>
          </a:xfrm>
          <a:prstGeom prst="rect">
            <a:avLst/>
          </a:prstGeom>
          <a:noFill/>
          <a:ln>
            <a:noFill/>
          </a:ln>
        </p:spPr>
      </p:pic>
      <p:sp>
        <p:nvSpPr>
          <p:cNvPr id="549" name="Google Shape;549;p37"/>
          <p:cNvSpPr txBox="1"/>
          <p:nvPr/>
        </p:nvSpPr>
        <p:spPr>
          <a:xfrm>
            <a:off x="8667403" y="3429000"/>
            <a:ext cx="332509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B050"/>
                </a:solidFill>
                <a:latin typeface="Calibri"/>
                <a:ea typeface="Calibri"/>
                <a:cs typeface="Calibri"/>
                <a:sym typeface="Calibri"/>
              </a:rPr>
              <a:t>Dropsonde composite of radial velocity (V</a:t>
            </a:r>
            <a:r>
              <a:rPr baseline="-25000" lang="en-US" sz="1400">
                <a:solidFill>
                  <a:srgbClr val="00B050"/>
                </a:solidFill>
                <a:latin typeface="Calibri"/>
                <a:ea typeface="Calibri"/>
                <a:cs typeface="Calibri"/>
                <a:sym typeface="Calibri"/>
              </a:rPr>
              <a:t>r</a:t>
            </a:r>
            <a:r>
              <a:rPr lang="en-US" sz="1400">
                <a:solidFill>
                  <a:srgbClr val="00B050"/>
                </a:solidFill>
                <a:latin typeface="Calibri"/>
                <a:ea typeface="Calibri"/>
                <a:cs typeface="Calibri"/>
                <a:sym typeface="Calibri"/>
              </a:rPr>
              <a:t>) at R=250-350 km below 1 km altitude in mature hurricanes </a:t>
            </a:r>
            <a:endParaRPr/>
          </a:p>
        </p:txBody>
      </p:sp>
      <p:pic>
        <p:nvPicPr>
          <p:cNvPr descr="Chart, radar chart&#10;&#10;Description automatically generated" id="550" name="Google Shape;550;p37"/>
          <p:cNvPicPr preferRelativeResize="0"/>
          <p:nvPr/>
        </p:nvPicPr>
        <p:blipFill rotWithShape="1">
          <a:blip r:embed="rId7">
            <a:alphaModFix/>
          </a:blip>
          <a:srcRect b="0" l="0" r="0" t="0"/>
          <a:stretch/>
        </p:blipFill>
        <p:spPr>
          <a:xfrm>
            <a:off x="3962063" y="3398230"/>
            <a:ext cx="3810336" cy="34683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6" name="Google Shape;556;p38"/>
          <p:cNvSpPr txBox="1"/>
          <p:nvPr/>
        </p:nvSpPr>
        <p:spPr>
          <a:xfrm>
            <a:off x="1" y="0"/>
            <a:ext cx="121920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Early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Impact of Targeted Observations on Forecasts (ITOFS) Experiment</a:t>
            </a:r>
            <a:endParaRPr/>
          </a:p>
          <a:p>
            <a:pPr indent="0" lvl="0" marL="0" marR="0" rtl="0" algn="ctr">
              <a:spcBef>
                <a:spcPts val="0"/>
              </a:spcBef>
              <a:spcAft>
                <a:spcPts val="0"/>
              </a:spcAft>
              <a:buNone/>
            </a:pPr>
            <a:r>
              <a:rPr lang="en-US" sz="1600">
                <a:solidFill>
                  <a:srgbClr val="2F5496"/>
                </a:solidFill>
                <a:latin typeface="Calibri"/>
                <a:ea typeface="Calibri"/>
                <a:cs typeface="Calibri"/>
                <a:sym typeface="Calibri"/>
              </a:rPr>
              <a:t>Science Team: Jason Dunion, Sim Aberson, Jon Zawislak, Kelly Ryan, Jason Sippel, Ryan Torn (Univ at Albany-SUNY),</a:t>
            </a:r>
            <a:endParaRPr/>
          </a:p>
          <a:p>
            <a:pPr indent="0" lvl="0" marL="0" marR="0" rtl="0" algn="ctr">
              <a:spcBef>
                <a:spcPts val="0"/>
              </a:spcBef>
              <a:spcAft>
                <a:spcPts val="0"/>
              </a:spcAft>
              <a:buNone/>
            </a:pPr>
            <a:r>
              <a:rPr lang="en-US" sz="1600">
                <a:solidFill>
                  <a:srgbClr val="2F5496"/>
                </a:solidFill>
                <a:latin typeface="Calibri"/>
                <a:ea typeface="Calibri"/>
                <a:cs typeface="Calibri"/>
                <a:sym typeface="Calibri"/>
              </a:rPr>
              <a:t>Jim Doyle (NRL-Monterey), Eric Blake (NWS/NHC), Mike Brennan (NWS/NHC), Chris Landsea (NWS/TAFB)</a:t>
            </a:r>
            <a:endParaRPr/>
          </a:p>
        </p:txBody>
      </p:sp>
      <p:pic>
        <p:nvPicPr>
          <p:cNvPr id="557" name="Google Shape;557;p3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558" name="Google Shape;558;p3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559" name="Google Shape;559;p38"/>
          <p:cNvSpPr txBox="1"/>
          <p:nvPr/>
        </p:nvSpPr>
        <p:spPr>
          <a:xfrm>
            <a:off x="117387" y="1611001"/>
            <a:ext cx="1207461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dk1"/>
                </a:solidFill>
                <a:latin typeface="Calibri"/>
                <a:ea typeface="Calibri"/>
                <a:cs typeface="Calibri"/>
                <a:sym typeface="Calibri"/>
              </a:rPr>
              <a:t>Plain Language Description:</a:t>
            </a:r>
            <a:r>
              <a:rPr lang="en-US" sz="2000">
                <a:solidFill>
                  <a:schemeClr val="dk1"/>
                </a:solidFill>
                <a:latin typeface="Calibri"/>
                <a:ea typeface="Calibri"/>
                <a:cs typeface="Calibri"/>
                <a:sym typeface="Calibri"/>
              </a:rPr>
              <a:t> Investigate new sampling strategies for optimizing the use of aircraft observations to improve model forecasts of TC track, intensity, and structure.</a:t>
            </a:r>
            <a:endParaRPr sz="500">
              <a:solidFill>
                <a:schemeClr val="dk1"/>
              </a:solidFill>
              <a:latin typeface="Calibri"/>
              <a:ea typeface="Calibri"/>
              <a:cs typeface="Calibri"/>
              <a:sym typeface="Calibri"/>
            </a:endParaRPr>
          </a:p>
        </p:txBody>
      </p:sp>
      <p:sp>
        <p:nvSpPr>
          <p:cNvPr id="560" name="Google Shape;560;p38"/>
          <p:cNvSpPr txBox="1"/>
          <p:nvPr/>
        </p:nvSpPr>
        <p:spPr>
          <a:xfrm>
            <a:off x="263539" y="5293943"/>
            <a:ext cx="32004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ECMWF ensemble sensitivity analysis for 2019 Hurricane Dorian on 31 Aug. Warmer and cooler colors are target areas to improve the 48-hr track forecast.</a:t>
            </a:r>
            <a:endParaRPr/>
          </a:p>
        </p:txBody>
      </p:sp>
      <p:sp>
        <p:nvSpPr>
          <p:cNvPr id="561" name="Google Shape;561;p38"/>
          <p:cNvSpPr txBox="1"/>
          <p:nvPr/>
        </p:nvSpPr>
        <p:spPr>
          <a:xfrm>
            <a:off x="3852332" y="5293943"/>
            <a:ext cx="32004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Same as left figure except for the NOAA G-IV.</a:t>
            </a:r>
            <a:endParaRPr/>
          </a:p>
        </p:txBody>
      </p:sp>
      <p:grpSp>
        <p:nvGrpSpPr>
          <p:cNvPr id="562" name="Google Shape;562;p38"/>
          <p:cNvGrpSpPr/>
          <p:nvPr/>
        </p:nvGrpSpPr>
        <p:grpSpPr>
          <a:xfrm>
            <a:off x="263538" y="2822226"/>
            <a:ext cx="3235355" cy="2465275"/>
            <a:chOff x="263538" y="2741306"/>
            <a:chExt cx="3235355" cy="2465275"/>
          </a:xfrm>
        </p:grpSpPr>
        <p:pic>
          <p:nvPicPr>
            <p:cNvPr descr="A picture containing text, map&#10;&#10;Description automatically generated" id="563" name="Google Shape;563;p38"/>
            <p:cNvPicPr preferRelativeResize="0"/>
            <p:nvPr/>
          </p:nvPicPr>
          <p:blipFill rotWithShape="1">
            <a:blip r:embed="rId5">
              <a:alphaModFix/>
            </a:blip>
            <a:srcRect b="0" l="0" r="0" t="0"/>
            <a:stretch/>
          </p:blipFill>
          <p:spPr>
            <a:xfrm>
              <a:off x="263538" y="2741306"/>
              <a:ext cx="3200400" cy="2465275"/>
            </a:xfrm>
            <a:prstGeom prst="rect">
              <a:avLst/>
            </a:prstGeom>
            <a:noFill/>
            <a:ln>
              <a:noFill/>
            </a:ln>
          </p:spPr>
        </p:pic>
        <p:sp>
          <p:nvSpPr>
            <p:cNvPr id="564" name="Google Shape;564;p38"/>
            <p:cNvSpPr txBox="1"/>
            <p:nvPr/>
          </p:nvSpPr>
          <p:spPr>
            <a:xfrm>
              <a:off x="2396925" y="2741306"/>
              <a:ext cx="11019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NOAA P-3</a:t>
              </a:r>
              <a:endParaRPr/>
            </a:p>
          </p:txBody>
        </p:sp>
        <p:cxnSp>
          <p:nvCxnSpPr>
            <p:cNvPr id="565" name="Google Shape;565;p38"/>
            <p:cNvCxnSpPr/>
            <p:nvPr/>
          </p:nvCxnSpPr>
          <p:spPr>
            <a:xfrm>
              <a:off x="2031165" y="2930072"/>
              <a:ext cx="365760" cy="0"/>
            </a:xfrm>
            <a:prstGeom prst="straightConnector1">
              <a:avLst/>
            </a:prstGeom>
            <a:noFill/>
            <a:ln cap="flat" cmpd="sng" w="25400">
              <a:solidFill>
                <a:schemeClr val="dk1"/>
              </a:solidFill>
              <a:prstDash val="solid"/>
              <a:miter lim="800000"/>
              <a:headEnd len="sm" w="sm" type="none"/>
              <a:tailEnd len="sm" w="sm" type="none"/>
            </a:ln>
          </p:spPr>
        </p:cxnSp>
      </p:grpSp>
      <p:grpSp>
        <p:nvGrpSpPr>
          <p:cNvPr id="566" name="Google Shape;566;p38"/>
          <p:cNvGrpSpPr/>
          <p:nvPr/>
        </p:nvGrpSpPr>
        <p:grpSpPr>
          <a:xfrm>
            <a:off x="3852331" y="2822226"/>
            <a:ext cx="3260312" cy="2465275"/>
            <a:chOff x="3852331" y="2741306"/>
            <a:chExt cx="3260312" cy="2465275"/>
          </a:xfrm>
        </p:grpSpPr>
        <p:pic>
          <p:nvPicPr>
            <p:cNvPr descr="A picture containing text, map&#10;&#10;Description automatically generated" id="567" name="Google Shape;567;p38"/>
            <p:cNvPicPr preferRelativeResize="0"/>
            <p:nvPr/>
          </p:nvPicPr>
          <p:blipFill rotWithShape="1">
            <a:blip r:embed="rId6">
              <a:alphaModFix/>
            </a:blip>
            <a:srcRect b="0" l="0" r="0" t="0"/>
            <a:stretch/>
          </p:blipFill>
          <p:spPr>
            <a:xfrm>
              <a:off x="3852331" y="2741306"/>
              <a:ext cx="3200400" cy="2465275"/>
            </a:xfrm>
            <a:prstGeom prst="rect">
              <a:avLst/>
            </a:prstGeom>
            <a:noFill/>
            <a:ln>
              <a:noFill/>
            </a:ln>
          </p:spPr>
        </p:pic>
        <p:sp>
          <p:nvSpPr>
            <p:cNvPr id="568" name="Google Shape;568;p38"/>
            <p:cNvSpPr txBox="1"/>
            <p:nvPr/>
          </p:nvSpPr>
          <p:spPr>
            <a:xfrm>
              <a:off x="5904620" y="2745406"/>
              <a:ext cx="12080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NOAA G-IV</a:t>
              </a:r>
              <a:endParaRPr/>
            </a:p>
          </p:txBody>
        </p:sp>
        <p:cxnSp>
          <p:nvCxnSpPr>
            <p:cNvPr id="569" name="Google Shape;569;p38"/>
            <p:cNvCxnSpPr/>
            <p:nvPr/>
          </p:nvCxnSpPr>
          <p:spPr>
            <a:xfrm>
              <a:off x="5538860" y="2930072"/>
              <a:ext cx="365760" cy="0"/>
            </a:xfrm>
            <a:prstGeom prst="straightConnector1">
              <a:avLst/>
            </a:prstGeom>
            <a:noFill/>
            <a:ln cap="flat" cmpd="sng" w="25400">
              <a:solidFill>
                <a:schemeClr val="dk1"/>
              </a:solidFill>
              <a:prstDash val="solid"/>
              <a:miter lim="800000"/>
              <a:headEnd len="sm" w="sm" type="none"/>
              <a:tailEnd len="sm" w="sm" type="none"/>
            </a:ln>
          </p:spPr>
        </p:cxnSp>
      </p:grpSp>
      <p:pic>
        <p:nvPicPr>
          <p:cNvPr id="570" name="Google Shape;570;p38"/>
          <p:cNvPicPr preferRelativeResize="0"/>
          <p:nvPr/>
        </p:nvPicPr>
        <p:blipFill rotWithShape="1">
          <a:blip r:embed="rId7">
            <a:alphaModFix/>
          </a:blip>
          <a:srcRect b="0" l="0" r="0" t="0"/>
          <a:stretch/>
        </p:blipFill>
        <p:spPr>
          <a:xfrm>
            <a:off x="7818183" y="4681546"/>
            <a:ext cx="2743200" cy="1997195"/>
          </a:xfrm>
          <a:prstGeom prst="rect">
            <a:avLst/>
          </a:prstGeom>
          <a:noFill/>
          <a:ln>
            <a:noFill/>
          </a:ln>
        </p:spPr>
      </p:pic>
      <p:grpSp>
        <p:nvGrpSpPr>
          <p:cNvPr id="571" name="Google Shape;571;p38"/>
          <p:cNvGrpSpPr/>
          <p:nvPr/>
        </p:nvGrpSpPr>
        <p:grpSpPr>
          <a:xfrm>
            <a:off x="7818183" y="2251605"/>
            <a:ext cx="2743200" cy="2141667"/>
            <a:chOff x="8285063" y="2300774"/>
            <a:chExt cx="2743200" cy="2141667"/>
          </a:xfrm>
        </p:grpSpPr>
        <p:pic>
          <p:nvPicPr>
            <p:cNvPr descr="Chart, scatter chart&#10;&#10;Description automatically generated" id="572" name="Google Shape;572;p38"/>
            <p:cNvPicPr preferRelativeResize="0"/>
            <p:nvPr/>
          </p:nvPicPr>
          <p:blipFill rotWithShape="1">
            <a:blip r:embed="rId8">
              <a:alphaModFix/>
            </a:blip>
            <a:srcRect b="3698" l="4027" r="7372" t="6758"/>
            <a:stretch/>
          </p:blipFill>
          <p:spPr>
            <a:xfrm>
              <a:off x="8285063" y="2300774"/>
              <a:ext cx="2743200" cy="2141667"/>
            </a:xfrm>
            <a:prstGeom prst="rect">
              <a:avLst/>
            </a:prstGeom>
            <a:noFill/>
            <a:ln>
              <a:noFill/>
            </a:ln>
          </p:spPr>
        </p:pic>
        <p:pic>
          <p:nvPicPr>
            <p:cNvPr descr="Chart, radar chart&#10;&#10;Description automatically generated" id="573" name="Google Shape;573;p38"/>
            <p:cNvPicPr preferRelativeResize="0"/>
            <p:nvPr/>
          </p:nvPicPr>
          <p:blipFill rotWithShape="1">
            <a:blip r:embed="rId9">
              <a:alphaModFix amt="50000"/>
            </a:blip>
            <a:srcRect b="14372" l="0" r="30041" t="4672"/>
            <a:stretch/>
          </p:blipFill>
          <p:spPr>
            <a:xfrm>
              <a:off x="9433785" y="2358638"/>
              <a:ext cx="1532062" cy="1956816"/>
            </a:xfrm>
            <a:prstGeom prst="rect">
              <a:avLst/>
            </a:prstGeom>
            <a:noFill/>
            <a:ln>
              <a:noFill/>
            </a:ln>
          </p:spPr>
        </p:pic>
      </p:grpSp>
      <p:sp>
        <p:nvSpPr>
          <p:cNvPr id="574" name="Google Shape;574;p38"/>
          <p:cNvSpPr txBox="1"/>
          <p:nvPr/>
        </p:nvSpPr>
        <p:spPr>
          <a:xfrm>
            <a:off x="7934643" y="2243513"/>
            <a:ext cx="2626740" cy="677108"/>
          </a:xfrm>
          <a:prstGeom prst="rect">
            <a:avLst/>
          </a:prstGeom>
          <a:solidFill>
            <a:schemeClr val="lt1">
              <a:alpha val="57647"/>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G-IV Synoptic Flow Mission</a:t>
            </a:r>
            <a:endParaRPr/>
          </a:p>
          <a:p>
            <a:pPr indent="-114300" lvl="1" marL="177800" marR="0" rtl="0" algn="l">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Hurricane Teddy: 15 Sep 2020</a:t>
            </a:r>
            <a:endParaRPr/>
          </a:p>
          <a:p>
            <a:pPr indent="-114300" lvl="1" marL="177800" marR="0" rtl="0" algn="l">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To improve the 48-hr track forecast</a:t>
            </a:r>
            <a:endParaRPr/>
          </a:p>
        </p:txBody>
      </p:sp>
      <p:sp>
        <p:nvSpPr>
          <p:cNvPr id="575" name="Google Shape;575;p38"/>
          <p:cNvSpPr txBox="1"/>
          <p:nvPr/>
        </p:nvSpPr>
        <p:spPr>
          <a:xfrm>
            <a:off x="10560631" y="2872378"/>
            <a:ext cx="163136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ECMWF Ensemble-Based Sensitivity</a:t>
            </a:r>
            <a:endParaRPr/>
          </a:p>
        </p:txBody>
      </p:sp>
      <p:sp>
        <p:nvSpPr>
          <p:cNvPr id="576" name="Google Shape;576;p38"/>
          <p:cNvSpPr txBox="1"/>
          <p:nvPr/>
        </p:nvSpPr>
        <p:spPr>
          <a:xfrm>
            <a:off x="7818184" y="4289857"/>
            <a:ext cx="2743200" cy="3387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000"/>
              <a:buFont typeface="Calibri"/>
              <a:buNone/>
            </a:pPr>
            <a:r>
              <a:rPr i="1" lang="en-US" sz="1000">
                <a:solidFill>
                  <a:schemeClr val="dk1"/>
                </a:solidFill>
                <a:latin typeface="Calibri"/>
                <a:ea typeface="Calibri"/>
                <a:cs typeface="Calibri"/>
                <a:sym typeface="Calibri"/>
              </a:rPr>
              <a:t>Courtesy: Ryan Torn (University at Albany/SUNY)</a:t>
            </a:r>
            <a:endParaRPr i="1" sz="1000">
              <a:solidFill>
                <a:schemeClr val="dk1"/>
              </a:solidFill>
              <a:latin typeface="Calibri"/>
              <a:ea typeface="Calibri"/>
              <a:cs typeface="Calibri"/>
              <a:sym typeface="Calibri"/>
            </a:endParaRPr>
          </a:p>
        </p:txBody>
      </p:sp>
      <p:sp>
        <p:nvSpPr>
          <p:cNvPr id="577" name="Google Shape;577;p38"/>
          <p:cNvSpPr txBox="1"/>
          <p:nvPr/>
        </p:nvSpPr>
        <p:spPr>
          <a:xfrm>
            <a:off x="7826275" y="6567359"/>
            <a:ext cx="2743200" cy="3387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000"/>
              <a:buFont typeface="Calibri"/>
              <a:buNone/>
            </a:pPr>
            <a:r>
              <a:rPr i="1" lang="en-US" sz="1000">
                <a:solidFill>
                  <a:schemeClr val="dk1"/>
                </a:solidFill>
                <a:latin typeface="Calibri"/>
                <a:ea typeface="Calibri"/>
                <a:cs typeface="Calibri"/>
                <a:sym typeface="Calibri"/>
              </a:rPr>
              <a:t>Courtesy: Jim Doyle (NRL/Monterey)</a:t>
            </a:r>
            <a:endParaRPr i="1" sz="1000">
              <a:solidFill>
                <a:schemeClr val="dk1"/>
              </a:solidFill>
              <a:latin typeface="Calibri"/>
              <a:ea typeface="Calibri"/>
              <a:cs typeface="Calibri"/>
              <a:sym typeface="Calibri"/>
            </a:endParaRPr>
          </a:p>
        </p:txBody>
      </p:sp>
      <p:sp>
        <p:nvSpPr>
          <p:cNvPr id="578" name="Google Shape;578;p38"/>
          <p:cNvSpPr txBox="1"/>
          <p:nvPr/>
        </p:nvSpPr>
        <p:spPr>
          <a:xfrm>
            <a:off x="7877999" y="4702810"/>
            <a:ext cx="2626740" cy="677108"/>
          </a:xfrm>
          <a:prstGeom prst="rect">
            <a:avLst/>
          </a:prstGeom>
          <a:solidFill>
            <a:schemeClr val="lt1">
              <a:alpha val="57647"/>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G-IV Synoptic Flow Mission</a:t>
            </a:r>
            <a:endParaRPr/>
          </a:p>
          <a:p>
            <a:pPr indent="-114300" lvl="1" marL="177800" marR="0" rtl="0" algn="l">
              <a:spcBef>
                <a:spcPts val="0"/>
              </a:spcBef>
              <a:spcAft>
                <a:spcPts val="0"/>
              </a:spcAft>
              <a:buClr>
                <a:schemeClr val="dk1"/>
              </a:buClr>
              <a:buSzPts val="1200"/>
              <a:buFont typeface="Noto Sans Symbols"/>
              <a:buChar char="▪"/>
            </a:pPr>
            <a:r>
              <a:rPr b="0" i="1" lang="en-US" sz="1200" u="none" cap="none" strike="noStrike">
                <a:solidFill>
                  <a:schemeClr val="dk1"/>
                </a:solidFill>
                <a:latin typeface="Calibri"/>
                <a:ea typeface="Calibri"/>
                <a:cs typeface="Calibri"/>
                <a:sym typeface="Calibri"/>
              </a:rPr>
              <a:t>Hurricane Teddy: 16 Sep 2020 00z</a:t>
            </a:r>
            <a:endParaRPr/>
          </a:p>
          <a:p>
            <a:pPr indent="-114300" lvl="1" marL="177800" marR="0" rtl="0" algn="l">
              <a:spcBef>
                <a:spcPts val="0"/>
              </a:spcBef>
              <a:spcAft>
                <a:spcPts val="0"/>
              </a:spcAft>
              <a:buClr>
                <a:schemeClr val="dk1"/>
              </a:buClr>
              <a:buSzPts val="1200"/>
              <a:buFont typeface="Noto Sans Symbols"/>
              <a:buChar char="▪"/>
            </a:pPr>
            <a:r>
              <a:rPr b="0" i="0" lang="en-US" sz="1200" u="none" cap="none" strike="noStrike">
                <a:solidFill>
                  <a:schemeClr val="dk1"/>
                </a:solidFill>
                <a:latin typeface="Calibri"/>
                <a:ea typeface="Calibri"/>
                <a:cs typeface="Calibri"/>
                <a:sym typeface="Calibri"/>
              </a:rPr>
              <a:t>300-hPa </a:t>
            </a:r>
            <a:r>
              <a:rPr b="0" i="0" lang="en-US" sz="1200" u="none" cap="none" strike="noStrike">
                <a:solidFill>
                  <a:schemeClr val="dk1"/>
                </a:solidFill>
                <a:latin typeface="Noto Sans Symbols"/>
                <a:ea typeface="Noto Sans Symbols"/>
                <a:cs typeface="Noto Sans Symbols"/>
                <a:sym typeface="Noto Sans Symbols"/>
              </a:rPr>
              <a:t>ζ</a:t>
            </a:r>
            <a:r>
              <a:rPr b="0" i="0" lang="en-US" sz="1200" u="none" cap="none" strike="noStrike">
                <a:solidFill>
                  <a:schemeClr val="dk1"/>
                </a:solidFill>
                <a:latin typeface="Calibri"/>
                <a:ea typeface="Calibri"/>
                <a:cs typeface="Calibri"/>
                <a:sym typeface="Calibri"/>
              </a:rPr>
              <a:t> sensitivity</a:t>
            </a:r>
            <a:endParaRPr b="0" i="1" sz="1200" u="none" cap="none" strike="noStrike">
              <a:solidFill>
                <a:schemeClr val="dk1"/>
              </a:solidFill>
              <a:latin typeface="Calibri"/>
              <a:ea typeface="Calibri"/>
              <a:cs typeface="Calibri"/>
              <a:sym typeface="Calibri"/>
            </a:endParaRPr>
          </a:p>
        </p:txBody>
      </p:sp>
      <p:sp>
        <p:nvSpPr>
          <p:cNvPr id="579" name="Google Shape;579;p38"/>
          <p:cNvSpPr txBox="1"/>
          <p:nvPr/>
        </p:nvSpPr>
        <p:spPr>
          <a:xfrm>
            <a:off x="10569475" y="5170831"/>
            <a:ext cx="162252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COAMPS-TC Adjoint Sensitivity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5" name="Google Shape;585;p39"/>
          <p:cNvSpPr txBox="1"/>
          <p:nvPr/>
        </p:nvSpPr>
        <p:spPr>
          <a:xfrm>
            <a:off x="1244885" y="0"/>
            <a:ext cx="970223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Early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Stratiform Spiral Module (SSM)</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Rob Rogers (PI), Jon Zawislak, Trey Alvey, Robert Black, Josh Wadler, Hua Leighton, Xuejin Zhang, Michael Bell (CSU), Anthony Didlake (PSU), Jim Doyle (NRL), Dan Stern (NRL)</a:t>
            </a:r>
            <a:endParaRPr/>
          </a:p>
        </p:txBody>
      </p:sp>
      <p:pic>
        <p:nvPicPr>
          <p:cNvPr id="586" name="Google Shape;586;p3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587" name="Google Shape;587;p3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588" name="Google Shape;588;p39"/>
          <p:cNvSpPr txBox="1"/>
          <p:nvPr/>
        </p:nvSpPr>
        <p:spPr>
          <a:xfrm>
            <a:off x="137160" y="1508105"/>
            <a:ext cx="11642075"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Obtain a quantitative description of the distribution of liquid and frozen hydrometeors in stratiform precipitation to better understand the processes that govern these distributions and how they are represented in numerical models.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Precipitation probe measurements of stratiform regions in TCs can also help improve retrievals of stratiform microphysical properties by polarimetric radar.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Spiral ascents/descents in stratiform regions of deep convection at radii outside the RMW will provide microphysical measurements from in situ probes, including how the microphysics vary in a shear-relative framework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Optimal additional measurements include: </a:t>
            </a:r>
            <a:endParaRPr/>
          </a:p>
          <a:p>
            <a:pPr indent="-285750" lvl="1" marL="74295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Deep-layer measurements of temperature and humidity in the local environment of the stratiform precipitation from high-altitude aircraft will provide the thermodynamic context within the mid-and lower troposphere</a:t>
            </a:r>
            <a:endParaRPr/>
          </a:p>
          <a:p>
            <a:pPr indent="-285750" lvl="1" marL="74295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Measurements of sea-surface temperature and subsurface temperature profiles from ocean probes and/or IR dropsondes will provide context on the surface boundary</a:t>
            </a:r>
            <a:endParaRPr/>
          </a:p>
        </p:txBody>
      </p:sp>
      <p:grpSp>
        <p:nvGrpSpPr>
          <p:cNvPr id="589" name="Google Shape;589;p39"/>
          <p:cNvGrpSpPr/>
          <p:nvPr/>
        </p:nvGrpSpPr>
        <p:grpSpPr>
          <a:xfrm>
            <a:off x="2157574" y="4647426"/>
            <a:ext cx="4202130" cy="2074049"/>
            <a:chOff x="2387890" y="4767961"/>
            <a:chExt cx="3971813" cy="1953514"/>
          </a:xfrm>
        </p:grpSpPr>
        <p:sp>
          <p:nvSpPr>
            <p:cNvPr id="590" name="Google Shape;590;p39"/>
            <p:cNvSpPr/>
            <p:nvPr/>
          </p:nvSpPr>
          <p:spPr>
            <a:xfrm>
              <a:off x="2387890" y="4767961"/>
              <a:ext cx="3971813" cy="19535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1" name="Google Shape;591;p39"/>
            <p:cNvPicPr preferRelativeResize="0"/>
            <p:nvPr/>
          </p:nvPicPr>
          <p:blipFill rotWithShape="1">
            <a:blip r:embed="rId5">
              <a:alphaModFix/>
            </a:blip>
            <a:srcRect b="0" l="0" r="0" t="0"/>
            <a:stretch/>
          </p:blipFill>
          <p:spPr>
            <a:xfrm>
              <a:off x="2387890" y="4767961"/>
              <a:ext cx="3840813" cy="1920406"/>
            </a:xfrm>
            <a:prstGeom prst="rect">
              <a:avLst/>
            </a:prstGeom>
            <a:noFill/>
            <a:ln>
              <a:noFill/>
            </a:ln>
          </p:spPr>
        </p:pic>
      </p:grpSp>
      <p:sp>
        <p:nvSpPr>
          <p:cNvPr id="592" name="Google Shape;592;p39"/>
          <p:cNvSpPr txBox="1"/>
          <p:nvPr/>
        </p:nvSpPr>
        <p:spPr>
          <a:xfrm>
            <a:off x="6457988" y="5232201"/>
            <a:ext cx="559685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(a) Example spiral ascent and descent in stratiform portion of primary rainband. (b) Example spiral ascent and descent in isolated CB during stratiform transition.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1" name="Google Shape;121;p4"/>
          <p:cNvSpPr txBox="1"/>
          <p:nvPr/>
        </p:nvSpPr>
        <p:spPr>
          <a:xfrm>
            <a:off x="2779776" y="1397690"/>
            <a:ext cx="9412223" cy="4124176"/>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Intensity Forecasting EXperiment (IFEX)</a:t>
            </a:r>
            <a:r>
              <a:rPr b="1" baseline="30000" lang="en-US" sz="2800">
                <a:solidFill>
                  <a:schemeClr val="dk1"/>
                </a:solidFill>
                <a:latin typeface="Calibri"/>
                <a:ea typeface="Calibri"/>
                <a:cs typeface="Calibri"/>
                <a:sym typeface="Calibri"/>
              </a:rPr>
              <a:t>*</a:t>
            </a:r>
            <a:endParaRPr/>
          </a:p>
          <a:p>
            <a:pPr indent="0" lvl="0" marL="0" marR="0" rtl="0" algn="ctr">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1:</a:t>
            </a:r>
            <a:r>
              <a:rPr lang="en-US" sz="2400">
                <a:solidFill>
                  <a:schemeClr val="dk1"/>
                </a:solidFill>
                <a:latin typeface="Calibri"/>
                <a:ea typeface="Calibri"/>
                <a:cs typeface="Calibri"/>
                <a:sym typeface="Calibri"/>
              </a:rPr>
              <a:t> Collect observations that span the TC life cycle in a variety of environments for model initialization and evaluation</a:t>
            </a:r>
            <a:endParaRPr/>
          </a:p>
          <a:p>
            <a:pPr indent="0" lvl="0" marL="7938"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2:</a:t>
            </a:r>
            <a:r>
              <a:rPr lang="en-US" sz="2400">
                <a:solidFill>
                  <a:schemeClr val="dk1"/>
                </a:solidFill>
                <a:latin typeface="Calibri"/>
                <a:ea typeface="Calibri"/>
                <a:cs typeface="Calibri"/>
                <a:sym typeface="Calibri"/>
              </a:rPr>
              <a:t> Develop and refine measurement strategies and technologies that provide improved real-time monitoring of TC intensity, structure, and environment</a:t>
            </a:r>
            <a:endParaRPr/>
          </a:p>
          <a:p>
            <a:pPr indent="0" lvl="0" marL="7938"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3:</a:t>
            </a:r>
            <a:r>
              <a:rPr lang="en-US" sz="2400">
                <a:solidFill>
                  <a:schemeClr val="dk1"/>
                </a:solidFill>
                <a:latin typeface="Calibri"/>
                <a:ea typeface="Calibri"/>
                <a:cs typeface="Calibri"/>
                <a:sym typeface="Calibri"/>
              </a:rPr>
              <a:t> Improve the understanding of physical processes important in intensity change for a TC at all stages of its life cycle</a:t>
            </a:r>
            <a:endParaRPr/>
          </a:p>
        </p:txBody>
      </p:sp>
      <p:sp>
        <p:nvSpPr>
          <p:cNvPr id="122" name="Google Shape;122;p4"/>
          <p:cNvSpPr txBox="1"/>
          <p:nvPr/>
        </p:nvSpPr>
        <p:spPr>
          <a:xfrm>
            <a:off x="1" y="0"/>
            <a:ext cx="12191999"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IFEX to APHEX</a:t>
            </a:r>
            <a:endParaRPr/>
          </a:p>
        </p:txBody>
      </p:sp>
      <p:pic>
        <p:nvPicPr>
          <p:cNvPr id="123" name="Google Shape;123;p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24" name="Google Shape;124;p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pic>
        <p:nvPicPr>
          <p:cNvPr id="125" name="Google Shape;125;p4"/>
          <p:cNvPicPr preferRelativeResize="0"/>
          <p:nvPr/>
        </p:nvPicPr>
        <p:blipFill rotWithShape="1">
          <a:blip r:embed="rId5">
            <a:alphaModFix/>
          </a:blip>
          <a:srcRect b="0" l="0" r="0" t="0"/>
          <a:stretch/>
        </p:blipFill>
        <p:spPr>
          <a:xfrm>
            <a:off x="102413" y="2148839"/>
            <a:ext cx="2560320" cy="2560321"/>
          </a:xfrm>
          <a:prstGeom prst="rect">
            <a:avLst/>
          </a:prstGeom>
          <a:noFill/>
          <a:ln>
            <a:noFill/>
          </a:ln>
        </p:spPr>
      </p:pic>
      <p:sp>
        <p:nvSpPr>
          <p:cNvPr id="126" name="Google Shape;126;p4"/>
          <p:cNvSpPr txBox="1"/>
          <p:nvPr/>
        </p:nvSpPr>
        <p:spPr>
          <a:xfrm>
            <a:off x="102413" y="5978266"/>
            <a:ext cx="1208958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aseline="30000"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Intensity forecasting</a:t>
            </a:r>
            <a:r>
              <a:rPr lang="en-US" sz="1800">
                <a:solidFill>
                  <a:schemeClr val="dk1"/>
                </a:solidFill>
                <a:latin typeface="Calibri"/>
                <a:ea typeface="Calibri"/>
                <a:cs typeface="Calibri"/>
                <a:sym typeface="Calibri"/>
              </a:rPr>
              <a:t> at the inception of IFEX in 2005 is now a narrow scope within a </a:t>
            </a:r>
            <a:r>
              <a:rPr b="1" lang="en-US" sz="1800">
                <a:solidFill>
                  <a:schemeClr val="dk1"/>
                </a:solidFill>
                <a:latin typeface="Calibri"/>
                <a:ea typeface="Calibri"/>
                <a:cs typeface="Calibri"/>
                <a:sym typeface="Calibri"/>
              </a:rPr>
              <a:t>broad expanse of forecast challenges and knowledge gaps</a:t>
            </a:r>
            <a:r>
              <a:rPr lang="en-US" sz="1800">
                <a:solidFill>
                  <a:schemeClr val="dk1"/>
                </a:solidFill>
                <a:latin typeface="Calibri"/>
                <a:ea typeface="Calibri"/>
                <a:cs typeface="Calibri"/>
                <a:sym typeface="Calibri"/>
              </a:rPr>
              <a:t> that must be addressed at </a:t>
            </a:r>
            <a:r>
              <a:rPr b="1" lang="en-US" sz="1800">
                <a:solidFill>
                  <a:schemeClr val="dk1"/>
                </a:solidFill>
                <a:latin typeface="Calibri"/>
                <a:ea typeface="Calibri"/>
                <a:cs typeface="Calibri"/>
                <a:sym typeface="Calibri"/>
              </a:rPr>
              <a:t>all stages of the TC life cycle</a:t>
            </a:r>
            <a:r>
              <a:rPr lang="en-US" sz="1800">
                <a:solidFill>
                  <a:schemeClr val="dk1"/>
                </a:solidFill>
                <a:latin typeface="Calibri"/>
                <a:ea typeface="Calibri"/>
                <a:cs typeface="Calibri"/>
                <a:sym typeface="Calibri"/>
              </a:rPr>
              <a:t>, though especially in the genesis and early stages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8" name="Google Shape;598;p40"/>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599" name="Google Shape;599;p4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600" name="Google Shape;600;p4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601" name="Google Shape;601;p40"/>
          <p:cNvGraphicFramePr/>
          <p:nvPr/>
        </p:nvGraphicFramePr>
        <p:xfrm>
          <a:off x="394853" y="1748748"/>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602" name="Google Shape;602;p40"/>
          <p:cNvGraphicFramePr/>
          <p:nvPr/>
        </p:nvGraphicFramePr>
        <p:xfrm>
          <a:off x="6489469" y="1319111"/>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603" name="Google Shape;603;p40"/>
          <p:cNvGraphicFramePr/>
          <p:nvPr/>
        </p:nvGraphicFramePr>
        <p:xfrm>
          <a:off x="394853" y="3429000"/>
          <a:ext cx="3000000" cy="3000000"/>
        </p:xfrm>
        <a:graphic>
          <a:graphicData uri="http://schemas.openxmlformats.org/drawingml/2006/table">
            <a:tbl>
              <a:tblPr bandRow="1" firstRow="1">
                <a:noFill/>
                <a:tableStyleId>{94DCF789-5C3A-4658-B800-0F19E424C302}</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604" name="Google Shape;604;p40"/>
          <p:cNvGraphicFramePr/>
          <p:nvPr/>
        </p:nvGraphicFramePr>
        <p:xfrm>
          <a:off x="6489469" y="3407862"/>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605" name="Google Shape;605;p40"/>
          <p:cNvGraphicFramePr/>
          <p:nvPr/>
        </p:nvGraphicFramePr>
        <p:xfrm>
          <a:off x="6489469" y="5451694"/>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606" name="Google Shape;606;p40"/>
          <p:cNvGraphicFramePr/>
          <p:nvPr/>
        </p:nvGraphicFramePr>
        <p:xfrm>
          <a:off x="6489469" y="4277373"/>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12" name="Google Shape;612;p4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8" name="Google Shape;618;p42"/>
          <p:cNvSpPr txBox="1"/>
          <p:nvPr/>
        </p:nvSpPr>
        <p:spPr>
          <a:xfrm>
            <a:off x="951470" y="0"/>
            <a:ext cx="10402330"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Mature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Gravity Wave Module</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Jun Zhang and David Nolan</a:t>
            </a:r>
            <a:endParaRPr sz="1800">
              <a:solidFill>
                <a:schemeClr val="accent5"/>
              </a:solidFill>
              <a:latin typeface="Calibri"/>
              <a:ea typeface="Calibri"/>
              <a:cs typeface="Calibri"/>
              <a:sym typeface="Calibri"/>
            </a:endParaRPr>
          </a:p>
        </p:txBody>
      </p:sp>
      <p:pic>
        <p:nvPicPr>
          <p:cNvPr id="619" name="Google Shape;619;p4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620" name="Google Shape;620;p4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621" name="Google Shape;621;p42"/>
          <p:cNvSpPr txBox="1"/>
          <p:nvPr/>
        </p:nvSpPr>
        <p:spPr>
          <a:xfrm>
            <a:off x="555024" y="1323834"/>
            <a:ext cx="11195221" cy="229293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Collect observations targeted at better understanding the characteristics of gravity waves in hurricanes</a:t>
            </a:r>
            <a:endParaRPr/>
          </a:p>
          <a:p>
            <a:pPr indent="-285750" lvl="0" marL="285750" marR="0" rtl="0" algn="l">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Quantify how the characteristics of these waves are related to hurricane intensity and intensity change</a:t>
            </a:r>
            <a:endParaRPr/>
          </a:p>
          <a:p>
            <a:pPr indent="-114300" lvl="0" marL="374904" marR="0" rtl="0" algn="l">
              <a:spcBef>
                <a:spcPts val="12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 Directly observe the phase speed (</a:t>
            </a:r>
            <a:r>
              <a:rPr i="1" lang="en-US" sz="1800">
                <a:solidFill>
                  <a:schemeClr val="dk1"/>
                </a:solidFill>
                <a:latin typeface="Calibri"/>
                <a:ea typeface="Calibri"/>
                <a:cs typeface="Calibri"/>
                <a:sym typeface="Calibri"/>
              </a:rPr>
              <a:t>C</a:t>
            </a:r>
            <a:r>
              <a:rPr baseline="-25000" lang="en-US" sz="18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period (</a:t>
            </a:r>
            <a:r>
              <a:rPr i="1" lang="en-US" sz="1800">
                <a:solidFill>
                  <a:schemeClr val="dk1"/>
                </a:solidFill>
                <a:latin typeface="Calibri"/>
                <a:ea typeface="Calibri"/>
                <a:cs typeface="Calibri"/>
                <a:sym typeface="Calibri"/>
              </a:rPr>
              <a:t>T</a:t>
            </a:r>
            <a:r>
              <a:rPr lang="en-US" sz="1800">
                <a:solidFill>
                  <a:schemeClr val="dk1"/>
                </a:solidFill>
                <a:latin typeface="Calibri"/>
                <a:ea typeface="Calibri"/>
                <a:cs typeface="Calibri"/>
                <a:sym typeface="Calibri"/>
              </a:rPr>
              <a:t>) and wavelength (</a:t>
            </a:r>
            <a:r>
              <a:rPr i="1" lang="en-US" sz="1800">
                <a:solidFill>
                  <a:schemeClr val="dk1"/>
                </a:solidFill>
                <a:latin typeface="Calibri"/>
                <a:ea typeface="Calibri"/>
                <a:cs typeface="Calibri"/>
                <a:sym typeface="Calibri"/>
              </a:rPr>
              <a:t>λ</a:t>
            </a:r>
            <a:r>
              <a:rPr lang="en-US" sz="1800">
                <a:solidFill>
                  <a:schemeClr val="dk1"/>
                </a:solidFill>
                <a:latin typeface="Calibri"/>
                <a:ea typeface="Calibri"/>
                <a:cs typeface="Calibri"/>
                <a:sym typeface="Calibri"/>
              </a:rPr>
              <a:t>) of the outward moving gravity waves </a:t>
            </a:r>
            <a:endParaRPr/>
          </a:p>
          <a:p>
            <a:pPr indent="-114300" lvl="0" marL="374904" marR="0" rtl="0" algn="l">
              <a:spcBef>
                <a:spcPts val="120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 It requires passing through the waves in both directions</a:t>
            </a:r>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p:txBody>
      </p:sp>
      <p:pic>
        <p:nvPicPr>
          <p:cNvPr id="622" name="Google Shape;622;p42"/>
          <p:cNvPicPr preferRelativeResize="0"/>
          <p:nvPr/>
        </p:nvPicPr>
        <p:blipFill rotWithShape="1">
          <a:blip r:embed="rId5">
            <a:alphaModFix/>
          </a:blip>
          <a:srcRect b="0" l="0" r="0" t="0"/>
          <a:stretch/>
        </p:blipFill>
        <p:spPr>
          <a:xfrm>
            <a:off x="5554856" y="6274020"/>
            <a:ext cx="2269858" cy="289691"/>
          </a:xfrm>
          <a:prstGeom prst="rect">
            <a:avLst/>
          </a:prstGeom>
          <a:noFill/>
          <a:ln>
            <a:noFill/>
          </a:ln>
        </p:spPr>
      </p:pic>
      <p:pic>
        <p:nvPicPr>
          <p:cNvPr descr="Chart, bubble chart&#10;&#10;Description automatically generated" id="623" name="Google Shape;623;p42"/>
          <p:cNvPicPr preferRelativeResize="0"/>
          <p:nvPr/>
        </p:nvPicPr>
        <p:blipFill rotWithShape="1">
          <a:blip r:embed="rId6">
            <a:alphaModFix/>
          </a:blip>
          <a:srcRect b="0" l="0" r="0" t="0"/>
          <a:stretch/>
        </p:blipFill>
        <p:spPr>
          <a:xfrm>
            <a:off x="37407" y="3252453"/>
            <a:ext cx="3820850" cy="3491358"/>
          </a:xfrm>
          <a:prstGeom prst="rect">
            <a:avLst/>
          </a:prstGeom>
          <a:noFill/>
          <a:ln>
            <a:noFill/>
          </a:ln>
        </p:spPr>
      </p:pic>
      <p:pic>
        <p:nvPicPr>
          <p:cNvPr descr="A picture containing diagram&#10;&#10;Description automatically generated" id="624" name="Google Shape;624;p42"/>
          <p:cNvPicPr preferRelativeResize="0"/>
          <p:nvPr/>
        </p:nvPicPr>
        <p:blipFill rotWithShape="1">
          <a:blip r:embed="rId7">
            <a:alphaModFix/>
          </a:blip>
          <a:srcRect b="0" l="0" r="0" t="0"/>
          <a:stretch/>
        </p:blipFill>
        <p:spPr>
          <a:xfrm>
            <a:off x="3925992" y="3252453"/>
            <a:ext cx="4031145" cy="3491358"/>
          </a:xfrm>
          <a:prstGeom prst="rect">
            <a:avLst/>
          </a:prstGeom>
          <a:solidFill>
            <a:schemeClr val="lt1"/>
          </a:solidFill>
          <a:ln>
            <a:noFill/>
          </a:ln>
        </p:spPr>
      </p:pic>
      <p:pic>
        <p:nvPicPr>
          <p:cNvPr descr="Chart, line chart&#10;&#10;Description automatically generated" id="625" name="Google Shape;625;p42"/>
          <p:cNvPicPr preferRelativeResize="0"/>
          <p:nvPr/>
        </p:nvPicPr>
        <p:blipFill rotWithShape="1">
          <a:blip r:embed="rId8">
            <a:alphaModFix/>
          </a:blip>
          <a:srcRect b="0" l="0" r="0" t="0"/>
          <a:stretch/>
        </p:blipFill>
        <p:spPr>
          <a:xfrm>
            <a:off x="8024562" y="3252453"/>
            <a:ext cx="4167438" cy="3491357"/>
          </a:xfrm>
          <a:prstGeom prst="rect">
            <a:avLst/>
          </a:prstGeom>
          <a:noFill/>
          <a:ln>
            <a:noFill/>
          </a:ln>
        </p:spPr>
      </p:pic>
      <p:sp>
        <p:nvSpPr>
          <p:cNvPr id="626" name="Google Shape;626;p42"/>
          <p:cNvSpPr txBox="1"/>
          <p:nvPr/>
        </p:nvSpPr>
        <p:spPr>
          <a:xfrm>
            <a:off x="8759453" y="3198651"/>
            <a:ext cx="29486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B050"/>
                </a:solidFill>
                <a:latin typeface="Calibri"/>
                <a:ea typeface="Calibri"/>
                <a:cs typeface="Calibri"/>
                <a:sym typeface="Calibri"/>
              </a:rPr>
              <a:t>Vertical velocity (w) spectrum </a:t>
            </a:r>
            <a:endParaRPr/>
          </a:p>
        </p:txBody>
      </p:sp>
      <p:sp>
        <p:nvSpPr>
          <p:cNvPr id="627" name="Google Shape;627;p42"/>
          <p:cNvSpPr txBox="1"/>
          <p:nvPr/>
        </p:nvSpPr>
        <p:spPr>
          <a:xfrm>
            <a:off x="780518" y="3209259"/>
            <a:ext cx="253505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B050"/>
                </a:solidFill>
                <a:latin typeface="Calibri"/>
                <a:ea typeface="Calibri"/>
                <a:cs typeface="Calibri"/>
                <a:sym typeface="Calibri"/>
              </a:rPr>
              <a:t>Simulated gravity waves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3" name="Google Shape;633;p43"/>
          <p:cNvSpPr txBox="1"/>
          <p:nvPr/>
        </p:nvSpPr>
        <p:spPr>
          <a:xfrm>
            <a:off x="1" y="0"/>
            <a:ext cx="12192000"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Mature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NESDIS Ocean Winds</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Paul Chang, Zorana Jelena, Joe Sapp</a:t>
            </a:r>
            <a:endParaRPr/>
          </a:p>
        </p:txBody>
      </p:sp>
      <p:pic>
        <p:nvPicPr>
          <p:cNvPr id="634" name="Google Shape;634;p4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635" name="Google Shape;635;p4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636" name="Google Shape;636;p43"/>
          <p:cNvSpPr txBox="1"/>
          <p:nvPr/>
        </p:nvSpPr>
        <p:spPr>
          <a:xfrm>
            <a:off x="619539" y="1261884"/>
            <a:ext cx="10952922" cy="1185033"/>
          </a:xfrm>
          <a:prstGeom prst="rect">
            <a:avLst/>
          </a:prstGeom>
          <a:noFill/>
          <a:ln cap="flat" cmpd="sng" w="9525">
            <a:solidFill>
              <a:schemeClr val="accent1">
                <a:alpha val="40000"/>
              </a:schemeClr>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285750" lvl="0" marL="285750" marR="0" rtl="0" algn="l">
              <a:spcBef>
                <a:spcPts val="0"/>
              </a:spcBef>
              <a:spcAft>
                <a:spcPts val="0"/>
              </a:spcAft>
              <a:buClr>
                <a:schemeClr val="dk1"/>
              </a:buClr>
              <a:buSzPct val="100000"/>
              <a:buFont typeface="Arial"/>
              <a:buChar char="•"/>
            </a:pPr>
            <a:r>
              <a:rPr lang="en-US" sz="1800">
                <a:solidFill>
                  <a:schemeClr val="dk1"/>
                </a:solidFill>
                <a:latin typeface="Calibri"/>
                <a:ea typeface="Calibri"/>
                <a:cs typeface="Calibri"/>
                <a:sym typeface="Calibri"/>
              </a:rPr>
              <a:t>To improve our understanding of microwave retrievals of the ocean surface and atmospheric wind fields and to evaluate new remote sensing techniques/technologies</a:t>
            </a:r>
            <a:endParaRPr/>
          </a:p>
          <a:p>
            <a:pPr indent="-285750" lvl="0" marL="285750" marR="0" rtl="0" algn="l">
              <a:spcBef>
                <a:spcPts val="0"/>
              </a:spcBef>
              <a:spcAft>
                <a:spcPts val="0"/>
              </a:spcAft>
              <a:buClr>
                <a:schemeClr val="dk1"/>
              </a:buClr>
              <a:buSzPct val="100000"/>
              <a:buFont typeface="Arial"/>
              <a:buChar char="•"/>
            </a:pPr>
            <a:r>
              <a:rPr lang="en-US" sz="1800">
                <a:solidFill>
                  <a:schemeClr val="dk1"/>
                </a:solidFill>
                <a:latin typeface="Calibri"/>
                <a:ea typeface="Calibri"/>
                <a:cs typeface="Calibri"/>
                <a:sym typeface="Calibri"/>
              </a:rPr>
              <a:t>To validate satellite-based sensors of the ocean surface in extreme conditions and perform risk reduction for future satellite missions</a:t>
            </a:r>
            <a:endParaRPr/>
          </a:p>
          <a:p>
            <a:pPr indent="-285750" lvl="0" marL="285750" marR="0" rtl="0" algn="l">
              <a:spcBef>
                <a:spcPts val="0"/>
              </a:spcBef>
              <a:spcAft>
                <a:spcPts val="0"/>
              </a:spcAft>
              <a:buClr>
                <a:schemeClr val="dk1"/>
              </a:buClr>
              <a:buSzPct val="100000"/>
              <a:buFont typeface="Arial"/>
              <a:buChar char="•"/>
            </a:pPr>
            <a:r>
              <a:rPr lang="en-US" sz="1800">
                <a:solidFill>
                  <a:schemeClr val="dk1"/>
                </a:solidFill>
                <a:latin typeface="Calibri"/>
                <a:ea typeface="Calibri"/>
                <a:cs typeface="Calibri"/>
                <a:sym typeface="Calibri"/>
              </a:rPr>
              <a:t>Provide real-time data to NHC (SWH, wind and reflectivity profiles, and surface wind vectors)</a:t>
            </a:r>
            <a:endParaRPr/>
          </a:p>
        </p:txBody>
      </p:sp>
      <p:pic>
        <p:nvPicPr>
          <p:cNvPr id="637" name="Google Shape;637;p43"/>
          <p:cNvPicPr preferRelativeResize="0"/>
          <p:nvPr/>
        </p:nvPicPr>
        <p:blipFill rotWithShape="1">
          <a:blip r:embed="rId5">
            <a:alphaModFix/>
          </a:blip>
          <a:srcRect b="0" l="0" r="0" t="0"/>
          <a:stretch/>
        </p:blipFill>
        <p:spPr>
          <a:xfrm>
            <a:off x="561595" y="2790718"/>
            <a:ext cx="3909169" cy="2640005"/>
          </a:xfrm>
          <a:prstGeom prst="rect">
            <a:avLst/>
          </a:prstGeom>
          <a:noFill/>
          <a:ln>
            <a:noFill/>
          </a:ln>
        </p:spPr>
      </p:pic>
      <p:pic>
        <p:nvPicPr>
          <p:cNvPr descr="Screen Shot 2021-01-20 at 1.18.07 PM.png" id="638" name="Google Shape;638;p43"/>
          <p:cNvPicPr preferRelativeResize="0"/>
          <p:nvPr/>
        </p:nvPicPr>
        <p:blipFill rotWithShape="1">
          <a:blip r:embed="rId6">
            <a:alphaModFix/>
          </a:blip>
          <a:srcRect b="0" l="0" r="0" t="0"/>
          <a:stretch/>
        </p:blipFill>
        <p:spPr>
          <a:xfrm>
            <a:off x="9804182" y="3456894"/>
            <a:ext cx="2387817" cy="2899456"/>
          </a:xfrm>
          <a:prstGeom prst="rect">
            <a:avLst/>
          </a:prstGeom>
          <a:noFill/>
          <a:ln>
            <a:noFill/>
          </a:ln>
        </p:spPr>
      </p:pic>
      <p:pic>
        <p:nvPicPr>
          <p:cNvPr id="639" name="Google Shape;639;p43"/>
          <p:cNvPicPr preferRelativeResize="0"/>
          <p:nvPr/>
        </p:nvPicPr>
        <p:blipFill rotWithShape="1">
          <a:blip r:embed="rId7">
            <a:alphaModFix/>
          </a:blip>
          <a:srcRect b="0" l="0" r="0" t="0"/>
          <a:stretch/>
        </p:blipFill>
        <p:spPr>
          <a:xfrm>
            <a:off x="1439333" y="5408708"/>
            <a:ext cx="2698406" cy="1519975"/>
          </a:xfrm>
          <a:prstGeom prst="rect">
            <a:avLst/>
          </a:prstGeom>
          <a:noFill/>
          <a:ln>
            <a:noFill/>
          </a:ln>
        </p:spPr>
      </p:pic>
      <p:pic>
        <p:nvPicPr>
          <p:cNvPr id="640" name="Google Shape;640;p43"/>
          <p:cNvPicPr preferRelativeResize="0"/>
          <p:nvPr/>
        </p:nvPicPr>
        <p:blipFill rotWithShape="1">
          <a:blip r:embed="rId8">
            <a:alphaModFix/>
          </a:blip>
          <a:srcRect b="30868" l="0" r="0" t="34061"/>
          <a:stretch/>
        </p:blipFill>
        <p:spPr>
          <a:xfrm>
            <a:off x="5022769" y="2799744"/>
            <a:ext cx="4079176" cy="1105439"/>
          </a:xfrm>
          <a:prstGeom prst="rect">
            <a:avLst/>
          </a:prstGeom>
          <a:noFill/>
          <a:ln>
            <a:noFill/>
          </a:ln>
        </p:spPr>
      </p:pic>
      <p:pic>
        <p:nvPicPr>
          <p:cNvPr id="641" name="Google Shape;641;p43"/>
          <p:cNvPicPr preferRelativeResize="0"/>
          <p:nvPr/>
        </p:nvPicPr>
        <p:blipFill rotWithShape="1">
          <a:blip r:embed="rId9">
            <a:alphaModFix/>
          </a:blip>
          <a:srcRect b="31028" l="0" r="0" t="33901"/>
          <a:stretch/>
        </p:blipFill>
        <p:spPr>
          <a:xfrm>
            <a:off x="4811844" y="4098978"/>
            <a:ext cx="4277640" cy="1159223"/>
          </a:xfrm>
          <a:prstGeom prst="rect">
            <a:avLst/>
          </a:prstGeom>
          <a:noFill/>
          <a:ln>
            <a:noFill/>
          </a:ln>
        </p:spPr>
      </p:pic>
      <p:pic>
        <p:nvPicPr>
          <p:cNvPr id="642" name="Google Shape;642;p43"/>
          <p:cNvPicPr preferRelativeResize="0"/>
          <p:nvPr/>
        </p:nvPicPr>
        <p:blipFill rotWithShape="1">
          <a:blip r:embed="rId10">
            <a:alphaModFix/>
          </a:blip>
          <a:srcRect b="0" l="0" r="0" t="0"/>
          <a:stretch/>
        </p:blipFill>
        <p:spPr>
          <a:xfrm>
            <a:off x="7394713" y="4834065"/>
            <a:ext cx="2076444" cy="1494455"/>
          </a:xfrm>
          <a:prstGeom prst="rect">
            <a:avLst/>
          </a:prstGeom>
          <a:noFill/>
          <a:ln>
            <a:noFill/>
          </a:ln>
        </p:spPr>
      </p:pic>
      <p:sp>
        <p:nvSpPr>
          <p:cNvPr id="643" name="Google Shape;643;p43"/>
          <p:cNvSpPr txBox="1"/>
          <p:nvPr/>
        </p:nvSpPr>
        <p:spPr>
          <a:xfrm>
            <a:off x="4422965" y="6351508"/>
            <a:ext cx="5683678" cy="365125"/>
          </a:xfrm>
          <a:prstGeom prst="rect">
            <a:avLst/>
          </a:prstGeom>
          <a:no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https://manati.star.nesdis.noaa.gov/datasets/AircraftData.php</a:t>
            </a:r>
            <a:endParaRPr sz="1800">
              <a:solidFill>
                <a:schemeClr val="dk1"/>
              </a:solidFill>
              <a:latin typeface="Calibri"/>
              <a:ea typeface="Calibri"/>
              <a:cs typeface="Calibri"/>
              <a:sym typeface="Calibri"/>
            </a:endParaRPr>
          </a:p>
        </p:txBody>
      </p:sp>
      <p:sp>
        <p:nvSpPr>
          <p:cNvPr id="644" name="Google Shape;644;p43"/>
          <p:cNvSpPr txBox="1"/>
          <p:nvPr/>
        </p:nvSpPr>
        <p:spPr>
          <a:xfrm>
            <a:off x="392497" y="2446917"/>
            <a:ext cx="424736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u="sng">
                <a:solidFill>
                  <a:schemeClr val="dk1"/>
                </a:solidFill>
                <a:latin typeface="Calibri"/>
                <a:ea typeface="Calibri"/>
                <a:cs typeface="Calibri"/>
                <a:sym typeface="Calibri"/>
              </a:rPr>
              <a:t>IWRAP Ocean Surface Wind Vector retrievals (Scatterometry)</a:t>
            </a:r>
            <a:endParaRPr/>
          </a:p>
        </p:txBody>
      </p:sp>
      <p:sp>
        <p:nvSpPr>
          <p:cNvPr id="645" name="Google Shape;645;p43"/>
          <p:cNvSpPr txBox="1"/>
          <p:nvPr/>
        </p:nvSpPr>
        <p:spPr>
          <a:xfrm>
            <a:off x="228570" y="5659989"/>
            <a:ext cx="13344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u="sng">
                <a:solidFill>
                  <a:schemeClr val="dk1"/>
                </a:solidFill>
                <a:latin typeface="Calibri"/>
                <a:ea typeface="Calibri"/>
                <a:cs typeface="Calibri"/>
                <a:sym typeface="Calibri"/>
              </a:rPr>
              <a:t>SWH Retrievals from KaIA</a:t>
            </a:r>
            <a:endParaRPr b="1" sz="1200" u="sng">
              <a:solidFill>
                <a:schemeClr val="dk1"/>
              </a:solidFill>
              <a:latin typeface="Calibri"/>
              <a:ea typeface="Calibri"/>
              <a:cs typeface="Calibri"/>
              <a:sym typeface="Calibri"/>
            </a:endParaRPr>
          </a:p>
        </p:txBody>
      </p:sp>
      <p:sp>
        <p:nvSpPr>
          <p:cNvPr id="646" name="Google Shape;646;p43"/>
          <p:cNvSpPr txBox="1"/>
          <p:nvPr/>
        </p:nvSpPr>
        <p:spPr>
          <a:xfrm>
            <a:off x="9662184" y="2439549"/>
            <a:ext cx="253979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IWRAP 3-D winds, reflectivity and surface winds, KaIA SWH, SFMR winds and dropsonde winds  are posted as flight progresses on our data distribution web site</a:t>
            </a:r>
            <a:endParaRPr/>
          </a:p>
        </p:txBody>
      </p:sp>
      <p:sp>
        <p:nvSpPr>
          <p:cNvPr id="647" name="Google Shape;647;p43"/>
          <p:cNvSpPr txBox="1"/>
          <p:nvPr/>
        </p:nvSpPr>
        <p:spPr>
          <a:xfrm>
            <a:off x="5037535" y="2563456"/>
            <a:ext cx="252507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IWRAP Ku-band Reflectivity (dBZ)</a:t>
            </a:r>
            <a:endParaRPr/>
          </a:p>
        </p:txBody>
      </p:sp>
      <p:sp>
        <p:nvSpPr>
          <p:cNvPr id="648" name="Google Shape;648;p43"/>
          <p:cNvSpPr txBox="1"/>
          <p:nvPr/>
        </p:nvSpPr>
        <p:spPr>
          <a:xfrm>
            <a:off x="5037535" y="3823473"/>
            <a:ext cx="269609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IWRAP Horizontal Wind Speed (m/s)</a:t>
            </a:r>
            <a:endParaRPr/>
          </a:p>
        </p:txBody>
      </p:sp>
      <p:pic>
        <p:nvPicPr>
          <p:cNvPr id="649" name="Google Shape;649;p43"/>
          <p:cNvPicPr preferRelativeResize="0"/>
          <p:nvPr/>
        </p:nvPicPr>
        <p:blipFill rotWithShape="1">
          <a:blip r:embed="rId11">
            <a:alphaModFix/>
          </a:blip>
          <a:srcRect b="31244" l="-1141" r="1140" t="34193"/>
          <a:stretch/>
        </p:blipFill>
        <p:spPr>
          <a:xfrm>
            <a:off x="4612762" y="5659989"/>
            <a:ext cx="2708247" cy="723311"/>
          </a:xfrm>
          <a:prstGeom prst="rect">
            <a:avLst/>
          </a:prstGeom>
          <a:noFill/>
          <a:ln>
            <a:noFill/>
          </a:ln>
        </p:spPr>
      </p:pic>
      <p:sp>
        <p:nvSpPr>
          <p:cNvPr id="650" name="Google Shape;650;p43"/>
          <p:cNvSpPr txBox="1"/>
          <p:nvPr/>
        </p:nvSpPr>
        <p:spPr>
          <a:xfrm>
            <a:off x="4639861" y="5183692"/>
            <a:ext cx="2681147" cy="4762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u="sng">
                <a:solidFill>
                  <a:schemeClr val="dk1"/>
                </a:solidFill>
                <a:latin typeface="Calibri"/>
                <a:ea typeface="Calibri"/>
                <a:cs typeface="Calibri"/>
                <a:sym typeface="Calibri"/>
              </a:rPr>
              <a:t>IWRAP and Flight Level Wind Speed Comparison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656" name="Google Shape;656;p44"/>
          <p:cNvSpPr txBox="1"/>
          <p:nvPr/>
        </p:nvSpPr>
        <p:spPr>
          <a:xfrm>
            <a:off x="861318" y="0"/>
            <a:ext cx="10101208" cy="15081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2021 HFP-APHEX: Mature Stage</a:t>
            </a:r>
            <a:endParaRPr/>
          </a:p>
          <a:p>
            <a:pPr indent="0" lvl="0" marL="0" marR="0" rtl="0" algn="ctr">
              <a:lnSpc>
                <a:spcPct val="100000"/>
              </a:lnSpc>
              <a:spcBef>
                <a:spcPts val="0"/>
              </a:spcBef>
              <a:spcAft>
                <a:spcPts val="0"/>
              </a:spcAft>
              <a:buClr>
                <a:srgbClr val="2E75B5"/>
              </a:buClr>
              <a:buSzPts val="2400"/>
              <a:buFont typeface="Calibri"/>
              <a:buNone/>
            </a:pPr>
            <a:r>
              <a:rPr b="1" i="0" lang="en-US" sz="2400" u="none" cap="none" strike="noStrike">
                <a:solidFill>
                  <a:srgbClr val="2E75B5"/>
                </a:solidFill>
                <a:latin typeface="Calibri"/>
                <a:ea typeface="Calibri"/>
                <a:cs typeface="Calibri"/>
                <a:sym typeface="Calibri"/>
              </a:rPr>
              <a:t>Rainband Complex Module (RCM)</a:t>
            </a:r>
            <a:endParaRPr/>
          </a:p>
          <a:p>
            <a:pPr indent="0" lvl="0" marL="0" marR="0" rtl="0" algn="ctr">
              <a:lnSpc>
                <a:spcPct val="100000"/>
              </a:lnSpc>
              <a:spcBef>
                <a:spcPts val="0"/>
              </a:spcBef>
              <a:spcAft>
                <a:spcPts val="0"/>
              </a:spcAft>
              <a:buClr>
                <a:srgbClr val="2E75B5"/>
              </a:buClr>
              <a:buSzPts val="1800"/>
              <a:buFont typeface="Calibri"/>
              <a:buNone/>
            </a:pPr>
            <a:r>
              <a:rPr b="0" i="0" lang="en-US" sz="1800" u="none" cap="none" strike="noStrike">
                <a:solidFill>
                  <a:srgbClr val="2E75B5"/>
                </a:solidFill>
                <a:latin typeface="Calibri"/>
                <a:ea typeface="Calibri"/>
                <a:cs typeface="Calibri"/>
                <a:sym typeface="Calibri"/>
              </a:rPr>
              <a:t>Science Team: Rob Rogers (PI), Michael Fischer, Anthony Didlake (PSU), Michael Bell (CSU), Anthony Wimmers (UWisc), Jim Doyle (NRL), Dan Stern (NRL)</a:t>
            </a:r>
            <a:endParaRPr/>
          </a:p>
        </p:txBody>
      </p:sp>
      <p:pic>
        <p:nvPicPr>
          <p:cNvPr id="657" name="Google Shape;657;p4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658" name="Google Shape;658;p4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659" name="Google Shape;659;p44"/>
          <p:cNvSpPr txBox="1"/>
          <p:nvPr/>
        </p:nvSpPr>
        <p:spPr>
          <a:xfrm>
            <a:off x="76372" y="1508105"/>
            <a:ext cx="11671100" cy="25853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Goal is to improve understanding of the dynamic and microphysical processes of the mature rainband complex and role in storm evolution.</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Sample the wind and precipitation structures of both convective and stratiform regions of the rainband complex in varied storms across varied shear and moisture environments.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Sample the microphysics of the convective-to-stratiform transition and the downwind stratiform regions of the rainband complex (when combined with Stratiform Spiral Module)</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Validate key features linked with different hypotheses of rainband-vortex interaction (e.g., sampling along the mesoscale descending inflow (MDI), generally located downshear left)</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60" name="Google Shape;660;p44"/>
          <p:cNvPicPr preferRelativeResize="0"/>
          <p:nvPr/>
        </p:nvPicPr>
        <p:blipFill rotWithShape="1">
          <a:blip r:embed="rId5">
            <a:alphaModFix/>
          </a:blip>
          <a:srcRect b="0" l="0" r="0" t="0"/>
          <a:stretch/>
        </p:blipFill>
        <p:spPr>
          <a:xfrm>
            <a:off x="3421294" y="3723616"/>
            <a:ext cx="3033794" cy="2946070"/>
          </a:xfrm>
          <a:prstGeom prst="rect">
            <a:avLst/>
          </a:prstGeom>
          <a:noFill/>
          <a:ln>
            <a:noFill/>
          </a:ln>
        </p:spPr>
      </p:pic>
      <p:pic>
        <p:nvPicPr>
          <p:cNvPr id="661" name="Google Shape;661;p44"/>
          <p:cNvPicPr preferRelativeResize="0"/>
          <p:nvPr/>
        </p:nvPicPr>
        <p:blipFill rotWithShape="1">
          <a:blip r:embed="rId6">
            <a:alphaModFix/>
          </a:blip>
          <a:srcRect b="0" l="0" r="0" t="0"/>
          <a:stretch/>
        </p:blipFill>
        <p:spPr>
          <a:xfrm>
            <a:off x="594360" y="3723616"/>
            <a:ext cx="3110591" cy="2959382"/>
          </a:xfrm>
          <a:prstGeom prst="rect">
            <a:avLst/>
          </a:prstGeom>
          <a:noFill/>
          <a:ln>
            <a:noFill/>
          </a:ln>
        </p:spPr>
      </p:pic>
      <p:sp>
        <p:nvSpPr>
          <p:cNvPr id="662" name="Google Shape;662;p44"/>
          <p:cNvSpPr txBox="1"/>
          <p:nvPr/>
        </p:nvSpPr>
        <p:spPr>
          <a:xfrm>
            <a:off x="6455088" y="4093435"/>
            <a:ext cx="5462934"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1" lang="en-US" sz="1600" u="none" cap="none" strike="noStrike">
                <a:solidFill>
                  <a:srgbClr val="000000"/>
                </a:solidFill>
                <a:latin typeface="Calibri"/>
                <a:ea typeface="Calibri"/>
                <a:cs typeface="Calibri"/>
                <a:sym typeface="Calibri"/>
              </a:rPr>
              <a:t>Rainband Complex modules in Figure-4 (left) and Butterfly (right) survey patterns. Target the stratiform and transition regions of a mature rainband complex. The downwind straight legs of a regular survey pattern are replaced with along-band curved legs, and the radial leg lengths are adjusted to meet the endpoints of the module leg. The “optimal” dropsonde (black dots) strategy is in the left panel, and the “acceptable” dropsonde strategy is in the right panel, for each RCM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unnamed-3.jpg" id="667" name="Google Shape;667;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8" name="Google Shape;668;p45"/>
          <p:cNvSpPr txBox="1"/>
          <p:nvPr/>
        </p:nvSpPr>
        <p:spPr>
          <a:xfrm>
            <a:off x="-381000" y="-39178"/>
            <a:ext cx="12192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FF00"/>
                </a:solidFill>
                <a:latin typeface="Arial"/>
                <a:ea typeface="Arial"/>
                <a:cs typeface="Arial"/>
                <a:sym typeface="Arial"/>
              </a:rPr>
              <a:t>2021 NOAA/AOML/HRD Hurricane Field Program</a:t>
            </a:r>
            <a:endParaRPr/>
          </a:p>
          <a:p>
            <a:pPr indent="0" lvl="0" marL="0" marR="0" rtl="0" algn="ctr">
              <a:spcBef>
                <a:spcPts val="0"/>
              </a:spcBef>
              <a:spcAft>
                <a:spcPts val="0"/>
              </a:spcAft>
              <a:buNone/>
            </a:pPr>
            <a:r>
              <a:rPr b="1" lang="en-US" sz="1800">
                <a:solidFill>
                  <a:srgbClr val="FFFF00"/>
                </a:solidFill>
                <a:latin typeface="Arial"/>
                <a:ea typeface="Arial"/>
                <a:cs typeface="Arial"/>
                <a:sym typeface="Arial"/>
              </a:rPr>
              <a:t>Intensity Forecast Experiment (IFEX)</a:t>
            </a:r>
            <a:endParaRPr/>
          </a:p>
        </p:txBody>
      </p:sp>
      <p:sp>
        <p:nvSpPr>
          <p:cNvPr id="669" name="Google Shape;669;p45"/>
          <p:cNvSpPr txBox="1"/>
          <p:nvPr/>
        </p:nvSpPr>
        <p:spPr>
          <a:xfrm>
            <a:off x="0" y="756142"/>
            <a:ext cx="12192000" cy="156966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00FF"/>
                </a:solidFill>
                <a:latin typeface="Arial"/>
                <a:ea typeface="Arial"/>
                <a:cs typeface="Arial"/>
                <a:sym typeface="Arial"/>
              </a:rPr>
              <a:t>RESEARCH IN COORDINATION WITH OPERATIONS </a:t>
            </a:r>
            <a:endParaRPr/>
          </a:p>
          <a:p>
            <a:pPr indent="0" lvl="0" marL="0" marR="0" rtl="0" algn="ctr">
              <a:spcBef>
                <a:spcPts val="0"/>
              </a:spcBef>
              <a:spcAft>
                <a:spcPts val="0"/>
              </a:spcAft>
              <a:buNone/>
            </a:pPr>
            <a:r>
              <a:rPr b="1" lang="en-US" sz="2000">
                <a:solidFill>
                  <a:srgbClr val="0000FF"/>
                </a:solidFill>
                <a:latin typeface="Arial"/>
                <a:ea typeface="Arial"/>
                <a:cs typeface="Arial"/>
                <a:sym typeface="Arial"/>
              </a:rPr>
              <a:t>SMALL UNMANNED AIRCRAFT VEHICLE EXPERIMENT</a:t>
            </a:r>
            <a:endParaRPr/>
          </a:p>
          <a:p>
            <a:pPr indent="0" lvl="0" marL="0" marR="0" rtl="0" algn="ctr">
              <a:spcBef>
                <a:spcPts val="0"/>
              </a:spcBef>
              <a:spcAft>
                <a:spcPts val="0"/>
              </a:spcAft>
              <a:buNone/>
            </a:pPr>
            <a:r>
              <a:rPr b="1" lang="en-US" sz="1400">
                <a:solidFill>
                  <a:srgbClr val="2F5496"/>
                </a:solidFill>
                <a:latin typeface="Arial"/>
                <a:ea typeface="Arial"/>
                <a:cs typeface="Arial"/>
                <a:sym typeface="Arial"/>
              </a:rPr>
              <a:t>Science Team: Joseph Cione, Jun Zhang, Josh Wadler, Altug Aksoy, George Bryan (NCAR), Ron Dobosy (NOAA/ARL-ret), Frank Marks, Kelly Ryan, Brittany Dahl, Josh Alland (NCAR), Rosimar Rios-Berrios (NCAR), Gijs deBoer (NOAA/PSL), Evan Kalina (NOAA/DTC), Don Lenschow (NCAR), Xiaomin Chen, Chris Rozoff (NCAR), Eric Hendricks (NCAR), Falko Judt (NCAR), Jonathan Vigh (NCAR)</a:t>
            </a:r>
            <a:endParaRPr/>
          </a:p>
          <a:p>
            <a:pPr indent="0" lvl="0" marL="0" marR="0" rtl="0" algn="ctr">
              <a:spcBef>
                <a:spcPts val="0"/>
              </a:spcBef>
              <a:spcAft>
                <a:spcPts val="0"/>
              </a:spcAft>
              <a:buNone/>
            </a:pPr>
            <a:r>
              <a:t/>
            </a:r>
            <a:endParaRPr sz="1400">
              <a:solidFill>
                <a:srgbClr val="2F5496"/>
              </a:solidFill>
              <a:latin typeface="Arial"/>
              <a:ea typeface="Arial"/>
              <a:cs typeface="Arial"/>
              <a:sym typeface="Arial"/>
            </a:endParaRPr>
          </a:p>
        </p:txBody>
      </p:sp>
      <p:cxnSp>
        <p:nvCxnSpPr>
          <p:cNvPr id="670" name="Google Shape;670;p45"/>
          <p:cNvCxnSpPr/>
          <p:nvPr/>
        </p:nvCxnSpPr>
        <p:spPr>
          <a:xfrm flipH="1" rot="10800000">
            <a:off x="1523998" y="1370152"/>
            <a:ext cx="9144000" cy="7536"/>
          </a:xfrm>
          <a:prstGeom prst="straightConnector1">
            <a:avLst/>
          </a:prstGeom>
          <a:noFill/>
          <a:ln cap="flat" cmpd="sng" w="25400">
            <a:solidFill>
              <a:schemeClr val="accent1"/>
            </a:solidFill>
            <a:prstDash val="solid"/>
            <a:miter lim="800000"/>
            <a:headEnd len="sm" w="sm" type="none"/>
            <a:tailEnd len="sm" w="sm" type="none"/>
          </a:ln>
        </p:spPr>
      </p:cxnSp>
      <p:sp>
        <p:nvSpPr>
          <p:cNvPr id="671" name="Google Shape;67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72" name="Google Shape;672;p45"/>
          <p:cNvPicPr preferRelativeResize="0"/>
          <p:nvPr/>
        </p:nvPicPr>
        <p:blipFill rotWithShape="1">
          <a:blip r:embed="rId4">
            <a:alphaModFix/>
          </a:blip>
          <a:srcRect b="0" l="0" r="0" t="0"/>
          <a:stretch/>
        </p:blipFill>
        <p:spPr>
          <a:xfrm>
            <a:off x="0" y="4154129"/>
            <a:ext cx="1727174" cy="1517904"/>
          </a:xfrm>
          <a:prstGeom prst="rect">
            <a:avLst/>
          </a:prstGeom>
          <a:noFill/>
          <a:ln>
            <a:noFill/>
          </a:ln>
        </p:spPr>
      </p:pic>
      <p:pic>
        <p:nvPicPr>
          <p:cNvPr id="673" name="Google Shape;673;p45"/>
          <p:cNvPicPr preferRelativeResize="0"/>
          <p:nvPr/>
        </p:nvPicPr>
        <p:blipFill rotWithShape="1">
          <a:blip r:embed="rId5">
            <a:alphaModFix/>
          </a:blip>
          <a:srcRect b="31560" l="23839" r="19165" t="20223"/>
          <a:stretch/>
        </p:blipFill>
        <p:spPr>
          <a:xfrm>
            <a:off x="2641112" y="2283781"/>
            <a:ext cx="7294383" cy="4114800"/>
          </a:xfrm>
          <a:prstGeom prst="rect">
            <a:avLst/>
          </a:prstGeom>
          <a:noFill/>
          <a:ln>
            <a:noFill/>
          </a:ln>
          <a:effectLst>
            <a:outerShdw blurRad="292100" rotWithShape="0" algn="tl" dir="2700000" dist="139700">
              <a:srgbClr val="333333">
                <a:alpha val="64705"/>
              </a:srgbClr>
            </a:outerShdw>
          </a:effectLst>
        </p:spPr>
      </p:pic>
      <p:pic>
        <p:nvPicPr>
          <p:cNvPr id="674" name="Google Shape;674;p45"/>
          <p:cNvPicPr preferRelativeResize="0"/>
          <p:nvPr/>
        </p:nvPicPr>
        <p:blipFill rotWithShape="1">
          <a:blip r:embed="rId6">
            <a:alphaModFix/>
          </a:blip>
          <a:srcRect b="0" l="0" r="0" t="0"/>
          <a:stretch/>
        </p:blipFill>
        <p:spPr>
          <a:xfrm>
            <a:off x="10233367" y="4228983"/>
            <a:ext cx="1953037" cy="1517904"/>
          </a:xfrm>
          <a:prstGeom prst="rect">
            <a:avLst/>
          </a:prstGeom>
          <a:noFill/>
          <a:ln>
            <a:noFill/>
          </a:ln>
        </p:spPr>
      </p:pic>
      <p:pic>
        <p:nvPicPr>
          <p:cNvPr descr="Macintosh HD:Users:moonlight:Documents:BoundaryLayer:coyote:my_presentation:eps_4_conceptual:Km_module_design_conceptual_model_v4.png" id="675" name="Google Shape;675;p45"/>
          <p:cNvPicPr preferRelativeResize="0"/>
          <p:nvPr/>
        </p:nvPicPr>
        <p:blipFill rotWithShape="1">
          <a:blip r:embed="rId7">
            <a:alphaModFix/>
          </a:blip>
          <a:srcRect b="0" l="0" r="0" t="0"/>
          <a:stretch/>
        </p:blipFill>
        <p:spPr>
          <a:xfrm>
            <a:off x="10239804" y="5733468"/>
            <a:ext cx="1956475" cy="1106424"/>
          </a:xfrm>
          <a:prstGeom prst="rect">
            <a:avLst/>
          </a:prstGeom>
          <a:noFill/>
          <a:ln>
            <a:noFill/>
          </a:ln>
        </p:spPr>
      </p:pic>
      <p:pic>
        <p:nvPicPr>
          <p:cNvPr descr="Raiders:Users:Raiders:Desktop:gnDFBouNo6H2J8NswjrWCM-650-80.jpg" id="676" name="Google Shape;676;p45"/>
          <p:cNvPicPr preferRelativeResize="0"/>
          <p:nvPr/>
        </p:nvPicPr>
        <p:blipFill rotWithShape="1">
          <a:blip r:embed="rId8">
            <a:alphaModFix/>
          </a:blip>
          <a:srcRect b="0" l="0" r="0" t="0"/>
          <a:stretch/>
        </p:blipFill>
        <p:spPr>
          <a:xfrm>
            <a:off x="1" y="5671245"/>
            <a:ext cx="1723492" cy="1179576"/>
          </a:xfrm>
          <a:prstGeom prst="rect">
            <a:avLst/>
          </a:prstGeom>
          <a:noFill/>
          <a:ln>
            <a:noFill/>
          </a:ln>
        </p:spPr>
      </p:pic>
      <p:pic>
        <p:nvPicPr>
          <p:cNvPr id="677" name="Google Shape;677;p45"/>
          <p:cNvPicPr preferRelativeResize="0"/>
          <p:nvPr/>
        </p:nvPicPr>
        <p:blipFill rotWithShape="1">
          <a:blip r:embed="rId9">
            <a:alphaModFix/>
          </a:blip>
          <a:srcRect b="0" l="0" r="0" t="0"/>
          <a:stretch/>
        </p:blipFill>
        <p:spPr>
          <a:xfrm>
            <a:off x="137160" y="137160"/>
            <a:ext cx="914400" cy="914400"/>
          </a:xfrm>
          <a:prstGeom prst="rect">
            <a:avLst/>
          </a:prstGeom>
          <a:noFill/>
          <a:ln>
            <a:noFill/>
          </a:ln>
        </p:spPr>
      </p:pic>
      <p:pic>
        <p:nvPicPr>
          <p:cNvPr id="678" name="Google Shape;678;p45"/>
          <p:cNvPicPr preferRelativeResize="0"/>
          <p:nvPr/>
        </p:nvPicPr>
        <p:blipFill rotWithShape="1">
          <a:blip r:embed="rId10">
            <a:alphaModFix/>
          </a:blip>
          <a:srcRect b="0" l="0" r="0" t="0"/>
          <a:stretch/>
        </p:blipFill>
        <p:spPr>
          <a:xfrm>
            <a:off x="11140440" y="137160"/>
            <a:ext cx="914400" cy="914400"/>
          </a:xfrm>
          <a:prstGeom prst="rect">
            <a:avLst/>
          </a:prstGeom>
          <a:noFill/>
          <a:ln>
            <a:noFill/>
          </a:ln>
        </p:spPr>
      </p:pic>
      <p:sp>
        <p:nvSpPr>
          <p:cNvPr id="679" name="Google Shape;679;p45"/>
          <p:cNvSpPr txBox="1"/>
          <p:nvPr/>
        </p:nvSpPr>
        <p:spPr>
          <a:xfrm>
            <a:off x="117387" y="2087934"/>
            <a:ext cx="12074613"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dk1"/>
                </a:solidFill>
                <a:latin typeface="Calibri"/>
                <a:ea typeface="Calibri"/>
                <a:cs typeface="Calibri"/>
                <a:sym typeface="Calibri"/>
              </a:rPr>
              <a:t>Plain Language Description:</a:t>
            </a:r>
            <a:r>
              <a:rPr b="1" lang="en-US" sz="2000">
                <a:solidFill>
                  <a:schemeClr val="dk1"/>
                </a:solidFill>
                <a:latin typeface="Calibri"/>
                <a:ea typeface="Calibri"/>
                <a:cs typeface="Calibri"/>
                <a:sym typeface="Calibri"/>
              </a:rPr>
              <a:t> This experiment uses small drones, instead of manned aircraft, to sample the lowest and most dangerous regions of the tropical cyclone.  It is believed that observations from these unique platforms will improve basic understanding and enhance forecaster situational awareness.  Detailed analyses of data collected from these small drones also have the potential to improve the physics of computer models that predict changes in storm intensity.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6" name="Google Shape;686;p46"/>
          <p:cNvSpPr txBox="1"/>
          <p:nvPr/>
        </p:nvSpPr>
        <p:spPr>
          <a:xfrm>
            <a:off x="1" y="0"/>
            <a:ext cx="12192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Mature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Surface Wind and Wave Validation Module</a:t>
            </a:r>
            <a:endParaRPr/>
          </a:p>
          <a:p>
            <a:pPr indent="0" lvl="0" marL="0" marR="0" rtl="0" algn="ctr">
              <a:spcBef>
                <a:spcPts val="0"/>
              </a:spcBef>
              <a:spcAft>
                <a:spcPts val="0"/>
              </a:spcAft>
              <a:buNone/>
            </a:pPr>
            <a:r>
              <a:rPr lang="en-US" sz="1600">
                <a:solidFill>
                  <a:srgbClr val="2F5496"/>
                </a:solidFill>
                <a:latin typeface="Calibri"/>
                <a:ea typeface="Calibri"/>
                <a:cs typeface="Calibri"/>
                <a:sym typeface="Calibri"/>
              </a:rPr>
              <a:t>Science Team: Heather Holbach, Ivan PopStefanija, Tony Wimmers, Jim Doyle, Sue Chen, James Cummings, Ralph Foster</a:t>
            </a:r>
            <a:endParaRPr/>
          </a:p>
        </p:txBody>
      </p:sp>
      <p:pic>
        <p:nvPicPr>
          <p:cNvPr id="687" name="Google Shape;687;p4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688" name="Google Shape;688;p4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689" name="Google Shape;689;p46"/>
          <p:cNvSpPr txBox="1"/>
          <p:nvPr/>
        </p:nvSpPr>
        <p:spPr>
          <a:xfrm>
            <a:off x="2248953" y="1405985"/>
            <a:ext cx="769409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rPr>
              <a:t>Goals</a:t>
            </a:r>
            <a:r>
              <a:rPr lang="en-US" sz="1800">
                <a:solidFill>
                  <a:schemeClr val="dk1"/>
                </a:solidFill>
                <a:latin typeface="Calibri"/>
                <a:ea typeface="Calibri"/>
                <a:cs typeface="Calibri"/>
                <a:sym typeface="Calibri"/>
              </a:rPr>
              <a:t>  </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Improve SFMR wind speed and rain rate retrievals</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Improve surface wind products from SAR satellites</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Improve knowledge of surface wave field for analyses, forecasts, and models</a:t>
            </a:r>
            <a:endParaRPr/>
          </a:p>
        </p:txBody>
      </p:sp>
      <p:sp>
        <p:nvSpPr>
          <p:cNvPr id="690" name="Google Shape;690;p46"/>
          <p:cNvSpPr txBox="1"/>
          <p:nvPr/>
        </p:nvSpPr>
        <p:spPr>
          <a:xfrm>
            <a:off x="5215696" y="2772063"/>
            <a:ext cx="167259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u="sng">
                <a:solidFill>
                  <a:schemeClr val="dk1"/>
                </a:solidFill>
                <a:latin typeface="Calibri"/>
                <a:ea typeface="Calibri"/>
                <a:cs typeface="Calibri"/>
                <a:sym typeface="Calibri"/>
              </a:rPr>
              <a:t>Objectives</a:t>
            </a:r>
            <a:r>
              <a:rPr lang="en-US" sz="1800">
                <a:solidFill>
                  <a:schemeClr val="dk1"/>
                </a:solidFill>
                <a:latin typeface="Calibri"/>
                <a:ea typeface="Calibri"/>
                <a:cs typeface="Calibri"/>
                <a:sym typeface="Calibri"/>
              </a:rPr>
              <a:t>: </a:t>
            </a:r>
            <a:endParaRPr/>
          </a:p>
        </p:txBody>
      </p:sp>
      <p:pic>
        <p:nvPicPr>
          <p:cNvPr id="691" name="Google Shape;691;p46"/>
          <p:cNvPicPr preferRelativeResize="0"/>
          <p:nvPr/>
        </p:nvPicPr>
        <p:blipFill rotWithShape="1">
          <a:blip r:embed="rId5">
            <a:alphaModFix/>
          </a:blip>
          <a:srcRect b="0" l="19531" r="20227" t="11823"/>
          <a:stretch/>
        </p:blipFill>
        <p:spPr>
          <a:xfrm>
            <a:off x="9845858" y="3982975"/>
            <a:ext cx="2172882" cy="2286000"/>
          </a:xfrm>
          <a:prstGeom prst="rect">
            <a:avLst/>
          </a:prstGeom>
          <a:noFill/>
          <a:ln>
            <a:noFill/>
          </a:ln>
        </p:spPr>
      </p:pic>
      <p:sp>
        <p:nvSpPr>
          <p:cNvPr id="692" name="Google Shape;692;p46"/>
          <p:cNvSpPr txBox="1"/>
          <p:nvPr/>
        </p:nvSpPr>
        <p:spPr>
          <a:xfrm>
            <a:off x="9618761" y="3063177"/>
            <a:ext cx="262398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Collect WSRA Data with </a:t>
            </a:r>
            <a:endParaRPr/>
          </a:p>
          <a:p>
            <a:pPr indent="0" lvl="0" marL="0" marR="0" rtl="0" algn="ctr">
              <a:spcBef>
                <a:spcPts val="0"/>
              </a:spcBef>
              <a:spcAft>
                <a:spcPts val="0"/>
              </a:spcAft>
              <a:buNone/>
            </a:pPr>
            <a:r>
              <a:rPr lang="en-US" sz="1600">
                <a:solidFill>
                  <a:srgbClr val="0070C0"/>
                </a:solidFill>
                <a:latin typeface="Calibri"/>
                <a:ea typeface="Calibri"/>
                <a:cs typeface="Calibri"/>
                <a:sym typeface="Calibri"/>
              </a:rPr>
              <a:t>Significant Wave Height ≥ 8ft </a:t>
            </a:r>
            <a:endParaRPr/>
          </a:p>
          <a:p>
            <a:pPr indent="0" lvl="0" marL="0" marR="0" rtl="0" algn="ctr">
              <a:spcBef>
                <a:spcPts val="0"/>
              </a:spcBef>
              <a:spcAft>
                <a:spcPts val="0"/>
              </a:spcAft>
              <a:buNone/>
            </a:pPr>
            <a:r>
              <a:rPr lang="en-US" sz="1600">
                <a:solidFill>
                  <a:srgbClr val="0070C0"/>
                </a:solidFill>
                <a:latin typeface="Calibri"/>
                <a:ea typeface="Calibri"/>
                <a:cs typeface="Calibri"/>
                <a:sym typeface="Calibri"/>
              </a:rPr>
              <a:t>or Near Wave Buoys</a:t>
            </a:r>
            <a:endParaRPr/>
          </a:p>
        </p:txBody>
      </p:sp>
      <p:pic>
        <p:nvPicPr>
          <p:cNvPr id="693" name="Google Shape;693;p46"/>
          <p:cNvPicPr preferRelativeResize="0"/>
          <p:nvPr/>
        </p:nvPicPr>
        <p:blipFill rotWithShape="1">
          <a:blip r:embed="rId6">
            <a:alphaModFix/>
          </a:blip>
          <a:srcRect b="18738" l="5556" r="10641" t="18378"/>
          <a:stretch/>
        </p:blipFill>
        <p:spPr>
          <a:xfrm>
            <a:off x="94053" y="3992533"/>
            <a:ext cx="4569817" cy="2286000"/>
          </a:xfrm>
          <a:prstGeom prst="rect">
            <a:avLst/>
          </a:prstGeom>
          <a:noFill/>
          <a:ln>
            <a:noFill/>
          </a:ln>
        </p:spPr>
      </p:pic>
      <p:sp>
        <p:nvSpPr>
          <p:cNvPr id="694" name="Google Shape;694;p46"/>
          <p:cNvSpPr txBox="1"/>
          <p:nvPr/>
        </p:nvSpPr>
        <p:spPr>
          <a:xfrm>
            <a:off x="439896" y="3309399"/>
            <a:ext cx="415902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Collect Direct SFMR and Dropsonde Colocations</a:t>
            </a:r>
            <a:endParaRPr/>
          </a:p>
          <a:p>
            <a:pPr indent="0" lvl="0" marL="0" marR="0" rtl="0" algn="ctr">
              <a:spcBef>
                <a:spcPts val="0"/>
              </a:spcBef>
              <a:spcAft>
                <a:spcPts val="0"/>
              </a:spcAft>
              <a:buNone/>
            </a:pPr>
            <a:r>
              <a:rPr lang="en-US" sz="1600">
                <a:solidFill>
                  <a:srgbClr val="0070C0"/>
                </a:solidFill>
                <a:latin typeface="Calibri"/>
                <a:ea typeface="Calibri"/>
                <a:cs typeface="Calibri"/>
                <a:sym typeface="Calibri"/>
              </a:rPr>
              <a:t>(Wind Speeds ≥ 100 kts)</a:t>
            </a:r>
            <a:endParaRPr/>
          </a:p>
        </p:txBody>
      </p:sp>
      <p:sp>
        <p:nvSpPr>
          <p:cNvPr id="695" name="Google Shape;695;p46"/>
          <p:cNvSpPr txBox="1"/>
          <p:nvPr/>
        </p:nvSpPr>
        <p:spPr>
          <a:xfrm>
            <a:off x="4795204" y="3318957"/>
            <a:ext cx="208582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Collect High-Incidence </a:t>
            </a:r>
            <a:endParaRPr/>
          </a:p>
          <a:p>
            <a:pPr indent="0" lvl="0" marL="0" marR="0" rtl="0" algn="ctr">
              <a:spcBef>
                <a:spcPts val="0"/>
              </a:spcBef>
              <a:spcAft>
                <a:spcPts val="0"/>
              </a:spcAft>
              <a:buNone/>
            </a:pPr>
            <a:r>
              <a:rPr lang="en-US" sz="1600">
                <a:solidFill>
                  <a:srgbClr val="0070C0"/>
                </a:solidFill>
                <a:latin typeface="Calibri"/>
                <a:ea typeface="Calibri"/>
                <a:cs typeface="Calibri"/>
                <a:sym typeface="Calibri"/>
              </a:rPr>
              <a:t>SFMR Data</a:t>
            </a:r>
            <a:endParaRPr/>
          </a:p>
        </p:txBody>
      </p:sp>
      <p:pic>
        <p:nvPicPr>
          <p:cNvPr id="696" name="Google Shape;696;p46"/>
          <p:cNvPicPr preferRelativeResize="0"/>
          <p:nvPr/>
        </p:nvPicPr>
        <p:blipFill rotWithShape="1">
          <a:blip r:embed="rId7">
            <a:alphaModFix/>
          </a:blip>
          <a:srcRect b="16604" l="2564" r="53686" t="8192"/>
          <a:stretch/>
        </p:blipFill>
        <p:spPr>
          <a:xfrm>
            <a:off x="7159946" y="3982975"/>
            <a:ext cx="2190364" cy="2286000"/>
          </a:xfrm>
          <a:prstGeom prst="rect">
            <a:avLst/>
          </a:prstGeom>
          <a:noFill/>
          <a:ln>
            <a:noFill/>
          </a:ln>
        </p:spPr>
      </p:pic>
      <p:sp>
        <p:nvSpPr>
          <p:cNvPr id="697" name="Google Shape;697;p46"/>
          <p:cNvSpPr txBox="1"/>
          <p:nvPr/>
        </p:nvSpPr>
        <p:spPr>
          <a:xfrm>
            <a:off x="6918191" y="3297985"/>
            <a:ext cx="267387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Collect Flight Data Coincident </a:t>
            </a:r>
            <a:endParaRPr/>
          </a:p>
          <a:p>
            <a:pPr indent="0" lvl="0" marL="0" marR="0" rtl="0" algn="ctr">
              <a:spcBef>
                <a:spcPts val="0"/>
              </a:spcBef>
              <a:spcAft>
                <a:spcPts val="0"/>
              </a:spcAft>
              <a:buNone/>
            </a:pPr>
            <a:r>
              <a:rPr lang="en-US" sz="1600">
                <a:solidFill>
                  <a:srgbClr val="0070C0"/>
                </a:solidFill>
                <a:latin typeface="Calibri"/>
                <a:ea typeface="Calibri"/>
                <a:cs typeface="Calibri"/>
                <a:sym typeface="Calibri"/>
              </a:rPr>
              <a:t>with SAR Data Acquisition</a:t>
            </a:r>
            <a:endParaRPr/>
          </a:p>
        </p:txBody>
      </p:sp>
      <p:pic>
        <p:nvPicPr>
          <p:cNvPr descr="A picture containing chart&#10;&#10;Description automatically generated" id="698" name="Google Shape;698;p46"/>
          <p:cNvPicPr preferRelativeResize="0"/>
          <p:nvPr/>
        </p:nvPicPr>
        <p:blipFill rotWithShape="1">
          <a:blip r:embed="rId8">
            <a:alphaModFix/>
          </a:blip>
          <a:srcRect b="3656" l="6145" r="10097" t="7408"/>
          <a:stretch/>
        </p:blipFill>
        <p:spPr>
          <a:xfrm>
            <a:off x="4957394" y="3992533"/>
            <a:ext cx="1761445" cy="228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47"/>
          <p:cNvSpPr txBox="1"/>
          <p:nvPr>
            <p:ph idx="12" type="sldNum"/>
          </p:nvPr>
        </p:nvSpPr>
        <p:spPr>
          <a:xfrm>
            <a:off x="8610600" y="620806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4" name="Google Shape;704;p47"/>
          <p:cNvSpPr txBox="1"/>
          <p:nvPr/>
        </p:nvSpPr>
        <p:spPr>
          <a:xfrm>
            <a:off x="1" y="0"/>
            <a:ext cx="1219200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Mature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Tropical Cyclone Diurnal Cycle Experiment</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Jason Dunion, Morgan O’Neill (Stanford Univ.), Allison Wing (FSU),</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Dave Raymond (NM Tech), Zeljka Fuchs-Stone (NM Tech), Dan Chavas (Purdue Univ.)</a:t>
            </a:r>
            <a:endParaRPr/>
          </a:p>
        </p:txBody>
      </p:sp>
      <p:pic>
        <p:nvPicPr>
          <p:cNvPr id="705" name="Google Shape;705;p4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706" name="Google Shape;706;p4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pic>
        <p:nvPicPr>
          <p:cNvPr id="707" name="Google Shape;707;p47"/>
          <p:cNvPicPr preferRelativeResize="0"/>
          <p:nvPr/>
        </p:nvPicPr>
        <p:blipFill rotWithShape="1">
          <a:blip r:embed="rId5">
            <a:alphaModFix/>
          </a:blip>
          <a:srcRect b="0" l="0" r="0" t="0"/>
          <a:stretch/>
        </p:blipFill>
        <p:spPr>
          <a:xfrm>
            <a:off x="115293" y="3620518"/>
            <a:ext cx="2667833" cy="2667833"/>
          </a:xfrm>
          <a:prstGeom prst="rect">
            <a:avLst/>
          </a:prstGeom>
          <a:noFill/>
          <a:ln>
            <a:noFill/>
          </a:ln>
        </p:spPr>
      </p:pic>
      <p:sp>
        <p:nvSpPr>
          <p:cNvPr id="708" name="Google Shape;708;p47"/>
          <p:cNvSpPr txBox="1"/>
          <p:nvPr/>
        </p:nvSpPr>
        <p:spPr>
          <a:xfrm>
            <a:off x="115293" y="3620518"/>
            <a:ext cx="204415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2019 TS Dorian</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GOES AMVs</a:t>
            </a:r>
            <a:endParaRPr/>
          </a:p>
        </p:txBody>
      </p:sp>
      <p:pic>
        <p:nvPicPr>
          <p:cNvPr descr="Chart, line chart&#10;&#10;Description automatically generated" id="709" name="Google Shape;709;p47"/>
          <p:cNvPicPr preferRelativeResize="0"/>
          <p:nvPr/>
        </p:nvPicPr>
        <p:blipFill rotWithShape="1">
          <a:blip r:embed="rId6">
            <a:alphaModFix/>
          </a:blip>
          <a:srcRect b="0" l="0" r="0" t="0"/>
          <a:stretch/>
        </p:blipFill>
        <p:spPr>
          <a:xfrm>
            <a:off x="2783126" y="3620518"/>
            <a:ext cx="5258559" cy="2667833"/>
          </a:xfrm>
          <a:prstGeom prst="rect">
            <a:avLst/>
          </a:prstGeom>
          <a:noFill/>
          <a:ln>
            <a:noFill/>
          </a:ln>
        </p:spPr>
      </p:pic>
      <p:sp>
        <p:nvSpPr>
          <p:cNvPr id="710" name="Google Shape;710;p47"/>
          <p:cNvSpPr txBox="1"/>
          <p:nvPr/>
        </p:nvSpPr>
        <p:spPr>
          <a:xfrm>
            <a:off x="3145395" y="3593808"/>
            <a:ext cx="41339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2019 Hurricane Dorian’s TC diurnal cycle</a:t>
            </a:r>
            <a:endParaRPr/>
          </a:p>
          <a:p>
            <a:pPr indent="0" lvl="0" marL="0" marR="0" rtl="0" algn="l">
              <a:spcBef>
                <a:spcPts val="0"/>
              </a:spcBef>
              <a:spcAft>
                <a:spcPts val="0"/>
              </a:spcAft>
              <a:buNone/>
            </a:pPr>
            <a:r>
              <a:rPr i="1" lang="en-US" sz="1600">
                <a:solidFill>
                  <a:schemeClr val="dk1"/>
                </a:solidFill>
                <a:latin typeface="Calibri"/>
                <a:ea typeface="Calibri"/>
                <a:cs typeface="Calibri"/>
                <a:sym typeface="Calibri"/>
              </a:rPr>
              <a:t>-afternoon peaks in upper-level outflow-</a:t>
            </a:r>
            <a:endParaRPr/>
          </a:p>
        </p:txBody>
      </p:sp>
      <p:pic>
        <p:nvPicPr>
          <p:cNvPr id="711" name="Google Shape;711;p47"/>
          <p:cNvPicPr preferRelativeResize="0"/>
          <p:nvPr/>
        </p:nvPicPr>
        <p:blipFill rotWithShape="1">
          <a:blip r:embed="rId7">
            <a:alphaModFix/>
          </a:blip>
          <a:srcRect b="0" l="0" r="0" t="0"/>
          <a:stretch/>
        </p:blipFill>
        <p:spPr>
          <a:xfrm>
            <a:off x="9386844" y="3779158"/>
            <a:ext cx="2667996" cy="2694543"/>
          </a:xfrm>
          <a:prstGeom prst="rect">
            <a:avLst/>
          </a:prstGeom>
          <a:noFill/>
          <a:ln>
            <a:noFill/>
          </a:ln>
        </p:spPr>
      </p:pic>
      <p:sp>
        <p:nvSpPr>
          <p:cNvPr id="712" name="Google Shape;712;p47"/>
          <p:cNvSpPr txBox="1"/>
          <p:nvPr/>
        </p:nvSpPr>
        <p:spPr>
          <a:xfrm>
            <a:off x="9662609" y="5827688"/>
            <a:ext cx="226010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2020 Hurricane Teddy</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TCDC flight</a:t>
            </a:r>
            <a:endParaRPr/>
          </a:p>
        </p:txBody>
      </p:sp>
      <p:sp>
        <p:nvSpPr>
          <p:cNvPr id="713" name="Google Shape;713;p47"/>
          <p:cNvSpPr txBox="1"/>
          <p:nvPr/>
        </p:nvSpPr>
        <p:spPr>
          <a:xfrm>
            <a:off x="309682" y="2534113"/>
            <a:ext cx="11779956"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What are the 3-dimensional kinematic and thermodynamic structure and evolution of TC diurnal pulses/waves?</a:t>
            </a:r>
            <a:endParaRPr/>
          </a:p>
        </p:txBody>
      </p:sp>
      <p:sp>
        <p:nvSpPr>
          <p:cNvPr id="714" name="Google Shape;714;p47"/>
          <p:cNvSpPr txBox="1"/>
          <p:nvPr/>
        </p:nvSpPr>
        <p:spPr>
          <a:xfrm>
            <a:off x="309682" y="1716064"/>
            <a:ext cx="10205445"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Plain Language Description: This experiment aims to collect observations that improve the understanding of how day-night fluctuations in radiation affect the intensity and structure of TCs.</a:t>
            </a:r>
            <a:endParaRPr/>
          </a:p>
        </p:txBody>
      </p:sp>
      <p:sp>
        <p:nvSpPr>
          <p:cNvPr id="715" name="Google Shape;715;p47"/>
          <p:cNvSpPr txBox="1"/>
          <p:nvPr/>
        </p:nvSpPr>
        <p:spPr>
          <a:xfrm>
            <a:off x="137150" y="3187000"/>
            <a:ext cx="7288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Upper level outflow divergence exhibits a strong diurnal cycle:</a:t>
            </a:r>
            <a:endParaRPr/>
          </a:p>
        </p:txBody>
      </p:sp>
      <p:sp>
        <p:nvSpPr>
          <p:cNvPr id="716" name="Google Shape;716;p47"/>
          <p:cNvSpPr txBox="1"/>
          <p:nvPr/>
        </p:nvSpPr>
        <p:spPr>
          <a:xfrm>
            <a:off x="7343641" y="2909941"/>
            <a:ext cx="4848600" cy="9234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Helvetica Neue"/>
                <a:ea typeface="Helvetica Neue"/>
                <a:cs typeface="Helvetica Neue"/>
                <a:sym typeface="Helvetica Neue"/>
              </a:rPr>
              <a:t>We need wide-coverage day and night flights:</a:t>
            </a:r>
            <a:endParaRPr/>
          </a:p>
          <a:p>
            <a:pPr indent="0" lvl="0" marL="0" marR="0" rtl="0" algn="r">
              <a:spcBef>
                <a:spcPts val="0"/>
              </a:spcBef>
              <a:spcAft>
                <a:spcPts val="0"/>
              </a:spcAft>
              <a:buNone/>
            </a:pPr>
            <a:r>
              <a:rPr lang="en-US" sz="1800">
                <a:solidFill>
                  <a:schemeClr val="dk1"/>
                </a:solidFill>
                <a:latin typeface="Helvetica Neue"/>
                <a:ea typeface="Helvetica Neue"/>
                <a:cs typeface="Helvetica Neue"/>
                <a:sym typeface="Helvetica Neue"/>
              </a:rPr>
              <a:t>core area + outflow </a:t>
            </a:r>
            <a:endParaRPr/>
          </a:p>
        </p:txBody>
      </p:sp>
      <p:sp>
        <p:nvSpPr>
          <p:cNvPr id="717" name="Google Shape;717;p47"/>
          <p:cNvSpPr txBox="1"/>
          <p:nvPr/>
        </p:nvSpPr>
        <p:spPr>
          <a:xfrm>
            <a:off x="7343429" y="6488668"/>
            <a:ext cx="48490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will we see a diurnal peak in outflow jet strength?</a:t>
            </a:r>
            <a:endParaRPr/>
          </a:p>
        </p:txBody>
      </p:sp>
      <p:sp>
        <p:nvSpPr>
          <p:cNvPr id="718" name="Google Shape;718;p47"/>
          <p:cNvSpPr txBox="1"/>
          <p:nvPr/>
        </p:nvSpPr>
        <p:spPr>
          <a:xfrm>
            <a:off x="-970" y="6487428"/>
            <a:ext cx="5568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How is this divergence distributed in height and azimuth?</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24" name="Google Shape;724;p48"/>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725" name="Google Shape;725;p4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726" name="Google Shape;726;p4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727" name="Google Shape;727;p48"/>
          <p:cNvGraphicFramePr/>
          <p:nvPr/>
        </p:nvGraphicFramePr>
        <p:xfrm>
          <a:off x="394853" y="1748748"/>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728" name="Google Shape;728;p48"/>
          <p:cNvGraphicFramePr/>
          <p:nvPr/>
        </p:nvGraphicFramePr>
        <p:xfrm>
          <a:off x="6489469" y="1319111"/>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729" name="Google Shape;729;p48"/>
          <p:cNvGraphicFramePr/>
          <p:nvPr/>
        </p:nvGraphicFramePr>
        <p:xfrm>
          <a:off x="394853" y="3429000"/>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730" name="Google Shape;730;p48"/>
          <p:cNvGraphicFramePr/>
          <p:nvPr/>
        </p:nvGraphicFramePr>
        <p:xfrm>
          <a:off x="6489469" y="3407862"/>
          <a:ext cx="3000000" cy="3000000"/>
        </p:xfrm>
        <a:graphic>
          <a:graphicData uri="http://schemas.openxmlformats.org/drawingml/2006/table">
            <a:tbl>
              <a:tblPr bandRow="1" firstRow="1">
                <a:noFill/>
                <a:tableStyleId>{94DCF789-5C3A-4658-B800-0F19E424C302}</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731" name="Google Shape;731;p48"/>
          <p:cNvGraphicFramePr/>
          <p:nvPr/>
        </p:nvGraphicFramePr>
        <p:xfrm>
          <a:off x="6489469" y="5451694"/>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732" name="Google Shape;732;p48"/>
          <p:cNvGraphicFramePr/>
          <p:nvPr/>
        </p:nvGraphicFramePr>
        <p:xfrm>
          <a:off x="6489469" y="4277373"/>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49"/>
          <p:cNvSpPr txBox="1"/>
          <p:nvPr/>
        </p:nvSpPr>
        <p:spPr>
          <a:xfrm>
            <a:off x="0" y="0"/>
            <a:ext cx="12192000" cy="19697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End Stage</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Tropical Cyclones at Landfall</a:t>
            </a:r>
            <a:endParaRPr/>
          </a:p>
          <a:p>
            <a:pPr indent="0" lvl="0" marL="0" marR="0" rtl="0" algn="ctr">
              <a:spcBef>
                <a:spcPts val="0"/>
              </a:spcBef>
              <a:spcAft>
                <a:spcPts val="0"/>
              </a:spcAft>
              <a:buNone/>
            </a:pPr>
            <a:r>
              <a:rPr b="1" lang="en-US" sz="800">
                <a:solidFill>
                  <a:srgbClr val="2F5496"/>
                </a:solidFill>
                <a:latin typeface="Calibri"/>
                <a:ea typeface="Calibri"/>
                <a:cs typeface="Calibri"/>
                <a:sym typeface="Calibri"/>
              </a:rPr>
              <a:t> </a:t>
            </a:r>
            <a:endParaRPr/>
          </a:p>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Science Team</a:t>
            </a:r>
            <a:r>
              <a:rPr lang="en-US" sz="1800">
                <a:solidFill>
                  <a:schemeClr val="accent1"/>
                </a:solidFill>
                <a:latin typeface="Calibri"/>
                <a:ea typeface="Calibri"/>
                <a:cs typeface="Calibri"/>
                <a:sym typeface="Calibri"/>
              </a:rPr>
              <a:t>: John Kaplan, Peter Dodge, Ghassan Alaka, Heather Holbach, Jun Zhang, Frank Marks, Michael Biggerstaff (University of Oklahoma), John Schroeder (Texas Tech University), Forrest Masters (University of Florida),</a:t>
            </a:r>
            <a:r>
              <a:rPr b="1" lang="en-US" sz="1800">
                <a:solidFill>
                  <a:schemeClr val="accent1"/>
                </a:solidFill>
                <a:latin typeface="Calibri"/>
                <a:ea typeface="Calibri"/>
                <a:cs typeface="Calibri"/>
                <a:sym typeface="Calibri"/>
              </a:rPr>
              <a:t>  </a:t>
            </a:r>
            <a:endParaRPr/>
          </a:p>
          <a:p>
            <a:pPr indent="0" lvl="0" marL="0" marR="0" rtl="0" algn="ctr">
              <a:spcBef>
                <a:spcPts val="0"/>
              </a:spcBef>
              <a:spcAft>
                <a:spcPts val="0"/>
              </a:spcAft>
              <a:buNone/>
            </a:pPr>
            <a:r>
              <a:rPr lang="en-US" sz="1800">
                <a:solidFill>
                  <a:schemeClr val="accent1"/>
                </a:solidFill>
                <a:latin typeface="Calibri"/>
                <a:ea typeface="Calibri"/>
                <a:cs typeface="Calibri"/>
                <a:sym typeface="Calibri"/>
              </a:rPr>
              <a:t>Kevin Knupp (University of Alabama at Huntsville), David Nolan (University of Miami)</a:t>
            </a:r>
            <a:endParaRPr/>
          </a:p>
        </p:txBody>
      </p:sp>
      <p:pic>
        <p:nvPicPr>
          <p:cNvPr id="738" name="Google Shape;738;p4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739" name="Google Shape;739;p4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740" name="Google Shape;740;p49"/>
          <p:cNvSpPr/>
          <p:nvPr/>
        </p:nvSpPr>
        <p:spPr>
          <a:xfrm>
            <a:off x="100191" y="2091820"/>
            <a:ext cx="11821733" cy="1631216"/>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Motivation:</a:t>
            </a:r>
            <a:r>
              <a:rPr lang="en-US" sz="1800">
                <a:solidFill>
                  <a:schemeClr val="dk1"/>
                </a:solidFill>
                <a:latin typeface="Times New Roman"/>
                <a:ea typeface="Times New Roman"/>
                <a:cs typeface="Times New Roman"/>
                <a:sym typeface="Times New Roman"/>
              </a:rPr>
              <a:t> Landfalling tropical cyclones (TCs) can produce a variety of high impact over land weather including</a:t>
            </a:r>
            <a:endParaRPr/>
          </a:p>
          <a:p>
            <a:pPr indent="0" lvl="0" marL="457200" marR="0" rtl="0" algn="l">
              <a:spcBef>
                <a:spcPts val="0"/>
              </a:spcBef>
              <a:spcAft>
                <a:spcPts val="0"/>
              </a:spcAft>
              <a:buNone/>
            </a:pPr>
            <a:r>
              <a:rPr lang="en-US" sz="1800">
                <a:solidFill>
                  <a:schemeClr val="dk1"/>
                </a:solidFill>
                <a:latin typeface="Times New Roman"/>
                <a:ea typeface="Times New Roman"/>
                <a:cs typeface="Times New Roman"/>
                <a:sym typeface="Times New Roman"/>
              </a:rPr>
              <a:t>	          tornadoes and damaging winds (particularly gusts) for which there exists limited objective forecast guidance. </a:t>
            </a:r>
            <a:endParaRPr/>
          </a:p>
          <a:p>
            <a:pPr indent="0" lvl="0" marL="457200" marR="0" rtl="0" algn="l">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457200" marR="0" rtl="0" algn="l">
              <a:spcBef>
                <a:spcPts val="0"/>
              </a:spcBef>
              <a:spcAft>
                <a:spcPts val="0"/>
              </a:spcAft>
              <a:buNone/>
            </a:pPr>
            <a:r>
              <a:rPr b="1" lang="en-US" sz="1800">
                <a:solidFill>
                  <a:schemeClr val="dk1"/>
                </a:solidFill>
                <a:latin typeface="Times New Roman"/>
                <a:ea typeface="Times New Roman"/>
                <a:cs typeface="Times New Roman"/>
                <a:sym typeface="Times New Roman"/>
              </a:rPr>
              <a:t>Methodology</a:t>
            </a:r>
            <a:r>
              <a:rPr lang="en-US" sz="1800">
                <a:solidFill>
                  <a:schemeClr val="dk1"/>
                </a:solidFill>
                <a:latin typeface="Times New Roman"/>
                <a:ea typeface="Times New Roman"/>
                <a:cs typeface="Times New Roman"/>
                <a:sym typeface="Times New Roman"/>
              </a:rPr>
              <a:t>: Utilize P-3 aircraft and land-based mobile research team instruments to collect data in landfalling TCs to: 	1) improve our understanding and capability to predict landfalling TC induced tornadoes and damaging winds. </a:t>
            </a:r>
            <a:endParaRPr/>
          </a:p>
          <a:p>
            <a:pPr indent="0" lvl="0" marL="457200" marR="0" rtl="0" algn="l">
              <a:spcBef>
                <a:spcPts val="0"/>
              </a:spcBef>
              <a:spcAft>
                <a:spcPts val="0"/>
              </a:spcAft>
              <a:buNone/>
            </a:pPr>
            <a:r>
              <a:rPr lang="en-US" sz="1800">
                <a:solidFill>
                  <a:schemeClr val="dk1"/>
                </a:solidFill>
                <a:latin typeface="Times New Roman"/>
                <a:ea typeface="Times New Roman"/>
                <a:cs typeface="Times New Roman"/>
                <a:sym typeface="Times New Roman"/>
              </a:rPr>
              <a:t>	2)</a:t>
            </a:r>
            <a:r>
              <a:rPr lang="en-US" sz="1800">
                <a:solidFill>
                  <a:schemeClr val="dk1"/>
                </a:solidFill>
                <a:latin typeface="Calibri"/>
                <a:ea typeface="Calibri"/>
                <a:cs typeface="Calibri"/>
                <a:sym typeface="Calibri"/>
              </a:rPr>
              <a:t> reduce the uncertainty in SFMR wind speed estimates of landfalling TCs in coastal regions.</a:t>
            </a:r>
            <a:endParaRPr/>
          </a:p>
        </p:txBody>
      </p:sp>
      <p:sp>
        <p:nvSpPr>
          <p:cNvPr id="741" name="Google Shape;741;p49"/>
          <p:cNvSpPr/>
          <p:nvPr/>
        </p:nvSpPr>
        <p:spPr>
          <a:xfrm>
            <a:off x="7730450" y="4248458"/>
            <a:ext cx="12192000" cy="22860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2" name="Google Shape;742;p49"/>
          <p:cNvGrpSpPr/>
          <p:nvPr/>
        </p:nvGrpSpPr>
        <p:grpSpPr>
          <a:xfrm>
            <a:off x="537036" y="4114496"/>
            <a:ext cx="10615419" cy="2423160"/>
            <a:chOff x="544292" y="4192512"/>
            <a:chExt cx="10615419" cy="2423160"/>
          </a:xfrm>
        </p:grpSpPr>
        <p:pic>
          <p:nvPicPr>
            <p:cNvPr descr="Diagram&#10;&#10;Description automatically generated" id="743" name="Google Shape;743;p49"/>
            <p:cNvPicPr preferRelativeResize="0"/>
            <p:nvPr/>
          </p:nvPicPr>
          <p:blipFill rotWithShape="1">
            <a:blip r:embed="rId5">
              <a:alphaModFix/>
            </a:blip>
            <a:srcRect b="0" l="0" r="0" t="0"/>
            <a:stretch/>
          </p:blipFill>
          <p:spPr>
            <a:xfrm>
              <a:off x="544292" y="4294112"/>
              <a:ext cx="3530851" cy="2286000"/>
            </a:xfrm>
            <a:prstGeom prst="rect">
              <a:avLst/>
            </a:prstGeom>
            <a:noFill/>
            <a:ln>
              <a:noFill/>
            </a:ln>
          </p:spPr>
        </p:pic>
        <p:pic>
          <p:nvPicPr>
            <p:cNvPr descr="Radar chart&#10;&#10;Description automatically generated with medium confidence" id="744" name="Google Shape;744;p49"/>
            <p:cNvPicPr preferRelativeResize="0"/>
            <p:nvPr/>
          </p:nvPicPr>
          <p:blipFill rotWithShape="1">
            <a:blip r:embed="rId6">
              <a:alphaModFix/>
            </a:blip>
            <a:srcRect b="0" l="0" r="0" t="0"/>
            <a:stretch/>
          </p:blipFill>
          <p:spPr>
            <a:xfrm>
              <a:off x="4818044" y="4192512"/>
              <a:ext cx="2356356" cy="2423160"/>
            </a:xfrm>
            <a:prstGeom prst="rect">
              <a:avLst/>
            </a:prstGeom>
            <a:noFill/>
            <a:ln>
              <a:noFill/>
            </a:ln>
          </p:spPr>
        </p:pic>
        <p:pic>
          <p:nvPicPr>
            <p:cNvPr descr="Chart, surface chart&#10;&#10;Description automatically generated" id="745" name="Google Shape;745;p49"/>
            <p:cNvPicPr preferRelativeResize="0"/>
            <p:nvPr/>
          </p:nvPicPr>
          <p:blipFill rotWithShape="1">
            <a:blip r:embed="rId7">
              <a:alphaModFix/>
            </a:blip>
            <a:srcRect b="0" l="0" r="0" t="0"/>
            <a:stretch/>
          </p:blipFill>
          <p:spPr>
            <a:xfrm>
              <a:off x="7937277" y="4248457"/>
              <a:ext cx="3222434" cy="2286000"/>
            </a:xfrm>
            <a:prstGeom prst="rect">
              <a:avLst/>
            </a:prstGeom>
            <a:noFill/>
            <a:ln>
              <a:noFill/>
            </a:ln>
          </p:spPr>
        </p:pic>
      </p:grpSp>
      <p:sp>
        <p:nvSpPr>
          <p:cNvPr id="746" name="Google Shape;746;p49"/>
          <p:cNvSpPr/>
          <p:nvPr/>
        </p:nvSpPr>
        <p:spPr>
          <a:xfrm>
            <a:off x="8225268" y="3810386"/>
            <a:ext cx="2621231" cy="369332"/>
          </a:xfrm>
          <a:prstGeom prst="rect">
            <a:avLst/>
          </a:prstGeom>
          <a:noFill/>
          <a:ln>
            <a:noFill/>
          </a:ln>
        </p:spPr>
        <p:txBody>
          <a:bodyPr anchorCtr="0" anchor="t" bIns="45700" lIns="91425" spcFirstLastPara="1" rIns="91425" wrap="square" tIns="45700">
            <a:spAutoFit/>
          </a:bodyPr>
          <a:lstStyle/>
          <a:p>
            <a:pPr indent="0" lvl="0" marL="22860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SFMR Coastal Module</a:t>
            </a:r>
            <a:endParaRPr b="1" sz="2000">
              <a:solidFill>
                <a:schemeClr val="dk1"/>
              </a:solidFill>
              <a:latin typeface="Calibri"/>
              <a:ea typeface="Calibri"/>
              <a:cs typeface="Calibri"/>
              <a:sym typeface="Calibri"/>
            </a:endParaRPr>
          </a:p>
        </p:txBody>
      </p:sp>
      <p:sp>
        <p:nvSpPr>
          <p:cNvPr id="747" name="Google Shape;747;p49"/>
          <p:cNvSpPr/>
          <p:nvPr/>
        </p:nvSpPr>
        <p:spPr>
          <a:xfrm>
            <a:off x="4827262" y="3805971"/>
            <a:ext cx="240322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Coastal Survey Module</a:t>
            </a:r>
            <a:endParaRPr b="1" sz="2000">
              <a:solidFill>
                <a:schemeClr val="dk1"/>
              </a:solidFill>
              <a:latin typeface="Calibri"/>
              <a:ea typeface="Calibri"/>
              <a:cs typeface="Calibri"/>
              <a:sym typeface="Calibri"/>
            </a:endParaRPr>
          </a:p>
        </p:txBody>
      </p:sp>
      <p:sp>
        <p:nvSpPr>
          <p:cNvPr id="748" name="Google Shape;748;p49"/>
          <p:cNvSpPr/>
          <p:nvPr/>
        </p:nvSpPr>
        <p:spPr>
          <a:xfrm>
            <a:off x="293870" y="3852353"/>
            <a:ext cx="3944350" cy="369332"/>
          </a:xfrm>
          <a:prstGeom prst="rect">
            <a:avLst/>
          </a:prstGeom>
          <a:noFill/>
          <a:ln>
            <a:noFill/>
          </a:ln>
        </p:spPr>
        <p:txBody>
          <a:bodyPr anchorCtr="0" anchor="t" bIns="45700" lIns="91425" spcFirstLastPara="1" rIns="91425" wrap="square" tIns="45700">
            <a:spAutoFit/>
          </a:bodyPr>
          <a:lstStyle/>
          <a:p>
            <a:pPr indent="0" lvl="0" marL="22860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Offshore Intense Convection Module</a:t>
            </a:r>
            <a:endParaRPr b="1" sz="2000">
              <a:solidFill>
                <a:schemeClr val="dk1"/>
              </a:solidFill>
              <a:latin typeface="Calibri"/>
              <a:ea typeface="Calibri"/>
              <a:cs typeface="Calibri"/>
              <a:sym typeface="Calibri"/>
            </a:endParaRPr>
          </a:p>
        </p:txBody>
      </p:sp>
      <p:sp>
        <p:nvSpPr>
          <p:cNvPr id="749" name="Google Shape;749;p49"/>
          <p:cNvSpPr txBox="1"/>
          <p:nvPr/>
        </p:nvSpPr>
        <p:spPr>
          <a:xfrm>
            <a:off x="609597" y="6433450"/>
            <a:ext cx="356533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Flight altitude: </a:t>
            </a:r>
            <a:r>
              <a:rPr lang="en-US" sz="1600" u="sng">
                <a:solidFill>
                  <a:schemeClr val="dk1"/>
                </a:solidFill>
                <a:latin typeface="Calibri"/>
                <a:ea typeface="Calibri"/>
                <a:cs typeface="Calibri"/>
                <a:sym typeface="Calibri"/>
              </a:rPr>
              <a:t>&gt;</a:t>
            </a:r>
            <a:r>
              <a:rPr lang="en-US" sz="1600">
                <a:solidFill>
                  <a:schemeClr val="dk1"/>
                </a:solidFill>
                <a:latin typeface="Calibri"/>
                <a:ea typeface="Calibri"/>
                <a:cs typeface="Calibri"/>
                <a:sym typeface="Calibri"/>
              </a:rPr>
              <a:t> 10 kft , duration ~1-2 hr.</a:t>
            </a:r>
            <a:endParaRPr/>
          </a:p>
        </p:txBody>
      </p:sp>
      <p:sp>
        <p:nvSpPr>
          <p:cNvPr id="750" name="Google Shape;750;p49"/>
          <p:cNvSpPr/>
          <p:nvPr/>
        </p:nvSpPr>
        <p:spPr>
          <a:xfrm>
            <a:off x="4393411" y="6453804"/>
            <a:ext cx="34292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Flight altitude: </a:t>
            </a:r>
            <a:r>
              <a:rPr lang="en-US" sz="1600" u="sng">
                <a:solidFill>
                  <a:schemeClr val="dk1"/>
                </a:solidFill>
                <a:latin typeface="Calibri"/>
                <a:ea typeface="Calibri"/>
                <a:cs typeface="Calibri"/>
                <a:sym typeface="Calibri"/>
              </a:rPr>
              <a:t>&gt;</a:t>
            </a:r>
            <a:r>
              <a:rPr lang="en-US" sz="1600">
                <a:solidFill>
                  <a:schemeClr val="dk1"/>
                </a:solidFill>
                <a:latin typeface="Calibri"/>
                <a:ea typeface="Calibri"/>
                <a:cs typeface="Calibri"/>
                <a:sym typeface="Calibri"/>
              </a:rPr>
              <a:t> 10 kft,  duration ~2 hr.</a:t>
            </a:r>
            <a:endParaRPr/>
          </a:p>
        </p:txBody>
      </p:sp>
      <p:sp>
        <p:nvSpPr>
          <p:cNvPr id="751" name="Google Shape;751;p49"/>
          <p:cNvSpPr txBox="1"/>
          <p:nvPr/>
        </p:nvSpPr>
        <p:spPr>
          <a:xfrm>
            <a:off x="7797799" y="6431639"/>
            <a:ext cx="393402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Flight altitude: 5-12 kft, duration ~30-45 min.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2" name="Google Shape;132;p5"/>
          <p:cNvSpPr txBox="1"/>
          <p:nvPr/>
        </p:nvSpPr>
        <p:spPr>
          <a:xfrm>
            <a:off x="1" y="0"/>
            <a:ext cx="12191999"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IFEX to APHEX</a:t>
            </a:r>
            <a:endParaRPr/>
          </a:p>
        </p:txBody>
      </p:sp>
      <p:pic>
        <p:nvPicPr>
          <p:cNvPr id="133" name="Google Shape;133;p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34" name="Google Shape;134;p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35" name="Google Shape;135;p5"/>
          <p:cNvSpPr txBox="1"/>
          <p:nvPr/>
        </p:nvSpPr>
        <p:spPr>
          <a:xfrm>
            <a:off x="2779776" y="1399032"/>
            <a:ext cx="9412223" cy="406262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Advancing the Prediction of Hurricanes EXperiment (APHEX)</a:t>
            </a:r>
            <a:endParaRPr/>
          </a:p>
          <a:p>
            <a:pPr indent="0" lvl="0" marL="0" marR="0" rtl="0" algn="ctr">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1:</a:t>
            </a:r>
            <a:r>
              <a:rPr lang="en-US" sz="2400">
                <a:solidFill>
                  <a:schemeClr val="dk1"/>
                </a:solidFill>
                <a:latin typeface="Calibri"/>
                <a:ea typeface="Calibri"/>
                <a:cs typeface="Calibri"/>
                <a:sym typeface="Calibri"/>
              </a:rPr>
              <a:t> Collect observations that span the TC life cycle in a variety of environments for model initialization and evaluation</a:t>
            </a:r>
            <a:endParaRPr/>
          </a:p>
          <a:p>
            <a:pPr indent="0" lvl="0" marL="7938"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2:</a:t>
            </a:r>
            <a:r>
              <a:rPr lang="en-US" sz="2400">
                <a:solidFill>
                  <a:schemeClr val="dk1"/>
                </a:solidFill>
                <a:latin typeface="Calibri"/>
                <a:ea typeface="Calibri"/>
                <a:cs typeface="Calibri"/>
                <a:sym typeface="Calibri"/>
              </a:rPr>
              <a:t> Develop and refine measurement strategies and technologies that provide improved real-time </a:t>
            </a:r>
            <a:r>
              <a:rPr b="1" i="1" lang="en-US" sz="2400">
                <a:solidFill>
                  <a:schemeClr val="dk1"/>
                </a:solidFill>
                <a:latin typeface="Calibri"/>
                <a:ea typeface="Calibri"/>
                <a:cs typeface="Calibri"/>
                <a:sym typeface="Calibri"/>
              </a:rPr>
              <a:t>analysis</a:t>
            </a:r>
            <a:r>
              <a:rPr lang="en-US" sz="2400">
                <a:solidFill>
                  <a:schemeClr val="dk1"/>
                </a:solidFill>
                <a:latin typeface="Calibri"/>
                <a:ea typeface="Calibri"/>
                <a:cs typeface="Calibri"/>
                <a:sym typeface="Calibri"/>
              </a:rPr>
              <a:t> of TC intensity, structure, environment, </a:t>
            </a:r>
            <a:r>
              <a:rPr b="1" i="1" lang="en-US" sz="2400">
                <a:solidFill>
                  <a:schemeClr val="dk1"/>
                </a:solidFill>
                <a:latin typeface="Calibri"/>
                <a:ea typeface="Calibri"/>
                <a:cs typeface="Calibri"/>
                <a:sym typeface="Calibri"/>
              </a:rPr>
              <a:t>and hazard assessment</a:t>
            </a:r>
            <a:endParaRPr/>
          </a:p>
          <a:p>
            <a:pPr indent="0" lvl="0" marL="7938"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7938" marR="0" rtl="0" algn="l">
              <a:spcBef>
                <a:spcPts val="0"/>
              </a:spcBef>
              <a:spcAft>
                <a:spcPts val="0"/>
              </a:spcAft>
              <a:buNone/>
            </a:pPr>
            <a:r>
              <a:rPr lang="en-US" sz="2400" u="sng">
                <a:solidFill>
                  <a:schemeClr val="dk1"/>
                </a:solidFill>
                <a:latin typeface="Calibri"/>
                <a:ea typeface="Calibri"/>
                <a:cs typeface="Calibri"/>
                <a:sym typeface="Calibri"/>
              </a:rPr>
              <a:t>Goal 3:</a:t>
            </a:r>
            <a:r>
              <a:rPr lang="en-US" sz="2400">
                <a:solidFill>
                  <a:schemeClr val="dk1"/>
                </a:solidFill>
                <a:latin typeface="Calibri"/>
                <a:ea typeface="Calibri"/>
                <a:cs typeface="Calibri"/>
                <a:sym typeface="Calibri"/>
              </a:rPr>
              <a:t> Improve the understanding of physical processes </a:t>
            </a:r>
            <a:r>
              <a:rPr b="1" i="1" lang="en-US" sz="2400">
                <a:solidFill>
                  <a:schemeClr val="dk1"/>
                </a:solidFill>
                <a:latin typeface="Calibri"/>
                <a:ea typeface="Calibri"/>
                <a:cs typeface="Calibri"/>
                <a:sym typeface="Calibri"/>
              </a:rPr>
              <a:t>that affect TC formation, intensity change, structure, and associated hazards</a:t>
            </a:r>
            <a:endParaRPr/>
          </a:p>
        </p:txBody>
      </p:sp>
      <p:pic>
        <p:nvPicPr>
          <p:cNvPr id="136" name="Google Shape;136;p5"/>
          <p:cNvPicPr preferRelativeResize="0"/>
          <p:nvPr/>
        </p:nvPicPr>
        <p:blipFill rotWithShape="1">
          <a:blip r:embed="rId5">
            <a:alphaModFix/>
          </a:blip>
          <a:srcRect b="0" l="0" r="0" t="0"/>
          <a:stretch/>
        </p:blipFill>
        <p:spPr>
          <a:xfrm>
            <a:off x="102413" y="2148839"/>
            <a:ext cx="2560320" cy="2560321"/>
          </a:xfrm>
          <a:prstGeom prst="rect">
            <a:avLst/>
          </a:prstGeom>
          <a:noFill/>
          <a:ln>
            <a:noFill/>
          </a:ln>
        </p:spPr>
      </p:pic>
      <p:grpSp>
        <p:nvGrpSpPr>
          <p:cNvPr id="137" name="Google Shape;137;p5"/>
          <p:cNvGrpSpPr/>
          <p:nvPr/>
        </p:nvGrpSpPr>
        <p:grpSpPr>
          <a:xfrm>
            <a:off x="154384" y="2194560"/>
            <a:ext cx="2487168" cy="2487168"/>
            <a:chOff x="154384" y="2194560"/>
            <a:chExt cx="2487168" cy="2487168"/>
          </a:xfrm>
        </p:grpSpPr>
        <p:pic>
          <p:nvPicPr>
            <p:cNvPr id="138" name="Google Shape;138;p5"/>
            <p:cNvPicPr preferRelativeResize="0"/>
            <p:nvPr/>
          </p:nvPicPr>
          <p:blipFill rotWithShape="1">
            <a:blip r:embed="rId6">
              <a:alphaModFix/>
            </a:blip>
            <a:srcRect b="0" l="0" r="0" t="0"/>
            <a:stretch/>
          </p:blipFill>
          <p:spPr>
            <a:xfrm>
              <a:off x="154384" y="2194560"/>
              <a:ext cx="2487168" cy="2487168"/>
            </a:xfrm>
            <a:prstGeom prst="rect">
              <a:avLst/>
            </a:prstGeom>
            <a:noFill/>
            <a:ln>
              <a:noFill/>
            </a:ln>
          </p:spPr>
        </p:pic>
        <p:sp>
          <p:nvSpPr>
            <p:cNvPr id="139" name="Google Shape;139;p5"/>
            <p:cNvSpPr/>
            <p:nvPr/>
          </p:nvSpPr>
          <p:spPr>
            <a:xfrm>
              <a:off x="358445" y="2377440"/>
              <a:ext cx="490118" cy="482803"/>
            </a:xfrm>
            <a:custGeom>
              <a:rect b="b" l="l" r="r" t="t"/>
              <a:pathLst>
                <a:path extrusionOk="0" h="482803" w="490118">
                  <a:moveTo>
                    <a:pt x="0" y="482803"/>
                  </a:moveTo>
                  <a:cubicBezTo>
                    <a:pt x="42062" y="416966"/>
                    <a:pt x="84124" y="351129"/>
                    <a:pt x="131673" y="292608"/>
                  </a:cubicBezTo>
                  <a:cubicBezTo>
                    <a:pt x="179222" y="234086"/>
                    <a:pt x="225552" y="180442"/>
                    <a:pt x="285293" y="131674"/>
                  </a:cubicBezTo>
                  <a:cubicBezTo>
                    <a:pt x="345034" y="82906"/>
                    <a:pt x="417576" y="41453"/>
                    <a:pt x="490118" y="0"/>
                  </a:cubicBezTo>
                </a:path>
              </a:pathLst>
            </a:custGeom>
            <a:noFill/>
            <a:ln cap="flat" cmpd="sng" w="12700">
              <a:solidFill>
                <a:srgbClr val="FE67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5"/>
            <p:cNvSpPr/>
            <p:nvPr/>
          </p:nvSpPr>
          <p:spPr>
            <a:xfrm>
              <a:off x="1009498" y="2245655"/>
              <a:ext cx="811987" cy="102523"/>
            </a:xfrm>
            <a:custGeom>
              <a:rect b="b" l="l" r="r" t="t"/>
              <a:pathLst>
                <a:path extrusionOk="0" h="102523" w="811987">
                  <a:moveTo>
                    <a:pt x="0" y="80578"/>
                  </a:moveTo>
                  <a:cubicBezTo>
                    <a:pt x="94488" y="48269"/>
                    <a:pt x="190195" y="19618"/>
                    <a:pt x="277977" y="7426"/>
                  </a:cubicBezTo>
                  <a:cubicBezTo>
                    <a:pt x="365759" y="-4766"/>
                    <a:pt x="458419" y="110"/>
                    <a:pt x="526694" y="7425"/>
                  </a:cubicBezTo>
                  <a:cubicBezTo>
                    <a:pt x="594969" y="14740"/>
                    <a:pt x="641299" y="39125"/>
                    <a:pt x="687629" y="51317"/>
                  </a:cubicBezTo>
                  <a:cubicBezTo>
                    <a:pt x="733959" y="63509"/>
                    <a:pt x="776630" y="79358"/>
                    <a:pt x="811987" y="102523"/>
                  </a:cubicBezTo>
                </a:path>
              </a:pathLst>
            </a:cu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7" name="Google Shape;757;p50"/>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758" name="Google Shape;758;p5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759" name="Google Shape;759;p5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760" name="Google Shape;760;p50"/>
          <p:cNvGraphicFramePr/>
          <p:nvPr/>
        </p:nvGraphicFramePr>
        <p:xfrm>
          <a:off x="394853" y="1748748"/>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761" name="Google Shape;761;p50"/>
          <p:cNvGraphicFramePr/>
          <p:nvPr/>
        </p:nvGraphicFramePr>
        <p:xfrm>
          <a:off x="6489469" y="1319111"/>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762" name="Google Shape;762;p50"/>
          <p:cNvGraphicFramePr/>
          <p:nvPr/>
        </p:nvGraphicFramePr>
        <p:xfrm>
          <a:off x="394853" y="3429000"/>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763" name="Google Shape;763;p50"/>
          <p:cNvGraphicFramePr/>
          <p:nvPr/>
        </p:nvGraphicFramePr>
        <p:xfrm>
          <a:off x="6489469" y="3407862"/>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764" name="Google Shape;764;p50"/>
          <p:cNvGraphicFramePr/>
          <p:nvPr/>
        </p:nvGraphicFramePr>
        <p:xfrm>
          <a:off x="6489469" y="5451694"/>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765" name="Google Shape;765;p50"/>
          <p:cNvGraphicFramePr/>
          <p:nvPr/>
        </p:nvGraphicFramePr>
        <p:xfrm>
          <a:off x="6489469" y="4277373"/>
          <a:ext cx="3000000" cy="3000000"/>
        </p:xfrm>
        <a:graphic>
          <a:graphicData uri="http://schemas.openxmlformats.org/drawingml/2006/table">
            <a:tbl>
              <a:tblPr bandRow="1" firstRow="1">
                <a:noFill/>
                <a:tableStyleId>{94DCF789-5C3A-4658-B800-0F19E424C302}</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1" name="Google Shape;771;p51"/>
          <p:cNvSpPr txBox="1"/>
          <p:nvPr/>
        </p:nvSpPr>
        <p:spPr>
          <a:xfrm>
            <a:off x="-1" y="0"/>
            <a:ext cx="1219200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Ocean Observing</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Ocean Survey Experiment</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J. Zhang, Cione, Shay, Jaimes, Wadler, S. Chen, Doyle, Cummings, Rudzin, Jin, </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Sanabia, Centurioni, Paluszkiewicz, Jayne, Lumpkin, Goni, Foltz, Bringas, </a:t>
            </a:r>
            <a:r>
              <a:rPr lang="en-US" sz="1800">
                <a:solidFill>
                  <a:schemeClr val="accent5"/>
                </a:solidFill>
                <a:latin typeface="Calibri"/>
                <a:ea typeface="Calibri"/>
                <a:cs typeface="Calibri"/>
                <a:sym typeface="Calibri"/>
              </a:rPr>
              <a:t>‌Le‌ ‌Hénaff‌, Gramer </a:t>
            </a:r>
            <a:endParaRPr/>
          </a:p>
        </p:txBody>
      </p:sp>
      <p:pic>
        <p:nvPicPr>
          <p:cNvPr id="772" name="Google Shape;772;p5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773" name="Google Shape;773;p5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774" name="Google Shape;774;p51"/>
          <p:cNvSpPr txBox="1"/>
          <p:nvPr/>
        </p:nvSpPr>
        <p:spPr>
          <a:xfrm>
            <a:off x="413785" y="1659798"/>
            <a:ext cx="11195221"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Collect observations targeted at better understanding the response of hurricanes to changes in underlying ocean conditions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Collect temporal and spatially coincident ocean, wave, and atmosphere observations during the pre-, during, and post-storm phases in order to better address hypotheses related to the ocean and wave boundary layer’s role in energy exchange and TC intensification </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p:txBody>
      </p:sp>
      <p:sp>
        <p:nvSpPr>
          <p:cNvPr id="775" name="Google Shape;775;p51"/>
          <p:cNvSpPr txBox="1"/>
          <p:nvPr/>
        </p:nvSpPr>
        <p:spPr>
          <a:xfrm>
            <a:off x="197711" y="3271856"/>
            <a:ext cx="31763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B050"/>
                </a:solidFill>
                <a:latin typeface="Calibri"/>
                <a:ea typeface="Calibri"/>
                <a:cs typeface="Calibri"/>
                <a:sym typeface="Calibri"/>
              </a:rPr>
              <a:t>Pre- and post- storm P3 pattern</a:t>
            </a:r>
            <a:endParaRPr/>
          </a:p>
        </p:txBody>
      </p:sp>
      <p:pic>
        <p:nvPicPr>
          <p:cNvPr descr="A close up of a map&#10;&#10;Description automatically generated" id="776" name="Google Shape;776;p51"/>
          <p:cNvPicPr preferRelativeResize="0"/>
          <p:nvPr/>
        </p:nvPicPr>
        <p:blipFill rotWithShape="1">
          <a:blip r:embed="rId5">
            <a:alphaModFix/>
          </a:blip>
          <a:srcRect b="0" l="0" r="0" t="0"/>
          <a:stretch/>
        </p:blipFill>
        <p:spPr>
          <a:xfrm>
            <a:off x="3785645" y="3671284"/>
            <a:ext cx="3845438" cy="3186716"/>
          </a:xfrm>
          <a:prstGeom prst="rect">
            <a:avLst/>
          </a:prstGeom>
          <a:noFill/>
          <a:ln>
            <a:noFill/>
          </a:ln>
        </p:spPr>
      </p:pic>
      <p:sp>
        <p:nvSpPr>
          <p:cNvPr id="777" name="Google Shape;777;p51"/>
          <p:cNvSpPr txBox="1"/>
          <p:nvPr/>
        </p:nvSpPr>
        <p:spPr>
          <a:xfrm>
            <a:off x="3268287" y="3241743"/>
            <a:ext cx="47804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      </a:t>
            </a:r>
            <a:r>
              <a:rPr lang="en-US" sz="1800">
                <a:solidFill>
                  <a:srgbClr val="00B050"/>
                </a:solidFill>
                <a:latin typeface="Calibri"/>
                <a:ea typeface="Calibri"/>
                <a:cs typeface="Calibri"/>
                <a:sym typeface="Calibri"/>
              </a:rPr>
              <a:t>In-storm P3 pattern over drifters and floats </a:t>
            </a:r>
            <a:endParaRPr/>
          </a:p>
        </p:txBody>
      </p:sp>
      <p:sp>
        <p:nvSpPr>
          <p:cNvPr id="778" name="Google Shape;778;p51"/>
          <p:cNvSpPr txBox="1"/>
          <p:nvPr/>
        </p:nvSpPr>
        <p:spPr>
          <a:xfrm>
            <a:off x="8231524" y="3259211"/>
            <a:ext cx="343842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     </a:t>
            </a:r>
            <a:r>
              <a:rPr lang="en-US" sz="1800">
                <a:solidFill>
                  <a:srgbClr val="00B050"/>
                </a:solidFill>
                <a:latin typeface="Calibri"/>
                <a:ea typeface="Calibri"/>
                <a:cs typeface="Calibri"/>
                <a:sym typeface="Calibri"/>
              </a:rPr>
              <a:t>P3 over underwater Gliders</a:t>
            </a:r>
            <a:endParaRPr/>
          </a:p>
        </p:txBody>
      </p:sp>
      <p:pic>
        <p:nvPicPr>
          <p:cNvPr descr="Diagram, map&#10;&#10;Description automatically generated" id="779" name="Google Shape;779;p51"/>
          <p:cNvPicPr preferRelativeResize="0"/>
          <p:nvPr/>
        </p:nvPicPr>
        <p:blipFill rotWithShape="1">
          <a:blip r:embed="rId6">
            <a:alphaModFix/>
          </a:blip>
          <a:srcRect b="0" l="0" r="0" t="0"/>
          <a:stretch/>
        </p:blipFill>
        <p:spPr>
          <a:xfrm>
            <a:off x="7735002" y="3688264"/>
            <a:ext cx="4487329" cy="3178226"/>
          </a:xfrm>
          <a:prstGeom prst="rect">
            <a:avLst/>
          </a:prstGeom>
          <a:noFill/>
          <a:ln>
            <a:noFill/>
          </a:ln>
        </p:spPr>
      </p:pic>
      <p:pic>
        <p:nvPicPr>
          <p:cNvPr id="780" name="Google Shape;780;p51"/>
          <p:cNvPicPr preferRelativeResize="0"/>
          <p:nvPr/>
        </p:nvPicPr>
        <p:blipFill rotWithShape="1">
          <a:blip r:embed="rId7">
            <a:alphaModFix/>
          </a:blip>
          <a:srcRect b="0" l="0" r="0" t="0"/>
          <a:stretch/>
        </p:blipFill>
        <p:spPr>
          <a:xfrm>
            <a:off x="-1" y="3679774"/>
            <a:ext cx="3681727" cy="31782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786" name="Google Shape;786;p52"/>
          <p:cNvSpPr txBox="1"/>
          <p:nvPr/>
        </p:nvSpPr>
        <p:spPr>
          <a:xfrm>
            <a:off x="1" y="0"/>
            <a:ext cx="12192000" cy="178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2021 HFP-APHEX: Ocean Observing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lang="en-US" sz="2400">
                <a:solidFill>
                  <a:srgbClr val="2E75B5"/>
                </a:solidFill>
                <a:latin typeface="Calibri"/>
                <a:ea typeface="Calibri"/>
                <a:cs typeface="Calibri"/>
                <a:sym typeface="Calibri"/>
              </a:rPr>
              <a:t>Sustained and Targeted Ocean Observations</a:t>
            </a:r>
            <a:endParaRPr b="0" i="0" sz="1400" u="none" cap="none" strike="noStrike">
              <a:solidFill>
                <a:srgbClr val="000000"/>
              </a:solidFill>
              <a:latin typeface="Arial"/>
              <a:ea typeface="Arial"/>
              <a:cs typeface="Arial"/>
              <a:sym typeface="Arial"/>
            </a:endParaRPr>
          </a:p>
          <a:p>
            <a:pPr indent="457200" lvl="0" marL="457200" marR="0" rtl="0" algn="ctr">
              <a:lnSpc>
                <a:spcPct val="100000"/>
              </a:lnSpc>
              <a:spcBef>
                <a:spcPts val="0"/>
              </a:spcBef>
              <a:spcAft>
                <a:spcPts val="0"/>
              </a:spcAft>
              <a:buClr>
                <a:srgbClr val="000000"/>
              </a:buClr>
              <a:buSzPts val="1800"/>
              <a:buFont typeface="Arial"/>
              <a:buNone/>
            </a:pPr>
            <a:r>
              <a:rPr b="0" i="0" lang="en-US" sz="1800" u="none" cap="none" strike="noStrike">
                <a:solidFill>
                  <a:srgbClr val="2E75B5"/>
                </a:solidFill>
                <a:latin typeface="Calibri"/>
                <a:ea typeface="Calibri"/>
                <a:cs typeface="Calibri"/>
                <a:sym typeface="Calibri"/>
              </a:rPr>
              <a:t>Science Team: Stienbarger, Smith, Goni, Glenn, Miles, Marks, J. Zhang, Cione, Centurioni, Lumpkin, </a:t>
            </a:r>
            <a:br>
              <a:rPr b="0" i="0" lang="en-US" sz="1800" u="none" cap="none" strike="noStrike">
                <a:solidFill>
                  <a:srgbClr val="2E75B5"/>
                </a:solidFill>
                <a:latin typeface="Calibri"/>
                <a:ea typeface="Calibri"/>
                <a:cs typeface="Calibri"/>
                <a:sym typeface="Calibri"/>
              </a:rPr>
            </a:br>
            <a:r>
              <a:rPr b="0" i="0" lang="en-US" sz="1800" u="none" cap="none" strike="noStrike">
                <a:solidFill>
                  <a:srgbClr val="2E75B5"/>
                </a:solidFill>
                <a:latin typeface="Calibri"/>
                <a:ea typeface="Calibri"/>
                <a:cs typeface="Calibri"/>
                <a:sym typeface="Calibri"/>
              </a:rPr>
              <a:t>Paluszkiewicz, Thurston, Chiodi, C. Zhang, D. Zhang, Meinig, Foltz, Black, Jayne, Trinanes, Kim, Morell, Chardon, Todd, Edwards, Petraitis, Mehra, Bailey, Whilden, Martin, Bringas, Rivero, Rawson, Wilson, CAPT Sanabia</a:t>
            </a:r>
            <a:endParaRPr b="0" i="0" sz="1400" u="none" cap="none" strike="noStrike">
              <a:solidFill>
                <a:srgbClr val="000000"/>
              </a:solidFill>
              <a:latin typeface="Arial"/>
              <a:ea typeface="Arial"/>
              <a:cs typeface="Arial"/>
              <a:sym typeface="Arial"/>
            </a:endParaRPr>
          </a:p>
        </p:txBody>
      </p:sp>
      <p:pic>
        <p:nvPicPr>
          <p:cNvPr id="787" name="Google Shape;787;p52"/>
          <p:cNvPicPr preferRelativeResize="0"/>
          <p:nvPr/>
        </p:nvPicPr>
        <p:blipFill rotWithShape="1">
          <a:blip r:embed="rId3">
            <a:alphaModFix/>
          </a:blip>
          <a:srcRect b="0" l="0" r="0" t="15110"/>
          <a:stretch/>
        </p:blipFill>
        <p:spPr>
          <a:xfrm>
            <a:off x="8025772" y="3167500"/>
            <a:ext cx="3648075" cy="1392898"/>
          </a:xfrm>
          <a:prstGeom prst="rect">
            <a:avLst/>
          </a:prstGeom>
          <a:noFill/>
          <a:ln>
            <a:noFill/>
          </a:ln>
        </p:spPr>
      </p:pic>
      <p:sp>
        <p:nvSpPr>
          <p:cNvPr id="788" name="Google Shape;788;p52"/>
          <p:cNvSpPr txBox="1"/>
          <p:nvPr/>
        </p:nvSpPr>
        <p:spPr>
          <a:xfrm>
            <a:off x="-423125" y="1734600"/>
            <a:ext cx="3385800" cy="509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GOALS:</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1. Deploy and operate a </a:t>
            </a:r>
            <a:r>
              <a:rPr b="1" i="0" lang="en-US" sz="1600" u="none" cap="none" strike="noStrike">
                <a:solidFill>
                  <a:srgbClr val="000000"/>
                </a:solidFill>
                <a:latin typeface="Calibri"/>
                <a:ea typeface="Calibri"/>
                <a:cs typeface="Calibri"/>
                <a:sym typeface="Calibri"/>
              </a:rPr>
              <a:t>suite </a:t>
            </a:r>
            <a:br>
              <a:rPr b="1" i="0" lang="en-US" sz="1600" u="none" cap="none" strike="noStrike">
                <a:solidFill>
                  <a:srgbClr val="000000"/>
                </a:solidFill>
                <a:latin typeface="Calibri"/>
                <a:ea typeface="Calibri"/>
                <a:cs typeface="Calibri"/>
                <a:sym typeface="Calibri"/>
              </a:rPr>
            </a:br>
            <a:r>
              <a:rPr b="1" i="0" lang="en-US" sz="1600" u="none" cap="none" strike="noStrike">
                <a:solidFill>
                  <a:srgbClr val="000000"/>
                </a:solidFill>
                <a:latin typeface="Calibri"/>
                <a:ea typeface="Calibri"/>
                <a:cs typeface="Calibri"/>
                <a:sym typeface="Calibri"/>
              </a:rPr>
              <a:t>of ocean observing instruments</a:t>
            </a:r>
            <a:r>
              <a:rPr b="0" i="0" lang="en-US" sz="1600" u="none" cap="none" strike="noStrike">
                <a:solidFill>
                  <a:srgbClr val="000000"/>
                </a:solidFill>
                <a:latin typeface="Calibri"/>
                <a:ea typeface="Calibri"/>
                <a:cs typeface="Calibri"/>
                <a:sym typeface="Calibri"/>
              </a:rPr>
              <a:t> and platforms to collect observations that can be assimilated into </a:t>
            </a:r>
            <a:r>
              <a:rPr b="1" i="0" lang="en-US" sz="1600" u="none" cap="none" strike="noStrike">
                <a:solidFill>
                  <a:srgbClr val="000000"/>
                </a:solidFill>
                <a:latin typeface="Calibri"/>
                <a:ea typeface="Calibri"/>
                <a:cs typeface="Calibri"/>
                <a:sym typeface="Calibri"/>
              </a:rPr>
              <a:t>operational </a:t>
            </a:r>
            <a:br>
              <a:rPr b="1" i="0" lang="en-US" sz="1600" u="none" cap="none" strike="noStrike">
                <a:solidFill>
                  <a:srgbClr val="000000"/>
                </a:solidFill>
                <a:latin typeface="Calibri"/>
                <a:ea typeface="Calibri"/>
                <a:cs typeface="Calibri"/>
                <a:sym typeface="Calibri"/>
              </a:rPr>
            </a:br>
            <a:r>
              <a:rPr b="1" i="0" lang="en-US" sz="1600" u="none" cap="none" strike="noStrike">
                <a:solidFill>
                  <a:srgbClr val="000000"/>
                </a:solidFill>
                <a:latin typeface="Calibri"/>
                <a:ea typeface="Calibri"/>
                <a:cs typeface="Calibri"/>
                <a:sym typeface="Calibri"/>
              </a:rPr>
              <a:t>and experimental forecast models</a:t>
            </a:r>
            <a:r>
              <a:rPr b="0" i="0" lang="en-US" sz="1600" u="none" cap="none" strike="noStrike">
                <a:solidFill>
                  <a:srgbClr val="000000"/>
                </a:solidFill>
                <a:latin typeface="Calibri"/>
                <a:ea typeface="Calibri"/>
                <a:cs typeface="Calibri"/>
                <a:sym typeface="Calibri"/>
              </a:rPr>
              <a:t> and used to advance scientific research and </a:t>
            </a:r>
            <a:r>
              <a:rPr b="1" i="0" lang="en-US" sz="1600" u="none" cap="none" strike="noStrike">
                <a:solidFill>
                  <a:srgbClr val="000000"/>
                </a:solidFill>
                <a:latin typeface="Calibri"/>
                <a:ea typeface="Calibri"/>
                <a:cs typeface="Calibri"/>
                <a:sym typeface="Calibri"/>
              </a:rPr>
              <a:t>improve tropical cyclone intensity forecasts</a:t>
            </a:r>
            <a:r>
              <a:rPr b="0" i="0" lang="en-US" sz="1600" u="none" cap="none" strike="noStrike">
                <a:solidFill>
                  <a:srgbClr val="000000"/>
                </a:solidFill>
                <a:latin typeface="Calibri"/>
                <a:ea typeface="Calibri"/>
                <a:cs typeface="Calibri"/>
                <a:sym typeface="Calibri"/>
              </a:rPr>
              <a:t>.  </a:t>
            </a:r>
            <a:br>
              <a:rPr b="0" i="0" lang="en-US" sz="1600" u="none" cap="none" strike="noStrike">
                <a:solidFill>
                  <a:srgbClr val="000000"/>
                </a:solidFill>
                <a:latin typeface="Calibri"/>
                <a:ea typeface="Calibri"/>
                <a:cs typeface="Calibri"/>
                <a:sym typeface="Calibri"/>
              </a:rPr>
            </a:br>
            <a:endParaRPr b="0" i="0" sz="16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2. Provide </a:t>
            </a:r>
            <a:r>
              <a:rPr b="1" i="0" lang="en-US" sz="1600" u="none" cap="none" strike="noStrike">
                <a:solidFill>
                  <a:srgbClr val="000000"/>
                </a:solidFill>
                <a:latin typeface="Calibri"/>
                <a:ea typeface="Calibri"/>
                <a:cs typeface="Calibri"/>
                <a:sym typeface="Calibri"/>
              </a:rPr>
              <a:t>tools for monitoring the location </a:t>
            </a:r>
            <a:r>
              <a:rPr b="0" i="0" lang="en-US" sz="1600" u="none" cap="none" strike="noStrike">
                <a:solidFill>
                  <a:srgbClr val="000000"/>
                </a:solidFill>
                <a:latin typeface="Calibri"/>
                <a:ea typeface="Calibri"/>
                <a:cs typeface="Calibri"/>
                <a:sym typeface="Calibri"/>
              </a:rPr>
              <a:t>of ocean observational assets and </a:t>
            </a:r>
            <a:r>
              <a:rPr b="1" i="0" lang="en-US" sz="1600" u="none" cap="none" strike="noStrike">
                <a:solidFill>
                  <a:srgbClr val="000000"/>
                </a:solidFill>
                <a:latin typeface="Calibri"/>
                <a:ea typeface="Calibri"/>
                <a:cs typeface="Calibri"/>
                <a:sym typeface="Calibri"/>
              </a:rPr>
              <a:t>ocean conditions </a:t>
            </a:r>
            <a:r>
              <a:rPr b="0" i="0" lang="en-US" sz="1600" u="none" cap="none" strike="noStrike">
                <a:solidFill>
                  <a:srgbClr val="000000"/>
                </a:solidFill>
                <a:latin typeface="Calibri"/>
                <a:ea typeface="Calibri"/>
                <a:cs typeface="Calibri"/>
                <a:sym typeface="Calibri"/>
              </a:rPr>
              <a:t>and products from</a:t>
            </a:r>
            <a:r>
              <a:rPr b="1" i="0" lang="en-US" sz="1600" u="none" cap="none" strike="noStrike">
                <a:solidFill>
                  <a:srgbClr val="000000"/>
                </a:solidFill>
                <a:latin typeface="Calibri"/>
                <a:ea typeface="Calibri"/>
                <a:cs typeface="Calibri"/>
                <a:sym typeface="Calibri"/>
              </a:rPr>
              <a:t> in situ, aircraft, and satellite observations</a:t>
            </a:r>
            <a:r>
              <a:rPr b="0" i="0" lang="en-U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9" name="Google Shape;789;p52"/>
          <p:cNvSpPr txBox="1"/>
          <p:nvPr/>
        </p:nvSpPr>
        <p:spPr>
          <a:xfrm>
            <a:off x="7939075" y="2226375"/>
            <a:ext cx="391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B</a:t>
            </a:r>
            <a:endParaRPr b="1" i="0" sz="2100" u="none" cap="none" strike="noStrike">
              <a:solidFill>
                <a:srgbClr val="000000"/>
              </a:solidFill>
              <a:latin typeface="Calibri"/>
              <a:ea typeface="Calibri"/>
              <a:cs typeface="Calibri"/>
              <a:sym typeface="Calibri"/>
            </a:endParaRPr>
          </a:p>
        </p:txBody>
      </p:sp>
      <p:sp>
        <p:nvSpPr>
          <p:cNvPr id="790" name="Google Shape;790;p52"/>
          <p:cNvSpPr txBox="1"/>
          <p:nvPr/>
        </p:nvSpPr>
        <p:spPr>
          <a:xfrm>
            <a:off x="7710475" y="3175050"/>
            <a:ext cx="391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C</a:t>
            </a:r>
            <a:endParaRPr b="1" i="0" sz="2100" u="none" cap="none" strike="noStrike">
              <a:solidFill>
                <a:srgbClr val="000000"/>
              </a:solidFill>
              <a:latin typeface="Calibri"/>
              <a:ea typeface="Calibri"/>
              <a:cs typeface="Calibri"/>
              <a:sym typeface="Calibri"/>
            </a:endParaRPr>
          </a:p>
        </p:txBody>
      </p:sp>
      <p:sp>
        <p:nvSpPr>
          <p:cNvPr id="791" name="Google Shape;791;p52"/>
          <p:cNvSpPr txBox="1"/>
          <p:nvPr/>
        </p:nvSpPr>
        <p:spPr>
          <a:xfrm>
            <a:off x="7808100" y="4635700"/>
            <a:ext cx="4464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D</a:t>
            </a:r>
            <a:endParaRPr b="1" i="0" sz="2100" u="none" cap="none" strike="noStrike">
              <a:solidFill>
                <a:srgbClr val="000000"/>
              </a:solidFill>
              <a:latin typeface="Calibri"/>
              <a:ea typeface="Calibri"/>
              <a:cs typeface="Calibri"/>
              <a:sym typeface="Calibri"/>
            </a:endParaRPr>
          </a:p>
        </p:txBody>
      </p:sp>
      <p:sp>
        <p:nvSpPr>
          <p:cNvPr id="792" name="Google Shape;792;p52"/>
          <p:cNvSpPr txBox="1"/>
          <p:nvPr/>
        </p:nvSpPr>
        <p:spPr>
          <a:xfrm rot="5400000">
            <a:off x="11057950" y="2417800"/>
            <a:ext cx="18306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ALAMO</a:t>
            </a:r>
            <a:endParaRPr b="1" i="0" sz="1700" u="none" cap="none" strike="noStrike">
              <a:solidFill>
                <a:srgbClr val="000000"/>
              </a:solidFill>
              <a:latin typeface="Calibri"/>
              <a:ea typeface="Calibri"/>
              <a:cs typeface="Calibri"/>
              <a:sym typeface="Calibri"/>
            </a:endParaRPr>
          </a:p>
        </p:txBody>
      </p:sp>
      <p:sp>
        <p:nvSpPr>
          <p:cNvPr id="793" name="Google Shape;793;p52"/>
          <p:cNvSpPr txBox="1"/>
          <p:nvPr/>
        </p:nvSpPr>
        <p:spPr>
          <a:xfrm rot="5400000">
            <a:off x="11092750" y="3859600"/>
            <a:ext cx="18306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DRIFTERS</a:t>
            </a:r>
            <a:endParaRPr b="1" i="0" sz="1700" u="none" cap="none" strike="noStrike">
              <a:solidFill>
                <a:srgbClr val="000000"/>
              </a:solidFill>
              <a:latin typeface="Calibri"/>
              <a:ea typeface="Calibri"/>
              <a:cs typeface="Calibri"/>
              <a:sym typeface="Calibri"/>
            </a:endParaRPr>
          </a:p>
        </p:txBody>
      </p:sp>
      <p:sp>
        <p:nvSpPr>
          <p:cNvPr id="794" name="Google Shape;794;p52"/>
          <p:cNvSpPr txBox="1"/>
          <p:nvPr/>
        </p:nvSpPr>
        <p:spPr>
          <a:xfrm rot="5400000">
            <a:off x="10965550" y="5269600"/>
            <a:ext cx="19758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SAILDRONE + GLIDERS</a:t>
            </a:r>
            <a:endParaRPr b="1" i="0" sz="1700" u="none" cap="none" strike="noStrike">
              <a:solidFill>
                <a:srgbClr val="000000"/>
              </a:solidFill>
              <a:latin typeface="Calibri"/>
              <a:ea typeface="Calibri"/>
              <a:cs typeface="Calibri"/>
              <a:sym typeface="Calibri"/>
            </a:endParaRPr>
          </a:p>
        </p:txBody>
      </p:sp>
      <p:pic>
        <p:nvPicPr>
          <p:cNvPr id="795" name="Google Shape;795;p52"/>
          <p:cNvPicPr preferRelativeResize="0"/>
          <p:nvPr/>
        </p:nvPicPr>
        <p:blipFill rotWithShape="1">
          <a:blip r:embed="rId4">
            <a:alphaModFix/>
          </a:blip>
          <a:srcRect b="0" l="21684" r="0" t="1700"/>
          <a:stretch/>
        </p:blipFill>
        <p:spPr>
          <a:xfrm>
            <a:off x="3675450" y="4378963"/>
            <a:ext cx="3309654" cy="2336875"/>
          </a:xfrm>
          <a:prstGeom prst="rect">
            <a:avLst/>
          </a:prstGeom>
          <a:noFill/>
          <a:ln>
            <a:noFill/>
          </a:ln>
        </p:spPr>
      </p:pic>
      <p:pic>
        <p:nvPicPr>
          <p:cNvPr id="796" name="Google Shape;796;p52"/>
          <p:cNvPicPr preferRelativeResize="0"/>
          <p:nvPr/>
        </p:nvPicPr>
        <p:blipFill rotWithShape="1">
          <a:blip r:embed="rId5">
            <a:alphaModFix/>
          </a:blip>
          <a:srcRect b="5452" l="18216" r="17701" t="7011"/>
          <a:stretch/>
        </p:blipFill>
        <p:spPr>
          <a:xfrm>
            <a:off x="5059475" y="2083250"/>
            <a:ext cx="2650998" cy="2336875"/>
          </a:xfrm>
          <a:prstGeom prst="rect">
            <a:avLst/>
          </a:prstGeom>
          <a:noFill/>
          <a:ln>
            <a:noFill/>
          </a:ln>
        </p:spPr>
      </p:pic>
      <p:pic>
        <p:nvPicPr>
          <p:cNvPr id="797" name="Google Shape;797;p52"/>
          <p:cNvPicPr preferRelativeResize="0"/>
          <p:nvPr/>
        </p:nvPicPr>
        <p:blipFill rotWithShape="1">
          <a:blip r:embed="rId6">
            <a:alphaModFix/>
          </a:blip>
          <a:srcRect b="0" l="37137" r="10287" t="0"/>
          <a:stretch/>
        </p:blipFill>
        <p:spPr>
          <a:xfrm>
            <a:off x="2831525" y="2143226"/>
            <a:ext cx="2227949" cy="2241374"/>
          </a:xfrm>
          <a:prstGeom prst="rect">
            <a:avLst/>
          </a:prstGeom>
          <a:noFill/>
          <a:ln>
            <a:noFill/>
          </a:ln>
        </p:spPr>
      </p:pic>
      <p:sp>
        <p:nvSpPr>
          <p:cNvPr id="798" name="Google Shape;798;p52"/>
          <p:cNvSpPr txBox="1"/>
          <p:nvPr/>
        </p:nvSpPr>
        <p:spPr>
          <a:xfrm>
            <a:off x="2962800" y="2150175"/>
            <a:ext cx="391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A</a:t>
            </a:r>
            <a:endParaRPr b="1" i="0" sz="2100" u="none" cap="none" strike="noStrike">
              <a:solidFill>
                <a:srgbClr val="000000"/>
              </a:solidFill>
              <a:latin typeface="Calibri"/>
              <a:ea typeface="Calibri"/>
              <a:cs typeface="Calibri"/>
              <a:sym typeface="Calibri"/>
            </a:endParaRPr>
          </a:p>
        </p:txBody>
      </p:sp>
      <p:sp>
        <p:nvSpPr>
          <p:cNvPr id="799" name="Google Shape;799;p52"/>
          <p:cNvSpPr txBox="1"/>
          <p:nvPr/>
        </p:nvSpPr>
        <p:spPr>
          <a:xfrm>
            <a:off x="4421275" y="1785600"/>
            <a:ext cx="18306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GLIDERS</a:t>
            </a:r>
            <a:endParaRPr b="1" i="0" sz="1700" u="none" cap="none" strike="noStrike">
              <a:solidFill>
                <a:srgbClr val="000000"/>
              </a:solidFill>
              <a:latin typeface="Calibri"/>
              <a:ea typeface="Calibri"/>
              <a:cs typeface="Calibri"/>
              <a:sym typeface="Calibri"/>
            </a:endParaRPr>
          </a:p>
        </p:txBody>
      </p:sp>
      <p:grpSp>
        <p:nvGrpSpPr>
          <p:cNvPr id="800" name="Google Shape;800;p52"/>
          <p:cNvGrpSpPr/>
          <p:nvPr/>
        </p:nvGrpSpPr>
        <p:grpSpPr>
          <a:xfrm>
            <a:off x="8289313" y="2015313"/>
            <a:ext cx="3385774" cy="1076899"/>
            <a:chOff x="10114838" y="-1354400"/>
            <a:chExt cx="3385774" cy="1076899"/>
          </a:xfrm>
        </p:grpSpPr>
        <p:pic>
          <p:nvPicPr>
            <p:cNvPr id="801" name="Google Shape;801;p52"/>
            <p:cNvPicPr preferRelativeResize="0"/>
            <p:nvPr/>
          </p:nvPicPr>
          <p:blipFill rotWithShape="1">
            <a:blip r:embed="rId7">
              <a:alphaModFix/>
            </a:blip>
            <a:srcRect b="33810" l="15279" r="16933" t="35040"/>
            <a:stretch/>
          </p:blipFill>
          <p:spPr>
            <a:xfrm>
              <a:off x="10114838" y="-1354400"/>
              <a:ext cx="3385774" cy="1076899"/>
            </a:xfrm>
            <a:prstGeom prst="rect">
              <a:avLst/>
            </a:prstGeom>
            <a:noFill/>
            <a:ln>
              <a:noFill/>
            </a:ln>
          </p:spPr>
        </p:pic>
        <p:sp>
          <p:nvSpPr>
            <p:cNvPr id="802" name="Google Shape;802;p52"/>
            <p:cNvSpPr/>
            <p:nvPr/>
          </p:nvSpPr>
          <p:spPr>
            <a:xfrm>
              <a:off x="10758150" y="-1354400"/>
              <a:ext cx="267600" cy="25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03" name="Google Shape;803;p52"/>
          <p:cNvPicPr preferRelativeResize="0"/>
          <p:nvPr/>
        </p:nvPicPr>
        <p:blipFill rotWithShape="1">
          <a:blip r:embed="rId8">
            <a:alphaModFix/>
          </a:blip>
          <a:srcRect b="12057" l="5585" r="51647" t="24201"/>
          <a:stretch/>
        </p:blipFill>
        <p:spPr>
          <a:xfrm>
            <a:off x="8364850" y="4629100"/>
            <a:ext cx="3309650" cy="2162949"/>
          </a:xfrm>
          <a:prstGeom prst="rect">
            <a:avLst/>
          </a:prstGeom>
          <a:noFill/>
          <a:ln>
            <a:noFill/>
          </a:ln>
        </p:spPr>
      </p:pic>
      <p:pic>
        <p:nvPicPr>
          <p:cNvPr id="804" name="Google Shape;804;p52"/>
          <p:cNvPicPr preferRelativeResize="0"/>
          <p:nvPr/>
        </p:nvPicPr>
        <p:blipFill rotWithShape="1">
          <a:blip r:embed="rId9">
            <a:alphaModFix/>
          </a:blip>
          <a:srcRect b="0" l="0" r="0" t="0"/>
          <a:stretch/>
        </p:blipFill>
        <p:spPr>
          <a:xfrm>
            <a:off x="137160" y="137160"/>
            <a:ext cx="914400" cy="914400"/>
          </a:xfrm>
          <a:prstGeom prst="rect">
            <a:avLst/>
          </a:prstGeom>
          <a:noFill/>
          <a:ln>
            <a:noFill/>
          </a:ln>
        </p:spPr>
      </p:pic>
      <p:pic>
        <p:nvPicPr>
          <p:cNvPr id="805" name="Google Shape;805;p52"/>
          <p:cNvPicPr preferRelativeResize="0"/>
          <p:nvPr/>
        </p:nvPicPr>
        <p:blipFill rotWithShape="1">
          <a:blip r:embed="rId10">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200"/>
              <a:buFont typeface="Calibri"/>
              <a:buNone/>
            </a:pPr>
            <a:fld id="{00000000-1234-1234-1234-123412341234}" type="slidenum">
              <a:rPr lang="en-US"/>
              <a:t>‹#›</a:t>
            </a:fld>
            <a:endParaRPr/>
          </a:p>
        </p:txBody>
      </p:sp>
      <p:sp>
        <p:nvSpPr>
          <p:cNvPr id="811" name="Google Shape;811;p53"/>
          <p:cNvSpPr txBox="1"/>
          <p:nvPr/>
        </p:nvSpPr>
        <p:spPr>
          <a:xfrm>
            <a:off x="1" y="0"/>
            <a:ext cx="12192000"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2021 HFP-APHEX: Ocean Observing</a:t>
            </a:r>
            <a:endParaRPr sz="1800">
              <a:solidFill>
                <a:schemeClr val="dk1"/>
              </a:solidFill>
              <a:latin typeface="Calibri"/>
              <a:ea typeface="Calibri"/>
              <a:cs typeface="Calibri"/>
              <a:sym typeface="Calibri"/>
            </a:endParaRPr>
          </a:p>
          <a:p>
            <a:pPr indent="0" lvl="0" marL="0" marR="0" rtl="0" algn="ctr">
              <a:spcBef>
                <a:spcPts val="0"/>
              </a:spcBef>
              <a:spcAft>
                <a:spcPts val="0"/>
              </a:spcAft>
              <a:buClr>
                <a:srgbClr val="2E75B5"/>
              </a:buClr>
              <a:buSzPts val="2400"/>
              <a:buFont typeface="Calibri"/>
              <a:buNone/>
            </a:pPr>
            <a:r>
              <a:rPr b="1" i="0" lang="en-US" sz="2400" u="none" cap="none" strike="noStrike">
                <a:solidFill>
                  <a:srgbClr val="2E75B5"/>
                </a:solidFill>
                <a:latin typeface="Calibri"/>
                <a:ea typeface="Calibri"/>
                <a:cs typeface="Calibri"/>
                <a:sym typeface="Calibri"/>
              </a:rPr>
              <a:t>Upper-ocean measurements from ALAMO floats</a:t>
            </a:r>
            <a:endParaRPr sz="1800">
              <a:solidFill>
                <a:schemeClr val="dk1"/>
              </a:solidFill>
              <a:latin typeface="Calibri"/>
              <a:ea typeface="Calibri"/>
              <a:cs typeface="Calibri"/>
              <a:sym typeface="Calibri"/>
            </a:endParaRPr>
          </a:p>
          <a:p>
            <a:pPr indent="0" lvl="0" marL="0" marR="0" rtl="0" algn="ctr">
              <a:spcBef>
                <a:spcPts val="0"/>
              </a:spcBef>
              <a:spcAft>
                <a:spcPts val="0"/>
              </a:spcAft>
              <a:buClr>
                <a:srgbClr val="2E75B5"/>
              </a:buClr>
              <a:buSzPts val="1800"/>
              <a:buFont typeface="Calibri"/>
              <a:buNone/>
            </a:pPr>
            <a:r>
              <a:rPr b="0" i="0" lang="en-US" sz="1800" u="none" cap="none" strike="noStrike">
                <a:solidFill>
                  <a:srgbClr val="2E75B5"/>
                </a:solidFill>
                <a:latin typeface="Calibri"/>
                <a:ea typeface="Calibri"/>
                <a:cs typeface="Calibri"/>
                <a:sym typeface="Calibri"/>
              </a:rPr>
              <a:t>Science Team: G. Foltz, G. Rawson, G. Goni, C. Schmid, S. Jayne</a:t>
            </a:r>
            <a:endParaRPr sz="1800">
              <a:solidFill>
                <a:schemeClr val="dk1"/>
              </a:solidFill>
              <a:latin typeface="Calibri"/>
              <a:ea typeface="Calibri"/>
              <a:cs typeface="Calibri"/>
              <a:sym typeface="Calibri"/>
            </a:endParaRPr>
          </a:p>
        </p:txBody>
      </p:sp>
      <p:pic>
        <p:nvPicPr>
          <p:cNvPr id="812" name="Google Shape;812;p5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13" name="Google Shape;813;p5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pic>
        <p:nvPicPr>
          <p:cNvPr id="814" name="Google Shape;814;p53"/>
          <p:cNvPicPr preferRelativeResize="0"/>
          <p:nvPr/>
        </p:nvPicPr>
        <p:blipFill rotWithShape="1">
          <a:blip r:embed="rId5">
            <a:alphaModFix/>
          </a:blip>
          <a:srcRect b="33901" l="14524" r="16312" t="25390"/>
          <a:stretch/>
        </p:blipFill>
        <p:spPr>
          <a:xfrm>
            <a:off x="759730" y="3711815"/>
            <a:ext cx="6138154" cy="2791839"/>
          </a:xfrm>
          <a:prstGeom prst="rect">
            <a:avLst/>
          </a:prstGeom>
          <a:noFill/>
          <a:ln>
            <a:noFill/>
          </a:ln>
        </p:spPr>
      </p:pic>
      <p:pic>
        <p:nvPicPr>
          <p:cNvPr id="815" name="Google Shape;815;p53"/>
          <p:cNvPicPr preferRelativeResize="0"/>
          <p:nvPr/>
        </p:nvPicPr>
        <p:blipFill rotWithShape="1">
          <a:blip r:embed="rId6">
            <a:alphaModFix/>
          </a:blip>
          <a:srcRect b="-30" l="-32664" r="-32664" t="-1"/>
          <a:stretch/>
        </p:blipFill>
        <p:spPr>
          <a:xfrm>
            <a:off x="2791382" y="1231106"/>
            <a:ext cx="1408178" cy="3168402"/>
          </a:xfrm>
          <a:prstGeom prst="rect">
            <a:avLst/>
          </a:prstGeom>
          <a:noFill/>
          <a:ln>
            <a:noFill/>
          </a:ln>
        </p:spPr>
      </p:pic>
      <p:sp>
        <p:nvSpPr>
          <p:cNvPr id="816" name="Google Shape;816;p53"/>
          <p:cNvSpPr txBox="1"/>
          <p:nvPr/>
        </p:nvSpPr>
        <p:spPr>
          <a:xfrm>
            <a:off x="7315203" y="1702340"/>
            <a:ext cx="4659546" cy="480131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Goal</a:t>
            </a:r>
            <a:r>
              <a:rPr b="0" i="0" lang="en-US" sz="1800" u="none" cap="none" strike="noStrike">
                <a:solidFill>
                  <a:schemeClr val="dk1"/>
                </a:solidFill>
                <a:latin typeface="Calibri"/>
                <a:ea typeface="Calibri"/>
                <a:cs typeface="Calibri"/>
                <a:sym typeface="Calibri"/>
              </a:rPr>
              <a:t>: Ocean observations to </a:t>
            </a:r>
            <a:r>
              <a:rPr b="1" i="0" lang="en-US" sz="1800" u="none" cap="none" strike="noStrike">
                <a:solidFill>
                  <a:schemeClr val="dk1"/>
                </a:solidFill>
                <a:latin typeface="Calibri"/>
                <a:ea typeface="Calibri"/>
                <a:cs typeface="Calibri"/>
                <a:sym typeface="Calibri"/>
              </a:rPr>
              <a:t>improve intensity forecasts, advance understanding of hurricane-ocean interaction</a:t>
            </a:r>
            <a:r>
              <a:rPr b="0" i="0" lang="en-US" sz="1800" u="none" cap="none" strike="noStrike">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Autonomous profiling of </a:t>
            </a:r>
            <a:r>
              <a:rPr b="1" lang="en-US" sz="1800">
                <a:solidFill>
                  <a:schemeClr val="dk1"/>
                </a:solidFill>
                <a:latin typeface="Calibri"/>
                <a:ea typeface="Calibri"/>
                <a:cs typeface="Calibri"/>
                <a:sym typeface="Calibri"/>
              </a:rPr>
              <a:t>upper ocean (0-300 m) temperature, salinity every ~2 hr </a:t>
            </a:r>
            <a:r>
              <a:rPr lang="en-US" sz="1800">
                <a:solidFill>
                  <a:schemeClr val="dk1"/>
                </a:solidFill>
                <a:latin typeface="Calibri"/>
                <a:ea typeface="Calibri"/>
                <a:cs typeface="Calibri"/>
                <a:sym typeface="Calibri"/>
              </a:rPr>
              <a:t>before, during, after storm.</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Priorities for deployment</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Major hurricanes</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Hurricanes threatening landfall</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Shallow pre-storm ocean T/S stratification</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Deployed from P-3s.</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All data transmitted in real-time via satellite to GTS.</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2" name="Google Shape;822;p54"/>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HFP Experiments and Modules</a:t>
            </a:r>
            <a:endParaRPr/>
          </a:p>
        </p:txBody>
      </p:sp>
      <p:pic>
        <p:nvPicPr>
          <p:cNvPr id="823" name="Google Shape;823;p5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24" name="Google Shape;824;p5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graphicFrame>
        <p:nvGraphicFramePr>
          <p:cNvPr id="825" name="Google Shape;825;p54"/>
          <p:cNvGraphicFramePr/>
          <p:nvPr/>
        </p:nvGraphicFramePr>
        <p:xfrm>
          <a:off x="394853" y="1748748"/>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GENESIS STAGE</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Favorable Air Mass (FAM)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Precipitation during Formation and Observing its Response across Multiple Scales (PREFORM)</a:t>
                      </a:r>
                      <a:endParaRPr/>
                    </a:p>
                  </a:txBody>
                  <a:tcPr marT="45725" marB="45725" marR="91450" marL="91450"/>
                </a:tc>
              </a:tr>
            </a:tbl>
          </a:graphicData>
        </a:graphic>
      </p:graphicFrame>
      <p:graphicFrame>
        <p:nvGraphicFramePr>
          <p:cNvPr id="826" name="Google Shape;826;p54"/>
          <p:cNvGraphicFramePr/>
          <p:nvPr/>
        </p:nvGraphicFramePr>
        <p:xfrm>
          <a:off x="6489469" y="1319111"/>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EARLY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Analysis of Intensification Processes Experiment (AIPEX)</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Convective Burst Structure and Evolution Module (CBM)</a:t>
                      </a:r>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Hurricane Boundary Layer Module</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Impact of Targeted Observations on Forecasts (ITOFS)</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Stratiform Spiral Module (SSM)</a:t>
                      </a:r>
                      <a:endParaRPr/>
                    </a:p>
                  </a:txBody>
                  <a:tcPr marT="45725" marB="45725" marR="91450" marL="91450"/>
                </a:tc>
              </a:tr>
            </a:tbl>
          </a:graphicData>
        </a:graphic>
      </p:graphicFrame>
      <p:graphicFrame>
        <p:nvGraphicFramePr>
          <p:cNvPr id="827" name="Google Shape;827;p54"/>
          <p:cNvGraphicFramePr/>
          <p:nvPr/>
        </p:nvGraphicFramePr>
        <p:xfrm>
          <a:off x="394853" y="3429000"/>
          <a:ext cx="3000000" cy="3000000"/>
        </p:xfrm>
        <a:graphic>
          <a:graphicData uri="http://schemas.openxmlformats.org/drawingml/2006/table">
            <a:tbl>
              <a:tblPr bandRow="1" firstRow="1">
                <a:noFill/>
                <a:tableStyleId>{991BDF7E-B24D-4974-B221-884D9BFF8273}</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MATURE STAGE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Eye-Eyewall Mixing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Gravity Wave Module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Ocean Winds</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Rainband Complex Module (RCM)</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Research In Coordination with Operations Small Unmanned Aircraft Vehicle Experiment (RICO SUAVE)</a:t>
                      </a:r>
                      <a:endParaRPr sz="1400" u="none" cap="none" strike="noStrike"/>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Surface Wind and Wave Validation Module</a:t>
                      </a:r>
                      <a:endParaRPr sz="1400" u="none" cap="none" strike="noStrike">
                        <a:solidFill>
                          <a:schemeClr val="dk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 Diurnal Cycle Experiment</a:t>
                      </a:r>
                      <a:endParaRPr sz="1400" u="none" cap="none" strike="noStrike">
                        <a:solidFill>
                          <a:schemeClr val="dk1"/>
                        </a:solidFill>
                      </a:endParaRPr>
                    </a:p>
                  </a:txBody>
                  <a:tcPr marT="45725" marB="45725" marR="91450" marL="91450"/>
                </a:tc>
              </a:tr>
            </a:tbl>
          </a:graphicData>
        </a:graphic>
      </p:graphicFrame>
      <p:graphicFrame>
        <p:nvGraphicFramePr>
          <p:cNvPr id="828" name="Google Shape;828;p54"/>
          <p:cNvGraphicFramePr/>
          <p:nvPr/>
        </p:nvGraphicFramePr>
        <p:xfrm>
          <a:off x="6489469" y="3407862"/>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END STAGE</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Tropical Cyclones at Landfall Experiment</a:t>
                      </a:r>
                      <a:endParaRPr sz="1400" u="none" cap="none" strike="noStrike"/>
                    </a:p>
                  </a:txBody>
                  <a:tcPr marT="45725" marB="45725" marR="91450" marL="91450"/>
                </a:tc>
              </a:tr>
            </a:tbl>
          </a:graphicData>
        </a:graphic>
      </p:graphicFrame>
      <p:graphicFrame>
        <p:nvGraphicFramePr>
          <p:cNvPr id="829" name="Google Shape;829;p54"/>
          <p:cNvGraphicFramePr/>
          <p:nvPr/>
        </p:nvGraphicFramePr>
        <p:xfrm>
          <a:off x="6489469" y="5451694"/>
          <a:ext cx="3000000" cy="3000000"/>
        </p:xfrm>
        <a:graphic>
          <a:graphicData uri="http://schemas.openxmlformats.org/drawingml/2006/table">
            <a:tbl>
              <a:tblPr bandRow="1" firstRow="1">
                <a:noFill/>
                <a:tableStyleId>{94DCF789-5C3A-4658-B800-0F19E424C302}</a:tableStyleId>
              </a:tblPr>
              <a:tblGrid>
                <a:gridCol w="5307675"/>
              </a:tblGrid>
              <a:tr h="2286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SATELLITE VALIDATION</a:t>
                      </a:r>
                      <a:endParaRPr b="1" sz="1400" u="none" cap="none" strike="noStrike">
                        <a:solidFill>
                          <a:schemeClr val="lt1"/>
                        </a:solidFill>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ADM-Aeolus Satellite Validation Module</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NESDIS JPSS Satellite Validation Experiment</a:t>
                      </a:r>
                      <a:endParaRPr/>
                    </a:p>
                  </a:txBody>
                  <a:tcPr marT="45725" marB="45725" marR="91450" marL="91450"/>
                </a:tc>
              </a:tr>
              <a:tr h="177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NASA TROPICS Satellite Validation Module </a:t>
                      </a:r>
                      <a:endParaRPr/>
                    </a:p>
                  </a:txBody>
                  <a:tcPr marT="45725" marB="45725" marR="91450" marL="91450"/>
                </a:tc>
              </a:tr>
            </a:tbl>
          </a:graphicData>
        </a:graphic>
      </p:graphicFrame>
      <p:graphicFrame>
        <p:nvGraphicFramePr>
          <p:cNvPr id="830" name="Google Shape;830;p54"/>
          <p:cNvGraphicFramePr/>
          <p:nvPr/>
        </p:nvGraphicFramePr>
        <p:xfrm>
          <a:off x="6489469" y="4277373"/>
          <a:ext cx="3000000" cy="3000000"/>
        </p:xfrm>
        <a:graphic>
          <a:graphicData uri="http://schemas.openxmlformats.org/drawingml/2006/table">
            <a:tbl>
              <a:tblPr bandRow="1" firstRow="1">
                <a:noFill/>
                <a:tableStyleId>{991BDF7E-B24D-4974-B221-884D9BFF8273}</a:tableStyleId>
              </a:tblPr>
              <a:tblGrid>
                <a:gridCol w="53076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OCEAN OBSERVING</a:t>
                      </a:r>
                      <a:endParaRPr b="1" sz="1400" u="none" cap="none" strike="noStrike">
                        <a:solidFill>
                          <a:schemeClr val="lt1"/>
                        </a:solidFill>
                      </a:endParaRPr>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Ocean Survey Experiment</a:t>
                      </a:r>
                      <a:endParaRPr sz="1400" u="none" cap="none" strike="noStrike"/>
                    </a:p>
                  </a:txBody>
                  <a:tcPr marT="45725" marB="45725" marR="91450" marL="91450"/>
                </a:tc>
              </a:tr>
              <a:tr h="3017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Sustained and Targeted Ocean Observations</a:t>
                      </a:r>
                      <a:endParaRPr sz="1400" u="none" cap="none" strike="noStrike"/>
                    </a:p>
                  </a:txBody>
                  <a:tcPr marT="45725" marB="45725" marR="91450" marL="91450"/>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6" name="Google Shape;836;p55"/>
          <p:cNvSpPr txBox="1"/>
          <p:nvPr/>
        </p:nvSpPr>
        <p:spPr>
          <a:xfrm>
            <a:off x="1" y="0"/>
            <a:ext cx="1219200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Satellite Validation</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ADM-Aeolus Satellite Validation Module</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Lisa Bucci, Jason Dunion, Lidia Cucurull, Mike Hardesty (Univ. of Colorado – NOAA/CIRES), </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Ralph Foster (Univ. of Washington)</a:t>
            </a:r>
            <a:endParaRPr/>
          </a:p>
        </p:txBody>
      </p:sp>
      <p:pic>
        <p:nvPicPr>
          <p:cNvPr id="837" name="Google Shape;837;p5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38" name="Google Shape;838;p5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839" name="Google Shape;839;p55"/>
          <p:cNvSpPr txBox="1"/>
          <p:nvPr/>
        </p:nvSpPr>
        <p:spPr>
          <a:xfrm>
            <a:off x="117386" y="1655214"/>
            <a:ext cx="1207461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dk1"/>
                </a:solidFill>
                <a:latin typeface="Calibri"/>
                <a:ea typeface="Calibri"/>
                <a:cs typeface="Calibri"/>
                <a:sym typeface="Calibri"/>
              </a:rPr>
              <a:t>Plain Language Description:</a:t>
            </a:r>
            <a:r>
              <a:rPr lang="en-US" sz="2000">
                <a:solidFill>
                  <a:schemeClr val="dk1"/>
                </a:solidFill>
                <a:latin typeface="Calibri"/>
                <a:ea typeface="Calibri"/>
                <a:cs typeface="Calibri"/>
                <a:sym typeface="Calibri"/>
              </a:rPr>
              <a:t> This experiment seeks to use aircraft observations to validate satellite measurements of winds in the environment of TCs.  This will be accomplished by coordinating NOAA's P-3s and G-IV high altitude jet with overpasses of the ADM-Aeolus satellite.</a:t>
            </a:r>
            <a:endParaRPr/>
          </a:p>
        </p:txBody>
      </p:sp>
      <p:pic>
        <p:nvPicPr>
          <p:cNvPr descr="A close up of a map&#10;&#10;Description automatically generated" id="840" name="Google Shape;840;p55"/>
          <p:cNvPicPr preferRelativeResize="0"/>
          <p:nvPr/>
        </p:nvPicPr>
        <p:blipFill rotWithShape="1">
          <a:blip r:embed="rId5">
            <a:alphaModFix/>
          </a:blip>
          <a:srcRect b="0" l="0" r="0" t="0"/>
          <a:stretch/>
        </p:blipFill>
        <p:spPr>
          <a:xfrm>
            <a:off x="3589849" y="2850899"/>
            <a:ext cx="3108960" cy="3108960"/>
          </a:xfrm>
          <a:prstGeom prst="rect">
            <a:avLst/>
          </a:prstGeom>
          <a:noFill/>
          <a:ln>
            <a:noFill/>
          </a:ln>
        </p:spPr>
      </p:pic>
      <p:pic>
        <p:nvPicPr>
          <p:cNvPr descr="A picture containing skiing, water, man, snow&#10;&#10;Description automatically generated" id="841" name="Google Shape;841;p55"/>
          <p:cNvPicPr preferRelativeResize="0"/>
          <p:nvPr/>
        </p:nvPicPr>
        <p:blipFill rotWithShape="1">
          <a:blip r:embed="rId6">
            <a:alphaModFix/>
          </a:blip>
          <a:srcRect b="0" l="0" r="0" t="0"/>
          <a:stretch/>
        </p:blipFill>
        <p:spPr>
          <a:xfrm>
            <a:off x="198501" y="2850899"/>
            <a:ext cx="3108960" cy="3108960"/>
          </a:xfrm>
          <a:prstGeom prst="rect">
            <a:avLst/>
          </a:prstGeom>
          <a:noFill/>
          <a:ln>
            <a:noFill/>
          </a:ln>
        </p:spPr>
      </p:pic>
      <p:pic>
        <p:nvPicPr>
          <p:cNvPr descr="A picture containing building, sitting, sign, white&#10;&#10;Description automatically generated" id="842" name="Google Shape;842;p55"/>
          <p:cNvPicPr preferRelativeResize="0"/>
          <p:nvPr/>
        </p:nvPicPr>
        <p:blipFill rotWithShape="1">
          <a:blip r:embed="rId7">
            <a:alphaModFix/>
          </a:blip>
          <a:srcRect b="12435" l="13227" r="17523" t="11657"/>
          <a:stretch/>
        </p:blipFill>
        <p:spPr>
          <a:xfrm>
            <a:off x="6981197" y="2918113"/>
            <a:ext cx="5029200" cy="2974532"/>
          </a:xfrm>
          <a:prstGeom prst="rect">
            <a:avLst/>
          </a:prstGeom>
          <a:noFill/>
          <a:ln>
            <a:noFill/>
          </a:ln>
        </p:spPr>
      </p:pic>
      <p:sp>
        <p:nvSpPr>
          <p:cNvPr id="843" name="Google Shape;843;p55"/>
          <p:cNvSpPr txBox="1"/>
          <p:nvPr/>
        </p:nvSpPr>
        <p:spPr>
          <a:xfrm>
            <a:off x="198501" y="5996873"/>
            <a:ext cx="310896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Fig. 1. Aeolus-ADM satellite</a:t>
            </a:r>
            <a:endParaRPr/>
          </a:p>
        </p:txBody>
      </p:sp>
      <p:sp>
        <p:nvSpPr>
          <p:cNvPr id="844" name="Google Shape;844;p55"/>
          <p:cNvSpPr txBox="1"/>
          <p:nvPr/>
        </p:nvSpPr>
        <p:spPr>
          <a:xfrm>
            <a:off x="3416228" y="5959859"/>
            <a:ext cx="33913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Fig. 2. Aeolus-ADM satellite orbit. Dashed (solid) lines show where wind obs are measured (satellite nadir).</a:t>
            </a:r>
            <a:endParaRPr/>
          </a:p>
        </p:txBody>
      </p:sp>
      <p:sp>
        <p:nvSpPr>
          <p:cNvPr id="845" name="Google Shape;845;p55"/>
          <p:cNvSpPr txBox="1"/>
          <p:nvPr/>
        </p:nvSpPr>
        <p:spPr>
          <a:xfrm>
            <a:off x="6981197" y="5892645"/>
            <a:ext cx="50292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Fig. 3. NOAA IFEX EMC TDR mission into 2019 TS Barry.  Aeolus-ADM and NOAA 42 are shown on NASA’s MTS mission monitoring tool.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56"/>
          <p:cNvSpPr/>
          <p:nvPr/>
        </p:nvSpPr>
        <p:spPr>
          <a:xfrm>
            <a:off x="311116" y="3058528"/>
            <a:ext cx="10778873" cy="37691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2" name="Google Shape;852;p56"/>
          <p:cNvSpPr txBox="1"/>
          <p:nvPr/>
        </p:nvSpPr>
        <p:spPr>
          <a:xfrm>
            <a:off x="1" y="0"/>
            <a:ext cx="12192000"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Satellite Validation</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Evaluation of Tropical Cyclone Environment using Satellite Soundings</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Rebekah Esmaili (STC), Chris Barnet (STC), Jason Dunion (HRD), </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Michael Folmer (NWS/OPC), Nadia Smith (STC), Tony Wimmers (UW/CIMSS), Jon Zawislak (HRD) </a:t>
            </a:r>
            <a:endParaRPr/>
          </a:p>
        </p:txBody>
      </p:sp>
      <p:pic>
        <p:nvPicPr>
          <p:cNvPr id="853" name="Google Shape;853;p5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54" name="Google Shape;854;p5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855" name="Google Shape;855;p56"/>
          <p:cNvSpPr txBox="1"/>
          <p:nvPr/>
        </p:nvSpPr>
        <p:spPr>
          <a:xfrm>
            <a:off x="137161" y="1585999"/>
            <a:ext cx="1191768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8282A"/>
                </a:solidFill>
                <a:latin typeface="Calibri"/>
                <a:ea typeface="Calibri"/>
                <a:cs typeface="Calibri"/>
                <a:sym typeface="Calibri"/>
              </a:rPr>
              <a:t>Objectives</a:t>
            </a:r>
            <a:r>
              <a:rPr b="0" lang="en-US" sz="1600">
                <a:solidFill>
                  <a:srgbClr val="28282A"/>
                </a:solidFill>
                <a:latin typeface="Calibri"/>
                <a:ea typeface="Calibri"/>
                <a:cs typeface="Calibri"/>
                <a:sym typeface="Calibri"/>
              </a:rPr>
              <a:t>: </a:t>
            </a:r>
            <a:endParaRPr/>
          </a:p>
          <a:p>
            <a:pPr indent="-285750" lvl="0" marL="285750" marR="0" rtl="0" algn="l">
              <a:spcBef>
                <a:spcPts val="0"/>
              </a:spcBef>
              <a:spcAft>
                <a:spcPts val="0"/>
              </a:spcAft>
              <a:buClr>
                <a:srgbClr val="28282A"/>
              </a:buClr>
              <a:buSzPts val="1600"/>
              <a:buFont typeface="Arial"/>
              <a:buChar char="•"/>
            </a:pPr>
            <a:r>
              <a:rPr b="0" lang="en-US" sz="1600">
                <a:solidFill>
                  <a:srgbClr val="28282A"/>
                </a:solidFill>
                <a:latin typeface="Calibri"/>
                <a:ea typeface="Calibri"/>
                <a:cs typeface="Calibri"/>
                <a:sym typeface="Calibri"/>
              </a:rPr>
              <a:t>Validate and investigate the value of satellite soundings of temperature and moisture in TC/SAL environment.</a:t>
            </a:r>
            <a:endParaRPr/>
          </a:p>
          <a:p>
            <a:pPr indent="-285750" lvl="0" marL="285750" marR="0" rtl="0" algn="l">
              <a:spcBef>
                <a:spcPts val="0"/>
              </a:spcBef>
              <a:spcAft>
                <a:spcPts val="0"/>
              </a:spcAft>
              <a:buClr>
                <a:srgbClr val="28282A"/>
              </a:buClr>
              <a:buSzPts val="1600"/>
              <a:buFont typeface="Arial"/>
              <a:buChar char="•"/>
            </a:pPr>
            <a:r>
              <a:rPr lang="en-US" sz="1600">
                <a:solidFill>
                  <a:srgbClr val="28282A"/>
                </a:solidFill>
                <a:latin typeface="Calibri"/>
                <a:ea typeface="Calibri"/>
                <a:cs typeface="Calibri"/>
                <a:sym typeface="Calibri"/>
              </a:rPr>
              <a:t>Time </a:t>
            </a:r>
            <a:r>
              <a:rPr b="0" lang="en-US" sz="1600">
                <a:solidFill>
                  <a:srgbClr val="28282A"/>
                </a:solidFill>
                <a:latin typeface="Calibri"/>
                <a:ea typeface="Calibri"/>
                <a:cs typeface="Calibri"/>
                <a:sym typeface="Calibri"/>
              </a:rPr>
              <a:t>G-IV observations to closely match </a:t>
            </a:r>
            <a:r>
              <a:rPr b="0" lang="en-US" sz="1600" u="sng">
                <a:solidFill>
                  <a:srgbClr val="28282A"/>
                </a:solidFill>
                <a:latin typeface="Calibri"/>
                <a:ea typeface="Calibri"/>
                <a:cs typeface="Calibri"/>
                <a:sym typeface="Calibri"/>
              </a:rPr>
              <a:t>NOAA-20, Suomi-NPP, and Aqua</a:t>
            </a:r>
            <a:r>
              <a:rPr b="0" lang="en-US" sz="1600">
                <a:solidFill>
                  <a:srgbClr val="28282A"/>
                </a:solidFill>
                <a:latin typeface="Calibri"/>
                <a:ea typeface="Calibri"/>
                <a:cs typeface="Calibri"/>
                <a:sym typeface="Calibri"/>
              </a:rPr>
              <a:t> satellite overpasses.</a:t>
            </a:r>
            <a:endParaRPr/>
          </a:p>
          <a:p>
            <a:pPr indent="-285750" lvl="0" marL="285750" marR="0" rtl="0" algn="l">
              <a:spcBef>
                <a:spcPts val="0"/>
              </a:spcBef>
              <a:spcAft>
                <a:spcPts val="0"/>
              </a:spcAft>
              <a:buClr>
                <a:schemeClr val="dk1"/>
              </a:buClr>
              <a:buSzPts val="1600"/>
              <a:buFont typeface="Arial"/>
              <a:buChar char="•"/>
            </a:pPr>
            <a:r>
              <a:rPr lang="en-US" sz="1600" u="sng">
                <a:solidFill>
                  <a:schemeClr val="dk1"/>
                </a:solidFill>
                <a:latin typeface="Calibri"/>
                <a:ea typeface="Calibri"/>
                <a:cs typeface="Calibri"/>
                <a:sym typeface="Calibri"/>
              </a:rPr>
              <a:t>Evaluate NUCAPS-Aqua for the first time</a:t>
            </a:r>
            <a:r>
              <a:rPr lang="en-US" sz="1600">
                <a:solidFill>
                  <a:schemeClr val="dk1"/>
                </a:solidFill>
                <a:latin typeface="Calibri"/>
                <a:ea typeface="Calibri"/>
                <a:cs typeface="Calibri"/>
                <a:sym typeface="Calibri"/>
              </a:rPr>
              <a:t> for tropical hazard applications. </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Assess if </a:t>
            </a:r>
            <a:r>
              <a:rPr lang="en-US" sz="1600" u="sng">
                <a:solidFill>
                  <a:schemeClr val="dk1"/>
                </a:solidFill>
                <a:latin typeface="Calibri"/>
                <a:ea typeface="Calibri"/>
                <a:cs typeface="Calibri"/>
                <a:sym typeface="Calibri"/>
              </a:rPr>
              <a:t>consecutive satellite soundings can diagnose temporal trends.</a:t>
            </a:r>
            <a:endParaRPr sz="1600">
              <a:solidFill>
                <a:schemeClr val="dk1"/>
              </a:solidFill>
              <a:latin typeface="Calibri"/>
              <a:ea typeface="Calibri"/>
              <a:cs typeface="Calibri"/>
              <a:sym typeface="Calibri"/>
            </a:endParaRPr>
          </a:p>
        </p:txBody>
      </p:sp>
      <p:pic>
        <p:nvPicPr>
          <p:cNvPr id="856" name="Google Shape;856;p56"/>
          <p:cNvPicPr preferRelativeResize="0"/>
          <p:nvPr/>
        </p:nvPicPr>
        <p:blipFill rotWithShape="1">
          <a:blip r:embed="rId5">
            <a:alphaModFix/>
          </a:blip>
          <a:srcRect b="0" l="1303" r="8443" t="3260"/>
          <a:stretch/>
        </p:blipFill>
        <p:spPr>
          <a:xfrm>
            <a:off x="361567" y="3381642"/>
            <a:ext cx="3416018" cy="3102131"/>
          </a:xfrm>
          <a:prstGeom prst="rect">
            <a:avLst/>
          </a:prstGeom>
          <a:solidFill>
            <a:schemeClr val="lt1"/>
          </a:solidFill>
          <a:ln>
            <a:noFill/>
          </a:ln>
        </p:spPr>
      </p:pic>
      <p:pic>
        <p:nvPicPr>
          <p:cNvPr id="857" name="Google Shape;857;p56"/>
          <p:cNvPicPr preferRelativeResize="0"/>
          <p:nvPr/>
        </p:nvPicPr>
        <p:blipFill rotWithShape="1">
          <a:blip r:embed="rId6">
            <a:alphaModFix/>
          </a:blip>
          <a:srcRect b="7313" l="3421" r="10266" t="0"/>
          <a:stretch/>
        </p:blipFill>
        <p:spPr>
          <a:xfrm>
            <a:off x="6521813" y="4758821"/>
            <a:ext cx="3655813" cy="1860786"/>
          </a:xfrm>
          <a:prstGeom prst="rect">
            <a:avLst/>
          </a:prstGeom>
          <a:solidFill>
            <a:schemeClr val="lt1"/>
          </a:solidFill>
          <a:ln>
            <a:noFill/>
          </a:ln>
        </p:spPr>
      </p:pic>
      <p:pic>
        <p:nvPicPr>
          <p:cNvPr id="858" name="Google Shape;858;p56"/>
          <p:cNvPicPr preferRelativeResize="0"/>
          <p:nvPr/>
        </p:nvPicPr>
        <p:blipFill rotWithShape="1">
          <a:blip r:embed="rId7">
            <a:alphaModFix/>
          </a:blip>
          <a:srcRect b="1070" l="60" r="12824" t="20167"/>
          <a:stretch/>
        </p:blipFill>
        <p:spPr>
          <a:xfrm>
            <a:off x="6380960" y="3189025"/>
            <a:ext cx="3708972" cy="1571492"/>
          </a:xfrm>
          <a:prstGeom prst="rect">
            <a:avLst/>
          </a:prstGeom>
          <a:noFill/>
          <a:ln>
            <a:noFill/>
          </a:ln>
        </p:spPr>
      </p:pic>
      <p:grpSp>
        <p:nvGrpSpPr>
          <p:cNvPr id="859" name="Google Shape;859;p56"/>
          <p:cNvGrpSpPr/>
          <p:nvPr/>
        </p:nvGrpSpPr>
        <p:grpSpPr>
          <a:xfrm>
            <a:off x="6054673" y="3277091"/>
            <a:ext cx="368667" cy="3392963"/>
            <a:chOff x="153202" y="1592935"/>
            <a:chExt cx="566372" cy="5072402"/>
          </a:xfrm>
        </p:grpSpPr>
        <p:sp>
          <p:nvSpPr>
            <p:cNvPr id="860" name="Google Shape;860;p56"/>
            <p:cNvSpPr txBox="1"/>
            <p:nvPr/>
          </p:nvSpPr>
          <p:spPr>
            <a:xfrm rot="-5400000">
              <a:off x="-850758" y="2596894"/>
              <a:ext cx="2528030" cy="5201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Dropsondes</a:t>
              </a:r>
              <a:endParaRPr sz="1600">
                <a:solidFill>
                  <a:schemeClr val="dk1"/>
                </a:solidFill>
                <a:latin typeface="Calibri"/>
                <a:ea typeface="Calibri"/>
                <a:cs typeface="Calibri"/>
                <a:sym typeface="Calibri"/>
              </a:endParaRPr>
            </a:p>
          </p:txBody>
        </p:sp>
        <p:sp>
          <p:nvSpPr>
            <p:cNvPr id="861" name="Google Shape;861;p56"/>
            <p:cNvSpPr txBox="1"/>
            <p:nvPr/>
          </p:nvSpPr>
          <p:spPr>
            <a:xfrm rot="-5400000">
              <a:off x="-885283" y="5060480"/>
              <a:ext cx="2689602" cy="5201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NUCAPS-SNPP</a:t>
              </a:r>
              <a:endParaRPr/>
            </a:p>
          </p:txBody>
        </p:sp>
      </p:grpSp>
      <p:sp>
        <p:nvSpPr>
          <p:cNvPr id="862" name="Google Shape;862;p56"/>
          <p:cNvSpPr txBox="1"/>
          <p:nvPr/>
        </p:nvSpPr>
        <p:spPr>
          <a:xfrm>
            <a:off x="6797039" y="6162323"/>
            <a:ext cx="2267929"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300">
                <a:solidFill>
                  <a:srgbClr val="7F7F7F"/>
                </a:solidFill>
                <a:latin typeface="Calibri"/>
                <a:ea typeface="Calibri"/>
                <a:cs typeface="Calibri"/>
                <a:sym typeface="Calibri"/>
              </a:rPr>
              <a:t>Cloud Top</a:t>
            </a:r>
            <a:endParaRPr/>
          </a:p>
        </p:txBody>
      </p:sp>
      <p:sp>
        <p:nvSpPr>
          <p:cNvPr id="863" name="Google Shape;863;p56"/>
          <p:cNvSpPr/>
          <p:nvPr/>
        </p:nvSpPr>
        <p:spPr>
          <a:xfrm>
            <a:off x="9193552" y="5219023"/>
            <a:ext cx="866455" cy="1241994"/>
          </a:xfrm>
          <a:prstGeom prst="rect">
            <a:avLst/>
          </a:prstGeom>
          <a:solidFill>
            <a:schemeClr val="dk1">
              <a:alpha val="34901"/>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600">
                <a:solidFill>
                  <a:schemeClr val="lt1"/>
                </a:solidFill>
                <a:latin typeface="Calibri"/>
                <a:ea typeface="Calibri"/>
                <a:cs typeface="Calibri"/>
                <a:sym typeface="Calibri"/>
              </a:rPr>
              <a:t>Did not pass QC</a:t>
            </a:r>
            <a:endParaRPr i="1" sz="900">
              <a:solidFill>
                <a:schemeClr val="lt1"/>
              </a:solidFill>
              <a:latin typeface="Calibri"/>
              <a:ea typeface="Calibri"/>
              <a:cs typeface="Calibri"/>
              <a:sym typeface="Calibri"/>
            </a:endParaRPr>
          </a:p>
        </p:txBody>
      </p:sp>
      <p:grpSp>
        <p:nvGrpSpPr>
          <p:cNvPr id="864" name="Google Shape;864;p56"/>
          <p:cNvGrpSpPr/>
          <p:nvPr/>
        </p:nvGrpSpPr>
        <p:grpSpPr>
          <a:xfrm>
            <a:off x="657511" y="5600616"/>
            <a:ext cx="1265883" cy="650865"/>
            <a:chOff x="-2820014" y="2975553"/>
            <a:chExt cx="2582053" cy="1700758"/>
          </a:xfrm>
        </p:grpSpPr>
        <p:sp>
          <p:nvSpPr>
            <p:cNvPr id="865" name="Google Shape;865;p56"/>
            <p:cNvSpPr/>
            <p:nvPr/>
          </p:nvSpPr>
          <p:spPr>
            <a:xfrm>
              <a:off x="-2820014" y="2978140"/>
              <a:ext cx="2582053" cy="1698171"/>
            </a:xfrm>
            <a:prstGeom prst="rect">
              <a:avLst/>
            </a:prstGeom>
            <a:solidFill>
              <a:schemeClr val="lt1">
                <a:alpha val="94901"/>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grpSp>
          <p:nvGrpSpPr>
            <p:cNvPr id="866" name="Google Shape;866;p56"/>
            <p:cNvGrpSpPr/>
            <p:nvPr/>
          </p:nvGrpSpPr>
          <p:grpSpPr>
            <a:xfrm>
              <a:off x="-2625677" y="2975553"/>
              <a:ext cx="2374853" cy="1457273"/>
              <a:chOff x="-1893545" y="3426826"/>
              <a:chExt cx="2374853" cy="1457273"/>
            </a:xfrm>
          </p:grpSpPr>
          <p:sp>
            <p:nvSpPr>
              <p:cNvPr id="867" name="Google Shape;867;p56"/>
              <p:cNvSpPr/>
              <p:nvPr/>
            </p:nvSpPr>
            <p:spPr>
              <a:xfrm>
                <a:off x="-1893543" y="3565541"/>
                <a:ext cx="266886" cy="322597"/>
              </a:xfrm>
              <a:prstGeom prst="ellipse">
                <a:avLst/>
              </a:prstGeom>
              <a:solidFill>
                <a:schemeClr val="accent6"/>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868" name="Google Shape;868;p56"/>
              <p:cNvSpPr txBox="1"/>
              <p:nvPr/>
            </p:nvSpPr>
            <p:spPr>
              <a:xfrm>
                <a:off x="-1550649" y="3426826"/>
                <a:ext cx="1234574" cy="4624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MW+IR pass</a:t>
                </a:r>
                <a:endParaRPr/>
              </a:p>
            </p:txBody>
          </p:sp>
          <p:sp>
            <p:nvSpPr>
              <p:cNvPr id="869" name="Google Shape;869;p56"/>
              <p:cNvSpPr/>
              <p:nvPr/>
            </p:nvSpPr>
            <p:spPr>
              <a:xfrm>
                <a:off x="-1893543" y="4051288"/>
                <a:ext cx="266886" cy="322597"/>
              </a:xfrm>
              <a:prstGeom prst="ellipse">
                <a:avLst/>
              </a:prstGeom>
              <a:solidFill>
                <a:srgbClr val="FFFF00"/>
              </a:solidFill>
              <a:ln cap="flat" cmpd="sng" w="12700">
                <a:solidFill>
                  <a:srgbClr val="517E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870" name="Google Shape;870;p56"/>
              <p:cNvSpPr txBox="1"/>
              <p:nvPr/>
            </p:nvSpPr>
            <p:spPr>
              <a:xfrm>
                <a:off x="-1550649" y="3889207"/>
                <a:ext cx="2031957" cy="6836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MW-only pass</a:t>
                </a:r>
                <a:endParaRPr/>
              </a:p>
            </p:txBody>
          </p:sp>
          <p:sp>
            <p:nvSpPr>
              <p:cNvPr id="871" name="Google Shape;871;p56"/>
              <p:cNvSpPr/>
              <p:nvPr/>
            </p:nvSpPr>
            <p:spPr>
              <a:xfrm>
                <a:off x="-1893545" y="4537036"/>
                <a:ext cx="266884" cy="322598"/>
              </a:xfrm>
              <a:prstGeom prst="ellipse">
                <a:avLst/>
              </a:prstGeom>
              <a:solidFill>
                <a:srgbClr val="FF0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Calibri"/>
                  <a:ea typeface="Calibri"/>
                  <a:cs typeface="Calibri"/>
                  <a:sym typeface="Calibri"/>
                </a:endParaRPr>
              </a:p>
            </p:txBody>
          </p:sp>
          <p:sp>
            <p:nvSpPr>
              <p:cNvPr id="872" name="Google Shape;872;p56"/>
              <p:cNvSpPr txBox="1"/>
              <p:nvPr/>
            </p:nvSpPr>
            <p:spPr>
              <a:xfrm>
                <a:off x="-1550649" y="4421689"/>
                <a:ext cx="1112929" cy="4624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Both failed</a:t>
                </a:r>
                <a:endParaRPr/>
              </a:p>
            </p:txBody>
          </p:sp>
        </p:grpSp>
      </p:grpSp>
      <p:sp>
        <p:nvSpPr>
          <p:cNvPr id="873" name="Google Shape;873;p56"/>
          <p:cNvSpPr/>
          <p:nvPr/>
        </p:nvSpPr>
        <p:spPr>
          <a:xfrm>
            <a:off x="3975632" y="4673527"/>
            <a:ext cx="2048930" cy="539190"/>
          </a:xfrm>
          <a:prstGeom prst="rightArrow">
            <a:avLst>
              <a:gd fmla="val 50000" name="adj1"/>
              <a:gd fmla="val 50000" name="adj2"/>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800">
                <a:solidFill>
                  <a:schemeClr val="dk1"/>
                </a:solidFill>
                <a:latin typeface="Calibri"/>
                <a:ea typeface="Calibri"/>
                <a:cs typeface="Calibri"/>
                <a:sym typeface="Calibri"/>
              </a:rPr>
              <a:t>RH Cross section</a:t>
            </a:r>
            <a:endParaRPr/>
          </a:p>
        </p:txBody>
      </p:sp>
      <p:sp>
        <p:nvSpPr>
          <p:cNvPr id="874" name="Google Shape;874;p56"/>
          <p:cNvSpPr txBox="1"/>
          <p:nvPr/>
        </p:nvSpPr>
        <p:spPr>
          <a:xfrm>
            <a:off x="2480172" y="5331079"/>
            <a:ext cx="1193644" cy="430887"/>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Timed within 6 mins of overpass</a:t>
            </a:r>
            <a:endParaRPr i="1" sz="2800">
              <a:solidFill>
                <a:schemeClr val="dk1"/>
              </a:solidFill>
              <a:latin typeface="Calibri"/>
              <a:ea typeface="Calibri"/>
              <a:cs typeface="Calibri"/>
              <a:sym typeface="Calibri"/>
            </a:endParaRPr>
          </a:p>
        </p:txBody>
      </p:sp>
      <p:pic>
        <p:nvPicPr>
          <p:cNvPr id="875" name="Google Shape;875;p56"/>
          <p:cNvPicPr preferRelativeResize="0"/>
          <p:nvPr/>
        </p:nvPicPr>
        <p:blipFill rotWithShape="1">
          <a:blip r:embed="rId7">
            <a:alphaModFix/>
          </a:blip>
          <a:srcRect b="1070" l="87005" r="-60" t="5668"/>
          <a:stretch/>
        </p:blipFill>
        <p:spPr>
          <a:xfrm>
            <a:off x="10158480" y="3730142"/>
            <a:ext cx="701786" cy="2349074"/>
          </a:xfrm>
          <a:prstGeom prst="rect">
            <a:avLst/>
          </a:prstGeom>
          <a:noFill/>
          <a:ln>
            <a:noFill/>
          </a:ln>
        </p:spPr>
      </p:pic>
      <p:sp>
        <p:nvSpPr>
          <p:cNvPr id="876" name="Google Shape;876;p56"/>
          <p:cNvSpPr txBox="1"/>
          <p:nvPr/>
        </p:nvSpPr>
        <p:spPr>
          <a:xfrm>
            <a:off x="311116" y="2934733"/>
            <a:ext cx="1077887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Sept 18, 2019 ~1600 UTC Hurricane Jerry</a:t>
            </a:r>
            <a:endParaRPr/>
          </a:p>
        </p:txBody>
      </p:sp>
      <p:sp>
        <p:nvSpPr>
          <p:cNvPr id="877" name="Google Shape;877;p56"/>
          <p:cNvSpPr txBox="1"/>
          <p:nvPr/>
        </p:nvSpPr>
        <p:spPr>
          <a:xfrm>
            <a:off x="6797039" y="6544384"/>
            <a:ext cx="32629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Sonde Number</a:t>
            </a:r>
            <a:endParaRPr/>
          </a:p>
        </p:txBody>
      </p:sp>
      <p:sp>
        <p:nvSpPr>
          <p:cNvPr id="878" name="Google Shape;878;p56"/>
          <p:cNvSpPr txBox="1"/>
          <p:nvPr/>
        </p:nvSpPr>
        <p:spPr>
          <a:xfrm>
            <a:off x="174961" y="3387137"/>
            <a:ext cx="175319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FFFF00"/>
                </a:solidFill>
                <a:latin typeface="Calibri"/>
                <a:ea typeface="Calibri"/>
                <a:cs typeface="Calibri"/>
                <a:sym typeface="Calibri"/>
              </a:rPr>
              <a:t>Sonde Number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4" name="Google Shape;884;p57"/>
          <p:cNvSpPr txBox="1"/>
          <p:nvPr/>
        </p:nvSpPr>
        <p:spPr>
          <a:xfrm>
            <a:off x="1" y="0"/>
            <a:ext cx="12192000"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2021 HFP-APHEX: Satellite Validation</a:t>
            </a:r>
            <a:endParaRPr/>
          </a:p>
          <a:p>
            <a:pPr indent="0" lvl="0" marL="0" marR="0" rtl="0" algn="ctr">
              <a:spcBef>
                <a:spcPts val="0"/>
              </a:spcBef>
              <a:spcAft>
                <a:spcPts val="0"/>
              </a:spcAft>
              <a:buNone/>
            </a:pPr>
            <a:r>
              <a:rPr b="1" lang="en-US" sz="2400">
                <a:solidFill>
                  <a:srgbClr val="2F5496"/>
                </a:solidFill>
                <a:latin typeface="Calibri"/>
                <a:ea typeface="Calibri"/>
                <a:cs typeface="Calibri"/>
                <a:sym typeface="Calibri"/>
              </a:rPr>
              <a:t>NASA TROPICS Pathfinder</a:t>
            </a:r>
            <a:endParaRPr/>
          </a:p>
          <a:p>
            <a:pPr indent="0" lvl="0" marL="0" marR="0" rtl="0" algn="ctr">
              <a:spcBef>
                <a:spcPts val="0"/>
              </a:spcBef>
              <a:spcAft>
                <a:spcPts val="0"/>
              </a:spcAft>
              <a:buNone/>
            </a:pPr>
            <a:r>
              <a:rPr lang="en-US" sz="1800">
                <a:solidFill>
                  <a:srgbClr val="2F5496"/>
                </a:solidFill>
                <a:latin typeface="Calibri"/>
                <a:ea typeface="Calibri"/>
                <a:cs typeface="Calibri"/>
                <a:sym typeface="Calibri"/>
              </a:rPr>
              <a:t>Science Team: Brittany Dahl, Jason Dunion, Rob Rogers, Jon Zawislak, Kelly Ryan, Bill Blackwell (MIT/LL)</a:t>
            </a:r>
            <a:endParaRPr/>
          </a:p>
        </p:txBody>
      </p:sp>
      <p:pic>
        <p:nvPicPr>
          <p:cNvPr id="885" name="Google Shape;885;p5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86" name="Google Shape;886;p5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887" name="Google Shape;887;p57"/>
          <p:cNvSpPr txBox="1"/>
          <p:nvPr/>
        </p:nvSpPr>
        <p:spPr>
          <a:xfrm>
            <a:off x="954594" y="1372363"/>
            <a:ext cx="7218903" cy="21390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Plain Language Description</a:t>
            </a:r>
            <a:endParaRPr/>
          </a:p>
          <a:p>
            <a:pPr indent="-285750" lvl="0" marL="285750" marR="0" rtl="0" algn="l">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Calibrate and validate temperature, moisture, and precipitation measurements obtained from new TROPICS Pathfinder satellite</a:t>
            </a:r>
            <a:endParaRPr/>
          </a:p>
          <a:p>
            <a:pPr indent="-285750" lvl="0" marL="285750" marR="0" rtl="0" algn="l">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Compare satellite obs to NOAA P-3 and NOAA G-IV aircraft obs (dropsondes and TDR) that are coordinated in space and time with satellite overpasses</a:t>
            </a:r>
            <a:endParaRPr/>
          </a:p>
        </p:txBody>
      </p:sp>
      <p:pic>
        <p:nvPicPr>
          <p:cNvPr descr="TROPICS_HNR_proxy_Rel4_concise.mp4" id="888" name="Google Shape;888;p57"/>
          <p:cNvPicPr preferRelativeResize="0"/>
          <p:nvPr/>
        </p:nvPicPr>
        <p:blipFill rotWithShape="1">
          <a:blip r:embed="rId5">
            <a:alphaModFix/>
          </a:blip>
          <a:srcRect b="0" l="0" r="0" t="0"/>
          <a:stretch/>
        </p:blipFill>
        <p:spPr>
          <a:xfrm>
            <a:off x="1051560" y="3571886"/>
            <a:ext cx="3953189" cy="2371913"/>
          </a:xfrm>
          <a:prstGeom prst="rect">
            <a:avLst/>
          </a:prstGeom>
          <a:noFill/>
          <a:ln cap="flat" cmpd="sng" w="9525">
            <a:solidFill>
              <a:schemeClr val="dk1"/>
            </a:solidFill>
            <a:prstDash val="solid"/>
            <a:round/>
            <a:headEnd len="sm" w="sm" type="none"/>
            <a:tailEnd len="sm" w="sm" type="none"/>
          </a:ln>
        </p:spPr>
      </p:pic>
      <p:sp>
        <p:nvSpPr>
          <p:cNvPr id="889" name="Google Shape;889;p57"/>
          <p:cNvSpPr txBox="1"/>
          <p:nvPr/>
        </p:nvSpPr>
        <p:spPr>
          <a:xfrm>
            <a:off x="1051561" y="5911445"/>
            <a:ext cx="409079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Satellite passes from full TROPICS constellation over simulated TC, dashed line = nadir</a:t>
            </a:r>
            <a:endParaRPr/>
          </a:p>
        </p:txBody>
      </p:sp>
      <p:pic>
        <p:nvPicPr>
          <p:cNvPr id="890" name="Google Shape;890;p57"/>
          <p:cNvPicPr preferRelativeResize="0"/>
          <p:nvPr/>
        </p:nvPicPr>
        <p:blipFill rotWithShape="1">
          <a:blip r:embed="rId6">
            <a:alphaModFix/>
          </a:blip>
          <a:srcRect b="0" l="0" r="0" t="0"/>
          <a:stretch/>
        </p:blipFill>
        <p:spPr>
          <a:xfrm>
            <a:off x="8024723" y="1504492"/>
            <a:ext cx="2465756" cy="1874789"/>
          </a:xfrm>
          <a:prstGeom prst="rect">
            <a:avLst/>
          </a:prstGeom>
          <a:noFill/>
          <a:ln>
            <a:noFill/>
          </a:ln>
        </p:spPr>
      </p:pic>
      <p:sp>
        <p:nvSpPr>
          <p:cNvPr id="891" name="Google Shape;891;p57"/>
          <p:cNvSpPr txBox="1"/>
          <p:nvPr/>
        </p:nvSpPr>
        <p:spPr>
          <a:xfrm>
            <a:off x="8138224" y="3385098"/>
            <a:ext cx="223875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TROPICS Pathfinder satellite</a:t>
            </a:r>
            <a:endParaRPr/>
          </a:p>
        </p:txBody>
      </p:sp>
      <p:sp>
        <p:nvSpPr>
          <p:cNvPr id="892" name="Google Shape;892;p57"/>
          <p:cNvSpPr txBox="1"/>
          <p:nvPr/>
        </p:nvSpPr>
        <p:spPr>
          <a:xfrm>
            <a:off x="5142359" y="3765262"/>
            <a:ext cx="5998080" cy="19851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Flight Pattern</a:t>
            </a:r>
            <a:endParaRPr/>
          </a:p>
          <a:p>
            <a:pPr indent="-285750" lvl="0" marL="285750"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Straight flight leg targeting nadir or area within 750 km of nadir</a:t>
            </a:r>
            <a:endParaRPr/>
          </a:p>
          <a:p>
            <a:pPr indent="-285750" lvl="0" marL="285750"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TC inner core (r ≤ 150 km), near environment (r = 150-300 km), and far environment (r &gt; 300 km)</a:t>
            </a:r>
            <a:endParaRPr/>
          </a:p>
          <a:p>
            <a:pPr indent="-285750" lvl="0" marL="285750"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Any stage of TC lifecycle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0"/>
                                        <p:tgtEl>
                                          <p:spTgt spid="8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58"/>
          <p:cNvSpPr txBox="1"/>
          <p:nvPr/>
        </p:nvSpPr>
        <p:spPr>
          <a:xfrm>
            <a:off x="0" y="271194"/>
            <a:ext cx="12192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898" name="Google Shape;898;p5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899" name="Google Shape;899;p5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900" name="Google Shape;900;p58"/>
          <p:cNvSpPr txBox="1"/>
          <p:nvPr/>
        </p:nvSpPr>
        <p:spPr>
          <a:xfrm>
            <a:off x="0" y="2866918"/>
            <a:ext cx="12192000" cy="120728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lang="en-US" sz="5400">
                <a:solidFill>
                  <a:schemeClr val="dk1"/>
                </a:solidFill>
                <a:latin typeface="Calibri"/>
                <a:ea typeface="Calibri"/>
                <a:cs typeface="Calibri"/>
                <a:sym typeface="Calibri"/>
              </a:rPr>
              <a:t>Questions?</a:t>
            </a:r>
            <a:endParaRPr b="1" i="0" sz="5400" u="none" cap="none" strike="noStrike">
              <a:solidFill>
                <a:srgbClr val="000000"/>
              </a:solidFill>
              <a:latin typeface="Calibri"/>
              <a:ea typeface="Calibri"/>
              <a:cs typeface="Calibri"/>
              <a:sym typeface="Calibri"/>
            </a:endParaRPr>
          </a:p>
        </p:txBody>
      </p:sp>
      <p:sp>
        <p:nvSpPr>
          <p:cNvPr id="901" name="Google Shape;901;p58"/>
          <p:cNvSpPr txBox="1"/>
          <p:nvPr/>
        </p:nvSpPr>
        <p:spPr>
          <a:xfrm>
            <a:off x="0" y="6012954"/>
            <a:ext cx="12192000" cy="7540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Copies of the 2021 HFP Kickoff and today’s chat log can be found in the HRD Google Drive folder</a:t>
            </a:r>
            <a:endParaRPr/>
          </a:p>
          <a:p>
            <a:pPr indent="0" lvl="0" marL="0" marR="0" rtl="0" algn="ctr">
              <a:spcBef>
                <a:spcPts val="0"/>
              </a:spcBef>
              <a:spcAft>
                <a:spcPts val="0"/>
              </a:spcAft>
              <a:buNone/>
            </a:pPr>
            <a:r>
              <a:t/>
            </a:r>
            <a:endParaRPr sz="500">
              <a:solidFill>
                <a:schemeClr val="dk1"/>
              </a:solidFill>
              <a:latin typeface="Calibri"/>
              <a:ea typeface="Calibri"/>
              <a:cs typeface="Calibri"/>
              <a:sym typeface="Calibri"/>
            </a:endParaRPr>
          </a:p>
          <a:p>
            <a:pPr indent="0" lvl="0" marL="0" marR="0" rtl="0" algn="ctr">
              <a:spcBef>
                <a:spcPts val="0"/>
              </a:spcBef>
              <a:spcAft>
                <a:spcPts val="0"/>
              </a:spcAft>
              <a:buNone/>
            </a:pPr>
            <a:r>
              <a:rPr i="1" lang="en-US" sz="1800">
                <a:solidFill>
                  <a:schemeClr val="dk1"/>
                </a:solidFill>
                <a:latin typeface="Calibri"/>
                <a:ea typeface="Calibri"/>
                <a:cs typeface="Calibri"/>
                <a:sym typeface="Calibri"/>
              </a:rPr>
              <a:t>HRD &gt;&gt; Hurricane Field Program &gt;&gt; 2021 &gt;&gt; Presentations &gt;&gt; HFP Kickoff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6" name="Google Shape;146;p6"/>
          <p:cNvSpPr/>
          <p:nvPr/>
        </p:nvSpPr>
        <p:spPr>
          <a:xfrm>
            <a:off x="1" y="2875002"/>
            <a:ext cx="1219199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chemeClr val="dk1"/>
                </a:solidFill>
                <a:latin typeface="Calibri"/>
                <a:ea typeface="Calibri"/>
                <a:cs typeface="Calibri"/>
                <a:sym typeface="Calibri"/>
              </a:rPr>
              <a:t>COVID-19 Update</a:t>
            </a:r>
            <a:endParaRPr/>
          </a:p>
        </p:txBody>
      </p:sp>
      <p:sp>
        <p:nvSpPr>
          <p:cNvPr id="147" name="Google Shape;147;p6"/>
          <p:cNvSpPr txBox="1"/>
          <p:nvPr/>
        </p:nvSpPr>
        <p:spPr>
          <a:xfrm>
            <a:off x="1" y="271194"/>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p:txBody>
      </p:sp>
      <p:pic>
        <p:nvPicPr>
          <p:cNvPr id="148" name="Google Shape;148;p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49" name="Google Shape;149;p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5" name="Google Shape;155;p7"/>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COVID-19 Update</a:t>
            </a:r>
            <a:endParaRPr/>
          </a:p>
        </p:txBody>
      </p:sp>
      <p:pic>
        <p:nvPicPr>
          <p:cNvPr id="156" name="Google Shape;156;p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57" name="Google Shape;157;p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58" name="Google Shape;158;p7"/>
          <p:cNvSpPr/>
          <p:nvPr/>
        </p:nvSpPr>
        <p:spPr>
          <a:xfrm>
            <a:off x="744225" y="1403325"/>
            <a:ext cx="2192100" cy="597600"/>
          </a:xfrm>
          <a:prstGeom prst="roundRect">
            <a:avLst>
              <a:gd fmla="val 16667" name="adj"/>
            </a:avLst>
          </a:prstGeom>
          <a:solidFill>
            <a:srgbClr val="9800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1</a:t>
            </a:r>
            <a:endParaRPr b="1" sz="2000">
              <a:solidFill>
                <a:schemeClr val="dk1"/>
              </a:solidFill>
              <a:latin typeface="Calibri"/>
              <a:ea typeface="Calibri"/>
              <a:cs typeface="Calibri"/>
              <a:sym typeface="Calibri"/>
            </a:endParaRPr>
          </a:p>
        </p:txBody>
      </p:sp>
      <p:sp>
        <p:nvSpPr>
          <p:cNvPr id="159" name="Google Shape;159;p7"/>
          <p:cNvSpPr/>
          <p:nvPr/>
        </p:nvSpPr>
        <p:spPr>
          <a:xfrm>
            <a:off x="744225" y="2411300"/>
            <a:ext cx="2192100" cy="1371000"/>
          </a:xfrm>
          <a:prstGeom prst="roundRect">
            <a:avLst>
              <a:gd fmla="val 16667" name="adj"/>
            </a:avLst>
          </a:prstGeom>
          <a:solidFill>
            <a:srgbClr val="FF99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2</a:t>
            </a:r>
            <a:endParaRPr b="1" sz="2000">
              <a:solidFill>
                <a:schemeClr val="dk1"/>
              </a:solidFill>
              <a:latin typeface="Calibri"/>
              <a:ea typeface="Calibri"/>
              <a:cs typeface="Calibri"/>
              <a:sym typeface="Calibri"/>
            </a:endParaRPr>
          </a:p>
        </p:txBody>
      </p:sp>
      <p:sp>
        <p:nvSpPr>
          <p:cNvPr id="160" name="Google Shape;160;p7"/>
          <p:cNvSpPr/>
          <p:nvPr/>
        </p:nvSpPr>
        <p:spPr>
          <a:xfrm>
            <a:off x="744225" y="4222725"/>
            <a:ext cx="2192100" cy="931200"/>
          </a:xfrm>
          <a:prstGeom prst="roundRect">
            <a:avLst>
              <a:gd fmla="val 16667" name="adj"/>
            </a:avLst>
          </a:prstGeom>
          <a:solidFill>
            <a:srgbClr val="FFFF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3</a:t>
            </a:r>
            <a:endParaRPr b="1" sz="2000">
              <a:solidFill>
                <a:schemeClr val="dk1"/>
              </a:solidFill>
              <a:latin typeface="Calibri"/>
              <a:ea typeface="Calibri"/>
              <a:cs typeface="Calibri"/>
              <a:sym typeface="Calibri"/>
            </a:endParaRPr>
          </a:p>
        </p:txBody>
      </p:sp>
      <p:sp>
        <p:nvSpPr>
          <p:cNvPr id="161" name="Google Shape;161;p7"/>
          <p:cNvSpPr/>
          <p:nvPr/>
        </p:nvSpPr>
        <p:spPr>
          <a:xfrm>
            <a:off x="744225" y="5594325"/>
            <a:ext cx="2192100" cy="931200"/>
          </a:xfrm>
          <a:prstGeom prst="roundRect">
            <a:avLst>
              <a:gd fmla="val 16667" name="adj"/>
            </a:avLst>
          </a:prstGeom>
          <a:solidFill>
            <a:srgbClr val="6AA84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Nominal</a:t>
            </a:r>
            <a:endParaRPr b="1" sz="2000">
              <a:solidFill>
                <a:schemeClr val="dk1"/>
              </a:solidFill>
              <a:latin typeface="Calibri"/>
              <a:ea typeface="Calibri"/>
              <a:cs typeface="Calibri"/>
              <a:sym typeface="Calibri"/>
            </a:endParaRPr>
          </a:p>
        </p:txBody>
      </p:sp>
      <p:sp>
        <p:nvSpPr>
          <p:cNvPr id="162" name="Google Shape;162;p7"/>
          <p:cNvSpPr txBox="1"/>
          <p:nvPr/>
        </p:nvSpPr>
        <p:spPr>
          <a:xfrm>
            <a:off x="3982450" y="1327625"/>
            <a:ext cx="3720900" cy="6519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No scientists on aircraft</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 and LPS</a:t>
            </a:r>
            <a:endParaRPr sz="1700">
              <a:solidFill>
                <a:schemeClr val="dk1"/>
              </a:solidFill>
              <a:latin typeface="Calibri"/>
              <a:ea typeface="Calibri"/>
              <a:cs typeface="Calibri"/>
              <a:sym typeface="Calibri"/>
            </a:endParaRPr>
          </a:p>
        </p:txBody>
      </p:sp>
      <p:sp>
        <p:nvSpPr>
          <p:cNvPr id="163" name="Google Shape;163;p7"/>
          <p:cNvSpPr txBox="1"/>
          <p:nvPr/>
        </p:nvSpPr>
        <p:spPr>
          <a:xfrm>
            <a:off x="3982450" y="4070825"/>
            <a:ext cx="5745417" cy="11328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1-2 aircraft scientists/mission (LPS+dropsonde+radar)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Miami and remote scientists</a:t>
            </a:r>
            <a:endParaRPr sz="1700">
              <a:solidFill>
                <a:schemeClr val="dk1"/>
              </a:solidFill>
              <a:latin typeface="Calibri"/>
              <a:ea typeface="Calibri"/>
              <a:cs typeface="Calibri"/>
              <a:sym typeface="Calibri"/>
            </a:endParaRPr>
          </a:p>
        </p:txBody>
      </p:sp>
      <p:sp>
        <p:nvSpPr>
          <p:cNvPr id="164" name="Google Shape;164;p7"/>
          <p:cNvSpPr txBox="1"/>
          <p:nvPr/>
        </p:nvSpPr>
        <p:spPr>
          <a:xfrm>
            <a:off x="3982450" y="5366225"/>
            <a:ext cx="7871100" cy="12591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2-3 aircraft scientists/mission (LPS+dropsonde+radar)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All scientists and academic collaborators</a:t>
            </a:r>
            <a:endParaRPr sz="1700">
              <a:solidFill>
                <a:schemeClr val="dk1"/>
              </a:solidFill>
              <a:latin typeface="Calibri"/>
              <a:ea typeface="Calibri"/>
              <a:cs typeface="Calibri"/>
              <a:sym typeface="Calibri"/>
            </a:endParaRPr>
          </a:p>
        </p:txBody>
      </p:sp>
      <p:sp>
        <p:nvSpPr>
          <p:cNvPr id="165" name="Google Shape;165;p7"/>
          <p:cNvSpPr/>
          <p:nvPr/>
        </p:nvSpPr>
        <p:spPr>
          <a:xfrm>
            <a:off x="1661525" y="2052325"/>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6" name="Google Shape;166;p7"/>
          <p:cNvSpPr/>
          <p:nvPr/>
        </p:nvSpPr>
        <p:spPr>
          <a:xfrm>
            <a:off x="1661525" y="3840963"/>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7" name="Google Shape;167;p7"/>
          <p:cNvSpPr/>
          <p:nvPr/>
        </p:nvSpPr>
        <p:spPr>
          <a:xfrm>
            <a:off x="1661525" y="5231725"/>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8" name="Google Shape;168;p7"/>
          <p:cNvSpPr/>
          <p:nvPr/>
        </p:nvSpPr>
        <p:spPr>
          <a:xfrm>
            <a:off x="4034075" y="1411792"/>
            <a:ext cx="5490924" cy="5402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9" name="Google Shape;169;p7"/>
          <p:cNvSpPr/>
          <p:nvPr/>
        </p:nvSpPr>
        <p:spPr>
          <a:xfrm>
            <a:off x="3038950" y="1495225"/>
            <a:ext cx="892500" cy="323100"/>
          </a:xfrm>
          <a:prstGeom prst="rightArrow">
            <a:avLst>
              <a:gd fmla="val 50000" name="adj1"/>
              <a:gd fmla="val 50000" name="adj2"/>
            </a:avLst>
          </a:prstGeom>
          <a:gradFill>
            <a:gsLst>
              <a:gs pos="0">
                <a:schemeClr val="lt1"/>
              </a:gs>
              <a:gs pos="98000">
                <a:srgbClr val="C00000"/>
              </a:gs>
              <a:gs pos="100000">
                <a:srgbClr val="C00000"/>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0" name="Google Shape;170;p7"/>
          <p:cNvSpPr/>
          <p:nvPr/>
        </p:nvSpPr>
        <p:spPr>
          <a:xfrm>
            <a:off x="3038950" y="2866825"/>
            <a:ext cx="892500" cy="323100"/>
          </a:xfrm>
          <a:prstGeom prst="rightArrow">
            <a:avLst>
              <a:gd fmla="val 50000" name="adj1"/>
              <a:gd fmla="val 50000" name="adj2"/>
            </a:avLst>
          </a:prstGeom>
          <a:gradFill>
            <a:gsLst>
              <a:gs pos="0">
                <a:schemeClr val="lt1"/>
              </a:gs>
              <a:gs pos="99000">
                <a:schemeClr val="accent2"/>
              </a:gs>
              <a:gs pos="100000">
                <a:schemeClr val="accent2"/>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1" name="Google Shape;171;p7"/>
          <p:cNvSpPr/>
          <p:nvPr/>
        </p:nvSpPr>
        <p:spPr>
          <a:xfrm>
            <a:off x="3038950" y="4543225"/>
            <a:ext cx="892500" cy="323100"/>
          </a:xfrm>
          <a:prstGeom prst="rightArrow">
            <a:avLst>
              <a:gd fmla="val 50000" name="adj1"/>
              <a:gd fmla="val 50000" name="adj2"/>
            </a:avLst>
          </a:prstGeom>
          <a:gradFill>
            <a:gsLst>
              <a:gs pos="0">
                <a:schemeClr val="lt1"/>
              </a:gs>
              <a:gs pos="99000">
                <a:srgbClr val="FFFF00"/>
              </a:gs>
              <a:gs pos="100000">
                <a:srgbClr val="FFFF00"/>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2" name="Google Shape;172;p7"/>
          <p:cNvSpPr/>
          <p:nvPr/>
        </p:nvSpPr>
        <p:spPr>
          <a:xfrm>
            <a:off x="3038950" y="5838625"/>
            <a:ext cx="892500" cy="323100"/>
          </a:xfrm>
          <a:prstGeom prst="rightArrow">
            <a:avLst>
              <a:gd fmla="val 50000" name="adj1"/>
              <a:gd fmla="val 50000" name="adj2"/>
            </a:avLst>
          </a:prstGeom>
          <a:gradFill>
            <a:gsLst>
              <a:gs pos="0">
                <a:schemeClr val="lt1"/>
              </a:gs>
              <a:gs pos="99000">
                <a:schemeClr val="accent6"/>
              </a:gs>
              <a:gs pos="100000">
                <a:schemeClr val="accent6"/>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3" name="Google Shape;173;p7"/>
          <p:cNvSpPr/>
          <p:nvPr/>
        </p:nvSpPr>
        <p:spPr>
          <a:xfrm>
            <a:off x="4034075" y="2335100"/>
            <a:ext cx="5490924" cy="1441200"/>
          </a:xfrm>
          <a:prstGeom prst="roundRect">
            <a:avLst>
              <a:gd fmla="val 16667"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4" name="Google Shape;174;p7"/>
          <p:cNvSpPr/>
          <p:nvPr/>
        </p:nvSpPr>
        <p:spPr>
          <a:xfrm>
            <a:off x="4034076" y="4102625"/>
            <a:ext cx="5490923" cy="11589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5" name="Google Shape;175;p7"/>
          <p:cNvSpPr/>
          <p:nvPr/>
        </p:nvSpPr>
        <p:spPr>
          <a:xfrm>
            <a:off x="4034076" y="5398025"/>
            <a:ext cx="5490923" cy="1132800"/>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6" name="Google Shape;176;p7"/>
          <p:cNvSpPr txBox="1"/>
          <p:nvPr/>
        </p:nvSpPr>
        <p:spPr>
          <a:xfrm>
            <a:off x="3982450" y="2318225"/>
            <a:ext cx="6449400" cy="13710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1 aircraft scientist/mission (multi-duty “super LPS”)</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 and LPS </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Potential ground support dropsonde scientist</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Miami and remote scientists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2" name="Google Shape;182;p8"/>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COVID-19 Update</a:t>
            </a:r>
            <a:endParaRPr/>
          </a:p>
        </p:txBody>
      </p:sp>
      <p:pic>
        <p:nvPicPr>
          <p:cNvPr id="183" name="Google Shape;183;p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84" name="Google Shape;184;p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85" name="Google Shape;185;p8"/>
          <p:cNvSpPr/>
          <p:nvPr/>
        </p:nvSpPr>
        <p:spPr>
          <a:xfrm>
            <a:off x="744225" y="1403325"/>
            <a:ext cx="2192100" cy="597600"/>
          </a:xfrm>
          <a:prstGeom prst="roundRect">
            <a:avLst>
              <a:gd fmla="val 16667" name="adj"/>
            </a:avLst>
          </a:prstGeom>
          <a:solidFill>
            <a:srgbClr val="D8D8D8"/>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1</a:t>
            </a:r>
            <a:endParaRPr b="1" sz="2000">
              <a:solidFill>
                <a:schemeClr val="dk1"/>
              </a:solidFill>
              <a:latin typeface="Calibri"/>
              <a:ea typeface="Calibri"/>
              <a:cs typeface="Calibri"/>
              <a:sym typeface="Calibri"/>
            </a:endParaRPr>
          </a:p>
        </p:txBody>
      </p:sp>
      <p:sp>
        <p:nvSpPr>
          <p:cNvPr id="186" name="Google Shape;186;p8"/>
          <p:cNvSpPr/>
          <p:nvPr/>
        </p:nvSpPr>
        <p:spPr>
          <a:xfrm>
            <a:off x="744225" y="2411300"/>
            <a:ext cx="2192100" cy="1371000"/>
          </a:xfrm>
          <a:prstGeom prst="roundRect">
            <a:avLst>
              <a:gd fmla="val 16667" name="adj"/>
            </a:avLst>
          </a:prstGeom>
          <a:solidFill>
            <a:srgbClr val="D8D8D8"/>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2</a:t>
            </a:r>
            <a:endParaRPr b="1" sz="2000">
              <a:solidFill>
                <a:schemeClr val="dk1"/>
              </a:solidFill>
              <a:latin typeface="Calibri"/>
              <a:ea typeface="Calibri"/>
              <a:cs typeface="Calibri"/>
              <a:sym typeface="Calibri"/>
            </a:endParaRPr>
          </a:p>
        </p:txBody>
      </p:sp>
      <p:sp>
        <p:nvSpPr>
          <p:cNvPr id="187" name="Google Shape;187;p8"/>
          <p:cNvSpPr/>
          <p:nvPr/>
        </p:nvSpPr>
        <p:spPr>
          <a:xfrm>
            <a:off x="744225" y="4222725"/>
            <a:ext cx="2192100" cy="931200"/>
          </a:xfrm>
          <a:prstGeom prst="roundRect">
            <a:avLst>
              <a:gd fmla="val 16667" name="adj"/>
            </a:avLst>
          </a:prstGeom>
          <a:solidFill>
            <a:srgbClr val="FFFF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Phase 3</a:t>
            </a:r>
            <a:endParaRPr b="1" sz="2000">
              <a:solidFill>
                <a:schemeClr val="dk1"/>
              </a:solidFill>
              <a:latin typeface="Calibri"/>
              <a:ea typeface="Calibri"/>
              <a:cs typeface="Calibri"/>
              <a:sym typeface="Calibri"/>
            </a:endParaRPr>
          </a:p>
        </p:txBody>
      </p:sp>
      <p:sp>
        <p:nvSpPr>
          <p:cNvPr id="188" name="Google Shape;188;p8"/>
          <p:cNvSpPr/>
          <p:nvPr/>
        </p:nvSpPr>
        <p:spPr>
          <a:xfrm>
            <a:off x="744225" y="5594325"/>
            <a:ext cx="2192100" cy="931200"/>
          </a:xfrm>
          <a:prstGeom prst="roundRect">
            <a:avLst>
              <a:gd fmla="val 16667" name="adj"/>
            </a:avLst>
          </a:prstGeom>
          <a:solidFill>
            <a:srgbClr val="D8D8D8"/>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Nominal</a:t>
            </a:r>
            <a:endParaRPr b="1" sz="2000">
              <a:solidFill>
                <a:schemeClr val="dk1"/>
              </a:solidFill>
              <a:latin typeface="Calibri"/>
              <a:ea typeface="Calibri"/>
              <a:cs typeface="Calibri"/>
              <a:sym typeface="Calibri"/>
            </a:endParaRPr>
          </a:p>
        </p:txBody>
      </p:sp>
      <p:sp>
        <p:nvSpPr>
          <p:cNvPr id="189" name="Google Shape;189;p8"/>
          <p:cNvSpPr txBox="1"/>
          <p:nvPr/>
        </p:nvSpPr>
        <p:spPr>
          <a:xfrm>
            <a:off x="3982450" y="1327625"/>
            <a:ext cx="3720900" cy="6519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No scientists on aircraft</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 and LPS</a:t>
            </a:r>
            <a:endParaRPr sz="1700">
              <a:solidFill>
                <a:schemeClr val="dk1"/>
              </a:solidFill>
              <a:latin typeface="Calibri"/>
              <a:ea typeface="Calibri"/>
              <a:cs typeface="Calibri"/>
              <a:sym typeface="Calibri"/>
            </a:endParaRPr>
          </a:p>
        </p:txBody>
      </p:sp>
      <p:sp>
        <p:nvSpPr>
          <p:cNvPr id="190" name="Google Shape;190;p8"/>
          <p:cNvSpPr txBox="1"/>
          <p:nvPr/>
        </p:nvSpPr>
        <p:spPr>
          <a:xfrm>
            <a:off x="3982450" y="4070825"/>
            <a:ext cx="5745417" cy="11328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1-2 aircraft scientists/mission (LPS+dropsonde+radar)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Miami and remote scientists</a:t>
            </a:r>
            <a:endParaRPr sz="1700">
              <a:solidFill>
                <a:schemeClr val="dk1"/>
              </a:solidFill>
              <a:latin typeface="Calibri"/>
              <a:ea typeface="Calibri"/>
              <a:cs typeface="Calibri"/>
              <a:sym typeface="Calibri"/>
            </a:endParaRPr>
          </a:p>
        </p:txBody>
      </p:sp>
      <p:sp>
        <p:nvSpPr>
          <p:cNvPr id="191" name="Google Shape;191;p8"/>
          <p:cNvSpPr txBox="1"/>
          <p:nvPr/>
        </p:nvSpPr>
        <p:spPr>
          <a:xfrm>
            <a:off x="3982450" y="5366225"/>
            <a:ext cx="7871100" cy="12591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2-3 aircraft scientists/mission (LPS+dropsonde+radar)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All scientists and academic collaborators</a:t>
            </a:r>
            <a:endParaRPr sz="1700">
              <a:solidFill>
                <a:schemeClr val="dk1"/>
              </a:solidFill>
              <a:latin typeface="Calibri"/>
              <a:ea typeface="Calibri"/>
              <a:cs typeface="Calibri"/>
              <a:sym typeface="Calibri"/>
            </a:endParaRPr>
          </a:p>
        </p:txBody>
      </p:sp>
      <p:sp>
        <p:nvSpPr>
          <p:cNvPr id="192" name="Google Shape;192;p8"/>
          <p:cNvSpPr/>
          <p:nvPr/>
        </p:nvSpPr>
        <p:spPr>
          <a:xfrm>
            <a:off x="1661525" y="2052325"/>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3" name="Google Shape;193;p8"/>
          <p:cNvSpPr/>
          <p:nvPr/>
        </p:nvSpPr>
        <p:spPr>
          <a:xfrm>
            <a:off x="1661525" y="3840963"/>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4" name="Google Shape;194;p8"/>
          <p:cNvSpPr/>
          <p:nvPr/>
        </p:nvSpPr>
        <p:spPr>
          <a:xfrm>
            <a:off x="1661525" y="5231725"/>
            <a:ext cx="317400" cy="323100"/>
          </a:xfrm>
          <a:prstGeom prst="downArrow">
            <a:avLst>
              <a:gd fmla="val 50000" name="adj1"/>
              <a:gd fmla="val 50000" name="adj2"/>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5" name="Google Shape;195;p8"/>
          <p:cNvSpPr/>
          <p:nvPr/>
        </p:nvSpPr>
        <p:spPr>
          <a:xfrm>
            <a:off x="4034075" y="1411792"/>
            <a:ext cx="5490924" cy="540200"/>
          </a:xfrm>
          <a:prstGeom prst="roundRect">
            <a:avLst>
              <a:gd fmla="val 16667" name="adj"/>
            </a:avLst>
          </a:prstGeom>
          <a:noFill/>
          <a:ln cap="flat" cmpd="sng" w="3810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6" name="Google Shape;196;p8"/>
          <p:cNvSpPr/>
          <p:nvPr/>
        </p:nvSpPr>
        <p:spPr>
          <a:xfrm>
            <a:off x="3038950" y="1495225"/>
            <a:ext cx="892500" cy="323100"/>
          </a:xfrm>
          <a:prstGeom prst="rightArrow">
            <a:avLst>
              <a:gd fmla="val 50000" name="adj1"/>
              <a:gd fmla="val 50000" name="adj2"/>
            </a:avLst>
          </a:prstGeom>
          <a:gradFill>
            <a:gsLst>
              <a:gs pos="0">
                <a:schemeClr val="lt1"/>
              </a:gs>
              <a:gs pos="98000">
                <a:srgbClr val="A5A5A5"/>
              </a:gs>
              <a:gs pos="100000">
                <a:srgbClr val="A5A5A5"/>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 name="Google Shape;197;p8"/>
          <p:cNvSpPr/>
          <p:nvPr/>
        </p:nvSpPr>
        <p:spPr>
          <a:xfrm>
            <a:off x="3038950" y="2866825"/>
            <a:ext cx="892500" cy="323100"/>
          </a:xfrm>
          <a:prstGeom prst="rightArrow">
            <a:avLst>
              <a:gd fmla="val 50000" name="adj1"/>
              <a:gd fmla="val 50000" name="adj2"/>
            </a:avLst>
          </a:prstGeom>
          <a:gradFill>
            <a:gsLst>
              <a:gs pos="0">
                <a:schemeClr val="lt1"/>
              </a:gs>
              <a:gs pos="98000">
                <a:srgbClr val="A5A5A5"/>
              </a:gs>
              <a:gs pos="100000">
                <a:srgbClr val="A5A5A5"/>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8" name="Google Shape;198;p8"/>
          <p:cNvSpPr/>
          <p:nvPr/>
        </p:nvSpPr>
        <p:spPr>
          <a:xfrm>
            <a:off x="3038950" y="4543225"/>
            <a:ext cx="892500" cy="323100"/>
          </a:xfrm>
          <a:prstGeom prst="rightArrow">
            <a:avLst>
              <a:gd fmla="val 50000" name="adj1"/>
              <a:gd fmla="val 50000" name="adj2"/>
            </a:avLst>
          </a:prstGeom>
          <a:gradFill>
            <a:gsLst>
              <a:gs pos="0">
                <a:schemeClr val="lt1"/>
              </a:gs>
              <a:gs pos="99000">
                <a:srgbClr val="FFFF00"/>
              </a:gs>
              <a:gs pos="100000">
                <a:srgbClr val="FFFF00"/>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9" name="Google Shape;199;p8"/>
          <p:cNvSpPr/>
          <p:nvPr/>
        </p:nvSpPr>
        <p:spPr>
          <a:xfrm>
            <a:off x="3038950" y="5838625"/>
            <a:ext cx="892500" cy="323100"/>
          </a:xfrm>
          <a:prstGeom prst="rightArrow">
            <a:avLst>
              <a:gd fmla="val 50000" name="adj1"/>
              <a:gd fmla="val 50000" name="adj2"/>
            </a:avLst>
          </a:prstGeom>
          <a:gradFill>
            <a:gsLst>
              <a:gs pos="0">
                <a:schemeClr val="lt1"/>
              </a:gs>
              <a:gs pos="99000">
                <a:srgbClr val="A5A5A5"/>
              </a:gs>
              <a:gs pos="100000">
                <a:srgbClr val="A5A5A5"/>
              </a:gs>
            </a:gsLst>
            <a:lin ang="5400000" scaled="0"/>
          </a:gra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0" name="Google Shape;200;p8"/>
          <p:cNvSpPr/>
          <p:nvPr/>
        </p:nvSpPr>
        <p:spPr>
          <a:xfrm>
            <a:off x="4034075" y="2335100"/>
            <a:ext cx="5490924" cy="1441200"/>
          </a:xfrm>
          <a:prstGeom prst="roundRect">
            <a:avLst>
              <a:gd fmla="val 16667" name="adj"/>
            </a:avLst>
          </a:prstGeom>
          <a:noFill/>
          <a:ln cap="flat" cmpd="sng" w="3810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1" name="Google Shape;201;p8"/>
          <p:cNvSpPr/>
          <p:nvPr/>
        </p:nvSpPr>
        <p:spPr>
          <a:xfrm>
            <a:off x="4034076" y="4102625"/>
            <a:ext cx="5490923" cy="11589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2" name="Google Shape;202;p8"/>
          <p:cNvSpPr/>
          <p:nvPr/>
        </p:nvSpPr>
        <p:spPr>
          <a:xfrm>
            <a:off x="4034076" y="5398025"/>
            <a:ext cx="5490923" cy="1132800"/>
          </a:xfrm>
          <a:prstGeom prst="roundRect">
            <a:avLst>
              <a:gd fmla="val 16667" name="adj"/>
            </a:avLst>
          </a:prstGeom>
          <a:noFill/>
          <a:ln cap="flat" cmpd="sng" w="38100">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3" name="Google Shape;203;p8"/>
          <p:cNvSpPr txBox="1"/>
          <p:nvPr/>
        </p:nvSpPr>
        <p:spPr>
          <a:xfrm>
            <a:off x="3982450" y="2318225"/>
            <a:ext cx="6449400" cy="1371000"/>
          </a:xfrm>
          <a:prstGeom prst="rect">
            <a:avLst/>
          </a:prstGeom>
          <a:noFill/>
          <a:ln>
            <a:noFill/>
          </a:ln>
        </p:spPr>
        <p:txBody>
          <a:bodyPr anchorCtr="0" anchor="t" bIns="91425" lIns="91425" spcFirstLastPara="1" rIns="91425" wrap="square" tIns="91425">
            <a:noAutofit/>
          </a:bodyPr>
          <a:lstStyle/>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Medical screening and testing required by AOC</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1 aircraft scientist/mission (multi-duty “super LPS”)</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Ground support radar and LPS </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Potential ground support dropsonde scientist</a:t>
            </a:r>
            <a:endParaRPr sz="1700">
              <a:solidFill>
                <a:schemeClr val="dk1"/>
              </a:solidFill>
              <a:latin typeface="Calibri"/>
              <a:ea typeface="Calibri"/>
              <a:cs typeface="Calibri"/>
              <a:sym typeface="Calibri"/>
            </a:endParaRPr>
          </a:p>
          <a:p>
            <a:pPr indent="-336550" lvl="0" marL="457200" marR="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Miami and remote scientists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9" name="Google Shape;209;p9"/>
          <p:cNvSpPr txBox="1"/>
          <p:nvPr/>
        </p:nvSpPr>
        <p:spPr>
          <a:xfrm>
            <a:off x="0" y="0"/>
            <a:ext cx="12192000"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2021 Hurricane Field Program-APHEX</a:t>
            </a:r>
            <a:endParaRPr/>
          </a:p>
          <a:p>
            <a:pPr indent="0" lvl="0" marL="0" marR="0" rtl="0" algn="ctr">
              <a:spcBef>
                <a:spcPts val="0"/>
              </a:spcBef>
              <a:spcAft>
                <a:spcPts val="0"/>
              </a:spcAft>
              <a:buNone/>
            </a:pPr>
            <a:r>
              <a:rPr i="1" lang="en-US" sz="3200">
                <a:solidFill>
                  <a:srgbClr val="2F5496"/>
                </a:solidFill>
                <a:latin typeface="Calibri"/>
                <a:ea typeface="Calibri"/>
                <a:cs typeface="Calibri"/>
                <a:sym typeface="Calibri"/>
              </a:rPr>
              <a:t>COVID-19 Update</a:t>
            </a:r>
            <a:endParaRPr/>
          </a:p>
        </p:txBody>
      </p:sp>
      <p:pic>
        <p:nvPicPr>
          <p:cNvPr id="210" name="Google Shape;210;p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11" name="Google Shape;211;p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12" name="Google Shape;212;p9"/>
          <p:cNvSpPr txBox="1"/>
          <p:nvPr/>
        </p:nvSpPr>
        <p:spPr>
          <a:xfrm>
            <a:off x="364067" y="1490133"/>
            <a:ext cx="11827933" cy="48320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Joining AOC Aircraft Cohorts</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COVID vaccinations: currently no impact on cohort protocols</a:t>
            </a:r>
            <a:endParaRPr/>
          </a:p>
          <a:p>
            <a:pPr indent="-144463" lvl="0" marL="45720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Miami HRDers joining cohorts</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Day-1: Start SIP in Miami Tue</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Day-3: Take AOC-provided COVID PCR test in Miami as soon as Thu (ship using provided label)</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Day-6, or -7: Travel in a bubble to Lakeland Sun or Mon (no stops)</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Day-8: Arrive AOC Tue &gt;&gt; take a Rapid COVID test &gt;&gt; if negative &gt;&gt; “flight ready”</a:t>
            </a:r>
            <a:endParaRPr/>
          </a:p>
          <a:p>
            <a:pPr indent="-144462" lvl="1" marL="9144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Out-of-Town HRDers joining cohorts</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Day-1: Arrive in Lakeland Tue and begin SIP at local hotel</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Day-3: Take AOC-provided COVID PCR test at AOC as soon as Thu</a:t>
            </a:r>
            <a:endParaRPr/>
          </a:p>
          <a:p>
            <a:pPr indent="-230187" lvl="1" marL="922338" marR="0" rtl="0" algn="l">
              <a:spcBef>
                <a:spcPts val="0"/>
              </a:spcBef>
              <a:spcAft>
                <a:spcPts val="0"/>
              </a:spcAft>
              <a:buClr>
                <a:schemeClr val="dk1"/>
              </a:buClr>
              <a:buSzPts val="2000"/>
              <a:buFont typeface="Noto Sans Symbols"/>
              <a:buChar char="▪"/>
            </a:pPr>
            <a:r>
              <a:rPr b="0" i="1" lang="en-US" sz="2000" u="none" cap="none" strike="noStrike">
                <a:solidFill>
                  <a:schemeClr val="dk1"/>
                </a:solidFill>
                <a:latin typeface="Calibri"/>
                <a:ea typeface="Calibri"/>
                <a:cs typeface="Calibri"/>
                <a:sym typeface="Calibri"/>
              </a:rPr>
              <a:t>Day-8: Arrive AOC Tue &gt;&gt; take a Rapid COVID test &gt;&gt; if negative &gt;&gt; “flight ready”</a:t>
            </a:r>
            <a:endParaRPr/>
          </a:p>
          <a:p>
            <a:pPr indent="0" lvl="0" marL="236536" marR="0" rtl="0" algn="l">
              <a:spcBef>
                <a:spcPts val="0"/>
              </a:spcBef>
              <a:spcAft>
                <a:spcPts val="0"/>
              </a:spcAft>
              <a:buNone/>
            </a:pPr>
            <a:r>
              <a:t/>
            </a:r>
            <a:endParaRPr sz="12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Deployment PPE: “COVID Kits” (N95 masks, gloves, hand sanitizer, sanitizing wipes)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2021-05-21T18:23:05Z</dcterms:created>
  <dc:creator>Jason Dunion</dc:creator>
</cp:coreProperties>
</file>