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3" r:id="rId4"/>
    <p:sldMasterId id="2147483648" r:id="rId5"/>
  </p:sldMasterIdLst>
  <p:notesMasterIdLst>
    <p:notesMasterId r:id="rId24"/>
  </p:notesMasterIdLst>
  <p:handoutMasterIdLst>
    <p:handoutMasterId r:id="rId25"/>
  </p:handoutMasterIdLst>
  <p:sldIdLst>
    <p:sldId id="262" r:id="rId6"/>
    <p:sldId id="263" r:id="rId7"/>
    <p:sldId id="266" r:id="rId8"/>
    <p:sldId id="265" r:id="rId9"/>
    <p:sldId id="271" r:id="rId10"/>
    <p:sldId id="279" r:id="rId11"/>
    <p:sldId id="277" r:id="rId12"/>
    <p:sldId id="278" r:id="rId13"/>
    <p:sldId id="280" r:id="rId14"/>
    <p:sldId id="282" r:id="rId15"/>
    <p:sldId id="284" r:id="rId16"/>
    <p:sldId id="285" r:id="rId17"/>
    <p:sldId id="268" r:id="rId18"/>
    <p:sldId id="269" r:id="rId19"/>
    <p:sldId id="270" r:id="rId20"/>
    <p:sldId id="273" r:id="rId21"/>
    <p:sldId id="272"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D17"/>
    <a:srgbClr val="383DFF"/>
    <a:srgbClr val="00DE29"/>
    <a:srgbClr val="00DB29"/>
    <a:srgbClr val="344529"/>
    <a:srgbClr val="2B3922"/>
    <a:srgbClr val="2E3722"/>
    <a:srgbClr val="FCF7F1"/>
    <a:srgbClr val="B8D233"/>
    <a:srgbClr val="5C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19" autoAdjust="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8AAF6-4000-461B-B543-B9B338B76809}" type="doc">
      <dgm:prSet loTypeId="urn:microsoft.com/office/officeart/2005/8/layout/hList3" loCatId="list" qsTypeId="urn:microsoft.com/office/officeart/2005/8/quickstyle/simple1" qsCatId="simple" csTypeId="urn:microsoft.com/office/officeart/2005/8/colors/accent5_2" csCatId="accent5" phldr="1"/>
      <dgm:spPr/>
      <dgm:t>
        <a:bodyPr/>
        <a:lstStyle/>
        <a:p>
          <a:endParaRPr lang="en-US"/>
        </a:p>
      </dgm:t>
    </dgm:pt>
    <dgm:pt modelId="{92D3B860-BAEF-4761-B37D-320507E3BAB4}">
      <dgm:prSet phldrT="[Text]"/>
      <dgm:spPr/>
      <dgm:t>
        <a:bodyPr/>
        <a:lstStyle/>
        <a:p>
          <a:r>
            <a:rPr lang="en-US" u="sng" dirty="0"/>
            <a:t>Thank You!!!</a:t>
          </a:r>
        </a:p>
      </dgm:t>
    </dgm:pt>
    <dgm:pt modelId="{73B4ED8D-4C9E-491D-9B69-BF082949E64E}" type="parTrans" cxnId="{8C174A74-908D-42F5-A4BD-3562BD61F06C}">
      <dgm:prSet/>
      <dgm:spPr/>
      <dgm:t>
        <a:bodyPr/>
        <a:lstStyle/>
        <a:p>
          <a:endParaRPr lang="en-US"/>
        </a:p>
      </dgm:t>
    </dgm:pt>
    <dgm:pt modelId="{AAFD1962-0333-4875-8DD9-D840F6C46588}" type="sibTrans" cxnId="{8C174A74-908D-42F5-A4BD-3562BD61F06C}">
      <dgm:prSet/>
      <dgm:spPr/>
      <dgm:t>
        <a:bodyPr/>
        <a:lstStyle/>
        <a:p>
          <a:endParaRPr lang="en-US"/>
        </a:p>
      </dgm:t>
    </dgm:pt>
    <dgm:pt modelId="{385CC4E2-47A3-4BCA-A96A-5DB493660051}">
      <dgm:prSet phldrT="[Text]" custT="1"/>
      <dgm:spPr/>
      <dgm:t>
        <a:bodyPr/>
        <a:lstStyle/>
        <a:p>
          <a:r>
            <a:rPr lang="en-US" sz="2800" dirty="0"/>
            <a:t>Mentors: </a:t>
          </a:r>
        </a:p>
        <a:p>
          <a:r>
            <a:rPr lang="en-US" sz="2800" dirty="0"/>
            <a:t>Dr. Hui Christophersen Dr. Jason Sippel</a:t>
          </a:r>
        </a:p>
        <a:p>
          <a:r>
            <a:rPr lang="en-US" sz="2800" dirty="0"/>
            <a:t>Co mentor: </a:t>
          </a:r>
        </a:p>
        <a:p>
          <a:r>
            <a:rPr lang="en-US" sz="2800" dirty="0"/>
            <a:t>Dr. Sarah Ditchek</a:t>
          </a:r>
        </a:p>
      </dgm:t>
    </dgm:pt>
    <dgm:pt modelId="{43BA9A1F-DED7-4168-9FF2-C54BF9FB37F8}" type="parTrans" cxnId="{98FAEA32-5B7D-4B62-9937-4909BC6B1000}">
      <dgm:prSet/>
      <dgm:spPr/>
      <dgm:t>
        <a:bodyPr/>
        <a:lstStyle/>
        <a:p>
          <a:endParaRPr lang="en-US"/>
        </a:p>
      </dgm:t>
    </dgm:pt>
    <dgm:pt modelId="{18A80299-956E-48C8-A9DE-174B51A649C4}" type="sibTrans" cxnId="{98FAEA32-5B7D-4B62-9937-4909BC6B1000}">
      <dgm:prSet/>
      <dgm:spPr/>
      <dgm:t>
        <a:bodyPr/>
        <a:lstStyle/>
        <a:p>
          <a:endParaRPr lang="en-US"/>
        </a:p>
      </dgm:t>
    </dgm:pt>
    <dgm:pt modelId="{910662D1-4774-473E-B946-4D9915C156B7}">
      <dgm:prSet phldrT="[Text]"/>
      <dgm:spPr/>
      <dgm:t>
        <a:bodyPr/>
        <a:lstStyle/>
        <a:p>
          <a:r>
            <a:rPr lang="en-US" dirty="0"/>
            <a:t>AOML and HRD</a:t>
          </a:r>
        </a:p>
        <a:p>
          <a:r>
            <a:rPr lang="en-US" dirty="0"/>
            <a:t>Dr. Frank Marks</a:t>
          </a:r>
        </a:p>
        <a:p>
          <a:r>
            <a:rPr lang="en-US" dirty="0"/>
            <a:t>Ms. Shirley Murillo</a:t>
          </a:r>
        </a:p>
      </dgm:t>
    </dgm:pt>
    <dgm:pt modelId="{7CD86BFC-C639-44BE-9A87-C6363182D212}" type="parTrans" cxnId="{DDB44BED-1CF4-4AE7-A332-D3803FB4F73F}">
      <dgm:prSet/>
      <dgm:spPr/>
      <dgm:t>
        <a:bodyPr/>
        <a:lstStyle/>
        <a:p>
          <a:endParaRPr lang="en-US"/>
        </a:p>
      </dgm:t>
    </dgm:pt>
    <dgm:pt modelId="{61C453B4-DFB9-4895-BF83-87FA69A36C4B}" type="sibTrans" cxnId="{DDB44BED-1CF4-4AE7-A332-D3803FB4F73F}">
      <dgm:prSet/>
      <dgm:spPr/>
      <dgm:t>
        <a:bodyPr/>
        <a:lstStyle/>
        <a:p>
          <a:endParaRPr lang="en-US"/>
        </a:p>
      </dgm:t>
    </dgm:pt>
    <dgm:pt modelId="{38ABD511-5D07-48DC-AD20-757076ED68F9}">
      <dgm:prSet phldrT="[Text]"/>
      <dgm:spPr/>
      <dgm:t>
        <a:bodyPr/>
        <a:lstStyle/>
        <a:p>
          <a:r>
            <a:rPr lang="en-US" b="0" i="0" dirty="0"/>
            <a:t>Funding Sponsor: NOAA Ernest F. Hollings</a:t>
          </a:r>
          <a:br>
            <a:rPr lang="en-US" b="0" i="0" dirty="0"/>
          </a:br>
          <a:r>
            <a:rPr lang="en-US" b="0" i="0" dirty="0"/>
            <a:t>Undergraduate Scholarship Program</a:t>
          </a:r>
          <a:br>
            <a:rPr lang="en-US" dirty="0"/>
          </a:br>
          <a:endParaRPr lang="en-US" dirty="0"/>
        </a:p>
      </dgm:t>
    </dgm:pt>
    <dgm:pt modelId="{2397ABE7-F596-4A80-9E09-D22691883262}" type="parTrans" cxnId="{71437C9C-6306-4806-B976-8DB769425B7E}">
      <dgm:prSet/>
      <dgm:spPr/>
      <dgm:t>
        <a:bodyPr/>
        <a:lstStyle/>
        <a:p>
          <a:endParaRPr lang="en-US"/>
        </a:p>
      </dgm:t>
    </dgm:pt>
    <dgm:pt modelId="{89231DC2-BBA2-4B27-B8AA-31E3ADFF2B86}" type="sibTrans" cxnId="{71437C9C-6306-4806-B976-8DB769425B7E}">
      <dgm:prSet/>
      <dgm:spPr/>
      <dgm:t>
        <a:bodyPr/>
        <a:lstStyle/>
        <a:p>
          <a:endParaRPr lang="en-US"/>
        </a:p>
      </dgm:t>
    </dgm:pt>
    <dgm:pt modelId="{0E1F78B9-C64B-4D1A-ACBC-2939B098651A}" type="pres">
      <dgm:prSet presAssocID="{FF78AAF6-4000-461B-B543-B9B338B76809}" presName="composite" presStyleCnt="0">
        <dgm:presLayoutVars>
          <dgm:chMax val="1"/>
          <dgm:dir/>
          <dgm:resizeHandles val="exact"/>
        </dgm:presLayoutVars>
      </dgm:prSet>
      <dgm:spPr/>
    </dgm:pt>
    <dgm:pt modelId="{B7192BB6-6AC1-4716-9180-D1A39BBCB27A}" type="pres">
      <dgm:prSet presAssocID="{92D3B860-BAEF-4761-B37D-320507E3BAB4}" presName="roof" presStyleLbl="dkBgShp" presStyleIdx="0" presStyleCnt="2"/>
      <dgm:spPr/>
    </dgm:pt>
    <dgm:pt modelId="{F3381CE6-BAB7-409B-A762-24B09B82258D}" type="pres">
      <dgm:prSet presAssocID="{92D3B860-BAEF-4761-B37D-320507E3BAB4}" presName="pillars" presStyleCnt="0"/>
      <dgm:spPr/>
    </dgm:pt>
    <dgm:pt modelId="{95055DC7-F690-4A9D-BB40-FD0EF60F74B4}" type="pres">
      <dgm:prSet presAssocID="{92D3B860-BAEF-4761-B37D-320507E3BAB4}" presName="pillar1" presStyleLbl="node1" presStyleIdx="0" presStyleCnt="3">
        <dgm:presLayoutVars>
          <dgm:bulletEnabled val="1"/>
        </dgm:presLayoutVars>
      </dgm:prSet>
      <dgm:spPr/>
    </dgm:pt>
    <dgm:pt modelId="{26E4BA72-AB46-499E-82C6-BBAC656FF8BC}" type="pres">
      <dgm:prSet presAssocID="{910662D1-4774-473E-B946-4D9915C156B7}" presName="pillarX" presStyleLbl="node1" presStyleIdx="1" presStyleCnt="3" custScaleX="86805">
        <dgm:presLayoutVars>
          <dgm:bulletEnabled val="1"/>
        </dgm:presLayoutVars>
      </dgm:prSet>
      <dgm:spPr/>
    </dgm:pt>
    <dgm:pt modelId="{E80A8E90-6599-4A9E-821D-360D501AC4E2}" type="pres">
      <dgm:prSet presAssocID="{38ABD511-5D07-48DC-AD20-757076ED68F9}" presName="pillarX" presStyleLbl="node1" presStyleIdx="2" presStyleCnt="3">
        <dgm:presLayoutVars>
          <dgm:bulletEnabled val="1"/>
        </dgm:presLayoutVars>
      </dgm:prSet>
      <dgm:spPr/>
    </dgm:pt>
    <dgm:pt modelId="{759B72E4-6F8B-4921-9EF5-7CA28380691E}" type="pres">
      <dgm:prSet presAssocID="{92D3B860-BAEF-4761-B37D-320507E3BAB4}" presName="base" presStyleLbl="dkBgShp" presStyleIdx="1" presStyleCnt="2"/>
      <dgm:spPr/>
    </dgm:pt>
  </dgm:ptLst>
  <dgm:cxnLst>
    <dgm:cxn modelId="{3090DB0B-88F4-4FC6-AE1C-7A40851F2ED0}" type="presOf" srcId="{385CC4E2-47A3-4BCA-A96A-5DB493660051}" destId="{95055DC7-F690-4A9D-BB40-FD0EF60F74B4}" srcOrd="0" destOrd="0" presId="urn:microsoft.com/office/officeart/2005/8/layout/hList3"/>
    <dgm:cxn modelId="{17903E10-4622-4D03-835F-E5EE02CBACC9}" type="presOf" srcId="{910662D1-4774-473E-B946-4D9915C156B7}" destId="{26E4BA72-AB46-499E-82C6-BBAC656FF8BC}" srcOrd="0" destOrd="0" presId="urn:microsoft.com/office/officeart/2005/8/layout/hList3"/>
    <dgm:cxn modelId="{16376413-F957-4587-9481-131D76D096C0}" type="presOf" srcId="{38ABD511-5D07-48DC-AD20-757076ED68F9}" destId="{E80A8E90-6599-4A9E-821D-360D501AC4E2}" srcOrd="0" destOrd="0" presId="urn:microsoft.com/office/officeart/2005/8/layout/hList3"/>
    <dgm:cxn modelId="{98FAEA32-5B7D-4B62-9937-4909BC6B1000}" srcId="{92D3B860-BAEF-4761-B37D-320507E3BAB4}" destId="{385CC4E2-47A3-4BCA-A96A-5DB493660051}" srcOrd="0" destOrd="0" parTransId="{43BA9A1F-DED7-4168-9FF2-C54BF9FB37F8}" sibTransId="{18A80299-956E-48C8-A9DE-174B51A649C4}"/>
    <dgm:cxn modelId="{1CB16741-8047-49BB-B1DE-AA6151BEED5D}" type="presOf" srcId="{92D3B860-BAEF-4761-B37D-320507E3BAB4}" destId="{B7192BB6-6AC1-4716-9180-D1A39BBCB27A}" srcOrd="0" destOrd="0" presId="urn:microsoft.com/office/officeart/2005/8/layout/hList3"/>
    <dgm:cxn modelId="{8C174A74-908D-42F5-A4BD-3562BD61F06C}" srcId="{FF78AAF6-4000-461B-B543-B9B338B76809}" destId="{92D3B860-BAEF-4761-B37D-320507E3BAB4}" srcOrd="0" destOrd="0" parTransId="{73B4ED8D-4C9E-491D-9B69-BF082949E64E}" sibTransId="{AAFD1962-0333-4875-8DD9-D840F6C46588}"/>
    <dgm:cxn modelId="{71437C9C-6306-4806-B976-8DB769425B7E}" srcId="{92D3B860-BAEF-4761-B37D-320507E3BAB4}" destId="{38ABD511-5D07-48DC-AD20-757076ED68F9}" srcOrd="2" destOrd="0" parTransId="{2397ABE7-F596-4A80-9E09-D22691883262}" sibTransId="{89231DC2-BBA2-4B27-B8AA-31E3ADFF2B86}"/>
    <dgm:cxn modelId="{DDB44BED-1CF4-4AE7-A332-D3803FB4F73F}" srcId="{92D3B860-BAEF-4761-B37D-320507E3BAB4}" destId="{910662D1-4774-473E-B946-4D9915C156B7}" srcOrd="1" destOrd="0" parTransId="{7CD86BFC-C639-44BE-9A87-C6363182D212}" sibTransId="{61C453B4-DFB9-4895-BF83-87FA69A36C4B}"/>
    <dgm:cxn modelId="{CB89BCF7-AFB5-4EB3-9699-8C470048D45A}" type="presOf" srcId="{FF78AAF6-4000-461B-B543-B9B338B76809}" destId="{0E1F78B9-C64B-4D1A-ACBC-2939B098651A}" srcOrd="0" destOrd="0" presId="urn:microsoft.com/office/officeart/2005/8/layout/hList3"/>
    <dgm:cxn modelId="{42F30983-287D-4541-B9A5-0AFBB3CEE816}" type="presParOf" srcId="{0E1F78B9-C64B-4D1A-ACBC-2939B098651A}" destId="{B7192BB6-6AC1-4716-9180-D1A39BBCB27A}" srcOrd="0" destOrd="0" presId="urn:microsoft.com/office/officeart/2005/8/layout/hList3"/>
    <dgm:cxn modelId="{7AF2CEF8-A7EB-4BAF-A059-B5EFE40051BF}" type="presParOf" srcId="{0E1F78B9-C64B-4D1A-ACBC-2939B098651A}" destId="{F3381CE6-BAB7-409B-A762-24B09B82258D}" srcOrd="1" destOrd="0" presId="urn:microsoft.com/office/officeart/2005/8/layout/hList3"/>
    <dgm:cxn modelId="{B25D93F5-A7C3-4AF3-AB7A-8421B87EC01F}" type="presParOf" srcId="{F3381CE6-BAB7-409B-A762-24B09B82258D}" destId="{95055DC7-F690-4A9D-BB40-FD0EF60F74B4}" srcOrd="0" destOrd="0" presId="urn:microsoft.com/office/officeart/2005/8/layout/hList3"/>
    <dgm:cxn modelId="{445054AC-6A08-4E96-B456-ADFCA04123D0}" type="presParOf" srcId="{F3381CE6-BAB7-409B-A762-24B09B82258D}" destId="{26E4BA72-AB46-499E-82C6-BBAC656FF8BC}" srcOrd="1" destOrd="0" presId="urn:microsoft.com/office/officeart/2005/8/layout/hList3"/>
    <dgm:cxn modelId="{0248B9F7-D307-4298-8A45-06D85ECAF062}" type="presParOf" srcId="{F3381CE6-BAB7-409B-A762-24B09B82258D}" destId="{E80A8E90-6599-4A9E-821D-360D501AC4E2}" srcOrd="2" destOrd="0" presId="urn:microsoft.com/office/officeart/2005/8/layout/hList3"/>
    <dgm:cxn modelId="{1531A671-569E-4A0F-B16B-10206CDCD0A4}" type="presParOf" srcId="{0E1F78B9-C64B-4D1A-ACBC-2939B098651A}" destId="{759B72E4-6F8B-4921-9EF5-7CA28380691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92BB6-6AC1-4716-9180-D1A39BBCB27A}">
      <dsp:nvSpPr>
        <dsp:cNvPr id="0" name=""/>
        <dsp:cNvSpPr/>
      </dsp:nvSpPr>
      <dsp:spPr>
        <a:xfrm>
          <a:off x="0" y="0"/>
          <a:ext cx="11582400" cy="1325880"/>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u="sng" kern="1200" dirty="0"/>
            <a:t>Thank You!!!</a:t>
          </a:r>
        </a:p>
      </dsp:txBody>
      <dsp:txXfrm>
        <a:off x="0" y="0"/>
        <a:ext cx="11582400" cy="1325880"/>
      </dsp:txXfrm>
    </dsp:sp>
    <dsp:sp modelId="{95055DC7-F690-4A9D-BB40-FD0EF60F74B4}">
      <dsp:nvSpPr>
        <dsp:cNvPr id="0" name=""/>
        <dsp:cNvSpPr/>
      </dsp:nvSpPr>
      <dsp:spPr>
        <a:xfrm>
          <a:off x="600" y="1325880"/>
          <a:ext cx="4038004" cy="27843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Mentors: </a:t>
          </a:r>
        </a:p>
        <a:p>
          <a:pPr marL="0" lvl="0" indent="0" algn="ctr" defTabSz="1244600">
            <a:lnSpc>
              <a:spcPct val="90000"/>
            </a:lnSpc>
            <a:spcBef>
              <a:spcPct val="0"/>
            </a:spcBef>
            <a:spcAft>
              <a:spcPct val="35000"/>
            </a:spcAft>
            <a:buNone/>
          </a:pPr>
          <a:r>
            <a:rPr lang="en-US" sz="2800" kern="1200" dirty="0"/>
            <a:t>Dr. Hui Christophersen Dr. Jason Sippel</a:t>
          </a:r>
        </a:p>
        <a:p>
          <a:pPr marL="0" lvl="0" indent="0" algn="ctr" defTabSz="1244600">
            <a:lnSpc>
              <a:spcPct val="90000"/>
            </a:lnSpc>
            <a:spcBef>
              <a:spcPct val="0"/>
            </a:spcBef>
            <a:spcAft>
              <a:spcPct val="35000"/>
            </a:spcAft>
            <a:buNone/>
          </a:pPr>
          <a:r>
            <a:rPr lang="en-US" sz="2800" kern="1200" dirty="0"/>
            <a:t>Co mentor: </a:t>
          </a:r>
        </a:p>
        <a:p>
          <a:pPr marL="0" lvl="0" indent="0" algn="ctr" defTabSz="1244600">
            <a:lnSpc>
              <a:spcPct val="90000"/>
            </a:lnSpc>
            <a:spcBef>
              <a:spcPct val="0"/>
            </a:spcBef>
            <a:spcAft>
              <a:spcPct val="35000"/>
            </a:spcAft>
            <a:buNone/>
          </a:pPr>
          <a:r>
            <a:rPr lang="en-US" sz="2800" kern="1200" dirty="0"/>
            <a:t>Dr. Sarah Ditchek</a:t>
          </a:r>
        </a:p>
      </dsp:txBody>
      <dsp:txXfrm>
        <a:off x="600" y="1325880"/>
        <a:ext cx="4038004" cy="2784348"/>
      </dsp:txXfrm>
    </dsp:sp>
    <dsp:sp modelId="{26E4BA72-AB46-499E-82C6-BBAC656FF8BC}">
      <dsp:nvSpPr>
        <dsp:cNvPr id="0" name=""/>
        <dsp:cNvSpPr/>
      </dsp:nvSpPr>
      <dsp:spPr>
        <a:xfrm>
          <a:off x="4038605" y="1325880"/>
          <a:ext cx="3505189" cy="27843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AOML and HRD</a:t>
          </a:r>
        </a:p>
        <a:p>
          <a:pPr marL="0" lvl="0" indent="0" algn="ctr" defTabSz="1333500">
            <a:lnSpc>
              <a:spcPct val="90000"/>
            </a:lnSpc>
            <a:spcBef>
              <a:spcPct val="0"/>
            </a:spcBef>
            <a:spcAft>
              <a:spcPct val="35000"/>
            </a:spcAft>
            <a:buNone/>
          </a:pPr>
          <a:r>
            <a:rPr lang="en-US" sz="3000" kern="1200" dirty="0"/>
            <a:t>Dr. Frank Marks</a:t>
          </a:r>
        </a:p>
        <a:p>
          <a:pPr marL="0" lvl="0" indent="0" algn="ctr" defTabSz="1333500">
            <a:lnSpc>
              <a:spcPct val="90000"/>
            </a:lnSpc>
            <a:spcBef>
              <a:spcPct val="0"/>
            </a:spcBef>
            <a:spcAft>
              <a:spcPct val="35000"/>
            </a:spcAft>
            <a:buNone/>
          </a:pPr>
          <a:r>
            <a:rPr lang="en-US" sz="3000" kern="1200" dirty="0"/>
            <a:t>Ms. Shirley Murillo</a:t>
          </a:r>
        </a:p>
      </dsp:txBody>
      <dsp:txXfrm>
        <a:off x="4038605" y="1325880"/>
        <a:ext cx="3505189" cy="2784348"/>
      </dsp:txXfrm>
    </dsp:sp>
    <dsp:sp modelId="{E80A8E90-6599-4A9E-821D-360D501AC4E2}">
      <dsp:nvSpPr>
        <dsp:cNvPr id="0" name=""/>
        <dsp:cNvSpPr/>
      </dsp:nvSpPr>
      <dsp:spPr>
        <a:xfrm>
          <a:off x="7543794" y="1325880"/>
          <a:ext cx="4038004" cy="27843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t>Funding Sponsor: NOAA Ernest F. Hollings</a:t>
          </a:r>
          <a:br>
            <a:rPr lang="en-US" sz="3000" b="0" i="0" kern="1200" dirty="0"/>
          </a:br>
          <a:r>
            <a:rPr lang="en-US" sz="3000" b="0" i="0" kern="1200" dirty="0"/>
            <a:t>Undergraduate Scholarship Program</a:t>
          </a:r>
          <a:br>
            <a:rPr lang="en-US" sz="3000" kern="1200" dirty="0"/>
          </a:br>
          <a:endParaRPr lang="en-US" sz="3000" kern="1200" dirty="0"/>
        </a:p>
      </dsp:txBody>
      <dsp:txXfrm>
        <a:off x="7543794" y="1325880"/>
        <a:ext cx="4038004" cy="2784348"/>
      </dsp:txXfrm>
    </dsp:sp>
    <dsp:sp modelId="{759B72E4-6F8B-4921-9EF5-7CA28380691E}">
      <dsp:nvSpPr>
        <dsp:cNvPr id="0" name=""/>
        <dsp:cNvSpPr/>
      </dsp:nvSpPr>
      <dsp:spPr>
        <a:xfrm>
          <a:off x="0" y="4110228"/>
          <a:ext cx="11582400" cy="309372"/>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064DDE-184E-4FD6-BD58-7F90630255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EAE83E-8CAF-42AC-8EAE-6169FE1F0A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AC3752-099E-49F4-A074-10E04D92C622}" type="datetimeFigureOut">
              <a:rPr lang="en-US" smtClean="0"/>
              <a:t>7/27/2020</a:t>
            </a:fld>
            <a:endParaRPr lang="en-US"/>
          </a:p>
        </p:txBody>
      </p:sp>
      <p:sp>
        <p:nvSpPr>
          <p:cNvPr id="4" name="Footer Placeholder 3">
            <a:extLst>
              <a:ext uri="{FF2B5EF4-FFF2-40B4-BE49-F238E27FC236}">
                <a16:creationId xmlns:a16="http://schemas.microsoft.com/office/drawing/2014/main" id="{C6CB0A31-CBBA-4411-89FB-D067634D81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1A1086-6F19-416A-ABDC-E3766319C2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EBB94-5A77-403B-A8AC-CAF355A88226}" type="slidenum">
              <a:rPr lang="en-US" smtClean="0"/>
              <a:t>‹#›</a:t>
            </a:fld>
            <a:endParaRPr lang="en-US"/>
          </a:p>
        </p:txBody>
      </p:sp>
    </p:spTree>
    <p:extLst>
      <p:ext uri="{BB962C8B-B14F-4D97-AF65-F5344CB8AC3E}">
        <p14:creationId xmlns:p14="http://schemas.microsoft.com/office/powerpoint/2010/main" val="4098804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DCBB-F217-4D9B-9625-D86BC9839B46}"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FA05A-3ABC-442B-8144-9D465A645BF7}" type="slidenum">
              <a:rPr lang="en-US" smtClean="0"/>
              <a:t>‹#›</a:t>
            </a:fld>
            <a:endParaRPr lang="en-US"/>
          </a:p>
        </p:txBody>
      </p:sp>
    </p:spTree>
    <p:extLst>
      <p:ext uri="{BB962C8B-B14F-4D97-AF65-F5344CB8AC3E}">
        <p14:creationId xmlns:p14="http://schemas.microsoft.com/office/powerpoint/2010/main" val="17425378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2B87C097-2180-439F-96B2-44CBBA1BAAB8}" type="datetime1">
              <a:rPr lang="en-US" smtClean="0"/>
              <a:t>7/27/2020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5D78014-84BB-4FD2-9F43-CFFC03A535BF}"/>
              </a:ext>
            </a:extLst>
          </p:cNvPr>
          <p:cNvSpPr>
            <a:spLocks noGrp="1" noChangeArrowheads="1"/>
          </p:cNvSpPr>
          <p:nvPr>
            <p:ph type="dt" sz="half" idx="10"/>
          </p:nvPr>
        </p:nvSpPr>
        <p:spPr>
          <a:ln/>
        </p:spPr>
        <p:txBody>
          <a:bodyPr/>
          <a:lstStyle>
            <a:lvl1pPr>
              <a:defRPr/>
            </a:lvl1pPr>
          </a:lstStyle>
          <a:p>
            <a:pPr>
              <a:defRPr/>
            </a:pPr>
            <a:fld id="{ABD0CE68-AADB-4F20-B305-9AF0CA56DA7E}" type="datetime1">
              <a:rPr lang="en-US" smtClean="0"/>
              <a:t>7/27/2020</a:t>
            </a:fld>
            <a:endParaRPr lang="en-US"/>
          </a:p>
        </p:txBody>
      </p:sp>
      <p:sp>
        <p:nvSpPr>
          <p:cNvPr id="5" name="Rectangle 5">
            <a:extLst>
              <a:ext uri="{FF2B5EF4-FFF2-40B4-BE49-F238E27FC236}">
                <a16:creationId xmlns:a16="http://schemas.microsoft.com/office/drawing/2014/main" id="{9EC248DF-0207-4E8E-AF1F-A76CA8AADE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7D04C5-2DE1-4669-B01B-A7E2DC2CDDBA}"/>
              </a:ext>
            </a:extLst>
          </p:cNvPr>
          <p:cNvSpPr>
            <a:spLocks noGrp="1" noChangeArrowheads="1"/>
          </p:cNvSpPr>
          <p:nvPr>
            <p:ph type="sldNum" sz="quarter" idx="12"/>
          </p:nvPr>
        </p:nvSpPr>
        <p:spPr>
          <a:ln/>
        </p:spPr>
        <p:txBody>
          <a:bodyPr/>
          <a:lstStyle>
            <a:lvl1pPr>
              <a:defRPr/>
            </a:lvl1pPr>
          </a:lstStyle>
          <a:p>
            <a:fld id="{D539895C-6203-4087-90F0-E908EF68BA4A}" type="slidenum">
              <a:rPr lang="en-US" altLang="en-US"/>
              <a:pPr/>
              <a:t>‹#›</a:t>
            </a:fld>
            <a:endParaRPr lang="en-US" altLang="en-US"/>
          </a:p>
        </p:txBody>
      </p:sp>
    </p:spTree>
    <p:extLst>
      <p:ext uri="{BB962C8B-B14F-4D97-AF65-F5344CB8AC3E}">
        <p14:creationId xmlns:p14="http://schemas.microsoft.com/office/powerpoint/2010/main" val="7342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sz="1800"/>
            </a:lvl1pPr>
            <a:lvl2pPr>
              <a:defRPr sz="1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548CC7-1824-41A0-8692-C6E4A7A6400F}" type="datetime1">
              <a:rPr lang="en-US" smtClean="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7" name="Rectangle 6">
            <a:extLst>
              <a:ext uri="{FF2B5EF4-FFF2-40B4-BE49-F238E27FC236}">
                <a16:creationId xmlns:a16="http://schemas.microsoft.com/office/drawing/2014/main" id="{E6F9A75B-656B-48B9-A37F-22527BEF4C0C}"/>
              </a:ext>
            </a:extLst>
          </p:cNvPr>
          <p:cNvSpPr/>
          <p:nvPr userDrawn="1"/>
        </p:nvSpPr>
        <p:spPr>
          <a:xfrm>
            <a:off x="0" y="0"/>
            <a:ext cx="12192000" cy="365760"/>
          </a:xfrm>
          <a:prstGeom prst="rect">
            <a:avLst/>
          </a:prstGeom>
          <a:solidFill>
            <a:srgbClr val="C00000"/>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4BDB59-994E-42E8-99EB-130FD2A45D7F}"/>
              </a:ext>
            </a:extLst>
          </p:cNvPr>
          <p:cNvSpPr/>
          <p:nvPr userDrawn="1"/>
        </p:nvSpPr>
        <p:spPr>
          <a:xfrm>
            <a:off x="146176" y="-5412"/>
            <a:ext cx="2323323" cy="2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Introduction</a:t>
            </a:r>
          </a:p>
        </p:txBody>
      </p:sp>
      <p:sp>
        <p:nvSpPr>
          <p:cNvPr id="10" name="Rectangle 9">
            <a:extLst>
              <a:ext uri="{FF2B5EF4-FFF2-40B4-BE49-F238E27FC236}">
                <a16:creationId xmlns:a16="http://schemas.microsoft.com/office/drawing/2014/main" id="{086A2536-CCD6-4FDE-A2BC-62DE0560603A}"/>
              </a:ext>
            </a:extLst>
          </p:cNvPr>
          <p:cNvSpPr/>
          <p:nvPr userDrawn="1"/>
        </p:nvSpPr>
        <p:spPr>
          <a:xfrm>
            <a:off x="3000567" y="0"/>
            <a:ext cx="2323323" cy="2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Methods</a:t>
            </a:r>
          </a:p>
        </p:txBody>
      </p:sp>
      <p:sp>
        <p:nvSpPr>
          <p:cNvPr id="12" name="Rectangle 11">
            <a:extLst>
              <a:ext uri="{FF2B5EF4-FFF2-40B4-BE49-F238E27FC236}">
                <a16:creationId xmlns:a16="http://schemas.microsoft.com/office/drawing/2014/main" id="{9723910A-9111-45F9-B8FB-A10DC5F32688}"/>
              </a:ext>
            </a:extLst>
          </p:cNvPr>
          <p:cNvSpPr/>
          <p:nvPr userDrawn="1"/>
        </p:nvSpPr>
        <p:spPr>
          <a:xfrm>
            <a:off x="5854958" y="3919"/>
            <a:ext cx="3474720" cy="2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Results</a:t>
            </a:r>
          </a:p>
        </p:txBody>
      </p:sp>
      <p:sp>
        <p:nvSpPr>
          <p:cNvPr id="14" name="Rectangle 13">
            <a:extLst>
              <a:ext uri="{FF2B5EF4-FFF2-40B4-BE49-F238E27FC236}">
                <a16:creationId xmlns:a16="http://schemas.microsoft.com/office/drawing/2014/main" id="{AF883A14-C945-4B27-A723-5C87F22AABD9}"/>
              </a:ext>
            </a:extLst>
          </p:cNvPr>
          <p:cNvSpPr/>
          <p:nvPr userDrawn="1"/>
        </p:nvSpPr>
        <p:spPr>
          <a:xfrm>
            <a:off x="9722501" y="3919"/>
            <a:ext cx="2323323" cy="2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Conclusion</a:t>
            </a:r>
          </a:p>
        </p:txBody>
      </p:sp>
      <p:sp>
        <p:nvSpPr>
          <p:cNvPr id="43" name="Oval 42">
            <a:extLst>
              <a:ext uri="{FF2B5EF4-FFF2-40B4-BE49-F238E27FC236}">
                <a16:creationId xmlns:a16="http://schemas.microsoft.com/office/drawing/2014/main" id="{847ED1B3-32AA-41B2-9235-C75C5102AEF2}"/>
              </a:ext>
            </a:extLst>
          </p:cNvPr>
          <p:cNvSpPr/>
          <p:nvPr userDrawn="1"/>
        </p:nvSpPr>
        <p:spPr>
          <a:xfrm>
            <a:off x="708220" y="257894"/>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42E03CB-69E2-43EB-BA0B-1ED14CEF62C7}"/>
              </a:ext>
            </a:extLst>
          </p:cNvPr>
          <p:cNvSpPr/>
          <p:nvPr userDrawn="1"/>
        </p:nvSpPr>
        <p:spPr>
          <a:xfrm>
            <a:off x="1457657" y="257894"/>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7408581-C509-48CD-96D1-57479B3B17F2}"/>
              </a:ext>
            </a:extLst>
          </p:cNvPr>
          <p:cNvSpPr/>
          <p:nvPr userDrawn="1"/>
        </p:nvSpPr>
        <p:spPr>
          <a:xfrm>
            <a:off x="4313939" y="257453"/>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FDF5AED-DE45-4D1C-95EF-68C05F4A8CED}"/>
              </a:ext>
            </a:extLst>
          </p:cNvPr>
          <p:cNvSpPr/>
          <p:nvPr userDrawn="1"/>
        </p:nvSpPr>
        <p:spPr>
          <a:xfrm>
            <a:off x="3593802" y="259399"/>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FB4295F-5FA9-428D-BCF2-5DE576E3B754}"/>
              </a:ext>
            </a:extLst>
          </p:cNvPr>
          <p:cNvSpPr/>
          <p:nvPr userDrawn="1"/>
        </p:nvSpPr>
        <p:spPr>
          <a:xfrm>
            <a:off x="8918811"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4930169-F40D-4A74-B428-837A6175935D}"/>
              </a:ext>
            </a:extLst>
          </p:cNvPr>
          <p:cNvSpPr/>
          <p:nvPr userDrawn="1"/>
        </p:nvSpPr>
        <p:spPr>
          <a:xfrm>
            <a:off x="8421163"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ACEA344-0E5A-4588-9CA0-A434C0876621}"/>
              </a:ext>
            </a:extLst>
          </p:cNvPr>
          <p:cNvSpPr/>
          <p:nvPr userDrawn="1"/>
        </p:nvSpPr>
        <p:spPr>
          <a:xfrm>
            <a:off x="7926230"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D65171C-A4E6-4F75-B35D-BB67C1FFB5C2}"/>
              </a:ext>
            </a:extLst>
          </p:cNvPr>
          <p:cNvSpPr/>
          <p:nvPr userDrawn="1"/>
        </p:nvSpPr>
        <p:spPr>
          <a:xfrm>
            <a:off x="7419672"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61DA270-643D-4170-BC94-E58C32974894}"/>
              </a:ext>
            </a:extLst>
          </p:cNvPr>
          <p:cNvSpPr/>
          <p:nvPr userDrawn="1"/>
        </p:nvSpPr>
        <p:spPr>
          <a:xfrm>
            <a:off x="6920035"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E681466-FE5B-43D3-B83B-1D885F9BB7F4}"/>
              </a:ext>
            </a:extLst>
          </p:cNvPr>
          <p:cNvSpPr/>
          <p:nvPr userDrawn="1"/>
        </p:nvSpPr>
        <p:spPr>
          <a:xfrm>
            <a:off x="6420398" y="25416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8F0A1E9-EA91-43A1-94B4-714B95D04536}"/>
              </a:ext>
            </a:extLst>
          </p:cNvPr>
          <p:cNvSpPr/>
          <p:nvPr userDrawn="1"/>
        </p:nvSpPr>
        <p:spPr>
          <a:xfrm>
            <a:off x="5943476"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FABD4FF-8DCA-4488-9B52-788F8AF0B9D4}"/>
              </a:ext>
            </a:extLst>
          </p:cNvPr>
          <p:cNvSpPr/>
          <p:nvPr userDrawn="1"/>
        </p:nvSpPr>
        <p:spPr>
          <a:xfrm>
            <a:off x="11450432" y="257453"/>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90FE672-6FC3-4050-BC6A-7F8E89429FF1}"/>
              </a:ext>
            </a:extLst>
          </p:cNvPr>
          <p:cNvSpPr/>
          <p:nvPr userDrawn="1"/>
        </p:nvSpPr>
        <p:spPr>
          <a:xfrm>
            <a:off x="10708865"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27CD9A6-CFA7-4029-8D34-26EF938C7C78}"/>
              </a:ext>
            </a:extLst>
          </p:cNvPr>
          <p:cNvSpPr/>
          <p:nvPr userDrawn="1"/>
        </p:nvSpPr>
        <p:spPr>
          <a:xfrm>
            <a:off x="10013710" y="260796"/>
            <a:ext cx="363894" cy="933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89F71F88-D507-49BB-9862-0FE5921C4BFD}" type="datetime1">
              <a:rPr lang="en-US" smtClean="0"/>
              <a:t>7/27/2020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A2499C-5384-4A80-A736-4FAD72241F2D}" type="datetime1">
              <a:rPr lang="en-US" smtClean="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C2A70D-A348-494F-B887-DE5F3C8411D3}" type="datetime1">
              <a:rPr lang="en-US" smtClean="0"/>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982CD-3614-4273-BFF0-BA83983DA6D7}" type="datetime1">
              <a:rPr lang="en-US" smtClean="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DFFBB-CFFA-4140-AF7B-A26127CF9037}" type="datetime1">
              <a:rPr lang="en-US" smtClean="0"/>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18F3DCA-D9F0-4CAF-B0F0-7BE89FBCED51}" type="datetime1">
              <a:rPr lang="en-US" smtClean="0"/>
              <a:t>7/27/2020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0502C930-CEFC-46EA-A1C0-1FA5DC207BE0}" type="datetime1">
              <a:rPr lang="en-US" smtClean="0"/>
              <a:t>7/27/2020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EAD04DCD-E3A8-465D-BD91-DC96E9DED084}" type="datetime1">
              <a:rPr lang="en-US" smtClean="0"/>
              <a:t>7/27/2020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9E7F45-4F90-4983-AFEF-567B4872FFBE}"/>
              </a:ext>
            </a:extLst>
          </p:cNvPr>
          <p:cNvSpPr>
            <a:spLocks noGrp="1" noChangeArrowheads="1"/>
          </p:cNvSpPr>
          <p:nvPr>
            <p:ph type="title"/>
          </p:nvPr>
        </p:nvSpPr>
        <p:spPr bwMode="auto">
          <a:xfrm>
            <a:off x="1930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5DDAC12-69D4-4420-836E-4DD7D3304E01}"/>
              </a:ext>
            </a:extLst>
          </p:cNvPr>
          <p:cNvSpPr>
            <a:spLocks noGrp="1" noChangeArrowheads="1"/>
          </p:cNvSpPr>
          <p:nvPr>
            <p:ph type="body" idx="1"/>
          </p:nvPr>
        </p:nvSpPr>
        <p:spPr bwMode="auto">
          <a:xfrm>
            <a:off x="914400" y="1676400"/>
            <a:ext cx="1036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28" name="Rectangle 4">
            <a:extLst>
              <a:ext uri="{FF2B5EF4-FFF2-40B4-BE49-F238E27FC236}">
                <a16:creationId xmlns:a16="http://schemas.microsoft.com/office/drawing/2014/main" id="{065FD1DE-EF86-4273-ACFA-C27EEF96B86A}"/>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273D04FF-15C8-4FF0-9242-E76BDD683DDB}" type="datetime1">
              <a:rPr lang="en-US" smtClean="0"/>
              <a:t>7/27/2020</a:t>
            </a:fld>
            <a:endParaRPr lang="en-US"/>
          </a:p>
        </p:txBody>
      </p:sp>
      <p:sp>
        <p:nvSpPr>
          <p:cNvPr id="1029" name="Rectangle 5">
            <a:extLst>
              <a:ext uri="{FF2B5EF4-FFF2-40B4-BE49-F238E27FC236}">
                <a16:creationId xmlns:a16="http://schemas.microsoft.com/office/drawing/2014/main" id="{38084850-7E8E-41C8-883C-92467FAA91D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7247E055-B797-401A-9FFD-7744A422E83B}"/>
              </a:ext>
            </a:extLst>
          </p:cNvPr>
          <p:cNvSpPr>
            <a:spLocks noGrp="1" noChangeArrowheads="1"/>
          </p:cNvSpPr>
          <p:nvPr>
            <p:ph type="sldNum" sz="quarter" idx="4"/>
          </p:nvPr>
        </p:nvSpPr>
        <p:spPr bwMode="auto">
          <a:xfrm>
            <a:off x="9448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atin typeface="Arial" panose="020B0604020202020204" pitchFamily="34" charset="0"/>
              </a:defRPr>
            </a:lvl1pPr>
          </a:lstStyle>
          <a:p>
            <a:fld id="{9876DC83-1785-4CC4-83BE-DF0EF52C7170}" type="slidenum">
              <a:rPr lang="en-US" altLang="en-US"/>
              <a:pPr/>
              <a:t>‹#›</a:t>
            </a:fld>
            <a:endParaRPr lang="en-US" altLang="en-US"/>
          </a:p>
        </p:txBody>
      </p:sp>
      <p:sp>
        <p:nvSpPr>
          <p:cNvPr id="1031" name="Line 7">
            <a:extLst>
              <a:ext uri="{FF2B5EF4-FFF2-40B4-BE49-F238E27FC236}">
                <a16:creationId xmlns:a16="http://schemas.microsoft.com/office/drawing/2014/main" id="{7B9BA5D3-7A46-4300-B898-92C24998DD71}"/>
              </a:ext>
            </a:extLst>
          </p:cNvPr>
          <p:cNvSpPr>
            <a:spLocks noChangeShapeType="1"/>
          </p:cNvSpPr>
          <p:nvPr userDrawn="1"/>
        </p:nvSpPr>
        <p:spPr bwMode="auto">
          <a:xfrm>
            <a:off x="304800" y="1524000"/>
            <a:ext cx="115824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32" name="Text Box 13">
            <a:extLst>
              <a:ext uri="{FF2B5EF4-FFF2-40B4-BE49-F238E27FC236}">
                <a16:creationId xmlns:a16="http://schemas.microsoft.com/office/drawing/2014/main" id="{30E03A76-766E-4479-92DB-4AA27B435207}"/>
              </a:ext>
            </a:extLst>
          </p:cNvPr>
          <p:cNvSpPr txBox="1">
            <a:spLocks noChangeArrowheads="1"/>
          </p:cNvSpPr>
          <p:nvPr userDrawn="1"/>
        </p:nvSpPr>
        <p:spPr bwMode="auto">
          <a:xfrm rot="18900000">
            <a:off x="8331200" y="5105401"/>
            <a:ext cx="386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4000">
                <a:solidFill>
                  <a:srgbClr val="DDDDDD"/>
                </a:solidFill>
              </a:rPr>
              <a:t>    </a:t>
            </a:r>
          </a:p>
        </p:txBody>
      </p:sp>
      <p:pic>
        <p:nvPicPr>
          <p:cNvPr id="1033" name="Picture 7" descr="NOAA">
            <a:extLst>
              <a:ext uri="{FF2B5EF4-FFF2-40B4-BE49-F238E27FC236}">
                <a16:creationId xmlns:a16="http://schemas.microsoft.com/office/drawing/2014/main" id="{5393C7CE-8C94-4A9D-B95F-1772C01672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1" y="152401"/>
            <a:ext cx="1589617" cy="1192213"/>
          </a:xfrm>
          <a:prstGeom prst="rect">
            <a:avLst/>
          </a:prstGeom>
          <a:noFill/>
          <a:ln>
            <a:noFill/>
          </a:ln>
          <a:effectLst>
            <a:outerShdw dist="45791" dir="2021404" algn="ctr" rotWithShape="0">
              <a:srgbClr val="00006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907EA92-4C67-4C78-9A16-B78D4D1D9987}"/>
              </a:ext>
            </a:extLst>
          </p:cNvPr>
          <p:cNvSpPr txBox="1">
            <a:spLocks noChangeArrowheads="1"/>
          </p:cNvSpPr>
          <p:nvPr/>
        </p:nvSpPr>
        <p:spPr bwMode="auto">
          <a:xfrm>
            <a:off x="2209800" y="181621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r>
              <a:rPr lang="en-US" altLang="en-US" kern="0" dirty="0"/>
              <a:t>Global Hawk Dropsondes Impact on Tropical Cyclone Prediction</a:t>
            </a:r>
            <a:br>
              <a:rPr lang="en-US" altLang="en-US" kern="0" dirty="0"/>
            </a:br>
            <a:endParaRPr lang="en-US" altLang="en-US" sz="2800" b="0" kern="0" dirty="0"/>
          </a:p>
        </p:txBody>
      </p:sp>
      <p:sp>
        <p:nvSpPr>
          <p:cNvPr id="7" name="Rectangle 3">
            <a:extLst>
              <a:ext uri="{FF2B5EF4-FFF2-40B4-BE49-F238E27FC236}">
                <a16:creationId xmlns:a16="http://schemas.microsoft.com/office/drawing/2014/main" id="{952E8442-9D65-40FF-8BF1-08BE7D19DF8D}"/>
              </a:ext>
            </a:extLst>
          </p:cNvPr>
          <p:cNvSpPr>
            <a:spLocks noGrp="1" noChangeArrowheads="1"/>
          </p:cNvSpPr>
          <p:nvPr>
            <p:ph type="subTitle" idx="1"/>
          </p:nvPr>
        </p:nvSpPr>
        <p:spPr>
          <a:xfrm>
            <a:off x="1676400" y="3048000"/>
            <a:ext cx="8839200" cy="3657600"/>
          </a:xfrm>
        </p:spPr>
        <p:txBody>
          <a:bodyPr/>
          <a:lstStyle/>
          <a:p>
            <a:pPr eaLnBrk="1" hangingPunct="1"/>
            <a:r>
              <a:rPr lang="en-US" altLang="en-US" b="1" dirty="0"/>
              <a:t>Nikolaus Rentzke</a:t>
            </a:r>
          </a:p>
          <a:p>
            <a:pPr eaLnBrk="1" hangingPunct="1"/>
            <a:r>
              <a:rPr lang="en-US" altLang="en-US" sz="1800" dirty="0"/>
              <a:t>Embry-Riddle Aeronautical University</a:t>
            </a:r>
          </a:p>
          <a:p>
            <a:pPr eaLnBrk="1" hangingPunct="1"/>
            <a:r>
              <a:rPr lang="en-US" altLang="en-US" sz="1800" dirty="0"/>
              <a:t>Meteorology and Computational Mathematics</a:t>
            </a:r>
          </a:p>
          <a:p>
            <a:pPr eaLnBrk="1" hangingPunct="1"/>
            <a:endParaRPr lang="en-US" altLang="en-US" sz="1800" dirty="0"/>
          </a:p>
          <a:p>
            <a:pPr eaLnBrk="1" hangingPunct="1"/>
            <a:r>
              <a:rPr lang="en-US" altLang="en-US" sz="1800" dirty="0"/>
              <a:t>Weather-Ready Nation</a:t>
            </a:r>
          </a:p>
          <a:p>
            <a:pPr eaLnBrk="1" hangingPunct="1"/>
            <a:r>
              <a:rPr lang="en-US" altLang="en-US" sz="1800" dirty="0"/>
              <a:t>NOAA Hollings Internship AOML/HRD</a:t>
            </a:r>
          </a:p>
          <a:p>
            <a:pPr eaLnBrk="1" hangingPunct="1"/>
            <a:r>
              <a:rPr lang="en-US" altLang="en-US" sz="1800" dirty="0"/>
              <a:t>Mentors: Dr. Jason Sippel, Dr. Hui Christophersen</a:t>
            </a:r>
            <a:br>
              <a:rPr lang="en-US" altLang="en-US" sz="1800" dirty="0"/>
            </a:br>
            <a:r>
              <a:rPr lang="en-US" altLang="en-US" sz="1800" dirty="0"/>
              <a:t>Co-Mentor: Dr. Sarah Ditchek</a:t>
            </a:r>
          </a:p>
          <a:p>
            <a:pPr eaLnBrk="1" hangingPunct="1"/>
            <a:r>
              <a:rPr lang="en-US" altLang="en-US" sz="1800" dirty="0"/>
              <a:t>7/27/2020</a:t>
            </a:r>
          </a:p>
          <a:p>
            <a:pPr eaLnBrk="1" hangingPunct="1">
              <a:lnSpc>
                <a:spcPct val="90000"/>
              </a:lnSpc>
            </a:pPr>
            <a:endParaRPr lang="en-US" altLang="en-US" sz="2400" dirty="0"/>
          </a:p>
        </p:txBody>
      </p:sp>
    </p:spTree>
    <p:extLst>
      <p:ext uri="{BB962C8B-B14F-4D97-AF65-F5344CB8AC3E}">
        <p14:creationId xmlns:p14="http://schemas.microsoft.com/office/powerpoint/2010/main" val="343455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930400" y="152400"/>
            <a:ext cx="8229600" cy="1143000"/>
          </a:xfrm>
        </p:spPr>
        <p:txBody>
          <a:bodyPr>
            <a:normAutofit/>
          </a:bodyPr>
          <a:lstStyle/>
          <a:p>
            <a:pPr algn="ctr" eaLnBrk="1" hangingPunct="1"/>
            <a:r>
              <a:rPr lang="en-US" altLang="en-US" dirty="0"/>
              <a:t>Results: Cycle Tracks</a:t>
            </a:r>
          </a:p>
        </p:txBody>
      </p:sp>
      <p:sp>
        <p:nvSpPr>
          <p:cNvPr id="6" name="Slide Number Placeholder 5">
            <a:extLst>
              <a:ext uri="{FF2B5EF4-FFF2-40B4-BE49-F238E27FC236}">
                <a16:creationId xmlns:a16="http://schemas.microsoft.com/office/drawing/2014/main" id="{F49C0911-FB50-4919-AAD7-1CA917E8206E}"/>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6563D-E6DA-46A6-BEAB-7EB40A6B9513}" type="slidenum">
              <a:rPr lang="en-US" altLang="en-US" sz="800"/>
              <a:pPr>
                <a:spcBef>
                  <a:spcPct val="0"/>
                </a:spcBef>
                <a:buFontTx/>
                <a:buNone/>
              </a:pPr>
              <a:t>10</a:t>
            </a:fld>
            <a:endParaRPr lang="en-US" altLang="en-US" sz="800"/>
          </a:p>
        </p:txBody>
      </p:sp>
      <p:pic>
        <p:nvPicPr>
          <p:cNvPr id="21" name="Picture 20" descr="A close up of a map&#10;&#10;Description automatically generated">
            <a:extLst>
              <a:ext uri="{FF2B5EF4-FFF2-40B4-BE49-F238E27FC236}">
                <a16:creationId xmlns:a16="http://schemas.microsoft.com/office/drawing/2014/main" id="{05DE5DA3-4995-4455-81D4-2B4622AFC77B}"/>
              </a:ext>
            </a:extLst>
          </p:cNvPr>
          <p:cNvPicPr>
            <a:picLocks noChangeAspect="1"/>
          </p:cNvPicPr>
          <p:nvPr/>
        </p:nvPicPr>
        <p:blipFill>
          <a:blip r:embed="rId2"/>
          <a:stretch>
            <a:fillRect/>
          </a:stretch>
        </p:blipFill>
        <p:spPr>
          <a:xfrm>
            <a:off x="438231" y="1407609"/>
            <a:ext cx="5486400" cy="4114801"/>
          </a:xfrm>
          <a:prstGeom prst="rect">
            <a:avLst/>
          </a:prstGeom>
        </p:spPr>
      </p:pic>
      <p:pic>
        <p:nvPicPr>
          <p:cNvPr id="23" name="Picture 22" descr="A close up of a map&#10;&#10;Description automatically generated">
            <a:extLst>
              <a:ext uri="{FF2B5EF4-FFF2-40B4-BE49-F238E27FC236}">
                <a16:creationId xmlns:a16="http://schemas.microsoft.com/office/drawing/2014/main" id="{FB812886-E92A-42E1-960C-30A2BB0007BA}"/>
              </a:ext>
            </a:extLst>
          </p:cNvPr>
          <p:cNvPicPr>
            <a:picLocks noChangeAspect="1"/>
          </p:cNvPicPr>
          <p:nvPr/>
        </p:nvPicPr>
        <p:blipFill>
          <a:blip r:embed="rId3"/>
          <a:stretch>
            <a:fillRect/>
          </a:stretch>
        </p:blipFill>
        <p:spPr>
          <a:xfrm>
            <a:off x="6363395" y="1407609"/>
            <a:ext cx="5486400" cy="4114800"/>
          </a:xfrm>
          <a:prstGeom prst="rect">
            <a:avLst/>
          </a:prstGeom>
        </p:spPr>
      </p:pic>
      <p:sp>
        <p:nvSpPr>
          <p:cNvPr id="2" name="TextBox 1">
            <a:extLst>
              <a:ext uri="{FF2B5EF4-FFF2-40B4-BE49-F238E27FC236}">
                <a16:creationId xmlns:a16="http://schemas.microsoft.com/office/drawing/2014/main" id="{20114A45-AAF7-4208-A994-CB6609FBD941}"/>
              </a:ext>
            </a:extLst>
          </p:cNvPr>
          <p:cNvSpPr txBox="1"/>
          <p:nvPr/>
        </p:nvSpPr>
        <p:spPr>
          <a:xfrm>
            <a:off x="3308325" y="5848290"/>
            <a:ext cx="557534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First cycle of assimilated GH dropsondes</a:t>
            </a:r>
          </a:p>
        </p:txBody>
      </p:sp>
      <p:sp>
        <p:nvSpPr>
          <p:cNvPr id="3" name="Oval 2">
            <a:extLst>
              <a:ext uri="{FF2B5EF4-FFF2-40B4-BE49-F238E27FC236}">
                <a16:creationId xmlns:a16="http://schemas.microsoft.com/office/drawing/2014/main" id="{5D03F80E-84F3-40F0-BAA6-9B2B74C108B3}"/>
              </a:ext>
            </a:extLst>
          </p:cNvPr>
          <p:cNvSpPr/>
          <p:nvPr/>
        </p:nvSpPr>
        <p:spPr>
          <a:xfrm>
            <a:off x="791674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DC34C8D-36C9-4EE7-9857-A217F075B723}"/>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CED318D-D6F5-4724-8936-7E9735A29786}"/>
              </a:ext>
            </a:extLst>
          </p:cNvPr>
          <p:cNvSpPr/>
          <p:nvPr/>
        </p:nvSpPr>
        <p:spPr>
          <a:xfrm>
            <a:off x="1465956"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6346E52-1510-4DD7-8AF8-D376A1ECFD18}"/>
              </a:ext>
            </a:extLst>
          </p:cNvPr>
          <p:cNvSpPr/>
          <p:nvPr/>
        </p:nvSpPr>
        <p:spPr>
          <a:xfrm>
            <a:off x="3596893"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667D5D4-64CE-4142-9CAF-91547D4754FF}"/>
              </a:ext>
            </a:extLst>
          </p:cNvPr>
          <p:cNvSpPr/>
          <p:nvPr/>
        </p:nvSpPr>
        <p:spPr>
          <a:xfrm>
            <a:off x="427526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0722E0A-9335-4DD9-98EE-4674635EC818}"/>
              </a:ext>
            </a:extLst>
          </p:cNvPr>
          <p:cNvSpPr/>
          <p:nvPr/>
        </p:nvSpPr>
        <p:spPr>
          <a:xfrm>
            <a:off x="5956324" y="262265"/>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1040FD-E6DE-4F87-87AF-ECB111FF725E}"/>
              </a:ext>
            </a:extLst>
          </p:cNvPr>
          <p:cNvSpPr/>
          <p:nvPr/>
        </p:nvSpPr>
        <p:spPr>
          <a:xfrm>
            <a:off x="642076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DA95798-CE03-4316-8315-3EAC1ACF041B}"/>
              </a:ext>
            </a:extLst>
          </p:cNvPr>
          <p:cNvSpPr/>
          <p:nvPr/>
        </p:nvSpPr>
        <p:spPr>
          <a:xfrm>
            <a:off x="693653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7E05028-F403-45D2-A57A-6CD0E195AB03}"/>
              </a:ext>
            </a:extLst>
          </p:cNvPr>
          <p:cNvSpPr/>
          <p:nvPr/>
        </p:nvSpPr>
        <p:spPr>
          <a:xfrm>
            <a:off x="7426636"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6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930400" y="152400"/>
            <a:ext cx="8229600" cy="1143000"/>
          </a:xfrm>
        </p:spPr>
        <p:txBody>
          <a:bodyPr>
            <a:normAutofit/>
          </a:bodyPr>
          <a:lstStyle/>
          <a:p>
            <a:pPr algn="ctr" eaLnBrk="1" hangingPunct="1"/>
            <a:r>
              <a:rPr lang="en-US" altLang="en-US" dirty="0"/>
              <a:t>Results: Cycle Tracks</a:t>
            </a:r>
          </a:p>
        </p:txBody>
      </p:sp>
      <p:sp>
        <p:nvSpPr>
          <p:cNvPr id="6" name="Slide Number Placeholder 5">
            <a:extLst>
              <a:ext uri="{FF2B5EF4-FFF2-40B4-BE49-F238E27FC236}">
                <a16:creationId xmlns:a16="http://schemas.microsoft.com/office/drawing/2014/main" id="{F49C0911-FB50-4919-AAD7-1CA917E8206E}"/>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6563D-E6DA-46A6-BEAB-7EB40A6B9513}" type="slidenum">
              <a:rPr lang="en-US" altLang="en-US" sz="800"/>
              <a:pPr>
                <a:spcBef>
                  <a:spcPct val="0"/>
                </a:spcBef>
                <a:buFontTx/>
                <a:buNone/>
              </a:pPr>
              <a:t>11</a:t>
            </a:fld>
            <a:endParaRPr lang="en-US" altLang="en-US" sz="800"/>
          </a:p>
        </p:txBody>
      </p:sp>
      <p:pic>
        <p:nvPicPr>
          <p:cNvPr id="3" name="Picture 2" descr="A close up of a map&#10;&#10;Description automatically generated">
            <a:extLst>
              <a:ext uri="{FF2B5EF4-FFF2-40B4-BE49-F238E27FC236}">
                <a16:creationId xmlns:a16="http://schemas.microsoft.com/office/drawing/2014/main" id="{C08560CE-0271-433D-B004-2763E99EEECF}"/>
              </a:ext>
            </a:extLst>
          </p:cNvPr>
          <p:cNvPicPr>
            <a:picLocks noChangeAspect="1"/>
          </p:cNvPicPr>
          <p:nvPr/>
        </p:nvPicPr>
        <p:blipFill>
          <a:blip r:embed="rId2"/>
          <a:stretch>
            <a:fillRect/>
          </a:stretch>
        </p:blipFill>
        <p:spPr>
          <a:xfrm>
            <a:off x="417434" y="1371600"/>
            <a:ext cx="5486400" cy="4114800"/>
          </a:xfrm>
          <a:prstGeom prst="rect">
            <a:avLst/>
          </a:prstGeom>
        </p:spPr>
      </p:pic>
      <p:pic>
        <p:nvPicPr>
          <p:cNvPr id="7" name="Picture 6" descr="A close up of a map&#10;&#10;Description automatically generated">
            <a:extLst>
              <a:ext uri="{FF2B5EF4-FFF2-40B4-BE49-F238E27FC236}">
                <a16:creationId xmlns:a16="http://schemas.microsoft.com/office/drawing/2014/main" id="{2845E35B-DB24-4372-8ABB-4336B8B07FA6}"/>
              </a:ext>
            </a:extLst>
          </p:cNvPr>
          <p:cNvPicPr>
            <a:picLocks noChangeAspect="1"/>
          </p:cNvPicPr>
          <p:nvPr/>
        </p:nvPicPr>
        <p:blipFill>
          <a:blip r:embed="rId3"/>
          <a:stretch>
            <a:fillRect/>
          </a:stretch>
        </p:blipFill>
        <p:spPr>
          <a:xfrm>
            <a:off x="6288168" y="1371600"/>
            <a:ext cx="5486400" cy="4114800"/>
          </a:xfrm>
          <a:prstGeom prst="rect">
            <a:avLst/>
          </a:prstGeom>
        </p:spPr>
      </p:pic>
      <p:sp>
        <p:nvSpPr>
          <p:cNvPr id="9" name="TextBox 8">
            <a:extLst>
              <a:ext uri="{FF2B5EF4-FFF2-40B4-BE49-F238E27FC236}">
                <a16:creationId xmlns:a16="http://schemas.microsoft.com/office/drawing/2014/main" id="{5816E89E-13B2-4BA9-B4B0-1FBAE1ABB1E1}"/>
              </a:ext>
            </a:extLst>
          </p:cNvPr>
          <p:cNvSpPr txBox="1"/>
          <p:nvPr/>
        </p:nvSpPr>
        <p:spPr>
          <a:xfrm>
            <a:off x="3050073" y="5879068"/>
            <a:ext cx="5990253"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between GH cycles, last was 8/25/2016 06Z</a:t>
            </a:r>
          </a:p>
        </p:txBody>
      </p:sp>
      <p:sp>
        <p:nvSpPr>
          <p:cNvPr id="10" name="Oval 9">
            <a:extLst>
              <a:ext uri="{FF2B5EF4-FFF2-40B4-BE49-F238E27FC236}">
                <a16:creationId xmlns:a16="http://schemas.microsoft.com/office/drawing/2014/main" id="{AA9814BD-D2A0-4DE5-B7AD-2B73B1BF5C5C}"/>
              </a:ext>
            </a:extLst>
          </p:cNvPr>
          <p:cNvSpPr/>
          <p:nvPr/>
        </p:nvSpPr>
        <p:spPr>
          <a:xfrm>
            <a:off x="8427280" y="26551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A88AF5-E2D9-48CD-B821-FA07C6503F6F}"/>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EC96BF-70D1-41F9-8E40-760E784C2D31}"/>
              </a:ext>
            </a:extLst>
          </p:cNvPr>
          <p:cNvSpPr/>
          <p:nvPr/>
        </p:nvSpPr>
        <p:spPr>
          <a:xfrm>
            <a:off x="1463293"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82E438-3834-486C-B73B-44D6E4966318}"/>
              </a:ext>
            </a:extLst>
          </p:cNvPr>
          <p:cNvSpPr/>
          <p:nvPr/>
        </p:nvSpPr>
        <p:spPr>
          <a:xfrm>
            <a:off x="3581156"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3CE39BD-B0C8-47E3-B441-36C5EB377469}"/>
              </a:ext>
            </a:extLst>
          </p:cNvPr>
          <p:cNvSpPr/>
          <p:nvPr/>
        </p:nvSpPr>
        <p:spPr>
          <a:xfrm>
            <a:off x="4317329"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149F3D-A11C-4C03-A161-08F196775993}"/>
              </a:ext>
            </a:extLst>
          </p:cNvPr>
          <p:cNvSpPr/>
          <p:nvPr/>
        </p:nvSpPr>
        <p:spPr>
          <a:xfrm>
            <a:off x="594112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8721B5F-7B69-4A50-9250-BB4F17A2F33E}"/>
              </a:ext>
            </a:extLst>
          </p:cNvPr>
          <p:cNvSpPr/>
          <p:nvPr/>
        </p:nvSpPr>
        <p:spPr>
          <a:xfrm>
            <a:off x="642019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0FAA53-740A-4AA2-B5CC-1111CF350496}"/>
              </a:ext>
            </a:extLst>
          </p:cNvPr>
          <p:cNvSpPr/>
          <p:nvPr/>
        </p:nvSpPr>
        <p:spPr>
          <a:xfrm>
            <a:off x="691610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49CB496-5AEC-4974-B77E-71FFE2BF5D20}"/>
              </a:ext>
            </a:extLst>
          </p:cNvPr>
          <p:cNvSpPr/>
          <p:nvPr/>
        </p:nvSpPr>
        <p:spPr>
          <a:xfrm>
            <a:off x="7409119" y="26551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6F8CCA-9215-4DDD-9328-4E1417A9B491}"/>
              </a:ext>
            </a:extLst>
          </p:cNvPr>
          <p:cNvSpPr/>
          <p:nvPr/>
        </p:nvSpPr>
        <p:spPr>
          <a:xfrm>
            <a:off x="7918199" y="267911"/>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39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930400" y="152400"/>
            <a:ext cx="8229600" cy="1143000"/>
          </a:xfrm>
        </p:spPr>
        <p:txBody>
          <a:bodyPr>
            <a:normAutofit/>
          </a:bodyPr>
          <a:lstStyle/>
          <a:p>
            <a:pPr algn="ctr" eaLnBrk="1" hangingPunct="1"/>
            <a:r>
              <a:rPr lang="en-US" altLang="en-US" dirty="0"/>
              <a:t>Results: Cycle Tracks</a:t>
            </a:r>
          </a:p>
        </p:txBody>
      </p:sp>
      <p:sp>
        <p:nvSpPr>
          <p:cNvPr id="6" name="Slide Number Placeholder 5">
            <a:extLst>
              <a:ext uri="{FF2B5EF4-FFF2-40B4-BE49-F238E27FC236}">
                <a16:creationId xmlns:a16="http://schemas.microsoft.com/office/drawing/2014/main" id="{F49C0911-FB50-4919-AAD7-1CA917E8206E}"/>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6563D-E6DA-46A6-BEAB-7EB40A6B9513}" type="slidenum">
              <a:rPr lang="en-US" altLang="en-US" sz="800"/>
              <a:pPr>
                <a:spcBef>
                  <a:spcPct val="0"/>
                </a:spcBef>
                <a:buFontTx/>
                <a:buNone/>
              </a:pPr>
              <a:t>12</a:t>
            </a:fld>
            <a:endParaRPr lang="en-US" altLang="en-US" sz="800"/>
          </a:p>
        </p:txBody>
      </p:sp>
      <p:pic>
        <p:nvPicPr>
          <p:cNvPr id="3" name="Picture 2" descr="A close up of a map&#10;&#10;Description automatically generated">
            <a:extLst>
              <a:ext uri="{FF2B5EF4-FFF2-40B4-BE49-F238E27FC236}">
                <a16:creationId xmlns:a16="http://schemas.microsoft.com/office/drawing/2014/main" id="{D633B37D-9A5C-4B96-9962-3A55EB0BDB68}"/>
              </a:ext>
            </a:extLst>
          </p:cNvPr>
          <p:cNvPicPr>
            <a:picLocks noChangeAspect="1"/>
          </p:cNvPicPr>
          <p:nvPr/>
        </p:nvPicPr>
        <p:blipFill>
          <a:blip r:embed="rId2"/>
          <a:stretch>
            <a:fillRect/>
          </a:stretch>
        </p:blipFill>
        <p:spPr>
          <a:xfrm>
            <a:off x="428171" y="1371600"/>
            <a:ext cx="5486400" cy="4114800"/>
          </a:xfrm>
          <a:prstGeom prst="rect">
            <a:avLst/>
          </a:prstGeom>
        </p:spPr>
      </p:pic>
      <p:pic>
        <p:nvPicPr>
          <p:cNvPr id="7" name="Picture 6" descr="A close up of a map&#10;&#10;Description automatically generated">
            <a:extLst>
              <a:ext uri="{FF2B5EF4-FFF2-40B4-BE49-F238E27FC236}">
                <a16:creationId xmlns:a16="http://schemas.microsoft.com/office/drawing/2014/main" id="{30DD6FFD-663A-43E0-8AC8-62D96DD34173}"/>
              </a:ext>
            </a:extLst>
          </p:cNvPr>
          <p:cNvPicPr>
            <a:picLocks noChangeAspect="1"/>
          </p:cNvPicPr>
          <p:nvPr/>
        </p:nvPicPr>
        <p:blipFill>
          <a:blip r:embed="rId3"/>
          <a:stretch>
            <a:fillRect/>
          </a:stretch>
        </p:blipFill>
        <p:spPr>
          <a:xfrm>
            <a:off x="6277430" y="1371600"/>
            <a:ext cx="5486400" cy="4114800"/>
          </a:xfrm>
          <a:prstGeom prst="rect">
            <a:avLst/>
          </a:prstGeom>
        </p:spPr>
      </p:pic>
      <p:sp>
        <p:nvSpPr>
          <p:cNvPr id="8" name="TextBox 7">
            <a:extLst>
              <a:ext uri="{FF2B5EF4-FFF2-40B4-BE49-F238E27FC236}">
                <a16:creationId xmlns:a16="http://schemas.microsoft.com/office/drawing/2014/main" id="{2FD91F6C-2BA6-475D-9843-66AD423FE3E9}"/>
              </a:ext>
            </a:extLst>
          </p:cNvPr>
          <p:cNvSpPr txBox="1"/>
          <p:nvPr/>
        </p:nvSpPr>
        <p:spPr>
          <a:xfrm>
            <a:off x="3830734" y="5879068"/>
            <a:ext cx="4167674" cy="369332"/>
          </a:xfrm>
          <a:prstGeom prst="rect">
            <a:avLst/>
          </a:prstGeom>
          <a:noFill/>
        </p:spPr>
        <p:txBody>
          <a:bodyPr wrap="square" rtlCol="0">
            <a:spAutoFit/>
          </a:bodyPr>
          <a:lstStyle/>
          <a:p>
            <a:pPr marL="285750" indent="-285750">
              <a:buFont typeface="Arial" panose="020B0604020202020204" pitchFamily="34" charset="0"/>
              <a:buChar char="•"/>
            </a:pPr>
            <a:r>
              <a:rPr lang="en-US" dirty="0"/>
              <a:t>Last GH dropsonde 8/27/2016 12z</a:t>
            </a:r>
          </a:p>
        </p:txBody>
      </p:sp>
      <p:sp>
        <p:nvSpPr>
          <p:cNvPr id="9" name="Oval 8">
            <a:extLst>
              <a:ext uri="{FF2B5EF4-FFF2-40B4-BE49-F238E27FC236}">
                <a16:creationId xmlns:a16="http://schemas.microsoft.com/office/drawing/2014/main" id="{C2ADE074-40B8-4499-B252-76DE7C3D886A}"/>
              </a:ext>
            </a:extLst>
          </p:cNvPr>
          <p:cNvSpPr/>
          <p:nvPr/>
        </p:nvSpPr>
        <p:spPr>
          <a:xfrm>
            <a:off x="892258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835D3B-7922-47D5-A134-A730120F6455}"/>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D1DE28C-CB4D-46AC-B04D-D7E16044F9CA}"/>
              </a:ext>
            </a:extLst>
          </p:cNvPr>
          <p:cNvSpPr/>
          <p:nvPr/>
        </p:nvSpPr>
        <p:spPr>
          <a:xfrm>
            <a:off x="1449439"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5D347C-FD77-434C-8197-6761E03B7546}"/>
              </a:ext>
            </a:extLst>
          </p:cNvPr>
          <p:cNvSpPr/>
          <p:nvPr/>
        </p:nvSpPr>
        <p:spPr>
          <a:xfrm>
            <a:off x="3583039"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3582E8-A934-4E6E-BDD8-EEE4688E107C}"/>
              </a:ext>
            </a:extLst>
          </p:cNvPr>
          <p:cNvSpPr/>
          <p:nvPr/>
        </p:nvSpPr>
        <p:spPr>
          <a:xfrm>
            <a:off x="432425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7B47A0C-3752-4E7F-B0C1-907B7D3C639F}"/>
              </a:ext>
            </a:extLst>
          </p:cNvPr>
          <p:cNvSpPr/>
          <p:nvPr/>
        </p:nvSpPr>
        <p:spPr>
          <a:xfrm>
            <a:off x="5935879" y="262129"/>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799E237-F84A-469A-89B8-972842D3B3DA}"/>
              </a:ext>
            </a:extLst>
          </p:cNvPr>
          <p:cNvSpPr/>
          <p:nvPr/>
        </p:nvSpPr>
        <p:spPr>
          <a:xfrm>
            <a:off x="6402783" y="25308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BC7AC2F-32A8-4A9E-A76C-4B2023567FB9}"/>
              </a:ext>
            </a:extLst>
          </p:cNvPr>
          <p:cNvSpPr/>
          <p:nvPr/>
        </p:nvSpPr>
        <p:spPr>
          <a:xfrm>
            <a:off x="6916923" y="262129"/>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5D6197-73F1-428C-9DF8-722856D3833A}"/>
              </a:ext>
            </a:extLst>
          </p:cNvPr>
          <p:cNvSpPr/>
          <p:nvPr/>
        </p:nvSpPr>
        <p:spPr>
          <a:xfrm>
            <a:off x="7425836" y="262129"/>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B5F4702-B007-40B4-9C4B-41A906E4C197}"/>
              </a:ext>
            </a:extLst>
          </p:cNvPr>
          <p:cNvSpPr/>
          <p:nvPr/>
        </p:nvSpPr>
        <p:spPr>
          <a:xfrm>
            <a:off x="7934749" y="25308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5674892-F28B-4DF7-89C1-4BFB15F735D9}"/>
              </a:ext>
            </a:extLst>
          </p:cNvPr>
          <p:cNvSpPr/>
          <p:nvPr/>
        </p:nvSpPr>
        <p:spPr>
          <a:xfrm>
            <a:off x="8421870" y="262129"/>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33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22F9FBED-D4E5-4665-AD80-22F0DCB8BA02}"/>
              </a:ext>
            </a:extLst>
          </p:cNvPr>
          <p:cNvSpPr>
            <a:spLocks noGrp="1" noChangeArrowheads="1"/>
          </p:cNvSpPr>
          <p:nvPr>
            <p:ph type="title"/>
          </p:nvPr>
        </p:nvSpPr>
        <p:spPr>
          <a:xfrm>
            <a:off x="1930400" y="228600"/>
            <a:ext cx="8229600" cy="1143000"/>
          </a:xfrm>
        </p:spPr>
        <p:txBody>
          <a:bodyPr/>
          <a:lstStyle/>
          <a:p>
            <a:pPr algn="ctr" eaLnBrk="1" hangingPunct="1"/>
            <a:r>
              <a:rPr lang="en-US" altLang="en-US" dirty="0"/>
              <a:t>Summary</a:t>
            </a:r>
          </a:p>
        </p:txBody>
      </p:sp>
      <p:sp>
        <p:nvSpPr>
          <p:cNvPr id="10" name="Rectangle 5">
            <a:extLst>
              <a:ext uri="{FF2B5EF4-FFF2-40B4-BE49-F238E27FC236}">
                <a16:creationId xmlns:a16="http://schemas.microsoft.com/office/drawing/2014/main" id="{B29ECED7-14DD-48C4-9B2E-014A6CD695DE}"/>
              </a:ext>
            </a:extLst>
          </p:cNvPr>
          <p:cNvSpPr>
            <a:spLocks noGrp="1" noChangeArrowheads="1"/>
          </p:cNvSpPr>
          <p:nvPr>
            <p:ph idx="1"/>
          </p:nvPr>
        </p:nvSpPr>
        <p:spPr>
          <a:xfrm>
            <a:off x="914400" y="1676400"/>
            <a:ext cx="10363200" cy="4419600"/>
          </a:xfrm>
        </p:spPr>
        <p:txBody>
          <a:bodyPr/>
          <a:lstStyle/>
          <a:p>
            <a:r>
              <a:rPr lang="en-US" altLang="en-US" dirty="0"/>
              <a:t>The assimilation of any range of GH levels improves track forecasts</a:t>
            </a:r>
          </a:p>
          <a:p>
            <a:endParaRPr lang="en-US" altLang="en-US" dirty="0"/>
          </a:p>
          <a:p>
            <a:r>
              <a:rPr lang="en-US" altLang="en-US" dirty="0"/>
              <a:t>GH level observations made greatest impact in track forecasts (~10% increase &lt;72h)</a:t>
            </a:r>
          </a:p>
          <a:p>
            <a:pPr marL="0" indent="0">
              <a:buNone/>
            </a:pPr>
            <a:endParaRPr lang="en-US" altLang="en-US" dirty="0"/>
          </a:p>
          <a:p>
            <a:r>
              <a:rPr lang="en-US" altLang="en-US" dirty="0"/>
              <a:t>G-IV level performed best with intensity</a:t>
            </a:r>
          </a:p>
          <a:p>
            <a:endParaRPr lang="en-US" altLang="en-US" dirty="0"/>
          </a:p>
          <a:p>
            <a:r>
              <a:rPr lang="en-US" altLang="en-US" dirty="0"/>
              <a:t>Results are from one storm with small sample size</a:t>
            </a:r>
          </a:p>
          <a:p>
            <a:pPr marL="0" indent="0">
              <a:buNone/>
            </a:pPr>
            <a:endParaRPr lang="en-US" altLang="en-US" dirty="0"/>
          </a:p>
          <a:p>
            <a:r>
              <a:rPr lang="en-US" altLang="en-US" dirty="0"/>
              <a:t>Future Work: Include more storms (e.g. Hermine 2016), analyze storm structure, </a:t>
            </a:r>
          </a:p>
          <a:p>
            <a:endParaRPr lang="en-US" altLang="en-US" dirty="0"/>
          </a:p>
          <a:p>
            <a:endParaRPr lang="en-US" altLang="en-US" dirty="0"/>
          </a:p>
          <a:p>
            <a:endParaRPr lang="en-US" altLang="en-US" dirty="0"/>
          </a:p>
        </p:txBody>
      </p:sp>
      <p:sp>
        <p:nvSpPr>
          <p:cNvPr id="11" name="Slide Number Placeholder 5">
            <a:extLst>
              <a:ext uri="{FF2B5EF4-FFF2-40B4-BE49-F238E27FC236}">
                <a16:creationId xmlns:a16="http://schemas.microsoft.com/office/drawing/2014/main" id="{A0948A6B-1546-4339-A818-491956E8C3B3}"/>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FD221A-65D6-4DFC-930A-32BE24AFC2E3}" type="slidenum">
              <a:rPr lang="en-US" altLang="en-US" sz="800"/>
              <a:pPr>
                <a:spcBef>
                  <a:spcPct val="0"/>
                </a:spcBef>
                <a:buFontTx/>
                <a:buNone/>
              </a:pPr>
              <a:t>13</a:t>
            </a:fld>
            <a:endParaRPr lang="en-US" altLang="en-US" sz="800"/>
          </a:p>
        </p:txBody>
      </p:sp>
      <p:sp>
        <p:nvSpPr>
          <p:cNvPr id="2" name="Oval 1">
            <a:extLst>
              <a:ext uri="{FF2B5EF4-FFF2-40B4-BE49-F238E27FC236}">
                <a16:creationId xmlns:a16="http://schemas.microsoft.com/office/drawing/2014/main" id="{967BF189-5963-41C7-9DF3-442BFAAF4AE5}"/>
              </a:ext>
            </a:extLst>
          </p:cNvPr>
          <p:cNvSpPr/>
          <p:nvPr/>
        </p:nvSpPr>
        <p:spPr>
          <a:xfrm>
            <a:off x="10015485" y="26068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BE98DA3-E5CC-49B6-839B-5B5C58D9C9BB}"/>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0EF39B-3C74-499E-A71D-2A89118F5DFA}"/>
              </a:ext>
            </a:extLst>
          </p:cNvPr>
          <p:cNvSpPr/>
          <p:nvPr/>
        </p:nvSpPr>
        <p:spPr>
          <a:xfrm>
            <a:off x="144872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41A30CF-AC49-44E9-8221-0A890930037B}"/>
              </a:ext>
            </a:extLst>
          </p:cNvPr>
          <p:cNvSpPr/>
          <p:nvPr/>
        </p:nvSpPr>
        <p:spPr>
          <a:xfrm>
            <a:off x="357611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FA710B-0EF8-443C-A7DD-90815DED2E15}"/>
              </a:ext>
            </a:extLst>
          </p:cNvPr>
          <p:cNvSpPr/>
          <p:nvPr/>
        </p:nvSpPr>
        <p:spPr>
          <a:xfrm>
            <a:off x="43045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A4C747-AACC-44D5-9C03-4B39AAA4D3B4}"/>
              </a:ext>
            </a:extLst>
          </p:cNvPr>
          <p:cNvSpPr/>
          <p:nvPr/>
        </p:nvSpPr>
        <p:spPr>
          <a:xfrm>
            <a:off x="59660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F27F365-A692-4CF7-92FD-9A029F5736C4}"/>
              </a:ext>
            </a:extLst>
          </p:cNvPr>
          <p:cNvSpPr/>
          <p:nvPr/>
        </p:nvSpPr>
        <p:spPr>
          <a:xfrm>
            <a:off x="641918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A1390F3-FF16-4343-8372-14695115A0A5}"/>
              </a:ext>
            </a:extLst>
          </p:cNvPr>
          <p:cNvSpPr/>
          <p:nvPr/>
        </p:nvSpPr>
        <p:spPr>
          <a:xfrm>
            <a:off x="690085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B784064-EB5E-4529-819C-DA7DFE897AFC}"/>
              </a:ext>
            </a:extLst>
          </p:cNvPr>
          <p:cNvSpPr/>
          <p:nvPr/>
        </p:nvSpPr>
        <p:spPr>
          <a:xfrm>
            <a:off x="741364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632E34C-C33A-45D0-9DB7-9353931C78AF}"/>
              </a:ext>
            </a:extLst>
          </p:cNvPr>
          <p:cNvSpPr/>
          <p:nvPr/>
        </p:nvSpPr>
        <p:spPr>
          <a:xfrm>
            <a:off x="792643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6B236F5-1664-4BAA-951E-DFC4B795176E}"/>
              </a:ext>
            </a:extLst>
          </p:cNvPr>
          <p:cNvSpPr/>
          <p:nvPr/>
        </p:nvSpPr>
        <p:spPr>
          <a:xfrm>
            <a:off x="8408103"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B5728F1-C1D3-4032-9852-41FA89616131}"/>
              </a:ext>
            </a:extLst>
          </p:cNvPr>
          <p:cNvSpPr/>
          <p:nvPr/>
        </p:nvSpPr>
        <p:spPr>
          <a:xfrm>
            <a:off x="892015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09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166A5AE-8718-4CBA-92B3-B7C6E0FA3E99}"/>
              </a:ext>
            </a:extLst>
          </p:cNvPr>
          <p:cNvSpPr>
            <a:spLocks noGrp="1" noChangeArrowheads="1"/>
          </p:cNvSpPr>
          <p:nvPr>
            <p:ph type="title"/>
          </p:nvPr>
        </p:nvSpPr>
        <p:spPr>
          <a:xfrm>
            <a:off x="1930400" y="228600"/>
            <a:ext cx="8229600" cy="1143000"/>
          </a:xfrm>
        </p:spPr>
        <p:txBody>
          <a:bodyPr/>
          <a:lstStyle/>
          <a:p>
            <a:pPr algn="ctr" eaLnBrk="1" hangingPunct="1"/>
            <a:r>
              <a:rPr lang="en-US" altLang="en-US" dirty="0"/>
              <a:t>Next Steps</a:t>
            </a:r>
          </a:p>
        </p:txBody>
      </p:sp>
      <p:sp>
        <p:nvSpPr>
          <p:cNvPr id="5" name="Rectangle 3">
            <a:extLst>
              <a:ext uri="{FF2B5EF4-FFF2-40B4-BE49-F238E27FC236}">
                <a16:creationId xmlns:a16="http://schemas.microsoft.com/office/drawing/2014/main" id="{9886595E-BE33-4F0C-BDD2-1ED817C38136}"/>
              </a:ext>
            </a:extLst>
          </p:cNvPr>
          <p:cNvSpPr>
            <a:spLocks noGrp="1" noChangeArrowheads="1"/>
          </p:cNvSpPr>
          <p:nvPr>
            <p:ph idx="1"/>
          </p:nvPr>
        </p:nvSpPr>
        <p:spPr>
          <a:xfrm>
            <a:off x="914400" y="1676400"/>
            <a:ext cx="10363200" cy="4419600"/>
          </a:xfrm>
        </p:spPr>
        <p:txBody>
          <a:bodyPr/>
          <a:lstStyle/>
          <a:p>
            <a:pPr eaLnBrk="1" hangingPunct="1"/>
            <a:r>
              <a:rPr lang="en-US" altLang="en-US" sz="2400" dirty="0"/>
              <a:t>Career/Educational Plan</a:t>
            </a:r>
          </a:p>
          <a:p>
            <a:pPr lvl="1" eaLnBrk="1" hangingPunct="1">
              <a:lnSpc>
                <a:spcPct val="200000"/>
              </a:lnSpc>
            </a:pPr>
            <a:r>
              <a:rPr lang="en-US" altLang="en-US" sz="1800" dirty="0"/>
              <a:t>Continue UAS research this Fall</a:t>
            </a:r>
          </a:p>
          <a:p>
            <a:pPr lvl="1" eaLnBrk="1" hangingPunct="1">
              <a:lnSpc>
                <a:spcPct val="200000"/>
              </a:lnSpc>
            </a:pPr>
            <a:r>
              <a:rPr lang="en-US" altLang="en-US" sz="1800" dirty="0"/>
              <a:t>Apply for Meteorology/data science jobs </a:t>
            </a:r>
          </a:p>
          <a:p>
            <a:pPr lvl="1" eaLnBrk="1" hangingPunct="1">
              <a:lnSpc>
                <a:spcPct val="200000"/>
              </a:lnSpc>
            </a:pPr>
            <a:r>
              <a:rPr lang="en-US" altLang="en-US" sz="1800" dirty="0"/>
              <a:t>Apply for fellowships and scholarships for grad school </a:t>
            </a:r>
          </a:p>
          <a:p>
            <a:pPr lvl="1" eaLnBrk="1" hangingPunct="1">
              <a:lnSpc>
                <a:spcPct val="200000"/>
              </a:lnSpc>
            </a:pPr>
            <a:r>
              <a:rPr lang="en-US" altLang="en-US" sz="1800" dirty="0"/>
              <a:t>The UAS industry is growing very fast and not only are package UAS being developed but also personal UAS which you can think of as air taxis</a:t>
            </a:r>
          </a:p>
        </p:txBody>
      </p:sp>
      <p:sp>
        <p:nvSpPr>
          <p:cNvPr id="2" name="Oval 1">
            <a:extLst>
              <a:ext uri="{FF2B5EF4-FFF2-40B4-BE49-F238E27FC236}">
                <a16:creationId xmlns:a16="http://schemas.microsoft.com/office/drawing/2014/main" id="{43BBC2EB-76BE-4F21-B4A2-60269D7BDEAE}"/>
              </a:ext>
            </a:extLst>
          </p:cNvPr>
          <p:cNvSpPr/>
          <p:nvPr/>
        </p:nvSpPr>
        <p:spPr>
          <a:xfrm>
            <a:off x="10708868" y="260301"/>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000FE54-DDAE-4838-8EBB-3A783C1D213F}"/>
              </a:ext>
            </a:extLst>
          </p:cNvPr>
          <p:cNvSpPr/>
          <p:nvPr/>
        </p:nvSpPr>
        <p:spPr>
          <a:xfrm>
            <a:off x="10015485" y="26068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C3AA430-D41E-4E16-880F-80B44ED06034}"/>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58F989-05FE-4BFD-862E-0481CD62F0B9}"/>
              </a:ext>
            </a:extLst>
          </p:cNvPr>
          <p:cNvSpPr/>
          <p:nvPr/>
        </p:nvSpPr>
        <p:spPr>
          <a:xfrm>
            <a:off x="144872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898833-3CED-48D1-95F2-709C58084EA5}"/>
              </a:ext>
            </a:extLst>
          </p:cNvPr>
          <p:cNvSpPr/>
          <p:nvPr/>
        </p:nvSpPr>
        <p:spPr>
          <a:xfrm>
            <a:off x="357611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7F8027E-D215-46C9-AA2F-69A1DE7C8460}"/>
              </a:ext>
            </a:extLst>
          </p:cNvPr>
          <p:cNvSpPr/>
          <p:nvPr/>
        </p:nvSpPr>
        <p:spPr>
          <a:xfrm>
            <a:off x="43045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CF86C3-57C5-47B0-9E64-A663DF2DD783}"/>
              </a:ext>
            </a:extLst>
          </p:cNvPr>
          <p:cNvSpPr/>
          <p:nvPr/>
        </p:nvSpPr>
        <p:spPr>
          <a:xfrm>
            <a:off x="59660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9726E3-2F06-43B7-BC94-4DC3359733C3}"/>
              </a:ext>
            </a:extLst>
          </p:cNvPr>
          <p:cNvSpPr/>
          <p:nvPr/>
        </p:nvSpPr>
        <p:spPr>
          <a:xfrm>
            <a:off x="641918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8E1D50E-4023-4C77-814E-F50A29250A9F}"/>
              </a:ext>
            </a:extLst>
          </p:cNvPr>
          <p:cNvSpPr/>
          <p:nvPr/>
        </p:nvSpPr>
        <p:spPr>
          <a:xfrm>
            <a:off x="690085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E37B9E8-0394-448D-9A9A-3E1D6CCFD2A9}"/>
              </a:ext>
            </a:extLst>
          </p:cNvPr>
          <p:cNvSpPr/>
          <p:nvPr/>
        </p:nvSpPr>
        <p:spPr>
          <a:xfrm>
            <a:off x="741364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FB0D21E-80C1-4964-9BE7-8E78F55456B8}"/>
              </a:ext>
            </a:extLst>
          </p:cNvPr>
          <p:cNvSpPr/>
          <p:nvPr/>
        </p:nvSpPr>
        <p:spPr>
          <a:xfrm>
            <a:off x="792643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539A9A6-875A-4D7D-8D4C-1C7E7BE1A996}"/>
              </a:ext>
            </a:extLst>
          </p:cNvPr>
          <p:cNvSpPr/>
          <p:nvPr/>
        </p:nvSpPr>
        <p:spPr>
          <a:xfrm>
            <a:off x="8408103"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4DDA61A-1B85-462D-8437-D6DA1AC7F96E}"/>
              </a:ext>
            </a:extLst>
          </p:cNvPr>
          <p:cNvSpPr/>
          <p:nvPr/>
        </p:nvSpPr>
        <p:spPr>
          <a:xfrm>
            <a:off x="892015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8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06362D80-29B3-41C4-A504-2E7745B5D978}"/>
              </a:ext>
            </a:extLst>
          </p:cNvPr>
          <p:cNvSpPr>
            <a:spLocks noGrp="1" noChangeArrowheads="1"/>
          </p:cNvSpPr>
          <p:nvPr>
            <p:ph type="title"/>
          </p:nvPr>
        </p:nvSpPr>
        <p:spPr>
          <a:xfrm>
            <a:off x="1930400" y="228600"/>
            <a:ext cx="8229600" cy="1143000"/>
          </a:xfrm>
        </p:spPr>
        <p:txBody>
          <a:bodyPr/>
          <a:lstStyle/>
          <a:p>
            <a:pPr algn="ctr" eaLnBrk="1" hangingPunct="1"/>
            <a:r>
              <a:rPr lang="en-US" altLang="en-US"/>
              <a:t>Acknowledgements</a:t>
            </a:r>
          </a:p>
        </p:txBody>
      </p:sp>
      <p:sp>
        <p:nvSpPr>
          <p:cNvPr id="15" name="Slide Number Placeholder 5">
            <a:extLst>
              <a:ext uri="{FF2B5EF4-FFF2-40B4-BE49-F238E27FC236}">
                <a16:creationId xmlns:a16="http://schemas.microsoft.com/office/drawing/2014/main" id="{B596138D-5D2D-4FA3-98CD-1C6DEC7523E2}"/>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FC61DC-4375-4DDF-9772-1CAC33DFEEAC}" type="slidenum">
              <a:rPr lang="en-US" altLang="en-US" sz="800"/>
              <a:pPr>
                <a:spcBef>
                  <a:spcPct val="0"/>
                </a:spcBef>
                <a:buFontTx/>
                <a:buNone/>
              </a:pPr>
              <a:t>15</a:t>
            </a:fld>
            <a:endParaRPr lang="en-US" altLang="en-US" sz="800"/>
          </a:p>
        </p:txBody>
      </p:sp>
      <p:graphicFrame>
        <p:nvGraphicFramePr>
          <p:cNvPr id="16" name="Content Placeholder 10">
            <a:extLst>
              <a:ext uri="{FF2B5EF4-FFF2-40B4-BE49-F238E27FC236}">
                <a16:creationId xmlns:a16="http://schemas.microsoft.com/office/drawing/2014/main" id="{DEA83277-7F15-4B4C-9215-2941A524B04C}"/>
              </a:ext>
            </a:extLst>
          </p:cNvPr>
          <p:cNvGraphicFramePr>
            <a:graphicFrameLocks noGrp="1"/>
          </p:cNvGraphicFramePr>
          <p:nvPr>
            <p:ph idx="1"/>
            <p:extLst>
              <p:ext uri="{D42A27DB-BD31-4B8C-83A1-F6EECF244321}">
                <p14:modId xmlns:p14="http://schemas.microsoft.com/office/powerpoint/2010/main" val="2916128187"/>
              </p:ext>
            </p:extLst>
          </p:nvPr>
        </p:nvGraphicFramePr>
        <p:xfrm>
          <a:off x="304800" y="1752600"/>
          <a:ext cx="11582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54225A35-5EC0-4A78-B117-DE54AC551780}"/>
              </a:ext>
            </a:extLst>
          </p:cNvPr>
          <p:cNvSpPr/>
          <p:nvPr/>
        </p:nvSpPr>
        <p:spPr>
          <a:xfrm>
            <a:off x="11448810" y="258147"/>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FBF80AC-7BE5-4376-89FA-206A6AEF08D3}"/>
              </a:ext>
            </a:extLst>
          </p:cNvPr>
          <p:cNvSpPr/>
          <p:nvPr/>
        </p:nvSpPr>
        <p:spPr>
          <a:xfrm>
            <a:off x="10015485" y="26068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3ABC06-7505-4507-A924-C219ADB27E34}"/>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54174E-2E59-43C4-AADD-4AA059B4EBE4}"/>
              </a:ext>
            </a:extLst>
          </p:cNvPr>
          <p:cNvSpPr/>
          <p:nvPr/>
        </p:nvSpPr>
        <p:spPr>
          <a:xfrm>
            <a:off x="144872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F4F87D-646B-4612-A9E6-53F2A717B23B}"/>
              </a:ext>
            </a:extLst>
          </p:cNvPr>
          <p:cNvSpPr/>
          <p:nvPr/>
        </p:nvSpPr>
        <p:spPr>
          <a:xfrm>
            <a:off x="357611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AA86ED-4E72-4122-98B3-C7CC70079F44}"/>
              </a:ext>
            </a:extLst>
          </p:cNvPr>
          <p:cNvSpPr/>
          <p:nvPr/>
        </p:nvSpPr>
        <p:spPr>
          <a:xfrm>
            <a:off x="43045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30857F2-EA09-4A63-868B-984BC7623831}"/>
              </a:ext>
            </a:extLst>
          </p:cNvPr>
          <p:cNvSpPr/>
          <p:nvPr/>
        </p:nvSpPr>
        <p:spPr>
          <a:xfrm>
            <a:off x="59660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F67118-080C-4115-98CC-FE408BB282AF}"/>
              </a:ext>
            </a:extLst>
          </p:cNvPr>
          <p:cNvSpPr/>
          <p:nvPr/>
        </p:nvSpPr>
        <p:spPr>
          <a:xfrm>
            <a:off x="641918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3D574E5-9C9C-48CB-9B65-7F7565B889AF}"/>
              </a:ext>
            </a:extLst>
          </p:cNvPr>
          <p:cNvSpPr/>
          <p:nvPr/>
        </p:nvSpPr>
        <p:spPr>
          <a:xfrm>
            <a:off x="690085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25C056B-D51C-4559-813F-7A63D44872B5}"/>
              </a:ext>
            </a:extLst>
          </p:cNvPr>
          <p:cNvSpPr/>
          <p:nvPr/>
        </p:nvSpPr>
        <p:spPr>
          <a:xfrm>
            <a:off x="741364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7AF67B6-F193-42A4-B39A-AB1AA0DC8436}"/>
              </a:ext>
            </a:extLst>
          </p:cNvPr>
          <p:cNvSpPr/>
          <p:nvPr/>
        </p:nvSpPr>
        <p:spPr>
          <a:xfrm>
            <a:off x="792643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58173C9-4147-438A-8C73-C8D4C5A52B81}"/>
              </a:ext>
            </a:extLst>
          </p:cNvPr>
          <p:cNvSpPr/>
          <p:nvPr/>
        </p:nvSpPr>
        <p:spPr>
          <a:xfrm>
            <a:off x="8408103"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0F83C23-1D97-4869-80AB-7B94C1FE8009}"/>
              </a:ext>
            </a:extLst>
          </p:cNvPr>
          <p:cNvSpPr/>
          <p:nvPr/>
        </p:nvSpPr>
        <p:spPr>
          <a:xfrm>
            <a:off x="892015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49D05EF-B3BF-4540-813B-321E1A07DF93}"/>
              </a:ext>
            </a:extLst>
          </p:cNvPr>
          <p:cNvSpPr/>
          <p:nvPr/>
        </p:nvSpPr>
        <p:spPr>
          <a:xfrm>
            <a:off x="1070948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68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EB8B-D4FC-40D4-89A4-8FF4E8722ED0}"/>
              </a:ext>
            </a:extLst>
          </p:cNvPr>
          <p:cNvSpPr>
            <a:spLocks noGrp="1"/>
          </p:cNvSpPr>
          <p:nvPr>
            <p:ph type="title"/>
          </p:nvPr>
        </p:nvSpPr>
        <p:spPr/>
        <p:txBody>
          <a:bodyPr/>
          <a:lstStyle/>
          <a:p>
            <a:pPr algn="ctr"/>
            <a:r>
              <a:rPr lang="en-US" dirty="0"/>
              <a:t>Backup Results: 34KT Radius</a:t>
            </a:r>
          </a:p>
        </p:txBody>
      </p:sp>
      <p:pic>
        <p:nvPicPr>
          <p:cNvPr id="8" name="Content Placeholder 7">
            <a:extLst>
              <a:ext uri="{FF2B5EF4-FFF2-40B4-BE49-F238E27FC236}">
                <a16:creationId xmlns:a16="http://schemas.microsoft.com/office/drawing/2014/main" id="{99F0A86E-7DF2-4F5D-A7E7-2F8004625FB9}"/>
              </a:ext>
            </a:extLst>
          </p:cNvPr>
          <p:cNvPicPr>
            <a:picLocks noGrp="1" noChangeAspect="1"/>
          </p:cNvPicPr>
          <p:nvPr>
            <p:ph idx="1"/>
          </p:nvPr>
        </p:nvPicPr>
        <p:blipFill>
          <a:blip r:embed="rId2"/>
          <a:stretch>
            <a:fillRect/>
          </a:stretch>
        </p:blipFill>
        <p:spPr>
          <a:xfrm>
            <a:off x="491611" y="1985145"/>
            <a:ext cx="5486400" cy="3965884"/>
          </a:xfrm>
        </p:spPr>
      </p:pic>
      <p:pic>
        <p:nvPicPr>
          <p:cNvPr id="10" name="Picture 9">
            <a:extLst>
              <a:ext uri="{FF2B5EF4-FFF2-40B4-BE49-F238E27FC236}">
                <a16:creationId xmlns:a16="http://schemas.microsoft.com/office/drawing/2014/main" id="{7FC2D042-8BBF-480C-919F-6D3F6ECB60B6}"/>
              </a:ext>
            </a:extLst>
          </p:cNvPr>
          <p:cNvPicPr>
            <a:picLocks noChangeAspect="1"/>
          </p:cNvPicPr>
          <p:nvPr/>
        </p:nvPicPr>
        <p:blipFill>
          <a:blip r:embed="rId3"/>
          <a:stretch>
            <a:fillRect/>
          </a:stretch>
        </p:blipFill>
        <p:spPr>
          <a:xfrm>
            <a:off x="6213991" y="1985145"/>
            <a:ext cx="5486400" cy="3965884"/>
          </a:xfrm>
          <a:prstGeom prst="rect">
            <a:avLst/>
          </a:prstGeom>
        </p:spPr>
      </p:pic>
    </p:spTree>
    <p:extLst>
      <p:ext uri="{BB962C8B-B14F-4D97-AF65-F5344CB8AC3E}">
        <p14:creationId xmlns:p14="http://schemas.microsoft.com/office/powerpoint/2010/main" val="175940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EB8B-D4FC-40D4-89A4-8FF4E8722ED0}"/>
              </a:ext>
            </a:extLst>
          </p:cNvPr>
          <p:cNvSpPr>
            <a:spLocks noGrp="1"/>
          </p:cNvSpPr>
          <p:nvPr>
            <p:ph type="title"/>
          </p:nvPr>
        </p:nvSpPr>
        <p:spPr/>
        <p:txBody>
          <a:bodyPr/>
          <a:lstStyle/>
          <a:p>
            <a:pPr algn="ctr"/>
            <a:r>
              <a:rPr lang="en-US" dirty="0"/>
              <a:t>Backup Results: 50KT Radius</a:t>
            </a:r>
          </a:p>
        </p:txBody>
      </p:sp>
      <p:pic>
        <p:nvPicPr>
          <p:cNvPr id="8" name="Content Placeholder 7">
            <a:extLst>
              <a:ext uri="{FF2B5EF4-FFF2-40B4-BE49-F238E27FC236}">
                <a16:creationId xmlns:a16="http://schemas.microsoft.com/office/drawing/2014/main" id="{767C9291-FCE0-494B-9171-1F04EA06FAEB}"/>
              </a:ext>
            </a:extLst>
          </p:cNvPr>
          <p:cNvPicPr>
            <a:picLocks noGrp="1" noChangeAspect="1"/>
          </p:cNvPicPr>
          <p:nvPr>
            <p:ph idx="1"/>
          </p:nvPr>
        </p:nvPicPr>
        <p:blipFill>
          <a:blip r:embed="rId2"/>
          <a:stretch>
            <a:fillRect/>
          </a:stretch>
        </p:blipFill>
        <p:spPr>
          <a:xfrm>
            <a:off x="508000" y="1871044"/>
            <a:ext cx="5486400" cy="3965884"/>
          </a:xfrm>
        </p:spPr>
      </p:pic>
      <p:pic>
        <p:nvPicPr>
          <p:cNvPr id="10" name="Picture 9">
            <a:extLst>
              <a:ext uri="{FF2B5EF4-FFF2-40B4-BE49-F238E27FC236}">
                <a16:creationId xmlns:a16="http://schemas.microsoft.com/office/drawing/2014/main" id="{0E22E853-CCC9-4F94-BD78-ACC02813EAA2}"/>
              </a:ext>
            </a:extLst>
          </p:cNvPr>
          <p:cNvPicPr>
            <a:picLocks noChangeAspect="1"/>
          </p:cNvPicPr>
          <p:nvPr/>
        </p:nvPicPr>
        <p:blipFill>
          <a:blip r:embed="rId3"/>
          <a:stretch>
            <a:fillRect/>
          </a:stretch>
        </p:blipFill>
        <p:spPr>
          <a:xfrm>
            <a:off x="6197602" y="1871044"/>
            <a:ext cx="5486400" cy="3965884"/>
          </a:xfrm>
          <a:prstGeom prst="rect">
            <a:avLst/>
          </a:prstGeom>
        </p:spPr>
      </p:pic>
    </p:spTree>
    <p:extLst>
      <p:ext uri="{BB962C8B-B14F-4D97-AF65-F5344CB8AC3E}">
        <p14:creationId xmlns:p14="http://schemas.microsoft.com/office/powerpoint/2010/main" val="121832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549400" y="228600"/>
            <a:ext cx="9093200" cy="1143000"/>
          </a:xfrm>
        </p:spPr>
        <p:txBody>
          <a:bodyPr>
            <a:normAutofit/>
          </a:bodyPr>
          <a:lstStyle/>
          <a:p>
            <a:pPr algn="ctr" eaLnBrk="1" hangingPunct="1"/>
            <a:r>
              <a:rPr lang="en-US" altLang="en-US" dirty="0"/>
              <a:t>Backup Results: 64KT Radius</a:t>
            </a:r>
          </a:p>
        </p:txBody>
      </p:sp>
      <p:sp>
        <p:nvSpPr>
          <p:cNvPr id="6" name="Slide Number Placeholder 5">
            <a:extLst>
              <a:ext uri="{FF2B5EF4-FFF2-40B4-BE49-F238E27FC236}">
                <a16:creationId xmlns:a16="http://schemas.microsoft.com/office/drawing/2014/main" id="{F49C0911-FB50-4919-AAD7-1CA917E8206E}"/>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6563D-E6DA-46A6-BEAB-7EB40A6B9513}" type="slidenum">
              <a:rPr lang="en-US" altLang="en-US" sz="800"/>
              <a:pPr>
                <a:spcBef>
                  <a:spcPct val="0"/>
                </a:spcBef>
                <a:buFontTx/>
                <a:buNone/>
              </a:pPr>
              <a:t>18</a:t>
            </a:fld>
            <a:endParaRPr lang="en-US" altLang="en-US" sz="800"/>
          </a:p>
        </p:txBody>
      </p:sp>
      <p:pic>
        <p:nvPicPr>
          <p:cNvPr id="5" name="Picture 4">
            <a:extLst>
              <a:ext uri="{FF2B5EF4-FFF2-40B4-BE49-F238E27FC236}">
                <a16:creationId xmlns:a16="http://schemas.microsoft.com/office/drawing/2014/main" id="{F8A4C140-7443-46EE-BCC6-84B277AA584A}"/>
              </a:ext>
            </a:extLst>
          </p:cNvPr>
          <p:cNvPicPr>
            <a:picLocks noChangeAspect="1"/>
          </p:cNvPicPr>
          <p:nvPr/>
        </p:nvPicPr>
        <p:blipFill>
          <a:blip r:embed="rId2"/>
          <a:stretch>
            <a:fillRect/>
          </a:stretch>
        </p:blipFill>
        <p:spPr>
          <a:xfrm>
            <a:off x="518216" y="1371598"/>
            <a:ext cx="5486400" cy="3965884"/>
          </a:xfrm>
          <a:prstGeom prst="rect">
            <a:avLst/>
          </a:prstGeom>
        </p:spPr>
      </p:pic>
      <p:pic>
        <p:nvPicPr>
          <p:cNvPr id="9" name="Picture 8">
            <a:extLst>
              <a:ext uri="{FF2B5EF4-FFF2-40B4-BE49-F238E27FC236}">
                <a16:creationId xmlns:a16="http://schemas.microsoft.com/office/drawing/2014/main" id="{6088DFFB-EF37-4F01-ABF3-981BEB8E169E}"/>
              </a:ext>
            </a:extLst>
          </p:cNvPr>
          <p:cNvPicPr>
            <a:picLocks noChangeAspect="1"/>
          </p:cNvPicPr>
          <p:nvPr/>
        </p:nvPicPr>
        <p:blipFill>
          <a:blip r:embed="rId3"/>
          <a:stretch>
            <a:fillRect/>
          </a:stretch>
        </p:blipFill>
        <p:spPr>
          <a:xfrm>
            <a:off x="6187386" y="1371598"/>
            <a:ext cx="5486400" cy="3965884"/>
          </a:xfrm>
          <a:prstGeom prst="rect">
            <a:avLst/>
          </a:prstGeom>
        </p:spPr>
      </p:pic>
    </p:spTree>
    <p:extLst>
      <p:ext uri="{BB962C8B-B14F-4D97-AF65-F5344CB8AC3E}">
        <p14:creationId xmlns:p14="http://schemas.microsoft.com/office/powerpoint/2010/main" val="333109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D5FDEB-45FF-40F8-8C1A-5CFB2A0347D1}"/>
              </a:ext>
            </a:extLst>
          </p:cNvPr>
          <p:cNvSpPr>
            <a:spLocks noGrp="1" noChangeArrowheads="1"/>
          </p:cNvSpPr>
          <p:nvPr>
            <p:ph type="title"/>
          </p:nvPr>
        </p:nvSpPr>
        <p:spPr>
          <a:xfrm>
            <a:off x="1930400" y="228600"/>
            <a:ext cx="8229600" cy="1143000"/>
          </a:xfrm>
        </p:spPr>
        <p:txBody>
          <a:bodyPr/>
          <a:lstStyle/>
          <a:p>
            <a:pPr algn="ctr" eaLnBrk="1" hangingPunct="1"/>
            <a:r>
              <a:rPr lang="en-US" altLang="en-US"/>
              <a:t>Background</a:t>
            </a:r>
          </a:p>
        </p:txBody>
      </p:sp>
      <p:sp>
        <p:nvSpPr>
          <p:cNvPr id="5" name="Rectangle 3">
            <a:extLst>
              <a:ext uri="{FF2B5EF4-FFF2-40B4-BE49-F238E27FC236}">
                <a16:creationId xmlns:a16="http://schemas.microsoft.com/office/drawing/2014/main" id="{A68D7AFC-264C-4BB6-807D-BEF12F2E5CFF}"/>
              </a:ext>
            </a:extLst>
          </p:cNvPr>
          <p:cNvSpPr>
            <a:spLocks noGrp="1" noChangeArrowheads="1"/>
          </p:cNvSpPr>
          <p:nvPr>
            <p:ph idx="1"/>
          </p:nvPr>
        </p:nvSpPr>
        <p:spPr>
          <a:xfrm>
            <a:off x="914400" y="1371600"/>
            <a:ext cx="10363200" cy="4419600"/>
          </a:xfrm>
        </p:spPr>
        <p:txBody>
          <a:bodyPr>
            <a:normAutofit/>
          </a:bodyPr>
          <a:lstStyle/>
          <a:p>
            <a:pPr eaLnBrk="1" hangingPunct="1"/>
            <a:r>
              <a:rPr lang="en-US" dirty="0"/>
              <a:t>The NOAA </a:t>
            </a:r>
            <a:r>
              <a:rPr lang="en-US" b="1" dirty="0"/>
              <a:t>manned</a:t>
            </a:r>
            <a:r>
              <a:rPr lang="en-US" dirty="0"/>
              <a:t> Lockheed WP-3D Orion (P3) and Gulfstream G-IV (G-IV) aircraft fly at average altitudes of ~10,000 ft (700 hPa) and ~45,000 ft (175 hPa)</a:t>
            </a:r>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eaLnBrk="1" hangingPunct="1"/>
            <a:endParaRPr lang="en-US" dirty="0"/>
          </a:p>
          <a:p>
            <a:pPr eaLnBrk="1" hangingPunct="1"/>
            <a:r>
              <a:rPr lang="en-US" dirty="0"/>
              <a:t>The Global Hawk (GH), an </a:t>
            </a:r>
            <a:r>
              <a:rPr lang="en-US" b="1" dirty="0"/>
              <a:t>unmanned</a:t>
            </a:r>
            <a:r>
              <a:rPr lang="en-US" dirty="0"/>
              <a:t> aircraft system (UAS), flies even higher at around 60,000 ft, providing a full dropsonde profile of the tropical cyclone TC </a:t>
            </a:r>
            <a:br>
              <a:rPr lang="en-US" dirty="0"/>
            </a:br>
            <a:br>
              <a:rPr lang="en-US" dirty="0"/>
            </a:br>
            <a:endParaRPr lang="en-US" altLang="en-US" dirty="0"/>
          </a:p>
          <a:p>
            <a:pPr eaLnBrk="1" hangingPunct="1"/>
            <a:endParaRPr lang="en-US" altLang="en-US" dirty="0"/>
          </a:p>
        </p:txBody>
      </p:sp>
      <p:pic>
        <p:nvPicPr>
          <p:cNvPr id="7" name="Picture 6">
            <a:extLst>
              <a:ext uri="{FF2B5EF4-FFF2-40B4-BE49-F238E27FC236}">
                <a16:creationId xmlns:a16="http://schemas.microsoft.com/office/drawing/2014/main" id="{77433073-2F4A-4F74-BC18-EF3190263833}"/>
              </a:ext>
            </a:extLst>
          </p:cNvPr>
          <p:cNvPicPr>
            <a:picLocks noChangeAspect="1"/>
          </p:cNvPicPr>
          <p:nvPr/>
        </p:nvPicPr>
        <p:blipFill>
          <a:blip r:embed="rId2"/>
          <a:stretch>
            <a:fillRect/>
          </a:stretch>
        </p:blipFill>
        <p:spPr>
          <a:xfrm>
            <a:off x="1727866" y="2478732"/>
            <a:ext cx="2444130" cy="1371600"/>
          </a:xfrm>
          <a:prstGeom prst="rect">
            <a:avLst/>
          </a:prstGeom>
        </p:spPr>
      </p:pic>
      <p:pic>
        <p:nvPicPr>
          <p:cNvPr id="8" name="Picture 7">
            <a:extLst>
              <a:ext uri="{FF2B5EF4-FFF2-40B4-BE49-F238E27FC236}">
                <a16:creationId xmlns:a16="http://schemas.microsoft.com/office/drawing/2014/main" id="{F2E16FD4-90D7-4F09-8DFC-F4556AD19FE2}"/>
              </a:ext>
            </a:extLst>
          </p:cNvPr>
          <p:cNvPicPr>
            <a:picLocks noChangeAspect="1"/>
          </p:cNvPicPr>
          <p:nvPr/>
        </p:nvPicPr>
        <p:blipFill>
          <a:blip r:embed="rId3"/>
          <a:stretch>
            <a:fillRect/>
          </a:stretch>
        </p:blipFill>
        <p:spPr>
          <a:xfrm>
            <a:off x="7872081" y="2478732"/>
            <a:ext cx="2522483" cy="1371600"/>
          </a:xfrm>
          <a:prstGeom prst="rect">
            <a:avLst/>
          </a:prstGeom>
        </p:spPr>
      </p:pic>
      <p:pic>
        <p:nvPicPr>
          <p:cNvPr id="9" name="Picture 8">
            <a:extLst>
              <a:ext uri="{FF2B5EF4-FFF2-40B4-BE49-F238E27FC236}">
                <a16:creationId xmlns:a16="http://schemas.microsoft.com/office/drawing/2014/main" id="{99BC7C3D-EDCD-4646-903F-B52E4D6FFBF0}"/>
              </a:ext>
            </a:extLst>
          </p:cNvPr>
          <p:cNvPicPr>
            <a:picLocks noChangeAspect="1"/>
          </p:cNvPicPr>
          <p:nvPr/>
        </p:nvPicPr>
        <p:blipFill>
          <a:blip r:embed="rId4"/>
          <a:stretch>
            <a:fillRect/>
          </a:stretch>
        </p:blipFill>
        <p:spPr>
          <a:xfrm>
            <a:off x="5033612" y="4957465"/>
            <a:ext cx="1490438" cy="1371600"/>
          </a:xfrm>
          <a:prstGeom prst="rect">
            <a:avLst/>
          </a:prstGeom>
        </p:spPr>
      </p:pic>
      <p:sp>
        <p:nvSpPr>
          <p:cNvPr id="2" name="TextBox 1">
            <a:extLst>
              <a:ext uri="{FF2B5EF4-FFF2-40B4-BE49-F238E27FC236}">
                <a16:creationId xmlns:a16="http://schemas.microsoft.com/office/drawing/2014/main" id="{BF174EB6-02A0-4FD8-A797-F12B1B702A6D}"/>
              </a:ext>
            </a:extLst>
          </p:cNvPr>
          <p:cNvSpPr txBox="1"/>
          <p:nvPr/>
        </p:nvSpPr>
        <p:spPr>
          <a:xfrm>
            <a:off x="4171996" y="3531387"/>
            <a:ext cx="2753590" cy="369332"/>
          </a:xfrm>
          <a:prstGeom prst="rect">
            <a:avLst/>
          </a:prstGeom>
          <a:noFill/>
        </p:spPr>
        <p:txBody>
          <a:bodyPr wrap="square" rtlCol="0">
            <a:spAutoFit/>
          </a:bodyPr>
          <a:lstStyle/>
          <a:p>
            <a:r>
              <a:rPr lang="en-US" dirty="0"/>
              <a:t>Lockheed WP-3D Orion</a:t>
            </a:r>
          </a:p>
        </p:txBody>
      </p:sp>
      <p:sp>
        <p:nvSpPr>
          <p:cNvPr id="3" name="TextBox 2">
            <a:extLst>
              <a:ext uri="{FF2B5EF4-FFF2-40B4-BE49-F238E27FC236}">
                <a16:creationId xmlns:a16="http://schemas.microsoft.com/office/drawing/2014/main" id="{35123938-C789-4013-A8CA-06C90858D85E}"/>
              </a:ext>
            </a:extLst>
          </p:cNvPr>
          <p:cNvSpPr txBox="1"/>
          <p:nvPr/>
        </p:nvSpPr>
        <p:spPr>
          <a:xfrm>
            <a:off x="5868499" y="2478126"/>
            <a:ext cx="2003582" cy="369332"/>
          </a:xfrm>
          <a:prstGeom prst="rect">
            <a:avLst/>
          </a:prstGeom>
          <a:noFill/>
        </p:spPr>
        <p:txBody>
          <a:bodyPr wrap="square" rtlCol="0">
            <a:spAutoFit/>
          </a:bodyPr>
          <a:lstStyle/>
          <a:p>
            <a:r>
              <a:rPr lang="en-US" dirty="0"/>
              <a:t>Gulfstream G-IV</a:t>
            </a:r>
          </a:p>
        </p:txBody>
      </p:sp>
      <p:sp>
        <p:nvSpPr>
          <p:cNvPr id="12" name="TextBox 11">
            <a:extLst>
              <a:ext uri="{FF2B5EF4-FFF2-40B4-BE49-F238E27FC236}">
                <a16:creationId xmlns:a16="http://schemas.microsoft.com/office/drawing/2014/main" id="{7E93DA7F-4F9A-40E8-84AE-FC2DA0061931}"/>
              </a:ext>
            </a:extLst>
          </p:cNvPr>
          <p:cNvSpPr txBox="1"/>
          <p:nvPr/>
        </p:nvSpPr>
        <p:spPr>
          <a:xfrm>
            <a:off x="6524050" y="5959733"/>
            <a:ext cx="1657731" cy="369332"/>
          </a:xfrm>
          <a:prstGeom prst="rect">
            <a:avLst/>
          </a:prstGeom>
          <a:noFill/>
        </p:spPr>
        <p:txBody>
          <a:bodyPr wrap="square" rtlCol="0">
            <a:spAutoFit/>
          </a:bodyPr>
          <a:lstStyle/>
          <a:p>
            <a:r>
              <a:rPr lang="en-US" dirty="0"/>
              <a:t>Global Hawk</a:t>
            </a:r>
          </a:p>
        </p:txBody>
      </p:sp>
      <p:sp>
        <p:nvSpPr>
          <p:cNvPr id="6" name="Oval 5">
            <a:extLst>
              <a:ext uri="{FF2B5EF4-FFF2-40B4-BE49-F238E27FC236}">
                <a16:creationId xmlns:a16="http://schemas.microsoft.com/office/drawing/2014/main" id="{369AA8AD-E299-47C7-8543-4C3561A75A00}"/>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48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1C20DB8B-ED9E-4759-BBCF-839B69D18305}"/>
              </a:ext>
            </a:extLst>
          </p:cNvPr>
          <p:cNvSpPr>
            <a:spLocks noGrp="1" noChangeArrowheads="1"/>
          </p:cNvSpPr>
          <p:nvPr>
            <p:ph type="title"/>
          </p:nvPr>
        </p:nvSpPr>
        <p:spPr>
          <a:xfrm>
            <a:off x="1930400" y="228600"/>
            <a:ext cx="8229600" cy="1143000"/>
          </a:xfrm>
        </p:spPr>
        <p:txBody>
          <a:bodyPr/>
          <a:lstStyle/>
          <a:p>
            <a:pPr algn="ctr" eaLnBrk="1" hangingPunct="1"/>
            <a:r>
              <a:rPr lang="en-US" altLang="en-US" dirty="0"/>
              <a:t>Objectives</a:t>
            </a:r>
          </a:p>
        </p:txBody>
      </p:sp>
      <p:sp>
        <p:nvSpPr>
          <p:cNvPr id="5" name="Rectangle 1027">
            <a:extLst>
              <a:ext uri="{FF2B5EF4-FFF2-40B4-BE49-F238E27FC236}">
                <a16:creationId xmlns:a16="http://schemas.microsoft.com/office/drawing/2014/main" id="{7321C850-959D-46E5-9423-3C61E2D3A9A4}"/>
              </a:ext>
            </a:extLst>
          </p:cNvPr>
          <p:cNvSpPr>
            <a:spLocks noGrp="1" noChangeArrowheads="1"/>
          </p:cNvSpPr>
          <p:nvPr>
            <p:ph idx="1"/>
          </p:nvPr>
        </p:nvSpPr>
        <p:spPr>
          <a:xfrm>
            <a:off x="609600" y="1600200"/>
            <a:ext cx="11125200" cy="4724400"/>
          </a:xfrm>
        </p:spPr>
        <p:txBody>
          <a:bodyPr/>
          <a:lstStyle/>
          <a:p>
            <a:pPr>
              <a:lnSpc>
                <a:spcPct val="100000"/>
              </a:lnSpc>
              <a:defRPr/>
            </a:pPr>
            <a:r>
              <a:rPr lang="en-US" dirty="0"/>
              <a:t>This project investigates the </a:t>
            </a:r>
            <a:r>
              <a:rPr lang="en-US" b="1" dirty="0"/>
              <a:t>impacts of having a full profile </a:t>
            </a:r>
            <a:r>
              <a:rPr lang="en-US" dirty="0"/>
              <a:t>of dropsonde observations from the GH, in contrast to, the conventional dropsonde profiles below G-IV level (175 hPa) and P3 level (700 hPa) on tropical cyclone prediction</a:t>
            </a:r>
          </a:p>
          <a:p>
            <a:pPr>
              <a:lnSpc>
                <a:spcPct val="100000"/>
              </a:lnSpc>
              <a:defRPr/>
            </a:pPr>
            <a:r>
              <a:rPr lang="en-US" dirty="0"/>
              <a:t>Utilized the Operational Hurricane Weather Research and Forecasting Model (HWRF) to conduct data denial experiments of Hurricane Gaston 2016</a:t>
            </a:r>
          </a:p>
          <a:p>
            <a:pPr marL="0" indent="0" eaLnBrk="1" hangingPunct="1">
              <a:lnSpc>
                <a:spcPct val="100000"/>
              </a:lnSpc>
              <a:buNone/>
              <a:defRPr/>
            </a:pPr>
            <a:endParaRPr lang="en-US" dirty="0"/>
          </a:p>
          <a:p>
            <a:pPr eaLnBrk="1" hangingPunct="1">
              <a:lnSpc>
                <a:spcPct val="100000"/>
              </a:lnSpc>
              <a:defRPr/>
            </a:pPr>
            <a:r>
              <a:rPr lang="en-US" altLang="en-US" b="1" dirty="0"/>
              <a:t>Hypothesis</a:t>
            </a:r>
          </a:p>
          <a:p>
            <a:pPr lvl="1">
              <a:defRPr/>
            </a:pPr>
            <a:r>
              <a:rPr lang="en-US" altLang="en-US" sz="1800" dirty="0"/>
              <a:t>Assimilating full profile dropsonde data from GH will have better tropical cyclone track, intensity and structure forecasts than assimilating partial profile dropsonde data</a:t>
            </a:r>
          </a:p>
          <a:p>
            <a:pPr marL="0" indent="0" eaLnBrk="1" hangingPunct="1">
              <a:buNone/>
              <a:defRPr/>
            </a:pPr>
            <a:endParaRPr lang="en-US" altLang="en-US" dirty="0"/>
          </a:p>
          <a:p>
            <a:pPr>
              <a:defRPr/>
            </a:pPr>
            <a:r>
              <a:rPr lang="en-US" dirty="0"/>
              <a:t>This relates to my current research with UAS gathered weather data. That research is to explore the microclimates of the Urban Boundary Layer and flow around tall buildings with regards to  commercial UAS operations</a:t>
            </a:r>
          </a:p>
          <a:p>
            <a:pPr eaLnBrk="1" hangingPunct="1">
              <a:defRPr/>
            </a:pPr>
            <a:endParaRPr lang="en-US" altLang="en-US" dirty="0"/>
          </a:p>
          <a:p>
            <a:pPr eaLnBrk="1" hangingPunct="1">
              <a:defRPr/>
            </a:pPr>
            <a:endParaRPr lang="en-US" altLang="en-US" dirty="0"/>
          </a:p>
          <a:p>
            <a:pPr marL="0" indent="0" eaLnBrk="1" hangingPunct="1">
              <a:buNone/>
              <a:defRPr/>
            </a:pPr>
            <a:endParaRPr lang="en-US" altLang="en-US" dirty="0"/>
          </a:p>
        </p:txBody>
      </p:sp>
      <p:sp>
        <p:nvSpPr>
          <p:cNvPr id="2" name="Oval 1">
            <a:extLst>
              <a:ext uri="{FF2B5EF4-FFF2-40B4-BE49-F238E27FC236}">
                <a16:creationId xmlns:a16="http://schemas.microsoft.com/office/drawing/2014/main" id="{8AE5BF6B-15FA-4B00-861E-B80C78A9425A}"/>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DD08127-6361-437D-8588-9660DA9BE74A}"/>
              </a:ext>
            </a:extLst>
          </p:cNvPr>
          <p:cNvSpPr/>
          <p:nvPr/>
        </p:nvSpPr>
        <p:spPr>
          <a:xfrm>
            <a:off x="146125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41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693CD18-6471-44D4-BEB6-54DCBA79BA0B}"/>
              </a:ext>
            </a:extLst>
          </p:cNvPr>
          <p:cNvSpPr>
            <a:spLocks noGrp="1"/>
          </p:cNvSpPr>
          <p:nvPr>
            <p:ph idx="1"/>
          </p:nvPr>
        </p:nvSpPr>
        <p:spPr>
          <a:xfrm>
            <a:off x="914400" y="1371600"/>
            <a:ext cx="10363200" cy="5104296"/>
          </a:xfrm>
        </p:spPr>
        <p:txBody>
          <a:bodyPr>
            <a:noAutofit/>
          </a:bodyPr>
          <a:lstStyle/>
          <a:p>
            <a:pPr>
              <a:lnSpc>
                <a:spcPct val="100000"/>
              </a:lnSpc>
            </a:pPr>
            <a:r>
              <a:rPr lang="en-US" sz="2000" b="1" dirty="0"/>
              <a:t>Model information:</a:t>
            </a:r>
          </a:p>
          <a:p>
            <a:pPr lvl="1"/>
            <a:r>
              <a:rPr lang="en-US" sz="1800" dirty="0"/>
              <a:t>Utilized the operational Hurricane Weather Research and Forecasting Model (HWRF) </a:t>
            </a:r>
          </a:p>
          <a:p>
            <a:pPr lvl="1">
              <a:lnSpc>
                <a:spcPct val="200000"/>
              </a:lnSpc>
            </a:pPr>
            <a:r>
              <a:rPr lang="en-US" sz="1800" dirty="0"/>
              <a:t>Model version: H-220</a:t>
            </a:r>
          </a:p>
          <a:p>
            <a:pPr lvl="1">
              <a:lnSpc>
                <a:spcPct val="200000"/>
              </a:lnSpc>
            </a:pPr>
            <a:r>
              <a:rPr lang="en-US" sz="1800" dirty="0"/>
              <a:t>Ran on NOAA Hera supercomputer</a:t>
            </a:r>
          </a:p>
          <a:p>
            <a:pPr marL="0" indent="0">
              <a:lnSpc>
                <a:spcPct val="100000"/>
              </a:lnSpc>
              <a:buNone/>
            </a:pPr>
            <a:endParaRPr lang="en-US" dirty="0"/>
          </a:p>
          <a:p>
            <a:pPr>
              <a:lnSpc>
                <a:spcPct val="100000"/>
              </a:lnSpc>
            </a:pPr>
            <a:r>
              <a:rPr lang="en-US" sz="2000" b="1" dirty="0"/>
              <a:t>How model was used in experiments:</a:t>
            </a:r>
          </a:p>
          <a:p>
            <a:pPr lvl="1"/>
            <a:r>
              <a:rPr lang="en-US" sz="1800" dirty="0"/>
              <a:t>The assimilation of dropsonde data at different altitude ranges provides different HWRF initial conditions</a:t>
            </a:r>
          </a:p>
          <a:p>
            <a:pPr marL="274320" lvl="1" indent="0">
              <a:buNone/>
            </a:pPr>
            <a:endParaRPr lang="en-US" sz="1800" dirty="0"/>
          </a:p>
          <a:p>
            <a:pPr lvl="1"/>
            <a:r>
              <a:rPr lang="en-US" sz="1800" dirty="0"/>
              <a:t>The different initial conditions lead to the differences in track, intensity and structure forecasts </a:t>
            </a:r>
            <a:br>
              <a:rPr lang="en-US" sz="1800" dirty="0"/>
            </a:br>
            <a:br>
              <a:rPr lang="en-US" sz="1800" dirty="0"/>
            </a:br>
            <a:br>
              <a:rPr lang="en-US" sz="1800" dirty="0"/>
            </a:br>
            <a:endParaRPr lang="en-US" sz="1800" dirty="0"/>
          </a:p>
        </p:txBody>
      </p:sp>
      <p:sp>
        <p:nvSpPr>
          <p:cNvPr id="5" name="Rectangle 1026">
            <a:extLst>
              <a:ext uri="{FF2B5EF4-FFF2-40B4-BE49-F238E27FC236}">
                <a16:creationId xmlns:a16="http://schemas.microsoft.com/office/drawing/2014/main" id="{7874CD3A-558A-4635-A173-280119BF289A}"/>
              </a:ext>
            </a:extLst>
          </p:cNvPr>
          <p:cNvSpPr txBox="1">
            <a:spLocks noChangeArrowheads="1"/>
          </p:cNvSpPr>
          <p:nvPr/>
        </p:nvSpPr>
        <p:spPr>
          <a:xfrm>
            <a:off x="1930400" y="2286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altLang="en-US" dirty="0"/>
              <a:t>Methodology - Model</a:t>
            </a:r>
          </a:p>
        </p:txBody>
      </p:sp>
      <p:sp>
        <p:nvSpPr>
          <p:cNvPr id="2" name="Oval 1">
            <a:extLst>
              <a:ext uri="{FF2B5EF4-FFF2-40B4-BE49-F238E27FC236}">
                <a16:creationId xmlns:a16="http://schemas.microsoft.com/office/drawing/2014/main" id="{2D5F2E59-21BF-4808-BF9E-E0F7F827D22F}"/>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16F3DE6-76C8-4D6D-945A-DB8AE19834B9}"/>
              </a:ext>
            </a:extLst>
          </p:cNvPr>
          <p:cNvSpPr/>
          <p:nvPr/>
        </p:nvSpPr>
        <p:spPr>
          <a:xfrm>
            <a:off x="144896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0DE7C0A-11A4-403E-B1CB-85C0484BF2C4}"/>
              </a:ext>
            </a:extLst>
          </p:cNvPr>
          <p:cNvSpPr/>
          <p:nvPr/>
        </p:nvSpPr>
        <p:spPr>
          <a:xfrm>
            <a:off x="359485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97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a:extLst>
              <a:ext uri="{FF2B5EF4-FFF2-40B4-BE49-F238E27FC236}">
                <a16:creationId xmlns:a16="http://schemas.microsoft.com/office/drawing/2014/main" id="{85FB8D35-A2BF-4D06-8722-B074BAEA409B}"/>
              </a:ext>
            </a:extLst>
          </p:cNvPr>
          <p:cNvSpPr>
            <a:spLocks noGrp="1" noChangeArrowheads="1"/>
          </p:cNvSpPr>
          <p:nvPr>
            <p:ph idx="1"/>
          </p:nvPr>
        </p:nvSpPr>
        <p:spPr>
          <a:xfrm>
            <a:off x="304800" y="1182172"/>
            <a:ext cx="11582400" cy="398527"/>
          </a:xfrm>
        </p:spPr>
        <p:txBody>
          <a:bodyPr>
            <a:noAutofit/>
          </a:bodyPr>
          <a:lstStyle/>
          <a:p>
            <a:pPr marL="0" indent="0" algn="ctr" eaLnBrk="1" hangingPunct="1">
              <a:lnSpc>
                <a:spcPct val="100000"/>
              </a:lnSpc>
              <a:buNone/>
            </a:pPr>
            <a:r>
              <a:rPr lang="en-US" altLang="en-US" dirty="0"/>
              <a:t>Control Cycles: </a:t>
            </a:r>
            <a:r>
              <a:rPr lang="en-US" dirty="0"/>
              <a:t>2016082212 – 20160900306  |  Deny Cycles: 2016082412 – 20160900306</a:t>
            </a:r>
            <a:endParaRPr lang="en-US" altLang="en-US" dirty="0"/>
          </a:p>
        </p:txBody>
      </p:sp>
      <p:sp>
        <p:nvSpPr>
          <p:cNvPr id="41" name="Rectangle 1026">
            <a:extLst>
              <a:ext uri="{FF2B5EF4-FFF2-40B4-BE49-F238E27FC236}">
                <a16:creationId xmlns:a16="http://schemas.microsoft.com/office/drawing/2014/main" id="{FB25F522-9AE5-4763-BC28-324119B2E82C}"/>
              </a:ext>
            </a:extLst>
          </p:cNvPr>
          <p:cNvSpPr txBox="1">
            <a:spLocks noChangeArrowheads="1"/>
          </p:cNvSpPr>
          <p:nvPr/>
        </p:nvSpPr>
        <p:spPr>
          <a:xfrm>
            <a:off x="1975895" y="19821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altLang="en-US" dirty="0"/>
              <a:t>Methodology - Experiments</a:t>
            </a:r>
          </a:p>
        </p:txBody>
      </p:sp>
      <p:sp>
        <p:nvSpPr>
          <p:cNvPr id="48" name="Rectangle 47">
            <a:extLst>
              <a:ext uri="{FF2B5EF4-FFF2-40B4-BE49-F238E27FC236}">
                <a16:creationId xmlns:a16="http://schemas.microsoft.com/office/drawing/2014/main" id="{3AC3BE1B-62B6-4E62-B719-46489CF40F55}"/>
              </a:ext>
            </a:extLst>
          </p:cNvPr>
          <p:cNvSpPr/>
          <p:nvPr/>
        </p:nvSpPr>
        <p:spPr>
          <a:xfrm>
            <a:off x="4485684" y="3054739"/>
            <a:ext cx="730097" cy="2041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9F8D142-726C-4DFF-8512-4FE37B5BE78E}"/>
              </a:ext>
            </a:extLst>
          </p:cNvPr>
          <p:cNvSpPr txBox="1"/>
          <p:nvPr/>
        </p:nvSpPr>
        <p:spPr>
          <a:xfrm>
            <a:off x="1392396" y="2079097"/>
            <a:ext cx="1276693" cy="400110"/>
          </a:xfrm>
          <a:prstGeom prst="rect">
            <a:avLst/>
          </a:prstGeom>
          <a:noFill/>
        </p:spPr>
        <p:txBody>
          <a:bodyPr wrap="square" rtlCol="0">
            <a:spAutoFit/>
          </a:bodyPr>
          <a:lstStyle/>
          <a:p>
            <a:pPr algn="ctr"/>
            <a:r>
              <a:rPr lang="en-US" sz="2000" b="1" dirty="0"/>
              <a:t>Control</a:t>
            </a:r>
            <a:r>
              <a:rPr lang="en-US" b="1" dirty="0"/>
              <a:t> </a:t>
            </a:r>
          </a:p>
        </p:txBody>
      </p:sp>
      <p:sp>
        <p:nvSpPr>
          <p:cNvPr id="43" name="TextBox 42">
            <a:extLst>
              <a:ext uri="{FF2B5EF4-FFF2-40B4-BE49-F238E27FC236}">
                <a16:creationId xmlns:a16="http://schemas.microsoft.com/office/drawing/2014/main" id="{AAA34C32-D7FF-47A8-B6F0-22F061F7FD84}"/>
              </a:ext>
            </a:extLst>
          </p:cNvPr>
          <p:cNvSpPr txBox="1"/>
          <p:nvPr/>
        </p:nvSpPr>
        <p:spPr>
          <a:xfrm>
            <a:off x="4075808" y="2079097"/>
            <a:ext cx="1564940" cy="400110"/>
          </a:xfrm>
          <a:prstGeom prst="rect">
            <a:avLst/>
          </a:prstGeom>
          <a:noFill/>
        </p:spPr>
        <p:txBody>
          <a:bodyPr wrap="square" rtlCol="0">
            <a:spAutoFit/>
          </a:bodyPr>
          <a:lstStyle/>
          <a:p>
            <a:pPr algn="ctr"/>
            <a:r>
              <a:rPr lang="en-US" sz="2000" b="1" dirty="0"/>
              <a:t>G-IV Deny</a:t>
            </a:r>
          </a:p>
        </p:txBody>
      </p:sp>
      <p:pic>
        <p:nvPicPr>
          <p:cNvPr id="54" name="Picture 53">
            <a:extLst>
              <a:ext uri="{FF2B5EF4-FFF2-40B4-BE49-F238E27FC236}">
                <a16:creationId xmlns:a16="http://schemas.microsoft.com/office/drawing/2014/main" id="{413062B9-B9B0-418C-A90E-F0DEAC55F4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0178" y="2479207"/>
            <a:ext cx="1591013" cy="2762532"/>
          </a:xfrm>
          <a:prstGeom prst="rect">
            <a:avLst/>
          </a:prstGeom>
        </p:spPr>
      </p:pic>
      <p:sp>
        <p:nvSpPr>
          <p:cNvPr id="44" name="TextBox 43">
            <a:extLst>
              <a:ext uri="{FF2B5EF4-FFF2-40B4-BE49-F238E27FC236}">
                <a16:creationId xmlns:a16="http://schemas.microsoft.com/office/drawing/2014/main" id="{3169F566-9447-4A68-A203-A4E971EB4EA1}"/>
              </a:ext>
            </a:extLst>
          </p:cNvPr>
          <p:cNvSpPr txBox="1"/>
          <p:nvPr/>
        </p:nvSpPr>
        <p:spPr>
          <a:xfrm>
            <a:off x="7047467" y="2079097"/>
            <a:ext cx="1298904" cy="400110"/>
          </a:xfrm>
          <a:prstGeom prst="rect">
            <a:avLst/>
          </a:prstGeom>
          <a:noFill/>
        </p:spPr>
        <p:txBody>
          <a:bodyPr wrap="square" rtlCol="0">
            <a:spAutoFit/>
          </a:bodyPr>
          <a:lstStyle/>
          <a:p>
            <a:pPr algn="ctr"/>
            <a:r>
              <a:rPr lang="en-US" sz="2000" b="1" dirty="0"/>
              <a:t>P3 Deny</a:t>
            </a:r>
          </a:p>
        </p:txBody>
      </p:sp>
      <p:sp>
        <p:nvSpPr>
          <p:cNvPr id="45" name="TextBox 44">
            <a:extLst>
              <a:ext uri="{FF2B5EF4-FFF2-40B4-BE49-F238E27FC236}">
                <a16:creationId xmlns:a16="http://schemas.microsoft.com/office/drawing/2014/main" id="{D5D9CFD3-CA07-4294-B7E1-804075CCD938}"/>
              </a:ext>
            </a:extLst>
          </p:cNvPr>
          <p:cNvSpPr txBox="1"/>
          <p:nvPr/>
        </p:nvSpPr>
        <p:spPr>
          <a:xfrm>
            <a:off x="9849340" y="2080200"/>
            <a:ext cx="1298904" cy="400110"/>
          </a:xfrm>
          <a:prstGeom prst="rect">
            <a:avLst/>
          </a:prstGeom>
          <a:noFill/>
        </p:spPr>
        <p:txBody>
          <a:bodyPr wrap="square" rtlCol="0">
            <a:spAutoFit/>
          </a:bodyPr>
          <a:lstStyle/>
          <a:p>
            <a:pPr algn="ctr"/>
            <a:r>
              <a:rPr lang="en-US" sz="2000" b="1" dirty="0"/>
              <a:t>Deny All</a:t>
            </a:r>
          </a:p>
        </p:txBody>
      </p:sp>
      <p:sp>
        <p:nvSpPr>
          <p:cNvPr id="46" name="Rectangle 45">
            <a:extLst>
              <a:ext uri="{FF2B5EF4-FFF2-40B4-BE49-F238E27FC236}">
                <a16:creationId xmlns:a16="http://schemas.microsoft.com/office/drawing/2014/main" id="{A54F5922-BE5C-4076-A379-F4BAF7CED7E5}"/>
              </a:ext>
            </a:extLst>
          </p:cNvPr>
          <p:cNvSpPr/>
          <p:nvPr/>
        </p:nvSpPr>
        <p:spPr>
          <a:xfrm>
            <a:off x="1698124" y="2630291"/>
            <a:ext cx="730097" cy="2465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F95D07C-E0F8-4086-9483-F46753F0B827}"/>
              </a:ext>
            </a:extLst>
          </p:cNvPr>
          <p:cNvSpPr/>
          <p:nvPr/>
        </p:nvSpPr>
        <p:spPr>
          <a:xfrm>
            <a:off x="7331871" y="4354162"/>
            <a:ext cx="730097" cy="741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BD77983-1F2A-4076-A17A-1224A0E355F1}"/>
              </a:ext>
            </a:extLst>
          </p:cNvPr>
          <p:cNvSpPr/>
          <p:nvPr/>
        </p:nvSpPr>
        <p:spPr>
          <a:xfrm>
            <a:off x="536526" y="1675455"/>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0D62AE12-339E-4EA9-8CED-4B5A937CF9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6365" y="2480007"/>
            <a:ext cx="1591013" cy="2762532"/>
          </a:xfrm>
          <a:prstGeom prst="rect">
            <a:avLst/>
          </a:prstGeom>
        </p:spPr>
      </p:pic>
      <p:sp>
        <p:nvSpPr>
          <p:cNvPr id="49" name="TextBox 48">
            <a:extLst>
              <a:ext uri="{FF2B5EF4-FFF2-40B4-BE49-F238E27FC236}">
                <a16:creationId xmlns:a16="http://schemas.microsoft.com/office/drawing/2014/main" id="{CC0A7A81-151C-4EBA-B8CB-A8781C950FED}"/>
              </a:ext>
            </a:extLst>
          </p:cNvPr>
          <p:cNvSpPr txBox="1"/>
          <p:nvPr/>
        </p:nvSpPr>
        <p:spPr>
          <a:xfrm>
            <a:off x="659386" y="1616158"/>
            <a:ext cx="3668490" cy="307777"/>
          </a:xfrm>
          <a:prstGeom prst="rect">
            <a:avLst/>
          </a:prstGeom>
          <a:noFill/>
        </p:spPr>
        <p:txBody>
          <a:bodyPr wrap="square" rtlCol="0">
            <a:spAutoFit/>
          </a:bodyPr>
          <a:lstStyle/>
          <a:p>
            <a:r>
              <a:rPr lang="en-US" sz="1400" dirty="0"/>
              <a:t>Assimilated GH Dropsonde Profile Levels</a:t>
            </a:r>
          </a:p>
        </p:txBody>
      </p:sp>
      <p:pic>
        <p:nvPicPr>
          <p:cNvPr id="51" name="Picture 50">
            <a:extLst>
              <a:ext uri="{FF2B5EF4-FFF2-40B4-BE49-F238E27FC236}">
                <a16:creationId xmlns:a16="http://schemas.microsoft.com/office/drawing/2014/main" id="{AD6B6433-1526-4ADB-87F8-C9CDEE02D98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2618" y="2481755"/>
            <a:ext cx="1591013" cy="2762532"/>
          </a:xfrm>
          <a:prstGeom prst="rect">
            <a:avLst/>
          </a:prstGeom>
        </p:spPr>
      </p:pic>
      <p:pic>
        <p:nvPicPr>
          <p:cNvPr id="53" name="Picture 52">
            <a:extLst>
              <a:ext uri="{FF2B5EF4-FFF2-40B4-BE49-F238E27FC236}">
                <a16:creationId xmlns:a16="http://schemas.microsoft.com/office/drawing/2014/main" id="{EF590DB1-527E-4591-98EC-76E24C2E7C5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323925" y="2479207"/>
            <a:ext cx="1591013" cy="2762532"/>
          </a:xfrm>
          <a:prstGeom prst="rect">
            <a:avLst/>
          </a:prstGeom>
        </p:spPr>
      </p:pic>
      <p:sp>
        <p:nvSpPr>
          <p:cNvPr id="58" name="TextBox 57">
            <a:extLst>
              <a:ext uri="{FF2B5EF4-FFF2-40B4-BE49-F238E27FC236}">
                <a16:creationId xmlns:a16="http://schemas.microsoft.com/office/drawing/2014/main" id="{51A1E53A-F227-4EC9-8ABF-592EB8EAA83E}"/>
              </a:ext>
            </a:extLst>
          </p:cNvPr>
          <p:cNvSpPr txBox="1"/>
          <p:nvPr/>
        </p:nvSpPr>
        <p:spPr>
          <a:xfrm>
            <a:off x="1013199" y="5325514"/>
            <a:ext cx="2099946" cy="1200329"/>
          </a:xfrm>
          <a:prstGeom prst="rect">
            <a:avLst/>
          </a:prstGeom>
          <a:noFill/>
          <a:ln>
            <a:noFill/>
          </a:ln>
        </p:spPr>
        <p:txBody>
          <a:bodyPr wrap="square" rtlCol="0">
            <a:spAutoFit/>
          </a:bodyPr>
          <a:lstStyle/>
          <a:p>
            <a:pPr algn="ctr"/>
            <a:r>
              <a:rPr lang="en-US" dirty="0"/>
              <a:t>Assimilated the full profile of dropsondes from GH level</a:t>
            </a:r>
          </a:p>
        </p:txBody>
      </p:sp>
      <p:sp>
        <p:nvSpPr>
          <p:cNvPr id="60" name="TextBox 59">
            <a:extLst>
              <a:ext uri="{FF2B5EF4-FFF2-40B4-BE49-F238E27FC236}">
                <a16:creationId xmlns:a16="http://schemas.microsoft.com/office/drawing/2014/main" id="{6C462883-AE0A-4B79-AB16-7639BC8B5AEE}"/>
              </a:ext>
            </a:extLst>
          </p:cNvPr>
          <p:cNvSpPr txBox="1"/>
          <p:nvPr/>
        </p:nvSpPr>
        <p:spPr>
          <a:xfrm>
            <a:off x="3621396" y="5424905"/>
            <a:ext cx="2458672" cy="1292662"/>
          </a:xfrm>
          <a:prstGeom prst="rect">
            <a:avLst/>
          </a:prstGeom>
          <a:noFill/>
          <a:ln>
            <a:noFill/>
          </a:ln>
        </p:spPr>
        <p:txBody>
          <a:bodyPr wrap="square" rtlCol="0">
            <a:spAutoFit/>
          </a:bodyPr>
          <a:lstStyle/>
          <a:p>
            <a:pPr lvl="0" algn="ctr"/>
            <a:r>
              <a:rPr lang="en-US" dirty="0"/>
              <a:t>Denied dropsondes above the G-IV level (175 hPa)</a:t>
            </a:r>
            <a:br>
              <a:rPr lang="en-US" sz="2400" dirty="0"/>
            </a:br>
            <a:endParaRPr lang="en-US" sz="2400" dirty="0"/>
          </a:p>
        </p:txBody>
      </p:sp>
      <p:sp>
        <p:nvSpPr>
          <p:cNvPr id="62" name="TextBox 61">
            <a:extLst>
              <a:ext uri="{FF2B5EF4-FFF2-40B4-BE49-F238E27FC236}">
                <a16:creationId xmlns:a16="http://schemas.microsoft.com/office/drawing/2014/main" id="{06BAF465-EE92-4753-9F80-2FD80F5060FA}"/>
              </a:ext>
            </a:extLst>
          </p:cNvPr>
          <p:cNvSpPr txBox="1"/>
          <p:nvPr/>
        </p:nvSpPr>
        <p:spPr>
          <a:xfrm>
            <a:off x="6285590" y="5427020"/>
            <a:ext cx="2822658" cy="923330"/>
          </a:xfrm>
          <a:prstGeom prst="rect">
            <a:avLst/>
          </a:prstGeom>
          <a:noFill/>
          <a:ln>
            <a:noFill/>
          </a:ln>
        </p:spPr>
        <p:txBody>
          <a:bodyPr wrap="square" rtlCol="0">
            <a:spAutoFit/>
          </a:bodyPr>
          <a:lstStyle/>
          <a:p>
            <a:pPr lvl="0" algn="ctr"/>
            <a:r>
              <a:rPr lang="en-US" dirty="0"/>
              <a:t>Denied dropsonde above the P3 level </a:t>
            </a:r>
          </a:p>
          <a:p>
            <a:pPr lvl="0" algn="ctr"/>
            <a:r>
              <a:rPr lang="en-US" dirty="0"/>
              <a:t>(700 hPa)</a:t>
            </a:r>
          </a:p>
        </p:txBody>
      </p:sp>
      <p:sp>
        <p:nvSpPr>
          <p:cNvPr id="64" name="TextBox 63">
            <a:extLst>
              <a:ext uri="{FF2B5EF4-FFF2-40B4-BE49-F238E27FC236}">
                <a16:creationId xmlns:a16="http://schemas.microsoft.com/office/drawing/2014/main" id="{92D9C71A-BC19-40A5-8525-95F7D6577AE0}"/>
              </a:ext>
            </a:extLst>
          </p:cNvPr>
          <p:cNvSpPr txBox="1"/>
          <p:nvPr/>
        </p:nvSpPr>
        <p:spPr>
          <a:xfrm>
            <a:off x="9703285" y="5424905"/>
            <a:ext cx="1591013" cy="646331"/>
          </a:xfrm>
          <a:prstGeom prst="rect">
            <a:avLst/>
          </a:prstGeom>
          <a:noFill/>
        </p:spPr>
        <p:txBody>
          <a:bodyPr wrap="square" rtlCol="0">
            <a:spAutoFit/>
          </a:bodyPr>
          <a:lstStyle/>
          <a:p>
            <a:pPr lvl="0" algn="ctr"/>
            <a:r>
              <a:rPr lang="en-US" dirty="0"/>
              <a:t>Denied all dropsondes</a:t>
            </a:r>
          </a:p>
        </p:txBody>
      </p:sp>
      <p:sp>
        <p:nvSpPr>
          <p:cNvPr id="2" name="Oval 1">
            <a:extLst>
              <a:ext uri="{FF2B5EF4-FFF2-40B4-BE49-F238E27FC236}">
                <a16:creationId xmlns:a16="http://schemas.microsoft.com/office/drawing/2014/main" id="{CCF37E7A-5DB9-4394-BEBE-0519F9DDEFA5}"/>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543B00E-025A-4AF0-BC83-BA413C409574}"/>
              </a:ext>
            </a:extLst>
          </p:cNvPr>
          <p:cNvSpPr/>
          <p:nvPr/>
        </p:nvSpPr>
        <p:spPr>
          <a:xfrm>
            <a:off x="145229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7830F80-77E1-4276-8189-C5327222BAF5}"/>
              </a:ext>
            </a:extLst>
          </p:cNvPr>
          <p:cNvSpPr/>
          <p:nvPr/>
        </p:nvSpPr>
        <p:spPr>
          <a:xfrm>
            <a:off x="3581408"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FC8188F-6F78-4D0F-899E-881DB8CABEE5}"/>
              </a:ext>
            </a:extLst>
          </p:cNvPr>
          <p:cNvSpPr/>
          <p:nvPr/>
        </p:nvSpPr>
        <p:spPr>
          <a:xfrm>
            <a:off x="430373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5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2B5D-18B8-450D-A844-F67204132D29}"/>
              </a:ext>
            </a:extLst>
          </p:cNvPr>
          <p:cNvSpPr>
            <a:spLocks noGrp="1"/>
          </p:cNvSpPr>
          <p:nvPr>
            <p:ph type="title"/>
          </p:nvPr>
        </p:nvSpPr>
        <p:spPr>
          <a:xfrm>
            <a:off x="1066800" y="101905"/>
            <a:ext cx="10058400" cy="1371600"/>
          </a:xfrm>
        </p:spPr>
        <p:txBody>
          <a:bodyPr/>
          <a:lstStyle/>
          <a:p>
            <a:pPr algn="ctr"/>
            <a:r>
              <a:rPr lang="en-US" dirty="0"/>
              <a:t>Results: GH Observations</a:t>
            </a:r>
          </a:p>
        </p:txBody>
      </p:sp>
      <p:graphicFrame>
        <p:nvGraphicFramePr>
          <p:cNvPr id="4" name="Table 4">
            <a:extLst>
              <a:ext uri="{FF2B5EF4-FFF2-40B4-BE49-F238E27FC236}">
                <a16:creationId xmlns:a16="http://schemas.microsoft.com/office/drawing/2014/main" id="{3F73DBB7-1629-4AE7-B816-46A7C2E1D075}"/>
              </a:ext>
            </a:extLst>
          </p:cNvPr>
          <p:cNvGraphicFramePr>
            <a:graphicFrameLocks noGrp="1"/>
          </p:cNvGraphicFramePr>
          <p:nvPr>
            <p:ph idx="1"/>
            <p:extLst>
              <p:ext uri="{D42A27DB-BD31-4B8C-83A1-F6EECF244321}">
                <p14:modId xmlns:p14="http://schemas.microsoft.com/office/powerpoint/2010/main" val="3669617870"/>
              </p:ext>
            </p:extLst>
          </p:nvPr>
        </p:nvGraphicFramePr>
        <p:xfrm>
          <a:off x="506895" y="1707702"/>
          <a:ext cx="11178210" cy="3442596"/>
        </p:xfrm>
        <a:graphic>
          <a:graphicData uri="http://schemas.openxmlformats.org/drawingml/2006/table">
            <a:tbl>
              <a:tblPr firstRow="1" bandRow="1">
                <a:tableStyleId>{5C22544A-7EE6-4342-B048-85BDC9FD1C3A}</a:tableStyleId>
              </a:tblPr>
              <a:tblGrid>
                <a:gridCol w="2235642">
                  <a:extLst>
                    <a:ext uri="{9D8B030D-6E8A-4147-A177-3AD203B41FA5}">
                      <a16:colId xmlns:a16="http://schemas.microsoft.com/office/drawing/2014/main" val="3338353009"/>
                    </a:ext>
                  </a:extLst>
                </a:gridCol>
                <a:gridCol w="2235642">
                  <a:extLst>
                    <a:ext uri="{9D8B030D-6E8A-4147-A177-3AD203B41FA5}">
                      <a16:colId xmlns:a16="http://schemas.microsoft.com/office/drawing/2014/main" val="2286630366"/>
                    </a:ext>
                  </a:extLst>
                </a:gridCol>
                <a:gridCol w="2235642">
                  <a:extLst>
                    <a:ext uri="{9D8B030D-6E8A-4147-A177-3AD203B41FA5}">
                      <a16:colId xmlns:a16="http://schemas.microsoft.com/office/drawing/2014/main" val="3455329382"/>
                    </a:ext>
                  </a:extLst>
                </a:gridCol>
                <a:gridCol w="2235642">
                  <a:extLst>
                    <a:ext uri="{9D8B030D-6E8A-4147-A177-3AD203B41FA5}">
                      <a16:colId xmlns:a16="http://schemas.microsoft.com/office/drawing/2014/main" val="2869338265"/>
                    </a:ext>
                  </a:extLst>
                </a:gridCol>
                <a:gridCol w="2235642">
                  <a:extLst>
                    <a:ext uri="{9D8B030D-6E8A-4147-A177-3AD203B41FA5}">
                      <a16:colId xmlns:a16="http://schemas.microsoft.com/office/drawing/2014/main" val="3539298148"/>
                    </a:ext>
                  </a:extLst>
                </a:gridCol>
              </a:tblGrid>
              <a:tr h="573766">
                <a:tc>
                  <a:txBody>
                    <a:bodyPr/>
                    <a:lstStyle/>
                    <a:p>
                      <a:pPr algn="ctr"/>
                      <a:r>
                        <a:rPr lang="en-US" dirty="0"/>
                        <a:t>Cycles</a:t>
                      </a:r>
                    </a:p>
                  </a:txBody>
                  <a:tcPr anchor="ctr"/>
                </a:tc>
                <a:tc>
                  <a:txBody>
                    <a:bodyPr/>
                    <a:lstStyle/>
                    <a:p>
                      <a:pPr algn="ctr"/>
                      <a:r>
                        <a:rPr lang="en-US" dirty="0"/>
                        <a:t>Control</a:t>
                      </a:r>
                    </a:p>
                  </a:txBody>
                  <a:tcPr anchor="ctr"/>
                </a:tc>
                <a:tc>
                  <a:txBody>
                    <a:bodyPr/>
                    <a:lstStyle/>
                    <a:p>
                      <a:pPr algn="ctr"/>
                      <a:r>
                        <a:rPr lang="en-US" dirty="0"/>
                        <a:t>G-IV Deny</a:t>
                      </a:r>
                    </a:p>
                  </a:txBody>
                  <a:tcPr anchor="ctr"/>
                </a:tc>
                <a:tc>
                  <a:txBody>
                    <a:bodyPr/>
                    <a:lstStyle/>
                    <a:p>
                      <a:pPr algn="ctr"/>
                      <a:r>
                        <a:rPr lang="en-US" dirty="0"/>
                        <a:t>P3 Deny</a:t>
                      </a:r>
                    </a:p>
                  </a:txBody>
                  <a:tcPr anchor="ctr"/>
                </a:tc>
                <a:tc>
                  <a:txBody>
                    <a:bodyPr/>
                    <a:lstStyle/>
                    <a:p>
                      <a:pPr algn="ctr"/>
                      <a:r>
                        <a:rPr lang="en-US" dirty="0"/>
                        <a:t>Deny All</a:t>
                      </a:r>
                    </a:p>
                  </a:txBody>
                  <a:tcPr anchor="ctr"/>
                </a:tc>
                <a:extLst>
                  <a:ext uri="{0D108BD9-81ED-4DB2-BD59-A6C34878D82A}">
                    <a16:rowId xmlns:a16="http://schemas.microsoft.com/office/drawing/2014/main" val="86348132"/>
                  </a:ext>
                </a:extLst>
              </a:tr>
              <a:tr h="573766">
                <a:tc>
                  <a:txBody>
                    <a:bodyPr/>
                    <a:lstStyle/>
                    <a:p>
                      <a:pPr algn="ctr"/>
                      <a:r>
                        <a:rPr lang="en-US" dirty="0"/>
                        <a:t>8/24/2016 18Z</a:t>
                      </a:r>
                    </a:p>
                  </a:txBody>
                  <a:tcPr anchor="ctr"/>
                </a:tc>
                <a:tc>
                  <a:txBody>
                    <a:bodyPr/>
                    <a:lstStyle/>
                    <a:p>
                      <a:pPr algn="ctr"/>
                      <a:r>
                        <a:rPr lang="en-US" dirty="0"/>
                        <a:t>964</a:t>
                      </a:r>
                    </a:p>
                  </a:txBody>
                  <a:tcPr anchor="ctr"/>
                </a:tc>
                <a:tc>
                  <a:txBody>
                    <a:bodyPr/>
                    <a:lstStyle/>
                    <a:p>
                      <a:pPr algn="ctr"/>
                      <a:r>
                        <a:rPr lang="en-US" dirty="0"/>
                        <a:t>793</a:t>
                      </a:r>
                    </a:p>
                  </a:txBody>
                  <a:tcPr anchor="ctr"/>
                </a:tc>
                <a:tc>
                  <a:txBody>
                    <a:bodyPr/>
                    <a:lstStyle/>
                    <a:p>
                      <a:pPr algn="ctr"/>
                      <a:r>
                        <a:rPr lang="en-US" dirty="0"/>
                        <a:t>262</a:t>
                      </a:r>
                    </a:p>
                  </a:txBody>
                  <a:tcPr anchor="ctr"/>
                </a:tc>
                <a:tc>
                  <a:txBody>
                    <a:bodyPr/>
                    <a:lstStyle/>
                    <a:p>
                      <a:pPr algn="ctr"/>
                      <a:r>
                        <a:rPr lang="en-US" dirty="0"/>
                        <a:t>0</a:t>
                      </a:r>
                    </a:p>
                  </a:txBody>
                  <a:tcPr anchor="ctr"/>
                </a:tc>
                <a:extLst>
                  <a:ext uri="{0D108BD9-81ED-4DB2-BD59-A6C34878D82A}">
                    <a16:rowId xmlns:a16="http://schemas.microsoft.com/office/drawing/2014/main" val="813995752"/>
                  </a:ext>
                </a:extLst>
              </a:tr>
              <a:tr h="573766">
                <a:tc>
                  <a:txBody>
                    <a:bodyPr/>
                    <a:lstStyle/>
                    <a:p>
                      <a:pPr algn="ctr"/>
                      <a:r>
                        <a:rPr lang="en-US" dirty="0"/>
                        <a:t>8/25/2016 00Z</a:t>
                      </a:r>
                    </a:p>
                  </a:txBody>
                  <a:tcPr anchor="ctr"/>
                </a:tc>
                <a:tc>
                  <a:txBody>
                    <a:bodyPr/>
                    <a:lstStyle/>
                    <a:p>
                      <a:pPr algn="ctr"/>
                      <a:r>
                        <a:rPr lang="en-US" dirty="0"/>
                        <a:t>1203</a:t>
                      </a:r>
                    </a:p>
                  </a:txBody>
                  <a:tcPr anchor="ctr"/>
                </a:tc>
                <a:tc>
                  <a:txBody>
                    <a:bodyPr/>
                    <a:lstStyle/>
                    <a:p>
                      <a:pPr algn="ctr"/>
                      <a:r>
                        <a:rPr lang="en-US" dirty="0"/>
                        <a:t>1003</a:t>
                      </a:r>
                    </a:p>
                  </a:txBody>
                  <a:tcPr anchor="ctr"/>
                </a:tc>
                <a:tc>
                  <a:txBody>
                    <a:bodyPr/>
                    <a:lstStyle/>
                    <a:p>
                      <a:pPr algn="ctr"/>
                      <a:r>
                        <a:rPr lang="en-US" dirty="0"/>
                        <a:t>365</a:t>
                      </a:r>
                    </a:p>
                  </a:txBody>
                  <a:tcPr anchor="ctr"/>
                </a:tc>
                <a:tc>
                  <a:txBody>
                    <a:bodyPr/>
                    <a:lstStyle/>
                    <a:p>
                      <a:pPr algn="ctr"/>
                      <a:r>
                        <a:rPr lang="en-US" dirty="0"/>
                        <a:t>0</a:t>
                      </a:r>
                    </a:p>
                  </a:txBody>
                  <a:tcPr anchor="ctr"/>
                </a:tc>
                <a:extLst>
                  <a:ext uri="{0D108BD9-81ED-4DB2-BD59-A6C34878D82A}">
                    <a16:rowId xmlns:a16="http://schemas.microsoft.com/office/drawing/2014/main" val="4019570414"/>
                  </a:ext>
                </a:extLst>
              </a:tr>
              <a:tr h="573766">
                <a:tc>
                  <a:txBody>
                    <a:bodyPr/>
                    <a:lstStyle/>
                    <a:p>
                      <a:pPr algn="ctr"/>
                      <a:r>
                        <a:rPr lang="en-US" dirty="0"/>
                        <a:t>8/25/2016 06Z</a:t>
                      </a:r>
                    </a:p>
                  </a:txBody>
                  <a:tcPr anchor="ctr"/>
                </a:tc>
                <a:tc>
                  <a:txBody>
                    <a:bodyPr/>
                    <a:lstStyle/>
                    <a:p>
                      <a:pPr algn="ctr"/>
                      <a:r>
                        <a:rPr lang="en-US" dirty="0"/>
                        <a:t>290</a:t>
                      </a:r>
                    </a:p>
                  </a:txBody>
                  <a:tcPr anchor="ctr"/>
                </a:tc>
                <a:tc>
                  <a:txBody>
                    <a:bodyPr/>
                    <a:lstStyle/>
                    <a:p>
                      <a:pPr algn="ctr"/>
                      <a:r>
                        <a:rPr lang="en-US" dirty="0"/>
                        <a:t>244</a:t>
                      </a:r>
                    </a:p>
                  </a:txBody>
                  <a:tcPr anchor="ctr"/>
                </a:tc>
                <a:tc>
                  <a:txBody>
                    <a:bodyPr/>
                    <a:lstStyle/>
                    <a:p>
                      <a:pPr algn="ctr"/>
                      <a:r>
                        <a:rPr lang="en-US" dirty="0"/>
                        <a:t>76</a:t>
                      </a:r>
                    </a:p>
                  </a:txBody>
                  <a:tcPr anchor="ctr"/>
                </a:tc>
                <a:tc>
                  <a:txBody>
                    <a:bodyPr/>
                    <a:lstStyle/>
                    <a:p>
                      <a:pPr algn="ctr"/>
                      <a:r>
                        <a:rPr lang="en-US" dirty="0"/>
                        <a:t>0</a:t>
                      </a:r>
                    </a:p>
                  </a:txBody>
                  <a:tcPr anchor="ctr"/>
                </a:tc>
                <a:extLst>
                  <a:ext uri="{0D108BD9-81ED-4DB2-BD59-A6C34878D82A}">
                    <a16:rowId xmlns:a16="http://schemas.microsoft.com/office/drawing/2014/main" val="105904347"/>
                  </a:ext>
                </a:extLst>
              </a:tr>
              <a:tr h="573766">
                <a:tc>
                  <a:txBody>
                    <a:bodyPr/>
                    <a:lstStyle/>
                    <a:p>
                      <a:pPr algn="ctr"/>
                      <a:r>
                        <a:rPr lang="en-US" dirty="0"/>
                        <a:t>8/27/2016 06Z</a:t>
                      </a:r>
                    </a:p>
                  </a:txBody>
                  <a:tcPr anchor="ctr"/>
                </a:tc>
                <a:tc>
                  <a:txBody>
                    <a:bodyPr/>
                    <a:lstStyle/>
                    <a:p>
                      <a:pPr algn="ctr"/>
                      <a:r>
                        <a:rPr lang="en-US" dirty="0"/>
                        <a:t>692</a:t>
                      </a:r>
                    </a:p>
                  </a:txBody>
                  <a:tcPr anchor="ctr"/>
                </a:tc>
                <a:tc>
                  <a:txBody>
                    <a:bodyPr/>
                    <a:lstStyle/>
                    <a:p>
                      <a:pPr algn="ctr"/>
                      <a:r>
                        <a:rPr lang="en-US" dirty="0"/>
                        <a:t>573</a:t>
                      </a:r>
                    </a:p>
                  </a:txBody>
                  <a:tcPr anchor="ctr"/>
                </a:tc>
                <a:tc>
                  <a:txBody>
                    <a:bodyPr/>
                    <a:lstStyle/>
                    <a:p>
                      <a:pPr algn="ctr"/>
                      <a:r>
                        <a:rPr lang="en-US" dirty="0"/>
                        <a:t>174</a:t>
                      </a:r>
                    </a:p>
                  </a:txBody>
                  <a:tcPr anchor="ctr"/>
                </a:tc>
                <a:tc>
                  <a:txBody>
                    <a:bodyPr/>
                    <a:lstStyle/>
                    <a:p>
                      <a:pPr algn="ctr"/>
                      <a:r>
                        <a:rPr lang="en-US" dirty="0"/>
                        <a:t>0</a:t>
                      </a:r>
                    </a:p>
                  </a:txBody>
                  <a:tcPr anchor="ctr"/>
                </a:tc>
                <a:extLst>
                  <a:ext uri="{0D108BD9-81ED-4DB2-BD59-A6C34878D82A}">
                    <a16:rowId xmlns:a16="http://schemas.microsoft.com/office/drawing/2014/main" val="1708481043"/>
                  </a:ext>
                </a:extLst>
              </a:tr>
              <a:tr h="57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8/27/2016 12Z</a:t>
                      </a:r>
                    </a:p>
                  </a:txBody>
                  <a:tcPr anchor="ctr"/>
                </a:tc>
                <a:tc>
                  <a:txBody>
                    <a:bodyPr/>
                    <a:lstStyle/>
                    <a:p>
                      <a:pPr algn="ctr"/>
                      <a:r>
                        <a:rPr lang="en-US" dirty="0"/>
                        <a:t>525</a:t>
                      </a:r>
                    </a:p>
                  </a:txBody>
                  <a:tcPr anchor="ctr"/>
                </a:tc>
                <a:tc>
                  <a:txBody>
                    <a:bodyPr/>
                    <a:lstStyle/>
                    <a:p>
                      <a:pPr algn="ctr"/>
                      <a:r>
                        <a:rPr lang="en-US" dirty="0"/>
                        <a:t>431</a:t>
                      </a:r>
                    </a:p>
                  </a:txBody>
                  <a:tcPr anchor="ctr"/>
                </a:tc>
                <a:tc>
                  <a:txBody>
                    <a:bodyPr/>
                    <a:lstStyle/>
                    <a:p>
                      <a:pPr algn="ctr"/>
                      <a:r>
                        <a:rPr lang="en-US" dirty="0"/>
                        <a:t>167</a:t>
                      </a:r>
                    </a:p>
                  </a:txBody>
                  <a:tcPr anchor="ctr"/>
                </a:tc>
                <a:tc>
                  <a:txBody>
                    <a:bodyPr/>
                    <a:lstStyle/>
                    <a:p>
                      <a:pPr algn="ctr"/>
                      <a:r>
                        <a:rPr lang="en-US" dirty="0"/>
                        <a:t>0</a:t>
                      </a:r>
                    </a:p>
                  </a:txBody>
                  <a:tcPr anchor="ctr"/>
                </a:tc>
                <a:extLst>
                  <a:ext uri="{0D108BD9-81ED-4DB2-BD59-A6C34878D82A}">
                    <a16:rowId xmlns:a16="http://schemas.microsoft.com/office/drawing/2014/main" val="4118496052"/>
                  </a:ext>
                </a:extLst>
              </a:tr>
            </a:tbl>
          </a:graphicData>
        </a:graphic>
      </p:graphicFrame>
      <p:sp>
        <p:nvSpPr>
          <p:cNvPr id="3" name="Oval 2">
            <a:extLst>
              <a:ext uri="{FF2B5EF4-FFF2-40B4-BE49-F238E27FC236}">
                <a16:creationId xmlns:a16="http://schemas.microsoft.com/office/drawing/2014/main" id="{B5B62287-32C2-4B00-841E-277D071D74A0}"/>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2A6A1B-EDBE-4E29-9A07-ABE88E9C8D8D}"/>
              </a:ext>
            </a:extLst>
          </p:cNvPr>
          <p:cNvSpPr/>
          <p:nvPr/>
        </p:nvSpPr>
        <p:spPr>
          <a:xfrm>
            <a:off x="144593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48BE55-6F2A-481D-9CCD-1F4E589C16BD}"/>
              </a:ext>
            </a:extLst>
          </p:cNvPr>
          <p:cNvSpPr/>
          <p:nvPr/>
        </p:nvSpPr>
        <p:spPr>
          <a:xfrm>
            <a:off x="3588580" y="264399"/>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F68264-315F-42A3-8B16-75FC5D1DFAF0}"/>
              </a:ext>
            </a:extLst>
          </p:cNvPr>
          <p:cNvSpPr/>
          <p:nvPr/>
        </p:nvSpPr>
        <p:spPr>
          <a:xfrm>
            <a:off x="4326294" y="247293"/>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2A0805-E50E-47EC-8BBB-97C2E8ED7E28}"/>
              </a:ext>
            </a:extLst>
          </p:cNvPr>
          <p:cNvSpPr/>
          <p:nvPr/>
        </p:nvSpPr>
        <p:spPr>
          <a:xfrm>
            <a:off x="594581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20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930400" y="228600"/>
            <a:ext cx="8229600" cy="1143000"/>
          </a:xfrm>
        </p:spPr>
        <p:txBody>
          <a:bodyPr/>
          <a:lstStyle/>
          <a:p>
            <a:pPr algn="ctr" eaLnBrk="1" hangingPunct="1"/>
            <a:r>
              <a:rPr lang="en-US" altLang="en-US" dirty="0"/>
              <a:t>Results: Track </a:t>
            </a:r>
          </a:p>
        </p:txBody>
      </p:sp>
      <p:sp>
        <p:nvSpPr>
          <p:cNvPr id="6" name="Slide Number Placeholder 5">
            <a:extLst>
              <a:ext uri="{FF2B5EF4-FFF2-40B4-BE49-F238E27FC236}">
                <a16:creationId xmlns:a16="http://schemas.microsoft.com/office/drawing/2014/main" id="{F49C0911-FB50-4919-AAD7-1CA917E8206E}"/>
              </a:ext>
            </a:extLst>
          </p:cNvPr>
          <p:cNvSpPr>
            <a:spLocks noGrp="1"/>
          </p:cNvSpPr>
          <p:nvPr>
            <p:ph type="sldNum" sz="quarter" idx="12"/>
          </p:nvPr>
        </p:nvSpPr>
        <p:spPr>
          <a:xfrm>
            <a:off x="9448800" y="6248400"/>
            <a:ext cx="2540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36563D-E6DA-46A6-BEAB-7EB40A6B9513}" type="slidenum">
              <a:rPr lang="en-US" altLang="en-US" sz="800"/>
              <a:pPr>
                <a:spcBef>
                  <a:spcPct val="0"/>
                </a:spcBef>
                <a:buFontTx/>
                <a:buNone/>
              </a:pPr>
              <a:t>7</a:t>
            </a:fld>
            <a:endParaRPr lang="en-US" altLang="en-US" sz="800"/>
          </a:p>
        </p:txBody>
      </p:sp>
      <p:sp>
        <p:nvSpPr>
          <p:cNvPr id="9" name="TextBox 8">
            <a:extLst>
              <a:ext uri="{FF2B5EF4-FFF2-40B4-BE49-F238E27FC236}">
                <a16:creationId xmlns:a16="http://schemas.microsoft.com/office/drawing/2014/main" id="{693D6471-8606-4996-B5E3-CB71A319F3B6}"/>
              </a:ext>
            </a:extLst>
          </p:cNvPr>
          <p:cNvSpPr txBox="1"/>
          <p:nvPr/>
        </p:nvSpPr>
        <p:spPr>
          <a:xfrm>
            <a:off x="1768724" y="5411034"/>
            <a:ext cx="8654552"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t>Including any dropsonde data improved track, except at later lead times </a:t>
            </a:r>
          </a:p>
          <a:p>
            <a:pPr marL="285750" indent="-285750">
              <a:buFont typeface="Courier New" panose="02070309020205020404" pitchFamily="49" charset="0"/>
              <a:buChar char="o"/>
            </a:pPr>
            <a:r>
              <a:rPr lang="en-US" dirty="0"/>
              <a:t>The </a:t>
            </a:r>
            <a:r>
              <a:rPr lang="en-US" b="1" dirty="0">
                <a:solidFill>
                  <a:srgbClr val="00DE29"/>
                </a:solidFill>
              </a:rPr>
              <a:t>G</a:t>
            </a:r>
            <a:r>
              <a:rPr lang="en-US" b="1" dirty="0">
                <a:solidFill>
                  <a:srgbClr val="00DB29"/>
                </a:solidFill>
              </a:rPr>
              <a:t>H level </a:t>
            </a:r>
            <a:r>
              <a:rPr lang="en-US" dirty="0"/>
              <a:t>performs the best ~10% improvement with lead times &lt; 72h</a:t>
            </a:r>
          </a:p>
          <a:p>
            <a:pPr marL="285750" indent="-285750">
              <a:buFont typeface="Courier New" panose="02070309020205020404" pitchFamily="49" charset="0"/>
              <a:buChar char="o"/>
            </a:pPr>
            <a:r>
              <a:rPr lang="en-US" dirty="0"/>
              <a:t>The </a:t>
            </a:r>
            <a:r>
              <a:rPr lang="en-US" b="1" dirty="0">
                <a:solidFill>
                  <a:srgbClr val="383DFF"/>
                </a:solidFill>
              </a:rPr>
              <a:t>G-IV level </a:t>
            </a:r>
            <a:r>
              <a:rPr lang="en-US" dirty="0"/>
              <a:t>showed greatest degradation &gt; 84h</a:t>
            </a:r>
          </a:p>
        </p:txBody>
      </p:sp>
      <p:pic>
        <p:nvPicPr>
          <p:cNvPr id="3" name="Picture 2">
            <a:extLst>
              <a:ext uri="{FF2B5EF4-FFF2-40B4-BE49-F238E27FC236}">
                <a16:creationId xmlns:a16="http://schemas.microsoft.com/office/drawing/2014/main" id="{377B49E9-B68E-4902-9240-CEFFF18C03E3}"/>
              </a:ext>
            </a:extLst>
          </p:cNvPr>
          <p:cNvPicPr>
            <a:picLocks noChangeAspect="1"/>
          </p:cNvPicPr>
          <p:nvPr/>
        </p:nvPicPr>
        <p:blipFill>
          <a:blip r:embed="rId2"/>
          <a:stretch>
            <a:fillRect/>
          </a:stretch>
        </p:blipFill>
        <p:spPr>
          <a:xfrm>
            <a:off x="6239588" y="1295227"/>
            <a:ext cx="5486400" cy="3965884"/>
          </a:xfrm>
          <a:prstGeom prst="rect">
            <a:avLst/>
          </a:prstGeom>
        </p:spPr>
      </p:pic>
      <p:pic>
        <p:nvPicPr>
          <p:cNvPr id="11" name="Content Placeholder 10">
            <a:extLst>
              <a:ext uri="{FF2B5EF4-FFF2-40B4-BE49-F238E27FC236}">
                <a16:creationId xmlns:a16="http://schemas.microsoft.com/office/drawing/2014/main" id="{04A1AC03-2902-4B74-8ECD-CDAAEA0FBC23}"/>
              </a:ext>
            </a:extLst>
          </p:cNvPr>
          <p:cNvPicPr>
            <a:picLocks noGrp="1" noChangeAspect="1"/>
          </p:cNvPicPr>
          <p:nvPr>
            <p:ph idx="1"/>
          </p:nvPr>
        </p:nvPicPr>
        <p:blipFill>
          <a:blip r:embed="rId3"/>
          <a:stretch>
            <a:fillRect/>
          </a:stretch>
        </p:blipFill>
        <p:spPr>
          <a:xfrm>
            <a:off x="466012" y="1295227"/>
            <a:ext cx="5486400" cy="3965884"/>
          </a:xfrm>
        </p:spPr>
      </p:pic>
      <p:sp>
        <p:nvSpPr>
          <p:cNvPr id="2" name="Oval 1">
            <a:extLst>
              <a:ext uri="{FF2B5EF4-FFF2-40B4-BE49-F238E27FC236}">
                <a16:creationId xmlns:a16="http://schemas.microsoft.com/office/drawing/2014/main" id="{20395976-FDA4-4B0D-AB84-10310ADDCC8B}"/>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EA58981-77BA-4875-92FB-A448905EC487}"/>
              </a:ext>
            </a:extLst>
          </p:cNvPr>
          <p:cNvSpPr/>
          <p:nvPr/>
        </p:nvSpPr>
        <p:spPr>
          <a:xfrm>
            <a:off x="595241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A275C9-CF6C-4E9A-9C1C-BD403AD40589}"/>
              </a:ext>
            </a:extLst>
          </p:cNvPr>
          <p:cNvSpPr/>
          <p:nvPr/>
        </p:nvSpPr>
        <p:spPr>
          <a:xfrm>
            <a:off x="433026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B6A9A9-CCF0-40D2-9C89-91566A55F61E}"/>
              </a:ext>
            </a:extLst>
          </p:cNvPr>
          <p:cNvSpPr/>
          <p:nvPr/>
        </p:nvSpPr>
        <p:spPr>
          <a:xfrm>
            <a:off x="359653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B3CD94-E766-4CBD-8439-49B732E04BBD}"/>
              </a:ext>
            </a:extLst>
          </p:cNvPr>
          <p:cNvSpPr/>
          <p:nvPr/>
        </p:nvSpPr>
        <p:spPr>
          <a:xfrm>
            <a:off x="144990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C6AF3A-E7E7-4390-AD47-1D34724B2105}"/>
              </a:ext>
            </a:extLst>
          </p:cNvPr>
          <p:cNvSpPr/>
          <p:nvPr/>
        </p:nvSpPr>
        <p:spPr>
          <a:xfrm>
            <a:off x="6434054" y="250552"/>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22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A6CF4CEB-184D-4F4F-BA8F-5FA8DD715E86}"/>
              </a:ext>
            </a:extLst>
          </p:cNvPr>
          <p:cNvSpPr>
            <a:spLocks noGrp="1" noChangeArrowheads="1"/>
          </p:cNvSpPr>
          <p:nvPr>
            <p:ph type="title"/>
          </p:nvPr>
        </p:nvSpPr>
        <p:spPr>
          <a:xfrm>
            <a:off x="1930400" y="228600"/>
            <a:ext cx="8229600" cy="1143000"/>
          </a:xfrm>
        </p:spPr>
        <p:txBody>
          <a:bodyPr/>
          <a:lstStyle/>
          <a:p>
            <a:pPr algn="ctr" eaLnBrk="1" hangingPunct="1"/>
            <a:r>
              <a:rPr lang="en-US" altLang="en-US" dirty="0"/>
              <a:t>Results: Intensity</a:t>
            </a:r>
          </a:p>
        </p:txBody>
      </p:sp>
      <p:sp>
        <p:nvSpPr>
          <p:cNvPr id="11" name="TextBox 10">
            <a:extLst>
              <a:ext uri="{FF2B5EF4-FFF2-40B4-BE49-F238E27FC236}">
                <a16:creationId xmlns:a16="http://schemas.microsoft.com/office/drawing/2014/main" id="{A9F52980-B2C9-4F55-9102-D60C9DA8AAE2}"/>
              </a:ext>
            </a:extLst>
          </p:cNvPr>
          <p:cNvSpPr txBox="1"/>
          <p:nvPr/>
        </p:nvSpPr>
        <p:spPr>
          <a:xfrm>
            <a:off x="2442279" y="5486402"/>
            <a:ext cx="7542778"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With lead times &lt;72h the </a:t>
            </a:r>
            <a:r>
              <a:rPr lang="en-US" b="1" dirty="0">
                <a:solidFill>
                  <a:srgbClr val="383DFF"/>
                </a:solidFill>
              </a:rPr>
              <a:t>G-IV level </a:t>
            </a:r>
            <a:r>
              <a:rPr lang="en-US" dirty="0"/>
              <a:t>had the least Vmax errors</a:t>
            </a:r>
          </a:p>
          <a:p>
            <a:pPr marL="285750" indent="-285750">
              <a:buFont typeface="Courier New" panose="02070309020205020404" pitchFamily="49" charset="0"/>
              <a:buChar char="o"/>
            </a:pPr>
            <a:r>
              <a:rPr lang="en-US" dirty="0"/>
              <a:t>There was degradation for the </a:t>
            </a:r>
            <a:r>
              <a:rPr lang="en-US" b="1" dirty="0">
                <a:solidFill>
                  <a:srgbClr val="FF3D17"/>
                </a:solidFill>
              </a:rPr>
              <a:t>P3 level</a:t>
            </a:r>
            <a:r>
              <a:rPr lang="en-US" b="1" dirty="0"/>
              <a:t> </a:t>
            </a:r>
            <a:r>
              <a:rPr lang="en-US" dirty="0"/>
              <a:t>for first 72hrs</a:t>
            </a:r>
          </a:p>
        </p:txBody>
      </p:sp>
      <p:pic>
        <p:nvPicPr>
          <p:cNvPr id="7" name="Content Placeholder 6">
            <a:extLst>
              <a:ext uri="{FF2B5EF4-FFF2-40B4-BE49-F238E27FC236}">
                <a16:creationId xmlns:a16="http://schemas.microsoft.com/office/drawing/2014/main" id="{4EE6DD60-36BF-4A41-8233-BF06850DA53E}"/>
              </a:ext>
            </a:extLst>
          </p:cNvPr>
          <p:cNvPicPr>
            <a:picLocks noGrp="1" noChangeAspect="1"/>
          </p:cNvPicPr>
          <p:nvPr>
            <p:ph idx="1"/>
          </p:nvPr>
        </p:nvPicPr>
        <p:blipFill>
          <a:blip r:embed="rId2"/>
          <a:stretch>
            <a:fillRect/>
          </a:stretch>
        </p:blipFill>
        <p:spPr>
          <a:xfrm>
            <a:off x="6213668" y="1355923"/>
            <a:ext cx="5486400" cy="3981559"/>
          </a:xfrm>
        </p:spPr>
      </p:pic>
      <p:pic>
        <p:nvPicPr>
          <p:cNvPr id="10" name="Picture 9">
            <a:extLst>
              <a:ext uri="{FF2B5EF4-FFF2-40B4-BE49-F238E27FC236}">
                <a16:creationId xmlns:a16="http://schemas.microsoft.com/office/drawing/2014/main" id="{8E1B55DC-A1D6-4748-9EB0-88F9661FBDE3}"/>
              </a:ext>
            </a:extLst>
          </p:cNvPr>
          <p:cNvPicPr>
            <a:picLocks noChangeAspect="1"/>
          </p:cNvPicPr>
          <p:nvPr/>
        </p:nvPicPr>
        <p:blipFill>
          <a:blip r:embed="rId3"/>
          <a:stretch>
            <a:fillRect/>
          </a:stretch>
        </p:blipFill>
        <p:spPr>
          <a:xfrm>
            <a:off x="491933" y="1355923"/>
            <a:ext cx="5486400" cy="3965884"/>
          </a:xfrm>
          <a:prstGeom prst="rect">
            <a:avLst/>
          </a:prstGeom>
        </p:spPr>
      </p:pic>
      <p:sp>
        <p:nvSpPr>
          <p:cNvPr id="2" name="Oval 1">
            <a:extLst>
              <a:ext uri="{FF2B5EF4-FFF2-40B4-BE49-F238E27FC236}">
                <a16:creationId xmlns:a16="http://schemas.microsoft.com/office/drawing/2014/main" id="{7C8EF15D-758B-4814-B71D-61592018DBF7}"/>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09A731A-2871-451B-B238-416999FCFFF1}"/>
              </a:ext>
            </a:extLst>
          </p:cNvPr>
          <p:cNvSpPr/>
          <p:nvPr/>
        </p:nvSpPr>
        <p:spPr>
          <a:xfrm>
            <a:off x="690328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B931D3-BFE2-4B76-9E0F-1E5C36B682BC}"/>
              </a:ext>
            </a:extLst>
          </p:cNvPr>
          <p:cNvSpPr/>
          <p:nvPr/>
        </p:nvSpPr>
        <p:spPr>
          <a:xfrm>
            <a:off x="147825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B78613-8B57-464A-BE0A-5CFB23DCCB4B}"/>
              </a:ext>
            </a:extLst>
          </p:cNvPr>
          <p:cNvSpPr/>
          <p:nvPr/>
        </p:nvSpPr>
        <p:spPr>
          <a:xfrm>
            <a:off x="359689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010BE7A-AC16-4676-9817-2F7D955A5B6C}"/>
              </a:ext>
            </a:extLst>
          </p:cNvPr>
          <p:cNvSpPr/>
          <p:nvPr/>
        </p:nvSpPr>
        <p:spPr>
          <a:xfrm>
            <a:off x="431040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A1D93C-29D2-41CB-BD8B-256A79EF121D}"/>
              </a:ext>
            </a:extLst>
          </p:cNvPr>
          <p:cNvSpPr/>
          <p:nvPr/>
        </p:nvSpPr>
        <p:spPr>
          <a:xfrm>
            <a:off x="5938762"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B5E52C-886C-466F-8AE7-58A2D7524485}"/>
              </a:ext>
            </a:extLst>
          </p:cNvPr>
          <p:cNvSpPr/>
          <p:nvPr/>
        </p:nvSpPr>
        <p:spPr>
          <a:xfrm>
            <a:off x="6421021"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64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rah_track_video">
            <a:hlinkClick r:id="" action="ppaction://media"/>
            <a:extLst>
              <a:ext uri="{FF2B5EF4-FFF2-40B4-BE49-F238E27FC236}">
                <a16:creationId xmlns:a16="http://schemas.microsoft.com/office/drawing/2014/main" id="{65AC879D-8FC2-4D1E-B095-378539418B6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09418" y="1067152"/>
            <a:ext cx="10171574" cy="5721657"/>
          </a:xfrm>
        </p:spPr>
      </p:pic>
      <p:sp>
        <p:nvSpPr>
          <p:cNvPr id="5" name="Rectangle 1026">
            <a:extLst>
              <a:ext uri="{FF2B5EF4-FFF2-40B4-BE49-F238E27FC236}">
                <a16:creationId xmlns:a16="http://schemas.microsoft.com/office/drawing/2014/main" id="{AD8A7549-A1D3-42BB-80F6-81E815593F00}"/>
              </a:ext>
            </a:extLst>
          </p:cNvPr>
          <p:cNvSpPr txBox="1">
            <a:spLocks noChangeArrowheads="1"/>
          </p:cNvSpPr>
          <p:nvPr/>
        </p:nvSpPr>
        <p:spPr>
          <a:xfrm>
            <a:off x="1570728" y="250723"/>
            <a:ext cx="9048955"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altLang="en-US" dirty="0"/>
              <a:t>Results: Cycle Tracks Animation</a:t>
            </a:r>
          </a:p>
        </p:txBody>
      </p:sp>
      <p:sp>
        <p:nvSpPr>
          <p:cNvPr id="2" name="Oval 1">
            <a:extLst>
              <a:ext uri="{FF2B5EF4-FFF2-40B4-BE49-F238E27FC236}">
                <a16:creationId xmlns:a16="http://schemas.microsoft.com/office/drawing/2014/main" id="{6A88F9E1-0E59-4290-8BD8-514D7A81BB69}"/>
              </a:ext>
            </a:extLst>
          </p:cNvPr>
          <p:cNvSpPr/>
          <p:nvPr/>
        </p:nvSpPr>
        <p:spPr>
          <a:xfrm>
            <a:off x="7421440" y="250723"/>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7F9773E-1ED1-4879-979F-244C461CA2AB}"/>
              </a:ext>
            </a:extLst>
          </p:cNvPr>
          <p:cNvSpPr/>
          <p:nvPr/>
        </p:nvSpPr>
        <p:spPr>
          <a:xfrm>
            <a:off x="708220"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B58203-8671-43F0-B9B7-8E175D9941FA}"/>
              </a:ext>
            </a:extLst>
          </p:cNvPr>
          <p:cNvSpPr/>
          <p:nvPr/>
        </p:nvSpPr>
        <p:spPr>
          <a:xfrm>
            <a:off x="1451477"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AB2993-8B59-4CEB-ADF6-0EABD24BFCD2}"/>
              </a:ext>
            </a:extLst>
          </p:cNvPr>
          <p:cNvSpPr/>
          <p:nvPr/>
        </p:nvSpPr>
        <p:spPr>
          <a:xfrm>
            <a:off x="3583038" y="250723"/>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BA843B-FED3-4303-B913-17C1CFB81DFF}"/>
              </a:ext>
            </a:extLst>
          </p:cNvPr>
          <p:cNvSpPr/>
          <p:nvPr/>
        </p:nvSpPr>
        <p:spPr>
          <a:xfrm>
            <a:off x="432629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046527-5625-4BCD-AF3D-FC9E363700B2}"/>
              </a:ext>
            </a:extLst>
          </p:cNvPr>
          <p:cNvSpPr/>
          <p:nvPr/>
        </p:nvSpPr>
        <p:spPr>
          <a:xfrm>
            <a:off x="5935745"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BA0929D-B7EC-44EB-BE93-9A01187985CF}"/>
              </a:ext>
            </a:extLst>
          </p:cNvPr>
          <p:cNvSpPr/>
          <p:nvPr/>
        </p:nvSpPr>
        <p:spPr>
          <a:xfrm>
            <a:off x="6427194" y="257894"/>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94495E-C5A0-4081-8CAE-669965D7AD2E}"/>
              </a:ext>
            </a:extLst>
          </p:cNvPr>
          <p:cNvSpPr/>
          <p:nvPr/>
        </p:nvSpPr>
        <p:spPr>
          <a:xfrm>
            <a:off x="6922282" y="250723"/>
            <a:ext cx="363894" cy="93306"/>
          </a:xfrm>
          <a:prstGeom prst="ellipse">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3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2.xml><?xml version="1.0" encoding="utf-8"?>
<ds:datastoreItem xmlns:ds="http://schemas.openxmlformats.org/officeDocument/2006/customXml" ds:itemID="{E7228C0C-F774-4270-99CB-314B07EBFBE7}">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{8A2AB078-AF26-497E-B51D-D2B63BE33CF1}tf78438558_wac</Template>
  <TotalTime>0</TotalTime>
  <Words>698</Words>
  <Application>Microsoft Office PowerPoint</Application>
  <PresentationFormat>Widescreen</PresentationFormat>
  <Paragraphs>133</Paragraphs>
  <Slides>18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Century Gothic</vt:lpstr>
      <vt:lpstr>Courier New</vt:lpstr>
      <vt:lpstr>Garamond</vt:lpstr>
      <vt:lpstr>Times New Roman</vt:lpstr>
      <vt:lpstr>SavonVTI</vt:lpstr>
      <vt:lpstr>Default Design</vt:lpstr>
      <vt:lpstr>PowerPoint Presentation</vt:lpstr>
      <vt:lpstr>Background</vt:lpstr>
      <vt:lpstr>Objectives</vt:lpstr>
      <vt:lpstr>PowerPoint Presentation</vt:lpstr>
      <vt:lpstr>PowerPoint Presentation</vt:lpstr>
      <vt:lpstr>Results: GH Observations</vt:lpstr>
      <vt:lpstr>Results: Track </vt:lpstr>
      <vt:lpstr>Results: Intensity</vt:lpstr>
      <vt:lpstr>PowerPoint Presentation</vt:lpstr>
      <vt:lpstr>Results: Cycle Tracks</vt:lpstr>
      <vt:lpstr>Results: Cycle Tracks</vt:lpstr>
      <vt:lpstr>Results: Cycle Tracks</vt:lpstr>
      <vt:lpstr>Summary</vt:lpstr>
      <vt:lpstr>Next Steps</vt:lpstr>
      <vt:lpstr>Acknowledgements</vt:lpstr>
      <vt:lpstr>Backup Results: 34KT Radius</vt:lpstr>
      <vt:lpstr>Backup Results: 50KT Radius</vt:lpstr>
      <vt:lpstr>Backup Results: 64KT Radius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2020-07-13T19:33:09Z</dcterms:created>
  <dcterms:modified xsi:type="dcterms:W3CDTF">2020-07-27T21:28:43Z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