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mp4" ContentType="video/unknown"/>
  <Default Extension="rels" ContentType="application/vnd.openxmlformats-package.relationships+xml"/>
  <Default Extension="MOV" ContentType="video/unknown"/>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 id="2147483972" r:id="rId2"/>
    <p:sldMasterId id="2147483987" r:id="rId3"/>
  </p:sldMasterIdLst>
  <p:notesMasterIdLst>
    <p:notesMasterId r:id="rId29"/>
  </p:notesMasterIdLst>
  <p:sldIdLst>
    <p:sldId id="256" r:id="rId4"/>
    <p:sldId id="293" r:id="rId5"/>
    <p:sldId id="304" r:id="rId6"/>
    <p:sldId id="286" r:id="rId7"/>
    <p:sldId id="272" r:id="rId8"/>
    <p:sldId id="305" r:id="rId9"/>
    <p:sldId id="294" r:id="rId10"/>
    <p:sldId id="278" r:id="rId11"/>
    <p:sldId id="308" r:id="rId12"/>
    <p:sldId id="309" r:id="rId13"/>
    <p:sldId id="311" r:id="rId14"/>
    <p:sldId id="312" r:id="rId15"/>
    <p:sldId id="313" r:id="rId16"/>
    <p:sldId id="299" r:id="rId17"/>
    <p:sldId id="300" r:id="rId18"/>
    <p:sldId id="298" r:id="rId19"/>
    <p:sldId id="297" r:id="rId20"/>
    <p:sldId id="301" r:id="rId21"/>
    <p:sldId id="324" r:id="rId22"/>
    <p:sldId id="320" r:id="rId23"/>
    <p:sldId id="321" r:id="rId24"/>
    <p:sldId id="322" r:id="rId25"/>
    <p:sldId id="323" r:id="rId26"/>
    <p:sldId id="270" r:id="rId27"/>
    <p:sldId id="277"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ECD8"/>
    <a:srgbClr val="DCE998"/>
    <a:srgbClr val="F900DC"/>
    <a:srgbClr val="20FFF4"/>
    <a:srgbClr val="26C9FC"/>
    <a:srgbClr val="2DC1FD"/>
    <a:srgbClr val="169900"/>
    <a:srgbClr val="76F4FD"/>
    <a:srgbClr val="29FFF9"/>
    <a:srgbClr val="1DAA1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145"/>
    <p:restoredTop sz="93681"/>
  </p:normalViewPr>
  <p:slideViewPr>
    <p:cSldViewPr snapToGrid="0" snapToObjects="1">
      <p:cViewPr varScale="1">
        <p:scale>
          <a:sx n="73" d="100"/>
          <a:sy n="73" d="100"/>
        </p:scale>
        <p:origin x="-1448"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4C27CA-42F9-644A-956E-92A9AD16D642}" type="datetimeFigureOut">
              <a:rPr lang="en-US" smtClean="0"/>
              <a:t>6/4/20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BDCA4B-B179-6942-B428-655C81A3C7D5}" type="slidenum">
              <a:rPr lang="en-US" smtClean="0"/>
              <a:t>‹#›</a:t>
            </a:fld>
            <a:endParaRPr lang="en-US" dirty="0"/>
          </a:p>
        </p:txBody>
      </p:sp>
    </p:spTree>
    <p:extLst>
      <p:ext uri="{BB962C8B-B14F-4D97-AF65-F5344CB8AC3E}">
        <p14:creationId xmlns:p14="http://schemas.microsoft.com/office/powerpoint/2010/main" val="126700888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s://journals.ametsoc.org/doi/pdf/10.1175/2008JTECHA1114.1"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p:spPr>
        <p:txBody>
          <a:bodyPr/>
          <a:lstStyle/>
          <a:p>
            <a:pPr eaLnBrk="1" hangingPunct="1"/>
            <a:endParaRPr lang="en-US" dirty="0" smtClean="0">
              <a:latin typeface="Arial" pitchFamily="-72" charset="0"/>
            </a:endParaRPr>
          </a:p>
        </p:txBody>
      </p:sp>
      <p:sp>
        <p:nvSpPr>
          <p:cNvPr id="18435" name="Slide Number Placeholder 3"/>
          <p:cNvSpPr>
            <a:spLocks noGrp="1"/>
          </p:cNvSpPr>
          <p:nvPr>
            <p:ph type="sldNum" sz="quarter" idx="5"/>
          </p:nvPr>
        </p:nvSpPr>
        <p:spPr>
          <a:noFill/>
        </p:spPr>
        <p:txBody>
          <a:bodyPr/>
          <a:lstStyle/>
          <a:p>
            <a:fld id="{B317E0FD-D3A0-4E93-806D-B04F0D07FB91}" type="slidenum">
              <a:rPr lang="en-US" smtClean="0">
                <a:latin typeface="Arial" pitchFamily="-72" charset="0"/>
                <a:ea typeface="ＭＳ Ｐゴシック" pitchFamily="-72" charset="-128"/>
                <a:cs typeface="ＭＳ Ｐゴシック" pitchFamily="-72" charset="-128"/>
              </a:rPr>
              <a:pPr/>
              <a:t>2</a:t>
            </a:fld>
            <a:endParaRPr lang="en-US" smtClean="0">
              <a:latin typeface="Arial" pitchFamily="-72" charset="0"/>
              <a:ea typeface="ＭＳ Ｐゴシック" pitchFamily="-72" charset="-128"/>
              <a:cs typeface="ＭＳ Ｐゴシック" pitchFamily="-72"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99D7A8-B59C-264E-B01F-D05E383F20B5}" type="slidenum">
              <a:rPr lang="en-US" smtClean="0"/>
              <a:pPr/>
              <a:t>7</a:t>
            </a:fld>
            <a:endParaRPr lang="en-US"/>
          </a:p>
        </p:txBody>
      </p:sp>
    </p:spTree>
    <p:extLst>
      <p:ext uri="{BB962C8B-B14F-4D97-AF65-F5344CB8AC3E}">
        <p14:creationId xmlns:p14="http://schemas.microsoft.com/office/powerpoint/2010/main" val="4087447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Regarding the winds: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do it the same way as it would be done in 2D, by using a combination of airspeed, attitude and GPS velocity.  The difference between the airspeed and </a:t>
            </a:r>
            <a:r>
              <a:rPr lang="en-US" sz="1200" kern="1200" dirty="0" err="1" smtClean="0">
                <a:solidFill>
                  <a:schemeClr val="tx1"/>
                </a:solidFill>
                <a:effectLst/>
                <a:latin typeface="+mn-lt"/>
                <a:ea typeface="+mn-ea"/>
                <a:cs typeface="+mn-cs"/>
              </a:rPr>
              <a:t>gps</a:t>
            </a:r>
            <a:r>
              <a:rPr lang="en-US" sz="1200" kern="1200" dirty="0" smtClean="0">
                <a:solidFill>
                  <a:schemeClr val="tx1"/>
                </a:solidFill>
                <a:effectLst/>
                <a:latin typeface="+mn-lt"/>
                <a:ea typeface="+mn-ea"/>
                <a:cs typeface="+mn-cs"/>
              </a:rPr>
              <a:t> speed (after factoring in pitch, roll, yaw from the autopilot) is representative of the wind.  The main assumption that we make (right or wrong) is that the aircraft is always </a:t>
            </a:r>
            <a:r>
              <a:rPr lang="en-US" sz="1200" kern="1200" dirty="0" err="1" smtClean="0">
                <a:solidFill>
                  <a:schemeClr val="tx1"/>
                </a:solidFill>
                <a:effectLst/>
                <a:latin typeface="+mn-lt"/>
                <a:ea typeface="+mn-ea"/>
                <a:cs typeface="+mn-cs"/>
              </a:rPr>
              <a:t>weathervaned</a:t>
            </a:r>
            <a:r>
              <a:rPr lang="en-US" sz="1200" kern="1200" dirty="0" smtClean="0">
                <a:solidFill>
                  <a:schemeClr val="tx1"/>
                </a:solidFill>
                <a:effectLst/>
                <a:latin typeface="+mn-lt"/>
                <a:ea typeface="+mn-ea"/>
                <a:cs typeface="+mn-cs"/>
              </a:rPr>
              <a:t> into the local wind (sum of aircraft forward motion and earth-relative wind) and maintains a fixed angle of attack.  In equation form, this means “Beta” (sideslip) is assumed to be zero at all times, and “Alpha” (angle of attack) is set to an angle where the mean vertical velocity for the flight is approximately zero.  This last part might be controversial and is something we can reconsider, particularly if we have guidance on the mean vertical velocity over the length of our flight path from TDR or other.  If we can install a </a:t>
            </a:r>
            <a:r>
              <a:rPr lang="en-US" sz="1200" kern="1200" dirty="0" err="1" smtClean="0">
                <a:solidFill>
                  <a:schemeClr val="tx1"/>
                </a:solidFill>
                <a:effectLst/>
                <a:latin typeface="+mn-lt"/>
                <a:ea typeface="+mn-ea"/>
                <a:cs typeface="+mn-cs"/>
              </a:rPr>
              <a:t>multihole</a:t>
            </a:r>
            <a:r>
              <a:rPr lang="en-US" sz="1200" kern="1200" dirty="0" smtClean="0">
                <a:solidFill>
                  <a:schemeClr val="tx1"/>
                </a:solidFill>
                <a:effectLst/>
                <a:latin typeface="+mn-lt"/>
                <a:ea typeface="+mn-ea"/>
                <a:cs typeface="+mn-cs"/>
              </a:rPr>
              <a:t> probe, we can actually measure alpha and beta and the need to make these assumptions goes away.  Additionally, the other things to keep in mind that can introduce errors include a logging lag between the airspeed, </a:t>
            </a:r>
            <a:r>
              <a:rPr lang="en-US" sz="1200" kern="1200" dirty="0" err="1" smtClean="0">
                <a:solidFill>
                  <a:schemeClr val="tx1"/>
                </a:solidFill>
                <a:effectLst/>
                <a:latin typeface="+mn-lt"/>
                <a:ea typeface="+mn-ea"/>
                <a:cs typeface="+mn-cs"/>
              </a:rPr>
              <a:t>gps</a:t>
            </a:r>
            <a:r>
              <a:rPr lang="en-US" sz="1200" kern="1200" dirty="0" smtClean="0">
                <a:solidFill>
                  <a:schemeClr val="tx1"/>
                </a:solidFill>
                <a:effectLst/>
                <a:latin typeface="+mn-lt"/>
                <a:ea typeface="+mn-ea"/>
                <a:cs typeface="+mn-cs"/>
              </a:rPr>
              <a:t> and attitude information (I believe that in this case they all come directly from the Piccolo, so there shouldn’t be much lag but that should be verified somehow), and the potential for filtering within Piccolo to remove parts of the turbulent signal.</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More details can be found in v</a:t>
            </a:r>
            <a:r>
              <a:rPr lang="en-US" sz="1200" kern="1200" dirty="0" smtClean="0">
                <a:solidFill>
                  <a:schemeClr val="tx1"/>
                </a:solidFill>
                <a:effectLst/>
                <a:latin typeface="+mn-lt"/>
                <a:ea typeface="+mn-ea"/>
                <a:cs typeface="+mn-cs"/>
                <a:hlinkClick r:id="rId3"/>
              </a:rPr>
              <a:t>an den Kroonenberg et al., 2008</a:t>
            </a:r>
            <a:r>
              <a:rPr lang="en-US" sz="1200" kern="1200" dirty="0" smtClean="0">
                <a:solidFill>
                  <a:schemeClr val="tx1"/>
                </a:solidFill>
                <a:effectLst/>
                <a:latin typeface="+mn-lt"/>
                <a:ea typeface="+mn-ea"/>
                <a:cs typeface="+mn-cs"/>
              </a:rPr>
              <a:t> (see specifically equation(s) 5).</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ABDCA4B-B179-6942-B428-655C81A3C7D5}" type="slidenum">
              <a:rPr lang="en-US" smtClean="0"/>
              <a:t>11</a:t>
            </a:fld>
            <a:endParaRPr lang="en-US" dirty="0"/>
          </a:p>
        </p:txBody>
      </p:sp>
    </p:spTree>
    <p:extLst>
      <p:ext uri="{BB962C8B-B14F-4D97-AF65-F5344CB8AC3E}">
        <p14:creationId xmlns:p14="http://schemas.microsoft.com/office/powerpoint/2010/main" val="3189118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Black</a:t>
            </a:r>
            <a:r>
              <a:rPr lang="en-US" baseline="0" dirty="0"/>
              <a:t> Swift sUAS S0</a:t>
            </a:r>
            <a:endParaRPr dirty="0"/>
          </a:p>
        </p:txBody>
      </p:sp>
      <p:sp>
        <p:nvSpPr>
          <p:cNvPr id="116" name="Google Shape;116;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30540A-AF0B-4BB9-BBEE-7A904196FC9C}" type="slidenum">
              <a:rPr lang="en-US">
                <a:solidFill>
                  <a:prstClr val="black"/>
                </a:solidFill>
              </a:rPr>
              <a:pPr/>
              <a:t>16</a:t>
            </a:fld>
            <a:endParaRPr lang="en-US" dirty="0">
              <a:solidFill>
                <a:prstClr val="black"/>
              </a:solidFill>
            </a:endParaRPr>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r>
              <a:rPr lang="en-US" dirty="0"/>
              <a:t>BAI</a:t>
            </a:r>
          </a:p>
        </p:txBody>
      </p:sp>
    </p:spTree>
    <p:extLst>
      <p:ext uri="{BB962C8B-B14F-4D97-AF65-F5344CB8AC3E}">
        <p14:creationId xmlns:p14="http://schemas.microsoft.com/office/powerpoint/2010/main" val="2431289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30540A-AF0B-4BB9-BBEE-7A904196FC9C}" type="slidenum">
              <a:rPr lang="en-US">
                <a:solidFill>
                  <a:prstClr val="black"/>
                </a:solidFill>
              </a:rPr>
              <a:pPr/>
              <a:t>17</a:t>
            </a:fld>
            <a:endParaRPr lang="en-US" dirty="0">
              <a:solidFill>
                <a:prstClr val="black"/>
              </a:solidFill>
            </a:endParaRPr>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r>
              <a:rPr lang="en-US" dirty="0"/>
              <a:t>BAI</a:t>
            </a:r>
          </a:p>
        </p:txBody>
      </p:sp>
    </p:spTree>
    <p:extLst>
      <p:ext uri="{BB962C8B-B14F-4D97-AF65-F5344CB8AC3E}">
        <p14:creationId xmlns:p14="http://schemas.microsoft.com/office/powerpoint/2010/main" val="3399655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0412"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6AB007-D4D3-44D4-A6C5-B7093E6BE0B8}" type="slidenum">
              <a:rPr lang="en-US" altLang="en-US" smtClean="0">
                <a:solidFill>
                  <a:prstClr val="white"/>
                </a:solidFill>
                <a:latin typeface="Calibri"/>
              </a:rPr>
              <a:pPr>
                <a:defRPr/>
              </a:pPr>
              <a:t>18</a:t>
            </a:fld>
            <a:endParaRPr lang="en-US" altLang="en-US">
              <a:solidFill>
                <a:prstClr val="white"/>
              </a:solidFill>
              <a:latin typeface="Calibri"/>
            </a:endParaRPr>
          </a:p>
        </p:txBody>
      </p:sp>
    </p:spTree>
    <p:extLst>
      <p:ext uri="{BB962C8B-B14F-4D97-AF65-F5344CB8AC3E}">
        <p14:creationId xmlns:p14="http://schemas.microsoft.com/office/powerpoint/2010/main" val="707733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BDCA4B-B179-6942-B428-655C81A3C7D5}" type="slidenum">
              <a:rPr lang="en-US" smtClean="0"/>
              <a:t>24</a:t>
            </a:fld>
            <a:endParaRPr lang="en-US" dirty="0"/>
          </a:p>
        </p:txBody>
      </p:sp>
    </p:spTree>
    <p:extLst>
      <p:ext uri="{BB962C8B-B14F-4D97-AF65-F5344CB8AC3E}">
        <p14:creationId xmlns:p14="http://schemas.microsoft.com/office/powerpoint/2010/main" val="4129002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3597" y="167437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43597" y="4342227"/>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t>Thursday, June 4, 20</a:t>
            </a:fld>
            <a:endParaRPr lang="en-US" dirty="0"/>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dirty="0"/>
          </a:p>
        </p:txBody>
      </p:sp>
      <p:cxnSp>
        <p:nvCxnSpPr>
          <p:cNvPr id="8" name="Straight Connector 7"/>
          <p:cNvCxnSpPr/>
          <p:nvPr/>
        </p:nvCxnSpPr>
        <p:spPr>
          <a:xfrm>
            <a:off x="643597" y="370129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C057FC-95B6-4D89-AFDA-ABA33EE921E5}" type="datetime2">
              <a:rPr lang="en-US" smtClean="0"/>
              <a:t>Thursday, June 4, 20</a:t>
            </a:fld>
            <a:endParaRPr lang="en-US" dirty="0"/>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t>Thursday, June 4, 20</a:t>
            </a:fld>
            <a:endParaRPr lang="en-US" dirty="0"/>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mp; Subtitle" type="title">
  <p:cSld name="Title &amp; Subtitle">
    <p:bg>
      <p:bgPr>
        <a:solidFill>
          <a:srgbClr val="5C5C5C"/>
        </a:solidFill>
        <a:effectLst/>
      </p:bgPr>
    </p:bg>
    <p:spTree>
      <p:nvGrpSpPr>
        <p:cNvPr id="1" name="Shape 38"/>
        <p:cNvGrpSpPr/>
        <p:nvPr/>
      </p:nvGrpSpPr>
      <p:grpSpPr>
        <a:xfrm>
          <a:off x="0" y="0"/>
          <a:ext cx="0" cy="0"/>
          <a:chOff x="0" y="0"/>
          <a:chExt cx="0" cy="0"/>
        </a:xfrm>
      </p:grpSpPr>
      <p:sp>
        <p:nvSpPr>
          <p:cNvPr id="39" name="Google Shape;39;p2"/>
          <p:cNvSpPr txBox="1">
            <a:spLocks noGrp="1"/>
          </p:cNvSpPr>
          <p:nvPr>
            <p:ph type="title"/>
          </p:nvPr>
        </p:nvSpPr>
        <p:spPr>
          <a:xfrm>
            <a:off x="285750" y="4743875"/>
            <a:ext cx="8572500" cy="777516"/>
          </a:xfrm>
          <a:prstGeom prst="rect">
            <a:avLst/>
          </a:prstGeom>
          <a:noFill/>
          <a:ln>
            <a:noFill/>
          </a:ln>
        </p:spPr>
        <p:txBody>
          <a:bodyPr spcFirstLastPara="1" wrap="square" lIns="64281" tIns="64281" rIns="64281" bIns="64281" anchor="t" anchorCtr="0"/>
          <a:lstStyle>
            <a:lvl1pPr marL="0" marR="0" lvl="0" indent="0" algn="l" rtl="0">
              <a:lnSpc>
                <a:spcPct val="80000"/>
              </a:lnSpc>
              <a:spcBef>
                <a:spcPts val="0"/>
              </a:spcBef>
              <a:spcAft>
                <a:spcPts val="0"/>
              </a:spcAft>
              <a:buClr>
                <a:srgbClr val="FF6B23"/>
              </a:buClr>
              <a:buSzPts val="3400"/>
              <a:buFont typeface="Roboto Condensed"/>
              <a:buNone/>
              <a:defRPr sz="2400" i="0" u="none" strike="noStrike" cap="none">
                <a:solidFill>
                  <a:srgbClr val="FF6B23"/>
                </a:solidFill>
                <a:latin typeface="Roboto Condensed"/>
                <a:ea typeface="Roboto Condensed"/>
                <a:cs typeface="Roboto Condensed"/>
                <a:sym typeface="Roboto Condensed"/>
              </a:defRPr>
            </a:lvl1pPr>
            <a:lvl2pPr marL="0" marR="0" lvl="1" indent="160729" algn="l" rtl="0">
              <a:lnSpc>
                <a:spcPct val="80000"/>
              </a:lnSpc>
              <a:spcBef>
                <a:spcPts val="1969"/>
              </a:spcBef>
              <a:spcAft>
                <a:spcPts val="0"/>
              </a:spcAft>
              <a:buClr>
                <a:schemeClr val="accent1"/>
              </a:buClr>
              <a:buSzPts val="3400"/>
              <a:buFont typeface="Roboto Condensed"/>
              <a:buNone/>
              <a:defRPr sz="2400" i="0" u="none" strike="noStrike" cap="none">
                <a:solidFill>
                  <a:schemeClr val="accent1"/>
                </a:solidFill>
                <a:latin typeface="Roboto Condensed"/>
                <a:ea typeface="Roboto Condensed"/>
                <a:cs typeface="Roboto Condensed"/>
                <a:sym typeface="Roboto Condensed"/>
              </a:defRPr>
            </a:lvl2pPr>
            <a:lvl3pPr marL="0" marR="0" lvl="2" indent="321457" algn="l" rtl="0">
              <a:lnSpc>
                <a:spcPct val="80000"/>
              </a:lnSpc>
              <a:spcBef>
                <a:spcPts val="1969"/>
              </a:spcBef>
              <a:spcAft>
                <a:spcPts val="0"/>
              </a:spcAft>
              <a:buClr>
                <a:schemeClr val="accent1"/>
              </a:buClr>
              <a:buSzPts val="3400"/>
              <a:buFont typeface="Roboto Condensed"/>
              <a:buNone/>
              <a:defRPr sz="2400" i="0" u="none" strike="noStrike" cap="none">
                <a:solidFill>
                  <a:schemeClr val="accent1"/>
                </a:solidFill>
                <a:latin typeface="Roboto Condensed"/>
                <a:ea typeface="Roboto Condensed"/>
                <a:cs typeface="Roboto Condensed"/>
                <a:sym typeface="Roboto Condensed"/>
              </a:defRPr>
            </a:lvl3pPr>
            <a:lvl4pPr marL="0" marR="0" lvl="3" indent="482186" algn="l" rtl="0">
              <a:lnSpc>
                <a:spcPct val="80000"/>
              </a:lnSpc>
              <a:spcBef>
                <a:spcPts val="1969"/>
              </a:spcBef>
              <a:spcAft>
                <a:spcPts val="0"/>
              </a:spcAft>
              <a:buClr>
                <a:schemeClr val="accent1"/>
              </a:buClr>
              <a:buSzPts val="3400"/>
              <a:buFont typeface="Roboto Condensed"/>
              <a:buNone/>
              <a:defRPr sz="2400" i="0" u="none" strike="noStrike" cap="none">
                <a:solidFill>
                  <a:schemeClr val="accent1"/>
                </a:solidFill>
                <a:latin typeface="Roboto Condensed"/>
                <a:ea typeface="Roboto Condensed"/>
                <a:cs typeface="Roboto Condensed"/>
                <a:sym typeface="Roboto Condensed"/>
              </a:defRPr>
            </a:lvl4pPr>
            <a:lvl5pPr marL="0" marR="0" lvl="4" indent="651844" algn="l" rtl="0">
              <a:lnSpc>
                <a:spcPct val="80000"/>
              </a:lnSpc>
              <a:spcBef>
                <a:spcPts val="1969"/>
              </a:spcBef>
              <a:spcAft>
                <a:spcPts val="0"/>
              </a:spcAft>
              <a:buClr>
                <a:schemeClr val="accent1"/>
              </a:buClr>
              <a:buSzPts val="3400"/>
              <a:buFont typeface="Roboto Condensed"/>
              <a:buNone/>
              <a:defRPr sz="2400" i="0" u="none" strike="noStrike" cap="none">
                <a:solidFill>
                  <a:schemeClr val="accent1"/>
                </a:solidFill>
                <a:latin typeface="Roboto Condensed"/>
                <a:ea typeface="Roboto Condensed"/>
                <a:cs typeface="Roboto Condensed"/>
                <a:sym typeface="Roboto Condensed"/>
              </a:defRPr>
            </a:lvl5pPr>
            <a:lvl6pPr marL="0" marR="0" lvl="5" indent="803643" algn="l" rtl="0">
              <a:lnSpc>
                <a:spcPct val="80000"/>
              </a:lnSpc>
              <a:spcBef>
                <a:spcPts val="1969"/>
              </a:spcBef>
              <a:spcAft>
                <a:spcPts val="0"/>
              </a:spcAft>
              <a:buClr>
                <a:schemeClr val="accent1"/>
              </a:buClr>
              <a:buSzPts val="3400"/>
              <a:buFont typeface="Roboto Condensed"/>
              <a:buNone/>
              <a:defRPr sz="2400" i="0" u="none" strike="noStrike" cap="none">
                <a:solidFill>
                  <a:schemeClr val="accent1"/>
                </a:solidFill>
                <a:latin typeface="Roboto Condensed"/>
                <a:ea typeface="Roboto Condensed"/>
                <a:cs typeface="Roboto Condensed"/>
                <a:sym typeface="Roboto Condensed"/>
              </a:defRPr>
            </a:lvl6pPr>
            <a:lvl7pPr marL="0" marR="0" lvl="6" indent="964372" algn="l" rtl="0">
              <a:lnSpc>
                <a:spcPct val="80000"/>
              </a:lnSpc>
              <a:spcBef>
                <a:spcPts val="1969"/>
              </a:spcBef>
              <a:spcAft>
                <a:spcPts val="0"/>
              </a:spcAft>
              <a:buClr>
                <a:schemeClr val="accent1"/>
              </a:buClr>
              <a:buSzPts val="3400"/>
              <a:buFont typeface="Roboto Condensed"/>
              <a:buNone/>
              <a:defRPr sz="2400" i="0" u="none" strike="noStrike" cap="none">
                <a:solidFill>
                  <a:schemeClr val="accent1"/>
                </a:solidFill>
                <a:latin typeface="Roboto Condensed"/>
                <a:ea typeface="Roboto Condensed"/>
                <a:cs typeface="Roboto Condensed"/>
                <a:sym typeface="Roboto Condensed"/>
              </a:defRPr>
            </a:lvl7pPr>
            <a:lvl8pPr marL="0" marR="0" lvl="7" indent="1134030" algn="l" rtl="0">
              <a:lnSpc>
                <a:spcPct val="80000"/>
              </a:lnSpc>
              <a:spcBef>
                <a:spcPts val="1969"/>
              </a:spcBef>
              <a:spcAft>
                <a:spcPts val="0"/>
              </a:spcAft>
              <a:buClr>
                <a:schemeClr val="accent1"/>
              </a:buClr>
              <a:buSzPts val="3400"/>
              <a:buFont typeface="Roboto Condensed"/>
              <a:buNone/>
              <a:defRPr sz="2400" i="0" u="none" strike="noStrike" cap="none">
                <a:solidFill>
                  <a:schemeClr val="accent1"/>
                </a:solidFill>
                <a:latin typeface="Roboto Condensed"/>
                <a:ea typeface="Roboto Condensed"/>
                <a:cs typeface="Roboto Condensed"/>
                <a:sym typeface="Roboto Condensed"/>
              </a:defRPr>
            </a:lvl8pPr>
            <a:lvl9pPr marL="0" marR="0" lvl="8" indent="1285829" algn="l" rtl="0">
              <a:lnSpc>
                <a:spcPct val="80000"/>
              </a:lnSpc>
              <a:spcBef>
                <a:spcPts val="1969"/>
              </a:spcBef>
              <a:spcAft>
                <a:spcPts val="0"/>
              </a:spcAft>
              <a:buClr>
                <a:schemeClr val="accent1"/>
              </a:buClr>
              <a:buSzPts val="3400"/>
              <a:buFont typeface="Roboto Condensed"/>
              <a:buNone/>
              <a:defRPr sz="2400" i="0" u="none" strike="noStrike" cap="none">
                <a:solidFill>
                  <a:schemeClr val="accent1"/>
                </a:solidFill>
                <a:latin typeface="Roboto Condensed"/>
                <a:ea typeface="Roboto Condensed"/>
                <a:cs typeface="Roboto Condensed"/>
                <a:sym typeface="Roboto Condensed"/>
              </a:defRPr>
            </a:lvl9pPr>
          </a:lstStyle>
          <a:p>
            <a:endParaRPr/>
          </a:p>
        </p:txBody>
      </p:sp>
      <p:pic>
        <p:nvPicPr>
          <p:cNvPr id="40" name="Google Shape;40;p2" descr="footer.png"/>
          <p:cNvPicPr preferRelativeResize="0"/>
          <p:nvPr/>
        </p:nvPicPr>
        <p:blipFill rotWithShape="1">
          <a:blip r:embed="rId2">
            <a:alphaModFix/>
          </a:blip>
          <a:srcRect b="45181"/>
          <a:stretch/>
        </p:blipFill>
        <p:spPr>
          <a:xfrm>
            <a:off x="0" y="5957625"/>
            <a:ext cx="9143930" cy="900281"/>
          </a:xfrm>
          <a:prstGeom prst="rect">
            <a:avLst/>
          </a:prstGeom>
          <a:noFill/>
          <a:ln>
            <a:noFill/>
          </a:ln>
        </p:spPr>
      </p:pic>
      <p:sp>
        <p:nvSpPr>
          <p:cNvPr id="41" name="Google Shape;41;p2"/>
          <p:cNvSpPr txBox="1">
            <a:spLocks noGrp="1"/>
          </p:cNvSpPr>
          <p:nvPr>
            <p:ph type="subTitle" idx="1"/>
          </p:nvPr>
        </p:nvSpPr>
        <p:spPr>
          <a:xfrm>
            <a:off x="285750" y="5582875"/>
            <a:ext cx="8572500" cy="313242"/>
          </a:xfrm>
          <a:prstGeom prst="rect">
            <a:avLst/>
          </a:prstGeom>
          <a:noFill/>
          <a:ln>
            <a:noFill/>
          </a:ln>
        </p:spPr>
        <p:txBody>
          <a:bodyPr spcFirstLastPara="1" wrap="square" lIns="91421" tIns="91421" rIns="91421" bIns="91421" anchor="ctr" anchorCtr="0"/>
          <a:lstStyle>
            <a:lvl1pPr lvl="0" rtl="0">
              <a:spcBef>
                <a:spcPts val="0"/>
              </a:spcBef>
              <a:spcAft>
                <a:spcPts val="0"/>
              </a:spcAft>
              <a:buNone/>
              <a:defRPr sz="1800">
                <a:solidFill>
                  <a:srgbClr val="B7B7B7"/>
                </a:solidFill>
                <a:latin typeface="Roboto Condensed"/>
                <a:ea typeface="Roboto Condensed"/>
                <a:cs typeface="Roboto Condensed"/>
                <a:sym typeface="Roboto Condensed"/>
              </a:defRPr>
            </a:lvl1pPr>
            <a:lvl2pPr lvl="1" rtl="0">
              <a:spcBef>
                <a:spcPts val="0"/>
              </a:spcBef>
              <a:spcAft>
                <a:spcPts val="0"/>
              </a:spcAft>
              <a:buNone/>
              <a:defRPr sz="1800">
                <a:latin typeface="Roboto Condensed"/>
                <a:ea typeface="Roboto Condensed"/>
                <a:cs typeface="Roboto Condensed"/>
                <a:sym typeface="Roboto Condensed"/>
              </a:defRPr>
            </a:lvl2pPr>
            <a:lvl3pPr lvl="2" rtl="0">
              <a:spcBef>
                <a:spcPts val="0"/>
              </a:spcBef>
              <a:spcAft>
                <a:spcPts val="0"/>
              </a:spcAft>
              <a:buNone/>
              <a:defRPr sz="1800">
                <a:latin typeface="Roboto Condensed"/>
                <a:ea typeface="Roboto Condensed"/>
                <a:cs typeface="Roboto Condensed"/>
                <a:sym typeface="Roboto Condensed"/>
              </a:defRPr>
            </a:lvl3pPr>
            <a:lvl4pPr lvl="3" rtl="0">
              <a:spcBef>
                <a:spcPts val="0"/>
              </a:spcBef>
              <a:spcAft>
                <a:spcPts val="0"/>
              </a:spcAft>
              <a:buNone/>
              <a:defRPr sz="1800">
                <a:latin typeface="Roboto Condensed"/>
                <a:ea typeface="Roboto Condensed"/>
                <a:cs typeface="Roboto Condensed"/>
                <a:sym typeface="Roboto Condensed"/>
              </a:defRPr>
            </a:lvl4pPr>
            <a:lvl5pPr lvl="4" rtl="0">
              <a:spcBef>
                <a:spcPts val="0"/>
              </a:spcBef>
              <a:spcAft>
                <a:spcPts val="0"/>
              </a:spcAft>
              <a:buNone/>
              <a:defRPr sz="1800">
                <a:latin typeface="Roboto Condensed"/>
                <a:ea typeface="Roboto Condensed"/>
                <a:cs typeface="Roboto Condensed"/>
                <a:sym typeface="Roboto Condensed"/>
              </a:defRPr>
            </a:lvl5pPr>
            <a:lvl6pPr lvl="5" rtl="0">
              <a:spcBef>
                <a:spcPts val="0"/>
              </a:spcBef>
              <a:spcAft>
                <a:spcPts val="0"/>
              </a:spcAft>
              <a:buNone/>
              <a:defRPr sz="1800">
                <a:latin typeface="Roboto Condensed"/>
                <a:ea typeface="Roboto Condensed"/>
                <a:cs typeface="Roboto Condensed"/>
                <a:sym typeface="Roboto Condensed"/>
              </a:defRPr>
            </a:lvl6pPr>
            <a:lvl7pPr lvl="6" rtl="0">
              <a:spcBef>
                <a:spcPts val="0"/>
              </a:spcBef>
              <a:spcAft>
                <a:spcPts val="0"/>
              </a:spcAft>
              <a:buNone/>
              <a:defRPr sz="1800">
                <a:latin typeface="Roboto Condensed"/>
                <a:ea typeface="Roboto Condensed"/>
                <a:cs typeface="Roboto Condensed"/>
                <a:sym typeface="Roboto Condensed"/>
              </a:defRPr>
            </a:lvl7pPr>
            <a:lvl8pPr lvl="7" rtl="0">
              <a:spcBef>
                <a:spcPts val="0"/>
              </a:spcBef>
              <a:spcAft>
                <a:spcPts val="0"/>
              </a:spcAft>
              <a:buNone/>
              <a:defRPr sz="1800">
                <a:latin typeface="Roboto Condensed"/>
                <a:ea typeface="Roboto Condensed"/>
                <a:cs typeface="Roboto Condensed"/>
                <a:sym typeface="Roboto Condensed"/>
              </a:defRPr>
            </a:lvl8pPr>
            <a:lvl9pPr lvl="8" rtl="0">
              <a:spcBef>
                <a:spcPts val="0"/>
              </a:spcBef>
              <a:spcAft>
                <a:spcPts val="0"/>
              </a:spcAft>
              <a:buNone/>
              <a:defRPr sz="1800">
                <a:latin typeface="Roboto Condensed"/>
                <a:ea typeface="Roboto Condensed"/>
                <a:cs typeface="Roboto Condensed"/>
                <a:sym typeface="Roboto Condensed"/>
              </a:defRPr>
            </a:lvl9pPr>
          </a:lstStyle>
          <a:p>
            <a:endParaRPr/>
          </a:p>
        </p:txBody>
      </p:sp>
      <p:sp>
        <p:nvSpPr>
          <p:cNvPr id="42" name="Google Shape;42;p2"/>
          <p:cNvSpPr txBox="1">
            <a:spLocks noGrp="1"/>
          </p:cNvSpPr>
          <p:nvPr>
            <p:ph type="subTitle" idx="2"/>
          </p:nvPr>
        </p:nvSpPr>
        <p:spPr>
          <a:xfrm>
            <a:off x="6973400" y="6266250"/>
            <a:ext cx="2091867" cy="484523"/>
          </a:xfrm>
          <a:prstGeom prst="rect">
            <a:avLst/>
          </a:prstGeom>
          <a:noFill/>
          <a:ln>
            <a:noFill/>
          </a:ln>
        </p:spPr>
        <p:txBody>
          <a:bodyPr spcFirstLastPara="1" wrap="square" lIns="91421" tIns="91421" rIns="91421" bIns="91421" anchor="ctr" anchorCtr="0"/>
          <a:lstStyle>
            <a:lvl1pPr lvl="0">
              <a:spcBef>
                <a:spcPts val="0"/>
              </a:spcBef>
              <a:spcAft>
                <a:spcPts val="0"/>
              </a:spcAft>
              <a:buNone/>
              <a:defRPr sz="1400">
                <a:solidFill>
                  <a:srgbClr val="FFFFFF"/>
                </a:solidFill>
                <a:latin typeface="Roboto Condensed"/>
                <a:ea typeface="Roboto Condensed"/>
                <a:cs typeface="Roboto Condensed"/>
                <a:sym typeface="Roboto Condensed"/>
              </a:defRPr>
            </a:lvl1pPr>
            <a:lvl2pPr lvl="1">
              <a:spcBef>
                <a:spcPts val="0"/>
              </a:spcBef>
              <a:spcAft>
                <a:spcPts val="0"/>
              </a:spcAft>
              <a:buNone/>
              <a:defRPr sz="1400">
                <a:solidFill>
                  <a:srgbClr val="FFFFFF"/>
                </a:solidFill>
                <a:latin typeface="Roboto Condensed"/>
                <a:ea typeface="Roboto Condensed"/>
                <a:cs typeface="Roboto Condensed"/>
                <a:sym typeface="Roboto Condensed"/>
              </a:defRPr>
            </a:lvl2pPr>
            <a:lvl3pPr lvl="2">
              <a:spcBef>
                <a:spcPts val="0"/>
              </a:spcBef>
              <a:spcAft>
                <a:spcPts val="0"/>
              </a:spcAft>
              <a:buNone/>
              <a:defRPr sz="1400">
                <a:solidFill>
                  <a:srgbClr val="FFFFFF"/>
                </a:solidFill>
                <a:latin typeface="Roboto Condensed"/>
                <a:ea typeface="Roboto Condensed"/>
                <a:cs typeface="Roboto Condensed"/>
                <a:sym typeface="Roboto Condensed"/>
              </a:defRPr>
            </a:lvl3pPr>
            <a:lvl4pPr lvl="3">
              <a:spcBef>
                <a:spcPts val="0"/>
              </a:spcBef>
              <a:spcAft>
                <a:spcPts val="0"/>
              </a:spcAft>
              <a:buNone/>
              <a:defRPr sz="1400">
                <a:solidFill>
                  <a:srgbClr val="FFFFFF"/>
                </a:solidFill>
                <a:latin typeface="Roboto Condensed"/>
                <a:ea typeface="Roboto Condensed"/>
                <a:cs typeface="Roboto Condensed"/>
                <a:sym typeface="Roboto Condensed"/>
              </a:defRPr>
            </a:lvl4pPr>
            <a:lvl5pPr lvl="4">
              <a:spcBef>
                <a:spcPts val="0"/>
              </a:spcBef>
              <a:spcAft>
                <a:spcPts val="0"/>
              </a:spcAft>
              <a:buNone/>
              <a:defRPr sz="1400">
                <a:solidFill>
                  <a:srgbClr val="FFFFFF"/>
                </a:solidFill>
                <a:latin typeface="Roboto Condensed"/>
                <a:ea typeface="Roboto Condensed"/>
                <a:cs typeface="Roboto Condensed"/>
                <a:sym typeface="Roboto Condensed"/>
              </a:defRPr>
            </a:lvl5pPr>
            <a:lvl6pPr lvl="5">
              <a:spcBef>
                <a:spcPts val="0"/>
              </a:spcBef>
              <a:spcAft>
                <a:spcPts val="0"/>
              </a:spcAft>
              <a:buNone/>
              <a:defRPr sz="1400">
                <a:solidFill>
                  <a:srgbClr val="FFFFFF"/>
                </a:solidFill>
                <a:latin typeface="Roboto Condensed"/>
                <a:ea typeface="Roboto Condensed"/>
                <a:cs typeface="Roboto Condensed"/>
                <a:sym typeface="Roboto Condensed"/>
              </a:defRPr>
            </a:lvl6pPr>
            <a:lvl7pPr lvl="6">
              <a:spcBef>
                <a:spcPts val="0"/>
              </a:spcBef>
              <a:spcAft>
                <a:spcPts val="0"/>
              </a:spcAft>
              <a:buNone/>
              <a:defRPr sz="1400">
                <a:solidFill>
                  <a:srgbClr val="FFFFFF"/>
                </a:solidFill>
                <a:latin typeface="Roboto Condensed"/>
                <a:ea typeface="Roboto Condensed"/>
                <a:cs typeface="Roboto Condensed"/>
                <a:sym typeface="Roboto Condensed"/>
              </a:defRPr>
            </a:lvl7pPr>
            <a:lvl8pPr lvl="7">
              <a:spcBef>
                <a:spcPts val="0"/>
              </a:spcBef>
              <a:spcAft>
                <a:spcPts val="0"/>
              </a:spcAft>
              <a:buNone/>
              <a:defRPr sz="1400">
                <a:solidFill>
                  <a:srgbClr val="FFFFFF"/>
                </a:solidFill>
                <a:latin typeface="Roboto Condensed"/>
                <a:ea typeface="Roboto Condensed"/>
                <a:cs typeface="Roboto Condensed"/>
                <a:sym typeface="Roboto Condensed"/>
              </a:defRPr>
            </a:lvl8pPr>
            <a:lvl9pPr lvl="8">
              <a:spcBef>
                <a:spcPts val="0"/>
              </a:spcBef>
              <a:spcAft>
                <a:spcPts val="0"/>
              </a:spcAft>
              <a:buNone/>
              <a:defRPr sz="1400">
                <a:solidFill>
                  <a:srgbClr val="FFFFFF"/>
                </a:solidFill>
                <a:latin typeface="Roboto Condensed"/>
                <a:ea typeface="Roboto Condensed"/>
                <a:cs typeface="Roboto Condensed"/>
                <a:sym typeface="Roboto Condensed"/>
              </a:defRPr>
            </a:lvl9pPr>
          </a:lstStyle>
          <a:p>
            <a:endParaRPr/>
          </a:p>
        </p:txBody>
      </p:sp>
      <p:grpSp>
        <p:nvGrpSpPr>
          <p:cNvPr id="43" name="Google Shape;43;p2"/>
          <p:cNvGrpSpPr/>
          <p:nvPr/>
        </p:nvGrpSpPr>
        <p:grpSpPr>
          <a:xfrm>
            <a:off x="178596" y="174122"/>
            <a:ext cx="1781984" cy="406813"/>
            <a:chOff x="178599" y="174124"/>
            <a:chExt cx="1782012" cy="406820"/>
          </a:xfrm>
        </p:grpSpPr>
        <p:sp>
          <p:nvSpPr>
            <p:cNvPr id="44" name="Google Shape;44;p2"/>
            <p:cNvSpPr/>
            <p:nvPr/>
          </p:nvSpPr>
          <p:spPr>
            <a:xfrm>
              <a:off x="178599" y="174124"/>
              <a:ext cx="236775" cy="406820"/>
            </a:xfrm>
            <a:custGeom>
              <a:avLst/>
              <a:gdLst/>
              <a:ahLst/>
              <a:cxnLst/>
              <a:rect l="l" t="t" r="r" b="b"/>
              <a:pathLst>
                <a:path w="13746" h="23618" extrusionOk="0">
                  <a:moveTo>
                    <a:pt x="64" y="1"/>
                  </a:moveTo>
                  <a:lnTo>
                    <a:pt x="1" y="64"/>
                  </a:lnTo>
                  <a:lnTo>
                    <a:pt x="32" y="191"/>
                  </a:lnTo>
                  <a:lnTo>
                    <a:pt x="159" y="350"/>
                  </a:lnTo>
                  <a:lnTo>
                    <a:pt x="763" y="985"/>
                  </a:lnTo>
                  <a:lnTo>
                    <a:pt x="1397" y="1588"/>
                  </a:lnTo>
                  <a:lnTo>
                    <a:pt x="1461" y="1683"/>
                  </a:lnTo>
                  <a:lnTo>
                    <a:pt x="1239" y="1588"/>
                  </a:lnTo>
                  <a:lnTo>
                    <a:pt x="985" y="1493"/>
                  </a:lnTo>
                  <a:lnTo>
                    <a:pt x="763" y="1429"/>
                  </a:lnTo>
                  <a:lnTo>
                    <a:pt x="667" y="1429"/>
                  </a:lnTo>
                  <a:lnTo>
                    <a:pt x="699" y="1556"/>
                  </a:lnTo>
                  <a:lnTo>
                    <a:pt x="890" y="1779"/>
                  </a:lnTo>
                  <a:lnTo>
                    <a:pt x="1366" y="2350"/>
                  </a:lnTo>
                  <a:lnTo>
                    <a:pt x="1874" y="3302"/>
                  </a:lnTo>
                  <a:lnTo>
                    <a:pt x="2350" y="4127"/>
                  </a:lnTo>
                  <a:lnTo>
                    <a:pt x="3270" y="5651"/>
                  </a:lnTo>
                  <a:lnTo>
                    <a:pt x="4159" y="7048"/>
                  </a:lnTo>
                  <a:lnTo>
                    <a:pt x="4730" y="8095"/>
                  </a:lnTo>
                  <a:lnTo>
                    <a:pt x="4730" y="8317"/>
                  </a:lnTo>
                  <a:lnTo>
                    <a:pt x="4730" y="8508"/>
                  </a:lnTo>
                  <a:lnTo>
                    <a:pt x="4826" y="8635"/>
                  </a:lnTo>
                  <a:lnTo>
                    <a:pt x="4889" y="8762"/>
                  </a:lnTo>
                  <a:lnTo>
                    <a:pt x="4921" y="9016"/>
                  </a:lnTo>
                  <a:lnTo>
                    <a:pt x="4921" y="9301"/>
                  </a:lnTo>
                  <a:lnTo>
                    <a:pt x="4984" y="9555"/>
                  </a:lnTo>
                  <a:lnTo>
                    <a:pt x="5016" y="9746"/>
                  </a:lnTo>
                  <a:lnTo>
                    <a:pt x="4984" y="9809"/>
                  </a:lnTo>
                  <a:lnTo>
                    <a:pt x="4953" y="9873"/>
                  </a:lnTo>
                  <a:lnTo>
                    <a:pt x="4984" y="10000"/>
                  </a:lnTo>
                  <a:lnTo>
                    <a:pt x="5080" y="10190"/>
                  </a:lnTo>
                  <a:lnTo>
                    <a:pt x="5048" y="10857"/>
                  </a:lnTo>
                  <a:lnTo>
                    <a:pt x="4953" y="11047"/>
                  </a:lnTo>
                  <a:lnTo>
                    <a:pt x="4000" y="11936"/>
                  </a:lnTo>
                  <a:lnTo>
                    <a:pt x="2572" y="12952"/>
                  </a:lnTo>
                  <a:lnTo>
                    <a:pt x="794" y="14221"/>
                  </a:lnTo>
                  <a:lnTo>
                    <a:pt x="64" y="14888"/>
                  </a:lnTo>
                  <a:lnTo>
                    <a:pt x="128" y="14983"/>
                  </a:lnTo>
                  <a:lnTo>
                    <a:pt x="445" y="14920"/>
                  </a:lnTo>
                  <a:lnTo>
                    <a:pt x="826" y="14793"/>
                  </a:lnTo>
                  <a:lnTo>
                    <a:pt x="572" y="15015"/>
                  </a:lnTo>
                  <a:lnTo>
                    <a:pt x="350" y="15205"/>
                  </a:lnTo>
                  <a:lnTo>
                    <a:pt x="318" y="15332"/>
                  </a:lnTo>
                  <a:lnTo>
                    <a:pt x="540" y="15364"/>
                  </a:lnTo>
                  <a:lnTo>
                    <a:pt x="2254" y="14761"/>
                  </a:lnTo>
                  <a:lnTo>
                    <a:pt x="3302" y="14285"/>
                  </a:lnTo>
                  <a:lnTo>
                    <a:pt x="4096" y="13936"/>
                  </a:lnTo>
                  <a:lnTo>
                    <a:pt x="6000" y="13301"/>
                  </a:lnTo>
                  <a:lnTo>
                    <a:pt x="6286" y="13301"/>
                  </a:lnTo>
                  <a:lnTo>
                    <a:pt x="6476" y="13428"/>
                  </a:lnTo>
                  <a:lnTo>
                    <a:pt x="6952" y="13745"/>
                  </a:lnTo>
                  <a:lnTo>
                    <a:pt x="7460" y="14063"/>
                  </a:lnTo>
                  <a:lnTo>
                    <a:pt x="7651" y="14253"/>
                  </a:lnTo>
                  <a:lnTo>
                    <a:pt x="7778" y="14380"/>
                  </a:lnTo>
                  <a:lnTo>
                    <a:pt x="7968" y="14475"/>
                  </a:lnTo>
                  <a:lnTo>
                    <a:pt x="8159" y="14602"/>
                  </a:lnTo>
                  <a:lnTo>
                    <a:pt x="8286" y="14793"/>
                  </a:lnTo>
                  <a:lnTo>
                    <a:pt x="8381" y="14951"/>
                  </a:lnTo>
                  <a:lnTo>
                    <a:pt x="8508" y="15015"/>
                  </a:lnTo>
                  <a:lnTo>
                    <a:pt x="8762" y="15237"/>
                  </a:lnTo>
                  <a:lnTo>
                    <a:pt x="9619" y="16602"/>
                  </a:lnTo>
                  <a:lnTo>
                    <a:pt x="9778" y="17015"/>
                  </a:lnTo>
                  <a:lnTo>
                    <a:pt x="9905" y="17491"/>
                  </a:lnTo>
                  <a:lnTo>
                    <a:pt x="10762" y="19046"/>
                  </a:lnTo>
                  <a:lnTo>
                    <a:pt x="11587" y="20379"/>
                  </a:lnTo>
                  <a:lnTo>
                    <a:pt x="12603" y="22062"/>
                  </a:lnTo>
                  <a:lnTo>
                    <a:pt x="12984" y="22728"/>
                  </a:lnTo>
                  <a:lnTo>
                    <a:pt x="13079" y="23014"/>
                  </a:lnTo>
                  <a:lnTo>
                    <a:pt x="13206" y="23363"/>
                  </a:lnTo>
                  <a:lnTo>
                    <a:pt x="13333" y="23617"/>
                  </a:lnTo>
                  <a:lnTo>
                    <a:pt x="13523" y="23522"/>
                  </a:lnTo>
                  <a:lnTo>
                    <a:pt x="13618" y="23173"/>
                  </a:lnTo>
                  <a:lnTo>
                    <a:pt x="13745" y="22157"/>
                  </a:lnTo>
                  <a:lnTo>
                    <a:pt x="13460" y="19586"/>
                  </a:lnTo>
                  <a:lnTo>
                    <a:pt x="13111" y="18189"/>
                  </a:lnTo>
                  <a:lnTo>
                    <a:pt x="12158" y="15459"/>
                  </a:lnTo>
                  <a:lnTo>
                    <a:pt x="11206" y="13174"/>
                  </a:lnTo>
                  <a:lnTo>
                    <a:pt x="10571" y="12190"/>
                  </a:lnTo>
                  <a:lnTo>
                    <a:pt x="9873" y="11428"/>
                  </a:lnTo>
                  <a:lnTo>
                    <a:pt x="9778" y="11365"/>
                  </a:lnTo>
                  <a:lnTo>
                    <a:pt x="9968" y="11047"/>
                  </a:lnTo>
                  <a:lnTo>
                    <a:pt x="10254" y="10730"/>
                  </a:lnTo>
                  <a:lnTo>
                    <a:pt x="10730" y="10222"/>
                  </a:lnTo>
                  <a:lnTo>
                    <a:pt x="11016" y="9936"/>
                  </a:lnTo>
                  <a:lnTo>
                    <a:pt x="11238" y="9714"/>
                  </a:lnTo>
                  <a:lnTo>
                    <a:pt x="11206" y="9524"/>
                  </a:lnTo>
                  <a:lnTo>
                    <a:pt x="10857" y="9460"/>
                  </a:lnTo>
                  <a:lnTo>
                    <a:pt x="10698" y="9365"/>
                  </a:lnTo>
                  <a:lnTo>
                    <a:pt x="10412" y="9206"/>
                  </a:lnTo>
                  <a:lnTo>
                    <a:pt x="10031" y="9016"/>
                  </a:lnTo>
                  <a:lnTo>
                    <a:pt x="9174" y="9016"/>
                  </a:lnTo>
                  <a:lnTo>
                    <a:pt x="8920" y="9047"/>
                  </a:lnTo>
                  <a:lnTo>
                    <a:pt x="8667" y="9111"/>
                  </a:lnTo>
                  <a:lnTo>
                    <a:pt x="8476" y="9016"/>
                  </a:lnTo>
                  <a:lnTo>
                    <a:pt x="8444" y="8762"/>
                  </a:lnTo>
                  <a:lnTo>
                    <a:pt x="8349" y="8286"/>
                  </a:lnTo>
                  <a:lnTo>
                    <a:pt x="7746" y="6984"/>
                  </a:lnTo>
                  <a:lnTo>
                    <a:pt x="7397" y="6476"/>
                  </a:lnTo>
                  <a:lnTo>
                    <a:pt x="5937" y="4635"/>
                  </a:lnTo>
                  <a:lnTo>
                    <a:pt x="4508" y="3016"/>
                  </a:lnTo>
                  <a:lnTo>
                    <a:pt x="3270" y="1842"/>
                  </a:lnTo>
                  <a:lnTo>
                    <a:pt x="2032" y="890"/>
                  </a:lnTo>
                  <a:lnTo>
                    <a:pt x="1461" y="541"/>
                  </a:lnTo>
                  <a:lnTo>
                    <a:pt x="286" y="1"/>
                  </a:lnTo>
                  <a:close/>
                </a:path>
              </a:pathLst>
            </a:custGeom>
            <a:solidFill>
              <a:srgbClr val="000000"/>
            </a:solidFill>
            <a:ln>
              <a:noFill/>
            </a:ln>
          </p:spPr>
          <p:txBody>
            <a:bodyPr spcFirstLastPara="1" wrap="square" lIns="130025" tIns="130025" rIns="130025" bIns="130025" anchor="ctr" anchorCtr="0">
              <a:noAutofit/>
            </a:bodyPr>
            <a:lstStyle/>
            <a:p>
              <a:pPr marL="0" lvl="0" indent="0">
                <a:spcBef>
                  <a:spcPts val="0"/>
                </a:spcBef>
                <a:spcAft>
                  <a:spcPts val="0"/>
                </a:spcAft>
                <a:buNone/>
              </a:pPr>
              <a:endParaRPr dirty="0"/>
            </a:p>
          </p:txBody>
        </p:sp>
        <p:grpSp>
          <p:nvGrpSpPr>
            <p:cNvPr id="45" name="Google Shape;45;p2"/>
            <p:cNvGrpSpPr/>
            <p:nvPr/>
          </p:nvGrpSpPr>
          <p:grpSpPr>
            <a:xfrm>
              <a:off x="518301" y="232906"/>
              <a:ext cx="1442310" cy="336094"/>
              <a:chOff x="591700" y="1755570"/>
              <a:chExt cx="6920871" cy="1612734"/>
            </a:xfrm>
          </p:grpSpPr>
          <p:grpSp>
            <p:nvGrpSpPr>
              <p:cNvPr id="46" name="Google Shape;46;p2"/>
              <p:cNvGrpSpPr/>
              <p:nvPr/>
            </p:nvGrpSpPr>
            <p:grpSpPr>
              <a:xfrm>
                <a:off x="783105" y="3089227"/>
                <a:ext cx="6630582" cy="279077"/>
                <a:chOff x="635855" y="3099302"/>
                <a:chExt cx="6630582" cy="279077"/>
              </a:xfrm>
            </p:grpSpPr>
            <p:sp>
              <p:nvSpPr>
                <p:cNvPr id="47" name="Google Shape;47;p2"/>
                <p:cNvSpPr/>
                <p:nvPr/>
              </p:nvSpPr>
              <p:spPr>
                <a:xfrm>
                  <a:off x="635855" y="3106161"/>
                  <a:ext cx="221311" cy="265466"/>
                </a:xfrm>
                <a:custGeom>
                  <a:avLst/>
                  <a:gdLst/>
                  <a:ahLst/>
                  <a:cxnLst/>
                  <a:rect l="l" t="t" r="r" b="b"/>
                  <a:pathLst>
                    <a:path w="2065" h="2477" extrusionOk="0">
                      <a:moveTo>
                        <a:pt x="1" y="0"/>
                      </a:moveTo>
                      <a:lnTo>
                        <a:pt x="32" y="286"/>
                      </a:lnTo>
                      <a:lnTo>
                        <a:pt x="32" y="572"/>
                      </a:lnTo>
                      <a:lnTo>
                        <a:pt x="128" y="572"/>
                      </a:lnTo>
                      <a:lnTo>
                        <a:pt x="159" y="286"/>
                      </a:lnTo>
                      <a:lnTo>
                        <a:pt x="191" y="191"/>
                      </a:lnTo>
                      <a:lnTo>
                        <a:pt x="286" y="159"/>
                      </a:lnTo>
                      <a:lnTo>
                        <a:pt x="858" y="159"/>
                      </a:lnTo>
                      <a:lnTo>
                        <a:pt x="858" y="350"/>
                      </a:lnTo>
                      <a:lnTo>
                        <a:pt x="858" y="540"/>
                      </a:lnTo>
                      <a:lnTo>
                        <a:pt x="858" y="2064"/>
                      </a:lnTo>
                      <a:lnTo>
                        <a:pt x="858" y="2222"/>
                      </a:lnTo>
                      <a:lnTo>
                        <a:pt x="794" y="2349"/>
                      </a:lnTo>
                      <a:lnTo>
                        <a:pt x="667" y="2381"/>
                      </a:lnTo>
                      <a:lnTo>
                        <a:pt x="509" y="2381"/>
                      </a:lnTo>
                      <a:lnTo>
                        <a:pt x="509" y="2476"/>
                      </a:lnTo>
                      <a:lnTo>
                        <a:pt x="1556" y="2476"/>
                      </a:lnTo>
                      <a:lnTo>
                        <a:pt x="1556" y="2381"/>
                      </a:lnTo>
                      <a:lnTo>
                        <a:pt x="1397" y="2381"/>
                      </a:lnTo>
                      <a:lnTo>
                        <a:pt x="1270" y="2349"/>
                      </a:lnTo>
                      <a:lnTo>
                        <a:pt x="1207" y="2222"/>
                      </a:lnTo>
                      <a:lnTo>
                        <a:pt x="1207" y="2064"/>
                      </a:lnTo>
                      <a:lnTo>
                        <a:pt x="1207" y="540"/>
                      </a:lnTo>
                      <a:lnTo>
                        <a:pt x="1207" y="318"/>
                      </a:lnTo>
                      <a:lnTo>
                        <a:pt x="1207" y="159"/>
                      </a:lnTo>
                      <a:lnTo>
                        <a:pt x="1778" y="159"/>
                      </a:lnTo>
                      <a:lnTo>
                        <a:pt x="1905" y="191"/>
                      </a:lnTo>
                      <a:lnTo>
                        <a:pt x="1905" y="286"/>
                      </a:lnTo>
                      <a:lnTo>
                        <a:pt x="1937" y="572"/>
                      </a:lnTo>
                      <a:lnTo>
                        <a:pt x="2032" y="572"/>
                      </a:lnTo>
                      <a:lnTo>
                        <a:pt x="2032" y="286"/>
                      </a:lnTo>
                      <a:lnTo>
                        <a:pt x="2064" y="0"/>
                      </a:lnTo>
                      <a:close/>
                    </a:path>
                  </a:pathLst>
                </a:custGeom>
                <a:solidFill>
                  <a:srgbClr val="FFFFFF"/>
                </a:solidFill>
                <a:ln>
                  <a:noFill/>
                </a:ln>
              </p:spPr>
              <p:txBody>
                <a:bodyPr spcFirstLastPara="1" wrap="square" lIns="130025" tIns="130025" rIns="130025" bIns="130025" anchor="ctr" anchorCtr="0">
                  <a:noAutofit/>
                </a:bodyPr>
                <a:lstStyle/>
                <a:p>
                  <a:pPr marL="0" lvl="0" indent="0" rtl="0">
                    <a:spcBef>
                      <a:spcPts val="0"/>
                    </a:spcBef>
                    <a:spcAft>
                      <a:spcPts val="0"/>
                    </a:spcAft>
                    <a:buNone/>
                  </a:pPr>
                  <a:endParaRPr sz="1400" dirty="0"/>
                </a:p>
              </p:txBody>
            </p:sp>
            <p:sp>
              <p:nvSpPr>
                <p:cNvPr id="48" name="Google Shape;48;p2"/>
                <p:cNvSpPr/>
                <p:nvPr/>
              </p:nvSpPr>
              <p:spPr>
                <a:xfrm>
                  <a:off x="1197228" y="3106161"/>
                  <a:ext cx="211023" cy="265466"/>
                </a:xfrm>
                <a:custGeom>
                  <a:avLst/>
                  <a:gdLst/>
                  <a:ahLst/>
                  <a:cxnLst/>
                  <a:rect l="l" t="t" r="r" b="b"/>
                  <a:pathLst>
                    <a:path w="1969" h="2477" extrusionOk="0">
                      <a:moveTo>
                        <a:pt x="0" y="0"/>
                      </a:moveTo>
                      <a:lnTo>
                        <a:pt x="0" y="96"/>
                      </a:lnTo>
                      <a:lnTo>
                        <a:pt x="159" y="127"/>
                      </a:lnTo>
                      <a:lnTo>
                        <a:pt x="286" y="127"/>
                      </a:lnTo>
                      <a:lnTo>
                        <a:pt x="350" y="254"/>
                      </a:lnTo>
                      <a:lnTo>
                        <a:pt x="350" y="445"/>
                      </a:lnTo>
                      <a:lnTo>
                        <a:pt x="350" y="2064"/>
                      </a:lnTo>
                      <a:lnTo>
                        <a:pt x="350" y="2222"/>
                      </a:lnTo>
                      <a:lnTo>
                        <a:pt x="286" y="2349"/>
                      </a:lnTo>
                      <a:lnTo>
                        <a:pt x="159" y="2381"/>
                      </a:lnTo>
                      <a:lnTo>
                        <a:pt x="32" y="2381"/>
                      </a:lnTo>
                      <a:lnTo>
                        <a:pt x="32" y="2476"/>
                      </a:lnTo>
                      <a:lnTo>
                        <a:pt x="1905" y="2476"/>
                      </a:lnTo>
                      <a:lnTo>
                        <a:pt x="1937" y="2159"/>
                      </a:lnTo>
                      <a:lnTo>
                        <a:pt x="1968" y="1905"/>
                      </a:lnTo>
                      <a:lnTo>
                        <a:pt x="1841" y="1905"/>
                      </a:lnTo>
                      <a:lnTo>
                        <a:pt x="1841" y="1968"/>
                      </a:lnTo>
                      <a:lnTo>
                        <a:pt x="1841" y="2000"/>
                      </a:lnTo>
                      <a:lnTo>
                        <a:pt x="1778" y="2222"/>
                      </a:lnTo>
                      <a:lnTo>
                        <a:pt x="1714" y="2286"/>
                      </a:lnTo>
                      <a:lnTo>
                        <a:pt x="1492" y="2318"/>
                      </a:lnTo>
                      <a:lnTo>
                        <a:pt x="1048" y="2349"/>
                      </a:lnTo>
                      <a:lnTo>
                        <a:pt x="826" y="2349"/>
                      </a:lnTo>
                      <a:lnTo>
                        <a:pt x="699" y="2318"/>
                      </a:lnTo>
                      <a:lnTo>
                        <a:pt x="699" y="1302"/>
                      </a:lnTo>
                      <a:lnTo>
                        <a:pt x="1365" y="1302"/>
                      </a:lnTo>
                      <a:lnTo>
                        <a:pt x="1492" y="1334"/>
                      </a:lnTo>
                      <a:lnTo>
                        <a:pt x="1524" y="1429"/>
                      </a:lnTo>
                      <a:lnTo>
                        <a:pt x="1524" y="1651"/>
                      </a:lnTo>
                      <a:lnTo>
                        <a:pt x="1651" y="1651"/>
                      </a:lnTo>
                      <a:lnTo>
                        <a:pt x="1619" y="1302"/>
                      </a:lnTo>
                      <a:lnTo>
                        <a:pt x="1619" y="1238"/>
                      </a:lnTo>
                      <a:lnTo>
                        <a:pt x="1619" y="1175"/>
                      </a:lnTo>
                      <a:lnTo>
                        <a:pt x="1651" y="826"/>
                      </a:lnTo>
                      <a:lnTo>
                        <a:pt x="1524" y="826"/>
                      </a:lnTo>
                      <a:lnTo>
                        <a:pt x="1524" y="1016"/>
                      </a:lnTo>
                      <a:lnTo>
                        <a:pt x="1524" y="1048"/>
                      </a:lnTo>
                      <a:lnTo>
                        <a:pt x="1492" y="1111"/>
                      </a:lnTo>
                      <a:lnTo>
                        <a:pt x="1365" y="1143"/>
                      </a:lnTo>
                      <a:lnTo>
                        <a:pt x="699" y="1143"/>
                      </a:lnTo>
                      <a:lnTo>
                        <a:pt x="699" y="191"/>
                      </a:lnTo>
                      <a:lnTo>
                        <a:pt x="826" y="159"/>
                      </a:lnTo>
                      <a:lnTo>
                        <a:pt x="1429" y="159"/>
                      </a:lnTo>
                      <a:lnTo>
                        <a:pt x="1619" y="191"/>
                      </a:lnTo>
                      <a:lnTo>
                        <a:pt x="1714" y="223"/>
                      </a:lnTo>
                      <a:lnTo>
                        <a:pt x="1746" y="318"/>
                      </a:lnTo>
                      <a:lnTo>
                        <a:pt x="1746" y="540"/>
                      </a:lnTo>
                      <a:lnTo>
                        <a:pt x="1841" y="540"/>
                      </a:lnTo>
                      <a:lnTo>
                        <a:pt x="1873" y="254"/>
                      </a:lnTo>
                      <a:lnTo>
                        <a:pt x="1905" y="0"/>
                      </a:lnTo>
                      <a:close/>
                    </a:path>
                  </a:pathLst>
                </a:custGeom>
                <a:solidFill>
                  <a:srgbClr val="FFFFFF"/>
                </a:solidFill>
                <a:ln>
                  <a:noFill/>
                </a:ln>
              </p:spPr>
              <p:txBody>
                <a:bodyPr spcFirstLastPara="1" wrap="square" lIns="130025" tIns="130025" rIns="130025" bIns="130025" anchor="ctr" anchorCtr="0">
                  <a:noAutofit/>
                </a:bodyPr>
                <a:lstStyle/>
                <a:p>
                  <a:pPr marL="0" lvl="0" indent="0" rtl="0">
                    <a:spcBef>
                      <a:spcPts val="0"/>
                    </a:spcBef>
                    <a:spcAft>
                      <a:spcPts val="0"/>
                    </a:spcAft>
                    <a:buNone/>
                  </a:pPr>
                  <a:endParaRPr sz="1400" dirty="0"/>
                </a:p>
              </p:txBody>
            </p:sp>
            <p:sp>
              <p:nvSpPr>
                <p:cNvPr id="49" name="Google Shape;49;p2"/>
                <p:cNvSpPr/>
                <p:nvPr/>
              </p:nvSpPr>
              <p:spPr>
                <a:xfrm>
                  <a:off x="1755171" y="3099302"/>
                  <a:ext cx="248426" cy="279077"/>
                </a:xfrm>
                <a:custGeom>
                  <a:avLst/>
                  <a:gdLst/>
                  <a:ahLst/>
                  <a:cxnLst/>
                  <a:rect l="l" t="t" r="r" b="b"/>
                  <a:pathLst>
                    <a:path w="2318" h="2604" extrusionOk="0">
                      <a:moveTo>
                        <a:pt x="1492" y="1"/>
                      </a:moveTo>
                      <a:lnTo>
                        <a:pt x="1016" y="33"/>
                      </a:lnTo>
                      <a:lnTo>
                        <a:pt x="635" y="223"/>
                      </a:lnTo>
                      <a:lnTo>
                        <a:pt x="349" y="414"/>
                      </a:lnTo>
                      <a:lnTo>
                        <a:pt x="32" y="953"/>
                      </a:lnTo>
                      <a:lnTo>
                        <a:pt x="0" y="1302"/>
                      </a:lnTo>
                      <a:lnTo>
                        <a:pt x="32" y="1588"/>
                      </a:lnTo>
                      <a:lnTo>
                        <a:pt x="222" y="2064"/>
                      </a:lnTo>
                      <a:lnTo>
                        <a:pt x="603" y="2413"/>
                      </a:lnTo>
                      <a:lnTo>
                        <a:pt x="1111" y="2604"/>
                      </a:lnTo>
                      <a:lnTo>
                        <a:pt x="1429" y="2604"/>
                      </a:lnTo>
                      <a:lnTo>
                        <a:pt x="1841" y="2572"/>
                      </a:lnTo>
                      <a:lnTo>
                        <a:pt x="2222" y="2413"/>
                      </a:lnTo>
                      <a:lnTo>
                        <a:pt x="2317" y="2255"/>
                      </a:lnTo>
                      <a:lnTo>
                        <a:pt x="2286" y="2191"/>
                      </a:lnTo>
                      <a:lnTo>
                        <a:pt x="1968" y="2382"/>
                      </a:lnTo>
                      <a:lnTo>
                        <a:pt x="1556" y="2413"/>
                      </a:lnTo>
                      <a:lnTo>
                        <a:pt x="1302" y="2413"/>
                      </a:lnTo>
                      <a:lnTo>
                        <a:pt x="889" y="2255"/>
                      </a:lnTo>
                      <a:lnTo>
                        <a:pt x="572" y="1937"/>
                      </a:lnTo>
                      <a:lnTo>
                        <a:pt x="413" y="1493"/>
                      </a:lnTo>
                      <a:lnTo>
                        <a:pt x="381" y="1239"/>
                      </a:lnTo>
                      <a:lnTo>
                        <a:pt x="413" y="1017"/>
                      </a:lnTo>
                      <a:lnTo>
                        <a:pt x="540" y="604"/>
                      </a:lnTo>
                      <a:lnTo>
                        <a:pt x="825" y="318"/>
                      </a:lnTo>
                      <a:lnTo>
                        <a:pt x="1206" y="160"/>
                      </a:lnTo>
                      <a:lnTo>
                        <a:pt x="1683" y="160"/>
                      </a:lnTo>
                      <a:lnTo>
                        <a:pt x="2095" y="318"/>
                      </a:lnTo>
                      <a:lnTo>
                        <a:pt x="2127" y="445"/>
                      </a:lnTo>
                      <a:lnTo>
                        <a:pt x="2127" y="699"/>
                      </a:lnTo>
                      <a:lnTo>
                        <a:pt x="2254" y="699"/>
                      </a:lnTo>
                      <a:lnTo>
                        <a:pt x="2254" y="445"/>
                      </a:lnTo>
                      <a:lnTo>
                        <a:pt x="2317" y="160"/>
                      </a:lnTo>
                      <a:lnTo>
                        <a:pt x="1873" y="33"/>
                      </a:lnTo>
                      <a:lnTo>
                        <a:pt x="1492" y="1"/>
                      </a:lnTo>
                      <a:close/>
                    </a:path>
                  </a:pathLst>
                </a:custGeom>
                <a:solidFill>
                  <a:srgbClr val="FFFFFF"/>
                </a:solidFill>
                <a:ln>
                  <a:noFill/>
                </a:ln>
              </p:spPr>
              <p:txBody>
                <a:bodyPr spcFirstLastPara="1" wrap="square" lIns="130025" tIns="130025" rIns="130025" bIns="130025" anchor="ctr" anchorCtr="0">
                  <a:noAutofit/>
                </a:bodyPr>
                <a:lstStyle/>
                <a:p>
                  <a:pPr marL="0" lvl="0" indent="0" rtl="0">
                    <a:spcBef>
                      <a:spcPts val="0"/>
                    </a:spcBef>
                    <a:spcAft>
                      <a:spcPts val="0"/>
                    </a:spcAft>
                    <a:buNone/>
                  </a:pPr>
                  <a:endParaRPr sz="1400" dirty="0"/>
                </a:p>
              </p:txBody>
            </p:sp>
            <p:sp>
              <p:nvSpPr>
                <p:cNvPr id="50" name="Google Shape;50;p2"/>
                <p:cNvSpPr/>
                <p:nvPr/>
              </p:nvSpPr>
              <p:spPr>
                <a:xfrm>
                  <a:off x="2353839" y="3106161"/>
                  <a:ext cx="302977" cy="265466"/>
                </a:xfrm>
                <a:custGeom>
                  <a:avLst/>
                  <a:gdLst/>
                  <a:ahLst/>
                  <a:cxnLst/>
                  <a:rect l="l" t="t" r="r" b="b"/>
                  <a:pathLst>
                    <a:path w="2827" h="2477" extrusionOk="0">
                      <a:moveTo>
                        <a:pt x="1" y="0"/>
                      </a:moveTo>
                      <a:lnTo>
                        <a:pt x="1" y="96"/>
                      </a:lnTo>
                      <a:lnTo>
                        <a:pt x="160" y="127"/>
                      </a:lnTo>
                      <a:lnTo>
                        <a:pt x="255" y="127"/>
                      </a:lnTo>
                      <a:lnTo>
                        <a:pt x="350" y="254"/>
                      </a:lnTo>
                      <a:lnTo>
                        <a:pt x="350" y="445"/>
                      </a:lnTo>
                      <a:lnTo>
                        <a:pt x="350" y="2064"/>
                      </a:lnTo>
                      <a:lnTo>
                        <a:pt x="350" y="2222"/>
                      </a:lnTo>
                      <a:lnTo>
                        <a:pt x="255" y="2349"/>
                      </a:lnTo>
                      <a:lnTo>
                        <a:pt x="160" y="2381"/>
                      </a:lnTo>
                      <a:lnTo>
                        <a:pt x="1" y="2381"/>
                      </a:lnTo>
                      <a:lnTo>
                        <a:pt x="1" y="2476"/>
                      </a:lnTo>
                      <a:lnTo>
                        <a:pt x="1048" y="2476"/>
                      </a:lnTo>
                      <a:lnTo>
                        <a:pt x="1048" y="2381"/>
                      </a:lnTo>
                      <a:lnTo>
                        <a:pt x="858" y="2381"/>
                      </a:lnTo>
                      <a:lnTo>
                        <a:pt x="763" y="2349"/>
                      </a:lnTo>
                      <a:lnTo>
                        <a:pt x="699" y="2222"/>
                      </a:lnTo>
                      <a:lnTo>
                        <a:pt x="699" y="2064"/>
                      </a:lnTo>
                      <a:lnTo>
                        <a:pt x="699" y="1238"/>
                      </a:lnTo>
                      <a:lnTo>
                        <a:pt x="2128" y="1238"/>
                      </a:lnTo>
                      <a:lnTo>
                        <a:pt x="2128" y="2064"/>
                      </a:lnTo>
                      <a:lnTo>
                        <a:pt x="2128" y="2222"/>
                      </a:lnTo>
                      <a:lnTo>
                        <a:pt x="2032" y="2349"/>
                      </a:lnTo>
                      <a:lnTo>
                        <a:pt x="1937" y="2381"/>
                      </a:lnTo>
                      <a:lnTo>
                        <a:pt x="1779" y="2381"/>
                      </a:lnTo>
                      <a:lnTo>
                        <a:pt x="1779" y="2476"/>
                      </a:lnTo>
                      <a:lnTo>
                        <a:pt x="2826" y="2476"/>
                      </a:lnTo>
                      <a:lnTo>
                        <a:pt x="2826" y="2381"/>
                      </a:lnTo>
                      <a:lnTo>
                        <a:pt x="2636" y="2381"/>
                      </a:lnTo>
                      <a:lnTo>
                        <a:pt x="2540" y="2349"/>
                      </a:lnTo>
                      <a:lnTo>
                        <a:pt x="2445" y="2222"/>
                      </a:lnTo>
                      <a:lnTo>
                        <a:pt x="2445" y="2064"/>
                      </a:lnTo>
                      <a:lnTo>
                        <a:pt x="2445" y="445"/>
                      </a:lnTo>
                      <a:lnTo>
                        <a:pt x="2445" y="254"/>
                      </a:lnTo>
                      <a:lnTo>
                        <a:pt x="2540" y="127"/>
                      </a:lnTo>
                      <a:lnTo>
                        <a:pt x="2636" y="127"/>
                      </a:lnTo>
                      <a:lnTo>
                        <a:pt x="2826" y="96"/>
                      </a:lnTo>
                      <a:lnTo>
                        <a:pt x="2826" y="0"/>
                      </a:lnTo>
                      <a:lnTo>
                        <a:pt x="1779" y="0"/>
                      </a:lnTo>
                      <a:lnTo>
                        <a:pt x="1779" y="96"/>
                      </a:lnTo>
                      <a:lnTo>
                        <a:pt x="1937" y="127"/>
                      </a:lnTo>
                      <a:lnTo>
                        <a:pt x="2032" y="127"/>
                      </a:lnTo>
                      <a:lnTo>
                        <a:pt x="2128" y="254"/>
                      </a:lnTo>
                      <a:lnTo>
                        <a:pt x="2128" y="445"/>
                      </a:lnTo>
                      <a:lnTo>
                        <a:pt x="2128" y="1080"/>
                      </a:lnTo>
                      <a:lnTo>
                        <a:pt x="699" y="1080"/>
                      </a:lnTo>
                      <a:lnTo>
                        <a:pt x="699" y="445"/>
                      </a:lnTo>
                      <a:lnTo>
                        <a:pt x="699" y="254"/>
                      </a:lnTo>
                      <a:lnTo>
                        <a:pt x="763" y="127"/>
                      </a:lnTo>
                      <a:lnTo>
                        <a:pt x="858" y="127"/>
                      </a:lnTo>
                      <a:lnTo>
                        <a:pt x="1048" y="96"/>
                      </a:lnTo>
                      <a:lnTo>
                        <a:pt x="1048" y="0"/>
                      </a:lnTo>
                      <a:close/>
                    </a:path>
                  </a:pathLst>
                </a:custGeom>
                <a:solidFill>
                  <a:srgbClr val="FFFFFF"/>
                </a:solidFill>
                <a:ln>
                  <a:noFill/>
                </a:ln>
              </p:spPr>
              <p:txBody>
                <a:bodyPr spcFirstLastPara="1" wrap="square" lIns="130025" tIns="130025" rIns="130025" bIns="130025" anchor="ctr" anchorCtr="0">
                  <a:noAutofit/>
                </a:bodyPr>
                <a:lstStyle/>
                <a:p>
                  <a:pPr marL="0" lvl="0" indent="0" rtl="0">
                    <a:spcBef>
                      <a:spcPts val="0"/>
                    </a:spcBef>
                    <a:spcAft>
                      <a:spcPts val="0"/>
                    </a:spcAft>
                    <a:buNone/>
                  </a:pPr>
                  <a:endParaRPr sz="1400" dirty="0"/>
                </a:p>
              </p:txBody>
            </p:sp>
            <p:sp>
              <p:nvSpPr>
                <p:cNvPr id="51" name="Google Shape;51;p2"/>
                <p:cNvSpPr/>
                <p:nvPr/>
              </p:nvSpPr>
              <p:spPr>
                <a:xfrm>
                  <a:off x="2993448" y="3106161"/>
                  <a:ext cx="306299" cy="272218"/>
                </a:xfrm>
                <a:custGeom>
                  <a:avLst/>
                  <a:gdLst/>
                  <a:ahLst/>
                  <a:cxnLst/>
                  <a:rect l="l" t="t" r="r" b="b"/>
                  <a:pathLst>
                    <a:path w="2858" h="2540" extrusionOk="0">
                      <a:moveTo>
                        <a:pt x="1" y="0"/>
                      </a:moveTo>
                      <a:lnTo>
                        <a:pt x="1" y="96"/>
                      </a:lnTo>
                      <a:lnTo>
                        <a:pt x="159" y="127"/>
                      </a:lnTo>
                      <a:lnTo>
                        <a:pt x="286" y="127"/>
                      </a:lnTo>
                      <a:lnTo>
                        <a:pt x="350" y="254"/>
                      </a:lnTo>
                      <a:lnTo>
                        <a:pt x="350" y="445"/>
                      </a:lnTo>
                      <a:lnTo>
                        <a:pt x="350" y="2064"/>
                      </a:lnTo>
                      <a:lnTo>
                        <a:pt x="350" y="2222"/>
                      </a:lnTo>
                      <a:lnTo>
                        <a:pt x="286" y="2349"/>
                      </a:lnTo>
                      <a:lnTo>
                        <a:pt x="159" y="2381"/>
                      </a:lnTo>
                      <a:lnTo>
                        <a:pt x="1" y="2381"/>
                      </a:lnTo>
                      <a:lnTo>
                        <a:pt x="1" y="2476"/>
                      </a:lnTo>
                      <a:lnTo>
                        <a:pt x="858" y="2476"/>
                      </a:lnTo>
                      <a:lnTo>
                        <a:pt x="858" y="2381"/>
                      </a:lnTo>
                      <a:lnTo>
                        <a:pt x="699" y="2381"/>
                      </a:lnTo>
                      <a:lnTo>
                        <a:pt x="604" y="2349"/>
                      </a:lnTo>
                      <a:lnTo>
                        <a:pt x="509" y="2222"/>
                      </a:lnTo>
                      <a:lnTo>
                        <a:pt x="509" y="2064"/>
                      </a:lnTo>
                      <a:lnTo>
                        <a:pt x="509" y="381"/>
                      </a:lnTo>
                      <a:lnTo>
                        <a:pt x="2223" y="2476"/>
                      </a:lnTo>
                      <a:lnTo>
                        <a:pt x="2540" y="2540"/>
                      </a:lnTo>
                      <a:lnTo>
                        <a:pt x="2540" y="2508"/>
                      </a:lnTo>
                      <a:lnTo>
                        <a:pt x="2508" y="2445"/>
                      </a:lnTo>
                      <a:lnTo>
                        <a:pt x="2508" y="2413"/>
                      </a:lnTo>
                      <a:lnTo>
                        <a:pt x="2508" y="445"/>
                      </a:lnTo>
                      <a:lnTo>
                        <a:pt x="2508" y="254"/>
                      </a:lnTo>
                      <a:lnTo>
                        <a:pt x="2604" y="127"/>
                      </a:lnTo>
                      <a:lnTo>
                        <a:pt x="2699" y="127"/>
                      </a:lnTo>
                      <a:lnTo>
                        <a:pt x="2857" y="96"/>
                      </a:lnTo>
                      <a:lnTo>
                        <a:pt x="2857" y="0"/>
                      </a:lnTo>
                      <a:lnTo>
                        <a:pt x="2000" y="0"/>
                      </a:lnTo>
                      <a:lnTo>
                        <a:pt x="2000" y="96"/>
                      </a:lnTo>
                      <a:lnTo>
                        <a:pt x="2159" y="127"/>
                      </a:lnTo>
                      <a:lnTo>
                        <a:pt x="2286" y="127"/>
                      </a:lnTo>
                      <a:lnTo>
                        <a:pt x="2350" y="254"/>
                      </a:lnTo>
                      <a:lnTo>
                        <a:pt x="2350" y="445"/>
                      </a:lnTo>
                      <a:lnTo>
                        <a:pt x="2350" y="2127"/>
                      </a:lnTo>
                      <a:lnTo>
                        <a:pt x="635" y="0"/>
                      </a:lnTo>
                      <a:close/>
                    </a:path>
                  </a:pathLst>
                </a:custGeom>
                <a:solidFill>
                  <a:srgbClr val="FFFFFF"/>
                </a:solidFill>
                <a:ln>
                  <a:noFill/>
                </a:ln>
              </p:spPr>
              <p:txBody>
                <a:bodyPr spcFirstLastPara="1" wrap="square" lIns="130025" tIns="130025" rIns="130025" bIns="130025" anchor="ctr" anchorCtr="0">
                  <a:noAutofit/>
                </a:bodyPr>
                <a:lstStyle/>
                <a:p>
                  <a:pPr marL="0" lvl="0" indent="0" rtl="0">
                    <a:spcBef>
                      <a:spcPts val="0"/>
                    </a:spcBef>
                    <a:spcAft>
                      <a:spcPts val="0"/>
                    </a:spcAft>
                    <a:buNone/>
                  </a:pPr>
                  <a:endParaRPr sz="1400" dirty="0"/>
                </a:p>
              </p:txBody>
            </p:sp>
            <p:sp>
              <p:nvSpPr>
                <p:cNvPr id="52" name="Google Shape;52;p2"/>
                <p:cNvSpPr/>
                <p:nvPr/>
              </p:nvSpPr>
              <p:spPr>
                <a:xfrm>
                  <a:off x="3639809" y="3099302"/>
                  <a:ext cx="285936" cy="279077"/>
                </a:xfrm>
                <a:custGeom>
                  <a:avLst/>
                  <a:gdLst/>
                  <a:ahLst/>
                  <a:cxnLst/>
                  <a:rect l="l" t="t" r="r" b="b"/>
                  <a:pathLst>
                    <a:path w="2668" h="2604" extrusionOk="0">
                      <a:moveTo>
                        <a:pt x="1524" y="160"/>
                      </a:moveTo>
                      <a:lnTo>
                        <a:pt x="1874" y="318"/>
                      </a:lnTo>
                      <a:lnTo>
                        <a:pt x="2223" y="826"/>
                      </a:lnTo>
                      <a:lnTo>
                        <a:pt x="2255" y="1334"/>
                      </a:lnTo>
                      <a:lnTo>
                        <a:pt x="2223" y="1842"/>
                      </a:lnTo>
                      <a:lnTo>
                        <a:pt x="1905" y="2286"/>
                      </a:lnTo>
                      <a:lnTo>
                        <a:pt x="1588" y="2445"/>
                      </a:lnTo>
                      <a:lnTo>
                        <a:pt x="1397" y="2477"/>
                      </a:lnTo>
                      <a:lnTo>
                        <a:pt x="1175" y="2445"/>
                      </a:lnTo>
                      <a:lnTo>
                        <a:pt x="794" y="2255"/>
                      </a:lnTo>
                      <a:lnTo>
                        <a:pt x="540" y="1937"/>
                      </a:lnTo>
                      <a:lnTo>
                        <a:pt x="382" y="1461"/>
                      </a:lnTo>
                      <a:lnTo>
                        <a:pt x="382" y="1175"/>
                      </a:lnTo>
                      <a:lnTo>
                        <a:pt x="413" y="731"/>
                      </a:lnTo>
                      <a:lnTo>
                        <a:pt x="731" y="287"/>
                      </a:lnTo>
                      <a:lnTo>
                        <a:pt x="1080" y="160"/>
                      </a:lnTo>
                      <a:close/>
                      <a:moveTo>
                        <a:pt x="1366" y="1"/>
                      </a:moveTo>
                      <a:lnTo>
                        <a:pt x="1048" y="33"/>
                      </a:lnTo>
                      <a:lnTo>
                        <a:pt x="572" y="191"/>
                      </a:lnTo>
                      <a:lnTo>
                        <a:pt x="191" y="541"/>
                      </a:lnTo>
                      <a:lnTo>
                        <a:pt x="1" y="1048"/>
                      </a:lnTo>
                      <a:lnTo>
                        <a:pt x="1" y="1334"/>
                      </a:lnTo>
                      <a:lnTo>
                        <a:pt x="1" y="1588"/>
                      </a:lnTo>
                      <a:lnTo>
                        <a:pt x="191" y="2064"/>
                      </a:lnTo>
                      <a:lnTo>
                        <a:pt x="540" y="2413"/>
                      </a:lnTo>
                      <a:lnTo>
                        <a:pt x="985" y="2604"/>
                      </a:lnTo>
                      <a:lnTo>
                        <a:pt x="1524" y="2604"/>
                      </a:lnTo>
                      <a:lnTo>
                        <a:pt x="2032" y="2382"/>
                      </a:lnTo>
                      <a:lnTo>
                        <a:pt x="2413" y="2032"/>
                      </a:lnTo>
                      <a:lnTo>
                        <a:pt x="2635" y="1525"/>
                      </a:lnTo>
                      <a:lnTo>
                        <a:pt x="2667" y="1239"/>
                      </a:lnTo>
                      <a:lnTo>
                        <a:pt x="2635" y="953"/>
                      </a:lnTo>
                      <a:lnTo>
                        <a:pt x="2445" y="509"/>
                      </a:lnTo>
                      <a:lnTo>
                        <a:pt x="2128" y="191"/>
                      </a:lnTo>
                      <a:lnTo>
                        <a:pt x="1651" y="33"/>
                      </a:lnTo>
                      <a:lnTo>
                        <a:pt x="1366" y="1"/>
                      </a:lnTo>
                      <a:close/>
                    </a:path>
                  </a:pathLst>
                </a:custGeom>
                <a:solidFill>
                  <a:srgbClr val="FFFFFF"/>
                </a:solidFill>
                <a:ln>
                  <a:noFill/>
                </a:ln>
              </p:spPr>
              <p:txBody>
                <a:bodyPr spcFirstLastPara="1" wrap="square" lIns="130025" tIns="130025" rIns="130025" bIns="130025" anchor="ctr" anchorCtr="0">
                  <a:noAutofit/>
                </a:bodyPr>
                <a:lstStyle/>
                <a:p>
                  <a:pPr marL="0" lvl="0" indent="0" rtl="0">
                    <a:spcBef>
                      <a:spcPts val="0"/>
                    </a:spcBef>
                    <a:spcAft>
                      <a:spcPts val="0"/>
                    </a:spcAft>
                    <a:buNone/>
                  </a:pPr>
                  <a:endParaRPr sz="1400" dirty="0"/>
                </a:p>
              </p:txBody>
            </p:sp>
            <p:sp>
              <p:nvSpPr>
                <p:cNvPr id="53" name="Google Shape;53;p2"/>
                <p:cNvSpPr/>
                <p:nvPr/>
              </p:nvSpPr>
              <p:spPr>
                <a:xfrm>
                  <a:off x="4265807" y="3106161"/>
                  <a:ext cx="214452" cy="265466"/>
                </a:xfrm>
                <a:custGeom>
                  <a:avLst/>
                  <a:gdLst/>
                  <a:ahLst/>
                  <a:cxnLst/>
                  <a:rect l="l" t="t" r="r" b="b"/>
                  <a:pathLst>
                    <a:path w="2001" h="2477" extrusionOk="0">
                      <a:moveTo>
                        <a:pt x="0" y="0"/>
                      </a:moveTo>
                      <a:lnTo>
                        <a:pt x="0" y="96"/>
                      </a:lnTo>
                      <a:lnTo>
                        <a:pt x="159" y="127"/>
                      </a:lnTo>
                      <a:lnTo>
                        <a:pt x="254" y="127"/>
                      </a:lnTo>
                      <a:lnTo>
                        <a:pt x="350" y="254"/>
                      </a:lnTo>
                      <a:lnTo>
                        <a:pt x="350" y="445"/>
                      </a:lnTo>
                      <a:lnTo>
                        <a:pt x="350" y="2127"/>
                      </a:lnTo>
                      <a:lnTo>
                        <a:pt x="318" y="2286"/>
                      </a:lnTo>
                      <a:lnTo>
                        <a:pt x="254" y="2349"/>
                      </a:lnTo>
                      <a:lnTo>
                        <a:pt x="159" y="2413"/>
                      </a:lnTo>
                      <a:lnTo>
                        <a:pt x="159" y="2476"/>
                      </a:lnTo>
                      <a:lnTo>
                        <a:pt x="1937" y="2476"/>
                      </a:lnTo>
                      <a:lnTo>
                        <a:pt x="1969" y="2254"/>
                      </a:lnTo>
                      <a:lnTo>
                        <a:pt x="2000" y="1873"/>
                      </a:lnTo>
                      <a:lnTo>
                        <a:pt x="1905" y="1873"/>
                      </a:lnTo>
                      <a:lnTo>
                        <a:pt x="1842" y="2032"/>
                      </a:lnTo>
                      <a:lnTo>
                        <a:pt x="1842" y="2064"/>
                      </a:lnTo>
                      <a:lnTo>
                        <a:pt x="1842" y="2095"/>
                      </a:lnTo>
                      <a:lnTo>
                        <a:pt x="1810" y="2222"/>
                      </a:lnTo>
                      <a:lnTo>
                        <a:pt x="1778" y="2286"/>
                      </a:lnTo>
                      <a:lnTo>
                        <a:pt x="1588" y="2318"/>
                      </a:lnTo>
                      <a:lnTo>
                        <a:pt x="985" y="2349"/>
                      </a:lnTo>
                      <a:lnTo>
                        <a:pt x="826" y="2349"/>
                      </a:lnTo>
                      <a:lnTo>
                        <a:pt x="699" y="2318"/>
                      </a:lnTo>
                      <a:lnTo>
                        <a:pt x="699" y="445"/>
                      </a:lnTo>
                      <a:lnTo>
                        <a:pt x="699" y="254"/>
                      </a:lnTo>
                      <a:lnTo>
                        <a:pt x="762" y="127"/>
                      </a:lnTo>
                      <a:lnTo>
                        <a:pt x="858" y="127"/>
                      </a:lnTo>
                      <a:lnTo>
                        <a:pt x="1048" y="96"/>
                      </a:lnTo>
                      <a:lnTo>
                        <a:pt x="1048" y="0"/>
                      </a:lnTo>
                      <a:close/>
                    </a:path>
                  </a:pathLst>
                </a:custGeom>
                <a:solidFill>
                  <a:srgbClr val="FFFFFF"/>
                </a:solidFill>
                <a:ln>
                  <a:noFill/>
                </a:ln>
              </p:spPr>
              <p:txBody>
                <a:bodyPr spcFirstLastPara="1" wrap="square" lIns="130025" tIns="130025" rIns="130025" bIns="130025" anchor="ctr" anchorCtr="0">
                  <a:noAutofit/>
                </a:bodyPr>
                <a:lstStyle/>
                <a:p>
                  <a:pPr marL="0" lvl="0" indent="0" rtl="0">
                    <a:spcBef>
                      <a:spcPts val="0"/>
                    </a:spcBef>
                    <a:spcAft>
                      <a:spcPts val="0"/>
                    </a:spcAft>
                    <a:buNone/>
                  </a:pPr>
                  <a:endParaRPr sz="1400" dirty="0"/>
                </a:p>
              </p:txBody>
            </p:sp>
            <p:sp>
              <p:nvSpPr>
                <p:cNvPr id="54" name="Google Shape;54;p2"/>
                <p:cNvSpPr/>
                <p:nvPr/>
              </p:nvSpPr>
              <p:spPr>
                <a:xfrm>
                  <a:off x="4823750" y="3099302"/>
                  <a:ext cx="285829" cy="279077"/>
                </a:xfrm>
                <a:custGeom>
                  <a:avLst/>
                  <a:gdLst/>
                  <a:ahLst/>
                  <a:cxnLst/>
                  <a:rect l="l" t="t" r="r" b="b"/>
                  <a:pathLst>
                    <a:path w="2667" h="2604" extrusionOk="0">
                      <a:moveTo>
                        <a:pt x="1524" y="160"/>
                      </a:moveTo>
                      <a:lnTo>
                        <a:pt x="1873" y="318"/>
                      </a:lnTo>
                      <a:lnTo>
                        <a:pt x="2222" y="826"/>
                      </a:lnTo>
                      <a:lnTo>
                        <a:pt x="2286" y="1334"/>
                      </a:lnTo>
                      <a:lnTo>
                        <a:pt x="2222" y="1842"/>
                      </a:lnTo>
                      <a:lnTo>
                        <a:pt x="1905" y="2286"/>
                      </a:lnTo>
                      <a:lnTo>
                        <a:pt x="1587" y="2445"/>
                      </a:lnTo>
                      <a:lnTo>
                        <a:pt x="1397" y="2477"/>
                      </a:lnTo>
                      <a:lnTo>
                        <a:pt x="1175" y="2445"/>
                      </a:lnTo>
                      <a:lnTo>
                        <a:pt x="794" y="2255"/>
                      </a:lnTo>
                      <a:lnTo>
                        <a:pt x="540" y="1937"/>
                      </a:lnTo>
                      <a:lnTo>
                        <a:pt x="413" y="1461"/>
                      </a:lnTo>
                      <a:lnTo>
                        <a:pt x="381" y="1175"/>
                      </a:lnTo>
                      <a:lnTo>
                        <a:pt x="413" y="731"/>
                      </a:lnTo>
                      <a:lnTo>
                        <a:pt x="762" y="287"/>
                      </a:lnTo>
                      <a:lnTo>
                        <a:pt x="1080" y="160"/>
                      </a:lnTo>
                      <a:close/>
                      <a:moveTo>
                        <a:pt x="1365" y="1"/>
                      </a:moveTo>
                      <a:lnTo>
                        <a:pt x="1080" y="33"/>
                      </a:lnTo>
                      <a:lnTo>
                        <a:pt x="572" y="191"/>
                      </a:lnTo>
                      <a:lnTo>
                        <a:pt x="223" y="541"/>
                      </a:lnTo>
                      <a:lnTo>
                        <a:pt x="32" y="1048"/>
                      </a:lnTo>
                      <a:lnTo>
                        <a:pt x="0" y="1334"/>
                      </a:lnTo>
                      <a:lnTo>
                        <a:pt x="32" y="1588"/>
                      </a:lnTo>
                      <a:lnTo>
                        <a:pt x="191" y="2064"/>
                      </a:lnTo>
                      <a:lnTo>
                        <a:pt x="540" y="2413"/>
                      </a:lnTo>
                      <a:lnTo>
                        <a:pt x="984" y="2604"/>
                      </a:lnTo>
                      <a:lnTo>
                        <a:pt x="1556" y="2604"/>
                      </a:lnTo>
                      <a:lnTo>
                        <a:pt x="2064" y="2382"/>
                      </a:lnTo>
                      <a:lnTo>
                        <a:pt x="2445" y="2032"/>
                      </a:lnTo>
                      <a:lnTo>
                        <a:pt x="2635" y="1525"/>
                      </a:lnTo>
                      <a:lnTo>
                        <a:pt x="2667" y="1239"/>
                      </a:lnTo>
                      <a:lnTo>
                        <a:pt x="2635" y="953"/>
                      </a:lnTo>
                      <a:lnTo>
                        <a:pt x="2476" y="509"/>
                      </a:lnTo>
                      <a:lnTo>
                        <a:pt x="2127" y="191"/>
                      </a:lnTo>
                      <a:lnTo>
                        <a:pt x="1651" y="33"/>
                      </a:lnTo>
                      <a:lnTo>
                        <a:pt x="1365" y="1"/>
                      </a:lnTo>
                      <a:close/>
                    </a:path>
                  </a:pathLst>
                </a:custGeom>
                <a:solidFill>
                  <a:srgbClr val="FFFFFF"/>
                </a:solidFill>
                <a:ln>
                  <a:noFill/>
                </a:ln>
              </p:spPr>
              <p:txBody>
                <a:bodyPr spcFirstLastPara="1" wrap="square" lIns="130025" tIns="130025" rIns="130025" bIns="130025" anchor="ctr" anchorCtr="0">
                  <a:noAutofit/>
                </a:bodyPr>
                <a:lstStyle/>
                <a:p>
                  <a:pPr marL="0" lvl="0" indent="0" rtl="0">
                    <a:spcBef>
                      <a:spcPts val="0"/>
                    </a:spcBef>
                    <a:spcAft>
                      <a:spcPts val="0"/>
                    </a:spcAft>
                    <a:buNone/>
                  </a:pPr>
                  <a:endParaRPr sz="1400" dirty="0"/>
                </a:p>
              </p:txBody>
            </p:sp>
            <p:sp>
              <p:nvSpPr>
                <p:cNvPr id="55" name="Google Shape;55;p2"/>
                <p:cNvSpPr/>
                <p:nvPr/>
              </p:nvSpPr>
              <p:spPr>
                <a:xfrm>
                  <a:off x="5449748" y="3099302"/>
                  <a:ext cx="272218" cy="279077"/>
                </a:xfrm>
                <a:custGeom>
                  <a:avLst/>
                  <a:gdLst/>
                  <a:ahLst/>
                  <a:cxnLst/>
                  <a:rect l="l" t="t" r="r" b="b"/>
                  <a:pathLst>
                    <a:path w="2540" h="2604" extrusionOk="0">
                      <a:moveTo>
                        <a:pt x="1524" y="1"/>
                      </a:moveTo>
                      <a:lnTo>
                        <a:pt x="1206" y="33"/>
                      </a:lnTo>
                      <a:lnTo>
                        <a:pt x="635" y="191"/>
                      </a:lnTo>
                      <a:lnTo>
                        <a:pt x="222" y="541"/>
                      </a:lnTo>
                      <a:lnTo>
                        <a:pt x="32" y="1017"/>
                      </a:lnTo>
                      <a:lnTo>
                        <a:pt x="0" y="1334"/>
                      </a:lnTo>
                      <a:lnTo>
                        <a:pt x="0" y="1588"/>
                      </a:lnTo>
                      <a:lnTo>
                        <a:pt x="190" y="2032"/>
                      </a:lnTo>
                      <a:lnTo>
                        <a:pt x="349" y="2223"/>
                      </a:lnTo>
                      <a:lnTo>
                        <a:pt x="540" y="2382"/>
                      </a:lnTo>
                      <a:lnTo>
                        <a:pt x="1079" y="2604"/>
                      </a:lnTo>
                      <a:lnTo>
                        <a:pt x="1778" y="2604"/>
                      </a:lnTo>
                      <a:lnTo>
                        <a:pt x="2381" y="2445"/>
                      </a:lnTo>
                      <a:lnTo>
                        <a:pt x="2381" y="1842"/>
                      </a:lnTo>
                      <a:lnTo>
                        <a:pt x="2381" y="1715"/>
                      </a:lnTo>
                      <a:lnTo>
                        <a:pt x="2412" y="1683"/>
                      </a:lnTo>
                      <a:lnTo>
                        <a:pt x="2539" y="1652"/>
                      </a:lnTo>
                      <a:lnTo>
                        <a:pt x="2508" y="1556"/>
                      </a:lnTo>
                      <a:lnTo>
                        <a:pt x="2190" y="1588"/>
                      </a:lnTo>
                      <a:lnTo>
                        <a:pt x="1968" y="1588"/>
                      </a:lnTo>
                      <a:lnTo>
                        <a:pt x="1651" y="1556"/>
                      </a:lnTo>
                      <a:lnTo>
                        <a:pt x="1651" y="1683"/>
                      </a:lnTo>
                      <a:lnTo>
                        <a:pt x="1936" y="1715"/>
                      </a:lnTo>
                      <a:lnTo>
                        <a:pt x="2032" y="1715"/>
                      </a:lnTo>
                      <a:lnTo>
                        <a:pt x="2063" y="1842"/>
                      </a:lnTo>
                      <a:lnTo>
                        <a:pt x="2063" y="2191"/>
                      </a:lnTo>
                      <a:lnTo>
                        <a:pt x="2063" y="2286"/>
                      </a:lnTo>
                      <a:lnTo>
                        <a:pt x="2032" y="2350"/>
                      </a:lnTo>
                      <a:lnTo>
                        <a:pt x="1873" y="2445"/>
                      </a:lnTo>
                      <a:lnTo>
                        <a:pt x="1555" y="2477"/>
                      </a:lnTo>
                      <a:lnTo>
                        <a:pt x="1270" y="2445"/>
                      </a:lnTo>
                      <a:lnTo>
                        <a:pt x="857" y="2286"/>
                      </a:lnTo>
                      <a:lnTo>
                        <a:pt x="571" y="1969"/>
                      </a:lnTo>
                      <a:lnTo>
                        <a:pt x="413" y="1525"/>
                      </a:lnTo>
                      <a:lnTo>
                        <a:pt x="381" y="1239"/>
                      </a:lnTo>
                      <a:lnTo>
                        <a:pt x="381" y="985"/>
                      </a:lnTo>
                      <a:lnTo>
                        <a:pt x="540" y="604"/>
                      </a:lnTo>
                      <a:lnTo>
                        <a:pt x="794" y="318"/>
                      </a:lnTo>
                      <a:lnTo>
                        <a:pt x="1206" y="160"/>
                      </a:lnTo>
                      <a:lnTo>
                        <a:pt x="1714" y="160"/>
                      </a:lnTo>
                      <a:lnTo>
                        <a:pt x="1905" y="223"/>
                      </a:lnTo>
                      <a:lnTo>
                        <a:pt x="2159" y="318"/>
                      </a:lnTo>
                      <a:lnTo>
                        <a:pt x="2222" y="509"/>
                      </a:lnTo>
                      <a:lnTo>
                        <a:pt x="2222" y="699"/>
                      </a:lnTo>
                      <a:lnTo>
                        <a:pt x="2317" y="699"/>
                      </a:lnTo>
                      <a:lnTo>
                        <a:pt x="2349" y="414"/>
                      </a:lnTo>
                      <a:lnTo>
                        <a:pt x="2412" y="160"/>
                      </a:lnTo>
                      <a:lnTo>
                        <a:pt x="1905" y="33"/>
                      </a:lnTo>
                      <a:lnTo>
                        <a:pt x="1524" y="1"/>
                      </a:lnTo>
                      <a:close/>
                    </a:path>
                  </a:pathLst>
                </a:custGeom>
                <a:solidFill>
                  <a:srgbClr val="FFFFFF"/>
                </a:solidFill>
                <a:ln>
                  <a:noFill/>
                </a:ln>
              </p:spPr>
              <p:txBody>
                <a:bodyPr spcFirstLastPara="1" wrap="square" lIns="130025" tIns="130025" rIns="130025" bIns="130025" anchor="ctr" anchorCtr="0">
                  <a:noAutofit/>
                </a:bodyPr>
                <a:lstStyle/>
                <a:p>
                  <a:pPr marL="0" lvl="0" indent="0" rtl="0">
                    <a:spcBef>
                      <a:spcPts val="0"/>
                    </a:spcBef>
                    <a:spcAft>
                      <a:spcPts val="0"/>
                    </a:spcAft>
                    <a:buNone/>
                  </a:pPr>
                  <a:endParaRPr sz="1400" dirty="0"/>
                </a:p>
              </p:txBody>
            </p:sp>
            <p:sp>
              <p:nvSpPr>
                <p:cNvPr id="56" name="Google Shape;56;p2"/>
                <p:cNvSpPr/>
                <p:nvPr/>
              </p:nvSpPr>
              <p:spPr>
                <a:xfrm>
                  <a:off x="6065457" y="3106161"/>
                  <a:ext cx="115746" cy="265466"/>
                </a:xfrm>
                <a:custGeom>
                  <a:avLst/>
                  <a:gdLst/>
                  <a:ahLst/>
                  <a:cxnLst/>
                  <a:rect l="l" t="t" r="r" b="b"/>
                  <a:pathLst>
                    <a:path w="1080" h="2477" extrusionOk="0">
                      <a:moveTo>
                        <a:pt x="0" y="0"/>
                      </a:moveTo>
                      <a:lnTo>
                        <a:pt x="0" y="96"/>
                      </a:lnTo>
                      <a:lnTo>
                        <a:pt x="191" y="127"/>
                      </a:lnTo>
                      <a:lnTo>
                        <a:pt x="286" y="127"/>
                      </a:lnTo>
                      <a:lnTo>
                        <a:pt x="381" y="254"/>
                      </a:lnTo>
                      <a:lnTo>
                        <a:pt x="381" y="445"/>
                      </a:lnTo>
                      <a:lnTo>
                        <a:pt x="381" y="2064"/>
                      </a:lnTo>
                      <a:lnTo>
                        <a:pt x="381" y="2222"/>
                      </a:lnTo>
                      <a:lnTo>
                        <a:pt x="286" y="2349"/>
                      </a:lnTo>
                      <a:lnTo>
                        <a:pt x="191" y="2381"/>
                      </a:lnTo>
                      <a:lnTo>
                        <a:pt x="0" y="2381"/>
                      </a:lnTo>
                      <a:lnTo>
                        <a:pt x="0" y="2476"/>
                      </a:lnTo>
                      <a:lnTo>
                        <a:pt x="1080" y="2476"/>
                      </a:lnTo>
                      <a:lnTo>
                        <a:pt x="1080" y="2381"/>
                      </a:lnTo>
                      <a:lnTo>
                        <a:pt x="889" y="2381"/>
                      </a:lnTo>
                      <a:lnTo>
                        <a:pt x="794" y="2349"/>
                      </a:lnTo>
                      <a:lnTo>
                        <a:pt x="699" y="2222"/>
                      </a:lnTo>
                      <a:lnTo>
                        <a:pt x="699" y="2064"/>
                      </a:lnTo>
                      <a:lnTo>
                        <a:pt x="699" y="445"/>
                      </a:lnTo>
                      <a:lnTo>
                        <a:pt x="699" y="254"/>
                      </a:lnTo>
                      <a:lnTo>
                        <a:pt x="794" y="127"/>
                      </a:lnTo>
                      <a:lnTo>
                        <a:pt x="889" y="127"/>
                      </a:lnTo>
                      <a:lnTo>
                        <a:pt x="1080" y="96"/>
                      </a:lnTo>
                      <a:lnTo>
                        <a:pt x="1080" y="0"/>
                      </a:lnTo>
                      <a:close/>
                    </a:path>
                  </a:pathLst>
                </a:custGeom>
                <a:solidFill>
                  <a:srgbClr val="FFFFFF"/>
                </a:solidFill>
                <a:ln>
                  <a:noFill/>
                </a:ln>
              </p:spPr>
              <p:txBody>
                <a:bodyPr spcFirstLastPara="1" wrap="square" lIns="130025" tIns="130025" rIns="130025" bIns="130025" anchor="ctr" anchorCtr="0">
                  <a:noAutofit/>
                </a:bodyPr>
                <a:lstStyle/>
                <a:p>
                  <a:pPr marL="0" lvl="0" indent="0" rtl="0">
                    <a:spcBef>
                      <a:spcPts val="0"/>
                    </a:spcBef>
                    <a:spcAft>
                      <a:spcPts val="0"/>
                    </a:spcAft>
                    <a:buNone/>
                  </a:pPr>
                  <a:endParaRPr sz="1400" dirty="0"/>
                </a:p>
              </p:txBody>
            </p:sp>
            <p:sp>
              <p:nvSpPr>
                <p:cNvPr id="57" name="Google Shape;57;p2"/>
                <p:cNvSpPr/>
                <p:nvPr/>
              </p:nvSpPr>
              <p:spPr>
                <a:xfrm>
                  <a:off x="6521371" y="3106161"/>
                  <a:ext cx="211023" cy="265466"/>
                </a:xfrm>
                <a:custGeom>
                  <a:avLst/>
                  <a:gdLst/>
                  <a:ahLst/>
                  <a:cxnLst/>
                  <a:rect l="l" t="t" r="r" b="b"/>
                  <a:pathLst>
                    <a:path w="1969" h="2477" extrusionOk="0">
                      <a:moveTo>
                        <a:pt x="0" y="0"/>
                      </a:moveTo>
                      <a:lnTo>
                        <a:pt x="0" y="96"/>
                      </a:lnTo>
                      <a:lnTo>
                        <a:pt x="159" y="127"/>
                      </a:lnTo>
                      <a:lnTo>
                        <a:pt x="286" y="127"/>
                      </a:lnTo>
                      <a:lnTo>
                        <a:pt x="349" y="254"/>
                      </a:lnTo>
                      <a:lnTo>
                        <a:pt x="349" y="445"/>
                      </a:lnTo>
                      <a:lnTo>
                        <a:pt x="349" y="2064"/>
                      </a:lnTo>
                      <a:lnTo>
                        <a:pt x="349" y="2222"/>
                      </a:lnTo>
                      <a:lnTo>
                        <a:pt x="286" y="2349"/>
                      </a:lnTo>
                      <a:lnTo>
                        <a:pt x="159" y="2381"/>
                      </a:lnTo>
                      <a:lnTo>
                        <a:pt x="32" y="2381"/>
                      </a:lnTo>
                      <a:lnTo>
                        <a:pt x="32" y="2476"/>
                      </a:lnTo>
                      <a:lnTo>
                        <a:pt x="1905" y="2476"/>
                      </a:lnTo>
                      <a:lnTo>
                        <a:pt x="1936" y="2159"/>
                      </a:lnTo>
                      <a:lnTo>
                        <a:pt x="1968" y="1905"/>
                      </a:lnTo>
                      <a:lnTo>
                        <a:pt x="1841" y="1905"/>
                      </a:lnTo>
                      <a:lnTo>
                        <a:pt x="1841" y="1968"/>
                      </a:lnTo>
                      <a:lnTo>
                        <a:pt x="1809" y="2000"/>
                      </a:lnTo>
                      <a:lnTo>
                        <a:pt x="1778" y="2222"/>
                      </a:lnTo>
                      <a:lnTo>
                        <a:pt x="1714" y="2286"/>
                      </a:lnTo>
                      <a:lnTo>
                        <a:pt x="1492" y="2318"/>
                      </a:lnTo>
                      <a:lnTo>
                        <a:pt x="1048" y="2349"/>
                      </a:lnTo>
                      <a:lnTo>
                        <a:pt x="825" y="2349"/>
                      </a:lnTo>
                      <a:lnTo>
                        <a:pt x="698" y="2318"/>
                      </a:lnTo>
                      <a:lnTo>
                        <a:pt x="698" y="1302"/>
                      </a:lnTo>
                      <a:lnTo>
                        <a:pt x="1365" y="1302"/>
                      </a:lnTo>
                      <a:lnTo>
                        <a:pt x="1492" y="1334"/>
                      </a:lnTo>
                      <a:lnTo>
                        <a:pt x="1524" y="1429"/>
                      </a:lnTo>
                      <a:lnTo>
                        <a:pt x="1524" y="1651"/>
                      </a:lnTo>
                      <a:lnTo>
                        <a:pt x="1651" y="1651"/>
                      </a:lnTo>
                      <a:lnTo>
                        <a:pt x="1619" y="1302"/>
                      </a:lnTo>
                      <a:lnTo>
                        <a:pt x="1619" y="1238"/>
                      </a:lnTo>
                      <a:lnTo>
                        <a:pt x="1619" y="1175"/>
                      </a:lnTo>
                      <a:lnTo>
                        <a:pt x="1651" y="826"/>
                      </a:lnTo>
                      <a:lnTo>
                        <a:pt x="1524" y="826"/>
                      </a:lnTo>
                      <a:lnTo>
                        <a:pt x="1524" y="1016"/>
                      </a:lnTo>
                      <a:lnTo>
                        <a:pt x="1492" y="1048"/>
                      </a:lnTo>
                      <a:lnTo>
                        <a:pt x="1492" y="1111"/>
                      </a:lnTo>
                      <a:lnTo>
                        <a:pt x="1365" y="1143"/>
                      </a:lnTo>
                      <a:lnTo>
                        <a:pt x="698" y="1143"/>
                      </a:lnTo>
                      <a:lnTo>
                        <a:pt x="698" y="191"/>
                      </a:lnTo>
                      <a:lnTo>
                        <a:pt x="825" y="159"/>
                      </a:lnTo>
                      <a:lnTo>
                        <a:pt x="1428" y="159"/>
                      </a:lnTo>
                      <a:lnTo>
                        <a:pt x="1619" y="191"/>
                      </a:lnTo>
                      <a:lnTo>
                        <a:pt x="1714" y="223"/>
                      </a:lnTo>
                      <a:lnTo>
                        <a:pt x="1714" y="318"/>
                      </a:lnTo>
                      <a:lnTo>
                        <a:pt x="1714" y="540"/>
                      </a:lnTo>
                      <a:lnTo>
                        <a:pt x="1841" y="540"/>
                      </a:lnTo>
                      <a:lnTo>
                        <a:pt x="1873" y="254"/>
                      </a:lnTo>
                      <a:lnTo>
                        <a:pt x="1905" y="0"/>
                      </a:lnTo>
                      <a:close/>
                    </a:path>
                  </a:pathLst>
                </a:custGeom>
                <a:solidFill>
                  <a:srgbClr val="FFFFFF"/>
                </a:solidFill>
                <a:ln>
                  <a:noFill/>
                </a:ln>
              </p:spPr>
              <p:txBody>
                <a:bodyPr spcFirstLastPara="1" wrap="square" lIns="130025" tIns="130025" rIns="130025" bIns="130025" anchor="ctr" anchorCtr="0">
                  <a:noAutofit/>
                </a:bodyPr>
                <a:lstStyle/>
                <a:p>
                  <a:pPr marL="0" lvl="0" indent="0" rtl="0">
                    <a:spcBef>
                      <a:spcPts val="0"/>
                    </a:spcBef>
                    <a:spcAft>
                      <a:spcPts val="0"/>
                    </a:spcAft>
                    <a:buNone/>
                  </a:pPr>
                  <a:endParaRPr sz="1400" dirty="0"/>
                </a:p>
              </p:txBody>
            </p:sp>
            <p:sp>
              <p:nvSpPr>
                <p:cNvPr id="58" name="Google Shape;58;p2"/>
                <p:cNvSpPr/>
                <p:nvPr/>
              </p:nvSpPr>
              <p:spPr>
                <a:xfrm>
                  <a:off x="7079207" y="3099302"/>
                  <a:ext cx="187230" cy="279077"/>
                </a:xfrm>
                <a:custGeom>
                  <a:avLst/>
                  <a:gdLst/>
                  <a:ahLst/>
                  <a:cxnLst/>
                  <a:rect l="l" t="t" r="r" b="b"/>
                  <a:pathLst>
                    <a:path w="1747" h="2604" extrusionOk="0">
                      <a:moveTo>
                        <a:pt x="921" y="1"/>
                      </a:moveTo>
                      <a:lnTo>
                        <a:pt x="541" y="33"/>
                      </a:lnTo>
                      <a:lnTo>
                        <a:pt x="64" y="477"/>
                      </a:lnTo>
                      <a:lnTo>
                        <a:pt x="1" y="794"/>
                      </a:lnTo>
                      <a:lnTo>
                        <a:pt x="33" y="1048"/>
                      </a:lnTo>
                      <a:lnTo>
                        <a:pt x="160" y="1207"/>
                      </a:lnTo>
                      <a:lnTo>
                        <a:pt x="382" y="1334"/>
                      </a:lnTo>
                      <a:lnTo>
                        <a:pt x="794" y="1429"/>
                      </a:lnTo>
                      <a:lnTo>
                        <a:pt x="1144" y="1493"/>
                      </a:lnTo>
                      <a:lnTo>
                        <a:pt x="1302" y="1588"/>
                      </a:lnTo>
                      <a:lnTo>
                        <a:pt x="1398" y="1715"/>
                      </a:lnTo>
                      <a:lnTo>
                        <a:pt x="1429" y="1905"/>
                      </a:lnTo>
                      <a:lnTo>
                        <a:pt x="1398" y="2128"/>
                      </a:lnTo>
                      <a:lnTo>
                        <a:pt x="1048" y="2413"/>
                      </a:lnTo>
                      <a:lnTo>
                        <a:pt x="794" y="2445"/>
                      </a:lnTo>
                      <a:lnTo>
                        <a:pt x="572" y="2445"/>
                      </a:lnTo>
                      <a:lnTo>
                        <a:pt x="255" y="2286"/>
                      </a:lnTo>
                      <a:lnTo>
                        <a:pt x="191" y="2159"/>
                      </a:lnTo>
                      <a:lnTo>
                        <a:pt x="191" y="1937"/>
                      </a:lnTo>
                      <a:lnTo>
                        <a:pt x="64" y="1937"/>
                      </a:lnTo>
                      <a:lnTo>
                        <a:pt x="64" y="2032"/>
                      </a:lnTo>
                      <a:lnTo>
                        <a:pt x="64" y="2064"/>
                      </a:lnTo>
                      <a:lnTo>
                        <a:pt x="64" y="2286"/>
                      </a:lnTo>
                      <a:lnTo>
                        <a:pt x="33" y="2477"/>
                      </a:lnTo>
                      <a:lnTo>
                        <a:pt x="350" y="2604"/>
                      </a:lnTo>
                      <a:lnTo>
                        <a:pt x="667" y="2604"/>
                      </a:lnTo>
                      <a:lnTo>
                        <a:pt x="1112" y="2572"/>
                      </a:lnTo>
                      <a:lnTo>
                        <a:pt x="1556" y="2223"/>
                      </a:lnTo>
                      <a:lnTo>
                        <a:pt x="1715" y="1905"/>
                      </a:lnTo>
                      <a:lnTo>
                        <a:pt x="1747" y="1715"/>
                      </a:lnTo>
                      <a:lnTo>
                        <a:pt x="1715" y="1493"/>
                      </a:lnTo>
                      <a:lnTo>
                        <a:pt x="1588" y="1334"/>
                      </a:lnTo>
                      <a:lnTo>
                        <a:pt x="1398" y="1207"/>
                      </a:lnTo>
                      <a:lnTo>
                        <a:pt x="921" y="1112"/>
                      </a:lnTo>
                      <a:lnTo>
                        <a:pt x="604" y="1080"/>
                      </a:lnTo>
                      <a:lnTo>
                        <a:pt x="350" y="858"/>
                      </a:lnTo>
                      <a:lnTo>
                        <a:pt x="318" y="668"/>
                      </a:lnTo>
                      <a:lnTo>
                        <a:pt x="350" y="445"/>
                      </a:lnTo>
                      <a:lnTo>
                        <a:pt x="636" y="191"/>
                      </a:lnTo>
                      <a:lnTo>
                        <a:pt x="858" y="160"/>
                      </a:lnTo>
                      <a:lnTo>
                        <a:pt x="1048" y="160"/>
                      </a:lnTo>
                      <a:lnTo>
                        <a:pt x="1239" y="223"/>
                      </a:lnTo>
                      <a:lnTo>
                        <a:pt x="1366" y="318"/>
                      </a:lnTo>
                      <a:lnTo>
                        <a:pt x="1398" y="445"/>
                      </a:lnTo>
                      <a:lnTo>
                        <a:pt x="1429" y="668"/>
                      </a:lnTo>
                      <a:lnTo>
                        <a:pt x="1525" y="668"/>
                      </a:lnTo>
                      <a:lnTo>
                        <a:pt x="1525" y="414"/>
                      </a:lnTo>
                      <a:lnTo>
                        <a:pt x="1588" y="160"/>
                      </a:lnTo>
                      <a:lnTo>
                        <a:pt x="1207" y="33"/>
                      </a:lnTo>
                      <a:lnTo>
                        <a:pt x="921" y="1"/>
                      </a:lnTo>
                      <a:close/>
                    </a:path>
                  </a:pathLst>
                </a:custGeom>
                <a:solidFill>
                  <a:srgbClr val="FFFFFF"/>
                </a:solidFill>
                <a:ln>
                  <a:noFill/>
                </a:ln>
              </p:spPr>
              <p:txBody>
                <a:bodyPr spcFirstLastPara="1" wrap="square" lIns="130025" tIns="130025" rIns="130025" bIns="130025" anchor="ctr" anchorCtr="0">
                  <a:noAutofit/>
                </a:bodyPr>
                <a:lstStyle/>
                <a:p>
                  <a:pPr marL="0" lvl="0" indent="0" rtl="0">
                    <a:spcBef>
                      <a:spcPts val="0"/>
                    </a:spcBef>
                    <a:spcAft>
                      <a:spcPts val="0"/>
                    </a:spcAft>
                    <a:buNone/>
                  </a:pPr>
                  <a:endParaRPr sz="1400" dirty="0"/>
                </a:p>
              </p:txBody>
            </p:sp>
          </p:grpSp>
          <p:grpSp>
            <p:nvGrpSpPr>
              <p:cNvPr id="59" name="Google Shape;59;p2"/>
              <p:cNvGrpSpPr/>
              <p:nvPr/>
            </p:nvGrpSpPr>
            <p:grpSpPr>
              <a:xfrm>
                <a:off x="591700" y="1758999"/>
                <a:ext cx="3368017" cy="1024034"/>
                <a:chOff x="591700" y="1758999"/>
                <a:chExt cx="3368017" cy="1024034"/>
              </a:xfrm>
            </p:grpSpPr>
            <p:sp>
              <p:nvSpPr>
                <p:cNvPr id="60" name="Google Shape;60;p2"/>
                <p:cNvSpPr/>
                <p:nvPr/>
              </p:nvSpPr>
              <p:spPr>
                <a:xfrm>
                  <a:off x="591700" y="1803262"/>
                  <a:ext cx="755352" cy="959408"/>
                </a:xfrm>
                <a:custGeom>
                  <a:avLst/>
                  <a:gdLst/>
                  <a:ahLst/>
                  <a:cxnLst/>
                  <a:rect l="l" t="t" r="r" b="b"/>
                  <a:pathLst>
                    <a:path w="7048" h="8952" extrusionOk="0">
                      <a:moveTo>
                        <a:pt x="3873" y="540"/>
                      </a:moveTo>
                      <a:lnTo>
                        <a:pt x="4603" y="730"/>
                      </a:lnTo>
                      <a:lnTo>
                        <a:pt x="5111" y="1079"/>
                      </a:lnTo>
                      <a:lnTo>
                        <a:pt x="5333" y="1683"/>
                      </a:lnTo>
                      <a:lnTo>
                        <a:pt x="5333" y="2063"/>
                      </a:lnTo>
                      <a:lnTo>
                        <a:pt x="5333" y="2444"/>
                      </a:lnTo>
                      <a:lnTo>
                        <a:pt x="5047" y="3111"/>
                      </a:lnTo>
                      <a:lnTo>
                        <a:pt x="4476" y="3524"/>
                      </a:lnTo>
                      <a:lnTo>
                        <a:pt x="3651" y="3746"/>
                      </a:lnTo>
                      <a:lnTo>
                        <a:pt x="3111" y="3777"/>
                      </a:lnTo>
                      <a:lnTo>
                        <a:pt x="2825" y="3777"/>
                      </a:lnTo>
                      <a:lnTo>
                        <a:pt x="2317" y="3746"/>
                      </a:lnTo>
                      <a:lnTo>
                        <a:pt x="2317" y="635"/>
                      </a:lnTo>
                      <a:lnTo>
                        <a:pt x="2825" y="540"/>
                      </a:lnTo>
                      <a:close/>
                      <a:moveTo>
                        <a:pt x="3206" y="4222"/>
                      </a:moveTo>
                      <a:lnTo>
                        <a:pt x="3809" y="4254"/>
                      </a:lnTo>
                      <a:lnTo>
                        <a:pt x="4762" y="4476"/>
                      </a:lnTo>
                      <a:lnTo>
                        <a:pt x="5396" y="4984"/>
                      </a:lnTo>
                      <a:lnTo>
                        <a:pt x="5714" y="5745"/>
                      </a:lnTo>
                      <a:lnTo>
                        <a:pt x="5746" y="6222"/>
                      </a:lnTo>
                      <a:lnTo>
                        <a:pt x="5714" y="6730"/>
                      </a:lnTo>
                      <a:lnTo>
                        <a:pt x="5396" y="7523"/>
                      </a:lnTo>
                      <a:lnTo>
                        <a:pt x="4762" y="8094"/>
                      </a:lnTo>
                      <a:lnTo>
                        <a:pt x="3873" y="8380"/>
                      </a:lnTo>
                      <a:lnTo>
                        <a:pt x="3333" y="8412"/>
                      </a:lnTo>
                      <a:lnTo>
                        <a:pt x="2793" y="8380"/>
                      </a:lnTo>
                      <a:lnTo>
                        <a:pt x="2317" y="8285"/>
                      </a:lnTo>
                      <a:lnTo>
                        <a:pt x="2317" y="4254"/>
                      </a:lnTo>
                      <a:lnTo>
                        <a:pt x="2889" y="4222"/>
                      </a:lnTo>
                      <a:close/>
                      <a:moveTo>
                        <a:pt x="0" y="0"/>
                      </a:moveTo>
                      <a:lnTo>
                        <a:pt x="0" y="413"/>
                      </a:lnTo>
                      <a:lnTo>
                        <a:pt x="444" y="445"/>
                      </a:lnTo>
                      <a:lnTo>
                        <a:pt x="825" y="476"/>
                      </a:lnTo>
                      <a:lnTo>
                        <a:pt x="1111" y="952"/>
                      </a:lnTo>
                      <a:lnTo>
                        <a:pt x="1111" y="1587"/>
                      </a:lnTo>
                      <a:lnTo>
                        <a:pt x="1111" y="7682"/>
                      </a:lnTo>
                      <a:lnTo>
                        <a:pt x="1111" y="7999"/>
                      </a:lnTo>
                      <a:lnTo>
                        <a:pt x="952" y="8444"/>
                      </a:lnTo>
                      <a:lnTo>
                        <a:pt x="825" y="8507"/>
                      </a:lnTo>
                      <a:lnTo>
                        <a:pt x="508" y="8634"/>
                      </a:lnTo>
                      <a:lnTo>
                        <a:pt x="508" y="8951"/>
                      </a:lnTo>
                      <a:lnTo>
                        <a:pt x="1524" y="8888"/>
                      </a:lnTo>
                      <a:lnTo>
                        <a:pt x="2095" y="8888"/>
                      </a:lnTo>
                      <a:lnTo>
                        <a:pt x="2317" y="8920"/>
                      </a:lnTo>
                      <a:lnTo>
                        <a:pt x="3365" y="8951"/>
                      </a:lnTo>
                      <a:lnTo>
                        <a:pt x="3492" y="8951"/>
                      </a:lnTo>
                      <a:lnTo>
                        <a:pt x="4190" y="8920"/>
                      </a:lnTo>
                      <a:lnTo>
                        <a:pt x="5396" y="8571"/>
                      </a:lnTo>
                      <a:lnTo>
                        <a:pt x="5841" y="8285"/>
                      </a:lnTo>
                      <a:lnTo>
                        <a:pt x="6126" y="8063"/>
                      </a:lnTo>
                      <a:lnTo>
                        <a:pt x="6571" y="7555"/>
                      </a:lnTo>
                      <a:lnTo>
                        <a:pt x="6888" y="6952"/>
                      </a:lnTo>
                      <a:lnTo>
                        <a:pt x="7047" y="6317"/>
                      </a:lnTo>
                      <a:lnTo>
                        <a:pt x="7047" y="5968"/>
                      </a:lnTo>
                      <a:lnTo>
                        <a:pt x="7015" y="5492"/>
                      </a:lnTo>
                      <a:lnTo>
                        <a:pt x="6634" y="4730"/>
                      </a:lnTo>
                      <a:lnTo>
                        <a:pt x="6317" y="4444"/>
                      </a:lnTo>
                      <a:lnTo>
                        <a:pt x="5936" y="4190"/>
                      </a:lnTo>
                      <a:lnTo>
                        <a:pt x="5079" y="3968"/>
                      </a:lnTo>
                      <a:lnTo>
                        <a:pt x="4412" y="3904"/>
                      </a:lnTo>
                      <a:lnTo>
                        <a:pt x="5174" y="3714"/>
                      </a:lnTo>
                      <a:lnTo>
                        <a:pt x="5682" y="3397"/>
                      </a:lnTo>
                      <a:lnTo>
                        <a:pt x="6095" y="3079"/>
                      </a:lnTo>
                      <a:lnTo>
                        <a:pt x="6571" y="2254"/>
                      </a:lnTo>
                      <a:lnTo>
                        <a:pt x="6634" y="1746"/>
                      </a:lnTo>
                      <a:lnTo>
                        <a:pt x="6603" y="1365"/>
                      </a:lnTo>
                      <a:lnTo>
                        <a:pt x="6285" y="699"/>
                      </a:lnTo>
                      <a:lnTo>
                        <a:pt x="5714" y="254"/>
                      </a:lnTo>
                      <a:lnTo>
                        <a:pt x="4857" y="32"/>
                      </a:lnTo>
                      <a:lnTo>
                        <a:pt x="4317" y="0"/>
                      </a:lnTo>
                      <a:lnTo>
                        <a:pt x="4000" y="0"/>
                      </a:lnTo>
                      <a:lnTo>
                        <a:pt x="2222" y="64"/>
                      </a:lnTo>
                      <a:lnTo>
                        <a:pt x="1778" y="64"/>
                      </a:lnTo>
                      <a:lnTo>
                        <a:pt x="0" y="0"/>
                      </a:lnTo>
                      <a:close/>
                    </a:path>
                  </a:pathLst>
                </a:custGeom>
                <a:solidFill>
                  <a:srgbClr val="CCCCCC"/>
                </a:solidFill>
                <a:ln>
                  <a:noFill/>
                </a:ln>
              </p:spPr>
              <p:txBody>
                <a:bodyPr spcFirstLastPara="1" wrap="square" lIns="130025" tIns="130025" rIns="130025" bIns="130025" anchor="ctr" anchorCtr="0">
                  <a:noAutofit/>
                </a:bodyPr>
                <a:lstStyle/>
                <a:p>
                  <a:pPr marL="0" lvl="0" indent="0">
                    <a:spcBef>
                      <a:spcPts val="0"/>
                    </a:spcBef>
                    <a:spcAft>
                      <a:spcPts val="0"/>
                    </a:spcAft>
                    <a:buNone/>
                  </a:pPr>
                  <a:endParaRPr dirty="0"/>
                </a:p>
              </p:txBody>
            </p:sp>
            <p:sp>
              <p:nvSpPr>
                <p:cNvPr id="61" name="Google Shape;61;p2"/>
                <p:cNvSpPr/>
                <p:nvPr/>
              </p:nvSpPr>
              <p:spPr>
                <a:xfrm>
                  <a:off x="1452407" y="1758999"/>
                  <a:ext cx="343702" cy="1003670"/>
                </a:xfrm>
                <a:custGeom>
                  <a:avLst/>
                  <a:gdLst/>
                  <a:ahLst/>
                  <a:cxnLst/>
                  <a:rect l="l" t="t" r="r" b="b"/>
                  <a:pathLst>
                    <a:path w="3207" h="9365" extrusionOk="0">
                      <a:moveTo>
                        <a:pt x="2032" y="1"/>
                      </a:moveTo>
                      <a:lnTo>
                        <a:pt x="1270" y="254"/>
                      </a:lnTo>
                      <a:lnTo>
                        <a:pt x="32" y="477"/>
                      </a:lnTo>
                      <a:lnTo>
                        <a:pt x="32" y="826"/>
                      </a:lnTo>
                      <a:lnTo>
                        <a:pt x="889" y="826"/>
                      </a:lnTo>
                      <a:lnTo>
                        <a:pt x="1048" y="1080"/>
                      </a:lnTo>
                      <a:lnTo>
                        <a:pt x="1079" y="1365"/>
                      </a:lnTo>
                      <a:lnTo>
                        <a:pt x="1079" y="8000"/>
                      </a:lnTo>
                      <a:lnTo>
                        <a:pt x="1048" y="8507"/>
                      </a:lnTo>
                      <a:lnTo>
                        <a:pt x="857" y="8888"/>
                      </a:lnTo>
                      <a:lnTo>
                        <a:pt x="603" y="8920"/>
                      </a:lnTo>
                      <a:lnTo>
                        <a:pt x="0" y="8952"/>
                      </a:lnTo>
                      <a:lnTo>
                        <a:pt x="0" y="9364"/>
                      </a:lnTo>
                      <a:lnTo>
                        <a:pt x="1302" y="9301"/>
                      </a:lnTo>
                      <a:lnTo>
                        <a:pt x="1936" y="9301"/>
                      </a:lnTo>
                      <a:lnTo>
                        <a:pt x="3206" y="9364"/>
                      </a:lnTo>
                      <a:lnTo>
                        <a:pt x="3206" y="8952"/>
                      </a:lnTo>
                      <a:lnTo>
                        <a:pt x="2635" y="8920"/>
                      </a:lnTo>
                      <a:lnTo>
                        <a:pt x="2349" y="8888"/>
                      </a:lnTo>
                      <a:lnTo>
                        <a:pt x="2159" y="8507"/>
                      </a:lnTo>
                      <a:lnTo>
                        <a:pt x="2159" y="8000"/>
                      </a:lnTo>
                      <a:lnTo>
                        <a:pt x="2159" y="96"/>
                      </a:lnTo>
                      <a:lnTo>
                        <a:pt x="2032" y="1"/>
                      </a:lnTo>
                      <a:close/>
                    </a:path>
                  </a:pathLst>
                </a:custGeom>
                <a:solidFill>
                  <a:srgbClr val="CCCCCC"/>
                </a:solidFill>
                <a:ln>
                  <a:noFill/>
                </a:ln>
              </p:spPr>
              <p:txBody>
                <a:bodyPr spcFirstLastPara="1" wrap="square" lIns="130025" tIns="130025" rIns="130025" bIns="130025" anchor="ctr" anchorCtr="0">
                  <a:noAutofit/>
                </a:bodyPr>
                <a:lstStyle/>
                <a:p>
                  <a:pPr marL="0" lvl="0" indent="0">
                    <a:spcBef>
                      <a:spcPts val="0"/>
                    </a:spcBef>
                    <a:spcAft>
                      <a:spcPts val="0"/>
                    </a:spcAft>
                    <a:buNone/>
                  </a:pPr>
                  <a:endParaRPr dirty="0"/>
                </a:p>
              </p:txBody>
            </p:sp>
            <p:sp>
              <p:nvSpPr>
                <p:cNvPr id="62" name="Google Shape;62;p2"/>
                <p:cNvSpPr/>
                <p:nvPr/>
              </p:nvSpPr>
              <p:spPr>
                <a:xfrm>
                  <a:off x="1894603" y="2112776"/>
                  <a:ext cx="605632" cy="660075"/>
                </a:xfrm>
                <a:custGeom>
                  <a:avLst/>
                  <a:gdLst/>
                  <a:ahLst/>
                  <a:cxnLst/>
                  <a:rect l="l" t="t" r="r" b="b"/>
                  <a:pathLst>
                    <a:path w="5651" h="6159" extrusionOk="0">
                      <a:moveTo>
                        <a:pt x="3746" y="2731"/>
                      </a:moveTo>
                      <a:lnTo>
                        <a:pt x="3746" y="4413"/>
                      </a:lnTo>
                      <a:lnTo>
                        <a:pt x="3429" y="4794"/>
                      </a:lnTo>
                      <a:lnTo>
                        <a:pt x="2477" y="5365"/>
                      </a:lnTo>
                      <a:lnTo>
                        <a:pt x="2064" y="5429"/>
                      </a:lnTo>
                      <a:lnTo>
                        <a:pt x="1683" y="5365"/>
                      </a:lnTo>
                      <a:lnTo>
                        <a:pt x="1175" y="4794"/>
                      </a:lnTo>
                      <a:lnTo>
                        <a:pt x="1112" y="4413"/>
                      </a:lnTo>
                      <a:lnTo>
                        <a:pt x="1143" y="4064"/>
                      </a:lnTo>
                      <a:lnTo>
                        <a:pt x="1493" y="3429"/>
                      </a:lnTo>
                      <a:lnTo>
                        <a:pt x="1747" y="3238"/>
                      </a:lnTo>
                      <a:lnTo>
                        <a:pt x="2032" y="3080"/>
                      </a:lnTo>
                      <a:lnTo>
                        <a:pt x="3048" y="2826"/>
                      </a:lnTo>
                      <a:lnTo>
                        <a:pt x="3746" y="2731"/>
                      </a:lnTo>
                      <a:close/>
                      <a:moveTo>
                        <a:pt x="2350" y="1"/>
                      </a:moveTo>
                      <a:lnTo>
                        <a:pt x="1556" y="223"/>
                      </a:lnTo>
                      <a:lnTo>
                        <a:pt x="1207" y="413"/>
                      </a:lnTo>
                      <a:lnTo>
                        <a:pt x="509" y="826"/>
                      </a:lnTo>
                      <a:lnTo>
                        <a:pt x="509" y="1683"/>
                      </a:lnTo>
                      <a:lnTo>
                        <a:pt x="858" y="1747"/>
                      </a:lnTo>
                      <a:lnTo>
                        <a:pt x="1016" y="1366"/>
                      </a:lnTo>
                      <a:lnTo>
                        <a:pt x="1207" y="985"/>
                      </a:lnTo>
                      <a:lnTo>
                        <a:pt x="1620" y="667"/>
                      </a:lnTo>
                      <a:lnTo>
                        <a:pt x="2445" y="667"/>
                      </a:lnTo>
                      <a:lnTo>
                        <a:pt x="3080" y="858"/>
                      </a:lnTo>
                      <a:lnTo>
                        <a:pt x="3524" y="1270"/>
                      </a:lnTo>
                      <a:lnTo>
                        <a:pt x="3715" y="1905"/>
                      </a:lnTo>
                      <a:lnTo>
                        <a:pt x="3746" y="2318"/>
                      </a:lnTo>
                      <a:lnTo>
                        <a:pt x="2477" y="2540"/>
                      </a:lnTo>
                      <a:lnTo>
                        <a:pt x="1873" y="2667"/>
                      </a:lnTo>
                      <a:lnTo>
                        <a:pt x="921" y="3016"/>
                      </a:lnTo>
                      <a:lnTo>
                        <a:pt x="318" y="3524"/>
                      </a:lnTo>
                      <a:lnTo>
                        <a:pt x="32" y="4191"/>
                      </a:lnTo>
                      <a:lnTo>
                        <a:pt x="1" y="4572"/>
                      </a:lnTo>
                      <a:lnTo>
                        <a:pt x="32" y="4952"/>
                      </a:lnTo>
                      <a:lnTo>
                        <a:pt x="255" y="5524"/>
                      </a:lnTo>
                      <a:lnTo>
                        <a:pt x="667" y="5936"/>
                      </a:lnTo>
                      <a:lnTo>
                        <a:pt x="1270" y="6159"/>
                      </a:lnTo>
                      <a:lnTo>
                        <a:pt x="1969" y="6159"/>
                      </a:lnTo>
                      <a:lnTo>
                        <a:pt x="2159" y="6063"/>
                      </a:lnTo>
                      <a:lnTo>
                        <a:pt x="3746" y="4952"/>
                      </a:lnTo>
                      <a:lnTo>
                        <a:pt x="3683" y="6063"/>
                      </a:lnTo>
                      <a:lnTo>
                        <a:pt x="4540" y="6000"/>
                      </a:lnTo>
                      <a:lnTo>
                        <a:pt x="4921" y="6000"/>
                      </a:lnTo>
                      <a:lnTo>
                        <a:pt x="5651" y="6063"/>
                      </a:lnTo>
                      <a:lnTo>
                        <a:pt x="5651" y="5651"/>
                      </a:lnTo>
                      <a:lnTo>
                        <a:pt x="5143" y="5651"/>
                      </a:lnTo>
                      <a:lnTo>
                        <a:pt x="4953" y="5619"/>
                      </a:lnTo>
                      <a:lnTo>
                        <a:pt x="4794" y="5302"/>
                      </a:lnTo>
                      <a:lnTo>
                        <a:pt x="4794" y="4889"/>
                      </a:lnTo>
                      <a:lnTo>
                        <a:pt x="4794" y="2540"/>
                      </a:lnTo>
                      <a:lnTo>
                        <a:pt x="4762" y="1873"/>
                      </a:lnTo>
                      <a:lnTo>
                        <a:pt x="4540" y="889"/>
                      </a:lnTo>
                      <a:lnTo>
                        <a:pt x="4064" y="286"/>
                      </a:lnTo>
                      <a:lnTo>
                        <a:pt x="3270" y="1"/>
                      </a:lnTo>
                      <a:close/>
                    </a:path>
                  </a:pathLst>
                </a:custGeom>
                <a:solidFill>
                  <a:srgbClr val="CCCCCC"/>
                </a:solidFill>
                <a:ln>
                  <a:noFill/>
                </a:ln>
              </p:spPr>
              <p:txBody>
                <a:bodyPr spcFirstLastPara="1" wrap="square" lIns="130025" tIns="130025" rIns="130025" bIns="130025" anchor="ctr" anchorCtr="0">
                  <a:noAutofit/>
                </a:bodyPr>
                <a:lstStyle/>
                <a:p>
                  <a:pPr marL="0" lvl="0" indent="0">
                    <a:spcBef>
                      <a:spcPts val="0"/>
                    </a:spcBef>
                    <a:spcAft>
                      <a:spcPts val="0"/>
                    </a:spcAft>
                    <a:buNone/>
                  </a:pPr>
                  <a:endParaRPr dirty="0"/>
                </a:p>
              </p:txBody>
            </p:sp>
            <p:sp>
              <p:nvSpPr>
                <p:cNvPr id="63" name="Google Shape;63;p2"/>
                <p:cNvSpPr/>
                <p:nvPr/>
              </p:nvSpPr>
              <p:spPr>
                <a:xfrm>
                  <a:off x="2602266" y="2112776"/>
                  <a:ext cx="534148" cy="670257"/>
                </a:xfrm>
                <a:custGeom>
                  <a:avLst/>
                  <a:gdLst/>
                  <a:ahLst/>
                  <a:cxnLst/>
                  <a:rect l="l" t="t" r="r" b="b"/>
                  <a:pathLst>
                    <a:path w="4984" h="6254" extrusionOk="0">
                      <a:moveTo>
                        <a:pt x="3492" y="1"/>
                      </a:moveTo>
                      <a:lnTo>
                        <a:pt x="3016" y="32"/>
                      </a:lnTo>
                      <a:lnTo>
                        <a:pt x="1936" y="382"/>
                      </a:lnTo>
                      <a:lnTo>
                        <a:pt x="1365" y="731"/>
                      </a:lnTo>
                      <a:lnTo>
                        <a:pt x="1048" y="953"/>
                      </a:lnTo>
                      <a:lnTo>
                        <a:pt x="540" y="1493"/>
                      </a:lnTo>
                      <a:lnTo>
                        <a:pt x="191" y="2127"/>
                      </a:lnTo>
                      <a:lnTo>
                        <a:pt x="32" y="2889"/>
                      </a:lnTo>
                      <a:lnTo>
                        <a:pt x="0" y="3302"/>
                      </a:lnTo>
                      <a:lnTo>
                        <a:pt x="32" y="3937"/>
                      </a:lnTo>
                      <a:lnTo>
                        <a:pt x="476" y="5016"/>
                      </a:lnTo>
                      <a:lnTo>
                        <a:pt x="1238" y="5810"/>
                      </a:lnTo>
                      <a:lnTo>
                        <a:pt x="2317" y="6222"/>
                      </a:lnTo>
                      <a:lnTo>
                        <a:pt x="2952" y="6254"/>
                      </a:lnTo>
                      <a:lnTo>
                        <a:pt x="3492" y="6222"/>
                      </a:lnTo>
                      <a:lnTo>
                        <a:pt x="4508" y="5968"/>
                      </a:lnTo>
                      <a:lnTo>
                        <a:pt x="4698" y="5841"/>
                      </a:lnTo>
                      <a:lnTo>
                        <a:pt x="4984" y="5429"/>
                      </a:lnTo>
                      <a:lnTo>
                        <a:pt x="4857" y="5238"/>
                      </a:lnTo>
                      <a:lnTo>
                        <a:pt x="4508" y="5397"/>
                      </a:lnTo>
                      <a:lnTo>
                        <a:pt x="3841" y="5587"/>
                      </a:lnTo>
                      <a:lnTo>
                        <a:pt x="3492" y="5587"/>
                      </a:lnTo>
                      <a:lnTo>
                        <a:pt x="2984" y="5556"/>
                      </a:lnTo>
                      <a:lnTo>
                        <a:pt x="2095" y="5175"/>
                      </a:lnTo>
                      <a:lnTo>
                        <a:pt x="1492" y="4445"/>
                      </a:lnTo>
                      <a:lnTo>
                        <a:pt x="1175" y="3429"/>
                      </a:lnTo>
                      <a:lnTo>
                        <a:pt x="1143" y="2794"/>
                      </a:lnTo>
                      <a:lnTo>
                        <a:pt x="1143" y="2318"/>
                      </a:lnTo>
                      <a:lnTo>
                        <a:pt x="1397" y="1493"/>
                      </a:lnTo>
                      <a:lnTo>
                        <a:pt x="1841" y="953"/>
                      </a:lnTo>
                      <a:lnTo>
                        <a:pt x="2508" y="667"/>
                      </a:lnTo>
                      <a:lnTo>
                        <a:pt x="2921" y="667"/>
                      </a:lnTo>
                      <a:lnTo>
                        <a:pt x="3365" y="699"/>
                      </a:lnTo>
                      <a:lnTo>
                        <a:pt x="4127" y="985"/>
                      </a:lnTo>
                      <a:lnTo>
                        <a:pt x="4349" y="1239"/>
                      </a:lnTo>
                      <a:lnTo>
                        <a:pt x="4444" y="2000"/>
                      </a:lnTo>
                      <a:lnTo>
                        <a:pt x="4793" y="2000"/>
                      </a:lnTo>
                      <a:lnTo>
                        <a:pt x="4825" y="1175"/>
                      </a:lnTo>
                      <a:lnTo>
                        <a:pt x="4984" y="445"/>
                      </a:lnTo>
                      <a:lnTo>
                        <a:pt x="4603" y="223"/>
                      </a:lnTo>
                      <a:lnTo>
                        <a:pt x="3873" y="1"/>
                      </a:lnTo>
                      <a:close/>
                    </a:path>
                  </a:pathLst>
                </a:custGeom>
                <a:solidFill>
                  <a:srgbClr val="CCCCCC"/>
                </a:solidFill>
                <a:ln>
                  <a:noFill/>
                </a:ln>
              </p:spPr>
              <p:txBody>
                <a:bodyPr spcFirstLastPara="1" wrap="square" lIns="130025" tIns="130025" rIns="130025" bIns="130025" anchor="ctr" anchorCtr="0">
                  <a:noAutofit/>
                </a:bodyPr>
                <a:lstStyle/>
                <a:p>
                  <a:pPr marL="0" lvl="0" indent="0">
                    <a:spcBef>
                      <a:spcPts val="0"/>
                    </a:spcBef>
                    <a:spcAft>
                      <a:spcPts val="0"/>
                    </a:spcAft>
                    <a:buNone/>
                  </a:pPr>
                  <a:endParaRPr dirty="0"/>
                </a:p>
              </p:txBody>
            </p:sp>
            <p:sp>
              <p:nvSpPr>
                <p:cNvPr id="64" name="Google Shape;64;p2"/>
                <p:cNvSpPr/>
                <p:nvPr/>
              </p:nvSpPr>
              <p:spPr>
                <a:xfrm>
                  <a:off x="3231587" y="1758999"/>
                  <a:ext cx="728130" cy="1013852"/>
                </a:xfrm>
                <a:custGeom>
                  <a:avLst/>
                  <a:gdLst/>
                  <a:ahLst/>
                  <a:cxnLst/>
                  <a:rect l="l" t="t" r="r" b="b"/>
                  <a:pathLst>
                    <a:path w="6794" h="9460" extrusionOk="0">
                      <a:moveTo>
                        <a:pt x="2032" y="1"/>
                      </a:moveTo>
                      <a:lnTo>
                        <a:pt x="1270" y="254"/>
                      </a:lnTo>
                      <a:lnTo>
                        <a:pt x="32" y="477"/>
                      </a:lnTo>
                      <a:lnTo>
                        <a:pt x="32" y="826"/>
                      </a:lnTo>
                      <a:lnTo>
                        <a:pt x="921" y="826"/>
                      </a:lnTo>
                      <a:lnTo>
                        <a:pt x="1080" y="1080"/>
                      </a:lnTo>
                      <a:lnTo>
                        <a:pt x="1080" y="1365"/>
                      </a:lnTo>
                      <a:lnTo>
                        <a:pt x="1080" y="8000"/>
                      </a:lnTo>
                      <a:lnTo>
                        <a:pt x="1080" y="8507"/>
                      </a:lnTo>
                      <a:lnTo>
                        <a:pt x="889" y="8888"/>
                      </a:lnTo>
                      <a:lnTo>
                        <a:pt x="604" y="8920"/>
                      </a:lnTo>
                      <a:lnTo>
                        <a:pt x="1" y="8952"/>
                      </a:lnTo>
                      <a:lnTo>
                        <a:pt x="1" y="9364"/>
                      </a:lnTo>
                      <a:lnTo>
                        <a:pt x="1302" y="9301"/>
                      </a:lnTo>
                      <a:lnTo>
                        <a:pt x="2032" y="9301"/>
                      </a:lnTo>
                      <a:lnTo>
                        <a:pt x="3207" y="9364"/>
                      </a:lnTo>
                      <a:lnTo>
                        <a:pt x="3207" y="8952"/>
                      </a:lnTo>
                      <a:lnTo>
                        <a:pt x="2635" y="8920"/>
                      </a:lnTo>
                      <a:lnTo>
                        <a:pt x="2350" y="8888"/>
                      </a:lnTo>
                      <a:lnTo>
                        <a:pt x="2159" y="8507"/>
                      </a:lnTo>
                      <a:lnTo>
                        <a:pt x="2159" y="8000"/>
                      </a:lnTo>
                      <a:lnTo>
                        <a:pt x="2159" y="6222"/>
                      </a:lnTo>
                      <a:lnTo>
                        <a:pt x="5556" y="9460"/>
                      </a:lnTo>
                      <a:lnTo>
                        <a:pt x="6794" y="9079"/>
                      </a:lnTo>
                      <a:lnTo>
                        <a:pt x="6794" y="8793"/>
                      </a:lnTo>
                      <a:lnTo>
                        <a:pt x="6540" y="8761"/>
                      </a:lnTo>
                      <a:lnTo>
                        <a:pt x="6000" y="8444"/>
                      </a:lnTo>
                      <a:lnTo>
                        <a:pt x="5714" y="8190"/>
                      </a:lnTo>
                      <a:lnTo>
                        <a:pt x="4095" y="6571"/>
                      </a:lnTo>
                      <a:lnTo>
                        <a:pt x="3556" y="6032"/>
                      </a:lnTo>
                      <a:lnTo>
                        <a:pt x="3270" y="5714"/>
                      </a:lnTo>
                      <a:lnTo>
                        <a:pt x="4921" y="4413"/>
                      </a:lnTo>
                      <a:lnTo>
                        <a:pt x="5333" y="4095"/>
                      </a:lnTo>
                      <a:lnTo>
                        <a:pt x="6000" y="3810"/>
                      </a:lnTo>
                      <a:lnTo>
                        <a:pt x="6317" y="3810"/>
                      </a:lnTo>
                      <a:lnTo>
                        <a:pt x="6317" y="3429"/>
                      </a:lnTo>
                      <a:lnTo>
                        <a:pt x="5016" y="3429"/>
                      </a:lnTo>
                      <a:lnTo>
                        <a:pt x="3905" y="4508"/>
                      </a:lnTo>
                      <a:lnTo>
                        <a:pt x="3080" y="5206"/>
                      </a:lnTo>
                      <a:lnTo>
                        <a:pt x="2159" y="5968"/>
                      </a:lnTo>
                      <a:lnTo>
                        <a:pt x="2159" y="96"/>
                      </a:lnTo>
                      <a:lnTo>
                        <a:pt x="2032" y="1"/>
                      </a:lnTo>
                      <a:close/>
                    </a:path>
                  </a:pathLst>
                </a:custGeom>
                <a:solidFill>
                  <a:srgbClr val="CCCCCC"/>
                </a:solidFill>
                <a:ln>
                  <a:noFill/>
                </a:ln>
              </p:spPr>
              <p:txBody>
                <a:bodyPr spcFirstLastPara="1" wrap="square" lIns="130025" tIns="130025" rIns="130025" bIns="130025" anchor="ctr" anchorCtr="0">
                  <a:noAutofit/>
                </a:bodyPr>
                <a:lstStyle/>
                <a:p>
                  <a:pPr marL="0" lvl="0" indent="0">
                    <a:spcBef>
                      <a:spcPts val="0"/>
                    </a:spcBef>
                    <a:spcAft>
                      <a:spcPts val="0"/>
                    </a:spcAft>
                    <a:buNone/>
                  </a:pPr>
                  <a:endParaRPr dirty="0"/>
                </a:p>
              </p:txBody>
            </p:sp>
          </p:grpSp>
          <p:grpSp>
            <p:nvGrpSpPr>
              <p:cNvPr id="65" name="Google Shape;65;p2"/>
              <p:cNvGrpSpPr/>
              <p:nvPr/>
            </p:nvGrpSpPr>
            <p:grpSpPr>
              <a:xfrm>
                <a:off x="4267051" y="1755570"/>
                <a:ext cx="3245520" cy="1027463"/>
                <a:chOff x="4099153" y="1755570"/>
                <a:chExt cx="3245520" cy="1027463"/>
              </a:xfrm>
            </p:grpSpPr>
            <p:sp>
              <p:nvSpPr>
                <p:cNvPr id="66" name="Google Shape;66;p2"/>
                <p:cNvSpPr/>
                <p:nvPr/>
              </p:nvSpPr>
              <p:spPr>
                <a:xfrm>
                  <a:off x="4099153" y="1782792"/>
                  <a:ext cx="660075" cy="1000241"/>
                </a:xfrm>
                <a:custGeom>
                  <a:avLst/>
                  <a:gdLst/>
                  <a:ahLst/>
                  <a:cxnLst/>
                  <a:rect l="l" t="t" r="r" b="b"/>
                  <a:pathLst>
                    <a:path w="6159" h="9333" extrusionOk="0">
                      <a:moveTo>
                        <a:pt x="3301" y="1"/>
                      </a:moveTo>
                      <a:lnTo>
                        <a:pt x="2603" y="32"/>
                      </a:lnTo>
                      <a:lnTo>
                        <a:pt x="1397" y="445"/>
                      </a:lnTo>
                      <a:lnTo>
                        <a:pt x="540" y="1207"/>
                      </a:lnTo>
                      <a:lnTo>
                        <a:pt x="64" y="2254"/>
                      </a:lnTo>
                      <a:lnTo>
                        <a:pt x="0" y="2889"/>
                      </a:lnTo>
                      <a:lnTo>
                        <a:pt x="32" y="3334"/>
                      </a:lnTo>
                      <a:lnTo>
                        <a:pt x="286" y="4032"/>
                      </a:lnTo>
                      <a:lnTo>
                        <a:pt x="540" y="4318"/>
                      </a:lnTo>
                      <a:lnTo>
                        <a:pt x="889" y="4572"/>
                      </a:lnTo>
                      <a:lnTo>
                        <a:pt x="1968" y="4952"/>
                      </a:lnTo>
                      <a:lnTo>
                        <a:pt x="2825" y="5079"/>
                      </a:lnTo>
                      <a:lnTo>
                        <a:pt x="3492" y="5175"/>
                      </a:lnTo>
                      <a:lnTo>
                        <a:pt x="4317" y="5460"/>
                      </a:lnTo>
                      <a:lnTo>
                        <a:pt x="4603" y="5651"/>
                      </a:lnTo>
                      <a:lnTo>
                        <a:pt x="4825" y="5873"/>
                      </a:lnTo>
                      <a:lnTo>
                        <a:pt x="5047" y="6444"/>
                      </a:lnTo>
                      <a:lnTo>
                        <a:pt x="5079" y="6794"/>
                      </a:lnTo>
                      <a:lnTo>
                        <a:pt x="5047" y="7206"/>
                      </a:lnTo>
                      <a:lnTo>
                        <a:pt x="4698" y="7936"/>
                      </a:lnTo>
                      <a:lnTo>
                        <a:pt x="4095" y="8476"/>
                      </a:lnTo>
                      <a:lnTo>
                        <a:pt x="3270" y="8762"/>
                      </a:lnTo>
                      <a:lnTo>
                        <a:pt x="2793" y="8793"/>
                      </a:lnTo>
                      <a:lnTo>
                        <a:pt x="2381" y="8762"/>
                      </a:lnTo>
                      <a:lnTo>
                        <a:pt x="1682" y="8603"/>
                      </a:lnTo>
                      <a:lnTo>
                        <a:pt x="1111" y="8317"/>
                      </a:lnTo>
                      <a:lnTo>
                        <a:pt x="730" y="7936"/>
                      </a:lnTo>
                      <a:lnTo>
                        <a:pt x="698" y="7746"/>
                      </a:lnTo>
                      <a:lnTo>
                        <a:pt x="571" y="6889"/>
                      </a:lnTo>
                      <a:lnTo>
                        <a:pt x="159" y="6889"/>
                      </a:lnTo>
                      <a:lnTo>
                        <a:pt x="191" y="7238"/>
                      </a:lnTo>
                      <a:lnTo>
                        <a:pt x="191" y="7397"/>
                      </a:lnTo>
                      <a:lnTo>
                        <a:pt x="159" y="8127"/>
                      </a:lnTo>
                      <a:lnTo>
                        <a:pt x="95" y="8857"/>
                      </a:lnTo>
                      <a:lnTo>
                        <a:pt x="635" y="9079"/>
                      </a:lnTo>
                      <a:lnTo>
                        <a:pt x="1746" y="9333"/>
                      </a:lnTo>
                      <a:lnTo>
                        <a:pt x="2317" y="9333"/>
                      </a:lnTo>
                      <a:lnTo>
                        <a:pt x="3111" y="9301"/>
                      </a:lnTo>
                      <a:lnTo>
                        <a:pt x="4508" y="8825"/>
                      </a:lnTo>
                      <a:lnTo>
                        <a:pt x="5555" y="7968"/>
                      </a:lnTo>
                      <a:lnTo>
                        <a:pt x="6095" y="6825"/>
                      </a:lnTo>
                      <a:lnTo>
                        <a:pt x="6158" y="6127"/>
                      </a:lnTo>
                      <a:lnTo>
                        <a:pt x="6126" y="5714"/>
                      </a:lnTo>
                      <a:lnTo>
                        <a:pt x="5873" y="5048"/>
                      </a:lnTo>
                      <a:lnTo>
                        <a:pt x="5619" y="4762"/>
                      </a:lnTo>
                      <a:lnTo>
                        <a:pt x="5269" y="4476"/>
                      </a:lnTo>
                      <a:lnTo>
                        <a:pt x="4158" y="4127"/>
                      </a:lnTo>
                      <a:lnTo>
                        <a:pt x="3206" y="4000"/>
                      </a:lnTo>
                      <a:lnTo>
                        <a:pt x="2635" y="3905"/>
                      </a:lnTo>
                      <a:lnTo>
                        <a:pt x="1841" y="3651"/>
                      </a:lnTo>
                      <a:lnTo>
                        <a:pt x="1333" y="3270"/>
                      </a:lnTo>
                      <a:lnTo>
                        <a:pt x="1111" y="2731"/>
                      </a:lnTo>
                      <a:lnTo>
                        <a:pt x="1079" y="2381"/>
                      </a:lnTo>
                      <a:lnTo>
                        <a:pt x="1111" y="1969"/>
                      </a:lnTo>
                      <a:lnTo>
                        <a:pt x="1397" y="1302"/>
                      </a:lnTo>
                      <a:lnTo>
                        <a:pt x="1905" y="826"/>
                      </a:lnTo>
                      <a:lnTo>
                        <a:pt x="2603" y="540"/>
                      </a:lnTo>
                      <a:lnTo>
                        <a:pt x="3397" y="540"/>
                      </a:lnTo>
                      <a:lnTo>
                        <a:pt x="4063" y="699"/>
                      </a:lnTo>
                      <a:lnTo>
                        <a:pt x="4349" y="826"/>
                      </a:lnTo>
                      <a:lnTo>
                        <a:pt x="4635" y="985"/>
                      </a:lnTo>
                      <a:lnTo>
                        <a:pt x="4920" y="1334"/>
                      </a:lnTo>
                      <a:lnTo>
                        <a:pt x="4952" y="1588"/>
                      </a:lnTo>
                      <a:lnTo>
                        <a:pt x="5015" y="2350"/>
                      </a:lnTo>
                      <a:lnTo>
                        <a:pt x="5428" y="2350"/>
                      </a:lnTo>
                      <a:lnTo>
                        <a:pt x="5460" y="1429"/>
                      </a:lnTo>
                      <a:lnTo>
                        <a:pt x="5619" y="540"/>
                      </a:lnTo>
                      <a:lnTo>
                        <a:pt x="4888" y="255"/>
                      </a:lnTo>
                      <a:lnTo>
                        <a:pt x="3809" y="1"/>
                      </a:lnTo>
                      <a:close/>
                    </a:path>
                  </a:pathLst>
                </a:custGeom>
                <a:solidFill>
                  <a:srgbClr val="FFFFFF"/>
                </a:solidFill>
                <a:ln>
                  <a:noFill/>
                </a:ln>
              </p:spPr>
              <p:txBody>
                <a:bodyPr spcFirstLastPara="1" wrap="square" lIns="130025" tIns="130025" rIns="130025" bIns="130025" anchor="ctr" anchorCtr="0">
                  <a:noAutofit/>
                </a:bodyPr>
                <a:lstStyle/>
                <a:p>
                  <a:pPr marL="0" lvl="0" indent="0">
                    <a:spcBef>
                      <a:spcPts val="0"/>
                    </a:spcBef>
                    <a:spcAft>
                      <a:spcPts val="0"/>
                    </a:spcAft>
                    <a:buNone/>
                  </a:pPr>
                  <a:endParaRPr dirty="0"/>
                </a:p>
              </p:txBody>
            </p:sp>
            <p:sp>
              <p:nvSpPr>
                <p:cNvPr id="67" name="Google Shape;67;p2"/>
                <p:cNvSpPr/>
                <p:nvPr/>
              </p:nvSpPr>
              <p:spPr>
                <a:xfrm>
                  <a:off x="4823750" y="2112776"/>
                  <a:ext cx="1105699" cy="653324"/>
                </a:xfrm>
                <a:custGeom>
                  <a:avLst/>
                  <a:gdLst/>
                  <a:ahLst/>
                  <a:cxnLst/>
                  <a:rect l="l" t="t" r="r" b="b"/>
                  <a:pathLst>
                    <a:path w="10317" h="6096" extrusionOk="0">
                      <a:moveTo>
                        <a:pt x="5238" y="1"/>
                      </a:moveTo>
                      <a:lnTo>
                        <a:pt x="3206" y="4667"/>
                      </a:lnTo>
                      <a:lnTo>
                        <a:pt x="2127" y="1143"/>
                      </a:lnTo>
                      <a:lnTo>
                        <a:pt x="2064" y="953"/>
                      </a:lnTo>
                      <a:lnTo>
                        <a:pt x="2064" y="794"/>
                      </a:lnTo>
                      <a:lnTo>
                        <a:pt x="2095" y="667"/>
                      </a:lnTo>
                      <a:lnTo>
                        <a:pt x="2318" y="509"/>
                      </a:lnTo>
                      <a:lnTo>
                        <a:pt x="2540" y="509"/>
                      </a:lnTo>
                      <a:lnTo>
                        <a:pt x="3079" y="477"/>
                      </a:lnTo>
                      <a:lnTo>
                        <a:pt x="3079" y="128"/>
                      </a:lnTo>
                      <a:lnTo>
                        <a:pt x="1810" y="159"/>
                      </a:lnTo>
                      <a:lnTo>
                        <a:pt x="1270" y="159"/>
                      </a:lnTo>
                      <a:lnTo>
                        <a:pt x="0" y="128"/>
                      </a:lnTo>
                      <a:lnTo>
                        <a:pt x="0" y="477"/>
                      </a:lnTo>
                      <a:lnTo>
                        <a:pt x="381" y="509"/>
                      </a:lnTo>
                      <a:lnTo>
                        <a:pt x="603" y="540"/>
                      </a:lnTo>
                      <a:lnTo>
                        <a:pt x="984" y="1112"/>
                      </a:lnTo>
                      <a:lnTo>
                        <a:pt x="1207" y="1778"/>
                      </a:lnTo>
                      <a:lnTo>
                        <a:pt x="2540" y="6095"/>
                      </a:lnTo>
                      <a:lnTo>
                        <a:pt x="3143" y="6095"/>
                      </a:lnTo>
                      <a:lnTo>
                        <a:pt x="4381" y="3143"/>
                      </a:lnTo>
                      <a:lnTo>
                        <a:pt x="4540" y="2826"/>
                      </a:lnTo>
                      <a:lnTo>
                        <a:pt x="4794" y="2254"/>
                      </a:lnTo>
                      <a:lnTo>
                        <a:pt x="5047" y="1715"/>
                      </a:lnTo>
                      <a:lnTo>
                        <a:pt x="6793" y="6095"/>
                      </a:lnTo>
                      <a:lnTo>
                        <a:pt x="7396" y="6095"/>
                      </a:lnTo>
                      <a:lnTo>
                        <a:pt x="7682" y="5238"/>
                      </a:lnTo>
                      <a:lnTo>
                        <a:pt x="8095" y="4095"/>
                      </a:lnTo>
                      <a:lnTo>
                        <a:pt x="8285" y="3619"/>
                      </a:lnTo>
                      <a:lnTo>
                        <a:pt x="9142" y="1620"/>
                      </a:lnTo>
                      <a:lnTo>
                        <a:pt x="9428" y="1048"/>
                      </a:lnTo>
                      <a:lnTo>
                        <a:pt x="9777" y="540"/>
                      </a:lnTo>
                      <a:lnTo>
                        <a:pt x="9968" y="509"/>
                      </a:lnTo>
                      <a:lnTo>
                        <a:pt x="10317" y="477"/>
                      </a:lnTo>
                      <a:lnTo>
                        <a:pt x="10317" y="128"/>
                      </a:lnTo>
                      <a:lnTo>
                        <a:pt x="9269" y="159"/>
                      </a:lnTo>
                      <a:lnTo>
                        <a:pt x="8857" y="159"/>
                      </a:lnTo>
                      <a:lnTo>
                        <a:pt x="7777" y="128"/>
                      </a:lnTo>
                      <a:lnTo>
                        <a:pt x="7777" y="477"/>
                      </a:lnTo>
                      <a:lnTo>
                        <a:pt x="8222" y="509"/>
                      </a:lnTo>
                      <a:lnTo>
                        <a:pt x="8444" y="540"/>
                      </a:lnTo>
                      <a:lnTo>
                        <a:pt x="8698" y="731"/>
                      </a:lnTo>
                      <a:lnTo>
                        <a:pt x="8730" y="889"/>
                      </a:lnTo>
                      <a:lnTo>
                        <a:pt x="8730" y="1112"/>
                      </a:lnTo>
                      <a:lnTo>
                        <a:pt x="8634" y="1366"/>
                      </a:lnTo>
                      <a:lnTo>
                        <a:pt x="8000" y="3143"/>
                      </a:lnTo>
                      <a:lnTo>
                        <a:pt x="7841" y="3556"/>
                      </a:lnTo>
                      <a:lnTo>
                        <a:pt x="7396" y="4762"/>
                      </a:lnTo>
                      <a:lnTo>
                        <a:pt x="5905" y="1016"/>
                      </a:lnTo>
                      <a:lnTo>
                        <a:pt x="5682" y="477"/>
                      </a:lnTo>
                      <a:lnTo>
                        <a:pt x="5524" y="1"/>
                      </a:lnTo>
                      <a:close/>
                    </a:path>
                  </a:pathLst>
                </a:custGeom>
                <a:solidFill>
                  <a:srgbClr val="FFFFFF"/>
                </a:solidFill>
                <a:ln>
                  <a:noFill/>
                </a:ln>
              </p:spPr>
              <p:txBody>
                <a:bodyPr spcFirstLastPara="1" wrap="square" lIns="130025" tIns="130025" rIns="130025" bIns="130025" anchor="ctr" anchorCtr="0">
                  <a:noAutofit/>
                </a:bodyPr>
                <a:lstStyle/>
                <a:p>
                  <a:pPr marL="0" lvl="0" indent="0">
                    <a:spcBef>
                      <a:spcPts val="0"/>
                    </a:spcBef>
                    <a:spcAft>
                      <a:spcPts val="0"/>
                    </a:spcAft>
                    <a:buNone/>
                  </a:pPr>
                  <a:endParaRPr dirty="0"/>
                </a:p>
              </p:txBody>
            </p:sp>
            <p:sp>
              <p:nvSpPr>
                <p:cNvPr id="68" name="Google Shape;68;p2"/>
                <p:cNvSpPr/>
                <p:nvPr/>
              </p:nvSpPr>
              <p:spPr>
                <a:xfrm>
                  <a:off x="6021194" y="1810013"/>
                  <a:ext cx="343702" cy="952656"/>
                </a:xfrm>
                <a:custGeom>
                  <a:avLst/>
                  <a:gdLst/>
                  <a:ahLst/>
                  <a:cxnLst/>
                  <a:rect l="l" t="t" r="r" b="b"/>
                  <a:pathLst>
                    <a:path w="3207" h="8889" extrusionOk="0">
                      <a:moveTo>
                        <a:pt x="1556" y="1"/>
                      </a:moveTo>
                      <a:lnTo>
                        <a:pt x="1271" y="64"/>
                      </a:lnTo>
                      <a:lnTo>
                        <a:pt x="858" y="445"/>
                      </a:lnTo>
                      <a:lnTo>
                        <a:pt x="826" y="731"/>
                      </a:lnTo>
                      <a:lnTo>
                        <a:pt x="858" y="1016"/>
                      </a:lnTo>
                      <a:lnTo>
                        <a:pt x="1271" y="1397"/>
                      </a:lnTo>
                      <a:lnTo>
                        <a:pt x="1524" y="1429"/>
                      </a:lnTo>
                      <a:lnTo>
                        <a:pt x="1810" y="1397"/>
                      </a:lnTo>
                      <a:lnTo>
                        <a:pt x="2223" y="1016"/>
                      </a:lnTo>
                      <a:lnTo>
                        <a:pt x="2255" y="731"/>
                      </a:lnTo>
                      <a:lnTo>
                        <a:pt x="2223" y="477"/>
                      </a:lnTo>
                      <a:lnTo>
                        <a:pt x="1810" y="64"/>
                      </a:lnTo>
                      <a:lnTo>
                        <a:pt x="1556" y="1"/>
                      </a:lnTo>
                      <a:close/>
                      <a:moveTo>
                        <a:pt x="2032" y="2826"/>
                      </a:moveTo>
                      <a:lnTo>
                        <a:pt x="1048" y="3175"/>
                      </a:lnTo>
                      <a:lnTo>
                        <a:pt x="33" y="3334"/>
                      </a:lnTo>
                      <a:lnTo>
                        <a:pt x="33" y="3683"/>
                      </a:lnTo>
                      <a:lnTo>
                        <a:pt x="509" y="3683"/>
                      </a:lnTo>
                      <a:lnTo>
                        <a:pt x="826" y="3714"/>
                      </a:lnTo>
                      <a:lnTo>
                        <a:pt x="1048" y="4095"/>
                      </a:lnTo>
                      <a:lnTo>
                        <a:pt x="1048" y="4635"/>
                      </a:lnTo>
                      <a:lnTo>
                        <a:pt x="1048" y="7524"/>
                      </a:lnTo>
                      <a:lnTo>
                        <a:pt x="1048" y="8031"/>
                      </a:lnTo>
                      <a:lnTo>
                        <a:pt x="858" y="8412"/>
                      </a:lnTo>
                      <a:lnTo>
                        <a:pt x="572" y="8444"/>
                      </a:lnTo>
                      <a:lnTo>
                        <a:pt x="1" y="8476"/>
                      </a:lnTo>
                      <a:lnTo>
                        <a:pt x="1" y="8888"/>
                      </a:lnTo>
                      <a:lnTo>
                        <a:pt x="1271" y="8825"/>
                      </a:lnTo>
                      <a:lnTo>
                        <a:pt x="1905" y="8825"/>
                      </a:lnTo>
                      <a:lnTo>
                        <a:pt x="3207" y="8888"/>
                      </a:lnTo>
                      <a:lnTo>
                        <a:pt x="3207" y="8476"/>
                      </a:lnTo>
                      <a:lnTo>
                        <a:pt x="2604" y="8444"/>
                      </a:lnTo>
                      <a:lnTo>
                        <a:pt x="2350" y="8412"/>
                      </a:lnTo>
                      <a:lnTo>
                        <a:pt x="2128" y="8031"/>
                      </a:lnTo>
                      <a:lnTo>
                        <a:pt x="2128" y="7524"/>
                      </a:lnTo>
                      <a:lnTo>
                        <a:pt x="2128" y="2857"/>
                      </a:lnTo>
                      <a:lnTo>
                        <a:pt x="2032" y="2826"/>
                      </a:lnTo>
                      <a:close/>
                    </a:path>
                  </a:pathLst>
                </a:custGeom>
                <a:solidFill>
                  <a:srgbClr val="FFFFFF"/>
                </a:solidFill>
                <a:ln>
                  <a:noFill/>
                </a:ln>
              </p:spPr>
              <p:txBody>
                <a:bodyPr spcFirstLastPara="1" wrap="square" lIns="130025" tIns="130025" rIns="130025" bIns="130025" anchor="ctr" anchorCtr="0">
                  <a:noAutofit/>
                </a:bodyPr>
                <a:lstStyle/>
                <a:p>
                  <a:pPr marL="0" lvl="0" indent="0">
                    <a:spcBef>
                      <a:spcPts val="0"/>
                    </a:spcBef>
                    <a:spcAft>
                      <a:spcPts val="0"/>
                    </a:spcAft>
                    <a:buNone/>
                  </a:pPr>
                  <a:endParaRPr dirty="0"/>
                </a:p>
              </p:txBody>
            </p:sp>
            <p:sp>
              <p:nvSpPr>
                <p:cNvPr id="69" name="Google Shape;69;p2"/>
                <p:cNvSpPr/>
                <p:nvPr/>
              </p:nvSpPr>
              <p:spPr>
                <a:xfrm>
                  <a:off x="6449886" y="1755570"/>
                  <a:ext cx="438979" cy="1007100"/>
                </a:xfrm>
                <a:custGeom>
                  <a:avLst/>
                  <a:gdLst/>
                  <a:ahLst/>
                  <a:cxnLst/>
                  <a:rect l="l" t="t" r="r" b="b"/>
                  <a:pathLst>
                    <a:path w="4096" h="9397" extrusionOk="0">
                      <a:moveTo>
                        <a:pt x="3492" y="1"/>
                      </a:moveTo>
                      <a:lnTo>
                        <a:pt x="3175" y="33"/>
                      </a:lnTo>
                      <a:lnTo>
                        <a:pt x="2603" y="318"/>
                      </a:lnTo>
                      <a:lnTo>
                        <a:pt x="2349" y="540"/>
                      </a:lnTo>
                      <a:lnTo>
                        <a:pt x="1619" y="1397"/>
                      </a:lnTo>
                      <a:lnTo>
                        <a:pt x="1365" y="1715"/>
                      </a:lnTo>
                      <a:lnTo>
                        <a:pt x="1111" y="2635"/>
                      </a:lnTo>
                      <a:lnTo>
                        <a:pt x="1080" y="3238"/>
                      </a:lnTo>
                      <a:lnTo>
                        <a:pt x="1080" y="3778"/>
                      </a:lnTo>
                      <a:lnTo>
                        <a:pt x="191" y="4159"/>
                      </a:lnTo>
                      <a:lnTo>
                        <a:pt x="191" y="4445"/>
                      </a:lnTo>
                      <a:lnTo>
                        <a:pt x="1080" y="4413"/>
                      </a:lnTo>
                      <a:lnTo>
                        <a:pt x="1080" y="8032"/>
                      </a:lnTo>
                      <a:lnTo>
                        <a:pt x="1080" y="8539"/>
                      </a:lnTo>
                      <a:lnTo>
                        <a:pt x="889" y="8920"/>
                      </a:lnTo>
                      <a:lnTo>
                        <a:pt x="604" y="8952"/>
                      </a:lnTo>
                      <a:lnTo>
                        <a:pt x="0" y="8984"/>
                      </a:lnTo>
                      <a:lnTo>
                        <a:pt x="0" y="9396"/>
                      </a:lnTo>
                      <a:lnTo>
                        <a:pt x="1302" y="9333"/>
                      </a:lnTo>
                      <a:lnTo>
                        <a:pt x="1937" y="9333"/>
                      </a:lnTo>
                      <a:lnTo>
                        <a:pt x="3206" y="9396"/>
                      </a:lnTo>
                      <a:lnTo>
                        <a:pt x="3206" y="8984"/>
                      </a:lnTo>
                      <a:lnTo>
                        <a:pt x="2635" y="8952"/>
                      </a:lnTo>
                      <a:lnTo>
                        <a:pt x="2349" y="8920"/>
                      </a:lnTo>
                      <a:lnTo>
                        <a:pt x="2159" y="8539"/>
                      </a:lnTo>
                      <a:lnTo>
                        <a:pt x="2159" y="8032"/>
                      </a:lnTo>
                      <a:lnTo>
                        <a:pt x="2159" y="4413"/>
                      </a:lnTo>
                      <a:lnTo>
                        <a:pt x="3746" y="4413"/>
                      </a:lnTo>
                      <a:lnTo>
                        <a:pt x="3841" y="3715"/>
                      </a:lnTo>
                      <a:lnTo>
                        <a:pt x="2159" y="3778"/>
                      </a:lnTo>
                      <a:lnTo>
                        <a:pt x="2159" y="2667"/>
                      </a:lnTo>
                      <a:lnTo>
                        <a:pt x="2159" y="1715"/>
                      </a:lnTo>
                      <a:lnTo>
                        <a:pt x="2445" y="1017"/>
                      </a:lnTo>
                      <a:lnTo>
                        <a:pt x="2794" y="858"/>
                      </a:lnTo>
                      <a:lnTo>
                        <a:pt x="3302" y="858"/>
                      </a:lnTo>
                      <a:lnTo>
                        <a:pt x="3714" y="1017"/>
                      </a:lnTo>
                      <a:lnTo>
                        <a:pt x="3937" y="1207"/>
                      </a:lnTo>
                      <a:lnTo>
                        <a:pt x="4095" y="1112"/>
                      </a:lnTo>
                      <a:lnTo>
                        <a:pt x="4095" y="128"/>
                      </a:lnTo>
                      <a:lnTo>
                        <a:pt x="3746" y="1"/>
                      </a:lnTo>
                      <a:close/>
                    </a:path>
                  </a:pathLst>
                </a:custGeom>
                <a:solidFill>
                  <a:srgbClr val="FFFFFF"/>
                </a:solidFill>
                <a:ln>
                  <a:noFill/>
                </a:ln>
              </p:spPr>
              <p:txBody>
                <a:bodyPr spcFirstLastPara="1" wrap="square" lIns="130025" tIns="130025" rIns="130025" bIns="130025" anchor="ctr" anchorCtr="0">
                  <a:noAutofit/>
                </a:bodyPr>
                <a:lstStyle/>
                <a:p>
                  <a:pPr marL="0" lvl="0" indent="0">
                    <a:spcBef>
                      <a:spcPts val="0"/>
                    </a:spcBef>
                    <a:spcAft>
                      <a:spcPts val="0"/>
                    </a:spcAft>
                    <a:buNone/>
                  </a:pPr>
                  <a:endParaRPr dirty="0"/>
                </a:p>
              </p:txBody>
            </p:sp>
            <p:sp>
              <p:nvSpPr>
                <p:cNvPr id="70" name="Google Shape;70;p2"/>
                <p:cNvSpPr/>
                <p:nvPr/>
              </p:nvSpPr>
              <p:spPr>
                <a:xfrm>
                  <a:off x="6936345" y="1901861"/>
                  <a:ext cx="408327" cy="870991"/>
                </a:xfrm>
                <a:custGeom>
                  <a:avLst/>
                  <a:gdLst/>
                  <a:ahLst/>
                  <a:cxnLst/>
                  <a:rect l="l" t="t" r="r" b="b"/>
                  <a:pathLst>
                    <a:path w="3810" h="8127" extrusionOk="0">
                      <a:moveTo>
                        <a:pt x="2032" y="1"/>
                      </a:moveTo>
                      <a:lnTo>
                        <a:pt x="1556" y="286"/>
                      </a:lnTo>
                      <a:lnTo>
                        <a:pt x="953" y="477"/>
                      </a:lnTo>
                      <a:lnTo>
                        <a:pt x="985" y="985"/>
                      </a:lnTo>
                      <a:lnTo>
                        <a:pt x="1016" y="1493"/>
                      </a:lnTo>
                      <a:lnTo>
                        <a:pt x="1016" y="2413"/>
                      </a:lnTo>
                      <a:lnTo>
                        <a:pt x="1" y="2857"/>
                      </a:lnTo>
                      <a:lnTo>
                        <a:pt x="1" y="3111"/>
                      </a:lnTo>
                      <a:lnTo>
                        <a:pt x="985" y="3080"/>
                      </a:lnTo>
                      <a:lnTo>
                        <a:pt x="985" y="6762"/>
                      </a:lnTo>
                      <a:lnTo>
                        <a:pt x="985" y="7111"/>
                      </a:lnTo>
                      <a:lnTo>
                        <a:pt x="1143" y="7619"/>
                      </a:lnTo>
                      <a:lnTo>
                        <a:pt x="1493" y="7968"/>
                      </a:lnTo>
                      <a:lnTo>
                        <a:pt x="2032" y="8127"/>
                      </a:lnTo>
                      <a:lnTo>
                        <a:pt x="2381" y="8127"/>
                      </a:lnTo>
                      <a:lnTo>
                        <a:pt x="2826" y="8095"/>
                      </a:lnTo>
                      <a:lnTo>
                        <a:pt x="3080" y="7968"/>
                      </a:lnTo>
                      <a:lnTo>
                        <a:pt x="3683" y="7301"/>
                      </a:lnTo>
                      <a:lnTo>
                        <a:pt x="3524" y="7079"/>
                      </a:lnTo>
                      <a:lnTo>
                        <a:pt x="3112" y="7301"/>
                      </a:lnTo>
                      <a:lnTo>
                        <a:pt x="2762" y="7333"/>
                      </a:lnTo>
                      <a:lnTo>
                        <a:pt x="2413" y="7301"/>
                      </a:lnTo>
                      <a:lnTo>
                        <a:pt x="2064" y="6857"/>
                      </a:lnTo>
                      <a:lnTo>
                        <a:pt x="2064" y="6444"/>
                      </a:lnTo>
                      <a:lnTo>
                        <a:pt x="2064" y="3080"/>
                      </a:lnTo>
                      <a:lnTo>
                        <a:pt x="3683" y="3080"/>
                      </a:lnTo>
                      <a:lnTo>
                        <a:pt x="3810" y="2381"/>
                      </a:lnTo>
                      <a:lnTo>
                        <a:pt x="2064" y="2445"/>
                      </a:lnTo>
                      <a:lnTo>
                        <a:pt x="2064" y="1969"/>
                      </a:lnTo>
                      <a:lnTo>
                        <a:pt x="2064" y="1207"/>
                      </a:lnTo>
                      <a:lnTo>
                        <a:pt x="2191" y="159"/>
                      </a:lnTo>
                      <a:lnTo>
                        <a:pt x="2032" y="1"/>
                      </a:lnTo>
                      <a:close/>
                    </a:path>
                  </a:pathLst>
                </a:custGeom>
                <a:solidFill>
                  <a:srgbClr val="FFFFFF"/>
                </a:solidFill>
                <a:ln>
                  <a:noFill/>
                </a:ln>
              </p:spPr>
              <p:txBody>
                <a:bodyPr spcFirstLastPara="1" wrap="square" lIns="130025" tIns="130025" rIns="130025" bIns="130025" anchor="ctr" anchorCtr="0">
                  <a:noAutofit/>
                </a:bodyPr>
                <a:lstStyle/>
                <a:p>
                  <a:pPr marL="0" lvl="0" indent="0">
                    <a:spcBef>
                      <a:spcPts val="0"/>
                    </a:spcBef>
                    <a:spcAft>
                      <a:spcPts val="0"/>
                    </a:spcAft>
                    <a:buNone/>
                  </a:pPr>
                  <a:endParaRPr dirty="0"/>
                </a:p>
              </p:txBody>
            </p:sp>
          </p:grpSp>
        </p:grpSp>
      </p:grpSp>
      <p:sp>
        <p:nvSpPr>
          <p:cNvPr id="71" name="Google Shape;71;p2"/>
          <p:cNvSpPr txBox="1"/>
          <p:nvPr/>
        </p:nvSpPr>
        <p:spPr>
          <a:xfrm>
            <a:off x="77501" y="6266250"/>
            <a:ext cx="2091867" cy="484523"/>
          </a:xfrm>
          <a:prstGeom prst="rect">
            <a:avLst/>
          </a:prstGeom>
          <a:noFill/>
          <a:ln>
            <a:noFill/>
          </a:ln>
        </p:spPr>
        <p:txBody>
          <a:bodyPr spcFirstLastPara="1" wrap="square" lIns="91421" tIns="91421" rIns="91421" bIns="91421" anchor="ctr" anchorCtr="0">
            <a:noAutofit/>
          </a:bodyPr>
          <a:lstStyle/>
          <a:p>
            <a:pPr marL="0" lvl="0" indent="0" rtl="0">
              <a:spcBef>
                <a:spcPts val="0"/>
              </a:spcBef>
              <a:spcAft>
                <a:spcPts val="0"/>
              </a:spcAft>
              <a:buNone/>
            </a:pPr>
            <a:r>
              <a:rPr lang="en-US" sz="1400" dirty="0">
                <a:solidFill>
                  <a:srgbClr val="FFFFFF"/>
                </a:solidFill>
                <a:latin typeface="Roboto Condensed"/>
                <a:ea typeface="Roboto Condensed"/>
                <a:cs typeface="Roboto Condensed"/>
                <a:sym typeface="Roboto Condensed"/>
              </a:rPr>
              <a:t>BST PROPRIETARY</a:t>
            </a:r>
            <a:endParaRPr sz="1400" dirty="0">
              <a:solidFill>
                <a:srgbClr val="FFFFFF"/>
              </a:solidFill>
              <a:latin typeface="Roboto Condensed"/>
              <a:ea typeface="Roboto Condensed"/>
              <a:cs typeface="Roboto Condensed"/>
              <a:sym typeface="Roboto Condensed"/>
            </a:endParaRPr>
          </a:p>
        </p:txBody>
      </p:sp>
    </p:spTree>
    <p:extLst>
      <p:ext uri="{BB962C8B-B14F-4D97-AF65-F5344CB8AC3E}">
        <p14:creationId xmlns:p14="http://schemas.microsoft.com/office/powerpoint/2010/main" val="19889514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a:xfrm>
            <a:off x="3851275" y="6505575"/>
            <a:ext cx="949325" cy="161925"/>
          </a:xfrm>
          <a:prstGeom prst="rect">
            <a:avLst/>
          </a:prstGeom>
        </p:spPr>
        <p:txBody>
          <a:bodyPr/>
          <a:lstStyle>
            <a:lvl1pPr>
              <a:defRPr/>
            </a:lvl1pPr>
          </a:lstStyle>
          <a:p>
            <a:pPr fontAlgn="base">
              <a:spcBef>
                <a:spcPct val="0"/>
              </a:spcBef>
              <a:spcAft>
                <a:spcPct val="0"/>
              </a:spcAft>
            </a:pPr>
            <a:r>
              <a:rPr lang="en-US">
                <a:solidFill>
                  <a:srgbClr val="000000"/>
                </a:solidFill>
                <a:latin typeface="Arial" charset="0"/>
              </a:rPr>
              <a:t>-</a:t>
            </a:r>
            <a:fld id="{2F75F2F2-D857-47F2-A299-1721C3FEF1E5}" type="slidenum">
              <a:rPr lang="en-US">
                <a:solidFill>
                  <a:srgbClr val="000000"/>
                </a:solidFill>
                <a:latin typeface="Arial" charset="0"/>
              </a:rPr>
              <a:pPr fontAlgn="base">
                <a:spcBef>
                  <a:spcPct val="0"/>
                </a:spcBef>
                <a:spcAft>
                  <a:spcPct val="0"/>
                </a:spcAft>
              </a:pPr>
              <a:t>‹#›</a:t>
            </a:fld>
            <a:r>
              <a:rPr lang="en-US">
                <a:solidFill>
                  <a:srgbClr val="000000"/>
                </a:solidFill>
                <a:latin typeface="Arial" charset="0"/>
              </a:rPr>
              <a:t>-</a:t>
            </a:r>
          </a:p>
        </p:txBody>
      </p:sp>
      <p:sp>
        <p:nvSpPr>
          <p:cNvPr id="5" name="Footer Placeholder 4"/>
          <p:cNvSpPr>
            <a:spLocks noGrp="1"/>
          </p:cNvSpPr>
          <p:nvPr>
            <p:ph type="ftr" sz="quarter" idx="11"/>
          </p:nvPr>
        </p:nvSpPr>
        <p:spPr/>
        <p:txBody>
          <a:bodyPr/>
          <a:lstStyle>
            <a:lvl1pPr>
              <a:defRPr/>
            </a:lvl1pPr>
          </a:lstStyle>
          <a:p>
            <a:r>
              <a:rPr lang="en-US" dirty="0" smtClean="0">
                <a:solidFill>
                  <a:srgbClr val="808080"/>
                </a:solidFill>
                <a:latin typeface="Century Gothic"/>
              </a:rPr>
              <a:t>Kickoff </a:t>
            </a:r>
            <a:r>
              <a:rPr lang="en-US" dirty="0">
                <a:solidFill>
                  <a:srgbClr val="808080"/>
                </a:solidFill>
                <a:latin typeface="Century Gothic"/>
              </a:rPr>
              <a:t>Meeting</a:t>
            </a:r>
          </a:p>
        </p:txBody>
      </p:sp>
    </p:spTree>
    <p:extLst>
      <p:ext uri="{BB962C8B-B14F-4D97-AF65-F5344CB8AC3E}">
        <p14:creationId xmlns:p14="http://schemas.microsoft.com/office/powerpoint/2010/main" val="1971491969"/>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xfrm>
            <a:off x="4097338" y="6591300"/>
            <a:ext cx="949325" cy="161925"/>
          </a:xfrm>
          <a:prstGeom prst="rect">
            <a:avLst/>
          </a:prstGeom>
        </p:spPr>
        <p:txBody>
          <a:bodyPr/>
          <a:lstStyle>
            <a:lvl1pPr algn="ctr">
              <a:defRPr sz="1400"/>
            </a:lvl1pPr>
          </a:lstStyle>
          <a:p>
            <a:pPr fontAlgn="base">
              <a:spcBef>
                <a:spcPct val="0"/>
              </a:spcBef>
              <a:spcAft>
                <a:spcPct val="0"/>
              </a:spcAft>
            </a:pPr>
            <a:r>
              <a:rPr lang="en-US" smtClean="0">
                <a:solidFill>
                  <a:srgbClr val="000000"/>
                </a:solidFill>
                <a:latin typeface="Arial" charset="0"/>
              </a:rPr>
              <a:t>-</a:t>
            </a:r>
            <a:fld id="{3C85A186-04EE-44A1-BD93-0B0C3CCB5050}" type="slidenum">
              <a:rPr lang="en-US" smtClean="0">
                <a:solidFill>
                  <a:srgbClr val="000000"/>
                </a:solidFill>
                <a:latin typeface="Arial" charset="0"/>
              </a:rPr>
              <a:pPr fontAlgn="base">
                <a:spcBef>
                  <a:spcPct val="0"/>
                </a:spcBef>
                <a:spcAft>
                  <a:spcPct val="0"/>
                </a:spcAft>
              </a:pPr>
              <a:t>‹#›</a:t>
            </a:fld>
            <a:r>
              <a:rPr lang="en-US" smtClean="0">
                <a:solidFill>
                  <a:srgbClr val="000000"/>
                </a:solidFill>
                <a:latin typeface="Arial" charset="0"/>
              </a:rPr>
              <a:t>-</a:t>
            </a:r>
            <a:endParaRPr lang="en-US">
              <a:solidFill>
                <a:srgbClr val="000000"/>
              </a:solidFill>
              <a:latin typeface="Arial" charset="0"/>
            </a:endParaRPr>
          </a:p>
        </p:txBody>
      </p:sp>
      <p:sp>
        <p:nvSpPr>
          <p:cNvPr id="5" name="Footer Placeholder 4"/>
          <p:cNvSpPr>
            <a:spLocks noGrp="1"/>
          </p:cNvSpPr>
          <p:nvPr>
            <p:ph type="ftr" sz="quarter" idx="11"/>
          </p:nvPr>
        </p:nvSpPr>
        <p:spPr/>
        <p:txBody>
          <a:bodyPr/>
          <a:lstStyle>
            <a:lvl1pPr>
              <a:defRPr/>
            </a:lvl1pPr>
          </a:lstStyle>
          <a:p>
            <a:r>
              <a:rPr lang="en-US" dirty="0" smtClean="0">
                <a:solidFill>
                  <a:srgbClr val="808080"/>
                </a:solidFill>
                <a:latin typeface="Century Gothic"/>
              </a:rPr>
              <a:t>Kickoff </a:t>
            </a:r>
            <a:r>
              <a:rPr lang="en-US" dirty="0">
                <a:solidFill>
                  <a:srgbClr val="808080"/>
                </a:solidFill>
                <a:latin typeface="Century Gothic"/>
              </a:rPr>
              <a:t>Meeting</a:t>
            </a:r>
          </a:p>
        </p:txBody>
      </p:sp>
    </p:spTree>
    <p:extLst>
      <p:ext uri="{BB962C8B-B14F-4D97-AF65-F5344CB8AC3E}">
        <p14:creationId xmlns:p14="http://schemas.microsoft.com/office/powerpoint/2010/main" val="1969338947"/>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a:xfrm>
            <a:off x="3851275" y="6505575"/>
            <a:ext cx="949325" cy="161925"/>
          </a:xfrm>
          <a:prstGeom prst="rect">
            <a:avLst/>
          </a:prstGeom>
        </p:spPr>
        <p:txBody>
          <a:bodyPr/>
          <a:lstStyle>
            <a:lvl1pPr>
              <a:defRPr/>
            </a:lvl1pPr>
          </a:lstStyle>
          <a:p>
            <a:pPr fontAlgn="base">
              <a:spcBef>
                <a:spcPct val="0"/>
              </a:spcBef>
              <a:spcAft>
                <a:spcPct val="0"/>
              </a:spcAft>
            </a:pPr>
            <a:r>
              <a:rPr lang="en-US">
                <a:solidFill>
                  <a:srgbClr val="000000"/>
                </a:solidFill>
                <a:latin typeface="Arial" charset="0"/>
              </a:rPr>
              <a:t>-</a:t>
            </a:r>
            <a:fld id="{B298080B-3226-4B0E-8166-0268B4768526}" type="slidenum">
              <a:rPr lang="en-US">
                <a:solidFill>
                  <a:srgbClr val="000000"/>
                </a:solidFill>
                <a:latin typeface="Arial" charset="0"/>
              </a:rPr>
              <a:pPr fontAlgn="base">
                <a:spcBef>
                  <a:spcPct val="0"/>
                </a:spcBef>
                <a:spcAft>
                  <a:spcPct val="0"/>
                </a:spcAft>
              </a:pPr>
              <a:t>‹#›</a:t>
            </a:fld>
            <a:r>
              <a:rPr lang="en-US">
                <a:solidFill>
                  <a:srgbClr val="000000"/>
                </a:solidFill>
                <a:latin typeface="Arial" charset="0"/>
              </a:rPr>
              <a:t>-</a:t>
            </a:r>
          </a:p>
        </p:txBody>
      </p:sp>
      <p:sp>
        <p:nvSpPr>
          <p:cNvPr id="5" name="Footer Placeholder 4"/>
          <p:cNvSpPr>
            <a:spLocks noGrp="1"/>
          </p:cNvSpPr>
          <p:nvPr>
            <p:ph type="ftr" sz="quarter" idx="11"/>
          </p:nvPr>
        </p:nvSpPr>
        <p:spPr/>
        <p:txBody>
          <a:bodyPr/>
          <a:lstStyle>
            <a:lvl1pPr>
              <a:defRPr/>
            </a:lvl1pPr>
          </a:lstStyle>
          <a:p>
            <a:r>
              <a:rPr lang="en-US" dirty="0" smtClean="0">
                <a:solidFill>
                  <a:srgbClr val="808080"/>
                </a:solidFill>
                <a:latin typeface="Century Gothic"/>
              </a:rPr>
              <a:t>Kickoff </a:t>
            </a:r>
            <a:r>
              <a:rPr lang="en-US" dirty="0">
                <a:solidFill>
                  <a:srgbClr val="808080"/>
                </a:solidFill>
                <a:latin typeface="Century Gothic"/>
              </a:rPr>
              <a:t>Meeting</a:t>
            </a:r>
          </a:p>
        </p:txBody>
      </p:sp>
    </p:spTree>
    <p:extLst>
      <p:ext uri="{BB962C8B-B14F-4D97-AF65-F5344CB8AC3E}">
        <p14:creationId xmlns:p14="http://schemas.microsoft.com/office/powerpoint/2010/main" val="1556737278"/>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0"/>
            <a:ext cx="4038600" cy="5106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038600" cy="5106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3851275" y="6505575"/>
            <a:ext cx="949325" cy="161925"/>
          </a:xfrm>
          <a:prstGeom prst="rect">
            <a:avLst/>
          </a:prstGeom>
        </p:spPr>
        <p:txBody>
          <a:bodyPr/>
          <a:lstStyle>
            <a:lvl1pPr>
              <a:defRPr/>
            </a:lvl1pPr>
          </a:lstStyle>
          <a:p>
            <a:pPr fontAlgn="base">
              <a:spcBef>
                <a:spcPct val="0"/>
              </a:spcBef>
              <a:spcAft>
                <a:spcPct val="0"/>
              </a:spcAft>
            </a:pPr>
            <a:r>
              <a:rPr lang="en-US">
                <a:solidFill>
                  <a:srgbClr val="000000"/>
                </a:solidFill>
                <a:latin typeface="Arial" charset="0"/>
              </a:rPr>
              <a:t>-</a:t>
            </a:r>
            <a:fld id="{179035D2-8476-4438-8FA7-E84F58143BF0}" type="slidenum">
              <a:rPr lang="en-US">
                <a:solidFill>
                  <a:srgbClr val="000000"/>
                </a:solidFill>
                <a:latin typeface="Arial" charset="0"/>
              </a:rPr>
              <a:pPr fontAlgn="base">
                <a:spcBef>
                  <a:spcPct val="0"/>
                </a:spcBef>
                <a:spcAft>
                  <a:spcPct val="0"/>
                </a:spcAft>
              </a:pPr>
              <a:t>‹#›</a:t>
            </a:fld>
            <a:r>
              <a:rPr lang="en-US">
                <a:solidFill>
                  <a:srgbClr val="000000"/>
                </a:solidFill>
                <a:latin typeface="Arial" charset="0"/>
              </a:rPr>
              <a:t>-</a:t>
            </a:r>
          </a:p>
        </p:txBody>
      </p:sp>
      <p:sp>
        <p:nvSpPr>
          <p:cNvPr id="6" name="Footer Placeholder 5"/>
          <p:cNvSpPr>
            <a:spLocks noGrp="1"/>
          </p:cNvSpPr>
          <p:nvPr>
            <p:ph type="ftr" sz="quarter" idx="11"/>
          </p:nvPr>
        </p:nvSpPr>
        <p:spPr/>
        <p:txBody>
          <a:bodyPr/>
          <a:lstStyle>
            <a:lvl1pPr>
              <a:defRPr/>
            </a:lvl1pPr>
          </a:lstStyle>
          <a:p>
            <a:r>
              <a:rPr lang="en-US" dirty="0" smtClean="0">
                <a:solidFill>
                  <a:srgbClr val="808080"/>
                </a:solidFill>
                <a:latin typeface="Century Gothic"/>
              </a:rPr>
              <a:t>Kickoff </a:t>
            </a:r>
            <a:r>
              <a:rPr lang="en-US" dirty="0">
                <a:solidFill>
                  <a:srgbClr val="808080"/>
                </a:solidFill>
                <a:latin typeface="Century Gothic"/>
              </a:rPr>
              <a:t>Meeting</a:t>
            </a:r>
          </a:p>
        </p:txBody>
      </p:sp>
    </p:spTree>
    <p:extLst>
      <p:ext uri="{BB962C8B-B14F-4D97-AF65-F5344CB8AC3E}">
        <p14:creationId xmlns:p14="http://schemas.microsoft.com/office/powerpoint/2010/main" val="3297365384"/>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36943"/>
            <a:ext cx="4040188" cy="639762"/>
          </a:xfrm>
          <a:ln cap="sq"/>
        </p:spPr>
        <p:txBody>
          <a:bodyPr anchor="b"/>
          <a:lstStyle>
            <a:lvl1pPr marL="0" indent="0" algn="ctr">
              <a:buNone/>
              <a:defRPr sz="2000" b="1">
                <a:effectLst/>
                <a:latin typeface="Narkisim" pitchFamily="34" charset="-79"/>
                <a:cs typeface="Narkisim"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876705"/>
            <a:ext cx="4040188" cy="3951288"/>
          </a:xfrm>
        </p:spPr>
        <p:txBody>
          <a:bodyPr/>
          <a:lstStyle>
            <a:lvl1pPr>
              <a:defRPr sz="2000" b="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236943"/>
            <a:ext cx="4041775" cy="639762"/>
          </a:xfrm>
        </p:spPr>
        <p:txBody>
          <a:bodyPr anchor="b"/>
          <a:lstStyle>
            <a:lvl1pPr marL="0" indent="0" algn="ctr">
              <a:buNone/>
              <a:defRPr sz="2000" b="1">
                <a:effectLst/>
                <a:latin typeface="Narkisim" pitchFamily="34" charset="-79"/>
                <a:cs typeface="Narkisim"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76705"/>
            <a:ext cx="4041775" cy="3951288"/>
          </a:xfrm>
        </p:spPr>
        <p:txBody>
          <a:bodyPr/>
          <a:lstStyle>
            <a:lvl1pPr>
              <a:defRPr sz="2000" b="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0"/>
          </p:nvPr>
        </p:nvSpPr>
        <p:spPr>
          <a:xfrm>
            <a:off x="3851275" y="6505575"/>
            <a:ext cx="949325" cy="161925"/>
          </a:xfrm>
          <a:prstGeom prst="rect">
            <a:avLst/>
          </a:prstGeom>
        </p:spPr>
        <p:txBody>
          <a:bodyPr/>
          <a:lstStyle>
            <a:lvl1pPr>
              <a:defRPr/>
            </a:lvl1pPr>
          </a:lstStyle>
          <a:p>
            <a:pPr fontAlgn="base">
              <a:spcBef>
                <a:spcPct val="0"/>
              </a:spcBef>
              <a:spcAft>
                <a:spcPct val="0"/>
              </a:spcAft>
            </a:pPr>
            <a:r>
              <a:rPr lang="en-US">
                <a:solidFill>
                  <a:srgbClr val="000000"/>
                </a:solidFill>
                <a:latin typeface="Arial" charset="0"/>
              </a:rPr>
              <a:t>-</a:t>
            </a:r>
            <a:fld id="{38BC72FD-9BA1-4F14-A55F-93BA87A97342}" type="slidenum">
              <a:rPr lang="en-US">
                <a:solidFill>
                  <a:srgbClr val="000000"/>
                </a:solidFill>
                <a:latin typeface="Arial" charset="0"/>
              </a:rPr>
              <a:pPr fontAlgn="base">
                <a:spcBef>
                  <a:spcPct val="0"/>
                </a:spcBef>
                <a:spcAft>
                  <a:spcPct val="0"/>
                </a:spcAft>
              </a:pPr>
              <a:t>‹#›</a:t>
            </a:fld>
            <a:r>
              <a:rPr lang="en-US">
                <a:solidFill>
                  <a:srgbClr val="000000"/>
                </a:solidFill>
                <a:latin typeface="Arial" charset="0"/>
              </a:rPr>
              <a:t>-</a:t>
            </a:r>
          </a:p>
        </p:txBody>
      </p:sp>
      <p:sp>
        <p:nvSpPr>
          <p:cNvPr id="8" name="Footer Placeholder 7"/>
          <p:cNvSpPr>
            <a:spLocks noGrp="1"/>
          </p:cNvSpPr>
          <p:nvPr>
            <p:ph type="ftr" sz="quarter" idx="11"/>
          </p:nvPr>
        </p:nvSpPr>
        <p:spPr/>
        <p:txBody>
          <a:bodyPr/>
          <a:lstStyle>
            <a:lvl1pPr>
              <a:defRPr/>
            </a:lvl1pPr>
          </a:lstStyle>
          <a:p>
            <a:r>
              <a:rPr lang="en-US" dirty="0" smtClean="0">
                <a:solidFill>
                  <a:srgbClr val="808080"/>
                </a:solidFill>
                <a:latin typeface="Century Gothic"/>
              </a:rPr>
              <a:t>Kickoff </a:t>
            </a:r>
            <a:r>
              <a:rPr lang="en-US" dirty="0">
                <a:solidFill>
                  <a:srgbClr val="808080"/>
                </a:solidFill>
                <a:latin typeface="Century Gothic"/>
              </a:rPr>
              <a:t>Meeting</a:t>
            </a:r>
          </a:p>
        </p:txBody>
      </p:sp>
      <p:sp>
        <p:nvSpPr>
          <p:cNvPr id="9" name="Title 1"/>
          <p:cNvSpPr>
            <a:spLocks noGrp="1"/>
          </p:cNvSpPr>
          <p:nvPr>
            <p:ph type="title"/>
          </p:nvPr>
        </p:nvSpPr>
        <p:spPr>
          <a:xfrm>
            <a:off x="2984500" y="0"/>
            <a:ext cx="6102350" cy="762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4283142923"/>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a:xfrm>
            <a:off x="3851275" y="6505575"/>
            <a:ext cx="949325" cy="161925"/>
          </a:xfrm>
          <a:prstGeom prst="rect">
            <a:avLst/>
          </a:prstGeom>
        </p:spPr>
        <p:txBody>
          <a:bodyPr/>
          <a:lstStyle>
            <a:lvl1pPr>
              <a:defRPr/>
            </a:lvl1pPr>
          </a:lstStyle>
          <a:p>
            <a:pPr fontAlgn="base">
              <a:spcBef>
                <a:spcPct val="0"/>
              </a:spcBef>
              <a:spcAft>
                <a:spcPct val="0"/>
              </a:spcAft>
            </a:pPr>
            <a:r>
              <a:rPr lang="en-US">
                <a:solidFill>
                  <a:srgbClr val="000000"/>
                </a:solidFill>
                <a:latin typeface="Arial" charset="0"/>
              </a:rPr>
              <a:t>-</a:t>
            </a:r>
            <a:fld id="{B9DB056C-360B-4566-AD84-5F5497EE5271}" type="slidenum">
              <a:rPr lang="en-US">
                <a:solidFill>
                  <a:srgbClr val="000000"/>
                </a:solidFill>
                <a:latin typeface="Arial" charset="0"/>
              </a:rPr>
              <a:pPr fontAlgn="base">
                <a:spcBef>
                  <a:spcPct val="0"/>
                </a:spcBef>
                <a:spcAft>
                  <a:spcPct val="0"/>
                </a:spcAft>
              </a:pPr>
              <a:t>‹#›</a:t>
            </a:fld>
            <a:r>
              <a:rPr lang="en-US">
                <a:solidFill>
                  <a:srgbClr val="000000"/>
                </a:solidFill>
                <a:latin typeface="Arial" charset="0"/>
              </a:rPr>
              <a:t>-</a:t>
            </a:r>
          </a:p>
        </p:txBody>
      </p:sp>
      <p:sp>
        <p:nvSpPr>
          <p:cNvPr id="4" name="Footer Placeholder 3"/>
          <p:cNvSpPr>
            <a:spLocks noGrp="1"/>
          </p:cNvSpPr>
          <p:nvPr>
            <p:ph type="ftr" sz="quarter" idx="11"/>
          </p:nvPr>
        </p:nvSpPr>
        <p:spPr/>
        <p:txBody>
          <a:bodyPr/>
          <a:lstStyle>
            <a:lvl1pPr>
              <a:defRPr/>
            </a:lvl1pPr>
          </a:lstStyle>
          <a:p>
            <a:r>
              <a:rPr lang="en-US" dirty="0" smtClean="0">
                <a:solidFill>
                  <a:srgbClr val="808080"/>
                </a:solidFill>
                <a:latin typeface="Century Gothic"/>
              </a:rPr>
              <a:t>Kickoff </a:t>
            </a:r>
            <a:r>
              <a:rPr lang="en-US" dirty="0">
                <a:solidFill>
                  <a:srgbClr val="808080"/>
                </a:solidFill>
                <a:latin typeface="Century Gothic"/>
              </a:rPr>
              <a:t>Meeting</a:t>
            </a:r>
          </a:p>
        </p:txBody>
      </p:sp>
    </p:spTree>
    <p:extLst>
      <p:ext uri="{BB962C8B-B14F-4D97-AF65-F5344CB8AC3E}">
        <p14:creationId xmlns:p14="http://schemas.microsoft.com/office/powerpoint/2010/main" val="1639939049"/>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3851275" y="6505575"/>
            <a:ext cx="949325" cy="161925"/>
          </a:xfrm>
          <a:prstGeom prst="rect">
            <a:avLst/>
          </a:prstGeom>
        </p:spPr>
        <p:txBody>
          <a:bodyPr/>
          <a:lstStyle>
            <a:lvl1pPr>
              <a:defRPr sz="1400"/>
            </a:lvl1pPr>
          </a:lstStyle>
          <a:p>
            <a:pPr fontAlgn="base">
              <a:spcBef>
                <a:spcPct val="0"/>
              </a:spcBef>
              <a:spcAft>
                <a:spcPct val="0"/>
              </a:spcAft>
            </a:pPr>
            <a:r>
              <a:rPr lang="en-US" smtClean="0">
                <a:solidFill>
                  <a:srgbClr val="000000"/>
                </a:solidFill>
                <a:latin typeface="Arial" charset="0"/>
              </a:rPr>
              <a:t>-</a:t>
            </a:r>
            <a:fld id="{51F48099-8D30-410C-93ED-02A512B00C56}" type="slidenum">
              <a:rPr lang="en-US" smtClean="0">
                <a:solidFill>
                  <a:srgbClr val="000000"/>
                </a:solidFill>
                <a:latin typeface="Arial" charset="0"/>
              </a:rPr>
              <a:pPr fontAlgn="base">
                <a:spcBef>
                  <a:spcPct val="0"/>
                </a:spcBef>
                <a:spcAft>
                  <a:spcPct val="0"/>
                </a:spcAft>
              </a:pPr>
              <a:t>‹#›</a:t>
            </a:fld>
            <a:r>
              <a:rPr lang="en-US" smtClean="0">
                <a:solidFill>
                  <a:srgbClr val="000000"/>
                </a:solidFill>
                <a:latin typeface="Arial" charset="0"/>
              </a:rPr>
              <a:t>-</a:t>
            </a:r>
            <a:endParaRPr lang="en-US">
              <a:solidFill>
                <a:srgbClr val="000000"/>
              </a:solidFill>
              <a:latin typeface="Arial" charset="0"/>
            </a:endParaRPr>
          </a:p>
        </p:txBody>
      </p:sp>
      <p:sp>
        <p:nvSpPr>
          <p:cNvPr id="3" name="Footer Placeholder 2"/>
          <p:cNvSpPr>
            <a:spLocks noGrp="1"/>
          </p:cNvSpPr>
          <p:nvPr>
            <p:ph type="ftr" sz="quarter" idx="11"/>
          </p:nvPr>
        </p:nvSpPr>
        <p:spPr/>
        <p:txBody>
          <a:bodyPr/>
          <a:lstStyle>
            <a:lvl1pPr>
              <a:defRPr/>
            </a:lvl1pPr>
          </a:lstStyle>
          <a:p>
            <a:r>
              <a:rPr lang="en-US" dirty="0" smtClean="0">
                <a:solidFill>
                  <a:srgbClr val="808080"/>
                </a:solidFill>
                <a:latin typeface="Century Gothic"/>
              </a:rPr>
              <a:t>Kickoff </a:t>
            </a:r>
            <a:r>
              <a:rPr lang="en-US" dirty="0">
                <a:solidFill>
                  <a:srgbClr val="808080"/>
                </a:solidFill>
                <a:latin typeface="Century Gothic"/>
              </a:rPr>
              <a:t>Meeting</a:t>
            </a:r>
          </a:p>
        </p:txBody>
      </p:sp>
    </p:spTree>
    <p:extLst>
      <p:ext uri="{BB962C8B-B14F-4D97-AF65-F5344CB8AC3E}">
        <p14:creationId xmlns:p14="http://schemas.microsoft.com/office/powerpoint/2010/main" val="3398369402"/>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96A3A3-94A6-4E5B-AF39-173ACA3E61CC}" type="datetime2">
              <a:rPr lang="en-US" smtClean="0"/>
              <a:t>Thursday, June 4, 20</a:t>
            </a:fld>
            <a:endParaRPr lang="en-US" dirty="0"/>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a:xfrm>
            <a:off x="3851275" y="6505575"/>
            <a:ext cx="949325" cy="161925"/>
          </a:xfrm>
          <a:prstGeom prst="rect">
            <a:avLst/>
          </a:prstGeom>
        </p:spPr>
        <p:txBody>
          <a:bodyPr/>
          <a:lstStyle>
            <a:lvl1pPr>
              <a:defRPr/>
            </a:lvl1pPr>
          </a:lstStyle>
          <a:p>
            <a:pPr fontAlgn="base">
              <a:spcBef>
                <a:spcPct val="0"/>
              </a:spcBef>
              <a:spcAft>
                <a:spcPct val="0"/>
              </a:spcAft>
            </a:pPr>
            <a:r>
              <a:rPr lang="en-US">
                <a:solidFill>
                  <a:srgbClr val="000000"/>
                </a:solidFill>
                <a:latin typeface="Arial" charset="0"/>
              </a:rPr>
              <a:t>-</a:t>
            </a:r>
            <a:fld id="{AD744F1B-157A-4CC4-9AC8-F0B955756416}" type="slidenum">
              <a:rPr lang="en-US">
                <a:solidFill>
                  <a:srgbClr val="000000"/>
                </a:solidFill>
                <a:latin typeface="Arial" charset="0"/>
              </a:rPr>
              <a:pPr fontAlgn="base">
                <a:spcBef>
                  <a:spcPct val="0"/>
                </a:spcBef>
                <a:spcAft>
                  <a:spcPct val="0"/>
                </a:spcAft>
              </a:pPr>
              <a:t>‹#›</a:t>
            </a:fld>
            <a:r>
              <a:rPr lang="en-US">
                <a:solidFill>
                  <a:srgbClr val="000000"/>
                </a:solidFill>
                <a:latin typeface="Arial" charset="0"/>
              </a:rPr>
              <a:t>-</a:t>
            </a:r>
          </a:p>
        </p:txBody>
      </p:sp>
      <p:sp>
        <p:nvSpPr>
          <p:cNvPr id="6" name="Footer Placeholder 5"/>
          <p:cNvSpPr>
            <a:spLocks noGrp="1"/>
          </p:cNvSpPr>
          <p:nvPr>
            <p:ph type="ftr" sz="quarter" idx="11"/>
          </p:nvPr>
        </p:nvSpPr>
        <p:spPr/>
        <p:txBody>
          <a:bodyPr/>
          <a:lstStyle>
            <a:lvl1pPr>
              <a:defRPr/>
            </a:lvl1pPr>
          </a:lstStyle>
          <a:p>
            <a:r>
              <a:rPr lang="en-US" dirty="0" smtClean="0">
                <a:solidFill>
                  <a:srgbClr val="808080"/>
                </a:solidFill>
                <a:latin typeface="Century Gothic"/>
              </a:rPr>
              <a:t>Kickoff </a:t>
            </a:r>
            <a:r>
              <a:rPr lang="en-US" dirty="0">
                <a:solidFill>
                  <a:srgbClr val="808080"/>
                </a:solidFill>
                <a:latin typeface="Century Gothic"/>
              </a:rPr>
              <a:t>Meeting</a:t>
            </a:r>
          </a:p>
        </p:txBody>
      </p:sp>
    </p:spTree>
    <p:extLst>
      <p:ext uri="{BB962C8B-B14F-4D97-AF65-F5344CB8AC3E}">
        <p14:creationId xmlns:p14="http://schemas.microsoft.com/office/powerpoint/2010/main" val="4187073795"/>
      </p:ext>
    </p:extLst>
  </p:cSld>
  <p:clrMapOvr>
    <a:masterClrMapping/>
  </p:clrMapOvr>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a:xfrm>
            <a:off x="3851275" y="6505575"/>
            <a:ext cx="949325" cy="161925"/>
          </a:xfrm>
          <a:prstGeom prst="rect">
            <a:avLst/>
          </a:prstGeom>
        </p:spPr>
        <p:txBody>
          <a:bodyPr/>
          <a:lstStyle>
            <a:lvl1pPr>
              <a:defRPr/>
            </a:lvl1pPr>
          </a:lstStyle>
          <a:p>
            <a:pPr fontAlgn="base">
              <a:spcBef>
                <a:spcPct val="0"/>
              </a:spcBef>
              <a:spcAft>
                <a:spcPct val="0"/>
              </a:spcAft>
            </a:pPr>
            <a:r>
              <a:rPr lang="en-US">
                <a:solidFill>
                  <a:srgbClr val="000000"/>
                </a:solidFill>
                <a:latin typeface="Arial" charset="0"/>
              </a:rPr>
              <a:t>-</a:t>
            </a:r>
            <a:fld id="{5C8602C2-2CE9-4C30-90C3-D0FBD958A54D}" type="slidenum">
              <a:rPr lang="en-US">
                <a:solidFill>
                  <a:srgbClr val="000000"/>
                </a:solidFill>
                <a:latin typeface="Arial" charset="0"/>
              </a:rPr>
              <a:pPr fontAlgn="base">
                <a:spcBef>
                  <a:spcPct val="0"/>
                </a:spcBef>
                <a:spcAft>
                  <a:spcPct val="0"/>
                </a:spcAft>
              </a:pPr>
              <a:t>‹#›</a:t>
            </a:fld>
            <a:r>
              <a:rPr lang="en-US">
                <a:solidFill>
                  <a:srgbClr val="000000"/>
                </a:solidFill>
                <a:latin typeface="Arial" charset="0"/>
              </a:rPr>
              <a:t>-</a:t>
            </a:r>
          </a:p>
        </p:txBody>
      </p:sp>
      <p:sp>
        <p:nvSpPr>
          <p:cNvPr id="6" name="Footer Placeholder 5"/>
          <p:cNvSpPr>
            <a:spLocks noGrp="1"/>
          </p:cNvSpPr>
          <p:nvPr>
            <p:ph type="ftr" sz="quarter" idx="11"/>
          </p:nvPr>
        </p:nvSpPr>
        <p:spPr/>
        <p:txBody>
          <a:bodyPr/>
          <a:lstStyle>
            <a:lvl1pPr>
              <a:defRPr/>
            </a:lvl1pPr>
          </a:lstStyle>
          <a:p>
            <a:r>
              <a:rPr lang="en-US" dirty="0" smtClean="0">
                <a:solidFill>
                  <a:srgbClr val="808080"/>
                </a:solidFill>
                <a:latin typeface="Century Gothic"/>
              </a:rPr>
              <a:t>Kickoff </a:t>
            </a:r>
            <a:r>
              <a:rPr lang="en-US" dirty="0">
                <a:solidFill>
                  <a:srgbClr val="808080"/>
                </a:solidFill>
                <a:latin typeface="Century Gothic"/>
              </a:rPr>
              <a:t>Meeting</a:t>
            </a:r>
          </a:p>
        </p:txBody>
      </p:sp>
    </p:spTree>
    <p:extLst>
      <p:ext uri="{BB962C8B-B14F-4D97-AF65-F5344CB8AC3E}">
        <p14:creationId xmlns:p14="http://schemas.microsoft.com/office/powerpoint/2010/main" val="2763041821"/>
      </p:ext>
    </p:extLst>
  </p:cSld>
  <p:clrMapOvr>
    <a:masterClrMapping/>
  </p:clrMapOvr>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xfrm>
            <a:off x="3851275" y="6505575"/>
            <a:ext cx="949325" cy="161925"/>
          </a:xfrm>
          <a:prstGeom prst="rect">
            <a:avLst/>
          </a:prstGeom>
        </p:spPr>
        <p:txBody>
          <a:bodyPr/>
          <a:lstStyle>
            <a:lvl1pPr>
              <a:defRPr/>
            </a:lvl1pPr>
          </a:lstStyle>
          <a:p>
            <a:pPr fontAlgn="base">
              <a:spcBef>
                <a:spcPct val="0"/>
              </a:spcBef>
              <a:spcAft>
                <a:spcPct val="0"/>
              </a:spcAft>
            </a:pPr>
            <a:r>
              <a:rPr lang="en-US">
                <a:solidFill>
                  <a:srgbClr val="000000"/>
                </a:solidFill>
                <a:latin typeface="Arial" charset="0"/>
              </a:rPr>
              <a:t>-</a:t>
            </a:r>
            <a:fld id="{EB31EA55-87AD-41BB-A04C-1ECDBED555D7}" type="slidenum">
              <a:rPr lang="en-US">
                <a:solidFill>
                  <a:srgbClr val="000000"/>
                </a:solidFill>
                <a:latin typeface="Arial" charset="0"/>
              </a:rPr>
              <a:pPr fontAlgn="base">
                <a:spcBef>
                  <a:spcPct val="0"/>
                </a:spcBef>
                <a:spcAft>
                  <a:spcPct val="0"/>
                </a:spcAft>
              </a:pPr>
              <a:t>‹#›</a:t>
            </a:fld>
            <a:r>
              <a:rPr lang="en-US">
                <a:solidFill>
                  <a:srgbClr val="000000"/>
                </a:solidFill>
                <a:latin typeface="Arial" charset="0"/>
              </a:rPr>
              <a:t>-</a:t>
            </a:r>
          </a:p>
        </p:txBody>
      </p:sp>
      <p:sp>
        <p:nvSpPr>
          <p:cNvPr id="5" name="Footer Placeholder 4"/>
          <p:cNvSpPr>
            <a:spLocks noGrp="1"/>
          </p:cNvSpPr>
          <p:nvPr>
            <p:ph type="ftr" sz="quarter" idx="11"/>
          </p:nvPr>
        </p:nvSpPr>
        <p:spPr/>
        <p:txBody>
          <a:bodyPr/>
          <a:lstStyle>
            <a:lvl1pPr>
              <a:defRPr/>
            </a:lvl1pPr>
          </a:lstStyle>
          <a:p>
            <a:r>
              <a:rPr lang="en-US" dirty="0" smtClean="0">
                <a:solidFill>
                  <a:srgbClr val="808080"/>
                </a:solidFill>
                <a:latin typeface="Century Gothic"/>
              </a:rPr>
              <a:t>Kickoff </a:t>
            </a:r>
            <a:r>
              <a:rPr lang="en-US" dirty="0">
                <a:solidFill>
                  <a:srgbClr val="808080"/>
                </a:solidFill>
                <a:latin typeface="Century Gothic"/>
              </a:rPr>
              <a:t>Meeting</a:t>
            </a:r>
          </a:p>
        </p:txBody>
      </p:sp>
    </p:spTree>
    <p:extLst>
      <p:ext uri="{BB962C8B-B14F-4D97-AF65-F5344CB8AC3E}">
        <p14:creationId xmlns:p14="http://schemas.microsoft.com/office/powerpoint/2010/main" val="3774025170"/>
      </p:ext>
    </p:extLst>
  </p:cSld>
  <p:clrMapOvr>
    <a:masterClrMapping/>
  </p:clrMapOvr>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29438" y="0"/>
            <a:ext cx="2157412" cy="62499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319838" cy="62499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xfrm>
            <a:off x="3851275" y="6505575"/>
            <a:ext cx="949325" cy="161925"/>
          </a:xfrm>
          <a:prstGeom prst="rect">
            <a:avLst/>
          </a:prstGeom>
        </p:spPr>
        <p:txBody>
          <a:bodyPr/>
          <a:lstStyle>
            <a:lvl1pPr>
              <a:defRPr/>
            </a:lvl1pPr>
          </a:lstStyle>
          <a:p>
            <a:pPr fontAlgn="base">
              <a:spcBef>
                <a:spcPct val="0"/>
              </a:spcBef>
              <a:spcAft>
                <a:spcPct val="0"/>
              </a:spcAft>
            </a:pPr>
            <a:r>
              <a:rPr lang="en-US">
                <a:solidFill>
                  <a:srgbClr val="000000"/>
                </a:solidFill>
                <a:latin typeface="Arial" charset="0"/>
              </a:rPr>
              <a:t>-</a:t>
            </a:r>
            <a:fld id="{1F451BA1-1BDD-4AD7-986F-E8C628103A5E}" type="slidenum">
              <a:rPr lang="en-US">
                <a:solidFill>
                  <a:srgbClr val="000000"/>
                </a:solidFill>
                <a:latin typeface="Arial" charset="0"/>
              </a:rPr>
              <a:pPr fontAlgn="base">
                <a:spcBef>
                  <a:spcPct val="0"/>
                </a:spcBef>
                <a:spcAft>
                  <a:spcPct val="0"/>
                </a:spcAft>
              </a:pPr>
              <a:t>‹#›</a:t>
            </a:fld>
            <a:r>
              <a:rPr lang="en-US">
                <a:solidFill>
                  <a:srgbClr val="000000"/>
                </a:solidFill>
                <a:latin typeface="Arial" charset="0"/>
              </a:rPr>
              <a:t>-</a:t>
            </a:r>
          </a:p>
        </p:txBody>
      </p:sp>
      <p:sp>
        <p:nvSpPr>
          <p:cNvPr id="5" name="Footer Placeholder 4"/>
          <p:cNvSpPr>
            <a:spLocks noGrp="1"/>
          </p:cNvSpPr>
          <p:nvPr>
            <p:ph type="ftr" sz="quarter" idx="11"/>
          </p:nvPr>
        </p:nvSpPr>
        <p:spPr/>
        <p:txBody>
          <a:bodyPr/>
          <a:lstStyle>
            <a:lvl1pPr>
              <a:defRPr/>
            </a:lvl1pPr>
          </a:lstStyle>
          <a:p>
            <a:r>
              <a:rPr lang="en-US" dirty="0" smtClean="0">
                <a:solidFill>
                  <a:srgbClr val="808080"/>
                </a:solidFill>
                <a:latin typeface="Century Gothic"/>
              </a:rPr>
              <a:t>Kickoff </a:t>
            </a:r>
            <a:r>
              <a:rPr lang="en-US" dirty="0">
                <a:solidFill>
                  <a:srgbClr val="808080"/>
                </a:solidFill>
                <a:latin typeface="Century Gothic"/>
              </a:rPr>
              <a:t>Meeting</a:t>
            </a:r>
          </a:p>
        </p:txBody>
      </p:sp>
    </p:spTree>
    <p:extLst>
      <p:ext uri="{BB962C8B-B14F-4D97-AF65-F5344CB8AC3E}">
        <p14:creationId xmlns:p14="http://schemas.microsoft.com/office/powerpoint/2010/main" val="3653008906"/>
      </p:ext>
    </p:extLst>
  </p:cSld>
  <p:clrMapOvr>
    <a:masterClrMapping/>
  </p:clrMapOvr>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2984500" y="0"/>
            <a:ext cx="610235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143000"/>
            <a:ext cx="4038600" cy="5106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143000"/>
            <a:ext cx="4038600" cy="5106988"/>
          </a:xfrm>
        </p:spPr>
        <p:txBody>
          <a:bodyPr/>
          <a:lstStyle/>
          <a:p>
            <a:endParaRPr lang="en-US"/>
          </a:p>
        </p:txBody>
      </p:sp>
      <p:sp>
        <p:nvSpPr>
          <p:cNvPr id="5" name="Slide Number Placeholder 4"/>
          <p:cNvSpPr>
            <a:spLocks noGrp="1"/>
          </p:cNvSpPr>
          <p:nvPr>
            <p:ph type="sldNum" sz="quarter" idx="10"/>
          </p:nvPr>
        </p:nvSpPr>
        <p:spPr>
          <a:xfrm>
            <a:off x="8194675" y="6696075"/>
            <a:ext cx="949325" cy="161925"/>
          </a:xfrm>
          <a:prstGeom prst="rect">
            <a:avLst/>
          </a:prstGeom>
        </p:spPr>
        <p:txBody>
          <a:bodyPr/>
          <a:lstStyle>
            <a:lvl1pPr>
              <a:defRPr/>
            </a:lvl1pPr>
          </a:lstStyle>
          <a:p>
            <a:pPr fontAlgn="base">
              <a:spcBef>
                <a:spcPct val="0"/>
              </a:spcBef>
              <a:spcAft>
                <a:spcPct val="0"/>
              </a:spcAft>
            </a:pPr>
            <a:r>
              <a:rPr lang="en-US">
                <a:solidFill>
                  <a:srgbClr val="000000"/>
                </a:solidFill>
                <a:latin typeface="Arial" charset="0"/>
              </a:rPr>
              <a:t>-</a:t>
            </a:r>
            <a:fld id="{E1DF5AFF-6A83-4E06-890D-44FE3A360C2A}" type="slidenum">
              <a:rPr lang="en-US">
                <a:solidFill>
                  <a:srgbClr val="000000"/>
                </a:solidFill>
                <a:latin typeface="Arial" charset="0"/>
              </a:rPr>
              <a:pPr fontAlgn="base">
                <a:spcBef>
                  <a:spcPct val="0"/>
                </a:spcBef>
                <a:spcAft>
                  <a:spcPct val="0"/>
                </a:spcAft>
              </a:pPr>
              <a:t>‹#›</a:t>
            </a:fld>
            <a:r>
              <a:rPr lang="en-US">
                <a:solidFill>
                  <a:srgbClr val="000000"/>
                </a:solidFill>
                <a:latin typeface="Arial" charset="0"/>
              </a:rPr>
              <a:t>-</a:t>
            </a:r>
          </a:p>
        </p:txBody>
      </p:sp>
      <p:sp>
        <p:nvSpPr>
          <p:cNvPr id="6" name="Footer Placeholder 5"/>
          <p:cNvSpPr>
            <a:spLocks noGrp="1"/>
          </p:cNvSpPr>
          <p:nvPr>
            <p:ph type="ftr" sz="quarter" idx="11"/>
          </p:nvPr>
        </p:nvSpPr>
        <p:spPr>
          <a:xfrm>
            <a:off x="-3175" y="0"/>
            <a:ext cx="3276600" cy="304800"/>
          </a:xfrm>
        </p:spPr>
        <p:txBody>
          <a:bodyPr/>
          <a:lstStyle>
            <a:lvl1pPr>
              <a:defRPr/>
            </a:lvl1pPr>
          </a:lstStyle>
          <a:p>
            <a:r>
              <a:rPr lang="en-US" dirty="0" smtClean="0">
                <a:solidFill>
                  <a:srgbClr val="808080"/>
                </a:solidFill>
                <a:latin typeface="Century Gothic"/>
              </a:rPr>
              <a:t>Kickoff </a:t>
            </a:r>
            <a:r>
              <a:rPr lang="en-US" dirty="0">
                <a:solidFill>
                  <a:srgbClr val="808080"/>
                </a:solidFill>
                <a:latin typeface="Century Gothic"/>
              </a:rPr>
              <a:t>Meeting</a:t>
            </a:r>
          </a:p>
        </p:txBody>
      </p:sp>
    </p:spTree>
    <p:extLst>
      <p:ext uri="{BB962C8B-B14F-4D97-AF65-F5344CB8AC3E}">
        <p14:creationId xmlns:p14="http://schemas.microsoft.com/office/powerpoint/2010/main" val="4048167127"/>
      </p:ext>
    </p:extLst>
  </p:cSld>
  <p:clrMapOvr>
    <a:masterClrMapping/>
  </p:clrMapOvr>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84500" y="0"/>
            <a:ext cx="610235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143000"/>
            <a:ext cx="4038600" cy="5106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038600" cy="5106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8194675" y="6696075"/>
            <a:ext cx="949325" cy="161925"/>
          </a:xfrm>
          <a:prstGeom prst="rect">
            <a:avLst/>
          </a:prstGeom>
        </p:spPr>
        <p:txBody>
          <a:bodyPr/>
          <a:lstStyle>
            <a:lvl1pPr>
              <a:defRPr/>
            </a:lvl1pPr>
          </a:lstStyle>
          <a:p>
            <a:pPr fontAlgn="base">
              <a:spcBef>
                <a:spcPct val="0"/>
              </a:spcBef>
              <a:spcAft>
                <a:spcPct val="0"/>
              </a:spcAft>
            </a:pPr>
            <a:r>
              <a:rPr lang="en-US">
                <a:solidFill>
                  <a:srgbClr val="000000"/>
                </a:solidFill>
                <a:latin typeface="Arial" charset="0"/>
              </a:rPr>
              <a:t>-</a:t>
            </a:r>
            <a:fld id="{6351F8A1-12D0-4023-90F4-70F1B8D800B2}" type="slidenum">
              <a:rPr lang="en-US">
                <a:solidFill>
                  <a:srgbClr val="000000"/>
                </a:solidFill>
                <a:latin typeface="Arial" charset="0"/>
              </a:rPr>
              <a:pPr fontAlgn="base">
                <a:spcBef>
                  <a:spcPct val="0"/>
                </a:spcBef>
                <a:spcAft>
                  <a:spcPct val="0"/>
                </a:spcAft>
              </a:pPr>
              <a:t>‹#›</a:t>
            </a:fld>
            <a:r>
              <a:rPr lang="en-US">
                <a:solidFill>
                  <a:srgbClr val="000000"/>
                </a:solidFill>
                <a:latin typeface="Arial" charset="0"/>
              </a:rPr>
              <a:t>-</a:t>
            </a:r>
          </a:p>
        </p:txBody>
      </p:sp>
      <p:sp>
        <p:nvSpPr>
          <p:cNvPr id="6" name="Footer Placeholder 5"/>
          <p:cNvSpPr>
            <a:spLocks noGrp="1"/>
          </p:cNvSpPr>
          <p:nvPr>
            <p:ph type="ftr" sz="quarter" idx="11"/>
          </p:nvPr>
        </p:nvSpPr>
        <p:spPr>
          <a:xfrm>
            <a:off x="-3175" y="0"/>
            <a:ext cx="3276600" cy="304800"/>
          </a:xfrm>
        </p:spPr>
        <p:txBody>
          <a:bodyPr/>
          <a:lstStyle>
            <a:lvl1pPr>
              <a:defRPr/>
            </a:lvl1pPr>
          </a:lstStyle>
          <a:p>
            <a:r>
              <a:rPr lang="en-US" dirty="0" smtClean="0">
                <a:solidFill>
                  <a:srgbClr val="808080"/>
                </a:solidFill>
                <a:latin typeface="Century Gothic"/>
              </a:rPr>
              <a:t>Kickoff </a:t>
            </a:r>
            <a:r>
              <a:rPr lang="en-US" dirty="0">
                <a:solidFill>
                  <a:srgbClr val="808080"/>
                </a:solidFill>
                <a:latin typeface="Century Gothic"/>
              </a:rPr>
              <a:t>Meeting</a:t>
            </a:r>
          </a:p>
        </p:txBody>
      </p:sp>
    </p:spTree>
    <p:extLst>
      <p:ext uri="{BB962C8B-B14F-4D97-AF65-F5344CB8AC3E}">
        <p14:creationId xmlns:p14="http://schemas.microsoft.com/office/powerpoint/2010/main" val="3340327738"/>
      </p:ext>
    </p:extLst>
  </p:cSld>
  <p:clrMapOvr>
    <a:masterClrMapping/>
  </p:clrMapOvr>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sldNum" sz="quarter" idx="12"/>
          </p:nvPr>
        </p:nvSpPr>
        <p:spPr>
          <a:ln/>
        </p:spPr>
        <p:txBody>
          <a:bodyPr/>
          <a:lstStyle>
            <a:lvl1pPr>
              <a:defRPr/>
            </a:lvl1pPr>
          </a:lstStyle>
          <a:p>
            <a:pPr>
              <a:defRPr/>
            </a:pPr>
            <a:fld id="{A72C6DD0-1A37-45C6-BCF3-12188A636BDF}"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533542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t>Thursday, June 4, 20</a:t>
            </a:fld>
            <a:endParaRPr lang="en-US" dirty="0"/>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dirty="0"/>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t>Thursday, June 4, 20</a:t>
            </a:fld>
            <a:endParaRPr lang="en-US" dirty="0"/>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t>Thursday, June 4, 20</a:t>
            </a:fld>
            <a:endParaRPr lang="en-US" dirty="0"/>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dirty="0"/>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CD4847-11EF-4466-A8AD-85CDB7B49118}" type="datetime2">
              <a:rPr lang="en-US" smtClean="0"/>
              <a:t>Thursday, June 4, 20</a:t>
            </a:fld>
            <a:endParaRPr lang="en-US" dirty="0"/>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Thursday, June 4, 20</a:t>
            </a:fld>
            <a:endParaRPr lang="en-US" dirty="0"/>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t>Thursday, June 4, 20</a:t>
            </a:fld>
            <a:endParaRPr lang="en-US" dirty="0"/>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dirty="0"/>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t>Thursday, June 4, 20</a:t>
            </a:fld>
            <a:endParaRPr lang="en-US" dirty="0"/>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slideLayout" Target="../slideLayouts/slideLayout25.xml"/><Relationship Id="rId14" Type="http://schemas.openxmlformats.org/officeDocument/2006/relationships/theme" Target="../theme/theme2.xml"/><Relationship Id="rId15" Type="http://schemas.openxmlformats.org/officeDocument/2006/relationships/image" Target="../media/image3.jpeg"/><Relationship Id="rId16" Type="http://schemas.openxmlformats.org/officeDocument/2006/relationships/image" Target="../media/image4.wmf"/><Relationship Id="rId17" Type="http://schemas.openxmlformats.org/officeDocument/2006/relationships/image" Target="../media/image5.pn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26.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533400"/>
            <a:ext cx="8229600" cy="6839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397713"/>
            <a:ext cx="8229600" cy="507928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t>Thursday, June 4, 20</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86" r:id="rId12"/>
  </p:sldLayoutIdLst>
  <p:hf sldNum="0" hdr="0" ftr="0" dt="0"/>
  <p:txStyles>
    <p:titleStyle>
      <a:lvl1pPr algn="ctr" defTabSz="914400" rtl="0" eaLnBrk="1" latinLnBrk="0" hangingPunct="1">
        <a:spcBef>
          <a:spcPct val="0"/>
        </a:spcBef>
        <a:buNone/>
        <a:defRPr sz="28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18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6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2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h"/>
          <p:cNvPicPr>
            <a:picLocks noChangeAspect="1" noChangeArrowheads="1"/>
          </p:cNvPicPr>
          <p:nvPr/>
        </p:nvPicPr>
        <p:blipFill>
          <a:blip r:embed="rId15" cstate="email">
            <a:lum bright="66000" contrast="-7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075" name="Rectangle 3"/>
          <p:cNvSpPr>
            <a:spLocks noGrp="1" noChangeArrowheads="1"/>
          </p:cNvSpPr>
          <p:nvPr>
            <p:ph type="title"/>
          </p:nvPr>
        </p:nvSpPr>
        <p:spPr bwMode="auto">
          <a:xfrm>
            <a:off x="2984500" y="0"/>
            <a:ext cx="6102350" cy="762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7" name="Line 5"/>
          <p:cNvSpPr>
            <a:spLocks noChangeShapeType="1"/>
          </p:cNvSpPr>
          <p:nvPr/>
        </p:nvSpPr>
        <p:spPr bwMode="auto">
          <a:xfrm>
            <a:off x="2971800" y="762000"/>
            <a:ext cx="6019800" cy="0"/>
          </a:xfrm>
          <a:prstGeom prst="line">
            <a:avLst/>
          </a:prstGeom>
          <a:noFill/>
          <a:ln w="28575">
            <a:solidFill>
              <a:srgbClr val="A53148"/>
            </a:solidFill>
            <a:round/>
            <a:headEnd/>
            <a:tailEnd/>
          </a:ln>
          <a:effectLst/>
        </p:spPr>
        <p:txBody>
          <a:bodyPr/>
          <a:lstStyle/>
          <a:p>
            <a:pPr fontAlgn="base">
              <a:spcBef>
                <a:spcPct val="0"/>
              </a:spcBef>
              <a:spcAft>
                <a:spcPct val="0"/>
              </a:spcAft>
            </a:pPr>
            <a:endParaRPr lang="en-US">
              <a:solidFill>
                <a:srgbClr val="000000"/>
              </a:solidFill>
              <a:latin typeface="Arial" charset="0"/>
            </a:endParaRPr>
          </a:p>
        </p:txBody>
      </p:sp>
      <p:sp>
        <p:nvSpPr>
          <p:cNvPr id="3078" name="Rectangle 6"/>
          <p:cNvSpPr>
            <a:spLocks noGrp="1" noChangeArrowheads="1"/>
          </p:cNvSpPr>
          <p:nvPr>
            <p:ph type="ftr" sz="quarter" idx="3"/>
          </p:nvPr>
        </p:nvSpPr>
        <p:spPr bwMode="auto">
          <a:xfrm>
            <a:off x="-3175" y="0"/>
            <a:ext cx="3276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solidFill>
                  <a:schemeClr val="bg2"/>
                </a:solidFill>
                <a:latin typeface="+mj-lt"/>
                <a:cs typeface="Arial" charset="0"/>
              </a:defRPr>
            </a:lvl1pPr>
          </a:lstStyle>
          <a:p>
            <a:pPr fontAlgn="base">
              <a:spcBef>
                <a:spcPct val="0"/>
              </a:spcBef>
              <a:spcAft>
                <a:spcPct val="0"/>
              </a:spcAft>
            </a:pPr>
            <a:r>
              <a:rPr lang="en-US" dirty="0" smtClean="0">
                <a:solidFill>
                  <a:srgbClr val="808080"/>
                </a:solidFill>
                <a:latin typeface="Century Gothic"/>
              </a:rPr>
              <a:t>Kickoff </a:t>
            </a:r>
            <a:r>
              <a:rPr lang="en-US" dirty="0">
                <a:solidFill>
                  <a:srgbClr val="808080"/>
                </a:solidFill>
                <a:latin typeface="Century Gothic"/>
              </a:rPr>
              <a:t>Meeting</a:t>
            </a:r>
          </a:p>
        </p:txBody>
      </p:sp>
      <p:sp>
        <p:nvSpPr>
          <p:cNvPr id="3079" name="Rectangle 7"/>
          <p:cNvSpPr>
            <a:spLocks noChangeArrowheads="1"/>
          </p:cNvSpPr>
          <p:nvPr/>
        </p:nvSpPr>
        <p:spPr bwMode="auto">
          <a:xfrm>
            <a:off x="7772400" y="6629400"/>
            <a:ext cx="1371600" cy="228600"/>
          </a:xfrm>
          <a:prstGeom prst="rect">
            <a:avLst/>
          </a:prstGeom>
          <a:noFill/>
          <a:ln w="9525">
            <a:noFill/>
            <a:miter lim="800000"/>
            <a:headEnd/>
            <a:tailEnd/>
          </a:ln>
          <a:effectLst/>
        </p:spPr>
        <p:txBody>
          <a:bodyPr/>
          <a:lstStyle/>
          <a:p>
            <a:pPr algn="r" fontAlgn="base">
              <a:spcBef>
                <a:spcPct val="0"/>
              </a:spcBef>
              <a:spcAft>
                <a:spcPct val="0"/>
              </a:spcAft>
            </a:pPr>
            <a:r>
              <a:rPr lang="en-US" sz="800" i="1">
                <a:solidFill>
                  <a:srgbClr val="808080"/>
                </a:solidFill>
                <a:latin typeface="Century Gothic" pitchFamily="34" charset="0"/>
                <a:cs typeface="Arial" charset="0"/>
              </a:rPr>
              <a:t>Proprietary</a:t>
            </a:r>
          </a:p>
        </p:txBody>
      </p:sp>
      <p:sp>
        <p:nvSpPr>
          <p:cNvPr id="3080" name="Rectangle 8"/>
          <p:cNvSpPr>
            <a:spLocks noGrp="1" noChangeArrowheads="1"/>
          </p:cNvSpPr>
          <p:nvPr>
            <p:ph type="body" idx="1"/>
          </p:nvPr>
        </p:nvSpPr>
        <p:spPr bwMode="auto">
          <a:xfrm>
            <a:off x="457200" y="1143000"/>
            <a:ext cx="8229600" cy="51069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3081" name="Picture 9" descr="BarronLogo"/>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7389813" y="6315075"/>
            <a:ext cx="1735137" cy="514350"/>
          </a:xfrm>
          <a:prstGeom prst="rect">
            <a:avLst/>
          </a:prstGeom>
          <a:noFill/>
        </p:spPr>
      </p:pic>
      <p:pic>
        <p:nvPicPr>
          <p:cNvPr id="3" name="Picture 2"/>
          <p:cNvPicPr>
            <a:picLocks noChangeAspect="1"/>
          </p:cNvPicPr>
          <p:nvPr userDrawn="1"/>
        </p:nvPicPr>
        <p:blipFill rotWithShape="1">
          <a:blip r:embed="rId1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6017" y="5957681"/>
            <a:ext cx="954157" cy="879613"/>
          </a:xfrm>
          <a:prstGeom prst="rect">
            <a:avLst/>
          </a:prstGeom>
        </p:spPr>
      </p:pic>
    </p:spTree>
    <p:extLst>
      <p:ext uri="{BB962C8B-B14F-4D97-AF65-F5344CB8AC3E}">
        <p14:creationId xmlns:p14="http://schemas.microsoft.com/office/powerpoint/2010/main" val="1220621212"/>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Lst>
  <p:timing>
    <p:tnLst>
      <p:par>
        <p:cTn xmlns:p14="http://schemas.microsoft.com/office/powerpoint/2010/main" id="1" dur="indefinite" restart="never" nodeType="tmRoot"/>
      </p:par>
    </p:tnLst>
  </p:timing>
  <p:hf hdr="0" dt="0"/>
  <p:txStyles>
    <p:titleStyle>
      <a:lvl1pPr algn="r" rtl="0" fontAlgn="base">
        <a:spcBef>
          <a:spcPct val="0"/>
        </a:spcBef>
        <a:spcAft>
          <a:spcPct val="0"/>
        </a:spcAft>
        <a:defRPr sz="2400">
          <a:solidFill>
            <a:srgbClr val="1C1C1C"/>
          </a:solidFill>
          <a:latin typeface="+mj-lt"/>
          <a:ea typeface="+mj-ea"/>
          <a:cs typeface="+mj-cs"/>
        </a:defRPr>
      </a:lvl1pPr>
      <a:lvl2pPr algn="r" rtl="0" fontAlgn="base">
        <a:spcBef>
          <a:spcPct val="0"/>
        </a:spcBef>
        <a:spcAft>
          <a:spcPct val="0"/>
        </a:spcAft>
        <a:defRPr sz="2400">
          <a:solidFill>
            <a:srgbClr val="1C1C1C"/>
          </a:solidFill>
          <a:latin typeface="Century Gothic" pitchFamily="34" charset="0"/>
        </a:defRPr>
      </a:lvl2pPr>
      <a:lvl3pPr algn="r" rtl="0" fontAlgn="base">
        <a:spcBef>
          <a:spcPct val="0"/>
        </a:spcBef>
        <a:spcAft>
          <a:spcPct val="0"/>
        </a:spcAft>
        <a:defRPr sz="2400">
          <a:solidFill>
            <a:srgbClr val="1C1C1C"/>
          </a:solidFill>
          <a:latin typeface="Century Gothic" pitchFamily="34" charset="0"/>
        </a:defRPr>
      </a:lvl3pPr>
      <a:lvl4pPr algn="r" rtl="0" fontAlgn="base">
        <a:spcBef>
          <a:spcPct val="0"/>
        </a:spcBef>
        <a:spcAft>
          <a:spcPct val="0"/>
        </a:spcAft>
        <a:defRPr sz="2400">
          <a:solidFill>
            <a:srgbClr val="1C1C1C"/>
          </a:solidFill>
          <a:latin typeface="Century Gothic" pitchFamily="34" charset="0"/>
        </a:defRPr>
      </a:lvl4pPr>
      <a:lvl5pPr algn="r" rtl="0" fontAlgn="base">
        <a:spcBef>
          <a:spcPct val="0"/>
        </a:spcBef>
        <a:spcAft>
          <a:spcPct val="0"/>
        </a:spcAft>
        <a:defRPr sz="2400">
          <a:solidFill>
            <a:srgbClr val="1C1C1C"/>
          </a:solidFill>
          <a:latin typeface="Century Gothic" pitchFamily="34" charset="0"/>
        </a:defRPr>
      </a:lvl5pPr>
      <a:lvl6pPr marL="457200" algn="r" rtl="0" fontAlgn="base">
        <a:spcBef>
          <a:spcPct val="0"/>
        </a:spcBef>
        <a:spcAft>
          <a:spcPct val="0"/>
        </a:spcAft>
        <a:defRPr sz="2400">
          <a:solidFill>
            <a:srgbClr val="1C1C1C"/>
          </a:solidFill>
          <a:latin typeface="Century Gothic" pitchFamily="34" charset="0"/>
        </a:defRPr>
      </a:lvl6pPr>
      <a:lvl7pPr marL="914400" algn="r" rtl="0" fontAlgn="base">
        <a:spcBef>
          <a:spcPct val="0"/>
        </a:spcBef>
        <a:spcAft>
          <a:spcPct val="0"/>
        </a:spcAft>
        <a:defRPr sz="2400">
          <a:solidFill>
            <a:srgbClr val="1C1C1C"/>
          </a:solidFill>
          <a:latin typeface="Century Gothic" pitchFamily="34" charset="0"/>
        </a:defRPr>
      </a:lvl7pPr>
      <a:lvl8pPr marL="1371600" algn="r" rtl="0" fontAlgn="base">
        <a:spcBef>
          <a:spcPct val="0"/>
        </a:spcBef>
        <a:spcAft>
          <a:spcPct val="0"/>
        </a:spcAft>
        <a:defRPr sz="2400">
          <a:solidFill>
            <a:srgbClr val="1C1C1C"/>
          </a:solidFill>
          <a:latin typeface="Century Gothic" pitchFamily="34" charset="0"/>
        </a:defRPr>
      </a:lvl8pPr>
      <a:lvl9pPr marL="1828800" algn="r" rtl="0" fontAlgn="base">
        <a:spcBef>
          <a:spcPct val="0"/>
        </a:spcBef>
        <a:spcAft>
          <a:spcPct val="0"/>
        </a:spcAft>
        <a:defRPr sz="2400">
          <a:solidFill>
            <a:srgbClr val="1C1C1C"/>
          </a:solidFill>
          <a:latin typeface="Century Gothic" pitchFamily="34" charset="0"/>
        </a:defRPr>
      </a:lvl9pPr>
    </p:titleStyle>
    <p:bodyStyle>
      <a:lvl1pPr algn="l" rtl="0" fontAlgn="base">
        <a:spcBef>
          <a:spcPct val="20000"/>
        </a:spcBef>
        <a:spcAft>
          <a:spcPct val="0"/>
        </a:spcAft>
        <a:buFont typeface="Wingdings" pitchFamily="2" charset="2"/>
        <a:defRPr sz="2400" b="1">
          <a:solidFill>
            <a:srgbClr val="006699"/>
          </a:solidFill>
          <a:latin typeface="+mn-lt"/>
          <a:ea typeface="+mn-ea"/>
          <a:cs typeface="+mn-cs"/>
        </a:defRPr>
      </a:lvl1pPr>
      <a:lvl2pPr marL="512763" indent="-284163" algn="l" rtl="0" fontAlgn="base">
        <a:spcBef>
          <a:spcPct val="20000"/>
        </a:spcBef>
        <a:spcAft>
          <a:spcPct val="0"/>
        </a:spcAft>
        <a:buChar char="•"/>
        <a:defRPr>
          <a:solidFill>
            <a:srgbClr val="1C1C1C"/>
          </a:solidFill>
          <a:latin typeface="+mn-lt"/>
        </a:defRPr>
      </a:lvl2pPr>
      <a:lvl3pPr marL="914400" indent="-228600" algn="l" rtl="0" fontAlgn="base">
        <a:spcBef>
          <a:spcPct val="20000"/>
        </a:spcBef>
        <a:spcAft>
          <a:spcPct val="0"/>
        </a:spcAft>
        <a:buFont typeface="Wingdings" pitchFamily="2" charset="2"/>
        <a:buChar char="Ø"/>
        <a:defRPr sz="1600">
          <a:solidFill>
            <a:srgbClr val="006699"/>
          </a:solidFill>
          <a:latin typeface="+mn-lt"/>
        </a:defRPr>
      </a:lvl3pPr>
      <a:lvl4pPr marL="1316038" indent="-228600" algn="l" rtl="0" fontAlgn="base">
        <a:spcBef>
          <a:spcPct val="20000"/>
        </a:spcBef>
        <a:spcAft>
          <a:spcPct val="0"/>
        </a:spcAft>
        <a:buChar char="•"/>
        <a:defRPr sz="1600" i="1">
          <a:solidFill>
            <a:srgbClr val="006699"/>
          </a:solidFill>
          <a:latin typeface="+mn-lt"/>
        </a:defRPr>
      </a:lvl4pPr>
      <a:lvl5pPr marL="1482725" indent="7938" algn="l" rtl="0" fontAlgn="base">
        <a:spcBef>
          <a:spcPct val="20000"/>
        </a:spcBef>
        <a:spcAft>
          <a:spcPct val="0"/>
        </a:spcAft>
        <a:defRPr sz="1400" u="sng">
          <a:solidFill>
            <a:srgbClr val="006699"/>
          </a:solidFill>
          <a:latin typeface="+mn-lt"/>
        </a:defRPr>
      </a:lvl5pPr>
      <a:lvl6pPr marL="1939925" indent="7938" algn="l" rtl="0" fontAlgn="base">
        <a:spcBef>
          <a:spcPct val="20000"/>
        </a:spcBef>
        <a:spcAft>
          <a:spcPct val="0"/>
        </a:spcAft>
        <a:defRPr sz="1400" u="sng">
          <a:solidFill>
            <a:srgbClr val="006699"/>
          </a:solidFill>
          <a:latin typeface="+mn-lt"/>
        </a:defRPr>
      </a:lvl6pPr>
      <a:lvl7pPr marL="2397125" indent="7938" algn="l" rtl="0" fontAlgn="base">
        <a:spcBef>
          <a:spcPct val="20000"/>
        </a:spcBef>
        <a:spcAft>
          <a:spcPct val="0"/>
        </a:spcAft>
        <a:defRPr sz="1400" u="sng">
          <a:solidFill>
            <a:srgbClr val="006699"/>
          </a:solidFill>
          <a:latin typeface="+mn-lt"/>
        </a:defRPr>
      </a:lvl7pPr>
      <a:lvl8pPr marL="2854325" indent="7938" algn="l" rtl="0" fontAlgn="base">
        <a:spcBef>
          <a:spcPct val="20000"/>
        </a:spcBef>
        <a:spcAft>
          <a:spcPct val="0"/>
        </a:spcAft>
        <a:defRPr sz="1400" u="sng">
          <a:solidFill>
            <a:srgbClr val="006699"/>
          </a:solidFill>
          <a:latin typeface="+mn-lt"/>
        </a:defRPr>
      </a:lvl8pPr>
      <a:lvl9pPr marL="3311525" indent="7938" algn="l" rtl="0" fontAlgn="base">
        <a:spcBef>
          <a:spcPct val="20000"/>
        </a:spcBef>
        <a:spcAft>
          <a:spcPct val="0"/>
        </a:spcAft>
        <a:defRPr sz="1400" u="sng">
          <a:solidFill>
            <a:srgbClr val="0066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895" y="-24959"/>
            <a:ext cx="8228253" cy="1143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62" tIns="45581" rIns="91162" bIns="4558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47400" y="1174566"/>
            <a:ext cx="8228252" cy="521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62" tIns="45581" rIns="91162" bIns="4558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2"/>
          <p:cNvPicPr>
            <a:picLocks noChangeAspect="1" noChangeArrowheads="1"/>
          </p:cNvPicPr>
          <p:nvPr/>
        </p:nvPicPr>
        <p:blipFill>
          <a:blip r:embed="rId3" cstate="print"/>
          <a:srcRect/>
          <a:stretch>
            <a:fillRect/>
          </a:stretch>
        </p:blipFill>
        <p:spPr bwMode="auto">
          <a:xfrm>
            <a:off x="-298" y="7697"/>
            <a:ext cx="9135919" cy="1008325"/>
          </a:xfrm>
          <a:prstGeom prst="rect">
            <a:avLst/>
          </a:prstGeom>
          <a:noFill/>
          <a:ln w="9525">
            <a:noFill/>
            <a:miter lim="800000"/>
            <a:headEnd/>
            <a:tailEnd/>
          </a:ln>
          <a:effectLst/>
        </p:spPr>
      </p:pic>
      <p:pic>
        <p:nvPicPr>
          <p:cNvPr id="9" name="Picture 8" descr="AreaI.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293" y="138079"/>
            <a:ext cx="3168182" cy="689446"/>
          </a:xfrm>
          <a:prstGeom prst="rect">
            <a:avLst/>
          </a:prstGeom>
        </p:spPr>
      </p:pic>
      <p:grpSp>
        <p:nvGrpSpPr>
          <p:cNvPr id="10" name="Group 9"/>
          <p:cNvGrpSpPr>
            <a:grpSpLocks noChangeAspect="1"/>
          </p:cNvGrpSpPr>
          <p:nvPr/>
        </p:nvGrpSpPr>
        <p:grpSpPr>
          <a:xfrm>
            <a:off x="-8080" y="6108606"/>
            <a:ext cx="9153157" cy="762959"/>
            <a:chOff x="-17569" y="6573792"/>
            <a:chExt cx="9718781" cy="841422"/>
          </a:xfrm>
        </p:grpSpPr>
        <p:pic>
          <p:nvPicPr>
            <p:cNvPr id="11"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t="-1892"/>
            <a:stretch/>
          </p:blipFill>
          <p:spPr bwMode="auto">
            <a:xfrm>
              <a:off x="-17569" y="6573792"/>
              <a:ext cx="9718781" cy="841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381153" y="6707928"/>
              <a:ext cx="8903770" cy="7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TextBox 7"/>
          <p:cNvSpPr txBox="1"/>
          <p:nvPr/>
        </p:nvSpPr>
        <p:spPr>
          <a:xfrm>
            <a:off x="0" y="6074608"/>
            <a:ext cx="9105843" cy="193905"/>
          </a:xfrm>
          <a:prstGeom prst="rect">
            <a:avLst/>
          </a:prstGeom>
          <a:noFill/>
        </p:spPr>
        <p:txBody>
          <a:bodyPr wrap="square" lIns="85348" tIns="42675" rIns="85348" bIns="42675" rtlCol="0">
            <a:spAutoFit/>
          </a:bodyPr>
          <a:lstStyle/>
          <a:p>
            <a:pPr algn="ctr" defTabSz="913013" eaLnBrk="0" fontAlgn="base" hangingPunct="0">
              <a:spcBef>
                <a:spcPct val="0"/>
              </a:spcBef>
              <a:spcAft>
                <a:spcPct val="0"/>
              </a:spcAft>
            </a:pPr>
            <a:r>
              <a:rPr lang="en-US" sz="700" dirty="0">
                <a:solidFill>
                  <a:srgbClr val="000000"/>
                </a:solidFill>
                <a:latin typeface="Arial"/>
              </a:rPr>
              <a:t>Approved for Public Release</a:t>
            </a:r>
          </a:p>
        </p:txBody>
      </p:sp>
      <p:sp>
        <p:nvSpPr>
          <p:cNvPr id="634886" name="Rectangle 6"/>
          <p:cNvSpPr>
            <a:spLocks noGrp="1" noChangeArrowheads="1"/>
          </p:cNvSpPr>
          <p:nvPr>
            <p:ph type="sldNum" sz="quarter" idx="4"/>
          </p:nvPr>
        </p:nvSpPr>
        <p:spPr bwMode="auto">
          <a:xfrm>
            <a:off x="6982019" y="6583142"/>
            <a:ext cx="2132254" cy="243723"/>
          </a:xfrm>
          <a:prstGeom prst="rect">
            <a:avLst/>
          </a:prstGeom>
          <a:noFill/>
          <a:ln w="9525">
            <a:noFill/>
            <a:miter lim="800000"/>
            <a:headEnd/>
            <a:tailEnd/>
          </a:ln>
          <a:effectLst/>
        </p:spPr>
        <p:txBody>
          <a:bodyPr vert="horz" wrap="square" lIns="91162" tIns="45581" rIns="91162" bIns="45581" numCol="1" anchor="t" anchorCtr="0" compatLnSpc="1">
            <a:prstTxWarp prst="textNoShape">
              <a:avLst/>
            </a:prstTxWarp>
          </a:bodyPr>
          <a:lstStyle>
            <a:lvl1pPr algn="r" eaLnBrk="1" hangingPunct="1">
              <a:defRPr sz="1400">
                <a:solidFill>
                  <a:schemeClr val="bg1"/>
                </a:solidFill>
              </a:defRPr>
            </a:lvl1pPr>
          </a:lstStyle>
          <a:p>
            <a:pPr defTabSz="913013" fontAlgn="base">
              <a:spcBef>
                <a:spcPct val="0"/>
              </a:spcBef>
              <a:spcAft>
                <a:spcPct val="0"/>
              </a:spcAft>
              <a:defRPr/>
            </a:pPr>
            <a:fld id="{BE3B7D32-7F4C-4935-AC76-251988962889}" type="slidenum">
              <a:rPr lang="en-US" smtClean="0">
                <a:solidFill>
                  <a:srgbClr val="FFFFFF"/>
                </a:solidFill>
                <a:latin typeface="Arial"/>
              </a:rPr>
              <a:pPr defTabSz="913013" fontAlgn="base">
                <a:spcBef>
                  <a:spcPct val="0"/>
                </a:spcBef>
                <a:spcAft>
                  <a:spcPct val="0"/>
                </a:spcAft>
                <a:defRPr/>
              </a:pPr>
              <a:t>‹#›</a:t>
            </a:fld>
            <a:endParaRPr lang="en-US">
              <a:solidFill>
                <a:srgbClr val="FFFFFF"/>
              </a:solidFill>
              <a:latin typeface="Arial"/>
            </a:endParaRPr>
          </a:p>
        </p:txBody>
      </p:sp>
    </p:spTree>
    <p:extLst>
      <p:ext uri="{BB962C8B-B14F-4D97-AF65-F5344CB8AC3E}">
        <p14:creationId xmlns:p14="http://schemas.microsoft.com/office/powerpoint/2010/main" val="1855106869"/>
      </p:ext>
    </p:extLst>
  </p:cSld>
  <p:clrMap bg1="lt1" tx1="dk1" bg2="lt2" tx2="dk2" accent1="accent1" accent2="accent2" accent3="accent3" accent4="accent4" accent5="accent5" accent6="accent6" hlink="hlink" folHlink="folHlink"/>
  <p:sldLayoutIdLst>
    <p:sldLayoutId id="2147483988" r:id="rId1"/>
  </p:sldLayoutIdLst>
  <p:hf hdr="0" dt="0"/>
  <p:txStyles>
    <p:titleStyle>
      <a:lvl1pPr algn="ctr" defTabSz="911498" rtl="0" eaLnBrk="0" fontAlgn="base" hangingPunct="0">
        <a:spcBef>
          <a:spcPct val="0"/>
        </a:spcBef>
        <a:spcAft>
          <a:spcPct val="0"/>
        </a:spcAft>
        <a:defRPr sz="3400">
          <a:solidFill>
            <a:schemeClr val="tx2"/>
          </a:solidFill>
          <a:latin typeface="+mj-lt"/>
          <a:ea typeface="+mj-ea"/>
          <a:cs typeface="+mj-cs"/>
        </a:defRPr>
      </a:lvl1pPr>
      <a:lvl2pPr algn="ctr" defTabSz="911498" rtl="0" eaLnBrk="0" fontAlgn="base" hangingPunct="0">
        <a:spcBef>
          <a:spcPct val="0"/>
        </a:spcBef>
        <a:spcAft>
          <a:spcPct val="0"/>
        </a:spcAft>
        <a:defRPr sz="3400">
          <a:solidFill>
            <a:schemeClr val="tx2"/>
          </a:solidFill>
          <a:latin typeface="Arial" charset="0"/>
        </a:defRPr>
      </a:lvl2pPr>
      <a:lvl3pPr algn="ctr" defTabSz="911498" rtl="0" eaLnBrk="0" fontAlgn="base" hangingPunct="0">
        <a:spcBef>
          <a:spcPct val="0"/>
        </a:spcBef>
        <a:spcAft>
          <a:spcPct val="0"/>
        </a:spcAft>
        <a:defRPr sz="3400">
          <a:solidFill>
            <a:schemeClr val="tx2"/>
          </a:solidFill>
          <a:latin typeface="Arial" charset="0"/>
        </a:defRPr>
      </a:lvl3pPr>
      <a:lvl4pPr algn="ctr" defTabSz="911498" rtl="0" eaLnBrk="0" fontAlgn="base" hangingPunct="0">
        <a:spcBef>
          <a:spcPct val="0"/>
        </a:spcBef>
        <a:spcAft>
          <a:spcPct val="0"/>
        </a:spcAft>
        <a:defRPr sz="3400">
          <a:solidFill>
            <a:schemeClr val="tx2"/>
          </a:solidFill>
          <a:latin typeface="Arial" charset="0"/>
        </a:defRPr>
      </a:lvl4pPr>
      <a:lvl5pPr algn="ctr" defTabSz="911498" rtl="0" eaLnBrk="0" fontAlgn="base" hangingPunct="0">
        <a:spcBef>
          <a:spcPct val="0"/>
        </a:spcBef>
        <a:spcAft>
          <a:spcPct val="0"/>
        </a:spcAft>
        <a:defRPr sz="3400">
          <a:solidFill>
            <a:schemeClr val="tx2"/>
          </a:solidFill>
          <a:latin typeface="Arial" charset="0"/>
        </a:defRPr>
      </a:lvl5pPr>
      <a:lvl6pPr marL="426157" algn="ctr" defTabSz="911498" rtl="0" fontAlgn="base">
        <a:spcBef>
          <a:spcPct val="0"/>
        </a:spcBef>
        <a:spcAft>
          <a:spcPct val="0"/>
        </a:spcAft>
        <a:defRPr sz="3400">
          <a:solidFill>
            <a:schemeClr val="tx2"/>
          </a:solidFill>
          <a:latin typeface="Arial" charset="0"/>
        </a:defRPr>
      </a:lvl6pPr>
      <a:lvl7pPr marL="852309" algn="ctr" defTabSz="911498" rtl="0" fontAlgn="base">
        <a:spcBef>
          <a:spcPct val="0"/>
        </a:spcBef>
        <a:spcAft>
          <a:spcPct val="0"/>
        </a:spcAft>
        <a:defRPr sz="3400">
          <a:solidFill>
            <a:schemeClr val="tx2"/>
          </a:solidFill>
          <a:latin typeface="Arial" charset="0"/>
        </a:defRPr>
      </a:lvl7pPr>
      <a:lvl8pPr marL="1278463" algn="ctr" defTabSz="911498" rtl="0" fontAlgn="base">
        <a:spcBef>
          <a:spcPct val="0"/>
        </a:spcBef>
        <a:spcAft>
          <a:spcPct val="0"/>
        </a:spcAft>
        <a:defRPr sz="3400">
          <a:solidFill>
            <a:schemeClr val="tx2"/>
          </a:solidFill>
          <a:latin typeface="Arial" charset="0"/>
        </a:defRPr>
      </a:lvl8pPr>
      <a:lvl9pPr marL="1704619" algn="ctr" defTabSz="911498" rtl="0" fontAlgn="base">
        <a:spcBef>
          <a:spcPct val="0"/>
        </a:spcBef>
        <a:spcAft>
          <a:spcPct val="0"/>
        </a:spcAft>
        <a:defRPr sz="3400">
          <a:solidFill>
            <a:schemeClr val="tx2"/>
          </a:solidFill>
          <a:latin typeface="Arial" charset="0"/>
        </a:defRPr>
      </a:lvl9pPr>
    </p:titleStyle>
    <p:bodyStyle>
      <a:lvl1pPr marL="210118" indent="-210118" algn="l" defTabSz="911498" rtl="0" eaLnBrk="0" fontAlgn="base" hangingPunct="0">
        <a:spcBef>
          <a:spcPct val="20000"/>
        </a:spcBef>
        <a:spcAft>
          <a:spcPct val="0"/>
        </a:spcAft>
        <a:buChar char="•"/>
        <a:defRPr sz="1500">
          <a:solidFill>
            <a:schemeClr val="tx1"/>
          </a:solidFill>
          <a:latin typeface="+mn-lt"/>
          <a:ea typeface="+mn-ea"/>
          <a:cs typeface="+mn-cs"/>
        </a:defRPr>
      </a:lvl1pPr>
      <a:lvl2pPr marL="531216" indent="-214563" algn="l" defTabSz="911498" rtl="0" eaLnBrk="0" fontAlgn="base" hangingPunct="0">
        <a:spcBef>
          <a:spcPct val="20000"/>
        </a:spcBef>
        <a:spcAft>
          <a:spcPct val="0"/>
        </a:spcAft>
        <a:buChar char="–"/>
        <a:defRPr sz="1500">
          <a:solidFill>
            <a:schemeClr val="tx1"/>
          </a:solidFill>
          <a:latin typeface="+mn-lt"/>
        </a:defRPr>
      </a:lvl2pPr>
      <a:lvl3pPr marL="852309" indent="-210118" algn="l" defTabSz="911498" rtl="0" eaLnBrk="0" fontAlgn="base" hangingPunct="0">
        <a:spcBef>
          <a:spcPct val="20000"/>
        </a:spcBef>
        <a:spcAft>
          <a:spcPct val="0"/>
        </a:spcAft>
        <a:buChar char="•"/>
        <a:defRPr sz="1500">
          <a:solidFill>
            <a:schemeClr val="tx1"/>
          </a:solidFill>
          <a:latin typeface="+mn-lt"/>
        </a:defRPr>
      </a:lvl3pPr>
      <a:lvl4pPr marL="1173406" indent="-210118" algn="l" defTabSz="911498" rtl="0" eaLnBrk="0" fontAlgn="base" hangingPunct="0">
        <a:spcBef>
          <a:spcPct val="20000"/>
        </a:spcBef>
        <a:spcAft>
          <a:spcPct val="0"/>
        </a:spcAft>
        <a:buChar char="–"/>
        <a:defRPr sz="1500">
          <a:solidFill>
            <a:schemeClr val="tx1"/>
          </a:solidFill>
          <a:latin typeface="+mn-lt"/>
        </a:defRPr>
      </a:lvl4pPr>
      <a:lvl5pPr marL="1494501" indent="-210118" algn="l" defTabSz="911498" rtl="0" eaLnBrk="0" fontAlgn="base" hangingPunct="0">
        <a:spcBef>
          <a:spcPct val="20000"/>
        </a:spcBef>
        <a:spcAft>
          <a:spcPct val="0"/>
        </a:spcAft>
        <a:buChar char="»"/>
        <a:defRPr sz="1500">
          <a:solidFill>
            <a:schemeClr val="tx1"/>
          </a:solidFill>
          <a:latin typeface="+mn-lt"/>
        </a:defRPr>
      </a:lvl5pPr>
      <a:lvl6pPr marL="1920656" indent="-210118" algn="l" defTabSz="911498" rtl="0" fontAlgn="base">
        <a:spcBef>
          <a:spcPct val="20000"/>
        </a:spcBef>
        <a:spcAft>
          <a:spcPct val="0"/>
        </a:spcAft>
        <a:buChar char="»"/>
        <a:defRPr sz="1500">
          <a:solidFill>
            <a:schemeClr val="tx1"/>
          </a:solidFill>
          <a:latin typeface="+mn-lt"/>
        </a:defRPr>
      </a:lvl6pPr>
      <a:lvl7pPr marL="2346808" indent="-210118" algn="l" defTabSz="911498" rtl="0" fontAlgn="base">
        <a:spcBef>
          <a:spcPct val="20000"/>
        </a:spcBef>
        <a:spcAft>
          <a:spcPct val="0"/>
        </a:spcAft>
        <a:buChar char="»"/>
        <a:defRPr sz="1500">
          <a:solidFill>
            <a:schemeClr val="tx1"/>
          </a:solidFill>
          <a:latin typeface="+mn-lt"/>
        </a:defRPr>
      </a:lvl7pPr>
      <a:lvl8pPr marL="2772963" indent="-210118" algn="l" defTabSz="911498" rtl="0" fontAlgn="base">
        <a:spcBef>
          <a:spcPct val="20000"/>
        </a:spcBef>
        <a:spcAft>
          <a:spcPct val="0"/>
        </a:spcAft>
        <a:buChar char="»"/>
        <a:defRPr sz="1500">
          <a:solidFill>
            <a:schemeClr val="tx1"/>
          </a:solidFill>
          <a:latin typeface="+mn-lt"/>
        </a:defRPr>
      </a:lvl8pPr>
      <a:lvl9pPr marL="3199116" indent="-210118" algn="l" defTabSz="911498" rtl="0" fontAlgn="base">
        <a:spcBef>
          <a:spcPct val="20000"/>
        </a:spcBef>
        <a:spcAft>
          <a:spcPct val="0"/>
        </a:spcAft>
        <a:buChar char="»"/>
        <a:defRPr sz="1500">
          <a:solidFill>
            <a:schemeClr val="tx1"/>
          </a:solidFill>
          <a:latin typeface="+mn-lt"/>
        </a:defRPr>
      </a:lvl9pPr>
    </p:bodyStyle>
    <p:otherStyle>
      <a:defPPr>
        <a:defRPr lang="en-US"/>
      </a:defPPr>
      <a:lvl1pPr marL="0" algn="l" defTabSz="852309" rtl="0" eaLnBrk="1" latinLnBrk="0" hangingPunct="1">
        <a:defRPr sz="1700" kern="1200">
          <a:solidFill>
            <a:schemeClr val="tx1"/>
          </a:solidFill>
          <a:latin typeface="+mn-lt"/>
          <a:ea typeface="+mn-ea"/>
          <a:cs typeface="+mn-cs"/>
        </a:defRPr>
      </a:lvl1pPr>
      <a:lvl2pPr marL="426157" algn="l" defTabSz="852309" rtl="0" eaLnBrk="1" latinLnBrk="0" hangingPunct="1">
        <a:defRPr sz="1700" kern="1200">
          <a:solidFill>
            <a:schemeClr val="tx1"/>
          </a:solidFill>
          <a:latin typeface="+mn-lt"/>
          <a:ea typeface="+mn-ea"/>
          <a:cs typeface="+mn-cs"/>
        </a:defRPr>
      </a:lvl2pPr>
      <a:lvl3pPr marL="852309" algn="l" defTabSz="852309" rtl="0" eaLnBrk="1" latinLnBrk="0" hangingPunct="1">
        <a:defRPr sz="1700" kern="1200">
          <a:solidFill>
            <a:schemeClr val="tx1"/>
          </a:solidFill>
          <a:latin typeface="+mn-lt"/>
          <a:ea typeface="+mn-ea"/>
          <a:cs typeface="+mn-cs"/>
        </a:defRPr>
      </a:lvl3pPr>
      <a:lvl4pPr marL="1278463" algn="l" defTabSz="852309" rtl="0" eaLnBrk="1" latinLnBrk="0" hangingPunct="1">
        <a:defRPr sz="1700" kern="1200">
          <a:solidFill>
            <a:schemeClr val="tx1"/>
          </a:solidFill>
          <a:latin typeface="+mn-lt"/>
          <a:ea typeface="+mn-ea"/>
          <a:cs typeface="+mn-cs"/>
        </a:defRPr>
      </a:lvl4pPr>
      <a:lvl5pPr marL="1704619" algn="l" defTabSz="852309" rtl="0" eaLnBrk="1" latinLnBrk="0" hangingPunct="1">
        <a:defRPr sz="1700" kern="1200">
          <a:solidFill>
            <a:schemeClr val="tx1"/>
          </a:solidFill>
          <a:latin typeface="+mn-lt"/>
          <a:ea typeface="+mn-ea"/>
          <a:cs typeface="+mn-cs"/>
        </a:defRPr>
      </a:lvl5pPr>
      <a:lvl6pPr marL="2130770" algn="l" defTabSz="852309" rtl="0" eaLnBrk="1" latinLnBrk="0" hangingPunct="1">
        <a:defRPr sz="1700" kern="1200">
          <a:solidFill>
            <a:schemeClr val="tx1"/>
          </a:solidFill>
          <a:latin typeface="+mn-lt"/>
          <a:ea typeface="+mn-ea"/>
          <a:cs typeface="+mn-cs"/>
        </a:defRPr>
      </a:lvl6pPr>
      <a:lvl7pPr marL="2556926" algn="l" defTabSz="852309" rtl="0" eaLnBrk="1" latinLnBrk="0" hangingPunct="1">
        <a:defRPr sz="1700" kern="1200">
          <a:solidFill>
            <a:schemeClr val="tx1"/>
          </a:solidFill>
          <a:latin typeface="+mn-lt"/>
          <a:ea typeface="+mn-ea"/>
          <a:cs typeface="+mn-cs"/>
        </a:defRPr>
      </a:lvl7pPr>
      <a:lvl8pPr marL="2983081" algn="l" defTabSz="852309" rtl="0" eaLnBrk="1" latinLnBrk="0" hangingPunct="1">
        <a:defRPr sz="1700" kern="1200">
          <a:solidFill>
            <a:schemeClr val="tx1"/>
          </a:solidFill>
          <a:latin typeface="+mn-lt"/>
          <a:ea typeface="+mn-ea"/>
          <a:cs typeface="+mn-cs"/>
        </a:defRPr>
      </a:lvl8pPr>
      <a:lvl9pPr marL="3409233" algn="l" defTabSz="852309"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25.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 Id="rId3"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8.JPG"/><Relationship Id="rId1" Type="http://schemas.openxmlformats.org/officeDocument/2006/relationships/slideLayout" Target="../slideLayouts/slideLayout26.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image" Target="../media/image3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microsoft.com/office/2007/relationships/hdphoto" Target="../media/hdphoto1.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jp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32.png"/><Relationship Id="rId7" Type="http://schemas.openxmlformats.org/officeDocument/2006/relationships/image" Target="../media/image46.png"/><Relationship Id="rId8" Type="http://schemas.microsoft.com/office/2007/relationships/hdphoto" Target="../media/hdphoto2.wdp"/><Relationship Id="rId9" Type="http://schemas.openxmlformats.org/officeDocument/2006/relationships/image" Target="../media/image42.png"/><Relationship Id="rId10"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47.png"/><Relationship Id="rId1" Type="http://schemas.microsoft.com/office/2007/relationships/media" Target="../media/media3.mov"/><Relationship Id="rId2" Type="http://schemas.openxmlformats.org/officeDocument/2006/relationships/video" Target="../media/media3.mov"/></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6.png"/><Relationship Id="rId1" Type="http://schemas.microsoft.com/office/2007/relationships/media" Target="../media/media1.MOV"/><Relationship Id="rId2" Type="http://schemas.openxmlformats.org/officeDocument/2006/relationships/video" Target="../media/media1.MO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7.png"/><Relationship Id="rId1" Type="http://schemas.microsoft.com/office/2007/relationships/media" Target="../media/media2.mp4"/><Relationship Id="rId2" Type="http://schemas.openxmlformats.org/officeDocument/2006/relationships/video" Target="../media/media2.mp4"/></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hyperlink" Target="https://doi.org/10.1175/BAMS-D-19-0169.1" TargetMode="External"/><Relationship Id="rId8"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hyperlink" Target="https://doi.org/10.1175/BAMS-D-19-0169.1" TargetMode="External"/><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34792" y="0"/>
            <a:ext cx="9200896" cy="6858000"/>
          </a:xfrm>
          <a:prstGeom prst="rect">
            <a:avLst/>
          </a:prstGeom>
        </p:spPr>
      </p:pic>
      <p:sp>
        <p:nvSpPr>
          <p:cNvPr id="2" name="Title 1"/>
          <p:cNvSpPr>
            <a:spLocks noGrp="1"/>
          </p:cNvSpPr>
          <p:nvPr>
            <p:ph type="ctrTitle"/>
          </p:nvPr>
        </p:nvSpPr>
        <p:spPr>
          <a:xfrm>
            <a:off x="0" y="-505564"/>
            <a:ext cx="9143999" cy="1333305"/>
          </a:xfrm>
        </p:spPr>
        <p:txBody>
          <a:bodyPr/>
          <a:lstStyle/>
          <a:p>
            <a:r>
              <a:rPr lang="en-US" sz="2800" b="1" cap="none" dirty="0" smtClean="0"/>
              <a:t>Exploring the Future of Hurricane Reconnaissance Using Small Unmanned Aircraft Systems</a:t>
            </a:r>
            <a:endParaRPr lang="en-US" sz="2800" b="1" cap="none" dirty="0"/>
          </a:p>
        </p:txBody>
      </p:sp>
      <p:pic>
        <p:nvPicPr>
          <p:cNvPr id="7" name="Picture 6">
            <a:extLst>
              <a:ext uri="{FF2B5EF4-FFF2-40B4-BE49-F238E27FC236}">
                <a16:creationId xmlns="" xmlns:a16="http://schemas.microsoft.com/office/drawing/2014/main" id="{8E07FC91-676D-4945-9427-A7A538829B5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83383" y="5882907"/>
            <a:ext cx="960616" cy="956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 name="Rectangle 3"/>
          <p:cNvSpPr/>
          <p:nvPr/>
        </p:nvSpPr>
        <p:spPr>
          <a:xfrm>
            <a:off x="1" y="5387058"/>
            <a:ext cx="9166104" cy="584776"/>
          </a:xfrm>
          <a:prstGeom prst="rect">
            <a:avLst/>
          </a:prstGeom>
        </p:spPr>
        <p:txBody>
          <a:bodyPr wrap="square">
            <a:spAutoFit/>
          </a:bodyPr>
          <a:lstStyle/>
          <a:p>
            <a:pPr algn="ctr"/>
            <a:r>
              <a:rPr lang="en-US" sz="1600" b="1" i="1" dirty="0"/>
              <a:t>Project </a:t>
            </a:r>
            <a:r>
              <a:rPr lang="en-US" sz="1600" b="1" i="1" dirty="0" smtClean="0"/>
              <a:t>Support</a:t>
            </a:r>
            <a:r>
              <a:rPr lang="en-US" sz="1600" b="1" i="1" dirty="0"/>
              <a:t>: NOAA/OMAO/</a:t>
            </a:r>
            <a:r>
              <a:rPr lang="en-US" sz="1600" b="1" i="1" dirty="0" smtClean="0"/>
              <a:t>AOC, </a:t>
            </a:r>
            <a:r>
              <a:rPr lang="en-US" sz="1600" b="1" i="1" dirty="0"/>
              <a:t>NOAA/SBIR, NOAA/</a:t>
            </a:r>
            <a:r>
              <a:rPr lang="en-US" sz="1600" b="1" i="1" dirty="0" smtClean="0"/>
              <a:t>UASPO, NOAA</a:t>
            </a:r>
            <a:r>
              <a:rPr lang="en-US" sz="1600" b="1" i="1" dirty="0"/>
              <a:t>/OAR</a:t>
            </a:r>
            <a:r>
              <a:rPr lang="en-US" sz="1600" b="1" i="1" dirty="0" smtClean="0"/>
              <a:t>, </a:t>
            </a:r>
          </a:p>
          <a:p>
            <a:pPr algn="ctr"/>
            <a:r>
              <a:rPr lang="en-US" sz="1600" b="1" i="1" dirty="0" smtClean="0"/>
              <a:t>NCAR/MMM, NCAR/EOL</a:t>
            </a:r>
            <a:endParaRPr lang="en-US" sz="1600" b="1" i="1" dirty="0"/>
          </a:p>
        </p:txBody>
      </p:sp>
      <p:pic>
        <p:nvPicPr>
          <p:cNvPr id="13" name="Picture 12" descr="ncar-logo-sm.jpg">
            <a:extLst>
              <a:ext uri="{FF2B5EF4-FFF2-40B4-BE49-F238E27FC236}">
                <a16:creationId xmlns="" xmlns:a16="http://schemas.microsoft.com/office/drawing/2014/main" id="{AF9D53D8-A212-F942-9D2B-01CD686C57F4}"/>
              </a:ext>
            </a:extLst>
          </p:cNvPr>
          <p:cNvPicPr>
            <a:picLocks noChangeAspect="1"/>
          </p:cNvPicPr>
          <p:nvPr/>
        </p:nvPicPr>
        <p:blipFill>
          <a:blip r:embed="rId4"/>
          <a:stretch>
            <a:fillRect/>
          </a:stretch>
        </p:blipFill>
        <p:spPr>
          <a:xfrm>
            <a:off x="-34792" y="6399385"/>
            <a:ext cx="1456966" cy="457637"/>
          </a:xfrm>
          <a:prstGeom prst="rect">
            <a:avLst/>
          </a:prstGeom>
        </p:spPr>
      </p:pic>
      <p:pic>
        <p:nvPicPr>
          <p:cNvPr id="17" name="Picture 1">
            <a:extLst>
              <a:ext uri="{FF2B5EF4-FFF2-40B4-BE49-F238E27FC236}">
                <a16:creationId xmlns="" xmlns:a16="http://schemas.microsoft.com/office/drawing/2014/main" id="{6F383522-5B4D-5C47-9F68-159D64FE34CB}"/>
              </a:ext>
            </a:extLst>
          </p:cNvPr>
          <p:cNvPicPr>
            <a:picLocks noChangeAspect="1" noChangeArrowheads="1"/>
          </p:cNvPicPr>
          <p:nvPr/>
        </p:nvPicPr>
        <p:blipFill>
          <a:blip r:embed="rId5"/>
          <a:srcRect/>
          <a:stretch>
            <a:fillRect/>
          </a:stretch>
        </p:blipFill>
        <p:spPr bwMode="auto">
          <a:xfrm>
            <a:off x="1404778" y="6399383"/>
            <a:ext cx="457639" cy="457639"/>
          </a:xfrm>
          <a:prstGeom prst="rect">
            <a:avLst/>
          </a:prstGeom>
          <a:noFill/>
          <a:ln w="9525">
            <a:noFill/>
            <a:miter lim="800000"/>
            <a:headEnd/>
            <a:tailEnd/>
          </a:ln>
        </p:spPr>
      </p:pic>
      <p:sp>
        <p:nvSpPr>
          <p:cNvPr id="5" name="TextBox 4"/>
          <p:cNvSpPr txBox="1"/>
          <p:nvPr/>
        </p:nvSpPr>
        <p:spPr>
          <a:xfrm>
            <a:off x="3014258" y="5905581"/>
            <a:ext cx="3352200" cy="1015663"/>
          </a:xfrm>
          <a:prstGeom prst="rect">
            <a:avLst/>
          </a:prstGeom>
          <a:noFill/>
        </p:spPr>
        <p:txBody>
          <a:bodyPr wrap="none" rtlCol="0">
            <a:spAutoFit/>
          </a:bodyPr>
          <a:lstStyle/>
          <a:p>
            <a:pPr algn="ctr"/>
            <a:r>
              <a:rPr lang="en-US" sz="2000" b="1" dirty="0" smtClean="0">
                <a:solidFill>
                  <a:schemeClr val="bg1"/>
                </a:solidFill>
              </a:rPr>
              <a:t>National Hurricane Center</a:t>
            </a:r>
          </a:p>
          <a:p>
            <a:pPr algn="ctr"/>
            <a:r>
              <a:rPr lang="en-US" sz="2000" b="1" dirty="0" smtClean="0">
                <a:solidFill>
                  <a:schemeClr val="bg1"/>
                </a:solidFill>
              </a:rPr>
              <a:t>Virtual Webinar</a:t>
            </a:r>
          </a:p>
          <a:p>
            <a:pPr algn="ctr"/>
            <a:r>
              <a:rPr lang="en-US" sz="2000" b="1" dirty="0" smtClean="0">
                <a:solidFill>
                  <a:schemeClr val="bg1"/>
                </a:solidFill>
              </a:rPr>
              <a:t>June 4</a:t>
            </a:r>
            <a:r>
              <a:rPr lang="en-US" sz="2000" b="1" baseline="30000" dirty="0" smtClean="0">
                <a:solidFill>
                  <a:schemeClr val="bg1"/>
                </a:solidFill>
              </a:rPr>
              <a:t>th</a:t>
            </a:r>
            <a:r>
              <a:rPr lang="en-US" sz="2000" b="1" dirty="0" smtClean="0">
                <a:solidFill>
                  <a:schemeClr val="bg1"/>
                </a:solidFill>
              </a:rPr>
              <a:t> 2020</a:t>
            </a:r>
            <a:endParaRPr lang="en-US" sz="2000" b="1" dirty="0">
              <a:solidFill>
                <a:schemeClr val="bg1"/>
              </a:solidFill>
            </a:endParaRPr>
          </a:p>
        </p:txBody>
      </p:sp>
      <p:sp>
        <p:nvSpPr>
          <p:cNvPr id="6" name="TextBox 5"/>
          <p:cNvSpPr txBox="1"/>
          <p:nvPr/>
        </p:nvSpPr>
        <p:spPr>
          <a:xfrm>
            <a:off x="3108709" y="716150"/>
            <a:ext cx="2978600" cy="1092607"/>
          </a:xfrm>
          <a:prstGeom prst="rect">
            <a:avLst/>
          </a:prstGeom>
          <a:noFill/>
        </p:spPr>
        <p:txBody>
          <a:bodyPr wrap="none" rtlCol="0">
            <a:spAutoFit/>
          </a:bodyPr>
          <a:lstStyle/>
          <a:p>
            <a:pPr algn="ctr"/>
            <a:r>
              <a:rPr lang="en-US" sz="1700" b="1" dirty="0">
                <a:solidFill>
                  <a:srgbClr val="0000FF"/>
                </a:solidFill>
              </a:rPr>
              <a:t>Joseph J. Cione</a:t>
            </a:r>
          </a:p>
          <a:p>
            <a:pPr algn="ctr"/>
            <a:r>
              <a:rPr lang="en-US" sz="1600" b="1" dirty="0">
                <a:solidFill>
                  <a:srgbClr val="0000FF"/>
                </a:solidFill>
              </a:rPr>
              <a:t>NOAA/AOML</a:t>
            </a:r>
          </a:p>
          <a:p>
            <a:pPr algn="ctr"/>
            <a:r>
              <a:rPr lang="en-US" sz="1600" b="1" dirty="0">
                <a:solidFill>
                  <a:srgbClr val="0000FF"/>
                </a:solidFill>
              </a:rPr>
              <a:t>Hurricane Research Division</a:t>
            </a:r>
          </a:p>
          <a:p>
            <a:endParaRPr lang="en-US" sz="1600" dirty="0"/>
          </a:p>
        </p:txBody>
      </p:sp>
      <p:sp>
        <p:nvSpPr>
          <p:cNvPr id="9" name="TextBox 8"/>
          <p:cNvSpPr txBox="1"/>
          <p:nvPr/>
        </p:nvSpPr>
        <p:spPr>
          <a:xfrm>
            <a:off x="1971805" y="1535627"/>
            <a:ext cx="5404273" cy="784830"/>
          </a:xfrm>
          <a:prstGeom prst="rect">
            <a:avLst/>
          </a:prstGeom>
          <a:noFill/>
        </p:spPr>
        <p:txBody>
          <a:bodyPr wrap="square" rtlCol="0">
            <a:spAutoFit/>
          </a:bodyPr>
          <a:lstStyle/>
          <a:p>
            <a:pPr algn="ctr"/>
            <a:r>
              <a:rPr lang="en-US" sz="1500" b="1" i="1" dirty="0">
                <a:solidFill>
                  <a:srgbClr val="0000FF"/>
                </a:solidFill>
              </a:rPr>
              <a:t>(Many) Collaborators: AOML/HRD; NOAA/AOC; NCAR; UM/</a:t>
            </a:r>
            <a:r>
              <a:rPr lang="en-US" sz="1500" b="1" i="1" dirty="0" smtClean="0">
                <a:solidFill>
                  <a:srgbClr val="0000FF"/>
                </a:solidFill>
              </a:rPr>
              <a:t>CIMAS; NOAA</a:t>
            </a:r>
            <a:r>
              <a:rPr lang="en-US" sz="1500" b="1" i="1" dirty="0">
                <a:solidFill>
                  <a:srgbClr val="0000FF"/>
                </a:solidFill>
              </a:rPr>
              <a:t>/ARL</a:t>
            </a:r>
            <a:r>
              <a:rPr lang="en-US" sz="1500" b="1" i="1" dirty="0" smtClean="0">
                <a:solidFill>
                  <a:srgbClr val="0000FF"/>
                </a:solidFill>
              </a:rPr>
              <a:t>; NOAA</a:t>
            </a:r>
            <a:r>
              <a:rPr lang="en-US" sz="1500" b="1" i="1" dirty="0">
                <a:solidFill>
                  <a:srgbClr val="0000FF"/>
                </a:solidFill>
              </a:rPr>
              <a:t>/PSD; NOAA/</a:t>
            </a:r>
            <a:r>
              <a:rPr lang="en-US" sz="1500" b="1" i="1" dirty="0" smtClean="0">
                <a:solidFill>
                  <a:srgbClr val="0000FF"/>
                </a:solidFill>
              </a:rPr>
              <a:t>GSD; </a:t>
            </a:r>
          </a:p>
          <a:p>
            <a:pPr algn="ctr"/>
            <a:r>
              <a:rPr lang="en-US" sz="1500" b="1" i="1" dirty="0" smtClean="0">
                <a:solidFill>
                  <a:srgbClr val="0000FF"/>
                </a:solidFill>
              </a:rPr>
              <a:t>NOAA</a:t>
            </a:r>
            <a:r>
              <a:rPr lang="en-US" sz="1500" b="1" i="1" dirty="0">
                <a:solidFill>
                  <a:srgbClr val="0000FF"/>
                </a:solidFill>
              </a:rPr>
              <a:t>/</a:t>
            </a:r>
            <a:r>
              <a:rPr lang="en-US" sz="1500" b="1" i="1" dirty="0" smtClean="0">
                <a:solidFill>
                  <a:srgbClr val="0000FF"/>
                </a:solidFill>
              </a:rPr>
              <a:t>DTC </a:t>
            </a:r>
            <a:r>
              <a:rPr lang="en-US" sz="1500" b="1" i="1" dirty="0">
                <a:solidFill>
                  <a:srgbClr val="0000FF"/>
                </a:solidFill>
              </a:rPr>
              <a:t>and L3 Latitude </a:t>
            </a:r>
          </a:p>
        </p:txBody>
      </p:sp>
    </p:spTree>
    <p:extLst>
      <p:ext uri="{BB962C8B-B14F-4D97-AF65-F5344CB8AC3E}">
        <p14:creationId xmlns:p14="http://schemas.microsoft.com/office/powerpoint/2010/main" val="321626764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ED06F52B-BB82-E047-A721-05FB65CD5A80}"/>
              </a:ext>
            </a:extLst>
          </p:cNvPr>
          <p:cNvSpPr txBox="1">
            <a:spLocks/>
          </p:cNvSpPr>
          <p:nvPr/>
        </p:nvSpPr>
        <p:spPr>
          <a:xfrm>
            <a:off x="563340" y="28989"/>
            <a:ext cx="7886700" cy="616509"/>
          </a:xfrm>
          <a:prstGeom prst="rect">
            <a:avLst/>
          </a:prstGeom>
        </p:spPr>
        <p:txBody>
          <a:bodyPr>
            <a:normAutofit/>
          </a:bodyPr>
          <a:lstStyle>
            <a:lvl1pPr algn="ctr" defTabSz="914400" rtl="0" eaLnBrk="1" latinLnBrk="0" hangingPunct="1">
              <a:spcBef>
                <a:spcPct val="0"/>
              </a:spcBef>
              <a:buNone/>
              <a:defRPr sz="2800" kern="1200" spc="-100" baseline="0">
                <a:solidFill>
                  <a:schemeClr val="tx2"/>
                </a:solidFill>
                <a:latin typeface="+mj-lt"/>
                <a:ea typeface="+mj-ea"/>
                <a:cs typeface="+mj-cs"/>
              </a:defRPr>
            </a:lvl1pPr>
          </a:lstStyle>
          <a:p>
            <a:r>
              <a:rPr lang="en-US" sz="2667" b="1" dirty="0">
                <a:solidFill>
                  <a:srgbClr val="C00000"/>
                </a:solidFill>
              </a:rPr>
              <a:t>Aircraft Tracks</a:t>
            </a:r>
            <a:endParaRPr lang="en-US" sz="2667" dirty="0">
              <a:solidFill>
                <a:srgbClr val="C00000"/>
              </a:solidFill>
            </a:endParaRPr>
          </a:p>
        </p:txBody>
      </p:sp>
      <p:sp>
        <p:nvSpPr>
          <p:cNvPr id="9" name="TextBox 8">
            <a:extLst>
              <a:ext uri="{FF2B5EF4-FFF2-40B4-BE49-F238E27FC236}">
                <a16:creationId xmlns:a16="http://schemas.microsoft.com/office/drawing/2014/main" xmlns="" id="{B0CC49B5-0687-C145-ADBA-F73ED4D2C3C7}"/>
              </a:ext>
            </a:extLst>
          </p:cNvPr>
          <p:cNvSpPr txBox="1"/>
          <p:nvPr/>
        </p:nvSpPr>
        <p:spPr>
          <a:xfrm>
            <a:off x="2480422" y="4749716"/>
            <a:ext cx="4685963" cy="646331"/>
          </a:xfrm>
          <a:prstGeom prst="rect">
            <a:avLst/>
          </a:prstGeom>
          <a:noFill/>
        </p:spPr>
        <p:txBody>
          <a:bodyPr wrap="none" rtlCol="0">
            <a:spAutoFit/>
          </a:bodyPr>
          <a:lstStyle/>
          <a:p>
            <a:r>
              <a:rPr lang="en-US" i="1" dirty="0">
                <a:solidFill>
                  <a:srgbClr val="00B0F0"/>
                </a:solidFill>
              </a:rPr>
              <a:t>NOAA P-3 needs to remain close to Coyote </a:t>
            </a:r>
          </a:p>
          <a:p>
            <a:r>
              <a:rPr lang="en-US" i="1" dirty="0">
                <a:solidFill>
                  <a:srgbClr val="00B0F0"/>
                </a:solidFill>
              </a:rPr>
              <a:t>(to receive data, and to send instructions) </a:t>
            </a:r>
          </a:p>
        </p:txBody>
      </p:sp>
      <p:sp>
        <p:nvSpPr>
          <p:cNvPr id="11" name="TextBox 10">
            <a:extLst>
              <a:ext uri="{FF2B5EF4-FFF2-40B4-BE49-F238E27FC236}">
                <a16:creationId xmlns:a16="http://schemas.microsoft.com/office/drawing/2014/main" xmlns="" id="{B3AFD803-E07D-9442-A875-76E87164DB02}"/>
              </a:ext>
            </a:extLst>
          </p:cNvPr>
          <p:cNvSpPr txBox="1"/>
          <p:nvPr/>
        </p:nvSpPr>
        <p:spPr>
          <a:xfrm>
            <a:off x="1269869" y="5353180"/>
            <a:ext cx="7622778" cy="369332"/>
          </a:xfrm>
          <a:prstGeom prst="rect">
            <a:avLst/>
          </a:prstGeom>
          <a:noFill/>
        </p:spPr>
        <p:txBody>
          <a:bodyPr wrap="none" rtlCol="0">
            <a:spAutoFit/>
          </a:bodyPr>
          <a:lstStyle/>
          <a:p>
            <a:r>
              <a:rPr lang="en-US" i="1" dirty="0"/>
              <a:t>Future work will allow for &gt;</a:t>
            </a:r>
            <a:r>
              <a:rPr lang="en-US" i="1" dirty="0" smtClean="0"/>
              <a:t>100 </a:t>
            </a:r>
            <a:r>
              <a:rPr lang="en-US" i="1" dirty="0" err="1" smtClean="0"/>
              <a:t>nmi</a:t>
            </a:r>
            <a:r>
              <a:rPr lang="en-US" i="1" dirty="0" smtClean="0"/>
              <a:t> </a:t>
            </a:r>
            <a:r>
              <a:rPr lang="en-US" i="1" dirty="0"/>
              <a:t>displacement between sUAS and P-3</a:t>
            </a:r>
          </a:p>
        </p:txBody>
      </p:sp>
      <p:pic>
        <p:nvPicPr>
          <p:cNvPr id="7" name="image10.png"/>
          <p:cNvPicPr>
            <a:picLocks noChangeAspect="1"/>
          </p:cNvPicPr>
          <p:nvPr/>
        </p:nvPicPr>
        <p:blipFill>
          <a:blip r:embed="rId2"/>
          <a:srcRect/>
          <a:stretch>
            <a:fillRect/>
          </a:stretch>
        </p:blipFill>
        <p:spPr>
          <a:xfrm>
            <a:off x="200154" y="652516"/>
            <a:ext cx="8798750" cy="4023360"/>
          </a:xfrm>
          <a:prstGeom prst="rect">
            <a:avLst/>
          </a:prstGeom>
          <a:ln/>
        </p:spPr>
      </p:pic>
      <p:cxnSp>
        <p:nvCxnSpPr>
          <p:cNvPr id="8" name="Straight Arrow Connector 7">
            <a:extLst>
              <a:ext uri="{FF2B5EF4-FFF2-40B4-BE49-F238E27FC236}">
                <a16:creationId xmlns:a16="http://schemas.microsoft.com/office/drawing/2014/main" xmlns="" id="{D1ABEBCB-2913-1740-A1D1-A43C1C426EB0}"/>
              </a:ext>
            </a:extLst>
          </p:cNvPr>
          <p:cNvCxnSpPr>
            <a:cxnSpLocks/>
          </p:cNvCxnSpPr>
          <p:nvPr/>
        </p:nvCxnSpPr>
        <p:spPr>
          <a:xfrm flipV="1">
            <a:off x="3986888" y="3057025"/>
            <a:ext cx="1646168" cy="1781299"/>
          </a:xfrm>
          <a:prstGeom prst="straightConnector1">
            <a:avLst/>
          </a:prstGeom>
          <a:ln w="25400">
            <a:solidFill>
              <a:srgbClr val="2DC1FD"/>
            </a:solidFill>
            <a:tailEnd type="triangle" w="lg" len="med"/>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24857" y="5823728"/>
            <a:ext cx="8819143" cy="923330"/>
          </a:xfrm>
          <a:prstGeom prst="rect">
            <a:avLst/>
          </a:prstGeom>
        </p:spPr>
        <p:txBody>
          <a:bodyPr wrap="square">
            <a:spAutoFit/>
          </a:bodyPr>
          <a:lstStyle/>
          <a:p>
            <a:r>
              <a:rPr lang="en-US" b="1" dirty="0"/>
              <a:t>Infrared satellite images of Hurricane Maria at 1927 UTC on 23 September 2017.  The image on the right shows the center of the hurricane and the tracks of Coyote Flight 3 (white) and the NOAA P-3 (blue) from 1925–1957 UTC</a:t>
            </a:r>
            <a:r>
              <a:rPr lang="en-US" dirty="0"/>
              <a:t>. </a:t>
            </a:r>
          </a:p>
        </p:txBody>
      </p:sp>
    </p:spTree>
    <p:extLst>
      <p:ext uri="{BB962C8B-B14F-4D97-AF65-F5344CB8AC3E}">
        <p14:creationId xmlns:p14="http://schemas.microsoft.com/office/powerpoint/2010/main" val="331544367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46553D0E-A6CE-E741-A2D0-2325F0D02F64}"/>
              </a:ext>
            </a:extLst>
          </p:cNvPr>
          <p:cNvSpPr txBox="1">
            <a:spLocks/>
          </p:cNvSpPr>
          <p:nvPr/>
        </p:nvSpPr>
        <p:spPr>
          <a:xfrm>
            <a:off x="686527" y="54815"/>
            <a:ext cx="7886700" cy="616509"/>
          </a:xfrm>
          <a:prstGeom prst="rect">
            <a:avLst/>
          </a:prstGeom>
        </p:spPr>
        <p:txBody>
          <a:bodyPr>
            <a:normAutofit fontScale="92500"/>
          </a:bodyPr>
          <a:lstStyle>
            <a:lvl1pPr algn="ctr" defTabSz="914400" rtl="0" eaLnBrk="1" latinLnBrk="0" hangingPunct="1">
              <a:spcBef>
                <a:spcPct val="0"/>
              </a:spcBef>
              <a:buNone/>
              <a:defRPr sz="2800" kern="1200" spc="-100" baseline="0">
                <a:solidFill>
                  <a:schemeClr val="tx2"/>
                </a:solidFill>
                <a:latin typeface="+mj-lt"/>
                <a:ea typeface="+mj-ea"/>
                <a:cs typeface="+mj-cs"/>
              </a:defRPr>
            </a:lvl1pPr>
          </a:lstStyle>
          <a:p>
            <a:r>
              <a:rPr lang="en-US" sz="2667" b="1" dirty="0">
                <a:solidFill>
                  <a:srgbClr val="C00000"/>
                </a:solidFill>
                <a:latin typeface="+mn-lt"/>
              </a:rPr>
              <a:t>Analyses </a:t>
            </a:r>
            <a:r>
              <a:rPr lang="en-US" sz="2667" b="1" dirty="0" smtClean="0">
                <a:solidFill>
                  <a:srgbClr val="C00000"/>
                </a:solidFill>
                <a:latin typeface="+mn-lt"/>
              </a:rPr>
              <a:t>using </a:t>
            </a:r>
            <a:r>
              <a:rPr lang="en-US" sz="2667" b="1" dirty="0">
                <a:solidFill>
                  <a:srgbClr val="C00000"/>
                </a:solidFill>
                <a:latin typeface="+mn-lt"/>
              </a:rPr>
              <a:t>High</a:t>
            </a:r>
            <a:r>
              <a:rPr lang="en-US" sz="2667" b="1" dirty="0" smtClean="0">
                <a:solidFill>
                  <a:srgbClr val="C00000"/>
                </a:solidFill>
                <a:latin typeface="+mn-lt"/>
              </a:rPr>
              <a:t>-Frequency </a:t>
            </a:r>
            <a:r>
              <a:rPr lang="en-US" sz="2667" b="1" dirty="0">
                <a:solidFill>
                  <a:srgbClr val="C00000"/>
                </a:solidFill>
                <a:latin typeface="+mn-lt"/>
              </a:rPr>
              <a:t>Wind Measurements</a:t>
            </a:r>
            <a:endParaRPr lang="en-US" sz="2667" dirty="0">
              <a:solidFill>
                <a:srgbClr val="C00000"/>
              </a:solidFill>
              <a:latin typeface="+mn-lt"/>
            </a:endParaRPr>
          </a:p>
        </p:txBody>
      </p:sp>
      <p:pic>
        <p:nvPicPr>
          <p:cNvPr id="20" name="image8.png"/>
          <p:cNvPicPr>
            <a:picLocks noChangeAspect="1"/>
          </p:cNvPicPr>
          <p:nvPr/>
        </p:nvPicPr>
        <p:blipFill>
          <a:blip r:embed="rId3"/>
          <a:srcRect/>
          <a:stretch>
            <a:fillRect/>
          </a:stretch>
        </p:blipFill>
        <p:spPr>
          <a:xfrm>
            <a:off x="180298" y="766981"/>
            <a:ext cx="8558784" cy="5029200"/>
          </a:xfrm>
          <a:prstGeom prst="rect">
            <a:avLst/>
          </a:prstGeom>
          <a:ln/>
        </p:spPr>
      </p:pic>
      <p:sp>
        <p:nvSpPr>
          <p:cNvPr id="5" name="TextBox 4"/>
          <p:cNvSpPr txBox="1"/>
          <p:nvPr/>
        </p:nvSpPr>
        <p:spPr>
          <a:xfrm>
            <a:off x="1" y="5874446"/>
            <a:ext cx="9144000" cy="1077218"/>
          </a:xfrm>
          <a:prstGeom prst="rect">
            <a:avLst/>
          </a:prstGeom>
          <a:noFill/>
        </p:spPr>
        <p:txBody>
          <a:bodyPr wrap="square" rtlCol="0">
            <a:spAutoFit/>
          </a:bodyPr>
          <a:lstStyle/>
          <a:p>
            <a:pPr algn="just"/>
            <a:r>
              <a:rPr lang="en-US" sz="1600" b="1" dirty="0" smtClean="0"/>
              <a:t>Time </a:t>
            </a:r>
            <a:r>
              <a:rPr lang="en-US" sz="1600" b="1" dirty="0"/>
              <a:t>series of flight-level data </a:t>
            </a:r>
            <a:r>
              <a:rPr lang="en-US" sz="1600" b="1" dirty="0" smtClean="0"/>
              <a:t>in </a:t>
            </a:r>
            <a:r>
              <a:rPr lang="en-US" sz="1600" b="1" dirty="0"/>
              <a:t>Hurricane Michael.  (a) </a:t>
            </a:r>
            <a:r>
              <a:rPr lang="en-US" sz="1600" b="1" dirty="0" err="1" smtClean="0"/>
              <a:t>u,v,w</a:t>
            </a:r>
            <a:r>
              <a:rPr lang="en-US" sz="1600" b="1" dirty="0" smtClean="0"/>
              <a:t> </a:t>
            </a:r>
            <a:r>
              <a:rPr lang="en-US" sz="1600" b="1" dirty="0"/>
              <a:t>components of wind </a:t>
            </a:r>
            <a:r>
              <a:rPr lang="en-US" sz="1600" b="1" dirty="0" smtClean="0"/>
              <a:t>speed.  Values </a:t>
            </a:r>
            <a:r>
              <a:rPr lang="en-US" sz="1600" b="1" dirty="0"/>
              <a:t>of turbulence kinetic energy (TKE) </a:t>
            </a:r>
            <a:r>
              <a:rPr lang="en-US" sz="1600" b="1" dirty="0" smtClean="0"/>
              <a:t>are shown.  </a:t>
            </a:r>
            <a:r>
              <a:rPr lang="en-US" sz="1600" b="1" dirty="0"/>
              <a:t>(b) </a:t>
            </a:r>
            <a:r>
              <a:rPr lang="en-US" sz="1600" b="1" dirty="0" smtClean="0"/>
              <a:t>sUAS altitude</a:t>
            </a:r>
            <a:r>
              <a:rPr lang="en-US" sz="1600" b="1" dirty="0"/>
              <a:t>, </a:t>
            </a:r>
            <a:r>
              <a:rPr lang="en-US" sz="1600" b="1" dirty="0" smtClean="0"/>
              <a:t>showing nearly </a:t>
            </a:r>
            <a:r>
              <a:rPr lang="en-US" sz="1600" b="1" dirty="0"/>
              <a:t>level </a:t>
            </a:r>
            <a:r>
              <a:rPr lang="en-US" sz="1600" b="1" dirty="0" smtClean="0"/>
              <a:t>flight. (</a:t>
            </a:r>
            <a:r>
              <a:rPr lang="en-US" sz="1600" b="1" dirty="0"/>
              <a:t>c) </a:t>
            </a:r>
            <a:r>
              <a:rPr lang="en-US" sz="1600" b="1" dirty="0" smtClean="0"/>
              <a:t>sUAS Distance </a:t>
            </a:r>
            <a:r>
              <a:rPr lang="en-US" sz="1600" b="1" dirty="0"/>
              <a:t>from the </a:t>
            </a:r>
            <a:r>
              <a:rPr lang="en-US" sz="1600" b="1" dirty="0" smtClean="0"/>
              <a:t>TC center (with distance decreasing during flight).</a:t>
            </a:r>
            <a:endParaRPr lang="en-US" sz="1600" b="1" dirty="0"/>
          </a:p>
          <a:p>
            <a:pPr algn="just"/>
            <a:endParaRPr lang="en-US" sz="1600" b="1" dirty="0"/>
          </a:p>
        </p:txBody>
      </p:sp>
    </p:spTree>
    <p:extLst>
      <p:ext uri="{BB962C8B-B14F-4D97-AF65-F5344CB8AC3E}">
        <p14:creationId xmlns:p14="http://schemas.microsoft.com/office/powerpoint/2010/main" val="230258644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37030D10-32A5-0A4B-94F6-F5D08120B4EF}"/>
              </a:ext>
            </a:extLst>
          </p:cNvPr>
          <p:cNvSpPr txBox="1">
            <a:spLocks/>
          </p:cNvSpPr>
          <p:nvPr/>
        </p:nvSpPr>
        <p:spPr>
          <a:xfrm>
            <a:off x="-65348" y="134648"/>
            <a:ext cx="7886700" cy="616509"/>
          </a:xfrm>
          <a:prstGeom prst="rect">
            <a:avLst/>
          </a:prstGeom>
        </p:spPr>
        <p:txBody>
          <a:bodyPr>
            <a:normAutofit/>
          </a:bodyPr>
          <a:lstStyle>
            <a:lvl1pPr algn="ctr" defTabSz="914400" rtl="0" eaLnBrk="1" latinLnBrk="0" hangingPunct="1">
              <a:spcBef>
                <a:spcPct val="0"/>
              </a:spcBef>
              <a:buNone/>
              <a:defRPr sz="2800" kern="1200" spc="-100" baseline="0">
                <a:solidFill>
                  <a:schemeClr val="tx2"/>
                </a:solidFill>
                <a:latin typeface="+mj-lt"/>
                <a:ea typeface="+mj-ea"/>
                <a:cs typeface="+mj-cs"/>
              </a:defRPr>
            </a:lvl1pPr>
          </a:lstStyle>
          <a:p>
            <a:r>
              <a:rPr lang="en-US" sz="2667" b="1" dirty="0" smtClean="0">
                <a:solidFill>
                  <a:srgbClr val="C00000"/>
                </a:solidFill>
              </a:rPr>
              <a:t>Analyses </a:t>
            </a:r>
            <a:r>
              <a:rPr lang="en-US" sz="2667" b="1" dirty="0">
                <a:solidFill>
                  <a:srgbClr val="C00000"/>
                </a:solidFill>
              </a:rPr>
              <a:t>of Numerical Model Thermodynamics</a:t>
            </a:r>
            <a:endParaRPr lang="en-US" sz="2667" dirty="0">
              <a:solidFill>
                <a:srgbClr val="C00000"/>
              </a:solidFill>
            </a:endParaRPr>
          </a:p>
        </p:txBody>
      </p:sp>
      <p:sp>
        <p:nvSpPr>
          <p:cNvPr id="4" name="TextBox 3">
            <a:extLst>
              <a:ext uri="{FF2B5EF4-FFF2-40B4-BE49-F238E27FC236}">
                <a16:creationId xmlns:a16="http://schemas.microsoft.com/office/drawing/2014/main" xmlns="" id="{FD5821C5-9DDC-CF47-A025-6247CC4F86FF}"/>
              </a:ext>
            </a:extLst>
          </p:cNvPr>
          <p:cNvSpPr txBox="1"/>
          <p:nvPr/>
        </p:nvSpPr>
        <p:spPr>
          <a:xfrm>
            <a:off x="1479627" y="592048"/>
            <a:ext cx="4573816" cy="369332"/>
          </a:xfrm>
          <a:prstGeom prst="rect">
            <a:avLst/>
          </a:prstGeom>
          <a:noFill/>
        </p:spPr>
        <p:txBody>
          <a:bodyPr wrap="none" rtlCol="0">
            <a:spAutoFit/>
          </a:bodyPr>
          <a:lstStyle/>
          <a:p>
            <a:r>
              <a:rPr lang="en-US" dirty="0"/>
              <a:t>• A collaboration with NOAA/HRD and DTC</a:t>
            </a:r>
          </a:p>
        </p:txBody>
      </p:sp>
      <p:sp>
        <p:nvSpPr>
          <p:cNvPr id="15" name="Rectangle 14">
            <a:extLst>
              <a:ext uri="{FF2B5EF4-FFF2-40B4-BE49-F238E27FC236}">
                <a16:creationId xmlns:a16="http://schemas.microsoft.com/office/drawing/2014/main" xmlns="" id="{7A36AA05-9F04-634A-9216-D10378DB1373}"/>
              </a:ext>
            </a:extLst>
          </p:cNvPr>
          <p:cNvSpPr/>
          <p:nvPr/>
        </p:nvSpPr>
        <p:spPr>
          <a:xfrm>
            <a:off x="1897312" y="1171604"/>
            <a:ext cx="218019" cy="309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xmlns="" id="{DC4A4B47-AA1B-7843-97B5-D77652E97101}"/>
              </a:ext>
            </a:extLst>
          </p:cNvPr>
          <p:cNvSpPr/>
          <p:nvPr/>
        </p:nvSpPr>
        <p:spPr>
          <a:xfrm>
            <a:off x="4468820" y="1171603"/>
            <a:ext cx="218019" cy="309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xmlns="" id="{ACCF002D-554D-AE40-AF0A-5BF760704C2D}"/>
              </a:ext>
            </a:extLst>
          </p:cNvPr>
          <p:cNvSpPr txBox="1"/>
          <p:nvPr/>
        </p:nvSpPr>
        <p:spPr>
          <a:xfrm>
            <a:off x="6464389" y="4651893"/>
            <a:ext cx="1917412" cy="338554"/>
          </a:xfrm>
          <a:prstGeom prst="rect">
            <a:avLst/>
          </a:prstGeom>
          <a:noFill/>
        </p:spPr>
        <p:txBody>
          <a:bodyPr wrap="none" rtlCol="0">
            <a:spAutoFit/>
          </a:bodyPr>
          <a:lstStyle/>
          <a:p>
            <a:r>
              <a:rPr lang="en-US" sz="1600" b="1" dirty="0">
                <a:solidFill>
                  <a:srgbClr val="00B0F0"/>
                </a:solidFill>
              </a:rPr>
              <a:t>Altug Aksoy, HRD</a:t>
            </a:r>
          </a:p>
        </p:txBody>
      </p:sp>
      <p:sp>
        <p:nvSpPr>
          <p:cNvPr id="21" name="TextBox 20">
            <a:extLst>
              <a:ext uri="{FF2B5EF4-FFF2-40B4-BE49-F238E27FC236}">
                <a16:creationId xmlns:a16="http://schemas.microsoft.com/office/drawing/2014/main" xmlns="" id="{C633F1AD-F9FA-594A-9A4E-378D74BBE827}"/>
              </a:ext>
            </a:extLst>
          </p:cNvPr>
          <p:cNvSpPr txBox="1"/>
          <p:nvPr/>
        </p:nvSpPr>
        <p:spPr>
          <a:xfrm>
            <a:off x="6595100" y="2083357"/>
            <a:ext cx="1519053" cy="646331"/>
          </a:xfrm>
          <a:prstGeom prst="rect">
            <a:avLst/>
          </a:prstGeom>
          <a:noFill/>
        </p:spPr>
        <p:txBody>
          <a:bodyPr wrap="none" rtlCol="0">
            <a:spAutoFit/>
          </a:bodyPr>
          <a:lstStyle/>
          <a:p>
            <a:pPr algn="ctr"/>
            <a:r>
              <a:rPr lang="en-US" b="1" dirty="0"/>
              <a:t>Maria (2017)</a:t>
            </a:r>
          </a:p>
          <a:p>
            <a:pPr algn="ctr"/>
            <a:r>
              <a:rPr lang="en-US" b="1" dirty="0"/>
              <a:t>flights 3 &amp; </a:t>
            </a:r>
            <a:r>
              <a:rPr lang="en-US" b="1" dirty="0" smtClean="0"/>
              <a:t>4</a:t>
            </a:r>
            <a:endParaRPr lang="en-US" b="1" dirty="0"/>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81" y="1088189"/>
            <a:ext cx="8278446" cy="4023360"/>
          </a:xfrm>
          <a:prstGeom prst="rect">
            <a:avLst/>
          </a:prstGeom>
          <a:noFill/>
          <a:ln>
            <a:noFill/>
          </a:ln>
        </p:spPr>
      </p:pic>
      <p:sp>
        <p:nvSpPr>
          <p:cNvPr id="5" name="TextBox 4"/>
          <p:cNvSpPr txBox="1"/>
          <p:nvPr/>
        </p:nvSpPr>
        <p:spPr>
          <a:xfrm>
            <a:off x="137709" y="5395978"/>
            <a:ext cx="8950830" cy="1323439"/>
          </a:xfrm>
          <a:prstGeom prst="rect">
            <a:avLst/>
          </a:prstGeom>
          <a:noFill/>
        </p:spPr>
        <p:txBody>
          <a:bodyPr wrap="square" rtlCol="0">
            <a:spAutoFit/>
          </a:bodyPr>
          <a:lstStyle/>
          <a:p>
            <a:pPr algn="just"/>
            <a:r>
              <a:rPr lang="en-US" sz="1600" b="1" dirty="0" smtClean="0"/>
              <a:t>Number </a:t>
            </a:r>
            <a:r>
              <a:rPr lang="en-US" sz="1600" b="1" dirty="0"/>
              <a:t>of </a:t>
            </a:r>
            <a:r>
              <a:rPr lang="en-US" sz="1600" b="1" dirty="0" smtClean="0"/>
              <a:t>data points</a:t>
            </a:r>
            <a:r>
              <a:rPr lang="en-US" sz="1600" b="1" dirty="0"/>
              <a:t> </a:t>
            </a:r>
            <a:r>
              <a:rPr lang="en-US" sz="1600" b="1" dirty="0" smtClean="0"/>
              <a:t>by quadrant using </a:t>
            </a:r>
            <a:r>
              <a:rPr lang="en-US" sz="1600" b="1" dirty="0"/>
              <a:t>a logarithmic </a:t>
            </a:r>
            <a:r>
              <a:rPr lang="en-US" sz="1600" b="1" dirty="0" smtClean="0"/>
              <a:t>scale</a:t>
            </a:r>
            <a:r>
              <a:rPr lang="en-US" sz="1600" b="1" dirty="0"/>
              <a:t> </a:t>
            </a:r>
            <a:r>
              <a:rPr lang="en-US" sz="1600" b="1" dirty="0" smtClean="0"/>
              <a:t>within lowest 2 km in Hurricane </a:t>
            </a:r>
            <a:r>
              <a:rPr lang="en-US" sz="1600" b="1" dirty="0"/>
              <a:t>Maria on 23 September 2017.  a) Number of kinematic observations (i.e., </a:t>
            </a:r>
            <a:r>
              <a:rPr lang="en-US" sz="1600" b="1" dirty="0" smtClean="0"/>
              <a:t>wind speed) </a:t>
            </a:r>
            <a:r>
              <a:rPr lang="en-US" sz="1600" b="1" dirty="0"/>
              <a:t>and b) number of thermodynamic observations (i.e., temperature and </a:t>
            </a:r>
            <a:r>
              <a:rPr lang="en-US" sz="1600" b="1" dirty="0" smtClean="0"/>
              <a:t>humidity).  </a:t>
            </a:r>
            <a:r>
              <a:rPr lang="en-US" sz="1600" b="1" dirty="0"/>
              <a:t>K</a:t>
            </a:r>
            <a:r>
              <a:rPr lang="en-US" sz="1600" b="1" dirty="0" smtClean="0"/>
              <a:t>inematic data volume from sUAS ~ number of observations from P</a:t>
            </a:r>
            <a:r>
              <a:rPr lang="en-US" sz="1600" b="1" dirty="0"/>
              <a:t>-3 Doppler </a:t>
            </a:r>
            <a:r>
              <a:rPr lang="en-US" sz="1600" b="1" dirty="0" smtClean="0"/>
              <a:t>radar. </a:t>
            </a:r>
            <a:r>
              <a:rPr lang="en-US" sz="1600" b="1" dirty="0"/>
              <a:t>T</a:t>
            </a:r>
            <a:r>
              <a:rPr lang="en-US" sz="1600" b="1" dirty="0" smtClean="0"/>
              <a:t>hermodynamic data from sUAS &gt;&gt; thermodynamic </a:t>
            </a:r>
            <a:r>
              <a:rPr lang="en-US" sz="1600" b="1" dirty="0"/>
              <a:t>data </a:t>
            </a:r>
            <a:r>
              <a:rPr lang="en-US" sz="1600" b="1" dirty="0" smtClean="0"/>
              <a:t>from than </a:t>
            </a:r>
            <a:r>
              <a:rPr lang="en-US" sz="1600" b="1" dirty="0"/>
              <a:t>any other </a:t>
            </a:r>
            <a:r>
              <a:rPr lang="en-US" sz="1600" b="1" dirty="0" smtClean="0"/>
              <a:t>instrument.</a:t>
            </a:r>
            <a:endParaRPr lang="en-US" sz="1600" b="1" dirty="0"/>
          </a:p>
        </p:txBody>
      </p:sp>
    </p:spTree>
    <p:extLst>
      <p:ext uri="{BB962C8B-B14F-4D97-AF65-F5344CB8AC3E}">
        <p14:creationId xmlns:p14="http://schemas.microsoft.com/office/powerpoint/2010/main" val="200309908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37030D10-32A5-0A4B-94F6-F5D08120B4EF}"/>
              </a:ext>
            </a:extLst>
          </p:cNvPr>
          <p:cNvSpPr txBox="1">
            <a:spLocks/>
          </p:cNvSpPr>
          <p:nvPr/>
        </p:nvSpPr>
        <p:spPr>
          <a:xfrm>
            <a:off x="540058" y="16504"/>
            <a:ext cx="7886700" cy="616509"/>
          </a:xfrm>
          <a:prstGeom prst="rect">
            <a:avLst/>
          </a:prstGeom>
        </p:spPr>
        <p:txBody>
          <a:bodyPr>
            <a:normAutofit/>
          </a:bodyPr>
          <a:lstStyle>
            <a:lvl1pPr algn="ctr" defTabSz="914400" rtl="0" eaLnBrk="1" latinLnBrk="0" hangingPunct="1">
              <a:spcBef>
                <a:spcPct val="0"/>
              </a:spcBef>
              <a:buNone/>
              <a:defRPr sz="2800" kern="1200" spc="-100" baseline="0">
                <a:solidFill>
                  <a:schemeClr val="tx2"/>
                </a:solidFill>
                <a:latin typeface="+mj-lt"/>
                <a:ea typeface="+mj-ea"/>
                <a:cs typeface="+mj-cs"/>
              </a:defRPr>
            </a:lvl1pPr>
          </a:lstStyle>
          <a:p>
            <a:r>
              <a:rPr lang="en-US" sz="2667" b="1" dirty="0" smtClean="0">
                <a:solidFill>
                  <a:srgbClr val="C00000"/>
                </a:solidFill>
              </a:rPr>
              <a:t>Analyses </a:t>
            </a:r>
            <a:r>
              <a:rPr lang="en-US" sz="2667" b="1" dirty="0">
                <a:solidFill>
                  <a:srgbClr val="C00000"/>
                </a:solidFill>
              </a:rPr>
              <a:t>of Numerical Model Thermodynamics</a:t>
            </a:r>
            <a:endParaRPr lang="en-US" sz="2667" dirty="0">
              <a:solidFill>
                <a:srgbClr val="C00000"/>
              </a:solidFill>
            </a:endParaRPr>
          </a:p>
        </p:txBody>
      </p:sp>
      <p:sp>
        <p:nvSpPr>
          <p:cNvPr id="4" name="TextBox 3">
            <a:extLst>
              <a:ext uri="{FF2B5EF4-FFF2-40B4-BE49-F238E27FC236}">
                <a16:creationId xmlns:a16="http://schemas.microsoft.com/office/drawing/2014/main" xmlns="" id="{FD5821C5-9DDC-CF47-A025-6247CC4F86FF}"/>
              </a:ext>
            </a:extLst>
          </p:cNvPr>
          <p:cNvSpPr txBox="1"/>
          <p:nvPr/>
        </p:nvSpPr>
        <p:spPr>
          <a:xfrm>
            <a:off x="2217927" y="459136"/>
            <a:ext cx="4573816" cy="369332"/>
          </a:xfrm>
          <a:prstGeom prst="rect">
            <a:avLst/>
          </a:prstGeom>
          <a:noFill/>
        </p:spPr>
        <p:txBody>
          <a:bodyPr wrap="none" rtlCol="0">
            <a:spAutoFit/>
          </a:bodyPr>
          <a:lstStyle/>
          <a:p>
            <a:r>
              <a:rPr lang="en-US" dirty="0"/>
              <a:t>• A collaboration with NOAA/HRD and DTC</a:t>
            </a:r>
          </a:p>
        </p:txBody>
      </p:sp>
      <p:sp>
        <p:nvSpPr>
          <p:cNvPr id="15" name="Rectangle 14">
            <a:extLst>
              <a:ext uri="{FF2B5EF4-FFF2-40B4-BE49-F238E27FC236}">
                <a16:creationId xmlns:a16="http://schemas.microsoft.com/office/drawing/2014/main" xmlns="" id="{7A36AA05-9F04-634A-9216-D10378DB1373}"/>
              </a:ext>
            </a:extLst>
          </p:cNvPr>
          <p:cNvSpPr/>
          <p:nvPr/>
        </p:nvSpPr>
        <p:spPr>
          <a:xfrm>
            <a:off x="1897312" y="1171604"/>
            <a:ext cx="218019" cy="309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xmlns="" id="{DC4A4B47-AA1B-7843-97B5-D77652E97101}"/>
              </a:ext>
            </a:extLst>
          </p:cNvPr>
          <p:cNvSpPr/>
          <p:nvPr/>
        </p:nvSpPr>
        <p:spPr>
          <a:xfrm>
            <a:off x="4468820" y="1171603"/>
            <a:ext cx="218019" cy="309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44298" y="5514761"/>
            <a:ext cx="9088539" cy="1323439"/>
          </a:xfrm>
          <a:prstGeom prst="rect">
            <a:avLst/>
          </a:prstGeom>
          <a:noFill/>
        </p:spPr>
        <p:txBody>
          <a:bodyPr wrap="square" rtlCol="0">
            <a:spAutoFit/>
          </a:bodyPr>
          <a:lstStyle/>
          <a:p>
            <a:pPr algn="just"/>
            <a:r>
              <a:rPr lang="en-US" sz="1600" b="1" dirty="0" smtClean="0"/>
              <a:t>Scatterplots </a:t>
            </a:r>
            <a:r>
              <a:rPr lang="en-US" sz="1600" b="1" dirty="0"/>
              <a:t>comparing </a:t>
            </a:r>
            <a:r>
              <a:rPr lang="en-US" sz="1600" b="1" dirty="0" smtClean="0"/>
              <a:t>Coyote</a:t>
            </a:r>
            <a:r>
              <a:rPr lang="en-US" sz="1600" b="1" dirty="0"/>
              <a:t>-</a:t>
            </a:r>
            <a:r>
              <a:rPr lang="en-US" sz="1600" b="1" dirty="0" smtClean="0"/>
              <a:t>observed (x) and </a:t>
            </a:r>
            <a:r>
              <a:rPr lang="en-US" sz="1600" b="1" dirty="0"/>
              <a:t>HWRF-</a:t>
            </a:r>
            <a:r>
              <a:rPr lang="en-US" sz="1600" b="1" dirty="0" smtClean="0"/>
              <a:t>simulated (y) </a:t>
            </a:r>
            <a:r>
              <a:rPr lang="en-US" sz="1600" b="1" dirty="0"/>
              <a:t>air temperature (</a:t>
            </a:r>
            <a:r>
              <a:rPr lang="en-US" sz="1600" b="1" dirty="0" smtClean="0"/>
              <a:t>left) </a:t>
            </a:r>
            <a:r>
              <a:rPr lang="en-US" sz="1600" b="1" dirty="0"/>
              <a:t>and </a:t>
            </a:r>
            <a:r>
              <a:rPr lang="en-US" sz="1600" b="1" dirty="0" err="1"/>
              <a:t>dewpoint</a:t>
            </a:r>
            <a:r>
              <a:rPr lang="en-US" sz="1600" b="1" dirty="0"/>
              <a:t> temperature (</a:t>
            </a:r>
            <a:r>
              <a:rPr lang="en-US" sz="1600" b="1" dirty="0" smtClean="0"/>
              <a:t>right)</a:t>
            </a:r>
            <a:r>
              <a:rPr lang="en-US" sz="1600" b="1" dirty="0"/>
              <a:t>.  Colors indicate the height of the data.  The upper panels use the HWRF initialization from the 18 UTC 23 September 2017 model cycle, and the lower panels use the 72-hour forecast from the 18 UTC 20 September 2017 model cycle.  </a:t>
            </a:r>
            <a:r>
              <a:rPr lang="en-US" sz="1600" b="1" dirty="0" smtClean="0"/>
              <a:t>sUAS data </a:t>
            </a:r>
            <a:r>
              <a:rPr lang="en-US" sz="1600" b="1" dirty="0"/>
              <a:t>show that HWRF had a cool, dry and potentially unstable bias in the boundary layer. </a:t>
            </a:r>
          </a:p>
        </p:txBody>
      </p:sp>
      <p:pic>
        <p:nvPicPr>
          <p:cNvPr id="10" name="image9.png"/>
          <p:cNvPicPr>
            <a:picLocks noChangeAspect="1"/>
          </p:cNvPicPr>
          <p:nvPr/>
        </p:nvPicPr>
        <p:blipFill>
          <a:blip r:embed="rId2"/>
          <a:srcRect/>
          <a:stretch>
            <a:fillRect/>
          </a:stretch>
        </p:blipFill>
        <p:spPr>
          <a:xfrm>
            <a:off x="1836450" y="721621"/>
            <a:ext cx="5820417" cy="4800600"/>
          </a:xfrm>
          <a:prstGeom prst="rect">
            <a:avLst/>
          </a:prstGeom>
          <a:ln/>
        </p:spPr>
      </p:pic>
      <p:sp>
        <p:nvSpPr>
          <p:cNvPr id="11" name="TextBox 10">
            <a:extLst>
              <a:ext uri="{FF2B5EF4-FFF2-40B4-BE49-F238E27FC236}">
                <a16:creationId xmlns:a16="http://schemas.microsoft.com/office/drawing/2014/main" xmlns="" id="{6BC23237-CFD2-454F-AE8A-185EB3C676D7}"/>
              </a:ext>
            </a:extLst>
          </p:cNvPr>
          <p:cNvSpPr txBox="1"/>
          <p:nvPr/>
        </p:nvSpPr>
        <p:spPr>
          <a:xfrm>
            <a:off x="6998467" y="4590208"/>
            <a:ext cx="1883549" cy="338554"/>
          </a:xfrm>
          <a:prstGeom prst="rect">
            <a:avLst/>
          </a:prstGeom>
          <a:noFill/>
        </p:spPr>
        <p:txBody>
          <a:bodyPr wrap="none" rtlCol="0">
            <a:spAutoFit/>
          </a:bodyPr>
          <a:lstStyle/>
          <a:p>
            <a:r>
              <a:rPr lang="en-US" sz="1600" b="1" dirty="0">
                <a:solidFill>
                  <a:srgbClr val="00B0F0"/>
                </a:solidFill>
              </a:rPr>
              <a:t>Evan Kalina, DTC</a:t>
            </a:r>
          </a:p>
        </p:txBody>
      </p:sp>
    </p:spTree>
    <p:extLst>
      <p:ext uri="{BB962C8B-B14F-4D97-AF65-F5344CB8AC3E}">
        <p14:creationId xmlns:p14="http://schemas.microsoft.com/office/powerpoint/2010/main" val="13919111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2340215" y="102272"/>
            <a:ext cx="6638931" cy="461665"/>
          </a:xfrm>
          <a:prstGeom prst="rect">
            <a:avLst/>
          </a:prstGeom>
        </p:spPr>
        <p:txBody>
          <a:bodyPr wrap="none">
            <a:spAutoFit/>
          </a:bodyPr>
          <a:lstStyle/>
          <a:p>
            <a:pPr>
              <a:spcBef>
                <a:spcPts val="703"/>
              </a:spcBef>
            </a:pPr>
            <a:r>
              <a:rPr lang="en-US" sz="2400" b="1" i="1" dirty="0" smtClean="0">
                <a:solidFill>
                  <a:srgbClr val="FFFFFF"/>
                </a:solidFill>
              </a:rPr>
              <a:t>BLACK SWIFT TECHNOLOGIES “S0” sUAS</a:t>
            </a:r>
            <a:endParaRPr lang="en-US" sz="2400" b="1" i="1" dirty="0">
              <a:solidFill>
                <a:srgbClr val="FFFFFF"/>
              </a:solidFill>
            </a:endParaRPr>
          </a:p>
        </p:txBody>
      </p:sp>
    </p:spTree>
    <p:extLst>
      <p:ext uri="{BB962C8B-B14F-4D97-AF65-F5344CB8AC3E}">
        <p14:creationId xmlns:p14="http://schemas.microsoft.com/office/powerpoint/2010/main" val="346183095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7"/>
          <p:cNvSpPr txBox="1">
            <a:spLocks noGrp="1"/>
          </p:cNvSpPr>
          <p:nvPr>
            <p:ph type="title"/>
          </p:nvPr>
        </p:nvSpPr>
        <p:spPr>
          <a:xfrm>
            <a:off x="13856" y="4565635"/>
            <a:ext cx="9144000" cy="777516"/>
          </a:xfrm>
          <a:prstGeom prst="rect">
            <a:avLst/>
          </a:prstGeom>
        </p:spPr>
        <p:txBody>
          <a:bodyPr spcFirstLastPara="1" wrap="square" lIns="64281" tIns="64281" rIns="64281" bIns="64281" anchor="t" anchorCtr="0">
            <a:noAutofit/>
          </a:bodyPr>
          <a:lstStyle/>
          <a:p>
            <a:pPr algn="ctr"/>
            <a:r>
              <a:rPr lang="en-US" sz="1900" i="1" dirty="0">
                <a:solidFill>
                  <a:schemeClr val="bg1"/>
                </a:solidFill>
                <a:latin typeface="Arial Black"/>
                <a:cs typeface="Arial Black"/>
              </a:rPr>
              <a:t>NOAA SBIR 8.2.13 - Developing a Cost Effective Air-Deployed UAS</a:t>
            </a:r>
            <a:br>
              <a:rPr lang="en-US" sz="1900" i="1" dirty="0">
                <a:solidFill>
                  <a:schemeClr val="bg1"/>
                </a:solidFill>
                <a:latin typeface="Arial Black"/>
                <a:cs typeface="Arial Black"/>
              </a:rPr>
            </a:br>
            <a:r>
              <a:rPr lang="en-US" sz="1900" i="1" dirty="0">
                <a:solidFill>
                  <a:schemeClr val="bg1"/>
                </a:solidFill>
                <a:latin typeface="Arial Black"/>
                <a:cs typeface="Arial Black"/>
              </a:rPr>
              <a:t>for use in Turbulent Environments</a:t>
            </a:r>
            <a:endParaRPr lang="en-US" sz="1900" dirty="0">
              <a:solidFill>
                <a:schemeClr val="bg1"/>
              </a:solidFill>
              <a:latin typeface="Arial Black"/>
              <a:cs typeface="Arial Black"/>
            </a:endParaRPr>
          </a:p>
        </p:txBody>
      </p:sp>
      <p:pic>
        <p:nvPicPr>
          <p:cNvPr id="121" name="Google Shape;121;p7"/>
          <p:cNvPicPr preferRelativeResize="0"/>
          <p:nvPr/>
        </p:nvPicPr>
        <p:blipFill rotWithShape="1">
          <a:blip r:embed="rId3">
            <a:alphaModFix/>
          </a:blip>
          <a:srcRect l="4325" t="6277" r="3847" b="5802"/>
          <a:stretch/>
        </p:blipFill>
        <p:spPr>
          <a:xfrm>
            <a:off x="0" y="786170"/>
            <a:ext cx="4775088" cy="2583524"/>
          </a:xfrm>
          <a:prstGeom prst="rect">
            <a:avLst/>
          </a:prstGeom>
          <a:noFill/>
          <a:ln>
            <a:noFill/>
          </a:ln>
        </p:spPr>
      </p:pic>
      <p:pic>
        <p:nvPicPr>
          <p:cNvPr id="122" name="Google Shape;122;p7"/>
          <p:cNvPicPr preferRelativeResize="0"/>
          <p:nvPr/>
        </p:nvPicPr>
        <p:blipFill>
          <a:blip r:embed="rId4">
            <a:alphaModFix/>
          </a:blip>
          <a:stretch>
            <a:fillRect/>
          </a:stretch>
        </p:blipFill>
        <p:spPr>
          <a:xfrm>
            <a:off x="0" y="3337135"/>
            <a:ext cx="4775089" cy="668146"/>
          </a:xfrm>
          <a:prstGeom prst="rect">
            <a:avLst/>
          </a:prstGeom>
          <a:noFill/>
          <a:ln>
            <a:noFill/>
          </a:ln>
        </p:spPr>
      </p:pic>
      <p:sp>
        <p:nvSpPr>
          <p:cNvPr id="8" name="Google Shape;150;p11"/>
          <p:cNvSpPr txBox="1">
            <a:spLocks/>
          </p:cNvSpPr>
          <p:nvPr/>
        </p:nvSpPr>
        <p:spPr>
          <a:xfrm>
            <a:off x="4788944" y="753610"/>
            <a:ext cx="4368912" cy="3255682"/>
          </a:xfrm>
          <a:prstGeom prst="rect">
            <a:avLst/>
          </a:prstGeom>
          <a:noFill/>
          <a:ln>
            <a:noFill/>
          </a:ln>
        </p:spPr>
        <p:txBody>
          <a:bodyPr spcFirstLastPara="1" wrap="square" lIns="64281" tIns="64281" rIns="64281" bIns="64281" anchor="t" anchorCtr="0">
            <a:noAutofit/>
          </a:bodyPr>
          <a:lstStyle>
            <a:defPPr marR="0" lvl="0" algn="l" rtl="0">
              <a:lnSpc>
                <a:spcPct val="100000"/>
              </a:lnSpc>
              <a:spcBef>
                <a:spcPts val="0"/>
              </a:spcBef>
              <a:spcAft>
                <a:spcPts val="0"/>
              </a:spcAft>
            </a:defPPr>
            <a:lvl1pPr marL="457200" marR="0" lvl="0" indent="-444500" algn="l" rtl="0">
              <a:lnSpc>
                <a:spcPct val="100000"/>
              </a:lnSpc>
              <a:spcBef>
                <a:spcPts val="0"/>
              </a:spcBef>
              <a:spcAft>
                <a:spcPts val="0"/>
              </a:spcAft>
              <a:buClr>
                <a:srgbClr val="FE6C24"/>
              </a:buClr>
              <a:buSzPts val="3400"/>
              <a:buFont typeface="Avenir"/>
              <a:buNone/>
              <a:defRPr sz="2600" b="0" i="0" u="none" strike="noStrike" cap="none">
                <a:solidFill>
                  <a:srgbClr val="B7B7B7"/>
                </a:solidFill>
                <a:latin typeface="Roboto Condensed"/>
                <a:ea typeface="Roboto Condensed"/>
                <a:cs typeface="Roboto Condensed"/>
                <a:sym typeface="Roboto Condensed"/>
              </a:defRPr>
            </a:lvl1pPr>
            <a:lvl2pPr marL="914400" marR="0" lvl="1" indent="-444500" algn="l" rtl="0">
              <a:lnSpc>
                <a:spcPct val="100000"/>
              </a:lnSpc>
              <a:spcBef>
                <a:spcPts val="0"/>
              </a:spcBef>
              <a:spcAft>
                <a:spcPts val="0"/>
              </a:spcAft>
              <a:buClr>
                <a:srgbClr val="FE6C24"/>
              </a:buClr>
              <a:buSzPts val="3400"/>
              <a:buFont typeface="Avenir"/>
              <a:buNone/>
              <a:defRPr sz="2600" b="0" i="0" u="none" strike="noStrike" cap="none">
                <a:solidFill>
                  <a:srgbClr val="FFFFFF"/>
                </a:solidFill>
                <a:latin typeface="Roboto Condensed"/>
                <a:ea typeface="Roboto Condensed"/>
                <a:cs typeface="Roboto Condensed"/>
                <a:sym typeface="Roboto Condensed"/>
              </a:defRPr>
            </a:lvl2pPr>
            <a:lvl3pPr marL="1371600" marR="0" lvl="2" indent="-444500" algn="l" rtl="0">
              <a:lnSpc>
                <a:spcPct val="100000"/>
              </a:lnSpc>
              <a:spcBef>
                <a:spcPts val="0"/>
              </a:spcBef>
              <a:spcAft>
                <a:spcPts val="0"/>
              </a:spcAft>
              <a:buClr>
                <a:srgbClr val="FE6C24"/>
              </a:buClr>
              <a:buSzPts val="3400"/>
              <a:buFont typeface="Avenir"/>
              <a:buNone/>
              <a:defRPr sz="2600" b="0" i="0" u="none" strike="noStrike" cap="none">
                <a:solidFill>
                  <a:srgbClr val="FFFFFF"/>
                </a:solidFill>
                <a:latin typeface="Roboto Condensed"/>
                <a:ea typeface="Roboto Condensed"/>
                <a:cs typeface="Roboto Condensed"/>
                <a:sym typeface="Roboto Condensed"/>
              </a:defRPr>
            </a:lvl3pPr>
            <a:lvl4pPr marL="1828800" marR="0" lvl="3" indent="-393700" algn="l" rtl="0">
              <a:lnSpc>
                <a:spcPct val="100000"/>
              </a:lnSpc>
              <a:spcBef>
                <a:spcPts val="0"/>
              </a:spcBef>
              <a:spcAft>
                <a:spcPts val="0"/>
              </a:spcAft>
              <a:buClr>
                <a:srgbClr val="FE6C24"/>
              </a:buClr>
              <a:buSzPts val="2600"/>
              <a:buFont typeface="Avenir"/>
              <a:buNone/>
              <a:defRPr sz="2600" b="0" i="0" u="none" strike="noStrike" cap="none">
                <a:solidFill>
                  <a:srgbClr val="FFFFFF"/>
                </a:solidFill>
                <a:latin typeface="Roboto Condensed"/>
                <a:ea typeface="Roboto Condensed"/>
                <a:cs typeface="Roboto Condensed"/>
                <a:sym typeface="Roboto Condensed"/>
              </a:defRPr>
            </a:lvl4pPr>
            <a:lvl5pPr marL="2286000" marR="0" lvl="4" indent="-393700" algn="l" rtl="0">
              <a:lnSpc>
                <a:spcPct val="100000"/>
              </a:lnSpc>
              <a:spcBef>
                <a:spcPts val="0"/>
              </a:spcBef>
              <a:spcAft>
                <a:spcPts val="0"/>
              </a:spcAft>
              <a:buClr>
                <a:srgbClr val="FE6C24"/>
              </a:buClr>
              <a:buSzPts val="2600"/>
              <a:buFont typeface="Avenir"/>
              <a:buNone/>
              <a:defRPr sz="2600" b="0" i="0" u="none" strike="noStrike" cap="none">
                <a:solidFill>
                  <a:srgbClr val="FFFFFF"/>
                </a:solidFill>
                <a:latin typeface="Roboto Condensed"/>
                <a:ea typeface="Roboto Condensed"/>
                <a:cs typeface="Roboto Condensed"/>
                <a:sym typeface="Roboto Condensed"/>
              </a:defRPr>
            </a:lvl5pPr>
            <a:lvl6pPr marL="2743200" marR="0" lvl="5" indent="-393700" algn="l" rtl="0">
              <a:lnSpc>
                <a:spcPct val="100000"/>
              </a:lnSpc>
              <a:spcBef>
                <a:spcPts val="0"/>
              </a:spcBef>
              <a:spcAft>
                <a:spcPts val="0"/>
              </a:spcAft>
              <a:buClr>
                <a:srgbClr val="FE6C24"/>
              </a:buClr>
              <a:buSzPts val="2600"/>
              <a:buFont typeface="Avenir"/>
              <a:buNone/>
              <a:defRPr sz="2600" b="0" i="0" u="none" strike="noStrike" cap="none">
                <a:solidFill>
                  <a:srgbClr val="FFFFFF"/>
                </a:solidFill>
                <a:latin typeface="Roboto Condensed"/>
                <a:ea typeface="Roboto Condensed"/>
                <a:cs typeface="Roboto Condensed"/>
                <a:sym typeface="Roboto Condensed"/>
              </a:defRPr>
            </a:lvl6pPr>
            <a:lvl7pPr marL="3200400" marR="0" lvl="6" indent="-393700" algn="l" rtl="0">
              <a:lnSpc>
                <a:spcPct val="100000"/>
              </a:lnSpc>
              <a:spcBef>
                <a:spcPts val="0"/>
              </a:spcBef>
              <a:spcAft>
                <a:spcPts val="0"/>
              </a:spcAft>
              <a:buClr>
                <a:srgbClr val="FE6C24"/>
              </a:buClr>
              <a:buSzPts val="2600"/>
              <a:buFont typeface="Avenir"/>
              <a:buNone/>
              <a:defRPr sz="2600" b="0" i="0" u="none" strike="noStrike" cap="none">
                <a:solidFill>
                  <a:srgbClr val="FFFFFF"/>
                </a:solidFill>
                <a:latin typeface="Roboto Condensed"/>
                <a:ea typeface="Roboto Condensed"/>
                <a:cs typeface="Roboto Condensed"/>
                <a:sym typeface="Roboto Condensed"/>
              </a:defRPr>
            </a:lvl7pPr>
            <a:lvl8pPr marL="3657600" marR="0" lvl="7" indent="-393700" algn="l" rtl="0">
              <a:lnSpc>
                <a:spcPct val="100000"/>
              </a:lnSpc>
              <a:spcBef>
                <a:spcPts val="0"/>
              </a:spcBef>
              <a:spcAft>
                <a:spcPts val="0"/>
              </a:spcAft>
              <a:buClr>
                <a:srgbClr val="FE6C24"/>
              </a:buClr>
              <a:buSzPts val="2600"/>
              <a:buFont typeface="Avenir"/>
              <a:buNone/>
              <a:defRPr sz="2600" b="0" i="0" u="none" strike="noStrike" cap="none">
                <a:solidFill>
                  <a:srgbClr val="FFFFFF"/>
                </a:solidFill>
                <a:latin typeface="Roboto Condensed"/>
                <a:ea typeface="Roboto Condensed"/>
                <a:cs typeface="Roboto Condensed"/>
                <a:sym typeface="Roboto Condensed"/>
              </a:defRPr>
            </a:lvl8pPr>
            <a:lvl9pPr marL="4114800" marR="0" lvl="8" indent="-393700" algn="l" rtl="0">
              <a:lnSpc>
                <a:spcPct val="100000"/>
              </a:lnSpc>
              <a:spcBef>
                <a:spcPts val="0"/>
              </a:spcBef>
              <a:spcAft>
                <a:spcPts val="0"/>
              </a:spcAft>
              <a:buClr>
                <a:srgbClr val="FE6C24"/>
              </a:buClr>
              <a:buSzPts val="2600"/>
              <a:buFont typeface="Avenir"/>
              <a:buNone/>
              <a:defRPr sz="2600" b="0" i="0" u="none" strike="noStrike" cap="none">
                <a:solidFill>
                  <a:srgbClr val="FFFFFF"/>
                </a:solidFill>
                <a:latin typeface="Roboto Condensed"/>
                <a:ea typeface="Roboto Condensed"/>
                <a:cs typeface="Roboto Condensed"/>
                <a:sym typeface="Roboto Condensed"/>
              </a:defRPr>
            </a:lvl9pPr>
          </a:lstStyle>
          <a:p>
            <a:pPr>
              <a:spcBef>
                <a:spcPts val="703"/>
              </a:spcBef>
              <a:buFont typeface="Avenir"/>
              <a:buChar char="▸"/>
            </a:pPr>
            <a:r>
              <a:rPr lang="en-US" sz="2200" b="1" dirty="0">
                <a:solidFill>
                  <a:srgbClr val="FFFFFF"/>
                </a:solidFill>
              </a:rPr>
              <a:t>S0 Requirements:</a:t>
            </a:r>
          </a:p>
          <a:p>
            <a:pPr lvl="1">
              <a:buFont typeface="Avenir"/>
              <a:buChar char="▸"/>
            </a:pPr>
            <a:r>
              <a:rPr lang="en-US" sz="2000" dirty="0">
                <a:solidFill>
                  <a:srgbClr val="FFFF00"/>
                </a:solidFill>
              </a:rPr>
              <a:t>GTOW &lt; 2.5 </a:t>
            </a:r>
            <a:r>
              <a:rPr lang="en-US" sz="2000" dirty="0" err="1" smtClean="0">
                <a:solidFill>
                  <a:srgbClr val="FFFF00"/>
                </a:solidFill>
              </a:rPr>
              <a:t>lbs</a:t>
            </a:r>
            <a:endParaRPr lang="en-US" sz="2000" dirty="0" smtClean="0">
              <a:solidFill>
                <a:srgbClr val="FFFF00"/>
              </a:solidFill>
            </a:endParaRPr>
          </a:p>
          <a:p>
            <a:pPr lvl="1">
              <a:buFont typeface="Avenir"/>
              <a:buChar char="▸"/>
            </a:pPr>
            <a:r>
              <a:rPr lang="en-US" sz="2000" dirty="0" smtClean="0">
                <a:solidFill>
                  <a:srgbClr val="FFFF00"/>
                </a:solidFill>
              </a:rPr>
              <a:t>Wingspan 2.5 </a:t>
            </a:r>
            <a:r>
              <a:rPr lang="en-US" sz="2000" dirty="0" err="1" smtClean="0">
                <a:solidFill>
                  <a:srgbClr val="FFFF00"/>
                </a:solidFill>
              </a:rPr>
              <a:t>ft</a:t>
            </a:r>
            <a:endParaRPr lang="en-US" sz="2000" dirty="0">
              <a:solidFill>
                <a:srgbClr val="FFFF00"/>
              </a:solidFill>
            </a:endParaRPr>
          </a:p>
          <a:p>
            <a:pPr lvl="1">
              <a:buFont typeface="Avenir"/>
              <a:buChar char="▸"/>
            </a:pPr>
            <a:r>
              <a:rPr lang="en-US" sz="2000" dirty="0" smtClean="0">
                <a:solidFill>
                  <a:srgbClr val="FFFF00"/>
                </a:solidFill>
              </a:rPr>
              <a:t>1-2 </a:t>
            </a:r>
            <a:r>
              <a:rPr lang="en-US" sz="2000" dirty="0">
                <a:solidFill>
                  <a:srgbClr val="FFFF00"/>
                </a:solidFill>
              </a:rPr>
              <a:t>hrs cruise endurance</a:t>
            </a:r>
          </a:p>
          <a:p>
            <a:pPr lvl="1">
              <a:buFont typeface="Avenir"/>
              <a:buChar char="▸"/>
            </a:pPr>
            <a:r>
              <a:rPr lang="en-US" sz="2000" dirty="0">
                <a:solidFill>
                  <a:srgbClr val="FFFF00"/>
                </a:solidFill>
              </a:rPr>
              <a:t>Air deployed from tube</a:t>
            </a:r>
          </a:p>
          <a:p>
            <a:pPr lvl="1">
              <a:buFont typeface="Avenir"/>
              <a:buChar char="▸"/>
            </a:pPr>
            <a:r>
              <a:rPr lang="en-US" sz="2000" dirty="0">
                <a:solidFill>
                  <a:srgbClr val="FFFF00"/>
                </a:solidFill>
              </a:rPr>
              <a:t>Routine flights in hurricane conditions</a:t>
            </a:r>
          </a:p>
          <a:p>
            <a:pPr lvl="2">
              <a:buFont typeface="Avenir"/>
              <a:buChar char="▸"/>
            </a:pPr>
            <a:r>
              <a:rPr lang="en-US" sz="2000" dirty="0">
                <a:solidFill>
                  <a:srgbClr val="FFFF00"/>
                </a:solidFill>
              </a:rPr>
              <a:t>Up to 160 mph winds</a:t>
            </a:r>
          </a:p>
          <a:p>
            <a:pPr lvl="2">
              <a:buFont typeface="Avenir"/>
              <a:buChar char="▸"/>
            </a:pPr>
            <a:r>
              <a:rPr lang="en-US" sz="2000" dirty="0" smtClean="0">
                <a:solidFill>
                  <a:srgbClr val="FFFF00"/>
                </a:solidFill>
              </a:rPr>
              <a:t>Precipitation</a:t>
            </a:r>
            <a:endParaRPr lang="en-US" sz="2000" dirty="0">
              <a:solidFill>
                <a:srgbClr val="FFFF00"/>
              </a:solidFill>
            </a:endParaRPr>
          </a:p>
        </p:txBody>
      </p:sp>
    </p:spTree>
    <p:extLst>
      <p:ext uri="{BB962C8B-B14F-4D97-AF65-F5344CB8AC3E}">
        <p14:creationId xmlns:p14="http://schemas.microsoft.com/office/powerpoint/2010/main" val="322192049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sz="half" idx="1"/>
          </p:nvPr>
        </p:nvSpPr>
        <p:spPr>
          <a:xfrm>
            <a:off x="117635" y="733797"/>
            <a:ext cx="8196263" cy="4991101"/>
          </a:xfrm>
        </p:spPr>
        <p:txBody>
          <a:bodyPr/>
          <a:lstStyle/>
          <a:p>
            <a:pPr marL="685800" lvl="2" indent="0">
              <a:buNone/>
            </a:pPr>
            <a:endParaRPr lang="en-US" sz="1400" dirty="0" smtClean="0"/>
          </a:p>
          <a:p>
            <a:pPr marL="228600" lvl="1" indent="0">
              <a:buNone/>
            </a:pPr>
            <a:endParaRPr lang="en-US" dirty="0" smtClean="0">
              <a:sym typeface="Symbol" panose="05050102010706020507" pitchFamily="18" charset="2"/>
            </a:endParaRPr>
          </a:p>
          <a:p>
            <a:pPr marL="228600" lvl="1" indent="0">
              <a:buNone/>
            </a:pPr>
            <a:endParaRPr lang="en-US" sz="1600" dirty="0" smtClean="0"/>
          </a:p>
          <a:p>
            <a:pPr marL="228600" lvl="1" indent="0">
              <a:buNone/>
            </a:pPr>
            <a:endParaRPr lang="en-US" sz="1600" dirty="0"/>
          </a:p>
        </p:txBody>
      </p:sp>
      <p:sp>
        <p:nvSpPr>
          <p:cNvPr id="11" name="Rectangle 3"/>
          <p:cNvSpPr txBox="1">
            <a:spLocks noChangeArrowheads="1"/>
          </p:cNvSpPr>
          <p:nvPr/>
        </p:nvSpPr>
        <p:spPr bwMode="auto">
          <a:xfrm>
            <a:off x="981323" y="3509061"/>
            <a:ext cx="8326831" cy="151876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20000"/>
              </a:spcBef>
              <a:spcAft>
                <a:spcPct val="0"/>
              </a:spcAft>
              <a:buFont typeface="Wingdings" pitchFamily="2" charset="2"/>
              <a:defRPr sz="2400" b="1">
                <a:solidFill>
                  <a:srgbClr val="006699"/>
                </a:solidFill>
                <a:latin typeface="+mn-lt"/>
                <a:ea typeface="+mn-ea"/>
                <a:cs typeface="+mn-cs"/>
              </a:defRPr>
            </a:lvl1pPr>
            <a:lvl2pPr marL="512763" indent="-284163" algn="l" rtl="0" fontAlgn="base">
              <a:spcBef>
                <a:spcPct val="20000"/>
              </a:spcBef>
              <a:spcAft>
                <a:spcPct val="0"/>
              </a:spcAft>
              <a:buChar char="•"/>
              <a:defRPr>
                <a:solidFill>
                  <a:srgbClr val="1C1C1C"/>
                </a:solidFill>
                <a:latin typeface="+mn-lt"/>
              </a:defRPr>
            </a:lvl2pPr>
            <a:lvl3pPr marL="914400" indent="-228600" algn="l" rtl="0" fontAlgn="base">
              <a:spcBef>
                <a:spcPct val="20000"/>
              </a:spcBef>
              <a:spcAft>
                <a:spcPct val="0"/>
              </a:spcAft>
              <a:buFont typeface="Wingdings" pitchFamily="2" charset="2"/>
              <a:buChar char="Ø"/>
              <a:defRPr sz="1600">
                <a:solidFill>
                  <a:srgbClr val="006699"/>
                </a:solidFill>
                <a:latin typeface="+mn-lt"/>
              </a:defRPr>
            </a:lvl3pPr>
            <a:lvl4pPr marL="1316038" indent="-228600" algn="l" rtl="0" fontAlgn="base">
              <a:spcBef>
                <a:spcPct val="20000"/>
              </a:spcBef>
              <a:spcAft>
                <a:spcPct val="0"/>
              </a:spcAft>
              <a:buChar char="•"/>
              <a:defRPr sz="1600" i="1">
                <a:solidFill>
                  <a:srgbClr val="006699"/>
                </a:solidFill>
                <a:latin typeface="+mn-lt"/>
              </a:defRPr>
            </a:lvl4pPr>
            <a:lvl5pPr marL="1482725" indent="7938" algn="l" rtl="0" fontAlgn="base">
              <a:spcBef>
                <a:spcPct val="20000"/>
              </a:spcBef>
              <a:spcAft>
                <a:spcPct val="0"/>
              </a:spcAft>
              <a:defRPr sz="1400" u="sng">
                <a:solidFill>
                  <a:srgbClr val="006699"/>
                </a:solidFill>
                <a:latin typeface="+mn-lt"/>
              </a:defRPr>
            </a:lvl5pPr>
            <a:lvl6pPr marL="1939925" indent="7938" algn="l" rtl="0" fontAlgn="base">
              <a:spcBef>
                <a:spcPct val="20000"/>
              </a:spcBef>
              <a:spcAft>
                <a:spcPct val="0"/>
              </a:spcAft>
              <a:defRPr sz="1400" u="sng">
                <a:solidFill>
                  <a:srgbClr val="006699"/>
                </a:solidFill>
                <a:latin typeface="+mn-lt"/>
              </a:defRPr>
            </a:lvl6pPr>
            <a:lvl7pPr marL="2397125" indent="7938" algn="l" rtl="0" fontAlgn="base">
              <a:spcBef>
                <a:spcPct val="20000"/>
              </a:spcBef>
              <a:spcAft>
                <a:spcPct val="0"/>
              </a:spcAft>
              <a:defRPr sz="1400" u="sng">
                <a:solidFill>
                  <a:srgbClr val="006699"/>
                </a:solidFill>
                <a:latin typeface="+mn-lt"/>
              </a:defRPr>
            </a:lvl7pPr>
            <a:lvl8pPr marL="2854325" indent="7938" algn="l" rtl="0" fontAlgn="base">
              <a:spcBef>
                <a:spcPct val="20000"/>
              </a:spcBef>
              <a:spcAft>
                <a:spcPct val="0"/>
              </a:spcAft>
              <a:defRPr sz="1400" u="sng">
                <a:solidFill>
                  <a:srgbClr val="006699"/>
                </a:solidFill>
                <a:latin typeface="+mn-lt"/>
              </a:defRPr>
            </a:lvl8pPr>
            <a:lvl9pPr marL="3311525" indent="7938" algn="l" rtl="0" fontAlgn="base">
              <a:spcBef>
                <a:spcPct val="20000"/>
              </a:spcBef>
              <a:spcAft>
                <a:spcPct val="0"/>
              </a:spcAft>
              <a:defRPr sz="1400" u="sng">
                <a:solidFill>
                  <a:srgbClr val="006699"/>
                </a:solidFill>
                <a:latin typeface="+mn-lt"/>
              </a:defRPr>
            </a:lvl9pPr>
          </a:lstStyle>
          <a:p>
            <a:pPr marL="342900" indent="-342900">
              <a:buFont typeface="Arial" panose="020B0604020202020204" pitchFamily="34" charset="0"/>
              <a:buChar char="•"/>
            </a:pPr>
            <a:r>
              <a:rPr lang="en-US" sz="1900" b="0" kern="0" dirty="0" smtClean="0">
                <a:solidFill>
                  <a:srgbClr val="000000"/>
                </a:solidFill>
                <a:effectLst>
                  <a:outerShdw blurRad="38100" dist="38100" dir="2700000" algn="tl">
                    <a:srgbClr val="000000">
                      <a:alpha val="43137"/>
                    </a:srgbClr>
                  </a:outerShdw>
                </a:effectLst>
                <a:latin typeface="Microsoft Sans Serif"/>
              </a:rPr>
              <a:t>Size: Wingspan 119cm (47 in) / Weight 4kg (8.8 </a:t>
            </a:r>
            <a:r>
              <a:rPr lang="en-US" sz="1900" b="0" kern="0" dirty="0" err="1" smtClean="0">
                <a:solidFill>
                  <a:srgbClr val="000000"/>
                </a:solidFill>
                <a:effectLst>
                  <a:outerShdw blurRad="38100" dist="38100" dir="2700000" algn="tl">
                    <a:srgbClr val="000000">
                      <a:alpha val="43137"/>
                    </a:srgbClr>
                  </a:outerShdw>
                </a:effectLst>
                <a:latin typeface="Microsoft Sans Serif"/>
              </a:rPr>
              <a:t>lbs</a:t>
            </a:r>
            <a:r>
              <a:rPr lang="en-US" sz="1900" b="0" kern="0" dirty="0">
                <a:solidFill>
                  <a:srgbClr val="000000"/>
                </a:solidFill>
                <a:effectLst>
                  <a:outerShdw blurRad="38100" dist="38100" dir="2700000" algn="tl">
                    <a:srgbClr val="000000">
                      <a:alpha val="43137"/>
                    </a:srgbClr>
                  </a:outerShdw>
                </a:effectLst>
                <a:latin typeface="Microsoft Sans Serif"/>
              </a:rPr>
              <a:t>)</a:t>
            </a:r>
            <a:endParaRPr lang="en-US" sz="1900" b="0" kern="0" dirty="0">
              <a:solidFill>
                <a:srgbClr val="000000"/>
              </a:solidFill>
              <a:latin typeface="Microsoft Sans Serif"/>
            </a:endParaRPr>
          </a:p>
          <a:p>
            <a:pPr marL="342900" indent="-342900">
              <a:buFont typeface="Arial" panose="020B0604020202020204" pitchFamily="34" charset="0"/>
              <a:buChar char="•"/>
            </a:pPr>
            <a:r>
              <a:rPr lang="en-US" sz="1900" b="0" kern="0" dirty="0" smtClean="0">
                <a:solidFill>
                  <a:srgbClr val="000000"/>
                </a:solidFill>
                <a:effectLst>
                  <a:outerShdw blurRad="38100" dist="38100" dir="2700000" algn="tl">
                    <a:srgbClr val="000000">
                      <a:alpha val="43137"/>
                    </a:srgbClr>
                  </a:outerShdw>
                </a:effectLst>
                <a:latin typeface="Microsoft Sans Serif"/>
              </a:rPr>
              <a:t>Performance: 22m/s cruise speed / 2h flight endurance</a:t>
            </a:r>
            <a:endParaRPr lang="en-US" sz="1900" b="0" kern="0" dirty="0">
              <a:solidFill>
                <a:srgbClr val="000000"/>
              </a:solidFill>
              <a:latin typeface="Microsoft Sans Serif"/>
            </a:endParaRPr>
          </a:p>
          <a:p>
            <a:pPr marL="342900" indent="-342900">
              <a:buFont typeface="Arial" panose="020B0604020202020204" pitchFamily="34" charset="0"/>
              <a:buChar char="•"/>
            </a:pPr>
            <a:r>
              <a:rPr lang="en-US" sz="1900" b="0" kern="0" dirty="0" smtClean="0">
                <a:solidFill>
                  <a:srgbClr val="000000"/>
                </a:solidFill>
                <a:effectLst>
                  <a:outerShdw blurRad="38100" dist="38100" dir="2700000" algn="tl">
                    <a:srgbClr val="000000">
                      <a:alpha val="43137"/>
                    </a:srgbClr>
                  </a:outerShdw>
                </a:effectLst>
                <a:latin typeface="Microsoft Sans Serif"/>
              </a:rPr>
              <a:t>All deployment mechanisms integrated to deploy and lock flight surfaces</a:t>
            </a:r>
          </a:p>
          <a:p>
            <a:pPr marL="342900" indent="-342900">
              <a:buFont typeface="Arial" panose="020B0604020202020204" pitchFamily="34" charset="0"/>
              <a:buChar char="•"/>
            </a:pPr>
            <a:r>
              <a:rPr lang="en-US" sz="1900" b="0" kern="0" dirty="0" smtClean="0">
                <a:solidFill>
                  <a:srgbClr val="000000"/>
                </a:solidFill>
                <a:effectLst>
                  <a:outerShdw blurRad="38100" dist="38100" dir="2700000" algn="tl">
                    <a:srgbClr val="000000">
                      <a:alpha val="43137"/>
                    </a:srgbClr>
                  </a:outerShdw>
                </a:effectLst>
                <a:latin typeface="Microsoft Sans Serif"/>
              </a:rPr>
              <a:t>Propulsion system integrated</a:t>
            </a:r>
          </a:p>
          <a:p>
            <a:pPr marL="342900" indent="-342900">
              <a:buFont typeface="Arial" panose="020B0604020202020204" pitchFamily="34" charset="0"/>
              <a:buChar char="•"/>
            </a:pPr>
            <a:r>
              <a:rPr lang="en-US" sz="1900" b="0" kern="0" dirty="0" smtClean="0">
                <a:solidFill>
                  <a:srgbClr val="000000"/>
                </a:solidFill>
                <a:effectLst>
                  <a:outerShdw blurRad="38100" dist="38100" dir="2700000" algn="tl">
                    <a:srgbClr val="000000">
                      <a:alpha val="43137"/>
                    </a:srgbClr>
                  </a:outerShdw>
                </a:effectLst>
                <a:latin typeface="Microsoft Sans Serif"/>
              </a:rPr>
              <a:t>Vaisala RSS421 sensor integrated into nosecone</a:t>
            </a:r>
          </a:p>
          <a:p>
            <a:pPr marL="342900" indent="-342900">
              <a:buFont typeface="Arial" panose="020B0604020202020204" pitchFamily="34" charset="0"/>
              <a:buChar char="•"/>
            </a:pPr>
            <a:r>
              <a:rPr lang="en-US" sz="1900" b="0" kern="0" dirty="0" smtClean="0">
                <a:solidFill>
                  <a:srgbClr val="000000"/>
                </a:solidFill>
                <a:effectLst>
                  <a:outerShdw blurRad="38100" dist="38100" dir="2700000" algn="tl">
                    <a:srgbClr val="000000">
                      <a:alpha val="43137"/>
                    </a:srgbClr>
                  </a:outerShdw>
                </a:effectLst>
                <a:latin typeface="Microsoft Sans Serif"/>
              </a:rPr>
              <a:t>Initial autopilot integration and electrical wiring</a:t>
            </a:r>
            <a:endParaRPr lang="en-US" sz="1900" kern="0" dirty="0" smtClean="0">
              <a:latin typeface="Microsoft Sans Serif"/>
            </a:endParaRPr>
          </a:p>
          <a:p>
            <a:pPr marL="228600" lvl="1" indent="0">
              <a:buFontTx/>
              <a:buNone/>
            </a:pPr>
            <a:endParaRPr lang="en-US" sz="1900" kern="0" dirty="0">
              <a:latin typeface="Microsoft Sans Serif"/>
            </a:endParaRPr>
          </a:p>
        </p:txBody>
      </p:sp>
      <p:sp>
        <p:nvSpPr>
          <p:cNvPr id="19458" name="Rectangle 2"/>
          <p:cNvSpPr>
            <a:spLocks noGrp="1" noChangeArrowheads="1"/>
          </p:cNvSpPr>
          <p:nvPr>
            <p:ph type="title"/>
          </p:nvPr>
        </p:nvSpPr>
        <p:spPr>
          <a:xfrm>
            <a:off x="0" y="-1110"/>
            <a:ext cx="9143999" cy="762000"/>
          </a:xfrm>
        </p:spPr>
        <p:txBody>
          <a:bodyPr/>
          <a:lstStyle/>
          <a:p>
            <a:pPr algn="ctr"/>
            <a:r>
              <a:rPr lang="en-US" b="1" dirty="0" smtClean="0"/>
              <a:t>BARRON ASSOCIATES </a:t>
            </a:r>
            <a:r>
              <a:rPr lang="mr-IN" b="1" dirty="0" smtClean="0"/>
              <a:t>–</a:t>
            </a:r>
            <a:r>
              <a:rPr lang="en-US" b="1" dirty="0" smtClean="0"/>
              <a:t> WINGSONDE sUAS</a:t>
            </a:r>
            <a:br>
              <a:rPr lang="en-US" b="1" dirty="0" smtClean="0"/>
            </a:br>
            <a:r>
              <a:rPr lang="en-US" i="1" dirty="0" smtClean="0"/>
              <a:t>Fully-Assembled Tube-Deployed Model</a:t>
            </a:r>
            <a:endParaRPr lang="en-US" i="1" dirty="0"/>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10050" y="787874"/>
            <a:ext cx="3657600" cy="2743200"/>
          </a:xfrm>
          <a:prstGeom prst="rect">
            <a:avLst/>
          </a:prstGeom>
        </p:spPr>
      </p:pic>
      <p:pic>
        <p:nvPicPr>
          <p:cNvPr id="12" name="Picture 1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7609" y="787874"/>
            <a:ext cx="3027191" cy="2743200"/>
          </a:xfrm>
          <a:prstGeom prst="rect">
            <a:avLst/>
          </a:prstGeom>
        </p:spPr>
      </p:pic>
      <p:sp>
        <p:nvSpPr>
          <p:cNvPr id="2" name="Rectangle 1"/>
          <p:cNvSpPr/>
          <p:nvPr/>
        </p:nvSpPr>
        <p:spPr>
          <a:xfrm>
            <a:off x="-162810" y="5610938"/>
            <a:ext cx="9475731" cy="646331"/>
          </a:xfrm>
          <a:prstGeom prst="rect">
            <a:avLst/>
          </a:prstGeom>
        </p:spPr>
        <p:txBody>
          <a:bodyPr wrap="square">
            <a:spAutoFit/>
          </a:bodyPr>
          <a:lstStyle/>
          <a:p>
            <a:pPr algn="ctr"/>
            <a:r>
              <a:rPr lang="en-US" i="1" dirty="0">
                <a:solidFill>
                  <a:srgbClr val="0000FF"/>
                </a:solidFill>
                <a:latin typeface="Arial Black"/>
                <a:cs typeface="Arial Black"/>
              </a:rPr>
              <a:t>NOAA SBIR 8.2.13 - Developing a Cost Effective Air-Deployed UAS</a:t>
            </a:r>
          </a:p>
          <a:p>
            <a:pPr algn="ctr"/>
            <a:r>
              <a:rPr lang="en-US" i="1" dirty="0">
                <a:solidFill>
                  <a:srgbClr val="0000FF"/>
                </a:solidFill>
                <a:latin typeface="Arial Black"/>
                <a:cs typeface="Arial Black"/>
              </a:rPr>
              <a:t>for use in Turbulent Environments</a:t>
            </a:r>
            <a:endParaRPr lang="en-US" dirty="0">
              <a:solidFill>
                <a:srgbClr val="0000FF"/>
              </a:solidFill>
              <a:latin typeface="Arial Black"/>
              <a:cs typeface="Arial Black"/>
            </a:endParaRPr>
          </a:p>
        </p:txBody>
      </p:sp>
    </p:spTree>
    <p:extLst>
      <p:ext uri="{BB962C8B-B14F-4D97-AF65-F5344CB8AC3E}">
        <p14:creationId xmlns:p14="http://schemas.microsoft.com/office/powerpoint/2010/main" val="122708013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dirty="0" smtClean="0"/>
              <a:t>Deployment ConOps</a:t>
            </a:r>
            <a:endParaRPr lang="en-US"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0901" y="-86975"/>
            <a:ext cx="6624190" cy="6811248"/>
          </a:xfrm>
          <a:prstGeom prst="rect">
            <a:avLst/>
          </a:prstGeom>
        </p:spPr>
      </p:pic>
    </p:spTree>
    <p:extLst>
      <p:ext uri="{BB962C8B-B14F-4D97-AF65-F5344CB8AC3E}">
        <p14:creationId xmlns:p14="http://schemas.microsoft.com/office/powerpoint/2010/main" val="379673469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19DBF4E6-F306-C44A-AFDE-D6BB95C9E278}"/>
              </a:ext>
            </a:extLst>
          </p:cNvPr>
          <p:cNvPicPr>
            <a:picLocks noChangeAspect="1"/>
          </p:cNvPicPr>
          <p:nvPr/>
        </p:nvPicPr>
        <p:blipFill rotWithShape="1">
          <a:blip r:embed="rId3">
            <a:extLst>
              <a:ext uri="{28A0092B-C50C-407E-A947-70E740481C1C}">
                <a14:useLocalDpi xmlns:a14="http://schemas.microsoft.com/office/drawing/2010/main" val="0"/>
              </a:ext>
            </a:extLst>
          </a:blip>
          <a:srcRect l="23840" t="20223" r="19165" b="31560"/>
          <a:stretch/>
        </p:blipFill>
        <p:spPr>
          <a:xfrm>
            <a:off x="3771193" y="3097526"/>
            <a:ext cx="5211501" cy="2939843"/>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2769396" y="0"/>
            <a:ext cx="6388333" cy="914272"/>
          </a:xfrm>
          <a:prstGeom prst="rect">
            <a:avLst/>
          </a:prstGeom>
          <a:noFill/>
        </p:spPr>
        <p:txBody>
          <a:bodyPr wrap="square" lIns="97708" tIns="48855" rIns="97708" bIns="48855">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defTabSz="913013" eaLnBrk="1" hangingPunct="1"/>
            <a:r>
              <a:rPr lang="en-US" sz="3400" b="1" dirty="0">
                <a:solidFill>
                  <a:srgbClr val="000000"/>
                </a:solidFill>
                <a:latin typeface="Arial"/>
                <a:cs typeface="Calibri" pitchFamily="34" charset="0"/>
              </a:rPr>
              <a:t>ALTIUS-600</a:t>
            </a:r>
            <a:r>
              <a:rPr lang="en-US" sz="3600" b="1" dirty="0">
                <a:solidFill>
                  <a:srgbClr val="000000"/>
                </a:solidFill>
                <a:latin typeface="Arial"/>
                <a:cs typeface="Calibri" pitchFamily="34" charset="0"/>
              </a:rPr>
              <a:t> </a:t>
            </a:r>
            <a:br>
              <a:rPr lang="en-US" sz="3600" b="1" dirty="0">
                <a:solidFill>
                  <a:srgbClr val="000000"/>
                </a:solidFill>
                <a:latin typeface="Arial"/>
                <a:cs typeface="Calibri" pitchFamily="34" charset="0"/>
              </a:rPr>
            </a:br>
            <a:r>
              <a:rPr lang="en-US" sz="1600" b="1" dirty="0">
                <a:solidFill>
                  <a:srgbClr val="000000"/>
                </a:solidFill>
                <a:latin typeface="Arial"/>
              </a:rPr>
              <a:t>Overview</a:t>
            </a:r>
            <a:endParaRPr lang="en-US" sz="1600" b="1" dirty="0">
              <a:solidFill>
                <a:srgbClr val="000000"/>
              </a:solidFill>
              <a:latin typeface="Arial"/>
              <a:cs typeface="Calibri" pitchFamily="34" charset="0"/>
            </a:endParaRPr>
          </a:p>
        </p:txBody>
      </p:sp>
      <p:sp>
        <p:nvSpPr>
          <p:cNvPr id="5" name="TextBox 4"/>
          <p:cNvSpPr txBox="1"/>
          <p:nvPr/>
        </p:nvSpPr>
        <p:spPr>
          <a:xfrm>
            <a:off x="0" y="3657600"/>
            <a:ext cx="3733799" cy="2146562"/>
          </a:xfrm>
          <a:prstGeom prst="rect">
            <a:avLst/>
          </a:prstGeom>
          <a:noFill/>
        </p:spPr>
        <p:txBody>
          <a:bodyPr wrap="square" lIns="91263" tIns="45631" rIns="91263" bIns="45631" rtlCol="0">
            <a:spAutoFit/>
          </a:bodyPr>
          <a:lstStyle/>
          <a:p>
            <a:pPr marL="137160" lvl="1" indent="-137160" defTabSz="907489">
              <a:buFont typeface="Arial" pitchFamily="34" charset="0"/>
              <a:buChar char="•"/>
            </a:pPr>
            <a:r>
              <a:rPr lang="en-US" sz="1400" dirty="0">
                <a:solidFill>
                  <a:srgbClr val="000000"/>
                </a:solidFill>
                <a:latin typeface="Arial"/>
              </a:rPr>
              <a:t>Air and ground launchable</a:t>
            </a:r>
          </a:p>
          <a:p>
            <a:pPr marL="137160" indent="-137160" defTabSz="907489">
              <a:buFont typeface="Arial" pitchFamily="34" charset="0"/>
              <a:buChar char="•"/>
            </a:pPr>
            <a:r>
              <a:rPr lang="en-US" sz="1400" dirty="0">
                <a:solidFill>
                  <a:srgbClr val="000000"/>
                </a:solidFill>
                <a:latin typeface="Arial"/>
              </a:rPr>
              <a:t>Fully integrated with the Air Force Common Launch Tube (CLT)</a:t>
            </a:r>
          </a:p>
          <a:p>
            <a:pPr marL="137160" indent="-137160" defTabSz="907489">
              <a:buFont typeface="Arial" pitchFamily="34" charset="0"/>
              <a:buChar char="•"/>
            </a:pPr>
            <a:r>
              <a:rPr lang="en-US" sz="1400" dirty="0">
                <a:solidFill>
                  <a:srgbClr val="000000"/>
                </a:solidFill>
                <a:latin typeface="Arial"/>
              </a:rPr>
              <a:t>Modular Payload:</a:t>
            </a:r>
          </a:p>
          <a:p>
            <a:pPr marL="274320" lvl="1" indent="-182880" defTabSz="907489">
              <a:spcAft>
                <a:spcPts val="100"/>
              </a:spcAft>
              <a:buFont typeface=".AppleSystemUIFont" charset="-120"/>
              <a:buChar char="-"/>
            </a:pPr>
            <a:r>
              <a:rPr lang="en-US" sz="1100" dirty="0">
                <a:solidFill>
                  <a:srgbClr val="000000"/>
                </a:solidFill>
                <a:latin typeface="Arial"/>
              </a:rPr>
              <a:t>Weight: 3-6lbs </a:t>
            </a:r>
          </a:p>
          <a:p>
            <a:pPr marL="274320" lvl="1" indent="-182880" defTabSz="907489">
              <a:spcAft>
                <a:spcPts val="100"/>
              </a:spcAft>
              <a:buFont typeface=".AppleSystemUIFont" charset="-120"/>
              <a:buChar char="-"/>
            </a:pPr>
            <a:r>
              <a:rPr lang="en-US" sz="1100" dirty="0">
                <a:solidFill>
                  <a:srgbClr val="000000"/>
                </a:solidFill>
                <a:latin typeface="Arial"/>
              </a:rPr>
              <a:t>Volume: 6” diameter by 7” length</a:t>
            </a:r>
          </a:p>
          <a:p>
            <a:pPr marL="274320" lvl="1" indent="-182880" defTabSz="907489">
              <a:spcAft>
                <a:spcPts val="100"/>
              </a:spcAft>
              <a:buFont typeface=".AppleSystemUIFont" charset="-120"/>
              <a:buChar char="-"/>
            </a:pPr>
            <a:r>
              <a:rPr lang="en-US" sz="1100" dirty="0">
                <a:solidFill>
                  <a:srgbClr val="000000"/>
                </a:solidFill>
                <a:latin typeface="Arial"/>
              </a:rPr>
              <a:t>ISR, C-UAS, EW, Kinetic, METOC, etc.</a:t>
            </a:r>
          </a:p>
          <a:p>
            <a:pPr marL="137160" indent="-137160" defTabSz="907489">
              <a:spcAft>
                <a:spcPts val="300"/>
              </a:spcAft>
              <a:buFont typeface="Arial" pitchFamily="34" charset="0"/>
              <a:buChar char="•"/>
            </a:pPr>
            <a:r>
              <a:rPr lang="en-US" sz="1400" dirty="0">
                <a:solidFill>
                  <a:srgbClr val="000000"/>
                </a:solidFill>
                <a:latin typeface="Arial"/>
              </a:rPr>
              <a:t>Successfully air launched from C-130A, AC-130J </a:t>
            </a:r>
            <a:r>
              <a:rPr lang="en-US" sz="1400" dirty="0" err="1">
                <a:solidFill>
                  <a:srgbClr val="000000"/>
                </a:solidFill>
                <a:latin typeface="Arial"/>
              </a:rPr>
              <a:t>Ghostrider</a:t>
            </a:r>
            <a:r>
              <a:rPr lang="en-US" sz="1400" dirty="0">
                <a:solidFill>
                  <a:srgbClr val="000000"/>
                </a:solidFill>
                <a:latin typeface="Arial"/>
              </a:rPr>
              <a:t>, UH-60M Blackhawk, Cessna Caravan, Beech A36, and others</a:t>
            </a:r>
          </a:p>
        </p:txBody>
      </p:sp>
      <p:sp>
        <p:nvSpPr>
          <p:cNvPr id="6" name="Content Placeholder 2"/>
          <p:cNvSpPr>
            <a:spLocks noGrp="1"/>
          </p:cNvSpPr>
          <p:nvPr>
            <p:ph idx="1"/>
          </p:nvPr>
        </p:nvSpPr>
        <p:spPr>
          <a:xfrm>
            <a:off x="5715000" y="914400"/>
            <a:ext cx="3200400" cy="2667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00" tIns="45651" rIns="91300" bIns="45651" numCol="1" anchor="t" anchorCtr="0" compatLnSpc="1">
            <a:prstTxWarp prst="textNoShape">
              <a:avLst/>
            </a:prstTxWarp>
            <a:noAutofit/>
          </a:bodyPr>
          <a:lstStyle/>
          <a:p>
            <a:pPr marL="137160" indent="-137160">
              <a:spcBef>
                <a:spcPts val="0"/>
              </a:spcBef>
            </a:pPr>
            <a:r>
              <a:rPr lang="en-US" sz="1400" dirty="0"/>
              <a:t>Endurance: 4+ </a:t>
            </a:r>
            <a:r>
              <a:rPr lang="en-US" sz="1400" dirty="0" err="1"/>
              <a:t>hrs</a:t>
            </a:r>
            <a:endParaRPr lang="en-US" sz="1100" dirty="0"/>
          </a:p>
          <a:p>
            <a:pPr marL="137160" indent="-137160">
              <a:spcBef>
                <a:spcPts val="0"/>
              </a:spcBef>
            </a:pPr>
            <a:r>
              <a:rPr lang="en-US" sz="1400" dirty="0"/>
              <a:t>Cruise speed: 55 KIAS</a:t>
            </a:r>
          </a:p>
          <a:p>
            <a:pPr marL="137160" indent="-137160">
              <a:spcBef>
                <a:spcPts val="0"/>
              </a:spcBef>
            </a:pPr>
            <a:r>
              <a:rPr lang="en-US" sz="1400" dirty="0"/>
              <a:t>Dash speed: 90 KIAS</a:t>
            </a:r>
          </a:p>
          <a:p>
            <a:pPr marL="137160" indent="-137160">
              <a:spcBef>
                <a:spcPts val="0"/>
              </a:spcBef>
            </a:pPr>
            <a:r>
              <a:rPr lang="en-US" sz="1400" dirty="0"/>
              <a:t>Cruise range: 220 Nm</a:t>
            </a:r>
          </a:p>
          <a:p>
            <a:pPr marL="274320" lvl="1" indent="-182880" defTabSz="907489">
              <a:spcBef>
                <a:spcPts val="0"/>
              </a:spcBef>
              <a:spcAft>
                <a:spcPts val="100"/>
              </a:spcAft>
              <a:buFont typeface=".AppleSystemUIFont" charset="-120"/>
              <a:buChar char="-"/>
            </a:pPr>
            <a:r>
              <a:rPr lang="en-US" sz="1100" dirty="0"/>
              <a:t>Excludes launch descent glide distance</a:t>
            </a:r>
          </a:p>
          <a:p>
            <a:pPr marL="137160" indent="-137160">
              <a:spcBef>
                <a:spcPts val="0"/>
              </a:spcBef>
            </a:pPr>
            <a:r>
              <a:rPr lang="en-US" sz="1400" dirty="0"/>
              <a:t>Tube-stowed dimensions: 6”x40” </a:t>
            </a:r>
            <a:endParaRPr lang="en-US" sz="1600" dirty="0"/>
          </a:p>
          <a:p>
            <a:pPr marL="137160" indent="-137160">
              <a:spcBef>
                <a:spcPts val="0"/>
              </a:spcBef>
            </a:pPr>
            <a:r>
              <a:rPr lang="en-US" sz="1400" dirty="0"/>
              <a:t>Deployed wing span: 100” </a:t>
            </a:r>
          </a:p>
          <a:p>
            <a:pPr marL="137160" indent="-137160">
              <a:spcBef>
                <a:spcPts val="0"/>
              </a:spcBef>
            </a:pPr>
            <a:r>
              <a:rPr lang="en-US" sz="1400" dirty="0"/>
              <a:t>Deployed length: 40” </a:t>
            </a:r>
          </a:p>
          <a:p>
            <a:pPr marL="137160" indent="-137160">
              <a:spcBef>
                <a:spcPts val="0"/>
              </a:spcBef>
            </a:pPr>
            <a:r>
              <a:rPr lang="en-US" sz="1400" dirty="0"/>
              <a:t>Gross Weight: 23-27 </a:t>
            </a:r>
            <a:r>
              <a:rPr lang="en-US" sz="1400" dirty="0" err="1"/>
              <a:t>lbs</a:t>
            </a:r>
            <a:endParaRPr lang="en-US" sz="1400" dirty="0"/>
          </a:p>
        </p:txBody>
      </p:sp>
      <p:pic>
        <p:nvPicPr>
          <p:cNvPr id="10" name="Picture 9">
            <a:extLst>
              <a:ext uri="{FF2B5EF4-FFF2-40B4-BE49-F238E27FC236}">
                <a16:creationId xmlns="" xmlns:a16="http://schemas.microsoft.com/office/drawing/2014/main" id="{FA5B9151-4CF6-7B4E-ABE1-0B4D8AC1A056}"/>
              </a:ext>
            </a:extLst>
          </p:cNvPr>
          <p:cNvPicPr>
            <a:picLocks noChangeAspect="1"/>
          </p:cNvPicPr>
          <p:nvPr/>
        </p:nvPicPr>
        <p:blipFill rotWithShape="1">
          <a:blip r:embed="rId4">
            <a:extLst>
              <a:ext uri="{28A0092B-C50C-407E-A947-70E740481C1C}">
                <a14:useLocalDpi xmlns:a14="http://schemas.microsoft.com/office/drawing/2010/main" val="0"/>
              </a:ext>
            </a:extLst>
          </a:blip>
          <a:srcRect l="25459" t="24124" r="12659" b="17655"/>
          <a:stretch/>
        </p:blipFill>
        <p:spPr>
          <a:xfrm>
            <a:off x="161306" y="876300"/>
            <a:ext cx="5572126" cy="2743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8418604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370"/>
            <a:ext cx="8229600" cy="683963"/>
          </a:xfrm>
        </p:spPr>
        <p:txBody>
          <a:bodyPr>
            <a:normAutofit/>
          </a:bodyPr>
          <a:lstStyle/>
          <a:p>
            <a:r>
              <a:rPr lang="en-US" sz="2600" b="1" i="1" u="sng" dirty="0" smtClean="0"/>
              <a:t>Requirements for </a:t>
            </a:r>
            <a:r>
              <a:rPr lang="en-US" sz="2600" b="1" i="1" u="sng" dirty="0"/>
              <a:t>A</a:t>
            </a:r>
            <a:r>
              <a:rPr lang="en-US" sz="2600" b="1" i="1" u="sng" dirty="0" smtClean="0"/>
              <a:t>ll </a:t>
            </a:r>
            <a:r>
              <a:rPr lang="en-US" sz="2600" b="1" i="1" u="sng" dirty="0"/>
              <a:t>F</a:t>
            </a:r>
            <a:r>
              <a:rPr lang="en-US" sz="2600" b="1" i="1" u="sng" dirty="0" smtClean="0"/>
              <a:t>uture sUAS TC Operations </a:t>
            </a:r>
            <a:endParaRPr lang="en-US" sz="2600" b="1" i="1" u="sng" dirty="0"/>
          </a:p>
        </p:txBody>
      </p:sp>
      <p:sp>
        <p:nvSpPr>
          <p:cNvPr id="3" name="Content Placeholder 2"/>
          <p:cNvSpPr>
            <a:spLocks noGrp="1"/>
          </p:cNvSpPr>
          <p:nvPr>
            <p:ph idx="1"/>
          </p:nvPr>
        </p:nvSpPr>
        <p:spPr>
          <a:xfrm>
            <a:off x="0" y="446615"/>
            <a:ext cx="9394074" cy="5079287"/>
          </a:xfrm>
        </p:spPr>
        <p:txBody>
          <a:bodyPr>
            <a:normAutofit fontScale="62500" lnSpcReduction="20000"/>
          </a:bodyPr>
          <a:lstStyle/>
          <a:p>
            <a:pPr marL="0" indent="0">
              <a:buNone/>
            </a:pPr>
            <a:endParaRPr lang="en-US" sz="3000" b="1" dirty="0" smtClean="0"/>
          </a:p>
          <a:p>
            <a:r>
              <a:rPr lang="en-US" sz="2900" b="1" u="sng" dirty="0" smtClean="0"/>
              <a:t>Cost</a:t>
            </a:r>
            <a:r>
              <a:rPr lang="en-US" sz="2900" b="1" u="sng" dirty="0"/>
              <a:t>:</a:t>
            </a:r>
            <a:r>
              <a:rPr lang="en-US" sz="2900" b="1" dirty="0"/>
              <a:t> Improvement over GPS dropsonde (~$300/min; $900/3 min) (PBL)</a:t>
            </a:r>
          </a:p>
          <a:p>
            <a:endParaRPr lang="en-US" sz="1900" b="1" dirty="0" smtClean="0"/>
          </a:p>
          <a:p>
            <a:r>
              <a:rPr lang="en-US" sz="2900" b="1" u="sng" dirty="0" smtClean="0"/>
              <a:t>Command/Control:</a:t>
            </a:r>
            <a:r>
              <a:rPr lang="en-US" sz="2900" b="1" dirty="0" smtClean="0"/>
              <a:t> 150nmi range between sUAS and P3 (C130)</a:t>
            </a:r>
          </a:p>
          <a:p>
            <a:pPr marL="0" indent="0">
              <a:buNone/>
            </a:pPr>
            <a:endParaRPr lang="en-US" sz="1900" b="1" dirty="0" smtClean="0"/>
          </a:p>
          <a:p>
            <a:r>
              <a:rPr lang="en-US" sz="2900" b="1" u="sng" dirty="0"/>
              <a:t>Payload: </a:t>
            </a:r>
            <a:r>
              <a:rPr lang="en-US" sz="2900" b="1" dirty="0"/>
              <a:t>High QC, reliable (Vaisala RD41; NOAA GPS Drop/Up </a:t>
            </a:r>
            <a:r>
              <a:rPr lang="en-US" sz="2900" b="1" dirty="0" smtClean="0"/>
              <a:t>Sondes</a:t>
            </a:r>
            <a:r>
              <a:rPr lang="en-US" sz="2900" b="1" dirty="0"/>
              <a:t>)</a:t>
            </a:r>
          </a:p>
          <a:p>
            <a:endParaRPr lang="en-US" sz="1900" b="1" dirty="0" smtClean="0"/>
          </a:p>
          <a:p>
            <a:r>
              <a:rPr lang="en-US" sz="2900" b="1" dirty="0" smtClean="0"/>
              <a:t>S</a:t>
            </a:r>
            <a:r>
              <a:rPr lang="en-US" sz="2900" b="1" u="sng" dirty="0" smtClean="0"/>
              <a:t>urvivability_1</a:t>
            </a:r>
            <a:r>
              <a:rPr lang="en-US" sz="2900" b="1" dirty="0" smtClean="0"/>
              <a:t>: Consistency, 210-220kt air-deployed launch (P3/C130)</a:t>
            </a:r>
            <a:endParaRPr lang="en-US" sz="2900" b="1" dirty="0"/>
          </a:p>
          <a:p>
            <a:endParaRPr lang="en-US" sz="1900" b="1" dirty="0" smtClean="0"/>
          </a:p>
          <a:p>
            <a:r>
              <a:rPr lang="en-US" sz="2900" b="1" u="sng" dirty="0" smtClean="0"/>
              <a:t>Survivability_2</a:t>
            </a:r>
            <a:r>
              <a:rPr lang="en-US" sz="2900" b="1" dirty="0" smtClean="0"/>
              <a:t>: Severely turbulent, high wind hurricane conditions</a:t>
            </a:r>
          </a:p>
          <a:p>
            <a:endParaRPr lang="en-US" sz="1900" b="1" dirty="0" smtClean="0"/>
          </a:p>
          <a:p>
            <a:r>
              <a:rPr lang="en-US" sz="2900" b="1" u="sng" dirty="0" smtClean="0"/>
              <a:t>Full Autonomy </a:t>
            </a:r>
            <a:r>
              <a:rPr lang="en-US" sz="2900" b="1" dirty="0" smtClean="0"/>
              <a:t>: No onboard sUAS pilots (Similar to Dropsonde release)</a:t>
            </a:r>
            <a:endParaRPr lang="en-US" sz="2900" b="1" dirty="0"/>
          </a:p>
          <a:p>
            <a:pPr marL="0" indent="0">
              <a:buNone/>
            </a:pPr>
            <a:endParaRPr lang="en-US" sz="1400" b="1" i="1" dirty="0" smtClean="0">
              <a:solidFill>
                <a:srgbClr val="0000FF"/>
              </a:solidFill>
            </a:endParaRPr>
          </a:p>
          <a:p>
            <a:pPr marL="0" indent="0" algn="ctr">
              <a:buNone/>
            </a:pPr>
            <a:r>
              <a:rPr lang="en-US" sz="3200" b="1" i="1" u="sng" dirty="0" smtClean="0">
                <a:solidFill>
                  <a:srgbClr val="0000FF"/>
                </a:solidFill>
              </a:rPr>
              <a:t>Where are we right now (</a:t>
            </a:r>
            <a:r>
              <a:rPr lang="en-US" sz="3200" b="1" i="1" u="sng" dirty="0">
                <a:solidFill>
                  <a:srgbClr val="0000FF"/>
                </a:solidFill>
              </a:rPr>
              <a:t>J</a:t>
            </a:r>
            <a:r>
              <a:rPr lang="en-US" sz="3200" b="1" i="1" u="sng" dirty="0" smtClean="0">
                <a:solidFill>
                  <a:srgbClr val="0000FF"/>
                </a:solidFill>
              </a:rPr>
              <a:t>une 2020)? </a:t>
            </a:r>
          </a:p>
          <a:p>
            <a:pPr marL="0" indent="0" algn="ctr">
              <a:buNone/>
            </a:pPr>
            <a:endParaRPr lang="en-US" sz="1700" b="1" i="1" dirty="0">
              <a:solidFill>
                <a:srgbClr val="0000FF"/>
              </a:solidFill>
            </a:endParaRPr>
          </a:p>
          <a:p>
            <a:pPr marL="0" indent="0">
              <a:buNone/>
            </a:pPr>
            <a:r>
              <a:rPr lang="en-US" sz="3200" b="1" i="1" dirty="0" smtClean="0">
                <a:solidFill>
                  <a:srgbClr val="0000FF"/>
                </a:solidFill>
              </a:rPr>
              <a:t>- </a:t>
            </a:r>
            <a:r>
              <a:rPr lang="en-US" sz="3000" b="1" i="1" dirty="0" smtClean="0">
                <a:solidFill>
                  <a:srgbClr val="0000FF"/>
                </a:solidFill>
              </a:rPr>
              <a:t>Cost: ALL 3 have, so far, met cost requirements (~$40- $200/minute)</a:t>
            </a:r>
          </a:p>
          <a:p>
            <a:pPr marL="0" indent="0">
              <a:buNone/>
            </a:pPr>
            <a:r>
              <a:rPr lang="en-US" sz="3000" b="1" i="1" dirty="0" smtClean="0">
                <a:solidFill>
                  <a:srgbClr val="0000FF"/>
                </a:solidFill>
              </a:rPr>
              <a:t>- C2: Area-I’s Altius 600 has exhibited </a:t>
            </a:r>
            <a:r>
              <a:rPr lang="en-US" sz="3000" b="1" i="1" dirty="0" smtClean="0">
                <a:solidFill>
                  <a:srgbClr val="FF0000"/>
                </a:solidFill>
              </a:rPr>
              <a:t>ground-to-air range </a:t>
            </a:r>
            <a:r>
              <a:rPr lang="en-US" sz="3000" b="1" i="1" dirty="0" smtClean="0">
                <a:solidFill>
                  <a:srgbClr val="0000FF"/>
                </a:solidFill>
              </a:rPr>
              <a:t>&gt;150nmi</a:t>
            </a:r>
          </a:p>
          <a:p>
            <a:pPr marL="0" indent="0">
              <a:buNone/>
            </a:pPr>
            <a:r>
              <a:rPr lang="en-US" sz="3000" b="1" i="1" dirty="0" smtClean="0">
                <a:solidFill>
                  <a:srgbClr val="0000FF"/>
                </a:solidFill>
              </a:rPr>
              <a:t>- Payload: All have made strides (ground testing only, no air tests to date)</a:t>
            </a:r>
          </a:p>
          <a:p>
            <a:pPr marL="0" indent="0">
              <a:buNone/>
            </a:pPr>
            <a:r>
              <a:rPr lang="en-US" sz="3000" b="1" i="1" dirty="0">
                <a:solidFill>
                  <a:srgbClr val="0000FF"/>
                </a:solidFill>
              </a:rPr>
              <a:t>- Survivability </a:t>
            </a:r>
            <a:r>
              <a:rPr lang="en-US" sz="3000" b="1" i="1" dirty="0" smtClean="0">
                <a:solidFill>
                  <a:srgbClr val="0000FF"/>
                </a:solidFill>
              </a:rPr>
              <a:t>(1 + 2): </a:t>
            </a:r>
            <a:r>
              <a:rPr lang="en-US" sz="3000" b="1" i="1" dirty="0" smtClean="0">
                <a:solidFill>
                  <a:srgbClr val="FF0000"/>
                </a:solidFill>
              </a:rPr>
              <a:t>Unknown (ALL)</a:t>
            </a:r>
          </a:p>
          <a:p>
            <a:pPr marL="0" indent="0">
              <a:buNone/>
            </a:pPr>
            <a:r>
              <a:rPr lang="en-US" sz="3000" b="1" i="1" dirty="0">
                <a:solidFill>
                  <a:srgbClr val="0000FF"/>
                </a:solidFill>
              </a:rPr>
              <a:t>- </a:t>
            </a:r>
            <a:r>
              <a:rPr lang="en-US" sz="3000" b="1" i="1" u="sng" dirty="0" smtClean="0">
                <a:solidFill>
                  <a:srgbClr val="0000FF"/>
                </a:solidFill>
              </a:rPr>
              <a:t>Automation:</a:t>
            </a:r>
            <a:r>
              <a:rPr lang="en-US" sz="3000" b="1" i="1" dirty="0" smtClean="0">
                <a:solidFill>
                  <a:srgbClr val="0000FF"/>
                </a:solidFill>
              </a:rPr>
              <a:t>  </a:t>
            </a:r>
            <a:r>
              <a:rPr lang="en-US" sz="3000" b="1" i="1" dirty="0" smtClean="0">
                <a:solidFill>
                  <a:srgbClr val="FF0000"/>
                </a:solidFill>
              </a:rPr>
              <a:t>All in progress</a:t>
            </a:r>
            <a:r>
              <a:rPr lang="mr-IN" sz="3000" b="1" i="1" dirty="0" smtClean="0">
                <a:solidFill>
                  <a:srgbClr val="FF0000"/>
                </a:solidFill>
              </a:rPr>
              <a:t>…</a:t>
            </a:r>
            <a:endParaRPr lang="en-US" sz="3000" b="1" i="1" dirty="0" smtClean="0">
              <a:solidFill>
                <a:srgbClr val="FF0000"/>
              </a:solidFill>
            </a:endParaRPr>
          </a:p>
          <a:p>
            <a:pPr>
              <a:buFontTx/>
              <a:buChar char="-"/>
            </a:pPr>
            <a:endParaRPr lang="en-US" sz="2900" b="1" i="1" dirty="0" smtClean="0">
              <a:solidFill>
                <a:srgbClr val="FF0000"/>
              </a:solidFill>
            </a:endParaRPr>
          </a:p>
          <a:p>
            <a:pPr>
              <a:buFontTx/>
              <a:buChar char="-"/>
            </a:pPr>
            <a:endParaRPr lang="en-US" b="1" i="1" dirty="0" smtClean="0">
              <a:solidFill>
                <a:srgbClr val="FF0000"/>
              </a:solidFill>
            </a:endParaRPr>
          </a:p>
          <a:p>
            <a:pPr marL="0" indent="0">
              <a:buNone/>
            </a:pPr>
            <a:endParaRPr lang="en-US" b="1" i="1" dirty="0">
              <a:solidFill>
                <a:srgbClr val="FF0000"/>
              </a:solidFill>
            </a:endParaRPr>
          </a:p>
        </p:txBody>
      </p:sp>
      <p:sp>
        <p:nvSpPr>
          <p:cNvPr id="4" name="TextBox 3"/>
          <p:cNvSpPr txBox="1"/>
          <p:nvPr/>
        </p:nvSpPr>
        <p:spPr>
          <a:xfrm>
            <a:off x="-34457" y="5195397"/>
            <a:ext cx="9161061" cy="1923604"/>
          </a:xfrm>
          <a:prstGeom prst="rect">
            <a:avLst/>
          </a:prstGeom>
          <a:noFill/>
        </p:spPr>
        <p:txBody>
          <a:bodyPr wrap="square" rtlCol="0">
            <a:spAutoFit/>
          </a:bodyPr>
          <a:lstStyle/>
          <a:p>
            <a:pPr algn="ctr"/>
            <a:r>
              <a:rPr lang="en-US" sz="2100" b="1" dirty="0" smtClean="0"/>
              <a:t>-----------------------------</a:t>
            </a:r>
          </a:p>
          <a:p>
            <a:pPr algn="ctr"/>
            <a:r>
              <a:rPr lang="en-US" sz="2000" b="1" u="sng" dirty="0" smtClean="0"/>
              <a:t>What's Next?  </a:t>
            </a:r>
          </a:p>
          <a:p>
            <a:pPr algn="ctr"/>
            <a:r>
              <a:rPr lang="en-US" sz="1900" b="1" dirty="0" smtClean="0"/>
              <a:t>Clear Air Testing with Area-I’s Altius 600 </a:t>
            </a:r>
            <a:r>
              <a:rPr lang="en-US" sz="1900" b="1" i="1" dirty="0" smtClean="0"/>
              <a:t>(COVID dependent)</a:t>
            </a:r>
          </a:p>
          <a:p>
            <a:pPr algn="ctr"/>
            <a:r>
              <a:rPr lang="en-US" sz="1900" b="1" dirty="0" smtClean="0"/>
              <a:t>Possible In-Storm Testing (4 Altius) in 2020 </a:t>
            </a:r>
            <a:r>
              <a:rPr lang="en-US" sz="1900" b="1" i="1" dirty="0" smtClean="0"/>
              <a:t>(Successful CAT dependent)</a:t>
            </a:r>
          </a:p>
          <a:p>
            <a:pPr algn="ctr"/>
            <a:r>
              <a:rPr lang="en-US" sz="1900" b="1" i="1" dirty="0" smtClean="0"/>
              <a:t>Continued testing and development of Black Swift and Barron sUAS </a:t>
            </a:r>
          </a:p>
          <a:p>
            <a:pPr algn="ctr"/>
            <a:endParaRPr lang="en-US" sz="2100" b="1" dirty="0"/>
          </a:p>
        </p:txBody>
      </p:sp>
    </p:spTree>
    <p:extLst>
      <p:ext uri="{BB962C8B-B14F-4D97-AF65-F5344CB8AC3E}">
        <p14:creationId xmlns:p14="http://schemas.microsoft.com/office/powerpoint/2010/main" val="54644924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iss007e14745.jpg"/>
          <p:cNvPicPr>
            <a:picLocks noChangeAspect="1"/>
          </p:cNvPicPr>
          <p:nvPr/>
        </p:nvPicPr>
        <p:blipFill>
          <a:blip r:embed="rId3"/>
          <a:srcRect/>
          <a:stretch>
            <a:fillRect/>
          </a:stretch>
        </p:blipFill>
        <p:spPr bwMode="auto">
          <a:xfrm>
            <a:off x="0" y="-38278"/>
            <a:ext cx="9144000" cy="6433717"/>
          </a:xfrm>
          <a:prstGeom prst="rect">
            <a:avLst/>
          </a:prstGeom>
          <a:noFill/>
          <a:ln w="9525">
            <a:noFill/>
            <a:miter lim="800000"/>
            <a:headEnd/>
            <a:tailEnd/>
          </a:ln>
        </p:spPr>
      </p:pic>
      <p:sp>
        <p:nvSpPr>
          <p:cNvPr id="5123" name="AutoShape 2"/>
          <p:cNvSpPr>
            <a:spLocks/>
          </p:cNvSpPr>
          <p:nvPr/>
        </p:nvSpPr>
        <p:spPr bwMode="auto">
          <a:xfrm>
            <a:off x="-1025724" y="-65120"/>
            <a:ext cx="10941050" cy="990600"/>
          </a:xfrm>
          <a:custGeom>
            <a:avLst/>
            <a:gdLst>
              <a:gd name="T0" fmla="*/ 688731635 w 21600"/>
              <a:gd name="T1" fmla="*/ 5215404 h 21600"/>
              <a:gd name="T2" fmla="*/ 688731635 w 21600"/>
              <a:gd name="T3" fmla="*/ 5215404 h 21600"/>
              <a:gd name="T4" fmla="*/ 688731635 w 21600"/>
              <a:gd name="T5" fmla="*/ 5215404 h 21600"/>
              <a:gd name="T6" fmla="*/ 688731635 w 21600"/>
              <a:gd name="T7" fmla="*/ 521540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extLst/>
        </p:spPr>
        <p:txBody>
          <a:bodyPr lIns="72248" tIns="72248" rIns="72248" bIns="72248" anchor="ctr">
            <a:prstTxWarp prst="textNoShape">
              <a:avLst/>
            </a:prstTxWarp>
          </a:bodyPr>
          <a:lstStyle/>
          <a:p>
            <a:pPr marL="136525" algn="ctr" defTabSz="912813">
              <a:spcBef>
                <a:spcPts val="700"/>
              </a:spcBef>
            </a:pPr>
            <a:r>
              <a:rPr lang="en-US" sz="2800" i="1" dirty="0">
                <a:solidFill>
                  <a:srgbClr val="000000"/>
                </a:solidFill>
                <a:ea typeface="Helvetica" pitchFamily="-72" charset="0"/>
                <a:cs typeface="Helvetica" pitchFamily="-72" charset="0"/>
              </a:rPr>
              <a:t> </a:t>
            </a:r>
            <a:r>
              <a:rPr lang="en-US" sz="2800" b="1" i="1" dirty="0" smtClean="0"/>
              <a:t>small Unmanned Aircraft System (sUAS) Operations</a:t>
            </a:r>
          </a:p>
          <a:p>
            <a:pPr marL="136525" algn="ctr" defTabSz="912813">
              <a:spcBef>
                <a:spcPts val="700"/>
              </a:spcBef>
            </a:pPr>
            <a:r>
              <a:rPr lang="en-US" sz="2800" b="1" i="1" dirty="0" smtClean="0"/>
              <a:t> </a:t>
            </a:r>
            <a:r>
              <a:rPr lang="en-US" sz="2800" b="1" i="1" dirty="0"/>
              <a:t>in </a:t>
            </a:r>
            <a:r>
              <a:rPr lang="en-US" sz="2800" b="1" i="1" dirty="0" smtClean="0"/>
              <a:t>Hurricanes</a:t>
            </a:r>
            <a:r>
              <a:rPr lang="mr-IN" sz="2800" b="1" i="1" dirty="0" smtClean="0"/>
              <a:t>…</a:t>
            </a:r>
            <a:endParaRPr lang="en-US" sz="2800" b="1" i="1" dirty="0">
              <a:latin typeface="Calibri"/>
              <a:cs typeface="Calibri"/>
            </a:endParaRPr>
          </a:p>
        </p:txBody>
      </p:sp>
      <p:sp>
        <p:nvSpPr>
          <p:cNvPr id="17412" name="Rectangle 1"/>
          <p:cNvSpPr>
            <a:spLocks noChangeArrowheads="1"/>
          </p:cNvSpPr>
          <p:nvPr/>
        </p:nvSpPr>
        <p:spPr bwMode="auto">
          <a:xfrm>
            <a:off x="296333" y="992640"/>
            <a:ext cx="8847667" cy="5278368"/>
          </a:xfrm>
          <a:prstGeom prst="rect">
            <a:avLst/>
          </a:prstGeom>
          <a:noFill/>
          <a:ln w="9525">
            <a:noFill/>
            <a:miter lim="800000"/>
            <a:headEnd/>
            <a:tailEnd/>
          </a:ln>
        </p:spPr>
        <p:txBody>
          <a:bodyPr wrap="square">
            <a:prstTxWarp prst="textNoShape">
              <a:avLst/>
            </a:prstTxWarp>
            <a:spAutoFit/>
          </a:bodyPr>
          <a:lstStyle/>
          <a:p>
            <a:pPr algn="ctr"/>
            <a:r>
              <a:rPr lang="en-US" sz="2900" b="1" u="sng" dirty="0">
                <a:solidFill>
                  <a:srgbClr val="FFFF00"/>
                </a:solidFill>
                <a:latin typeface="Calibri"/>
                <a:cs typeface="Calibri"/>
              </a:rPr>
              <a:t>Observational </a:t>
            </a:r>
            <a:r>
              <a:rPr lang="en-US" sz="2900" b="1" u="sng" dirty="0" smtClean="0">
                <a:solidFill>
                  <a:srgbClr val="FFFF00"/>
                </a:solidFill>
                <a:latin typeface="Calibri"/>
                <a:cs typeface="Calibri"/>
              </a:rPr>
              <a:t>Objective</a:t>
            </a:r>
            <a:r>
              <a:rPr lang="en-US" sz="2900" b="1" u="sng" dirty="0">
                <a:solidFill>
                  <a:srgbClr val="FFFF00"/>
                </a:solidFill>
                <a:latin typeface="Calibri"/>
                <a:cs typeface="Calibri"/>
              </a:rPr>
              <a:t>:</a:t>
            </a:r>
          </a:p>
          <a:p>
            <a:pPr algn="ctr"/>
            <a:endParaRPr lang="en-US" sz="600" b="1" dirty="0">
              <a:solidFill>
                <a:srgbClr val="FFFF00"/>
              </a:solidFill>
              <a:latin typeface="Calibri"/>
              <a:cs typeface="Calibri"/>
            </a:endParaRPr>
          </a:p>
          <a:p>
            <a:pPr algn="just"/>
            <a:r>
              <a:rPr lang="en-US" sz="2900" b="1" dirty="0">
                <a:solidFill>
                  <a:srgbClr val="FFFFFF"/>
                </a:solidFill>
                <a:latin typeface="Calibri"/>
                <a:cs typeface="Calibri"/>
              </a:rPr>
              <a:t>Leverage key attributes of NOAA’s existing Hurricane </a:t>
            </a:r>
            <a:r>
              <a:rPr lang="en-US" sz="2900" b="1" dirty="0" smtClean="0">
                <a:solidFill>
                  <a:srgbClr val="FFFFFF"/>
                </a:solidFill>
                <a:latin typeface="Calibri"/>
                <a:cs typeface="Calibri"/>
              </a:rPr>
              <a:t>Hunter aircraft </a:t>
            </a:r>
            <a:r>
              <a:rPr lang="en-US" sz="2900" b="1" dirty="0">
                <a:solidFill>
                  <a:srgbClr val="FFFFFF"/>
                </a:solidFill>
                <a:latin typeface="Calibri"/>
                <a:cs typeface="Calibri"/>
              </a:rPr>
              <a:t>to develop emerging unmanned technologies designed to enhanced data coverage of the critically important, yet sparsely-sampled tropical cyclone boundary layer environment.</a:t>
            </a:r>
          </a:p>
          <a:p>
            <a:pPr algn="just"/>
            <a:endParaRPr lang="en-US" sz="600" b="1" dirty="0">
              <a:solidFill>
                <a:srgbClr val="FFFFFF"/>
              </a:solidFill>
              <a:latin typeface="Calibri"/>
              <a:cs typeface="Calibri"/>
            </a:endParaRPr>
          </a:p>
          <a:p>
            <a:pPr algn="ctr"/>
            <a:r>
              <a:rPr lang="en-US" sz="2900" b="1" u="sng" dirty="0">
                <a:solidFill>
                  <a:srgbClr val="FFFF00"/>
                </a:solidFill>
                <a:latin typeface="Calibri"/>
                <a:cs typeface="Calibri"/>
              </a:rPr>
              <a:t>End goal:</a:t>
            </a:r>
          </a:p>
          <a:p>
            <a:pPr algn="ctr"/>
            <a:endParaRPr lang="en-US" sz="600" b="1" dirty="0">
              <a:solidFill>
                <a:srgbClr val="FFFF00"/>
              </a:solidFill>
              <a:latin typeface="Calibri"/>
              <a:cs typeface="Calibri"/>
            </a:endParaRPr>
          </a:p>
          <a:p>
            <a:pPr algn="just"/>
            <a:r>
              <a:rPr lang="en-US" sz="2900" b="1" dirty="0">
                <a:solidFill>
                  <a:srgbClr val="FFFFFF"/>
                </a:solidFill>
                <a:latin typeface="Calibri"/>
                <a:cs typeface="Calibri"/>
              </a:rPr>
              <a:t>Through enhanced observation, improve basic understanding, operational situational awareness and ultimately, hurricane intensity forecast performance.</a:t>
            </a:r>
          </a:p>
          <a:p>
            <a:pPr algn="ctr"/>
            <a:endParaRPr lang="en-US" sz="2900" b="1" dirty="0">
              <a:solidFill>
                <a:srgbClr val="FFFF00"/>
              </a:solidFill>
              <a:latin typeface="Calibri"/>
              <a:cs typeface="Calibri"/>
            </a:endParaRPr>
          </a:p>
        </p:txBody>
      </p:sp>
      <p:sp>
        <p:nvSpPr>
          <p:cNvPr id="2" name="TextBox 1"/>
          <p:cNvSpPr txBox="1"/>
          <p:nvPr/>
        </p:nvSpPr>
        <p:spPr>
          <a:xfrm>
            <a:off x="144017" y="6237312"/>
            <a:ext cx="899591" cy="144016"/>
          </a:xfrm>
          <a:prstGeom prst="rect">
            <a:avLst/>
          </a:prstGeom>
          <a:solidFill>
            <a:schemeClr val="bg1"/>
          </a:solidFill>
        </p:spPr>
        <p:txBody>
          <a:bodyPr wrap="square" rtlCol="0">
            <a:spAutoFit/>
          </a:bodyPr>
          <a:lstStyle/>
          <a:p>
            <a:endParaRPr lang="en-US" dirty="0"/>
          </a:p>
        </p:txBody>
      </p:sp>
      <p:sp>
        <p:nvSpPr>
          <p:cNvPr id="8" name="AutoShape 1"/>
          <p:cNvSpPr>
            <a:spLocks/>
          </p:cNvSpPr>
          <p:nvPr/>
        </p:nvSpPr>
        <p:spPr bwMode="auto">
          <a:xfrm>
            <a:off x="0" y="6475413"/>
            <a:ext cx="533400" cy="287337"/>
          </a:xfrm>
          <a:custGeom>
            <a:avLst/>
            <a:gdLst>
              <a:gd name="T0" fmla="*/ 162637809 w 21600"/>
              <a:gd name="T1" fmla="*/ 25423697 h 21600"/>
              <a:gd name="T2" fmla="*/ 162637809 w 21600"/>
              <a:gd name="T3" fmla="*/ 25423697 h 21600"/>
              <a:gd name="T4" fmla="*/ 162637809 w 21600"/>
              <a:gd name="T5" fmla="*/ 25423697 h 21600"/>
              <a:gd name="T6" fmla="*/ 162637809 w 21600"/>
              <a:gd name="T7" fmla="*/ 2542369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w="9525">
            <a:noFill/>
            <a:miter lim="800000"/>
            <a:headEnd/>
            <a:tailEnd/>
          </a:ln>
        </p:spPr>
        <p:txBody>
          <a:bodyPr lIns="45719" tIns="45719" rIns="45719" bIns="45719" anchor="ctr">
            <a:prstTxWarp prst="textNoShape">
              <a:avLst/>
            </a:prstTxWarp>
          </a:bodyPr>
          <a:lstStyle/>
          <a:p>
            <a:pPr algn="ctr"/>
            <a:fld id="{26A77A1A-2214-493A-BE34-90D58F46A5D3}" type="slidenum">
              <a:rPr lang="en-US" sz="1400">
                <a:solidFill>
                  <a:srgbClr val="FFFFFF"/>
                </a:solidFill>
              </a:rPr>
              <a:pPr algn="ctr"/>
              <a:t>2</a:t>
            </a:fld>
            <a:endParaRPr lang="en-US" sz="1800" dirty="0"/>
          </a:p>
        </p:txBody>
      </p:sp>
      <p:pic>
        <p:nvPicPr>
          <p:cNvPr id="9" name="Picture 8">
            <a:extLst>
              <a:ext uri="{FF2B5EF4-FFF2-40B4-BE49-F238E27FC236}">
                <a16:creationId xmlns="" xmlns:a16="http://schemas.microsoft.com/office/drawing/2014/main" id="{8E07FC91-676D-4945-9427-A7A538829B5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88809" y="5712061"/>
            <a:ext cx="1129923" cy="11253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8757874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unnamed-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0" y="22803"/>
            <a:ext cx="9144000" cy="769441"/>
          </a:xfrm>
          <a:prstGeom prst="rect">
            <a:avLst/>
          </a:prstGeom>
          <a:noFill/>
        </p:spPr>
        <p:txBody>
          <a:bodyPr wrap="square" rtlCol="0">
            <a:spAutoFit/>
          </a:bodyPr>
          <a:lstStyle/>
          <a:p>
            <a:pPr algn="ctr"/>
            <a:r>
              <a:rPr lang="en-US" sz="2200" b="1" dirty="0">
                <a:solidFill>
                  <a:srgbClr val="FF6600"/>
                </a:solidFill>
                <a:latin typeface="Arial" panose="020B0604020202020204" pitchFamily="34" charset="0"/>
                <a:cs typeface="Arial" panose="020B0604020202020204" pitchFamily="34" charset="0"/>
              </a:rPr>
              <a:t>2020 NOAA/AOML/HRD Hurricane Field Program</a:t>
            </a:r>
          </a:p>
          <a:p>
            <a:pPr algn="ctr"/>
            <a:r>
              <a:rPr lang="en-US" sz="2200" b="1" dirty="0">
                <a:solidFill>
                  <a:srgbClr val="FF6600"/>
                </a:solidFill>
                <a:latin typeface="Arial" panose="020B0604020202020204" pitchFamily="34" charset="0"/>
                <a:cs typeface="Arial" panose="020B0604020202020204" pitchFamily="34" charset="0"/>
              </a:rPr>
              <a:t>Intensity Forecast Experiment (IFEX)</a:t>
            </a:r>
          </a:p>
        </p:txBody>
      </p:sp>
      <p:sp>
        <p:nvSpPr>
          <p:cNvPr id="7" name="TextBox 6"/>
          <p:cNvSpPr txBox="1"/>
          <p:nvPr/>
        </p:nvSpPr>
        <p:spPr>
          <a:xfrm>
            <a:off x="0" y="740059"/>
            <a:ext cx="9144000" cy="2431435"/>
          </a:xfrm>
          <a:prstGeom prst="rect">
            <a:avLst/>
          </a:prstGeom>
          <a:noFill/>
        </p:spPr>
        <p:txBody>
          <a:bodyPr wrap="square" rtlCol="0">
            <a:spAutoFit/>
          </a:bodyPr>
          <a:lstStyle/>
          <a:p>
            <a:pPr algn="ctr"/>
            <a:r>
              <a:rPr lang="en-US" sz="1900" b="1" dirty="0" smtClean="0">
                <a:solidFill>
                  <a:srgbClr val="0000FF"/>
                </a:solidFill>
                <a:latin typeface="Arial" panose="020B0604020202020204" pitchFamily="34" charset="0"/>
                <a:cs typeface="Arial" panose="020B0604020202020204" pitchFamily="34" charset="0"/>
              </a:rPr>
              <a:t>RESEARCH IN COORDINATION WITH OPERATIONS </a:t>
            </a:r>
          </a:p>
          <a:p>
            <a:pPr algn="ctr"/>
            <a:r>
              <a:rPr lang="en-US" sz="1900" b="1" dirty="0" smtClean="0">
                <a:solidFill>
                  <a:srgbClr val="0000FF"/>
                </a:solidFill>
                <a:latin typeface="Arial" panose="020B0604020202020204" pitchFamily="34" charset="0"/>
                <a:cs typeface="Arial" panose="020B0604020202020204" pitchFamily="34" charset="0"/>
              </a:rPr>
              <a:t>SMALL UNMANNED AIRCRAFT VEHICLE EXPERIMENT</a:t>
            </a:r>
          </a:p>
          <a:p>
            <a:pPr algn="ctr"/>
            <a:endParaRPr lang="en-US" sz="800" b="1" dirty="0">
              <a:solidFill>
                <a:schemeClr val="accent1">
                  <a:lumMod val="75000"/>
                </a:schemeClr>
              </a:solidFill>
              <a:latin typeface="Arial" panose="020B0604020202020204" pitchFamily="34" charset="0"/>
              <a:cs typeface="Arial" panose="020B0604020202020204" pitchFamily="34" charset="0"/>
            </a:endParaRPr>
          </a:p>
          <a:p>
            <a:pPr algn="ctr"/>
            <a:r>
              <a:rPr lang="en-US" b="1" u="sng" dirty="0">
                <a:latin typeface="Arial"/>
                <a:cs typeface="Arial" panose="020B0604020202020204" pitchFamily="34" charset="0"/>
              </a:rPr>
              <a:t>Science Team</a:t>
            </a:r>
            <a:r>
              <a:rPr lang="en-US" b="1" u="sng" dirty="0" smtClean="0">
                <a:latin typeface="Arial"/>
                <a:cs typeface="Arial" panose="020B0604020202020204" pitchFamily="34" charset="0"/>
              </a:rPr>
              <a:t>:</a:t>
            </a:r>
            <a:r>
              <a:rPr lang="en-US" b="1" dirty="0" smtClean="0">
                <a:latin typeface="Arial"/>
                <a:cs typeface="Arial" panose="020B0604020202020204" pitchFamily="34" charset="0"/>
              </a:rPr>
              <a:t> </a:t>
            </a:r>
            <a:r>
              <a:rPr lang="en-US" dirty="0" smtClean="0">
                <a:solidFill>
                  <a:srgbClr val="3366FF"/>
                </a:solidFill>
                <a:latin typeface="Arial"/>
              </a:rPr>
              <a:t>Joseph </a:t>
            </a:r>
            <a:r>
              <a:rPr lang="en-US" dirty="0">
                <a:solidFill>
                  <a:srgbClr val="3366FF"/>
                </a:solidFill>
                <a:latin typeface="Arial"/>
              </a:rPr>
              <a:t>Cione, Jun Zhang, George Bryan (NCAR), Ron </a:t>
            </a:r>
            <a:r>
              <a:rPr lang="en-US" dirty="0" err="1">
                <a:solidFill>
                  <a:srgbClr val="3366FF"/>
                </a:solidFill>
                <a:latin typeface="Arial"/>
              </a:rPr>
              <a:t>Dobosy</a:t>
            </a:r>
            <a:r>
              <a:rPr lang="en-US" dirty="0">
                <a:solidFill>
                  <a:srgbClr val="3366FF"/>
                </a:solidFill>
                <a:latin typeface="Arial"/>
              </a:rPr>
              <a:t> (NOAA/ARL-ret), </a:t>
            </a:r>
            <a:r>
              <a:rPr lang="en-US" dirty="0" err="1">
                <a:solidFill>
                  <a:srgbClr val="3366FF"/>
                </a:solidFill>
                <a:latin typeface="Arial"/>
              </a:rPr>
              <a:t>Altug</a:t>
            </a:r>
            <a:r>
              <a:rPr lang="en-US" dirty="0">
                <a:solidFill>
                  <a:srgbClr val="3366FF"/>
                </a:solidFill>
                <a:latin typeface="Arial"/>
              </a:rPr>
              <a:t> </a:t>
            </a:r>
            <a:r>
              <a:rPr lang="en-US" dirty="0" err="1">
                <a:solidFill>
                  <a:srgbClr val="3366FF"/>
                </a:solidFill>
                <a:latin typeface="Arial"/>
              </a:rPr>
              <a:t>Aksoy</a:t>
            </a:r>
            <a:r>
              <a:rPr lang="en-US" dirty="0">
                <a:solidFill>
                  <a:srgbClr val="3366FF"/>
                </a:solidFill>
                <a:latin typeface="Arial"/>
              </a:rPr>
              <a:t>, Frank Marks, Kelly Ryan, Brittany Dahl, Josh </a:t>
            </a:r>
            <a:r>
              <a:rPr lang="en-US" dirty="0" err="1">
                <a:solidFill>
                  <a:srgbClr val="3366FF"/>
                </a:solidFill>
                <a:latin typeface="Arial"/>
              </a:rPr>
              <a:t>Wadler</a:t>
            </a:r>
            <a:r>
              <a:rPr lang="en-US" dirty="0">
                <a:solidFill>
                  <a:srgbClr val="3366FF"/>
                </a:solidFill>
                <a:latin typeface="Arial"/>
              </a:rPr>
              <a:t>, Josh </a:t>
            </a:r>
            <a:r>
              <a:rPr lang="en-US" dirty="0" err="1">
                <a:solidFill>
                  <a:srgbClr val="3366FF"/>
                </a:solidFill>
                <a:latin typeface="Arial"/>
              </a:rPr>
              <a:t>Alland</a:t>
            </a:r>
            <a:r>
              <a:rPr lang="en-US" dirty="0">
                <a:solidFill>
                  <a:srgbClr val="3366FF"/>
                </a:solidFill>
                <a:latin typeface="Arial"/>
              </a:rPr>
              <a:t> (NCAR), </a:t>
            </a:r>
            <a:r>
              <a:rPr lang="en-US" dirty="0" err="1">
                <a:solidFill>
                  <a:srgbClr val="3366FF"/>
                </a:solidFill>
                <a:latin typeface="Arial"/>
              </a:rPr>
              <a:t>Rosimar</a:t>
            </a:r>
            <a:r>
              <a:rPr lang="en-US" dirty="0">
                <a:solidFill>
                  <a:srgbClr val="3366FF"/>
                </a:solidFill>
                <a:latin typeface="Arial"/>
              </a:rPr>
              <a:t> Rios-</a:t>
            </a:r>
            <a:r>
              <a:rPr lang="en-US" dirty="0" err="1">
                <a:solidFill>
                  <a:srgbClr val="3366FF"/>
                </a:solidFill>
                <a:latin typeface="Arial"/>
              </a:rPr>
              <a:t>Berrios</a:t>
            </a:r>
            <a:r>
              <a:rPr lang="en-US" dirty="0">
                <a:solidFill>
                  <a:srgbClr val="3366FF"/>
                </a:solidFill>
                <a:latin typeface="Arial"/>
              </a:rPr>
              <a:t> (NCAR), </a:t>
            </a:r>
            <a:r>
              <a:rPr lang="en-US" dirty="0" err="1">
                <a:solidFill>
                  <a:srgbClr val="3366FF"/>
                </a:solidFill>
                <a:latin typeface="Arial"/>
              </a:rPr>
              <a:t>Gijs</a:t>
            </a:r>
            <a:r>
              <a:rPr lang="en-US" dirty="0">
                <a:solidFill>
                  <a:srgbClr val="3366FF"/>
                </a:solidFill>
                <a:latin typeface="Arial"/>
              </a:rPr>
              <a:t> </a:t>
            </a:r>
            <a:r>
              <a:rPr lang="en-US" dirty="0" err="1">
                <a:solidFill>
                  <a:srgbClr val="3366FF"/>
                </a:solidFill>
                <a:latin typeface="Arial"/>
              </a:rPr>
              <a:t>deBoer</a:t>
            </a:r>
            <a:r>
              <a:rPr lang="en-US" dirty="0">
                <a:solidFill>
                  <a:srgbClr val="3366FF"/>
                </a:solidFill>
                <a:latin typeface="Arial"/>
              </a:rPr>
              <a:t> (NOAA/PSL), Evan </a:t>
            </a:r>
            <a:r>
              <a:rPr lang="en-US" dirty="0" err="1">
                <a:solidFill>
                  <a:srgbClr val="3366FF"/>
                </a:solidFill>
                <a:latin typeface="Arial"/>
              </a:rPr>
              <a:t>Kalina</a:t>
            </a:r>
            <a:r>
              <a:rPr lang="en-US" dirty="0">
                <a:solidFill>
                  <a:srgbClr val="3366FF"/>
                </a:solidFill>
                <a:latin typeface="Arial"/>
              </a:rPr>
              <a:t> (NOAA/DTC), Don </a:t>
            </a:r>
            <a:r>
              <a:rPr lang="en-US" dirty="0" err="1">
                <a:solidFill>
                  <a:srgbClr val="3366FF"/>
                </a:solidFill>
                <a:latin typeface="Arial"/>
              </a:rPr>
              <a:t>Lenschow</a:t>
            </a:r>
            <a:r>
              <a:rPr lang="en-US" dirty="0">
                <a:solidFill>
                  <a:srgbClr val="3366FF"/>
                </a:solidFill>
                <a:latin typeface="Arial"/>
              </a:rPr>
              <a:t> (NCAR), </a:t>
            </a:r>
            <a:r>
              <a:rPr lang="en-US" dirty="0" err="1">
                <a:solidFill>
                  <a:srgbClr val="3366FF"/>
                </a:solidFill>
                <a:latin typeface="Arial"/>
              </a:rPr>
              <a:t>Xiaomin</a:t>
            </a:r>
            <a:r>
              <a:rPr lang="en-US" dirty="0">
                <a:solidFill>
                  <a:srgbClr val="3366FF"/>
                </a:solidFill>
                <a:latin typeface="Arial"/>
              </a:rPr>
              <a:t> Chen, Chris </a:t>
            </a:r>
            <a:r>
              <a:rPr lang="en-US" dirty="0" err="1">
                <a:solidFill>
                  <a:srgbClr val="3366FF"/>
                </a:solidFill>
                <a:latin typeface="Arial"/>
              </a:rPr>
              <a:t>Rozoff</a:t>
            </a:r>
            <a:r>
              <a:rPr lang="en-US" dirty="0">
                <a:solidFill>
                  <a:srgbClr val="3366FF"/>
                </a:solidFill>
                <a:latin typeface="Arial"/>
              </a:rPr>
              <a:t> (NCAR), Eric Hendricks (NCAR), </a:t>
            </a:r>
            <a:r>
              <a:rPr lang="en-US" dirty="0" err="1">
                <a:solidFill>
                  <a:srgbClr val="3366FF"/>
                </a:solidFill>
                <a:latin typeface="Arial"/>
              </a:rPr>
              <a:t>Falko</a:t>
            </a:r>
            <a:r>
              <a:rPr lang="en-US" dirty="0">
                <a:solidFill>
                  <a:srgbClr val="3366FF"/>
                </a:solidFill>
                <a:latin typeface="Arial"/>
              </a:rPr>
              <a:t> </a:t>
            </a:r>
            <a:r>
              <a:rPr lang="en-US" dirty="0" err="1">
                <a:solidFill>
                  <a:srgbClr val="3366FF"/>
                </a:solidFill>
                <a:latin typeface="Arial"/>
              </a:rPr>
              <a:t>Judt</a:t>
            </a:r>
            <a:r>
              <a:rPr lang="en-US" dirty="0">
                <a:solidFill>
                  <a:srgbClr val="3366FF"/>
                </a:solidFill>
                <a:latin typeface="Arial"/>
              </a:rPr>
              <a:t> (NCAR), Jonathan </a:t>
            </a:r>
            <a:r>
              <a:rPr lang="en-US" dirty="0" err="1">
                <a:solidFill>
                  <a:srgbClr val="3366FF"/>
                </a:solidFill>
                <a:latin typeface="Arial"/>
              </a:rPr>
              <a:t>Vigh</a:t>
            </a:r>
            <a:r>
              <a:rPr lang="en-US" dirty="0">
                <a:solidFill>
                  <a:srgbClr val="3366FF"/>
                </a:solidFill>
                <a:latin typeface="Arial"/>
              </a:rPr>
              <a:t> (NCAR)</a:t>
            </a:r>
          </a:p>
          <a:p>
            <a:pPr algn="ctr"/>
            <a:endParaRPr lang="en-US" sz="1400" dirty="0">
              <a:solidFill>
                <a:schemeClr val="accent1">
                  <a:lumMod val="75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893" y="103892"/>
            <a:ext cx="852088" cy="94319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4208" y="122348"/>
            <a:ext cx="892592" cy="924741"/>
          </a:xfrm>
          <a:prstGeom prst="rect">
            <a:avLst/>
          </a:prstGeom>
        </p:spPr>
      </p:pic>
      <p:pic>
        <p:nvPicPr>
          <p:cNvPr id="18" name="Picture 17">
            <a:extLst>
              <a:ext uri="{FF2B5EF4-FFF2-40B4-BE49-F238E27FC236}">
                <a16:creationId xmlns:a16="http://schemas.microsoft.com/office/drawing/2014/main" xmlns="" id="{19DBF4E6-F306-C44A-AFDE-D6BB95C9E27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045" b="63618" l="29539" r="75135"/>
                    </a14:imgEffect>
                  </a14:imgLayer>
                </a14:imgProps>
              </a:ext>
              <a:ext uri="{28A0092B-C50C-407E-A947-70E740481C1C}">
                <a14:useLocalDpi xmlns:a14="http://schemas.microsoft.com/office/drawing/2010/main" val="0"/>
              </a:ext>
            </a:extLst>
          </a:blip>
          <a:srcRect l="23840" t="20223" r="19165" b="31560"/>
          <a:stretch/>
        </p:blipFill>
        <p:spPr>
          <a:xfrm>
            <a:off x="1371969" y="1766782"/>
            <a:ext cx="6078651" cy="4572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6070915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alpha val="7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19DBF4E6-F306-C44A-AFDE-D6BB95C9E27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5045" b="63618" l="29539" r="75135"/>
                    </a14:imgEffect>
                  </a14:imgLayer>
                </a14:imgProps>
              </a:ext>
              <a:ext uri="{28A0092B-C50C-407E-A947-70E740481C1C}">
                <a14:useLocalDpi xmlns:a14="http://schemas.microsoft.com/office/drawing/2010/main" val="0"/>
              </a:ext>
            </a:extLst>
          </a:blip>
          <a:srcRect l="23840" t="20223" r="19165" b="31560"/>
          <a:stretch/>
        </p:blipFill>
        <p:spPr>
          <a:xfrm>
            <a:off x="1824256" y="766269"/>
            <a:ext cx="5470787" cy="411480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0" y="1099570"/>
            <a:ext cx="9144000" cy="5386090"/>
          </a:xfrm>
          <a:prstGeom prst="rect">
            <a:avLst/>
          </a:prstGeom>
        </p:spPr>
        <p:txBody>
          <a:bodyPr wrap="square">
            <a:spAutoFit/>
          </a:bodyPr>
          <a:lstStyle/>
          <a:p>
            <a:r>
              <a:rPr lang="en-US" sz="2000" b="1" u="sng" dirty="0"/>
              <a:t>Experiment/Module:</a:t>
            </a:r>
            <a:r>
              <a:rPr lang="en-US" sz="2000" b="1" dirty="0"/>
              <a:t> </a:t>
            </a:r>
            <a:r>
              <a:rPr lang="en-US" sz="2000" dirty="0"/>
              <a:t>Research In Coordination with Operations Small Unmanned Aircraft Vehicle Experiment (RICO SUAVE)</a:t>
            </a:r>
          </a:p>
          <a:p>
            <a:r>
              <a:rPr lang="en-US" b="1" dirty="0"/>
              <a:t> </a:t>
            </a:r>
            <a:endParaRPr lang="en-US" dirty="0"/>
          </a:p>
          <a:p>
            <a:r>
              <a:rPr lang="en-US" sz="2000" b="1" u="sng" dirty="0" smtClean="0"/>
              <a:t>Investigators</a:t>
            </a:r>
            <a:r>
              <a:rPr lang="en-US" sz="2000" b="1" dirty="0" smtClean="0"/>
              <a:t>:</a:t>
            </a:r>
            <a:r>
              <a:rPr lang="en-US" sz="2000" dirty="0" smtClean="0"/>
              <a:t> </a:t>
            </a:r>
            <a:r>
              <a:rPr lang="en-US" dirty="0"/>
              <a:t>Joseph Cione, Jun Zhang, George Bryan (NCAR), Ron </a:t>
            </a:r>
            <a:r>
              <a:rPr lang="en-US" dirty="0" err="1"/>
              <a:t>Dobosy</a:t>
            </a:r>
            <a:r>
              <a:rPr lang="en-US" dirty="0"/>
              <a:t> (NOAA/ARL-ret), </a:t>
            </a:r>
            <a:r>
              <a:rPr lang="en-US" dirty="0" err="1"/>
              <a:t>Altug</a:t>
            </a:r>
            <a:r>
              <a:rPr lang="en-US" dirty="0"/>
              <a:t> </a:t>
            </a:r>
            <a:r>
              <a:rPr lang="en-US" dirty="0" err="1"/>
              <a:t>Aksoy</a:t>
            </a:r>
            <a:r>
              <a:rPr lang="en-US" dirty="0"/>
              <a:t>, Frank Marks, Kelly Ryan, Brittany Dahl, Josh </a:t>
            </a:r>
            <a:r>
              <a:rPr lang="en-US" dirty="0" err="1"/>
              <a:t>Wadler</a:t>
            </a:r>
            <a:r>
              <a:rPr lang="en-US" dirty="0"/>
              <a:t>, Josh </a:t>
            </a:r>
            <a:r>
              <a:rPr lang="en-US" dirty="0" err="1"/>
              <a:t>Alland</a:t>
            </a:r>
            <a:r>
              <a:rPr lang="en-US" dirty="0"/>
              <a:t> (NCAR), </a:t>
            </a:r>
            <a:r>
              <a:rPr lang="en-US" dirty="0" err="1"/>
              <a:t>Rosimar</a:t>
            </a:r>
            <a:r>
              <a:rPr lang="en-US" dirty="0"/>
              <a:t> Rios-</a:t>
            </a:r>
            <a:r>
              <a:rPr lang="en-US" dirty="0" err="1"/>
              <a:t>Berrios</a:t>
            </a:r>
            <a:r>
              <a:rPr lang="en-US" dirty="0"/>
              <a:t> (NCAR), </a:t>
            </a:r>
            <a:r>
              <a:rPr lang="en-US" dirty="0" err="1"/>
              <a:t>Gijs</a:t>
            </a:r>
            <a:r>
              <a:rPr lang="en-US" dirty="0"/>
              <a:t> </a:t>
            </a:r>
            <a:r>
              <a:rPr lang="en-US" dirty="0" err="1"/>
              <a:t>deBoer</a:t>
            </a:r>
            <a:r>
              <a:rPr lang="en-US" dirty="0"/>
              <a:t> (NOAA/PSL), Evan </a:t>
            </a:r>
            <a:r>
              <a:rPr lang="en-US" dirty="0" err="1"/>
              <a:t>Kalina</a:t>
            </a:r>
            <a:r>
              <a:rPr lang="en-US" dirty="0"/>
              <a:t> (NOAA/DTC), Don </a:t>
            </a:r>
            <a:r>
              <a:rPr lang="en-US" dirty="0" err="1"/>
              <a:t>Lenschow</a:t>
            </a:r>
            <a:r>
              <a:rPr lang="en-US" dirty="0"/>
              <a:t> (NCAR), </a:t>
            </a:r>
            <a:r>
              <a:rPr lang="en-US" dirty="0" err="1"/>
              <a:t>Xiaomin</a:t>
            </a:r>
            <a:r>
              <a:rPr lang="en-US" dirty="0"/>
              <a:t> Chen, Chris </a:t>
            </a:r>
            <a:r>
              <a:rPr lang="en-US" dirty="0" err="1"/>
              <a:t>Rozoff</a:t>
            </a:r>
            <a:r>
              <a:rPr lang="en-US" dirty="0"/>
              <a:t> (NCAR), Eric Hendricks (NCAR), </a:t>
            </a:r>
            <a:r>
              <a:rPr lang="en-US" dirty="0" err="1"/>
              <a:t>Falko</a:t>
            </a:r>
            <a:r>
              <a:rPr lang="en-US" dirty="0"/>
              <a:t> </a:t>
            </a:r>
            <a:r>
              <a:rPr lang="en-US" dirty="0" err="1"/>
              <a:t>Judt</a:t>
            </a:r>
            <a:r>
              <a:rPr lang="en-US" dirty="0"/>
              <a:t> (NCAR), Jonathan </a:t>
            </a:r>
            <a:r>
              <a:rPr lang="en-US" dirty="0" err="1"/>
              <a:t>Vigh</a:t>
            </a:r>
            <a:r>
              <a:rPr lang="en-US" dirty="0"/>
              <a:t> (NCAR)</a:t>
            </a:r>
          </a:p>
          <a:p>
            <a:r>
              <a:rPr lang="en-US" dirty="0"/>
              <a:t> </a:t>
            </a:r>
          </a:p>
          <a:p>
            <a:r>
              <a:rPr lang="en-US" sz="2000" b="1" u="sng" dirty="0"/>
              <a:t>Requirements</a:t>
            </a:r>
            <a:r>
              <a:rPr lang="en-US" sz="2000" b="1" dirty="0"/>
              <a:t>:</a:t>
            </a:r>
            <a:r>
              <a:rPr lang="en-US" sz="2000" dirty="0"/>
              <a:t> Category 1-5</a:t>
            </a:r>
          </a:p>
          <a:p>
            <a:r>
              <a:rPr lang="en-US" dirty="0"/>
              <a:t> </a:t>
            </a:r>
            <a:endParaRPr lang="en-US" dirty="0" smtClean="0"/>
          </a:p>
          <a:p>
            <a:endParaRPr lang="en-US" dirty="0"/>
          </a:p>
          <a:p>
            <a:r>
              <a:rPr lang="en-US" sz="2000" b="1" u="sng" dirty="0">
                <a:solidFill>
                  <a:srgbClr val="0000FF"/>
                </a:solidFill>
              </a:rPr>
              <a:t>Plain Language Description:</a:t>
            </a:r>
            <a:r>
              <a:rPr lang="en-US" sz="2000" dirty="0">
                <a:solidFill>
                  <a:srgbClr val="0000FF"/>
                </a:solidFill>
              </a:rPr>
              <a:t> </a:t>
            </a:r>
            <a:r>
              <a:rPr lang="en-US" sz="2000" b="1" dirty="0">
                <a:solidFill>
                  <a:srgbClr val="0000FF"/>
                </a:solidFill>
              </a:rPr>
              <a:t>This experiment uses small </a:t>
            </a:r>
            <a:r>
              <a:rPr lang="en-US" sz="2000" b="1" dirty="0" smtClean="0">
                <a:solidFill>
                  <a:srgbClr val="0000FF"/>
                </a:solidFill>
              </a:rPr>
              <a:t>drones</a:t>
            </a:r>
            <a:r>
              <a:rPr lang="en-US" sz="2000" b="1" dirty="0">
                <a:solidFill>
                  <a:srgbClr val="0000FF"/>
                </a:solidFill>
              </a:rPr>
              <a:t> </a:t>
            </a:r>
            <a:r>
              <a:rPr lang="en-US" sz="2000" b="1" dirty="0" smtClean="0">
                <a:solidFill>
                  <a:srgbClr val="0000FF"/>
                </a:solidFill>
              </a:rPr>
              <a:t>to </a:t>
            </a:r>
            <a:r>
              <a:rPr lang="en-US" sz="2000" b="1" dirty="0">
                <a:solidFill>
                  <a:srgbClr val="0000FF"/>
                </a:solidFill>
              </a:rPr>
              <a:t>sample the </a:t>
            </a:r>
            <a:r>
              <a:rPr lang="en-US" sz="2000" b="1" dirty="0" smtClean="0">
                <a:solidFill>
                  <a:srgbClr val="0000FF"/>
                </a:solidFill>
              </a:rPr>
              <a:t>lowest and most </a:t>
            </a:r>
            <a:r>
              <a:rPr lang="en-US" sz="2000" b="1" dirty="0">
                <a:solidFill>
                  <a:srgbClr val="0000FF"/>
                </a:solidFill>
              </a:rPr>
              <a:t>dangerous regions of the tropical </a:t>
            </a:r>
            <a:r>
              <a:rPr lang="en-US" sz="2000" b="1" dirty="0" smtClean="0">
                <a:solidFill>
                  <a:srgbClr val="0000FF"/>
                </a:solidFill>
              </a:rPr>
              <a:t>cyclone.  </a:t>
            </a:r>
            <a:r>
              <a:rPr lang="en-US" sz="2000" b="1" dirty="0">
                <a:solidFill>
                  <a:srgbClr val="0000FF"/>
                </a:solidFill>
              </a:rPr>
              <a:t>O</a:t>
            </a:r>
            <a:r>
              <a:rPr lang="en-US" sz="2000" b="1" dirty="0" smtClean="0">
                <a:solidFill>
                  <a:srgbClr val="0000FF"/>
                </a:solidFill>
              </a:rPr>
              <a:t>bservations </a:t>
            </a:r>
            <a:r>
              <a:rPr lang="en-US" sz="2000" b="1" dirty="0">
                <a:solidFill>
                  <a:srgbClr val="0000FF"/>
                </a:solidFill>
              </a:rPr>
              <a:t>from these unique platforms </a:t>
            </a:r>
            <a:r>
              <a:rPr lang="en-US" sz="2000" b="1" dirty="0" smtClean="0">
                <a:solidFill>
                  <a:srgbClr val="0000FF"/>
                </a:solidFill>
              </a:rPr>
              <a:t>have the potential to </a:t>
            </a:r>
            <a:r>
              <a:rPr lang="en-US" sz="2000" b="1" dirty="0">
                <a:solidFill>
                  <a:srgbClr val="0000FF"/>
                </a:solidFill>
              </a:rPr>
              <a:t>improve basic understanding and enhance </a:t>
            </a:r>
            <a:r>
              <a:rPr lang="en-US" sz="2000" b="1" dirty="0" smtClean="0">
                <a:solidFill>
                  <a:srgbClr val="0000FF"/>
                </a:solidFill>
              </a:rPr>
              <a:t>situational </a:t>
            </a:r>
            <a:r>
              <a:rPr lang="en-US" sz="2000" b="1" dirty="0">
                <a:solidFill>
                  <a:srgbClr val="0000FF"/>
                </a:solidFill>
              </a:rPr>
              <a:t>awareness.  A</a:t>
            </a:r>
            <a:r>
              <a:rPr lang="en-US" sz="2000" b="1" dirty="0" smtClean="0">
                <a:solidFill>
                  <a:srgbClr val="0000FF"/>
                </a:solidFill>
              </a:rPr>
              <a:t>nalyses </a:t>
            </a:r>
            <a:r>
              <a:rPr lang="en-US" sz="2000" b="1" dirty="0">
                <a:solidFill>
                  <a:srgbClr val="0000FF"/>
                </a:solidFill>
              </a:rPr>
              <a:t>of data collected from these small drones also have the potential to improve the physics of </a:t>
            </a:r>
            <a:r>
              <a:rPr lang="en-US" sz="2000" b="1" dirty="0" smtClean="0">
                <a:solidFill>
                  <a:srgbClr val="0000FF"/>
                </a:solidFill>
              </a:rPr>
              <a:t>numerical </a:t>
            </a:r>
            <a:r>
              <a:rPr lang="en-US" sz="2000" b="1" dirty="0">
                <a:solidFill>
                  <a:srgbClr val="0000FF"/>
                </a:solidFill>
              </a:rPr>
              <a:t>models that predict changes in storm intensity.</a:t>
            </a:r>
          </a:p>
        </p:txBody>
      </p:sp>
      <p:sp>
        <p:nvSpPr>
          <p:cNvPr id="8" name="Rectangle 7"/>
          <p:cNvSpPr/>
          <p:nvPr/>
        </p:nvSpPr>
        <p:spPr>
          <a:xfrm>
            <a:off x="0" y="-213976"/>
            <a:ext cx="9143999" cy="1354217"/>
          </a:xfrm>
          <a:prstGeom prst="rect">
            <a:avLst/>
          </a:prstGeom>
        </p:spPr>
        <p:txBody>
          <a:bodyPr wrap="square">
            <a:spAutoFit/>
          </a:bodyPr>
          <a:lstStyle/>
          <a:p>
            <a:pPr algn="ctr"/>
            <a:r>
              <a:rPr lang="en-US" sz="1600" b="1" dirty="0"/>
              <a:t> </a:t>
            </a:r>
            <a:endParaRPr lang="en-US" sz="1600" dirty="0"/>
          </a:p>
          <a:p>
            <a:pPr algn="ctr"/>
            <a:r>
              <a:rPr lang="en-US" sz="2200" b="1" dirty="0">
                <a:solidFill>
                  <a:srgbClr val="0000FF"/>
                </a:solidFill>
              </a:rPr>
              <a:t>2020 NOAA/AOML/HRD Hurricane Field Program - </a:t>
            </a:r>
            <a:r>
              <a:rPr lang="en-US" sz="2200" b="1" dirty="0" smtClean="0">
                <a:solidFill>
                  <a:srgbClr val="0000FF"/>
                </a:solidFill>
              </a:rPr>
              <a:t>IFEX</a:t>
            </a:r>
            <a:r>
              <a:rPr lang="en-US" sz="2200" b="1" dirty="0">
                <a:solidFill>
                  <a:srgbClr val="0000FF"/>
                </a:solidFill>
              </a:rPr>
              <a:t> </a:t>
            </a:r>
            <a:endParaRPr lang="en-US" sz="2200" dirty="0">
              <a:solidFill>
                <a:srgbClr val="0000FF"/>
              </a:solidFill>
            </a:endParaRPr>
          </a:p>
          <a:p>
            <a:pPr algn="ctr"/>
            <a:r>
              <a:rPr lang="en-US" sz="2200" b="1" dirty="0">
                <a:solidFill>
                  <a:srgbClr val="0000FF"/>
                </a:solidFill>
              </a:rPr>
              <a:t>MATURE STAGE EXPERIMENT</a:t>
            </a:r>
            <a:endParaRPr lang="en-US" sz="2200" dirty="0">
              <a:solidFill>
                <a:srgbClr val="0000FF"/>
              </a:solidFill>
            </a:endParaRPr>
          </a:p>
          <a:p>
            <a:pPr algn="ctr"/>
            <a:r>
              <a:rPr lang="en-US" sz="2200" b="1" i="1" dirty="0">
                <a:solidFill>
                  <a:srgbClr val="0000FF"/>
                </a:solidFill>
              </a:rPr>
              <a:t>Science Description</a:t>
            </a:r>
            <a:endParaRPr lang="en-US" sz="2200" dirty="0">
              <a:solidFill>
                <a:srgbClr val="0000FF"/>
              </a:solidFill>
            </a:endParaRPr>
          </a:p>
        </p:txBody>
      </p:sp>
    </p:spTree>
    <p:extLst>
      <p:ext uri="{BB962C8B-B14F-4D97-AF65-F5344CB8AC3E}">
        <p14:creationId xmlns:p14="http://schemas.microsoft.com/office/powerpoint/2010/main" val="98901378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alpha val="75000"/>
          </a:schemeClr>
        </a:solidFill>
        <a:effectLst/>
      </p:bgPr>
    </p:bg>
    <p:spTree>
      <p:nvGrpSpPr>
        <p:cNvPr id="1" name=""/>
        <p:cNvGrpSpPr/>
        <p:nvPr/>
      </p:nvGrpSpPr>
      <p:grpSpPr>
        <a:xfrm>
          <a:off x="0" y="0"/>
          <a:ext cx="0" cy="0"/>
          <a:chOff x="0" y="0"/>
          <a:chExt cx="0" cy="0"/>
        </a:xfrm>
      </p:grpSpPr>
      <p:sp>
        <p:nvSpPr>
          <p:cNvPr id="4" name="Rectangle 3"/>
          <p:cNvSpPr/>
          <p:nvPr/>
        </p:nvSpPr>
        <p:spPr>
          <a:xfrm>
            <a:off x="1" y="-213976"/>
            <a:ext cx="9144000" cy="1415772"/>
          </a:xfrm>
          <a:prstGeom prst="rect">
            <a:avLst/>
          </a:prstGeom>
        </p:spPr>
        <p:txBody>
          <a:bodyPr wrap="square">
            <a:spAutoFit/>
          </a:bodyPr>
          <a:lstStyle/>
          <a:p>
            <a:pPr algn="ctr"/>
            <a:r>
              <a:rPr lang="en-US" b="1" dirty="0">
                <a:solidFill>
                  <a:srgbClr val="0000FF"/>
                </a:solidFill>
              </a:rPr>
              <a:t> </a:t>
            </a:r>
            <a:endParaRPr lang="en-US" dirty="0">
              <a:solidFill>
                <a:srgbClr val="0000FF"/>
              </a:solidFill>
            </a:endParaRPr>
          </a:p>
          <a:p>
            <a:pPr algn="ctr"/>
            <a:r>
              <a:rPr lang="en-US" sz="2200" b="1" dirty="0">
                <a:solidFill>
                  <a:srgbClr val="0000FF"/>
                </a:solidFill>
              </a:rPr>
              <a:t>2020 NOAA/AOML/HRD Hurricane Field Program </a:t>
            </a:r>
            <a:r>
              <a:rPr lang="mr-IN" sz="2200" b="1" dirty="0" smtClean="0">
                <a:solidFill>
                  <a:srgbClr val="0000FF"/>
                </a:solidFill>
              </a:rPr>
              <a:t>–</a:t>
            </a:r>
            <a:r>
              <a:rPr lang="en-US" sz="2200" b="1" dirty="0" smtClean="0">
                <a:solidFill>
                  <a:srgbClr val="0000FF"/>
                </a:solidFill>
              </a:rPr>
              <a:t> IFEX</a:t>
            </a:r>
            <a:endParaRPr lang="en-US" sz="2200" dirty="0">
              <a:solidFill>
                <a:srgbClr val="0000FF"/>
              </a:solidFill>
            </a:endParaRPr>
          </a:p>
          <a:p>
            <a:pPr algn="ctr"/>
            <a:r>
              <a:rPr lang="en-US" sz="2200" b="1" dirty="0">
                <a:solidFill>
                  <a:srgbClr val="0000FF"/>
                </a:solidFill>
              </a:rPr>
              <a:t>MATURE STAGE EXPERIMENT</a:t>
            </a:r>
            <a:endParaRPr lang="en-US" sz="2200" dirty="0">
              <a:solidFill>
                <a:srgbClr val="0000FF"/>
              </a:solidFill>
            </a:endParaRPr>
          </a:p>
          <a:p>
            <a:pPr algn="ctr"/>
            <a:r>
              <a:rPr lang="en-US" sz="2200" b="1" i="1" dirty="0">
                <a:solidFill>
                  <a:srgbClr val="0000FF"/>
                </a:solidFill>
              </a:rPr>
              <a:t>RICO SUAVE</a:t>
            </a:r>
          </a:p>
        </p:txBody>
      </p:sp>
      <p:sp>
        <p:nvSpPr>
          <p:cNvPr id="5" name="Rectangle 4"/>
          <p:cNvSpPr/>
          <p:nvPr/>
        </p:nvSpPr>
        <p:spPr>
          <a:xfrm>
            <a:off x="0" y="1071721"/>
            <a:ext cx="9144001" cy="5555366"/>
          </a:xfrm>
          <a:prstGeom prst="rect">
            <a:avLst/>
          </a:prstGeom>
        </p:spPr>
        <p:txBody>
          <a:bodyPr wrap="square">
            <a:spAutoFit/>
          </a:bodyPr>
          <a:lstStyle/>
          <a:p>
            <a:r>
              <a:rPr lang="en-US" sz="2000" b="1" u="sng" dirty="0" smtClean="0">
                <a:solidFill>
                  <a:srgbClr val="FF0000"/>
                </a:solidFill>
              </a:rPr>
              <a:t>Goals:</a:t>
            </a:r>
            <a:r>
              <a:rPr lang="en-US" sz="2000" u="sng" dirty="0" smtClean="0">
                <a:solidFill>
                  <a:srgbClr val="FF0000"/>
                </a:solidFill>
              </a:rPr>
              <a:t> </a:t>
            </a:r>
          </a:p>
          <a:p>
            <a:r>
              <a:rPr lang="en-US" sz="1700" b="1" dirty="0" smtClean="0"/>
              <a:t>1. Collect PTH and wind </a:t>
            </a:r>
            <a:r>
              <a:rPr lang="en-US" sz="1700" b="1" dirty="0"/>
              <a:t>observations within the high wind </a:t>
            </a:r>
            <a:r>
              <a:rPr lang="en-US" sz="1700" b="1" dirty="0" err="1"/>
              <a:t>eyewall</a:t>
            </a:r>
            <a:r>
              <a:rPr lang="en-US" sz="1700" b="1" dirty="0"/>
              <a:t> and boundary layer inflow regions of mature hurricanes. </a:t>
            </a:r>
            <a:endParaRPr lang="en-US" sz="1700" b="1" dirty="0" smtClean="0"/>
          </a:p>
          <a:p>
            <a:endParaRPr lang="en-US" sz="1200" b="1" dirty="0" smtClean="0"/>
          </a:p>
          <a:p>
            <a:r>
              <a:rPr lang="en-US" sz="1700" b="1" dirty="0" smtClean="0"/>
              <a:t>2. Provide real</a:t>
            </a:r>
            <a:r>
              <a:rPr lang="en-US" sz="1700" b="1" dirty="0"/>
              <a:t>-time </a:t>
            </a:r>
            <a:r>
              <a:rPr lang="en-US" sz="1700" b="1" dirty="0" smtClean="0"/>
              <a:t>wind data </a:t>
            </a:r>
            <a:r>
              <a:rPr lang="en-US" sz="1700" b="1" dirty="0"/>
              <a:t>to improve operational situation </a:t>
            </a:r>
            <a:r>
              <a:rPr lang="en-US" sz="1700" b="1" dirty="0" smtClean="0"/>
              <a:t>awareness (RMW/</a:t>
            </a:r>
            <a:r>
              <a:rPr lang="en-US" sz="1700" b="1" dirty="0" err="1" smtClean="0"/>
              <a:t>VMax</a:t>
            </a:r>
            <a:r>
              <a:rPr lang="en-US" sz="1700" b="1" dirty="0" smtClean="0"/>
              <a:t>)</a:t>
            </a:r>
          </a:p>
          <a:p>
            <a:endParaRPr lang="en-US" sz="1200" b="1" dirty="0" smtClean="0"/>
          </a:p>
          <a:p>
            <a:r>
              <a:rPr lang="en-US" sz="1700" b="1" dirty="0" smtClean="0"/>
              <a:t>3. Improve </a:t>
            </a:r>
            <a:r>
              <a:rPr lang="en-US" sz="1700" b="1" dirty="0"/>
              <a:t>basic understanding of a sparsely-sampled, yet critically important region of the storm where turbulent exchanges of heat, moisture, and momentum with the ocean and eye-</a:t>
            </a:r>
            <a:r>
              <a:rPr lang="en-US" sz="1700" b="1" dirty="0" err="1"/>
              <a:t>eyewall</a:t>
            </a:r>
            <a:r>
              <a:rPr lang="en-US" sz="1700" b="1" dirty="0"/>
              <a:t> interfaces regularly </a:t>
            </a:r>
            <a:r>
              <a:rPr lang="en-US" sz="1700" b="1" dirty="0" smtClean="0"/>
              <a:t>occur</a:t>
            </a:r>
          </a:p>
          <a:p>
            <a:endParaRPr lang="en-US" sz="1200" b="1" dirty="0" smtClean="0"/>
          </a:p>
          <a:p>
            <a:r>
              <a:rPr lang="en-US" sz="1700" b="1" dirty="0" smtClean="0"/>
              <a:t>4. Use these data </a:t>
            </a:r>
            <a:r>
              <a:rPr lang="en-US" sz="1700" b="1" dirty="0"/>
              <a:t>to evaluate operational model performance as it relates to boundary layer thermodynamic and kinematic structure and SST ocean </a:t>
            </a:r>
            <a:r>
              <a:rPr lang="en-US" sz="1700" b="1" dirty="0" smtClean="0"/>
              <a:t>response </a:t>
            </a:r>
            <a:endParaRPr lang="en-US" sz="1700" b="1" dirty="0"/>
          </a:p>
          <a:p>
            <a:r>
              <a:rPr lang="en-US" sz="1700" b="1" dirty="0"/>
              <a:t> </a:t>
            </a:r>
            <a:endParaRPr lang="en-US" sz="1200" b="1" dirty="0"/>
          </a:p>
          <a:p>
            <a:r>
              <a:rPr lang="en-US" sz="2000" b="1" u="sng" dirty="0">
                <a:solidFill>
                  <a:srgbClr val="FF0000"/>
                </a:solidFill>
              </a:rPr>
              <a:t>Hypotheses: </a:t>
            </a:r>
            <a:endParaRPr lang="en-US" sz="1700" u="sng" dirty="0">
              <a:solidFill>
                <a:srgbClr val="FF0000"/>
              </a:solidFill>
            </a:endParaRPr>
          </a:p>
          <a:p>
            <a:pPr lvl="0"/>
            <a:r>
              <a:rPr lang="en-US" sz="1700" b="1" dirty="0" smtClean="0"/>
              <a:t>1. 360</a:t>
            </a:r>
            <a:r>
              <a:rPr lang="en-US" sz="1700" b="1" dirty="0"/>
              <a:t>-degree depictions of hurricane boundary layer RMW and </a:t>
            </a:r>
            <a:r>
              <a:rPr lang="en-US" sz="1700" b="1" dirty="0" err="1"/>
              <a:t>Vmax</a:t>
            </a:r>
            <a:r>
              <a:rPr lang="en-US" sz="1700" b="1" dirty="0"/>
              <a:t> at multiple altitudes are possible by conducting </a:t>
            </a:r>
            <a:r>
              <a:rPr lang="en-US" sz="1700" b="1" dirty="0" smtClean="0"/>
              <a:t>repeated UAS </a:t>
            </a:r>
            <a:r>
              <a:rPr lang="en-US" sz="1700" b="1" dirty="0" err="1"/>
              <a:t>eyewall</a:t>
            </a:r>
            <a:r>
              <a:rPr lang="en-US" sz="1700" b="1" dirty="0"/>
              <a:t> orbit </a:t>
            </a:r>
            <a:r>
              <a:rPr lang="en-US" sz="1700" b="1" dirty="0" smtClean="0"/>
              <a:t>missions</a:t>
            </a:r>
          </a:p>
          <a:p>
            <a:pPr lvl="0"/>
            <a:endParaRPr lang="en-US" sz="1200" b="1" dirty="0"/>
          </a:p>
          <a:p>
            <a:pPr lvl="0"/>
            <a:r>
              <a:rPr lang="en-US" sz="1700" b="1" dirty="0" smtClean="0"/>
              <a:t>2. Accurate </a:t>
            </a:r>
            <a:r>
              <a:rPr lang="en-US" sz="1700" b="1" dirty="0"/>
              <a:t>depictions of the TC thermodynamic and kinematic inflow layer (100-1500m) are possible using dropsonde and sUAS strategically deployed </a:t>
            </a:r>
            <a:r>
              <a:rPr lang="en-US" sz="1700" b="1" dirty="0" smtClean="0"/>
              <a:t>observations</a:t>
            </a:r>
          </a:p>
          <a:p>
            <a:pPr lvl="0"/>
            <a:endParaRPr lang="en-US" sz="1200" b="1" dirty="0"/>
          </a:p>
          <a:p>
            <a:pPr lvl="0"/>
            <a:r>
              <a:rPr lang="en-US" sz="1700" b="1" dirty="0" smtClean="0"/>
              <a:t>3. Eye loitering, TC </a:t>
            </a:r>
            <a:r>
              <a:rPr lang="en-US" sz="1700" b="1" dirty="0"/>
              <a:t>center </a:t>
            </a:r>
            <a:r>
              <a:rPr lang="en-US" sz="1700" b="1" dirty="0" smtClean="0"/>
              <a:t>fixes, eye</a:t>
            </a:r>
            <a:r>
              <a:rPr lang="en-US" sz="1700" b="1" dirty="0"/>
              <a:t>-</a:t>
            </a:r>
            <a:r>
              <a:rPr lang="en-US" sz="1700" b="1" dirty="0" err="1" smtClean="0"/>
              <a:t>eyewall</a:t>
            </a:r>
            <a:r>
              <a:rPr lang="en-US" sz="1700" b="1" dirty="0" smtClean="0"/>
              <a:t> </a:t>
            </a:r>
            <a:r>
              <a:rPr lang="en-US" sz="1700" b="1" dirty="0"/>
              <a:t>targeting sampling </a:t>
            </a:r>
            <a:r>
              <a:rPr lang="en-US" sz="1700" b="1" dirty="0" smtClean="0"/>
              <a:t>are possible with sUAS</a:t>
            </a:r>
            <a:endParaRPr lang="en-US" sz="1700" b="1" dirty="0"/>
          </a:p>
        </p:txBody>
      </p:sp>
    </p:spTree>
    <p:extLst>
      <p:ext uri="{BB962C8B-B14F-4D97-AF65-F5344CB8AC3E}">
        <p14:creationId xmlns:p14="http://schemas.microsoft.com/office/powerpoint/2010/main" val="188643189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alpha val="75000"/>
          </a:schemeClr>
        </a:solidFill>
        <a:effectLst/>
      </p:bgPr>
    </p:bg>
    <p:spTree>
      <p:nvGrpSpPr>
        <p:cNvPr id="1" name=""/>
        <p:cNvGrpSpPr/>
        <p:nvPr/>
      </p:nvGrpSpPr>
      <p:grpSpPr>
        <a:xfrm>
          <a:off x="0" y="0"/>
          <a:ext cx="0" cy="0"/>
          <a:chOff x="0" y="0"/>
          <a:chExt cx="0" cy="0"/>
        </a:xfrm>
      </p:grpSpPr>
      <p:sp>
        <p:nvSpPr>
          <p:cNvPr id="4" name="Rectangle 3"/>
          <p:cNvSpPr/>
          <p:nvPr/>
        </p:nvSpPr>
        <p:spPr>
          <a:xfrm>
            <a:off x="1182957" y="-318346"/>
            <a:ext cx="6471473" cy="1200329"/>
          </a:xfrm>
          <a:prstGeom prst="rect">
            <a:avLst/>
          </a:prstGeom>
        </p:spPr>
        <p:txBody>
          <a:bodyPr wrap="square">
            <a:spAutoFit/>
          </a:bodyPr>
          <a:lstStyle/>
          <a:p>
            <a:pPr algn="ctr"/>
            <a:r>
              <a:rPr lang="en-US" b="1" dirty="0">
                <a:solidFill>
                  <a:srgbClr val="0000FF"/>
                </a:solidFill>
              </a:rPr>
              <a:t> </a:t>
            </a:r>
            <a:endParaRPr lang="en-US" dirty="0">
              <a:solidFill>
                <a:srgbClr val="0000FF"/>
              </a:solidFill>
            </a:endParaRPr>
          </a:p>
          <a:p>
            <a:pPr algn="ctr"/>
            <a:r>
              <a:rPr lang="en-US" b="1" dirty="0">
                <a:solidFill>
                  <a:srgbClr val="0000FF"/>
                </a:solidFill>
              </a:rPr>
              <a:t>2020 NOAA/AOML/HRD Hurricane Field Program - </a:t>
            </a:r>
            <a:r>
              <a:rPr lang="en-US" b="1" dirty="0" smtClean="0">
                <a:solidFill>
                  <a:srgbClr val="0000FF"/>
                </a:solidFill>
              </a:rPr>
              <a:t>IFEX</a:t>
            </a:r>
            <a:r>
              <a:rPr lang="en-US" b="1" dirty="0">
                <a:solidFill>
                  <a:srgbClr val="0000FF"/>
                </a:solidFill>
              </a:rPr>
              <a:t> </a:t>
            </a:r>
            <a:endParaRPr lang="en-US" dirty="0">
              <a:solidFill>
                <a:srgbClr val="0000FF"/>
              </a:solidFill>
            </a:endParaRPr>
          </a:p>
          <a:p>
            <a:pPr algn="ctr"/>
            <a:r>
              <a:rPr lang="en-US" b="1" dirty="0">
                <a:solidFill>
                  <a:srgbClr val="0000FF"/>
                </a:solidFill>
              </a:rPr>
              <a:t>MATURE STAGE EXPERIMENT</a:t>
            </a:r>
            <a:endParaRPr lang="en-US" dirty="0">
              <a:solidFill>
                <a:srgbClr val="0000FF"/>
              </a:solidFill>
            </a:endParaRPr>
          </a:p>
          <a:p>
            <a:pPr algn="ctr"/>
            <a:r>
              <a:rPr lang="en-US" b="1" i="1" dirty="0">
                <a:solidFill>
                  <a:srgbClr val="0000FF"/>
                </a:solidFill>
              </a:rPr>
              <a:t>RICO SUAVE</a:t>
            </a:r>
          </a:p>
        </p:txBody>
      </p:sp>
      <p:sp>
        <p:nvSpPr>
          <p:cNvPr id="2" name="Rectangle 1"/>
          <p:cNvSpPr/>
          <p:nvPr/>
        </p:nvSpPr>
        <p:spPr>
          <a:xfrm>
            <a:off x="0" y="462235"/>
            <a:ext cx="9144000" cy="5539978"/>
          </a:xfrm>
          <a:prstGeom prst="rect">
            <a:avLst/>
          </a:prstGeom>
        </p:spPr>
        <p:txBody>
          <a:bodyPr wrap="square">
            <a:spAutoFit/>
          </a:bodyPr>
          <a:lstStyle/>
          <a:p>
            <a:r>
              <a:rPr lang="en-US" sz="2000" b="1" dirty="0"/>
              <a:t>Objectives</a:t>
            </a:r>
            <a:r>
              <a:rPr lang="en-US" sz="2000" b="1" dirty="0" smtClean="0"/>
              <a:t>:</a:t>
            </a:r>
          </a:p>
          <a:p>
            <a:endParaRPr lang="en-US" sz="800" dirty="0"/>
          </a:p>
          <a:p>
            <a:pPr lvl="0" algn="ctr"/>
            <a:r>
              <a:rPr lang="en-US" sz="1700" b="1" u="sng" dirty="0" err="1" smtClean="0">
                <a:solidFill>
                  <a:srgbClr val="FF0000"/>
                </a:solidFill>
              </a:rPr>
              <a:t>Eyewall</a:t>
            </a:r>
            <a:r>
              <a:rPr lang="en-US" sz="1700" b="1" u="sng" dirty="0" smtClean="0">
                <a:solidFill>
                  <a:srgbClr val="FF0000"/>
                </a:solidFill>
              </a:rPr>
              <a:t> </a:t>
            </a:r>
            <a:r>
              <a:rPr lang="en-US" sz="1700" b="1" u="sng" dirty="0">
                <a:solidFill>
                  <a:srgbClr val="FF0000"/>
                </a:solidFill>
              </a:rPr>
              <a:t>M</a:t>
            </a:r>
            <a:r>
              <a:rPr lang="en-US" sz="1700" b="1" u="sng" dirty="0" smtClean="0">
                <a:solidFill>
                  <a:srgbClr val="FF0000"/>
                </a:solidFill>
              </a:rPr>
              <a:t>odule</a:t>
            </a:r>
            <a:r>
              <a:rPr lang="en-US" sz="1700" b="1" u="sng" dirty="0">
                <a:solidFill>
                  <a:srgbClr val="FF0000"/>
                </a:solidFill>
              </a:rPr>
              <a:t>: </a:t>
            </a:r>
            <a:r>
              <a:rPr lang="en-US" sz="1700" dirty="0" smtClean="0"/>
              <a:t>Provide sUAS HDOBS at </a:t>
            </a:r>
            <a:r>
              <a:rPr lang="en-US" sz="1700" dirty="0"/>
              <a:t>multiple altitudes and azimuths to NHC in near real </a:t>
            </a:r>
            <a:r>
              <a:rPr lang="en-US" sz="1700" dirty="0" smtClean="0"/>
              <a:t>time.  Post storm, comparing </a:t>
            </a:r>
            <a:r>
              <a:rPr lang="en-US" sz="1700" dirty="0"/>
              <a:t>sUAS atmospheric and SST high wind </a:t>
            </a:r>
            <a:r>
              <a:rPr lang="en-US" sz="1700" dirty="0" smtClean="0"/>
              <a:t>observations </a:t>
            </a:r>
            <a:r>
              <a:rPr lang="en-US" sz="1700" dirty="0"/>
              <a:t>with operational analysis and forecast fields from HWRF and HAFS</a:t>
            </a:r>
            <a:r>
              <a:rPr lang="en-US" sz="1700" dirty="0" smtClean="0"/>
              <a:t>.</a:t>
            </a:r>
            <a:endParaRPr lang="en-US" sz="1700" dirty="0"/>
          </a:p>
          <a:p>
            <a:pPr lvl="0"/>
            <a:endParaRPr lang="en-US" sz="1600" dirty="0" smtClean="0"/>
          </a:p>
          <a:p>
            <a:pPr lvl="0"/>
            <a:r>
              <a:rPr lang="en-US" sz="1600" dirty="0" smtClean="0"/>
              <a:t> </a:t>
            </a:r>
            <a:r>
              <a:rPr lang="en-US" sz="1200" dirty="0" smtClean="0"/>
              <a:t> </a:t>
            </a:r>
          </a:p>
          <a:p>
            <a:pPr lvl="0"/>
            <a:endParaRPr lang="en-US" sz="1600" dirty="0" smtClean="0"/>
          </a:p>
          <a:p>
            <a:pPr lvl="0"/>
            <a:r>
              <a:rPr lang="en-US" sz="1600" dirty="0" smtClean="0"/>
              <a:t> </a:t>
            </a:r>
            <a:r>
              <a:rPr lang="en-US" sz="800" dirty="0" smtClean="0"/>
              <a:t>  </a:t>
            </a:r>
            <a:endParaRPr lang="en-US" sz="100" dirty="0" smtClean="0"/>
          </a:p>
          <a:p>
            <a:pPr lvl="0"/>
            <a:endParaRPr lang="en-US" sz="1600" dirty="0" smtClean="0"/>
          </a:p>
          <a:p>
            <a:pPr lvl="0" algn="ctr"/>
            <a:r>
              <a:rPr lang="en-US" b="1" u="sng" dirty="0" smtClean="0">
                <a:solidFill>
                  <a:srgbClr val="FF0000"/>
                </a:solidFill>
              </a:rPr>
              <a:t>Inflow </a:t>
            </a:r>
            <a:r>
              <a:rPr lang="en-US" b="1" u="sng" dirty="0">
                <a:solidFill>
                  <a:srgbClr val="FF0000"/>
                </a:solidFill>
              </a:rPr>
              <a:t>M</a:t>
            </a:r>
            <a:r>
              <a:rPr lang="en-US" b="1" u="sng" dirty="0" smtClean="0">
                <a:solidFill>
                  <a:srgbClr val="FF0000"/>
                </a:solidFill>
              </a:rPr>
              <a:t>odule</a:t>
            </a:r>
            <a:r>
              <a:rPr lang="en-US" b="1" u="sng" dirty="0">
                <a:solidFill>
                  <a:srgbClr val="FF0000"/>
                </a:solidFill>
              </a:rPr>
              <a:t>:</a:t>
            </a:r>
            <a:r>
              <a:rPr lang="en-US" b="1" dirty="0">
                <a:solidFill>
                  <a:srgbClr val="FF0000"/>
                </a:solidFill>
              </a:rPr>
              <a:t> </a:t>
            </a:r>
            <a:r>
              <a:rPr lang="en-US" sz="1700" dirty="0" smtClean="0"/>
              <a:t>Provide sUAS HDOBS </a:t>
            </a:r>
            <a:r>
              <a:rPr lang="en-US" sz="1700" dirty="0"/>
              <a:t>in near-real-time to </a:t>
            </a:r>
            <a:r>
              <a:rPr lang="en-US" sz="1700" dirty="0" smtClean="0"/>
              <a:t>NHC. Post storm, </a:t>
            </a:r>
            <a:r>
              <a:rPr lang="en-US" sz="1700" dirty="0"/>
              <a:t>compare sUAS TC boundary layer </a:t>
            </a:r>
            <a:r>
              <a:rPr lang="en-US" sz="1700" dirty="0" smtClean="0"/>
              <a:t>thermodynamic and </a:t>
            </a:r>
            <a:r>
              <a:rPr lang="en-US" sz="1700" dirty="0"/>
              <a:t>kinematic radial structure (</a:t>
            </a:r>
            <a:r>
              <a:rPr lang="en-US" sz="1700" dirty="0" err="1" smtClean="0"/>
              <a:t>incl</a:t>
            </a:r>
            <a:r>
              <a:rPr lang="en-US" sz="1700" dirty="0" smtClean="0"/>
              <a:t> </a:t>
            </a:r>
            <a:r>
              <a:rPr lang="en-US" sz="1700" dirty="0"/>
              <a:t>SST) with </a:t>
            </a:r>
            <a:r>
              <a:rPr lang="en-US" sz="1700" dirty="0" smtClean="0"/>
              <a:t>model output to </a:t>
            </a:r>
            <a:r>
              <a:rPr lang="en-US" sz="1700" dirty="0"/>
              <a:t>improve TC boundary layer </a:t>
            </a:r>
            <a:r>
              <a:rPr lang="en-US" sz="1700" dirty="0" smtClean="0"/>
              <a:t>parameterizations and ocean </a:t>
            </a:r>
            <a:r>
              <a:rPr lang="en-US" sz="1700" dirty="0"/>
              <a:t>response in HWRF and HAFS.  </a:t>
            </a:r>
          </a:p>
          <a:p>
            <a:pPr lvl="0"/>
            <a:endParaRPr lang="en-US" sz="1600" dirty="0"/>
          </a:p>
          <a:p>
            <a:pPr lvl="0"/>
            <a:endParaRPr lang="en-US" sz="1600" dirty="0" smtClean="0"/>
          </a:p>
          <a:p>
            <a:pPr lvl="0"/>
            <a:r>
              <a:rPr lang="en-US" sz="1600" u="sng" dirty="0" smtClean="0"/>
              <a:t> </a:t>
            </a:r>
            <a:r>
              <a:rPr lang="en-US" sz="2600" u="sng" dirty="0" smtClean="0"/>
              <a:t> </a:t>
            </a:r>
            <a:endParaRPr lang="en-US" sz="4000" u="sng" dirty="0" smtClean="0"/>
          </a:p>
          <a:p>
            <a:pPr lvl="0"/>
            <a:r>
              <a:rPr lang="en-US" sz="1600" u="sng" dirty="0" smtClean="0"/>
              <a:t> </a:t>
            </a:r>
          </a:p>
          <a:p>
            <a:pPr lvl="0" algn="ctr"/>
            <a:r>
              <a:rPr lang="en-US" b="1" u="sng" dirty="0" smtClean="0">
                <a:solidFill>
                  <a:srgbClr val="FF0000"/>
                </a:solidFill>
              </a:rPr>
              <a:t>Center </a:t>
            </a:r>
            <a:r>
              <a:rPr lang="en-US" b="1" u="sng" dirty="0">
                <a:solidFill>
                  <a:srgbClr val="FF0000"/>
                </a:solidFill>
              </a:rPr>
              <a:t>F</a:t>
            </a:r>
            <a:r>
              <a:rPr lang="en-US" b="1" u="sng" dirty="0" smtClean="0">
                <a:solidFill>
                  <a:srgbClr val="FF0000"/>
                </a:solidFill>
              </a:rPr>
              <a:t>ix</a:t>
            </a:r>
            <a:r>
              <a:rPr lang="en-US" b="1" u="sng" dirty="0">
                <a:solidFill>
                  <a:srgbClr val="FF0000"/>
                </a:solidFill>
              </a:rPr>
              <a:t>/Eye-</a:t>
            </a:r>
            <a:r>
              <a:rPr lang="en-US" b="1" u="sng" dirty="0" err="1">
                <a:solidFill>
                  <a:srgbClr val="FF0000"/>
                </a:solidFill>
              </a:rPr>
              <a:t>Eyewall</a:t>
            </a:r>
            <a:r>
              <a:rPr lang="en-US" b="1" u="sng" dirty="0">
                <a:solidFill>
                  <a:srgbClr val="FF0000"/>
                </a:solidFill>
              </a:rPr>
              <a:t> </a:t>
            </a:r>
            <a:r>
              <a:rPr lang="en-US" b="1" u="sng" dirty="0" smtClean="0">
                <a:solidFill>
                  <a:srgbClr val="FF0000"/>
                </a:solidFill>
              </a:rPr>
              <a:t>Module</a:t>
            </a:r>
            <a:r>
              <a:rPr lang="en-US" b="1" u="sng" dirty="0">
                <a:solidFill>
                  <a:srgbClr val="FF0000"/>
                </a:solidFill>
              </a:rPr>
              <a:t>:</a:t>
            </a:r>
            <a:r>
              <a:rPr lang="en-US" b="1" dirty="0">
                <a:solidFill>
                  <a:srgbClr val="FF0000"/>
                </a:solidFill>
              </a:rPr>
              <a:t> </a:t>
            </a:r>
            <a:r>
              <a:rPr lang="en-US" sz="1700" dirty="0" smtClean="0"/>
              <a:t>Provide </a:t>
            </a:r>
            <a:r>
              <a:rPr lang="en-US" sz="1700" dirty="0"/>
              <a:t>sUAS </a:t>
            </a:r>
            <a:r>
              <a:rPr lang="en-US" sz="1700" dirty="0" smtClean="0"/>
              <a:t>HDOBS and center fix estimates </a:t>
            </a:r>
            <a:r>
              <a:rPr lang="en-US" sz="1700" dirty="0"/>
              <a:t>in near-real-time to </a:t>
            </a:r>
            <a:r>
              <a:rPr lang="en-US" sz="1700" dirty="0" smtClean="0"/>
              <a:t>NHC. Post storm, </a:t>
            </a:r>
            <a:r>
              <a:rPr lang="en-US" sz="1700" dirty="0"/>
              <a:t>compare sUAS TC boundary layer </a:t>
            </a:r>
            <a:r>
              <a:rPr lang="en-US" sz="1700" dirty="0" smtClean="0"/>
              <a:t>thermodynamic, kinematic </a:t>
            </a:r>
            <a:r>
              <a:rPr lang="en-US" sz="1700" dirty="0"/>
              <a:t>and SST structure within the eye and eye/</a:t>
            </a:r>
            <a:r>
              <a:rPr lang="en-US" sz="1700" dirty="0" err="1"/>
              <a:t>eyewall</a:t>
            </a:r>
            <a:r>
              <a:rPr lang="en-US" sz="1700" dirty="0"/>
              <a:t> interface with </a:t>
            </a:r>
            <a:r>
              <a:rPr lang="en-US" sz="1700" dirty="0" smtClean="0"/>
              <a:t>mode output </a:t>
            </a:r>
            <a:r>
              <a:rPr lang="en-US" sz="1700" dirty="0"/>
              <a:t>to improve TC boundary layer </a:t>
            </a:r>
            <a:r>
              <a:rPr lang="en-US" sz="1700" dirty="0" smtClean="0"/>
              <a:t>parameterizations and ocean </a:t>
            </a:r>
            <a:r>
              <a:rPr lang="en-US" sz="1700" dirty="0"/>
              <a:t>response in HWRF and HAFS.</a:t>
            </a:r>
          </a:p>
        </p:txBody>
      </p:sp>
      <p:pic>
        <p:nvPicPr>
          <p:cNvPr id="8" name="image3.png"/>
          <p:cNvPicPr>
            <a:picLocks noChangeAspect="1"/>
          </p:cNvPicPr>
          <p:nvPr/>
        </p:nvPicPr>
        <p:blipFill>
          <a:blip r:embed="rId2"/>
          <a:srcRect/>
          <a:stretch>
            <a:fillRect/>
          </a:stretch>
        </p:blipFill>
        <p:spPr>
          <a:xfrm>
            <a:off x="3948978" y="1746752"/>
            <a:ext cx="1355184" cy="1179571"/>
          </a:xfrm>
          <a:prstGeom prst="rect">
            <a:avLst/>
          </a:prstGeom>
          <a:ln/>
        </p:spPr>
      </p:pic>
      <p:pic>
        <p:nvPicPr>
          <p:cNvPr id="9" name="image2.png"/>
          <p:cNvPicPr>
            <a:picLocks noChangeAspect="1"/>
          </p:cNvPicPr>
          <p:nvPr/>
        </p:nvPicPr>
        <p:blipFill>
          <a:blip r:embed="rId3"/>
          <a:srcRect/>
          <a:stretch>
            <a:fillRect/>
          </a:stretch>
        </p:blipFill>
        <p:spPr>
          <a:xfrm>
            <a:off x="3966386" y="3692273"/>
            <a:ext cx="1372921" cy="1234440"/>
          </a:xfrm>
          <a:prstGeom prst="rect">
            <a:avLst/>
          </a:prstGeom>
          <a:ln/>
        </p:spPr>
      </p:pic>
      <p:pic>
        <p:nvPicPr>
          <p:cNvPr id="10" name="image1.jpg" descr="Raiders:Users:Raiders:Desktop:gnDFBouNo6H2J8NswjrWCM-650-80.jpg"/>
          <p:cNvPicPr>
            <a:picLocks noChangeAspect="1"/>
          </p:cNvPicPr>
          <p:nvPr/>
        </p:nvPicPr>
        <p:blipFill>
          <a:blip r:embed="rId4"/>
          <a:srcRect/>
          <a:stretch>
            <a:fillRect/>
          </a:stretch>
        </p:blipFill>
        <p:spPr>
          <a:xfrm>
            <a:off x="4164278" y="5897380"/>
            <a:ext cx="1220188" cy="950975"/>
          </a:xfrm>
          <a:prstGeom prst="rect">
            <a:avLst/>
          </a:prstGeom>
          <a:ln/>
        </p:spPr>
      </p:pic>
    </p:spTree>
    <p:extLst>
      <p:ext uri="{BB962C8B-B14F-4D97-AF65-F5344CB8AC3E}">
        <p14:creationId xmlns:p14="http://schemas.microsoft.com/office/powerpoint/2010/main" val="260376957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78" y="1644032"/>
            <a:ext cx="9098824" cy="683963"/>
          </a:xfrm>
        </p:spPr>
        <p:txBody>
          <a:bodyPr/>
          <a:lstStyle/>
          <a:p>
            <a:r>
              <a:rPr lang="en-US" b="1" dirty="0">
                <a:solidFill>
                  <a:srgbClr val="FF0000"/>
                </a:solidFill>
              </a:rPr>
              <a:t>Summary</a:t>
            </a:r>
          </a:p>
        </p:txBody>
      </p:sp>
      <p:sp>
        <p:nvSpPr>
          <p:cNvPr id="7" name="Content Placeholder 6">
            <a:extLst>
              <a:ext uri="{FF2B5EF4-FFF2-40B4-BE49-F238E27FC236}">
                <a16:creationId xmlns="" xmlns:a16="http://schemas.microsoft.com/office/drawing/2014/main" id="{B6D2D836-1C10-804A-88E8-ED588A0C578C}"/>
              </a:ext>
            </a:extLst>
          </p:cNvPr>
          <p:cNvSpPr>
            <a:spLocks noGrp="1"/>
          </p:cNvSpPr>
          <p:nvPr>
            <p:ph idx="1"/>
          </p:nvPr>
        </p:nvSpPr>
        <p:spPr>
          <a:xfrm>
            <a:off x="0" y="2356034"/>
            <a:ext cx="9144000" cy="3344914"/>
          </a:xfrm>
        </p:spPr>
        <p:txBody>
          <a:bodyPr>
            <a:normAutofit fontScale="92500" lnSpcReduction="10000"/>
          </a:bodyPr>
          <a:lstStyle/>
          <a:p>
            <a:r>
              <a:rPr lang="en-US" b="1" dirty="0" smtClean="0">
                <a:solidFill>
                  <a:srgbClr val="3366FF"/>
                </a:solidFill>
              </a:rPr>
              <a:t>Observations from small </a:t>
            </a:r>
            <a:r>
              <a:rPr lang="en-US" b="1" dirty="0">
                <a:solidFill>
                  <a:srgbClr val="3366FF"/>
                </a:solidFill>
              </a:rPr>
              <a:t>U</a:t>
            </a:r>
            <a:r>
              <a:rPr lang="en-US" b="1" dirty="0" smtClean="0">
                <a:solidFill>
                  <a:srgbClr val="3366FF"/>
                </a:solidFill>
              </a:rPr>
              <a:t>nmanned </a:t>
            </a:r>
            <a:r>
              <a:rPr lang="en-US" b="1" dirty="0">
                <a:solidFill>
                  <a:srgbClr val="3366FF"/>
                </a:solidFill>
              </a:rPr>
              <a:t>A</a:t>
            </a:r>
            <a:r>
              <a:rPr lang="en-US" b="1" dirty="0" smtClean="0">
                <a:solidFill>
                  <a:srgbClr val="3366FF"/>
                </a:solidFill>
              </a:rPr>
              <a:t>ircraft </a:t>
            </a:r>
            <a:r>
              <a:rPr lang="en-US" b="1" dirty="0">
                <a:solidFill>
                  <a:srgbClr val="3366FF"/>
                </a:solidFill>
              </a:rPr>
              <a:t>S</a:t>
            </a:r>
            <a:r>
              <a:rPr lang="en-US" b="1" dirty="0" smtClean="0">
                <a:solidFill>
                  <a:srgbClr val="3366FF"/>
                </a:solidFill>
              </a:rPr>
              <a:t>ystems (sUAS) have the potential to enhance the basic understanding </a:t>
            </a:r>
            <a:r>
              <a:rPr lang="en-US" b="1" dirty="0" smtClean="0">
                <a:solidFill>
                  <a:srgbClr val="3366FF"/>
                </a:solidFill>
              </a:rPr>
              <a:t>of dangerous </a:t>
            </a:r>
            <a:r>
              <a:rPr lang="en-US" b="1" dirty="0" smtClean="0">
                <a:solidFill>
                  <a:srgbClr val="3366FF"/>
                </a:solidFill>
              </a:rPr>
              <a:t>and difficult to observe regions </a:t>
            </a:r>
            <a:r>
              <a:rPr lang="en-US" b="1" dirty="0">
                <a:solidFill>
                  <a:srgbClr val="3366FF"/>
                </a:solidFill>
              </a:rPr>
              <a:t>of the </a:t>
            </a:r>
            <a:r>
              <a:rPr lang="en-US" b="1" dirty="0" smtClean="0">
                <a:solidFill>
                  <a:srgbClr val="3366FF"/>
                </a:solidFill>
              </a:rPr>
              <a:t>Tropical Cyclone.</a:t>
            </a:r>
            <a:endParaRPr lang="en-US" b="1" dirty="0">
              <a:solidFill>
                <a:srgbClr val="3366FF"/>
              </a:solidFill>
            </a:endParaRPr>
          </a:p>
          <a:p>
            <a:pPr marL="0" indent="0">
              <a:buNone/>
            </a:pPr>
            <a:endParaRPr lang="en-US" sz="800" b="1" dirty="0">
              <a:solidFill>
                <a:srgbClr val="3366FF"/>
              </a:solidFill>
            </a:endParaRPr>
          </a:p>
          <a:p>
            <a:r>
              <a:rPr lang="en-US" b="1" dirty="0" smtClean="0">
                <a:solidFill>
                  <a:srgbClr val="3366FF"/>
                </a:solidFill>
              </a:rPr>
              <a:t>These </a:t>
            </a:r>
            <a:r>
              <a:rPr lang="en-US" b="1" dirty="0">
                <a:solidFill>
                  <a:srgbClr val="3366FF"/>
                </a:solidFill>
              </a:rPr>
              <a:t>unique </a:t>
            </a:r>
            <a:r>
              <a:rPr lang="en-US" b="1" dirty="0" smtClean="0">
                <a:solidFill>
                  <a:srgbClr val="3366FF"/>
                </a:solidFill>
              </a:rPr>
              <a:t>data may be able to improve situational awareness and future operational forecasts of Tropical Cyclone intensity change.</a:t>
            </a:r>
            <a:endParaRPr lang="en-US" b="1" dirty="0">
              <a:solidFill>
                <a:srgbClr val="3366FF"/>
              </a:solidFill>
            </a:endParaRPr>
          </a:p>
          <a:p>
            <a:endParaRPr lang="en-US" sz="800" b="1" dirty="0">
              <a:solidFill>
                <a:srgbClr val="3366FF"/>
              </a:solidFill>
            </a:endParaRPr>
          </a:p>
          <a:p>
            <a:r>
              <a:rPr lang="en-US" b="1" dirty="0">
                <a:solidFill>
                  <a:srgbClr val="3366FF"/>
                </a:solidFill>
              </a:rPr>
              <a:t>As technology advances, small </a:t>
            </a:r>
            <a:r>
              <a:rPr lang="en-US" b="1" dirty="0" smtClean="0">
                <a:solidFill>
                  <a:srgbClr val="3366FF"/>
                </a:solidFill>
              </a:rPr>
              <a:t>drones (such as the three new platforms highlighted today) </a:t>
            </a:r>
            <a:r>
              <a:rPr lang="en-US" b="1" dirty="0">
                <a:solidFill>
                  <a:srgbClr val="3366FF"/>
                </a:solidFill>
              </a:rPr>
              <a:t>will be able to fly longer, lower and for less money.</a:t>
            </a:r>
          </a:p>
          <a:p>
            <a:endParaRPr lang="en-US" sz="800" b="1" dirty="0">
              <a:solidFill>
                <a:srgbClr val="3366FF"/>
              </a:solidFill>
            </a:endParaRPr>
          </a:p>
          <a:p>
            <a:r>
              <a:rPr lang="en-US" b="1" dirty="0" smtClean="0">
                <a:solidFill>
                  <a:srgbClr val="3366FF"/>
                </a:solidFill>
              </a:rPr>
              <a:t>Working with public and private partners, NOAA will continue to explore this promising technology over the coming years in order to help the Agency better meet its ultimate </a:t>
            </a:r>
            <a:r>
              <a:rPr lang="en-US" b="1" dirty="0">
                <a:solidFill>
                  <a:srgbClr val="3366FF"/>
                </a:solidFill>
              </a:rPr>
              <a:t>goal of </a:t>
            </a:r>
            <a:r>
              <a:rPr lang="en-US" b="1" dirty="0" smtClean="0">
                <a:solidFill>
                  <a:srgbClr val="3366FF"/>
                </a:solidFill>
              </a:rPr>
              <a:t>protecting </a:t>
            </a:r>
            <a:r>
              <a:rPr lang="en-US" b="1" dirty="0">
                <a:solidFill>
                  <a:srgbClr val="3366FF"/>
                </a:solidFill>
              </a:rPr>
              <a:t>property and </a:t>
            </a:r>
            <a:r>
              <a:rPr lang="en-US" b="1" dirty="0" smtClean="0">
                <a:solidFill>
                  <a:srgbClr val="3366FF"/>
                </a:solidFill>
              </a:rPr>
              <a:t>saving lives</a:t>
            </a:r>
            <a:r>
              <a:rPr lang="en-US" b="1" dirty="0">
                <a:solidFill>
                  <a:srgbClr val="3366FF"/>
                </a:solidFill>
              </a:rPr>
              <a:t>.</a:t>
            </a:r>
          </a:p>
          <a:p>
            <a:endParaRPr lang="en-US" dirty="0"/>
          </a:p>
        </p:txBody>
      </p:sp>
      <p:pic>
        <p:nvPicPr>
          <p:cNvPr id="13" name="Picture 12" descr="ncar-logo-sm.jpg">
            <a:extLst>
              <a:ext uri="{FF2B5EF4-FFF2-40B4-BE49-F238E27FC236}">
                <a16:creationId xmlns="" xmlns:a16="http://schemas.microsoft.com/office/drawing/2014/main" id="{AF9D53D8-A212-F942-9D2B-01CD686C57F4}"/>
              </a:ext>
            </a:extLst>
          </p:cNvPr>
          <p:cNvPicPr>
            <a:picLocks noChangeAspect="1"/>
          </p:cNvPicPr>
          <p:nvPr/>
        </p:nvPicPr>
        <p:blipFill>
          <a:blip r:embed="rId3"/>
          <a:stretch>
            <a:fillRect/>
          </a:stretch>
        </p:blipFill>
        <p:spPr>
          <a:xfrm>
            <a:off x="6987390" y="6324981"/>
            <a:ext cx="1570349" cy="493251"/>
          </a:xfrm>
          <a:prstGeom prst="rect">
            <a:avLst/>
          </a:prstGeom>
        </p:spPr>
      </p:pic>
      <p:pic>
        <p:nvPicPr>
          <p:cNvPr id="14" name="Picture 13">
            <a:extLst>
              <a:ext uri="{FF2B5EF4-FFF2-40B4-BE49-F238E27FC236}">
                <a16:creationId xmlns="" xmlns:a16="http://schemas.microsoft.com/office/drawing/2014/main" id="{190B54D0-64CD-BF43-90E7-167B573FFD6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8457" y="5951293"/>
            <a:ext cx="910982" cy="907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 name="Picture 1">
            <a:extLst>
              <a:ext uri="{FF2B5EF4-FFF2-40B4-BE49-F238E27FC236}">
                <a16:creationId xmlns="" xmlns:a16="http://schemas.microsoft.com/office/drawing/2014/main" id="{6F383522-5B4D-5C47-9F68-159D64FE34CB}"/>
              </a:ext>
            </a:extLst>
          </p:cNvPr>
          <p:cNvPicPr>
            <a:picLocks noChangeAspect="1" noChangeArrowheads="1"/>
          </p:cNvPicPr>
          <p:nvPr/>
        </p:nvPicPr>
        <p:blipFill>
          <a:blip r:embed="rId5"/>
          <a:srcRect/>
          <a:stretch>
            <a:fillRect/>
          </a:stretch>
        </p:blipFill>
        <p:spPr bwMode="auto">
          <a:xfrm>
            <a:off x="8500871" y="6306858"/>
            <a:ext cx="549290" cy="549290"/>
          </a:xfrm>
          <a:prstGeom prst="rect">
            <a:avLst/>
          </a:prstGeom>
          <a:noFill/>
          <a:ln w="9525">
            <a:noFill/>
            <a:miter lim="800000"/>
            <a:headEnd/>
            <a:tailEnd/>
          </a:ln>
        </p:spPr>
      </p:pic>
      <p:sp>
        <p:nvSpPr>
          <p:cNvPr id="10" name="TextBox 9">
            <a:extLst>
              <a:ext uri="{FF2B5EF4-FFF2-40B4-BE49-F238E27FC236}">
                <a16:creationId xmlns="" xmlns:a16="http://schemas.microsoft.com/office/drawing/2014/main" id="{95F3AAB2-EA02-D34C-8C69-8B356ED5B9DB}"/>
              </a:ext>
            </a:extLst>
          </p:cNvPr>
          <p:cNvSpPr txBox="1"/>
          <p:nvPr/>
        </p:nvSpPr>
        <p:spPr>
          <a:xfrm>
            <a:off x="2748791" y="6356567"/>
            <a:ext cx="4014239" cy="461665"/>
          </a:xfrm>
          <a:prstGeom prst="rect">
            <a:avLst/>
          </a:prstGeom>
          <a:noFill/>
        </p:spPr>
        <p:txBody>
          <a:bodyPr wrap="none" rtlCol="0">
            <a:spAutoFit/>
          </a:bodyPr>
          <a:lstStyle/>
          <a:p>
            <a:pPr algn="ctr"/>
            <a:r>
              <a:rPr lang="en-US" sz="1200" dirty="0">
                <a:solidFill>
                  <a:schemeClr val="tx1">
                    <a:lumMod val="75000"/>
                    <a:lumOff val="25000"/>
                  </a:schemeClr>
                </a:solidFill>
              </a:rPr>
              <a:t>The National Center for Atmospheric Research (NCAR)</a:t>
            </a:r>
          </a:p>
          <a:p>
            <a:pPr algn="ctr"/>
            <a:r>
              <a:rPr lang="en-US" sz="1200" dirty="0">
                <a:solidFill>
                  <a:schemeClr val="tx1">
                    <a:lumMod val="75000"/>
                    <a:lumOff val="25000"/>
                  </a:schemeClr>
                </a:solidFill>
              </a:rPr>
              <a:t>is sponsored by the National Science Foundation (NSF) </a:t>
            </a:r>
          </a:p>
        </p:txBody>
      </p:sp>
      <p:sp>
        <p:nvSpPr>
          <p:cNvPr id="11" name="Rectangle 10">
            <a:extLst>
              <a:ext uri="{FF2B5EF4-FFF2-40B4-BE49-F238E27FC236}">
                <a16:creationId xmlns="" xmlns:a16="http://schemas.microsoft.com/office/drawing/2014/main" id="{9B106780-8283-DE42-B0E8-3601F659D757}"/>
              </a:ext>
            </a:extLst>
          </p:cNvPr>
          <p:cNvSpPr/>
          <p:nvPr/>
        </p:nvSpPr>
        <p:spPr>
          <a:xfrm>
            <a:off x="892139" y="5913376"/>
            <a:ext cx="7589776" cy="523220"/>
          </a:xfrm>
          <a:prstGeom prst="rect">
            <a:avLst/>
          </a:prstGeom>
        </p:spPr>
        <p:txBody>
          <a:bodyPr wrap="square">
            <a:spAutoFit/>
          </a:bodyPr>
          <a:lstStyle/>
          <a:p>
            <a:pPr algn="ctr"/>
            <a:r>
              <a:rPr lang="en-US" sz="1400" i="1" dirty="0">
                <a:solidFill>
                  <a:schemeClr val="tx1">
                    <a:lumMod val="75000"/>
                    <a:lumOff val="25000"/>
                  </a:schemeClr>
                </a:solidFill>
              </a:rPr>
              <a:t>Project </a:t>
            </a:r>
            <a:r>
              <a:rPr lang="en-US" sz="1400" i="1" dirty="0" smtClean="0">
                <a:solidFill>
                  <a:schemeClr val="tx1">
                    <a:lumMod val="75000"/>
                    <a:lumOff val="25000"/>
                  </a:schemeClr>
                </a:solidFill>
              </a:rPr>
              <a:t>Support</a:t>
            </a:r>
            <a:r>
              <a:rPr lang="en-US" sz="1400" i="1" dirty="0">
                <a:solidFill>
                  <a:schemeClr val="tx1">
                    <a:lumMod val="75000"/>
                    <a:lumOff val="25000"/>
                  </a:schemeClr>
                </a:solidFill>
              </a:rPr>
              <a:t>: NOAA/OMAO/</a:t>
            </a:r>
            <a:r>
              <a:rPr lang="en-US" sz="1400" i="1" dirty="0" smtClean="0">
                <a:solidFill>
                  <a:schemeClr val="tx1">
                    <a:lumMod val="75000"/>
                    <a:lumOff val="25000"/>
                  </a:schemeClr>
                </a:solidFill>
              </a:rPr>
              <a:t>AOC, NOAA/SBIR, NOAA/</a:t>
            </a:r>
            <a:r>
              <a:rPr lang="en-US" sz="1400" i="1" dirty="0">
                <a:solidFill>
                  <a:schemeClr val="tx1">
                    <a:lumMod val="75000"/>
                    <a:lumOff val="25000"/>
                  </a:schemeClr>
                </a:solidFill>
              </a:rPr>
              <a:t>UASPO, NOAA/OAR</a:t>
            </a:r>
            <a:r>
              <a:rPr lang="en-US" sz="1400" i="1" dirty="0" smtClean="0">
                <a:solidFill>
                  <a:schemeClr val="tx1">
                    <a:lumMod val="75000"/>
                    <a:lumOff val="25000"/>
                  </a:schemeClr>
                </a:solidFill>
              </a:rPr>
              <a:t>,</a:t>
            </a:r>
          </a:p>
          <a:p>
            <a:pPr algn="ctr"/>
            <a:r>
              <a:rPr lang="en-US" sz="1400" i="1" dirty="0" smtClean="0">
                <a:solidFill>
                  <a:schemeClr val="tx1">
                    <a:lumMod val="75000"/>
                    <a:lumOff val="25000"/>
                  </a:schemeClr>
                </a:solidFill>
              </a:rPr>
              <a:t>NCAR/MMM, NCAR/EOL</a:t>
            </a:r>
            <a:endParaRPr lang="en-US" sz="1400" i="1" dirty="0">
              <a:solidFill>
                <a:schemeClr val="tx1">
                  <a:lumMod val="75000"/>
                  <a:lumOff val="25000"/>
                </a:schemeClr>
              </a:solidFill>
            </a:endParaRPr>
          </a:p>
        </p:txBody>
      </p:sp>
      <p:pic>
        <p:nvPicPr>
          <p:cNvPr id="15" name="Google Shape;121;p7"/>
          <p:cNvPicPr preferRelativeResize="0">
            <a:picLocks noChangeAspect="1"/>
          </p:cNvPicPr>
          <p:nvPr/>
        </p:nvPicPr>
        <p:blipFill rotWithShape="1">
          <a:blip r:embed="rId6">
            <a:alphaModFix/>
          </a:blip>
          <a:srcRect l="4325" t="6277" r="3847" b="5802"/>
          <a:stretch/>
        </p:blipFill>
        <p:spPr>
          <a:xfrm>
            <a:off x="6083111" y="0"/>
            <a:ext cx="3060889" cy="1824569"/>
          </a:xfrm>
          <a:prstGeom prst="rect">
            <a:avLst/>
          </a:prstGeom>
          <a:noFill/>
          <a:ln>
            <a:noFill/>
          </a:ln>
        </p:spPr>
      </p:pic>
      <p:pic>
        <p:nvPicPr>
          <p:cNvPr id="16" name="Picture 15"/>
          <p:cNvPicPr>
            <a:picLocks noChangeAspect="1"/>
          </p:cNvPicPr>
          <p:nvPr/>
        </p:nvPicPr>
        <p:blipFill>
          <a:blip r:embed="rId7" cstate="email">
            <a:extLst>
              <a:ext uri="{BEBA8EAE-BF5A-486C-A8C5-ECC9F3942E4B}">
                <a14:imgProps xmlns:a14="http://schemas.microsoft.com/office/drawing/2010/main">
                  <a14:imgLayer r:embed="rId8">
                    <a14:imgEffect>
                      <a14:backgroundRemoval t="9896" b="89974" l="1270" r="98340">
                        <a14:backgroundMark x1="37891" y1="36719" x2="37891" y2="36719"/>
                        <a14:backgroundMark x1="46094" y1="67057" x2="46094" y2="67057"/>
                        <a14:backgroundMark x1="49219" y1="59896" x2="49219" y2="59896"/>
                        <a14:backgroundMark x1="60547" y1="34115" x2="60547" y2="34115"/>
                        <a14:backgroundMark x1="68750" y1="52734" x2="68750" y2="52734"/>
                        <a14:backgroundMark x1="70605" y1="64323" x2="70605" y2="64323"/>
                        <a14:backgroundMark x1="52344" y1="72396" x2="52344" y2="72396"/>
                        <a14:backgroundMark x1="39746" y1="67057" x2="39746" y2="67057"/>
                        <a14:backgroundMark x1="41016" y1="42969" x2="41016" y2="42969"/>
                        <a14:backgroundMark x1="37305" y1="26953" x2="37305" y2="26953"/>
                        <a14:backgroundMark x1="49219" y1="20703" x2="49219" y2="20703"/>
                        <a14:backgroundMark x1="63672" y1="54557" x2="63672" y2="54557"/>
                      </a14:backgroundRemoval>
                    </a14:imgEffect>
                  </a14:imgLayer>
                </a14:imgProps>
              </a:ext>
              <a:ext uri="{28A0092B-C50C-407E-A947-70E740481C1C}">
                <a14:useLocalDpi xmlns:a14="http://schemas.microsoft.com/office/drawing/2010/main"/>
              </a:ext>
            </a:extLst>
          </a:blip>
          <a:stretch>
            <a:fillRect/>
          </a:stretch>
        </p:blipFill>
        <p:spPr>
          <a:xfrm>
            <a:off x="3497517" y="170492"/>
            <a:ext cx="2585594" cy="1828800"/>
          </a:xfrm>
          <a:prstGeom prst="rect">
            <a:avLst/>
          </a:prstGeom>
        </p:spPr>
      </p:pic>
      <p:pic>
        <p:nvPicPr>
          <p:cNvPr id="18" name="Picture 17">
            <a:extLst>
              <a:ext uri="{FF2B5EF4-FFF2-40B4-BE49-F238E27FC236}">
                <a16:creationId xmlns="" xmlns:a16="http://schemas.microsoft.com/office/drawing/2014/main" id="{19DBF4E6-F306-C44A-AFDE-D6BB95C9E27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5045" b="63618" l="29539" r="75135"/>
                    </a14:imgEffect>
                  </a14:imgLayer>
                </a14:imgProps>
              </a:ext>
              <a:ext uri="{28A0092B-C50C-407E-A947-70E740481C1C}">
                <a14:useLocalDpi xmlns:a14="http://schemas.microsoft.com/office/drawing/2010/main" val="0"/>
              </a:ext>
            </a:extLst>
          </a:blip>
          <a:srcRect l="23840" t="20223" r="19165" b="31560"/>
          <a:stretch/>
        </p:blipFill>
        <p:spPr>
          <a:xfrm>
            <a:off x="16278" y="-4231"/>
            <a:ext cx="3241939" cy="1828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7788666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 xmlns:a16="http://schemas.microsoft.com/office/drawing/2014/main" id="{4C9B748B-42B2-AB4F-9A00-BC718D75ADEB}"/>
              </a:ext>
            </a:extLst>
          </p:cNvPr>
          <p:cNvSpPr txBox="1">
            <a:spLocks/>
          </p:cNvSpPr>
          <p:nvPr/>
        </p:nvSpPr>
        <p:spPr>
          <a:xfrm>
            <a:off x="-220138" y="-49393"/>
            <a:ext cx="9601200" cy="1143000"/>
          </a:xfrm>
          <a:prstGeom prst="rect">
            <a:avLst/>
          </a:prstGeom>
        </p:spPr>
        <p:txBody>
          <a:bodyPr>
            <a:noAutofit/>
          </a:bodyPr>
          <a:lstStyle>
            <a:lvl1pPr algn="ctr" defTabSz="914400" rtl="0" eaLnBrk="1" latinLnBrk="0" hangingPunct="1">
              <a:spcBef>
                <a:spcPct val="0"/>
              </a:spcBef>
              <a:buNone/>
              <a:defRPr sz="2800" kern="1200" spc="-100" baseline="0">
                <a:solidFill>
                  <a:schemeClr val="tx2"/>
                </a:solidFill>
                <a:latin typeface="+mj-lt"/>
                <a:ea typeface="+mj-ea"/>
                <a:cs typeface="+mj-cs"/>
              </a:defRPr>
            </a:lvl1pPr>
          </a:lstStyle>
          <a:p>
            <a:r>
              <a:rPr lang="en-US" sz="3200" b="1" dirty="0" smtClean="0">
                <a:solidFill>
                  <a:srgbClr val="C00000"/>
                </a:solidFill>
              </a:rPr>
              <a:t>Telemetry “Video” </a:t>
            </a:r>
            <a:r>
              <a:rPr lang="en-US" sz="3200" b="1" dirty="0">
                <a:solidFill>
                  <a:srgbClr val="C00000"/>
                </a:solidFill>
              </a:rPr>
              <a:t>in Hurricane </a:t>
            </a:r>
            <a:r>
              <a:rPr lang="en-US" sz="3200" b="1" dirty="0" smtClean="0">
                <a:solidFill>
                  <a:srgbClr val="C00000"/>
                </a:solidFill>
              </a:rPr>
              <a:t>Maria</a:t>
            </a:r>
          </a:p>
          <a:p>
            <a:endParaRPr lang="en-US" sz="3200" b="1" dirty="0" smtClean="0">
              <a:solidFill>
                <a:srgbClr val="C00000"/>
              </a:solidFill>
            </a:endParaRPr>
          </a:p>
          <a:p>
            <a:r>
              <a:rPr lang="en-US" sz="3200" b="1" i="1" dirty="0" smtClean="0">
                <a:solidFill>
                  <a:srgbClr val="0000FF"/>
                </a:solidFill>
              </a:rPr>
              <a:t>Questions?</a:t>
            </a:r>
            <a:r>
              <a:rPr lang="en-US" sz="3200" b="1" dirty="0" smtClean="0">
                <a:solidFill>
                  <a:srgbClr val="C00000"/>
                </a:solidFill>
              </a:rPr>
              <a:t> </a:t>
            </a:r>
            <a:endParaRPr lang="en-US" sz="3200" b="1" dirty="0">
              <a:solidFill>
                <a:srgbClr val="C00000"/>
              </a:solidFill>
            </a:endParaRPr>
          </a:p>
        </p:txBody>
      </p:sp>
      <p:pic>
        <p:nvPicPr>
          <p:cNvPr id="4" name="Coyote_maria1.mov">
            <a:hlinkClick r:id="" action="ppaction://media"/>
            <a:extLst>
              <a:ext uri="{FF2B5EF4-FFF2-40B4-BE49-F238E27FC236}">
                <a16:creationId xmlns="" xmlns:a16="http://schemas.microsoft.com/office/drawing/2014/main" id="{1F890FD3-4153-8F40-BE7A-965C11441AC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2810" y="618645"/>
            <a:ext cx="8824479" cy="6067236"/>
          </a:xfrm>
          <a:prstGeom prst="rect">
            <a:avLst/>
          </a:prstGeom>
        </p:spPr>
      </p:pic>
      <p:cxnSp>
        <p:nvCxnSpPr>
          <p:cNvPr id="7" name="Straight Arrow Connector 6">
            <a:extLst>
              <a:ext uri="{FF2B5EF4-FFF2-40B4-BE49-F238E27FC236}">
                <a16:creationId xmlns="" xmlns:a16="http://schemas.microsoft.com/office/drawing/2014/main" id="{CE63F11E-0B73-C140-A6E8-2E96CE2C389D}"/>
              </a:ext>
            </a:extLst>
          </p:cNvPr>
          <p:cNvCxnSpPr>
            <a:cxnSpLocks/>
          </p:cNvCxnSpPr>
          <p:nvPr/>
        </p:nvCxnSpPr>
        <p:spPr>
          <a:xfrm flipV="1">
            <a:off x="1185702" y="3842657"/>
            <a:ext cx="120584" cy="1164772"/>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 xmlns:a16="http://schemas.microsoft.com/office/drawing/2014/main" id="{7154291B-8100-4D48-A565-1463160DD067}"/>
              </a:ext>
            </a:extLst>
          </p:cNvPr>
          <p:cNvCxnSpPr>
            <a:cxnSpLocks/>
          </p:cNvCxnSpPr>
          <p:nvPr/>
        </p:nvCxnSpPr>
        <p:spPr>
          <a:xfrm flipV="1">
            <a:off x="1185702" y="4669971"/>
            <a:ext cx="828155" cy="337461"/>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 xmlns:a16="http://schemas.microsoft.com/office/drawing/2014/main" id="{ED56AE78-EF4F-4B41-B307-864370C9C503}"/>
              </a:ext>
            </a:extLst>
          </p:cNvPr>
          <p:cNvSpPr txBox="1"/>
          <p:nvPr/>
        </p:nvSpPr>
        <p:spPr>
          <a:xfrm>
            <a:off x="530285" y="5007429"/>
            <a:ext cx="1210588" cy="369332"/>
          </a:xfrm>
          <a:prstGeom prst="rect">
            <a:avLst/>
          </a:prstGeom>
          <a:noFill/>
        </p:spPr>
        <p:txBody>
          <a:bodyPr wrap="none" rtlCol="0">
            <a:spAutoFit/>
          </a:bodyPr>
          <a:lstStyle/>
          <a:p>
            <a:r>
              <a:rPr lang="en-US" dirty="0">
                <a:solidFill>
                  <a:schemeClr val="bg1">
                    <a:lumMod val="75000"/>
                  </a:schemeClr>
                </a:solidFill>
              </a:rPr>
              <a:t>waypoints</a:t>
            </a:r>
          </a:p>
        </p:txBody>
      </p:sp>
      <p:cxnSp>
        <p:nvCxnSpPr>
          <p:cNvPr id="12" name="Straight Arrow Connector 11">
            <a:extLst>
              <a:ext uri="{FF2B5EF4-FFF2-40B4-BE49-F238E27FC236}">
                <a16:creationId xmlns="" xmlns:a16="http://schemas.microsoft.com/office/drawing/2014/main" id="{F593BEB7-32DD-E541-A019-B57C8B866C01}"/>
              </a:ext>
            </a:extLst>
          </p:cNvPr>
          <p:cNvCxnSpPr>
            <a:cxnSpLocks/>
            <a:stCxn id="14" idx="0"/>
          </p:cNvCxnSpPr>
          <p:nvPr/>
        </p:nvCxnSpPr>
        <p:spPr>
          <a:xfrm flipH="1" flipV="1">
            <a:off x="3373070" y="4435929"/>
            <a:ext cx="169840" cy="756166"/>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 xmlns:a16="http://schemas.microsoft.com/office/drawing/2014/main" id="{EF3CD748-5746-FF4A-9FBF-F593E1D8B48C}"/>
              </a:ext>
            </a:extLst>
          </p:cNvPr>
          <p:cNvSpPr txBox="1"/>
          <p:nvPr/>
        </p:nvSpPr>
        <p:spPr>
          <a:xfrm>
            <a:off x="2841436" y="5192095"/>
            <a:ext cx="1402948" cy="369332"/>
          </a:xfrm>
          <a:prstGeom prst="rect">
            <a:avLst/>
          </a:prstGeom>
          <a:noFill/>
        </p:spPr>
        <p:txBody>
          <a:bodyPr wrap="none" rtlCol="0">
            <a:spAutoFit/>
          </a:bodyPr>
          <a:lstStyle/>
          <a:p>
            <a:r>
              <a:rPr lang="en-US" dirty="0">
                <a:solidFill>
                  <a:schemeClr val="bg1">
                    <a:lumMod val="75000"/>
                  </a:schemeClr>
                </a:solidFill>
              </a:rPr>
              <a:t>P-3 position</a:t>
            </a:r>
          </a:p>
        </p:txBody>
      </p:sp>
      <p:cxnSp>
        <p:nvCxnSpPr>
          <p:cNvPr id="15" name="Straight Arrow Connector 14">
            <a:extLst>
              <a:ext uri="{FF2B5EF4-FFF2-40B4-BE49-F238E27FC236}">
                <a16:creationId xmlns="" xmlns:a16="http://schemas.microsoft.com/office/drawing/2014/main" id="{0495FF7E-66BD-804A-B290-1E20914DAAD6}"/>
              </a:ext>
            </a:extLst>
          </p:cNvPr>
          <p:cNvCxnSpPr>
            <a:cxnSpLocks/>
          </p:cNvCxnSpPr>
          <p:nvPr/>
        </p:nvCxnSpPr>
        <p:spPr>
          <a:xfrm flipH="1" flipV="1">
            <a:off x="4055822" y="4118323"/>
            <a:ext cx="684943" cy="477975"/>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 xmlns:a16="http://schemas.microsoft.com/office/drawing/2014/main" id="{883EBEEB-7B2F-4C46-8DD6-C7581D4763C1}"/>
              </a:ext>
            </a:extLst>
          </p:cNvPr>
          <p:cNvSpPr txBox="1"/>
          <p:nvPr/>
        </p:nvSpPr>
        <p:spPr>
          <a:xfrm>
            <a:off x="3793510" y="4520096"/>
            <a:ext cx="1954147" cy="369332"/>
          </a:xfrm>
          <a:prstGeom prst="rect">
            <a:avLst/>
          </a:prstGeom>
          <a:noFill/>
        </p:spPr>
        <p:txBody>
          <a:bodyPr wrap="square" rtlCol="0">
            <a:spAutoFit/>
          </a:bodyPr>
          <a:lstStyle/>
          <a:p>
            <a:r>
              <a:rPr lang="en-US" dirty="0">
                <a:solidFill>
                  <a:schemeClr val="bg1">
                    <a:lumMod val="75000"/>
                  </a:schemeClr>
                </a:solidFill>
              </a:rPr>
              <a:t>Coyote position</a:t>
            </a:r>
          </a:p>
        </p:txBody>
      </p:sp>
    </p:spTree>
    <p:extLst>
      <p:ext uri="{BB962C8B-B14F-4D97-AF65-F5344CB8AC3E}">
        <p14:creationId xmlns:p14="http://schemas.microsoft.com/office/powerpoint/2010/main" val="13142397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4B390C6-A93E-8E4F-AAA9-F7481D1B8B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15142"/>
            <a:ext cx="6242868" cy="4161912"/>
          </a:xfrm>
          <a:prstGeom prst="rect">
            <a:avLst/>
          </a:prstGeom>
        </p:spPr>
      </p:pic>
      <p:sp>
        <p:nvSpPr>
          <p:cNvPr id="5" name="TextBox 4">
            <a:extLst>
              <a:ext uri="{FF2B5EF4-FFF2-40B4-BE49-F238E27FC236}">
                <a16:creationId xmlns:a16="http://schemas.microsoft.com/office/drawing/2014/main" xmlns="" id="{4DB1FE2B-C8E5-C543-9D99-D45900C4CBBC}"/>
              </a:ext>
            </a:extLst>
          </p:cNvPr>
          <p:cNvSpPr txBox="1"/>
          <p:nvPr/>
        </p:nvSpPr>
        <p:spPr>
          <a:xfrm>
            <a:off x="6678073" y="1880088"/>
            <a:ext cx="2018566" cy="646331"/>
          </a:xfrm>
          <a:prstGeom prst="rect">
            <a:avLst/>
          </a:prstGeom>
          <a:noFill/>
        </p:spPr>
        <p:txBody>
          <a:bodyPr wrap="none" rtlCol="0">
            <a:spAutoFit/>
          </a:bodyPr>
          <a:lstStyle/>
          <a:p>
            <a:r>
              <a:rPr lang="en-US" dirty="0">
                <a:solidFill>
                  <a:srgbClr val="FF0000"/>
                </a:solidFill>
              </a:rPr>
              <a:t>NOAA P-3 Orion</a:t>
            </a:r>
          </a:p>
          <a:p>
            <a:r>
              <a:rPr lang="en-US" dirty="0">
                <a:solidFill>
                  <a:srgbClr val="FF0000"/>
                </a:solidFill>
              </a:rPr>
              <a:t>“Manned” Aircraft</a:t>
            </a:r>
          </a:p>
        </p:txBody>
      </p:sp>
      <p:sp>
        <p:nvSpPr>
          <p:cNvPr id="6" name="TextBox 5">
            <a:extLst>
              <a:ext uri="{FF2B5EF4-FFF2-40B4-BE49-F238E27FC236}">
                <a16:creationId xmlns:a16="http://schemas.microsoft.com/office/drawing/2014/main" xmlns="" id="{95A402ED-D845-5E41-A4BE-7C0333FBB454}"/>
              </a:ext>
            </a:extLst>
          </p:cNvPr>
          <p:cNvSpPr txBox="1"/>
          <p:nvPr/>
        </p:nvSpPr>
        <p:spPr>
          <a:xfrm>
            <a:off x="5147393" y="6064962"/>
            <a:ext cx="3617657" cy="748795"/>
          </a:xfrm>
          <a:prstGeom prst="rect">
            <a:avLst/>
          </a:prstGeom>
          <a:noFill/>
        </p:spPr>
        <p:txBody>
          <a:bodyPr wrap="none" rtlCol="0">
            <a:spAutoFit/>
          </a:bodyPr>
          <a:lstStyle/>
          <a:p>
            <a:pPr algn="ctr"/>
            <a:r>
              <a:rPr lang="en-US" sz="2133" dirty="0">
                <a:solidFill>
                  <a:srgbClr val="FF0000"/>
                </a:solidFill>
              </a:rPr>
              <a:t>Coyote sUAS</a:t>
            </a:r>
          </a:p>
          <a:p>
            <a:pPr algn="ctr"/>
            <a:r>
              <a:rPr lang="en-US" sz="2133" dirty="0">
                <a:solidFill>
                  <a:srgbClr val="FF0000"/>
                </a:solidFill>
              </a:rPr>
              <a:t>“Unmanned” Aircraft System</a:t>
            </a:r>
          </a:p>
        </p:txBody>
      </p:sp>
      <p:cxnSp>
        <p:nvCxnSpPr>
          <p:cNvPr id="8" name="Straight Arrow Connector 7">
            <a:extLst>
              <a:ext uri="{FF2B5EF4-FFF2-40B4-BE49-F238E27FC236}">
                <a16:creationId xmlns:a16="http://schemas.microsoft.com/office/drawing/2014/main" xmlns="" id="{C8A34D45-F1DF-5642-9421-98E45953EECA}"/>
              </a:ext>
            </a:extLst>
          </p:cNvPr>
          <p:cNvCxnSpPr>
            <a:cxnSpLocks/>
          </p:cNvCxnSpPr>
          <p:nvPr/>
        </p:nvCxnSpPr>
        <p:spPr>
          <a:xfrm flipH="1">
            <a:off x="3211551" y="2165772"/>
            <a:ext cx="3466522" cy="644335"/>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xmlns="" id="{E384C6D8-7887-7848-9849-0D52FA69A568}"/>
              </a:ext>
            </a:extLst>
          </p:cNvPr>
          <p:cNvCxnSpPr>
            <a:cxnSpLocks/>
          </p:cNvCxnSpPr>
          <p:nvPr/>
        </p:nvCxnSpPr>
        <p:spPr>
          <a:xfrm flipH="1" flipV="1">
            <a:off x="4483896" y="5130038"/>
            <a:ext cx="1470855" cy="1114645"/>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8FC6C1E5-D910-9649-976F-CBE9FC4C54B8}"/>
              </a:ext>
            </a:extLst>
          </p:cNvPr>
          <p:cNvSpPr txBox="1"/>
          <p:nvPr/>
        </p:nvSpPr>
        <p:spPr>
          <a:xfrm>
            <a:off x="904473" y="83147"/>
            <a:ext cx="7147819" cy="1456706"/>
          </a:xfrm>
          <a:prstGeom prst="rect">
            <a:avLst/>
          </a:prstGeom>
          <a:noFill/>
        </p:spPr>
        <p:txBody>
          <a:bodyPr wrap="none" rtlCol="0">
            <a:spAutoFit/>
          </a:bodyPr>
          <a:lstStyle/>
          <a:p>
            <a:pPr algn="ctr"/>
            <a:r>
              <a:rPr lang="en-US" sz="3000" b="1" dirty="0" smtClean="0">
                <a:solidFill>
                  <a:srgbClr val="0000FF"/>
                </a:solidFill>
              </a:rPr>
              <a:t>Concept of Operations</a:t>
            </a:r>
            <a:endParaRPr lang="en-US" sz="3000" b="1" dirty="0">
              <a:solidFill>
                <a:srgbClr val="0000FF"/>
              </a:solidFill>
            </a:endParaRPr>
          </a:p>
          <a:p>
            <a:pPr algn="ctr"/>
            <a:endParaRPr lang="en-US" sz="1600" dirty="0">
              <a:solidFill>
                <a:srgbClr val="0000FF"/>
              </a:solidFill>
            </a:endParaRPr>
          </a:p>
          <a:p>
            <a:pPr algn="ctr"/>
            <a:r>
              <a:rPr lang="en-US" sz="2133" dirty="0" smtClean="0">
                <a:solidFill>
                  <a:srgbClr val="0000FF"/>
                </a:solidFill>
              </a:rPr>
              <a:t>Employ a </a:t>
            </a:r>
            <a:r>
              <a:rPr lang="en-US" sz="2133" dirty="0">
                <a:solidFill>
                  <a:srgbClr val="0000FF"/>
                </a:solidFill>
              </a:rPr>
              <a:t>small, semi-autonomous, expendable, </a:t>
            </a:r>
          </a:p>
          <a:p>
            <a:pPr algn="ctr"/>
            <a:r>
              <a:rPr lang="en-US" sz="2133" dirty="0">
                <a:solidFill>
                  <a:srgbClr val="0000FF"/>
                </a:solidFill>
              </a:rPr>
              <a:t> “unmanned” aircraft, deployed from a “manned” </a:t>
            </a:r>
            <a:r>
              <a:rPr lang="en-US" sz="2133" dirty="0" smtClean="0">
                <a:solidFill>
                  <a:srgbClr val="0000FF"/>
                </a:solidFill>
              </a:rPr>
              <a:t>aircraft</a:t>
            </a:r>
            <a:r>
              <a:rPr lang="mr-IN" sz="2133" dirty="0" smtClean="0">
                <a:solidFill>
                  <a:srgbClr val="0000FF"/>
                </a:solidFill>
              </a:rPr>
              <a:t>…</a:t>
            </a:r>
            <a:r>
              <a:rPr lang="en-US" sz="2133" dirty="0" smtClean="0">
                <a:solidFill>
                  <a:srgbClr val="0000FF"/>
                </a:solidFill>
              </a:rPr>
              <a:t>  </a:t>
            </a:r>
            <a:endParaRPr lang="en-US" sz="2133" dirty="0">
              <a:solidFill>
                <a:srgbClr val="0000FF"/>
              </a:solidFill>
            </a:endParaRPr>
          </a:p>
        </p:txBody>
      </p:sp>
    </p:spTree>
    <p:extLst>
      <p:ext uri="{BB962C8B-B14F-4D97-AF65-F5344CB8AC3E}">
        <p14:creationId xmlns:p14="http://schemas.microsoft.com/office/powerpoint/2010/main" val="50718947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4972.MOV">
            <a:hlinkClick r:id="" action="ppaction://media"/>
            <a:extLst>
              <a:ext uri="{FF2B5EF4-FFF2-40B4-BE49-F238E27FC236}">
                <a16:creationId xmlns="" xmlns:a16="http://schemas.microsoft.com/office/drawing/2014/main" id="{4262AB2F-7D3D-CC4B-9186-34C206D323E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81083" y="0"/>
            <a:ext cx="3857625" cy="6858000"/>
          </a:xfrm>
          <a:prstGeom prst="rect">
            <a:avLst/>
          </a:prstGeom>
        </p:spPr>
      </p:pic>
      <p:sp>
        <p:nvSpPr>
          <p:cNvPr id="3" name="TextBox 2">
            <a:extLst>
              <a:ext uri="{FF2B5EF4-FFF2-40B4-BE49-F238E27FC236}">
                <a16:creationId xmlns="" xmlns:a16="http://schemas.microsoft.com/office/drawing/2014/main" id="{39EC3410-E68B-8946-A97C-39ADCDF2C2C9}"/>
              </a:ext>
            </a:extLst>
          </p:cNvPr>
          <p:cNvSpPr txBox="1"/>
          <p:nvPr/>
        </p:nvSpPr>
        <p:spPr>
          <a:xfrm>
            <a:off x="957780" y="2472849"/>
            <a:ext cx="1457675" cy="461665"/>
          </a:xfrm>
          <a:prstGeom prst="rect">
            <a:avLst/>
          </a:prstGeom>
          <a:noFill/>
        </p:spPr>
        <p:txBody>
          <a:bodyPr wrap="none" rtlCol="0">
            <a:spAutoFit/>
          </a:bodyPr>
          <a:lstStyle/>
          <a:p>
            <a:r>
              <a:rPr lang="en-US" sz="2400" b="1" i="1" dirty="0">
                <a:solidFill>
                  <a:srgbClr val="C00000"/>
                </a:solidFill>
              </a:rPr>
              <a:t>Launch!</a:t>
            </a:r>
          </a:p>
        </p:txBody>
      </p:sp>
    </p:spTree>
    <p:extLst>
      <p:ext uri="{BB962C8B-B14F-4D97-AF65-F5344CB8AC3E}">
        <p14:creationId xmlns:p14="http://schemas.microsoft.com/office/powerpoint/2010/main" val="27689592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yote_LaunchSeq_trim.mp4">
            <a:hlinkClick r:id="" action="ppaction://media"/>
            <a:extLst>
              <a:ext uri="{FF2B5EF4-FFF2-40B4-BE49-F238E27FC236}">
                <a16:creationId xmlns="" xmlns:a16="http://schemas.microsoft.com/office/drawing/2014/main" id="{FCAB9598-5B6F-E84B-A577-5085943DC08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48341" y="690283"/>
            <a:ext cx="8128000" cy="6096000"/>
          </a:xfrm>
          <a:prstGeom prst="rect">
            <a:avLst/>
          </a:prstGeom>
        </p:spPr>
      </p:pic>
      <p:sp>
        <p:nvSpPr>
          <p:cNvPr id="3" name="TextBox 2">
            <a:extLst>
              <a:ext uri="{FF2B5EF4-FFF2-40B4-BE49-F238E27FC236}">
                <a16:creationId xmlns="" xmlns:a16="http://schemas.microsoft.com/office/drawing/2014/main" id="{BEC37C98-DD7E-E040-82E5-CEC5626CDABF}"/>
              </a:ext>
            </a:extLst>
          </p:cNvPr>
          <p:cNvSpPr txBox="1"/>
          <p:nvPr/>
        </p:nvSpPr>
        <p:spPr>
          <a:xfrm>
            <a:off x="3604693" y="0"/>
            <a:ext cx="2227116" cy="461665"/>
          </a:xfrm>
          <a:prstGeom prst="rect">
            <a:avLst/>
          </a:prstGeom>
          <a:noFill/>
        </p:spPr>
        <p:txBody>
          <a:bodyPr wrap="none" rtlCol="0">
            <a:spAutoFit/>
          </a:bodyPr>
          <a:lstStyle/>
          <a:p>
            <a:r>
              <a:rPr lang="en-US" sz="2400" b="1" i="1" dirty="0" smtClean="0">
                <a:solidFill>
                  <a:srgbClr val="C00000"/>
                </a:solidFill>
              </a:rPr>
              <a:t>Post</a:t>
            </a:r>
            <a:r>
              <a:rPr lang="en-US" sz="2400" b="1" i="1" dirty="0">
                <a:solidFill>
                  <a:srgbClr val="C00000"/>
                </a:solidFill>
              </a:rPr>
              <a:t>-</a:t>
            </a:r>
            <a:r>
              <a:rPr lang="en-US" sz="2400" b="1" i="1" dirty="0" smtClean="0">
                <a:solidFill>
                  <a:srgbClr val="C00000"/>
                </a:solidFill>
              </a:rPr>
              <a:t>Launch</a:t>
            </a:r>
            <a:r>
              <a:rPr lang="en-US" sz="2400" b="1" i="1" dirty="0">
                <a:solidFill>
                  <a:srgbClr val="C00000"/>
                </a:solidFill>
              </a:rPr>
              <a:t>:</a:t>
            </a:r>
          </a:p>
        </p:txBody>
      </p:sp>
      <p:sp>
        <p:nvSpPr>
          <p:cNvPr id="4" name="TextBox 3">
            <a:extLst>
              <a:ext uri="{FF2B5EF4-FFF2-40B4-BE49-F238E27FC236}">
                <a16:creationId xmlns="" xmlns:a16="http://schemas.microsoft.com/office/drawing/2014/main" id="{418F9458-F0EB-4C4A-8A32-17E9FC7D6E5D}"/>
              </a:ext>
            </a:extLst>
          </p:cNvPr>
          <p:cNvSpPr txBox="1"/>
          <p:nvPr/>
        </p:nvSpPr>
        <p:spPr>
          <a:xfrm>
            <a:off x="5195263" y="6478506"/>
            <a:ext cx="3337773" cy="307777"/>
          </a:xfrm>
          <a:prstGeom prst="rect">
            <a:avLst/>
          </a:prstGeom>
          <a:noFill/>
        </p:spPr>
        <p:txBody>
          <a:bodyPr wrap="none" rtlCol="0">
            <a:spAutoFit/>
          </a:bodyPr>
          <a:lstStyle/>
          <a:p>
            <a:r>
              <a:rPr lang="en-US" sz="1400" dirty="0">
                <a:solidFill>
                  <a:srgbClr val="0070C0"/>
                </a:solidFill>
              </a:rPr>
              <a:t>video courtesy of Raytheon Corporation</a:t>
            </a:r>
          </a:p>
        </p:txBody>
      </p:sp>
    </p:spTree>
    <p:extLst>
      <p:ext uri="{BB962C8B-B14F-4D97-AF65-F5344CB8AC3E}">
        <p14:creationId xmlns:p14="http://schemas.microsoft.com/office/powerpoint/2010/main" val="10648540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AED4237-421B-F54C-A15E-55FC4B4DDD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297" y="1941611"/>
            <a:ext cx="7242047" cy="3291840"/>
          </a:xfrm>
          <a:prstGeom prst="rect">
            <a:avLst/>
          </a:prstGeom>
        </p:spPr>
      </p:pic>
      <p:sp>
        <p:nvSpPr>
          <p:cNvPr id="6" name="TextBox 5">
            <a:extLst>
              <a:ext uri="{FF2B5EF4-FFF2-40B4-BE49-F238E27FC236}">
                <a16:creationId xmlns:a16="http://schemas.microsoft.com/office/drawing/2014/main" xmlns="" id="{1FEA2AAD-4B82-4D4E-B82A-BA5D7BFE65DA}"/>
              </a:ext>
            </a:extLst>
          </p:cNvPr>
          <p:cNvSpPr txBox="1"/>
          <p:nvPr/>
        </p:nvSpPr>
        <p:spPr>
          <a:xfrm>
            <a:off x="2574673" y="786977"/>
            <a:ext cx="3654378" cy="1692771"/>
          </a:xfrm>
          <a:prstGeom prst="rect">
            <a:avLst/>
          </a:prstGeom>
          <a:noFill/>
        </p:spPr>
        <p:txBody>
          <a:bodyPr wrap="none" rtlCol="0">
            <a:spAutoFit/>
          </a:bodyPr>
          <a:lstStyle/>
          <a:p>
            <a:pPr algn="ctr"/>
            <a:r>
              <a:rPr lang="en-US" sz="2200" b="1" u="sng" dirty="0">
                <a:solidFill>
                  <a:srgbClr val="C00000"/>
                </a:solidFill>
              </a:rPr>
              <a:t>Raytheon’s Coyote sUAS:</a:t>
            </a:r>
          </a:p>
          <a:p>
            <a:pPr algn="ctr"/>
            <a:r>
              <a:rPr lang="en-US" sz="2200" b="1" dirty="0"/>
              <a:t>Wingspan: 1.5 </a:t>
            </a:r>
            <a:r>
              <a:rPr lang="en-US" sz="2200" b="1" dirty="0" smtClean="0"/>
              <a:t>m (~5 </a:t>
            </a:r>
            <a:r>
              <a:rPr lang="en-US" sz="2200" b="1" dirty="0" err="1" smtClean="0"/>
              <a:t>ft</a:t>
            </a:r>
            <a:r>
              <a:rPr lang="en-US" sz="2200" b="1" dirty="0" smtClean="0"/>
              <a:t>)</a:t>
            </a:r>
            <a:endParaRPr lang="en-US" sz="2200" b="1" dirty="0"/>
          </a:p>
          <a:p>
            <a:pPr algn="ctr"/>
            <a:r>
              <a:rPr lang="en-US" sz="2200" b="1" dirty="0"/>
              <a:t>Length:  0.9 </a:t>
            </a:r>
            <a:r>
              <a:rPr lang="en-US" sz="2200" b="1" dirty="0" smtClean="0"/>
              <a:t>m (~3ft)</a:t>
            </a:r>
            <a:endParaRPr lang="en-US" sz="2200" b="1" dirty="0"/>
          </a:p>
          <a:p>
            <a:pPr algn="ctr"/>
            <a:r>
              <a:rPr lang="en-US" sz="2200" b="1" dirty="0"/>
              <a:t>Weight:  6 </a:t>
            </a:r>
            <a:r>
              <a:rPr lang="en-US" sz="2200" b="1" dirty="0" smtClean="0"/>
              <a:t>kg (~13 </a:t>
            </a:r>
            <a:r>
              <a:rPr lang="en-US" sz="2200" b="1" dirty="0" err="1" smtClean="0"/>
              <a:t>lb</a:t>
            </a:r>
            <a:r>
              <a:rPr lang="en-US" sz="2200" b="1" dirty="0" smtClean="0"/>
              <a:t>)</a:t>
            </a:r>
            <a:endParaRPr lang="en-US" sz="2200" b="1" dirty="0"/>
          </a:p>
          <a:p>
            <a:pPr algn="ctr"/>
            <a:endParaRPr lang="en-US" sz="1600" dirty="0"/>
          </a:p>
        </p:txBody>
      </p:sp>
      <p:sp>
        <p:nvSpPr>
          <p:cNvPr id="7" name="TextBox 6">
            <a:extLst>
              <a:ext uri="{FF2B5EF4-FFF2-40B4-BE49-F238E27FC236}">
                <a16:creationId xmlns:a16="http://schemas.microsoft.com/office/drawing/2014/main" xmlns="" id="{3501B1A2-A014-2F4F-A979-D1A699424742}"/>
              </a:ext>
            </a:extLst>
          </p:cNvPr>
          <p:cNvSpPr txBox="1"/>
          <p:nvPr/>
        </p:nvSpPr>
        <p:spPr>
          <a:xfrm>
            <a:off x="0" y="55529"/>
            <a:ext cx="9143999" cy="553998"/>
          </a:xfrm>
          <a:prstGeom prst="rect">
            <a:avLst/>
          </a:prstGeom>
          <a:noFill/>
        </p:spPr>
        <p:txBody>
          <a:bodyPr wrap="square" rtlCol="0">
            <a:spAutoFit/>
          </a:bodyPr>
          <a:lstStyle/>
          <a:p>
            <a:pPr algn="ctr"/>
            <a:r>
              <a:rPr lang="en-US" sz="3000" b="1" dirty="0">
                <a:solidFill>
                  <a:srgbClr val="C00000"/>
                </a:solidFill>
              </a:rPr>
              <a:t>Coyote small Unmanned Aircraft System (sUAS)</a:t>
            </a:r>
          </a:p>
        </p:txBody>
      </p:sp>
      <p:sp>
        <p:nvSpPr>
          <p:cNvPr id="4" name="TextBox 3">
            <a:extLst>
              <a:ext uri="{FF2B5EF4-FFF2-40B4-BE49-F238E27FC236}">
                <a16:creationId xmlns:a16="http://schemas.microsoft.com/office/drawing/2014/main" xmlns="" id="{8C0D37F2-623A-C44E-A861-4E29AD3C7BB3}"/>
              </a:ext>
            </a:extLst>
          </p:cNvPr>
          <p:cNvSpPr txBox="1"/>
          <p:nvPr/>
        </p:nvSpPr>
        <p:spPr>
          <a:xfrm>
            <a:off x="392886" y="4849232"/>
            <a:ext cx="8751114" cy="1785104"/>
          </a:xfrm>
          <a:prstGeom prst="rect">
            <a:avLst/>
          </a:prstGeom>
          <a:noFill/>
        </p:spPr>
        <p:txBody>
          <a:bodyPr wrap="none" rtlCol="0">
            <a:spAutoFit/>
          </a:bodyPr>
          <a:lstStyle/>
          <a:p>
            <a:pPr algn="ctr"/>
            <a:r>
              <a:rPr lang="en-US" sz="2200" b="1" u="sng" dirty="0">
                <a:solidFill>
                  <a:srgbClr val="C00000"/>
                </a:solidFill>
              </a:rPr>
              <a:t>Meteorological </a:t>
            </a:r>
            <a:r>
              <a:rPr lang="en-US" sz="2200" b="1" u="sng" dirty="0" smtClean="0">
                <a:solidFill>
                  <a:srgbClr val="C00000"/>
                </a:solidFill>
              </a:rPr>
              <a:t>Measurements</a:t>
            </a:r>
            <a:r>
              <a:rPr lang="en-US" sz="2200" b="1" u="sng" dirty="0">
                <a:solidFill>
                  <a:srgbClr val="C00000"/>
                </a:solidFill>
              </a:rPr>
              <a:t>:</a:t>
            </a:r>
          </a:p>
          <a:p>
            <a:pPr marL="285750" indent="-285750" algn="ctr">
              <a:buFontTx/>
              <a:buChar char="-"/>
            </a:pPr>
            <a:r>
              <a:rPr lang="en-US" sz="2200" b="1" dirty="0"/>
              <a:t>Wind speed and direction (up to </a:t>
            </a:r>
            <a:r>
              <a:rPr lang="en-US" sz="2200" b="1" dirty="0" smtClean="0"/>
              <a:t>1-</a:t>
            </a:r>
            <a:r>
              <a:rPr lang="en-US" sz="2200" b="1" dirty="0"/>
              <a:t>10 Hz)</a:t>
            </a:r>
          </a:p>
          <a:p>
            <a:pPr marL="285750" indent="-285750" algn="ctr">
              <a:buFontTx/>
              <a:buChar char="-"/>
            </a:pPr>
            <a:r>
              <a:rPr lang="en-US" sz="2200" b="1" dirty="0"/>
              <a:t>Temperature, relative humidity, pressure</a:t>
            </a:r>
          </a:p>
          <a:p>
            <a:pPr marL="285750" indent="-285750" algn="ctr">
              <a:buFontTx/>
              <a:buChar char="-"/>
            </a:pPr>
            <a:r>
              <a:rPr lang="en-US" sz="2200" b="1" dirty="0"/>
              <a:t>Sea surface temperature (SST) </a:t>
            </a:r>
            <a:r>
              <a:rPr lang="en-US" sz="2200" b="1" dirty="0" smtClean="0"/>
              <a:t>and cloud top temperature (IR)</a:t>
            </a:r>
            <a:endParaRPr lang="en-US" sz="2200" b="1" dirty="0"/>
          </a:p>
          <a:p>
            <a:pPr marL="285750" indent="-285750" algn="ctr">
              <a:buFontTx/>
              <a:buChar char="-"/>
            </a:pPr>
            <a:r>
              <a:rPr lang="en-US" sz="2200" b="1" dirty="0"/>
              <a:t>Future:  laser altimeter, turbulence gust probe</a:t>
            </a:r>
          </a:p>
        </p:txBody>
      </p:sp>
    </p:spTree>
    <p:extLst>
      <p:ext uri="{BB962C8B-B14F-4D97-AF65-F5344CB8AC3E}">
        <p14:creationId xmlns:p14="http://schemas.microsoft.com/office/powerpoint/2010/main" val="408138276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126221" y="1542990"/>
            <a:ext cx="4941579" cy="5152445"/>
            <a:chOff x="911218" y="76200"/>
            <a:chExt cx="6624456" cy="6676445"/>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218" y="76200"/>
              <a:ext cx="3306153"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76200"/>
              <a:ext cx="3323594"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3429000"/>
              <a:ext cx="3352800" cy="3323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626"/>
            <a:stretch/>
          </p:blipFill>
          <p:spPr bwMode="auto">
            <a:xfrm>
              <a:off x="4217370" y="3428999"/>
              <a:ext cx="3318304" cy="3323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322964" y="2782275"/>
              <a:ext cx="171750" cy="189525"/>
            </a:xfrm>
            <a:prstGeom prst="rect">
              <a:avLst/>
            </a:prstGeom>
            <a:solidFill>
              <a:schemeClr val="bg1"/>
            </a:solidFill>
          </p:spPr>
          <p:txBody>
            <a:bodyPr wrap="square" rtlCol="0" anchor="ctr" anchorCtr="0">
              <a:spAutoFit/>
            </a:bodyPr>
            <a:lstStyle/>
            <a:p>
              <a:pPr algn="ctr"/>
              <a:r>
                <a:rPr lang="en-US" dirty="0"/>
                <a:t>a</a:t>
              </a:r>
            </a:p>
          </p:txBody>
        </p:sp>
        <p:sp>
          <p:nvSpPr>
            <p:cNvPr id="11" name="TextBox 10"/>
            <p:cNvSpPr txBox="1"/>
            <p:nvPr/>
          </p:nvSpPr>
          <p:spPr>
            <a:xfrm>
              <a:off x="4622370" y="2758698"/>
              <a:ext cx="171750" cy="208478"/>
            </a:xfrm>
            <a:prstGeom prst="rect">
              <a:avLst/>
            </a:prstGeom>
            <a:solidFill>
              <a:schemeClr val="bg1"/>
            </a:solidFill>
          </p:spPr>
          <p:txBody>
            <a:bodyPr wrap="square" rtlCol="0" anchor="ctr" anchorCtr="0">
              <a:spAutoFit/>
            </a:bodyPr>
            <a:lstStyle/>
            <a:p>
              <a:pPr algn="ctr"/>
              <a:r>
                <a:rPr lang="en-US" dirty="0" smtClean="0"/>
                <a:t>b</a:t>
              </a:r>
              <a:endParaRPr lang="en-US" dirty="0"/>
            </a:p>
          </p:txBody>
        </p:sp>
        <p:sp>
          <p:nvSpPr>
            <p:cNvPr id="12" name="TextBox 11"/>
            <p:cNvSpPr txBox="1"/>
            <p:nvPr/>
          </p:nvSpPr>
          <p:spPr>
            <a:xfrm>
              <a:off x="1329841" y="6101167"/>
              <a:ext cx="171750" cy="189525"/>
            </a:xfrm>
            <a:prstGeom prst="rect">
              <a:avLst/>
            </a:prstGeom>
            <a:solidFill>
              <a:schemeClr val="bg1"/>
            </a:solidFill>
          </p:spPr>
          <p:txBody>
            <a:bodyPr wrap="square" rtlCol="0" anchor="ctr" anchorCtr="0">
              <a:spAutoFit/>
            </a:bodyPr>
            <a:lstStyle/>
            <a:p>
              <a:pPr algn="ctr"/>
              <a:r>
                <a:rPr lang="en-US" dirty="0" smtClean="0"/>
                <a:t>c</a:t>
              </a:r>
              <a:endParaRPr lang="en-US" dirty="0"/>
            </a:p>
          </p:txBody>
        </p:sp>
        <p:sp>
          <p:nvSpPr>
            <p:cNvPr id="13" name="TextBox 12"/>
            <p:cNvSpPr txBox="1"/>
            <p:nvPr/>
          </p:nvSpPr>
          <p:spPr>
            <a:xfrm>
              <a:off x="4612877" y="6081359"/>
              <a:ext cx="171750" cy="208478"/>
            </a:xfrm>
            <a:prstGeom prst="rect">
              <a:avLst/>
            </a:prstGeom>
            <a:solidFill>
              <a:schemeClr val="bg1"/>
            </a:solidFill>
          </p:spPr>
          <p:txBody>
            <a:bodyPr wrap="square" rtlCol="0" anchor="ctr" anchorCtr="0">
              <a:spAutoFit/>
            </a:bodyPr>
            <a:lstStyle/>
            <a:p>
              <a:pPr algn="ctr"/>
              <a:r>
                <a:rPr lang="en-US" dirty="0"/>
                <a:t>d</a:t>
              </a:r>
            </a:p>
          </p:txBody>
        </p:sp>
      </p:grpSp>
      <p:sp>
        <p:nvSpPr>
          <p:cNvPr id="2" name="Title 1"/>
          <p:cNvSpPr>
            <a:spLocks noGrp="1"/>
          </p:cNvSpPr>
          <p:nvPr>
            <p:ph type="title"/>
          </p:nvPr>
        </p:nvSpPr>
        <p:spPr>
          <a:xfrm>
            <a:off x="-779287" y="379230"/>
            <a:ext cx="10520380" cy="639762"/>
          </a:xfrm>
        </p:spPr>
        <p:txBody>
          <a:bodyPr>
            <a:normAutofit fontScale="90000"/>
          </a:bodyPr>
          <a:lstStyle/>
          <a:p>
            <a:r>
              <a:rPr lang="en-US" sz="2600" b="1" dirty="0" smtClean="0"/>
              <a:t>Summary of </a:t>
            </a:r>
            <a:r>
              <a:rPr lang="en-US" sz="2600" b="1" dirty="0" err="1" smtClean="0"/>
              <a:t>Edouard</a:t>
            </a:r>
            <a:r>
              <a:rPr lang="en-US" sz="2600" b="1" dirty="0" smtClean="0"/>
              <a:t> (2014) Operations</a:t>
            </a:r>
            <a:r>
              <a:rPr lang="en-US" sz="2600" b="1" dirty="0"/>
              <a:t/>
            </a:r>
            <a:br>
              <a:rPr lang="en-US" sz="2600" b="1" dirty="0"/>
            </a:br>
            <a:r>
              <a:rPr lang="en-US" sz="400" b="1" dirty="0" smtClean="0"/>
              <a:t> </a:t>
            </a:r>
            <a:r>
              <a:rPr lang="en-US" sz="700" b="1" dirty="0" smtClean="0"/>
              <a:t> </a:t>
            </a:r>
            <a:br>
              <a:rPr lang="en-US" sz="700" b="1" dirty="0" smtClean="0"/>
            </a:br>
            <a:r>
              <a:rPr lang="en-US" sz="2200" b="1" i="1" dirty="0" smtClean="0">
                <a:solidFill>
                  <a:srgbClr val="3366FF"/>
                </a:solidFill>
              </a:rPr>
              <a:t>Coyote Unmanned Aircraft System Observations in Hurricane </a:t>
            </a:r>
            <a:r>
              <a:rPr lang="en-US" sz="2200" b="1" i="1" dirty="0" err="1" smtClean="0">
                <a:solidFill>
                  <a:srgbClr val="3366FF"/>
                </a:solidFill>
              </a:rPr>
              <a:t>Edouard</a:t>
            </a:r>
            <a:r>
              <a:rPr lang="en-US" sz="2200" b="1" i="1" dirty="0" smtClean="0">
                <a:solidFill>
                  <a:srgbClr val="3366FF"/>
                </a:solidFill>
              </a:rPr>
              <a:t> (2014) </a:t>
            </a:r>
            <a:br>
              <a:rPr lang="en-US" sz="2200" b="1" i="1" dirty="0" smtClean="0">
                <a:solidFill>
                  <a:srgbClr val="3366FF"/>
                </a:solidFill>
              </a:rPr>
            </a:br>
            <a:r>
              <a:rPr lang="en-US" sz="2200" b="1" i="1" dirty="0" smtClean="0">
                <a:solidFill>
                  <a:srgbClr val="3366FF"/>
                </a:solidFill>
              </a:rPr>
              <a:t>Earth and Space Science (AGU)</a:t>
            </a:r>
            <a:r>
              <a:rPr lang="en-US" sz="1800" b="1" i="1" dirty="0" smtClean="0">
                <a:solidFill>
                  <a:srgbClr val="3366FF"/>
                </a:solidFill>
              </a:rPr>
              <a:t/>
            </a:r>
            <a:br>
              <a:rPr lang="en-US" sz="1800" b="1" i="1" dirty="0" smtClean="0">
                <a:solidFill>
                  <a:srgbClr val="3366FF"/>
                </a:solidFill>
              </a:rPr>
            </a:br>
            <a:r>
              <a:rPr lang="en-US" sz="2200" b="1" i="1" dirty="0" smtClean="0">
                <a:solidFill>
                  <a:srgbClr val="3366FF"/>
                </a:solidFill>
              </a:rPr>
              <a:t> </a:t>
            </a:r>
            <a:r>
              <a:rPr lang="en-US" sz="2100" b="1" i="1" u="sng" dirty="0" smtClean="0">
                <a:solidFill>
                  <a:schemeClr val="tx1"/>
                </a:solidFill>
                <a:hlinkClick r:id="rId7"/>
              </a:rPr>
              <a:t>doi: 10.1002/2016EA000187</a:t>
            </a:r>
            <a:endParaRPr lang="en-US" sz="2100" b="1" dirty="0">
              <a:solidFill>
                <a:schemeClr val="tx1"/>
              </a:solidFill>
            </a:endParaRPr>
          </a:p>
        </p:txBody>
      </p:sp>
      <p:pic>
        <p:nvPicPr>
          <p:cNvPr id="4" name="Content Placeholder 3"/>
          <p:cNvPicPr>
            <a:picLocks noGrp="1" noChangeAspect="1"/>
          </p:cNvPicPr>
          <p:nvPr>
            <p:ph idx="1"/>
          </p:nvPr>
        </p:nvPicPr>
        <p:blipFill rotWithShape="1">
          <a:blip r:embed="rId8" cstate="print">
            <a:extLst>
              <a:ext uri="{28A0092B-C50C-407E-A947-70E740481C1C}">
                <a14:useLocalDpi xmlns:a14="http://schemas.microsoft.com/office/drawing/2010/main" val="0"/>
              </a:ext>
            </a:extLst>
          </a:blip>
          <a:srcRect r="4378"/>
          <a:stretch/>
        </p:blipFill>
        <p:spPr>
          <a:xfrm>
            <a:off x="71235" y="3443940"/>
            <a:ext cx="4080387" cy="3200400"/>
          </a:xfrm>
        </p:spPr>
      </p:pic>
      <p:sp>
        <p:nvSpPr>
          <p:cNvPr id="14" name="Content Placeholder 2"/>
          <p:cNvSpPr txBox="1">
            <a:spLocks/>
          </p:cNvSpPr>
          <p:nvPr/>
        </p:nvSpPr>
        <p:spPr>
          <a:xfrm>
            <a:off x="-78496" y="1586280"/>
            <a:ext cx="85344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300" dirty="0" smtClean="0"/>
              <a:t>Aircraft based/used:</a:t>
            </a:r>
          </a:p>
          <a:p>
            <a:pPr lvl="1"/>
            <a:r>
              <a:rPr lang="en-US" sz="1900" dirty="0" smtClean="0"/>
              <a:t>St Croix (P-3 N43)</a:t>
            </a:r>
          </a:p>
          <a:p>
            <a:pPr lvl="1"/>
            <a:r>
              <a:rPr lang="en-US" sz="1900" dirty="0" smtClean="0"/>
              <a:t>Bermuda (P-3 N42, G-IV N49)</a:t>
            </a:r>
          </a:p>
          <a:p>
            <a:pPr lvl="1"/>
            <a:r>
              <a:rPr lang="en-US" sz="1900" dirty="0" smtClean="0"/>
              <a:t>Wallops Is. (</a:t>
            </a:r>
            <a:r>
              <a:rPr lang="en-US" sz="1900" dirty="0" err="1" smtClean="0"/>
              <a:t>GlobalHawk</a:t>
            </a:r>
            <a:r>
              <a:rPr lang="en-US" sz="1900" dirty="0" smtClean="0"/>
              <a:t> AV6)</a:t>
            </a:r>
          </a:p>
          <a:p>
            <a:pPr lvl="1"/>
            <a:r>
              <a:rPr lang="en-US" sz="1900" dirty="0" smtClean="0">
                <a:solidFill>
                  <a:srgbClr val="FF0000"/>
                </a:solidFill>
              </a:rPr>
              <a:t>Two (2) sUAS deployed (Coyote) </a:t>
            </a:r>
            <a:endParaRPr lang="en-US" sz="1900" dirty="0">
              <a:solidFill>
                <a:srgbClr val="FF0000"/>
              </a:solidFill>
            </a:endParaRPr>
          </a:p>
        </p:txBody>
      </p:sp>
      <p:sp>
        <p:nvSpPr>
          <p:cNvPr id="3" name="Donut 2"/>
          <p:cNvSpPr/>
          <p:nvPr/>
        </p:nvSpPr>
        <p:spPr>
          <a:xfrm>
            <a:off x="2633136" y="5300132"/>
            <a:ext cx="152400" cy="160864"/>
          </a:xfrm>
          <a:prstGeom prst="donut">
            <a:avLst>
              <a:gd name="adj" fmla="val 10455"/>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Donut 17"/>
          <p:cNvSpPr/>
          <p:nvPr/>
        </p:nvSpPr>
        <p:spPr>
          <a:xfrm>
            <a:off x="2988744" y="5300126"/>
            <a:ext cx="152400" cy="160864"/>
          </a:xfrm>
          <a:prstGeom prst="donut">
            <a:avLst>
              <a:gd name="adj" fmla="val 10455"/>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Donut 18"/>
          <p:cNvSpPr/>
          <p:nvPr/>
        </p:nvSpPr>
        <p:spPr>
          <a:xfrm>
            <a:off x="7851443" y="4944522"/>
            <a:ext cx="152400" cy="160864"/>
          </a:xfrm>
          <a:prstGeom prst="donut">
            <a:avLst>
              <a:gd name="adj" fmla="val 10455"/>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Donut 19"/>
          <p:cNvSpPr/>
          <p:nvPr/>
        </p:nvSpPr>
        <p:spPr>
          <a:xfrm>
            <a:off x="5359494" y="5144873"/>
            <a:ext cx="152400" cy="160864"/>
          </a:xfrm>
          <a:prstGeom prst="donut">
            <a:avLst>
              <a:gd name="adj" fmla="val 10455"/>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1" name="TextBox 20"/>
          <p:cNvSpPr txBox="1"/>
          <p:nvPr/>
        </p:nvSpPr>
        <p:spPr>
          <a:xfrm>
            <a:off x="5303181" y="5040295"/>
            <a:ext cx="308266" cy="307777"/>
          </a:xfrm>
          <a:prstGeom prst="rect">
            <a:avLst/>
          </a:prstGeom>
          <a:noFill/>
        </p:spPr>
        <p:txBody>
          <a:bodyPr wrap="square" rtlCol="0">
            <a:spAutoFit/>
          </a:bodyPr>
          <a:lstStyle/>
          <a:p>
            <a:r>
              <a:rPr lang="en-US" sz="1400" b="1" dirty="0" smtClean="0"/>
              <a:t>x</a:t>
            </a:r>
            <a:endParaRPr lang="en-US" sz="1400" b="1" dirty="0"/>
          </a:p>
        </p:txBody>
      </p:sp>
      <p:sp>
        <p:nvSpPr>
          <p:cNvPr id="22" name="Rectangle 21"/>
          <p:cNvSpPr/>
          <p:nvPr/>
        </p:nvSpPr>
        <p:spPr>
          <a:xfrm>
            <a:off x="7794140" y="4857229"/>
            <a:ext cx="287258" cy="307777"/>
          </a:xfrm>
          <a:prstGeom prst="rect">
            <a:avLst/>
          </a:prstGeom>
        </p:spPr>
        <p:txBody>
          <a:bodyPr wrap="none">
            <a:spAutoFit/>
          </a:bodyPr>
          <a:lstStyle/>
          <a:p>
            <a:r>
              <a:rPr lang="en-US" sz="1400" b="1" dirty="0"/>
              <a:t>x</a:t>
            </a:r>
          </a:p>
        </p:txBody>
      </p:sp>
    </p:spTree>
    <p:extLst>
      <p:ext uri="{BB962C8B-B14F-4D97-AF65-F5344CB8AC3E}">
        <p14:creationId xmlns:p14="http://schemas.microsoft.com/office/powerpoint/2010/main" val="398448789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826F8A7-89AF-7848-96FE-73175F3DC50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 y="3010883"/>
            <a:ext cx="5107258" cy="3847117"/>
          </a:xfrm>
          <a:prstGeom prst="rect">
            <a:avLst/>
          </a:prstGeom>
        </p:spPr>
      </p:pic>
      <p:pic>
        <p:nvPicPr>
          <p:cNvPr id="3" name="Picture 2">
            <a:extLst>
              <a:ext uri="{FF2B5EF4-FFF2-40B4-BE49-F238E27FC236}">
                <a16:creationId xmlns="" xmlns:a16="http://schemas.microsoft.com/office/drawing/2014/main" id="{D6F86B90-9BFB-DE4A-893B-C720F54FB740}"/>
              </a:ext>
            </a:extLst>
          </p:cNvPr>
          <p:cNvPicPr/>
          <p:nvPr/>
        </p:nvPicPr>
        <p:blipFill rotWithShape="1">
          <a:blip r:embed="rId3" cstate="print">
            <a:extLst>
              <a:ext uri="{28A0092B-C50C-407E-A947-70E740481C1C}">
                <a14:useLocalDpi xmlns:a14="http://schemas.microsoft.com/office/drawing/2010/main" val="0"/>
              </a:ext>
            </a:extLst>
          </a:blip>
          <a:srcRect l="9519" r="-9519"/>
          <a:stretch/>
        </p:blipFill>
        <p:spPr>
          <a:xfrm>
            <a:off x="4754880" y="3011873"/>
            <a:ext cx="4846145" cy="3715284"/>
          </a:xfrm>
          <a:prstGeom prst="rect">
            <a:avLst/>
          </a:prstGeom>
        </p:spPr>
      </p:pic>
      <p:sp>
        <p:nvSpPr>
          <p:cNvPr id="4" name="Title 1">
            <a:extLst>
              <a:ext uri="{FF2B5EF4-FFF2-40B4-BE49-F238E27FC236}">
                <a16:creationId xmlns="" xmlns:a16="http://schemas.microsoft.com/office/drawing/2014/main" id="{D3714FD3-67A3-DC4E-B2E4-0BDF5E8DEF93}"/>
              </a:ext>
            </a:extLst>
          </p:cNvPr>
          <p:cNvSpPr txBox="1">
            <a:spLocks/>
          </p:cNvSpPr>
          <p:nvPr/>
        </p:nvSpPr>
        <p:spPr>
          <a:xfrm>
            <a:off x="-83729" y="-18879"/>
            <a:ext cx="9280060" cy="616509"/>
          </a:xfrm>
          <a:prstGeom prst="rect">
            <a:avLst/>
          </a:prstGeom>
        </p:spPr>
        <p:txBody>
          <a:bodyPr>
            <a:noAutofit/>
          </a:bodyPr>
          <a:lstStyle>
            <a:lvl1pPr algn="ctr" defTabSz="914400" rtl="0" eaLnBrk="1" latinLnBrk="0" hangingPunct="1">
              <a:spcBef>
                <a:spcPct val="0"/>
              </a:spcBef>
              <a:buNone/>
              <a:defRPr sz="2800" kern="1200" spc="-100" baseline="0">
                <a:solidFill>
                  <a:schemeClr val="tx2"/>
                </a:solidFill>
                <a:latin typeface="+mj-lt"/>
                <a:ea typeface="+mj-ea"/>
                <a:cs typeface="+mj-cs"/>
              </a:defRPr>
            </a:lvl1pPr>
          </a:lstStyle>
          <a:p>
            <a:r>
              <a:rPr lang="en-US" sz="2600" b="1" dirty="0">
                <a:solidFill>
                  <a:srgbClr val="C00000"/>
                </a:solidFill>
              </a:rPr>
              <a:t>Summary of </a:t>
            </a:r>
            <a:r>
              <a:rPr lang="en-US" sz="2600" b="1" dirty="0" smtClean="0">
                <a:solidFill>
                  <a:srgbClr val="C00000"/>
                </a:solidFill>
              </a:rPr>
              <a:t>sUAS Flights in Maria (2017) and Michael (2018)</a:t>
            </a:r>
          </a:p>
          <a:p>
            <a:endParaRPr lang="en-US" sz="400" b="1" i="1" dirty="0" smtClean="0">
              <a:solidFill>
                <a:srgbClr val="C00000"/>
              </a:solidFill>
            </a:endParaRPr>
          </a:p>
          <a:p>
            <a:r>
              <a:rPr lang="en-US" sz="1800" i="1" dirty="0">
                <a:solidFill>
                  <a:srgbClr val="FF0000"/>
                </a:solidFill>
              </a:rPr>
              <a:t> </a:t>
            </a:r>
            <a:r>
              <a:rPr lang="en-US" sz="1800" b="1" i="1" dirty="0" smtClean="0">
                <a:solidFill>
                  <a:srgbClr val="3366FF"/>
                </a:solidFill>
              </a:rPr>
              <a:t>Eye </a:t>
            </a:r>
            <a:r>
              <a:rPr lang="en-US" sz="1800" b="1" i="1" dirty="0">
                <a:solidFill>
                  <a:srgbClr val="3366FF"/>
                </a:solidFill>
              </a:rPr>
              <a:t>of the Storm: Observing Hurricanes with a Small Unmanned Aircraft </a:t>
            </a:r>
            <a:r>
              <a:rPr lang="en-US" sz="1800" b="1" i="1" dirty="0" smtClean="0">
                <a:solidFill>
                  <a:srgbClr val="3366FF"/>
                </a:solidFill>
              </a:rPr>
              <a:t>System</a:t>
            </a:r>
            <a:r>
              <a:rPr lang="en-US" sz="1800" b="1" i="1" dirty="0">
                <a:solidFill>
                  <a:srgbClr val="3366FF"/>
                </a:solidFill>
              </a:rPr>
              <a:t> </a:t>
            </a:r>
            <a:r>
              <a:rPr lang="en-US" sz="1800" b="1" i="1" dirty="0" smtClean="0">
                <a:solidFill>
                  <a:srgbClr val="3366FF"/>
                </a:solidFill>
              </a:rPr>
              <a:t>(BAMS)</a:t>
            </a:r>
          </a:p>
          <a:p>
            <a:r>
              <a:rPr lang="en-US" sz="2000" b="1" i="1" dirty="0" smtClean="0">
                <a:solidFill>
                  <a:srgbClr val="3366FF"/>
                </a:solidFill>
              </a:rPr>
              <a:t> </a:t>
            </a:r>
            <a:r>
              <a:rPr lang="en-US" sz="2000" b="1" i="1" u="sng" dirty="0" smtClean="0">
                <a:solidFill>
                  <a:srgbClr val="3366FF"/>
                </a:solidFill>
                <a:hlinkClick r:id="rId4"/>
              </a:rPr>
              <a:t>https://doi.org/10.1175/BAMS-D-19-0169.1</a:t>
            </a:r>
            <a:endParaRPr lang="en-US" sz="2000" b="1" i="1" dirty="0">
              <a:solidFill>
                <a:srgbClr val="3366FF"/>
              </a:solidFill>
            </a:endParaRPr>
          </a:p>
          <a:p>
            <a:endParaRPr lang="en-US" sz="2400" b="1" dirty="0">
              <a:solidFill>
                <a:srgbClr val="C00000"/>
              </a:solidFill>
            </a:endParaRPr>
          </a:p>
        </p:txBody>
      </p:sp>
      <p:sp>
        <p:nvSpPr>
          <p:cNvPr id="5" name="Content Placeholder 2">
            <a:extLst>
              <a:ext uri="{FF2B5EF4-FFF2-40B4-BE49-F238E27FC236}">
                <a16:creationId xmlns="" xmlns:a16="http://schemas.microsoft.com/office/drawing/2014/main" id="{0331DC0E-33E4-0F41-AC2A-131A9BF15CF9}"/>
              </a:ext>
            </a:extLst>
          </p:cNvPr>
          <p:cNvSpPr txBox="1">
            <a:spLocks/>
          </p:cNvSpPr>
          <p:nvPr/>
        </p:nvSpPr>
        <p:spPr>
          <a:xfrm>
            <a:off x="1505415" y="1197781"/>
            <a:ext cx="7356198" cy="4744771"/>
          </a:xfrm>
          <a:prstGeom prst="rect">
            <a:avLst/>
          </a:prstGeom>
        </p:spPr>
        <p:txBody>
          <a:bodyPr/>
          <a:lstStyle>
            <a:lvl1pPr marL="18288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18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6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2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dirty="0" smtClean="0">
                <a:solidFill>
                  <a:srgbClr val="FF0000"/>
                </a:solidFill>
              </a:rPr>
              <a:t>Six (6) </a:t>
            </a:r>
            <a:r>
              <a:rPr lang="en-US" dirty="0">
                <a:solidFill>
                  <a:srgbClr val="FF0000"/>
                </a:solidFill>
              </a:rPr>
              <a:t>total </a:t>
            </a:r>
            <a:r>
              <a:rPr lang="en-US" dirty="0" smtClean="0">
                <a:solidFill>
                  <a:srgbClr val="FF0000"/>
                </a:solidFill>
              </a:rPr>
              <a:t>sUAS missions </a:t>
            </a:r>
            <a:r>
              <a:rPr lang="en-US" dirty="0"/>
              <a:t>on 22-24 September 2017 (Maria)</a:t>
            </a:r>
          </a:p>
          <a:p>
            <a:r>
              <a:rPr lang="en-US" dirty="0" smtClean="0">
                <a:solidFill>
                  <a:srgbClr val="FF0000"/>
                </a:solidFill>
              </a:rPr>
              <a:t>One (1) sUAS flight </a:t>
            </a:r>
            <a:r>
              <a:rPr lang="en-US" dirty="0"/>
              <a:t>on 10 October 2018 (Michael)</a:t>
            </a:r>
          </a:p>
          <a:p>
            <a:r>
              <a:rPr lang="en-US" dirty="0"/>
              <a:t>Longest </a:t>
            </a:r>
            <a:r>
              <a:rPr lang="en-US" dirty="0" smtClean="0"/>
              <a:t>duration mission:  </a:t>
            </a:r>
            <a:r>
              <a:rPr lang="en-US" dirty="0"/>
              <a:t>41 minutes</a:t>
            </a:r>
          </a:p>
          <a:p>
            <a:r>
              <a:rPr lang="en-US" dirty="0"/>
              <a:t>Maximum horizontal wind speed:  87 m/s at 640 m ASL</a:t>
            </a:r>
          </a:p>
          <a:p>
            <a:r>
              <a:rPr lang="en-US" dirty="0"/>
              <a:t>Maximum vertical wind speed:  +14.4 m/s at 620 m ASL</a:t>
            </a:r>
          </a:p>
        </p:txBody>
      </p:sp>
    </p:spTree>
    <p:extLst>
      <p:ext uri="{BB962C8B-B14F-4D97-AF65-F5344CB8AC3E}">
        <p14:creationId xmlns:p14="http://schemas.microsoft.com/office/powerpoint/2010/main" val="122671359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3.png"/>
          <p:cNvPicPr/>
          <p:nvPr/>
        </p:nvPicPr>
        <p:blipFill>
          <a:blip r:embed="rId2"/>
          <a:srcRect/>
          <a:stretch>
            <a:fillRect/>
          </a:stretch>
        </p:blipFill>
        <p:spPr>
          <a:xfrm>
            <a:off x="767845" y="468959"/>
            <a:ext cx="7545553" cy="5198420"/>
          </a:xfrm>
          <a:prstGeom prst="rect">
            <a:avLst/>
          </a:prstGeom>
          <a:ln/>
        </p:spPr>
      </p:pic>
      <p:sp>
        <p:nvSpPr>
          <p:cNvPr id="3" name="Rectangle 2"/>
          <p:cNvSpPr/>
          <p:nvPr/>
        </p:nvSpPr>
        <p:spPr>
          <a:xfrm>
            <a:off x="541697" y="5756981"/>
            <a:ext cx="8376155" cy="830997"/>
          </a:xfrm>
          <a:prstGeom prst="rect">
            <a:avLst/>
          </a:prstGeom>
        </p:spPr>
        <p:txBody>
          <a:bodyPr wrap="square">
            <a:spAutoFit/>
          </a:bodyPr>
          <a:lstStyle/>
          <a:p>
            <a:pPr algn="just"/>
            <a:r>
              <a:rPr lang="en-US" sz="1600" b="1" dirty="0" smtClean="0"/>
              <a:t>Summary </a:t>
            </a:r>
            <a:r>
              <a:rPr lang="en-US" sz="1600" b="1" dirty="0"/>
              <a:t>of all wind speed data collected during Coyote sUAS flights in 2017–2018 </a:t>
            </a:r>
            <a:r>
              <a:rPr lang="en-US" sz="1600" b="1" dirty="0" smtClean="0"/>
              <a:t>(m s</a:t>
            </a:r>
            <a:r>
              <a:rPr lang="en-US" sz="1600" b="1" baseline="30000" dirty="0"/>
              <a:t>-1</a:t>
            </a:r>
            <a:r>
              <a:rPr lang="en-US" sz="1600" b="1" dirty="0"/>
              <a:t>) as a function of time and height above sea level (ASL).  Flights 1–4 and 7 were typical “stepped descent” flight patterns, while flights 5–6 were “glider” flights. </a:t>
            </a:r>
          </a:p>
        </p:txBody>
      </p:sp>
      <p:sp>
        <p:nvSpPr>
          <p:cNvPr id="4" name="Rectangle 3"/>
          <p:cNvSpPr/>
          <p:nvPr/>
        </p:nvSpPr>
        <p:spPr>
          <a:xfrm>
            <a:off x="868643" y="28416"/>
            <a:ext cx="7592775" cy="415498"/>
          </a:xfrm>
          <a:prstGeom prst="rect">
            <a:avLst/>
          </a:prstGeom>
        </p:spPr>
        <p:txBody>
          <a:bodyPr wrap="none">
            <a:spAutoFit/>
          </a:bodyPr>
          <a:lstStyle/>
          <a:p>
            <a:r>
              <a:rPr lang="en-US" sz="2100" b="1" dirty="0">
                <a:solidFill>
                  <a:srgbClr val="C00000"/>
                </a:solidFill>
              </a:rPr>
              <a:t>Summary of </a:t>
            </a:r>
            <a:r>
              <a:rPr lang="en-US" sz="2100" b="1" dirty="0" smtClean="0">
                <a:solidFill>
                  <a:srgbClr val="C00000"/>
                </a:solidFill>
              </a:rPr>
              <a:t>Maria (2017) and Michael (2018) sUAS Flights</a:t>
            </a:r>
            <a:endParaRPr lang="en-US" sz="2100" b="1" dirty="0">
              <a:solidFill>
                <a:srgbClr val="C00000"/>
              </a:solidFill>
            </a:endParaRPr>
          </a:p>
        </p:txBody>
      </p:sp>
      <p:sp>
        <p:nvSpPr>
          <p:cNvPr id="5" name="TextBox 4">
            <a:extLst>
              <a:ext uri="{FF2B5EF4-FFF2-40B4-BE49-F238E27FC236}">
                <a16:creationId xmlns:a16="http://schemas.microsoft.com/office/drawing/2014/main" xmlns="" id="{FFAFCD23-3D29-2F4A-8D2C-EE8456C9D094}"/>
              </a:ext>
            </a:extLst>
          </p:cNvPr>
          <p:cNvSpPr txBox="1"/>
          <p:nvPr/>
        </p:nvSpPr>
        <p:spPr>
          <a:xfrm>
            <a:off x="4745552" y="1129590"/>
            <a:ext cx="2794355" cy="646331"/>
          </a:xfrm>
          <a:prstGeom prst="rect">
            <a:avLst/>
          </a:prstGeom>
          <a:noFill/>
        </p:spPr>
        <p:txBody>
          <a:bodyPr wrap="none" rtlCol="0">
            <a:spAutoFit/>
          </a:bodyPr>
          <a:lstStyle/>
          <a:p>
            <a:pPr algn="ctr"/>
            <a:r>
              <a:rPr lang="en-US" dirty="0">
                <a:solidFill>
                  <a:srgbClr val="0070C0"/>
                </a:solidFill>
              </a:rPr>
              <a:t>Note: &gt;90% data retrieval</a:t>
            </a:r>
          </a:p>
          <a:p>
            <a:pPr algn="ctr"/>
            <a:r>
              <a:rPr lang="en-US" dirty="0">
                <a:solidFill>
                  <a:srgbClr val="0070C0"/>
                </a:solidFill>
              </a:rPr>
              <a:t>(350 MHz data link) </a:t>
            </a:r>
          </a:p>
        </p:txBody>
      </p:sp>
    </p:spTree>
    <p:extLst>
      <p:ext uri="{BB962C8B-B14F-4D97-AF65-F5344CB8AC3E}">
        <p14:creationId xmlns:p14="http://schemas.microsoft.com/office/powerpoint/2010/main" val="501081144"/>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BAI Master">
  <a:themeElements>
    <a:clrScheme name="BAI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AI Master">
      <a:majorFont>
        <a:latin typeface="Century Gothic"/>
        <a:ea typeface=""/>
        <a:cs typeface=""/>
      </a:majorFont>
      <a:minorFont>
        <a:latin typeface="Microsoft Sans Seri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28575">
          <a:solidFill>
            <a:schemeClr val="tx1"/>
          </a:solidFill>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BAI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I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I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I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I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I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I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I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I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I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I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I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UAS Tech Brief">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1570</TotalTime>
  <Words>2035</Words>
  <Application>Microsoft Macintosh PowerPoint</Application>
  <PresentationFormat>On-screen Show (4:3)</PresentationFormat>
  <Paragraphs>239</Paragraphs>
  <Slides>25</Slides>
  <Notes>8</Notes>
  <HiddenSlides>0</HiddenSlides>
  <MMClips>3</MMClips>
  <ScaleCrop>false</ScaleCrop>
  <HeadingPairs>
    <vt:vector size="4" baseType="variant">
      <vt:variant>
        <vt:lpstr>Theme</vt:lpstr>
      </vt:variant>
      <vt:variant>
        <vt:i4>3</vt:i4>
      </vt:variant>
      <vt:variant>
        <vt:lpstr>Slide Titles</vt:lpstr>
      </vt:variant>
      <vt:variant>
        <vt:i4>25</vt:i4>
      </vt:variant>
    </vt:vector>
  </HeadingPairs>
  <TitlesOfParts>
    <vt:vector size="28" baseType="lpstr">
      <vt:lpstr>Clarity</vt:lpstr>
      <vt:lpstr>BAI Master</vt:lpstr>
      <vt:lpstr>sUAS Tech Brief</vt:lpstr>
      <vt:lpstr>Exploring the Future of Hurricane Reconnaissance Using Small Unmanned Aircraft Systems</vt:lpstr>
      <vt:lpstr>PowerPoint Presentation</vt:lpstr>
      <vt:lpstr>PowerPoint Presentation</vt:lpstr>
      <vt:lpstr>PowerPoint Presentation</vt:lpstr>
      <vt:lpstr>PowerPoint Presentation</vt:lpstr>
      <vt:lpstr>PowerPoint Presentation</vt:lpstr>
      <vt:lpstr>Summary of Edouard (2014) Operations    Coyote Unmanned Aircraft System Observations in Hurricane Edouard (2014)  Earth and Space Science (AGU)  doi: 10.1002/2016EA000187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NOAA SBIR 8.2.13 - Developing a Cost Effective Air-Deployed UAS for use in Turbulent Environments</vt:lpstr>
      <vt:lpstr>BARRON ASSOCIATES – WINGSONDE sUAS Fully-Assembled Tube-Deployed Model</vt:lpstr>
      <vt:lpstr>Deployment ConOps</vt:lpstr>
      <vt:lpstr>PowerPoint Presentation</vt:lpstr>
      <vt:lpstr>Requirements for All Future sUAS TC Operations </vt:lpstr>
      <vt:lpstr>PowerPoint Presentation</vt:lpstr>
      <vt:lpstr>PowerPoint Presentation</vt:lpstr>
      <vt:lpstr>PowerPoint Presentation</vt:lpstr>
      <vt:lpstr>PowerPoint Presentation</vt:lpstr>
      <vt:lpstr>Summary</vt:lpstr>
      <vt:lpstr>PowerPoint Presentation</vt:lpstr>
    </vt:vector>
  </TitlesOfParts>
  <Company>NCAR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 Bryan</dc:creator>
  <cp:lastModifiedBy>joseph cione</cp:lastModifiedBy>
  <cp:revision>270</cp:revision>
  <dcterms:created xsi:type="dcterms:W3CDTF">2016-05-09T17:43:02Z</dcterms:created>
  <dcterms:modified xsi:type="dcterms:W3CDTF">2020-06-04T16:31:41Z</dcterms:modified>
</cp:coreProperties>
</file>