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29" r:id="rId2"/>
    <p:sldId id="828" r:id="rId3"/>
    <p:sldId id="831" r:id="rId4"/>
    <p:sldId id="633" r:id="rId5"/>
    <p:sldId id="851" r:id="rId6"/>
    <p:sldId id="853" r:id="rId7"/>
    <p:sldId id="835" r:id="rId8"/>
    <p:sldId id="833" r:id="rId9"/>
    <p:sldId id="834" r:id="rId10"/>
    <p:sldId id="845" r:id="rId11"/>
    <p:sldId id="854" r:id="rId12"/>
    <p:sldId id="836" r:id="rId13"/>
    <p:sldId id="846" r:id="rId14"/>
    <p:sldId id="850" r:id="rId15"/>
    <p:sldId id="840" r:id="rId16"/>
    <p:sldId id="855" r:id="rId17"/>
    <p:sldId id="327" r:id="rId18"/>
    <p:sldId id="848" r:id="rId19"/>
    <p:sldId id="838" r:id="rId20"/>
    <p:sldId id="839" r:id="rId21"/>
    <p:sldId id="830" r:id="rId22"/>
    <p:sldId id="852" r:id="rId23"/>
    <p:sldId id="841" r:id="rId24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Rogers" initials="RR" lastIdx="1" clrIdx="0">
    <p:extLst>
      <p:ext uri="{19B8F6BF-5375-455C-9EA6-DF929625EA0E}">
        <p15:presenceInfo xmlns:p15="http://schemas.microsoft.com/office/powerpoint/2012/main" userId="4b948896fd0fdb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FFFF"/>
    <a:srgbClr val="CCFFFF"/>
    <a:srgbClr val="66FFFF"/>
    <a:srgbClr val="0066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3673" autoAdjust="0"/>
  </p:normalViewPr>
  <p:slideViewPr>
    <p:cSldViewPr>
      <p:cViewPr>
        <p:scale>
          <a:sx n="60" d="100"/>
          <a:sy n="60" d="100"/>
        </p:scale>
        <p:origin x="584" y="2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472"/>
    </p:cViewPr>
  </p:sorterViewPr>
  <p:notesViewPr>
    <p:cSldViewPr>
      <p:cViewPr varScale="1">
        <p:scale>
          <a:sx n="87" d="100"/>
          <a:sy n="87" d="100"/>
        </p:scale>
        <p:origin x="3798" y="9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39CF1A0-DB07-4C83-A84A-389EF0AD47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9" tIns="46228" rIns="92449" bIns="46228" numCol="1" anchor="t" anchorCtr="0" compatLnSpc="1">
            <a:prstTxWarp prst="textNoShape">
              <a:avLst/>
            </a:prstTxWarp>
          </a:bodyPr>
          <a:lstStyle>
            <a:lvl1pPr defTabSz="922124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64E8601-B9DA-4943-9CCF-A824D2210CD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9" tIns="46228" rIns="92449" bIns="46228" numCol="1" anchor="t" anchorCtr="0" compatLnSpc="1">
            <a:prstTxWarp prst="textNoShape">
              <a:avLst/>
            </a:prstTxWarp>
          </a:bodyPr>
          <a:lstStyle>
            <a:lvl1pPr algn="r" defTabSz="922124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99CF0386-EB3E-4AD2-92FD-3DF603BABCF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9" tIns="46228" rIns="92449" bIns="46228" numCol="1" anchor="b" anchorCtr="0" compatLnSpc="1">
            <a:prstTxWarp prst="textNoShape">
              <a:avLst/>
            </a:prstTxWarp>
          </a:bodyPr>
          <a:lstStyle>
            <a:lvl1pPr defTabSz="922124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98C3DAE-3903-414A-A7B5-ACA9AC63720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5550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9" tIns="46228" rIns="92449" bIns="46228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300" b="0"/>
            </a:lvl1pPr>
          </a:lstStyle>
          <a:p>
            <a:fld id="{80540B09-D93E-4858-A402-551E74A825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FE81A2F4-D06C-4C92-82B4-49CB991444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83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52" tIns="45828" rIns="91652" bIns="45828" numCol="1" anchor="t" anchorCtr="0" compatLnSpc="1">
            <a:prstTxWarp prst="textNoShape">
              <a:avLst/>
            </a:prstTxWarp>
          </a:bodyPr>
          <a:lstStyle>
            <a:lvl1pPr defTabSz="909294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F8E9B9E1-7081-4D7A-9D76-84358906E9B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08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52" tIns="45828" rIns="91652" bIns="45828" numCol="1" anchor="t" anchorCtr="0" compatLnSpc="1">
            <a:prstTxWarp prst="textNoShape">
              <a:avLst/>
            </a:prstTxWarp>
          </a:bodyPr>
          <a:lstStyle>
            <a:lvl1pPr algn="r" defTabSz="909294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66E8FD1-788C-4B89-9341-690ABD019C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1325" y="693738"/>
            <a:ext cx="6146800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F4306F23-4D69-463F-A87B-AE5CB57D47C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4386263"/>
            <a:ext cx="51657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52" tIns="45828" rIns="91652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6">
            <a:extLst>
              <a:ext uri="{FF2B5EF4-FFF2-40B4-BE49-F238E27FC236}">
                <a16:creationId xmlns:a16="http://schemas.microsoft.com/office/drawing/2014/main" id="{F028D5B9-BC47-422E-B6FE-05C16FD607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725"/>
            <a:ext cx="30083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52" tIns="45828" rIns="91652" bIns="45828" numCol="1" anchor="b" anchorCtr="0" compatLnSpc="1">
            <a:prstTxWarp prst="textNoShape">
              <a:avLst/>
            </a:prstTxWarp>
          </a:bodyPr>
          <a:lstStyle>
            <a:lvl1pPr defTabSz="909294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>
            <a:extLst>
              <a:ext uri="{FF2B5EF4-FFF2-40B4-BE49-F238E27FC236}">
                <a16:creationId xmlns:a16="http://schemas.microsoft.com/office/drawing/2014/main" id="{0E7801A3-5BF2-4491-B073-E6634C6A6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8848725"/>
            <a:ext cx="3008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52" tIns="45828" rIns="91652" bIns="45828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300" b="0"/>
            </a:lvl1pPr>
          </a:lstStyle>
          <a:p>
            <a:fld id="{84A9FA95-3BF2-44F9-87AF-28BA3173B6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75/BAMS-87-11-152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5EE64828-48AD-C14E-BC7F-088936AE3C35}" type="slidenum">
              <a:rPr lang="en-US" sz="1800"/>
              <a:pPr eaLnBrk="1"/>
              <a:t>4</a:t>
            </a:fld>
            <a:endParaRPr lang="en-US" sz="1800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107489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48" rIns="93148"/>
          <a:lstStyle/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LR image is Doppler Wind Lidar profiles from TCS-08</a:t>
            </a:r>
            <a:endParaRPr lang="en-US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See IFEX paper (Rogers et al 2006): </a:t>
            </a:r>
            <a:r>
              <a:rPr lang="cs-CZ" u="sng" dirty="0">
                <a:hlinkClick r:id="rId3"/>
              </a:rPr>
              <a:t>http://dx.doi.org/10.1175/BAMS-87-11-1523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HRD IFEX website: http://</a:t>
            </a:r>
            <a:r>
              <a:rPr lang="en-US" dirty="0" err="1">
                <a:latin typeface="Arial" charset="0"/>
              </a:rPr>
              <a:t>www.aoml.noaa.gov</a:t>
            </a:r>
            <a:r>
              <a:rPr lang="en-US" dirty="0">
                <a:latin typeface="Arial" charset="0"/>
              </a:rPr>
              <a:t>/</a:t>
            </a:r>
            <a:r>
              <a:rPr lang="en-US" dirty="0" err="1">
                <a:latin typeface="Arial" charset="0"/>
              </a:rPr>
              <a:t>hrd</a:t>
            </a:r>
            <a:r>
              <a:rPr lang="en-US" dirty="0">
                <a:latin typeface="Arial" charset="0"/>
              </a:rPr>
              <a:t>/HFP2011/</a:t>
            </a:r>
            <a:r>
              <a:rPr lang="en-US" dirty="0" err="1">
                <a:latin typeface="Arial" charset="0"/>
              </a:rPr>
              <a:t>index.html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5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9FA95-3BF2-44F9-87AF-28BA3173B69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91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5D668B9E-43E9-4A7C-934C-4DAE8254E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3ABF879C-8463-4431-9F46-0AB1729B76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7F8B04B-9DA0-4190-9AEE-5D83CB564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1A2F58-C1F0-4C8E-9064-291CA19F0631}" type="slidenum">
              <a:rPr lang="en-US" altLang="en-US" sz="1300" b="0"/>
              <a:pPr/>
              <a:t>12</a:t>
            </a:fld>
            <a:endParaRPr lang="en-US" altLang="en-US" sz="13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37F492D-09D1-4E13-873C-CE0AEC0766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BC2D2AF-703E-4907-AD39-7415AFA14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3C7D37A0-6286-4851-8032-704C8752BD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670FD3-5823-4AA8-9CBF-0DD9325F36B7}" type="slidenum">
              <a:rPr lang="en-US" altLang="en-US" sz="1300" b="0"/>
              <a:pPr/>
              <a:t>14</a:t>
            </a:fld>
            <a:endParaRPr lang="en-US" altLang="en-US" sz="1300" b="0"/>
          </a:p>
        </p:txBody>
      </p:sp>
    </p:spTree>
    <p:extLst>
      <p:ext uri="{BB962C8B-B14F-4D97-AF65-F5344CB8AC3E}">
        <p14:creationId xmlns:p14="http://schemas.microsoft.com/office/powerpoint/2010/main" val="418741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37F492D-09D1-4E13-873C-CE0AEC0766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BC2D2AF-703E-4907-AD39-7415AFA14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3C7D37A0-6286-4851-8032-704C8752BD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670FD3-5823-4AA8-9CBF-0DD9325F36B7}" type="slidenum">
              <a:rPr lang="en-US" altLang="en-US" sz="1300" b="0"/>
              <a:pPr/>
              <a:t>15</a:t>
            </a:fld>
            <a:endParaRPr lang="en-US" altLang="en-US" sz="1300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8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9FA95-3BF2-44F9-87AF-28BA3173B69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870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9FA95-3BF2-44F9-87AF-28BA3173B69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3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9C01F4B-88B8-4FB9-A848-F736970843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509D0-9105-4831-9982-4B71E8EE46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57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58AF0E5E-34F6-4910-BB61-DD143282E59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30CDD-F0F1-4CD8-951D-5588C1191B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35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88901"/>
            <a:ext cx="2895600" cy="6037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8901"/>
            <a:ext cx="8483600" cy="6037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D722E77C-1D02-4F43-89DA-D912C2F771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47326-4F29-4AF3-AAB5-78F3217CA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350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0" y="88900"/>
            <a:ext cx="904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2DF20615-268C-4690-9AAF-58136C3CA9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D908A-38FD-4F9D-AF14-123DE0386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72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DFEA7B94-F002-4CD7-A43D-F36973B1EF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8FD5E-9B8F-4E4B-B439-EB3C1EDAEF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16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DB701BE7-495F-443D-A65A-B4E98611AF4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9E9CB-358C-4301-A82C-9309C9D6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27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6F92AB8C-10A3-493B-B1D4-0DCD0E74D2B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6DD7E-A564-4ED8-A004-CBC5665B36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94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F13EA91-1001-4641-9E28-19C9569DE1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4383D-E966-4BDC-864D-AD50B2D18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19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E8FCB06F-AA70-4692-A9E4-93D5B56D8C0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5AF91-A3EB-455B-8915-01F8C2B0E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6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64E52E42-36F3-4F65-AD31-A9BA04EFCC2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03B81-5F5F-44FD-9A8E-1DA0F4A13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94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BFC87910-38F4-4341-A24D-2F20276B25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6D897-F11B-4EB6-BCCD-9E46D0D8A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87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47423A34-4925-49A7-A717-401AE53CD22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EF269-D1C3-45C3-BBB9-1164175DD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95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topborder2_nesdis">
            <a:extLst>
              <a:ext uri="{FF2B5EF4-FFF2-40B4-BE49-F238E27FC236}">
                <a16:creationId xmlns:a16="http://schemas.microsoft.com/office/drawing/2014/main" id="{56C8052F-4098-47F2-B425-A1155643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2">
            <a:extLst>
              <a:ext uri="{FF2B5EF4-FFF2-40B4-BE49-F238E27FC236}">
                <a16:creationId xmlns:a16="http://schemas.microsoft.com/office/drawing/2014/main" id="{126AEEE0-F65B-47A7-A165-D75F71D44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4400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Rectangle 13">
            <a:extLst>
              <a:ext uri="{FF2B5EF4-FFF2-40B4-BE49-F238E27FC236}">
                <a16:creationId xmlns:a16="http://schemas.microsoft.com/office/drawing/2014/main" id="{8FB9C304-0459-494B-9BE5-B65282278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49600" y="88900"/>
            <a:ext cx="9042400" cy="83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14">
            <a:extLst>
              <a:ext uri="{FF2B5EF4-FFF2-40B4-BE49-F238E27FC236}">
                <a16:creationId xmlns:a16="http://schemas.microsoft.com/office/drawing/2014/main" id="{C2CFFB03-E333-4621-BA1E-9A3CD8082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9" name="Rectangle 15">
            <a:extLst>
              <a:ext uri="{FF2B5EF4-FFF2-40B4-BE49-F238E27FC236}">
                <a16:creationId xmlns:a16="http://schemas.microsoft.com/office/drawing/2014/main" id="{6366F737-E053-44F5-AA9A-30FD632427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665FBBA3-E248-4060-8B9C-6FE38CD710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>
            <a:extLst>
              <a:ext uri="{FF2B5EF4-FFF2-40B4-BE49-F238E27FC236}">
                <a16:creationId xmlns:a16="http://schemas.microsoft.com/office/drawing/2014/main" id="{3270DE65-CCBD-47C3-9766-26BE98CA8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04D6D1-C4EF-4328-A436-A24C8E4AFDC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AEB61A4B-A596-4D90-B16A-3CB8FCA9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3">
            <a:extLst>
              <a:ext uri="{FF2B5EF4-FFF2-40B4-BE49-F238E27FC236}">
                <a16:creationId xmlns:a16="http://schemas.microsoft.com/office/drawing/2014/main" id="{89E40D8D-EF25-480D-B026-7D29F68D6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678487"/>
            <a:ext cx="1113401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FF00"/>
                </a:solidFill>
                <a:latin typeface="Calibri" panose="020F0502020204030204" pitchFamily="34" charset="0"/>
              </a:rPr>
              <a:t>Improving the understanding and prediction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FF00"/>
                </a:solidFill>
                <a:latin typeface="Calibri" panose="020F0502020204030204" pitchFamily="34" charset="0"/>
              </a:rPr>
              <a:t>of tropical cyclones with aircraft observations</a:t>
            </a:r>
            <a:endParaRPr lang="en-US" altLang="en-US" sz="44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B7E3270-A47C-4E60-B9D6-35C19D5F7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505200"/>
            <a:ext cx="63966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Robert Rogers</a:t>
            </a:r>
          </a:p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NOAA/AOML Hurricane Research Division</a:t>
            </a:r>
          </a:p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Hazardous Weather Processes Seminar </a:t>
            </a:r>
          </a:p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2020 WMO </a:t>
            </a:r>
            <a:r>
              <a:rPr lang="en-US" sz="2800" dirty="0" err="1">
                <a:solidFill>
                  <a:prstClr val="black"/>
                </a:solidFill>
                <a:latin typeface="Calibri" pitchFamily="34" charset="0"/>
              </a:rPr>
              <a:t>HIWeather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 Workshop</a:t>
            </a: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102" name="Picture 7" descr="index.png">
            <a:extLst>
              <a:ext uri="{FF2B5EF4-FFF2-40B4-BE49-F238E27FC236}">
                <a16:creationId xmlns:a16="http://schemas.microsoft.com/office/drawing/2014/main" id="{1A3827F5-6908-4CD5-8FBB-1D841D572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52" y="5526490"/>
            <a:ext cx="7175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6100B-0030-4C6F-A6A5-B800F88489C0}"/>
              </a:ext>
            </a:extLst>
          </p:cNvPr>
          <p:cNvSpPr txBox="1"/>
          <p:nvPr/>
        </p:nvSpPr>
        <p:spPr>
          <a:xfrm>
            <a:off x="6858000" y="6564868"/>
            <a:ext cx="5042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“Stadium effect” within a Category 5 hurricane eye</a:t>
            </a:r>
          </a:p>
        </p:txBody>
      </p:sp>
      <p:pic>
        <p:nvPicPr>
          <p:cNvPr id="4104" name="Picture 9" descr="images.png">
            <a:extLst>
              <a:ext uri="{FF2B5EF4-FFF2-40B4-BE49-F238E27FC236}">
                <a16:creationId xmlns:a16="http://schemas.microsoft.com/office/drawing/2014/main" id="{208F0F5C-B4D6-41C5-A3E1-E3C5CF4C8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518441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8407F3-E9B6-4AA0-BCA8-BAF1BF47C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983" y="5507620"/>
            <a:ext cx="2083443" cy="740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170C75-78BB-4B0C-A33D-B988CC54B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358" y="5524327"/>
            <a:ext cx="2284839" cy="7227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9E8F4-1515-4D74-9914-173B550A6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8FD5E-9B8F-4E4B-B439-EB3C1EDAEF9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9802F72-6E4E-4327-93F0-A97F97FAF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7"/>
          <a:stretch/>
        </p:blipFill>
        <p:spPr bwMode="auto">
          <a:xfrm>
            <a:off x="533400" y="2268939"/>
            <a:ext cx="5250951" cy="35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5A75CF-41F2-4931-8568-ADC1FFC43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521" y="78267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FORECASTS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A349DE-1E0A-41A1-A4CD-9359729BB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82650"/>
            <a:ext cx="11811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Improvements in numerical model intensity forecasts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63481-27EB-44AE-9F2E-72999D990D02}"/>
              </a:ext>
            </a:extLst>
          </p:cNvPr>
          <p:cNvSpPr txBox="1"/>
          <p:nvPr/>
        </p:nvSpPr>
        <p:spPr>
          <a:xfrm>
            <a:off x="1242235" y="2673942"/>
            <a:ext cx="27643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800"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 over baseline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CC0884-7B42-4C67-B4E6-A8C29207A2F9}"/>
              </a:ext>
            </a:extLst>
          </p:cNvPr>
          <p:cNvCxnSpPr>
            <a:cxnSpLocks/>
          </p:cNvCxnSpPr>
          <p:nvPr/>
        </p:nvCxnSpPr>
        <p:spPr>
          <a:xfrm flipH="1" flipV="1">
            <a:off x="1437167" y="2993723"/>
            <a:ext cx="1772" cy="5741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2AEDD6-1A79-4276-93F3-15E1342B69EF}"/>
              </a:ext>
            </a:extLst>
          </p:cNvPr>
          <p:cNvSpPr txBox="1"/>
          <p:nvPr/>
        </p:nvSpPr>
        <p:spPr>
          <a:xfrm>
            <a:off x="264042" y="1631950"/>
            <a:ext cx="605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in overall model forecast skill over time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30302A88-1B4F-4B62-9857-9C05E68DE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79" y="5954233"/>
            <a:ext cx="5268672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33363" indent="-233363"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HWRF intensity forecast skill improved substantially (&gt; 50%) over past 9 years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543DF9-34DF-478A-94FB-5600642EC83D}"/>
              </a:ext>
            </a:extLst>
          </p:cNvPr>
          <p:cNvGrpSpPr/>
          <p:nvPr/>
        </p:nvGrpSpPr>
        <p:grpSpPr>
          <a:xfrm>
            <a:off x="6043736" y="1374257"/>
            <a:ext cx="5928528" cy="5396910"/>
            <a:chOff x="6043736" y="1374257"/>
            <a:chExt cx="5928528" cy="539691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EABCED-697B-401D-8164-8FAE3B86F403}"/>
                </a:ext>
              </a:extLst>
            </p:cNvPr>
            <p:cNvGrpSpPr/>
            <p:nvPr/>
          </p:nvGrpSpPr>
          <p:grpSpPr>
            <a:xfrm>
              <a:off x="6377781" y="1374257"/>
              <a:ext cx="5280819" cy="4455043"/>
              <a:chOff x="6377781" y="1374257"/>
              <a:chExt cx="5280819" cy="4455043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C535906F-F5D5-4FB1-8A14-B33CFA226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300"/>
              <a:stretch/>
            </p:blipFill>
            <p:spPr bwMode="auto">
              <a:xfrm>
                <a:off x="6553200" y="2216150"/>
                <a:ext cx="4916033" cy="3613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84EA75-B264-4407-9172-6A87D0E25D33}"/>
                  </a:ext>
                </a:extLst>
              </p:cNvPr>
              <p:cNvSpPr txBox="1"/>
              <p:nvPr/>
            </p:nvSpPr>
            <p:spPr>
              <a:xfrm>
                <a:off x="6957235" y="3367716"/>
                <a:ext cx="276434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rtlCol="0">
                <a:spAutoFit/>
              </a:bodyPr>
              <a:lstStyle/>
              <a:p>
                <a:r>
                  <a:rPr lang="en-US" sz="1800" b="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Improvement over baseline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37CDF23-7AC8-4DCB-90B4-D526400B18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7863" y="3684033"/>
                <a:ext cx="1772" cy="57415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2FDDFC-AB0F-4BE3-B6E8-DC05544671E5}"/>
                  </a:ext>
                </a:extLst>
              </p:cNvPr>
              <p:cNvSpPr txBox="1"/>
              <p:nvPr/>
            </p:nvSpPr>
            <p:spPr>
              <a:xfrm>
                <a:off x="6377781" y="1374257"/>
                <a:ext cx="52808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0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Change in model forecast skill due ONLY to use of aircraft observations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2A0D76-BEE1-4748-BF47-06B95F5333F0}"/>
                </a:ext>
              </a:extLst>
            </p:cNvPr>
            <p:cNvSpPr txBox="1"/>
            <p:nvPr/>
          </p:nvSpPr>
          <p:spPr>
            <a:xfrm>
              <a:off x="6043736" y="5940170"/>
              <a:ext cx="5928528" cy="83099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marL="287338" marR="0" lvl="0" indent="-28733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Direct contributions of aircraft observations in recent versions significant (&gt; 10%)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9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CF5B8-05A3-4A7B-B94C-87B3D5E6BE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8FD5E-9B8F-4E4B-B439-EB3C1EDAEF99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6C35BF-402D-48A0-9386-7BD41DE24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59" y="25908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NOWCASTS</a:t>
            </a:r>
          </a:p>
        </p:txBody>
      </p:sp>
    </p:spTree>
    <p:extLst>
      <p:ext uri="{BB962C8B-B14F-4D97-AF65-F5344CB8AC3E}">
        <p14:creationId xmlns:p14="http://schemas.microsoft.com/office/powerpoint/2010/main" val="103062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83A8B5E7-3C6B-43EC-9EEE-E1194CAB0D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6AB8E2-5656-4154-8AF8-A70E56DA1951}" type="slidenum"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1267" name="Group 4">
            <a:extLst>
              <a:ext uri="{FF2B5EF4-FFF2-40B4-BE49-F238E27FC236}">
                <a16:creationId xmlns:a16="http://schemas.microsoft.com/office/drawing/2014/main" id="{11EA0978-9ED9-481D-A46D-5210C72409D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295400"/>
            <a:ext cx="8610600" cy="4343400"/>
            <a:chOff x="6560342" y="1090566"/>
            <a:chExt cx="7674912" cy="36836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2EBFAB-ECEA-4754-88EF-ACC320FEC232}"/>
                </a:ext>
              </a:extLst>
            </p:cNvPr>
            <p:cNvSpPr txBox="1"/>
            <p:nvPr/>
          </p:nvSpPr>
          <p:spPr>
            <a:xfrm>
              <a:off x="7092379" y="4142751"/>
              <a:ext cx="1487156" cy="339281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Winds at 2 km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106338-3D8E-428A-9566-DD3D7B320B25}"/>
                </a:ext>
              </a:extLst>
            </p:cNvPr>
            <p:cNvSpPr txBox="1"/>
            <p:nvPr/>
          </p:nvSpPr>
          <p:spPr>
            <a:xfrm>
              <a:off x="10233659" y="4144097"/>
              <a:ext cx="1487156" cy="33928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Winds at 5 km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4A525C-380A-4676-8CD8-FE2EE65FF619}"/>
                </a:ext>
              </a:extLst>
            </p:cNvPr>
            <p:cNvSpPr/>
            <p:nvPr/>
          </p:nvSpPr>
          <p:spPr>
            <a:xfrm>
              <a:off x="6998989" y="1090566"/>
              <a:ext cx="6766488" cy="3635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Real-time airborne radar observations of Humberto (2019)</a:t>
              </a:r>
            </a:p>
          </p:txBody>
        </p:sp>
        <p:pic>
          <p:nvPicPr>
            <p:cNvPr id="11280" name="Picture 8">
              <a:extLst>
                <a:ext uri="{FF2B5EF4-FFF2-40B4-BE49-F238E27FC236}">
                  <a16:creationId xmlns:a16="http://schemas.microsoft.com/office/drawing/2014/main" id="{45C6C762-C597-40B4-ABB3-9238AA470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/>
            <a:stretch>
              <a:fillRect/>
            </a:stretch>
          </p:blipFill>
          <p:spPr bwMode="auto">
            <a:xfrm>
              <a:off x="6560342" y="1495673"/>
              <a:ext cx="7674912" cy="327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057F9B-27B7-4590-82AD-98904F22E850}"/>
              </a:ext>
            </a:extLst>
          </p:cNvPr>
          <p:cNvSpPr txBox="1"/>
          <p:nvPr/>
        </p:nvSpPr>
        <p:spPr>
          <a:xfrm>
            <a:off x="2089150" y="4873625"/>
            <a:ext cx="1809750" cy="41751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Winds at 2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8C4CF-98D5-4BBF-A58F-9ABE0653EAAE}"/>
              </a:ext>
            </a:extLst>
          </p:cNvPr>
          <p:cNvSpPr txBox="1"/>
          <p:nvPr/>
        </p:nvSpPr>
        <p:spPr>
          <a:xfrm>
            <a:off x="6826250" y="4949825"/>
            <a:ext cx="1485900" cy="33813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Winds at 5 km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3ABF4B0-FAF6-4447-BF89-469DF1C66A7F}"/>
              </a:ext>
            </a:extLst>
          </p:cNvPr>
          <p:cNvSpPr/>
          <p:nvPr/>
        </p:nvSpPr>
        <p:spPr>
          <a:xfrm>
            <a:off x="1930400" y="3543300"/>
            <a:ext cx="465138" cy="422275"/>
          </a:xfrm>
          <a:prstGeom prst="star5">
            <a:avLst/>
          </a:prstGeom>
          <a:solidFill>
            <a:srgbClr val="4472C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0D8597DA-3856-4960-AE34-59CA805AC383}"/>
              </a:ext>
            </a:extLst>
          </p:cNvPr>
          <p:cNvSpPr/>
          <p:nvPr/>
        </p:nvSpPr>
        <p:spPr>
          <a:xfrm>
            <a:off x="6529388" y="2974975"/>
            <a:ext cx="557212" cy="454025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BC93A-ABE0-488E-B7D3-D0E7AB8EEF72}"/>
              </a:ext>
            </a:extLst>
          </p:cNvPr>
          <p:cNvSpPr txBox="1"/>
          <p:nvPr/>
        </p:nvSpPr>
        <p:spPr>
          <a:xfrm>
            <a:off x="2439988" y="3652838"/>
            <a:ext cx="1598612" cy="3079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kern="0" dirty="0">
                <a:solidFill>
                  <a:prstClr val="black"/>
                </a:solidFill>
                <a:latin typeface="Arial"/>
              </a:rPr>
              <a:t>Low-level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DFD3E-5E52-4A24-859B-9A3C8403C39C}"/>
              </a:ext>
            </a:extLst>
          </p:cNvPr>
          <p:cNvSpPr txBox="1"/>
          <p:nvPr/>
        </p:nvSpPr>
        <p:spPr>
          <a:xfrm>
            <a:off x="5094288" y="3379788"/>
            <a:ext cx="1598612" cy="3079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kern="0" dirty="0">
                <a:solidFill>
                  <a:prstClr val="black"/>
                </a:solidFill>
                <a:latin typeface="Arial"/>
              </a:rPr>
              <a:t>Midlevel center</a:t>
            </a:r>
          </a:p>
        </p:txBody>
      </p:sp>
      <p:sp>
        <p:nvSpPr>
          <p:cNvPr id="11274" name="Title 1">
            <a:extLst>
              <a:ext uri="{FF2B5EF4-FFF2-40B4-BE49-F238E27FC236}">
                <a16:creationId xmlns:a16="http://schemas.microsoft.com/office/drawing/2014/main" id="{575A1762-619F-4D37-A735-496A3CD9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NOWCASTS</a:t>
            </a:r>
          </a:p>
        </p:txBody>
      </p:sp>
      <p:sp>
        <p:nvSpPr>
          <p:cNvPr id="11275" name="Title 1">
            <a:extLst>
              <a:ext uri="{FF2B5EF4-FFF2-40B4-BE49-F238E27FC236}">
                <a16:creationId xmlns:a16="http://schemas.microsoft.com/office/drawing/2014/main" id="{D1A4C267-80CF-4E95-8D9B-6E68F0F9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838200"/>
            <a:ext cx="99044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real-time depiction of TC structure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FF6334-2E14-4C84-89C9-24CE4296F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600200"/>
            <a:ext cx="3124200" cy="4340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300" u="sng">
                <a:latin typeface="Calibri" panose="020F0502020204030204" pitchFamily="34" charset="0"/>
                <a:cs typeface="Calibri" panose="020F0502020204030204" pitchFamily="34" charset="0"/>
              </a:rPr>
              <a:t>NHC Humberto Discussion, 2 h later: </a:t>
            </a:r>
            <a:r>
              <a:rPr lang="en-US" altLang="en-US" sz="2300" b="0">
                <a:latin typeface="Calibri" panose="020F0502020204030204" pitchFamily="34" charset="0"/>
                <a:cs typeface="Calibri" panose="020F0502020204030204" pitchFamily="34" charset="0"/>
              </a:rPr>
              <a:t>“The storm is still feeling some effects of </a:t>
            </a:r>
            <a:r>
              <a:rPr lang="en-US" altLang="en-US" sz="23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southwesterly shear and drier air</a:t>
            </a:r>
            <a:r>
              <a:rPr lang="en-US" altLang="en-US" sz="2300" b="0">
                <a:latin typeface="Calibri" panose="020F0502020204030204" pitchFamily="34" charset="0"/>
                <a:cs typeface="Calibri" panose="020F0502020204030204" pitchFamily="34" charset="0"/>
              </a:rPr>
              <a:t>, which is causing…</a:t>
            </a:r>
            <a:r>
              <a:rPr lang="en-US" altLang="en-US" sz="23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tilt in the aircraft data</a:t>
            </a:r>
            <a:r>
              <a:rPr lang="en-US" altLang="en-US" sz="2300" b="0">
                <a:latin typeface="Calibri" panose="020F0502020204030204" pitchFamily="34" charset="0"/>
                <a:cs typeface="Calibri" panose="020F0502020204030204" pitchFamily="34" charset="0"/>
              </a:rPr>
              <a:t>… conditions are expected to gradually become more conducive for strengthening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158A3-84F4-437A-B70C-3532286B39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3302000" cy="476250"/>
          </a:xfrm>
        </p:spPr>
        <p:txBody>
          <a:bodyPr/>
          <a:lstStyle/>
          <a:p>
            <a:fld id="{2C78FD5E-9B8F-4E4B-B439-EB3C1EDAEF99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5" name="Google Shape;102;p2">
            <a:extLst>
              <a:ext uri="{FF2B5EF4-FFF2-40B4-BE49-F238E27FC236}">
                <a16:creationId xmlns:a16="http://schemas.microsoft.com/office/drawing/2014/main" id="{FF4BD9BA-A8FF-488D-B633-05B787E2A0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601" y="1855303"/>
            <a:ext cx="4267200" cy="40617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1;p2">
            <a:extLst>
              <a:ext uri="{FF2B5EF4-FFF2-40B4-BE49-F238E27FC236}">
                <a16:creationId xmlns:a16="http://schemas.microsoft.com/office/drawing/2014/main" id="{4D00DC76-8892-415D-BDCA-45A3D82E526C}"/>
              </a:ext>
            </a:extLst>
          </p:cNvPr>
          <p:cNvSpPr txBox="1"/>
          <p:nvPr/>
        </p:nvSpPr>
        <p:spPr>
          <a:xfrm>
            <a:off x="304799" y="5976300"/>
            <a:ext cx="11733213" cy="805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Early in the mission the </a:t>
            </a:r>
            <a:r>
              <a:rPr lang="en" sz="2400" b="0" dirty="0">
                <a:latin typeface="Calibri"/>
                <a:ea typeface="Calibri"/>
                <a:cs typeface="Calibri"/>
                <a:sym typeface="Calibri"/>
              </a:rPr>
              <a:t>radar</a:t>
            </a:r>
            <a:r>
              <a:rPr lang="en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data indicate that the vortex tilts southward with height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b="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few hours later the vortex is more vertically aligned, suggesting improved organization</a:t>
            </a:r>
            <a:endParaRPr sz="1467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939790-495E-408A-B4C6-2FC554B8B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NOWCASTS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587647-EFA0-4B79-A9F0-0746622D1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762" y="828617"/>
            <a:ext cx="99044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real-time depiction of TC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143662-C156-4AA4-90E2-2797C6C1B282}"/>
              </a:ext>
            </a:extLst>
          </p:cNvPr>
          <p:cNvSpPr txBox="1"/>
          <p:nvPr/>
        </p:nvSpPr>
        <p:spPr>
          <a:xfrm>
            <a:off x="1524000" y="3168521"/>
            <a:ext cx="184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 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60947-96D1-4DD8-A84F-5E72E97C1311}"/>
              </a:ext>
            </a:extLst>
          </p:cNvPr>
          <p:cNvSpPr txBox="1"/>
          <p:nvPr/>
        </p:nvSpPr>
        <p:spPr>
          <a:xfrm>
            <a:off x="0" y="1305580"/>
            <a:ext cx="12158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Three-dimensional views of wind structure in TC Laura (2020) examined in real time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C94EFB-FD38-41C3-AC94-E48C2AEC60DB}"/>
              </a:ext>
            </a:extLst>
          </p:cNvPr>
          <p:cNvGrpSpPr/>
          <p:nvPr/>
        </p:nvGrpSpPr>
        <p:grpSpPr>
          <a:xfrm>
            <a:off x="6477001" y="1846521"/>
            <a:ext cx="4217175" cy="4097079"/>
            <a:chOff x="6477001" y="1846521"/>
            <a:chExt cx="4217175" cy="4097079"/>
          </a:xfrm>
        </p:grpSpPr>
        <p:pic>
          <p:nvPicPr>
            <p:cNvPr id="6" name="Google Shape;103;p2">
              <a:extLst>
                <a:ext uri="{FF2B5EF4-FFF2-40B4-BE49-F238E27FC236}">
                  <a16:creationId xmlns:a16="http://schemas.microsoft.com/office/drawing/2014/main" id="{7A866CE8-166D-4F8F-9FE2-84EFB6707F1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77001" y="1855303"/>
              <a:ext cx="4191000" cy="40882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BF29A8-3699-44F9-96B0-D9A94C330AC1}"/>
                </a:ext>
              </a:extLst>
            </p:cNvPr>
            <p:cNvSpPr txBox="1"/>
            <p:nvPr/>
          </p:nvSpPr>
          <p:spPr>
            <a:xfrm>
              <a:off x="7467600" y="3092321"/>
              <a:ext cx="1842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Storm center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929ABB-4912-492E-88F5-8B14605D5D20}"/>
                </a:ext>
              </a:extLst>
            </p:cNvPr>
            <p:cNvSpPr txBox="1"/>
            <p:nvPr/>
          </p:nvSpPr>
          <p:spPr>
            <a:xfrm>
              <a:off x="9505133" y="1846521"/>
              <a:ext cx="1189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~2 h later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0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59B9F53D-2BDD-4A60-8D08-D274C54C7C5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84BAE2-FD35-4E3E-9213-2CF2F6A6E104}" type="slidenum"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CF2787DD-475C-4E51-8BFE-78450C345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NOWCASTS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DB2156E9-0059-4353-AE4D-D6BD05A4A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838200"/>
            <a:ext cx="99044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technologies to measure TC structure</a:t>
            </a:r>
          </a:p>
        </p:txBody>
      </p:sp>
      <p:sp>
        <p:nvSpPr>
          <p:cNvPr id="14341" name="TextBox 17">
            <a:extLst>
              <a:ext uri="{FF2B5EF4-FFF2-40B4-BE49-F238E27FC236}">
                <a16:creationId xmlns:a16="http://schemas.microsoft.com/office/drawing/2014/main" id="{DEF1074E-75A1-4DC3-BE97-3B6BFB122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58912"/>
            <a:ext cx="6780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Coyote sUAS measurements of hurricane PBL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DD2FC-4B9A-44CE-A39B-84C73C04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62200"/>
            <a:ext cx="6829777" cy="335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B10F7-E507-40F3-A521-CF0BA209070A}"/>
              </a:ext>
            </a:extLst>
          </p:cNvPr>
          <p:cNvSpPr txBox="1"/>
          <p:nvPr/>
        </p:nvSpPr>
        <p:spPr>
          <a:xfrm>
            <a:off x="1676400" y="3124200"/>
            <a:ext cx="152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Coyote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139AE4-912F-4329-ABEF-33120F5EC7CF}"/>
              </a:ext>
            </a:extLst>
          </p:cNvPr>
          <p:cNvCxnSpPr>
            <a:cxnSpLocks/>
          </p:cNvCxnSpPr>
          <p:nvPr/>
        </p:nvCxnSpPr>
        <p:spPr>
          <a:xfrm>
            <a:off x="2743200" y="3710966"/>
            <a:ext cx="415647" cy="63243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23AB1B5-87B6-4C2D-95E2-E5190B5CB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388273"/>
            <a:ext cx="4191000" cy="327782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300" b="0" dirty="0">
                <a:latin typeface="Calibri" panose="020F0502020204030204" pitchFamily="34" charset="0"/>
                <a:cs typeface="Calibri" panose="020F0502020204030204" pitchFamily="34" charset="0"/>
              </a:rPr>
              <a:t>Coyote capable of sampling near-surface conditions in TC environments, regions that can not be safely sampled by manned aircraft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300" b="0" dirty="0">
                <a:latin typeface="Calibri" panose="020F0502020204030204" pitchFamily="34" charset="0"/>
                <a:cs typeface="Calibri" panose="020F0502020204030204" pitchFamily="34" charset="0"/>
              </a:rPr>
              <a:t>Useful for real-time monitoring of surface conditions, air-sea interaction research</a:t>
            </a:r>
          </a:p>
        </p:txBody>
      </p:sp>
    </p:spTree>
    <p:extLst>
      <p:ext uri="{BB962C8B-B14F-4D97-AF65-F5344CB8AC3E}">
        <p14:creationId xmlns:p14="http://schemas.microsoft.com/office/powerpoint/2010/main" val="68918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59B9F53D-2BDD-4A60-8D08-D274C54C7C5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84BAE2-FD35-4E3E-9213-2CF2F6A6E104}" type="slidenum"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CF2787DD-475C-4E51-8BFE-78450C345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NOWCASTS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DB2156E9-0059-4353-AE4D-D6BD05A4A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838200"/>
            <a:ext cx="99044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technologies to measure TC structure</a:t>
            </a:r>
          </a:p>
        </p:txBody>
      </p:sp>
      <p:sp>
        <p:nvSpPr>
          <p:cNvPr id="14341" name="TextBox 17">
            <a:extLst>
              <a:ext uri="{FF2B5EF4-FFF2-40B4-BE49-F238E27FC236}">
                <a16:creationId xmlns:a16="http://schemas.microsoft.com/office/drawing/2014/main" id="{DEF1074E-75A1-4DC3-BE97-3B6BFB122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279525"/>
            <a:ext cx="6780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Coyote sUAS measurements of hurricane PBL </a:t>
            </a:r>
          </a:p>
        </p:txBody>
      </p:sp>
      <p:grpSp>
        <p:nvGrpSpPr>
          <p:cNvPr id="14342" name="Group 23">
            <a:extLst>
              <a:ext uri="{FF2B5EF4-FFF2-40B4-BE49-F238E27FC236}">
                <a16:creationId xmlns:a16="http://schemas.microsoft.com/office/drawing/2014/main" id="{87918D41-FD6C-4345-AFCB-FBD850DA1FB7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2255897"/>
            <a:ext cx="4344863" cy="3652777"/>
            <a:chOff x="1219200" y="2048256"/>
            <a:chExt cx="4303776" cy="3535488"/>
          </a:xfrm>
        </p:grpSpPr>
        <p:pic>
          <p:nvPicPr>
            <p:cNvPr id="14350" name="Picture 1">
              <a:extLst>
                <a:ext uri="{FF2B5EF4-FFF2-40B4-BE49-F238E27FC236}">
                  <a16:creationId xmlns:a16="http://schemas.microsoft.com/office/drawing/2014/main" id="{231BB401-01DC-4BEA-8D9A-EE5D61433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65" b="13356"/>
            <a:stretch>
              <a:fillRect/>
            </a:stretch>
          </p:blipFill>
          <p:spPr bwMode="auto">
            <a:xfrm>
              <a:off x="1219200" y="2054475"/>
              <a:ext cx="3752040" cy="352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19">
              <a:extLst>
                <a:ext uri="{FF2B5EF4-FFF2-40B4-BE49-F238E27FC236}">
                  <a16:creationId xmlns:a16="http://schemas.microsoft.com/office/drawing/2014/main" id="{D6F3FF97-0E0E-47B1-A83D-5659AC156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1" t="18909" r="47186" b="25443"/>
            <a:stretch>
              <a:fillRect/>
            </a:stretch>
          </p:blipFill>
          <p:spPr bwMode="auto">
            <a:xfrm>
              <a:off x="4962096" y="2048256"/>
              <a:ext cx="560880" cy="353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2" name="TextBox 21">
              <a:extLst>
                <a:ext uri="{FF2B5EF4-FFF2-40B4-BE49-F238E27FC236}">
                  <a16:creationId xmlns:a16="http://schemas.microsoft.com/office/drawing/2014/main" id="{C9A98881-88C7-450B-B84E-40CF43E82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3733800"/>
              <a:ext cx="6270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14353" name="TextBox 22">
              <a:extLst>
                <a:ext uri="{FF2B5EF4-FFF2-40B4-BE49-F238E27FC236}">
                  <a16:creationId xmlns:a16="http://schemas.microsoft.com/office/drawing/2014/main" id="{B2A3E7F9-3158-4A01-8EC1-77CBA1157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6217" y="3875881"/>
              <a:ext cx="5469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8A7D0-BE4A-4D46-85B7-7B8ABA0E04DD}"/>
              </a:ext>
            </a:extLst>
          </p:cNvPr>
          <p:cNvSpPr/>
          <p:nvPr/>
        </p:nvSpPr>
        <p:spPr>
          <a:xfrm>
            <a:off x="-76200" y="1828800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Coyote track, P-3 lower fuselage image from Maria (2017)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DD50F4-0F2D-4A35-B172-F8DA133584C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28800"/>
            <a:ext cx="10591800" cy="4952999"/>
            <a:chOff x="1524000" y="1828475"/>
            <a:chExt cx="10592494" cy="4953325"/>
          </a:xfrm>
        </p:grpSpPr>
        <p:sp>
          <p:nvSpPr>
            <p:cNvPr id="14345" name="Rectangle 24">
              <a:extLst>
                <a:ext uri="{FF2B5EF4-FFF2-40B4-BE49-F238E27FC236}">
                  <a16:creationId xmlns:a16="http://schemas.microsoft.com/office/drawing/2014/main" id="{129E287C-4A2C-4B90-8F93-C5F0B811B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6012359"/>
              <a:ext cx="9488680" cy="7694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2200" b="0" dirty="0" err="1">
                  <a:solidFill>
                    <a:srgbClr val="595959"/>
                  </a:solidFill>
                  <a:latin typeface="Calibri" panose="020F0502020204030204" pitchFamily="34" charset="0"/>
                </a:rPr>
                <a:t>sUAS</a:t>
              </a:r>
              <a:r>
                <a:rPr lang="en-US" altLang="en-US" sz="2200" b="0" dirty="0">
                  <a:solidFill>
                    <a:srgbClr val="595959"/>
                  </a:solidFill>
                  <a:latin typeface="Calibri" panose="020F0502020204030204" pitchFamily="34" charset="0"/>
                </a:rPr>
                <a:t> capable of operating in variety of TC environments (e.g., eye, eyewall)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2200" b="0" dirty="0">
                  <a:solidFill>
                    <a:srgbClr val="595959"/>
                  </a:solidFill>
                  <a:latin typeface="Calibri" panose="020F0502020204030204" pitchFamily="34" charset="0"/>
                </a:rPr>
                <a:t>Multiple sustained measurements in lowest 1 km, including several &gt; 30 min</a:t>
              </a:r>
            </a:p>
          </p:txBody>
        </p:sp>
        <p:grpSp>
          <p:nvGrpSpPr>
            <p:cNvPr id="14346" name="Group 28">
              <a:extLst>
                <a:ext uri="{FF2B5EF4-FFF2-40B4-BE49-F238E27FC236}">
                  <a16:creationId xmlns:a16="http://schemas.microsoft.com/office/drawing/2014/main" id="{E0960167-4DC4-404A-80F0-B97541D31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4441" y="1828475"/>
              <a:ext cx="5782053" cy="4158613"/>
              <a:chOff x="6334441" y="1828475"/>
              <a:chExt cx="5782053" cy="4158613"/>
            </a:xfrm>
          </p:grpSpPr>
          <p:pic>
            <p:nvPicPr>
              <p:cNvPr id="14347" name="Picture 2">
                <a:extLst>
                  <a:ext uri="{FF2B5EF4-FFF2-40B4-BE49-F238E27FC236}">
                    <a16:creationId xmlns:a16="http://schemas.microsoft.com/office/drawing/2014/main" id="{EEA35C37-ADFF-4448-ABFE-09A29823CE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4869" y="2334503"/>
                <a:ext cx="4605148" cy="3609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8" name="TextBox 25">
                <a:extLst>
                  <a:ext uri="{FF2B5EF4-FFF2-40B4-BE49-F238E27FC236}">
                    <a16:creationId xmlns:a16="http://schemas.microsoft.com/office/drawing/2014/main" id="{88C625B8-4BCE-45C9-9BBC-72695F1C52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30344" y="5710089"/>
                <a:ext cx="181421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200" b="0" dirty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(</a:t>
                </a:r>
                <a:r>
                  <a:rPr lang="en-US" altLang="en-US" sz="1200" b="0" dirty="0" err="1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Cione</a:t>
                </a:r>
                <a:r>
                  <a:rPr lang="en-US" altLang="en-US" sz="1200" b="0" dirty="0"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rPr>
                  <a:t> et al., BAMS, 2020)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8923D4A-9303-42C7-8865-A114F649F0E6}"/>
                  </a:ext>
                </a:extLst>
              </p:cNvPr>
              <p:cNvSpPr/>
              <p:nvPr/>
            </p:nvSpPr>
            <p:spPr>
              <a:xfrm>
                <a:off x="6334441" y="1828475"/>
                <a:ext cx="5782053" cy="36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0" kern="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Altitude, wind speed from all Coyote missions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F641A-5C94-48FC-879A-F86245663C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8FD5E-9B8F-4E4B-B439-EB3C1EDAEF99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8BF95A-1707-4380-A132-D889CCF18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59" y="25908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PROCESSES</a:t>
            </a:r>
          </a:p>
        </p:txBody>
      </p:sp>
    </p:spTree>
    <p:extLst>
      <p:ext uri="{BB962C8B-B14F-4D97-AF65-F5344CB8AC3E}">
        <p14:creationId xmlns:p14="http://schemas.microsoft.com/office/powerpoint/2010/main" val="2699371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A897ED-F933-F140-B965-41326E64141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752600" y="1600200"/>
            <a:ext cx="4266795" cy="4224862"/>
            <a:chOff x="337517" y="2520020"/>
            <a:chExt cx="2761488" cy="2789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53883"/>
            <a:stretch/>
          </p:blipFill>
          <p:spPr>
            <a:xfrm>
              <a:off x="337517" y="2698178"/>
              <a:ext cx="2761488" cy="2610901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 flipV="1">
              <a:off x="1555673" y="2765614"/>
              <a:ext cx="1218" cy="199766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6200000">
              <a:off x="1245882" y="2666214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RMW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9627" y="3017464"/>
              <a:ext cx="1160099" cy="182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+mj-lt"/>
                </a:rPr>
                <a:t>strong thunderstorms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055627" y="3196323"/>
              <a:ext cx="0" cy="797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417016" y="3198620"/>
              <a:ext cx="235620" cy="4392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743511" y="3196323"/>
              <a:ext cx="149325" cy="13029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524000" y="762000"/>
            <a:ext cx="9500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Radial distribution of strong thunderstorms for intensifying, steady-state storms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237738" y="1954067"/>
            <a:ext cx="134166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Intensifying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150023" y="2624663"/>
            <a:ext cx="151977" cy="431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6270925" y="1845877"/>
            <a:ext cx="4236208" cy="4004584"/>
            <a:chOff x="6270925" y="2150685"/>
            <a:chExt cx="4236208" cy="4004584"/>
          </a:xfrm>
        </p:grpSpPr>
        <p:grpSp>
          <p:nvGrpSpPr>
            <p:cNvPr id="84" name="Group 83"/>
            <p:cNvGrpSpPr/>
            <p:nvPr/>
          </p:nvGrpSpPr>
          <p:grpSpPr>
            <a:xfrm>
              <a:off x="6270925" y="2150685"/>
              <a:ext cx="4236208" cy="4004584"/>
              <a:chOff x="6270925" y="2150685"/>
              <a:chExt cx="4236208" cy="400458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6270925" y="2150685"/>
                <a:ext cx="4236208" cy="4004584"/>
                <a:chOff x="3251405" y="2698178"/>
                <a:chExt cx="2788091" cy="270784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128" b="2500"/>
                <a:stretch/>
              </p:blipFill>
              <p:spPr>
                <a:xfrm>
                  <a:off x="3251405" y="2698178"/>
                  <a:ext cx="2788091" cy="2707842"/>
                </a:xfrm>
                <a:prstGeom prst="rect">
                  <a:avLst/>
                </a:prstGeom>
              </p:spPr>
            </p:pic>
            <p:cxnSp>
              <p:nvCxnSpPr>
                <p:cNvPr id="18" name="Straight Connector 17"/>
                <p:cNvCxnSpPr/>
                <p:nvPr/>
              </p:nvCxnSpPr>
              <p:spPr>
                <a:xfrm flipH="1" flipV="1">
                  <a:off x="4525012" y="2778645"/>
                  <a:ext cx="4268" cy="203911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Rectangle 65"/>
              <p:cNvSpPr/>
              <p:nvPr/>
            </p:nvSpPr>
            <p:spPr>
              <a:xfrm>
                <a:off x="8601569" y="2260605"/>
                <a:ext cx="148223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Steady state</a:t>
                </a:r>
                <a:endParaRPr lang="en-US" sz="1600" dirty="0"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8759132" y="5562600"/>
              <a:ext cx="16802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(Rogers et al., MWR, 2013)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DEFC962-94EC-47FF-9040-DFF9CF56DD46}"/>
              </a:ext>
            </a:extLst>
          </p:cNvPr>
          <p:cNvSpPr txBox="1"/>
          <p:nvPr/>
        </p:nvSpPr>
        <p:spPr>
          <a:xfrm>
            <a:off x="33669" y="6019800"/>
            <a:ext cx="12115799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Airborne Doppler observations from 93 eyewall passes in 14 different tropical cyclones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Strong thunderstorms preferentially located inside radius of maximum wind for intensifying hurricanes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B1D2B56-74E1-4FDB-98C4-17E376989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PROCESSES</a:t>
            </a:r>
          </a:p>
        </p:txBody>
      </p:sp>
    </p:spTree>
    <p:extLst>
      <p:ext uri="{BB962C8B-B14F-4D97-AF65-F5344CB8AC3E}">
        <p14:creationId xmlns:p14="http://schemas.microsoft.com/office/powerpoint/2010/main" val="42448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EB01-8790-411D-97DA-7F5DCE388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8FD5E-9B8F-4E4B-B439-EB3C1EDAEF99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F20BE5C-7E59-45C4-AE77-1D67B5DB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23168"/>
          <a:stretch/>
        </p:blipFill>
        <p:spPr bwMode="auto">
          <a:xfrm>
            <a:off x="697367" y="2031547"/>
            <a:ext cx="6276063" cy="459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FB1D83E-259B-403B-8B47-57F887D6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5" b="92932"/>
          <a:stretch/>
        </p:blipFill>
        <p:spPr bwMode="auto">
          <a:xfrm>
            <a:off x="715089" y="2031547"/>
            <a:ext cx="5139152" cy="3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52F953-9E03-4A77-884F-472600F14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r="90828" b="85864"/>
          <a:stretch/>
        </p:blipFill>
        <p:spPr bwMode="auto">
          <a:xfrm>
            <a:off x="697369" y="2306221"/>
            <a:ext cx="957435" cy="3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0035D05-A4C4-4C5E-A210-F767A9DFC719}"/>
              </a:ext>
            </a:extLst>
          </p:cNvPr>
          <p:cNvSpPr/>
          <p:nvPr/>
        </p:nvSpPr>
        <p:spPr>
          <a:xfrm>
            <a:off x="3214647" y="3100081"/>
            <a:ext cx="1241501" cy="120921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92AB9CA-9183-433D-A05B-ABE4E4EB8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428" y="2410619"/>
            <a:ext cx="2495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Lightning flashes</a:t>
            </a:r>
          </a:p>
        </p:txBody>
      </p: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630B6F62-6DA6-46A7-865B-095C2CDCAD3C}"/>
              </a:ext>
            </a:extLst>
          </p:cNvPr>
          <p:cNvCxnSpPr>
            <a:cxnSpLocks/>
          </p:cNvCxnSpPr>
          <p:nvPr/>
        </p:nvCxnSpPr>
        <p:spPr bwMode="auto">
          <a:xfrm>
            <a:off x="2732812" y="2720303"/>
            <a:ext cx="391388" cy="379778"/>
          </a:xfrm>
          <a:prstGeom prst="straightConnector1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7A41BB-6348-44F4-910B-6B37D7144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81" y="4572000"/>
            <a:ext cx="3016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 of </a:t>
            </a:r>
          </a:p>
          <a:p>
            <a:pPr eaLnBrk="1" hangingPunct="1"/>
            <a:r>
              <a:rPr lang="en-US" alt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Winds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377182-72E3-4928-B6EE-5E2DE95BB1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10141" y="4191000"/>
            <a:ext cx="338059" cy="38100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9398B184-427D-4077-93F1-56E30B40F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849197"/>
            <a:ext cx="99044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application of research results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D5ED70F4-858B-4C40-987D-FA8644BA7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426601"/>
            <a:ext cx="1226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NHC display observations in Hurricane Lane (2018)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5C258FAA-0106-4A3E-9E51-57D01146E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790616"/>
            <a:ext cx="4722013" cy="280076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200" b="0" dirty="0">
                <a:solidFill>
                  <a:srgbClr val="595959"/>
                </a:solidFill>
                <a:latin typeface="Calibri" panose="020F0502020204030204" pitchFamily="34" charset="0"/>
              </a:rPr>
              <a:t>Real-time display of blended satellite, aircraft, ground-based observations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200" b="0" dirty="0">
                <a:solidFill>
                  <a:srgbClr val="595959"/>
                </a:solidFill>
                <a:latin typeface="Calibri" panose="020F0502020204030204" pitchFamily="34" charset="0"/>
              </a:rPr>
              <a:t>Lightning (strong thunderstorms) concentrated within RMW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200" b="0" dirty="0">
                <a:solidFill>
                  <a:srgbClr val="595959"/>
                </a:solidFill>
                <a:latin typeface="Calibri" panose="020F0502020204030204" pitchFamily="34" charset="0"/>
              </a:rPr>
              <a:t>Hurricane Lane intensified 15 kt to near Category 5 in next 12 hours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200" b="0" dirty="0">
                <a:solidFill>
                  <a:srgbClr val="595959"/>
                </a:solidFill>
                <a:latin typeface="Calibri" panose="020F0502020204030204" pitchFamily="34" charset="0"/>
              </a:rPr>
              <a:t>Potential indicator of short-term (6-12 h) intensification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46641F5-420C-4A58-BACB-AB3DB1894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8526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PROCESSES</a:t>
            </a:r>
          </a:p>
        </p:txBody>
      </p:sp>
    </p:spTree>
    <p:extLst>
      <p:ext uri="{BB962C8B-B14F-4D97-AF65-F5344CB8AC3E}">
        <p14:creationId xmlns:p14="http://schemas.microsoft.com/office/powerpoint/2010/main" val="3780489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FC9B70-CBA8-49D7-82CE-72C37B78E29E}"/>
              </a:ext>
            </a:extLst>
          </p:cNvPr>
          <p:cNvSpPr/>
          <p:nvPr/>
        </p:nvSpPr>
        <p:spPr>
          <a:xfrm>
            <a:off x="228600" y="2209800"/>
            <a:ext cx="5236535" cy="3521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C03E6723-D089-4E04-953F-53602B4C55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449559-6088-4962-B9CB-DB0A6AF9F38C}" type="slidenum"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Title 1">
            <a:extLst>
              <a:ext uri="{FF2B5EF4-FFF2-40B4-BE49-F238E27FC236}">
                <a16:creationId xmlns:a16="http://schemas.microsoft.com/office/drawing/2014/main" id="{61D8EF63-A105-4562-8D7B-3387DEC70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502" y="79105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Research Foci of IFEX activities</a:t>
            </a:r>
          </a:p>
        </p:txBody>
      </p:sp>
      <p:grpSp>
        <p:nvGrpSpPr>
          <p:cNvPr id="16388" name="Group 12">
            <a:extLst>
              <a:ext uri="{FF2B5EF4-FFF2-40B4-BE49-F238E27FC236}">
                <a16:creationId xmlns:a16="http://schemas.microsoft.com/office/drawing/2014/main" id="{797E6AB0-7E5E-49F2-A93B-D6DAEAE39E8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209800"/>
            <a:ext cx="5003800" cy="3505200"/>
            <a:chOff x="631482" y="1909011"/>
            <a:chExt cx="5004141" cy="3505200"/>
          </a:xfrm>
        </p:grpSpPr>
        <p:pic>
          <p:nvPicPr>
            <p:cNvPr id="16396" name="Picture 7">
              <a:extLst>
                <a:ext uri="{FF2B5EF4-FFF2-40B4-BE49-F238E27FC236}">
                  <a16:creationId xmlns:a16="http://schemas.microsoft.com/office/drawing/2014/main" id="{A47743CB-998E-4A49-8326-CF98A0461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5" b="7327"/>
            <a:stretch>
              <a:fillRect/>
            </a:stretch>
          </p:blipFill>
          <p:spPr bwMode="auto">
            <a:xfrm>
              <a:off x="631482" y="1909011"/>
              <a:ext cx="5004141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7" name="TextBox 8">
              <a:extLst>
                <a:ext uri="{FF2B5EF4-FFF2-40B4-BE49-F238E27FC236}">
                  <a16:creationId xmlns:a16="http://schemas.microsoft.com/office/drawing/2014/main" id="{E993DAC5-F9E1-48B7-9723-9E6D1163B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493" y="2590800"/>
              <a:ext cx="60144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>
                  <a:latin typeface="Calibri" panose="020F0502020204030204" pitchFamily="34" charset="0"/>
                  <a:cs typeface="Calibri" panose="020F0502020204030204" pitchFamily="34" charset="0"/>
                </a:rPr>
                <a:t>29</a:t>
              </a:r>
            </a:p>
          </p:txBody>
        </p:sp>
        <p:sp>
          <p:nvSpPr>
            <p:cNvPr id="16398" name="TextBox 9">
              <a:extLst>
                <a:ext uri="{FF2B5EF4-FFF2-40B4-BE49-F238E27FC236}">
                  <a16:creationId xmlns:a16="http://schemas.microsoft.com/office/drawing/2014/main" id="{81F3D233-2DC9-4E40-9F1B-54C6D0B6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7469" y="3489158"/>
              <a:ext cx="60144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16399" name="TextBox 10">
              <a:extLst>
                <a:ext uri="{FF2B5EF4-FFF2-40B4-BE49-F238E27FC236}">
                  <a16:creationId xmlns:a16="http://schemas.microsoft.com/office/drawing/2014/main" id="{81DDE609-B0FF-456C-9EDB-D2CA6FAAC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5088" y="3657600"/>
              <a:ext cx="60144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>
                  <a:latin typeface="Calibri" panose="020F0502020204030204" pitchFamily="34" charset="0"/>
                  <a:cs typeface="Calibri" panose="020F0502020204030204" pitchFamily="34" charset="0"/>
                </a:rPr>
                <a:t>86</a:t>
              </a:r>
            </a:p>
          </p:txBody>
        </p:sp>
      </p:grpSp>
      <p:sp>
        <p:nvSpPr>
          <p:cNvPr id="16389" name="TextBox 11">
            <a:extLst>
              <a:ext uri="{FF2B5EF4-FFF2-40B4-BE49-F238E27FC236}">
                <a16:creationId xmlns:a16="http://schemas.microsoft.com/office/drawing/2014/main" id="{5CDB5427-26B4-470E-92D4-2210A6910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31557"/>
            <a:ext cx="12344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researched from HRD co-authors using NOAA aircraft data in IFEX era (2006-2019)</a:t>
            </a:r>
          </a:p>
        </p:txBody>
      </p:sp>
      <p:sp>
        <p:nvSpPr>
          <p:cNvPr id="16390" name="TextBox 13">
            <a:extLst>
              <a:ext uri="{FF2B5EF4-FFF2-40B4-BE49-F238E27FC236}">
                <a16:creationId xmlns:a16="http://schemas.microsoft.com/office/drawing/2014/main" id="{5863159F-E71B-4316-9179-009C27ED8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500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3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publications by IFEX goal</a:t>
            </a:r>
          </a:p>
        </p:txBody>
      </p:sp>
      <p:sp>
        <p:nvSpPr>
          <p:cNvPr id="16391" name="Rectangle 15">
            <a:extLst>
              <a:ext uri="{FF2B5EF4-FFF2-40B4-BE49-F238E27FC236}">
                <a16:creationId xmlns:a16="http://schemas.microsoft.com/office/drawing/2014/main" id="{7C2EA458-28C1-43FE-942A-F6B674B1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863389"/>
            <a:ext cx="4572000" cy="38472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900" b="0" dirty="0">
                <a:solidFill>
                  <a:srgbClr val="595959"/>
                </a:solidFill>
                <a:latin typeface="Calibri" panose="020F0502020204030204" pitchFamily="34" charset="0"/>
              </a:rPr>
              <a:t>Most IFEX publications address Processes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B51C94-DA70-4D4F-8FE3-A22D5CEDA016}"/>
              </a:ext>
            </a:extLst>
          </p:cNvPr>
          <p:cNvGrpSpPr>
            <a:grpSpLocks/>
          </p:cNvGrpSpPr>
          <p:nvPr/>
        </p:nvGrpSpPr>
        <p:grpSpPr bwMode="auto">
          <a:xfrm>
            <a:off x="5620980" y="1673225"/>
            <a:ext cx="6875816" cy="4851929"/>
            <a:chOff x="5620402" y="1672897"/>
            <a:chExt cx="6876398" cy="4851880"/>
          </a:xfrm>
        </p:grpSpPr>
        <p:pic>
          <p:nvPicPr>
            <p:cNvPr id="16393" name="Picture 6">
              <a:extLst>
                <a:ext uri="{FF2B5EF4-FFF2-40B4-BE49-F238E27FC236}">
                  <a16:creationId xmlns:a16="http://schemas.microsoft.com/office/drawing/2014/main" id="{79F80CCD-98CF-4B9A-9DD9-942A35F9A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642" y="2209800"/>
              <a:ext cx="5160218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Box 14">
              <a:extLst>
                <a:ext uri="{FF2B5EF4-FFF2-40B4-BE49-F238E27FC236}">
                  <a16:creationId xmlns:a16="http://schemas.microsoft.com/office/drawing/2014/main" id="{04878EEF-7222-4B11-98CF-A07111427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5421" y="1672897"/>
              <a:ext cx="64013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300" b="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Percentage of research publications by topic</a:t>
              </a:r>
            </a:p>
          </p:txBody>
        </p:sp>
        <p:sp>
          <p:nvSpPr>
            <p:cNvPr id="16395" name="Rectangle 16">
              <a:extLst>
                <a:ext uri="{FF2B5EF4-FFF2-40B4-BE49-F238E27FC236}">
                  <a16:creationId xmlns:a16="http://schemas.microsoft.com/office/drawing/2014/main" id="{C5181B56-AB1A-4D57-8E7A-9BE34D08C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0402" y="5847676"/>
              <a:ext cx="6401379" cy="6771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900" b="0" dirty="0">
                  <a:solidFill>
                    <a:srgbClr val="595959"/>
                  </a:solidFill>
                  <a:latin typeface="Calibri" panose="020F0502020204030204" pitchFamily="34" charset="0"/>
                </a:rPr>
                <a:t>Most processes publications on structure, PBL, precipitation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900" b="0" dirty="0">
                  <a:solidFill>
                    <a:srgbClr val="595959"/>
                  </a:solidFill>
                  <a:latin typeface="Calibri" panose="020F0502020204030204" pitchFamily="34" charset="0"/>
                </a:rPr>
                <a:t>Fewest: turbulence, microphysics, environment – Gap?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4685832-F259-42A3-8C71-58152163F4DE}"/>
              </a:ext>
            </a:extLst>
          </p:cNvPr>
          <p:cNvSpPr txBox="1"/>
          <p:nvPr/>
        </p:nvSpPr>
        <p:spPr>
          <a:xfrm>
            <a:off x="4245934" y="3418367"/>
            <a:ext cx="11565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FORECASTS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3AD3E-8717-4742-93DE-CAAEE9705AAB}"/>
              </a:ext>
            </a:extLst>
          </p:cNvPr>
          <p:cNvSpPr txBox="1"/>
          <p:nvPr/>
        </p:nvSpPr>
        <p:spPr>
          <a:xfrm>
            <a:off x="4245934" y="3776246"/>
            <a:ext cx="11671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NOWCASTS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FFD88-9A95-4008-BE99-DD8F0A3E116A}"/>
              </a:ext>
            </a:extLst>
          </p:cNvPr>
          <p:cNvSpPr txBox="1"/>
          <p:nvPr/>
        </p:nvSpPr>
        <p:spPr>
          <a:xfrm>
            <a:off x="4245934" y="4102312"/>
            <a:ext cx="11437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>
            <a:extLst>
              <a:ext uri="{FF2B5EF4-FFF2-40B4-BE49-F238E27FC236}">
                <a16:creationId xmlns:a16="http://schemas.microsoft.com/office/drawing/2014/main" id="{7DD34615-F82D-4CEE-A687-1A3A7B453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430337"/>
            <a:ext cx="73088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0">
            <a:extLst>
              <a:ext uri="{FF2B5EF4-FFF2-40B4-BE49-F238E27FC236}">
                <a16:creationId xmlns:a16="http://schemas.microsoft.com/office/drawing/2014/main" id="{8654B1ED-6738-492E-99EB-940C70775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3937000"/>
            <a:ext cx="822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B05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track</a:t>
            </a:r>
          </a:p>
        </p:txBody>
      </p:sp>
      <p:sp>
        <p:nvSpPr>
          <p:cNvPr id="5124" name="TextBox 11">
            <a:extLst>
              <a:ext uri="{FF2B5EF4-FFF2-40B4-BE49-F238E27FC236}">
                <a16:creationId xmlns:a16="http://schemas.microsoft.com/office/drawing/2014/main" id="{B54021B3-CC69-4EED-88D9-E49673792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2081212"/>
            <a:ext cx="1298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intensity</a:t>
            </a:r>
          </a:p>
        </p:txBody>
      </p:sp>
      <p:sp>
        <p:nvSpPr>
          <p:cNvPr id="5125" name="TextBox 12">
            <a:extLst>
              <a:ext uri="{FF2B5EF4-FFF2-40B4-BE49-F238E27FC236}">
                <a16:creationId xmlns:a16="http://schemas.microsoft.com/office/drawing/2014/main" id="{A0931FC4-EC86-47C9-8B78-7FE44CD5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888" y="3262312"/>
            <a:ext cx="190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0">
                <a:solidFill>
                  <a:srgbClr val="FFC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70%</a:t>
            </a:r>
          </a:p>
        </p:txBody>
      </p:sp>
      <p:sp>
        <p:nvSpPr>
          <p:cNvPr id="5126" name="TextBox 13">
            <a:extLst>
              <a:ext uri="{FF2B5EF4-FFF2-40B4-BE49-F238E27FC236}">
                <a16:creationId xmlns:a16="http://schemas.microsoft.com/office/drawing/2014/main" id="{76D3C805-0AE9-45BE-929E-8A37E1AAD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2500312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FFFF"/>
                </a:solidFill>
                <a:ea typeface="ＭＳ Ｐゴシック" panose="020B0600070205080204" pitchFamily="34" charset="-128"/>
              </a:rPr>
              <a:t>Track forecast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FFFF"/>
                </a:solidFill>
                <a:ea typeface="ＭＳ Ｐゴシック" panose="020B0600070205080204" pitchFamily="34" charset="-128"/>
              </a:rPr>
              <a:t>errors reduced by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3124FC-B8C4-4F76-8975-165DD31A4AD2}"/>
              </a:ext>
            </a:extLst>
          </p:cNvPr>
          <p:cNvGrpSpPr>
            <a:grpSpLocks/>
          </p:cNvGrpSpPr>
          <p:nvPr/>
        </p:nvGrpSpPr>
        <p:grpSpPr bwMode="auto">
          <a:xfrm>
            <a:off x="9767888" y="2495550"/>
            <a:ext cx="2400300" cy="1784350"/>
            <a:chOff x="9768101" y="3030882"/>
            <a:chExt cx="2400658" cy="1783963"/>
          </a:xfrm>
        </p:grpSpPr>
        <p:sp>
          <p:nvSpPr>
            <p:cNvPr id="5131" name="Rectangle 15">
              <a:extLst>
                <a:ext uri="{FF2B5EF4-FFF2-40B4-BE49-F238E27FC236}">
                  <a16:creationId xmlns:a16="http://schemas.microsoft.com/office/drawing/2014/main" id="{8B419DB9-1F90-4FA7-843D-B9D37D4B8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0169" y="3799182"/>
              <a:ext cx="19812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 b="0" dirty="0">
                  <a:solidFill>
                    <a:srgbClr val="FFC000"/>
                  </a:solidFill>
                  <a:ea typeface="ＭＳ Ｐゴシック" panose="020B0600070205080204" pitchFamily="34" charset="-128"/>
                </a:rPr>
                <a:t>30%</a:t>
              </a:r>
            </a:p>
          </p:txBody>
        </p:sp>
        <p:sp>
          <p:nvSpPr>
            <p:cNvPr id="5132" name="Rectangle 16">
              <a:extLst>
                <a:ext uri="{FF2B5EF4-FFF2-40B4-BE49-F238E27FC236}">
                  <a16:creationId xmlns:a16="http://schemas.microsoft.com/office/drawing/2014/main" id="{34E90BAA-9B66-43FF-B6F7-397AA2258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8101" y="3030882"/>
              <a:ext cx="24006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FFFFFF"/>
                  </a:solidFill>
                  <a:ea typeface="ＭＳ Ｐゴシック" panose="020B0600070205080204" pitchFamily="34" charset="-128"/>
                </a:rPr>
                <a:t>Intensity forecast errors reduced by</a:t>
              </a:r>
            </a:p>
          </p:txBody>
        </p:sp>
      </p:grpSp>
      <p:sp>
        <p:nvSpPr>
          <p:cNvPr id="5128" name="TextBox 17">
            <a:extLst>
              <a:ext uri="{FF2B5EF4-FFF2-40B4-BE49-F238E27FC236}">
                <a16:creationId xmlns:a16="http://schemas.microsoft.com/office/drawing/2014/main" id="{2508C3DD-8DAB-42A4-BEA9-2E47F2EA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423987"/>
            <a:ext cx="6248400" cy="40005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NHC 48-h Normalized Forecast Errors</a:t>
            </a:r>
          </a:p>
        </p:txBody>
      </p:sp>
      <p:sp>
        <p:nvSpPr>
          <p:cNvPr id="5129" name="Title 1">
            <a:extLst>
              <a:ext uri="{FF2B5EF4-FFF2-40B4-BE49-F238E27FC236}">
                <a16:creationId xmlns:a16="http://schemas.microsoft.com/office/drawing/2014/main" id="{6A31011D-04EF-4651-91FD-681E435C740C}"/>
              </a:ext>
            </a:extLst>
          </p:cNvPr>
          <p:cNvSpPr txBox="1">
            <a:spLocks/>
          </p:cNvSpPr>
          <p:nvPr/>
        </p:nvSpPr>
        <p:spPr bwMode="auto">
          <a:xfrm>
            <a:off x="158750" y="86833"/>
            <a:ext cx="120300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0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Challenge: Tropical Cyclone Intensity Forecasting</a:t>
            </a:r>
            <a:br>
              <a:rPr lang="en-US" altLang="en-US" sz="4400" b="0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US" altLang="en-US" sz="4400" b="0" dirty="0">
              <a:solidFill>
                <a:srgbClr val="FFFF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30" name="TextBox 19">
            <a:extLst>
              <a:ext uri="{FF2B5EF4-FFF2-40B4-BE49-F238E27FC236}">
                <a16:creationId xmlns:a16="http://schemas.microsoft.com/office/drawing/2014/main" id="{9969FB81-7E1E-43A5-A86D-EECEC631C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792130"/>
            <a:ext cx="6035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Track and intensity forecast errors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F3241B-80C5-4BA9-975E-91752766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790" y="4548187"/>
            <a:ext cx="4284810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TC intensity forecast improvements have lagged track forecast improvements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90BBA-BC3B-4BC0-B48B-83628DFAC10D}"/>
              </a:ext>
            </a:extLst>
          </p:cNvPr>
          <p:cNvSpPr txBox="1"/>
          <p:nvPr/>
        </p:nvSpPr>
        <p:spPr>
          <a:xfrm>
            <a:off x="381000" y="6187513"/>
            <a:ext cx="1234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0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observations be used to improve TC intensity forecasts?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EDF3FA10-21F9-45DA-B7F0-575AF60F2D0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402E17-4E1E-48D3-8D1C-E4E9943BA1ED}" type="slidenum"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Title 1">
            <a:extLst>
              <a:ext uri="{FF2B5EF4-FFF2-40B4-BE49-F238E27FC236}">
                <a16:creationId xmlns:a16="http://schemas.microsoft.com/office/drawing/2014/main" id="{7F434D37-AF15-40F8-B4A0-BBA899D9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76200"/>
            <a:ext cx="927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Future of IFEX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120450-D3BE-43D4-91EB-AA5B92F36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95400"/>
            <a:ext cx="11963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RI prediction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guidance on pre-formation disturbances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7-day forecasts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focus beyond intensity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hazard guidance – storm surge, severe weather, rainfall, winds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greater research emphasis on microphysics, turbulence, wind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>
            <a:extLst>
              <a:ext uri="{FF2B5EF4-FFF2-40B4-BE49-F238E27FC236}">
                <a16:creationId xmlns:a16="http://schemas.microsoft.com/office/drawing/2014/main" id="{E0C308AD-1E20-4CD5-99FF-A222DF1D1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1C9F6A-0C93-42BE-8839-B43164DAA8C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6147" name="Group 14">
            <a:extLst>
              <a:ext uri="{FF2B5EF4-FFF2-40B4-BE49-F238E27FC236}">
                <a16:creationId xmlns:a16="http://schemas.microsoft.com/office/drawing/2014/main" id="{A268A3D1-3251-4415-A2B7-ED5D306BD74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508341"/>
            <a:ext cx="6962775" cy="4672013"/>
            <a:chOff x="2057400" y="1447800"/>
            <a:chExt cx="7583982" cy="5176284"/>
          </a:xfrm>
        </p:grpSpPr>
        <p:grpSp>
          <p:nvGrpSpPr>
            <p:cNvPr id="6151" name="Group 15">
              <a:extLst>
                <a:ext uri="{FF2B5EF4-FFF2-40B4-BE49-F238E27FC236}">
                  <a16:creationId xmlns:a16="http://schemas.microsoft.com/office/drawing/2014/main" id="{0BD7D2D9-C653-42ED-83E8-19DA62597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7400" y="1447800"/>
              <a:ext cx="7583982" cy="5176284"/>
              <a:chOff x="6198205" y="1441703"/>
              <a:chExt cx="7162800" cy="4842849"/>
            </a:xfrm>
          </p:grpSpPr>
          <p:pic>
            <p:nvPicPr>
              <p:cNvPr id="6156" name="Picture 20">
                <a:extLst>
                  <a:ext uri="{FF2B5EF4-FFF2-40B4-BE49-F238E27FC236}">
                    <a16:creationId xmlns:a16="http://schemas.microsoft.com/office/drawing/2014/main" id="{F5AE9299-015D-434B-9F1B-CA1E8FDD47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8205" y="1441703"/>
                <a:ext cx="7162800" cy="4842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1E0CB7-3B99-41B7-9841-9DCF412B594C}"/>
                  </a:ext>
                </a:extLst>
              </p:cNvPr>
              <p:cNvSpPr txBox="1"/>
              <p:nvPr/>
            </p:nvSpPr>
            <p:spPr>
              <a:xfrm>
                <a:off x="8014218" y="2363210"/>
                <a:ext cx="454003" cy="4146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0" kern="0" dirty="0">
                    <a:solidFill>
                      <a:srgbClr val="FF0000"/>
                    </a:solidFill>
                    <a:latin typeface="Arial" charset="0"/>
                    <a:ea typeface="ＭＳ Ｐゴシック" charset="-128"/>
                  </a:rPr>
                  <a:t>RI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065248-C496-4C16-AAE3-F5F660C9B8E4}"/>
                  </a:ext>
                </a:extLst>
              </p:cNvPr>
              <p:cNvSpPr txBox="1"/>
              <p:nvPr/>
            </p:nvSpPr>
            <p:spPr>
              <a:xfrm>
                <a:off x="7486726" y="4324704"/>
                <a:ext cx="1054986" cy="4146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0" kern="0" dirty="0">
                    <a:solidFill>
                      <a:prstClr val="black"/>
                    </a:solidFill>
                    <a:latin typeface="Arial" charset="0"/>
                    <a:ea typeface="ＭＳ Ｐゴシック" charset="-128"/>
                  </a:rPr>
                  <a:t>Non-RI</a:t>
                </a:r>
              </a:p>
            </p:txBody>
          </p:sp>
        </p:grpSp>
        <p:grpSp>
          <p:nvGrpSpPr>
            <p:cNvPr id="6152" name="Group 16">
              <a:extLst>
                <a:ext uri="{FF2B5EF4-FFF2-40B4-BE49-F238E27FC236}">
                  <a16:creationId xmlns:a16="http://schemas.microsoft.com/office/drawing/2014/main" id="{5C09DB7F-71E1-4C7A-A73E-AA968773A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2043" y="2884227"/>
              <a:ext cx="2092061" cy="1514108"/>
              <a:chOff x="8669810" y="2777843"/>
              <a:chExt cx="2092061" cy="1514108"/>
            </a:xfrm>
          </p:grpSpPr>
          <p:cxnSp>
            <p:nvCxnSpPr>
              <p:cNvPr id="6154" name="Straight Arrow Connector 18">
                <a:extLst>
                  <a:ext uri="{FF2B5EF4-FFF2-40B4-BE49-F238E27FC236}">
                    <a16:creationId xmlns:a16="http://schemas.microsoft.com/office/drawing/2014/main" id="{B60E367B-3A19-4D06-8C65-1E403D7BD2F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8669810" y="2777843"/>
                <a:ext cx="4478" cy="1514108"/>
              </a:xfrm>
              <a:prstGeom prst="straightConnector1">
                <a:avLst/>
              </a:prstGeom>
              <a:noFill/>
              <a:ln w="57150" algn="ctr">
                <a:solidFill>
                  <a:srgbClr val="FF0000"/>
                </a:solidFill>
                <a:prstDash val="dash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573AAF-7908-4456-A42E-9270CB088BA8}"/>
                  </a:ext>
                </a:extLst>
              </p:cNvPr>
              <p:cNvSpPr txBox="1"/>
              <p:nvPr/>
            </p:nvSpPr>
            <p:spPr>
              <a:xfrm>
                <a:off x="8669082" y="3395748"/>
                <a:ext cx="2092253" cy="44322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0" kern="0" dirty="0">
                    <a:solidFill>
                      <a:srgbClr val="FF0000"/>
                    </a:solidFill>
                    <a:latin typeface="Arial" charset="0"/>
                    <a:ea typeface="ＭＳ Ｐゴシック" charset="-128"/>
                  </a:rPr>
                  <a:t>3x larger error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9EED46-7603-4DC6-8156-6471377081BA}"/>
                </a:ext>
              </a:extLst>
            </p:cNvPr>
            <p:cNvSpPr txBox="1"/>
            <p:nvPr/>
          </p:nvSpPr>
          <p:spPr>
            <a:xfrm>
              <a:off x="2897759" y="1451318"/>
              <a:ext cx="6029491" cy="649015"/>
            </a:xfrm>
            <a:prstGeom prst="rect">
              <a:avLst/>
            </a:prstGeom>
            <a:solidFill>
              <a:srgbClr val="F2F2F2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prstClr val="black"/>
                  </a:solidFill>
                  <a:latin typeface="Arial" charset="0"/>
                  <a:ea typeface="ＭＳ Ｐゴシック" charset="-128"/>
                </a:rPr>
                <a:t>Intensity Forecast Errors for Rapid Intensification (RI) &amp; Non-RI Events </a:t>
              </a:r>
              <a:r>
                <a:rPr lang="en-US" sz="1400" b="0" kern="0" dirty="0">
                  <a:solidFill>
                    <a:prstClr val="black"/>
                  </a:solidFill>
                  <a:latin typeface="Arial" charset="0"/>
                  <a:ea typeface="ＭＳ Ｐゴシック" charset="-128"/>
                </a:rPr>
                <a:t>(2015-2017)</a:t>
              </a:r>
            </a:p>
          </p:txBody>
        </p:sp>
      </p:grpSp>
      <p:sp>
        <p:nvSpPr>
          <p:cNvPr id="6148" name="TextBox 23">
            <a:extLst>
              <a:ext uri="{FF2B5EF4-FFF2-40B4-BE49-F238E27FC236}">
                <a16:creationId xmlns:a16="http://schemas.microsoft.com/office/drawing/2014/main" id="{70140D1C-A228-4571-BDFE-1B6EB973D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46" y="859466"/>
            <a:ext cx="7136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Rapid intensification (&gt; 30 kt/24 h) events</a:t>
            </a:r>
          </a:p>
        </p:txBody>
      </p:sp>
      <p:sp>
        <p:nvSpPr>
          <p:cNvPr id="6149" name="Title 1">
            <a:extLst>
              <a:ext uri="{FF2B5EF4-FFF2-40B4-BE49-F238E27FC236}">
                <a16:creationId xmlns:a16="http://schemas.microsoft.com/office/drawing/2014/main" id="{8FB6B061-C69D-4EE4-8212-8EDB5A2C1CFE}"/>
              </a:ext>
            </a:extLst>
          </p:cNvPr>
          <p:cNvSpPr txBox="1">
            <a:spLocks/>
          </p:cNvSpPr>
          <p:nvPr/>
        </p:nvSpPr>
        <p:spPr bwMode="auto">
          <a:xfrm>
            <a:off x="158750" y="161925"/>
            <a:ext cx="120300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0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Future of IFEX – RI forecasts</a:t>
            </a:r>
            <a:endParaRPr lang="en-US" altLang="en-US" sz="4400" b="0" dirty="0">
              <a:solidFill>
                <a:srgbClr val="FFFF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C14325-2D60-45EE-9793-D8A1FEF05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612" y="3244182"/>
            <a:ext cx="4511675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Intensity forecast errors at 48 h three times larger for rapidly intensifying TCs than non-RI TCs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135D-AB17-414B-BF49-17244CF226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8FD5E-9B8F-4E4B-B439-EB3C1EDAEF99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B6D3D-B01F-46E5-A951-5595631E1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4" t="34294" r="28158" b="43419"/>
          <a:stretch/>
        </p:blipFill>
        <p:spPr>
          <a:xfrm>
            <a:off x="152400" y="1423987"/>
            <a:ext cx="11836906" cy="3105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C10E5-83BC-404F-AACC-30DC01C2813C}"/>
              </a:ext>
            </a:extLst>
          </p:cNvPr>
          <p:cNvSpPr txBox="1"/>
          <p:nvPr/>
        </p:nvSpPr>
        <p:spPr>
          <a:xfrm>
            <a:off x="10515600" y="4275920"/>
            <a:ext cx="136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Golding et al. 2019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83ED44-4C86-4982-A8FF-BB5CA078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New IFEX and the Warning Value Chain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712FD758-CF33-41B1-835D-BEF3F41B6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320" y="762000"/>
            <a:ext cx="7007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Warning value chain for tropical cyclones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78421A-0129-48F4-B0FD-71F0E73C46A2}"/>
              </a:ext>
            </a:extLst>
          </p:cNvPr>
          <p:cNvSpPr txBox="1"/>
          <p:nvPr/>
        </p:nvSpPr>
        <p:spPr>
          <a:xfrm>
            <a:off x="533400" y="4667451"/>
            <a:ext cx="1334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aircraft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F550B9-7602-4FCA-A664-738E1023C3F9}"/>
              </a:ext>
            </a:extLst>
          </p:cNvPr>
          <p:cNvSpPr txBox="1"/>
          <p:nvPr/>
        </p:nvSpPr>
        <p:spPr>
          <a:xfrm>
            <a:off x="2080435" y="4685853"/>
            <a:ext cx="17405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 pressure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 winds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ECFB8-E252-4858-B544-867380E489E0}"/>
              </a:ext>
            </a:extLst>
          </p:cNvPr>
          <p:cNvGrpSpPr/>
          <p:nvPr/>
        </p:nvGrpSpPr>
        <p:grpSpPr>
          <a:xfrm>
            <a:off x="152400" y="4678321"/>
            <a:ext cx="3792279" cy="1976121"/>
            <a:chOff x="152400" y="4784651"/>
            <a:chExt cx="3792279" cy="1976121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4046B03-933F-4F3D-B7EF-3081ACCDBE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964" y="5617029"/>
              <a:ext cx="384967" cy="639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B30F5F-D3A1-468B-A62B-CB29609F43B3}"/>
                </a:ext>
              </a:extLst>
            </p:cNvPr>
            <p:cNvSpPr txBox="1"/>
            <p:nvPr/>
          </p:nvSpPr>
          <p:spPr>
            <a:xfrm>
              <a:off x="152400" y="5955124"/>
              <a:ext cx="17840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IFEX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722EEE1-2FA7-4F30-8412-CB5BE1193F53}"/>
                </a:ext>
              </a:extLst>
            </p:cNvPr>
            <p:cNvSpPr/>
            <p:nvPr/>
          </p:nvSpPr>
          <p:spPr>
            <a:xfrm>
              <a:off x="513156" y="5434191"/>
              <a:ext cx="1143000" cy="36951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BD1CF14-AA20-487C-9197-B120CCA1409E}"/>
                </a:ext>
              </a:extLst>
            </p:cNvPr>
            <p:cNvSpPr/>
            <p:nvPr/>
          </p:nvSpPr>
          <p:spPr>
            <a:xfrm>
              <a:off x="2062716" y="4784651"/>
              <a:ext cx="1881963" cy="1976121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2EA832-42D9-4F50-AD7A-B8344E50B11E}"/>
              </a:ext>
            </a:extLst>
          </p:cNvPr>
          <p:cNvGrpSpPr/>
          <p:nvPr/>
        </p:nvGrpSpPr>
        <p:grpSpPr>
          <a:xfrm>
            <a:off x="3931415" y="4667451"/>
            <a:ext cx="2386310" cy="1631216"/>
            <a:chOff x="3931415" y="4773781"/>
            <a:chExt cx="2386310" cy="163121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917077-B722-4070-B720-11ADF6715948}"/>
                </a:ext>
              </a:extLst>
            </p:cNvPr>
            <p:cNvSpPr txBox="1"/>
            <p:nvPr/>
          </p:nvSpPr>
          <p:spPr>
            <a:xfrm>
              <a:off x="4303334" y="4773781"/>
              <a:ext cx="2003112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surge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rainfall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wind gusts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severe weather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09530D-6668-4308-8939-684790E33C7A}"/>
                </a:ext>
              </a:extLst>
            </p:cNvPr>
            <p:cNvGrpSpPr/>
            <p:nvPr/>
          </p:nvGrpSpPr>
          <p:grpSpPr>
            <a:xfrm>
              <a:off x="3931415" y="4830721"/>
              <a:ext cx="2386310" cy="1235149"/>
              <a:chOff x="3931415" y="4830721"/>
              <a:chExt cx="2386310" cy="1235149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44B5024C-ED2D-4444-B81D-22621FF5286E}"/>
                  </a:ext>
                </a:extLst>
              </p:cNvPr>
              <p:cNvSpPr/>
              <p:nvPr/>
            </p:nvSpPr>
            <p:spPr>
              <a:xfrm>
                <a:off x="4338817" y="4830721"/>
                <a:ext cx="1978908" cy="1235149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0BE47FED-E764-460B-B005-77F2767A75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1415" y="5584238"/>
                <a:ext cx="384967" cy="639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0B76516-3304-4E8F-9DF5-B27F57B8FDBA}"/>
              </a:ext>
            </a:extLst>
          </p:cNvPr>
          <p:cNvSpPr txBox="1"/>
          <p:nvPr/>
        </p:nvSpPr>
        <p:spPr>
          <a:xfrm>
            <a:off x="6428027" y="4879298"/>
            <a:ext cx="556127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New IFEX will provide aircraft observations to improve model forecasts of a broader array of TC parameters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Improved model forecasts will yield improved hazard forecasts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016B2A-2893-4C0D-963E-710E076CAFCC}"/>
              </a:ext>
            </a:extLst>
          </p:cNvPr>
          <p:cNvSpPr txBox="1"/>
          <p:nvPr/>
        </p:nvSpPr>
        <p:spPr>
          <a:xfrm>
            <a:off x="2078666" y="5580069"/>
            <a:ext cx="1901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wind structure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microphysics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turbulence</a:t>
            </a:r>
          </a:p>
        </p:txBody>
      </p:sp>
    </p:spTree>
    <p:extLst>
      <p:ext uri="{BB962C8B-B14F-4D97-AF65-F5344CB8AC3E}">
        <p14:creationId xmlns:p14="http://schemas.microsoft.com/office/powerpoint/2010/main" val="261031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889D32CC-059C-4D22-AE3C-444958655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C8A591-F7ED-4136-A536-2B0ED111947F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A1BA02AE-936F-4518-9658-E76E5BEB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>
            <a:extLst>
              <a:ext uri="{FF2B5EF4-FFF2-40B4-BE49-F238E27FC236}">
                <a16:creationId xmlns:a16="http://schemas.microsoft.com/office/drawing/2014/main" id="{DF7A37D3-FEA3-4D66-83CE-D3FC22DD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352800"/>
            <a:ext cx="99726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400">
                <a:solidFill>
                  <a:srgbClr val="FFFF00"/>
                </a:solidFill>
                <a:latin typeface="Calibri" panose="020F0502020204030204" pitchFamily="34" charset="0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>
            <a:extLst>
              <a:ext uri="{FF2B5EF4-FFF2-40B4-BE49-F238E27FC236}">
                <a16:creationId xmlns:a16="http://schemas.microsoft.com/office/drawing/2014/main" id="{C0ED7327-D7CC-499B-8985-D827E9D41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9D4D62-1EF7-430E-B298-11FE6E02EE4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171" name="Title 1">
            <a:extLst>
              <a:ext uri="{FF2B5EF4-FFF2-40B4-BE49-F238E27FC236}">
                <a16:creationId xmlns:a16="http://schemas.microsoft.com/office/drawing/2014/main" id="{AE6BD875-1436-4AB3-B364-D34BE9C5F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Intensity Forecasting Experiment (IFEX)</a:t>
            </a:r>
          </a:p>
        </p:txBody>
      </p:sp>
      <p:sp>
        <p:nvSpPr>
          <p:cNvPr id="7172" name="TextBox 3">
            <a:extLst>
              <a:ext uri="{FF2B5EF4-FFF2-40B4-BE49-F238E27FC236}">
                <a16:creationId xmlns:a16="http://schemas.microsoft.com/office/drawing/2014/main" id="{E4CEE2F6-232F-47CC-BF10-174BE9BB8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328" y="3533296"/>
            <a:ext cx="17859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Rogers et al., BAMS, 2006</a:t>
            </a:r>
          </a:p>
        </p:txBody>
      </p:sp>
      <p:pic>
        <p:nvPicPr>
          <p:cNvPr id="7173" name="Picture 1" descr="Screen Shot 2013-07-13 at 3.11.34 PM.png">
            <a:extLst>
              <a:ext uri="{FF2B5EF4-FFF2-40B4-BE49-F238E27FC236}">
                <a16:creationId xmlns:a16="http://schemas.microsoft.com/office/drawing/2014/main" id="{FF29FE79-D54B-4A2C-B16D-A53C06B9D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/>
          <a:stretch>
            <a:fillRect/>
          </a:stretch>
        </p:blipFill>
        <p:spPr bwMode="auto">
          <a:xfrm>
            <a:off x="4549591" y="1001233"/>
            <a:ext cx="222885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5">
            <a:extLst>
              <a:ext uri="{FF2B5EF4-FFF2-40B4-BE49-F238E27FC236}">
                <a16:creationId xmlns:a16="http://schemas.microsoft.com/office/drawing/2014/main" id="{33C90862-8FDF-43AA-8024-14BE55915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503" y="3544408"/>
            <a:ext cx="1785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Rogers et al., BAMS, 2013</a:t>
            </a:r>
          </a:p>
        </p:txBody>
      </p:sp>
      <p:pic>
        <p:nvPicPr>
          <p:cNvPr id="7175" name="Picture 2">
            <a:extLst>
              <a:ext uri="{FF2B5EF4-FFF2-40B4-BE49-F238E27FC236}">
                <a16:creationId xmlns:a16="http://schemas.microsoft.com/office/drawing/2014/main" id="{176EAF12-CC7B-41D2-90F2-21C90094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03" y="1001233"/>
            <a:ext cx="208438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89EA60-D09A-4EFE-B6DA-A3EBE00C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744433"/>
            <a:ext cx="11628437" cy="223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300"/>
              </a:spcBef>
              <a:spcAft>
                <a:spcPts val="0"/>
              </a:spcAft>
              <a:buSzPct val="100000"/>
              <a:defRPr/>
            </a:pPr>
            <a:r>
              <a:rPr lang="en-US" sz="2600" b="0" i="1" dirty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IFEX intended to improve prediction of TC intensity change by addressing three goals: </a:t>
            </a:r>
          </a:p>
          <a:p>
            <a:pPr marL="285750" indent="-285750" eaLnBrk="1" fontAlgn="auto" hangingPunct="1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2200" dirty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FORECASTS</a:t>
            </a:r>
            <a:r>
              <a:rPr lang="en-US" sz="2000" b="0" dirty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: Collecting observations that span TC life cycle across scales for model initialization, evaluation</a:t>
            </a:r>
          </a:p>
          <a:p>
            <a:pPr marL="285750" indent="-285750" eaLnBrk="1" fontAlgn="auto" hangingPunct="1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2200" dirty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NOWCASTS</a:t>
            </a:r>
            <a:r>
              <a:rPr lang="en-US" sz="2000" b="0" dirty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: Developing and refining measurement technologies that provide improved real-time monitoring of TC intensity, structure, and environment</a:t>
            </a:r>
          </a:p>
          <a:p>
            <a:pPr marL="285750" indent="-285750" eaLnBrk="1" fontAlgn="auto" hangingPunct="1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2200" dirty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PROCESSES</a:t>
            </a:r>
            <a:r>
              <a:rPr lang="en-US" sz="2000" b="0" dirty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: Improving understanding of physical processes important in intensity change for a TC at all stages of its life cycle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EC61B-EFDF-410A-82AE-B004F310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940425"/>
            <a:ext cx="10753725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0" i="1">
                <a:latin typeface="Calibri" panose="020F0502020204030204" pitchFamily="34" charset="0"/>
                <a:ea typeface="ＭＳ Ｐゴシック" panose="020B0600070205080204" pitchFamily="34" charset="-128"/>
              </a:rPr>
              <a:t>These goals provide the linkage between observations, modeling, data assimilation, and theory that form the foundation of the work done at HRD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1F86B7-2723-4B50-AFE2-4D0ACEFB0000}"/>
              </a:ext>
            </a:extLst>
          </p:cNvPr>
          <p:cNvSpPr/>
          <p:nvPr/>
        </p:nvSpPr>
        <p:spPr>
          <a:xfrm>
            <a:off x="7632402" y="1018696"/>
            <a:ext cx="2228850" cy="2533650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B6185B2-064B-4992-9838-04C02A8A8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202" y="3546144"/>
            <a:ext cx="2408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Zawislak et al., BAMS, 2021, in prep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1EC23-8276-43A9-90D4-D1ECC2E9E5E7}"/>
              </a:ext>
            </a:extLst>
          </p:cNvPr>
          <p:cNvSpPr txBox="1"/>
          <p:nvPr/>
        </p:nvSpPr>
        <p:spPr>
          <a:xfrm rot="19654481">
            <a:off x="7713697" y="1957053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Coming (hopefully) in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755" y="4795469"/>
            <a:ext cx="3390554" cy="2122035"/>
          </a:xfrm>
        </p:spPr>
        <p:txBody>
          <a:bodyPr/>
          <a:lstStyle/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Tail Doppler Radar(TDR)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UAS</a:t>
            </a:r>
          </a:p>
        </p:txBody>
      </p:sp>
      <p:pic>
        <p:nvPicPr>
          <p:cNvPr id="37891" name="Picture 8" descr="noaap3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16" y="1659574"/>
            <a:ext cx="3632959" cy="119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gonz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84" y="3863014"/>
            <a:ext cx="3597920" cy="11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6" descr="TDR on tail_r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1880" y="3013603"/>
            <a:ext cx="22828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5964792" y="4759434"/>
            <a:ext cx="21696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G-IV Tail Doppler Radar</a:t>
            </a:r>
          </a:p>
        </p:txBody>
      </p: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6524124" y="6398945"/>
            <a:ext cx="11783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Coyote UAS</a:t>
            </a:r>
          </a:p>
        </p:txBody>
      </p:sp>
      <p:pic>
        <p:nvPicPr>
          <p:cNvPr id="37897" name="Picture 3" descr="Range_Flight_Takeoff2_15Aug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954" y="1515542"/>
            <a:ext cx="2309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964792" y="2588245"/>
            <a:ext cx="2058988" cy="333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NASA Global Hawk</a:t>
            </a:r>
            <a:endParaRPr lang="en-US" sz="1050" dirty="0">
              <a:solidFill>
                <a:schemeClr val="bg1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pic>
        <p:nvPicPr>
          <p:cNvPr id="37899" name="Picture 1" descr="screen-shot-2014-09-19-at-4-31-18-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424" y="5243857"/>
            <a:ext cx="2286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"/>
          <p:cNvSpPr>
            <a:spLocks/>
          </p:cNvSpPr>
          <p:nvPr/>
        </p:nvSpPr>
        <p:spPr bwMode="auto">
          <a:xfrm>
            <a:off x="304800" y="6507164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5AD668C5-8530-0F47-B5BE-C0D9A46946B9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4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13" name="Picture 3" descr="C:\Documents and Settings\gde\My Documents\Lidar Related\P3DWL\Pictures\DSCN22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r="17957" b="10649"/>
          <a:stretch>
            <a:fillRect/>
          </a:stretch>
        </p:blipFill>
        <p:spPr bwMode="auto">
          <a:xfrm>
            <a:off x="9288969" y="4502749"/>
            <a:ext cx="2126615" cy="164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9430389" y="6184346"/>
            <a:ext cx="18437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Doppler Wind Lidar</a:t>
            </a:r>
          </a:p>
        </p:txBody>
      </p:sp>
      <p:pic>
        <p:nvPicPr>
          <p:cNvPr id="16" name="Picture 2" descr="http://www.atd.ucar.edu/sssf/images/img_drop/dropsonde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34" y="1326946"/>
            <a:ext cx="2080313" cy="25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9571178" y="3958370"/>
            <a:ext cx="15068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GPS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Dropsonde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2428" y="1606408"/>
            <a:ext cx="133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NOAA P-3s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39896" y="3813805"/>
            <a:ext cx="135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NOAA G-IV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5D057-A81A-4F48-8617-6CACB7CCB7F5}"/>
              </a:ext>
            </a:extLst>
          </p:cNvPr>
          <p:cNvSpPr txBox="1"/>
          <p:nvPr/>
        </p:nvSpPr>
        <p:spPr>
          <a:xfrm>
            <a:off x="565523" y="989353"/>
            <a:ext cx="2834281" cy="657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In-situ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Wind, press.,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7F2DC3-56AF-4680-9F1C-C460C4FF5778}"/>
              </a:ext>
            </a:extLst>
          </p:cNvPr>
          <p:cNvSpPr txBox="1"/>
          <p:nvPr/>
        </p:nvSpPr>
        <p:spPr>
          <a:xfrm>
            <a:off x="610755" y="2889356"/>
            <a:ext cx="6119036" cy="94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- 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- AXBT, AXCP, buoy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DCF5942-D9B7-4CAD-8C6F-9A1E2AB55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Intensity Forecasting Experiment (IFEX)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D6D80048-9B55-4ADD-ABCA-085311B2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867" y="826818"/>
            <a:ext cx="46090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Platforms and instruments</a:t>
            </a:r>
          </a:p>
        </p:txBody>
      </p:sp>
    </p:spTree>
    <p:extLst>
      <p:ext uri="{BB962C8B-B14F-4D97-AF65-F5344CB8AC3E}">
        <p14:creationId xmlns:p14="http://schemas.microsoft.com/office/powerpoint/2010/main" val="367256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135D-AB17-414B-BF49-17244CF226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8FD5E-9B8F-4E4B-B439-EB3C1EDAEF99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B6D3D-B01F-46E5-A951-5595631E1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4" t="34294" r="28158" b="43419"/>
          <a:stretch/>
        </p:blipFill>
        <p:spPr>
          <a:xfrm>
            <a:off x="152400" y="1576387"/>
            <a:ext cx="11836906" cy="3105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C10E5-83BC-404F-AACC-30DC01C2813C}"/>
              </a:ext>
            </a:extLst>
          </p:cNvPr>
          <p:cNvSpPr txBox="1"/>
          <p:nvPr/>
        </p:nvSpPr>
        <p:spPr>
          <a:xfrm>
            <a:off x="10485328" y="4440866"/>
            <a:ext cx="136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Golding et al. 2019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83ED44-4C86-4982-A8FF-BB5CA078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IFEX and the Warning Value Chain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712FD758-CF33-41B1-835D-BEF3F41B6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320" y="914400"/>
            <a:ext cx="7007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Warning value chain for tropical cyclones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99C047-1787-4AC5-9588-825C6D831E28}"/>
              </a:ext>
            </a:extLst>
          </p:cNvPr>
          <p:cNvSpPr txBox="1"/>
          <p:nvPr/>
        </p:nvSpPr>
        <p:spPr>
          <a:xfrm>
            <a:off x="449358" y="4773781"/>
            <a:ext cx="1303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aircraft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A31D39-ACBC-47B0-9B11-F1B4875A1CA8}"/>
              </a:ext>
            </a:extLst>
          </p:cNvPr>
          <p:cNvSpPr txBox="1"/>
          <p:nvPr/>
        </p:nvSpPr>
        <p:spPr>
          <a:xfrm>
            <a:off x="2209800" y="4792183"/>
            <a:ext cx="1781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 pressure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 winds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379C97-ECDE-487C-AB95-0990FC1B4AF3}"/>
              </a:ext>
            </a:extLst>
          </p:cNvPr>
          <p:cNvGrpSpPr/>
          <p:nvPr/>
        </p:nvGrpSpPr>
        <p:grpSpPr>
          <a:xfrm>
            <a:off x="470624" y="4854498"/>
            <a:ext cx="10996296" cy="1756094"/>
            <a:chOff x="470624" y="4854498"/>
            <a:chExt cx="10996296" cy="175609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33457AE-6BAA-488B-BE90-8476564B4858}"/>
                </a:ext>
              </a:extLst>
            </p:cNvPr>
            <p:cNvGrpSpPr/>
            <p:nvPr/>
          </p:nvGrpSpPr>
          <p:grpSpPr>
            <a:xfrm>
              <a:off x="470624" y="4854498"/>
              <a:ext cx="3511111" cy="1588438"/>
              <a:chOff x="470624" y="4854498"/>
              <a:chExt cx="3511111" cy="1588438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DF0013B-FAA7-428E-B690-92AC533AAB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964" y="5623421"/>
                <a:ext cx="552836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45B6BA2-837A-4D99-B63C-057C770ADCAD}"/>
                  </a:ext>
                </a:extLst>
              </p:cNvPr>
              <p:cNvSpPr txBox="1"/>
              <p:nvPr/>
            </p:nvSpPr>
            <p:spPr>
              <a:xfrm>
                <a:off x="1447800" y="5858161"/>
                <a:ext cx="90922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IFEX</a:t>
                </a: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504E0DE-7536-4A27-88B6-7ABB8671E900}"/>
                  </a:ext>
                </a:extLst>
              </p:cNvPr>
              <p:cNvSpPr/>
              <p:nvPr/>
            </p:nvSpPr>
            <p:spPr>
              <a:xfrm>
                <a:off x="470624" y="5434191"/>
                <a:ext cx="1143000" cy="369516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5FA0633D-B3BD-45E9-A2D3-2D90F5B48337}"/>
                  </a:ext>
                </a:extLst>
              </p:cNvPr>
              <p:cNvSpPr/>
              <p:nvPr/>
            </p:nvSpPr>
            <p:spPr>
              <a:xfrm>
                <a:off x="2199837" y="4854498"/>
                <a:ext cx="1781898" cy="934945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AA33F7-3F42-491A-B0BF-4F197C689C36}"/>
                </a:ext>
              </a:extLst>
            </p:cNvPr>
            <p:cNvSpPr txBox="1"/>
            <p:nvPr/>
          </p:nvSpPr>
          <p:spPr>
            <a:xfrm>
              <a:off x="4648200" y="5410263"/>
              <a:ext cx="6818720" cy="120032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0" dirty="0">
                  <a:latin typeface="Calibri" panose="020F0502020204030204" pitchFamily="34" charset="0"/>
                  <a:cs typeface="Calibri" panose="020F0502020204030204" pitchFamily="34" charset="0"/>
                </a:rPr>
                <a:t>IFEX falls on the left side of the value chain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0" dirty="0">
                  <a:latin typeface="Calibri" panose="020F0502020204030204" pitchFamily="34" charset="0"/>
                  <a:cs typeface="Calibri" panose="020F0502020204030204" pitchFamily="34" charset="0"/>
                </a:rPr>
                <a:t>Provides aircraft observations to improve model forecasts of key TC parameters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4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C4E2F-3036-4E6B-8BE1-1209D928D6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8FD5E-9B8F-4E4B-B439-EB3C1EDAEF99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4BF3B7-2EEA-4FF7-B453-E82D1BD29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59" y="25908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FORECASTS</a:t>
            </a:r>
          </a:p>
        </p:txBody>
      </p:sp>
    </p:spTree>
    <p:extLst>
      <p:ext uri="{BB962C8B-B14F-4D97-AF65-F5344CB8AC3E}">
        <p14:creationId xmlns:p14="http://schemas.microsoft.com/office/powerpoint/2010/main" val="375716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E777818-1D00-4626-A1B6-883950EC834D}"/>
              </a:ext>
            </a:extLst>
          </p:cNvPr>
          <p:cNvSpPr/>
          <p:nvPr/>
        </p:nvSpPr>
        <p:spPr>
          <a:xfrm>
            <a:off x="6019800" y="2014538"/>
            <a:ext cx="5614988" cy="38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9C728311-712E-4CAA-903E-227E3A6E97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74AD58B-80E0-4A5B-95FA-02099E2C3E5D}" type="slidenum"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Title 1">
            <a:extLst>
              <a:ext uri="{FF2B5EF4-FFF2-40B4-BE49-F238E27FC236}">
                <a16:creationId xmlns:a16="http://schemas.microsoft.com/office/drawing/2014/main" id="{F580291F-05F4-4F74-88EA-B7630A39E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838" y="882650"/>
            <a:ext cx="51816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sonde usage</a:t>
            </a:r>
          </a:p>
        </p:txBody>
      </p:sp>
      <p:grpSp>
        <p:nvGrpSpPr>
          <p:cNvPr id="8197" name="Group 5">
            <a:extLst>
              <a:ext uri="{FF2B5EF4-FFF2-40B4-BE49-F238E27FC236}">
                <a16:creationId xmlns:a16="http://schemas.microsoft.com/office/drawing/2014/main" id="{C7C8576C-3E68-4BC5-9803-D4BBE261FBC2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2008188"/>
            <a:ext cx="4316413" cy="3867150"/>
            <a:chOff x="914400" y="2473348"/>
            <a:chExt cx="4267200" cy="3797393"/>
          </a:xfrm>
        </p:grpSpPr>
        <p:grpSp>
          <p:nvGrpSpPr>
            <p:cNvPr id="8208" name="Group 6">
              <a:extLst>
                <a:ext uri="{FF2B5EF4-FFF2-40B4-BE49-F238E27FC236}">
                  <a16:creationId xmlns:a16="http://schemas.microsoft.com/office/drawing/2014/main" id="{F71F2390-C2E0-416C-BE64-1C7D65D21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4400" y="2473348"/>
              <a:ext cx="4267200" cy="3797393"/>
              <a:chOff x="6934200" y="2965496"/>
              <a:chExt cx="4267200" cy="3797393"/>
            </a:xfrm>
          </p:grpSpPr>
          <p:pic>
            <p:nvPicPr>
              <p:cNvPr id="8210" name="Picture 8">
                <a:extLst>
                  <a:ext uri="{FF2B5EF4-FFF2-40B4-BE49-F238E27FC236}">
                    <a16:creationId xmlns:a16="http://schemas.microsoft.com/office/drawing/2014/main" id="{56FE6091-6397-47ED-AB69-11995088B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16" t="14507" r="4773" b="2377"/>
              <a:stretch>
                <a:fillRect/>
              </a:stretch>
            </p:blipFill>
            <p:spPr bwMode="auto">
              <a:xfrm>
                <a:off x="6934200" y="2965496"/>
                <a:ext cx="4267200" cy="379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211" name="Straight Connector 9">
                <a:extLst>
                  <a:ext uri="{FF2B5EF4-FFF2-40B4-BE49-F238E27FC236}">
                    <a16:creationId xmlns:a16="http://schemas.microsoft.com/office/drawing/2014/main" id="{9B1032CA-95AB-446E-9976-40914F021E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848600" y="5486400"/>
                <a:ext cx="762000" cy="0"/>
              </a:xfrm>
              <a:prstGeom prst="line">
                <a:avLst/>
              </a:prstGeom>
              <a:noFill/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12" name="Straight Connector 10">
                <a:extLst>
                  <a:ext uri="{FF2B5EF4-FFF2-40B4-BE49-F238E27FC236}">
                    <a16:creationId xmlns:a16="http://schemas.microsoft.com/office/drawing/2014/main" id="{BAE6D460-77A4-4C00-9126-67B3C5966E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924800" y="5715000"/>
                <a:ext cx="762000" cy="0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prstDash val="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1C77DA-2C99-48EB-8D70-101F94E693CD}"/>
                  </a:ext>
                </a:extLst>
              </p:cNvPr>
              <p:cNvSpPr txBox="1"/>
              <p:nvPr/>
            </p:nvSpPr>
            <p:spPr>
              <a:xfrm>
                <a:off x="8687221" y="5300674"/>
                <a:ext cx="1905252" cy="3694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0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Observed location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21E710-73BA-48E8-934F-557ADD9EB9A0}"/>
                  </a:ext>
                </a:extLst>
              </p:cNvPr>
              <p:cNvSpPr txBox="1"/>
              <p:nvPr/>
            </p:nvSpPr>
            <p:spPr>
              <a:xfrm>
                <a:off x="8687221" y="5562564"/>
                <a:ext cx="1905252" cy="3694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0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HRD estimation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F96BB7-9A60-4F22-8C4E-5B0EAE10DDA7}"/>
                  </a:ext>
                </a:extLst>
              </p:cNvPr>
              <p:cNvSpPr txBox="1"/>
              <p:nvPr/>
            </p:nvSpPr>
            <p:spPr>
              <a:xfrm>
                <a:off x="8153625" y="5791716"/>
                <a:ext cx="456695" cy="36945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B98011-D1A2-4686-A764-BF5DAF7060FE}"/>
                  </a:ext>
                </a:extLst>
              </p:cNvPr>
              <p:cNvSpPr txBox="1"/>
              <p:nvPr/>
            </p:nvSpPr>
            <p:spPr>
              <a:xfrm>
                <a:off x="8687221" y="5833806"/>
                <a:ext cx="1905252" cy="3694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0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NCEP location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FE5870-46DC-4B40-9922-454A18748C19}"/>
                </a:ext>
              </a:extLst>
            </p:cNvPr>
            <p:cNvSpPr txBox="1"/>
            <p:nvPr/>
          </p:nvSpPr>
          <p:spPr>
            <a:xfrm>
              <a:off x="3353248" y="3135865"/>
              <a:ext cx="1446987" cy="3694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~15 km drift</a:t>
              </a:r>
            </a:p>
          </p:txBody>
        </p:sp>
      </p:grpSp>
      <p:pic>
        <p:nvPicPr>
          <p:cNvPr id="8198" name="Picture 20" descr="fig_ALAL1518_wind_new.pdf">
            <a:extLst>
              <a:ext uri="{FF2B5EF4-FFF2-40B4-BE49-F238E27FC236}">
                <a16:creationId xmlns:a16="http://schemas.microsoft.com/office/drawing/2014/main" id="{72FBED03-BA4B-4277-8CFE-1BA535BD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11240"/>
          <a:stretch>
            <a:fillRect/>
          </a:stretch>
        </p:blipFill>
        <p:spPr bwMode="auto">
          <a:xfrm>
            <a:off x="6094413" y="2081213"/>
            <a:ext cx="5540375" cy="3438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0C34A2-281D-4ADA-BF8C-1347956BC871}"/>
              </a:ext>
            </a:extLst>
          </p:cNvPr>
          <p:cNvSpPr txBox="1"/>
          <p:nvPr/>
        </p:nvSpPr>
        <p:spPr>
          <a:xfrm>
            <a:off x="7275513" y="2651125"/>
            <a:ext cx="19812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DRIFT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E3A5E2-B782-4C8F-AD44-CFBA379624D1}"/>
              </a:ext>
            </a:extLst>
          </p:cNvPr>
          <p:cNvSpPr txBox="1"/>
          <p:nvPr/>
        </p:nvSpPr>
        <p:spPr>
          <a:xfrm>
            <a:off x="8991600" y="4435475"/>
            <a:ext cx="19812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DRIFT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D156B7-259F-417C-8DB9-EEEDFF8F5A20}"/>
              </a:ext>
            </a:extLst>
          </p:cNvPr>
          <p:cNvSpPr/>
          <p:nvPr/>
        </p:nvSpPr>
        <p:spPr>
          <a:xfrm>
            <a:off x="6413500" y="1443038"/>
            <a:ext cx="489108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Drift impact on HWRF intensity errors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ACC041-7FBF-48DB-8FAD-ACD5F8982BBB}"/>
              </a:ext>
            </a:extLst>
          </p:cNvPr>
          <p:cNvSpPr/>
          <p:nvPr/>
        </p:nvSpPr>
        <p:spPr>
          <a:xfrm>
            <a:off x="1447800" y="1416050"/>
            <a:ext cx="34321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Dropsonde location (drift)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D12F4DFD-A863-484E-BE86-C0B10F34922F}"/>
              </a:ext>
            </a:extLst>
          </p:cNvPr>
          <p:cNvSpPr/>
          <p:nvPr/>
        </p:nvSpPr>
        <p:spPr>
          <a:xfrm>
            <a:off x="2460625" y="2938463"/>
            <a:ext cx="2332038" cy="868362"/>
          </a:xfrm>
          <a:custGeom>
            <a:avLst/>
            <a:gdLst>
              <a:gd name="connsiteX0" fmla="*/ 1257055 w 2514111"/>
              <a:gd name="connsiteY0" fmla="*/ 0 h 774412"/>
              <a:gd name="connsiteX1" fmla="*/ 2514111 w 2514111"/>
              <a:gd name="connsiteY1" fmla="*/ 387206 h 774412"/>
              <a:gd name="connsiteX2" fmla="*/ 1257056 w 2514111"/>
              <a:gd name="connsiteY2" fmla="*/ 387206 h 774412"/>
              <a:gd name="connsiteX3" fmla="*/ 1257055 w 2514111"/>
              <a:gd name="connsiteY3" fmla="*/ 0 h 774412"/>
              <a:gd name="connsiteX0" fmla="*/ 1257055 w 2514111"/>
              <a:gd name="connsiteY0" fmla="*/ 0 h 774412"/>
              <a:gd name="connsiteX1" fmla="*/ 2514111 w 2514111"/>
              <a:gd name="connsiteY1" fmla="*/ 387206 h 774412"/>
              <a:gd name="connsiteX0" fmla="*/ 323385 w 1580441"/>
              <a:gd name="connsiteY0" fmla="*/ 167268 h 554474"/>
              <a:gd name="connsiteX1" fmla="*/ 1580441 w 1580441"/>
              <a:gd name="connsiteY1" fmla="*/ 554474 h 554474"/>
              <a:gd name="connsiteX2" fmla="*/ 323386 w 1580441"/>
              <a:gd name="connsiteY2" fmla="*/ 554474 h 554474"/>
              <a:gd name="connsiteX3" fmla="*/ 323385 w 1580441"/>
              <a:gd name="connsiteY3" fmla="*/ 167268 h 554474"/>
              <a:gd name="connsiteX0" fmla="*/ 0 w 1580441"/>
              <a:gd name="connsiteY0" fmla="*/ 0 h 554474"/>
              <a:gd name="connsiteX1" fmla="*/ 1580441 w 1580441"/>
              <a:gd name="connsiteY1" fmla="*/ 554474 h 554474"/>
              <a:gd name="connsiteX0" fmla="*/ 323385 w 1580441"/>
              <a:gd name="connsiteY0" fmla="*/ 211119 h 598325"/>
              <a:gd name="connsiteX1" fmla="*/ 1580441 w 1580441"/>
              <a:gd name="connsiteY1" fmla="*/ 598325 h 598325"/>
              <a:gd name="connsiteX2" fmla="*/ 323386 w 1580441"/>
              <a:gd name="connsiteY2" fmla="*/ 598325 h 598325"/>
              <a:gd name="connsiteX3" fmla="*/ 323385 w 1580441"/>
              <a:gd name="connsiteY3" fmla="*/ 211119 h 598325"/>
              <a:gd name="connsiteX0" fmla="*/ 0 w 1580441"/>
              <a:gd name="connsiteY0" fmla="*/ 43851 h 598325"/>
              <a:gd name="connsiteX1" fmla="*/ 1580441 w 1580441"/>
              <a:gd name="connsiteY1" fmla="*/ 598325 h 59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0441" h="598325" stroke="0" extrusionOk="0">
                <a:moveTo>
                  <a:pt x="323385" y="211119"/>
                </a:moveTo>
                <a:cubicBezTo>
                  <a:pt x="1017638" y="211119"/>
                  <a:pt x="1580441" y="384477"/>
                  <a:pt x="1580441" y="598325"/>
                </a:cubicBezTo>
                <a:lnTo>
                  <a:pt x="323386" y="598325"/>
                </a:lnTo>
                <a:cubicBezTo>
                  <a:pt x="323386" y="469256"/>
                  <a:pt x="323385" y="340188"/>
                  <a:pt x="323385" y="211119"/>
                </a:cubicBezTo>
                <a:close/>
              </a:path>
              <a:path w="1580441" h="598325" fill="none">
                <a:moveTo>
                  <a:pt x="0" y="43851"/>
                </a:moveTo>
                <a:cubicBezTo>
                  <a:pt x="861521" y="-156871"/>
                  <a:pt x="1580441" y="384477"/>
                  <a:pt x="1580441" y="598325"/>
                </a:cubicBezTo>
              </a:path>
            </a:pathLst>
          </a:custGeom>
          <a:ln w="28575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6B1B6-A703-4C0B-B49D-6AABF2248200}"/>
              </a:ext>
            </a:extLst>
          </p:cNvPr>
          <p:cNvSpPr txBox="1"/>
          <p:nvPr/>
        </p:nvSpPr>
        <p:spPr>
          <a:xfrm>
            <a:off x="6019800" y="3004811"/>
            <a:ext cx="430887" cy="1617943"/>
          </a:xfrm>
          <a:prstGeom prst="rect">
            <a:avLst/>
          </a:prstGeom>
          <a:solidFill>
            <a:schemeClr val="bg1"/>
          </a:solidFill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Intensity error (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kt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205" name="TextBox 28">
            <a:extLst>
              <a:ext uri="{FF2B5EF4-FFF2-40B4-BE49-F238E27FC236}">
                <a16:creationId xmlns:a16="http://schemas.microsoft.com/office/drawing/2014/main" id="{4005F8DB-F0EC-4298-A0E4-4750B0779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524500"/>
            <a:ext cx="13303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0">
                <a:latin typeface="Calibri" panose="020F0502020204030204" pitchFamily="34" charset="0"/>
                <a:cs typeface="Calibri" panose="020F0502020204030204" pitchFamily="34" charset="0"/>
              </a:rPr>
              <a:t>Forecast hour</a:t>
            </a:r>
          </a:p>
        </p:txBody>
      </p:sp>
      <p:sp>
        <p:nvSpPr>
          <p:cNvPr id="8206" name="Title 1">
            <a:extLst>
              <a:ext uri="{FF2B5EF4-FFF2-40B4-BE49-F238E27FC236}">
                <a16:creationId xmlns:a16="http://schemas.microsoft.com/office/drawing/2014/main" id="{5E978239-71DF-47B3-8FEB-5D6FB354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FORECASTS</a:t>
            </a:r>
          </a:p>
        </p:txBody>
      </p:sp>
      <p:sp>
        <p:nvSpPr>
          <p:cNvPr id="8207" name="Rectangle 31">
            <a:extLst>
              <a:ext uri="{FF2B5EF4-FFF2-40B4-BE49-F238E27FC236}">
                <a16:creationId xmlns:a16="http://schemas.microsoft.com/office/drawing/2014/main" id="{EBDAB2C8-4077-4D35-9F91-615DBC6C2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275" y="6018213"/>
            <a:ext cx="9864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Accounting for dropsonde drift reduces intensity error in HWRF forecasts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344AEEA4-3D63-4EAD-86DC-25FB7C1DED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16B350-78AE-4F6F-90A5-3D01CD578B0E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87D5EA82-3808-476C-8841-1DF7EA68D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443038"/>
            <a:ext cx="11961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Radial flow in hurricane boundary layer from </a:t>
            </a:r>
            <a:r>
              <a:rPr lang="en-US" altLang="en-US" sz="24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HWRF </a:t>
            </a:r>
            <a:r>
              <a:rPr lang="en-US" altLang="en-US" sz="2400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using different vertical eddy diffusivity (K</a:t>
            </a:r>
            <a:r>
              <a:rPr lang="en-US" altLang="en-US" sz="2400" b="0" baseline="-25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</a:t>
            </a:r>
            <a:r>
              <a:rPr lang="en-US" altLang="en-US" sz="2400" b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</a:p>
        </p:txBody>
      </p:sp>
      <p:grpSp>
        <p:nvGrpSpPr>
          <p:cNvPr id="9221" name="Group 24">
            <a:extLst>
              <a:ext uri="{FF2B5EF4-FFF2-40B4-BE49-F238E27FC236}">
                <a16:creationId xmlns:a16="http://schemas.microsoft.com/office/drawing/2014/main" id="{63426594-6C98-48D9-A642-C946118098FF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2025650"/>
            <a:ext cx="6723062" cy="3189288"/>
            <a:chOff x="678339" y="2025501"/>
            <a:chExt cx="6721921" cy="31899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FFFF1A-9CE8-4225-BB3C-0F54DA167E97}"/>
                </a:ext>
              </a:extLst>
            </p:cNvPr>
            <p:cNvSpPr/>
            <p:nvPr/>
          </p:nvSpPr>
          <p:spPr>
            <a:xfrm>
              <a:off x="678339" y="2025501"/>
              <a:ext cx="6721921" cy="317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9232" name="Group 3">
              <a:extLst>
                <a:ext uri="{FF2B5EF4-FFF2-40B4-BE49-F238E27FC236}">
                  <a16:creationId xmlns:a16="http://schemas.microsoft.com/office/drawing/2014/main" id="{380E9D79-BAA3-4372-8CB7-6A1E7CA127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1566" y="2090922"/>
              <a:ext cx="3069835" cy="3120351"/>
              <a:chOff x="3592033" y="2221026"/>
              <a:chExt cx="3056975" cy="3120351"/>
            </a:xfrm>
          </p:grpSpPr>
          <p:pic>
            <p:nvPicPr>
              <p:cNvPr id="9238" name="Picture 4">
                <a:extLst>
                  <a:ext uri="{FF2B5EF4-FFF2-40B4-BE49-F238E27FC236}">
                    <a16:creationId xmlns:a16="http://schemas.microsoft.com/office/drawing/2014/main" id="{00E46B44-8ABB-4858-9115-D44E3A62FC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28" t="7974" r="19756"/>
              <a:stretch>
                <a:fillRect/>
              </a:stretch>
            </p:blipFill>
            <p:spPr bwMode="auto">
              <a:xfrm>
                <a:off x="3592033" y="2221026"/>
                <a:ext cx="3056975" cy="3120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9" name="TextBox 5">
                <a:extLst>
                  <a:ext uri="{FF2B5EF4-FFF2-40B4-BE49-F238E27FC236}">
                    <a16:creationId xmlns:a16="http://schemas.microsoft.com/office/drawing/2014/main" id="{37074D56-4A7E-429F-B038-7D7B51153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7313" y="2273125"/>
                <a:ext cx="12362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Incorrect K</a:t>
                </a:r>
                <a:r>
                  <a:rPr lang="en-US" altLang="en-US" sz="1400" baseline="-25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m</a:t>
                </a:r>
              </a:p>
            </p:txBody>
          </p:sp>
        </p:grpSp>
        <p:grpSp>
          <p:nvGrpSpPr>
            <p:cNvPr id="9233" name="Group 7">
              <a:extLst>
                <a:ext uri="{FF2B5EF4-FFF2-40B4-BE49-F238E27FC236}">
                  <a16:creationId xmlns:a16="http://schemas.microsoft.com/office/drawing/2014/main" id="{03D9AA26-B449-41FA-A1A1-59FAD4C92D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339" y="2108337"/>
              <a:ext cx="3602297" cy="3107147"/>
              <a:chOff x="-14667" y="2218408"/>
              <a:chExt cx="3587207" cy="3116548"/>
            </a:xfrm>
          </p:grpSpPr>
          <p:pic>
            <p:nvPicPr>
              <p:cNvPr id="9234" name="Picture 8">
                <a:extLst>
                  <a:ext uri="{FF2B5EF4-FFF2-40B4-BE49-F238E27FC236}">
                    <a16:creationId xmlns:a16="http://schemas.microsoft.com/office/drawing/2014/main" id="{6136D59D-944A-43E6-8DC5-86E486496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91" r="21176"/>
              <a:stretch>
                <a:fillRect/>
              </a:stretch>
            </p:blipFill>
            <p:spPr bwMode="auto">
              <a:xfrm>
                <a:off x="-14667" y="2218408"/>
                <a:ext cx="3587207" cy="3116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EE199D-83D5-41E9-957C-E4E4D64097F5}"/>
                  </a:ext>
                </a:extLst>
              </p:cNvPr>
              <p:cNvSpPr txBox="1"/>
              <p:nvPr/>
            </p:nvSpPr>
            <p:spPr>
              <a:xfrm>
                <a:off x="630210" y="2262733"/>
                <a:ext cx="1009991" cy="30897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kern="0" dirty="0">
                    <a:solidFill>
                      <a:prstClr val="black"/>
                    </a:solidFill>
                    <a:latin typeface="Arial" charset="0"/>
                    <a:ea typeface="ＭＳ Ｐゴシック" charset="-128"/>
                  </a:rPr>
                  <a:t>Observed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CFD38-B2AA-4FC2-914B-7352B3D425E3}"/>
                  </a:ext>
                </a:extLst>
              </p:cNvPr>
              <p:cNvSpPr txBox="1"/>
              <p:nvPr/>
            </p:nvSpPr>
            <p:spPr>
              <a:xfrm>
                <a:off x="2515844" y="4157987"/>
                <a:ext cx="956253" cy="2611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0" kern="0" dirty="0">
                    <a:solidFill>
                      <a:prstClr val="black"/>
                    </a:solidFill>
                    <a:latin typeface="Arial" charset="0"/>
                    <a:ea typeface="ＭＳ Ｐゴシック" charset="-128"/>
                  </a:rPr>
                  <a:t>Inflow layer</a:t>
                </a:r>
              </a:p>
            </p:txBody>
          </p:sp>
          <p:cxnSp>
            <p:nvCxnSpPr>
              <p:cNvPr id="9237" name="Straight Arrow Connector 11">
                <a:extLst>
                  <a:ext uri="{FF2B5EF4-FFF2-40B4-BE49-F238E27FC236}">
                    <a16:creationId xmlns:a16="http://schemas.microsoft.com/office/drawing/2014/main" id="{D0BFB015-04F4-4169-A260-0B69148A799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514600" y="3962400"/>
                <a:ext cx="0" cy="990600"/>
              </a:xfrm>
              <a:prstGeom prst="straightConnector1">
                <a:avLst/>
              </a:prstGeom>
              <a:noFill/>
              <a:ln w="38100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4FA626-707E-4B9E-8942-D8B9F1625588}"/>
              </a:ext>
            </a:extLst>
          </p:cNvPr>
          <p:cNvGrpSpPr/>
          <p:nvPr/>
        </p:nvGrpSpPr>
        <p:grpSpPr>
          <a:xfrm>
            <a:off x="7391400" y="2024063"/>
            <a:ext cx="4038600" cy="3478212"/>
            <a:chOff x="7391400" y="2024063"/>
            <a:chExt cx="4038600" cy="3478212"/>
          </a:xfrm>
        </p:grpSpPr>
        <p:sp>
          <p:nvSpPr>
            <p:cNvPr id="9220" name="TextBox 6">
              <a:extLst>
                <a:ext uri="{FF2B5EF4-FFF2-40B4-BE49-F238E27FC236}">
                  <a16:creationId xmlns:a16="http://schemas.microsoft.com/office/drawing/2014/main" id="{6FA25CC3-C52D-4B88-A4E0-7380B3AD5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5488" y="5224463"/>
              <a:ext cx="181451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200" b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(Zhang et al., MWR, 2015)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23AC46-F6AB-4F21-9CFC-0A20BF96A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1400" y="2024063"/>
              <a:ext cx="3960813" cy="3176587"/>
              <a:chOff x="7316760" y="2030360"/>
              <a:chExt cx="3960840" cy="3175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09F991C-C7D9-4EC7-A0A8-8BC78D8BA51A}"/>
                  </a:ext>
                </a:extLst>
              </p:cNvPr>
              <p:cNvSpPr/>
              <p:nvPr/>
            </p:nvSpPr>
            <p:spPr>
              <a:xfrm>
                <a:off x="7316760" y="2030360"/>
                <a:ext cx="3960840" cy="3175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9227" name="Group 12">
                <a:extLst>
                  <a:ext uri="{FF2B5EF4-FFF2-40B4-BE49-F238E27FC236}">
                    <a16:creationId xmlns:a16="http://schemas.microsoft.com/office/drawing/2014/main" id="{2B77E17E-C817-4669-821B-6F0C25619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38853" y="2084580"/>
                <a:ext cx="3938747" cy="3118714"/>
                <a:chOff x="6610521" y="2214684"/>
                <a:chExt cx="3938747" cy="3118714"/>
              </a:xfrm>
            </p:grpSpPr>
            <p:pic>
              <p:nvPicPr>
                <p:cNvPr id="9228" name="Picture 13">
                  <a:extLst>
                    <a:ext uri="{FF2B5EF4-FFF2-40B4-BE49-F238E27FC236}">
                      <a16:creationId xmlns:a16="http://schemas.microsoft.com/office/drawing/2014/main" id="{42F11B05-DEF6-4C9D-9C41-4C2C541164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7" t="8540" r="19115"/>
                <a:stretch>
                  <a:fillRect/>
                </a:stretch>
              </p:blipFill>
              <p:spPr bwMode="auto">
                <a:xfrm>
                  <a:off x="6610521" y="2214684"/>
                  <a:ext cx="3120067" cy="31187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29" name="TextBox 14">
                  <a:extLst>
                    <a:ext uri="{FF2B5EF4-FFF2-40B4-BE49-F238E27FC236}">
                      <a16:creationId xmlns:a16="http://schemas.microsoft.com/office/drawing/2014/main" id="{759D99F9-2DDF-4F74-93A9-8BB4019A33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73298" y="2283475"/>
                  <a:ext cx="1316386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1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Corrected K</a:t>
                  </a:r>
                  <a:r>
                    <a:rPr lang="en-US" altLang="en-US" sz="1400" baseline="-25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m</a:t>
                  </a:r>
                </a:p>
              </p:txBody>
            </p:sp>
            <p:pic>
              <p:nvPicPr>
                <p:cNvPr id="9230" name="Picture 15">
                  <a:extLst>
                    <a:ext uri="{FF2B5EF4-FFF2-40B4-BE49-F238E27FC236}">
                      <a16:creationId xmlns:a16="http://schemas.microsoft.com/office/drawing/2014/main" id="{9012FC52-10ED-40C5-809D-C41A06CC85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190" t="8691"/>
                <a:stretch>
                  <a:fillRect/>
                </a:stretch>
              </p:blipFill>
              <p:spPr bwMode="auto">
                <a:xfrm>
                  <a:off x="9647676" y="2216850"/>
                  <a:ext cx="901592" cy="3116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9223" name="Rectangle 16">
            <a:extLst>
              <a:ext uri="{FF2B5EF4-FFF2-40B4-BE49-F238E27FC236}">
                <a16:creationId xmlns:a16="http://schemas.microsoft.com/office/drawing/2014/main" id="{15FE7127-552A-4C65-A0E1-FC8ECA825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5562600"/>
            <a:ext cx="944880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Using eddy diffusivity corrected by observations produces PBL structure more consistent with observed structure</a:t>
            </a: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A86EA8E7-2B16-45A8-A017-22FDA7061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FORECASTS</a:t>
            </a:r>
          </a:p>
        </p:txBody>
      </p:sp>
      <p:sp>
        <p:nvSpPr>
          <p:cNvPr id="9225" name="Title 1">
            <a:extLst>
              <a:ext uri="{FF2B5EF4-FFF2-40B4-BE49-F238E27FC236}">
                <a16:creationId xmlns:a16="http://schemas.microsoft.com/office/drawing/2014/main" id="{BF2D908D-A0FB-4A38-AA68-F002BF05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82650"/>
            <a:ext cx="99044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representation of physical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>
            <a:extLst>
              <a:ext uri="{FF2B5EF4-FFF2-40B4-BE49-F238E27FC236}">
                <a16:creationId xmlns:a16="http://schemas.microsoft.com/office/drawing/2014/main" id="{FEC783EB-B78B-4EF9-BADC-F13C657AC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DE1EDB-3B09-442F-8512-47C4E9F21527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6412999-0624-44D2-BF87-515D43C9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1443038"/>
            <a:ext cx="1035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Intensity forecast errors for two RI TCs using different K</a:t>
            </a:r>
            <a:r>
              <a:rPr lang="en-US" altLang="en-US" sz="2400" b="0" baseline="-250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</a:t>
            </a:r>
            <a:r>
              <a:rPr lang="en-US" altLang="en-US" sz="24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in </a:t>
            </a:r>
            <a:r>
              <a:rPr lang="en-US" altLang="en-US" sz="24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HWRF</a:t>
            </a:r>
            <a:r>
              <a:rPr lang="en-US" altLang="en-US" sz="24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(55 cases)</a:t>
            </a:r>
          </a:p>
        </p:txBody>
      </p:sp>
      <p:sp>
        <p:nvSpPr>
          <p:cNvPr id="10244" name="Rectangle 7">
            <a:extLst>
              <a:ext uri="{FF2B5EF4-FFF2-40B4-BE49-F238E27FC236}">
                <a16:creationId xmlns:a16="http://schemas.microsoft.com/office/drawing/2014/main" id="{FF796471-855A-4C2D-BD5D-62F67500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335713"/>
            <a:ext cx="10358438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Using correct K</a:t>
            </a:r>
            <a:r>
              <a:rPr lang="en-US" altLang="en-US" sz="2400" b="0" baseline="-25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</a:t>
            </a:r>
            <a:r>
              <a:rPr lang="en-US" alt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gives better RI prediction in operational HWRF model</a:t>
            </a:r>
          </a:p>
        </p:txBody>
      </p:sp>
      <p:sp>
        <p:nvSpPr>
          <p:cNvPr id="10245" name="Title 1">
            <a:extLst>
              <a:ext uri="{FF2B5EF4-FFF2-40B4-BE49-F238E27FC236}">
                <a16:creationId xmlns:a16="http://schemas.microsoft.com/office/drawing/2014/main" id="{9B3716A5-F6C9-49B0-A064-B4A26A87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6200"/>
            <a:ext cx="9269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00" b="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Addressing the IFEX goals: FORECASTS</a:t>
            </a:r>
          </a:p>
        </p:txBody>
      </p:sp>
      <p:sp>
        <p:nvSpPr>
          <p:cNvPr id="10246" name="Title 1">
            <a:extLst>
              <a:ext uri="{FF2B5EF4-FFF2-40B4-BE49-F238E27FC236}">
                <a16:creationId xmlns:a16="http://schemas.microsoft.com/office/drawing/2014/main" id="{3BBFCD75-367D-45F4-92FA-8E918829F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82650"/>
            <a:ext cx="99044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representation of physical processes</a:t>
            </a:r>
          </a:p>
        </p:txBody>
      </p:sp>
      <p:grpSp>
        <p:nvGrpSpPr>
          <p:cNvPr id="10247" name="Group 11">
            <a:extLst>
              <a:ext uri="{FF2B5EF4-FFF2-40B4-BE49-F238E27FC236}">
                <a16:creationId xmlns:a16="http://schemas.microsoft.com/office/drawing/2014/main" id="{B85298BB-AFB3-41C6-96D7-B29AFCF045A8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1970088"/>
            <a:ext cx="6340475" cy="4162425"/>
            <a:chOff x="2925804" y="1969351"/>
            <a:chExt cx="6340390" cy="41639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16FDBD-1549-48DB-B442-DA4BB6F0A95F}"/>
                </a:ext>
              </a:extLst>
            </p:cNvPr>
            <p:cNvSpPr/>
            <p:nvPr/>
          </p:nvSpPr>
          <p:spPr>
            <a:xfrm>
              <a:off x="2925804" y="1969351"/>
              <a:ext cx="6340390" cy="4163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249" name="Picture 1">
              <a:extLst>
                <a:ext uri="{FF2B5EF4-FFF2-40B4-BE49-F238E27FC236}">
                  <a16:creationId xmlns:a16="http://schemas.microsoft.com/office/drawing/2014/main" id="{401BD7FB-0973-48B8-9092-8C75CBB61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04" y="1969351"/>
              <a:ext cx="6340390" cy="41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AA851B-8ACF-4E95-A8EA-FDB1359A3E31}"/>
              </a:ext>
            </a:extLst>
          </p:cNvPr>
          <p:cNvGrpSpPr/>
          <p:nvPr/>
        </p:nvGrpSpPr>
        <p:grpSpPr>
          <a:xfrm>
            <a:off x="4267200" y="4703325"/>
            <a:ext cx="1653017" cy="929658"/>
            <a:chOff x="6195583" y="4719747"/>
            <a:chExt cx="1653017" cy="857022"/>
          </a:xfrm>
          <a:solidFill>
            <a:srgbClr val="B3FFFF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1C4E97-5CF2-4E65-B7C0-289ABBA61B23}"/>
                </a:ext>
              </a:extLst>
            </p:cNvPr>
            <p:cNvGrpSpPr/>
            <p:nvPr/>
          </p:nvGrpSpPr>
          <p:grpSpPr>
            <a:xfrm>
              <a:off x="6196744" y="4719747"/>
              <a:ext cx="1651856" cy="857022"/>
              <a:chOff x="9594114" y="5104441"/>
              <a:chExt cx="1556507" cy="275079"/>
            </a:xfrm>
            <a:grpFill/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E95C7F-E4E5-4B2F-8A93-9C45F08CF672}"/>
                  </a:ext>
                </a:extLst>
              </p:cNvPr>
              <p:cNvSpPr/>
              <p:nvPr/>
            </p:nvSpPr>
            <p:spPr>
              <a:xfrm>
                <a:off x="9635464" y="5125833"/>
                <a:ext cx="1515157" cy="2536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7D0A6-890D-4E34-B575-AF99BA3CE52F}"/>
                  </a:ext>
                </a:extLst>
              </p:cNvPr>
              <p:cNvSpPr txBox="1"/>
              <p:nvPr/>
            </p:nvSpPr>
            <p:spPr>
              <a:xfrm>
                <a:off x="9594114" y="5104441"/>
                <a:ext cx="1323478" cy="7740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+mn-lt"/>
                  </a:rPr>
                  <a:t>Error (correct Km)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8C7504-783B-4D6E-87FA-59A634892BD8}"/>
                </a:ext>
              </a:extLst>
            </p:cNvPr>
            <p:cNvSpPr txBox="1"/>
            <p:nvPr/>
          </p:nvSpPr>
          <p:spPr>
            <a:xfrm>
              <a:off x="6195583" y="4908930"/>
              <a:ext cx="1529586" cy="24117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Error (incorrect Km)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DEF3F3A-8B55-4ED5-BA0C-22BD4D102559}"/>
                </a:ext>
              </a:extLst>
            </p:cNvPr>
            <p:cNvGrpSpPr/>
            <p:nvPr/>
          </p:nvGrpSpPr>
          <p:grpSpPr>
            <a:xfrm>
              <a:off x="6198513" y="5097302"/>
              <a:ext cx="1567140" cy="346057"/>
              <a:chOff x="9583481" y="4988884"/>
              <a:chExt cx="1567140" cy="346057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5562DE-E432-4E57-A633-D34B94200BE9}"/>
                  </a:ext>
                </a:extLst>
              </p:cNvPr>
              <p:cNvSpPr/>
              <p:nvPr/>
            </p:nvSpPr>
            <p:spPr>
              <a:xfrm>
                <a:off x="9635464" y="5125833"/>
                <a:ext cx="1515157" cy="2091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7B696F-6EC1-4A4B-BC3C-A690E4FB113B}"/>
                  </a:ext>
                </a:extLst>
              </p:cNvPr>
              <p:cNvSpPr txBox="1"/>
              <p:nvPr/>
            </p:nvSpPr>
            <p:spPr>
              <a:xfrm>
                <a:off x="9583481" y="4988884"/>
                <a:ext cx="1358064" cy="24117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+mn-lt"/>
                  </a:rPr>
                  <a:t>Bias (correct Km)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861113-2D3D-4538-848A-65B8993295FC}"/>
                </a:ext>
              </a:extLst>
            </p:cNvPr>
            <p:cNvSpPr txBox="1"/>
            <p:nvPr/>
          </p:nvSpPr>
          <p:spPr>
            <a:xfrm>
              <a:off x="6197352" y="5281835"/>
              <a:ext cx="1483098" cy="24117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Bias (incorrect Km)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113086</TotalTime>
  <Words>1293</Words>
  <Application>Microsoft Office PowerPoint</Application>
  <PresentationFormat>Widescreen</PresentationFormat>
  <Paragraphs>240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Times New Roman</vt:lpstr>
      <vt:lpstr>Arial</vt:lpstr>
      <vt:lpstr>Calibri</vt:lpstr>
      <vt:lpstr>ＭＳ Ｐゴシック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Reining</dc:creator>
  <cp:lastModifiedBy>Robert Rogers</cp:lastModifiedBy>
  <cp:revision>3521</cp:revision>
  <cp:lastPrinted>2016-12-06T16:49:31Z</cp:lastPrinted>
  <dcterms:created xsi:type="dcterms:W3CDTF">2004-03-09T13:50:47Z</dcterms:created>
  <dcterms:modified xsi:type="dcterms:W3CDTF">2020-11-25T13:33:02Z</dcterms:modified>
</cp:coreProperties>
</file>