
<file path=[Content_Types].xml><?xml version="1.0" encoding="utf-8"?>
<Types xmlns="http://schemas.openxmlformats.org/package/2006/content-types">
  <Default ContentType="image/jpeg" Extension="jpg"/>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Lst>
  <p:sldSz cy="6858000" cx="12192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2160" orient="horz"/>
        <p:guide pos="384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slide" Target="slides/slide30.xml"/><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37" Type="http://schemas.openxmlformats.org/officeDocument/2006/relationships/slide" Target="slides/slide32.xml"/><Relationship Id="rId14" Type="http://schemas.openxmlformats.org/officeDocument/2006/relationships/slide" Target="slides/slide9.xml"/><Relationship Id="rId36" Type="http://schemas.openxmlformats.org/officeDocument/2006/relationships/slide" Target="slides/slide31.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www.remss.com/" TargetMode="External"/><Relationship Id="rId3" Type="http://schemas.openxmlformats.org/officeDocument/2006/relationships/hyperlink" Target="http://www.remss.com/" TargetMode="Externa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www.remss.com/" TargetMode="External"/><Relationship Id="rId3" Type="http://schemas.openxmlformats.org/officeDocument/2006/relationships/hyperlink" Target="http://www.remss.com/" TargetMode="Externa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4" name="Shape 84"/>
        <p:cNvGrpSpPr/>
        <p:nvPr/>
      </p:nvGrpSpPr>
      <p:grpSpPr>
        <a:xfrm>
          <a:off x="0" y="0"/>
          <a:ext cx="0" cy="0"/>
          <a:chOff x="0" y="0"/>
          <a:chExt cx="0" cy="0"/>
        </a:xfrm>
      </p:grpSpPr>
      <p:sp>
        <p:nvSpPr>
          <p:cNvPr id="85" name="Google Shape;85;p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6" name="Google Shape;86;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0" name="Shape 170"/>
        <p:cNvGrpSpPr/>
        <p:nvPr/>
      </p:nvGrpSpPr>
      <p:grpSpPr>
        <a:xfrm>
          <a:off x="0" y="0"/>
          <a:ext cx="0" cy="0"/>
          <a:chOff x="0" y="0"/>
          <a:chExt cx="0" cy="0"/>
        </a:xfrm>
      </p:grpSpPr>
      <p:sp>
        <p:nvSpPr>
          <p:cNvPr id="171" name="Google Shape;171;p1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2" name="Google Shape;172;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8" name="Shape 178"/>
        <p:cNvGrpSpPr/>
        <p:nvPr/>
      </p:nvGrpSpPr>
      <p:grpSpPr>
        <a:xfrm>
          <a:off x="0" y="0"/>
          <a:ext cx="0" cy="0"/>
          <a:chOff x="0" y="0"/>
          <a:chExt cx="0" cy="0"/>
        </a:xfrm>
      </p:grpSpPr>
      <p:sp>
        <p:nvSpPr>
          <p:cNvPr id="179" name="Google Shape;179;p1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0" name="Google Shape;180;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6" name="Shape 186"/>
        <p:cNvGrpSpPr/>
        <p:nvPr/>
      </p:nvGrpSpPr>
      <p:grpSpPr>
        <a:xfrm>
          <a:off x="0" y="0"/>
          <a:ext cx="0" cy="0"/>
          <a:chOff x="0" y="0"/>
          <a:chExt cx="0" cy="0"/>
        </a:xfrm>
      </p:grpSpPr>
      <p:sp>
        <p:nvSpPr>
          <p:cNvPr id="187" name="Google Shape;187;p1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8" name="Google Shape;188;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2" name="Shape 192"/>
        <p:cNvGrpSpPr/>
        <p:nvPr/>
      </p:nvGrpSpPr>
      <p:grpSpPr>
        <a:xfrm>
          <a:off x="0" y="0"/>
          <a:ext cx="0" cy="0"/>
          <a:chOff x="0" y="0"/>
          <a:chExt cx="0" cy="0"/>
        </a:xfrm>
      </p:grpSpPr>
      <p:sp>
        <p:nvSpPr>
          <p:cNvPr id="193" name="Google Shape;193;p1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4" name="Google Shape;194;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0" name="Shape 200"/>
        <p:cNvGrpSpPr/>
        <p:nvPr/>
      </p:nvGrpSpPr>
      <p:grpSpPr>
        <a:xfrm>
          <a:off x="0" y="0"/>
          <a:ext cx="0" cy="0"/>
          <a:chOff x="0" y="0"/>
          <a:chExt cx="0" cy="0"/>
        </a:xfrm>
      </p:grpSpPr>
      <p:sp>
        <p:nvSpPr>
          <p:cNvPr id="201" name="Google Shape;201;p1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2" name="Google Shape;202;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9" name="Shape 209"/>
        <p:cNvGrpSpPr/>
        <p:nvPr/>
      </p:nvGrpSpPr>
      <p:grpSpPr>
        <a:xfrm>
          <a:off x="0" y="0"/>
          <a:ext cx="0" cy="0"/>
          <a:chOff x="0" y="0"/>
          <a:chExt cx="0" cy="0"/>
        </a:xfrm>
      </p:grpSpPr>
      <p:sp>
        <p:nvSpPr>
          <p:cNvPr id="210" name="Google Shape;210;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1" name="Google Shape;211;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b="1" i="0" lang="en-US" sz="1200" u="none" cap="none" strike="noStrike">
                <a:solidFill>
                  <a:schemeClr val="dk1"/>
                </a:solidFill>
                <a:latin typeface="Calibri"/>
                <a:ea typeface="Calibri"/>
                <a:cs typeface="Calibri"/>
                <a:sym typeface="Calibri"/>
              </a:rPr>
              <a:t>FIGURE 4 </a:t>
            </a:r>
            <a:r>
              <a:rPr b="0" i="0" lang="en-US" sz="1200" u="none" cap="none" strike="noStrike">
                <a:solidFill>
                  <a:schemeClr val="dk1"/>
                </a:solidFill>
                <a:latin typeface="Calibri"/>
                <a:ea typeface="Calibri"/>
                <a:cs typeface="Calibri"/>
                <a:sym typeface="Calibri"/>
              </a:rPr>
              <a:t>The detailed TPW detection scheme boxes created to allow algorithm detection and differentiation of SALs from MLDAIs and hybrids.</a:t>
            </a:r>
            <a:endParaRPr/>
          </a:p>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212" name="Google Shape;212;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6" name="Shape 216"/>
        <p:cNvGrpSpPr/>
        <p:nvPr/>
      </p:nvGrpSpPr>
      <p:grpSpPr>
        <a:xfrm>
          <a:off x="0" y="0"/>
          <a:ext cx="0" cy="0"/>
          <a:chOff x="0" y="0"/>
          <a:chExt cx="0" cy="0"/>
        </a:xfrm>
      </p:grpSpPr>
      <p:sp>
        <p:nvSpPr>
          <p:cNvPr id="217" name="Google Shape;217;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8" name="Google Shape;218;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b="1" i="0" lang="en-US" sz="1200" u="none" cap="none" strike="noStrike">
                <a:solidFill>
                  <a:schemeClr val="dk1"/>
                </a:solidFill>
                <a:latin typeface="Calibri"/>
                <a:ea typeface="Calibri"/>
                <a:cs typeface="Calibri"/>
                <a:sym typeface="Calibri"/>
              </a:rPr>
              <a:t>FIGURE 4 </a:t>
            </a:r>
            <a:r>
              <a:rPr b="0" i="0" lang="en-US" sz="1200" u="none" cap="none" strike="noStrike">
                <a:solidFill>
                  <a:schemeClr val="dk1"/>
                </a:solidFill>
                <a:latin typeface="Calibri"/>
                <a:ea typeface="Calibri"/>
                <a:cs typeface="Calibri"/>
                <a:sym typeface="Calibri"/>
              </a:rPr>
              <a:t>The detailed TPW detection scheme boxes created to allow algorithm detection and differentiation of SALs from MLDAIs and hybrids.</a:t>
            </a:r>
            <a:endParaRPr/>
          </a:p>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219" name="Google Shape;219;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3" name="Shape 223"/>
        <p:cNvGrpSpPr/>
        <p:nvPr/>
      </p:nvGrpSpPr>
      <p:grpSpPr>
        <a:xfrm>
          <a:off x="0" y="0"/>
          <a:ext cx="0" cy="0"/>
          <a:chOff x="0" y="0"/>
          <a:chExt cx="0" cy="0"/>
        </a:xfrm>
      </p:grpSpPr>
      <p:sp>
        <p:nvSpPr>
          <p:cNvPr id="224" name="Google Shape;224;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5" name="Google Shape;225;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b="1" i="0" lang="en-US" sz="1200" u="none" cap="none" strike="noStrike">
                <a:solidFill>
                  <a:schemeClr val="dk1"/>
                </a:solidFill>
                <a:latin typeface="Calibri"/>
                <a:ea typeface="Calibri"/>
                <a:cs typeface="Calibri"/>
                <a:sym typeface="Calibri"/>
              </a:rPr>
              <a:t>“A”</a:t>
            </a:r>
            <a:r>
              <a:rPr b="0" i="0" lang="en-US" sz="1200" u="none" cap="none" strike="noStrike">
                <a:solidFill>
                  <a:schemeClr val="dk1"/>
                </a:solidFill>
                <a:latin typeface="Calibri"/>
                <a:ea typeface="Calibri"/>
                <a:cs typeface="Calibri"/>
                <a:sym typeface="Calibri"/>
              </a:rPr>
              <a:t> is a TPW plot taken from the online RSS site to get clarity of the relative positions of air masses represented by the plot in “</a:t>
            </a:r>
            <a:r>
              <a:rPr b="1" i="0" lang="en-US" sz="1200" u="none" cap="none" strike="noStrike">
                <a:solidFill>
                  <a:schemeClr val="dk1"/>
                </a:solidFill>
                <a:latin typeface="Calibri"/>
                <a:ea typeface="Calibri"/>
                <a:cs typeface="Calibri"/>
                <a:sym typeface="Calibri"/>
              </a:rPr>
              <a:t>B</a:t>
            </a:r>
            <a:r>
              <a:rPr b="0" i="0" lang="en-US" sz="1200" u="none" cap="none" strike="noStrike">
                <a:solidFill>
                  <a:schemeClr val="dk1"/>
                </a:solidFill>
                <a:latin typeface="Calibri"/>
                <a:ea typeface="Calibri"/>
                <a:cs typeface="Calibri"/>
                <a:sym typeface="Calibri"/>
              </a:rPr>
              <a:t>” of the input form the five boxes of TPW from 10 days before the SDAE and 10 days afterwards which was also compared with the HYSPLIT trajectory plot imaged in panel C.</a:t>
            </a:r>
            <a:endParaRPr/>
          </a:p>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226" name="Google Shape;226;p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0" name="Shape 230"/>
        <p:cNvGrpSpPr/>
        <p:nvPr/>
      </p:nvGrpSpPr>
      <p:grpSpPr>
        <a:xfrm>
          <a:off x="0" y="0"/>
          <a:ext cx="0" cy="0"/>
          <a:chOff x="0" y="0"/>
          <a:chExt cx="0" cy="0"/>
        </a:xfrm>
      </p:grpSpPr>
      <p:sp>
        <p:nvSpPr>
          <p:cNvPr id="231" name="Google Shape;231;p1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2" name="Google Shape;232;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7" name="Shape 237"/>
        <p:cNvGrpSpPr/>
        <p:nvPr/>
      </p:nvGrpSpPr>
      <p:grpSpPr>
        <a:xfrm>
          <a:off x="0" y="0"/>
          <a:ext cx="0" cy="0"/>
          <a:chOff x="0" y="0"/>
          <a:chExt cx="0" cy="0"/>
        </a:xfrm>
      </p:grpSpPr>
      <p:sp>
        <p:nvSpPr>
          <p:cNvPr id="238" name="Google Shape;238;p1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9" name="Google Shape;239;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6" name="Shape 96"/>
        <p:cNvGrpSpPr/>
        <p:nvPr/>
      </p:nvGrpSpPr>
      <p:grpSpPr>
        <a:xfrm>
          <a:off x="0" y="0"/>
          <a:ext cx="0" cy="0"/>
          <a:chOff x="0" y="0"/>
          <a:chExt cx="0" cy="0"/>
        </a:xfrm>
      </p:grpSpPr>
      <p:sp>
        <p:nvSpPr>
          <p:cNvPr id="97" name="Google Shape;97;p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8" name="Google Shape;98;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6" name="Shape 246"/>
        <p:cNvGrpSpPr/>
        <p:nvPr/>
      </p:nvGrpSpPr>
      <p:grpSpPr>
        <a:xfrm>
          <a:off x="0" y="0"/>
          <a:ext cx="0" cy="0"/>
          <a:chOff x="0" y="0"/>
          <a:chExt cx="0" cy="0"/>
        </a:xfrm>
      </p:grpSpPr>
      <p:sp>
        <p:nvSpPr>
          <p:cNvPr id="247" name="Google Shape;247;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8" name="Google Shape;248;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The maximum attained intensity of TCs that came in proximity to SDAEs versus  climatology of all named systems for the same period .  Comparisons worth noting are the difference between the percentage of tropical storms 31% SDAE interacting vs. 49% present in climatology, as well as the category 3, 4 and 5 (major) values, all of which are roughly double that of climatology</a:t>
            </a:r>
            <a:r>
              <a:rPr b="1" i="0" lang="en-US" sz="1200" u="none" cap="none" strike="noStrike">
                <a:solidFill>
                  <a:schemeClr val="dk1"/>
                </a:solidFill>
                <a:latin typeface="Calibri"/>
                <a:ea typeface="Calibri"/>
                <a:cs typeface="Calibri"/>
                <a:sym typeface="Calibri"/>
              </a:rPr>
              <a:t>.</a:t>
            </a:r>
            <a:r>
              <a:rPr b="0" i="0" lang="en-US" sz="1200" u="none" cap="none" strike="noStrike">
                <a:solidFill>
                  <a:schemeClr val="dk1"/>
                </a:solidFill>
                <a:latin typeface="Calibri"/>
                <a:ea typeface="Calibri"/>
                <a:cs typeface="Calibri"/>
                <a:sym typeface="Calibri"/>
              </a:rPr>
              <a:t> </a:t>
            </a:r>
            <a:endParaRPr b="0" i="0" sz="1200" u="none" cap="none" strike="noStrike">
              <a:solidFill>
                <a:schemeClr val="dk1"/>
              </a:solidFill>
              <a:latin typeface="Calibri"/>
              <a:ea typeface="Calibri"/>
              <a:cs typeface="Calibri"/>
              <a:sym typeface="Calibri"/>
            </a:endParaRPr>
          </a:p>
        </p:txBody>
      </p:sp>
      <p:sp>
        <p:nvSpPr>
          <p:cNvPr id="249" name="Google Shape;249;p2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4" name="Shape 254"/>
        <p:cNvGrpSpPr/>
        <p:nvPr/>
      </p:nvGrpSpPr>
      <p:grpSpPr>
        <a:xfrm>
          <a:off x="0" y="0"/>
          <a:ext cx="0" cy="0"/>
          <a:chOff x="0" y="0"/>
          <a:chExt cx="0" cy="0"/>
        </a:xfrm>
      </p:grpSpPr>
      <p:sp>
        <p:nvSpPr>
          <p:cNvPr id="255" name="Google Shape;255;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6" name="Google Shape;256;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i="0" lang="en-US" sz="1200" u="none" cap="none" strike="noStrike">
                <a:solidFill>
                  <a:schemeClr val="dk1"/>
                </a:solidFill>
                <a:latin typeface="Calibri"/>
                <a:ea typeface="Calibri"/>
                <a:cs typeface="Calibri"/>
                <a:sym typeface="Calibri"/>
              </a:rPr>
              <a:t>FIGURE 7</a:t>
            </a:r>
            <a:r>
              <a:rPr b="0" i="0" lang="en-US" sz="1200" u="none" cap="none" strike="noStrike">
                <a:solidFill>
                  <a:schemeClr val="dk1"/>
                </a:solidFill>
                <a:latin typeface="Calibri"/>
                <a:ea typeface="Calibri"/>
                <a:cs typeface="Calibri"/>
                <a:sym typeface="Calibri"/>
              </a:rPr>
              <a:t>. Days between TC genesis and their proximity to the SDAE, binned into: day 0 =same day(red), day 1 (orange), day 2 (gray), and day 3 (yellow) and ≥4 days (blue).  More than half of all SDAE proximal occurrences were 3 days after genesis, or later.</a:t>
            </a:r>
            <a:endParaRPr/>
          </a:p>
          <a:p>
            <a:pPr indent="0" lvl="0" marL="0" marR="0" rtl="0" algn="l">
              <a:spcBef>
                <a:spcPts val="0"/>
              </a:spcBef>
              <a:spcAft>
                <a:spcPts val="0"/>
              </a:spcAft>
              <a:buNone/>
            </a:pPr>
            <a:r>
              <a:rPr b="1" i="0" lang="en-US" sz="1200" u="none" cap="none" strike="noStrike">
                <a:solidFill>
                  <a:schemeClr val="dk1"/>
                </a:solidFill>
                <a:latin typeface="Calibri"/>
                <a:ea typeface="Calibri"/>
                <a:cs typeface="Calibri"/>
                <a:sym typeface="Calibri"/>
              </a:rPr>
              <a:t> </a:t>
            </a:r>
            <a:endParaRPr b="0" i="0" sz="1200" u="none" cap="none" strike="noStrike">
              <a:solidFill>
                <a:schemeClr val="dk1"/>
              </a:solidFill>
              <a:latin typeface="Calibri"/>
              <a:ea typeface="Calibri"/>
              <a:cs typeface="Calibri"/>
              <a:sym typeface="Calibri"/>
            </a:endParaRPr>
          </a:p>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257" name="Google Shape;257;p2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2" name="Shape 262"/>
        <p:cNvGrpSpPr/>
        <p:nvPr/>
      </p:nvGrpSpPr>
      <p:grpSpPr>
        <a:xfrm>
          <a:off x="0" y="0"/>
          <a:ext cx="0" cy="0"/>
          <a:chOff x="0" y="0"/>
          <a:chExt cx="0" cy="0"/>
        </a:xfrm>
      </p:grpSpPr>
      <p:sp>
        <p:nvSpPr>
          <p:cNvPr id="263" name="Google Shape;263;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4" name="Google Shape;264;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b="0" i="0" lang="en-US" sz="1200" u="none" cap="none" strike="noStrike">
                <a:solidFill>
                  <a:schemeClr val="dk1"/>
                </a:solidFill>
                <a:latin typeface="Calibri"/>
                <a:ea typeface="Calibri"/>
                <a:cs typeface="Calibri"/>
                <a:sym typeface="Calibri"/>
              </a:rPr>
              <a:t>. This storm-centered TPW plot of Hurricane Frances (2004) reveals the TCs cyclonic circulation is as well as inflow of some of the drier environmental air (SDAE) as an inflow of moist air from the ITCZ to the system’s south. Several TPW plot idiosyncrasies and features as well as some estimated TPW values are highlighted for clarity.</a:t>
            </a:r>
            <a:endParaRPr/>
          </a:p>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265" name="Google Shape;265;p2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0" name="Shape 270"/>
        <p:cNvGrpSpPr/>
        <p:nvPr/>
      </p:nvGrpSpPr>
      <p:grpSpPr>
        <a:xfrm>
          <a:off x="0" y="0"/>
          <a:ext cx="0" cy="0"/>
          <a:chOff x="0" y="0"/>
          <a:chExt cx="0" cy="0"/>
        </a:xfrm>
      </p:grpSpPr>
      <p:sp>
        <p:nvSpPr>
          <p:cNvPr id="271" name="Google Shape;271;p2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2" name="Google Shape;272;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6" name="Shape 276"/>
        <p:cNvGrpSpPr/>
        <p:nvPr/>
      </p:nvGrpSpPr>
      <p:grpSpPr>
        <a:xfrm>
          <a:off x="0" y="0"/>
          <a:ext cx="0" cy="0"/>
          <a:chOff x="0" y="0"/>
          <a:chExt cx="0" cy="0"/>
        </a:xfrm>
      </p:grpSpPr>
      <p:sp>
        <p:nvSpPr>
          <p:cNvPr id="277" name="Google Shape;277;p2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8" name="Google Shape;278;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2" name="Shape 282"/>
        <p:cNvGrpSpPr/>
        <p:nvPr/>
      </p:nvGrpSpPr>
      <p:grpSpPr>
        <a:xfrm>
          <a:off x="0" y="0"/>
          <a:ext cx="0" cy="0"/>
          <a:chOff x="0" y="0"/>
          <a:chExt cx="0" cy="0"/>
        </a:xfrm>
      </p:grpSpPr>
      <p:sp>
        <p:nvSpPr>
          <p:cNvPr id="283" name="Google Shape;283;p2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4" name="Google Shape;284;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9" name="Shape 289"/>
        <p:cNvGrpSpPr/>
        <p:nvPr/>
      </p:nvGrpSpPr>
      <p:grpSpPr>
        <a:xfrm>
          <a:off x="0" y="0"/>
          <a:ext cx="0" cy="0"/>
          <a:chOff x="0" y="0"/>
          <a:chExt cx="0" cy="0"/>
        </a:xfrm>
      </p:grpSpPr>
      <p:sp>
        <p:nvSpPr>
          <p:cNvPr id="290" name="Google Shape;290;p2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1" name="Google Shape;291;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5" name="Shape 295"/>
        <p:cNvGrpSpPr/>
        <p:nvPr/>
      </p:nvGrpSpPr>
      <p:grpSpPr>
        <a:xfrm>
          <a:off x="0" y="0"/>
          <a:ext cx="0" cy="0"/>
          <a:chOff x="0" y="0"/>
          <a:chExt cx="0" cy="0"/>
        </a:xfrm>
      </p:grpSpPr>
      <p:sp>
        <p:nvSpPr>
          <p:cNvPr id="296" name="Google Shape;296;p2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7" name="Google Shape;297;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4" name="Shape 304"/>
        <p:cNvGrpSpPr/>
        <p:nvPr/>
      </p:nvGrpSpPr>
      <p:grpSpPr>
        <a:xfrm>
          <a:off x="0" y="0"/>
          <a:ext cx="0" cy="0"/>
          <a:chOff x="0" y="0"/>
          <a:chExt cx="0" cy="0"/>
        </a:xfrm>
      </p:grpSpPr>
      <p:sp>
        <p:nvSpPr>
          <p:cNvPr id="305" name="Google Shape;305;p2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6" name="Google Shape;306;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2" name="Shape 312"/>
        <p:cNvGrpSpPr/>
        <p:nvPr/>
      </p:nvGrpSpPr>
      <p:grpSpPr>
        <a:xfrm>
          <a:off x="0" y="0"/>
          <a:ext cx="0" cy="0"/>
          <a:chOff x="0" y="0"/>
          <a:chExt cx="0" cy="0"/>
        </a:xfrm>
      </p:grpSpPr>
      <p:sp>
        <p:nvSpPr>
          <p:cNvPr id="313" name="Google Shape;313;p2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4" name="Google Shape;314;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4" name="Shape 104"/>
        <p:cNvGrpSpPr/>
        <p:nvPr/>
      </p:nvGrpSpPr>
      <p:grpSpPr>
        <a:xfrm>
          <a:off x="0" y="0"/>
          <a:ext cx="0" cy="0"/>
          <a:chOff x="0" y="0"/>
          <a:chExt cx="0" cy="0"/>
        </a:xfrm>
      </p:grpSpPr>
      <p:sp>
        <p:nvSpPr>
          <p:cNvPr id="105" name="Google Shape;105;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6" name="Google Shape;106;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i="0" lang="en-US" sz="1200" u="none" cap="none" strike="noStrike">
                <a:solidFill>
                  <a:schemeClr val="dk1"/>
                </a:solidFill>
                <a:latin typeface="Calibri"/>
                <a:ea typeface="Calibri"/>
                <a:cs typeface="Calibri"/>
                <a:sym typeface="Calibri"/>
              </a:rPr>
              <a:t>FIGURE 1. </a:t>
            </a:r>
            <a:r>
              <a:rPr b="0" i="0" lang="en-US" sz="1200" u="none" cap="none" strike="noStrike">
                <a:solidFill>
                  <a:schemeClr val="dk1"/>
                </a:solidFill>
                <a:latin typeface="Calibri"/>
                <a:ea typeface="Calibri"/>
                <a:cs typeface="Calibri"/>
                <a:sym typeface="Calibri"/>
              </a:rPr>
              <a:t>Global SSM/I TPW on September 19, 1999. TPW image is directly from </a:t>
            </a:r>
            <a:r>
              <a:rPr b="0" i="0" lang="en-US" sz="1200" u="sng" cap="none" strike="noStrike">
                <a:solidFill>
                  <a:schemeClr val="hlink"/>
                </a:solidFill>
                <a:latin typeface="Calibri"/>
                <a:ea typeface="Calibri"/>
                <a:cs typeface="Calibri"/>
                <a:sym typeface="Calibri"/>
                <a:hlinkClick r:id="rId2"/>
              </a:rPr>
              <a:t>www.remss.com</a:t>
            </a:r>
            <a:r>
              <a:rPr b="0" i="0" lang="en-US" sz="1200" u="none" cap="none" strike="noStrike">
                <a:solidFill>
                  <a:schemeClr val="dk1"/>
                </a:solidFill>
                <a:latin typeface="Calibri"/>
                <a:ea typeface="Calibri"/>
                <a:cs typeface="Calibri"/>
                <a:sym typeface="Calibri"/>
              </a:rPr>
              <a:t>. This particular example of the SSM/I products directly available on that web site from 1999 happened to image both Hurricane Floyd and Hurricane Gert. Note that the color legend online is different from the TPW plots created from the downloaded data.  </a:t>
            </a:r>
            <a:endParaRPr/>
          </a:p>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 </a:t>
            </a:r>
            <a:endParaRPr/>
          </a:p>
          <a:p>
            <a:pPr indent="0" lvl="0" marL="0" marR="0" rtl="0" algn="l">
              <a:spcBef>
                <a:spcPts val="0"/>
              </a:spcBef>
              <a:spcAft>
                <a:spcPts val="0"/>
              </a:spcAft>
              <a:buNone/>
            </a:pPr>
            <a:r>
              <a:rPr b="1" i="0" lang="en-US" sz="1200" u="none" cap="none" strike="noStrike">
                <a:solidFill>
                  <a:schemeClr val="dk1"/>
                </a:solidFill>
                <a:latin typeface="Calibri"/>
                <a:ea typeface="Calibri"/>
                <a:cs typeface="Calibri"/>
                <a:sym typeface="Calibri"/>
              </a:rPr>
              <a:t>FIGURE 1. </a:t>
            </a:r>
            <a:r>
              <a:rPr b="0" i="0" lang="en-US" sz="1200" u="none" cap="none" strike="noStrike">
                <a:solidFill>
                  <a:schemeClr val="dk1"/>
                </a:solidFill>
                <a:latin typeface="Calibri"/>
                <a:ea typeface="Calibri"/>
                <a:cs typeface="Calibri"/>
                <a:sym typeface="Calibri"/>
              </a:rPr>
              <a:t>Global SSM/I TPW on September 19, 1999. TPW image is directly from </a:t>
            </a:r>
            <a:r>
              <a:rPr b="0" i="0" lang="en-US" sz="1200" u="sng" cap="none" strike="noStrike">
                <a:solidFill>
                  <a:schemeClr val="hlink"/>
                </a:solidFill>
                <a:latin typeface="Calibri"/>
                <a:ea typeface="Calibri"/>
                <a:cs typeface="Calibri"/>
                <a:sym typeface="Calibri"/>
                <a:hlinkClick r:id="rId3"/>
              </a:rPr>
              <a:t>www.remss.com</a:t>
            </a:r>
            <a:r>
              <a:rPr b="0" i="0" lang="en-US" sz="1200" u="none" cap="none" strike="noStrike">
                <a:solidFill>
                  <a:schemeClr val="dk1"/>
                </a:solidFill>
                <a:latin typeface="Calibri"/>
                <a:ea typeface="Calibri"/>
                <a:cs typeface="Calibri"/>
                <a:sym typeface="Calibri"/>
              </a:rPr>
              <a:t>. This particular example of the SSM/I products directly available on that web site from 1999 happened to image both Hurricane Floyd and Hurricane Gert. Note that the color legend online is different from the TPW plots created from the downloaded data.  </a:t>
            </a:r>
            <a:endParaRPr/>
          </a:p>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107" name="Google Shape;107;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9" name="Shape 319"/>
        <p:cNvGrpSpPr/>
        <p:nvPr/>
      </p:nvGrpSpPr>
      <p:grpSpPr>
        <a:xfrm>
          <a:off x="0" y="0"/>
          <a:ext cx="0" cy="0"/>
          <a:chOff x="0" y="0"/>
          <a:chExt cx="0" cy="0"/>
        </a:xfrm>
      </p:grpSpPr>
      <p:sp>
        <p:nvSpPr>
          <p:cNvPr id="320" name="Google Shape;320;p3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1" name="Google Shape;321;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7" name="Shape 327"/>
        <p:cNvGrpSpPr/>
        <p:nvPr/>
      </p:nvGrpSpPr>
      <p:grpSpPr>
        <a:xfrm>
          <a:off x="0" y="0"/>
          <a:ext cx="0" cy="0"/>
          <a:chOff x="0" y="0"/>
          <a:chExt cx="0" cy="0"/>
        </a:xfrm>
      </p:grpSpPr>
      <p:sp>
        <p:nvSpPr>
          <p:cNvPr id="328" name="Google Shape;328;p3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9" name="Google Shape;329;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4" name="Shape 334"/>
        <p:cNvGrpSpPr/>
        <p:nvPr/>
      </p:nvGrpSpPr>
      <p:grpSpPr>
        <a:xfrm>
          <a:off x="0" y="0"/>
          <a:ext cx="0" cy="0"/>
          <a:chOff x="0" y="0"/>
          <a:chExt cx="0" cy="0"/>
        </a:xfrm>
      </p:grpSpPr>
      <p:sp>
        <p:nvSpPr>
          <p:cNvPr id="335" name="Google Shape;335;p3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6" name="Google Shape;336;p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2" name="Shape 112"/>
        <p:cNvGrpSpPr/>
        <p:nvPr/>
      </p:nvGrpSpPr>
      <p:grpSpPr>
        <a:xfrm>
          <a:off x="0" y="0"/>
          <a:ext cx="0" cy="0"/>
          <a:chOff x="0" y="0"/>
          <a:chExt cx="0" cy="0"/>
        </a:xfrm>
      </p:grpSpPr>
      <p:sp>
        <p:nvSpPr>
          <p:cNvPr id="113" name="Google Shape;113;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4" name="Google Shape;114;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i="0" lang="en-US" sz="1200" u="none" cap="none" strike="noStrike">
                <a:solidFill>
                  <a:schemeClr val="dk1"/>
                </a:solidFill>
                <a:latin typeface="Calibri"/>
                <a:ea typeface="Calibri"/>
                <a:cs typeface="Calibri"/>
                <a:sym typeface="Calibri"/>
              </a:rPr>
              <a:t>FIGURE 1. </a:t>
            </a:r>
            <a:r>
              <a:rPr b="0" i="0" lang="en-US" sz="1200" u="none" cap="none" strike="noStrike">
                <a:solidFill>
                  <a:schemeClr val="dk1"/>
                </a:solidFill>
                <a:latin typeface="Calibri"/>
                <a:ea typeface="Calibri"/>
                <a:cs typeface="Calibri"/>
                <a:sym typeface="Calibri"/>
              </a:rPr>
              <a:t>Global SSM/I TPW on September 19, 1999. TPW image is directly from </a:t>
            </a:r>
            <a:r>
              <a:rPr b="0" i="0" lang="en-US" sz="1200" u="sng" cap="none" strike="noStrike">
                <a:solidFill>
                  <a:schemeClr val="hlink"/>
                </a:solidFill>
                <a:latin typeface="Calibri"/>
                <a:ea typeface="Calibri"/>
                <a:cs typeface="Calibri"/>
                <a:sym typeface="Calibri"/>
                <a:hlinkClick r:id="rId2"/>
              </a:rPr>
              <a:t>www.remss.com</a:t>
            </a:r>
            <a:r>
              <a:rPr b="0" i="0" lang="en-US" sz="1200" u="none" cap="none" strike="noStrike">
                <a:solidFill>
                  <a:schemeClr val="dk1"/>
                </a:solidFill>
                <a:latin typeface="Calibri"/>
                <a:ea typeface="Calibri"/>
                <a:cs typeface="Calibri"/>
                <a:sym typeface="Calibri"/>
              </a:rPr>
              <a:t>. This particular example of the SSM/I products directly available on that web site from 1999 happened to image both Hurricane Floyd and Hurricane Gert. Note that the color legend online is different from the TPW plots created from the downloaded data.  </a:t>
            </a:r>
            <a:endParaRPr/>
          </a:p>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 </a:t>
            </a:r>
            <a:endParaRPr/>
          </a:p>
          <a:p>
            <a:pPr indent="0" lvl="0" marL="0" marR="0" rtl="0" algn="l">
              <a:spcBef>
                <a:spcPts val="0"/>
              </a:spcBef>
              <a:spcAft>
                <a:spcPts val="0"/>
              </a:spcAft>
              <a:buNone/>
            </a:pPr>
            <a:r>
              <a:rPr b="1" i="0" lang="en-US" sz="1200" u="none" cap="none" strike="noStrike">
                <a:solidFill>
                  <a:schemeClr val="dk1"/>
                </a:solidFill>
                <a:latin typeface="Calibri"/>
                <a:ea typeface="Calibri"/>
                <a:cs typeface="Calibri"/>
                <a:sym typeface="Calibri"/>
              </a:rPr>
              <a:t>FIGURE 1. </a:t>
            </a:r>
            <a:r>
              <a:rPr b="0" i="0" lang="en-US" sz="1200" u="none" cap="none" strike="noStrike">
                <a:solidFill>
                  <a:schemeClr val="dk1"/>
                </a:solidFill>
                <a:latin typeface="Calibri"/>
                <a:ea typeface="Calibri"/>
                <a:cs typeface="Calibri"/>
                <a:sym typeface="Calibri"/>
              </a:rPr>
              <a:t>Global SSM/I TPW on September 19, 1999. TPW image is directly from </a:t>
            </a:r>
            <a:r>
              <a:rPr b="0" i="0" lang="en-US" sz="1200" u="sng" cap="none" strike="noStrike">
                <a:solidFill>
                  <a:schemeClr val="hlink"/>
                </a:solidFill>
                <a:latin typeface="Calibri"/>
                <a:ea typeface="Calibri"/>
                <a:cs typeface="Calibri"/>
                <a:sym typeface="Calibri"/>
                <a:hlinkClick r:id="rId3"/>
              </a:rPr>
              <a:t>www.remss.com</a:t>
            </a:r>
            <a:r>
              <a:rPr b="0" i="0" lang="en-US" sz="1200" u="none" cap="none" strike="noStrike">
                <a:solidFill>
                  <a:schemeClr val="dk1"/>
                </a:solidFill>
                <a:latin typeface="Calibri"/>
                <a:ea typeface="Calibri"/>
                <a:cs typeface="Calibri"/>
                <a:sym typeface="Calibri"/>
              </a:rPr>
              <a:t>. This particular example of the SSM/I products directly available on that web site from 1999 happened to image both Hurricane Floyd and Hurricane Gert. Note that the color legend online is different from the TPW plots created from the downloaded data.  </a:t>
            </a:r>
            <a:endParaRPr/>
          </a:p>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115" name="Google Shape;115;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1" name="Shape 121"/>
        <p:cNvGrpSpPr/>
        <p:nvPr/>
      </p:nvGrpSpPr>
      <p:grpSpPr>
        <a:xfrm>
          <a:off x="0" y="0"/>
          <a:ext cx="0" cy="0"/>
          <a:chOff x="0" y="0"/>
          <a:chExt cx="0" cy="0"/>
        </a:xfrm>
      </p:grpSpPr>
      <p:sp>
        <p:nvSpPr>
          <p:cNvPr id="122" name="Google Shape;122;p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3" name="Google Shape;123;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7" name="Shape 127"/>
        <p:cNvGrpSpPr/>
        <p:nvPr/>
      </p:nvGrpSpPr>
      <p:grpSpPr>
        <a:xfrm>
          <a:off x="0" y="0"/>
          <a:ext cx="0" cy="0"/>
          <a:chOff x="0" y="0"/>
          <a:chExt cx="0" cy="0"/>
        </a:xfrm>
      </p:grpSpPr>
      <p:sp>
        <p:nvSpPr>
          <p:cNvPr id="128" name="Google Shape;128;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9" name="Google Shape;129;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SSM/I is part of the Defense Meteorological Satellite Program (DMSP), which was part of NASA’s Pathfinder Program.</a:t>
            </a:r>
            <a:endParaRPr/>
          </a:p>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6 satellites – F-8, F-10, F-11, F-13, F-14, and F-15</a:t>
            </a:r>
            <a:endParaRPr/>
          </a:p>
        </p:txBody>
      </p:sp>
      <p:sp>
        <p:nvSpPr>
          <p:cNvPr id="130" name="Google Shape;130;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7" name="Shape 137"/>
        <p:cNvGrpSpPr/>
        <p:nvPr/>
      </p:nvGrpSpPr>
      <p:grpSpPr>
        <a:xfrm>
          <a:off x="0" y="0"/>
          <a:ext cx="0" cy="0"/>
          <a:chOff x="0" y="0"/>
          <a:chExt cx="0" cy="0"/>
        </a:xfrm>
      </p:grpSpPr>
      <p:sp>
        <p:nvSpPr>
          <p:cNvPr id="138" name="Google Shape;138;p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9" name="Google Shape;139;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8" name="Shape 148"/>
        <p:cNvGrpSpPr/>
        <p:nvPr/>
      </p:nvGrpSpPr>
      <p:grpSpPr>
        <a:xfrm>
          <a:off x="0" y="0"/>
          <a:ext cx="0" cy="0"/>
          <a:chOff x="0" y="0"/>
          <a:chExt cx="0" cy="0"/>
        </a:xfrm>
      </p:grpSpPr>
      <p:sp>
        <p:nvSpPr>
          <p:cNvPr id="149" name="Google Shape;149;p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0" name="Google Shape;150;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9" name="Shape 159"/>
        <p:cNvGrpSpPr/>
        <p:nvPr/>
      </p:nvGrpSpPr>
      <p:grpSpPr>
        <a:xfrm>
          <a:off x="0" y="0"/>
          <a:ext cx="0" cy="0"/>
          <a:chOff x="0" y="0"/>
          <a:chExt cx="0" cy="0"/>
        </a:xfrm>
      </p:grpSpPr>
      <p:sp>
        <p:nvSpPr>
          <p:cNvPr id="160" name="Google Shape;160;p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1" name="Google Shape;161;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15" name="Shape 15"/>
        <p:cNvGrpSpPr/>
        <p:nvPr/>
      </p:nvGrpSpPr>
      <p:grpSpPr>
        <a:xfrm>
          <a:off x="0" y="0"/>
          <a:ext cx="0" cy="0"/>
          <a:chOff x="0" y="0"/>
          <a:chExt cx="0" cy="0"/>
        </a:xfrm>
      </p:grpSpPr>
      <p:sp>
        <p:nvSpPr>
          <p:cNvPr id="16" name="Google Shape;16;p2"/>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lstStyle>
            <a:lvl1pPr lvl="0" marR="0" rtl="0" algn="ctr">
              <a:lnSpc>
                <a:spcPct val="90000"/>
              </a:lnSpc>
              <a:spcBef>
                <a:spcPts val="0"/>
              </a:spcBef>
              <a:spcAft>
                <a:spcPts val="0"/>
              </a:spcAft>
              <a:buClr>
                <a:schemeClr val="dk1"/>
              </a:buClr>
              <a:buSzPts val="6000"/>
              <a:buFont typeface="Calibri"/>
              <a:buNone/>
              <a:defRPr b="0" i="0" sz="60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7" name="Google Shape;17;p2"/>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lstStyle>
            <a:lvl1pPr lvl="0" marR="0" rtl="0" algn="ctr">
              <a:lnSpc>
                <a:spcPct val="90000"/>
              </a:lnSpc>
              <a:spcBef>
                <a:spcPts val="10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1pPr>
            <a:lvl2pPr lvl="1" marR="0" rtl="0" algn="ctr">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2pPr>
            <a:lvl3pPr lvl="2" marR="0" rtl="0" algn="ctr">
              <a:lnSpc>
                <a:spcPct val="90000"/>
              </a:lnSpc>
              <a:spcBef>
                <a:spcPts val="500"/>
              </a:spcBef>
              <a:spcAft>
                <a:spcPts val="0"/>
              </a:spcAft>
              <a:buClr>
                <a:schemeClr val="dk1"/>
              </a:buClr>
              <a:buSzPts val="1800"/>
              <a:buFont typeface="Arial"/>
              <a:buNone/>
              <a:defRPr b="0" i="0" sz="1800" u="none" cap="none" strike="noStrike">
                <a:solidFill>
                  <a:schemeClr val="dk1"/>
                </a:solidFill>
                <a:latin typeface="Calibri"/>
                <a:ea typeface="Calibri"/>
                <a:cs typeface="Calibri"/>
                <a:sym typeface="Calibri"/>
              </a:defRPr>
            </a:lvl3pPr>
            <a:lvl4pPr lvl="3"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4pPr>
            <a:lvl5pPr lvl="4"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5pPr>
            <a:lvl6pPr lvl="5"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6pPr>
            <a:lvl7pPr lvl="6"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7pPr>
            <a:lvl8pPr lvl="7"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8pPr>
            <a:lvl9pPr lvl="8"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9pPr>
          </a:lstStyle>
          <a:p/>
        </p:txBody>
      </p:sp>
      <p:sp>
        <p:nvSpPr>
          <p:cNvPr id="18" name="Google Shape;18;p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9" name="Google Shape;19;p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0" name="Google Shape;20;p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Vertical Text" type="vertTx">
  <p:cSld name="VERTICAL_TEXT">
    <p:spTree>
      <p:nvGrpSpPr>
        <p:cNvPr id="72" name="Shape 72"/>
        <p:cNvGrpSpPr/>
        <p:nvPr/>
      </p:nvGrpSpPr>
      <p:grpSpPr>
        <a:xfrm>
          <a:off x="0" y="0"/>
          <a:ext cx="0" cy="0"/>
          <a:chOff x="0" y="0"/>
          <a:chExt cx="0" cy="0"/>
        </a:xfrm>
      </p:grpSpPr>
      <p:sp>
        <p:nvSpPr>
          <p:cNvPr id="73" name="Google Shape;73;p1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4" name="Google Shape;74;p11"/>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5" name="Google Shape;75;p1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lstStyle>
            <a:lvl1pPr lvl="0" marR="0" rtl="0" algn="l">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76" name="Google Shape;76;p1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lstStyle>
            <a:lvl1pPr lvl="0" marR="0" rtl="0" algn="ctr">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77" name="Google Shape;77;p1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Calibri"/>
                <a:ea typeface="Calibri"/>
                <a:cs typeface="Calibri"/>
                <a:sym typeface="Calibri"/>
              </a:defRPr>
            </a:lvl1pPr>
            <a:lvl2pPr indent="0" lvl="1" marL="0" marR="0" rtl="0" algn="r">
              <a:spcBef>
                <a:spcPts val="0"/>
              </a:spcBef>
              <a:buNone/>
              <a:defRPr sz="1200">
                <a:solidFill>
                  <a:srgbClr val="888888"/>
                </a:solidFill>
                <a:latin typeface="Calibri"/>
                <a:ea typeface="Calibri"/>
                <a:cs typeface="Calibri"/>
                <a:sym typeface="Calibri"/>
              </a:defRPr>
            </a:lvl2pPr>
            <a:lvl3pPr indent="0" lvl="2" marL="0" marR="0" rtl="0" algn="r">
              <a:spcBef>
                <a:spcPts val="0"/>
              </a:spcBef>
              <a:buNone/>
              <a:defRPr sz="1200">
                <a:solidFill>
                  <a:srgbClr val="888888"/>
                </a:solidFill>
                <a:latin typeface="Calibri"/>
                <a:ea typeface="Calibri"/>
                <a:cs typeface="Calibri"/>
                <a:sym typeface="Calibri"/>
              </a:defRPr>
            </a:lvl3pPr>
            <a:lvl4pPr indent="0" lvl="3" marL="0" marR="0" rtl="0" algn="r">
              <a:spcBef>
                <a:spcPts val="0"/>
              </a:spcBef>
              <a:buNone/>
              <a:defRPr sz="1200">
                <a:solidFill>
                  <a:srgbClr val="888888"/>
                </a:solidFill>
                <a:latin typeface="Calibri"/>
                <a:ea typeface="Calibri"/>
                <a:cs typeface="Calibri"/>
                <a:sym typeface="Calibri"/>
              </a:defRPr>
            </a:lvl4pPr>
            <a:lvl5pPr indent="0" lvl="4" marL="0" marR="0" rtl="0" algn="r">
              <a:spcBef>
                <a:spcPts val="0"/>
              </a:spcBef>
              <a:buNone/>
              <a:defRPr sz="1200">
                <a:solidFill>
                  <a:srgbClr val="888888"/>
                </a:solidFill>
                <a:latin typeface="Calibri"/>
                <a:ea typeface="Calibri"/>
                <a:cs typeface="Calibri"/>
                <a:sym typeface="Calibri"/>
              </a:defRPr>
            </a:lvl5pPr>
            <a:lvl6pPr indent="0" lvl="5" marL="0" marR="0" rtl="0" algn="r">
              <a:spcBef>
                <a:spcPts val="0"/>
              </a:spcBef>
              <a:buNone/>
              <a:defRPr sz="1200">
                <a:solidFill>
                  <a:srgbClr val="888888"/>
                </a:solidFill>
                <a:latin typeface="Calibri"/>
                <a:ea typeface="Calibri"/>
                <a:cs typeface="Calibri"/>
                <a:sym typeface="Calibri"/>
              </a:defRPr>
            </a:lvl6pPr>
            <a:lvl7pPr indent="0" lvl="6" marL="0" marR="0" rtl="0" algn="r">
              <a:spcBef>
                <a:spcPts val="0"/>
              </a:spcBef>
              <a:buNone/>
              <a:defRPr sz="1200">
                <a:solidFill>
                  <a:srgbClr val="888888"/>
                </a:solidFill>
                <a:latin typeface="Calibri"/>
                <a:ea typeface="Calibri"/>
                <a:cs typeface="Calibri"/>
                <a:sym typeface="Calibri"/>
              </a:defRPr>
            </a:lvl7pPr>
            <a:lvl8pPr indent="0" lvl="7" marL="0" marR="0" rtl="0" algn="r">
              <a:spcBef>
                <a:spcPts val="0"/>
              </a:spcBef>
              <a:buNone/>
              <a:defRPr sz="1200">
                <a:solidFill>
                  <a:srgbClr val="888888"/>
                </a:solidFill>
                <a:latin typeface="Calibri"/>
                <a:ea typeface="Calibri"/>
                <a:cs typeface="Calibri"/>
                <a:sym typeface="Calibri"/>
              </a:defRPr>
            </a:lvl8pPr>
            <a:lvl9pPr indent="0" lvl="8" marL="0" marR="0" rtl="0" algn="r">
              <a:spcBef>
                <a:spcPts val="0"/>
              </a:spcBef>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12"/>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80" name="Google Shape;80;p12"/>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1" name="Google Shape;81;p1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lstStyle>
            <a:lvl1pPr lvl="0" marR="0" rtl="0" algn="l">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2" name="Google Shape;82;p1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lstStyle>
            <a:lvl1pPr lvl="0" marR="0" rtl="0" algn="ctr">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3" name="Google Shape;83;p1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Calibri"/>
                <a:ea typeface="Calibri"/>
                <a:cs typeface="Calibri"/>
                <a:sym typeface="Calibri"/>
              </a:defRPr>
            </a:lvl1pPr>
            <a:lvl2pPr indent="0" lvl="1" marL="0" marR="0" rtl="0" algn="r">
              <a:spcBef>
                <a:spcPts val="0"/>
              </a:spcBef>
              <a:buNone/>
              <a:defRPr sz="1200">
                <a:solidFill>
                  <a:srgbClr val="888888"/>
                </a:solidFill>
                <a:latin typeface="Calibri"/>
                <a:ea typeface="Calibri"/>
                <a:cs typeface="Calibri"/>
                <a:sym typeface="Calibri"/>
              </a:defRPr>
            </a:lvl2pPr>
            <a:lvl3pPr indent="0" lvl="2" marL="0" marR="0" rtl="0" algn="r">
              <a:spcBef>
                <a:spcPts val="0"/>
              </a:spcBef>
              <a:buNone/>
              <a:defRPr sz="1200">
                <a:solidFill>
                  <a:srgbClr val="888888"/>
                </a:solidFill>
                <a:latin typeface="Calibri"/>
                <a:ea typeface="Calibri"/>
                <a:cs typeface="Calibri"/>
                <a:sym typeface="Calibri"/>
              </a:defRPr>
            </a:lvl3pPr>
            <a:lvl4pPr indent="0" lvl="3" marL="0" marR="0" rtl="0" algn="r">
              <a:spcBef>
                <a:spcPts val="0"/>
              </a:spcBef>
              <a:buNone/>
              <a:defRPr sz="1200">
                <a:solidFill>
                  <a:srgbClr val="888888"/>
                </a:solidFill>
                <a:latin typeface="Calibri"/>
                <a:ea typeface="Calibri"/>
                <a:cs typeface="Calibri"/>
                <a:sym typeface="Calibri"/>
              </a:defRPr>
            </a:lvl4pPr>
            <a:lvl5pPr indent="0" lvl="4" marL="0" marR="0" rtl="0" algn="r">
              <a:spcBef>
                <a:spcPts val="0"/>
              </a:spcBef>
              <a:buNone/>
              <a:defRPr sz="1200">
                <a:solidFill>
                  <a:srgbClr val="888888"/>
                </a:solidFill>
                <a:latin typeface="Calibri"/>
                <a:ea typeface="Calibri"/>
                <a:cs typeface="Calibri"/>
                <a:sym typeface="Calibri"/>
              </a:defRPr>
            </a:lvl5pPr>
            <a:lvl6pPr indent="0" lvl="5" marL="0" marR="0" rtl="0" algn="r">
              <a:spcBef>
                <a:spcPts val="0"/>
              </a:spcBef>
              <a:buNone/>
              <a:defRPr sz="1200">
                <a:solidFill>
                  <a:srgbClr val="888888"/>
                </a:solidFill>
                <a:latin typeface="Calibri"/>
                <a:ea typeface="Calibri"/>
                <a:cs typeface="Calibri"/>
                <a:sym typeface="Calibri"/>
              </a:defRPr>
            </a:lvl6pPr>
            <a:lvl7pPr indent="0" lvl="6" marL="0" marR="0" rtl="0" algn="r">
              <a:spcBef>
                <a:spcPts val="0"/>
              </a:spcBef>
              <a:buNone/>
              <a:defRPr sz="1200">
                <a:solidFill>
                  <a:srgbClr val="888888"/>
                </a:solidFill>
                <a:latin typeface="Calibri"/>
                <a:ea typeface="Calibri"/>
                <a:cs typeface="Calibri"/>
                <a:sym typeface="Calibri"/>
              </a:defRPr>
            </a:lvl7pPr>
            <a:lvl8pPr indent="0" lvl="7" marL="0" marR="0" rtl="0" algn="r">
              <a:spcBef>
                <a:spcPts val="0"/>
              </a:spcBef>
              <a:buNone/>
              <a:defRPr sz="1200">
                <a:solidFill>
                  <a:srgbClr val="888888"/>
                </a:solidFill>
                <a:latin typeface="Calibri"/>
                <a:ea typeface="Calibri"/>
                <a:cs typeface="Calibri"/>
                <a:sym typeface="Calibri"/>
              </a:defRPr>
            </a:lvl8pPr>
            <a:lvl9pPr indent="0" lvl="8" marL="0" marR="0" rtl="0" algn="r">
              <a:spcBef>
                <a:spcPts val="0"/>
              </a:spcBef>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type="obj">
  <p:cSld name="OBJECT">
    <p:spTree>
      <p:nvGrpSpPr>
        <p:cNvPr id="21" name="Shape 21"/>
        <p:cNvGrpSpPr/>
        <p:nvPr/>
      </p:nvGrpSpPr>
      <p:grpSpPr>
        <a:xfrm>
          <a:off x="0" y="0"/>
          <a:ext cx="0" cy="0"/>
          <a:chOff x="0" y="0"/>
          <a:chExt cx="0" cy="0"/>
        </a:xfrm>
      </p:grpSpPr>
      <p:sp>
        <p:nvSpPr>
          <p:cNvPr id="22" name="Google Shape;22;p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23" name="Google Shape;23;p3"/>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4" name="Google Shape;24;p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lstStyle>
            <a:lvl1pPr lvl="0" marR="0" rtl="0" algn="l">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5" name="Google Shape;25;p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lstStyle>
            <a:lvl1pPr lvl="0" marR="0" rtl="0" algn="ctr">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6" name="Google Shape;26;p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Calibri"/>
                <a:ea typeface="Calibri"/>
                <a:cs typeface="Calibri"/>
                <a:sym typeface="Calibri"/>
              </a:defRPr>
            </a:lvl1pPr>
            <a:lvl2pPr indent="0" lvl="1" marL="0" marR="0" rtl="0" algn="r">
              <a:spcBef>
                <a:spcPts val="0"/>
              </a:spcBef>
              <a:buNone/>
              <a:defRPr sz="1200">
                <a:solidFill>
                  <a:srgbClr val="888888"/>
                </a:solidFill>
                <a:latin typeface="Calibri"/>
                <a:ea typeface="Calibri"/>
                <a:cs typeface="Calibri"/>
                <a:sym typeface="Calibri"/>
              </a:defRPr>
            </a:lvl2pPr>
            <a:lvl3pPr indent="0" lvl="2" marL="0" marR="0" rtl="0" algn="r">
              <a:spcBef>
                <a:spcPts val="0"/>
              </a:spcBef>
              <a:buNone/>
              <a:defRPr sz="1200">
                <a:solidFill>
                  <a:srgbClr val="888888"/>
                </a:solidFill>
                <a:latin typeface="Calibri"/>
                <a:ea typeface="Calibri"/>
                <a:cs typeface="Calibri"/>
                <a:sym typeface="Calibri"/>
              </a:defRPr>
            </a:lvl3pPr>
            <a:lvl4pPr indent="0" lvl="3" marL="0" marR="0" rtl="0" algn="r">
              <a:spcBef>
                <a:spcPts val="0"/>
              </a:spcBef>
              <a:buNone/>
              <a:defRPr sz="1200">
                <a:solidFill>
                  <a:srgbClr val="888888"/>
                </a:solidFill>
                <a:latin typeface="Calibri"/>
                <a:ea typeface="Calibri"/>
                <a:cs typeface="Calibri"/>
                <a:sym typeface="Calibri"/>
              </a:defRPr>
            </a:lvl4pPr>
            <a:lvl5pPr indent="0" lvl="4" marL="0" marR="0" rtl="0" algn="r">
              <a:spcBef>
                <a:spcPts val="0"/>
              </a:spcBef>
              <a:buNone/>
              <a:defRPr sz="1200">
                <a:solidFill>
                  <a:srgbClr val="888888"/>
                </a:solidFill>
                <a:latin typeface="Calibri"/>
                <a:ea typeface="Calibri"/>
                <a:cs typeface="Calibri"/>
                <a:sym typeface="Calibri"/>
              </a:defRPr>
            </a:lvl5pPr>
            <a:lvl6pPr indent="0" lvl="5" marL="0" marR="0" rtl="0" algn="r">
              <a:spcBef>
                <a:spcPts val="0"/>
              </a:spcBef>
              <a:buNone/>
              <a:defRPr sz="1200">
                <a:solidFill>
                  <a:srgbClr val="888888"/>
                </a:solidFill>
                <a:latin typeface="Calibri"/>
                <a:ea typeface="Calibri"/>
                <a:cs typeface="Calibri"/>
                <a:sym typeface="Calibri"/>
              </a:defRPr>
            </a:lvl6pPr>
            <a:lvl7pPr indent="0" lvl="6" marL="0" marR="0" rtl="0" algn="r">
              <a:spcBef>
                <a:spcPts val="0"/>
              </a:spcBef>
              <a:buNone/>
              <a:defRPr sz="1200">
                <a:solidFill>
                  <a:srgbClr val="888888"/>
                </a:solidFill>
                <a:latin typeface="Calibri"/>
                <a:ea typeface="Calibri"/>
                <a:cs typeface="Calibri"/>
                <a:sym typeface="Calibri"/>
              </a:defRPr>
            </a:lvl7pPr>
            <a:lvl8pPr indent="0" lvl="7" marL="0" marR="0" rtl="0" algn="r">
              <a:spcBef>
                <a:spcPts val="0"/>
              </a:spcBef>
              <a:buNone/>
              <a:defRPr sz="1200">
                <a:solidFill>
                  <a:srgbClr val="888888"/>
                </a:solidFill>
                <a:latin typeface="Calibri"/>
                <a:ea typeface="Calibri"/>
                <a:cs typeface="Calibri"/>
                <a:sym typeface="Calibri"/>
              </a:defRPr>
            </a:lvl8pPr>
            <a:lvl9pPr indent="0" lvl="8" marL="0" marR="0" rtl="0" algn="r">
              <a:spcBef>
                <a:spcPts val="0"/>
              </a:spcBef>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27" name="Shape 27"/>
        <p:cNvGrpSpPr/>
        <p:nvPr/>
      </p:nvGrpSpPr>
      <p:grpSpPr>
        <a:xfrm>
          <a:off x="0" y="0"/>
          <a:ext cx="0" cy="0"/>
          <a:chOff x="0" y="0"/>
          <a:chExt cx="0" cy="0"/>
        </a:xfrm>
      </p:grpSpPr>
      <p:sp>
        <p:nvSpPr>
          <p:cNvPr id="28" name="Google Shape;28;p4"/>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lstStyle>
            <a:lvl1pPr lvl="0" marR="0" rtl="0" algn="l">
              <a:lnSpc>
                <a:spcPct val="90000"/>
              </a:lnSpc>
              <a:spcBef>
                <a:spcPts val="0"/>
              </a:spcBef>
              <a:spcAft>
                <a:spcPts val="0"/>
              </a:spcAft>
              <a:buClr>
                <a:schemeClr val="dk1"/>
              </a:buClr>
              <a:buSzPts val="6000"/>
              <a:buFont typeface="Calibri"/>
              <a:buNone/>
              <a:defRPr b="0" i="0" sz="60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29" name="Google Shape;29;p4"/>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lstStyle>
            <a:lvl1pPr indent="-228600" lvl="0" marL="457200" marR="0" rtl="0" algn="l">
              <a:lnSpc>
                <a:spcPct val="90000"/>
              </a:lnSpc>
              <a:spcBef>
                <a:spcPts val="1000"/>
              </a:spcBef>
              <a:spcAft>
                <a:spcPts val="0"/>
              </a:spcAft>
              <a:buClr>
                <a:srgbClr val="888888"/>
              </a:buClr>
              <a:buSzPts val="2400"/>
              <a:buFont typeface="Arial"/>
              <a:buNone/>
              <a:defRPr b="0" i="0" sz="2400" u="none" cap="none" strike="noStrike">
                <a:solidFill>
                  <a:srgbClr val="888888"/>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
        <p:nvSpPr>
          <p:cNvPr id="30" name="Google Shape;30;p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lstStyle>
            <a:lvl1pPr lvl="0" marR="0" rtl="0" algn="l">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1" name="Google Shape;31;p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lstStyle>
            <a:lvl1pPr lvl="0" marR="0" rtl="0" algn="ctr">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2" name="Google Shape;32;p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Calibri"/>
                <a:ea typeface="Calibri"/>
                <a:cs typeface="Calibri"/>
                <a:sym typeface="Calibri"/>
              </a:defRPr>
            </a:lvl1pPr>
            <a:lvl2pPr indent="0" lvl="1" marL="0" marR="0" rtl="0" algn="r">
              <a:spcBef>
                <a:spcPts val="0"/>
              </a:spcBef>
              <a:buNone/>
              <a:defRPr sz="1200">
                <a:solidFill>
                  <a:srgbClr val="888888"/>
                </a:solidFill>
                <a:latin typeface="Calibri"/>
                <a:ea typeface="Calibri"/>
                <a:cs typeface="Calibri"/>
                <a:sym typeface="Calibri"/>
              </a:defRPr>
            </a:lvl2pPr>
            <a:lvl3pPr indent="0" lvl="2" marL="0" marR="0" rtl="0" algn="r">
              <a:spcBef>
                <a:spcPts val="0"/>
              </a:spcBef>
              <a:buNone/>
              <a:defRPr sz="1200">
                <a:solidFill>
                  <a:srgbClr val="888888"/>
                </a:solidFill>
                <a:latin typeface="Calibri"/>
                <a:ea typeface="Calibri"/>
                <a:cs typeface="Calibri"/>
                <a:sym typeface="Calibri"/>
              </a:defRPr>
            </a:lvl3pPr>
            <a:lvl4pPr indent="0" lvl="3" marL="0" marR="0" rtl="0" algn="r">
              <a:spcBef>
                <a:spcPts val="0"/>
              </a:spcBef>
              <a:buNone/>
              <a:defRPr sz="1200">
                <a:solidFill>
                  <a:srgbClr val="888888"/>
                </a:solidFill>
                <a:latin typeface="Calibri"/>
                <a:ea typeface="Calibri"/>
                <a:cs typeface="Calibri"/>
                <a:sym typeface="Calibri"/>
              </a:defRPr>
            </a:lvl4pPr>
            <a:lvl5pPr indent="0" lvl="4" marL="0" marR="0" rtl="0" algn="r">
              <a:spcBef>
                <a:spcPts val="0"/>
              </a:spcBef>
              <a:buNone/>
              <a:defRPr sz="1200">
                <a:solidFill>
                  <a:srgbClr val="888888"/>
                </a:solidFill>
                <a:latin typeface="Calibri"/>
                <a:ea typeface="Calibri"/>
                <a:cs typeface="Calibri"/>
                <a:sym typeface="Calibri"/>
              </a:defRPr>
            </a:lvl5pPr>
            <a:lvl6pPr indent="0" lvl="5" marL="0" marR="0" rtl="0" algn="r">
              <a:spcBef>
                <a:spcPts val="0"/>
              </a:spcBef>
              <a:buNone/>
              <a:defRPr sz="1200">
                <a:solidFill>
                  <a:srgbClr val="888888"/>
                </a:solidFill>
                <a:latin typeface="Calibri"/>
                <a:ea typeface="Calibri"/>
                <a:cs typeface="Calibri"/>
                <a:sym typeface="Calibri"/>
              </a:defRPr>
            </a:lvl6pPr>
            <a:lvl7pPr indent="0" lvl="6" marL="0" marR="0" rtl="0" algn="r">
              <a:spcBef>
                <a:spcPts val="0"/>
              </a:spcBef>
              <a:buNone/>
              <a:defRPr sz="1200">
                <a:solidFill>
                  <a:srgbClr val="888888"/>
                </a:solidFill>
                <a:latin typeface="Calibri"/>
                <a:ea typeface="Calibri"/>
                <a:cs typeface="Calibri"/>
                <a:sym typeface="Calibri"/>
              </a:defRPr>
            </a:lvl7pPr>
            <a:lvl8pPr indent="0" lvl="7" marL="0" marR="0" rtl="0" algn="r">
              <a:spcBef>
                <a:spcPts val="0"/>
              </a:spcBef>
              <a:buNone/>
              <a:defRPr sz="1200">
                <a:solidFill>
                  <a:srgbClr val="888888"/>
                </a:solidFill>
                <a:latin typeface="Calibri"/>
                <a:ea typeface="Calibri"/>
                <a:cs typeface="Calibri"/>
                <a:sym typeface="Calibri"/>
              </a:defRPr>
            </a:lvl8pPr>
            <a:lvl9pPr indent="0" lvl="8" marL="0" marR="0" rtl="0" algn="r">
              <a:spcBef>
                <a:spcPts val="0"/>
              </a:spcBef>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Content" type="twoObj">
  <p:cSld name="TWO_OBJECTS">
    <p:spTree>
      <p:nvGrpSpPr>
        <p:cNvPr id="33" name="Shape 33"/>
        <p:cNvGrpSpPr/>
        <p:nvPr/>
      </p:nvGrpSpPr>
      <p:grpSpPr>
        <a:xfrm>
          <a:off x="0" y="0"/>
          <a:ext cx="0" cy="0"/>
          <a:chOff x="0" y="0"/>
          <a:chExt cx="0" cy="0"/>
        </a:xfrm>
      </p:grpSpPr>
      <p:sp>
        <p:nvSpPr>
          <p:cNvPr id="34" name="Google Shape;34;p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35" name="Google Shape;35;p5"/>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6" name="Google Shape;36;p5"/>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7" name="Google Shape;37;p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lstStyle>
            <a:lvl1pPr lvl="0" marR="0" rtl="0" algn="l">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8" name="Google Shape;38;p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lstStyle>
            <a:lvl1pPr lvl="0" marR="0" rtl="0" algn="ctr">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9" name="Google Shape;39;p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Calibri"/>
                <a:ea typeface="Calibri"/>
                <a:cs typeface="Calibri"/>
                <a:sym typeface="Calibri"/>
              </a:defRPr>
            </a:lvl1pPr>
            <a:lvl2pPr indent="0" lvl="1" marL="0" marR="0" rtl="0" algn="r">
              <a:spcBef>
                <a:spcPts val="0"/>
              </a:spcBef>
              <a:buNone/>
              <a:defRPr sz="1200">
                <a:solidFill>
                  <a:srgbClr val="888888"/>
                </a:solidFill>
                <a:latin typeface="Calibri"/>
                <a:ea typeface="Calibri"/>
                <a:cs typeface="Calibri"/>
                <a:sym typeface="Calibri"/>
              </a:defRPr>
            </a:lvl2pPr>
            <a:lvl3pPr indent="0" lvl="2" marL="0" marR="0" rtl="0" algn="r">
              <a:spcBef>
                <a:spcPts val="0"/>
              </a:spcBef>
              <a:buNone/>
              <a:defRPr sz="1200">
                <a:solidFill>
                  <a:srgbClr val="888888"/>
                </a:solidFill>
                <a:latin typeface="Calibri"/>
                <a:ea typeface="Calibri"/>
                <a:cs typeface="Calibri"/>
                <a:sym typeface="Calibri"/>
              </a:defRPr>
            </a:lvl3pPr>
            <a:lvl4pPr indent="0" lvl="3" marL="0" marR="0" rtl="0" algn="r">
              <a:spcBef>
                <a:spcPts val="0"/>
              </a:spcBef>
              <a:buNone/>
              <a:defRPr sz="1200">
                <a:solidFill>
                  <a:srgbClr val="888888"/>
                </a:solidFill>
                <a:latin typeface="Calibri"/>
                <a:ea typeface="Calibri"/>
                <a:cs typeface="Calibri"/>
                <a:sym typeface="Calibri"/>
              </a:defRPr>
            </a:lvl4pPr>
            <a:lvl5pPr indent="0" lvl="4" marL="0" marR="0" rtl="0" algn="r">
              <a:spcBef>
                <a:spcPts val="0"/>
              </a:spcBef>
              <a:buNone/>
              <a:defRPr sz="1200">
                <a:solidFill>
                  <a:srgbClr val="888888"/>
                </a:solidFill>
                <a:latin typeface="Calibri"/>
                <a:ea typeface="Calibri"/>
                <a:cs typeface="Calibri"/>
                <a:sym typeface="Calibri"/>
              </a:defRPr>
            </a:lvl5pPr>
            <a:lvl6pPr indent="0" lvl="5" marL="0" marR="0" rtl="0" algn="r">
              <a:spcBef>
                <a:spcPts val="0"/>
              </a:spcBef>
              <a:buNone/>
              <a:defRPr sz="1200">
                <a:solidFill>
                  <a:srgbClr val="888888"/>
                </a:solidFill>
                <a:latin typeface="Calibri"/>
                <a:ea typeface="Calibri"/>
                <a:cs typeface="Calibri"/>
                <a:sym typeface="Calibri"/>
              </a:defRPr>
            </a:lvl6pPr>
            <a:lvl7pPr indent="0" lvl="6" marL="0" marR="0" rtl="0" algn="r">
              <a:spcBef>
                <a:spcPts val="0"/>
              </a:spcBef>
              <a:buNone/>
              <a:defRPr sz="1200">
                <a:solidFill>
                  <a:srgbClr val="888888"/>
                </a:solidFill>
                <a:latin typeface="Calibri"/>
                <a:ea typeface="Calibri"/>
                <a:cs typeface="Calibri"/>
                <a:sym typeface="Calibri"/>
              </a:defRPr>
            </a:lvl7pPr>
            <a:lvl8pPr indent="0" lvl="7" marL="0" marR="0" rtl="0" algn="r">
              <a:spcBef>
                <a:spcPts val="0"/>
              </a:spcBef>
              <a:buNone/>
              <a:defRPr sz="1200">
                <a:solidFill>
                  <a:srgbClr val="888888"/>
                </a:solidFill>
                <a:latin typeface="Calibri"/>
                <a:ea typeface="Calibri"/>
                <a:cs typeface="Calibri"/>
                <a:sym typeface="Calibri"/>
              </a:defRPr>
            </a:lvl8pPr>
            <a:lvl9pPr indent="0" lvl="8" marL="0" marR="0" rtl="0" algn="r">
              <a:spcBef>
                <a:spcPts val="0"/>
              </a:spcBef>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mparison" type="twoTxTwoObj">
  <p:cSld name="TWO_OBJECTS_WITH_TEXT">
    <p:spTree>
      <p:nvGrpSpPr>
        <p:cNvPr id="40" name="Shape 40"/>
        <p:cNvGrpSpPr/>
        <p:nvPr/>
      </p:nvGrpSpPr>
      <p:grpSpPr>
        <a:xfrm>
          <a:off x="0" y="0"/>
          <a:ext cx="0" cy="0"/>
          <a:chOff x="0" y="0"/>
          <a:chExt cx="0" cy="0"/>
        </a:xfrm>
      </p:grpSpPr>
      <p:sp>
        <p:nvSpPr>
          <p:cNvPr id="41" name="Google Shape;41;p6"/>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42" name="Google Shape;42;p6"/>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lstStyle>
            <a:lvl1pPr indent="-228600" lvl="0" marL="457200" marR="0" rtl="0" algn="l">
              <a:lnSpc>
                <a:spcPct val="90000"/>
              </a:lnSpc>
              <a:spcBef>
                <a:spcPts val="1000"/>
              </a:spcBef>
              <a:spcAft>
                <a:spcPts val="0"/>
              </a:spcAft>
              <a:buClr>
                <a:schemeClr val="dk1"/>
              </a:buClr>
              <a:buSzPts val="2400"/>
              <a:buFont typeface="Arial"/>
              <a:buNone/>
              <a:defRPr b="1" i="0" sz="2400" u="none" cap="none" strike="noStrike">
                <a:solidFill>
                  <a:schemeClr val="dk1"/>
                </a:solidFill>
                <a:latin typeface="Calibri"/>
                <a:ea typeface="Calibri"/>
                <a:cs typeface="Calibri"/>
                <a:sym typeface="Calibri"/>
              </a:defRPr>
            </a:lvl1pPr>
            <a:lvl2pPr indent="-228600" lvl="1" marL="914400" marR="0" rtl="0" algn="l">
              <a:lnSpc>
                <a:spcPct val="90000"/>
              </a:lnSpc>
              <a:spcBef>
                <a:spcPts val="500"/>
              </a:spcBef>
              <a:spcAft>
                <a:spcPts val="0"/>
              </a:spcAft>
              <a:buClr>
                <a:schemeClr val="dk1"/>
              </a:buClr>
              <a:buSzPts val="2000"/>
              <a:buFont typeface="Arial"/>
              <a:buNone/>
              <a:defRPr b="1" i="0" sz="2000" u="none" cap="none" strike="noStrike">
                <a:solidFill>
                  <a:schemeClr val="dk1"/>
                </a:solidFill>
                <a:latin typeface="Calibri"/>
                <a:ea typeface="Calibri"/>
                <a:cs typeface="Calibri"/>
                <a:sym typeface="Calibri"/>
              </a:defRPr>
            </a:lvl2pPr>
            <a:lvl3pPr indent="-228600" lvl="2" marL="1371600" marR="0" rtl="0" algn="l">
              <a:lnSpc>
                <a:spcPct val="90000"/>
              </a:lnSpc>
              <a:spcBef>
                <a:spcPts val="500"/>
              </a:spcBef>
              <a:spcAft>
                <a:spcPts val="0"/>
              </a:spcAft>
              <a:buClr>
                <a:schemeClr val="dk1"/>
              </a:buClr>
              <a:buSzPts val="1800"/>
              <a:buFont typeface="Arial"/>
              <a:buNone/>
              <a:defRPr b="1" i="0" sz="1800" u="none" cap="none" strike="noStrike">
                <a:solidFill>
                  <a:schemeClr val="dk1"/>
                </a:solidFill>
                <a:latin typeface="Calibri"/>
                <a:ea typeface="Calibri"/>
                <a:cs typeface="Calibri"/>
                <a:sym typeface="Calibri"/>
              </a:defRPr>
            </a:lvl3pPr>
            <a:lvl4pPr indent="-228600" lvl="3" marL="18288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4pPr>
            <a:lvl5pPr indent="-228600" lvl="4" marL="22860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5pPr>
            <a:lvl6pPr indent="-228600" lvl="5" marL="27432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6pPr>
            <a:lvl7pPr indent="-228600" lvl="6" marL="32004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7pPr>
            <a:lvl8pPr indent="-228600" lvl="7" marL="36576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8pPr>
            <a:lvl9pPr indent="-228600" lvl="8" marL="41148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9pPr>
          </a:lstStyle>
          <a:p/>
        </p:txBody>
      </p:sp>
      <p:sp>
        <p:nvSpPr>
          <p:cNvPr id="43" name="Google Shape;43;p6"/>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44" name="Google Shape;44;p6"/>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lstStyle>
            <a:lvl1pPr indent="-228600" lvl="0" marL="457200" marR="0" rtl="0" algn="l">
              <a:lnSpc>
                <a:spcPct val="90000"/>
              </a:lnSpc>
              <a:spcBef>
                <a:spcPts val="1000"/>
              </a:spcBef>
              <a:spcAft>
                <a:spcPts val="0"/>
              </a:spcAft>
              <a:buClr>
                <a:schemeClr val="dk1"/>
              </a:buClr>
              <a:buSzPts val="2400"/>
              <a:buFont typeface="Arial"/>
              <a:buNone/>
              <a:defRPr b="1" i="0" sz="2400" u="none" cap="none" strike="noStrike">
                <a:solidFill>
                  <a:schemeClr val="dk1"/>
                </a:solidFill>
                <a:latin typeface="Calibri"/>
                <a:ea typeface="Calibri"/>
                <a:cs typeface="Calibri"/>
                <a:sym typeface="Calibri"/>
              </a:defRPr>
            </a:lvl1pPr>
            <a:lvl2pPr indent="-228600" lvl="1" marL="914400" marR="0" rtl="0" algn="l">
              <a:lnSpc>
                <a:spcPct val="90000"/>
              </a:lnSpc>
              <a:spcBef>
                <a:spcPts val="500"/>
              </a:spcBef>
              <a:spcAft>
                <a:spcPts val="0"/>
              </a:spcAft>
              <a:buClr>
                <a:schemeClr val="dk1"/>
              </a:buClr>
              <a:buSzPts val="2000"/>
              <a:buFont typeface="Arial"/>
              <a:buNone/>
              <a:defRPr b="1" i="0" sz="2000" u="none" cap="none" strike="noStrike">
                <a:solidFill>
                  <a:schemeClr val="dk1"/>
                </a:solidFill>
                <a:latin typeface="Calibri"/>
                <a:ea typeface="Calibri"/>
                <a:cs typeface="Calibri"/>
                <a:sym typeface="Calibri"/>
              </a:defRPr>
            </a:lvl2pPr>
            <a:lvl3pPr indent="-228600" lvl="2" marL="1371600" marR="0" rtl="0" algn="l">
              <a:lnSpc>
                <a:spcPct val="90000"/>
              </a:lnSpc>
              <a:spcBef>
                <a:spcPts val="500"/>
              </a:spcBef>
              <a:spcAft>
                <a:spcPts val="0"/>
              </a:spcAft>
              <a:buClr>
                <a:schemeClr val="dk1"/>
              </a:buClr>
              <a:buSzPts val="1800"/>
              <a:buFont typeface="Arial"/>
              <a:buNone/>
              <a:defRPr b="1" i="0" sz="1800" u="none" cap="none" strike="noStrike">
                <a:solidFill>
                  <a:schemeClr val="dk1"/>
                </a:solidFill>
                <a:latin typeface="Calibri"/>
                <a:ea typeface="Calibri"/>
                <a:cs typeface="Calibri"/>
                <a:sym typeface="Calibri"/>
              </a:defRPr>
            </a:lvl3pPr>
            <a:lvl4pPr indent="-228600" lvl="3" marL="18288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4pPr>
            <a:lvl5pPr indent="-228600" lvl="4" marL="22860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5pPr>
            <a:lvl6pPr indent="-228600" lvl="5" marL="27432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6pPr>
            <a:lvl7pPr indent="-228600" lvl="6" marL="32004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7pPr>
            <a:lvl8pPr indent="-228600" lvl="7" marL="36576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8pPr>
            <a:lvl9pPr indent="-228600" lvl="8" marL="41148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9pPr>
          </a:lstStyle>
          <a:p/>
        </p:txBody>
      </p:sp>
      <p:sp>
        <p:nvSpPr>
          <p:cNvPr id="45" name="Google Shape;45;p6"/>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46" name="Google Shape;46;p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lstStyle>
            <a:lvl1pPr lvl="0" marR="0" rtl="0" algn="l">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7" name="Google Shape;47;p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lstStyle>
            <a:lvl1pPr lvl="0" marR="0" rtl="0" algn="ctr">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8" name="Google Shape;48;p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Calibri"/>
                <a:ea typeface="Calibri"/>
                <a:cs typeface="Calibri"/>
                <a:sym typeface="Calibri"/>
              </a:defRPr>
            </a:lvl1pPr>
            <a:lvl2pPr indent="0" lvl="1" marL="0" marR="0" rtl="0" algn="r">
              <a:spcBef>
                <a:spcPts val="0"/>
              </a:spcBef>
              <a:buNone/>
              <a:defRPr sz="1200">
                <a:solidFill>
                  <a:srgbClr val="888888"/>
                </a:solidFill>
                <a:latin typeface="Calibri"/>
                <a:ea typeface="Calibri"/>
                <a:cs typeface="Calibri"/>
                <a:sym typeface="Calibri"/>
              </a:defRPr>
            </a:lvl2pPr>
            <a:lvl3pPr indent="0" lvl="2" marL="0" marR="0" rtl="0" algn="r">
              <a:spcBef>
                <a:spcPts val="0"/>
              </a:spcBef>
              <a:buNone/>
              <a:defRPr sz="1200">
                <a:solidFill>
                  <a:srgbClr val="888888"/>
                </a:solidFill>
                <a:latin typeface="Calibri"/>
                <a:ea typeface="Calibri"/>
                <a:cs typeface="Calibri"/>
                <a:sym typeface="Calibri"/>
              </a:defRPr>
            </a:lvl3pPr>
            <a:lvl4pPr indent="0" lvl="3" marL="0" marR="0" rtl="0" algn="r">
              <a:spcBef>
                <a:spcPts val="0"/>
              </a:spcBef>
              <a:buNone/>
              <a:defRPr sz="1200">
                <a:solidFill>
                  <a:srgbClr val="888888"/>
                </a:solidFill>
                <a:latin typeface="Calibri"/>
                <a:ea typeface="Calibri"/>
                <a:cs typeface="Calibri"/>
                <a:sym typeface="Calibri"/>
              </a:defRPr>
            </a:lvl4pPr>
            <a:lvl5pPr indent="0" lvl="4" marL="0" marR="0" rtl="0" algn="r">
              <a:spcBef>
                <a:spcPts val="0"/>
              </a:spcBef>
              <a:buNone/>
              <a:defRPr sz="1200">
                <a:solidFill>
                  <a:srgbClr val="888888"/>
                </a:solidFill>
                <a:latin typeface="Calibri"/>
                <a:ea typeface="Calibri"/>
                <a:cs typeface="Calibri"/>
                <a:sym typeface="Calibri"/>
              </a:defRPr>
            </a:lvl5pPr>
            <a:lvl6pPr indent="0" lvl="5" marL="0" marR="0" rtl="0" algn="r">
              <a:spcBef>
                <a:spcPts val="0"/>
              </a:spcBef>
              <a:buNone/>
              <a:defRPr sz="1200">
                <a:solidFill>
                  <a:srgbClr val="888888"/>
                </a:solidFill>
                <a:latin typeface="Calibri"/>
                <a:ea typeface="Calibri"/>
                <a:cs typeface="Calibri"/>
                <a:sym typeface="Calibri"/>
              </a:defRPr>
            </a:lvl6pPr>
            <a:lvl7pPr indent="0" lvl="6" marL="0" marR="0" rtl="0" algn="r">
              <a:spcBef>
                <a:spcPts val="0"/>
              </a:spcBef>
              <a:buNone/>
              <a:defRPr sz="1200">
                <a:solidFill>
                  <a:srgbClr val="888888"/>
                </a:solidFill>
                <a:latin typeface="Calibri"/>
                <a:ea typeface="Calibri"/>
                <a:cs typeface="Calibri"/>
                <a:sym typeface="Calibri"/>
              </a:defRPr>
            </a:lvl7pPr>
            <a:lvl8pPr indent="0" lvl="7" marL="0" marR="0" rtl="0" algn="r">
              <a:spcBef>
                <a:spcPts val="0"/>
              </a:spcBef>
              <a:buNone/>
              <a:defRPr sz="1200">
                <a:solidFill>
                  <a:srgbClr val="888888"/>
                </a:solidFill>
                <a:latin typeface="Calibri"/>
                <a:ea typeface="Calibri"/>
                <a:cs typeface="Calibri"/>
                <a:sym typeface="Calibri"/>
              </a:defRPr>
            </a:lvl8pPr>
            <a:lvl9pPr indent="0" lvl="8" marL="0" marR="0" rtl="0" algn="r">
              <a:spcBef>
                <a:spcPts val="0"/>
              </a:spcBef>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49" name="Shape 49"/>
        <p:cNvGrpSpPr/>
        <p:nvPr/>
      </p:nvGrpSpPr>
      <p:grpSpPr>
        <a:xfrm>
          <a:off x="0" y="0"/>
          <a:ext cx="0" cy="0"/>
          <a:chOff x="0" y="0"/>
          <a:chExt cx="0" cy="0"/>
        </a:xfrm>
      </p:grpSpPr>
      <p:sp>
        <p:nvSpPr>
          <p:cNvPr id="50" name="Google Shape;50;p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51" name="Google Shape;51;p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lstStyle>
            <a:lvl1pPr lvl="0" marR="0" rtl="0" algn="l">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2" name="Google Shape;52;p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lstStyle>
            <a:lvl1pPr lvl="0" marR="0" rtl="0" algn="ctr">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3" name="Google Shape;53;p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Calibri"/>
                <a:ea typeface="Calibri"/>
                <a:cs typeface="Calibri"/>
                <a:sym typeface="Calibri"/>
              </a:defRPr>
            </a:lvl1pPr>
            <a:lvl2pPr indent="0" lvl="1" marL="0" marR="0" rtl="0" algn="r">
              <a:spcBef>
                <a:spcPts val="0"/>
              </a:spcBef>
              <a:buNone/>
              <a:defRPr sz="1200">
                <a:solidFill>
                  <a:srgbClr val="888888"/>
                </a:solidFill>
                <a:latin typeface="Calibri"/>
                <a:ea typeface="Calibri"/>
                <a:cs typeface="Calibri"/>
                <a:sym typeface="Calibri"/>
              </a:defRPr>
            </a:lvl2pPr>
            <a:lvl3pPr indent="0" lvl="2" marL="0" marR="0" rtl="0" algn="r">
              <a:spcBef>
                <a:spcPts val="0"/>
              </a:spcBef>
              <a:buNone/>
              <a:defRPr sz="1200">
                <a:solidFill>
                  <a:srgbClr val="888888"/>
                </a:solidFill>
                <a:latin typeface="Calibri"/>
                <a:ea typeface="Calibri"/>
                <a:cs typeface="Calibri"/>
                <a:sym typeface="Calibri"/>
              </a:defRPr>
            </a:lvl3pPr>
            <a:lvl4pPr indent="0" lvl="3" marL="0" marR="0" rtl="0" algn="r">
              <a:spcBef>
                <a:spcPts val="0"/>
              </a:spcBef>
              <a:buNone/>
              <a:defRPr sz="1200">
                <a:solidFill>
                  <a:srgbClr val="888888"/>
                </a:solidFill>
                <a:latin typeface="Calibri"/>
                <a:ea typeface="Calibri"/>
                <a:cs typeface="Calibri"/>
                <a:sym typeface="Calibri"/>
              </a:defRPr>
            </a:lvl4pPr>
            <a:lvl5pPr indent="0" lvl="4" marL="0" marR="0" rtl="0" algn="r">
              <a:spcBef>
                <a:spcPts val="0"/>
              </a:spcBef>
              <a:buNone/>
              <a:defRPr sz="1200">
                <a:solidFill>
                  <a:srgbClr val="888888"/>
                </a:solidFill>
                <a:latin typeface="Calibri"/>
                <a:ea typeface="Calibri"/>
                <a:cs typeface="Calibri"/>
                <a:sym typeface="Calibri"/>
              </a:defRPr>
            </a:lvl5pPr>
            <a:lvl6pPr indent="0" lvl="5" marL="0" marR="0" rtl="0" algn="r">
              <a:spcBef>
                <a:spcPts val="0"/>
              </a:spcBef>
              <a:buNone/>
              <a:defRPr sz="1200">
                <a:solidFill>
                  <a:srgbClr val="888888"/>
                </a:solidFill>
                <a:latin typeface="Calibri"/>
                <a:ea typeface="Calibri"/>
                <a:cs typeface="Calibri"/>
                <a:sym typeface="Calibri"/>
              </a:defRPr>
            </a:lvl6pPr>
            <a:lvl7pPr indent="0" lvl="6" marL="0" marR="0" rtl="0" algn="r">
              <a:spcBef>
                <a:spcPts val="0"/>
              </a:spcBef>
              <a:buNone/>
              <a:defRPr sz="1200">
                <a:solidFill>
                  <a:srgbClr val="888888"/>
                </a:solidFill>
                <a:latin typeface="Calibri"/>
                <a:ea typeface="Calibri"/>
                <a:cs typeface="Calibri"/>
                <a:sym typeface="Calibri"/>
              </a:defRPr>
            </a:lvl7pPr>
            <a:lvl8pPr indent="0" lvl="7" marL="0" marR="0" rtl="0" algn="r">
              <a:spcBef>
                <a:spcPts val="0"/>
              </a:spcBef>
              <a:buNone/>
              <a:defRPr sz="1200">
                <a:solidFill>
                  <a:srgbClr val="888888"/>
                </a:solidFill>
                <a:latin typeface="Calibri"/>
                <a:ea typeface="Calibri"/>
                <a:cs typeface="Calibri"/>
                <a:sym typeface="Calibri"/>
              </a:defRPr>
            </a:lvl8pPr>
            <a:lvl9pPr indent="0" lvl="8" marL="0" marR="0" rtl="0" algn="r">
              <a:spcBef>
                <a:spcPts val="0"/>
              </a:spcBef>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54" name="Shape 54"/>
        <p:cNvGrpSpPr/>
        <p:nvPr/>
      </p:nvGrpSpPr>
      <p:grpSpPr>
        <a:xfrm>
          <a:off x="0" y="0"/>
          <a:ext cx="0" cy="0"/>
          <a:chOff x="0" y="0"/>
          <a:chExt cx="0" cy="0"/>
        </a:xfrm>
      </p:grpSpPr>
      <p:sp>
        <p:nvSpPr>
          <p:cNvPr id="55" name="Google Shape;55;p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lstStyle>
            <a:lvl1pPr lvl="0" marR="0" rtl="0" algn="l">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6" name="Google Shape;56;p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lstStyle>
            <a:lvl1pPr lvl="0" marR="0" rtl="0" algn="ctr">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7" name="Google Shape;57;p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Calibri"/>
                <a:ea typeface="Calibri"/>
                <a:cs typeface="Calibri"/>
                <a:sym typeface="Calibri"/>
              </a:defRPr>
            </a:lvl1pPr>
            <a:lvl2pPr indent="0" lvl="1" marL="0" marR="0" rtl="0" algn="r">
              <a:spcBef>
                <a:spcPts val="0"/>
              </a:spcBef>
              <a:buNone/>
              <a:defRPr sz="1200">
                <a:solidFill>
                  <a:srgbClr val="888888"/>
                </a:solidFill>
                <a:latin typeface="Calibri"/>
                <a:ea typeface="Calibri"/>
                <a:cs typeface="Calibri"/>
                <a:sym typeface="Calibri"/>
              </a:defRPr>
            </a:lvl2pPr>
            <a:lvl3pPr indent="0" lvl="2" marL="0" marR="0" rtl="0" algn="r">
              <a:spcBef>
                <a:spcPts val="0"/>
              </a:spcBef>
              <a:buNone/>
              <a:defRPr sz="1200">
                <a:solidFill>
                  <a:srgbClr val="888888"/>
                </a:solidFill>
                <a:latin typeface="Calibri"/>
                <a:ea typeface="Calibri"/>
                <a:cs typeface="Calibri"/>
                <a:sym typeface="Calibri"/>
              </a:defRPr>
            </a:lvl3pPr>
            <a:lvl4pPr indent="0" lvl="3" marL="0" marR="0" rtl="0" algn="r">
              <a:spcBef>
                <a:spcPts val="0"/>
              </a:spcBef>
              <a:buNone/>
              <a:defRPr sz="1200">
                <a:solidFill>
                  <a:srgbClr val="888888"/>
                </a:solidFill>
                <a:latin typeface="Calibri"/>
                <a:ea typeface="Calibri"/>
                <a:cs typeface="Calibri"/>
                <a:sym typeface="Calibri"/>
              </a:defRPr>
            </a:lvl4pPr>
            <a:lvl5pPr indent="0" lvl="4" marL="0" marR="0" rtl="0" algn="r">
              <a:spcBef>
                <a:spcPts val="0"/>
              </a:spcBef>
              <a:buNone/>
              <a:defRPr sz="1200">
                <a:solidFill>
                  <a:srgbClr val="888888"/>
                </a:solidFill>
                <a:latin typeface="Calibri"/>
                <a:ea typeface="Calibri"/>
                <a:cs typeface="Calibri"/>
                <a:sym typeface="Calibri"/>
              </a:defRPr>
            </a:lvl5pPr>
            <a:lvl6pPr indent="0" lvl="5" marL="0" marR="0" rtl="0" algn="r">
              <a:spcBef>
                <a:spcPts val="0"/>
              </a:spcBef>
              <a:buNone/>
              <a:defRPr sz="1200">
                <a:solidFill>
                  <a:srgbClr val="888888"/>
                </a:solidFill>
                <a:latin typeface="Calibri"/>
                <a:ea typeface="Calibri"/>
                <a:cs typeface="Calibri"/>
                <a:sym typeface="Calibri"/>
              </a:defRPr>
            </a:lvl6pPr>
            <a:lvl7pPr indent="0" lvl="6" marL="0" marR="0" rtl="0" algn="r">
              <a:spcBef>
                <a:spcPts val="0"/>
              </a:spcBef>
              <a:buNone/>
              <a:defRPr sz="1200">
                <a:solidFill>
                  <a:srgbClr val="888888"/>
                </a:solidFill>
                <a:latin typeface="Calibri"/>
                <a:ea typeface="Calibri"/>
                <a:cs typeface="Calibri"/>
                <a:sym typeface="Calibri"/>
              </a:defRPr>
            </a:lvl7pPr>
            <a:lvl8pPr indent="0" lvl="7" marL="0" marR="0" rtl="0" algn="r">
              <a:spcBef>
                <a:spcPts val="0"/>
              </a:spcBef>
              <a:buNone/>
              <a:defRPr sz="1200">
                <a:solidFill>
                  <a:srgbClr val="888888"/>
                </a:solidFill>
                <a:latin typeface="Calibri"/>
                <a:ea typeface="Calibri"/>
                <a:cs typeface="Calibri"/>
                <a:sym typeface="Calibri"/>
              </a:defRPr>
            </a:lvl8pPr>
            <a:lvl9pPr indent="0" lvl="8" marL="0" marR="0" rtl="0" algn="r">
              <a:spcBef>
                <a:spcPts val="0"/>
              </a:spcBef>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 with Caption" type="objTx">
  <p:cSld name="OBJECT_WITH_CAPTION_TEXT">
    <p:spTree>
      <p:nvGrpSpPr>
        <p:cNvPr id="58" name="Shape 58"/>
        <p:cNvGrpSpPr/>
        <p:nvPr/>
      </p:nvGrpSpPr>
      <p:grpSpPr>
        <a:xfrm>
          <a:off x="0" y="0"/>
          <a:ext cx="0" cy="0"/>
          <a:chOff x="0" y="0"/>
          <a:chExt cx="0" cy="0"/>
        </a:xfrm>
      </p:grpSpPr>
      <p:sp>
        <p:nvSpPr>
          <p:cNvPr id="59" name="Google Shape;59;p9"/>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lstStyle>
            <a:lvl1pPr lvl="0" marR="0" rtl="0" algn="l">
              <a:lnSpc>
                <a:spcPct val="90000"/>
              </a:lnSpc>
              <a:spcBef>
                <a:spcPts val="0"/>
              </a:spcBef>
              <a:spcAft>
                <a:spcPts val="0"/>
              </a:spcAft>
              <a:buClr>
                <a:schemeClr val="dk1"/>
              </a:buClr>
              <a:buSzPts val="3200"/>
              <a:buFont typeface="Calibri"/>
              <a:buNone/>
              <a:defRPr b="0" i="0" sz="32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60" name="Google Shape;60;p9"/>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lstStyle>
            <a:lvl1pPr indent="-431800" lvl="0" marL="457200"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90000"/>
              </a:lnSpc>
              <a:spcBef>
                <a:spcPts val="5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61" name="Google Shape;61;p9"/>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lstStyle>
            <a:lvl1pPr indent="-228600" lvl="0" marL="457200" marR="0" rtl="0" algn="l">
              <a:lnSpc>
                <a:spcPct val="90000"/>
              </a:lnSpc>
              <a:spcBef>
                <a:spcPts val="10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1pPr>
            <a:lvl2pPr indent="-228600" lvl="1" marL="914400" marR="0" rtl="0" algn="l">
              <a:lnSpc>
                <a:spcPct val="90000"/>
              </a:lnSpc>
              <a:spcBef>
                <a:spcPts val="500"/>
              </a:spcBef>
              <a:spcAft>
                <a:spcPts val="0"/>
              </a:spcAft>
              <a:buClr>
                <a:schemeClr val="dk1"/>
              </a:buClr>
              <a:buSzPts val="1400"/>
              <a:buFont typeface="Arial"/>
              <a:buNone/>
              <a:defRPr b="0" i="0" sz="1400" u="none" cap="none" strike="noStrike">
                <a:solidFill>
                  <a:schemeClr val="dk1"/>
                </a:solidFill>
                <a:latin typeface="Calibri"/>
                <a:ea typeface="Calibri"/>
                <a:cs typeface="Calibri"/>
                <a:sym typeface="Calibri"/>
              </a:defRPr>
            </a:lvl2pPr>
            <a:lvl3pPr indent="-228600" lvl="2" marL="1371600" marR="0" rtl="0" algn="l">
              <a:lnSpc>
                <a:spcPct val="90000"/>
              </a:lnSpc>
              <a:spcBef>
                <a:spcPts val="5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4pPr>
            <a:lvl5pPr indent="-228600" lvl="4" marL="22860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5pPr>
            <a:lvl6pPr indent="-228600" lvl="5" marL="27432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6pPr>
            <a:lvl7pPr indent="-228600" lvl="6" marL="32004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7pPr>
            <a:lvl8pPr indent="-228600" lvl="7" marL="36576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8pPr>
            <a:lvl9pPr indent="-228600" lvl="8" marL="41148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9pPr>
          </a:lstStyle>
          <a:p/>
        </p:txBody>
      </p:sp>
      <p:sp>
        <p:nvSpPr>
          <p:cNvPr id="62" name="Google Shape;62;p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lstStyle>
            <a:lvl1pPr lvl="0" marR="0" rtl="0" algn="l">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63" name="Google Shape;63;p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lstStyle>
            <a:lvl1pPr lvl="0" marR="0" rtl="0" algn="ctr">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64" name="Google Shape;64;p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Calibri"/>
                <a:ea typeface="Calibri"/>
                <a:cs typeface="Calibri"/>
                <a:sym typeface="Calibri"/>
              </a:defRPr>
            </a:lvl1pPr>
            <a:lvl2pPr indent="0" lvl="1" marL="0" marR="0" rtl="0" algn="r">
              <a:spcBef>
                <a:spcPts val="0"/>
              </a:spcBef>
              <a:buNone/>
              <a:defRPr sz="1200">
                <a:solidFill>
                  <a:srgbClr val="888888"/>
                </a:solidFill>
                <a:latin typeface="Calibri"/>
                <a:ea typeface="Calibri"/>
                <a:cs typeface="Calibri"/>
                <a:sym typeface="Calibri"/>
              </a:defRPr>
            </a:lvl2pPr>
            <a:lvl3pPr indent="0" lvl="2" marL="0" marR="0" rtl="0" algn="r">
              <a:spcBef>
                <a:spcPts val="0"/>
              </a:spcBef>
              <a:buNone/>
              <a:defRPr sz="1200">
                <a:solidFill>
                  <a:srgbClr val="888888"/>
                </a:solidFill>
                <a:latin typeface="Calibri"/>
                <a:ea typeface="Calibri"/>
                <a:cs typeface="Calibri"/>
                <a:sym typeface="Calibri"/>
              </a:defRPr>
            </a:lvl3pPr>
            <a:lvl4pPr indent="0" lvl="3" marL="0" marR="0" rtl="0" algn="r">
              <a:spcBef>
                <a:spcPts val="0"/>
              </a:spcBef>
              <a:buNone/>
              <a:defRPr sz="1200">
                <a:solidFill>
                  <a:srgbClr val="888888"/>
                </a:solidFill>
                <a:latin typeface="Calibri"/>
                <a:ea typeface="Calibri"/>
                <a:cs typeface="Calibri"/>
                <a:sym typeface="Calibri"/>
              </a:defRPr>
            </a:lvl4pPr>
            <a:lvl5pPr indent="0" lvl="4" marL="0" marR="0" rtl="0" algn="r">
              <a:spcBef>
                <a:spcPts val="0"/>
              </a:spcBef>
              <a:buNone/>
              <a:defRPr sz="1200">
                <a:solidFill>
                  <a:srgbClr val="888888"/>
                </a:solidFill>
                <a:latin typeface="Calibri"/>
                <a:ea typeface="Calibri"/>
                <a:cs typeface="Calibri"/>
                <a:sym typeface="Calibri"/>
              </a:defRPr>
            </a:lvl5pPr>
            <a:lvl6pPr indent="0" lvl="5" marL="0" marR="0" rtl="0" algn="r">
              <a:spcBef>
                <a:spcPts val="0"/>
              </a:spcBef>
              <a:buNone/>
              <a:defRPr sz="1200">
                <a:solidFill>
                  <a:srgbClr val="888888"/>
                </a:solidFill>
                <a:latin typeface="Calibri"/>
                <a:ea typeface="Calibri"/>
                <a:cs typeface="Calibri"/>
                <a:sym typeface="Calibri"/>
              </a:defRPr>
            </a:lvl6pPr>
            <a:lvl7pPr indent="0" lvl="6" marL="0" marR="0" rtl="0" algn="r">
              <a:spcBef>
                <a:spcPts val="0"/>
              </a:spcBef>
              <a:buNone/>
              <a:defRPr sz="1200">
                <a:solidFill>
                  <a:srgbClr val="888888"/>
                </a:solidFill>
                <a:latin typeface="Calibri"/>
                <a:ea typeface="Calibri"/>
                <a:cs typeface="Calibri"/>
                <a:sym typeface="Calibri"/>
              </a:defRPr>
            </a:lvl7pPr>
            <a:lvl8pPr indent="0" lvl="7" marL="0" marR="0" rtl="0" algn="r">
              <a:spcBef>
                <a:spcPts val="0"/>
              </a:spcBef>
              <a:buNone/>
              <a:defRPr sz="1200">
                <a:solidFill>
                  <a:srgbClr val="888888"/>
                </a:solidFill>
                <a:latin typeface="Calibri"/>
                <a:ea typeface="Calibri"/>
                <a:cs typeface="Calibri"/>
                <a:sym typeface="Calibri"/>
              </a:defRPr>
            </a:lvl8pPr>
            <a:lvl9pPr indent="0" lvl="8" marL="0" marR="0" rtl="0" algn="r">
              <a:spcBef>
                <a:spcPts val="0"/>
              </a:spcBef>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icture with Caption" type="picTx">
  <p:cSld name="PICTURE_WITH_CAPTION_TEXT">
    <p:spTree>
      <p:nvGrpSpPr>
        <p:cNvPr id="65" name="Shape 65"/>
        <p:cNvGrpSpPr/>
        <p:nvPr/>
      </p:nvGrpSpPr>
      <p:grpSpPr>
        <a:xfrm>
          <a:off x="0" y="0"/>
          <a:ext cx="0" cy="0"/>
          <a:chOff x="0" y="0"/>
          <a:chExt cx="0" cy="0"/>
        </a:xfrm>
      </p:grpSpPr>
      <p:sp>
        <p:nvSpPr>
          <p:cNvPr id="66" name="Google Shape;66;p10"/>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lstStyle>
            <a:lvl1pPr lvl="0" marR="0" rtl="0" algn="l">
              <a:lnSpc>
                <a:spcPct val="90000"/>
              </a:lnSpc>
              <a:spcBef>
                <a:spcPts val="0"/>
              </a:spcBef>
              <a:spcAft>
                <a:spcPts val="0"/>
              </a:spcAft>
              <a:buClr>
                <a:schemeClr val="dk1"/>
              </a:buClr>
              <a:buSzPts val="3200"/>
              <a:buFont typeface="Calibri"/>
              <a:buNone/>
              <a:defRPr b="0" i="0" sz="32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67" name="Google Shape;67;p10"/>
          <p:cNvSpPr/>
          <p:nvPr>
            <p:ph idx="2" type="pic"/>
          </p:nvPr>
        </p:nvSpPr>
        <p:spPr>
          <a:xfrm>
            <a:off x="5183188" y="987425"/>
            <a:ext cx="6172200" cy="4873625"/>
          </a:xfrm>
          <a:prstGeom prst="rect">
            <a:avLst/>
          </a:prstGeom>
          <a:noFill/>
          <a:ln>
            <a:noFill/>
          </a:ln>
        </p:spPr>
        <p:txBody>
          <a:bodyPr anchorCtr="0" anchor="t" bIns="45700" lIns="91425" spcFirstLastPara="1" rIns="91425" wrap="square" tIns="45700"/>
          <a:lstStyle>
            <a:lvl1pPr lvl="0" marR="0" rtl="0" algn="l">
              <a:lnSpc>
                <a:spcPct val="90000"/>
              </a:lnSpc>
              <a:spcBef>
                <a:spcPts val="100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800"/>
              <a:buFont typeface="Arial"/>
              <a:buNone/>
              <a:defRPr b="0" i="0" sz="28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68" name="Google Shape;68;p10"/>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lstStyle>
            <a:lvl1pPr indent="-228600" lvl="0" marL="457200" marR="0" rtl="0" algn="l">
              <a:lnSpc>
                <a:spcPct val="90000"/>
              </a:lnSpc>
              <a:spcBef>
                <a:spcPts val="10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1pPr>
            <a:lvl2pPr indent="-228600" lvl="1" marL="914400" marR="0" rtl="0" algn="l">
              <a:lnSpc>
                <a:spcPct val="90000"/>
              </a:lnSpc>
              <a:spcBef>
                <a:spcPts val="500"/>
              </a:spcBef>
              <a:spcAft>
                <a:spcPts val="0"/>
              </a:spcAft>
              <a:buClr>
                <a:schemeClr val="dk1"/>
              </a:buClr>
              <a:buSzPts val="1400"/>
              <a:buFont typeface="Arial"/>
              <a:buNone/>
              <a:defRPr b="0" i="0" sz="1400" u="none" cap="none" strike="noStrike">
                <a:solidFill>
                  <a:schemeClr val="dk1"/>
                </a:solidFill>
                <a:latin typeface="Calibri"/>
                <a:ea typeface="Calibri"/>
                <a:cs typeface="Calibri"/>
                <a:sym typeface="Calibri"/>
              </a:defRPr>
            </a:lvl2pPr>
            <a:lvl3pPr indent="-228600" lvl="2" marL="1371600" marR="0" rtl="0" algn="l">
              <a:lnSpc>
                <a:spcPct val="90000"/>
              </a:lnSpc>
              <a:spcBef>
                <a:spcPts val="5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4pPr>
            <a:lvl5pPr indent="-228600" lvl="4" marL="22860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5pPr>
            <a:lvl6pPr indent="-228600" lvl="5" marL="27432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6pPr>
            <a:lvl7pPr indent="-228600" lvl="6" marL="32004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7pPr>
            <a:lvl8pPr indent="-228600" lvl="7" marL="36576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8pPr>
            <a:lvl9pPr indent="-228600" lvl="8" marL="41148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9pPr>
          </a:lstStyle>
          <a:p/>
        </p:txBody>
      </p:sp>
      <p:sp>
        <p:nvSpPr>
          <p:cNvPr id="69" name="Google Shape;69;p1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lstStyle>
            <a:lvl1pPr lvl="0" marR="0" rtl="0" algn="l">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70" name="Google Shape;70;p1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lstStyle>
            <a:lvl1pPr lvl="0" marR="0" rtl="0" algn="ctr">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71" name="Google Shape;71;p1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Calibri"/>
                <a:ea typeface="Calibri"/>
                <a:cs typeface="Calibri"/>
                <a:sym typeface="Calibri"/>
              </a:defRPr>
            </a:lvl1pPr>
            <a:lvl2pPr indent="0" lvl="1" marL="0" marR="0" rtl="0" algn="r">
              <a:spcBef>
                <a:spcPts val="0"/>
              </a:spcBef>
              <a:buNone/>
              <a:defRPr sz="1200">
                <a:solidFill>
                  <a:srgbClr val="888888"/>
                </a:solidFill>
                <a:latin typeface="Calibri"/>
                <a:ea typeface="Calibri"/>
                <a:cs typeface="Calibri"/>
                <a:sym typeface="Calibri"/>
              </a:defRPr>
            </a:lvl2pPr>
            <a:lvl3pPr indent="0" lvl="2" marL="0" marR="0" rtl="0" algn="r">
              <a:spcBef>
                <a:spcPts val="0"/>
              </a:spcBef>
              <a:buNone/>
              <a:defRPr sz="1200">
                <a:solidFill>
                  <a:srgbClr val="888888"/>
                </a:solidFill>
                <a:latin typeface="Calibri"/>
                <a:ea typeface="Calibri"/>
                <a:cs typeface="Calibri"/>
                <a:sym typeface="Calibri"/>
              </a:defRPr>
            </a:lvl3pPr>
            <a:lvl4pPr indent="0" lvl="3" marL="0" marR="0" rtl="0" algn="r">
              <a:spcBef>
                <a:spcPts val="0"/>
              </a:spcBef>
              <a:buNone/>
              <a:defRPr sz="1200">
                <a:solidFill>
                  <a:srgbClr val="888888"/>
                </a:solidFill>
                <a:latin typeface="Calibri"/>
                <a:ea typeface="Calibri"/>
                <a:cs typeface="Calibri"/>
                <a:sym typeface="Calibri"/>
              </a:defRPr>
            </a:lvl4pPr>
            <a:lvl5pPr indent="0" lvl="4" marL="0" marR="0" rtl="0" algn="r">
              <a:spcBef>
                <a:spcPts val="0"/>
              </a:spcBef>
              <a:buNone/>
              <a:defRPr sz="1200">
                <a:solidFill>
                  <a:srgbClr val="888888"/>
                </a:solidFill>
                <a:latin typeface="Calibri"/>
                <a:ea typeface="Calibri"/>
                <a:cs typeface="Calibri"/>
                <a:sym typeface="Calibri"/>
              </a:defRPr>
            </a:lvl5pPr>
            <a:lvl6pPr indent="0" lvl="5" marL="0" marR="0" rtl="0" algn="r">
              <a:spcBef>
                <a:spcPts val="0"/>
              </a:spcBef>
              <a:buNone/>
              <a:defRPr sz="1200">
                <a:solidFill>
                  <a:srgbClr val="888888"/>
                </a:solidFill>
                <a:latin typeface="Calibri"/>
                <a:ea typeface="Calibri"/>
                <a:cs typeface="Calibri"/>
                <a:sym typeface="Calibri"/>
              </a:defRPr>
            </a:lvl6pPr>
            <a:lvl7pPr indent="0" lvl="6" marL="0" marR="0" rtl="0" algn="r">
              <a:spcBef>
                <a:spcPts val="0"/>
              </a:spcBef>
              <a:buNone/>
              <a:defRPr sz="1200">
                <a:solidFill>
                  <a:srgbClr val="888888"/>
                </a:solidFill>
                <a:latin typeface="Calibri"/>
                <a:ea typeface="Calibri"/>
                <a:cs typeface="Calibri"/>
                <a:sym typeface="Calibri"/>
              </a:defRPr>
            </a:lvl7pPr>
            <a:lvl8pPr indent="0" lvl="7" marL="0" marR="0" rtl="0" algn="r">
              <a:spcBef>
                <a:spcPts val="0"/>
              </a:spcBef>
              <a:buNone/>
              <a:defRPr sz="1200">
                <a:solidFill>
                  <a:srgbClr val="888888"/>
                </a:solidFill>
                <a:latin typeface="Calibri"/>
                <a:ea typeface="Calibri"/>
                <a:cs typeface="Calibri"/>
                <a:sym typeface="Calibri"/>
              </a:defRPr>
            </a:lvl8pPr>
            <a:lvl9pPr indent="0" lvl="8" marL="0" marR="0" rtl="0" algn="r">
              <a:spcBef>
                <a:spcPts val="0"/>
              </a:spcBef>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jpg"/><Relationship Id="rId4" Type="http://schemas.openxmlformats.org/officeDocument/2006/relationships/image" Target="../media/image2.jpg"/><Relationship Id="rId5"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5.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9.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6.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1.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6.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3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0.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13.jpg"/><Relationship Id="rId4" Type="http://schemas.openxmlformats.org/officeDocument/2006/relationships/image" Target="../media/image17.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1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24.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2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3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2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26.png"/><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25.jpg"/><Relationship Id="rId4" Type="http://schemas.openxmlformats.org/officeDocument/2006/relationships/image" Target="../media/image2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19.png"/><Relationship Id="rId4" Type="http://schemas.openxmlformats.org/officeDocument/2006/relationships/image" Target="../media/image2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13.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3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33.gi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3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8.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1.png"/><Relationship Id="rId4" Type="http://schemas.openxmlformats.org/officeDocument/2006/relationships/image" Target="../media/image8.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5.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2.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7" name="Shape 87"/>
        <p:cNvGrpSpPr/>
        <p:nvPr/>
      </p:nvGrpSpPr>
      <p:grpSpPr>
        <a:xfrm>
          <a:off x="0" y="0"/>
          <a:ext cx="0" cy="0"/>
          <a:chOff x="0" y="0"/>
          <a:chExt cx="0" cy="0"/>
        </a:xfrm>
      </p:grpSpPr>
      <p:sp>
        <p:nvSpPr>
          <p:cNvPr id="88" name="Google Shape;88;p13"/>
          <p:cNvSpPr txBox="1"/>
          <p:nvPr/>
        </p:nvSpPr>
        <p:spPr>
          <a:xfrm>
            <a:off x="3225275" y="5270500"/>
            <a:ext cx="5834400" cy="14352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i="0" lang="en-US" sz="2400" u="none" cap="none" strike="noStrike">
                <a:solidFill>
                  <a:schemeClr val="dk1"/>
                </a:solidFill>
                <a:latin typeface="Federo"/>
                <a:ea typeface="Federo"/>
                <a:cs typeface="Federo"/>
                <a:sym typeface="Federo"/>
              </a:rPr>
              <a:t>Evan B. Forde (NOAA/AOML/OD) </a:t>
            </a:r>
            <a:endParaRPr/>
          </a:p>
          <a:p>
            <a:pPr indent="0" lvl="0" marL="0" marR="0" rtl="0" algn="ctr">
              <a:spcBef>
                <a:spcPts val="0"/>
              </a:spcBef>
              <a:spcAft>
                <a:spcPts val="0"/>
              </a:spcAft>
              <a:buNone/>
            </a:pPr>
            <a:r>
              <a:rPr b="1" i="0" lang="en-US" sz="1800" u="none" cap="none" strike="noStrike">
                <a:solidFill>
                  <a:schemeClr val="dk1"/>
                </a:solidFill>
                <a:latin typeface="Federo"/>
                <a:ea typeface="Federo"/>
                <a:cs typeface="Federo"/>
                <a:sym typeface="Federo"/>
              </a:rPr>
              <a:t> Collaborators: Ghassan Alaka, Jr.*,</a:t>
            </a:r>
            <a:endParaRPr/>
          </a:p>
          <a:p>
            <a:pPr indent="0" lvl="0" marL="0" marR="0" rtl="0" algn="ctr">
              <a:spcBef>
                <a:spcPts val="0"/>
              </a:spcBef>
              <a:spcAft>
                <a:spcPts val="0"/>
              </a:spcAft>
              <a:buNone/>
            </a:pPr>
            <a:r>
              <a:rPr b="1" i="0" lang="en-US" sz="1800" u="none" cap="none" strike="noStrike">
                <a:solidFill>
                  <a:schemeClr val="dk1"/>
                </a:solidFill>
                <a:latin typeface="Federo"/>
                <a:ea typeface="Federo"/>
                <a:cs typeface="Federo"/>
                <a:sym typeface="Federo"/>
              </a:rPr>
              <a:t> Jason P. Dunion*, &amp; </a:t>
            </a:r>
            <a:r>
              <a:rPr b="1" baseline="30000" i="0" lang="en-US" sz="1800" u="none" cap="none" strike="noStrike">
                <a:solidFill>
                  <a:schemeClr val="dk1"/>
                </a:solidFill>
                <a:latin typeface="Federo"/>
                <a:ea typeface="Federo"/>
                <a:cs typeface="Federo"/>
                <a:sym typeface="Federo"/>
              </a:rPr>
              <a:t>1</a:t>
            </a:r>
            <a:r>
              <a:rPr b="1" i="0" lang="en-US" sz="1800" u="none" cap="none" strike="noStrike">
                <a:solidFill>
                  <a:schemeClr val="dk1"/>
                </a:solidFill>
                <a:latin typeface="Federo"/>
                <a:ea typeface="Federo"/>
                <a:cs typeface="Federo"/>
                <a:sym typeface="Federo"/>
              </a:rPr>
              <a:t>Michael L. Black</a:t>
            </a:r>
            <a:endParaRPr/>
          </a:p>
          <a:p>
            <a:pPr indent="0" lvl="0" marL="0" marR="0" rtl="0" algn="ctr">
              <a:spcBef>
                <a:spcPts val="0"/>
              </a:spcBef>
              <a:spcAft>
                <a:spcPts val="0"/>
              </a:spcAft>
              <a:buNone/>
            </a:pPr>
            <a:r>
              <a:rPr b="1" i="0" lang="en-US" sz="1800" u="none" cap="none" strike="noStrike">
                <a:solidFill>
                  <a:schemeClr val="dk1"/>
                </a:solidFill>
                <a:latin typeface="Federo"/>
                <a:ea typeface="Federo"/>
                <a:cs typeface="Federo"/>
                <a:sym typeface="Federo"/>
              </a:rPr>
              <a:t>*HRD &amp; University of Miami, CIMAS)</a:t>
            </a:r>
            <a:endParaRPr b="1" i="0" sz="1800" u="none" cap="none" strike="noStrike">
              <a:solidFill>
                <a:schemeClr val="dk1"/>
              </a:solidFill>
              <a:latin typeface="Federo"/>
              <a:ea typeface="Federo"/>
              <a:cs typeface="Federo"/>
              <a:sym typeface="Federo"/>
            </a:endParaRPr>
          </a:p>
          <a:p>
            <a:pPr indent="0" lvl="0" marL="0" marR="0" rtl="0" algn="l">
              <a:spcBef>
                <a:spcPts val="0"/>
              </a:spcBef>
              <a:spcAft>
                <a:spcPts val="0"/>
              </a:spcAft>
              <a:buNone/>
            </a:pPr>
            <a:r>
              <a:t/>
            </a:r>
            <a:endParaRPr b="1" sz="1800">
              <a:solidFill>
                <a:schemeClr val="dk1"/>
              </a:solidFill>
              <a:latin typeface="Federo"/>
              <a:ea typeface="Federo"/>
              <a:cs typeface="Federo"/>
              <a:sym typeface="Federo"/>
            </a:endParaRPr>
          </a:p>
        </p:txBody>
      </p:sp>
      <p:sp>
        <p:nvSpPr>
          <p:cNvPr id="89" name="Google Shape;89;p13"/>
          <p:cNvSpPr txBox="1"/>
          <p:nvPr>
            <p:ph type="ctrTitle"/>
          </p:nvPr>
        </p:nvSpPr>
        <p:spPr>
          <a:xfrm>
            <a:off x="1676111" y="2239839"/>
            <a:ext cx="9144000" cy="2168400"/>
          </a:xfrm>
          <a:prstGeom prst="rect">
            <a:avLst/>
          </a:prstGeom>
          <a:noFill/>
          <a:ln>
            <a:noFill/>
          </a:ln>
        </p:spPr>
        <p:txBody>
          <a:bodyPr anchorCtr="0" anchor="b" bIns="45700" lIns="91425" spcFirstLastPara="1" rIns="91425" wrap="square" tIns="45700">
            <a:noAutofit/>
          </a:bodyPr>
          <a:lstStyle/>
          <a:p>
            <a:pPr indent="0" lvl="0" marL="0" marR="0" rtl="0" algn="ctr">
              <a:lnSpc>
                <a:spcPct val="90000"/>
              </a:lnSpc>
              <a:spcBef>
                <a:spcPts val="0"/>
              </a:spcBef>
              <a:spcAft>
                <a:spcPts val="0"/>
              </a:spcAft>
              <a:buClr>
                <a:schemeClr val="dk1"/>
              </a:buClr>
              <a:buSzPts val="2880"/>
              <a:buFont typeface="Federo"/>
              <a:buNone/>
            </a:pPr>
            <a:r>
              <a:rPr b="1" i="0" lang="en-US" sz="2880" u="none" cap="none" strike="noStrike">
                <a:solidFill>
                  <a:schemeClr val="dk1"/>
                </a:solidFill>
                <a:latin typeface="Federo"/>
                <a:ea typeface="Federo"/>
                <a:cs typeface="Federo"/>
                <a:sym typeface="Federo"/>
              </a:rPr>
              <a:t>Identification of Atlantic Basin Tropical Cyclones in Proximity to Significant Dry Air Events in Total Precipitable Water Imagery (1987-2015)</a:t>
            </a:r>
            <a:br>
              <a:rPr b="1" i="0" lang="en-US" sz="2880" u="none" cap="none" strike="noStrike">
                <a:solidFill>
                  <a:schemeClr val="dk1"/>
                </a:solidFill>
                <a:latin typeface="Federo"/>
                <a:ea typeface="Federo"/>
                <a:cs typeface="Federo"/>
                <a:sym typeface="Federo"/>
              </a:rPr>
            </a:br>
            <a:br>
              <a:rPr b="0" i="0" lang="en-US" sz="3240" u="none" cap="none" strike="noStrike">
                <a:solidFill>
                  <a:schemeClr val="dk1"/>
                </a:solidFill>
                <a:latin typeface="Calibri"/>
                <a:ea typeface="Calibri"/>
                <a:cs typeface="Calibri"/>
                <a:sym typeface="Calibri"/>
              </a:rPr>
            </a:br>
            <a:br>
              <a:rPr b="1" i="0" lang="en-US" sz="5400" u="none" cap="none" strike="noStrike">
                <a:solidFill>
                  <a:schemeClr val="dk1"/>
                </a:solidFill>
                <a:latin typeface="Federo"/>
                <a:ea typeface="Federo"/>
                <a:cs typeface="Federo"/>
                <a:sym typeface="Federo"/>
              </a:rPr>
            </a:br>
            <a:br>
              <a:rPr b="1" i="0" lang="en-US" sz="5400" u="none" cap="none" strike="noStrike">
                <a:solidFill>
                  <a:schemeClr val="dk1"/>
                </a:solidFill>
                <a:latin typeface="Federo"/>
                <a:ea typeface="Federo"/>
                <a:cs typeface="Federo"/>
                <a:sym typeface="Federo"/>
              </a:rPr>
            </a:br>
            <a:endParaRPr b="1" i="0" sz="5400" u="none" cap="none" strike="noStrike">
              <a:solidFill>
                <a:schemeClr val="dk1"/>
              </a:solidFill>
              <a:latin typeface="Federo"/>
              <a:ea typeface="Federo"/>
              <a:cs typeface="Federo"/>
              <a:sym typeface="Federo"/>
            </a:endParaRPr>
          </a:p>
        </p:txBody>
      </p:sp>
      <p:sp>
        <p:nvSpPr>
          <p:cNvPr id="90" name="Google Shape;90;p13"/>
          <p:cNvSpPr txBox="1"/>
          <p:nvPr/>
        </p:nvSpPr>
        <p:spPr>
          <a:xfrm>
            <a:off x="901700" y="381000"/>
            <a:ext cx="184731"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1" name="Google Shape;91;p13"/>
          <p:cNvSpPr txBox="1"/>
          <p:nvPr>
            <p:ph idx="10" type="dt"/>
          </p:nvPr>
        </p:nvSpPr>
        <p:spPr>
          <a:xfrm>
            <a:off x="645460" y="6330594"/>
            <a:ext cx="3074962" cy="461095"/>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800">
                <a:solidFill>
                  <a:srgbClr val="888888"/>
                </a:solidFill>
                <a:latin typeface="Calibri"/>
                <a:ea typeface="Calibri"/>
                <a:cs typeface="Calibri"/>
                <a:sym typeface="Calibri"/>
              </a:rPr>
              <a:t>Evan B. Forde – IRR. – 9/26/18</a:t>
            </a:r>
            <a:endParaRPr/>
          </a:p>
        </p:txBody>
      </p:sp>
      <p:pic>
        <p:nvPicPr>
          <p:cNvPr id="92" name="Google Shape;92;p13"/>
          <p:cNvPicPr preferRelativeResize="0"/>
          <p:nvPr/>
        </p:nvPicPr>
        <p:blipFill rotWithShape="1">
          <a:blip r:embed="rId3">
            <a:alphaModFix/>
          </a:blip>
          <a:srcRect b="0" l="0" r="0" t="0"/>
          <a:stretch/>
        </p:blipFill>
        <p:spPr>
          <a:xfrm>
            <a:off x="1813935" y="1463594"/>
            <a:ext cx="8892714" cy="3758724"/>
          </a:xfrm>
          <a:prstGeom prst="rect">
            <a:avLst/>
          </a:prstGeom>
          <a:noFill/>
          <a:ln>
            <a:noFill/>
          </a:ln>
        </p:spPr>
      </p:pic>
      <p:sp>
        <p:nvSpPr>
          <p:cNvPr id="93" name="Google Shape;93;p13"/>
          <p:cNvSpPr txBox="1"/>
          <p:nvPr/>
        </p:nvSpPr>
        <p:spPr>
          <a:xfrm>
            <a:off x="10651252" y="1792465"/>
            <a:ext cx="251992" cy="26161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100">
                <a:solidFill>
                  <a:schemeClr val="dk1"/>
                </a:solidFill>
                <a:latin typeface="Arial"/>
                <a:ea typeface="Arial"/>
                <a:cs typeface="Arial"/>
                <a:sym typeface="Arial"/>
              </a:rPr>
              <a:t>s</a:t>
            </a:r>
            <a:endParaRPr/>
          </a:p>
        </p:txBody>
      </p:sp>
      <p:pic>
        <p:nvPicPr>
          <p:cNvPr id="94" name="Google Shape;94;p13"/>
          <p:cNvPicPr preferRelativeResize="0"/>
          <p:nvPr/>
        </p:nvPicPr>
        <p:blipFill>
          <a:blip r:embed="rId4">
            <a:alphaModFix/>
          </a:blip>
          <a:stretch>
            <a:fillRect/>
          </a:stretch>
        </p:blipFill>
        <p:spPr>
          <a:xfrm>
            <a:off x="302825" y="125250"/>
            <a:ext cx="1222400" cy="1237425"/>
          </a:xfrm>
          <a:prstGeom prst="rect">
            <a:avLst/>
          </a:prstGeom>
          <a:noFill/>
          <a:ln>
            <a:noFill/>
          </a:ln>
        </p:spPr>
      </p:pic>
      <p:pic>
        <p:nvPicPr>
          <p:cNvPr id="95" name="Google Shape;95;p13"/>
          <p:cNvPicPr preferRelativeResize="0"/>
          <p:nvPr/>
        </p:nvPicPr>
        <p:blipFill>
          <a:blip r:embed="rId5">
            <a:alphaModFix/>
          </a:blip>
          <a:stretch>
            <a:fillRect/>
          </a:stretch>
        </p:blipFill>
        <p:spPr>
          <a:xfrm>
            <a:off x="10651250" y="85925"/>
            <a:ext cx="1273975" cy="1289643"/>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3" name="Shape 173"/>
        <p:cNvGrpSpPr/>
        <p:nvPr/>
      </p:nvGrpSpPr>
      <p:grpSpPr>
        <a:xfrm>
          <a:off x="0" y="0"/>
          <a:ext cx="0" cy="0"/>
          <a:chOff x="0" y="0"/>
          <a:chExt cx="0" cy="0"/>
        </a:xfrm>
      </p:grpSpPr>
      <p:sp>
        <p:nvSpPr>
          <p:cNvPr id="174" name="Google Shape;174;p22"/>
          <p:cNvSpPr txBox="1"/>
          <p:nvPr>
            <p:ph type="title"/>
          </p:nvPr>
        </p:nvSpPr>
        <p:spPr>
          <a:xfrm>
            <a:off x="881225" y="159725"/>
            <a:ext cx="9144000" cy="10470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4400"/>
              <a:buFont typeface="Federo"/>
              <a:buNone/>
            </a:pPr>
            <a:r>
              <a:rPr b="1" i="0" lang="en-US" sz="5600" u="none" cap="none" strike="noStrike">
                <a:solidFill>
                  <a:schemeClr val="dk1"/>
                </a:solidFill>
                <a:latin typeface="Federo"/>
                <a:ea typeface="Federo"/>
                <a:cs typeface="Federo"/>
                <a:sym typeface="Federo"/>
              </a:rPr>
              <a:t>            New Sample Plots</a:t>
            </a:r>
            <a:endParaRPr sz="5600"/>
          </a:p>
        </p:txBody>
      </p:sp>
      <p:sp>
        <p:nvSpPr>
          <p:cNvPr id="175" name="Google Shape;175;p2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800">
                <a:solidFill>
                  <a:srgbClr val="888888"/>
                </a:solidFill>
                <a:latin typeface="Calibri"/>
                <a:ea typeface="Calibri"/>
                <a:cs typeface="Calibri"/>
                <a:sym typeface="Calibri"/>
              </a:rPr>
              <a:t>‹#›</a:t>
            </a:fld>
            <a:endParaRPr sz="1800">
              <a:solidFill>
                <a:srgbClr val="888888"/>
              </a:solidFill>
              <a:latin typeface="Calibri"/>
              <a:ea typeface="Calibri"/>
              <a:cs typeface="Calibri"/>
              <a:sym typeface="Calibri"/>
            </a:endParaRPr>
          </a:p>
        </p:txBody>
      </p:sp>
      <p:sp>
        <p:nvSpPr>
          <p:cNvPr id="176" name="Google Shape;176;p22"/>
          <p:cNvSpPr txBox="1"/>
          <p:nvPr>
            <p:ph idx="10" type="dt"/>
          </p:nvPr>
        </p:nvSpPr>
        <p:spPr>
          <a:xfrm>
            <a:off x="645460" y="6330594"/>
            <a:ext cx="3074962" cy="461095"/>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800">
                <a:solidFill>
                  <a:srgbClr val="888888"/>
                </a:solidFill>
                <a:latin typeface="Calibri"/>
                <a:ea typeface="Calibri"/>
                <a:cs typeface="Calibri"/>
                <a:sym typeface="Calibri"/>
              </a:rPr>
              <a:t>Evan B. Forde – IRR. – 9/26/18</a:t>
            </a:r>
            <a:endParaRPr/>
          </a:p>
        </p:txBody>
      </p:sp>
      <p:pic>
        <p:nvPicPr>
          <p:cNvPr id="177" name="Google Shape;177;p22"/>
          <p:cNvPicPr preferRelativeResize="0"/>
          <p:nvPr/>
        </p:nvPicPr>
        <p:blipFill rotWithShape="1">
          <a:blip r:embed="rId3">
            <a:alphaModFix/>
          </a:blip>
          <a:srcRect b="0" l="0" r="0" t="0"/>
          <a:stretch/>
        </p:blipFill>
        <p:spPr>
          <a:xfrm>
            <a:off x="419829" y="1282693"/>
            <a:ext cx="10802353" cy="4639211"/>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1" name="Shape 181"/>
        <p:cNvGrpSpPr/>
        <p:nvPr/>
      </p:nvGrpSpPr>
      <p:grpSpPr>
        <a:xfrm>
          <a:off x="0" y="0"/>
          <a:ext cx="0" cy="0"/>
          <a:chOff x="0" y="0"/>
          <a:chExt cx="0" cy="0"/>
        </a:xfrm>
      </p:grpSpPr>
      <p:sp>
        <p:nvSpPr>
          <p:cNvPr id="182" name="Google Shape;182;p23"/>
          <p:cNvSpPr txBox="1"/>
          <p:nvPr>
            <p:ph type="title"/>
          </p:nvPr>
        </p:nvSpPr>
        <p:spPr>
          <a:xfrm>
            <a:off x="1967345" y="155283"/>
            <a:ext cx="9053945" cy="11430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3959"/>
              <a:buFont typeface="Federo"/>
              <a:buNone/>
            </a:pPr>
            <a:r>
              <a:rPr b="1" i="0" lang="en-US" sz="3959" u="none" cap="none" strike="noStrike">
                <a:solidFill>
                  <a:schemeClr val="dk1"/>
                </a:solidFill>
                <a:latin typeface="Federo"/>
                <a:ea typeface="Federo"/>
                <a:cs typeface="Federo"/>
                <a:sym typeface="Federo"/>
              </a:rPr>
              <a:t>               </a:t>
            </a:r>
            <a:r>
              <a:rPr b="1" i="0" lang="en-US" sz="6030" u="none" cap="none" strike="noStrike">
                <a:solidFill>
                  <a:schemeClr val="dk1"/>
                </a:solidFill>
                <a:latin typeface="Federo"/>
                <a:ea typeface="Federo"/>
                <a:cs typeface="Federo"/>
                <a:sym typeface="Federo"/>
              </a:rPr>
              <a:t>Methodology</a:t>
            </a:r>
            <a:br>
              <a:rPr b="1" i="0" lang="en-US" sz="3959" u="none" cap="none" strike="noStrike">
                <a:solidFill>
                  <a:schemeClr val="dk1"/>
                </a:solidFill>
                <a:latin typeface="Federo"/>
                <a:ea typeface="Federo"/>
                <a:cs typeface="Federo"/>
                <a:sym typeface="Federo"/>
              </a:rPr>
            </a:br>
            <a:r>
              <a:rPr b="1" i="0" lang="en-US" sz="3959" u="none" cap="none" strike="noStrike">
                <a:solidFill>
                  <a:schemeClr val="dk1"/>
                </a:solidFill>
                <a:latin typeface="Federo"/>
                <a:ea typeface="Federo"/>
                <a:cs typeface="Federo"/>
                <a:sym typeface="Federo"/>
              </a:rPr>
              <a:t>         </a:t>
            </a:r>
            <a:r>
              <a:rPr b="1" i="0" lang="en-US" sz="3600" u="none" cap="none" strike="noStrike">
                <a:solidFill>
                  <a:schemeClr val="dk1"/>
                </a:solidFill>
                <a:latin typeface="Federo"/>
                <a:ea typeface="Federo"/>
                <a:cs typeface="Federo"/>
                <a:sym typeface="Federo"/>
              </a:rPr>
              <a:t>How is an SDAE Identified</a:t>
            </a:r>
            <a:r>
              <a:rPr b="1" i="0" lang="en-US" sz="3240" u="none" cap="none" strike="noStrike">
                <a:solidFill>
                  <a:schemeClr val="dk1"/>
                </a:solidFill>
                <a:latin typeface="Federo"/>
                <a:ea typeface="Federo"/>
                <a:cs typeface="Federo"/>
                <a:sym typeface="Federo"/>
              </a:rPr>
              <a:t>?</a:t>
            </a:r>
            <a:endParaRPr/>
          </a:p>
        </p:txBody>
      </p:sp>
      <p:sp>
        <p:nvSpPr>
          <p:cNvPr id="183" name="Google Shape;183;p23"/>
          <p:cNvSpPr txBox="1"/>
          <p:nvPr>
            <p:ph idx="1" type="body"/>
          </p:nvPr>
        </p:nvSpPr>
        <p:spPr>
          <a:xfrm>
            <a:off x="2004951" y="1511918"/>
            <a:ext cx="8229600" cy="1740836"/>
          </a:xfrm>
          <a:prstGeom prst="rect">
            <a:avLst/>
          </a:prstGeom>
          <a:noFill/>
          <a:ln>
            <a:noFill/>
          </a:ln>
        </p:spPr>
        <p:txBody>
          <a:bodyPr anchorCtr="0" anchor="t" bIns="45700" lIns="91425" spcFirstLastPara="1" rIns="91425" wrap="square" tIns="45700">
            <a:noAutofit/>
          </a:bodyPr>
          <a:lstStyle/>
          <a:p>
            <a:pPr indent="-457200" lvl="1" marL="458787" marR="0" rtl="0" algn="l">
              <a:lnSpc>
                <a:spcPct val="90000"/>
              </a:lnSpc>
              <a:spcBef>
                <a:spcPts val="0"/>
              </a:spcBef>
              <a:spcAft>
                <a:spcPts val="0"/>
              </a:spcAft>
              <a:buClr>
                <a:schemeClr val="dk1"/>
              </a:buClr>
              <a:buSzPts val="2600"/>
              <a:buFont typeface="Arial"/>
              <a:buChar char="•"/>
            </a:pPr>
            <a:r>
              <a:rPr b="0" i="0" lang="en-US" sz="2600" u="none" cap="none" strike="noStrike">
                <a:solidFill>
                  <a:schemeClr val="dk1"/>
                </a:solidFill>
                <a:latin typeface="Arial"/>
                <a:ea typeface="Arial"/>
                <a:cs typeface="Arial"/>
                <a:sym typeface="Arial"/>
              </a:rPr>
              <a:t>29 years of data goes into each “day’s” climatology</a:t>
            </a:r>
            <a:endParaRPr/>
          </a:p>
          <a:p>
            <a:pPr indent="-457200" lvl="1" marL="458788" marR="0" rtl="0" algn="l">
              <a:lnSpc>
                <a:spcPct val="90000"/>
              </a:lnSpc>
              <a:spcBef>
                <a:spcPts val="500"/>
              </a:spcBef>
              <a:spcAft>
                <a:spcPts val="0"/>
              </a:spcAft>
              <a:buClr>
                <a:schemeClr val="dk1"/>
              </a:buClr>
              <a:buSzPts val="2600"/>
              <a:buFont typeface="Arial"/>
              <a:buChar char="•"/>
            </a:pPr>
            <a:r>
              <a:rPr b="0" i="0" lang="en-US" sz="2600" u="none" cap="none" strike="noStrike">
                <a:solidFill>
                  <a:schemeClr val="dk1"/>
                </a:solidFill>
                <a:latin typeface="Arial"/>
                <a:ea typeface="Arial"/>
                <a:cs typeface="Arial"/>
                <a:sym typeface="Arial"/>
              </a:rPr>
              <a:t>Compute the standard deviation during the boreal summer (JJAS) for the TPW index area (calculated to be 7.45 mm)</a:t>
            </a:r>
            <a:endParaRPr/>
          </a:p>
          <a:p>
            <a:pPr indent="-457200" lvl="1" marL="458788" marR="0" rtl="0" algn="l">
              <a:lnSpc>
                <a:spcPct val="90000"/>
              </a:lnSpc>
              <a:spcBef>
                <a:spcPts val="500"/>
              </a:spcBef>
              <a:spcAft>
                <a:spcPts val="0"/>
              </a:spcAft>
              <a:buClr>
                <a:schemeClr val="dk1"/>
              </a:buClr>
              <a:buSzPts val="2600"/>
              <a:buFont typeface="Arial"/>
              <a:buChar char="•"/>
            </a:pPr>
            <a:r>
              <a:rPr b="0" i="0" lang="en-US" sz="2600" u="none" cap="none" strike="noStrike">
                <a:solidFill>
                  <a:schemeClr val="dk1"/>
                </a:solidFill>
                <a:latin typeface="Arial"/>
                <a:ea typeface="Arial"/>
                <a:cs typeface="Arial"/>
                <a:sym typeface="Arial"/>
              </a:rPr>
              <a:t>Subtract the 29-year climatology (for each corresponding day) from the TPW index </a:t>
            </a:r>
            <a:endParaRPr/>
          </a:p>
          <a:p>
            <a:pPr indent="-457200" lvl="1" marL="458788" marR="0" rtl="0" algn="l">
              <a:lnSpc>
                <a:spcPct val="90000"/>
              </a:lnSpc>
              <a:spcBef>
                <a:spcPts val="500"/>
              </a:spcBef>
              <a:spcAft>
                <a:spcPts val="0"/>
              </a:spcAft>
              <a:buClr>
                <a:schemeClr val="dk1"/>
              </a:buClr>
              <a:buSzPts val="2600"/>
              <a:buFont typeface="Arial"/>
              <a:buChar char="•"/>
            </a:pPr>
            <a:r>
              <a:rPr b="0" i="0" lang="en-US" sz="2600" u="none" cap="none" strike="noStrike">
                <a:solidFill>
                  <a:schemeClr val="dk1"/>
                </a:solidFill>
                <a:latin typeface="Arial"/>
                <a:ea typeface="Arial"/>
                <a:cs typeface="Arial"/>
                <a:sym typeface="Arial"/>
              </a:rPr>
              <a:t>Create a time series of TPW anomalies </a:t>
            </a:r>
            <a:endParaRPr/>
          </a:p>
          <a:p>
            <a:pPr indent="-457200" lvl="1" marL="458788" marR="0" rtl="0" algn="l">
              <a:lnSpc>
                <a:spcPct val="90000"/>
              </a:lnSpc>
              <a:spcBef>
                <a:spcPts val="500"/>
              </a:spcBef>
              <a:spcAft>
                <a:spcPts val="0"/>
              </a:spcAft>
              <a:buClr>
                <a:schemeClr val="dk1"/>
              </a:buClr>
              <a:buSzPts val="2600"/>
              <a:buFont typeface="Arial"/>
              <a:buChar char="•"/>
            </a:pPr>
            <a:r>
              <a:rPr b="0" i="0" lang="en-US" sz="2600" u="none" cap="none" strike="noStrike">
                <a:solidFill>
                  <a:schemeClr val="dk1"/>
                </a:solidFill>
                <a:latin typeface="Arial"/>
                <a:ea typeface="Arial"/>
                <a:cs typeface="Arial"/>
                <a:sym typeface="Arial"/>
              </a:rPr>
              <a:t>Identify air with a TPW minima that is at least 1 standard deviation below the climatology (these are our SDAEs)</a:t>
            </a:r>
            <a:endParaRPr/>
          </a:p>
          <a:p>
            <a:pPr indent="-457200" lvl="1" marL="458788" marR="0" rtl="0" algn="l">
              <a:lnSpc>
                <a:spcPct val="90000"/>
              </a:lnSpc>
              <a:spcBef>
                <a:spcPts val="500"/>
              </a:spcBef>
              <a:spcAft>
                <a:spcPts val="0"/>
              </a:spcAft>
              <a:buClr>
                <a:schemeClr val="dk1"/>
              </a:buClr>
              <a:buSzPts val="2600"/>
              <a:buFont typeface="Arial"/>
              <a:buChar char="•"/>
            </a:pPr>
            <a:r>
              <a:rPr b="0" i="0" lang="en-US" sz="2600" u="none" cap="none" strike="noStrike">
                <a:solidFill>
                  <a:schemeClr val="dk1"/>
                </a:solidFill>
                <a:latin typeface="Arial"/>
                <a:ea typeface="Arial"/>
                <a:cs typeface="Arial"/>
                <a:sym typeface="Arial"/>
              </a:rPr>
              <a:t>Match SDAEs with named TCs from HURDAT</a:t>
            </a:r>
            <a:endParaRPr/>
          </a:p>
          <a:p>
            <a:pPr indent="0" lvl="1" marL="1588" marR="0" rtl="0" algn="l">
              <a:lnSpc>
                <a:spcPct val="90000"/>
              </a:lnSpc>
              <a:spcBef>
                <a:spcPts val="50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184" name="Google Shape;184;p2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800">
                <a:solidFill>
                  <a:srgbClr val="888888"/>
                </a:solidFill>
                <a:latin typeface="Calibri"/>
                <a:ea typeface="Calibri"/>
                <a:cs typeface="Calibri"/>
                <a:sym typeface="Calibri"/>
              </a:rPr>
              <a:t>‹#›</a:t>
            </a:fld>
            <a:endParaRPr sz="1800">
              <a:solidFill>
                <a:srgbClr val="888888"/>
              </a:solidFill>
              <a:latin typeface="Calibri"/>
              <a:ea typeface="Calibri"/>
              <a:cs typeface="Calibri"/>
              <a:sym typeface="Calibri"/>
            </a:endParaRPr>
          </a:p>
        </p:txBody>
      </p:sp>
      <p:sp>
        <p:nvSpPr>
          <p:cNvPr id="185" name="Google Shape;185;p23"/>
          <p:cNvSpPr txBox="1"/>
          <p:nvPr>
            <p:ph idx="10" type="dt"/>
          </p:nvPr>
        </p:nvSpPr>
        <p:spPr>
          <a:xfrm>
            <a:off x="645460" y="6330594"/>
            <a:ext cx="3074962" cy="461095"/>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800">
                <a:solidFill>
                  <a:srgbClr val="888888"/>
                </a:solidFill>
                <a:latin typeface="Calibri"/>
                <a:ea typeface="Calibri"/>
                <a:cs typeface="Calibri"/>
                <a:sym typeface="Calibri"/>
              </a:rPr>
              <a:t>Evan B. Forde – IRR. – 9/26/18</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9" name="Shape 189"/>
        <p:cNvGrpSpPr/>
        <p:nvPr/>
      </p:nvGrpSpPr>
      <p:grpSpPr>
        <a:xfrm>
          <a:off x="0" y="0"/>
          <a:ext cx="0" cy="0"/>
          <a:chOff x="0" y="0"/>
          <a:chExt cx="0" cy="0"/>
        </a:xfrm>
      </p:grpSpPr>
      <p:pic>
        <p:nvPicPr>
          <p:cNvPr id="190" name="Google Shape;190;p24"/>
          <p:cNvPicPr preferRelativeResize="0"/>
          <p:nvPr/>
        </p:nvPicPr>
        <p:blipFill rotWithShape="1">
          <a:blip r:embed="rId3">
            <a:alphaModFix/>
          </a:blip>
          <a:srcRect b="0" l="0" r="0" t="0"/>
          <a:stretch/>
        </p:blipFill>
        <p:spPr>
          <a:xfrm>
            <a:off x="553737" y="1150706"/>
            <a:ext cx="11021216" cy="4726112"/>
          </a:xfrm>
          <a:prstGeom prst="rect">
            <a:avLst/>
          </a:prstGeom>
          <a:noFill/>
          <a:ln>
            <a:noFill/>
          </a:ln>
        </p:spPr>
      </p:pic>
      <p:sp>
        <p:nvSpPr>
          <p:cNvPr id="191" name="Google Shape;191;p24"/>
          <p:cNvSpPr txBox="1"/>
          <p:nvPr>
            <p:ph idx="10" type="dt"/>
          </p:nvPr>
        </p:nvSpPr>
        <p:spPr>
          <a:xfrm>
            <a:off x="645460" y="6330594"/>
            <a:ext cx="3074962" cy="461095"/>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800">
                <a:solidFill>
                  <a:srgbClr val="888888"/>
                </a:solidFill>
                <a:latin typeface="Calibri"/>
                <a:ea typeface="Calibri"/>
                <a:cs typeface="Calibri"/>
                <a:sym typeface="Calibri"/>
              </a:rPr>
              <a:t>Evan B. Forde – IRR. – 9/26/18</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5" name="Shape 195"/>
        <p:cNvGrpSpPr/>
        <p:nvPr/>
      </p:nvGrpSpPr>
      <p:grpSpPr>
        <a:xfrm>
          <a:off x="0" y="0"/>
          <a:ext cx="0" cy="0"/>
          <a:chOff x="0" y="0"/>
          <a:chExt cx="0" cy="0"/>
        </a:xfrm>
      </p:grpSpPr>
      <p:sp>
        <p:nvSpPr>
          <p:cNvPr id="196" name="Google Shape;196;p25"/>
          <p:cNvSpPr txBox="1"/>
          <p:nvPr>
            <p:ph idx="10" type="dt"/>
          </p:nvPr>
        </p:nvSpPr>
        <p:spPr>
          <a:xfrm>
            <a:off x="645460" y="6330594"/>
            <a:ext cx="3074962" cy="461095"/>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800">
                <a:solidFill>
                  <a:srgbClr val="888888"/>
                </a:solidFill>
                <a:latin typeface="Calibri"/>
                <a:ea typeface="Calibri"/>
                <a:cs typeface="Calibri"/>
                <a:sym typeface="Calibri"/>
              </a:rPr>
              <a:t>Evan B. Forde – IRR. – 9/26/18</a:t>
            </a:r>
            <a:endParaRPr/>
          </a:p>
        </p:txBody>
      </p:sp>
      <p:pic>
        <p:nvPicPr>
          <p:cNvPr id="197" name="Google Shape;197;p25"/>
          <p:cNvPicPr preferRelativeResize="0"/>
          <p:nvPr/>
        </p:nvPicPr>
        <p:blipFill rotWithShape="1">
          <a:blip r:embed="rId3">
            <a:alphaModFix/>
          </a:blip>
          <a:srcRect b="0" l="0" r="0" t="0"/>
          <a:stretch/>
        </p:blipFill>
        <p:spPr>
          <a:xfrm>
            <a:off x="1603169" y="88642"/>
            <a:ext cx="2437344" cy="6241952"/>
          </a:xfrm>
          <a:prstGeom prst="rect">
            <a:avLst/>
          </a:prstGeom>
          <a:noFill/>
          <a:ln>
            <a:noFill/>
          </a:ln>
        </p:spPr>
      </p:pic>
      <p:pic>
        <p:nvPicPr>
          <p:cNvPr id="198" name="Google Shape;198;p25"/>
          <p:cNvPicPr preferRelativeResize="0"/>
          <p:nvPr/>
        </p:nvPicPr>
        <p:blipFill rotWithShape="1">
          <a:blip r:embed="rId4">
            <a:alphaModFix/>
          </a:blip>
          <a:srcRect b="0" l="0" r="0" t="0"/>
          <a:stretch/>
        </p:blipFill>
        <p:spPr>
          <a:xfrm>
            <a:off x="6128491" y="148606"/>
            <a:ext cx="5063765" cy="6293908"/>
          </a:xfrm>
          <a:prstGeom prst="rect">
            <a:avLst/>
          </a:prstGeom>
          <a:noFill/>
          <a:ln>
            <a:noFill/>
          </a:ln>
        </p:spPr>
      </p:pic>
      <p:sp>
        <p:nvSpPr>
          <p:cNvPr id="199" name="Google Shape;199;p25"/>
          <p:cNvSpPr/>
          <p:nvPr/>
        </p:nvSpPr>
        <p:spPr>
          <a:xfrm rot="-5400000">
            <a:off x="1945142" y="2787778"/>
            <a:ext cx="6106159" cy="707886"/>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4000">
                <a:solidFill>
                  <a:schemeClr val="dk1"/>
                </a:solidFill>
                <a:latin typeface="Arial"/>
                <a:ea typeface="Arial"/>
                <a:cs typeface="Arial"/>
                <a:sym typeface="Arial"/>
              </a:rPr>
              <a:t>SDAE  INTERACTION DATA </a:t>
            </a:r>
            <a:endParaRPr sz="4000">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3" name="Shape 203"/>
        <p:cNvGrpSpPr/>
        <p:nvPr/>
      </p:nvGrpSpPr>
      <p:grpSpPr>
        <a:xfrm>
          <a:off x="0" y="0"/>
          <a:ext cx="0" cy="0"/>
          <a:chOff x="0" y="0"/>
          <a:chExt cx="0" cy="0"/>
        </a:xfrm>
      </p:grpSpPr>
      <p:sp>
        <p:nvSpPr>
          <p:cNvPr id="204" name="Google Shape;204;p26"/>
          <p:cNvSpPr txBox="1"/>
          <p:nvPr>
            <p:ph idx="10" type="dt"/>
          </p:nvPr>
        </p:nvSpPr>
        <p:spPr>
          <a:xfrm>
            <a:off x="645460" y="6330594"/>
            <a:ext cx="3074962" cy="461095"/>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800">
                <a:solidFill>
                  <a:srgbClr val="888888"/>
                </a:solidFill>
                <a:latin typeface="Calibri"/>
                <a:ea typeface="Calibri"/>
                <a:cs typeface="Calibri"/>
                <a:sym typeface="Calibri"/>
              </a:rPr>
              <a:t>Evan B. Forde – IRR. – 9/26/18</a:t>
            </a:r>
            <a:endParaRPr/>
          </a:p>
        </p:txBody>
      </p:sp>
      <p:sp>
        <p:nvSpPr>
          <p:cNvPr id="205" name="Google Shape;205;p26"/>
          <p:cNvSpPr txBox="1"/>
          <p:nvPr/>
        </p:nvSpPr>
        <p:spPr>
          <a:xfrm>
            <a:off x="600850" y="317325"/>
            <a:ext cx="10724100" cy="8310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4800">
                <a:solidFill>
                  <a:schemeClr val="dk1"/>
                </a:solidFill>
                <a:latin typeface="Arial"/>
                <a:ea typeface="Arial"/>
                <a:cs typeface="Arial"/>
                <a:sym typeface="Arial"/>
              </a:rPr>
              <a:t>TC GENESIS &amp; INTERACTION DATA</a:t>
            </a:r>
            <a:endParaRPr/>
          </a:p>
        </p:txBody>
      </p:sp>
      <p:sp>
        <p:nvSpPr>
          <p:cNvPr id="206" name="Google Shape;206;p26"/>
          <p:cNvSpPr txBox="1"/>
          <p:nvPr/>
        </p:nvSpPr>
        <p:spPr>
          <a:xfrm>
            <a:off x="3024097" y="1465993"/>
            <a:ext cx="5619615" cy="4585871"/>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3200">
                <a:solidFill>
                  <a:schemeClr val="dk1"/>
                </a:solidFill>
                <a:latin typeface="Arial"/>
                <a:ea typeface="Arial"/>
                <a:cs typeface="Arial"/>
                <a:sym typeface="Arial"/>
              </a:rPr>
              <a:t>Average Genesis Coordinates:</a:t>
            </a:r>
            <a:endParaRPr/>
          </a:p>
          <a:p>
            <a:pPr indent="0" lvl="0" marL="0" marR="0" rtl="0" algn="ctr">
              <a:spcBef>
                <a:spcPts val="0"/>
              </a:spcBef>
              <a:spcAft>
                <a:spcPts val="0"/>
              </a:spcAft>
              <a:buNone/>
            </a:pPr>
            <a:r>
              <a:rPr b="1" lang="en-US" sz="2800">
                <a:solidFill>
                  <a:schemeClr val="dk1"/>
                </a:solidFill>
                <a:latin typeface="Arial"/>
                <a:ea typeface="Arial"/>
                <a:cs typeface="Arial"/>
                <a:sym typeface="Arial"/>
              </a:rPr>
              <a:t>All TCs:</a:t>
            </a:r>
            <a:endParaRPr sz="2800">
              <a:solidFill>
                <a:schemeClr val="dk1"/>
              </a:solidFill>
              <a:latin typeface="Arial"/>
              <a:ea typeface="Arial"/>
              <a:cs typeface="Arial"/>
              <a:sym typeface="Arial"/>
            </a:endParaRPr>
          </a:p>
          <a:p>
            <a:pPr indent="0" lvl="0" marL="0" marR="0" rtl="0" algn="ctr">
              <a:spcBef>
                <a:spcPts val="0"/>
              </a:spcBef>
              <a:spcAft>
                <a:spcPts val="0"/>
              </a:spcAft>
              <a:buNone/>
            </a:pPr>
            <a:r>
              <a:rPr lang="en-US" sz="2800">
                <a:solidFill>
                  <a:schemeClr val="dk1"/>
                </a:solidFill>
                <a:latin typeface="Arial"/>
                <a:ea typeface="Arial"/>
                <a:cs typeface="Arial"/>
                <a:sym typeface="Arial"/>
              </a:rPr>
              <a:t>18.92 N, 56.36 W</a:t>
            </a:r>
            <a:endParaRPr/>
          </a:p>
          <a:p>
            <a:pPr indent="0" lvl="0" marL="0" marR="0" rtl="0" algn="ctr">
              <a:spcBef>
                <a:spcPts val="0"/>
              </a:spcBef>
              <a:spcAft>
                <a:spcPts val="0"/>
              </a:spcAft>
              <a:buNone/>
            </a:pPr>
            <a:r>
              <a:rPr b="1" lang="en-US" sz="2800">
                <a:solidFill>
                  <a:schemeClr val="dk1"/>
                </a:solidFill>
                <a:latin typeface="Arial"/>
                <a:ea typeface="Arial"/>
                <a:cs typeface="Arial"/>
                <a:sym typeface="Arial"/>
              </a:rPr>
              <a:t>All SDAEs:</a:t>
            </a:r>
            <a:endParaRPr sz="2800">
              <a:solidFill>
                <a:schemeClr val="dk1"/>
              </a:solidFill>
              <a:latin typeface="Arial"/>
              <a:ea typeface="Arial"/>
              <a:cs typeface="Arial"/>
              <a:sym typeface="Arial"/>
            </a:endParaRPr>
          </a:p>
          <a:p>
            <a:pPr indent="0" lvl="0" marL="0" marR="0" rtl="0" algn="ctr">
              <a:spcBef>
                <a:spcPts val="0"/>
              </a:spcBef>
              <a:spcAft>
                <a:spcPts val="0"/>
              </a:spcAft>
              <a:buNone/>
            </a:pPr>
            <a:r>
              <a:rPr lang="en-US" sz="2800">
                <a:solidFill>
                  <a:schemeClr val="dk1"/>
                </a:solidFill>
                <a:latin typeface="Arial"/>
                <a:ea typeface="Arial"/>
                <a:cs typeface="Arial"/>
                <a:sym typeface="Arial"/>
              </a:rPr>
              <a:t>12.83 N, 36.23 W</a:t>
            </a:r>
            <a:endParaRPr/>
          </a:p>
          <a:p>
            <a:pPr indent="0" lvl="0" marL="0" marR="0" rtl="0" algn="ctr">
              <a:spcBef>
                <a:spcPts val="0"/>
              </a:spcBef>
              <a:spcAft>
                <a:spcPts val="0"/>
              </a:spcAft>
              <a:buNone/>
            </a:pPr>
            <a:r>
              <a:rPr b="1" lang="en-US" sz="2800">
                <a:solidFill>
                  <a:schemeClr val="dk1"/>
                </a:solidFill>
                <a:latin typeface="Arial"/>
                <a:ea typeface="Arial"/>
                <a:cs typeface="Arial"/>
                <a:sym typeface="Arial"/>
              </a:rPr>
              <a:t>SDAE non majors:</a:t>
            </a:r>
            <a:endParaRPr sz="2800">
              <a:solidFill>
                <a:schemeClr val="dk1"/>
              </a:solidFill>
              <a:latin typeface="Arial"/>
              <a:ea typeface="Arial"/>
              <a:cs typeface="Arial"/>
              <a:sym typeface="Arial"/>
            </a:endParaRPr>
          </a:p>
          <a:p>
            <a:pPr indent="0" lvl="0" marL="0" marR="0" rtl="0" algn="ctr">
              <a:spcBef>
                <a:spcPts val="0"/>
              </a:spcBef>
              <a:spcAft>
                <a:spcPts val="0"/>
              </a:spcAft>
              <a:buNone/>
            </a:pPr>
            <a:r>
              <a:rPr lang="en-US" sz="2800">
                <a:solidFill>
                  <a:schemeClr val="dk1"/>
                </a:solidFill>
                <a:latin typeface="Arial"/>
                <a:ea typeface="Arial"/>
                <a:cs typeface="Arial"/>
                <a:sym typeface="Arial"/>
              </a:rPr>
              <a:t>13.1 N, 37.5 W</a:t>
            </a:r>
            <a:endParaRPr/>
          </a:p>
          <a:p>
            <a:pPr indent="0" lvl="0" marL="0" marR="0" rtl="0" algn="ctr">
              <a:spcBef>
                <a:spcPts val="0"/>
              </a:spcBef>
              <a:spcAft>
                <a:spcPts val="0"/>
              </a:spcAft>
              <a:buNone/>
            </a:pPr>
            <a:r>
              <a:rPr b="1" lang="en-US" sz="2800">
                <a:solidFill>
                  <a:schemeClr val="dk1"/>
                </a:solidFill>
                <a:latin typeface="Arial"/>
                <a:ea typeface="Arial"/>
                <a:cs typeface="Arial"/>
                <a:sym typeface="Arial"/>
              </a:rPr>
              <a:t>SDAE majors:</a:t>
            </a:r>
            <a:endParaRPr sz="2800">
              <a:solidFill>
                <a:schemeClr val="dk1"/>
              </a:solidFill>
              <a:latin typeface="Arial"/>
              <a:ea typeface="Arial"/>
              <a:cs typeface="Arial"/>
              <a:sym typeface="Arial"/>
            </a:endParaRPr>
          </a:p>
          <a:p>
            <a:pPr indent="0" lvl="0" marL="0" marR="0" rtl="0" algn="ctr">
              <a:spcBef>
                <a:spcPts val="0"/>
              </a:spcBef>
              <a:spcAft>
                <a:spcPts val="0"/>
              </a:spcAft>
              <a:buNone/>
            </a:pPr>
            <a:r>
              <a:rPr lang="en-US" sz="2800">
                <a:solidFill>
                  <a:schemeClr val="dk1"/>
                </a:solidFill>
                <a:latin typeface="Arial"/>
                <a:ea typeface="Arial"/>
                <a:cs typeface="Arial"/>
                <a:sym typeface="Arial"/>
              </a:rPr>
              <a:t>12.5 N , 34.85 W</a:t>
            </a:r>
            <a:endParaRPr/>
          </a:p>
          <a:p>
            <a:pPr indent="0" lvl="0" marL="0" marR="0" rtl="0" algn="l">
              <a:spcBef>
                <a:spcPts val="0"/>
              </a:spcBef>
              <a:spcAft>
                <a:spcPts val="0"/>
              </a:spcAft>
              <a:buNone/>
            </a:pPr>
            <a:r>
              <a:t/>
            </a:r>
            <a:endParaRPr sz="1800">
              <a:solidFill>
                <a:schemeClr val="dk1"/>
              </a:solidFill>
              <a:latin typeface="Arial"/>
              <a:ea typeface="Arial"/>
              <a:cs typeface="Arial"/>
              <a:sym typeface="Arial"/>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 </a:t>
            </a:r>
            <a:endParaRPr/>
          </a:p>
        </p:txBody>
      </p:sp>
      <p:sp>
        <p:nvSpPr>
          <p:cNvPr id="207" name="Google Shape;207;p26"/>
          <p:cNvSpPr txBox="1"/>
          <p:nvPr/>
        </p:nvSpPr>
        <p:spPr>
          <a:xfrm>
            <a:off x="8180739" y="2712489"/>
            <a:ext cx="3507692" cy="209288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2800">
                <a:solidFill>
                  <a:schemeClr val="dk1"/>
                </a:solidFill>
                <a:latin typeface="Arial"/>
                <a:ea typeface="Arial"/>
                <a:cs typeface="Arial"/>
                <a:sym typeface="Arial"/>
              </a:rPr>
              <a:t>SDAEs by month </a:t>
            </a:r>
            <a:endParaRPr/>
          </a:p>
          <a:p>
            <a:pPr indent="0" lvl="0" marL="0" marR="0" rtl="0" algn="l">
              <a:spcBef>
                <a:spcPts val="0"/>
              </a:spcBef>
              <a:spcAft>
                <a:spcPts val="0"/>
              </a:spcAft>
              <a:buNone/>
            </a:pPr>
            <a:r>
              <a:rPr lang="en-US" sz="2800">
                <a:solidFill>
                  <a:schemeClr val="dk1"/>
                </a:solidFill>
                <a:latin typeface="Arial"/>
                <a:ea typeface="Arial"/>
                <a:cs typeface="Arial"/>
                <a:sym typeface="Arial"/>
              </a:rPr>
              <a:t>July 17 (14%)</a:t>
            </a:r>
            <a:endParaRPr/>
          </a:p>
          <a:p>
            <a:pPr indent="0" lvl="0" marL="0" marR="0" rtl="0" algn="l">
              <a:spcBef>
                <a:spcPts val="0"/>
              </a:spcBef>
              <a:spcAft>
                <a:spcPts val="0"/>
              </a:spcAft>
              <a:buNone/>
            </a:pPr>
            <a:r>
              <a:rPr lang="en-US" sz="2800">
                <a:solidFill>
                  <a:schemeClr val="dk1"/>
                </a:solidFill>
                <a:latin typeface="Arial"/>
                <a:ea typeface="Arial"/>
                <a:cs typeface="Arial"/>
                <a:sym typeface="Arial"/>
              </a:rPr>
              <a:t>August 58 (47%)</a:t>
            </a:r>
            <a:endParaRPr/>
          </a:p>
          <a:p>
            <a:pPr indent="0" lvl="0" marL="0" marR="0" rtl="0" algn="l">
              <a:spcBef>
                <a:spcPts val="0"/>
              </a:spcBef>
              <a:spcAft>
                <a:spcPts val="0"/>
              </a:spcAft>
              <a:buNone/>
            </a:pPr>
            <a:r>
              <a:rPr lang="en-US" sz="2800">
                <a:solidFill>
                  <a:schemeClr val="dk1"/>
                </a:solidFill>
                <a:latin typeface="Arial"/>
                <a:ea typeface="Arial"/>
                <a:cs typeface="Arial"/>
                <a:sym typeface="Arial"/>
              </a:rPr>
              <a:t>September 50 (40%)</a:t>
            </a:r>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8" name="Google Shape;208;p26"/>
          <p:cNvSpPr txBox="1"/>
          <p:nvPr/>
        </p:nvSpPr>
        <p:spPr>
          <a:xfrm>
            <a:off x="103124" y="2745722"/>
            <a:ext cx="3849131" cy="209288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2800">
                <a:solidFill>
                  <a:schemeClr val="dk1"/>
                </a:solidFill>
                <a:latin typeface="Arial"/>
                <a:ea typeface="Arial"/>
                <a:cs typeface="Arial"/>
                <a:sym typeface="Arial"/>
              </a:rPr>
              <a:t>Days until contact</a:t>
            </a:r>
            <a:endParaRPr sz="2800">
              <a:solidFill>
                <a:schemeClr val="dk1"/>
              </a:solidFill>
              <a:latin typeface="Arial"/>
              <a:ea typeface="Arial"/>
              <a:cs typeface="Arial"/>
              <a:sym typeface="Arial"/>
            </a:endParaRPr>
          </a:p>
          <a:p>
            <a:pPr indent="0" lvl="0" marL="0" marR="0" rtl="0" algn="l">
              <a:spcBef>
                <a:spcPts val="0"/>
              </a:spcBef>
              <a:spcAft>
                <a:spcPts val="0"/>
              </a:spcAft>
              <a:buNone/>
            </a:pPr>
            <a:r>
              <a:rPr b="1" lang="en-US" sz="2800">
                <a:solidFill>
                  <a:schemeClr val="dk1"/>
                </a:solidFill>
                <a:latin typeface="Arial"/>
                <a:ea typeface="Arial"/>
                <a:cs typeface="Arial"/>
                <a:sym typeface="Arial"/>
              </a:rPr>
              <a:t>All SDAEs: </a:t>
            </a:r>
            <a:r>
              <a:rPr lang="en-US" sz="2800">
                <a:solidFill>
                  <a:schemeClr val="dk1"/>
                </a:solidFill>
                <a:latin typeface="Arial"/>
                <a:ea typeface="Arial"/>
                <a:cs typeface="Arial"/>
                <a:sym typeface="Arial"/>
              </a:rPr>
              <a:t>3.15 days</a:t>
            </a:r>
            <a:endParaRPr/>
          </a:p>
          <a:p>
            <a:pPr indent="0" lvl="0" marL="0" marR="0" rtl="0" algn="l">
              <a:spcBef>
                <a:spcPts val="0"/>
              </a:spcBef>
              <a:spcAft>
                <a:spcPts val="0"/>
              </a:spcAft>
              <a:buNone/>
            </a:pPr>
            <a:r>
              <a:rPr b="1" lang="en-US" sz="2800">
                <a:solidFill>
                  <a:schemeClr val="dk1"/>
                </a:solidFill>
                <a:latin typeface="Arial"/>
                <a:ea typeface="Arial"/>
                <a:cs typeface="Arial"/>
                <a:sym typeface="Arial"/>
              </a:rPr>
              <a:t>Hurricanes: 2.67 days</a:t>
            </a:r>
            <a:endParaRPr sz="2800">
              <a:solidFill>
                <a:schemeClr val="dk1"/>
              </a:solidFill>
              <a:latin typeface="Arial"/>
              <a:ea typeface="Arial"/>
              <a:cs typeface="Arial"/>
              <a:sym typeface="Arial"/>
            </a:endParaRPr>
          </a:p>
          <a:p>
            <a:pPr indent="0" lvl="0" marL="0" marR="0" rtl="0" algn="l">
              <a:spcBef>
                <a:spcPts val="0"/>
              </a:spcBef>
              <a:spcAft>
                <a:spcPts val="0"/>
              </a:spcAft>
              <a:buNone/>
            </a:pPr>
            <a:r>
              <a:rPr b="1" lang="en-US" sz="2800">
                <a:solidFill>
                  <a:schemeClr val="dk1"/>
                </a:solidFill>
                <a:latin typeface="Arial"/>
                <a:ea typeface="Arial"/>
                <a:cs typeface="Arial"/>
                <a:sym typeface="Arial"/>
              </a:rPr>
              <a:t>Majors: 3.79 days</a:t>
            </a:r>
            <a:endParaRPr sz="2800">
              <a:solidFill>
                <a:schemeClr val="dk1"/>
              </a:solidFill>
              <a:latin typeface="Arial"/>
              <a:ea typeface="Arial"/>
              <a:cs typeface="Arial"/>
              <a:sym typeface="Arial"/>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3" name="Shape 213"/>
        <p:cNvGrpSpPr/>
        <p:nvPr/>
      </p:nvGrpSpPr>
      <p:grpSpPr>
        <a:xfrm>
          <a:off x="0" y="0"/>
          <a:ext cx="0" cy="0"/>
          <a:chOff x="0" y="0"/>
          <a:chExt cx="0" cy="0"/>
        </a:xfrm>
      </p:grpSpPr>
      <p:pic>
        <p:nvPicPr>
          <p:cNvPr id="214" name="Google Shape;214;p27"/>
          <p:cNvPicPr preferRelativeResize="0"/>
          <p:nvPr/>
        </p:nvPicPr>
        <p:blipFill rotWithShape="1">
          <a:blip r:embed="rId3">
            <a:alphaModFix/>
          </a:blip>
          <a:srcRect b="0" l="0" r="0" t="0"/>
          <a:stretch/>
        </p:blipFill>
        <p:spPr>
          <a:xfrm>
            <a:off x="1820925" y="0"/>
            <a:ext cx="7784332" cy="6486924"/>
          </a:xfrm>
          <a:prstGeom prst="rect">
            <a:avLst/>
          </a:prstGeom>
          <a:noFill/>
          <a:ln>
            <a:noFill/>
          </a:ln>
        </p:spPr>
      </p:pic>
      <p:sp>
        <p:nvSpPr>
          <p:cNvPr id="215" name="Google Shape;215;p27"/>
          <p:cNvSpPr txBox="1"/>
          <p:nvPr/>
        </p:nvSpPr>
        <p:spPr>
          <a:xfrm>
            <a:off x="645460" y="6330594"/>
            <a:ext cx="3074962" cy="461095"/>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800">
                <a:solidFill>
                  <a:srgbClr val="888888"/>
                </a:solidFill>
                <a:latin typeface="Calibri"/>
                <a:ea typeface="Calibri"/>
                <a:cs typeface="Calibri"/>
                <a:sym typeface="Calibri"/>
              </a:rPr>
              <a:t>Evan B. Forde – IRR. – 9/26/18</a:t>
            </a:r>
            <a:endParaRPr sz="1800">
              <a:solidFill>
                <a:srgbClr val="888888"/>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0" name="Shape 220"/>
        <p:cNvGrpSpPr/>
        <p:nvPr/>
      </p:nvGrpSpPr>
      <p:grpSpPr>
        <a:xfrm>
          <a:off x="0" y="0"/>
          <a:ext cx="0" cy="0"/>
          <a:chOff x="0" y="0"/>
          <a:chExt cx="0" cy="0"/>
        </a:xfrm>
      </p:grpSpPr>
      <p:pic>
        <p:nvPicPr>
          <p:cNvPr id="221" name="Google Shape;221;p28"/>
          <p:cNvPicPr preferRelativeResize="0"/>
          <p:nvPr/>
        </p:nvPicPr>
        <p:blipFill rotWithShape="1">
          <a:blip r:embed="rId3">
            <a:alphaModFix/>
          </a:blip>
          <a:srcRect b="0" l="0" r="0" t="0"/>
          <a:stretch/>
        </p:blipFill>
        <p:spPr>
          <a:xfrm>
            <a:off x="1962363" y="1"/>
            <a:ext cx="7643973" cy="6339154"/>
          </a:xfrm>
          <a:prstGeom prst="rect">
            <a:avLst/>
          </a:prstGeom>
          <a:noFill/>
          <a:ln>
            <a:noFill/>
          </a:ln>
        </p:spPr>
      </p:pic>
      <p:sp>
        <p:nvSpPr>
          <p:cNvPr id="222" name="Google Shape;222;p28"/>
          <p:cNvSpPr txBox="1"/>
          <p:nvPr/>
        </p:nvSpPr>
        <p:spPr>
          <a:xfrm>
            <a:off x="645460" y="6330594"/>
            <a:ext cx="3074962" cy="461095"/>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800">
                <a:solidFill>
                  <a:srgbClr val="888888"/>
                </a:solidFill>
                <a:latin typeface="Calibri"/>
                <a:ea typeface="Calibri"/>
                <a:cs typeface="Calibri"/>
                <a:sym typeface="Calibri"/>
              </a:rPr>
              <a:t>Evan B. Forde – IRR. – 9/26/18</a:t>
            </a:r>
            <a:endParaRPr sz="1800">
              <a:solidFill>
                <a:srgbClr val="888888"/>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7" name="Shape 227"/>
        <p:cNvGrpSpPr/>
        <p:nvPr/>
      </p:nvGrpSpPr>
      <p:grpSpPr>
        <a:xfrm>
          <a:off x="0" y="0"/>
          <a:ext cx="0" cy="0"/>
          <a:chOff x="0" y="0"/>
          <a:chExt cx="0" cy="0"/>
        </a:xfrm>
      </p:grpSpPr>
      <p:sp>
        <p:nvSpPr>
          <p:cNvPr id="228" name="Google Shape;228;p29"/>
          <p:cNvSpPr txBox="1"/>
          <p:nvPr>
            <p:ph idx="10" type="dt"/>
          </p:nvPr>
        </p:nvSpPr>
        <p:spPr>
          <a:xfrm>
            <a:off x="1843521" y="6466920"/>
            <a:ext cx="3780895" cy="365125"/>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800">
                <a:solidFill>
                  <a:srgbClr val="888888"/>
                </a:solidFill>
                <a:latin typeface="Calibri"/>
                <a:ea typeface="Calibri"/>
                <a:cs typeface="Calibri"/>
                <a:sym typeface="Calibri"/>
              </a:rPr>
              <a:t>E. Forde IRR 8/14/17</a:t>
            </a:r>
            <a:endParaRPr sz="1800">
              <a:solidFill>
                <a:srgbClr val="888888"/>
              </a:solidFill>
              <a:latin typeface="Calibri"/>
              <a:ea typeface="Calibri"/>
              <a:cs typeface="Calibri"/>
              <a:sym typeface="Calibri"/>
            </a:endParaRPr>
          </a:p>
        </p:txBody>
      </p:sp>
      <p:pic>
        <p:nvPicPr>
          <p:cNvPr id="229" name="Google Shape;229;p29"/>
          <p:cNvPicPr preferRelativeResize="0"/>
          <p:nvPr/>
        </p:nvPicPr>
        <p:blipFill rotWithShape="1">
          <a:blip r:embed="rId3">
            <a:alphaModFix/>
          </a:blip>
          <a:srcRect b="0" l="0" r="0" t="0"/>
          <a:stretch/>
        </p:blipFill>
        <p:spPr>
          <a:xfrm>
            <a:off x="3173506" y="0"/>
            <a:ext cx="5844988" cy="68580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3" name="Shape 233"/>
        <p:cNvGrpSpPr/>
        <p:nvPr/>
      </p:nvGrpSpPr>
      <p:grpSpPr>
        <a:xfrm>
          <a:off x="0" y="0"/>
          <a:ext cx="0" cy="0"/>
          <a:chOff x="0" y="0"/>
          <a:chExt cx="0" cy="0"/>
        </a:xfrm>
      </p:grpSpPr>
      <p:sp>
        <p:nvSpPr>
          <p:cNvPr id="234" name="Google Shape;234;p30"/>
          <p:cNvSpPr txBox="1"/>
          <p:nvPr>
            <p:ph idx="10" type="dt"/>
          </p:nvPr>
        </p:nvSpPr>
        <p:spPr>
          <a:xfrm>
            <a:off x="645460" y="6330594"/>
            <a:ext cx="3074962" cy="461095"/>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800">
                <a:solidFill>
                  <a:srgbClr val="888888"/>
                </a:solidFill>
                <a:latin typeface="Calibri"/>
                <a:ea typeface="Calibri"/>
                <a:cs typeface="Calibri"/>
                <a:sym typeface="Calibri"/>
              </a:rPr>
              <a:t>Evan B. Forde – IRR. – 9/26/18</a:t>
            </a:r>
            <a:endParaRPr/>
          </a:p>
        </p:txBody>
      </p:sp>
      <p:sp>
        <p:nvSpPr>
          <p:cNvPr id="235" name="Google Shape;235;p30"/>
          <p:cNvSpPr/>
          <p:nvPr/>
        </p:nvSpPr>
        <p:spPr>
          <a:xfrm>
            <a:off x="912701" y="154050"/>
            <a:ext cx="10152900" cy="708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4000">
                <a:solidFill>
                  <a:schemeClr val="dk1"/>
                </a:solidFill>
                <a:latin typeface="Arial"/>
                <a:ea typeface="Arial"/>
                <a:cs typeface="Arial"/>
                <a:sym typeface="Arial"/>
              </a:rPr>
              <a:t>SDAE  INTERACTION DATA HIGHLIGHTS </a:t>
            </a:r>
            <a:endParaRPr sz="4000">
              <a:solidFill>
                <a:schemeClr val="dk1"/>
              </a:solidFill>
              <a:latin typeface="Calibri"/>
              <a:ea typeface="Calibri"/>
              <a:cs typeface="Calibri"/>
              <a:sym typeface="Calibri"/>
            </a:endParaRPr>
          </a:p>
        </p:txBody>
      </p:sp>
      <p:sp>
        <p:nvSpPr>
          <p:cNvPr id="236" name="Google Shape;236;p30"/>
          <p:cNvSpPr/>
          <p:nvPr/>
        </p:nvSpPr>
        <p:spPr>
          <a:xfrm>
            <a:off x="946067" y="861940"/>
            <a:ext cx="9551719" cy="5262979"/>
          </a:xfrm>
          <a:prstGeom prst="rect">
            <a:avLst/>
          </a:prstGeom>
          <a:noFill/>
          <a:ln>
            <a:noFill/>
          </a:ln>
        </p:spPr>
        <p:txBody>
          <a:bodyPr anchorCtr="0" anchor="t" bIns="45700" lIns="91425" spcFirstLastPara="1" rIns="91425" wrap="square" tIns="45700">
            <a:noAutofit/>
          </a:bodyPr>
          <a:lstStyle/>
          <a:p>
            <a:pPr indent="-381000" lvl="0" marL="457200" marR="0" rtl="0" algn="l">
              <a:spcBef>
                <a:spcPts val="0"/>
              </a:spcBef>
              <a:spcAft>
                <a:spcPts val="0"/>
              </a:spcAft>
              <a:buClr>
                <a:schemeClr val="dk1"/>
              </a:buClr>
              <a:buSzPts val="2400"/>
              <a:buFont typeface="Arial"/>
              <a:buChar char="●"/>
            </a:pPr>
            <a:r>
              <a:rPr lang="en-US" sz="2400">
                <a:solidFill>
                  <a:schemeClr val="dk1"/>
                </a:solidFill>
                <a:latin typeface="Arial"/>
                <a:ea typeface="Arial"/>
                <a:cs typeface="Arial"/>
                <a:sym typeface="Arial"/>
              </a:rPr>
              <a:t>126 TCs were in proximity (within 10</a:t>
            </a:r>
            <a:r>
              <a:rPr b="1" lang="en-US" sz="2400">
                <a:solidFill>
                  <a:schemeClr val="dk1"/>
                </a:solidFill>
                <a:latin typeface="Arial"/>
                <a:ea typeface="Arial"/>
                <a:cs typeface="Arial"/>
                <a:sym typeface="Arial"/>
              </a:rPr>
              <a:t>° </a:t>
            </a:r>
            <a:r>
              <a:rPr lang="en-US" sz="2400">
                <a:solidFill>
                  <a:schemeClr val="dk1"/>
                </a:solidFill>
                <a:latin typeface="Arial"/>
                <a:ea typeface="Arial"/>
                <a:cs typeface="Arial"/>
                <a:sym typeface="Arial"/>
              </a:rPr>
              <a:t>radial degrees) of an SDAE</a:t>
            </a:r>
            <a:endParaRPr/>
          </a:p>
          <a:p>
            <a:pPr indent="0" lvl="0" marL="0" marR="0" rtl="0" algn="l">
              <a:spcBef>
                <a:spcPts val="0"/>
              </a:spcBef>
              <a:spcAft>
                <a:spcPts val="0"/>
              </a:spcAft>
              <a:buNone/>
            </a:pPr>
            <a:r>
              <a:t/>
            </a:r>
            <a:endParaRPr sz="2400">
              <a:solidFill>
                <a:schemeClr val="dk1"/>
              </a:solidFill>
              <a:latin typeface="Arial"/>
              <a:ea typeface="Arial"/>
              <a:cs typeface="Arial"/>
              <a:sym typeface="Arial"/>
            </a:endParaRPr>
          </a:p>
          <a:p>
            <a:pPr indent="-381000" lvl="0" marL="457200" marR="0" rtl="0" algn="l">
              <a:spcBef>
                <a:spcPts val="0"/>
              </a:spcBef>
              <a:spcAft>
                <a:spcPts val="0"/>
              </a:spcAft>
              <a:buClr>
                <a:schemeClr val="dk1"/>
              </a:buClr>
              <a:buSzPts val="2400"/>
              <a:buFont typeface="Arial"/>
              <a:buChar char="●"/>
            </a:pPr>
            <a:r>
              <a:rPr lang="en-US" sz="2400">
                <a:solidFill>
                  <a:schemeClr val="dk1"/>
                </a:solidFill>
                <a:latin typeface="Arial"/>
                <a:ea typeface="Arial"/>
                <a:cs typeface="Arial"/>
                <a:sym typeface="Arial"/>
              </a:rPr>
              <a:t>The yearly proximity rate varied from 8—60%  Overall rate was 33%.  Subjective method found 135</a:t>
            </a:r>
            <a:endParaRPr/>
          </a:p>
          <a:p>
            <a:pPr indent="0" lvl="0" marL="0" marR="0" rtl="0" algn="l">
              <a:spcBef>
                <a:spcPts val="0"/>
              </a:spcBef>
              <a:spcAft>
                <a:spcPts val="0"/>
              </a:spcAft>
              <a:buNone/>
            </a:pPr>
            <a:r>
              <a:t/>
            </a:r>
            <a:endParaRPr sz="2400">
              <a:solidFill>
                <a:schemeClr val="dk1"/>
              </a:solidFill>
              <a:latin typeface="Arial"/>
              <a:ea typeface="Arial"/>
              <a:cs typeface="Arial"/>
              <a:sym typeface="Arial"/>
            </a:endParaRPr>
          </a:p>
          <a:p>
            <a:pPr indent="-381000" lvl="0" marL="457200" marR="0" rtl="0" algn="l">
              <a:spcBef>
                <a:spcPts val="0"/>
              </a:spcBef>
              <a:spcAft>
                <a:spcPts val="0"/>
              </a:spcAft>
              <a:buClr>
                <a:schemeClr val="dk1"/>
              </a:buClr>
              <a:buSzPts val="2400"/>
              <a:buFont typeface="Arial"/>
              <a:buChar char="●"/>
            </a:pPr>
            <a:r>
              <a:rPr lang="en-US" sz="2400">
                <a:solidFill>
                  <a:schemeClr val="dk1"/>
                </a:solidFill>
                <a:latin typeface="Arial"/>
                <a:ea typeface="Arial"/>
                <a:cs typeface="Arial"/>
                <a:sym typeface="Arial"/>
              </a:rPr>
              <a:t>~15% of SDAEs contained air that originated from latitudes north of 30</a:t>
            </a:r>
            <a:r>
              <a:rPr baseline="30000" lang="en-US" sz="2400">
                <a:solidFill>
                  <a:schemeClr val="dk1"/>
                </a:solidFill>
                <a:latin typeface="Arial"/>
                <a:ea typeface="Arial"/>
                <a:cs typeface="Arial"/>
                <a:sym typeface="Arial"/>
              </a:rPr>
              <a:t>o</a:t>
            </a:r>
            <a:endParaRPr/>
          </a:p>
          <a:p>
            <a:pPr indent="0" lvl="0" marL="0" marR="0" rtl="0" algn="l">
              <a:spcBef>
                <a:spcPts val="0"/>
              </a:spcBef>
              <a:spcAft>
                <a:spcPts val="0"/>
              </a:spcAft>
              <a:buNone/>
            </a:pPr>
            <a:r>
              <a:rPr lang="en-US" sz="2400">
                <a:solidFill>
                  <a:schemeClr val="dk1"/>
                </a:solidFill>
                <a:latin typeface="Arial"/>
                <a:ea typeface="Arial"/>
                <a:cs typeface="Arial"/>
                <a:sym typeface="Arial"/>
              </a:rPr>
              <a:t> </a:t>
            </a:r>
            <a:endParaRPr/>
          </a:p>
          <a:p>
            <a:pPr indent="-381000" lvl="0" marL="457200" marR="0" rtl="0" algn="l">
              <a:spcBef>
                <a:spcPts val="0"/>
              </a:spcBef>
              <a:spcAft>
                <a:spcPts val="0"/>
              </a:spcAft>
              <a:buClr>
                <a:schemeClr val="dk1"/>
              </a:buClr>
              <a:buSzPts val="2400"/>
              <a:buFont typeface="Arial"/>
              <a:buChar char="●"/>
            </a:pPr>
            <a:r>
              <a:rPr lang="en-US" sz="2400">
                <a:solidFill>
                  <a:schemeClr val="dk1"/>
                </a:solidFill>
                <a:latin typeface="Arial"/>
                <a:ea typeface="Arial"/>
                <a:cs typeface="Arial"/>
                <a:sym typeface="Arial"/>
              </a:rPr>
              <a:t>68% of all TCs increased in intensity after being in proximity to an SDAE.  Table (summary)</a:t>
            </a:r>
            <a:endParaRPr/>
          </a:p>
          <a:p>
            <a:pPr indent="0" lvl="0" marL="0" marR="0" rtl="0" algn="l">
              <a:spcBef>
                <a:spcPts val="0"/>
              </a:spcBef>
              <a:spcAft>
                <a:spcPts val="0"/>
              </a:spcAft>
              <a:buNone/>
            </a:pPr>
            <a:r>
              <a:t/>
            </a:r>
            <a:endParaRPr sz="2400">
              <a:solidFill>
                <a:schemeClr val="dk1"/>
              </a:solidFill>
              <a:latin typeface="Arial"/>
              <a:ea typeface="Arial"/>
              <a:cs typeface="Arial"/>
              <a:sym typeface="Arial"/>
            </a:endParaRPr>
          </a:p>
          <a:p>
            <a:pPr indent="-381000" lvl="0" marL="457200" marR="0" rtl="0" algn="l">
              <a:spcBef>
                <a:spcPts val="0"/>
              </a:spcBef>
              <a:spcAft>
                <a:spcPts val="0"/>
              </a:spcAft>
              <a:buClr>
                <a:schemeClr val="dk1"/>
              </a:buClr>
              <a:buSzPts val="2400"/>
              <a:buFont typeface="Arial"/>
              <a:buChar char="●"/>
            </a:pPr>
            <a:r>
              <a:rPr lang="en-US" sz="2400">
                <a:solidFill>
                  <a:schemeClr val="dk1"/>
                </a:solidFill>
                <a:latin typeface="Arial"/>
                <a:ea typeface="Arial"/>
                <a:cs typeface="Arial"/>
                <a:sym typeface="Arial"/>
              </a:rPr>
              <a:t>Forty-four percent (55) of the named storms that were in proximity to SDAEs became major hurricanes. </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0" name="Shape 240"/>
        <p:cNvGrpSpPr/>
        <p:nvPr/>
      </p:nvGrpSpPr>
      <p:grpSpPr>
        <a:xfrm>
          <a:off x="0" y="0"/>
          <a:ext cx="0" cy="0"/>
          <a:chOff x="0" y="0"/>
          <a:chExt cx="0" cy="0"/>
        </a:xfrm>
      </p:grpSpPr>
      <p:sp>
        <p:nvSpPr>
          <p:cNvPr id="241" name="Google Shape;241;p31"/>
          <p:cNvSpPr txBox="1"/>
          <p:nvPr>
            <p:ph idx="10" type="dt"/>
          </p:nvPr>
        </p:nvSpPr>
        <p:spPr>
          <a:xfrm>
            <a:off x="645460" y="6330594"/>
            <a:ext cx="3074962" cy="461095"/>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800">
                <a:solidFill>
                  <a:srgbClr val="888888"/>
                </a:solidFill>
                <a:latin typeface="Calibri"/>
                <a:ea typeface="Calibri"/>
                <a:cs typeface="Calibri"/>
                <a:sym typeface="Calibri"/>
              </a:rPr>
              <a:t>Evan B. Forde – IRR. – 9/26/18</a:t>
            </a:r>
            <a:endParaRPr/>
          </a:p>
        </p:txBody>
      </p:sp>
      <p:sp>
        <p:nvSpPr>
          <p:cNvPr id="242" name="Google Shape;242;p31"/>
          <p:cNvSpPr/>
          <p:nvPr/>
        </p:nvSpPr>
        <p:spPr>
          <a:xfrm>
            <a:off x="1049600" y="133125"/>
            <a:ext cx="6327900" cy="708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4000">
                <a:solidFill>
                  <a:schemeClr val="dk1"/>
                </a:solidFill>
                <a:latin typeface="Arial"/>
                <a:ea typeface="Arial"/>
                <a:cs typeface="Arial"/>
                <a:sym typeface="Arial"/>
              </a:rPr>
              <a:t> COMPARITIVE RESULTS</a:t>
            </a:r>
            <a:endParaRPr sz="4000">
              <a:solidFill>
                <a:schemeClr val="dk1"/>
              </a:solidFill>
              <a:latin typeface="Calibri"/>
              <a:ea typeface="Calibri"/>
              <a:cs typeface="Calibri"/>
              <a:sym typeface="Calibri"/>
            </a:endParaRPr>
          </a:p>
        </p:txBody>
      </p:sp>
      <p:sp>
        <p:nvSpPr>
          <p:cNvPr id="243" name="Google Shape;243;p31"/>
          <p:cNvSpPr/>
          <p:nvPr/>
        </p:nvSpPr>
        <p:spPr>
          <a:xfrm>
            <a:off x="152400" y="841129"/>
            <a:ext cx="9551700" cy="4524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a:p>
            <a:pPr indent="0" lvl="0" marL="0" marR="0" rtl="0" algn="l">
              <a:spcBef>
                <a:spcPts val="0"/>
              </a:spcBef>
              <a:spcAft>
                <a:spcPts val="0"/>
              </a:spcAft>
              <a:buNone/>
            </a:pPr>
            <a:r>
              <a:rPr lang="en-US" sz="2400">
                <a:solidFill>
                  <a:schemeClr val="dk1"/>
                </a:solidFill>
                <a:latin typeface="Arial"/>
                <a:ea typeface="Arial"/>
                <a:cs typeface="Arial"/>
                <a:sym typeface="Arial"/>
              </a:rPr>
              <a:t>Used advanced tools to identify SALs</a:t>
            </a:r>
            <a:endParaRPr/>
          </a:p>
          <a:p>
            <a:pPr indent="0" lvl="0" marL="0" marR="0" rtl="0" algn="l">
              <a:spcBef>
                <a:spcPts val="0"/>
              </a:spcBef>
              <a:spcAft>
                <a:spcPts val="0"/>
              </a:spcAft>
              <a:buNone/>
            </a:pPr>
            <a:r>
              <a:rPr lang="en-US" sz="2400">
                <a:solidFill>
                  <a:schemeClr val="dk1"/>
                </a:solidFill>
                <a:latin typeface="Arial"/>
                <a:ea typeface="Arial"/>
                <a:cs typeface="Arial"/>
                <a:sym typeface="Arial"/>
              </a:rPr>
              <a:t>(TRMM, MODIS, AIRS-AMSU &amp; NCEP)</a:t>
            </a:r>
            <a:endParaRPr/>
          </a:p>
          <a:p>
            <a:pPr indent="0" lvl="0" marL="0" marR="0" rtl="0" algn="l">
              <a:spcBef>
                <a:spcPts val="0"/>
              </a:spcBef>
              <a:spcAft>
                <a:spcPts val="0"/>
              </a:spcAft>
              <a:buNone/>
            </a:pPr>
            <a:r>
              <a:t/>
            </a:r>
            <a:endParaRPr sz="2400">
              <a:solidFill>
                <a:schemeClr val="dk1"/>
              </a:solidFill>
              <a:latin typeface="Arial"/>
              <a:ea typeface="Arial"/>
              <a:cs typeface="Arial"/>
              <a:sym typeface="Arial"/>
            </a:endParaRPr>
          </a:p>
          <a:p>
            <a:pPr indent="0" lvl="0" marL="0" marR="0" rtl="0" algn="l">
              <a:spcBef>
                <a:spcPts val="0"/>
              </a:spcBef>
              <a:spcAft>
                <a:spcPts val="0"/>
              </a:spcAft>
              <a:buNone/>
            </a:pPr>
            <a:r>
              <a:rPr lang="en-US" sz="2400">
                <a:solidFill>
                  <a:schemeClr val="dk1"/>
                </a:solidFill>
                <a:latin typeface="Arial"/>
                <a:ea typeface="Arial"/>
                <a:cs typeface="Arial"/>
                <a:sym typeface="Arial"/>
              </a:rPr>
              <a:t>Not much early difference in SAL–interacting </a:t>
            </a:r>
            <a:endParaRPr/>
          </a:p>
          <a:p>
            <a:pPr indent="0" lvl="0" marL="0" marR="0" rtl="0" algn="l">
              <a:spcBef>
                <a:spcPts val="0"/>
              </a:spcBef>
              <a:spcAft>
                <a:spcPts val="0"/>
              </a:spcAft>
              <a:buNone/>
            </a:pPr>
            <a:r>
              <a:rPr lang="en-US" sz="2400">
                <a:solidFill>
                  <a:schemeClr val="dk1"/>
                </a:solidFill>
                <a:latin typeface="Arial"/>
                <a:ea typeface="Arial"/>
                <a:cs typeface="Arial"/>
                <a:sym typeface="Arial"/>
              </a:rPr>
              <a:t>intensity changes</a:t>
            </a:r>
            <a:endParaRPr/>
          </a:p>
          <a:p>
            <a:pPr indent="0" lvl="0" marL="0" marR="0" rtl="0" algn="l">
              <a:spcBef>
                <a:spcPts val="0"/>
              </a:spcBef>
              <a:spcAft>
                <a:spcPts val="0"/>
              </a:spcAft>
              <a:buNone/>
            </a:pPr>
            <a:r>
              <a:t/>
            </a:r>
            <a:endParaRPr sz="2400">
              <a:solidFill>
                <a:schemeClr val="dk1"/>
              </a:solidFill>
              <a:latin typeface="Arial"/>
              <a:ea typeface="Arial"/>
              <a:cs typeface="Arial"/>
              <a:sym typeface="Arial"/>
            </a:endParaRPr>
          </a:p>
          <a:p>
            <a:pPr indent="0" lvl="0" marL="0" marR="0" rtl="0" algn="l">
              <a:spcBef>
                <a:spcPts val="0"/>
              </a:spcBef>
              <a:spcAft>
                <a:spcPts val="0"/>
              </a:spcAft>
              <a:buNone/>
            </a:pPr>
            <a:r>
              <a:rPr lang="en-US" sz="2400">
                <a:solidFill>
                  <a:schemeClr val="dk1"/>
                </a:solidFill>
                <a:latin typeface="Arial"/>
                <a:ea typeface="Arial"/>
                <a:cs typeface="Arial"/>
                <a:sym typeface="Arial"/>
              </a:rPr>
              <a:t>Current study proximity rate = 33%</a:t>
            </a:r>
            <a:endParaRPr/>
          </a:p>
          <a:p>
            <a:pPr indent="0" lvl="0" marL="0" marR="0" rtl="0" algn="l">
              <a:spcBef>
                <a:spcPts val="0"/>
              </a:spcBef>
              <a:spcAft>
                <a:spcPts val="0"/>
              </a:spcAft>
              <a:buNone/>
            </a:pPr>
            <a:r>
              <a:rPr lang="en-US" sz="2400">
                <a:solidFill>
                  <a:schemeClr val="dk1"/>
                </a:solidFill>
                <a:latin typeface="Arial"/>
                <a:ea typeface="Arial"/>
                <a:cs typeface="Arial"/>
                <a:sym typeface="Arial"/>
              </a:rPr>
              <a:t>Rate from Braun (2010) data was 32%  </a:t>
            </a:r>
            <a:endParaRPr/>
          </a:p>
          <a:p>
            <a:pPr indent="0" lvl="0" marL="0" marR="0" rtl="0" algn="l">
              <a:spcBef>
                <a:spcPts val="0"/>
              </a:spcBef>
              <a:spcAft>
                <a:spcPts val="0"/>
              </a:spcAft>
              <a:buNone/>
            </a:pPr>
            <a:r>
              <a:t/>
            </a:r>
            <a:endParaRPr sz="2400">
              <a:solidFill>
                <a:schemeClr val="dk1"/>
              </a:solidFill>
              <a:latin typeface="Arial"/>
              <a:ea typeface="Arial"/>
              <a:cs typeface="Arial"/>
              <a:sym typeface="Arial"/>
            </a:endParaRPr>
          </a:p>
          <a:p>
            <a:pPr indent="0" lvl="0" marL="0" marR="0" rtl="0" algn="l">
              <a:spcBef>
                <a:spcPts val="0"/>
              </a:spcBef>
              <a:spcAft>
                <a:spcPts val="0"/>
              </a:spcAft>
              <a:buNone/>
            </a:pPr>
            <a:r>
              <a:rPr lang="en-US" sz="2400">
                <a:solidFill>
                  <a:schemeClr val="dk1"/>
                </a:solidFill>
                <a:latin typeface="Arial"/>
                <a:ea typeface="Arial"/>
                <a:cs typeface="Arial"/>
                <a:sym typeface="Arial"/>
              </a:rPr>
              <a:t>Current study proximal TCS that became majors = 44%</a:t>
            </a:r>
            <a:endParaRPr/>
          </a:p>
          <a:p>
            <a:pPr indent="0" lvl="0" marL="0" marR="0" rtl="0" algn="l">
              <a:spcBef>
                <a:spcPts val="0"/>
              </a:spcBef>
              <a:spcAft>
                <a:spcPts val="0"/>
              </a:spcAft>
              <a:buNone/>
            </a:pPr>
            <a:r>
              <a:rPr lang="en-US" sz="2400">
                <a:solidFill>
                  <a:schemeClr val="dk1"/>
                </a:solidFill>
                <a:latin typeface="Arial"/>
                <a:ea typeface="Arial"/>
                <a:cs typeface="Arial"/>
                <a:sym typeface="Arial"/>
              </a:rPr>
              <a:t>Rate from Braun (2010) data is 51%</a:t>
            </a:r>
            <a:endParaRPr/>
          </a:p>
        </p:txBody>
      </p:sp>
      <p:pic>
        <p:nvPicPr>
          <p:cNvPr id="244" name="Google Shape;244;p31"/>
          <p:cNvPicPr preferRelativeResize="0"/>
          <p:nvPr/>
        </p:nvPicPr>
        <p:blipFill rotWithShape="1">
          <a:blip r:embed="rId3">
            <a:alphaModFix/>
          </a:blip>
          <a:srcRect b="0" l="0" r="0" t="0"/>
          <a:stretch/>
        </p:blipFill>
        <p:spPr>
          <a:xfrm>
            <a:off x="7789252" y="626784"/>
            <a:ext cx="4070070" cy="4273574"/>
          </a:xfrm>
          <a:prstGeom prst="rect">
            <a:avLst/>
          </a:prstGeom>
          <a:noFill/>
          <a:ln>
            <a:noFill/>
          </a:ln>
        </p:spPr>
      </p:pic>
      <p:sp>
        <p:nvSpPr>
          <p:cNvPr id="245" name="Google Shape;245;p31"/>
          <p:cNvSpPr/>
          <p:nvPr/>
        </p:nvSpPr>
        <p:spPr>
          <a:xfrm>
            <a:off x="1581496" y="5687161"/>
            <a:ext cx="8125522" cy="64633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Braun, S. A. (2010). Reevaluating the role of the Saharan air layer in Atlantic tropical cyclogenesis and evolution. </a:t>
            </a:r>
            <a:r>
              <a:rPr i="1" lang="en-US" sz="1800">
                <a:solidFill>
                  <a:schemeClr val="dk1"/>
                </a:solidFill>
                <a:latin typeface="Calibri"/>
                <a:ea typeface="Calibri"/>
                <a:cs typeface="Calibri"/>
                <a:sym typeface="Calibri"/>
              </a:rPr>
              <a:t>Monthly Weather Review</a:t>
            </a:r>
            <a:r>
              <a:rPr lang="en-US" sz="1800">
                <a:solidFill>
                  <a:schemeClr val="dk1"/>
                </a:solidFill>
                <a:latin typeface="Calibri"/>
                <a:ea typeface="Calibri"/>
                <a:cs typeface="Calibri"/>
                <a:sym typeface="Calibri"/>
              </a:rPr>
              <a:t>, </a:t>
            </a:r>
            <a:r>
              <a:rPr i="1" lang="en-US" sz="1800">
                <a:solidFill>
                  <a:schemeClr val="dk1"/>
                </a:solidFill>
                <a:latin typeface="Calibri"/>
                <a:ea typeface="Calibri"/>
                <a:cs typeface="Calibri"/>
                <a:sym typeface="Calibri"/>
              </a:rPr>
              <a:t>138</a:t>
            </a:r>
            <a:r>
              <a:rPr lang="en-US" sz="1800">
                <a:solidFill>
                  <a:schemeClr val="dk1"/>
                </a:solidFill>
                <a:latin typeface="Calibri"/>
                <a:ea typeface="Calibri"/>
                <a:cs typeface="Calibri"/>
                <a:sym typeface="Calibri"/>
              </a:rPr>
              <a:t>(6), 2007-2037.</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9" name="Shape 99"/>
        <p:cNvGrpSpPr/>
        <p:nvPr/>
      </p:nvGrpSpPr>
      <p:grpSpPr>
        <a:xfrm>
          <a:off x="0" y="0"/>
          <a:ext cx="0" cy="0"/>
          <a:chOff x="0" y="0"/>
          <a:chExt cx="0" cy="0"/>
        </a:xfrm>
      </p:grpSpPr>
      <p:sp>
        <p:nvSpPr>
          <p:cNvPr id="100" name="Google Shape;100;p14"/>
          <p:cNvSpPr txBox="1"/>
          <p:nvPr/>
        </p:nvSpPr>
        <p:spPr>
          <a:xfrm>
            <a:off x="3825675" y="47350"/>
            <a:ext cx="4023600" cy="804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4800">
                <a:solidFill>
                  <a:schemeClr val="dk1"/>
                </a:solidFill>
                <a:latin typeface="Federo"/>
                <a:ea typeface="Federo"/>
                <a:cs typeface="Federo"/>
                <a:sym typeface="Federo"/>
              </a:rPr>
              <a:t>MOTIVATION</a:t>
            </a:r>
            <a:endParaRPr/>
          </a:p>
          <a:p>
            <a:pPr indent="0" lvl="0" marL="0" marR="0" rtl="0" algn="l">
              <a:spcBef>
                <a:spcPts val="0"/>
              </a:spcBef>
              <a:spcAft>
                <a:spcPts val="0"/>
              </a:spcAft>
              <a:buNone/>
            </a:pPr>
            <a:r>
              <a:t/>
            </a:r>
            <a:endParaRPr b="1" sz="4800">
              <a:solidFill>
                <a:schemeClr val="dk1"/>
              </a:solidFill>
              <a:latin typeface="Federo"/>
              <a:ea typeface="Federo"/>
              <a:cs typeface="Federo"/>
              <a:sym typeface="Federo"/>
            </a:endParaRPr>
          </a:p>
        </p:txBody>
      </p:sp>
      <p:sp>
        <p:nvSpPr>
          <p:cNvPr id="101" name="Google Shape;101;p14"/>
          <p:cNvSpPr txBox="1"/>
          <p:nvPr/>
        </p:nvSpPr>
        <p:spPr>
          <a:xfrm>
            <a:off x="442750" y="735425"/>
            <a:ext cx="11258100" cy="6170400"/>
          </a:xfrm>
          <a:prstGeom prst="rect">
            <a:avLst/>
          </a:prstGeom>
          <a:noFill/>
          <a:ln>
            <a:noFill/>
          </a:ln>
        </p:spPr>
        <p:txBody>
          <a:bodyPr anchorCtr="0" anchor="t" bIns="45700" lIns="91425" spcFirstLastPara="1" rIns="91425" wrap="square" tIns="45700">
            <a:noAutofit/>
          </a:bodyPr>
          <a:lstStyle/>
          <a:p>
            <a:pPr indent="-285750" lvl="0" marL="285750" marR="0" rtl="0" algn="l">
              <a:spcBef>
                <a:spcPts val="0"/>
              </a:spcBef>
              <a:spcAft>
                <a:spcPts val="0"/>
              </a:spcAft>
              <a:buClr>
                <a:schemeClr val="dk1"/>
              </a:buClr>
              <a:buSzPts val="2000"/>
              <a:buFont typeface="Arial"/>
              <a:buChar char="•"/>
            </a:pPr>
            <a:r>
              <a:rPr lang="en-US" sz="2000">
                <a:solidFill>
                  <a:schemeClr val="dk1"/>
                </a:solidFill>
                <a:latin typeface="Arial"/>
                <a:ea typeface="Arial"/>
                <a:cs typeface="Arial"/>
                <a:sym typeface="Arial"/>
              </a:rPr>
              <a:t>Many questions remain about the yearly variation of Atlantic basin TC quantities &amp; their fluctuations in intensity. </a:t>
            </a:r>
            <a:endParaRPr/>
          </a:p>
          <a:p>
            <a:pPr indent="0" lvl="0" marL="0" marR="0" rtl="0" algn="l">
              <a:spcBef>
                <a:spcPts val="0"/>
              </a:spcBef>
              <a:spcAft>
                <a:spcPts val="0"/>
              </a:spcAft>
              <a:buNone/>
            </a:pPr>
            <a:r>
              <a:t/>
            </a:r>
            <a:endParaRPr sz="1800">
              <a:solidFill>
                <a:schemeClr val="dk1"/>
              </a:solidFill>
              <a:latin typeface="Arial"/>
              <a:ea typeface="Arial"/>
              <a:cs typeface="Arial"/>
              <a:sym typeface="Arial"/>
            </a:endParaRPr>
          </a:p>
          <a:p>
            <a:pPr indent="-285750" lvl="0" marL="285750" marR="0" rtl="0" algn="l">
              <a:spcBef>
                <a:spcPts val="0"/>
              </a:spcBef>
              <a:spcAft>
                <a:spcPts val="0"/>
              </a:spcAft>
              <a:buClr>
                <a:schemeClr val="dk1"/>
              </a:buClr>
              <a:buSzPts val="2000"/>
              <a:buFont typeface="Arial"/>
              <a:buChar char="•"/>
            </a:pPr>
            <a:r>
              <a:rPr lang="en-US" sz="2000">
                <a:solidFill>
                  <a:schemeClr val="dk1"/>
                </a:solidFill>
                <a:latin typeface="Arial"/>
                <a:ea typeface="Arial"/>
                <a:cs typeface="Arial"/>
                <a:sym typeface="Arial"/>
              </a:rPr>
              <a:t>Modulation of the quantity and intensity of Atlantic basin TCs by the presence of SALs  &amp; other dry air masses is one probable factor in annual hurricane season variability</a:t>
            </a:r>
            <a:endParaRPr/>
          </a:p>
          <a:p>
            <a:pPr indent="0" lvl="0" marL="0" marR="0" rtl="0" algn="l">
              <a:spcBef>
                <a:spcPts val="0"/>
              </a:spcBef>
              <a:spcAft>
                <a:spcPts val="0"/>
              </a:spcAft>
              <a:buNone/>
            </a:pPr>
            <a:r>
              <a:t/>
            </a:r>
            <a:endParaRPr sz="1800">
              <a:solidFill>
                <a:schemeClr val="dk1"/>
              </a:solidFill>
              <a:latin typeface="Arial"/>
              <a:ea typeface="Arial"/>
              <a:cs typeface="Arial"/>
              <a:sym typeface="Arial"/>
            </a:endParaRPr>
          </a:p>
          <a:p>
            <a:pPr indent="-285750" lvl="0" marL="285750" marR="0" rtl="0" algn="l">
              <a:spcBef>
                <a:spcPts val="0"/>
              </a:spcBef>
              <a:spcAft>
                <a:spcPts val="0"/>
              </a:spcAft>
              <a:buClr>
                <a:schemeClr val="dk1"/>
              </a:buClr>
              <a:buSzPts val="2000"/>
              <a:buFont typeface="Arial"/>
              <a:buChar char="•"/>
            </a:pPr>
            <a:r>
              <a:rPr lang="en-US" sz="2000">
                <a:solidFill>
                  <a:schemeClr val="dk1"/>
                </a:solidFill>
                <a:latin typeface="Arial"/>
                <a:ea typeface="Arial"/>
                <a:cs typeface="Arial"/>
                <a:sym typeface="Arial"/>
              </a:rPr>
              <a:t>Recent research (by Forde, Alaka, Dunion, and Black) revealed that approximately 1/3 of all Atlantic basin TCs were in proximity to SALs or Dry Air events during some phase of their life cycle</a:t>
            </a:r>
            <a:endParaRPr/>
          </a:p>
          <a:p>
            <a:pPr indent="0" lvl="0" marL="0" marR="0" rtl="0" algn="l">
              <a:spcBef>
                <a:spcPts val="0"/>
              </a:spcBef>
              <a:spcAft>
                <a:spcPts val="0"/>
              </a:spcAft>
              <a:buNone/>
            </a:pPr>
            <a:r>
              <a:t/>
            </a:r>
            <a:endParaRPr sz="1800">
              <a:solidFill>
                <a:schemeClr val="dk1"/>
              </a:solidFill>
              <a:latin typeface="Arial"/>
              <a:ea typeface="Arial"/>
              <a:cs typeface="Arial"/>
              <a:sym typeface="Arial"/>
            </a:endParaRPr>
          </a:p>
          <a:p>
            <a:pPr indent="-285750" lvl="0" marL="285750" marR="0" rtl="0" algn="l">
              <a:spcBef>
                <a:spcPts val="0"/>
              </a:spcBef>
              <a:spcAft>
                <a:spcPts val="0"/>
              </a:spcAft>
              <a:buClr>
                <a:schemeClr val="dk1"/>
              </a:buClr>
              <a:buSzPts val="2000"/>
              <a:buFont typeface="Arial"/>
              <a:buChar char="•"/>
            </a:pPr>
            <a:r>
              <a:rPr lang="en-US" sz="2000">
                <a:solidFill>
                  <a:schemeClr val="dk1"/>
                </a:solidFill>
                <a:latin typeface="Arial"/>
                <a:ea typeface="Arial"/>
                <a:cs typeface="Arial"/>
                <a:sym typeface="Arial"/>
              </a:rPr>
              <a:t>Most earlier studies had a smaller sample size and therefore presented varying conclusions on SAL/dry air impacts </a:t>
            </a:r>
            <a:endParaRPr/>
          </a:p>
          <a:p>
            <a:pPr indent="0" lvl="0" marL="0" marR="0" rtl="0" algn="l">
              <a:spcBef>
                <a:spcPts val="0"/>
              </a:spcBef>
              <a:spcAft>
                <a:spcPts val="0"/>
              </a:spcAft>
              <a:buNone/>
            </a:pPr>
            <a:r>
              <a:t/>
            </a:r>
            <a:endParaRPr sz="1800">
              <a:solidFill>
                <a:schemeClr val="dk1"/>
              </a:solidFill>
              <a:latin typeface="Arial"/>
              <a:ea typeface="Arial"/>
              <a:cs typeface="Arial"/>
              <a:sym typeface="Arial"/>
            </a:endParaRPr>
          </a:p>
          <a:p>
            <a:pPr indent="-285750" lvl="0" marL="285750" marR="0" rtl="0" algn="l">
              <a:spcBef>
                <a:spcPts val="0"/>
              </a:spcBef>
              <a:spcAft>
                <a:spcPts val="0"/>
              </a:spcAft>
              <a:buClr>
                <a:schemeClr val="dk1"/>
              </a:buClr>
              <a:buSzPts val="2000"/>
              <a:buFont typeface="Arial"/>
              <a:buChar char="•"/>
            </a:pPr>
            <a:r>
              <a:rPr lang="en-US" sz="2000">
                <a:solidFill>
                  <a:schemeClr val="dk1"/>
                </a:solidFill>
                <a:latin typeface="Arial"/>
                <a:ea typeface="Arial"/>
                <a:cs typeface="Arial"/>
                <a:sym typeface="Arial"/>
              </a:rPr>
              <a:t>Greatest impact of dry air on TC production would likely be on AEWs or non-forming storms forming in the eastern portion of the MDR</a:t>
            </a:r>
            <a:endParaRPr/>
          </a:p>
          <a:p>
            <a:pPr indent="0" lvl="0" marL="0" marR="0" rtl="0" algn="l">
              <a:spcBef>
                <a:spcPts val="0"/>
              </a:spcBef>
              <a:spcAft>
                <a:spcPts val="0"/>
              </a:spcAft>
              <a:buNone/>
            </a:pPr>
            <a:r>
              <a:t/>
            </a:r>
            <a:endParaRPr sz="1800">
              <a:solidFill>
                <a:schemeClr val="dk1"/>
              </a:solidFill>
              <a:latin typeface="Arial"/>
              <a:ea typeface="Arial"/>
              <a:cs typeface="Arial"/>
              <a:sym typeface="Arial"/>
            </a:endParaRPr>
          </a:p>
          <a:p>
            <a:pPr indent="-285750" lvl="0" marL="285750" marR="0" rtl="0" algn="l">
              <a:spcBef>
                <a:spcPts val="0"/>
              </a:spcBef>
              <a:spcAft>
                <a:spcPts val="0"/>
              </a:spcAft>
              <a:buClr>
                <a:schemeClr val="dk1"/>
              </a:buClr>
              <a:buSzPts val="2000"/>
              <a:buFont typeface="Arial"/>
              <a:buChar char="•"/>
            </a:pPr>
            <a:r>
              <a:rPr lang="en-US" sz="2000">
                <a:solidFill>
                  <a:schemeClr val="dk1"/>
                </a:solidFill>
                <a:latin typeface="Arial"/>
                <a:ea typeface="Arial"/>
                <a:cs typeface="Arial"/>
                <a:sym typeface="Arial"/>
              </a:rPr>
              <a:t>Can we improve intensity forecasting skill?</a:t>
            </a:r>
            <a:endParaRPr/>
          </a:p>
          <a:p>
            <a:pPr indent="-184150" lvl="0" marL="285750" marR="0" rtl="0" algn="l">
              <a:spcBef>
                <a:spcPts val="0"/>
              </a:spcBef>
              <a:spcAft>
                <a:spcPts val="0"/>
              </a:spcAft>
              <a:buClr>
                <a:schemeClr val="dk1"/>
              </a:buClr>
              <a:buSzPts val="1600"/>
              <a:buFont typeface="Arial"/>
              <a:buNone/>
            </a:pPr>
            <a:r>
              <a:t/>
            </a:r>
            <a:endParaRPr sz="1600">
              <a:solidFill>
                <a:schemeClr val="dk1"/>
              </a:solidFill>
              <a:latin typeface="Arial"/>
              <a:ea typeface="Arial"/>
              <a:cs typeface="Arial"/>
              <a:sym typeface="Arial"/>
            </a:endParaRPr>
          </a:p>
          <a:p>
            <a:pPr indent="-184150" lvl="0" marL="285750" marR="0" rtl="0" algn="l">
              <a:spcBef>
                <a:spcPts val="0"/>
              </a:spcBef>
              <a:spcAft>
                <a:spcPts val="0"/>
              </a:spcAft>
              <a:buClr>
                <a:schemeClr val="dk1"/>
              </a:buClr>
              <a:buSzPts val="1600"/>
              <a:buFont typeface="Arial"/>
              <a:buNone/>
            </a:pPr>
            <a:r>
              <a:t/>
            </a:r>
            <a:endParaRPr b="1" sz="1600">
              <a:solidFill>
                <a:schemeClr val="dk1"/>
              </a:solidFill>
              <a:latin typeface="Federo"/>
              <a:ea typeface="Federo"/>
              <a:cs typeface="Federo"/>
              <a:sym typeface="Federo"/>
            </a:endParaRPr>
          </a:p>
          <a:p>
            <a:pPr indent="0" lvl="0" marL="0" marR="0" rtl="0" algn="l">
              <a:spcBef>
                <a:spcPts val="0"/>
              </a:spcBef>
              <a:spcAft>
                <a:spcPts val="0"/>
              </a:spcAft>
              <a:buNone/>
            </a:pPr>
            <a:r>
              <a:rPr b="1" lang="en-US" sz="1800">
                <a:solidFill>
                  <a:schemeClr val="dk1"/>
                </a:solidFill>
                <a:latin typeface="Federo"/>
                <a:ea typeface="Federo"/>
                <a:cs typeface="Federo"/>
                <a:sym typeface="Federo"/>
              </a:rPr>
              <a:t> </a:t>
            </a:r>
            <a:endParaRPr/>
          </a:p>
          <a:p>
            <a:pPr indent="0" lvl="0" marL="0" marR="0" rtl="0" algn="l">
              <a:spcBef>
                <a:spcPts val="0"/>
              </a:spcBef>
              <a:spcAft>
                <a:spcPts val="0"/>
              </a:spcAft>
              <a:buNone/>
            </a:pPr>
            <a:r>
              <a:t/>
            </a:r>
            <a:endParaRPr b="1" sz="1800">
              <a:solidFill>
                <a:schemeClr val="dk1"/>
              </a:solidFill>
              <a:latin typeface="Federo"/>
              <a:ea typeface="Federo"/>
              <a:cs typeface="Federo"/>
              <a:sym typeface="Federo"/>
            </a:endParaRPr>
          </a:p>
        </p:txBody>
      </p:sp>
      <p:sp>
        <p:nvSpPr>
          <p:cNvPr id="102" name="Google Shape;102;p14"/>
          <p:cNvSpPr txBox="1"/>
          <p:nvPr/>
        </p:nvSpPr>
        <p:spPr>
          <a:xfrm>
            <a:off x="619050" y="5926575"/>
            <a:ext cx="10010700" cy="540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200">
                <a:solidFill>
                  <a:schemeClr val="dk1"/>
                </a:solidFill>
                <a:latin typeface="Calibri"/>
                <a:ea typeface="Calibri"/>
                <a:cs typeface="Calibri"/>
                <a:sym typeface="Calibri"/>
              </a:rPr>
              <a:t>Braun, S. A. (2010). Reevaluating the role of the Saharan air layer in Atlantic tropical cyclogenesis and evolution. </a:t>
            </a:r>
            <a:r>
              <a:rPr i="1" lang="en-US" sz="1200">
                <a:solidFill>
                  <a:schemeClr val="dk1"/>
                </a:solidFill>
                <a:latin typeface="Calibri"/>
                <a:ea typeface="Calibri"/>
                <a:cs typeface="Calibri"/>
                <a:sym typeface="Calibri"/>
              </a:rPr>
              <a:t>Monthly Weather Review</a:t>
            </a:r>
            <a:r>
              <a:rPr lang="en-US" sz="1200">
                <a:solidFill>
                  <a:schemeClr val="dk1"/>
                </a:solidFill>
                <a:latin typeface="Calibri"/>
                <a:ea typeface="Calibri"/>
                <a:cs typeface="Calibri"/>
                <a:sym typeface="Calibri"/>
              </a:rPr>
              <a:t>, </a:t>
            </a:r>
            <a:r>
              <a:rPr i="1" lang="en-US" sz="1200">
                <a:solidFill>
                  <a:schemeClr val="dk1"/>
                </a:solidFill>
                <a:latin typeface="Calibri"/>
                <a:ea typeface="Calibri"/>
                <a:cs typeface="Calibri"/>
                <a:sym typeface="Calibri"/>
              </a:rPr>
              <a:t>138</a:t>
            </a:r>
            <a:r>
              <a:rPr lang="en-US" sz="1200">
                <a:solidFill>
                  <a:schemeClr val="dk1"/>
                </a:solidFill>
                <a:latin typeface="Calibri"/>
                <a:ea typeface="Calibri"/>
                <a:cs typeface="Calibri"/>
                <a:sym typeface="Calibri"/>
              </a:rPr>
              <a:t>(6), 2007-2037.</a:t>
            </a:r>
            <a:endParaRPr/>
          </a:p>
          <a:p>
            <a:pPr indent="0" lvl="0" marL="0" marR="0" rtl="0" algn="l">
              <a:spcBef>
                <a:spcPts val="0"/>
              </a:spcBef>
              <a:spcAft>
                <a:spcPts val="0"/>
              </a:spcAft>
              <a:buNone/>
            </a:pPr>
            <a:r>
              <a:rPr lang="en-US" sz="1200">
                <a:solidFill>
                  <a:schemeClr val="dk1"/>
                </a:solidFill>
                <a:latin typeface="Calibri"/>
                <a:ea typeface="Calibri"/>
                <a:cs typeface="Calibri"/>
                <a:sym typeface="Calibri"/>
              </a:rPr>
              <a:t>Dunion, J. P., and C. S. Velden (2004), The impact of the Saharan air layer on Atlantic tropical cyclone activity, Bull. Am. Meteorol. Soc., 85(3), 353–365.</a:t>
            </a:r>
            <a:endParaRPr/>
          </a:p>
          <a:p>
            <a:pPr indent="0" lvl="0" marL="0" marR="0" rtl="0" algn="l">
              <a:spcBef>
                <a:spcPts val="0"/>
              </a:spcBef>
              <a:spcAft>
                <a:spcPts val="0"/>
              </a:spcAft>
              <a:buNone/>
            </a:pPr>
            <a:r>
              <a:t/>
            </a:r>
            <a:endParaRPr b="1" sz="1200">
              <a:solidFill>
                <a:schemeClr val="dk1"/>
              </a:solidFill>
              <a:latin typeface="Arial"/>
              <a:ea typeface="Arial"/>
              <a:cs typeface="Arial"/>
              <a:sym typeface="Arial"/>
            </a:endParaRPr>
          </a:p>
        </p:txBody>
      </p:sp>
      <p:sp>
        <p:nvSpPr>
          <p:cNvPr id="103" name="Google Shape;103;p14"/>
          <p:cNvSpPr txBox="1"/>
          <p:nvPr>
            <p:ph idx="10" type="dt"/>
          </p:nvPr>
        </p:nvSpPr>
        <p:spPr>
          <a:xfrm>
            <a:off x="1843521" y="6466920"/>
            <a:ext cx="2183949" cy="365125"/>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800">
                <a:solidFill>
                  <a:srgbClr val="888888"/>
                </a:solidFill>
                <a:latin typeface="Calibri"/>
                <a:ea typeface="Calibri"/>
                <a:cs typeface="Calibri"/>
                <a:sym typeface="Calibri"/>
              </a:rPr>
              <a:t>E. Forde IRR 9/26/18</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0" name="Shape 250"/>
        <p:cNvGrpSpPr/>
        <p:nvPr/>
      </p:nvGrpSpPr>
      <p:grpSpPr>
        <a:xfrm>
          <a:off x="0" y="0"/>
          <a:ext cx="0" cy="0"/>
          <a:chOff x="0" y="0"/>
          <a:chExt cx="0" cy="0"/>
        </a:xfrm>
      </p:grpSpPr>
      <p:pic>
        <p:nvPicPr>
          <p:cNvPr id="251" name="Google Shape;251;p32"/>
          <p:cNvPicPr preferRelativeResize="0"/>
          <p:nvPr/>
        </p:nvPicPr>
        <p:blipFill rotWithShape="1">
          <a:blip r:embed="rId3">
            <a:alphaModFix/>
          </a:blip>
          <a:srcRect b="0" l="0" r="0" t="0"/>
          <a:stretch/>
        </p:blipFill>
        <p:spPr>
          <a:xfrm>
            <a:off x="3352800" y="1262697"/>
            <a:ext cx="5486400" cy="4332605"/>
          </a:xfrm>
          <a:prstGeom prst="rect">
            <a:avLst/>
          </a:prstGeom>
          <a:noFill/>
          <a:ln>
            <a:noFill/>
          </a:ln>
        </p:spPr>
      </p:pic>
      <p:pic>
        <p:nvPicPr>
          <p:cNvPr id="252" name="Google Shape;252;p32"/>
          <p:cNvPicPr preferRelativeResize="0"/>
          <p:nvPr/>
        </p:nvPicPr>
        <p:blipFill rotWithShape="1">
          <a:blip r:embed="rId4">
            <a:alphaModFix/>
          </a:blip>
          <a:srcRect b="0" l="0" r="0" t="0"/>
          <a:stretch/>
        </p:blipFill>
        <p:spPr>
          <a:xfrm>
            <a:off x="2997962" y="1262697"/>
            <a:ext cx="6159500" cy="4864100"/>
          </a:xfrm>
          <a:prstGeom prst="rect">
            <a:avLst/>
          </a:prstGeom>
          <a:noFill/>
          <a:ln>
            <a:noFill/>
          </a:ln>
        </p:spPr>
      </p:pic>
      <p:sp>
        <p:nvSpPr>
          <p:cNvPr id="253" name="Google Shape;253;p32"/>
          <p:cNvSpPr/>
          <p:nvPr/>
        </p:nvSpPr>
        <p:spPr>
          <a:xfrm>
            <a:off x="4859666" y="377259"/>
            <a:ext cx="1853392" cy="707886"/>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4000">
                <a:solidFill>
                  <a:schemeClr val="dk1"/>
                </a:solidFill>
                <a:latin typeface="Federo"/>
                <a:ea typeface="Federo"/>
                <a:cs typeface="Federo"/>
                <a:sym typeface="Federo"/>
              </a:rPr>
              <a:t>Results</a:t>
            </a:r>
            <a:endParaRPr sz="4000">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8" name="Shape 258"/>
        <p:cNvGrpSpPr/>
        <p:nvPr/>
      </p:nvGrpSpPr>
      <p:grpSpPr>
        <a:xfrm>
          <a:off x="0" y="0"/>
          <a:ext cx="0" cy="0"/>
          <a:chOff x="0" y="0"/>
          <a:chExt cx="0" cy="0"/>
        </a:xfrm>
      </p:grpSpPr>
      <p:pic>
        <p:nvPicPr>
          <p:cNvPr id="259" name="Google Shape;259;p33"/>
          <p:cNvPicPr preferRelativeResize="0"/>
          <p:nvPr/>
        </p:nvPicPr>
        <p:blipFill rotWithShape="1">
          <a:blip r:embed="rId3">
            <a:alphaModFix/>
          </a:blip>
          <a:srcRect b="0" l="0" r="0" t="0"/>
          <a:stretch/>
        </p:blipFill>
        <p:spPr>
          <a:xfrm>
            <a:off x="2252848" y="1173548"/>
            <a:ext cx="7265542" cy="5103688"/>
          </a:xfrm>
          <a:prstGeom prst="rect">
            <a:avLst/>
          </a:prstGeom>
          <a:noFill/>
          <a:ln>
            <a:noFill/>
          </a:ln>
        </p:spPr>
      </p:pic>
      <p:sp>
        <p:nvSpPr>
          <p:cNvPr id="260" name="Google Shape;260;p33"/>
          <p:cNvSpPr/>
          <p:nvPr/>
        </p:nvSpPr>
        <p:spPr>
          <a:xfrm>
            <a:off x="4859666" y="377259"/>
            <a:ext cx="1853392" cy="707886"/>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4000">
                <a:solidFill>
                  <a:schemeClr val="dk1"/>
                </a:solidFill>
                <a:latin typeface="Federo"/>
                <a:ea typeface="Federo"/>
                <a:cs typeface="Federo"/>
                <a:sym typeface="Federo"/>
              </a:rPr>
              <a:t>Results</a:t>
            </a:r>
            <a:endParaRPr sz="4000">
              <a:solidFill>
                <a:schemeClr val="dk1"/>
              </a:solidFill>
              <a:latin typeface="Calibri"/>
              <a:ea typeface="Calibri"/>
              <a:cs typeface="Calibri"/>
              <a:sym typeface="Calibri"/>
            </a:endParaRPr>
          </a:p>
        </p:txBody>
      </p:sp>
      <p:sp>
        <p:nvSpPr>
          <p:cNvPr id="261" name="Google Shape;261;p33"/>
          <p:cNvSpPr txBox="1"/>
          <p:nvPr>
            <p:ph idx="10" type="dt"/>
          </p:nvPr>
        </p:nvSpPr>
        <p:spPr>
          <a:xfrm>
            <a:off x="645460" y="6330594"/>
            <a:ext cx="3074962" cy="461095"/>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800">
                <a:solidFill>
                  <a:srgbClr val="888888"/>
                </a:solidFill>
                <a:latin typeface="Calibri"/>
                <a:ea typeface="Calibri"/>
                <a:cs typeface="Calibri"/>
                <a:sym typeface="Calibri"/>
              </a:rPr>
              <a:t>Evan B. Forde – IRR. – 9/26/18</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6" name="Shape 266"/>
        <p:cNvGrpSpPr/>
        <p:nvPr/>
      </p:nvGrpSpPr>
      <p:grpSpPr>
        <a:xfrm>
          <a:off x="0" y="0"/>
          <a:ext cx="0" cy="0"/>
          <a:chOff x="0" y="0"/>
          <a:chExt cx="0" cy="0"/>
        </a:xfrm>
      </p:grpSpPr>
      <p:pic>
        <p:nvPicPr>
          <p:cNvPr id="267" name="Google Shape;267;p34"/>
          <p:cNvPicPr preferRelativeResize="0"/>
          <p:nvPr/>
        </p:nvPicPr>
        <p:blipFill rotWithShape="1">
          <a:blip r:embed="rId3">
            <a:alphaModFix/>
          </a:blip>
          <a:srcRect b="0" l="0" r="0" t="0"/>
          <a:stretch/>
        </p:blipFill>
        <p:spPr>
          <a:xfrm>
            <a:off x="2900737" y="405999"/>
            <a:ext cx="6561762" cy="6046172"/>
          </a:xfrm>
          <a:prstGeom prst="rect">
            <a:avLst/>
          </a:prstGeom>
          <a:noFill/>
          <a:ln>
            <a:noFill/>
          </a:ln>
        </p:spPr>
      </p:pic>
      <p:sp>
        <p:nvSpPr>
          <p:cNvPr id="268" name="Google Shape;268;p34"/>
          <p:cNvSpPr/>
          <p:nvPr/>
        </p:nvSpPr>
        <p:spPr>
          <a:xfrm>
            <a:off x="3377525" y="52050"/>
            <a:ext cx="5150100" cy="708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4000">
                <a:solidFill>
                  <a:schemeClr val="dk1"/>
                </a:solidFill>
                <a:latin typeface="Federo"/>
                <a:ea typeface="Federo"/>
                <a:cs typeface="Federo"/>
                <a:sym typeface="Federo"/>
              </a:rPr>
              <a:t>TPW PLOT EXAMPLE</a:t>
            </a:r>
            <a:endParaRPr sz="4000">
              <a:solidFill>
                <a:schemeClr val="dk1"/>
              </a:solidFill>
              <a:latin typeface="Calibri"/>
              <a:ea typeface="Calibri"/>
              <a:cs typeface="Calibri"/>
              <a:sym typeface="Calibri"/>
            </a:endParaRPr>
          </a:p>
        </p:txBody>
      </p:sp>
      <p:sp>
        <p:nvSpPr>
          <p:cNvPr id="269" name="Google Shape;269;p34"/>
          <p:cNvSpPr txBox="1"/>
          <p:nvPr>
            <p:ph idx="10" type="dt"/>
          </p:nvPr>
        </p:nvSpPr>
        <p:spPr>
          <a:xfrm>
            <a:off x="645460" y="6330594"/>
            <a:ext cx="3074962" cy="461095"/>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800">
                <a:solidFill>
                  <a:srgbClr val="888888"/>
                </a:solidFill>
                <a:latin typeface="Calibri"/>
                <a:ea typeface="Calibri"/>
                <a:cs typeface="Calibri"/>
                <a:sym typeface="Calibri"/>
              </a:rPr>
              <a:t>Evan B. Forde – IRR. – 9/26/18</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3" name="Shape 273"/>
        <p:cNvGrpSpPr/>
        <p:nvPr/>
      </p:nvGrpSpPr>
      <p:grpSpPr>
        <a:xfrm>
          <a:off x="0" y="0"/>
          <a:ext cx="0" cy="0"/>
          <a:chOff x="0" y="0"/>
          <a:chExt cx="0" cy="0"/>
        </a:xfrm>
      </p:grpSpPr>
      <p:pic>
        <p:nvPicPr>
          <p:cNvPr id="274" name="Google Shape;274;p35"/>
          <p:cNvPicPr preferRelativeResize="0"/>
          <p:nvPr/>
        </p:nvPicPr>
        <p:blipFill rotWithShape="1">
          <a:blip r:embed="rId3">
            <a:alphaModFix/>
          </a:blip>
          <a:srcRect b="0" l="0" r="0" t="0"/>
          <a:stretch/>
        </p:blipFill>
        <p:spPr>
          <a:xfrm>
            <a:off x="1493521" y="950976"/>
            <a:ext cx="9529710" cy="6116505"/>
          </a:xfrm>
          <a:prstGeom prst="rect">
            <a:avLst/>
          </a:prstGeom>
          <a:noFill/>
          <a:ln>
            <a:noFill/>
          </a:ln>
        </p:spPr>
      </p:pic>
      <p:sp>
        <p:nvSpPr>
          <p:cNvPr id="275" name="Google Shape;275;p35"/>
          <p:cNvSpPr/>
          <p:nvPr/>
        </p:nvSpPr>
        <p:spPr>
          <a:xfrm>
            <a:off x="182550" y="383000"/>
            <a:ext cx="11743200" cy="708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4000">
                <a:solidFill>
                  <a:schemeClr val="dk1"/>
                </a:solidFill>
                <a:latin typeface="Federo"/>
                <a:ea typeface="Federo"/>
                <a:cs typeface="Federo"/>
                <a:sym typeface="Federo"/>
              </a:rPr>
              <a:t>BERTHA INGESTING MOISTURE FROM THE ITCZ</a:t>
            </a:r>
            <a:endParaRPr sz="4000">
              <a:solidFill>
                <a:schemeClr val="dk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9" name="Shape 279"/>
        <p:cNvGrpSpPr/>
        <p:nvPr/>
      </p:nvGrpSpPr>
      <p:grpSpPr>
        <a:xfrm>
          <a:off x="0" y="0"/>
          <a:ext cx="0" cy="0"/>
          <a:chOff x="0" y="0"/>
          <a:chExt cx="0" cy="0"/>
        </a:xfrm>
      </p:grpSpPr>
      <p:pic>
        <p:nvPicPr>
          <p:cNvPr id="280" name="Google Shape;280;p36"/>
          <p:cNvPicPr preferRelativeResize="0"/>
          <p:nvPr/>
        </p:nvPicPr>
        <p:blipFill rotWithShape="1">
          <a:blip r:embed="rId3">
            <a:alphaModFix/>
          </a:blip>
          <a:srcRect b="0" l="0" r="0" t="0"/>
          <a:stretch/>
        </p:blipFill>
        <p:spPr>
          <a:xfrm>
            <a:off x="640080" y="-57671"/>
            <a:ext cx="10259568" cy="6915671"/>
          </a:xfrm>
          <a:prstGeom prst="rect">
            <a:avLst/>
          </a:prstGeom>
          <a:noFill/>
          <a:ln>
            <a:noFill/>
          </a:ln>
        </p:spPr>
      </p:pic>
      <p:sp>
        <p:nvSpPr>
          <p:cNvPr id="281" name="Google Shape;281;p36"/>
          <p:cNvSpPr txBox="1"/>
          <p:nvPr>
            <p:ph idx="10" type="dt"/>
          </p:nvPr>
        </p:nvSpPr>
        <p:spPr>
          <a:xfrm>
            <a:off x="645460" y="6330594"/>
            <a:ext cx="3074962" cy="461095"/>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800">
                <a:solidFill>
                  <a:srgbClr val="888888"/>
                </a:solidFill>
                <a:latin typeface="Calibri"/>
                <a:ea typeface="Calibri"/>
                <a:cs typeface="Calibri"/>
                <a:sym typeface="Calibri"/>
              </a:rPr>
              <a:t>Evan B. Forde – IRR. – 9/26/18</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5" name="Shape 285"/>
        <p:cNvGrpSpPr/>
        <p:nvPr/>
      </p:nvGrpSpPr>
      <p:grpSpPr>
        <a:xfrm>
          <a:off x="0" y="0"/>
          <a:ext cx="0" cy="0"/>
          <a:chOff x="0" y="0"/>
          <a:chExt cx="0" cy="0"/>
        </a:xfrm>
      </p:grpSpPr>
      <p:sp>
        <p:nvSpPr>
          <p:cNvPr id="286" name="Google Shape;286;p37"/>
          <p:cNvSpPr/>
          <p:nvPr/>
        </p:nvSpPr>
        <p:spPr>
          <a:xfrm>
            <a:off x="2241459" y="182820"/>
            <a:ext cx="7709100" cy="7080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4000">
                <a:solidFill>
                  <a:schemeClr val="dk1"/>
                </a:solidFill>
                <a:latin typeface="Federo"/>
                <a:ea typeface="Federo"/>
                <a:cs typeface="Federo"/>
                <a:sym typeface="Federo"/>
              </a:rPr>
              <a:t>DRY AIR NOT PENETRATING CORE</a:t>
            </a:r>
            <a:endParaRPr sz="4000">
              <a:solidFill>
                <a:schemeClr val="dk1"/>
              </a:solidFill>
              <a:latin typeface="Calibri"/>
              <a:ea typeface="Calibri"/>
              <a:cs typeface="Calibri"/>
              <a:sym typeface="Calibri"/>
            </a:endParaRPr>
          </a:p>
        </p:txBody>
      </p:sp>
      <p:sp>
        <p:nvSpPr>
          <p:cNvPr id="287" name="Google Shape;287;p37"/>
          <p:cNvSpPr txBox="1"/>
          <p:nvPr>
            <p:ph idx="10" type="dt"/>
          </p:nvPr>
        </p:nvSpPr>
        <p:spPr>
          <a:xfrm>
            <a:off x="645460" y="6330594"/>
            <a:ext cx="3074962" cy="461095"/>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800">
                <a:solidFill>
                  <a:srgbClr val="888888"/>
                </a:solidFill>
                <a:latin typeface="Calibri"/>
                <a:ea typeface="Calibri"/>
                <a:cs typeface="Calibri"/>
                <a:sym typeface="Calibri"/>
              </a:rPr>
              <a:t>Evan B. Forde – IRR. – 9/26/18</a:t>
            </a:r>
            <a:endParaRPr/>
          </a:p>
        </p:txBody>
      </p:sp>
      <p:pic>
        <p:nvPicPr>
          <p:cNvPr id="288" name="Google Shape;288;p37"/>
          <p:cNvPicPr preferRelativeResize="0"/>
          <p:nvPr/>
        </p:nvPicPr>
        <p:blipFill rotWithShape="1">
          <a:blip r:embed="rId3">
            <a:alphaModFix/>
          </a:blip>
          <a:srcRect b="0" l="0" r="0" t="0"/>
          <a:stretch/>
        </p:blipFill>
        <p:spPr>
          <a:xfrm>
            <a:off x="1068779" y="777231"/>
            <a:ext cx="10913657" cy="5689638"/>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2" name="Shape 292"/>
        <p:cNvGrpSpPr/>
        <p:nvPr/>
      </p:nvGrpSpPr>
      <p:grpSpPr>
        <a:xfrm>
          <a:off x="0" y="0"/>
          <a:ext cx="0" cy="0"/>
          <a:chOff x="0" y="0"/>
          <a:chExt cx="0" cy="0"/>
        </a:xfrm>
      </p:grpSpPr>
      <p:pic>
        <p:nvPicPr>
          <p:cNvPr id="293" name="Google Shape;293;p38"/>
          <p:cNvPicPr preferRelativeResize="0"/>
          <p:nvPr>
            <p:ph idx="1" type="body"/>
          </p:nvPr>
        </p:nvPicPr>
        <p:blipFill rotWithShape="1">
          <a:blip r:embed="rId3">
            <a:alphaModFix/>
          </a:blip>
          <a:srcRect b="0" l="0" r="0" t="0"/>
          <a:stretch/>
        </p:blipFill>
        <p:spPr>
          <a:xfrm>
            <a:off x="157786" y="548640"/>
            <a:ext cx="5740353" cy="4830604"/>
          </a:xfrm>
          <a:prstGeom prst="rect">
            <a:avLst/>
          </a:prstGeom>
          <a:noFill/>
          <a:ln>
            <a:noFill/>
          </a:ln>
        </p:spPr>
      </p:pic>
      <p:pic>
        <p:nvPicPr>
          <p:cNvPr id="294" name="Google Shape;294;p38"/>
          <p:cNvPicPr preferRelativeResize="0"/>
          <p:nvPr/>
        </p:nvPicPr>
        <p:blipFill rotWithShape="1">
          <a:blip r:embed="rId4">
            <a:alphaModFix/>
          </a:blip>
          <a:srcRect b="0" l="0" r="0" t="0"/>
          <a:stretch/>
        </p:blipFill>
        <p:spPr>
          <a:xfrm>
            <a:off x="5185762" y="478971"/>
            <a:ext cx="6380461" cy="5569131"/>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8" name="Shape 298"/>
        <p:cNvGrpSpPr/>
        <p:nvPr/>
      </p:nvGrpSpPr>
      <p:grpSpPr>
        <a:xfrm>
          <a:off x="0" y="0"/>
          <a:ext cx="0" cy="0"/>
          <a:chOff x="0" y="0"/>
          <a:chExt cx="0" cy="0"/>
        </a:xfrm>
      </p:grpSpPr>
      <p:pic>
        <p:nvPicPr>
          <p:cNvPr id="299" name="Google Shape;299;p39"/>
          <p:cNvPicPr preferRelativeResize="0"/>
          <p:nvPr/>
        </p:nvPicPr>
        <p:blipFill rotWithShape="1">
          <a:blip r:embed="rId3">
            <a:alphaModFix/>
          </a:blip>
          <a:srcRect b="0" l="0" r="0" t="0"/>
          <a:stretch/>
        </p:blipFill>
        <p:spPr>
          <a:xfrm>
            <a:off x="204470" y="1013460"/>
            <a:ext cx="6388100" cy="5562600"/>
          </a:xfrm>
          <a:prstGeom prst="rect">
            <a:avLst/>
          </a:prstGeom>
          <a:noFill/>
          <a:ln>
            <a:noFill/>
          </a:ln>
        </p:spPr>
      </p:pic>
      <p:sp>
        <p:nvSpPr>
          <p:cNvPr id="300" name="Google Shape;300;p39"/>
          <p:cNvSpPr txBox="1"/>
          <p:nvPr/>
        </p:nvSpPr>
        <p:spPr>
          <a:xfrm>
            <a:off x="1153100" y="85450"/>
            <a:ext cx="9738300" cy="7848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4500">
                <a:solidFill>
                  <a:schemeClr val="dk1"/>
                </a:solidFill>
                <a:latin typeface="Federo"/>
                <a:ea typeface="Federo"/>
                <a:cs typeface="Federo"/>
                <a:sym typeface="Federo"/>
              </a:rPr>
              <a:t>Variable Penetration of Dry Air</a:t>
            </a:r>
            <a:endParaRPr/>
          </a:p>
        </p:txBody>
      </p:sp>
      <p:sp>
        <p:nvSpPr>
          <p:cNvPr id="301" name="Google Shape;301;p39"/>
          <p:cNvSpPr txBox="1"/>
          <p:nvPr>
            <p:ph idx="10" type="dt"/>
          </p:nvPr>
        </p:nvSpPr>
        <p:spPr>
          <a:xfrm>
            <a:off x="1843521" y="6466920"/>
            <a:ext cx="3780895" cy="365125"/>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800">
                <a:solidFill>
                  <a:srgbClr val="888888"/>
                </a:solidFill>
                <a:latin typeface="Calibri"/>
                <a:ea typeface="Calibri"/>
                <a:cs typeface="Calibri"/>
                <a:sym typeface="Calibri"/>
              </a:rPr>
              <a:t>E. Forde IRR 8/14/17</a:t>
            </a:r>
            <a:endParaRPr sz="1800">
              <a:solidFill>
                <a:srgbClr val="888888"/>
              </a:solidFill>
              <a:latin typeface="Calibri"/>
              <a:ea typeface="Calibri"/>
              <a:cs typeface="Calibri"/>
              <a:sym typeface="Calibri"/>
            </a:endParaRPr>
          </a:p>
        </p:txBody>
      </p:sp>
      <p:pic>
        <p:nvPicPr>
          <p:cNvPr id="302" name="Google Shape;302;p39"/>
          <p:cNvPicPr preferRelativeResize="0"/>
          <p:nvPr/>
        </p:nvPicPr>
        <p:blipFill rotWithShape="1">
          <a:blip r:embed="rId4">
            <a:alphaModFix/>
          </a:blip>
          <a:srcRect b="0" l="0" r="0" t="0"/>
          <a:stretch/>
        </p:blipFill>
        <p:spPr>
          <a:xfrm>
            <a:off x="6083646" y="757475"/>
            <a:ext cx="5989482" cy="5572642"/>
          </a:xfrm>
          <a:prstGeom prst="rect">
            <a:avLst/>
          </a:prstGeom>
          <a:noFill/>
          <a:ln>
            <a:noFill/>
          </a:ln>
        </p:spPr>
      </p:pic>
      <p:sp>
        <p:nvSpPr>
          <p:cNvPr id="303" name="Google Shape;303;p39"/>
          <p:cNvSpPr txBox="1"/>
          <p:nvPr/>
        </p:nvSpPr>
        <p:spPr>
          <a:xfrm>
            <a:off x="7755368" y="6097581"/>
            <a:ext cx="2261100" cy="369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Thickness of moist air </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7" name="Shape 307"/>
        <p:cNvGrpSpPr/>
        <p:nvPr/>
      </p:nvGrpSpPr>
      <p:grpSpPr>
        <a:xfrm>
          <a:off x="0" y="0"/>
          <a:ext cx="0" cy="0"/>
          <a:chOff x="0" y="0"/>
          <a:chExt cx="0" cy="0"/>
        </a:xfrm>
      </p:grpSpPr>
      <p:pic>
        <p:nvPicPr>
          <p:cNvPr id="308" name="Google Shape;308;p40"/>
          <p:cNvPicPr preferRelativeResize="0"/>
          <p:nvPr/>
        </p:nvPicPr>
        <p:blipFill rotWithShape="1">
          <a:blip r:embed="rId3">
            <a:alphaModFix/>
          </a:blip>
          <a:srcRect b="0" l="0" r="0" t="0"/>
          <a:stretch/>
        </p:blipFill>
        <p:spPr>
          <a:xfrm>
            <a:off x="120736" y="1933502"/>
            <a:ext cx="5742592" cy="4013588"/>
          </a:xfrm>
          <a:prstGeom prst="rect">
            <a:avLst/>
          </a:prstGeom>
          <a:noFill/>
          <a:ln>
            <a:noFill/>
          </a:ln>
        </p:spPr>
      </p:pic>
      <p:sp>
        <p:nvSpPr>
          <p:cNvPr id="309" name="Google Shape;309;p40"/>
          <p:cNvSpPr/>
          <p:nvPr/>
        </p:nvSpPr>
        <p:spPr>
          <a:xfrm>
            <a:off x="4213626" y="491806"/>
            <a:ext cx="4334840" cy="1200329"/>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4000">
                <a:solidFill>
                  <a:schemeClr val="dk1"/>
                </a:solidFill>
                <a:latin typeface="Federo"/>
                <a:ea typeface="Federo"/>
                <a:cs typeface="Federo"/>
                <a:sym typeface="Federo"/>
              </a:rPr>
              <a:t>CLIMATOLOGY</a:t>
            </a:r>
            <a:endParaRPr/>
          </a:p>
          <a:p>
            <a:pPr indent="0" lvl="0" marL="0" marR="0" rtl="0" algn="ctr">
              <a:spcBef>
                <a:spcPts val="0"/>
              </a:spcBef>
              <a:spcAft>
                <a:spcPts val="0"/>
              </a:spcAft>
              <a:buNone/>
            </a:pPr>
            <a:r>
              <a:rPr b="1" lang="en-US" sz="3200">
                <a:solidFill>
                  <a:schemeClr val="dk1"/>
                </a:solidFill>
                <a:latin typeface="Federo"/>
                <a:ea typeface="Federo"/>
                <a:cs typeface="Federo"/>
                <a:sym typeface="Federo"/>
              </a:rPr>
              <a:t>(Intensity Distribution)</a:t>
            </a:r>
            <a:endParaRPr sz="3200">
              <a:solidFill>
                <a:schemeClr val="dk1"/>
              </a:solidFill>
              <a:latin typeface="Calibri"/>
              <a:ea typeface="Calibri"/>
              <a:cs typeface="Calibri"/>
              <a:sym typeface="Calibri"/>
            </a:endParaRPr>
          </a:p>
        </p:txBody>
      </p:sp>
      <p:pic>
        <p:nvPicPr>
          <p:cNvPr id="310" name="Google Shape;310;p40"/>
          <p:cNvPicPr preferRelativeResize="0"/>
          <p:nvPr/>
        </p:nvPicPr>
        <p:blipFill rotWithShape="1">
          <a:blip r:embed="rId4">
            <a:alphaModFix/>
          </a:blip>
          <a:srcRect b="0" l="0" r="0" t="0"/>
          <a:stretch/>
        </p:blipFill>
        <p:spPr>
          <a:xfrm>
            <a:off x="5933129" y="1933502"/>
            <a:ext cx="5458479" cy="4013588"/>
          </a:xfrm>
          <a:prstGeom prst="rect">
            <a:avLst/>
          </a:prstGeom>
          <a:noFill/>
          <a:ln>
            <a:noFill/>
          </a:ln>
        </p:spPr>
      </p:pic>
      <p:sp>
        <p:nvSpPr>
          <p:cNvPr id="311" name="Google Shape;311;p40"/>
          <p:cNvSpPr txBox="1"/>
          <p:nvPr>
            <p:ph idx="10" type="dt"/>
          </p:nvPr>
        </p:nvSpPr>
        <p:spPr>
          <a:xfrm>
            <a:off x="645460" y="6330594"/>
            <a:ext cx="3074962" cy="461095"/>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800">
                <a:solidFill>
                  <a:srgbClr val="888888"/>
                </a:solidFill>
                <a:latin typeface="Calibri"/>
                <a:ea typeface="Calibri"/>
                <a:cs typeface="Calibri"/>
                <a:sym typeface="Calibri"/>
              </a:rPr>
              <a:t>Evan B. Forde – IRR. – 9/26/18</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5" name="Shape 315"/>
        <p:cNvGrpSpPr/>
        <p:nvPr/>
      </p:nvGrpSpPr>
      <p:grpSpPr>
        <a:xfrm>
          <a:off x="0" y="0"/>
          <a:ext cx="0" cy="0"/>
          <a:chOff x="0" y="0"/>
          <a:chExt cx="0" cy="0"/>
        </a:xfrm>
      </p:grpSpPr>
      <p:pic>
        <p:nvPicPr>
          <p:cNvPr id="316" name="Google Shape;316;p41"/>
          <p:cNvPicPr preferRelativeResize="0"/>
          <p:nvPr/>
        </p:nvPicPr>
        <p:blipFill rotWithShape="1">
          <a:blip r:embed="rId3">
            <a:alphaModFix/>
          </a:blip>
          <a:srcRect b="0" l="0" r="0" t="0"/>
          <a:stretch/>
        </p:blipFill>
        <p:spPr>
          <a:xfrm>
            <a:off x="3016250" y="1506502"/>
            <a:ext cx="6159500" cy="4864100"/>
          </a:xfrm>
          <a:prstGeom prst="rect">
            <a:avLst/>
          </a:prstGeom>
          <a:noFill/>
          <a:ln>
            <a:noFill/>
          </a:ln>
        </p:spPr>
      </p:pic>
      <p:sp>
        <p:nvSpPr>
          <p:cNvPr id="317" name="Google Shape;317;p41"/>
          <p:cNvSpPr/>
          <p:nvPr/>
        </p:nvSpPr>
        <p:spPr>
          <a:xfrm>
            <a:off x="4199665" y="149779"/>
            <a:ext cx="4334840" cy="1200329"/>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4000">
                <a:solidFill>
                  <a:schemeClr val="dk1"/>
                </a:solidFill>
                <a:latin typeface="Federo"/>
                <a:ea typeface="Federo"/>
                <a:cs typeface="Federo"/>
                <a:sym typeface="Federo"/>
              </a:rPr>
              <a:t>CLIMATOLOGY</a:t>
            </a:r>
            <a:endParaRPr/>
          </a:p>
          <a:p>
            <a:pPr indent="0" lvl="0" marL="0" marR="0" rtl="0" algn="ctr">
              <a:spcBef>
                <a:spcPts val="0"/>
              </a:spcBef>
              <a:spcAft>
                <a:spcPts val="0"/>
              </a:spcAft>
              <a:buNone/>
            </a:pPr>
            <a:r>
              <a:rPr b="1" lang="en-US" sz="3200">
                <a:solidFill>
                  <a:schemeClr val="dk1"/>
                </a:solidFill>
                <a:latin typeface="Federo"/>
                <a:ea typeface="Federo"/>
                <a:cs typeface="Federo"/>
                <a:sym typeface="Federo"/>
              </a:rPr>
              <a:t>(Intensity Distribution)</a:t>
            </a:r>
            <a:endParaRPr sz="3200">
              <a:solidFill>
                <a:schemeClr val="dk1"/>
              </a:solidFill>
              <a:latin typeface="Calibri"/>
              <a:ea typeface="Calibri"/>
              <a:cs typeface="Calibri"/>
              <a:sym typeface="Calibri"/>
            </a:endParaRPr>
          </a:p>
        </p:txBody>
      </p:sp>
      <p:sp>
        <p:nvSpPr>
          <p:cNvPr id="318" name="Google Shape;318;p41"/>
          <p:cNvSpPr txBox="1"/>
          <p:nvPr>
            <p:ph idx="10" type="dt"/>
          </p:nvPr>
        </p:nvSpPr>
        <p:spPr>
          <a:xfrm>
            <a:off x="645460" y="6330594"/>
            <a:ext cx="3074962" cy="461095"/>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800">
                <a:solidFill>
                  <a:srgbClr val="888888"/>
                </a:solidFill>
                <a:latin typeface="Calibri"/>
                <a:ea typeface="Calibri"/>
                <a:cs typeface="Calibri"/>
                <a:sym typeface="Calibri"/>
              </a:rPr>
              <a:t>Evan B. Forde – IRR. – 9/26/18</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8" name="Shape 108"/>
        <p:cNvGrpSpPr/>
        <p:nvPr/>
      </p:nvGrpSpPr>
      <p:grpSpPr>
        <a:xfrm>
          <a:off x="0" y="0"/>
          <a:ext cx="0" cy="0"/>
          <a:chOff x="0" y="0"/>
          <a:chExt cx="0" cy="0"/>
        </a:xfrm>
      </p:grpSpPr>
      <p:sp>
        <p:nvSpPr>
          <p:cNvPr id="109" name="Google Shape;109;p15"/>
          <p:cNvSpPr txBox="1"/>
          <p:nvPr/>
        </p:nvSpPr>
        <p:spPr>
          <a:xfrm>
            <a:off x="2978918" y="165418"/>
            <a:ext cx="6210801" cy="707886"/>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4000">
                <a:solidFill>
                  <a:schemeClr val="dk1"/>
                </a:solidFill>
                <a:latin typeface="Federo"/>
                <a:ea typeface="Federo"/>
                <a:cs typeface="Federo"/>
                <a:sym typeface="Federo"/>
              </a:rPr>
              <a:t>Worldwide SSMI/TPW</a:t>
            </a:r>
            <a:endParaRPr/>
          </a:p>
        </p:txBody>
      </p:sp>
      <p:pic>
        <p:nvPicPr>
          <p:cNvPr id="110" name="Google Shape;110;p15"/>
          <p:cNvPicPr preferRelativeResize="0"/>
          <p:nvPr/>
        </p:nvPicPr>
        <p:blipFill rotWithShape="1">
          <a:blip r:embed="rId3">
            <a:alphaModFix/>
          </a:blip>
          <a:srcRect b="0" l="0" r="0" t="0"/>
          <a:stretch/>
        </p:blipFill>
        <p:spPr>
          <a:xfrm>
            <a:off x="1438381" y="873304"/>
            <a:ext cx="9061807" cy="5462424"/>
          </a:xfrm>
          <a:prstGeom prst="rect">
            <a:avLst/>
          </a:prstGeom>
          <a:noFill/>
          <a:ln>
            <a:noFill/>
          </a:ln>
        </p:spPr>
      </p:pic>
      <p:sp>
        <p:nvSpPr>
          <p:cNvPr id="111" name="Google Shape;111;p15"/>
          <p:cNvSpPr txBox="1"/>
          <p:nvPr/>
        </p:nvSpPr>
        <p:spPr>
          <a:xfrm>
            <a:off x="645460" y="6330594"/>
            <a:ext cx="3074962" cy="461095"/>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800">
                <a:solidFill>
                  <a:srgbClr val="888888"/>
                </a:solidFill>
                <a:latin typeface="Calibri"/>
                <a:ea typeface="Calibri"/>
                <a:cs typeface="Calibri"/>
                <a:sym typeface="Calibri"/>
              </a:rPr>
              <a:t>Evan B. Forde – IRR. – 9/26/18</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2" name="Shape 322"/>
        <p:cNvGrpSpPr/>
        <p:nvPr/>
      </p:nvGrpSpPr>
      <p:grpSpPr>
        <a:xfrm>
          <a:off x="0" y="0"/>
          <a:ext cx="0" cy="0"/>
          <a:chOff x="0" y="0"/>
          <a:chExt cx="0" cy="0"/>
        </a:xfrm>
      </p:grpSpPr>
      <p:sp>
        <p:nvSpPr>
          <p:cNvPr id="323" name="Google Shape;323;p42"/>
          <p:cNvSpPr txBox="1"/>
          <p:nvPr>
            <p:ph type="title"/>
          </p:nvPr>
        </p:nvSpPr>
        <p:spPr>
          <a:xfrm>
            <a:off x="3857338" y="0"/>
            <a:ext cx="3762300" cy="1173600"/>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dk1"/>
              </a:buClr>
              <a:buSzPts val="4400"/>
              <a:buFont typeface="Federo"/>
              <a:buNone/>
            </a:pPr>
            <a:r>
              <a:rPr b="1" i="0" lang="en-US" sz="4400" u="none" cap="none" strike="noStrike">
                <a:solidFill>
                  <a:schemeClr val="dk1"/>
                </a:solidFill>
                <a:latin typeface="Federo"/>
                <a:ea typeface="Federo"/>
                <a:cs typeface="Federo"/>
                <a:sym typeface="Federo"/>
              </a:rPr>
              <a:t>Conclusions</a:t>
            </a:r>
            <a:endParaRPr/>
          </a:p>
        </p:txBody>
      </p:sp>
      <p:sp>
        <p:nvSpPr>
          <p:cNvPr id="324" name="Google Shape;324;p42"/>
          <p:cNvSpPr txBox="1"/>
          <p:nvPr>
            <p:ph idx="1" type="body"/>
          </p:nvPr>
        </p:nvSpPr>
        <p:spPr>
          <a:xfrm>
            <a:off x="547625" y="881850"/>
            <a:ext cx="11081400" cy="5334600"/>
          </a:xfrm>
          <a:prstGeom prst="rect">
            <a:avLst/>
          </a:prstGeom>
          <a:noFill/>
          <a:ln>
            <a:noFill/>
          </a:ln>
        </p:spPr>
        <p:txBody>
          <a:bodyPr anchorCtr="0" anchor="t" bIns="45700" lIns="91425" spcFirstLastPara="1" rIns="91425" wrap="square" tIns="45700">
            <a:noAutofit/>
          </a:bodyPr>
          <a:lstStyle/>
          <a:p>
            <a:pPr indent="-241300" lvl="0" marL="228600" marR="0" rtl="0" algn="l">
              <a:lnSpc>
                <a:spcPct val="70000"/>
              </a:lnSpc>
              <a:spcBef>
                <a:spcPts val="0"/>
              </a:spcBef>
              <a:spcAft>
                <a:spcPts val="0"/>
              </a:spcAft>
              <a:buClr>
                <a:schemeClr val="dk1"/>
              </a:buClr>
              <a:buSzPts val="1800"/>
              <a:buFont typeface="Arial"/>
              <a:buChar char="•"/>
            </a:pPr>
            <a:r>
              <a:rPr i="0" lang="en-US" sz="1800" u="none" cap="none" strike="noStrike">
                <a:solidFill>
                  <a:schemeClr val="dk1"/>
                </a:solidFill>
                <a:latin typeface="Arial"/>
                <a:ea typeface="Arial"/>
                <a:cs typeface="Arial"/>
                <a:sym typeface="Arial"/>
              </a:rPr>
              <a:t>Of the 381 TCs that formed in the Atlantic basin within the 29-year study period, 126 were in proximity (within 10</a:t>
            </a:r>
            <a:r>
              <a:rPr b="1" i="0" lang="en-US" sz="1800" u="none" cap="none" strike="noStrike">
                <a:solidFill>
                  <a:schemeClr val="dk1"/>
                </a:solidFill>
                <a:latin typeface="Arial"/>
                <a:ea typeface="Arial"/>
                <a:cs typeface="Arial"/>
                <a:sym typeface="Arial"/>
              </a:rPr>
              <a:t>° </a:t>
            </a:r>
            <a:r>
              <a:rPr i="0" lang="en-US" sz="1800" u="none" cap="none" strike="noStrike">
                <a:solidFill>
                  <a:schemeClr val="dk1"/>
                </a:solidFill>
                <a:latin typeface="Arial"/>
                <a:ea typeface="Arial"/>
                <a:cs typeface="Arial"/>
                <a:sym typeface="Arial"/>
              </a:rPr>
              <a:t>radial degrees) to an SDAE at some stage of their life cycles. </a:t>
            </a:r>
            <a:endParaRPr sz="1800">
              <a:latin typeface="Arial"/>
              <a:ea typeface="Arial"/>
              <a:cs typeface="Arial"/>
              <a:sym typeface="Arial"/>
            </a:endParaRPr>
          </a:p>
          <a:p>
            <a:pPr indent="-241300" lvl="0" marL="228600" marR="0" rtl="0" algn="l">
              <a:lnSpc>
                <a:spcPct val="70000"/>
              </a:lnSpc>
              <a:spcBef>
                <a:spcPts val="1000"/>
              </a:spcBef>
              <a:spcAft>
                <a:spcPts val="0"/>
              </a:spcAft>
              <a:buClr>
                <a:schemeClr val="dk1"/>
              </a:buClr>
              <a:buSzPts val="1800"/>
              <a:buFont typeface="Arial"/>
              <a:buChar char="•"/>
            </a:pPr>
            <a:r>
              <a:rPr i="0" lang="en-US" sz="1800" u="none" cap="none" strike="noStrike">
                <a:solidFill>
                  <a:schemeClr val="dk1"/>
                </a:solidFill>
                <a:latin typeface="Arial"/>
                <a:ea typeface="Arial"/>
                <a:cs typeface="Arial"/>
                <a:sym typeface="Arial"/>
              </a:rPr>
              <a:t>The yearly SDAE-TC proximity rate varied considerably (8-60%), and the aggregate proximity rate was 33%.  Subjective method found 135</a:t>
            </a:r>
            <a:endParaRPr sz="1800">
              <a:latin typeface="Arial"/>
              <a:ea typeface="Arial"/>
              <a:cs typeface="Arial"/>
              <a:sym typeface="Arial"/>
            </a:endParaRPr>
          </a:p>
          <a:p>
            <a:pPr indent="-241300" lvl="0" marL="228600" marR="0" rtl="0" algn="l">
              <a:lnSpc>
                <a:spcPct val="70000"/>
              </a:lnSpc>
              <a:spcBef>
                <a:spcPts val="1000"/>
              </a:spcBef>
              <a:spcAft>
                <a:spcPts val="0"/>
              </a:spcAft>
              <a:buClr>
                <a:schemeClr val="dk1"/>
              </a:buClr>
              <a:buSzPts val="1800"/>
              <a:buFont typeface="Arial"/>
              <a:buChar char="•"/>
            </a:pPr>
            <a:r>
              <a:rPr i="0" lang="en-US" sz="1800" u="none" cap="none" strike="noStrike">
                <a:solidFill>
                  <a:schemeClr val="dk1"/>
                </a:solidFill>
                <a:latin typeface="Arial"/>
                <a:ea typeface="Arial"/>
                <a:cs typeface="Arial"/>
                <a:sym typeface="Arial"/>
              </a:rPr>
              <a:t>Approximately 15% of SDAEs identified in this study contained air that originated from latitudes north of 30</a:t>
            </a:r>
            <a:r>
              <a:rPr baseline="30000" i="0" lang="en-US" sz="1800" u="none" cap="none" strike="noStrike">
                <a:solidFill>
                  <a:schemeClr val="dk1"/>
                </a:solidFill>
                <a:latin typeface="Arial"/>
                <a:ea typeface="Arial"/>
                <a:cs typeface="Arial"/>
                <a:sym typeface="Arial"/>
              </a:rPr>
              <a:t>o</a:t>
            </a:r>
            <a:r>
              <a:rPr i="0" lang="en-US" sz="1800" u="none" cap="none" strike="noStrike">
                <a:solidFill>
                  <a:schemeClr val="dk1"/>
                </a:solidFill>
                <a:latin typeface="Arial"/>
                <a:ea typeface="Arial"/>
                <a:cs typeface="Arial"/>
                <a:sym typeface="Arial"/>
              </a:rPr>
              <a:t> and this which suggests these events may contain MLDA, but apparent SAL sources was the major component of all significant dry air events.   </a:t>
            </a:r>
            <a:endParaRPr sz="1800">
              <a:latin typeface="Arial"/>
              <a:ea typeface="Arial"/>
              <a:cs typeface="Arial"/>
              <a:sym typeface="Arial"/>
            </a:endParaRPr>
          </a:p>
          <a:p>
            <a:pPr indent="-241300" lvl="0" marL="228600" marR="0" rtl="0" algn="l">
              <a:lnSpc>
                <a:spcPct val="70000"/>
              </a:lnSpc>
              <a:spcBef>
                <a:spcPts val="1000"/>
              </a:spcBef>
              <a:spcAft>
                <a:spcPts val="0"/>
              </a:spcAft>
              <a:buClr>
                <a:schemeClr val="dk1"/>
              </a:buClr>
              <a:buSzPts val="1800"/>
              <a:buFont typeface="Arial"/>
              <a:buChar char="•"/>
            </a:pPr>
            <a:r>
              <a:rPr i="0" lang="en-US" sz="1800" u="none" cap="none" strike="noStrike">
                <a:solidFill>
                  <a:schemeClr val="dk1"/>
                </a:solidFill>
                <a:latin typeface="Arial"/>
                <a:ea typeface="Arial"/>
                <a:cs typeface="Arial"/>
                <a:sym typeface="Arial"/>
              </a:rPr>
              <a:t>Only four of the 126 interacting TCs were category 1 or greater intensity at the time of first interaction, and we observed that 69% of all TCs increased in intensity after being in proximity to an SDAE.</a:t>
            </a:r>
            <a:endParaRPr sz="1800">
              <a:latin typeface="Arial"/>
              <a:ea typeface="Arial"/>
              <a:cs typeface="Arial"/>
              <a:sym typeface="Arial"/>
            </a:endParaRPr>
          </a:p>
          <a:p>
            <a:pPr indent="-241300" lvl="0" marL="228600" marR="0" rtl="0" algn="l">
              <a:lnSpc>
                <a:spcPct val="70000"/>
              </a:lnSpc>
              <a:spcBef>
                <a:spcPts val="1000"/>
              </a:spcBef>
              <a:spcAft>
                <a:spcPts val="0"/>
              </a:spcAft>
              <a:buClr>
                <a:schemeClr val="dk1"/>
              </a:buClr>
              <a:buSzPts val="1800"/>
              <a:buFont typeface="Arial"/>
              <a:buChar char="•"/>
            </a:pPr>
            <a:r>
              <a:rPr i="0" lang="en-US" sz="1800" u="none" cap="none" strike="noStrike">
                <a:solidFill>
                  <a:schemeClr val="dk1"/>
                </a:solidFill>
                <a:latin typeface="Arial"/>
                <a:ea typeface="Arial"/>
                <a:cs typeface="Arial"/>
                <a:sym typeface="Arial"/>
              </a:rPr>
              <a:t>Forty-four percent (55) of the named storms that were in proximity to SDAEs at some time during their life cycles became major hurricanes. THIS IS DOUBLE CLIMATOLGY!</a:t>
            </a:r>
            <a:endParaRPr sz="1800">
              <a:latin typeface="Arial"/>
              <a:ea typeface="Arial"/>
              <a:cs typeface="Arial"/>
              <a:sym typeface="Arial"/>
            </a:endParaRPr>
          </a:p>
          <a:p>
            <a:pPr indent="-241300" lvl="0" marL="228600" marR="0" rtl="0" algn="l">
              <a:lnSpc>
                <a:spcPct val="70000"/>
              </a:lnSpc>
              <a:spcBef>
                <a:spcPts val="1000"/>
              </a:spcBef>
              <a:spcAft>
                <a:spcPts val="0"/>
              </a:spcAft>
              <a:buClr>
                <a:schemeClr val="dk1"/>
              </a:buClr>
              <a:buSzPts val="1800"/>
              <a:buFont typeface="Arial"/>
              <a:buChar char="•"/>
            </a:pPr>
            <a:r>
              <a:rPr i="0" lang="en-US" sz="1800" u="none" cap="none" strike="noStrike">
                <a:solidFill>
                  <a:schemeClr val="dk1"/>
                </a:solidFill>
                <a:latin typeface="Arial"/>
                <a:ea typeface="Arial"/>
                <a:cs typeface="Arial"/>
                <a:sym typeface="Arial"/>
              </a:rPr>
              <a:t>On average, the SDAE-proximal major hurricanes formed ~3 degrees further east and came in contact with the SDAEs 1 day later than  non-major SDAE-proximal TCs. Distribution of contact</a:t>
            </a:r>
            <a:endParaRPr sz="1800">
              <a:latin typeface="Arial"/>
              <a:ea typeface="Arial"/>
              <a:cs typeface="Arial"/>
              <a:sym typeface="Arial"/>
            </a:endParaRPr>
          </a:p>
          <a:p>
            <a:pPr indent="-241300" lvl="0" marL="228600" marR="0" rtl="0" algn="l">
              <a:lnSpc>
                <a:spcPct val="70000"/>
              </a:lnSpc>
              <a:spcBef>
                <a:spcPts val="1000"/>
              </a:spcBef>
              <a:spcAft>
                <a:spcPts val="0"/>
              </a:spcAft>
              <a:buClr>
                <a:schemeClr val="dk1"/>
              </a:buClr>
              <a:buSzPts val="1800"/>
              <a:buFont typeface="Arial"/>
              <a:buChar char="•"/>
            </a:pPr>
            <a:r>
              <a:rPr i="0" lang="en-US" sz="1800" u="none" cap="none" strike="noStrike">
                <a:solidFill>
                  <a:schemeClr val="dk1"/>
                </a:solidFill>
                <a:latin typeface="Arial"/>
                <a:ea typeface="Arial"/>
                <a:cs typeface="Arial"/>
                <a:sym typeface="Arial"/>
              </a:rPr>
              <a:t>This research demonstrates that SSM/I TPW can be used as a tool to detect past TCs that were in proximity to SDAEs and the yearly 33% proximity rate of these incidents establishes that these encounters are a significant element in Atlantic basin TC climatology.</a:t>
            </a:r>
            <a:endParaRPr sz="1800">
              <a:latin typeface="Arial"/>
              <a:ea typeface="Arial"/>
              <a:cs typeface="Arial"/>
              <a:sym typeface="Arial"/>
            </a:endParaRPr>
          </a:p>
          <a:p>
            <a:pPr indent="0" lvl="0" marL="0" marR="0" rtl="0" algn="l">
              <a:lnSpc>
                <a:spcPct val="70000"/>
              </a:lnSpc>
              <a:spcBef>
                <a:spcPts val="1000"/>
              </a:spcBef>
              <a:spcAft>
                <a:spcPts val="0"/>
              </a:spcAft>
              <a:buClr>
                <a:schemeClr val="dk1"/>
              </a:buClr>
              <a:buSzPts val="700"/>
              <a:buFont typeface="Arial"/>
              <a:buNone/>
            </a:pPr>
            <a:r>
              <a:t/>
            </a:r>
            <a:endParaRPr b="1" i="0" sz="1800" u="none" cap="none" strike="noStrike">
              <a:solidFill>
                <a:schemeClr val="dk1"/>
              </a:solidFill>
              <a:latin typeface="Arial"/>
              <a:ea typeface="Arial"/>
              <a:cs typeface="Arial"/>
              <a:sym typeface="Arial"/>
            </a:endParaRPr>
          </a:p>
          <a:p>
            <a:pPr indent="0" lvl="0" marL="0" marR="0" rtl="0" algn="l">
              <a:lnSpc>
                <a:spcPct val="70000"/>
              </a:lnSpc>
              <a:spcBef>
                <a:spcPts val="1000"/>
              </a:spcBef>
              <a:spcAft>
                <a:spcPts val="0"/>
              </a:spcAft>
              <a:buClr>
                <a:schemeClr val="dk1"/>
              </a:buClr>
              <a:buSzPts val="600"/>
              <a:buFont typeface="Arial"/>
              <a:buNone/>
            </a:pPr>
            <a:r>
              <a:t/>
            </a:r>
            <a:endParaRPr b="1" i="0" sz="1800" u="none" cap="none" strike="noStrike">
              <a:solidFill>
                <a:schemeClr val="dk1"/>
              </a:solidFill>
              <a:latin typeface="Arial"/>
              <a:ea typeface="Arial"/>
              <a:cs typeface="Arial"/>
              <a:sym typeface="Arial"/>
            </a:endParaRPr>
          </a:p>
          <a:p>
            <a:pPr indent="-533400" lvl="0" marL="571500" marR="0" rtl="0" algn="l">
              <a:lnSpc>
                <a:spcPct val="70000"/>
              </a:lnSpc>
              <a:spcBef>
                <a:spcPts val="1000"/>
              </a:spcBef>
              <a:spcAft>
                <a:spcPts val="0"/>
              </a:spcAft>
              <a:buClr>
                <a:schemeClr val="dk1"/>
              </a:buClr>
              <a:buSzPts val="600"/>
              <a:buFont typeface="Arial"/>
              <a:buNone/>
            </a:pPr>
            <a:r>
              <a:t/>
            </a:r>
            <a:endParaRPr b="1" i="0" sz="1800" u="none" cap="none" strike="noStrike">
              <a:solidFill>
                <a:schemeClr val="dk1"/>
              </a:solidFill>
              <a:latin typeface="Arial"/>
              <a:ea typeface="Arial"/>
              <a:cs typeface="Arial"/>
              <a:sym typeface="Arial"/>
            </a:endParaRPr>
          </a:p>
          <a:p>
            <a:pPr indent="-533400" lvl="0" marL="571500" marR="0" rtl="0" algn="l">
              <a:lnSpc>
                <a:spcPct val="70000"/>
              </a:lnSpc>
              <a:spcBef>
                <a:spcPts val="1000"/>
              </a:spcBef>
              <a:spcAft>
                <a:spcPts val="0"/>
              </a:spcAft>
              <a:buClr>
                <a:schemeClr val="dk1"/>
              </a:buClr>
              <a:buSzPts val="600"/>
              <a:buFont typeface="Arial"/>
              <a:buNone/>
            </a:pPr>
            <a:r>
              <a:t/>
            </a:r>
            <a:endParaRPr b="1" i="0" sz="1800" u="none" cap="none" strike="noStrike">
              <a:solidFill>
                <a:schemeClr val="dk1"/>
              </a:solidFill>
              <a:latin typeface="Arial"/>
              <a:ea typeface="Arial"/>
              <a:cs typeface="Arial"/>
              <a:sym typeface="Arial"/>
            </a:endParaRPr>
          </a:p>
          <a:p>
            <a:pPr indent="-184150" lvl="0" marL="228600" marR="0" rtl="0" algn="l">
              <a:lnSpc>
                <a:spcPct val="70000"/>
              </a:lnSpc>
              <a:spcBef>
                <a:spcPts val="1000"/>
              </a:spcBef>
              <a:spcAft>
                <a:spcPts val="0"/>
              </a:spcAft>
              <a:buClr>
                <a:schemeClr val="dk1"/>
              </a:buClr>
              <a:buSzPts val="700"/>
              <a:buFont typeface="Arial"/>
              <a:buNone/>
            </a:pPr>
            <a:r>
              <a:t/>
            </a:r>
            <a:endParaRPr b="1" i="0" sz="1800" u="none" cap="none" strike="noStrike">
              <a:solidFill>
                <a:schemeClr val="dk1"/>
              </a:solidFill>
              <a:latin typeface="Arial"/>
              <a:ea typeface="Arial"/>
              <a:cs typeface="Arial"/>
              <a:sym typeface="Arial"/>
            </a:endParaRPr>
          </a:p>
        </p:txBody>
      </p:sp>
      <p:sp>
        <p:nvSpPr>
          <p:cNvPr id="325" name="Google Shape;325;p4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800">
                <a:solidFill>
                  <a:srgbClr val="888888"/>
                </a:solidFill>
                <a:latin typeface="Calibri"/>
                <a:ea typeface="Calibri"/>
                <a:cs typeface="Calibri"/>
                <a:sym typeface="Calibri"/>
              </a:rPr>
              <a:t>‹#›</a:t>
            </a:fld>
            <a:endParaRPr sz="1800">
              <a:solidFill>
                <a:srgbClr val="888888"/>
              </a:solidFill>
              <a:latin typeface="Calibri"/>
              <a:ea typeface="Calibri"/>
              <a:cs typeface="Calibri"/>
              <a:sym typeface="Calibri"/>
            </a:endParaRPr>
          </a:p>
        </p:txBody>
      </p:sp>
      <p:sp>
        <p:nvSpPr>
          <p:cNvPr id="326" name="Google Shape;326;p42"/>
          <p:cNvSpPr txBox="1"/>
          <p:nvPr>
            <p:ph idx="10" type="dt"/>
          </p:nvPr>
        </p:nvSpPr>
        <p:spPr>
          <a:xfrm>
            <a:off x="645460" y="6330594"/>
            <a:ext cx="3074962" cy="461095"/>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800">
                <a:solidFill>
                  <a:srgbClr val="888888"/>
                </a:solidFill>
                <a:latin typeface="Calibri"/>
                <a:ea typeface="Calibri"/>
                <a:cs typeface="Calibri"/>
                <a:sym typeface="Calibri"/>
              </a:rPr>
              <a:t>Evan B. Forde – IRR. – 9/26/18</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0" name="Shape 330"/>
        <p:cNvGrpSpPr/>
        <p:nvPr/>
      </p:nvGrpSpPr>
      <p:grpSpPr>
        <a:xfrm>
          <a:off x="0" y="0"/>
          <a:ext cx="0" cy="0"/>
          <a:chOff x="0" y="0"/>
          <a:chExt cx="0" cy="0"/>
        </a:xfrm>
      </p:grpSpPr>
      <p:sp>
        <p:nvSpPr>
          <p:cNvPr id="331" name="Google Shape;331;p43"/>
          <p:cNvSpPr txBox="1"/>
          <p:nvPr/>
        </p:nvSpPr>
        <p:spPr>
          <a:xfrm>
            <a:off x="3489000" y="-38197"/>
            <a:ext cx="4637233" cy="156966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4800">
                <a:solidFill>
                  <a:schemeClr val="dk1"/>
                </a:solidFill>
                <a:latin typeface="Federo"/>
                <a:ea typeface="Federo"/>
                <a:cs typeface="Federo"/>
                <a:sym typeface="Federo"/>
              </a:rPr>
              <a:t>FUTURE WORK</a:t>
            </a:r>
            <a:endParaRPr/>
          </a:p>
          <a:p>
            <a:pPr indent="0" lvl="0" marL="0" marR="0" rtl="0" algn="l">
              <a:spcBef>
                <a:spcPts val="0"/>
              </a:spcBef>
              <a:spcAft>
                <a:spcPts val="0"/>
              </a:spcAft>
              <a:buNone/>
            </a:pPr>
            <a:r>
              <a:t/>
            </a:r>
            <a:endParaRPr b="1" sz="4800">
              <a:solidFill>
                <a:schemeClr val="dk1"/>
              </a:solidFill>
              <a:latin typeface="Federo"/>
              <a:ea typeface="Federo"/>
              <a:cs typeface="Federo"/>
              <a:sym typeface="Federo"/>
            </a:endParaRPr>
          </a:p>
        </p:txBody>
      </p:sp>
      <p:sp>
        <p:nvSpPr>
          <p:cNvPr id="332" name="Google Shape;332;p43"/>
          <p:cNvSpPr txBox="1"/>
          <p:nvPr/>
        </p:nvSpPr>
        <p:spPr>
          <a:xfrm>
            <a:off x="145331" y="746633"/>
            <a:ext cx="11806437" cy="5170646"/>
          </a:xfrm>
          <a:prstGeom prst="rect">
            <a:avLst/>
          </a:prstGeom>
          <a:noFill/>
          <a:ln>
            <a:noFill/>
          </a:ln>
        </p:spPr>
        <p:txBody>
          <a:bodyPr anchorCtr="0" anchor="t" bIns="45700" lIns="91425" spcFirstLastPara="1" rIns="91425" wrap="square" tIns="45700">
            <a:noAutofit/>
          </a:bodyPr>
          <a:lstStyle/>
          <a:p>
            <a:pPr indent="-285750" lvl="0" marL="285750" marR="0" rtl="0" algn="l">
              <a:spcBef>
                <a:spcPts val="0"/>
              </a:spcBef>
              <a:spcAft>
                <a:spcPts val="0"/>
              </a:spcAft>
              <a:buClr>
                <a:schemeClr val="dk1"/>
              </a:buClr>
              <a:buSzPts val="2400"/>
              <a:buFont typeface="Arial"/>
              <a:buChar char="•"/>
            </a:pPr>
            <a:r>
              <a:rPr lang="en-US" sz="2400">
                <a:solidFill>
                  <a:schemeClr val="dk1"/>
                </a:solidFill>
              </a:rPr>
              <a:t>Create a detailed SDAE climatology </a:t>
            </a:r>
            <a:endParaRPr sz="2400"/>
          </a:p>
          <a:p>
            <a:pPr indent="0" lvl="0" marL="0" marR="0" rtl="0" algn="l">
              <a:spcBef>
                <a:spcPts val="0"/>
              </a:spcBef>
              <a:spcAft>
                <a:spcPts val="0"/>
              </a:spcAft>
              <a:buNone/>
            </a:pPr>
            <a:r>
              <a:t/>
            </a:r>
            <a:endParaRPr sz="2400">
              <a:solidFill>
                <a:schemeClr val="dk1"/>
              </a:solidFill>
            </a:endParaRPr>
          </a:p>
          <a:p>
            <a:pPr indent="-285750" lvl="0" marL="285750" marR="0" rtl="0" algn="l">
              <a:spcBef>
                <a:spcPts val="0"/>
              </a:spcBef>
              <a:spcAft>
                <a:spcPts val="0"/>
              </a:spcAft>
              <a:buClr>
                <a:schemeClr val="dk1"/>
              </a:buClr>
              <a:buSzPts val="2400"/>
              <a:buFont typeface="Arial"/>
              <a:buChar char="•"/>
            </a:pPr>
            <a:r>
              <a:rPr lang="en-US" sz="2400">
                <a:solidFill>
                  <a:schemeClr val="dk1"/>
                </a:solidFill>
              </a:rPr>
              <a:t>Extending studies of SDAE interactions to all tropical disturbances in the Atlantic basin, including non-developers</a:t>
            </a:r>
            <a:endParaRPr sz="2400"/>
          </a:p>
          <a:p>
            <a:pPr indent="0" lvl="0" marL="0" marR="0" rtl="0" algn="l">
              <a:spcBef>
                <a:spcPts val="0"/>
              </a:spcBef>
              <a:spcAft>
                <a:spcPts val="0"/>
              </a:spcAft>
              <a:buNone/>
            </a:pPr>
            <a:r>
              <a:t/>
            </a:r>
            <a:endParaRPr sz="2400">
              <a:solidFill>
                <a:schemeClr val="dk1"/>
              </a:solidFill>
            </a:endParaRPr>
          </a:p>
          <a:p>
            <a:pPr indent="-285750" lvl="0" marL="285750" marR="0" rtl="0" algn="l">
              <a:spcBef>
                <a:spcPts val="0"/>
              </a:spcBef>
              <a:spcAft>
                <a:spcPts val="0"/>
              </a:spcAft>
              <a:buClr>
                <a:schemeClr val="dk1"/>
              </a:buClr>
              <a:buSzPts val="2400"/>
              <a:buFont typeface="Arial"/>
              <a:buChar char="•"/>
            </a:pPr>
            <a:r>
              <a:rPr lang="en-US" sz="2400">
                <a:solidFill>
                  <a:schemeClr val="dk1"/>
                </a:solidFill>
              </a:rPr>
              <a:t>Extending the SSM/I TPW dataset to directly compare with the Dunkerton et al. (2009) pouches is a topic for future research</a:t>
            </a:r>
            <a:endParaRPr sz="2400"/>
          </a:p>
          <a:p>
            <a:pPr indent="0" lvl="0" marL="0" marR="0" rtl="0" algn="l">
              <a:spcBef>
                <a:spcPts val="0"/>
              </a:spcBef>
              <a:spcAft>
                <a:spcPts val="0"/>
              </a:spcAft>
              <a:buNone/>
            </a:pPr>
            <a:r>
              <a:t/>
            </a:r>
            <a:endParaRPr sz="2400">
              <a:solidFill>
                <a:schemeClr val="dk1"/>
              </a:solidFill>
            </a:endParaRPr>
          </a:p>
          <a:p>
            <a:pPr indent="-285750" lvl="0" marL="285750" marR="0" rtl="0" algn="l">
              <a:spcBef>
                <a:spcPts val="0"/>
              </a:spcBef>
              <a:spcAft>
                <a:spcPts val="0"/>
              </a:spcAft>
              <a:buClr>
                <a:schemeClr val="dk1"/>
              </a:buClr>
              <a:buSzPts val="2400"/>
              <a:buFont typeface="Arial"/>
              <a:buChar char="•"/>
            </a:pPr>
            <a:r>
              <a:rPr lang="en-US" sz="2400">
                <a:solidFill>
                  <a:schemeClr val="dk1"/>
                </a:solidFill>
              </a:rPr>
              <a:t>By examining several decades of data, we also hope to determine other relevant factors that modulate seasonal TC genesis </a:t>
            </a:r>
            <a:endParaRPr sz="2400"/>
          </a:p>
          <a:p>
            <a:pPr indent="0" lvl="0" marL="0" marR="0" rtl="0" algn="l">
              <a:spcBef>
                <a:spcPts val="0"/>
              </a:spcBef>
              <a:spcAft>
                <a:spcPts val="0"/>
              </a:spcAft>
              <a:buNone/>
            </a:pPr>
            <a:r>
              <a:t/>
            </a:r>
            <a:endParaRPr sz="2400">
              <a:solidFill>
                <a:schemeClr val="dk1"/>
              </a:solidFill>
            </a:endParaRPr>
          </a:p>
          <a:p>
            <a:pPr indent="-285750" lvl="0" marL="285750" marR="0" rtl="0" algn="l">
              <a:spcBef>
                <a:spcPts val="0"/>
              </a:spcBef>
              <a:spcAft>
                <a:spcPts val="0"/>
              </a:spcAft>
              <a:buClr>
                <a:schemeClr val="dk1"/>
              </a:buClr>
              <a:buSzPts val="2400"/>
              <a:buFont typeface="Arial"/>
              <a:buChar char="•"/>
            </a:pPr>
            <a:r>
              <a:rPr lang="en-US" sz="2400">
                <a:solidFill>
                  <a:schemeClr val="dk1"/>
                </a:solidFill>
              </a:rPr>
              <a:t>Create a predictive component that would impact cyclogenesis and intensification  studies</a:t>
            </a:r>
            <a:endParaRPr sz="2400"/>
          </a:p>
          <a:p>
            <a:pPr indent="0" lvl="0" marL="0" marR="0" rtl="0" algn="l">
              <a:spcBef>
                <a:spcPts val="0"/>
              </a:spcBef>
              <a:spcAft>
                <a:spcPts val="0"/>
              </a:spcAft>
              <a:buNone/>
            </a:pPr>
            <a:r>
              <a:t/>
            </a:r>
            <a:endParaRPr sz="2400">
              <a:solidFill>
                <a:schemeClr val="dk1"/>
              </a:solidFill>
            </a:endParaRPr>
          </a:p>
        </p:txBody>
      </p:sp>
      <p:sp>
        <p:nvSpPr>
          <p:cNvPr id="333" name="Google Shape;333;p43"/>
          <p:cNvSpPr txBox="1"/>
          <p:nvPr>
            <p:ph idx="10" type="dt"/>
          </p:nvPr>
        </p:nvSpPr>
        <p:spPr>
          <a:xfrm>
            <a:off x="1843521" y="6466920"/>
            <a:ext cx="2183949" cy="365125"/>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800">
                <a:solidFill>
                  <a:srgbClr val="888888"/>
                </a:solidFill>
                <a:latin typeface="Calibri"/>
                <a:ea typeface="Calibri"/>
                <a:cs typeface="Calibri"/>
                <a:sym typeface="Calibri"/>
              </a:rPr>
              <a:t>E. Forde IRR 9/26/18</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7" name="Shape 337"/>
        <p:cNvGrpSpPr/>
        <p:nvPr/>
      </p:nvGrpSpPr>
      <p:grpSpPr>
        <a:xfrm>
          <a:off x="0" y="0"/>
          <a:ext cx="0" cy="0"/>
          <a:chOff x="0" y="0"/>
          <a:chExt cx="0" cy="0"/>
        </a:xfrm>
      </p:grpSpPr>
      <p:sp>
        <p:nvSpPr>
          <p:cNvPr id="338" name="Google Shape;338;p44"/>
          <p:cNvSpPr txBox="1"/>
          <p:nvPr/>
        </p:nvSpPr>
        <p:spPr>
          <a:xfrm>
            <a:off x="204707" y="1803537"/>
            <a:ext cx="11416908" cy="2308324"/>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1800">
                <a:solidFill>
                  <a:schemeClr val="dk1"/>
                </a:solidFill>
                <a:latin typeface="Arial"/>
                <a:ea typeface="Arial"/>
                <a:cs typeface="Arial"/>
                <a:sym typeface="Arial"/>
              </a:rPr>
              <a:t>The authors thank the AOML Office of the Director for providing partial support for this research.   SSMI data </a:t>
            </a:r>
            <a:endParaRPr/>
          </a:p>
          <a:p>
            <a:pPr indent="0" lvl="0" marL="0" marR="0" rtl="0" algn="ctr">
              <a:spcBef>
                <a:spcPts val="0"/>
              </a:spcBef>
              <a:spcAft>
                <a:spcPts val="0"/>
              </a:spcAft>
              <a:buNone/>
            </a:pPr>
            <a:r>
              <a:rPr lang="en-US" sz="1800">
                <a:solidFill>
                  <a:schemeClr val="dk1"/>
                </a:solidFill>
                <a:latin typeface="Arial"/>
                <a:ea typeface="Arial"/>
                <a:cs typeface="Arial"/>
                <a:sym typeface="Arial"/>
              </a:rPr>
              <a:t>used in this study were obtained from the Remote Sensing Systems (RSS) website  (http://www.ssmi.com/).  </a:t>
            </a:r>
            <a:endParaRPr/>
          </a:p>
          <a:p>
            <a:pPr indent="0" lvl="0" marL="0" marR="0" rtl="0" algn="ctr">
              <a:spcBef>
                <a:spcPts val="0"/>
              </a:spcBef>
              <a:spcAft>
                <a:spcPts val="0"/>
              </a:spcAft>
              <a:buNone/>
            </a:pPr>
            <a:r>
              <a:rPr lang="en-US" sz="1800">
                <a:solidFill>
                  <a:schemeClr val="dk1"/>
                </a:solidFill>
                <a:latin typeface="Arial"/>
                <a:ea typeface="Arial"/>
                <a:cs typeface="Arial"/>
                <a:sym typeface="Arial"/>
              </a:rPr>
              <a:t>SSM/I data are produced by Remote Sensing Systems and sponsored by the NASA Earth Science Measures </a:t>
            </a:r>
            <a:endParaRPr/>
          </a:p>
          <a:p>
            <a:pPr indent="0" lvl="0" marL="0" marR="0" rtl="0" algn="ctr">
              <a:spcBef>
                <a:spcPts val="0"/>
              </a:spcBef>
              <a:spcAft>
                <a:spcPts val="0"/>
              </a:spcAft>
              <a:buNone/>
            </a:pPr>
            <a:r>
              <a:rPr lang="en-US" sz="1800">
                <a:solidFill>
                  <a:schemeClr val="dk1"/>
                </a:solidFill>
                <a:latin typeface="Arial"/>
                <a:ea typeface="Arial"/>
                <a:cs typeface="Arial"/>
                <a:sym typeface="Arial"/>
              </a:rPr>
              <a:t>Discover Project. Data are available at www.remss.com. The authors thank Kristina Katsaros for identifying </a:t>
            </a:r>
            <a:endParaRPr/>
          </a:p>
          <a:p>
            <a:pPr indent="0" lvl="0" marL="0" marR="0" rtl="0" algn="ctr">
              <a:spcBef>
                <a:spcPts val="0"/>
              </a:spcBef>
              <a:spcAft>
                <a:spcPts val="0"/>
              </a:spcAft>
              <a:buNone/>
            </a:pPr>
            <a:r>
              <a:rPr lang="en-US" sz="1800">
                <a:solidFill>
                  <a:schemeClr val="dk1"/>
                </a:solidFill>
                <a:latin typeface="Arial"/>
                <a:ea typeface="Arial"/>
                <a:cs typeface="Arial"/>
                <a:sym typeface="Arial"/>
              </a:rPr>
              <a:t>an appropriate SSMI data set to use for the study and Frank Marks for his insightful comments. </a:t>
            </a:r>
            <a:endParaRPr/>
          </a:p>
          <a:p>
            <a:pPr indent="0" lvl="0" marL="0" marR="0" rtl="0" algn="ctr">
              <a:spcBef>
                <a:spcPts val="0"/>
              </a:spcBef>
              <a:spcAft>
                <a:spcPts val="0"/>
              </a:spcAft>
              <a:buNone/>
            </a:pPr>
            <a:r>
              <a:rPr lang="en-US" sz="1800">
                <a:solidFill>
                  <a:schemeClr val="dk1"/>
                </a:solidFill>
                <a:latin typeface="Arial"/>
                <a:ea typeface="Arial"/>
                <a:cs typeface="Arial"/>
                <a:sym typeface="Arial"/>
              </a:rPr>
              <a:t>Archived hurricane best track data is from AOML’s HURDAT data base.</a:t>
            </a:r>
            <a:r>
              <a:rPr b="1" lang="en-US" sz="1800">
                <a:solidFill>
                  <a:schemeClr val="dk1"/>
                </a:solidFill>
                <a:latin typeface="Arial"/>
                <a:ea typeface="Arial"/>
                <a:cs typeface="Arial"/>
                <a:sym typeface="Arial"/>
              </a:rPr>
              <a:t> </a:t>
            </a:r>
            <a:r>
              <a:rPr lang="en-US" sz="1800">
                <a:solidFill>
                  <a:schemeClr val="dk1"/>
                </a:solidFill>
                <a:latin typeface="Arial"/>
                <a:ea typeface="Arial"/>
                <a:cs typeface="Arial"/>
                <a:sym typeface="Arial"/>
              </a:rPr>
              <a:t>Specific analysis of historical tropical </a:t>
            </a:r>
            <a:endParaRPr/>
          </a:p>
          <a:p>
            <a:pPr indent="0" lvl="0" marL="0" marR="0" rtl="0" algn="ctr">
              <a:spcBef>
                <a:spcPts val="0"/>
              </a:spcBef>
              <a:spcAft>
                <a:spcPts val="0"/>
              </a:spcAft>
              <a:buNone/>
            </a:pPr>
            <a:r>
              <a:rPr lang="en-US" sz="1800">
                <a:solidFill>
                  <a:schemeClr val="dk1"/>
                </a:solidFill>
                <a:latin typeface="Arial"/>
                <a:ea typeface="Arial"/>
                <a:cs typeface="Arial"/>
                <a:sym typeface="Arial"/>
              </a:rPr>
              <a:t>cyclones was obtained from the National Hurricane Center’s archives </a:t>
            </a:r>
            <a:endParaRPr/>
          </a:p>
          <a:p>
            <a:pPr indent="0" lvl="0" marL="0" marR="0" rtl="0" algn="ctr">
              <a:spcBef>
                <a:spcPts val="0"/>
              </a:spcBef>
              <a:spcAft>
                <a:spcPts val="0"/>
              </a:spcAft>
              <a:buNone/>
            </a:pPr>
            <a:r>
              <a:rPr lang="en-US" sz="1800">
                <a:solidFill>
                  <a:schemeClr val="dk1"/>
                </a:solidFill>
                <a:latin typeface="Arial"/>
                <a:ea typeface="Arial"/>
                <a:cs typeface="Arial"/>
                <a:sym typeface="Arial"/>
              </a:rPr>
              <a:t>at: http://www.nhc.noaa.gov/pastall.shtml .</a:t>
            </a:r>
            <a:endParaRPr/>
          </a:p>
        </p:txBody>
      </p:sp>
      <p:sp>
        <p:nvSpPr>
          <p:cNvPr id="339" name="Google Shape;339;p44"/>
          <p:cNvSpPr txBox="1"/>
          <p:nvPr>
            <p:ph idx="10" type="dt"/>
          </p:nvPr>
        </p:nvSpPr>
        <p:spPr>
          <a:xfrm>
            <a:off x="1843521" y="6466920"/>
            <a:ext cx="2183949" cy="365125"/>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800">
                <a:solidFill>
                  <a:srgbClr val="888888"/>
                </a:solidFill>
                <a:latin typeface="Calibri"/>
                <a:ea typeface="Calibri"/>
                <a:cs typeface="Calibri"/>
                <a:sym typeface="Calibri"/>
              </a:rPr>
              <a:t>E. Forde IRR 9/26/18</a:t>
            </a:r>
            <a:endParaRPr/>
          </a:p>
        </p:txBody>
      </p:sp>
      <p:sp>
        <p:nvSpPr>
          <p:cNvPr id="340" name="Google Shape;340;p44"/>
          <p:cNvSpPr txBox="1"/>
          <p:nvPr/>
        </p:nvSpPr>
        <p:spPr>
          <a:xfrm>
            <a:off x="2289325" y="601775"/>
            <a:ext cx="7400400" cy="10032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4800">
                <a:solidFill>
                  <a:schemeClr val="dk1"/>
                </a:solidFill>
                <a:latin typeface="Federo"/>
                <a:ea typeface="Federo"/>
                <a:cs typeface="Federo"/>
                <a:sym typeface="Federo"/>
              </a:rPr>
              <a:t>ACKNOWLEDGEMENTS</a:t>
            </a:r>
            <a:endParaRPr b="1" sz="4800">
              <a:solidFill>
                <a:schemeClr val="dk1"/>
              </a:solidFill>
              <a:latin typeface="Federo"/>
              <a:ea typeface="Federo"/>
              <a:cs typeface="Federo"/>
              <a:sym typeface="Federo"/>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6" name="Shape 116"/>
        <p:cNvGrpSpPr/>
        <p:nvPr/>
      </p:nvGrpSpPr>
      <p:grpSpPr>
        <a:xfrm>
          <a:off x="0" y="0"/>
          <a:ext cx="0" cy="0"/>
          <a:chOff x="0" y="0"/>
          <a:chExt cx="0" cy="0"/>
        </a:xfrm>
      </p:grpSpPr>
      <p:sp>
        <p:nvSpPr>
          <p:cNvPr id="117" name="Google Shape;117;p16"/>
          <p:cNvSpPr txBox="1"/>
          <p:nvPr/>
        </p:nvSpPr>
        <p:spPr>
          <a:xfrm>
            <a:off x="2978917" y="42849"/>
            <a:ext cx="6210801" cy="707886"/>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4000">
                <a:solidFill>
                  <a:schemeClr val="dk1"/>
                </a:solidFill>
                <a:latin typeface="Federo"/>
                <a:ea typeface="Federo"/>
                <a:cs typeface="Federo"/>
                <a:sym typeface="Federo"/>
              </a:rPr>
              <a:t>Worldwide SSMI/TPW</a:t>
            </a:r>
            <a:endParaRPr/>
          </a:p>
        </p:txBody>
      </p:sp>
      <p:sp>
        <p:nvSpPr>
          <p:cNvPr id="118" name="Google Shape;118;p16"/>
          <p:cNvSpPr txBox="1"/>
          <p:nvPr/>
        </p:nvSpPr>
        <p:spPr>
          <a:xfrm>
            <a:off x="645460" y="6330594"/>
            <a:ext cx="3074962" cy="461095"/>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800">
                <a:solidFill>
                  <a:srgbClr val="888888"/>
                </a:solidFill>
                <a:latin typeface="Calibri"/>
                <a:ea typeface="Calibri"/>
                <a:cs typeface="Calibri"/>
                <a:sym typeface="Calibri"/>
              </a:rPr>
              <a:t>Evan B. Forde – IRR. – 9/26/18</a:t>
            </a:r>
            <a:endParaRPr/>
          </a:p>
        </p:txBody>
      </p:sp>
      <p:pic>
        <p:nvPicPr>
          <p:cNvPr id="119" name="Google Shape;119;p16"/>
          <p:cNvPicPr preferRelativeResize="0"/>
          <p:nvPr/>
        </p:nvPicPr>
        <p:blipFill rotWithShape="1">
          <a:blip r:embed="rId3">
            <a:alphaModFix/>
          </a:blip>
          <a:srcRect b="0" l="0" r="0" t="0"/>
          <a:stretch/>
        </p:blipFill>
        <p:spPr>
          <a:xfrm>
            <a:off x="1063325" y="1674065"/>
            <a:ext cx="10041986" cy="4739442"/>
          </a:xfrm>
          <a:prstGeom prst="rect">
            <a:avLst/>
          </a:prstGeom>
          <a:noFill/>
          <a:ln>
            <a:noFill/>
          </a:ln>
        </p:spPr>
      </p:pic>
      <p:sp>
        <p:nvSpPr>
          <p:cNvPr id="120" name="Google Shape;120;p16"/>
          <p:cNvSpPr txBox="1"/>
          <p:nvPr/>
        </p:nvSpPr>
        <p:spPr>
          <a:xfrm>
            <a:off x="2014934" y="750735"/>
            <a:ext cx="8138766" cy="92333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1800">
                <a:solidFill>
                  <a:schemeClr val="dk1"/>
                </a:solidFill>
                <a:latin typeface="Arial"/>
                <a:ea typeface="Arial"/>
                <a:cs typeface="Arial"/>
                <a:sym typeface="Arial"/>
              </a:rPr>
              <a:t>Total Precipitable Water is the depth of water in a column of the atmosphere, </a:t>
            </a:r>
            <a:endParaRPr/>
          </a:p>
          <a:p>
            <a:pPr indent="0" lvl="0" marL="0" marR="0" rtl="0" algn="ctr">
              <a:spcBef>
                <a:spcPts val="0"/>
              </a:spcBef>
              <a:spcAft>
                <a:spcPts val="0"/>
              </a:spcAft>
              <a:buNone/>
            </a:pPr>
            <a:r>
              <a:rPr lang="en-US" sz="1800">
                <a:solidFill>
                  <a:schemeClr val="dk1"/>
                </a:solidFill>
                <a:latin typeface="Arial"/>
                <a:ea typeface="Arial"/>
                <a:cs typeface="Arial"/>
                <a:sym typeface="Arial"/>
              </a:rPr>
              <a:t>if all the water in that column were precipitated as rain. </a:t>
            </a:r>
            <a:endParaRPr/>
          </a:p>
          <a:p>
            <a:pPr indent="0" lvl="0" marL="0" marR="0" rtl="0" algn="ctr">
              <a:spcBef>
                <a:spcPts val="0"/>
              </a:spcBef>
              <a:spcAft>
                <a:spcPts val="0"/>
              </a:spcAft>
              <a:buNone/>
            </a:pPr>
            <a:r>
              <a:rPr lang="en-US" sz="1800">
                <a:solidFill>
                  <a:schemeClr val="dk1"/>
                </a:solidFill>
                <a:latin typeface="Arial"/>
                <a:ea typeface="Arial"/>
                <a:cs typeface="Arial"/>
                <a:sym typeface="Arial"/>
              </a:rPr>
              <a:t>As a depth, the precipitable water is measured in millimeters or inches.</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4" name="Shape 124"/>
        <p:cNvGrpSpPr/>
        <p:nvPr/>
      </p:nvGrpSpPr>
      <p:grpSpPr>
        <a:xfrm>
          <a:off x="0" y="0"/>
          <a:ext cx="0" cy="0"/>
          <a:chOff x="0" y="0"/>
          <a:chExt cx="0" cy="0"/>
        </a:xfrm>
      </p:grpSpPr>
      <p:sp>
        <p:nvSpPr>
          <p:cNvPr id="125" name="Google Shape;125;p17"/>
          <p:cNvSpPr txBox="1"/>
          <p:nvPr/>
        </p:nvSpPr>
        <p:spPr>
          <a:xfrm>
            <a:off x="645460" y="6330594"/>
            <a:ext cx="3074962" cy="461095"/>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800">
                <a:solidFill>
                  <a:srgbClr val="888888"/>
                </a:solidFill>
                <a:latin typeface="Calibri"/>
                <a:ea typeface="Calibri"/>
                <a:cs typeface="Calibri"/>
                <a:sym typeface="Calibri"/>
              </a:rPr>
              <a:t>Evan B. Forde – IRR. – 9/26/18</a:t>
            </a:r>
            <a:endParaRPr sz="1800">
              <a:solidFill>
                <a:srgbClr val="888888"/>
              </a:solidFill>
              <a:latin typeface="Calibri"/>
              <a:ea typeface="Calibri"/>
              <a:cs typeface="Calibri"/>
              <a:sym typeface="Calibri"/>
            </a:endParaRPr>
          </a:p>
        </p:txBody>
      </p:sp>
      <p:pic>
        <p:nvPicPr>
          <p:cNvPr id="126" name="Google Shape;126;p17"/>
          <p:cNvPicPr preferRelativeResize="0"/>
          <p:nvPr/>
        </p:nvPicPr>
        <p:blipFill rotWithShape="1">
          <a:blip r:embed="rId3">
            <a:alphaModFix/>
          </a:blip>
          <a:srcRect b="0" l="0" r="0" t="0"/>
          <a:stretch/>
        </p:blipFill>
        <p:spPr>
          <a:xfrm>
            <a:off x="1646663" y="246101"/>
            <a:ext cx="9114263" cy="5788478"/>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1" name="Shape 131"/>
        <p:cNvGrpSpPr/>
        <p:nvPr/>
      </p:nvGrpSpPr>
      <p:grpSpPr>
        <a:xfrm>
          <a:off x="0" y="0"/>
          <a:ext cx="0" cy="0"/>
          <a:chOff x="0" y="0"/>
          <a:chExt cx="0" cy="0"/>
        </a:xfrm>
      </p:grpSpPr>
      <p:sp>
        <p:nvSpPr>
          <p:cNvPr id="132" name="Google Shape;132;p18"/>
          <p:cNvSpPr txBox="1"/>
          <p:nvPr>
            <p:ph type="title"/>
          </p:nvPr>
        </p:nvSpPr>
        <p:spPr>
          <a:xfrm>
            <a:off x="3962600" y="229275"/>
            <a:ext cx="4198500" cy="886200"/>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dk1"/>
              </a:buClr>
              <a:buSzPts val="3959"/>
              <a:buFont typeface="Federo"/>
              <a:buNone/>
            </a:pPr>
            <a:r>
              <a:rPr b="1" i="0" lang="en-US" sz="3959" u="none" cap="none" strike="noStrike">
                <a:solidFill>
                  <a:schemeClr val="dk1"/>
                </a:solidFill>
                <a:latin typeface="Federo"/>
                <a:ea typeface="Federo"/>
                <a:cs typeface="Federo"/>
                <a:sym typeface="Federo"/>
              </a:rPr>
              <a:t>INTRODUCTION </a:t>
            </a:r>
            <a:r>
              <a:rPr b="1" i="0" lang="en-US" sz="3240" u="none" cap="none" strike="noStrike">
                <a:solidFill>
                  <a:schemeClr val="dk1"/>
                </a:solidFill>
                <a:latin typeface="Federo"/>
                <a:ea typeface="Federo"/>
                <a:cs typeface="Federo"/>
                <a:sym typeface="Federo"/>
              </a:rPr>
              <a:t>TPW Data </a:t>
            </a:r>
            <a:endParaRPr/>
          </a:p>
        </p:txBody>
      </p:sp>
      <p:sp>
        <p:nvSpPr>
          <p:cNvPr id="133" name="Google Shape;133;p1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800">
                <a:solidFill>
                  <a:srgbClr val="888888"/>
                </a:solidFill>
                <a:latin typeface="Calibri"/>
                <a:ea typeface="Calibri"/>
                <a:cs typeface="Calibri"/>
                <a:sym typeface="Calibri"/>
              </a:rPr>
              <a:t>‹#›</a:t>
            </a:fld>
            <a:endParaRPr sz="1800">
              <a:solidFill>
                <a:srgbClr val="888888"/>
              </a:solidFill>
              <a:latin typeface="Calibri"/>
              <a:ea typeface="Calibri"/>
              <a:cs typeface="Calibri"/>
              <a:sym typeface="Calibri"/>
            </a:endParaRPr>
          </a:p>
        </p:txBody>
      </p:sp>
      <p:sp>
        <p:nvSpPr>
          <p:cNvPr id="134" name="Google Shape;134;p18"/>
          <p:cNvSpPr txBox="1"/>
          <p:nvPr>
            <p:ph idx="10" type="dt"/>
          </p:nvPr>
        </p:nvSpPr>
        <p:spPr>
          <a:xfrm>
            <a:off x="1649880" y="6356352"/>
            <a:ext cx="4351675" cy="365125"/>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800">
                <a:solidFill>
                  <a:srgbClr val="888888"/>
                </a:solidFill>
                <a:latin typeface="Calibri"/>
                <a:ea typeface="Calibri"/>
                <a:cs typeface="Calibri"/>
                <a:sym typeface="Calibri"/>
              </a:rPr>
              <a:t>Evan B. Forde – IRR – 9/26/18</a:t>
            </a:r>
            <a:endParaRPr/>
          </a:p>
        </p:txBody>
      </p:sp>
      <p:pic>
        <p:nvPicPr>
          <p:cNvPr id="135" name="Google Shape;135;p18"/>
          <p:cNvPicPr preferRelativeResize="0"/>
          <p:nvPr/>
        </p:nvPicPr>
        <p:blipFill rotWithShape="1">
          <a:blip r:embed="rId3">
            <a:alphaModFix/>
          </a:blip>
          <a:srcRect b="0" l="0" r="0" t="0"/>
          <a:stretch/>
        </p:blipFill>
        <p:spPr>
          <a:xfrm>
            <a:off x="742507" y="1359910"/>
            <a:ext cx="3578025" cy="3815485"/>
          </a:xfrm>
          <a:prstGeom prst="rect">
            <a:avLst/>
          </a:prstGeom>
          <a:noFill/>
          <a:ln>
            <a:noFill/>
          </a:ln>
        </p:spPr>
      </p:pic>
      <p:sp>
        <p:nvSpPr>
          <p:cNvPr id="136" name="Google Shape;136;p18"/>
          <p:cNvSpPr txBox="1"/>
          <p:nvPr/>
        </p:nvSpPr>
        <p:spPr>
          <a:xfrm>
            <a:off x="4451161" y="1359910"/>
            <a:ext cx="7624203" cy="5170646"/>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2400">
                <a:solidFill>
                  <a:schemeClr val="dk1"/>
                </a:solidFill>
                <a:latin typeface="Arial"/>
                <a:ea typeface="Arial"/>
                <a:cs typeface="Arial"/>
                <a:sym typeface="Arial"/>
              </a:rPr>
              <a:t>DMSP satellites:</a:t>
            </a:r>
            <a:endParaRPr/>
          </a:p>
          <a:p>
            <a:pPr indent="0" lvl="0" marL="0" marR="0" rtl="0" algn="l">
              <a:spcBef>
                <a:spcPts val="0"/>
              </a:spcBef>
              <a:spcAft>
                <a:spcPts val="0"/>
              </a:spcAft>
              <a:buNone/>
            </a:pPr>
            <a:r>
              <a:rPr lang="en-US" sz="2400">
                <a:solidFill>
                  <a:schemeClr val="dk1"/>
                </a:solidFill>
                <a:latin typeface="Arial"/>
                <a:ea typeface="Arial"/>
                <a:cs typeface="Arial"/>
                <a:sym typeface="Arial"/>
              </a:rPr>
              <a:t> F8, F-10, F-11, F-13, F-14, F-15, F-16 and F-17</a:t>
            </a:r>
            <a:endParaRPr/>
          </a:p>
          <a:p>
            <a:pPr indent="0" lvl="1" marL="457200" marR="0" rtl="0" algn="l">
              <a:spcBef>
                <a:spcPts val="0"/>
              </a:spcBef>
              <a:spcAft>
                <a:spcPts val="0"/>
              </a:spcAft>
              <a:buNone/>
            </a:pPr>
            <a:r>
              <a:rPr b="1" i="0" lang="en-US" sz="1800" u="none" cap="none" strike="noStrike">
                <a:solidFill>
                  <a:schemeClr val="dk1"/>
                </a:solidFill>
                <a:latin typeface="Federo"/>
                <a:ea typeface="Federo"/>
                <a:cs typeface="Federo"/>
                <a:sym typeface="Federo"/>
              </a:rPr>
              <a:t>Two daily passes → morning &amp; evening </a:t>
            </a:r>
            <a:endParaRPr/>
          </a:p>
          <a:p>
            <a:pPr indent="0" lvl="1" marL="457200" marR="0" rtl="0" algn="l">
              <a:spcBef>
                <a:spcPts val="0"/>
              </a:spcBef>
              <a:spcAft>
                <a:spcPts val="0"/>
              </a:spcAft>
              <a:buNone/>
            </a:pPr>
            <a:r>
              <a:rPr b="1" i="0" lang="en-US" sz="1800" u="none" cap="none" strike="noStrike">
                <a:solidFill>
                  <a:schemeClr val="dk1"/>
                </a:solidFill>
                <a:latin typeface="Federo"/>
                <a:ea typeface="Federo"/>
                <a:cs typeface="Federo"/>
                <a:sym typeface="Federo"/>
              </a:rPr>
              <a:t>Data mapped to 0.25-degree grid </a:t>
            </a:r>
            <a:endParaRPr/>
          </a:p>
          <a:p>
            <a:pPr indent="0" lvl="0" marL="0" marR="0" rtl="0" algn="l">
              <a:spcBef>
                <a:spcPts val="0"/>
              </a:spcBef>
              <a:spcAft>
                <a:spcPts val="0"/>
              </a:spcAft>
              <a:buNone/>
            </a:pPr>
            <a:r>
              <a:t/>
            </a:r>
            <a:endParaRPr sz="1800">
              <a:solidFill>
                <a:schemeClr val="dk1"/>
              </a:solidFill>
              <a:latin typeface="Arial"/>
              <a:ea typeface="Arial"/>
              <a:cs typeface="Arial"/>
              <a:sym typeface="Arial"/>
            </a:endParaRPr>
          </a:p>
          <a:p>
            <a:pPr indent="0" lvl="0" marL="0" marR="0" rtl="0" algn="l">
              <a:spcBef>
                <a:spcPts val="0"/>
              </a:spcBef>
              <a:spcAft>
                <a:spcPts val="0"/>
              </a:spcAft>
              <a:buNone/>
            </a:pPr>
            <a:r>
              <a:rPr lang="en-US" sz="1800">
                <a:solidFill>
                  <a:schemeClr val="dk1"/>
                </a:solidFill>
                <a:latin typeface="Arial"/>
                <a:ea typeface="Arial"/>
                <a:cs typeface="Arial"/>
                <a:sym typeface="Arial"/>
              </a:rPr>
              <a:t>The Special Sensor Microwave Imager (SSM/I) was carried aboard </a:t>
            </a:r>
            <a:endParaRPr/>
          </a:p>
          <a:p>
            <a:pPr indent="0" lvl="0" marL="0" marR="0" rtl="0" algn="l">
              <a:spcBef>
                <a:spcPts val="0"/>
              </a:spcBef>
              <a:spcAft>
                <a:spcPts val="0"/>
              </a:spcAft>
              <a:buNone/>
            </a:pPr>
            <a:r>
              <a:rPr lang="en-US" sz="1800">
                <a:solidFill>
                  <a:schemeClr val="dk1"/>
                </a:solidFill>
                <a:latin typeface="Arial"/>
                <a:ea typeface="Arial"/>
                <a:cs typeface="Arial"/>
                <a:sym typeface="Arial"/>
              </a:rPr>
              <a:t>Defense Meteorological Satellite Program (DMSP) satellites</a:t>
            </a:r>
            <a:endParaRPr/>
          </a:p>
          <a:p>
            <a:pPr indent="0" lvl="0" marL="0" marR="0" rtl="0" algn="l">
              <a:spcBef>
                <a:spcPts val="0"/>
              </a:spcBef>
              <a:spcAft>
                <a:spcPts val="0"/>
              </a:spcAft>
              <a:buNone/>
            </a:pPr>
            <a:r>
              <a:rPr lang="en-US" sz="1800">
                <a:solidFill>
                  <a:schemeClr val="dk1"/>
                </a:solidFill>
                <a:latin typeface="Arial"/>
                <a:ea typeface="Arial"/>
                <a:cs typeface="Arial"/>
                <a:sym typeface="Arial"/>
              </a:rPr>
              <a:t> F-8, F-10, F-11, F12, F-13, and F-15.</a:t>
            </a:r>
            <a:endParaRPr/>
          </a:p>
          <a:p>
            <a:pPr indent="0" lvl="0" marL="0" marR="0" rtl="0" algn="l">
              <a:spcBef>
                <a:spcPts val="0"/>
              </a:spcBef>
              <a:spcAft>
                <a:spcPts val="0"/>
              </a:spcAft>
              <a:buNone/>
            </a:pPr>
            <a:r>
              <a:rPr lang="en-US" sz="1800">
                <a:solidFill>
                  <a:schemeClr val="dk1"/>
                </a:solidFill>
                <a:latin typeface="Arial"/>
                <a:ea typeface="Arial"/>
                <a:cs typeface="Arial"/>
                <a:sym typeface="Arial"/>
              </a:rPr>
              <a:t> </a:t>
            </a:r>
            <a:endParaRPr/>
          </a:p>
          <a:p>
            <a:pPr indent="0" lvl="0" marL="0" marR="0" rtl="0" algn="l">
              <a:spcBef>
                <a:spcPts val="0"/>
              </a:spcBef>
              <a:spcAft>
                <a:spcPts val="0"/>
              </a:spcAft>
              <a:buNone/>
            </a:pPr>
            <a:r>
              <a:rPr lang="en-US" sz="1800">
                <a:solidFill>
                  <a:schemeClr val="dk1"/>
                </a:solidFill>
                <a:latin typeface="Arial"/>
                <a:ea typeface="Arial"/>
                <a:cs typeface="Arial"/>
                <a:sym typeface="Arial"/>
              </a:rPr>
              <a:t>The next generation Special Sensor Microwave Imager/Sounder (SSMI/S)</a:t>
            </a:r>
            <a:endParaRPr/>
          </a:p>
          <a:p>
            <a:pPr indent="0" lvl="0" marL="0" marR="0" rtl="0" algn="l">
              <a:spcBef>
                <a:spcPts val="0"/>
              </a:spcBef>
              <a:spcAft>
                <a:spcPts val="0"/>
              </a:spcAft>
              <a:buNone/>
            </a:pPr>
            <a:r>
              <a:rPr lang="en-US" sz="1800">
                <a:solidFill>
                  <a:schemeClr val="dk1"/>
                </a:solidFill>
                <a:latin typeface="Arial"/>
                <a:ea typeface="Arial"/>
                <a:cs typeface="Arial"/>
                <a:sym typeface="Arial"/>
              </a:rPr>
              <a:t>was carried aboard the DMSP F-17.</a:t>
            </a:r>
            <a:endParaRPr/>
          </a:p>
          <a:p>
            <a:pPr indent="0" lvl="0" marL="0" marR="0" rtl="0" algn="l">
              <a:spcBef>
                <a:spcPts val="0"/>
              </a:spcBef>
              <a:spcAft>
                <a:spcPts val="0"/>
              </a:spcAft>
              <a:buNone/>
            </a:pPr>
            <a:r>
              <a:t/>
            </a:r>
            <a:endParaRPr sz="2400">
              <a:solidFill>
                <a:schemeClr val="dk1"/>
              </a:solidFill>
              <a:latin typeface="Arial"/>
              <a:ea typeface="Arial"/>
              <a:cs typeface="Arial"/>
              <a:sym typeface="Arial"/>
            </a:endParaRPr>
          </a:p>
          <a:p>
            <a:pPr indent="0" lvl="0" marL="0" marR="0" rtl="0" algn="l">
              <a:spcBef>
                <a:spcPts val="0"/>
              </a:spcBef>
              <a:spcAft>
                <a:spcPts val="0"/>
              </a:spcAft>
              <a:buNone/>
            </a:pPr>
            <a:r>
              <a:rPr lang="en-US" sz="2400">
                <a:solidFill>
                  <a:schemeClr val="dk1"/>
                </a:solidFill>
                <a:latin typeface="Arial"/>
                <a:ea typeface="Arial"/>
                <a:cs typeface="Arial"/>
                <a:sym typeface="Arial"/>
              </a:rPr>
              <a:t>Study Period: 1987-2015 (29 hurricane seasons)</a:t>
            </a:r>
            <a:endParaRPr/>
          </a:p>
          <a:p>
            <a:pPr indent="0" lvl="0" marL="0" marR="0" rtl="0" algn="l">
              <a:spcBef>
                <a:spcPts val="0"/>
              </a:spcBef>
              <a:spcAft>
                <a:spcPts val="0"/>
              </a:spcAft>
              <a:buNone/>
            </a:pPr>
            <a:r>
              <a:rPr b="1" lang="en-US" sz="1800">
                <a:solidFill>
                  <a:schemeClr val="dk1"/>
                </a:solidFill>
                <a:latin typeface="Federo"/>
                <a:ea typeface="Federo"/>
                <a:cs typeface="Federo"/>
                <a:sym typeface="Federo"/>
              </a:rPr>
              <a:t>Version 7 of this data set was recently released </a:t>
            </a:r>
            <a:endParaRPr/>
          </a:p>
          <a:p>
            <a:pPr indent="0" lvl="0" marL="0" marR="0" rtl="0" algn="l">
              <a:spcBef>
                <a:spcPts val="0"/>
              </a:spcBef>
              <a:spcAft>
                <a:spcPts val="0"/>
              </a:spcAft>
              <a:buNone/>
            </a:pPr>
            <a:r>
              <a:rPr b="1" lang="en-US" sz="1800">
                <a:solidFill>
                  <a:schemeClr val="dk1"/>
                </a:solidFill>
                <a:latin typeface="Federo"/>
                <a:ea typeface="Federo"/>
                <a:cs typeface="Federo"/>
                <a:sym typeface="Federo"/>
              </a:rPr>
              <a:t>and has more useable data  </a:t>
            </a:r>
            <a:endParaRPr/>
          </a:p>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0" name="Shape 140"/>
        <p:cNvGrpSpPr/>
        <p:nvPr/>
      </p:nvGrpSpPr>
      <p:grpSpPr>
        <a:xfrm>
          <a:off x="0" y="0"/>
          <a:ext cx="0" cy="0"/>
          <a:chOff x="0" y="0"/>
          <a:chExt cx="0" cy="0"/>
        </a:xfrm>
      </p:grpSpPr>
      <p:sp>
        <p:nvSpPr>
          <p:cNvPr id="141" name="Google Shape;141;p19"/>
          <p:cNvSpPr txBox="1"/>
          <p:nvPr>
            <p:ph type="title"/>
          </p:nvPr>
        </p:nvSpPr>
        <p:spPr>
          <a:xfrm>
            <a:off x="1468582" y="906"/>
            <a:ext cx="9053945" cy="11430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3959"/>
              <a:buFont typeface="Federo"/>
              <a:buNone/>
            </a:pPr>
            <a:r>
              <a:rPr b="1" i="0" lang="en-US" sz="3959" u="none" cap="none" strike="noStrike">
                <a:solidFill>
                  <a:schemeClr val="dk1"/>
                </a:solidFill>
                <a:latin typeface="Federo"/>
                <a:ea typeface="Federo"/>
                <a:cs typeface="Federo"/>
                <a:sym typeface="Federo"/>
              </a:rPr>
              <a:t>               Methodology (old school)</a:t>
            </a:r>
            <a:br>
              <a:rPr b="1" i="0" lang="en-US" sz="3959" u="none" cap="none" strike="noStrike">
                <a:solidFill>
                  <a:schemeClr val="dk1"/>
                </a:solidFill>
                <a:latin typeface="Federo"/>
                <a:ea typeface="Federo"/>
                <a:cs typeface="Federo"/>
                <a:sym typeface="Federo"/>
              </a:rPr>
            </a:br>
            <a:r>
              <a:rPr b="1" i="0" lang="en-US" sz="3240" u="none" cap="none" strike="noStrike">
                <a:solidFill>
                  <a:schemeClr val="dk1"/>
                </a:solidFill>
                <a:latin typeface="Federo"/>
                <a:ea typeface="Federo"/>
                <a:cs typeface="Federo"/>
                <a:sym typeface="Federo"/>
              </a:rPr>
              <a:t>How was a SAL-TC Interaction Identified?</a:t>
            </a:r>
            <a:endParaRPr/>
          </a:p>
        </p:txBody>
      </p:sp>
      <p:sp>
        <p:nvSpPr>
          <p:cNvPr id="142" name="Google Shape;142;p19"/>
          <p:cNvSpPr txBox="1"/>
          <p:nvPr>
            <p:ph idx="1" type="body"/>
          </p:nvPr>
        </p:nvSpPr>
        <p:spPr>
          <a:xfrm>
            <a:off x="1981200" y="976896"/>
            <a:ext cx="8229600" cy="1740836"/>
          </a:xfrm>
          <a:prstGeom prst="rect">
            <a:avLst/>
          </a:prstGeom>
          <a:noFill/>
          <a:ln>
            <a:noFill/>
          </a:ln>
        </p:spPr>
        <p:txBody>
          <a:bodyPr anchorCtr="0" anchor="t" bIns="45700" lIns="91425" spcFirstLastPara="1" rIns="91425" wrap="square" tIns="45700">
            <a:noAutofit/>
          </a:bodyPr>
          <a:lstStyle/>
          <a:p>
            <a:pPr indent="-514350" lvl="1" marL="515938" marR="0" rtl="0" algn="l">
              <a:lnSpc>
                <a:spcPct val="90000"/>
              </a:lnSpc>
              <a:spcBef>
                <a:spcPts val="0"/>
              </a:spcBef>
              <a:spcAft>
                <a:spcPts val="0"/>
              </a:spcAft>
              <a:buClr>
                <a:schemeClr val="dk1"/>
              </a:buClr>
              <a:buSzPts val="1800"/>
              <a:buFont typeface="Calibri"/>
              <a:buAutoNum type="arabicPeriod"/>
            </a:pPr>
            <a:r>
              <a:rPr b="1" i="0" lang="en-US" sz="1800" u="none" cap="none" strike="noStrike">
                <a:solidFill>
                  <a:schemeClr val="dk1"/>
                </a:solidFill>
                <a:latin typeface="Federo"/>
                <a:ea typeface="Federo"/>
                <a:cs typeface="Federo"/>
                <a:sym typeface="Federo"/>
              </a:rPr>
              <a:t>Used a conservative value of 30 mm TPW as a threshold to identify a SAL.</a:t>
            </a:r>
            <a:endParaRPr/>
          </a:p>
          <a:p>
            <a:pPr indent="-514350" lvl="1" marL="515938" marR="0" rtl="0" algn="l">
              <a:lnSpc>
                <a:spcPct val="90000"/>
              </a:lnSpc>
              <a:spcBef>
                <a:spcPts val="500"/>
              </a:spcBef>
              <a:spcAft>
                <a:spcPts val="0"/>
              </a:spcAft>
              <a:buClr>
                <a:schemeClr val="dk1"/>
              </a:buClr>
              <a:buSzPts val="1800"/>
              <a:buFont typeface="Calibri"/>
              <a:buAutoNum type="arabicPeriod"/>
            </a:pPr>
            <a:r>
              <a:rPr b="1" i="0" lang="en-US" sz="1800" u="none" cap="none" strike="noStrike">
                <a:solidFill>
                  <a:schemeClr val="dk1"/>
                </a:solidFill>
                <a:latin typeface="Federo"/>
                <a:ea typeface="Federo"/>
                <a:cs typeface="Federo"/>
                <a:sym typeface="Federo"/>
              </a:rPr>
              <a:t>Dry air mass must originate from West Africa and move W-WSW.</a:t>
            </a:r>
            <a:endParaRPr/>
          </a:p>
          <a:p>
            <a:pPr indent="-514350" lvl="1" marL="515938" marR="0" rtl="0" algn="l">
              <a:lnSpc>
                <a:spcPct val="90000"/>
              </a:lnSpc>
              <a:spcBef>
                <a:spcPts val="500"/>
              </a:spcBef>
              <a:spcAft>
                <a:spcPts val="0"/>
              </a:spcAft>
              <a:buClr>
                <a:schemeClr val="dk1"/>
              </a:buClr>
              <a:buSzPts val="1800"/>
              <a:buFont typeface="Calibri"/>
              <a:buAutoNum type="arabicPeriod"/>
            </a:pPr>
            <a:r>
              <a:rPr b="1" i="0" lang="en-US" sz="1800" u="none" cap="none" strike="noStrike">
                <a:solidFill>
                  <a:schemeClr val="dk1"/>
                </a:solidFill>
                <a:latin typeface="Federo"/>
                <a:ea typeface="Federo"/>
                <a:cs typeface="Federo"/>
                <a:sym typeface="Federo"/>
              </a:rPr>
              <a:t>SAL edges (i.e. discernable moisture gradients) influenced by TC inflow and circulation pattern.</a:t>
            </a:r>
            <a:endParaRPr/>
          </a:p>
          <a:p>
            <a:pPr indent="-514350" lvl="1" marL="515938" marR="0" rtl="0" algn="l">
              <a:lnSpc>
                <a:spcPct val="90000"/>
              </a:lnSpc>
              <a:spcBef>
                <a:spcPts val="500"/>
              </a:spcBef>
              <a:spcAft>
                <a:spcPts val="0"/>
              </a:spcAft>
              <a:buClr>
                <a:schemeClr val="dk1"/>
              </a:buClr>
              <a:buSzPts val="1800"/>
              <a:buFont typeface="Calibri"/>
              <a:buAutoNum type="arabicPeriod"/>
            </a:pPr>
            <a:r>
              <a:rPr b="1" i="0" lang="en-US" sz="1800" u="none" cap="none" strike="noStrike">
                <a:solidFill>
                  <a:schemeClr val="dk1"/>
                </a:solidFill>
                <a:latin typeface="Federo"/>
                <a:ea typeface="Federo"/>
                <a:cs typeface="Federo"/>
                <a:sym typeface="Federo"/>
              </a:rPr>
              <a:t>Drier air usually located to the W-to-SW of TC center (curved by TC circulation pattern).</a:t>
            </a:r>
            <a:endParaRPr/>
          </a:p>
          <a:p>
            <a:pPr indent="-514350" lvl="1" marL="515938" marR="0" rtl="0" algn="l">
              <a:lnSpc>
                <a:spcPct val="90000"/>
              </a:lnSpc>
              <a:spcBef>
                <a:spcPts val="500"/>
              </a:spcBef>
              <a:spcAft>
                <a:spcPts val="0"/>
              </a:spcAft>
              <a:buClr>
                <a:schemeClr val="dk1"/>
              </a:buClr>
              <a:buSzPts val="1800"/>
              <a:buFont typeface="Calibri"/>
              <a:buAutoNum type="arabicPeriod"/>
            </a:pPr>
            <a:r>
              <a:rPr b="1" i="0" lang="en-US" sz="1800" u="none" cap="none" strike="noStrike">
                <a:solidFill>
                  <a:schemeClr val="dk1"/>
                </a:solidFill>
                <a:latin typeface="Federo"/>
                <a:ea typeface="Federo"/>
                <a:cs typeface="Federo"/>
                <a:sym typeface="Federo"/>
              </a:rPr>
              <a:t>Viewed each TC multiple days on multiple satellites (when available) and used back trajectory plots to eliminate MLDAIs.</a:t>
            </a:r>
            <a:endParaRPr/>
          </a:p>
        </p:txBody>
      </p:sp>
      <p:sp>
        <p:nvSpPr>
          <p:cNvPr id="143" name="Google Shape;143;p1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800">
                <a:solidFill>
                  <a:srgbClr val="888888"/>
                </a:solidFill>
                <a:latin typeface="Calibri"/>
                <a:ea typeface="Calibri"/>
                <a:cs typeface="Calibri"/>
                <a:sym typeface="Calibri"/>
              </a:rPr>
              <a:t>‹#›</a:t>
            </a:fld>
            <a:endParaRPr sz="1800">
              <a:solidFill>
                <a:srgbClr val="888888"/>
              </a:solidFill>
              <a:latin typeface="Calibri"/>
              <a:ea typeface="Calibri"/>
              <a:cs typeface="Calibri"/>
              <a:sym typeface="Calibri"/>
            </a:endParaRPr>
          </a:p>
        </p:txBody>
      </p:sp>
      <p:pic>
        <p:nvPicPr>
          <p:cNvPr id="144" name="Google Shape;144;p19"/>
          <p:cNvPicPr preferRelativeResize="0"/>
          <p:nvPr/>
        </p:nvPicPr>
        <p:blipFill rotWithShape="1">
          <a:blip r:embed="rId3">
            <a:alphaModFix/>
          </a:blip>
          <a:srcRect b="0" l="0" r="0" t="0"/>
          <a:stretch/>
        </p:blipFill>
        <p:spPr>
          <a:xfrm>
            <a:off x="456500" y="3498650"/>
            <a:ext cx="5406124" cy="2971451"/>
          </a:xfrm>
          <a:prstGeom prst="rect">
            <a:avLst/>
          </a:prstGeom>
          <a:noFill/>
          <a:ln>
            <a:noFill/>
          </a:ln>
        </p:spPr>
      </p:pic>
      <p:pic>
        <p:nvPicPr>
          <p:cNvPr id="145" name="Google Shape;145;p19"/>
          <p:cNvPicPr preferRelativeResize="0"/>
          <p:nvPr/>
        </p:nvPicPr>
        <p:blipFill rotWithShape="1">
          <a:blip r:embed="rId4">
            <a:alphaModFix/>
          </a:blip>
          <a:srcRect b="0" l="6332" r="0" t="9101"/>
          <a:stretch/>
        </p:blipFill>
        <p:spPr>
          <a:xfrm>
            <a:off x="6493525" y="4196875"/>
            <a:ext cx="4580925" cy="2273224"/>
          </a:xfrm>
          <a:prstGeom prst="rect">
            <a:avLst/>
          </a:prstGeom>
          <a:noFill/>
          <a:ln>
            <a:noFill/>
          </a:ln>
        </p:spPr>
      </p:pic>
      <p:sp>
        <p:nvSpPr>
          <p:cNvPr id="146" name="Google Shape;146;p19"/>
          <p:cNvSpPr txBox="1"/>
          <p:nvPr/>
        </p:nvSpPr>
        <p:spPr>
          <a:xfrm>
            <a:off x="6777175" y="3498923"/>
            <a:ext cx="4386000" cy="5325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3000">
                <a:solidFill>
                  <a:schemeClr val="dk1"/>
                </a:solidFill>
                <a:latin typeface="Federo"/>
                <a:ea typeface="Federo"/>
                <a:cs typeface="Federo"/>
                <a:sym typeface="Federo"/>
              </a:rPr>
              <a:t>No SAL Interaction</a:t>
            </a:r>
            <a:endParaRPr b="1" sz="3000"/>
          </a:p>
        </p:txBody>
      </p:sp>
      <p:sp>
        <p:nvSpPr>
          <p:cNvPr id="147" name="Google Shape;147;p19"/>
          <p:cNvSpPr txBox="1"/>
          <p:nvPr>
            <p:ph idx="10" type="dt"/>
          </p:nvPr>
        </p:nvSpPr>
        <p:spPr>
          <a:xfrm>
            <a:off x="645460" y="6330594"/>
            <a:ext cx="3074962" cy="461095"/>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800">
                <a:solidFill>
                  <a:srgbClr val="888888"/>
                </a:solidFill>
                <a:latin typeface="Calibri"/>
                <a:ea typeface="Calibri"/>
                <a:cs typeface="Calibri"/>
                <a:sym typeface="Calibri"/>
              </a:rPr>
              <a:t>Evan B. Forde – IRR. – 9/26/18</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1" name="Shape 151"/>
        <p:cNvGrpSpPr/>
        <p:nvPr/>
      </p:nvGrpSpPr>
      <p:grpSpPr>
        <a:xfrm>
          <a:off x="0" y="0"/>
          <a:ext cx="0" cy="0"/>
          <a:chOff x="0" y="0"/>
          <a:chExt cx="0" cy="0"/>
        </a:xfrm>
      </p:grpSpPr>
      <p:sp>
        <p:nvSpPr>
          <p:cNvPr id="152" name="Google Shape;152;p20"/>
          <p:cNvSpPr txBox="1"/>
          <p:nvPr>
            <p:ph type="title"/>
          </p:nvPr>
        </p:nvSpPr>
        <p:spPr>
          <a:xfrm>
            <a:off x="1468582" y="906"/>
            <a:ext cx="9053945" cy="11430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4400"/>
              <a:buFont typeface="Federo"/>
              <a:buNone/>
            </a:pPr>
            <a:r>
              <a:rPr b="1" i="0" lang="en-US" sz="4400" u="none" cap="none" strike="noStrike">
                <a:solidFill>
                  <a:schemeClr val="dk1"/>
                </a:solidFill>
                <a:latin typeface="Federo"/>
                <a:ea typeface="Federo"/>
                <a:cs typeface="Federo"/>
                <a:sym typeface="Federo"/>
              </a:rPr>
              <a:t>               Old School Sample Plots</a:t>
            </a:r>
            <a:endParaRPr b="1" i="0" sz="3600" u="none" cap="none" strike="noStrike">
              <a:solidFill>
                <a:schemeClr val="dk1"/>
              </a:solidFill>
              <a:latin typeface="Federo"/>
              <a:ea typeface="Federo"/>
              <a:cs typeface="Federo"/>
              <a:sym typeface="Federo"/>
            </a:endParaRPr>
          </a:p>
        </p:txBody>
      </p:sp>
      <p:sp>
        <p:nvSpPr>
          <p:cNvPr id="153" name="Google Shape;153;p2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800">
                <a:solidFill>
                  <a:srgbClr val="888888"/>
                </a:solidFill>
                <a:latin typeface="Calibri"/>
                <a:ea typeface="Calibri"/>
                <a:cs typeface="Calibri"/>
                <a:sym typeface="Calibri"/>
              </a:rPr>
              <a:t>‹#›</a:t>
            </a:fld>
            <a:endParaRPr sz="1800">
              <a:solidFill>
                <a:srgbClr val="888888"/>
              </a:solidFill>
              <a:latin typeface="Calibri"/>
              <a:ea typeface="Calibri"/>
              <a:cs typeface="Calibri"/>
              <a:sym typeface="Calibri"/>
            </a:endParaRPr>
          </a:p>
        </p:txBody>
      </p:sp>
      <p:sp>
        <p:nvSpPr>
          <p:cNvPr id="154" name="Google Shape;154;p20"/>
          <p:cNvSpPr txBox="1"/>
          <p:nvPr>
            <p:ph idx="10" type="dt"/>
          </p:nvPr>
        </p:nvSpPr>
        <p:spPr>
          <a:xfrm>
            <a:off x="645460" y="6330594"/>
            <a:ext cx="3074962" cy="461095"/>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800">
                <a:solidFill>
                  <a:srgbClr val="888888"/>
                </a:solidFill>
                <a:latin typeface="Calibri"/>
                <a:ea typeface="Calibri"/>
                <a:cs typeface="Calibri"/>
                <a:sym typeface="Calibri"/>
              </a:rPr>
              <a:t>Evan B. Forde – IRR. – 9/26/18</a:t>
            </a:r>
            <a:endParaRPr/>
          </a:p>
        </p:txBody>
      </p:sp>
      <p:pic>
        <p:nvPicPr>
          <p:cNvPr id="155" name="Google Shape;155;p20"/>
          <p:cNvPicPr preferRelativeResize="0"/>
          <p:nvPr/>
        </p:nvPicPr>
        <p:blipFill rotWithShape="1">
          <a:blip r:embed="rId3">
            <a:alphaModFix/>
          </a:blip>
          <a:srcRect b="0" l="0" r="0" t="0"/>
          <a:stretch/>
        </p:blipFill>
        <p:spPr>
          <a:xfrm>
            <a:off x="239652" y="1494876"/>
            <a:ext cx="5954070" cy="4152068"/>
          </a:xfrm>
          <a:prstGeom prst="rect">
            <a:avLst/>
          </a:prstGeom>
          <a:noFill/>
          <a:ln>
            <a:noFill/>
          </a:ln>
        </p:spPr>
      </p:pic>
      <p:pic>
        <p:nvPicPr>
          <p:cNvPr id="156" name="Google Shape;156;p20"/>
          <p:cNvPicPr preferRelativeResize="0"/>
          <p:nvPr/>
        </p:nvPicPr>
        <p:blipFill rotWithShape="1">
          <a:blip r:embed="rId4">
            <a:alphaModFix/>
          </a:blip>
          <a:srcRect b="0" l="0" r="0" t="0"/>
          <a:stretch/>
        </p:blipFill>
        <p:spPr>
          <a:xfrm>
            <a:off x="6089019" y="1719614"/>
            <a:ext cx="5819121" cy="3864508"/>
          </a:xfrm>
          <a:prstGeom prst="rect">
            <a:avLst/>
          </a:prstGeom>
          <a:noFill/>
          <a:ln>
            <a:noFill/>
          </a:ln>
        </p:spPr>
      </p:pic>
      <p:sp>
        <p:nvSpPr>
          <p:cNvPr id="157" name="Google Shape;157;p20"/>
          <p:cNvSpPr txBox="1"/>
          <p:nvPr/>
        </p:nvSpPr>
        <p:spPr>
          <a:xfrm>
            <a:off x="1702640" y="1176453"/>
            <a:ext cx="1356462"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800">
                <a:solidFill>
                  <a:schemeClr val="dk1"/>
                </a:solidFill>
                <a:latin typeface="Arial"/>
                <a:ea typeface="Arial"/>
                <a:cs typeface="Arial"/>
                <a:sym typeface="Arial"/>
              </a:rPr>
              <a:t>Isaac 2000</a:t>
            </a:r>
            <a:endParaRPr/>
          </a:p>
        </p:txBody>
      </p:sp>
      <p:sp>
        <p:nvSpPr>
          <p:cNvPr id="158" name="Google Shape;158;p20"/>
          <p:cNvSpPr txBox="1"/>
          <p:nvPr/>
        </p:nvSpPr>
        <p:spPr>
          <a:xfrm>
            <a:off x="8117917" y="1333626"/>
            <a:ext cx="1285929" cy="64633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800">
                <a:solidFill>
                  <a:schemeClr val="dk1"/>
                </a:solidFill>
                <a:latin typeface="Arial"/>
                <a:ea typeface="Arial"/>
                <a:cs typeface="Arial"/>
                <a:sym typeface="Arial"/>
              </a:rPr>
              <a:t>Felix 1995</a:t>
            </a:r>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2" name="Shape 162"/>
        <p:cNvGrpSpPr/>
        <p:nvPr/>
      </p:nvGrpSpPr>
      <p:grpSpPr>
        <a:xfrm>
          <a:off x="0" y="0"/>
          <a:ext cx="0" cy="0"/>
          <a:chOff x="0" y="0"/>
          <a:chExt cx="0" cy="0"/>
        </a:xfrm>
      </p:grpSpPr>
      <p:sp>
        <p:nvSpPr>
          <p:cNvPr id="163" name="Google Shape;163;p21"/>
          <p:cNvSpPr txBox="1"/>
          <p:nvPr>
            <p:ph type="title"/>
          </p:nvPr>
        </p:nvSpPr>
        <p:spPr>
          <a:xfrm>
            <a:off x="1062600" y="98891"/>
            <a:ext cx="9821579" cy="11430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6000"/>
              <a:buFont typeface="Federo"/>
              <a:buNone/>
            </a:pPr>
            <a:r>
              <a:rPr b="1" i="0" lang="en-US" sz="6000" u="none" cap="none" strike="noStrike">
                <a:solidFill>
                  <a:schemeClr val="dk1"/>
                </a:solidFill>
                <a:latin typeface="Federo"/>
                <a:ea typeface="Federo"/>
                <a:cs typeface="Federo"/>
                <a:sym typeface="Federo"/>
              </a:rPr>
              <a:t>        New Sample Plots</a:t>
            </a:r>
            <a:endParaRPr/>
          </a:p>
        </p:txBody>
      </p:sp>
      <p:sp>
        <p:nvSpPr>
          <p:cNvPr id="164" name="Google Shape;164;p2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800">
                <a:solidFill>
                  <a:srgbClr val="888888"/>
                </a:solidFill>
                <a:latin typeface="Calibri"/>
                <a:ea typeface="Calibri"/>
                <a:cs typeface="Calibri"/>
                <a:sym typeface="Calibri"/>
              </a:rPr>
              <a:t>‹#›</a:t>
            </a:fld>
            <a:endParaRPr sz="1800">
              <a:solidFill>
                <a:srgbClr val="888888"/>
              </a:solidFill>
              <a:latin typeface="Calibri"/>
              <a:ea typeface="Calibri"/>
              <a:cs typeface="Calibri"/>
              <a:sym typeface="Calibri"/>
            </a:endParaRPr>
          </a:p>
        </p:txBody>
      </p:sp>
      <p:sp>
        <p:nvSpPr>
          <p:cNvPr id="165" name="Google Shape;165;p21"/>
          <p:cNvSpPr txBox="1"/>
          <p:nvPr>
            <p:ph idx="10" type="dt"/>
          </p:nvPr>
        </p:nvSpPr>
        <p:spPr>
          <a:xfrm>
            <a:off x="645460" y="6330594"/>
            <a:ext cx="3074962" cy="461095"/>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800">
                <a:solidFill>
                  <a:srgbClr val="888888"/>
                </a:solidFill>
                <a:latin typeface="Calibri"/>
                <a:ea typeface="Calibri"/>
                <a:cs typeface="Calibri"/>
                <a:sym typeface="Calibri"/>
              </a:rPr>
              <a:t>Evan B. Forde – IRR. – 9/26/18</a:t>
            </a:r>
            <a:endParaRPr/>
          </a:p>
        </p:txBody>
      </p:sp>
      <p:pic>
        <p:nvPicPr>
          <p:cNvPr id="166" name="Google Shape;166;p21"/>
          <p:cNvPicPr preferRelativeResize="0"/>
          <p:nvPr/>
        </p:nvPicPr>
        <p:blipFill rotWithShape="1">
          <a:blip r:embed="rId3">
            <a:alphaModFix/>
          </a:blip>
          <a:srcRect b="0" l="0" r="0" t="0"/>
          <a:stretch/>
        </p:blipFill>
        <p:spPr>
          <a:xfrm>
            <a:off x="713066" y="1163940"/>
            <a:ext cx="5734358" cy="4950383"/>
          </a:xfrm>
          <a:prstGeom prst="rect">
            <a:avLst/>
          </a:prstGeom>
          <a:noFill/>
          <a:ln>
            <a:noFill/>
          </a:ln>
        </p:spPr>
      </p:pic>
      <p:pic>
        <p:nvPicPr>
          <p:cNvPr id="167" name="Google Shape;167;p21"/>
          <p:cNvPicPr preferRelativeResize="0"/>
          <p:nvPr/>
        </p:nvPicPr>
        <p:blipFill rotWithShape="1">
          <a:blip r:embed="rId4">
            <a:alphaModFix/>
          </a:blip>
          <a:srcRect b="0" l="0" r="0" t="0"/>
          <a:stretch/>
        </p:blipFill>
        <p:spPr>
          <a:xfrm>
            <a:off x="5973390" y="987489"/>
            <a:ext cx="6123586" cy="5573652"/>
          </a:xfrm>
          <a:prstGeom prst="rect">
            <a:avLst/>
          </a:prstGeom>
          <a:noFill/>
          <a:ln>
            <a:noFill/>
          </a:ln>
        </p:spPr>
      </p:pic>
      <p:sp>
        <p:nvSpPr>
          <p:cNvPr id="168" name="Google Shape;168;p21"/>
          <p:cNvSpPr txBox="1"/>
          <p:nvPr/>
        </p:nvSpPr>
        <p:spPr>
          <a:xfrm>
            <a:off x="2946325" y="1496292"/>
            <a:ext cx="793807"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Cat. 2</a:t>
            </a:r>
            <a:endParaRPr/>
          </a:p>
        </p:txBody>
      </p:sp>
      <p:sp>
        <p:nvSpPr>
          <p:cNvPr id="169" name="Google Shape;169;p21"/>
          <p:cNvSpPr txBox="1"/>
          <p:nvPr/>
        </p:nvSpPr>
        <p:spPr>
          <a:xfrm>
            <a:off x="8303488" y="1496292"/>
            <a:ext cx="793807"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Cat. 2</a:t>
            </a:r>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