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9" r:id="rId1"/>
  </p:sldMasterIdLst>
  <p:notesMasterIdLst>
    <p:notesMasterId r:id="rId14"/>
  </p:notesMasterIdLst>
  <p:handoutMasterIdLst>
    <p:handoutMasterId r:id="rId15"/>
  </p:handoutMasterIdLst>
  <p:sldIdLst>
    <p:sldId id="268" r:id="rId2"/>
    <p:sldId id="269" r:id="rId3"/>
    <p:sldId id="270" r:id="rId4"/>
    <p:sldId id="271" r:id="rId5"/>
    <p:sldId id="272" r:id="rId6"/>
    <p:sldId id="273" r:id="rId7"/>
    <p:sldId id="275" r:id="rId8"/>
    <p:sldId id="280" r:id="rId9"/>
    <p:sldId id="276" r:id="rId10"/>
    <p:sldId id="277" r:id="rId11"/>
    <p:sldId id="278" r:id="rId12"/>
    <p:sldId id="279" r:id="rId13"/>
  </p:sldIdLst>
  <p:sldSz cx="9144000" cy="5143500" type="screen16x9"/>
  <p:notesSz cx="9296400" cy="70104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3"/>
    <p:restoredTop sz="94643"/>
  </p:normalViewPr>
  <p:slideViewPr>
    <p:cSldViewPr snapToGrid="0">
      <p:cViewPr varScale="1">
        <p:scale>
          <a:sx n="147" d="100"/>
          <a:sy n="147" d="100"/>
        </p:scale>
        <p:origin x="33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029282" cy="35195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65014" y="0"/>
            <a:ext cx="4029282" cy="35195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5F5E86-947E-4CE4-9D1F-FD478349C279}" type="datetimeFigureOut">
              <a:rPr lang="en-US" smtClean="0"/>
              <a:t>5/7/18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658444"/>
            <a:ext cx="4029282" cy="3519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65014" y="6658444"/>
            <a:ext cx="4029282" cy="3519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2AE38A-293F-4999-906A-BA94C943A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6495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525463"/>
            <a:ext cx="4675188" cy="26289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62" tIns="93162" rIns="93162" bIns="93162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1301795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525463"/>
            <a:ext cx="4673600" cy="26289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929640" y="3329940"/>
            <a:ext cx="7437120" cy="31546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727959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525463"/>
            <a:ext cx="4673600" cy="26289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929640" y="3329940"/>
            <a:ext cx="7437120" cy="31546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611228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525463"/>
            <a:ext cx="4673600" cy="26289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929640" y="3329940"/>
            <a:ext cx="7437120" cy="31546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489954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525463"/>
            <a:ext cx="4673600" cy="26289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929640" y="3329940"/>
            <a:ext cx="7437120" cy="31546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04983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525463"/>
            <a:ext cx="4673600" cy="26289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929640" y="3329940"/>
            <a:ext cx="7437120" cy="31546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881257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525463"/>
            <a:ext cx="4673600" cy="26289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929640" y="3329940"/>
            <a:ext cx="7437120" cy="31546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225756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525463"/>
            <a:ext cx="4673600" cy="26289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929640" y="3329940"/>
            <a:ext cx="7437120" cy="31546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317125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525463"/>
            <a:ext cx="4673600" cy="26289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929640" y="3329940"/>
            <a:ext cx="7437120" cy="31546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733782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525463"/>
            <a:ext cx="4673600" cy="26289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929640" y="3329940"/>
            <a:ext cx="7437120" cy="31546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486226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525463"/>
            <a:ext cx="4673600" cy="26289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929640" y="3329940"/>
            <a:ext cx="7437120" cy="31546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976983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525463"/>
            <a:ext cx="4673600" cy="26289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929640" y="3329940"/>
            <a:ext cx="7437120" cy="31546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706222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525463"/>
            <a:ext cx="4673600" cy="26289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929640" y="3329940"/>
            <a:ext cx="7437120" cy="31546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4168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" name="Shape 56">
            <a:extLst>
              <a:ext uri="{FF2B5EF4-FFF2-40B4-BE49-F238E27FC236}">
                <a16:creationId xmlns:a16="http://schemas.microsoft.com/office/drawing/2014/main" id="{3F2662D4-7077-8242-87F8-A34C9D2D6792}"/>
              </a:ext>
            </a:extLst>
          </p:cNvPr>
          <p:cNvPicPr preferRelativeResize="0"/>
          <p:nvPr userDrawn="1"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5250" y="61375"/>
            <a:ext cx="872399" cy="8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Shape 57">
            <a:extLst>
              <a:ext uri="{FF2B5EF4-FFF2-40B4-BE49-F238E27FC236}">
                <a16:creationId xmlns:a16="http://schemas.microsoft.com/office/drawing/2014/main" id="{64C4CA1B-767F-EF4E-B367-82438D237C41}"/>
              </a:ext>
            </a:extLst>
          </p:cNvPr>
          <p:cNvPicPr preferRelativeResize="0"/>
          <p:nvPr userDrawn="1"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8202250" y="74488"/>
            <a:ext cx="846175" cy="846175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966525" y="57349"/>
            <a:ext cx="7101900" cy="1405691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dirty="0"/>
              <a:t>Ideas for New NHC Tropical Cyclone Products and Services in the </a:t>
            </a:r>
            <a:br>
              <a:rPr lang="en" sz="2800" b="1" dirty="0"/>
            </a:br>
            <a:r>
              <a:rPr lang="en" sz="2800" b="1" dirty="0"/>
              <a:t>Next 3-10 Years</a:t>
            </a:r>
            <a:endParaRPr sz="2800" b="1" dirty="0"/>
          </a:p>
        </p:txBody>
      </p:sp>
      <p:pic>
        <p:nvPicPr>
          <p:cNvPr id="56" name="Shape 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250" y="61375"/>
            <a:ext cx="872399" cy="8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Shape 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02250" y="74488"/>
            <a:ext cx="846175" cy="84617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562275" y="4038965"/>
            <a:ext cx="5753646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800" dirty="0"/>
              <a:t>Mike Brennan and NHC Staff</a:t>
            </a:r>
          </a:p>
          <a:p>
            <a:pPr algn="ctr"/>
            <a:r>
              <a:rPr lang="en-US" sz="1800" dirty="0"/>
              <a:t>NOAA SECRT Webinar</a:t>
            </a:r>
          </a:p>
          <a:p>
            <a:pPr algn="ctr"/>
            <a:r>
              <a:rPr lang="en-US" sz="1800" dirty="0"/>
              <a:t>8 May 2018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A44A3CC-3A66-A941-9269-ABB93620402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t="7202" r="3566" b="5198"/>
          <a:stretch/>
        </p:blipFill>
        <p:spPr>
          <a:xfrm>
            <a:off x="313508" y="1463040"/>
            <a:ext cx="3553097" cy="236206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55A82B7-271C-234B-8397-169BEA8C986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281" y="1437141"/>
            <a:ext cx="3228684" cy="249489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55656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10</a:t>
            </a:fld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1700" y="1152475"/>
            <a:ext cx="5349361" cy="3416400"/>
          </a:xfrm>
        </p:spPr>
        <p:txBody>
          <a:bodyPr/>
          <a:lstStyle/>
          <a:p>
            <a:r>
              <a:rPr lang="en-US" dirty="0">
                <a:solidFill>
                  <a:srgbClr val="222222"/>
                </a:solidFill>
              </a:rPr>
              <a:t>Compiling post-storm data that currently go into Tropical Cyclone Report tables into a GIS database that could become part of the permanent archive from the storm, and that users could download</a:t>
            </a:r>
            <a:endParaRPr lang="en-US" dirty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Audio/Video Tropical Cyclone Discussions (“TCD”) and/or briefings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9444" t="24781" r="43098" b="19693"/>
          <a:stretch/>
        </p:blipFill>
        <p:spPr>
          <a:xfrm>
            <a:off x="5869674" y="1247453"/>
            <a:ext cx="2877134" cy="266558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Shape 69">
            <a:extLst>
              <a:ext uri="{FF2B5EF4-FFF2-40B4-BE49-F238E27FC236}">
                <a16:creationId xmlns:a16="http://schemas.microsoft.com/office/drawing/2014/main" id="{87C43E00-D52C-6F44-8829-6C44A106919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75656" y="97115"/>
            <a:ext cx="7134129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/>
              <a:t>Potential Product Enhancements  </a:t>
            </a:r>
            <a:r>
              <a:rPr lang="en" sz="2400" b="1" dirty="0"/>
              <a:t>Communication</a:t>
            </a:r>
            <a:r>
              <a:rPr lang="en" b="1" dirty="0"/>
              <a:t> </a:t>
            </a:r>
            <a:endParaRPr b="1" dirty="0"/>
          </a:p>
        </p:txBody>
      </p:sp>
    </p:spTree>
    <p:extLst>
      <p:ext uri="{BB962C8B-B14F-4D97-AF65-F5344CB8AC3E}">
        <p14:creationId xmlns:p14="http://schemas.microsoft.com/office/powerpoint/2010/main" val="8080007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title"/>
          </p:nvPr>
        </p:nvSpPr>
        <p:spPr>
          <a:xfrm>
            <a:off x="1682975" y="85002"/>
            <a:ext cx="5860869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/>
              <a:t>Externally Contributed Ideas/Feedback</a:t>
            </a:r>
            <a:endParaRPr b="1" dirty="0"/>
          </a:p>
        </p:txBody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172434" y="957917"/>
            <a:ext cx="5523285" cy="390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19100" lvl="0" rtl="0">
              <a:spcBef>
                <a:spcPts val="0"/>
              </a:spcBef>
              <a:spcAft>
                <a:spcPts val="3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" sz="2000" dirty="0">
                <a:solidFill>
                  <a:srgbClr val="000000"/>
                </a:solidFill>
              </a:rPr>
              <a:t>Issue Potential Tropical Cyclone (PTC) advisories prior to the watch timeframe</a:t>
            </a:r>
            <a:endParaRPr sz="2400" dirty="0">
              <a:solidFill>
                <a:srgbClr val="000000"/>
              </a:solidFill>
            </a:endParaRPr>
          </a:p>
          <a:p>
            <a:pPr marL="419100" lvl="0" rtl="0"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en" sz="2000" dirty="0">
                <a:solidFill>
                  <a:srgbClr val="000000"/>
                </a:solidFill>
              </a:rPr>
              <a:t>Information on time of departure of tropical storm winds</a:t>
            </a:r>
          </a:p>
          <a:p>
            <a:pPr marL="857250" lvl="1" indent="-285750" rtl="0"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</a:rPr>
              <a:t>Concern about giving public false sense of safety if other hazards still ongoing</a:t>
            </a:r>
            <a:br>
              <a:rPr lang="en-US" sz="1600" dirty="0">
                <a:solidFill>
                  <a:srgbClr val="000000"/>
                </a:solidFill>
              </a:rPr>
            </a:br>
            <a:endParaRPr lang="en-US" sz="1600" dirty="0">
              <a:solidFill>
                <a:srgbClr val="000000"/>
              </a:solidFill>
            </a:endParaRPr>
          </a:p>
          <a:p>
            <a:pPr marL="419100" lvl="0" rtl="0"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EMs interested in 6-7 day forecasts as a planning tool even if large uncertainty</a:t>
            </a:r>
          </a:p>
        </p:txBody>
      </p:sp>
      <p:sp>
        <p:nvSpPr>
          <p:cNvPr id="106" name="Shape 10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  <p:pic>
        <p:nvPicPr>
          <p:cNvPr id="5" name="Shape 303" descr="Unknown.png">
            <a:extLst>
              <a:ext uri="{FF2B5EF4-FFF2-40B4-BE49-F238E27FC236}">
                <a16:creationId xmlns:a16="http://schemas.microsoft.com/office/drawing/2014/main" id="{C8366DCE-7CC3-47BA-B6C6-16DD632D6D9B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90747" y="672821"/>
            <a:ext cx="1906195" cy="148349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4140664-4E49-418C-9003-ADFFBB1E557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789" r="17339" b="8223"/>
          <a:stretch/>
        </p:blipFill>
        <p:spPr>
          <a:xfrm>
            <a:off x="6894525" y="3947230"/>
            <a:ext cx="1298641" cy="111439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E6405F9-F16D-41EF-A658-FC29689B733A}"/>
              </a:ext>
            </a:extLst>
          </p:cNvPr>
          <p:cNvSpPr txBox="1"/>
          <p:nvPr/>
        </p:nvSpPr>
        <p:spPr>
          <a:xfrm>
            <a:off x="7482447" y="4174957"/>
            <a:ext cx="5854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Day 6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372556-1D78-4319-A2AA-026B9A4CFA6B}"/>
              </a:ext>
            </a:extLst>
          </p:cNvPr>
          <p:cNvSpPr txBox="1"/>
          <p:nvPr/>
        </p:nvSpPr>
        <p:spPr>
          <a:xfrm>
            <a:off x="7697226" y="4007706"/>
            <a:ext cx="5854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Day 7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0BDA33D-AE79-4C79-A8C5-776528E991A4}"/>
              </a:ext>
            </a:extLst>
          </p:cNvPr>
          <p:cNvCxnSpPr>
            <a:cxnSpLocks/>
          </p:cNvCxnSpPr>
          <p:nvPr/>
        </p:nvCxnSpPr>
        <p:spPr>
          <a:xfrm flipV="1">
            <a:off x="469715" y="2171518"/>
            <a:ext cx="8362585" cy="76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A2A5E5E-2634-44EF-B37F-2E960C44C1D7}"/>
              </a:ext>
            </a:extLst>
          </p:cNvPr>
          <p:cNvCxnSpPr>
            <a:cxnSpLocks/>
          </p:cNvCxnSpPr>
          <p:nvPr/>
        </p:nvCxnSpPr>
        <p:spPr>
          <a:xfrm flipV="1">
            <a:off x="542668" y="3909384"/>
            <a:ext cx="8362585" cy="76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F1ACAE68-5D28-428E-BC37-D1FE6622C4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9959" y="2388760"/>
            <a:ext cx="3200867" cy="13718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856010" y="3708971"/>
            <a:ext cx="121219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(Boy Meets Whirlwind)</a:t>
            </a:r>
          </a:p>
        </p:txBody>
      </p:sp>
    </p:spTree>
    <p:extLst>
      <p:ext uri="{BB962C8B-B14F-4D97-AF65-F5344CB8AC3E}">
        <p14:creationId xmlns:p14="http://schemas.microsoft.com/office/powerpoint/2010/main" val="7621690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>
            <a:spLocks noGrp="1"/>
          </p:cNvSpPr>
          <p:nvPr>
            <p:ph type="title"/>
          </p:nvPr>
        </p:nvSpPr>
        <p:spPr>
          <a:xfrm>
            <a:off x="311700" y="1473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/>
              <a:t>What’s Next?</a:t>
            </a:r>
            <a:endParaRPr b="1" dirty="0"/>
          </a:p>
        </p:txBody>
      </p:sp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311700" y="909017"/>
            <a:ext cx="8520600" cy="414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Arial"/>
              <a:buChar char="●"/>
            </a:pPr>
            <a:r>
              <a:rPr lang="en" sz="2000" dirty="0">
                <a:solidFill>
                  <a:schemeClr val="dk1"/>
                </a:solidFill>
              </a:rPr>
              <a:t>What are highest priorities given limited resources? </a:t>
            </a:r>
            <a:endParaRPr sz="2000" dirty="0">
              <a:solidFill>
                <a:srgbClr val="000000"/>
              </a:solidFill>
            </a:endParaRPr>
          </a:p>
          <a:p>
            <a:pPr marL="457200" lvl="0" indent="-342900" rtl="0">
              <a:lnSpc>
                <a:spcPct val="100000"/>
              </a:lnSpc>
              <a:spcBef>
                <a:spcPts val="400"/>
              </a:spcBef>
              <a:spcAft>
                <a:spcPts val="600"/>
              </a:spcAft>
              <a:buClr>
                <a:srgbClr val="000000"/>
              </a:buClr>
              <a:buSzPts val="1800"/>
              <a:buChar char="●"/>
            </a:pPr>
            <a:r>
              <a:rPr lang="en" sz="2000" dirty="0">
                <a:solidFill>
                  <a:srgbClr val="000000"/>
                </a:solidFill>
              </a:rPr>
              <a:t>Collected feedback and additional ideas in meetings with customers and partners during the past few months</a:t>
            </a:r>
            <a:endParaRPr sz="2000" dirty="0">
              <a:solidFill>
                <a:srgbClr val="000000"/>
              </a:solidFill>
            </a:endParaRPr>
          </a:p>
          <a:p>
            <a:pPr marL="457200" lvl="0" indent="-342900" rtl="0">
              <a:lnSpc>
                <a:spcPct val="100000"/>
              </a:lnSpc>
              <a:spcBef>
                <a:spcPts val="400"/>
              </a:spcBef>
              <a:spcAft>
                <a:spcPts val="600"/>
              </a:spcAft>
              <a:buClr>
                <a:srgbClr val="000000"/>
              </a:buClr>
              <a:buSzPts val="1800"/>
              <a:buChar char="●"/>
            </a:pPr>
            <a:r>
              <a:rPr lang="en" sz="2000" dirty="0">
                <a:solidFill>
                  <a:srgbClr val="000000"/>
                </a:solidFill>
              </a:rPr>
              <a:t>Prioritize items, determine resources needed, and develop timelines</a:t>
            </a:r>
            <a:endParaRPr sz="2000" dirty="0">
              <a:solidFill>
                <a:srgbClr val="000000"/>
              </a:solidFill>
            </a:endParaRPr>
          </a:p>
          <a:p>
            <a:pPr marL="914400" lvl="1" indent="-317500" rtl="0">
              <a:lnSpc>
                <a:spcPct val="100000"/>
              </a:lnSpc>
              <a:spcBef>
                <a:spcPts val="400"/>
              </a:spcBef>
              <a:spcAft>
                <a:spcPts val="600"/>
              </a:spcAft>
              <a:buClr>
                <a:srgbClr val="000000"/>
              </a:buClr>
              <a:buSzPts val="1400"/>
              <a:buChar char="○"/>
            </a:pPr>
            <a:r>
              <a:rPr lang="en" sz="1600" dirty="0">
                <a:solidFill>
                  <a:srgbClr val="000000"/>
                </a:solidFill>
              </a:rPr>
              <a:t>How does this work in current NWS governance structure? </a:t>
            </a:r>
            <a:endParaRPr sz="1600" dirty="0">
              <a:solidFill>
                <a:srgbClr val="000000"/>
              </a:solidFill>
            </a:endParaRPr>
          </a:p>
          <a:p>
            <a:pPr marL="457200" lvl="0" indent="-342900" rtl="0">
              <a:lnSpc>
                <a:spcPct val="100000"/>
              </a:lnSpc>
              <a:spcBef>
                <a:spcPts val="400"/>
              </a:spcBef>
              <a:spcAft>
                <a:spcPts val="600"/>
              </a:spcAft>
              <a:buClr>
                <a:srgbClr val="000000"/>
              </a:buClr>
              <a:buSzPts val="1800"/>
              <a:buChar char="●"/>
            </a:pPr>
            <a:r>
              <a:rPr lang="en" sz="2000" dirty="0">
                <a:solidFill>
                  <a:srgbClr val="000000"/>
                </a:solidFill>
              </a:rPr>
              <a:t>Interact with users to determine details </a:t>
            </a:r>
            <a:endParaRPr sz="2000" dirty="0">
              <a:solidFill>
                <a:srgbClr val="000000"/>
              </a:solidFill>
            </a:endParaRPr>
          </a:p>
          <a:p>
            <a:pPr marL="457200" lvl="0" indent="-342900" rtl="0">
              <a:lnSpc>
                <a:spcPct val="100000"/>
              </a:lnSpc>
              <a:spcBef>
                <a:spcPts val="400"/>
              </a:spcBef>
              <a:spcAft>
                <a:spcPts val="600"/>
              </a:spcAft>
              <a:buClr>
                <a:srgbClr val="000000"/>
              </a:buClr>
              <a:buSzPts val="1800"/>
              <a:buChar char="●"/>
            </a:pPr>
            <a:r>
              <a:rPr lang="en" sz="2000" dirty="0">
                <a:solidFill>
                  <a:srgbClr val="000000"/>
                </a:solidFill>
              </a:rPr>
              <a:t>Involve social science for any changes or additions to public products (could be folded into new HFIP effort to examine entire NWS TC product suite)</a:t>
            </a:r>
            <a:endParaRPr sz="2000" dirty="0">
              <a:solidFill>
                <a:srgbClr val="000000"/>
              </a:solidFill>
            </a:endParaRPr>
          </a:p>
        </p:txBody>
      </p:sp>
      <p:sp>
        <p:nvSpPr>
          <p:cNvPr id="113" name="Shape 1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37596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1463040" y="178150"/>
            <a:ext cx="736926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/>
              <a:t>Background</a:t>
            </a:r>
            <a:endParaRPr b="1" dirty="0"/>
          </a:p>
        </p:txBody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101249" y="867065"/>
            <a:ext cx="4871345" cy="390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" sz="1600" dirty="0">
                <a:solidFill>
                  <a:srgbClr val="000000"/>
                </a:solidFill>
              </a:rPr>
              <a:t>For the past several years, NHC’s focus has been on implementation of the Storm Surge Watch/Warning, as well as the addition of Post-Tropical and Potential Tropical Cyclone advisories </a:t>
            </a:r>
            <a:endParaRPr sz="1600" dirty="0">
              <a:solidFill>
                <a:srgbClr val="000000"/>
              </a:solidFill>
            </a:endParaRPr>
          </a:p>
          <a:p>
            <a:pPr lvl="0" rtl="0"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" sz="1600" dirty="0">
                <a:solidFill>
                  <a:srgbClr val="000000"/>
                </a:solidFill>
              </a:rPr>
              <a:t>What should be the next advances in NHC’s tropical cyclone products and services over the next 3 to 10 years? </a:t>
            </a:r>
            <a:endParaRPr sz="1600" dirty="0">
              <a:solidFill>
                <a:srgbClr val="000000"/>
              </a:solidFill>
            </a:endParaRPr>
          </a:p>
          <a:p>
            <a:pPr lvl="0" rtl="0"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" sz="1600" dirty="0">
                <a:solidFill>
                  <a:srgbClr val="000000"/>
                </a:solidFill>
              </a:rPr>
              <a:t>We began by collecting ideas from HSU and then from the rest of the NHC staff</a:t>
            </a:r>
            <a:endParaRPr sz="1600" dirty="0">
              <a:solidFill>
                <a:srgbClr val="000000"/>
              </a:solidFill>
            </a:endParaRPr>
          </a:p>
          <a:p>
            <a:pPr lvl="0" rtl="0"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" sz="1600" dirty="0">
                <a:solidFill>
                  <a:srgbClr val="000000"/>
                </a:solidFill>
              </a:rPr>
              <a:t>We’ll be sharing those ideas today and asking for additional feedback and comments</a:t>
            </a:r>
            <a:endParaRPr sz="1600" dirty="0">
              <a:solidFill>
                <a:srgbClr val="000000"/>
              </a:solidFill>
            </a:endParaRPr>
          </a:p>
          <a:p>
            <a:pPr marL="285750" lvl="0" indent="-285750"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endParaRPr sz="1600" dirty="0">
              <a:solidFill>
                <a:srgbClr val="000000"/>
              </a:solidFill>
            </a:endParaRPr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  <p:pic>
        <p:nvPicPr>
          <p:cNvPr id="5" name="Picture 4" descr="imrs.jp2">
            <a:extLst>
              <a:ext uri="{FF2B5EF4-FFF2-40B4-BE49-F238E27FC236}">
                <a16:creationId xmlns:a16="http://schemas.microsoft.com/office/drawing/2014/main" id="{2563D9A5-865E-F745-920F-58A1A306DD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218" y="299468"/>
            <a:ext cx="3265714" cy="227103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Shape 303" descr="Unknown.png">
            <a:extLst>
              <a:ext uri="{FF2B5EF4-FFF2-40B4-BE49-F238E27FC236}">
                <a16:creationId xmlns:a16="http://schemas.microsoft.com/office/drawing/2014/main" id="{0EFED6A1-0500-D84D-ADD2-CBB2DA69E5C6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25379" y="2570504"/>
            <a:ext cx="3047079" cy="24863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64621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143838" y="132337"/>
            <a:ext cx="8877320" cy="107815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 b="1" dirty="0"/>
              <a:t>Potential External Product and</a:t>
            </a:r>
            <a:br>
              <a:rPr lang="en" sz="2600" b="1" dirty="0"/>
            </a:br>
            <a:r>
              <a:rPr lang="en" sz="2600" b="1" dirty="0"/>
              <a:t> Service Enhancements</a:t>
            </a:r>
            <a:br>
              <a:rPr lang="en" sz="2600" b="1" dirty="0"/>
            </a:br>
            <a:r>
              <a:rPr lang="en" sz="2600" b="1" dirty="0"/>
              <a:t>  </a:t>
            </a:r>
            <a:endParaRPr sz="2600" b="1" dirty="0"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  <p:sp>
        <p:nvSpPr>
          <p:cNvPr id="11" name="Shape 70"/>
          <p:cNvSpPr txBox="1">
            <a:spLocks/>
          </p:cNvSpPr>
          <p:nvPr/>
        </p:nvSpPr>
        <p:spPr>
          <a:xfrm>
            <a:off x="309121" y="1140823"/>
            <a:ext cx="8329781" cy="3361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Three main categories: </a:t>
            </a:r>
          </a:p>
          <a:p>
            <a:pPr marL="939800" lvl="1" indent="-342900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+mj-lt"/>
              <a:buAutoNum type="arabicPeriod"/>
            </a:pPr>
            <a:r>
              <a:rPr lang="en-US" sz="1600" dirty="0">
                <a:solidFill>
                  <a:schemeClr val="tx1"/>
                </a:solidFill>
              </a:rPr>
              <a:t>Forecasts/Warnings</a:t>
            </a:r>
          </a:p>
          <a:p>
            <a:pPr marL="939800" lvl="1" indent="-342900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+mj-lt"/>
              <a:buAutoNum type="arabicPeriod"/>
            </a:pPr>
            <a:r>
              <a:rPr lang="en-US" sz="1600" dirty="0">
                <a:solidFill>
                  <a:schemeClr val="tx1"/>
                </a:solidFill>
              </a:rPr>
              <a:t>Graphics</a:t>
            </a:r>
          </a:p>
          <a:p>
            <a:pPr marL="939800" lvl="1" indent="-342900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+mj-lt"/>
              <a:buAutoNum type="arabicPeriod"/>
            </a:pPr>
            <a:r>
              <a:rPr lang="en-US" sz="1600" dirty="0">
                <a:solidFill>
                  <a:schemeClr val="tx1"/>
                </a:solidFill>
              </a:rPr>
              <a:t>Communication</a:t>
            </a:r>
          </a:p>
          <a:p>
            <a:pPr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</a:rPr>
              <a:t>Beyond making more accurate forecasts</a:t>
            </a:r>
          </a:p>
          <a:p>
            <a:pPr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</a:rPr>
              <a:t>Separate list of new/improved techniques for the hurricane forecasters</a:t>
            </a:r>
          </a:p>
        </p:txBody>
      </p:sp>
    </p:spTree>
    <p:extLst>
      <p:ext uri="{BB962C8B-B14F-4D97-AF65-F5344CB8AC3E}">
        <p14:creationId xmlns:p14="http://schemas.microsoft.com/office/powerpoint/2010/main" val="95558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311700" y="830975"/>
            <a:ext cx="6073602" cy="175672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spcBef>
                <a:spcPts val="40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</a:rPr>
              <a:t>Dynamic track uncertainty cone based on model spread and synoptic situation instead of climatological errors</a:t>
            </a:r>
          </a:p>
          <a:p>
            <a:pPr>
              <a:spcBef>
                <a:spcPts val="40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</a:rPr>
              <a:t>Replace cone graphic with a more hazard-based product</a:t>
            </a:r>
          </a:p>
          <a:p>
            <a:pPr>
              <a:spcBef>
                <a:spcPts val="40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7290" y="793316"/>
            <a:ext cx="2375168" cy="19471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204443" y="2627183"/>
            <a:ext cx="2123650" cy="27096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32417" y="2632842"/>
            <a:ext cx="2075047" cy="264764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Shape 70"/>
          <p:cNvSpPr txBox="1">
            <a:spLocks/>
          </p:cNvSpPr>
          <p:nvPr/>
        </p:nvSpPr>
        <p:spPr>
          <a:xfrm>
            <a:off x="309120" y="2846625"/>
            <a:ext cx="2519321" cy="10236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40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Intensity forecast cone and/or landfall intensity probability information 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604434" y="2780646"/>
            <a:ext cx="8173806" cy="513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7007452" y="1356852"/>
            <a:ext cx="260553" cy="4920"/>
          </a:xfrm>
          <a:prstGeom prst="straightConnector1">
            <a:avLst/>
          </a:prstGeom>
          <a:ln>
            <a:solidFill>
              <a:srgbClr val="FFFF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6617109" y="1356852"/>
            <a:ext cx="260553" cy="4920"/>
          </a:xfrm>
          <a:prstGeom prst="straightConnector1">
            <a:avLst/>
          </a:prstGeom>
          <a:ln>
            <a:solidFill>
              <a:srgbClr val="FFFF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996642" y="1132680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618099" y="1125801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16" name="Shape 76"/>
          <p:cNvSpPr txBox="1">
            <a:spLocks/>
          </p:cNvSpPr>
          <p:nvPr/>
        </p:nvSpPr>
        <p:spPr>
          <a:xfrm>
            <a:off x="1095517" y="65330"/>
            <a:ext cx="6548845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2400" b="1" dirty="0"/>
              <a:t>Potential Product Enhancements</a:t>
            </a:r>
            <a:br>
              <a:rPr lang="en-US" sz="2400" b="1" dirty="0"/>
            </a:br>
            <a:r>
              <a:rPr lang="en-US" sz="2000" b="1" dirty="0"/>
              <a:t>Forecasts/Warnings 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002527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-971" y="1011505"/>
            <a:ext cx="5641483" cy="393496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0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</a:pPr>
            <a:r>
              <a:rPr lang="en" dirty="0">
                <a:solidFill>
                  <a:srgbClr val="000000"/>
                </a:solidFill>
              </a:rPr>
              <a:t>Day 6-7 track and intensity forecasts</a:t>
            </a:r>
          </a:p>
          <a:p>
            <a:pPr lvl="0" rtl="0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</a:pPr>
            <a:r>
              <a:rPr lang="en" dirty="0">
                <a:solidFill>
                  <a:srgbClr val="000000"/>
                </a:solidFill>
              </a:rPr>
              <a:t>Intermediate tropical cyclone forecast points beyond 48 h</a:t>
            </a:r>
          </a:p>
          <a:p>
            <a:pPr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" dirty="0">
              <a:solidFill>
                <a:srgbClr val="000000"/>
              </a:solidFill>
            </a:endParaRPr>
          </a:p>
          <a:p>
            <a:pPr>
              <a:spcBef>
                <a:spcPts val="120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" dirty="0">
                <a:solidFill>
                  <a:srgbClr val="000000"/>
                </a:solidFill>
              </a:rPr>
              <a:t>Extend real-time storm surge guidance availability to 72 h prior to landfall </a:t>
            </a:r>
          </a:p>
          <a:p>
            <a:pPr lvl="1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" dirty="0">
                <a:solidFill>
                  <a:srgbClr val="000000"/>
                </a:solidFill>
              </a:rPr>
              <a:t>More actionable time period for many evacuation decisions and other </a:t>
            </a:r>
            <a:r>
              <a:rPr lang="en-US" dirty="0">
                <a:solidFill>
                  <a:srgbClr val="000000"/>
                </a:solidFill>
              </a:rPr>
              <a:t>preparedness</a:t>
            </a:r>
            <a:r>
              <a:rPr lang="en" dirty="0">
                <a:solidFill>
                  <a:srgbClr val="000000"/>
                </a:solidFill>
              </a:rPr>
              <a:t> actions </a:t>
            </a:r>
          </a:p>
          <a:p>
            <a:pPr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" dirty="0">
              <a:solidFill>
                <a:srgbClr val="000000"/>
              </a:solidFill>
            </a:endParaRPr>
          </a:p>
          <a:p>
            <a:pPr lvl="0"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-US" dirty="0">
              <a:solidFill>
                <a:srgbClr val="000000"/>
              </a:solidFill>
            </a:endParaRPr>
          </a:p>
          <a:p>
            <a:pPr lvl="1" rtl="0">
              <a:spcBef>
                <a:spcPts val="1200"/>
              </a:spcBef>
              <a:spcAft>
                <a:spcPts val="1200"/>
              </a:spcAft>
              <a:buClr>
                <a:srgbClr val="222222"/>
              </a:buClr>
              <a:buSzPts val="1400"/>
              <a:buFont typeface="Arial" panose="020B0604020202020204" pitchFamily="34" charset="0"/>
              <a:buChar char="•"/>
            </a:pPr>
            <a:endParaRPr dirty="0">
              <a:solidFill>
                <a:srgbClr val="000000"/>
              </a:solidFill>
            </a:endParaRPr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  <p:pic>
        <p:nvPicPr>
          <p:cNvPr id="1026" name="Picture 2" descr="https://www.nhc.noaa.gov/surge/inundation/images/inundation-uppertexas-exampl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1" b="10127"/>
          <a:stretch/>
        </p:blipFill>
        <p:spPr bwMode="auto">
          <a:xfrm>
            <a:off x="6041204" y="3051427"/>
            <a:ext cx="2817319" cy="1809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t="9789" r="17339" b="8223"/>
          <a:stretch/>
        </p:blipFill>
        <p:spPr>
          <a:xfrm>
            <a:off x="6403291" y="816530"/>
            <a:ext cx="2424410" cy="20804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44443" y="1248975"/>
            <a:ext cx="5854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Day 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031091" y="956282"/>
            <a:ext cx="5854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Day 7</a:t>
            </a:r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604434" y="2954123"/>
            <a:ext cx="8362585" cy="315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hape 76">
            <a:extLst>
              <a:ext uri="{FF2B5EF4-FFF2-40B4-BE49-F238E27FC236}">
                <a16:creationId xmlns:a16="http://schemas.microsoft.com/office/drawing/2014/main" id="{B3AD7D0F-CF3C-D242-AE9B-2896D13C9077}"/>
              </a:ext>
            </a:extLst>
          </p:cNvPr>
          <p:cNvSpPr txBox="1">
            <a:spLocks/>
          </p:cNvSpPr>
          <p:nvPr/>
        </p:nvSpPr>
        <p:spPr>
          <a:xfrm>
            <a:off x="1095517" y="65330"/>
            <a:ext cx="6548845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2400" b="1" dirty="0"/>
              <a:t>Potential Product Enhancements</a:t>
            </a:r>
            <a:br>
              <a:rPr lang="en-US" sz="2400" b="1" dirty="0"/>
            </a:br>
            <a:r>
              <a:rPr lang="en-US" sz="2000" b="1" dirty="0"/>
              <a:t>Forecasts/Warnings 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2200299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72357" y="1146691"/>
            <a:ext cx="5764773" cy="34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spcBef>
                <a:spcPts val="600"/>
              </a:spcBef>
              <a:buClr>
                <a:srgbClr val="222222"/>
              </a:buClr>
              <a:buFont typeface="Arial" panose="020B0604020202020204" pitchFamily="34" charset="0"/>
              <a:buChar char="•"/>
            </a:pPr>
            <a:r>
              <a:rPr lang="en" dirty="0">
                <a:solidFill>
                  <a:srgbClr val="222222"/>
                </a:solidFill>
              </a:rPr>
              <a:t>7-day genesis forecasts </a:t>
            </a:r>
          </a:p>
          <a:p>
            <a:pPr lvl="1">
              <a:spcBef>
                <a:spcPts val="600"/>
              </a:spcBef>
              <a:buClr>
                <a:srgbClr val="222222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22222"/>
                </a:solidFill>
              </a:rPr>
              <a:t>Perhaps initially only make 6-7 day forecasts </a:t>
            </a:r>
            <a:br>
              <a:rPr lang="en-US" dirty="0">
                <a:solidFill>
                  <a:srgbClr val="222222"/>
                </a:solidFill>
              </a:rPr>
            </a:br>
            <a:r>
              <a:rPr lang="en-US" dirty="0">
                <a:solidFill>
                  <a:srgbClr val="222222"/>
                </a:solidFill>
              </a:rPr>
              <a:t>for tropical storms</a:t>
            </a:r>
            <a:endParaRPr lang="en-US" dirty="0">
              <a:solidFill>
                <a:srgbClr val="000000"/>
              </a:solidFill>
            </a:endParaRPr>
          </a:p>
          <a:p>
            <a:pPr lvl="0">
              <a:spcBef>
                <a:spcPts val="40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" dirty="0">
                <a:solidFill>
                  <a:srgbClr val="000000"/>
                </a:solidFill>
              </a:rPr>
              <a:t>Surface wind analysis and forecast (grids?) from Hurricane Specialist Unit</a:t>
            </a:r>
          </a:p>
          <a:p>
            <a:pPr lvl="0">
              <a:spcBef>
                <a:spcPts val="400"/>
              </a:spcBef>
              <a:buClr>
                <a:srgbClr val="222222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</a:rPr>
              <a:t>New product or extension of an existing product that p</a:t>
            </a:r>
            <a:r>
              <a:rPr lang="en-US" dirty="0">
                <a:solidFill>
                  <a:srgbClr val="222222"/>
                </a:solidFill>
              </a:rPr>
              <a:t>rovides a bulk measure of forecast uncertainty</a:t>
            </a:r>
          </a:p>
          <a:p>
            <a:pPr lvl="1">
              <a:spcBef>
                <a:spcPts val="400"/>
              </a:spcBef>
              <a:buClr>
                <a:srgbClr val="222222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22222"/>
                </a:solidFill>
              </a:rPr>
              <a:t>Could start with track, but later be extended to include intensity and maybe wind structure</a:t>
            </a:r>
          </a:p>
          <a:p>
            <a:pPr lvl="0">
              <a:spcBef>
                <a:spcPts val="40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" dirty="0">
              <a:solidFill>
                <a:srgbClr val="000000"/>
              </a:solidFill>
            </a:endParaRPr>
          </a:p>
          <a:p>
            <a:pPr lvl="1" rtl="0">
              <a:spcBef>
                <a:spcPts val="600"/>
              </a:spcBef>
              <a:spcAft>
                <a:spcPts val="600"/>
              </a:spcAft>
              <a:buClr>
                <a:srgbClr val="222222"/>
              </a:buClr>
              <a:buSzPts val="1400"/>
              <a:buFont typeface="Arial" panose="020B0604020202020204" pitchFamily="34" charset="0"/>
              <a:buChar char="•"/>
            </a:pPr>
            <a:endParaRPr dirty="0">
              <a:solidFill>
                <a:srgbClr val="000000"/>
              </a:solidFill>
            </a:endParaRPr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  <p:pic>
        <p:nvPicPr>
          <p:cNvPr id="1028" name="Picture 4" descr="https://www.nhc.noaa.gov/archive/xgtwo/atl/201709140836/two_atl_5d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3740" y="739129"/>
            <a:ext cx="2842108" cy="210000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/>
          <a:srcRect l="32652" t="32345" r="34014" b="17534"/>
          <a:stretch/>
        </p:blipFill>
        <p:spPr>
          <a:xfrm>
            <a:off x="6041208" y="2948896"/>
            <a:ext cx="2227172" cy="209306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Shape 76">
            <a:extLst>
              <a:ext uri="{FF2B5EF4-FFF2-40B4-BE49-F238E27FC236}">
                <a16:creationId xmlns:a16="http://schemas.microsoft.com/office/drawing/2014/main" id="{B078D54D-8BE8-8F4B-879D-2C46F25FB5EE}"/>
              </a:ext>
            </a:extLst>
          </p:cNvPr>
          <p:cNvSpPr txBox="1">
            <a:spLocks/>
          </p:cNvSpPr>
          <p:nvPr/>
        </p:nvSpPr>
        <p:spPr>
          <a:xfrm>
            <a:off x="1095517" y="65330"/>
            <a:ext cx="6548845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2400" b="1" dirty="0"/>
              <a:t>Potential Product Enhancements</a:t>
            </a:r>
            <a:br>
              <a:rPr lang="en-US" sz="2400" b="1" dirty="0"/>
            </a:br>
            <a:r>
              <a:rPr lang="en-US" sz="2000" b="1" dirty="0"/>
              <a:t>Forecasts/Warnings 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0981546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1175656" y="97115"/>
            <a:ext cx="7134129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/>
              <a:t>Potential Product Enhancements  </a:t>
            </a:r>
            <a:r>
              <a:rPr lang="en" sz="2400" b="1" dirty="0"/>
              <a:t>Graphics</a:t>
            </a:r>
            <a:r>
              <a:rPr lang="en" b="1" dirty="0"/>
              <a:t> </a:t>
            </a:r>
            <a:endParaRPr b="1" dirty="0"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0" y="1315466"/>
            <a:ext cx="4919421" cy="189799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0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</a:pPr>
            <a:r>
              <a:rPr lang="en" dirty="0">
                <a:solidFill>
                  <a:srgbClr val="000000"/>
                </a:solidFill>
              </a:rPr>
              <a:t>Show all Tropical Storm/Hurricane/Storm Surge watches/warnings for the NHC website and briefings</a:t>
            </a:r>
          </a:p>
          <a:p>
            <a:pPr>
              <a:spcBef>
                <a:spcPts val="40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-US" dirty="0">
              <a:solidFill>
                <a:srgbClr val="222222"/>
              </a:solidFill>
            </a:endParaRPr>
          </a:p>
          <a:p>
            <a:pPr>
              <a:spcBef>
                <a:spcPts val="40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-US" dirty="0">
              <a:solidFill>
                <a:srgbClr val="222222"/>
              </a:solidFill>
            </a:endParaRPr>
          </a:p>
          <a:p>
            <a:pPr marL="114300" indent="0">
              <a:spcBef>
                <a:spcPts val="400"/>
              </a:spcBef>
              <a:buClr>
                <a:srgbClr val="000000"/>
              </a:buClr>
              <a:buNone/>
            </a:pPr>
            <a:endParaRPr lang="en-US" dirty="0">
              <a:solidFill>
                <a:srgbClr val="222222"/>
              </a:solidFill>
            </a:endParaRPr>
          </a:p>
          <a:p>
            <a:pPr>
              <a:spcBef>
                <a:spcPts val="40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22222"/>
                </a:solidFill>
              </a:rPr>
              <a:t>Graphical representation of all hurricanes hazards, including rip current threat</a:t>
            </a:r>
            <a:endParaRPr dirty="0">
              <a:solidFill>
                <a:srgbClr val="000000"/>
              </a:solidFill>
            </a:endParaRPr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3851" y="1071625"/>
            <a:ext cx="3075934" cy="2053963"/>
          </a:xfrm>
          <a:prstGeom prst="rect">
            <a:avLst/>
          </a:prstGeom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21E89BB8-CACB-9B43-BD16-506D1FC80D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1866" y="3361889"/>
            <a:ext cx="2259904" cy="16949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624508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1" y="784243"/>
            <a:ext cx="4450080" cy="40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0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</a:pPr>
            <a:r>
              <a:rPr lang="en" dirty="0">
                <a:solidFill>
                  <a:srgbClr val="000000"/>
                </a:solidFill>
              </a:rPr>
              <a:t>Display storm surge forecast inundation values included in the public advisory </a:t>
            </a:r>
            <a:endParaRPr dirty="0">
              <a:solidFill>
                <a:srgbClr val="000000"/>
              </a:solidFill>
            </a:endParaRPr>
          </a:p>
          <a:p>
            <a:pPr lvl="0" rtl="0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</a:rPr>
              <a:t>Improve communication of inland flood threat through new graphics or probabilistic products from Weather Prediction Center</a:t>
            </a:r>
          </a:p>
          <a:p>
            <a:pPr lvl="1" indent="-342900">
              <a:spcBef>
                <a:spcPts val="400"/>
              </a:spcBef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</a:rPr>
              <a:t>Storm-centered excessive rainfall outlook graphic will be on NHC website in 2018</a:t>
            </a:r>
          </a:p>
          <a:p>
            <a:pPr marL="285750" lvl="0" indent="-285750">
              <a:spcBef>
                <a:spcPts val="4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dirty="0">
              <a:solidFill>
                <a:srgbClr val="000000"/>
              </a:solidFill>
            </a:endParaRPr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 dirty="0"/>
          </a:p>
        </p:txBody>
      </p:sp>
      <p:pic>
        <p:nvPicPr>
          <p:cNvPr id="8" name="Shape 228"/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 t="54520" r="29388"/>
          <a:stretch/>
        </p:blipFill>
        <p:spPr>
          <a:xfrm>
            <a:off x="4572000" y="3143954"/>
            <a:ext cx="4101737" cy="1851903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8187854-49C8-BF4A-A4F8-45900C932B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2009" y="784243"/>
            <a:ext cx="2664898" cy="223851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Shape 69">
            <a:extLst>
              <a:ext uri="{FF2B5EF4-FFF2-40B4-BE49-F238E27FC236}">
                <a16:creationId xmlns:a16="http://schemas.microsoft.com/office/drawing/2014/main" id="{6E6A6165-59F8-C64B-B69E-863F581E6C6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75656" y="97115"/>
            <a:ext cx="7134129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/>
              <a:t>Potential Product Enhancements  </a:t>
            </a:r>
            <a:r>
              <a:rPr lang="en" sz="2400" b="1" dirty="0"/>
              <a:t>Graphics</a:t>
            </a:r>
            <a:r>
              <a:rPr lang="en" b="1" dirty="0"/>
              <a:t> </a:t>
            </a:r>
            <a:endParaRPr b="1" dirty="0"/>
          </a:p>
        </p:txBody>
      </p:sp>
    </p:spTree>
    <p:extLst>
      <p:ext uri="{BB962C8B-B14F-4D97-AF65-F5344CB8AC3E}">
        <p14:creationId xmlns:p14="http://schemas.microsoft.com/office/powerpoint/2010/main" val="29134545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69669" y="1090398"/>
            <a:ext cx="5077097" cy="381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 dirty="0">
                <a:solidFill>
                  <a:srgbClr val="000000"/>
                </a:solidFill>
              </a:rPr>
              <a:t>Reformatting the TCM product to a matrix or data table and removing the watch/warning information </a:t>
            </a:r>
            <a:endParaRPr dirty="0">
              <a:solidFill>
                <a:srgbClr val="000000"/>
              </a:solidFill>
            </a:endParaRPr>
          </a:p>
          <a:p>
            <a:pPr marL="914400" lvl="1" indent="-317500" rtl="0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</a:pPr>
            <a:r>
              <a:rPr lang="en" dirty="0">
                <a:solidFill>
                  <a:srgbClr val="000000"/>
                </a:solidFill>
              </a:rPr>
              <a:t>Some reformatting will probably be necessary when additional forecast points are added </a:t>
            </a:r>
            <a:br>
              <a:rPr lang="en" dirty="0">
                <a:solidFill>
                  <a:srgbClr val="000000"/>
                </a:solidFill>
              </a:rPr>
            </a:br>
            <a:r>
              <a:rPr lang="en" dirty="0">
                <a:solidFill>
                  <a:srgbClr val="000000"/>
                </a:solidFill>
              </a:rPr>
              <a:t>(60-h and/or day 6/7)</a:t>
            </a:r>
            <a:endParaRPr dirty="0">
              <a:solidFill>
                <a:srgbClr val="000000"/>
              </a:solidFill>
            </a:endParaRPr>
          </a:p>
          <a:p>
            <a:pPr marL="914400" lvl="1" indent="-317500" rtl="0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</a:pPr>
            <a:r>
              <a:rPr lang="en" dirty="0">
                <a:solidFill>
                  <a:srgbClr val="000000"/>
                </a:solidFill>
              </a:rPr>
              <a:t>Easier to add new parameters (e.g., probabilistic information) </a:t>
            </a:r>
            <a:endParaRPr dirty="0">
              <a:solidFill>
                <a:srgbClr val="000000"/>
              </a:solidFill>
            </a:endParaRPr>
          </a:p>
          <a:p>
            <a:pPr marL="914400" lvl="1" indent="-317500" rtl="0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</a:pPr>
            <a:r>
              <a:rPr lang="en" dirty="0">
                <a:solidFill>
                  <a:srgbClr val="000000"/>
                </a:solidFill>
              </a:rPr>
              <a:t>Need a larger discussion of what tropical cyclone information the marine user community needs in the TCM or perhaps another product for marine users</a:t>
            </a:r>
            <a:endParaRPr dirty="0">
              <a:solidFill>
                <a:srgbClr val="000000"/>
              </a:solidFill>
            </a:endParaRPr>
          </a:p>
        </p:txBody>
      </p:sp>
      <p:sp>
        <p:nvSpPr>
          <p:cNvPr id="85" name="Shape 8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9943" y="1177477"/>
            <a:ext cx="3213462" cy="383972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Shape 69">
            <a:extLst>
              <a:ext uri="{FF2B5EF4-FFF2-40B4-BE49-F238E27FC236}">
                <a16:creationId xmlns:a16="http://schemas.microsoft.com/office/drawing/2014/main" id="{59ED0266-1D9F-3149-9E61-F075713C000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75656" y="97115"/>
            <a:ext cx="7134129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/>
              <a:t>Potential Product Enhancements  </a:t>
            </a:r>
            <a:r>
              <a:rPr lang="en" sz="2400" b="1" dirty="0"/>
              <a:t>Communication</a:t>
            </a:r>
            <a:r>
              <a:rPr lang="en" b="1" dirty="0"/>
              <a:t> </a:t>
            </a:r>
            <a:endParaRPr b="1" dirty="0"/>
          </a:p>
        </p:txBody>
      </p:sp>
    </p:spTree>
    <p:extLst>
      <p:ext uri="{BB962C8B-B14F-4D97-AF65-F5344CB8AC3E}">
        <p14:creationId xmlns:p14="http://schemas.microsoft.com/office/powerpoint/2010/main" val="2864952424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2413</TotalTime>
  <Words>528</Words>
  <Application>Microsoft Macintosh PowerPoint</Application>
  <PresentationFormat>On-screen Show (16:9)</PresentationFormat>
  <Paragraphs>84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Arial</vt:lpstr>
      <vt:lpstr>Simple Light</vt:lpstr>
      <vt:lpstr>Ideas for New NHC Tropical Cyclone Products and Services in the  Next 3-10 Years</vt:lpstr>
      <vt:lpstr>Background</vt:lpstr>
      <vt:lpstr>Potential External Product and  Service Enhancements   </vt:lpstr>
      <vt:lpstr>PowerPoint Presentation</vt:lpstr>
      <vt:lpstr>PowerPoint Presentation</vt:lpstr>
      <vt:lpstr>PowerPoint Presentation</vt:lpstr>
      <vt:lpstr>Potential Product Enhancements  Graphics </vt:lpstr>
      <vt:lpstr>Potential Product Enhancements  Graphics </vt:lpstr>
      <vt:lpstr>Potential Product Enhancements  Communication </vt:lpstr>
      <vt:lpstr>Potential Product Enhancements  Communication </vt:lpstr>
      <vt:lpstr>Externally Contributed Ideas/Feedback</vt:lpstr>
      <vt:lpstr>What’s Next?</vt:lpstr>
    </vt:vector>
  </TitlesOfParts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Process to Develop Ideas for New NHC Tropical Cyclone Products and Services in the Next 3-10 Years</dc:title>
  <dc:creator>Edward N. Rappaport</dc:creator>
  <cp:lastModifiedBy>Michael Brennan</cp:lastModifiedBy>
  <cp:revision>31</cp:revision>
  <cp:lastPrinted>2018-03-24T19:54:18Z</cp:lastPrinted>
  <dcterms:modified xsi:type="dcterms:W3CDTF">2018-05-07T19:47:24Z</dcterms:modified>
</cp:coreProperties>
</file>