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7010400" cy="9296400"/>
  <p:embeddedFontLst>
    <p:embeddedFont>
      <p:font typeface="Oswald"/>
      <p:regular r:id="rId15"/>
      <p:bold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72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85"/>
    <p:restoredTop sz="94649"/>
  </p:normalViewPr>
  <p:slideViewPr>
    <p:cSldViewPr snapToGrid="0">
      <p:cViewPr varScale="1">
        <p:scale>
          <a:sx n="197" d="100"/>
          <a:sy n="197" d="100"/>
        </p:scale>
        <p:origin x="912" y="200"/>
      </p:cViewPr>
      <p:guideLst>
        <p:guide orient="horz" pos="72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8475" cy="465138"/>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970338" y="0"/>
            <a:ext cx="3038475" cy="465138"/>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Shape 6"/>
          <p:cNvSpPr txBox="1">
            <a:spLocks noGrp="1"/>
          </p:cNvSpPr>
          <p:nvPr>
            <p:ph type="body" idx="1"/>
          </p:nvPr>
        </p:nvSpPr>
        <p:spPr>
          <a:xfrm>
            <a:off x="701675" y="4414838"/>
            <a:ext cx="5607050" cy="418465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31263"/>
            <a:ext cx="3038475" cy="46355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a:t>
            </a:fld>
            <a:endParaRPr sz="1200">
              <a:solidFill>
                <a:schemeClr val="dk1"/>
              </a:solidFill>
              <a:latin typeface="Arial"/>
              <a:ea typeface="Arial"/>
              <a:cs typeface="Arial"/>
              <a:sym typeface="Arial"/>
            </a:endParaRPr>
          </a:p>
        </p:txBody>
      </p:sp>
      <p:sp>
        <p:nvSpPr>
          <p:cNvPr id="73" name="Shape 73"/>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74" name="Shape 74"/>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400" b="0" i="0" u="none" strike="noStrike" cap="none">
                <a:solidFill>
                  <a:schemeClr val="dk1"/>
                </a:solidFill>
                <a:latin typeface="Arial"/>
                <a:ea typeface="Arial"/>
                <a:cs typeface="Arial"/>
                <a:sym typeface="Arial"/>
              </a:rPr>
              <a:t>Hurricanes </a:t>
            </a:r>
            <a:r>
              <a:rPr lang="en-US" sz="1400"/>
              <a:t>Irma</a:t>
            </a:r>
            <a:r>
              <a:rPr lang="en-US" sz="1400" b="0" i="0" u="none" strike="noStrike" cap="none">
                <a:solidFill>
                  <a:schemeClr val="dk1"/>
                </a:solidFill>
                <a:latin typeface="Arial"/>
                <a:ea typeface="Arial"/>
                <a:cs typeface="Arial"/>
                <a:sym typeface="Arial"/>
              </a:rPr>
              <a:t> and </a:t>
            </a:r>
            <a:r>
              <a:rPr lang="en-US" sz="1400"/>
              <a:t>Jose</a:t>
            </a:r>
            <a:r>
              <a:rPr lang="en-US" sz="1400" b="0" i="0" u="none" strike="noStrike" cap="none">
                <a:solidFill>
                  <a:schemeClr val="dk1"/>
                </a:solidFill>
                <a:latin typeface="Arial"/>
                <a:ea typeface="Arial"/>
                <a:cs typeface="Arial"/>
                <a:sym typeface="Arial"/>
              </a:rPr>
              <a:t>  </a:t>
            </a:r>
            <a:r>
              <a:rPr lang="en-US" sz="1400"/>
              <a:t>September</a:t>
            </a:r>
            <a:r>
              <a:rPr lang="en-US" sz="1400" b="0" i="0" u="none" strike="noStrike" cap="none">
                <a:solidFill>
                  <a:schemeClr val="dk1"/>
                </a:solidFill>
                <a:latin typeface="Arial"/>
                <a:ea typeface="Arial"/>
                <a:cs typeface="Arial"/>
                <a:sym typeface="Arial"/>
              </a:rPr>
              <a:t> 2016</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7" name="Shape 227"/>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p:nvPr/>
        </p:nvSpPr>
        <p:spPr>
          <a:xfrm>
            <a:off x="3971926" y="8831264"/>
            <a:ext cx="3038475" cy="465137"/>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Times New Roman"/>
                <a:ea typeface="Times New Roman"/>
                <a:cs typeface="Times New Roman"/>
                <a:sym typeface="Times New Roman"/>
              </a:rPr>
              <a:t>11</a:t>
            </a:fld>
            <a:endParaRPr sz="1200">
              <a:solidFill>
                <a:schemeClr val="dk1"/>
              </a:solidFill>
              <a:latin typeface="Times New Roman"/>
              <a:ea typeface="Times New Roman"/>
              <a:cs typeface="Times New Roman"/>
              <a:sym typeface="Times New Roman"/>
            </a:endParaRPr>
          </a:p>
        </p:txBody>
      </p:sp>
      <p:sp>
        <p:nvSpPr>
          <p:cNvPr id="238" name="Shape 238"/>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39" name="Shape 239"/>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6" name="Shape 246"/>
          <p:cNvSpPr txBox="1">
            <a:spLocks noGrp="1"/>
          </p:cNvSpPr>
          <p:nvPr>
            <p:ph type="body" idx="1"/>
          </p:nvPr>
        </p:nvSpPr>
        <p:spPr>
          <a:xfrm>
            <a:off x="685800" y="4343400"/>
            <a:ext cx="5486400" cy="4114800"/>
          </a:xfrm>
          <a:prstGeom prst="rect">
            <a:avLst/>
          </a:prstGeom>
          <a:noFill/>
          <a:ln w="9525" cap="flat" cmpd="sng">
            <a:solidFill>
              <a:srgbClr val="000000"/>
            </a:solidFill>
            <a:prstDash val="solid"/>
            <a:miter lim="800000"/>
            <a:headEnd type="none" w="sm" len="sm"/>
            <a:tailEnd type="none" w="sm" len="sm"/>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0" i="0" u="none" strike="noStrike" cap="none">
                <a:solidFill>
                  <a:schemeClr val="dk1"/>
                </a:solidFill>
                <a:latin typeface="Arial"/>
                <a:ea typeface="Arial"/>
                <a:cs typeface="Arial"/>
                <a:sym typeface="Arial"/>
              </a:rPr>
              <a:t>Since 15 May 2010 HRD has maintained our Blog on Wordpress which supports a RSS feed, Twitter, and Facebook accounts. </a:t>
            </a:r>
            <a:endParaRPr/>
          </a:p>
          <a:p>
            <a:pPr marL="0" marR="0" lvl="0" indent="0" algn="l" rtl="0">
              <a:spcBef>
                <a:spcPts val="360"/>
              </a:spcBef>
              <a:spcAft>
                <a:spcPts val="0"/>
              </a:spcAft>
              <a:buNone/>
            </a:pPr>
            <a:endParaRPr sz="1200" b="0" i="0" u="none" strike="noStrike" cap="none">
              <a:solidFill>
                <a:schemeClr val="dk1"/>
              </a:solidFill>
              <a:latin typeface="Arial"/>
              <a:ea typeface="Arial"/>
              <a:cs typeface="Arial"/>
              <a:sym typeface="Arial"/>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Wordpress Stats: 1,620 posts (18-19 posts per month), 340 comments. Most posts are during the hurricane season where we post our updates on field activities whenever we are operating.</a:t>
            </a:r>
            <a:endParaRPr/>
          </a:p>
          <a:p>
            <a:pPr marL="0" marR="0" lvl="0" indent="0" algn="l" rtl="0">
              <a:spcBef>
                <a:spcPts val="360"/>
              </a:spcBef>
              <a:spcAft>
                <a:spcPts val="0"/>
              </a:spcAft>
              <a:buNone/>
            </a:pPr>
            <a:endParaRPr sz="1200" b="0" i="0" u="none" strike="noStrike" cap="none">
              <a:solidFill>
                <a:schemeClr val="dk1"/>
              </a:solidFill>
              <a:latin typeface="Arial"/>
              <a:ea typeface="Arial"/>
              <a:cs typeface="Arial"/>
              <a:sym typeface="Arial"/>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Wordpress Blog Views by Month and Year</a:t>
            </a:r>
            <a:endParaRPr/>
          </a:p>
          <a:p>
            <a:pPr marL="0" marR="0" lvl="0" indent="0" algn="l" rtl="0">
              <a:spcBef>
                <a:spcPts val="360"/>
              </a:spcBef>
              <a:spcAft>
                <a:spcPts val="0"/>
              </a:spcAft>
              <a:buNone/>
            </a:pPr>
            <a:endParaRPr sz="1200" b="1" i="0" u="none" strike="noStrike" cap="none">
              <a:solidFill>
                <a:schemeClr val="dk1"/>
              </a:solidFill>
              <a:latin typeface="Arial"/>
              <a:ea typeface="Arial"/>
              <a:cs typeface="Arial"/>
              <a:sym typeface="Arial"/>
            </a:endParaRPr>
          </a:p>
          <a:p>
            <a:pPr marL="0" marR="0" lvl="0" indent="0" algn="l" rtl="0">
              <a:spcBef>
                <a:spcPts val="360"/>
              </a:spcBef>
              <a:spcAft>
                <a:spcPts val="0"/>
              </a:spcAft>
              <a:buNone/>
            </a:pPr>
            <a:r>
              <a:rPr lang="en-US" sz="1200" b="1" i="0" u="none" strike="noStrike" cap="none">
                <a:solidFill>
                  <a:schemeClr val="dk1"/>
                </a:solidFill>
                <a:latin typeface="Arial"/>
                <a:ea typeface="Arial"/>
                <a:cs typeface="Arial"/>
                <a:sym typeface="Arial"/>
              </a:rPr>
              <a:t>	Jan 	Feb 	Mar 	Apr 	May 	Jun 	Jul 	Aug 	Sep 	Oct 	Nov 	Dec	Total </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152	752	1,791	3,457	5,523	2,051	1,478	1,020	16,224</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1,028	927	1,152	1,143	1,417	1,495	1,958	7,166	2,616	1,887	1,659	1,231	23,679</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1,139	1,179	1,305	1,456	1,753	1,855	1,911	14,451	4,537	5,301	3,181	2,770	40,838</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3,701	1,881	1,687	1,323	2,261	1,739	2,622	4,618	7,277	1,369	1,166	1,293	30,937</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1,591	1,493	1,456	1,607	1,739	2,389	3,768	4,748	4,591	3,315	2,268	2,428	31,393</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1,913	1,880	1,863	2,284	2,403	2,732	3,230	7,317	6,322	6,955	2,265	1,732	40,896</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2,009	2,157	2,752	2,700	2,800	3,600	2,800	7,600	5,800	13,200	3,100	3,000	51,575</a:t>
            </a:r>
            <a:endParaRPr/>
          </a:p>
          <a:p>
            <a:pPr marL="228600" marR="0" lvl="0" indent="-228600" algn="l" rtl="0">
              <a:spcBef>
                <a:spcPts val="360"/>
              </a:spcBef>
              <a:spcAft>
                <a:spcPts val="0"/>
              </a:spcAft>
              <a:buClr>
                <a:schemeClr val="dk1"/>
              </a:buClr>
              <a:buSzPts val="1200"/>
              <a:buFont typeface="Arial"/>
              <a:buAutoNum type="arabicPlain" startAt="2010"/>
            </a:pPr>
            <a:r>
              <a:rPr lang="en-US" sz="1200" b="0" i="0" u="none" strike="noStrike" cap="none">
                <a:solidFill>
                  <a:schemeClr val="dk1"/>
                </a:solidFill>
                <a:latin typeface="Arial"/>
                <a:ea typeface="Arial"/>
                <a:cs typeface="Arial"/>
                <a:sym typeface="Arial"/>
              </a:rPr>
              <a:t>            2,300	3,600	3,600	3,200											</a:t>
            </a:r>
            <a:endParaRPr/>
          </a:p>
          <a:p>
            <a:pPr marL="0" marR="0" lvl="0" indent="0" algn="l" rtl="0">
              <a:spcBef>
                <a:spcPts val="360"/>
              </a:spcBef>
              <a:spcAft>
                <a:spcPts val="0"/>
              </a:spcAft>
              <a:buNone/>
            </a:pPr>
            <a:endParaRPr sz="1200" b="0" i="0" u="none" strike="noStrike" cap="none">
              <a:solidFill>
                <a:schemeClr val="dk1"/>
              </a:solidFill>
              <a:latin typeface="Arial"/>
              <a:ea typeface="Arial"/>
              <a:cs typeface="Arial"/>
              <a:sym typeface="Arial"/>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Since late September 2013 HRD has tracked web pages using Google Analytics:</a:t>
            </a:r>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HRD Web site Stats: Since late September 2013 a total of 188,460 visits or 47,000 visits per month with 383,873 page views</a:t>
            </a:r>
            <a:endParaRPr/>
          </a:p>
          <a:p>
            <a:pPr marL="0" marR="0" lvl="0" indent="0" algn="l" rtl="0">
              <a:spcBef>
                <a:spcPts val="360"/>
              </a:spcBef>
              <a:spcAft>
                <a:spcPts val="0"/>
              </a:spcAft>
              <a:buNone/>
            </a:pPr>
            <a:endParaRPr sz="1200" b="0" i="0" u="none" strike="noStrike" cap="none">
              <a:solidFill>
                <a:schemeClr val="dk1"/>
              </a:solidFill>
              <a:latin typeface="Arial"/>
              <a:ea typeface="Arial"/>
              <a:cs typeface="Arial"/>
              <a:sym typeface="Arial"/>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Twitter Stats: 2,475 tweets of which 1,620 are directly from the Wordpress Blog and the rest from “Tweets from the Eye” which we do directly to Twitter from the NOAA aircraft during missions. “Tweets from the Eye” are a very effective and popular outreach tool helping educate the Public to what NOAA does. </a:t>
            </a:r>
            <a:endParaRPr/>
          </a:p>
          <a:p>
            <a:pPr marL="0" marR="0" lvl="0" indent="0" algn="l" rtl="0">
              <a:spcBef>
                <a:spcPts val="360"/>
              </a:spcBef>
              <a:spcAft>
                <a:spcPts val="0"/>
              </a:spcAft>
              <a:buNone/>
            </a:pPr>
            <a:endParaRPr sz="1200" b="0" i="0" u="none" strike="noStrike" cap="none">
              <a:solidFill>
                <a:schemeClr val="dk1"/>
              </a:solidFill>
              <a:latin typeface="Arial"/>
              <a:ea typeface="Arial"/>
              <a:cs typeface="Arial"/>
              <a:sym typeface="Arial"/>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3 May 2017</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 name="Shape 81"/>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0" i="0" u="none" strike="noStrike" cap="none">
                <a:solidFill>
                  <a:schemeClr val="dk1"/>
                </a:solidFill>
                <a:latin typeface="Arial"/>
                <a:ea typeface="Arial"/>
                <a:cs typeface="Arial"/>
                <a:sym typeface="Arial"/>
              </a:rPr>
              <a:t>Hurricane Harvey $125B loss and 82 deaths</a:t>
            </a:r>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Irma $50B and 61 deaths</a:t>
            </a:r>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Maria $90B and 65 deaths</a:t>
            </a:r>
            <a:endParaRPr/>
          </a:p>
          <a:p>
            <a:pPr marL="0" marR="0" lvl="0" indent="0" algn="l" rtl="0">
              <a:spcBef>
                <a:spcPts val="360"/>
              </a:spcBef>
              <a:spcAft>
                <a:spcPts val="0"/>
              </a:spcAft>
              <a:buNone/>
            </a:pPr>
            <a:r>
              <a:rPr lang="en-US" sz="1200" b="0" i="0" u="none" strike="noStrike" cap="none">
                <a:solidFill>
                  <a:schemeClr val="dk1"/>
                </a:solidFill>
                <a:latin typeface="Arial"/>
                <a:ea typeface="Arial"/>
                <a:cs typeface="Arial"/>
                <a:sym typeface="Arial"/>
              </a:rPr>
              <a:t>Source http://www.nws.noaa.gov/om/hazstats/resources/weather_fatalities.pdf and https://www.cnn.com/2017/05/15/us/2017-atlantic-hurricane-season-fast-facts/index.html</a:t>
            </a:r>
            <a:endParaRPr sz="1200" b="0" i="0" u="none" strike="noStrike" cap="none">
              <a:solidFill>
                <a:schemeClr val="dk1"/>
              </a:solidFill>
              <a:latin typeface="Arial"/>
              <a:ea typeface="Arial"/>
              <a:cs typeface="Arial"/>
              <a:sym typeface="Arial"/>
            </a:endParaRPr>
          </a:p>
        </p:txBody>
      </p:sp>
      <p:sp>
        <p:nvSpPr>
          <p:cNvPr id="82" name="Shape 82"/>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2</a:t>
            </a:fld>
            <a:endParaRPr sz="12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701675" y="4414838"/>
            <a:ext cx="5607050" cy="4184650"/>
          </a:xfrm>
          <a:prstGeom prst="rect">
            <a:avLst/>
          </a:prstGeom>
        </p:spPr>
        <p:txBody>
          <a:bodyPr spcFirstLastPara="1" wrap="square" lIns="91425" tIns="91425" rIns="91425" bIns="91425" anchor="t" anchorCtr="0">
            <a:noAutofit/>
          </a:bodyPr>
          <a:lstStyle/>
          <a:p>
            <a:pPr marL="0" lvl="0" indent="0">
              <a:spcBef>
                <a:spcPts val="360"/>
              </a:spcBef>
              <a:spcAft>
                <a:spcPts val="0"/>
              </a:spcAft>
              <a:buNone/>
            </a:pPr>
            <a:endParaRPr/>
          </a:p>
        </p:txBody>
      </p:sp>
      <p:sp>
        <p:nvSpPr>
          <p:cNvPr id="96" name="Shape 96"/>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6" name="Shape 106"/>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lnSpc>
                <a:spcPct val="100000"/>
              </a:lnSpc>
              <a:spcBef>
                <a:spcPts val="0"/>
              </a:spcBef>
              <a:spcAft>
                <a:spcPts val="0"/>
              </a:spcAft>
              <a:buClr>
                <a:srgbClr val="000090"/>
              </a:buClr>
              <a:buSzPts val="1200"/>
              <a:buFont typeface="Calibri"/>
              <a:buNone/>
            </a:pPr>
            <a:r>
              <a:rPr lang="en-US" sz="1200" b="0" i="0" u="none" strike="noStrike" cap="none">
                <a:solidFill>
                  <a:srgbClr val="000090"/>
                </a:solidFill>
                <a:latin typeface="Calibri"/>
                <a:ea typeface="Calibri"/>
                <a:cs typeface="Calibri"/>
                <a:sym typeface="Calibri"/>
              </a:rPr>
              <a:t>Partnership: NCEP, AOML, GFDL, DTC</a:t>
            </a:r>
            <a:endParaRPr sz="1200" b="0" i="0" u="none" strike="noStrike" cap="none">
              <a:solidFill>
                <a:schemeClr val="dk1"/>
              </a:solidFill>
              <a:latin typeface="Times New Roman"/>
              <a:ea typeface="Times New Roman"/>
              <a:cs typeface="Times New Roman"/>
              <a:sym typeface="Times New Roman"/>
            </a:endParaRPr>
          </a:p>
        </p:txBody>
      </p:sp>
      <p:sp>
        <p:nvSpPr>
          <p:cNvPr id="107" name="Shape 107"/>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Shape 122"/>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endParaRPr sz="1200" b="0" i="0" u="none" strike="noStrike" cap="none">
              <a:solidFill>
                <a:schemeClr val="dk1"/>
              </a:solidFill>
              <a:latin typeface="Arial"/>
              <a:ea typeface="Arial"/>
              <a:cs typeface="Arial"/>
              <a:sym typeface="Arial"/>
            </a:endParaRPr>
          </a:p>
        </p:txBody>
      </p:sp>
      <p:sp>
        <p:nvSpPr>
          <p:cNvPr id="123" name="Shape 123"/>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5</a:t>
            </a:fld>
            <a:endParaRPr sz="12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48" name="Shape 148"/>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0" i="0" u="none" strike="noStrike" cap="none">
                <a:solidFill>
                  <a:schemeClr val="dk1"/>
                </a:solidFill>
                <a:latin typeface="Times New Roman"/>
                <a:ea typeface="Times New Roman"/>
                <a:cs typeface="Times New Roman"/>
                <a:sym typeface="Times New Roman"/>
              </a:rPr>
              <a:t>Added 3</a:t>
            </a:r>
            <a:r>
              <a:rPr lang="en-US" sz="1200" b="0" i="0" u="none" strike="noStrike" cap="none" baseline="30000">
                <a:solidFill>
                  <a:schemeClr val="dk1"/>
                </a:solidFill>
                <a:latin typeface="Times New Roman"/>
                <a:ea typeface="Times New Roman"/>
                <a:cs typeface="Times New Roman"/>
                <a:sym typeface="Times New Roman"/>
              </a:rPr>
              <a:t>rd</a:t>
            </a:r>
            <a:r>
              <a:rPr lang="en-US" sz="1200" b="0" i="0" u="none" strike="noStrike" cap="none">
                <a:solidFill>
                  <a:schemeClr val="dk1"/>
                </a:solidFill>
                <a:latin typeface="Times New Roman"/>
                <a:ea typeface="Times New Roman"/>
                <a:cs typeface="Times New Roman"/>
                <a:sym typeface="Times New Roman"/>
              </a:rPr>
              <a:t> nest in 2012</a:t>
            </a:r>
            <a:endParaRPr/>
          </a:p>
        </p:txBody>
      </p:sp>
      <p:sp>
        <p:nvSpPr>
          <p:cNvPr id="149" name="Shape 149"/>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6</a:t>
            </a:fld>
            <a:endParaRPr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1" name="Shape 161"/>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Map shows flight tracks for all of the NOAA missions (color coded are the flight level winds for the P-3 missions)</a:t>
            </a:r>
            <a:endParaRPr dirty="0"/>
          </a:p>
          <a:p>
            <a:pPr marL="0" marR="0" lvl="0" indent="0" algn="l" rtl="0">
              <a:spcBef>
                <a:spcPts val="36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360"/>
              </a:spcBef>
              <a:spcAft>
                <a:spcPts val="0"/>
              </a:spcAft>
              <a:buNone/>
            </a:pPr>
            <a:r>
              <a:rPr lang="en-US" sz="1200" b="0" i="0" u="none" strike="noStrike" cap="none" dirty="0">
                <a:solidFill>
                  <a:schemeClr val="dk1"/>
                </a:solidFill>
                <a:latin typeface="Calibri"/>
                <a:ea typeface="Calibri"/>
                <a:cs typeface="Calibri"/>
                <a:sym typeface="Calibri"/>
              </a:rPr>
              <a:t>Flight track plots courtesy of Tropical Atlantic - http://</a:t>
            </a:r>
            <a:r>
              <a:rPr lang="en-US" sz="1200" b="0" i="0" u="none" strike="noStrike" cap="none" dirty="0" err="1">
                <a:solidFill>
                  <a:schemeClr val="dk1"/>
                </a:solidFill>
                <a:latin typeface="Calibri"/>
                <a:ea typeface="Calibri"/>
                <a:cs typeface="Calibri"/>
                <a:sym typeface="Calibri"/>
              </a:rPr>
              <a:t>tropicalatlantic.com</a:t>
            </a:r>
            <a:r>
              <a:rPr lang="en-US" sz="1200" b="0" i="0" u="none" strike="noStrike" cap="none" dirty="0">
                <a:solidFill>
                  <a:schemeClr val="dk1"/>
                </a:solidFill>
                <a:latin typeface="Calibri"/>
                <a:ea typeface="Calibri"/>
                <a:cs typeface="Calibri"/>
                <a:sym typeface="Calibri"/>
              </a:rPr>
              <a:t>/recon/</a:t>
            </a:r>
            <a:endParaRPr dirty="0"/>
          </a:p>
          <a:p>
            <a:pPr marL="0" marR="0" lvl="0" indent="0" algn="l" rtl="0">
              <a:spcBef>
                <a:spcPts val="360"/>
              </a:spcBef>
              <a:spcAft>
                <a:spcPts val="0"/>
              </a:spcAft>
              <a:buNone/>
            </a:pPr>
            <a:r>
              <a:rPr lang="en-US" sz="1200" b="0" i="0" u="none" strike="noStrike" cap="none" dirty="0">
                <a:solidFill>
                  <a:schemeClr val="dk1"/>
                </a:solidFill>
                <a:latin typeface="Calibri"/>
                <a:ea typeface="Calibri"/>
                <a:cs typeface="Calibri"/>
                <a:sym typeface="Calibri"/>
              </a:rPr>
              <a:t>Model data available at: http://</a:t>
            </a:r>
            <a:r>
              <a:rPr lang="en-US" sz="1200" b="0" i="0" u="none" strike="noStrike" cap="none" dirty="0" err="1">
                <a:solidFill>
                  <a:schemeClr val="dk1"/>
                </a:solidFill>
                <a:latin typeface="Calibri"/>
                <a:ea typeface="Calibri"/>
                <a:cs typeface="Calibri"/>
                <a:sym typeface="Calibri"/>
              </a:rPr>
              <a:t>www.emc.ncep.noaa.gov</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gc_wmb</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vxt</a:t>
            </a:r>
            <a:r>
              <a:rPr lang="en-US" sz="1200" b="0" i="0" u="none" strike="noStrike" cap="none" dirty="0">
                <a:solidFill>
                  <a:schemeClr val="dk1"/>
                </a:solidFill>
                <a:latin typeface="Calibri"/>
                <a:ea typeface="Calibri"/>
                <a:cs typeface="Calibri"/>
                <a:sym typeface="Calibri"/>
              </a:rPr>
              <a:t>/RT_ATLANTIC/HARVEY09L/</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79" name="Shape 179"/>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endParaRPr sz="1200" b="0" i="0" u="none" strike="noStrike" cap="none">
              <a:solidFill>
                <a:schemeClr val="dk1"/>
              </a:solidFill>
              <a:latin typeface="Times New Roman"/>
              <a:ea typeface="Times New Roman"/>
              <a:cs typeface="Times New Roman"/>
              <a:sym typeface="Times New Roman"/>
            </a:endParaRPr>
          </a:p>
        </p:txBody>
      </p:sp>
      <p:sp>
        <p:nvSpPr>
          <p:cNvPr id="180" name="Shape 180"/>
          <p:cNvSpPr txBox="1">
            <a:spLocks noGrp="1"/>
          </p:cNvSpPr>
          <p:nvPr>
            <p:ph type="sldNum" idx="12"/>
          </p:nvPr>
        </p:nvSpPr>
        <p:spPr>
          <a:xfrm>
            <a:off x="3970338" y="8831263"/>
            <a:ext cx="3038475" cy="463550"/>
          </a:xfrm>
          <a:prstGeom prst="rect">
            <a:avLst/>
          </a:prstGeom>
          <a:noFill/>
          <a:ln>
            <a:noFill/>
          </a:ln>
        </p:spPr>
        <p:txBody>
          <a:bodyPr spcFirstLastPara="1" wrap="square" lIns="93150" tIns="46575" rIns="93150"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8</a:t>
            </a:fld>
            <a:endParaRPr sz="12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826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2" name="Shape 192"/>
          <p:cNvSpPr txBox="1">
            <a:spLocks noGrp="1"/>
          </p:cNvSpPr>
          <p:nvPr>
            <p:ph type="body" idx="1"/>
          </p:nvPr>
        </p:nvSpPr>
        <p:spPr>
          <a:xfrm>
            <a:off x="701675" y="4414838"/>
            <a:ext cx="5607050" cy="4184650"/>
          </a:xfrm>
          <a:prstGeom prst="rect">
            <a:avLst/>
          </a:prstGeom>
          <a:noFill/>
          <a:ln>
            <a:noFill/>
          </a:ln>
        </p:spPr>
        <p:txBody>
          <a:bodyPr spcFirstLastPara="1" wrap="square" lIns="93150" tIns="46575" rIns="93150" bIns="4657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blipFill dpi="0" rotWithShape="1">
          <a:blip r:embed="rId2">
            <a:lum/>
          </a:blip>
          <a:srcRect/>
          <a:stretch>
            <a:fillRect l="-46000" b="-11000"/>
          </a:stretch>
        </a:blipFill>
        <a:effectLst/>
      </p:bgPr>
    </p:bg>
    <p:spTree>
      <p:nvGrpSpPr>
        <p:cNvPr id="1" name="Shape 22"/>
        <p:cNvGrpSpPr/>
        <p:nvPr/>
      </p:nvGrpSpPr>
      <p:grpSpPr>
        <a:xfrm>
          <a:off x="0" y="0"/>
          <a:ext cx="0" cy="0"/>
          <a:chOff x="0" y="0"/>
          <a:chExt cx="0" cy="0"/>
        </a:xfrm>
      </p:grpSpPr>
      <p:pic>
        <p:nvPicPr>
          <p:cNvPr id="23" name="Shape 23" descr="Dept of Commerce Seal"/>
          <p:cNvPicPr preferRelativeResize="0"/>
          <p:nvPr/>
        </p:nvPicPr>
        <p:blipFill rotWithShape="1">
          <a:blip r:embed="rId3">
            <a:alphaModFix/>
          </a:blip>
          <a:srcRect/>
          <a:stretch/>
        </p:blipFill>
        <p:spPr>
          <a:xfrm>
            <a:off x="7034" y="6037263"/>
            <a:ext cx="825500" cy="820737"/>
          </a:xfrm>
          <a:prstGeom prst="rect">
            <a:avLst/>
          </a:prstGeom>
          <a:noFill/>
          <a:ln>
            <a:noFill/>
          </a:ln>
          <a:effectLst>
            <a:outerShdw blurRad="63500" dist="37026" dir="7998880" algn="ctr" rotWithShape="0">
              <a:schemeClr val="lt2">
                <a:alpha val="49803"/>
              </a:schemeClr>
            </a:outerShdw>
          </a:effectLst>
        </p:spPr>
      </p:pic>
      <p:pic>
        <p:nvPicPr>
          <p:cNvPr id="24" name="Shape 24" descr="NOAA"/>
          <p:cNvPicPr preferRelativeResize="0"/>
          <p:nvPr/>
        </p:nvPicPr>
        <p:blipFill rotWithShape="1">
          <a:blip r:embed="rId4">
            <a:alphaModFix/>
          </a:blip>
          <a:srcRect/>
          <a:stretch/>
        </p:blipFill>
        <p:spPr>
          <a:xfrm>
            <a:off x="852268" y="6065838"/>
            <a:ext cx="762000" cy="762000"/>
          </a:xfrm>
          <a:prstGeom prst="rect">
            <a:avLst/>
          </a:prstGeom>
          <a:noFill/>
          <a:ln>
            <a:noFill/>
          </a:ln>
          <a:effectLst>
            <a:outerShdw blurRad="63500" dist="37026" dir="7998880" algn="ctr" rotWithShape="0">
              <a:schemeClr val="lt2">
                <a:alpha val="49803"/>
              </a:schemeClr>
            </a:outerShdw>
          </a:effectLst>
        </p:spPr>
      </p:pic>
      <p:sp>
        <p:nvSpPr>
          <p:cNvPr id="25" name="Shape 25"/>
          <p:cNvSpPr txBox="1">
            <a:spLocks noGrp="1"/>
          </p:cNvSpPr>
          <p:nvPr>
            <p:ph type="subTitle" idx="1"/>
          </p:nvPr>
        </p:nvSpPr>
        <p:spPr>
          <a:xfrm>
            <a:off x="2743200" y="5029200"/>
            <a:ext cx="6400800" cy="1828800"/>
          </a:xfrm>
          <a:prstGeom prst="rect">
            <a:avLst/>
          </a:prstGeom>
          <a:noFill/>
          <a:ln>
            <a:noFill/>
          </a:ln>
          <a:effectLst>
            <a:outerShdw blurRad="63500" dist="17961" dir="2700000" algn="ctr" rotWithShape="0">
              <a:schemeClr val="dk1">
                <a:alpha val="49803"/>
              </a:schemeClr>
            </a:outerShdw>
          </a:effectLst>
        </p:spPr>
        <p:txBody>
          <a:bodyPr spcFirstLastPara="1" wrap="square" lIns="91425" tIns="91425" rIns="91425" bIns="91425" anchor="t" anchorCtr="0"/>
          <a:lstStyle>
            <a:lvl1pPr marR="0" lvl="0" algn="r" rtl="0">
              <a:lnSpc>
                <a:spcPct val="110000"/>
              </a:lnSpc>
              <a:spcBef>
                <a:spcPts val="0"/>
              </a:spcBef>
              <a:spcAft>
                <a:spcPts val="0"/>
              </a:spcAft>
              <a:buSzPts val="1400"/>
              <a:buNone/>
              <a:defRPr sz="1600" b="0" i="0" u="none" strike="noStrike" cap="none">
                <a:solidFill>
                  <a:schemeClr val="lt1"/>
                </a:solidFill>
                <a:latin typeface="Arial"/>
                <a:ea typeface="Arial"/>
                <a:cs typeface="Arial"/>
                <a:sym typeface="Arial"/>
              </a:defRPr>
            </a:lvl1pPr>
            <a:lvl2pPr marR="0" lvl="1" algn="l" rtl="0">
              <a:spcBef>
                <a:spcPts val="40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R="0" lvl="2"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R="0" lvl="3"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R="0" lvl="6"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R="0" lvl="7"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R="0" lvl="8"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
        <p:nvSpPr>
          <p:cNvPr id="26" name="Shape 26"/>
          <p:cNvSpPr txBox="1">
            <a:spLocks noGrp="1"/>
          </p:cNvSpPr>
          <p:nvPr>
            <p:ph type="ctrTitle"/>
          </p:nvPr>
        </p:nvSpPr>
        <p:spPr>
          <a:xfrm>
            <a:off x="0" y="0"/>
            <a:ext cx="6248400" cy="2057400"/>
          </a:xfrm>
          <a:prstGeom prst="rect">
            <a:avLst/>
          </a:prstGeom>
          <a:noFill/>
          <a:ln>
            <a:noFill/>
          </a:ln>
          <a:effectLst>
            <a:outerShdw blurRad="63500" dist="17961" dir="2700000" algn="ctr" rotWithShape="0">
              <a:schemeClr val="dk1">
                <a:alpha val="49803"/>
              </a:schemeClr>
            </a:outerShdw>
          </a:effectLst>
        </p:spPr>
        <p:txBody>
          <a:bodyPr spcFirstLastPara="1" wrap="square" lIns="91425" tIns="91425" rIns="91425" bIns="91425" anchor="ctr" anchorCtr="0"/>
          <a:lstStyle>
            <a:lvl1pPr marR="0" lvl="0" algn="l" rtl="0">
              <a:lnSpc>
                <a:spcPct val="85000"/>
              </a:lnSpc>
              <a:spcBef>
                <a:spcPts val="0"/>
              </a:spcBef>
              <a:spcAft>
                <a:spcPts val="0"/>
              </a:spcAft>
              <a:buSzPts val="1400"/>
              <a:buNone/>
              <a:defRPr sz="60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27" name="Shape 27"/>
          <p:cNvSpPr txBox="1"/>
          <p:nvPr/>
        </p:nvSpPr>
        <p:spPr>
          <a:xfrm>
            <a:off x="900006" y="3020080"/>
            <a:ext cx="1128826"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0" i="0" u="none" strike="noStrike" cap="none" dirty="0">
                <a:solidFill>
                  <a:schemeClr val="lt1"/>
                </a:solidFill>
                <a:latin typeface="Arial"/>
                <a:ea typeface="Arial"/>
                <a:cs typeface="Arial"/>
                <a:sym typeface="Arial"/>
              </a:rPr>
              <a:t>Hurricane Irma</a:t>
            </a:r>
            <a:endParaRPr dirty="0"/>
          </a:p>
        </p:txBody>
      </p:sp>
      <p:sp>
        <p:nvSpPr>
          <p:cNvPr id="28" name="Shape 28"/>
          <p:cNvSpPr txBox="1"/>
          <p:nvPr/>
        </p:nvSpPr>
        <p:spPr>
          <a:xfrm>
            <a:off x="5561870" y="4205692"/>
            <a:ext cx="1128826"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0" i="0" u="none" strike="noStrike" cap="none" dirty="0">
                <a:solidFill>
                  <a:schemeClr val="lt1"/>
                </a:solidFill>
                <a:latin typeface="Arial"/>
                <a:ea typeface="Arial"/>
                <a:cs typeface="Arial"/>
                <a:sym typeface="Arial"/>
              </a:rPr>
              <a:t>Hurricane Jose</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400" cy="566738"/>
          </a:xfrm>
          <a:prstGeom prst="rect">
            <a:avLst/>
          </a:prstGeom>
          <a:noFill/>
          <a:ln>
            <a:noFill/>
          </a:ln>
        </p:spPr>
        <p:txBody>
          <a:bodyPr spcFirstLastPara="1" wrap="square" lIns="91425" tIns="91425" rIns="91425" bIns="91425" anchor="b" anchorCtr="0"/>
          <a:lstStyle>
            <a:lvl1pPr marR="0" lvl="0" algn="l" rtl="0">
              <a:lnSpc>
                <a:spcPct val="85000"/>
              </a:lnSpc>
              <a:spcBef>
                <a:spcPts val="0"/>
              </a:spcBef>
              <a:spcAft>
                <a:spcPts val="0"/>
              </a:spcAft>
              <a:buSzPts val="1400"/>
              <a:buNone/>
              <a:defRPr sz="2000" b="1"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63" name="Shape 63"/>
          <p:cNvSpPr>
            <a:spLocks noGrp="1"/>
          </p:cNvSpPr>
          <p:nvPr>
            <p:ph type="pic" idx="2"/>
          </p:nvPr>
        </p:nvSpPr>
        <p:spPr>
          <a:xfrm>
            <a:off x="1792288" y="612775"/>
            <a:ext cx="5486400" cy="4114800"/>
          </a:xfrm>
          <a:prstGeom prst="rect">
            <a:avLst/>
          </a:prstGeom>
          <a:noFill/>
          <a:ln>
            <a:noFill/>
          </a:ln>
        </p:spPr>
        <p:txBody>
          <a:bodyPr spcFirstLastPara="1" wrap="square" lIns="91425" tIns="91425" rIns="91425" bIns="91425" anchor="t" anchorCtr="0"/>
          <a:lstStyle>
            <a:lvl1pPr marR="0" lvl="0" algn="l" rtl="0">
              <a:spcBef>
                <a:spcPts val="24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0"/>
              </a:spcBef>
              <a:spcAft>
                <a:spcPts val="0"/>
              </a:spcAft>
              <a:buClr>
                <a:schemeClr val="accent2"/>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rgbClr val="3333FF"/>
              </a:buClr>
              <a:buSzPts val="2280"/>
              <a:buFont typeface="Courier New"/>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Oswald"/>
              <a:buNone/>
              <a:defRPr sz="2000" b="0" i="0" u="none" strike="noStrike" cap="none">
                <a:solidFill>
                  <a:schemeClr val="dk1"/>
                </a:solidFill>
                <a:latin typeface="Oswald"/>
                <a:ea typeface="Oswald"/>
                <a:cs typeface="Oswald"/>
                <a:sym typeface="Oswald"/>
              </a:defRPr>
            </a:lvl6pPr>
            <a:lvl7pPr marR="0" lvl="6" algn="l" rtl="0">
              <a:spcBef>
                <a:spcPts val="400"/>
              </a:spcBef>
              <a:spcAft>
                <a:spcPts val="0"/>
              </a:spcAft>
              <a:buClr>
                <a:schemeClr val="dk1"/>
              </a:buClr>
              <a:buSzPts val="2000"/>
              <a:buFont typeface="Oswald"/>
              <a:buNone/>
              <a:defRPr sz="2000" b="0" i="0" u="none" strike="noStrike" cap="none">
                <a:solidFill>
                  <a:schemeClr val="dk1"/>
                </a:solidFill>
                <a:latin typeface="Oswald"/>
                <a:ea typeface="Oswald"/>
                <a:cs typeface="Oswald"/>
                <a:sym typeface="Oswald"/>
              </a:defRPr>
            </a:lvl7pPr>
            <a:lvl8pPr marR="0" lvl="7" algn="l" rtl="0">
              <a:spcBef>
                <a:spcPts val="400"/>
              </a:spcBef>
              <a:spcAft>
                <a:spcPts val="0"/>
              </a:spcAft>
              <a:buClr>
                <a:schemeClr val="dk1"/>
              </a:buClr>
              <a:buSzPts val="2000"/>
              <a:buFont typeface="Oswald"/>
              <a:buNone/>
              <a:defRPr sz="2000" b="0" i="0" u="none" strike="noStrike" cap="none">
                <a:solidFill>
                  <a:schemeClr val="dk1"/>
                </a:solidFill>
                <a:latin typeface="Oswald"/>
                <a:ea typeface="Oswald"/>
                <a:cs typeface="Oswald"/>
                <a:sym typeface="Oswald"/>
              </a:defRPr>
            </a:lvl8pPr>
            <a:lvl9pPr marR="0" lvl="8" algn="l" rtl="0">
              <a:spcBef>
                <a:spcPts val="400"/>
              </a:spcBef>
              <a:spcAft>
                <a:spcPts val="0"/>
              </a:spcAft>
              <a:buClr>
                <a:schemeClr val="dk1"/>
              </a:buClr>
              <a:buSzPts val="2000"/>
              <a:buFont typeface="Oswald"/>
              <a:buNone/>
              <a:defRPr sz="2000" b="0" i="0" u="none" strike="noStrike" cap="none">
                <a:solidFill>
                  <a:schemeClr val="dk1"/>
                </a:solidFill>
                <a:latin typeface="Oswald"/>
                <a:ea typeface="Oswald"/>
                <a:cs typeface="Oswald"/>
                <a:sym typeface="Oswald"/>
              </a:defRPr>
            </a:lvl9pPr>
          </a:lstStyle>
          <a:p>
            <a:endParaRPr/>
          </a:p>
        </p:txBody>
      </p:sp>
      <p:sp>
        <p:nvSpPr>
          <p:cNvPr id="64" name="Shape 64"/>
          <p:cNvSpPr txBox="1">
            <a:spLocks noGrp="1"/>
          </p:cNvSpPr>
          <p:nvPr>
            <p:ph type="body" idx="1"/>
          </p:nvPr>
        </p:nvSpPr>
        <p:spPr>
          <a:xfrm>
            <a:off x="1792288" y="5367338"/>
            <a:ext cx="5486400" cy="804862"/>
          </a:xfrm>
          <a:prstGeom prst="rect">
            <a:avLst/>
          </a:prstGeom>
          <a:noFill/>
          <a:ln>
            <a:noFill/>
          </a:ln>
        </p:spPr>
        <p:txBody>
          <a:bodyPr spcFirstLastPara="1" wrap="square" lIns="91425" tIns="91425" rIns="91425" bIns="91425" anchor="t" anchorCtr="0"/>
          <a:lstStyle>
            <a:lvl1pPr marL="457200" marR="0" lvl="0" indent="-228600" algn="l" rtl="0">
              <a:spcBef>
                <a:spcPts val="105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accent2"/>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rgbClr val="3333FF"/>
              </a:buClr>
              <a:buSzPts val="950"/>
              <a:buFont typeface="Courier New"/>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6pPr>
            <a:lvl7pPr marL="3200400" marR="0" lvl="6"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7pPr>
            <a:lvl8pPr marL="3657600" marR="0" lvl="7"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8pPr>
            <a:lvl9pPr marL="4114800" marR="0" lvl="8"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0" y="0"/>
            <a:ext cx="7696200" cy="13716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67" name="Shape 67"/>
          <p:cNvSpPr txBox="1">
            <a:spLocks noGrp="1"/>
          </p:cNvSpPr>
          <p:nvPr>
            <p:ph type="body" idx="1"/>
          </p:nvPr>
        </p:nvSpPr>
        <p:spPr>
          <a:xfrm rot="5400000">
            <a:off x="2286000" y="-465137"/>
            <a:ext cx="4876800" cy="8839200"/>
          </a:xfrm>
          <a:prstGeom prst="rect">
            <a:avLst/>
          </a:prstGeom>
          <a:noFill/>
          <a:ln>
            <a:noFill/>
          </a:ln>
        </p:spPr>
        <p:txBody>
          <a:bodyPr spcFirstLastPara="1" wrap="square" lIns="91425" tIns="91425" rIns="91425" bIns="91425" anchor="t" anchorCtr="0"/>
          <a:lstStyle>
            <a:lvl1pPr marL="457200" marR="0" lvl="0" indent="-228600" algn="l" rtl="0">
              <a:spcBef>
                <a:spcPts val="2100"/>
              </a:spcBef>
              <a:spcAft>
                <a:spcPts val="0"/>
              </a:spcAft>
              <a:buSzPts val="1400"/>
              <a:buNone/>
              <a:defRPr sz="2800" b="0" i="0" u="none" strike="noStrike" cap="none">
                <a:solidFill>
                  <a:schemeClr val="dk1"/>
                </a:solidFill>
                <a:latin typeface="Arial"/>
                <a:ea typeface="Arial"/>
                <a:cs typeface="Arial"/>
                <a:sym typeface="Arial"/>
              </a:defRPr>
            </a:lvl1pPr>
            <a:lvl2pPr marL="914400" marR="0" lvl="1" indent="-381000"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L="3200400" marR="0" lvl="6"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L="3657600" marR="0" lvl="7"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L="4114800" marR="0" lvl="8"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rot="5400000">
            <a:off x="4686300" y="2171700"/>
            <a:ext cx="6629400" cy="22860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70" name="Shape 70"/>
          <p:cNvSpPr txBox="1">
            <a:spLocks noGrp="1"/>
          </p:cNvSpPr>
          <p:nvPr>
            <p:ph type="body" idx="1"/>
          </p:nvPr>
        </p:nvSpPr>
        <p:spPr>
          <a:xfrm rot="5400000">
            <a:off x="38100" y="-38100"/>
            <a:ext cx="6629400" cy="6705600"/>
          </a:xfrm>
          <a:prstGeom prst="rect">
            <a:avLst/>
          </a:prstGeom>
          <a:noFill/>
          <a:ln>
            <a:noFill/>
          </a:ln>
        </p:spPr>
        <p:txBody>
          <a:bodyPr spcFirstLastPara="1" wrap="square" lIns="91425" tIns="91425" rIns="91425" bIns="91425" anchor="t" anchorCtr="0"/>
          <a:lstStyle>
            <a:lvl1pPr marL="457200" marR="0" lvl="0" indent="-228600" algn="l" rtl="0">
              <a:spcBef>
                <a:spcPts val="2100"/>
              </a:spcBef>
              <a:spcAft>
                <a:spcPts val="0"/>
              </a:spcAft>
              <a:buSzPts val="1400"/>
              <a:buNone/>
              <a:defRPr sz="2800" b="0" i="0" u="none" strike="noStrike" cap="none">
                <a:solidFill>
                  <a:schemeClr val="dk1"/>
                </a:solidFill>
                <a:latin typeface="Arial"/>
                <a:ea typeface="Arial"/>
                <a:cs typeface="Arial"/>
                <a:sym typeface="Arial"/>
              </a:defRPr>
            </a:lvl1pPr>
            <a:lvl2pPr marL="914400" marR="0" lvl="1" indent="-381000"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L="3200400" marR="0" lvl="6"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L="3657600" marR="0" lvl="7"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L="4114800" marR="0" lvl="8"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0"/>
            <a:ext cx="7696200" cy="13716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0" y="0"/>
            <a:ext cx="7696200" cy="13716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33" name="Shape 33"/>
          <p:cNvSpPr txBox="1">
            <a:spLocks noGrp="1"/>
          </p:cNvSpPr>
          <p:nvPr>
            <p:ph type="body" idx="1"/>
          </p:nvPr>
        </p:nvSpPr>
        <p:spPr>
          <a:xfrm>
            <a:off x="304800" y="1524000"/>
            <a:ext cx="4343400" cy="5105400"/>
          </a:xfrm>
          <a:prstGeom prst="rect">
            <a:avLst/>
          </a:prstGeom>
          <a:noFill/>
          <a:ln>
            <a:noFill/>
          </a:ln>
        </p:spPr>
        <p:txBody>
          <a:bodyPr spcFirstLastPara="1" wrap="square" lIns="91425" tIns="91425" rIns="91425" bIns="91425" anchor="t" anchorCtr="0"/>
          <a:lstStyle>
            <a:lvl1pPr marL="457200" marR="0" lvl="0" indent="-228600" algn="l" rtl="0">
              <a:spcBef>
                <a:spcPts val="2100"/>
              </a:spcBef>
              <a:spcAft>
                <a:spcPts val="0"/>
              </a:spcAft>
              <a:buSzPts val="1400"/>
              <a:buNone/>
              <a:defRPr sz="2800" b="0" i="0" u="none" strike="noStrike" cap="none">
                <a:solidFill>
                  <a:schemeClr val="dk1"/>
                </a:solidFill>
                <a:latin typeface="Arial"/>
                <a:ea typeface="Arial"/>
                <a:cs typeface="Arial"/>
                <a:sym typeface="Arial"/>
              </a:defRPr>
            </a:lvl1pPr>
            <a:lvl2pPr marL="914400" marR="0" lvl="1" indent="-381000"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L="3200400" marR="0" lvl="6"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L="3657600" marR="0" lvl="7"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L="4114800" marR="0" lvl="8"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
        <p:nvSpPr>
          <p:cNvPr id="34" name="Shape 34"/>
          <p:cNvSpPr txBox="1">
            <a:spLocks noGrp="1"/>
          </p:cNvSpPr>
          <p:nvPr>
            <p:ph type="body" idx="2"/>
          </p:nvPr>
        </p:nvSpPr>
        <p:spPr>
          <a:xfrm>
            <a:off x="4800600" y="1524000"/>
            <a:ext cx="4343400" cy="5105400"/>
          </a:xfrm>
          <a:prstGeom prst="rect">
            <a:avLst/>
          </a:prstGeom>
          <a:noFill/>
          <a:ln>
            <a:noFill/>
          </a:ln>
        </p:spPr>
        <p:txBody>
          <a:bodyPr spcFirstLastPara="1" wrap="square" lIns="91425" tIns="91425" rIns="91425" bIns="91425" anchor="t" anchorCtr="0"/>
          <a:lstStyle>
            <a:lvl1pPr marL="457200" marR="0" lvl="0" indent="-228600" algn="l" rtl="0">
              <a:spcBef>
                <a:spcPts val="2100"/>
              </a:spcBef>
              <a:spcAft>
                <a:spcPts val="0"/>
              </a:spcAft>
              <a:buSzPts val="1400"/>
              <a:buNone/>
              <a:defRPr sz="2800" b="0" i="0" u="none" strike="noStrike" cap="none">
                <a:solidFill>
                  <a:schemeClr val="dk1"/>
                </a:solidFill>
                <a:latin typeface="Arial"/>
                <a:ea typeface="Arial"/>
                <a:cs typeface="Arial"/>
                <a:sym typeface="Arial"/>
              </a:defRPr>
            </a:lvl1pPr>
            <a:lvl2pPr marL="914400" marR="0" lvl="1" indent="-381000"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L="3200400" marR="0" lvl="6"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L="3657600" marR="0" lvl="7"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L="4114800" marR="0" lvl="8"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 Pictures with Caption">
  <p:cSld name="3 Pictures with Caption">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5051425" y="381001"/>
            <a:ext cx="3635375" cy="2209800"/>
          </a:xfrm>
          <a:prstGeom prst="rect">
            <a:avLst/>
          </a:prstGeom>
          <a:noFill/>
          <a:ln>
            <a:noFill/>
          </a:ln>
        </p:spPr>
        <p:txBody>
          <a:bodyPr spcFirstLastPara="1" wrap="square" lIns="91425" tIns="91425" rIns="91425" bIns="91425" anchor="b" anchorCtr="0"/>
          <a:lstStyle>
            <a:lvl1pPr marR="0" lvl="0" algn="l" rtl="0">
              <a:lnSpc>
                <a:spcPct val="85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37" name="Shape 37"/>
          <p:cNvSpPr txBox="1">
            <a:spLocks noGrp="1"/>
          </p:cNvSpPr>
          <p:nvPr>
            <p:ph type="body" idx="1"/>
          </p:nvPr>
        </p:nvSpPr>
        <p:spPr>
          <a:xfrm>
            <a:off x="5051425" y="2649070"/>
            <a:ext cx="3635375" cy="3505667"/>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595959"/>
              </a:buClr>
              <a:buSzPts val="2000"/>
              <a:buFont typeface="Arial"/>
              <a:buNone/>
              <a:defRPr sz="2000" b="0" i="0" u="none" strike="noStrike" cap="none">
                <a:solidFill>
                  <a:srgbClr val="595959"/>
                </a:solidFill>
                <a:latin typeface="Arial"/>
                <a:ea typeface="Arial"/>
                <a:cs typeface="Arial"/>
                <a:sym typeface="Arial"/>
              </a:defRPr>
            </a:lvl1pPr>
            <a:lvl2pPr marL="914400" marR="0" lvl="1" indent="-228600" algn="l" rtl="0">
              <a:spcBef>
                <a:spcPts val="0"/>
              </a:spcBef>
              <a:spcAft>
                <a:spcPts val="0"/>
              </a:spcAft>
              <a:buClr>
                <a:schemeClr val="accent2"/>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rgbClr val="3333FF"/>
              </a:buClr>
              <a:buSzPts val="950"/>
              <a:buFont typeface="Courier New"/>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6pPr>
            <a:lvl7pPr marL="3200400" marR="0" lvl="6"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7pPr>
            <a:lvl8pPr marL="3657600" marR="0" lvl="7"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8pPr>
            <a:lvl9pPr marL="4114800" marR="0" lvl="8"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9pPr>
          </a:lstStyle>
          <a:p>
            <a:endParaRPr/>
          </a:p>
        </p:txBody>
      </p:sp>
      <p:sp>
        <p:nvSpPr>
          <p:cNvPr id="38" name="Shape 38"/>
          <p:cNvSpPr>
            <a:spLocks noGrp="1"/>
          </p:cNvSpPr>
          <p:nvPr>
            <p:ph type="pic" idx="2"/>
          </p:nvPr>
        </p:nvSpPr>
        <p:spPr>
          <a:xfrm>
            <a:off x="990600" y="2590800"/>
            <a:ext cx="3505200" cy="3505200"/>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t" anchorCtr="0"/>
          <a:lstStyle>
            <a:lvl1pPr marR="0" lvl="0" algn="l" rtl="0">
              <a:spcBef>
                <a:spcPts val="2100"/>
              </a:spcBef>
              <a:spcAft>
                <a:spcPts val="0"/>
              </a:spcAft>
              <a:buClr>
                <a:schemeClr val="lt1"/>
              </a:buClr>
              <a:buSzPts val="2800"/>
              <a:buFont typeface="Arial"/>
              <a:buNone/>
              <a:defRPr sz="2800" b="0" i="0" u="none" strike="noStrike" cap="none">
                <a:solidFill>
                  <a:schemeClr val="lt1"/>
                </a:solidFill>
                <a:latin typeface="Arial"/>
                <a:ea typeface="Arial"/>
                <a:cs typeface="Arial"/>
                <a:sym typeface="Arial"/>
              </a:defRPr>
            </a:lvl1pPr>
            <a:lvl2pPr marR="0" lvl="1"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R="0" lvl="2"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R="0" lvl="3"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R="0" lvl="6"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R="0" lvl="7"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R="0" lvl="8"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
        <p:nvSpPr>
          <p:cNvPr id="39" name="Shape 39"/>
          <p:cNvSpPr>
            <a:spLocks noGrp="1"/>
          </p:cNvSpPr>
          <p:nvPr>
            <p:ph type="pic" idx="3"/>
          </p:nvPr>
        </p:nvSpPr>
        <p:spPr>
          <a:xfrm>
            <a:off x="2479675" y="1260475"/>
            <a:ext cx="1254125" cy="1254125"/>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t" anchorCtr="0"/>
          <a:lstStyle>
            <a:lvl1pPr marR="0" lvl="0" algn="l" rtl="0">
              <a:spcBef>
                <a:spcPts val="1050"/>
              </a:spcBef>
              <a:spcAft>
                <a:spcPts val="0"/>
              </a:spcAft>
              <a:buClr>
                <a:schemeClr val="lt1"/>
              </a:buClr>
              <a:buSzPts val="1400"/>
              <a:buFont typeface="Arial"/>
              <a:buNone/>
              <a:defRPr sz="1400" b="0" i="0" u="none" strike="noStrike" cap="none">
                <a:solidFill>
                  <a:schemeClr val="lt1"/>
                </a:solidFill>
                <a:latin typeface="Arial"/>
                <a:ea typeface="Arial"/>
                <a:cs typeface="Arial"/>
                <a:sym typeface="Arial"/>
              </a:defRPr>
            </a:lvl1pPr>
            <a:lvl2pPr marR="0" lvl="1"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R="0" lvl="2"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R="0" lvl="3"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R="0" lvl="6"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R="0" lvl="7"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R="0" lvl="8"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
        <p:nvSpPr>
          <p:cNvPr id="40" name="Shape 40"/>
          <p:cNvSpPr>
            <a:spLocks noGrp="1"/>
          </p:cNvSpPr>
          <p:nvPr>
            <p:ph type="pic" idx="4"/>
          </p:nvPr>
        </p:nvSpPr>
        <p:spPr>
          <a:xfrm>
            <a:off x="269875" y="762000"/>
            <a:ext cx="2092325" cy="2092325"/>
          </a:xfrm>
          <a:prstGeom prst="ellipse">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t" anchorCtr="0"/>
          <a:lstStyle>
            <a:lvl1pPr marR="0" lvl="0" algn="l" rtl="0">
              <a:spcBef>
                <a:spcPts val="135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1pPr>
            <a:lvl2pPr marR="0" lvl="1"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R="0" lvl="2"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R="0" lvl="3"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R="0" lvl="6"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R="0" lvl="7"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R="0" lvl="8"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
        <p:nvSpPr>
          <p:cNvPr id="41" name="Shape 41"/>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2400">
                <a:solidFill>
                  <a:schemeClr val="lt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5789613" y="6356350"/>
            <a:ext cx="2895600" cy="36512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2400">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sldNum" idx="12"/>
          </p:nvPr>
        </p:nvSpPr>
        <p:spPr>
          <a:xfrm>
            <a:off x="4305300" y="6356350"/>
            <a:ext cx="533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chemeClr val="dk1"/>
                </a:solidFill>
                <a:latin typeface="Arial"/>
                <a:ea typeface="Arial"/>
                <a:cs typeface="Arial"/>
                <a:sym typeface="Arial"/>
              </a:defRPr>
            </a:lvl1pPr>
            <a:lvl2pPr marL="0" marR="0" lvl="1" indent="0" algn="l" rtl="0">
              <a:spcBef>
                <a:spcPts val="0"/>
              </a:spcBef>
              <a:spcAft>
                <a:spcPts val="0"/>
              </a:spcAft>
              <a:buNone/>
              <a:defRPr sz="2400">
                <a:solidFill>
                  <a:schemeClr val="dk1"/>
                </a:solidFill>
                <a:latin typeface="Arial"/>
                <a:ea typeface="Arial"/>
                <a:cs typeface="Arial"/>
                <a:sym typeface="Arial"/>
              </a:defRPr>
            </a:lvl2pPr>
            <a:lvl3pPr marL="0" marR="0" lvl="2" indent="0" algn="l" rtl="0">
              <a:spcBef>
                <a:spcPts val="0"/>
              </a:spcBef>
              <a:spcAft>
                <a:spcPts val="0"/>
              </a:spcAft>
              <a:buNone/>
              <a:defRPr sz="2400">
                <a:solidFill>
                  <a:schemeClr val="dk1"/>
                </a:solidFill>
                <a:latin typeface="Arial"/>
                <a:ea typeface="Arial"/>
                <a:cs typeface="Arial"/>
                <a:sym typeface="Arial"/>
              </a:defRPr>
            </a:lvl3pPr>
            <a:lvl4pPr marL="0" marR="0" lvl="3" indent="0" algn="l" rtl="0">
              <a:spcBef>
                <a:spcPts val="0"/>
              </a:spcBef>
              <a:spcAft>
                <a:spcPts val="0"/>
              </a:spcAft>
              <a:buNone/>
              <a:defRPr sz="2400">
                <a:solidFill>
                  <a:schemeClr val="dk1"/>
                </a:solidFill>
                <a:latin typeface="Arial"/>
                <a:ea typeface="Arial"/>
                <a:cs typeface="Arial"/>
                <a:sym typeface="Arial"/>
              </a:defRPr>
            </a:lvl4pPr>
            <a:lvl5pPr marL="0" marR="0" lvl="4" indent="0" algn="l" rtl="0">
              <a:spcBef>
                <a:spcPts val="0"/>
              </a:spcBef>
              <a:spcAft>
                <a:spcPts val="0"/>
              </a:spcAft>
              <a:buNone/>
              <a:defRPr sz="2400">
                <a:solidFill>
                  <a:schemeClr val="dk1"/>
                </a:solidFill>
                <a:latin typeface="Arial"/>
                <a:ea typeface="Arial"/>
                <a:cs typeface="Arial"/>
                <a:sym typeface="Arial"/>
              </a:defRPr>
            </a:lvl5pPr>
            <a:lvl6pPr marL="0" marR="0" lvl="5" indent="0" algn="l" rtl="0">
              <a:spcBef>
                <a:spcPts val="0"/>
              </a:spcBef>
              <a:spcAft>
                <a:spcPts val="0"/>
              </a:spcAft>
              <a:buNone/>
              <a:defRPr sz="2400">
                <a:solidFill>
                  <a:schemeClr val="dk1"/>
                </a:solidFill>
                <a:latin typeface="Arial"/>
                <a:ea typeface="Arial"/>
                <a:cs typeface="Arial"/>
                <a:sym typeface="Arial"/>
              </a:defRPr>
            </a:lvl6pPr>
            <a:lvl7pPr marL="0" marR="0" lvl="6" indent="0" algn="l" rtl="0">
              <a:spcBef>
                <a:spcPts val="0"/>
              </a:spcBef>
              <a:spcAft>
                <a:spcPts val="0"/>
              </a:spcAft>
              <a:buNone/>
              <a:defRPr sz="2400">
                <a:solidFill>
                  <a:schemeClr val="dk1"/>
                </a:solidFill>
                <a:latin typeface="Arial"/>
                <a:ea typeface="Arial"/>
                <a:cs typeface="Arial"/>
                <a:sym typeface="Arial"/>
              </a:defRPr>
            </a:lvl7pPr>
            <a:lvl8pPr marL="0" marR="0" lvl="7" indent="0" algn="l" rtl="0">
              <a:spcBef>
                <a:spcPts val="0"/>
              </a:spcBef>
              <a:spcAft>
                <a:spcPts val="0"/>
              </a:spcAft>
              <a:buNone/>
              <a:defRPr sz="2400">
                <a:solidFill>
                  <a:schemeClr val="dk1"/>
                </a:solidFill>
                <a:latin typeface="Arial"/>
                <a:ea typeface="Arial"/>
                <a:cs typeface="Arial"/>
                <a:sym typeface="Arial"/>
              </a:defRPr>
            </a:lvl8pPr>
            <a:lvl9pPr marL="0" marR="0" lvl="8" indent="0" algn="l" rtl="0">
              <a:spcBef>
                <a:spcPts val="0"/>
              </a:spcBef>
              <a:spcAft>
                <a:spcPts val="0"/>
              </a:spcAft>
              <a:buNone/>
              <a:defRPr sz="24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0" y="0"/>
            <a:ext cx="7696200" cy="13716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46" name="Shape 46"/>
          <p:cNvSpPr txBox="1">
            <a:spLocks noGrp="1"/>
          </p:cNvSpPr>
          <p:nvPr>
            <p:ph type="body" idx="1"/>
          </p:nvPr>
        </p:nvSpPr>
        <p:spPr>
          <a:xfrm>
            <a:off x="304800" y="1516063"/>
            <a:ext cx="8839200" cy="4876800"/>
          </a:xfrm>
          <a:prstGeom prst="rect">
            <a:avLst/>
          </a:prstGeom>
          <a:noFill/>
          <a:ln>
            <a:noFill/>
          </a:ln>
        </p:spPr>
        <p:txBody>
          <a:bodyPr spcFirstLastPara="1" wrap="square" lIns="91425" tIns="91425" rIns="91425" bIns="91425" anchor="t" anchorCtr="0"/>
          <a:lstStyle>
            <a:lvl1pPr marL="457200" marR="0" lvl="0" indent="-228600" algn="l" rtl="0">
              <a:spcBef>
                <a:spcPts val="2100"/>
              </a:spcBef>
              <a:spcAft>
                <a:spcPts val="0"/>
              </a:spcAft>
              <a:buSzPts val="1400"/>
              <a:buNone/>
              <a:defRPr sz="2800" b="0" i="0" u="none" strike="noStrike" cap="none">
                <a:solidFill>
                  <a:schemeClr val="dk1"/>
                </a:solidFill>
                <a:latin typeface="Arial"/>
                <a:ea typeface="Arial"/>
                <a:cs typeface="Arial"/>
                <a:sym typeface="Arial"/>
              </a:defRPr>
            </a:lvl1pPr>
            <a:lvl2pPr marL="914400" marR="0" lvl="1" indent="-381000"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L="3200400" marR="0" lvl="6"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L="3657600" marR="0" lvl="7"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L="4114800" marR="0" lvl="8"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722313" y="4406900"/>
            <a:ext cx="7772400" cy="1362075"/>
          </a:xfrm>
          <a:prstGeom prst="rect">
            <a:avLst/>
          </a:prstGeom>
          <a:noFill/>
          <a:ln>
            <a:noFill/>
          </a:ln>
        </p:spPr>
        <p:txBody>
          <a:bodyPr spcFirstLastPara="1" wrap="square" lIns="91425" tIns="91425" rIns="91425" bIns="91425" anchor="t" anchorCtr="0"/>
          <a:lstStyle>
            <a:lvl1pPr marR="0" lvl="0" algn="l" rtl="0">
              <a:lnSpc>
                <a:spcPct val="85000"/>
              </a:lnSpc>
              <a:spcBef>
                <a:spcPts val="0"/>
              </a:spcBef>
              <a:spcAft>
                <a:spcPts val="0"/>
              </a:spcAft>
              <a:buSzPts val="1400"/>
              <a:buNone/>
              <a:defRPr sz="4000" b="1"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50" name="Shape 50"/>
          <p:cNvSpPr txBox="1">
            <a:spLocks noGrp="1"/>
          </p:cNvSpPr>
          <p:nvPr>
            <p:ph type="body" idx="1"/>
          </p:nvPr>
        </p:nvSpPr>
        <p:spPr>
          <a:xfrm>
            <a:off x="722313" y="2906713"/>
            <a:ext cx="7772400" cy="1500187"/>
          </a:xfrm>
          <a:prstGeom prst="rect">
            <a:avLst/>
          </a:prstGeom>
          <a:noFill/>
          <a:ln>
            <a:noFill/>
          </a:ln>
        </p:spPr>
        <p:txBody>
          <a:bodyPr spcFirstLastPara="1" wrap="square" lIns="91425" tIns="91425" rIns="91425" bIns="91425" anchor="b" anchorCtr="0"/>
          <a:lstStyle>
            <a:lvl1pPr marL="457200" marR="0" lvl="0" indent="-228600" algn="l" rtl="0">
              <a:spcBef>
                <a:spcPts val="1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accent2"/>
              </a:buClr>
              <a:buSzPts val="1800"/>
              <a:buFont typeface="Arial"/>
              <a:buNone/>
              <a:defRPr sz="1800" b="0" i="0" u="none" strike="noStrike" cap="none">
                <a:solidFill>
                  <a:schemeClr val="dk1"/>
                </a:solidFill>
                <a:latin typeface="Arial"/>
                <a:ea typeface="Arial"/>
                <a:cs typeface="Arial"/>
                <a:sym typeface="Arial"/>
              </a:defRPr>
            </a:lvl2pPr>
            <a:lvl3pPr marL="1371600" marR="0" lvl="2" indent="-228600" algn="l" rtl="0">
              <a:spcBef>
                <a:spcPts val="320"/>
              </a:spcBef>
              <a:spcAft>
                <a:spcPts val="0"/>
              </a:spcAft>
              <a:buClr>
                <a:srgbClr val="3333FF"/>
              </a:buClr>
              <a:buSzPts val="1520"/>
              <a:buFont typeface="Courier New"/>
              <a:buNone/>
              <a:defRPr sz="1600" b="0" i="0" u="none" strike="noStrike" cap="none">
                <a:solidFill>
                  <a:schemeClr val="dk1"/>
                </a:solidFill>
                <a:latin typeface="Arial"/>
                <a:ea typeface="Arial"/>
                <a:cs typeface="Arial"/>
                <a:sym typeface="Arial"/>
              </a:defRPr>
            </a:lvl3pPr>
            <a:lvl4pPr marL="1828800" marR="0" lvl="3"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spcBef>
                <a:spcPts val="280"/>
              </a:spcBef>
              <a:spcAft>
                <a:spcPts val="0"/>
              </a:spcAft>
              <a:buClr>
                <a:schemeClr val="dk1"/>
              </a:buClr>
              <a:buSzPts val="1400"/>
              <a:buFont typeface="Oswald"/>
              <a:buNone/>
              <a:defRPr sz="1400" b="0" i="0" u="none" strike="noStrike" cap="none">
                <a:solidFill>
                  <a:schemeClr val="dk1"/>
                </a:solidFill>
                <a:latin typeface="Oswald"/>
                <a:ea typeface="Oswald"/>
                <a:cs typeface="Oswald"/>
                <a:sym typeface="Oswald"/>
              </a:defRPr>
            </a:lvl6pPr>
            <a:lvl7pPr marL="3200400" marR="0" lvl="6" indent="-228600" algn="l" rtl="0">
              <a:spcBef>
                <a:spcPts val="280"/>
              </a:spcBef>
              <a:spcAft>
                <a:spcPts val="0"/>
              </a:spcAft>
              <a:buClr>
                <a:schemeClr val="dk1"/>
              </a:buClr>
              <a:buSzPts val="1400"/>
              <a:buFont typeface="Oswald"/>
              <a:buNone/>
              <a:defRPr sz="1400" b="0" i="0" u="none" strike="noStrike" cap="none">
                <a:solidFill>
                  <a:schemeClr val="dk1"/>
                </a:solidFill>
                <a:latin typeface="Oswald"/>
                <a:ea typeface="Oswald"/>
                <a:cs typeface="Oswald"/>
                <a:sym typeface="Oswald"/>
              </a:defRPr>
            </a:lvl7pPr>
            <a:lvl8pPr marL="3657600" marR="0" lvl="7" indent="-228600" algn="l" rtl="0">
              <a:spcBef>
                <a:spcPts val="280"/>
              </a:spcBef>
              <a:spcAft>
                <a:spcPts val="0"/>
              </a:spcAft>
              <a:buClr>
                <a:schemeClr val="dk1"/>
              </a:buClr>
              <a:buSzPts val="1400"/>
              <a:buFont typeface="Oswald"/>
              <a:buNone/>
              <a:defRPr sz="1400" b="0" i="0" u="none" strike="noStrike" cap="none">
                <a:solidFill>
                  <a:schemeClr val="dk1"/>
                </a:solidFill>
                <a:latin typeface="Oswald"/>
                <a:ea typeface="Oswald"/>
                <a:cs typeface="Oswald"/>
                <a:sym typeface="Oswald"/>
              </a:defRPr>
            </a:lvl8pPr>
            <a:lvl9pPr marL="4114800" marR="0" lvl="8" indent="-228600" algn="l" rtl="0">
              <a:spcBef>
                <a:spcPts val="280"/>
              </a:spcBef>
              <a:spcAft>
                <a:spcPts val="0"/>
              </a:spcAft>
              <a:buClr>
                <a:schemeClr val="dk1"/>
              </a:buClr>
              <a:buSzPts val="1400"/>
              <a:buFont typeface="Oswald"/>
              <a:buNone/>
              <a:defRPr sz="14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53" name="Shape 53"/>
          <p:cNvSpPr txBox="1">
            <a:spLocks noGrp="1"/>
          </p:cNvSpPr>
          <p:nvPr>
            <p:ph type="body" idx="1"/>
          </p:nvPr>
        </p:nvSpPr>
        <p:spPr>
          <a:xfrm>
            <a:off x="457200" y="1535113"/>
            <a:ext cx="4040188" cy="639762"/>
          </a:xfrm>
          <a:prstGeom prst="rect">
            <a:avLst/>
          </a:prstGeom>
          <a:noFill/>
          <a:ln>
            <a:noFill/>
          </a:ln>
        </p:spPr>
        <p:txBody>
          <a:bodyPr spcFirstLastPara="1" wrap="square" lIns="91425" tIns="91425" rIns="91425" bIns="91425" anchor="b" anchorCtr="0"/>
          <a:lstStyle>
            <a:lvl1pPr marL="457200" marR="0" lvl="0" indent="-228600" algn="l" rtl="0">
              <a:spcBef>
                <a:spcPts val="18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accent2"/>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rgbClr val="3333FF"/>
              </a:buClr>
              <a:buSzPts val="1710"/>
              <a:buFont typeface="Courier New"/>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6pPr>
            <a:lvl7pPr marL="3200400" marR="0" lvl="6"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7pPr>
            <a:lvl8pPr marL="3657600" marR="0" lvl="7"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8pPr>
            <a:lvl9pPr marL="4114800" marR="0" lvl="8"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9pPr>
          </a:lstStyle>
          <a:p>
            <a:endParaRPr/>
          </a:p>
        </p:txBody>
      </p:sp>
      <p:sp>
        <p:nvSpPr>
          <p:cNvPr id="54" name="Shape 54"/>
          <p:cNvSpPr txBox="1">
            <a:spLocks noGrp="1"/>
          </p:cNvSpPr>
          <p:nvPr>
            <p:ph type="body" idx="2"/>
          </p:nvPr>
        </p:nvSpPr>
        <p:spPr>
          <a:xfrm>
            <a:off x="457200" y="2174875"/>
            <a:ext cx="4040188" cy="3951288"/>
          </a:xfrm>
          <a:prstGeom prst="rect">
            <a:avLst/>
          </a:prstGeom>
          <a:noFill/>
          <a:ln>
            <a:noFill/>
          </a:ln>
        </p:spPr>
        <p:txBody>
          <a:bodyPr spcFirstLastPara="1" wrap="square" lIns="91425" tIns="91425" rIns="91425" bIns="91425" anchor="t" anchorCtr="0"/>
          <a:lstStyle>
            <a:lvl1pPr marL="457200" marR="0" lvl="0" indent="-228600" algn="l" rtl="0">
              <a:spcBef>
                <a:spcPts val="1800"/>
              </a:spcBef>
              <a:spcAft>
                <a:spcPts val="0"/>
              </a:spcAft>
              <a:buSzPts val="1400"/>
              <a:buNone/>
              <a:defRPr sz="2400" b="0" i="0" u="none" strike="noStrike" cap="none">
                <a:solidFill>
                  <a:schemeClr val="dk1"/>
                </a:solidFill>
                <a:latin typeface="Arial"/>
                <a:ea typeface="Arial"/>
                <a:cs typeface="Arial"/>
                <a:sym typeface="Arial"/>
              </a:defRPr>
            </a:lvl1pPr>
            <a:lvl2pPr marL="914400" marR="0" lvl="1" indent="-355600" algn="l" rtl="0">
              <a:spcBef>
                <a:spcPts val="0"/>
              </a:spcBef>
              <a:spcAft>
                <a:spcPts val="0"/>
              </a:spcAft>
              <a:buClr>
                <a:schemeClr val="accent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37185" algn="l" rtl="0">
              <a:spcBef>
                <a:spcPts val="360"/>
              </a:spcBef>
              <a:spcAft>
                <a:spcPts val="0"/>
              </a:spcAft>
              <a:buClr>
                <a:srgbClr val="3333FF"/>
              </a:buClr>
              <a:buSzPts val="1710"/>
              <a:buFont typeface="Courier New"/>
              <a:buChar char="o"/>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6pPr>
            <a:lvl7pPr marL="3200400" marR="0" lvl="6"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7pPr>
            <a:lvl8pPr marL="3657600" marR="0" lvl="7"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8pPr>
            <a:lvl9pPr marL="4114800" marR="0" lvl="8"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9pPr>
          </a:lstStyle>
          <a:p>
            <a:endParaRPr/>
          </a:p>
        </p:txBody>
      </p:sp>
      <p:sp>
        <p:nvSpPr>
          <p:cNvPr id="55" name="Shape 55"/>
          <p:cNvSpPr txBox="1">
            <a:spLocks noGrp="1"/>
          </p:cNvSpPr>
          <p:nvPr>
            <p:ph type="body" idx="3"/>
          </p:nvPr>
        </p:nvSpPr>
        <p:spPr>
          <a:xfrm>
            <a:off x="4645025" y="1535113"/>
            <a:ext cx="4041775" cy="639762"/>
          </a:xfrm>
          <a:prstGeom prst="rect">
            <a:avLst/>
          </a:prstGeom>
          <a:noFill/>
          <a:ln>
            <a:noFill/>
          </a:ln>
        </p:spPr>
        <p:txBody>
          <a:bodyPr spcFirstLastPara="1" wrap="square" lIns="91425" tIns="91425" rIns="91425" bIns="91425" anchor="b" anchorCtr="0"/>
          <a:lstStyle>
            <a:lvl1pPr marL="457200" marR="0" lvl="0" indent="-228600" algn="l" rtl="0">
              <a:spcBef>
                <a:spcPts val="18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accent2"/>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Clr>
                <a:srgbClr val="3333FF"/>
              </a:buClr>
              <a:buSzPts val="1710"/>
              <a:buFont typeface="Courier New"/>
              <a:buNone/>
              <a:defRPr sz="1800" b="1" i="0" u="none" strike="noStrike" cap="none">
                <a:solidFill>
                  <a:schemeClr val="dk1"/>
                </a:solidFill>
                <a:latin typeface="Arial"/>
                <a:ea typeface="Arial"/>
                <a:cs typeface="Arial"/>
                <a:sym typeface="Arial"/>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6pPr>
            <a:lvl7pPr marL="3200400" marR="0" lvl="6"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7pPr>
            <a:lvl8pPr marL="3657600" marR="0" lvl="7"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8pPr>
            <a:lvl9pPr marL="4114800" marR="0" lvl="8" indent="-228600" algn="l" rtl="0">
              <a:spcBef>
                <a:spcPts val="320"/>
              </a:spcBef>
              <a:spcAft>
                <a:spcPts val="0"/>
              </a:spcAft>
              <a:buClr>
                <a:schemeClr val="dk1"/>
              </a:buClr>
              <a:buSzPts val="1600"/>
              <a:buFont typeface="Oswald"/>
              <a:buNone/>
              <a:defRPr sz="1600" b="1" i="0" u="none" strike="noStrike" cap="none">
                <a:solidFill>
                  <a:schemeClr val="dk1"/>
                </a:solidFill>
                <a:latin typeface="Oswald"/>
                <a:ea typeface="Oswald"/>
                <a:cs typeface="Oswald"/>
                <a:sym typeface="Oswald"/>
              </a:defRPr>
            </a:lvl9pPr>
          </a:lstStyle>
          <a:p>
            <a:endParaRPr/>
          </a:p>
        </p:txBody>
      </p:sp>
      <p:sp>
        <p:nvSpPr>
          <p:cNvPr id="56" name="Shape 56"/>
          <p:cNvSpPr txBox="1">
            <a:spLocks noGrp="1"/>
          </p:cNvSpPr>
          <p:nvPr>
            <p:ph type="body" idx="4"/>
          </p:nvPr>
        </p:nvSpPr>
        <p:spPr>
          <a:xfrm>
            <a:off x="4645025" y="2174875"/>
            <a:ext cx="4041775" cy="3951288"/>
          </a:xfrm>
          <a:prstGeom prst="rect">
            <a:avLst/>
          </a:prstGeom>
          <a:noFill/>
          <a:ln>
            <a:noFill/>
          </a:ln>
        </p:spPr>
        <p:txBody>
          <a:bodyPr spcFirstLastPara="1" wrap="square" lIns="91425" tIns="91425" rIns="91425" bIns="91425" anchor="t" anchorCtr="0"/>
          <a:lstStyle>
            <a:lvl1pPr marL="457200" marR="0" lvl="0" indent="-228600" algn="l" rtl="0">
              <a:spcBef>
                <a:spcPts val="1800"/>
              </a:spcBef>
              <a:spcAft>
                <a:spcPts val="0"/>
              </a:spcAft>
              <a:buSzPts val="1400"/>
              <a:buNone/>
              <a:defRPr sz="2400" b="0" i="0" u="none" strike="noStrike" cap="none">
                <a:solidFill>
                  <a:schemeClr val="dk1"/>
                </a:solidFill>
                <a:latin typeface="Arial"/>
                <a:ea typeface="Arial"/>
                <a:cs typeface="Arial"/>
                <a:sym typeface="Arial"/>
              </a:defRPr>
            </a:lvl1pPr>
            <a:lvl2pPr marL="914400" marR="0" lvl="1" indent="-355600" algn="l" rtl="0">
              <a:spcBef>
                <a:spcPts val="0"/>
              </a:spcBef>
              <a:spcAft>
                <a:spcPts val="0"/>
              </a:spcAft>
              <a:buClr>
                <a:schemeClr val="accent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37185" algn="l" rtl="0">
              <a:spcBef>
                <a:spcPts val="360"/>
              </a:spcBef>
              <a:spcAft>
                <a:spcPts val="0"/>
              </a:spcAft>
              <a:buClr>
                <a:srgbClr val="3333FF"/>
              </a:buClr>
              <a:buSzPts val="1710"/>
              <a:buFont typeface="Courier New"/>
              <a:buChar char="o"/>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6pPr>
            <a:lvl7pPr marL="3200400" marR="0" lvl="6"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7pPr>
            <a:lvl8pPr marL="3657600" marR="0" lvl="7"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8pPr>
            <a:lvl9pPr marL="4114800" marR="0" lvl="8" indent="-330200" algn="l" rtl="0">
              <a:spcBef>
                <a:spcPts val="320"/>
              </a:spcBef>
              <a:spcAft>
                <a:spcPts val="0"/>
              </a:spcAft>
              <a:buClr>
                <a:schemeClr val="dk1"/>
              </a:buClr>
              <a:buSzPts val="1600"/>
              <a:buFont typeface="Oswald"/>
              <a:buChar char="»"/>
              <a:defRPr sz="16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3050"/>
            <a:ext cx="3008313" cy="1162050"/>
          </a:xfrm>
          <a:prstGeom prst="rect">
            <a:avLst/>
          </a:prstGeom>
          <a:noFill/>
          <a:ln>
            <a:noFill/>
          </a:ln>
        </p:spPr>
        <p:txBody>
          <a:bodyPr spcFirstLastPara="1" wrap="square" lIns="91425" tIns="91425" rIns="91425" bIns="91425" anchor="b" anchorCtr="0"/>
          <a:lstStyle>
            <a:lvl1pPr marR="0" lvl="0" algn="l" rtl="0">
              <a:lnSpc>
                <a:spcPct val="85000"/>
              </a:lnSpc>
              <a:spcBef>
                <a:spcPts val="0"/>
              </a:spcBef>
              <a:spcAft>
                <a:spcPts val="0"/>
              </a:spcAft>
              <a:buSzPts val="1400"/>
              <a:buNone/>
              <a:defRPr sz="2000" b="1"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59" name="Shape 59"/>
          <p:cNvSpPr txBox="1">
            <a:spLocks noGrp="1"/>
          </p:cNvSpPr>
          <p:nvPr>
            <p:ph type="body" idx="1"/>
          </p:nvPr>
        </p:nvSpPr>
        <p:spPr>
          <a:xfrm>
            <a:off x="3575050" y="273050"/>
            <a:ext cx="5111750" cy="5853113"/>
          </a:xfrm>
          <a:prstGeom prst="rect">
            <a:avLst/>
          </a:prstGeom>
          <a:noFill/>
          <a:ln>
            <a:noFill/>
          </a:ln>
        </p:spPr>
        <p:txBody>
          <a:bodyPr spcFirstLastPara="1" wrap="square" lIns="91425" tIns="91425" rIns="91425" bIns="91425" anchor="t" anchorCtr="0"/>
          <a:lstStyle>
            <a:lvl1pPr marL="457200" marR="0" lvl="0" indent="-228600" algn="l" rtl="0">
              <a:spcBef>
                <a:spcPts val="2400"/>
              </a:spcBef>
              <a:spcAft>
                <a:spcPts val="0"/>
              </a:spcAft>
              <a:buSzPts val="1400"/>
              <a:buNone/>
              <a:defRPr sz="3200" b="0" i="0" u="none" strike="noStrike" cap="none">
                <a:solidFill>
                  <a:schemeClr val="dk1"/>
                </a:solidFill>
                <a:latin typeface="Arial"/>
                <a:ea typeface="Arial"/>
                <a:cs typeface="Arial"/>
                <a:sym typeface="Arial"/>
              </a:defRPr>
            </a:lvl1pPr>
            <a:lvl2pPr marL="914400" marR="0" lvl="1" indent="-406400" algn="l" rtl="0">
              <a:spcBef>
                <a:spcPts val="0"/>
              </a:spcBef>
              <a:spcAft>
                <a:spcPts val="0"/>
              </a:spcAft>
              <a:buClr>
                <a:schemeClr val="accent2"/>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73380" algn="l" rtl="0">
              <a:spcBef>
                <a:spcPts val="480"/>
              </a:spcBef>
              <a:spcAft>
                <a:spcPts val="0"/>
              </a:spcAft>
              <a:buClr>
                <a:srgbClr val="3333FF"/>
              </a:buClr>
              <a:buSzPts val="2280"/>
              <a:buFont typeface="Courier New"/>
              <a:buChar char="o"/>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Oswald"/>
              <a:buChar char="»"/>
              <a:defRPr sz="2000" b="0" i="0" u="none" strike="noStrike" cap="none">
                <a:solidFill>
                  <a:schemeClr val="dk1"/>
                </a:solidFill>
                <a:latin typeface="Oswald"/>
                <a:ea typeface="Oswald"/>
                <a:cs typeface="Oswald"/>
                <a:sym typeface="Oswald"/>
              </a:defRPr>
            </a:lvl6pPr>
            <a:lvl7pPr marL="3200400" marR="0" lvl="6" indent="-355600" algn="l" rtl="0">
              <a:spcBef>
                <a:spcPts val="400"/>
              </a:spcBef>
              <a:spcAft>
                <a:spcPts val="0"/>
              </a:spcAft>
              <a:buClr>
                <a:schemeClr val="dk1"/>
              </a:buClr>
              <a:buSzPts val="2000"/>
              <a:buFont typeface="Oswald"/>
              <a:buChar char="»"/>
              <a:defRPr sz="2000" b="0" i="0" u="none" strike="noStrike" cap="none">
                <a:solidFill>
                  <a:schemeClr val="dk1"/>
                </a:solidFill>
                <a:latin typeface="Oswald"/>
                <a:ea typeface="Oswald"/>
                <a:cs typeface="Oswald"/>
                <a:sym typeface="Oswald"/>
              </a:defRPr>
            </a:lvl7pPr>
            <a:lvl8pPr marL="3657600" marR="0" lvl="7" indent="-355600" algn="l" rtl="0">
              <a:spcBef>
                <a:spcPts val="400"/>
              </a:spcBef>
              <a:spcAft>
                <a:spcPts val="0"/>
              </a:spcAft>
              <a:buClr>
                <a:schemeClr val="dk1"/>
              </a:buClr>
              <a:buSzPts val="2000"/>
              <a:buFont typeface="Oswald"/>
              <a:buChar char="»"/>
              <a:defRPr sz="2000" b="0" i="0" u="none" strike="noStrike" cap="none">
                <a:solidFill>
                  <a:schemeClr val="dk1"/>
                </a:solidFill>
                <a:latin typeface="Oswald"/>
                <a:ea typeface="Oswald"/>
                <a:cs typeface="Oswald"/>
                <a:sym typeface="Oswald"/>
              </a:defRPr>
            </a:lvl8pPr>
            <a:lvl9pPr marL="4114800" marR="0" lvl="8" indent="-355600" algn="l" rtl="0">
              <a:spcBef>
                <a:spcPts val="400"/>
              </a:spcBef>
              <a:spcAft>
                <a:spcPts val="0"/>
              </a:spcAft>
              <a:buClr>
                <a:schemeClr val="dk1"/>
              </a:buClr>
              <a:buSzPts val="2000"/>
              <a:buFont typeface="Oswald"/>
              <a:buChar char="»"/>
              <a:defRPr sz="2000" b="0" i="0" u="none" strike="noStrike" cap="none">
                <a:solidFill>
                  <a:schemeClr val="dk1"/>
                </a:solidFill>
                <a:latin typeface="Oswald"/>
                <a:ea typeface="Oswald"/>
                <a:cs typeface="Oswald"/>
                <a:sym typeface="Oswald"/>
              </a:defRPr>
            </a:lvl9pPr>
          </a:lstStyle>
          <a:p>
            <a:endParaRPr/>
          </a:p>
        </p:txBody>
      </p:sp>
      <p:sp>
        <p:nvSpPr>
          <p:cNvPr id="60" name="Shape 60"/>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228600" algn="l" rtl="0">
              <a:spcBef>
                <a:spcPts val="105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accent2"/>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200"/>
              </a:spcBef>
              <a:spcAft>
                <a:spcPts val="0"/>
              </a:spcAft>
              <a:buClr>
                <a:srgbClr val="3333FF"/>
              </a:buClr>
              <a:buSzPts val="950"/>
              <a:buFont typeface="Courier New"/>
              <a:buNone/>
              <a:defRPr sz="1000" b="0" i="0" u="none" strike="noStrike" cap="none">
                <a:solidFill>
                  <a:schemeClr val="dk1"/>
                </a:solidFill>
                <a:latin typeface="Arial"/>
                <a:ea typeface="Arial"/>
                <a:cs typeface="Arial"/>
                <a:sym typeface="Arial"/>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6pPr>
            <a:lvl7pPr marL="3200400" marR="0" lvl="6"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7pPr>
            <a:lvl8pPr marL="3657600" marR="0" lvl="7"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8pPr>
            <a:lvl9pPr marL="4114800" marR="0" lvl="8" indent="-228600" algn="l" rtl="0">
              <a:spcBef>
                <a:spcPts val="180"/>
              </a:spcBef>
              <a:spcAft>
                <a:spcPts val="0"/>
              </a:spcAft>
              <a:buClr>
                <a:schemeClr val="dk1"/>
              </a:buClr>
              <a:buSzPts val="900"/>
              <a:buFont typeface="Oswald"/>
              <a:buNone/>
              <a:defRPr sz="900" b="0" i="0" u="none" strike="noStrike" cap="none">
                <a:solidFill>
                  <a:schemeClr val="dk1"/>
                </a:solidFill>
                <a:latin typeface="Oswald"/>
                <a:ea typeface="Oswald"/>
                <a:cs typeface="Oswald"/>
                <a:sym typeface="Oswald"/>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g"/><Relationship Id="rId2" Type="http://schemas.openxmlformats.org/officeDocument/2006/relationships/slideLayout" Target="../slideLayouts/slideLayout2.xml"/><Relationship Id="rId16"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cxnSp>
        <p:nvCxnSpPr>
          <p:cNvPr id="10" name="Shape 10"/>
          <p:cNvCxnSpPr/>
          <p:nvPr/>
        </p:nvCxnSpPr>
        <p:spPr>
          <a:xfrm>
            <a:off x="590842" y="6648450"/>
            <a:ext cx="8053096" cy="0"/>
          </a:xfrm>
          <a:prstGeom prst="straightConnector1">
            <a:avLst/>
          </a:prstGeom>
          <a:noFill/>
          <a:ln w="25400" cap="flat" cmpd="sng">
            <a:solidFill>
              <a:schemeClr val="accent2"/>
            </a:solidFill>
            <a:prstDash val="solid"/>
            <a:round/>
            <a:headEnd type="none" w="sm" len="sm"/>
            <a:tailEnd type="none" w="sm" len="sm"/>
          </a:ln>
          <a:effectLst>
            <a:outerShdw blurRad="40000" dist="20000" dir="5400000" rotWithShape="0">
              <a:srgbClr val="000000">
                <a:alpha val="37647"/>
              </a:srgbClr>
            </a:outerShdw>
          </a:effectLst>
        </p:spPr>
      </p:cxnSp>
      <p:sp>
        <p:nvSpPr>
          <p:cNvPr id="11" name="Shape 11"/>
          <p:cNvSpPr txBox="1">
            <a:spLocks noGrp="1"/>
          </p:cNvSpPr>
          <p:nvPr>
            <p:ph type="title"/>
          </p:nvPr>
        </p:nvSpPr>
        <p:spPr>
          <a:xfrm>
            <a:off x="0" y="0"/>
            <a:ext cx="7696200" cy="1371600"/>
          </a:xfrm>
          <a:prstGeom prst="rect">
            <a:avLst/>
          </a:prstGeom>
          <a:noFill/>
          <a:ln>
            <a:noFill/>
          </a:ln>
        </p:spPr>
        <p:txBody>
          <a:bodyPr spcFirstLastPara="1" wrap="square" lIns="91425" tIns="91425" rIns="91425" bIns="91425" anchor="ctr" anchorCtr="0"/>
          <a:lstStyle>
            <a:lvl1pPr marR="0" lvl="0"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1pPr>
            <a:lvl2pPr marR="0" lvl="1"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2pPr>
            <a:lvl3pPr marR="0" lvl="2"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3pPr>
            <a:lvl4pPr marR="0" lvl="3"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4pPr>
            <a:lvl5pPr marR="0" lvl="4" algn="l" rtl="0">
              <a:lnSpc>
                <a:spcPct val="85000"/>
              </a:lnSpc>
              <a:spcBef>
                <a:spcPts val="0"/>
              </a:spcBef>
              <a:spcAft>
                <a:spcPts val="0"/>
              </a:spcAft>
              <a:buSzPts val="1400"/>
              <a:buNone/>
              <a:defRPr sz="5400" b="0" i="0" u="none" strike="noStrike" cap="none">
                <a:solidFill>
                  <a:schemeClr val="lt1"/>
                </a:solidFill>
                <a:latin typeface="Arial"/>
                <a:ea typeface="Arial"/>
                <a:cs typeface="Arial"/>
                <a:sym typeface="Arial"/>
              </a:defRPr>
            </a:lvl5pPr>
            <a:lvl6pPr marR="0" lvl="5"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6pPr>
            <a:lvl7pPr marR="0" lvl="6"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7pPr>
            <a:lvl8pPr marR="0" lvl="7"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8pPr>
            <a:lvl9pPr marR="0" lvl="8" algn="l" rtl="0">
              <a:lnSpc>
                <a:spcPct val="85000"/>
              </a:lnSpc>
              <a:spcBef>
                <a:spcPts val="0"/>
              </a:spcBef>
              <a:spcAft>
                <a:spcPts val="0"/>
              </a:spcAft>
              <a:buSzPts val="1400"/>
              <a:buNone/>
              <a:defRPr sz="5400" b="0" i="0" u="none" strike="noStrike" cap="none">
                <a:solidFill>
                  <a:schemeClr val="lt1"/>
                </a:solidFill>
                <a:latin typeface="Oswald"/>
                <a:ea typeface="Oswald"/>
                <a:cs typeface="Oswald"/>
                <a:sym typeface="Oswald"/>
              </a:defRPr>
            </a:lvl9pPr>
          </a:lstStyle>
          <a:p>
            <a:endParaRPr/>
          </a:p>
        </p:txBody>
      </p:sp>
      <p:sp>
        <p:nvSpPr>
          <p:cNvPr id="12" name="Shape 12"/>
          <p:cNvSpPr txBox="1">
            <a:spLocks noGrp="1"/>
          </p:cNvSpPr>
          <p:nvPr>
            <p:ph type="body" idx="1"/>
          </p:nvPr>
        </p:nvSpPr>
        <p:spPr>
          <a:xfrm>
            <a:off x="304800" y="1516063"/>
            <a:ext cx="8839200" cy="4876800"/>
          </a:xfrm>
          <a:prstGeom prst="rect">
            <a:avLst/>
          </a:prstGeom>
          <a:noFill/>
          <a:ln>
            <a:noFill/>
          </a:ln>
        </p:spPr>
        <p:txBody>
          <a:bodyPr spcFirstLastPara="1" wrap="square" lIns="91425" tIns="91425" rIns="91425" bIns="91425" anchor="t" anchorCtr="0"/>
          <a:lstStyle>
            <a:lvl1pPr marL="457200" marR="0" lvl="0" indent="-228600" algn="l" rtl="0">
              <a:spcBef>
                <a:spcPts val="2100"/>
              </a:spcBef>
              <a:spcAft>
                <a:spcPts val="0"/>
              </a:spcAft>
              <a:buSzPts val="1400"/>
              <a:buNone/>
              <a:defRPr sz="2800" b="0" i="0" u="none" strike="noStrike" cap="none">
                <a:solidFill>
                  <a:schemeClr val="dk1"/>
                </a:solidFill>
                <a:latin typeface="Arial"/>
                <a:ea typeface="Arial"/>
                <a:cs typeface="Arial"/>
                <a:sym typeface="Arial"/>
              </a:defRPr>
            </a:lvl1pPr>
            <a:lvl2pPr marL="914400" marR="0" lvl="1" indent="-381000" algn="l" rtl="0">
              <a:spcBef>
                <a:spcPts val="0"/>
              </a:spcBef>
              <a:spcAft>
                <a:spcPts val="0"/>
              </a:spcAft>
              <a:buClr>
                <a:schemeClr val="accent2"/>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49250" algn="l" rtl="0">
              <a:spcBef>
                <a:spcPts val="400"/>
              </a:spcBef>
              <a:spcAft>
                <a:spcPts val="0"/>
              </a:spcAft>
              <a:buClr>
                <a:srgbClr val="3333FF"/>
              </a:buClr>
              <a:buSzPts val="1900"/>
              <a:buFont typeface="Courier New"/>
              <a:buChar char="o"/>
              <a:defRPr sz="2000" b="0" i="0" u="none" strike="noStrike" cap="none">
                <a:solidFill>
                  <a:schemeClr val="dk1"/>
                </a:solidFill>
                <a:latin typeface="Arial"/>
                <a:ea typeface="Arial"/>
                <a:cs typeface="Arial"/>
                <a:sym typeface="Arial"/>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6pPr>
            <a:lvl7pPr marL="3200400" marR="0" lvl="6"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7pPr>
            <a:lvl8pPr marL="3657600" marR="0" lvl="7"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8pPr>
            <a:lvl9pPr marL="4114800" marR="0" lvl="8" indent="-342900" algn="l" rtl="0">
              <a:spcBef>
                <a:spcPts val="360"/>
              </a:spcBef>
              <a:spcAft>
                <a:spcPts val="0"/>
              </a:spcAft>
              <a:buClr>
                <a:schemeClr val="dk1"/>
              </a:buClr>
              <a:buSzPts val="1800"/>
              <a:buFont typeface="Oswald"/>
              <a:buChar char="»"/>
              <a:defRPr sz="1800" b="0" i="0" u="none" strike="noStrike" cap="none">
                <a:solidFill>
                  <a:schemeClr val="dk1"/>
                </a:solidFill>
                <a:latin typeface="Oswald"/>
                <a:ea typeface="Oswald"/>
                <a:cs typeface="Oswald"/>
                <a:sym typeface="Oswald"/>
              </a:defRPr>
            </a:lvl9pPr>
          </a:lstStyle>
          <a:p>
            <a:endParaRPr/>
          </a:p>
        </p:txBody>
      </p:sp>
      <p:pic>
        <p:nvPicPr>
          <p:cNvPr id="13" name="Shape 13" descr="Dept of Commerce Seal"/>
          <p:cNvPicPr preferRelativeResize="0"/>
          <p:nvPr/>
        </p:nvPicPr>
        <p:blipFill rotWithShape="1">
          <a:blip r:embed="rId14">
            <a:alphaModFix/>
          </a:blip>
          <a:srcRect/>
          <a:stretch/>
        </p:blipFill>
        <p:spPr>
          <a:xfrm>
            <a:off x="23959" y="6511410"/>
            <a:ext cx="276239" cy="274320"/>
          </a:xfrm>
          <a:prstGeom prst="rect">
            <a:avLst/>
          </a:prstGeom>
          <a:noFill/>
          <a:ln>
            <a:noFill/>
          </a:ln>
        </p:spPr>
      </p:pic>
      <p:pic>
        <p:nvPicPr>
          <p:cNvPr id="14" name="Shape 14" descr="NOAA"/>
          <p:cNvPicPr preferRelativeResize="0"/>
          <p:nvPr/>
        </p:nvPicPr>
        <p:blipFill rotWithShape="1">
          <a:blip r:embed="rId15">
            <a:alphaModFix/>
          </a:blip>
          <a:srcRect/>
          <a:stretch/>
        </p:blipFill>
        <p:spPr>
          <a:xfrm>
            <a:off x="293500" y="6510726"/>
            <a:ext cx="274320" cy="274320"/>
          </a:xfrm>
          <a:prstGeom prst="rect">
            <a:avLst/>
          </a:prstGeom>
          <a:noFill/>
          <a:ln>
            <a:noFill/>
          </a:ln>
        </p:spPr>
      </p:pic>
      <p:sp>
        <p:nvSpPr>
          <p:cNvPr id="15" name="Shape 15"/>
          <p:cNvSpPr/>
          <p:nvPr/>
        </p:nvSpPr>
        <p:spPr>
          <a:xfrm>
            <a:off x="3047229" y="6350000"/>
            <a:ext cx="4498975" cy="5461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None/>
            </a:pPr>
            <a:r>
              <a:rPr lang="en-US" sz="1200" b="1" i="0" u="none" strike="noStrike" cap="none">
                <a:solidFill>
                  <a:schemeClr val="accent2"/>
                </a:solidFill>
                <a:latin typeface="Arial"/>
                <a:ea typeface="Arial"/>
                <a:cs typeface="Arial"/>
                <a:sym typeface="Arial"/>
              </a:rPr>
              <a:t>NOAA Hurricane Forecast Improvement Project</a:t>
            </a:r>
            <a:r>
              <a:rPr lang="en-US" sz="1200" b="0" i="0" u="none" strike="noStrike" cap="none">
                <a:solidFill>
                  <a:schemeClr val="accent2"/>
                </a:solidFill>
                <a:latin typeface="Arial"/>
                <a:ea typeface="Arial"/>
                <a:cs typeface="Arial"/>
                <a:sym typeface="Arial"/>
              </a:rPr>
              <a:t> </a:t>
            </a:r>
            <a:br>
              <a:rPr lang="en-US" sz="1200" b="0" i="0" u="none" strike="noStrike" cap="none">
                <a:solidFill>
                  <a:schemeClr val="accent2"/>
                </a:solidFill>
                <a:latin typeface="Arial"/>
                <a:ea typeface="Arial"/>
                <a:cs typeface="Arial"/>
                <a:sym typeface="Arial"/>
              </a:rPr>
            </a:br>
            <a:r>
              <a:rPr lang="en-US" sz="1200" b="0" i="0" u="none" strike="noStrike" cap="none">
                <a:solidFill>
                  <a:schemeClr val="accent2"/>
                </a:solidFill>
                <a:latin typeface="Arial"/>
                <a:ea typeface="Arial"/>
                <a:cs typeface="Arial"/>
                <a:sym typeface="Arial"/>
              </a:rPr>
              <a:t> </a:t>
            </a:r>
            <a:r>
              <a:rPr lang="en-US" sz="1100" b="0" i="1" u="none" strike="noStrike" cap="none">
                <a:solidFill>
                  <a:schemeClr val="accent2"/>
                </a:solidFill>
                <a:latin typeface="Arial"/>
                <a:ea typeface="Arial"/>
                <a:cs typeface="Arial"/>
                <a:sym typeface="Arial"/>
              </a:rPr>
              <a:t>Meeting the Nation’s Needs</a:t>
            </a:r>
            <a:endParaRPr/>
          </a:p>
        </p:txBody>
      </p:sp>
      <p:pic>
        <p:nvPicPr>
          <p:cNvPr id="16" name="Shape 16" descr="Hurricane_Hunter"/>
          <p:cNvPicPr preferRelativeResize="0"/>
          <p:nvPr/>
        </p:nvPicPr>
        <p:blipFill rotWithShape="1">
          <a:blip r:embed="rId16">
            <a:alphaModFix/>
          </a:blip>
          <a:srcRect/>
          <a:stretch/>
        </p:blipFill>
        <p:spPr>
          <a:xfrm>
            <a:off x="1739900" y="6400800"/>
            <a:ext cx="457200" cy="457200"/>
          </a:xfrm>
          <a:prstGeom prst="rect">
            <a:avLst/>
          </a:prstGeom>
          <a:noFill/>
          <a:ln>
            <a:noFill/>
          </a:ln>
          <a:effectLst>
            <a:outerShdw blurRad="63500" dist="38099" dir="2700000" algn="ctr" rotWithShape="0">
              <a:schemeClr val="lt1">
                <a:alpha val="74901"/>
              </a:schemeClr>
            </a:outerShdw>
          </a:effectLst>
        </p:spPr>
      </p:pic>
      <p:pic>
        <p:nvPicPr>
          <p:cNvPr id="17" name="Shape 17" descr="ivan4x4"/>
          <p:cNvPicPr preferRelativeResize="0"/>
          <p:nvPr/>
        </p:nvPicPr>
        <p:blipFill rotWithShape="1">
          <a:blip r:embed="rId17">
            <a:alphaModFix/>
          </a:blip>
          <a:srcRect/>
          <a:stretch/>
        </p:blipFill>
        <p:spPr>
          <a:xfrm>
            <a:off x="1220788" y="6400800"/>
            <a:ext cx="457200" cy="457200"/>
          </a:xfrm>
          <a:prstGeom prst="rect">
            <a:avLst/>
          </a:prstGeom>
          <a:noFill/>
          <a:ln>
            <a:noFill/>
          </a:ln>
          <a:effectLst>
            <a:outerShdw blurRad="63500" dist="38099" dir="2700000" algn="ctr" rotWithShape="0">
              <a:schemeClr val="lt1">
                <a:alpha val="74901"/>
              </a:schemeClr>
            </a:outerShdw>
          </a:effectLst>
        </p:spPr>
      </p:pic>
      <p:sp>
        <p:nvSpPr>
          <p:cNvPr id="18" name="Shape 18"/>
          <p:cNvSpPr txBox="1"/>
          <p:nvPr/>
        </p:nvSpPr>
        <p:spPr>
          <a:xfrm>
            <a:off x="7685088" y="6453188"/>
            <a:ext cx="1420812" cy="338137"/>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600" b="0" i="0" u="none" strike="noStrike" cap="none">
                <a:solidFill>
                  <a:schemeClr val="dk1"/>
                </a:solidFill>
                <a:latin typeface="Arial"/>
                <a:ea typeface="Arial"/>
                <a:cs typeface="Arial"/>
                <a:sym typeface="Arial"/>
              </a:rPr>
              <a:t>‹#›</a:t>
            </a:fld>
            <a:endParaRPr sz="1600" b="0" i="0" u="none" strike="noStrike" cap="none">
              <a:solidFill>
                <a:schemeClr val="dk1"/>
              </a:solidFill>
              <a:latin typeface="Arial"/>
              <a:ea typeface="Arial"/>
              <a:cs typeface="Arial"/>
              <a:sym typeface="Arial"/>
            </a:endParaRPr>
          </a:p>
        </p:txBody>
      </p:sp>
      <p:sp>
        <p:nvSpPr>
          <p:cNvPr id="19" name="Shape 19"/>
          <p:cNvSpPr txBox="1"/>
          <p:nvPr/>
        </p:nvSpPr>
        <p:spPr>
          <a:xfrm>
            <a:off x="0" y="0"/>
            <a:ext cx="9144000" cy="1295400"/>
          </a:xfrm>
          <a:prstGeom prst="rect">
            <a:avLst/>
          </a:prstGeom>
          <a:gradFill>
            <a:gsLst>
              <a:gs pos="0">
                <a:srgbClr val="1F1F5E"/>
              </a:gs>
              <a:gs pos="56000">
                <a:srgbClr val="1F1F5E"/>
              </a:gs>
              <a:gs pos="84000">
                <a:srgbClr val="7373D1"/>
              </a:gs>
              <a:gs pos="100000">
                <a:srgbClr val="7373D1"/>
              </a:gs>
            </a:gsLst>
            <a:lin ang="0" scaled="0"/>
          </a:gradFill>
          <a:ln>
            <a:noFill/>
          </a:ln>
          <a:effectLst>
            <a:outerShdw blurRad="63500" dist="17961" dir="2700000" algn="ctr" rotWithShape="0">
              <a:schemeClr val="lt1">
                <a:alpha val="74901"/>
              </a:schemeClr>
            </a:outerShdw>
          </a:effectLst>
        </p:spPr>
        <p:txBody>
          <a:bodyPr spcFirstLastPara="1" wrap="square" lIns="91425" tIns="45700" rIns="182875" bIns="45700" anchor="ctr" anchorCtr="0">
            <a:noAutofit/>
          </a:bodyPr>
          <a:lstStyle/>
          <a:p>
            <a:pPr marL="0" marR="0" lvl="0" indent="0" algn="l" rtl="0">
              <a:lnSpc>
                <a:spcPct val="85000"/>
              </a:lnSpc>
              <a:spcBef>
                <a:spcPts val="0"/>
              </a:spcBef>
              <a:spcAft>
                <a:spcPts val="0"/>
              </a:spcAft>
              <a:buNone/>
            </a:pPr>
            <a:endParaRPr sz="5400" b="0" i="0" u="none" strike="noStrike" cap="none">
              <a:solidFill>
                <a:schemeClr val="lt1"/>
              </a:solidFill>
              <a:latin typeface="Arial"/>
              <a:ea typeface="Arial"/>
              <a:cs typeface="Arial"/>
              <a:sym typeface="Arial"/>
            </a:endParaRPr>
          </a:p>
        </p:txBody>
      </p:sp>
      <p:pic>
        <p:nvPicPr>
          <p:cNvPr id="20" name="Shape 20"/>
          <p:cNvPicPr preferRelativeResize="0"/>
          <p:nvPr/>
        </p:nvPicPr>
        <p:blipFill rotWithShape="1">
          <a:blip r:embed="rId18">
            <a:alphaModFix/>
          </a:blip>
          <a:srcRect l="18350" t="23852" r="55402" b="39469"/>
          <a:stretch/>
        </p:blipFill>
        <p:spPr>
          <a:xfrm>
            <a:off x="7546204" y="-64731"/>
            <a:ext cx="1420812" cy="1424862"/>
          </a:xfrm>
          <a:prstGeom prst="ellipse">
            <a:avLst/>
          </a:prstGeom>
          <a:ln>
            <a:noFill/>
          </a:ln>
          <a:effectLst>
            <a:softEdge rad="112500"/>
          </a:effectLst>
        </p:spPr>
      </p:pic>
      <p:pic>
        <p:nvPicPr>
          <p:cNvPr id="21" name="Shape 21"/>
          <p:cNvPicPr preferRelativeResize="0"/>
          <p:nvPr/>
        </p:nvPicPr>
        <p:blipFill rotWithShape="1">
          <a:blip r:embed="rId19">
            <a:alphaModFix/>
          </a:blip>
          <a:srcRect r="953" b="21706"/>
          <a:stretch/>
        </p:blipFill>
        <p:spPr>
          <a:xfrm>
            <a:off x="722618" y="6404229"/>
            <a:ext cx="452844"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8.gif"/><Relationship Id="rId3" Type="http://schemas.openxmlformats.org/officeDocument/2006/relationships/slideLayout" Target="../slideLayouts/slideLayout6.xml"/><Relationship Id="rId7" Type="http://schemas.openxmlformats.org/officeDocument/2006/relationships/image" Target="../media/image3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6.png"/><Relationship Id="rId5" Type="http://schemas.openxmlformats.org/officeDocument/2006/relationships/image" Target="../media/image35.gif"/><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jpg"/><Relationship Id="rId4" Type="http://schemas.openxmlformats.org/officeDocument/2006/relationships/image" Target="../media/image40.jpg"/><Relationship Id="rId9" Type="http://schemas.openxmlformats.org/officeDocument/2006/relationships/image" Target="../media/image45.jpg"/></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jpg"/><Relationship Id="rId9" Type="http://schemas.openxmlformats.org/officeDocument/2006/relationships/image" Target="../media/image22.jpg"/></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www.emc.ncep.noaa.gov/gc_wmb/vx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9.gif"/><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hyperlink" Target="http://www.emc.ncep.noaa.gov/gc_wmb/vxt/"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34.png"/><Relationship Id="rId4" Type="http://schemas.openxmlformats.org/officeDocument/2006/relationships/image" Target="../media/image3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subTitle" idx="1"/>
          </p:nvPr>
        </p:nvSpPr>
        <p:spPr>
          <a:xfrm>
            <a:off x="3587261" y="5816990"/>
            <a:ext cx="5548491" cy="1021403"/>
          </a:xfrm>
          <a:prstGeom prst="rect">
            <a:avLst/>
          </a:prstGeom>
          <a:noFill/>
          <a:ln>
            <a:noFill/>
          </a:ln>
          <a:effectLst>
            <a:outerShdw blurRad="50800" dist="38100" dir="2700000">
              <a:srgbClr val="000000">
                <a:alpha val="42745"/>
              </a:srgbClr>
            </a:outerShdw>
          </a:effectLst>
        </p:spPr>
        <p:txBody>
          <a:bodyPr spcFirstLastPara="1" wrap="square" lIns="182875" tIns="45700" rIns="91425" bIns="45700" anchor="t" anchorCtr="0">
            <a:noAutofit/>
          </a:bodyPr>
          <a:lstStyle/>
          <a:p>
            <a:pPr marL="0" marR="0" lvl="0" indent="0" algn="r" rtl="0">
              <a:lnSpc>
                <a:spcPct val="100000"/>
              </a:lnSpc>
              <a:spcBef>
                <a:spcPts val="0"/>
              </a:spcBef>
              <a:spcAft>
                <a:spcPts val="0"/>
              </a:spcAft>
              <a:buNone/>
            </a:pPr>
            <a:r>
              <a:rPr lang="en-US" sz="2200" b="1" i="0" u="none" strike="noStrike" cap="none">
                <a:solidFill>
                  <a:schemeClr val="lt1"/>
                </a:solidFill>
                <a:latin typeface="Arial"/>
                <a:ea typeface="Arial"/>
                <a:cs typeface="Arial"/>
                <a:sym typeface="Arial"/>
              </a:rPr>
              <a:t>Frank Marks</a:t>
            </a:r>
            <a:endParaRPr/>
          </a:p>
          <a:p>
            <a:pPr marL="0" marR="0" lvl="0" indent="0" algn="r" rtl="0">
              <a:lnSpc>
                <a:spcPct val="100000"/>
              </a:lnSpc>
              <a:spcBef>
                <a:spcPts val="0"/>
              </a:spcBef>
              <a:spcAft>
                <a:spcPts val="0"/>
              </a:spcAft>
              <a:buNone/>
            </a:pPr>
            <a:r>
              <a:rPr lang="en-US" sz="2200" b="1" i="0" u="none" strike="noStrike" cap="none">
                <a:solidFill>
                  <a:schemeClr val="lt1"/>
                </a:solidFill>
                <a:latin typeface="Arial"/>
                <a:ea typeface="Arial"/>
                <a:cs typeface="Arial"/>
                <a:sym typeface="Arial"/>
              </a:rPr>
              <a:t>AOML/Hurricane Research Division</a:t>
            </a:r>
            <a:br>
              <a:rPr lang="en-US" sz="2000" b="1" i="0" u="none" strike="noStrike" cap="none">
                <a:solidFill>
                  <a:schemeClr val="lt1"/>
                </a:solidFill>
                <a:latin typeface="Arial"/>
                <a:ea typeface="Arial"/>
                <a:cs typeface="Arial"/>
                <a:sym typeface="Arial"/>
              </a:rPr>
            </a:br>
            <a:r>
              <a:rPr lang="en-US" sz="1800" b="1" i="0" u="none" strike="noStrike" cap="none">
                <a:solidFill>
                  <a:schemeClr val="lt1"/>
                </a:solidFill>
                <a:latin typeface="Arial"/>
                <a:ea typeface="Arial"/>
                <a:cs typeface="Arial"/>
                <a:sym typeface="Arial"/>
              </a:rPr>
              <a:t>8 May 2018</a:t>
            </a:r>
            <a:endParaRPr/>
          </a:p>
        </p:txBody>
      </p:sp>
      <p:sp>
        <p:nvSpPr>
          <p:cNvPr id="77" name="Shape 77"/>
          <p:cNvSpPr txBox="1">
            <a:spLocks noGrp="1"/>
          </p:cNvSpPr>
          <p:nvPr>
            <p:ph type="title" idx="4294967295"/>
          </p:nvPr>
        </p:nvSpPr>
        <p:spPr>
          <a:xfrm>
            <a:off x="7025" y="28126"/>
            <a:ext cx="8299800" cy="1609288"/>
          </a:xfrm>
          <a:prstGeom prst="rect">
            <a:avLst/>
          </a:prstGeom>
          <a:noFill/>
          <a:ln>
            <a:noFill/>
          </a:ln>
          <a:effectLst>
            <a:outerShdw blurRad="63500" dist="107763" dir="2700000" algn="ctr" rotWithShape="0">
              <a:schemeClr val="dk1">
                <a:alpha val="74901"/>
              </a:schemeClr>
            </a:outerShdw>
          </a:effectLst>
        </p:spPr>
        <p:txBody>
          <a:bodyPr spcFirstLastPara="1" wrap="square" lIns="182875" tIns="45700" rIns="182875" bIns="45700" anchor="ctr" anchorCtr="0">
            <a:noAutofit/>
          </a:bodyPr>
          <a:lstStyle/>
          <a:p>
            <a:pPr marL="0" marR="0" lvl="0" indent="0" algn="l" rtl="0">
              <a:lnSpc>
                <a:spcPct val="85000"/>
              </a:lnSpc>
              <a:spcBef>
                <a:spcPts val="0"/>
              </a:spcBef>
              <a:spcAft>
                <a:spcPts val="0"/>
              </a:spcAft>
              <a:buNone/>
            </a:pPr>
            <a:r>
              <a:rPr lang="en-US" sz="4800" b="0" i="0" u="none" strike="noStrike" cap="none" dirty="0">
                <a:solidFill>
                  <a:schemeClr val="lt1"/>
                </a:solidFill>
                <a:latin typeface="Arial"/>
                <a:ea typeface="Arial"/>
                <a:cs typeface="Arial"/>
                <a:sym typeface="Arial"/>
              </a:rPr>
              <a:t>Research to Improve NOAA’s Hurricane Forecast</a:t>
            </a:r>
            <a:r>
              <a:rPr lang="en-US" sz="4800" dirty="0"/>
              <a:t>s</a:t>
            </a:r>
            <a:endParaRPr sz="3200" b="0" i="0" u="none" strike="noStrike" cap="none" dirty="0">
              <a:solidFill>
                <a:schemeClr val="lt1"/>
              </a:solidFill>
              <a:latin typeface="Arial"/>
              <a:ea typeface="Arial"/>
              <a:cs typeface="Arial"/>
              <a:sym typeface="Arial"/>
            </a:endParaRPr>
          </a:p>
        </p:txBody>
      </p:sp>
      <p:sp>
        <p:nvSpPr>
          <p:cNvPr id="78" name="Shape 78"/>
          <p:cNvSpPr txBox="1"/>
          <p:nvPr/>
        </p:nvSpPr>
        <p:spPr>
          <a:xfrm>
            <a:off x="541042" y="4998588"/>
            <a:ext cx="3046219"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i="0" u="none" strike="noStrike" cap="none" dirty="0">
                <a:solidFill>
                  <a:schemeClr val="lt1"/>
                </a:solidFill>
                <a:latin typeface="Arial"/>
                <a:ea typeface="Arial"/>
                <a:cs typeface="Arial"/>
                <a:sym typeface="Arial"/>
              </a:rPr>
              <a:t>#</a:t>
            </a:r>
            <a:r>
              <a:rPr lang="en-US" sz="2000" b="1" i="0" u="none" strike="noStrike" cap="none" dirty="0" err="1">
                <a:solidFill>
                  <a:schemeClr val="lt1"/>
                </a:solidFill>
                <a:latin typeface="Arial"/>
                <a:ea typeface="Arial"/>
                <a:cs typeface="Arial"/>
                <a:sym typeface="Arial"/>
              </a:rPr>
              <a:t>NOAAHurricaneAware</a:t>
            </a:r>
            <a:endParaRPr sz="2000" b="1" dirty="0">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3" name="Picture 2">
            <a:extLst>
              <a:ext uri="{FF2B5EF4-FFF2-40B4-BE49-F238E27FC236}">
                <a16:creationId xmlns:a16="http://schemas.microsoft.com/office/drawing/2014/main" id="{597C3D24-A32E-9741-B6A2-2D0682A6D595}"/>
              </a:ext>
            </a:extLst>
          </p:cNvPr>
          <p:cNvPicPr>
            <a:picLocks noChangeAspect="1"/>
          </p:cNvPicPr>
          <p:nvPr/>
        </p:nvPicPr>
        <p:blipFill>
          <a:blip r:embed="rId5"/>
          <a:stretch>
            <a:fillRect/>
          </a:stretch>
        </p:blipFill>
        <p:spPr>
          <a:xfrm>
            <a:off x="0" y="1585822"/>
            <a:ext cx="9144000" cy="4143544"/>
          </a:xfrm>
          <a:prstGeom prst="rect">
            <a:avLst/>
          </a:prstGeom>
        </p:spPr>
      </p:pic>
      <p:sp>
        <p:nvSpPr>
          <p:cNvPr id="230" name="Shape 230"/>
          <p:cNvSpPr txBox="1"/>
          <p:nvPr/>
        </p:nvSpPr>
        <p:spPr>
          <a:xfrm>
            <a:off x="0" y="19933"/>
            <a:ext cx="8051100" cy="1343400"/>
          </a:xfrm>
          <a:prstGeom prst="rect">
            <a:avLst/>
          </a:prstGeom>
          <a:noFill/>
          <a:ln>
            <a:noFill/>
          </a:ln>
        </p:spPr>
        <p:txBody>
          <a:bodyPr spcFirstLastPara="1" wrap="square" lIns="182875" tIns="45700" rIns="30475" bIns="45700" anchor="b" anchorCtr="0">
            <a:noAutofit/>
          </a:bodyPr>
          <a:lstStyle/>
          <a:p>
            <a:pPr marL="0" marR="0" lvl="0" indent="0" algn="l" rtl="0">
              <a:lnSpc>
                <a:spcPct val="85000"/>
              </a:lnSpc>
              <a:spcBef>
                <a:spcPts val="0"/>
              </a:spcBef>
              <a:spcAft>
                <a:spcPts val="0"/>
              </a:spcAft>
              <a:buNone/>
            </a:pPr>
            <a:r>
              <a:rPr lang="en-US" sz="5400">
                <a:solidFill>
                  <a:schemeClr val="lt1"/>
                </a:solidFill>
                <a:latin typeface="Arial"/>
                <a:ea typeface="Arial"/>
                <a:cs typeface="Arial"/>
                <a:sym typeface="Arial"/>
              </a:rPr>
              <a:t>Next steps – </a:t>
            </a:r>
            <a:r>
              <a:rPr lang="en-US" sz="3600">
                <a:solidFill>
                  <a:schemeClr val="lt1"/>
                </a:solidFill>
                <a:latin typeface="Arial"/>
                <a:ea typeface="Arial"/>
                <a:cs typeface="Arial"/>
                <a:sym typeface="Arial"/>
              </a:rPr>
              <a:t>Basin-HWRF &amp; fvGFS</a:t>
            </a:r>
            <a:endParaRPr sz="2000">
              <a:solidFill>
                <a:schemeClr val="lt1"/>
              </a:solidFill>
              <a:latin typeface="Arial"/>
              <a:ea typeface="Arial"/>
              <a:cs typeface="Arial"/>
              <a:sym typeface="Arial"/>
            </a:endParaRPr>
          </a:p>
        </p:txBody>
      </p:sp>
      <p:sp>
        <p:nvSpPr>
          <p:cNvPr id="231" name="Shape 231"/>
          <p:cNvSpPr txBox="1"/>
          <p:nvPr/>
        </p:nvSpPr>
        <p:spPr>
          <a:xfrm>
            <a:off x="3151156" y="88708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pic>
        <p:nvPicPr>
          <p:cNvPr id="232" name="Shape 232"/>
          <p:cNvPicPr preferRelativeResize="0"/>
          <p:nvPr/>
        </p:nvPicPr>
        <p:blipFill rotWithShape="1">
          <a:blip r:embed="rId6">
            <a:alphaModFix/>
          </a:blip>
          <a:srcRect/>
          <a:stretch/>
        </p:blipFill>
        <p:spPr>
          <a:xfrm>
            <a:off x="687874" y="1646237"/>
            <a:ext cx="7607529" cy="4172671"/>
          </a:xfrm>
          <a:prstGeom prst="rect">
            <a:avLst/>
          </a:prstGeom>
          <a:noFill/>
          <a:ln>
            <a:noFill/>
          </a:ln>
        </p:spPr>
      </p:pic>
      <p:pic>
        <p:nvPicPr>
          <p:cNvPr id="9" name="Irma_fvGFS_radar_init_2017090600_valid_2017090818_to_2017091221">
            <a:hlinkClick r:id="" action="ppaction://media"/>
            <a:extLst>
              <a:ext uri="{FF2B5EF4-FFF2-40B4-BE49-F238E27FC236}">
                <a16:creationId xmlns:a16="http://schemas.microsoft.com/office/drawing/2014/main" id="{0D2AF32B-D1E8-9B40-940B-F91C582AF26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29988" t="8321" r="29826" b="8297"/>
          <a:stretch/>
        </p:blipFill>
        <p:spPr>
          <a:xfrm>
            <a:off x="4456459" y="1838172"/>
            <a:ext cx="4485372" cy="4261104"/>
          </a:xfrm>
          <a:prstGeom prst="rect">
            <a:avLst/>
          </a:prstGeom>
        </p:spPr>
      </p:pic>
      <p:pic>
        <p:nvPicPr>
          <p:cNvPr id="234" name="Shape 234"/>
          <p:cNvPicPr preferRelativeResize="0"/>
          <p:nvPr/>
        </p:nvPicPr>
        <p:blipFill rotWithShape="1">
          <a:blip r:embed="rId8">
            <a:alphaModFix/>
          </a:blip>
          <a:srcRect/>
          <a:stretch/>
        </p:blipFill>
        <p:spPr>
          <a:xfrm>
            <a:off x="110247" y="1801077"/>
            <a:ext cx="4364990" cy="4372745"/>
          </a:xfrm>
          <a:prstGeom prst="rect">
            <a:avLst/>
          </a:prstGeom>
          <a:noFill/>
          <a:ln>
            <a:noFill/>
          </a:ln>
        </p:spPr>
      </p:pic>
      <p:sp>
        <p:nvSpPr>
          <p:cNvPr id="235" name="Shape 235"/>
          <p:cNvSpPr txBox="1"/>
          <p:nvPr/>
        </p:nvSpPr>
        <p:spPr>
          <a:xfrm>
            <a:off x="4672013" y="5607541"/>
            <a:ext cx="8643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dirty="0">
                <a:solidFill>
                  <a:schemeClr val="dk1"/>
                </a:solidFill>
                <a:latin typeface="Arial"/>
                <a:ea typeface="Arial"/>
                <a:cs typeface="Arial"/>
                <a:sym typeface="Arial"/>
              </a:rPr>
              <a:t>fvGFS</a:t>
            </a:r>
            <a:endParaRPr sz="1800" b="1" dirty="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4"/>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1"/>
                                          </p:stCondLst>
                                        </p:cTn>
                                        <p:tgtEl>
                                          <p:spTgt spid="232"/>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2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mediacall" presetSubtype="0" fill="hold" nodeType="withEffect">
                                  <p:stCondLst>
                                    <p:cond delay="0"/>
                                  </p:stCondLst>
                                  <p:childTnLst>
                                    <p:cmd type="call" cmd="playFrom(0.0)">
                                      <p:cBhvr>
                                        <p:cTn id="20" dur="3451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repeatCount="indefinite" fill="hold" display="0">
                  <p:stCondLst>
                    <p:cond delay="indefinite"/>
                  </p:stCondLst>
                  <p:endCondLst>
                    <p:cond evt="onNext" delay="0">
                      <p:tgtEl>
                        <p:sldTgt/>
                      </p:tgtEl>
                    </p:cond>
                  </p:endCondLst>
                </p:cTn>
                <p:tgtEl>
                  <p:spTgt spid="9"/>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p:nvPr/>
        </p:nvSpPr>
        <p:spPr>
          <a:xfrm>
            <a:off x="0" y="64513"/>
            <a:ext cx="8328454" cy="999429"/>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4800">
                <a:solidFill>
                  <a:schemeClr val="lt1"/>
                </a:solidFill>
                <a:latin typeface="Arial"/>
                <a:ea typeface="Arial"/>
                <a:cs typeface="Arial"/>
                <a:sym typeface="Arial"/>
              </a:rPr>
              <a:t>Research Challenges -</a:t>
            </a:r>
            <a:endParaRPr/>
          </a:p>
        </p:txBody>
      </p:sp>
      <p:sp>
        <p:nvSpPr>
          <p:cNvPr id="242" name="Shape 242"/>
          <p:cNvSpPr/>
          <p:nvPr/>
        </p:nvSpPr>
        <p:spPr>
          <a:xfrm>
            <a:off x="282265" y="1287194"/>
            <a:ext cx="8547697" cy="5098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1" i="1" dirty="0">
                <a:solidFill>
                  <a:schemeClr val="dk1"/>
                </a:solidFill>
                <a:latin typeface="+mj-lt"/>
                <a:ea typeface="Arial"/>
                <a:cs typeface="Arial"/>
                <a:sym typeface="Arial"/>
              </a:rPr>
              <a:t>Priorities for HFIP to address Weather Act</a:t>
            </a:r>
            <a:r>
              <a:rPr lang="en-US" sz="2800" i="1" dirty="0">
                <a:solidFill>
                  <a:schemeClr val="dk1"/>
                </a:solidFill>
                <a:latin typeface="+mj-lt"/>
                <a:ea typeface="Arial"/>
                <a:cs typeface="Arial"/>
                <a:sym typeface="Arial"/>
              </a:rPr>
              <a:t>:</a:t>
            </a:r>
            <a:endParaRPr dirty="0">
              <a:latin typeface="+mj-lt"/>
            </a:endParaRPr>
          </a:p>
          <a:p>
            <a:pPr marL="457200" marR="0" lvl="0" indent="-355600" algn="l" rtl="0">
              <a:spcBef>
                <a:spcPts val="0"/>
              </a:spcBef>
              <a:spcAft>
                <a:spcPts val="0"/>
              </a:spcAft>
              <a:buClr>
                <a:srgbClr val="000000"/>
              </a:buClr>
              <a:buSzPts val="2000"/>
              <a:buFont typeface="Arial"/>
              <a:buChar char="●"/>
            </a:pPr>
            <a:r>
              <a:rPr lang="en-US" sz="2400" dirty="0">
                <a:solidFill>
                  <a:srgbClr val="000000"/>
                </a:solidFill>
                <a:latin typeface="+mj-lt"/>
                <a:ea typeface="Arial"/>
                <a:cs typeface="Arial"/>
                <a:sym typeface="Arial"/>
              </a:rPr>
              <a:t>Improve forecast confidence to enhance public response</a:t>
            </a:r>
            <a:endParaRPr dirty="0">
              <a:latin typeface="+mj-lt"/>
            </a:endParaRPr>
          </a:p>
          <a:p>
            <a:pPr marL="914400" marR="0" lvl="1" indent="-355600" algn="l" rtl="0">
              <a:spcBef>
                <a:spcPts val="0"/>
              </a:spcBef>
              <a:spcAft>
                <a:spcPts val="0"/>
              </a:spcAft>
              <a:buClr>
                <a:schemeClr val="dk1"/>
              </a:buClr>
              <a:buSzPts val="2000"/>
              <a:buFont typeface="Arial"/>
              <a:buChar char="○"/>
            </a:pPr>
            <a:r>
              <a:rPr lang="en-US" sz="2400" b="0" i="0" u="none" strike="noStrike" cap="none" dirty="0">
                <a:solidFill>
                  <a:schemeClr val="dk1"/>
                </a:solidFill>
                <a:latin typeface="+mj-lt"/>
                <a:ea typeface="Arial"/>
                <a:cs typeface="Arial"/>
                <a:sym typeface="Arial"/>
              </a:rPr>
              <a:t>Reduce largest track and intensity errors </a:t>
            </a:r>
            <a:endParaRPr dirty="0">
              <a:latin typeface="+mj-lt"/>
            </a:endParaRPr>
          </a:p>
          <a:p>
            <a:pPr marL="914400" marR="0" lvl="1" indent="-355600" algn="l" rtl="0">
              <a:spcBef>
                <a:spcPts val="0"/>
              </a:spcBef>
              <a:spcAft>
                <a:spcPts val="0"/>
              </a:spcAft>
              <a:buClr>
                <a:schemeClr val="dk1"/>
              </a:buClr>
              <a:buSzPts val="2000"/>
              <a:buFont typeface="Arial"/>
              <a:buChar char="○"/>
            </a:pPr>
            <a:r>
              <a:rPr lang="en-US" sz="2400" b="0" i="0" u="none" strike="noStrike" cap="none" dirty="0">
                <a:solidFill>
                  <a:schemeClr val="dk1"/>
                </a:solidFill>
                <a:latin typeface="+mj-lt"/>
                <a:ea typeface="Arial"/>
                <a:cs typeface="Arial"/>
                <a:sym typeface="Arial"/>
              </a:rPr>
              <a:t>Improve </a:t>
            </a:r>
            <a:r>
              <a:rPr lang="en-US" sz="2400" b="1" i="0" u="none" strike="noStrike" cap="none" dirty="0">
                <a:solidFill>
                  <a:schemeClr val="dk1"/>
                </a:solidFill>
                <a:latin typeface="+mj-lt"/>
                <a:ea typeface="Arial"/>
                <a:cs typeface="Arial"/>
                <a:sym typeface="Arial"/>
              </a:rPr>
              <a:t>vortex/shear</a:t>
            </a:r>
            <a:r>
              <a:rPr lang="en-US" sz="2400" b="0" i="0" u="none" strike="noStrike" cap="none" dirty="0">
                <a:solidFill>
                  <a:schemeClr val="dk1"/>
                </a:solidFill>
                <a:latin typeface="+mj-lt"/>
                <a:ea typeface="Arial"/>
                <a:cs typeface="Arial"/>
                <a:sym typeface="Arial"/>
              </a:rPr>
              <a:t> interactions</a:t>
            </a:r>
            <a:endParaRPr dirty="0">
              <a:latin typeface="+mj-lt"/>
            </a:endParaRPr>
          </a:p>
          <a:p>
            <a:pPr marL="914400" marR="0" lvl="1" indent="-355600" algn="l" rtl="0">
              <a:spcBef>
                <a:spcPts val="0"/>
              </a:spcBef>
              <a:spcAft>
                <a:spcPts val="0"/>
              </a:spcAft>
              <a:buClr>
                <a:schemeClr val="dk1"/>
              </a:buClr>
              <a:buSzPts val="2000"/>
              <a:buFont typeface="Arial"/>
              <a:buChar char="○"/>
            </a:pPr>
            <a:r>
              <a:rPr lang="en-US" sz="2400" b="0" i="0" u="none" strike="noStrike" cap="none" dirty="0">
                <a:solidFill>
                  <a:schemeClr val="dk1"/>
                </a:solidFill>
                <a:latin typeface="+mj-lt"/>
                <a:ea typeface="Arial"/>
                <a:cs typeface="Arial"/>
                <a:sym typeface="Arial"/>
              </a:rPr>
              <a:t>Improve initialization &amp; physics impacting </a:t>
            </a:r>
            <a:r>
              <a:rPr lang="en-US" sz="2400" b="1" i="0" u="none" strike="noStrike" cap="none" dirty="0">
                <a:solidFill>
                  <a:schemeClr val="dk1"/>
                </a:solidFill>
                <a:latin typeface="+mj-lt"/>
                <a:ea typeface="Arial"/>
                <a:cs typeface="Arial"/>
                <a:sym typeface="Arial"/>
              </a:rPr>
              <a:t>RI</a:t>
            </a:r>
            <a:endParaRPr sz="2400" b="1" i="0" u="none" strike="noStrike" cap="none" dirty="0">
              <a:solidFill>
                <a:srgbClr val="000000"/>
              </a:solidFill>
              <a:latin typeface="+mj-lt"/>
              <a:ea typeface="Arial"/>
              <a:cs typeface="Arial"/>
              <a:sym typeface="Arial"/>
            </a:endParaRPr>
          </a:p>
          <a:p>
            <a:pPr marL="457200" marR="0" lvl="0" indent="-355600" algn="l" rtl="0">
              <a:spcBef>
                <a:spcPts val="1000"/>
              </a:spcBef>
              <a:spcAft>
                <a:spcPts val="0"/>
              </a:spcAft>
              <a:buClr>
                <a:srgbClr val="000000"/>
              </a:buClr>
              <a:buSzPts val="2000"/>
              <a:buFont typeface="Arial"/>
              <a:buChar char="●"/>
            </a:pPr>
            <a:r>
              <a:rPr lang="en-US" sz="2400" dirty="0">
                <a:solidFill>
                  <a:srgbClr val="000000"/>
                </a:solidFill>
                <a:latin typeface="+mj-lt"/>
                <a:ea typeface="Arial"/>
                <a:cs typeface="Arial"/>
                <a:sym typeface="Arial"/>
              </a:rPr>
              <a:t>Maintain focus on forecast accuracy (track and intensity) to improve overall forecast performance</a:t>
            </a:r>
            <a:endParaRPr dirty="0">
              <a:latin typeface="+mj-lt"/>
            </a:endParaRPr>
          </a:p>
          <a:p>
            <a:pPr marL="457200" marR="0" lvl="0" indent="-355600" algn="l" rtl="0">
              <a:spcBef>
                <a:spcPts val="1000"/>
              </a:spcBef>
              <a:spcAft>
                <a:spcPts val="0"/>
              </a:spcAft>
              <a:buClr>
                <a:schemeClr val="dk1"/>
              </a:buClr>
              <a:buSzPts val="2000"/>
              <a:buFont typeface="Arial"/>
              <a:buChar char="●"/>
            </a:pPr>
            <a:r>
              <a:rPr lang="en-US" sz="2400" dirty="0">
                <a:solidFill>
                  <a:schemeClr val="dk1"/>
                </a:solidFill>
                <a:latin typeface="+mj-lt"/>
                <a:ea typeface="Arial"/>
                <a:cs typeface="Arial"/>
                <a:sym typeface="Arial"/>
              </a:rPr>
              <a:t>Reduce uncertainty</a:t>
            </a:r>
            <a:endParaRPr dirty="0">
              <a:latin typeface="+mj-lt"/>
            </a:endParaRPr>
          </a:p>
          <a:p>
            <a:pPr marL="914400" marR="0" lvl="1" indent="-355600" algn="l" rtl="0">
              <a:spcBef>
                <a:spcPts val="0"/>
              </a:spcBef>
              <a:spcAft>
                <a:spcPts val="0"/>
              </a:spcAft>
              <a:buClr>
                <a:schemeClr val="dk1"/>
              </a:buClr>
              <a:buSzPts val="2000"/>
              <a:buFont typeface="Arial"/>
              <a:buChar char="○"/>
            </a:pPr>
            <a:r>
              <a:rPr lang="en-US" sz="2400" b="0" i="0" u="none" strike="noStrike" cap="none" dirty="0">
                <a:solidFill>
                  <a:schemeClr val="dk1"/>
                </a:solidFill>
                <a:latin typeface="+mj-lt"/>
                <a:ea typeface="Arial"/>
                <a:cs typeface="Arial"/>
                <a:sym typeface="Arial"/>
              </a:rPr>
              <a:t>Improve ensemble prediction products</a:t>
            </a:r>
            <a:endParaRPr dirty="0">
              <a:latin typeface="+mj-lt"/>
            </a:endParaRPr>
          </a:p>
          <a:p>
            <a:pPr marL="457200" marR="0" lvl="0" indent="-355600" algn="l" rtl="0">
              <a:spcBef>
                <a:spcPts val="1000"/>
              </a:spcBef>
              <a:spcAft>
                <a:spcPts val="0"/>
              </a:spcAft>
              <a:buClr>
                <a:schemeClr val="dk1"/>
              </a:buClr>
              <a:buSzPts val="2000"/>
              <a:buFont typeface="Arial"/>
              <a:buChar char="●"/>
            </a:pPr>
            <a:r>
              <a:rPr lang="en-US" sz="2400" dirty="0">
                <a:solidFill>
                  <a:schemeClr val="dk1"/>
                </a:solidFill>
                <a:latin typeface="+mj-lt"/>
                <a:ea typeface="Arial"/>
                <a:cs typeface="Arial"/>
                <a:sym typeface="Arial"/>
              </a:rPr>
              <a:t>Improved forecasts for landfalling storms and increased emphasis on </a:t>
            </a:r>
            <a:r>
              <a:rPr lang="en-US" sz="2400" b="1" dirty="0">
                <a:solidFill>
                  <a:schemeClr val="dk1"/>
                </a:solidFill>
                <a:latin typeface="+mj-lt"/>
                <a:ea typeface="Arial"/>
                <a:cs typeface="Arial"/>
                <a:sym typeface="Arial"/>
              </a:rPr>
              <a:t>storm surge</a:t>
            </a:r>
            <a:endParaRPr dirty="0">
              <a:latin typeface="+mj-lt"/>
            </a:endParaRPr>
          </a:p>
          <a:p>
            <a:pPr marL="457200" marR="0" lvl="0" indent="-355600" algn="l" rtl="0">
              <a:spcBef>
                <a:spcPts val="1000"/>
              </a:spcBef>
              <a:spcAft>
                <a:spcPts val="0"/>
              </a:spcAft>
              <a:buClr>
                <a:schemeClr val="dk1"/>
              </a:buClr>
              <a:buSzPts val="2000"/>
              <a:buFont typeface="Arial"/>
              <a:buChar char="●"/>
            </a:pPr>
            <a:r>
              <a:rPr lang="en-US" sz="2400" dirty="0">
                <a:solidFill>
                  <a:schemeClr val="dk1"/>
                </a:solidFill>
                <a:latin typeface="+mj-lt"/>
                <a:ea typeface="Arial"/>
                <a:cs typeface="Arial"/>
                <a:sym typeface="Arial"/>
              </a:rPr>
              <a:t>Incorporate </a:t>
            </a:r>
            <a:r>
              <a:rPr lang="en-US" sz="2400" b="1" dirty="0">
                <a:solidFill>
                  <a:schemeClr val="dk1"/>
                </a:solidFill>
                <a:latin typeface="+mj-lt"/>
                <a:ea typeface="Arial"/>
                <a:cs typeface="Arial"/>
                <a:sym typeface="Arial"/>
              </a:rPr>
              <a:t>risk communication</a:t>
            </a:r>
            <a:r>
              <a:rPr lang="en-US" sz="2400" dirty="0">
                <a:solidFill>
                  <a:schemeClr val="dk1"/>
                </a:solidFill>
                <a:latin typeface="+mj-lt"/>
                <a:ea typeface="Arial"/>
                <a:cs typeface="Arial"/>
                <a:sym typeface="Arial"/>
              </a:rPr>
              <a:t> into product suite</a:t>
            </a:r>
            <a:r>
              <a:rPr lang="en-US" sz="2400" b="1" dirty="0">
                <a:solidFill>
                  <a:srgbClr val="3333FF"/>
                </a:solidFill>
                <a:latin typeface="+mj-lt"/>
                <a:ea typeface="Arial"/>
                <a:cs typeface="Arial"/>
                <a:sym typeface="Arial"/>
              </a:rPr>
              <a:t> </a:t>
            </a:r>
            <a:endParaRPr sz="2400" dirty="0">
              <a:solidFill>
                <a:srgbClr val="000000"/>
              </a:solidFill>
              <a:latin typeface="+mj-lt"/>
              <a:ea typeface="Arial"/>
              <a:cs typeface="Arial"/>
              <a:sym typeface="Arial"/>
            </a:endParaRPr>
          </a:p>
        </p:txBody>
      </p:sp>
      <p:sp>
        <p:nvSpPr>
          <p:cNvPr id="243" name="Shape 243"/>
          <p:cNvSpPr txBox="1"/>
          <p:nvPr/>
        </p:nvSpPr>
        <p:spPr>
          <a:xfrm>
            <a:off x="3151156" y="88708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Shape 248"/>
          <p:cNvSpPr txBox="1"/>
          <p:nvPr/>
        </p:nvSpPr>
        <p:spPr>
          <a:xfrm>
            <a:off x="40259" y="134341"/>
            <a:ext cx="7446269"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800">
                <a:solidFill>
                  <a:schemeClr val="lt1"/>
                </a:solidFill>
                <a:latin typeface="Arial"/>
                <a:ea typeface="Arial"/>
                <a:cs typeface="Arial"/>
                <a:sym typeface="Arial"/>
              </a:rPr>
              <a:t>Communicating in the field</a:t>
            </a:r>
            <a:endParaRPr/>
          </a:p>
        </p:txBody>
      </p:sp>
      <p:sp>
        <p:nvSpPr>
          <p:cNvPr id="249" name="Shape 249"/>
          <p:cNvSpPr txBox="1"/>
          <p:nvPr/>
        </p:nvSpPr>
        <p:spPr>
          <a:xfrm>
            <a:off x="3517921" y="4411399"/>
            <a:ext cx="2364783"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i="1">
                <a:solidFill>
                  <a:schemeClr val="lt1"/>
                </a:solidFill>
                <a:latin typeface="Arial"/>
                <a:ea typeface="Arial"/>
                <a:cs typeface="Arial"/>
                <a:sym typeface="Arial"/>
              </a:rPr>
              <a:t>Tweets from the eye</a:t>
            </a:r>
            <a:endParaRPr/>
          </a:p>
        </p:txBody>
      </p:sp>
      <p:pic>
        <p:nvPicPr>
          <p:cNvPr id="250" name="Shape 250" descr="20110825-093808"/>
          <p:cNvPicPr preferRelativeResize="0"/>
          <p:nvPr/>
        </p:nvPicPr>
        <p:blipFill rotWithShape="1">
          <a:blip r:embed="rId3">
            <a:alphaModFix/>
          </a:blip>
          <a:srcRect/>
          <a:stretch/>
        </p:blipFill>
        <p:spPr>
          <a:xfrm>
            <a:off x="3281363" y="4514454"/>
            <a:ext cx="2424445" cy="1851421"/>
          </a:xfrm>
          <a:prstGeom prst="rect">
            <a:avLst/>
          </a:prstGeom>
          <a:noFill/>
          <a:ln>
            <a:noFill/>
          </a:ln>
        </p:spPr>
      </p:pic>
      <p:pic>
        <p:nvPicPr>
          <p:cNvPr id="251" name="Shape 251" descr="IMG_4068.JPG"/>
          <p:cNvPicPr preferRelativeResize="0"/>
          <p:nvPr/>
        </p:nvPicPr>
        <p:blipFill rotWithShape="1">
          <a:blip r:embed="rId4">
            <a:alphaModFix/>
          </a:blip>
          <a:srcRect t="-2" r="-3171" b="-5008"/>
          <a:stretch/>
        </p:blipFill>
        <p:spPr>
          <a:xfrm>
            <a:off x="5986463" y="4330700"/>
            <a:ext cx="2905125" cy="2105025"/>
          </a:xfrm>
          <a:prstGeom prst="rect">
            <a:avLst/>
          </a:prstGeom>
          <a:noFill/>
          <a:ln>
            <a:noFill/>
          </a:ln>
        </p:spPr>
      </p:pic>
      <p:pic>
        <p:nvPicPr>
          <p:cNvPr id="252" name="Shape 252" descr="Facebook-Logo.png"/>
          <p:cNvPicPr preferRelativeResize="0"/>
          <p:nvPr/>
        </p:nvPicPr>
        <p:blipFill rotWithShape="1">
          <a:blip r:embed="rId5">
            <a:alphaModFix/>
          </a:blip>
          <a:srcRect/>
          <a:stretch/>
        </p:blipFill>
        <p:spPr>
          <a:xfrm>
            <a:off x="5358395" y="1304175"/>
            <a:ext cx="846137" cy="844550"/>
          </a:xfrm>
          <a:prstGeom prst="rect">
            <a:avLst/>
          </a:prstGeom>
          <a:noFill/>
          <a:ln>
            <a:noFill/>
          </a:ln>
        </p:spPr>
      </p:pic>
      <p:pic>
        <p:nvPicPr>
          <p:cNvPr id="253" name="Shape 253" descr="Lastfm+for+Wordpress+logo.png"/>
          <p:cNvPicPr preferRelativeResize="0"/>
          <p:nvPr/>
        </p:nvPicPr>
        <p:blipFill rotWithShape="1">
          <a:blip r:embed="rId6">
            <a:alphaModFix/>
          </a:blip>
          <a:srcRect/>
          <a:stretch/>
        </p:blipFill>
        <p:spPr>
          <a:xfrm>
            <a:off x="4243970" y="1304175"/>
            <a:ext cx="844550" cy="844550"/>
          </a:xfrm>
          <a:prstGeom prst="rect">
            <a:avLst/>
          </a:prstGeom>
          <a:noFill/>
          <a:ln>
            <a:noFill/>
          </a:ln>
        </p:spPr>
      </p:pic>
      <p:pic>
        <p:nvPicPr>
          <p:cNvPr id="254" name="Shape 254" descr="RSS-Feed-Symbol.png"/>
          <p:cNvPicPr preferRelativeResize="0"/>
          <p:nvPr/>
        </p:nvPicPr>
        <p:blipFill rotWithShape="1">
          <a:blip r:embed="rId7">
            <a:alphaModFix/>
          </a:blip>
          <a:srcRect/>
          <a:stretch/>
        </p:blipFill>
        <p:spPr>
          <a:xfrm>
            <a:off x="6474407" y="1364500"/>
            <a:ext cx="725488" cy="723900"/>
          </a:xfrm>
          <a:prstGeom prst="rect">
            <a:avLst/>
          </a:prstGeom>
          <a:noFill/>
          <a:ln>
            <a:noFill/>
          </a:ln>
        </p:spPr>
      </p:pic>
      <p:sp>
        <p:nvSpPr>
          <p:cNvPr id="255" name="Shape 255"/>
          <p:cNvSpPr txBox="1"/>
          <p:nvPr/>
        </p:nvSpPr>
        <p:spPr>
          <a:xfrm>
            <a:off x="3299192" y="4550017"/>
            <a:ext cx="2485232"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i="1">
                <a:solidFill>
                  <a:schemeClr val="lt1"/>
                </a:solidFill>
                <a:latin typeface="Arial"/>
                <a:ea typeface="Arial"/>
                <a:cs typeface="Arial"/>
                <a:sym typeface="Arial"/>
              </a:rPr>
              <a:t>Tweets from the eye</a:t>
            </a:r>
            <a:endParaRPr/>
          </a:p>
        </p:txBody>
      </p:sp>
      <p:pic>
        <p:nvPicPr>
          <p:cNvPr id="256" name="Shape 256" descr="twitter-logo.jpg"/>
          <p:cNvPicPr preferRelativeResize="0"/>
          <p:nvPr/>
        </p:nvPicPr>
        <p:blipFill rotWithShape="1">
          <a:blip r:embed="rId8">
            <a:alphaModFix/>
          </a:blip>
          <a:srcRect/>
          <a:stretch/>
        </p:blipFill>
        <p:spPr>
          <a:xfrm>
            <a:off x="7469770" y="1375613"/>
            <a:ext cx="1208087" cy="703262"/>
          </a:xfrm>
          <a:prstGeom prst="rect">
            <a:avLst/>
          </a:prstGeom>
          <a:noFill/>
          <a:ln>
            <a:noFill/>
          </a:ln>
        </p:spPr>
      </p:pic>
      <p:pic>
        <p:nvPicPr>
          <p:cNvPr id="257" name="Shape 257" descr="Screen Shot 2014-10-21 at 5.08.58 PM.png"/>
          <p:cNvPicPr preferRelativeResize="0"/>
          <p:nvPr/>
        </p:nvPicPr>
        <p:blipFill rotWithShape="1">
          <a:blip r:embed="rId9">
            <a:alphaModFix/>
          </a:blip>
          <a:srcRect/>
          <a:stretch/>
        </p:blipFill>
        <p:spPr>
          <a:xfrm>
            <a:off x="3281807" y="4515631"/>
            <a:ext cx="2424001" cy="1858497"/>
          </a:xfrm>
          <a:prstGeom prst="rect">
            <a:avLst/>
          </a:prstGeom>
          <a:noFill/>
          <a:ln>
            <a:noFill/>
          </a:ln>
        </p:spPr>
      </p:pic>
      <p:sp>
        <p:nvSpPr>
          <p:cNvPr id="258" name="Shape 258"/>
          <p:cNvSpPr txBox="1"/>
          <p:nvPr/>
        </p:nvSpPr>
        <p:spPr>
          <a:xfrm>
            <a:off x="6102350" y="5875338"/>
            <a:ext cx="2460625" cy="3381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Arial"/>
                <a:ea typeface="Arial"/>
                <a:cs typeface="Arial"/>
                <a:sym typeface="Arial"/>
              </a:rPr>
              <a:t>Visiting scientist program</a:t>
            </a:r>
            <a:endParaRPr/>
          </a:p>
        </p:txBody>
      </p:sp>
      <p:pic>
        <p:nvPicPr>
          <p:cNvPr id="259" name="Shape 259" descr="photo 2.jpg"/>
          <p:cNvPicPr preferRelativeResize="0"/>
          <p:nvPr/>
        </p:nvPicPr>
        <p:blipFill rotWithShape="1">
          <a:blip r:embed="rId10">
            <a:alphaModFix/>
          </a:blip>
          <a:srcRect/>
          <a:stretch/>
        </p:blipFill>
        <p:spPr>
          <a:xfrm>
            <a:off x="5986463" y="2159746"/>
            <a:ext cx="2816352" cy="2112264"/>
          </a:xfrm>
          <a:prstGeom prst="rect">
            <a:avLst/>
          </a:prstGeom>
          <a:noFill/>
          <a:ln>
            <a:noFill/>
          </a:ln>
        </p:spPr>
      </p:pic>
      <p:pic>
        <p:nvPicPr>
          <p:cNvPr id="260" name="Shape 260"/>
          <p:cNvPicPr preferRelativeResize="0"/>
          <p:nvPr/>
        </p:nvPicPr>
        <p:blipFill rotWithShape="1">
          <a:blip r:embed="rId11">
            <a:alphaModFix/>
          </a:blip>
          <a:srcRect b="28740"/>
          <a:stretch/>
        </p:blipFill>
        <p:spPr>
          <a:xfrm>
            <a:off x="506645" y="4501909"/>
            <a:ext cx="2606040" cy="1880928"/>
          </a:xfrm>
          <a:prstGeom prst="rect">
            <a:avLst/>
          </a:prstGeom>
          <a:noFill/>
          <a:ln>
            <a:noFill/>
          </a:ln>
        </p:spPr>
      </p:pic>
      <p:sp>
        <p:nvSpPr>
          <p:cNvPr id="261" name="Shape 261"/>
          <p:cNvSpPr txBox="1"/>
          <p:nvPr/>
        </p:nvSpPr>
        <p:spPr>
          <a:xfrm>
            <a:off x="3151156" y="88708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sp>
        <p:nvSpPr>
          <p:cNvPr id="262" name="Shape 262"/>
          <p:cNvSpPr txBox="1"/>
          <p:nvPr/>
        </p:nvSpPr>
        <p:spPr>
          <a:xfrm>
            <a:off x="441993" y="1199670"/>
            <a:ext cx="5557431" cy="331629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2800"/>
              <a:buFont typeface="Arial"/>
              <a:buChar char="•"/>
            </a:pPr>
            <a:r>
              <a:rPr lang="en-US" sz="2800">
                <a:solidFill>
                  <a:srgbClr val="000000"/>
                </a:solidFill>
                <a:latin typeface="Arial"/>
                <a:ea typeface="Arial"/>
                <a:cs typeface="Arial"/>
                <a:sym typeface="Arial"/>
              </a:rPr>
              <a:t> Our blog</a:t>
            </a:r>
            <a:endParaRPr sz="2400">
              <a:solidFill>
                <a:schemeClr val="dk1"/>
              </a:solidFill>
              <a:latin typeface="Arial"/>
              <a:ea typeface="Arial"/>
              <a:cs typeface="Arial"/>
              <a:sym typeface="Arial"/>
            </a:endParaRPr>
          </a:p>
          <a:p>
            <a:pPr marL="0" marR="0" lvl="0" indent="0" algn="l" rtl="0">
              <a:spcBef>
                <a:spcPts val="300"/>
              </a:spcBef>
              <a:spcAft>
                <a:spcPts val="0"/>
              </a:spcAft>
              <a:buClr>
                <a:srgbClr val="000000"/>
              </a:buClr>
              <a:buSzPts val="2000"/>
              <a:buFont typeface="Arial"/>
              <a:buNone/>
            </a:pPr>
            <a:r>
              <a:rPr lang="en-US" sz="2000">
                <a:solidFill>
                  <a:srgbClr val="000000"/>
                </a:solidFill>
                <a:latin typeface="Arial"/>
                <a:ea typeface="Arial"/>
                <a:cs typeface="Arial"/>
                <a:sym typeface="Arial"/>
              </a:rPr>
              <a:t>http://noaahrd.wordpress.com</a:t>
            </a:r>
            <a:endParaRPr sz="2000">
              <a:solidFill>
                <a:srgbClr val="000000"/>
              </a:solidFill>
              <a:latin typeface="Arial"/>
              <a:ea typeface="Arial"/>
              <a:cs typeface="Arial"/>
              <a:sym typeface="Arial"/>
            </a:endParaRPr>
          </a:p>
          <a:p>
            <a:pPr marL="0" marR="0" lvl="0" indent="0" algn="l" rtl="0">
              <a:spcBef>
                <a:spcPts val="300"/>
              </a:spcBef>
              <a:spcAft>
                <a:spcPts val="0"/>
              </a:spcAft>
              <a:buClr>
                <a:srgbClr val="000000"/>
              </a:buClr>
              <a:buSzPts val="2800"/>
              <a:buFont typeface="Arial"/>
              <a:buChar char="•"/>
            </a:pPr>
            <a:r>
              <a:rPr lang="en-US" sz="2800">
                <a:solidFill>
                  <a:srgbClr val="000000"/>
                </a:solidFill>
                <a:latin typeface="Arial"/>
                <a:ea typeface="Arial"/>
                <a:cs typeface="Arial"/>
                <a:sym typeface="Arial"/>
              </a:rPr>
              <a:t> HRD Web page</a:t>
            </a:r>
            <a:endParaRPr sz="2400">
              <a:solidFill>
                <a:schemeClr val="dk1"/>
              </a:solidFill>
              <a:latin typeface="Arial"/>
              <a:ea typeface="Arial"/>
              <a:cs typeface="Arial"/>
              <a:sym typeface="Arial"/>
            </a:endParaRPr>
          </a:p>
          <a:p>
            <a:pPr marL="0" marR="0" lvl="0" indent="0" algn="l" rtl="0">
              <a:spcBef>
                <a:spcPts val="300"/>
              </a:spcBef>
              <a:spcAft>
                <a:spcPts val="0"/>
              </a:spcAft>
              <a:buClr>
                <a:srgbClr val="000000"/>
              </a:buClr>
              <a:buSzPts val="2000"/>
              <a:buFont typeface="Arial"/>
              <a:buNone/>
            </a:pPr>
            <a:r>
              <a:rPr lang="en-US" sz="2000">
                <a:solidFill>
                  <a:srgbClr val="000000"/>
                </a:solidFill>
                <a:latin typeface="Arial"/>
                <a:ea typeface="Arial"/>
                <a:cs typeface="Arial"/>
                <a:sym typeface="Arial"/>
              </a:rPr>
              <a:t>http://www.aoml.noaa.gov/hrd</a:t>
            </a:r>
            <a:endParaRPr sz="2000">
              <a:solidFill>
                <a:srgbClr val="000000"/>
              </a:solidFill>
              <a:latin typeface="Arial"/>
              <a:ea typeface="Arial"/>
              <a:cs typeface="Arial"/>
              <a:sym typeface="Arial"/>
            </a:endParaRPr>
          </a:p>
          <a:p>
            <a:pPr marL="0" marR="0" lvl="0" indent="0" algn="l" rtl="0">
              <a:spcBef>
                <a:spcPts val="300"/>
              </a:spcBef>
              <a:spcAft>
                <a:spcPts val="0"/>
              </a:spcAft>
              <a:buClr>
                <a:srgbClr val="000000"/>
              </a:buClr>
              <a:buSzPts val="2800"/>
              <a:buFont typeface="Arial"/>
              <a:buChar char="•"/>
            </a:pPr>
            <a:r>
              <a:rPr lang="en-US" sz="2800">
                <a:solidFill>
                  <a:srgbClr val="000000"/>
                </a:solidFill>
                <a:latin typeface="Arial"/>
                <a:ea typeface="Arial"/>
                <a:cs typeface="Arial"/>
                <a:sym typeface="Arial"/>
              </a:rPr>
              <a:t> Facebook </a:t>
            </a:r>
            <a:r>
              <a:rPr lang="en-US" sz="2400">
                <a:solidFill>
                  <a:srgbClr val="000000"/>
                </a:solidFill>
                <a:latin typeface="Arial"/>
                <a:ea typeface="Arial"/>
                <a:cs typeface="Arial"/>
                <a:sym typeface="Arial"/>
              </a:rPr>
              <a:t>(5,420 likes)</a:t>
            </a:r>
            <a:endParaRPr sz="2800">
              <a:solidFill>
                <a:srgbClr val="000000"/>
              </a:solidFill>
              <a:latin typeface="Arial"/>
              <a:ea typeface="Arial"/>
              <a:cs typeface="Arial"/>
              <a:sym typeface="Arial"/>
            </a:endParaRPr>
          </a:p>
          <a:p>
            <a:pPr marL="0" marR="0" lvl="0" indent="0" algn="l" rtl="0">
              <a:spcBef>
                <a:spcPts val="300"/>
              </a:spcBef>
              <a:spcAft>
                <a:spcPts val="0"/>
              </a:spcAft>
              <a:buClr>
                <a:srgbClr val="000000"/>
              </a:buClr>
              <a:buSzPts val="2000"/>
              <a:buFont typeface="Arial"/>
              <a:buNone/>
            </a:pPr>
            <a:r>
              <a:rPr lang="en-US" sz="2000">
                <a:solidFill>
                  <a:srgbClr val="000000"/>
                </a:solidFill>
                <a:latin typeface="Arial"/>
                <a:ea typeface="Arial"/>
                <a:cs typeface="Arial"/>
                <a:sym typeface="Arial"/>
              </a:rPr>
              <a:t>http://www.facebook.com/noaahrd</a:t>
            </a:r>
            <a:endParaRPr sz="2000">
              <a:solidFill>
                <a:srgbClr val="000000"/>
              </a:solidFill>
              <a:latin typeface="Arial"/>
              <a:ea typeface="Arial"/>
              <a:cs typeface="Arial"/>
              <a:sym typeface="Arial"/>
            </a:endParaRPr>
          </a:p>
          <a:p>
            <a:pPr marL="0" marR="0" lvl="0" indent="0" algn="l" rtl="0">
              <a:spcBef>
                <a:spcPts val="300"/>
              </a:spcBef>
              <a:spcAft>
                <a:spcPts val="0"/>
              </a:spcAft>
              <a:buClr>
                <a:srgbClr val="000000"/>
              </a:buClr>
              <a:buSzPts val="2800"/>
              <a:buFont typeface="Arial"/>
              <a:buChar char="•"/>
            </a:pPr>
            <a:r>
              <a:rPr lang="en-US" sz="2800">
                <a:solidFill>
                  <a:srgbClr val="000000"/>
                </a:solidFill>
                <a:latin typeface="Arial"/>
                <a:ea typeface="Arial"/>
                <a:cs typeface="Arial"/>
                <a:sym typeface="Arial"/>
              </a:rPr>
              <a:t> Twitter </a:t>
            </a:r>
            <a:r>
              <a:rPr lang="en-US" sz="2400">
                <a:solidFill>
                  <a:srgbClr val="000000"/>
                </a:solidFill>
                <a:latin typeface="Arial"/>
                <a:ea typeface="Arial"/>
                <a:cs typeface="Arial"/>
                <a:sym typeface="Arial"/>
              </a:rPr>
              <a:t>(30,200 followers)</a:t>
            </a:r>
            <a:endParaRPr sz="2400">
              <a:solidFill>
                <a:schemeClr val="dk1"/>
              </a:solidFill>
              <a:latin typeface="Arial"/>
              <a:ea typeface="Arial"/>
              <a:cs typeface="Arial"/>
              <a:sym typeface="Arial"/>
            </a:endParaRPr>
          </a:p>
          <a:p>
            <a:pPr marL="0" marR="0" lvl="0" indent="0" algn="l" rtl="0">
              <a:spcBef>
                <a:spcPts val="300"/>
              </a:spcBef>
              <a:spcAft>
                <a:spcPts val="0"/>
              </a:spcAft>
              <a:buClr>
                <a:srgbClr val="000000"/>
              </a:buClr>
              <a:buSzPts val="2000"/>
              <a:buFont typeface="Arial"/>
              <a:buNone/>
            </a:pPr>
            <a:r>
              <a:rPr lang="en-US" sz="2000">
                <a:solidFill>
                  <a:srgbClr val="000000"/>
                </a:solidFill>
                <a:latin typeface="Arial"/>
                <a:ea typeface="Arial"/>
                <a:cs typeface="Arial"/>
                <a:sym typeface="Arial"/>
              </a:rPr>
              <a:t>http://twitter.com/#!/HRD_AOML_NOAA</a:t>
            </a:r>
            <a:endParaRPr sz="24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9"/>
                                        </p:tgtEl>
                                        <p:attrNameLst>
                                          <p:attrName>style.visibility</p:attrName>
                                        </p:attrNameLst>
                                      </p:cBhvr>
                                      <p:to>
                                        <p:strVal val="visible"/>
                                      </p:to>
                                    </p:set>
                                    <p:animEffect transition="in" filter="fade">
                                      <p:cBhvr>
                                        <p:cTn id="7" dur="1000"/>
                                        <p:tgtEl>
                                          <p:spTgt spid="249"/>
                                        </p:tgtEl>
                                      </p:cBhvr>
                                    </p:animEffect>
                                  </p:childTnLst>
                                </p:cTn>
                              </p:par>
                              <p:par>
                                <p:cTn id="8" presetID="10" presetClass="entr" presetSubtype="0" fill="hold" nodeType="withEffect">
                                  <p:stCondLst>
                                    <p:cond delay="0"/>
                                  </p:stCondLst>
                                  <p:childTnLst>
                                    <p:set>
                                      <p:cBhvr>
                                        <p:cTn id="9" dur="1" fill="hold">
                                          <p:stCondLst>
                                            <p:cond delay="0"/>
                                          </p:stCondLst>
                                        </p:cTn>
                                        <p:tgtEl>
                                          <p:spTgt spid="253"/>
                                        </p:tgtEl>
                                        <p:attrNameLst>
                                          <p:attrName>style.visibility</p:attrName>
                                        </p:attrNameLst>
                                      </p:cBhvr>
                                      <p:to>
                                        <p:strVal val="visible"/>
                                      </p:to>
                                    </p:set>
                                    <p:animEffect transition="in" filter="fade">
                                      <p:cBhvr>
                                        <p:cTn id="10" dur="500"/>
                                        <p:tgtEl>
                                          <p:spTgt spid="253"/>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52"/>
                                        </p:tgtEl>
                                        <p:attrNameLst>
                                          <p:attrName>style.visibility</p:attrName>
                                        </p:attrNameLst>
                                      </p:cBhvr>
                                      <p:to>
                                        <p:strVal val="visible"/>
                                      </p:to>
                                    </p:set>
                                    <p:animEffect transition="in" filter="fade">
                                      <p:cBhvr>
                                        <p:cTn id="14" dur="500"/>
                                        <p:tgtEl>
                                          <p:spTgt spid="252"/>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254"/>
                                        </p:tgtEl>
                                        <p:attrNameLst>
                                          <p:attrName>style.visibility</p:attrName>
                                        </p:attrNameLst>
                                      </p:cBhvr>
                                      <p:to>
                                        <p:strVal val="visible"/>
                                      </p:to>
                                    </p:set>
                                    <p:animEffect transition="in" filter="fade">
                                      <p:cBhvr>
                                        <p:cTn id="18" dur="500"/>
                                        <p:tgtEl>
                                          <p:spTgt spid="254"/>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56"/>
                                        </p:tgtEl>
                                        <p:attrNameLst>
                                          <p:attrName>style.visibility</p:attrName>
                                        </p:attrNameLst>
                                      </p:cBhvr>
                                      <p:to>
                                        <p:strVal val="visible"/>
                                      </p:to>
                                    </p:set>
                                    <p:animEffect transition="in" filter="fade">
                                      <p:cBhvr>
                                        <p:cTn id="22" dur="500"/>
                                        <p:tgtEl>
                                          <p:spTgt spid="256"/>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255"/>
                                        </p:tgtEl>
                                        <p:attrNameLst>
                                          <p:attrName>style.visibility</p:attrName>
                                        </p:attrNameLst>
                                      </p:cBhvr>
                                      <p:to>
                                        <p:strVal val="visible"/>
                                      </p:to>
                                    </p:set>
                                    <p:animEffect transition="in" filter="fade">
                                      <p:cBhvr>
                                        <p:cTn id="26" dur="1000"/>
                                        <p:tgtEl>
                                          <p:spTgt spid="255"/>
                                        </p:tgtEl>
                                      </p:cBhvr>
                                    </p:animEffect>
                                  </p:childTnLst>
                                </p:cTn>
                              </p:par>
                            </p:childTnLst>
                          </p:cTn>
                        </p:par>
                        <p:par>
                          <p:cTn id="27" fill="hold">
                            <p:stCondLst>
                              <p:cond delay="3500"/>
                            </p:stCondLst>
                            <p:childTnLst>
                              <p:par>
                                <p:cTn id="28" presetID="1" presetClass="entr" presetSubtype="0" fill="hold" nodeType="afterEffect">
                                  <p:stCondLst>
                                    <p:cond delay="2000"/>
                                  </p:stCondLst>
                                  <p:childTnLst>
                                    <p:set>
                                      <p:cBhvr>
                                        <p:cTn id="29" dur="1" fill="hold">
                                          <p:stCondLst>
                                            <p:cond delay="0"/>
                                          </p:stCondLst>
                                        </p:cTn>
                                        <p:tgtEl>
                                          <p:spTgt spid="2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0" y="147007"/>
            <a:ext cx="8065008" cy="968770"/>
          </a:xfrm>
          <a:prstGeom prst="rect">
            <a:avLst/>
          </a:prstGeom>
          <a:noFill/>
          <a:ln>
            <a:noFill/>
          </a:ln>
        </p:spPr>
        <p:txBody>
          <a:bodyPr spcFirstLastPara="1" wrap="square" lIns="182875" tIns="45700" rIns="182875" bIns="45700" anchor="ctr" anchorCtr="0">
            <a:noAutofit/>
          </a:bodyPr>
          <a:lstStyle/>
          <a:p>
            <a:pPr marL="0" marR="0" lvl="0" indent="0" algn="l" rtl="0">
              <a:lnSpc>
                <a:spcPct val="85000"/>
              </a:lnSpc>
              <a:spcBef>
                <a:spcPts val="0"/>
              </a:spcBef>
              <a:spcAft>
                <a:spcPts val="0"/>
              </a:spcAft>
              <a:buNone/>
            </a:pPr>
            <a:r>
              <a:rPr lang="en-US" sz="4800" b="0" i="0" u="none" strike="noStrike" cap="none">
                <a:solidFill>
                  <a:schemeClr val="lt1"/>
                </a:solidFill>
                <a:latin typeface="Arial"/>
                <a:ea typeface="Arial"/>
                <a:cs typeface="Arial"/>
                <a:sym typeface="Arial"/>
              </a:rPr>
              <a:t>2017 Hurricanes: Impacts</a:t>
            </a:r>
            <a:endParaRPr/>
          </a:p>
        </p:txBody>
      </p:sp>
      <p:sp>
        <p:nvSpPr>
          <p:cNvPr id="85" name="Shape 85"/>
          <p:cNvSpPr txBox="1"/>
          <p:nvPr/>
        </p:nvSpPr>
        <p:spPr>
          <a:xfrm>
            <a:off x="3002875" y="900890"/>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pic>
        <p:nvPicPr>
          <p:cNvPr id="86" name="Shape 86"/>
          <p:cNvPicPr preferRelativeResize="0"/>
          <p:nvPr/>
        </p:nvPicPr>
        <p:blipFill rotWithShape="1">
          <a:blip r:embed="rId3">
            <a:alphaModFix/>
          </a:blip>
          <a:srcRect/>
          <a:stretch/>
        </p:blipFill>
        <p:spPr>
          <a:xfrm>
            <a:off x="281412" y="1451889"/>
            <a:ext cx="3848460" cy="2318821"/>
          </a:xfrm>
          <a:prstGeom prst="rect">
            <a:avLst/>
          </a:prstGeom>
          <a:noFill/>
          <a:ln>
            <a:noFill/>
          </a:ln>
        </p:spPr>
      </p:pic>
      <p:pic>
        <p:nvPicPr>
          <p:cNvPr id="87" name="Shape 87"/>
          <p:cNvPicPr preferRelativeResize="0"/>
          <p:nvPr/>
        </p:nvPicPr>
        <p:blipFill rotWithShape="1">
          <a:blip r:embed="rId4">
            <a:alphaModFix/>
          </a:blip>
          <a:srcRect b="12377"/>
          <a:stretch/>
        </p:blipFill>
        <p:spPr>
          <a:xfrm>
            <a:off x="281413" y="3884816"/>
            <a:ext cx="3848459" cy="2194431"/>
          </a:xfrm>
          <a:prstGeom prst="rect">
            <a:avLst/>
          </a:prstGeom>
          <a:noFill/>
          <a:ln>
            <a:noFill/>
          </a:ln>
        </p:spPr>
      </p:pic>
      <p:sp>
        <p:nvSpPr>
          <p:cNvPr id="88" name="Shape 88"/>
          <p:cNvSpPr txBox="1"/>
          <p:nvPr/>
        </p:nvSpPr>
        <p:spPr>
          <a:xfrm>
            <a:off x="2483682" y="3208439"/>
            <a:ext cx="1548822" cy="43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300"/>
              <a:buFont typeface="Arial"/>
              <a:buNone/>
            </a:pPr>
            <a:r>
              <a:rPr lang="en-US" sz="1200" b="1" i="0" u="none" strike="noStrike" cap="none">
                <a:solidFill>
                  <a:schemeClr val="lt1"/>
                </a:solidFill>
                <a:latin typeface="Arial"/>
                <a:ea typeface="Arial"/>
                <a:cs typeface="Arial"/>
                <a:sym typeface="Arial"/>
              </a:rPr>
              <a:t>Rockport, TX after Harvey 2017</a:t>
            </a:r>
            <a:endParaRPr sz="1200" b="1" i="0" u="none" strike="noStrike" cap="none">
              <a:solidFill>
                <a:schemeClr val="lt1"/>
              </a:solidFill>
              <a:latin typeface="Arial"/>
              <a:ea typeface="Arial"/>
              <a:cs typeface="Arial"/>
              <a:sym typeface="Arial"/>
            </a:endParaRPr>
          </a:p>
        </p:txBody>
      </p:sp>
      <p:sp>
        <p:nvSpPr>
          <p:cNvPr id="89" name="Shape 89"/>
          <p:cNvSpPr txBox="1"/>
          <p:nvPr/>
        </p:nvSpPr>
        <p:spPr>
          <a:xfrm>
            <a:off x="281413" y="3939168"/>
            <a:ext cx="1586277" cy="52856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00"/>
              <a:buFont typeface="Arial"/>
              <a:buNone/>
            </a:pPr>
            <a:r>
              <a:rPr lang="en-US" sz="1200" b="1" i="0" u="none" strike="noStrike" cap="none">
                <a:solidFill>
                  <a:srgbClr val="000000"/>
                </a:solidFill>
                <a:latin typeface="Arial"/>
                <a:ea typeface="Arial"/>
                <a:cs typeface="Arial"/>
                <a:sym typeface="Arial"/>
              </a:rPr>
              <a:t>Houston, TX during Harvey 2017</a:t>
            </a:r>
            <a:endParaRPr sz="1200" b="1" i="0" u="none" strike="noStrike" cap="none">
              <a:solidFill>
                <a:srgbClr val="000000"/>
              </a:solidFill>
              <a:latin typeface="Arial"/>
              <a:ea typeface="Arial"/>
              <a:cs typeface="Arial"/>
              <a:sym typeface="Arial"/>
            </a:endParaRPr>
          </a:p>
        </p:txBody>
      </p:sp>
      <p:pic>
        <p:nvPicPr>
          <p:cNvPr id="90" name="Shape 90"/>
          <p:cNvPicPr preferRelativeResize="0"/>
          <p:nvPr/>
        </p:nvPicPr>
        <p:blipFill rotWithShape="1">
          <a:blip r:embed="rId5">
            <a:alphaModFix/>
          </a:blip>
          <a:srcRect/>
          <a:stretch/>
        </p:blipFill>
        <p:spPr>
          <a:xfrm>
            <a:off x="4544567" y="3884816"/>
            <a:ext cx="3765419" cy="2194431"/>
          </a:xfrm>
          <a:prstGeom prst="rect">
            <a:avLst/>
          </a:prstGeom>
          <a:noFill/>
          <a:ln>
            <a:noFill/>
          </a:ln>
        </p:spPr>
      </p:pic>
      <p:sp>
        <p:nvSpPr>
          <p:cNvPr id="91" name="Shape 91"/>
          <p:cNvSpPr txBox="1"/>
          <p:nvPr/>
        </p:nvSpPr>
        <p:spPr>
          <a:xfrm>
            <a:off x="6621970" y="5543631"/>
            <a:ext cx="1443038"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00"/>
              <a:buFont typeface="Arial"/>
              <a:buNone/>
            </a:pPr>
            <a:r>
              <a:rPr lang="en-US" sz="1200" b="1" i="0" u="none" strike="noStrike" cap="none">
                <a:solidFill>
                  <a:schemeClr val="lt1"/>
                </a:solidFill>
                <a:latin typeface="Arial"/>
                <a:ea typeface="Arial"/>
                <a:cs typeface="Arial"/>
                <a:sym typeface="Arial"/>
              </a:rPr>
              <a:t>San Juan, PR after Maria 2017</a:t>
            </a:r>
            <a:endParaRPr sz="1200" b="1" i="0" u="none" strike="noStrike" cap="none">
              <a:solidFill>
                <a:schemeClr val="lt1"/>
              </a:solidFill>
              <a:latin typeface="Arial"/>
              <a:ea typeface="Arial"/>
              <a:cs typeface="Arial"/>
              <a:sym typeface="Arial"/>
            </a:endParaRPr>
          </a:p>
        </p:txBody>
      </p:sp>
      <p:pic>
        <p:nvPicPr>
          <p:cNvPr id="92" name="Shape 92"/>
          <p:cNvPicPr preferRelativeResize="0"/>
          <p:nvPr/>
        </p:nvPicPr>
        <p:blipFill rotWithShape="1">
          <a:blip r:embed="rId6">
            <a:alphaModFix/>
          </a:blip>
          <a:srcRect l="5711"/>
          <a:stretch/>
        </p:blipFill>
        <p:spPr>
          <a:xfrm>
            <a:off x="4544567" y="1494927"/>
            <a:ext cx="3819407" cy="2275783"/>
          </a:xfrm>
          <a:prstGeom prst="rect">
            <a:avLst/>
          </a:prstGeom>
          <a:noFill/>
          <a:ln>
            <a:noFill/>
          </a:ln>
        </p:spPr>
      </p:pic>
      <p:sp>
        <p:nvSpPr>
          <p:cNvPr id="93" name="Shape 93"/>
          <p:cNvSpPr txBox="1"/>
          <p:nvPr/>
        </p:nvSpPr>
        <p:spPr>
          <a:xfrm>
            <a:off x="4553312" y="1526316"/>
            <a:ext cx="1586277" cy="52856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00"/>
              <a:buFont typeface="Arial"/>
              <a:buNone/>
            </a:pPr>
            <a:r>
              <a:rPr lang="en-US" sz="1200" b="1" i="0" u="none" strike="noStrike" cap="none">
                <a:solidFill>
                  <a:srgbClr val="000000"/>
                </a:solidFill>
                <a:latin typeface="Arial"/>
                <a:ea typeface="Arial"/>
                <a:cs typeface="Arial"/>
                <a:sym typeface="Arial"/>
              </a:rPr>
              <a:t>Marathon, FL after Irma 2017</a:t>
            </a:r>
            <a:endParaRPr sz="1200" b="1"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685800" y="80963"/>
            <a:ext cx="7918450" cy="728662"/>
          </a:xfrm>
          <a:prstGeom prst="rect">
            <a:avLst/>
          </a:prstGeom>
          <a:noFill/>
          <a:ln>
            <a:noFill/>
          </a:ln>
        </p:spPr>
        <p:txBody>
          <a:bodyPr spcFirstLastPara="1" wrap="square" lIns="182875" tIns="45700" rIns="182875" bIns="45700" anchor="ctr" anchorCtr="0">
            <a:noAutofit/>
          </a:bodyPr>
          <a:lstStyle/>
          <a:p>
            <a:pPr marL="0" marR="0" lvl="0" indent="0" algn="l" rtl="0">
              <a:lnSpc>
                <a:spcPct val="85000"/>
              </a:lnSpc>
              <a:spcBef>
                <a:spcPts val="0"/>
              </a:spcBef>
              <a:spcAft>
                <a:spcPts val="0"/>
              </a:spcAft>
              <a:buNone/>
            </a:pPr>
            <a:r>
              <a:rPr lang="en-US" sz="3600" b="0" i="0" u="none" strike="noStrike" cap="none">
                <a:solidFill>
                  <a:schemeClr val="lt1"/>
                </a:solidFill>
                <a:latin typeface="Arial"/>
                <a:ea typeface="Arial"/>
                <a:cs typeface="Arial"/>
                <a:sym typeface="Arial"/>
              </a:rPr>
              <a:t>Concluding Remarks – Intensity Models</a:t>
            </a:r>
            <a:endParaRPr/>
          </a:p>
        </p:txBody>
      </p:sp>
      <p:sp>
        <p:nvSpPr>
          <p:cNvPr id="99" name="Shape 99"/>
          <p:cNvSpPr txBox="1">
            <a:spLocks noGrp="1"/>
          </p:cNvSpPr>
          <p:nvPr>
            <p:ph type="body" idx="1"/>
          </p:nvPr>
        </p:nvSpPr>
        <p:spPr>
          <a:xfrm>
            <a:off x="324254" y="1543953"/>
            <a:ext cx="8470245" cy="4714175"/>
          </a:xfrm>
          <a:prstGeom prst="rect">
            <a:avLst/>
          </a:prstGeom>
          <a:noFill/>
          <a:ln>
            <a:noFill/>
          </a:ln>
        </p:spPr>
        <p:txBody>
          <a:bodyPr spcFirstLastPara="1" wrap="square" lIns="91425" tIns="45700" rIns="91425" bIns="45700" anchor="t" anchorCtr="0">
            <a:noAutofit/>
          </a:bodyPr>
          <a:lstStyle/>
          <a:p>
            <a:pPr marL="457200" marR="0" lvl="0" indent="-457072" algn="l" rtl="0">
              <a:lnSpc>
                <a:spcPct val="8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HWRF skill has improved over the past few seasons, but rapid change cases are still a problem</a:t>
            </a:r>
            <a:endParaRPr sz="2400" dirty="0"/>
          </a:p>
          <a:p>
            <a:pPr marL="804863" marR="0" lvl="1" indent="-347663" algn="l" rtl="0">
              <a:lnSpc>
                <a:spcPct val="80000"/>
              </a:lnSpc>
              <a:spcBef>
                <a:spcPts val="1200"/>
              </a:spcBef>
              <a:spcAft>
                <a:spcPts val="0"/>
              </a:spcAft>
              <a:buClr>
                <a:schemeClr val="accent2"/>
              </a:buClr>
              <a:buSzPts val="2400"/>
              <a:buFont typeface="Courier New" panose="02070309020205020404" pitchFamily="49" charset="0"/>
              <a:buChar char="o"/>
            </a:pPr>
            <a:r>
              <a:rPr lang="en-US" b="0" i="0" u="none" strike="noStrike" cap="none" dirty="0">
                <a:solidFill>
                  <a:schemeClr val="dk1"/>
                </a:solidFill>
                <a:latin typeface="Arial"/>
                <a:ea typeface="Arial"/>
                <a:cs typeface="Arial"/>
                <a:sym typeface="Arial"/>
              </a:rPr>
              <a:t>Statistical models have difficulty forecasting rapid change</a:t>
            </a:r>
            <a:endParaRPr dirty="0"/>
          </a:p>
          <a:p>
            <a:pPr marL="804863" marR="0" lvl="1" indent="-347663" algn="l" rtl="0">
              <a:lnSpc>
                <a:spcPct val="80000"/>
              </a:lnSpc>
              <a:spcBef>
                <a:spcPts val="1200"/>
              </a:spcBef>
              <a:spcAft>
                <a:spcPts val="0"/>
              </a:spcAft>
              <a:buClr>
                <a:schemeClr val="accent2"/>
              </a:buClr>
              <a:buSzPts val="2400"/>
              <a:buFont typeface="Courier New" panose="02070309020205020404" pitchFamily="49" charset="0"/>
              <a:buChar char="o"/>
            </a:pPr>
            <a:r>
              <a:rPr lang="en-US" b="0" i="0" u="none" strike="noStrike" cap="none" dirty="0">
                <a:solidFill>
                  <a:schemeClr val="dk1"/>
                </a:solidFill>
                <a:latin typeface="Arial"/>
                <a:ea typeface="Arial"/>
                <a:cs typeface="Arial"/>
                <a:sym typeface="Arial"/>
              </a:rPr>
              <a:t>Dynamical models can forecast rapid change, but not reliably (e.g., Harvey, Irma, Maria)</a:t>
            </a:r>
            <a:endParaRPr b="0" i="0" u="none" strike="noStrike" cap="none" dirty="0">
              <a:solidFill>
                <a:schemeClr val="dk1"/>
              </a:solidFill>
              <a:latin typeface="Arial"/>
              <a:ea typeface="Arial"/>
              <a:cs typeface="Arial"/>
              <a:sym typeface="Arial"/>
            </a:endParaRPr>
          </a:p>
          <a:p>
            <a:pPr marL="457200" marR="0" lvl="0" indent="-457072" algn="l" rtl="0">
              <a:lnSpc>
                <a:spcPct val="80000"/>
              </a:lnSpc>
              <a:spcBef>
                <a:spcPts val="120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Consensus approach still shows best hope for modest improvements in forecast accuracy, but dramatic improvements still likely years away</a:t>
            </a:r>
            <a:endParaRPr sz="2400" dirty="0"/>
          </a:p>
          <a:p>
            <a:pPr marL="457200" marR="0" lvl="0" indent="-457072" algn="l" rtl="0">
              <a:lnSpc>
                <a:spcPct val="80000"/>
              </a:lnSpc>
              <a:spcBef>
                <a:spcPts val="120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Large improvements requires increases in inner-core observations, higher resolution computer models, and better ways to get observations into models</a:t>
            </a:r>
            <a:endParaRPr sz="2400" dirty="0"/>
          </a:p>
          <a:p>
            <a:pPr marL="0" marR="0" lvl="0" indent="0" algn="ctr" rtl="0">
              <a:lnSpc>
                <a:spcPct val="80000"/>
              </a:lnSpc>
              <a:spcBef>
                <a:spcPts val="1200"/>
              </a:spcBef>
              <a:spcAft>
                <a:spcPts val="0"/>
              </a:spcAft>
              <a:buNone/>
            </a:pPr>
            <a:r>
              <a:rPr lang="en-US" sz="2400" b="1" i="0" u="none" strike="noStrike" cap="none" dirty="0">
                <a:solidFill>
                  <a:srgbClr val="FF0000"/>
                </a:solidFill>
                <a:latin typeface="Arial"/>
                <a:ea typeface="Arial"/>
                <a:cs typeface="Arial"/>
                <a:sym typeface="Arial"/>
              </a:rPr>
              <a:t>So how do we get there?</a:t>
            </a:r>
            <a:endParaRPr sz="2400" dirty="0"/>
          </a:p>
        </p:txBody>
      </p:sp>
      <p:sp>
        <p:nvSpPr>
          <p:cNvPr id="100" name="Shape 100"/>
          <p:cNvSpPr txBox="1"/>
          <p:nvPr/>
        </p:nvSpPr>
        <p:spPr>
          <a:xfrm>
            <a:off x="0" y="-83942"/>
            <a:ext cx="9144000" cy="1481400"/>
          </a:xfrm>
          <a:prstGeom prst="rect">
            <a:avLst/>
          </a:prstGeom>
          <a:solidFill>
            <a:srgbClr val="000066"/>
          </a:solidFill>
          <a:ln>
            <a:noFill/>
          </a:ln>
        </p:spPr>
        <p:txBody>
          <a:bodyPr spcFirstLastPara="1" wrap="square" lIns="182875" tIns="45700" rIns="182875" bIns="45700" anchor="ctr" anchorCtr="0">
            <a:noAutofit/>
          </a:bodyPr>
          <a:lstStyle/>
          <a:p>
            <a:pPr marL="0" marR="0" lvl="0" indent="0" algn="l" rtl="0">
              <a:lnSpc>
                <a:spcPct val="80000"/>
              </a:lnSpc>
              <a:spcBef>
                <a:spcPts val="0"/>
              </a:spcBef>
              <a:spcAft>
                <a:spcPts val="0"/>
              </a:spcAft>
              <a:buNone/>
            </a:pPr>
            <a:r>
              <a:rPr lang="en-US" sz="4800">
                <a:solidFill>
                  <a:schemeClr val="lt1"/>
                </a:solidFill>
                <a:latin typeface="Arial"/>
                <a:ea typeface="Arial"/>
                <a:cs typeface="Arial"/>
                <a:sym typeface="Arial"/>
              </a:rPr>
              <a:t>Tropical Cyclone Intensity</a:t>
            </a:r>
            <a:endParaRPr sz="2800" i="1">
              <a:solidFill>
                <a:schemeClr val="lt1"/>
              </a:solidFill>
              <a:latin typeface="Arial"/>
              <a:ea typeface="Arial"/>
              <a:cs typeface="Arial"/>
              <a:sym typeface="Arial"/>
            </a:endParaRPr>
          </a:p>
        </p:txBody>
      </p:sp>
      <p:pic>
        <p:nvPicPr>
          <p:cNvPr id="101" name="Shape 101"/>
          <p:cNvPicPr preferRelativeResize="0"/>
          <p:nvPr/>
        </p:nvPicPr>
        <p:blipFill rotWithShape="1">
          <a:blip r:embed="rId3">
            <a:alphaModFix amt="74000"/>
          </a:blip>
          <a:srcRect/>
          <a:stretch/>
        </p:blipFill>
        <p:spPr>
          <a:xfrm>
            <a:off x="7696200" y="-65532"/>
            <a:ext cx="1409700" cy="1409700"/>
          </a:xfrm>
          <a:prstGeom prst="ellipse">
            <a:avLst/>
          </a:prstGeom>
          <a:noFill/>
          <a:ln>
            <a:noFill/>
          </a:ln>
        </p:spPr>
      </p:pic>
      <p:pic>
        <p:nvPicPr>
          <p:cNvPr id="102" name="Shape 102"/>
          <p:cNvPicPr preferRelativeResize="0"/>
          <p:nvPr/>
        </p:nvPicPr>
        <p:blipFill rotWithShape="1">
          <a:blip r:embed="rId3">
            <a:alphaModFix amt="74000"/>
          </a:blip>
          <a:srcRect/>
          <a:stretch/>
        </p:blipFill>
        <p:spPr>
          <a:xfrm>
            <a:off x="7848600" y="86868"/>
            <a:ext cx="1409700" cy="1409700"/>
          </a:xfrm>
          <a:prstGeom prst="ellipse">
            <a:avLst/>
          </a:prstGeom>
          <a:noFill/>
          <a:ln>
            <a:noFill/>
          </a:ln>
        </p:spPr>
      </p:pic>
      <p:sp>
        <p:nvSpPr>
          <p:cNvPr id="103" name="Shape 103"/>
          <p:cNvSpPr txBox="1"/>
          <p:nvPr/>
        </p:nvSpPr>
        <p:spPr>
          <a:xfrm>
            <a:off x="3002875" y="104917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pic>
        <p:nvPicPr>
          <p:cNvPr id="109" name="Shape 109" descr="HFIP"/>
          <p:cNvPicPr preferRelativeResize="0"/>
          <p:nvPr/>
        </p:nvPicPr>
        <p:blipFill rotWithShape="1">
          <a:blip r:embed="rId3">
            <a:alphaModFix/>
          </a:blip>
          <a:srcRect/>
          <a:stretch/>
        </p:blipFill>
        <p:spPr>
          <a:xfrm>
            <a:off x="158909" y="1287193"/>
            <a:ext cx="6652107" cy="902375"/>
          </a:xfrm>
          <a:prstGeom prst="rect">
            <a:avLst/>
          </a:prstGeom>
          <a:noFill/>
          <a:ln>
            <a:noFill/>
          </a:ln>
        </p:spPr>
      </p:pic>
      <p:sp>
        <p:nvSpPr>
          <p:cNvPr id="110" name="Shape 110"/>
          <p:cNvSpPr txBox="1">
            <a:spLocks noGrp="1"/>
          </p:cNvSpPr>
          <p:nvPr>
            <p:ph type="title"/>
          </p:nvPr>
        </p:nvSpPr>
        <p:spPr>
          <a:xfrm>
            <a:off x="0" y="71389"/>
            <a:ext cx="8686800" cy="934998"/>
          </a:xfrm>
          <a:prstGeom prst="rect">
            <a:avLst/>
          </a:prstGeom>
          <a:noFill/>
          <a:ln>
            <a:noFill/>
          </a:ln>
        </p:spPr>
        <p:txBody>
          <a:bodyPr spcFirstLastPara="1" wrap="square" lIns="182875" tIns="45700" rIns="182875" bIns="45700" anchor="b" anchorCtr="0">
            <a:noAutofit/>
          </a:bodyPr>
          <a:lstStyle/>
          <a:p>
            <a:pPr marL="0" marR="0" lvl="0" indent="0" algn="l" rtl="0">
              <a:lnSpc>
                <a:spcPct val="85000"/>
              </a:lnSpc>
              <a:spcBef>
                <a:spcPts val="0"/>
              </a:spcBef>
              <a:spcAft>
                <a:spcPts val="0"/>
              </a:spcAft>
              <a:buNone/>
            </a:pPr>
            <a:r>
              <a:rPr lang="en-US" sz="4800" b="0" i="0" u="none" strike="noStrike" cap="none">
                <a:solidFill>
                  <a:schemeClr val="lt1"/>
                </a:solidFill>
                <a:latin typeface="Arial"/>
                <a:ea typeface="Arial"/>
                <a:cs typeface="Arial"/>
                <a:sym typeface="Arial"/>
              </a:rPr>
              <a:t>Keys to Success</a:t>
            </a:r>
            <a:endParaRPr/>
          </a:p>
        </p:txBody>
      </p:sp>
      <p:sp>
        <p:nvSpPr>
          <p:cNvPr id="111" name="Shape 111"/>
          <p:cNvSpPr txBox="1">
            <a:spLocks noGrp="1"/>
          </p:cNvSpPr>
          <p:nvPr>
            <p:ph type="body" idx="1"/>
          </p:nvPr>
        </p:nvSpPr>
        <p:spPr>
          <a:xfrm>
            <a:off x="278050" y="1824325"/>
            <a:ext cx="6652200" cy="4535400"/>
          </a:xfrm>
          <a:prstGeom prst="rect">
            <a:avLst/>
          </a:prstGeom>
          <a:noFill/>
          <a:ln>
            <a:noFill/>
          </a:ln>
        </p:spPr>
        <p:txBody>
          <a:bodyPr spcFirstLastPara="1" wrap="square" lIns="91425" tIns="45700" rIns="91425" bIns="45700" anchor="t" anchorCtr="0">
            <a:noAutofit/>
          </a:bodyPr>
          <a:lstStyle/>
          <a:p>
            <a:pPr marL="338138" marR="0" lvl="0" indent="-338138" algn="l" rtl="0">
              <a:spcBef>
                <a:spcPts val="0"/>
              </a:spcBef>
              <a:spcAft>
                <a:spcPts val="0"/>
              </a:spcAft>
              <a:buClr>
                <a:schemeClr val="dk1"/>
              </a:buClr>
              <a:buSzPts val="3520"/>
              <a:buFont typeface="Arial"/>
              <a:buChar char="•"/>
            </a:pPr>
            <a:r>
              <a:rPr lang="en-US" sz="3200" b="0" i="0" u="none" strike="noStrike" cap="none">
                <a:solidFill>
                  <a:schemeClr val="dk1"/>
                </a:solidFill>
                <a:latin typeface="Arial"/>
                <a:ea typeface="Arial"/>
                <a:cs typeface="Arial"/>
                <a:sym typeface="Arial"/>
              </a:rPr>
              <a:t>Science</a:t>
            </a:r>
            <a:endParaRPr/>
          </a:p>
          <a:p>
            <a:pPr marL="458788" marR="0" lvl="2" indent="-341313" algn="l" rtl="0">
              <a:spcBef>
                <a:spcPts val="300"/>
              </a:spcBef>
              <a:spcAft>
                <a:spcPts val="0"/>
              </a:spcAft>
              <a:buClr>
                <a:schemeClr val="accent2"/>
              </a:buClr>
              <a:buSzPts val="1900"/>
              <a:buFont typeface="Arial"/>
              <a:buChar char="•"/>
            </a:pPr>
            <a:r>
              <a:rPr lang="en-US" sz="2000" b="0" i="0" u="none" strike="noStrike" cap="none">
                <a:solidFill>
                  <a:schemeClr val="dk1"/>
                </a:solidFill>
                <a:latin typeface="Arial"/>
                <a:ea typeface="Arial"/>
                <a:cs typeface="Arial"/>
                <a:sym typeface="Arial"/>
              </a:rPr>
              <a:t>Improve operational high-resolution coupled models (HWRF) – </a:t>
            </a:r>
            <a:r>
              <a:rPr lang="en-US" sz="2000" b="1" i="0" u="none" strike="noStrike" cap="none">
                <a:solidFill>
                  <a:schemeClr val="dk1"/>
                </a:solidFill>
                <a:latin typeface="Arial"/>
                <a:ea typeface="Arial"/>
                <a:cs typeface="Arial"/>
                <a:sym typeface="Arial"/>
              </a:rPr>
              <a:t>particularly intensity changes</a:t>
            </a:r>
            <a:endParaRPr/>
          </a:p>
          <a:p>
            <a:pPr marL="458788" marR="0" lvl="2" indent="-341313" algn="l" rtl="0">
              <a:spcBef>
                <a:spcPts val="300"/>
              </a:spcBef>
              <a:spcAft>
                <a:spcPts val="0"/>
              </a:spcAft>
              <a:buClr>
                <a:schemeClr val="accent2"/>
              </a:buClr>
              <a:buSzPts val="1900"/>
              <a:buFont typeface="Arial"/>
              <a:buChar char="•"/>
            </a:pPr>
            <a:r>
              <a:rPr lang="en-US" sz="2000" b="0" i="0" u="none" strike="noStrike" cap="none">
                <a:solidFill>
                  <a:schemeClr val="dk1"/>
                </a:solidFill>
                <a:latin typeface="Arial"/>
                <a:ea typeface="Arial"/>
                <a:cs typeface="Arial"/>
                <a:sym typeface="Arial"/>
              </a:rPr>
              <a:t>Improve understanding from combination of observations &amp; high-resolution models</a:t>
            </a:r>
            <a:endParaRPr sz="2000" b="1" i="0" u="none" strike="noStrike" cap="none">
              <a:solidFill>
                <a:schemeClr val="dk1"/>
              </a:solidFill>
              <a:latin typeface="Arial"/>
              <a:ea typeface="Arial"/>
              <a:cs typeface="Arial"/>
              <a:sym typeface="Arial"/>
            </a:endParaRPr>
          </a:p>
          <a:p>
            <a:pPr marL="338138" marR="0" lvl="0" indent="-338138" algn="l" rtl="0">
              <a:spcBef>
                <a:spcPts val="300"/>
              </a:spcBef>
              <a:spcAft>
                <a:spcPts val="0"/>
              </a:spcAft>
              <a:buClr>
                <a:schemeClr val="dk1"/>
              </a:buClr>
              <a:buSzPts val="3520"/>
              <a:buFont typeface="Arial"/>
              <a:buChar char="•"/>
            </a:pPr>
            <a:r>
              <a:rPr lang="en-US" sz="3200" b="0" i="0" u="none" strike="noStrike" cap="none">
                <a:solidFill>
                  <a:schemeClr val="dk1"/>
                </a:solidFill>
                <a:latin typeface="Arial"/>
                <a:ea typeface="Arial"/>
                <a:cs typeface="Arial"/>
                <a:sym typeface="Arial"/>
              </a:rPr>
              <a:t>Information Technology</a:t>
            </a:r>
            <a:endParaRPr/>
          </a:p>
          <a:p>
            <a:pPr marL="463550" marR="0" lvl="1" indent="-341313" algn="l" rtl="0">
              <a:spcBef>
                <a:spcPts val="300"/>
              </a:spcBef>
              <a:spcAft>
                <a:spcPts val="0"/>
              </a:spcAft>
              <a:buClr>
                <a:schemeClr val="accent2"/>
              </a:buClr>
              <a:buSzPts val="2000"/>
              <a:buFont typeface="Arial"/>
              <a:buChar char="•"/>
            </a:pPr>
            <a:r>
              <a:rPr lang="en-US" sz="2000" b="0" i="0" u="none" strike="noStrike" cap="none">
                <a:solidFill>
                  <a:schemeClr val="dk1"/>
                </a:solidFill>
                <a:latin typeface="Arial"/>
                <a:ea typeface="Arial"/>
                <a:cs typeface="Arial"/>
                <a:sym typeface="Arial"/>
              </a:rPr>
              <a:t>Develop research computing capacity to </a:t>
            </a:r>
            <a:r>
              <a:rPr lang="en-US" sz="2000" b="1" i="0" u="none" strike="noStrike" cap="none">
                <a:solidFill>
                  <a:schemeClr val="dk1"/>
                </a:solidFill>
                <a:latin typeface="Arial"/>
                <a:ea typeface="Arial"/>
                <a:cs typeface="Arial"/>
                <a:sym typeface="Arial"/>
              </a:rPr>
              <a:t>accelerate</a:t>
            </a:r>
            <a:r>
              <a:rPr lang="en-US" sz="2000" b="0" i="0" u="none" strike="noStrike" cap="none">
                <a:solidFill>
                  <a:schemeClr val="dk1"/>
                </a:solidFill>
                <a:latin typeface="Arial"/>
                <a:ea typeface="Arial"/>
                <a:cs typeface="Arial"/>
                <a:sym typeface="Arial"/>
              </a:rPr>
              <a:t> transition of research to operations</a:t>
            </a:r>
            <a:endParaRPr/>
          </a:p>
          <a:p>
            <a:pPr marL="338138" marR="0" lvl="0" indent="-338138" algn="l" rtl="0">
              <a:spcBef>
                <a:spcPts val="300"/>
              </a:spcBef>
              <a:spcAft>
                <a:spcPts val="0"/>
              </a:spcAft>
              <a:buClr>
                <a:schemeClr val="dk1"/>
              </a:buClr>
              <a:buSzPts val="3520"/>
              <a:buFont typeface="Arial"/>
              <a:buChar char="•"/>
            </a:pPr>
            <a:r>
              <a:rPr lang="en-US" sz="3200" b="0" i="0" u="none" strike="noStrike" cap="none">
                <a:solidFill>
                  <a:schemeClr val="dk1"/>
                </a:solidFill>
                <a:latin typeface="Arial"/>
                <a:ea typeface="Arial"/>
                <a:cs typeface="Arial"/>
                <a:sym typeface="Arial"/>
              </a:rPr>
              <a:t>Observing Strategy</a:t>
            </a:r>
            <a:endParaRPr/>
          </a:p>
          <a:p>
            <a:pPr marL="455613" marR="0" lvl="0" indent="-342900" algn="l" rtl="0">
              <a:spcBef>
                <a:spcPts val="3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Improve use of existing and planned systems</a:t>
            </a:r>
            <a:endParaRPr/>
          </a:p>
          <a:p>
            <a:pPr marL="338138" marR="0" lvl="0" indent="-338138" algn="l" rtl="0">
              <a:spcBef>
                <a:spcPts val="300"/>
              </a:spcBef>
              <a:spcAft>
                <a:spcPts val="0"/>
              </a:spcAft>
              <a:buClr>
                <a:schemeClr val="dk1"/>
              </a:buClr>
              <a:buSzPts val="3520"/>
              <a:buFont typeface="Arial"/>
              <a:buChar char="•"/>
            </a:pPr>
            <a:r>
              <a:rPr lang="en-US" sz="3200" b="0" i="0" u="none" strike="noStrike" cap="none">
                <a:solidFill>
                  <a:schemeClr val="dk1"/>
                </a:solidFill>
                <a:latin typeface="Arial"/>
                <a:ea typeface="Arial"/>
                <a:cs typeface="Arial"/>
                <a:sym typeface="Arial"/>
              </a:rPr>
              <a:t>Improve Forecaster Products</a:t>
            </a:r>
            <a:endParaRPr/>
          </a:p>
        </p:txBody>
      </p:sp>
      <p:sp>
        <p:nvSpPr>
          <p:cNvPr id="112" name="Shape 112"/>
          <p:cNvSpPr txBox="1"/>
          <p:nvPr/>
        </p:nvSpPr>
        <p:spPr>
          <a:xfrm>
            <a:off x="3151156" y="895322"/>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pic>
        <p:nvPicPr>
          <p:cNvPr id="113" name="Shape 113"/>
          <p:cNvPicPr preferRelativeResize="0"/>
          <p:nvPr/>
        </p:nvPicPr>
        <p:blipFill rotWithShape="1">
          <a:blip r:embed="rId4">
            <a:alphaModFix/>
          </a:blip>
          <a:srcRect/>
          <a:stretch/>
        </p:blipFill>
        <p:spPr>
          <a:xfrm>
            <a:off x="7474185" y="4386952"/>
            <a:ext cx="1304057" cy="1004124"/>
          </a:xfrm>
          <a:prstGeom prst="rect">
            <a:avLst/>
          </a:prstGeom>
          <a:noFill/>
          <a:ln>
            <a:noFill/>
          </a:ln>
        </p:spPr>
      </p:pic>
      <p:pic>
        <p:nvPicPr>
          <p:cNvPr id="114" name="Shape 114"/>
          <p:cNvPicPr preferRelativeResize="0"/>
          <p:nvPr/>
        </p:nvPicPr>
        <p:blipFill rotWithShape="1">
          <a:blip r:embed="rId5">
            <a:alphaModFix/>
          </a:blip>
          <a:srcRect/>
          <a:stretch/>
        </p:blipFill>
        <p:spPr>
          <a:xfrm>
            <a:off x="7091823" y="2155815"/>
            <a:ext cx="1686419" cy="1500191"/>
          </a:xfrm>
          <a:prstGeom prst="rect">
            <a:avLst/>
          </a:prstGeom>
          <a:noFill/>
          <a:ln>
            <a:noFill/>
          </a:ln>
        </p:spPr>
      </p:pic>
      <p:pic>
        <p:nvPicPr>
          <p:cNvPr id="115" name="Shape 115"/>
          <p:cNvPicPr preferRelativeResize="0"/>
          <p:nvPr/>
        </p:nvPicPr>
        <p:blipFill rotWithShape="1">
          <a:blip r:embed="rId6">
            <a:alphaModFix/>
          </a:blip>
          <a:srcRect/>
          <a:stretch/>
        </p:blipFill>
        <p:spPr>
          <a:xfrm>
            <a:off x="7132322" y="1315875"/>
            <a:ext cx="1645920" cy="1048792"/>
          </a:xfrm>
          <a:prstGeom prst="rect">
            <a:avLst/>
          </a:prstGeom>
          <a:noFill/>
          <a:ln>
            <a:noFill/>
          </a:ln>
        </p:spPr>
      </p:pic>
      <p:sp>
        <p:nvSpPr>
          <p:cNvPr id="116" name="Shape 116"/>
          <p:cNvSpPr/>
          <p:nvPr/>
        </p:nvSpPr>
        <p:spPr>
          <a:xfrm>
            <a:off x="7327775" y="2207320"/>
            <a:ext cx="1375235" cy="192675"/>
          </a:xfrm>
          <a:custGeom>
            <a:avLst/>
            <a:gdLst/>
            <a:ahLst/>
            <a:cxnLst/>
            <a:rect l="0" t="0" r="0" b="0"/>
            <a:pathLst>
              <a:path w="21600" h="21600" extrusionOk="0">
                <a:moveTo>
                  <a:pt x="0" y="0"/>
                </a:moveTo>
                <a:lnTo>
                  <a:pt x="21599" y="0"/>
                </a:lnTo>
                <a:lnTo>
                  <a:pt x="21599" y="21599"/>
                </a:lnTo>
                <a:lnTo>
                  <a:pt x="0" y="21599"/>
                </a:lnTo>
                <a:close/>
              </a:path>
            </a:pathLst>
          </a:custGeom>
          <a:noFill/>
          <a:ln>
            <a:noFill/>
          </a:ln>
          <a:effectLst>
            <a:outerShdw blurRad="50800" dist="38100" dir="2700000" algn="ctr" rotWithShape="0">
              <a:srgbClr val="000000">
                <a:alpha val="42352"/>
              </a:srgbClr>
            </a:outerShdw>
          </a:effectLst>
        </p:spPr>
        <p:txBody>
          <a:bodyPr spcFirstLastPara="1" wrap="square" lIns="0" tIns="0" rIns="0" bIns="0" anchor="t" anchorCtr="0">
            <a:noAutofit/>
          </a:bodyPr>
          <a:lstStyle/>
          <a:p>
            <a:pPr marL="6350" marR="0" lvl="0" algn="just" rtl="0">
              <a:spcBef>
                <a:spcPts val="0"/>
              </a:spcBef>
              <a:spcAft>
                <a:spcPts val="0"/>
              </a:spcAft>
              <a:buClr>
                <a:schemeClr val="lt1"/>
              </a:buClr>
              <a:buSzPts val="900"/>
              <a:buFont typeface="Arial"/>
              <a:buNone/>
            </a:pPr>
            <a:r>
              <a:rPr lang="en-US" sz="900" b="1" dirty="0">
                <a:solidFill>
                  <a:schemeClr val="lt1"/>
                </a:solidFill>
                <a:latin typeface="Arial"/>
                <a:ea typeface="Arial"/>
                <a:cs typeface="Arial"/>
                <a:sym typeface="Arial"/>
              </a:rPr>
              <a:t>HFIP Annual Workshop</a:t>
            </a:r>
            <a:endParaRPr sz="1400" b="1" dirty="0">
              <a:solidFill>
                <a:schemeClr val="lt1"/>
              </a:solidFill>
              <a:latin typeface="Arial"/>
              <a:ea typeface="Arial"/>
              <a:cs typeface="Arial"/>
              <a:sym typeface="Arial"/>
            </a:endParaRPr>
          </a:p>
        </p:txBody>
      </p:sp>
      <p:pic>
        <p:nvPicPr>
          <p:cNvPr id="117" name="Shape 117"/>
          <p:cNvPicPr preferRelativeResize="0"/>
          <p:nvPr/>
        </p:nvPicPr>
        <p:blipFill rotWithShape="1">
          <a:blip r:embed="rId7">
            <a:alphaModFix/>
          </a:blip>
          <a:srcRect/>
          <a:stretch/>
        </p:blipFill>
        <p:spPr>
          <a:xfrm>
            <a:off x="7071707" y="5391076"/>
            <a:ext cx="1706535" cy="1240705"/>
          </a:xfrm>
          <a:prstGeom prst="rect">
            <a:avLst/>
          </a:prstGeom>
          <a:solidFill>
            <a:srgbClr val="ECECEC"/>
          </a:solidFill>
          <a:ln>
            <a:noFill/>
          </a:ln>
        </p:spPr>
      </p:pic>
      <p:pic>
        <p:nvPicPr>
          <p:cNvPr id="118" name="Shape 118"/>
          <p:cNvPicPr preferRelativeResize="0"/>
          <p:nvPr/>
        </p:nvPicPr>
        <p:blipFill rotWithShape="1">
          <a:blip r:embed="rId8">
            <a:alphaModFix/>
          </a:blip>
          <a:srcRect/>
          <a:stretch/>
        </p:blipFill>
        <p:spPr>
          <a:xfrm>
            <a:off x="7091823" y="4987048"/>
            <a:ext cx="976994" cy="401272"/>
          </a:xfrm>
          <a:prstGeom prst="rect">
            <a:avLst/>
          </a:prstGeom>
          <a:noFill/>
          <a:ln>
            <a:noFill/>
          </a:ln>
        </p:spPr>
      </p:pic>
      <p:pic>
        <p:nvPicPr>
          <p:cNvPr id="119" name="Shape 119" descr="32 bit system"/>
          <p:cNvPicPr preferRelativeResize="0"/>
          <p:nvPr/>
        </p:nvPicPr>
        <p:blipFill rotWithShape="1">
          <a:blip r:embed="rId9">
            <a:alphaModFix/>
          </a:blip>
          <a:srcRect/>
          <a:stretch/>
        </p:blipFill>
        <p:spPr>
          <a:xfrm>
            <a:off x="7132322" y="3490432"/>
            <a:ext cx="1645920" cy="101995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0" y="-96883"/>
            <a:ext cx="7696200" cy="1371600"/>
          </a:xfrm>
          <a:prstGeom prst="rect">
            <a:avLst/>
          </a:prstGeom>
          <a:noFill/>
          <a:ln>
            <a:noFill/>
          </a:ln>
        </p:spPr>
        <p:txBody>
          <a:bodyPr spcFirstLastPara="1" wrap="square" lIns="182875" tIns="45700" rIns="182875" bIns="45700" anchor="ctr" anchorCtr="0">
            <a:noAutofit/>
          </a:bodyPr>
          <a:lstStyle/>
          <a:p>
            <a:pPr marL="0" marR="0" lvl="0" indent="0" algn="l" rtl="0">
              <a:lnSpc>
                <a:spcPct val="85000"/>
              </a:lnSpc>
              <a:spcBef>
                <a:spcPts val="0"/>
              </a:spcBef>
              <a:spcAft>
                <a:spcPts val="0"/>
              </a:spcAft>
              <a:buNone/>
            </a:pPr>
            <a:r>
              <a:rPr lang="en-US" sz="4800" b="0" i="0" u="none" strike="noStrike" cap="none">
                <a:solidFill>
                  <a:schemeClr val="lt1"/>
                </a:solidFill>
                <a:latin typeface="Arial"/>
                <a:ea typeface="Arial"/>
                <a:cs typeface="Arial"/>
                <a:sym typeface="Arial"/>
              </a:rPr>
              <a:t>Current State of the Art</a:t>
            </a:r>
            <a:endParaRPr/>
          </a:p>
        </p:txBody>
      </p:sp>
      <p:sp>
        <p:nvSpPr>
          <p:cNvPr id="126" name="Shape 126"/>
          <p:cNvSpPr txBox="1"/>
          <p:nvPr/>
        </p:nvSpPr>
        <p:spPr>
          <a:xfrm>
            <a:off x="3151156" y="88708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grpSp>
        <p:nvGrpSpPr>
          <p:cNvPr id="127" name="Shape 127"/>
          <p:cNvGrpSpPr/>
          <p:nvPr/>
        </p:nvGrpSpPr>
        <p:grpSpPr>
          <a:xfrm>
            <a:off x="683459" y="1740209"/>
            <a:ext cx="5634322" cy="4590288"/>
            <a:chOff x="1329981" y="1646526"/>
            <a:chExt cx="5634322" cy="4590288"/>
          </a:xfrm>
        </p:grpSpPr>
        <p:pic>
          <p:nvPicPr>
            <p:cNvPr id="128" name="Shape 128"/>
            <p:cNvPicPr preferRelativeResize="0"/>
            <p:nvPr/>
          </p:nvPicPr>
          <p:blipFill rotWithShape="1">
            <a:blip r:embed="rId3">
              <a:alphaModFix/>
            </a:blip>
            <a:srcRect/>
            <a:stretch/>
          </p:blipFill>
          <p:spPr>
            <a:xfrm>
              <a:off x="1329981" y="1646526"/>
              <a:ext cx="5340096" cy="4590288"/>
            </a:xfrm>
            <a:prstGeom prst="rect">
              <a:avLst/>
            </a:prstGeom>
            <a:noFill/>
            <a:ln>
              <a:noFill/>
            </a:ln>
          </p:spPr>
        </p:pic>
        <p:sp>
          <p:nvSpPr>
            <p:cNvPr id="129" name="Shape 129"/>
            <p:cNvSpPr txBox="1"/>
            <p:nvPr/>
          </p:nvSpPr>
          <p:spPr>
            <a:xfrm>
              <a:off x="4555592" y="2408180"/>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994DBB"/>
                </a:buClr>
                <a:buSzPts val="1400"/>
                <a:buFont typeface="Arial"/>
                <a:buNone/>
              </a:pPr>
              <a:r>
                <a:rPr lang="en-US" sz="1400" b="0" i="0" u="none" strike="noStrike" cap="none">
                  <a:solidFill>
                    <a:srgbClr val="994DBB"/>
                  </a:solidFill>
                  <a:latin typeface="Arial"/>
                  <a:ea typeface="Arial"/>
                  <a:cs typeface="Arial"/>
                  <a:sym typeface="Arial"/>
                </a:rPr>
                <a:t>1960-69</a:t>
              </a:r>
              <a:endParaRPr sz="1400">
                <a:solidFill>
                  <a:srgbClr val="994DBB"/>
                </a:solidFill>
                <a:latin typeface="Arial"/>
                <a:ea typeface="Arial"/>
                <a:cs typeface="Arial"/>
                <a:sym typeface="Arial"/>
              </a:endParaRPr>
            </a:p>
          </p:txBody>
        </p:sp>
        <p:sp>
          <p:nvSpPr>
            <p:cNvPr id="130" name="Shape 130"/>
            <p:cNvSpPr txBox="1"/>
            <p:nvPr/>
          </p:nvSpPr>
          <p:spPr>
            <a:xfrm>
              <a:off x="4564548" y="2688013"/>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33CC"/>
                </a:buClr>
                <a:buSzPts val="1400"/>
                <a:buFont typeface="Arial"/>
                <a:buNone/>
              </a:pPr>
              <a:r>
                <a:rPr lang="en-US" sz="1400">
                  <a:solidFill>
                    <a:srgbClr val="0033CC"/>
                  </a:solidFill>
                  <a:latin typeface="Arial"/>
                  <a:ea typeface="Arial"/>
                  <a:cs typeface="Arial"/>
                  <a:sym typeface="Arial"/>
                </a:rPr>
                <a:t>1970-79</a:t>
              </a:r>
              <a:endParaRPr sz="1400">
                <a:solidFill>
                  <a:srgbClr val="0033CC"/>
                </a:solidFill>
                <a:latin typeface="Arial"/>
                <a:ea typeface="Arial"/>
                <a:cs typeface="Arial"/>
                <a:sym typeface="Arial"/>
              </a:endParaRPr>
            </a:p>
          </p:txBody>
        </p:sp>
        <p:sp>
          <p:nvSpPr>
            <p:cNvPr id="131" name="Shape 131"/>
            <p:cNvSpPr txBox="1"/>
            <p:nvPr/>
          </p:nvSpPr>
          <p:spPr>
            <a:xfrm>
              <a:off x="4557982" y="2967845"/>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8000"/>
                </a:buClr>
                <a:buSzPts val="1400"/>
                <a:buFont typeface="Arial"/>
                <a:buNone/>
              </a:pPr>
              <a:r>
                <a:rPr lang="en-US" sz="1400">
                  <a:solidFill>
                    <a:srgbClr val="008000"/>
                  </a:solidFill>
                  <a:latin typeface="Arial"/>
                  <a:ea typeface="Arial"/>
                  <a:cs typeface="Arial"/>
                  <a:sym typeface="Arial"/>
                </a:rPr>
                <a:t>1980-89</a:t>
              </a:r>
              <a:endParaRPr sz="1400">
                <a:solidFill>
                  <a:srgbClr val="008000"/>
                </a:solidFill>
                <a:latin typeface="Arial"/>
                <a:ea typeface="Arial"/>
                <a:cs typeface="Arial"/>
                <a:sym typeface="Arial"/>
              </a:endParaRPr>
            </a:p>
          </p:txBody>
        </p:sp>
        <p:sp>
          <p:nvSpPr>
            <p:cNvPr id="132" name="Shape 132"/>
            <p:cNvSpPr txBox="1"/>
            <p:nvPr/>
          </p:nvSpPr>
          <p:spPr>
            <a:xfrm>
              <a:off x="4577437" y="3846927"/>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9933"/>
                </a:buClr>
                <a:buSzPts val="1400"/>
                <a:buFont typeface="Arial"/>
                <a:buNone/>
              </a:pPr>
              <a:r>
                <a:rPr lang="en-US" sz="1400">
                  <a:solidFill>
                    <a:srgbClr val="FF9933"/>
                  </a:solidFill>
                  <a:latin typeface="Arial"/>
                  <a:ea typeface="Arial"/>
                  <a:cs typeface="Arial"/>
                  <a:sym typeface="Arial"/>
                </a:rPr>
                <a:t>1990-99</a:t>
              </a:r>
              <a:endParaRPr sz="1400">
                <a:solidFill>
                  <a:srgbClr val="FF9933"/>
                </a:solidFill>
                <a:latin typeface="Arial"/>
                <a:ea typeface="Arial"/>
                <a:cs typeface="Arial"/>
                <a:sym typeface="Arial"/>
              </a:endParaRPr>
            </a:p>
          </p:txBody>
        </p:sp>
        <p:sp>
          <p:nvSpPr>
            <p:cNvPr id="133" name="Shape 133"/>
            <p:cNvSpPr txBox="1"/>
            <p:nvPr/>
          </p:nvSpPr>
          <p:spPr>
            <a:xfrm>
              <a:off x="5849037" y="4730580"/>
              <a:ext cx="1038769" cy="5332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r>
                <a:rPr lang="en-US" sz="1400">
                  <a:solidFill>
                    <a:srgbClr val="000000"/>
                  </a:solidFill>
                  <a:latin typeface="Arial"/>
                  <a:ea typeface="Arial"/>
                  <a:cs typeface="Arial"/>
                  <a:sym typeface="Arial"/>
                </a:rPr>
                <a:t>2017</a:t>
              </a:r>
              <a:endParaRPr sz="18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1050"/>
                <a:buFont typeface="Arial"/>
                <a:buNone/>
              </a:pPr>
              <a:r>
                <a:rPr lang="en-US" sz="1050">
                  <a:solidFill>
                    <a:srgbClr val="000000"/>
                  </a:solidFill>
                  <a:latin typeface="Arial"/>
                  <a:ea typeface="Arial"/>
                  <a:cs typeface="Arial"/>
                  <a:sym typeface="Arial"/>
                </a:rPr>
                <a:t>Preliminary</a:t>
              </a:r>
              <a:endParaRPr sz="1050">
                <a:solidFill>
                  <a:srgbClr val="000000"/>
                </a:solidFill>
                <a:latin typeface="Arial"/>
                <a:ea typeface="Arial"/>
                <a:cs typeface="Arial"/>
                <a:sym typeface="Arial"/>
              </a:endParaRPr>
            </a:p>
          </p:txBody>
        </p:sp>
        <p:sp>
          <p:nvSpPr>
            <p:cNvPr id="134" name="Shape 134"/>
            <p:cNvSpPr txBox="1"/>
            <p:nvPr/>
          </p:nvSpPr>
          <p:spPr>
            <a:xfrm>
              <a:off x="5849037" y="3468926"/>
              <a:ext cx="1107017"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E60000"/>
                </a:buClr>
                <a:buSzPts val="1400"/>
                <a:buFont typeface="Arial"/>
                <a:buNone/>
              </a:pPr>
              <a:r>
                <a:rPr lang="en-US" sz="1400">
                  <a:solidFill>
                    <a:srgbClr val="E60000"/>
                  </a:solidFill>
                  <a:latin typeface="Arial"/>
                  <a:ea typeface="Arial"/>
                  <a:cs typeface="Arial"/>
                  <a:sym typeface="Arial"/>
                </a:rPr>
                <a:t>2000-09</a:t>
              </a:r>
              <a:endParaRPr sz="1400">
                <a:solidFill>
                  <a:srgbClr val="E60000"/>
                </a:solidFill>
                <a:latin typeface="Arial"/>
                <a:ea typeface="Arial"/>
                <a:cs typeface="Arial"/>
                <a:sym typeface="Arial"/>
              </a:endParaRPr>
            </a:p>
          </p:txBody>
        </p:sp>
        <p:sp>
          <p:nvSpPr>
            <p:cNvPr id="135" name="Shape 135"/>
            <p:cNvSpPr txBox="1"/>
            <p:nvPr/>
          </p:nvSpPr>
          <p:spPr>
            <a:xfrm>
              <a:off x="1843774" y="4707466"/>
              <a:ext cx="912462"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FF00"/>
                </a:buClr>
                <a:buSzPts val="1400"/>
                <a:buFont typeface="Arial"/>
                <a:buNone/>
              </a:pPr>
              <a:r>
                <a:rPr lang="en-US" sz="1400">
                  <a:solidFill>
                    <a:srgbClr val="FFFF00"/>
                  </a:solidFill>
                  <a:highlight>
                    <a:srgbClr val="B7B7B7"/>
                  </a:highlight>
                  <a:latin typeface="Arial"/>
                  <a:ea typeface="Arial"/>
                  <a:cs typeface="Arial"/>
                  <a:sym typeface="Arial"/>
                </a:rPr>
                <a:t>1954-59</a:t>
              </a:r>
              <a:endParaRPr sz="1400">
                <a:solidFill>
                  <a:srgbClr val="FFFF00"/>
                </a:solidFill>
                <a:highlight>
                  <a:srgbClr val="B7B7B7"/>
                </a:highlight>
                <a:latin typeface="Arial"/>
                <a:ea typeface="Arial"/>
                <a:cs typeface="Arial"/>
                <a:sym typeface="Arial"/>
              </a:endParaRPr>
            </a:p>
          </p:txBody>
        </p:sp>
        <p:sp>
          <p:nvSpPr>
            <p:cNvPr id="136" name="Shape 136"/>
            <p:cNvSpPr txBox="1"/>
            <p:nvPr/>
          </p:nvSpPr>
          <p:spPr>
            <a:xfrm>
              <a:off x="5857286" y="3974973"/>
              <a:ext cx="1107017"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D60093"/>
                </a:buClr>
                <a:buSzPts val="1400"/>
                <a:buFont typeface="Arial"/>
                <a:buNone/>
              </a:pPr>
              <a:r>
                <a:rPr lang="en-US" sz="1400">
                  <a:solidFill>
                    <a:srgbClr val="D60093"/>
                  </a:solidFill>
                  <a:latin typeface="Arial"/>
                  <a:ea typeface="Arial"/>
                  <a:cs typeface="Arial"/>
                  <a:sym typeface="Arial"/>
                </a:rPr>
                <a:t>2010-16</a:t>
              </a:r>
              <a:endParaRPr sz="1400">
                <a:solidFill>
                  <a:srgbClr val="D60093"/>
                </a:solidFill>
                <a:latin typeface="Arial"/>
                <a:ea typeface="Arial"/>
                <a:cs typeface="Arial"/>
                <a:sym typeface="Arial"/>
              </a:endParaRPr>
            </a:p>
          </p:txBody>
        </p:sp>
      </p:grpSp>
      <p:sp>
        <p:nvSpPr>
          <p:cNvPr id="137" name="Shape 137"/>
          <p:cNvSpPr txBox="1"/>
          <p:nvPr/>
        </p:nvSpPr>
        <p:spPr>
          <a:xfrm>
            <a:off x="5998353" y="1550649"/>
            <a:ext cx="3013509" cy="4988285"/>
          </a:xfrm>
          <a:prstGeom prst="rect">
            <a:avLst/>
          </a:prstGeom>
          <a:noFill/>
          <a:ln>
            <a:noFill/>
          </a:ln>
        </p:spPr>
        <p:txBody>
          <a:bodyPr spcFirstLastPara="1" wrap="square" lIns="91425" tIns="45700" rIns="91425" bIns="45700" anchor="t" anchorCtr="0">
            <a:noAutofit/>
          </a:bodyPr>
          <a:lstStyle/>
          <a:p>
            <a:pPr marL="342900" marR="0" lvl="1" indent="-342900" algn="l" rtl="0">
              <a:spcBef>
                <a:spcPts val="0"/>
              </a:spcBef>
              <a:spcAft>
                <a:spcPts val="0"/>
              </a:spcAft>
              <a:buClr>
                <a:schemeClr val="dk1"/>
              </a:buClr>
              <a:buSzPts val="2200"/>
              <a:buFont typeface="Arial"/>
              <a:buChar char="•"/>
            </a:pPr>
            <a:r>
              <a:rPr lang="en-US" sz="2400" b="0" i="0" u="none" strike="noStrike" cap="none">
                <a:solidFill>
                  <a:schemeClr val="dk1"/>
                </a:solidFill>
                <a:latin typeface="Calibri"/>
                <a:ea typeface="Calibri"/>
                <a:cs typeface="Calibri"/>
                <a:sym typeface="Calibri"/>
              </a:rPr>
              <a:t>Since HFIP began in 2008, forecast error has decreased by 20-25% for 1-5 day forecasts.</a:t>
            </a:r>
            <a:endParaRPr sz="2400" b="0" i="0" u="none" strike="noStrike" cap="none">
              <a:solidFill>
                <a:schemeClr val="dk1"/>
              </a:solidFill>
              <a:latin typeface="Arial"/>
              <a:ea typeface="Arial"/>
              <a:cs typeface="Arial"/>
              <a:sym typeface="Arial"/>
            </a:endParaRPr>
          </a:p>
          <a:p>
            <a:pPr marL="342900" marR="0" lvl="1" indent="-342900" algn="l" rtl="0">
              <a:spcBef>
                <a:spcPts val="600"/>
              </a:spcBef>
              <a:spcAft>
                <a:spcPts val="0"/>
              </a:spcAft>
              <a:buClr>
                <a:schemeClr val="dk1"/>
              </a:buClr>
              <a:buSzPts val="2200"/>
              <a:buFont typeface="Arial"/>
              <a:buChar char="•"/>
            </a:pPr>
            <a:r>
              <a:rPr lang="en-US" sz="2400" b="0" i="0" u="none" strike="noStrike" cap="none">
                <a:solidFill>
                  <a:schemeClr val="dk1"/>
                </a:solidFill>
                <a:latin typeface="Calibri"/>
                <a:ea typeface="Calibri"/>
                <a:cs typeface="Calibri"/>
                <a:sym typeface="Calibri"/>
              </a:rPr>
              <a:t>NOAA upgraded HWRF model resolution; now 1.5 km</a:t>
            </a:r>
            <a:endParaRPr sz="2400" b="0" i="0" u="none" strike="noStrike" cap="none">
              <a:solidFill>
                <a:schemeClr val="dk1"/>
              </a:solidFill>
              <a:latin typeface="Arial"/>
              <a:ea typeface="Arial"/>
              <a:cs typeface="Arial"/>
              <a:sym typeface="Arial"/>
            </a:endParaRPr>
          </a:p>
          <a:p>
            <a:pPr marL="342900" marR="0" lvl="1" indent="-342900" algn="l" rtl="0">
              <a:spcBef>
                <a:spcPts val="600"/>
              </a:spcBef>
              <a:spcAft>
                <a:spcPts val="0"/>
              </a:spcAft>
              <a:buClr>
                <a:schemeClr val="dk1"/>
              </a:buClr>
              <a:buSzPts val="2200"/>
              <a:buFont typeface="Arial"/>
              <a:buChar char="•"/>
            </a:pPr>
            <a:r>
              <a:rPr lang="en-US" sz="2400" b="0" i="0" u="none" strike="noStrike" cap="none">
                <a:solidFill>
                  <a:schemeClr val="dk1"/>
                </a:solidFill>
                <a:latin typeface="Calibri"/>
                <a:ea typeface="Calibri"/>
                <a:cs typeface="Calibri"/>
                <a:sym typeface="Calibri"/>
              </a:rPr>
              <a:t>Remarkable improvements in HWRF since HFIP</a:t>
            </a:r>
            <a:endParaRPr sz="2400" b="0" i="0" u="none" strike="noStrike" cap="none">
              <a:solidFill>
                <a:srgbClr val="FF3300"/>
              </a:solidFill>
              <a:latin typeface="Calibri"/>
              <a:ea typeface="Calibri"/>
              <a:cs typeface="Calibri"/>
              <a:sym typeface="Calibri"/>
            </a:endParaRPr>
          </a:p>
        </p:txBody>
      </p:sp>
      <p:sp>
        <p:nvSpPr>
          <p:cNvPr id="138" name="Shape 138"/>
          <p:cNvSpPr txBox="1"/>
          <p:nvPr/>
        </p:nvSpPr>
        <p:spPr>
          <a:xfrm>
            <a:off x="1197252" y="1280254"/>
            <a:ext cx="4491596"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Operational Forecast Performance</a:t>
            </a:r>
            <a:endParaRPr sz="2400">
              <a:solidFill>
                <a:schemeClr val="dk1"/>
              </a:solidFill>
              <a:latin typeface="Arial"/>
              <a:ea typeface="Arial"/>
              <a:cs typeface="Arial"/>
              <a:sym typeface="Arial"/>
            </a:endParaRPr>
          </a:p>
        </p:txBody>
      </p:sp>
      <p:grpSp>
        <p:nvGrpSpPr>
          <p:cNvPr id="139" name="Shape 139"/>
          <p:cNvGrpSpPr/>
          <p:nvPr/>
        </p:nvGrpSpPr>
        <p:grpSpPr>
          <a:xfrm>
            <a:off x="668828" y="1748122"/>
            <a:ext cx="5544543" cy="4593340"/>
            <a:chOff x="1315350" y="1646526"/>
            <a:chExt cx="5544543" cy="4593340"/>
          </a:xfrm>
        </p:grpSpPr>
        <p:pic>
          <p:nvPicPr>
            <p:cNvPr id="140" name="Shape 140"/>
            <p:cNvPicPr preferRelativeResize="0"/>
            <p:nvPr/>
          </p:nvPicPr>
          <p:blipFill rotWithShape="1">
            <a:blip r:embed="rId4">
              <a:alphaModFix/>
            </a:blip>
            <a:srcRect/>
            <a:stretch/>
          </p:blipFill>
          <p:spPr>
            <a:xfrm>
              <a:off x="1315350" y="1646526"/>
              <a:ext cx="5341589" cy="4593340"/>
            </a:xfrm>
            <a:prstGeom prst="rect">
              <a:avLst/>
            </a:prstGeom>
            <a:noFill/>
            <a:ln>
              <a:noFill/>
            </a:ln>
          </p:spPr>
        </p:pic>
        <p:sp>
          <p:nvSpPr>
            <p:cNvPr id="141" name="Shape 141"/>
            <p:cNvSpPr txBox="1"/>
            <p:nvPr/>
          </p:nvSpPr>
          <p:spPr>
            <a:xfrm>
              <a:off x="3593394" y="2950214"/>
              <a:ext cx="1968316" cy="29614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33CC"/>
                </a:buClr>
                <a:buSzPts val="1400"/>
                <a:buFont typeface="Arial"/>
                <a:buNone/>
              </a:pPr>
              <a:r>
                <a:rPr lang="en-US" sz="1400">
                  <a:solidFill>
                    <a:srgbClr val="0033CC"/>
                  </a:solidFill>
                  <a:latin typeface="Arial"/>
                  <a:ea typeface="Arial"/>
                  <a:cs typeface="Arial"/>
                  <a:sym typeface="Arial"/>
                </a:rPr>
                <a:t>1970-79, </a:t>
              </a:r>
              <a:r>
                <a:rPr lang="en-US" sz="1400">
                  <a:solidFill>
                    <a:srgbClr val="008000"/>
                  </a:solidFill>
                  <a:latin typeface="Arial"/>
                  <a:ea typeface="Arial"/>
                  <a:cs typeface="Arial"/>
                  <a:sym typeface="Arial"/>
                </a:rPr>
                <a:t>80-89,</a:t>
              </a:r>
              <a:r>
                <a:rPr lang="en-US" sz="1400">
                  <a:solidFill>
                    <a:srgbClr val="0033CC"/>
                  </a:solidFill>
                  <a:latin typeface="Arial"/>
                  <a:ea typeface="Arial"/>
                  <a:cs typeface="Arial"/>
                  <a:sym typeface="Arial"/>
                </a:rPr>
                <a:t> </a:t>
              </a:r>
              <a:r>
                <a:rPr lang="en-US" sz="1400">
                  <a:solidFill>
                    <a:srgbClr val="FF9933"/>
                  </a:solidFill>
                  <a:latin typeface="Arial"/>
                  <a:ea typeface="Arial"/>
                  <a:cs typeface="Arial"/>
                  <a:sym typeface="Arial"/>
                </a:rPr>
                <a:t>90-99</a:t>
              </a:r>
              <a:endParaRPr sz="1400">
                <a:solidFill>
                  <a:srgbClr val="FF9933"/>
                </a:solidFill>
                <a:latin typeface="Arial"/>
                <a:ea typeface="Arial"/>
                <a:cs typeface="Arial"/>
                <a:sym typeface="Arial"/>
              </a:endParaRPr>
            </a:p>
          </p:txBody>
        </p:sp>
        <p:sp>
          <p:nvSpPr>
            <p:cNvPr id="142" name="Shape 142"/>
            <p:cNvSpPr txBox="1"/>
            <p:nvPr/>
          </p:nvSpPr>
          <p:spPr>
            <a:xfrm>
              <a:off x="5810848" y="3933757"/>
              <a:ext cx="1049045" cy="49310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r>
                <a:rPr lang="en-US" sz="1400">
                  <a:solidFill>
                    <a:srgbClr val="000000"/>
                  </a:solidFill>
                  <a:latin typeface="Arial"/>
                  <a:ea typeface="Arial"/>
                  <a:cs typeface="Arial"/>
                  <a:sym typeface="Arial"/>
                </a:rPr>
                <a:t>2017</a:t>
              </a:r>
              <a:endParaRPr sz="18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1050"/>
                <a:buFont typeface="Arial"/>
                <a:buNone/>
              </a:pPr>
              <a:r>
                <a:rPr lang="en-US" sz="1050">
                  <a:solidFill>
                    <a:srgbClr val="000000"/>
                  </a:solidFill>
                  <a:latin typeface="Arial"/>
                  <a:ea typeface="Arial"/>
                  <a:cs typeface="Arial"/>
                  <a:sym typeface="Arial"/>
                </a:rPr>
                <a:t>Preliminary</a:t>
              </a:r>
              <a:endParaRPr sz="1050">
                <a:solidFill>
                  <a:srgbClr val="000000"/>
                </a:solidFill>
                <a:latin typeface="Arial"/>
                <a:ea typeface="Arial"/>
                <a:cs typeface="Arial"/>
                <a:sym typeface="Arial"/>
              </a:endParaRPr>
            </a:p>
          </p:txBody>
        </p:sp>
        <p:sp>
          <p:nvSpPr>
            <p:cNvPr id="143" name="Shape 143"/>
            <p:cNvSpPr txBox="1"/>
            <p:nvPr/>
          </p:nvSpPr>
          <p:spPr>
            <a:xfrm>
              <a:off x="5810848" y="2866303"/>
              <a:ext cx="1043603" cy="32884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E60000"/>
                </a:buClr>
                <a:buSzPts val="1400"/>
                <a:buFont typeface="Arial"/>
                <a:buNone/>
              </a:pPr>
              <a:r>
                <a:rPr lang="en-US" sz="1400">
                  <a:solidFill>
                    <a:srgbClr val="E60000"/>
                  </a:solidFill>
                  <a:latin typeface="Arial"/>
                  <a:ea typeface="Arial"/>
                  <a:cs typeface="Arial"/>
                  <a:sym typeface="Arial"/>
                </a:rPr>
                <a:t>2000-09</a:t>
              </a:r>
              <a:endParaRPr sz="1400">
                <a:solidFill>
                  <a:srgbClr val="E60000"/>
                </a:solidFill>
                <a:latin typeface="Arial"/>
                <a:ea typeface="Arial"/>
                <a:cs typeface="Arial"/>
                <a:sym typeface="Arial"/>
              </a:endParaRPr>
            </a:p>
          </p:txBody>
        </p:sp>
        <p:sp>
          <p:nvSpPr>
            <p:cNvPr id="144" name="Shape 144"/>
            <p:cNvSpPr txBox="1"/>
            <p:nvPr/>
          </p:nvSpPr>
          <p:spPr>
            <a:xfrm>
              <a:off x="5810848" y="3518080"/>
              <a:ext cx="846092" cy="32884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D60093"/>
                </a:buClr>
                <a:buSzPts val="1400"/>
                <a:buFont typeface="Arial"/>
                <a:buNone/>
              </a:pPr>
              <a:r>
                <a:rPr lang="en-US" sz="1400">
                  <a:solidFill>
                    <a:srgbClr val="D60093"/>
                  </a:solidFill>
                  <a:latin typeface="Arial"/>
                  <a:ea typeface="Arial"/>
                  <a:cs typeface="Arial"/>
                  <a:sym typeface="Arial"/>
                </a:rPr>
                <a:t>2010-16</a:t>
              </a:r>
              <a:endParaRPr sz="1400">
                <a:solidFill>
                  <a:srgbClr val="D60093"/>
                </a:solidFill>
                <a:latin typeface="Arial"/>
                <a:ea typeface="Arial"/>
                <a:cs typeface="Arial"/>
                <a:sym typeface="Arial"/>
              </a:endParaRPr>
            </a:p>
          </p:txBody>
        </p:sp>
      </p:grpSp>
      <p:sp>
        <p:nvSpPr>
          <p:cNvPr id="145" name="Shape 145"/>
          <p:cNvSpPr txBox="1"/>
          <p:nvPr/>
        </p:nvSpPr>
        <p:spPr>
          <a:xfrm>
            <a:off x="1184252" y="2140681"/>
            <a:ext cx="2597295" cy="80642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1954: 24 hour forecasts began</a:t>
            </a:r>
            <a:endParaRPr sz="24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1961: 48 hour forecasts began</a:t>
            </a:r>
            <a:endParaRPr sz="24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1964: 72 hour forecasts began</a:t>
            </a:r>
            <a:endParaRPr sz="24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1967: 12 hour forecasts began</a:t>
            </a:r>
            <a:endParaRPr sz="24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1970: Verification scheme changed</a:t>
            </a:r>
            <a:endParaRPr sz="24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1988: 36 hour forecasts began</a:t>
            </a:r>
            <a:endParaRPr sz="2400">
              <a:solidFill>
                <a:schemeClr val="dk1"/>
              </a:solidFill>
              <a:latin typeface="Arial"/>
              <a:ea typeface="Arial"/>
              <a:cs typeface="Arial"/>
              <a:sym typeface="Arial"/>
            </a:endParaRPr>
          </a:p>
          <a:p>
            <a:pPr marL="0" marR="0" lvl="0" indent="0" algn="l" rtl="0">
              <a:spcBef>
                <a:spcPts val="0"/>
              </a:spcBef>
              <a:spcAft>
                <a:spcPts val="0"/>
              </a:spcAft>
              <a:buClr>
                <a:srgbClr val="000000"/>
              </a:buClr>
              <a:buSzPts val="600"/>
              <a:buFont typeface="Arial"/>
              <a:buNone/>
            </a:pPr>
            <a:r>
              <a:rPr lang="en-US" sz="600">
                <a:solidFill>
                  <a:srgbClr val="000000"/>
                </a:solidFill>
                <a:latin typeface="Arial"/>
                <a:ea typeface="Arial"/>
                <a:cs typeface="Arial"/>
                <a:sym typeface="Arial"/>
              </a:rPr>
              <a:t>2001: 96 and 120 hour forecasts began (became public in 2003)</a:t>
            </a:r>
            <a:endParaRPr sz="60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7">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Shape 151" descr="image10.png"/>
          <p:cNvPicPr preferRelativeResize="0"/>
          <p:nvPr/>
        </p:nvPicPr>
        <p:blipFill rotWithShape="1">
          <a:blip r:embed="rId3">
            <a:alphaModFix/>
          </a:blip>
          <a:srcRect l="1" r="4222"/>
          <a:stretch/>
        </p:blipFill>
        <p:spPr>
          <a:xfrm>
            <a:off x="64655" y="1477108"/>
            <a:ext cx="6465455" cy="4711048"/>
          </a:xfrm>
          <a:prstGeom prst="rect">
            <a:avLst/>
          </a:prstGeom>
          <a:noFill/>
          <a:ln>
            <a:noFill/>
          </a:ln>
        </p:spPr>
      </p:pic>
      <p:sp>
        <p:nvSpPr>
          <p:cNvPr id="152" name="Shape 152"/>
          <p:cNvSpPr txBox="1">
            <a:spLocks noGrp="1"/>
          </p:cNvSpPr>
          <p:nvPr>
            <p:ph type="title"/>
          </p:nvPr>
        </p:nvSpPr>
        <p:spPr>
          <a:xfrm>
            <a:off x="0" y="0"/>
            <a:ext cx="7696200" cy="1371600"/>
          </a:xfrm>
          <a:prstGeom prst="rect">
            <a:avLst/>
          </a:prstGeom>
          <a:noFill/>
          <a:ln>
            <a:noFill/>
          </a:ln>
        </p:spPr>
        <p:txBody>
          <a:bodyPr spcFirstLastPara="1" wrap="square" lIns="182875" tIns="45700" rIns="182875" bIns="45700" anchor="ctr" anchorCtr="0">
            <a:noAutofit/>
          </a:bodyPr>
          <a:lstStyle/>
          <a:p>
            <a:pPr marL="0" marR="0" lvl="0" indent="0" algn="l" rtl="0">
              <a:lnSpc>
                <a:spcPct val="85000"/>
              </a:lnSpc>
              <a:spcBef>
                <a:spcPts val="0"/>
              </a:spcBef>
              <a:spcAft>
                <a:spcPts val="0"/>
              </a:spcAft>
              <a:buNone/>
            </a:pPr>
            <a:br>
              <a:rPr lang="en-US" sz="5400" b="0" i="0" u="none" strike="noStrike" cap="none">
                <a:solidFill>
                  <a:schemeClr val="lt1"/>
                </a:solidFill>
                <a:latin typeface="Arial"/>
                <a:ea typeface="Arial"/>
                <a:cs typeface="Arial"/>
                <a:sym typeface="Arial"/>
              </a:rPr>
            </a:br>
            <a:endParaRPr sz="5400" b="0" i="0" u="none" strike="noStrike" cap="none">
              <a:solidFill>
                <a:schemeClr val="lt1"/>
              </a:solidFill>
              <a:latin typeface="Arial"/>
              <a:ea typeface="Arial"/>
              <a:cs typeface="Arial"/>
              <a:sym typeface="Arial"/>
            </a:endParaRPr>
          </a:p>
        </p:txBody>
      </p:sp>
      <p:sp>
        <p:nvSpPr>
          <p:cNvPr id="153" name="Shape 153"/>
          <p:cNvSpPr txBox="1"/>
          <p:nvPr/>
        </p:nvSpPr>
        <p:spPr>
          <a:xfrm>
            <a:off x="0" y="182072"/>
            <a:ext cx="7993578"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800">
                <a:solidFill>
                  <a:srgbClr val="FFFFFF"/>
                </a:solidFill>
                <a:latin typeface="Arial"/>
                <a:ea typeface="Arial"/>
                <a:cs typeface="Arial"/>
                <a:sym typeface="Arial"/>
              </a:rPr>
              <a:t>HWRF Improvements</a:t>
            </a:r>
            <a:endParaRPr/>
          </a:p>
        </p:txBody>
      </p:sp>
      <p:sp>
        <p:nvSpPr>
          <p:cNvPr id="154" name="Shape 154"/>
          <p:cNvSpPr/>
          <p:nvPr/>
        </p:nvSpPr>
        <p:spPr>
          <a:xfrm>
            <a:off x="5188088" y="6597822"/>
            <a:ext cx="3178349"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u="sng">
                <a:solidFill>
                  <a:schemeClr val="hlink"/>
                </a:solidFill>
                <a:latin typeface="Arial"/>
                <a:ea typeface="Arial"/>
                <a:cs typeface="Arial"/>
                <a:sym typeface="Arial"/>
                <a:hlinkClick r:id="rId4"/>
              </a:rPr>
              <a:t>http://www.emc.ncep.noaa.gov/gc_wmb/vxt/</a:t>
            </a:r>
            <a:endParaRPr sz="1200">
              <a:solidFill>
                <a:srgbClr val="FF0000"/>
              </a:solidFill>
              <a:latin typeface="Arial"/>
              <a:ea typeface="Arial"/>
              <a:cs typeface="Arial"/>
              <a:sym typeface="Arial"/>
            </a:endParaRPr>
          </a:p>
        </p:txBody>
      </p:sp>
      <p:sp>
        <p:nvSpPr>
          <p:cNvPr id="155" name="Shape 155"/>
          <p:cNvSpPr/>
          <p:nvPr/>
        </p:nvSpPr>
        <p:spPr>
          <a:xfrm>
            <a:off x="2737466" y="3260436"/>
            <a:ext cx="181225" cy="1156117"/>
          </a:xfrm>
          <a:prstGeom prst="downArrow">
            <a:avLst>
              <a:gd name="adj1" fmla="val 57792"/>
              <a:gd name="adj2" fmla="val 50000"/>
            </a:avLst>
          </a:prstGeom>
          <a:solidFill>
            <a:srgbClr val="0070C0"/>
          </a:solidFill>
          <a:ln w="9525" cap="flat" cmpd="sng">
            <a:solidFill>
              <a:srgbClr val="0070C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56" name="Shape 156"/>
          <p:cNvSpPr/>
          <p:nvPr/>
        </p:nvSpPr>
        <p:spPr>
          <a:xfrm>
            <a:off x="4969387" y="2530765"/>
            <a:ext cx="218701" cy="1520028"/>
          </a:xfrm>
          <a:prstGeom prst="downArrow">
            <a:avLst>
              <a:gd name="adj1" fmla="val 57792"/>
              <a:gd name="adj2" fmla="val 50000"/>
            </a:avLst>
          </a:prstGeom>
          <a:solidFill>
            <a:srgbClr val="0070C0"/>
          </a:solidFill>
          <a:ln w="9525" cap="flat" cmpd="sng">
            <a:solidFill>
              <a:srgbClr val="0070C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57" name="Shape 157"/>
          <p:cNvSpPr txBox="1"/>
          <p:nvPr/>
        </p:nvSpPr>
        <p:spPr>
          <a:xfrm>
            <a:off x="3151156" y="88708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sp>
        <p:nvSpPr>
          <p:cNvPr id="158" name="Shape 158"/>
          <p:cNvSpPr txBox="1"/>
          <p:nvPr/>
        </p:nvSpPr>
        <p:spPr>
          <a:xfrm>
            <a:off x="6464595" y="1637524"/>
            <a:ext cx="2544727" cy="4550631"/>
          </a:xfrm>
          <a:prstGeom prst="rect">
            <a:avLst/>
          </a:prstGeom>
          <a:solidFill>
            <a:schemeClr val="lt1"/>
          </a:solidFill>
          <a:ln>
            <a:noFill/>
          </a:ln>
        </p:spPr>
        <p:txBody>
          <a:bodyPr spcFirstLastPara="1" wrap="square" lIns="91425" tIns="45700" rIns="91425" bIns="45700" anchor="t" anchorCtr="0">
            <a:noAutofit/>
          </a:bodyPr>
          <a:lstStyle/>
          <a:p>
            <a:pPr marL="342900" marR="0" lvl="1" indent="-342900" algn="l" rtl="0">
              <a:spcBef>
                <a:spcPts val="0"/>
              </a:spcBef>
              <a:spcAft>
                <a:spcPts val="0"/>
              </a:spcAft>
              <a:buFont typeface="Arial" panose="020B0604020202020204" pitchFamily="34" charset="0"/>
              <a:buChar char="•"/>
            </a:pPr>
            <a:r>
              <a:rPr lang="en-US" sz="2400" b="0" i="0" u="none" strike="noStrike" cap="none" dirty="0">
                <a:solidFill>
                  <a:schemeClr val="dk1"/>
                </a:solidFill>
                <a:latin typeface="Arial"/>
                <a:ea typeface="Arial"/>
                <a:cs typeface="Arial"/>
                <a:sym typeface="Arial"/>
              </a:rPr>
              <a:t>Under HFIP, the HWRF model demonstrated a </a:t>
            </a:r>
            <a:r>
              <a:rPr lang="en-US" sz="2400" b="0" i="0" u="none" strike="noStrike" cap="none" dirty="0">
                <a:solidFill>
                  <a:srgbClr val="0070C0"/>
                </a:solidFill>
                <a:latin typeface="Arial"/>
                <a:ea typeface="Arial"/>
                <a:cs typeface="Arial"/>
                <a:sym typeface="Arial"/>
              </a:rPr>
              <a:t>15-20% improvement</a:t>
            </a:r>
            <a:r>
              <a:rPr lang="en-US" sz="2400" b="0" i="0" u="none" strike="noStrike" cap="none" dirty="0">
                <a:solidFill>
                  <a:srgbClr val="FF0000"/>
                </a:solidFill>
                <a:latin typeface="Arial"/>
                <a:ea typeface="Arial"/>
                <a:cs typeface="Arial"/>
                <a:sym typeface="Arial"/>
              </a:rPr>
              <a:t> </a:t>
            </a:r>
            <a:r>
              <a:rPr lang="en-US" sz="2400" b="0" i="0" u="none" strike="noStrike" cap="none" dirty="0">
                <a:solidFill>
                  <a:schemeClr val="dk1"/>
                </a:solidFill>
                <a:latin typeface="Arial"/>
                <a:ea typeface="Arial"/>
                <a:cs typeface="Arial"/>
                <a:sym typeface="Arial"/>
              </a:rPr>
              <a:t>in hurricane intensity forecast accuracy </a:t>
            </a:r>
            <a:r>
              <a:rPr lang="en-US" sz="2400" b="0" i="0" u="sng" strike="noStrike" cap="none" dirty="0">
                <a:solidFill>
                  <a:schemeClr val="dk1"/>
                </a:solidFill>
                <a:latin typeface="Arial"/>
                <a:ea typeface="Arial"/>
                <a:cs typeface="Arial"/>
                <a:sym typeface="Arial"/>
              </a:rPr>
              <a:t>each year</a:t>
            </a:r>
            <a:r>
              <a:rPr lang="en-US" sz="2400" b="0" i="0" u="none" strike="noStrike" cap="none" dirty="0">
                <a:solidFill>
                  <a:schemeClr val="dk1"/>
                </a:solidFill>
                <a:latin typeface="Arial"/>
                <a:ea typeface="Arial"/>
                <a:cs typeface="Arial"/>
                <a:sym typeface="Arial"/>
              </a:rPr>
              <a:t> since 2011</a:t>
            </a:r>
            <a:endParaRP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500"/>
                                  </p:stCondLst>
                                  <p:childTnLst>
                                    <p:set>
                                      <p:cBhvr>
                                        <p:cTn id="6" dur="1" fill="hold">
                                          <p:stCondLst>
                                            <p:cond delay="0"/>
                                          </p:stCondLst>
                                        </p:cTn>
                                        <p:tgtEl>
                                          <p:spTgt spid="155"/>
                                        </p:tgtEl>
                                        <p:attrNameLst>
                                          <p:attrName>style.visibility</p:attrName>
                                        </p:attrNameLst>
                                      </p:cBhvr>
                                      <p:to>
                                        <p:strVal val="visible"/>
                                      </p:to>
                                    </p:set>
                                    <p:anim calcmode="lin" valueType="num">
                                      <p:cBhvr additive="base">
                                        <p:cTn id="7" dur="500"/>
                                        <p:tgtEl>
                                          <p:spTgt spid="155"/>
                                        </p:tgtEl>
                                        <p:attrNameLst>
                                          <p:attrName>ppt_y</p:attrName>
                                        </p:attrNameLst>
                                      </p:cBhvr>
                                      <p:tavLst>
                                        <p:tav tm="0">
                                          <p:val>
                                            <p:strVal val="#ppt_y-1"/>
                                          </p:val>
                                        </p:tav>
                                        <p:tav tm="100000">
                                          <p:val>
                                            <p:strVal val="#ppt_y"/>
                                          </p:val>
                                        </p:tav>
                                      </p:tavLst>
                                    </p:anim>
                                  </p:childTnLst>
                                </p:cTn>
                              </p:par>
                              <p:par>
                                <p:cTn id="8" presetID="2" presetClass="entr" presetSubtype="1" fill="hold" nodeType="withEffect">
                                  <p:stCondLst>
                                    <p:cond delay="1500"/>
                                  </p:stCondLst>
                                  <p:childTnLst>
                                    <p:set>
                                      <p:cBhvr>
                                        <p:cTn id="9" dur="1" fill="hold">
                                          <p:stCondLst>
                                            <p:cond delay="0"/>
                                          </p:stCondLst>
                                        </p:cTn>
                                        <p:tgtEl>
                                          <p:spTgt spid="156"/>
                                        </p:tgtEl>
                                        <p:attrNameLst>
                                          <p:attrName>style.visibility</p:attrName>
                                        </p:attrNameLst>
                                      </p:cBhvr>
                                      <p:to>
                                        <p:strVal val="visible"/>
                                      </p:to>
                                    </p:set>
                                    <p:anim calcmode="lin" valueType="num">
                                      <p:cBhvr additive="base">
                                        <p:cTn id="10" dur="500"/>
                                        <p:tgtEl>
                                          <p:spTgt spid="1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p:nvPr/>
        </p:nvSpPr>
        <p:spPr>
          <a:xfrm>
            <a:off x="20638" y="6507163"/>
            <a:ext cx="533400" cy="288925"/>
          </a:xfrm>
          <a:custGeom>
            <a:avLst/>
            <a:gdLst/>
            <a:ahLst/>
            <a:cxnLst/>
            <a:rect l="0" t="0" r="0" b="0"/>
            <a:pathLst>
              <a:path w="21600" h="21600" extrusionOk="0">
                <a:moveTo>
                  <a:pt x="0" y="0"/>
                </a:moveTo>
                <a:lnTo>
                  <a:pt x="21599" y="0"/>
                </a:lnTo>
                <a:lnTo>
                  <a:pt x="21599" y="21599"/>
                </a:lnTo>
                <a:lnTo>
                  <a:pt x="0" y="21599"/>
                </a:lnTo>
                <a:close/>
              </a:path>
            </a:pathLst>
          </a:custGeom>
          <a:noFill/>
          <a:ln>
            <a:noFill/>
          </a:ln>
        </p:spPr>
        <p:txBody>
          <a:bodyPr spcFirstLastPara="1" wrap="square" lIns="0" tIns="0" rIns="0" bIns="0" anchor="ctr" anchorCtr="0">
            <a:noAutofit/>
          </a:bodyPr>
          <a:lstStyle/>
          <a:p>
            <a:pPr marL="0" marR="0" lvl="0" indent="0" algn="ctr" rtl="0">
              <a:spcBef>
                <a:spcPts val="0"/>
              </a:spcBef>
              <a:spcAft>
                <a:spcPts val="0"/>
              </a:spcAft>
              <a:buNone/>
            </a:pPr>
            <a:fld id="{00000000-1234-1234-1234-123412341234}" type="slidenum">
              <a:rPr lang="en-US" sz="1400">
                <a:solidFill>
                  <a:srgbClr val="FFFFFF"/>
                </a:solidFill>
                <a:latin typeface="Arial"/>
                <a:ea typeface="Arial"/>
                <a:cs typeface="Arial"/>
                <a:sym typeface="Arial"/>
              </a:rPr>
              <a:t>7</a:t>
            </a:fld>
            <a:endParaRPr sz="2400">
              <a:solidFill>
                <a:schemeClr val="dk1"/>
              </a:solidFill>
              <a:latin typeface="Arial"/>
              <a:ea typeface="Arial"/>
              <a:cs typeface="Arial"/>
              <a:sym typeface="Arial"/>
            </a:endParaRPr>
          </a:p>
        </p:txBody>
      </p:sp>
      <p:sp>
        <p:nvSpPr>
          <p:cNvPr id="164" name="Shape 164"/>
          <p:cNvSpPr txBox="1"/>
          <p:nvPr/>
        </p:nvSpPr>
        <p:spPr>
          <a:xfrm>
            <a:off x="0" y="-60227"/>
            <a:ext cx="8051029" cy="1354928"/>
          </a:xfrm>
          <a:prstGeom prst="rect">
            <a:avLst/>
          </a:prstGeom>
          <a:noFill/>
          <a:ln>
            <a:noFill/>
          </a:ln>
        </p:spPr>
        <p:txBody>
          <a:bodyPr spcFirstLastPara="1" wrap="square" lIns="182875" tIns="45700" rIns="30475" bIns="45700" anchor="b" anchorCtr="0">
            <a:noAutofit/>
          </a:bodyPr>
          <a:lstStyle/>
          <a:p>
            <a:pPr marL="0" marR="0" lvl="0" indent="0" algn="l" rtl="0">
              <a:lnSpc>
                <a:spcPct val="85000"/>
              </a:lnSpc>
              <a:spcBef>
                <a:spcPts val="0"/>
              </a:spcBef>
              <a:spcAft>
                <a:spcPts val="0"/>
              </a:spcAft>
              <a:buNone/>
            </a:pPr>
            <a:r>
              <a:rPr lang="en-US" sz="4800">
                <a:solidFill>
                  <a:schemeClr val="lt1"/>
                </a:solidFill>
                <a:latin typeface="Arial"/>
                <a:ea typeface="Arial"/>
                <a:cs typeface="Arial"/>
                <a:sym typeface="Arial"/>
              </a:rPr>
              <a:t>HWRF Improvements: </a:t>
            </a:r>
            <a:endParaRPr/>
          </a:p>
          <a:p>
            <a:pPr marL="0" marR="0" lvl="0" indent="0" algn="l" rtl="0">
              <a:lnSpc>
                <a:spcPct val="85000"/>
              </a:lnSpc>
              <a:spcBef>
                <a:spcPts val="0"/>
              </a:spcBef>
              <a:spcAft>
                <a:spcPts val="0"/>
              </a:spcAft>
              <a:buNone/>
            </a:pPr>
            <a:r>
              <a:rPr lang="en-US" sz="3600">
                <a:solidFill>
                  <a:schemeClr val="lt1"/>
                </a:solidFill>
                <a:latin typeface="Arial"/>
                <a:ea typeface="Arial"/>
                <a:cs typeface="Arial"/>
                <a:sym typeface="Arial"/>
              </a:rPr>
              <a:t>Assimilation of Aircraft Recon</a:t>
            </a:r>
            <a:endParaRPr sz="3200">
              <a:solidFill>
                <a:schemeClr val="lt1"/>
              </a:solidFill>
              <a:latin typeface="Arial"/>
              <a:ea typeface="Arial"/>
              <a:cs typeface="Arial"/>
              <a:sym typeface="Arial"/>
            </a:endParaRPr>
          </a:p>
        </p:txBody>
      </p:sp>
      <p:pic>
        <p:nvPicPr>
          <p:cNvPr id="165" name="Shape 165" descr="lockheed6.gif"/>
          <p:cNvPicPr preferRelativeResize="0"/>
          <p:nvPr/>
        </p:nvPicPr>
        <p:blipFill rotWithShape="1">
          <a:blip r:embed="rId3">
            <a:alphaModFix/>
          </a:blip>
          <a:srcRect t="-19864" b="-19863"/>
          <a:stretch/>
        </p:blipFill>
        <p:spPr>
          <a:xfrm>
            <a:off x="3313976" y="2033477"/>
            <a:ext cx="2863328" cy="1181290"/>
          </a:xfrm>
          <a:prstGeom prst="rect">
            <a:avLst/>
          </a:prstGeom>
          <a:noFill/>
          <a:ln>
            <a:noFill/>
          </a:ln>
        </p:spPr>
      </p:pic>
      <p:sp>
        <p:nvSpPr>
          <p:cNvPr id="166" name="Shape 166"/>
          <p:cNvSpPr txBox="1"/>
          <p:nvPr/>
        </p:nvSpPr>
        <p:spPr>
          <a:xfrm>
            <a:off x="5981800" y="1394850"/>
            <a:ext cx="3050700" cy="2179800"/>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rgbClr val="000000"/>
              </a:buClr>
              <a:buSzPts val="2200"/>
              <a:buFont typeface="Arial"/>
              <a:buChar char="•"/>
            </a:pPr>
            <a:r>
              <a:rPr lang="en-US" sz="2200">
                <a:solidFill>
                  <a:srgbClr val="000000"/>
                </a:solidFill>
                <a:latin typeface="Arial"/>
                <a:ea typeface="Arial"/>
                <a:cs typeface="Arial"/>
                <a:sym typeface="Arial"/>
              </a:rPr>
              <a:t>NOAA P-3 transmitted Tail Doppler radar data in real-time for assimilation into HWRF</a:t>
            </a:r>
            <a:endParaRPr/>
          </a:p>
        </p:txBody>
      </p:sp>
      <p:sp>
        <p:nvSpPr>
          <p:cNvPr id="167" name="Shape 167"/>
          <p:cNvSpPr txBox="1"/>
          <p:nvPr/>
        </p:nvSpPr>
        <p:spPr>
          <a:xfrm>
            <a:off x="3151156" y="1364881"/>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Arial"/>
                <a:ea typeface="Arial"/>
                <a:cs typeface="Arial"/>
                <a:sym typeface="Arial"/>
              </a:rPr>
              <a:t>#NOAAHurricaneAware</a:t>
            </a:r>
            <a:endParaRPr sz="2000">
              <a:solidFill>
                <a:schemeClr val="dk1"/>
              </a:solidFill>
              <a:latin typeface="Arial"/>
              <a:ea typeface="Arial"/>
              <a:cs typeface="Arial"/>
              <a:sym typeface="Arial"/>
            </a:endParaRPr>
          </a:p>
        </p:txBody>
      </p:sp>
      <p:pic>
        <p:nvPicPr>
          <p:cNvPr id="168" name="Shape 168"/>
          <p:cNvPicPr preferRelativeResize="0"/>
          <p:nvPr/>
        </p:nvPicPr>
        <p:blipFill rotWithShape="1">
          <a:blip r:embed="rId4">
            <a:alphaModFix/>
          </a:blip>
          <a:srcRect/>
          <a:stretch/>
        </p:blipFill>
        <p:spPr>
          <a:xfrm>
            <a:off x="18658" y="1764991"/>
            <a:ext cx="3295318" cy="4010952"/>
          </a:xfrm>
          <a:prstGeom prst="rect">
            <a:avLst/>
          </a:prstGeom>
          <a:noFill/>
          <a:ln>
            <a:noFill/>
          </a:ln>
        </p:spPr>
      </p:pic>
      <p:sp>
        <p:nvSpPr>
          <p:cNvPr id="169" name="Shape 169"/>
          <p:cNvSpPr txBox="1"/>
          <p:nvPr/>
        </p:nvSpPr>
        <p:spPr>
          <a:xfrm>
            <a:off x="287338" y="5837499"/>
            <a:ext cx="2421233"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600"/>
              <a:buFont typeface="Calibri"/>
              <a:buNone/>
            </a:pPr>
            <a:r>
              <a:rPr lang="en-US" sz="1600" b="1">
                <a:solidFill>
                  <a:schemeClr val="dk1"/>
                </a:solidFill>
                <a:latin typeface="Calibri"/>
                <a:ea typeface="Calibri"/>
                <a:cs typeface="Calibri"/>
                <a:sym typeface="Calibri"/>
              </a:rPr>
              <a:t>Hurricane Harvey (2017)</a:t>
            </a:r>
            <a:endParaRPr sz="2400">
              <a:solidFill>
                <a:schemeClr val="dk1"/>
              </a:solidFill>
              <a:latin typeface="Arial"/>
              <a:ea typeface="Arial"/>
              <a:cs typeface="Arial"/>
              <a:sym typeface="Arial"/>
            </a:endParaRPr>
          </a:p>
        </p:txBody>
      </p:sp>
      <p:grpSp>
        <p:nvGrpSpPr>
          <p:cNvPr id="170" name="Shape 170"/>
          <p:cNvGrpSpPr/>
          <p:nvPr/>
        </p:nvGrpSpPr>
        <p:grpSpPr>
          <a:xfrm>
            <a:off x="1371763" y="3473581"/>
            <a:ext cx="3884426" cy="1998308"/>
            <a:chOff x="2915238" y="4003723"/>
            <a:chExt cx="3884426" cy="1998308"/>
          </a:xfrm>
        </p:grpSpPr>
        <p:pic>
          <p:nvPicPr>
            <p:cNvPr id="171" name="Shape 171"/>
            <p:cNvPicPr preferRelativeResize="0"/>
            <p:nvPr/>
          </p:nvPicPr>
          <p:blipFill rotWithShape="1">
            <a:blip r:embed="rId5">
              <a:alphaModFix/>
            </a:blip>
            <a:srcRect/>
            <a:stretch/>
          </p:blipFill>
          <p:spPr>
            <a:xfrm>
              <a:off x="5060656" y="4175079"/>
              <a:ext cx="1739008" cy="1826952"/>
            </a:xfrm>
            <a:prstGeom prst="rect">
              <a:avLst/>
            </a:prstGeom>
            <a:noFill/>
            <a:ln>
              <a:noFill/>
            </a:ln>
          </p:spPr>
        </p:pic>
        <p:sp>
          <p:nvSpPr>
            <p:cNvPr id="172" name="Shape 172"/>
            <p:cNvSpPr/>
            <p:nvPr/>
          </p:nvSpPr>
          <p:spPr>
            <a:xfrm>
              <a:off x="2915238" y="4030319"/>
              <a:ext cx="766686" cy="731874"/>
            </a:xfrm>
            <a:prstGeom prst="rect">
              <a:avLst/>
            </a:prstGeom>
            <a:noFill/>
            <a:ln w="38100" cap="flat" cmpd="sng">
              <a:solidFill>
                <a:schemeClr val="lt1"/>
              </a:solidFill>
              <a:prstDash val="dash"/>
              <a:round/>
              <a:headEnd type="none" w="sm" len="sm"/>
              <a:tailEnd type="none" w="sm" len="sm"/>
            </a:ln>
            <a:effectLst>
              <a:outerShdw blurRad="635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400"/>
                <a:buFont typeface="Arial"/>
                <a:buNone/>
              </a:pPr>
              <a:endParaRPr sz="2400">
                <a:solidFill>
                  <a:schemeClr val="lt1"/>
                </a:solidFill>
                <a:latin typeface="Calibri"/>
                <a:ea typeface="Calibri"/>
                <a:cs typeface="Calibri"/>
                <a:sym typeface="Calibri"/>
              </a:endParaRPr>
            </a:p>
          </p:txBody>
        </p:sp>
        <p:cxnSp>
          <p:nvCxnSpPr>
            <p:cNvPr id="173" name="Shape 173"/>
            <p:cNvCxnSpPr/>
            <p:nvPr/>
          </p:nvCxnSpPr>
          <p:spPr>
            <a:xfrm>
              <a:off x="3681924" y="4003723"/>
              <a:ext cx="1388107" cy="182417"/>
            </a:xfrm>
            <a:prstGeom prst="straightConnector1">
              <a:avLst/>
            </a:prstGeom>
            <a:noFill/>
            <a:ln w="25400" cap="flat" cmpd="sng">
              <a:solidFill>
                <a:schemeClr val="lt1"/>
              </a:solidFill>
              <a:prstDash val="dash"/>
              <a:round/>
              <a:headEnd type="none" w="sm" len="sm"/>
              <a:tailEnd type="none" w="sm" len="sm"/>
            </a:ln>
            <a:effectLst>
              <a:outerShdw blurRad="63500" dist="20000" dir="5400000" rotWithShape="0">
                <a:srgbClr val="000000">
                  <a:alpha val="37254"/>
                </a:srgbClr>
              </a:outerShdw>
            </a:effectLst>
          </p:spPr>
        </p:cxnSp>
        <p:cxnSp>
          <p:nvCxnSpPr>
            <p:cNvPr id="174" name="Shape 174"/>
            <p:cNvCxnSpPr/>
            <p:nvPr/>
          </p:nvCxnSpPr>
          <p:spPr>
            <a:xfrm>
              <a:off x="3681924" y="4773317"/>
              <a:ext cx="1407860" cy="1228714"/>
            </a:xfrm>
            <a:prstGeom prst="straightConnector1">
              <a:avLst/>
            </a:prstGeom>
            <a:noFill/>
            <a:ln w="25400" cap="flat" cmpd="sng">
              <a:solidFill>
                <a:schemeClr val="lt1"/>
              </a:solidFill>
              <a:prstDash val="dash"/>
              <a:round/>
              <a:headEnd type="none" w="sm" len="sm"/>
              <a:tailEnd type="none" w="sm" len="sm"/>
            </a:ln>
            <a:effectLst>
              <a:outerShdw blurRad="63500" dist="20000" dir="5400000" rotWithShape="0">
                <a:srgbClr val="000000">
                  <a:alpha val="37254"/>
                </a:srgbClr>
              </a:outerShdw>
            </a:effectLst>
          </p:spPr>
        </p:cxnSp>
      </p:grpSp>
      <p:sp>
        <p:nvSpPr>
          <p:cNvPr id="175" name="Shape 175"/>
          <p:cNvSpPr txBox="1"/>
          <p:nvPr/>
        </p:nvSpPr>
        <p:spPr>
          <a:xfrm>
            <a:off x="156918" y="5114224"/>
            <a:ext cx="1445149"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b="1" dirty="0">
                <a:solidFill>
                  <a:schemeClr val="lt1"/>
                </a:solidFill>
                <a:latin typeface="Arial"/>
                <a:ea typeface="Arial"/>
                <a:cs typeface="Arial"/>
                <a:sym typeface="Arial"/>
              </a:rPr>
              <a:t>4 P-3 missions 24-26 August</a:t>
            </a:r>
            <a:endParaRPr sz="1600" dirty="0"/>
          </a:p>
        </p:txBody>
      </p:sp>
      <p:pic>
        <p:nvPicPr>
          <p:cNvPr id="176" name="Shape 176"/>
          <p:cNvPicPr preferRelativeResize="0"/>
          <p:nvPr/>
        </p:nvPicPr>
        <p:blipFill rotWithShape="1">
          <a:blip r:embed="rId6">
            <a:alphaModFix/>
          </a:blip>
          <a:srcRect/>
          <a:stretch/>
        </p:blipFill>
        <p:spPr>
          <a:xfrm>
            <a:off x="5699056" y="3500177"/>
            <a:ext cx="2897591" cy="290445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000"/>
                                  </p:stCondLst>
                                  <p:childTnLst>
                                    <p:set>
                                      <p:cBhvr>
                                        <p:cTn id="6" dur="1" fill="hold">
                                          <p:stCondLst>
                                            <p:cond delay="0"/>
                                          </p:stCondLst>
                                        </p:cTn>
                                        <p:tgtEl>
                                          <p:spTgt spid="170"/>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5000"/>
                                  </p:stCondLst>
                                  <p:childTnLst>
                                    <p:set>
                                      <p:cBhvr>
                                        <p:cTn id="9" dur="1" fill="hold">
                                          <p:stCondLst>
                                            <p:cond delay="0"/>
                                          </p:stCondLst>
                                        </p:cTn>
                                        <p:tgtEl>
                                          <p:spTgt spid="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0" y="0"/>
            <a:ext cx="7696200" cy="1371600"/>
          </a:xfrm>
          <a:prstGeom prst="rect">
            <a:avLst/>
          </a:prstGeom>
          <a:noFill/>
          <a:ln>
            <a:noFill/>
          </a:ln>
        </p:spPr>
        <p:txBody>
          <a:bodyPr spcFirstLastPara="1" wrap="square" lIns="182875" tIns="45700" rIns="182875" bIns="45700" anchor="ctr" anchorCtr="0">
            <a:noAutofit/>
          </a:bodyPr>
          <a:lstStyle/>
          <a:p>
            <a:pPr marL="0" marR="0" lvl="0" indent="0" algn="l" rtl="0">
              <a:lnSpc>
                <a:spcPct val="85000"/>
              </a:lnSpc>
              <a:spcBef>
                <a:spcPts val="0"/>
              </a:spcBef>
              <a:spcAft>
                <a:spcPts val="0"/>
              </a:spcAft>
              <a:buNone/>
            </a:pPr>
            <a:br>
              <a:rPr lang="en-US" sz="5400" b="0" i="0" u="none" strike="noStrike" cap="none">
                <a:solidFill>
                  <a:schemeClr val="lt1"/>
                </a:solidFill>
                <a:latin typeface="Arial"/>
                <a:ea typeface="Arial"/>
                <a:cs typeface="Arial"/>
                <a:sym typeface="Arial"/>
              </a:rPr>
            </a:br>
            <a:endParaRPr sz="5400" b="0" i="0" u="none" strike="noStrike" cap="none">
              <a:solidFill>
                <a:schemeClr val="lt1"/>
              </a:solidFill>
              <a:latin typeface="Arial"/>
              <a:ea typeface="Arial"/>
              <a:cs typeface="Arial"/>
              <a:sym typeface="Arial"/>
            </a:endParaRPr>
          </a:p>
        </p:txBody>
      </p:sp>
      <p:sp>
        <p:nvSpPr>
          <p:cNvPr id="183" name="Shape 183"/>
          <p:cNvSpPr txBox="1"/>
          <p:nvPr/>
        </p:nvSpPr>
        <p:spPr>
          <a:xfrm>
            <a:off x="0" y="0"/>
            <a:ext cx="7993578" cy="138499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800">
                <a:solidFill>
                  <a:srgbClr val="FFFFFF"/>
                </a:solidFill>
                <a:latin typeface="Arial"/>
                <a:ea typeface="Arial"/>
                <a:cs typeface="Arial"/>
                <a:sym typeface="Arial"/>
              </a:rPr>
              <a:t>HWRF Improvements:</a:t>
            </a:r>
            <a:endParaRPr/>
          </a:p>
          <a:p>
            <a:pPr marL="0" marR="0" lvl="0" indent="0" algn="l" rtl="0">
              <a:spcBef>
                <a:spcPts val="0"/>
              </a:spcBef>
              <a:spcAft>
                <a:spcPts val="0"/>
              </a:spcAft>
              <a:buNone/>
            </a:pPr>
            <a:r>
              <a:rPr lang="en-US" sz="3600">
                <a:solidFill>
                  <a:srgbClr val="FFFFFF"/>
                </a:solidFill>
                <a:latin typeface="Arial"/>
                <a:ea typeface="Arial"/>
                <a:cs typeface="Arial"/>
                <a:sym typeface="Arial"/>
              </a:rPr>
              <a:t>Ensembles</a:t>
            </a:r>
            <a:endParaRPr/>
          </a:p>
        </p:txBody>
      </p:sp>
      <p:sp>
        <p:nvSpPr>
          <p:cNvPr id="184" name="Shape 184"/>
          <p:cNvSpPr txBox="1"/>
          <p:nvPr/>
        </p:nvSpPr>
        <p:spPr>
          <a:xfrm>
            <a:off x="3151156" y="887084"/>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#NOAAHurricaneAware</a:t>
            </a:r>
            <a:endParaRPr sz="2000">
              <a:solidFill>
                <a:schemeClr val="lt1"/>
              </a:solidFill>
              <a:latin typeface="Arial"/>
              <a:ea typeface="Arial"/>
              <a:cs typeface="Arial"/>
              <a:sym typeface="Arial"/>
            </a:endParaRPr>
          </a:p>
        </p:txBody>
      </p:sp>
      <p:sp>
        <p:nvSpPr>
          <p:cNvPr id="185" name="Shape 185"/>
          <p:cNvSpPr/>
          <p:nvPr/>
        </p:nvSpPr>
        <p:spPr>
          <a:xfrm>
            <a:off x="5190837" y="6234795"/>
            <a:ext cx="3178349"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hlink"/>
              </a:buClr>
              <a:buSzPts val="1200"/>
              <a:buFont typeface="Arial"/>
              <a:buNone/>
            </a:pPr>
            <a:r>
              <a:rPr lang="en-US" sz="1200" u="sng">
                <a:solidFill>
                  <a:schemeClr val="hlink"/>
                </a:solidFill>
                <a:latin typeface="Arial"/>
                <a:ea typeface="Arial"/>
                <a:cs typeface="Arial"/>
                <a:sym typeface="Arial"/>
                <a:hlinkClick r:id="rId3"/>
              </a:rPr>
              <a:t>http://www.emc.ncep.noaa.gov/gc_wmb/vxt/</a:t>
            </a:r>
            <a:endParaRPr sz="1200">
              <a:solidFill>
                <a:srgbClr val="FF0000"/>
              </a:solidFill>
              <a:latin typeface="Arial"/>
              <a:ea typeface="Arial"/>
              <a:cs typeface="Arial"/>
              <a:sym typeface="Arial"/>
            </a:endParaRPr>
          </a:p>
        </p:txBody>
      </p:sp>
      <p:sp>
        <p:nvSpPr>
          <p:cNvPr id="186" name="Shape 186"/>
          <p:cNvSpPr txBox="1"/>
          <p:nvPr/>
        </p:nvSpPr>
        <p:spPr>
          <a:xfrm>
            <a:off x="594337" y="4730853"/>
            <a:ext cx="3588558" cy="1615826"/>
          </a:xfrm>
          <a:prstGeom prst="rect">
            <a:avLst/>
          </a:prstGeom>
          <a:solidFill>
            <a:schemeClr val="accent6"/>
          </a:solidFill>
          <a:ln w="25400" cap="flat" cmpd="sng">
            <a:solidFill>
              <a:srgbClr val="202064"/>
            </a:solidFill>
            <a:prstDash val="solid"/>
            <a:round/>
            <a:headEnd type="none" w="sm" len="sm"/>
            <a:tailEnd type="none" w="sm" len="sm"/>
          </a:ln>
        </p:spPr>
        <p:txBody>
          <a:bodyPr spcFirstLastPara="1" wrap="square" lIns="91425" tIns="45700" rIns="91425" bIns="45700" anchor="t" anchorCtr="0">
            <a:noAutofit/>
          </a:bodyPr>
          <a:lstStyle/>
          <a:p>
            <a:pPr marL="228600" marR="0" lvl="0" indent="-228600" algn="l" rtl="0">
              <a:spcBef>
                <a:spcPts val="0"/>
              </a:spcBef>
              <a:spcAft>
                <a:spcPts val="0"/>
              </a:spcAft>
              <a:buClr>
                <a:schemeClr val="lt1"/>
              </a:buClr>
              <a:buSzPts val="1800"/>
              <a:buFont typeface="Arial"/>
              <a:buChar char="•"/>
            </a:pPr>
            <a:r>
              <a:rPr lang="en-US" sz="1600" dirty="0">
                <a:solidFill>
                  <a:schemeClr val="lt1"/>
                </a:solidFill>
                <a:latin typeface="Arial"/>
                <a:ea typeface="Arial"/>
                <a:cs typeface="Arial"/>
                <a:sym typeface="Arial"/>
              </a:rPr>
              <a:t>HWRF EPS (27/9/3 km, 42 levels)           – 20 members</a:t>
            </a:r>
            <a:endParaRPr sz="2000" dirty="0">
              <a:solidFill>
                <a:schemeClr val="dk1"/>
              </a:solidFill>
              <a:latin typeface="Arial"/>
              <a:ea typeface="Arial"/>
              <a:cs typeface="Arial"/>
              <a:sym typeface="Arial"/>
            </a:endParaRPr>
          </a:p>
          <a:p>
            <a:pPr marL="228600" marR="0" lvl="0" indent="-228600" algn="l" rtl="0">
              <a:spcBef>
                <a:spcPts val="0"/>
              </a:spcBef>
              <a:spcAft>
                <a:spcPts val="0"/>
              </a:spcAft>
              <a:buClr>
                <a:schemeClr val="lt1"/>
              </a:buClr>
              <a:buSzPts val="1800"/>
              <a:buFont typeface="Arial"/>
              <a:buChar char="•"/>
            </a:pPr>
            <a:r>
              <a:rPr lang="en-US" sz="1600" dirty="0">
                <a:solidFill>
                  <a:schemeClr val="lt1"/>
                </a:solidFill>
                <a:latin typeface="Arial"/>
                <a:ea typeface="Arial"/>
                <a:cs typeface="Arial"/>
                <a:sym typeface="Arial"/>
              </a:rPr>
              <a:t>HMON EPS (18/6/2 km, 42 levels) – 10 members</a:t>
            </a:r>
            <a:endParaRPr sz="2000" dirty="0">
              <a:solidFill>
                <a:schemeClr val="dk1"/>
              </a:solidFill>
              <a:latin typeface="Arial"/>
              <a:ea typeface="Arial"/>
              <a:cs typeface="Arial"/>
              <a:sym typeface="Arial"/>
            </a:endParaRPr>
          </a:p>
          <a:p>
            <a:pPr marL="228600" marR="0" lvl="0" indent="-228600" algn="l" rtl="0">
              <a:spcBef>
                <a:spcPts val="0"/>
              </a:spcBef>
              <a:spcAft>
                <a:spcPts val="0"/>
              </a:spcAft>
              <a:buClr>
                <a:schemeClr val="lt1"/>
              </a:buClr>
              <a:buSzPts val="1800"/>
              <a:buFont typeface="Arial"/>
              <a:buChar char="•"/>
            </a:pPr>
            <a:r>
              <a:rPr lang="en-US" sz="1600" dirty="0">
                <a:solidFill>
                  <a:schemeClr val="lt1"/>
                </a:solidFill>
                <a:latin typeface="Arial"/>
                <a:ea typeface="Arial"/>
                <a:cs typeface="Arial"/>
                <a:sym typeface="Arial"/>
              </a:rPr>
              <a:t>COAMPS-TC EPS (27/9/3 km, 40 levels) – 10 members</a:t>
            </a:r>
            <a:endParaRPr sz="2000" dirty="0">
              <a:solidFill>
                <a:schemeClr val="dk1"/>
              </a:solidFill>
              <a:latin typeface="Arial"/>
              <a:ea typeface="Arial"/>
              <a:cs typeface="Arial"/>
              <a:sym typeface="Arial"/>
            </a:endParaRPr>
          </a:p>
        </p:txBody>
      </p:sp>
      <p:pic>
        <p:nvPicPr>
          <p:cNvPr id="187" name="Shape 187"/>
          <p:cNvPicPr preferRelativeResize="0"/>
          <p:nvPr/>
        </p:nvPicPr>
        <p:blipFill rotWithShape="1">
          <a:blip r:embed="rId4">
            <a:alphaModFix/>
          </a:blip>
          <a:srcRect/>
          <a:stretch/>
        </p:blipFill>
        <p:spPr>
          <a:xfrm>
            <a:off x="277666" y="1384994"/>
            <a:ext cx="4216513" cy="3332463"/>
          </a:xfrm>
          <a:prstGeom prst="rect">
            <a:avLst/>
          </a:prstGeom>
          <a:noFill/>
          <a:ln>
            <a:noFill/>
          </a:ln>
        </p:spPr>
      </p:pic>
      <p:pic>
        <p:nvPicPr>
          <p:cNvPr id="188" name="Shape 188"/>
          <p:cNvPicPr preferRelativeResize="0"/>
          <p:nvPr/>
        </p:nvPicPr>
        <p:blipFill rotWithShape="1">
          <a:blip r:embed="rId5">
            <a:alphaModFix/>
          </a:blip>
          <a:srcRect/>
          <a:stretch/>
        </p:blipFill>
        <p:spPr>
          <a:xfrm>
            <a:off x="5278877" y="1306649"/>
            <a:ext cx="3402981" cy="4947601"/>
          </a:xfrm>
          <a:prstGeom prst="rect">
            <a:avLst/>
          </a:prstGeom>
          <a:noFill/>
          <a:ln>
            <a:noFill/>
          </a:ln>
        </p:spPr>
      </p:pic>
      <p:sp>
        <p:nvSpPr>
          <p:cNvPr id="189" name="Shape 189"/>
          <p:cNvSpPr/>
          <p:nvPr/>
        </p:nvSpPr>
        <p:spPr>
          <a:xfrm>
            <a:off x="3219521" y="1484620"/>
            <a:ext cx="1971316" cy="550483"/>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rgbClr val="000000"/>
              </a:buClr>
              <a:buSzPts val="400"/>
              <a:buFont typeface="Arial"/>
              <a:buNone/>
            </a:pPr>
            <a:r>
              <a:rPr lang="en-US" sz="1600" b="1" i="0" u="none" strike="noStrike" cap="none" dirty="0">
                <a:solidFill>
                  <a:srgbClr val="000000"/>
                </a:solidFill>
                <a:latin typeface="Arial"/>
                <a:ea typeface="Arial"/>
                <a:cs typeface="Arial"/>
                <a:sym typeface="Arial"/>
              </a:rPr>
              <a:t>Harvey (</a:t>
            </a:r>
            <a:r>
              <a:rPr lang="en-US" sz="1600" b="1" i="0" u="none" strike="noStrike" cap="none" dirty="0"/>
              <a:t>09</a:t>
            </a:r>
            <a:r>
              <a:rPr lang="en-US" sz="1600" b="1" i="0" u="none" strike="noStrike" cap="none" dirty="0">
                <a:solidFill>
                  <a:srgbClr val="000000"/>
                </a:solidFill>
                <a:latin typeface="Arial"/>
                <a:ea typeface="Arial"/>
                <a:cs typeface="Arial"/>
                <a:sym typeface="Arial"/>
              </a:rPr>
              <a:t>L) 2017 real-time</a:t>
            </a:r>
            <a:endParaRPr sz="2400" dirty="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p:nvPr/>
        </p:nvSpPr>
        <p:spPr>
          <a:xfrm>
            <a:off x="0" y="-60227"/>
            <a:ext cx="8051029" cy="1354928"/>
          </a:xfrm>
          <a:prstGeom prst="rect">
            <a:avLst/>
          </a:prstGeom>
          <a:noFill/>
          <a:ln>
            <a:noFill/>
          </a:ln>
        </p:spPr>
        <p:txBody>
          <a:bodyPr spcFirstLastPara="1" wrap="square" lIns="182875" tIns="45700" rIns="30475" bIns="45700" anchor="b" anchorCtr="0">
            <a:noAutofit/>
          </a:bodyPr>
          <a:lstStyle/>
          <a:p>
            <a:pPr marL="0" marR="0" lvl="0" indent="0" algn="l" rtl="0">
              <a:lnSpc>
                <a:spcPct val="85000"/>
              </a:lnSpc>
              <a:spcBef>
                <a:spcPts val="0"/>
              </a:spcBef>
              <a:spcAft>
                <a:spcPts val="0"/>
              </a:spcAft>
              <a:buNone/>
            </a:pPr>
            <a:r>
              <a:rPr lang="en-US" sz="4800">
                <a:solidFill>
                  <a:schemeClr val="lt1"/>
                </a:solidFill>
                <a:latin typeface="Arial"/>
                <a:ea typeface="Arial"/>
                <a:cs typeface="Arial"/>
                <a:sym typeface="Arial"/>
              </a:rPr>
              <a:t>HWRF Improvements: </a:t>
            </a:r>
            <a:endParaRPr/>
          </a:p>
          <a:p>
            <a:pPr marL="0" marR="0" lvl="0" indent="0" algn="l" rtl="0">
              <a:lnSpc>
                <a:spcPct val="85000"/>
              </a:lnSpc>
              <a:spcBef>
                <a:spcPts val="0"/>
              </a:spcBef>
              <a:spcAft>
                <a:spcPts val="0"/>
              </a:spcAft>
              <a:buNone/>
            </a:pPr>
            <a:r>
              <a:rPr lang="en-US" sz="3600">
                <a:solidFill>
                  <a:schemeClr val="lt1"/>
                </a:solidFill>
                <a:latin typeface="Arial"/>
                <a:ea typeface="Arial"/>
                <a:cs typeface="Arial"/>
                <a:sym typeface="Arial"/>
              </a:rPr>
              <a:t>New Observations - 2018</a:t>
            </a:r>
            <a:endParaRPr sz="3200">
              <a:solidFill>
                <a:schemeClr val="lt1"/>
              </a:solidFill>
              <a:latin typeface="Arial"/>
              <a:ea typeface="Arial"/>
              <a:cs typeface="Arial"/>
              <a:sym typeface="Arial"/>
            </a:endParaRPr>
          </a:p>
        </p:txBody>
      </p:sp>
      <p:sp>
        <p:nvSpPr>
          <p:cNvPr id="195" name="Shape 195"/>
          <p:cNvSpPr/>
          <p:nvPr/>
        </p:nvSpPr>
        <p:spPr>
          <a:xfrm>
            <a:off x="20638" y="6507163"/>
            <a:ext cx="533400" cy="288925"/>
          </a:xfrm>
          <a:custGeom>
            <a:avLst/>
            <a:gdLst/>
            <a:ahLst/>
            <a:cxnLst/>
            <a:rect l="0" t="0" r="0" b="0"/>
            <a:pathLst>
              <a:path w="21600" h="21600" extrusionOk="0">
                <a:moveTo>
                  <a:pt x="0" y="0"/>
                </a:moveTo>
                <a:lnTo>
                  <a:pt x="21599" y="0"/>
                </a:lnTo>
                <a:lnTo>
                  <a:pt x="21599" y="21599"/>
                </a:lnTo>
                <a:lnTo>
                  <a:pt x="0" y="21599"/>
                </a:lnTo>
                <a:close/>
              </a:path>
            </a:pathLst>
          </a:custGeom>
          <a:noFill/>
          <a:ln>
            <a:noFill/>
          </a:ln>
        </p:spPr>
        <p:txBody>
          <a:bodyPr spcFirstLastPara="1" wrap="square" lIns="0" tIns="0" rIns="0" bIns="0" anchor="ctr" anchorCtr="0">
            <a:noAutofit/>
          </a:bodyPr>
          <a:lstStyle/>
          <a:p>
            <a:pPr marL="0" marR="0" lvl="0" indent="0" algn="ctr" rtl="0">
              <a:spcBef>
                <a:spcPts val="0"/>
              </a:spcBef>
              <a:spcAft>
                <a:spcPts val="0"/>
              </a:spcAft>
              <a:buNone/>
            </a:pPr>
            <a:fld id="{00000000-1234-1234-1234-123412341234}" type="slidenum">
              <a:rPr lang="en-US" sz="1400">
                <a:solidFill>
                  <a:srgbClr val="FFFFFF"/>
                </a:solidFill>
                <a:latin typeface="Arial"/>
                <a:ea typeface="Arial"/>
                <a:cs typeface="Arial"/>
                <a:sym typeface="Arial"/>
              </a:rPr>
              <a:t>9</a:t>
            </a:fld>
            <a:endParaRPr sz="2400">
              <a:solidFill>
                <a:schemeClr val="dk1"/>
              </a:solidFill>
              <a:latin typeface="Arial"/>
              <a:ea typeface="Arial"/>
              <a:cs typeface="Arial"/>
              <a:sym typeface="Arial"/>
            </a:endParaRPr>
          </a:p>
        </p:txBody>
      </p:sp>
      <p:pic>
        <p:nvPicPr>
          <p:cNvPr id="196" name="Shape 196" descr="C:\Users\Lisa.R.Bucci\Downloads\image1(1).JPG"/>
          <p:cNvPicPr preferRelativeResize="0"/>
          <p:nvPr/>
        </p:nvPicPr>
        <p:blipFill rotWithShape="1">
          <a:blip r:embed="rId3">
            <a:alphaModFix/>
          </a:blip>
          <a:srcRect/>
          <a:stretch/>
        </p:blipFill>
        <p:spPr>
          <a:xfrm>
            <a:off x="3653681" y="2576527"/>
            <a:ext cx="1335701" cy="1496889"/>
          </a:xfrm>
          <a:prstGeom prst="rect">
            <a:avLst/>
          </a:prstGeom>
          <a:noFill/>
          <a:ln>
            <a:noFill/>
          </a:ln>
        </p:spPr>
      </p:pic>
      <p:sp>
        <p:nvSpPr>
          <p:cNvPr id="197" name="Shape 197"/>
          <p:cNvSpPr txBox="1"/>
          <p:nvPr/>
        </p:nvSpPr>
        <p:spPr>
          <a:xfrm>
            <a:off x="412226" y="1492544"/>
            <a:ext cx="4270856" cy="48509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r>
              <a:rPr lang="en-US" sz="2400" b="1">
                <a:solidFill>
                  <a:schemeClr val="dk1"/>
                </a:solidFill>
                <a:latin typeface="Arial"/>
                <a:ea typeface="Arial"/>
                <a:cs typeface="Arial"/>
                <a:sym typeface="Arial"/>
              </a:rPr>
              <a:t>Doppler Wind Lidar</a:t>
            </a:r>
            <a:endParaRPr/>
          </a:p>
          <a:p>
            <a:pPr marL="344488" marR="0" lvl="0" indent="-344488" algn="l" rtl="0">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Compliments P-3 &amp; G-IV Tail Doppler radar</a:t>
            </a:r>
            <a:endParaRPr/>
          </a:p>
          <a:p>
            <a:pPr marL="344488" marR="0" lvl="0" indent="-217488" algn="l" rtl="0">
              <a:spcBef>
                <a:spcPts val="40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344488" marR="0" lvl="0" indent="-274638" algn="l" rtl="0">
              <a:spcBef>
                <a:spcPts val="220"/>
              </a:spcBef>
              <a:spcAft>
                <a:spcPts val="0"/>
              </a:spcAft>
              <a:buClr>
                <a:schemeClr val="dk1"/>
              </a:buClr>
              <a:buSzPts val="1100"/>
              <a:buFont typeface="Arial"/>
              <a:buNone/>
            </a:pPr>
            <a:endParaRPr sz="1100">
              <a:solidFill>
                <a:schemeClr val="dk1"/>
              </a:solidFill>
              <a:latin typeface="Arial"/>
              <a:ea typeface="Arial"/>
              <a:cs typeface="Arial"/>
              <a:sym typeface="Arial"/>
            </a:endParaRPr>
          </a:p>
          <a:p>
            <a:pPr marL="0" marR="0" lvl="0" indent="0" algn="l" rtl="0">
              <a:spcBef>
                <a:spcPts val="220"/>
              </a:spcBef>
              <a:spcAft>
                <a:spcPts val="0"/>
              </a:spcAft>
              <a:buClr>
                <a:schemeClr val="dk1"/>
              </a:buClr>
              <a:buSzPts val="1100"/>
              <a:buFont typeface="Calibri"/>
              <a:buNone/>
            </a:pPr>
            <a:endParaRPr sz="1100">
              <a:solidFill>
                <a:schemeClr val="dk1"/>
              </a:solidFill>
              <a:latin typeface="Arial"/>
              <a:ea typeface="Arial"/>
              <a:cs typeface="Arial"/>
              <a:sym typeface="Arial"/>
            </a:endParaRPr>
          </a:p>
          <a:p>
            <a:pPr marL="0" marR="0" lvl="0" indent="0" algn="l" rtl="0">
              <a:spcBef>
                <a:spcPts val="220"/>
              </a:spcBef>
              <a:spcAft>
                <a:spcPts val="0"/>
              </a:spcAft>
              <a:buClr>
                <a:schemeClr val="dk1"/>
              </a:buClr>
              <a:buSzPts val="1100"/>
              <a:buFont typeface="Calibri"/>
              <a:buNone/>
            </a:pPr>
            <a:endParaRPr sz="1100">
              <a:solidFill>
                <a:schemeClr val="dk1"/>
              </a:solidFill>
              <a:latin typeface="Arial"/>
              <a:ea typeface="Arial"/>
              <a:cs typeface="Arial"/>
              <a:sym typeface="Arial"/>
            </a:endParaRPr>
          </a:p>
          <a:p>
            <a:pPr marL="0" marR="0" lvl="0" indent="0" algn="l" rtl="0">
              <a:spcBef>
                <a:spcPts val="220"/>
              </a:spcBef>
              <a:spcAft>
                <a:spcPts val="0"/>
              </a:spcAft>
              <a:buClr>
                <a:schemeClr val="dk1"/>
              </a:buClr>
              <a:buSzPts val="1100"/>
              <a:buFont typeface="Calibri"/>
              <a:buNone/>
            </a:pPr>
            <a:endParaRPr sz="1100">
              <a:solidFill>
                <a:schemeClr val="dk1"/>
              </a:solidFill>
              <a:latin typeface="Arial"/>
              <a:ea typeface="Arial"/>
              <a:cs typeface="Arial"/>
              <a:sym typeface="Arial"/>
            </a:endParaRPr>
          </a:p>
          <a:p>
            <a:pPr marL="0" marR="0" lvl="0" indent="0" algn="l" rtl="0">
              <a:spcBef>
                <a:spcPts val="220"/>
              </a:spcBef>
              <a:spcAft>
                <a:spcPts val="0"/>
              </a:spcAft>
              <a:buClr>
                <a:schemeClr val="dk1"/>
              </a:buClr>
              <a:buSzPts val="1100"/>
              <a:buFont typeface="Calibri"/>
              <a:buNone/>
            </a:pPr>
            <a:endParaRPr sz="1100">
              <a:solidFill>
                <a:schemeClr val="dk1"/>
              </a:solidFill>
              <a:latin typeface="Arial"/>
              <a:ea typeface="Arial"/>
              <a:cs typeface="Arial"/>
              <a:sym typeface="Arial"/>
            </a:endParaRPr>
          </a:p>
          <a:p>
            <a:pPr marL="0" marR="0" lvl="0" indent="0" algn="l" rtl="0">
              <a:spcBef>
                <a:spcPts val="220"/>
              </a:spcBef>
              <a:spcAft>
                <a:spcPts val="0"/>
              </a:spcAft>
              <a:buClr>
                <a:schemeClr val="dk1"/>
              </a:buClr>
              <a:buSzPts val="1100"/>
              <a:buFont typeface="Calibri"/>
              <a:buNone/>
            </a:pPr>
            <a:endParaRPr sz="1100">
              <a:solidFill>
                <a:schemeClr val="dk1"/>
              </a:solidFill>
              <a:latin typeface="Arial"/>
              <a:ea typeface="Arial"/>
              <a:cs typeface="Arial"/>
              <a:sym typeface="Arial"/>
            </a:endParaRPr>
          </a:p>
          <a:p>
            <a:pPr marL="0" marR="0" lvl="0" indent="0" algn="l" rtl="0">
              <a:spcBef>
                <a:spcPts val="480"/>
              </a:spcBef>
              <a:spcAft>
                <a:spcPts val="0"/>
              </a:spcAft>
              <a:buClr>
                <a:schemeClr val="dk1"/>
              </a:buClr>
              <a:buSzPts val="2400"/>
              <a:buFont typeface="Arial"/>
              <a:buNone/>
            </a:pPr>
            <a:r>
              <a:rPr lang="en-US" sz="2400" b="1">
                <a:solidFill>
                  <a:schemeClr val="dk1"/>
                </a:solidFill>
                <a:latin typeface="Arial"/>
                <a:ea typeface="Arial"/>
                <a:cs typeface="Arial"/>
                <a:sym typeface="Arial"/>
              </a:rPr>
              <a:t>Coyote</a:t>
            </a:r>
            <a:endParaRPr/>
          </a:p>
          <a:p>
            <a:pPr marL="342900" marR="0" lvl="0" indent="-342900" algn="l" rtl="0">
              <a:spcBef>
                <a:spcPts val="400"/>
              </a:spcBef>
              <a:spcAft>
                <a:spcPts val="0"/>
              </a:spcAft>
              <a:buClr>
                <a:schemeClr val="accent4"/>
              </a:buClr>
              <a:buSzPts val="2000"/>
              <a:buFont typeface="Arial"/>
              <a:buChar char="•"/>
            </a:pPr>
            <a:r>
              <a:rPr lang="en-US" sz="2000">
                <a:solidFill>
                  <a:schemeClr val="accent4"/>
                </a:solidFill>
                <a:latin typeface="Arial"/>
                <a:ea typeface="Arial"/>
                <a:cs typeface="Arial"/>
                <a:sym typeface="Arial"/>
              </a:rPr>
              <a:t>Targets data gaps in hurricane boundary layer thermodynamics</a:t>
            </a:r>
            <a:endParaRPr/>
          </a:p>
          <a:p>
            <a:pPr marL="342900" marR="0" lvl="0" indent="-342900" algn="l" rtl="0">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1-2 Coyote in 2018 </a:t>
            </a:r>
            <a:endParaRPr/>
          </a:p>
          <a:p>
            <a:pPr marL="342900" marR="0" lvl="0" indent="-342900" algn="l" rtl="0">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Data sent to NHC</a:t>
            </a:r>
            <a:endParaRPr/>
          </a:p>
          <a:p>
            <a:pPr marL="342900" marR="0" lvl="0" indent="-190500" algn="l" rtl="0">
              <a:spcBef>
                <a:spcPts val="48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pic>
        <p:nvPicPr>
          <p:cNvPr id="198" name="Shape 198"/>
          <p:cNvPicPr preferRelativeResize="0"/>
          <p:nvPr/>
        </p:nvPicPr>
        <p:blipFill rotWithShape="1">
          <a:blip r:embed="rId4">
            <a:alphaModFix/>
          </a:blip>
          <a:srcRect/>
          <a:stretch/>
        </p:blipFill>
        <p:spPr>
          <a:xfrm>
            <a:off x="4769731" y="4431212"/>
            <a:ext cx="2897592" cy="1931728"/>
          </a:xfrm>
          <a:prstGeom prst="rect">
            <a:avLst/>
          </a:prstGeom>
          <a:noFill/>
          <a:ln>
            <a:noFill/>
          </a:ln>
        </p:spPr>
      </p:pic>
      <p:grpSp>
        <p:nvGrpSpPr>
          <p:cNvPr id="199" name="Shape 199"/>
          <p:cNvGrpSpPr/>
          <p:nvPr/>
        </p:nvGrpSpPr>
        <p:grpSpPr>
          <a:xfrm>
            <a:off x="6988989" y="2842803"/>
            <a:ext cx="1880691" cy="1445159"/>
            <a:chOff x="6848926" y="2458209"/>
            <a:chExt cx="1726759" cy="1267766"/>
          </a:xfrm>
        </p:grpSpPr>
        <p:pic>
          <p:nvPicPr>
            <p:cNvPr id="200" name="Shape 200"/>
            <p:cNvPicPr preferRelativeResize="0"/>
            <p:nvPr/>
          </p:nvPicPr>
          <p:blipFill rotWithShape="1">
            <a:blip r:embed="rId5">
              <a:alphaModFix/>
            </a:blip>
            <a:srcRect/>
            <a:stretch/>
          </p:blipFill>
          <p:spPr>
            <a:xfrm>
              <a:off x="6862781" y="2667696"/>
              <a:ext cx="1007582" cy="1058279"/>
            </a:xfrm>
            <a:prstGeom prst="rect">
              <a:avLst/>
            </a:prstGeom>
            <a:noFill/>
            <a:ln>
              <a:noFill/>
            </a:ln>
          </p:spPr>
        </p:pic>
        <p:sp>
          <p:nvSpPr>
            <p:cNvPr id="201" name="Shape 201"/>
            <p:cNvSpPr/>
            <p:nvPr/>
          </p:nvSpPr>
          <p:spPr>
            <a:xfrm>
              <a:off x="6848926" y="2479119"/>
              <a:ext cx="1480963" cy="1246856"/>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202" name="Shape 202"/>
            <p:cNvSpPr txBox="1"/>
            <p:nvPr/>
          </p:nvSpPr>
          <p:spPr>
            <a:xfrm>
              <a:off x="7056931" y="2458209"/>
              <a:ext cx="1280463"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a:solidFill>
                    <a:schemeClr val="dk1"/>
                  </a:solidFill>
                  <a:latin typeface="Arial"/>
                  <a:ea typeface="Arial"/>
                  <a:cs typeface="Arial"/>
                  <a:sym typeface="Arial"/>
                </a:rPr>
                <a:t>P3 Orion Top View</a:t>
              </a:r>
              <a:endParaRPr/>
            </a:p>
          </p:txBody>
        </p:sp>
        <p:cxnSp>
          <p:nvCxnSpPr>
            <p:cNvPr id="203" name="Shape 203"/>
            <p:cNvCxnSpPr/>
            <p:nvPr/>
          </p:nvCxnSpPr>
          <p:spPr>
            <a:xfrm>
              <a:off x="7304391" y="3260087"/>
              <a:ext cx="725865" cy="309694"/>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04" name="Shape 204"/>
            <p:cNvCxnSpPr/>
            <p:nvPr/>
          </p:nvCxnSpPr>
          <p:spPr>
            <a:xfrm>
              <a:off x="7304391" y="3252008"/>
              <a:ext cx="765521" cy="8079"/>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05" name="Shape 205"/>
            <p:cNvCxnSpPr/>
            <p:nvPr/>
          </p:nvCxnSpPr>
          <p:spPr>
            <a:xfrm>
              <a:off x="7304391" y="3252008"/>
              <a:ext cx="765521" cy="110413"/>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06" name="Shape 206"/>
            <p:cNvCxnSpPr/>
            <p:nvPr/>
          </p:nvCxnSpPr>
          <p:spPr>
            <a:xfrm>
              <a:off x="7304391" y="3252008"/>
              <a:ext cx="765521" cy="162926"/>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07" name="Shape 207"/>
            <p:cNvCxnSpPr/>
            <p:nvPr/>
          </p:nvCxnSpPr>
          <p:spPr>
            <a:xfrm>
              <a:off x="7304391" y="3252008"/>
              <a:ext cx="765521" cy="220825"/>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08" name="Shape 208"/>
            <p:cNvCxnSpPr/>
            <p:nvPr/>
          </p:nvCxnSpPr>
          <p:spPr>
            <a:xfrm>
              <a:off x="7304391" y="3252008"/>
              <a:ext cx="765521" cy="61939"/>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09" name="Shape 209"/>
            <p:cNvCxnSpPr/>
            <p:nvPr/>
          </p:nvCxnSpPr>
          <p:spPr>
            <a:xfrm rot="10800000" flipH="1">
              <a:off x="7304391" y="3196835"/>
              <a:ext cx="743631" cy="55173"/>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10" name="Shape 210"/>
            <p:cNvCxnSpPr/>
            <p:nvPr/>
          </p:nvCxnSpPr>
          <p:spPr>
            <a:xfrm>
              <a:off x="7304391" y="3252008"/>
              <a:ext cx="743631" cy="271992"/>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11" name="Shape 211"/>
            <p:cNvCxnSpPr/>
            <p:nvPr/>
          </p:nvCxnSpPr>
          <p:spPr>
            <a:xfrm rot="10800000" flipH="1">
              <a:off x="7304391" y="3138902"/>
              <a:ext cx="725865" cy="117146"/>
            </a:xfrm>
            <a:prstGeom prst="straightConnector1">
              <a:avLst/>
            </a:prstGeom>
            <a:noFill/>
            <a:ln w="1270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12" name="Shape 212"/>
            <p:cNvCxnSpPr/>
            <p:nvPr/>
          </p:nvCxnSpPr>
          <p:spPr>
            <a:xfrm rot="10800000" flipH="1">
              <a:off x="8148360" y="3435715"/>
              <a:ext cx="69706" cy="154847"/>
            </a:xfrm>
            <a:prstGeom prst="straightConnector1">
              <a:avLst/>
            </a:prstGeom>
            <a:noFill/>
            <a:ln w="12700" cap="flat" cmpd="sng">
              <a:solidFill>
                <a:srgbClr val="FFC000"/>
              </a:solidFill>
              <a:prstDash val="solid"/>
              <a:round/>
              <a:headEnd type="triangle" w="med" len="med"/>
              <a:tailEnd type="triangle" w="med" len="med"/>
            </a:ln>
            <a:effectLst>
              <a:outerShdw blurRad="40000" dist="20000" dir="5400000" rotWithShape="0">
                <a:srgbClr val="000000">
                  <a:alpha val="37647"/>
                </a:srgbClr>
              </a:outerShdw>
            </a:effectLst>
          </p:spPr>
        </p:cxnSp>
        <p:cxnSp>
          <p:nvCxnSpPr>
            <p:cNvPr id="213" name="Shape 213"/>
            <p:cNvCxnSpPr/>
            <p:nvPr/>
          </p:nvCxnSpPr>
          <p:spPr>
            <a:xfrm rot="10800000">
              <a:off x="8148360" y="3148266"/>
              <a:ext cx="73350" cy="154847"/>
            </a:xfrm>
            <a:prstGeom prst="straightConnector1">
              <a:avLst/>
            </a:prstGeom>
            <a:noFill/>
            <a:ln w="12700" cap="flat" cmpd="sng">
              <a:solidFill>
                <a:srgbClr val="FFC000"/>
              </a:solidFill>
              <a:prstDash val="solid"/>
              <a:round/>
              <a:headEnd type="triangle" w="med" len="med"/>
              <a:tailEnd type="triangle" w="med" len="med"/>
            </a:ln>
            <a:effectLst>
              <a:outerShdw blurRad="40000" dist="20000" dir="5400000" rotWithShape="0">
                <a:srgbClr val="000000">
                  <a:alpha val="37647"/>
                </a:srgbClr>
              </a:outerShdw>
            </a:effectLst>
          </p:spPr>
        </p:cxnSp>
        <p:sp>
          <p:nvSpPr>
            <p:cNvPr id="214" name="Shape 214"/>
            <p:cNvSpPr/>
            <p:nvPr/>
          </p:nvSpPr>
          <p:spPr>
            <a:xfrm>
              <a:off x="7997871" y="3280500"/>
              <a:ext cx="577814" cy="20005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700">
                  <a:solidFill>
                    <a:schemeClr val="dk1"/>
                  </a:solidFill>
                  <a:latin typeface="Arial"/>
                  <a:ea typeface="Arial"/>
                  <a:cs typeface="Arial"/>
                  <a:sym typeface="Arial"/>
                </a:rPr>
                <a:t>±30°</a:t>
              </a:r>
              <a:endParaRPr/>
            </a:p>
          </p:txBody>
        </p:sp>
      </p:grpSp>
      <p:grpSp>
        <p:nvGrpSpPr>
          <p:cNvPr id="215" name="Shape 215"/>
          <p:cNvGrpSpPr/>
          <p:nvPr/>
        </p:nvGrpSpPr>
        <p:grpSpPr>
          <a:xfrm>
            <a:off x="5082381" y="1573431"/>
            <a:ext cx="3157975" cy="2015499"/>
            <a:chOff x="5045806" y="1321024"/>
            <a:chExt cx="3111698" cy="1957583"/>
          </a:xfrm>
        </p:grpSpPr>
        <p:sp>
          <p:nvSpPr>
            <p:cNvPr id="216" name="Shape 216"/>
            <p:cNvSpPr txBox="1"/>
            <p:nvPr/>
          </p:nvSpPr>
          <p:spPr>
            <a:xfrm>
              <a:off x="5893369" y="1648097"/>
              <a:ext cx="1280463"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a:solidFill>
                    <a:schemeClr val="dk1"/>
                  </a:solidFill>
                  <a:latin typeface="Arial"/>
                  <a:ea typeface="Arial"/>
                  <a:cs typeface="Arial"/>
                  <a:sym typeface="Arial"/>
                </a:rPr>
                <a:t>P3 Orion Side View</a:t>
              </a:r>
              <a:endParaRPr/>
            </a:p>
          </p:txBody>
        </p:sp>
        <p:grpSp>
          <p:nvGrpSpPr>
            <p:cNvPr id="217" name="Shape 217"/>
            <p:cNvGrpSpPr/>
            <p:nvPr/>
          </p:nvGrpSpPr>
          <p:grpSpPr>
            <a:xfrm>
              <a:off x="5045806" y="1321024"/>
              <a:ext cx="3111698" cy="1957583"/>
              <a:chOff x="5036662" y="1357600"/>
              <a:chExt cx="3111698" cy="1957583"/>
            </a:xfrm>
          </p:grpSpPr>
          <p:cxnSp>
            <p:nvCxnSpPr>
              <p:cNvPr id="218" name="Shape 218"/>
              <p:cNvCxnSpPr/>
              <p:nvPr/>
            </p:nvCxnSpPr>
            <p:spPr>
              <a:xfrm rot="10800000" flipH="1">
                <a:off x="5992893" y="2663536"/>
                <a:ext cx="347704" cy="175045"/>
              </a:xfrm>
              <a:prstGeom prst="straightConnector1">
                <a:avLst/>
              </a:prstGeom>
              <a:noFill/>
              <a:ln w="19050" cap="flat" cmpd="sng">
                <a:solidFill>
                  <a:srgbClr val="FFC000"/>
                </a:solidFill>
                <a:prstDash val="solid"/>
                <a:round/>
                <a:headEnd type="none" w="sm" len="sm"/>
                <a:tailEnd type="stealth" w="med" len="med"/>
              </a:ln>
              <a:effectLst>
                <a:outerShdw blurRad="40000" dist="20000" dir="5400000" rotWithShape="0">
                  <a:srgbClr val="000000">
                    <a:alpha val="37647"/>
                  </a:srgbClr>
                </a:outerShdw>
              </a:effectLst>
            </p:spPr>
          </p:cxnSp>
          <p:grpSp>
            <p:nvGrpSpPr>
              <p:cNvPr id="219" name="Shape 219"/>
              <p:cNvGrpSpPr/>
              <p:nvPr/>
            </p:nvGrpSpPr>
            <p:grpSpPr>
              <a:xfrm>
                <a:off x="5036662" y="1357600"/>
                <a:ext cx="3111698" cy="1957583"/>
                <a:chOff x="5036662" y="1375888"/>
                <a:chExt cx="3111698" cy="1957583"/>
              </a:xfrm>
            </p:grpSpPr>
            <p:pic>
              <p:nvPicPr>
                <p:cNvPr id="220" name="Shape 220" descr="lockheed6.gif"/>
                <p:cNvPicPr preferRelativeResize="0"/>
                <p:nvPr/>
              </p:nvPicPr>
              <p:blipFill rotWithShape="1">
                <a:blip r:embed="rId6">
                  <a:alphaModFix/>
                </a:blip>
                <a:srcRect t="-19864" b="-19863"/>
                <a:stretch/>
              </p:blipFill>
              <p:spPr>
                <a:xfrm flipH="1">
                  <a:off x="5036662" y="1375888"/>
                  <a:ext cx="3111698" cy="1283757"/>
                </a:xfrm>
                <a:prstGeom prst="rect">
                  <a:avLst/>
                </a:prstGeom>
                <a:noFill/>
                <a:ln>
                  <a:noFill/>
                </a:ln>
              </p:spPr>
            </p:pic>
            <p:sp>
              <p:nvSpPr>
                <p:cNvPr id="221" name="Shape 221"/>
                <p:cNvSpPr txBox="1"/>
                <p:nvPr/>
              </p:nvSpPr>
              <p:spPr>
                <a:xfrm rot="-1653468">
                  <a:off x="5961081" y="2771901"/>
                  <a:ext cx="558358"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700">
                      <a:solidFill>
                        <a:schemeClr val="dk1"/>
                      </a:solidFill>
                      <a:latin typeface="Arial"/>
                      <a:ea typeface="Arial"/>
                      <a:cs typeface="Arial"/>
                      <a:sym typeface="Arial"/>
                    </a:rPr>
                    <a:t>30° off nadir</a:t>
                  </a:r>
                  <a:endParaRPr/>
                </a:p>
              </p:txBody>
            </p:sp>
            <p:cxnSp>
              <p:nvCxnSpPr>
                <p:cNvPr id="222" name="Shape 222"/>
                <p:cNvCxnSpPr/>
                <p:nvPr/>
              </p:nvCxnSpPr>
              <p:spPr>
                <a:xfrm>
                  <a:off x="5992893" y="2148169"/>
                  <a:ext cx="0" cy="1185302"/>
                </a:xfrm>
                <a:prstGeom prst="straightConnector1">
                  <a:avLst/>
                </a:prstGeom>
                <a:noFill/>
                <a:ln w="19050"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cxnSp>
              <p:nvCxnSpPr>
                <p:cNvPr id="223" name="Shape 223"/>
                <p:cNvCxnSpPr/>
                <p:nvPr/>
              </p:nvCxnSpPr>
              <p:spPr>
                <a:xfrm>
                  <a:off x="5992893" y="2148169"/>
                  <a:ext cx="682365" cy="1043210"/>
                </a:xfrm>
                <a:prstGeom prst="straightConnector1">
                  <a:avLst/>
                </a:prstGeom>
                <a:noFill/>
                <a:ln w="9525" cap="flat" cmpd="sng">
                  <a:solidFill>
                    <a:srgbClr val="FFC000"/>
                  </a:solidFill>
                  <a:prstDash val="solid"/>
                  <a:round/>
                  <a:headEnd type="none" w="sm" len="sm"/>
                  <a:tailEnd type="none" w="sm" len="sm"/>
                </a:ln>
                <a:effectLst>
                  <a:outerShdw blurRad="40000" dist="20000" dir="5400000" rotWithShape="0">
                    <a:srgbClr val="000000">
                      <a:alpha val="37647"/>
                    </a:srgbClr>
                  </a:outerShdw>
                </a:effectLst>
              </p:spPr>
            </p:cxnSp>
          </p:grpSp>
        </p:grpSp>
      </p:grpSp>
      <p:sp>
        <p:nvSpPr>
          <p:cNvPr id="224" name="Shape 224"/>
          <p:cNvSpPr txBox="1"/>
          <p:nvPr/>
        </p:nvSpPr>
        <p:spPr>
          <a:xfrm>
            <a:off x="5251808" y="1290742"/>
            <a:ext cx="2890728"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Arial"/>
                <a:ea typeface="Arial"/>
                <a:cs typeface="Arial"/>
                <a:sym typeface="Arial"/>
              </a:rPr>
              <a:t>#NOAAHurricaneAware</a:t>
            </a:r>
            <a:endParaRPr sz="200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885</Words>
  <Application>Microsoft Macintosh PowerPoint</Application>
  <PresentationFormat>On-screen Show (4:3)</PresentationFormat>
  <Paragraphs>167</Paragraphs>
  <Slides>12</Slides>
  <Notes>12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Calibri</vt:lpstr>
      <vt:lpstr>Arial</vt:lpstr>
      <vt:lpstr>Courier New</vt:lpstr>
      <vt:lpstr>Times New Roman</vt:lpstr>
      <vt:lpstr>Oswald</vt:lpstr>
      <vt:lpstr>Default Design</vt:lpstr>
      <vt:lpstr>Research to Improve NOAA’s Hurricane Forecasts</vt:lpstr>
      <vt:lpstr>2017 Hurricanes: Impacts</vt:lpstr>
      <vt:lpstr>Concluding Remarks – Intensity Models</vt:lpstr>
      <vt:lpstr>Keys to Success</vt:lpstr>
      <vt:lpstr>Current State of the Art</vt:lpstr>
      <vt:lpstr> </vt:lpstr>
      <vt:lpstr>PowerPoint Presentation</vt:lpstr>
      <vt:lpstr>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Improve NOAA’s Hurricane Forecasts</dc:title>
  <cp:lastModifiedBy>Frank Marks</cp:lastModifiedBy>
  <cp:revision>13</cp:revision>
  <dcterms:modified xsi:type="dcterms:W3CDTF">2018-05-07T17:56:33Z</dcterms:modified>
</cp:coreProperties>
</file>