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theme/theme7.xml" ContentType="application/vnd.openxmlformats-officedocument.theme+xml"/>
  <Override PartName="/ppt/slideLayouts/slideLayout20.xml" ContentType="application/vnd.openxmlformats-officedocument.presentationml.slideLayout+xml"/>
  <Override PartName="/ppt/theme/theme8.xml" ContentType="application/vnd.openxmlformats-officedocument.theme+xml"/>
  <Override PartName="/ppt/slideLayouts/slideLayout21.xml" ContentType="application/vnd.openxmlformats-officedocument.presentationml.slideLayout+xml"/>
  <Override PartName="/ppt/theme/theme9.xml" ContentType="application/vnd.openxmlformats-officedocument.theme+xml"/>
  <Override PartName="/ppt/slideLayouts/slideLayout22.xml" ContentType="application/vnd.openxmlformats-officedocument.presentationml.slideLayout+xml"/>
  <Override PartName="/ppt/theme/theme10.xml" ContentType="application/vnd.openxmlformats-officedocument.theme+xml"/>
  <Override PartName="/ppt/slideLayouts/slideLayout23.xml" ContentType="application/vnd.openxmlformats-officedocument.presentationml.slideLayout+xml"/>
  <Override PartName="/ppt/theme/theme11.xml" ContentType="application/vnd.openxmlformats-officedocument.theme+xml"/>
  <Override PartName="/ppt/slideLayouts/slideLayout2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4" r:id="rId2"/>
    <p:sldMasterId id="2147483742" r:id="rId3"/>
    <p:sldMasterId id="2147483744" r:id="rId4"/>
    <p:sldMasterId id="2147483750" r:id="rId5"/>
    <p:sldMasterId id="2147483754" r:id="rId6"/>
    <p:sldMasterId id="2147483756" r:id="rId7"/>
    <p:sldMasterId id="2147483760" r:id="rId8"/>
    <p:sldMasterId id="2147483764" r:id="rId9"/>
    <p:sldMasterId id="2147483768" r:id="rId10"/>
    <p:sldMasterId id="2147483770" r:id="rId11"/>
    <p:sldMasterId id="2147483772" r:id="rId12"/>
  </p:sldMasterIdLst>
  <p:notesMasterIdLst>
    <p:notesMasterId r:id="rId51"/>
  </p:notesMasterIdLst>
  <p:sldIdLst>
    <p:sldId id="348" r:id="rId13"/>
    <p:sldId id="371" r:id="rId14"/>
    <p:sldId id="372" r:id="rId15"/>
    <p:sldId id="373" r:id="rId16"/>
    <p:sldId id="317" r:id="rId17"/>
    <p:sldId id="322" r:id="rId18"/>
    <p:sldId id="353" r:id="rId19"/>
    <p:sldId id="354" r:id="rId20"/>
    <p:sldId id="325" r:id="rId21"/>
    <p:sldId id="374" r:id="rId22"/>
    <p:sldId id="341" r:id="rId23"/>
    <p:sldId id="375" r:id="rId24"/>
    <p:sldId id="376" r:id="rId25"/>
    <p:sldId id="377" r:id="rId26"/>
    <p:sldId id="378" r:id="rId27"/>
    <p:sldId id="379" r:id="rId28"/>
    <p:sldId id="380" r:id="rId29"/>
    <p:sldId id="381" r:id="rId30"/>
    <p:sldId id="382" r:id="rId31"/>
    <p:sldId id="392" r:id="rId32"/>
    <p:sldId id="384" r:id="rId33"/>
    <p:sldId id="385" r:id="rId34"/>
    <p:sldId id="393" r:id="rId35"/>
    <p:sldId id="369" r:id="rId36"/>
    <p:sldId id="388" r:id="rId37"/>
    <p:sldId id="387" r:id="rId38"/>
    <p:sldId id="327" r:id="rId39"/>
    <p:sldId id="328" r:id="rId40"/>
    <p:sldId id="360" r:id="rId41"/>
    <p:sldId id="332" r:id="rId42"/>
    <p:sldId id="330" r:id="rId43"/>
    <p:sldId id="335" r:id="rId44"/>
    <p:sldId id="334" r:id="rId45"/>
    <p:sldId id="336" r:id="rId46"/>
    <p:sldId id="389" r:id="rId47"/>
    <p:sldId id="390" r:id="rId48"/>
    <p:sldId id="391" r:id="rId49"/>
    <p:sldId id="386"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39" autoAdjust="0"/>
  </p:normalViewPr>
  <p:slideViewPr>
    <p:cSldViewPr>
      <p:cViewPr>
        <p:scale>
          <a:sx n="86" d="100"/>
          <a:sy n="86" d="100"/>
        </p:scale>
        <p:origin x="552" y="51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E21C7F0-3259-4976-BE42-4BC52FD47ABC}" type="datetimeFigureOut">
              <a:rPr lang="en-US"/>
              <a:pPr>
                <a:defRPr/>
              </a:pPr>
              <a:t>2/23/2017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EB4AF40-22F0-4C30-8D16-6813680DE2D1}" type="slidenum">
              <a:rPr lang="en-US"/>
              <a:pPr>
                <a:defRPr/>
              </a:pPr>
              <a:t>‹#›</a:t>
            </a:fld>
            <a:endParaRPr lang="en-US"/>
          </a:p>
        </p:txBody>
      </p:sp>
    </p:spTree>
    <p:extLst>
      <p:ext uri="{BB962C8B-B14F-4D97-AF65-F5344CB8AC3E}">
        <p14:creationId xmlns:p14="http://schemas.microsoft.com/office/powerpoint/2010/main" val="35319993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8372" name="Slide Number Placeholder 3"/>
          <p:cNvSpPr>
            <a:spLocks noGrp="1"/>
          </p:cNvSpPr>
          <p:nvPr>
            <p:ph type="sldNum" sz="quarter" idx="5"/>
          </p:nvPr>
        </p:nvSpPr>
        <p:spPr/>
        <p:txBody>
          <a:bodyPr/>
          <a:lstStyle/>
          <a:p>
            <a:pPr defTabSz="913576">
              <a:defRPr/>
            </a:pPr>
            <a:fld id="{476361AE-29A1-4E01-8E63-15D2A26872B6}" type="slidenum">
              <a:rPr lang="en-US" smtClean="0">
                <a:solidFill>
                  <a:srgbClr val="000000"/>
                </a:solidFill>
              </a:rPr>
              <a:pPr defTabSz="913576">
                <a:defRPr/>
              </a:pPr>
              <a:t>5</a:t>
            </a:fld>
            <a:endParaRPr lang="en-US" dirty="0" smtClean="0">
              <a:solidFill>
                <a:srgbClr val="000000"/>
              </a:solidFill>
            </a:endParaRPr>
          </a:p>
        </p:txBody>
      </p:sp>
    </p:spTree>
    <p:extLst>
      <p:ext uri="{BB962C8B-B14F-4D97-AF65-F5344CB8AC3E}">
        <p14:creationId xmlns:p14="http://schemas.microsoft.com/office/powerpoint/2010/main" val="1352807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0116" name="Slide Number Placeholder 3"/>
          <p:cNvSpPr>
            <a:spLocks noGrp="1"/>
          </p:cNvSpPr>
          <p:nvPr>
            <p:ph type="sldNum" sz="quarter" idx="5"/>
          </p:nvPr>
        </p:nvSpPr>
        <p:spPr/>
        <p:txBody>
          <a:bodyPr/>
          <a:lstStyle/>
          <a:p>
            <a:pPr defTabSz="913576">
              <a:defRPr/>
            </a:pPr>
            <a:fld id="{20237A58-FB1C-4DAC-A57C-2BAF9D7B25C1}" type="slidenum">
              <a:rPr lang="en-US" smtClean="0">
                <a:solidFill>
                  <a:srgbClr val="000000"/>
                </a:solidFill>
              </a:rPr>
              <a:pPr defTabSz="913576">
                <a:defRPr/>
              </a:pPr>
              <a:t>32</a:t>
            </a:fld>
            <a:endParaRPr lang="en-US" dirty="0" smtClean="0">
              <a:solidFill>
                <a:srgbClr val="000000"/>
              </a:solidFill>
            </a:endParaRPr>
          </a:p>
        </p:txBody>
      </p:sp>
    </p:spTree>
    <p:extLst>
      <p:ext uri="{BB962C8B-B14F-4D97-AF65-F5344CB8AC3E}">
        <p14:creationId xmlns:p14="http://schemas.microsoft.com/office/powerpoint/2010/main" val="1382457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p:txBody>
          <a:bodyPr/>
          <a:lstStyle/>
          <a:p>
            <a:pPr defTabSz="913576">
              <a:defRPr/>
            </a:pPr>
            <a:fld id="{8BF291A3-F347-450E-B1D5-893CAA988379}" type="slidenum">
              <a:rPr lang="en-US" smtClean="0">
                <a:solidFill>
                  <a:srgbClr val="000000"/>
                </a:solidFill>
              </a:rPr>
              <a:pPr defTabSz="913576">
                <a:defRPr/>
              </a:pPr>
              <a:t>33</a:t>
            </a:fld>
            <a:endParaRPr lang="en-US" dirty="0" smtClean="0">
              <a:solidFill>
                <a:srgbClr val="000000"/>
              </a:solidFill>
            </a:endParaRPr>
          </a:p>
        </p:txBody>
      </p:sp>
      <p:sp>
        <p:nvSpPr>
          <p:cNvPr id="13209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32100"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3326879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1140" name="Slide Number Placeholder 3"/>
          <p:cNvSpPr>
            <a:spLocks noGrp="1"/>
          </p:cNvSpPr>
          <p:nvPr>
            <p:ph type="sldNum" sz="quarter" idx="5"/>
          </p:nvPr>
        </p:nvSpPr>
        <p:spPr/>
        <p:txBody>
          <a:bodyPr/>
          <a:lstStyle/>
          <a:p>
            <a:pPr defTabSz="913576">
              <a:defRPr/>
            </a:pPr>
            <a:fld id="{EDE0ED8B-663C-4078-9D39-5B378B884CE2}" type="slidenum">
              <a:rPr lang="en-US" smtClean="0">
                <a:solidFill>
                  <a:srgbClr val="000000"/>
                </a:solidFill>
              </a:rPr>
              <a:pPr defTabSz="913576">
                <a:defRPr/>
              </a:pPr>
              <a:t>34</a:t>
            </a:fld>
            <a:endParaRPr lang="en-US" dirty="0" smtClean="0">
              <a:solidFill>
                <a:srgbClr val="000000"/>
              </a:solidFill>
            </a:endParaRPr>
          </a:p>
        </p:txBody>
      </p:sp>
    </p:spTree>
    <p:extLst>
      <p:ext uri="{BB962C8B-B14F-4D97-AF65-F5344CB8AC3E}">
        <p14:creationId xmlns:p14="http://schemas.microsoft.com/office/powerpoint/2010/main" val="2788370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p:cNvSpPr>
            <a:spLocks noGrp="1" noChangeArrowheads="1"/>
          </p:cNvSpPr>
          <p:nvPr>
            <p:ph type="sldNum" sz="quarter" idx="5"/>
          </p:nvPr>
        </p:nvSpPr>
        <p:spPr/>
        <p:txBody>
          <a:bodyPr/>
          <a:lstStyle/>
          <a:p>
            <a:pPr defTabSz="913576">
              <a:defRPr/>
            </a:pPr>
            <a:fld id="{389C146D-6189-48FA-B45B-C9E25E9D84A9}" type="slidenum">
              <a:rPr lang="en-US" smtClean="0">
                <a:solidFill>
                  <a:srgbClr val="000000"/>
                </a:solidFill>
              </a:rPr>
              <a:pPr defTabSz="913576">
                <a:defRPr/>
              </a:pPr>
              <a:t>6</a:t>
            </a:fld>
            <a:endParaRPr lang="en-US" dirty="0" smtClean="0">
              <a:solidFill>
                <a:srgbClr val="000000"/>
              </a:solidFill>
            </a:endParaRPr>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1805254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73732" name="Slide Number Placeholder 3"/>
          <p:cNvSpPr>
            <a:spLocks noGrp="1"/>
          </p:cNvSpPr>
          <p:nvPr>
            <p:ph type="sldNum" sz="quarter" idx="5"/>
          </p:nvPr>
        </p:nvSpPr>
        <p:spPr/>
        <p:txBody>
          <a:bodyPr/>
          <a:lstStyle/>
          <a:p>
            <a:pPr defTabSz="913576">
              <a:defRPr/>
            </a:pPr>
            <a:fld id="{56C94A50-916C-4C0E-A76F-06664541B9F9}" type="slidenum">
              <a:rPr lang="en-US" smtClean="0">
                <a:solidFill>
                  <a:srgbClr val="000000"/>
                </a:solidFill>
              </a:rPr>
              <a:pPr defTabSz="913576">
                <a:defRPr/>
              </a:pPr>
              <a:t>9</a:t>
            </a:fld>
            <a:endParaRPr lang="en-US" dirty="0" smtClean="0">
              <a:solidFill>
                <a:srgbClr val="000000"/>
              </a:solidFill>
            </a:endParaRPr>
          </a:p>
        </p:txBody>
      </p:sp>
    </p:spTree>
    <p:extLst>
      <p:ext uri="{BB962C8B-B14F-4D97-AF65-F5344CB8AC3E}">
        <p14:creationId xmlns:p14="http://schemas.microsoft.com/office/powerpoint/2010/main" val="3410602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p:txBody>
          <a:bodyPr/>
          <a:lstStyle/>
          <a:p>
            <a:pPr>
              <a:defRPr/>
            </a:pPr>
            <a:fld id="{A6B88FC8-872F-4B04-BE10-EA7DD223AC89}" type="slidenum">
              <a:rPr lang="en-US" smtClean="0"/>
              <a:pPr>
                <a:defRPr/>
              </a:pPr>
              <a:t>11</a:t>
            </a:fld>
            <a:endParaRPr lang="en-US" smtClean="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Tree>
    <p:extLst>
      <p:ext uri="{BB962C8B-B14F-4D97-AF65-F5344CB8AC3E}">
        <p14:creationId xmlns:p14="http://schemas.microsoft.com/office/powerpoint/2010/main" val="3286431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Aircraft provide the best way to observe hurricane wind and pressure.</a:t>
            </a:r>
          </a:p>
          <a:p>
            <a:endParaRPr lang="en-US" altLang="en-US" smtClean="0"/>
          </a:p>
          <a:p>
            <a:pPr>
              <a:spcBef>
                <a:spcPct val="0"/>
              </a:spcBef>
            </a:pPr>
            <a:r>
              <a:rPr lang="en-US" altLang="en-US" smtClean="0"/>
              <a:t>Aircraft flights into hurricanes began near the end of WWII (1945) to provide location, movement, and intensity observations for forecasters. We fly through the storms near the bottom to enable estimates of surface winds using flight-level, radar, dropsondes and SFMR observations.</a:t>
            </a:r>
          </a:p>
          <a:p>
            <a:endParaRPr lang="en-US" altLang="en-US" smtClean="0"/>
          </a:p>
          <a:p>
            <a:r>
              <a:rPr lang="en-US" altLang="en-US" smtClean="0"/>
              <a:t>AF WC-130s and P-3s fly at or below 2 mi altitude (10,000 ft), G-IV flies at 9 mi altitude (45,000 ft)</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33CEAA00-DDD4-4538-8998-AA7FE0639CE6}" type="slidenum">
              <a:rPr lang="en-US" altLang="en-US" smtClean="0">
                <a:solidFill>
                  <a:srgbClr val="000000"/>
                </a:solidFill>
                <a:latin typeface="Calibri" pitchFamily="34" charset="0"/>
              </a:rPr>
              <a:pPr eaLnBrk="1" fontAlgn="base" hangingPunct="1">
                <a:spcBef>
                  <a:spcPct val="0"/>
                </a:spcBef>
                <a:spcAft>
                  <a:spcPct val="0"/>
                </a:spcAft>
              </a:pPr>
              <a:t>24</a:t>
            </a:fld>
            <a:endParaRPr lang="en-US" altLang="en-US" smtClean="0">
              <a:solidFill>
                <a:srgbClr val="000000"/>
              </a:solidFill>
              <a:latin typeface="Calibri" pitchFamily="34" charset="0"/>
            </a:endParaRPr>
          </a:p>
        </p:txBody>
      </p:sp>
    </p:spTree>
    <p:extLst>
      <p:ext uri="{BB962C8B-B14F-4D97-AF65-F5344CB8AC3E}">
        <p14:creationId xmlns:p14="http://schemas.microsoft.com/office/powerpoint/2010/main" val="450183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31"/>
          <p:cNvSpPr>
            <a:spLocks noGrp="1" noChangeArrowheads="1"/>
          </p:cNvSpPr>
          <p:nvPr>
            <p:ph type="sldNum" sz="quarter" idx="5"/>
          </p:nvPr>
        </p:nvSpPr>
        <p:spPr/>
        <p:txBody>
          <a:bodyPr/>
          <a:lstStyle/>
          <a:p>
            <a:pPr defTabSz="913576">
              <a:defRPr/>
            </a:pPr>
            <a:fld id="{C2EE0F3A-0C17-4842-9375-461FAD02E318}" type="slidenum">
              <a:rPr lang="en-US" smtClean="0">
                <a:solidFill>
                  <a:srgbClr val="000000"/>
                </a:solidFill>
              </a:rPr>
              <a:pPr defTabSz="913576">
                <a:defRPr/>
              </a:pPr>
              <a:t>27</a:t>
            </a:fld>
            <a:endParaRPr lang="en-US" dirty="0" smtClean="0">
              <a:solidFill>
                <a:srgbClr val="000000"/>
              </a:solidFill>
            </a:endParaRPr>
          </a:p>
        </p:txBody>
      </p:sp>
      <p:sp>
        <p:nvSpPr>
          <p:cNvPr id="118787"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8"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722939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31"/>
          <p:cNvSpPr>
            <a:spLocks noGrp="1" noChangeArrowheads="1"/>
          </p:cNvSpPr>
          <p:nvPr>
            <p:ph type="sldNum" sz="quarter" idx="5"/>
          </p:nvPr>
        </p:nvSpPr>
        <p:spPr/>
        <p:txBody>
          <a:bodyPr/>
          <a:lstStyle/>
          <a:p>
            <a:pPr defTabSz="913576">
              <a:defRPr/>
            </a:pPr>
            <a:fld id="{8E84D9BC-D9AA-4A88-8D68-DC8EE1818D3F}" type="slidenum">
              <a:rPr lang="en-US" smtClean="0">
                <a:solidFill>
                  <a:srgbClr val="000000"/>
                </a:solidFill>
              </a:rPr>
              <a:pPr defTabSz="913576">
                <a:defRPr/>
              </a:pPr>
              <a:t>28</a:t>
            </a:fld>
            <a:endParaRPr lang="en-US" dirty="0" smtClean="0">
              <a:solidFill>
                <a:srgbClr val="000000"/>
              </a:solidFill>
            </a:endParaRPr>
          </a:p>
        </p:txBody>
      </p:sp>
      <p:sp>
        <p:nvSpPr>
          <p:cNvPr id="119811"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2"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258333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031"/>
          <p:cNvSpPr>
            <a:spLocks noGrp="1" noChangeArrowheads="1"/>
          </p:cNvSpPr>
          <p:nvPr>
            <p:ph type="sldNum" sz="quarter" idx="5"/>
          </p:nvPr>
        </p:nvSpPr>
        <p:spPr/>
        <p:txBody>
          <a:bodyPr/>
          <a:lstStyle/>
          <a:p>
            <a:pPr defTabSz="913576">
              <a:defRPr/>
            </a:pPr>
            <a:fld id="{7C8232AB-6830-42F8-AC5A-27348585C6D5}" type="slidenum">
              <a:rPr lang="en-US" smtClean="0">
                <a:solidFill>
                  <a:srgbClr val="000000"/>
                </a:solidFill>
              </a:rPr>
              <a:pPr defTabSz="913576">
                <a:defRPr/>
              </a:pPr>
              <a:t>30</a:t>
            </a:fld>
            <a:endParaRPr lang="en-US" dirty="0" smtClean="0">
              <a:solidFill>
                <a:srgbClr val="000000"/>
              </a:solidFill>
            </a:endParaRPr>
          </a:p>
        </p:txBody>
      </p:sp>
      <p:sp>
        <p:nvSpPr>
          <p:cNvPr id="120835"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6"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2939270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3972" name="Slide Number Placeholder 3"/>
          <p:cNvSpPr>
            <a:spLocks noGrp="1"/>
          </p:cNvSpPr>
          <p:nvPr>
            <p:ph type="sldNum" sz="quarter" idx="5"/>
          </p:nvPr>
        </p:nvSpPr>
        <p:spPr/>
        <p:txBody>
          <a:bodyPr/>
          <a:lstStyle/>
          <a:p>
            <a:pPr defTabSz="913576">
              <a:defRPr/>
            </a:pPr>
            <a:fld id="{529AABEB-00BC-4E2B-AFE4-F5A6DC855F5B}" type="slidenum">
              <a:rPr lang="en-US" smtClean="0">
                <a:solidFill>
                  <a:srgbClr val="000000"/>
                </a:solidFill>
              </a:rPr>
              <a:pPr defTabSz="913576">
                <a:defRPr/>
              </a:pPr>
              <a:t>31</a:t>
            </a:fld>
            <a:endParaRPr lang="en-US" dirty="0" smtClean="0">
              <a:solidFill>
                <a:srgbClr val="000000"/>
              </a:solidFill>
            </a:endParaRPr>
          </a:p>
        </p:txBody>
      </p:sp>
    </p:spTree>
    <p:extLst>
      <p:ext uri="{BB962C8B-B14F-4D97-AF65-F5344CB8AC3E}">
        <p14:creationId xmlns:p14="http://schemas.microsoft.com/office/powerpoint/2010/main" val="3873848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vmlDrawing" Target="../drawings/vmlDrawing3.v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vmlDrawing" Target="../drawings/vmlDrawing5.v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vmlDrawing" Target="../drawings/vmlDrawing6.v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4.xml"/><Relationship Id="rId1" Type="http://schemas.openxmlformats.org/officeDocument/2006/relationships/vmlDrawing" Target="../drawings/vmlDrawing8.v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5.xml"/><Relationship Id="rId1" Type="http://schemas.openxmlformats.org/officeDocument/2006/relationships/vmlDrawing" Target="../drawings/vmlDrawing10.v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6.xml"/><Relationship Id="rId1" Type="http://schemas.openxmlformats.org/officeDocument/2006/relationships/vmlDrawing" Target="../drawings/vmlDrawing12.v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7.xml"/><Relationship Id="rId1" Type="http://schemas.openxmlformats.org/officeDocument/2006/relationships/vmlDrawing" Target="../drawings/vmlDrawing14.v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8.xml"/><Relationship Id="rId1" Type="http://schemas.openxmlformats.org/officeDocument/2006/relationships/vmlDrawing" Target="../drawings/vmlDrawing16.vml"/><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9.xml"/><Relationship Id="rId1" Type="http://schemas.openxmlformats.org/officeDocument/2006/relationships/vmlDrawing" Target="../drawings/vmlDrawing18.vml"/><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0.xml"/><Relationship Id="rId1" Type="http://schemas.openxmlformats.org/officeDocument/2006/relationships/vmlDrawing" Target="../drawings/vmlDrawing20.vml"/><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1.xml"/><Relationship Id="rId1" Type="http://schemas.openxmlformats.org/officeDocument/2006/relationships/vmlDrawing" Target="../drawings/vmlDrawing22.v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2.xml"/><Relationship Id="rId1" Type="http://schemas.openxmlformats.org/officeDocument/2006/relationships/vmlDrawing" Target="../drawings/vmlDrawing24.v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F32C937-FC0B-44F6-A0A9-FCF41DBA0AF4}" type="datetime1">
              <a:rPr lang="en-US"/>
              <a:pPr>
                <a:defRPr/>
              </a:pPr>
              <a:t>2/23/2017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9A6570-A54D-4809-BF25-61EFDD584BEC}" type="slidenum">
              <a:rPr lang="en-US"/>
              <a:pPr>
                <a:defRPr/>
              </a:pPr>
              <a:t>‹#›</a:t>
            </a:fld>
            <a:endParaRPr lang="en-US"/>
          </a:p>
        </p:txBody>
      </p:sp>
    </p:spTree>
    <p:extLst>
      <p:ext uri="{BB962C8B-B14F-4D97-AF65-F5344CB8AC3E}">
        <p14:creationId xmlns:p14="http://schemas.microsoft.com/office/powerpoint/2010/main" val="1540986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CDFB3A8-AD34-4FDE-80BA-C5148006139D}" type="datetime1">
              <a:rPr lang="en-US"/>
              <a:pPr>
                <a:defRPr/>
              </a:pPr>
              <a:t>2/23/2017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70C209C-9BED-45E6-91B0-3D4550B469A8}" type="slidenum">
              <a:rPr lang="en-US"/>
              <a:pPr>
                <a:defRPr/>
              </a:pPr>
              <a:t>‹#›</a:t>
            </a:fld>
            <a:endParaRPr lang="en-US"/>
          </a:p>
        </p:txBody>
      </p:sp>
    </p:spTree>
    <p:extLst>
      <p:ext uri="{BB962C8B-B14F-4D97-AF65-F5344CB8AC3E}">
        <p14:creationId xmlns:p14="http://schemas.microsoft.com/office/powerpoint/2010/main" val="251270927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6BCBEA4-70B7-4AC0-9E2A-7556D61890B2}" type="datetime1">
              <a:rPr lang="en-US"/>
              <a:pPr>
                <a:defRPr/>
              </a:pPr>
              <a:t>2/23/2017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0A9361-0DFC-4255-BE5C-2658B33241EA}" type="slidenum">
              <a:rPr lang="en-US"/>
              <a:pPr>
                <a:defRPr/>
              </a:pPr>
              <a:t>‹#›</a:t>
            </a:fld>
            <a:endParaRPr lang="en-US"/>
          </a:p>
        </p:txBody>
      </p:sp>
    </p:spTree>
    <p:extLst>
      <p:ext uri="{BB962C8B-B14F-4D97-AF65-F5344CB8AC3E}">
        <p14:creationId xmlns:p14="http://schemas.microsoft.com/office/powerpoint/2010/main" val="275743520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4874"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04363399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10"/>
          <p:cNvGrpSpPr>
            <a:grpSpLocks/>
          </p:cNvGrpSpPr>
          <p:nvPr/>
        </p:nvGrpSpPr>
        <p:grpSpPr bwMode="auto">
          <a:xfrm>
            <a:off x="0" y="1588"/>
            <a:ext cx="9132888" cy="6845300"/>
            <a:chOff x="0" y="1"/>
            <a:chExt cx="5753" cy="4312"/>
          </a:xfrm>
        </p:grpSpPr>
        <p:sp>
          <p:nvSpPr>
            <p:cNvPr id="5"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5898"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10"/>
          </p:nvPr>
        </p:nvSpPr>
        <p:spPr/>
        <p:txBody>
          <a:bodyPr/>
          <a:lstStyle>
            <a:lvl1pPr>
              <a:defRPr smtClean="0">
                <a:solidFill>
                  <a:prstClr val="white">
                    <a:tint val="75000"/>
                  </a:prstClr>
                </a:solidFill>
                <a:latin typeface="Corbel"/>
              </a:defRPr>
            </a:lvl1pPr>
          </a:lstStyle>
          <a:p>
            <a:pPr>
              <a:defRPr/>
            </a:pPr>
            <a:fld id="{BE9146ED-1884-425C-B0B8-349D9E16A713}" type="datetime1">
              <a:rPr lang="en-US"/>
              <a:pPr>
                <a:defRPr/>
              </a:pPr>
              <a:t>2/23/2017</a:t>
            </a:fld>
            <a:endParaRPr lang="en-US"/>
          </a:p>
        </p:txBody>
      </p:sp>
      <p:sp>
        <p:nvSpPr>
          <p:cNvPr id="9" name="Footer Placeholder 4"/>
          <p:cNvSpPr>
            <a:spLocks noGrp="1"/>
          </p:cNvSpPr>
          <p:nvPr>
            <p:ph type="ftr" sz="quarter" idx="11"/>
          </p:nvPr>
        </p:nvSpPr>
        <p:spPr/>
        <p:txBody>
          <a:bodyPr/>
          <a:lstStyle>
            <a:lvl1pPr>
              <a:defRPr>
                <a:solidFill>
                  <a:prstClr val="white">
                    <a:tint val="75000"/>
                  </a:prstClr>
                </a:solidFill>
                <a:latin typeface="Corbel"/>
              </a:defRPr>
            </a:lvl1pPr>
          </a:lstStyle>
          <a:p>
            <a:pPr>
              <a:defRPr/>
            </a:pPr>
            <a:endParaRPr lang="en-US"/>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lvl1pPr>
              <a:defRPr>
                <a:solidFill>
                  <a:prstClr val="white">
                    <a:tint val="75000"/>
                  </a:prstClr>
                </a:solidFill>
                <a:latin typeface="Corbel"/>
              </a:defRPr>
            </a:lvl1pPr>
          </a:lstStyle>
          <a:p>
            <a:pPr>
              <a:defRPr/>
            </a:pPr>
            <a:fld id="{AF2F191F-FC10-4217-902E-B46CD3542932}" type="slidenum">
              <a:rPr lang="en-US"/>
              <a:pPr>
                <a:defRPr/>
              </a:pPr>
              <a:t>‹#›</a:t>
            </a:fld>
            <a:endParaRPr lang="en-US"/>
          </a:p>
        </p:txBody>
      </p:sp>
    </p:spTree>
    <p:extLst>
      <p:ext uri="{BB962C8B-B14F-4D97-AF65-F5344CB8AC3E}">
        <p14:creationId xmlns:p14="http://schemas.microsoft.com/office/powerpoint/2010/main" val="3806448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9994"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4099277040"/>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grpSp>
        <p:nvGrpSpPr>
          <p:cNvPr id="3" name="Group 10"/>
          <p:cNvGrpSpPr>
            <a:grpSpLocks/>
          </p:cNvGrpSpPr>
          <p:nvPr/>
        </p:nvGrpSpPr>
        <p:grpSpPr bwMode="auto">
          <a:xfrm>
            <a:off x="0" y="1588"/>
            <a:ext cx="9132888" cy="6845300"/>
            <a:chOff x="0" y="1"/>
            <a:chExt cx="5753" cy="4312"/>
          </a:xfrm>
        </p:grpSpPr>
        <p:sp>
          <p:nvSpPr>
            <p:cNvPr id="4"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6"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1018"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7" name="Rectangle 4"/>
          <p:cNvSpPr>
            <a:spLocks noGrp="1" noChangeArrowheads="1"/>
          </p:cNvSpPr>
          <p:nvPr>
            <p:ph type="dt" sz="half" idx="10"/>
          </p:nvPr>
        </p:nvSpPr>
        <p:spPr/>
        <p:txBody>
          <a:bodyPr/>
          <a:lstStyle>
            <a:lvl1pPr>
              <a:defRPr>
                <a:solidFill>
                  <a:schemeClr val="tx1"/>
                </a:solidFill>
                <a:latin typeface="Arial" charset="0"/>
              </a:defRPr>
            </a:lvl1pPr>
          </a:lstStyle>
          <a:p>
            <a:pPr>
              <a:defRPr/>
            </a:pPr>
            <a:endParaRPr lang="en-US"/>
          </a:p>
        </p:txBody>
      </p:sp>
      <p:sp>
        <p:nvSpPr>
          <p:cNvPr id="8" name="Rectangle 5"/>
          <p:cNvSpPr>
            <a:spLocks noGrp="1" noChangeArrowheads="1"/>
          </p:cNvSpPr>
          <p:nvPr>
            <p:ph type="ftr" sz="quarter" idx="11"/>
          </p:nvPr>
        </p:nvSpPr>
        <p:spPr/>
        <p:txBody>
          <a:bodyPr/>
          <a:lstStyle>
            <a:lvl1pPr algn="l">
              <a:defRPr>
                <a:solidFill>
                  <a:schemeClr val="tx1"/>
                </a:solidFill>
                <a:latin typeface="Arial" charset="0"/>
              </a:defRPr>
            </a:lvl1pPr>
          </a:lstStyle>
          <a:p>
            <a:pPr>
              <a:defRPr/>
            </a:pPr>
            <a:endParaRPr lang="en-US"/>
          </a:p>
        </p:txBody>
      </p:sp>
      <p:sp>
        <p:nvSpPr>
          <p:cNvPr id="9" name="Rectangle 6"/>
          <p:cNvSpPr>
            <a:spLocks noGrp="1" noChangeArrowheads="1"/>
          </p:cNvSpPr>
          <p:nvPr>
            <p:ph type="sldNum" sz="quarter" idx="12"/>
          </p:nvPr>
        </p:nvSpPr>
        <p:spPr>
          <a:xfrm>
            <a:off x="6553200" y="6245225"/>
            <a:ext cx="2133600" cy="476250"/>
          </a:xfrm>
          <a:prstGeom prst="rect">
            <a:avLst/>
          </a:prstGeom>
        </p:spPr>
        <p:txBody>
          <a:bodyPr/>
          <a:lstStyle>
            <a:lvl1pPr>
              <a:defRPr>
                <a:latin typeface="Arial" charset="0"/>
              </a:defRPr>
            </a:lvl1pPr>
          </a:lstStyle>
          <a:p>
            <a:pPr>
              <a:defRPr/>
            </a:pPr>
            <a:fld id="{B4B26D99-11A1-4FF1-882B-2B0205ABFC1A}" type="slidenum">
              <a:rPr lang="en-US"/>
              <a:pPr>
                <a:defRPr/>
              </a:pPr>
              <a:t>‹#›</a:t>
            </a:fld>
            <a:endParaRPr lang="en-US"/>
          </a:p>
        </p:txBody>
      </p:sp>
    </p:spTree>
    <p:extLst>
      <p:ext uri="{BB962C8B-B14F-4D97-AF65-F5344CB8AC3E}">
        <p14:creationId xmlns:p14="http://schemas.microsoft.com/office/powerpoint/2010/main" val="2665642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2042"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89410447"/>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4090"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23433896"/>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6138"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296095329"/>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7162"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15875833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721D0D-A7E2-45A3-94E3-30811CA2EC63}" type="datetime1">
              <a:rPr lang="en-US"/>
              <a:pPr>
                <a:defRPr/>
              </a:pPr>
              <a:t>2/23/2017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8A337B-82A5-4451-8DD7-887B0719C661}" type="slidenum">
              <a:rPr lang="en-US"/>
              <a:pPr>
                <a:defRPr/>
              </a:pPr>
              <a:t>‹#›</a:t>
            </a:fld>
            <a:endParaRPr lang="en-US"/>
          </a:p>
        </p:txBody>
      </p:sp>
    </p:spTree>
    <p:extLst>
      <p:ext uri="{BB962C8B-B14F-4D97-AF65-F5344CB8AC3E}">
        <p14:creationId xmlns:p14="http://schemas.microsoft.com/office/powerpoint/2010/main" val="1587341358"/>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8186"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470226643"/>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0234"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686119782"/>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10"/>
          <p:cNvGrpSpPr>
            <a:grpSpLocks/>
          </p:cNvGrpSpPr>
          <p:nvPr/>
        </p:nvGrpSpPr>
        <p:grpSpPr bwMode="auto">
          <a:xfrm>
            <a:off x="0" y="1588"/>
            <a:ext cx="9132888" cy="6845300"/>
            <a:chOff x="0" y="1"/>
            <a:chExt cx="5753" cy="4312"/>
          </a:xfrm>
        </p:grpSpPr>
        <p:sp>
          <p:nvSpPr>
            <p:cNvPr id="5"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2282"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9"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1846564704"/>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3306"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771043218"/>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4330"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689629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B84CCC6-C555-4FB7-BB01-33D2D99FEB88}" type="datetime1">
              <a:rPr lang="en-US"/>
              <a:pPr>
                <a:defRPr/>
              </a:pPr>
              <a:t>2/23/2017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486CD1-2919-449A-84D9-D5B85B0E7254}" type="slidenum">
              <a:rPr lang="en-US"/>
              <a:pPr>
                <a:defRPr/>
              </a:pPr>
              <a:t>‹#›</a:t>
            </a:fld>
            <a:endParaRPr lang="en-US"/>
          </a:p>
        </p:txBody>
      </p:sp>
    </p:spTree>
    <p:extLst>
      <p:ext uri="{BB962C8B-B14F-4D97-AF65-F5344CB8AC3E}">
        <p14:creationId xmlns:p14="http://schemas.microsoft.com/office/powerpoint/2010/main" val="292769383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6888461-46D2-464C-98D2-19C5D366611E}" type="datetime1">
              <a:rPr lang="en-US"/>
              <a:pPr>
                <a:defRPr/>
              </a:pPr>
              <a:t>2/23/2017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7535F34-84C9-4DC3-8230-2B2677061F19}" type="slidenum">
              <a:rPr lang="en-US"/>
              <a:pPr>
                <a:defRPr/>
              </a:pPr>
              <a:t>‹#›</a:t>
            </a:fld>
            <a:endParaRPr lang="en-US"/>
          </a:p>
        </p:txBody>
      </p:sp>
    </p:spTree>
    <p:extLst>
      <p:ext uri="{BB962C8B-B14F-4D97-AF65-F5344CB8AC3E}">
        <p14:creationId xmlns:p14="http://schemas.microsoft.com/office/powerpoint/2010/main" val="61265180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C8D1C3E-F01F-4DD3-8364-594A2F55AAD8}" type="datetime1">
              <a:rPr lang="en-US"/>
              <a:pPr>
                <a:defRPr/>
              </a:pPr>
              <a:t>2/23/2017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80FF8B2-763E-4097-AF09-00F1BEFB8CA8}" type="slidenum">
              <a:rPr lang="en-US"/>
              <a:pPr>
                <a:defRPr/>
              </a:pPr>
              <a:t>‹#›</a:t>
            </a:fld>
            <a:endParaRPr lang="en-US"/>
          </a:p>
        </p:txBody>
      </p:sp>
    </p:spTree>
    <p:extLst>
      <p:ext uri="{BB962C8B-B14F-4D97-AF65-F5344CB8AC3E}">
        <p14:creationId xmlns:p14="http://schemas.microsoft.com/office/powerpoint/2010/main" val="40012696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B035F93-83B0-4579-8544-B766779D3DA4}" type="datetime1">
              <a:rPr lang="en-US"/>
              <a:pPr>
                <a:defRPr/>
              </a:pPr>
              <a:t>2/23/2017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AAF0DB0-C320-40AE-BE95-E5F9C6B87B7E}" type="slidenum">
              <a:rPr lang="en-US"/>
              <a:pPr>
                <a:defRPr/>
              </a:pPr>
              <a:t>‹#›</a:t>
            </a:fld>
            <a:endParaRPr lang="en-US"/>
          </a:p>
        </p:txBody>
      </p:sp>
    </p:spTree>
    <p:extLst>
      <p:ext uri="{BB962C8B-B14F-4D97-AF65-F5344CB8AC3E}">
        <p14:creationId xmlns:p14="http://schemas.microsoft.com/office/powerpoint/2010/main" val="43043287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5C95519-3832-41DD-B23B-4BD50D4D00AF}" type="datetime1">
              <a:rPr lang="en-US"/>
              <a:pPr>
                <a:defRPr/>
              </a:pPr>
              <a:t>2/23/2017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5AE372B-B378-4BF7-9E68-198AF5DB6B54}" type="slidenum">
              <a:rPr lang="en-US"/>
              <a:pPr>
                <a:defRPr/>
              </a:pPr>
              <a:t>‹#›</a:t>
            </a:fld>
            <a:endParaRPr lang="en-US"/>
          </a:p>
        </p:txBody>
      </p:sp>
    </p:spTree>
    <p:extLst>
      <p:ext uri="{BB962C8B-B14F-4D97-AF65-F5344CB8AC3E}">
        <p14:creationId xmlns:p14="http://schemas.microsoft.com/office/powerpoint/2010/main" val="286850521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45BBD23-BC37-4F80-8428-C5B631CBAF85}" type="datetime1">
              <a:rPr lang="en-US"/>
              <a:pPr>
                <a:defRPr/>
              </a:pPr>
              <a:t>2/23/2017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29B5E8-5ADE-48CC-B07D-38BC689B9273}" type="slidenum">
              <a:rPr lang="en-US"/>
              <a:pPr>
                <a:defRPr/>
              </a:pPr>
              <a:t>‹#›</a:t>
            </a:fld>
            <a:endParaRPr lang="en-US"/>
          </a:p>
        </p:txBody>
      </p:sp>
    </p:spTree>
    <p:extLst>
      <p:ext uri="{BB962C8B-B14F-4D97-AF65-F5344CB8AC3E}">
        <p14:creationId xmlns:p14="http://schemas.microsoft.com/office/powerpoint/2010/main" val="361923302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EA14A13-F64E-4135-9AAD-43559E3FCEEE}" type="datetime1">
              <a:rPr lang="en-US"/>
              <a:pPr>
                <a:defRPr/>
              </a:pPr>
              <a:t>2/23/2017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931832-633B-478C-B549-9304665C7C45}" type="slidenum">
              <a:rPr lang="en-US"/>
              <a:pPr>
                <a:defRPr/>
              </a:pPr>
              <a:t>‹#›</a:t>
            </a:fld>
            <a:endParaRPr lang="en-US"/>
          </a:p>
        </p:txBody>
      </p:sp>
    </p:spTree>
    <p:extLst>
      <p:ext uri="{BB962C8B-B14F-4D97-AF65-F5344CB8AC3E}">
        <p14:creationId xmlns:p14="http://schemas.microsoft.com/office/powerpoint/2010/main" val="317441528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vmlDrawing" Target="../drawings/vmlDrawing19.vml"/><Relationship Id="rId2" Type="http://schemas.openxmlformats.org/officeDocument/2006/relationships/theme" Target="../theme/theme10.xml"/><Relationship Id="rId1" Type="http://schemas.openxmlformats.org/officeDocument/2006/relationships/slideLayout" Target="../slideLayouts/slideLayout22.xml"/><Relationship Id="rId5" Type="http://schemas.openxmlformats.org/officeDocument/2006/relationships/image" Target="../media/image1.png"/><Relationship Id="rId4" Type="http://schemas.openxmlformats.org/officeDocument/2006/relationships/oleObject" Target="../embeddings/oleObject19.bin"/></Relationships>
</file>

<file path=ppt/slideMasters/_rels/slideMaster11.xml.rels><?xml version="1.0" encoding="UTF-8" standalone="yes"?>
<Relationships xmlns="http://schemas.openxmlformats.org/package/2006/relationships"><Relationship Id="rId3" Type="http://schemas.openxmlformats.org/officeDocument/2006/relationships/vmlDrawing" Target="../drawings/vmlDrawing21.vml"/><Relationship Id="rId2" Type="http://schemas.openxmlformats.org/officeDocument/2006/relationships/theme" Target="../theme/theme11.xml"/><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oleObject" Target="../embeddings/oleObject21.bin"/></Relationships>
</file>

<file path=ppt/slideMasters/_rels/slideMaster12.xml.rels><?xml version="1.0" encoding="UTF-8" standalone="yes"?>
<Relationships xmlns="http://schemas.openxmlformats.org/package/2006/relationships"><Relationship Id="rId3" Type="http://schemas.openxmlformats.org/officeDocument/2006/relationships/vmlDrawing" Target="../drawings/vmlDrawing23.vml"/><Relationship Id="rId2" Type="http://schemas.openxmlformats.org/officeDocument/2006/relationships/theme" Target="../theme/theme12.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oleObject" Target="../embeddings/oleObject23.bin"/></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vmlDrawing" Target="../drawings/vmlDrawing1.v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oleObject" Target="../embeddings/oleObject4.bin"/><Relationship Id="rId4" Type="http://schemas.openxmlformats.org/officeDocument/2006/relationships/vmlDrawing" Target="../drawings/vmlDrawing4.vml"/></Relationships>
</file>

<file path=ppt/slideMasters/_rels/slideMaster4.xml.rels><?xml version="1.0" encoding="UTF-8" standalone="yes"?>
<Relationships xmlns="http://schemas.openxmlformats.org/package/2006/relationships"><Relationship Id="rId3" Type="http://schemas.openxmlformats.org/officeDocument/2006/relationships/vmlDrawing" Target="../drawings/vmlDrawing7.vml"/><Relationship Id="rId2" Type="http://schemas.openxmlformats.org/officeDocument/2006/relationships/theme" Target="../theme/theme4.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oleObject" Target="../embeddings/oleObject7.bin"/></Relationships>
</file>

<file path=ppt/slideMasters/_rels/slideMaster5.xml.rels><?xml version="1.0" encoding="UTF-8" standalone="yes"?>
<Relationships xmlns="http://schemas.openxmlformats.org/package/2006/relationships"><Relationship Id="rId3" Type="http://schemas.openxmlformats.org/officeDocument/2006/relationships/vmlDrawing" Target="../drawings/vmlDrawing9.vml"/><Relationship Id="rId2" Type="http://schemas.openxmlformats.org/officeDocument/2006/relationships/theme" Target="../theme/theme5.xml"/><Relationship Id="rId1" Type="http://schemas.openxmlformats.org/officeDocument/2006/relationships/slideLayout" Target="../slideLayouts/slideLayout17.xml"/><Relationship Id="rId5" Type="http://schemas.openxmlformats.org/officeDocument/2006/relationships/image" Target="../media/image1.png"/><Relationship Id="rId4" Type="http://schemas.openxmlformats.org/officeDocument/2006/relationships/oleObject" Target="../embeddings/oleObject9.bin"/></Relationships>
</file>

<file path=ppt/slideMasters/_rels/slideMaster6.xml.rels><?xml version="1.0" encoding="UTF-8" standalone="yes"?>
<Relationships xmlns="http://schemas.openxmlformats.org/package/2006/relationships"><Relationship Id="rId3" Type="http://schemas.openxmlformats.org/officeDocument/2006/relationships/vmlDrawing" Target="../drawings/vmlDrawing11.vml"/><Relationship Id="rId2" Type="http://schemas.openxmlformats.org/officeDocument/2006/relationships/theme" Target="../theme/theme6.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oleObject" Target="../embeddings/oleObject11.bin"/></Relationships>
</file>

<file path=ppt/slideMasters/_rels/slideMaster7.xml.rels><?xml version="1.0" encoding="UTF-8" standalone="yes"?>
<Relationships xmlns="http://schemas.openxmlformats.org/package/2006/relationships"><Relationship Id="rId3" Type="http://schemas.openxmlformats.org/officeDocument/2006/relationships/vmlDrawing" Target="../drawings/vmlDrawing13.vml"/><Relationship Id="rId2" Type="http://schemas.openxmlformats.org/officeDocument/2006/relationships/theme" Target="../theme/theme7.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oleObject" Target="../embeddings/oleObject13.bin"/></Relationships>
</file>

<file path=ppt/slideMasters/_rels/slideMaster8.xml.rels><?xml version="1.0" encoding="UTF-8" standalone="yes"?>
<Relationships xmlns="http://schemas.openxmlformats.org/package/2006/relationships"><Relationship Id="rId3" Type="http://schemas.openxmlformats.org/officeDocument/2006/relationships/vmlDrawing" Target="../drawings/vmlDrawing15.vml"/><Relationship Id="rId2" Type="http://schemas.openxmlformats.org/officeDocument/2006/relationships/theme" Target="../theme/theme8.xml"/><Relationship Id="rId1" Type="http://schemas.openxmlformats.org/officeDocument/2006/relationships/slideLayout" Target="../slideLayouts/slideLayout20.xml"/><Relationship Id="rId5" Type="http://schemas.openxmlformats.org/officeDocument/2006/relationships/image" Target="../media/image1.png"/><Relationship Id="rId4" Type="http://schemas.openxmlformats.org/officeDocument/2006/relationships/oleObject" Target="../embeddings/oleObject15.bin"/></Relationships>
</file>

<file path=ppt/slideMasters/_rels/slideMaster9.xml.rels><?xml version="1.0" encoding="UTF-8" standalone="yes"?>
<Relationships xmlns="http://schemas.openxmlformats.org/package/2006/relationships"><Relationship Id="rId3" Type="http://schemas.openxmlformats.org/officeDocument/2006/relationships/vmlDrawing" Target="../drawings/vmlDrawing17.vml"/><Relationship Id="rId2" Type="http://schemas.openxmlformats.org/officeDocument/2006/relationships/theme" Target="../theme/theme9.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oleObject" Target="../embeddings/oleObject17.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FAAA921-EA62-4716-A18A-79451DA080D3}" type="datetime1">
              <a:rPr lang="en-US"/>
              <a:pPr>
                <a:defRPr/>
              </a:pPr>
              <a:t>2/23/2017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D6B0373-75A5-41BE-A398-1DC5D7617788}"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Lst>
  <p:transition spd="slow"/>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741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741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741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741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426"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9"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8434"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8441"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8438"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8439"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450"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4000"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9458"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946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9462"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9463"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9474"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4001"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205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205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205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2"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2066" name="Photo Editor Photo" r:id="rId5" imgW="3048264" imgH="1523810" progId="MSPhotoEd.3">
                  <p:embed/>
                </p:oleObj>
              </mc:Choice>
              <mc:Fallback>
                <p:oleObj name="Photo Editor Photo" r:id="rId5" imgW="3048264" imgH="1523810" progId="MSPhotoEd.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2" r:id="rId1"/>
    <p:sldLayoutId id="2147483983" r:id="rId2"/>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6146"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153"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6150"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6151"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6162" name="Photo Editor Photo" r:id="rId5" imgW="3048264" imgH="1523810" progId="MSPhotoEd.3">
                  <p:embed/>
                </p:oleObj>
              </mc:Choice>
              <mc:Fallback>
                <p:oleObj name="Photo Editor Photo" r:id="rId5" imgW="3048264" imgH="1523810" progId="MSPhotoEd.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7" r:id="rId1"/>
    <p:sldLayoutId id="2147483988" r:id="rId2"/>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717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717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717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717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7186"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9"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9218"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922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9222"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9223"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9234"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1"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1266"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1273"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1270"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1271"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1282"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3"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229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229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229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229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2306"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4"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3314"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3321"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3318"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3319"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3330"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5"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5362"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5369"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5366"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536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5378"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7"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7.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5.xml"/><Relationship Id="rId4" Type="http://schemas.openxmlformats.org/officeDocument/2006/relationships/image" Target="../media/image31.emf"/></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jpeg"/><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16.xml"/><Relationship Id="rId6" Type="http://schemas.openxmlformats.org/officeDocument/2006/relationships/image" Target="../media/image7.jpeg"/><Relationship Id="rId5" Type="http://schemas.openxmlformats.org/officeDocument/2006/relationships/image" Target="../media/image6.emf"/><Relationship Id="rId4" Type="http://schemas.openxmlformats.org/officeDocument/2006/relationships/image" Target="../media/image5.jpe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46DA696-3476-4517-A4F3-4266E652979C}" type="slidenum">
              <a:rPr lang="en-US" smtClean="0"/>
              <a:pPr>
                <a:defRPr/>
              </a:pPr>
              <a:t>1</a:t>
            </a:fld>
            <a:endParaRPr lang="en-US"/>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913765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Subtitle 1"/>
          <p:cNvSpPr txBox="1">
            <a:spLocks/>
          </p:cNvSpPr>
          <p:nvPr/>
        </p:nvSpPr>
        <p:spPr bwMode="auto">
          <a:xfrm>
            <a:off x="4419600" y="5791200"/>
            <a:ext cx="42672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a:buFont typeface="Arial" charset="0"/>
              <a:buNone/>
            </a:pPr>
            <a:r>
              <a:rPr lang="en-US" altLang="en-US" sz="1800" b="1">
                <a:solidFill>
                  <a:schemeClr val="bg1"/>
                </a:solidFill>
                <a:ea typeface="Calibri" pitchFamily="34" charset="0"/>
                <a:cs typeface="Calibri" pitchFamily="34" charset="0"/>
              </a:rPr>
              <a:t>Robert Rogers</a:t>
            </a:r>
          </a:p>
          <a:p>
            <a:pPr algn="r">
              <a:buFont typeface="Arial" charset="0"/>
              <a:buNone/>
            </a:pPr>
            <a:r>
              <a:rPr lang="en-US" altLang="en-US" sz="1800" b="1">
                <a:solidFill>
                  <a:schemeClr val="bg1"/>
                </a:solidFill>
                <a:ea typeface="Calibri" pitchFamily="34" charset="0"/>
                <a:cs typeface="Calibri" pitchFamily="34" charset="0"/>
              </a:rPr>
              <a:t>NOAA/AOML Hurricane Research Division</a:t>
            </a:r>
          </a:p>
          <a:p>
            <a:pPr algn="r">
              <a:buFont typeface="Arial" charset="0"/>
              <a:buNone/>
            </a:pPr>
            <a:r>
              <a:rPr lang="en-US" altLang="en-US" sz="1800" b="1">
                <a:solidFill>
                  <a:schemeClr val="bg1"/>
                </a:solidFill>
                <a:ea typeface="Calibri" pitchFamily="34" charset="0"/>
                <a:cs typeface="Calibri" pitchFamily="34" charset="0"/>
              </a:rPr>
              <a:t>Miami, FL</a:t>
            </a:r>
          </a:p>
        </p:txBody>
      </p:sp>
      <p:sp>
        <p:nvSpPr>
          <p:cNvPr id="5" name="Title 2"/>
          <p:cNvSpPr txBox="1">
            <a:spLocks/>
          </p:cNvSpPr>
          <p:nvPr/>
        </p:nvSpPr>
        <p:spPr>
          <a:xfrm>
            <a:off x="100013" y="304800"/>
            <a:ext cx="8958262" cy="2000250"/>
          </a:xfrm>
          <a:prstGeom prst="rect">
            <a:avLst/>
          </a:prstGeom>
          <a:effectLst>
            <a:outerShdw dist="38100" dir="2700000" rotWithShape="0">
              <a:srgbClr val="000000">
                <a:alpha val="42999"/>
              </a:srgbClr>
            </a:outerShdw>
          </a:effec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4800" dirty="0" smtClean="0">
                <a:effectLst>
                  <a:outerShdw blurRad="50800" dist="38100" dir="2700000" algn="tl" rotWithShape="0">
                    <a:srgbClr val="000000">
                      <a:alpha val="43000"/>
                    </a:srgbClr>
                  </a:outerShdw>
                </a:effectLst>
                <a:ea typeface="ＭＳ Ｐゴシック" pitchFamily="-107" charset="-128"/>
              </a:rPr>
              <a:t>Aircraft Observations of </a:t>
            </a:r>
            <a:endParaRPr lang="en-US" sz="4800" dirty="0" smtClean="0">
              <a:effectLst>
                <a:outerShdw blurRad="50800" dist="38100" dir="2700000" algn="tl" rotWithShape="0">
                  <a:srgbClr val="000000">
                    <a:alpha val="43000"/>
                  </a:srgbClr>
                </a:outerShdw>
              </a:effectLst>
              <a:ea typeface="ＭＳ Ｐゴシック" pitchFamily="-107" charset="-128"/>
            </a:endParaRPr>
          </a:p>
          <a:p>
            <a:pPr>
              <a:defRPr/>
            </a:pPr>
            <a:r>
              <a:rPr lang="en-US" sz="4800" dirty="0" smtClean="0">
                <a:effectLst>
                  <a:outerShdw blurRad="50800" dist="38100" dir="2700000" algn="tl" rotWithShape="0">
                    <a:srgbClr val="000000">
                      <a:alpha val="43000"/>
                    </a:srgbClr>
                  </a:outerShdw>
                </a:effectLst>
                <a:ea typeface="ＭＳ Ｐゴシック" pitchFamily="-107" charset="-128"/>
              </a:rPr>
              <a:t>Tropical Cyclones</a:t>
            </a:r>
            <a:endParaRPr lang="en-US" sz="4800" dirty="0" smtClean="0">
              <a:effectLst>
                <a:outerShdw blurRad="50800" dist="38100" dir="2700000" algn="tl" rotWithShape="0">
                  <a:srgbClr val="000000">
                    <a:alpha val="43000"/>
                  </a:srgbClr>
                </a:outerShdw>
              </a:effectLst>
              <a:ea typeface="ＭＳ Ｐゴシック" pitchFamily="-106" charset="-128"/>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100829n1_tp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39900"/>
            <a:ext cx="43434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p:nvSpPr>
        <p:spPr bwMode="auto">
          <a:xfrm>
            <a:off x="76200" y="1905000"/>
            <a:ext cx="460375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Tx/>
              <a:buNone/>
            </a:pPr>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buFontTx/>
              <a:buChar char="•"/>
            </a:pPr>
            <a:r>
              <a:rPr lang="en-US" altLang="en-US" sz="2800" dirty="0" smtClean="0">
                <a:ea typeface="MS PGothic" pitchFamily="34" charset="-128"/>
              </a:rPr>
              <a:t>Steering flow</a:t>
            </a:r>
          </a:p>
          <a:p>
            <a:pPr eaLnBrk="1" hangingPunct="1">
              <a:buFontTx/>
              <a:buChar char="•"/>
            </a:pPr>
            <a:r>
              <a:rPr lang="en-US" altLang="en-US" sz="2800" dirty="0" smtClean="0">
                <a:ea typeface="MS PGothic" pitchFamily="34" charset="-128"/>
              </a:rPr>
              <a:t>Variation </a:t>
            </a:r>
            <a:r>
              <a:rPr lang="en-US" altLang="en-US" sz="2800" dirty="0">
                <a:ea typeface="MS PGothic" pitchFamily="34" charset="-128"/>
              </a:rPr>
              <a:t>in moisture content of environment around hurricane</a:t>
            </a:r>
          </a:p>
        </p:txBody>
      </p:sp>
      <p:grpSp>
        <p:nvGrpSpPr>
          <p:cNvPr id="4" name="Group 6"/>
          <p:cNvGrpSpPr>
            <a:grpSpLocks/>
          </p:cNvGrpSpPr>
          <p:nvPr/>
        </p:nvGrpSpPr>
        <p:grpSpPr bwMode="auto">
          <a:xfrm>
            <a:off x="3352800" y="2362200"/>
            <a:ext cx="1095375" cy="1495425"/>
            <a:chOff x="3171825" y="2543175"/>
            <a:chExt cx="1400175" cy="1800225"/>
          </a:xfrm>
        </p:grpSpPr>
        <p:sp>
          <p:nvSpPr>
            <p:cNvPr id="5" name="Rectangle 4"/>
            <p:cNvSpPr/>
            <p:nvPr/>
          </p:nvSpPr>
          <p:spPr>
            <a:xfrm>
              <a:off x="3171825" y="2543175"/>
              <a:ext cx="1400175" cy="1800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Calibri" panose="020F0502020204030204" pitchFamily="34" charset="0"/>
              </a:endParaRPr>
            </a:p>
          </p:txBody>
        </p:sp>
        <p:pic>
          <p:nvPicPr>
            <p:cNvPr id="6" name="Picture 3" descr="v3_slide0008_image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673748"/>
              <a:ext cx="1219200" cy="15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6" descr="Noaa_123 2002"/>
          <p:cNvPicPr>
            <a:picLocks noChangeAspect="1" noChangeArrowheads="1"/>
          </p:cNvPicPr>
          <p:nvPr/>
        </p:nvPicPr>
        <p:blipFill>
          <a:blip r:embed="rId4" cstate="print">
            <a:extLst>
              <a:ext uri="{28A0092B-C50C-407E-A947-70E740481C1C}">
                <a14:useLocalDpi xmlns:a14="http://schemas.microsoft.com/office/drawing/2010/main" val="0"/>
              </a:ext>
            </a:extLst>
          </a:blip>
          <a:srcRect t="22723" b="14871"/>
          <a:stretch>
            <a:fillRect/>
          </a:stretch>
        </p:blipFill>
        <p:spPr bwMode="auto">
          <a:xfrm>
            <a:off x="304800" y="2362200"/>
            <a:ext cx="2928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txBox="1">
            <a:spLocks noChangeArrowheads="1"/>
          </p:cNvSpPr>
          <p:nvPr/>
        </p:nvSpPr>
        <p:spPr bwMode="auto">
          <a:xfrm>
            <a:off x="7938" y="498475"/>
            <a:ext cx="91440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u="sng">
                <a:ea typeface="Calibri" panose="020F0502020204030204" pitchFamily="34" charset="0"/>
                <a:cs typeface="Calibri" panose="020F0502020204030204" pitchFamily="34" charset="0"/>
              </a:rPr>
              <a:t>Environmental structure</a:t>
            </a:r>
            <a:br>
              <a:rPr lang="en-US" altLang="en-US" u="sng">
                <a:ea typeface="Calibri" panose="020F0502020204030204" pitchFamily="34" charset="0"/>
                <a:cs typeface="Calibri" panose="020F0502020204030204" pitchFamily="34" charset="0"/>
              </a:rPr>
            </a:br>
            <a:endParaRPr lang="en-US" altLang="en-US" u="sng">
              <a:ea typeface="Calibri" panose="020F0502020204030204" pitchFamily="34" charset="0"/>
              <a:cs typeface="Calibri" panose="020F0502020204030204" pitchFamily="34" charset="0"/>
            </a:endParaRPr>
          </a:p>
        </p:txBody>
      </p:sp>
      <p:sp>
        <p:nvSpPr>
          <p:cNvPr id="9" name="Rectangle 9"/>
          <p:cNvSpPr>
            <a:spLocks noChangeArrowheads="1"/>
          </p:cNvSpPr>
          <p:nvPr/>
        </p:nvSpPr>
        <p:spPr bwMode="auto">
          <a:xfrm>
            <a:off x="269875" y="1068388"/>
            <a:ext cx="6121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2800">
                <a:ea typeface="MS PGothic" pitchFamily="34" charset="-128"/>
              </a:rPr>
              <a:t> Synoptic-surveillance using dropsondes</a:t>
            </a:r>
            <a:endParaRPr lang="en-US" altLang="en-US" sz="2800"/>
          </a:p>
        </p:txBody>
      </p:sp>
      <p:sp>
        <p:nvSpPr>
          <p:cNvPr id="10" name="TextBox 9"/>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
        <p:nvSpPr>
          <p:cNvPr id="11" name="Slide Number Placeholder 11"/>
          <p:cNvSpPr txBox="1">
            <a:spLocks/>
          </p:cNvSpPr>
          <p:nvPr/>
        </p:nvSpPr>
        <p:spPr>
          <a:xfrm>
            <a:off x="6553200" y="6356350"/>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DFCC56F-32DC-45DF-BBFB-7B3045825BF8}" type="slidenum">
              <a:rPr lang="en-US" smtClean="0">
                <a:latin typeface="Calibri" panose="020F0502020204030204" pitchFamily="34" charset="0"/>
              </a:rPr>
              <a:pPr>
                <a:defRPr/>
              </a:pPr>
              <a:t>11</a:t>
            </a:fld>
            <a:endParaRPr lang="en-US">
              <a:latin typeface="Calibri" panose="020F0502020204030204" pitchFamily="34" charset="0"/>
            </a:endParaRPr>
          </a:p>
        </p:txBody>
      </p:sp>
    </p:spTree>
    <p:extLst>
      <p:ext uri="{BB962C8B-B14F-4D97-AF65-F5344CB8AC3E}">
        <p14:creationId xmlns:p14="http://schemas.microsoft.com/office/powerpoint/2010/main" val="24234939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7"/>
          <p:cNvSpPr txBox="1">
            <a:spLocks noChangeArrowheads="1"/>
          </p:cNvSpPr>
          <p:nvPr/>
        </p:nvSpPr>
        <p:spPr bwMode="auto">
          <a:xfrm>
            <a:off x="417513" y="4992688"/>
            <a:ext cx="7431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Char char="•"/>
            </a:pPr>
            <a:r>
              <a:rPr lang="en-US" altLang="en-US" sz="1800">
                <a:latin typeface="Calibri" pitchFamily="34" charset="0"/>
              </a:rPr>
              <a:t> Highest rain rates normally in eyewall, mostly convective, cover small area</a:t>
            </a:r>
          </a:p>
          <a:p>
            <a:pPr eaLnBrk="1" hangingPunct="1">
              <a:spcBef>
                <a:spcPct val="0"/>
              </a:spcBef>
              <a:buClrTx/>
              <a:buSzTx/>
              <a:buFontTx/>
              <a:buChar char="•"/>
            </a:pPr>
            <a:r>
              <a:rPr lang="en-US" altLang="en-US" sz="1800">
                <a:latin typeface="Calibri" pitchFamily="34" charset="0"/>
              </a:rPr>
              <a:t> Lighter rain rates in stratiform areas outside eyewall, cover larger area</a:t>
            </a:r>
          </a:p>
        </p:txBody>
      </p:sp>
      <p:grpSp>
        <p:nvGrpSpPr>
          <p:cNvPr id="61443" name="Group 19"/>
          <p:cNvGrpSpPr>
            <a:grpSpLocks/>
          </p:cNvGrpSpPr>
          <p:nvPr/>
        </p:nvGrpSpPr>
        <p:grpSpPr bwMode="auto">
          <a:xfrm>
            <a:off x="779463" y="1631950"/>
            <a:ext cx="7472362" cy="3205163"/>
            <a:chOff x="491" y="960"/>
            <a:chExt cx="4707" cy="2019"/>
          </a:xfrm>
        </p:grpSpPr>
        <p:pic>
          <p:nvPicPr>
            <p:cNvPr id="614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 y="972"/>
              <a:ext cx="2750" cy="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14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 y="960"/>
              <a:ext cx="1964" cy="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1450" name="Line 7"/>
            <p:cNvSpPr>
              <a:spLocks noChangeShapeType="1"/>
            </p:cNvSpPr>
            <p:nvPr/>
          </p:nvSpPr>
          <p:spPr bwMode="auto">
            <a:xfrm flipV="1">
              <a:off x="816" y="2028"/>
              <a:ext cx="240" cy="43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1" name="Text Box 8"/>
            <p:cNvSpPr txBox="1">
              <a:spLocks noChangeArrowheads="1"/>
            </p:cNvSpPr>
            <p:nvPr/>
          </p:nvSpPr>
          <p:spPr bwMode="auto">
            <a:xfrm>
              <a:off x="576" y="2412"/>
              <a:ext cx="58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eyewalls</a:t>
              </a:r>
            </a:p>
          </p:txBody>
        </p:sp>
        <p:sp>
          <p:nvSpPr>
            <p:cNvPr id="61452" name="Text Box 9"/>
            <p:cNvSpPr txBox="1">
              <a:spLocks noChangeArrowheads="1"/>
            </p:cNvSpPr>
            <p:nvPr/>
          </p:nvSpPr>
          <p:spPr bwMode="auto">
            <a:xfrm>
              <a:off x="1776" y="2604"/>
              <a:ext cx="64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stratiform</a:t>
              </a:r>
            </a:p>
          </p:txBody>
        </p:sp>
        <p:sp>
          <p:nvSpPr>
            <p:cNvPr id="61453" name="Line 11"/>
            <p:cNvSpPr>
              <a:spLocks noChangeShapeType="1"/>
            </p:cNvSpPr>
            <p:nvPr/>
          </p:nvSpPr>
          <p:spPr bwMode="auto">
            <a:xfrm flipH="1" flipV="1">
              <a:off x="1872" y="2364"/>
              <a:ext cx="48" cy="2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4" name="Line 12"/>
            <p:cNvSpPr>
              <a:spLocks noChangeShapeType="1"/>
            </p:cNvSpPr>
            <p:nvPr/>
          </p:nvSpPr>
          <p:spPr bwMode="auto">
            <a:xfrm flipV="1">
              <a:off x="2112" y="2220"/>
              <a:ext cx="48" cy="4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5" name="Text Box 13"/>
            <p:cNvSpPr txBox="1">
              <a:spLocks noChangeArrowheads="1"/>
            </p:cNvSpPr>
            <p:nvPr/>
          </p:nvSpPr>
          <p:spPr bwMode="auto">
            <a:xfrm>
              <a:off x="2483" y="2433"/>
              <a:ext cx="51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1400" b="1">
                  <a:solidFill>
                    <a:srgbClr val="000000"/>
                  </a:solidFill>
                  <a:latin typeface="Arial" charset="0"/>
                </a:rPr>
                <a:t>inner </a:t>
              </a:r>
            </a:p>
            <a:p>
              <a:pPr algn="ctr" eaLnBrk="1" hangingPunct="1">
                <a:spcBef>
                  <a:spcPct val="0"/>
                </a:spcBef>
                <a:buClrTx/>
                <a:buSzTx/>
                <a:buFontTx/>
                <a:buNone/>
              </a:pPr>
              <a:r>
                <a:rPr lang="en-US" altLang="en-US" sz="1400" b="1">
                  <a:solidFill>
                    <a:srgbClr val="000000"/>
                  </a:solidFill>
                  <a:latin typeface="Arial" charset="0"/>
                </a:rPr>
                <a:t>eyewall</a:t>
              </a:r>
            </a:p>
          </p:txBody>
        </p:sp>
        <p:sp>
          <p:nvSpPr>
            <p:cNvPr id="61456" name="Text Box 14"/>
            <p:cNvSpPr txBox="1">
              <a:spLocks noChangeArrowheads="1"/>
            </p:cNvSpPr>
            <p:nvPr/>
          </p:nvSpPr>
          <p:spPr bwMode="auto">
            <a:xfrm>
              <a:off x="4013" y="2522"/>
              <a:ext cx="64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stratiform</a:t>
              </a:r>
            </a:p>
          </p:txBody>
        </p:sp>
        <p:sp>
          <p:nvSpPr>
            <p:cNvPr id="61457" name="Line 18"/>
            <p:cNvSpPr>
              <a:spLocks noChangeShapeType="1"/>
            </p:cNvSpPr>
            <p:nvPr/>
          </p:nvSpPr>
          <p:spPr bwMode="auto">
            <a:xfrm flipV="1">
              <a:off x="1056" y="1968"/>
              <a:ext cx="336" cy="4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61444" name="TextBox 16"/>
          <p:cNvSpPr txBox="1">
            <a:spLocks noChangeArrowheads="1"/>
          </p:cNvSpPr>
          <p:nvPr/>
        </p:nvSpPr>
        <p:spPr bwMode="auto">
          <a:xfrm>
            <a:off x="3124200" y="558800"/>
            <a:ext cx="2914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u="sng">
                <a:latin typeface="Calibri" pitchFamily="34" charset="0"/>
              </a:rPr>
              <a:t>Vortex Structure</a:t>
            </a:r>
          </a:p>
        </p:txBody>
      </p:sp>
      <p:sp>
        <p:nvSpPr>
          <p:cNvPr id="61446" name="TextBox 1"/>
          <p:cNvSpPr txBox="1">
            <a:spLocks noChangeArrowheads="1"/>
          </p:cNvSpPr>
          <p:nvPr/>
        </p:nvSpPr>
        <p:spPr bwMode="auto">
          <a:xfrm>
            <a:off x="2300288" y="1143000"/>
            <a:ext cx="4557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a:latin typeface="Calibri" pitchFamily="34" charset="0"/>
              </a:rPr>
              <a:t>Double eyewalls seen from airborne radar</a:t>
            </a:r>
          </a:p>
        </p:txBody>
      </p:sp>
      <p:sp>
        <p:nvSpPr>
          <p:cNvPr id="61447" name="Text Box 13"/>
          <p:cNvSpPr txBox="1">
            <a:spLocks noChangeArrowheads="1"/>
          </p:cNvSpPr>
          <p:nvPr/>
        </p:nvSpPr>
        <p:spPr bwMode="auto">
          <a:xfrm>
            <a:off x="5099050" y="3978275"/>
            <a:ext cx="820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1400" b="1">
                <a:solidFill>
                  <a:srgbClr val="000000"/>
                </a:solidFill>
                <a:latin typeface="Arial" charset="0"/>
              </a:rPr>
              <a:t>outer </a:t>
            </a:r>
          </a:p>
          <a:p>
            <a:pPr algn="ctr" eaLnBrk="1" hangingPunct="1">
              <a:spcBef>
                <a:spcPct val="0"/>
              </a:spcBef>
              <a:buClrTx/>
              <a:buSzTx/>
              <a:buFontTx/>
              <a:buNone/>
            </a:pPr>
            <a:r>
              <a:rPr lang="en-US" altLang="en-US" sz="1400" b="1">
                <a:solidFill>
                  <a:srgbClr val="000000"/>
                </a:solidFill>
                <a:latin typeface="Arial" charset="0"/>
              </a:rPr>
              <a:t>eyewall</a:t>
            </a:r>
          </a:p>
        </p:txBody>
      </p:sp>
      <p:sp>
        <p:nvSpPr>
          <p:cNvPr id="18" name="TextBox 17"/>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1617241"/>
            <a:ext cx="4724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4"/>
          <p:cNvSpPr txBox="1">
            <a:spLocks noChangeArrowheads="1"/>
          </p:cNvSpPr>
          <p:nvPr/>
        </p:nvSpPr>
        <p:spPr bwMode="auto">
          <a:xfrm>
            <a:off x="2557463" y="1036216"/>
            <a:ext cx="3843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2000"/>
              <a:t>Strong convection seen from radar </a:t>
            </a:r>
          </a:p>
        </p:txBody>
      </p:sp>
      <p:sp>
        <p:nvSpPr>
          <p:cNvPr id="5" name="TextBox 4"/>
          <p:cNvSpPr txBox="1"/>
          <p:nvPr/>
        </p:nvSpPr>
        <p:spPr>
          <a:xfrm>
            <a:off x="2599944" y="409154"/>
            <a:ext cx="3654425" cy="585787"/>
          </a:xfrm>
          <a:prstGeom prst="rect">
            <a:avLst/>
          </a:prstGeom>
          <a:noFill/>
        </p:spPr>
        <p:txBody>
          <a:bodyPr wrap="none">
            <a:spAutoFit/>
          </a:bodyPr>
          <a:lstStyle/>
          <a:p>
            <a:pPr>
              <a:defRPr/>
            </a:pPr>
            <a:r>
              <a:rPr lang="en-US" sz="3200" u="sng" dirty="0">
                <a:latin typeface="Calibri" panose="020F0502020204030204" pitchFamily="34" charset="0"/>
              </a:rPr>
              <a:t>Convective Structure</a:t>
            </a:r>
          </a:p>
        </p:txBody>
      </p:sp>
      <p:grpSp>
        <p:nvGrpSpPr>
          <p:cNvPr id="6" name="Group 5"/>
          <p:cNvGrpSpPr/>
          <p:nvPr/>
        </p:nvGrpSpPr>
        <p:grpSpPr>
          <a:xfrm>
            <a:off x="914400" y="1493416"/>
            <a:ext cx="7010400" cy="5364584"/>
            <a:chOff x="1371600" y="1524000"/>
            <a:chExt cx="7010400" cy="5364584"/>
          </a:xfrm>
        </p:grpSpPr>
        <p:grpSp>
          <p:nvGrpSpPr>
            <p:cNvPr id="7" name="Group 11"/>
            <p:cNvGrpSpPr>
              <a:grpSpLocks/>
            </p:cNvGrpSpPr>
            <p:nvPr/>
          </p:nvGrpSpPr>
          <p:grpSpPr bwMode="auto">
            <a:xfrm>
              <a:off x="1371600" y="1524000"/>
              <a:ext cx="7010400" cy="5364584"/>
              <a:chOff x="1447800" y="838200"/>
              <a:chExt cx="7543800" cy="5857931"/>
            </a:xfrm>
          </p:grpSpPr>
          <p:grpSp>
            <p:nvGrpSpPr>
              <p:cNvPr id="12" name="Group 6"/>
              <p:cNvGrpSpPr>
                <a:grpSpLocks/>
              </p:cNvGrpSpPr>
              <p:nvPr/>
            </p:nvGrpSpPr>
            <p:grpSpPr bwMode="auto">
              <a:xfrm>
                <a:off x="1447800" y="838200"/>
                <a:ext cx="7543800" cy="5486400"/>
                <a:chOff x="480" y="624"/>
                <a:chExt cx="4512" cy="3216"/>
              </a:xfrm>
              <a:solidFill>
                <a:schemeClr val="tx1"/>
              </a:solidFill>
            </p:grpSpPr>
            <p:sp>
              <p:nvSpPr>
                <p:cNvPr id="19" name="Rectangle 5"/>
                <p:cNvSpPr>
                  <a:spLocks noChangeArrowheads="1"/>
                </p:cNvSpPr>
                <p:nvPr/>
              </p:nvSpPr>
              <p:spPr bwMode="auto">
                <a:xfrm>
                  <a:off x="480" y="624"/>
                  <a:ext cx="4512" cy="3216"/>
                </a:xfrm>
                <a:prstGeom prst="rect">
                  <a:avLst/>
                </a:prstGeom>
                <a:grpFill/>
                <a:ln w="9525">
                  <a:solidFill>
                    <a:schemeClr val="tx1"/>
                  </a:solidFill>
                  <a:miter lim="800000"/>
                  <a:headEnd/>
                  <a:tailEnd/>
                </a:ln>
                <a:effectLst/>
              </p:spPr>
              <p:txBody>
                <a:bodyPr wrap="none" anchor="ctr"/>
                <a:lstStyle/>
                <a:p>
                  <a:pPr fontAlgn="auto">
                    <a:spcBef>
                      <a:spcPts val="0"/>
                    </a:spcBef>
                    <a:spcAft>
                      <a:spcPts val="0"/>
                    </a:spcAft>
                    <a:defRPr/>
                  </a:pPr>
                  <a:endParaRPr lang="en-US">
                    <a:latin typeface="Calibri" panose="020F0502020204030204" pitchFamily="34" charset="0"/>
                  </a:endParaRPr>
                </a:p>
              </p:txBody>
            </p:sp>
            <p:pic>
              <p:nvPicPr>
                <p:cNvPr id="20" name="Picture 4"/>
                <p:cNvPicPr>
                  <a:picLocks noChangeAspect="1" noChangeArrowheads="1"/>
                </p:cNvPicPr>
                <p:nvPr/>
              </p:nvPicPr>
              <p:blipFill>
                <a:blip r:embed="rId3" cstate="print"/>
                <a:srcRect/>
                <a:stretch>
                  <a:fillRect/>
                </a:stretch>
              </p:blipFill>
              <p:spPr bwMode="auto">
                <a:xfrm>
                  <a:off x="576" y="720"/>
                  <a:ext cx="4368" cy="3101"/>
                </a:xfrm>
                <a:prstGeom prst="rect">
                  <a:avLst/>
                </a:prstGeom>
                <a:grpFill/>
                <a:ln w="9525">
                  <a:noFill/>
                  <a:miter lim="800000"/>
                  <a:headEnd/>
                  <a:tailEnd/>
                </a:ln>
              </p:spPr>
            </p:pic>
          </p:grpSp>
          <p:sp>
            <p:nvSpPr>
              <p:cNvPr id="13" name="Text Box 7"/>
              <p:cNvSpPr txBox="1">
                <a:spLocks noChangeArrowheads="1"/>
              </p:cNvSpPr>
              <p:nvPr/>
            </p:nvSpPr>
            <p:spPr bwMode="auto">
              <a:xfrm>
                <a:off x="1857375" y="1143000"/>
                <a:ext cx="1295798"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ER-2 EDOP</a:t>
                </a:r>
              </a:p>
            </p:txBody>
          </p:sp>
          <p:sp>
            <p:nvSpPr>
              <p:cNvPr id="14" name="Text Box 8"/>
              <p:cNvSpPr txBox="1">
                <a:spLocks noChangeArrowheads="1"/>
              </p:cNvSpPr>
              <p:nvPr/>
            </p:nvSpPr>
            <p:spPr bwMode="auto">
              <a:xfrm>
                <a:off x="1828800" y="3810000"/>
                <a:ext cx="843304"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P-3 TA</a:t>
                </a:r>
              </a:p>
            </p:txBody>
          </p:sp>
          <p:sp>
            <p:nvSpPr>
              <p:cNvPr id="15" name="Text Box 9"/>
              <p:cNvSpPr txBox="1">
                <a:spLocks noChangeArrowheads="1"/>
              </p:cNvSpPr>
              <p:nvPr/>
            </p:nvSpPr>
            <p:spPr bwMode="auto">
              <a:xfrm>
                <a:off x="2133600" y="6278545"/>
                <a:ext cx="2445594" cy="40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t>Vertical velocity (m/s)</a:t>
                </a:r>
              </a:p>
            </p:txBody>
          </p:sp>
          <p:sp>
            <p:nvSpPr>
              <p:cNvPr id="16" name="Text Box 10"/>
              <p:cNvSpPr txBox="1">
                <a:spLocks noChangeArrowheads="1"/>
              </p:cNvSpPr>
              <p:nvPr/>
            </p:nvSpPr>
            <p:spPr bwMode="auto">
              <a:xfrm>
                <a:off x="6019800" y="6292834"/>
                <a:ext cx="1953770"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t>Reflectivity (dBZ)</a:t>
                </a:r>
              </a:p>
            </p:txBody>
          </p:sp>
          <p:sp>
            <p:nvSpPr>
              <p:cNvPr id="17" name="Text Box 7"/>
              <p:cNvSpPr txBox="1">
                <a:spLocks noChangeArrowheads="1"/>
              </p:cNvSpPr>
              <p:nvPr/>
            </p:nvSpPr>
            <p:spPr bwMode="auto">
              <a:xfrm>
                <a:off x="5495925" y="1143000"/>
                <a:ext cx="1295798"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ER-2 EDOP</a:t>
                </a:r>
              </a:p>
            </p:txBody>
          </p:sp>
          <p:sp>
            <p:nvSpPr>
              <p:cNvPr id="18" name="Text Box 8"/>
              <p:cNvSpPr txBox="1">
                <a:spLocks noChangeArrowheads="1"/>
              </p:cNvSpPr>
              <p:nvPr/>
            </p:nvSpPr>
            <p:spPr bwMode="auto">
              <a:xfrm>
                <a:off x="5467350" y="3810000"/>
                <a:ext cx="843304"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P-3 TA</a:t>
                </a:r>
              </a:p>
            </p:txBody>
          </p:sp>
        </p:grpSp>
        <p:cxnSp>
          <p:nvCxnSpPr>
            <p:cNvPr id="8" name="Straight Arrow Connector 7"/>
            <p:cNvCxnSpPr/>
            <p:nvPr/>
          </p:nvCxnSpPr>
          <p:spPr>
            <a:xfrm flipV="1">
              <a:off x="3657600" y="2141538"/>
              <a:ext cx="0" cy="44926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521075" y="2743200"/>
              <a:ext cx="0" cy="3810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657600" y="4343400"/>
              <a:ext cx="0" cy="44926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521075" y="4945063"/>
              <a:ext cx="0" cy="381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extLst>
      <p:ext uri="{BB962C8B-B14F-4D97-AF65-F5344CB8AC3E}">
        <p14:creationId xmlns:p14="http://schemas.microsoft.com/office/powerpoint/2010/main" val="256697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t="48051" b="3896"/>
          <a:stretch>
            <a:fillRect/>
          </a:stretch>
        </p:blipFill>
        <p:spPr bwMode="auto">
          <a:xfrm>
            <a:off x="381000" y="1192213"/>
            <a:ext cx="335280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0138" y="1400175"/>
            <a:ext cx="352901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p:cNvSpPr txBox="1">
            <a:spLocks noChangeArrowheads="1"/>
          </p:cNvSpPr>
          <p:nvPr/>
        </p:nvSpPr>
        <p:spPr bwMode="auto">
          <a:xfrm>
            <a:off x="838200" y="1066800"/>
            <a:ext cx="2895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a:t>Flight track and LF image</a:t>
            </a:r>
          </a:p>
        </p:txBody>
      </p:sp>
      <p:sp>
        <p:nvSpPr>
          <p:cNvPr id="6" name="Text Box 7"/>
          <p:cNvSpPr txBox="1">
            <a:spLocks noChangeArrowheads="1"/>
          </p:cNvSpPr>
          <p:nvPr/>
        </p:nvSpPr>
        <p:spPr bwMode="auto">
          <a:xfrm>
            <a:off x="5227638" y="1066800"/>
            <a:ext cx="29257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t>Cloud physics particle images</a:t>
            </a:r>
          </a:p>
        </p:txBody>
      </p:sp>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1697" t="71387" r="1697"/>
          <a:stretch>
            <a:fillRect/>
          </a:stretch>
        </p:blipFill>
        <p:spPr bwMode="auto">
          <a:xfrm>
            <a:off x="1817688" y="4414838"/>
            <a:ext cx="5345112"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354263" y="447675"/>
            <a:ext cx="4125912" cy="584200"/>
          </a:xfrm>
          <a:prstGeom prst="rect">
            <a:avLst/>
          </a:prstGeom>
          <a:noFill/>
        </p:spPr>
        <p:txBody>
          <a:bodyPr wrap="none">
            <a:spAutoFit/>
          </a:bodyPr>
          <a:lstStyle/>
          <a:p>
            <a:pPr>
              <a:defRPr/>
            </a:pPr>
            <a:r>
              <a:rPr lang="en-US" sz="3200" u="sng" dirty="0">
                <a:latin typeface="Calibri" panose="020F0502020204030204" pitchFamily="34" charset="0"/>
              </a:rPr>
              <a:t>Microphysical Structure</a:t>
            </a:r>
          </a:p>
        </p:txBody>
      </p:sp>
      <p:sp>
        <p:nvSpPr>
          <p:cNvPr id="10" name="Text Box 7"/>
          <p:cNvSpPr txBox="1">
            <a:spLocks noChangeArrowheads="1"/>
          </p:cNvSpPr>
          <p:nvPr/>
        </p:nvSpPr>
        <p:spPr bwMode="auto">
          <a:xfrm>
            <a:off x="1828800" y="4046538"/>
            <a:ext cx="537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t>Concentration of cloud physics (ice and water) particles</a:t>
            </a:r>
          </a:p>
        </p:txBody>
      </p:sp>
      <p:sp>
        <p:nvSpPr>
          <p:cNvPr id="11" name="TextBox 10"/>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extLst>
      <p:ext uri="{BB962C8B-B14F-4D97-AF65-F5344CB8AC3E}">
        <p14:creationId xmlns:p14="http://schemas.microsoft.com/office/powerpoint/2010/main" val="7109240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7591 edited_sml.jpg"/>
          <p:cNvPicPr>
            <a:picLocks noChangeAspect="1"/>
          </p:cNvPicPr>
          <p:nvPr/>
        </p:nvPicPr>
        <p:blipFill>
          <a:blip r:embed="rId2">
            <a:extLst>
              <a:ext uri="{28A0092B-C50C-407E-A947-70E740481C1C}">
                <a14:useLocalDpi xmlns:a14="http://schemas.microsoft.com/office/drawing/2010/main" val="0"/>
              </a:ext>
            </a:extLst>
          </a:blip>
          <a:srcRect l="4926" t="6712" r="7314" b="4144"/>
          <a:stretch>
            <a:fillRect/>
          </a:stretch>
        </p:blipFill>
        <p:spPr bwMode="auto">
          <a:xfrm>
            <a:off x="700088" y="1371600"/>
            <a:ext cx="7764462"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447800" y="457200"/>
            <a:ext cx="6151563" cy="461963"/>
          </a:xfrm>
          <a:prstGeom prst="rect">
            <a:avLst/>
          </a:prstGeom>
          <a:noFill/>
        </p:spPr>
        <p:txBody>
          <a:bodyPr wrap="none">
            <a:spAutoFit/>
          </a:bodyPr>
          <a:lstStyle/>
          <a:p>
            <a:pPr>
              <a:defRPr/>
            </a:pPr>
            <a:r>
              <a:rPr lang="en-US" sz="2400" dirty="0">
                <a:latin typeface="Calibri" panose="020F0502020204030204" pitchFamily="34" charset="0"/>
              </a:rPr>
              <a:t>Global Hawk Aircraft (Unmanned Aerial System)</a:t>
            </a:r>
          </a:p>
        </p:txBody>
      </p:sp>
      <p:sp>
        <p:nvSpPr>
          <p:cNvPr id="5" name="TextBox 5"/>
          <p:cNvSpPr txBox="1">
            <a:spLocks noChangeArrowheads="1"/>
          </p:cNvSpPr>
          <p:nvPr/>
        </p:nvSpPr>
        <p:spPr bwMode="auto">
          <a:xfrm>
            <a:off x="825500" y="5105400"/>
            <a:ext cx="5270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2400"/>
              <a:t>First Global Hawk landing at Wallops Flight Facility, Sept. 7, 2012.</a:t>
            </a:r>
          </a:p>
        </p:txBody>
      </p:sp>
      <p:sp>
        <p:nvSpPr>
          <p:cNvPr id="6" name="TextBox 6"/>
          <p:cNvSpPr txBox="1">
            <a:spLocks noChangeArrowheads="1"/>
          </p:cNvSpPr>
          <p:nvPr/>
        </p:nvSpPr>
        <p:spPr bwMode="auto">
          <a:xfrm>
            <a:off x="1831975" y="887413"/>
            <a:ext cx="6245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1800"/>
              <a:t> can stay airborne for &gt;24 h, compared with 8 h for P-3 and G-IV</a:t>
            </a:r>
          </a:p>
        </p:txBody>
      </p:sp>
      <p:sp>
        <p:nvSpPr>
          <p:cNvPr id="7" name="TextBox 6"/>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67123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hoc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8975" y="1069975"/>
            <a:ext cx="7729538"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85813" y="528638"/>
            <a:ext cx="7596187" cy="461962"/>
          </a:xfrm>
          <a:prstGeom prst="rect">
            <a:avLst/>
          </a:prstGeom>
          <a:noFill/>
        </p:spPr>
        <p:txBody>
          <a:bodyPr wrap="none">
            <a:spAutoFit/>
          </a:bodyPr>
          <a:lstStyle/>
          <a:p>
            <a:pPr>
              <a:defRPr/>
            </a:pPr>
            <a:r>
              <a:rPr lang="en-US" sz="2400" dirty="0">
                <a:latin typeface="Calibri" panose="020F0502020204030204" pitchFamily="34" charset="0"/>
              </a:rPr>
              <a:t>Global Hawk Operations Center (NASA Armstrong Base, CA)</a:t>
            </a:r>
          </a:p>
        </p:txBody>
      </p:sp>
      <p:sp>
        <p:nvSpPr>
          <p:cNvPr id="5" name="TextBox 4"/>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654546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lightsummary_sst2 copy.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6288" y="1270000"/>
            <a:ext cx="7472362"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txBox="1">
            <a:spLocks/>
          </p:cNvSpPr>
          <p:nvPr/>
        </p:nvSpPr>
        <p:spPr>
          <a:xfrm>
            <a:off x="1295400" y="609600"/>
            <a:ext cx="6438900" cy="1660525"/>
          </a:xfrm>
          <a:prstGeom prst="rect">
            <a:avLst/>
          </a:prstGeom>
        </p:spPr>
        <p:txBody>
          <a:bodyPr>
            <a:normAutofit/>
          </a:bodyPr>
          <a:lstStyle/>
          <a:p>
            <a:pPr algn="ctr" eaLnBrk="0" hangingPunct="0">
              <a:defRPr/>
            </a:pPr>
            <a:r>
              <a:rPr lang="en-US" sz="2800" dirty="0">
                <a:latin typeface="Calibri" panose="020F0502020204030204" pitchFamily="34" charset="0"/>
                <a:ea typeface="+mj-ea"/>
                <a:cs typeface="+mj-cs"/>
              </a:rPr>
              <a:t>Long range of Global Hawk</a:t>
            </a:r>
          </a:p>
        </p:txBody>
      </p:sp>
      <p:sp>
        <p:nvSpPr>
          <p:cNvPr id="5" name="TextBox 4"/>
          <p:cNvSpPr txBox="1">
            <a:spLocks noChangeArrowheads="1"/>
          </p:cNvSpPr>
          <p:nvPr/>
        </p:nvSpPr>
        <p:spPr bwMode="auto">
          <a:xfrm>
            <a:off x="5441950" y="5505450"/>
            <a:ext cx="15075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Nadine’s track</a:t>
            </a:r>
          </a:p>
        </p:txBody>
      </p:sp>
      <p:cxnSp>
        <p:nvCxnSpPr>
          <p:cNvPr id="6" name="Straight Arrow Connector 5"/>
          <p:cNvCxnSpPr/>
          <p:nvPr/>
        </p:nvCxnSpPr>
        <p:spPr>
          <a:xfrm rot="16200000" flipV="1">
            <a:off x="5805488" y="5264150"/>
            <a:ext cx="533400" cy="50800"/>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nvGrpSpPr>
          <p:cNvPr id="7" name="Group 8"/>
          <p:cNvGrpSpPr>
            <a:grpSpLocks/>
          </p:cNvGrpSpPr>
          <p:nvPr/>
        </p:nvGrpSpPr>
        <p:grpSpPr bwMode="auto">
          <a:xfrm>
            <a:off x="4975225" y="5541963"/>
            <a:ext cx="3308109" cy="431800"/>
            <a:chOff x="4181967" y="6185416"/>
            <a:chExt cx="3307931" cy="431284"/>
          </a:xfrm>
        </p:grpSpPr>
        <p:sp>
          <p:nvSpPr>
            <p:cNvPr id="8" name="Rectangle 7"/>
            <p:cNvSpPr/>
            <p:nvPr/>
          </p:nvSpPr>
          <p:spPr>
            <a:xfrm>
              <a:off x="4254988" y="6191758"/>
              <a:ext cx="3200228" cy="424942"/>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panose="020F0502020204030204" pitchFamily="34" charset="0"/>
              </a:endParaRPr>
            </a:p>
          </p:txBody>
        </p:sp>
        <p:grpSp>
          <p:nvGrpSpPr>
            <p:cNvPr id="9" name="Group 10"/>
            <p:cNvGrpSpPr>
              <a:grpSpLocks/>
            </p:cNvGrpSpPr>
            <p:nvPr/>
          </p:nvGrpSpPr>
          <p:grpSpPr bwMode="auto">
            <a:xfrm>
              <a:off x="4181967" y="6185416"/>
              <a:ext cx="3307931" cy="368891"/>
              <a:chOff x="4813300" y="5638800"/>
              <a:chExt cx="3307931" cy="368891"/>
            </a:xfrm>
          </p:grpSpPr>
          <p:pic>
            <p:nvPicPr>
              <p:cNvPr id="10" name="Picture 11" descr="SST_colorbar.tiff"/>
              <p:cNvPicPr>
                <a:picLocks noChangeAspect="1"/>
              </p:cNvPicPr>
              <p:nvPr/>
            </p:nvPicPr>
            <p:blipFill>
              <a:blip r:embed="rId3">
                <a:extLst>
                  <a:ext uri="{28A0092B-C50C-407E-A947-70E740481C1C}">
                    <a14:useLocalDpi xmlns:a14="http://schemas.microsoft.com/office/drawing/2010/main" val="0"/>
                  </a:ext>
                </a:extLst>
              </a:blip>
              <a:srcRect l="50218" t="48958"/>
              <a:stretch>
                <a:fillRect/>
              </a:stretch>
            </p:blipFill>
            <p:spPr bwMode="auto">
              <a:xfrm>
                <a:off x="5060950" y="5695950"/>
                <a:ext cx="29019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p:cNvSpPr txBox="1">
                <a:spLocks noChangeArrowheads="1"/>
              </p:cNvSpPr>
              <p:nvPr/>
            </p:nvSpPr>
            <p:spPr bwMode="auto">
              <a:xfrm>
                <a:off x="481330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21</a:t>
                </a:r>
              </a:p>
            </p:txBody>
          </p:sp>
          <p:sp>
            <p:nvSpPr>
              <p:cNvPr id="12" name="TextBox 13"/>
              <p:cNvSpPr txBox="1">
                <a:spLocks noChangeArrowheads="1"/>
              </p:cNvSpPr>
              <p:nvPr/>
            </p:nvSpPr>
            <p:spPr bwMode="auto">
              <a:xfrm>
                <a:off x="6121062"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26</a:t>
                </a:r>
              </a:p>
            </p:txBody>
          </p:sp>
          <p:sp>
            <p:nvSpPr>
              <p:cNvPr id="13" name="TextBox 14"/>
              <p:cNvSpPr txBox="1">
                <a:spLocks noChangeArrowheads="1"/>
              </p:cNvSpPr>
              <p:nvPr/>
            </p:nvSpPr>
            <p:spPr bwMode="auto">
              <a:xfrm>
                <a:off x="770255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32</a:t>
                </a:r>
              </a:p>
            </p:txBody>
          </p:sp>
          <p:sp>
            <p:nvSpPr>
              <p:cNvPr id="14" name="TextBox 15"/>
              <p:cNvSpPr txBox="1">
                <a:spLocks noChangeArrowheads="1"/>
              </p:cNvSpPr>
              <p:nvPr/>
            </p:nvSpPr>
            <p:spPr bwMode="auto">
              <a:xfrm>
                <a:off x="6645767"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28</a:t>
                </a:r>
              </a:p>
            </p:txBody>
          </p:sp>
          <p:sp>
            <p:nvSpPr>
              <p:cNvPr id="15" name="TextBox 16"/>
              <p:cNvSpPr txBox="1">
                <a:spLocks noChangeArrowheads="1"/>
              </p:cNvSpPr>
              <p:nvPr/>
            </p:nvSpPr>
            <p:spPr bwMode="auto">
              <a:xfrm>
                <a:off x="718820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30</a:t>
                </a:r>
              </a:p>
            </p:txBody>
          </p:sp>
        </p:grpSp>
      </p:grpSp>
      <p:sp>
        <p:nvSpPr>
          <p:cNvPr id="16" name="Rectangle 15"/>
          <p:cNvSpPr/>
          <p:nvPr/>
        </p:nvSpPr>
        <p:spPr>
          <a:xfrm>
            <a:off x="1143000" y="6151563"/>
            <a:ext cx="7239000" cy="400050"/>
          </a:xfrm>
          <a:prstGeom prst="rect">
            <a:avLst/>
          </a:prstGeom>
        </p:spPr>
        <p:txBody>
          <a:bodyPr>
            <a:spAutoFit/>
          </a:bodyPr>
          <a:lstStyle/>
          <a:p>
            <a:pPr algn="ctr" eaLnBrk="0" hangingPunct="0">
              <a:defRPr/>
            </a:pPr>
            <a:r>
              <a:rPr lang="en-US" sz="2000" dirty="0">
                <a:latin typeface="Calibri" panose="020F0502020204030204" pitchFamily="34" charset="0"/>
              </a:rPr>
              <a:t>(Hurricane and Severe Storm Sentinel, HS3, from 2012)</a:t>
            </a:r>
          </a:p>
        </p:txBody>
      </p:sp>
      <p:sp>
        <p:nvSpPr>
          <p:cNvPr id="17" name="TextBox 16"/>
          <p:cNvSpPr txBox="1"/>
          <p:nvPr/>
        </p:nvSpPr>
        <p:spPr>
          <a:xfrm>
            <a:off x="2233613" y="76200"/>
            <a:ext cx="4700587" cy="646112"/>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41326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534988" y="3868738"/>
            <a:ext cx="3884612" cy="2760662"/>
            <a:chOff x="5201139" y="1386119"/>
            <a:chExt cx="3514132" cy="2547672"/>
          </a:xfrm>
        </p:grpSpPr>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5410" y="1386119"/>
              <a:ext cx="3459861" cy="254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8067378" y="1424838"/>
              <a:ext cx="539735" cy="39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b="1"/>
                <a:t>MODIS</a:t>
              </a:r>
            </a:p>
            <a:p>
              <a:pPr algn="ctr" eaLnBrk="1" hangingPunct="1">
                <a:spcBef>
                  <a:spcPct val="0"/>
                </a:spcBef>
                <a:buFontTx/>
                <a:buNone/>
              </a:pPr>
              <a:r>
                <a:rPr lang="en-US" altLang="en-US" sz="1100" b="1"/>
                <a:t>1640Z</a:t>
              </a:r>
            </a:p>
          </p:txBody>
        </p:sp>
        <p:sp>
          <p:nvSpPr>
            <p:cNvPr id="6" name="TextBox 5"/>
            <p:cNvSpPr txBox="1">
              <a:spLocks noChangeArrowheads="1"/>
            </p:cNvSpPr>
            <p:nvPr/>
          </p:nvSpPr>
          <p:spPr bwMode="auto">
            <a:xfrm>
              <a:off x="6673330" y="1966459"/>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1341Z</a:t>
              </a:r>
            </a:p>
          </p:txBody>
        </p:sp>
        <p:sp>
          <p:nvSpPr>
            <p:cNvPr id="7" name="TextBox 6"/>
            <p:cNvSpPr txBox="1">
              <a:spLocks noChangeArrowheads="1"/>
            </p:cNvSpPr>
            <p:nvPr/>
          </p:nvSpPr>
          <p:spPr bwMode="auto">
            <a:xfrm>
              <a:off x="5201139" y="1763937"/>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solidFill>
                    <a:srgbClr val="FFFFFF"/>
                  </a:solidFill>
                </a:rPr>
                <a:t>1420Z</a:t>
              </a:r>
            </a:p>
          </p:txBody>
        </p:sp>
        <p:sp>
          <p:nvSpPr>
            <p:cNvPr id="8" name="TextBox 7"/>
            <p:cNvSpPr txBox="1">
              <a:spLocks noChangeArrowheads="1"/>
            </p:cNvSpPr>
            <p:nvPr/>
          </p:nvSpPr>
          <p:spPr bwMode="auto">
            <a:xfrm>
              <a:off x="6941211" y="2539850"/>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1638Z</a:t>
              </a:r>
            </a:p>
          </p:txBody>
        </p:sp>
        <p:sp>
          <p:nvSpPr>
            <p:cNvPr id="9" name="TextBox 8"/>
            <p:cNvSpPr txBox="1">
              <a:spLocks noChangeArrowheads="1"/>
            </p:cNvSpPr>
            <p:nvPr/>
          </p:nvSpPr>
          <p:spPr bwMode="auto">
            <a:xfrm>
              <a:off x="6428702" y="2971546"/>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1316Z</a:t>
              </a:r>
            </a:p>
          </p:txBody>
        </p:sp>
        <p:sp>
          <p:nvSpPr>
            <p:cNvPr id="10" name="TextBox 9"/>
            <p:cNvSpPr txBox="1">
              <a:spLocks noChangeArrowheads="1"/>
            </p:cNvSpPr>
            <p:nvPr/>
          </p:nvSpPr>
          <p:spPr bwMode="auto">
            <a:xfrm>
              <a:off x="6117350" y="3584517"/>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1259Z</a:t>
              </a:r>
            </a:p>
          </p:txBody>
        </p:sp>
        <p:sp>
          <p:nvSpPr>
            <p:cNvPr id="11" name="Rectangle 10"/>
            <p:cNvSpPr/>
            <p:nvPr/>
          </p:nvSpPr>
          <p:spPr>
            <a:xfrm rot="18900000">
              <a:off x="6058683" y="1963334"/>
              <a:ext cx="312121" cy="936363"/>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w="31750" cap="flat">
              <a:solidFill>
                <a:schemeClr val="accent1"/>
              </a:solidFill>
              <a:round/>
            </a:ln>
            <a:effectLst>
              <a:glow rad="25400">
                <a:schemeClr val="accent5">
                  <a:alpha val="61000"/>
                </a:schemeClr>
              </a:glo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panose="020F0502020204030204" pitchFamily="34" charset="0"/>
              </a:endParaRPr>
            </a:p>
          </p:txBody>
        </p:sp>
      </p:grpSp>
      <p:grpSp>
        <p:nvGrpSpPr>
          <p:cNvPr id="12" name="Group 14"/>
          <p:cNvGrpSpPr>
            <a:grpSpLocks/>
          </p:cNvGrpSpPr>
          <p:nvPr/>
        </p:nvGrpSpPr>
        <p:grpSpPr bwMode="auto">
          <a:xfrm>
            <a:off x="4757738" y="3811588"/>
            <a:ext cx="3198812" cy="2854325"/>
            <a:chOff x="4784416" y="3347214"/>
            <a:chExt cx="3429000" cy="2744313"/>
          </a:xfrm>
        </p:grpSpPr>
        <p:sp>
          <p:nvSpPr>
            <p:cNvPr id="13" name="Rectangle 12"/>
            <p:cNvSpPr/>
            <p:nvPr/>
          </p:nvSpPr>
          <p:spPr>
            <a:xfrm>
              <a:off x="4784416" y="3347214"/>
              <a:ext cx="3429000" cy="2742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Calibri" panose="020F0502020204030204" pitchFamily="34" charset="0"/>
              </a:endParaRPr>
            </a:p>
          </p:txBody>
        </p:sp>
        <p:pic>
          <p:nvPicPr>
            <p:cNvPr id="14" name="Picture 11" descr="ff_z_Ta_sst_917_edourad.pdf"/>
            <p:cNvPicPr>
              <a:picLocks noChangeAspect="1"/>
            </p:cNvPicPr>
            <p:nvPr/>
          </p:nvPicPr>
          <p:blipFill>
            <a:blip r:embed="rId3">
              <a:extLst>
                <a:ext uri="{28A0092B-C50C-407E-A947-70E740481C1C}">
                  <a14:useLocalDpi xmlns:a14="http://schemas.microsoft.com/office/drawing/2010/main" val="0"/>
                </a:ext>
              </a:extLst>
            </a:blip>
            <a:srcRect t="6194"/>
            <a:stretch>
              <a:fillRect/>
            </a:stretch>
          </p:blipFill>
          <p:spPr bwMode="auto">
            <a:xfrm>
              <a:off x="4800600" y="3379582"/>
              <a:ext cx="3407016" cy="271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1" descr="screen-shot-2014-09-19-at-4-31-18-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00" y="1539875"/>
            <a:ext cx="36322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2286000" y="457200"/>
            <a:ext cx="4460875" cy="461963"/>
          </a:xfrm>
          <a:prstGeom prst="rect">
            <a:avLst/>
          </a:prstGeom>
          <a:noFill/>
        </p:spPr>
        <p:txBody>
          <a:bodyPr wrap="none">
            <a:spAutoFit/>
          </a:bodyPr>
          <a:lstStyle/>
          <a:p>
            <a:pPr>
              <a:defRPr/>
            </a:pPr>
            <a:r>
              <a:rPr lang="en-US" sz="2400" dirty="0">
                <a:latin typeface="Calibri" panose="020F0502020204030204" pitchFamily="34" charset="0"/>
              </a:rPr>
              <a:t>Coyote (Unmanned Aerial System)</a:t>
            </a:r>
          </a:p>
        </p:txBody>
      </p:sp>
      <p:sp>
        <p:nvSpPr>
          <p:cNvPr id="17" name="TextBox 6"/>
          <p:cNvSpPr txBox="1">
            <a:spLocks noChangeArrowheads="1"/>
          </p:cNvSpPr>
          <p:nvPr/>
        </p:nvSpPr>
        <p:spPr bwMode="auto">
          <a:xfrm>
            <a:off x="990600" y="887413"/>
            <a:ext cx="7605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1800"/>
              <a:t> released from P-3 like a dropsonde, can be controlled for ~2 h</a:t>
            </a:r>
          </a:p>
          <a:p>
            <a:pPr eaLnBrk="1" hangingPunct="1">
              <a:spcBef>
                <a:spcPct val="0"/>
              </a:spcBef>
            </a:pPr>
            <a:r>
              <a:rPr lang="en-US" altLang="en-US" sz="1800"/>
              <a:t> can get measurements down to surface, where manned aircraft can not reach</a:t>
            </a:r>
          </a:p>
        </p:txBody>
      </p:sp>
      <p:sp>
        <p:nvSpPr>
          <p:cNvPr id="18" name="TextBox 17"/>
          <p:cNvSpPr txBox="1"/>
          <p:nvPr/>
        </p:nvSpPr>
        <p:spPr>
          <a:xfrm>
            <a:off x="2089150" y="3449638"/>
            <a:ext cx="4997450" cy="369887"/>
          </a:xfrm>
          <a:prstGeom prst="rect">
            <a:avLst/>
          </a:prstGeom>
          <a:noFill/>
        </p:spPr>
        <p:txBody>
          <a:bodyPr wrap="none">
            <a:spAutoFit/>
          </a:bodyPr>
          <a:lstStyle/>
          <a:p>
            <a:pPr>
              <a:defRPr/>
            </a:pPr>
            <a:r>
              <a:rPr lang="en-US" u="sng" dirty="0">
                <a:latin typeface="Calibri" panose="020F0502020204030204" pitchFamily="34" charset="0"/>
              </a:rPr>
              <a:t>Coyote measurements in Hurricane Edouard (2014)</a:t>
            </a:r>
          </a:p>
        </p:txBody>
      </p:sp>
      <p:sp>
        <p:nvSpPr>
          <p:cNvPr id="19" name="TextBox 18"/>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30553076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yote animation.mp4"/>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a:prstGeom prst="rect">
            <a:avLst/>
          </a:prstGeom>
        </p:spPr>
      </p:pic>
      <p:sp>
        <p:nvSpPr>
          <p:cNvPr id="4" name="TextBox 3"/>
          <p:cNvSpPr txBox="1"/>
          <p:nvPr/>
        </p:nvSpPr>
        <p:spPr>
          <a:xfrm>
            <a:off x="2233613" y="39688"/>
            <a:ext cx="4700587" cy="646112"/>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
        <p:nvSpPr>
          <p:cNvPr id="5" name="TextBox 6"/>
          <p:cNvSpPr txBox="1">
            <a:spLocks noChangeArrowheads="1"/>
          </p:cNvSpPr>
          <p:nvPr/>
        </p:nvSpPr>
        <p:spPr bwMode="auto">
          <a:xfrm>
            <a:off x="2819400" y="701675"/>
            <a:ext cx="3522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 typeface="Arial" charset="0"/>
              <a:buNone/>
            </a:pPr>
            <a:r>
              <a:rPr lang="en-US" altLang="en-US" sz="2400" i="1"/>
              <a:t>Depiction of Coyote launch</a:t>
            </a:r>
          </a:p>
        </p:txBody>
      </p:sp>
    </p:spTree>
    <p:extLst>
      <p:ext uri="{BB962C8B-B14F-4D97-AF65-F5344CB8AC3E}">
        <p14:creationId xmlns:p14="http://schemas.microsoft.com/office/powerpoint/2010/main" val="19930447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793875"/>
            <a:ext cx="8686800" cy="3540125"/>
          </a:xfrm>
          <a:prstGeom prst="rect">
            <a:avLst/>
          </a:prstGeom>
          <a:noFill/>
        </p:spPr>
        <p:txBody>
          <a:bodyPr>
            <a:spAutoFit/>
          </a:bodyPr>
          <a:lstStyle/>
          <a:p>
            <a:pPr>
              <a:buFont typeface="Arial" pitchFamily="34" charset="0"/>
              <a:buChar char="•"/>
              <a:defRPr/>
            </a:pPr>
            <a:r>
              <a:rPr lang="en-US" sz="2800" dirty="0">
                <a:latin typeface="Calibri" panose="020F0502020204030204" pitchFamily="34" charset="0"/>
              </a:rPr>
              <a:t> Improving the specification of the initial state of the atmosphere (Data Assimilation)</a:t>
            </a:r>
          </a:p>
          <a:p>
            <a:pPr>
              <a:buFont typeface="Arial" pitchFamily="34" charset="0"/>
              <a:buChar char="•"/>
              <a:defRPr/>
            </a:pPr>
            <a:endParaRPr lang="en-US" sz="2800" dirty="0">
              <a:latin typeface="Calibri" panose="020F0502020204030204" pitchFamily="34" charset="0"/>
            </a:endParaRPr>
          </a:p>
          <a:p>
            <a:pPr>
              <a:buFont typeface="Arial" pitchFamily="34" charset="0"/>
              <a:buChar char="•"/>
              <a:defRPr/>
            </a:pPr>
            <a:r>
              <a:rPr lang="en-US" sz="2800" dirty="0">
                <a:latin typeface="Calibri" panose="020F0502020204030204" pitchFamily="34" charset="0"/>
              </a:rPr>
              <a:t> Evaluating and improving the performance of numerical models (Model Evaluation)</a:t>
            </a:r>
          </a:p>
          <a:p>
            <a:pPr>
              <a:buFont typeface="Arial" pitchFamily="34" charset="0"/>
              <a:buChar char="•"/>
              <a:defRPr/>
            </a:pPr>
            <a:endParaRPr lang="en-US" sz="2800" dirty="0">
              <a:latin typeface="Calibri" panose="020F0502020204030204" pitchFamily="34" charset="0"/>
            </a:endParaRPr>
          </a:p>
          <a:p>
            <a:pPr>
              <a:buFont typeface="Arial" pitchFamily="34" charset="0"/>
              <a:buChar char="•"/>
              <a:defRPr/>
            </a:pPr>
            <a:r>
              <a:rPr lang="en-US" sz="2800" dirty="0">
                <a:latin typeface="Calibri" panose="020F0502020204030204" pitchFamily="34" charset="0"/>
              </a:rPr>
              <a:t> Improving the understanding of tropical cyclone behavior (Hypothesis Testing)</a:t>
            </a:r>
          </a:p>
        </p:txBody>
      </p:sp>
      <p:sp>
        <p:nvSpPr>
          <p:cNvPr id="5" name="TextBox 4"/>
          <p:cNvSpPr txBox="1">
            <a:spLocks noChangeArrowheads="1"/>
          </p:cNvSpPr>
          <p:nvPr/>
        </p:nvSpPr>
        <p:spPr bwMode="auto">
          <a:xfrm>
            <a:off x="228600" y="228600"/>
            <a:ext cx="8610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Tx/>
              <a:buNone/>
            </a:pPr>
            <a:r>
              <a:rPr lang="en-US" altLang="en-US" sz="3600" dirty="0" smtClean="0">
                <a:solidFill>
                  <a:srgbClr val="FFFF00"/>
                </a:solidFill>
              </a:rPr>
              <a:t>2. Use </a:t>
            </a:r>
            <a:r>
              <a:rPr lang="en-US" altLang="en-US" sz="3600" dirty="0">
                <a:solidFill>
                  <a:srgbClr val="FFFF00"/>
                </a:solidFill>
              </a:rPr>
              <a:t>of observations to improve hurricane forecasts</a:t>
            </a:r>
          </a:p>
        </p:txBody>
      </p:sp>
    </p:spTree>
    <p:extLst>
      <p:ext uri="{BB962C8B-B14F-4D97-AF65-F5344CB8AC3E}">
        <p14:creationId xmlns:p14="http://schemas.microsoft.com/office/powerpoint/2010/main" val="19093747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76200"/>
            <a:ext cx="8229600" cy="1143000"/>
          </a:xfrm>
          <a:prstGeom prst="rect">
            <a:avLst/>
          </a:prstGeom>
        </p:spPr>
        <p:txBody>
          <a:bodyPr/>
          <a:lstStyle/>
          <a:p>
            <a:pPr algn="ctr">
              <a:defRPr/>
            </a:pPr>
            <a:r>
              <a:rPr lang="en-US" sz="4400" u="sng" dirty="0">
                <a:solidFill>
                  <a:srgbClr val="FFFF00"/>
                </a:solidFill>
                <a:latin typeface="Calibri" panose="020F0502020204030204" pitchFamily="34" charset="0"/>
                <a:ea typeface="+mj-ea"/>
                <a:cs typeface="+mj-cs"/>
              </a:rPr>
              <a:t>Motivation </a:t>
            </a:r>
          </a:p>
          <a:p>
            <a:pPr algn="ctr">
              <a:defRPr/>
            </a:pPr>
            <a:r>
              <a:rPr lang="en-US" sz="3600" dirty="0">
                <a:solidFill>
                  <a:srgbClr val="FFFF00"/>
                </a:solidFill>
                <a:latin typeface="Calibri" panose="020F0502020204030204" pitchFamily="34" charset="0"/>
                <a:ea typeface="+mj-ea"/>
                <a:cs typeface="+mj-cs"/>
              </a:rPr>
              <a:t>Why are observations important?</a:t>
            </a:r>
          </a:p>
        </p:txBody>
      </p:sp>
      <p:sp>
        <p:nvSpPr>
          <p:cNvPr id="3" name="Content Placeholder 2"/>
          <p:cNvSpPr txBox="1">
            <a:spLocks/>
          </p:cNvSpPr>
          <p:nvPr/>
        </p:nvSpPr>
        <p:spPr>
          <a:xfrm>
            <a:off x="304800" y="1295400"/>
            <a:ext cx="8458200" cy="4525962"/>
          </a:xfrm>
          <a:prstGeom prst="rect">
            <a:avLst/>
          </a:prstGeom>
        </p:spPr>
        <p:txBody>
          <a:bodyPr/>
          <a:lstStyle/>
          <a:p>
            <a:pPr marL="342900" indent="-342900">
              <a:spcBef>
                <a:spcPct val="20000"/>
              </a:spcBef>
              <a:buFont typeface="Arial" pitchFamily="34" charset="0"/>
              <a:buChar char="•"/>
              <a:defRPr/>
            </a:pPr>
            <a:endParaRPr lang="en-US" sz="1200" dirty="0">
              <a:latin typeface="Calibri" panose="020F0502020204030204" pitchFamily="34" charset="0"/>
            </a:endParaRPr>
          </a:p>
          <a:p>
            <a:pPr marL="342900" indent="-342900">
              <a:spcBef>
                <a:spcPct val="20000"/>
              </a:spcBef>
              <a:buFont typeface="Arial" pitchFamily="34" charset="0"/>
              <a:buChar char="•"/>
              <a:defRPr/>
            </a:pPr>
            <a:r>
              <a:rPr lang="en-US" sz="2600" dirty="0">
                <a:latin typeface="Calibri" panose="020F0502020204030204" pitchFamily="34" charset="0"/>
              </a:rPr>
              <a:t>Many important physical processes within hurricanes span scales that cover many orders of magnitude, ranging from thousands of kilometers to millionths of meters</a:t>
            </a:r>
          </a:p>
          <a:p>
            <a:pPr marL="342900" indent="-342900">
              <a:spcBef>
                <a:spcPct val="20000"/>
              </a:spcBef>
              <a:buFont typeface="Arial" pitchFamily="34" charset="0"/>
              <a:buChar char="•"/>
              <a:defRPr/>
            </a:pPr>
            <a:r>
              <a:rPr lang="en-US" sz="2600" dirty="0">
                <a:solidFill>
                  <a:prstClr val="white"/>
                </a:solidFill>
                <a:latin typeface="Calibri" panose="020F0502020204030204" pitchFamily="34" charset="0"/>
              </a:rPr>
              <a:t>Observations </a:t>
            </a:r>
            <a:r>
              <a:rPr lang="en-US" sz="2600" dirty="0" smtClean="0">
                <a:solidFill>
                  <a:prstClr val="white"/>
                </a:solidFill>
                <a:latin typeface="Calibri" panose="020F0502020204030204" pitchFamily="34" charset="0"/>
              </a:rPr>
              <a:t>can span these scales, and are a key </a:t>
            </a:r>
            <a:r>
              <a:rPr lang="en-US" sz="2600" dirty="0">
                <a:solidFill>
                  <a:prstClr val="white"/>
                </a:solidFill>
                <a:latin typeface="Calibri" panose="020F0502020204030204" pitchFamily="34" charset="0"/>
              </a:rPr>
              <a:t>component of </a:t>
            </a:r>
            <a:r>
              <a:rPr lang="en-US" sz="2600" dirty="0" smtClean="0">
                <a:solidFill>
                  <a:prstClr val="white"/>
                </a:solidFill>
                <a:latin typeface="Calibri" panose="020F0502020204030204" pitchFamily="34" charset="0"/>
              </a:rPr>
              <a:t>a balanced </a:t>
            </a:r>
            <a:r>
              <a:rPr lang="en-US" sz="2600" dirty="0">
                <a:solidFill>
                  <a:prstClr val="white"/>
                </a:solidFill>
                <a:latin typeface="Calibri" panose="020F0502020204030204" pitchFamily="34" charset="0"/>
              </a:rPr>
              <a:t>approach toward advancing understanding and improving forecasts  of hurricanes (observations, modeling, theory)</a:t>
            </a:r>
          </a:p>
          <a:p>
            <a:pPr marL="342900" indent="-342900">
              <a:spcBef>
                <a:spcPct val="20000"/>
              </a:spcBef>
              <a:buFont typeface="Arial" pitchFamily="34" charset="0"/>
              <a:buChar char="•"/>
              <a:defRPr/>
            </a:pPr>
            <a:r>
              <a:rPr lang="en-US" sz="2600" dirty="0">
                <a:solidFill>
                  <a:prstClr val="white"/>
                </a:solidFill>
                <a:latin typeface="Calibri" panose="020F0502020204030204" pitchFamily="34" charset="0"/>
              </a:rPr>
              <a:t>P</a:t>
            </a:r>
            <a:r>
              <a:rPr lang="en-US" sz="2600" dirty="0" smtClean="0">
                <a:solidFill>
                  <a:prstClr val="white"/>
                </a:solidFill>
                <a:latin typeface="Calibri" panose="020F0502020204030204" pitchFamily="34" charset="0"/>
              </a:rPr>
              <a:t>rovide real-time information on TCs, assess performance of models, and provide a check </a:t>
            </a:r>
            <a:r>
              <a:rPr lang="en-US" sz="2600" dirty="0">
                <a:solidFill>
                  <a:prstClr val="white"/>
                </a:solidFill>
                <a:latin typeface="Calibri" panose="020F0502020204030204" pitchFamily="34" charset="0"/>
              </a:rPr>
              <a:t>on theories </a:t>
            </a:r>
          </a:p>
          <a:p>
            <a:pPr marL="342900" indent="-342900">
              <a:spcBef>
                <a:spcPct val="20000"/>
              </a:spcBef>
              <a:buFont typeface="Arial" pitchFamily="34" charset="0"/>
              <a:buChar char="•"/>
              <a:defRPr/>
            </a:pPr>
            <a:r>
              <a:rPr lang="en-US" sz="2600" dirty="0">
                <a:latin typeface="Calibri" panose="020F0502020204030204" pitchFamily="34" charset="0"/>
              </a:rPr>
              <a:t>Three primary platforms for observations – </a:t>
            </a:r>
            <a:endParaRPr lang="en-US" sz="2600" dirty="0" smtClean="0">
              <a:latin typeface="Calibri" panose="020F0502020204030204" pitchFamily="34" charset="0"/>
            </a:endParaRPr>
          </a:p>
          <a:p>
            <a:pPr>
              <a:spcBef>
                <a:spcPct val="20000"/>
              </a:spcBef>
              <a:defRPr/>
            </a:pPr>
            <a:r>
              <a:rPr lang="en-US" sz="2600" dirty="0">
                <a:latin typeface="Calibri" panose="020F0502020204030204" pitchFamily="34" charset="0"/>
              </a:rPr>
              <a:t>	</a:t>
            </a:r>
            <a:r>
              <a:rPr lang="en-US" sz="2600" dirty="0" smtClean="0">
                <a:latin typeface="Calibri" panose="020F0502020204030204" pitchFamily="34" charset="0"/>
              </a:rPr>
              <a:t>airborne</a:t>
            </a:r>
            <a:r>
              <a:rPr lang="en-US" sz="2600" dirty="0">
                <a:latin typeface="Calibri" panose="020F0502020204030204" pitchFamily="34" charset="0"/>
              </a:rPr>
              <a:t>, </a:t>
            </a:r>
            <a:r>
              <a:rPr lang="en-US" sz="2600" dirty="0" err="1">
                <a:latin typeface="Calibri" panose="020F0502020204030204" pitchFamily="34" charset="0"/>
              </a:rPr>
              <a:t>spaceborne</a:t>
            </a:r>
            <a:r>
              <a:rPr lang="en-US" sz="2600" dirty="0">
                <a:latin typeface="Calibri" panose="020F0502020204030204" pitchFamily="34" charset="0"/>
              </a:rPr>
              <a:t>, and land-based </a:t>
            </a:r>
            <a:endParaRPr lang="en-US" sz="2600" dirty="0">
              <a:latin typeface="Calibri" panose="020F0502020204030204" pitchFamily="34" charset="0"/>
            </a:endParaRPr>
          </a:p>
          <a:p>
            <a:pPr>
              <a:spcBef>
                <a:spcPct val="20000"/>
              </a:spcBef>
              <a:defRPr/>
            </a:pPr>
            <a:r>
              <a:rPr lang="en-US" sz="2600" dirty="0" smtClean="0">
                <a:latin typeface="Calibri" panose="020F0502020204030204" pitchFamily="34" charset="0"/>
              </a:rPr>
              <a:t>	-- focus </a:t>
            </a:r>
            <a:r>
              <a:rPr lang="en-US" sz="2600" dirty="0">
                <a:latin typeface="Calibri" panose="020F0502020204030204" pitchFamily="34" charset="0"/>
              </a:rPr>
              <a:t>here on airborne</a:t>
            </a:r>
          </a:p>
          <a:p>
            <a:pPr marL="342900" indent="-342900">
              <a:spcBef>
                <a:spcPct val="20000"/>
              </a:spcBef>
              <a:buFont typeface="Arial" pitchFamily="34" charset="0"/>
              <a:buChar char="•"/>
              <a:defRPr/>
            </a:pPr>
            <a:endParaRPr lang="en-US" sz="2600" dirty="0">
              <a:latin typeface="Calibri" panose="020F0502020204030204" pitchFamily="34" charset="0"/>
            </a:endParaRPr>
          </a:p>
        </p:txBody>
      </p:sp>
    </p:spTree>
    <p:extLst>
      <p:ext uri="{BB962C8B-B14F-4D97-AF65-F5344CB8AC3E}">
        <p14:creationId xmlns:p14="http://schemas.microsoft.com/office/powerpoint/2010/main" val="159255475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
          <p:cNvSpPr txBox="1">
            <a:spLocks/>
          </p:cNvSpPr>
          <p:nvPr/>
        </p:nvSpPr>
        <p:spPr>
          <a:xfrm>
            <a:off x="6553200" y="3332162"/>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DA43349B-0748-4D15-89C8-8E28E8446E18}" type="slidenum">
              <a:rPr lang="en-US" smtClean="0"/>
              <a:pPr>
                <a:defRPr/>
              </a:pPr>
              <a:t>25</a:t>
            </a:fld>
            <a:endParaRPr lang="en-US"/>
          </a:p>
        </p:txBody>
      </p:sp>
      <p:sp>
        <p:nvSpPr>
          <p:cNvPr id="21" name="TextBox 20"/>
          <p:cNvSpPr txBox="1"/>
          <p:nvPr/>
        </p:nvSpPr>
        <p:spPr>
          <a:xfrm>
            <a:off x="381000" y="457200"/>
            <a:ext cx="8001000" cy="369332"/>
          </a:xfrm>
          <a:prstGeom prst="rect">
            <a:avLst/>
          </a:prstGeom>
          <a:noFill/>
        </p:spPr>
        <p:txBody>
          <a:bodyPr wrap="square">
            <a:spAutoFit/>
          </a:bodyPr>
          <a:lstStyle/>
          <a:p>
            <a:pPr algn="ctr">
              <a:defRPr/>
            </a:pPr>
            <a:r>
              <a:rPr lang="en-US" dirty="0">
                <a:latin typeface="Calibri" panose="020F0502020204030204" pitchFamily="34" charset="0"/>
              </a:rPr>
              <a:t>Vertical cross section of wind speed </a:t>
            </a:r>
            <a:r>
              <a:rPr lang="en-US" dirty="0" smtClean="0">
                <a:latin typeface="Calibri" panose="020F0502020204030204" pitchFamily="34" charset="0"/>
              </a:rPr>
              <a:t>in Isaac (2012) at </a:t>
            </a:r>
            <a:r>
              <a:rPr lang="en-US" dirty="0">
                <a:latin typeface="Calibri" panose="020F0502020204030204" pitchFamily="34" charset="0"/>
              </a:rPr>
              <a:t>start of model forecast</a:t>
            </a:r>
          </a:p>
        </p:txBody>
      </p:sp>
      <p:grpSp>
        <p:nvGrpSpPr>
          <p:cNvPr id="22" name="Group 12"/>
          <p:cNvGrpSpPr>
            <a:grpSpLocks/>
          </p:cNvGrpSpPr>
          <p:nvPr/>
        </p:nvGrpSpPr>
        <p:grpSpPr bwMode="auto">
          <a:xfrm>
            <a:off x="125413" y="847725"/>
            <a:ext cx="4221162" cy="2955925"/>
            <a:chOff x="125610" y="3776353"/>
            <a:chExt cx="4267200" cy="3051167"/>
          </a:xfrm>
        </p:grpSpPr>
        <p:pic>
          <p:nvPicPr>
            <p:cNvPr id="23" name="Picture 2"/>
            <p:cNvPicPr>
              <a:picLocks noChangeAspect="1"/>
            </p:cNvPicPr>
            <p:nvPr/>
          </p:nvPicPr>
          <p:blipFill>
            <a:blip r:embed="rId2" cstate="print">
              <a:extLst>
                <a:ext uri="{28A0092B-C50C-407E-A947-70E740481C1C}">
                  <a14:useLocalDpi xmlns:a14="http://schemas.microsoft.com/office/drawing/2010/main" val="0"/>
                </a:ext>
              </a:extLst>
            </a:blip>
            <a:srcRect t="4663"/>
            <a:stretch>
              <a:fillRect/>
            </a:stretch>
          </p:blipFill>
          <p:spPr bwMode="auto">
            <a:xfrm>
              <a:off x="125610" y="3776353"/>
              <a:ext cx="4267200" cy="305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Straight Connector 23"/>
            <p:cNvCxnSpPr/>
            <p:nvPr/>
          </p:nvCxnSpPr>
          <p:spPr>
            <a:xfrm>
              <a:off x="2467033" y="4495720"/>
              <a:ext cx="62588" cy="1905751"/>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10"/>
            <p:cNvSpPr txBox="1">
              <a:spLocks noChangeArrowheads="1"/>
            </p:cNvSpPr>
            <p:nvPr/>
          </p:nvSpPr>
          <p:spPr bwMode="auto">
            <a:xfrm>
              <a:off x="2033650" y="3810000"/>
              <a:ext cx="2045572" cy="38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solidFill>
                    <a:schemeClr val="bg2"/>
                  </a:solidFill>
                </a:rPr>
                <a:t>Without radar data</a:t>
              </a:r>
            </a:p>
          </p:txBody>
        </p:sp>
      </p:grpSp>
      <p:grpSp>
        <p:nvGrpSpPr>
          <p:cNvPr id="26" name="Group 13"/>
          <p:cNvGrpSpPr>
            <a:grpSpLocks/>
          </p:cNvGrpSpPr>
          <p:nvPr/>
        </p:nvGrpSpPr>
        <p:grpSpPr bwMode="auto">
          <a:xfrm>
            <a:off x="4724400" y="835025"/>
            <a:ext cx="4027489" cy="2943225"/>
            <a:chOff x="4724400" y="3764478"/>
            <a:chExt cx="4267200" cy="3038658"/>
          </a:xfrm>
        </p:grpSpPr>
        <p:pic>
          <p:nvPicPr>
            <p:cNvPr id="27" name="Picture 3"/>
            <p:cNvPicPr>
              <a:picLocks noChangeAspect="1"/>
            </p:cNvPicPr>
            <p:nvPr/>
          </p:nvPicPr>
          <p:blipFill>
            <a:blip r:embed="rId3" cstate="print">
              <a:extLst>
                <a:ext uri="{28A0092B-C50C-407E-A947-70E740481C1C}">
                  <a14:useLocalDpi xmlns:a14="http://schemas.microsoft.com/office/drawing/2010/main" val="0"/>
                </a:ext>
              </a:extLst>
            </a:blip>
            <a:srcRect t="5054"/>
            <a:stretch>
              <a:fillRect/>
            </a:stretch>
          </p:blipFill>
          <p:spPr bwMode="auto">
            <a:xfrm>
              <a:off x="4724400" y="3764478"/>
              <a:ext cx="4267200" cy="303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Connector 27"/>
            <p:cNvCxnSpPr/>
            <p:nvPr/>
          </p:nvCxnSpPr>
          <p:spPr>
            <a:xfrm flipH="1">
              <a:off x="7148143" y="4724917"/>
              <a:ext cx="548328" cy="1702894"/>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9"/>
            <p:cNvSpPr txBox="1">
              <a:spLocks noChangeArrowheads="1"/>
            </p:cNvSpPr>
            <p:nvPr/>
          </p:nvSpPr>
          <p:spPr bwMode="auto">
            <a:xfrm>
              <a:off x="5299185" y="4386858"/>
              <a:ext cx="3623452" cy="34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b="1" dirty="0">
                  <a:solidFill>
                    <a:schemeClr val="bg2"/>
                  </a:solidFill>
                </a:rPr>
                <a:t>Improved representation of vortex tilt</a:t>
              </a:r>
            </a:p>
          </p:txBody>
        </p:sp>
        <p:sp>
          <p:nvSpPr>
            <p:cNvPr id="30" name="TextBox 11"/>
            <p:cNvSpPr txBox="1">
              <a:spLocks noChangeArrowheads="1"/>
            </p:cNvSpPr>
            <p:nvPr/>
          </p:nvSpPr>
          <p:spPr bwMode="auto">
            <a:xfrm>
              <a:off x="6976639" y="3810000"/>
              <a:ext cx="1797463" cy="38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solidFill>
                    <a:schemeClr val="bg2"/>
                  </a:solidFill>
                </a:rPr>
                <a:t>With radar data</a:t>
              </a:r>
            </a:p>
          </p:txBody>
        </p:sp>
      </p:grpSp>
      <p:sp>
        <p:nvSpPr>
          <p:cNvPr id="31" name="TextBox 30"/>
          <p:cNvSpPr txBox="1"/>
          <p:nvPr/>
        </p:nvSpPr>
        <p:spPr>
          <a:xfrm>
            <a:off x="914400" y="-57150"/>
            <a:ext cx="7594600"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Use of Observations – Data assimilation</a:t>
            </a:r>
          </a:p>
        </p:txBody>
      </p:sp>
      <p:grpSp>
        <p:nvGrpSpPr>
          <p:cNvPr id="34" name="Group 33"/>
          <p:cNvGrpSpPr/>
          <p:nvPr/>
        </p:nvGrpSpPr>
        <p:grpSpPr>
          <a:xfrm>
            <a:off x="27891" y="3813175"/>
            <a:ext cx="8201709" cy="3006725"/>
            <a:chOff x="27891" y="3813175"/>
            <a:chExt cx="8201709" cy="3006725"/>
          </a:xfrm>
        </p:grpSpPr>
        <p:grpSp>
          <p:nvGrpSpPr>
            <p:cNvPr id="32" name="Group 31"/>
            <p:cNvGrpSpPr/>
            <p:nvPr/>
          </p:nvGrpSpPr>
          <p:grpSpPr>
            <a:xfrm>
              <a:off x="1839196" y="3813175"/>
              <a:ext cx="6390404" cy="3006725"/>
              <a:chOff x="1229596" y="3813175"/>
              <a:chExt cx="6390404" cy="3006725"/>
            </a:xfrm>
          </p:grpSpPr>
          <p:sp>
            <p:nvSpPr>
              <p:cNvPr id="4" name="TextBox 3"/>
              <p:cNvSpPr txBox="1"/>
              <p:nvPr/>
            </p:nvSpPr>
            <p:spPr>
              <a:xfrm>
                <a:off x="1229596" y="3813175"/>
                <a:ext cx="6390404" cy="369332"/>
              </a:xfrm>
              <a:prstGeom prst="rect">
                <a:avLst/>
              </a:prstGeom>
              <a:noFill/>
            </p:spPr>
            <p:txBody>
              <a:bodyPr wrap="none">
                <a:spAutoFit/>
              </a:bodyPr>
              <a:lstStyle/>
              <a:p>
                <a:pPr>
                  <a:defRPr/>
                </a:pPr>
                <a:r>
                  <a:rPr lang="en-US" dirty="0">
                    <a:latin typeface="Calibri" panose="020F0502020204030204" pitchFamily="34" charset="0"/>
                  </a:rPr>
                  <a:t>Impact of assimilating inner-core observations into forecast model</a:t>
                </a:r>
              </a:p>
            </p:txBody>
          </p:sp>
          <p:grpSp>
            <p:nvGrpSpPr>
              <p:cNvPr id="5" name="Group 21"/>
              <p:cNvGrpSpPr>
                <a:grpSpLocks/>
              </p:cNvGrpSpPr>
              <p:nvPr/>
            </p:nvGrpSpPr>
            <p:grpSpPr bwMode="auto">
              <a:xfrm>
                <a:off x="2441575" y="4178300"/>
                <a:ext cx="3730625" cy="2641600"/>
                <a:chOff x="2441575" y="862013"/>
                <a:chExt cx="3840163" cy="2719387"/>
              </a:xfrm>
            </p:grpSpPr>
            <p:sp>
              <p:nvSpPr>
                <p:cNvPr id="6" name="Rectangle 5"/>
                <p:cNvSpPr/>
                <p:nvPr/>
              </p:nvSpPr>
              <p:spPr>
                <a:xfrm>
                  <a:off x="2441575" y="862013"/>
                  <a:ext cx="3840163" cy="27193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Content Placeholder 7" descr="fig_ALAL2012_win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60650" y="862013"/>
                  <a:ext cx="3621088"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3369751" y="1154544"/>
                  <a:ext cx="902030" cy="246771"/>
                </a:xfrm>
                <a:prstGeom prst="rect">
                  <a:avLst/>
                </a:prstGeom>
                <a:noFill/>
              </p:spPr>
              <p:txBody>
                <a:bodyPr wrap="none">
                  <a:spAutoFit/>
                </a:bodyPr>
                <a:lstStyle/>
                <a:p>
                  <a:pPr>
                    <a:defRPr/>
                  </a:pPr>
                  <a:r>
                    <a:rPr lang="en-US" sz="1000" dirty="0">
                      <a:solidFill>
                        <a:srgbClr val="FF0000"/>
                      </a:solidFill>
                      <a:latin typeface="+mj-lt"/>
                    </a:rPr>
                    <a:t>without radar</a:t>
                  </a:r>
                </a:p>
              </p:txBody>
            </p:sp>
            <p:sp>
              <p:nvSpPr>
                <p:cNvPr id="9" name="TextBox 8"/>
                <p:cNvSpPr txBox="1"/>
                <p:nvPr/>
              </p:nvSpPr>
              <p:spPr>
                <a:xfrm>
                  <a:off x="3369751" y="1290186"/>
                  <a:ext cx="723912" cy="246772"/>
                </a:xfrm>
                <a:prstGeom prst="rect">
                  <a:avLst/>
                </a:prstGeom>
                <a:noFill/>
              </p:spPr>
              <p:txBody>
                <a:bodyPr wrap="none">
                  <a:spAutoFit/>
                </a:bodyPr>
                <a:lstStyle/>
                <a:p>
                  <a:pPr>
                    <a:defRPr/>
                  </a:pPr>
                  <a:r>
                    <a:rPr lang="en-US" sz="1000" dirty="0">
                      <a:solidFill>
                        <a:srgbClr val="0000FF"/>
                      </a:solidFill>
                      <a:latin typeface="+mj-lt"/>
                    </a:rPr>
                    <a:t>with radar</a:t>
                  </a:r>
                </a:p>
              </p:txBody>
            </p:sp>
            <p:cxnSp>
              <p:nvCxnSpPr>
                <p:cNvPr id="10" name="Straight Connector 9"/>
                <p:cNvCxnSpPr/>
                <p:nvPr/>
              </p:nvCxnSpPr>
              <p:spPr>
                <a:xfrm>
                  <a:off x="3073977" y="1295089"/>
                  <a:ext cx="3039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80513" y="1429097"/>
                  <a:ext cx="303945" cy="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grpSp>
              <p:nvGrpSpPr>
                <p:cNvPr id="12" name="Group 13"/>
                <p:cNvGrpSpPr>
                  <a:grpSpLocks/>
                </p:cNvGrpSpPr>
                <p:nvPr/>
              </p:nvGrpSpPr>
              <p:grpSpPr bwMode="auto">
                <a:xfrm>
                  <a:off x="3657354" y="3226052"/>
                  <a:ext cx="1817132" cy="285155"/>
                  <a:chOff x="3820867" y="3193684"/>
                  <a:chExt cx="1817132" cy="285155"/>
                </a:xfrm>
              </p:grpSpPr>
              <p:sp>
                <p:nvSpPr>
                  <p:cNvPr id="17" name="Rectangle 16"/>
                  <p:cNvSpPr/>
                  <p:nvPr/>
                </p:nvSpPr>
                <p:spPr>
                  <a:xfrm>
                    <a:off x="3820867" y="3205840"/>
                    <a:ext cx="1817132" cy="264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TextBox 20"/>
                  <p:cNvSpPr txBox="1">
                    <a:spLocks noChangeArrowheads="1"/>
                  </p:cNvSpPr>
                  <p:nvPr/>
                </p:nvSpPr>
                <p:spPr bwMode="auto">
                  <a:xfrm>
                    <a:off x="3905173" y="3193684"/>
                    <a:ext cx="1165280" cy="285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200" dirty="0">
                        <a:solidFill>
                          <a:schemeClr val="bg2"/>
                        </a:solidFill>
                        <a:latin typeface="Arial" charset="0"/>
                      </a:rPr>
                      <a:t>Forecast hour</a:t>
                    </a:r>
                  </a:p>
                </p:txBody>
              </p:sp>
              <p:cxnSp>
                <p:nvCxnSpPr>
                  <p:cNvPr id="19" name="Straight Arrow Connector 18"/>
                  <p:cNvCxnSpPr>
                    <a:stCxn id="18" idx="3"/>
                  </p:cNvCxnSpPr>
                  <p:nvPr/>
                </p:nvCxnSpPr>
                <p:spPr>
                  <a:xfrm flipV="1">
                    <a:off x="5070452" y="3331678"/>
                    <a:ext cx="338771" cy="4583"/>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1"/>
                <p:cNvGrpSpPr>
                  <a:grpSpLocks/>
                </p:cNvGrpSpPr>
                <p:nvPr/>
              </p:nvGrpSpPr>
              <p:grpSpPr bwMode="auto">
                <a:xfrm>
                  <a:off x="2510084" y="1154543"/>
                  <a:ext cx="380176" cy="2049346"/>
                  <a:chOff x="2526268" y="1154543"/>
                  <a:chExt cx="380176" cy="2049346"/>
                </a:xfrm>
              </p:grpSpPr>
              <p:sp>
                <p:nvSpPr>
                  <p:cNvPr id="14" name="Rectangle 13"/>
                  <p:cNvSpPr/>
                  <p:nvPr/>
                </p:nvSpPr>
                <p:spPr>
                  <a:xfrm>
                    <a:off x="2526392" y="1154543"/>
                    <a:ext cx="289238" cy="204934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TextBox 14"/>
                  <p:cNvSpPr txBox="1"/>
                  <p:nvPr/>
                </p:nvSpPr>
                <p:spPr>
                  <a:xfrm>
                    <a:off x="2526268" y="1531051"/>
                    <a:ext cx="380176" cy="1669349"/>
                  </a:xfrm>
                  <a:prstGeom prst="rect">
                    <a:avLst/>
                  </a:prstGeom>
                  <a:noFill/>
                </p:spPr>
                <p:txBody>
                  <a:bodyPr vert="vert270" wrap="none">
                    <a:spAutoFit/>
                  </a:bodyPr>
                  <a:lstStyle/>
                  <a:p>
                    <a:pPr>
                      <a:defRPr/>
                    </a:pPr>
                    <a:r>
                      <a:rPr lang="en-US" sz="1200" dirty="0">
                        <a:solidFill>
                          <a:schemeClr val="bg2"/>
                        </a:solidFill>
                        <a:latin typeface="Arial" pitchFamily="34" charset="0"/>
                      </a:rPr>
                      <a:t>Intensity forecast error</a:t>
                    </a:r>
                  </a:p>
                </p:txBody>
              </p:sp>
              <p:cxnSp>
                <p:nvCxnSpPr>
                  <p:cNvPr id="16" name="Straight Arrow Connector 15"/>
                  <p:cNvCxnSpPr/>
                  <p:nvPr/>
                </p:nvCxnSpPr>
                <p:spPr>
                  <a:xfrm flipV="1">
                    <a:off x="2727388" y="1193765"/>
                    <a:ext cx="0" cy="382414"/>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grpSp>
          </p:grpSp>
        </p:grpSp>
        <p:sp>
          <p:nvSpPr>
            <p:cNvPr id="33" name="TextBox 32"/>
            <p:cNvSpPr txBox="1"/>
            <p:nvPr/>
          </p:nvSpPr>
          <p:spPr>
            <a:xfrm>
              <a:off x="27891" y="4495800"/>
              <a:ext cx="2955022" cy="2062103"/>
            </a:xfrm>
            <a:prstGeom prst="rect">
              <a:avLst/>
            </a:prstGeom>
            <a:noFill/>
          </p:spPr>
          <p:txBody>
            <a:bodyPr wrap="square" rtlCol="0">
              <a:spAutoFit/>
            </a:bodyPr>
            <a:lstStyle/>
            <a:p>
              <a:pPr marL="285750" indent="-285750">
                <a:buFont typeface="Arial" panose="020B0604020202020204" pitchFamily="34" charset="0"/>
                <a:buChar char="•"/>
              </a:pPr>
              <a:r>
                <a:rPr lang="en-US" sz="1600" b="1" dirty="0" smtClean="0">
                  <a:latin typeface="Calibri" panose="020F0502020204030204" pitchFamily="34" charset="0"/>
                </a:rPr>
                <a:t>Use of airborne Doppler improved initial vortex structure</a:t>
              </a:r>
            </a:p>
            <a:p>
              <a:pPr marL="285750" indent="-285750">
                <a:buFont typeface="Arial" panose="020B0604020202020204" pitchFamily="34" charset="0"/>
                <a:buChar char="•"/>
              </a:pPr>
              <a:r>
                <a:rPr lang="en-US" sz="1600" b="1" dirty="0" smtClean="0">
                  <a:latin typeface="Calibri" panose="020F0502020204030204" pitchFamily="34" charset="0"/>
                </a:rPr>
                <a:t>Resulting intensity forecast was improved</a:t>
              </a:r>
            </a:p>
            <a:p>
              <a:pPr marL="285750" indent="-285750">
                <a:buFont typeface="Arial" panose="020B0604020202020204" pitchFamily="34" charset="0"/>
                <a:buChar char="•"/>
              </a:pPr>
              <a:r>
                <a:rPr lang="en-US" sz="1600" b="1" dirty="0" smtClean="0">
                  <a:latin typeface="Calibri" panose="020F0502020204030204" pitchFamily="34" charset="0"/>
                </a:rPr>
                <a:t>Many more cases must be evaluated, DA system must be improved (ongoing)</a:t>
              </a:r>
              <a:endParaRPr lang="en-US" sz="1600" b="1" dirty="0">
                <a:latin typeface="Calibri" panose="020F0502020204030204" pitchFamily="34" charset="0"/>
              </a:endParaRPr>
            </a:p>
          </p:txBody>
        </p:sp>
      </p:grpSp>
    </p:spTree>
    <p:extLst>
      <p:ext uri="{BB962C8B-B14F-4D97-AF65-F5344CB8AC3E}">
        <p14:creationId xmlns:p14="http://schemas.microsoft.com/office/powerpoint/2010/main" val="12308765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188" y="1828800"/>
            <a:ext cx="3611562" cy="2816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2743200" y="1047690"/>
            <a:ext cx="4083041" cy="400110"/>
          </a:xfrm>
          <a:prstGeom prst="rect">
            <a:avLst/>
          </a:prstGeom>
          <a:noFill/>
        </p:spPr>
        <p:txBody>
          <a:bodyPr wrap="none">
            <a:spAutoFit/>
          </a:bodyPr>
          <a:lstStyle/>
          <a:p>
            <a:pPr>
              <a:defRPr/>
            </a:pPr>
            <a:r>
              <a:rPr lang="en-US" sz="2000" u="sng" dirty="0">
                <a:latin typeface="Calibri" panose="020F0502020204030204" pitchFamily="34" charset="0"/>
              </a:rPr>
              <a:t>Radial inflow for different model runs</a:t>
            </a:r>
          </a:p>
        </p:txBody>
      </p:sp>
      <p:grpSp>
        <p:nvGrpSpPr>
          <p:cNvPr id="8" name="Group 6"/>
          <p:cNvGrpSpPr>
            <a:grpSpLocks/>
          </p:cNvGrpSpPr>
          <p:nvPr/>
        </p:nvGrpSpPr>
        <p:grpSpPr bwMode="auto">
          <a:xfrm>
            <a:off x="603250" y="1492250"/>
            <a:ext cx="3505200" cy="3095625"/>
            <a:chOff x="685800" y="1264679"/>
            <a:chExt cx="3276598" cy="3096183"/>
          </a:xfrm>
        </p:grpSpPr>
        <p:grpSp>
          <p:nvGrpSpPr>
            <p:cNvPr id="9" name="Group 1"/>
            <p:cNvGrpSpPr>
              <a:grpSpLocks/>
            </p:cNvGrpSpPr>
            <p:nvPr/>
          </p:nvGrpSpPr>
          <p:grpSpPr bwMode="auto">
            <a:xfrm>
              <a:off x="685800" y="1264679"/>
              <a:ext cx="3276598" cy="3096183"/>
              <a:chOff x="279890" y="348866"/>
              <a:chExt cx="3208082" cy="3640157"/>
            </a:xfrm>
          </p:grpSpPr>
          <p:sp>
            <p:nvSpPr>
              <p:cNvPr id="11" name="Rectangle 10"/>
              <p:cNvSpPr/>
              <p:nvPr/>
            </p:nvSpPr>
            <p:spPr bwMode="auto">
              <a:xfrm>
                <a:off x="279890" y="761418"/>
                <a:ext cx="3208082" cy="3227605"/>
              </a:xfrm>
              <a:prstGeom prst="rect">
                <a:avLst/>
              </a:prstGeom>
              <a:solidFill>
                <a:sysClr val="window" lastClr="FFFFFF"/>
              </a:solidFill>
              <a:ln w="25400" cap="flat" cmpd="sng" algn="ctr">
                <a:noFill/>
                <a:prstDash val="solid"/>
              </a:ln>
              <a:effectLst/>
            </p:spPr>
            <p:txBody>
              <a:bodyPr anchor="ctr"/>
              <a:lstStyle/>
              <a:p>
                <a:pPr algn="ctr" fontAlgn="auto">
                  <a:spcBef>
                    <a:spcPts val="0"/>
                  </a:spcBef>
                  <a:spcAft>
                    <a:spcPts val="0"/>
                  </a:spcAft>
                  <a:defRPr/>
                </a:pPr>
                <a:endParaRPr lang="en-US" sz="1600" b="1" kern="0" dirty="0">
                  <a:solidFill>
                    <a:prstClr val="white"/>
                  </a:solidFill>
                  <a:latin typeface="Calibri"/>
                </a:endParaRPr>
              </a:p>
            </p:txBody>
          </p:sp>
          <p:pic>
            <p:nvPicPr>
              <p:cNvPr id="12" name="Picture 1" descr="Ideal_uw0393.gif"/>
              <p:cNvPicPr>
                <a:picLocks noChangeAspect="1" noChangeArrowheads="1"/>
              </p:cNvPicPr>
              <p:nvPr/>
            </p:nvPicPr>
            <p:blipFill>
              <a:blip r:embed="rId2">
                <a:extLst>
                  <a:ext uri="{28A0092B-C50C-407E-A947-70E740481C1C}">
                    <a14:useLocalDpi xmlns:a14="http://schemas.microsoft.com/office/drawing/2010/main" val="0"/>
                  </a:ext>
                </a:extLst>
              </a:blip>
              <a:srcRect l="11211" t="76836" r="49464" b="10973"/>
              <a:stretch>
                <a:fillRect/>
              </a:stretch>
            </p:blipFill>
            <p:spPr bwMode="auto">
              <a:xfrm>
                <a:off x="937331" y="905549"/>
                <a:ext cx="2332584" cy="2655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4"/>
              <p:cNvSpPr txBox="1">
                <a:spLocks noChangeArrowheads="1"/>
              </p:cNvSpPr>
              <p:nvPr/>
            </p:nvSpPr>
            <p:spPr bwMode="auto">
              <a:xfrm>
                <a:off x="704147" y="3238591"/>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0</a:t>
                </a:r>
              </a:p>
            </p:txBody>
          </p:sp>
          <p:sp>
            <p:nvSpPr>
              <p:cNvPr id="14" name="TextBox 15"/>
              <p:cNvSpPr txBox="1">
                <a:spLocks noChangeArrowheads="1"/>
              </p:cNvSpPr>
              <p:nvPr/>
            </p:nvSpPr>
            <p:spPr bwMode="auto">
              <a:xfrm>
                <a:off x="709959" y="2230547"/>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1</a:t>
                </a:r>
              </a:p>
            </p:txBody>
          </p:sp>
          <p:sp>
            <p:nvSpPr>
              <p:cNvPr id="15" name="TextBox 16"/>
              <p:cNvSpPr txBox="1">
                <a:spLocks noChangeArrowheads="1"/>
              </p:cNvSpPr>
              <p:nvPr/>
            </p:nvSpPr>
            <p:spPr bwMode="auto">
              <a:xfrm>
                <a:off x="704147" y="1233704"/>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2</a:t>
                </a:r>
              </a:p>
            </p:txBody>
          </p:sp>
          <p:sp>
            <p:nvSpPr>
              <p:cNvPr id="16" name="TextBox 17"/>
              <p:cNvSpPr txBox="1">
                <a:spLocks noChangeArrowheads="1"/>
              </p:cNvSpPr>
              <p:nvPr/>
            </p:nvSpPr>
            <p:spPr bwMode="auto">
              <a:xfrm>
                <a:off x="1052852" y="3481268"/>
                <a:ext cx="354516"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30</a:t>
                </a:r>
              </a:p>
            </p:txBody>
          </p:sp>
          <p:sp>
            <p:nvSpPr>
              <p:cNvPr id="17" name="TextBox 20"/>
              <p:cNvSpPr txBox="1">
                <a:spLocks noChangeArrowheads="1"/>
              </p:cNvSpPr>
              <p:nvPr/>
            </p:nvSpPr>
            <p:spPr bwMode="auto">
              <a:xfrm>
                <a:off x="1552662" y="3481268"/>
                <a:ext cx="354516"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90</a:t>
                </a:r>
              </a:p>
            </p:txBody>
          </p:sp>
          <p:sp>
            <p:nvSpPr>
              <p:cNvPr id="18" name="TextBox 21"/>
              <p:cNvSpPr txBox="1">
                <a:spLocks noChangeArrowheads="1"/>
              </p:cNvSpPr>
              <p:nvPr/>
            </p:nvSpPr>
            <p:spPr bwMode="auto">
              <a:xfrm>
                <a:off x="1985636" y="3481268"/>
                <a:ext cx="43878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150</a:t>
                </a:r>
              </a:p>
            </p:txBody>
          </p:sp>
          <p:sp>
            <p:nvSpPr>
              <p:cNvPr id="19" name="TextBox 22"/>
              <p:cNvSpPr txBox="1">
                <a:spLocks noChangeArrowheads="1"/>
              </p:cNvSpPr>
              <p:nvPr/>
            </p:nvSpPr>
            <p:spPr bwMode="auto">
              <a:xfrm>
                <a:off x="2463653" y="3485001"/>
                <a:ext cx="441692"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210</a:t>
                </a:r>
              </a:p>
            </p:txBody>
          </p:sp>
          <p:sp>
            <p:nvSpPr>
              <p:cNvPr id="20" name="TextBox 23"/>
              <p:cNvSpPr txBox="1">
                <a:spLocks noChangeArrowheads="1"/>
              </p:cNvSpPr>
              <p:nvPr/>
            </p:nvSpPr>
            <p:spPr bwMode="auto">
              <a:xfrm>
                <a:off x="2992521" y="3485001"/>
                <a:ext cx="43878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270</a:t>
                </a:r>
              </a:p>
            </p:txBody>
          </p:sp>
          <p:sp>
            <p:nvSpPr>
              <p:cNvPr id="21" name="TextBox 54"/>
              <p:cNvSpPr txBox="1">
                <a:spLocks noChangeArrowheads="1"/>
              </p:cNvSpPr>
              <p:nvPr/>
            </p:nvSpPr>
            <p:spPr bwMode="auto">
              <a:xfrm>
                <a:off x="1500356" y="3679143"/>
                <a:ext cx="101269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radius (km)</a:t>
                </a:r>
              </a:p>
            </p:txBody>
          </p:sp>
          <p:sp>
            <p:nvSpPr>
              <p:cNvPr id="22" name="TextBox 21"/>
              <p:cNvSpPr txBox="1"/>
              <p:nvPr/>
            </p:nvSpPr>
            <p:spPr bwMode="auto">
              <a:xfrm>
                <a:off x="399443" y="1841355"/>
                <a:ext cx="369332" cy="927144"/>
              </a:xfrm>
              <a:prstGeom prst="rect">
                <a:avLst/>
              </a:prstGeom>
              <a:noFill/>
            </p:spPr>
            <p:txBody>
              <a:bodyPr vert="vert270" wrap="none">
                <a:spAutoFit/>
              </a:bodyPr>
              <a:lstStyle/>
              <a:p>
                <a:pPr fontAlgn="auto">
                  <a:spcBef>
                    <a:spcPts val="0"/>
                  </a:spcBef>
                  <a:spcAft>
                    <a:spcPts val="0"/>
                  </a:spcAft>
                  <a:defRPr/>
                </a:pPr>
                <a:r>
                  <a:rPr lang="en-US" sz="1200" b="1" kern="0" dirty="0">
                    <a:solidFill>
                      <a:prstClr val="black"/>
                    </a:solidFill>
                    <a:latin typeface="Arial" pitchFamily="34" charset="0"/>
                    <a:ea typeface="MS PGothic" pitchFamily="34" charset="-128"/>
                  </a:rPr>
                  <a:t>height (km)</a:t>
                </a:r>
              </a:p>
            </p:txBody>
          </p:sp>
          <p:sp>
            <p:nvSpPr>
              <p:cNvPr id="23" name="TextBox 22"/>
              <p:cNvSpPr txBox="1"/>
              <p:nvPr/>
            </p:nvSpPr>
            <p:spPr bwMode="auto">
              <a:xfrm>
                <a:off x="1301304" y="348866"/>
                <a:ext cx="1622929" cy="397618"/>
              </a:xfrm>
              <a:prstGeom prst="rect">
                <a:avLst/>
              </a:prstGeom>
              <a:noFill/>
            </p:spPr>
            <p:txBody>
              <a:bodyPr wrap="none">
                <a:spAutoFit/>
              </a:bodyPr>
              <a:lstStyle/>
              <a:p>
                <a:pPr fontAlgn="auto">
                  <a:spcBef>
                    <a:spcPts val="0"/>
                  </a:spcBef>
                  <a:spcAft>
                    <a:spcPts val="0"/>
                  </a:spcAft>
                  <a:defRPr/>
                </a:pPr>
                <a:r>
                  <a:rPr lang="en-US" sz="1600" b="1" kern="0" dirty="0">
                    <a:latin typeface="Calibri"/>
                    <a:ea typeface="MS PGothic" pitchFamily="34" charset="-128"/>
                  </a:rPr>
                  <a:t>Old mixing version</a:t>
                </a:r>
                <a:endParaRPr lang="en-US" sz="1600" b="1" kern="0" baseline="-25000" dirty="0">
                  <a:latin typeface="Calibri"/>
                  <a:ea typeface="MS PGothic" pitchFamily="34" charset="-128"/>
                </a:endParaRPr>
              </a:p>
            </p:txBody>
          </p:sp>
        </p:grpSp>
        <p:sp>
          <p:nvSpPr>
            <p:cNvPr id="10" name="Right Arrow 9"/>
            <p:cNvSpPr/>
            <p:nvPr/>
          </p:nvSpPr>
          <p:spPr>
            <a:xfrm flipH="1">
              <a:off x="2285516" y="3317369"/>
              <a:ext cx="1086263" cy="387420"/>
            </a:xfrm>
            <a:prstGeom prst="righ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 name="TextBox 38"/>
          <p:cNvSpPr txBox="1"/>
          <p:nvPr/>
        </p:nvSpPr>
        <p:spPr>
          <a:xfrm>
            <a:off x="2456424" y="3243707"/>
            <a:ext cx="1353576" cy="307777"/>
          </a:xfrm>
          <a:prstGeom prst="rect">
            <a:avLst/>
          </a:prstGeom>
          <a:noFill/>
        </p:spPr>
        <p:txBody>
          <a:bodyPr wrap="none">
            <a:spAutoFit/>
          </a:bodyPr>
          <a:lstStyle/>
          <a:p>
            <a:pPr>
              <a:defRPr/>
            </a:pPr>
            <a:r>
              <a:rPr lang="en-US" sz="1400" b="1" dirty="0" smtClean="0">
                <a:solidFill>
                  <a:schemeClr val="bg2"/>
                </a:solidFill>
                <a:latin typeface="Calibri" panose="020F0502020204030204" pitchFamily="34" charset="0"/>
              </a:rPr>
              <a:t>model</a:t>
            </a:r>
            <a:r>
              <a:rPr lang="en-US" sz="1400" b="1" dirty="0" smtClean="0">
                <a:solidFill>
                  <a:schemeClr val="bg2"/>
                </a:solidFill>
                <a:latin typeface="Calibri" panose="020F0502020204030204" pitchFamily="34" charset="0"/>
              </a:rPr>
              <a:t>ed inflow</a:t>
            </a:r>
            <a:endParaRPr lang="en-US" sz="1400" b="1" dirty="0">
              <a:solidFill>
                <a:schemeClr val="bg2"/>
              </a:solidFill>
              <a:latin typeface="Calibri" panose="020F0502020204030204" pitchFamily="34" charset="0"/>
            </a:endParaRPr>
          </a:p>
        </p:txBody>
      </p:sp>
      <p:sp>
        <p:nvSpPr>
          <p:cNvPr id="41" name="TextBox 40"/>
          <p:cNvSpPr txBox="1"/>
          <p:nvPr/>
        </p:nvSpPr>
        <p:spPr>
          <a:xfrm>
            <a:off x="2209800" y="2321159"/>
            <a:ext cx="1550987" cy="461665"/>
          </a:xfrm>
          <a:prstGeom prst="rect">
            <a:avLst/>
          </a:prstGeom>
          <a:noFill/>
          <a:ln>
            <a:noFill/>
          </a:ln>
        </p:spPr>
        <p:txBody>
          <a:bodyPr wrap="square">
            <a:spAutoFit/>
          </a:bodyPr>
          <a:lstStyle/>
          <a:p>
            <a:pPr algn="ctr">
              <a:defRPr/>
            </a:pPr>
            <a:r>
              <a:rPr lang="en-US" sz="1200" b="1" dirty="0">
                <a:solidFill>
                  <a:schemeClr val="bg2"/>
                </a:solidFill>
                <a:latin typeface="Calibri" panose="020F0502020204030204" pitchFamily="34" charset="0"/>
              </a:rPr>
              <a:t>Inflow depth based on observations</a:t>
            </a:r>
          </a:p>
        </p:txBody>
      </p:sp>
      <p:cxnSp>
        <p:nvCxnSpPr>
          <p:cNvPr id="42" name="Straight Arrow Connector 41"/>
          <p:cNvCxnSpPr/>
          <p:nvPr/>
        </p:nvCxnSpPr>
        <p:spPr>
          <a:xfrm flipH="1">
            <a:off x="2636837" y="2740820"/>
            <a:ext cx="225425" cy="111060"/>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541463" y="4643438"/>
            <a:ext cx="2222500" cy="523875"/>
          </a:xfrm>
          <a:prstGeom prst="rect">
            <a:avLst/>
          </a:prstGeom>
          <a:noFill/>
        </p:spPr>
        <p:txBody>
          <a:bodyPr wrap="none">
            <a:spAutoFit/>
          </a:bodyPr>
          <a:lstStyle/>
          <a:p>
            <a:pPr marL="169863" indent="-169863">
              <a:buFont typeface="Arial" panose="020B0604020202020204" pitchFamily="34" charset="0"/>
              <a:buChar char="•"/>
              <a:defRPr/>
            </a:pPr>
            <a:r>
              <a:rPr lang="en-US" sz="1400" b="1" dirty="0">
                <a:latin typeface="Calibri" panose="020F0502020204030204" pitchFamily="34" charset="0"/>
              </a:rPr>
              <a:t>Inflow layer too deep</a:t>
            </a:r>
          </a:p>
          <a:p>
            <a:pPr marL="169863" indent="-169863">
              <a:buFont typeface="Arial" panose="020B0604020202020204" pitchFamily="34" charset="0"/>
              <a:buChar char="•"/>
              <a:defRPr/>
            </a:pPr>
            <a:r>
              <a:rPr lang="en-US" sz="1400" b="1" dirty="0">
                <a:latin typeface="Calibri" panose="020F0502020204030204" pitchFamily="34" charset="0"/>
              </a:rPr>
              <a:t>Inflow strength too weak</a:t>
            </a:r>
          </a:p>
        </p:txBody>
      </p:sp>
      <p:pic>
        <p:nvPicPr>
          <p:cNvPr id="45"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50133" t="37334" r="43555" b="3200"/>
          <a:stretch>
            <a:fillRect/>
          </a:stretch>
        </p:blipFill>
        <p:spPr bwMode="auto">
          <a:xfrm>
            <a:off x="3803650" y="1981200"/>
            <a:ext cx="407988"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Rectangle 17"/>
          <p:cNvSpPr>
            <a:spLocks noChangeArrowheads="1"/>
          </p:cNvSpPr>
          <p:nvPr/>
        </p:nvSpPr>
        <p:spPr bwMode="auto">
          <a:xfrm>
            <a:off x="539750" y="-65088"/>
            <a:ext cx="8604250"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4000" dirty="0">
                <a:solidFill>
                  <a:srgbClr val="FFFF00"/>
                </a:solidFill>
              </a:rPr>
              <a:t>Use of Observations - Model evaluation</a:t>
            </a:r>
          </a:p>
        </p:txBody>
      </p:sp>
      <p:sp>
        <p:nvSpPr>
          <p:cNvPr id="50" name="Rectangle 15"/>
          <p:cNvSpPr>
            <a:spLocks noChangeArrowheads="1"/>
          </p:cNvSpPr>
          <p:nvPr/>
        </p:nvSpPr>
        <p:spPr bwMode="auto">
          <a:xfrm>
            <a:off x="1143000" y="527050"/>
            <a:ext cx="876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zh-CN" sz="2400" i="1"/>
              <a:t>Sensitivity of radial wind to mixing processes in low levels</a:t>
            </a:r>
          </a:p>
        </p:txBody>
      </p:sp>
      <p:cxnSp>
        <p:nvCxnSpPr>
          <p:cNvPr id="53" name="Straight Arrow Connector 52"/>
          <p:cNvCxnSpPr/>
          <p:nvPr/>
        </p:nvCxnSpPr>
        <p:spPr>
          <a:xfrm flipV="1">
            <a:off x="3035808" y="2915412"/>
            <a:ext cx="286895" cy="431292"/>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304800" y="1484313"/>
            <a:ext cx="8145463" cy="4992687"/>
            <a:chOff x="304800" y="1484313"/>
            <a:chExt cx="8145463" cy="4992687"/>
          </a:xfrm>
        </p:grpSpPr>
        <p:sp>
          <p:nvSpPr>
            <p:cNvPr id="5" name="Rectangle 4"/>
            <p:cNvSpPr/>
            <p:nvPr/>
          </p:nvSpPr>
          <p:spPr>
            <a:xfrm>
              <a:off x="4689475" y="1820863"/>
              <a:ext cx="3609975" cy="2816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18"/>
            <p:cNvSpPr>
              <a:spLocks noChangeArrowheads="1"/>
            </p:cNvSpPr>
            <p:nvPr/>
          </p:nvSpPr>
          <p:spPr bwMode="auto">
            <a:xfrm>
              <a:off x="304800" y="5318125"/>
              <a:ext cx="8001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Char char="•"/>
              </a:pPr>
              <a:r>
                <a:rPr lang="en-US" altLang="en-US" sz="2000" dirty="0"/>
                <a:t> peak radial inflow stronger with more accurate mixing</a:t>
              </a:r>
              <a:endParaRPr lang="en-US" altLang="en-US" sz="2000" baseline="-25000" dirty="0"/>
            </a:p>
            <a:p>
              <a:pPr eaLnBrk="1" hangingPunct="1">
                <a:spcBef>
                  <a:spcPct val="0"/>
                </a:spcBef>
                <a:buFont typeface="Arial" charset="0"/>
                <a:buNone/>
              </a:pPr>
              <a:endParaRPr lang="en-US" altLang="en-US" sz="1100" baseline="-25000" dirty="0"/>
            </a:p>
            <a:p>
              <a:pPr eaLnBrk="1" hangingPunct="1">
                <a:spcBef>
                  <a:spcPct val="0"/>
                </a:spcBef>
                <a:buFontTx/>
                <a:buChar char="•"/>
              </a:pPr>
              <a:r>
                <a:rPr lang="en-US" altLang="en-US" sz="2000" dirty="0"/>
                <a:t> depth of inflow layer more consistent with dropsonde composites using more accurate mixing</a:t>
              </a:r>
              <a:endParaRPr lang="en-US" altLang="en-US" sz="2000" baseline="-25000" dirty="0"/>
            </a:p>
          </p:txBody>
        </p:sp>
        <p:grpSp>
          <p:nvGrpSpPr>
            <p:cNvPr id="24" name="Group 22"/>
            <p:cNvGrpSpPr>
              <a:grpSpLocks/>
            </p:cNvGrpSpPr>
            <p:nvPr/>
          </p:nvGrpSpPr>
          <p:grpSpPr bwMode="auto">
            <a:xfrm>
              <a:off x="4538663" y="1484313"/>
              <a:ext cx="3911600" cy="3162300"/>
              <a:chOff x="3426650" y="1256587"/>
              <a:chExt cx="3911498" cy="3163013"/>
            </a:xfrm>
          </p:grpSpPr>
          <p:grpSp>
            <p:nvGrpSpPr>
              <p:cNvPr id="25" name="Group 2"/>
              <p:cNvGrpSpPr>
                <a:grpSpLocks/>
              </p:cNvGrpSpPr>
              <p:nvPr/>
            </p:nvGrpSpPr>
            <p:grpSpPr bwMode="auto">
              <a:xfrm>
                <a:off x="3426650" y="1256587"/>
                <a:ext cx="3911498" cy="3163013"/>
                <a:chOff x="5433823" y="367362"/>
                <a:chExt cx="3484158" cy="3626507"/>
              </a:xfrm>
            </p:grpSpPr>
            <p:sp>
              <p:nvSpPr>
                <p:cNvPr id="28" name="Rectangle 27"/>
                <p:cNvSpPr/>
                <p:nvPr/>
              </p:nvSpPr>
              <p:spPr bwMode="auto">
                <a:xfrm>
                  <a:off x="5990949" y="766059"/>
                  <a:ext cx="2782802" cy="3216887"/>
                </a:xfrm>
                <a:prstGeom prst="rect">
                  <a:avLst/>
                </a:prstGeom>
                <a:solidFill>
                  <a:sysClr val="window" lastClr="FFFFFF"/>
                </a:solidFill>
                <a:ln w="25400" cap="flat" cmpd="sng" algn="ctr">
                  <a:noFill/>
                  <a:prstDash val="solid"/>
                </a:ln>
                <a:effectLst/>
              </p:spPr>
              <p:txBody>
                <a:bodyPr anchor="ctr"/>
                <a:lstStyle/>
                <a:p>
                  <a:pPr algn="ctr" fontAlgn="auto">
                    <a:spcBef>
                      <a:spcPts val="0"/>
                    </a:spcBef>
                    <a:spcAft>
                      <a:spcPts val="0"/>
                    </a:spcAft>
                    <a:defRPr/>
                  </a:pPr>
                  <a:endParaRPr lang="en-US" sz="1600" b="1" kern="0">
                    <a:solidFill>
                      <a:prstClr val="white"/>
                    </a:solidFill>
                    <a:latin typeface="Calibri"/>
                  </a:endParaRPr>
                </a:p>
              </p:txBody>
            </p:sp>
            <p:pic>
              <p:nvPicPr>
                <p:cNvPr id="29"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10916" t="76880" r="50217" b="10960"/>
                <a:stretch>
                  <a:fillRect/>
                </a:stretch>
              </p:blipFill>
              <p:spPr bwMode="auto">
                <a:xfrm>
                  <a:off x="6058158" y="884559"/>
                  <a:ext cx="2308946" cy="266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8"/>
                <p:cNvSpPr txBox="1">
                  <a:spLocks noChangeArrowheads="1"/>
                </p:cNvSpPr>
                <p:nvPr/>
              </p:nvSpPr>
              <p:spPr bwMode="auto">
                <a:xfrm>
                  <a:off x="6184670" y="3493221"/>
                  <a:ext cx="356334"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30</a:t>
                  </a:r>
                </a:p>
              </p:txBody>
            </p:sp>
            <p:sp>
              <p:nvSpPr>
                <p:cNvPr id="31" name="TextBox 39"/>
                <p:cNvSpPr txBox="1">
                  <a:spLocks noChangeArrowheads="1"/>
                </p:cNvSpPr>
                <p:nvPr/>
              </p:nvSpPr>
              <p:spPr bwMode="auto">
                <a:xfrm>
                  <a:off x="6685235" y="3493221"/>
                  <a:ext cx="354921"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90</a:t>
                  </a:r>
                </a:p>
              </p:txBody>
            </p:sp>
            <p:sp>
              <p:nvSpPr>
                <p:cNvPr id="32" name="TextBox 40"/>
                <p:cNvSpPr txBox="1">
                  <a:spLocks noChangeArrowheads="1"/>
                </p:cNvSpPr>
                <p:nvPr/>
              </p:nvSpPr>
              <p:spPr bwMode="auto">
                <a:xfrm>
                  <a:off x="7117927" y="3493221"/>
                  <a:ext cx="439762"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150</a:t>
                  </a:r>
                </a:p>
              </p:txBody>
            </p:sp>
            <p:sp>
              <p:nvSpPr>
                <p:cNvPr id="33" name="TextBox 41"/>
                <p:cNvSpPr txBox="1">
                  <a:spLocks noChangeArrowheads="1"/>
                </p:cNvSpPr>
                <p:nvPr/>
              </p:nvSpPr>
              <p:spPr bwMode="auto">
                <a:xfrm>
                  <a:off x="7597281" y="3495042"/>
                  <a:ext cx="439761" cy="27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210</a:t>
                  </a:r>
                </a:p>
              </p:txBody>
            </p:sp>
            <p:sp>
              <p:nvSpPr>
                <p:cNvPr id="34" name="TextBox 42"/>
                <p:cNvSpPr txBox="1">
                  <a:spLocks noChangeArrowheads="1"/>
                </p:cNvSpPr>
                <p:nvPr/>
              </p:nvSpPr>
              <p:spPr bwMode="auto">
                <a:xfrm>
                  <a:off x="8124712" y="3495042"/>
                  <a:ext cx="439762" cy="27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270</a:t>
                  </a:r>
                </a:p>
              </p:txBody>
            </p:sp>
            <p:sp>
              <p:nvSpPr>
                <p:cNvPr id="35" name="TextBox 48"/>
                <p:cNvSpPr txBox="1">
                  <a:spLocks noChangeArrowheads="1"/>
                </p:cNvSpPr>
                <p:nvPr/>
              </p:nvSpPr>
              <p:spPr bwMode="auto">
                <a:xfrm>
                  <a:off x="6680993" y="3715326"/>
                  <a:ext cx="1013856" cy="27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radius (km)</a:t>
                  </a:r>
                </a:p>
              </p:txBody>
            </p:sp>
            <p:pic>
              <p:nvPicPr>
                <p:cNvPr id="36"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50133" t="37334" r="43555" b="3200"/>
                <a:stretch>
                  <a:fillRect/>
                </a:stretch>
              </p:blipFill>
              <p:spPr bwMode="auto">
                <a:xfrm>
                  <a:off x="8402526" y="961153"/>
                  <a:ext cx="362599" cy="246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15"/>
                <p:cNvSpPr>
                  <a:spLocks noChangeArrowheads="1"/>
                </p:cNvSpPr>
                <p:nvPr/>
              </p:nvSpPr>
              <p:spPr bwMode="auto">
                <a:xfrm>
                  <a:off x="5433823" y="367362"/>
                  <a:ext cx="3484158" cy="38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fontAlgn="auto" hangingPunct="1">
                    <a:spcBef>
                      <a:spcPts val="0"/>
                    </a:spcBef>
                    <a:spcAft>
                      <a:spcPts val="0"/>
                    </a:spcAft>
                    <a:defRPr/>
                  </a:pPr>
                  <a:r>
                    <a:rPr lang="en-US" altLang="zh-CN" sz="1600" b="1" kern="0" dirty="0" smtClean="0">
                      <a:latin typeface="Calibri" pitchFamily="34" charset="0"/>
                      <a:ea typeface="SimSun" pitchFamily="2" charset="-122"/>
                    </a:rPr>
                    <a:t>New mixing version based on observations</a:t>
                  </a:r>
                </a:p>
              </p:txBody>
            </p:sp>
          </p:grpSp>
          <p:sp>
            <p:nvSpPr>
              <p:cNvPr id="26" name="Right Arrow 25"/>
              <p:cNvSpPr/>
              <p:nvPr/>
            </p:nvSpPr>
            <p:spPr>
              <a:xfrm flipH="1">
                <a:off x="5403035" y="3347795"/>
                <a:ext cx="1085822" cy="387437"/>
              </a:xfrm>
              <a:prstGeom prst="righ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TextBox 26"/>
              <p:cNvSpPr txBox="1"/>
              <p:nvPr/>
            </p:nvSpPr>
            <p:spPr>
              <a:xfrm>
                <a:off x="5247465" y="2119493"/>
                <a:ext cx="1555709" cy="461769"/>
              </a:xfrm>
              <a:prstGeom prst="rect">
                <a:avLst/>
              </a:prstGeom>
              <a:noFill/>
              <a:ln>
                <a:noFill/>
              </a:ln>
            </p:spPr>
            <p:txBody>
              <a:bodyPr>
                <a:spAutoFit/>
              </a:bodyPr>
              <a:lstStyle/>
              <a:p>
                <a:pPr algn="ctr">
                  <a:defRPr/>
                </a:pPr>
                <a:r>
                  <a:rPr lang="en-US" sz="1200" b="1" dirty="0">
                    <a:solidFill>
                      <a:schemeClr val="bg2"/>
                    </a:solidFill>
                    <a:latin typeface="Calibri" panose="020F0502020204030204" pitchFamily="34" charset="0"/>
                  </a:rPr>
                  <a:t>Inflow depth based on observations</a:t>
                </a:r>
              </a:p>
            </p:txBody>
          </p:sp>
        </p:grpSp>
        <p:cxnSp>
          <p:nvCxnSpPr>
            <p:cNvPr id="38" name="Straight Arrow Connector 37"/>
            <p:cNvCxnSpPr/>
            <p:nvPr/>
          </p:nvCxnSpPr>
          <p:spPr>
            <a:xfrm flipH="1">
              <a:off x="6771577" y="2772283"/>
              <a:ext cx="209549" cy="117074"/>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bwMode="auto">
            <a:xfrm>
              <a:off x="4739952" y="2759384"/>
              <a:ext cx="403538" cy="788595"/>
            </a:xfrm>
            <a:prstGeom prst="rect">
              <a:avLst/>
            </a:prstGeom>
            <a:noFill/>
          </p:spPr>
          <p:txBody>
            <a:bodyPr vert="vert270" wrap="none">
              <a:spAutoFit/>
            </a:bodyPr>
            <a:lstStyle/>
            <a:p>
              <a:pPr fontAlgn="auto">
                <a:spcBef>
                  <a:spcPts val="0"/>
                </a:spcBef>
                <a:spcAft>
                  <a:spcPts val="0"/>
                </a:spcAft>
                <a:defRPr/>
              </a:pPr>
              <a:r>
                <a:rPr lang="en-US" sz="1200" b="1" kern="0" dirty="0">
                  <a:solidFill>
                    <a:prstClr val="black"/>
                  </a:solidFill>
                  <a:latin typeface="Arial" pitchFamily="34" charset="0"/>
                  <a:ea typeface="MS PGothic" pitchFamily="34" charset="-128"/>
                </a:rPr>
                <a:t>height (km)</a:t>
              </a:r>
            </a:p>
          </p:txBody>
        </p:sp>
        <p:sp>
          <p:nvSpPr>
            <p:cNvPr id="46" name="TextBox 14"/>
            <p:cNvSpPr txBox="1">
              <a:spLocks noChangeArrowheads="1"/>
            </p:cNvSpPr>
            <p:nvPr/>
          </p:nvSpPr>
          <p:spPr bwMode="auto">
            <a:xfrm>
              <a:off x="5029200" y="3910013"/>
              <a:ext cx="293688"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0</a:t>
              </a:r>
            </a:p>
          </p:txBody>
        </p:sp>
        <p:sp>
          <p:nvSpPr>
            <p:cNvPr id="47" name="TextBox 15"/>
            <p:cNvSpPr txBox="1">
              <a:spLocks noChangeArrowheads="1"/>
            </p:cNvSpPr>
            <p:nvPr/>
          </p:nvSpPr>
          <p:spPr bwMode="auto">
            <a:xfrm>
              <a:off x="5033963" y="3052763"/>
              <a:ext cx="2936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1</a:t>
              </a:r>
            </a:p>
          </p:txBody>
        </p:sp>
        <p:sp>
          <p:nvSpPr>
            <p:cNvPr id="48" name="TextBox 16"/>
            <p:cNvSpPr txBox="1">
              <a:spLocks noChangeArrowheads="1"/>
            </p:cNvSpPr>
            <p:nvPr/>
          </p:nvSpPr>
          <p:spPr bwMode="auto">
            <a:xfrm>
              <a:off x="5029200" y="2205038"/>
              <a:ext cx="293688"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2</a:t>
              </a:r>
            </a:p>
          </p:txBody>
        </p:sp>
        <p:sp>
          <p:nvSpPr>
            <p:cNvPr id="56" name="TextBox 55"/>
            <p:cNvSpPr txBox="1"/>
            <p:nvPr/>
          </p:nvSpPr>
          <p:spPr>
            <a:xfrm>
              <a:off x="6419088" y="3276600"/>
              <a:ext cx="1353576" cy="307777"/>
            </a:xfrm>
            <a:prstGeom prst="rect">
              <a:avLst/>
            </a:prstGeom>
            <a:noFill/>
          </p:spPr>
          <p:txBody>
            <a:bodyPr wrap="none">
              <a:spAutoFit/>
            </a:bodyPr>
            <a:lstStyle/>
            <a:p>
              <a:pPr>
                <a:defRPr/>
              </a:pPr>
              <a:r>
                <a:rPr lang="en-US" sz="1400" b="1" dirty="0" smtClean="0">
                  <a:solidFill>
                    <a:schemeClr val="bg2"/>
                  </a:solidFill>
                  <a:latin typeface="Calibri" panose="020F0502020204030204" pitchFamily="34" charset="0"/>
                </a:rPr>
                <a:t>model</a:t>
              </a:r>
              <a:r>
                <a:rPr lang="en-US" sz="1400" b="1" dirty="0" smtClean="0">
                  <a:solidFill>
                    <a:schemeClr val="bg2"/>
                  </a:solidFill>
                  <a:latin typeface="Calibri" panose="020F0502020204030204" pitchFamily="34" charset="0"/>
                </a:rPr>
                <a:t>ed inflow</a:t>
              </a:r>
              <a:endParaRPr lang="en-US" sz="1400" b="1"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29259032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304800" y="889492"/>
            <a:ext cx="861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800" u="sng" dirty="0" smtClean="0">
                <a:cs typeface="Arial" charset="0"/>
              </a:rPr>
              <a:t>Reflectivity, echo tops, and upper-level updrafts in Hurricane Edouard (2014)</a:t>
            </a:r>
            <a:endParaRPr lang="en-US" altLang="zh-CN" sz="1800" u="sng" dirty="0">
              <a:cs typeface="Arial" charset="0"/>
            </a:endParaRPr>
          </a:p>
        </p:txBody>
      </p:sp>
      <p:sp>
        <p:nvSpPr>
          <p:cNvPr id="17" name="TextBox 36"/>
          <p:cNvSpPr txBox="1">
            <a:spLocks noChangeArrowheads="1"/>
          </p:cNvSpPr>
          <p:nvPr/>
        </p:nvSpPr>
        <p:spPr bwMode="auto">
          <a:xfrm>
            <a:off x="762000" y="-68263"/>
            <a:ext cx="80835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3600" dirty="0">
                <a:solidFill>
                  <a:srgbClr val="FFFF00"/>
                </a:solidFill>
              </a:rPr>
              <a:t>Use of Observations – Hypothesis testing</a:t>
            </a:r>
          </a:p>
        </p:txBody>
      </p:sp>
      <p:sp>
        <p:nvSpPr>
          <p:cNvPr id="18" name="TextBox 11"/>
          <p:cNvSpPr txBox="1">
            <a:spLocks noChangeArrowheads="1"/>
          </p:cNvSpPr>
          <p:nvPr/>
        </p:nvSpPr>
        <p:spPr bwMode="auto">
          <a:xfrm>
            <a:off x="134112" y="493713"/>
            <a:ext cx="899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zh-CN" sz="2000" i="1" dirty="0" smtClean="0"/>
              <a:t>Hypothesis: TC intensification is favored when convection exists </a:t>
            </a:r>
            <a:r>
              <a:rPr lang="en-US" altLang="zh-CN" sz="2000" i="1" dirty="0" err="1" smtClean="0"/>
              <a:t>upshear</a:t>
            </a:r>
            <a:r>
              <a:rPr lang="en-US" altLang="zh-CN" sz="2000" i="1" dirty="0" smtClean="0"/>
              <a:t> inside RMW</a:t>
            </a:r>
            <a:endParaRPr lang="en-US" altLang="zh-CN" sz="2000" i="1" dirty="0"/>
          </a:p>
        </p:txBody>
      </p:sp>
      <p:sp>
        <p:nvSpPr>
          <p:cNvPr id="19" name="Rectangle 18"/>
          <p:cNvSpPr>
            <a:spLocks noChangeArrowheads="1"/>
          </p:cNvSpPr>
          <p:nvPr/>
        </p:nvSpPr>
        <p:spPr bwMode="auto">
          <a:xfrm>
            <a:off x="932688" y="1365278"/>
            <a:ext cx="2759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Lower fuselage reflectivity (shaded, </a:t>
            </a:r>
            <a:r>
              <a:rPr lang="en-US" altLang="zh-CN" sz="1200" dirty="0" err="1" smtClean="0">
                <a:cs typeface="Arial" charset="0"/>
              </a:rPr>
              <a:t>dBZ</a:t>
            </a:r>
            <a:r>
              <a:rPr lang="en-US" altLang="zh-CN" sz="1200" dirty="0" smtClean="0">
                <a:cs typeface="Arial" charset="0"/>
              </a:rPr>
              <a:t>)</a:t>
            </a:r>
            <a:endParaRPr lang="en-US" altLang="zh-CN" sz="1200" dirty="0">
              <a:cs typeface="Arial" charset="0"/>
            </a:endParaRPr>
          </a:p>
        </p:txBody>
      </p:sp>
      <p:sp>
        <p:nvSpPr>
          <p:cNvPr id="20" name="Rectangle 19"/>
          <p:cNvSpPr>
            <a:spLocks noChangeArrowheads="1"/>
          </p:cNvSpPr>
          <p:nvPr/>
        </p:nvSpPr>
        <p:spPr bwMode="auto">
          <a:xfrm>
            <a:off x="3775075" y="1228344"/>
            <a:ext cx="2625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20 </a:t>
            </a:r>
            <a:r>
              <a:rPr lang="en-US" altLang="zh-CN" sz="1200" dirty="0" err="1" smtClean="0">
                <a:cs typeface="Arial" charset="0"/>
              </a:rPr>
              <a:t>dBZ</a:t>
            </a:r>
            <a:r>
              <a:rPr lang="en-US" altLang="zh-CN" sz="1200" dirty="0" smtClean="0">
                <a:cs typeface="Arial" charset="0"/>
              </a:rPr>
              <a:t> echo top heights from airborne Doppler (shaded, km)</a:t>
            </a:r>
            <a:endParaRPr lang="en-US" altLang="zh-CN" sz="1200" dirty="0">
              <a:cs typeface="Arial" charset="0"/>
            </a:endParaRPr>
          </a:p>
        </p:txBody>
      </p:sp>
      <p:sp>
        <p:nvSpPr>
          <p:cNvPr id="21" name="Rectangle 20"/>
          <p:cNvSpPr>
            <a:spLocks noChangeArrowheads="1"/>
          </p:cNvSpPr>
          <p:nvPr/>
        </p:nvSpPr>
        <p:spPr bwMode="auto">
          <a:xfrm>
            <a:off x="6400800" y="1228344"/>
            <a:ext cx="281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Peak updrafts in 8-16 km layer from airborne Doppler (shaded, m/s)</a:t>
            </a:r>
            <a:endParaRPr lang="en-US" altLang="zh-CN" sz="1200" dirty="0">
              <a:cs typeface="Arial" charset="0"/>
            </a:endParaRPr>
          </a:p>
        </p:txBody>
      </p:sp>
      <p:grpSp>
        <p:nvGrpSpPr>
          <p:cNvPr id="39" name="Group 38"/>
          <p:cNvGrpSpPr/>
          <p:nvPr/>
        </p:nvGrpSpPr>
        <p:grpSpPr>
          <a:xfrm>
            <a:off x="932688" y="1724138"/>
            <a:ext cx="8086344" cy="2193344"/>
            <a:chOff x="704088" y="2104336"/>
            <a:chExt cx="8086344" cy="2193344"/>
          </a:xfrm>
        </p:grpSpPr>
        <p:sp>
          <p:nvSpPr>
            <p:cNvPr id="10" name="Rectangle 9"/>
            <p:cNvSpPr/>
            <p:nvPr/>
          </p:nvSpPr>
          <p:spPr bwMode="auto">
            <a:xfrm>
              <a:off x="789432" y="2104336"/>
              <a:ext cx="8001000" cy="21336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4" name="Picture 3"/>
            <p:cNvPicPr>
              <a:picLocks noChangeAspect="1"/>
            </p:cNvPicPr>
            <p:nvPr/>
          </p:nvPicPr>
          <p:blipFill rotWithShape="1">
            <a:blip r:embed="rId2"/>
            <a:srcRect r="50848" b="56954"/>
            <a:stretch/>
          </p:blipFill>
          <p:spPr>
            <a:xfrm>
              <a:off x="990600" y="2136031"/>
              <a:ext cx="2340864" cy="1959864"/>
            </a:xfrm>
            <a:prstGeom prst="rect">
              <a:avLst/>
            </a:prstGeom>
          </p:spPr>
        </p:pic>
        <p:pic>
          <p:nvPicPr>
            <p:cNvPr id="6" name="Picture 5"/>
            <p:cNvPicPr>
              <a:picLocks noChangeAspect="1"/>
            </p:cNvPicPr>
            <p:nvPr/>
          </p:nvPicPr>
          <p:blipFill rotWithShape="1">
            <a:blip r:embed="rId3"/>
            <a:srcRect r="50512" b="54795"/>
            <a:stretch/>
          </p:blipFill>
          <p:spPr>
            <a:xfrm>
              <a:off x="3599688" y="2212847"/>
              <a:ext cx="2554224" cy="1997217"/>
            </a:xfrm>
            <a:prstGeom prst="rect">
              <a:avLst/>
            </a:prstGeom>
          </p:spPr>
        </p:pic>
        <p:pic>
          <p:nvPicPr>
            <p:cNvPr id="8" name="Picture 7"/>
            <p:cNvPicPr>
              <a:picLocks noChangeAspect="1"/>
            </p:cNvPicPr>
            <p:nvPr/>
          </p:nvPicPr>
          <p:blipFill rotWithShape="1">
            <a:blip r:embed="rId3"/>
            <a:srcRect t="49916" r="51054" b="4614"/>
            <a:stretch/>
          </p:blipFill>
          <p:spPr>
            <a:xfrm>
              <a:off x="6172200" y="2209800"/>
              <a:ext cx="2554211" cy="1981200"/>
            </a:xfrm>
            <a:prstGeom prst="rect">
              <a:avLst/>
            </a:prstGeom>
          </p:spPr>
        </p:pic>
        <p:sp>
          <p:nvSpPr>
            <p:cNvPr id="22" name="TextBox 21"/>
            <p:cNvSpPr txBox="1"/>
            <p:nvPr/>
          </p:nvSpPr>
          <p:spPr>
            <a:xfrm>
              <a:off x="1506075" y="3304436"/>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cxnSp>
          <p:nvCxnSpPr>
            <p:cNvPr id="25" name="Straight Arrow Connector 24"/>
            <p:cNvCxnSpPr/>
            <p:nvPr/>
          </p:nvCxnSpPr>
          <p:spPr bwMode="auto">
            <a:xfrm>
              <a:off x="990600" y="4102456"/>
              <a:ext cx="2008632" cy="3353"/>
            </a:xfrm>
            <a:prstGeom prst="straightConnector1">
              <a:avLst/>
            </a:prstGeom>
            <a:noFill/>
            <a:ln w="9525" cap="flat" cmpd="sng" algn="ctr">
              <a:solidFill>
                <a:schemeClr val="bg2"/>
              </a:solidFill>
              <a:prstDash val="solid"/>
              <a:round/>
              <a:headEnd type="arrow" w="med" len="med"/>
              <a:tailEnd type="arrow" w="med" len="med"/>
            </a:ln>
            <a:effectLst/>
          </p:spPr>
        </p:cxnSp>
        <p:cxnSp>
          <p:nvCxnSpPr>
            <p:cNvPr id="27" name="Straight Arrow Connector 26"/>
            <p:cNvCxnSpPr/>
            <p:nvPr/>
          </p:nvCxnSpPr>
          <p:spPr bwMode="auto">
            <a:xfrm flipV="1">
              <a:off x="941832" y="2145792"/>
              <a:ext cx="0" cy="1903600"/>
            </a:xfrm>
            <a:prstGeom prst="straightConnector1">
              <a:avLst/>
            </a:prstGeom>
            <a:noFill/>
            <a:ln w="9525" cap="flat" cmpd="sng" algn="ctr">
              <a:solidFill>
                <a:schemeClr val="bg2"/>
              </a:solidFill>
              <a:prstDash val="solid"/>
              <a:round/>
              <a:headEnd type="arrow" w="med" len="med"/>
              <a:tailEnd type="arrow" w="med" len="med"/>
            </a:ln>
            <a:effectLst/>
          </p:spPr>
        </p:cxnSp>
        <p:sp>
          <p:nvSpPr>
            <p:cNvPr id="31" name="TextBox 30"/>
            <p:cNvSpPr txBox="1"/>
            <p:nvPr/>
          </p:nvSpPr>
          <p:spPr>
            <a:xfrm>
              <a:off x="1727709" y="4051459"/>
              <a:ext cx="570990" cy="246221"/>
            </a:xfrm>
            <a:prstGeom prst="rect">
              <a:avLst/>
            </a:prstGeom>
            <a:noFill/>
          </p:spPr>
          <p:txBody>
            <a:bodyPr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sp>
          <p:nvSpPr>
            <p:cNvPr id="32" name="TextBox 31"/>
            <p:cNvSpPr txBox="1"/>
            <p:nvPr/>
          </p:nvSpPr>
          <p:spPr>
            <a:xfrm>
              <a:off x="704088" y="2895600"/>
              <a:ext cx="338554" cy="478657"/>
            </a:xfrm>
            <a:prstGeom prst="rect">
              <a:avLst/>
            </a:prstGeom>
            <a:noFill/>
          </p:spPr>
          <p:txBody>
            <a:bodyPr vert="vert270"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grpSp>
      <p:sp>
        <p:nvSpPr>
          <p:cNvPr id="40" name="Rectangle 39"/>
          <p:cNvSpPr>
            <a:spLocks noChangeArrowheads="1"/>
          </p:cNvSpPr>
          <p:nvPr/>
        </p:nvSpPr>
        <p:spPr bwMode="auto">
          <a:xfrm>
            <a:off x="-896112" y="2547533"/>
            <a:ext cx="27598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b="1" dirty="0" smtClean="0">
                <a:cs typeface="Arial" charset="0"/>
              </a:rPr>
              <a:t>14 Sept - RI</a:t>
            </a:r>
            <a:endParaRPr lang="en-US" altLang="zh-CN" sz="1400" b="1" dirty="0">
              <a:cs typeface="Arial" charset="0"/>
            </a:endParaRPr>
          </a:p>
        </p:txBody>
      </p:sp>
      <p:cxnSp>
        <p:nvCxnSpPr>
          <p:cNvPr id="44" name="Straight Arrow Connector 43"/>
          <p:cNvCxnSpPr/>
          <p:nvPr/>
        </p:nvCxnSpPr>
        <p:spPr bwMode="auto">
          <a:xfrm flipH="1" flipV="1">
            <a:off x="4496937" y="2436125"/>
            <a:ext cx="504967" cy="279779"/>
          </a:xfrm>
          <a:prstGeom prst="straightConnector1">
            <a:avLst/>
          </a:prstGeom>
          <a:noFill/>
          <a:ln w="38100" cap="flat" cmpd="sng" algn="ctr">
            <a:solidFill>
              <a:schemeClr val="bg2"/>
            </a:solidFill>
            <a:prstDash val="solid"/>
            <a:round/>
            <a:headEnd type="none" w="med" len="med"/>
            <a:tailEnd type="triangle"/>
          </a:ln>
          <a:effectLst/>
        </p:spPr>
      </p:cxnSp>
      <p:cxnSp>
        <p:nvCxnSpPr>
          <p:cNvPr id="45" name="Straight Arrow Connector 44"/>
          <p:cNvCxnSpPr/>
          <p:nvPr/>
        </p:nvCxnSpPr>
        <p:spPr bwMode="auto">
          <a:xfrm flipH="1" flipV="1">
            <a:off x="7079776" y="2438400"/>
            <a:ext cx="504967" cy="279779"/>
          </a:xfrm>
          <a:prstGeom prst="straightConnector1">
            <a:avLst/>
          </a:prstGeom>
          <a:noFill/>
          <a:ln w="38100" cap="flat" cmpd="sng" algn="ctr">
            <a:solidFill>
              <a:schemeClr val="bg2"/>
            </a:solidFill>
            <a:prstDash val="solid"/>
            <a:round/>
            <a:headEnd type="none" w="med" len="med"/>
            <a:tailEnd type="triangle"/>
          </a:ln>
          <a:effectLst/>
        </p:spPr>
      </p:cxnSp>
      <p:sp>
        <p:nvSpPr>
          <p:cNvPr id="49" name="TextBox 48"/>
          <p:cNvSpPr txBox="1"/>
          <p:nvPr/>
        </p:nvSpPr>
        <p:spPr>
          <a:xfrm>
            <a:off x="4205784" y="2209169"/>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sp>
        <p:nvSpPr>
          <p:cNvPr id="50" name="TextBox 49"/>
          <p:cNvSpPr txBox="1"/>
          <p:nvPr/>
        </p:nvSpPr>
        <p:spPr>
          <a:xfrm>
            <a:off x="6709688" y="2209800"/>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grpSp>
        <p:nvGrpSpPr>
          <p:cNvPr id="65" name="Group 64"/>
          <p:cNvGrpSpPr/>
          <p:nvPr/>
        </p:nvGrpSpPr>
        <p:grpSpPr>
          <a:xfrm>
            <a:off x="-896112" y="3944112"/>
            <a:ext cx="9915144" cy="2920877"/>
            <a:chOff x="-896112" y="3944112"/>
            <a:chExt cx="9915144" cy="2920877"/>
          </a:xfrm>
        </p:grpSpPr>
        <p:grpSp>
          <p:nvGrpSpPr>
            <p:cNvPr id="38" name="Group 37"/>
            <p:cNvGrpSpPr/>
            <p:nvPr/>
          </p:nvGrpSpPr>
          <p:grpSpPr>
            <a:xfrm>
              <a:off x="932688" y="3944112"/>
              <a:ext cx="8086344" cy="2200656"/>
              <a:chOff x="704088" y="4425696"/>
              <a:chExt cx="8086344" cy="2200656"/>
            </a:xfrm>
          </p:grpSpPr>
          <p:sp>
            <p:nvSpPr>
              <p:cNvPr id="33" name="Rectangle 32"/>
              <p:cNvSpPr/>
              <p:nvPr/>
            </p:nvSpPr>
            <p:spPr bwMode="auto">
              <a:xfrm>
                <a:off x="789432" y="4425696"/>
                <a:ext cx="8001000" cy="21336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5" name="Picture 4"/>
              <p:cNvPicPr>
                <a:picLocks noChangeAspect="1"/>
              </p:cNvPicPr>
              <p:nvPr/>
            </p:nvPicPr>
            <p:blipFill rotWithShape="1">
              <a:blip r:embed="rId2"/>
              <a:srcRect t="52150" r="50976" b="4670"/>
              <a:stretch/>
            </p:blipFill>
            <p:spPr>
              <a:xfrm>
                <a:off x="996696" y="4441698"/>
                <a:ext cx="2334768" cy="1965960"/>
              </a:xfrm>
              <a:prstGeom prst="rect">
                <a:avLst/>
              </a:prstGeom>
            </p:spPr>
          </p:pic>
          <p:pic>
            <p:nvPicPr>
              <p:cNvPr id="7" name="Picture 6"/>
              <p:cNvPicPr>
                <a:picLocks noChangeAspect="1"/>
              </p:cNvPicPr>
              <p:nvPr/>
            </p:nvPicPr>
            <p:blipFill rotWithShape="1">
              <a:blip r:embed="rId3"/>
              <a:srcRect l="50984" t="49587" b="3963"/>
              <a:stretch/>
            </p:blipFill>
            <p:spPr>
              <a:xfrm>
                <a:off x="6086855" y="4499609"/>
                <a:ext cx="2612067" cy="2048256"/>
              </a:xfrm>
              <a:prstGeom prst="rect">
                <a:avLst/>
              </a:prstGeom>
            </p:spPr>
          </p:pic>
          <p:pic>
            <p:nvPicPr>
              <p:cNvPr id="9" name="Picture 8"/>
              <p:cNvPicPr>
                <a:picLocks noChangeAspect="1"/>
              </p:cNvPicPr>
              <p:nvPr/>
            </p:nvPicPr>
            <p:blipFill rotWithShape="1">
              <a:blip r:embed="rId3"/>
              <a:srcRect l="49600" b="55782"/>
              <a:stretch/>
            </p:blipFill>
            <p:spPr>
              <a:xfrm>
                <a:off x="3505200" y="4496561"/>
                <a:ext cx="2612136" cy="1980439"/>
              </a:xfrm>
              <a:prstGeom prst="rect">
                <a:avLst/>
              </a:prstGeom>
            </p:spPr>
          </p:pic>
          <p:sp>
            <p:nvSpPr>
              <p:cNvPr id="23" name="TextBox 22"/>
              <p:cNvSpPr txBox="1"/>
              <p:nvPr/>
            </p:nvSpPr>
            <p:spPr>
              <a:xfrm>
                <a:off x="1484694" y="5674574"/>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cxnSp>
            <p:nvCxnSpPr>
              <p:cNvPr id="34" name="Straight Arrow Connector 33"/>
              <p:cNvCxnSpPr/>
              <p:nvPr/>
            </p:nvCxnSpPr>
            <p:spPr bwMode="auto">
              <a:xfrm>
                <a:off x="990600" y="6431128"/>
                <a:ext cx="2008632" cy="3353"/>
              </a:xfrm>
              <a:prstGeom prst="straightConnector1">
                <a:avLst/>
              </a:prstGeom>
              <a:noFill/>
              <a:ln w="9525" cap="flat" cmpd="sng" algn="ctr">
                <a:solidFill>
                  <a:schemeClr val="bg2"/>
                </a:solidFill>
                <a:prstDash val="solid"/>
                <a:round/>
                <a:headEnd type="arrow" w="med" len="med"/>
                <a:tailEnd type="arrow" w="med" len="med"/>
              </a:ln>
              <a:effectLst/>
            </p:spPr>
          </p:cxnSp>
          <p:cxnSp>
            <p:nvCxnSpPr>
              <p:cNvPr id="35" name="Straight Arrow Connector 34"/>
              <p:cNvCxnSpPr/>
              <p:nvPr/>
            </p:nvCxnSpPr>
            <p:spPr bwMode="auto">
              <a:xfrm flipV="1">
                <a:off x="941832" y="4474464"/>
                <a:ext cx="0" cy="1903600"/>
              </a:xfrm>
              <a:prstGeom prst="straightConnector1">
                <a:avLst/>
              </a:prstGeom>
              <a:noFill/>
              <a:ln w="9525" cap="flat" cmpd="sng" algn="ctr">
                <a:solidFill>
                  <a:schemeClr val="bg2"/>
                </a:solidFill>
                <a:prstDash val="solid"/>
                <a:round/>
                <a:headEnd type="arrow" w="med" len="med"/>
                <a:tailEnd type="arrow" w="med" len="med"/>
              </a:ln>
              <a:effectLst/>
            </p:spPr>
          </p:cxnSp>
          <p:sp>
            <p:nvSpPr>
              <p:cNvPr id="36" name="TextBox 35"/>
              <p:cNvSpPr txBox="1"/>
              <p:nvPr/>
            </p:nvSpPr>
            <p:spPr>
              <a:xfrm>
                <a:off x="1727709" y="6380131"/>
                <a:ext cx="570990" cy="246221"/>
              </a:xfrm>
              <a:prstGeom prst="rect">
                <a:avLst/>
              </a:prstGeom>
              <a:noFill/>
            </p:spPr>
            <p:txBody>
              <a:bodyPr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sp>
            <p:nvSpPr>
              <p:cNvPr id="37" name="TextBox 36"/>
              <p:cNvSpPr txBox="1"/>
              <p:nvPr/>
            </p:nvSpPr>
            <p:spPr>
              <a:xfrm>
                <a:off x="704088" y="5224272"/>
                <a:ext cx="338554" cy="478657"/>
              </a:xfrm>
              <a:prstGeom prst="rect">
                <a:avLst/>
              </a:prstGeom>
              <a:noFill/>
            </p:spPr>
            <p:txBody>
              <a:bodyPr vert="vert270"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grpSp>
        <p:sp>
          <p:nvSpPr>
            <p:cNvPr id="41" name="Rectangle 40"/>
            <p:cNvSpPr>
              <a:spLocks noChangeArrowheads="1"/>
            </p:cNvSpPr>
            <p:nvPr/>
          </p:nvSpPr>
          <p:spPr bwMode="auto">
            <a:xfrm>
              <a:off x="-896112" y="4817491"/>
              <a:ext cx="27598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b="1" dirty="0" smtClean="0">
                  <a:cs typeface="Arial" charset="0"/>
                </a:rPr>
                <a:t>16 Sept - SS</a:t>
              </a:r>
              <a:endParaRPr lang="en-US" altLang="zh-CN" sz="1400" b="1" dirty="0">
                <a:cs typeface="Arial" charset="0"/>
              </a:endParaRPr>
            </a:p>
          </p:txBody>
        </p:sp>
        <p:sp>
          <p:nvSpPr>
            <p:cNvPr id="42" name="Rectangle 18"/>
            <p:cNvSpPr>
              <a:spLocks noChangeArrowheads="1"/>
            </p:cNvSpPr>
            <p:nvPr/>
          </p:nvSpPr>
          <p:spPr bwMode="auto">
            <a:xfrm>
              <a:off x="67056" y="6126325"/>
              <a:ext cx="8001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Char char="•"/>
              </a:pPr>
              <a:r>
                <a:rPr lang="en-US" altLang="en-US" sz="1400" dirty="0"/>
                <a:t> </a:t>
              </a:r>
              <a:r>
                <a:rPr lang="en-US" altLang="en-US" sz="1400" dirty="0" smtClean="0"/>
                <a:t>14 Sept (RI period): Strong updrafts, high echo tops </a:t>
              </a:r>
              <a:r>
                <a:rPr lang="en-US" altLang="en-US" sz="1400" dirty="0" err="1" smtClean="0"/>
                <a:t>upshear</a:t>
              </a:r>
              <a:r>
                <a:rPr lang="en-US" altLang="en-US" sz="1400" dirty="0" smtClean="0"/>
                <a:t> left and inside RMW</a:t>
              </a:r>
            </a:p>
            <a:p>
              <a:pPr eaLnBrk="1" hangingPunct="1">
                <a:spcBef>
                  <a:spcPct val="0"/>
                </a:spcBef>
                <a:buFontTx/>
                <a:buChar char="•"/>
              </a:pPr>
              <a:r>
                <a:rPr lang="en-US" altLang="en-US" sz="1400" dirty="0"/>
                <a:t> </a:t>
              </a:r>
              <a:r>
                <a:rPr lang="en-US" altLang="en-US" sz="1400" dirty="0" smtClean="0"/>
                <a:t>16 Sept (SS period): Weaker updrafts, mostly downshear left, at RMW</a:t>
              </a:r>
            </a:p>
            <a:p>
              <a:pPr eaLnBrk="1" hangingPunct="1">
                <a:spcBef>
                  <a:spcPct val="0"/>
                </a:spcBef>
                <a:buFontTx/>
                <a:buChar char="•"/>
              </a:pPr>
              <a:r>
                <a:rPr lang="en-US" altLang="en-US" sz="1400" dirty="0" smtClean="0"/>
                <a:t> Can we predict likelihood of persistence of convection </a:t>
              </a:r>
              <a:r>
                <a:rPr lang="en-US" altLang="en-US" sz="1400" dirty="0" err="1" smtClean="0"/>
                <a:t>upshear</a:t>
              </a:r>
              <a:r>
                <a:rPr lang="en-US" altLang="en-US" sz="1400" dirty="0" smtClean="0"/>
                <a:t> based on </a:t>
              </a:r>
              <a:r>
                <a:rPr lang="en-US" altLang="en-US" sz="1400" dirty="0" err="1" smtClean="0"/>
                <a:t>obs</a:t>
              </a:r>
              <a:r>
                <a:rPr lang="en-US" altLang="en-US" sz="1400" dirty="0" smtClean="0"/>
                <a:t>, model?</a:t>
              </a:r>
              <a:endParaRPr lang="en-US" altLang="en-US" sz="1400" dirty="0"/>
            </a:p>
          </p:txBody>
        </p:sp>
        <p:cxnSp>
          <p:nvCxnSpPr>
            <p:cNvPr id="46" name="Straight Arrow Connector 45"/>
            <p:cNvCxnSpPr/>
            <p:nvPr/>
          </p:nvCxnSpPr>
          <p:spPr bwMode="auto">
            <a:xfrm flipH="1" flipV="1">
              <a:off x="4490113" y="4763069"/>
              <a:ext cx="510655" cy="183108"/>
            </a:xfrm>
            <a:prstGeom prst="straightConnector1">
              <a:avLst/>
            </a:prstGeom>
            <a:noFill/>
            <a:ln w="38100" cap="flat" cmpd="sng" algn="ctr">
              <a:solidFill>
                <a:schemeClr val="bg2"/>
              </a:solidFill>
              <a:prstDash val="solid"/>
              <a:round/>
              <a:headEnd type="none" w="med" len="med"/>
              <a:tailEnd type="triangle"/>
            </a:ln>
            <a:effectLst/>
          </p:spPr>
        </p:cxnSp>
        <p:cxnSp>
          <p:nvCxnSpPr>
            <p:cNvPr id="48" name="Straight Arrow Connector 47"/>
            <p:cNvCxnSpPr/>
            <p:nvPr/>
          </p:nvCxnSpPr>
          <p:spPr bwMode="auto">
            <a:xfrm flipH="1" flipV="1">
              <a:off x="7095697" y="4765344"/>
              <a:ext cx="510655" cy="183108"/>
            </a:xfrm>
            <a:prstGeom prst="straightConnector1">
              <a:avLst/>
            </a:prstGeom>
            <a:noFill/>
            <a:ln w="38100" cap="flat" cmpd="sng" algn="ctr">
              <a:solidFill>
                <a:schemeClr val="bg2"/>
              </a:solidFill>
              <a:prstDash val="solid"/>
              <a:round/>
              <a:headEnd type="none" w="med" len="med"/>
              <a:tailEnd type="triangle"/>
            </a:ln>
            <a:effectLst/>
          </p:spPr>
        </p:cxnSp>
        <p:sp>
          <p:nvSpPr>
            <p:cNvPr id="51" name="TextBox 50"/>
            <p:cNvSpPr txBox="1"/>
            <p:nvPr/>
          </p:nvSpPr>
          <p:spPr>
            <a:xfrm>
              <a:off x="4204648" y="4516146"/>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sp>
          <p:nvSpPr>
            <p:cNvPr id="52" name="TextBox 51"/>
            <p:cNvSpPr txBox="1"/>
            <p:nvPr/>
          </p:nvSpPr>
          <p:spPr>
            <a:xfrm>
              <a:off x="6708552" y="4516777"/>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grpSp>
      <p:sp>
        <p:nvSpPr>
          <p:cNvPr id="53" name="TextBox 52"/>
          <p:cNvSpPr txBox="1"/>
          <p:nvPr/>
        </p:nvSpPr>
        <p:spPr>
          <a:xfrm>
            <a:off x="4052248" y="3228201"/>
            <a:ext cx="1019831" cy="261610"/>
          </a:xfrm>
          <a:prstGeom prst="rect">
            <a:avLst/>
          </a:prstGeom>
          <a:noFill/>
        </p:spPr>
        <p:txBody>
          <a:bodyPr wrap="none" rtlCol="0">
            <a:spAutoFit/>
          </a:bodyPr>
          <a:lstStyle/>
          <a:p>
            <a:r>
              <a:rPr lang="en-US" sz="1050" dirty="0">
                <a:solidFill>
                  <a:schemeClr val="bg2"/>
                </a:solidFill>
                <a:latin typeface="Calibri" panose="020F0502020204030204" pitchFamily="34" charset="0"/>
              </a:rPr>
              <a:t>h</a:t>
            </a:r>
            <a:r>
              <a:rPr lang="en-US" sz="1050" dirty="0" smtClean="0">
                <a:solidFill>
                  <a:schemeClr val="bg2"/>
                </a:solidFill>
                <a:latin typeface="Calibri" panose="020F0502020204030204" pitchFamily="34" charset="0"/>
              </a:rPr>
              <a:t>igh echo tops</a:t>
            </a:r>
            <a:endParaRPr lang="en-US" sz="1050" dirty="0">
              <a:solidFill>
                <a:schemeClr val="bg2"/>
              </a:solidFill>
              <a:latin typeface="Calibri" panose="020F0502020204030204" pitchFamily="34" charset="0"/>
            </a:endParaRPr>
          </a:p>
        </p:txBody>
      </p:sp>
      <p:cxnSp>
        <p:nvCxnSpPr>
          <p:cNvPr id="56" name="Straight Arrow Connector 55"/>
          <p:cNvCxnSpPr/>
          <p:nvPr/>
        </p:nvCxnSpPr>
        <p:spPr bwMode="auto">
          <a:xfrm flipV="1">
            <a:off x="4544704" y="2995684"/>
            <a:ext cx="197893" cy="300251"/>
          </a:xfrm>
          <a:prstGeom prst="straightConnector1">
            <a:avLst/>
          </a:prstGeom>
          <a:noFill/>
          <a:ln w="12700" cap="flat" cmpd="sng" algn="ctr">
            <a:solidFill>
              <a:schemeClr val="bg2"/>
            </a:solidFill>
            <a:prstDash val="solid"/>
            <a:round/>
            <a:headEnd type="none" w="med" len="med"/>
            <a:tailEnd type="triangle"/>
          </a:ln>
          <a:effectLst/>
        </p:spPr>
      </p:cxnSp>
      <p:sp>
        <p:nvSpPr>
          <p:cNvPr id="61" name="TextBox 60"/>
          <p:cNvSpPr txBox="1"/>
          <p:nvPr/>
        </p:nvSpPr>
        <p:spPr>
          <a:xfrm>
            <a:off x="5093458" y="2624920"/>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sp>
        <p:nvSpPr>
          <p:cNvPr id="62" name="TextBox 61"/>
          <p:cNvSpPr txBox="1"/>
          <p:nvPr/>
        </p:nvSpPr>
        <p:spPr>
          <a:xfrm>
            <a:off x="7681018" y="2618096"/>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sp>
        <p:nvSpPr>
          <p:cNvPr id="63" name="TextBox 62"/>
          <p:cNvSpPr txBox="1"/>
          <p:nvPr/>
        </p:nvSpPr>
        <p:spPr>
          <a:xfrm>
            <a:off x="6676369" y="3200400"/>
            <a:ext cx="1026243" cy="253916"/>
          </a:xfrm>
          <a:prstGeom prst="rect">
            <a:avLst/>
          </a:prstGeom>
          <a:noFill/>
        </p:spPr>
        <p:txBody>
          <a:bodyPr wrap="none" rtlCol="0">
            <a:spAutoFit/>
          </a:bodyPr>
          <a:lstStyle/>
          <a:p>
            <a:r>
              <a:rPr lang="en-US" sz="1050" dirty="0">
                <a:solidFill>
                  <a:schemeClr val="bg2"/>
                </a:solidFill>
                <a:latin typeface="Calibri" panose="020F0502020204030204" pitchFamily="34" charset="0"/>
              </a:rPr>
              <a:t>s</a:t>
            </a:r>
            <a:r>
              <a:rPr lang="en-US" sz="1050" dirty="0" smtClean="0">
                <a:solidFill>
                  <a:schemeClr val="bg2"/>
                </a:solidFill>
                <a:latin typeface="Calibri" panose="020F0502020204030204" pitchFamily="34" charset="0"/>
              </a:rPr>
              <a:t>trong updrafts</a:t>
            </a:r>
            <a:endParaRPr lang="en-US" sz="1050" dirty="0">
              <a:solidFill>
                <a:schemeClr val="bg2"/>
              </a:solidFill>
              <a:latin typeface="Calibri" panose="020F0502020204030204" pitchFamily="34" charset="0"/>
            </a:endParaRPr>
          </a:p>
        </p:txBody>
      </p:sp>
      <p:cxnSp>
        <p:nvCxnSpPr>
          <p:cNvPr id="64" name="Straight Arrow Connector 63"/>
          <p:cNvCxnSpPr/>
          <p:nvPr/>
        </p:nvCxnSpPr>
        <p:spPr bwMode="auto">
          <a:xfrm flipV="1">
            <a:off x="7130955" y="2971800"/>
            <a:ext cx="197893" cy="300251"/>
          </a:xfrm>
          <a:prstGeom prst="straightConnector1">
            <a:avLst/>
          </a:prstGeom>
          <a:noFill/>
          <a:ln w="12700" cap="flat" cmpd="sng" algn="ctr">
            <a:solidFill>
              <a:schemeClr val="bg2"/>
            </a:solidFill>
            <a:prstDash val="solid"/>
            <a:round/>
            <a:headEnd type="none" w="med" len="med"/>
            <a:tailEnd type="triangle"/>
          </a:ln>
          <a:effectLst/>
        </p:spPr>
      </p:cxnSp>
    </p:spTree>
    <p:extLst>
      <p:ext uri="{BB962C8B-B14F-4D97-AF65-F5344CB8AC3E}">
        <p14:creationId xmlns:p14="http://schemas.microsoft.com/office/powerpoint/2010/main" val="27193393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447800"/>
            <a:ext cx="9157467" cy="3886200"/>
          </a:xfrm>
          <a:prstGeom prst="rect">
            <a:avLst/>
          </a:prstGeom>
        </p:spPr>
      </p:pic>
      <p:sp>
        <p:nvSpPr>
          <p:cNvPr id="5" name="Title 1"/>
          <p:cNvSpPr txBox="1">
            <a:spLocks/>
          </p:cNvSpPr>
          <p:nvPr/>
        </p:nvSpPr>
        <p:spPr>
          <a:xfrm>
            <a:off x="457200" y="255588"/>
            <a:ext cx="8229600" cy="960437"/>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sz="4800" kern="0" dirty="0" smtClean="0">
                <a:solidFill>
                  <a:srgbClr val="FFFF00"/>
                </a:solidFill>
                <a:latin typeface="Calibri" panose="020F0502020204030204" pitchFamily="34" charset="0"/>
                <a:cs typeface="Helvetica"/>
              </a:rPr>
              <a:t>3. Flight profiles</a:t>
            </a:r>
            <a:endParaRPr lang="en-US" sz="4800" kern="0" dirty="0">
              <a:solidFill>
                <a:srgbClr val="FFFF00"/>
              </a:solidFill>
              <a:latin typeface="Calibri" panose="020F0502020204030204" pitchFamily="34" charset="0"/>
              <a:cs typeface="Helvetica"/>
            </a:endParaRPr>
          </a:p>
        </p:txBody>
      </p:sp>
    </p:spTree>
    <p:extLst>
      <p:ext uri="{BB962C8B-B14F-4D97-AF65-F5344CB8AC3E}">
        <p14:creationId xmlns:p14="http://schemas.microsoft.com/office/powerpoint/2010/main" val="1362469938"/>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6" descr="and400km"/>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45204" y="108204"/>
            <a:ext cx="7040880" cy="7040880"/>
          </a:xfrm>
          <a:scene3d>
            <a:camera prst="perspectiveFront">
              <a:rot lat="18156000" lon="0" rev="0"/>
            </a:camera>
            <a:lightRig rig="threePt" dir="t"/>
          </a:scene3d>
        </p:spPr>
      </p:pic>
      <p:sp>
        <p:nvSpPr>
          <p:cNvPr id="2" name="Title 1"/>
          <p:cNvSpPr>
            <a:spLocks noGrp="1"/>
          </p:cNvSpPr>
          <p:nvPr>
            <p:ph type="title"/>
          </p:nvPr>
        </p:nvSpPr>
        <p:spPr>
          <a:xfrm>
            <a:off x="457200" y="255588"/>
            <a:ext cx="8229600" cy="960437"/>
          </a:xfrm>
        </p:spPr>
        <p:txBody>
          <a:bodyPr/>
          <a:lstStyle/>
          <a:p>
            <a:pPr>
              <a:defRPr/>
            </a:pPr>
            <a:r>
              <a:rPr lang="en-US" sz="4800" dirty="0" smtClean="0">
                <a:solidFill>
                  <a:srgbClr val="FFFF00"/>
                </a:solidFill>
                <a:latin typeface="Calibri" panose="020F0502020204030204" pitchFamily="34" charset="0"/>
                <a:cs typeface="Helvetica"/>
              </a:rPr>
              <a:t>Aircraft sampling of TCs</a:t>
            </a:r>
            <a:endParaRPr lang="en-US" sz="4800" dirty="0">
              <a:solidFill>
                <a:srgbClr val="FFFF00"/>
              </a:solidFill>
              <a:latin typeface="Calibri" panose="020F0502020204030204" pitchFamily="34" charset="0"/>
              <a:cs typeface="Helvetica"/>
            </a:endParaRPr>
          </a:p>
        </p:txBody>
      </p:sp>
      <p:sp>
        <p:nvSpPr>
          <p:cNvPr id="5325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7B65A30-01B9-4C53-88A3-BA390072EC33}" type="slidenum">
              <a:rPr lang="en-US" altLang="en-US">
                <a:solidFill>
                  <a:srgbClr val="FFFFFF"/>
                </a:solidFill>
                <a:latin typeface="Corbel" pitchFamily="34" charset="0"/>
              </a:rPr>
              <a:pPr eaLnBrk="1" hangingPunct="1"/>
              <a:t>24</a:t>
            </a:fld>
            <a:endParaRPr lang="en-US" altLang="en-US">
              <a:solidFill>
                <a:srgbClr val="FFFFFF"/>
              </a:solidFill>
              <a:latin typeface="Corbel" pitchFamily="34" charset="0"/>
            </a:endParaRPr>
          </a:p>
        </p:txBody>
      </p:sp>
      <p:pic>
        <p:nvPicPr>
          <p:cNvPr id="21" name="Picture 9" descr="Dept of Commerce Seal"/>
          <p:cNvPicPr>
            <a:picLocks noChangeAspect="1" noChangeArrowheads="1"/>
          </p:cNvPicPr>
          <p:nvPr/>
        </p:nvPicPr>
        <p:blipFill>
          <a:blip r:embed="rId4"/>
          <a:srcRect/>
          <a:stretch>
            <a:fillRect/>
          </a:stretch>
        </p:blipFill>
        <p:spPr bwMode="auto">
          <a:xfrm>
            <a:off x="71438" y="6527800"/>
            <a:ext cx="307975" cy="306388"/>
          </a:xfrm>
          <a:prstGeom prst="rect">
            <a:avLst/>
          </a:prstGeom>
          <a:noFill/>
          <a:effectLst>
            <a:outerShdw blurRad="63500" dist="37026" dir="7998880" algn="ctr" rotWithShape="0">
              <a:schemeClr val="bg2">
                <a:alpha val="50000"/>
              </a:schemeClr>
            </a:outerShdw>
          </a:effectLst>
        </p:spPr>
      </p:pic>
      <p:pic>
        <p:nvPicPr>
          <p:cNvPr id="22" name="Picture 10" descr="NOAA"/>
          <p:cNvPicPr>
            <a:picLocks noChangeAspect="1" noChangeArrowheads="1"/>
          </p:cNvPicPr>
          <p:nvPr/>
        </p:nvPicPr>
        <p:blipFill>
          <a:blip r:embed="rId5"/>
          <a:srcRect/>
          <a:stretch>
            <a:fillRect/>
          </a:stretch>
        </p:blipFill>
        <p:spPr bwMode="auto">
          <a:xfrm>
            <a:off x="458788" y="6532563"/>
            <a:ext cx="290512" cy="290512"/>
          </a:xfrm>
          <a:prstGeom prst="rect">
            <a:avLst/>
          </a:prstGeom>
          <a:noFill/>
          <a:effectLst>
            <a:outerShdw blurRad="63500" dist="37026" dir="7998880" algn="ctr" rotWithShape="0">
              <a:schemeClr val="bg2">
                <a:alpha val="50000"/>
              </a:schemeClr>
            </a:outerShdw>
          </a:effectLst>
        </p:spPr>
      </p:pic>
      <p:sp>
        <p:nvSpPr>
          <p:cNvPr id="30" name="Rectangle 29"/>
          <p:cNvSpPr/>
          <p:nvPr/>
        </p:nvSpPr>
        <p:spPr>
          <a:xfrm>
            <a:off x="661988" y="5186363"/>
            <a:ext cx="1422400" cy="563562"/>
          </a:xfrm>
          <a:prstGeom prst="rect">
            <a:avLst/>
          </a:prstGeom>
          <a:solidFill>
            <a:srgbClr val="CE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3256" name="Picture 7"/>
          <p:cNvPicPr>
            <a:picLocks noGrp="1" noChangeAspect="1" noChangeArrowheads="1"/>
          </p:cNvPicPr>
          <p:nvPr/>
        </p:nvPicPr>
        <p:blipFill>
          <a:blip r:embed="rId6">
            <a:extLst>
              <a:ext uri="{28A0092B-C50C-407E-A947-70E740481C1C}">
                <a14:useLocalDpi xmlns:a14="http://schemas.microsoft.com/office/drawing/2010/main" val="0"/>
              </a:ext>
            </a:extLst>
          </a:blip>
          <a:srcRect b="11182"/>
          <a:stretch>
            <a:fillRect/>
          </a:stretch>
        </p:blipFill>
        <p:spPr bwMode="auto">
          <a:xfrm>
            <a:off x="501650" y="1544638"/>
            <a:ext cx="8478838" cy="226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p:cNvCxnSpPr/>
          <p:nvPr/>
        </p:nvCxnSpPr>
        <p:spPr bwMode="auto">
          <a:xfrm flipH="1">
            <a:off x="2008188" y="3570288"/>
            <a:ext cx="6469062" cy="7937"/>
          </a:xfrm>
          <a:prstGeom prst="straightConnector1">
            <a:avLst/>
          </a:prstGeom>
          <a:ln>
            <a:solidFill>
              <a:srgbClr val="FFFF00"/>
            </a:solidFill>
            <a:prstDash val="sysDash"/>
            <a:tailEnd type="arrow"/>
          </a:ln>
        </p:spPr>
        <p:style>
          <a:lnRef idx="2">
            <a:schemeClr val="accent1"/>
          </a:lnRef>
          <a:fillRef idx="0">
            <a:schemeClr val="accent1"/>
          </a:fillRef>
          <a:effectRef idx="1">
            <a:schemeClr val="accent1"/>
          </a:effectRef>
          <a:fontRef idx="minor">
            <a:schemeClr val="tx1"/>
          </a:fontRef>
        </p:style>
      </p:cxnSp>
      <p:grpSp>
        <p:nvGrpSpPr>
          <p:cNvPr id="53258" name="Group 42"/>
          <p:cNvGrpSpPr>
            <a:grpSpLocks/>
          </p:cNvGrpSpPr>
          <p:nvPr/>
        </p:nvGrpSpPr>
        <p:grpSpPr bwMode="auto">
          <a:xfrm>
            <a:off x="500063" y="2251075"/>
            <a:ext cx="577850" cy="1538288"/>
            <a:chOff x="267231" y="2378818"/>
            <a:chExt cx="578188" cy="1415807"/>
          </a:xfrm>
        </p:grpSpPr>
        <p:cxnSp>
          <p:nvCxnSpPr>
            <p:cNvPr id="14" name="Straight Connector 13"/>
            <p:cNvCxnSpPr/>
            <p:nvPr/>
          </p:nvCxnSpPr>
          <p:spPr>
            <a:xfrm>
              <a:off x="543618" y="2378818"/>
              <a:ext cx="0" cy="1415807"/>
            </a:xfrm>
            <a:prstGeom prst="line">
              <a:avLst/>
            </a:prstGeom>
            <a:ln w="19050" cmpd="sng">
              <a:solidFill>
                <a:srgbClr val="00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3264" name="TextBox 15"/>
            <p:cNvSpPr txBox="1">
              <a:spLocks noChangeArrowheads="1"/>
            </p:cNvSpPr>
            <p:nvPr/>
          </p:nvSpPr>
          <p:spPr bwMode="auto">
            <a:xfrm>
              <a:off x="267231" y="2938146"/>
              <a:ext cx="578188" cy="2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200" b="1">
                  <a:solidFill>
                    <a:srgbClr val="000000"/>
                  </a:solidFill>
                  <a:latin typeface="Arial" charset="0"/>
                  <a:ea typeface="MS PGothic" pitchFamily="34" charset="-128"/>
                </a:rPr>
                <a:t>10 mi</a:t>
              </a:r>
            </a:p>
          </p:txBody>
        </p:sp>
      </p:grpSp>
      <p:pic>
        <p:nvPicPr>
          <p:cNvPr id="16" name="Picture 8" descr="noaap3.gi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70100" y="3368675"/>
            <a:ext cx="9620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646522" y="730103"/>
            <a:ext cx="4091461" cy="3285451"/>
          </a:xfrm>
          <a:prstGeom prst="ellipse">
            <a:avLst/>
          </a:prstGeom>
          <a:noFill/>
          <a:ln w="38100" cmpd="sng">
            <a:solidFill>
              <a:srgbClr val="FFFF00"/>
            </a:solidFill>
            <a:prstDash val="dash"/>
          </a:ln>
          <a:scene3d>
            <a:camera prst="perspectiveFront">
              <a:rot lat="1707600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Arrow Connector 6"/>
          <p:cNvCxnSpPr/>
          <p:nvPr/>
        </p:nvCxnSpPr>
        <p:spPr>
          <a:xfrm>
            <a:off x="509588" y="2517775"/>
            <a:ext cx="2220912" cy="14288"/>
          </a:xfrm>
          <a:prstGeom prst="straightConnector1">
            <a:avLst/>
          </a:prstGeom>
          <a:ln>
            <a:solidFill>
              <a:srgbClr val="FFFF00"/>
            </a:solidFill>
            <a:prstDash val="dash"/>
            <a:tailEnd type="arrow"/>
          </a:ln>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6713" y="2343150"/>
            <a:ext cx="914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4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1+#ppt_w/2"/>
                                          </p:val>
                                        </p:tav>
                                        <p:tav tm="100000">
                                          <p:val>
                                            <p:strVal val="#ppt_x"/>
                                          </p:val>
                                        </p:tav>
                                      </p:tavLst>
                                    </p:anim>
                                    <p:anim calcmode="lin" valueType="num">
                                      <p:cBhvr additive="base">
                                        <p:cTn id="8" dur="5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40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0"/>
                                        <p:tgtEl>
                                          <p:spTgt spid="12"/>
                                        </p:tgtEl>
                                      </p:cBhvr>
                                    </p:animEffect>
                                  </p:childTnLst>
                                </p:cTn>
                              </p:par>
                            </p:childTnLst>
                          </p:cTn>
                        </p:par>
                        <p:par>
                          <p:cTn id="12" fill="hold" nodeType="afterGroup">
                            <p:stCondLst>
                              <p:cond delay="9000"/>
                            </p:stCondLst>
                            <p:childTnLst>
                              <p:par>
                                <p:cTn id="13" presetID="2" presetClass="entr" presetSubtype="8" fill="hold" nodeType="afterEffect">
                                  <p:stCondLst>
                                    <p:cond delay="6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0" fill="hold"/>
                                        <p:tgtEl>
                                          <p:spTgt spid="4"/>
                                        </p:tgtEl>
                                        <p:attrNameLst>
                                          <p:attrName>ppt_x</p:attrName>
                                        </p:attrNameLst>
                                      </p:cBhvr>
                                      <p:tavLst>
                                        <p:tav tm="0">
                                          <p:val>
                                            <p:strVal val="0-#ppt_w/2"/>
                                          </p:val>
                                        </p:tav>
                                        <p:tav tm="100000">
                                          <p:val>
                                            <p:strVal val="#ppt_x"/>
                                          </p:val>
                                        </p:tav>
                                      </p:tavLst>
                                    </p:anim>
                                    <p:anim calcmode="lin" valueType="num">
                                      <p:cBhvr additive="base">
                                        <p:cTn id="16" dur="3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60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3000"/>
                                        <p:tgtEl>
                                          <p:spTgt spid="7"/>
                                        </p:tgtEl>
                                      </p:cBhvr>
                                    </p:animEffect>
                                  </p:childTnLst>
                                </p:cTn>
                              </p:par>
                              <p:par>
                                <p:cTn id="20" presetID="21" presetClass="entr" presetSubtype="1" fill="hold" nodeType="withEffect">
                                  <p:stCondLst>
                                    <p:cond delay="700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57400" y="1172884"/>
            <a:ext cx="4794796" cy="2643162"/>
          </a:xfrm>
          <a:prstGeom prst="rect">
            <a:avLst/>
          </a:prstGeom>
        </p:spPr>
      </p:pic>
      <p:sp>
        <p:nvSpPr>
          <p:cNvPr id="5" name="TextBox 2"/>
          <p:cNvSpPr txBox="1">
            <a:spLocks noChangeArrowheads="1"/>
          </p:cNvSpPr>
          <p:nvPr/>
        </p:nvSpPr>
        <p:spPr bwMode="auto">
          <a:xfrm>
            <a:off x="675307" y="76200"/>
            <a:ext cx="78188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3600" dirty="0" smtClean="0">
                <a:solidFill>
                  <a:srgbClr val="FFFF00"/>
                </a:solidFill>
                <a:latin typeface="Calibri" pitchFamily="34" charset="0"/>
              </a:rPr>
              <a:t>P-3 and G-IV Atlantic bases of operations</a:t>
            </a:r>
            <a:endParaRPr lang="en-US" altLang="en-US" sz="3600" dirty="0">
              <a:solidFill>
                <a:srgbClr val="FFFF00"/>
              </a:solidFill>
              <a:latin typeface="Calibri" pitchFamily="34" charset="0"/>
            </a:endParaRPr>
          </a:p>
        </p:txBody>
      </p:sp>
      <p:sp>
        <p:nvSpPr>
          <p:cNvPr id="6" name="TextBox 5"/>
          <p:cNvSpPr txBox="1"/>
          <p:nvPr/>
        </p:nvSpPr>
        <p:spPr>
          <a:xfrm>
            <a:off x="2667000" y="742890"/>
            <a:ext cx="3956596" cy="400110"/>
          </a:xfrm>
          <a:prstGeom prst="rect">
            <a:avLst/>
          </a:prstGeom>
          <a:noFill/>
        </p:spPr>
        <p:txBody>
          <a:bodyPr wrap="none" rtlCol="0">
            <a:spAutoFit/>
          </a:bodyPr>
          <a:lstStyle/>
          <a:p>
            <a:r>
              <a:rPr lang="en-US" sz="2000" dirty="0" smtClean="0">
                <a:latin typeface="Calibri" panose="020F0502020204030204" pitchFamily="34" charset="0"/>
              </a:rPr>
              <a:t>Assuming 2 hours of on-station time</a:t>
            </a:r>
            <a:endParaRPr lang="en-US" sz="2000" dirty="0">
              <a:latin typeface="Calibri" panose="020F0502020204030204" pitchFamily="34" charset="0"/>
            </a:endParaRPr>
          </a:p>
        </p:txBody>
      </p:sp>
      <p:pic>
        <p:nvPicPr>
          <p:cNvPr id="7" name="Picture 6"/>
          <p:cNvPicPr>
            <a:picLocks noChangeAspect="1"/>
          </p:cNvPicPr>
          <p:nvPr/>
        </p:nvPicPr>
        <p:blipFill>
          <a:blip r:embed="rId3"/>
          <a:stretch>
            <a:fillRect/>
          </a:stretch>
        </p:blipFill>
        <p:spPr>
          <a:xfrm>
            <a:off x="2057400" y="4038600"/>
            <a:ext cx="4794796" cy="2643162"/>
          </a:xfrm>
          <a:prstGeom prst="rect">
            <a:avLst/>
          </a:prstGeom>
        </p:spPr>
      </p:pic>
      <p:sp>
        <p:nvSpPr>
          <p:cNvPr id="8" name="Rectangle 7"/>
          <p:cNvSpPr>
            <a:spLocks noChangeArrowheads="1"/>
          </p:cNvSpPr>
          <p:nvPr/>
        </p:nvSpPr>
        <p:spPr bwMode="auto">
          <a:xfrm>
            <a:off x="135763" y="2263632"/>
            <a:ext cx="2759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2400" b="1" dirty="0" smtClean="0">
                <a:cs typeface="Arial" charset="0"/>
              </a:rPr>
              <a:t>P-3</a:t>
            </a:r>
            <a:endParaRPr lang="en-US" altLang="zh-CN" sz="2400" b="1" dirty="0">
              <a:cs typeface="Arial" charset="0"/>
            </a:endParaRPr>
          </a:p>
        </p:txBody>
      </p:sp>
      <p:sp>
        <p:nvSpPr>
          <p:cNvPr id="9" name="Rectangle 8"/>
          <p:cNvSpPr>
            <a:spLocks noChangeArrowheads="1"/>
          </p:cNvSpPr>
          <p:nvPr/>
        </p:nvSpPr>
        <p:spPr bwMode="auto">
          <a:xfrm>
            <a:off x="135763" y="5126314"/>
            <a:ext cx="2759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2400" b="1" dirty="0" smtClean="0">
                <a:cs typeface="Arial" charset="0"/>
              </a:rPr>
              <a:t>G-IV</a:t>
            </a:r>
            <a:endParaRPr lang="en-US" altLang="zh-CN" sz="2400" b="1" dirty="0">
              <a:cs typeface="Arial" charset="0"/>
            </a:endParaRPr>
          </a:p>
        </p:txBody>
      </p:sp>
    </p:spTree>
    <p:extLst>
      <p:ext uri="{BB962C8B-B14F-4D97-AF65-F5344CB8AC3E}">
        <p14:creationId xmlns:p14="http://schemas.microsoft.com/office/powerpoint/2010/main" val="3389521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2745" y="1824848"/>
            <a:ext cx="3803884" cy="3331250"/>
          </a:xfrm>
          <a:prstGeom prst="rect">
            <a:avLst/>
          </a:prstGeom>
        </p:spPr>
      </p:pic>
      <p:sp>
        <p:nvSpPr>
          <p:cNvPr id="6" name="TextBox 2"/>
          <p:cNvSpPr txBox="1">
            <a:spLocks noChangeArrowheads="1"/>
          </p:cNvSpPr>
          <p:nvPr/>
        </p:nvSpPr>
        <p:spPr bwMode="auto">
          <a:xfrm>
            <a:off x="102129" y="76200"/>
            <a:ext cx="896514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3600" dirty="0" smtClean="0">
                <a:solidFill>
                  <a:srgbClr val="FFFF00"/>
                </a:solidFill>
                <a:latin typeface="Calibri" pitchFamily="34" charset="0"/>
              </a:rPr>
              <a:t>Sample</a:t>
            </a:r>
            <a:r>
              <a:rPr lang="en-US" altLang="en-US" sz="3600" dirty="0" smtClean="0">
                <a:solidFill>
                  <a:srgbClr val="FFFF00"/>
                </a:solidFill>
                <a:latin typeface="Calibri" pitchFamily="34" charset="0"/>
              </a:rPr>
              <a:t> P-3 </a:t>
            </a:r>
            <a:r>
              <a:rPr lang="en-US" altLang="en-US" sz="3600" dirty="0">
                <a:solidFill>
                  <a:srgbClr val="FFFF00"/>
                </a:solidFill>
                <a:latin typeface="Calibri" pitchFamily="34" charset="0"/>
              </a:rPr>
              <a:t>Flight track into Hurricane </a:t>
            </a:r>
            <a:r>
              <a:rPr lang="en-US" altLang="en-US" sz="3600" dirty="0" smtClean="0">
                <a:solidFill>
                  <a:srgbClr val="FFFF00"/>
                </a:solidFill>
                <a:latin typeface="Calibri" pitchFamily="34" charset="0"/>
              </a:rPr>
              <a:t>Hermine</a:t>
            </a:r>
            <a:endParaRPr lang="en-US" altLang="en-US" sz="3600" dirty="0">
              <a:solidFill>
                <a:srgbClr val="FFFF00"/>
              </a:solidFill>
              <a:latin typeface="Calibri" pitchFamily="34" charset="0"/>
            </a:endParaRPr>
          </a:p>
          <a:p>
            <a:pPr algn="ctr" eaLnBrk="1" hangingPunct="1">
              <a:spcBef>
                <a:spcPct val="0"/>
              </a:spcBef>
              <a:buClrTx/>
              <a:buSzTx/>
              <a:buFontTx/>
              <a:buNone/>
            </a:pPr>
            <a:r>
              <a:rPr lang="en-US" altLang="en-US" sz="3600" dirty="0" smtClean="0">
                <a:solidFill>
                  <a:srgbClr val="FFFF00"/>
                </a:solidFill>
                <a:latin typeface="Calibri" pitchFamily="34" charset="0"/>
              </a:rPr>
              <a:t>September 1, 2016</a:t>
            </a:r>
            <a:endParaRPr lang="en-US" altLang="en-US" sz="3600" dirty="0">
              <a:solidFill>
                <a:srgbClr val="FFFF00"/>
              </a:solidFill>
              <a:latin typeface="Calibri" pitchFamily="34" charset="0"/>
            </a:endParaRPr>
          </a:p>
        </p:txBody>
      </p:sp>
      <p:sp>
        <p:nvSpPr>
          <p:cNvPr id="7" name="Rectangle 6"/>
          <p:cNvSpPr>
            <a:spLocks noChangeArrowheads="1"/>
          </p:cNvSpPr>
          <p:nvPr/>
        </p:nvSpPr>
        <p:spPr bwMode="auto">
          <a:xfrm>
            <a:off x="533400" y="1289078"/>
            <a:ext cx="31591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dirty="0" smtClean="0">
                <a:cs typeface="Arial" charset="0"/>
              </a:rPr>
              <a:t>Lower fuselage reflectivity (shaded, </a:t>
            </a:r>
            <a:r>
              <a:rPr lang="en-US" altLang="zh-CN" sz="1400" dirty="0" err="1" smtClean="0">
                <a:cs typeface="Arial" charset="0"/>
              </a:rPr>
              <a:t>dBZ</a:t>
            </a:r>
            <a:r>
              <a:rPr lang="en-US" altLang="zh-CN" sz="1400" dirty="0" smtClean="0">
                <a:cs typeface="Arial" charset="0"/>
              </a:rPr>
              <a:t>) and flight-level winds (</a:t>
            </a:r>
            <a:r>
              <a:rPr lang="en-US" altLang="zh-CN" sz="1400" dirty="0" err="1" smtClean="0">
                <a:cs typeface="Arial" charset="0"/>
              </a:rPr>
              <a:t>kt</a:t>
            </a:r>
            <a:r>
              <a:rPr lang="en-US" altLang="zh-CN" sz="1400" dirty="0" smtClean="0">
                <a:cs typeface="Arial" charset="0"/>
              </a:rPr>
              <a:t>)</a:t>
            </a:r>
            <a:endParaRPr lang="en-US" altLang="zh-CN" sz="1400" dirty="0">
              <a:cs typeface="Arial" charset="0"/>
            </a:endParaRPr>
          </a:p>
        </p:txBody>
      </p:sp>
      <p:sp>
        <p:nvSpPr>
          <p:cNvPr id="8" name="Rectangle 7"/>
          <p:cNvSpPr>
            <a:spLocks noChangeArrowheads="1"/>
          </p:cNvSpPr>
          <p:nvPr/>
        </p:nvSpPr>
        <p:spPr bwMode="auto">
          <a:xfrm>
            <a:off x="5029200" y="1428929"/>
            <a:ext cx="33190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dirty="0" smtClean="0">
                <a:cs typeface="Arial" charset="0"/>
              </a:rPr>
              <a:t>Flight track and flight-level winds (</a:t>
            </a:r>
            <a:r>
              <a:rPr lang="en-US" altLang="zh-CN" sz="1400" dirty="0" err="1" smtClean="0">
                <a:cs typeface="Arial" charset="0"/>
              </a:rPr>
              <a:t>kt</a:t>
            </a:r>
            <a:r>
              <a:rPr lang="en-US" altLang="zh-CN" sz="1400" dirty="0" smtClean="0">
                <a:cs typeface="Arial" charset="0"/>
              </a:rPr>
              <a:t>)</a:t>
            </a:r>
            <a:endParaRPr lang="en-US" altLang="zh-CN" sz="1400" dirty="0">
              <a:cs typeface="Arial" charset="0"/>
            </a:endParaRPr>
          </a:p>
        </p:txBody>
      </p:sp>
      <p:grpSp>
        <p:nvGrpSpPr>
          <p:cNvPr id="20" name="Group 19"/>
          <p:cNvGrpSpPr/>
          <p:nvPr/>
        </p:nvGrpSpPr>
        <p:grpSpPr>
          <a:xfrm>
            <a:off x="4622925" y="1812298"/>
            <a:ext cx="3947449" cy="3343799"/>
            <a:chOff x="548351" y="652256"/>
            <a:chExt cx="7917425" cy="6196742"/>
          </a:xfrm>
        </p:grpSpPr>
        <p:pic>
          <p:nvPicPr>
            <p:cNvPr id="9" name="Picture 8"/>
            <p:cNvPicPr>
              <a:picLocks noChangeAspect="1"/>
            </p:cNvPicPr>
            <p:nvPr/>
          </p:nvPicPr>
          <p:blipFill rotWithShape="1">
            <a:blip r:embed="rId3"/>
            <a:srcRect l="27595" t="18292" r="14644" b="19513"/>
            <a:stretch/>
          </p:blipFill>
          <p:spPr>
            <a:xfrm>
              <a:off x="548351" y="652256"/>
              <a:ext cx="7917425" cy="6196742"/>
            </a:xfrm>
            <a:prstGeom prst="rect">
              <a:avLst/>
            </a:prstGeom>
          </p:spPr>
        </p:pic>
        <p:sp>
          <p:nvSpPr>
            <p:cNvPr id="10" name="TextBox 9"/>
            <p:cNvSpPr txBox="1"/>
            <p:nvPr/>
          </p:nvSpPr>
          <p:spPr>
            <a:xfrm>
              <a:off x="797349" y="3593613"/>
              <a:ext cx="2659651" cy="2737790"/>
            </a:xfrm>
            <a:prstGeom prst="rect">
              <a:avLst/>
            </a:prstGeom>
            <a:noFill/>
          </p:spPr>
          <p:txBody>
            <a:bodyPr wrap="square" rtlCol="0">
              <a:spAutoFit/>
            </a:bodyPr>
            <a:lstStyle/>
            <a:p>
              <a:pPr defTabSz="457200"/>
              <a:r>
                <a:rPr lang="en-US" sz="1000" dirty="0" smtClean="0">
                  <a:solidFill>
                    <a:srgbClr val="FFFFFF"/>
                  </a:solidFill>
                  <a:latin typeface="Arial"/>
                  <a:cs typeface="Arial"/>
                </a:rPr>
                <a:t>(5) Offshore intense convection module:</a:t>
              </a:r>
            </a:p>
            <a:p>
              <a:pPr defTabSz="457200"/>
              <a:r>
                <a:rPr lang="en-US" sz="1000" dirty="0" smtClean="0">
                  <a:solidFill>
                    <a:srgbClr val="FFFFFF"/>
                  </a:solidFill>
                  <a:latin typeface="Arial"/>
                  <a:cs typeface="Arial"/>
                </a:rPr>
                <a:t>NW IP, upwind to SW, cross band, downwind to NE endpoint. Drops at turns and midpoints</a:t>
              </a:r>
            </a:p>
            <a:p>
              <a:pPr defTabSz="457200"/>
              <a:r>
                <a:rPr lang="en-US" sz="1000" dirty="0" smtClean="0">
                  <a:solidFill>
                    <a:srgbClr val="FFFFFF"/>
                  </a:solidFill>
                  <a:latin typeface="Arial"/>
                  <a:cs typeface="Arial"/>
                </a:rPr>
                <a:t>(</a:t>
              </a:r>
              <a:r>
                <a:rPr lang="en-US" sz="1000" i="1" dirty="0" smtClean="0">
                  <a:solidFill>
                    <a:srgbClr val="FFFFFF"/>
                  </a:solidFill>
                  <a:latin typeface="Arial"/>
                  <a:cs typeface="Arial"/>
                </a:rPr>
                <a:t>bad drop at end of upwind leg</a:t>
              </a:r>
              <a:r>
                <a:rPr lang="en-US" sz="1000" dirty="0" smtClean="0">
                  <a:solidFill>
                    <a:srgbClr val="FFFFFF"/>
                  </a:solidFill>
                  <a:latin typeface="Arial"/>
                  <a:cs typeface="Arial"/>
                </a:rPr>
                <a:t>) </a:t>
              </a:r>
              <a:endParaRPr lang="en-US" sz="1000" dirty="0">
                <a:solidFill>
                  <a:srgbClr val="FFFFFF"/>
                </a:solidFill>
                <a:latin typeface="Arial"/>
                <a:cs typeface="Arial"/>
              </a:endParaRPr>
            </a:p>
          </p:txBody>
        </p:sp>
        <p:cxnSp>
          <p:nvCxnSpPr>
            <p:cNvPr id="11" name="Straight Arrow Connector 10"/>
            <p:cNvCxnSpPr>
              <a:endCxn id="13" idx="0"/>
            </p:cNvCxnSpPr>
            <p:nvPr/>
          </p:nvCxnSpPr>
          <p:spPr>
            <a:xfrm flipH="1">
              <a:off x="4083347" y="2577974"/>
              <a:ext cx="1375690" cy="2200074"/>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906302" y="2259357"/>
              <a:ext cx="634933" cy="484817"/>
            </a:xfrm>
            <a:prstGeom prst="rect">
              <a:avLst/>
            </a:prstGeom>
            <a:noFill/>
          </p:spPr>
          <p:txBody>
            <a:bodyPr wrap="square" rtlCol="0">
              <a:spAutoFit/>
            </a:bodyPr>
            <a:lstStyle/>
            <a:p>
              <a:pPr defTabSz="457200"/>
              <a:r>
                <a:rPr lang="en-US" sz="1100" b="1" dirty="0" smtClean="0">
                  <a:solidFill>
                    <a:srgbClr val="FFFFFF"/>
                  </a:solidFill>
                  <a:latin typeface="Arial"/>
                  <a:cs typeface="Arial"/>
                </a:rPr>
                <a:t>IP</a:t>
              </a:r>
              <a:endParaRPr lang="en-US" sz="1100" b="1" dirty="0">
                <a:solidFill>
                  <a:srgbClr val="FFFFFF"/>
                </a:solidFill>
                <a:latin typeface="Arial"/>
                <a:cs typeface="Arial"/>
              </a:endParaRPr>
            </a:p>
          </p:txBody>
        </p:sp>
        <p:sp>
          <p:nvSpPr>
            <p:cNvPr id="13" name="TextBox 12"/>
            <p:cNvSpPr txBox="1"/>
            <p:nvPr/>
          </p:nvSpPr>
          <p:spPr>
            <a:xfrm>
              <a:off x="3765880" y="4778050"/>
              <a:ext cx="634933" cy="338554"/>
            </a:xfrm>
            <a:prstGeom prst="rect">
              <a:avLst/>
            </a:prstGeom>
            <a:noFill/>
          </p:spPr>
          <p:txBody>
            <a:bodyPr wrap="square" rtlCol="0">
              <a:spAutoFit/>
            </a:bodyPr>
            <a:lstStyle/>
            <a:p>
              <a:pPr defTabSz="457200"/>
              <a:r>
                <a:rPr lang="en-US" sz="1600" b="1" dirty="0" smtClean="0">
                  <a:solidFill>
                    <a:srgbClr val="FFFFFF"/>
                  </a:solidFill>
                  <a:latin typeface="Arial"/>
                  <a:cs typeface="Arial"/>
                </a:rPr>
                <a:t>2</a:t>
              </a:r>
              <a:endParaRPr lang="en-US" sz="1600" b="1" dirty="0">
                <a:solidFill>
                  <a:srgbClr val="FFFFFF"/>
                </a:solidFill>
                <a:latin typeface="Arial"/>
                <a:cs typeface="Arial"/>
              </a:endParaRPr>
            </a:p>
          </p:txBody>
        </p:sp>
        <p:cxnSp>
          <p:nvCxnSpPr>
            <p:cNvPr id="14" name="Straight Arrow Connector 13"/>
            <p:cNvCxnSpPr/>
            <p:nvPr/>
          </p:nvCxnSpPr>
          <p:spPr>
            <a:xfrm>
              <a:off x="3838459" y="5271245"/>
              <a:ext cx="1298728" cy="655837"/>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146805" y="5700073"/>
              <a:ext cx="634933" cy="338554"/>
            </a:xfrm>
            <a:prstGeom prst="rect">
              <a:avLst/>
            </a:prstGeom>
            <a:noFill/>
          </p:spPr>
          <p:txBody>
            <a:bodyPr wrap="square" rtlCol="0">
              <a:spAutoFit/>
            </a:bodyPr>
            <a:lstStyle/>
            <a:p>
              <a:pPr defTabSz="457200"/>
              <a:r>
                <a:rPr lang="en-US" sz="1600" b="1" dirty="0">
                  <a:solidFill>
                    <a:srgbClr val="FFFFFF"/>
                  </a:solidFill>
                  <a:latin typeface="Arial"/>
                  <a:cs typeface="Arial"/>
                </a:rPr>
                <a:t>3</a:t>
              </a:r>
            </a:p>
          </p:txBody>
        </p:sp>
        <p:cxnSp>
          <p:nvCxnSpPr>
            <p:cNvPr id="16" name="Straight Arrow Connector 15"/>
            <p:cNvCxnSpPr/>
            <p:nvPr/>
          </p:nvCxnSpPr>
          <p:spPr>
            <a:xfrm flipV="1">
              <a:off x="5579715" y="2944299"/>
              <a:ext cx="1519992" cy="2909769"/>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868826" y="2483348"/>
              <a:ext cx="634933" cy="338554"/>
            </a:xfrm>
            <a:prstGeom prst="rect">
              <a:avLst/>
            </a:prstGeom>
            <a:noFill/>
          </p:spPr>
          <p:txBody>
            <a:bodyPr wrap="square" rtlCol="0">
              <a:spAutoFit/>
            </a:bodyPr>
            <a:lstStyle/>
            <a:p>
              <a:pPr defTabSz="457200"/>
              <a:r>
                <a:rPr lang="en-US" sz="1600" b="1" dirty="0" smtClean="0">
                  <a:solidFill>
                    <a:srgbClr val="FFFFFF"/>
                  </a:solidFill>
                  <a:latin typeface="Arial"/>
                  <a:cs typeface="Arial"/>
                </a:rPr>
                <a:t>4</a:t>
              </a:r>
              <a:endParaRPr lang="en-US" sz="1600" b="1" dirty="0">
                <a:solidFill>
                  <a:srgbClr val="FFFFFF"/>
                </a:solidFill>
                <a:latin typeface="Arial"/>
                <a:cs typeface="Arial"/>
              </a:endParaRPr>
            </a:p>
          </p:txBody>
        </p:sp>
      </p:grpSp>
    </p:spTree>
    <p:extLst>
      <p:ext uri="{BB962C8B-B14F-4D97-AF65-F5344CB8AC3E}">
        <p14:creationId xmlns:p14="http://schemas.microsoft.com/office/powerpoint/2010/main" val="313096177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026" descr="P3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304800"/>
            <a:ext cx="90297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3"/>
          <p:cNvSpPr txBox="1">
            <a:spLocks noChangeArrowheads="1"/>
          </p:cNvSpPr>
          <p:nvPr/>
        </p:nvSpPr>
        <p:spPr bwMode="auto">
          <a:xfrm>
            <a:off x="749795" y="152400"/>
            <a:ext cx="747980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5400" b="1" dirty="0" smtClean="0">
                <a:solidFill>
                  <a:schemeClr val="bg2"/>
                </a:solidFill>
                <a:latin typeface="Calibri" pitchFamily="34" charset="0"/>
              </a:rPr>
              <a:t>4. Views </a:t>
            </a:r>
            <a:r>
              <a:rPr lang="en-US" altLang="en-US" sz="5400" b="1" dirty="0">
                <a:solidFill>
                  <a:schemeClr val="bg2"/>
                </a:solidFill>
                <a:latin typeface="Calibri" pitchFamily="34" charset="0"/>
              </a:rPr>
              <a:t>from the aircraft</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4754" name="Picture 2" descr="WIS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385888"/>
            <a:ext cx="80676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 Box 3"/>
          <p:cNvSpPr txBox="1">
            <a:spLocks noChangeArrowheads="1"/>
          </p:cNvSpPr>
          <p:nvPr/>
        </p:nvSpPr>
        <p:spPr bwMode="auto">
          <a:xfrm>
            <a:off x="2486025" y="500063"/>
            <a:ext cx="3794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Inside the P-3 Aircraft</a:t>
            </a:r>
            <a:endParaRPr lang="en-US" altLang="en-US" sz="2000">
              <a:solidFill>
                <a:srgbClr val="FFFFF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2335213" y="228600"/>
            <a:ext cx="4473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Dropsonde release on P-3</a:t>
            </a:r>
            <a:endParaRPr lang="en-US" altLang="en-US" sz="2000">
              <a:solidFill>
                <a:srgbClr val="FFFFFF"/>
              </a:solidFill>
              <a:latin typeface="Calibri" pitchFamily="34" charset="0"/>
            </a:endParaRPr>
          </a:p>
        </p:txBody>
      </p:sp>
      <p:pic>
        <p:nvPicPr>
          <p:cNvPr id="5" name="Untitl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148825"/>
            <a:ext cx="9144000" cy="52577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1895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5"/>
                  </p:tgtEl>
                </p:cond>
              </p:nextCondLst>
            </p:seq>
            <p:video>
              <p:cMediaNode vol="80000">
                <p:cTn id="14"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1400" y="76200"/>
            <a:ext cx="1881188" cy="769938"/>
          </a:xfrm>
          <a:prstGeom prst="rect">
            <a:avLst/>
          </a:prstGeom>
          <a:noFill/>
        </p:spPr>
        <p:txBody>
          <a:bodyPr wrap="none">
            <a:spAutoFit/>
          </a:bodyPr>
          <a:lstStyle/>
          <a:p>
            <a:pPr>
              <a:defRPr/>
            </a:pPr>
            <a:r>
              <a:rPr lang="en-US" sz="4400" dirty="0">
                <a:solidFill>
                  <a:srgbClr val="FFFF00"/>
                </a:solidFill>
                <a:latin typeface="Calibri" panose="020F0502020204030204" pitchFamily="34" charset="0"/>
              </a:rPr>
              <a:t>Outline</a:t>
            </a:r>
          </a:p>
        </p:txBody>
      </p:sp>
      <p:sp>
        <p:nvSpPr>
          <p:cNvPr id="3" name="Content Placeholder 2"/>
          <p:cNvSpPr txBox="1">
            <a:spLocks/>
          </p:cNvSpPr>
          <p:nvPr/>
        </p:nvSpPr>
        <p:spPr>
          <a:xfrm>
            <a:off x="304800" y="1112838"/>
            <a:ext cx="8686800" cy="4525962"/>
          </a:xfrm>
          <a:prstGeom prst="rect">
            <a:avLst/>
          </a:prstGeom>
        </p:spPr>
        <p:txBody>
          <a:bodyPr/>
          <a:lstStyle/>
          <a:p>
            <a:pPr marL="742950" indent="-742950">
              <a:spcBef>
                <a:spcPct val="20000"/>
              </a:spcBef>
              <a:buFont typeface="+mj-lt"/>
              <a:buAutoNum type="arabicPeriod"/>
              <a:defRPr/>
            </a:pPr>
            <a:r>
              <a:rPr lang="en-US" sz="3600" dirty="0" smtClean="0">
                <a:latin typeface="Calibri" panose="020F0502020204030204" pitchFamily="34" charset="0"/>
              </a:rPr>
              <a:t>Tools </a:t>
            </a:r>
            <a:r>
              <a:rPr lang="en-US" sz="3600" dirty="0">
                <a:latin typeface="Calibri" panose="020F0502020204030204" pitchFamily="34" charset="0"/>
              </a:rPr>
              <a:t>for observing hurricanes</a:t>
            </a:r>
          </a:p>
          <a:p>
            <a:pPr marL="742950" indent="-742950">
              <a:spcBef>
                <a:spcPct val="20000"/>
              </a:spcBef>
              <a:buFont typeface="+mj-lt"/>
              <a:buAutoNum type="arabicPeriod"/>
              <a:defRPr/>
            </a:pPr>
            <a:r>
              <a:rPr lang="en-US" sz="3600" dirty="0">
                <a:solidFill>
                  <a:prstClr val="white"/>
                </a:solidFill>
                <a:latin typeface="Calibri" panose="020F0502020204030204" pitchFamily="34" charset="0"/>
              </a:rPr>
              <a:t>Use of observations to improve hurricane forecasts</a:t>
            </a:r>
          </a:p>
          <a:p>
            <a:pPr marL="742950" indent="-742950">
              <a:spcBef>
                <a:spcPct val="20000"/>
              </a:spcBef>
              <a:buFont typeface="+mj-lt"/>
              <a:buAutoNum type="arabicPeriod"/>
              <a:defRPr/>
            </a:pPr>
            <a:r>
              <a:rPr lang="en-US" sz="3600" dirty="0" smtClean="0">
                <a:solidFill>
                  <a:prstClr val="white"/>
                </a:solidFill>
                <a:latin typeface="Calibri" panose="020F0502020204030204" pitchFamily="34" charset="0"/>
              </a:rPr>
              <a:t>Flight profiles</a:t>
            </a:r>
            <a:endParaRPr lang="en-US" sz="3600" dirty="0" smtClean="0">
              <a:solidFill>
                <a:prstClr val="white"/>
              </a:solidFill>
              <a:latin typeface="Calibri" panose="020F0502020204030204" pitchFamily="34" charset="0"/>
            </a:endParaRPr>
          </a:p>
          <a:p>
            <a:pPr marL="742950" indent="-742950">
              <a:spcBef>
                <a:spcPct val="20000"/>
              </a:spcBef>
              <a:buFont typeface="+mj-lt"/>
              <a:buAutoNum type="arabicPeriod"/>
              <a:defRPr/>
            </a:pPr>
            <a:r>
              <a:rPr lang="en-US" sz="3600" dirty="0" smtClean="0">
                <a:latin typeface="Calibri" panose="020F0502020204030204" pitchFamily="34" charset="0"/>
              </a:rPr>
              <a:t>Views </a:t>
            </a:r>
            <a:r>
              <a:rPr lang="en-US" sz="3600" dirty="0">
                <a:latin typeface="Calibri" panose="020F0502020204030204" pitchFamily="34" charset="0"/>
              </a:rPr>
              <a:t>from the aircraft</a:t>
            </a:r>
          </a:p>
          <a:p>
            <a:pPr marL="342900" indent="-342900">
              <a:spcBef>
                <a:spcPct val="20000"/>
              </a:spcBef>
              <a:buFont typeface="Arial" pitchFamily="34" charset="0"/>
              <a:buChar char="•"/>
              <a:defRPr/>
            </a:pPr>
            <a:endParaRPr lang="en-US" sz="3600" dirty="0">
              <a:latin typeface="Calibri" panose="020F0502020204030204" pitchFamily="34" charset="0"/>
            </a:endParaRPr>
          </a:p>
        </p:txBody>
      </p:sp>
    </p:spTree>
    <p:extLst>
      <p:ext uri="{BB962C8B-B14F-4D97-AF65-F5344CB8AC3E}">
        <p14:creationId xmlns:p14="http://schemas.microsoft.com/office/powerpoint/2010/main" val="64982022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026" descr="cab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855663"/>
            <a:ext cx="74295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 Box 3"/>
          <p:cNvSpPr txBox="1">
            <a:spLocks noChangeArrowheads="1"/>
          </p:cNvSpPr>
          <p:nvPr/>
        </p:nvSpPr>
        <p:spPr bwMode="auto">
          <a:xfrm>
            <a:off x="2397125" y="152400"/>
            <a:ext cx="3971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Inside the G-IV Aircraft</a:t>
            </a:r>
            <a:endParaRPr lang="en-US" altLang="en-US" sz="2000">
              <a:solidFill>
                <a:srgbClr val="FFFFF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eye_ven_v"/>
          <p:cNvPicPr>
            <a:picLocks noChangeAspect="1" noChangeArrowheads="1"/>
          </p:cNvPicPr>
          <p:nvPr/>
        </p:nvPicPr>
        <p:blipFill>
          <a:blip r:embed="rId3">
            <a:extLst>
              <a:ext uri="{28A0092B-C50C-407E-A947-70E740481C1C}">
                <a14:useLocalDpi xmlns:a14="http://schemas.microsoft.com/office/drawing/2010/main" val="0"/>
              </a:ext>
            </a:extLst>
          </a:blip>
          <a:srcRect r="8611" b="43210"/>
          <a:stretch>
            <a:fillRect/>
          </a:stretch>
        </p:blipFill>
        <p:spPr bwMode="auto">
          <a:xfrm>
            <a:off x="762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g19_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ext Box 3"/>
          <p:cNvSpPr txBox="1">
            <a:spLocks noChangeArrowheads="1"/>
          </p:cNvSpPr>
          <p:nvPr/>
        </p:nvSpPr>
        <p:spPr bwMode="auto">
          <a:xfrm>
            <a:off x="109538" y="5437188"/>
            <a:ext cx="36766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a:spcBef>
                <a:spcPct val="0"/>
              </a:spcBef>
              <a:buClrTx/>
              <a:buSzTx/>
              <a:buFontTx/>
              <a:buNone/>
            </a:pPr>
            <a:r>
              <a:rPr lang="en-US" altLang="en-US" b="1">
                <a:solidFill>
                  <a:srgbClr val="FFFFFF"/>
                </a:solidFill>
                <a:latin typeface="Arial" charset="0"/>
              </a:rPr>
              <a:t>low clouds above </a:t>
            </a:r>
          </a:p>
          <a:p>
            <a:pPr algn="ctr">
              <a:spcBef>
                <a:spcPct val="0"/>
              </a:spcBef>
              <a:buClrTx/>
              <a:buSzTx/>
              <a:buFontTx/>
              <a:buNone/>
            </a:pPr>
            <a:r>
              <a:rPr lang="en-US" altLang="en-US" b="1">
                <a:solidFill>
                  <a:srgbClr val="FFFFFF"/>
                </a:solidFill>
                <a:latin typeface="Arial" charset="0"/>
              </a:rPr>
              <a:t>sea-surface</a:t>
            </a:r>
          </a:p>
        </p:txBody>
      </p:sp>
      <p:sp>
        <p:nvSpPr>
          <p:cNvPr id="78852" name="Line 4"/>
          <p:cNvSpPr>
            <a:spLocks noChangeShapeType="1"/>
          </p:cNvSpPr>
          <p:nvPr/>
        </p:nvSpPr>
        <p:spPr bwMode="auto">
          <a:xfrm>
            <a:off x="3581400" y="5867400"/>
            <a:ext cx="1447800" cy="152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3" name="Line 5"/>
          <p:cNvSpPr>
            <a:spLocks noChangeShapeType="1"/>
          </p:cNvSpPr>
          <p:nvPr/>
        </p:nvSpPr>
        <p:spPr bwMode="auto">
          <a:xfrm>
            <a:off x="3124200" y="6324600"/>
            <a:ext cx="3810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4" name="Text Box 6"/>
          <p:cNvSpPr txBox="1">
            <a:spLocks noChangeArrowheads="1"/>
          </p:cNvSpPr>
          <p:nvPr/>
        </p:nvSpPr>
        <p:spPr bwMode="auto">
          <a:xfrm>
            <a:off x="7239000" y="3836988"/>
            <a:ext cx="16271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eyewall</a:t>
            </a:r>
          </a:p>
        </p:txBody>
      </p:sp>
      <p:sp>
        <p:nvSpPr>
          <p:cNvPr id="78855" name="Line 7"/>
          <p:cNvSpPr>
            <a:spLocks noChangeShapeType="1"/>
          </p:cNvSpPr>
          <p:nvPr/>
        </p:nvSpPr>
        <p:spPr bwMode="auto">
          <a:xfrm flipH="1" flipV="1">
            <a:off x="5867400" y="1371600"/>
            <a:ext cx="1447800" cy="2667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6" name="Line 8"/>
          <p:cNvSpPr>
            <a:spLocks noChangeShapeType="1"/>
          </p:cNvSpPr>
          <p:nvPr/>
        </p:nvSpPr>
        <p:spPr bwMode="auto">
          <a:xfrm flipH="1">
            <a:off x="5943600" y="4343400"/>
            <a:ext cx="1371600" cy="1219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7" name="Text Box 9"/>
          <p:cNvSpPr txBox="1">
            <a:spLocks noChangeArrowheads="1"/>
          </p:cNvSpPr>
          <p:nvPr/>
        </p:nvSpPr>
        <p:spPr bwMode="auto">
          <a:xfrm>
            <a:off x="457200" y="76200"/>
            <a:ext cx="8604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Within the Eye of Hurricane Georges (1998)</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DSC054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Text Box 3"/>
          <p:cNvSpPr txBox="1">
            <a:spLocks noChangeArrowheads="1"/>
          </p:cNvSpPr>
          <p:nvPr/>
        </p:nvSpPr>
        <p:spPr bwMode="auto">
          <a:xfrm>
            <a:off x="434975" y="76200"/>
            <a:ext cx="794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In the Eye of the Hurricane Isabel (2003)</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5597525" y="4191000"/>
            <a:ext cx="35464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sz="2800" b="1">
                <a:solidFill>
                  <a:srgbClr val="FFFFFF"/>
                </a:solidFill>
                <a:latin typeface="Arial" charset="0"/>
              </a:rPr>
              <a:t>Wind-blown streaks</a:t>
            </a:r>
          </a:p>
        </p:txBody>
      </p:sp>
      <p:sp>
        <p:nvSpPr>
          <p:cNvPr id="79875" name="Line 3"/>
          <p:cNvSpPr>
            <a:spLocks noChangeShapeType="1"/>
          </p:cNvSpPr>
          <p:nvPr/>
        </p:nvSpPr>
        <p:spPr bwMode="auto">
          <a:xfrm flipH="1">
            <a:off x="5943600" y="4724400"/>
            <a:ext cx="3810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6" name="Line 4"/>
          <p:cNvSpPr>
            <a:spLocks noChangeShapeType="1"/>
          </p:cNvSpPr>
          <p:nvPr/>
        </p:nvSpPr>
        <p:spPr bwMode="auto">
          <a:xfrm>
            <a:off x="7391400" y="4724400"/>
            <a:ext cx="457200" cy="914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7" name="Text Box 5"/>
          <p:cNvSpPr txBox="1">
            <a:spLocks noChangeArrowheads="1"/>
          </p:cNvSpPr>
          <p:nvPr/>
        </p:nvSpPr>
        <p:spPr bwMode="auto">
          <a:xfrm>
            <a:off x="593725" y="4103688"/>
            <a:ext cx="2876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sz="2800" b="1">
                <a:solidFill>
                  <a:srgbClr val="FFFFFF"/>
                </a:solidFill>
                <a:latin typeface="Arial" charset="0"/>
              </a:rPr>
              <a:t>Breaking waves</a:t>
            </a:r>
          </a:p>
        </p:txBody>
      </p:sp>
      <p:sp>
        <p:nvSpPr>
          <p:cNvPr id="79878" name="Line 6"/>
          <p:cNvSpPr>
            <a:spLocks noChangeShapeType="1"/>
          </p:cNvSpPr>
          <p:nvPr/>
        </p:nvSpPr>
        <p:spPr bwMode="auto">
          <a:xfrm flipV="1">
            <a:off x="2057400" y="3505200"/>
            <a:ext cx="30480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9" name="Line 7"/>
          <p:cNvSpPr>
            <a:spLocks noChangeShapeType="1"/>
          </p:cNvSpPr>
          <p:nvPr/>
        </p:nvSpPr>
        <p:spPr bwMode="auto">
          <a:xfrm>
            <a:off x="2286000" y="4724400"/>
            <a:ext cx="8382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79880" name="Picture 8" descr="DSC053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 Box 9"/>
          <p:cNvSpPr txBox="1">
            <a:spLocks noChangeArrowheads="1"/>
          </p:cNvSpPr>
          <p:nvPr/>
        </p:nvSpPr>
        <p:spPr bwMode="auto">
          <a:xfrm>
            <a:off x="838200" y="228600"/>
            <a:ext cx="7834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Sea state under Hurricane Isabel (2003)</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aves_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46196" y="1084263"/>
            <a:ext cx="7251608" cy="5317846"/>
          </a:xfrm>
          <a:prstGeom prst="rect">
            <a:avLst/>
          </a:prstGeom>
        </p:spPr>
      </p:pic>
      <p:sp>
        <p:nvSpPr>
          <p:cNvPr id="3" name="Rectangle 7"/>
          <p:cNvSpPr txBox="1">
            <a:spLocks noChangeArrowheads="1"/>
          </p:cNvSpPr>
          <p:nvPr/>
        </p:nvSpPr>
        <p:spPr>
          <a:xfrm>
            <a:off x="0" y="1524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Low-level flight</a:t>
            </a:r>
            <a:endParaRPr lang="en-US" sz="3200" dirty="0">
              <a:solidFill>
                <a:srgbClr val="FFFF00"/>
              </a:solidFill>
              <a:latin typeface="Calibri" panose="020F0502020204030204" pitchFamily="34" charset="0"/>
              <a:ea typeface="Calibri" charset="0"/>
              <a:cs typeface="Calibri" charset="0"/>
            </a:endParaRPr>
          </a:p>
        </p:txBody>
      </p:sp>
    </p:spTree>
    <p:extLst>
      <p:ext uri="{BB962C8B-B14F-4D97-AF65-F5344CB8AC3E}">
        <p14:creationId xmlns:p14="http://schemas.microsoft.com/office/powerpoint/2010/main" val="1683941917"/>
      </p:ext>
    </p:extLst>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txBox="1">
            <a:spLocks noChangeArrowheads="1"/>
          </p:cNvSpPr>
          <p:nvPr/>
        </p:nvSpPr>
        <p:spPr>
          <a:xfrm>
            <a:off x="0" y="2286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Stadium effect</a:t>
            </a:r>
            <a:endParaRPr lang="en-US" sz="3200" dirty="0">
              <a:solidFill>
                <a:srgbClr val="FFFF00"/>
              </a:solidFill>
              <a:latin typeface="Calibri" panose="020F0502020204030204" pitchFamily="34" charset="0"/>
              <a:ea typeface="Calibri" charset="0"/>
              <a:cs typeface="Calibri" charset="0"/>
            </a:endParaRPr>
          </a:p>
        </p:txBody>
      </p:sp>
      <p:pic>
        <p:nvPicPr>
          <p:cNvPr id="3" name="Katrina_eye_P3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84193" y="1176252"/>
            <a:ext cx="7024018" cy="5268013"/>
          </a:xfrm>
          <a:prstGeom prst="rect">
            <a:avLst/>
          </a:prstGeom>
        </p:spPr>
      </p:pic>
    </p:spTree>
    <p:extLst>
      <p:ext uri="{BB962C8B-B14F-4D97-AF65-F5344CB8AC3E}">
        <p14:creationId xmlns:p14="http://schemas.microsoft.com/office/powerpoint/2010/main" val="16483589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54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3"/>
                  </p:tgtEl>
                </p:cond>
              </p:nextCondLst>
            </p:seq>
            <p:video>
              <p:cMediaNode vol="15152">
                <p:cTn id="14"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81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8075" y="1171575"/>
            <a:ext cx="7094538"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7"/>
          <p:cNvSpPr txBox="1">
            <a:spLocks noChangeArrowheads="1"/>
          </p:cNvSpPr>
          <p:nvPr/>
        </p:nvSpPr>
        <p:spPr>
          <a:xfrm>
            <a:off x="0" y="3048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Impressed scientists</a:t>
            </a:r>
            <a:endParaRPr lang="en-US" sz="3200" dirty="0">
              <a:solidFill>
                <a:srgbClr val="FFFF00"/>
              </a:solidFill>
              <a:latin typeface="Calibri" panose="020F0502020204030204" pitchFamily="34" charset="0"/>
              <a:ea typeface="Calibri" charset="0"/>
              <a:cs typeface="Calibri" charset="0"/>
            </a:endParaRPr>
          </a:p>
        </p:txBody>
      </p:sp>
    </p:spTree>
    <p:extLst>
      <p:ext uri="{BB962C8B-B14F-4D97-AF65-F5344CB8AC3E}">
        <p14:creationId xmlns:p14="http://schemas.microsoft.com/office/powerpoint/2010/main" val="11198808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46DA696-3476-4517-A4F3-4266E652979C}" type="slidenum">
              <a:rPr lang="en-US" smtClean="0"/>
              <a:pPr>
                <a:defRPr/>
              </a:pPr>
              <a:t>38</a:t>
            </a:fld>
            <a:endParaRPr lang="en-US"/>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913765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p:cNvSpPr txBox="1">
            <a:spLocks/>
          </p:cNvSpPr>
          <p:nvPr/>
        </p:nvSpPr>
        <p:spPr>
          <a:xfrm>
            <a:off x="1066800" y="838200"/>
            <a:ext cx="8958262" cy="2000250"/>
          </a:xfrm>
          <a:prstGeom prst="rect">
            <a:avLst/>
          </a:prstGeom>
          <a:effectLst>
            <a:outerShdw dist="38100" dir="2700000" rotWithShape="0">
              <a:srgbClr val="000000">
                <a:alpha val="42999"/>
              </a:srgbClr>
            </a:outerShdw>
          </a:effec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6600" dirty="0" smtClean="0">
                <a:solidFill>
                  <a:srgbClr val="FFFF00"/>
                </a:solidFill>
                <a:effectLst>
                  <a:outerShdw blurRad="50800" dist="38100" dir="2700000" algn="tl" rotWithShape="0">
                    <a:srgbClr val="000000">
                      <a:alpha val="43000"/>
                    </a:srgbClr>
                  </a:outerShdw>
                </a:effectLst>
                <a:ea typeface="ＭＳ Ｐゴシック" pitchFamily="-107" charset="-128"/>
              </a:rPr>
              <a:t>Thank you!</a:t>
            </a:r>
            <a:endParaRPr lang="en-US" sz="6600" dirty="0" smtClean="0">
              <a:solidFill>
                <a:srgbClr val="FFFF00"/>
              </a:solidFill>
              <a:effectLst>
                <a:outerShdw blurRad="50800" dist="38100" dir="2700000" algn="tl" rotWithShape="0">
                  <a:srgbClr val="000000">
                    <a:alpha val="43000"/>
                  </a:srgbClr>
                </a:outerShdw>
              </a:effectLst>
              <a:ea typeface="ＭＳ Ｐゴシック" pitchFamily="-106" charset="-128"/>
            </a:endParaRPr>
          </a:p>
        </p:txBody>
      </p:sp>
    </p:spTree>
    <p:extLst>
      <p:ext uri="{BB962C8B-B14F-4D97-AF65-F5344CB8AC3E}">
        <p14:creationId xmlns:p14="http://schemas.microsoft.com/office/powerpoint/2010/main" val="67383056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228600" y="1100138"/>
            <a:ext cx="3414713" cy="5224462"/>
          </a:xfrm>
          <a:prstGeom prst="rect">
            <a:avLst/>
          </a:prstGeom>
        </p:spPr>
        <p:txBody>
          <a:bodyPr rtlCol="0">
            <a:noAutofit/>
          </a:bodyPr>
          <a:lst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a:lstStyle>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In-situ</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Wind, press., temp.</a:t>
            </a: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Expendables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Dropsondes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AXBT, AXCP, buoy</a:t>
            </a: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endParaRPr lang="en-US" sz="11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endParaRPr lang="en-US" sz="11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Remote Sensors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Tail Doppler Radar (TDR)</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SFMR</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Doppler Wind Lidar (DWL)</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Scanning Radar Altimeter </a:t>
            </a:r>
          </a:p>
          <a:p>
            <a:pPr lvl="1" eaLnBrk="1" fontAlgn="auto" hangingPunct="1">
              <a:lnSpc>
                <a:spcPct val="90000"/>
              </a:lnSpc>
              <a:spcBef>
                <a:spcPts val="300"/>
              </a:spcBef>
              <a:spcAft>
                <a:spcPts val="0"/>
              </a:spcAft>
              <a:buFont typeface="Arial" pitchFamily="34" charset="0"/>
              <a:buChar char="–"/>
              <a:defRPr/>
            </a:pPr>
            <a:r>
              <a:rPr lang="en-US" sz="1400" kern="0" dirty="0" err="1" smtClean="0">
                <a:latin typeface="Calibri" panose="020F0502020204030204" pitchFamily="34" charset="0"/>
                <a:ea typeface="ＭＳ Ｐゴシック" charset="-128"/>
              </a:rPr>
              <a:t>Scatterometer</a:t>
            </a:r>
            <a:r>
              <a:rPr lang="en-US" sz="1400" kern="0" dirty="0" smtClean="0">
                <a:latin typeface="Calibri" panose="020F0502020204030204" pitchFamily="34" charset="0"/>
                <a:ea typeface="ＭＳ Ｐゴシック" charset="-128"/>
              </a:rPr>
              <a:t>/ profiler</a:t>
            </a:r>
          </a:p>
          <a:p>
            <a:pPr marL="457200" lvl="1" indent="0" eaLnBrk="1" fontAlgn="auto" hangingPunct="1">
              <a:lnSpc>
                <a:spcPct val="90000"/>
              </a:lnSpc>
              <a:spcBef>
                <a:spcPts val="300"/>
              </a:spcBef>
              <a:spcAft>
                <a:spcPts val="0"/>
              </a:spcAft>
              <a:buFont typeface="Arial" charset="0"/>
              <a:buNone/>
              <a:defRPr/>
            </a:pPr>
            <a:endParaRPr lang="en-US" sz="5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SzPct val="35000"/>
              <a:defRPr/>
            </a:pPr>
            <a:r>
              <a:rPr lang="en-US" sz="1600" b="1" kern="0" dirty="0" smtClean="0">
                <a:latin typeface="Calibri" panose="020F0502020204030204" pitchFamily="34" charset="0"/>
                <a:ea typeface="ＭＳ Ｐゴシック" charset="-128"/>
              </a:rPr>
              <a:t>Platforms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Unmanned Aerial Systems (UAS)</a:t>
            </a:r>
            <a:endParaRPr lang="en-US" sz="1400" kern="0" dirty="0" smtClean="0">
              <a:latin typeface="Calibri" panose="020F0502020204030204" pitchFamily="34" charset="0"/>
              <a:ea typeface="ＭＳ Ｐゴシック" charset="-128"/>
            </a:endParaRPr>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l="2910" r="3792" b="714"/>
          <a:stretch>
            <a:fillRect/>
          </a:stretch>
        </p:blipFill>
        <p:spPr bwMode="auto">
          <a:xfrm>
            <a:off x="6553200" y="1363663"/>
            <a:ext cx="227012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noaap3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13" y="1682750"/>
            <a:ext cx="31099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gonzoi"/>
          <p:cNvPicPr>
            <a:picLocks noChangeAspect="1" noChangeArrowheads="1"/>
          </p:cNvPicPr>
          <p:nvPr/>
        </p:nvPicPr>
        <p:blipFill>
          <a:blip r:embed="rId4">
            <a:extLst>
              <a:ext uri="{28A0092B-C50C-407E-A947-70E740481C1C}">
                <a14:useLocalDpi xmlns:a14="http://schemas.microsoft.com/office/drawing/2010/main" val="0"/>
              </a:ext>
            </a:extLst>
          </a:blip>
          <a:srcRect l="1254" t="21040" b="27527"/>
          <a:stretch>
            <a:fillRect/>
          </a:stretch>
        </p:blipFill>
        <p:spPr bwMode="auto">
          <a:xfrm>
            <a:off x="403225" y="3578225"/>
            <a:ext cx="30099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3"/>
          <p:cNvPicPr>
            <a:picLocks noChangeAspect="1" noChangeArrowheads="1"/>
          </p:cNvPicPr>
          <p:nvPr/>
        </p:nvPicPr>
        <p:blipFill>
          <a:blip r:embed="rId5">
            <a:extLst>
              <a:ext uri="{28A0092B-C50C-407E-A947-70E740481C1C}">
                <a14:useLocalDpi xmlns:a14="http://schemas.microsoft.com/office/drawing/2010/main" val="0"/>
              </a:ext>
            </a:extLst>
          </a:blip>
          <a:srcRect l="17357" t="55537" r="15636" b="12070"/>
          <a:stretch>
            <a:fillRect/>
          </a:stretch>
        </p:blipFill>
        <p:spPr bwMode="auto">
          <a:xfrm>
            <a:off x="3630613" y="1552575"/>
            <a:ext cx="228600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12"/>
          <p:cNvSpPr txBox="1">
            <a:spLocks noChangeArrowheads="1"/>
          </p:cNvSpPr>
          <p:nvPr/>
        </p:nvSpPr>
        <p:spPr bwMode="auto">
          <a:xfrm>
            <a:off x="5414963" y="1508125"/>
            <a:ext cx="536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b="1">
                <a:solidFill>
                  <a:schemeClr val="bg1"/>
                </a:solidFill>
              </a:rPr>
              <a:t>UAS</a:t>
            </a:r>
          </a:p>
        </p:txBody>
      </p:sp>
      <p:pic>
        <p:nvPicPr>
          <p:cNvPr id="8" name="Picture 16" descr="TDR on tail_re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29038" y="3198813"/>
            <a:ext cx="21463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Documents and Settings\gde\My Documents\Lidar Related\P3DWL\Pictures\DSCN2201.JPG"/>
          <p:cNvPicPr>
            <a:picLocks noChangeAspect="1" noChangeArrowheads="1"/>
          </p:cNvPicPr>
          <p:nvPr/>
        </p:nvPicPr>
        <p:blipFill>
          <a:blip r:embed="rId7">
            <a:extLst>
              <a:ext uri="{28A0092B-C50C-407E-A947-70E740481C1C}">
                <a14:useLocalDpi xmlns:a14="http://schemas.microsoft.com/office/drawing/2010/main" val="0"/>
              </a:ext>
            </a:extLst>
          </a:blip>
          <a:srcRect t="4536" r="17957" b="10649"/>
          <a:stretch>
            <a:fillRect/>
          </a:stretch>
        </p:blipFill>
        <p:spPr bwMode="auto">
          <a:xfrm>
            <a:off x="3729038" y="4889500"/>
            <a:ext cx="2144712"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27725" y="4511675"/>
            <a:ext cx="3094038"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 name="Rectangle 7"/>
          <p:cNvSpPr txBox="1">
            <a:spLocks noChangeArrowheads="1"/>
          </p:cNvSpPr>
          <p:nvPr/>
        </p:nvSpPr>
        <p:spPr>
          <a:xfrm>
            <a:off x="0" y="-17463"/>
            <a:ext cx="9144000" cy="931863"/>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eaLnBrk="1" hangingPunct="1"/>
            <a:r>
              <a:rPr lang="en-US" altLang="en-US" sz="48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rPr>
              <a:t>1. Tools for observing hurricanes</a:t>
            </a:r>
            <a:endParaRPr lang="en-US" altLang="en-US" sz="32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Slide Number Placeholder 13"/>
          <p:cNvSpPr txBox="1">
            <a:spLocks/>
          </p:cNvSpPr>
          <p:nvPr/>
        </p:nvSpPr>
        <p:spPr>
          <a:xfrm>
            <a:off x="6553200" y="6356350"/>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A17E05AB-E837-4BAA-A0A0-7E22B309B123}" type="slidenum">
              <a:rPr lang="en-US" smtClean="0">
                <a:latin typeface="Calibri" panose="020F0502020204030204" pitchFamily="34" charset="0"/>
              </a:rPr>
              <a:pPr>
                <a:defRPr/>
              </a:pPr>
              <a:t>5</a:t>
            </a:fld>
            <a:endParaRPr lang="en-US">
              <a:latin typeface="Calibri" panose="020F0502020204030204" pitchFamily="34" charset="0"/>
            </a:endParaRPr>
          </a:p>
        </p:txBody>
      </p:sp>
      <p:sp>
        <p:nvSpPr>
          <p:cNvPr id="13" name="TextBox 12"/>
          <p:cNvSpPr txBox="1"/>
          <p:nvPr/>
        </p:nvSpPr>
        <p:spPr>
          <a:xfrm>
            <a:off x="3067050" y="1631950"/>
            <a:ext cx="495300" cy="369888"/>
          </a:xfrm>
          <a:prstGeom prst="rect">
            <a:avLst/>
          </a:prstGeom>
          <a:noFill/>
        </p:spPr>
        <p:txBody>
          <a:bodyPr wrap="none">
            <a:spAutoFit/>
          </a:bodyPr>
          <a:lstStyle/>
          <a:p>
            <a:pPr>
              <a:defRPr/>
            </a:pPr>
            <a:r>
              <a:rPr lang="en-US" b="1" dirty="0">
                <a:solidFill>
                  <a:schemeClr val="bg1"/>
                </a:solidFill>
                <a:latin typeface="Calibri" panose="020F0502020204030204" pitchFamily="34" charset="0"/>
              </a:rPr>
              <a:t>P-3</a:t>
            </a:r>
          </a:p>
        </p:txBody>
      </p:sp>
      <p:sp>
        <p:nvSpPr>
          <p:cNvPr id="14" name="TextBox 13"/>
          <p:cNvSpPr txBox="1"/>
          <p:nvPr/>
        </p:nvSpPr>
        <p:spPr>
          <a:xfrm>
            <a:off x="2819400" y="3516313"/>
            <a:ext cx="600075" cy="369887"/>
          </a:xfrm>
          <a:prstGeom prst="rect">
            <a:avLst/>
          </a:prstGeom>
          <a:noFill/>
        </p:spPr>
        <p:txBody>
          <a:bodyPr wrap="none">
            <a:spAutoFit/>
          </a:bodyPr>
          <a:lstStyle/>
          <a:p>
            <a:pPr>
              <a:defRPr/>
            </a:pPr>
            <a:r>
              <a:rPr lang="en-US" b="1" dirty="0">
                <a:solidFill>
                  <a:schemeClr val="bg1"/>
                </a:solidFill>
                <a:latin typeface="Calibri" panose="020F0502020204030204" pitchFamily="34" charset="0"/>
              </a:rPr>
              <a:t>G-IV</a:t>
            </a:r>
          </a:p>
        </p:txBody>
      </p:sp>
      <p:pic>
        <p:nvPicPr>
          <p:cNvPr id="15"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02625" y="1382713"/>
            <a:ext cx="49688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5308600" y="4840288"/>
            <a:ext cx="635000" cy="368300"/>
          </a:xfrm>
          <a:prstGeom prst="rect">
            <a:avLst/>
          </a:prstGeom>
          <a:noFill/>
        </p:spPr>
        <p:txBody>
          <a:bodyPr wrap="none">
            <a:spAutoFit/>
          </a:bodyPr>
          <a:lstStyle/>
          <a:p>
            <a:pPr>
              <a:defRPr/>
            </a:pPr>
            <a:r>
              <a:rPr lang="en-US" b="1" dirty="0">
                <a:solidFill>
                  <a:schemeClr val="bg1"/>
                </a:solidFill>
                <a:latin typeface="Calibri" panose="020F0502020204030204" pitchFamily="34" charset="0"/>
              </a:rPr>
              <a:t>DWL</a:t>
            </a:r>
          </a:p>
        </p:txBody>
      </p:sp>
      <p:sp>
        <p:nvSpPr>
          <p:cNvPr id="17" name="TextBox 16"/>
          <p:cNvSpPr txBox="1"/>
          <p:nvPr/>
        </p:nvSpPr>
        <p:spPr>
          <a:xfrm>
            <a:off x="8431213" y="4495800"/>
            <a:ext cx="636587" cy="369888"/>
          </a:xfrm>
          <a:prstGeom prst="rect">
            <a:avLst/>
          </a:prstGeom>
          <a:noFill/>
        </p:spPr>
        <p:txBody>
          <a:bodyPr wrap="none">
            <a:spAutoFit/>
          </a:bodyPr>
          <a:lstStyle/>
          <a:p>
            <a:pPr>
              <a:defRPr/>
            </a:pPr>
            <a:r>
              <a:rPr lang="en-US" b="1" dirty="0">
                <a:latin typeface="Calibri" panose="020F0502020204030204" pitchFamily="34" charset="0"/>
              </a:rPr>
              <a:t>DWL</a:t>
            </a:r>
          </a:p>
        </p:txBody>
      </p:sp>
      <p:sp>
        <p:nvSpPr>
          <p:cNvPr id="18" name="TextBox 17"/>
          <p:cNvSpPr txBox="1"/>
          <p:nvPr/>
        </p:nvSpPr>
        <p:spPr>
          <a:xfrm>
            <a:off x="5318125" y="3143250"/>
            <a:ext cx="574675" cy="369888"/>
          </a:xfrm>
          <a:prstGeom prst="rect">
            <a:avLst/>
          </a:prstGeom>
          <a:noFill/>
        </p:spPr>
        <p:txBody>
          <a:bodyPr wrap="none">
            <a:spAutoFit/>
          </a:bodyPr>
          <a:lstStyle/>
          <a:p>
            <a:pPr>
              <a:defRPr/>
            </a:pPr>
            <a:r>
              <a:rPr lang="en-US" b="1" dirty="0">
                <a:latin typeface="Calibri" panose="020F0502020204030204" pitchFamily="34" charset="0"/>
              </a:rPr>
              <a:t>TDR</a:t>
            </a:r>
          </a:p>
        </p:txBody>
      </p:sp>
      <p:sp>
        <p:nvSpPr>
          <p:cNvPr id="19" name="TextBox 12"/>
          <p:cNvSpPr txBox="1">
            <a:spLocks noChangeArrowheads="1"/>
          </p:cNvSpPr>
          <p:nvPr/>
        </p:nvSpPr>
        <p:spPr bwMode="auto">
          <a:xfrm>
            <a:off x="6477000" y="4062413"/>
            <a:ext cx="984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400" b="1">
                <a:solidFill>
                  <a:schemeClr val="bg1"/>
                </a:solidFill>
              </a:rPr>
              <a:t>dropsonde</a:t>
            </a:r>
          </a:p>
        </p:txBody>
      </p:sp>
    </p:spTree>
    <p:extLst>
      <p:ext uri="{BB962C8B-B14F-4D97-AF65-F5344CB8AC3E}">
        <p14:creationId xmlns:p14="http://schemas.microsoft.com/office/powerpoint/2010/main" val="98939250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2226" name="Picture 2" descr="P3ai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62625" cy="355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7" name="Picture 3" descr="g4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09963"/>
            <a:ext cx="57594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5764" name="Picture 4" descr="pigg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325" y="762000"/>
            <a:ext cx="1870075" cy="2051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85765" name="Picture 5" descr="GONZ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7738" y="4605338"/>
            <a:ext cx="2471737" cy="1647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85766" name="Picture 6" descr="kermi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563" y="1857375"/>
            <a:ext cx="1936750" cy="2084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85767" name="Text Box 7"/>
          <p:cNvSpPr txBox="1">
            <a:spLocks noChangeArrowheads="1"/>
          </p:cNvSpPr>
          <p:nvPr/>
        </p:nvSpPr>
        <p:spPr bwMode="auto">
          <a:xfrm>
            <a:off x="5662613" y="3155950"/>
            <a:ext cx="24145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“Kermit”  Built in 1975 at Lockheed-Martin, Marietta, Georgia</a:t>
            </a:r>
          </a:p>
        </p:txBody>
      </p:sp>
      <p:sp>
        <p:nvSpPr>
          <p:cNvPr id="885768" name="Text Box 8"/>
          <p:cNvSpPr txBox="1">
            <a:spLocks noChangeArrowheads="1"/>
          </p:cNvSpPr>
          <p:nvPr/>
        </p:nvSpPr>
        <p:spPr bwMode="auto">
          <a:xfrm>
            <a:off x="6996113" y="1371600"/>
            <a:ext cx="19764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“Miss Piggy”  Built in 1976 at Lockheed-Martin, Marietta, Georgia</a:t>
            </a:r>
          </a:p>
        </p:txBody>
      </p:sp>
      <p:sp>
        <p:nvSpPr>
          <p:cNvPr id="885769" name="Text Box 9"/>
          <p:cNvSpPr txBox="1">
            <a:spLocks noChangeArrowheads="1"/>
          </p:cNvSpPr>
          <p:nvPr/>
        </p:nvSpPr>
        <p:spPr bwMode="auto">
          <a:xfrm>
            <a:off x="7429500" y="4529138"/>
            <a:ext cx="137160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“Gonzo”  Built in 1994 at Gulfstream Aerospace Corporation in Savannah Georgia</a:t>
            </a:r>
          </a:p>
        </p:txBody>
      </p:sp>
      <p:sp>
        <p:nvSpPr>
          <p:cNvPr id="11" name="Rectangle 7"/>
          <p:cNvSpPr txBox="1">
            <a:spLocks noChangeArrowheads="1"/>
          </p:cNvSpPr>
          <p:nvPr/>
        </p:nvSpPr>
        <p:spPr>
          <a:xfrm>
            <a:off x="0" y="-76200"/>
            <a:ext cx="9144000" cy="931863"/>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eaLnBrk="1" hangingPunct="1"/>
            <a:r>
              <a:rPr lang="en-US" altLang="en-US" sz="48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rPr>
              <a:t>Tools for observing hurricanes</a:t>
            </a:r>
            <a:endParaRPr lang="en-US" altLang="en-US" sz="32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885766"/>
                                        </p:tgtEl>
                                        <p:attrNameLst>
                                          <p:attrName>style.visibility</p:attrName>
                                        </p:attrNameLst>
                                      </p:cBhvr>
                                      <p:to>
                                        <p:strVal val="visible"/>
                                      </p:to>
                                    </p:set>
                                    <p:anim calcmode="lin" valueType="num">
                                      <p:cBhvr>
                                        <p:cTn id="7" dur="1000" fill="hold"/>
                                        <p:tgtEl>
                                          <p:spTgt spid="885766"/>
                                        </p:tgtEl>
                                        <p:attrNameLst>
                                          <p:attrName>ppt_w</p:attrName>
                                        </p:attrNameLst>
                                      </p:cBhvr>
                                      <p:tavLst>
                                        <p:tav tm="0">
                                          <p:val>
                                            <p:fltVal val="0"/>
                                          </p:val>
                                        </p:tav>
                                        <p:tav tm="100000">
                                          <p:val>
                                            <p:strVal val="#ppt_w"/>
                                          </p:val>
                                        </p:tav>
                                      </p:tavLst>
                                    </p:anim>
                                    <p:anim calcmode="lin" valueType="num">
                                      <p:cBhvr>
                                        <p:cTn id="8" dur="1000" fill="hold"/>
                                        <p:tgtEl>
                                          <p:spTgt spid="885766"/>
                                        </p:tgtEl>
                                        <p:attrNameLst>
                                          <p:attrName>ppt_h</p:attrName>
                                        </p:attrNameLst>
                                      </p:cBhvr>
                                      <p:tavLst>
                                        <p:tav tm="0">
                                          <p:val>
                                            <p:fltVal val="0"/>
                                          </p:val>
                                        </p:tav>
                                        <p:tav tm="100000">
                                          <p:val>
                                            <p:strVal val="#ppt_h"/>
                                          </p:val>
                                        </p:tav>
                                      </p:tavLst>
                                    </p:anim>
                                    <p:anim calcmode="lin" valueType="num">
                                      <p:cBhvr>
                                        <p:cTn id="9" dur="1000" fill="hold"/>
                                        <p:tgtEl>
                                          <p:spTgt spid="88576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576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9" presetClass="entr" presetSubtype="0" fill="hold" grpId="0" nodeType="afterEffect">
                                  <p:stCondLst>
                                    <p:cond delay="1000"/>
                                  </p:stCondLst>
                                  <p:childTnLst>
                                    <p:set>
                                      <p:cBhvr>
                                        <p:cTn id="13" dur="1" fill="hold">
                                          <p:stCondLst>
                                            <p:cond delay="0"/>
                                          </p:stCondLst>
                                        </p:cTn>
                                        <p:tgtEl>
                                          <p:spTgt spid="885767"/>
                                        </p:tgtEl>
                                        <p:attrNameLst>
                                          <p:attrName>style.visibility</p:attrName>
                                        </p:attrNameLst>
                                      </p:cBhvr>
                                      <p:to>
                                        <p:strVal val="visible"/>
                                      </p:to>
                                    </p:set>
                                    <p:animEffect transition="in" filter="dissolve">
                                      <p:cBhvr>
                                        <p:cTn id="14" dur="500"/>
                                        <p:tgtEl>
                                          <p:spTgt spid="88576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5" presetClass="entr" presetSubtype="0" fill="hold" nodeType="clickEffect">
                                  <p:stCondLst>
                                    <p:cond delay="0"/>
                                  </p:stCondLst>
                                  <p:childTnLst>
                                    <p:set>
                                      <p:cBhvr>
                                        <p:cTn id="18" dur="1" fill="hold">
                                          <p:stCondLst>
                                            <p:cond delay="0"/>
                                          </p:stCondLst>
                                        </p:cTn>
                                        <p:tgtEl>
                                          <p:spTgt spid="885764"/>
                                        </p:tgtEl>
                                        <p:attrNameLst>
                                          <p:attrName>style.visibility</p:attrName>
                                        </p:attrNameLst>
                                      </p:cBhvr>
                                      <p:to>
                                        <p:strVal val="visible"/>
                                      </p:to>
                                    </p:set>
                                    <p:anim calcmode="lin" valueType="num">
                                      <p:cBhvr>
                                        <p:cTn id="19" dur="1000" fill="hold"/>
                                        <p:tgtEl>
                                          <p:spTgt spid="885764"/>
                                        </p:tgtEl>
                                        <p:attrNameLst>
                                          <p:attrName>ppt_w</p:attrName>
                                        </p:attrNameLst>
                                      </p:cBhvr>
                                      <p:tavLst>
                                        <p:tav tm="0">
                                          <p:val>
                                            <p:fltVal val="0"/>
                                          </p:val>
                                        </p:tav>
                                        <p:tav tm="100000">
                                          <p:val>
                                            <p:strVal val="#ppt_w"/>
                                          </p:val>
                                        </p:tav>
                                      </p:tavLst>
                                    </p:anim>
                                    <p:anim calcmode="lin" valueType="num">
                                      <p:cBhvr>
                                        <p:cTn id="20" dur="1000" fill="hold"/>
                                        <p:tgtEl>
                                          <p:spTgt spid="885764"/>
                                        </p:tgtEl>
                                        <p:attrNameLst>
                                          <p:attrName>ppt_h</p:attrName>
                                        </p:attrNameLst>
                                      </p:cBhvr>
                                      <p:tavLst>
                                        <p:tav tm="0">
                                          <p:val>
                                            <p:fltVal val="0"/>
                                          </p:val>
                                        </p:tav>
                                        <p:tav tm="100000">
                                          <p:val>
                                            <p:strVal val="#ppt_h"/>
                                          </p:val>
                                        </p:tav>
                                      </p:tavLst>
                                    </p:anim>
                                    <p:anim calcmode="lin" valueType="num">
                                      <p:cBhvr>
                                        <p:cTn id="21" dur="1000" fill="hold"/>
                                        <p:tgtEl>
                                          <p:spTgt spid="88576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85764"/>
                                        </p:tgtEl>
                                        <p:attrNameLst>
                                          <p:attrName>ppt_y</p:attrName>
                                        </p:attrNameLst>
                                      </p:cBhvr>
                                      <p:tavLst>
                                        <p:tav tm="0" fmla="#ppt_y+(sin(-2*pi*(1-$))*-#ppt_x+cos(-2*pi*(1-$))*(1-#ppt_y))*(1-$)">
                                          <p:val>
                                            <p:fltVal val="0"/>
                                          </p:val>
                                        </p:tav>
                                        <p:tav tm="100000">
                                          <p:val>
                                            <p:fltVal val="1"/>
                                          </p:val>
                                        </p:tav>
                                      </p:tavLst>
                                    </p:anim>
                                  </p:childTnLst>
                                </p:cTn>
                              </p:par>
                            </p:childTnLst>
                          </p:cTn>
                        </p:par>
                        <p:par>
                          <p:cTn id="23" fill="hold" nodeType="afterGroup">
                            <p:stCondLst>
                              <p:cond delay="1000"/>
                            </p:stCondLst>
                            <p:childTnLst>
                              <p:par>
                                <p:cTn id="24" presetID="9" presetClass="entr" presetSubtype="0" fill="hold" grpId="0" nodeType="afterEffect">
                                  <p:stCondLst>
                                    <p:cond delay="1000"/>
                                  </p:stCondLst>
                                  <p:childTnLst>
                                    <p:set>
                                      <p:cBhvr>
                                        <p:cTn id="25" dur="1" fill="hold">
                                          <p:stCondLst>
                                            <p:cond delay="0"/>
                                          </p:stCondLst>
                                        </p:cTn>
                                        <p:tgtEl>
                                          <p:spTgt spid="885768"/>
                                        </p:tgtEl>
                                        <p:attrNameLst>
                                          <p:attrName>style.visibility</p:attrName>
                                        </p:attrNameLst>
                                      </p:cBhvr>
                                      <p:to>
                                        <p:strVal val="visible"/>
                                      </p:to>
                                    </p:set>
                                    <p:animEffect transition="in" filter="dissolve">
                                      <p:cBhvr>
                                        <p:cTn id="26" dur="500"/>
                                        <p:tgtEl>
                                          <p:spTgt spid="88576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nodeType="clickEffect">
                                  <p:stCondLst>
                                    <p:cond delay="0"/>
                                  </p:stCondLst>
                                  <p:childTnLst>
                                    <p:set>
                                      <p:cBhvr>
                                        <p:cTn id="30" dur="1" fill="hold">
                                          <p:stCondLst>
                                            <p:cond delay="0"/>
                                          </p:stCondLst>
                                        </p:cTn>
                                        <p:tgtEl>
                                          <p:spTgt spid="885765"/>
                                        </p:tgtEl>
                                        <p:attrNameLst>
                                          <p:attrName>style.visibility</p:attrName>
                                        </p:attrNameLst>
                                      </p:cBhvr>
                                      <p:to>
                                        <p:strVal val="visible"/>
                                      </p:to>
                                    </p:set>
                                    <p:anim calcmode="lin" valueType="num">
                                      <p:cBhvr>
                                        <p:cTn id="31" dur="500" fill="hold"/>
                                        <p:tgtEl>
                                          <p:spTgt spid="885765"/>
                                        </p:tgtEl>
                                        <p:attrNameLst>
                                          <p:attrName>ppt_w</p:attrName>
                                        </p:attrNameLst>
                                      </p:cBhvr>
                                      <p:tavLst>
                                        <p:tav tm="0">
                                          <p:val>
                                            <p:fltVal val="0"/>
                                          </p:val>
                                        </p:tav>
                                        <p:tav tm="100000">
                                          <p:val>
                                            <p:strVal val="#ppt_w"/>
                                          </p:val>
                                        </p:tav>
                                      </p:tavLst>
                                    </p:anim>
                                    <p:anim calcmode="lin" valueType="num">
                                      <p:cBhvr>
                                        <p:cTn id="32" dur="500" fill="hold"/>
                                        <p:tgtEl>
                                          <p:spTgt spid="885765"/>
                                        </p:tgtEl>
                                        <p:attrNameLst>
                                          <p:attrName>ppt_h</p:attrName>
                                        </p:attrNameLst>
                                      </p:cBhvr>
                                      <p:tavLst>
                                        <p:tav tm="0">
                                          <p:val>
                                            <p:fltVal val="0"/>
                                          </p:val>
                                        </p:tav>
                                        <p:tav tm="100000">
                                          <p:val>
                                            <p:strVal val="#ppt_h"/>
                                          </p:val>
                                        </p:tav>
                                      </p:tavLst>
                                    </p:anim>
                                    <p:anim calcmode="lin" valueType="num">
                                      <p:cBhvr>
                                        <p:cTn id="33" dur="500" fill="hold"/>
                                        <p:tgtEl>
                                          <p:spTgt spid="885765"/>
                                        </p:tgtEl>
                                        <p:attrNameLst>
                                          <p:attrName>ppt_x</p:attrName>
                                        </p:attrNameLst>
                                      </p:cBhvr>
                                      <p:tavLst>
                                        <p:tav tm="0" fmla="#ppt_x+(cos(-2*pi*(1-$))*-#ppt_x-sin(-2*pi*(1-$))*(1-#ppt_y))*(1-$)">
                                          <p:val>
                                            <p:fltVal val="0"/>
                                          </p:val>
                                        </p:tav>
                                        <p:tav tm="100000">
                                          <p:val>
                                            <p:fltVal val="1"/>
                                          </p:val>
                                        </p:tav>
                                      </p:tavLst>
                                    </p:anim>
                                    <p:anim calcmode="lin" valueType="num">
                                      <p:cBhvr>
                                        <p:cTn id="34" dur="500" fill="hold"/>
                                        <p:tgtEl>
                                          <p:spTgt spid="885765"/>
                                        </p:tgtEl>
                                        <p:attrNameLst>
                                          <p:attrName>ppt_y</p:attrName>
                                        </p:attrNameLst>
                                      </p:cBhvr>
                                      <p:tavLst>
                                        <p:tav tm="0" fmla="#ppt_y+(sin(-2*pi*(1-$))*-#ppt_x+cos(-2*pi*(1-$))*(1-#ppt_y))*(1-$)">
                                          <p:val>
                                            <p:fltVal val="0"/>
                                          </p:val>
                                        </p:tav>
                                        <p:tav tm="100000">
                                          <p:val>
                                            <p:fltVal val="1"/>
                                          </p:val>
                                        </p:tav>
                                      </p:tavLst>
                                    </p:anim>
                                  </p:childTnLst>
                                </p:cTn>
                              </p:par>
                            </p:childTnLst>
                          </p:cTn>
                        </p:par>
                        <p:par>
                          <p:cTn id="35" fill="hold" nodeType="afterGroup">
                            <p:stCondLst>
                              <p:cond delay="500"/>
                            </p:stCondLst>
                            <p:childTnLst>
                              <p:par>
                                <p:cTn id="36" presetID="9" presetClass="entr" presetSubtype="0" fill="hold" grpId="0" nodeType="afterEffect">
                                  <p:stCondLst>
                                    <p:cond delay="1000"/>
                                  </p:stCondLst>
                                  <p:childTnLst>
                                    <p:set>
                                      <p:cBhvr>
                                        <p:cTn id="37" dur="1" fill="hold">
                                          <p:stCondLst>
                                            <p:cond delay="0"/>
                                          </p:stCondLst>
                                        </p:cTn>
                                        <p:tgtEl>
                                          <p:spTgt spid="885769"/>
                                        </p:tgtEl>
                                        <p:attrNameLst>
                                          <p:attrName>style.visibility</p:attrName>
                                        </p:attrNameLst>
                                      </p:cBhvr>
                                      <p:to>
                                        <p:strVal val="visible"/>
                                      </p:to>
                                    </p:set>
                                    <p:animEffect transition="in" filter="dissolve">
                                      <p:cBhvr>
                                        <p:cTn id="38" dur="500"/>
                                        <p:tgtEl>
                                          <p:spTgt spid="885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5767" grpId="0" autoUpdateAnimBg="0"/>
      <p:bldP spid="885768" grpId="0" autoUpdateAnimBg="0"/>
      <p:bldP spid="88576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P3_r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384300"/>
            <a:ext cx="425291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Box 2"/>
          <p:cNvSpPr txBox="1">
            <a:spLocks noChangeArrowheads="1"/>
          </p:cNvSpPr>
          <p:nvPr/>
        </p:nvSpPr>
        <p:spPr bwMode="auto">
          <a:xfrm>
            <a:off x="3011488" y="130175"/>
            <a:ext cx="324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4000" dirty="0">
                <a:solidFill>
                  <a:srgbClr val="FFFF00"/>
                </a:solidFill>
                <a:latin typeface="Calibri" pitchFamily="34" charset="0"/>
              </a:rPr>
              <a:t>Airborne radar</a:t>
            </a:r>
          </a:p>
        </p:txBody>
      </p:sp>
      <p:sp>
        <p:nvSpPr>
          <p:cNvPr id="56324" name="Text Box 3"/>
          <p:cNvSpPr txBox="1">
            <a:spLocks noChangeArrowheads="1"/>
          </p:cNvSpPr>
          <p:nvPr/>
        </p:nvSpPr>
        <p:spPr bwMode="auto">
          <a:xfrm>
            <a:off x="2362200" y="906463"/>
            <a:ext cx="4522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2400">
                <a:solidFill>
                  <a:srgbClr val="FFFFFF"/>
                </a:solidFill>
                <a:latin typeface="Calibri" pitchFamily="34" charset="0"/>
              </a:rPr>
              <a:t>Radars on WP-3D</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Group 3"/>
          <p:cNvGrpSpPr>
            <a:grpSpLocks/>
          </p:cNvGrpSpPr>
          <p:nvPr/>
        </p:nvGrpSpPr>
        <p:grpSpPr bwMode="auto">
          <a:xfrm>
            <a:off x="304800" y="1981200"/>
            <a:ext cx="4267200" cy="3048000"/>
            <a:chOff x="829231" y="1422683"/>
            <a:chExt cx="7607030" cy="4821844"/>
          </a:xfrm>
        </p:grpSpPr>
        <p:pic>
          <p:nvPicPr>
            <p:cNvPr id="57357" name="Picture 1" descr="fly0010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9231" y="1422683"/>
              <a:ext cx="7607030" cy="482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3217748" y="3753241"/>
              <a:ext cx="936730" cy="429446"/>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7347" name="Group 20"/>
          <p:cNvGrpSpPr>
            <a:grpSpLocks/>
          </p:cNvGrpSpPr>
          <p:nvPr/>
        </p:nvGrpSpPr>
        <p:grpSpPr bwMode="auto">
          <a:xfrm>
            <a:off x="4837113" y="1371600"/>
            <a:ext cx="3952875" cy="3962400"/>
            <a:chOff x="2209800" y="1143000"/>
            <a:chExt cx="4594225" cy="4953000"/>
          </a:xfrm>
        </p:grpSpPr>
        <p:pic>
          <p:nvPicPr>
            <p:cNvPr id="57350" name="Picture 9" descr="ivan_040907i1920_1940c.jpg"/>
            <p:cNvPicPr>
              <a:picLocks noChangeAspect="1"/>
            </p:cNvPicPr>
            <p:nvPr/>
          </p:nvPicPr>
          <p:blipFill>
            <a:blip r:embed="rId3">
              <a:extLst>
                <a:ext uri="{28A0092B-C50C-407E-A947-70E740481C1C}">
                  <a14:useLocalDpi xmlns:a14="http://schemas.microsoft.com/office/drawing/2010/main" val="0"/>
                </a:ext>
              </a:extLst>
            </a:blip>
            <a:srcRect l="3461" t="5164" r="2887" b="21317"/>
            <a:stretch>
              <a:fillRect/>
            </a:stretch>
          </p:blipFill>
          <p:spPr bwMode="auto">
            <a:xfrm>
              <a:off x="2209800" y="1143000"/>
              <a:ext cx="45942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51" name="Group 15"/>
            <p:cNvGrpSpPr>
              <a:grpSpLocks/>
            </p:cNvGrpSpPr>
            <p:nvPr/>
          </p:nvGrpSpPr>
          <p:grpSpPr bwMode="auto">
            <a:xfrm>
              <a:off x="2514601" y="1524000"/>
              <a:ext cx="4080950" cy="3585865"/>
              <a:chOff x="2514847" y="1524000"/>
              <a:chExt cx="4080797" cy="3585865"/>
            </a:xfrm>
          </p:grpSpPr>
          <p:sp>
            <p:nvSpPr>
              <p:cNvPr id="57352" name="TextBox 4"/>
              <p:cNvSpPr txBox="1">
                <a:spLocks noChangeArrowheads="1"/>
              </p:cNvSpPr>
              <p:nvPr/>
            </p:nvSpPr>
            <p:spPr bwMode="auto">
              <a:xfrm>
                <a:off x="2514847" y="4648200"/>
                <a:ext cx="1162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2400" b="1" dirty="0">
                    <a:latin typeface="Calibri" pitchFamily="34" charset="0"/>
                  </a:rPr>
                  <a:t>eyewall</a:t>
                </a:r>
              </a:p>
            </p:txBody>
          </p:sp>
          <p:cxnSp>
            <p:nvCxnSpPr>
              <p:cNvPr id="57353" name="Straight Arrow Connector 8"/>
              <p:cNvCxnSpPr>
                <a:cxnSpLocks noChangeShapeType="1"/>
              </p:cNvCxnSpPr>
              <p:nvPr/>
            </p:nvCxnSpPr>
            <p:spPr bwMode="auto">
              <a:xfrm flipV="1">
                <a:off x="3276818" y="3619500"/>
                <a:ext cx="1066760" cy="9525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7354" name="TextBox 9"/>
              <p:cNvSpPr txBox="1">
                <a:spLocks noChangeArrowheads="1"/>
              </p:cNvSpPr>
              <p:nvPr/>
            </p:nvSpPr>
            <p:spPr bwMode="auto">
              <a:xfrm>
                <a:off x="4382218" y="1524000"/>
                <a:ext cx="221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2400" b="1">
                    <a:latin typeface="Calibri" pitchFamily="34" charset="0"/>
                  </a:rPr>
                  <a:t>spiral rainbands</a:t>
                </a:r>
              </a:p>
            </p:txBody>
          </p:sp>
          <p:cxnSp>
            <p:nvCxnSpPr>
              <p:cNvPr id="57355" name="Straight Arrow Connector 11"/>
              <p:cNvCxnSpPr>
                <a:cxnSpLocks noChangeShapeType="1"/>
              </p:cNvCxnSpPr>
              <p:nvPr/>
            </p:nvCxnSpPr>
            <p:spPr bwMode="auto">
              <a:xfrm flipH="1">
                <a:off x="4876958" y="1985665"/>
                <a:ext cx="228442" cy="4572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7356" name="Straight Arrow Connector 12"/>
              <p:cNvCxnSpPr>
                <a:cxnSpLocks noChangeShapeType="1"/>
              </p:cNvCxnSpPr>
              <p:nvPr/>
            </p:nvCxnSpPr>
            <p:spPr bwMode="auto">
              <a:xfrm flipH="1">
                <a:off x="5105401" y="1981200"/>
                <a:ext cx="1371697" cy="24384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grpSp>
      </p:grpSp>
      <p:sp>
        <p:nvSpPr>
          <p:cNvPr id="57348" name="Text Box 3"/>
          <p:cNvSpPr txBox="1">
            <a:spLocks noChangeArrowheads="1"/>
          </p:cNvSpPr>
          <p:nvPr/>
        </p:nvSpPr>
        <p:spPr bwMode="auto">
          <a:xfrm>
            <a:off x="4489450" y="909638"/>
            <a:ext cx="4522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2400">
                <a:solidFill>
                  <a:srgbClr val="FFFFFF"/>
                </a:solidFill>
                <a:latin typeface="Calibri" pitchFamily="34" charset="0"/>
              </a:rPr>
              <a:t>LF image of Hurricane Ivan (2004)</a:t>
            </a:r>
          </a:p>
        </p:txBody>
      </p:sp>
      <p:sp>
        <p:nvSpPr>
          <p:cNvPr id="14" name="Title 1"/>
          <p:cNvSpPr txBox="1">
            <a:spLocks/>
          </p:cNvSpPr>
          <p:nvPr/>
        </p:nvSpPr>
        <p:spPr>
          <a:xfrm>
            <a:off x="457200" y="0"/>
            <a:ext cx="8229600" cy="1143000"/>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kern="0" dirty="0" smtClean="0">
                <a:solidFill>
                  <a:srgbClr val="FFFF00"/>
                </a:solidFill>
                <a:latin typeface="Calibri" panose="020F0502020204030204" pitchFamily="34" charset="0"/>
              </a:rPr>
              <a:t>Lower Fuselage (LF) Radar</a:t>
            </a:r>
            <a:endParaRPr lang="en-US" kern="0" dirty="0">
              <a:solidFill>
                <a:srgbClr val="FFFF00"/>
              </a:solidFill>
              <a:latin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DR on tail_re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93875"/>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Fig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527175"/>
            <a:ext cx="3573463"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457200" y="263525"/>
            <a:ext cx="8229600" cy="1143000"/>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kern="0" smtClean="0">
                <a:solidFill>
                  <a:srgbClr val="FFFF00"/>
                </a:solidFill>
              </a:rPr>
              <a:t>Tail Doppler Radar</a:t>
            </a:r>
            <a:endParaRPr lang="en-US" kern="0" dirty="0">
              <a:solidFill>
                <a:srgbClr val="FFFF00"/>
              </a:solidFill>
            </a:endParaRPr>
          </a:p>
        </p:txBody>
      </p:sp>
      <p:sp>
        <p:nvSpPr>
          <p:cNvPr id="5" name="TextBox 4"/>
          <p:cNvSpPr txBox="1">
            <a:spLocks noChangeArrowheads="1"/>
          </p:cNvSpPr>
          <p:nvPr/>
        </p:nvSpPr>
        <p:spPr bwMode="auto">
          <a:xfrm>
            <a:off x="5029200" y="1466215"/>
            <a:ext cx="2532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800" b="1" dirty="0">
                <a:solidFill>
                  <a:schemeClr val="bg2"/>
                </a:solidFill>
                <a:latin typeface="Calibri" pitchFamily="34" charset="0"/>
              </a:rPr>
              <a:t>o</a:t>
            </a:r>
            <a:r>
              <a:rPr lang="en-US" altLang="en-US" sz="1800" b="1" dirty="0" smtClean="0">
                <a:solidFill>
                  <a:schemeClr val="bg2"/>
                </a:solidFill>
                <a:latin typeface="Calibri" pitchFamily="34" charset="0"/>
              </a:rPr>
              <a:t>utward-sloping eyewall</a:t>
            </a:r>
            <a:endParaRPr lang="en-US" altLang="en-US" sz="1800" b="1" dirty="0">
              <a:solidFill>
                <a:schemeClr val="bg2"/>
              </a:solidFill>
              <a:latin typeface="Calibri" pitchFamily="34" charset="0"/>
            </a:endParaRPr>
          </a:p>
        </p:txBody>
      </p:sp>
      <p:cxnSp>
        <p:nvCxnSpPr>
          <p:cNvPr id="7" name="Straight Arrow Connector 6"/>
          <p:cNvCxnSpPr>
            <a:stCxn id="5" idx="2"/>
          </p:cNvCxnSpPr>
          <p:nvPr/>
        </p:nvCxnSpPr>
        <p:spPr bwMode="auto">
          <a:xfrm>
            <a:off x="6295316" y="1835547"/>
            <a:ext cx="105484" cy="285861"/>
          </a:xfrm>
          <a:prstGeom prst="straightConnector1">
            <a:avLst/>
          </a:prstGeom>
          <a:noFill/>
          <a:ln w="38100" cap="flat" cmpd="sng" algn="ctr">
            <a:solidFill>
              <a:schemeClr val="bg2"/>
            </a:solidFill>
            <a:prstDash val="solid"/>
            <a:round/>
            <a:headEnd type="none" w="med" len="med"/>
            <a:tailEnd type="triangle"/>
          </a:ln>
          <a:effectLst/>
        </p:spPr>
      </p:cxnSp>
      <p:cxnSp>
        <p:nvCxnSpPr>
          <p:cNvPr id="9" name="Straight Arrow Connector 8"/>
          <p:cNvCxnSpPr/>
          <p:nvPr/>
        </p:nvCxnSpPr>
        <p:spPr bwMode="auto">
          <a:xfrm>
            <a:off x="6971321" y="1793875"/>
            <a:ext cx="246155" cy="415925"/>
          </a:xfrm>
          <a:prstGeom prst="straightConnector1">
            <a:avLst/>
          </a:prstGeom>
          <a:noFill/>
          <a:ln w="38100" cap="flat" cmpd="sng" algn="ctr">
            <a:solidFill>
              <a:schemeClr val="bg2"/>
            </a:solidFill>
            <a:prstDash val="solid"/>
            <a:round/>
            <a:headEnd type="none" w="med" len="med"/>
            <a:tailEnd type="triangle"/>
          </a:ln>
          <a:effectLst/>
        </p:spPr>
      </p:cxn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ww.atd.ucar.edu/sssf/images/img_drop/dropsonde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988" y="1219200"/>
            <a:ext cx="3429000"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5"/>
          <p:cNvPicPr>
            <a:picLocks noChangeAspect="1" noChangeArrowheads="1"/>
          </p:cNvPicPr>
          <p:nvPr/>
        </p:nvPicPr>
        <p:blipFill>
          <a:blip r:embed="rId4">
            <a:extLst>
              <a:ext uri="{28A0092B-C50C-407E-A947-70E740481C1C}">
                <a14:useLocalDpi xmlns:a14="http://schemas.microsoft.com/office/drawing/2010/main" val="0"/>
              </a:ext>
            </a:extLst>
          </a:blip>
          <a:srcRect l="2910" r="3792" b="714"/>
          <a:stretch>
            <a:fillRect/>
          </a:stretch>
        </p:blipFill>
        <p:spPr bwMode="auto">
          <a:xfrm>
            <a:off x="4878388" y="1219200"/>
            <a:ext cx="312261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extBox 2"/>
          <p:cNvSpPr txBox="1">
            <a:spLocks noChangeArrowheads="1"/>
          </p:cNvSpPr>
          <p:nvPr/>
        </p:nvSpPr>
        <p:spPr bwMode="auto">
          <a:xfrm>
            <a:off x="2951163" y="101600"/>
            <a:ext cx="3365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4000">
                <a:solidFill>
                  <a:srgbClr val="FFFF00"/>
                </a:solidFill>
                <a:latin typeface="Calibri" pitchFamily="34" charset="0"/>
              </a:rPr>
              <a:t>GPS dropsonde</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8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9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0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4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6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17764</TotalTime>
  <Words>1155</Words>
  <Application>Microsoft Office PowerPoint</Application>
  <PresentationFormat>On-screen Show (4:3)</PresentationFormat>
  <Paragraphs>264</Paragraphs>
  <Slides>38</Slides>
  <Notes>12</Notes>
  <HiddenSlides>0</HiddenSlides>
  <MMClips>4</MMClips>
  <ScaleCrop>false</ScaleCrop>
  <HeadingPairs>
    <vt:vector size="8" baseType="variant">
      <vt:variant>
        <vt:lpstr>Fonts Used</vt:lpstr>
      </vt:variant>
      <vt:variant>
        <vt:i4>10</vt:i4>
      </vt:variant>
      <vt:variant>
        <vt:lpstr>Theme</vt:lpstr>
      </vt:variant>
      <vt:variant>
        <vt:i4>12</vt:i4>
      </vt:variant>
      <vt:variant>
        <vt:lpstr>Embedded OLE Servers</vt:lpstr>
      </vt:variant>
      <vt:variant>
        <vt:i4>1</vt:i4>
      </vt:variant>
      <vt:variant>
        <vt:lpstr>Slide Titles</vt:lpstr>
      </vt:variant>
      <vt:variant>
        <vt:i4>38</vt:i4>
      </vt:variant>
    </vt:vector>
  </HeadingPairs>
  <TitlesOfParts>
    <vt:vector size="61" baseType="lpstr">
      <vt:lpstr>MS PGothic</vt:lpstr>
      <vt:lpstr>MS PGothic</vt:lpstr>
      <vt:lpstr>SimSun</vt:lpstr>
      <vt:lpstr>Arial</vt:lpstr>
      <vt:lpstr>Calibri</vt:lpstr>
      <vt:lpstr>Century Schoolbook</vt:lpstr>
      <vt:lpstr>Corbel</vt:lpstr>
      <vt:lpstr>Helvetica</vt:lpstr>
      <vt:lpstr>Times New Roman</vt:lpstr>
      <vt:lpstr>Wingdings</vt:lpstr>
      <vt:lpstr>Office Theme</vt:lpstr>
      <vt:lpstr>1_Soaring</vt:lpstr>
      <vt:lpstr>5_Soaring</vt:lpstr>
      <vt:lpstr>6_Soaring</vt:lpstr>
      <vt:lpstr>9_Soaring</vt:lpstr>
      <vt:lpstr>11_Soaring</vt:lpstr>
      <vt:lpstr>12_Soaring</vt:lpstr>
      <vt:lpstr>14_Soaring</vt:lpstr>
      <vt:lpstr>16_Soaring</vt:lpstr>
      <vt:lpstr>18_Soaring</vt:lpstr>
      <vt:lpstr>19_Soaring</vt:lpstr>
      <vt:lpstr>20_Soaring</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Aircraft sampling of TCs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Robert.Rogers</dc:creator>
  <cp:lastModifiedBy>Robert Rogers</cp:lastModifiedBy>
  <cp:revision>283</cp:revision>
  <dcterms:created xsi:type="dcterms:W3CDTF">2011-04-20T15:23:32Z</dcterms:created>
  <dcterms:modified xsi:type="dcterms:W3CDTF">2017-02-24T18:12:57Z</dcterms:modified>
</cp:coreProperties>
</file>