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Calibri" pitchFamily="34" charset="0"/>
      <p:regular r:id="rId21"/>
      <p:bold r:id="rId22"/>
      <p:italic r:id="rId23"/>
      <p:boldItalic r:id="rId24"/>
    </p:embeddedFont>
    <p:embeddedFont>
      <p:font typeface="Century Gothic"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9" d="100"/>
          <a:sy n="49" d="100"/>
        </p:scale>
        <p:origin x="-1110" y="-102"/>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138" marR="0" lvl="1" indent="-12637" algn="l" rtl="0">
              <a:spcBef>
                <a:spcPts val="0"/>
              </a:spcBef>
              <a:buNone/>
              <a:defRPr sz="1900" b="0" i="0" u="none" strike="noStrike" cap="none">
                <a:solidFill>
                  <a:schemeClr val="dk1"/>
                </a:solidFill>
                <a:latin typeface="Calibri"/>
                <a:ea typeface="Calibri"/>
                <a:cs typeface="Calibri"/>
                <a:sym typeface="Calibri"/>
              </a:defRPr>
            </a:lvl2pPr>
            <a:lvl3pPr marL="914278" marR="0" lvl="2" indent="-12578" algn="l" rtl="0">
              <a:spcBef>
                <a:spcPts val="0"/>
              </a:spcBef>
              <a:buNone/>
              <a:defRPr sz="1900" b="0" i="0" u="none" strike="noStrike" cap="none">
                <a:solidFill>
                  <a:schemeClr val="dk1"/>
                </a:solidFill>
                <a:latin typeface="Calibri"/>
                <a:ea typeface="Calibri"/>
                <a:cs typeface="Calibri"/>
                <a:sym typeface="Calibri"/>
              </a:defRPr>
            </a:lvl3pPr>
            <a:lvl4pPr marL="1371417" marR="0" lvl="3" indent="-12516" algn="l" rtl="0">
              <a:spcBef>
                <a:spcPts val="0"/>
              </a:spcBef>
              <a:buNone/>
              <a:defRPr sz="1900" b="0" i="0" u="none" strike="noStrike" cap="none">
                <a:solidFill>
                  <a:schemeClr val="dk1"/>
                </a:solidFill>
                <a:latin typeface="Calibri"/>
                <a:ea typeface="Calibri"/>
                <a:cs typeface="Calibri"/>
                <a:sym typeface="Calibri"/>
              </a:defRPr>
            </a:lvl4pPr>
            <a:lvl5pPr marL="1828556" marR="0" lvl="4" indent="-12456" algn="l" rtl="0">
              <a:spcBef>
                <a:spcPts val="0"/>
              </a:spcBef>
              <a:buNone/>
              <a:defRPr sz="1900" b="0" i="0" u="none" strike="noStrike" cap="none">
                <a:solidFill>
                  <a:schemeClr val="dk1"/>
                </a:solidFill>
                <a:latin typeface="Calibri"/>
                <a:ea typeface="Calibri"/>
                <a:cs typeface="Calibri"/>
                <a:sym typeface="Calibri"/>
              </a:defRPr>
            </a:lvl5pPr>
            <a:lvl6pPr marL="2285695" marR="0" lvl="5" indent="-12394" algn="l" rtl="0">
              <a:spcBef>
                <a:spcPts val="0"/>
              </a:spcBef>
              <a:buNone/>
              <a:defRPr sz="1900" b="0" i="0" u="none" strike="noStrike" cap="none">
                <a:solidFill>
                  <a:schemeClr val="dk1"/>
                </a:solidFill>
                <a:latin typeface="Calibri"/>
                <a:ea typeface="Calibri"/>
                <a:cs typeface="Calibri"/>
                <a:sym typeface="Calibri"/>
              </a:defRPr>
            </a:lvl6pPr>
            <a:lvl7pPr marL="2742834" marR="0" lvl="6" indent="-12333" algn="l" rtl="0">
              <a:spcBef>
                <a:spcPts val="0"/>
              </a:spcBef>
              <a:buNone/>
              <a:defRPr sz="1900" b="0" i="0" u="none" strike="noStrike" cap="none">
                <a:solidFill>
                  <a:schemeClr val="dk1"/>
                </a:solidFill>
                <a:latin typeface="Calibri"/>
                <a:ea typeface="Calibri"/>
                <a:cs typeface="Calibri"/>
                <a:sym typeface="Calibri"/>
              </a:defRPr>
            </a:lvl7pPr>
            <a:lvl8pPr marL="3199973" marR="0" lvl="7" indent="-12273" algn="l" rtl="0">
              <a:spcBef>
                <a:spcPts val="0"/>
              </a:spcBef>
              <a:buNone/>
              <a:defRPr sz="1900" b="0" i="0" u="none" strike="noStrike" cap="none">
                <a:solidFill>
                  <a:schemeClr val="dk1"/>
                </a:solidFill>
                <a:latin typeface="Calibri"/>
                <a:ea typeface="Calibri"/>
                <a:cs typeface="Calibri"/>
                <a:sym typeface="Calibri"/>
              </a:defRPr>
            </a:lvl8pPr>
            <a:lvl9pPr marL="3657112" marR="0" lvl="8" indent="-12212"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138" marR="0" lvl="1" indent="-12637" algn="l" rtl="0">
              <a:spcBef>
                <a:spcPts val="0"/>
              </a:spcBef>
              <a:buNone/>
              <a:defRPr sz="1900" b="0" i="0" u="none" strike="noStrike" cap="none">
                <a:solidFill>
                  <a:schemeClr val="dk1"/>
                </a:solidFill>
                <a:latin typeface="Calibri"/>
                <a:ea typeface="Calibri"/>
                <a:cs typeface="Calibri"/>
                <a:sym typeface="Calibri"/>
              </a:defRPr>
            </a:lvl2pPr>
            <a:lvl3pPr marL="914278" marR="0" lvl="2" indent="-12578" algn="l" rtl="0">
              <a:spcBef>
                <a:spcPts val="0"/>
              </a:spcBef>
              <a:buNone/>
              <a:defRPr sz="1900" b="0" i="0" u="none" strike="noStrike" cap="none">
                <a:solidFill>
                  <a:schemeClr val="dk1"/>
                </a:solidFill>
                <a:latin typeface="Calibri"/>
                <a:ea typeface="Calibri"/>
                <a:cs typeface="Calibri"/>
                <a:sym typeface="Calibri"/>
              </a:defRPr>
            </a:lvl3pPr>
            <a:lvl4pPr marL="1371417" marR="0" lvl="3" indent="-12516" algn="l" rtl="0">
              <a:spcBef>
                <a:spcPts val="0"/>
              </a:spcBef>
              <a:buNone/>
              <a:defRPr sz="1900" b="0" i="0" u="none" strike="noStrike" cap="none">
                <a:solidFill>
                  <a:schemeClr val="dk1"/>
                </a:solidFill>
                <a:latin typeface="Calibri"/>
                <a:ea typeface="Calibri"/>
                <a:cs typeface="Calibri"/>
                <a:sym typeface="Calibri"/>
              </a:defRPr>
            </a:lvl4pPr>
            <a:lvl5pPr marL="1828556" marR="0" lvl="4" indent="-12456" algn="l" rtl="0">
              <a:spcBef>
                <a:spcPts val="0"/>
              </a:spcBef>
              <a:buNone/>
              <a:defRPr sz="1900" b="0" i="0" u="none" strike="noStrike" cap="none">
                <a:solidFill>
                  <a:schemeClr val="dk1"/>
                </a:solidFill>
                <a:latin typeface="Calibri"/>
                <a:ea typeface="Calibri"/>
                <a:cs typeface="Calibri"/>
                <a:sym typeface="Calibri"/>
              </a:defRPr>
            </a:lvl5pPr>
            <a:lvl6pPr marL="2285695" marR="0" lvl="5" indent="-12394" algn="l" rtl="0">
              <a:spcBef>
                <a:spcPts val="0"/>
              </a:spcBef>
              <a:buNone/>
              <a:defRPr sz="1900" b="0" i="0" u="none" strike="noStrike" cap="none">
                <a:solidFill>
                  <a:schemeClr val="dk1"/>
                </a:solidFill>
                <a:latin typeface="Calibri"/>
                <a:ea typeface="Calibri"/>
                <a:cs typeface="Calibri"/>
                <a:sym typeface="Calibri"/>
              </a:defRPr>
            </a:lvl6pPr>
            <a:lvl7pPr marL="2742834" marR="0" lvl="6" indent="-12333" algn="l" rtl="0">
              <a:spcBef>
                <a:spcPts val="0"/>
              </a:spcBef>
              <a:buNone/>
              <a:defRPr sz="1900" b="0" i="0" u="none" strike="noStrike" cap="none">
                <a:solidFill>
                  <a:schemeClr val="dk1"/>
                </a:solidFill>
                <a:latin typeface="Calibri"/>
                <a:ea typeface="Calibri"/>
                <a:cs typeface="Calibri"/>
                <a:sym typeface="Calibri"/>
              </a:defRPr>
            </a:lvl7pPr>
            <a:lvl8pPr marL="3199973" marR="0" lvl="7" indent="-12273" algn="l" rtl="0">
              <a:spcBef>
                <a:spcPts val="0"/>
              </a:spcBef>
              <a:buNone/>
              <a:defRPr sz="1900" b="0" i="0" u="none" strike="noStrike" cap="none">
                <a:solidFill>
                  <a:schemeClr val="dk1"/>
                </a:solidFill>
                <a:latin typeface="Calibri"/>
                <a:ea typeface="Calibri"/>
                <a:cs typeface="Calibri"/>
                <a:sym typeface="Calibri"/>
              </a:defRPr>
            </a:lvl8pPr>
            <a:lvl9pPr marL="3657112" marR="0" lvl="8" indent="-12212"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138" marR="0" lvl="1" indent="-12637" algn="l" rtl="0">
              <a:spcBef>
                <a:spcPts val="0"/>
              </a:spcBef>
              <a:buNone/>
              <a:defRPr sz="1200" b="0" i="0" u="none" strike="noStrike" cap="none">
                <a:solidFill>
                  <a:schemeClr val="dk1"/>
                </a:solidFill>
                <a:latin typeface="Calibri"/>
                <a:ea typeface="Calibri"/>
                <a:cs typeface="Calibri"/>
                <a:sym typeface="Calibri"/>
              </a:defRPr>
            </a:lvl2pPr>
            <a:lvl3pPr marL="914278" marR="0" lvl="2" indent="-12578" algn="l" rtl="0">
              <a:spcBef>
                <a:spcPts val="0"/>
              </a:spcBef>
              <a:buNone/>
              <a:defRPr sz="1200" b="0" i="0" u="none" strike="noStrike" cap="none">
                <a:solidFill>
                  <a:schemeClr val="dk1"/>
                </a:solidFill>
                <a:latin typeface="Calibri"/>
                <a:ea typeface="Calibri"/>
                <a:cs typeface="Calibri"/>
                <a:sym typeface="Calibri"/>
              </a:defRPr>
            </a:lvl3pPr>
            <a:lvl4pPr marL="1371417" marR="0" lvl="3" indent="-12516" algn="l" rtl="0">
              <a:spcBef>
                <a:spcPts val="0"/>
              </a:spcBef>
              <a:buNone/>
              <a:defRPr sz="1200" b="0" i="0" u="none" strike="noStrike" cap="none">
                <a:solidFill>
                  <a:schemeClr val="dk1"/>
                </a:solidFill>
                <a:latin typeface="Calibri"/>
                <a:ea typeface="Calibri"/>
                <a:cs typeface="Calibri"/>
                <a:sym typeface="Calibri"/>
              </a:defRPr>
            </a:lvl4pPr>
            <a:lvl5pPr marL="1828556" marR="0" lvl="4" indent="-12456" algn="l" rtl="0">
              <a:spcBef>
                <a:spcPts val="0"/>
              </a:spcBef>
              <a:buNone/>
              <a:defRPr sz="1200" b="0" i="0" u="none" strike="noStrike" cap="none">
                <a:solidFill>
                  <a:schemeClr val="dk1"/>
                </a:solidFill>
                <a:latin typeface="Calibri"/>
                <a:ea typeface="Calibri"/>
                <a:cs typeface="Calibri"/>
                <a:sym typeface="Calibri"/>
              </a:defRPr>
            </a:lvl5pPr>
            <a:lvl6pPr marL="2285695" marR="0" lvl="5" indent="-12394" algn="l" rtl="0">
              <a:spcBef>
                <a:spcPts val="0"/>
              </a:spcBef>
              <a:buNone/>
              <a:defRPr sz="1200" b="0" i="0" u="none" strike="noStrike" cap="none">
                <a:solidFill>
                  <a:schemeClr val="dk1"/>
                </a:solidFill>
                <a:latin typeface="Calibri"/>
                <a:ea typeface="Calibri"/>
                <a:cs typeface="Calibri"/>
                <a:sym typeface="Calibri"/>
              </a:defRPr>
            </a:lvl6pPr>
            <a:lvl7pPr marL="2742834" marR="0" lvl="6" indent="-12333" algn="l" rtl="0">
              <a:spcBef>
                <a:spcPts val="0"/>
              </a:spcBef>
              <a:buNone/>
              <a:defRPr sz="1200" b="0" i="0" u="none" strike="noStrike" cap="none">
                <a:solidFill>
                  <a:schemeClr val="dk1"/>
                </a:solidFill>
                <a:latin typeface="Calibri"/>
                <a:ea typeface="Calibri"/>
                <a:cs typeface="Calibri"/>
                <a:sym typeface="Calibri"/>
              </a:defRPr>
            </a:lvl7pPr>
            <a:lvl8pPr marL="3199973" marR="0" lvl="7" indent="-12273" algn="l" rtl="0">
              <a:spcBef>
                <a:spcPts val="0"/>
              </a:spcBef>
              <a:buNone/>
              <a:defRPr sz="1200" b="0" i="0" u="none" strike="noStrike" cap="none">
                <a:solidFill>
                  <a:schemeClr val="dk1"/>
                </a:solidFill>
                <a:latin typeface="Calibri"/>
                <a:ea typeface="Calibri"/>
                <a:cs typeface="Calibri"/>
                <a:sym typeface="Calibri"/>
              </a:defRPr>
            </a:lvl8pPr>
            <a:lvl9pPr marL="3657112" marR="0" lvl="8" indent="-12212"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138" marR="0" lvl="1" indent="-12637" algn="l" rtl="0">
              <a:spcBef>
                <a:spcPts val="0"/>
              </a:spcBef>
              <a:buNone/>
              <a:defRPr sz="1900" b="0" i="0" u="none" strike="noStrike" cap="none">
                <a:solidFill>
                  <a:schemeClr val="dk1"/>
                </a:solidFill>
                <a:latin typeface="Calibri"/>
                <a:ea typeface="Calibri"/>
                <a:cs typeface="Calibri"/>
                <a:sym typeface="Calibri"/>
              </a:defRPr>
            </a:lvl2pPr>
            <a:lvl3pPr marL="914278" marR="0" lvl="2" indent="-12578" algn="l" rtl="0">
              <a:spcBef>
                <a:spcPts val="0"/>
              </a:spcBef>
              <a:buNone/>
              <a:defRPr sz="1900" b="0" i="0" u="none" strike="noStrike" cap="none">
                <a:solidFill>
                  <a:schemeClr val="dk1"/>
                </a:solidFill>
                <a:latin typeface="Calibri"/>
                <a:ea typeface="Calibri"/>
                <a:cs typeface="Calibri"/>
                <a:sym typeface="Calibri"/>
              </a:defRPr>
            </a:lvl3pPr>
            <a:lvl4pPr marL="1371417" marR="0" lvl="3" indent="-12516" algn="l" rtl="0">
              <a:spcBef>
                <a:spcPts val="0"/>
              </a:spcBef>
              <a:buNone/>
              <a:defRPr sz="1900" b="0" i="0" u="none" strike="noStrike" cap="none">
                <a:solidFill>
                  <a:schemeClr val="dk1"/>
                </a:solidFill>
                <a:latin typeface="Calibri"/>
                <a:ea typeface="Calibri"/>
                <a:cs typeface="Calibri"/>
                <a:sym typeface="Calibri"/>
              </a:defRPr>
            </a:lvl4pPr>
            <a:lvl5pPr marL="1828556" marR="0" lvl="4" indent="-12456" algn="l" rtl="0">
              <a:spcBef>
                <a:spcPts val="0"/>
              </a:spcBef>
              <a:buNone/>
              <a:defRPr sz="1900" b="0" i="0" u="none" strike="noStrike" cap="none">
                <a:solidFill>
                  <a:schemeClr val="dk1"/>
                </a:solidFill>
                <a:latin typeface="Calibri"/>
                <a:ea typeface="Calibri"/>
                <a:cs typeface="Calibri"/>
                <a:sym typeface="Calibri"/>
              </a:defRPr>
            </a:lvl5pPr>
            <a:lvl6pPr marL="2285695" marR="0" lvl="5" indent="-12394" algn="l" rtl="0">
              <a:spcBef>
                <a:spcPts val="0"/>
              </a:spcBef>
              <a:buNone/>
              <a:defRPr sz="1900" b="0" i="0" u="none" strike="noStrike" cap="none">
                <a:solidFill>
                  <a:schemeClr val="dk1"/>
                </a:solidFill>
                <a:latin typeface="Calibri"/>
                <a:ea typeface="Calibri"/>
                <a:cs typeface="Calibri"/>
                <a:sym typeface="Calibri"/>
              </a:defRPr>
            </a:lvl6pPr>
            <a:lvl7pPr marL="2742834" marR="0" lvl="6" indent="-12333" algn="l" rtl="0">
              <a:spcBef>
                <a:spcPts val="0"/>
              </a:spcBef>
              <a:buNone/>
              <a:defRPr sz="1900" b="0" i="0" u="none" strike="noStrike" cap="none">
                <a:solidFill>
                  <a:schemeClr val="dk1"/>
                </a:solidFill>
                <a:latin typeface="Calibri"/>
                <a:ea typeface="Calibri"/>
                <a:cs typeface="Calibri"/>
                <a:sym typeface="Calibri"/>
              </a:defRPr>
            </a:lvl7pPr>
            <a:lvl8pPr marL="3199973" marR="0" lvl="7" indent="-12273" algn="l" rtl="0">
              <a:spcBef>
                <a:spcPts val="0"/>
              </a:spcBef>
              <a:buNone/>
              <a:defRPr sz="1900" b="0" i="0" u="none" strike="noStrike" cap="none">
                <a:solidFill>
                  <a:schemeClr val="dk1"/>
                </a:solidFill>
                <a:latin typeface="Calibri"/>
                <a:ea typeface="Calibri"/>
                <a:cs typeface="Calibri"/>
                <a:sym typeface="Calibri"/>
              </a:defRPr>
            </a:lvl8pPr>
            <a:lvl9pPr marL="3657112" marR="0" lvl="8" indent="-12212"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buSzPct val="25000"/>
                <a:buNone/>
              </a:p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4" name="Shape 15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55" name="Shape 15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buSzPct val="25000"/>
                <a:buNone/>
              </a:pPr>
              <a:t>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8" name="Shape 28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89" name="Shape 28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10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6" name="Shape 296"/>
          <p:cNvSpPr txBox="1">
            <a:spLocks noGrp="1"/>
          </p:cNvSpPr>
          <p:nvPr>
            <p:ph type="body" idx="1"/>
          </p:nvPr>
        </p:nvSpPr>
        <p:spPr>
          <a:xfrm>
            <a:off x="685800" y="4400550"/>
            <a:ext cx="5486400" cy="36006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97" name="Shape 297"/>
          <p:cNvSpPr txBox="1">
            <a:spLocks noGrp="1"/>
          </p:cNvSpPr>
          <p:nvPr>
            <p:ph type="sldNum" idx="12"/>
          </p:nvPr>
        </p:nvSpPr>
        <p:spPr>
          <a:xfrm>
            <a:off x="3884612" y="8685213"/>
            <a:ext cx="2971800" cy="4587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11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12" name="Shape 3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20" name="Shape 3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30" name="Shape 3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38" name="Shape 3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46" name="Shape 3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62" name="Shape 36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72" name="Shape 3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68" name="Shape 16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buSzPct val="25000"/>
                <a:buNone/>
              </a:p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188" name="Shape 18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9" name="Shape 20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10" name="Shape 21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224" name="Shape 224"/>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4" name="Shape 23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35" name="Shape 23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0" name="Shape 250"/>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51" name="Shape 251"/>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5" name="Shape 26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66" name="Shape 26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buSzPct val="25000"/>
                <a:buNone/>
              </a:pPr>
              <a:t>9</a:t>
            </a:fld>
            <a:endParaRPr lang="en-US"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154954" y="1447800"/>
            <a:ext cx="8825659" cy="332958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7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23" name="Shape 23"/>
          <p:cNvSpPr txBox="1">
            <a:spLocks noGrp="1"/>
          </p:cNvSpPr>
          <p:nvPr>
            <p:ph type="subTitle" idx="1"/>
          </p:nvPr>
        </p:nvSpPr>
        <p:spPr>
          <a:xfrm>
            <a:off x="1154954" y="4777380"/>
            <a:ext cx="8825659" cy="86142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138" marR="0" lvl="1" indent="-12637" algn="ctr" rtl="0">
              <a:spcBef>
                <a:spcPts val="1000"/>
              </a:spcBef>
              <a:spcAft>
                <a:spcPts val="0"/>
              </a:spcAft>
              <a:buClr>
                <a:schemeClr val="accent1"/>
              </a:buClr>
              <a:buFont typeface="Noto Sans Symbols"/>
              <a:buNone/>
              <a:defRPr sz="1900" b="0" i="0" u="none" strike="noStrike" cap="none">
                <a:solidFill>
                  <a:schemeClr val="lt1"/>
                </a:solidFill>
                <a:latin typeface="Century Gothic"/>
                <a:ea typeface="Century Gothic"/>
                <a:cs typeface="Century Gothic"/>
                <a:sym typeface="Century Gothic"/>
              </a:defRPr>
            </a:lvl2pPr>
            <a:lvl3pPr marL="914278" marR="0" lvl="2" indent="-12578"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4pPr>
            <a:lvl5pPr marL="1828556" marR="0" lvl="4" indent="-12456"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5pPr>
            <a:lvl6pPr marL="2285695" marR="0" lvl="5" indent="-12394"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6pPr>
            <a:lvl7pPr marL="2742834" marR="0" lvl="6" indent="-12333"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7pPr>
            <a:lvl8pPr marL="3199973" marR="0" lvl="7" indent="-12273"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8pPr>
            <a:lvl9pPr marL="3657112" marR="0" lvl="8" indent="-12212" algn="ctr"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24" name="Shape 24"/>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25" name="Shape 25"/>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26" name="Shape 26"/>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153905" y="1854191"/>
            <a:ext cx="5092906" cy="1574808"/>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36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78" name="Shape 78"/>
          <p:cNvSpPr>
            <a:spLocks noGrp="1"/>
          </p:cNvSpPr>
          <p:nvPr>
            <p:ph type="pic" idx="2"/>
          </p:nvPr>
        </p:nvSpPr>
        <p:spPr>
          <a:xfrm>
            <a:off x="6949546" y="1143000"/>
            <a:ext cx="3200399" cy="4572000"/>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79" name="Shape 79"/>
          <p:cNvSpPr txBox="1">
            <a:spLocks noGrp="1"/>
          </p:cNvSpPr>
          <p:nvPr>
            <p:ph type="body" idx="1"/>
          </p:nvPr>
        </p:nvSpPr>
        <p:spPr>
          <a:xfrm>
            <a:off x="1154954" y="3657600"/>
            <a:ext cx="5084979" cy="137160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80" name="Shape 80"/>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81" name="Shape 81"/>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82" name="Shape 82"/>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1154957" y="4800587"/>
            <a:ext cx="8825657" cy="566737"/>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24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85" name="Shape 85"/>
          <p:cNvSpPr>
            <a:spLocks noGrp="1"/>
          </p:cNvSpPr>
          <p:nvPr>
            <p:ph type="pic" idx="2"/>
          </p:nvPr>
        </p:nvSpPr>
        <p:spPr>
          <a:xfrm>
            <a:off x="1154954" y="685800"/>
            <a:ext cx="8825659" cy="3640666"/>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86" name="Shape 86"/>
          <p:cNvSpPr txBox="1">
            <a:spLocks noGrp="1"/>
          </p:cNvSpPr>
          <p:nvPr>
            <p:ph type="body" idx="1"/>
          </p:nvPr>
        </p:nvSpPr>
        <p:spPr>
          <a:xfrm>
            <a:off x="1154955" y="5367325"/>
            <a:ext cx="8825655" cy="493711"/>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87" name="Shape 87"/>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88" name="Shape 88"/>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89" name="Shape 89"/>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aption">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1154954" y="1447800"/>
            <a:ext cx="8825659" cy="1981199"/>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8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92" name="Shape 92"/>
          <p:cNvSpPr txBox="1">
            <a:spLocks noGrp="1"/>
          </p:cNvSpPr>
          <p:nvPr>
            <p:ph type="body" idx="1"/>
          </p:nvPr>
        </p:nvSpPr>
        <p:spPr>
          <a:xfrm>
            <a:off x="1154954" y="3657600"/>
            <a:ext cx="8825659" cy="2362200"/>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9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93" name="Shape 93"/>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94" name="Shape 94"/>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95" name="Shape 95"/>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Quote with Caption">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1574800" y="1447800"/>
            <a:ext cx="7999315" cy="2323373"/>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8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98" name="Shape 98"/>
          <p:cNvSpPr txBox="1">
            <a:spLocks noGrp="1"/>
          </p:cNvSpPr>
          <p:nvPr>
            <p:ph type="body" idx="1"/>
          </p:nvPr>
        </p:nvSpPr>
        <p:spPr>
          <a:xfrm>
            <a:off x="1930400" y="3771173"/>
            <a:ext cx="7279649" cy="34217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small">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99" name="Shape 99"/>
          <p:cNvSpPr txBox="1">
            <a:spLocks noGrp="1"/>
          </p:cNvSpPr>
          <p:nvPr>
            <p:ph type="body" idx="2"/>
          </p:nvPr>
        </p:nvSpPr>
        <p:spPr>
          <a:xfrm>
            <a:off x="1154954" y="4350657"/>
            <a:ext cx="8825659" cy="1676399"/>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9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00" name="Shape 100"/>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01" name="Shape 101"/>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02" name="Shape 102"/>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
        <p:nvSpPr>
          <p:cNvPr id="103" name="Shape 103"/>
          <p:cNvSpPr txBox="1"/>
          <p:nvPr/>
        </p:nvSpPr>
        <p:spPr>
          <a:xfrm>
            <a:off x="898295" y="971253"/>
            <a:ext cx="801912" cy="1969757"/>
          </a:xfrm>
          <a:prstGeom prst="rect">
            <a:avLst/>
          </a:prstGeom>
          <a:noFill/>
          <a:ln>
            <a:noFill/>
          </a:ln>
        </p:spPr>
        <p:txBody>
          <a:bodyPr lIns="91425" tIns="45700" rIns="91425" bIns="45700" anchor="t" anchorCtr="0">
            <a:noAutofit/>
          </a:bodyPr>
          <a:lstStyle/>
          <a:p>
            <a:pPr marL="0" marR="0" lvl="0" indent="0" algn="r" rtl="0">
              <a:spcBef>
                <a:spcPts val="0"/>
              </a:spcBef>
              <a:buSzPct val="25000"/>
              <a:buNone/>
            </a:pPr>
            <a:r>
              <a:rPr lang="en-US" sz="12200" b="0" i="0">
                <a:solidFill>
                  <a:schemeClr val="accent1"/>
                </a:solidFill>
                <a:latin typeface="Arial"/>
                <a:ea typeface="Arial"/>
                <a:cs typeface="Arial"/>
                <a:sym typeface="Arial"/>
              </a:rPr>
              <a:t>“</a:t>
            </a:r>
          </a:p>
        </p:txBody>
      </p:sp>
      <p:sp>
        <p:nvSpPr>
          <p:cNvPr id="104" name="Shape 104"/>
          <p:cNvSpPr txBox="1"/>
          <p:nvPr/>
        </p:nvSpPr>
        <p:spPr>
          <a:xfrm>
            <a:off x="9330490" y="2613786"/>
            <a:ext cx="801912" cy="1969757"/>
          </a:xfrm>
          <a:prstGeom prst="rect">
            <a:avLst/>
          </a:prstGeom>
          <a:noFill/>
          <a:ln>
            <a:noFill/>
          </a:ln>
        </p:spPr>
        <p:txBody>
          <a:bodyPr lIns="91425" tIns="45700" rIns="91425" bIns="45700" anchor="t" anchorCtr="0">
            <a:noAutofit/>
          </a:bodyPr>
          <a:lstStyle/>
          <a:p>
            <a:pPr marL="0" marR="0" lvl="0" indent="0" algn="r" rtl="0">
              <a:spcBef>
                <a:spcPts val="0"/>
              </a:spcBef>
              <a:buSzPct val="25000"/>
              <a:buNone/>
            </a:pPr>
            <a:r>
              <a:rPr lang="en-US" sz="12200" b="0" i="0">
                <a:solidFill>
                  <a:schemeClr val="accent1"/>
                </a:solidFill>
                <a:latin typeface="Arial"/>
                <a:ea typeface="Arial"/>
                <a:cs typeface="Arial"/>
                <a:sym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Name Car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1154954" y="3124201"/>
            <a:ext cx="8825659" cy="165318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0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07" name="Shape 107"/>
          <p:cNvSpPr txBox="1">
            <a:spLocks noGrp="1"/>
          </p:cNvSpPr>
          <p:nvPr>
            <p:ph type="body" idx="1"/>
          </p:nvPr>
        </p:nvSpPr>
        <p:spPr>
          <a:xfrm>
            <a:off x="1154954" y="4777380"/>
            <a:ext cx="8825659" cy="86040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108" name="Shape 108"/>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09" name="Shape 109"/>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10" name="Shape 110"/>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 Column">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13" name="Shape 113"/>
          <p:cNvSpPr txBox="1">
            <a:spLocks noGrp="1"/>
          </p:cNvSpPr>
          <p:nvPr>
            <p:ph type="body" idx="1"/>
          </p:nvPr>
        </p:nvSpPr>
        <p:spPr>
          <a:xfrm>
            <a:off x="632947" y="1981200"/>
            <a:ext cx="2946867"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14" name="Shape 114"/>
          <p:cNvSpPr txBox="1">
            <a:spLocks noGrp="1"/>
          </p:cNvSpPr>
          <p:nvPr>
            <p:ph type="body" idx="2"/>
          </p:nvPr>
        </p:nvSpPr>
        <p:spPr>
          <a:xfrm>
            <a:off x="652462" y="2666999"/>
            <a:ext cx="2927350"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15" name="Shape 115"/>
          <p:cNvSpPr txBox="1">
            <a:spLocks noGrp="1"/>
          </p:cNvSpPr>
          <p:nvPr>
            <p:ph type="body" idx="3"/>
          </p:nvPr>
        </p:nvSpPr>
        <p:spPr>
          <a:xfrm>
            <a:off x="3883660" y="1981200"/>
            <a:ext cx="2936241"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16" name="Shape 116"/>
          <p:cNvSpPr txBox="1">
            <a:spLocks noGrp="1"/>
          </p:cNvSpPr>
          <p:nvPr>
            <p:ph type="body" idx="4"/>
          </p:nvPr>
        </p:nvSpPr>
        <p:spPr>
          <a:xfrm>
            <a:off x="3873105" y="2666999"/>
            <a:ext cx="2946794"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17" name="Shape 117"/>
          <p:cNvSpPr txBox="1">
            <a:spLocks noGrp="1"/>
          </p:cNvSpPr>
          <p:nvPr>
            <p:ph type="body" idx="5"/>
          </p:nvPr>
        </p:nvSpPr>
        <p:spPr>
          <a:xfrm>
            <a:off x="7124700" y="1981200"/>
            <a:ext cx="2932112"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18" name="Shape 118"/>
          <p:cNvSpPr txBox="1">
            <a:spLocks noGrp="1"/>
          </p:cNvSpPr>
          <p:nvPr>
            <p:ph type="body" idx="6"/>
          </p:nvPr>
        </p:nvSpPr>
        <p:spPr>
          <a:xfrm>
            <a:off x="7124700" y="2666999"/>
            <a:ext cx="2932112"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cxnSp>
        <p:nvCxnSpPr>
          <p:cNvPr id="119" name="Shape 119"/>
          <p:cNvCxnSpPr/>
          <p:nvPr/>
        </p:nvCxnSpPr>
        <p:spPr>
          <a:xfrm>
            <a:off x="3726142" y="2133600"/>
            <a:ext cx="0" cy="3962399"/>
          </a:xfrm>
          <a:prstGeom prst="straightConnector1">
            <a:avLst/>
          </a:prstGeom>
          <a:noFill/>
          <a:ln w="12700" cap="flat" cmpd="sng">
            <a:solidFill>
              <a:schemeClr val="accent1">
                <a:alpha val="40000"/>
              </a:schemeClr>
            </a:solidFill>
            <a:prstDash val="solid"/>
            <a:round/>
            <a:headEnd type="none" w="med" len="med"/>
            <a:tailEnd type="none" w="med" len="med"/>
          </a:ln>
        </p:spPr>
      </p:cxnSp>
      <p:cxnSp>
        <p:nvCxnSpPr>
          <p:cNvPr id="120" name="Shape 120"/>
          <p:cNvCxnSpPr/>
          <p:nvPr/>
        </p:nvCxnSpPr>
        <p:spPr>
          <a:xfrm>
            <a:off x="6962227" y="2133600"/>
            <a:ext cx="0" cy="3966883"/>
          </a:xfrm>
          <a:prstGeom prst="straightConnector1">
            <a:avLst/>
          </a:prstGeom>
          <a:noFill/>
          <a:ln w="12700" cap="flat" cmpd="sng">
            <a:solidFill>
              <a:schemeClr val="accent1">
                <a:alpha val="40000"/>
              </a:schemeClr>
            </a:solidFill>
            <a:prstDash val="solid"/>
            <a:round/>
            <a:headEnd type="none" w="med" len="med"/>
            <a:tailEnd type="none" w="med" len="med"/>
          </a:ln>
        </p:spPr>
      </p:cxnSp>
      <p:sp>
        <p:nvSpPr>
          <p:cNvPr id="121" name="Shape 121"/>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22" name="Shape 122"/>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23" name="Shape 123"/>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 Picture Column">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26" name="Shape 126"/>
          <p:cNvSpPr txBox="1">
            <a:spLocks noGrp="1"/>
          </p:cNvSpPr>
          <p:nvPr>
            <p:ph type="body" idx="1"/>
          </p:nvPr>
        </p:nvSpPr>
        <p:spPr>
          <a:xfrm>
            <a:off x="652462" y="4250950"/>
            <a:ext cx="2940051"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27" name="Shape 127"/>
          <p:cNvSpPr>
            <a:spLocks noGrp="1"/>
          </p:cNvSpPr>
          <p:nvPr>
            <p:ph type="pic" idx="2"/>
          </p:nvPr>
        </p:nvSpPr>
        <p:spPr>
          <a:xfrm>
            <a:off x="652462" y="2209800"/>
            <a:ext cx="2940051" cy="1523998"/>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28" name="Shape 128"/>
          <p:cNvSpPr txBox="1">
            <a:spLocks noGrp="1"/>
          </p:cNvSpPr>
          <p:nvPr>
            <p:ph type="body" idx="3"/>
          </p:nvPr>
        </p:nvSpPr>
        <p:spPr>
          <a:xfrm>
            <a:off x="652462" y="4827210"/>
            <a:ext cx="2940051" cy="65919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29" name="Shape 129"/>
          <p:cNvSpPr txBox="1">
            <a:spLocks noGrp="1"/>
          </p:cNvSpPr>
          <p:nvPr>
            <p:ph type="body" idx="4"/>
          </p:nvPr>
        </p:nvSpPr>
        <p:spPr>
          <a:xfrm>
            <a:off x="3889376" y="4250950"/>
            <a:ext cx="2930525"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30" name="Shape 130"/>
          <p:cNvSpPr>
            <a:spLocks noGrp="1"/>
          </p:cNvSpPr>
          <p:nvPr>
            <p:ph type="pic" idx="5"/>
          </p:nvPr>
        </p:nvSpPr>
        <p:spPr>
          <a:xfrm>
            <a:off x="3889375" y="2209800"/>
            <a:ext cx="2930525" cy="1523998"/>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31" name="Shape 131"/>
          <p:cNvSpPr txBox="1">
            <a:spLocks noGrp="1"/>
          </p:cNvSpPr>
          <p:nvPr>
            <p:ph type="body" idx="6"/>
          </p:nvPr>
        </p:nvSpPr>
        <p:spPr>
          <a:xfrm>
            <a:off x="3888021" y="4827210"/>
            <a:ext cx="2934406" cy="65919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32" name="Shape 132"/>
          <p:cNvSpPr txBox="1">
            <a:spLocks noGrp="1"/>
          </p:cNvSpPr>
          <p:nvPr>
            <p:ph type="body" idx="7"/>
          </p:nvPr>
        </p:nvSpPr>
        <p:spPr>
          <a:xfrm>
            <a:off x="7124700" y="4250950"/>
            <a:ext cx="2932112"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33" name="Shape 133"/>
          <p:cNvSpPr>
            <a:spLocks noGrp="1"/>
          </p:cNvSpPr>
          <p:nvPr>
            <p:ph type="pic" idx="8"/>
          </p:nvPr>
        </p:nvSpPr>
        <p:spPr>
          <a:xfrm>
            <a:off x="7124700" y="2209800"/>
            <a:ext cx="2932112" cy="1523998"/>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34" name="Shape 134"/>
          <p:cNvSpPr txBox="1">
            <a:spLocks noGrp="1"/>
          </p:cNvSpPr>
          <p:nvPr>
            <p:ph type="body" idx="9"/>
          </p:nvPr>
        </p:nvSpPr>
        <p:spPr>
          <a:xfrm>
            <a:off x="7124575" y="4827207"/>
            <a:ext cx="2935996" cy="65919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cxnSp>
        <p:nvCxnSpPr>
          <p:cNvPr id="135" name="Shape 135"/>
          <p:cNvCxnSpPr/>
          <p:nvPr/>
        </p:nvCxnSpPr>
        <p:spPr>
          <a:xfrm>
            <a:off x="3726142" y="2133600"/>
            <a:ext cx="0" cy="3962399"/>
          </a:xfrm>
          <a:prstGeom prst="straightConnector1">
            <a:avLst/>
          </a:prstGeom>
          <a:noFill/>
          <a:ln w="12700" cap="flat" cmpd="sng">
            <a:solidFill>
              <a:schemeClr val="accent1">
                <a:alpha val="40000"/>
              </a:schemeClr>
            </a:solidFill>
            <a:prstDash val="solid"/>
            <a:round/>
            <a:headEnd type="none" w="med" len="med"/>
            <a:tailEnd type="none" w="med" len="med"/>
          </a:ln>
        </p:spPr>
      </p:cxnSp>
      <p:cxnSp>
        <p:nvCxnSpPr>
          <p:cNvPr id="136" name="Shape 136"/>
          <p:cNvCxnSpPr/>
          <p:nvPr/>
        </p:nvCxnSpPr>
        <p:spPr>
          <a:xfrm>
            <a:off x="6962227" y="2133600"/>
            <a:ext cx="0" cy="3966883"/>
          </a:xfrm>
          <a:prstGeom prst="straightConnector1">
            <a:avLst/>
          </a:prstGeom>
          <a:noFill/>
          <a:ln w="12700" cap="flat" cmpd="sng">
            <a:solidFill>
              <a:schemeClr val="accent1">
                <a:alpha val="40000"/>
              </a:schemeClr>
            </a:solidFill>
            <a:prstDash val="solid"/>
            <a:round/>
            <a:headEnd type="none" w="med" len="med"/>
            <a:tailEnd type="none" w="med" len="med"/>
          </a:ln>
        </p:spPr>
      </p:cxnSp>
      <p:sp>
        <p:nvSpPr>
          <p:cNvPr id="137" name="Shape 137"/>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38" name="Shape 138"/>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39" name="Shape 139"/>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42" name="Shape 142"/>
          <p:cNvSpPr txBox="1">
            <a:spLocks noGrp="1"/>
          </p:cNvSpPr>
          <p:nvPr>
            <p:ph type="body" idx="1"/>
          </p:nvPr>
        </p:nvSpPr>
        <p:spPr>
          <a:xfrm rot="5400000">
            <a:off x="3478841" y="-322611"/>
            <a:ext cx="4195482" cy="8946541"/>
          </a:xfrm>
          <a:prstGeom prst="rect">
            <a:avLst/>
          </a:prstGeom>
          <a:noFill/>
          <a:ln>
            <a:noFill/>
          </a:ln>
        </p:spPr>
        <p:txBody>
          <a:bodyPr lIns="91425" tIns="91425" rIns="91425" bIns="91425" anchor="t"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143" name="Shape 143"/>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44" name="Shape 144"/>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45" name="Shape 145"/>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rot="5400000">
            <a:off x="6267451" y="2466975"/>
            <a:ext cx="5826124" cy="175260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48" name="Shape 148"/>
          <p:cNvSpPr txBox="1">
            <a:spLocks noGrp="1"/>
          </p:cNvSpPr>
          <p:nvPr>
            <p:ph type="body" idx="1"/>
          </p:nvPr>
        </p:nvSpPr>
        <p:spPr>
          <a:xfrm rot="5400000">
            <a:off x="1679576" y="-139698"/>
            <a:ext cx="5368924" cy="7423149"/>
          </a:xfrm>
          <a:prstGeom prst="rect">
            <a:avLst/>
          </a:prstGeom>
          <a:noFill/>
          <a:ln>
            <a:noFill/>
          </a:ln>
        </p:spPr>
        <p:txBody>
          <a:bodyPr lIns="91425" tIns="91425" rIns="91425" bIns="91425" anchor="t"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149" name="Shape 149"/>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50" name="Shape 150"/>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51" name="Shape 151"/>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29" name="Shape 29"/>
          <p:cNvSpPr txBox="1">
            <a:spLocks noGrp="1"/>
          </p:cNvSpPr>
          <p:nvPr>
            <p:ph type="body" idx="1"/>
          </p:nvPr>
        </p:nvSpPr>
        <p:spPr>
          <a:xfrm>
            <a:off x="1103312" y="2052917"/>
            <a:ext cx="8946541" cy="4195482"/>
          </a:xfrm>
          <a:prstGeom prst="rect">
            <a:avLst/>
          </a:prstGeom>
          <a:noFill/>
          <a:ln>
            <a:noFill/>
          </a:ln>
        </p:spPr>
        <p:txBody>
          <a:bodyPr lIns="91425" tIns="91425" rIns="91425" bIns="91425" anchor="t"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30" name="Shape 30"/>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31" name="Shape 31"/>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32" name="Shape 32"/>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3"/>
        <p:cNvGrpSpPr/>
        <p:nvPr/>
      </p:nvGrpSpPr>
      <p:grpSpPr>
        <a:xfrm>
          <a:off x="0" y="0"/>
          <a:ext cx="0" cy="0"/>
          <a:chOff x="0" y="0"/>
          <a:chExt cx="0" cy="0"/>
        </a:xfrm>
      </p:grpSpPr>
      <p:sp>
        <p:nvSpPr>
          <p:cNvPr id="34" name="Shape 34"/>
          <p:cNvSpPr txBox="1">
            <a:spLocks noGrp="1"/>
          </p:cNvSpPr>
          <p:nvPr>
            <p:ph type="body" idx="1"/>
          </p:nvPr>
        </p:nvSpPr>
        <p:spPr>
          <a:xfrm>
            <a:off x="914400" y="609600"/>
            <a:ext cx="10363200" cy="5486399"/>
          </a:xfrm>
          <a:prstGeom prst="rect">
            <a:avLst/>
          </a:prstGeom>
          <a:noFill/>
          <a:ln>
            <a:noFill/>
          </a:ln>
        </p:spPr>
        <p:txBody>
          <a:bodyPr lIns="91425" tIns="91425" rIns="91425" bIns="91425" anchor="t"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35" name="Shape 35"/>
          <p:cNvSpPr txBox="1">
            <a:spLocks noGrp="1"/>
          </p:cNvSpPr>
          <p:nvPr>
            <p:ph type="dt" idx="10"/>
          </p:nvPr>
        </p:nvSpPr>
        <p:spPr>
          <a:xfrm>
            <a:off x="914400" y="6248400"/>
            <a:ext cx="2540000" cy="457200"/>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36" name="Shape 36"/>
          <p:cNvSpPr txBox="1">
            <a:spLocks noGrp="1"/>
          </p:cNvSpPr>
          <p:nvPr>
            <p:ph type="ftr" idx="11"/>
          </p:nvPr>
        </p:nvSpPr>
        <p:spPr>
          <a:xfrm>
            <a:off x="4165600" y="6248400"/>
            <a:ext cx="3860799" cy="457200"/>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37" name="Shape 37"/>
          <p:cNvSpPr txBox="1">
            <a:spLocks noGrp="1"/>
          </p:cNvSpPr>
          <p:nvPr>
            <p:ph type="sldNum" idx="12"/>
          </p:nvPr>
        </p:nvSpPr>
        <p:spPr>
          <a:xfrm>
            <a:off x="8737600" y="6248400"/>
            <a:ext cx="2540000" cy="457200"/>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40" name="Shape 40"/>
          <p:cNvSpPr txBox="1">
            <a:spLocks noGrp="1"/>
          </p:cNvSpPr>
          <p:nvPr>
            <p:ph type="body" idx="1"/>
          </p:nvPr>
        </p:nvSpPr>
        <p:spPr>
          <a:xfrm>
            <a:off x="1103312" y="2060575"/>
            <a:ext cx="4396339" cy="4195763"/>
          </a:xfrm>
          <a:prstGeom prst="rect">
            <a:avLst/>
          </a:prstGeom>
          <a:noFill/>
          <a:ln>
            <a:noFill/>
          </a:ln>
        </p:spPr>
        <p:txBody>
          <a:bodyPr lIns="91425" tIns="91425" rIns="91425" bIns="91425" anchor="t" anchorCtr="0"/>
          <a:lstStyle>
            <a:lvl1pPr marL="342855" marR="0" lvl="0" indent="-246334"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1pPr>
            <a:lvl2pPr marL="742851" marR="0" lvl="1" indent="-217071"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2848" marR="0" lvl="2" indent="-164947"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3pPr>
            <a:lvl4pPr marL="1599986" marR="0" lvl="3" indent="-180125"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125" marR="0" lvl="4" indent="-18006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265" marR="0" lvl="5" indent="-18000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403" marR="0" lvl="6" indent="-179942"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8543" marR="0" lvl="7" indent="-179883"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5681" marR="0" lvl="8" indent="-179821"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41" name="Shape 41"/>
          <p:cNvSpPr txBox="1">
            <a:spLocks noGrp="1"/>
          </p:cNvSpPr>
          <p:nvPr>
            <p:ph type="body" idx="2"/>
          </p:nvPr>
        </p:nvSpPr>
        <p:spPr>
          <a:xfrm>
            <a:off x="5654494" y="2056092"/>
            <a:ext cx="4396340" cy="4200244"/>
          </a:xfrm>
          <a:prstGeom prst="rect">
            <a:avLst/>
          </a:prstGeom>
          <a:noFill/>
          <a:ln>
            <a:noFill/>
          </a:ln>
        </p:spPr>
        <p:txBody>
          <a:bodyPr lIns="91425" tIns="91425" rIns="91425" bIns="91425" anchor="t" anchorCtr="0"/>
          <a:lstStyle>
            <a:lvl1pPr marL="342855" marR="0" lvl="0" indent="-246334"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1pPr>
            <a:lvl2pPr marL="742851" marR="0" lvl="1" indent="-217071"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2848" marR="0" lvl="2" indent="-164947"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3pPr>
            <a:lvl4pPr marL="1599986" marR="0" lvl="3" indent="-180125"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125" marR="0" lvl="4" indent="-18006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265" marR="0" lvl="5" indent="-18000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403" marR="0" lvl="6" indent="-179942"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8543" marR="0" lvl="7" indent="-179883"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5681" marR="0" lvl="8" indent="-179821"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42" name="Shape 42"/>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43" name="Shape 43"/>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44" name="Shape 44"/>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5"/>
        <p:cNvGrpSpPr/>
        <p:nvPr/>
      </p:nvGrpSpPr>
      <p:grpSpPr>
        <a:xfrm>
          <a:off x="0" y="0"/>
          <a:ext cx="0" cy="0"/>
          <a:chOff x="0" y="0"/>
          <a:chExt cx="0" cy="0"/>
        </a:xfrm>
      </p:grpSpPr>
      <p:sp>
        <p:nvSpPr>
          <p:cNvPr id="46" name="Shape 46"/>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47" name="Shape 47"/>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48" name="Shape 48"/>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51" name="Shape 51"/>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52" name="Shape 52"/>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53" name="Shape 53"/>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1154957" y="2861733"/>
            <a:ext cx="8825657" cy="1915646"/>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0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56" name="Shape 56"/>
          <p:cNvSpPr txBox="1">
            <a:spLocks noGrp="1"/>
          </p:cNvSpPr>
          <p:nvPr>
            <p:ph type="body" idx="1"/>
          </p:nvPr>
        </p:nvSpPr>
        <p:spPr>
          <a:xfrm>
            <a:off x="1154954" y="4777380"/>
            <a:ext cx="8825659" cy="86040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57" name="Shape 57"/>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58" name="Shape 58"/>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59" name="Shape 59"/>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62" name="Shape 62"/>
          <p:cNvSpPr txBox="1">
            <a:spLocks noGrp="1"/>
          </p:cNvSpPr>
          <p:nvPr>
            <p:ph type="body" idx="1"/>
          </p:nvPr>
        </p:nvSpPr>
        <p:spPr>
          <a:xfrm>
            <a:off x="1103312" y="1905000"/>
            <a:ext cx="4396339"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63" name="Shape 63"/>
          <p:cNvSpPr txBox="1">
            <a:spLocks noGrp="1"/>
          </p:cNvSpPr>
          <p:nvPr>
            <p:ph type="body" idx="2"/>
          </p:nvPr>
        </p:nvSpPr>
        <p:spPr>
          <a:xfrm>
            <a:off x="1103312" y="2514600"/>
            <a:ext cx="4396339" cy="3741738"/>
          </a:xfrm>
          <a:prstGeom prst="rect">
            <a:avLst/>
          </a:prstGeom>
          <a:noFill/>
          <a:ln>
            <a:noFill/>
          </a:ln>
        </p:spPr>
        <p:txBody>
          <a:bodyPr lIns="91425" tIns="91425" rIns="91425" bIns="91425" anchor="t" anchorCtr="0"/>
          <a:lstStyle>
            <a:lvl1pPr marL="342855" marR="0" lvl="0" indent="-246334"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1pPr>
            <a:lvl2pPr marL="742851" marR="0" lvl="1" indent="-217071"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2848" marR="0" lvl="2" indent="-164947"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3pPr>
            <a:lvl4pPr marL="1599986" marR="0" lvl="3" indent="-180125"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125" marR="0" lvl="4" indent="-18006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265" marR="0" lvl="5" indent="-18000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403" marR="0" lvl="6" indent="-179942"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8543" marR="0" lvl="7" indent="-179883"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5681" marR="0" lvl="8" indent="-179821"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64" name="Shape 64"/>
          <p:cNvSpPr txBox="1">
            <a:spLocks noGrp="1"/>
          </p:cNvSpPr>
          <p:nvPr>
            <p:ph type="body" idx="3"/>
          </p:nvPr>
        </p:nvSpPr>
        <p:spPr>
          <a:xfrm>
            <a:off x="5654496" y="1905000"/>
            <a:ext cx="4396339"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900" b="1"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65" name="Shape 65"/>
          <p:cNvSpPr txBox="1">
            <a:spLocks noGrp="1"/>
          </p:cNvSpPr>
          <p:nvPr>
            <p:ph type="body" idx="4"/>
          </p:nvPr>
        </p:nvSpPr>
        <p:spPr>
          <a:xfrm>
            <a:off x="5654496" y="2514600"/>
            <a:ext cx="4396339" cy="3741738"/>
          </a:xfrm>
          <a:prstGeom prst="rect">
            <a:avLst/>
          </a:prstGeom>
          <a:noFill/>
          <a:ln>
            <a:noFill/>
          </a:ln>
        </p:spPr>
        <p:txBody>
          <a:bodyPr lIns="91425" tIns="91425" rIns="91425" bIns="91425" anchor="t" anchorCtr="0"/>
          <a:lstStyle>
            <a:lvl1pPr marL="342855" marR="0" lvl="0" indent="-246334"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1pPr>
            <a:lvl2pPr marL="742851" marR="0" lvl="1" indent="-217071"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2848" marR="0" lvl="2" indent="-164947"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3pPr>
            <a:lvl4pPr marL="1599986" marR="0" lvl="3" indent="-180125"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125" marR="0" lvl="4" indent="-18006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265" marR="0" lvl="5" indent="-180004"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403" marR="0" lvl="6" indent="-179942"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8543" marR="0" lvl="7" indent="-179883"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5681" marR="0" lvl="8" indent="-179821"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66" name="Shape 66"/>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67" name="Shape 67"/>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68" name="Shape 68"/>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1154953" y="1447799"/>
            <a:ext cx="3401063" cy="144780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24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71" name="Shape 71"/>
          <p:cNvSpPr txBox="1">
            <a:spLocks noGrp="1"/>
          </p:cNvSpPr>
          <p:nvPr>
            <p:ph type="body" idx="1"/>
          </p:nvPr>
        </p:nvSpPr>
        <p:spPr>
          <a:xfrm>
            <a:off x="4784616" y="1447800"/>
            <a:ext cx="5195997" cy="4572000"/>
          </a:xfrm>
          <a:prstGeom prst="rect">
            <a:avLst/>
          </a:prstGeom>
          <a:noFill/>
          <a:ln>
            <a:noFill/>
          </a:ln>
        </p:spPr>
        <p:txBody>
          <a:bodyPr lIns="91425" tIns="91425" rIns="91425" bIns="91425" anchor="ctr"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72" name="Shape 72"/>
          <p:cNvSpPr txBox="1">
            <a:spLocks noGrp="1"/>
          </p:cNvSpPr>
          <p:nvPr>
            <p:ph type="body" idx="2"/>
          </p:nvPr>
        </p:nvSpPr>
        <p:spPr>
          <a:xfrm>
            <a:off x="1154954" y="3129281"/>
            <a:ext cx="3401062" cy="289559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5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1000"/>
              </a:spcBef>
              <a:spcAft>
                <a:spcPts val="0"/>
              </a:spcAft>
              <a:buClr>
                <a:schemeClr val="accent1"/>
              </a:buClr>
              <a:buFont typeface="Noto Sans Symbols"/>
              <a:buNone/>
              <a:defRPr sz="11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73" name="Shape 73"/>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74" name="Shape 74"/>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75" name="Shape 75"/>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a:solidFill>
                <a:schemeClr val="lt1"/>
              </a:solidFill>
              <a:latin typeface="Century Gothic"/>
              <a:ea typeface="Century Gothic"/>
              <a:cs typeface="Century Gothic"/>
              <a:sym typeface="Century Gothic"/>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5.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0">
            <a:alphaModFix/>
          </a:blip>
          <a:stretch>
            <a:fillRect/>
          </a:stretch>
        </a:blip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21">
            <a:alphaModFix/>
          </a:blip>
          <a:srcRect l="3613"/>
          <a:stretch/>
        </p:blipFill>
        <p:spPr>
          <a:xfrm>
            <a:off x="0" y="2669685"/>
            <a:ext cx="4037012" cy="4188315"/>
          </a:xfrm>
          <a:prstGeom prst="rect">
            <a:avLst/>
          </a:prstGeom>
          <a:noFill/>
          <a:ln>
            <a:noFill/>
          </a:ln>
        </p:spPr>
      </p:pic>
      <p:pic>
        <p:nvPicPr>
          <p:cNvPr id="11" name="Shape 11"/>
          <p:cNvPicPr preferRelativeResize="0"/>
          <p:nvPr/>
        </p:nvPicPr>
        <p:blipFill rotWithShape="1">
          <a:blip r:embed="rId22">
            <a:alphaModFix/>
          </a:blip>
          <a:srcRect l="35640"/>
          <a:stretch/>
        </p:blipFill>
        <p:spPr>
          <a:xfrm>
            <a:off x="0" y="2892347"/>
            <a:ext cx="1522412" cy="2365454"/>
          </a:xfrm>
          <a:prstGeom prst="rect">
            <a:avLst/>
          </a:prstGeom>
          <a:noFill/>
          <a:ln>
            <a:noFill/>
          </a:ln>
        </p:spPr>
      </p:pic>
      <p:sp>
        <p:nvSpPr>
          <p:cNvPr id="12" name="Shape 12"/>
          <p:cNvSpPr/>
          <p:nvPr/>
        </p:nvSpPr>
        <p:spPr>
          <a:xfrm>
            <a:off x="8609011" y="1676400"/>
            <a:ext cx="2819400" cy="2819400"/>
          </a:xfrm>
          <a:prstGeom prst="ellipse">
            <a:avLst/>
          </a:prstGeom>
          <a:gradFill>
            <a:gsLst>
              <a:gs pos="0">
                <a:srgbClr val="78C4F1">
                  <a:alpha val="6666"/>
                </a:srgbClr>
              </a:gs>
              <a:gs pos="36000">
                <a:srgbClr val="78C4F1">
                  <a:alpha val="5882"/>
                </a:srgbClr>
              </a:gs>
              <a:gs pos="69000">
                <a:srgbClr val="78C4F1">
                  <a:alpha val="0"/>
                </a:srgbClr>
              </a:gs>
              <a:gs pos="100000">
                <a:srgbClr val="78C4F1">
                  <a:alpha val="0"/>
                </a:srgbClr>
              </a:gs>
            </a:gsLst>
            <a:path path="circle">
              <a:fillToRect/>
            </a:path>
            <a:tileRect/>
          </a:gradFill>
          <a:ln>
            <a:noFill/>
          </a:ln>
        </p:spPr>
        <p:txBody>
          <a:bodyPr lIns="91425" tIns="91425" rIns="91425" bIns="91425" anchor="ctr" anchorCtr="0">
            <a:noAutofit/>
          </a:bodyPr>
          <a:lstStyle/>
          <a:p>
            <a:pPr lvl="0">
              <a:spcBef>
                <a:spcPts val="0"/>
              </a:spcBef>
              <a:buNone/>
            </a:pPr>
            <a:endParaRPr/>
          </a:p>
        </p:txBody>
      </p:sp>
      <p:pic>
        <p:nvPicPr>
          <p:cNvPr id="13" name="Shape 13"/>
          <p:cNvPicPr preferRelativeResize="0"/>
          <p:nvPr/>
        </p:nvPicPr>
        <p:blipFill rotWithShape="1">
          <a:blip r:embed="rId23">
            <a:alphaModFix/>
          </a:blip>
          <a:srcRect t="28812"/>
          <a:stretch/>
        </p:blipFill>
        <p:spPr>
          <a:xfrm>
            <a:off x="7999413" y="0"/>
            <a:ext cx="1603386" cy="1141406"/>
          </a:xfrm>
          <a:prstGeom prst="rect">
            <a:avLst/>
          </a:prstGeom>
          <a:noFill/>
          <a:ln>
            <a:noFill/>
          </a:ln>
        </p:spPr>
      </p:pic>
      <p:pic>
        <p:nvPicPr>
          <p:cNvPr id="14" name="Shape 14"/>
          <p:cNvPicPr preferRelativeResize="0"/>
          <p:nvPr/>
        </p:nvPicPr>
        <p:blipFill rotWithShape="1">
          <a:blip r:embed="rId24">
            <a:alphaModFix/>
          </a:blip>
          <a:srcRect b="23320"/>
          <a:stretch/>
        </p:blipFill>
        <p:spPr>
          <a:xfrm>
            <a:off x="8609013" y="6096001"/>
            <a:ext cx="993735" cy="762000"/>
          </a:xfrm>
          <a:prstGeom prst="rect">
            <a:avLst/>
          </a:prstGeom>
          <a:noFill/>
          <a:ln>
            <a:noFill/>
          </a:ln>
        </p:spPr>
      </p:pic>
      <p:sp>
        <p:nvSpPr>
          <p:cNvPr id="15" name="Shape 15"/>
          <p:cNvSpPr/>
          <p:nvPr/>
        </p:nvSpPr>
        <p:spPr>
          <a:xfrm>
            <a:off x="10437811" y="0"/>
            <a:ext cx="685799" cy="1143000"/>
          </a:xfrm>
          <a:prstGeom prst="rect">
            <a:avLst/>
          </a:prstGeom>
          <a:solidFill>
            <a:schemeClr val="accent1"/>
          </a:solidFill>
          <a:ln>
            <a:noFill/>
          </a:ln>
          <a:effectLst>
            <a:outerShdw blurRad="38100" dist="25400" dir="5400000" rotWithShape="0">
              <a:srgbClr val="000000">
                <a:alpha val="44705"/>
              </a:srgbClr>
            </a:outerShdw>
          </a:effectLst>
        </p:spPr>
        <p:txBody>
          <a:bodyPr lIns="91425" tIns="91425" rIns="91425" bIns="91425" anchor="ctr" anchorCtr="0">
            <a:noAutofit/>
          </a:bodyPr>
          <a:lstStyle/>
          <a:p>
            <a:pPr lvl="0">
              <a:spcBef>
                <a:spcPts val="0"/>
              </a:spcBef>
              <a:buNone/>
            </a:pPr>
            <a:endParaRPr/>
          </a:p>
        </p:txBody>
      </p:sp>
      <p:sp>
        <p:nvSpPr>
          <p:cNvPr id="16" name="Shape 16"/>
          <p:cNvSpPr txBox="1">
            <a:spLocks noGrp="1"/>
          </p:cNvSpPr>
          <p:nvPr>
            <p:ph type="title"/>
          </p:nvPr>
        </p:nvSpPr>
        <p:spPr>
          <a:xfrm>
            <a:off x="646112"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3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7" name="Shape 17"/>
          <p:cNvSpPr txBox="1">
            <a:spLocks noGrp="1"/>
          </p:cNvSpPr>
          <p:nvPr>
            <p:ph type="body" idx="1"/>
          </p:nvPr>
        </p:nvSpPr>
        <p:spPr>
          <a:xfrm>
            <a:off x="1103312" y="2052917"/>
            <a:ext cx="8946541" cy="4195482"/>
          </a:xfrm>
          <a:prstGeom prst="rect">
            <a:avLst/>
          </a:prstGeom>
          <a:noFill/>
          <a:ln>
            <a:noFill/>
          </a:ln>
        </p:spPr>
        <p:txBody>
          <a:bodyPr lIns="91425" tIns="91425" rIns="91425" bIns="91425" anchor="t" anchorCtr="0"/>
          <a:lstStyle>
            <a:lvl1pPr marL="342855" marR="0" lvl="0" indent="-241255"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851" marR="0" lvl="1" indent="-201831" algn="l" rtl="0">
              <a:spcBef>
                <a:spcPts val="1000"/>
              </a:spcBef>
              <a:spcAft>
                <a:spcPts val="0"/>
              </a:spcAft>
              <a:buClr>
                <a:schemeClr val="accent1"/>
              </a:buClr>
              <a:buSzPct val="80000"/>
              <a:buFont typeface="Noto Sans Symbols"/>
              <a:buChar char="▶"/>
              <a:defRPr sz="1900" b="0" i="0" u="none" strike="noStrike" cap="none">
                <a:solidFill>
                  <a:schemeClr val="lt1"/>
                </a:solidFill>
                <a:latin typeface="Century Gothic"/>
                <a:ea typeface="Century Gothic"/>
                <a:cs typeface="Century Gothic"/>
                <a:sym typeface="Century Gothic"/>
              </a:defRPr>
            </a:lvl2pPr>
            <a:lvl3pPr marL="1142848" marR="0" lvl="2" indent="-159867"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599986" marR="0" lvl="3" indent="-16488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4pPr>
            <a:lvl5pPr marL="2057125" marR="0" lvl="4" indent="-164825"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5pPr>
            <a:lvl6pPr marL="2514265" marR="0" lvl="5" indent="-164764"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6pPr>
            <a:lvl7pPr marL="2971403" marR="0" lvl="6" indent="-164702"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7pPr>
            <a:lvl8pPr marL="3428543" marR="0" lvl="7" indent="-164643"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8pPr>
            <a:lvl9pPr marL="3885681" marR="0" lvl="8" indent="-164581" algn="l" rtl="0">
              <a:spcBef>
                <a:spcPts val="1000"/>
              </a:spcBef>
              <a:spcAft>
                <a:spcPts val="0"/>
              </a:spcAft>
              <a:buClr>
                <a:schemeClr val="accent1"/>
              </a:buClr>
              <a:buSzPct val="80000"/>
              <a:buFont typeface="Noto Sans Symbols"/>
              <a:buChar char="▶"/>
              <a:defRPr sz="1500" b="0" i="0" u="none" strike="noStrike" cap="none">
                <a:solidFill>
                  <a:schemeClr val="lt1"/>
                </a:solidFill>
                <a:latin typeface="Century Gothic"/>
                <a:ea typeface="Century Gothic"/>
                <a:cs typeface="Century Gothic"/>
                <a:sym typeface="Century Gothic"/>
              </a:defRPr>
            </a:lvl9pPr>
          </a:lstStyle>
          <a:p>
            <a:endParaRPr/>
          </a:p>
        </p:txBody>
      </p:sp>
      <p:sp>
        <p:nvSpPr>
          <p:cNvPr id="18" name="Shape 18"/>
          <p:cNvSpPr txBox="1">
            <a:spLocks noGrp="1"/>
          </p:cNvSpPr>
          <p:nvPr>
            <p:ph type="dt" idx="10"/>
          </p:nvPr>
        </p:nvSpPr>
        <p:spPr>
          <a:xfrm rot="5400000">
            <a:off x="10155640" y="1790701"/>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19" name="Shape 19"/>
          <p:cNvSpPr txBox="1">
            <a:spLocks noGrp="1"/>
          </p:cNvSpPr>
          <p:nvPr>
            <p:ph type="ftr" idx="11"/>
          </p:nvPr>
        </p:nvSpPr>
        <p:spPr>
          <a:xfrm rot="5400000">
            <a:off x="8951574" y="3225297"/>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138" marR="0" lvl="1" indent="-12637" algn="l" rtl="0">
              <a:spcBef>
                <a:spcPts val="0"/>
              </a:spcBef>
              <a:buNone/>
              <a:defRPr sz="1900" b="0" i="0" u="none" strike="noStrike" cap="none">
                <a:solidFill>
                  <a:schemeClr val="lt1"/>
                </a:solidFill>
                <a:latin typeface="Century Gothic"/>
                <a:ea typeface="Century Gothic"/>
                <a:cs typeface="Century Gothic"/>
                <a:sym typeface="Century Gothic"/>
              </a:defRPr>
            </a:lvl2pPr>
            <a:lvl3pPr marL="914278" marR="0" lvl="2" indent="-12578" algn="l" rtl="0">
              <a:spcBef>
                <a:spcPts val="0"/>
              </a:spcBef>
              <a:buNone/>
              <a:defRPr sz="1900" b="0" i="0" u="none" strike="noStrike" cap="none">
                <a:solidFill>
                  <a:schemeClr val="lt1"/>
                </a:solidFill>
                <a:latin typeface="Century Gothic"/>
                <a:ea typeface="Century Gothic"/>
                <a:cs typeface="Century Gothic"/>
                <a:sym typeface="Century Gothic"/>
              </a:defRPr>
            </a:lvl3pPr>
            <a:lvl4pPr marL="1371417" marR="0" lvl="3" indent="-12516" algn="l" rtl="0">
              <a:spcBef>
                <a:spcPts val="0"/>
              </a:spcBef>
              <a:buNone/>
              <a:defRPr sz="1900" b="0" i="0" u="none" strike="noStrike" cap="none">
                <a:solidFill>
                  <a:schemeClr val="lt1"/>
                </a:solidFill>
                <a:latin typeface="Century Gothic"/>
                <a:ea typeface="Century Gothic"/>
                <a:cs typeface="Century Gothic"/>
                <a:sym typeface="Century Gothic"/>
              </a:defRPr>
            </a:lvl4pPr>
            <a:lvl5pPr marL="1828556" marR="0" lvl="4" indent="-12456" algn="l" rtl="0">
              <a:spcBef>
                <a:spcPts val="0"/>
              </a:spcBef>
              <a:buNone/>
              <a:defRPr sz="1900" b="0" i="0" u="none" strike="noStrike" cap="none">
                <a:solidFill>
                  <a:schemeClr val="lt1"/>
                </a:solidFill>
                <a:latin typeface="Century Gothic"/>
                <a:ea typeface="Century Gothic"/>
                <a:cs typeface="Century Gothic"/>
                <a:sym typeface="Century Gothic"/>
              </a:defRPr>
            </a:lvl5pPr>
            <a:lvl6pPr marL="2285695" marR="0" lvl="5" indent="-12394" algn="l" rtl="0">
              <a:spcBef>
                <a:spcPts val="0"/>
              </a:spcBef>
              <a:buNone/>
              <a:defRPr sz="1900" b="0" i="0" u="none" strike="noStrike" cap="none">
                <a:solidFill>
                  <a:schemeClr val="lt1"/>
                </a:solidFill>
                <a:latin typeface="Century Gothic"/>
                <a:ea typeface="Century Gothic"/>
                <a:cs typeface="Century Gothic"/>
                <a:sym typeface="Century Gothic"/>
              </a:defRPr>
            </a:lvl6pPr>
            <a:lvl7pPr marL="2742834" marR="0" lvl="6" indent="-12333" algn="l" rtl="0">
              <a:spcBef>
                <a:spcPts val="0"/>
              </a:spcBef>
              <a:buNone/>
              <a:defRPr sz="1900" b="0" i="0" u="none" strike="noStrike" cap="none">
                <a:solidFill>
                  <a:schemeClr val="lt1"/>
                </a:solidFill>
                <a:latin typeface="Century Gothic"/>
                <a:ea typeface="Century Gothic"/>
                <a:cs typeface="Century Gothic"/>
                <a:sym typeface="Century Gothic"/>
              </a:defRPr>
            </a:lvl7pPr>
            <a:lvl8pPr marL="3199973" marR="0" lvl="7" indent="-12273" algn="l" rtl="0">
              <a:spcBef>
                <a:spcPts val="0"/>
              </a:spcBef>
              <a:buNone/>
              <a:defRPr sz="1900" b="0" i="0" u="none" strike="noStrike" cap="none">
                <a:solidFill>
                  <a:schemeClr val="lt1"/>
                </a:solidFill>
                <a:latin typeface="Century Gothic"/>
                <a:ea typeface="Century Gothic"/>
                <a:cs typeface="Century Gothic"/>
                <a:sym typeface="Century Gothic"/>
              </a:defRPr>
            </a:lvl8pPr>
            <a:lvl9pPr marL="3657112" marR="0" lvl="8" indent="-12212" algn="l" rtl="0">
              <a:spcBef>
                <a:spcPts val="0"/>
              </a:spcBef>
              <a:buNone/>
              <a:defRPr sz="1900" b="0" i="0" u="none" strike="noStrike" cap="none">
                <a:solidFill>
                  <a:schemeClr val="lt1"/>
                </a:solidFill>
                <a:latin typeface="Century Gothic"/>
                <a:ea typeface="Century Gothic"/>
                <a:cs typeface="Century Gothic"/>
                <a:sym typeface="Century Gothic"/>
              </a:defRPr>
            </a:lvl9pPr>
          </a:lstStyle>
          <a:p>
            <a:endParaRPr/>
          </a:p>
        </p:txBody>
      </p:sp>
      <p:sp>
        <p:nvSpPr>
          <p:cNvPr id="20" name="Shape 20"/>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a:t>
            </a:fld>
            <a:endParaRPr lang="en-US" sz="2800" b="0" i="0" u="none" strike="noStrike" cap="none">
              <a:solidFill>
                <a:schemeClr val="lt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21.gif"/><Relationship Id="rId4" Type="http://schemas.openxmlformats.org/officeDocument/2006/relationships/image" Target="../media/image20.gif"/></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Shape 157"/>
          <p:cNvPicPr preferRelativeResize="0"/>
          <p:nvPr/>
        </p:nvPicPr>
        <p:blipFill rotWithShape="1">
          <a:blip r:embed="rId3">
            <a:alphaModFix/>
          </a:blip>
          <a:srcRect/>
          <a:stretch/>
        </p:blipFill>
        <p:spPr>
          <a:xfrm>
            <a:off x="10472208" y="5602800"/>
            <a:ext cx="1183800" cy="1185600"/>
          </a:xfrm>
          <a:prstGeom prst="rect">
            <a:avLst/>
          </a:prstGeom>
          <a:noFill/>
          <a:ln>
            <a:noFill/>
          </a:ln>
        </p:spPr>
      </p:pic>
      <p:sp>
        <p:nvSpPr>
          <p:cNvPr id="158" name="Shape 158"/>
          <p:cNvSpPr txBox="1"/>
          <p:nvPr/>
        </p:nvSpPr>
        <p:spPr>
          <a:xfrm>
            <a:off x="356485" y="980725"/>
            <a:ext cx="6480600" cy="1584299"/>
          </a:xfrm>
          <a:prstGeom prst="rect">
            <a:avLst/>
          </a:prstGeom>
          <a:noFill/>
          <a:ln>
            <a:noFill/>
          </a:ln>
        </p:spPr>
        <p:txBody>
          <a:bodyPr lIns="91425" tIns="45700" rIns="91425" bIns="45700" anchor="b" anchorCtr="0">
            <a:noAutofit/>
          </a:bodyPr>
          <a:lstStyle/>
          <a:p>
            <a:pPr marL="0" marR="0" lvl="0" indent="0" algn="l" rtl="0">
              <a:spcBef>
                <a:spcPts val="0"/>
              </a:spcBef>
              <a:buClr>
                <a:schemeClr val="lt2"/>
              </a:buClr>
              <a:buSzPct val="25000"/>
              <a:buFont typeface="Calibri"/>
              <a:buNone/>
            </a:pPr>
            <a:r>
              <a:rPr lang="en-US" sz="3600" b="0" i="0" u="none" strike="noStrike" cap="none">
                <a:solidFill>
                  <a:schemeClr val="lt2"/>
                </a:solidFill>
                <a:latin typeface="Calibri"/>
                <a:ea typeface="Calibri"/>
                <a:cs typeface="Calibri"/>
                <a:sym typeface="Calibri"/>
              </a:rPr>
              <a:t>Advances and Challenges in Tropical Cyclone Structure and Intensity Predictions: Convection</a:t>
            </a:r>
          </a:p>
        </p:txBody>
      </p:sp>
      <p:pic>
        <p:nvPicPr>
          <p:cNvPr id="159" name="Shape 159"/>
          <p:cNvPicPr preferRelativeResize="0"/>
          <p:nvPr/>
        </p:nvPicPr>
        <p:blipFill rotWithShape="1">
          <a:blip r:embed="rId4">
            <a:alphaModFix/>
          </a:blip>
          <a:srcRect/>
          <a:stretch/>
        </p:blipFill>
        <p:spPr>
          <a:xfrm>
            <a:off x="2969457" y="5719200"/>
            <a:ext cx="6774600" cy="952800"/>
          </a:xfrm>
          <a:prstGeom prst="rect">
            <a:avLst/>
          </a:prstGeom>
          <a:noFill/>
          <a:ln>
            <a:noFill/>
          </a:ln>
        </p:spPr>
      </p:pic>
      <p:pic>
        <p:nvPicPr>
          <p:cNvPr id="160" name="Shape 160" descr="Dept of Commerce Seal"/>
          <p:cNvPicPr preferRelativeResize="0"/>
          <p:nvPr/>
        </p:nvPicPr>
        <p:blipFill rotWithShape="1">
          <a:blip r:embed="rId5">
            <a:alphaModFix/>
          </a:blip>
          <a:srcRect/>
          <a:stretch/>
        </p:blipFill>
        <p:spPr>
          <a:xfrm>
            <a:off x="130175" y="6007901"/>
            <a:ext cx="1100700" cy="820800"/>
          </a:xfrm>
          <a:prstGeom prst="rect">
            <a:avLst/>
          </a:prstGeom>
          <a:noFill/>
          <a:ln>
            <a:noFill/>
          </a:ln>
          <a:effectLst>
            <a:outerShdw blurRad="63500" dist="37025" dir="7998880" algn="ctr" rotWithShape="0">
              <a:schemeClr val="dk2">
                <a:alpha val="49803"/>
              </a:schemeClr>
            </a:outerShdw>
          </a:effectLst>
        </p:spPr>
      </p:pic>
      <p:pic>
        <p:nvPicPr>
          <p:cNvPr id="161" name="Shape 161" descr="NOAA"/>
          <p:cNvPicPr preferRelativeResize="0"/>
          <p:nvPr/>
        </p:nvPicPr>
        <p:blipFill rotWithShape="1">
          <a:blip r:embed="rId6">
            <a:alphaModFix/>
          </a:blip>
          <a:srcRect/>
          <a:stretch/>
        </p:blipFill>
        <p:spPr>
          <a:xfrm>
            <a:off x="1411576" y="6037262"/>
            <a:ext cx="1016100" cy="762000"/>
          </a:xfrm>
          <a:prstGeom prst="rect">
            <a:avLst/>
          </a:prstGeom>
          <a:noFill/>
          <a:ln>
            <a:noFill/>
          </a:ln>
          <a:effectLst>
            <a:outerShdw blurRad="63500" dist="37025" dir="7998880" algn="ctr" rotWithShape="0">
              <a:schemeClr val="dk2">
                <a:alpha val="49803"/>
              </a:schemeClr>
            </a:outerShdw>
          </a:effectLst>
        </p:spPr>
      </p:pic>
      <p:sp>
        <p:nvSpPr>
          <p:cNvPr id="162" name="Shape 162"/>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1</a:t>
            </a:fld>
            <a:endParaRPr lang="en-US" sz="2800" b="0" i="0" u="none" strike="noStrike" cap="none" dirty="0">
              <a:solidFill>
                <a:schemeClr val="lt1"/>
              </a:solidFill>
              <a:latin typeface="Century Gothic"/>
              <a:ea typeface="Century Gothic"/>
              <a:cs typeface="Century Gothic"/>
              <a:sym typeface="Century Gothic"/>
            </a:endParaRPr>
          </a:p>
        </p:txBody>
      </p:sp>
      <p:sp>
        <p:nvSpPr>
          <p:cNvPr id="163" name="Shape 163"/>
          <p:cNvSpPr txBox="1"/>
          <p:nvPr/>
        </p:nvSpPr>
        <p:spPr>
          <a:xfrm>
            <a:off x="639973" y="3047951"/>
            <a:ext cx="5913600" cy="1249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accent1"/>
              </a:buClr>
              <a:buSzPct val="25000"/>
              <a:buFont typeface="Noto Sans Symbols"/>
              <a:buNone/>
            </a:pPr>
            <a:r>
              <a:rPr lang="en-US" sz="1600" b="1" i="1" u="none" strike="noStrike" cap="none">
                <a:solidFill>
                  <a:schemeClr val="lt1"/>
                </a:solidFill>
                <a:latin typeface="Calibri"/>
                <a:ea typeface="Calibri"/>
                <a:cs typeface="Calibri"/>
                <a:sym typeface="Calibri"/>
              </a:rPr>
              <a:t>SUNDARARAMAN GOPALAKRISHNAN  (GOPAL)</a:t>
            </a:r>
          </a:p>
          <a:p>
            <a:pPr marL="0" marR="0" lvl="0" indent="0" algn="l" rtl="0">
              <a:spcBef>
                <a:spcPts val="1000"/>
              </a:spcBef>
              <a:spcAft>
                <a:spcPts val="0"/>
              </a:spcAft>
              <a:buClr>
                <a:schemeClr val="accent1"/>
              </a:buClr>
              <a:buSzPct val="25000"/>
              <a:buFont typeface="Noto Sans Symbols"/>
              <a:buNone/>
            </a:pPr>
            <a:r>
              <a:rPr lang="en-US" sz="1600" b="1" i="1" u="none" strike="noStrike" cap="none">
                <a:solidFill>
                  <a:schemeClr val="lt1"/>
                </a:solidFill>
                <a:latin typeface="Calibri"/>
                <a:ea typeface="Calibri"/>
                <a:cs typeface="Calibri"/>
                <a:sym typeface="Calibri"/>
              </a:rPr>
              <a:t>MODELING TEAM LEADER AND HFIP DEVELOPMENTAL  MANAGER</a:t>
            </a:r>
          </a:p>
          <a:p>
            <a:pPr marL="0" marR="0" lvl="0" indent="0" algn="l" rtl="0">
              <a:spcBef>
                <a:spcPts val="1000"/>
              </a:spcBef>
              <a:spcAft>
                <a:spcPts val="0"/>
              </a:spcAft>
              <a:buClr>
                <a:schemeClr val="accent1"/>
              </a:buClr>
              <a:buSzPct val="25000"/>
              <a:buFont typeface="Noto Sans Symbols"/>
              <a:buNone/>
            </a:pPr>
            <a:r>
              <a:rPr lang="en-US" sz="1600" b="1" i="1" u="none" strike="noStrike" cap="none">
                <a:solidFill>
                  <a:schemeClr val="lt1"/>
                </a:solidFill>
                <a:latin typeface="Calibri"/>
                <a:ea typeface="Calibri"/>
                <a:cs typeface="Calibri"/>
                <a:sym typeface="Calibri"/>
              </a:rPr>
              <a:t>NOAA/AOML/HURRICANE RESEARCH DIVISION,  MIAMI,  FL, USA</a:t>
            </a:r>
          </a:p>
          <a:p>
            <a:pPr marL="0" marR="0" lvl="0" indent="0" algn="l" rtl="0">
              <a:spcBef>
                <a:spcPts val="1000"/>
              </a:spcBef>
              <a:spcAft>
                <a:spcPts val="0"/>
              </a:spcAft>
              <a:buClr>
                <a:schemeClr val="accent1"/>
              </a:buClr>
              <a:buFont typeface="Noto Sans Symbols"/>
              <a:buNone/>
            </a:pPr>
            <a:endParaRPr sz="1600" b="1" i="0" u="none" strike="noStrike" cap="none">
              <a:solidFill>
                <a:schemeClr val="accent1"/>
              </a:solidFill>
              <a:latin typeface="Calibri"/>
              <a:ea typeface="Calibri"/>
              <a:cs typeface="Calibri"/>
              <a:sym typeface="Calibri"/>
            </a:endParaRPr>
          </a:p>
          <a:p>
            <a:pPr marL="0" marR="0" lvl="0" indent="0" algn="ctr" rtl="0">
              <a:spcBef>
                <a:spcPts val="1000"/>
              </a:spcBef>
              <a:spcAft>
                <a:spcPts val="0"/>
              </a:spcAft>
              <a:buClr>
                <a:schemeClr val="accent1"/>
              </a:buClr>
              <a:buFont typeface="Noto Sans Symbols"/>
              <a:buNone/>
            </a:pPr>
            <a:endParaRPr sz="2000" b="1" i="0" u="none" strike="noStrike" cap="none">
              <a:solidFill>
                <a:srgbClr val="CCE583"/>
              </a:solidFill>
              <a:latin typeface="Century Gothic"/>
              <a:ea typeface="Century Gothic"/>
              <a:cs typeface="Century Gothic"/>
              <a:sym typeface="Century Gothic"/>
            </a:endParaRPr>
          </a:p>
        </p:txBody>
      </p:sp>
      <p:sp>
        <p:nvSpPr>
          <p:cNvPr id="164" name="Shape 164"/>
          <p:cNvSpPr txBox="1"/>
          <p:nvPr/>
        </p:nvSpPr>
        <p:spPr>
          <a:xfrm>
            <a:off x="3089542" y="5194200"/>
            <a:ext cx="6774600" cy="525000"/>
          </a:xfrm>
          <a:prstGeom prst="rect">
            <a:avLst/>
          </a:prstGeom>
          <a:noFill/>
          <a:ln>
            <a:noFill/>
          </a:ln>
        </p:spPr>
        <p:txBody>
          <a:bodyPr lIns="91425" tIns="91425" rIns="91425" bIns="91425" anchor="t" anchorCtr="0">
            <a:noAutofit/>
          </a:bodyPr>
          <a:lstStyle/>
          <a:p>
            <a:pPr lvl="0">
              <a:spcBef>
                <a:spcPts val="0"/>
              </a:spcBef>
              <a:buNone/>
            </a:pPr>
            <a:r>
              <a:rPr lang="en-US" sz="1800">
                <a:solidFill>
                  <a:srgbClr val="FFFFFF"/>
                </a:solidFill>
              </a:rPr>
              <a:t>Presented at TROPMET 2016, Bhubaneswar, December 18-21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10</a:t>
            </a:fld>
            <a:endParaRPr lang="en-US" sz="2800" b="0" i="0">
              <a:solidFill>
                <a:schemeClr val="lt1"/>
              </a:solidFill>
              <a:latin typeface="Century Gothic"/>
              <a:ea typeface="Century Gothic"/>
              <a:cs typeface="Century Gothic"/>
              <a:sym typeface="Century Gothic"/>
            </a:endParaRPr>
          </a:p>
        </p:txBody>
      </p:sp>
      <p:sp>
        <p:nvSpPr>
          <p:cNvPr id="292" name="Shape 292"/>
          <p:cNvSpPr txBox="1"/>
          <p:nvPr/>
        </p:nvSpPr>
        <p:spPr>
          <a:xfrm>
            <a:off x="458787" y="274637"/>
            <a:ext cx="10547291" cy="1143000"/>
          </a:xfrm>
          <a:prstGeom prst="rect">
            <a:avLst/>
          </a:prstGeom>
          <a:noFill/>
          <a:ln>
            <a:noFill/>
          </a:ln>
        </p:spPr>
        <p:txBody>
          <a:bodyPr lIns="91425" tIns="45700" rIns="91425" bIns="45700" anchor="t" anchorCtr="0">
            <a:noAutofit/>
          </a:bodyPr>
          <a:lstStyle/>
          <a:p>
            <a:pPr marL="0" marR="0" lvl="0" indent="0" algn="l" rtl="0">
              <a:spcBef>
                <a:spcPts val="0"/>
              </a:spcBef>
              <a:buClr>
                <a:schemeClr val="lt1"/>
              </a:buClr>
              <a:buSzPct val="25000"/>
              <a:buFont typeface="Century Gothic"/>
              <a:buNone/>
            </a:pPr>
            <a:r>
              <a:rPr lang="en-US" sz="4400">
                <a:solidFill>
                  <a:srgbClr val="FFFF00"/>
                </a:solidFill>
                <a:latin typeface="Calibri"/>
                <a:ea typeface="Calibri"/>
                <a:cs typeface="Calibri"/>
                <a:sym typeface="Calibri"/>
              </a:rPr>
              <a:t>Down-Shear convection: what we know ?</a:t>
            </a:r>
          </a:p>
        </p:txBody>
      </p:sp>
      <p:sp>
        <p:nvSpPr>
          <p:cNvPr id="293" name="Shape 293"/>
          <p:cNvSpPr txBox="1"/>
          <p:nvPr/>
        </p:nvSpPr>
        <p:spPr>
          <a:xfrm>
            <a:off x="268889" y="1541610"/>
            <a:ext cx="10927200" cy="459090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lt1"/>
              </a:buClr>
              <a:buSzPct val="100000"/>
              <a:buFont typeface="Calibri"/>
              <a:buChar char="•"/>
            </a:pPr>
            <a:r>
              <a:rPr lang="en-US" sz="3000">
                <a:solidFill>
                  <a:schemeClr val="lt1"/>
                </a:solidFill>
                <a:latin typeface="Calibri"/>
                <a:ea typeface="Calibri"/>
                <a:cs typeface="Calibri"/>
                <a:sym typeface="Calibri"/>
              </a:rPr>
              <a:t>HWRF model reproduces assymetric intensification process in Earl very well</a:t>
            </a:r>
          </a:p>
          <a:p>
            <a:pPr marL="342900" marR="0" lvl="0" indent="-342900" algn="l" rtl="0">
              <a:spcBef>
                <a:spcPts val="600"/>
              </a:spcBef>
              <a:spcAft>
                <a:spcPts val="0"/>
              </a:spcAft>
              <a:buClr>
                <a:srgbClr val="FFC000"/>
              </a:buClr>
              <a:buSzPct val="100000"/>
              <a:buFont typeface="Calibri"/>
              <a:buChar char="•"/>
            </a:pPr>
            <a:r>
              <a:rPr lang="en-US" sz="3000">
                <a:solidFill>
                  <a:srgbClr val="FFC000"/>
                </a:solidFill>
                <a:latin typeface="Calibri"/>
                <a:ea typeface="Calibri"/>
                <a:cs typeface="Calibri"/>
                <a:sym typeface="Calibri"/>
              </a:rPr>
              <a:t>RI occurs after persistent deep convection taking place inside RMW in downshear-left quadrant;</a:t>
            </a:r>
          </a:p>
          <a:p>
            <a:pPr marL="342900" marR="0" lvl="0" indent="-342900" algn="l" rtl="0">
              <a:spcBef>
                <a:spcPts val="600"/>
              </a:spcBef>
              <a:buClr>
                <a:schemeClr val="lt1"/>
              </a:buClr>
              <a:buSzPct val="100000"/>
              <a:buFont typeface="Calibri"/>
              <a:buChar char="•"/>
            </a:pPr>
            <a:r>
              <a:rPr lang="en-US" sz="3000">
                <a:solidFill>
                  <a:schemeClr val="lt1"/>
                </a:solidFill>
                <a:latin typeface="Calibri"/>
                <a:ea typeface="Calibri"/>
                <a:cs typeface="Calibri"/>
                <a:sym typeface="Calibri"/>
              </a:rPr>
              <a:t>Horizontal advection plays an important role in developing upper level warm core when the vortex is tilted;</a:t>
            </a:r>
          </a:p>
          <a:p>
            <a:pPr marL="342900" marR="0" lvl="0" indent="-342900" algn="l" rtl="0">
              <a:spcBef>
                <a:spcPts val="600"/>
              </a:spcBef>
              <a:buClr>
                <a:schemeClr val="lt1"/>
              </a:buClr>
              <a:buSzPct val="100000"/>
              <a:buFont typeface="Calibri"/>
              <a:buChar char="•"/>
            </a:pPr>
            <a:r>
              <a:rPr lang="en-US" sz="3000">
                <a:solidFill>
                  <a:srgbClr val="FFD653"/>
                </a:solidFill>
                <a:latin typeface="Calibri"/>
                <a:ea typeface="Calibri"/>
                <a:cs typeface="Calibri"/>
                <a:sym typeface="Calibri"/>
              </a:rPr>
              <a:t>Will storms always intensify as long as deep convection takes place in preferred location (downshear-left and inside RMW)?</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Shape 299"/>
          <p:cNvPicPr preferRelativeResize="0"/>
          <p:nvPr/>
        </p:nvPicPr>
        <p:blipFill rotWithShape="1">
          <a:blip r:embed="rId3">
            <a:alphaModFix/>
          </a:blip>
          <a:srcRect/>
          <a:stretch/>
        </p:blipFill>
        <p:spPr>
          <a:xfrm>
            <a:off x="11168721" y="6052828"/>
            <a:ext cx="598200" cy="598200"/>
          </a:xfrm>
          <a:prstGeom prst="rect">
            <a:avLst/>
          </a:prstGeom>
          <a:noFill/>
          <a:ln>
            <a:noFill/>
          </a:ln>
        </p:spPr>
      </p:pic>
      <p:pic>
        <p:nvPicPr>
          <p:cNvPr id="300" name="Shape 300"/>
          <p:cNvPicPr preferRelativeResize="0"/>
          <p:nvPr/>
        </p:nvPicPr>
        <p:blipFill rotWithShape="1">
          <a:blip r:embed="rId4">
            <a:alphaModFix/>
          </a:blip>
          <a:srcRect/>
          <a:stretch/>
        </p:blipFill>
        <p:spPr>
          <a:xfrm>
            <a:off x="270207" y="6094666"/>
            <a:ext cx="581700" cy="556200"/>
          </a:xfrm>
          <a:prstGeom prst="rect">
            <a:avLst/>
          </a:prstGeom>
          <a:noFill/>
          <a:ln>
            <a:noFill/>
          </a:ln>
        </p:spPr>
      </p:pic>
      <p:grpSp>
        <p:nvGrpSpPr>
          <p:cNvPr id="301" name="Shape 301"/>
          <p:cNvGrpSpPr/>
          <p:nvPr/>
        </p:nvGrpSpPr>
        <p:grpSpPr>
          <a:xfrm>
            <a:off x="1036320" y="416844"/>
            <a:ext cx="9327000" cy="6024300"/>
            <a:chOff x="1036320" y="348544"/>
            <a:chExt cx="9327000" cy="6024300"/>
          </a:xfrm>
        </p:grpSpPr>
        <p:pic>
          <p:nvPicPr>
            <p:cNvPr id="302" name="Shape 302"/>
            <p:cNvPicPr preferRelativeResize="0"/>
            <p:nvPr/>
          </p:nvPicPr>
          <p:blipFill rotWithShape="1">
            <a:blip r:embed="rId5">
              <a:alphaModFix/>
            </a:blip>
            <a:srcRect t="12503"/>
            <a:stretch/>
          </p:blipFill>
          <p:spPr>
            <a:xfrm>
              <a:off x="1036320" y="348544"/>
              <a:ext cx="9327000" cy="6024300"/>
            </a:xfrm>
            <a:prstGeom prst="rect">
              <a:avLst/>
            </a:prstGeom>
            <a:noFill/>
            <a:ln>
              <a:noFill/>
            </a:ln>
          </p:spPr>
        </p:pic>
        <p:sp>
          <p:nvSpPr>
            <p:cNvPr id="303" name="Shape 303"/>
            <p:cNvSpPr/>
            <p:nvPr/>
          </p:nvSpPr>
          <p:spPr>
            <a:xfrm>
              <a:off x="4454423" y="1841165"/>
              <a:ext cx="5709900" cy="3977400"/>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SzPct val="25000"/>
                <a:buNone/>
              </a:pPr>
              <a:r>
                <a:rPr lang="en-US" sz="1800">
                  <a:solidFill>
                    <a:schemeClr val="lt1"/>
                  </a:solidFill>
                  <a:latin typeface="Century Gothic"/>
                  <a:ea typeface="Century Gothic"/>
                  <a:cs typeface="Century Gothic"/>
                  <a:sym typeface="Century Gothic"/>
                </a:rPr>
                <a:t>For the first time NOAA’s HWRF hurricane track and intensity forecast model was used to help understand the complex processes of Rapid Intensification (RI) in tropical cyclones. An important key to understanding the RI process was the availability of detailed aircraft observations in the inner core of the hurricane with which to compare the model results.  The model was able to reproduce the evolution of the hurricane structure that caused the RI process similar to what was seen in the actual detailed observations.  During the times and in the regions of the hurricane where detailed aircraft observations were not available, the model was able to used as a proxy to gain even more understanding of the four-dimensional intensification process.    </a:t>
              </a:r>
            </a:p>
          </p:txBody>
        </p:sp>
        <p:sp>
          <p:nvSpPr>
            <p:cNvPr id="304" name="Shape 304"/>
            <p:cNvSpPr txBox="1"/>
            <p:nvPr/>
          </p:nvSpPr>
          <p:spPr>
            <a:xfrm>
              <a:off x="3061847" y="2009964"/>
              <a:ext cx="6811500" cy="4016400"/>
            </a:xfrm>
            <a:prstGeom prst="rect">
              <a:avLst/>
            </a:prstGeom>
            <a:noFill/>
            <a:ln>
              <a:noFill/>
            </a:ln>
          </p:spPr>
          <p:txBody>
            <a:bodyPr lIns="91425" tIns="45700" rIns="91425" bIns="45700" anchor="t" anchorCtr="0">
              <a:noAutofit/>
            </a:bodyPr>
            <a:lstStyle/>
            <a:p>
              <a:pPr marL="0" marR="0" lvl="0" indent="0" algn="just" rtl="0">
                <a:spcBef>
                  <a:spcPts val="0"/>
                </a:spcBef>
                <a:buNone/>
              </a:pPr>
              <a:endParaRPr sz="1500">
                <a:solidFill>
                  <a:schemeClr val="dk1"/>
                </a:solidFill>
                <a:latin typeface="Century Gothic"/>
                <a:ea typeface="Century Gothic"/>
                <a:cs typeface="Century Gothic"/>
                <a:sym typeface="Century Gothic"/>
              </a:endParaRPr>
            </a:p>
            <a:p>
              <a:pPr marL="0" marR="0" lvl="0" indent="0" algn="just" rtl="0">
                <a:spcBef>
                  <a:spcPts val="0"/>
                </a:spcBef>
                <a:buSzPct val="25000"/>
                <a:buNone/>
              </a:pPr>
              <a:r>
                <a:rPr lang="en-US" sz="1600" b="1">
                  <a:solidFill>
                    <a:schemeClr val="dk1"/>
                  </a:solidFill>
                  <a:latin typeface="Calibri"/>
                  <a:ea typeface="Calibri"/>
                  <a:cs typeface="Calibri"/>
                  <a:sym typeface="Calibri"/>
                </a:rPr>
                <a:t>Azimuthal distribution of deep convection, environmental factors and tropical cyclone rapid intensification: A perspective from HWRF ensemble forecasts of Hurricane Edouard (2014)</a:t>
              </a:r>
            </a:p>
            <a:p>
              <a:pPr marL="0" marR="0" lvl="0" indent="0" algn="just" rtl="0">
                <a:spcBef>
                  <a:spcPts val="0"/>
                </a:spcBef>
                <a:buNone/>
              </a:pPr>
              <a:endParaRPr sz="1600" b="1">
                <a:solidFill>
                  <a:schemeClr val="dk1"/>
                </a:solidFill>
                <a:latin typeface="Calibri"/>
                <a:ea typeface="Calibri"/>
                <a:cs typeface="Calibri"/>
                <a:sym typeface="Calibri"/>
              </a:endParaRPr>
            </a:p>
            <a:p>
              <a:pPr marL="0" marR="0" lvl="0" indent="0" algn="just" rtl="0">
                <a:spcBef>
                  <a:spcPts val="0"/>
                </a:spcBef>
                <a:buSzPct val="25000"/>
                <a:buNone/>
              </a:pPr>
              <a:r>
                <a:rPr lang="en-US" sz="1600" b="1">
                  <a:solidFill>
                    <a:schemeClr val="dk1"/>
                  </a:solidFill>
                  <a:latin typeface="Calibri"/>
                  <a:ea typeface="Calibri"/>
                  <a:cs typeface="Calibri"/>
                  <a:sym typeface="Calibri"/>
                </a:rPr>
                <a:t>Hua Chen, Sundararaman Gopalakrishnan, Jun A. Zhang, Robert F. Rogers,  Zhan Zhang and Vijay Tallapragada</a:t>
              </a:r>
            </a:p>
            <a:p>
              <a:pPr marL="0" marR="0" lvl="0" indent="0" algn="just" rtl="0">
                <a:spcBef>
                  <a:spcPts val="0"/>
                </a:spcBef>
                <a:buNone/>
              </a:pPr>
              <a:endParaRPr sz="1600" b="0">
                <a:solidFill>
                  <a:schemeClr val="dk1"/>
                </a:solidFill>
                <a:latin typeface="Calibri"/>
                <a:ea typeface="Calibri"/>
                <a:cs typeface="Calibri"/>
                <a:sym typeface="Calibri"/>
              </a:endParaRPr>
            </a:p>
            <a:p>
              <a:pPr marL="0" marR="0" lvl="0" indent="0" algn="just" rtl="0">
                <a:spcBef>
                  <a:spcPts val="0"/>
                </a:spcBef>
                <a:buSzPct val="25000"/>
                <a:buNone/>
              </a:pPr>
              <a:r>
                <a:rPr lang="en-US" sz="1600">
                  <a:solidFill>
                    <a:schemeClr val="dk1"/>
                  </a:solidFill>
                  <a:latin typeface="Calibri"/>
                  <a:ea typeface="Calibri"/>
                  <a:cs typeface="Calibri"/>
                  <a:sym typeface="Calibri"/>
                </a:rPr>
                <a:t>In this study, forecasts from the operational Hurricane Weather Research and Forecasting (HWRF) based ensemble prediction system for Hurricane Edouard (2014) are analyzed to study the differences in both the tropical cyclone inner-core structure and large-scale environment between rapidly intensifying (RI) and non-intensifying (NI) ensemble members.</a:t>
              </a:r>
            </a:p>
          </p:txBody>
        </p:sp>
      </p:grpSp>
      <p:grpSp>
        <p:nvGrpSpPr>
          <p:cNvPr id="305" name="Shape 305"/>
          <p:cNvGrpSpPr/>
          <p:nvPr/>
        </p:nvGrpSpPr>
        <p:grpSpPr>
          <a:xfrm>
            <a:off x="1036320" y="476672"/>
            <a:ext cx="5779867" cy="5875254"/>
            <a:chOff x="1036320" y="476672"/>
            <a:chExt cx="5779867" cy="5875254"/>
          </a:xfrm>
        </p:grpSpPr>
        <p:sp>
          <p:nvSpPr>
            <p:cNvPr id="306" name="Shape 306"/>
            <p:cNvSpPr/>
            <p:nvPr/>
          </p:nvSpPr>
          <p:spPr>
            <a:xfrm>
              <a:off x="5087887" y="476672"/>
              <a:ext cx="1728300" cy="288000"/>
            </a:xfrm>
            <a:prstGeom prst="rect">
              <a:avLst/>
            </a:prstGeom>
            <a:solidFill>
              <a:srgbClr val="FFFFFF"/>
            </a:solidFill>
            <a:ln w="19050" cap="rnd"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SzPct val="25000"/>
                <a:buNone/>
              </a:pPr>
              <a:r>
                <a:rPr lang="en-US" sz="1900">
                  <a:solidFill>
                    <a:schemeClr val="dk1"/>
                  </a:solidFill>
                  <a:latin typeface="Calibri"/>
                  <a:ea typeface="Calibri"/>
                  <a:cs typeface="Calibri"/>
                  <a:sym typeface="Calibri"/>
                </a:rPr>
                <a:t>Submission</a:t>
              </a:r>
            </a:p>
          </p:txBody>
        </p:sp>
        <p:sp>
          <p:nvSpPr>
            <p:cNvPr id="307" name="Shape 307"/>
            <p:cNvSpPr/>
            <p:nvPr/>
          </p:nvSpPr>
          <p:spPr>
            <a:xfrm>
              <a:off x="1199455" y="2227986"/>
              <a:ext cx="1152000" cy="432000"/>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900">
                <a:solidFill>
                  <a:schemeClr val="lt1"/>
                </a:solidFill>
                <a:latin typeface="Century Gothic"/>
                <a:ea typeface="Century Gothic"/>
                <a:cs typeface="Century Gothic"/>
                <a:sym typeface="Century Gothic"/>
              </a:endParaRPr>
            </a:p>
          </p:txBody>
        </p:sp>
        <p:sp>
          <p:nvSpPr>
            <p:cNvPr id="308" name="Shape 308"/>
            <p:cNvSpPr/>
            <p:nvPr/>
          </p:nvSpPr>
          <p:spPr>
            <a:xfrm>
              <a:off x="1036320" y="6052826"/>
              <a:ext cx="3619500" cy="299100"/>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900">
                <a:solidFill>
                  <a:schemeClr val="lt1"/>
                </a:solidFill>
                <a:latin typeface="Century Gothic"/>
                <a:ea typeface="Century Gothic"/>
                <a:cs typeface="Century Gothic"/>
                <a:sym typeface="Century Gothic"/>
              </a:endParaRPr>
            </a:p>
          </p:txBody>
        </p:sp>
      </p:grpSp>
      <p:sp>
        <p:nvSpPr>
          <p:cNvPr id="309" name="Shape 309"/>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11</a:t>
            </a:fld>
            <a:endParaRPr lang="en-US" sz="2800" b="0" i="0">
              <a:solidFill>
                <a:schemeClr val="lt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Shape 314"/>
          <p:cNvPicPr preferRelativeResize="0"/>
          <p:nvPr/>
        </p:nvPicPr>
        <p:blipFill rotWithShape="1">
          <a:blip r:embed="rId3">
            <a:alphaModFix/>
          </a:blip>
          <a:srcRect r="1463" b="1327"/>
          <a:stretch/>
        </p:blipFill>
        <p:spPr>
          <a:xfrm>
            <a:off x="1113225" y="947824"/>
            <a:ext cx="3531600" cy="4948500"/>
          </a:xfrm>
          <a:prstGeom prst="rect">
            <a:avLst/>
          </a:prstGeom>
          <a:noFill/>
          <a:ln>
            <a:noFill/>
          </a:ln>
        </p:spPr>
      </p:pic>
      <p:pic>
        <p:nvPicPr>
          <p:cNvPr id="315" name="Shape 315"/>
          <p:cNvPicPr preferRelativeResize="0"/>
          <p:nvPr/>
        </p:nvPicPr>
        <p:blipFill rotWithShape="1">
          <a:blip r:embed="rId4">
            <a:alphaModFix/>
          </a:blip>
          <a:srcRect r="2223" b="4803"/>
          <a:stretch/>
        </p:blipFill>
        <p:spPr>
          <a:xfrm>
            <a:off x="5052450" y="947825"/>
            <a:ext cx="3475800" cy="4948500"/>
          </a:xfrm>
          <a:prstGeom prst="rect">
            <a:avLst/>
          </a:prstGeom>
          <a:noFill/>
          <a:ln>
            <a:noFill/>
          </a:ln>
        </p:spPr>
      </p:pic>
      <p:sp>
        <p:nvSpPr>
          <p:cNvPr id="316" name="Shape 316"/>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12</a:t>
            </a:fld>
            <a:endParaRPr lang="en-US" sz="2800" b="0" i="0">
              <a:solidFill>
                <a:schemeClr val="lt1"/>
              </a:solidFill>
              <a:latin typeface="Century Gothic"/>
              <a:ea typeface="Century Gothic"/>
              <a:cs typeface="Century Gothic"/>
              <a:sym typeface="Century Gothic"/>
            </a:endParaRPr>
          </a:p>
        </p:txBody>
      </p:sp>
      <p:sp>
        <p:nvSpPr>
          <p:cNvPr id="317" name="Shape 317"/>
          <p:cNvSpPr txBox="1">
            <a:spLocks noGrp="1"/>
          </p:cNvSpPr>
          <p:nvPr>
            <p:ph type="title" idx="4294967295"/>
          </p:nvPr>
        </p:nvSpPr>
        <p:spPr>
          <a:xfrm>
            <a:off x="0" y="227013"/>
            <a:ext cx="8991600" cy="666750"/>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000" b="0" i="0" u="none" strike="noStrike" cap="none">
                <a:solidFill>
                  <a:srgbClr val="FFFF00"/>
                </a:solidFill>
                <a:latin typeface="Calibri"/>
                <a:ea typeface="Calibri"/>
                <a:cs typeface="Calibri"/>
                <a:sym typeface="Calibri"/>
              </a:rPr>
              <a:t>Hurricane E</a:t>
            </a:r>
            <a:r>
              <a:rPr lang="en-US" sz="3000">
                <a:solidFill>
                  <a:srgbClr val="FFFF00"/>
                </a:solidFill>
                <a:latin typeface="Calibri"/>
                <a:ea typeface="Calibri"/>
                <a:cs typeface="Calibri"/>
                <a:sym typeface="Calibri"/>
              </a:rPr>
              <a:t>douard</a:t>
            </a:r>
            <a:r>
              <a:rPr lang="en-US" sz="3000" b="0" i="0" u="none" strike="noStrike" cap="none">
                <a:solidFill>
                  <a:srgbClr val="FFFF00"/>
                </a:solidFill>
                <a:latin typeface="Calibri"/>
                <a:ea typeface="Calibri"/>
                <a:cs typeface="Calibri"/>
                <a:sym typeface="Calibri"/>
              </a:rPr>
              <a:t> (201</a:t>
            </a:r>
            <a:r>
              <a:rPr lang="en-US" sz="3000">
                <a:solidFill>
                  <a:srgbClr val="FFFF00"/>
                </a:solidFill>
                <a:latin typeface="Calibri"/>
                <a:ea typeface="Calibri"/>
                <a:cs typeface="Calibri"/>
                <a:sym typeface="Calibri"/>
              </a:rPr>
              <a:t>4</a:t>
            </a:r>
            <a:r>
              <a:rPr lang="en-US" sz="3000" b="0" i="0" u="none" strike="noStrike" cap="none">
                <a:solidFill>
                  <a:srgbClr val="FFFF00"/>
                </a:solidFill>
                <a:latin typeface="Calibri"/>
                <a:ea typeface="Calibri"/>
                <a:cs typeface="Calibri"/>
                <a:sym typeface="Calibri"/>
              </a:rPr>
              <a:t>): HWRF </a:t>
            </a:r>
            <a:r>
              <a:rPr lang="en-US" sz="3000">
                <a:solidFill>
                  <a:srgbClr val="FFFF00"/>
                </a:solidFill>
                <a:latin typeface="Calibri"/>
                <a:ea typeface="Calibri"/>
                <a:cs typeface="Calibri"/>
                <a:sym typeface="Calibri"/>
              </a:rPr>
              <a:t>Ensembles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Shape 322"/>
          <p:cNvPicPr preferRelativeResize="0"/>
          <p:nvPr/>
        </p:nvPicPr>
        <p:blipFill rotWithShape="1">
          <a:blip r:embed="rId3">
            <a:alphaModFix/>
          </a:blip>
          <a:srcRect/>
          <a:stretch/>
        </p:blipFill>
        <p:spPr>
          <a:xfrm>
            <a:off x="838199" y="944100"/>
            <a:ext cx="8970900" cy="4969800"/>
          </a:xfrm>
          <a:prstGeom prst="rect">
            <a:avLst/>
          </a:prstGeom>
          <a:noFill/>
          <a:ln>
            <a:noFill/>
          </a:ln>
        </p:spPr>
      </p:pic>
      <p:sp>
        <p:nvSpPr>
          <p:cNvPr id="323" name="Shape 323"/>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13</a:t>
            </a:fld>
            <a:endParaRPr lang="en-US" sz="2800" b="0" i="0">
              <a:solidFill>
                <a:schemeClr val="lt1"/>
              </a:solidFill>
              <a:latin typeface="Century Gothic"/>
              <a:ea typeface="Century Gothic"/>
              <a:cs typeface="Century Gothic"/>
              <a:sym typeface="Century Gothic"/>
            </a:endParaRPr>
          </a:p>
        </p:txBody>
      </p:sp>
      <p:sp>
        <p:nvSpPr>
          <p:cNvPr id="325" name="Shape 325"/>
          <p:cNvSpPr txBox="1">
            <a:spLocks noGrp="1"/>
          </p:cNvSpPr>
          <p:nvPr>
            <p:ph type="title" idx="4294967295"/>
          </p:nvPr>
        </p:nvSpPr>
        <p:spPr>
          <a:xfrm>
            <a:off x="0" y="141288"/>
            <a:ext cx="8970963" cy="666750"/>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000" b="0" i="0" u="none" strike="noStrike" cap="none">
                <a:solidFill>
                  <a:srgbClr val="FFFF00"/>
                </a:solidFill>
                <a:latin typeface="Calibri"/>
                <a:ea typeface="Calibri"/>
                <a:cs typeface="Calibri"/>
                <a:sym typeface="Calibri"/>
              </a:rPr>
              <a:t>Hurricane E</a:t>
            </a:r>
            <a:r>
              <a:rPr lang="en-US" sz="3000">
                <a:solidFill>
                  <a:srgbClr val="FFFF00"/>
                </a:solidFill>
                <a:latin typeface="Calibri"/>
                <a:ea typeface="Calibri"/>
                <a:cs typeface="Calibri"/>
                <a:sym typeface="Calibri"/>
              </a:rPr>
              <a:t>douard</a:t>
            </a:r>
            <a:r>
              <a:rPr lang="en-US" sz="3000" b="0" i="0" u="none" strike="noStrike" cap="none">
                <a:solidFill>
                  <a:srgbClr val="FFFF00"/>
                </a:solidFill>
                <a:latin typeface="Calibri"/>
                <a:ea typeface="Calibri"/>
                <a:cs typeface="Calibri"/>
                <a:sym typeface="Calibri"/>
              </a:rPr>
              <a:t> (201</a:t>
            </a:r>
            <a:r>
              <a:rPr lang="en-US" sz="3000">
                <a:solidFill>
                  <a:srgbClr val="FFFF00"/>
                </a:solidFill>
                <a:latin typeface="Calibri"/>
                <a:ea typeface="Calibri"/>
                <a:cs typeface="Calibri"/>
                <a:sym typeface="Calibri"/>
              </a:rPr>
              <a:t>4</a:t>
            </a:r>
            <a:r>
              <a:rPr lang="en-US" sz="3000" b="0" i="0" u="none" strike="noStrike" cap="none">
                <a:solidFill>
                  <a:srgbClr val="FFFF00"/>
                </a:solidFill>
                <a:latin typeface="Calibri"/>
                <a:ea typeface="Calibri"/>
                <a:cs typeface="Calibri"/>
                <a:sym typeface="Calibri"/>
              </a:rPr>
              <a:t>):</a:t>
            </a:r>
            <a:r>
              <a:rPr lang="en-US" sz="3000">
                <a:solidFill>
                  <a:srgbClr val="FFFF00"/>
                </a:solidFill>
                <a:latin typeface="Calibri"/>
                <a:ea typeface="Calibri"/>
                <a:cs typeface="Calibri"/>
                <a:sym typeface="Calibri"/>
              </a:rPr>
              <a:t> Convective Bursts RI vs NI</a:t>
            </a:r>
          </a:p>
        </p:txBody>
      </p:sp>
      <p:sp>
        <p:nvSpPr>
          <p:cNvPr id="324" name="Shape 324"/>
          <p:cNvSpPr txBox="1"/>
          <p:nvPr/>
        </p:nvSpPr>
        <p:spPr>
          <a:xfrm>
            <a:off x="224703" y="1676400"/>
            <a:ext cx="762000" cy="5232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a:solidFill>
                  <a:srgbClr val="FFD653"/>
                </a:solidFill>
                <a:latin typeface="Calibri"/>
                <a:ea typeface="Calibri"/>
                <a:cs typeface="Calibri"/>
                <a:sym typeface="Calibri"/>
              </a:rPr>
              <a:t>RI</a:t>
            </a:r>
          </a:p>
        </p:txBody>
      </p:sp>
      <p:sp>
        <p:nvSpPr>
          <p:cNvPr id="326" name="Shape 326"/>
          <p:cNvSpPr/>
          <p:nvPr/>
        </p:nvSpPr>
        <p:spPr>
          <a:xfrm>
            <a:off x="2507505" y="6049275"/>
            <a:ext cx="6459300" cy="6669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000">
                <a:solidFill>
                  <a:schemeClr val="lt1"/>
                </a:solidFill>
                <a:latin typeface="Calibri"/>
                <a:ea typeface="Calibri"/>
                <a:cs typeface="Calibri"/>
                <a:sym typeface="Calibri"/>
              </a:rPr>
              <a:t>Deep convection did not wrap around for non-intensifiers </a:t>
            </a:r>
          </a:p>
          <a:p>
            <a:pPr marL="0" marR="0" lvl="0" indent="0" algn="l" rtl="0">
              <a:spcBef>
                <a:spcPts val="0"/>
              </a:spcBef>
              <a:buNone/>
            </a:pPr>
            <a:endParaRPr sz="2000">
              <a:solidFill>
                <a:schemeClr val="lt1"/>
              </a:solidFill>
              <a:latin typeface="Calibri"/>
              <a:ea typeface="Calibri"/>
              <a:cs typeface="Calibri"/>
              <a:sym typeface="Calibri"/>
            </a:endParaRPr>
          </a:p>
        </p:txBody>
      </p:sp>
      <p:sp>
        <p:nvSpPr>
          <p:cNvPr id="327" name="Shape 327"/>
          <p:cNvSpPr txBox="1"/>
          <p:nvPr/>
        </p:nvSpPr>
        <p:spPr>
          <a:xfrm>
            <a:off x="224700" y="3889075"/>
            <a:ext cx="613500" cy="7677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a:solidFill>
                  <a:srgbClr val="FFD653"/>
                </a:solidFill>
                <a:latin typeface="Calibri"/>
                <a:ea typeface="Calibri"/>
                <a:cs typeface="Calibri"/>
                <a:sym typeface="Calibri"/>
              </a:rPr>
              <a:t>NI</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Shape 332"/>
          <p:cNvPicPr preferRelativeResize="0"/>
          <p:nvPr/>
        </p:nvPicPr>
        <p:blipFill rotWithShape="1">
          <a:blip r:embed="rId3">
            <a:alphaModFix/>
          </a:blip>
          <a:srcRect r="4131"/>
          <a:stretch/>
        </p:blipFill>
        <p:spPr>
          <a:xfrm>
            <a:off x="1273050" y="1377900"/>
            <a:ext cx="7980600" cy="3708600"/>
          </a:xfrm>
          <a:prstGeom prst="rect">
            <a:avLst/>
          </a:prstGeom>
          <a:noFill/>
          <a:ln>
            <a:noFill/>
          </a:ln>
        </p:spPr>
      </p:pic>
      <p:sp>
        <p:nvSpPr>
          <p:cNvPr id="333" name="Shape 333"/>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14</a:t>
            </a:fld>
            <a:endParaRPr lang="en-US" sz="2800" b="0" i="0">
              <a:solidFill>
                <a:schemeClr val="lt1"/>
              </a:solidFill>
              <a:latin typeface="Century Gothic"/>
              <a:ea typeface="Century Gothic"/>
              <a:cs typeface="Century Gothic"/>
              <a:sym typeface="Century Gothic"/>
            </a:endParaRPr>
          </a:p>
        </p:txBody>
      </p:sp>
      <p:sp>
        <p:nvSpPr>
          <p:cNvPr id="335" name="Shape 335"/>
          <p:cNvSpPr txBox="1">
            <a:spLocks noGrp="1"/>
          </p:cNvSpPr>
          <p:nvPr>
            <p:ph type="title" idx="4294967295"/>
          </p:nvPr>
        </p:nvSpPr>
        <p:spPr>
          <a:xfrm>
            <a:off x="0" y="346075"/>
            <a:ext cx="8970963" cy="666750"/>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000" b="0" i="0" u="none" strike="noStrike" cap="none">
                <a:solidFill>
                  <a:srgbClr val="FFFF00"/>
                </a:solidFill>
                <a:latin typeface="Calibri"/>
                <a:ea typeface="Calibri"/>
                <a:cs typeface="Calibri"/>
                <a:sym typeface="Calibri"/>
              </a:rPr>
              <a:t>Hurricane E</a:t>
            </a:r>
            <a:r>
              <a:rPr lang="en-US" sz="3000">
                <a:solidFill>
                  <a:srgbClr val="FFFF00"/>
                </a:solidFill>
                <a:latin typeface="Calibri"/>
                <a:ea typeface="Calibri"/>
                <a:cs typeface="Calibri"/>
                <a:sym typeface="Calibri"/>
              </a:rPr>
              <a:t>douard</a:t>
            </a:r>
            <a:r>
              <a:rPr lang="en-US" sz="3000" b="0" i="0" u="none" strike="noStrike" cap="none">
                <a:solidFill>
                  <a:srgbClr val="FFFF00"/>
                </a:solidFill>
                <a:latin typeface="Calibri"/>
                <a:ea typeface="Calibri"/>
                <a:cs typeface="Calibri"/>
                <a:sym typeface="Calibri"/>
              </a:rPr>
              <a:t> (201</a:t>
            </a:r>
            <a:r>
              <a:rPr lang="en-US" sz="3000">
                <a:solidFill>
                  <a:srgbClr val="FFFF00"/>
                </a:solidFill>
                <a:latin typeface="Calibri"/>
                <a:ea typeface="Calibri"/>
                <a:cs typeface="Calibri"/>
                <a:sym typeface="Calibri"/>
              </a:rPr>
              <a:t>4</a:t>
            </a:r>
            <a:r>
              <a:rPr lang="en-US" sz="3000" b="0" i="0" u="none" strike="noStrike" cap="none">
                <a:solidFill>
                  <a:srgbClr val="FFFF00"/>
                </a:solidFill>
                <a:latin typeface="Calibri"/>
                <a:ea typeface="Calibri"/>
                <a:cs typeface="Calibri"/>
                <a:sym typeface="Calibri"/>
              </a:rPr>
              <a:t>):</a:t>
            </a:r>
            <a:r>
              <a:rPr lang="en-US" sz="3000">
                <a:solidFill>
                  <a:srgbClr val="FFFF00"/>
                </a:solidFill>
                <a:latin typeface="Calibri"/>
                <a:ea typeface="Calibri"/>
                <a:cs typeface="Calibri"/>
                <a:sym typeface="Calibri"/>
              </a:rPr>
              <a:t> Influence of large-scale</a:t>
            </a:r>
          </a:p>
        </p:txBody>
      </p:sp>
      <p:sp>
        <p:nvSpPr>
          <p:cNvPr id="334" name="Shape 334"/>
          <p:cNvSpPr/>
          <p:nvPr/>
        </p:nvSpPr>
        <p:spPr>
          <a:xfrm>
            <a:off x="1098478" y="5299865"/>
            <a:ext cx="9400500" cy="12926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600">
                <a:solidFill>
                  <a:schemeClr val="lt1"/>
                </a:solidFill>
                <a:latin typeface="Calibri"/>
                <a:ea typeface="Calibri"/>
                <a:cs typeface="Calibri"/>
                <a:sym typeface="Calibri"/>
              </a:rPr>
              <a:t>Time series of composite zonal (solid line )and meridional shear (dashed line) for RI members (red line) and NI members (blue line).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Shape 340"/>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15</a:t>
            </a:fld>
            <a:endParaRPr lang="en-US" sz="2800" b="0" i="0">
              <a:solidFill>
                <a:schemeClr val="lt1"/>
              </a:solidFill>
              <a:latin typeface="Century Gothic"/>
              <a:ea typeface="Century Gothic"/>
              <a:cs typeface="Century Gothic"/>
              <a:sym typeface="Century Gothic"/>
            </a:endParaRPr>
          </a:p>
        </p:txBody>
      </p:sp>
      <p:sp>
        <p:nvSpPr>
          <p:cNvPr id="343" name="Shape 343"/>
          <p:cNvSpPr txBox="1">
            <a:spLocks noGrp="1"/>
          </p:cNvSpPr>
          <p:nvPr>
            <p:ph type="title" idx="4294967295"/>
          </p:nvPr>
        </p:nvSpPr>
        <p:spPr>
          <a:xfrm>
            <a:off x="0" y="660400"/>
            <a:ext cx="7959725" cy="666750"/>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200" b="0" i="0" u="none" strike="noStrike" cap="none">
                <a:solidFill>
                  <a:srgbClr val="FFFF00"/>
                </a:solidFill>
                <a:latin typeface="Calibri"/>
                <a:ea typeface="Calibri"/>
                <a:cs typeface="Calibri"/>
                <a:sym typeface="Calibri"/>
              </a:rPr>
              <a:t>Hurricane E</a:t>
            </a:r>
            <a:r>
              <a:rPr lang="en-US" sz="3200">
                <a:solidFill>
                  <a:srgbClr val="FFFF00"/>
                </a:solidFill>
                <a:latin typeface="Calibri"/>
                <a:ea typeface="Calibri"/>
                <a:cs typeface="Calibri"/>
                <a:sym typeface="Calibri"/>
              </a:rPr>
              <a:t>douard</a:t>
            </a:r>
            <a:r>
              <a:rPr lang="en-US" sz="3200" b="0" i="0" u="none" strike="noStrike" cap="none">
                <a:solidFill>
                  <a:srgbClr val="FFFF00"/>
                </a:solidFill>
                <a:latin typeface="Calibri"/>
                <a:ea typeface="Calibri"/>
                <a:cs typeface="Calibri"/>
                <a:sym typeface="Calibri"/>
              </a:rPr>
              <a:t> (201</a:t>
            </a:r>
            <a:r>
              <a:rPr lang="en-US" sz="3200">
                <a:solidFill>
                  <a:srgbClr val="FFFF00"/>
                </a:solidFill>
                <a:latin typeface="Calibri"/>
                <a:ea typeface="Calibri"/>
                <a:cs typeface="Calibri"/>
                <a:sym typeface="Calibri"/>
              </a:rPr>
              <a:t>4</a:t>
            </a:r>
            <a:r>
              <a:rPr lang="en-US" sz="3200" b="0" i="0" u="none" strike="noStrike" cap="none">
                <a:solidFill>
                  <a:srgbClr val="FFFF00"/>
                </a:solidFill>
                <a:latin typeface="Calibri"/>
                <a:ea typeface="Calibri"/>
                <a:cs typeface="Calibri"/>
                <a:sym typeface="Calibri"/>
              </a:rPr>
              <a:t>):</a:t>
            </a:r>
            <a:r>
              <a:rPr lang="en-US" sz="3200">
                <a:solidFill>
                  <a:srgbClr val="FFFF00"/>
                </a:solidFill>
                <a:latin typeface="Calibri"/>
                <a:ea typeface="Calibri"/>
                <a:cs typeface="Calibri"/>
                <a:sym typeface="Calibri"/>
              </a:rPr>
              <a:t> Conclusions</a:t>
            </a:r>
          </a:p>
        </p:txBody>
      </p:sp>
      <p:sp>
        <p:nvSpPr>
          <p:cNvPr id="341" name="Shape 341"/>
          <p:cNvSpPr txBox="1"/>
          <p:nvPr/>
        </p:nvSpPr>
        <p:spPr>
          <a:xfrm>
            <a:off x="8736914" y="6356351"/>
            <a:ext cx="284405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Century Gothic"/>
                <a:ea typeface="Century Gothic"/>
                <a:cs typeface="Century Gothic"/>
                <a:sym typeface="Century Gothic"/>
              </a:rPr>
              <a:pPr marL="0" marR="0" lvl="0" indent="0" algn="r" rtl="0">
                <a:spcBef>
                  <a:spcPts val="0"/>
                </a:spcBef>
                <a:buSzPct val="25000"/>
                <a:buNone/>
              </a:pPr>
              <a:t>15</a:t>
            </a:fld>
            <a:endParaRPr lang="en-US" sz="1200">
              <a:solidFill>
                <a:schemeClr val="lt1"/>
              </a:solidFill>
              <a:latin typeface="Century Gothic"/>
              <a:ea typeface="Century Gothic"/>
              <a:cs typeface="Century Gothic"/>
              <a:sym typeface="Century Gothic"/>
            </a:endParaRPr>
          </a:p>
        </p:txBody>
      </p:sp>
      <p:sp>
        <p:nvSpPr>
          <p:cNvPr id="342" name="Shape 342"/>
          <p:cNvSpPr txBox="1"/>
          <p:nvPr/>
        </p:nvSpPr>
        <p:spPr>
          <a:xfrm>
            <a:off x="448037" y="1446838"/>
            <a:ext cx="10742700" cy="4526100"/>
          </a:xfrm>
          <a:prstGeom prst="rect">
            <a:avLst/>
          </a:prstGeom>
          <a:noFill/>
          <a:ln>
            <a:noFill/>
          </a:ln>
        </p:spPr>
        <p:txBody>
          <a:bodyPr lIns="91425" tIns="45700" rIns="91425" bIns="45700" anchor="t" anchorCtr="0">
            <a:noAutofit/>
          </a:bodyPr>
          <a:lstStyle/>
          <a:p>
            <a:pPr marL="342900" marR="0" lvl="0" indent="-361950" algn="l" rtl="0">
              <a:spcBef>
                <a:spcPts val="0"/>
              </a:spcBef>
              <a:spcAft>
                <a:spcPts val="0"/>
              </a:spcAft>
              <a:buClr>
                <a:schemeClr val="lt1"/>
              </a:buClr>
              <a:buSzPct val="100000"/>
              <a:buFont typeface="Calibri"/>
              <a:buChar char="•"/>
            </a:pPr>
            <a:r>
              <a:rPr lang="en-US" sz="3100" dirty="0">
                <a:solidFill>
                  <a:schemeClr val="lt1"/>
                </a:solidFill>
                <a:latin typeface="Calibri"/>
                <a:ea typeface="Calibri"/>
                <a:cs typeface="Calibri"/>
                <a:sym typeface="Calibri"/>
              </a:rPr>
              <a:t>Whether the deep convection can make its way to the </a:t>
            </a:r>
            <a:r>
              <a:rPr lang="en-US" sz="3100" dirty="0" err="1">
                <a:solidFill>
                  <a:schemeClr val="lt1"/>
                </a:solidFill>
                <a:latin typeface="Calibri"/>
                <a:ea typeface="Calibri"/>
                <a:cs typeface="Calibri"/>
                <a:sym typeface="Calibri"/>
              </a:rPr>
              <a:t>upshear</a:t>
            </a:r>
            <a:r>
              <a:rPr lang="en-US" sz="3100" dirty="0">
                <a:solidFill>
                  <a:schemeClr val="lt1"/>
                </a:solidFill>
                <a:latin typeface="Calibri"/>
                <a:ea typeface="Calibri"/>
                <a:cs typeface="Calibri"/>
                <a:sym typeface="Calibri"/>
              </a:rPr>
              <a:t>-left quadrant is the key process to determining if the storm is going to intensify or not. </a:t>
            </a:r>
          </a:p>
          <a:p>
            <a:pPr marL="342900" marR="0" lvl="0" indent="-361950" algn="l" rtl="0">
              <a:spcBef>
                <a:spcPts val="560"/>
              </a:spcBef>
              <a:spcAft>
                <a:spcPts val="0"/>
              </a:spcAft>
              <a:buClr>
                <a:schemeClr val="lt1"/>
              </a:buClr>
              <a:buSzPct val="100000"/>
              <a:buFont typeface="Calibri"/>
              <a:buChar char="•"/>
            </a:pPr>
            <a:r>
              <a:rPr lang="en-US" sz="3100" dirty="0">
                <a:solidFill>
                  <a:schemeClr val="accent3">
                    <a:lumMod val="60000"/>
                    <a:lumOff val="40000"/>
                  </a:schemeClr>
                </a:solidFill>
                <a:latin typeface="Calibri"/>
                <a:ea typeface="Calibri"/>
                <a:cs typeface="Calibri"/>
                <a:sym typeface="Calibri"/>
              </a:rPr>
              <a:t>Flow field in the left-shear hemisphere becomes important since it will either block or help the cyclonic downstream propagation of the deep convection into the </a:t>
            </a:r>
            <a:r>
              <a:rPr lang="en-US" sz="3100" dirty="0" err="1">
                <a:solidFill>
                  <a:schemeClr val="accent3">
                    <a:lumMod val="60000"/>
                    <a:lumOff val="40000"/>
                  </a:schemeClr>
                </a:solidFill>
                <a:latin typeface="Calibri"/>
                <a:ea typeface="Calibri"/>
                <a:cs typeface="Calibri"/>
                <a:sym typeface="Calibri"/>
              </a:rPr>
              <a:t>upshear</a:t>
            </a:r>
            <a:r>
              <a:rPr lang="en-US" sz="3100" dirty="0">
                <a:solidFill>
                  <a:schemeClr val="accent3">
                    <a:lumMod val="60000"/>
                    <a:lumOff val="40000"/>
                  </a:schemeClr>
                </a:solidFill>
                <a:latin typeface="Calibri"/>
                <a:ea typeface="Calibri"/>
                <a:cs typeface="Calibri"/>
                <a:sym typeface="Calibri"/>
              </a:rPr>
              <a:t>-left quadrant</a:t>
            </a:r>
          </a:p>
          <a:p>
            <a:pPr marL="342900" marR="0" lvl="0" indent="-361950" algn="l" rtl="0">
              <a:spcBef>
                <a:spcPts val="560"/>
              </a:spcBef>
              <a:buClr>
                <a:schemeClr val="lt1"/>
              </a:buClr>
              <a:buSzPct val="100000"/>
              <a:buFont typeface="Calibri"/>
              <a:buChar char="•"/>
            </a:pPr>
            <a:r>
              <a:rPr lang="en-US" sz="3100" dirty="0">
                <a:solidFill>
                  <a:schemeClr val="lt1"/>
                </a:solidFill>
                <a:latin typeface="Calibri"/>
                <a:ea typeface="Calibri"/>
                <a:cs typeface="Calibri"/>
                <a:sym typeface="Calibri"/>
              </a:rPr>
              <a:t>Environmental moisture in down-shear right quadrant, where deep convection originates, is more important.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Shape 348"/>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16</a:t>
            </a:fld>
            <a:endParaRPr lang="en-US" sz="2800" b="0" i="0">
              <a:solidFill>
                <a:schemeClr val="lt1"/>
              </a:solidFill>
              <a:latin typeface="Century Gothic"/>
              <a:ea typeface="Century Gothic"/>
              <a:cs typeface="Century Gothic"/>
              <a:sym typeface="Century Gothic"/>
            </a:endParaRPr>
          </a:p>
        </p:txBody>
      </p:sp>
      <p:sp>
        <p:nvSpPr>
          <p:cNvPr id="349" name="Shape 349"/>
          <p:cNvSpPr txBox="1"/>
          <p:nvPr/>
        </p:nvSpPr>
        <p:spPr>
          <a:xfrm>
            <a:off x="527901" y="295725"/>
            <a:ext cx="9437400" cy="923400"/>
          </a:xfrm>
          <a:prstGeom prst="rect">
            <a:avLst/>
          </a:prstGeom>
          <a:noFill/>
          <a:ln>
            <a:noFill/>
          </a:ln>
        </p:spPr>
        <p:txBody>
          <a:bodyPr lIns="91425" tIns="45700" rIns="91425" bIns="45700" anchor="t" anchorCtr="0">
            <a:noAutofit/>
          </a:bodyPr>
          <a:lstStyle/>
          <a:p>
            <a:pPr marL="0" marR="0" lvl="0" indent="0" algn="l" rtl="0">
              <a:spcBef>
                <a:spcPts val="0"/>
              </a:spcBef>
              <a:buClr>
                <a:schemeClr val="lt1"/>
              </a:buClr>
              <a:buSzPct val="25000"/>
              <a:buFont typeface="Century Gothic"/>
              <a:buNone/>
            </a:pPr>
            <a:r>
              <a:rPr lang="en-US" sz="4000">
                <a:solidFill>
                  <a:srgbClr val="FFFF00"/>
                </a:solidFill>
                <a:latin typeface="Calibri"/>
                <a:ea typeface="Calibri"/>
                <a:cs typeface="Calibri"/>
                <a:sym typeface="Calibri"/>
              </a:rPr>
              <a:t>Towards Guidance on Guidance: Convection</a:t>
            </a:r>
          </a:p>
        </p:txBody>
      </p:sp>
      <p:sp>
        <p:nvSpPr>
          <p:cNvPr id="350" name="Shape 350"/>
          <p:cNvSpPr txBox="1"/>
          <p:nvPr/>
        </p:nvSpPr>
        <p:spPr>
          <a:xfrm>
            <a:off x="527899" y="1219125"/>
            <a:ext cx="5495100" cy="5174700"/>
          </a:xfrm>
          <a:prstGeom prst="rect">
            <a:avLst/>
          </a:prstGeom>
          <a:noFill/>
          <a:ln>
            <a:noFill/>
          </a:ln>
        </p:spPr>
        <p:txBody>
          <a:bodyPr lIns="91425" tIns="45700" rIns="91425" bIns="45700" anchor="t" anchorCtr="0">
            <a:noAutofit/>
          </a:bodyPr>
          <a:lstStyle/>
          <a:p>
            <a:pPr marL="342900" marR="0" lvl="0" indent="-304800" algn="l" rtl="0">
              <a:spcBef>
                <a:spcPts val="0"/>
              </a:spcBef>
              <a:spcAft>
                <a:spcPts val="0"/>
              </a:spcAft>
              <a:buClr>
                <a:schemeClr val="lt1"/>
              </a:buClr>
              <a:buSzPct val="100000"/>
              <a:buFont typeface="Calibri"/>
              <a:buChar char="•"/>
            </a:pPr>
            <a:r>
              <a:rPr lang="en-US" sz="2400" dirty="0">
                <a:solidFill>
                  <a:schemeClr val="lt1"/>
                </a:solidFill>
                <a:latin typeface="Calibri"/>
                <a:ea typeface="Calibri"/>
                <a:cs typeface="Calibri"/>
                <a:sym typeface="Calibri"/>
              </a:rPr>
              <a:t>Relating Satellite data to model for large scale as well as inner core/convective structure is critical. We are not there as yet!</a:t>
            </a:r>
          </a:p>
          <a:p>
            <a:pPr marL="342900" marR="0" lvl="0" indent="-304800" algn="l" rtl="0">
              <a:spcBef>
                <a:spcPts val="0"/>
              </a:spcBef>
              <a:spcAft>
                <a:spcPts val="0"/>
              </a:spcAft>
              <a:buClr>
                <a:schemeClr val="lt1"/>
              </a:buClr>
              <a:buSzPct val="100000"/>
              <a:buFont typeface="Calibri"/>
              <a:buChar char="•"/>
            </a:pPr>
            <a:r>
              <a:rPr lang="en-US" sz="2400" dirty="0">
                <a:solidFill>
                  <a:schemeClr val="accent3">
                    <a:lumMod val="60000"/>
                    <a:lumOff val="40000"/>
                  </a:schemeClr>
                </a:solidFill>
                <a:latin typeface="Calibri"/>
                <a:ea typeface="Calibri"/>
                <a:cs typeface="Calibri"/>
                <a:sym typeface="Calibri"/>
              </a:rPr>
              <a:t>Forward models especially in the microwave region needs improvements because modeled microphysical processes is not what you see in reality (size </a:t>
            </a:r>
            <a:r>
              <a:rPr lang="en-US" sz="2400" dirty="0" smtClean="0">
                <a:solidFill>
                  <a:schemeClr val="accent3">
                    <a:lumMod val="60000"/>
                    <a:lumOff val="40000"/>
                  </a:schemeClr>
                </a:solidFill>
                <a:latin typeface="Calibri"/>
                <a:ea typeface="Calibri"/>
                <a:cs typeface="Calibri"/>
                <a:sym typeface="Calibri"/>
              </a:rPr>
              <a:t>distribution)</a:t>
            </a:r>
            <a:endParaRPr lang="en-US" sz="2400" dirty="0">
              <a:solidFill>
                <a:schemeClr val="accent3">
                  <a:lumMod val="60000"/>
                  <a:lumOff val="40000"/>
                </a:schemeClr>
              </a:solidFill>
              <a:latin typeface="Calibri"/>
              <a:ea typeface="Calibri"/>
              <a:cs typeface="Calibri"/>
              <a:sym typeface="Calibri"/>
            </a:endParaRPr>
          </a:p>
          <a:p>
            <a:pPr marL="342900" marR="0" lvl="0" indent="-304800" algn="l" rtl="0">
              <a:spcBef>
                <a:spcPts val="0"/>
              </a:spcBef>
              <a:spcAft>
                <a:spcPts val="0"/>
              </a:spcAft>
              <a:buClr>
                <a:schemeClr val="lt1"/>
              </a:buClr>
              <a:buSzPct val="100000"/>
              <a:buFont typeface="Calibri"/>
              <a:buChar char="•"/>
            </a:pPr>
            <a:r>
              <a:rPr lang="en-US" sz="2400" dirty="0">
                <a:solidFill>
                  <a:schemeClr val="lt1"/>
                </a:solidFill>
                <a:latin typeface="Calibri"/>
                <a:ea typeface="Calibri"/>
                <a:cs typeface="Calibri"/>
                <a:sym typeface="Calibri"/>
              </a:rPr>
              <a:t>Combination of spectral (bin) microphysics and some flight-level observations to improve existing model microphysics ?</a:t>
            </a:r>
          </a:p>
        </p:txBody>
      </p:sp>
      <p:pic>
        <p:nvPicPr>
          <p:cNvPr id="351" name="Shape 351"/>
          <p:cNvPicPr preferRelativeResize="0"/>
          <p:nvPr/>
        </p:nvPicPr>
        <p:blipFill rotWithShape="1">
          <a:blip r:embed="rId3">
            <a:alphaModFix/>
          </a:blip>
          <a:srcRect l="11484" t="5953" r="62438" b="65019"/>
          <a:stretch/>
        </p:blipFill>
        <p:spPr>
          <a:xfrm>
            <a:off x="8924475" y="1459750"/>
            <a:ext cx="2260500" cy="2079448"/>
          </a:xfrm>
          <a:prstGeom prst="rect">
            <a:avLst/>
          </a:prstGeom>
          <a:noFill/>
          <a:ln>
            <a:noFill/>
          </a:ln>
        </p:spPr>
      </p:pic>
      <p:pic>
        <p:nvPicPr>
          <p:cNvPr id="352" name="Shape 352"/>
          <p:cNvPicPr preferRelativeResize="0"/>
          <p:nvPr/>
        </p:nvPicPr>
        <p:blipFill rotWithShape="1">
          <a:blip r:embed="rId3">
            <a:alphaModFix/>
          </a:blip>
          <a:srcRect l="37244" t="7018" r="36678" b="63954"/>
          <a:stretch/>
        </p:blipFill>
        <p:spPr>
          <a:xfrm>
            <a:off x="6533500" y="3696950"/>
            <a:ext cx="2260500" cy="2079448"/>
          </a:xfrm>
          <a:prstGeom prst="rect">
            <a:avLst/>
          </a:prstGeom>
          <a:noFill/>
          <a:ln>
            <a:noFill/>
          </a:ln>
        </p:spPr>
      </p:pic>
      <p:pic>
        <p:nvPicPr>
          <p:cNvPr id="353" name="Shape 353"/>
          <p:cNvPicPr preferRelativeResize="0"/>
          <p:nvPr/>
        </p:nvPicPr>
        <p:blipFill rotWithShape="1">
          <a:blip r:embed="rId3">
            <a:alphaModFix/>
          </a:blip>
          <a:srcRect l="37722" t="48165" r="36199" b="19849"/>
          <a:stretch/>
        </p:blipFill>
        <p:spPr>
          <a:xfrm>
            <a:off x="6533503" y="1459761"/>
            <a:ext cx="2260500" cy="2079448"/>
          </a:xfrm>
          <a:prstGeom prst="rect">
            <a:avLst/>
          </a:prstGeom>
          <a:noFill/>
          <a:ln>
            <a:noFill/>
          </a:ln>
        </p:spPr>
      </p:pic>
      <p:pic>
        <p:nvPicPr>
          <p:cNvPr id="354" name="Shape 354"/>
          <p:cNvPicPr preferRelativeResize="0"/>
          <p:nvPr/>
        </p:nvPicPr>
        <p:blipFill rotWithShape="1">
          <a:blip r:embed="rId3">
            <a:alphaModFix/>
          </a:blip>
          <a:srcRect l="64278" t="7019" r="9645" b="65654"/>
          <a:stretch/>
        </p:blipFill>
        <p:spPr>
          <a:xfrm>
            <a:off x="8924475" y="3696951"/>
            <a:ext cx="2260500" cy="2079448"/>
          </a:xfrm>
          <a:prstGeom prst="rect">
            <a:avLst/>
          </a:prstGeom>
          <a:noFill/>
          <a:ln>
            <a:noFill/>
          </a:ln>
        </p:spPr>
      </p:pic>
      <p:sp>
        <p:nvSpPr>
          <p:cNvPr id="355" name="Shape 355"/>
          <p:cNvSpPr txBox="1"/>
          <p:nvPr/>
        </p:nvSpPr>
        <p:spPr>
          <a:xfrm>
            <a:off x="6802109" y="1822900"/>
            <a:ext cx="1169100" cy="364500"/>
          </a:xfrm>
          <a:prstGeom prst="rect">
            <a:avLst/>
          </a:prstGeom>
          <a:noFill/>
          <a:ln>
            <a:noFill/>
          </a:ln>
        </p:spPr>
        <p:txBody>
          <a:bodyPr lIns="91425" tIns="91425" rIns="91425" bIns="91425" anchor="t" anchorCtr="0">
            <a:noAutofit/>
          </a:bodyPr>
          <a:lstStyle/>
          <a:p>
            <a:pPr lvl="0">
              <a:spcBef>
                <a:spcPts val="0"/>
              </a:spcBef>
              <a:buNone/>
            </a:pPr>
            <a:r>
              <a:rPr lang="en-US">
                <a:solidFill>
                  <a:srgbClr val="FFFFFF"/>
                </a:solidFill>
              </a:rPr>
              <a:t>Observation</a:t>
            </a:r>
          </a:p>
        </p:txBody>
      </p:sp>
      <p:sp>
        <p:nvSpPr>
          <p:cNvPr id="356" name="Shape 356"/>
          <p:cNvSpPr txBox="1"/>
          <p:nvPr/>
        </p:nvSpPr>
        <p:spPr>
          <a:xfrm>
            <a:off x="9207464" y="1822899"/>
            <a:ext cx="1270200" cy="158700"/>
          </a:xfrm>
          <a:prstGeom prst="rect">
            <a:avLst/>
          </a:prstGeom>
          <a:noFill/>
          <a:ln>
            <a:noFill/>
          </a:ln>
        </p:spPr>
        <p:txBody>
          <a:bodyPr lIns="91425" tIns="91425" rIns="91425" bIns="91425" anchor="t" anchorCtr="0">
            <a:noAutofit/>
          </a:bodyPr>
          <a:lstStyle/>
          <a:p>
            <a:pPr lvl="0">
              <a:spcBef>
                <a:spcPts val="0"/>
              </a:spcBef>
              <a:buNone/>
            </a:pPr>
            <a:r>
              <a:rPr lang="en-US">
                <a:solidFill>
                  <a:srgbClr val="EFEFEF"/>
                </a:solidFill>
              </a:rPr>
              <a:t>Ice</a:t>
            </a:r>
            <a:r>
              <a:rPr lang="en-US"/>
              <a:t> </a:t>
            </a:r>
          </a:p>
        </p:txBody>
      </p:sp>
      <p:sp>
        <p:nvSpPr>
          <p:cNvPr id="357" name="Shape 357"/>
          <p:cNvSpPr txBox="1"/>
          <p:nvPr/>
        </p:nvSpPr>
        <p:spPr>
          <a:xfrm>
            <a:off x="6838650" y="3935525"/>
            <a:ext cx="1270200" cy="158700"/>
          </a:xfrm>
          <a:prstGeom prst="rect">
            <a:avLst/>
          </a:prstGeom>
          <a:noFill/>
          <a:ln>
            <a:noFill/>
          </a:ln>
        </p:spPr>
        <p:txBody>
          <a:bodyPr lIns="91425" tIns="91425" rIns="91425" bIns="91425" anchor="ctr" anchorCtr="0">
            <a:noAutofit/>
          </a:bodyPr>
          <a:lstStyle/>
          <a:p>
            <a:pPr lvl="0" rtl="0">
              <a:spcBef>
                <a:spcPts val="0"/>
              </a:spcBef>
              <a:buNone/>
            </a:pPr>
            <a:r>
              <a:rPr lang="en-US">
                <a:solidFill>
                  <a:srgbClr val="FFFFFF"/>
                </a:solidFill>
              </a:rPr>
              <a:t>Hex columns</a:t>
            </a:r>
          </a:p>
        </p:txBody>
      </p:sp>
      <p:sp>
        <p:nvSpPr>
          <p:cNvPr id="358" name="Shape 358"/>
          <p:cNvSpPr txBox="1"/>
          <p:nvPr/>
        </p:nvSpPr>
        <p:spPr>
          <a:xfrm>
            <a:off x="9304500" y="3985625"/>
            <a:ext cx="1169100" cy="158700"/>
          </a:xfrm>
          <a:prstGeom prst="rect">
            <a:avLst/>
          </a:prstGeom>
          <a:noFill/>
          <a:ln>
            <a:noFill/>
          </a:ln>
        </p:spPr>
        <p:txBody>
          <a:bodyPr lIns="91425" tIns="91425" rIns="91425" bIns="91425" anchor="ctr" anchorCtr="0">
            <a:noAutofit/>
          </a:bodyPr>
          <a:lstStyle/>
          <a:p>
            <a:pPr lvl="0" rtl="0">
              <a:spcBef>
                <a:spcPts val="0"/>
              </a:spcBef>
              <a:buNone/>
            </a:pPr>
            <a:r>
              <a:rPr lang="en-US">
                <a:solidFill>
                  <a:srgbClr val="FFFFFF"/>
                </a:solidFill>
              </a:rPr>
              <a:t>Dendrites</a:t>
            </a:r>
          </a:p>
        </p:txBody>
      </p:sp>
      <p:sp>
        <p:nvSpPr>
          <p:cNvPr id="359" name="Shape 359"/>
          <p:cNvSpPr txBox="1"/>
          <p:nvPr/>
        </p:nvSpPr>
        <p:spPr>
          <a:xfrm>
            <a:off x="6621000" y="5804550"/>
            <a:ext cx="4785000" cy="767700"/>
          </a:xfrm>
          <a:prstGeom prst="rect">
            <a:avLst/>
          </a:prstGeom>
          <a:noFill/>
          <a:ln>
            <a:noFill/>
          </a:ln>
        </p:spPr>
        <p:txBody>
          <a:bodyPr lIns="91425" tIns="91425" rIns="91425" bIns="91425" anchor="t" anchorCtr="0">
            <a:noAutofit/>
          </a:bodyPr>
          <a:lstStyle/>
          <a:p>
            <a:pPr lvl="0">
              <a:spcBef>
                <a:spcPts val="0"/>
              </a:spcBef>
              <a:buNone/>
            </a:pPr>
            <a:r>
              <a:rPr lang="en-US">
                <a:solidFill>
                  <a:srgbClr val="FFFFFF"/>
                </a:solidFill>
              </a:rPr>
              <a:t>Impact of size distribution on brightness temperature. Credits to the group at NASA JPL!</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Shape 364"/>
          <p:cNvSpPr txBox="1"/>
          <p:nvPr/>
        </p:nvSpPr>
        <p:spPr>
          <a:xfrm>
            <a:off x="240025" y="427775"/>
            <a:ext cx="9917700" cy="891900"/>
          </a:xfrm>
          <a:prstGeom prst="rect">
            <a:avLst/>
          </a:prstGeom>
          <a:noFill/>
          <a:ln>
            <a:noFill/>
          </a:ln>
        </p:spPr>
        <p:txBody>
          <a:bodyPr lIns="91425" tIns="45700" rIns="91425" bIns="45700" anchor="t" anchorCtr="0">
            <a:noAutofit/>
          </a:bodyPr>
          <a:lstStyle/>
          <a:p>
            <a:pPr marL="0" marR="0" lvl="0" indent="0" algn="l" rtl="0">
              <a:spcBef>
                <a:spcPts val="0"/>
              </a:spcBef>
              <a:buClr>
                <a:schemeClr val="lt1"/>
              </a:buClr>
              <a:buSzPct val="25000"/>
              <a:buFont typeface="Century Gothic"/>
              <a:buNone/>
            </a:pPr>
            <a:r>
              <a:rPr lang="en-US" sz="4000">
                <a:solidFill>
                  <a:srgbClr val="FFFF00"/>
                </a:solidFill>
                <a:latin typeface="Calibri"/>
                <a:ea typeface="Calibri"/>
                <a:cs typeface="Calibri"/>
                <a:sym typeface="Calibri"/>
              </a:rPr>
              <a:t>Challenges in TC RI/RW prediction</a:t>
            </a:r>
          </a:p>
        </p:txBody>
      </p:sp>
      <p:sp>
        <p:nvSpPr>
          <p:cNvPr id="365" name="Shape 365"/>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17</a:t>
            </a:fld>
            <a:endParaRPr lang="en-US" sz="2800" b="0" i="0">
              <a:solidFill>
                <a:schemeClr val="lt1"/>
              </a:solidFill>
              <a:latin typeface="Century Gothic"/>
              <a:ea typeface="Century Gothic"/>
              <a:cs typeface="Century Gothic"/>
              <a:sym typeface="Century Gothic"/>
            </a:endParaRPr>
          </a:p>
        </p:txBody>
      </p:sp>
      <p:sp>
        <p:nvSpPr>
          <p:cNvPr id="366" name="Shape 366"/>
          <p:cNvSpPr txBox="1"/>
          <p:nvPr/>
        </p:nvSpPr>
        <p:spPr>
          <a:xfrm>
            <a:off x="240025" y="1607550"/>
            <a:ext cx="6787200" cy="4446000"/>
          </a:xfrm>
          <a:prstGeom prst="rect">
            <a:avLst/>
          </a:prstGeom>
          <a:noFill/>
          <a:ln>
            <a:noFill/>
          </a:ln>
        </p:spPr>
        <p:txBody>
          <a:bodyPr lIns="91425" tIns="45700" rIns="91425" bIns="45700" anchor="t" anchorCtr="0">
            <a:noAutofit/>
          </a:bodyPr>
          <a:lstStyle/>
          <a:p>
            <a:pPr marL="342900" lvl="0" indent="-323850" rtl="0">
              <a:spcBef>
                <a:spcPts val="0"/>
              </a:spcBef>
              <a:buClr>
                <a:schemeClr val="lt1"/>
              </a:buClr>
              <a:buSzPct val="96428"/>
              <a:buFont typeface="Calibri"/>
              <a:buChar char="•"/>
            </a:pPr>
            <a:r>
              <a:rPr lang="en-US" sz="2800" dirty="0">
                <a:solidFill>
                  <a:schemeClr val="lt1"/>
                </a:solidFill>
                <a:latin typeface="Calibri"/>
                <a:ea typeface="Calibri"/>
                <a:cs typeface="Calibri"/>
                <a:sym typeface="Calibri"/>
              </a:rPr>
              <a:t>It is often too late before an intensity forecast failures is realized </a:t>
            </a:r>
          </a:p>
          <a:p>
            <a:pPr marL="342900" marR="0" lvl="0" indent="-323850" algn="l" rtl="0">
              <a:spcBef>
                <a:spcPts val="0"/>
              </a:spcBef>
              <a:spcAft>
                <a:spcPts val="0"/>
              </a:spcAft>
              <a:buClr>
                <a:schemeClr val="lt1"/>
              </a:buClr>
              <a:buSzPct val="100000"/>
              <a:buFont typeface="Calibri"/>
              <a:buChar char="•"/>
            </a:pPr>
            <a:r>
              <a:rPr lang="en-US" sz="2700" dirty="0">
                <a:solidFill>
                  <a:schemeClr val="accent3">
                    <a:lumMod val="60000"/>
                    <a:lumOff val="40000"/>
                  </a:schemeClr>
                </a:solidFill>
                <a:latin typeface="Calibri"/>
                <a:ea typeface="Calibri"/>
                <a:cs typeface="Calibri"/>
                <a:sym typeface="Calibri"/>
              </a:rPr>
              <a:t>Multi-scale problem (inner-core, convection, large scale and Ocean); RI and RW events continue to pose challenges to forecasters.</a:t>
            </a:r>
          </a:p>
          <a:p>
            <a:pPr marL="342900" marR="0" lvl="0" indent="-323850" algn="l" rtl="0">
              <a:spcBef>
                <a:spcPts val="0"/>
              </a:spcBef>
              <a:spcAft>
                <a:spcPts val="0"/>
              </a:spcAft>
              <a:buClr>
                <a:schemeClr val="lt1"/>
              </a:buClr>
              <a:buSzPct val="100000"/>
              <a:buFont typeface="Calibri"/>
              <a:buChar char="•"/>
            </a:pPr>
            <a:r>
              <a:rPr lang="en-US" sz="2700" dirty="0">
                <a:solidFill>
                  <a:schemeClr val="lt1"/>
                </a:solidFill>
                <a:latin typeface="Calibri"/>
                <a:ea typeface="Calibri"/>
                <a:cs typeface="Calibri"/>
                <a:sym typeface="Calibri"/>
              </a:rPr>
              <a:t>Apart from ERC and CBs, influence of radiation on CBs (diurnal variations) are important especially at  initial stages of TCs</a:t>
            </a:r>
          </a:p>
          <a:p>
            <a:pPr marL="342900" marR="0" lvl="0" indent="-323850" algn="l" rtl="0">
              <a:spcBef>
                <a:spcPts val="0"/>
              </a:spcBef>
              <a:spcAft>
                <a:spcPts val="0"/>
              </a:spcAft>
              <a:buClr>
                <a:schemeClr val="lt1"/>
              </a:buClr>
              <a:buSzPct val="100000"/>
              <a:buFont typeface="Calibri"/>
              <a:buChar char="•"/>
            </a:pPr>
            <a:r>
              <a:rPr lang="en-US" sz="2700" dirty="0">
                <a:solidFill>
                  <a:schemeClr val="accent3">
                    <a:lumMod val="60000"/>
                    <a:lumOff val="40000"/>
                  </a:schemeClr>
                </a:solidFill>
                <a:latin typeface="Calibri"/>
                <a:ea typeface="Calibri"/>
                <a:cs typeface="Calibri"/>
                <a:sym typeface="Calibri"/>
              </a:rPr>
              <a:t>Role of ocean heat content ?</a:t>
            </a:r>
          </a:p>
        </p:txBody>
      </p:sp>
      <p:pic>
        <p:nvPicPr>
          <p:cNvPr id="367" name="Shape 367"/>
          <p:cNvPicPr preferRelativeResize="0"/>
          <p:nvPr/>
        </p:nvPicPr>
        <p:blipFill>
          <a:blip r:embed="rId3">
            <a:alphaModFix/>
          </a:blip>
          <a:stretch>
            <a:fillRect/>
          </a:stretch>
        </p:blipFill>
        <p:spPr>
          <a:xfrm>
            <a:off x="7319713" y="2118436"/>
            <a:ext cx="3650199" cy="3006050"/>
          </a:xfrm>
          <a:prstGeom prst="rect">
            <a:avLst/>
          </a:prstGeom>
          <a:noFill/>
          <a:ln>
            <a:noFill/>
          </a:ln>
        </p:spPr>
      </p:pic>
      <p:sp>
        <p:nvSpPr>
          <p:cNvPr id="368" name="Shape 368"/>
          <p:cNvSpPr/>
          <p:nvPr/>
        </p:nvSpPr>
        <p:spPr>
          <a:xfrm>
            <a:off x="7816950" y="5192825"/>
            <a:ext cx="2843700" cy="4107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000">
                <a:solidFill>
                  <a:schemeClr val="lt1"/>
                </a:solidFill>
                <a:latin typeface="Calibri"/>
                <a:ea typeface="Calibri"/>
                <a:cs typeface="Calibri"/>
                <a:sym typeface="Calibri"/>
              </a:rPr>
              <a:t>Matthew forecast failure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Shape 374"/>
          <p:cNvSpPr txBox="1"/>
          <p:nvPr/>
        </p:nvSpPr>
        <p:spPr>
          <a:xfrm>
            <a:off x="618750" y="444708"/>
            <a:ext cx="8226600" cy="891900"/>
          </a:xfrm>
          <a:prstGeom prst="rect">
            <a:avLst/>
          </a:prstGeom>
          <a:noFill/>
          <a:ln>
            <a:noFill/>
          </a:ln>
        </p:spPr>
        <p:txBody>
          <a:bodyPr lIns="91425" tIns="45700" rIns="91425" bIns="45700" anchor="t" anchorCtr="0">
            <a:noAutofit/>
          </a:bodyPr>
          <a:lstStyle/>
          <a:p>
            <a:pPr marL="0" marR="0" lvl="0" indent="0" algn="l" rtl="0">
              <a:spcBef>
                <a:spcPts val="0"/>
              </a:spcBef>
              <a:buClr>
                <a:schemeClr val="lt1"/>
              </a:buClr>
              <a:buSzPct val="25000"/>
              <a:buFont typeface="Century Gothic"/>
              <a:buNone/>
            </a:pPr>
            <a:r>
              <a:rPr lang="en-US" sz="4000">
                <a:solidFill>
                  <a:srgbClr val="FFFF00"/>
                </a:solidFill>
                <a:latin typeface="Calibri"/>
                <a:ea typeface="Calibri"/>
                <a:cs typeface="Calibri"/>
                <a:sym typeface="Calibri"/>
              </a:rPr>
              <a:t>Suggested path forward</a:t>
            </a:r>
          </a:p>
        </p:txBody>
      </p:sp>
      <p:sp>
        <p:nvSpPr>
          <p:cNvPr id="375" name="Shape 375"/>
          <p:cNvSpPr txBox="1">
            <a:spLocks noGrp="1"/>
          </p:cNvSpPr>
          <p:nvPr>
            <p:ph type="sldNum" idx="12"/>
          </p:nvPr>
        </p:nvSpPr>
        <p:spPr>
          <a:xfrm>
            <a:off x="10352542" y="295730"/>
            <a:ext cx="838200" cy="767700"/>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18</a:t>
            </a:fld>
            <a:endParaRPr lang="en-US" sz="2800" b="0" i="0">
              <a:solidFill>
                <a:schemeClr val="lt1"/>
              </a:solidFill>
              <a:latin typeface="Century Gothic"/>
              <a:ea typeface="Century Gothic"/>
              <a:cs typeface="Century Gothic"/>
              <a:sym typeface="Century Gothic"/>
            </a:endParaRPr>
          </a:p>
        </p:txBody>
      </p:sp>
      <p:sp>
        <p:nvSpPr>
          <p:cNvPr id="376" name="Shape 376"/>
          <p:cNvSpPr txBox="1"/>
          <p:nvPr/>
        </p:nvSpPr>
        <p:spPr>
          <a:xfrm>
            <a:off x="533400" y="1590625"/>
            <a:ext cx="10430250" cy="4124375"/>
          </a:xfrm>
          <a:prstGeom prst="rect">
            <a:avLst/>
          </a:prstGeom>
          <a:noFill/>
          <a:ln>
            <a:noFill/>
          </a:ln>
        </p:spPr>
        <p:txBody>
          <a:bodyPr lIns="91425" tIns="45700" rIns="91425" bIns="45700" anchor="t" anchorCtr="0">
            <a:noAutofit/>
          </a:bodyPr>
          <a:lstStyle/>
          <a:p>
            <a:pPr marL="342900" lvl="0" indent="-323850" rtl="0">
              <a:spcBef>
                <a:spcPts val="0"/>
              </a:spcBef>
              <a:buClr>
                <a:schemeClr val="lt1"/>
              </a:buClr>
              <a:buSzPct val="96428"/>
              <a:buFont typeface="Calibri"/>
              <a:buChar char="•"/>
            </a:pPr>
            <a:r>
              <a:rPr lang="en-US" sz="2800" dirty="0" smtClean="0">
                <a:solidFill>
                  <a:schemeClr val="bg1"/>
                </a:solidFill>
                <a:latin typeface="Calibri"/>
                <a:ea typeface="Calibri"/>
                <a:cs typeface="Calibri"/>
                <a:sym typeface="Calibri"/>
              </a:rPr>
              <a:t>1-3</a:t>
            </a:r>
            <a:r>
              <a:rPr lang="en-US" sz="2800" dirty="0" smtClean="0">
                <a:solidFill>
                  <a:schemeClr val="bg1"/>
                </a:solidFill>
                <a:latin typeface="Calibri"/>
                <a:ea typeface="Calibri"/>
                <a:cs typeface="Calibri"/>
                <a:sym typeface="Calibri"/>
              </a:rPr>
              <a:t> </a:t>
            </a:r>
            <a:r>
              <a:rPr lang="en-US" sz="2800" dirty="0">
                <a:solidFill>
                  <a:schemeClr val="bg1"/>
                </a:solidFill>
                <a:latin typeface="Calibri"/>
                <a:ea typeface="Calibri"/>
                <a:cs typeface="Calibri"/>
                <a:sym typeface="Calibri"/>
              </a:rPr>
              <a:t>km coupled global models will be reality in 5-10 years </a:t>
            </a:r>
            <a:r>
              <a:rPr lang="en-US" sz="2800" dirty="0" smtClean="0">
                <a:solidFill>
                  <a:schemeClr val="bg1"/>
                </a:solidFill>
                <a:latin typeface="Calibri"/>
                <a:ea typeface="Calibri"/>
                <a:cs typeface="Calibri"/>
                <a:sym typeface="Calibri"/>
              </a:rPr>
              <a:t>time.</a:t>
            </a:r>
          </a:p>
          <a:p>
            <a:pPr marL="342900" lvl="0" indent="-323850" rtl="0">
              <a:spcBef>
                <a:spcPts val="0"/>
              </a:spcBef>
              <a:buClr>
                <a:schemeClr val="lt1"/>
              </a:buClr>
              <a:buSzPct val="96428"/>
              <a:buFont typeface="Calibri"/>
              <a:buChar char="•"/>
            </a:pPr>
            <a:r>
              <a:rPr lang="en-US" sz="2800" dirty="0" smtClean="0">
                <a:solidFill>
                  <a:schemeClr val="accent3">
                    <a:lumMod val="60000"/>
                    <a:lumOff val="40000"/>
                  </a:schemeClr>
                </a:solidFill>
                <a:latin typeface="Calibri"/>
                <a:ea typeface="Calibri"/>
                <a:cs typeface="Calibri"/>
                <a:sym typeface="Calibri"/>
              </a:rPr>
              <a:t>Continue with Coupled </a:t>
            </a:r>
            <a:r>
              <a:rPr lang="en-US" sz="2800" dirty="0" err="1" smtClean="0">
                <a:solidFill>
                  <a:schemeClr val="accent3">
                    <a:lumMod val="60000"/>
                    <a:lumOff val="40000"/>
                  </a:schemeClr>
                </a:solidFill>
                <a:latin typeface="Calibri"/>
                <a:ea typeface="Calibri"/>
                <a:cs typeface="Calibri"/>
                <a:sym typeface="Calibri"/>
              </a:rPr>
              <a:t>Mesoscale</a:t>
            </a:r>
            <a:r>
              <a:rPr lang="en-US" sz="2800" dirty="0" smtClean="0">
                <a:solidFill>
                  <a:schemeClr val="accent3">
                    <a:lumMod val="60000"/>
                    <a:lumOff val="40000"/>
                  </a:schemeClr>
                </a:solidFill>
                <a:latin typeface="Calibri"/>
                <a:ea typeface="Calibri"/>
                <a:cs typeface="Calibri"/>
                <a:sym typeface="Calibri"/>
              </a:rPr>
              <a:t> models down to 1 km resolution</a:t>
            </a:r>
            <a:endParaRPr lang="en-US" sz="2800" dirty="0" smtClean="0">
              <a:solidFill>
                <a:schemeClr val="accent3">
                  <a:lumMod val="60000"/>
                  <a:lumOff val="40000"/>
                </a:schemeClr>
              </a:solidFill>
              <a:latin typeface="Calibri"/>
              <a:ea typeface="Calibri"/>
              <a:cs typeface="Calibri"/>
              <a:sym typeface="Calibri"/>
            </a:endParaRPr>
          </a:p>
          <a:p>
            <a:pPr marL="342900" lvl="0" indent="-323850" rtl="0">
              <a:spcBef>
                <a:spcPts val="0"/>
              </a:spcBef>
              <a:buClr>
                <a:schemeClr val="lt1"/>
              </a:buClr>
              <a:buSzPct val="96428"/>
              <a:buFont typeface="Calibri"/>
              <a:buChar char="•"/>
            </a:pPr>
            <a:r>
              <a:rPr lang="en-US" sz="2700" dirty="0" smtClean="0">
                <a:solidFill>
                  <a:schemeClr val="bg1"/>
                </a:solidFill>
                <a:latin typeface="Calibri"/>
                <a:ea typeface="Calibri"/>
                <a:cs typeface="Calibri"/>
                <a:sym typeface="Calibri"/>
              </a:rPr>
              <a:t>Multi-scale </a:t>
            </a:r>
            <a:r>
              <a:rPr lang="en-US" sz="2700" dirty="0">
                <a:solidFill>
                  <a:schemeClr val="bg1"/>
                </a:solidFill>
                <a:latin typeface="Calibri"/>
                <a:ea typeface="Calibri"/>
                <a:cs typeface="Calibri"/>
                <a:sym typeface="Calibri"/>
              </a:rPr>
              <a:t>problem needs vortex to synoptic scale </a:t>
            </a:r>
            <a:r>
              <a:rPr lang="en-US" sz="2700" dirty="0" smtClean="0">
                <a:solidFill>
                  <a:schemeClr val="bg1"/>
                </a:solidFill>
                <a:latin typeface="Calibri"/>
                <a:ea typeface="Calibri"/>
                <a:cs typeface="Calibri"/>
                <a:sym typeface="Calibri"/>
              </a:rPr>
              <a:t>DA</a:t>
            </a:r>
          </a:p>
          <a:p>
            <a:pPr marL="342900" lvl="0" indent="-323850" rtl="0">
              <a:spcBef>
                <a:spcPts val="0"/>
              </a:spcBef>
              <a:buClr>
                <a:schemeClr val="lt1"/>
              </a:buClr>
              <a:buSzPct val="96428"/>
              <a:buFont typeface="Calibri"/>
              <a:buChar char="•"/>
            </a:pPr>
            <a:r>
              <a:rPr lang="en-US" sz="2700" dirty="0" smtClean="0">
                <a:solidFill>
                  <a:schemeClr val="accent3">
                    <a:lumMod val="60000"/>
                    <a:lumOff val="40000"/>
                  </a:schemeClr>
                </a:solidFill>
                <a:latin typeface="Calibri"/>
                <a:ea typeface="Calibri"/>
                <a:cs typeface="Calibri"/>
                <a:sym typeface="Calibri"/>
              </a:rPr>
              <a:t>Focus on Satellite data assimilation  techniques </a:t>
            </a:r>
            <a:endParaRPr lang="en-US" sz="2700" dirty="0">
              <a:solidFill>
                <a:schemeClr val="accent3">
                  <a:lumMod val="60000"/>
                  <a:lumOff val="40000"/>
                </a:schemeClr>
              </a:solidFill>
              <a:latin typeface="Calibri"/>
              <a:ea typeface="Calibri"/>
              <a:cs typeface="Calibri"/>
              <a:sym typeface="Calibri"/>
            </a:endParaRPr>
          </a:p>
          <a:p>
            <a:pPr marL="342900" marR="0" lvl="0" indent="-323850" algn="l" rtl="0">
              <a:spcBef>
                <a:spcPts val="0"/>
              </a:spcBef>
              <a:spcAft>
                <a:spcPts val="0"/>
              </a:spcAft>
              <a:buClr>
                <a:schemeClr val="lt1"/>
              </a:buClr>
              <a:buSzPct val="100000"/>
              <a:buFont typeface="Calibri"/>
              <a:buChar char="•"/>
            </a:pPr>
            <a:r>
              <a:rPr lang="en-US" sz="2700" dirty="0">
                <a:solidFill>
                  <a:schemeClr val="bg1"/>
                </a:solidFill>
                <a:latin typeface="Calibri"/>
                <a:ea typeface="Calibri"/>
                <a:cs typeface="Calibri"/>
                <a:sym typeface="Calibri"/>
              </a:rPr>
              <a:t>While we continue aggressive developments in high resolution models, understanding of processes key for TC Intensification should continue in </a:t>
            </a:r>
            <a:r>
              <a:rPr lang="en-US" sz="2700" dirty="0" smtClean="0">
                <a:solidFill>
                  <a:schemeClr val="bg1"/>
                </a:solidFill>
                <a:latin typeface="Calibri"/>
                <a:ea typeface="Calibri"/>
                <a:cs typeface="Calibri"/>
                <a:sym typeface="Calibri"/>
              </a:rPr>
              <a:t>parallel (use of observations for evaluation)</a:t>
            </a:r>
          </a:p>
          <a:p>
            <a:pPr marL="342900" marR="0" lvl="0" indent="-323850" algn="l" rtl="0">
              <a:spcBef>
                <a:spcPts val="0"/>
              </a:spcBef>
              <a:spcAft>
                <a:spcPts val="0"/>
              </a:spcAft>
              <a:buClr>
                <a:schemeClr val="lt1"/>
              </a:buClr>
              <a:buSzPct val="100000"/>
              <a:buFont typeface="Calibri"/>
              <a:buChar char="•"/>
            </a:pPr>
            <a:r>
              <a:rPr lang="en-US" sz="2700" dirty="0" smtClean="0">
                <a:solidFill>
                  <a:schemeClr val="accent3">
                    <a:lumMod val="60000"/>
                    <a:lumOff val="40000"/>
                  </a:schemeClr>
                </a:solidFill>
                <a:latin typeface="Calibri"/>
                <a:ea typeface="Calibri"/>
                <a:cs typeface="Calibri"/>
                <a:sym typeface="Calibri"/>
              </a:rPr>
              <a:t>Academic </a:t>
            </a:r>
            <a:r>
              <a:rPr lang="en-US" sz="2700" dirty="0">
                <a:solidFill>
                  <a:schemeClr val="accent3">
                    <a:lumMod val="60000"/>
                    <a:lumOff val="40000"/>
                  </a:schemeClr>
                </a:solidFill>
                <a:latin typeface="Calibri"/>
                <a:ea typeface="Calibri"/>
                <a:cs typeface="Calibri"/>
                <a:sym typeface="Calibri"/>
              </a:rPr>
              <a:t>and operational community should work together to advance predictions </a:t>
            </a:r>
            <a:r>
              <a:rPr lang="en-US" sz="2700" dirty="0" smtClean="0">
                <a:solidFill>
                  <a:schemeClr val="accent3">
                    <a:lumMod val="60000"/>
                    <a:lumOff val="40000"/>
                  </a:schemeClr>
                </a:solidFill>
                <a:latin typeface="Calibri"/>
                <a:ea typeface="Calibri"/>
                <a:cs typeface="Calibri"/>
                <a:sym typeface="Calibri"/>
              </a:rPr>
              <a:t>further using a common modeling framework (e.g. HWRF, GFS)</a:t>
            </a:r>
            <a:endParaRPr lang="en-US" sz="2700" dirty="0">
              <a:solidFill>
                <a:schemeClr val="accent3">
                  <a:lumMod val="60000"/>
                  <a:lumOff val="40000"/>
                </a:schemeClr>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p:nvPr/>
        </p:nvSpPr>
        <p:spPr>
          <a:xfrm>
            <a:off x="4010037" y="319851"/>
            <a:ext cx="2844603" cy="474663"/>
          </a:xfrm>
          <a:custGeom>
            <a:avLst/>
            <a:gdLst/>
            <a:ahLst/>
            <a:cxnLst/>
            <a:rect l="0" t="0" r="0" b="0"/>
            <a:pathLst>
              <a:path w="120000" h="120000" extrusionOk="0">
                <a:moveTo>
                  <a:pt x="0" y="0"/>
                </a:moveTo>
                <a:lnTo>
                  <a:pt x="119994" y="0"/>
                </a:lnTo>
                <a:lnTo>
                  <a:pt x="119994" y="119994"/>
                </a:lnTo>
                <a:lnTo>
                  <a:pt x="0" y="119994"/>
                </a:lnTo>
                <a:lnTo>
                  <a:pt x="0" y="0"/>
                </a:lnTo>
                <a:close/>
              </a:path>
            </a:pathLst>
          </a:custGeom>
          <a:noFill/>
          <a:ln>
            <a:noFill/>
          </a:ln>
        </p:spPr>
        <p:txBody>
          <a:bodyPr lIns="72225" tIns="72225" rIns="72225" bIns="72225" anchor="ctr" anchorCtr="0">
            <a:noAutofit/>
          </a:bodyPr>
          <a:lstStyle/>
          <a:p>
            <a:pPr marL="0" marR="0" lvl="0" indent="0" algn="l" rtl="0">
              <a:lnSpc>
                <a:spcPct val="80000"/>
              </a:lnSpc>
              <a:spcBef>
                <a:spcPts val="0"/>
              </a:spcBef>
              <a:buSzPct val="25000"/>
              <a:buNone/>
            </a:pPr>
            <a:r>
              <a:rPr lang="en-US" sz="2800" b="1" i="1" u="none" strike="noStrike" cap="none">
                <a:solidFill>
                  <a:srgbClr val="FFFF00"/>
                </a:solidFill>
                <a:latin typeface="Calibri"/>
                <a:ea typeface="Calibri"/>
                <a:cs typeface="Calibri"/>
                <a:sym typeface="Calibri"/>
              </a:rPr>
              <a:t>Who are we ?</a:t>
            </a:r>
          </a:p>
        </p:txBody>
      </p:sp>
      <p:grpSp>
        <p:nvGrpSpPr>
          <p:cNvPr id="171" name="Shape 171"/>
          <p:cNvGrpSpPr/>
          <p:nvPr/>
        </p:nvGrpSpPr>
        <p:grpSpPr>
          <a:xfrm>
            <a:off x="4845446" y="914400"/>
            <a:ext cx="5746354" cy="5585903"/>
            <a:chOff x="4845446" y="914400"/>
            <a:chExt cx="5746354" cy="5585903"/>
          </a:xfrm>
        </p:grpSpPr>
        <p:sp>
          <p:nvSpPr>
            <p:cNvPr id="172" name="Shape 172"/>
            <p:cNvSpPr/>
            <p:nvPr/>
          </p:nvSpPr>
          <p:spPr>
            <a:xfrm>
              <a:off x="7772400" y="1155700"/>
              <a:ext cx="2743199" cy="901700"/>
            </a:xfrm>
            <a:custGeom>
              <a:avLst/>
              <a:gdLst/>
              <a:ahLst/>
              <a:cxnLst/>
              <a:rect l="0" t="0" r="0" b="0"/>
              <a:pathLst>
                <a:path w="120000" h="120000" extrusionOk="0">
                  <a:moveTo>
                    <a:pt x="0" y="0"/>
                  </a:moveTo>
                  <a:lnTo>
                    <a:pt x="120000" y="0"/>
                  </a:lnTo>
                  <a:lnTo>
                    <a:pt x="120000" y="119994"/>
                  </a:lnTo>
                  <a:lnTo>
                    <a:pt x="0" y="119994"/>
                  </a:lnTo>
                  <a:lnTo>
                    <a:pt x="0" y="0"/>
                  </a:lnTo>
                  <a:close/>
                </a:path>
              </a:pathLst>
            </a:custGeom>
            <a:noFill/>
            <a:ln>
              <a:noFill/>
            </a:ln>
          </p:spPr>
          <p:txBody>
            <a:bodyPr lIns="50775" tIns="50775" rIns="50775" bIns="50775" anchor="b" anchorCtr="0">
              <a:noAutofit/>
            </a:bodyPr>
            <a:lstStyle/>
            <a:p>
              <a:pPr marL="0" marR="0" lvl="0" indent="0" algn="l" rtl="0">
                <a:spcBef>
                  <a:spcPts val="0"/>
                </a:spcBef>
                <a:buNone/>
              </a:pPr>
              <a:endParaRPr sz="1200" b="0" i="0" u="none" strike="noStrike" cap="none">
                <a:solidFill>
                  <a:schemeClr val="lt1"/>
                </a:solidFill>
                <a:latin typeface="Calibri"/>
                <a:ea typeface="Calibri"/>
                <a:cs typeface="Calibri"/>
                <a:sym typeface="Calibri"/>
              </a:endParaRPr>
            </a:p>
          </p:txBody>
        </p:sp>
        <p:sp>
          <p:nvSpPr>
            <p:cNvPr id="173" name="Shape 173"/>
            <p:cNvSpPr/>
            <p:nvPr/>
          </p:nvSpPr>
          <p:spPr>
            <a:xfrm>
              <a:off x="8189784" y="1633586"/>
              <a:ext cx="2402015" cy="3929013"/>
            </a:xfrm>
            <a:custGeom>
              <a:avLst/>
              <a:gdLst/>
              <a:ahLst/>
              <a:cxnLst/>
              <a:rect l="0" t="0" r="0" b="0"/>
              <a:pathLst>
                <a:path w="120000" h="120000" extrusionOk="0">
                  <a:moveTo>
                    <a:pt x="0" y="0"/>
                  </a:moveTo>
                  <a:lnTo>
                    <a:pt x="119994" y="0"/>
                  </a:lnTo>
                  <a:lnTo>
                    <a:pt x="119994" y="119994"/>
                  </a:lnTo>
                  <a:lnTo>
                    <a:pt x="0" y="119994"/>
                  </a:lnTo>
                  <a:lnTo>
                    <a:pt x="0" y="0"/>
                  </a:lnTo>
                  <a:close/>
                </a:path>
              </a:pathLst>
            </a:custGeom>
            <a:noFill/>
            <a:ln w="12700" cap="flat" cmpd="sng">
              <a:solidFill>
                <a:schemeClr val="accent1"/>
              </a:solidFill>
              <a:prstDash val="solid"/>
              <a:miter/>
              <a:headEnd type="none" w="med" len="med"/>
              <a:tailEnd type="none" w="med" len="med"/>
            </a:ln>
          </p:spPr>
          <p:txBody>
            <a:bodyPr lIns="50775" tIns="50775" rIns="50775" bIns="50775" anchor="t" anchorCtr="0">
              <a:noAutofit/>
            </a:bodyPr>
            <a:lstStyle/>
            <a:p>
              <a:pPr marL="136525" marR="0" lvl="0" indent="-9525" algn="l" rtl="0">
                <a:spcBef>
                  <a:spcPts val="0"/>
                </a:spcBef>
                <a:spcAft>
                  <a:spcPts val="0"/>
                </a:spcAft>
                <a:buSzPct val="25000"/>
                <a:buNone/>
              </a:pPr>
              <a:r>
                <a:rPr lang="en-US" sz="1600" b="1" i="0" u="sng" strike="noStrike" cap="none" dirty="0">
                  <a:solidFill>
                    <a:schemeClr val="lt1"/>
                  </a:solidFill>
                  <a:latin typeface="Calibri"/>
                  <a:ea typeface="Calibri"/>
                  <a:cs typeface="Calibri"/>
                  <a:sym typeface="Calibri"/>
                </a:rPr>
                <a:t>NOAA NCEP HWRF Team</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Vijay </a:t>
              </a:r>
              <a:r>
                <a:rPr lang="en-US" sz="1600" b="0" i="0" u="none" strike="noStrike" cap="none" dirty="0" err="1">
                  <a:solidFill>
                    <a:schemeClr val="lt1"/>
                  </a:solidFill>
                  <a:latin typeface="Calibri"/>
                  <a:ea typeface="Calibri"/>
                  <a:cs typeface="Calibri"/>
                  <a:sym typeface="Calibri"/>
                </a:rPr>
                <a:t>Tallapragada</a:t>
              </a:r>
              <a:endParaRPr lang="en-US" sz="1600" b="0" i="0" u="none" strike="noStrike" cap="none" dirty="0">
                <a:solidFill>
                  <a:schemeClr val="lt1"/>
                </a:solidFill>
                <a:latin typeface="Calibri"/>
                <a:ea typeface="Calibri"/>
                <a:cs typeface="Calibri"/>
                <a:sym typeface="Calibri"/>
              </a:endParaRP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a:t>
              </a:r>
              <a:r>
                <a:rPr lang="en-US" sz="1600" b="0" i="0" u="none" strike="noStrike" cap="none" dirty="0" err="1">
                  <a:solidFill>
                    <a:schemeClr val="lt1"/>
                  </a:solidFill>
                  <a:latin typeface="Calibri"/>
                  <a:ea typeface="Calibri"/>
                  <a:cs typeface="Calibri"/>
                  <a:sym typeface="Calibri"/>
                </a:rPr>
                <a:t>Avichal</a:t>
              </a:r>
              <a:r>
                <a:rPr lang="en-US" sz="1600" b="0" i="0" u="none" strike="noStrike" cap="none" dirty="0">
                  <a:solidFill>
                    <a:schemeClr val="lt1"/>
                  </a:solidFill>
                  <a:latin typeface="Calibri"/>
                  <a:ea typeface="Calibri"/>
                  <a:cs typeface="Calibri"/>
                  <a:sym typeface="Calibri"/>
                </a:rPr>
                <a:t> </a:t>
              </a:r>
              <a:r>
                <a:rPr lang="en-US" sz="1600" b="0" i="0" u="none" strike="noStrike" cap="none" dirty="0" err="1">
                  <a:solidFill>
                    <a:schemeClr val="lt1"/>
                  </a:solidFill>
                  <a:latin typeface="Calibri"/>
                  <a:ea typeface="Calibri"/>
                  <a:cs typeface="Calibri"/>
                  <a:sym typeface="Calibri"/>
                </a:rPr>
                <a:t>Mehra</a:t>
              </a:r>
              <a:endParaRPr lang="en-US" sz="1600" b="0" i="0" u="none" strike="noStrike" cap="none" dirty="0">
                <a:solidFill>
                  <a:schemeClr val="lt1"/>
                </a:solidFill>
                <a:latin typeface="Calibri"/>
                <a:ea typeface="Calibri"/>
                <a:cs typeface="Calibri"/>
                <a:sym typeface="Calibri"/>
              </a:endParaRP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a:t>
              </a:r>
              <a:r>
                <a:rPr lang="en-US" sz="1600" b="0" i="0" u="none" strike="noStrike" cap="none" dirty="0" err="1">
                  <a:solidFill>
                    <a:schemeClr val="lt1"/>
                  </a:solidFill>
                  <a:latin typeface="Calibri"/>
                  <a:ea typeface="Calibri"/>
                  <a:cs typeface="Calibri"/>
                  <a:sym typeface="Calibri"/>
                </a:rPr>
                <a:t>Qingfu</a:t>
              </a:r>
              <a:r>
                <a:rPr lang="en-US" sz="1600" b="0" i="0" u="none" strike="noStrike" cap="none" dirty="0">
                  <a:solidFill>
                    <a:schemeClr val="lt1"/>
                  </a:solidFill>
                  <a:latin typeface="Calibri"/>
                  <a:ea typeface="Calibri"/>
                  <a:cs typeface="Calibri"/>
                  <a:sym typeface="Calibri"/>
                </a:rPr>
                <a:t> Liu</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Zhan Zhang</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Samuel Trahan</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a:t>
              </a:r>
              <a:r>
                <a:rPr lang="en-US" sz="1600" b="0" i="0" u="none" strike="noStrike" cap="none" dirty="0" err="1">
                  <a:solidFill>
                    <a:schemeClr val="lt1"/>
                  </a:solidFill>
                  <a:latin typeface="Calibri"/>
                  <a:ea typeface="Calibri"/>
                  <a:cs typeface="Calibri"/>
                  <a:sym typeface="Calibri"/>
                </a:rPr>
                <a:t>Weiguo</a:t>
              </a:r>
              <a:r>
                <a:rPr lang="en-US" sz="1600" b="0" i="0" u="none" strike="noStrike" cap="none" dirty="0">
                  <a:solidFill>
                    <a:schemeClr val="lt1"/>
                  </a:solidFill>
                  <a:latin typeface="Calibri"/>
                  <a:ea typeface="Calibri"/>
                  <a:cs typeface="Calibri"/>
                  <a:sym typeface="Calibri"/>
                </a:rPr>
                <a:t> Wang</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a:t>
              </a:r>
              <a:r>
                <a:rPr lang="en-US" sz="1600" b="0" i="0" u="none" strike="noStrike" cap="none" dirty="0" err="1">
                  <a:solidFill>
                    <a:schemeClr val="lt1"/>
                  </a:solidFill>
                  <a:latin typeface="Calibri"/>
                  <a:ea typeface="Calibri"/>
                  <a:cs typeface="Calibri"/>
                  <a:sym typeface="Calibri"/>
                </a:rPr>
                <a:t>Bangling</a:t>
              </a:r>
              <a:r>
                <a:rPr lang="en-US" sz="1600" b="0" i="0" u="none" strike="noStrike" cap="none" dirty="0">
                  <a:solidFill>
                    <a:schemeClr val="lt1"/>
                  </a:solidFill>
                  <a:latin typeface="Calibri"/>
                  <a:ea typeface="Calibri"/>
                  <a:cs typeface="Calibri"/>
                  <a:sym typeface="Calibri"/>
                </a:rPr>
                <a:t> Zhang</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Lin Zhu</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Hyun </a:t>
              </a:r>
              <a:r>
                <a:rPr lang="en-US" sz="1600" b="0" i="0" u="none" strike="noStrike" cap="none" dirty="0" err="1">
                  <a:solidFill>
                    <a:schemeClr val="lt1"/>
                  </a:solidFill>
                  <a:latin typeface="Calibri"/>
                  <a:ea typeface="Calibri"/>
                  <a:cs typeface="Calibri"/>
                  <a:sym typeface="Calibri"/>
                </a:rPr>
                <a:t>Sook</a:t>
              </a:r>
              <a:r>
                <a:rPr lang="en-US" sz="1600" b="0" i="0" u="none" strike="noStrike" cap="none" dirty="0">
                  <a:solidFill>
                    <a:schemeClr val="lt1"/>
                  </a:solidFill>
                  <a:latin typeface="Calibri"/>
                  <a:ea typeface="Calibri"/>
                  <a:cs typeface="Calibri"/>
                  <a:sym typeface="Calibri"/>
                </a:rPr>
                <a:t> Kim</a:t>
              </a:r>
            </a:p>
            <a:p>
              <a:pPr marL="136525" marR="0" lvl="0" indent="-9525" algn="l" rtl="0">
                <a:spcBef>
                  <a:spcPts val="700"/>
                </a:spcBef>
                <a:spcAft>
                  <a:spcPts val="0"/>
                </a:spcAft>
                <a:buSzPct val="25000"/>
                <a:buNone/>
              </a:pPr>
              <a:r>
                <a:rPr lang="en-US" sz="1600" b="0" i="0" u="none" strike="noStrike" cap="none" dirty="0">
                  <a:solidFill>
                    <a:schemeClr val="lt1"/>
                  </a:solidFill>
                  <a:latin typeface="Calibri"/>
                  <a:ea typeface="Calibri"/>
                  <a:cs typeface="Calibri"/>
                  <a:sym typeface="Calibri"/>
                </a:rPr>
                <a:t>Dr. Sergio </a:t>
              </a:r>
              <a:r>
                <a:rPr lang="en-US" sz="1600" b="0" i="0" u="none" strike="noStrike" cap="none" dirty="0" err="1">
                  <a:solidFill>
                    <a:schemeClr val="lt1"/>
                  </a:solidFill>
                  <a:latin typeface="Calibri"/>
                  <a:ea typeface="Calibri"/>
                  <a:cs typeface="Calibri"/>
                  <a:sym typeface="Calibri"/>
                </a:rPr>
                <a:t>Abarca</a:t>
              </a:r>
              <a:endParaRPr lang="en-US" sz="1600" b="0" i="0" u="none" strike="noStrike" cap="none" dirty="0">
                <a:solidFill>
                  <a:schemeClr val="lt1"/>
                </a:solidFill>
                <a:latin typeface="Calibri"/>
                <a:ea typeface="Calibri"/>
                <a:cs typeface="Calibri"/>
                <a:sym typeface="Calibri"/>
              </a:endParaRPr>
            </a:p>
            <a:p>
              <a:pPr marL="136525" marR="0" lvl="0" indent="-9525" algn="l" rtl="0">
                <a:spcBef>
                  <a:spcPts val="400"/>
                </a:spcBef>
                <a:spcAft>
                  <a:spcPts val="0"/>
                </a:spcAft>
                <a:buNone/>
              </a:pPr>
              <a:endParaRPr sz="1200" b="0" i="0" u="none" strike="noStrike" cap="none">
                <a:solidFill>
                  <a:schemeClr val="lt1"/>
                </a:solidFill>
                <a:latin typeface="Calibri"/>
                <a:ea typeface="Calibri"/>
                <a:cs typeface="Calibri"/>
                <a:sym typeface="Calibri"/>
              </a:endParaRPr>
            </a:p>
            <a:p>
              <a:pPr marL="136525" marR="0" lvl="0" indent="-9525" algn="l" rtl="0">
                <a:spcBef>
                  <a:spcPts val="700"/>
                </a:spcBef>
                <a:buNone/>
              </a:pPr>
              <a:endParaRPr sz="1200" b="0" i="0" u="none" strike="noStrike" cap="none">
                <a:solidFill>
                  <a:schemeClr val="lt1"/>
                </a:solidFill>
                <a:latin typeface="Calibri"/>
                <a:ea typeface="Calibri"/>
                <a:cs typeface="Calibri"/>
                <a:sym typeface="Calibri"/>
              </a:endParaRPr>
            </a:p>
          </p:txBody>
        </p:sp>
        <p:sp>
          <p:nvSpPr>
            <p:cNvPr id="174" name="Shape 174"/>
            <p:cNvSpPr/>
            <p:nvPr/>
          </p:nvSpPr>
          <p:spPr>
            <a:xfrm>
              <a:off x="4845446" y="4953000"/>
              <a:ext cx="2926953" cy="1547303"/>
            </a:xfrm>
            <a:custGeom>
              <a:avLst/>
              <a:gdLst/>
              <a:ahLst/>
              <a:cxnLst/>
              <a:rect l="0" t="0" r="0" b="0"/>
              <a:pathLst>
                <a:path w="120000" h="120000" extrusionOk="0">
                  <a:moveTo>
                    <a:pt x="0" y="0"/>
                  </a:moveTo>
                  <a:lnTo>
                    <a:pt x="119994" y="0"/>
                  </a:lnTo>
                  <a:lnTo>
                    <a:pt x="119994" y="119994"/>
                  </a:lnTo>
                  <a:lnTo>
                    <a:pt x="0" y="119994"/>
                  </a:lnTo>
                  <a:lnTo>
                    <a:pt x="0" y="0"/>
                  </a:lnTo>
                  <a:close/>
                </a:path>
              </a:pathLst>
            </a:custGeom>
            <a:noFill/>
            <a:ln w="12700" cap="flat" cmpd="sng">
              <a:solidFill>
                <a:schemeClr val="accent1"/>
              </a:solidFill>
              <a:prstDash val="solid"/>
              <a:miter/>
              <a:headEnd type="none" w="med" len="med"/>
              <a:tailEnd type="none" w="med" len="med"/>
            </a:ln>
          </p:spPr>
          <p:txBody>
            <a:bodyPr lIns="50775" tIns="50775" rIns="50775" bIns="50775" anchor="t" anchorCtr="0">
              <a:noAutofit/>
            </a:bodyPr>
            <a:lstStyle/>
            <a:p>
              <a:pPr marL="136525" marR="0" lvl="0" indent="-9525" algn="l" rtl="0">
                <a:spcBef>
                  <a:spcPts val="0"/>
                </a:spcBef>
                <a:buSzPct val="25000"/>
                <a:buNone/>
              </a:pPr>
              <a:r>
                <a:rPr lang="en-US" sz="1400" b="1" i="0" u="sng" strike="noStrike" cap="none" dirty="0">
                  <a:solidFill>
                    <a:schemeClr val="lt1"/>
                  </a:solidFill>
                  <a:latin typeface="Calibri"/>
                  <a:ea typeface="Calibri"/>
                  <a:cs typeface="Calibri"/>
                  <a:sym typeface="Calibri"/>
                </a:rPr>
                <a:t>DTC/NCAR</a:t>
              </a:r>
            </a:p>
            <a:p>
              <a:pPr marL="136525" marR="0" lvl="0" indent="-9525" algn="l" rtl="0">
                <a:spcBef>
                  <a:spcPts val="0"/>
                </a:spcBef>
                <a:buSzPct val="25000"/>
                <a:buNone/>
              </a:pPr>
              <a:r>
                <a:rPr lang="en-US" sz="1400" b="0" i="0" u="none" strike="noStrike" cap="none" dirty="0">
                  <a:solidFill>
                    <a:schemeClr val="lt1"/>
                  </a:solidFill>
                  <a:latin typeface="Calibri"/>
                  <a:ea typeface="Calibri"/>
                  <a:cs typeface="Calibri"/>
                  <a:sym typeface="Calibri"/>
                </a:rPr>
                <a:t>code support and management</a:t>
              </a:r>
            </a:p>
            <a:p>
              <a:pPr marL="136525" marR="0" lvl="0" indent="-9525" algn="l" rtl="0">
                <a:spcBef>
                  <a:spcPts val="0"/>
                </a:spcBef>
                <a:buSzPct val="25000"/>
                <a:buNone/>
              </a:pPr>
              <a:r>
                <a:rPr lang="en-US" sz="1400" b="1" i="0" u="sng" strike="noStrike" cap="none" dirty="0">
                  <a:solidFill>
                    <a:schemeClr val="lt1"/>
                  </a:solidFill>
                  <a:latin typeface="Calibri"/>
                  <a:ea typeface="Calibri"/>
                  <a:cs typeface="Calibri"/>
                  <a:sym typeface="Calibri"/>
                </a:rPr>
                <a:t>Partners</a:t>
              </a:r>
            </a:p>
            <a:p>
              <a:pPr marL="136525" marR="0" lvl="0" indent="-9525" algn="l" rtl="0">
                <a:spcBef>
                  <a:spcPts val="0"/>
                </a:spcBef>
                <a:buSzPct val="25000"/>
                <a:buNone/>
              </a:pPr>
              <a:r>
                <a:rPr lang="en-US" sz="1400" b="0" i="0" u="none" strike="noStrike" cap="none" dirty="0">
                  <a:solidFill>
                    <a:schemeClr val="lt1"/>
                  </a:solidFill>
                  <a:latin typeface="Calibri"/>
                  <a:ea typeface="Calibri"/>
                  <a:cs typeface="Calibri"/>
                  <a:sym typeface="Calibri"/>
                </a:rPr>
                <a:t>JPL/NASA, Pasadena</a:t>
              </a:r>
            </a:p>
            <a:p>
              <a:pPr marL="136525" marR="0" lvl="0" indent="-9525" algn="l" rtl="0">
                <a:spcBef>
                  <a:spcPts val="0"/>
                </a:spcBef>
                <a:buSzPct val="25000"/>
                <a:buNone/>
              </a:pPr>
              <a:r>
                <a:rPr lang="en-US" sz="1400" b="0" i="0" u="none" strike="noStrike" cap="none" dirty="0">
                  <a:solidFill>
                    <a:schemeClr val="lt1"/>
                  </a:solidFill>
                  <a:latin typeface="Calibri"/>
                  <a:ea typeface="Calibri"/>
                  <a:cs typeface="Calibri"/>
                  <a:sym typeface="Calibri"/>
                </a:rPr>
                <a:t>Purdue University</a:t>
              </a:r>
            </a:p>
            <a:p>
              <a:pPr marL="136525" marR="0" lvl="0" indent="-9525" algn="l" rtl="0">
                <a:spcBef>
                  <a:spcPts val="0"/>
                </a:spcBef>
                <a:buSzPct val="25000"/>
                <a:buNone/>
              </a:pPr>
              <a:r>
                <a:rPr lang="en-US" sz="1400" b="0" i="0" u="none" strike="noStrike" cap="none" dirty="0">
                  <a:solidFill>
                    <a:schemeClr val="lt1"/>
                  </a:solidFill>
                  <a:latin typeface="Calibri"/>
                  <a:ea typeface="Calibri"/>
                  <a:cs typeface="Calibri"/>
                  <a:sym typeface="Calibri"/>
                </a:rPr>
                <a:t>IIT.BBSR &amp; IMD/MOES, India</a:t>
              </a:r>
            </a:p>
            <a:p>
              <a:pPr marL="136525" marR="0" lvl="0" indent="-9525" algn="l" rtl="0">
                <a:spcBef>
                  <a:spcPts val="0"/>
                </a:spcBef>
                <a:spcAft>
                  <a:spcPts val="0"/>
                </a:spcAft>
                <a:buSzPct val="25000"/>
                <a:buNone/>
              </a:pPr>
              <a:r>
                <a:rPr lang="en-US" sz="1400" b="0" i="0" u="none" strike="noStrike" cap="none" dirty="0">
                  <a:solidFill>
                    <a:schemeClr val="lt1"/>
                  </a:solidFill>
                  <a:latin typeface="Calibri"/>
                  <a:ea typeface="Calibri"/>
                  <a:cs typeface="Calibri"/>
                  <a:sym typeface="Calibri"/>
                </a:rPr>
                <a:t>Indo US forum for S&amp;T</a:t>
              </a:r>
            </a:p>
            <a:p>
              <a:pPr marL="136525" marR="0" lvl="0" indent="-9525" algn="l" rtl="0">
                <a:spcBef>
                  <a:spcPts val="400"/>
                </a:spcBef>
                <a:spcAft>
                  <a:spcPts val="0"/>
                </a:spcAft>
                <a:buNone/>
              </a:pPr>
              <a:endParaRPr sz="1200" b="0" i="0" u="none" strike="noStrike" cap="none">
                <a:solidFill>
                  <a:schemeClr val="lt1"/>
                </a:solidFill>
                <a:latin typeface="Calibri"/>
                <a:ea typeface="Calibri"/>
                <a:cs typeface="Calibri"/>
                <a:sym typeface="Calibri"/>
              </a:endParaRPr>
            </a:p>
            <a:p>
              <a:pPr marL="136525" marR="0" lvl="0" indent="-9525" algn="l" rtl="0">
                <a:spcBef>
                  <a:spcPts val="700"/>
                </a:spcBef>
                <a:buNone/>
              </a:pPr>
              <a:endParaRPr sz="1200" b="0" i="0" u="none" strike="noStrike" cap="none">
                <a:solidFill>
                  <a:schemeClr val="lt1"/>
                </a:solidFill>
                <a:latin typeface="Calibri"/>
                <a:ea typeface="Calibri"/>
                <a:cs typeface="Calibri"/>
                <a:sym typeface="Calibri"/>
              </a:endParaRPr>
            </a:p>
          </p:txBody>
        </p:sp>
        <p:sp>
          <p:nvSpPr>
            <p:cNvPr id="175" name="Shape 175"/>
            <p:cNvSpPr/>
            <p:nvPr/>
          </p:nvSpPr>
          <p:spPr>
            <a:xfrm>
              <a:off x="4845446" y="914400"/>
              <a:ext cx="2926953" cy="1342514"/>
            </a:xfrm>
            <a:custGeom>
              <a:avLst/>
              <a:gdLst/>
              <a:ahLst/>
              <a:cxnLst/>
              <a:rect l="0" t="0" r="0" b="0"/>
              <a:pathLst>
                <a:path w="120000" h="120000" extrusionOk="0">
                  <a:moveTo>
                    <a:pt x="0" y="0"/>
                  </a:moveTo>
                  <a:lnTo>
                    <a:pt x="119994" y="0"/>
                  </a:lnTo>
                  <a:lnTo>
                    <a:pt x="119994" y="119994"/>
                  </a:lnTo>
                  <a:lnTo>
                    <a:pt x="0" y="119994"/>
                  </a:lnTo>
                  <a:lnTo>
                    <a:pt x="0" y="0"/>
                  </a:lnTo>
                  <a:close/>
                </a:path>
              </a:pathLst>
            </a:custGeom>
            <a:noFill/>
            <a:ln w="12700" cap="flat" cmpd="sng">
              <a:solidFill>
                <a:schemeClr val="accent1"/>
              </a:solidFill>
              <a:prstDash val="solid"/>
              <a:miter/>
              <a:headEnd type="none" w="med" len="med"/>
              <a:tailEnd type="none" w="med" len="med"/>
            </a:ln>
          </p:spPr>
          <p:txBody>
            <a:bodyPr lIns="50775" tIns="50775" rIns="50775" bIns="50775" anchor="t" anchorCtr="0">
              <a:noAutofit/>
            </a:bodyPr>
            <a:lstStyle/>
            <a:p>
              <a:pPr marL="136525" marR="0" lvl="0" indent="-9525" algn="l" rtl="0">
                <a:spcBef>
                  <a:spcPts val="0"/>
                </a:spcBef>
                <a:spcAft>
                  <a:spcPts val="0"/>
                </a:spcAft>
                <a:buSzPct val="25000"/>
                <a:buNone/>
              </a:pPr>
              <a:r>
                <a:rPr lang="en-US" sz="1400" b="1" i="0" u="sng" strike="noStrike" cap="none" dirty="0">
                  <a:solidFill>
                    <a:schemeClr val="lt1"/>
                  </a:solidFill>
                  <a:latin typeface="Calibri"/>
                  <a:ea typeface="Calibri"/>
                  <a:cs typeface="Calibri"/>
                  <a:sym typeface="Calibri"/>
                </a:rPr>
                <a:t>NOAA/GFDL Modeling Team</a:t>
              </a:r>
            </a:p>
            <a:p>
              <a:pPr marL="136525" marR="0" lvl="0" indent="-9525" algn="l" rtl="0">
                <a:spcBef>
                  <a:spcPts val="400"/>
                </a:spcBef>
                <a:spcAft>
                  <a:spcPts val="0"/>
                </a:spcAft>
                <a:buSzPct val="25000"/>
                <a:buNone/>
              </a:pPr>
              <a:r>
                <a:rPr lang="en-US" sz="1400" b="0" i="0" u="none" strike="noStrike" cap="none" dirty="0" err="1">
                  <a:solidFill>
                    <a:schemeClr val="lt1"/>
                  </a:solidFill>
                  <a:latin typeface="Calibri"/>
                  <a:ea typeface="Calibri"/>
                  <a:cs typeface="Calibri"/>
                  <a:sym typeface="Calibri"/>
                </a:rPr>
                <a:t>Dr.S.J.Lin</a:t>
              </a:r>
              <a:r>
                <a:rPr lang="en-US" sz="1400" b="0" i="0" u="none" strike="noStrike" cap="none" dirty="0">
                  <a:solidFill>
                    <a:schemeClr val="lt1"/>
                  </a:solidFill>
                  <a:latin typeface="Calibri"/>
                  <a:ea typeface="Calibri"/>
                  <a:cs typeface="Calibri"/>
                  <a:sym typeface="Calibri"/>
                </a:rPr>
                <a:t>, </a:t>
              </a:r>
              <a:r>
                <a:rPr lang="en-US" sz="1400" b="0" i="0" u="none" strike="noStrike" cap="none" dirty="0" err="1">
                  <a:solidFill>
                    <a:schemeClr val="lt1"/>
                  </a:solidFill>
                  <a:latin typeface="Calibri"/>
                  <a:ea typeface="Calibri"/>
                  <a:cs typeface="Calibri"/>
                  <a:sym typeface="Calibri"/>
                </a:rPr>
                <a:t>Dr.Lucas</a:t>
              </a:r>
              <a:r>
                <a:rPr lang="en-US" sz="1400" b="0" i="0" u="none" strike="noStrike" cap="none" dirty="0">
                  <a:solidFill>
                    <a:schemeClr val="lt1"/>
                  </a:solidFill>
                  <a:latin typeface="Calibri"/>
                  <a:ea typeface="Calibri"/>
                  <a:cs typeface="Calibri"/>
                  <a:sym typeface="Calibri"/>
                </a:rPr>
                <a:t> Harris</a:t>
              </a:r>
            </a:p>
            <a:p>
              <a:pPr marL="136525" marR="0" lvl="0" indent="-9525" algn="l" rtl="0">
                <a:spcBef>
                  <a:spcPts val="400"/>
                </a:spcBef>
                <a:spcAft>
                  <a:spcPts val="0"/>
                </a:spcAft>
                <a:buSzPct val="25000"/>
                <a:buNone/>
              </a:pPr>
              <a:r>
                <a:rPr lang="en-US" sz="1400" b="0" i="0" u="none" strike="noStrike" cap="none" dirty="0">
                  <a:solidFill>
                    <a:schemeClr val="lt1"/>
                  </a:solidFill>
                  <a:latin typeface="Calibri"/>
                  <a:ea typeface="Calibri"/>
                  <a:cs typeface="Calibri"/>
                  <a:sym typeface="Calibri"/>
                </a:rPr>
                <a:t>Morris Bender and Tim </a:t>
              </a:r>
              <a:r>
                <a:rPr lang="en-US" sz="1400" b="0" i="0" u="none" strike="noStrike" cap="none" dirty="0" err="1">
                  <a:solidFill>
                    <a:schemeClr val="lt1"/>
                  </a:solidFill>
                  <a:latin typeface="Calibri"/>
                  <a:ea typeface="Calibri"/>
                  <a:cs typeface="Calibri"/>
                  <a:sym typeface="Calibri"/>
                </a:rPr>
                <a:t>Marchok</a:t>
              </a:r>
              <a:endParaRPr lang="en-US" sz="1400" b="0" i="0" u="none" strike="noStrike" cap="none" dirty="0">
                <a:solidFill>
                  <a:schemeClr val="lt1"/>
                </a:solidFill>
                <a:latin typeface="Calibri"/>
                <a:ea typeface="Calibri"/>
                <a:cs typeface="Calibri"/>
                <a:sym typeface="Calibri"/>
              </a:endParaRPr>
            </a:p>
            <a:p>
              <a:pPr marL="136525" marR="0" lvl="0" indent="-9525" algn="l" rtl="0">
                <a:spcBef>
                  <a:spcPts val="400"/>
                </a:spcBef>
                <a:spcAft>
                  <a:spcPts val="0"/>
                </a:spcAft>
                <a:buSzPct val="25000"/>
                <a:buNone/>
              </a:pPr>
              <a:r>
                <a:rPr lang="en-US" sz="1400" b="1" i="0" u="sng" strike="noStrike" cap="none" dirty="0">
                  <a:solidFill>
                    <a:schemeClr val="lt1"/>
                  </a:solidFill>
                  <a:latin typeface="Calibri"/>
                  <a:ea typeface="Calibri"/>
                  <a:cs typeface="Calibri"/>
                  <a:sym typeface="Calibri"/>
                </a:rPr>
                <a:t>NOAA/ESRL Modeling Team</a:t>
              </a:r>
            </a:p>
            <a:p>
              <a:pPr marL="136525" marR="0" lvl="0" indent="-9525" algn="l" rtl="0">
                <a:spcBef>
                  <a:spcPts val="400"/>
                </a:spcBef>
                <a:buSzPct val="25000"/>
                <a:buNone/>
              </a:pPr>
              <a:r>
                <a:rPr lang="en-US" sz="1400" b="0" i="0" u="none" strike="noStrike" cap="none" dirty="0" err="1">
                  <a:solidFill>
                    <a:schemeClr val="lt1"/>
                  </a:solidFill>
                  <a:latin typeface="Calibri"/>
                  <a:ea typeface="Calibri"/>
                  <a:cs typeface="Calibri"/>
                  <a:sym typeface="Calibri"/>
                </a:rPr>
                <a:t>Dr.Jian-Wen</a:t>
              </a:r>
              <a:r>
                <a:rPr lang="en-US" sz="1400" b="0" i="0" u="none" strike="noStrike" cap="none" dirty="0">
                  <a:solidFill>
                    <a:schemeClr val="lt1"/>
                  </a:solidFill>
                  <a:latin typeface="Calibri"/>
                  <a:ea typeface="Calibri"/>
                  <a:cs typeface="Calibri"/>
                  <a:sym typeface="Calibri"/>
                </a:rPr>
                <a:t> </a:t>
              </a:r>
              <a:r>
                <a:rPr lang="en-US" sz="1400" b="0" i="0" u="none" strike="noStrike" cap="none" dirty="0" err="1">
                  <a:solidFill>
                    <a:schemeClr val="lt1"/>
                  </a:solidFill>
                  <a:latin typeface="Calibri"/>
                  <a:ea typeface="Calibri"/>
                  <a:cs typeface="Calibri"/>
                  <a:sym typeface="Calibri"/>
                </a:rPr>
                <a:t>Bao</a:t>
              </a:r>
              <a:r>
                <a:rPr lang="en-US" sz="1400" b="0" i="0" u="none" strike="noStrike" cap="none" dirty="0">
                  <a:solidFill>
                    <a:schemeClr val="lt1"/>
                  </a:solidFill>
                  <a:latin typeface="Calibri"/>
                  <a:ea typeface="Calibri"/>
                  <a:cs typeface="Calibri"/>
                  <a:sym typeface="Calibri"/>
                </a:rPr>
                <a:t> &amp; </a:t>
              </a:r>
              <a:r>
                <a:rPr lang="en-US" sz="1400" b="0" i="0" u="none" strike="noStrike" cap="none" dirty="0" err="1">
                  <a:solidFill>
                    <a:schemeClr val="lt1"/>
                  </a:solidFill>
                  <a:latin typeface="Calibri"/>
                  <a:ea typeface="Calibri"/>
                  <a:cs typeface="Calibri"/>
                  <a:sym typeface="Calibri"/>
                </a:rPr>
                <a:t>S.A.Michelson</a:t>
              </a:r>
              <a:endParaRPr lang="en-US" sz="1400" b="0" i="0" u="none" strike="noStrike" cap="none" dirty="0">
                <a:solidFill>
                  <a:schemeClr val="lt1"/>
                </a:solidFill>
                <a:latin typeface="Calibri"/>
                <a:ea typeface="Calibri"/>
                <a:cs typeface="Calibri"/>
                <a:sym typeface="Calibri"/>
              </a:endParaRPr>
            </a:p>
          </p:txBody>
        </p:sp>
      </p:grpSp>
      <p:grpSp>
        <p:nvGrpSpPr>
          <p:cNvPr id="176" name="Shape 176"/>
          <p:cNvGrpSpPr/>
          <p:nvPr/>
        </p:nvGrpSpPr>
        <p:grpSpPr>
          <a:xfrm>
            <a:off x="685800" y="1019685"/>
            <a:ext cx="3810716" cy="5410200"/>
            <a:chOff x="256446" y="1066800"/>
            <a:chExt cx="1971169" cy="4825970"/>
          </a:xfrm>
        </p:grpSpPr>
        <p:pic>
          <p:nvPicPr>
            <p:cNvPr id="177" name="Shape 177" descr="C:\Users\gopal\Desktop\NOAA_SCIENCE\AOML.jpg"/>
            <p:cNvPicPr preferRelativeResize="0"/>
            <p:nvPr/>
          </p:nvPicPr>
          <p:blipFill rotWithShape="1">
            <a:blip r:embed="rId3">
              <a:alphaModFix/>
            </a:blip>
            <a:srcRect l="2000" t="6666" r="5000" b="6667"/>
            <a:stretch/>
          </p:blipFill>
          <p:spPr>
            <a:xfrm>
              <a:off x="256446" y="1066800"/>
              <a:ext cx="1956773" cy="1657189"/>
            </a:xfrm>
            <a:prstGeom prst="rect">
              <a:avLst/>
            </a:prstGeom>
            <a:noFill/>
            <a:ln>
              <a:noFill/>
            </a:ln>
          </p:spPr>
        </p:pic>
        <p:grpSp>
          <p:nvGrpSpPr>
            <p:cNvPr id="178" name="Shape 178"/>
            <p:cNvGrpSpPr/>
            <p:nvPr/>
          </p:nvGrpSpPr>
          <p:grpSpPr>
            <a:xfrm>
              <a:off x="256448" y="2667000"/>
              <a:ext cx="1971168" cy="3225770"/>
              <a:chOff x="8763000" y="1209666"/>
              <a:chExt cx="3124202" cy="4384696"/>
            </a:xfrm>
          </p:grpSpPr>
          <p:pic>
            <p:nvPicPr>
              <p:cNvPr id="179" name="Shape 179" descr="http://www.aoml.noaa.gov/hrd/pix/news/coyoteflight.jpg"/>
              <p:cNvPicPr preferRelativeResize="0"/>
              <p:nvPr/>
            </p:nvPicPr>
            <p:blipFill rotWithShape="1">
              <a:blip r:embed="rId4">
                <a:alphaModFix/>
              </a:blip>
              <a:srcRect/>
              <a:stretch/>
            </p:blipFill>
            <p:spPr>
              <a:xfrm>
                <a:off x="8763000" y="1209666"/>
                <a:ext cx="3124199" cy="1378282"/>
              </a:xfrm>
              <a:prstGeom prst="rect">
                <a:avLst/>
              </a:prstGeom>
              <a:noFill/>
              <a:ln>
                <a:noFill/>
              </a:ln>
            </p:spPr>
          </p:pic>
          <p:pic>
            <p:nvPicPr>
              <p:cNvPr id="180" name="Shape 180" descr="https://encrypted-tbn0.gstatic.com/images?q=tbn:ANd9GcQ7sgZX8SP9w4JwJrScR3oVOd6lKLLwrHJypn832HZrK8WO_uhyqw"/>
              <p:cNvPicPr preferRelativeResize="0"/>
              <p:nvPr/>
            </p:nvPicPr>
            <p:blipFill rotWithShape="1">
              <a:blip r:embed="rId5">
                <a:alphaModFix/>
              </a:blip>
              <a:srcRect/>
              <a:stretch/>
            </p:blipFill>
            <p:spPr>
              <a:xfrm>
                <a:off x="8763000" y="2587950"/>
                <a:ext cx="2241883" cy="1679250"/>
              </a:xfrm>
              <a:prstGeom prst="rect">
                <a:avLst/>
              </a:prstGeom>
              <a:noFill/>
              <a:ln>
                <a:noFill/>
              </a:ln>
            </p:spPr>
          </p:pic>
          <p:pic>
            <p:nvPicPr>
              <p:cNvPr id="181" name="Shape 181" descr="http://www.aoml.noaa.gov/hrd/pix/news/HRDModeling.jpg"/>
              <p:cNvPicPr preferRelativeResize="0"/>
              <p:nvPr/>
            </p:nvPicPr>
            <p:blipFill rotWithShape="1">
              <a:blip r:embed="rId6">
                <a:alphaModFix/>
              </a:blip>
              <a:srcRect/>
              <a:stretch/>
            </p:blipFill>
            <p:spPr>
              <a:xfrm>
                <a:off x="8763002" y="4267201"/>
                <a:ext cx="3124199" cy="1327161"/>
              </a:xfrm>
              <a:prstGeom prst="rect">
                <a:avLst/>
              </a:prstGeom>
              <a:noFill/>
              <a:ln>
                <a:noFill/>
              </a:ln>
            </p:spPr>
          </p:pic>
          <p:pic>
            <p:nvPicPr>
              <p:cNvPr id="182" name="Shape 182" descr="https://encrypted-tbn1.gstatic.com/images?q=tbn:ANd9GcTeAeJ-dlCJroNzbG0oG7XSGFSaQnYaRlkqMHDze1oCaqIRaWrk"/>
              <p:cNvPicPr preferRelativeResize="0"/>
              <p:nvPr/>
            </p:nvPicPr>
            <p:blipFill rotWithShape="1">
              <a:blip r:embed="rId7">
                <a:alphaModFix/>
              </a:blip>
              <a:srcRect/>
              <a:stretch/>
            </p:blipFill>
            <p:spPr>
              <a:xfrm>
                <a:off x="10938814" y="2587950"/>
                <a:ext cx="948385" cy="1679250"/>
              </a:xfrm>
              <a:prstGeom prst="rect">
                <a:avLst/>
              </a:prstGeom>
              <a:noFill/>
              <a:ln>
                <a:noFill/>
              </a:ln>
            </p:spPr>
          </p:pic>
        </p:grpSp>
      </p:grpSp>
      <p:pic>
        <p:nvPicPr>
          <p:cNvPr id="183" name="Shape 183" descr="star1.png"/>
          <p:cNvPicPr preferRelativeResize="0"/>
          <p:nvPr/>
        </p:nvPicPr>
        <p:blipFill rotWithShape="1">
          <a:blip r:embed="rId8">
            <a:alphaModFix/>
          </a:blip>
          <a:srcRect/>
          <a:stretch/>
        </p:blipFill>
        <p:spPr>
          <a:xfrm>
            <a:off x="4656662" y="2524685"/>
            <a:ext cx="3268137" cy="2123512"/>
          </a:xfrm>
          <a:prstGeom prst="rect">
            <a:avLst/>
          </a:prstGeom>
          <a:noFill/>
          <a:ln>
            <a:noFill/>
          </a:ln>
        </p:spPr>
      </p:pic>
      <p:sp>
        <p:nvSpPr>
          <p:cNvPr id="184" name="Shape 184"/>
          <p:cNvSpPr/>
          <p:nvPr/>
        </p:nvSpPr>
        <p:spPr>
          <a:xfrm>
            <a:off x="685800" y="914400"/>
            <a:ext cx="3810715" cy="5635370"/>
          </a:xfrm>
          <a:custGeom>
            <a:avLst/>
            <a:gdLst/>
            <a:ahLst/>
            <a:cxnLst/>
            <a:rect l="0" t="0" r="0" b="0"/>
            <a:pathLst>
              <a:path w="120000" h="120000" extrusionOk="0">
                <a:moveTo>
                  <a:pt x="0" y="0"/>
                </a:moveTo>
                <a:lnTo>
                  <a:pt x="119994" y="0"/>
                </a:lnTo>
                <a:lnTo>
                  <a:pt x="119994" y="119994"/>
                </a:lnTo>
                <a:lnTo>
                  <a:pt x="0" y="119994"/>
                </a:lnTo>
                <a:lnTo>
                  <a:pt x="0" y="0"/>
                </a:lnTo>
                <a:close/>
              </a:path>
            </a:pathLst>
          </a:custGeom>
          <a:blipFill rotWithShape="1">
            <a:blip r:embed="rId9">
              <a:alphaModFix/>
            </a:blip>
            <a:stretch>
              <a:fillRect/>
            </a:stretch>
          </a:blipFill>
          <a:ln w="12700" cap="flat" cmpd="sng">
            <a:solidFill>
              <a:schemeClr val="accent1"/>
            </a:solidFill>
            <a:prstDash val="solid"/>
            <a:miter/>
            <a:headEnd type="none" w="med" len="med"/>
            <a:tailEnd type="none" w="med" len="med"/>
          </a:ln>
        </p:spPr>
        <p:txBody>
          <a:bodyPr lIns="50775" tIns="50775" rIns="50775" bIns="50775" anchor="t" anchorCtr="0">
            <a:noAutofit/>
          </a:bodyPr>
          <a:lstStyle/>
          <a:p>
            <a:pPr marL="136525" marR="0" lvl="0" indent="-9525" algn="l" rtl="0">
              <a:spcBef>
                <a:spcPts val="0"/>
              </a:spcBef>
              <a:spcAft>
                <a:spcPts val="0"/>
              </a:spcAft>
              <a:buSzPct val="25000"/>
              <a:buNone/>
            </a:pPr>
            <a:r>
              <a:rPr lang="en-US" sz="1400" b="1" i="0" u="sng" strike="noStrike" cap="none" dirty="0">
                <a:solidFill>
                  <a:schemeClr val="lt1"/>
                </a:solidFill>
                <a:latin typeface="Calibri"/>
                <a:ea typeface="Calibri"/>
                <a:cs typeface="Calibri"/>
                <a:sym typeface="Calibri"/>
              </a:rPr>
              <a:t>NOAA AOML HWRF Team</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S. G. </a:t>
            </a:r>
            <a:r>
              <a:rPr lang="en-US" sz="1400" b="0" i="0" u="none" strike="noStrike" cap="none" dirty="0" err="1">
                <a:solidFill>
                  <a:schemeClr val="lt1"/>
                </a:solidFill>
                <a:latin typeface="Calibri"/>
                <a:ea typeface="Calibri"/>
                <a:cs typeface="Calibri"/>
                <a:sym typeface="Calibri"/>
              </a:rPr>
              <a:t>Gopalakrishnan</a:t>
            </a:r>
            <a:endParaRPr lang="en-US" sz="1400" b="0" i="0" u="none" strike="noStrike" cap="none" dirty="0">
              <a:solidFill>
                <a:schemeClr val="lt1"/>
              </a:solidFill>
              <a:latin typeface="Calibri"/>
              <a:ea typeface="Calibri"/>
              <a:cs typeface="Calibri"/>
              <a:sym typeface="Calibri"/>
            </a:endParaRP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a:t>
            </a:r>
            <a:r>
              <a:rPr lang="en-US" sz="1400" b="0" i="0" u="none" strike="noStrike" cap="none" dirty="0" err="1">
                <a:solidFill>
                  <a:schemeClr val="lt1"/>
                </a:solidFill>
                <a:latin typeface="Calibri"/>
                <a:ea typeface="Calibri"/>
                <a:cs typeface="Calibri"/>
                <a:sym typeface="Calibri"/>
              </a:rPr>
              <a:t>Xuejin</a:t>
            </a:r>
            <a:r>
              <a:rPr lang="en-US" sz="1400" b="0" i="0" u="none" strike="noStrike" cap="none" dirty="0">
                <a:solidFill>
                  <a:schemeClr val="lt1"/>
                </a:solidFill>
                <a:latin typeface="Calibri"/>
                <a:ea typeface="Calibri"/>
                <a:cs typeface="Calibri"/>
                <a:sym typeface="Calibri"/>
              </a:rPr>
              <a:t> Zhang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Stanley Goldenberg (AOML)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Robert Black (AOML)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a:t>
            </a:r>
            <a:r>
              <a:rPr lang="en-US" sz="1400" b="0" i="0" u="none" strike="noStrike" cap="none" dirty="0" err="1">
                <a:solidFill>
                  <a:schemeClr val="lt1"/>
                </a:solidFill>
                <a:latin typeface="Calibri"/>
                <a:ea typeface="Calibri"/>
                <a:cs typeface="Calibri"/>
                <a:sym typeface="Calibri"/>
              </a:rPr>
              <a:t>Hua</a:t>
            </a:r>
            <a:r>
              <a:rPr lang="en-US" sz="1400" b="0" i="0" u="none" strike="noStrike" cap="none" dirty="0">
                <a:solidFill>
                  <a:schemeClr val="lt1"/>
                </a:solidFill>
                <a:latin typeface="Calibri"/>
                <a:ea typeface="Calibri"/>
                <a:cs typeface="Calibri"/>
                <a:sym typeface="Calibri"/>
              </a:rPr>
              <a:t> Chen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Steven Diaz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Javier Delgado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a:t>
            </a:r>
            <a:r>
              <a:rPr lang="en-US" sz="1400" b="0" i="0" u="none" strike="noStrike" cap="none" dirty="0" err="1">
                <a:solidFill>
                  <a:schemeClr val="lt1"/>
                </a:solidFill>
                <a:latin typeface="Calibri"/>
                <a:ea typeface="Calibri"/>
                <a:cs typeface="Calibri"/>
                <a:sym typeface="Calibri"/>
              </a:rPr>
              <a:t>Ghasan</a:t>
            </a:r>
            <a:r>
              <a:rPr lang="en-US" sz="1400" b="0" i="0" u="none" strike="noStrike" cap="none" dirty="0">
                <a:solidFill>
                  <a:schemeClr val="lt1"/>
                </a:solidFill>
                <a:latin typeface="Calibri"/>
                <a:ea typeface="Calibri"/>
                <a:cs typeface="Calibri"/>
                <a:sym typeface="Calibri"/>
              </a:rPr>
              <a:t> </a:t>
            </a:r>
            <a:r>
              <a:rPr lang="en-US" sz="1400" b="0" i="0" u="none" strike="noStrike" cap="none" dirty="0" err="1">
                <a:solidFill>
                  <a:schemeClr val="lt1"/>
                </a:solidFill>
                <a:latin typeface="Calibri"/>
                <a:ea typeface="Calibri"/>
                <a:cs typeface="Calibri"/>
                <a:sym typeface="Calibri"/>
              </a:rPr>
              <a:t>Alaka</a:t>
            </a:r>
            <a:r>
              <a:rPr lang="en-US" sz="1400" b="0" i="0" u="none" strike="noStrike" cap="none" dirty="0">
                <a:solidFill>
                  <a:schemeClr val="lt1"/>
                </a:solidFill>
                <a:latin typeface="Calibri"/>
                <a:ea typeface="Calibri"/>
                <a:cs typeface="Calibri"/>
                <a:sym typeface="Calibri"/>
              </a:rPr>
              <a:t>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Russell </a:t>
            </a:r>
            <a:r>
              <a:rPr lang="en-US" sz="1400" b="0" i="0" u="none" strike="noStrike" cap="none" dirty="0" err="1">
                <a:solidFill>
                  <a:schemeClr val="lt1"/>
                </a:solidFill>
                <a:latin typeface="Calibri"/>
                <a:ea typeface="Calibri"/>
                <a:cs typeface="Calibri"/>
                <a:sym typeface="Calibri"/>
              </a:rPr>
              <a:t>St.Fleur</a:t>
            </a:r>
            <a:r>
              <a:rPr lang="en-US" sz="1400" b="0" i="0" u="none" strike="noStrike" cap="none" dirty="0">
                <a:solidFill>
                  <a:schemeClr val="lt1"/>
                </a:solidFill>
                <a:latin typeface="Calibri"/>
                <a:ea typeface="Calibri"/>
                <a:cs typeface="Calibri"/>
                <a:sym typeface="Calibri"/>
              </a:rPr>
              <a:t>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Jun Zhang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Kathryn </a:t>
            </a:r>
            <a:r>
              <a:rPr lang="en-US" sz="1400" b="0" i="0" u="none" strike="noStrike" cap="none" dirty="0" err="1">
                <a:solidFill>
                  <a:schemeClr val="lt1"/>
                </a:solidFill>
                <a:latin typeface="Calibri"/>
                <a:ea typeface="Calibri"/>
                <a:cs typeface="Calibri"/>
                <a:sym typeface="Calibri"/>
              </a:rPr>
              <a:t>Sellwood</a:t>
            </a:r>
            <a:r>
              <a:rPr lang="en-US" sz="1400" b="0" i="0" u="none" strike="noStrike" cap="none" dirty="0">
                <a:solidFill>
                  <a:schemeClr val="lt1"/>
                </a:solidFill>
                <a:latin typeface="Calibri"/>
                <a:ea typeface="Calibri"/>
                <a:cs typeface="Calibri"/>
                <a:sym typeface="Calibri"/>
              </a:rPr>
              <a:t> (CIMAS/AOML)</a:t>
            </a:r>
          </a:p>
          <a:p>
            <a:pPr marL="136525" marR="0" lvl="0" indent="-9525" algn="l" rtl="0">
              <a:spcBef>
                <a:spcPts val="700"/>
              </a:spcBef>
              <a:spcAft>
                <a:spcPts val="0"/>
              </a:spcAft>
              <a:buSzPct val="25000"/>
              <a:buNone/>
            </a:pPr>
            <a:r>
              <a:rPr lang="en-US" sz="1400" b="0" i="0" u="none" strike="noStrike" cap="none" dirty="0">
                <a:solidFill>
                  <a:schemeClr val="lt1"/>
                </a:solidFill>
                <a:latin typeface="Calibri"/>
                <a:ea typeface="Calibri"/>
                <a:cs typeface="Calibri"/>
                <a:sym typeface="Calibri"/>
              </a:rPr>
              <a:t>Dr. </a:t>
            </a:r>
            <a:r>
              <a:rPr lang="en-US" sz="1400" b="0" i="0" u="none" strike="noStrike" cap="none" dirty="0" err="1">
                <a:solidFill>
                  <a:schemeClr val="lt1"/>
                </a:solidFill>
                <a:latin typeface="Calibri"/>
                <a:ea typeface="Calibri"/>
                <a:cs typeface="Calibri"/>
                <a:sym typeface="Calibri"/>
              </a:rPr>
              <a:t>Biju</a:t>
            </a:r>
            <a:r>
              <a:rPr lang="en-US" sz="1400" b="0" i="0" u="none" strike="noStrike" cap="none" dirty="0">
                <a:solidFill>
                  <a:schemeClr val="lt1"/>
                </a:solidFill>
                <a:latin typeface="Calibri"/>
                <a:ea typeface="Calibri"/>
                <a:cs typeface="Calibri"/>
                <a:sym typeface="Calibri"/>
              </a:rPr>
              <a:t> Thomas (Visiting Scientist, URI)</a:t>
            </a:r>
          </a:p>
          <a:p>
            <a:pPr marL="136525" marR="0" lvl="0" indent="-9525" algn="l" rtl="0">
              <a:spcBef>
                <a:spcPts val="700"/>
              </a:spcBef>
              <a:spcAft>
                <a:spcPts val="0"/>
              </a:spcAft>
              <a:buSzPct val="25000"/>
              <a:buNone/>
            </a:pPr>
            <a:r>
              <a:rPr lang="en-US" sz="1400" b="0" i="0" u="none" strike="noStrike" cap="none" dirty="0" err="1">
                <a:solidFill>
                  <a:schemeClr val="lt1"/>
                </a:solidFill>
                <a:latin typeface="Calibri"/>
                <a:ea typeface="Calibri"/>
                <a:cs typeface="Calibri"/>
                <a:sym typeface="Calibri"/>
              </a:rPr>
              <a:t>Dr.Osuri</a:t>
            </a:r>
            <a:r>
              <a:rPr lang="en-US" sz="1400" b="0" i="0" u="none" strike="noStrike" cap="none" dirty="0">
                <a:solidFill>
                  <a:schemeClr val="lt1"/>
                </a:solidFill>
                <a:latin typeface="Calibri"/>
                <a:ea typeface="Calibri"/>
                <a:cs typeface="Calibri"/>
                <a:sym typeface="Calibri"/>
              </a:rPr>
              <a:t> (Visiting scientist)</a:t>
            </a:r>
          </a:p>
          <a:p>
            <a:pPr marL="136525" marR="0" lvl="0" indent="-9525" algn="l" rtl="0">
              <a:spcBef>
                <a:spcPts val="700"/>
              </a:spcBef>
              <a:spcAft>
                <a:spcPts val="0"/>
              </a:spcAft>
              <a:buSzPct val="25000"/>
              <a:buNone/>
            </a:pPr>
            <a:r>
              <a:rPr lang="en-US" sz="1400" b="0" i="0" u="sng" strike="noStrike" cap="none" dirty="0">
                <a:solidFill>
                  <a:schemeClr val="lt1"/>
                </a:solidFill>
                <a:latin typeface="Calibri"/>
                <a:ea typeface="Calibri"/>
                <a:cs typeface="Calibri"/>
                <a:sym typeface="Calibri"/>
              </a:rPr>
              <a:t>Eminent Scientists</a:t>
            </a:r>
          </a:p>
          <a:p>
            <a:pPr marL="136525" marR="0" lvl="0" indent="-9525" algn="l" rtl="0">
              <a:spcBef>
                <a:spcPts val="700"/>
              </a:spcBef>
              <a:spcAft>
                <a:spcPts val="0"/>
              </a:spcAft>
              <a:buSzPct val="25000"/>
              <a:buNone/>
            </a:pPr>
            <a:r>
              <a:rPr lang="en-US" sz="1400" b="0" i="0" u="none" strike="noStrike" cap="none" dirty="0" err="1">
                <a:solidFill>
                  <a:schemeClr val="lt1"/>
                </a:solidFill>
                <a:latin typeface="Calibri"/>
                <a:ea typeface="Calibri"/>
                <a:cs typeface="Calibri"/>
                <a:sym typeface="Calibri"/>
              </a:rPr>
              <a:t>Dr.Frank</a:t>
            </a:r>
            <a:r>
              <a:rPr lang="en-US" sz="1400" b="0" i="0" u="none" strike="noStrike" cap="none" dirty="0">
                <a:solidFill>
                  <a:schemeClr val="lt1"/>
                </a:solidFill>
                <a:latin typeface="Calibri"/>
                <a:ea typeface="Calibri"/>
                <a:cs typeface="Calibri"/>
                <a:sym typeface="Calibri"/>
              </a:rPr>
              <a:t> Marks, HRD Director</a:t>
            </a:r>
          </a:p>
          <a:p>
            <a:pPr marL="136525" marR="0" lvl="0" indent="-9525" algn="l" rtl="0">
              <a:spcBef>
                <a:spcPts val="700"/>
              </a:spcBef>
              <a:spcAft>
                <a:spcPts val="0"/>
              </a:spcAft>
              <a:buSzPct val="25000"/>
              <a:buNone/>
            </a:pPr>
            <a:r>
              <a:rPr lang="en-US" sz="1400" b="0" i="0" u="none" strike="noStrike" cap="none" dirty="0" err="1">
                <a:solidFill>
                  <a:schemeClr val="lt1"/>
                </a:solidFill>
                <a:latin typeface="Calibri"/>
                <a:ea typeface="Calibri"/>
                <a:cs typeface="Calibri"/>
                <a:sym typeface="Calibri"/>
              </a:rPr>
              <a:t>Dr.Robert</a:t>
            </a:r>
            <a:r>
              <a:rPr lang="en-US" sz="1400" b="0" i="0" u="none" strike="noStrike" cap="none" dirty="0">
                <a:solidFill>
                  <a:schemeClr val="lt1"/>
                </a:solidFill>
                <a:latin typeface="Calibri"/>
                <a:ea typeface="Calibri"/>
                <a:cs typeface="Calibri"/>
                <a:sym typeface="Calibri"/>
              </a:rPr>
              <a:t> Atlas, AOML Director</a:t>
            </a:r>
          </a:p>
          <a:p>
            <a:pPr marL="136525" marR="0" lvl="0" indent="-9525" algn="l" rtl="0">
              <a:spcBef>
                <a:spcPts val="700"/>
              </a:spcBef>
              <a:spcAft>
                <a:spcPts val="0"/>
              </a:spcAft>
              <a:buSzPct val="25000"/>
              <a:buNone/>
            </a:pPr>
            <a:r>
              <a:rPr lang="en-US" sz="1400" b="0" i="0" u="none" strike="noStrike" cap="none" dirty="0" err="1">
                <a:solidFill>
                  <a:schemeClr val="lt1"/>
                </a:solidFill>
                <a:latin typeface="Calibri"/>
                <a:ea typeface="Calibri"/>
                <a:cs typeface="Calibri"/>
                <a:sym typeface="Calibri"/>
              </a:rPr>
              <a:t>Prof.U.C.Mohanty</a:t>
            </a:r>
            <a:r>
              <a:rPr lang="en-US" sz="1400" b="0" i="0" u="none" strike="noStrike" cap="none" dirty="0">
                <a:solidFill>
                  <a:schemeClr val="lt1"/>
                </a:solidFill>
                <a:latin typeface="Calibri"/>
                <a:ea typeface="Calibri"/>
                <a:cs typeface="Calibri"/>
                <a:sym typeface="Calibri"/>
              </a:rPr>
              <a:t>, </a:t>
            </a:r>
            <a:r>
              <a:rPr lang="en-US" sz="1400" b="0" i="0" u="none" strike="noStrike" cap="none" dirty="0" err="1">
                <a:solidFill>
                  <a:schemeClr val="lt1"/>
                </a:solidFill>
                <a:latin typeface="Calibri"/>
                <a:ea typeface="Calibri"/>
                <a:cs typeface="Calibri"/>
                <a:sym typeface="Calibri"/>
              </a:rPr>
              <a:t>IIT.Bhubaneswar</a:t>
            </a:r>
            <a:r>
              <a:rPr lang="en-US" sz="1400" b="0" i="0" u="none" strike="noStrike" cap="none" dirty="0">
                <a:solidFill>
                  <a:schemeClr val="lt1"/>
                </a:solidFill>
                <a:latin typeface="Calibri"/>
                <a:ea typeface="Calibri"/>
                <a:cs typeface="Calibri"/>
                <a:sym typeface="Calibri"/>
              </a:rPr>
              <a:t> </a:t>
            </a:r>
          </a:p>
          <a:p>
            <a:pPr marL="136525" marR="0" lvl="0" indent="-9525" algn="l" rtl="0">
              <a:spcBef>
                <a:spcPts val="700"/>
              </a:spcBef>
              <a:spcAft>
                <a:spcPts val="0"/>
              </a:spcAft>
              <a:buNone/>
            </a:pPr>
            <a:endParaRPr sz="1400" b="0" i="0" u="none" strike="noStrike" cap="none">
              <a:solidFill>
                <a:schemeClr val="lt1"/>
              </a:solidFill>
              <a:latin typeface="Calibri"/>
              <a:ea typeface="Calibri"/>
              <a:cs typeface="Calibri"/>
              <a:sym typeface="Calibri"/>
            </a:endParaRPr>
          </a:p>
          <a:p>
            <a:pPr marL="136525" marR="0" lvl="0" indent="-9525" algn="l" rtl="0">
              <a:spcBef>
                <a:spcPts val="700"/>
              </a:spcBef>
              <a:spcAft>
                <a:spcPts val="0"/>
              </a:spcAft>
              <a:buNone/>
            </a:pPr>
            <a:endParaRPr sz="1400" b="0" i="0" u="none" strike="noStrike" cap="none">
              <a:solidFill>
                <a:schemeClr val="lt1"/>
              </a:solidFill>
              <a:latin typeface="Calibri"/>
              <a:ea typeface="Calibri"/>
              <a:cs typeface="Calibri"/>
              <a:sym typeface="Calibri"/>
            </a:endParaRPr>
          </a:p>
          <a:p>
            <a:pPr marL="136525" marR="0" lvl="0" indent="-9525" algn="l" rtl="0">
              <a:spcBef>
                <a:spcPts val="700"/>
              </a:spcBef>
              <a:spcAft>
                <a:spcPts val="0"/>
              </a:spcAft>
              <a:buNone/>
            </a:pPr>
            <a:endParaRPr sz="1400" b="0" i="0" u="none" strike="noStrike" cap="none">
              <a:solidFill>
                <a:schemeClr val="lt1"/>
              </a:solidFill>
              <a:latin typeface="Calibri"/>
              <a:ea typeface="Calibri"/>
              <a:cs typeface="Calibri"/>
              <a:sym typeface="Calibri"/>
            </a:endParaRPr>
          </a:p>
          <a:p>
            <a:pPr marL="136525" marR="0" lvl="0" indent="-9525" algn="l" rtl="0">
              <a:spcBef>
                <a:spcPts val="700"/>
              </a:spcBef>
              <a:spcAft>
                <a:spcPts val="0"/>
              </a:spcAft>
              <a:buNone/>
            </a:pPr>
            <a:endParaRPr sz="1400" b="0" i="0" u="none" strike="noStrike" cap="none">
              <a:solidFill>
                <a:schemeClr val="lt1"/>
              </a:solidFill>
              <a:latin typeface="Calibri"/>
              <a:ea typeface="Calibri"/>
              <a:cs typeface="Calibri"/>
              <a:sym typeface="Calibri"/>
            </a:endParaRPr>
          </a:p>
          <a:p>
            <a:pPr marL="136525" marR="0" lvl="0" indent="-9525" algn="l" rtl="0">
              <a:spcBef>
                <a:spcPts val="700"/>
              </a:spcBef>
              <a:buNone/>
            </a:pPr>
            <a:endParaRPr sz="1400" b="0" i="0" u="none" strike="noStrike" cap="none">
              <a:solidFill>
                <a:schemeClr val="lt1"/>
              </a:solidFill>
              <a:latin typeface="Calibri"/>
              <a:ea typeface="Calibri"/>
              <a:cs typeface="Calibri"/>
              <a:sym typeface="Calibri"/>
            </a:endParaRPr>
          </a:p>
        </p:txBody>
      </p:sp>
      <p:sp>
        <p:nvSpPr>
          <p:cNvPr id="17" name="Shape 162"/>
          <p:cNvSpPr txBox="1">
            <a:spLocks noGrp="1"/>
          </p:cNvSpPr>
          <p:nvPr>
            <p:ph type="sldNum" idx="12"/>
          </p:nvPr>
        </p:nvSpPr>
        <p:spPr>
          <a:xfrm>
            <a:off x="10352542" y="295730"/>
            <a:ext cx="838198" cy="767686"/>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2</a:t>
            </a:fld>
            <a:endParaRPr lang="en-US" sz="2800" b="0" i="0" u="none" strike="noStrike" cap="none" dirty="0">
              <a:solidFill>
                <a:schemeClr val="lt1"/>
              </a:solidFill>
              <a:latin typeface="Century Gothic"/>
              <a:ea typeface="Century Gothic"/>
              <a:cs typeface="Century Gothic"/>
              <a:sym typeface="Century Gothic"/>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idx="12"/>
          </p:nvPr>
        </p:nvSpPr>
        <p:spPr>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3</a:t>
            </a:fld>
            <a:endParaRPr lang="en-US"/>
          </a:p>
        </p:txBody>
      </p:sp>
      <p:pic>
        <p:nvPicPr>
          <p:cNvPr id="191" name="Shape 191"/>
          <p:cNvPicPr preferRelativeResize="0"/>
          <p:nvPr/>
        </p:nvPicPr>
        <p:blipFill rotWithShape="1">
          <a:blip r:embed="rId3">
            <a:alphaModFix/>
          </a:blip>
          <a:srcRect l="32220" t="21579" r="37503" b="13108"/>
          <a:stretch/>
        </p:blipFill>
        <p:spPr>
          <a:xfrm>
            <a:off x="389475" y="1550933"/>
            <a:ext cx="3691451" cy="4478874"/>
          </a:xfrm>
          <a:prstGeom prst="rect">
            <a:avLst/>
          </a:prstGeom>
          <a:noFill/>
          <a:ln>
            <a:noFill/>
          </a:ln>
        </p:spPr>
      </p:pic>
      <p:sp>
        <p:nvSpPr>
          <p:cNvPr id="192" name="Shape 192"/>
          <p:cNvSpPr/>
          <p:nvPr/>
        </p:nvSpPr>
        <p:spPr>
          <a:xfrm>
            <a:off x="4477200" y="3733425"/>
            <a:ext cx="3193800" cy="1341600"/>
          </a:xfrm>
          <a:prstGeom prst="ellipse">
            <a:avLst/>
          </a:prstGeom>
          <a:noFill/>
          <a:ln w="47625" cap="flat" cmpd="sng">
            <a:solidFill>
              <a:srgbClr val="FFFF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93" name="Shape 193"/>
          <p:cNvPicPr preferRelativeResize="0"/>
          <p:nvPr/>
        </p:nvPicPr>
        <p:blipFill rotWithShape="1">
          <a:blip r:embed="rId4">
            <a:alphaModFix/>
          </a:blip>
          <a:srcRect l="8475" t="12841" r="18398" b="7641"/>
          <a:stretch/>
        </p:blipFill>
        <p:spPr>
          <a:xfrm>
            <a:off x="4229883" y="1602487"/>
            <a:ext cx="7154698" cy="4375749"/>
          </a:xfrm>
          <a:prstGeom prst="rect">
            <a:avLst/>
          </a:prstGeom>
          <a:noFill/>
          <a:ln>
            <a:noFill/>
          </a:ln>
        </p:spPr>
      </p:pic>
      <p:pic>
        <p:nvPicPr>
          <p:cNvPr id="194" name="Shape 194"/>
          <p:cNvPicPr preferRelativeResize="0"/>
          <p:nvPr/>
        </p:nvPicPr>
        <p:blipFill rotWithShape="1">
          <a:blip r:embed="rId5">
            <a:alphaModFix/>
          </a:blip>
          <a:srcRect/>
          <a:stretch/>
        </p:blipFill>
        <p:spPr>
          <a:xfrm>
            <a:off x="1953457" y="203175"/>
            <a:ext cx="6774600" cy="952800"/>
          </a:xfrm>
          <a:prstGeom prst="rect">
            <a:avLst/>
          </a:prstGeom>
          <a:noFill/>
          <a:ln>
            <a:noFill/>
          </a:ln>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1300147" y="221271"/>
            <a:ext cx="7307700" cy="630300"/>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2800" b="0" i="0" u="none" strike="noStrike" cap="none">
                <a:solidFill>
                  <a:srgbClr val="FFFF00"/>
                </a:solidFill>
                <a:latin typeface="Calibri"/>
                <a:ea typeface="Calibri"/>
                <a:cs typeface="Calibri"/>
                <a:sym typeface="Calibri"/>
              </a:rPr>
              <a:t>Challenges: Factors Influencing TC Intensification</a:t>
            </a:r>
          </a:p>
        </p:txBody>
      </p:sp>
      <p:sp>
        <p:nvSpPr>
          <p:cNvPr id="202" name="Shape 202"/>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pPr marL="0" marR="0" lvl="0" indent="0" algn="ctr" rtl="0">
                <a:spcBef>
                  <a:spcPts val="0"/>
                </a:spcBef>
                <a:buSzPct val="25000"/>
                <a:buNone/>
              </a:pPr>
              <a:t>4</a:t>
            </a:fld>
            <a:endParaRPr lang="en-US" sz="2800" b="0" i="0" u="none" strike="noStrike" cap="none">
              <a:solidFill>
                <a:schemeClr val="lt1"/>
              </a:solidFill>
              <a:latin typeface="Century Gothic"/>
              <a:ea typeface="Century Gothic"/>
              <a:cs typeface="Century Gothic"/>
              <a:sym typeface="Century Gothic"/>
            </a:endParaRPr>
          </a:p>
        </p:txBody>
      </p:sp>
      <p:pic>
        <p:nvPicPr>
          <p:cNvPr id="203" name="Shape 203"/>
          <p:cNvPicPr preferRelativeResize="0"/>
          <p:nvPr/>
        </p:nvPicPr>
        <p:blipFill rotWithShape="1">
          <a:blip r:embed="rId3">
            <a:alphaModFix/>
          </a:blip>
          <a:srcRect l="5607" t="20770" r="3656" b="16706"/>
          <a:stretch/>
        </p:blipFill>
        <p:spPr>
          <a:xfrm>
            <a:off x="1045798" y="992875"/>
            <a:ext cx="8290539" cy="4284499"/>
          </a:xfrm>
          <a:prstGeom prst="rect">
            <a:avLst/>
          </a:prstGeom>
          <a:noFill/>
          <a:ln>
            <a:noFill/>
          </a:ln>
        </p:spPr>
      </p:pic>
      <p:sp>
        <p:nvSpPr>
          <p:cNvPr id="204" name="Shape 204"/>
          <p:cNvSpPr txBox="1"/>
          <p:nvPr/>
        </p:nvSpPr>
        <p:spPr>
          <a:xfrm>
            <a:off x="6467264" y="1063433"/>
            <a:ext cx="2470800" cy="401400"/>
          </a:xfrm>
          <a:prstGeom prst="rect">
            <a:avLst/>
          </a:prstGeom>
          <a:noFill/>
          <a:ln>
            <a:noFill/>
          </a:ln>
        </p:spPr>
        <p:txBody>
          <a:bodyPr lIns="91425" tIns="91425" rIns="91425" bIns="91425" anchor="t" anchorCtr="0">
            <a:noAutofit/>
          </a:bodyPr>
          <a:lstStyle/>
          <a:p>
            <a:pPr lvl="0">
              <a:spcBef>
                <a:spcPts val="0"/>
              </a:spcBef>
              <a:buNone/>
            </a:pPr>
            <a:r>
              <a:rPr lang="en-US">
                <a:solidFill>
                  <a:srgbClr val="FFFFFF"/>
                </a:solidFill>
              </a:rPr>
              <a:t>Elsberry Et al, TCRR, 2013</a:t>
            </a:r>
          </a:p>
        </p:txBody>
      </p:sp>
      <p:sp>
        <p:nvSpPr>
          <p:cNvPr id="205" name="Shape 205"/>
          <p:cNvSpPr/>
          <p:nvPr/>
        </p:nvSpPr>
        <p:spPr>
          <a:xfrm>
            <a:off x="3657600" y="1295400"/>
            <a:ext cx="2193000" cy="2793900"/>
          </a:xfrm>
          <a:prstGeom prst="rect">
            <a:avLst/>
          </a:prstGeom>
          <a:noFill/>
          <a:ln w="38100" cap="flat" cmpd="sng">
            <a:solidFill>
              <a:schemeClr val="accent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6" name="Shape 206"/>
          <p:cNvSpPr/>
          <p:nvPr/>
        </p:nvSpPr>
        <p:spPr>
          <a:xfrm>
            <a:off x="2150700" y="3462874"/>
            <a:ext cx="1506900" cy="1591800"/>
          </a:xfrm>
          <a:prstGeom prst="rect">
            <a:avLst/>
          </a:prstGeom>
          <a:noFill/>
          <a:ln w="38100" cap="flat" cmpd="sng">
            <a:solidFill>
              <a:schemeClr val="accent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Rectangle 8"/>
          <p:cNvSpPr/>
          <p:nvPr/>
        </p:nvSpPr>
        <p:spPr>
          <a:xfrm>
            <a:off x="914400" y="5410200"/>
            <a:ext cx="8610600" cy="1077218"/>
          </a:xfrm>
          <a:prstGeom prst="rect">
            <a:avLst/>
          </a:prstGeom>
          <a:ln>
            <a:solidFill>
              <a:schemeClr val="accent2"/>
            </a:solidFill>
          </a:ln>
        </p:spPr>
        <p:txBody>
          <a:bodyPr wrap="square">
            <a:spAutoFit/>
          </a:bodyPr>
          <a:lstStyle/>
          <a:p>
            <a:pPr lvl="0">
              <a:buSzPct val="25000"/>
            </a:pPr>
            <a:r>
              <a:rPr lang="en-US" sz="1600" dirty="0" smtClean="0">
                <a:solidFill>
                  <a:schemeClr val="lt1"/>
                </a:solidFill>
                <a:latin typeface="Calibri"/>
                <a:ea typeface="Calibri"/>
                <a:cs typeface="Calibri"/>
                <a:sym typeface="Calibri"/>
              </a:rPr>
              <a:t>Factors that influence </a:t>
            </a:r>
            <a:r>
              <a:rPr lang="en-US" sz="1600" dirty="0" err="1" smtClean="0">
                <a:solidFill>
                  <a:schemeClr val="lt1"/>
                </a:solidFill>
                <a:latin typeface="Calibri"/>
                <a:ea typeface="Calibri"/>
                <a:cs typeface="Calibri"/>
                <a:sym typeface="Calibri"/>
              </a:rPr>
              <a:t>influence</a:t>
            </a:r>
            <a:r>
              <a:rPr lang="en-US" sz="1600" dirty="0" smtClean="0">
                <a:solidFill>
                  <a:schemeClr val="lt1"/>
                </a:solidFill>
                <a:latin typeface="Calibri"/>
                <a:ea typeface="Calibri"/>
                <a:cs typeface="Calibri"/>
                <a:sym typeface="Calibri"/>
              </a:rPr>
              <a:t> intensity changes interact </a:t>
            </a:r>
            <a:r>
              <a:rPr lang="en-US" sz="1600" dirty="0" smtClean="0">
                <a:solidFill>
                  <a:schemeClr val="lt1"/>
                </a:solidFill>
                <a:latin typeface="Calibri"/>
                <a:ea typeface="Calibri"/>
                <a:cs typeface="Calibri"/>
                <a:sym typeface="Calibri"/>
              </a:rPr>
              <a:t>in a non-linear manner. HWRF may be for conducting control experiments and for understanding modeled intensification process [</a:t>
            </a:r>
            <a:r>
              <a:rPr lang="en-US" sz="1600" dirty="0" err="1" smtClean="0">
                <a:solidFill>
                  <a:schemeClr val="lt1"/>
                </a:solidFill>
                <a:latin typeface="Calibri"/>
                <a:ea typeface="Calibri"/>
                <a:cs typeface="Calibri"/>
                <a:sym typeface="Calibri"/>
              </a:rPr>
              <a:t>Gopal</a:t>
            </a:r>
            <a:r>
              <a:rPr lang="en-US" sz="1600" dirty="0" smtClean="0">
                <a:solidFill>
                  <a:schemeClr val="lt1"/>
                </a:solidFill>
                <a:latin typeface="Calibri"/>
                <a:ea typeface="Calibri"/>
                <a:cs typeface="Calibri"/>
                <a:sym typeface="Calibri"/>
              </a:rPr>
              <a:t> et al, 2011 (MWR), </a:t>
            </a:r>
            <a:r>
              <a:rPr lang="en-US" sz="1600" dirty="0" err="1" smtClean="0">
                <a:solidFill>
                  <a:schemeClr val="lt1"/>
                </a:solidFill>
                <a:latin typeface="Calibri"/>
                <a:ea typeface="Calibri"/>
                <a:cs typeface="Calibri"/>
                <a:sym typeface="Calibri"/>
              </a:rPr>
              <a:t>Bao</a:t>
            </a:r>
            <a:r>
              <a:rPr lang="en-US" sz="1600" dirty="0" smtClean="0">
                <a:solidFill>
                  <a:schemeClr val="lt1"/>
                </a:solidFill>
                <a:latin typeface="Calibri"/>
                <a:ea typeface="Calibri"/>
                <a:cs typeface="Calibri"/>
                <a:sym typeface="Calibri"/>
              </a:rPr>
              <a:t> et al., 2012 (MWR), </a:t>
            </a:r>
            <a:r>
              <a:rPr lang="en-US" sz="1600" dirty="0" err="1" smtClean="0">
                <a:solidFill>
                  <a:schemeClr val="lt1"/>
                </a:solidFill>
                <a:latin typeface="Calibri"/>
                <a:ea typeface="Calibri"/>
                <a:cs typeface="Calibri"/>
                <a:sym typeface="Calibri"/>
              </a:rPr>
              <a:t>Gopal</a:t>
            </a:r>
            <a:r>
              <a:rPr lang="en-US" sz="1600" dirty="0" smtClean="0">
                <a:solidFill>
                  <a:schemeClr val="lt1"/>
                </a:solidFill>
                <a:latin typeface="Calibri"/>
                <a:ea typeface="Calibri"/>
                <a:cs typeface="Calibri"/>
                <a:sym typeface="Calibri"/>
              </a:rPr>
              <a:t> et al, 2013 (MWR), </a:t>
            </a:r>
            <a:r>
              <a:rPr lang="en-US" sz="1600" dirty="0" err="1" smtClean="0">
                <a:solidFill>
                  <a:schemeClr val="lt1"/>
                </a:solidFill>
                <a:latin typeface="Calibri"/>
                <a:ea typeface="Calibri"/>
                <a:cs typeface="Calibri"/>
                <a:sym typeface="Calibri"/>
              </a:rPr>
              <a:t>Kieu</a:t>
            </a:r>
            <a:r>
              <a:rPr lang="en-US" sz="1600" dirty="0" smtClean="0">
                <a:solidFill>
                  <a:schemeClr val="lt1"/>
                </a:solidFill>
                <a:latin typeface="Calibri"/>
                <a:ea typeface="Calibri"/>
                <a:cs typeface="Calibri"/>
                <a:sym typeface="Calibri"/>
              </a:rPr>
              <a:t> et al, 2014 (GRL), </a:t>
            </a:r>
            <a:r>
              <a:rPr lang="en-US" sz="1600" dirty="0" err="1" smtClean="0">
                <a:solidFill>
                  <a:schemeClr val="lt1"/>
                </a:solidFill>
                <a:latin typeface="Calibri"/>
                <a:ea typeface="Calibri"/>
                <a:cs typeface="Calibri"/>
                <a:sym typeface="Calibri"/>
              </a:rPr>
              <a:t>Halliwell</a:t>
            </a:r>
            <a:r>
              <a:rPr lang="en-US" sz="1600" dirty="0" smtClean="0">
                <a:solidFill>
                  <a:schemeClr val="lt1"/>
                </a:solidFill>
                <a:latin typeface="Calibri"/>
                <a:ea typeface="Calibri"/>
                <a:cs typeface="Calibri"/>
                <a:sym typeface="Calibri"/>
              </a:rPr>
              <a:t> et al, 2014 (MWR), D.-L. Zhang et al. ,2014 (MWR); Zhu et al, 2015 (GRL)]</a:t>
            </a:r>
            <a:endParaRPr lang="en-US" sz="1600" dirty="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p:nvPr/>
        </p:nvSpPr>
        <p:spPr>
          <a:xfrm>
            <a:off x="306387" y="246845"/>
            <a:ext cx="10608155" cy="81657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900">
                <a:solidFill>
                  <a:srgbClr val="FFFF00"/>
                </a:solidFill>
                <a:latin typeface="Calibri"/>
                <a:ea typeface="Calibri"/>
                <a:cs typeface="Calibri"/>
                <a:sym typeface="Calibri"/>
              </a:rPr>
              <a:t>Forecasters Challenge: Shear &amp; Convection</a:t>
            </a:r>
          </a:p>
        </p:txBody>
      </p:sp>
      <p:sp>
        <p:nvSpPr>
          <p:cNvPr id="213" name="Shape 213"/>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5</a:t>
            </a:fld>
            <a:endParaRPr lang="en-US" sz="2800" b="0" i="0">
              <a:solidFill>
                <a:schemeClr val="lt1"/>
              </a:solidFill>
              <a:latin typeface="Century Gothic"/>
              <a:ea typeface="Century Gothic"/>
              <a:cs typeface="Century Gothic"/>
              <a:sym typeface="Century Gothic"/>
            </a:endParaRPr>
          </a:p>
        </p:txBody>
      </p:sp>
      <p:pic>
        <p:nvPicPr>
          <p:cNvPr id="214" name="Shape 214"/>
          <p:cNvPicPr preferRelativeResize="0"/>
          <p:nvPr/>
        </p:nvPicPr>
        <p:blipFill rotWithShape="1">
          <a:blip r:embed="rId3">
            <a:alphaModFix/>
          </a:blip>
          <a:srcRect/>
          <a:stretch/>
        </p:blipFill>
        <p:spPr>
          <a:xfrm>
            <a:off x="533400" y="1193800"/>
            <a:ext cx="2895600" cy="1930399"/>
          </a:xfrm>
          <a:prstGeom prst="rect">
            <a:avLst/>
          </a:prstGeom>
          <a:noFill/>
          <a:ln>
            <a:noFill/>
          </a:ln>
        </p:spPr>
      </p:pic>
      <p:pic>
        <p:nvPicPr>
          <p:cNvPr id="215" name="Shape 215"/>
          <p:cNvPicPr preferRelativeResize="0"/>
          <p:nvPr/>
        </p:nvPicPr>
        <p:blipFill rotWithShape="1">
          <a:blip r:embed="rId4">
            <a:alphaModFix/>
          </a:blip>
          <a:srcRect/>
          <a:stretch/>
        </p:blipFill>
        <p:spPr>
          <a:xfrm>
            <a:off x="3857866" y="1637120"/>
            <a:ext cx="3200400" cy="2133600"/>
          </a:xfrm>
          <a:prstGeom prst="rect">
            <a:avLst/>
          </a:prstGeom>
          <a:noFill/>
          <a:ln>
            <a:noFill/>
          </a:ln>
        </p:spPr>
      </p:pic>
      <p:pic>
        <p:nvPicPr>
          <p:cNvPr id="216" name="Shape 216"/>
          <p:cNvPicPr preferRelativeResize="0"/>
          <p:nvPr/>
        </p:nvPicPr>
        <p:blipFill rotWithShape="1">
          <a:blip r:embed="rId5">
            <a:alphaModFix/>
          </a:blip>
          <a:srcRect/>
          <a:stretch/>
        </p:blipFill>
        <p:spPr>
          <a:xfrm>
            <a:off x="7401942" y="2162296"/>
            <a:ext cx="3249300" cy="2166000"/>
          </a:xfrm>
          <a:prstGeom prst="rect">
            <a:avLst/>
          </a:prstGeom>
          <a:noFill/>
          <a:ln>
            <a:noFill/>
          </a:ln>
        </p:spPr>
      </p:pic>
      <p:sp>
        <p:nvSpPr>
          <p:cNvPr id="217" name="Shape 217"/>
          <p:cNvSpPr txBox="1"/>
          <p:nvPr/>
        </p:nvSpPr>
        <p:spPr>
          <a:xfrm>
            <a:off x="4011000" y="3959873"/>
            <a:ext cx="2725200" cy="927900"/>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Strong shear/</a:t>
            </a:r>
          </a:p>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Assymetic intensification</a:t>
            </a:r>
          </a:p>
          <a:p>
            <a:pPr marL="533400" marR="0" lvl="0" indent="-533400" algn="l" rtl="0">
              <a:spcBef>
                <a:spcPts val="1475"/>
              </a:spcBef>
              <a:spcAft>
                <a:spcPts val="0"/>
              </a:spcAft>
              <a:buClr>
                <a:schemeClr val="accent1"/>
              </a:buClr>
              <a:buFont typeface="Noto Sans Symbols"/>
              <a:buNone/>
            </a:pPr>
            <a:endParaRPr sz="1600" b="0" i="0" u="none" strike="noStrike" cap="none">
              <a:solidFill>
                <a:schemeClr val="lt1"/>
              </a:solidFill>
              <a:latin typeface="Calibri"/>
              <a:ea typeface="Calibri"/>
              <a:cs typeface="Calibri"/>
              <a:sym typeface="Calibri"/>
            </a:endParaRPr>
          </a:p>
        </p:txBody>
      </p:sp>
      <p:sp>
        <p:nvSpPr>
          <p:cNvPr id="218" name="Shape 218"/>
          <p:cNvSpPr txBox="1"/>
          <p:nvPr/>
        </p:nvSpPr>
        <p:spPr>
          <a:xfrm>
            <a:off x="618600" y="3254650"/>
            <a:ext cx="2895600" cy="2017500"/>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Weak shear/ near-</a:t>
            </a:r>
          </a:p>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symmetric intensification</a:t>
            </a:r>
          </a:p>
          <a:p>
            <a:pPr marL="0" marR="0" lvl="0" indent="0" algn="l" rtl="0">
              <a:spcBef>
                <a:spcPts val="0"/>
              </a:spcBef>
              <a:spcAft>
                <a:spcPts val="0"/>
              </a:spcAft>
              <a:buClr>
                <a:schemeClr val="accent1"/>
              </a:buClr>
              <a:buFont typeface="Noto Sans Symbols"/>
              <a:buNone/>
            </a:pPr>
            <a:endParaRPr sz="1800" b="1">
              <a:solidFill>
                <a:srgbClr val="FFFF00"/>
              </a:solidFill>
              <a:latin typeface="Calibri"/>
              <a:ea typeface="Calibri"/>
              <a:cs typeface="Calibri"/>
              <a:sym typeface="Calibri"/>
            </a:endParaRPr>
          </a:p>
          <a:p>
            <a:pPr marL="533400" lvl="0" rtl="0">
              <a:spcBef>
                <a:spcPts val="0"/>
              </a:spcBef>
              <a:buClr>
                <a:schemeClr val="accent1"/>
              </a:buClr>
              <a:buSzPct val="25000"/>
              <a:buFont typeface="Noto Sans Symbols"/>
              <a:buNone/>
            </a:pPr>
            <a:r>
              <a:rPr lang="en-US" sz="1000" b="1">
                <a:solidFill>
                  <a:srgbClr val="FFFFFF"/>
                </a:solidFill>
                <a:latin typeface="Calibri"/>
                <a:ea typeface="Calibri"/>
                <a:cs typeface="Calibri"/>
                <a:sym typeface="Calibri"/>
              </a:rPr>
              <a:t>Intensification Pathway 1: Heating → Pressure Adjustments → Secondary Circulation → Convergence</a:t>
            </a:r>
          </a:p>
          <a:p>
            <a:pPr marL="533400" lvl="0" rtl="0">
              <a:spcBef>
                <a:spcPts val="1000"/>
              </a:spcBef>
              <a:buClr>
                <a:schemeClr val="accent1"/>
              </a:buClr>
              <a:buSzPct val="25000"/>
              <a:buFont typeface="Noto Sans Symbols"/>
              <a:buNone/>
            </a:pPr>
            <a:r>
              <a:rPr lang="en-US" sz="1000" b="1">
                <a:solidFill>
                  <a:srgbClr val="FFFFFF"/>
                </a:solidFill>
                <a:latin typeface="Calibri"/>
                <a:ea typeface="Calibri"/>
                <a:cs typeface="Calibri"/>
                <a:sym typeface="Calibri"/>
              </a:rPr>
              <a:t>Intensification Pathway 2:  Symmetric vertical plumes → Warm Core → Pressure drop -→ Secondary circulation   </a:t>
            </a:r>
          </a:p>
        </p:txBody>
      </p:sp>
      <p:sp>
        <p:nvSpPr>
          <p:cNvPr id="219" name="Shape 219"/>
          <p:cNvSpPr txBox="1"/>
          <p:nvPr/>
        </p:nvSpPr>
        <p:spPr>
          <a:xfrm>
            <a:off x="7627350" y="4455588"/>
            <a:ext cx="2725200" cy="927900"/>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Large shear/</a:t>
            </a:r>
          </a:p>
          <a:p>
            <a:pPr marL="0" marR="0" lvl="0" indent="0" algn="l" rtl="0">
              <a:spcBef>
                <a:spcPts val="0"/>
              </a:spcBef>
              <a:spcAft>
                <a:spcPts val="0"/>
              </a:spcAft>
              <a:buClr>
                <a:schemeClr val="accent1"/>
              </a:buClr>
              <a:buSzPct val="25000"/>
              <a:buFont typeface="Noto Sans Symbols"/>
              <a:buNone/>
            </a:pPr>
            <a:r>
              <a:rPr lang="en-US" sz="1800" b="1">
                <a:solidFill>
                  <a:srgbClr val="FFFF00"/>
                </a:solidFill>
                <a:latin typeface="Calibri"/>
                <a:ea typeface="Calibri"/>
                <a:cs typeface="Calibri"/>
                <a:sym typeface="Calibri"/>
              </a:rPr>
              <a:t>Dissipating vortex</a:t>
            </a:r>
          </a:p>
          <a:p>
            <a:pPr marL="533400" marR="0" lvl="0" indent="-533400" algn="l" rtl="0">
              <a:spcBef>
                <a:spcPts val="1475"/>
              </a:spcBef>
              <a:spcAft>
                <a:spcPts val="0"/>
              </a:spcAft>
              <a:buClr>
                <a:schemeClr val="accent1"/>
              </a:buClr>
              <a:buFont typeface="Noto Sans Symbols"/>
              <a:buNone/>
            </a:pPr>
            <a:endParaRPr sz="1600" b="0" i="0" u="none" strike="noStrike" cap="none">
              <a:solidFill>
                <a:schemeClr val="lt1"/>
              </a:solidFill>
              <a:latin typeface="Calibri"/>
              <a:ea typeface="Calibri"/>
              <a:cs typeface="Calibri"/>
              <a:sym typeface="Calibri"/>
            </a:endParaRPr>
          </a:p>
        </p:txBody>
      </p:sp>
      <p:sp>
        <p:nvSpPr>
          <p:cNvPr id="220" name="Shape 220"/>
          <p:cNvSpPr txBox="1"/>
          <p:nvPr/>
        </p:nvSpPr>
        <p:spPr>
          <a:xfrm>
            <a:off x="538450" y="5510800"/>
            <a:ext cx="10144200" cy="1183200"/>
          </a:xfrm>
          <a:prstGeom prst="rect">
            <a:avLst/>
          </a:prstGeom>
          <a:noFill/>
          <a:ln>
            <a:noFill/>
          </a:ln>
        </p:spPr>
        <p:txBody>
          <a:bodyPr lIns="91425" tIns="91425" rIns="91425" bIns="91425" anchor="ctr" anchorCtr="0">
            <a:noAutofit/>
          </a:bodyPr>
          <a:lstStyle/>
          <a:p>
            <a:pPr lvl="0">
              <a:spcBef>
                <a:spcPts val="0"/>
              </a:spcBef>
              <a:buNone/>
            </a:pPr>
            <a:r>
              <a:rPr lang="en-US" sz="1200">
                <a:solidFill>
                  <a:srgbClr val="FFFFFF"/>
                </a:solidFill>
                <a:latin typeface="Calibri"/>
                <a:ea typeface="Calibri"/>
                <a:cs typeface="Calibri"/>
                <a:sym typeface="Calibri"/>
              </a:rPr>
              <a:t>Gopalakrishnan, S. G., F. Marks, X. Zhang, J.-W. Bao, K.-S. Yeh, and R. Atlas, 2011: The experimental HWRF system: A study on the influence of horizontal resolution on the structure and in- tensity changes in tropical cyclones using an idealized framework. Mon. Wea. Rev., 139, 1762–1784, doi:10.1175/2010MWR3535.1.</a:t>
            </a:r>
            <a:br>
              <a:rPr lang="en-US" sz="1200">
                <a:solidFill>
                  <a:srgbClr val="FFFFFF"/>
                </a:solidFill>
                <a:latin typeface="Calibri"/>
                <a:ea typeface="Calibri"/>
                <a:cs typeface="Calibri"/>
                <a:sym typeface="Calibri"/>
              </a:rPr>
            </a:br>
            <a:endParaRPr lang="en-US" sz="1200">
              <a:solidFill>
                <a:srgbClr val="FFFFFF"/>
              </a:solidFill>
              <a:latin typeface="Calibri"/>
              <a:ea typeface="Calibri"/>
              <a:cs typeface="Calibri"/>
              <a:sym typeface="Calibri"/>
            </a:endParaRPr>
          </a:p>
          <a:p>
            <a:pPr lvl="0" rtl="0">
              <a:spcBef>
                <a:spcPts val="0"/>
              </a:spcBef>
              <a:buNone/>
            </a:pPr>
            <a:r>
              <a:rPr lang="en-US" sz="1200">
                <a:solidFill>
                  <a:srgbClr val="FFFFFF"/>
                </a:solidFill>
                <a:latin typeface="Calibri"/>
                <a:ea typeface="Calibri"/>
                <a:cs typeface="Calibri"/>
                <a:sym typeface="Calibri"/>
              </a:rPr>
              <a:t>Gopalakrishnan, S. G., F.Marks, J. A. Zhang, X. Zhang, J.-W. Bao, and V. Tallapragada, 2013: A study of the impacts of vertical diffusion on the structure and intensity of the tropical cyclones using the high-resolution HWRF system. J. Atmos. Sci., 70, 524–541, doi:10.1175/ JAS-D-11-0340.1.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cBhvr additive="base">
                                        <p:cTn id="7" dur="500" fill="hold"/>
                                        <p:tgtEl>
                                          <p:spTgt spid="215"/>
                                        </p:tgtEl>
                                        <p:attrNameLst>
                                          <p:attrName>ppt_x</p:attrName>
                                        </p:attrNameLst>
                                      </p:cBhvr>
                                      <p:tavLst>
                                        <p:tav tm="0">
                                          <p:val>
                                            <p:strVal val="#ppt_x"/>
                                          </p:val>
                                        </p:tav>
                                        <p:tav tm="100000">
                                          <p:val>
                                            <p:strVal val="#ppt_x"/>
                                          </p:val>
                                        </p:tav>
                                      </p:tavLst>
                                    </p:anim>
                                    <p:anim calcmode="lin" valueType="num">
                                      <p:cBhvr additive="base">
                                        <p:cTn id="8" dur="500" fill="hold"/>
                                        <p:tgtEl>
                                          <p:spTgt spid="2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6"/>
                                        </p:tgtEl>
                                        <p:attrNameLst>
                                          <p:attrName>style.visibility</p:attrName>
                                        </p:attrNameLst>
                                      </p:cBhvr>
                                      <p:to>
                                        <p:strVal val="visible"/>
                                      </p:to>
                                    </p:set>
                                    <p:anim calcmode="lin" valueType="num">
                                      <p:cBhvr additive="base">
                                        <p:cTn id="13" dur="500" fill="hold"/>
                                        <p:tgtEl>
                                          <p:spTgt spid="216"/>
                                        </p:tgtEl>
                                        <p:attrNameLst>
                                          <p:attrName>ppt_x</p:attrName>
                                        </p:attrNameLst>
                                      </p:cBhvr>
                                      <p:tavLst>
                                        <p:tav tm="0">
                                          <p:val>
                                            <p:strVal val="#ppt_x"/>
                                          </p:val>
                                        </p:tav>
                                        <p:tav tm="100000">
                                          <p:val>
                                            <p:strVal val="#ppt_x"/>
                                          </p:val>
                                        </p:tav>
                                      </p:tavLst>
                                    </p:anim>
                                    <p:anim calcmode="lin" valueType="num">
                                      <p:cBhvr additive="base">
                                        <p:cTn id="14" dur="500" fill="hold"/>
                                        <p:tgtEl>
                                          <p:spTgt spid="2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sldNum" idx="12"/>
          </p:nvPr>
        </p:nvSpPr>
        <p:spPr>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6</a:t>
            </a:fld>
            <a:endParaRPr lang="en-US"/>
          </a:p>
        </p:txBody>
      </p:sp>
      <p:sp>
        <p:nvSpPr>
          <p:cNvPr id="227" name="Shape 227"/>
          <p:cNvSpPr txBox="1"/>
          <p:nvPr/>
        </p:nvSpPr>
        <p:spPr>
          <a:xfrm>
            <a:off x="424975" y="295725"/>
            <a:ext cx="9572100" cy="7677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900">
                <a:solidFill>
                  <a:srgbClr val="FFFF00"/>
                </a:solidFill>
                <a:latin typeface="Calibri"/>
                <a:ea typeface="Calibri"/>
                <a:cs typeface="Calibri"/>
                <a:sym typeface="Calibri"/>
              </a:rPr>
              <a:t>Convection in sheared storms: Observations</a:t>
            </a:r>
          </a:p>
        </p:txBody>
      </p:sp>
      <p:pic>
        <p:nvPicPr>
          <p:cNvPr id="228" name="Shape 228"/>
          <p:cNvPicPr preferRelativeResize="0"/>
          <p:nvPr/>
        </p:nvPicPr>
        <p:blipFill>
          <a:blip r:embed="rId3">
            <a:alphaModFix/>
          </a:blip>
          <a:stretch>
            <a:fillRect/>
          </a:stretch>
        </p:blipFill>
        <p:spPr>
          <a:xfrm>
            <a:off x="424963" y="1303462"/>
            <a:ext cx="6561623" cy="4921224"/>
          </a:xfrm>
          <a:prstGeom prst="rect">
            <a:avLst/>
          </a:prstGeom>
          <a:noFill/>
          <a:ln>
            <a:noFill/>
          </a:ln>
        </p:spPr>
      </p:pic>
      <p:cxnSp>
        <p:nvCxnSpPr>
          <p:cNvPr id="229" name="Shape 229"/>
          <p:cNvCxnSpPr/>
          <p:nvPr/>
        </p:nvCxnSpPr>
        <p:spPr>
          <a:xfrm rot="10800000" flipH="1">
            <a:off x="1517793" y="2347833"/>
            <a:ext cx="6300" cy="1152900"/>
          </a:xfrm>
          <a:prstGeom prst="straightConnector1">
            <a:avLst/>
          </a:prstGeom>
          <a:noFill/>
          <a:ln w="19050" cap="rnd" cmpd="sng">
            <a:solidFill>
              <a:schemeClr val="dk1"/>
            </a:solidFill>
            <a:prstDash val="solid"/>
            <a:round/>
            <a:headEnd type="none" w="med" len="med"/>
            <a:tailEnd type="stealth" w="lg" len="lg"/>
          </a:ln>
        </p:spPr>
      </p:cxnSp>
      <p:cxnSp>
        <p:nvCxnSpPr>
          <p:cNvPr id="230" name="Shape 230"/>
          <p:cNvCxnSpPr/>
          <p:nvPr/>
        </p:nvCxnSpPr>
        <p:spPr>
          <a:xfrm rot="10800000" flipH="1">
            <a:off x="899648" y="2920527"/>
            <a:ext cx="1242600" cy="7500"/>
          </a:xfrm>
          <a:prstGeom prst="straightConnector1">
            <a:avLst/>
          </a:prstGeom>
          <a:noFill/>
          <a:ln w="9525" cap="flat" cmpd="sng">
            <a:solidFill>
              <a:schemeClr val="dk2"/>
            </a:solidFill>
            <a:prstDash val="solid"/>
            <a:round/>
            <a:headEnd type="none" w="lg" len="lg"/>
            <a:tailEnd type="none" w="lg" len="lg"/>
          </a:ln>
        </p:spPr>
      </p:cxnSp>
      <p:sp>
        <p:nvSpPr>
          <p:cNvPr id="231" name="Shape 231"/>
          <p:cNvSpPr/>
          <p:nvPr/>
        </p:nvSpPr>
        <p:spPr>
          <a:xfrm>
            <a:off x="7271553" y="1586362"/>
            <a:ext cx="4191300" cy="43554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600" b="1">
                <a:solidFill>
                  <a:schemeClr val="lt1"/>
                </a:solidFill>
                <a:latin typeface="Calibri"/>
                <a:ea typeface="Calibri"/>
                <a:cs typeface="Calibri"/>
                <a:sym typeface="Calibri"/>
              </a:rPr>
              <a:t>Zawislak, J., H. Jiang, G. R. Alvey III, E. J. Zipser, R. F. Rogers, J. A. Zhang, and S. N. Stevenson, 2016: Observations of the Structure and Evolution of Hurricane Edouard (2014) during Intensity Change: Part I: Relationship between the Thermodynamic Structure and Precipitation. </a:t>
            </a:r>
            <a:r>
              <a:rPr lang="en-US" sz="1600" b="1" i="1">
                <a:solidFill>
                  <a:schemeClr val="lt1"/>
                </a:solidFill>
                <a:latin typeface="Calibri"/>
                <a:ea typeface="Calibri"/>
                <a:cs typeface="Calibri"/>
                <a:sym typeface="Calibri"/>
              </a:rPr>
              <a:t>Monthly Weather Review, </a:t>
            </a:r>
            <a:r>
              <a:rPr lang="en-US" sz="1600" b="1">
                <a:solidFill>
                  <a:schemeClr val="lt1"/>
                </a:solidFill>
                <a:latin typeface="Calibri"/>
                <a:ea typeface="Calibri"/>
                <a:cs typeface="Calibri"/>
                <a:sym typeface="Calibri"/>
              </a:rPr>
              <a:t>144, 3333–3354.</a:t>
            </a:r>
          </a:p>
          <a:p>
            <a:pPr marL="0" marR="0" lvl="0" indent="0" algn="l" rtl="0">
              <a:spcBef>
                <a:spcPts val="0"/>
              </a:spcBef>
              <a:buNone/>
            </a:pPr>
            <a:endParaRPr sz="1600" b="1">
              <a:solidFill>
                <a:schemeClr val="lt1"/>
              </a:solidFill>
              <a:latin typeface="Calibri"/>
              <a:ea typeface="Calibri"/>
              <a:cs typeface="Calibri"/>
              <a:sym typeface="Calibri"/>
            </a:endParaRPr>
          </a:p>
          <a:p>
            <a:pPr lvl="0" rtl="0">
              <a:spcBef>
                <a:spcPts val="0"/>
              </a:spcBef>
              <a:buClr>
                <a:schemeClr val="dk1"/>
              </a:buClr>
              <a:buSzPct val="25000"/>
              <a:buFont typeface="Arial"/>
              <a:buNone/>
            </a:pPr>
            <a:r>
              <a:rPr lang="en-US" sz="1600" b="1">
                <a:solidFill>
                  <a:schemeClr val="lt1"/>
                </a:solidFill>
                <a:latin typeface="Calibri"/>
                <a:ea typeface="Calibri"/>
                <a:cs typeface="Calibri"/>
                <a:sym typeface="Calibri"/>
              </a:rPr>
              <a:t>Rogers, R. F., J. A. Zhang, J. Zawislak, H. Jiang, G. R. Alvey III, E. J. Zipser, S. N. Stevenson, 2016: Observations of the Structure and Evolution of Hurricane Edouard (2014) during Intensity Change: Part II: Kinematic Structure and the Distribution of Deep Convection. </a:t>
            </a:r>
            <a:r>
              <a:rPr lang="en-US" sz="1600" b="1" i="1">
                <a:solidFill>
                  <a:schemeClr val="lt1"/>
                </a:solidFill>
                <a:latin typeface="Calibri"/>
                <a:ea typeface="Calibri"/>
                <a:cs typeface="Calibri"/>
                <a:sym typeface="Calibri"/>
              </a:rPr>
              <a:t>Monthly Weather Review</a:t>
            </a:r>
            <a:r>
              <a:rPr lang="en-US" sz="1600" b="1">
                <a:solidFill>
                  <a:schemeClr val="lt1"/>
                </a:solidFill>
                <a:latin typeface="Calibri"/>
                <a:ea typeface="Calibri"/>
                <a:cs typeface="Calibri"/>
                <a:sym typeface="Calibri"/>
              </a:rPr>
              <a:t>, 144, 3355–3376.</a:t>
            </a: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Shape 237"/>
          <p:cNvPicPr preferRelativeResize="0"/>
          <p:nvPr/>
        </p:nvPicPr>
        <p:blipFill rotWithShape="1">
          <a:blip r:embed="rId3">
            <a:alphaModFix/>
          </a:blip>
          <a:srcRect/>
          <a:stretch/>
        </p:blipFill>
        <p:spPr>
          <a:xfrm>
            <a:off x="11168721" y="6052828"/>
            <a:ext cx="598161" cy="598161"/>
          </a:xfrm>
          <a:prstGeom prst="rect">
            <a:avLst/>
          </a:prstGeom>
          <a:noFill/>
          <a:ln>
            <a:noFill/>
          </a:ln>
        </p:spPr>
      </p:pic>
      <p:pic>
        <p:nvPicPr>
          <p:cNvPr id="238" name="Shape 238"/>
          <p:cNvPicPr preferRelativeResize="0"/>
          <p:nvPr/>
        </p:nvPicPr>
        <p:blipFill rotWithShape="1">
          <a:blip r:embed="rId4">
            <a:alphaModFix/>
          </a:blip>
          <a:srcRect/>
          <a:stretch/>
        </p:blipFill>
        <p:spPr>
          <a:xfrm>
            <a:off x="270207" y="6094666"/>
            <a:ext cx="581628" cy="556323"/>
          </a:xfrm>
          <a:prstGeom prst="rect">
            <a:avLst/>
          </a:prstGeom>
          <a:noFill/>
          <a:ln>
            <a:noFill/>
          </a:ln>
        </p:spPr>
      </p:pic>
      <p:grpSp>
        <p:nvGrpSpPr>
          <p:cNvPr id="239" name="Shape 239"/>
          <p:cNvGrpSpPr/>
          <p:nvPr/>
        </p:nvGrpSpPr>
        <p:grpSpPr>
          <a:xfrm>
            <a:off x="1036320" y="348544"/>
            <a:ext cx="9326879" cy="6024282"/>
            <a:chOff x="1036320" y="348544"/>
            <a:chExt cx="9326879" cy="6024282"/>
          </a:xfrm>
        </p:grpSpPr>
        <p:pic>
          <p:nvPicPr>
            <p:cNvPr id="240" name="Shape 240"/>
            <p:cNvPicPr preferRelativeResize="0"/>
            <p:nvPr/>
          </p:nvPicPr>
          <p:blipFill rotWithShape="1">
            <a:blip r:embed="rId5">
              <a:alphaModFix/>
            </a:blip>
            <a:srcRect t="12502"/>
            <a:stretch/>
          </p:blipFill>
          <p:spPr>
            <a:xfrm>
              <a:off x="1036320" y="348544"/>
              <a:ext cx="9326879" cy="6024282"/>
            </a:xfrm>
            <a:prstGeom prst="rect">
              <a:avLst/>
            </a:prstGeom>
            <a:noFill/>
            <a:ln>
              <a:noFill/>
            </a:ln>
          </p:spPr>
        </p:pic>
        <p:sp>
          <p:nvSpPr>
            <p:cNvPr id="241" name="Shape 241"/>
            <p:cNvSpPr/>
            <p:nvPr/>
          </p:nvSpPr>
          <p:spPr>
            <a:xfrm>
              <a:off x="4454423" y="1841165"/>
              <a:ext cx="5709852" cy="397730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SzPct val="25000"/>
                <a:buNone/>
              </a:pPr>
              <a:r>
                <a:rPr lang="en-US" sz="1800">
                  <a:solidFill>
                    <a:schemeClr val="lt1"/>
                  </a:solidFill>
                  <a:latin typeface="Century Gothic"/>
                  <a:ea typeface="Century Gothic"/>
                  <a:cs typeface="Century Gothic"/>
                  <a:sym typeface="Century Gothic"/>
                </a:rPr>
                <a:t>For the first time NOAA’s HWRF hurricane track and intensity forecast model was used to help understand the complex processes of Rapid Intensification (RI) in tropical cyclones. An important key to understanding the RI process was the availability of detailed aircraft observations in the inner core of the hurricane with which to compare the model results.  The model was able to reproduce the evolution of the hurricane structure that caused the RI process similar to what was seen in the actual detailed observations.  During the times and in the regions of the hurricane where detailed aircraft observations were not available, the model was able to used as a proxy to gain even more understanding of the four-dimensional intensification process.    </a:t>
              </a:r>
            </a:p>
          </p:txBody>
        </p:sp>
        <p:sp>
          <p:nvSpPr>
            <p:cNvPr id="242" name="Shape 242"/>
            <p:cNvSpPr txBox="1"/>
            <p:nvPr/>
          </p:nvSpPr>
          <p:spPr>
            <a:xfrm>
              <a:off x="3352800" y="1973989"/>
              <a:ext cx="6811476" cy="4016483"/>
            </a:xfrm>
            <a:prstGeom prst="rect">
              <a:avLst/>
            </a:prstGeom>
            <a:noFill/>
            <a:ln>
              <a:noFill/>
            </a:ln>
          </p:spPr>
          <p:txBody>
            <a:bodyPr lIns="91425" tIns="45700" rIns="91425" bIns="45700" anchor="t" anchorCtr="0">
              <a:noAutofit/>
            </a:bodyPr>
            <a:lstStyle/>
            <a:p>
              <a:pPr marL="0" marR="0" lvl="0" indent="0" algn="just" rtl="0">
                <a:spcBef>
                  <a:spcPts val="0"/>
                </a:spcBef>
                <a:buNone/>
              </a:pPr>
              <a:endParaRPr sz="1500">
                <a:solidFill>
                  <a:schemeClr val="dk1"/>
                </a:solidFill>
                <a:latin typeface="Century Gothic"/>
                <a:ea typeface="Century Gothic"/>
                <a:cs typeface="Century Gothic"/>
                <a:sym typeface="Century Gothic"/>
              </a:endParaRPr>
            </a:p>
            <a:p>
              <a:pPr marL="0" marR="0" lvl="0" indent="0" algn="just" rtl="0">
                <a:spcBef>
                  <a:spcPts val="0"/>
                </a:spcBef>
                <a:buSzPct val="25000"/>
                <a:buNone/>
              </a:pPr>
              <a:r>
                <a:rPr lang="en-US" sz="1600" b="1">
                  <a:solidFill>
                    <a:schemeClr val="dk1"/>
                  </a:solidFill>
                  <a:latin typeface="Calibri"/>
                  <a:ea typeface="Calibri"/>
                  <a:cs typeface="Calibri"/>
                  <a:sym typeface="Calibri"/>
                </a:rPr>
                <a:t>A Study on the Asymmetric Rapid Intensification of Hurricane Earl (2010) using the HWRF System</a:t>
              </a:r>
            </a:p>
            <a:p>
              <a:pPr marL="0" marR="0" lvl="0" indent="0" algn="just" rtl="0">
                <a:spcBef>
                  <a:spcPts val="0"/>
                </a:spcBef>
                <a:buNone/>
              </a:pPr>
              <a:endParaRPr sz="1600" b="1">
                <a:solidFill>
                  <a:schemeClr val="dk1"/>
                </a:solidFill>
                <a:latin typeface="Calibri"/>
                <a:ea typeface="Calibri"/>
                <a:cs typeface="Calibri"/>
                <a:sym typeface="Calibri"/>
              </a:endParaRPr>
            </a:p>
            <a:p>
              <a:pPr marL="0" marR="0" lvl="0" indent="0" algn="just" rtl="0">
                <a:spcBef>
                  <a:spcPts val="0"/>
                </a:spcBef>
                <a:buSzPct val="25000"/>
                <a:buNone/>
              </a:pPr>
              <a:r>
                <a:rPr lang="en-US" sz="1600" b="1">
                  <a:solidFill>
                    <a:schemeClr val="dk1"/>
                  </a:solidFill>
                  <a:latin typeface="Calibri"/>
                  <a:ea typeface="Calibri"/>
                  <a:cs typeface="Calibri"/>
                  <a:sym typeface="Calibri"/>
                </a:rPr>
                <a:t>Hua Chen and Sundararaman G. Gopalakrishnan</a:t>
              </a:r>
            </a:p>
            <a:p>
              <a:pPr marL="0" marR="0" lvl="0" indent="0" algn="just" rtl="0">
                <a:spcBef>
                  <a:spcPts val="0"/>
                </a:spcBef>
                <a:buNone/>
              </a:pPr>
              <a:endParaRPr sz="1600" b="0">
                <a:solidFill>
                  <a:schemeClr val="dk1"/>
                </a:solidFill>
                <a:latin typeface="Calibri"/>
                <a:ea typeface="Calibri"/>
                <a:cs typeface="Calibri"/>
                <a:sym typeface="Calibri"/>
              </a:endParaRPr>
            </a:p>
            <a:p>
              <a:pPr marL="0" marR="0" lvl="0" indent="0" algn="just" rtl="0">
                <a:spcBef>
                  <a:spcPts val="0"/>
                </a:spcBef>
                <a:buSzPct val="25000"/>
                <a:buNone/>
              </a:pPr>
              <a:r>
                <a:rPr lang="en-US" sz="1600" b="0">
                  <a:solidFill>
                    <a:schemeClr val="dk1"/>
                  </a:solidFill>
                  <a:latin typeface="Calibri"/>
                  <a:ea typeface="Calibri"/>
                  <a:cs typeface="Calibri"/>
                  <a:sym typeface="Calibri"/>
                </a:rPr>
                <a:t>For</a:t>
              </a:r>
              <a:r>
                <a:rPr lang="en-US" sz="1600">
                  <a:solidFill>
                    <a:schemeClr val="dk1"/>
                  </a:solidFill>
                  <a:latin typeface="Calibri"/>
                  <a:ea typeface="Calibri"/>
                  <a:cs typeface="Calibri"/>
                  <a:sym typeface="Calibri"/>
                </a:rPr>
                <a:t> the first time NOAA’s HWRF hurricane track and intensity forecast model was used to help understand the complex processes of asymmetric Rapid Intensification (RI) in tropical cyclones. An important key to understanding the RI process was the availability of detailed aircraft observations in the inner core of the hurricane with which to compare the model results.  The model was able to reproduce the evolution of the hurricane structure that caused the RI process similar to what was seen in the actual detailed observations.  During the times and in the regions of the hurricane where detailed aircraft observations were not available, the model was able to used as a proxy to gain even more understanding of the four-dimensional intensification process.    </a:t>
              </a:r>
            </a:p>
          </p:txBody>
        </p:sp>
      </p:grpSp>
      <p:grpSp>
        <p:nvGrpSpPr>
          <p:cNvPr id="243" name="Shape 243"/>
          <p:cNvGrpSpPr/>
          <p:nvPr/>
        </p:nvGrpSpPr>
        <p:grpSpPr>
          <a:xfrm>
            <a:off x="1036320" y="476672"/>
            <a:ext cx="5779759" cy="5875235"/>
            <a:chOff x="1036320" y="476672"/>
            <a:chExt cx="5779759" cy="5875235"/>
          </a:xfrm>
        </p:grpSpPr>
        <p:sp>
          <p:nvSpPr>
            <p:cNvPr id="244" name="Shape 244"/>
            <p:cNvSpPr/>
            <p:nvPr/>
          </p:nvSpPr>
          <p:spPr>
            <a:xfrm>
              <a:off x="5087887" y="476672"/>
              <a:ext cx="1728191" cy="288032"/>
            </a:xfrm>
            <a:prstGeom prst="rect">
              <a:avLst/>
            </a:prstGeom>
            <a:solidFill>
              <a:srgbClr val="FFFFFF"/>
            </a:solidFill>
            <a:ln w="19050" cap="rnd"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SzPct val="25000"/>
                <a:buNone/>
              </a:pPr>
              <a:r>
                <a:rPr lang="en-US" sz="1900">
                  <a:solidFill>
                    <a:schemeClr val="dk1"/>
                  </a:solidFill>
                  <a:latin typeface="Calibri"/>
                  <a:ea typeface="Calibri"/>
                  <a:cs typeface="Calibri"/>
                  <a:sym typeface="Calibri"/>
                </a:rPr>
                <a:t>Feb 2015</a:t>
              </a:r>
            </a:p>
          </p:txBody>
        </p:sp>
        <p:sp>
          <p:nvSpPr>
            <p:cNvPr id="245" name="Shape 245"/>
            <p:cNvSpPr/>
            <p:nvPr/>
          </p:nvSpPr>
          <p:spPr>
            <a:xfrm>
              <a:off x="1199455" y="2227986"/>
              <a:ext cx="1152128" cy="432047"/>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900">
                <a:solidFill>
                  <a:schemeClr val="lt1"/>
                </a:solidFill>
                <a:latin typeface="Century Gothic"/>
                <a:ea typeface="Century Gothic"/>
                <a:cs typeface="Century Gothic"/>
                <a:sym typeface="Century Gothic"/>
              </a:endParaRPr>
            </a:p>
          </p:txBody>
        </p:sp>
        <p:sp>
          <p:nvSpPr>
            <p:cNvPr id="246" name="Shape 246"/>
            <p:cNvSpPr/>
            <p:nvPr/>
          </p:nvSpPr>
          <p:spPr>
            <a:xfrm>
              <a:off x="1036320" y="6052826"/>
              <a:ext cx="3619519" cy="299080"/>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900">
                <a:solidFill>
                  <a:schemeClr val="lt1"/>
                </a:solidFill>
                <a:latin typeface="Century Gothic"/>
                <a:ea typeface="Century Gothic"/>
                <a:cs typeface="Century Gothic"/>
                <a:sym typeface="Century Gothic"/>
              </a:endParaRPr>
            </a:p>
          </p:txBody>
        </p:sp>
      </p:grpSp>
      <p:sp>
        <p:nvSpPr>
          <p:cNvPr id="247" name="Shape 247"/>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7</a:t>
            </a:fld>
            <a:endParaRPr lang="en-US" sz="2800" b="0" i="0">
              <a:solidFill>
                <a:schemeClr val="lt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381000" y="325529"/>
            <a:ext cx="10237300" cy="666785"/>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200" b="0" i="0" u="none" strike="noStrike" cap="none">
                <a:solidFill>
                  <a:srgbClr val="FFFF00"/>
                </a:solidFill>
                <a:latin typeface="Calibri"/>
                <a:ea typeface="Calibri"/>
                <a:cs typeface="Calibri"/>
                <a:sym typeface="Calibri"/>
              </a:rPr>
              <a:t>Hurricane Earl (2010): How close are we to reality?</a:t>
            </a:r>
          </a:p>
        </p:txBody>
      </p:sp>
      <p:sp>
        <p:nvSpPr>
          <p:cNvPr id="262" name="Shape 262"/>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8</a:t>
            </a:fld>
            <a:endParaRPr lang="en-US" sz="2800" b="0" i="0">
              <a:solidFill>
                <a:schemeClr val="lt1"/>
              </a:solidFill>
              <a:latin typeface="Century Gothic"/>
              <a:ea typeface="Century Gothic"/>
              <a:cs typeface="Century Gothic"/>
              <a:sym typeface="Century Gothic"/>
            </a:endParaRPr>
          </a:p>
        </p:txBody>
      </p:sp>
      <p:pic>
        <p:nvPicPr>
          <p:cNvPr id="254" name="Shape 254"/>
          <p:cNvPicPr preferRelativeResize="0"/>
          <p:nvPr/>
        </p:nvPicPr>
        <p:blipFill rotWithShape="1">
          <a:blip r:embed="rId3">
            <a:alphaModFix/>
          </a:blip>
          <a:srcRect/>
          <a:stretch/>
        </p:blipFill>
        <p:spPr>
          <a:xfrm>
            <a:off x="11168721" y="6052828"/>
            <a:ext cx="598161" cy="598161"/>
          </a:xfrm>
          <a:prstGeom prst="rect">
            <a:avLst/>
          </a:prstGeom>
          <a:noFill/>
          <a:ln>
            <a:noFill/>
          </a:ln>
        </p:spPr>
      </p:pic>
      <p:pic>
        <p:nvPicPr>
          <p:cNvPr id="255" name="Shape 255"/>
          <p:cNvPicPr preferRelativeResize="0"/>
          <p:nvPr/>
        </p:nvPicPr>
        <p:blipFill rotWithShape="1">
          <a:blip r:embed="rId4">
            <a:alphaModFix/>
          </a:blip>
          <a:srcRect/>
          <a:stretch/>
        </p:blipFill>
        <p:spPr>
          <a:xfrm>
            <a:off x="270207" y="6094666"/>
            <a:ext cx="581628" cy="556323"/>
          </a:xfrm>
          <a:prstGeom prst="rect">
            <a:avLst/>
          </a:prstGeom>
          <a:noFill/>
          <a:ln>
            <a:noFill/>
          </a:ln>
        </p:spPr>
      </p:pic>
      <p:sp>
        <p:nvSpPr>
          <p:cNvPr id="256" name="Shape 256"/>
          <p:cNvSpPr txBox="1"/>
          <p:nvPr/>
        </p:nvSpPr>
        <p:spPr>
          <a:xfrm>
            <a:off x="1971678" y="6119939"/>
            <a:ext cx="8077199" cy="584774"/>
          </a:xfrm>
          <a:prstGeom prst="rect">
            <a:avLst/>
          </a:prstGeom>
          <a:noFill/>
          <a:ln w="9525" cap="flat" cmpd="sng">
            <a:solidFill>
              <a:srgbClr val="92D050"/>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Clr>
                <a:schemeClr val="lt1"/>
              </a:buClr>
              <a:buSzPct val="25000"/>
              <a:buFont typeface="Noto Sans Symbols"/>
              <a:buNone/>
            </a:pPr>
            <a:r>
              <a:rPr lang="en-US" sz="1600">
                <a:solidFill>
                  <a:schemeClr val="lt1"/>
                </a:solidFill>
                <a:latin typeface="Calibri"/>
                <a:ea typeface="Calibri"/>
                <a:cs typeface="Calibri"/>
                <a:sym typeface="Calibri"/>
              </a:rPr>
              <a:t>Apart from the standard verification metrics (track and  peak winds),  HWRF reproduced the storm structure extremely well making this an unique data set</a:t>
            </a:r>
          </a:p>
        </p:txBody>
      </p:sp>
      <p:pic>
        <p:nvPicPr>
          <p:cNvPr id="257" name="Shape 257"/>
          <p:cNvPicPr preferRelativeResize="0"/>
          <p:nvPr/>
        </p:nvPicPr>
        <p:blipFill rotWithShape="1">
          <a:blip r:embed="rId5">
            <a:alphaModFix/>
          </a:blip>
          <a:srcRect l="8447" t="12450" r="5377" b="3185"/>
          <a:stretch/>
        </p:blipFill>
        <p:spPr>
          <a:xfrm>
            <a:off x="433787" y="1187667"/>
            <a:ext cx="3649153" cy="4791586"/>
          </a:xfrm>
          <a:prstGeom prst="rect">
            <a:avLst/>
          </a:prstGeom>
          <a:noFill/>
          <a:ln>
            <a:noFill/>
          </a:ln>
        </p:spPr>
      </p:pic>
      <p:sp>
        <p:nvSpPr>
          <p:cNvPr id="258" name="Shape 258"/>
          <p:cNvSpPr txBox="1"/>
          <p:nvPr/>
        </p:nvSpPr>
        <p:spPr>
          <a:xfrm>
            <a:off x="1284923" y="1187667"/>
            <a:ext cx="2338788"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1">
                <a:solidFill>
                  <a:schemeClr val="dk1"/>
                </a:solidFill>
                <a:latin typeface="Century Gothic"/>
                <a:ea typeface="Century Gothic"/>
                <a:cs typeface="Century Gothic"/>
                <a:sym typeface="Century Gothic"/>
              </a:rPr>
              <a:t>Aug 26, 18 Z forecast</a:t>
            </a:r>
          </a:p>
        </p:txBody>
      </p:sp>
      <p:pic>
        <p:nvPicPr>
          <p:cNvPr id="259" name="Shape 259"/>
          <p:cNvPicPr preferRelativeResize="0"/>
          <p:nvPr/>
        </p:nvPicPr>
        <p:blipFill rotWithShape="1">
          <a:blip r:embed="rId6">
            <a:alphaModFix/>
          </a:blip>
          <a:srcRect l="16104" t="19158" r="63369" b="25263"/>
          <a:stretch/>
        </p:blipFill>
        <p:spPr>
          <a:xfrm>
            <a:off x="4141082" y="1149266"/>
            <a:ext cx="2378403" cy="4829987"/>
          </a:xfrm>
          <a:prstGeom prst="rect">
            <a:avLst/>
          </a:prstGeom>
          <a:noFill/>
          <a:ln>
            <a:noFill/>
          </a:ln>
        </p:spPr>
      </p:pic>
      <p:pic>
        <p:nvPicPr>
          <p:cNvPr id="260" name="Shape 260"/>
          <p:cNvPicPr preferRelativeResize="0"/>
          <p:nvPr/>
        </p:nvPicPr>
        <p:blipFill rotWithShape="1">
          <a:blip r:embed="rId6">
            <a:alphaModFix/>
          </a:blip>
          <a:srcRect l="39458" t="19158" r="41910" b="25263"/>
          <a:stretch/>
        </p:blipFill>
        <p:spPr>
          <a:xfrm>
            <a:off x="8908489" y="1149266"/>
            <a:ext cx="2275175" cy="4829987"/>
          </a:xfrm>
          <a:prstGeom prst="rect">
            <a:avLst/>
          </a:prstGeom>
          <a:noFill/>
          <a:ln>
            <a:noFill/>
          </a:ln>
        </p:spPr>
      </p:pic>
      <p:pic>
        <p:nvPicPr>
          <p:cNvPr id="261" name="Shape 261"/>
          <p:cNvPicPr preferRelativeResize="0"/>
          <p:nvPr/>
        </p:nvPicPr>
        <p:blipFill rotWithShape="1">
          <a:blip r:embed="rId6">
            <a:alphaModFix/>
          </a:blip>
          <a:srcRect l="62234" t="19158" r="19404" b="25263"/>
          <a:stretch/>
        </p:blipFill>
        <p:spPr>
          <a:xfrm>
            <a:off x="6548555" y="1149266"/>
            <a:ext cx="2330863" cy="482998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5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500"/>
                                        <p:tgtEl>
                                          <p:spTgt spid="2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0"/>
                                        </p:tgtEl>
                                        <p:attrNameLst>
                                          <p:attrName>style.visibility</p:attrName>
                                        </p:attrNameLst>
                                      </p:cBhvr>
                                      <p:to>
                                        <p:strVal val="visible"/>
                                      </p:to>
                                    </p:set>
                                    <p:animEffect transition="in" filter="fade">
                                      <p:cBhvr>
                                        <p:cTn id="17" dur="500"/>
                                        <p:tgtEl>
                                          <p:spTgt spid="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Shape 268"/>
          <p:cNvPicPr preferRelativeResize="0"/>
          <p:nvPr/>
        </p:nvPicPr>
        <p:blipFill rotWithShape="1">
          <a:blip r:embed="rId3">
            <a:alphaModFix/>
          </a:blip>
          <a:srcRect/>
          <a:stretch/>
        </p:blipFill>
        <p:spPr>
          <a:xfrm>
            <a:off x="11467803" y="185461"/>
            <a:ext cx="598161" cy="598161"/>
          </a:xfrm>
          <a:prstGeom prst="rect">
            <a:avLst/>
          </a:prstGeom>
          <a:noFill/>
          <a:ln>
            <a:noFill/>
          </a:ln>
        </p:spPr>
      </p:pic>
      <p:pic>
        <p:nvPicPr>
          <p:cNvPr id="269" name="Shape 269"/>
          <p:cNvPicPr preferRelativeResize="0"/>
          <p:nvPr/>
        </p:nvPicPr>
        <p:blipFill rotWithShape="1">
          <a:blip r:embed="rId4">
            <a:alphaModFix/>
          </a:blip>
          <a:srcRect/>
          <a:stretch/>
        </p:blipFill>
        <p:spPr>
          <a:xfrm>
            <a:off x="104170" y="227301"/>
            <a:ext cx="581628" cy="556323"/>
          </a:xfrm>
          <a:prstGeom prst="rect">
            <a:avLst/>
          </a:prstGeom>
          <a:noFill/>
          <a:ln>
            <a:noFill/>
          </a:ln>
        </p:spPr>
      </p:pic>
      <p:sp>
        <p:nvSpPr>
          <p:cNvPr id="270" name="Shape 270"/>
          <p:cNvSpPr txBox="1">
            <a:spLocks noGrp="1"/>
          </p:cNvSpPr>
          <p:nvPr>
            <p:ph type="title"/>
          </p:nvPr>
        </p:nvSpPr>
        <p:spPr>
          <a:xfrm>
            <a:off x="914400" y="227301"/>
            <a:ext cx="8991600" cy="666785"/>
          </a:xfrm>
          <a:prstGeom prst="rect">
            <a:avLst/>
          </a:prstGeom>
          <a:noFill/>
          <a:ln>
            <a:noFill/>
          </a:ln>
        </p:spPr>
        <p:txBody>
          <a:bodyPr lIns="91425" tIns="45700" rIns="91425" bIns="45700" anchor="t" anchorCtr="0">
            <a:noAutofit/>
          </a:bodyPr>
          <a:lstStyle/>
          <a:p>
            <a:pPr marL="0" marR="0" lvl="0" indent="0" algn="l" rtl="0">
              <a:spcBef>
                <a:spcPts val="0"/>
              </a:spcBef>
              <a:buClr>
                <a:srgbClr val="FFFF00"/>
              </a:buClr>
              <a:buSzPct val="25000"/>
              <a:buFont typeface="Calibri"/>
              <a:buNone/>
            </a:pPr>
            <a:r>
              <a:rPr lang="en-US" sz="3000" b="0" i="0" u="none" strike="noStrike" cap="none">
                <a:solidFill>
                  <a:srgbClr val="FFFF00"/>
                </a:solidFill>
                <a:latin typeface="Calibri"/>
                <a:ea typeface="Calibri"/>
                <a:cs typeface="Calibri"/>
                <a:sym typeface="Calibri"/>
              </a:rPr>
              <a:t>Hurricane Earl (2012): Large Scale - Vortex Interactions</a:t>
            </a:r>
          </a:p>
        </p:txBody>
      </p:sp>
      <p:sp>
        <p:nvSpPr>
          <p:cNvPr id="272" name="Shape 272"/>
          <p:cNvSpPr txBox="1">
            <a:spLocks noGrp="1"/>
          </p:cNvSpPr>
          <p:nvPr>
            <p:ph type="sldNum" idx="12"/>
          </p:nvPr>
        </p:nvSpPr>
        <p:spPr>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a:solidFill>
                  <a:schemeClr val="lt1"/>
                </a:solidFill>
                <a:latin typeface="Century Gothic"/>
                <a:ea typeface="Century Gothic"/>
                <a:cs typeface="Century Gothic"/>
                <a:sym typeface="Century Gothic"/>
              </a:rPr>
              <a:pPr marL="0" marR="0" lvl="0" indent="0" algn="ctr" rtl="0">
                <a:spcBef>
                  <a:spcPts val="0"/>
                </a:spcBef>
                <a:buSzPct val="25000"/>
                <a:buNone/>
              </a:pPr>
              <a:t>9</a:t>
            </a:fld>
            <a:endParaRPr lang="en-US" sz="2800" b="0" i="0">
              <a:solidFill>
                <a:schemeClr val="lt1"/>
              </a:solidFill>
              <a:latin typeface="Century Gothic"/>
              <a:ea typeface="Century Gothic"/>
              <a:cs typeface="Century Gothic"/>
              <a:sym typeface="Century Gothic"/>
            </a:endParaRPr>
          </a:p>
        </p:txBody>
      </p:sp>
      <p:sp>
        <p:nvSpPr>
          <p:cNvPr id="271" name="Shape 271"/>
          <p:cNvSpPr txBox="1"/>
          <p:nvPr/>
        </p:nvSpPr>
        <p:spPr>
          <a:xfrm>
            <a:off x="457200" y="5892225"/>
            <a:ext cx="5105399" cy="553997"/>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1500">
                <a:solidFill>
                  <a:schemeClr val="lt1"/>
                </a:solidFill>
                <a:latin typeface="Calibri"/>
                <a:ea typeface="Calibri"/>
                <a:cs typeface="Calibri"/>
                <a:sym typeface="Calibri"/>
              </a:rPr>
              <a:t>Persistent convection down shear left, pre-RI; Down shear left  &amp; up shear left during RI. Convection was asymmetric during  RI</a:t>
            </a:r>
          </a:p>
        </p:txBody>
      </p:sp>
      <p:sp>
        <p:nvSpPr>
          <p:cNvPr id="273" name="Shape 273"/>
          <p:cNvSpPr txBox="1"/>
          <p:nvPr/>
        </p:nvSpPr>
        <p:spPr>
          <a:xfrm>
            <a:off x="5867400" y="5791200"/>
            <a:ext cx="5055701" cy="784830"/>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1500">
                <a:solidFill>
                  <a:schemeClr val="lt1"/>
                </a:solidFill>
                <a:latin typeface="Calibri"/>
                <a:ea typeface="Calibri"/>
                <a:cs typeface="Calibri"/>
                <a:sym typeface="Calibri"/>
              </a:rPr>
              <a:t>Horizontal advection of potential temperature perturbations associated with downdrafts/ subsiding motion in a region of  large scale descent. This configuration supports intensification</a:t>
            </a:r>
          </a:p>
        </p:txBody>
      </p:sp>
      <p:grpSp>
        <p:nvGrpSpPr>
          <p:cNvPr id="274" name="Shape 274"/>
          <p:cNvGrpSpPr/>
          <p:nvPr/>
        </p:nvGrpSpPr>
        <p:grpSpPr>
          <a:xfrm>
            <a:off x="6019800" y="1447800"/>
            <a:ext cx="4521005" cy="4182099"/>
            <a:chOff x="5994594" y="1371600"/>
            <a:chExt cx="4521005" cy="4182099"/>
          </a:xfrm>
        </p:grpSpPr>
        <p:pic>
          <p:nvPicPr>
            <p:cNvPr id="275" name="Shape 275"/>
            <p:cNvPicPr preferRelativeResize="0"/>
            <p:nvPr/>
          </p:nvPicPr>
          <p:blipFill rotWithShape="1">
            <a:blip r:embed="rId5">
              <a:alphaModFix/>
            </a:blip>
            <a:srcRect/>
            <a:stretch/>
          </p:blipFill>
          <p:spPr>
            <a:xfrm>
              <a:off x="5994594" y="1371600"/>
              <a:ext cx="4521005" cy="4182099"/>
            </a:xfrm>
            <a:prstGeom prst="rect">
              <a:avLst/>
            </a:prstGeom>
            <a:noFill/>
            <a:ln>
              <a:noFill/>
            </a:ln>
          </p:spPr>
        </p:pic>
        <p:sp>
          <p:nvSpPr>
            <p:cNvPr id="276" name="Shape 276"/>
            <p:cNvSpPr/>
            <p:nvPr/>
          </p:nvSpPr>
          <p:spPr>
            <a:xfrm>
              <a:off x="7772400" y="2819400"/>
              <a:ext cx="914400" cy="838199"/>
            </a:xfrm>
            <a:prstGeom prst="ellipse">
              <a:avLst/>
            </a:prstGeom>
            <a:noFill/>
            <a:ln w="57150" cap="flat" cmpd="sng">
              <a:solidFill>
                <a:srgbClr val="2108B6"/>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900">
                <a:solidFill>
                  <a:schemeClr val="lt1"/>
                </a:solidFill>
                <a:latin typeface="Century Gothic"/>
                <a:ea typeface="Century Gothic"/>
                <a:cs typeface="Century Gothic"/>
                <a:sym typeface="Century Gothic"/>
              </a:endParaRPr>
            </a:p>
          </p:txBody>
        </p:sp>
        <p:cxnSp>
          <p:nvCxnSpPr>
            <p:cNvPr id="277" name="Shape 277"/>
            <p:cNvCxnSpPr/>
            <p:nvPr/>
          </p:nvCxnSpPr>
          <p:spPr>
            <a:xfrm>
              <a:off x="6416842" y="3319128"/>
              <a:ext cx="3657600" cy="1587"/>
            </a:xfrm>
            <a:prstGeom prst="straightConnector1">
              <a:avLst/>
            </a:prstGeom>
            <a:noFill/>
            <a:ln w="9525" cap="flat" cmpd="sng">
              <a:solidFill>
                <a:srgbClr val="FF0000"/>
              </a:solidFill>
              <a:prstDash val="solid"/>
              <a:round/>
              <a:headEnd type="none" w="med" len="med"/>
              <a:tailEnd type="none" w="med" len="med"/>
            </a:ln>
          </p:spPr>
        </p:cxnSp>
        <p:sp>
          <p:nvSpPr>
            <p:cNvPr id="278" name="Shape 278"/>
            <p:cNvSpPr/>
            <p:nvPr/>
          </p:nvSpPr>
          <p:spPr>
            <a:xfrm>
              <a:off x="7620000" y="1752600"/>
              <a:ext cx="2209799" cy="381000"/>
            </a:xfrm>
            <a:prstGeom prst="ellipse">
              <a:avLst/>
            </a:prstGeom>
            <a:noFill/>
            <a:ln>
              <a:noFill/>
            </a:ln>
          </p:spPr>
          <p:txBody>
            <a:bodyPr lIns="91425" tIns="45700" rIns="91425" bIns="45700" anchor="ctr" anchorCtr="0">
              <a:noAutofit/>
            </a:bodyPr>
            <a:lstStyle/>
            <a:p>
              <a:pPr marL="0" marR="0" lvl="0" indent="0" algn="ctr" rtl="0">
                <a:spcBef>
                  <a:spcPts val="0"/>
                </a:spcBef>
                <a:buSzPct val="25000"/>
                <a:buNone/>
              </a:pPr>
              <a:r>
                <a:rPr lang="en-US" sz="1600" b="1">
                  <a:solidFill>
                    <a:schemeClr val="dk1"/>
                  </a:solidFill>
                  <a:latin typeface="Calibri"/>
                  <a:ea typeface="Calibri"/>
                  <a:cs typeface="Calibri"/>
                  <a:sym typeface="Calibri"/>
                </a:rPr>
                <a:t>Region of large scale decent</a:t>
              </a:r>
            </a:p>
          </p:txBody>
        </p:sp>
        <p:sp>
          <p:nvSpPr>
            <p:cNvPr id="279" name="Shape 279"/>
            <p:cNvSpPr/>
            <p:nvPr/>
          </p:nvSpPr>
          <p:spPr>
            <a:xfrm>
              <a:off x="7696200" y="4267200"/>
              <a:ext cx="2133599" cy="609599"/>
            </a:xfrm>
            <a:prstGeom prst="ellipse">
              <a:avLst/>
            </a:prstGeom>
            <a:noFill/>
            <a:ln>
              <a:noFill/>
            </a:ln>
          </p:spPr>
          <p:txBody>
            <a:bodyPr lIns="91425" tIns="45700" rIns="91425" bIns="45700" anchor="ctr" anchorCtr="0">
              <a:noAutofit/>
            </a:bodyPr>
            <a:lstStyle/>
            <a:p>
              <a:pPr marL="0" marR="0" lvl="0" indent="0" algn="ctr" rtl="0">
                <a:spcBef>
                  <a:spcPts val="0"/>
                </a:spcBef>
                <a:buSzPct val="25000"/>
                <a:buNone/>
              </a:pPr>
              <a:r>
                <a:rPr lang="en-US" sz="1600" b="1">
                  <a:solidFill>
                    <a:schemeClr val="dk1"/>
                  </a:solidFill>
                  <a:latin typeface="Calibri"/>
                  <a:ea typeface="Calibri"/>
                  <a:cs typeface="Calibri"/>
                  <a:sym typeface="Calibri"/>
                </a:rPr>
                <a:t>Region of large scale assent</a:t>
              </a:r>
            </a:p>
          </p:txBody>
        </p:sp>
      </p:grpSp>
      <p:grpSp>
        <p:nvGrpSpPr>
          <p:cNvPr id="280" name="Shape 280"/>
          <p:cNvGrpSpPr/>
          <p:nvPr/>
        </p:nvGrpSpPr>
        <p:grpSpPr>
          <a:xfrm>
            <a:off x="228600" y="1063416"/>
            <a:ext cx="5153628" cy="4633228"/>
            <a:chOff x="304800" y="1063416"/>
            <a:chExt cx="5153628" cy="4633228"/>
          </a:xfrm>
        </p:grpSpPr>
        <p:sp>
          <p:nvSpPr>
            <p:cNvPr id="281" name="Shape 281"/>
            <p:cNvSpPr txBox="1"/>
            <p:nvPr/>
          </p:nvSpPr>
          <p:spPr>
            <a:xfrm>
              <a:off x="1289092" y="1063416"/>
              <a:ext cx="1911306"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b="1">
                  <a:solidFill>
                    <a:schemeClr val="lt1"/>
                  </a:solidFill>
                  <a:latin typeface="Calibri"/>
                  <a:ea typeface="Calibri"/>
                  <a:cs typeface="Calibri"/>
                  <a:sym typeface="Calibri"/>
                </a:rPr>
                <a:t>P-3 Lower fuselage</a:t>
              </a:r>
            </a:p>
          </p:txBody>
        </p:sp>
        <p:sp>
          <p:nvSpPr>
            <p:cNvPr id="282" name="Shape 282"/>
            <p:cNvSpPr txBox="1"/>
            <p:nvPr/>
          </p:nvSpPr>
          <p:spPr>
            <a:xfrm flipH="1">
              <a:off x="3492961" y="1063416"/>
              <a:ext cx="1841038"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b="1">
                  <a:solidFill>
                    <a:schemeClr val="lt1"/>
                  </a:solidFill>
                  <a:latin typeface="Calibri"/>
                  <a:ea typeface="Calibri"/>
                  <a:cs typeface="Calibri"/>
                  <a:sym typeface="Calibri"/>
                </a:rPr>
                <a:t>HWRF simulated</a:t>
              </a:r>
            </a:p>
          </p:txBody>
        </p:sp>
        <p:pic>
          <p:nvPicPr>
            <p:cNvPr id="283" name="Shape 283"/>
            <p:cNvPicPr preferRelativeResize="0"/>
            <p:nvPr/>
          </p:nvPicPr>
          <p:blipFill rotWithShape="1">
            <a:blip r:embed="rId6">
              <a:alphaModFix/>
            </a:blip>
            <a:srcRect l="26597" t="21473" r="31719" b="26105"/>
            <a:stretch/>
          </p:blipFill>
          <p:spPr>
            <a:xfrm>
              <a:off x="953630" y="1447800"/>
              <a:ext cx="4504797" cy="4248844"/>
            </a:xfrm>
            <a:prstGeom prst="rect">
              <a:avLst/>
            </a:prstGeom>
            <a:noFill/>
            <a:ln>
              <a:noFill/>
            </a:ln>
          </p:spPr>
        </p:pic>
        <p:sp>
          <p:nvSpPr>
            <p:cNvPr id="284" name="Shape 284"/>
            <p:cNvSpPr txBox="1"/>
            <p:nvPr/>
          </p:nvSpPr>
          <p:spPr>
            <a:xfrm>
              <a:off x="304800" y="2498475"/>
              <a:ext cx="801230"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b="1">
                  <a:solidFill>
                    <a:schemeClr val="lt1"/>
                  </a:solidFill>
                  <a:latin typeface="Calibri"/>
                  <a:ea typeface="Calibri"/>
                  <a:cs typeface="Calibri"/>
                  <a:sym typeface="Calibri"/>
                </a:rPr>
                <a:t>Pre-RI</a:t>
              </a:r>
            </a:p>
          </p:txBody>
        </p:sp>
        <p:sp>
          <p:nvSpPr>
            <p:cNvPr id="285" name="Shape 285"/>
            <p:cNvSpPr txBox="1"/>
            <p:nvPr/>
          </p:nvSpPr>
          <p:spPr>
            <a:xfrm>
              <a:off x="417968" y="4254053"/>
              <a:ext cx="801230"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b="1">
                  <a:solidFill>
                    <a:schemeClr val="lt1"/>
                  </a:solidFill>
                  <a:latin typeface="Calibri"/>
                  <a:ea typeface="Calibri"/>
                  <a:cs typeface="Calibri"/>
                  <a:sym typeface="Calibri"/>
                </a:rPr>
                <a:t>RI</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Ion">
  <a:themeElements>
    <a:clrScheme name="Ion">
      <a:dk1>
        <a:srgbClr val="000000"/>
      </a:dk1>
      <a:lt1>
        <a:srgbClr val="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TotalTime>
  <Words>1477</Words>
  <PresentationFormat>Custom</PresentationFormat>
  <Paragraphs>165</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Century Gothic</vt:lpstr>
      <vt:lpstr>Noto Sans Symbols</vt:lpstr>
      <vt:lpstr>Ion</vt:lpstr>
      <vt:lpstr>Slide 1</vt:lpstr>
      <vt:lpstr>Slide 2</vt:lpstr>
      <vt:lpstr>Slide 3</vt:lpstr>
      <vt:lpstr>Challenges: Factors Influencing TC Intensification</vt:lpstr>
      <vt:lpstr>Slide 5</vt:lpstr>
      <vt:lpstr>Slide 6</vt:lpstr>
      <vt:lpstr>Slide 7</vt:lpstr>
      <vt:lpstr>Hurricane Earl (2010): How close are we to reality?</vt:lpstr>
      <vt:lpstr>Hurricane Earl (2012): Large Scale - Vortex Interactions</vt:lpstr>
      <vt:lpstr>Slide 10</vt:lpstr>
      <vt:lpstr>Slide 11</vt:lpstr>
      <vt:lpstr>Hurricane Edouard (2014): HWRF Ensembles</vt:lpstr>
      <vt:lpstr>Hurricane Edouard (2014): Convective Bursts RI vs NI</vt:lpstr>
      <vt:lpstr>Hurricane Edouard (2014): Influence of large-scale</vt:lpstr>
      <vt:lpstr>Hurricane Edouard (2014): Conclusions</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user</cp:lastModifiedBy>
  <cp:revision>15</cp:revision>
  <dcterms:modified xsi:type="dcterms:W3CDTF">2016-12-20T14:21:37Z</dcterms:modified>
</cp:coreProperties>
</file>