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oleObject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vml" ContentType="application/vnd.openxmlformats-officedocument.vmlDrawing"/>
  <Default Extension="png" ContentType="image/png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561" r:id="rId2"/>
    <p:sldId id="601" r:id="rId3"/>
    <p:sldId id="650" r:id="rId4"/>
    <p:sldId id="651" r:id="rId5"/>
    <p:sldId id="662" r:id="rId6"/>
    <p:sldId id="664" r:id="rId7"/>
    <p:sldId id="663" r:id="rId8"/>
    <p:sldId id="630" r:id="rId9"/>
    <p:sldId id="660" r:id="rId10"/>
    <p:sldId id="661" r:id="rId11"/>
    <p:sldId id="658" r:id="rId12"/>
    <p:sldId id="659" r:id="rId13"/>
    <p:sldId id="657" r:id="rId14"/>
    <p:sldId id="665" r:id="rId15"/>
    <p:sldId id="666" r:id="rId16"/>
    <p:sldId id="667" r:id="rId17"/>
    <p:sldId id="668" r:id="rId18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A50021"/>
    <a:srgbClr val="D1F0D0"/>
    <a:srgbClr val="FD0DFB"/>
    <a:srgbClr val="9999FF"/>
    <a:srgbClr val="FF3300"/>
    <a:srgbClr val="C0C0C0"/>
    <a:srgbClr val="000066"/>
    <a:srgbClr val="6666FF"/>
    <a:srgbClr val="3333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47"/>
    <p:restoredTop sz="89481" autoAdjust="0"/>
  </p:normalViewPr>
  <p:slideViewPr>
    <p:cSldViewPr snapToGrid="0">
      <p:cViewPr varScale="1">
        <p:scale>
          <a:sx n="165" d="100"/>
          <a:sy n="165" d="100"/>
        </p:scale>
        <p:origin x="224" y="1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1836" y="-8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4" Type="http://schemas.openxmlformats.org/officeDocument/2006/relationships/image" Target="../media/image31.wmf"/><Relationship Id="rId5" Type="http://schemas.openxmlformats.org/officeDocument/2006/relationships/image" Target="../media/image32.wmf"/><Relationship Id="rId6" Type="http://schemas.openxmlformats.org/officeDocument/2006/relationships/image" Target="../media/image33.wmf"/><Relationship Id="rId7" Type="http://schemas.openxmlformats.org/officeDocument/2006/relationships/image" Target="../media/image34.wmf"/><Relationship Id="rId8" Type="http://schemas.openxmlformats.org/officeDocument/2006/relationships/image" Target="../media/image35.wmf"/><Relationship Id="rId1" Type="http://schemas.openxmlformats.org/officeDocument/2006/relationships/image" Target="../media/image28.wmf"/><Relationship Id="rId2" Type="http://schemas.openxmlformats.org/officeDocument/2006/relationships/image" Target="../media/image2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F27DEBDD-BDFF-9C49-9494-6A4EBD8FA7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0510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4838"/>
            <a:ext cx="5607050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31263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8818E52F-AD2C-554D-854C-D2C491234C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1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7A0757-10F4-D84F-8E7B-379AC22A625C}" type="slidenum">
              <a:rPr lang="en-US">
                <a:latin typeface="Arial" charset="0"/>
                <a:ea typeface="ＭＳ Ｐゴシック" charset="-128"/>
                <a:cs typeface="ＭＳ Ｐゴシック" charset="-128"/>
              </a:rPr>
              <a:pPr/>
              <a:t>1</a:t>
            </a:fld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1400" dirty="0" smtClean="0">
                <a:latin typeface="Arial" charset="0"/>
              </a:rPr>
              <a:t>Hurricanes Matthew &amp; Nicole - 6 October 2016</a:t>
            </a:r>
          </a:p>
        </p:txBody>
      </p:sp>
    </p:spTree>
    <p:extLst>
      <p:ext uri="{BB962C8B-B14F-4D97-AF65-F5344CB8AC3E}">
        <p14:creationId xmlns:p14="http://schemas.microsoft.com/office/powerpoint/2010/main" val="34973693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1200" dirty="0" smtClean="0">
                <a:latin typeface="Times New Roman" charset="0"/>
                <a:cs typeface="Times New Roman" charset="0"/>
              </a:rPr>
              <a:t>Solid</a:t>
            </a:r>
            <a:r>
              <a:rPr lang="en-US" sz="1200" baseline="0" dirty="0" smtClean="0">
                <a:latin typeface="Times New Roman" charset="0"/>
                <a:cs typeface="Times New Roman" charset="0"/>
              </a:rPr>
              <a:t> lines with color shades denote radial inflow, dashed lines denote radial outflow, thin green solid lines denote updraft and thins yellow dashed lines denote downdrafts.</a:t>
            </a:r>
          </a:p>
          <a:p>
            <a:pPr>
              <a:lnSpc>
                <a:spcPct val="90000"/>
              </a:lnSpc>
            </a:pPr>
            <a:endParaRPr lang="en-US" sz="1200" baseline="0" dirty="0" smtClean="0">
              <a:latin typeface="Times New Roman" charset="0"/>
              <a:cs typeface="Times New Roman" charset="0"/>
            </a:endParaRPr>
          </a:p>
          <a:p>
            <a:pPr>
              <a:lnSpc>
                <a:spcPct val="90000"/>
              </a:lnSpc>
            </a:pPr>
            <a:r>
              <a:rPr lang="en-US" sz="1200" dirty="0" smtClean="0">
                <a:latin typeface="Times New Roman" charset="0"/>
                <a:cs typeface="Times New Roman" charset="0"/>
              </a:rPr>
              <a:t>Height of inflow layer more consistent with observations (denoted by purple solid line) </a:t>
            </a:r>
          </a:p>
          <a:p>
            <a:pPr>
              <a:lnSpc>
                <a:spcPct val="90000"/>
              </a:lnSpc>
            </a:pPr>
            <a:r>
              <a:rPr lang="en-US" sz="1200" dirty="0" smtClean="0">
                <a:latin typeface="Times New Roman" charset="0"/>
                <a:cs typeface="Times New Roman" charset="0"/>
              </a:rPr>
              <a:t>Significant differences occurs only within the PBL</a:t>
            </a:r>
          </a:p>
          <a:p>
            <a:pPr>
              <a:lnSpc>
                <a:spcPct val="90000"/>
              </a:lnSpc>
            </a:pPr>
            <a:r>
              <a:rPr lang="en-US" sz="1200" dirty="0" smtClean="0">
                <a:latin typeface="Times New Roman" charset="0"/>
                <a:cs typeface="Times New Roman" charset="0"/>
              </a:rPr>
              <a:t>Vertical diffusion negates gradients. Stronger the diffusion, weaker are the gradients and the subsequent radial frictional forces</a:t>
            </a:r>
          </a:p>
          <a:p>
            <a:pPr>
              <a:lnSpc>
                <a:spcPct val="90000"/>
              </a:lnSpc>
            </a:pPr>
            <a:r>
              <a:rPr lang="en-US" sz="1200" dirty="0" smtClean="0">
                <a:latin typeface="Times New Roman" charset="0"/>
                <a:cs typeface="Times New Roman" charset="0"/>
              </a:rPr>
              <a:t>Weaker the diffusion, stronger is the frictional forces in the PBL, stronger the radial acceleration of the flow in the PBL. </a:t>
            </a:r>
          </a:p>
          <a:p>
            <a:pPr>
              <a:lnSpc>
                <a:spcPct val="90000"/>
              </a:lnSpc>
            </a:pPr>
            <a:r>
              <a:rPr lang="en-US" sz="1200" dirty="0" smtClean="0">
                <a:latin typeface="Times New Roman" charset="0"/>
                <a:cs typeface="Times New Roman" charset="0"/>
              </a:rPr>
              <a:t>Enhanced cross isobaric flow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>
              <a:solidFill>
                <a:srgbClr val="000000"/>
              </a:solidFill>
              <a:latin typeface="Calibri" charset="0"/>
              <a:cs typeface="Times New Roman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rgbClr val="000000"/>
                </a:solidFill>
                <a:latin typeface="Calibri" charset="0"/>
                <a:cs typeface="Times New Roman" charset="0"/>
              </a:rPr>
              <a:t>Gopalakrishnan, S. G., F. D. Marks, </a:t>
            </a:r>
            <a:r>
              <a:rPr lang="en-US" sz="1200" dirty="0" err="1" smtClean="0">
                <a:solidFill>
                  <a:srgbClr val="000000"/>
                </a:solidFill>
                <a:latin typeface="Calibri" charset="0"/>
                <a:cs typeface="Times New Roman" charset="0"/>
              </a:rPr>
              <a:t>Jr</a:t>
            </a:r>
            <a:r>
              <a:rPr lang="en-US" sz="1200" dirty="0" smtClean="0">
                <a:solidFill>
                  <a:srgbClr val="000000"/>
                </a:solidFill>
                <a:latin typeface="Calibri" charset="0"/>
                <a:cs typeface="Times New Roman" charset="0"/>
              </a:rPr>
              <a:t>, J. A. Zhang, X. Zhang, J.-W. Bao and V. Tallapragada, 2012: A</a:t>
            </a:r>
            <a:r>
              <a:rPr lang="en-US" sz="1200" b="1" dirty="0" smtClean="0">
                <a:solidFill>
                  <a:srgbClr val="000000"/>
                </a:solidFill>
                <a:latin typeface="Calibri" charset="0"/>
                <a:cs typeface="Times New Roman" charset="0"/>
              </a:rPr>
              <a:t> </a:t>
            </a:r>
            <a:r>
              <a:rPr lang="en-US" sz="1200" dirty="0" smtClean="0">
                <a:solidFill>
                  <a:srgbClr val="000000"/>
                </a:solidFill>
                <a:latin typeface="Calibri" charset="0"/>
                <a:cs typeface="Times New Roman" charset="0"/>
              </a:rPr>
              <a:t>Study of the Impacts of Vertical Diffusion on the Structure and Intensity of the Tropical Cyclones Using the High Resolution HWRF system. (accepted). </a:t>
            </a:r>
          </a:p>
          <a:p>
            <a:endParaRPr lang="en-US" dirty="0">
              <a:latin typeface="Times New Roman" charset="0"/>
              <a:cs typeface="Times New Roman" charset="0"/>
            </a:endParaRPr>
          </a:p>
        </p:txBody>
      </p:sp>
      <p:sp>
        <p:nvSpPr>
          <p:cNvPr id="41987" name="Slide Number Placeholder 3"/>
          <p:cNvSpPr txBox="1">
            <a:spLocks noGrp="1"/>
          </p:cNvSpPr>
          <p:nvPr/>
        </p:nvSpPr>
        <p:spPr bwMode="auto">
          <a:xfrm>
            <a:off x="3967163" y="8759825"/>
            <a:ext cx="3035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20" tIns="46361" rIns="92720" bIns="46361"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8F42FF6D-EB20-CD4F-A14F-124FE046469C}" type="slidenum">
              <a:rPr lang="en-US" sz="1200">
                <a:latin typeface="Times New Roman" charset="0"/>
                <a:cs typeface="Times New Roman" charset="0"/>
              </a:rPr>
              <a:pPr algn="r" eaLnBrk="1" hangingPunct="1"/>
              <a:t>10</a:t>
            </a:fld>
            <a:endParaRPr lang="en-US" sz="1200">
              <a:latin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1116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18E52F-AD2C-554D-854C-D2C491234C15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5919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latin typeface="Calibri" charset="0"/>
              </a:rPr>
              <a:t>Map shows flight tracks for all of the NOAA missions (color coded are the flight level winds for the P-3 missions</a:t>
            </a:r>
            <a:r>
              <a:rPr lang="en-US" baseline="0" dirty="0" smtClean="0">
                <a:latin typeface="Calibri" charset="0"/>
              </a:rPr>
              <a:t>)</a:t>
            </a:r>
            <a:endParaRPr lang="en-US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0319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Rectangle 3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rial" charset="0"/>
              </a:rPr>
              <a:t>Since 15 May 2010 HRD has maintained our Blog on </a:t>
            </a:r>
            <a:r>
              <a:rPr lang="en-US" dirty="0" err="1" smtClean="0">
                <a:latin typeface="Arial" charset="0"/>
              </a:rPr>
              <a:t>Wordpress</a:t>
            </a:r>
            <a:r>
              <a:rPr lang="en-US" dirty="0" smtClean="0">
                <a:latin typeface="Arial" charset="0"/>
              </a:rPr>
              <a:t> which supports a RSS feed, Twitter, and Facebook accounts. </a:t>
            </a:r>
          </a:p>
          <a:p>
            <a:pPr eaLnBrk="1" hangingPunct="1">
              <a:defRPr/>
            </a:pPr>
            <a:endParaRPr lang="en-US" dirty="0" smtClean="0">
              <a:latin typeface="Arial" charset="0"/>
            </a:endParaRPr>
          </a:p>
          <a:p>
            <a:pPr eaLnBrk="1" hangingPunct="1">
              <a:defRPr/>
            </a:pPr>
            <a:r>
              <a:rPr lang="en-US" dirty="0" err="1" smtClean="0">
                <a:latin typeface="Arial" charset="0"/>
              </a:rPr>
              <a:t>Wordpress</a:t>
            </a:r>
            <a:r>
              <a:rPr lang="en-US" dirty="0" smtClean="0">
                <a:latin typeface="Arial" charset="0"/>
              </a:rPr>
              <a:t> Stats: 1,126 posts (18-19 posts per month), 249 comments. Most posts are during the hurricane season where we post our updates on field activities whenever we are operating.</a:t>
            </a:r>
          </a:p>
          <a:p>
            <a:pPr eaLnBrk="1" hangingPunct="1">
              <a:defRPr/>
            </a:pPr>
            <a:endParaRPr lang="en-US" dirty="0" smtClean="0">
              <a:latin typeface="Arial" charset="0"/>
            </a:endParaRPr>
          </a:p>
          <a:p>
            <a:pPr eaLnBrk="1" hangingPunct="1">
              <a:defRPr/>
            </a:pPr>
            <a:r>
              <a:rPr lang="en-US" dirty="0" err="1" smtClean="0">
                <a:latin typeface="Arial" charset="0"/>
              </a:rPr>
              <a:t>Wordpress</a:t>
            </a:r>
            <a:r>
              <a:rPr lang="en-US" dirty="0" smtClean="0">
                <a:latin typeface="Arial" charset="0"/>
              </a:rPr>
              <a:t> Blog Views by Month and Year</a:t>
            </a:r>
          </a:p>
          <a:p>
            <a:pPr eaLnBrk="1">
              <a:defRPr/>
            </a:pPr>
            <a:endParaRPr lang="en-US" sz="1200" b="1" kern="1200" dirty="0" smtClean="0">
              <a:solidFill>
                <a:schemeClr val="tx1"/>
              </a:solidFill>
              <a:latin typeface="Arial" pitchFamily="-65" charset="0"/>
              <a:ea typeface="ＭＳ Ｐゴシック" pitchFamily="-111" charset="-128"/>
              <a:cs typeface="ＭＳ Ｐゴシック" pitchFamily="-111" charset="-128"/>
            </a:endParaRPr>
          </a:p>
          <a:p>
            <a:pPr eaLnBrk="1"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	Jan	Feb	Mar	Apr	May	Jun	Jul	Aug	Sep	Oct	Nov	Dec	Total	</a:t>
            </a:r>
          </a:p>
          <a:p>
            <a:pPr eaLnBrk="1"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2010	</a:t>
            </a:r>
            <a:r>
              <a:rPr lang="en-US" sz="1200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				152	753	1,790	3,463	5,521	2,047	1,479	1,019	16,224	</a:t>
            </a:r>
          </a:p>
          <a:p>
            <a:pPr eaLnBrk="1"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2011	</a:t>
            </a:r>
            <a:r>
              <a:rPr lang="en-US" sz="1200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1,028	927	1,152	1,143	1,417	1,495	1,959	7,195	2,588	1,885	1,659	1,231	23,679	</a:t>
            </a:r>
          </a:p>
          <a:p>
            <a:pPr eaLnBrk="1"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2012	</a:t>
            </a:r>
            <a:r>
              <a:rPr lang="en-US" sz="1200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1,139	1,179	1,305	1,456	1,754	1,855	1,929	14,433	4,537	5,302	3,179	2,770	40,838	</a:t>
            </a:r>
          </a:p>
          <a:p>
            <a:pPr eaLnBrk="1"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2013	</a:t>
            </a:r>
            <a:r>
              <a:rPr lang="en-US" sz="1200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3,702	1,880	1,687	1,323	2,264	1,736	2,622	4,619	7,276	1,369	1,167	1,292	30,937	</a:t>
            </a:r>
          </a:p>
          <a:p>
            <a:pPr eaLnBrk="1"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2014	</a:t>
            </a:r>
            <a:r>
              <a:rPr lang="en-US" sz="1200" dirty="0" smtClean="0">
                <a:effectLst/>
              </a:rPr>
              <a:t>1,591	1,493	1,457	1,608	1,738	2,390	3,773	4,744	4,591	3,314	2,271	2,423	</a:t>
            </a:r>
            <a:r>
              <a:rPr lang="en-US" sz="1200" dirty="0" smtClean="0"/>
              <a:t>31,393</a:t>
            </a:r>
          </a:p>
          <a:p>
            <a:pPr eaLnBrk="1">
              <a:defRPr/>
            </a:pPr>
            <a:r>
              <a:rPr lang="en-US" sz="1200" dirty="0" smtClean="0"/>
              <a:t>	</a:t>
            </a:r>
          </a:p>
          <a:p>
            <a:pPr eaLnBrk="1">
              <a:defRPr/>
            </a:pPr>
            <a:r>
              <a:rPr lang="en-US" sz="1200" b="1" dirty="0" smtClean="0"/>
              <a:t>2015</a:t>
            </a:r>
            <a:r>
              <a:rPr lang="en-US" sz="1200" dirty="0" smtClean="0"/>
              <a:t>	</a:t>
            </a:r>
            <a:r>
              <a:rPr lang="en-US" sz="1200" dirty="0" smtClean="0">
                <a:effectLst/>
              </a:rPr>
              <a:t>1,913	1,684											  </a:t>
            </a:r>
            <a:r>
              <a:rPr lang="en-US" sz="1200" dirty="0" smtClean="0"/>
              <a:t>3,597</a:t>
            </a:r>
            <a:r>
              <a:rPr lang="en-US" sz="1200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									</a:t>
            </a:r>
          </a:p>
          <a:p>
            <a:pPr eaLnBrk="1"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Since late September 2013 HRD has tracked web pages using Google Analytics:</a:t>
            </a:r>
          </a:p>
          <a:p>
            <a:pPr eaLnBrk="1"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HRD Web site Stats: Since late September 2013 a total of 188,460 visits or 47,000 visits per month with 383,873 page views</a:t>
            </a:r>
          </a:p>
          <a:p>
            <a:pPr eaLnBrk="1">
              <a:defRPr/>
            </a:pPr>
            <a:endParaRPr lang="en-US" sz="1200" kern="1200" dirty="0" smtClean="0">
              <a:solidFill>
                <a:schemeClr val="tx1"/>
              </a:solidFill>
              <a:latin typeface="Arial" pitchFamily="-65" charset="0"/>
              <a:ea typeface="ＭＳ Ｐゴシック" pitchFamily="-111" charset="-128"/>
              <a:cs typeface="ＭＳ Ｐゴシック" pitchFamily="-111" charset="-128"/>
            </a:endParaRPr>
          </a:p>
          <a:p>
            <a:pPr eaLnBrk="1"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Twitter Stats: 1,666 tweets of which 1,126 are directly from the </a:t>
            </a:r>
            <a:r>
              <a:rPr lang="en-US" sz="1200" kern="1200" dirty="0" err="1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Wordpress</a:t>
            </a:r>
            <a:r>
              <a:rPr lang="en-US" sz="1200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 Blog and the rest from “Tweets from the Eye” which we do directly to Twitter from the NOAA aircraft during missions. “Tweets from the Eye” are a very effective and popular outreach tool helping educate the Public to what NOAA does. </a:t>
            </a:r>
          </a:p>
          <a:p>
            <a:pPr eaLnBrk="1" hangingPunct="1">
              <a:defRPr/>
            </a:pPr>
            <a:endParaRPr lang="en-US" dirty="0" smtClean="0">
              <a:latin typeface="Arial" charset="0"/>
            </a:endParaRPr>
          </a:p>
          <a:p>
            <a:endParaRPr lang="en-US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330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z="1000" u="sng" dirty="0">
                <a:latin typeface="Arial" charset="0"/>
              </a:rPr>
              <a:t>http://</a:t>
            </a:r>
            <a:r>
              <a:rPr lang="en-US" sz="1000" u="sng" dirty="0" err="1">
                <a:latin typeface="Arial" charset="0"/>
              </a:rPr>
              <a:t>www.nrc.noaa.gov/HFIPDraftPlan.html</a:t>
            </a:r>
            <a:endParaRPr lang="en-US" sz="1000" dirty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sz="1000" dirty="0">
                <a:latin typeface="Arial" charset="0"/>
              </a:rPr>
              <a:t>HFIP Team</a:t>
            </a:r>
          </a:p>
          <a:p>
            <a:pPr eaLnBrk="1" hangingPunct="1">
              <a:spcBef>
                <a:spcPct val="0"/>
              </a:spcBef>
            </a:pPr>
            <a:r>
              <a:rPr lang="en-US" sz="1000" dirty="0">
                <a:latin typeface="Arial" charset="0"/>
              </a:rPr>
              <a:t>Frank Marks, research lead</a:t>
            </a:r>
          </a:p>
          <a:p>
            <a:pPr eaLnBrk="1" hangingPunct="1">
              <a:spcBef>
                <a:spcPct val="0"/>
              </a:spcBef>
            </a:pPr>
            <a:r>
              <a:rPr lang="en-US" sz="1000" dirty="0">
                <a:latin typeface="Arial" charset="0"/>
              </a:rPr>
              <a:t>Ed Rappaport, operations lead</a:t>
            </a:r>
          </a:p>
          <a:p>
            <a:pPr eaLnBrk="1" hangingPunct="1">
              <a:spcBef>
                <a:spcPct val="0"/>
              </a:spcBef>
            </a:pPr>
            <a:r>
              <a:rPr lang="en-US" sz="1000" dirty="0">
                <a:latin typeface="Arial" charset="0"/>
              </a:rPr>
              <a:t>Fred </a:t>
            </a:r>
            <a:r>
              <a:rPr lang="en-US" sz="1000" dirty="0" err="1">
                <a:latin typeface="Arial" charset="0"/>
              </a:rPr>
              <a:t>Toepfer</a:t>
            </a:r>
            <a:r>
              <a:rPr lang="en-US" sz="1000" dirty="0">
                <a:latin typeface="Arial" charset="0"/>
              </a:rPr>
              <a:t>, project manager</a:t>
            </a:r>
          </a:p>
          <a:p>
            <a:pPr eaLnBrk="1" hangingPunct="1">
              <a:spcBef>
                <a:spcPct val="0"/>
              </a:spcBef>
            </a:pPr>
            <a:r>
              <a:rPr lang="en-US" sz="1000" dirty="0" smtClean="0">
                <a:latin typeface="Arial" charset="0"/>
              </a:rPr>
              <a:t>Vijay</a:t>
            </a:r>
            <a:r>
              <a:rPr lang="en-US" sz="1000" baseline="0" dirty="0" smtClean="0">
                <a:latin typeface="Arial" charset="0"/>
              </a:rPr>
              <a:t> Tallapragada &amp; Gopal</a:t>
            </a:r>
            <a:r>
              <a:rPr lang="en-US" sz="1000" dirty="0" smtClean="0">
                <a:latin typeface="Arial" charset="0"/>
              </a:rPr>
              <a:t>, </a:t>
            </a:r>
            <a:r>
              <a:rPr lang="en-US" sz="1000" dirty="0">
                <a:latin typeface="Arial" charset="0"/>
              </a:rPr>
              <a:t>development </a:t>
            </a:r>
            <a:r>
              <a:rPr lang="en-US" sz="1000" dirty="0" smtClean="0">
                <a:latin typeface="Arial" charset="0"/>
              </a:rPr>
              <a:t>managers</a:t>
            </a:r>
            <a:endParaRPr lang="en-US" sz="1000" dirty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endParaRPr lang="en-US" sz="1000" dirty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sz="1000" dirty="0">
                <a:latin typeface="Arial" charset="0"/>
              </a:rPr>
              <a:t>HFIP </a:t>
            </a:r>
            <a:r>
              <a:rPr lang="en-US" sz="1000" dirty="0" smtClean="0">
                <a:latin typeface="Arial" charset="0"/>
              </a:rPr>
              <a:t>executive </a:t>
            </a:r>
            <a:r>
              <a:rPr lang="en-US" sz="1000" dirty="0">
                <a:latin typeface="Arial" charset="0"/>
              </a:rPr>
              <a:t>oversight board:</a:t>
            </a:r>
          </a:p>
          <a:p>
            <a:r>
              <a:rPr lang="en-US" sz="1000" dirty="0">
                <a:latin typeface="Arial" charset="0"/>
              </a:rPr>
              <a:t>OAR </a:t>
            </a:r>
            <a:r>
              <a:rPr lang="en-US" sz="1000" dirty="0" smtClean="0">
                <a:latin typeface="Arial" charset="0"/>
              </a:rPr>
              <a:t>AA/Craig</a:t>
            </a:r>
            <a:r>
              <a:rPr lang="en-US" sz="1000" baseline="0" dirty="0" smtClean="0">
                <a:latin typeface="Arial" charset="0"/>
              </a:rPr>
              <a:t> Mclean</a:t>
            </a:r>
            <a:r>
              <a:rPr lang="en-US" sz="1000" dirty="0" smtClean="0">
                <a:latin typeface="Arial" charset="0"/>
              </a:rPr>
              <a:t>, </a:t>
            </a:r>
            <a:r>
              <a:rPr lang="en-US" sz="1000" dirty="0">
                <a:latin typeface="Arial" charset="0"/>
              </a:rPr>
              <a:t>co-chair</a:t>
            </a:r>
          </a:p>
          <a:p>
            <a:r>
              <a:rPr lang="en-US" sz="1000" dirty="0">
                <a:latin typeface="Arial" charset="0"/>
              </a:rPr>
              <a:t>NWS AA (acting)/</a:t>
            </a:r>
            <a:r>
              <a:rPr lang="en-US" sz="1000" dirty="0" smtClean="0">
                <a:latin typeface="Arial" charset="0"/>
              </a:rPr>
              <a:t>Louis</a:t>
            </a:r>
            <a:r>
              <a:rPr lang="en-US" sz="1000" baseline="0" dirty="0" smtClean="0">
                <a:latin typeface="Arial" charset="0"/>
              </a:rPr>
              <a:t> Uccellini</a:t>
            </a:r>
            <a:r>
              <a:rPr lang="en-US" sz="1000" dirty="0" smtClean="0">
                <a:latin typeface="Arial" charset="0"/>
              </a:rPr>
              <a:t>, </a:t>
            </a:r>
            <a:r>
              <a:rPr lang="en-US" sz="1000" dirty="0">
                <a:latin typeface="Arial" charset="0"/>
              </a:rPr>
              <a:t>co-chair</a:t>
            </a:r>
          </a:p>
          <a:p>
            <a:r>
              <a:rPr lang="en-US" sz="1000" dirty="0" smtClean="0">
                <a:latin typeface="Arial" charset="0"/>
              </a:rPr>
              <a:t>NCEP/Bill</a:t>
            </a:r>
            <a:r>
              <a:rPr lang="en-US" sz="1000" baseline="0" dirty="0" smtClean="0">
                <a:latin typeface="Arial" charset="0"/>
              </a:rPr>
              <a:t> Lapenta</a:t>
            </a:r>
            <a:r>
              <a:rPr lang="en-US" sz="1000" dirty="0" smtClean="0">
                <a:latin typeface="Arial" charset="0"/>
              </a:rPr>
              <a:t>, </a:t>
            </a:r>
            <a:endParaRPr lang="en-US" sz="1000" dirty="0">
              <a:latin typeface="Arial" charset="0"/>
            </a:endParaRPr>
          </a:p>
          <a:p>
            <a:r>
              <a:rPr lang="en-US" sz="1000" dirty="0">
                <a:latin typeface="Arial" charset="0"/>
              </a:rPr>
              <a:t>NHC/Rick </a:t>
            </a:r>
            <a:r>
              <a:rPr lang="en-US" sz="1000" dirty="0" err="1">
                <a:latin typeface="Arial" charset="0"/>
              </a:rPr>
              <a:t>Knabb</a:t>
            </a:r>
            <a:r>
              <a:rPr lang="en-US" sz="1000" dirty="0">
                <a:latin typeface="Arial" charset="0"/>
              </a:rPr>
              <a:t>, </a:t>
            </a:r>
          </a:p>
          <a:p>
            <a:r>
              <a:rPr lang="en-US" sz="1000" dirty="0" smtClean="0">
                <a:latin typeface="Arial" charset="0"/>
              </a:rPr>
              <a:t>NESDIS/Steve Goodman,  </a:t>
            </a:r>
            <a:endParaRPr lang="en-US" sz="1000" dirty="0">
              <a:latin typeface="Arial" charset="0"/>
            </a:endParaRPr>
          </a:p>
          <a:p>
            <a:r>
              <a:rPr lang="en-US" sz="1000" dirty="0">
                <a:latin typeface="Arial" charset="0"/>
              </a:rPr>
              <a:t>AOML/Bob Atlas</a:t>
            </a:r>
          </a:p>
          <a:p>
            <a:r>
              <a:rPr lang="en-US" sz="1000" dirty="0" smtClean="0">
                <a:latin typeface="Arial" charset="0"/>
              </a:rPr>
              <a:t>PPI/Paul</a:t>
            </a:r>
            <a:r>
              <a:rPr lang="en-US" sz="1000" baseline="0" dirty="0" smtClean="0">
                <a:latin typeface="Arial" charset="0"/>
              </a:rPr>
              <a:t> Hirschberg,</a:t>
            </a:r>
            <a:endParaRPr lang="en-US" sz="1000" dirty="0">
              <a:latin typeface="Arial" charset="0"/>
            </a:endParaRPr>
          </a:p>
          <a:p>
            <a:r>
              <a:rPr lang="en-US" sz="1000" dirty="0">
                <a:latin typeface="Arial" charset="0"/>
              </a:rPr>
              <a:t>NMFS/Bonnie </a:t>
            </a:r>
            <a:r>
              <a:rPr lang="en-US" sz="1000" dirty="0" err="1">
                <a:latin typeface="Arial" charset="0"/>
              </a:rPr>
              <a:t>Ponwith</a:t>
            </a:r>
            <a:r>
              <a:rPr lang="en-US" sz="1000" dirty="0">
                <a:latin typeface="Arial" charset="0"/>
              </a:rPr>
              <a:t>, </a:t>
            </a:r>
          </a:p>
          <a:p>
            <a:r>
              <a:rPr lang="en-US" sz="1000" dirty="0">
                <a:latin typeface="Arial" charset="0"/>
              </a:rPr>
              <a:t>NOS/Liz </a:t>
            </a:r>
            <a:r>
              <a:rPr lang="en-US" sz="1000" dirty="0" err="1">
                <a:latin typeface="Arial" charset="0"/>
              </a:rPr>
              <a:t>Scheffler</a:t>
            </a:r>
            <a:r>
              <a:rPr lang="en-US" sz="1000" dirty="0">
                <a:latin typeface="Arial" charset="0"/>
              </a:rPr>
              <a:t>, </a:t>
            </a:r>
          </a:p>
          <a:p>
            <a:r>
              <a:rPr lang="en-US" sz="1000" dirty="0">
                <a:latin typeface="Arial" charset="0"/>
              </a:rPr>
              <a:t>O</a:t>
            </a:r>
            <a:r>
              <a:rPr lang="en-US" sz="1000" dirty="0" smtClean="0">
                <a:latin typeface="Arial" charset="0"/>
              </a:rPr>
              <a:t>MAO-PM Aircraft/VADM</a:t>
            </a:r>
            <a:r>
              <a:rPr lang="en-US" sz="1000" baseline="0" dirty="0" smtClean="0">
                <a:latin typeface="Arial" charset="0"/>
              </a:rPr>
              <a:t> Score</a:t>
            </a:r>
            <a:endParaRPr lang="en-US" sz="1000" dirty="0">
              <a:latin typeface="Arial" charset="0"/>
            </a:endParaRPr>
          </a:p>
          <a:p>
            <a:r>
              <a:rPr lang="en-US" sz="1000" dirty="0" smtClean="0">
                <a:latin typeface="Arial" charset="0"/>
              </a:rPr>
              <a:t>OFCM/Bill Schultz</a:t>
            </a:r>
            <a:endParaRPr lang="en-US" sz="1000" dirty="0">
              <a:latin typeface="Arial" charset="0"/>
            </a:endParaRPr>
          </a:p>
          <a:p>
            <a:pPr defTabSz="914350">
              <a:defRPr/>
            </a:pPr>
            <a:r>
              <a:rPr lang="en-US" sz="1000" dirty="0">
                <a:latin typeface="Arial" charset="0"/>
              </a:rPr>
              <a:t>Executive Secretariat: </a:t>
            </a:r>
            <a:r>
              <a:rPr lang="en-US" sz="1000" dirty="0" smtClean="0">
                <a:latin typeface="Arial" charset="0"/>
              </a:rPr>
              <a:t>OAR/</a:t>
            </a:r>
            <a:r>
              <a:rPr lang="en-US" sz="2200" kern="0" baseline="0" dirty="0" smtClean="0">
                <a:solidFill>
                  <a:srgbClr val="000000"/>
                </a:solidFill>
                <a:latin typeface="Arial"/>
                <a:ea typeface="ＭＳ Ｐゴシック" pitchFamily="34" charset="-128"/>
              </a:rPr>
              <a:t> </a:t>
            </a:r>
            <a:r>
              <a:rPr lang="en-US" sz="1000" dirty="0" smtClean="0">
                <a:latin typeface="Arial" charset="0"/>
              </a:rPr>
              <a:t>and NWS/</a:t>
            </a:r>
            <a:r>
              <a:rPr lang="en-US" sz="1000" dirty="0" err="1" smtClean="0">
                <a:latin typeface="Arial" charset="0"/>
              </a:rPr>
              <a:t>Nysheema</a:t>
            </a:r>
            <a:r>
              <a:rPr lang="en-US" sz="1000" dirty="0" smtClean="0">
                <a:latin typeface="Arial" charset="0"/>
              </a:rPr>
              <a:t> </a:t>
            </a:r>
            <a:r>
              <a:rPr lang="en-US" sz="1000" dirty="0" err="1">
                <a:latin typeface="Arial" charset="0"/>
              </a:rPr>
              <a:t>Lett</a:t>
            </a:r>
            <a:endParaRPr lang="en-US" sz="1000" dirty="0">
              <a:latin typeface="Arial" charset="0"/>
            </a:endParaRPr>
          </a:p>
          <a:p>
            <a:pPr defTabSz="914350">
              <a:defRPr/>
            </a:pPr>
            <a:endParaRPr lang="en-US" sz="1000" dirty="0">
              <a:latin typeface="Arial" charset="0"/>
            </a:endParaRPr>
          </a:p>
          <a:p>
            <a:pPr defTabSz="914350">
              <a:defRPr/>
            </a:pPr>
            <a:r>
              <a:rPr lang="en-US" sz="1000" dirty="0"/>
              <a:t>http://</a:t>
            </a:r>
            <a:r>
              <a:rPr lang="en-US" sz="1000" dirty="0" err="1"/>
              <a:t>www.hfip.org</a:t>
            </a:r>
            <a:r>
              <a:rPr lang="en-US" sz="1000" dirty="0"/>
              <a:t>/</a:t>
            </a:r>
            <a:endParaRPr lang="en-US" sz="1000" dirty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endParaRPr lang="en-US" sz="1000" dirty="0">
              <a:latin typeface="Arial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9D1155-A053-B149-817F-48BBD1DF8516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54966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18E52F-AD2C-554D-854C-D2C491234C15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1476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Added 3</a:t>
            </a:r>
            <a:r>
              <a:rPr lang="en-US" baseline="30000" dirty="0" smtClean="0">
                <a:latin typeface="Times New Roman" charset="0"/>
                <a:ea typeface="Times New Roman" charset="0"/>
                <a:cs typeface="Times New Roman" charset="0"/>
              </a:rPr>
              <a:t>rd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nest in 2012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55D3C4-7D4F-B94C-8B5A-629C0C168734}" type="slidenum">
              <a:rPr lang="en-US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4830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54765-887F-4F3E-8287-9931F850206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0550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54765-887F-4F3E-8287-9931F8502062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0329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54765-887F-4F3E-8287-9931F850206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766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en-US" dirty="0" smtClean="0">
                <a:latin typeface="Calibri" charset="0"/>
              </a:rPr>
              <a:t>Map shows flight tracks for all of the NOAA missions (color coded are the flight level winds for the P-3 missions, dropsonde symbols denote G-IV patterns)</a:t>
            </a:r>
          </a:p>
          <a:p>
            <a:pPr>
              <a:defRPr/>
            </a:pPr>
            <a:endParaRPr lang="en-US" dirty="0" smtClean="0">
              <a:latin typeface="Calibri" charset="0"/>
            </a:endParaRPr>
          </a:p>
          <a:p>
            <a:pPr>
              <a:defRPr/>
            </a:pPr>
            <a:r>
              <a:rPr lang="en-US" dirty="0" smtClean="0">
                <a:latin typeface="Calibri" charset="0"/>
              </a:rPr>
              <a:t>Flight track plots courtesy of Tropical Atlantic - http://</a:t>
            </a:r>
            <a:r>
              <a:rPr lang="en-US" dirty="0" err="1" smtClean="0">
                <a:latin typeface="Calibri" charset="0"/>
              </a:rPr>
              <a:t>tropicalatlantic.com</a:t>
            </a:r>
            <a:r>
              <a:rPr lang="en-US" dirty="0" smtClean="0">
                <a:latin typeface="Calibri" charset="0"/>
              </a:rPr>
              <a:t>/recon/</a:t>
            </a:r>
          </a:p>
          <a:p>
            <a:pPr>
              <a:defRPr/>
            </a:pPr>
            <a:r>
              <a:rPr lang="en-US" dirty="0" smtClean="0">
                <a:latin typeface="Calibri" charset="0"/>
              </a:rPr>
              <a:t>Model data available at: http://</a:t>
            </a:r>
            <a:r>
              <a:rPr lang="en-US" dirty="0" err="1" smtClean="0">
                <a:latin typeface="Calibri" charset="0"/>
              </a:rPr>
              <a:t>www.emc.ncep.noaa.gov</a:t>
            </a:r>
            <a:r>
              <a:rPr lang="en-US" dirty="0" smtClean="0">
                <a:latin typeface="Calibri" charset="0"/>
              </a:rPr>
              <a:t>/</a:t>
            </a:r>
            <a:r>
              <a:rPr lang="en-US" dirty="0" err="1" smtClean="0">
                <a:latin typeface="Calibri" charset="0"/>
              </a:rPr>
              <a:t>gc_wmb</a:t>
            </a:r>
            <a:r>
              <a:rPr lang="en-US" dirty="0" smtClean="0">
                <a:latin typeface="Calibri" charset="0"/>
              </a:rPr>
              <a:t>/</a:t>
            </a:r>
            <a:r>
              <a:rPr lang="en-US" dirty="0" err="1" smtClean="0">
                <a:latin typeface="Calibri" charset="0"/>
              </a:rPr>
              <a:t>vxt</a:t>
            </a:r>
            <a:r>
              <a:rPr lang="en-US" dirty="0" smtClean="0">
                <a:latin typeface="Calibri" charset="0"/>
              </a:rPr>
              <a:t>/RT_ATLANTIC/MATTHEW14L/</a:t>
            </a:r>
            <a:endParaRPr lang="en-US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6521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Zhang, J., </a:t>
            </a:r>
            <a:r>
              <a:rPr lang="en-US" sz="1200" u="sng" kern="1200" dirty="0" smtClean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F. D. Marks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, M. Montgomery, and S. Lorsolo, 2011: An estimation of turbulent characteristics in the low-level region of intense Hurricanes Allen (1980) and Hugo (1989),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Mon. Wea. Rev.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139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, 1447-1462.</a:t>
            </a:r>
            <a:r>
              <a:rPr lang="en-US" dirty="0" smtClean="0">
                <a:effectLst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>
              <a:solidFill>
                <a:srgbClr val="000000"/>
              </a:solidFill>
              <a:latin typeface="Calibri" charset="0"/>
              <a:cs typeface="Times New Roman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rgbClr val="000000"/>
                </a:solidFill>
                <a:latin typeface="Calibri" charset="0"/>
                <a:cs typeface="Times New Roman" charset="0"/>
              </a:rPr>
              <a:t>Gopalakrishnan, S. G., F. D. Marks, </a:t>
            </a:r>
            <a:r>
              <a:rPr lang="en-US" sz="1200" dirty="0" err="1" smtClean="0">
                <a:solidFill>
                  <a:srgbClr val="000000"/>
                </a:solidFill>
                <a:latin typeface="Calibri" charset="0"/>
                <a:cs typeface="Times New Roman" charset="0"/>
              </a:rPr>
              <a:t>Jr</a:t>
            </a:r>
            <a:r>
              <a:rPr lang="en-US" sz="1200" dirty="0" smtClean="0">
                <a:solidFill>
                  <a:srgbClr val="000000"/>
                </a:solidFill>
                <a:latin typeface="Calibri" charset="0"/>
                <a:cs typeface="Times New Roman" charset="0"/>
              </a:rPr>
              <a:t>, J. A. Zhang, X. Zhang, J.-W. Bao and V. Tallapragada, 2012: A</a:t>
            </a:r>
            <a:r>
              <a:rPr lang="en-US" sz="1200" b="1" dirty="0" smtClean="0">
                <a:solidFill>
                  <a:srgbClr val="000000"/>
                </a:solidFill>
                <a:latin typeface="Calibri" charset="0"/>
                <a:cs typeface="Times New Roman" charset="0"/>
              </a:rPr>
              <a:t> </a:t>
            </a:r>
            <a:r>
              <a:rPr lang="en-US" sz="1200" dirty="0" smtClean="0">
                <a:solidFill>
                  <a:srgbClr val="000000"/>
                </a:solidFill>
                <a:latin typeface="Calibri" charset="0"/>
                <a:cs typeface="Times New Roman" charset="0"/>
              </a:rPr>
              <a:t>Study of the Impacts of Vertical Diffusion on the Structure and Intensity of the Tropical Cyclones Using the High Resolution HWRF system. (accepted). </a:t>
            </a:r>
          </a:p>
          <a:p>
            <a:endParaRPr lang="en-US" dirty="0" smtClean="0">
              <a:latin typeface="Times New Roman" charset="0"/>
              <a:cs typeface="Times New Roman" charset="0"/>
            </a:endParaRPr>
          </a:p>
          <a:p>
            <a:endParaRPr lang="en-US" dirty="0">
              <a:latin typeface="Times New Roman" charset="0"/>
              <a:cs typeface="Times New Roman" charset="0"/>
            </a:endParaRPr>
          </a:p>
        </p:txBody>
      </p:sp>
      <p:sp>
        <p:nvSpPr>
          <p:cNvPr id="39939" name="Slide Number Placeholder 3"/>
          <p:cNvSpPr txBox="1">
            <a:spLocks noGrp="1"/>
          </p:cNvSpPr>
          <p:nvPr/>
        </p:nvSpPr>
        <p:spPr bwMode="auto">
          <a:xfrm>
            <a:off x="3967163" y="8759825"/>
            <a:ext cx="3035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20" tIns="46361" rIns="92720" bIns="46361"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DDF8927E-AACB-FB4A-BD88-1C1594C69281}" type="slidenum">
              <a:rPr lang="en-US" sz="1200">
                <a:latin typeface="Times New Roman" charset="0"/>
                <a:cs typeface="Times New Roman" charset="0"/>
              </a:rPr>
              <a:pPr algn="r" eaLnBrk="1" hangingPunct="1"/>
              <a:t>9</a:t>
            </a:fld>
            <a:endParaRPr lang="en-US" sz="1200">
              <a:latin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889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5029200"/>
            <a:ext cx="6400800" cy="1828800"/>
          </a:xfrm>
          <a:effectLst>
            <a:outerShdw blurRad="63500" dist="17961" dir="2700000" algn="ctr" rotWithShape="0">
              <a:schemeClr val="tx1">
                <a:alpha val="50000"/>
              </a:schemeClr>
            </a:outerShdw>
          </a:effectLst>
        </p:spPr>
        <p:txBody>
          <a:bodyPr lIns="182880"/>
          <a:lstStyle>
            <a:lvl1pPr algn="r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defRPr sz="1600">
                <a:solidFill>
                  <a:schemeClr val="bg1"/>
                </a:solidFill>
                <a:latin typeface="TradeGothicBoldCondTwenty" pitchFamily="2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6248400" cy="2057400"/>
          </a:xfrm>
          <a:effectLst>
            <a:outerShdw blurRad="63500" dist="17961" dir="2700000" algn="ctr" rotWithShape="0">
              <a:schemeClr val="tx1">
                <a:alpha val="50000"/>
              </a:schemeClr>
            </a:outerShdw>
          </a:effectLst>
        </p:spPr>
        <p:txBody>
          <a:bodyPr lIns="274320" rIns="91440"/>
          <a:lstStyle>
            <a:lvl1pPr algn="l">
              <a:defRPr sz="6000">
                <a:latin typeface="TradeGothicBoldTwo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4357121" y="3368381"/>
            <a:ext cx="11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Hurricane Matthew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5790453" y="3516003"/>
            <a:ext cx="184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6528821" y="4320881"/>
            <a:ext cx="11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Hurricane Nicole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10" name="Picture 9" descr="Dept of Commerce Seal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37263"/>
            <a:ext cx="825500" cy="820737"/>
          </a:xfrm>
          <a:prstGeom prst="rect">
            <a:avLst/>
          </a:prstGeom>
          <a:noFill/>
          <a:effectLst>
            <a:outerShdw blurRad="63500" dist="37026" dir="799888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11" name="Picture 10" descr="NOAA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6065838"/>
            <a:ext cx="762000" cy="762000"/>
          </a:xfrm>
          <a:prstGeom prst="rect">
            <a:avLst/>
          </a:prstGeom>
          <a:noFill/>
          <a:effectLst>
            <a:outerShdw blurRad="63500" dist="37026" dir="7998880"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629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629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43434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524000"/>
            <a:ext cx="43434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6" Type="http://schemas.openxmlformats.org/officeDocument/2006/relationships/image" Target="../media/image4.png"/><Relationship Id="rId17" Type="http://schemas.openxmlformats.org/officeDocument/2006/relationships/image" Target="../media/image5.jpeg"/><Relationship Id="rId18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 userDrawn="1"/>
        </p:nvCxnSpPr>
        <p:spPr>
          <a:xfrm>
            <a:off x="531813" y="6646863"/>
            <a:ext cx="8112125" cy="1587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7696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45720" rIns="18288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516063"/>
            <a:ext cx="8839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"/>
          <p:cNvSpPr>
            <a:spLocks noChangeArrowheads="1"/>
          </p:cNvSpPr>
          <p:nvPr userDrawn="1"/>
        </p:nvSpPr>
        <p:spPr bwMode="auto">
          <a:xfrm>
            <a:off x="3047229" y="6350000"/>
            <a:ext cx="44989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sz="1200" b="1" dirty="0" smtClean="0">
                <a:solidFill>
                  <a:schemeClr val="accent2"/>
                </a:solidFill>
              </a:rPr>
              <a:t>NOAA</a:t>
            </a:r>
            <a:r>
              <a:rPr lang="en-US" sz="1200" b="1" baseline="0" dirty="0" smtClean="0">
                <a:solidFill>
                  <a:schemeClr val="accent2"/>
                </a:solidFill>
              </a:rPr>
              <a:t> </a:t>
            </a:r>
            <a:r>
              <a:rPr lang="en-US" sz="1200" b="1" dirty="0" smtClean="0">
                <a:solidFill>
                  <a:schemeClr val="accent2"/>
                </a:solidFill>
              </a:rPr>
              <a:t>Hurricane </a:t>
            </a:r>
            <a:r>
              <a:rPr lang="en-US" sz="1200" b="1" dirty="0">
                <a:solidFill>
                  <a:schemeClr val="accent2"/>
                </a:solidFill>
              </a:rPr>
              <a:t>Forecast Improvement Project</a:t>
            </a:r>
            <a:r>
              <a:rPr lang="en-US" sz="1200" dirty="0">
                <a:solidFill>
                  <a:schemeClr val="accent2"/>
                </a:solidFill>
              </a:rPr>
              <a:t> </a:t>
            </a:r>
            <a:br>
              <a:rPr lang="en-US" sz="1200" dirty="0">
                <a:solidFill>
                  <a:schemeClr val="accent2"/>
                </a:solidFill>
              </a:rPr>
            </a:br>
            <a:r>
              <a:rPr lang="en-US" sz="1200" dirty="0">
                <a:solidFill>
                  <a:schemeClr val="accent2"/>
                </a:solidFill>
              </a:rPr>
              <a:t> </a:t>
            </a:r>
            <a:r>
              <a:rPr lang="en-US" sz="1100" i="1" dirty="0">
                <a:solidFill>
                  <a:schemeClr val="accent2"/>
                </a:solidFill>
              </a:rPr>
              <a:t>Meeting the Nation’s Needs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7685088" y="6453188"/>
            <a:ext cx="1420812" cy="33813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r">
              <a:defRPr/>
            </a:pPr>
            <a:fld id="{F4705DBA-87EF-CD41-B172-02CB07F22199}" type="slidenum">
              <a:rPr lang="en-US" sz="1600"/>
              <a:pPr algn="r">
                <a:defRPr/>
              </a:pPr>
              <a:t>‹#›</a:t>
            </a:fld>
            <a:endParaRPr lang="en-US" sz="1600" dirty="0"/>
          </a:p>
        </p:txBody>
      </p:sp>
      <p:sp>
        <p:nvSpPr>
          <p:cNvPr id="12" name="Rectangle 2"/>
          <p:cNvSpPr txBox="1">
            <a:spLocks noChangeArrowheads="1"/>
          </p:cNvSpPr>
          <p:nvPr userDrawn="1"/>
        </p:nvSpPr>
        <p:spPr bwMode="auto">
          <a:xfrm>
            <a:off x="0" y="0"/>
            <a:ext cx="9144000" cy="1295400"/>
          </a:xfrm>
          <a:prstGeom prst="rect">
            <a:avLst/>
          </a:prstGeom>
          <a:gradFill flip="none" rotWithShape="1">
            <a:gsLst>
              <a:gs pos="91000">
                <a:schemeClr val="accent2">
                  <a:lumMod val="60000"/>
                  <a:lumOff val="40000"/>
                </a:schemeClr>
              </a:gs>
              <a:gs pos="55000">
                <a:schemeClr val="accent2">
                  <a:lumMod val="75000"/>
                </a:schemeClr>
              </a:gs>
            </a:gsLst>
            <a:lin ang="0" scaled="0"/>
            <a:tileRect/>
          </a:gradFill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chemeClr val="bg1">
                <a:alpha val="74998"/>
              </a:schemeClr>
            </a:outerShdw>
          </a:effectLst>
        </p:spPr>
        <p:txBody>
          <a:bodyPr rIns="182880" anchor="ctr">
            <a:prstTxWarp prst="textNoShape">
              <a:avLst/>
            </a:prstTxWarp>
          </a:bodyPr>
          <a:lstStyle/>
          <a:p>
            <a:pPr eaLnBrk="0" hangingPunct="0">
              <a:lnSpc>
                <a:spcPct val="85000"/>
              </a:lnSpc>
              <a:defRPr/>
            </a:pPr>
            <a:endParaRPr lang="en-US" sz="5400" kern="0" dirty="0">
              <a:solidFill>
                <a:schemeClr val="bg1"/>
              </a:solidFill>
              <a:latin typeface="Arial"/>
              <a:cs typeface="ＭＳ Ｐゴシック" pitchFamily="-112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>
            <a:alphaModFix amt="7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-65532"/>
            <a:ext cx="1409700" cy="14097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7" descr="Dept of Commerce Seal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738" y="6630988"/>
            <a:ext cx="2286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8" descr="NOAA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629400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9" descr="katrina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663" y="6400800"/>
            <a:ext cx="457200" cy="465138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bg1">
                <a:alpha val="74998"/>
              </a:schemeClr>
            </a:outerShdw>
          </a:effectLst>
        </p:spPr>
      </p:pic>
      <p:pic>
        <p:nvPicPr>
          <p:cNvPr id="18" name="Picture 20" descr="Hurricane_Hunter"/>
          <p:cNvPicPr>
            <a:picLocks noChangeAspect="1" noChangeArrowheads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9900" y="6400800"/>
            <a:ext cx="457200" cy="45720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bg1">
                <a:alpha val="74998"/>
              </a:schemeClr>
            </a:outerShdw>
          </a:effectLst>
        </p:spPr>
      </p:pic>
      <p:pic>
        <p:nvPicPr>
          <p:cNvPr id="19" name="Picture 21" descr="ivan4x4"/>
          <p:cNvPicPr>
            <a:picLocks noChangeAspect="1" noChangeArrowheads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6400800"/>
            <a:ext cx="457200" cy="45720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bg1">
                <a:alpha val="74998"/>
              </a:scheme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22" r:id="rId1"/>
    <p:sldLayoutId id="2147484411" r:id="rId2"/>
    <p:sldLayoutId id="2147484412" r:id="rId3"/>
    <p:sldLayoutId id="2147484413" r:id="rId4"/>
    <p:sldLayoutId id="2147484414" r:id="rId5"/>
    <p:sldLayoutId id="2147484415" r:id="rId6"/>
    <p:sldLayoutId id="2147484416" r:id="rId7"/>
    <p:sldLayoutId id="2147484417" r:id="rId8"/>
    <p:sldLayoutId id="2147484418" r:id="rId9"/>
    <p:sldLayoutId id="2147484419" r:id="rId10"/>
    <p:sldLayoutId id="2147484420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/>
          <a:ea typeface="ＭＳ Ｐゴシック" charset="-128"/>
          <a:cs typeface="ＭＳ Ｐゴシック" pitchFamily="-112" charset="-128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TradeGothicBold" pitchFamily="2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TradeGothicBold" pitchFamily="2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TradeGothicBold" pitchFamily="2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TradeGothicBold" pitchFamily="2" charset="0"/>
        </a:defRPr>
      </a:lvl9pPr>
    </p:titleStyle>
    <p:bodyStyle>
      <a:lvl1pPr marL="342900" indent="-342900" algn="l" rtl="0" eaLnBrk="0" fontAlgn="base" hangingPunct="0">
        <a:spcBef>
          <a:spcPct val="75000"/>
        </a:spcBef>
        <a:spcAft>
          <a:spcPct val="0"/>
        </a:spcAft>
        <a:defRPr sz="2800">
          <a:solidFill>
            <a:schemeClr val="tx1"/>
          </a:solidFill>
          <a:latin typeface="Arial"/>
          <a:ea typeface="ＭＳ Ｐゴシック" charset="-128"/>
          <a:cs typeface="ＭＳ Ｐゴシック" pitchFamily="-112" charset="-128"/>
        </a:defRPr>
      </a:lvl1pPr>
      <a:lvl2pPr marL="514350" indent="-285750" algn="l" rtl="0" eaLnBrk="0" fontAlgn="base" hangingPunct="0">
        <a:spcBef>
          <a:spcPct val="0"/>
        </a:spcBef>
        <a:spcAft>
          <a:spcPct val="0"/>
        </a:spcAft>
        <a:buClr>
          <a:schemeClr val="accent2"/>
        </a:buClr>
        <a:buFont typeface="Arial" charset="0"/>
        <a:buChar char="•"/>
        <a:defRPr sz="2400">
          <a:solidFill>
            <a:schemeClr val="tx1"/>
          </a:solidFill>
          <a:latin typeface="Arial"/>
          <a:ea typeface="ＭＳ Ｐゴシック" pitchFamily="-112" charset="-128"/>
          <a:cs typeface="ＭＳ Ｐゴシック" pitchFamily="-112" charset="-128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rgbClr val="3333FF"/>
        </a:buClr>
        <a:buSzPct val="95000"/>
        <a:buFont typeface="Courier New" charset="0"/>
        <a:buChar char="o"/>
        <a:defRPr sz="2000">
          <a:solidFill>
            <a:schemeClr val="tx1"/>
          </a:solidFill>
          <a:latin typeface="Arial"/>
          <a:ea typeface="ＭＳ Ｐゴシック" pitchFamily="-112" charset="-128"/>
          <a:cs typeface="ＭＳ Ｐゴシック" pitchFamily="-112" charset="-128"/>
        </a:defRPr>
      </a:lvl3pPr>
      <a:lvl4pPr marL="13716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Arial"/>
          <a:ea typeface="ＭＳ Ｐゴシック" pitchFamily="-112" charset="-128"/>
          <a:cs typeface="ＭＳ Ｐゴシック" pitchFamily="-112" charset="-128"/>
        </a:defRPr>
      </a:lvl4pPr>
      <a:lvl5pPr marL="18288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/>
          <a:ea typeface="ＭＳ Ｐゴシック" pitchFamily="-112" charset="-128"/>
          <a:cs typeface="ＭＳ Ｐゴシック" pitchFamily="-112" charset="-128"/>
        </a:defRPr>
      </a:lvl5pPr>
      <a:lvl6pPr marL="2286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TradeGothicCondEighteen" pitchFamily="2" charset="0"/>
          <a:ea typeface="ＭＳ Ｐゴシック" pitchFamily="-112" charset="-128"/>
        </a:defRPr>
      </a:lvl6pPr>
      <a:lvl7pPr marL="2743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TradeGothicCondEighteen" pitchFamily="2" charset="0"/>
          <a:ea typeface="ＭＳ Ｐゴシック" pitchFamily="-112" charset="-128"/>
        </a:defRPr>
      </a:lvl7pPr>
      <a:lvl8pPr marL="3200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TradeGothicCondEighteen" pitchFamily="2" charset="0"/>
          <a:ea typeface="ＭＳ Ｐゴシック" pitchFamily="-112" charset="-128"/>
        </a:defRPr>
      </a:lvl8pPr>
      <a:lvl9pPr marL="3657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TradeGothicCondEighteen" pitchFamily="2" charset="0"/>
          <a:ea typeface="ＭＳ Ｐゴシック" pitchFamily="-112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.bin"/><Relationship Id="rId20" Type="http://schemas.openxmlformats.org/officeDocument/2006/relationships/image" Target="../media/image35.wmf"/><Relationship Id="rId10" Type="http://schemas.openxmlformats.org/officeDocument/2006/relationships/image" Target="../media/image30.wmf"/><Relationship Id="rId11" Type="http://schemas.openxmlformats.org/officeDocument/2006/relationships/oleObject" Target="../embeddings/oleObject4.bin"/><Relationship Id="rId12" Type="http://schemas.openxmlformats.org/officeDocument/2006/relationships/image" Target="../media/image31.wmf"/><Relationship Id="rId13" Type="http://schemas.openxmlformats.org/officeDocument/2006/relationships/oleObject" Target="../embeddings/oleObject5.bin"/><Relationship Id="rId14" Type="http://schemas.openxmlformats.org/officeDocument/2006/relationships/image" Target="../media/image32.wmf"/><Relationship Id="rId15" Type="http://schemas.openxmlformats.org/officeDocument/2006/relationships/oleObject" Target="../embeddings/oleObject6.bin"/><Relationship Id="rId16" Type="http://schemas.openxmlformats.org/officeDocument/2006/relationships/image" Target="../media/image33.wmf"/><Relationship Id="rId17" Type="http://schemas.openxmlformats.org/officeDocument/2006/relationships/oleObject" Target="../embeddings/oleObject7.bin"/><Relationship Id="rId18" Type="http://schemas.openxmlformats.org/officeDocument/2006/relationships/image" Target="../media/image34.wmf"/><Relationship Id="rId19" Type="http://schemas.openxmlformats.org/officeDocument/2006/relationships/oleObject" Target="../embeddings/oleObject8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11.xml"/><Relationship Id="rId4" Type="http://schemas.openxmlformats.org/officeDocument/2006/relationships/image" Target="../media/image36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28.wmf"/><Relationship Id="rId7" Type="http://schemas.openxmlformats.org/officeDocument/2006/relationships/oleObject" Target="../embeddings/oleObject2.bin"/><Relationship Id="rId8" Type="http://schemas.openxmlformats.org/officeDocument/2006/relationships/image" Target="../media/image29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oml.noaa.gov/hrd/Storm_pages/colin2016/" TargetMode="External"/><Relationship Id="rId4" Type="http://schemas.openxmlformats.org/officeDocument/2006/relationships/hyperlink" Target="http://www.aoml.noaa.gov/hrd/Storm_pages/earl2016/" TargetMode="External"/><Relationship Id="rId5" Type="http://schemas.openxmlformats.org/officeDocument/2006/relationships/hyperlink" Target="http://www.aoml.noaa.gov/hrd/Storm_pages/javier2016/" TargetMode="External"/><Relationship Id="rId6" Type="http://schemas.openxmlformats.org/officeDocument/2006/relationships/hyperlink" Target="http://www.aoml.noaa.gov/hrd/Storm_pages/hermine2016/" TargetMode="External"/><Relationship Id="rId7" Type="http://schemas.openxmlformats.org/officeDocument/2006/relationships/hyperlink" Target="http://www.aoml.noaa.gov/hrd/Storm_pages/karl2016/" TargetMode="External"/><Relationship Id="rId8" Type="http://schemas.openxmlformats.org/officeDocument/2006/relationships/hyperlink" Target="http://www.aoml.noaa.gov/hrd/Storm_pages/matthew2016/" TargetMode="External"/><Relationship Id="rId9" Type="http://schemas.openxmlformats.org/officeDocument/2006/relationships/hyperlink" Target="http://uas.noaa.gov/" TargetMode="External"/><Relationship Id="rId10" Type="http://schemas.openxmlformats.org/officeDocument/2006/relationships/hyperlink" Target="http://www.nasa.gov/mission_pages/hurricanes/missions/hs3/" TargetMode="External"/><Relationship Id="rId11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noaahrd.wordpress.com/2016/11/30/2016-hurricane-season-ends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tiff"/><Relationship Id="rId3" Type="http://schemas.openxmlformats.org/officeDocument/2006/relationships/image" Target="../media/image49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4" Type="http://schemas.openxmlformats.org/officeDocument/2006/relationships/image" Target="../media/image51.jpeg"/><Relationship Id="rId5" Type="http://schemas.openxmlformats.org/officeDocument/2006/relationships/image" Target="../media/image52.png"/><Relationship Id="rId6" Type="http://schemas.openxmlformats.org/officeDocument/2006/relationships/image" Target="../media/image53.png"/><Relationship Id="rId7" Type="http://schemas.openxmlformats.org/officeDocument/2006/relationships/image" Target="../media/image54.png"/><Relationship Id="rId8" Type="http://schemas.openxmlformats.org/officeDocument/2006/relationships/image" Target="../media/image55.jpeg"/><Relationship Id="rId9" Type="http://schemas.openxmlformats.org/officeDocument/2006/relationships/image" Target="../media/image56.jpeg"/><Relationship Id="rId10" Type="http://schemas.openxmlformats.org/officeDocument/2006/relationships/image" Target="../media/image57.jpeg"/><Relationship Id="rId11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mc.ncep.noaa.gov/gc_wmb/vxt/" TargetMode="External"/><Relationship Id="rId4" Type="http://schemas.openxmlformats.org/officeDocument/2006/relationships/image" Target="../media/image12.emf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4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2027238" y="5469601"/>
            <a:ext cx="7116762" cy="1327557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/>
          <a:lstStyle/>
          <a:p>
            <a:pPr marL="0" indent="0" eaLnBrk="1" hangingPunct="1">
              <a:lnSpc>
                <a:spcPct val="100000"/>
              </a:lnSpc>
              <a:spcAft>
                <a:spcPct val="0"/>
              </a:spcAft>
              <a:defRPr/>
            </a:pPr>
            <a:r>
              <a:rPr lang="en-US" sz="2200" b="1" dirty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  <a:t>Frank </a:t>
            </a:r>
            <a:r>
              <a:rPr lang="en-US" sz="22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  <a:t>Marks</a:t>
            </a:r>
          </a:p>
          <a:p>
            <a:pPr marL="0" indent="0" eaLnBrk="1" hangingPunct="1">
              <a:lnSpc>
                <a:spcPct val="100000"/>
              </a:lnSpc>
              <a:spcAft>
                <a:spcPct val="0"/>
              </a:spcAft>
              <a:defRPr/>
            </a:pPr>
            <a:r>
              <a:rPr lang="en-US" sz="22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  <a:t>HFIP Research Lead</a:t>
            </a:r>
          </a:p>
          <a:p>
            <a:pPr marL="0" indent="0" eaLnBrk="1" hangingPunct="1">
              <a:lnSpc>
                <a:spcPct val="100000"/>
              </a:lnSpc>
              <a:spcAft>
                <a:spcPct val="0"/>
              </a:spcAft>
              <a:defRPr/>
            </a:pPr>
            <a:r>
              <a:rPr lang="en-US" sz="22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  <a:t>AOML/Hurricane Research Division</a:t>
            </a:r>
            <a:r>
              <a:rPr lang="en-US" sz="20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  <a:t/>
            </a:r>
            <a:br>
              <a:rPr lang="en-US" sz="20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</a:br>
            <a:r>
              <a:rPr lang="en-US" sz="18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  <a:t>18 December 2016</a:t>
            </a:r>
            <a:endParaRPr lang="en-US" sz="1800" b="1" dirty="0"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/>
              <a:ea typeface="Arial" pitchFamily="-111" charset="0"/>
              <a:cs typeface="Arial"/>
            </a:endParaRPr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-2717" y="48624"/>
            <a:ext cx="9083963" cy="1798106"/>
          </a:xfrm>
          <a:effectLst>
            <a:outerShdw blurRad="63500" dist="107763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>
                <a:cs typeface="Arial"/>
              </a:rPr>
              <a:t>Using Observations to Improve HWRF Forecast Guidance</a:t>
            </a:r>
            <a:endParaRPr lang="en-US" dirty="0">
              <a:ea typeface="Calibri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9427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alpha0.25_uw0393.gif"/>
          <p:cNvPicPr>
            <a:picLocks noChangeAspect="1" noChangeArrowheads="1"/>
          </p:cNvPicPr>
          <p:nvPr/>
        </p:nvPicPr>
        <p:blipFill rotWithShape="1">
          <a:blip r:embed="rId3" cstate="print"/>
          <a:srcRect l="2150" t="39918" r="44548" b="3200"/>
          <a:stretch/>
        </p:blipFill>
        <p:spPr bwMode="auto">
          <a:xfrm>
            <a:off x="4231037" y="2035848"/>
            <a:ext cx="4719236" cy="3772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Ideal_uw0393.gif"/>
          <p:cNvPicPr>
            <a:picLocks noChangeAspect="1" noChangeArrowheads="1"/>
          </p:cNvPicPr>
          <p:nvPr/>
        </p:nvPicPr>
        <p:blipFill rotWithShape="1">
          <a:blip r:embed="rId4" cstate="print"/>
          <a:srcRect l="2252" t="39521" r="44469" b="3200"/>
          <a:stretch/>
        </p:blipFill>
        <p:spPr bwMode="auto">
          <a:xfrm>
            <a:off x="115887" y="2035848"/>
            <a:ext cx="4722981" cy="3772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TextBox 6"/>
          <p:cNvSpPr txBox="1">
            <a:spLocks noChangeArrowheads="1"/>
          </p:cNvSpPr>
          <p:nvPr/>
        </p:nvSpPr>
        <p:spPr bwMode="auto">
          <a:xfrm>
            <a:off x="1489538" y="5751490"/>
            <a:ext cx="6483411" cy="33855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 dirty="0">
                <a:cs typeface="Arial" charset="0"/>
              </a:rPr>
              <a:t>Azimuthally averaged secondary circulation: Radial </a:t>
            </a:r>
            <a:r>
              <a:rPr lang="en-US" sz="1600" dirty="0" smtClean="0">
                <a:cs typeface="Arial" charset="0"/>
              </a:rPr>
              <a:t>and Vertical Wind </a:t>
            </a:r>
            <a:endParaRPr lang="en-US" sz="1600" dirty="0">
              <a:cs typeface="Arial" charset="0"/>
            </a:endParaRPr>
          </a:p>
        </p:txBody>
      </p:sp>
      <p:sp>
        <p:nvSpPr>
          <p:cNvPr id="40966" name="TextBox 8"/>
          <p:cNvSpPr txBox="1">
            <a:spLocks noChangeArrowheads="1"/>
          </p:cNvSpPr>
          <p:nvPr/>
        </p:nvSpPr>
        <p:spPr bwMode="auto">
          <a:xfrm>
            <a:off x="5028555" y="6610030"/>
            <a:ext cx="31242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Arial" charset="0"/>
              </a:rPr>
              <a:t>Gopalakrishnan et al. </a:t>
            </a:r>
            <a:r>
              <a:rPr lang="en-US" sz="1100" dirty="0" smtClean="0">
                <a:cs typeface="Arial" charset="0"/>
              </a:rPr>
              <a:t>(2012)</a:t>
            </a:r>
            <a:endParaRPr lang="en-US" sz="1100" dirty="0">
              <a:cs typeface="Arial" charset="0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682628" y="1546209"/>
            <a:ext cx="3706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2000" dirty="0">
                <a:cs typeface="Arial" charset="0"/>
              </a:rPr>
              <a:t>Original </a:t>
            </a:r>
            <a:r>
              <a:rPr lang="en-US" sz="2000" dirty="0" smtClean="0">
                <a:cs typeface="Arial" charset="0"/>
              </a:rPr>
              <a:t>Formulation (</a:t>
            </a:r>
            <a:r>
              <a:rPr lang="en-US" sz="2000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a</a:t>
            </a:r>
            <a:r>
              <a:rPr lang="en-US" sz="2000" dirty="0" smtClean="0">
                <a:solidFill>
                  <a:srgbClr val="FF0000"/>
                </a:solidFill>
                <a:cs typeface="Arial" charset="0"/>
              </a:rPr>
              <a:t>=1.0</a:t>
            </a:r>
            <a:r>
              <a:rPr lang="en-US" sz="2000" dirty="0" smtClean="0">
                <a:cs typeface="Arial" charset="0"/>
              </a:rPr>
              <a:t>)</a:t>
            </a:r>
            <a:endParaRPr lang="en-US" sz="2000" dirty="0">
              <a:cs typeface="Arial" charset="0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4992691" y="1546209"/>
            <a:ext cx="3690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2000" dirty="0" smtClean="0">
                <a:cs typeface="Arial" charset="0"/>
              </a:rPr>
              <a:t>Latest Formulation (</a:t>
            </a:r>
            <a:r>
              <a:rPr lang="en-US" sz="2000" dirty="0">
                <a:solidFill>
                  <a:srgbClr val="FF0000"/>
                </a:solidFill>
                <a:latin typeface="Symbol" charset="2"/>
                <a:cs typeface="Symbol" charset="2"/>
              </a:rPr>
              <a:t>a</a:t>
            </a:r>
            <a:r>
              <a:rPr lang="en-US" sz="2000" dirty="0" smtClean="0">
                <a:solidFill>
                  <a:srgbClr val="FF0000"/>
                </a:solidFill>
                <a:cs typeface="Arial" charset="0"/>
              </a:rPr>
              <a:t>=0.25</a:t>
            </a:r>
            <a:r>
              <a:rPr lang="en-US" sz="2000" dirty="0" smtClean="0">
                <a:cs typeface="Arial" charset="0"/>
              </a:rPr>
              <a:t>)</a:t>
            </a:r>
            <a:endParaRPr lang="en-US" sz="2000" dirty="0">
              <a:cs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64169" y="2128035"/>
            <a:ext cx="3670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V</a:t>
            </a:r>
            <a:r>
              <a:rPr lang="en-US" sz="1600" baseline="-25000" dirty="0" err="1" smtClean="0"/>
              <a:t>r</a:t>
            </a:r>
            <a:endParaRPr lang="en-US" sz="1600" baseline="-25000" dirty="0"/>
          </a:p>
        </p:txBody>
      </p:sp>
      <p:sp>
        <p:nvSpPr>
          <p:cNvPr id="15" name="TextBox 14"/>
          <p:cNvSpPr txBox="1"/>
          <p:nvPr/>
        </p:nvSpPr>
        <p:spPr>
          <a:xfrm>
            <a:off x="8500092" y="2128035"/>
            <a:ext cx="3670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V</a:t>
            </a:r>
            <a:r>
              <a:rPr lang="en-US" sz="1600" baseline="-25000" dirty="0" err="1" smtClean="0"/>
              <a:t>r</a:t>
            </a:r>
            <a:endParaRPr lang="en-US" sz="1600" baseline="-25000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639" y="186573"/>
            <a:ext cx="700087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90000"/>
              </a:lnSpc>
            </a:pPr>
            <a:r>
              <a:rPr lang="en-US" sz="3600" dirty="0" smtClean="0">
                <a:solidFill>
                  <a:schemeClr val="bg1"/>
                </a:solidFill>
                <a:cs typeface="Arial" charset="0"/>
              </a:rPr>
              <a:t>Using Observations to Improve HWRF </a:t>
            </a:r>
            <a:r>
              <a:rPr lang="en-US" sz="4000" dirty="0">
                <a:solidFill>
                  <a:schemeClr val="bg1"/>
                </a:solidFill>
                <a:cs typeface="Arial" charset="0"/>
              </a:rPr>
              <a:t>Boundary</a:t>
            </a:r>
            <a:r>
              <a:rPr lang="en-US" sz="3600" dirty="0">
                <a:solidFill>
                  <a:schemeClr val="bg1"/>
                </a:solidFill>
                <a:cs typeface="Arial" charset="0"/>
              </a:rPr>
              <a:t> Layer</a:t>
            </a:r>
            <a:endParaRPr lang="en-US" sz="4400" dirty="0">
              <a:solidFill>
                <a:schemeClr val="bg1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01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8" y="1328740"/>
            <a:ext cx="5210014" cy="421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Title 1"/>
          <p:cNvSpPr>
            <a:spLocks noGrp="1"/>
          </p:cNvSpPr>
          <p:nvPr>
            <p:ph type="title" idx="4294967295"/>
          </p:nvPr>
        </p:nvSpPr>
        <p:spPr>
          <a:xfrm>
            <a:off x="0" y="35443"/>
            <a:ext cx="7307906" cy="1219200"/>
          </a:xfrm>
        </p:spPr>
        <p:txBody>
          <a:bodyPr/>
          <a:lstStyle/>
          <a:p>
            <a:pPr eaLnBrk="1" hangingPunct="1"/>
            <a:r>
              <a:rPr lang="en-US" altLang="zh-CN" sz="4000"/>
              <a:t>Horizontal mixing length from observations</a:t>
            </a:r>
          </a:p>
        </p:txBody>
      </p:sp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972671" y="1721726"/>
            <a:ext cx="2514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70C0"/>
                </a:solidFill>
              </a:rPr>
              <a:t>mean L</a:t>
            </a:r>
            <a:r>
              <a:rPr lang="en-US" altLang="zh-CN" sz="1800" baseline="-25000">
                <a:solidFill>
                  <a:srgbClr val="0070C0"/>
                </a:solidFill>
              </a:rPr>
              <a:t>h</a:t>
            </a:r>
            <a:r>
              <a:rPr lang="en-US" altLang="zh-CN" sz="1800">
                <a:solidFill>
                  <a:srgbClr val="0070C0"/>
                </a:solidFill>
              </a:rPr>
              <a:t> ~ 700 m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5102175" y="6620796"/>
            <a:ext cx="250100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100" dirty="0" smtClean="0"/>
              <a:t>(Zhang </a:t>
            </a:r>
            <a:r>
              <a:rPr lang="en-US" altLang="zh-CN" sz="1100" dirty="0"/>
              <a:t>and </a:t>
            </a:r>
            <a:r>
              <a:rPr lang="en-US" altLang="zh-CN" sz="1100" dirty="0" smtClean="0"/>
              <a:t>Montgomery</a:t>
            </a:r>
            <a:r>
              <a:rPr lang="en-US" altLang="zh-CN" sz="1100" dirty="0"/>
              <a:t>, 2012 JAS) </a:t>
            </a:r>
          </a:p>
        </p:txBody>
      </p:sp>
      <p:sp>
        <p:nvSpPr>
          <p:cNvPr id="5127" name="矩形 1"/>
          <p:cNvSpPr>
            <a:spLocks noChangeArrowheads="1"/>
          </p:cNvSpPr>
          <p:nvPr/>
        </p:nvSpPr>
        <p:spPr bwMode="auto">
          <a:xfrm>
            <a:off x="663783" y="5613670"/>
            <a:ext cx="8077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Flight-level </a:t>
            </a:r>
            <a:r>
              <a:rPr lang="en-US" altLang="zh-CN" sz="1800" dirty="0"/>
              <a:t>data collected during low-level eyewall penetrations of Hurricanes Allen (1980), Hugo (1989) and David (1979).  </a:t>
            </a:r>
          </a:p>
        </p:txBody>
      </p:sp>
      <p:grpSp>
        <p:nvGrpSpPr>
          <p:cNvPr id="18" name="Group 39"/>
          <p:cNvGrpSpPr>
            <a:grpSpLocks/>
          </p:cNvGrpSpPr>
          <p:nvPr/>
        </p:nvGrpSpPr>
        <p:grpSpPr bwMode="auto">
          <a:xfrm>
            <a:off x="4866468" y="1615656"/>
            <a:ext cx="4169044" cy="3833004"/>
            <a:chOff x="2987824" y="1427882"/>
            <a:chExt cx="5387826" cy="4559712"/>
          </a:xfrm>
        </p:grpSpPr>
        <p:graphicFrame>
          <p:nvGraphicFramePr>
            <p:cNvPr id="19" name="Object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43135788"/>
                </p:ext>
              </p:extLst>
            </p:nvPr>
          </p:nvGraphicFramePr>
          <p:xfrm>
            <a:off x="6052336" y="1427882"/>
            <a:ext cx="1323975" cy="4889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37" name="Equation" r:id="rId5" imgW="622030" imgH="228501" progId="Equation.3">
                    <p:embed/>
                  </p:oleObj>
                </mc:Choice>
                <mc:Fallback>
                  <p:oleObj name="Equation" r:id="rId5" imgW="622030" imgH="228501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52336" y="1427882"/>
                          <a:ext cx="1323975" cy="4889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ct 20"/>
            <p:cNvGraphicFramePr>
              <a:graphicFrameLocks noChangeAspect="1"/>
            </p:cNvGraphicFramePr>
            <p:nvPr/>
          </p:nvGraphicFramePr>
          <p:xfrm>
            <a:off x="2987824" y="3573016"/>
            <a:ext cx="1512168" cy="6651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38" name="Equation" r:id="rId7" imgW="952087" imgH="418918" progId="Equation.3">
                    <p:embed/>
                  </p:oleObj>
                </mc:Choice>
                <mc:Fallback>
                  <p:oleObj name="Equation" r:id="rId7" imgW="952087" imgH="418918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87824" y="3573016"/>
                          <a:ext cx="1512168" cy="66514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Object 22"/>
            <p:cNvGraphicFramePr>
              <a:graphicFrameLocks noChangeAspect="1"/>
            </p:cNvGraphicFramePr>
            <p:nvPr/>
          </p:nvGraphicFramePr>
          <p:xfrm>
            <a:off x="4716017" y="2132856"/>
            <a:ext cx="2376264" cy="4543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39" name="Equation" r:id="rId9" imgW="1244600" imgH="241300" progId="Equation.3">
                    <p:embed/>
                  </p:oleObj>
                </mc:Choice>
                <mc:Fallback>
                  <p:oleObj name="Equation" r:id="rId9" imgW="1244600" imgH="2413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16017" y="2132856"/>
                          <a:ext cx="2376264" cy="4543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ct 24"/>
            <p:cNvGraphicFramePr>
              <a:graphicFrameLocks noChangeAspect="1"/>
            </p:cNvGraphicFramePr>
            <p:nvPr/>
          </p:nvGraphicFramePr>
          <p:xfrm>
            <a:off x="4716016" y="2780928"/>
            <a:ext cx="2016224" cy="4802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40" name="Equation" r:id="rId11" imgW="1002865" imgH="241195" progId="Equation.3">
                    <p:embed/>
                  </p:oleObj>
                </mc:Choice>
                <mc:Fallback>
                  <p:oleObj name="Equation" r:id="rId11" imgW="1002865" imgH="241195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16016" y="2780928"/>
                          <a:ext cx="2016224" cy="4802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Object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3925462"/>
                </p:ext>
              </p:extLst>
            </p:nvPr>
          </p:nvGraphicFramePr>
          <p:xfrm>
            <a:off x="4123275" y="4437112"/>
            <a:ext cx="3157125" cy="7200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41" name="Equation" r:id="rId13" imgW="1841500" imgH="419100" progId="Equation.3">
                    <p:embed/>
                  </p:oleObj>
                </mc:Choice>
                <mc:Fallback>
                  <p:oleObj name="Equation" r:id="rId13" imgW="1841500" imgH="4191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23275" y="4437112"/>
                          <a:ext cx="3157125" cy="7200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ct 28"/>
            <p:cNvGraphicFramePr>
              <a:graphicFrameLocks noChangeAspect="1"/>
            </p:cNvGraphicFramePr>
            <p:nvPr/>
          </p:nvGraphicFramePr>
          <p:xfrm>
            <a:off x="4572000" y="3573016"/>
            <a:ext cx="3803650" cy="6492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42" name="Equation" r:id="rId15" imgW="2298700" imgH="393700" progId="Equation.3">
                    <p:embed/>
                  </p:oleObj>
                </mc:Choice>
                <mc:Fallback>
                  <p:oleObj name="Equation" r:id="rId15" imgW="2298700" imgH="3937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2000" y="3573016"/>
                          <a:ext cx="3803650" cy="6492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Object 3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51480349"/>
                </p:ext>
              </p:extLst>
            </p:nvPr>
          </p:nvGraphicFramePr>
          <p:xfrm>
            <a:off x="3750831" y="5296590"/>
            <a:ext cx="3888433" cy="6910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43" name="Equation" r:id="rId17" imgW="2197100" imgH="393700" progId="Equation.3">
                    <p:embed/>
                  </p:oleObj>
                </mc:Choice>
                <mc:Fallback>
                  <p:oleObj name="Equation" r:id="rId17" imgW="2197100" imgH="3937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50831" y="5296590"/>
                          <a:ext cx="3888433" cy="69100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6440517"/>
              </p:ext>
            </p:extLst>
          </p:nvPr>
        </p:nvGraphicFramePr>
        <p:xfrm>
          <a:off x="5781675" y="1599725"/>
          <a:ext cx="1542645" cy="4269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4" name="公式" r:id="rId19" imgW="1002865" imgH="253890" progId="Equation.3">
                  <p:embed/>
                </p:oleObj>
              </mc:Choice>
              <mc:Fallback>
                <p:oleObj name="公式" r:id="rId19" imgW="1002865" imgH="25389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1675" y="1599725"/>
                        <a:ext cx="1542645" cy="4269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381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Box 5"/>
          <p:cNvSpPr txBox="1">
            <a:spLocks noChangeArrowheads="1"/>
          </p:cNvSpPr>
          <p:nvPr/>
        </p:nvSpPr>
        <p:spPr bwMode="auto">
          <a:xfrm>
            <a:off x="5159624" y="6650743"/>
            <a:ext cx="367347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100" dirty="0"/>
              <a:t>(Jun Zhang et al. 2016 WAF, </a:t>
            </a:r>
            <a:r>
              <a:rPr lang="en-US" altLang="en-US" sz="1050" dirty="0"/>
              <a:t>under</a:t>
            </a:r>
            <a:r>
              <a:rPr lang="en-US" altLang="en-US" sz="1100" dirty="0"/>
              <a:t> review)</a:t>
            </a: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900113" y="1406992"/>
            <a:ext cx="2681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/>
              <a:t>H215 forecasts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0" y="35443"/>
            <a:ext cx="7307906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45720" rIns="18288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/>
                <a:ea typeface="ＭＳ Ｐゴシック" charset="-128"/>
                <a:cs typeface="ＭＳ Ｐゴシック" pitchFamily="-112" charset="-128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TradeGothicBold" pitchFamily="2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TradeGothicBold" pitchFamily="2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TradeGothicBold" pitchFamily="2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TradeGothicBold" pitchFamily="2" charset="0"/>
              </a:defRPr>
            </a:lvl9pPr>
          </a:lstStyle>
          <a:p>
            <a:pPr eaLnBrk="1" hangingPunct="1"/>
            <a:r>
              <a:rPr lang="en-US" altLang="zh-CN" sz="4000" kern="0" dirty="0" smtClean="0"/>
              <a:t>Horizontal mixing length impact on HWRF</a:t>
            </a:r>
            <a:endParaRPr lang="en-US" altLang="zh-CN" sz="4000" kern="0" dirty="0"/>
          </a:p>
        </p:txBody>
      </p:sp>
      <p:pic>
        <p:nvPicPr>
          <p:cNvPr id="12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528" y="1482103"/>
            <a:ext cx="5640387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490" y="1809128"/>
            <a:ext cx="3697288" cy="4302125"/>
          </a:xfr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600566"/>
            <a:ext cx="5562600" cy="4492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537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6648" y="1324922"/>
            <a:ext cx="3519149" cy="2544084"/>
          </a:xfrm>
        </p:spPr>
      </p:pic>
      <p:pic>
        <p:nvPicPr>
          <p:cNvPr id="10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195" y="1350052"/>
            <a:ext cx="3519149" cy="254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49" y="3863117"/>
            <a:ext cx="3519149" cy="2544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195" y="3896853"/>
            <a:ext cx="3519149" cy="2534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512424" cy="1218209"/>
          </a:xfrm>
        </p:spPr>
        <p:txBody>
          <a:bodyPr/>
          <a:lstStyle/>
          <a:p>
            <a:r>
              <a:rPr lang="en-US" altLang="en-US" sz="3600"/>
              <a:t>Impact of reducing horizontal mixing length in H216 </a:t>
            </a:r>
          </a:p>
        </p:txBody>
      </p:sp>
      <p:sp>
        <p:nvSpPr>
          <p:cNvPr id="8199" name="TextBox 9"/>
          <p:cNvSpPr txBox="1">
            <a:spLocks noChangeArrowheads="1"/>
          </p:cNvSpPr>
          <p:nvPr/>
        </p:nvSpPr>
        <p:spPr bwMode="auto">
          <a:xfrm>
            <a:off x="999640" y="2071796"/>
            <a:ext cx="3042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rgbClr val="00B050"/>
                </a:solidFill>
              </a:rPr>
              <a:t>Hurricanes Edouard and Gonzalo (2014)</a:t>
            </a:r>
          </a:p>
        </p:txBody>
      </p:sp>
    </p:spTree>
    <p:extLst>
      <p:ext uri="{BB962C8B-B14F-4D97-AF65-F5344CB8AC3E}">
        <p14:creationId xmlns:p14="http://schemas.microsoft.com/office/powerpoint/2010/main" val="207714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130" y="265319"/>
            <a:ext cx="7355849" cy="668907"/>
          </a:xfrm>
        </p:spPr>
        <p:txBody>
          <a:bodyPr/>
          <a:lstStyle/>
          <a:p>
            <a:pPr algn="l"/>
            <a:r>
              <a:rPr lang="en-US" sz="4000" dirty="0" smtClean="0">
                <a:latin typeface="Arial" charset="0"/>
                <a:ea typeface="Arial" charset="0"/>
                <a:cs typeface="Arial" charset="0"/>
              </a:rPr>
              <a:t>What in 2016 &amp; 2017?</a:t>
            </a:r>
            <a:r>
              <a:rPr lang="en-US" sz="4800" dirty="0" smtClean="0">
                <a:latin typeface="Arial" charset="0"/>
                <a:ea typeface="Arial" charset="0"/>
                <a:cs typeface="Arial" charset="0"/>
              </a:rPr>
              <a:t>:</a:t>
            </a:r>
            <a:endParaRPr lang="en-US" sz="4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5736" y="1326865"/>
            <a:ext cx="8498641" cy="4670523"/>
          </a:xfrm>
        </p:spPr>
        <p:txBody>
          <a:bodyPr/>
          <a:lstStyle/>
          <a:p>
            <a:pPr marL="227013" indent="-227013" eaLnBrk="1" hangingPunct="1">
              <a:lnSpc>
                <a:spcPct val="90000"/>
              </a:lnSpc>
              <a:defRPr/>
            </a:pPr>
            <a:r>
              <a:rPr lang="en-US" sz="2800" b="1" dirty="0" smtClean="0">
                <a:solidFill>
                  <a:srgbClr val="A21010"/>
                </a:solidFill>
              </a:rPr>
              <a:t>IFEX 2016</a:t>
            </a:r>
          </a:p>
          <a:p>
            <a:pPr lvl="1" eaLnBrk="1" hangingPunct="1">
              <a:spcBef>
                <a:spcPts val="600"/>
              </a:spcBef>
              <a:buFont typeface="Lucida Grande"/>
              <a:buChar char="-"/>
            </a:pPr>
            <a:r>
              <a:rPr lang="en-US" sz="2400" dirty="0"/>
              <a:t>NOAA aircraft flew </a:t>
            </a:r>
            <a:r>
              <a:rPr lang="en-US" sz="2400" dirty="0" smtClean="0">
                <a:hlinkClick r:id="rId2"/>
              </a:rPr>
              <a:t>32 </a:t>
            </a:r>
            <a:r>
              <a:rPr lang="en-US" sz="2400" dirty="0">
                <a:hlinkClick r:id="rId2"/>
              </a:rPr>
              <a:t>P3 and </a:t>
            </a:r>
            <a:r>
              <a:rPr lang="en-US" sz="2400" dirty="0" smtClean="0">
                <a:hlinkClick r:id="rId2"/>
              </a:rPr>
              <a:t>17 </a:t>
            </a:r>
            <a:r>
              <a:rPr lang="en-US" sz="2400" dirty="0">
                <a:hlinkClick r:id="rId2"/>
              </a:rPr>
              <a:t>G-IV </a:t>
            </a:r>
            <a:r>
              <a:rPr lang="en-US" sz="2400" dirty="0" smtClean="0">
                <a:hlinkClick r:id="rId2"/>
              </a:rPr>
              <a:t>missions </a:t>
            </a:r>
            <a:endParaRPr lang="en-US" sz="2400" dirty="0" smtClean="0"/>
          </a:p>
          <a:p>
            <a:pPr lvl="1" eaLnBrk="1" hangingPunct="1">
              <a:spcBef>
                <a:spcPts val="600"/>
              </a:spcBef>
              <a:buFont typeface="Lucida Grande"/>
              <a:buChar char="-"/>
            </a:pPr>
            <a:r>
              <a:rPr lang="en-US" sz="2400" dirty="0" smtClean="0"/>
              <a:t>Highlights include Tropical </a:t>
            </a:r>
            <a:r>
              <a:rPr lang="en-US" sz="2400" dirty="0" err="1" smtClean="0"/>
              <a:t>Cylones</a:t>
            </a:r>
            <a:r>
              <a:rPr lang="en-US" sz="2400" dirty="0" smtClean="0"/>
              <a:t> </a:t>
            </a:r>
            <a:r>
              <a:rPr lang="en-US" dirty="0" smtClean="0">
                <a:hlinkClick r:id="rId3"/>
              </a:rPr>
              <a:t>Colin</a:t>
            </a:r>
            <a:r>
              <a:rPr lang="en-US" dirty="0"/>
              <a:t>, </a:t>
            </a:r>
            <a:r>
              <a:rPr lang="en-US" dirty="0">
                <a:hlinkClick r:id="rId4"/>
              </a:rPr>
              <a:t>Earl</a:t>
            </a:r>
            <a:r>
              <a:rPr lang="en-US" dirty="0"/>
              <a:t>, </a:t>
            </a:r>
            <a:r>
              <a:rPr lang="en-US" dirty="0">
                <a:hlinkClick r:id="rId5"/>
              </a:rPr>
              <a:t>Javier</a:t>
            </a:r>
            <a:r>
              <a:rPr lang="en-US" dirty="0"/>
              <a:t> (East Pacific), </a:t>
            </a:r>
            <a:r>
              <a:rPr lang="en-US" dirty="0">
                <a:hlinkClick r:id="rId6"/>
              </a:rPr>
              <a:t>Hermine</a:t>
            </a:r>
            <a:r>
              <a:rPr lang="en-US" dirty="0"/>
              <a:t>, </a:t>
            </a:r>
            <a:r>
              <a:rPr lang="en-US" dirty="0">
                <a:hlinkClick r:id="rId7"/>
              </a:rPr>
              <a:t>Karl</a:t>
            </a:r>
            <a:r>
              <a:rPr lang="en-US" dirty="0"/>
              <a:t>, and </a:t>
            </a:r>
            <a:r>
              <a:rPr lang="en-US" dirty="0">
                <a:hlinkClick r:id="rId8"/>
              </a:rPr>
              <a:t>Matthew </a:t>
            </a:r>
            <a:endParaRPr lang="en-US" dirty="0" smtClean="0"/>
          </a:p>
          <a:p>
            <a:pPr lvl="1" eaLnBrk="1" hangingPunct="1">
              <a:spcBef>
                <a:spcPts val="600"/>
              </a:spcBef>
              <a:buFont typeface="Lucida Grande"/>
              <a:buChar char="-"/>
            </a:pPr>
            <a:r>
              <a:rPr lang="en-US" sz="2400" dirty="0" smtClean="0"/>
              <a:t>8</a:t>
            </a:r>
            <a:r>
              <a:rPr lang="en-US" sz="2400" dirty="0"/>
              <a:t> </a:t>
            </a:r>
            <a:r>
              <a:rPr lang="en-US" sz="2400" dirty="0" smtClean="0">
                <a:hlinkClick r:id="rId9"/>
              </a:rPr>
              <a:t>NOAA SHOUT</a:t>
            </a:r>
            <a:r>
              <a:rPr lang="en-US" sz="2400" dirty="0"/>
              <a:t> </a:t>
            </a:r>
            <a:r>
              <a:rPr lang="en-US" sz="2400" dirty="0" smtClean="0">
                <a:hlinkClick r:id="rId10"/>
              </a:rPr>
              <a:t>Global Hawk</a:t>
            </a:r>
            <a:r>
              <a:rPr lang="en-US" sz="2400" dirty="0" smtClean="0"/>
              <a:t> missions.</a:t>
            </a:r>
            <a:endParaRPr lang="en-US" sz="2400" dirty="0"/>
          </a:p>
          <a:p>
            <a:pPr lvl="1" indent="-342900">
              <a:lnSpc>
                <a:spcPct val="90000"/>
              </a:lnSpc>
              <a:spcBef>
                <a:spcPts val="600"/>
              </a:spcBef>
              <a:buFont typeface="Lucida Grande"/>
              <a:buChar char="-"/>
              <a:defRPr/>
            </a:pPr>
            <a:r>
              <a:rPr lang="en-US" dirty="0">
                <a:solidFill>
                  <a:srgbClr val="000000"/>
                </a:solidFill>
              </a:rPr>
              <a:t>For details see: </a:t>
            </a:r>
            <a:r>
              <a:rPr lang="en-US" dirty="0">
                <a:solidFill>
                  <a:srgbClr val="000000"/>
                </a:solidFill>
                <a:hlinkClick r:id="rId2"/>
              </a:rPr>
              <a:t>https://noaahrd.wordpress.com/2016/11/30/2016-hurricane-season-ends</a:t>
            </a:r>
            <a:r>
              <a:rPr lang="en-US" dirty="0" smtClean="0">
                <a:solidFill>
                  <a:srgbClr val="000000"/>
                </a:solidFill>
                <a:hlinkClick r:id="rId2"/>
              </a:rPr>
              <a:t>/</a:t>
            </a:r>
            <a:endParaRPr lang="en-US" dirty="0" smtClean="0"/>
          </a:p>
          <a:p>
            <a:pPr marL="227013" indent="-227013" eaLnBrk="1" hangingPunct="1">
              <a:lnSpc>
                <a:spcPct val="90000"/>
              </a:lnSpc>
              <a:defRPr/>
            </a:pPr>
            <a:r>
              <a:rPr lang="en-US" sz="2800" b="1" dirty="0" smtClean="0">
                <a:solidFill>
                  <a:srgbClr val="A21010"/>
                </a:solidFill>
              </a:rPr>
              <a:t>IFEX 2017</a:t>
            </a:r>
          </a:p>
          <a:p>
            <a:pPr marL="695325" lvl="1" indent="-227013" eaLnBrk="1" hangingPunct="1">
              <a:lnSpc>
                <a:spcPct val="90000"/>
              </a:lnSpc>
              <a:spcBef>
                <a:spcPts val="600"/>
              </a:spcBef>
              <a:defRPr/>
            </a:pPr>
            <a:r>
              <a:rPr lang="en-US" sz="2400" dirty="0" smtClean="0"/>
              <a:t>1 WP-3D, G-IV – 200 flight hours (1 June-30 Nov.)</a:t>
            </a:r>
          </a:p>
          <a:p>
            <a:pPr marL="695325" lvl="1" indent="-227013" eaLnBrk="1" hangingPunct="1">
              <a:spcBef>
                <a:spcPts val="600"/>
              </a:spcBef>
              <a:defRPr/>
            </a:pPr>
            <a:r>
              <a:rPr lang="en-US" sz="2400" dirty="0" smtClean="0"/>
              <a:t>Crews available 2/day missions starting July </a:t>
            </a:r>
          </a:p>
        </p:txBody>
      </p:sp>
      <p:pic>
        <p:nvPicPr>
          <p:cNvPr id="6" name="Picture 5" descr="IFEX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9940" y="216146"/>
            <a:ext cx="1020830" cy="914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416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AutoShape 2"/>
          <p:cNvSpPr>
            <a:spLocks/>
          </p:cNvSpPr>
          <p:nvPr/>
        </p:nvSpPr>
        <p:spPr bwMode="auto">
          <a:xfrm>
            <a:off x="20638" y="6507163"/>
            <a:ext cx="533400" cy="2889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fld id="{6B15AF1E-CC26-FB45-ADE4-CB812E3D9BFE}" type="slidenum">
              <a:rPr lang="en-US" sz="1400">
                <a:solidFill>
                  <a:srgbClr val="FFFFFF"/>
                </a:solidFill>
                <a:latin typeface="Calibri"/>
                <a:cs typeface="Calibri"/>
              </a:rPr>
              <a:pPr algn="ctr">
                <a:defRPr/>
              </a:pPr>
              <a:t>15</a:t>
            </a:fld>
            <a:endParaRPr lang="en-US" dirty="0">
              <a:latin typeface="Calibri"/>
              <a:cs typeface="Calibri"/>
            </a:endParaRPr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-1" y="229734"/>
            <a:ext cx="7338447" cy="9965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/>
                <a:ea typeface="ＭＳ Ｐゴシック" charset="-128"/>
                <a:cs typeface="ＭＳ Ｐゴシック" pitchFamily="-112" charset="-128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TradeGothicBold" pitchFamily="2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TradeGothicBold" pitchFamily="2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TradeGothicBold" pitchFamily="2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TradeGothicBold" pitchFamily="2" charset="0"/>
              </a:defRPr>
            </a:lvl9pPr>
          </a:lstStyle>
          <a:p>
            <a:pPr marL="227013" indent="-227013" eaLnBrk="1" hangingPunct="1">
              <a:lnSpc>
                <a:spcPct val="90000"/>
              </a:lnSpc>
              <a:defRPr/>
            </a:pPr>
            <a:r>
              <a:rPr lang="en-US" sz="4000" kern="0" dirty="0" smtClean="0"/>
              <a:t>IFEX 2016</a:t>
            </a:r>
            <a:r>
              <a:rPr lang="en-US" sz="4800" kern="0" dirty="0" smtClean="0"/>
              <a:t>: </a:t>
            </a:r>
            <a:r>
              <a:rPr lang="en-US" sz="4000" kern="0" dirty="0" smtClean="0"/>
              <a:t>Doppler Wind Lidar</a:t>
            </a:r>
            <a:endParaRPr lang="en-US" sz="4000" kern="0" dirty="0"/>
          </a:p>
        </p:txBody>
      </p:sp>
      <p:pic>
        <p:nvPicPr>
          <p:cNvPr id="34" name="Content Placeholder 4" descr="C:\Users\Lisa.R.Bucci\Downloads\image1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5" r="15495"/>
          <a:stretch>
            <a:fillRect/>
          </a:stretch>
        </p:blipFill>
        <p:spPr bwMode="auto">
          <a:xfrm>
            <a:off x="6288517" y="1415859"/>
            <a:ext cx="2307454" cy="2507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Group 34"/>
          <p:cNvGrpSpPr/>
          <p:nvPr/>
        </p:nvGrpSpPr>
        <p:grpSpPr>
          <a:xfrm>
            <a:off x="5161988" y="4029529"/>
            <a:ext cx="3839411" cy="2418824"/>
            <a:chOff x="915848" y="1742166"/>
            <a:chExt cx="8056100" cy="4681212"/>
          </a:xfrm>
          <a:noFill/>
        </p:grpSpPr>
        <p:pic>
          <p:nvPicPr>
            <p:cNvPr id="36" name="Picture 35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0980"/>
            <a:stretch/>
          </p:blipFill>
          <p:spPr bwMode="auto">
            <a:xfrm>
              <a:off x="915848" y="1742166"/>
              <a:ext cx="6969929" cy="3112983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1" name="Straight Arrow Connector 50"/>
            <p:cNvCxnSpPr/>
            <p:nvPr/>
          </p:nvCxnSpPr>
          <p:spPr>
            <a:xfrm flipV="1">
              <a:off x="3743694" y="4196534"/>
              <a:ext cx="773288" cy="366889"/>
            </a:xfrm>
            <a:prstGeom prst="straightConnector1">
              <a:avLst/>
            </a:prstGeom>
            <a:grpFill/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8311" y="4205253"/>
              <a:ext cx="2240846" cy="2218125"/>
            </a:xfrm>
            <a:prstGeom prst="rect">
              <a:avLst/>
            </a:prstGeom>
            <a:grpFill/>
          </p:spPr>
        </p:pic>
        <p:sp>
          <p:nvSpPr>
            <p:cNvPr id="53" name="Rectangle 52"/>
            <p:cNvSpPr/>
            <p:nvPr/>
          </p:nvSpPr>
          <p:spPr>
            <a:xfrm>
              <a:off x="5678311" y="3810000"/>
              <a:ext cx="3135238" cy="2613378"/>
            </a:xfrm>
            <a:prstGeom prst="rect">
              <a:avLst/>
            </a:prstGeom>
            <a:grpFill/>
            <a:ln>
              <a:solidFill>
                <a:srgbClr val="000000"/>
              </a:solidFill>
            </a:ln>
            <a:effectLst/>
            <a:scene3d>
              <a:camera prst="orthographicFront">
                <a:rot lat="0" lon="0" rev="0"/>
              </a:camera>
              <a:lightRig rig="glow" dir="tl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239909" y="2068200"/>
              <a:ext cx="2847728" cy="4914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latin typeface="+mn-lt"/>
                </a:rPr>
                <a:t>P3 Orion Side View</a:t>
              </a:r>
              <a:endParaRPr lang="en-US" sz="1050" dirty="0">
                <a:latin typeface="+mn-lt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124220" y="3832721"/>
              <a:ext cx="2847728" cy="4914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latin typeface="+mn-lt"/>
                </a:rPr>
                <a:t>P3 Orion Top View</a:t>
              </a:r>
              <a:endParaRPr lang="en-US" sz="1050" dirty="0">
                <a:latin typeface="+mn-lt"/>
              </a:endParaRPr>
            </a:p>
          </p:txBody>
        </p:sp>
        <p:cxnSp>
          <p:nvCxnSpPr>
            <p:cNvPr id="58" name="Straight Connector 57"/>
            <p:cNvCxnSpPr/>
            <p:nvPr/>
          </p:nvCxnSpPr>
          <p:spPr>
            <a:xfrm>
              <a:off x="6660444" y="5429956"/>
              <a:ext cx="1702507" cy="16933"/>
            </a:xfrm>
            <a:prstGeom prst="line">
              <a:avLst/>
            </a:prstGeom>
            <a:grpFill/>
            <a:ln w="19050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6660444" y="5446889"/>
              <a:ext cx="1614312" cy="649111"/>
            </a:xfrm>
            <a:prstGeom prst="line">
              <a:avLst/>
            </a:prstGeom>
            <a:grpFill/>
            <a:ln w="19050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6660444" y="5429956"/>
              <a:ext cx="1702507" cy="341488"/>
            </a:xfrm>
            <a:prstGeom prst="line">
              <a:avLst/>
            </a:prstGeom>
            <a:grpFill/>
            <a:ln w="19050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660444" y="5429956"/>
              <a:ext cx="1702507" cy="129822"/>
            </a:xfrm>
            <a:prstGeom prst="line">
              <a:avLst/>
            </a:prstGeom>
            <a:grpFill/>
            <a:ln w="19050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6660444" y="5429956"/>
              <a:ext cx="1702507" cy="231422"/>
            </a:xfrm>
            <a:prstGeom prst="line">
              <a:avLst/>
            </a:prstGeom>
            <a:grpFill/>
            <a:ln w="19050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6660444" y="5429956"/>
              <a:ext cx="1702507" cy="462844"/>
            </a:xfrm>
            <a:prstGeom prst="line">
              <a:avLst/>
            </a:prstGeom>
            <a:grpFill/>
            <a:ln w="19050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6660444" y="5429956"/>
              <a:ext cx="1653823" cy="570088"/>
            </a:xfrm>
            <a:prstGeom prst="line">
              <a:avLst/>
            </a:prstGeom>
            <a:grpFill/>
            <a:ln w="19050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flipV="1">
              <a:off x="6660444" y="5314315"/>
              <a:ext cx="1653823" cy="115641"/>
            </a:xfrm>
            <a:prstGeom prst="line">
              <a:avLst/>
            </a:prstGeom>
            <a:grpFill/>
            <a:ln w="19050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V="1">
              <a:off x="6660444" y="5192889"/>
              <a:ext cx="1614312" cy="245534"/>
            </a:xfrm>
            <a:prstGeom prst="line">
              <a:avLst/>
            </a:prstGeom>
            <a:grpFill/>
            <a:ln w="19050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Rectangle 66"/>
            <p:cNvSpPr/>
            <p:nvPr/>
          </p:nvSpPr>
          <p:spPr>
            <a:xfrm>
              <a:off x="8314267" y="5063067"/>
              <a:ext cx="265289" cy="113453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/>
            <a:scene3d>
              <a:camera prst="orthographicFront">
                <a:rot lat="0" lon="0" rev="0"/>
              </a:camera>
              <a:lightRig rig="glow" dir="tl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TextBox 67"/>
            <p:cNvSpPr txBox="1"/>
            <p:nvPr/>
          </p:nvSpPr>
          <p:spPr>
            <a:xfrm rot="19946532">
              <a:off x="3672945" y="4388822"/>
              <a:ext cx="1241778" cy="71477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latin typeface="+mn-lt"/>
                </a:rPr>
                <a:t>30° off nadir</a:t>
              </a:r>
              <a:endParaRPr lang="en-US" sz="900" dirty="0">
                <a:latin typeface="+mn-lt"/>
              </a:endParaRPr>
            </a:p>
          </p:txBody>
        </p:sp>
        <p:cxnSp>
          <p:nvCxnSpPr>
            <p:cNvPr id="69" name="Straight Arrow Connector 68"/>
            <p:cNvCxnSpPr/>
            <p:nvPr/>
          </p:nvCxnSpPr>
          <p:spPr>
            <a:xfrm flipV="1">
              <a:off x="8537418" y="5771445"/>
              <a:ext cx="155026" cy="324555"/>
            </a:xfrm>
            <a:prstGeom prst="straightConnector1">
              <a:avLst/>
            </a:prstGeom>
            <a:grpFill/>
            <a:ln w="12700">
              <a:solidFill>
                <a:schemeClr val="accent1">
                  <a:lumMod val="60000"/>
                  <a:lumOff val="40000"/>
                </a:schemeClr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/>
            <p:nvPr/>
          </p:nvCxnSpPr>
          <p:spPr>
            <a:xfrm flipH="1" flipV="1">
              <a:off x="8537418" y="5212516"/>
              <a:ext cx="163129" cy="324556"/>
            </a:xfrm>
            <a:prstGeom prst="straightConnector1">
              <a:avLst/>
            </a:prstGeom>
            <a:grpFill/>
            <a:ln w="12700">
              <a:solidFill>
                <a:schemeClr val="accent1">
                  <a:lumMod val="60000"/>
                  <a:lumOff val="40000"/>
                </a:schemeClr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Content Placeholder 2"/>
          <p:cNvSpPr txBox="1">
            <a:spLocks/>
          </p:cNvSpPr>
          <p:nvPr/>
        </p:nvSpPr>
        <p:spPr>
          <a:xfrm>
            <a:off x="365436" y="1297576"/>
            <a:ext cx="5441892" cy="534344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2800" dirty="0" smtClean="0"/>
              <a:t>Doppler Wind Lidar (DWL)</a:t>
            </a:r>
          </a:p>
          <a:p>
            <a:pPr marL="344488" indent="-344488">
              <a:buFont typeface="Arial"/>
              <a:buChar char="•"/>
            </a:pPr>
            <a:r>
              <a:rPr lang="en-US" sz="2800" dirty="0" smtClean="0"/>
              <a:t>Compliments P-3 &amp; G-IV Tail Doppler radar</a:t>
            </a:r>
          </a:p>
          <a:p>
            <a:pPr marL="344488" indent="-344488">
              <a:buFont typeface="Arial"/>
              <a:buChar char="•"/>
            </a:pPr>
            <a:r>
              <a:rPr lang="en-US" sz="2800" dirty="0" smtClean="0"/>
              <a:t>5 flights into Hurricanes Earl (3) and Javier (2, EPAC)</a:t>
            </a:r>
          </a:p>
          <a:p>
            <a:pPr marL="738188" lvl="2"/>
            <a:r>
              <a:rPr lang="en-US" sz="2000" dirty="0" smtClean="0"/>
              <a:t>7 flights collected data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Elevation angle range of -110° to +110° 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Azimuth angle range +/- 30°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Preset scanning modes: conical, sweeps, etc.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Access DWL computer via laptop</a:t>
            </a:r>
          </a:p>
        </p:txBody>
      </p:sp>
    </p:spTree>
    <p:extLst>
      <p:ext uri="{BB962C8B-B14F-4D97-AF65-F5344CB8AC3E}">
        <p14:creationId xmlns:p14="http://schemas.microsoft.com/office/powerpoint/2010/main" val="194079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941" y="312769"/>
            <a:ext cx="7355849" cy="668907"/>
          </a:xfrm>
        </p:spPr>
        <p:txBody>
          <a:bodyPr/>
          <a:lstStyle/>
          <a:p>
            <a:pPr marL="227013" indent="-227013" eaLnBrk="1" hangingPunct="1">
              <a:lnSpc>
                <a:spcPct val="90000"/>
              </a:lnSpc>
              <a:defRPr/>
            </a:pPr>
            <a:r>
              <a:rPr lang="en-US" sz="4000" dirty="0" smtClean="0"/>
              <a:t>IFEX 2016</a:t>
            </a:r>
            <a:r>
              <a:rPr lang="en-US" sz="4800" dirty="0" smtClean="0"/>
              <a:t>: </a:t>
            </a:r>
            <a:r>
              <a:rPr lang="en-US" sz="4000" dirty="0" smtClean="0"/>
              <a:t>SHOUT</a:t>
            </a:r>
            <a:endParaRPr lang="en-US" sz="40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77906" y="1401492"/>
            <a:ext cx="8799747" cy="4744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spcBef>
                <a:spcPts val="0"/>
              </a:spcBef>
            </a:pPr>
            <a:r>
              <a:rPr lang="en-US" sz="2400" b="1" dirty="0" smtClean="0">
                <a:latin typeface="Arial" charset="0"/>
                <a:ea typeface="Arial" charset="0"/>
                <a:cs typeface="Arial" charset="0"/>
              </a:rPr>
              <a:t>GOAL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: Test prototype UAS concept of operations that could mitigate the risk of diminished high impact weather warnings in case of polar-orbiting satellite observing gaps</a:t>
            </a:r>
          </a:p>
          <a:p>
            <a:pPr>
              <a:spcBef>
                <a:spcPts val="2400"/>
              </a:spcBef>
            </a:pPr>
            <a:r>
              <a:rPr lang="en-US" sz="2400" b="1" dirty="0" smtClean="0">
                <a:latin typeface="Arial" charset="0"/>
                <a:ea typeface="Arial" charset="0"/>
                <a:cs typeface="Arial" charset="0"/>
              </a:rPr>
              <a:t>Global Hawk</a:t>
            </a:r>
          </a:p>
          <a:p>
            <a:pPr marL="404813" lvl="1">
              <a:spcBef>
                <a:spcPts val="600"/>
              </a:spcBef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Flight level: ~55-60,000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ft</a:t>
            </a:r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  <a:p>
            <a:pPr marL="404813" lvl="1">
              <a:spcBef>
                <a:spcPts val="600"/>
              </a:spcBef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Duration: ~24 h</a:t>
            </a:r>
          </a:p>
          <a:p>
            <a:pPr marL="404813" lvl="1">
              <a:spcBef>
                <a:spcPts val="600"/>
              </a:spcBef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Range: 11,000 nm</a:t>
            </a:r>
          </a:p>
          <a:p>
            <a:pPr marL="404813" lvl="1">
              <a:spcBef>
                <a:spcPts val="600"/>
              </a:spcBef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Payload: 1500+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lbs</a:t>
            </a:r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  <a:p>
            <a:pPr marL="404813" lvl="1">
              <a:spcBef>
                <a:spcPts val="600"/>
              </a:spcBef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Deployment site: NASA Wallops Flight Facility, VA</a:t>
            </a:r>
          </a:p>
          <a:p>
            <a:pPr marL="404813" lvl="1">
              <a:spcBef>
                <a:spcPts val="600"/>
              </a:spcBef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5 week deployment (late August through September)</a:t>
            </a:r>
          </a:p>
          <a:p>
            <a:pPr marL="404813" lvl="1">
              <a:spcBef>
                <a:spcPts val="600"/>
              </a:spcBef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Instrumentation: AVAPS, HAMSR, &amp; HIWRAP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77134" y="2725318"/>
            <a:ext cx="2558389" cy="128911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0879" y="3642102"/>
            <a:ext cx="2601527" cy="1532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28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TextBox 3"/>
          <p:cNvSpPr txBox="1">
            <a:spLocks noChangeArrowheads="1"/>
          </p:cNvSpPr>
          <p:nvPr/>
        </p:nvSpPr>
        <p:spPr bwMode="auto">
          <a:xfrm>
            <a:off x="73211" y="233197"/>
            <a:ext cx="744626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800" dirty="0">
                <a:solidFill>
                  <a:schemeClr val="bg1"/>
                </a:solidFill>
                <a:ea typeface="Arial" charset="0"/>
                <a:cs typeface="Arial" charset="0"/>
              </a:rPr>
              <a:t>Communicating in the field</a:t>
            </a:r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3517921" y="4411399"/>
            <a:ext cx="236478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000" b="1" i="1" dirty="0">
                <a:solidFill>
                  <a:schemeClr val="bg1"/>
                </a:solidFill>
                <a:ea typeface="Arial" charset="0"/>
                <a:cs typeface="Arial" charset="0"/>
              </a:rPr>
              <a:t>Tweets from the eye</a:t>
            </a:r>
          </a:p>
        </p:txBody>
      </p:sp>
      <p:sp>
        <p:nvSpPr>
          <p:cNvPr id="32785" name="Text Box 17"/>
          <p:cNvSpPr txBox="1">
            <a:spLocks noChangeArrowheads="1"/>
          </p:cNvSpPr>
          <p:nvPr/>
        </p:nvSpPr>
        <p:spPr bwMode="auto">
          <a:xfrm>
            <a:off x="6079409" y="5980473"/>
            <a:ext cx="220719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Arial" charset="0"/>
                <a:cs typeface="Arial" charset="0"/>
              </a:rPr>
              <a:t>V</a:t>
            </a:r>
            <a:r>
              <a:rPr lang="en-US" sz="1600" dirty="0" smtClean="0">
                <a:solidFill>
                  <a:schemeClr val="bg1"/>
                </a:solidFill>
                <a:ea typeface="Arial" charset="0"/>
                <a:cs typeface="Arial" charset="0"/>
              </a:rPr>
              <a:t>isiting scientist program</a:t>
            </a:r>
            <a:endParaRPr lang="en-US" sz="1600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" name="TextBox 1"/>
          <p:cNvSpPr txBox="1">
            <a:spLocks noChangeArrowheads="1"/>
          </p:cNvSpPr>
          <p:nvPr/>
        </p:nvSpPr>
        <p:spPr bwMode="auto">
          <a:xfrm>
            <a:off x="521449" y="1206148"/>
            <a:ext cx="4699947" cy="331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  <a:sym typeface="Arial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9pPr>
          </a:lstStyle>
          <a:p>
            <a:pPr eaLnBrk="1" hangingPunct="1">
              <a:spcAft>
                <a:spcPts val="300"/>
              </a:spcAft>
              <a:buFont typeface="Arial" charset="0"/>
              <a:buChar char="•"/>
            </a:pPr>
            <a:r>
              <a:rPr lang="en-US" sz="2800" dirty="0">
                <a:ea typeface="Arial" charset="0"/>
                <a:cs typeface="Arial" charset="0"/>
              </a:rPr>
              <a:t> Our blog</a:t>
            </a:r>
          </a:p>
          <a:p>
            <a:pPr eaLnBrk="1" hangingPunct="1">
              <a:spcAft>
                <a:spcPts val="300"/>
              </a:spcAft>
            </a:pPr>
            <a:r>
              <a:rPr lang="en-US" sz="2000" dirty="0">
                <a:ea typeface="Arial" charset="0"/>
                <a:cs typeface="Arial" charset="0"/>
              </a:rPr>
              <a:t>http://</a:t>
            </a:r>
            <a:r>
              <a:rPr lang="en-US" sz="2000" dirty="0" err="1">
                <a:ea typeface="Arial" charset="0"/>
                <a:cs typeface="Arial" charset="0"/>
              </a:rPr>
              <a:t>noaahrd.wordpress.com</a:t>
            </a:r>
            <a:endParaRPr lang="en-US" sz="2000" dirty="0">
              <a:ea typeface="Arial" charset="0"/>
              <a:cs typeface="Arial" charset="0"/>
            </a:endParaRPr>
          </a:p>
          <a:p>
            <a:pPr eaLnBrk="1" hangingPunct="1">
              <a:spcAft>
                <a:spcPts val="300"/>
              </a:spcAft>
              <a:buFont typeface="Arial" charset="0"/>
              <a:buChar char="•"/>
            </a:pPr>
            <a:r>
              <a:rPr lang="en-US" sz="2800" dirty="0">
                <a:ea typeface="Arial" charset="0"/>
                <a:cs typeface="Arial" charset="0"/>
              </a:rPr>
              <a:t> HRD Web page</a:t>
            </a:r>
          </a:p>
          <a:p>
            <a:pPr eaLnBrk="1" hangingPunct="1">
              <a:spcAft>
                <a:spcPts val="300"/>
              </a:spcAft>
            </a:pPr>
            <a:r>
              <a:rPr lang="en-US" sz="2000" dirty="0">
                <a:ea typeface="Arial" charset="0"/>
                <a:cs typeface="Arial" charset="0"/>
              </a:rPr>
              <a:t>http://</a:t>
            </a:r>
            <a:r>
              <a:rPr lang="en-US" sz="2000" dirty="0" err="1">
                <a:ea typeface="Arial" charset="0"/>
                <a:cs typeface="Arial" charset="0"/>
              </a:rPr>
              <a:t>www.aoml.noaa.gov</a:t>
            </a:r>
            <a:r>
              <a:rPr lang="en-US" sz="2000" dirty="0">
                <a:ea typeface="Arial" charset="0"/>
                <a:cs typeface="Arial" charset="0"/>
              </a:rPr>
              <a:t>/</a:t>
            </a:r>
            <a:r>
              <a:rPr lang="en-US" sz="2000" dirty="0" err="1">
                <a:ea typeface="Arial" charset="0"/>
                <a:cs typeface="Arial" charset="0"/>
              </a:rPr>
              <a:t>hrd</a:t>
            </a:r>
            <a:endParaRPr lang="en-US" sz="2000" dirty="0">
              <a:ea typeface="Arial" charset="0"/>
              <a:cs typeface="Arial" charset="0"/>
            </a:endParaRPr>
          </a:p>
          <a:p>
            <a:pPr eaLnBrk="1" hangingPunct="1">
              <a:spcAft>
                <a:spcPts val="300"/>
              </a:spcAft>
              <a:buFont typeface="Arial" charset="0"/>
              <a:buChar char="•"/>
            </a:pPr>
            <a:r>
              <a:rPr lang="en-US" sz="2800" dirty="0">
                <a:ea typeface="Arial" charset="0"/>
                <a:cs typeface="Arial" charset="0"/>
              </a:rPr>
              <a:t> Facebook </a:t>
            </a:r>
            <a:r>
              <a:rPr lang="en-US" dirty="0" smtClean="0">
                <a:ea typeface="Arial" charset="0"/>
                <a:cs typeface="Arial" charset="0"/>
              </a:rPr>
              <a:t>(5,420 </a:t>
            </a:r>
            <a:r>
              <a:rPr lang="en-US" dirty="0">
                <a:ea typeface="Arial" charset="0"/>
                <a:cs typeface="Arial" charset="0"/>
              </a:rPr>
              <a:t>likes)</a:t>
            </a:r>
            <a:endParaRPr lang="en-US" sz="2800" dirty="0">
              <a:ea typeface="Arial" charset="0"/>
              <a:cs typeface="Arial" charset="0"/>
            </a:endParaRPr>
          </a:p>
          <a:p>
            <a:pPr eaLnBrk="1" hangingPunct="1">
              <a:spcAft>
                <a:spcPts val="300"/>
              </a:spcAft>
            </a:pPr>
            <a:r>
              <a:rPr lang="en-US" sz="2000" dirty="0">
                <a:ea typeface="Arial" charset="0"/>
                <a:cs typeface="Arial" charset="0"/>
              </a:rPr>
              <a:t>http://</a:t>
            </a:r>
            <a:r>
              <a:rPr lang="en-US" sz="2000" dirty="0" err="1">
                <a:ea typeface="Arial" charset="0"/>
                <a:cs typeface="Arial" charset="0"/>
              </a:rPr>
              <a:t>www.facebook.com</a:t>
            </a:r>
            <a:r>
              <a:rPr lang="en-US" sz="2000" dirty="0">
                <a:ea typeface="Arial" charset="0"/>
                <a:cs typeface="Arial" charset="0"/>
              </a:rPr>
              <a:t>/</a:t>
            </a:r>
            <a:r>
              <a:rPr lang="en-US" sz="2000" dirty="0" err="1">
                <a:ea typeface="Arial" charset="0"/>
                <a:cs typeface="Arial" charset="0"/>
              </a:rPr>
              <a:t>noaahrd</a:t>
            </a:r>
            <a:endParaRPr lang="en-US" sz="2000" dirty="0">
              <a:ea typeface="Arial" charset="0"/>
              <a:cs typeface="Arial" charset="0"/>
            </a:endParaRPr>
          </a:p>
          <a:p>
            <a:pPr eaLnBrk="1" hangingPunct="1">
              <a:spcAft>
                <a:spcPts val="300"/>
              </a:spcAft>
              <a:buFont typeface="Arial" charset="0"/>
              <a:buChar char="•"/>
            </a:pPr>
            <a:r>
              <a:rPr lang="en-US" sz="2800" dirty="0">
                <a:ea typeface="Arial" charset="0"/>
                <a:cs typeface="Arial" charset="0"/>
              </a:rPr>
              <a:t> Twitter </a:t>
            </a:r>
            <a:r>
              <a:rPr lang="en-US" dirty="0" smtClean="0">
                <a:ea typeface="Arial" charset="0"/>
                <a:cs typeface="Arial" charset="0"/>
              </a:rPr>
              <a:t>(20,400 </a:t>
            </a:r>
            <a:r>
              <a:rPr lang="en-US" dirty="0">
                <a:ea typeface="Arial" charset="0"/>
                <a:cs typeface="Arial" charset="0"/>
              </a:rPr>
              <a:t>followers)</a:t>
            </a:r>
          </a:p>
          <a:p>
            <a:pPr eaLnBrk="1" hangingPunct="1">
              <a:spcAft>
                <a:spcPts val="300"/>
              </a:spcAft>
            </a:pPr>
            <a:r>
              <a:rPr lang="en-US" sz="2000" dirty="0">
                <a:ea typeface="Arial" charset="0"/>
                <a:cs typeface="Arial" charset="0"/>
              </a:rPr>
              <a:t>http://</a:t>
            </a:r>
            <a:r>
              <a:rPr lang="en-US" sz="2000" dirty="0" err="1">
                <a:ea typeface="Arial" charset="0"/>
                <a:cs typeface="Arial" charset="0"/>
              </a:rPr>
              <a:t>twitter.com</a:t>
            </a:r>
            <a:r>
              <a:rPr lang="en-US" sz="2000" dirty="0">
                <a:ea typeface="Arial" charset="0"/>
                <a:cs typeface="Arial" charset="0"/>
              </a:rPr>
              <a:t>/#!/HRD_AOML_NOAA</a:t>
            </a:r>
          </a:p>
        </p:txBody>
      </p:sp>
      <p:pic>
        <p:nvPicPr>
          <p:cNvPr id="15" name="Picture 13" descr="20110825-0938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1363" y="4514454"/>
            <a:ext cx="2424445" cy="185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6" descr="IMG_4068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 r="-3171" b="-5009"/>
          <a:stretch>
            <a:fillRect/>
          </a:stretch>
        </p:blipFill>
        <p:spPr bwMode="auto">
          <a:xfrm>
            <a:off x="5986463" y="4330700"/>
            <a:ext cx="2905125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5" descr="Facebook-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8395" y="1304175"/>
            <a:ext cx="846137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7" descr="Lastfm+for+Wordpress+log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3970" y="1304175"/>
            <a:ext cx="844550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9" descr="RSS-Feed-Symbol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4407" y="1364500"/>
            <a:ext cx="725488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3299192" y="4550017"/>
            <a:ext cx="248523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i="1" dirty="0">
                <a:solidFill>
                  <a:schemeClr val="bg1"/>
                </a:solidFill>
                <a:latin typeface="Arial"/>
                <a:cs typeface="Arial"/>
              </a:rPr>
              <a:t>Tweets from the eye</a:t>
            </a:r>
          </a:p>
        </p:txBody>
      </p:sp>
      <p:pic>
        <p:nvPicPr>
          <p:cNvPr id="24" name="Picture 4" descr="twitter-logo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9770" y="1375613"/>
            <a:ext cx="1208087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 descr="Screen Shot 2014-10-21 at 5.08.58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1807" y="4515631"/>
            <a:ext cx="2424001" cy="1858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6102350" y="5875338"/>
            <a:ext cx="2460625" cy="33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chemeClr val="bg1"/>
                </a:solidFill>
                <a:latin typeface="Arial"/>
                <a:cs typeface="Arial"/>
              </a:rPr>
              <a:t>Visiting scientist program</a:t>
            </a:r>
          </a:p>
        </p:txBody>
      </p:sp>
      <p:pic>
        <p:nvPicPr>
          <p:cNvPr id="27" name="Picture 7" descr="Screen Shot 2014-10-21 at 5.06.04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630" y="4522440"/>
            <a:ext cx="2714708" cy="1833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 descr="photo 2.jp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6463" y="2159746"/>
            <a:ext cx="2816352" cy="2112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46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/>
          </p:cNvSpPr>
          <p:nvPr>
            <p:ph idx="1"/>
          </p:nvPr>
        </p:nvSpPr>
        <p:spPr>
          <a:xfrm>
            <a:off x="278109" y="1242063"/>
            <a:ext cx="8762410" cy="5067967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US" sz="3200" b="1" i="1" dirty="0">
                <a:solidFill>
                  <a:srgbClr val="A10000"/>
                </a:solidFill>
                <a:cs typeface="Arial"/>
              </a:rPr>
              <a:t>Vision</a:t>
            </a:r>
          </a:p>
          <a:p>
            <a:pPr marL="342900" lvl="1" indent="-342900" eaLnBrk="1" hangingPunct="1">
              <a:spcBef>
                <a:spcPts val="0"/>
              </a:spcBef>
              <a:buClr>
                <a:srgbClr val="A10000"/>
              </a:buClr>
              <a:buFont typeface="Arial"/>
              <a:buChar char="•"/>
            </a:pPr>
            <a:r>
              <a:rPr lang="en-US" sz="2800" dirty="0">
                <a:cs typeface="Arial"/>
              </a:rPr>
              <a:t>Organize </a:t>
            </a:r>
            <a:r>
              <a:rPr lang="en-US" sz="2800" dirty="0" smtClean="0">
                <a:cs typeface="Arial"/>
              </a:rPr>
              <a:t>hurricane </a:t>
            </a:r>
            <a:r>
              <a:rPr lang="en-US" sz="2800" dirty="0">
                <a:cs typeface="Arial"/>
              </a:rPr>
              <a:t>community to dramatically improve numerical forecast guidance to NHC in 5-10 </a:t>
            </a:r>
            <a:r>
              <a:rPr lang="en-US" sz="2800" dirty="0" smtClean="0">
                <a:cs typeface="Arial"/>
              </a:rPr>
              <a:t>years</a:t>
            </a:r>
            <a:endParaRPr lang="en-US" sz="2800" dirty="0">
              <a:cs typeface="Arial"/>
            </a:endParaRPr>
          </a:p>
          <a:p>
            <a:pPr eaLnBrk="1" hangingPunct="1">
              <a:spcBef>
                <a:spcPts val="0"/>
              </a:spcBef>
            </a:pPr>
            <a:r>
              <a:rPr lang="en-US" sz="3200" b="1" i="1" dirty="0" smtClean="0">
                <a:solidFill>
                  <a:srgbClr val="A50021"/>
                </a:solidFill>
                <a:ea typeface="Calibri" charset="0"/>
                <a:cs typeface="Arial"/>
              </a:rPr>
              <a:t>Goals</a:t>
            </a:r>
          </a:p>
          <a:p>
            <a:pPr eaLnBrk="1" hangingPunct="1">
              <a:spcBef>
                <a:spcPts val="0"/>
              </a:spcBef>
              <a:buFontTx/>
              <a:buChar char="•"/>
            </a:pPr>
            <a:r>
              <a:rPr lang="en-US" dirty="0" smtClean="0">
                <a:solidFill>
                  <a:srgbClr val="A50021"/>
                </a:solidFill>
                <a:ea typeface="Calibri" charset="0"/>
                <a:cs typeface="Arial"/>
              </a:rPr>
              <a:t>Improve </a:t>
            </a:r>
            <a:r>
              <a:rPr lang="en-US" dirty="0">
                <a:ea typeface="Calibri" charset="0"/>
                <a:cs typeface="Arial"/>
              </a:rPr>
              <a:t>f</a:t>
            </a:r>
            <a:r>
              <a:rPr lang="en-US" dirty="0" smtClean="0">
                <a:ea typeface="Calibri" charset="0"/>
                <a:cs typeface="Arial"/>
              </a:rPr>
              <a:t>orecast </a:t>
            </a:r>
            <a:r>
              <a:rPr lang="en-US" dirty="0">
                <a:ea typeface="Calibri" charset="0"/>
                <a:cs typeface="Arial"/>
              </a:rPr>
              <a:t>a</a:t>
            </a:r>
            <a:r>
              <a:rPr lang="en-US" dirty="0" smtClean="0">
                <a:ea typeface="Calibri" charset="0"/>
                <a:cs typeface="Arial"/>
              </a:rPr>
              <a:t>ccuracy for track </a:t>
            </a:r>
            <a:r>
              <a:rPr lang="en-US" dirty="0">
                <a:ea typeface="Calibri" charset="0"/>
                <a:cs typeface="Arial"/>
              </a:rPr>
              <a:t>&amp; </a:t>
            </a:r>
            <a:r>
              <a:rPr lang="en-US" dirty="0" smtClean="0">
                <a:ea typeface="Calibri" charset="0"/>
                <a:cs typeface="Arial"/>
              </a:rPr>
              <a:t>intensity by 20% in 5 years, 50% in 10 years</a:t>
            </a:r>
          </a:p>
          <a:p>
            <a:pPr marL="338138" indent="-338138" eaLnBrk="1" hangingPunct="1">
              <a:spcBef>
                <a:spcPts val="0"/>
              </a:spcBef>
              <a:buFont typeface="Arial"/>
              <a:buChar char="•"/>
            </a:pPr>
            <a:r>
              <a:rPr lang="en-US" dirty="0" smtClean="0">
                <a:solidFill>
                  <a:srgbClr val="A50021"/>
                </a:solidFill>
                <a:ea typeface="Calibri" charset="0"/>
                <a:cs typeface="Arial"/>
              </a:rPr>
              <a:t>Extend </a:t>
            </a:r>
            <a:r>
              <a:rPr lang="en-US" dirty="0" smtClean="0">
                <a:ea typeface="Calibri" charset="0"/>
                <a:cs typeface="Arial"/>
              </a:rPr>
              <a:t>forecast guidance to 7 days with skill comparable to current 5 day forecasts</a:t>
            </a:r>
          </a:p>
          <a:p>
            <a:pPr marL="338138" indent="-338138" eaLnBrk="1" hangingPunct="1">
              <a:spcBef>
                <a:spcPts val="0"/>
              </a:spcBef>
              <a:buFont typeface="Arial"/>
              <a:buChar char="•"/>
            </a:pPr>
            <a:r>
              <a:rPr lang="en-US" dirty="0" smtClean="0">
                <a:solidFill>
                  <a:srgbClr val="A50021"/>
                </a:solidFill>
                <a:ea typeface="Calibri" charset="0"/>
                <a:cs typeface="Arial"/>
              </a:rPr>
              <a:t>Increase </a:t>
            </a:r>
            <a:r>
              <a:rPr lang="en-US" dirty="0" smtClean="0">
                <a:ea typeface="Calibri" charset="0"/>
                <a:cs typeface="Arial"/>
              </a:rPr>
              <a:t>probability of predicting Rapid </a:t>
            </a:r>
            <a:r>
              <a:rPr lang="en-US" dirty="0">
                <a:ea typeface="Calibri" charset="0"/>
                <a:cs typeface="Arial"/>
              </a:rPr>
              <a:t>I</a:t>
            </a:r>
            <a:r>
              <a:rPr lang="en-US" dirty="0" smtClean="0">
                <a:ea typeface="Calibri" charset="0"/>
                <a:cs typeface="Arial"/>
              </a:rPr>
              <a:t>ntensity </a:t>
            </a:r>
            <a:r>
              <a:rPr lang="en-US" dirty="0">
                <a:ea typeface="Calibri" charset="0"/>
                <a:cs typeface="Arial"/>
              </a:rPr>
              <a:t>C</a:t>
            </a:r>
            <a:r>
              <a:rPr lang="en-US" dirty="0" smtClean="0">
                <a:ea typeface="Calibri" charset="0"/>
                <a:cs typeface="Arial"/>
              </a:rPr>
              <a:t>hange (RI/RW)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39246" y="6614858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n-lt"/>
              </a:rPr>
              <a:t>http://</a:t>
            </a:r>
            <a:r>
              <a:rPr lang="en-US" sz="1200" dirty="0" err="1">
                <a:latin typeface="+mn-lt"/>
              </a:rPr>
              <a:t>www.hfip.org</a:t>
            </a:r>
            <a:r>
              <a:rPr lang="en-US" sz="1200" dirty="0">
                <a:latin typeface="+mn-lt"/>
              </a:rPr>
              <a:t>/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136637"/>
            <a:ext cx="7578056" cy="105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098142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5" r="7289" b="3068"/>
          <a:stretch/>
        </p:blipFill>
        <p:spPr>
          <a:xfrm>
            <a:off x="87923" y="2066925"/>
            <a:ext cx="5143500" cy="4285451"/>
          </a:xfrm>
          <a:prstGeom prst="rect">
            <a:avLst/>
          </a:prstGeom>
        </p:spPr>
      </p:pic>
      <p:sp>
        <p:nvSpPr>
          <p:cNvPr id="29697" name="Title 1"/>
          <p:cNvSpPr>
            <a:spLocks noGrp="1"/>
          </p:cNvSpPr>
          <p:nvPr>
            <p:ph type="title"/>
          </p:nvPr>
        </p:nvSpPr>
        <p:spPr>
          <a:xfrm>
            <a:off x="0" y="-96883"/>
            <a:ext cx="7696200" cy="1371600"/>
          </a:xfrm>
        </p:spPr>
        <p:txBody>
          <a:bodyPr/>
          <a:lstStyle/>
          <a:p>
            <a:pPr eaLnBrk="1" hangingPunct="1"/>
            <a:r>
              <a:rPr lang="en-US" sz="4800" dirty="0">
                <a:cs typeface="Arial"/>
              </a:rPr>
              <a:t>Current State of the Art</a:t>
            </a:r>
          </a:p>
        </p:txBody>
      </p:sp>
      <p:sp>
        <p:nvSpPr>
          <p:cNvPr id="29698" name="Content Placeholder 17"/>
          <p:cNvSpPr>
            <a:spLocks noGrp="1"/>
          </p:cNvSpPr>
          <p:nvPr>
            <p:ph sz="half" idx="2"/>
          </p:nvPr>
        </p:nvSpPr>
        <p:spPr>
          <a:xfrm>
            <a:off x="5311867" y="1546475"/>
            <a:ext cx="3714314" cy="4779379"/>
          </a:xfrm>
        </p:spPr>
        <p:txBody>
          <a:bodyPr/>
          <a:lstStyle/>
          <a:p>
            <a:pPr marL="342900" lvl="1" indent="-342900">
              <a:spcBef>
                <a:spcPts val="2000"/>
              </a:spcBef>
              <a:buClrTx/>
              <a:buFont typeface="Arial"/>
              <a:buChar char="•"/>
            </a:pPr>
            <a:r>
              <a:rPr lang="en-US" dirty="0">
                <a:cs typeface="Arial"/>
              </a:rPr>
              <a:t>Since HFIP began in 2008, forecast error has decreased by 20-25% for </a:t>
            </a:r>
            <a:r>
              <a:rPr lang="en-US" dirty="0" smtClean="0">
                <a:cs typeface="Arial"/>
              </a:rPr>
              <a:t>1</a:t>
            </a:r>
            <a:r>
              <a:rPr lang="en-US" dirty="0">
                <a:cs typeface="Arial"/>
              </a:rPr>
              <a:t>-5 </a:t>
            </a:r>
            <a:r>
              <a:rPr lang="en-US" dirty="0" smtClean="0">
                <a:cs typeface="Arial"/>
              </a:rPr>
              <a:t>day </a:t>
            </a:r>
            <a:r>
              <a:rPr lang="en-US" dirty="0">
                <a:cs typeface="Arial"/>
              </a:rPr>
              <a:t>forecasts.</a:t>
            </a:r>
          </a:p>
          <a:p>
            <a:pPr marL="342900" lvl="1" indent="-342900">
              <a:spcBef>
                <a:spcPts val="2000"/>
              </a:spcBef>
              <a:buClrTx/>
              <a:buFont typeface="Arial"/>
              <a:buChar char="•"/>
            </a:pPr>
            <a:r>
              <a:rPr lang="en-US" dirty="0">
                <a:cs typeface="Arial"/>
              </a:rPr>
              <a:t>NOAA upgraded </a:t>
            </a:r>
            <a:r>
              <a:rPr lang="en-US" dirty="0" smtClean="0">
                <a:cs typeface="Arial"/>
              </a:rPr>
              <a:t>HWRF </a:t>
            </a:r>
            <a:r>
              <a:rPr lang="en-US" dirty="0">
                <a:cs typeface="Arial"/>
              </a:rPr>
              <a:t>model resolution; now </a:t>
            </a:r>
            <a:r>
              <a:rPr lang="en-US" dirty="0" smtClean="0">
                <a:cs typeface="Arial"/>
              </a:rPr>
              <a:t>2 </a:t>
            </a:r>
            <a:r>
              <a:rPr lang="en-US" dirty="0">
                <a:cs typeface="Arial"/>
              </a:rPr>
              <a:t>km</a:t>
            </a:r>
          </a:p>
          <a:p>
            <a:pPr marL="342900" lvl="1" indent="-342900">
              <a:spcBef>
                <a:spcPts val="2000"/>
              </a:spcBef>
              <a:buClrTx/>
              <a:buFont typeface="Arial"/>
              <a:buChar char="•"/>
            </a:pPr>
            <a:r>
              <a:rPr lang="en-US" dirty="0">
                <a:cs typeface="Arial"/>
              </a:rPr>
              <a:t>Remarkable i</a:t>
            </a:r>
            <a:r>
              <a:rPr lang="en-US" dirty="0" smtClean="0">
                <a:cs typeface="Arial"/>
              </a:rPr>
              <a:t>mprovements </a:t>
            </a:r>
            <a:r>
              <a:rPr lang="en-US" dirty="0">
                <a:cs typeface="Arial"/>
              </a:rPr>
              <a:t>in HWRF since </a:t>
            </a:r>
            <a:r>
              <a:rPr lang="en-US" dirty="0" smtClean="0">
                <a:cs typeface="Arial"/>
              </a:rPr>
              <a:t>HFIP</a:t>
            </a:r>
            <a:r>
              <a:rPr lang="en-US" dirty="0" smtClean="0">
                <a:solidFill>
                  <a:srgbClr val="FF3300"/>
                </a:solidFill>
                <a:cs typeface="Arial"/>
              </a:rPr>
              <a:t>*</a:t>
            </a:r>
            <a:endParaRPr lang="en-US" dirty="0">
              <a:solidFill>
                <a:srgbClr val="FF3300"/>
              </a:solidFill>
              <a:cs typeface="Arial"/>
            </a:endParaRPr>
          </a:p>
        </p:txBody>
      </p:sp>
      <p:sp>
        <p:nvSpPr>
          <p:cNvPr id="29699" name="TextBox 5"/>
          <p:cNvSpPr txBox="1">
            <a:spLocks noChangeArrowheads="1"/>
          </p:cNvSpPr>
          <p:nvPr/>
        </p:nvSpPr>
        <p:spPr bwMode="auto">
          <a:xfrm>
            <a:off x="568238" y="1326564"/>
            <a:ext cx="40227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 b="1" dirty="0">
                <a:latin typeface="Arial"/>
                <a:cs typeface="Arial"/>
              </a:rPr>
              <a:t>Operational Forecast Performance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93597" y="2399734"/>
            <a:ext cx="3415540" cy="3598646"/>
          </a:xfrm>
          <a:prstGeom prst="rect">
            <a:avLst/>
          </a:prstGeom>
          <a:solidFill>
            <a:schemeClr val="accent3">
              <a:lumMod val="50000"/>
              <a:alpha val="59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31118" y="2533017"/>
            <a:ext cx="209073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 dirty="0">
                <a:solidFill>
                  <a:schemeClr val="bg1"/>
                </a:solidFill>
                <a:latin typeface="Arial"/>
                <a:cs typeface="Arial"/>
              </a:rPr>
              <a:t>Stagnant improvement in intensity forecast prior to HFIP</a:t>
            </a:r>
          </a:p>
        </p:txBody>
      </p:sp>
      <p:sp>
        <p:nvSpPr>
          <p:cNvPr id="16" name="Down Arrow 15"/>
          <p:cNvSpPr/>
          <p:nvPr/>
        </p:nvSpPr>
        <p:spPr>
          <a:xfrm>
            <a:off x="4674115" y="3339774"/>
            <a:ext cx="211667" cy="1477063"/>
          </a:xfrm>
          <a:prstGeom prst="downArrow">
            <a:avLst>
              <a:gd name="adj1" fmla="val 57792"/>
              <a:gd name="adj2" fmla="val 50000"/>
            </a:avLst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5361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Calibri" charset="0"/>
                <a:cs typeface="Arial"/>
              </a:rPr>
              <a:t/>
            </a:r>
            <a:br>
              <a:rPr lang="en-US" dirty="0">
                <a:ea typeface="Calibri" charset="0"/>
                <a:cs typeface="Arial"/>
              </a:rPr>
            </a:br>
            <a:endParaRPr lang="en-US" dirty="0">
              <a:ea typeface="Calibri" charset="0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206786"/>
            <a:ext cx="7993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FFFF"/>
                </a:solidFill>
                <a:latin typeface="Arial"/>
                <a:cs typeface="Arial"/>
              </a:rPr>
              <a:t>HWRF Improvements</a:t>
            </a:r>
            <a:endParaRPr lang="en-US" sz="48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5188088" y="6597822"/>
            <a:ext cx="317834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3"/>
              </a:rPr>
              <a:t>http://</a:t>
            </a:r>
            <a:r>
              <a:rPr lang="en-US" sz="1200" dirty="0" err="1">
                <a:solidFill>
                  <a:srgbClr val="FF0000"/>
                </a:solidFill>
                <a:latin typeface="Arial"/>
                <a:cs typeface="Arial"/>
                <a:hlinkClick r:id="rId3"/>
              </a:rPr>
              <a:t>www.emc.ncep.noaa.gov</a:t>
            </a:r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3"/>
              </a:rPr>
              <a:t>/</a:t>
            </a:r>
            <a:r>
              <a:rPr lang="en-US" sz="1200" dirty="0" err="1">
                <a:solidFill>
                  <a:srgbClr val="FF0000"/>
                </a:solidFill>
                <a:latin typeface="Arial"/>
                <a:cs typeface="Arial"/>
                <a:hlinkClick r:id="rId3"/>
              </a:rPr>
              <a:t>gc_wmb</a:t>
            </a:r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3"/>
              </a:rPr>
              <a:t>/</a:t>
            </a:r>
            <a:r>
              <a:rPr lang="en-US" sz="1200" dirty="0" err="1">
                <a:solidFill>
                  <a:srgbClr val="FF0000"/>
                </a:solidFill>
                <a:latin typeface="Arial"/>
                <a:cs typeface="Arial"/>
                <a:hlinkClick r:id="rId3"/>
              </a:rPr>
              <a:t>vxt</a:t>
            </a:r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3"/>
              </a:rPr>
              <a:t>/</a:t>
            </a:r>
            <a:endParaRPr lang="en-US" sz="12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4715" y="1376217"/>
            <a:ext cx="4821419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Improvements of the order of 10-15% each year since 2012</a:t>
            </a:r>
            <a:endParaRPr 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941424" y="5926412"/>
            <a:ext cx="53680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Dramatic improvement in first 7 years of HFIP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0" name="Picture 9"/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02"/>
          <a:stretch/>
        </p:blipFill>
        <p:spPr>
          <a:xfrm>
            <a:off x="28082" y="2200618"/>
            <a:ext cx="4581062" cy="367698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5220" y="2200618"/>
            <a:ext cx="4588570" cy="3674593"/>
          </a:xfrm>
          <a:prstGeom prst="rect">
            <a:avLst/>
          </a:prstGeom>
        </p:spPr>
      </p:pic>
      <p:sp>
        <p:nvSpPr>
          <p:cNvPr id="13" name="Down Arrow 12"/>
          <p:cNvSpPr/>
          <p:nvPr/>
        </p:nvSpPr>
        <p:spPr>
          <a:xfrm>
            <a:off x="8154770" y="2978723"/>
            <a:ext cx="211667" cy="1123160"/>
          </a:xfrm>
          <a:prstGeom prst="downArrow">
            <a:avLst>
              <a:gd name="adj1" fmla="val 57792"/>
              <a:gd name="adj2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6663671" y="3529262"/>
            <a:ext cx="211667" cy="885441"/>
          </a:xfrm>
          <a:prstGeom prst="downArrow">
            <a:avLst>
              <a:gd name="adj1" fmla="val 57792"/>
              <a:gd name="adj2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8691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99" t="13279" r="14998" b="2337"/>
          <a:stretch/>
        </p:blipFill>
        <p:spPr>
          <a:xfrm>
            <a:off x="601102" y="1313303"/>
            <a:ext cx="4572000" cy="49377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334000" y="1681371"/>
            <a:ext cx="3657600" cy="21236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000" dirty="0" smtClean="0"/>
              <a:t>Inbound Start: 1852 UTC</a:t>
            </a:r>
          </a:p>
          <a:p>
            <a:pPr>
              <a:spcBef>
                <a:spcPts val="600"/>
              </a:spcBef>
            </a:pPr>
            <a:r>
              <a:rPr lang="en-US" sz="2000" dirty="0" smtClean="0"/>
              <a:t>Fix Time: 1917 UTC </a:t>
            </a:r>
          </a:p>
          <a:p>
            <a:pPr>
              <a:spcBef>
                <a:spcPts val="600"/>
              </a:spcBef>
            </a:pPr>
            <a:r>
              <a:rPr lang="en-US" sz="2000" dirty="0" smtClean="0"/>
              <a:t>Outbound End: 1941 UTC</a:t>
            </a:r>
          </a:p>
          <a:p>
            <a:pPr>
              <a:spcBef>
                <a:spcPts val="600"/>
              </a:spcBef>
            </a:pPr>
            <a:r>
              <a:rPr lang="en-US" sz="2000" dirty="0" smtClean="0"/>
              <a:t>Downwind End: 2011 UTC</a:t>
            </a:r>
          </a:p>
          <a:p>
            <a:pPr>
              <a:spcBef>
                <a:spcPts val="600"/>
              </a:spcBef>
            </a:pPr>
            <a:endParaRPr lang="en-US" sz="700" dirty="0"/>
          </a:p>
          <a:p>
            <a:pPr>
              <a:spcBef>
                <a:spcPts val="600"/>
              </a:spcBef>
            </a:pPr>
            <a:r>
              <a:rPr lang="en-US" sz="2000" dirty="0" smtClean="0"/>
              <a:t>Analysis Transmit: 2043 UTC</a:t>
            </a:r>
          </a:p>
        </p:txBody>
      </p:sp>
      <p:sp>
        <p:nvSpPr>
          <p:cNvPr id="6" name="Oval 5"/>
          <p:cNvSpPr/>
          <p:nvPr/>
        </p:nvSpPr>
        <p:spPr>
          <a:xfrm>
            <a:off x="1828800" y="5952639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561215" y="282527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334000" y="4260911"/>
            <a:ext cx="3657600" cy="132343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000" dirty="0" smtClean="0"/>
              <a:t>For ~ 80 min of TDR data, storm-scale diagnostics available 1 h 25 min after fix time.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38057" y="588173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1852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41429" y="2406827"/>
            <a:ext cx="935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1941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5173102" y="5909643"/>
            <a:ext cx="2438400" cy="278324"/>
          </a:xfrm>
          <a:prstGeom prst="rect">
            <a:avLst/>
          </a:prstGeom>
          <a:noFill/>
          <a:ln w="25400"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smtClean="0"/>
              <a:t>20161006I2 (Matthew)</a:t>
            </a:r>
            <a:endParaRPr lang="en-US" sz="1800" dirty="0"/>
          </a:p>
        </p:txBody>
      </p:sp>
      <p:sp>
        <p:nvSpPr>
          <p:cNvPr id="20" name="Title 1"/>
          <p:cNvSpPr txBox="1">
            <a:spLocks/>
          </p:cNvSpPr>
          <p:nvPr/>
        </p:nvSpPr>
        <p:spPr bwMode="auto">
          <a:xfrm>
            <a:off x="-71718" y="25380"/>
            <a:ext cx="84582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45720" rIns="182880" bIns="45720" numCol="1" anchor="ctr" anchorCtr="0" compatLnSpc="1">
            <a:prstTxWarp prst="textNoShape">
              <a:avLst/>
            </a:prstTxWarp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/>
                <a:ea typeface="ＭＳ Ｐゴシック" charset="-128"/>
                <a:cs typeface="ＭＳ Ｐゴシック" pitchFamily="-112" charset="-128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TradeGothicBold" pitchFamily="2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TradeGothicBold" pitchFamily="2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TradeGothicBold" pitchFamily="2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TradeGothicBold" pitchFamily="2" charset="0"/>
              </a:defRPr>
            </a:lvl9pPr>
          </a:lstStyle>
          <a:p>
            <a:r>
              <a:rPr lang="en-US" sz="4000" kern="0" dirty="0" smtClean="0"/>
              <a:t>Real-time Situation Awareness: </a:t>
            </a:r>
            <a:r>
              <a:rPr lang="en-US" sz="2800" kern="0" dirty="0" smtClean="0"/>
              <a:t>Storm-scale Diagnostics Derived from TDR</a:t>
            </a:r>
            <a:endParaRPr lang="en-US" sz="2800" kern="0" dirty="0"/>
          </a:p>
        </p:txBody>
      </p:sp>
      <p:cxnSp>
        <p:nvCxnSpPr>
          <p:cNvPr id="3" name="Straight Arrow Connector 2"/>
          <p:cNvCxnSpPr/>
          <p:nvPr/>
        </p:nvCxnSpPr>
        <p:spPr>
          <a:xfrm flipV="1">
            <a:off x="1905000" y="3000182"/>
            <a:ext cx="2656215" cy="302266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045228" y="2134136"/>
            <a:ext cx="935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2011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H="1" flipV="1">
            <a:off x="1589414" y="2620296"/>
            <a:ext cx="2971802" cy="22364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1437014" y="2544096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70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772400" y="3345910"/>
            <a:ext cx="1219200" cy="7232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800" dirty="0" err="1" smtClean="0"/>
              <a:t>dX</a:t>
            </a:r>
            <a:r>
              <a:rPr lang="en-US" sz="1800" dirty="0" smtClean="0"/>
              <a:t> = 5 km</a:t>
            </a:r>
          </a:p>
          <a:p>
            <a:pPr>
              <a:spcBef>
                <a:spcPts val="600"/>
              </a:spcBef>
            </a:pPr>
            <a:r>
              <a:rPr lang="en-US" sz="1800" dirty="0" err="1" smtClean="0"/>
              <a:t>dY</a:t>
            </a:r>
            <a:r>
              <a:rPr lang="en-US" sz="1800" dirty="0" smtClean="0"/>
              <a:t> = 5 km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7658100" y="1981200"/>
            <a:ext cx="915563" cy="369332"/>
            <a:chOff x="7658100" y="1981200"/>
            <a:chExt cx="915563" cy="369332"/>
          </a:xfrm>
        </p:grpSpPr>
        <p:sp>
          <p:nvSpPr>
            <p:cNvPr id="7" name="TextBox 6"/>
            <p:cNvSpPr txBox="1"/>
            <p:nvPr/>
          </p:nvSpPr>
          <p:spPr>
            <a:xfrm>
              <a:off x="8037936" y="1981200"/>
              <a:ext cx="535727" cy="36933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sz="1800" dirty="0" err="1" smtClean="0"/>
                <a:t>kts</a:t>
              </a:r>
              <a:endParaRPr lang="en-US" sz="1800" dirty="0" smtClean="0"/>
            </a:p>
          </p:txBody>
        </p:sp>
        <p:sp>
          <p:nvSpPr>
            <p:cNvPr id="8" name="Right Arrow 7"/>
            <p:cNvSpPr/>
            <p:nvPr/>
          </p:nvSpPr>
          <p:spPr>
            <a:xfrm rot="10800000">
              <a:off x="7658100" y="2162339"/>
              <a:ext cx="228600" cy="114300"/>
            </a:xfrm>
            <a:prstGeom prst="rightArrow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7658100" y="5052588"/>
            <a:ext cx="976003" cy="369332"/>
            <a:chOff x="7658100" y="5052588"/>
            <a:chExt cx="976003" cy="369332"/>
          </a:xfrm>
        </p:grpSpPr>
        <p:sp>
          <p:nvSpPr>
            <p:cNvPr id="13" name="TextBox 12"/>
            <p:cNvSpPr txBox="1"/>
            <p:nvPr/>
          </p:nvSpPr>
          <p:spPr>
            <a:xfrm>
              <a:off x="8024503" y="5052588"/>
              <a:ext cx="609600" cy="36933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sz="1800" dirty="0" smtClean="0"/>
                <a:t>m/s</a:t>
              </a:r>
            </a:p>
          </p:txBody>
        </p:sp>
        <p:sp>
          <p:nvSpPr>
            <p:cNvPr id="14" name="Right Arrow 13"/>
            <p:cNvSpPr/>
            <p:nvPr/>
          </p:nvSpPr>
          <p:spPr>
            <a:xfrm rot="10800000">
              <a:off x="7658100" y="5195493"/>
              <a:ext cx="228600" cy="114300"/>
            </a:xfrm>
            <a:prstGeom prst="rightArrow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32664" y="3241751"/>
            <a:ext cx="1104990" cy="369332"/>
            <a:chOff x="338214" y="3241751"/>
            <a:chExt cx="1104990" cy="369332"/>
          </a:xfrm>
        </p:grpSpPr>
        <p:sp>
          <p:nvSpPr>
            <p:cNvPr id="16" name="TextBox 15"/>
            <p:cNvSpPr txBox="1"/>
            <p:nvPr/>
          </p:nvSpPr>
          <p:spPr>
            <a:xfrm>
              <a:off x="338214" y="3241751"/>
              <a:ext cx="686596" cy="36933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sz="1800" dirty="0" smtClean="0"/>
                <a:t>n mi</a:t>
              </a:r>
            </a:p>
          </p:txBody>
        </p:sp>
        <p:sp>
          <p:nvSpPr>
            <p:cNvPr id="17" name="Right Arrow 16"/>
            <p:cNvSpPr/>
            <p:nvPr/>
          </p:nvSpPr>
          <p:spPr>
            <a:xfrm>
              <a:off x="1168523" y="3384656"/>
              <a:ext cx="274681" cy="114300"/>
            </a:xfrm>
            <a:prstGeom prst="rightArrow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87869" y="5944390"/>
            <a:ext cx="1049785" cy="369332"/>
            <a:chOff x="393419" y="3241751"/>
            <a:chExt cx="1049785" cy="369332"/>
          </a:xfrm>
        </p:grpSpPr>
        <p:sp>
          <p:nvSpPr>
            <p:cNvPr id="19" name="TextBox 18"/>
            <p:cNvSpPr txBox="1"/>
            <p:nvPr/>
          </p:nvSpPr>
          <p:spPr>
            <a:xfrm>
              <a:off x="393419" y="3241751"/>
              <a:ext cx="576186" cy="36933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sz="1800" dirty="0" smtClean="0"/>
                <a:t>km</a:t>
              </a:r>
            </a:p>
          </p:txBody>
        </p:sp>
        <p:sp>
          <p:nvSpPr>
            <p:cNvPr id="20" name="Right Arrow 19"/>
            <p:cNvSpPr/>
            <p:nvPr/>
          </p:nvSpPr>
          <p:spPr>
            <a:xfrm>
              <a:off x="1168523" y="3384656"/>
              <a:ext cx="274681" cy="114300"/>
            </a:xfrm>
            <a:prstGeom prst="rightArrow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85115"/>
            <a:ext cx="8167949" cy="933785"/>
          </a:xfrm>
          <a:noFill/>
        </p:spPr>
        <p:txBody>
          <a:bodyPr>
            <a:noAutofit/>
          </a:bodyPr>
          <a:lstStyle/>
          <a:p>
            <a:r>
              <a:rPr lang="en-US" sz="4000" dirty="0" smtClean="0"/>
              <a:t>Example: 20161006I2</a:t>
            </a:r>
            <a:endParaRPr lang="en-US" sz="400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440" y="1230923"/>
            <a:ext cx="5498405" cy="261290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440" y="3819238"/>
            <a:ext cx="5444957" cy="2604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834" y="1229560"/>
            <a:ext cx="5781264" cy="270265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09" y="3906692"/>
            <a:ext cx="5780189" cy="2714938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185115"/>
            <a:ext cx="8167949" cy="933785"/>
          </a:xfrm>
          <a:noFill/>
        </p:spPr>
        <p:txBody>
          <a:bodyPr>
            <a:noAutofit/>
          </a:bodyPr>
          <a:lstStyle/>
          <a:p>
            <a:r>
              <a:rPr lang="en-US" sz="4000" dirty="0" smtClean="0"/>
              <a:t>Example: 20161006I2 (First Pass)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7620000" y="3345910"/>
            <a:ext cx="1447800" cy="7232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800" dirty="0" err="1" smtClean="0"/>
              <a:t>dR</a:t>
            </a:r>
            <a:r>
              <a:rPr lang="en-US" sz="1800" dirty="0" smtClean="0"/>
              <a:t> = 1.5 km</a:t>
            </a:r>
          </a:p>
          <a:p>
            <a:pPr>
              <a:spcBef>
                <a:spcPts val="600"/>
              </a:spcBef>
            </a:pPr>
            <a:r>
              <a:rPr lang="en-US" sz="1800" dirty="0" err="1" smtClean="0"/>
              <a:t>dZ</a:t>
            </a:r>
            <a:r>
              <a:rPr lang="en-US" sz="1800" dirty="0" smtClean="0"/>
              <a:t> = 150 m</a:t>
            </a:r>
          </a:p>
        </p:txBody>
      </p:sp>
      <p:sp>
        <p:nvSpPr>
          <p:cNvPr id="7" name="Oval 6"/>
          <p:cNvSpPr/>
          <p:nvPr/>
        </p:nvSpPr>
        <p:spPr>
          <a:xfrm>
            <a:off x="2479778" y="3707547"/>
            <a:ext cx="533400" cy="272084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038165" y="3740262"/>
            <a:ext cx="609600" cy="239369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59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9" t="4435" r="12577" b="11157"/>
          <a:stretch/>
        </p:blipFill>
        <p:spPr>
          <a:xfrm>
            <a:off x="3409513" y="3882044"/>
            <a:ext cx="2428877" cy="246887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87" b="30747"/>
          <a:stretch/>
        </p:blipFill>
        <p:spPr>
          <a:xfrm>
            <a:off x="43175" y="1294702"/>
            <a:ext cx="3204186" cy="3742812"/>
          </a:xfrm>
          <a:prstGeom prst="rect">
            <a:avLst/>
          </a:prstGeom>
        </p:spPr>
      </p:pic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92990" y="5183202"/>
            <a:ext cx="3019532" cy="1031051"/>
          </a:xfrm>
          <a:prstGeom prst="rect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117475" indent="-117475" eaLnBrk="1" hangingPunct="1">
              <a:spcBef>
                <a:spcPts val="600"/>
              </a:spcBef>
              <a:buFont typeface="Arial"/>
              <a:buChar char="•"/>
              <a:defRPr/>
            </a:pPr>
            <a:r>
              <a:rPr lang="en-US" sz="1400" dirty="0" smtClean="0">
                <a:ea typeface="Arial" charset="0"/>
                <a:cs typeface="Arial" charset="0"/>
              </a:rPr>
              <a:t>7 P-3 missions from </a:t>
            </a:r>
            <a:r>
              <a:rPr lang="en-US" sz="1400" dirty="0">
                <a:ea typeface="Arial" charset="0"/>
                <a:cs typeface="Arial" charset="0"/>
              </a:rPr>
              <a:t>5-9 October </a:t>
            </a:r>
            <a:r>
              <a:rPr lang="en-US" sz="1400" dirty="0" smtClean="0">
                <a:ea typeface="Arial" charset="0"/>
                <a:cs typeface="Arial" charset="0"/>
              </a:rPr>
              <a:t>2016 at 12 h Doppler sampling (HEDAS/GSI) &amp; 3 G-IV missions </a:t>
            </a:r>
          </a:p>
          <a:p>
            <a:pPr marL="117475" indent="-117475" eaLnBrk="1" hangingPunct="1">
              <a:spcBef>
                <a:spcPts val="600"/>
              </a:spcBef>
              <a:buFont typeface="Arial"/>
              <a:buChar char="•"/>
              <a:defRPr/>
            </a:pPr>
            <a:r>
              <a:rPr lang="en-US" sz="1400" dirty="0" smtClean="0">
                <a:ea typeface="Arial" charset="0"/>
                <a:cs typeface="Arial" charset="0"/>
              </a:rPr>
              <a:t>Sampled Matthew until NC landfall</a:t>
            </a:r>
            <a:endParaRPr lang="en-US" sz="1400" dirty="0">
              <a:ea typeface="Arial" charset="0"/>
              <a:cs typeface="Arial" charset="0"/>
            </a:endParaRPr>
          </a:p>
        </p:txBody>
      </p:sp>
      <p:sp>
        <p:nvSpPr>
          <p:cNvPr id="24" name="Rectangle 6"/>
          <p:cNvSpPr txBox="1">
            <a:spLocks noChangeArrowheads="1"/>
          </p:cNvSpPr>
          <p:nvPr/>
        </p:nvSpPr>
        <p:spPr bwMode="auto">
          <a:xfrm>
            <a:off x="3583677" y="1959667"/>
            <a:ext cx="1980215" cy="1209736"/>
          </a:xfrm>
          <a:prstGeom prst="rect">
            <a:avLst/>
          </a:prstGeom>
          <a:ln w="9525" cap="flat" cmpd="sng" algn="ctr">
            <a:solidFill>
              <a:schemeClr val="accent3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Ins="30479"/>
          <a:lstStyle/>
          <a:p>
            <a:pPr marL="39688" algn="ctr">
              <a:defRPr/>
            </a:pPr>
            <a:r>
              <a:rPr lang="en-US" sz="1600" dirty="0">
                <a:solidFill>
                  <a:srgbClr val="000000"/>
                </a:solidFill>
                <a:latin typeface="Arial"/>
                <a:ea typeface="Arial" charset="0"/>
                <a:cs typeface="Arial"/>
              </a:rPr>
              <a:t>Doppler data transmitted in real-time for assimilation into HWRF</a:t>
            </a:r>
            <a:endParaRPr lang="en-US" sz="1600" dirty="0">
              <a:solidFill>
                <a:srgbClr val="000000"/>
              </a:solidFill>
              <a:latin typeface="Arial"/>
              <a:ea typeface="Calibri" charset="0"/>
              <a:cs typeface="Arial"/>
            </a:endParaRPr>
          </a:p>
        </p:txBody>
      </p:sp>
      <p:sp>
        <p:nvSpPr>
          <p:cNvPr id="16" name="AutoShape 2"/>
          <p:cNvSpPr>
            <a:spLocks/>
          </p:cNvSpPr>
          <p:nvPr/>
        </p:nvSpPr>
        <p:spPr bwMode="auto">
          <a:xfrm>
            <a:off x="20638" y="6507163"/>
            <a:ext cx="533400" cy="2889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fld id="{6B15AF1E-CC26-FB45-ADE4-CB812E3D9BFE}" type="slidenum">
              <a:rPr lang="en-US" sz="1400">
                <a:solidFill>
                  <a:srgbClr val="FFFFFF"/>
                </a:solidFill>
                <a:latin typeface="Arial"/>
                <a:cs typeface="Arial"/>
              </a:rPr>
              <a:pPr algn="ctr">
                <a:defRPr/>
              </a:pPr>
              <a:t>8</a:t>
            </a:fld>
            <a:endParaRPr lang="en-US" dirty="0">
              <a:latin typeface="Arial"/>
              <a:cs typeface="Arial"/>
            </a:endParaRPr>
          </a:p>
        </p:txBody>
      </p:sp>
      <p:sp>
        <p:nvSpPr>
          <p:cNvPr id="18" name="Rectangle 8"/>
          <p:cNvSpPr>
            <a:spLocks/>
          </p:cNvSpPr>
          <p:nvPr/>
        </p:nvSpPr>
        <p:spPr bwMode="auto">
          <a:xfrm>
            <a:off x="43174" y="1499676"/>
            <a:ext cx="183356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>
            <a:spAutoFit/>
          </a:bodyPr>
          <a:lstStyle/>
          <a:p>
            <a:pPr marL="39688" algn="ctr"/>
            <a:r>
              <a:rPr lang="en-US" sz="1600" b="1" dirty="0">
                <a:solidFill>
                  <a:srgbClr val="FFFFFF"/>
                </a:solidFill>
                <a:latin typeface="Calibri" charset="0"/>
                <a:cs typeface="Arial" charset="0"/>
              </a:rPr>
              <a:t>7</a:t>
            </a:r>
            <a:r>
              <a:rPr lang="en-US" sz="1600" b="1" dirty="0" smtClean="0">
                <a:solidFill>
                  <a:srgbClr val="FFFFFF"/>
                </a:solidFill>
                <a:latin typeface="Calibri" charset="0"/>
                <a:cs typeface="Arial" charset="0"/>
              </a:rPr>
              <a:t> </a:t>
            </a:r>
            <a:r>
              <a:rPr lang="en-US" sz="1600" b="1" dirty="0">
                <a:solidFill>
                  <a:srgbClr val="FFFFFF"/>
                </a:solidFill>
                <a:latin typeface="Calibri" charset="0"/>
                <a:cs typeface="Arial" charset="0"/>
              </a:rPr>
              <a:t>P-3 Flights</a:t>
            </a:r>
          </a:p>
          <a:p>
            <a:pPr marL="39688" algn="ctr"/>
            <a:r>
              <a:rPr lang="en-US" sz="1600" b="1" dirty="0" smtClean="0">
                <a:solidFill>
                  <a:srgbClr val="FFFFFF"/>
                </a:solidFill>
                <a:latin typeface="Calibri" charset="0"/>
                <a:cs typeface="Arial" charset="0"/>
              </a:rPr>
              <a:t>5</a:t>
            </a:r>
            <a:r>
              <a:rPr lang="en-US" sz="1600" b="1" dirty="0">
                <a:solidFill>
                  <a:srgbClr val="FFFFFF"/>
                </a:solidFill>
                <a:latin typeface="Calibri" charset="0"/>
                <a:cs typeface="Arial" charset="0"/>
              </a:rPr>
              <a:t>-</a:t>
            </a:r>
            <a:r>
              <a:rPr lang="en-US" sz="1600" b="1" dirty="0" smtClean="0">
                <a:solidFill>
                  <a:srgbClr val="FFFFFF"/>
                </a:solidFill>
                <a:latin typeface="Calibri" charset="0"/>
                <a:cs typeface="Arial" charset="0"/>
              </a:rPr>
              <a:t>9 October 2016</a:t>
            </a:r>
            <a:endParaRPr lang="en-US" sz="1600" b="1" dirty="0">
              <a:solidFill>
                <a:srgbClr val="FFFFFF"/>
              </a:solidFill>
              <a:latin typeface="Calibri" charset="0"/>
              <a:cs typeface="Arial" charset="0"/>
            </a:endParaRPr>
          </a:p>
        </p:txBody>
      </p:sp>
      <p:sp>
        <p:nvSpPr>
          <p:cNvPr id="25" name="Rectangle 5"/>
          <p:cNvSpPr txBox="1">
            <a:spLocks noChangeArrowheads="1"/>
          </p:cNvSpPr>
          <p:nvPr/>
        </p:nvSpPr>
        <p:spPr bwMode="auto">
          <a:xfrm>
            <a:off x="0" y="-60227"/>
            <a:ext cx="8051029" cy="1354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rIns="30479" anchor="b"/>
          <a:lstStyle>
            <a:lvl1pPr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  <a:sym typeface="Arial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9pPr>
          </a:lstStyle>
          <a:p>
            <a:pPr>
              <a:lnSpc>
                <a:spcPct val="85000"/>
              </a:lnSpc>
            </a:pPr>
            <a:r>
              <a:rPr lang="en-US" sz="4800" dirty="0" smtClean="0">
                <a:solidFill>
                  <a:schemeClr val="bg1"/>
                </a:solidFill>
                <a:cs typeface="Arial"/>
              </a:rPr>
              <a:t>Better Initialization - TDR</a:t>
            </a:r>
            <a:r>
              <a:rPr lang="en-US" sz="4800" dirty="0" smtClean="0">
                <a:solidFill>
                  <a:schemeClr val="bg1"/>
                </a:solidFill>
                <a:latin typeface="Arial"/>
                <a:ea typeface="Calibri" charset="0"/>
                <a:cs typeface="Arial"/>
              </a:rPr>
              <a:t>: </a:t>
            </a:r>
          </a:p>
          <a:p>
            <a:pPr>
              <a:lnSpc>
                <a:spcPct val="85000"/>
              </a:lnSpc>
            </a:pPr>
            <a:r>
              <a:rPr lang="en-US" sz="3600" dirty="0" smtClean="0">
                <a:solidFill>
                  <a:schemeClr val="bg1"/>
                </a:solidFill>
                <a:latin typeface="Arial"/>
                <a:ea typeface="Calibri" charset="0"/>
                <a:cs typeface="Arial"/>
              </a:rPr>
              <a:t>Hurricane Matthew (2016)</a:t>
            </a:r>
            <a:endParaRPr lang="en-US" sz="3200" dirty="0">
              <a:solidFill>
                <a:schemeClr val="bg1"/>
              </a:solidFill>
              <a:latin typeface="Arial"/>
              <a:ea typeface="Calibri" charset="0"/>
              <a:cs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878" y="4045685"/>
            <a:ext cx="3195267" cy="23964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6" r="5342"/>
          <a:stretch/>
        </p:blipFill>
        <p:spPr>
          <a:xfrm>
            <a:off x="5885413" y="1317470"/>
            <a:ext cx="3225340" cy="2685644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2245234" y="4309268"/>
            <a:ext cx="3209416" cy="2063100"/>
            <a:chOff x="2245234" y="4309268"/>
            <a:chExt cx="3209416" cy="20631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57" t="7758" r="20170" b="9387"/>
            <a:stretch/>
          </p:blipFill>
          <p:spPr>
            <a:xfrm>
              <a:off x="3638549" y="4309268"/>
              <a:ext cx="1816101" cy="2063100"/>
            </a:xfrm>
            <a:prstGeom prst="rect">
              <a:avLst/>
            </a:prstGeom>
          </p:spPr>
        </p:pic>
        <p:cxnSp>
          <p:nvCxnSpPr>
            <p:cNvPr id="36" name="Straight Arrow Connector 35"/>
            <p:cNvCxnSpPr/>
            <p:nvPr/>
          </p:nvCxnSpPr>
          <p:spPr bwMode="auto">
            <a:xfrm>
              <a:off x="2245234" y="4625011"/>
              <a:ext cx="2047797" cy="558191"/>
            </a:xfrm>
            <a:prstGeom prst="straightConnector1">
              <a:avLst/>
            </a:prstGeom>
            <a:ln w="38100" cmpd="sng">
              <a:solidFill>
                <a:schemeClr val="bg1"/>
              </a:solidFill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2066949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7" descr="C:\Users\jun.zhang\Desktop\2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67" y="2763889"/>
            <a:ext cx="44704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9" descr="C:\Users\jun.zhang\Desktop\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672" y="2763889"/>
            <a:ext cx="4573587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TextBox 8"/>
          <p:cNvSpPr txBox="1">
            <a:spLocks noChangeArrowheads="1"/>
          </p:cNvSpPr>
          <p:nvPr/>
        </p:nvSpPr>
        <p:spPr bwMode="auto">
          <a:xfrm>
            <a:off x="4841875" y="6623130"/>
            <a:ext cx="31242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Arial" charset="0"/>
              </a:rPr>
              <a:t>Gopalakrishnan et al. </a:t>
            </a:r>
            <a:r>
              <a:rPr lang="en-US" sz="1100" dirty="0" smtClean="0">
                <a:cs typeface="Arial" charset="0"/>
              </a:rPr>
              <a:t>(2012)</a:t>
            </a:r>
            <a:endParaRPr lang="en-US" sz="1100" dirty="0">
              <a:cs typeface="Arial" charset="0"/>
            </a:endParaRPr>
          </a:p>
        </p:txBody>
      </p:sp>
      <p:sp>
        <p:nvSpPr>
          <p:cNvPr id="38916" name="TextBox 19"/>
          <p:cNvSpPr txBox="1">
            <a:spLocks noChangeArrowheads="1"/>
          </p:cNvSpPr>
          <p:nvPr/>
        </p:nvSpPr>
        <p:spPr bwMode="auto">
          <a:xfrm>
            <a:off x="5551269" y="4459269"/>
            <a:ext cx="1165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200" dirty="0">
                <a:solidFill>
                  <a:srgbClr val="C00000"/>
                </a:solidFill>
                <a:cs typeface="Arial" charset="0"/>
              </a:rPr>
              <a:t>Modified GFS Scheme</a:t>
            </a:r>
          </a:p>
        </p:txBody>
      </p:sp>
      <p:sp>
        <p:nvSpPr>
          <p:cNvPr id="38917" name="TextBox 22"/>
          <p:cNvSpPr txBox="1">
            <a:spLocks noChangeArrowheads="1"/>
          </p:cNvSpPr>
          <p:nvPr/>
        </p:nvSpPr>
        <p:spPr bwMode="auto">
          <a:xfrm>
            <a:off x="779463" y="4343163"/>
            <a:ext cx="1143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200" dirty="0">
                <a:solidFill>
                  <a:srgbClr val="C00000"/>
                </a:solidFill>
                <a:cs typeface="Arial" charset="0"/>
              </a:rPr>
              <a:t>Original GFS Scheme</a:t>
            </a:r>
          </a:p>
        </p:txBody>
      </p:sp>
      <p:sp>
        <p:nvSpPr>
          <p:cNvPr id="38918" name="Line 16"/>
          <p:cNvSpPr>
            <a:spLocks noChangeShapeType="1"/>
          </p:cNvSpPr>
          <p:nvPr/>
        </p:nvSpPr>
        <p:spPr bwMode="auto">
          <a:xfrm>
            <a:off x="1806575" y="4573351"/>
            <a:ext cx="336332" cy="8746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19" name="Line 17"/>
          <p:cNvSpPr>
            <a:spLocks noChangeShapeType="1"/>
          </p:cNvSpPr>
          <p:nvPr/>
        </p:nvSpPr>
        <p:spPr bwMode="auto">
          <a:xfrm>
            <a:off x="6148169" y="4887894"/>
            <a:ext cx="9525" cy="3048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20" name="Rectangle 4"/>
          <p:cNvSpPr>
            <a:spLocks noChangeArrowheads="1"/>
          </p:cNvSpPr>
          <p:nvPr/>
        </p:nvSpPr>
        <p:spPr bwMode="auto">
          <a:xfrm>
            <a:off x="45639" y="186573"/>
            <a:ext cx="700087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90000"/>
              </a:lnSpc>
            </a:pPr>
            <a:r>
              <a:rPr lang="en-US" sz="3600" dirty="0" smtClean="0">
                <a:solidFill>
                  <a:schemeClr val="bg1"/>
                </a:solidFill>
                <a:cs typeface="Arial" charset="0"/>
              </a:rPr>
              <a:t>Using Observations to Improve HWRF </a:t>
            </a:r>
            <a:r>
              <a:rPr lang="en-US" sz="4000" dirty="0">
                <a:solidFill>
                  <a:schemeClr val="bg1"/>
                </a:solidFill>
                <a:cs typeface="Arial" charset="0"/>
              </a:rPr>
              <a:t>Boundary</a:t>
            </a:r>
            <a:r>
              <a:rPr lang="en-US" sz="3600" dirty="0">
                <a:solidFill>
                  <a:schemeClr val="bg1"/>
                </a:solidFill>
                <a:cs typeface="Arial" charset="0"/>
              </a:rPr>
              <a:t> Layer</a:t>
            </a:r>
            <a:endParaRPr lang="en-US" sz="4400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8922" name="Rectangle 9"/>
          <p:cNvSpPr>
            <a:spLocks noChangeArrowheads="1"/>
          </p:cNvSpPr>
          <p:nvPr/>
        </p:nvSpPr>
        <p:spPr bwMode="auto">
          <a:xfrm>
            <a:off x="642938" y="2387637"/>
            <a:ext cx="3706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2000" dirty="0">
                <a:cs typeface="Arial" charset="0"/>
              </a:rPr>
              <a:t>Original </a:t>
            </a:r>
            <a:r>
              <a:rPr lang="en-US" sz="2000" dirty="0" smtClean="0">
                <a:cs typeface="Arial" charset="0"/>
              </a:rPr>
              <a:t>Formulation (</a:t>
            </a:r>
            <a:r>
              <a:rPr lang="en-US" sz="2000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a</a:t>
            </a:r>
            <a:r>
              <a:rPr lang="en-US" sz="2000" dirty="0" smtClean="0">
                <a:solidFill>
                  <a:srgbClr val="FF0000"/>
                </a:solidFill>
                <a:cs typeface="Arial" charset="0"/>
              </a:rPr>
              <a:t>=1.0</a:t>
            </a:r>
            <a:r>
              <a:rPr lang="en-US" sz="2000" dirty="0" smtClean="0">
                <a:cs typeface="Arial" charset="0"/>
              </a:rPr>
              <a:t>)</a:t>
            </a:r>
            <a:endParaRPr lang="en-US" sz="2000" dirty="0">
              <a:cs typeface="Arial" charset="0"/>
            </a:endParaRPr>
          </a:p>
        </p:txBody>
      </p:sp>
      <p:sp>
        <p:nvSpPr>
          <p:cNvPr id="38923" name="Rectangle 10"/>
          <p:cNvSpPr>
            <a:spLocks noChangeArrowheads="1"/>
          </p:cNvSpPr>
          <p:nvPr/>
        </p:nvSpPr>
        <p:spPr bwMode="auto">
          <a:xfrm>
            <a:off x="4992691" y="2387637"/>
            <a:ext cx="3690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2000" dirty="0">
                <a:cs typeface="Arial" charset="0"/>
              </a:rPr>
              <a:t>Latest </a:t>
            </a:r>
            <a:r>
              <a:rPr lang="en-US" sz="2000" dirty="0" smtClean="0">
                <a:cs typeface="Arial" charset="0"/>
              </a:rPr>
              <a:t>Formulation (</a:t>
            </a:r>
            <a:r>
              <a:rPr lang="en-US" sz="2000" dirty="0">
                <a:solidFill>
                  <a:srgbClr val="FF0000"/>
                </a:solidFill>
                <a:latin typeface="Symbol" charset="2"/>
                <a:cs typeface="Symbol" charset="2"/>
              </a:rPr>
              <a:t>a</a:t>
            </a:r>
            <a:r>
              <a:rPr lang="en-US" sz="2000" dirty="0" smtClean="0">
                <a:solidFill>
                  <a:srgbClr val="FF0000"/>
                </a:solidFill>
                <a:cs typeface="Arial" charset="0"/>
              </a:rPr>
              <a:t>=0.25</a:t>
            </a:r>
            <a:r>
              <a:rPr lang="en-US" sz="2000" dirty="0" smtClean="0">
                <a:cs typeface="Arial" charset="0"/>
              </a:rPr>
              <a:t>)</a:t>
            </a:r>
            <a:endParaRPr lang="en-US" sz="2000" dirty="0">
              <a:cs typeface="Arial" charset="0"/>
            </a:endParaRPr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2813357" y="1302611"/>
            <a:ext cx="3463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 smtClean="0">
                <a:cs typeface="Arial" charset="0"/>
              </a:rPr>
              <a:t>Vertical </a:t>
            </a:r>
            <a:r>
              <a:rPr lang="en-US" dirty="0">
                <a:cs typeface="Arial" charset="0"/>
              </a:rPr>
              <a:t>Eddy </a:t>
            </a:r>
            <a:r>
              <a:rPr lang="en-US" dirty="0" smtClean="0">
                <a:cs typeface="Arial" charset="0"/>
              </a:rPr>
              <a:t>Diffusivity: </a:t>
            </a:r>
            <a:endParaRPr lang="en-US" dirty="0">
              <a:cs typeface="Arial" charset="0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2478063" y="1828835"/>
            <a:ext cx="4276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dirty="0"/>
              <a:t>K</a:t>
            </a:r>
            <a:r>
              <a:rPr lang="en-US" baseline="-25000" dirty="0"/>
              <a:t>m</a:t>
            </a:r>
            <a:r>
              <a:rPr lang="en-US" dirty="0"/>
              <a:t> = </a:t>
            </a:r>
            <a:r>
              <a:rPr lang="en-US" i="1" dirty="0"/>
              <a:t>k</a:t>
            </a:r>
            <a:r>
              <a:rPr lang="en-US" dirty="0"/>
              <a:t> (U</a:t>
            </a:r>
            <a:r>
              <a:rPr lang="en-US" baseline="-30000" dirty="0"/>
              <a:t>*</a:t>
            </a:r>
            <a:r>
              <a:rPr lang="en-US" dirty="0"/>
              <a:t>/</a:t>
            </a:r>
            <a:r>
              <a:rPr lang="en-US" dirty="0" err="1">
                <a:latin typeface="Symbol" charset="0"/>
              </a:rPr>
              <a:t>F</a:t>
            </a:r>
            <a:r>
              <a:rPr lang="en-US" baseline="-30000" dirty="0" err="1"/>
              <a:t>m</a:t>
            </a:r>
            <a:r>
              <a:rPr lang="en-US" dirty="0"/>
              <a:t>) Z {</a:t>
            </a:r>
            <a:r>
              <a:rPr lang="en-US" dirty="0">
                <a:solidFill>
                  <a:srgbClr val="FF0000"/>
                </a:solidFill>
                <a:latin typeface="Symbol" charset="0"/>
              </a:rPr>
              <a:t>a</a:t>
            </a:r>
            <a:r>
              <a:rPr lang="en-US" dirty="0"/>
              <a:t>(1 – Z/h)</a:t>
            </a:r>
            <a:r>
              <a:rPr lang="en-US" baseline="30000" dirty="0"/>
              <a:t> 2</a:t>
            </a:r>
            <a:r>
              <a:rPr lang="en-US" sz="1800" dirty="0"/>
              <a:t>} </a:t>
            </a:r>
          </a:p>
        </p:txBody>
      </p:sp>
    </p:spTree>
    <p:extLst>
      <p:ext uri="{BB962C8B-B14F-4D97-AF65-F5344CB8AC3E}">
        <p14:creationId xmlns:p14="http://schemas.microsoft.com/office/powerpoint/2010/main" val="70364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27301</TotalTime>
  <Words>1222</Words>
  <Application>Microsoft Macintosh PowerPoint</Application>
  <PresentationFormat>On-screen Show (4:3)</PresentationFormat>
  <Paragraphs>190</Paragraphs>
  <Slides>17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32" baseType="lpstr">
      <vt:lpstr>Calibri</vt:lpstr>
      <vt:lpstr>Courier New</vt:lpstr>
      <vt:lpstr>Lucida Grande</vt:lpstr>
      <vt:lpstr>ＭＳ Ｐゴシック</vt:lpstr>
      <vt:lpstr>SimSun</vt:lpstr>
      <vt:lpstr>Symbol</vt:lpstr>
      <vt:lpstr>Times New Roman</vt:lpstr>
      <vt:lpstr>TradeGothicBold</vt:lpstr>
      <vt:lpstr>TradeGothicBoldCondTwenty</vt:lpstr>
      <vt:lpstr>TradeGothicBoldTwo</vt:lpstr>
      <vt:lpstr>TradeGothicCondEighteen</vt:lpstr>
      <vt:lpstr>Arial</vt:lpstr>
      <vt:lpstr>Default Design</vt:lpstr>
      <vt:lpstr>Equation</vt:lpstr>
      <vt:lpstr>公式</vt:lpstr>
      <vt:lpstr>Using Observations to Improve HWRF Forecast Guidance</vt:lpstr>
      <vt:lpstr>PowerPoint Presentation</vt:lpstr>
      <vt:lpstr>Current State of the Art</vt:lpstr>
      <vt:lpstr> </vt:lpstr>
      <vt:lpstr>PowerPoint Presentation</vt:lpstr>
      <vt:lpstr>Example: 20161006I2</vt:lpstr>
      <vt:lpstr>Example: 20161006I2 (First Pass)</vt:lpstr>
      <vt:lpstr>PowerPoint Presentation</vt:lpstr>
      <vt:lpstr>PowerPoint Presentation</vt:lpstr>
      <vt:lpstr>PowerPoint Presentation</vt:lpstr>
      <vt:lpstr>Horizontal mixing length from observations</vt:lpstr>
      <vt:lpstr>PowerPoint Presentation</vt:lpstr>
      <vt:lpstr>Impact of reducing horizontal mixing length in H216 </vt:lpstr>
      <vt:lpstr>What in 2016 &amp; 2017?:</vt:lpstr>
      <vt:lpstr>PowerPoint Presentation</vt:lpstr>
      <vt:lpstr>IFEX 2016: SHOUT</vt:lpstr>
      <vt:lpstr>PowerPoint Presentation</vt:lpstr>
    </vt:vector>
  </TitlesOfParts>
  <Manager>Tim McClung</Manager>
  <Company>NOAA</Company>
  <LinksUpToDate>false</LinksUpToDate>
  <SharedDoc>false</SharedDoc>
  <HyperlinkBase/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Nation's Hurricane Program: An Interagency Success Story</dc:title>
  <dc:subject>Hurricanes, Hurricane Research</dc:subject>
  <dc:creator>Kandis Boyd</dc:creator>
  <cp:keywords/>
  <dc:description/>
  <cp:lastModifiedBy>Microsoft Office User</cp:lastModifiedBy>
  <cp:revision>820</cp:revision>
  <cp:lastPrinted>2009-09-22T14:42:08Z</cp:lastPrinted>
  <dcterms:created xsi:type="dcterms:W3CDTF">2011-03-08T17:41:21Z</dcterms:created>
  <dcterms:modified xsi:type="dcterms:W3CDTF">2017-02-16T20:08:00Z</dcterms:modified>
  <cp:category/>
</cp:coreProperties>
</file>