
<file path=[Content_Types].xml><?xml version="1.0" encoding="utf-8"?>
<Types xmlns="http://schemas.openxmlformats.org/package/2006/content-types">
  <Override PartName="/ppt/notesSlides/notesSlide4.xml" ContentType="application/vnd.openxmlformats-officedocument.presentationml.notes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6.xml" ContentType="application/vnd.openxmlformats-officedocument.presentationml.notesSlide+xml"/>
  <Default Extension="jpeg" ContentType="image/jpeg"/>
  <Override PartName="/ppt/slides/slide10.xml" ContentType="application/vnd.openxmlformats-officedocument.presentationml.slide+xml"/>
  <Override PartName="/ppt/tags/tag1.xml" ContentType="application/vnd.openxmlformats-officedocument.presentationml.tags+xml"/>
  <Override PartName="/ppt/slides/slide1.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rels" ContentType="application/vnd.openxmlformats-package.relationships+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tags/tag6.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tags/tag2.xml" ContentType="application/vnd.openxmlformats-officedocument.presentationml.tags+xml"/>
  <Override PartName="/ppt/slides/slide2.xml" ContentType="application/vnd.openxmlformats-officedocument.presentationml.slide+xml"/>
  <Override PartName="/ppt/notesSlides/notesSlide13.xml" ContentType="application/vnd.openxmlformats-officedocument.presentationml.notes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slides/slide7.xml" ContentType="application/vnd.openxmlformats-officedocument.presentationml.slide+xml"/>
  <Override PartName="/ppt/tags/tag7.xml" ContentType="application/vnd.openxmlformats-officedocument.presentationml.tags+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tags/tag3.xml" ContentType="application/vnd.openxmlformats-officedocument.presentationml.tags+xml"/>
  <Override PartName="/ppt/slides/slide3.xml" ContentType="application/vnd.openxmlformats-officedocument.presentationml.slide+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Layouts/slideLayout14.xml" ContentType="application/vnd.openxmlformats-officedocument.presentationml.slideLayout+xml"/>
  <Override PartName="/ppt/slides/slide8.xml" ContentType="application/vnd.openxmlformats-officedocument.presentationml.slide+xml"/>
  <Override PartName="/ppt/notesSlides/notesSlide10.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821" r:id="rId1"/>
  </p:sldMasterIdLst>
  <p:notesMasterIdLst>
    <p:notesMasterId r:id="rId19"/>
  </p:notesMasterIdLst>
  <p:sldIdLst>
    <p:sldId id="268" r:id="rId2"/>
    <p:sldId id="272" r:id="rId3"/>
    <p:sldId id="280" r:id="rId4"/>
    <p:sldId id="266" r:id="rId5"/>
    <p:sldId id="269" r:id="rId6"/>
    <p:sldId id="262" r:id="rId7"/>
    <p:sldId id="267" r:id="rId8"/>
    <p:sldId id="270" r:id="rId9"/>
    <p:sldId id="265" r:id="rId10"/>
    <p:sldId id="258" r:id="rId11"/>
    <p:sldId id="260" r:id="rId12"/>
    <p:sldId id="275" r:id="rId13"/>
    <p:sldId id="271" r:id="rId14"/>
    <p:sldId id="274" r:id="rId15"/>
    <p:sldId id="276" r:id="rId16"/>
    <p:sldId id="277" r:id="rId17"/>
    <p:sldId id="281" r:id="rId18"/>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rgbClr val="FF0000"/>
    </p:penClr>
  </p:showPr>
  <p:clrMru>
    <a:srgbClr val="8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ferSingleView="1">
    <p:restoredLeft sz="15588" autoAdjust="0"/>
    <p:restoredTop sz="83359" autoAdjust="0"/>
  </p:normalViewPr>
  <p:slideViewPr>
    <p:cSldViewPr>
      <p:cViewPr>
        <p:scale>
          <a:sx n="100" d="100"/>
          <a:sy n="100" d="100"/>
        </p:scale>
        <p:origin x="-1264"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E178FFD7-23E3-47A1-8FA5-A5189B60F808}" type="datetimeFigureOut">
              <a:rPr lang="en-US"/>
              <a:pPr>
                <a:defRPr/>
              </a:pPr>
              <a:t>10/21/17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56EF65E9-7EF8-40F8-9F52-F9785C5E9BB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84" charset="-128"/>
        <a:cs typeface="ＭＳ Ｐゴシック" pitchFamily="84"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20000"/>
              </a:lnSpc>
              <a:spcBef>
                <a:spcPct val="50000"/>
              </a:spcBef>
            </a:pPr>
            <a:r>
              <a:rPr lang="en-US" smtClean="0">
                <a:latin typeface="Tw Cen MT" charset="0"/>
                <a:ea typeface="ＭＳ Ｐゴシック" pitchFamily="-72" charset="-128"/>
                <a:cs typeface="ＭＳ Ｐゴシック" pitchFamily="-72" charset="-128"/>
              </a:rPr>
              <a:t>The Atlantic Oceanographic and Meteorological Laboratory (AOML) is an environmental Research Laboratory of the National Oceanic and Atmospheric Administration (NOAA).</a:t>
            </a:r>
          </a:p>
          <a:p>
            <a:pPr eaLnBrk="1" hangingPunct="1">
              <a:lnSpc>
                <a:spcPct val="120000"/>
              </a:lnSpc>
              <a:spcBef>
                <a:spcPct val="50000"/>
              </a:spcBef>
            </a:pPr>
            <a:endParaRPr lang="en-US" smtClean="0">
              <a:latin typeface="Tw Cen MT" charset="0"/>
              <a:ea typeface="ＭＳ Ｐゴシック" pitchFamily="-72" charset="-128"/>
              <a:cs typeface="ＭＳ Ｐゴシック" pitchFamily="-72" charset="-128"/>
            </a:endParaRPr>
          </a:p>
          <a:p>
            <a:pPr eaLnBrk="1" hangingPunct="1">
              <a:lnSpc>
                <a:spcPct val="120000"/>
              </a:lnSpc>
              <a:spcBef>
                <a:spcPct val="50000"/>
              </a:spcBef>
            </a:pPr>
            <a:r>
              <a:rPr lang="en-US" smtClean="0">
                <a:latin typeface="Tw Cen MT" charset="0"/>
                <a:ea typeface="ＭＳ Ｐゴシック" pitchFamily="-72" charset="-128"/>
                <a:cs typeface="ＭＳ Ｐゴシック" pitchFamily="-72" charset="-128"/>
              </a:rPr>
              <a:t>AOML conducts research of the physical, chemical, and biological characteristics and processes of the ocean and atmosphere, both separately and as a coupled system. </a:t>
            </a:r>
          </a:p>
          <a:p>
            <a:pPr eaLnBrk="1" hangingPunct="1">
              <a:lnSpc>
                <a:spcPct val="120000"/>
              </a:lnSpc>
              <a:spcBef>
                <a:spcPct val="50000"/>
              </a:spcBef>
            </a:pPr>
            <a:endParaRPr lang="en-US" smtClean="0">
              <a:latin typeface="Tw Cen MT" charset="0"/>
              <a:ea typeface="ＭＳ Ｐゴシック" pitchFamily="-72" charset="-128"/>
              <a:cs typeface="ＭＳ Ｐゴシック" pitchFamily="-72" charset="-128"/>
            </a:endParaRPr>
          </a:p>
          <a:p>
            <a:pPr eaLnBrk="1" hangingPunct="1">
              <a:lnSpc>
                <a:spcPct val="120000"/>
              </a:lnSpc>
              <a:spcBef>
                <a:spcPct val="50000"/>
              </a:spcBef>
            </a:pPr>
            <a:r>
              <a:rPr lang="en-US" smtClean="0">
                <a:latin typeface="Tw Cen MT" charset="0"/>
                <a:ea typeface="ＭＳ Ｐゴシック" pitchFamily="-72" charset="-128"/>
                <a:cs typeface="ＭＳ Ｐゴシック" pitchFamily="-72" charset="-128"/>
              </a:rPr>
              <a:t>The principal focus of these investigations is to provide knowledge that will ultimately lead to more accurate forecasting of severe storms, better management of marine resources, better understanding of the factors affecting both climate and environmental quality, and improved ocean and weather services for the nation.</a:t>
            </a:r>
          </a:p>
          <a:p>
            <a:pPr eaLnBrk="1" hangingPunct="1">
              <a:spcBef>
                <a:spcPct val="0"/>
              </a:spcBef>
            </a:pPr>
            <a:endParaRPr lang="en-US" smtClean="0">
              <a:ea typeface="ＭＳ Ｐゴシック" pitchFamily="-72" charset="-128"/>
              <a:cs typeface="ＭＳ Ｐゴシック" pitchFamily="-72" charset="-128"/>
            </a:endParaRPr>
          </a:p>
          <a:p>
            <a:pPr eaLnBrk="1" hangingPunct="1"/>
            <a:endParaRPr lang="en-US" smtClean="0">
              <a:ea typeface="ＭＳ Ｐゴシック" pitchFamily="-72" charset="-128"/>
              <a:cs typeface="ＭＳ Ｐゴシック" pitchFamily="-72" charset="-128"/>
            </a:endParaRPr>
          </a:p>
        </p:txBody>
      </p:sp>
      <p:sp>
        <p:nvSpPr>
          <p:cNvPr id="4" name="Slide Number Placeholder 3"/>
          <p:cNvSpPr>
            <a:spLocks noGrp="1"/>
          </p:cNvSpPr>
          <p:nvPr>
            <p:ph type="sldNum" sz="quarter" idx="5"/>
          </p:nvPr>
        </p:nvSpPr>
        <p:spPr/>
        <p:txBody>
          <a:bodyPr/>
          <a:lstStyle/>
          <a:p>
            <a:pPr>
              <a:defRPr/>
            </a:pPr>
            <a:fld id="{AB19B322-B9CD-401F-97BD-223CC3677E6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r>
              <a:rPr lang="en-US" smtClean="0">
                <a:ea typeface="ＭＳ Ｐゴシック" pitchFamily="-72" charset="-128"/>
                <a:cs typeface="ＭＳ Ｐゴシック" pitchFamily="-72" charset="-128"/>
              </a:rPr>
              <a:t>Goals of our hurricane research are to </a:t>
            </a:r>
            <a:r>
              <a:rPr lang="en-US" smtClean="0">
                <a:latin typeface="Tw Cen MT" charset="0"/>
                <a:ea typeface="ＭＳ Ｐゴシック" pitchFamily="-72" charset="-128"/>
                <a:cs typeface="ＭＳ Ｐゴシック" pitchFamily="-72" charset="-128"/>
              </a:rPr>
              <a:t>Improve prediction of hurricane track, </a:t>
            </a:r>
            <a:r>
              <a:rPr lang="en-US" smtClean="0">
                <a:ea typeface="ＭＳ Ｐゴシック" pitchFamily="-72" charset="-128"/>
                <a:cs typeface="ＭＳ Ｐゴシック" pitchFamily="-72" charset="-128"/>
              </a:rPr>
              <a:t>intensity, and storm surge.</a:t>
            </a:r>
            <a:endParaRPr lang="en-US" smtClean="0">
              <a:latin typeface="Tw Cen MT" charset="0"/>
              <a:ea typeface="ＭＳ Ｐゴシック" pitchFamily="-72" charset="-128"/>
              <a:cs typeface="ＭＳ Ｐゴシック" pitchFamily="-72" charset="-128"/>
            </a:endParaRPr>
          </a:p>
          <a:p>
            <a:pPr defTabSz="930275" eaLnBrk="1" hangingPunct="1"/>
            <a:endParaRPr lang="en-US" smtClean="0">
              <a:latin typeface="Tw Cen MT" charset="0"/>
              <a:ea typeface="ＭＳ Ｐゴシック" pitchFamily="-72" charset="-128"/>
              <a:cs typeface="ＭＳ Ｐゴシック" pitchFamily="-72" charset="-128"/>
            </a:endParaRPr>
          </a:p>
          <a:p>
            <a:pPr defTabSz="930275" eaLnBrk="1" hangingPunct="1"/>
            <a:r>
              <a:rPr lang="en-US" smtClean="0">
                <a:ea typeface="ＭＳ Ｐゴシック" pitchFamily="-72" charset="-128"/>
                <a:cs typeface="ＭＳ Ｐゴシック" pitchFamily="-72" charset="-128"/>
              </a:rPr>
              <a:t>Specifically, improvements in the 1 to 5 day hurricane forecasts are a major NOAA goal.  </a:t>
            </a:r>
          </a:p>
          <a:p>
            <a:pPr defTabSz="930275" eaLnBrk="1" hangingPunct="1"/>
            <a:endParaRPr lang="en-US" smtClean="0">
              <a:ea typeface="ＭＳ Ｐゴシック" pitchFamily="-72" charset="-128"/>
              <a:cs typeface="ＭＳ Ｐゴシック" pitchFamily="-72" charset="-128"/>
            </a:endParaRPr>
          </a:p>
          <a:p>
            <a:pPr defTabSz="930275" eaLnBrk="1" hangingPunct="1"/>
            <a:r>
              <a:rPr lang="en-US" smtClean="0">
                <a:ea typeface="ＭＳ Ｐゴシック" pitchFamily="-72" charset="-128"/>
                <a:cs typeface="ＭＳ Ｐゴシック" pitchFamily="-72" charset="-128"/>
              </a:rPr>
              <a:t>Pictured here is the 5-day forecast for Hurricane Wilma in 2005. The possible location for the hurricane in 5 days ranges from South Carolina to the Bahamas.</a:t>
            </a:r>
          </a:p>
          <a:p>
            <a:pPr defTabSz="930275" eaLnBrk="1" hangingPunct="1"/>
            <a:endParaRPr lang="en-US" smtClean="0">
              <a:ea typeface="ＭＳ Ｐゴシック" pitchFamily="-72" charset="-128"/>
              <a:cs typeface="ＭＳ Ｐゴシック" pitchFamily="-72" charset="-128"/>
            </a:endParaRPr>
          </a:p>
          <a:p>
            <a:pPr defTabSz="930275" eaLnBrk="1" hangingPunct="1"/>
            <a:r>
              <a:rPr lang="en-US" smtClean="0">
                <a:ea typeface="ＭＳ Ｐゴシック" pitchFamily="-72" charset="-128"/>
                <a:cs typeface="ＭＳ Ｐゴシック" pitchFamily="-72" charset="-128"/>
              </a:rPr>
              <a:t>The picture at right demonstrates the forecast NOAA would like to produce, with a 5-day forecast ranging from Central Florida to the Bahamas. </a:t>
            </a:r>
          </a:p>
          <a:p>
            <a:pPr defTabSz="930275" eaLnBrk="1" hangingPunct="1"/>
            <a:endParaRPr lang="en-US" smtClean="0">
              <a:ea typeface="ＭＳ Ｐゴシック" pitchFamily="-72" charset="-128"/>
              <a:cs typeface="ＭＳ Ｐゴシック" pitchFamily="-72" charset="-128"/>
            </a:endParaRPr>
          </a:p>
          <a:p>
            <a:pPr defTabSz="930275" eaLnBrk="1" hangingPunct="1"/>
            <a:r>
              <a:rPr lang="en-US" smtClean="0">
                <a:ea typeface="ＭＳ Ｐゴシック" pitchFamily="-72" charset="-128"/>
                <a:cs typeface="ＭＳ Ｐゴシック" pitchFamily="-72" charset="-128"/>
              </a:rPr>
              <a:t>Reducing the “cone of uncertainty” by 50% will provide coastal communities with more accurate predictions of a storm’s location at landfall and will reduce unnecessary evacuations and disruption. </a:t>
            </a:r>
          </a:p>
        </p:txBody>
      </p:sp>
      <p:sp>
        <p:nvSpPr>
          <p:cNvPr id="4" name="Slide Number Placeholder 3"/>
          <p:cNvSpPr>
            <a:spLocks noGrp="1"/>
          </p:cNvSpPr>
          <p:nvPr>
            <p:ph type="sldNum" sz="quarter" idx="5"/>
          </p:nvPr>
        </p:nvSpPr>
        <p:spPr/>
        <p:txBody>
          <a:bodyPr/>
          <a:lstStyle/>
          <a:p>
            <a:pPr>
              <a:defRPr/>
            </a:pPr>
            <a:fld id="{A9EBAE21-49B0-47DE-8AAE-CF86C3D2DDA8}"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Tw Cen MT" charset="0"/>
                <a:ea typeface="ＭＳ Ｐゴシック" pitchFamily="-72" charset="-128"/>
                <a:cs typeface="ＭＳ Ｐゴシック" pitchFamily="-72" charset="-128"/>
              </a:rPr>
              <a:t>(Pictured: Hurricane Katrina, 2005; NOAA’s G-IV jet Hurricane Hunter, one of NOAA’s two P-3 Hurricane Hunters, the dropsonde station on board the P-3, the Coyote Unmanned Aircraft we are testing this season in a hurricane for low level observations)</a:t>
            </a:r>
          </a:p>
          <a:p>
            <a:pPr eaLnBrk="1" hangingPunct="1"/>
            <a:endParaRPr lang="en-US" smtClean="0">
              <a:latin typeface="Tw Cen MT" charset="0"/>
              <a:ea typeface="ＭＳ Ｐゴシック" pitchFamily="-72" charset="-128"/>
              <a:cs typeface="ＭＳ Ｐゴシック" pitchFamily="-72" charset="-128"/>
            </a:endParaRPr>
          </a:p>
          <a:p>
            <a:pPr eaLnBrk="1" hangingPunct="1"/>
            <a:r>
              <a:rPr lang="en-US" smtClean="0">
                <a:latin typeface="Tw Cen MT" charset="0"/>
                <a:ea typeface="ＭＳ Ｐゴシック" pitchFamily="-72" charset="-128"/>
                <a:cs typeface="ＭＳ Ｐゴシック" pitchFamily="-72" charset="-128"/>
              </a:rPr>
              <a:t>Everyone is South Florida is very aware of our annual exposure to hurricanes that develop in the Atlantic basin. </a:t>
            </a:r>
          </a:p>
          <a:p>
            <a:pPr eaLnBrk="1" hangingPunct="1"/>
            <a:endParaRPr lang="en-US" smtClean="0">
              <a:latin typeface="Tw Cen MT" charset="0"/>
              <a:ea typeface="ＭＳ Ｐゴシック" pitchFamily="-72" charset="-128"/>
              <a:cs typeface="ＭＳ Ｐゴシック" pitchFamily="-72" charset="-128"/>
            </a:endParaRPr>
          </a:p>
          <a:p>
            <a:pPr eaLnBrk="1" hangingPunct="1"/>
            <a:r>
              <a:rPr lang="en-US" smtClean="0">
                <a:latin typeface="Tw Cen MT" charset="0"/>
                <a:ea typeface="ＭＳ Ｐゴシック" pitchFamily="-72" charset="-128"/>
                <a:cs typeface="ＭＳ Ｐゴシック" pitchFamily="-72" charset="-128"/>
              </a:rPr>
              <a:t>Hurricane Katrina, pictured here, was a recent disaster that reminded everyone in our nation of the importance of accurate forecasts from NOAA’s National Hurricane Center, and appropriate action citizens must take based on those forecasts and warnings. </a:t>
            </a:r>
          </a:p>
          <a:p>
            <a:pPr eaLnBrk="1" hangingPunct="1"/>
            <a:endParaRPr lang="en-US" smtClean="0">
              <a:latin typeface="Tw Cen MT" charset="0"/>
              <a:ea typeface="ＭＳ Ｐゴシック" pitchFamily="-72" charset="-128"/>
              <a:cs typeface="ＭＳ Ｐゴシック" pitchFamily="-72" charset="-128"/>
            </a:endParaRPr>
          </a:p>
          <a:p>
            <a:pPr eaLnBrk="1" hangingPunct="1"/>
            <a:r>
              <a:rPr lang="en-US" smtClean="0">
                <a:latin typeface="Tw Cen MT" charset="0"/>
                <a:ea typeface="ＭＳ Ｐゴシック" pitchFamily="-72" charset="-128"/>
                <a:cs typeface="ＭＳ Ｐゴシック" pitchFamily="-72" charset="-128"/>
              </a:rPr>
              <a:t>The mission of AOML’s Hurricane Research is to advance the understanding and prediction of hurricanes and other tropical weather and to ultimately improve hurricane forecasts.</a:t>
            </a:r>
          </a:p>
          <a:p>
            <a:pPr eaLnBrk="1" hangingPunct="1"/>
            <a:endParaRPr lang="en-US" smtClean="0">
              <a:latin typeface="Tw Cen MT" charset="0"/>
              <a:ea typeface="ＭＳ Ｐゴシック" pitchFamily="-72" charset="-128"/>
              <a:cs typeface="ＭＳ Ｐゴシック" pitchFamily="-72" charset="-128"/>
            </a:endParaRPr>
          </a:p>
          <a:p>
            <a:pPr eaLnBrk="1" hangingPunct="1"/>
            <a:r>
              <a:rPr lang="en-US" smtClean="0">
                <a:latin typeface="Tw Cen MT" charset="0"/>
                <a:ea typeface="ＭＳ Ｐゴシック" pitchFamily="-72" charset="-128"/>
                <a:cs typeface="ＭＳ Ｐゴシック" pitchFamily="-72" charset="-128"/>
              </a:rPr>
              <a:t>AOML hurricane research is based on a combination of computer models, theories, and observations, with particular emphasis on data obtained with research aircraft, such as the P-3 and the G-IV jet. </a:t>
            </a:r>
          </a:p>
          <a:p>
            <a:pPr eaLnBrk="1" hangingPunct="1"/>
            <a:endParaRPr lang="en-US" smtClean="0">
              <a:latin typeface="Tw Cen MT" charset="0"/>
              <a:ea typeface="ＭＳ Ｐゴシック" pitchFamily="-72" charset="-128"/>
              <a:cs typeface="ＭＳ Ｐゴシック" pitchFamily="-72" charset="-128"/>
            </a:endParaRPr>
          </a:p>
          <a:p>
            <a:pPr eaLnBrk="1" hangingPunct="1"/>
            <a:r>
              <a:rPr lang="en-US" smtClean="0">
                <a:latin typeface="Tw Cen MT" charset="0"/>
                <a:ea typeface="ＭＳ Ｐゴシック" pitchFamily="-72" charset="-128"/>
                <a:cs typeface="ＭＳ Ｐゴシック" pitchFamily="-72" charset="-128"/>
              </a:rPr>
              <a:t>AOML researchers and their colleagues regularly fly into storms impacting the U.S., collecting information from instruments deployed from and integrated into these flying laboratories.  </a:t>
            </a:r>
            <a:endParaRPr lang="en-US" smtClean="0">
              <a:ea typeface="ＭＳ Ｐゴシック" pitchFamily="-72" charset="-128"/>
              <a:cs typeface="ＭＳ Ｐゴシック" pitchFamily="-72" charset="-128"/>
            </a:endParaRPr>
          </a:p>
        </p:txBody>
      </p:sp>
      <p:sp>
        <p:nvSpPr>
          <p:cNvPr id="4" name="Slide Number Placeholder 3"/>
          <p:cNvSpPr>
            <a:spLocks noGrp="1"/>
          </p:cNvSpPr>
          <p:nvPr>
            <p:ph type="sldNum" sz="quarter" idx="5"/>
          </p:nvPr>
        </p:nvSpPr>
        <p:spPr/>
        <p:txBody>
          <a:bodyPr/>
          <a:lstStyle/>
          <a:p>
            <a:pPr>
              <a:defRPr/>
            </a:pPr>
            <a:fld id="{FD4350EF-1B6C-4D34-B505-0400EF1C3627}"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1"/>
          <p:cNvSpPr>
            <a:spLocks noGrp="1" noRot="1" noChangeAspect="1" noChangeArrowheads="1" noTextEdit="1"/>
          </p:cNvSpPr>
          <p:nvPr>
            <p:ph type="sldImg"/>
          </p:nvPr>
        </p:nvSpPr>
        <p:spPr bwMode="auto">
          <a:xfrm>
            <a:off x="1414463" y="1162050"/>
            <a:ext cx="4181475" cy="3136900"/>
          </a:xfrm>
          <a:prstGeom prst="rect">
            <a:avLst/>
          </a:prstGeom>
          <a:noFill/>
          <a:ln>
            <a:solidFill>
              <a:srgbClr val="000000"/>
            </a:solidFill>
            <a:miter lim="800000"/>
            <a:headEnd/>
            <a:tailEnd/>
          </a:ln>
        </p:spPr>
      </p:sp>
      <p:sp>
        <p:nvSpPr>
          <p:cNvPr id="60419" name="Rectangle 2"/>
          <p:cNvSpPr>
            <a:spLocks noGrp="1" noChangeArrowheads="1"/>
          </p:cNvSpPr>
          <p:nvPr>
            <p:ph type="body" idx="1"/>
          </p:nvPr>
        </p:nvSpPr>
        <p:spPr bwMode="auto">
          <a:xfrm>
            <a:off x="701675" y="4473575"/>
            <a:ext cx="5607050" cy="3660775"/>
          </a:xfrm>
          <a:prstGeom prst="rect">
            <a:avLst/>
          </a:prstGeom>
          <a:noFill/>
          <a:ln>
            <a:miter lim="800000"/>
            <a:headEnd/>
            <a:tailEnd/>
          </a:ln>
        </p:spPr>
        <p:txBody>
          <a:bodyPr lIns="93177" tIns="46589" rIns="93177" bIns="46589">
            <a:prstTxWarp prst="textNoShape">
              <a:avLst/>
            </a:prstTxWarp>
          </a:bodyPr>
          <a:lstStyle/>
          <a:p>
            <a:pPr marL="114300" lvl="1" eaLnBrk="1" hangingPunct="1">
              <a:spcBef>
                <a:spcPts val="500"/>
              </a:spcBef>
            </a:pPr>
            <a:r>
              <a:rPr lang="en-US">
                <a:latin typeface="Arial Bold" pitchFamily="-72" charset="0"/>
                <a:ea typeface="ＭＳ Ｐゴシック" pitchFamily="-72" charset="-128"/>
                <a:cs typeface="ＭＳ Ｐゴシック" pitchFamily="-72" charset="-128"/>
                <a:sym typeface="Arial Bold" pitchFamily="-72" charset="0"/>
              </a:rPr>
              <a:t>Evaluating numerical models</a:t>
            </a:r>
            <a:r>
              <a:rPr lang="en-US">
                <a:latin typeface="Arial" pitchFamily="-72" charset="0"/>
                <a:ea typeface="ＭＳ Ｐゴシック" pitchFamily="-72" charset="-128"/>
                <a:cs typeface="ＭＳ Ｐゴシック" pitchFamily="-72" charset="-128"/>
                <a:sym typeface="Arial" pitchFamily="-72" charset="0"/>
              </a:rPr>
              <a:t> to improve their ability to simulate nature, improve forecasts, and to optimize hurricane observing through the development of improved observing strategies and instrumentation;</a:t>
            </a:r>
          </a:p>
          <a:p>
            <a:pPr marL="114300" lvl="1" eaLnBrk="1" hangingPunct="1">
              <a:spcBef>
                <a:spcPts val="500"/>
              </a:spcBef>
            </a:pPr>
            <a:r>
              <a:rPr lang="en-US">
                <a:latin typeface="Arial" pitchFamily="-72" charset="0"/>
                <a:ea typeface="ＭＳ Ｐゴシック" pitchFamily="-72" charset="-128"/>
                <a:cs typeface="ＭＳ Ｐゴシック" pitchFamily="-72" charset="-128"/>
                <a:sym typeface="Arial" pitchFamily="-72" charset="0"/>
              </a:rPr>
              <a:t>Designing and conducting </a:t>
            </a:r>
            <a:r>
              <a:rPr lang="en-US">
                <a:latin typeface="Arial Bold" pitchFamily="-72" charset="0"/>
                <a:ea typeface="ＭＳ Ｐゴシック" pitchFamily="-72" charset="-128"/>
                <a:cs typeface="ＭＳ Ｐゴシック" pitchFamily="-72" charset="-128"/>
                <a:sym typeface="Arial Bold" pitchFamily="-72" charset="0"/>
              </a:rPr>
              <a:t>research experiments in the hurricane</a:t>
            </a:r>
            <a:r>
              <a:rPr lang="en-US">
                <a:latin typeface="Arial" pitchFamily="-72" charset="0"/>
                <a:ea typeface="ＭＳ Ｐゴシック" pitchFamily="-72" charset="-128"/>
                <a:cs typeface="ＭＳ Ｐゴシック" pitchFamily="-72" charset="-128"/>
                <a:sym typeface="Arial" pitchFamily="-72" charset="0"/>
              </a:rPr>
              <a:t> such as the Intensity Forecast experiment (IFEX) to collect and provide data for research and operational applications; </a:t>
            </a:r>
          </a:p>
          <a:p>
            <a:pPr marL="114300" lvl="1" eaLnBrk="1" hangingPunct="1">
              <a:spcBef>
                <a:spcPts val="500"/>
              </a:spcBef>
            </a:pPr>
            <a:r>
              <a:rPr lang="en-US">
                <a:latin typeface="Arial" pitchFamily="-72" charset="0"/>
                <a:ea typeface="ＭＳ Ｐゴシック" pitchFamily="-72" charset="-128"/>
                <a:cs typeface="ＭＳ Ｐゴシック" pitchFamily="-72" charset="-128"/>
                <a:sym typeface="Arial" pitchFamily="-72" charset="0"/>
              </a:rPr>
              <a:t>Developing </a:t>
            </a:r>
            <a:r>
              <a:rPr lang="en-US">
                <a:latin typeface="Arial Bold" pitchFamily="-72" charset="0"/>
                <a:ea typeface="ＭＳ Ｐゴシック" pitchFamily="-72" charset="-128"/>
                <a:cs typeface="ＭＳ Ｐゴシック" pitchFamily="-72" charset="-128"/>
                <a:sym typeface="Arial Bold" pitchFamily="-72" charset="0"/>
              </a:rPr>
              <a:t>new technology and applications</a:t>
            </a:r>
            <a:r>
              <a:rPr lang="en-US">
                <a:latin typeface="Arial" pitchFamily="-72" charset="0"/>
                <a:ea typeface="ＭＳ Ｐゴシック" pitchFamily="-72" charset="-128"/>
                <a:cs typeface="ＭＳ Ｐゴシック" pitchFamily="-72" charset="-128"/>
                <a:sym typeface="Arial" pitchFamily="-72" charset="0"/>
              </a:rPr>
              <a:t> based on this research to improve NOAA</a:t>
            </a:r>
            <a:r>
              <a:rPr lang="ja-JP" altLang="en-US">
                <a:latin typeface="Arial" pitchFamily="-72" charset="0"/>
                <a:ea typeface="ＭＳ Ｐゴシック" pitchFamily="-72" charset="-128"/>
                <a:cs typeface="ＭＳ Ｐゴシック" pitchFamily="-72" charset="-128"/>
                <a:sym typeface="Arial" pitchFamily="-72" charset="0"/>
              </a:rPr>
              <a:t>’</a:t>
            </a:r>
            <a:r>
              <a:rPr lang="en-US" altLang="ja-JP">
                <a:latin typeface="Arial" pitchFamily="-72" charset="0"/>
                <a:ea typeface="Arial" pitchFamily="-72" charset="0"/>
                <a:cs typeface="Arial" pitchFamily="-72" charset="0"/>
                <a:sym typeface="Arial" pitchFamily="-72" charset="0"/>
              </a:rPr>
              <a:t>s products; and </a:t>
            </a:r>
          </a:p>
          <a:p>
            <a:pPr marL="114300" lvl="1" eaLnBrk="1" hangingPunct="1">
              <a:spcBef>
                <a:spcPts val="500"/>
              </a:spcBef>
            </a:pPr>
            <a:r>
              <a:rPr lang="en-US">
                <a:latin typeface="Arial" pitchFamily="-72" charset="0"/>
                <a:ea typeface="Arial" pitchFamily="-72" charset="0"/>
                <a:cs typeface="Arial" pitchFamily="-72" charset="0"/>
                <a:sym typeface="Arial" pitchFamily="-72" charset="0"/>
              </a:rPr>
              <a:t>Providing </a:t>
            </a:r>
            <a:r>
              <a:rPr lang="en-US">
                <a:latin typeface="Arial Bold" pitchFamily="-72" charset="0"/>
                <a:ea typeface="ＭＳ Ｐゴシック" pitchFamily="-72" charset="-128"/>
                <a:cs typeface="ＭＳ Ｐゴシック" pitchFamily="-72" charset="-128"/>
                <a:sym typeface="Arial Bold" pitchFamily="-72" charset="0"/>
              </a:rPr>
              <a:t>outreach to the public </a:t>
            </a:r>
            <a:r>
              <a:rPr lang="en-US">
                <a:latin typeface="Arial" pitchFamily="-72" charset="0"/>
                <a:ea typeface="Arial" pitchFamily="-72" charset="0"/>
                <a:cs typeface="Arial" pitchFamily="-72" charset="0"/>
                <a:sym typeface="Arial" pitchFamily="-72" charset="0"/>
              </a:rPr>
              <a:t>by </a:t>
            </a:r>
            <a:r>
              <a:rPr lang="en-US">
                <a:latin typeface="Arial Bold" pitchFamily="-72" charset="0"/>
                <a:ea typeface="ＭＳ Ｐゴシック" pitchFamily="-72" charset="-128"/>
                <a:cs typeface="ＭＳ Ｐゴシック" pitchFamily="-72" charset="-128"/>
                <a:sym typeface="Arial Bold" pitchFamily="-72" charset="0"/>
              </a:rPr>
              <a:t>publishing research</a:t>
            </a:r>
            <a:r>
              <a:rPr lang="en-US">
                <a:latin typeface="Arial" pitchFamily="-72" charset="0"/>
                <a:ea typeface="Arial" pitchFamily="-72" charset="0"/>
                <a:cs typeface="Arial" pitchFamily="-72" charset="0"/>
                <a:sym typeface="Arial" pitchFamily="-72" charset="0"/>
              </a:rPr>
              <a:t> in the refereed literature, conferences, workshops, presentations, WWW, and other means.</a:t>
            </a:r>
          </a:p>
          <a:p>
            <a:pPr marL="114300" lvl="1" eaLnBrk="1" hangingPunct="1">
              <a:spcBef>
                <a:spcPts val="500"/>
              </a:spcBef>
            </a:pPr>
            <a:r>
              <a:rPr lang="en-US">
                <a:latin typeface="Arial" pitchFamily="-72" charset="0"/>
                <a:ea typeface="Arial" pitchFamily="-72" charset="0"/>
                <a:cs typeface="Arial" pitchFamily="-72" charset="0"/>
                <a:sym typeface="Arial" pitchFamily="-72" charset="0"/>
              </a:rPr>
              <a:t>Research Themes:</a:t>
            </a:r>
          </a:p>
          <a:p>
            <a:pPr eaLnBrk="1" hangingPunct="1">
              <a:spcBef>
                <a:spcPct val="0"/>
              </a:spcBef>
            </a:pPr>
            <a:r>
              <a:rPr lang="en-US" sz="1600">
                <a:latin typeface="Arial" pitchFamily="-72" charset="0"/>
                <a:ea typeface="ＭＳ Ｐゴシック" pitchFamily="-72" charset="-128"/>
                <a:cs typeface="ＭＳ Ｐゴシック" pitchFamily="-72" charset="-128"/>
              </a:rPr>
              <a:t>Observing Techniques-Involves designing, testing, and automating optimal data collection, as well as quality control, analysis, and transmission of data to improve initialization and validation of operational and research tropical-cyclone models, and to further basic understanding.</a:t>
            </a:r>
          </a:p>
          <a:p>
            <a:pPr eaLnBrk="1" hangingPunct="1">
              <a:spcBef>
                <a:spcPct val="0"/>
              </a:spcBef>
            </a:pPr>
            <a:r>
              <a:rPr lang="en-US" sz="1600">
                <a:latin typeface="Arial" pitchFamily="-72" charset="0"/>
                <a:ea typeface="ＭＳ Ｐゴシック" pitchFamily="-72" charset="-128"/>
                <a:cs typeface="ＭＳ Ｐゴシック" pitchFamily="-72" charset="-128"/>
              </a:rPr>
              <a:t>Modeling and Prediction-This research is aimed at developing and improving both multi-layer numerical and statistical-dynamical models for use in real-time tropical cyclone (TC) track and intensity forecasting.</a:t>
            </a:r>
          </a:p>
          <a:p>
            <a:pPr eaLnBrk="1" hangingPunct="1">
              <a:spcBef>
                <a:spcPct val="0"/>
              </a:spcBef>
            </a:pPr>
            <a:r>
              <a:rPr lang="en-US" sz="1600">
                <a:latin typeface="Arial" pitchFamily="-72" charset="0"/>
                <a:ea typeface="ＭＳ Ｐゴシック" pitchFamily="-72" charset="-128"/>
                <a:cs typeface="ＭＳ Ｐゴシック" pitchFamily="-72" charset="-128"/>
              </a:rPr>
              <a:t>Data Assimilation-Focuses on the utilization of a wide range of observations for the state analysis of tropical systems and their near environments for the purpose of studying physical/dynamical processes and improving numerical forecasts by employing advanced ensemble-based and variational techniques.</a:t>
            </a:r>
          </a:p>
          <a:p>
            <a:pPr eaLnBrk="1" hangingPunct="1">
              <a:spcBef>
                <a:spcPct val="0"/>
              </a:spcBef>
            </a:pPr>
            <a:r>
              <a:rPr lang="en-US" sz="1600">
                <a:latin typeface="Arial" pitchFamily="-72" charset="0"/>
                <a:ea typeface="ＭＳ Ｐゴシック" pitchFamily="-72" charset="-128"/>
                <a:cs typeface="ＭＳ Ｐゴシック" pitchFamily="-72" charset="-128"/>
              </a:rPr>
              <a:t>Dynamics and Physics-This research is aimed at improving our understanding of tropical cyclones through the application of fundamental physical principles of air motion, moist thermodynamics, and radiation.</a:t>
            </a:r>
          </a:p>
          <a:p>
            <a:pPr eaLnBrk="1" hangingPunct="1">
              <a:spcBef>
                <a:spcPct val="0"/>
              </a:spcBef>
            </a:pPr>
            <a:r>
              <a:rPr lang="en-US" sz="1600">
                <a:latin typeface="Arial" pitchFamily="-72" charset="0"/>
                <a:ea typeface="ＭＳ Ｐゴシック" pitchFamily="-72" charset="-128"/>
                <a:cs typeface="ＭＳ Ｐゴシック" pitchFamily="-72" charset="-128"/>
              </a:rPr>
              <a:t>Impacts-The multi-faceted nature of hurricane hazards (winds, storm surge, waves, heavy rainfall, flooding, mudslides, etc) continues to result in natural disasters with loss of life and property. HRD scientists are involved in research to advance the understanding of these impacts</a:t>
            </a:r>
            <a:endParaRPr lang="en-US" sz="1000">
              <a:latin typeface="Arial" pitchFamily="-72" charset="0"/>
              <a:ea typeface="ＭＳ Ｐゴシック" pitchFamily="-72" charset="-128"/>
              <a:cs typeface="ＭＳ Ｐゴシック" pitchFamily="-72" charset="-128"/>
            </a:endParaRPr>
          </a:p>
          <a:p>
            <a:pPr marL="114300" lvl="1" eaLnBrk="1" hangingPunct="1">
              <a:spcBef>
                <a:spcPts val="500"/>
              </a:spcBef>
            </a:pPr>
            <a:endParaRPr lang="en-US">
              <a:latin typeface="Arial" pitchFamily="-72" charset="0"/>
              <a:ea typeface="Arial" pitchFamily="-72" charset="0"/>
              <a:cs typeface="Arial" pitchFamily="-72" charset="0"/>
              <a:sym typeface="Arial" pitchFamily="-72" charset="0"/>
            </a:endParaRPr>
          </a:p>
          <a:p>
            <a:pPr marL="114300" lvl="1" eaLnBrk="1" hangingPunct="1">
              <a:spcBef>
                <a:spcPts val="500"/>
              </a:spcBef>
            </a:pPr>
            <a:r>
              <a:rPr lang="en-US">
                <a:latin typeface="Arial" pitchFamily="-72" charset="0"/>
                <a:ea typeface="Arial" pitchFamily="-72" charset="0"/>
                <a:cs typeface="Arial" pitchFamily="-72" charset="0"/>
                <a:sym typeface="Arial" pitchFamily="-72" charset="0"/>
              </a:rPr>
              <a:t>Images:</a:t>
            </a:r>
          </a:p>
          <a:p>
            <a:pPr marL="114300" lvl="1" eaLnBrk="1" hangingPunct="1">
              <a:spcBef>
                <a:spcPts val="500"/>
              </a:spcBef>
            </a:pPr>
            <a:r>
              <a:rPr lang="en-US">
                <a:latin typeface="Arial" pitchFamily="-72" charset="0"/>
                <a:ea typeface="Arial" pitchFamily="-72" charset="0"/>
                <a:cs typeface="Arial" pitchFamily="-72" charset="0"/>
                <a:sym typeface="Arial" pitchFamily="-72" charset="0"/>
              </a:rPr>
              <a:t>Far right: Top - G-IV TA Doppler radar; middle –NASA Global Hawk; bottom – Coyote airborne-deployed UAS</a:t>
            </a:r>
          </a:p>
          <a:p>
            <a:pPr marL="114300" lvl="1" eaLnBrk="1" hangingPunct="1">
              <a:spcBef>
                <a:spcPts val="500"/>
              </a:spcBef>
            </a:pPr>
            <a:r>
              <a:rPr lang="en-US">
                <a:latin typeface="Arial" pitchFamily="-72" charset="0"/>
                <a:ea typeface="Arial" pitchFamily="-72" charset="0"/>
                <a:cs typeface="Arial" pitchFamily="-72" charset="0"/>
                <a:sym typeface="Arial" pitchFamily="-72" charset="0"/>
              </a:rPr>
              <a:t>Bottom: left – Global Hawk flight track overlaid on IR satellite image of Hurricane Nadine (2012); </a:t>
            </a:r>
          </a:p>
          <a:p>
            <a:pPr marL="114300" lvl="1" eaLnBrk="1" hangingPunct="1">
              <a:spcBef>
                <a:spcPts val="500"/>
              </a:spcBef>
            </a:pPr>
            <a:r>
              <a:rPr lang="en-US">
                <a:latin typeface="Arial" pitchFamily="-72" charset="0"/>
                <a:ea typeface="Arial" pitchFamily="-72" charset="0"/>
                <a:cs typeface="Arial" pitchFamily="-72" charset="0"/>
                <a:sym typeface="Arial" pitchFamily="-72" charset="0"/>
              </a:rPr>
              <a:t>middle – data collection strategy for P-3 TDR in Hurricane Sandy at 0000 UTC 26 September 2012 showing superob distribution in the inner nest domain; and </a:t>
            </a:r>
          </a:p>
          <a:p>
            <a:pPr marL="114300" lvl="1" eaLnBrk="1" hangingPunct="1">
              <a:spcBef>
                <a:spcPts val="500"/>
              </a:spcBef>
            </a:pPr>
            <a:r>
              <a:rPr lang="en-US">
                <a:latin typeface="Arial" pitchFamily="-72" charset="0"/>
                <a:ea typeface="Arial" pitchFamily="-72" charset="0"/>
                <a:cs typeface="Arial" pitchFamily="-72" charset="0"/>
                <a:sym typeface="Arial" pitchFamily="-72" charset="0"/>
              </a:rPr>
              <a:t>right – HWRF operational domain showing synthetic 37-GHz microwave satellite image for Hurricane Sandy initialized at 00 UTC 26 October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Placeholder 2"/>
          <p:cNvSpPr>
            <a:spLocks noGrp="1" noRot="1" noChangeAspect="1"/>
          </p:cNvSpPr>
          <p:nvPr>
            <p:ph type="sldImg"/>
          </p:nvPr>
        </p:nvSpPr>
        <p:spPr bwMode="auto">
          <a:noFill/>
          <a:ln>
            <a:solidFill>
              <a:srgbClr val="000000"/>
            </a:solidFill>
            <a:miter lim="800000"/>
            <a:headEnd/>
            <a:tailEnd/>
          </a:ln>
        </p:spPr>
      </p:sp>
      <p:sp>
        <p:nvSpPr>
          <p:cNvPr id="37890" name="Placeholder 3"/>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Placeholder 2"/>
          <p:cNvSpPr>
            <a:spLocks noGrp="1" noRot="1" noChangeAspec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58371" name="Placeholder 3"/>
          <p:cNvSpPr>
            <a:spLocks noGrp="1"/>
          </p:cNvSpPr>
          <p:nvPr>
            <p:ph type="body" idx="1"/>
          </p:nvPr>
        </p:nvSpPr>
        <p:spPr bwMode="auto">
          <a:xfrm>
            <a:off x="701675" y="4416425"/>
            <a:ext cx="5607050" cy="4183063"/>
          </a:xfrm>
          <a:prstGeom prst="rect">
            <a:avLst/>
          </a:prstGeom>
          <a:noFill/>
          <a:ln>
            <a:solidFill>
              <a:srgbClr val="000000"/>
            </a:solidFill>
            <a:miter lim="800000"/>
            <a:headEnd/>
            <a:tailEnd/>
          </a:ln>
        </p:spPr>
        <p:txBody>
          <a:bodyPr lIns="93177" tIns="46589" rIns="93177" bIns="46589">
            <a:prstTxWarp prst="textNoShape">
              <a:avLst/>
            </a:prstTxWarp>
          </a:bodyPr>
          <a:lstStyle/>
          <a:p>
            <a:r>
              <a:rPr lang="en-US">
                <a:ea typeface="ＭＳ Ｐゴシック" pitchFamily="-72" charset="-128"/>
                <a:cs typeface="ＭＳ Ｐゴシック" pitchFamily="-72" charset="-128"/>
              </a:rPr>
              <a:t>https://www.youtube.com/watch?v=XNIwYVyszs0#action=share</a:t>
            </a:r>
          </a:p>
          <a:p>
            <a:r>
              <a:rPr lang="en-US">
                <a:ea typeface="ＭＳ Ｐゴシック" pitchFamily="-72" charset="-128"/>
                <a:cs typeface="ＭＳ Ｐゴシック" pitchFamily="-72" charset="-128"/>
              </a:rPr>
              <a:t>https://www.nnvl.noaa.gov/animations/high_quality/104514_HurricaneHunter-HD1080-slow.mp4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ChangeArrowheads="1" noTextEdit="1"/>
          </p:cNvSpPr>
          <p:nvPr>
            <p:ph type="sldImg"/>
          </p:nvPr>
        </p:nvSpPr>
        <p:spPr bwMode="auto">
          <a:xfrm>
            <a:off x="2209800" y="304800"/>
            <a:ext cx="2730500" cy="2047875"/>
          </a:xfrm>
          <a:prstGeom prst="rect">
            <a:avLst/>
          </a:prstGeom>
          <a:solidFill>
            <a:srgbClr val="FFFFFF"/>
          </a:solidFill>
          <a:ln>
            <a:solidFill>
              <a:srgbClr val="000000"/>
            </a:solidFill>
            <a:miter lim="800000"/>
            <a:headEnd/>
            <a:tailEnd/>
          </a:ln>
        </p:spPr>
      </p:sp>
      <p:sp>
        <p:nvSpPr>
          <p:cNvPr id="62467" name="Rectangle 3"/>
          <p:cNvSpPr>
            <a:spLocks noChangeArrowheads="1"/>
          </p:cNvSpPr>
          <p:nvPr>
            <p:ph type="body" idx="1"/>
          </p:nvPr>
        </p:nvSpPr>
        <p:spPr bwMode="auto">
          <a:xfrm>
            <a:off x="234950" y="2668588"/>
            <a:ext cx="6623050" cy="6400800"/>
          </a:xfrm>
          <a:prstGeom prst="rect">
            <a:avLst/>
          </a:prstGeom>
          <a:solidFill>
            <a:srgbClr val="FFFFFF"/>
          </a:solidFill>
          <a:ln>
            <a:solidFill>
              <a:srgbClr val="000000"/>
            </a:solidFill>
            <a:miter lim="800000"/>
            <a:headEnd/>
            <a:tailEnd/>
          </a:ln>
        </p:spPr>
        <p:txBody>
          <a:bodyPr lIns="91650" tIns="45825" rIns="91650" bIns="45825">
            <a:prstTxWarp prst="textNoShape">
              <a:avLst/>
            </a:prstTxWarp>
          </a:bodyPr>
          <a:lstStyle/>
          <a:p>
            <a:r>
              <a:rPr lang="en-US">
                <a:latin typeface="Arial" pitchFamily="-72" charset="0"/>
                <a:ea typeface="ＭＳ Ｐゴシック" pitchFamily="-72" charset="-128"/>
                <a:cs typeface="ＭＳ Ｐゴシック" pitchFamily="-72" charset="-128"/>
              </a:rPr>
              <a:t>NOAA needs scientists that are cross trained in large scale meteorology, various areas of science or in science, management, and policy</a:t>
            </a:r>
          </a:p>
          <a:p>
            <a:endParaRPr lang="en-US">
              <a:latin typeface="Arial" pitchFamily="-72" charset="0"/>
              <a:ea typeface="ＭＳ Ｐゴシック" pitchFamily="-72" charset="-128"/>
              <a:cs typeface="ＭＳ Ｐゴシック" pitchFamily="-72" charset="-128"/>
            </a:endParaRPr>
          </a:p>
          <a:p>
            <a:r>
              <a:rPr lang="en-US">
                <a:ea typeface="ＭＳ Ｐゴシック" pitchFamily="-72" charset="-128"/>
                <a:cs typeface="ＭＳ Ｐゴシック" pitchFamily="-72" charset="-128"/>
              </a:rPr>
              <a:t>how NOAA's scholarship programs are addressing future workforce needs.  </a:t>
            </a:r>
          </a:p>
          <a:p>
            <a:r>
              <a:rPr lang="en-US">
                <a:ea typeface="ＭＳ Ｐゴシック" pitchFamily="-72" charset="-128"/>
                <a:cs typeface="ＭＳ Ｐゴシック" pitchFamily="-72" charset="-128"/>
              </a:rPr>
              <a:t>The NOAA’s Office of Education has many opportunities, some of which those of you in the audience have taken advantage of.</a:t>
            </a:r>
            <a:endParaRPr lang="en-US">
              <a:latin typeface="Arial" pitchFamily="-72" charset="0"/>
              <a:ea typeface="ＭＳ Ｐゴシック" pitchFamily="-72" charset="-128"/>
              <a:cs typeface="ＭＳ Ｐゴシック" pitchFamily="-72" charset="-128"/>
            </a:endParaRPr>
          </a:p>
          <a:p>
            <a:endParaRPr lang="en-US">
              <a:latin typeface="Arial" pitchFamily="-72" charset="0"/>
              <a:ea typeface="ＭＳ Ｐゴシック" pitchFamily="-72" charset="-128"/>
              <a:cs typeface="ＭＳ Ｐゴシック" pitchFamily="-72" charset="-128"/>
            </a:endParaRPr>
          </a:p>
          <a:p>
            <a:r>
              <a:rPr lang="en-US">
                <a:latin typeface="Arial" pitchFamily="-72" charset="0"/>
                <a:ea typeface="ＭＳ Ｐゴシック" pitchFamily="-72" charset="-128"/>
                <a:cs typeface="ＭＳ Ｐゴシック" pitchFamily="-72" charset="-128"/>
              </a:rPr>
              <a:t>The </a:t>
            </a:r>
            <a:r>
              <a:rPr lang="en-US" b="1">
                <a:latin typeface="Arial" pitchFamily="-72" charset="0"/>
                <a:ea typeface="ＭＳ Ｐゴシック" pitchFamily="-72" charset="-128"/>
                <a:cs typeface="ＭＳ Ｐゴシック" pitchFamily="-72" charset="-128"/>
              </a:rPr>
              <a:t>Knauss Sea Grant</a:t>
            </a:r>
            <a:r>
              <a:rPr lang="en-US">
                <a:latin typeface="Arial" pitchFamily="-72" charset="0"/>
                <a:ea typeface="ＭＳ Ｐゴシック" pitchFamily="-72" charset="-128"/>
                <a:cs typeface="ＭＳ Ｐゴシック" pitchFamily="-72" charset="-128"/>
              </a:rPr>
              <a:t> fellowship Program matches highly qualified graduate students with "hosts" in the legislative and executive branch of government located in the Washington, D.C. area, for a one year paid fellowship. Sea Grant college programs generally accept applications annually in March from students with an interest in ocean science and policy.  </a:t>
            </a:r>
          </a:p>
          <a:p>
            <a:endParaRPr lang="en-US" b="1">
              <a:latin typeface="Arial" pitchFamily="-72" charset="0"/>
              <a:ea typeface="ＭＳ Ｐゴシック" pitchFamily="-72" charset="-128"/>
              <a:cs typeface="ＭＳ Ｐゴシック" pitchFamily="-72" charset="-128"/>
            </a:endParaRPr>
          </a:p>
          <a:p>
            <a:r>
              <a:rPr lang="en-US" b="1">
                <a:latin typeface="Arial" pitchFamily="-72" charset="0"/>
                <a:ea typeface="ＭＳ Ｐゴシック" pitchFamily="-72" charset="-128"/>
                <a:cs typeface="ＭＳ Ｐゴシック" pitchFamily="-72" charset="-128"/>
              </a:rPr>
              <a:t>Presidential Management Fellows</a:t>
            </a:r>
            <a:r>
              <a:rPr lang="en-US">
                <a:latin typeface="Arial" pitchFamily="-72" charset="0"/>
                <a:ea typeface="ＭＳ Ｐゴシック" pitchFamily="-72" charset="-128"/>
                <a:cs typeface="ＭＳ Ｐゴシック" pitchFamily="-72" charset="-128"/>
              </a:rPr>
              <a:t>:  The purpose of the Program is to attract to the Federal service outstanding men and women from a variety of academic disciplines and career paths who have a clear interest in, and commitment to, excellence in the leadership and management of public policies and programs.  </a:t>
            </a:r>
          </a:p>
          <a:p>
            <a:endParaRPr lang="en-US">
              <a:latin typeface="Arial" pitchFamily="-72" charset="0"/>
              <a:ea typeface="ＭＳ Ｐゴシック" pitchFamily="-72" charset="-128"/>
              <a:cs typeface="ＭＳ Ｐゴシック" pitchFamily="-72" charset="-128"/>
            </a:endParaRPr>
          </a:p>
          <a:p>
            <a:r>
              <a:rPr lang="en-US" b="1">
                <a:latin typeface="Arial" pitchFamily="-72" charset="0"/>
                <a:ea typeface="ＭＳ Ｐゴシック" pitchFamily="-72" charset="-128"/>
                <a:cs typeface="ＭＳ Ｐゴシック" pitchFamily="-72" charset="-128"/>
              </a:rPr>
              <a:t>Great Lakes Summer Interns</a:t>
            </a:r>
            <a:r>
              <a:rPr lang="en-US">
                <a:latin typeface="Arial" pitchFamily="-72" charset="0"/>
                <a:ea typeface="ＭＳ Ｐゴシック" pitchFamily="-72" charset="-128"/>
                <a:cs typeface="ＭＳ Ｐゴシック" pitchFamily="-72" charset="-128"/>
              </a:rPr>
              <a:t>:  NOAA’s Great Lakes Environmental Research Laboratory and the Cooperative Institute for Limnology and Ecosystem Research manages this program. Each summer approximately 30 college students receive ‘real world’ ecosystem research projects and are provided a stipend as well as mentorship by a scientist. Research is needed in the fields of chemistry, biology, physics, engineering and meteorology. </a:t>
            </a:r>
          </a:p>
          <a:p>
            <a:r>
              <a:rPr lang="en-US">
                <a:latin typeface="Arial" pitchFamily="-72" charset="0"/>
                <a:ea typeface="ＭＳ Ｐゴシック" pitchFamily="-72" charset="-128"/>
                <a:cs typeface="ＭＳ Ｐゴシック" pitchFamily="-72" charset="-128"/>
              </a:rPr>
              <a:t> </a:t>
            </a:r>
          </a:p>
          <a:p>
            <a:r>
              <a:rPr lang="en-US">
                <a:latin typeface="Arial" pitchFamily="-72" charset="0"/>
                <a:ea typeface="ＭＳ Ｐゴシック" pitchFamily="-72" charset="-128"/>
                <a:cs typeface="ＭＳ Ｐゴシック" pitchFamily="-72" charset="-128"/>
              </a:rPr>
              <a:t>There are several types of internships at NOAA.  One example is the </a:t>
            </a:r>
            <a:r>
              <a:rPr lang="en-US" b="1">
                <a:latin typeface="Arial" pitchFamily="-72" charset="0"/>
                <a:ea typeface="ＭＳ Ｐゴシック" pitchFamily="-72" charset="-128"/>
                <a:cs typeface="ＭＳ Ｐゴシック" pitchFamily="-72" charset="-128"/>
              </a:rPr>
              <a:t>Student Temporary Employment Program</a:t>
            </a:r>
            <a:r>
              <a:rPr lang="en-US">
                <a:latin typeface="Arial" pitchFamily="-72" charset="0"/>
                <a:ea typeface="ＭＳ Ｐゴシック" pitchFamily="-72" charset="-128"/>
                <a:cs typeface="ＭＳ Ｐゴシック" pitchFamily="-72" charset="-128"/>
              </a:rPr>
              <a:t> (STEP), which is designed to integrate students' educational studies with a wide range of technical and professional experiences.  STEP opportunities are available to students pursuing college degrees.  </a:t>
            </a:r>
          </a:p>
          <a:p>
            <a:endParaRPr lang="en-US">
              <a:latin typeface="Arial" pitchFamily="-72" charset="0"/>
              <a:ea typeface="ＭＳ Ｐゴシック" pitchFamily="-72" charset="-128"/>
              <a:cs typeface="ＭＳ Ｐゴシック" pitchFamily="-72" charset="-128"/>
            </a:endParaRPr>
          </a:p>
          <a:p>
            <a:r>
              <a:rPr lang="en-US" b="1">
                <a:latin typeface="Arial" pitchFamily="-72" charset="0"/>
                <a:ea typeface="ＭＳ Ｐゴシック" pitchFamily="-72" charset="-128"/>
                <a:cs typeface="ＭＳ Ｐゴシック" pitchFamily="-72" charset="-128"/>
              </a:rPr>
              <a:t>Federal Employee: </a:t>
            </a:r>
            <a:r>
              <a:rPr lang="en-US">
                <a:latin typeface="Arial" pitchFamily="-72" charset="0"/>
                <a:ea typeface="ＭＳ Ｐゴシック" pitchFamily="-72" charset="-128"/>
                <a:cs typeface="ＭＳ Ｐゴシック" pitchFamily="-72" charset="-128"/>
              </a:rPr>
              <a:t>apply on-line through the Automated the Commerce Employment System Quickhire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ChangeArrowheads="1" noTextEdit="1"/>
          </p:cNvSpPr>
          <p:nvPr>
            <p:ph type="sldImg"/>
          </p:nvPr>
        </p:nvSpPr>
        <p:spPr bwMode="auto">
          <a:xfrm>
            <a:off x="1182688" y="695325"/>
            <a:ext cx="4648200" cy="3486150"/>
          </a:xfrm>
          <a:prstGeom prst="rect">
            <a:avLst/>
          </a:prstGeom>
          <a:solidFill>
            <a:srgbClr val="FFFFFF"/>
          </a:solidFill>
          <a:ln>
            <a:solidFill>
              <a:srgbClr val="000000"/>
            </a:solidFill>
            <a:miter lim="800000"/>
            <a:headEnd/>
            <a:tailEnd/>
          </a:ln>
        </p:spPr>
      </p:sp>
      <p:sp>
        <p:nvSpPr>
          <p:cNvPr id="64515" name="Rectangle 3"/>
          <p:cNvSpPr>
            <a:spLocks noChangeArrowheads="1"/>
          </p:cNvSpPr>
          <p:nvPr>
            <p:ph type="body" idx="1"/>
          </p:nvPr>
        </p:nvSpPr>
        <p:spPr bwMode="auto">
          <a:xfrm>
            <a:off x="701675" y="4418013"/>
            <a:ext cx="5607050" cy="4183062"/>
          </a:xfrm>
          <a:prstGeom prst="rect">
            <a:avLst/>
          </a:prstGeom>
          <a:solidFill>
            <a:srgbClr val="FFFFFF"/>
          </a:solidFill>
          <a:ln>
            <a:solidFill>
              <a:srgbClr val="000000"/>
            </a:solidFill>
            <a:miter lim="800000"/>
            <a:headEnd/>
            <a:tailEnd/>
          </a:ln>
        </p:spPr>
        <p:txBody>
          <a:bodyPr lIns="91650" tIns="45825" rIns="91650" bIns="45825">
            <a:prstTxWarp prst="textNoShape">
              <a:avLst/>
            </a:prstTxWarp>
          </a:bodyPr>
          <a:lstStyle/>
          <a:p>
            <a:pPr>
              <a:buFontTx/>
              <a:buChar char="•"/>
            </a:pPr>
            <a:r>
              <a:rPr lang="en-US">
                <a:ea typeface="ＭＳ Ｐゴシック" pitchFamily="-72" charset="-128"/>
                <a:cs typeface="ＭＳ Ｐゴシック" pitchFamily="-72" charset="-128"/>
              </a:rPr>
              <a:t>This is an exciting time to be involved in making our oceans, coasts and Great Lakes cleaner, healthier, and more productive.  We have a unique opportunity to collaborate across agencies and throughout the government.  We can work together to make technology, policy, and inter-agency initiatives effective instruments to use in our changing world. </a:t>
            </a:r>
          </a:p>
          <a:p>
            <a:pPr>
              <a:buFontTx/>
              <a:buChar char="•"/>
            </a:pPr>
            <a:endParaRPr lang="en-US">
              <a:ea typeface="ＭＳ Ｐゴシック" pitchFamily="-72" charset="-128"/>
              <a:cs typeface="ＭＳ Ｐゴシック" pitchFamily="-72" charset="-128"/>
            </a:endParaRPr>
          </a:p>
          <a:p>
            <a:pPr>
              <a:buFontTx/>
              <a:buChar char="•"/>
            </a:pPr>
            <a:r>
              <a:rPr lang="en-US">
                <a:ea typeface="ＭＳ Ｐゴシック" pitchFamily="-72" charset="-128"/>
                <a:cs typeface="ＭＳ Ｐゴシック" pitchFamily="-72" charset="-128"/>
              </a:rPr>
              <a:t>There are significant challenges in developing management strategies that ensure continued conservation of coastal and marine habitats and living resources while at the same time ensuring that society as a whole can still enjoy and benefit from those same resources.</a:t>
            </a:r>
          </a:p>
          <a:p>
            <a:pPr>
              <a:buFontTx/>
              <a:buChar char="•"/>
            </a:pPr>
            <a:endParaRPr lang="en-US">
              <a:ea typeface="ＭＳ Ｐゴシック" pitchFamily="-72" charset="-128"/>
              <a:cs typeface="ＭＳ Ｐゴシック" pitchFamily="-72" charset="-128"/>
            </a:endParaRPr>
          </a:p>
          <a:p>
            <a:pPr>
              <a:buFontTx/>
              <a:buChar char="•"/>
            </a:pPr>
            <a:r>
              <a:rPr lang="en-US">
                <a:ea typeface="ＭＳ Ｐゴシック" pitchFamily="-72" charset="-128"/>
                <a:cs typeface="ＭＳ Ｐゴシック" pitchFamily="-72" charset="-128"/>
              </a:rPr>
              <a:t>You have an opportunity to contribute your expertise as we move toward sustainable management and conservation.  Based on the opportunities and challenges I highlighted previously, I am excited about what the future holds and look forward to your involvement on these issues.</a:t>
            </a:r>
          </a:p>
          <a:p>
            <a:pPr>
              <a:buFontTx/>
              <a:buChar char="•"/>
            </a:pPr>
            <a:endParaRPr lang="en-US">
              <a:ea typeface="ＭＳ Ｐゴシック" pitchFamily="-72" charset="-128"/>
              <a:cs typeface="ＭＳ Ｐゴシック" pitchFamily="-72" charset="-128"/>
            </a:endParaRPr>
          </a:p>
          <a:p>
            <a:pPr>
              <a:buFontTx/>
              <a:buChar char="•"/>
            </a:pPr>
            <a:r>
              <a:rPr lang="en-US">
                <a:ea typeface="ＭＳ Ｐゴシック" pitchFamily="-72" charset="-128"/>
                <a:cs typeface="ＭＳ Ｐゴシック" pitchFamily="-72" charset="-128"/>
              </a:rPr>
              <a:t>Thank you!</a:t>
            </a:r>
          </a:p>
          <a:p>
            <a:pPr>
              <a:buFontTx/>
              <a:buChar char="•"/>
            </a:pPr>
            <a:endParaRPr lang="en-US">
              <a:ea typeface="ＭＳ Ｐゴシック" pitchFamily="-72" charset="-128"/>
              <a:cs typeface="ＭＳ Ｐゴシック" pitchFamily="-72"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72707" name="Notes Placeholder 2"/>
          <p:cNvSpPr>
            <a:spLocks noGrp="1"/>
          </p:cNvSpPr>
          <p:nvPr>
            <p:ph type="body" idx="1"/>
          </p:nvPr>
        </p:nvSpPr>
        <p:spPr bwMode="auto">
          <a:xfrm>
            <a:off x="701675" y="4416425"/>
            <a:ext cx="5607050" cy="4183063"/>
          </a:xfrm>
          <a:prstGeom prst="rect">
            <a:avLst/>
          </a:prstGeom>
          <a:noFill/>
          <a:ln>
            <a:solidFill>
              <a:srgbClr val="000000"/>
            </a:solidFill>
            <a:miter lim="800000"/>
            <a:headEnd/>
            <a:tailEnd/>
          </a:ln>
        </p:spPr>
        <p:txBody>
          <a:bodyPr lIns="93177" tIns="46589" rIns="93177" bIns="46589">
            <a:prstTxWarp prst="textNoShape">
              <a:avLst/>
            </a:prstTxWarp>
          </a:bodyPr>
          <a:lstStyle/>
          <a:p>
            <a:pPr eaLnBrk="1" hangingPunct="1">
              <a:lnSpc>
                <a:spcPct val="120000"/>
              </a:lnSpc>
              <a:spcBef>
                <a:spcPct val="50000"/>
              </a:spcBef>
            </a:pPr>
            <a:r>
              <a:rPr lang="en-US" smtClean="0">
                <a:latin typeface="Tw Cen MT" charset="0"/>
                <a:ea typeface="ＭＳ Ｐゴシック" pitchFamily="-72" charset="-128"/>
                <a:cs typeface="ＭＳ Ｐゴシック" pitchFamily="-72" charset="-128"/>
              </a:rPr>
              <a:t>The Atlantic Oceanographic and Meteorological Laboratory (AOML) is an environmental Research Laboratory of the National Oceanic and Atmospheric Administration (NOAA).</a:t>
            </a:r>
          </a:p>
          <a:p>
            <a:pPr eaLnBrk="1" hangingPunct="1">
              <a:lnSpc>
                <a:spcPct val="120000"/>
              </a:lnSpc>
              <a:spcBef>
                <a:spcPct val="50000"/>
              </a:spcBef>
            </a:pPr>
            <a:endParaRPr lang="en-US" smtClean="0">
              <a:latin typeface="Tw Cen MT" charset="0"/>
              <a:ea typeface="ＭＳ Ｐゴシック" pitchFamily="-72" charset="-128"/>
              <a:cs typeface="ＭＳ Ｐゴシック" pitchFamily="-72" charset="-128"/>
            </a:endParaRPr>
          </a:p>
          <a:p>
            <a:pPr eaLnBrk="1" hangingPunct="1">
              <a:lnSpc>
                <a:spcPct val="120000"/>
              </a:lnSpc>
              <a:spcBef>
                <a:spcPct val="50000"/>
              </a:spcBef>
            </a:pPr>
            <a:r>
              <a:rPr lang="en-US" smtClean="0">
                <a:latin typeface="Tw Cen MT" charset="0"/>
                <a:ea typeface="ＭＳ Ｐゴシック" pitchFamily="-72" charset="-128"/>
                <a:cs typeface="ＭＳ Ｐゴシック" pitchFamily="-72" charset="-128"/>
              </a:rPr>
              <a:t>AOML conducts research of the physical, chemical, and biological characteristics and processes of the ocean and atmosphere, both separately and as a coupled system. </a:t>
            </a:r>
          </a:p>
          <a:p>
            <a:pPr eaLnBrk="1" hangingPunct="1">
              <a:lnSpc>
                <a:spcPct val="120000"/>
              </a:lnSpc>
              <a:spcBef>
                <a:spcPct val="50000"/>
              </a:spcBef>
            </a:pPr>
            <a:endParaRPr lang="en-US" smtClean="0">
              <a:latin typeface="Tw Cen MT" charset="0"/>
              <a:ea typeface="ＭＳ Ｐゴシック" pitchFamily="-72" charset="-128"/>
              <a:cs typeface="ＭＳ Ｐゴシック" pitchFamily="-72" charset="-128"/>
            </a:endParaRPr>
          </a:p>
          <a:p>
            <a:pPr eaLnBrk="1" hangingPunct="1">
              <a:lnSpc>
                <a:spcPct val="120000"/>
              </a:lnSpc>
              <a:spcBef>
                <a:spcPct val="50000"/>
              </a:spcBef>
            </a:pPr>
            <a:r>
              <a:rPr lang="en-US" smtClean="0">
                <a:latin typeface="Tw Cen MT" charset="0"/>
                <a:ea typeface="ＭＳ Ｐゴシック" pitchFamily="-72" charset="-128"/>
                <a:cs typeface="ＭＳ Ｐゴシック" pitchFamily="-72" charset="-128"/>
              </a:rPr>
              <a:t>The principal focus of these investigations is to provide knowledge that will ultimately lead to more accurate forecasting of severe storms, better management of marine resources, better understanding of the factors affecting both climate and environmental quality, and improved ocean and weather services for the nation.</a:t>
            </a:r>
          </a:p>
          <a:p>
            <a:pPr eaLnBrk="1" hangingPunct="1">
              <a:spcBef>
                <a:spcPct val="0"/>
              </a:spcBef>
            </a:pPr>
            <a:endParaRPr lang="en-US" smtClean="0">
              <a:ea typeface="ＭＳ Ｐゴシック" pitchFamily="-72" charset="-128"/>
              <a:cs typeface="ＭＳ Ｐゴシック" pitchFamily="-72" charset="-128"/>
            </a:endParaRPr>
          </a:p>
          <a:p>
            <a:pPr eaLnBrk="1" hangingPunct="1"/>
            <a:endParaRPr lang="en-US" smtClean="0">
              <a:ea typeface="ＭＳ Ｐゴシック" pitchFamily="-72" charset="-128"/>
              <a:cs typeface="ＭＳ Ｐゴシック" pitchFamily="-72" charset="-128"/>
            </a:endParaRPr>
          </a:p>
        </p:txBody>
      </p:sp>
      <p:sp>
        <p:nvSpPr>
          <p:cNvPr id="4" name="Slide Number Placeholder 3"/>
          <p:cNvSpPr txBox="1">
            <a:spLocks noGrp="1"/>
          </p:cNvSpPr>
          <p:nvPr/>
        </p:nvSpPr>
        <p:spPr>
          <a:xfrm>
            <a:off x="3970338" y="8829675"/>
            <a:ext cx="3038475" cy="465138"/>
          </a:xfrm>
          <a:prstGeom prst="rect">
            <a:avLst/>
          </a:prstGeom>
          <a:noFill/>
        </p:spPr>
        <p:txBody>
          <a:bodyPr lIns="93177" tIns="46589" rIns="93177" bIns="46589" anchor="b"/>
          <a:lstStyle/>
          <a:p>
            <a:pPr algn="r" fontAlgn="auto">
              <a:spcBef>
                <a:spcPts val="0"/>
              </a:spcBef>
              <a:spcAft>
                <a:spcPts val="0"/>
              </a:spcAft>
              <a:defRPr/>
            </a:pPr>
            <a:fld id="{9B132ADE-12B7-4700-952A-8927A646ADFA}" type="slidenum">
              <a:rPr lang="en-US" sz="1200">
                <a:latin typeface="+mn-lt"/>
                <a:ea typeface="+mn-ea"/>
                <a:cs typeface="+mn-cs"/>
              </a:rPr>
              <a:pPr algn="r" fontAlgn="auto">
                <a:spcBef>
                  <a:spcPts val="0"/>
                </a:spcBef>
                <a:spcAft>
                  <a:spcPts val="0"/>
                </a:spcAft>
                <a:defRPr/>
              </a:pPr>
              <a:t>17</a:t>
            </a:fld>
            <a:endParaRPr lang="en-US" sz="1200">
              <a:latin typeface="+mn-lt"/>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Placeholder 2"/>
          <p:cNvSpPr>
            <a:spLocks noGrp="1" noRot="1" noChangeAspec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54275" name="Placeholder 3"/>
          <p:cNvSpPr>
            <a:spLocks noGrp="1"/>
          </p:cNvSpPr>
          <p:nvPr>
            <p:ph type="body" idx="1"/>
          </p:nvPr>
        </p:nvSpPr>
        <p:spPr bwMode="auto">
          <a:xfrm>
            <a:off x="701675" y="4416425"/>
            <a:ext cx="5607050" cy="4183063"/>
          </a:xfrm>
          <a:prstGeom prst="rect">
            <a:avLst/>
          </a:prstGeom>
          <a:noFill/>
          <a:ln>
            <a:solidFill>
              <a:srgbClr val="000000"/>
            </a:solidFill>
            <a:miter lim="800000"/>
            <a:headEnd/>
            <a:tailEnd/>
          </a:ln>
        </p:spPr>
        <p:txBody>
          <a:bodyPr lIns="93177" tIns="46589" rIns="93177" bIns="46589">
            <a:prstTxWarp prst="textNoShape">
              <a:avLst/>
            </a:prstTxWarp>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Placeholder 2"/>
          <p:cNvSpPr>
            <a:spLocks noGrp="1" noRot="1" noChangeAspect="1"/>
          </p:cNvSpPr>
          <p:nvPr>
            <p:ph type="sldImg"/>
          </p:nvPr>
        </p:nvSpPr>
        <p:spPr bwMode="auto">
          <a:noFill/>
          <a:ln>
            <a:solidFill>
              <a:srgbClr val="000000"/>
            </a:solidFill>
            <a:miter lim="800000"/>
            <a:headEnd/>
            <a:tailEnd/>
          </a:ln>
        </p:spPr>
      </p:sp>
      <p:sp>
        <p:nvSpPr>
          <p:cNvPr id="7065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72" charset="-128"/>
              <a:cs typeface="ＭＳ Ｐゴシック" pitchFamily="-72"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defRPr/>
            </a:pPr>
            <a:r>
              <a:rPr lang="en-US" dirty="0" smtClean="0"/>
              <a:t>AOML is located on Virginia Key, directly off shore from downtown Miami.  </a:t>
            </a:r>
          </a:p>
          <a:p>
            <a:pPr eaLnBrk="1" hangingPunct="1">
              <a:defRPr/>
            </a:pPr>
            <a:endParaRPr lang="en-US" dirty="0" smtClean="0"/>
          </a:p>
          <a:p>
            <a:pPr eaLnBrk="1" hangingPunct="1">
              <a:defRPr/>
            </a:pPr>
            <a:r>
              <a:rPr lang="en-US" dirty="0" smtClean="0"/>
              <a:t>We are co located with NOAA’s Southeast Fisheries Science Center, and the University of Miami’s </a:t>
            </a:r>
            <a:r>
              <a:rPr lang="en-US" dirty="0" err="1" smtClean="0"/>
              <a:t>Rosenstiel</a:t>
            </a:r>
            <a:r>
              <a:rPr lang="en-US" dirty="0" smtClean="0"/>
              <a:t> School for Marine and Atmospheric Science, as well as the Maritime and Science Technology Academy and the Miami </a:t>
            </a:r>
            <a:r>
              <a:rPr lang="en-US" dirty="0" err="1" smtClean="0"/>
              <a:t>Seaquarium</a:t>
            </a:r>
            <a:r>
              <a:rPr lang="en-US" dirty="0" smtClean="0"/>
              <a:t>. </a:t>
            </a:r>
          </a:p>
          <a:p>
            <a:pPr eaLnBrk="1" hangingPunct="1">
              <a:defRPr/>
            </a:pPr>
            <a:endParaRPr lang="en-US" dirty="0" smtClean="0"/>
          </a:p>
          <a:p>
            <a:pPr eaLnBrk="1" hangingPunct="1">
              <a:defRPr/>
            </a:pPr>
            <a:r>
              <a:rPr lang="en-US" dirty="0" smtClean="0">
                <a:solidFill>
                  <a:schemeClr val="accent1">
                    <a:lumMod val="50000"/>
                  </a:schemeClr>
                </a:solidFill>
              </a:rPr>
              <a:t>Our research encompasses hurricane observation and modeling, oceans and climate, the global impacts of increased carbon dioxide and ocean acidification, ocean and human health studies, and the ocean’s influence on regional rainfall and hurricanes. </a:t>
            </a:r>
          </a:p>
          <a:p>
            <a:pPr eaLnBrk="1" hangingPunct="1">
              <a:defRPr/>
            </a:pPr>
            <a:endParaRPr lang="en-US" dirty="0" smtClean="0">
              <a:solidFill>
                <a:schemeClr val="accent1">
                  <a:lumMod val="50000"/>
                </a:schemeClr>
              </a:solidFill>
            </a:endParaRPr>
          </a:p>
          <a:p>
            <a:pPr eaLnBrk="1" hangingPunct="1">
              <a:defRPr/>
            </a:pPr>
            <a:r>
              <a:rPr lang="en-US" dirty="0" smtClean="0">
                <a:solidFill>
                  <a:schemeClr val="accent1">
                    <a:lumMod val="50000"/>
                  </a:schemeClr>
                </a:solidFill>
              </a:rPr>
              <a:t>AOML is also a major partner in the collection and interpretation of oceanographic data collected via ships, satellites, aircraft, drifting buoys, and floats. </a:t>
            </a:r>
            <a:endParaRPr lang="en-US" dirty="0" smtClean="0"/>
          </a:p>
        </p:txBody>
      </p:sp>
      <p:sp>
        <p:nvSpPr>
          <p:cNvPr id="4" name="Slide Number Placeholder 3"/>
          <p:cNvSpPr>
            <a:spLocks noGrp="1"/>
          </p:cNvSpPr>
          <p:nvPr>
            <p:ph type="sldNum" sz="quarter" idx="5"/>
          </p:nvPr>
        </p:nvSpPr>
        <p:spPr/>
        <p:txBody>
          <a:bodyPr/>
          <a:lstStyle/>
          <a:p>
            <a:pPr>
              <a:defRPr/>
            </a:pPr>
            <a:fld id="{8F0A2AD6-C95B-4E78-B4EE-9676F446532B}"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pitchFamily="-72" charset="-128"/>
                <a:cs typeface="ＭＳ Ｐゴシック" pitchFamily="-72" charset="-128"/>
              </a:rPr>
              <a:t>(Pictured, NOAA Ship Ronald H. Brown, an Argo float, and a conceptual diagram of ocean circulation in the Atlantic)</a:t>
            </a:r>
          </a:p>
          <a:p>
            <a:pPr eaLnBrk="1" hangingPunct="1"/>
            <a:endParaRPr lang="en-US" smtClean="0">
              <a:ea typeface="ＭＳ Ｐゴシック" pitchFamily="-72" charset="-128"/>
              <a:cs typeface="ＭＳ Ｐゴシック" pitchFamily="-72" charset="-128"/>
            </a:endParaRPr>
          </a:p>
          <a:p>
            <a:pPr eaLnBrk="1" hangingPunct="1"/>
            <a:r>
              <a:rPr lang="en-US" smtClean="0">
                <a:ea typeface="ＭＳ Ｐゴシック" pitchFamily="-72" charset="-128"/>
                <a:cs typeface="ＭＳ Ｐゴシック" pitchFamily="-72" charset="-128"/>
              </a:rPr>
              <a:t>AOML conducts research based on models and observations to understand and characterize the role of the oceans in climate variability and change. </a:t>
            </a:r>
          </a:p>
          <a:p>
            <a:pPr eaLnBrk="1" hangingPunct="1"/>
            <a:endParaRPr lang="en-US" smtClean="0">
              <a:ea typeface="ＭＳ Ｐゴシック" pitchFamily="-72" charset="-128"/>
              <a:cs typeface="ＭＳ Ｐゴシック" pitchFamily="-72" charset="-128"/>
            </a:endParaRPr>
          </a:p>
          <a:p>
            <a:pPr eaLnBrk="1" hangingPunct="1"/>
            <a:r>
              <a:rPr lang="en-US" smtClean="0">
                <a:ea typeface="ＭＳ Ｐゴシック" pitchFamily="-72" charset="-128"/>
                <a:cs typeface="ＭＳ Ｐゴシック" pitchFamily="-72" charset="-128"/>
              </a:rPr>
              <a:t>Techniques vary from shipboard-conducted process studies, models, long-term continuous time series, and satellite-derived products. </a:t>
            </a:r>
          </a:p>
          <a:p>
            <a:pPr eaLnBrk="1" hangingPunct="1"/>
            <a:endParaRPr lang="en-US" smtClean="0">
              <a:ea typeface="ＭＳ Ｐゴシック" pitchFamily="-72" charset="-128"/>
              <a:cs typeface="ＭＳ Ｐゴシック" pitchFamily="-72" charset="-128"/>
            </a:endParaRPr>
          </a:p>
          <a:p>
            <a:pPr eaLnBrk="1" hangingPunct="1"/>
            <a:endParaRPr lang="en-US" smtClean="0">
              <a:ea typeface="ＭＳ Ｐゴシック" pitchFamily="-72" charset="-128"/>
              <a:cs typeface="ＭＳ Ｐゴシック" pitchFamily="-72" charset="-128"/>
            </a:endParaRPr>
          </a:p>
        </p:txBody>
      </p:sp>
      <p:sp>
        <p:nvSpPr>
          <p:cNvPr id="4" name="Slide Number Placeholder 3"/>
          <p:cNvSpPr>
            <a:spLocks noGrp="1"/>
          </p:cNvSpPr>
          <p:nvPr>
            <p:ph type="sldNum" sz="quarter" idx="5"/>
          </p:nvPr>
        </p:nvSpPr>
        <p:spPr/>
        <p:txBody>
          <a:bodyPr/>
          <a:lstStyle/>
          <a:p>
            <a:pPr>
              <a:defRPr/>
            </a:pPr>
            <a:fld id="{9445B004-78C5-4871-959A-98567D74B7A4}"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pitchFamily="-72" charset="-128"/>
                <a:cs typeface="ＭＳ Ｐゴシック" pitchFamily="-72" charset="-128"/>
              </a:rPr>
              <a:t>(Pictured: a diagram of the ocean surface currents in the Caribbean and Gulf of Mexico, including the Loop Current; the UM/RSMAS R/V Walton Smith; a school of blue fin tuna, which spawn in the GOM)</a:t>
            </a:r>
          </a:p>
          <a:p>
            <a:pPr eaLnBrk="1" hangingPunct="1"/>
            <a:endParaRPr lang="en-US" smtClean="0">
              <a:ea typeface="ＭＳ Ｐゴシック" pitchFamily="-72" charset="-128"/>
              <a:cs typeface="ＭＳ Ｐゴシック" pitchFamily="-72" charset="-128"/>
            </a:endParaRPr>
          </a:p>
          <a:p>
            <a:pPr eaLnBrk="1" hangingPunct="1"/>
            <a:r>
              <a:rPr lang="en-US" smtClean="0">
                <a:ea typeface="ＭＳ Ｐゴシック" pitchFamily="-72" charset="-128"/>
                <a:cs typeface="ＭＳ Ｐゴシック" pitchFamily="-72" charset="-128"/>
              </a:rPr>
              <a:t>AOML also studies these large currents on smaller scales – such as the Gulf Stream, which actually begins south off the coast of Brazil.  </a:t>
            </a:r>
          </a:p>
          <a:p>
            <a:pPr eaLnBrk="1" hangingPunct="1"/>
            <a:endParaRPr lang="en-US" smtClean="0">
              <a:ea typeface="ＭＳ Ｐゴシック" pitchFamily="-72" charset="-128"/>
              <a:cs typeface="ＭＳ Ｐゴシック" pitchFamily="-72" charset="-128"/>
            </a:endParaRPr>
          </a:p>
          <a:p>
            <a:pPr eaLnBrk="1" hangingPunct="1"/>
            <a:r>
              <a:rPr lang="en-US" smtClean="0">
                <a:ea typeface="ＭＳ Ｐゴシック" pitchFamily="-72" charset="-128"/>
                <a:cs typeface="ＭＳ Ｐゴシック" pitchFamily="-72" charset="-128"/>
              </a:rPr>
              <a:t>Working with our NOAA Fisheries partners, and using research vessels to take samples from within the currents, our scientists are mapping out where juvenile fish spend their earlier years upstream before they mature into the adults that we catch off of Florida’s coasts. </a:t>
            </a:r>
          </a:p>
          <a:p>
            <a:pPr eaLnBrk="1" hangingPunct="1"/>
            <a:endParaRPr lang="en-US" smtClean="0">
              <a:ea typeface="ＭＳ Ｐゴシック" pitchFamily="-72" charset="-128"/>
              <a:cs typeface="ＭＳ Ｐゴシック" pitchFamily="-72" charset="-128"/>
            </a:endParaRPr>
          </a:p>
          <a:p>
            <a:pPr eaLnBrk="1" hangingPunct="1"/>
            <a:r>
              <a:rPr lang="en-US" smtClean="0">
                <a:ea typeface="ＭＳ Ｐゴシック" pitchFamily="-72" charset="-128"/>
                <a:cs typeface="ＭＳ Ｐゴシック" pitchFamily="-72" charset="-128"/>
              </a:rPr>
              <a:t>This information helps NOAA better manage important commercial fish stocks that we all eat. </a:t>
            </a:r>
          </a:p>
          <a:p>
            <a:pPr eaLnBrk="1" hangingPunct="1"/>
            <a:endParaRPr lang="en-US" smtClean="0">
              <a:ea typeface="ＭＳ Ｐゴシック" pitchFamily="-72" charset="-128"/>
              <a:cs typeface="ＭＳ Ｐゴシック" pitchFamily="-72" charset="-128"/>
            </a:endParaRPr>
          </a:p>
          <a:p>
            <a:pPr eaLnBrk="1" hangingPunct="1"/>
            <a:r>
              <a:rPr lang="en-US" smtClean="0">
                <a:ea typeface="ＭＳ Ｐゴシック" pitchFamily="-72" charset="-128"/>
                <a:cs typeface="ＭＳ Ｐゴシック" pitchFamily="-72" charset="-128"/>
              </a:rPr>
              <a:t>Knowing the detailed location and changes of these currents were critical during the Deep Water Horizon disaster, as officials tried to predict where the oil might move and where it could impact fisheries and coastlines. </a:t>
            </a:r>
          </a:p>
          <a:p>
            <a:pPr eaLnBrk="1" hangingPunct="1"/>
            <a:endParaRPr lang="en-US" smtClean="0">
              <a:ea typeface="ＭＳ Ｐゴシック" pitchFamily="-72" charset="-128"/>
              <a:cs typeface="ＭＳ Ｐゴシック" pitchFamily="-72" charset="-128"/>
            </a:endParaRPr>
          </a:p>
          <a:p>
            <a:pPr eaLnBrk="1" hangingPunct="1"/>
            <a:endParaRPr lang="en-US" smtClean="0">
              <a:ea typeface="ＭＳ Ｐゴシック" pitchFamily="-72" charset="-128"/>
              <a:cs typeface="ＭＳ Ｐゴシック" pitchFamily="-72" charset="-128"/>
            </a:endParaRPr>
          </a:p>
          <a:p>
            <a:pPr eaLnBrk="1" hangingPunct="1"/>
            <a:endParaRPr lang="en-US" smtClean="0">
              <a:ea typeface="ＭＳ Ｐゴシック" pitchFamily="-72" charset="-128"/>
              <a:cs typeface="ＭＳ Ｐゴシック" pitchFamily="-72" charset="-128"/>
            </a:endParaRPr>
          </a:p>
        </p:txBody>
      </p:sp>
      <p:sp>
        <p:nvSpPr>
          <p:cNvPr id="4" name="Slide Number Placeholder 3"/>
          <p:cNvSpPr>
            <a:spLocks noGrp="1"/>
          </p:cNvSpPr>
          <p:nvPr>
            <p:ph type="sldNum" sz="quarter" idx="5"/>
          </p:nvPr>
        </p:nvSpPr>
        <p:spPr/>
        <p:txBody>
          <a:bodyPr/>
          <a:lstStyle/>
          <a:p>
            <a:pPr>
              <a:defRPr/>
            </a:pPr>
            <a:fld id="{DB8DDAC0-5198-4A94-A3E0-4662C3CD4748}"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5000"/>
              </a:lnSpc>
              <a:spcBef>
                <a:spcPct val="40000"/>
              </a:spcBef>
              <a:buFont typeface="Wingdings" pitchFamily="-72" charset="2"/>
              <a:buNone/>
            </a:pPr>
            <a:r>
              <a:rPr lang="en-US" smtClean="0">
                <a:latin typeface="Tw Cen MT" charset="0"/>
                <a:ea typeface="ＭＳ Ｐゴシック" pitchFamily="-72" charset="-128"/>
                <a:cs typeface="ＭＳ Ｐゴシック" pitchFamily="-72" charset="-128"/>
              </a:rPr>
              <a:t>(Pictured: the newest Integrated Coral Observing Network (ICON) station in Saipan; a closer image of an ICON stick showing atmospheric instrumentation; a Caribbean coral reef)</a:t>
            </a:r>
          </a:p>
          <a:p>
            <a:pPr eaLnBrk="1" hangingPunct="1">
              <a:lnSpc>
                <a:spcPct val="95000"/>
              </a:lnSpc>
              <a:spcBef>
                <a:spcPct val="40000"/>
              </a:spcBef>
              <a:buFont typeface="Wingdings" pitchFamily="-72" charset="2"/>
              <a:buNone/>
            </a:pPr>
            <a:endParaRPr lang="en-US" smtClean="0">
              <a:latin typeface="Tw Cen MT" charset="0"/>
              <a:ea typeface="ＭＳ Ｐゴシック" pitchFamily="-72" charset="-128"/>
              <a:cs typeface="ＭＳ Ｐゴシック" pitchFamily="-72" charset="-128"/>
            </a:endParaRPr>
          </a:p>
          <a:p>
            <a:pPr eaLnBrk="1" hangingPunct="1">
              <a:lnSpc>
                <a:spcPct val="95000"/>
              </a:lnSpc>
              <a:spcBef>
                <a:spcPct val="40000"/>
              </a:spcBef>
              <a:buFont typeface="Wingdings" pitchFamily="-72" charset="2"/>
              <a:buNone/>
            </a:pPr>
            <a:r>
              <a:rPr lang="en-US" smtClean="0">
                <a:latin typeface="Tw Cen MT" charset="0"/>
                <a:ea typeface="ＭＳ Ｐゴシック" pitchFamily="-72" charset="-128"/>
                <a:cs typeface="ＭＳ Ｐゴシック" pitchFamily="-72" charset="-128"/>
              </a:rPr>
              <a:t>AOML’s coast research focuses on the impact man has on the ocean, and how our changing climate impacts coastal ocean ecosystems.</a:t>
            </a:r>
          </a:p>
          <a:p>
            <a:pPr eaLnBrk="1" hangingPunct="1">
              <a:lnSpc>
                <a:spcPct val="95000"/>
              </a:lnSpc>
              <a:spcBef>
                <a:spcPct val="40000"/>
              </a:spcBef>
              <a:buFont typeface="Wingdings" pitchFamily="-72" charset="2"/>
              <a:buChar char="§"/>
            </a:pPr>
            <a:endParaRPr lang="en-US" smtClean="0">
              <a:latin typeface="Tw Cen MT" charset="0"/>
              <a:ea typeface="ＭＳ Ｐゴシック" pitchFamily="-72" charset="-128"/>
              <a:cs typeface="ＭＳ Ｐゴシック" pitchFamily="-72" charset="-128"/>
            </a:endParaRPr>
          </a:p>
          <a:p>
            <a:pPr eaLnBrk="1" hangingPunct="1">
              <a:lnSpc>
                <a:spcPct val="95000"/>
              </a:lnSpc>
              <a:spcBef>
                <a:spcPct val="40000"/>
              </a:spcBef>
              <a:buFont typeface="Wingdings" pitchFamily="-72" charset="2"/>
              <a:buNone/>
            </a:pPr>
            <a:r>
              <a:rPr lang="en-US" smtClean="0">
                <a:latin typeface="Tw Cen MT" charset="0"/>
                <a:ea typeface="ＭＳ Ｐゴシック" pitchFamily="-72" charset="-128"/>
                <a:cs typeface="ＭＳ Ｐゴシック" pitchFamily="-72" charset="-128"/>
              </a:rPr>
              <a:t>One component of AOML’s research predicts the effects of global climate change and local anthropogenic stresses, such as pollution, on coral reef ecosystems.</a:t>
            </a:r>
          </a:p>
          <a:p>
            <a:pPr eaLnBrk="1" hangingPunct="1">
              <a:lnSpc>
                <a:spcPct val="95000"/>
              </a:lnSpc>
              <a:spcBef>
                <a:spcPct val="40000"/>
              </a:spcBef>
              <a:buFont typeface="Wingdings" pitchFamily="-72" charset="2"/>
              <a:buNone/>
            </a:pPr>
            <a:endParaRPr lang="en-US" smtClean="0">
              <a:latin typeface="Tw Cen MT" charset="0"/>
              <a:ea typeface="ＭＳ Ｐゴシック" pitchFamily="-72" charset="-128"/>
              <a:cs typeface="ＭＳ Ｐゴシック" pitchFamily="-72" charset="-128"/>
            </a:endParaRPr>
          </a:p>
          <a:p>
            <a:pPr eaLnBrk="1" hangingPunct="1">
              <a:lnSpc>
                <a:spcPct val="95000"/>
              </a:lnSpc>
              <a:spcBef>
                <a:spcPct val="40000"/>
              </a:spcBef>
              <a:buFont typeface="Wingdings" pitchFamily="-72" charset="2"/>
              <a:buNone/>
            </a:pPr>
            <a:r>
              <a:rPr lang="en-US" smtClean="0">
                <a:latin typeface="Tw Cen MT" charset="0"/>
                <a:ea typeface="ＭＳ Ｐゴシック" pitchFamily="-72" charset="-128"/>
                <a:cs typeface="ＭＳ Ｐゴシック" pitchFamily="-72" charset="-128"/>
              </a:rPr>
              <a:t>Our scientists are developing the next generation of sensors and integrated environmental sensing systems required to monitor ecological and chemical processes in the coastal marine ecosystem, such as ocean acidification. </a:t>
            </a:r>
          </a:p>
          <a:p>
            <a:pPr eaLnBrk="1" hangingPunct="1">
              <a:spcBef>
                <a:spcPct val="0"/>
              </a:spcBef>
            </a:pPr>
            <a:endParaRPr lang="en-US" smtClean="0">
              <a:ea typeface="ＭＳ Ｐゴシック" pitchFamily="-72" charset="-128"/>
              <a:cs typeface="ＭＳ Ｐゴシック" pitchFamily="-72" charset="-128"/>
            </a:endParaRPr>
          </a:p>
          <a:p>
            <a:pPr eaLnBrk="1" hangingPunct="1"/>
            <a:endParaRPr lang="en-US">
              <a:ea typeface="ＭＳ Ｐゴシック" pitchFamily="-72" charset="-128"/>
              <a:cs typeface="ＭＳ Ｐゴシック" pitchFamily="-72" charset="-128"/>
            </a:endParaRPr>
          </a:p>
        </p:txBody>
      </p:sp>
      <p:sp>
        <p:nvSpPr>
          <p:cNvPr id="4" name="Slide Number Placeholder 3"/>
          <p:cNvSpPr>
            <a:spLocks noGrp="1"/>
          </p:cNvSpPr>
          <p:nvPr>
            <p:ph type="sldNum" sz="quarter" idx="5"/>
          </p:nvPr>
        </p:nvSpPr>
        <p:spPr/>
        <p:txBody>
          <a:bodyPr/>
          <a:lstStyle/>
          <a:p>
            <a:pPr>
              <a:defRPr/>
            </a:pPr>
            <a:fld id="{FC704F0D-9E12-4B88-9F8F-AC0AF4D93F49}"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lnSpc>
                <a:spcPct val="120000"/>
              </a:lnSpc>
              <a:defRPr/>
            </a:pPr>
            <a:r>
              <a:rPr lang="en-US" sz="1100" dirty="0" smtClean="0">
                <a:solidFill>
                  <a:srgbClr val="F1D717"/>
                </a:solidFill>
              </a:rPr>
              <a:t>AOML is a principal player in the NOAA Carbon Cycle Science Program, which aims to improve forecasts of atmospheric CO2 levels by measuring air-sea CO2 fluxes and oceanic inventories of anthropogenic (or excess) CO2. </a:t>
            </a:r>
          </a:p>
          <a:p>
            <a:pPr eaLnBrk="1" hangingPunct="1">
              <a:lnSpc>
                <a:spcPct val="120000"/>
              </a:lnSpc>
              <a:defRPr/>
            </a:pPr>
            <a:endParaRPr lang="en-US" sz="1100" i="1" dirty="0" smtClean="0">
              <a:solidFill>
                <a:srgbClr val="F1D717"/>
              </a:solidFill>
            </a:endParaRPr>
          </a:p>
          <a:p>
            <a:pPr eaLnBrk="1" hangingPunct="1">
              <a:lnSpc>
                <a:spcPct val="120000"/>
              </a:lnSpc>
              <a:defRPr/>
            </a:pPr>
            <a:r>
              <a:rPr lang="en-US" sz="1050" i="1" dirty="0" smtClean="0">
                <a:solidFill>
                  <a:srgbClr val="F1D717"/>
                </a:solidFill>
              </a:rPr>
              <a:t>Payoffs: The oceans sequester roughly 1/4 of the excess CO2 released by fossil fuel burning.  A quantitative knowledge of its uptake capacity and changes thereof is imperative for future energy policy, mitigation strategies, and climate research.</a:t>
            </a:r>
            <a:r>
              <a:rPr lang="en-US" sz="1050" b="1" i="1" dirty="0" smtClean="0">
                <a:solidFill>
                  <a:srgbClr val="F1D717"/>
                </a:solidFill>
              </a:rPr>
              <a:t> </a:t>
            </a:r>
          </a:p>
          <a:p>
            <a:pPr eaLnBrk="1" hangingPunct="1">
              <a:lnSpc>
                <a:spcPct val="120000"/>
              </a:lnSpc>
              <a:defRPr/>
            </a:pPr>
            <a:endParaRPr lang="en-US" sz="1050" b="1" i="1" dirty="0" smtClean="0">
              <a:solidFill>
                <a:srgbClr val="F1D717"/>
              </a:solidFill>
            </a:endParaRPr>
          </a:p>
          <a:p>
            <a:pPr eaLnBrk="1" hangingPunct="1">
              <a:lnSpc>
                <a:spcPct val="120000"/>
              </a:lnSpc>
              <a:defRPr/>
            </a:pPr>
            <a:r>
              <a:rPr lang="en-US" sz="1050" i="1" dirty="0" smtClean="0">
                <a:solidFill>
                  <a:srgbClr val="F1D717"/>
                </a:solidFill>
              </a:rPr>
              <a:t>We are already seeing impacts of increased CO2 in the oceans in the form of Ocean Acidification. The increase in oceanic CO2 causes a slight change in the chemistry of ocean water, making it more acidic. While undetectable to you and I, it does impact ocean creatures who use calcium carbonate to build their shells and skeletons, like corals.</a:t>
            </a:r>
          </a:p>
          <a:p>
            <a:pPr eaLnBrk="1" hangingPunct="1">
              <a:lnSpc>
                <a:spcPct val="120000"/>
              </a:lnSpc>
              <a:defRPr/>
            </a:pPr>
            <a:endParaRPr lang="en-US" sz="1050" i="1" dirty="0" smtClean="0">
              <a:solidFill>
                <a:srgbClr val="F1D717"/>
              </a:solidFill>
            </a:endParaRPr>
          </a:p>
          <a:p>
            <a:pPr eaLnBrk="1" hangingPunct="1">
              <a:lnSpc>
                <a:spcPct val="120000"/>
              </a:lnSpc>
              <a:defRPr/>
            </a:pPr>
            <a:r>
              <a:rPr lang="en-US" sz="1050" i="1" dirty="0" smtClean="0">
                <a:solidFill>
                  <a:srgbClr val="F1D717"/>
                </a:solidFill>
              </a:rPr>
              <a:t>(pictured is a coral reef from the Pacific that exists in a naturally occurring highly acidic environment – showing the fragile skeletal structure of the reefs and how susceptible they can be to increases pH)</a:t>
            </a:r>
            <a:endParaRPr lang="en-US" sz="1100" dirty="0">
              <a:solidFill>
                <a:srgbClr val="F1D717"/>
              </a:solidFill>
            </a:endParaRPr>
          </a:p>
        </p:txBody>
      </p:sp>
      <p:sp>
        <p:nvSpPr>
          <p:cNvPr id="4" name="Slide Number Placeholder 3"/>
          <p:cNvSpPr>
            <a:spLocks noGrp="1"/>
          </p:cNvSpPr>
          <p:nvPr>
            <p:ph type="sldNum" sz="quarter" idx="5"/>
          </p:nvPr>
        </p:nvSpPr>
        <p:spPr/>
        <p:txBody>
          <a:bodyPr/>
          <a:lstStyle/>
          <a:p>
            <a:pPr>
              <a:defRPr/>
            </a:pPr>
            <a:fld id="{8AE9E775-1793-459C-BA2F-2136AEF568F8}"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r>
              <a:rPr lang="en-US" smtClean="0">
                <a:ea typeface="ＭＳ Ｐゴシック" pitchFamily="-72" charset="-128"/>
                <a:cs typeface="ＭＳ Ｐゴシック" pitchFamily="-72" charset="-128"/>
              </a:rPr>
              <a:t>(Pictured: an AOML Environmental Microbiologist takes water samples at a local beach; a traditional plating technique for growing bacteria from samples; signage from a beach closure)</a:t>
            </a:r>
          </a:p>
          <a:p>
            <a:pPr defTabSz="930275" eaLnBrk="1" hangingPunct="1"/>
            <a:endParaRPr lang="en-US" smtClean="0">
              <a:ea typeface="ＭＳ Ｐゴシック" pitchFamily="-72" charset="-128"/>
              <a:cs typeface="ＭＳ Ｐゴシック" pitchFamily="-72" charset="-128"/>
            </a:endParaRPr>
          </a:p>
          <a:p>
            <a:pPr defTabSz="930275" eaLnBrk="1" hangingPunct="1"/>
            <a:r>
              <a:rPr lang="en-US" smtClean="0">
                <a:ea typeface="ＭＳ Ｐゴシック" pitchFamily="-72" charset="-128"/>
                <a:cs typeface="ＭＳ Ｐゴシック" pitchFamily="-72" charset="-128"/>
              </a:rPr>
              <a:t>AOML also conducts studies of the microbiology of the tropical coastal environment. Our scientist have developed molecular assays to detect bacterial pollution and its sources in large-scale field and epidemiology studies. </a:t>
            </a:r>
          </a:p>
          <a:p>
            <a:pPr defTabSz="930275" eaLnBrk="1" hangingPunct="1"/>
            <a:endParaRPr lang="en-US" smtClean="0">
              <a:ea typeface="ＭＳ Ｐゴシック" pitchFamily="-72" charset="-128"/>
              <a:cs typeface="ＭＳ Ｐゴシック" pitchFamily="-72" charset="-128"/>
            </a:endParaRPr>
          </a:p>
          <a:p>
            <a:pPr defTabSz="930275" eaLnBrk="1" hangingPunct="1"/>
            <a:r>
              <a:rPr lang="en-US" smtClean="0">
                <a:ea typeface="ＭＳ Ｐゴシック" pitchFamily="-72" charset="-128"/>
                <a:cs typeface="ＭＳ Ｐゴシック" pitchFamily="-72" charset="-128"/>
              </a:rPr>
              <a:t>This research allows resource managers to better understand the prevalence, scope, and distribution of microbial pollution in coastal waters. Allowing them to be better informed if beach closures and health advisories are required. </a:t>
            </a:r>
          </a:p>
          <a:p>
            <a:pPr defTabSz="930275" eaLnBrk="1" hangingPunct="1"/>
            <a:endParaRPr lang="en-US" smtClean="0">
              <a:ea typeface="ＭＳ Ｐゴシック" pitchFamily="-72" charset="-128"/>
              <a:cs typeface="ＭＳ Ｐゴシック" pitchFamily="-72" charset="-128"/>
            </a:endParaRPr>
          </a:p>
        </p:txBody>
      </p:sp>
      <p:sp>
        <p:nvSpPr>
          <p:cNvPr id="4" name="Slide Number Placeholder 3"/>
          <p:cNvSpPr>
            <a:spLocks noGrp="1"/>
          </p:cNvSpPr>
          <p:nvPr>
            <p:ph type="sldNum" sz="quarter" idx="5"/>
          </p:nvPr>
        </p:nvSpPr>
        <p:spPr/>
        <p:txBody>
          <a:bodyPr/>
          <a:lstStyle/>
          <a:p>
            <a:pPr>
              <a:defRPr/>
            </a:pPr>
            <a:fld id="{BB67559B-1E40-4176-AABF-2CFDB8DC16CA}"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D2BA6AD-EAE1-4696-82D8-2C9AB3B4DDA7}" type="datetimeFigureOut">
              <a:rPr lang="en-US"/>
              <a:pPr>
                <a:defRPr/>
              </a:pPr>
              <a:t>10/21/17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A4D6D0-EEA4-4FE1-B7FE-BD4CCDAB17E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DF481F-A408-4E11-A7D5-F4D6B4CEDBF7}" type="datetimeFigureOut">
              <a:rPr lang="en-US"/>
              <a:pPr>
                <a:defRPr/>
              </a:pPr>
              <a:t>10/21/17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6FC12B-B579-4465-A777-8AC759A25DB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7EB8D2-0FDA-4529-9F15-CBDF92DB7BDD}" type="datetimeFigureOut">
              <a:rPr lang="en-US"/>
              <a:pPr>
                <a:defRPr/>
              </a:pPr>
              <a:t>10/21/17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286BC6-8B63-499B-A28C-08191F1DA78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05C00A-F83A-49FD-889F-8B7A61EB4C3D}" type="datetimeFigureOut">
              <a:rPr lang="en-US"/>
              <a:pPr>
                <a:defRPr/>
              </a:pPr>
              <a:t>10/21/17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8D6E6A-9EF6-4A3F-89EA-D02597E6AEB9}" type="slidenum">
              <a:rPr lang="en-US"/>
              <a:pPr>
                <a:defRPr/>
              </a:pPr>
              <a:t>‹#›</a:t>
            </a:fld>
            <a:endParaRPr lang="en-US"/>
          </a:p>
        </p:txBody>
      </p:sp>
    </p:spTree>
  </p:cSld>
  <p:clrMapOvr>
    <a:masterClrMapping/>
  </p:clrMapOvr>
  <p:transition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C4B74D-F659-4F3B-8307-EAF903A981F0}" type="datetimeFigureOut">
              <a:rPr lang="en-US"/>
              <a:pPr>
                <a:defRPr/>
              </a:pPr>
              <a:t>10/21/17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1990C-E09F-4030-9FB8-EAEA72B8E857}" type="slidenum">
              <a:rPr lang="en-US"/>
              <a:pPr>
                <a:defRPr/>
              </a:pPr>
              <a:t>‹#›</a:t>
            </a:fld>
            <a:endParaRPr lang="en-US"/>
          </a:p>
        </p:txBody>
      </p:sp>
    </p:spTree>
  </p:cSld>
  <p:clrMapOvr>
    <a:masterClrMapping/>
  </p:clrMapOvr>
  <p:transition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5F8714-FBE6-4B3F-AD43-DC1D7250A362}" type="datetimeFigureOut">
              <a:rPr lang="en-US"/>
              <a:pPr>
                <a:defRPr/>
              </a:pPr>
              <a:t>10/21/17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6B7A09-670B-4077-B76C-862DF7B7A1A8}" type="slidenum">
              <a:rPr lang="en-US"/>
              <a:pPr>
                <a:defRPr/>
              </a:pPr>
              <a:t>‹#›</a:t>
            </a:fld>
            <a:endParaRPr lang="en-US"/>
          </a:p>
        </p:txBody>
      </p:sp>
    </p:spTree>
  </p:cSld>
  <p:clrMapOvr>
    <a:masterClrMapping/>
  </p:clrMapOvr>
  <p:transition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C9096C-0997-4DF7-8815-42017ECDFBC8}" type="datetimeFigureOut">
              <a:rPr lang="en-US"/>
              <a:pPr>
                <a:defRPr/>
              </a:pPr>
              <a:t>10/21/17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ED069D-D5A8-49DA-883F-4E15771C9720}" type="slidenum">
              <a:rPr lang="en-US"/>
              <a:pPr>
                <a:defRPr/>
              </a:pPr>
              <a:t>‹#›</a:t>
            </a:fld>
            <a:endParaRPr lang="en-US"/>
          </a:p>
        </p:txBody>
      </p:sp>
    </p:spTree>
  </p:cSld>
  <p:clrMapOvr>
    <a:masterClrMapping/>
  </p:clrMapOvr>
  <p:transition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8C9200-9022-4E4F-BA57-C402320508BF}" type="datetimeFigureOut">
              <a:rPr lang="en-US"/>
              <a:pPr>
                <a:defRPr/>
              </a:pPr>
              <a:t>10/21/17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33C3B4-2D96-4AA5-9041-E09B25C1B6C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E31AE46-BCCC-457B-A6DB-69957F1F6728}" type="datetimeFigureOut">
              <a:rPr lang="en-US"/>
              <a:pPr>
                <a:defRPr/>
              </a:pPr>
              <a:t>10/21/17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CE1775-37A3-4412-BD5E-40F404E51C9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9C5FB5F-5B1F-4836-A1C5-0785E6D346DD}" type="datetimeFigureOut">
              <a:rPr lang="en-US"/>
              <a:pPr>
                <a:defRPr/>
              </a:pPr>
              <a:t>10/21/17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21B71A-CDC8-41ED-8336-24787CA64FA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C31A7FD-18B1-488A-8392-295E2B7A5A1B}" type="datetimeFigureOut">
              <a:rPr lang="en-US"/>
              <a:pPr>
                <a:defRPr/>
              </a:pPr>
              <a:t>10/21/17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F49AAD4-F9C0-488D-8207-66F514FF464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C4699E1-90FE-4676-9789-4F54F14112A2}" type="datetimeFigureOut">
              <a:rPr lang="en-US"/>
              <a:pPr>
                <a:defRPr/>
              </a:pPr>
              <a:t>10/21/17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3B444C-F790-445E-8859-4053801F9D0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F5B488-E870-4D0E-BF3C-459F63556503}" type="datetimeFigureOut">
              <a:rPr lang="en-US"/>
              <a:pPr>
                <a:defRPr/>
              </a:pPr>
              <a:t>10/21/17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5284170-EDDE-4FB3-8FD7-EE98FA59361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AFF64A-57DD-4BBD-91AE-187F03203A25}" type="datetimeFigureOut">
              <a:rPr lang="en-US"/>
              <a:pPr>
                <a:defRPr/>
              </a:pPr>
              <a:t>10/21/17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C1DB3C-8823-4651-AB1C-589D323A7ED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5FED26-3A0F-4343-AD83-677E48BA93BA}" type="datetimeFigureOut">
              <a:rPr lang="en-US"/>
              <a:pPr>
                <a:defRPr/>
              </a:pPr>
              <a:t>10/21/17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AD1CA-CDA9-4E3B-B59B-8E82BC1E853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84" charset="0"/>
                <a:ea typeface="ＭＳ Ｐゴシック" pitchFamily="84" charset="-128"/>
                <a:cs typeface="ＭＳ Ｐゴシック" pitchFamily="84" charset="-128"/>
              </a:defRPr>
            </a:lvl1pPr>
          </a:lstStyle>
          <a:p>
            <a:pPr>
              <a:defRPr/>
            </a:pPr>
            <a:fld id="{78B8AEFC-9D35-4839-B933-71F92EA40441}" type="datetimeFigureOut">
              <a:rPr lang="en-US"/>
              <a:pPr>
                <a:defRPr/>
              </a:pPr>
              <a:t>10/21/17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84" charset="0"/>
                <a:ea typeface="ＭＳ Ｐゴシック" pitchFamily="84" charset="-128"/>
                <a:cs typeface="ＭＳ Ｐゴシック" pitchFamily="84"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84" charset="0"/>
                <a:ea typeface="ＭＳ Ｐゴシック" pitchFamily="84" charset="-128"/>
                <a:cs typeface="ＭＳ Ｐゴシック" pitchFamily="84" charset="-128"/>
              </a:defRPr>
            </a:lvl1pPr>
          </a:lstStyle>
          <a:p>
            <a:pPr>
              <a:defRPr/>
            </a:pPr>
            <a:fld id="{5100E560-6AAC-40C8-9174-AE7B5F8F324A}"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836" r:id="rId1"/>
    <p:sldLayoutId id="2147483835" r:id="rId2"/>
    <p:sldLayoutId id="2147483834" r:id="rId3"/>
    <p:sldLayoutId id="2147483833" r:id="rId4"/>
    <p:sldLayoutId id="2147483832" r:id="rId5"/>
    <p:sldLayoutId id="2147483831" r:id="rId6"/>
    <p:sldLayoutId id="2147483830" r:id="rId7"/>
    <p:sldLayoutId id="2147483829" r:id="rId8"/>
    <p:sldLayoutId id="2147483828" r:id="rId9"/>
    <p:sldLayoutId id="2147483827" r:id="rId10"/>
    <p:sldLayoutId id="2147483826" r:id="rId11"/>
    <p:sldLayoutId id="2147483837" r:id="rId12"/>
    <p:sldLayoutId id="2147483838" r:id="rId13"/>
    <p:sldLayoutId id="2147483839" r:id="rId14"/>
    <p:sldLayoutId id="2147483840"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eaLnBrk="0" fontAlgn="base" hangingPunct="0">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p:titleStyle>
    <p:bodyStyle>
      <a:lvl1pPr marL="342900" indent="-342900" algn="l" rtl="0" eaLnBrk="0" fontAlgn="base" hangingPunct="0">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eaLnBrk="0" fontAlgn="base" hangingPunct="0">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pn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png"/><Relationship Id="rId9" Type="http://schemas.openxmlformats.org/officeDocument/2006/relationships/image" Target="../media/image29.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eg"/><Relationship Id="rId7" Type="http://schemas.openxmlformats.org/officeDocument/2006/relationships/image" Target="../media/image34.png"/><Relationship Id="rId8" Type="http://schemas.openxmlformats.org/officeDocument/2006/relationships/image" Target="../media/image35.jpeg"/><Relationship Id="rId9" Type="http://schemas.openxmlformats.org/officeDocument/2006/relationships/image" Target="../media/image36.jpeg"/><Relationship Id="rId10" Type="http://schemas.openxmlformats.org/officeDocument/2006/relationships/image" Target="../media/image37.png"/><Relationship Id="rId11"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1.png"/><Relationship Id="rId1" Type="http://schemas.openxmlformats.org/officeDocument/2006/relationships/video" Target="104514_HurricaneHunter-HD1080-slow.mp4" TargetMode="Externa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5" Type="http://schemas.openxmlformats.org/officeDocument/2006/relationships/image" Target="../media/image44.jpeg"/><Relationship Id="rId6" Type="http://schemas.openxmlformats.org/officeDocument/2006/relationships/image" Target="../media/image45.png"/><Relationship Id="rId7" Type="http://schemas.openxmlformats.org/officeDocument/2006/relationships/image" Target="../media/image46.jpeg"/><Relationship Id="rId8"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tags" Target="../tags/tag1.xml"/><Relationship Id="rId2"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2.png"/><Relationship Id="rId1" Type="http://schemas.openxmlformats.org/officeDocument/2006/relationships/tags" Target="../tags/tag2.xml"/><Relationship Id="rId2"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2.pn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2.png"/><Relationship Id="rId1" Type="http://schemas.openxmlformats.org/officeDocument/2006/relationships/tags" Target="../tags/tag4.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png"/><Relationship Id="rId1" Type="http://schemas.openxmlformats.org/officeDocument/2006/relationships/tags" Target="../tags/tag5.xml"/><Relationship Id="rId2"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3" name="Picture 9" descr="Top Curling Wave Full"/>
          <p:cNvPicPr>
            <a:picLocks noChangeAspect="1" noChangeArrowheads="1"/>
          </p:cNvPicPr>
          <p:nvPr/>
        </p:nvPicPr>
        <p:blipFill>
          <a:blip r:embed="rId3"/>
          <a:srcRect/>
          <a:stretch>
            <a:fillRect/>
          </a:stretch>
        </p:blipFill>
        <p:spPr bwMode="auto">
          <a:xfrm>
            <a:off x="0" y="0"/>
            <a:ext cx="9144000" cy="5194300"/>
          </a:xfrm>
          <a:prstGeom prst="rect">
            <a:avLst/>
          </a:prstGeom>
          <a:noFill/>
          <a:ln w="9525">
            <a:noFill/>
            <a:miter lim="800000"/>
            <a:headEnd/>
            <a:tailEnd/>
          </a:ln>
        </p:spPr>
      </p:pic>
      <p:pic>
        <p:nvPicPr>
          <p:cNvPr id="6" name="Picture 11" descr="NOAA"/>
          <p:cNvPicPr>
            <a:picLocks noChangeAspect="1" noChangeArrowheads="1"/>
          </p:cNvPicPr>
          <p:nvPr/>
        </p:nvPicPr>
        <p:blipFill>
          <a:blip r:embed="rId4"/>
          <a:srcRect/>
          <a:stretch>
            <a:fillRect/>
          </a:stretch>
        </p:blipFill>
        <p:spPr bwMode="auto">
          <a:xfrm>
            <a:off x="7924800" y="5562600"/>
            <a:ext cx="1143000" cy="1143000"/>
          </a:xfrm>
          <a:prstGeom prst="rect">
            <a:avLst/>
          </a:prstGeom>
          <a:noFill/>
          <a:effectLst>
            <a:outerShdw dist="35921" dir="2700000" algn="ctr" rotWithShape="0">
              <a:schemeClr val="bg2">
                <a:alpha val="50000"/>
              </a:schemeClr>
            </a:outerShdw>
          </a:effectLst>
        </p:spPr>
      </p:pic>
      <p:pic>
        <p:nvPicPr>
          <p:cNvPr id="7" name="Picture 10" descr="Dept of Commerce Seal"/>
          <p:cNvPicPr>
            <a:picLocks noChangeAspect="1" noChangeArrowheads="1"/>
          </p:cNvPicPr>
          <p:nvPr/>
        </p:nvPicPr>
        <p:blipFill>
          <a:blip r:embed="rId5"/>
          <a:srcRect/>
          <a:stretch>
            <a:fillRect/>
          </a:stretch>
        </p:blipFill>
        <p:spPr bwMode="auto">
          <a:xfrm>
            <a:off x="6629400" y="5562600"/>
            <a:ext cx="1143000" cy="1141413"/>
          </a:xfrm>
          <a:prstGeom prst="rect">
            <a:avLst/>
          </a:prstGeom>
          <a:noFill/>
          <a:effectLst>
            <a:outerShdw dist="35921" dir="2700000" algn="ctr" rotWithShape="0">
              <a:schemeClr val="bg2">
                <a:alpha val="50000"/>
              </a:schemeClr>
            </a:outerShdw>
          </a:effectLst>
        </p:spPr>
      </p:pic>
      <p:sp>
        <p:nvSpPr>
          <p:cNvPr id="8" name="Text Box 6"/>
          <p:cNvSpPr txBox="1">
            <a:spLocks noChangeArrowheads="1"/>
          </p:cNvSpPr>
          <p:nvPr/>
        </p:nvSpPr>
        <p:spPr bwMode="auto">
          <a:xfrm>
            <a:off x="688975" y="2365375"/>
            <a:ext cx="7924800" cy="1508105"/>
          </a:xfrm>
          <a:prstGeom prst="rect">
            <a:avLst/>
          </a:prstGeom>
          <a:noFill/>
          <a:ln w="9525">
            <a:noFill/>
            <a:miter lim="800000"/>
            <a:headEnd/>
            <a:tailEnd/>
          </a:ln>
        </p:spPr>
        <p:txBody>
          <a:bodyPr>
            <a:prstTxWarp prst="textNoShape">
              <a:avLst/>
            </a:prstTxWarp>
            <a:spAutoFit/>
          </a:bodyPr>
          <a:lstStyle/>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84" charset="0"/>
                <a:ea typeface="ＭＳ Ｐゴシック" pitchFamily="84" charset="-128"/>
                <a:cs typeface="ＭＳ Ｐゴシック" pitchFamily="84" charset="-128"/>
              </a:rPr>
              <a:t>NOAA’s Atlantic Oceanographic and Meteorological Laboratory</a:t>
            </a:r>
          </a:p>
          <a:p>
            <a:pPr algn="ctr">
              <a:defRPr/>
            </a:pP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84" charset="0"/>
              <a:ea typeface="ＭＳ Ｐゴシック" pitchFamily="84" charset="-128"/>
              <a:cs typeface="ＭＳ Ｐゴシック" pitchFamily="84" charset="-128"/>
            </a:endParaRPr>
          </a:p>
        </p:txBody>
      </p:sp>
      <p:sp>
        <p:nvSpPr>
          <p:cNvPr id="9" name="TextBox 8"/>
          <p:cNvSpPr txBox="1"/>
          <p:nvPr/>
        </p:nvSpPr>
        <p:spPr>
          <a:xfrm>
            <a:off x="0" y="5638800"/>
            <a:ext cx="2484438" cy="730250"/>
          </a:xfrm>
          <a:prstGeom prst="rect">
            <a:avLst/>
          </a:prstGeom>
          <a:noFill/>
        </p:spPr>
        <p:txBody>
          <a:bodyPr>
            <a:spAutoFit/>
          </a:bodyPr>
          <a:lstStyle/>
          <a:p>
            <a:pPr>
              <a:defRPr/>
            </a:pPr>
            <a:r>
              <a:rPr lang="en-US" sz="1400" dirty="0">
                <a:solidFill>
                  <a:srgbClr val="FFFFFF"/>
                </a:solidFill>
                <a:latin typeface="+mn-lt"/>
                <a:ea typeface="ＭＳ Ｐゴシック" pitchFamily="84" charset="-128"/>
                <a:cs typeface="ＭＳ Ｐゴシック" pitchFamily="84" charset="-128"/>
              </a:rPr>
              <a:t>4301 Rickenbacker </a:t>
            </a:r>
            <a:r>
              <a:rPr lang="en-US" sz="1400" dirty="0" err="1">
                <a:solidFill>
                  <a:srgbClr val="FFFFFF"/>
                </a:solidFill>
                <a:latin typeface="+mn-lt"/>
                <a:ea typeface="ＭＳ Ｐゴシック" pitchFamily="84" charset="-128"/>
                <a:cs typeface="ＭＳ Ｐゴシック" pitchFamily="84" charset="-128"/>
              </a:rPr>
              <a:t>Cswy</a:t>
            </a:r>
            <a:r>
              <a:rPr lang="en-US" sz="1400" dirty="0">
                <a:solidFill>
                  <a:srgbClr val="FFFFFF"/>
                </a:solidFill>
                <a:latin typeface="+mn-lt"/>
                <a:ea typeface="ＭＳ Ｐゴシック" pitchFamily="84" charset="-128"/>
                <a:cs typeface="ＭＳ Ｐゴシック" pitchFamily="84" charset="-128"/>
              </a:rPr>
              <a:t>.</a:t>
            </a:r>
          </a:p>
          <a:p>
            <a:pPr>
              <a:defRPr/>
            </a:pPr>
            <a:r>
              <a:rPr lang="en-US" sz="1400" dirty="0">
                <a:solidFill>
                  <a:srgbClr val="FFFFFF"/>
                </a:solidFill>
                <a:latin typeface="+mn-lt"/>
                <a:ea typeface="ＭＳ Ｐゴシック" pitchFamily="84" charset="-128"/>
                <a:cs typeface="ＭＳ Ｐゴシック" pitchFamily="84" charset="-128"/>
              </a:rPr>
              <a:t>Miami, FL 33149</a:t>
            </a:r>
          </a:p>
          <a:p>
            <a:pPr>
              <a:defRPr/>
            </a:pPr>
            <a:r>
              <a:rPr lang="en-US" sz="1400" dirty="0">
                <a:solidFill>
                  <a:srgbClr val="FFFFFF"/>
                </a:solidFill>
                <a:latin typeface="+mn-lt"/>
                <a:ea typeface="ＭＳ Ｐゴシック" pitchFamily="84" charset="-128"/>
                <a:cs typeface="ＭＳ Ｐゴシック" pitchFamily="84" charset="-128"/>
              </a:rPr>
              <a:t>www.aoml.noaa.gov</a:t>
            </a:r>
          </a:p>
        </p:txBody>
      </p:sp>
      <p:sp>
        <p:nvSpPr>
          <p:cNvPr id="18439" name="TextBox 1"/>
          <p:cNvSpPr txBox="1">
            <a:spLocks noChangeArrowheads="1"/>
          </p:cNvSpPr>
          <p:nvPr/>
        </p:nvSpPr>
        <p:spPr bwMode="auto">
          <a:xfrm>
            <a:off x="2032000" y="4495800"/>
            <a:ext cx="4999038" cy="641350"/>
          </a:xfrm>
          <a:prstGeom prst="rect">
            <a:avLst/>
          </a:prstGeom>
          <a:noFill/>
          <a:ln w="9525">
            <a:noFill/>
            <a:miter lim="800000"/>
            <a:headEnd/>
            <a:tailEnd/>
          </a:ln>
        </p:spPr>
        <p:txBody>
          <a:bodyPr wrap="none">
            <a:prstTxWarp prst="textNoShape">
              <a:avLst/>
            </a:prstTxWarp>
            <a:spAutoFit/>
          </a:bodyPr>
          <a:lstStyle/>
          <a:p>
            <a:pPr algn="ctr"/>
            <a:r>
              <a:rPr lang="en-US" sz="1800"/>
              <a:t>Shirley Murillo</a:t>
            </a:r>
          </a:p>
          <a:p>
            <a:pPr algn="ctr"/>
            <a:r>
              <a:rPr lang="en-US" sz="1800"/>
              <a:t> Deputy Director -  Hurricane Research Division</a:t>
            </a:r>
          </a:p>
        </p:txBody>
      </p:sp>
      <p:sp>
        <p:nvSpPr>
          <p:cNvPr id="18440" name="Text Box 8"/>
          <p:cNvSpPr txBox="1">
            <a:spLocks noChangeArrowheads="1"/>
          </p:cNvSpPr>
          <p:nvPr/>
        </p:nvSpPr>
        <p:spPr bwMode="auto">
          <a:xfrm>
            <a:off x="1836738" y="3505200"/>
            <a:ext cx="5859462" cy="457200"/>
          </a:xfrm>
          <a:prstGeom prst="rect">
            <a:avLst/>
          </a:prstGeom>
          <a:noFill/>
          <a:ln w="9525">
            <a:noFill/>
            <a:miter lim="800000"/>
            <a:headEnd/>
            <a:tailEnd/>
          </a:ln>
        </p:spPr>
        <p:txBody>
          <a:bodyPr wrap="none">
            <a:prstTxWarp prst="textNoShape">
              <a:avLst/>
            </a:prstTxWarp>
            <a:spAutoFit/>
          </a:bodyPr>
          <a:lstStyle/>
          <a:p>
            <a:r>
              <a:rPr lang="en-US" i="1"/>
              <a:t>Our research in basic and applied science</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TextBox 1"/>
          <p:cNvSpPr txBox="1">
            <a:spLocks noChangeArrowheads="1"/>
          </p:cNvSpPr>
          <p:nvPr/>
        </p:nvSpPr>
        <p:spPr bwMode="auto">
          <a:xfrm>
            <a:off x="1066800" y="5562600"/>
            <a:ext cx="7924800" cy="366713"/>
          </a:xfrm>
          <a:prstGeom prst="rect">
            <a:avLst/>
          </a:prstGeom>
          <a:noFill/>
          <a:ln w="9525">
            <a:noFill/>
            <a:miter lim="800000"/>
            <a:headEnd/>
            <a:tailEnd/>
          </a:ln>
        </p:spPr>
        <p:txBody>
          <a:bodyPr>
            <a:prstTxWarp prst="textNoShape">
              <a:avLst/>
            </a:prstTxWarp>
            <a:spAutoFit/>
          </a:bodyPr>
          <a:lstStyle/>
          <a:p>
            <a:endParaRPr lang="en-US" sz="1800">
              <a:latin typeface="Calibri" pitchFamily="-72" charset="0"/>
            </a:endParaRPr>
          </a:p>
        </p:txBody>
      </p:sp>
      <p:pic>
        <p:nvPicPr>
          <p:cNvPr id="32770" name="Picture 4" descr="Wilma_012_2008err"/>
          <p:cNvPicPr>
            <a:picLocks noChangeAspect="1" noChangeArrowheads="1"/>
          </p:cNvPicPr>
          <p:nvPr/>
        </p:nvPicPr>
        <p:blipFill>
          <a:blip r:embed="rId4"/>
          <a:srcRect/>
          <a:stretch>
            <a:fillRect/>
          </a:stretch>
        </p:blipFill>
        <p:spPr bwMode="auto">
          <a:xfrm>
            <a:off x="0" y="765175"/>
            <a:ext cx="5130800" cy="4103688"/>
          </a:xfrm>
          <a:prstGeom prst="rect">
            <a:avLst/>
          </a:prstGeom>
          <a:noFill/>
          <a:ln w="9525">
            <a:noFill/>
            <a:miter lim="800000"/>
            <a:headEnd/>
            <a:tailEnd/>
          </a:ln>
        </p:spPr>
      </p:pic>
      <p:sp>
        <p:nvSpPr>
          <p:cNvPr id="32771" name="Text Box 5"/>
          <p:cNvSpPr txBox="1">
            <a:spLocks noChangeArrowheads="1"/>
          </p:cNvSpPr>
          <p:nvPr/>
        </p:nvSpPr>
        <p:spPr bwMode="auto">
          <a:xfrm>
            <a:off x="107950" y="5013325"/>
            <a:ext cx="2663825" cy="641350"/>
          </a:xfrm>
          <a:prstGeom prst="rect">
            <a:avLst/>
          </a:prstGeom>
          <a:noFill/>
          <a:ln w="9525">
            <a:noFill/>
            <a:miter lim="800000"/>
            <a:headEnd/>
            <a:tailEnd/>
          </a:ln>
        </p:spPr>
        <p:txBody>
          <a:bodyPr>
            <a:prstTxWarp prst="textNoShape">
              <a:avLst/>
            </a:prstTxWarp>
            <a:spAutoFit/>
          </a:bodyPr>
          <a:lstStyle/>
          <a:p>
            <a:pPr algn="ctr"/>
            <a:r>
              <a:rPr lang="en-US" sz="1800" b="1">
                <a:latin typeface="Calibri" pitchFamily="-72" charset="0"/>
                <a:ea typeface="Arial" pitchFamily="-72" charset="0"/>
                <a:cs typeface="Arial" pitchFamily="-72" charset="0"/>
              </a:rPr>
              <a:t>Hurricane Wilma </a:t>
            </a:r>
            <a:br>
              <a:rPr lang="en-US" sz="1800" b="1">
                <a:latin typeface="Calibri" pitchFamily="-72" charset="0"/>
                <a:ea typeface="Arial" pitchFamily="-72" charset="0"/>
                <a:cs typeface="Arial" pitchFamily="-72" charset="0"/>
              </a:rPr>
            </a:br>
            <a:r>
              <a:rPr lang="en-US" sz="1800" b="1">
                <a:latin typeface="Calibri" pitchFamily="-72" charset="0"/>
                <a:ea typeface="Arial" pitchFamily="-72" charset="0"/>
                <a:cs typeface="Arial" pitchFamily="-72" charset="0"/>
              </a:rPr>
              <a:t>(larger uncertainty)</a:t>
            </a:r>
          </a:p>
        </p:txBody>
      </p:sp>
      <p:pic>
        <p:nvPicPr>
          <p:cNvPr id="5" name="Picture 6" descr="Wilma_012_10err"/>
          <p:cNvPicPr>
            <a:picLocks noChangeAspect="1" noChangeArrowheads="1"/>
          </p:cNvPicPr>
          <p:nvPr/>
        </p:nvPicPr>
        <p:blipFill>
          <a:blip r:embed="rId5"/>
          <a:srcRect/>
          <a:stretch>
            <a:fillRect/>
          </a:stretch>
        </p:blipFill>
        <p:spPr bwMode="auto">
          <a:xfrm>
            <a:off x="3924300" y="2566988"/>
            <a:ext cx="5219700" cy="4175125"/>
          </a:xfrm>
          <a:prstGeom prst="rect">
            <a:avLst/>
          </a:prstGeom>
          <a:noFill/>
          <a:ln w="9525">
            <a:noFill/>
            <a:miter lim="800000"/>
            <a:headEnd/>
            <a:tailEnd/>
          </a:ln>
        </p:spPr>
      </p:pic>
      <p:sp>
        <p:nvSpPr>
          <p:cNvPr id="6" name="Text Box 7"/>
          <p:cNvSpPr txBox="1">
            <a:spLocks noChangeArrowheads="1"/>
          </p:cNvSpPr>
          <p:nvPr/>
        </p:nvSpPr>
        <p:spPr bwMode="auto">
          <a:xfrm>
            <a:off x="6376988" y="1844675"/>
            <a:ext cx="2249487" cy="641350"/>
          </a:xfrm>
          <a:prstGeom prst="rect">
            <a:avLst/>
          </a:prstGeom>
          <a:noFill/>
          <a:ln w="9525">
            <a:noFill/>
            <a:miter lim="800000"/>
            <a:headEnd/>
            <a:tailEnd/>
          </a:ln>
        </p:spPr>
        <p:txBody>
          <a:bodyPr wrap="none">
            <a:prstTxWarp prst="textNoShape">
              <a:avLst/>
            </a:prstTxWarp>
            <a:spAutoFit/>
          </a:bodyPr>
          <a:lstStyle/>
          <a:p>
            <a:pPr algn="ctr"/>
            <a:r>
              <a:rPr lang="en-US" sz="1800" b="1">
                <a:latin typeface="Calibri" pitchFamily="-72" charset="0"/>
                <a:ea typeface="Arial" pitchFamily="-72" charset="0"/>
                <a:cs typeface="Arial" pitchFamily="-72" charset="0"/>
              </a:rPr>
              <a:t>Hurricane Wilma </a:t>
            </a:r>
            <a:br>
              <a:rPr lang="en-US" sz="1800" b="1">
                <a:latin typeface="Calibri" pitchFamily="-72" charset="0"/>
                <a:ea typeface="Arial" pitchFamily="-72" charset="0"/>
                <a:cs typeface="Arial" pitchFamily="-72" charset="0"/>
              </a:rPr>
            </a:br>
            <a:r>
              <a:rPr lang="en-US" sz="1800" b="1">
                <a:latin typeface="Calibri" pitchFamily="-72" charset="0"/>
                <a:ea typeface="Arial" pitchFamily="-72" charset="0"/>
                <a:cs typeface="Arial" pitchFamily="-72" charset="0"/>
              </a:rPr>
              <a:t>(reduced uncertainty)</a:t>
            </a:r>
          </a:p>
        </p:txBody>
      </p:sp>
      <p:sp>
        <p:nvSpPr>
          <p:cNvPr id="7" name="AutoShape 10"/>
          <p:cNvSpPr>
            <a:spLocks noChangeArrowheads="1"/>
          </p:cNvSpPr>
          <p:nvPr/>
        </p:nvSpPr>
        <p:spPr bwMode="auto">
          <a:xfrm>
            <a:off x="3348038" y="3933825"/>
            <a:ext cx="1584325" cy="2133600"/>
          </a:xfrm>
          <a:prstGeom prst="rightArrow">
            <a:avLst>
              <a:gd name="adj1" fmla="val 50000"/>
              <a:gd name="adj2" fmla="val 43056"/>
            </a:avLst>
          </a:prstGeom>
          <a:solidFill>
            <a:schemeClr val="accent6">
              <a:lumMod val="75000"/>
            </a:schemeClr>
          </a:solidFill>
          <a:ln w="9525">
            <a:solidFill>
              <a:schemeClr val="tx1"/>
            </a:solidFill>
            <a:miter lim="800000"/>
            <a:headEnd/>
            <a:tailEnd/>
          </a:ln>
          <a:effectLst>
            <a:outerShdw blurRad="63500" dist="38099" dir="2700000" algn="ctr" rotWithShape="0">
              <a:srgbClr val="2E507A">
                <a:alpha val="74998"/>
              </a:srgbClr>
            </a:outerShdw>
          </a:effectLst>
        </p:spPr>
        <p:txBody>
          <a:bodyPr wrap="none" anchor="ctr"/>
          <a:lstStyle/>
          <a:p>
            <a:pPr algn="ctr" fontAlgn="auto">
              <a:spcBef>
                <a:spcPts val="0"/>
              </a:spcBef>
              <a:spcAft>
                <a:spcPts val="0"/>
              </a:spcAft>
              <a:defRPr/>
            </a:pPr>
            <a:r>
              <a:rPr lang="en-US" sz="1400" b="1" dirty="0">
                <a:solidFill>
                  <a:schemeClr val="bg1"/>
                </a:solidFill>
                <a:latin typeface="Arial" charset="0"/>
                <a:ea typeface="ＭＳ Ｐゴシック" charset="-128"/>
                <a:cs typeface="ＭＳ Ｐゴシック" charset="-128"/>
              </a:rPr>
              <a:t>50% </a:t>
            </a:r>
          </a:p>
          <a:p>
            <a:pPr algn="ctr" fontAlgn="auto">
              <a:spcBef>
                <a:spcPts val="0"/>
              </a:spcBef>
              <a:spcAft>
                <a:spcPts val="0"/>
              </a:spcAft>
              <a:defRPr/>
            </a:pPr>
            <a:r>
              <a:rPr lang="en-US" sz="1400" b="1" dirty="0">
                <a:solidFill>
                  <a:schemeClr val="bg1"/>
                </a:solidFill>
                <a:latin typeface="Arial" charset="0"/>
                <a:ea typeface="ＭＳ Ｐゴシック" charset="-128"/>
                <a:cs typeface="ＭＳ Ｐゴシック" charset="-128"/>
              </a:rPr>
              <a:t>reduced </a:t>
            </a:r>
          </a:p>
          <a:p>
            <a:pPr algn="ctr" fontAlgn="auto">
              <a:spcBef>
                <a:spcPts val="0"/>
              </a:spcBef>
              <a:spcAft>
                <a:spcPts val="0"/>
              </a:spcAft>
              <a:defRPr/>
            </a:pPr>
            <a:r>
              <a:rPr lang="en-US" sz="1400" b="1" dirty="0">
                <a:solidFill>
                  <a:schemeClr val="bg1"/>
                </a:solidFill>
                <a:latin typeface="Arial" charset="0"/>
                <a:ea typeface="ＭＳ Ｐゴシック" charset="-128"/>
                <a:cs typeface="ＭＳ Ｐゴシック" charset="-128"/>
              </a:rPr>
              <a:t>forecast</a:t>
            </a:r>
          </a:p>
          <a:p>
            <a:pPr algn="ctr" fontAlgn="auto">
              <a:spcBef>
                <a:spcPts val="0"/>
              </a:spcBef>
              <a:spcAft>
                <a:spcPts val="0"/>
              </a:spcAft>
              <a:defRPr/>
            </a:pPr>
            <a:r>
              <a:rPr lang="en-US" sz="1400" b="1" dirty="0">
                <a:solidFill>
                  <a:schemeClr val="bg1"/>
                </a:solidFill>
                <a:latin typeface="Arial" charset="0"/>
                <a:ea typeface="ＭＳ Ｐゴシック" charset="-128"/>
                <a:cs typeface="ＭＳ Ｐゴシック" charset="-128"/>
              </a:rPr>
              <a:t>errors</a:t>
            </a:r>
          </a:p>
        </p:txBody>
      </p:sp>
      <p:sp>
        <p:nvSpPr>
          <p:cNvPr id="32775" name="TextBox 12"/>
          <p:cNvSpPr txBox="1">
            <a:spLocks noChangeArrowheads="1"/>
          </p:cNvSpPr>
          <p:nvPr/>
        </p:nvSpPr>
        <p:spPr bwMode="auto">
          <a:xfrm>
            <a:off x="611188" y="-458788"/>
            <a:ext cx="184150" cy="366713"/>
          </a:xfrm>
          <a:prstGeom prst="rect">
            <a:avLst/>
          </a:prstGeom>
          <a:noFill/>
          <a:ln w="9525">
            <a:noFill/>
            <a:miter lim="800000"/>
            <a:headEnd/>
            <a:tailEnd/>
          </a:ln>
        </p:spPr>
        <p:txBody>
          <a:bodyPr wrap="none">
            <a:prstTxWarp prst="textNoShape">
              <a:avLst/>
            </a:prstTxWarp>
            <a:spAutoFit/>
          </a:bodyPr>
          <a:lstStyle/>
          <a:p>
            <a:endParaRPr lang="en-US" sz="1800"/>
          </a:p>
        </p:txBody>
      </p:sp>
      <p:sp>
        <p:nvSpPr>
          <p:cNvPr id="14" name="Rounded Rectangle 13"/>
          <p:cNvSpPr/>
          <p:nvPr/>
        </p:nvSpPr>
        <p:spPr>
          <a:xfrm>
            <a:off x="0" y="0"/>
            <a:ext cx="7956550" cy="692150"/>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5" name="TextBox 14"/>
          <p:cNvSpPr txBox="1"/>
          <p:nvPr/>
        </p:nvSpPr>
        <p:spPr>
          <a:xfrm>
            <a:off x="827584" y="44624"/>
            <a:ext cx="6768752" cy="584776"/>
          </a:xfrm>
          <a:prstGeom prst="rect">
            <a:avLst/>
          </a:prstGeom>
          <a:noFill/>
        </p:spPr>
        <p:txBody>
          <a:bodyPr>
            <a:spAutoFit/>
          </a:bodyPr>
          <a:lstStyle/>
          <a:p>
            <a:pPr>
              <a:defRPr/>
            </a:pPr>
            <a:r>
              <a:rPr lang="en-US" sz="3200" dirty="0">
                <a:ln>
                  <a:solidFill>
                    <a:schemeClr val="bg1"/>
                  </a:solidFill>
                </a:ln>
                <a:solidFill>
                  <a:schemeClr val="bg1"/>
                </a:solidFill>
                <a:latin typeface="Calibri" pitchFamily="84" charset="0"/>
                <a:ea typeface="ＭＳ Ｐゴシック" pitchFamily="84" charset="-128"/>
                <a:cs typeface="ＭＳ Ｐゴシック" pitchFamily="84" charset="-128"/>
              </a:rPr>
              <a:t>Hurricane Research Improves Forecasts</a:t>
            </a:r>
          </a:p>
        </p:txBody>
      </p:sp>
      <p:pic>
        <p:nvPicPr>
          <p:cNvPr id="16" name="Picture 11" descr="NOAA"/>
          <p:cNvPicPr>
            <a:picLocks noChangeAspect="1" noChangeArrowheads="1"/>
          </p:cNvPicPr>
          <p:nvPr/>
        </p:nvPicPr>
        <p:blipFill>
          <a:blip r:embed="rId6"/>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katrina-hires.jpg"/>
          <p:cNvPicPr>
            <a:picLocks noChangeAspect="1"/>
          </p:cNvPicPr>
          <p:nvPr/>
        </p:nvPicPr>
        <p:blipFill>
          <a:blip r:embed="rId4" cstate="print"/>
          <a:srcRect b="6223"/>
          <a:stretch>
            <a:fillRect/>
          </a:stretch>
        </p:blipFill>
        <p:spPr>
          <a:xfrm>
            <a:off x="-55460" y="548680"/>
            <a:ext cx="9169471" cy="6312147"/>
          </a:xfrm>
          <a:prstGeom prst="rect">
            <a:avLst/>
          </a:prstGeom>
          <a:ln>
            <a:noFill/>
          </a:ln>
          <a:effectLst>
            <a:softEdge rad="112500"/>
          </a:effectLst>
        </p:spPr>
      </p:pic>
      <p:pic>
        <p:nvPicPr>
          <p:cNvPr id="10" name="Picture 4" descr="g4-1.jpg"/>
          <p:cNvPicPr>
            <a:picLocks noChangeAspect="1"/>
          </p:cNvPicPr>
          <p:nvPr/>
        </p:nvPicPr>
        <p:blipFill>
          <a:blip r:embed="rId5" cstate="print"/>
          <a:srcRect/>
          <a:stretch>
            <a:fillRect/>
          </a:stretch>
        </p:blipFill>
        <p:spPr bwMode="auto">
          <a:xfrm>
            <a:off x="107503" y="548680"/>
            <a:ext cx="4661133" cy="3168352"/>
          </a:xfrm>
          <a:prstGeom prst="rect">
            <a:avLst/>
          </a:prstGeom>
          <a:ln>
            <a:noFill/>
          </a:ln>
          <a:effectLst>
            <a:softEdge rad="112500"/>
          </a:effectLst>
        </p:spPr>
      </p:pic>
      <p:pic>
        <p:nvPicPr>
          <p:cNvPr id="12" name="Picture 5" descr="p3 on tarmac.jpg"/>
          <p:cNvPicPr>
            <a:picLocks noChangeAspect="1"/>
          </p:cNvPicPr>
          <p:nvPr/>
        </p:nvPicPr>
        <p:blipFill rotWithShape="1">
          <a:blip r:embed="rId6" cstate="print"/>
          <a:srcRect l="5057" r="6105" b="11163"/>
          <a:stretch/>
        </p:blipFill>
        <p:spPr bwMode="auto">
          <a:xfrm>
            <a:off x="4572000" y="3428999"/>
            <a:ext cx="4572000" cy="3429001"/>
          </a:xfrm>
          <a:prstGeom prst="rect">
            <a:avLst/>
          </a:prstGeom>
          <a:ln>
            <a:noFill/>
          </a:ln>
          <a:effectLst>
            <a:softEdge rad="112500"/>
          </a:effectLst>
        </p:spPr>
      </p:pic>
      <p:pic>
        <p:nvPicPr>
          <p:cNvPr id="13" name="Picture 4" descr="image 7.JPG"/>
          <p:cNvPicPr>
            <a:picLocks noChangeAspect="1"/>
          </p:cNvPicPr>
          <p:nvPr/>
        </p:nvPicPr>
        <p:blipFill>
          <a:blip r:embed="rId7" cstate="print"/>
          <a:srcRect/>
          <a:stretch>
            <a:fillRect/>
          </a:stretch>
        </p:blipFill>
        <p:spPr bwMode="auto">
          <a:xfrm>
            <a:off x="30499" y="3408219"/>
            <a:ext cx="4608512" cy="3456384"/>
          </a:xfrm>
          <a:prstGeom prst="rect">
            <a:avLst/>
          </a:prstGeom>
          <a:ln>
            <a:noFill/>
          </a:ln>
          <a:effectLst>
            <a:softEdge rad="112500"/>
          </a:effectLst>
        </p:spPr>
      </p:pic>
      <p:sp>
        <p:nvSpPr>
          <p:cNvPr id="34822" name="TextBox 17"/>
          <p:cNvSpPr txBox="1">
            <a:spLocks noChangeArrowheads="1"/>
          </p:cNvSpPr>
          <p:nvPr/>
        </p:nvSpPr>
        <p:spPr bwMode="auto">
          <a:xfrm>
            <a:off x="611188" y="-458788"/>
            <a:ext cx="184150" cy="366713"/>
          </a:xfrm>
          <a:prstGeom prst="rect">
            <a:avLst/>
          </a:prstGeom>
          <a:noFill/>
          <a:ln w="9525">
            <a:noFill/>
            <a:miter lim="800000"/>
            <a:headEnd/>
            <a:tailEnd/>
          </a:ln>
        </p:spPr>
        <p:txBody>
          <a:bodyPr wrap="none">
            <a:prstTxWarp prst="textNoShape">
              <a:avLst/>
            </a:prstTxWarp>
            <a:spAutoFit/>
          </a:bodyPr>
          <a:lstStyle/>
          <a:p>
            <a:endParaRPr lang="en-US" sz="1800"/>
          </a:p>
        </p:txBody>
      </p:sp>
      <p:sp>
        <p:nvSpPr>
          <p:cNvPr id="19" name="Rounded Rectangle 18"/>
          <p:cNvSpPr/>
          <p:nvPr/>
        </p:nvSpPr>
        <p:spPr>
          <a:xfrm>
            <a:off x="0" y="0"/>
            <a:ext cx="7956550" cy="692150"/>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0" name="TextBox 19"/>
          <p:cNvSpPr txBox="1"/>
          <p:nvPr/>
        </p:nvSpPr>
        <p:spPr>
          <a:xfrm>
            <a:off x="827584" y="44624"/>
            <a:ext cx="6768752" cy="584776"/>
          </a:xfrm>
          <a:prstGeom prst="rect">
            <a:avLst/>
          </a:prstGeom>
          <a:noFill/>
        </p:spPr>
        <p:txBody>
          <a:bodyPr>
            <a:spAutoFit/>
          </a:bodyPr>
          <a:lstStyle/>
          <a:p>
            <a:pPr>
              <a:defRPr/>
            </a:pPr>
            <a:r>
              <a:rPr lang="en-US" sz="3200" dirty="0">
                <a:ln>
                  <a:solidFill>
                    <a:schemeClr val="bg1"/>
                  </a:solidFill>
                </a:ln>
                <a:solidFill>
                  <a:schemeClr val="bg1"/>
                </a:solidFill>
                <a:latin typeface="Calibri" pitchFamily="84" charset="0"/>
                <a:ea typeface="ＭＳ Ｐゴシック" pitchFamily="84" charset="-128"/>
                <a:cs typeface="ＭＳ Ｐゴシック" pitchFamily="84" charset="-128"/>
              </a:rPr>
              <a:t>Hurricane Observations</a:t>
            </a:r>
            <a:endParaRPr lang="en-US" sz="2800" dirty="0">
              <a:ln>
                <a:solidFill>
                  <a:schemeClr val="bg1"/>
                </a:solidFill>
              </a:ln>
              <a:solidFill>
                <a:schemeClr val="bg1"/>
              </a:solidFill>
              <a:latin typeface="Calibri" pitchFamily="84" charset="0"/>
              <a:ea typeface="ＭＳ Ｐゴシック" pitchFamily="84" charset="-128"/>
              <a:cs typeface="ＭＳ Ｐゴシック" pitchFamily="84" charset="-128"/>
            </a:endParaRPr>
          </a:p>
        </p:txBody>
      </p:sp>
      <p:pic>
        <p:nvPicPr>
          <p:cNvPr id="21" name="Picture 11" descr="NOAA"/>
          <p:cNvPicPr>
            <a:picLocks noChangeAspect="1" noChangeArrowheads="1"/>
          </p:cNvPicPr>
          <p:nvPr/>
        </p:nvPicPr>
        <p:blipFill>
          <a:blip r:embed="rId8"/>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pic>
        <p:nvPicPr>
          <p:cNvPr id="34826" name="Picture 10" descr="coyote-UAV-Raytheon-O"/>
          <p:cNvPicPr>
            <a:picLocks noChangeAspect="1" noChangeArrowheads="1"/>
          </p:cNvPicPr>
          <p:nvPr/>
        </p:nvPicPr>
        <p:blipFill>
          <a:blip r:embed="rId9"/>
          <a:srcRect/>
          <a:stretch>
            <a:fillRect/>
          </a:stretch>
        </p:blipFill>
        <p:spPr bwMode="auto">
          <a:xfrm>
            <a:off x="4648200" y="685800"/>
            <a:ext cx="4419600" cy="2684463"/>
          </a:xfrm>
          <a:prstGeom prst="rect">
            <a:avLst/>
          </a:prstGeom>
          <a:noFill/>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2" descr="image32.png"/>
          <p:cNvPicPr>
            <a:picLocks noChangeAspect="1"/>
          </p:cNvPicPr>
          <p:nvPr/>
        </p:nvPicPr>
        <p:blipFill>
          <a:blip r:embed="rId3"/>
          <a:srcRect/>
          <a:stretch>
            <a:fillRect/>
          </a:stretch>
        </p:blipFill>
        <p:spPr bwMode="auto">
          <a:xfrm>
            <a:off x="6467475" y="4021138"/>
            <a:ext cx="2600325" cy="2351087"/>
          </a:xfrm>
          <a:prstGeom prst="rect">
            <a:avLst/>
          </a:prstGeom>
          <a:noFill/>
          <a:ln w="9525">
            <a:noFill/>
            <a:miter lim="800000"/>
            <a:headEnd/>
            <a:tailEnd/>
          </a:ln>
        </p:spPr>
      </p:pic>
      <p:grpSp>
        <p:nvGrpSpPr>
          <p:cNvPr id="59395" name="Group 3"/>
          <p:cNvGrpSpPr>
            <a:grpSpLocks/>
          </p:cNvGrpSpPr>
          <p:nvPr/>
        </p:nvGrpSpPr>
        <p:grpSpPr bwMode="auto">
          <a:xfrm>
            <a:off x="2814638" y="4062413"/>
            <a:ext cx="3586162" cy="2336800"/>
            <a:chOff x="-1" y="0"/>
            <a:chExt cx="3586097" cy="2338016"/>
          </a:xfrm>
        </p:grpSpPr>
        <p:pic>
          <p:nvPicPr>
            <p:cNvPr id="59396" name="Picture 4" descr="Screen shot 2012-11-01 at 11.01.02 AM.png"/>
            <p:cNvPicPr>
              <a:picLocks noChangeAspect="1"/>
            </p:cNvPicPr>
            <p:nvPr/>
          </p:nvPicPr>
          <p:blipFill>
            <a:blip r:embed="rId4"/>
            <a:srcRect/>
            <a:stretch>
              <a:fillRect/>
            </a:stretch>
          </p:blipFill>
          <p:spPr bwMode="auto">
            <a:xfrm>
              <a:off x="2362156" y="1324664"/>
              <a:ext cx="1057256" cy="1008587"/>
            </a:xfrm>
            <a:prstGeom prst="rect">
              <a:avLst/>
            </a:prstGeom>
            <a:noFill/>
            <a:ln w="9525">
              <a:noFill/>
              <a:miter lim="800000"/>
              <a:headEnd/>
              <a:tailEnd/>
            </a:ln>
          </p:spPr>
        </p:pic>
        <p:pic>
          <p:nvPicPr>
            <p:cNvPr id="59397" name="Picture 5" descr="Screen shot 2012-11-01 at 11.01.02 AM.png"/>
            <p:cNvPicPr>
              <a:picLocks noChangeAspect="1"/>
            </p:cNvPicPr>
            <p:nvPr/>
          </p:nvPicPr>
          <p:blipFill>
            <a:blip r:embed="rId5"/>
            <a:srcRect/>
            <a:stretch>
              <a:fillRect/>
            </a:stretch>
          </p:blipFill>
          <p:spPr bwMode="auto">
            <a:xfrm>
              <a:off x="-1" y="30178"/>
              <a:ext cx="2208172" cy="2307838"/>
            </a:xfrm>
            <a:prstGeom prst="rect">
              <a:avLst/>
            </a:prstGeom>
            <a:noFill/>
            <a:ln w="9525">
              <a:noFill/>
              <a:miter lim="800000"/>
              <a:headEnd/>
              <a:tailEnd/>
            </a:ln>
          </p:spPr>
        </p:pic>
        <p:pic>
          <p:nvPicPr>
            <p:cNvPr id="59398" name="Picture 6" descr="Earl_obs_201008191800.jpg"/>
            <p:cNvPicPr>
              <a:picLocks noChangeAspect="1"/>
            </p:cNvPicPr>
            <p:nvPr/>
          </p:nvPicPr>
          <p:blipFill>
            <a:blip r:embed="rId6"/>
            <a:srcRect/>
            <a:stretch>
              <a:fillRect/>
            </a:stretch>
          </p:blipFill>
          <p:spPr bwMode="auto">
            <a:xfrm>
              <a:off x="2285958" y="0"/>
              <a:ext cx="1300138" cy="1334194"/>
            </a:xfrm>
            <a:prstGeom prst="rect">
              <a:avLst/>
            </a:prstGeom>
            <a:noFill/>
            <a:ln w="9525">
              <a:noFill/>
              <a:miter lim="800000"/>
              <a:headEnd/>
              <a:tailEnd/>
            </a:ln>
          </p:spPr>
        </p:pic>
        <p:sp>
          <p:nvSpPr>
            <p:cNvPr id="59399" name="AutoShape 7"/>
            <p:cNvSpPr>
              <a:spLocks/>
            </p:cNvSpPr>
            <p:nvPr/>
          </p:nvSpPr>
          <p:spPr bwMode="auto">
            <a:xfrm>
              <a:off x="992168" y="1310369"/>
              <a:ext cx="257170" cy="268428"/>
            </a:xfrm>
            <a:custGeom>
              <a:avLst/>
              <a:gdLst>
                <a:gd name="T0" fmla="*/ 1680289 w 19679"/>
                <a:gd name="T1" fmla="*/ 2009438 h 19679"/>
                <a:gd name="T2" fmla="*/ 1680289 w 19679"/>
                <a:gd name="T3" fmla="*/ 2009438 h 19679"/>
                <a:gd name="T4" fmla="*/ 1680289 w 19679"/>
                <a:gd name="T5" fmla="*/ 2009438 h 19679"/>
                <a:gd name="T6" fmla="*/ 1680289 w 19679"/>
                <a:gd name="T7" fmla="*/ 20094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63500" cap="flat" cmpd="sng">
              <a:solidFill>
                <a:srgbClr val="001933"/>
              </a:solidFill>
              <a:prstDash val="dash"/>
              <a:round/>
              <a:headEnd/>
              <a:tailEnd/>
            </a:ln>
          </p:spPr>
          <p:txBody>
            <a:bodyPr lIns="0" tIns="0" rIns="0" bIns="0">
              <a:prstTxWarp prst="textNoShape">
                <a:avLst/>
              </a:prstTxWarp>
            </a:bodyPr>
            <a:lstStyle/>
            <a:p>
              <a:endParaRPr lang="en-US"/>
            </a:p>
          </p:txBody>
        </p:sp>
        <p:sp>
          <p:nvSpPr>
            <p:cNvPr id="25608" name="AutoShape 8"/>
            <p:cNvSpPr>
              <a:spLocks/>
            </p:cNvSpPr>
            <p:nvPr/>
          </p:nvSpPr>
          <p:spPr bwMode="auto">
            <a:xfrm>
              <a:off x="895333" y="1227776"/>
              <a:ext cx="466717" cy="4209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8100" cap="flat" cmpd="sng">
              <a:solidFill>
                <a:srgbClr val="000066"/>
              </a:solidFill>
              <a:prstDash val="lgDash"/>
              <a:round/>
              <a:headEnd/>
              <a:tailEnd/>
            </a:ln>
            <a:effectLst>
              <a:outerShdw blurRad="63500" dist="23000" dir="5400000" algn="ctr" rotWithShape="0">
                <a:srgbClr val="000000">
                  <a:alpha val="34998"/>
                </a:srgbClr>
              </a:outerShdw>
            </a:effectLst>
            <a:extLst>
              <a:ext uri="{909E8E84-426E-40dd-AFC4-6F175D3DCCD1}"/>
            </a:extLst>
          </p:spPr>
          <p:txBody>
            <a:bodyPr lIns="0" tIns="0" rIns="0" bIns="0" anchor="ctr"/>
            <a:lstStyle/>
            <a:p>
              <a:pPr algn="ctr" fontAlgn="auto">
                <a:spcBef>
                  <a:spcPts val="0"/>
                </a:spcBef>
                <a:spcAft>
                  <a:spcPts val="0"/>
                </a:spcAft>
                <a:defRPr/>
              </a:pPr>
              <a:endParaRPr lang="en-US" sz="1800">
                <a:solidFill>
                  <a:srgbClr val="FFFFFF"/>
                </a:solidFill>
                <a:latin typeface="Arial"/>
                <a:ea typeface="ＭＳ Ｐゴシック" charset="0"/>
                <a:cs typeface="Arial"/>
                <a:sym typeface="Trebuchet MS" charset="0"/>
              </a:endParaRPr>
            </a:p>
          </p:txBody>
        </p:sp>
        <p:pic>
          <p:nvPicPr>
            <p:cNvPr id="59401" name="Picture 9" descr="TA_radar"/>
            <p:cNvPicPr>
              <a:picLocks noChangeAspect="1"/>
            </p:cNvPicPr>
            <p:nvPr/>
          </p:nvPicPr>
          <p:blipFill>
            <a:blip r:embed="rId7"/>
            <a:srcRect/>
            <a:stretch>
              <a:fillRect/>
            </a:stretch>
          </p:blipFill>
          <p:spPr bwMode="auto">
            <a:xfrm rot="-113791">
              <a:off x="2755849" y="517794"/>
              <a:ext cx="736587" cy="794163"/>
            </a:xfrm>
            <a:prstGeom prst="rect">
              <a:avLst/>
            </a:prstGeom>
            <a:noFill/>
            <a:ln w="9525">
              <a:noFill/>
              <a:miter lim="800000"/>
              <a:headEnd/>
              <a:tailEnd/>
            </a:ln>
          </p:spPr>
        </p:pic>
        <p:sp>
          <p:nvSpPr>
            <p:cNvPr id="25610" name="Line 10"/>
            <p:cNvSpPr>
              <a:spLocks noChangeShapeType="1"/>
            </p:cNvSpPr>
            <p:nvPr/>
          </p:nvSpPr>
          <p:spPr bwMode="auto">
            <a:xfrm flipV="1">
              <a:off x="1360461" y="52414"/>
              <a:ext cx="925496" cy="1151537"/>
            </a:xfrm>
            <a:prstGeom prst="line">
              <a:avLst/>
            </a:prstGeom>
            <a:noFill/>
            <a:ln w="25400">
              <a:solidFill>
                <a:srgbClr val="0C1C1D"/>
              </a:solidFill>
              <a:round/>
              <a:headEnd/>
              <a:tailEnd/>
            </a:ln>
            <a:effectLst>
              <a:outerShdw blurRad="63500" dist="20000" dir="5400000" algn="ctr" rotWithShape="0">
                <a:srgbClr val="000000">
                  <a:alpha val="37999"/>
                </a:srgbClr>
              </a:outerShdw>
            </a:effectLst>
          </p:spPr>
          <p:txBody>
            <a:bodyPr lIns="0" tIns="0" rIns="0" bIns="0">
              <a:prstTxWarp prst="textNoShape">
                <a:avLst/>
              </a:prstTxWarp>
            </a:bodyPr>
            <a:lstStyle/>
            <a:p>
              <a:endParaRPr lang="en-US"/>
            </a:p>
          </p:txBody>
        </p:sp>
        <p:sp>
          <p:nvSpPr>
            <p:cNvPr id="25611" name="Line 11"/>
            <p:cNvSpPr>
              <a:spLocks noChangeShapeType="1"/>
            </p:cNvSpPr>
            <p:nvPr/>
          </p:nvSpPr>
          <p:spPr bwMode="auto">
            <a:xfrm>
              <a:off x="1374749" y="1213481"/>
              <a:ext cx="911208" cy="57180"/>
            </a:xfrm>
            <a:prstGeom prst="line">
              <a:avLst/>
            </a:prstGeom>
            <a:noFill/>
            <a:ln w="25400" cap="flat" cmpd="sng">
              <a:solidFill>
                <a:srgbClr val="0C1C1D"/>
              </a:solidFill>
              <a:prstDash val="solid"/>
              <a:round/>
              <a:headEnd/>
              <a:tailEnd/>
            </a:ln>
            <a:effectLst>
              <a:outerShdw blurRad="63500" dist="20000" dir="5400000" algn="ctr" rotWithShape="0">
                <a:srgbClr val="000000">
                  <a:alpha val="37999"/>
                </a:srgbClr>
              </a:outerShdw>
            </a:effectLst>
            <a:extLst>
              <a:ext uri="{909E8E84-426E-40dd-AFC4-6F175D3DCCD1}"/>
            </a:extLst>
          </p:spPr>
          <p:txBody>
            <a:bodyPr lIns="0" tIns="0" rIns="0" bIns="0"/>
            <a:lstStyle/>
            <a:p>
              <a:pPr defTabSz="457200" fontAlgn="auto">
                <a:spcBef>
                  <a:spcPts val="0"/>
                </a:spcBef>
                <a:spcAft>
                  <a:spcPts val="0"/>
                </a:spcAft>
                <a:defRPr/>
              </a:pPr>
              <a:endParaRPr lang="en-US" sz="1200">
                <a:latin typeface="Arial"/>
                <a:ea typeface="ＭＳ Ｐゴシック" charset="0"/>
                <a:cs typeface="Arial"/>
                <a:sym typeface="Helvetica" charset="0"/>
              </a:endParaRPr>
            </a:p>
          </p:txBody>
        </p:sp>
        <p:sp>
          <p:nvSpPr>
            <p:cNvPr id="25612" name="Line 12"/>
            <p:cNvSpPr>
              <a:spLocks noChangeShapeType="1"/>
            </p:cNvSpPr>
            <p:nvPr/>
          </p:nvSpPr>
          <p:spPr bwMode="auto">
            <a:xfrm flipV="1">
              <a:off x="1389036" y="1324664"/>
              <a:ext cx="1049319" cy="314489"/>
            </a:xfrm>
            <a:prstGeom prst="line">
              <a:avLst/>
            </a:prstGeom>
            <a:noFill/>
            <a:ln w="25400">
              <a:solidFill>
                <a:srgbClr val="0C1C1D"/>
              </a:solidFill>
              <a:round/>
              <a:headEnd/>
              <a:tailEnd/>
            </a:ln>
            <a:effectLst>
              <a:outerShdw blurRad="63500" dist="20000" dir="5400000" algn="ctr" rotWithShape="0">
                <a:srgbClr val="000000">
                  <a:alpha val="37999"/>
                </a:srgbClr>
              </a:outerShdw>
            </a:effectLst>
          </p:spPr>
          <p:txBody>
            <a:bodyPr lIns="0" tIns="0" rIns="0" bIns="0">
              <a:prstTxWarp prst="textNoShape">
                <a:avLst/>
              </a:prstTxWarp>
            </a:bodyPr>
            <a:lstStyle/>
            <a:p>
              <a:endParaRPr lang="en-US"/>
            </a:p>
          </p:txBody>
        </p:sp>
        <p:sp>
          <p:nvSpPr>
            <p:cNvPr id="25613" name="Line 13"/>
            <p:cNvSpPr>
              <a:spLocks noChangeShapeType="1"/>
            </p:cNvSpPr>
            <p:nvPr/>
          </p:nvSpPr>
          <p:spPr bwMode="auto">
            <a:xfrm>
              <a:off x="1371574" y="1645506"/>
              <a:ext cx="1066781" cy="670274"/>
            </a:xfrm>
            <a:prstGeom prst="line">
              <a:avLst/>
            </a:prstGeom>
            <a:noFill/>
            <a:ln w="25400" cap="flat" cmpd="sng">
              <a:solidFill>
                <a:srgbClr val="0C1C1D"/>
              </a:solidFill>
              <a:prstDash val="solid"/>
              <a:round/>
              <a:headEnd/>
              <a:tailEnd/>
            </a:ln>
            <a:effectLst>
              <a:outerShdw blurRad="63500" dist="20000" dir="5400000" algn="ctr" rotWithShape="0">
                <a:srgbClr val="000000">
                  <a:alpha val="37999"/>
                </a:srgbClr>
              </a:outerShdw>
            </a:effectLst>
            <a:extLst>
              <a:ext uri="{909E8E84-426E-40dd-AFC4-6F175D3DCCD1}"/>
            </a:extLst>
          </p:spPr>
          <p:txBody>
            <a:bodyPr lIns="0" tIns="0" rIns="0" bIns="0"/>
            <a:lstStyle/>
            <a:p>
              <a:pPr defTabSz="457200" fontAlgn="auto">
                <a:spcBef>
                  <a:spcPts val="0"/>
                </a:spcBef>
                <a:spcAft>
                  <a:spcPts val="0"/>
                </a:spcAft>
                <a:defRPr/>
              </a:pPr>
              <a:endParaRPr lang="en-US" sz="1200">
                <a:latin typeface="Arial"/>
                <a:ea typeface="ＭＳ Ｐゴシック" charset="0"/>
                <a:cs typeface="Arial"/>
                <a:sym typeface="Helvetica" charset="0"/>
              </a:endParaRPr>
            </a:p>
          </p:txBody>
        </p:sp>
        <p:sp>
          <p:nvSpPr>
            <p:cNvPr id="59406" name="AutoShape 14"/>
            <p:cNvSpPr>
              <a:spLocks/>
            </p:cNvSpPr>
            <p:nvPr/>
          </p:nvSpPr>
          <p:spPr bwMode="auto">
            <a:xfrm>
              <a:off x="2438355" y="2087060"/>
              <a:ext cx="1020743" cy="231896"/>
            </a:xfrm>
            <a:custGeom>
              <a:avLst/>
              <a:gdLst>
                <a:gd name="T0" fmla="*/ 24118456 w 21600"/>
                <a:gd name="T1" fmla="*/ 1244809 h 21600"/>
                <a:gd name="T2" fmla="*/ 24118456 w 21600"/>
                <a:gd name="T3" fmla="*/ 1244809 h 21600"/>
                <a:gd name="T4" fmla="*/ 24118456 w 21600"/>
                <a:gd name="T5" fmla="*/ 1244809 h 21600"/>
                <a:gd name="T6" fmla="*/ 24118456 w 21600"/>
                <a:gd name="T7" fmla="*/ 124480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9525">
              <a:noFill/>
              <a:miter lim="800000"/>
              <a:headEnd/>
              <a:tailEnd/>
            </a:ln>
          </p:spPr>
          <p:txBody>
            <a:bodyPr lIns="45719" tIns="45719" rIns="45719" bIns="45719">
              <a:prstTxWarp prst="textNoShape">
                <a:avLst/>
              </a:prstTxWarp>
            </a:bodyPr>
            <a:lstStyle/>
            <a:p>
              <a:pPr algn="ctr"/>
              <a:r>
                <a:rPr lang="en-US" sz="1000">
                  <a:sym typeface="Trebuchet MS" pitchFamily="-72" charset="0"/>
                </a:rPr>
                <a:t>10-m wind</a:t>
              </a:r>
              <a:endParaRPr lang="en-US" sz="1800"/>
            </a:p>
          </p:txBody>
        </p:sp>
      </p:grpSp>
      <p:sp>
        <p:nvSpPr>
          <p:cNvPr id="59407" name="Rectangle 16"/>
          <p:cNvSpPr>
            <a:spLocks noGrp="1" noChangeArrowheads="1"/>
          </p:cNvSpPr>
          <p:nvPr>
            <p:ph type="body" idx="4294967295"/>
          </p:nvPr>
        </p:nvSpPr>
        <p:spPr>
          <a:xfrm>
            <a:off x="152400" y="1066800"/>
            <a:ext cx="8534400" cy="3048000"/>
          </a:xfrm>
        </p:spPr>
        <p:txBody>
          <a:bodyPr lIns="0" tIns="0" rIns="0" bIns="0"/>
          <a:lstStyle/>
          <a:p>
            <a:pPr marL="0" indent="0" defTabSz="682625" eaLnBrk="1" hangingPunct="1">
              <a:spcBef>
                <a:spcPts val="1100"/>
              </a:spcBef>
              <a:buFont typeface="Arial" pitchFamily="-72" charset="0"/>
              <a:buNone/>
            </a:pPr>
            <a:r>
              <a:rPr lang="en-US" sz="2400">
                <a:latin typeface="Arial" pitchFamily="-72" charset="0"/>
                <a:ea typeface="Arial" pitchFamily="-72" charset="0"/>
                <a:cs typeface="Arial" pitchFamily="-72" charset="0"/>
                <a:sym typeface="Arial" pitchFamily="-72" charset="0"/>
              </a:rPr>
              <a:t>Accomplished through: </a:t>
            </a:r>
          </a:p>
          <a:p>
            <a:pPr marL="0" indent="0" defTabSz="682625" eaLnBrk="1" hangingPunct="1"/>
            <a:r>
              <a:rPr lang="en-US" sz="2400" b="1">
                <a:latin typeface="Arial" pitchFamily="-72" charset="0"/>
                <a:ea typeface="Arial" pitchFamily="-72" charset="0"/>
                <a:cs typeface="Arial" pitchFamily="-72" charset="0"/>
                <a:sym typeface="Arial Bold" pitchFamily="-72" charset="0"/>
              </a:rPr>
              <a:t> Research experiments in hurricanes</a:t>
            </a:r>
            <a:r>
              <a:rPr lang="en-US" sz="2400" b="1">
                <a:latin typeface="Arial" pitchFamily="-72" charset="0"/>
                <a:ea typeface="Arial" pitchFamily="-72" charset="0"/>
                <a:cs typeface="Arial" pitchFamily="-72" charset="0"/>
                <a:sym typeface="Arial" pitchFamily="-72" charset="0"/>
              </a:rPr>
              <a:t> </a:t>
            </a:r>
            <a:endParaRPr lang="en-US" sz="2000" b="1">
              <a:latin typeface="Arial" pitchFamily="-72" charset="0"/>
              <a:ea typeface="Arial" pitchFamily="-72" charset="0"/>
              <a:cs typeface="Arial" pitchFamily="-72" charset="0"/>
              <a:sym typeface="Arial" pitchFamily="-72" charset="0"/>
            </a:endParaRPr>
          </a:p>
          <a:p>
            <a:pPr marL="0" indent="0" defTabSz="682625" eaLnBrk="1" hangingPunct="1">
              <a:spcBef>
                <a:spcPts val="1100"/>
              </a:spcBef>
              <a:buSzPct val="115000"/>
              <a:buFontTx/>
              <a:buChar char="•"/>
            </a:pPr>
            <a:r>
              <a:rPr lang="en-US" sz="2400" b="1">
                <a:latin typeface="Arial" pitchFamily="-72" charset="0"/>
                <a:ea typeface="Arial" pitchFamily="-72" charset="0"/>
                <a:cs typeface="Arial" pitchFamily="-72" charset="0"/>
                <a:sym typeface="Arial Bold" pitchFamily="-72" charset="0"/>
              </a:rPr>
              <a:t> Improving hurricane observing strategies </a:t>
            </a:r>
            <a:endParaRPr lang="en-US" sz="2000" b="1">
              <a:latin typeface="Arial" pitchFamily="-72" charset="0"/>
              <a:ea typeface="Arial" pitchFamily="-72" charset="0"/>
              <a:cs typeface="Arial" pitchFamily="-72" charset="0"/>
              <a:sym typeface="Arial Bold" pitchFamily="-72" charset="0"/>
            </a:endParaRPr>
          </a:p>
          <a:p>
            <a:pPr marL="0" indent="0" defTabSz="682625" eaLnBrk="1" hangingPunct="1">
              <a:spcBef>
                <a:spcPts val="1100"/>
              </a:spcBef>
              <a:buSzPct val="115000"/>
              <a:buFontTx/>
              <a:buChar char="•"/>
            </a:pPr>
            <a:r>
              <a:rPr lang="en-US" sz="2400" b="1">
                <a:latin typeface="Arial" pitchFamily="-72" charset="0"/>
                <a:ea typeface="Arial" pitchFamily="-72" charset="0"/>
                <a:cs typeface="Arial" pitchFamily="-72" charset="0"/>
                <a:sym typeface="Arial Bold" pitchFamily="-72" charset="0"/>
              </a:rPr>
              <a:t> Developing &amp; evaluating numerical models</a:t>
            </a:r>
            <a:r>
              <a:rPr lang="en-US" sz="2400" b="1">
                <a:latin typeface="Arial" pitchFamily="-72" charset="0"/>
                <a:ea typeface="Arial" pitchFamily="-72" charset="0"/>
                <a:cs typeface="Arial" pitchFamily="-72" charset="0"/>
                <a:sym typeface="Arial" pitchFamily="-72" charset="0"/>
              </a:rPr>
              <a:t> </a:t>
            </a:r>
            <a:endParaRPr lang="en-US" sz="2000" b="1">
              <a:latin typeface="Arial" pitchFamily="-72" charset="0"/>
              <a:ea typeface="Arial" pitchFamily="-72" charset="0"/>
              <a:cs typeface="Arial" pitchFamily="-72" charset="0"/>
              <a:sym typeface="Arial" pitchFamily="-72" charset="0"/>
            </a:endParaRPr>
          </a:p>
          <a:p>
            <a:pPr marL="0" indent="0" defTabSz="682625" eaLnBrk="1" hangingPunct="1">
              <a:spcBef>
                <a:spcPts val="1100"/>
              </a:spcBef>
              <a:buSzPct val="115000"/>
              <a:buFontTx/>
              <a:buChar char="•"/>
            </a:pPr>
            <a:r>
              <a:rPr lang="en-US" sz="2400" b="1">
                <a:latin typeface="Arial" pitchFamily="-72" charset="0"/>
                <a:ea typeface="Arial" pitchFamily="-72" charset="0"/>
                <a:cs typeface="Arial" pitchFamily="-72" charset="0"/>
                <a:sym typeface="Arial Bold" pitchFamily="-72" charset="0"/>
              </a:rPr>
              <a:t> Transition technology &amp; applications</a:t>
            </a:r>
            <a:endParaRPr lang="en-US" sz="2000" b="1">
              <a:latin typeface="Arial" pitchFamily="-72" charset="0"/>
              <a:ea typeface="Arial" pitchFamily="-72" charset="0"/>
              <a:cs typeface="Arial" pitchFamily="-72" charset="0"/>
              <a:sym typeface="Arial" pitchFamily="-72" charset="0"/>
            </a:endParaRPr>
          </a:p>
          <a:p>
            <a:pPr marL="0" indent="0" defTabSz="682625" eaLnBrk="1" hangingPunct="1">
              <a:spcBef>
                <a:spcPts val="1100"/>
              </a:spcBef>
              <a:buSzPct val="115000"/>
              <a:buFontTx/>
              <a:buChar char="•"/>
            </a:pPr>
            <a:r>
              <a:rPr lang="en-US" sz="2400" b="1">
                <a:latin typeface="Arial" pitchFamily="-72" charset="0"/>
                <a:ea typeface="Arial" pitchFamily="-72" charset="0"/>
                <a:cs typeface="Arial" pitchFamily="-72" charset="0"/>
                <a:sym typeface="Arial Bold" pitchFamily="-72" charset="0"/>
              </a:rPr>
              <a:t> Outreach to the public</a:t>
            </a:r>
            <a:endParaRPr lang="en-US" b="1">
              <a:latin typeface="Arial" pitchFamily="-72" charset="0"/>
              <a:ea typeface="Arial" pitchFamily="-72" charset="0"/>
              <a:cs typeface="Arial" pitchFamily="-72" charset="0"/>
            </a:endParaRPr>
          </a:p>
        </p:txBody>
      </p:sp>
      <p:pic>
        <p:nvPicPr>
          <p:cNvPr id="59408" name="Picture 19" descr="TDR on tail_red.jpg"/>
          <p:cNvPicPr>
            <a:picLocks noChangeAspect="1"/>
          </p:cNvPicPr>
          <p:nvPr/>
        </p:nvPicPr>
        <p:blipFill>
          <a:blip r:embed="rId8"/>
          <a:srcRect/>
          <a:stretch>
            <a:fillRect/>
          </a:stretch>
        </p:blipFill>
        <p:spPr bwMode="auto">
          <a:xfrm>
            <a:off x="7192963" y="990600"/>
            <a:ext cx="1738312" cy="1303338"/>
          </a:xfrm>
          <a:prstGeom prst="rect">
            <a:avLst/>
          </a:prstGeom>
          <a:noFill/>
          <a:ln w="9525">
            <a:noFill/>
            <a:miter lim="800000"/>
            <a:headEnd/>
            <a:tailEnd/>
          </a:ln>
        </p:spPr>
      </p:pic>
      <p:pic>
        <p:nvPicPr>
          <p:cNvPr id="59409" name="Picture 20" descr="Range_Flight_Takeoff2_15Aug10.jpg"/>
          <p:cNvPicPr>
            <a:picLocks noChangeAspect="1"/>
          </p:cNvPicPr>
          <p:nvPr/>
        </p:nvPicPr>
        <p:blipFill>
          <a:blip r:embed="rId9"/>
          <a:srcRect/>
          <a:stretch>
            <a:fillRect/>
          </a:stretch>
        </p:blipFill>
        <p:spPr bwMode="auto">
          <a:xfrm>
            <a:off x="7192963" y="2316163"/>
            <a:ext cx="1738312" cy="763587"/>
          </a:xfrm>
          <a:prstGeom prst="rect">
            <a:avLst/>
          </a:prstGeom>
          <a:noFill/>
          <a:ln w="9525">
            <a:noFill/>
            <a:miter lim="800000"/>
            <a:headEnd/>
            <a:tailEnd/>
          </a:ln>
        </p:spPr>
      </p:pic>
      <p:pic>
        <p:nvPicPr>
          <p:cNvPr id="59410" name="Picture 21" descr="C:\Users\Trailer11\Desktop\IMAGES\Sept14-15\HS3_1200914_2300UTC_IR.PNG"/>
          <p:cNvPicPr>
            <a:picLocks noChangeAspect="1"/>
          </p:cNvPicPr>
          <p:nvPr/>
        </p:nvPicPr>
        <p:blipFill>
          <a:blip r:embed="rId10"/>
          <a:srcRect/>
          <a:stretch>
            <a:fillRect/>
          </a:stretch>
        </p:blipFill>
        <p:spPr bwMode="auto">
          <a:xfrm>
            <a:off x="152400" y="4086225"/>
            <a:ext cx="2565400" cy="2314575"/>
          </a:xfrm>
          <a:prstGeom prst="rect">
            <a:avLst/>
          </a:prstGeom>
          <a:noFill/>
          <a:ln w="9525">
            <a:noFill/>
            <a:miter lim="800000"/>
            <a:headEnd/>
            <a:tailEnd/>
          </a:ln>
        </p:spPr>
      </p:pic>
      <p:sp>
        <p:nvSpPr>
          <p:cNvPr id="59411" name="AutoShape 22"/>
          <p:cNvSpPr>
            <a:spLocks/>
          </p:cNvSpPr>
          <p:nvPr/>
        </p:nvSpPr>
        <p:spPr bwMode="auto">
          <a:xfrm>
            <a:off x="0" y="6030913"/>
            <a:ext cx="2740025" cy="357187"/>
          </a:xfrm>
          <a:custGeom>
            <a:avLst/>
            <a:gdLst>
              <a:gd name="T0" fmla="*/ 173790272 w 21600"/>
              <a:gd name="T1" fmla="*/ 2953292 h 21600"/>
              <a:gd name="T2" fmla="*/ 173790272 w 21600"/>
              <a:gd name="T3" fmla="*/ 2953292 h 21600"/>
              <a:gd name="T4" fmla="*/ 173790272 w 21600"/>
              <a:gd name="T5" fmla="*/ 2953292 h 21600"/>
              <a:gd name="T6" fmla="*/ 173790272 w 21600"/>
              <a:gd name="T7" fmla="*/ 295329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9525">
            <a:noFill/>
            <a:miter lim="800000"/>
            <a:headEnd/>
            <a:tailEnd/>
          </a:ln>
        </p:spPr>
        <p:txBody>
          <a:bodyPr lIns="45719" tIns="45719" rIns="45719" bIns="45719">
            <a:prstTxWarp prst="textNoShape">
              <a:avLst/>
            </a:prstTxWarp>
          </a:bodyPr>
          <a:lstStyle/>
          <a:p>
            <a:pPr algn="ctr"/>
            <a:r>
              <a:rPr lang="en-US" sz="1800">
                <a:solidFill>
                  <a:srgbClr val="FFFFFF"/>
                </a:solidFill>
                <a:sym typeface="Trebuchet MS" pitchFamily="-72" charset="0"/>
              </a:rPr>
              <a:t>Hurricane Nadine</a:t>
            </a:r>
            <a:endParaRPr lang="en-US" sz="1800"/>
          </a:p>
        </p:txBody>
      </p:sp>
      <p:pic>
        <p:nvPicPr>
          <p:cNvPr id="59412" name="Picture 1" descr="screen-shot-2014-09-19-at-4-31-18-pm.png"/>
          <p:cNvPicPr>
            <a:picLocks noChangeAspect="1"/>
          </p:cNvPicPr>
          <p:nvPr/>
        </p:nvPicPr>
        <p:blipFill>
          <a:blip r:embed="rId11"/>
          <a:srcRect/>
          <a:stretch>
            <a:fillRect/>
          </a:stretch>
        </p:blipFill>
        <p:spPr bwMode="auto">
          <a:xfrm>
            <a:off x="7192963" y="3101975"/>
            <a:ext cx="1738312" cy="850900"/>
          </a:xfrm>
          <a:prstGeom prst="rect">
            <a:avLst/>
          </a:prstGeom>
          <a:noFill/>
          <a:ln w="9525">
            <a:noFill/>
            <a:miter lim="800000"/>
            <a:headEnd/>
            <a:tailEnd/>
          </a:ln>
        </p:spPr>
      </p:pic>
      <p:sp>
        <p:nvSpPr>
          <p:cNvPr id="59413" name="Line 14"/>
          <p:cNvSpPr>
            <a:spLocks noChangeShapeType="1"/>
          </p:cNvSpPr>
          <p:nvPr/>
        </p:nvSpPr>
        <p:spPr bwMode="auto">
          <a:xfrm>
            <a:off x="304800" y="609600"/>
            <a:ext cx="8597900" cy="17463"/>
          </a:xfrm>
          <a:prstGeom prst="line">
            <a:avLst/>
          </a:prstGeom>
          <a:noFill/>
          <a:ln w="38100">
            <a:solidFill>
              <a:srgbClr val="FFFF00"/>
            </a:solidFill>
            <a:round/>
            <a:headEnd/>
            <a:tailEnd/>
          </a:ln>
        </p:spPr>
        <p:txBody>
          <a:bodyPr wrap="none" anchor="ctr">
            <a:prstTxWarp prst="textNoShape">
              <a:avLst/>
            </a:prstTxWarp>
          </a:bodyPr>
          <a:lstStyle/>
          <a:p>
            <a:endParaRPr lang="en-US"/>
          </a:p>
        </p:txBody>
      </p:sp>
      <p:sp>
        <p:nvSpPr>
          <p:cNvPr id="59414" name="Title 4"/>
          <p:cNvSpPr txBox="1">
            <a:spLocks/>
          </p:cNvSpPr>
          <p:nvPr/>
        </p:nvSpPr>
        <p:spPr bwMode="auto">
          <a:xfrm>
            <a:off x="0" y="0"/>
            <a:ext cx="9144000" cy="665163"/>
          </a:xfrm>
          <a:prstGeom prst="rect">
            <a:avLst/>
          </a:prstGeom>
          <a:noFill/>
          <a:ln w="9525">
            <a:noFill/>
            <a:miter lim="800000"/>
            <a:headEnd/>
            <a:tailEnd/>
          </a:ln>
        </p:spPr>
        <p:txBody>
          <a:bodyPr lIns="182880" rIns="182880" anchor="ctr">
            <a:prstTxWarp prst="textNoShape">
              <a:avLst/>
            </a:prstTxWarp>
          </a:bodyPr>
          <a:lstStyle/>
          <a:p>
            <a:pPr algn="ctr">
              <a:lnSpc>
                <a:spcPct val="85000"/>
              </a:lnSpc>
            </a:pPr>
            <a:r>
              <a:rPr lang="en-US" sz="3200" b="1">
                <a:solidFill>
                  <a:srgbClr val="FFFF00"/>
                </a:solidFill>
                <a:latin typeface="Calibri" pitchFamily="-72" charset="0"/>
                <a:ea typeface="Calibri" pitchFamily="-72" charset="0"/>
                <a:cs typeface="Calibri" pitchFamily="-72" charset="0"/>
              </a:rPr>
              <a:t>Research Focus </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5" name="Picture 2" descr="WISE3"/>
          <p:cNvPicPr>
            <a:picLocks noChangeAspect="1" noChangeArrowheads="1"/>
          </p:cNvPicPr>
          <p:nvPr/>
        </p:nvPicPr>
        <p:blipFill>
          <a:blip r:embed="rId3"/>
          <a:srcRect/>
          <a:stretch>
            <a:fillRect/>
          </a:stretch>
        </p:blipFill>
        <p:spPr bwMode="auto">
          <a:xfrm>
            <a:off x="533400" y="1385888"/>
            <a:ext cx="8067675" cy="5472112"/>
          </a:xfrm>
          <a:prstGeom prst="rect">
            <a:avLst/>
          </a:prstGeom>
          <a:noFill/>
          <a:ln w="9525">
            <a:noFill/>
            <a:miter lim="800000"/>
            <a:headEnd/>
            <a:tailEnd/>
          </a:ln>
        </p:spPr>
      </p:pic>
      <p:pic>
        <p:nvPicPr>
          <p:cNvPr id="4" name="Picture 9" descr="shirley_hires"/>
          <p:cNvPicPr>
            <a:picLocks noChangeAspect="1" noChangeArrowheads="1"/>
          </p:cNvPicPr>
          <p:nvPr/>
        </p:nvPicPr>
        <p:blipFill>
          <a:blip r:embed="rId4"/>
          <a:srcRect/>
          <a:stretch>
            <a:fillRect/>
          </a:stretch>
        </p:blipFill>
        <p:spPr bwMode="auto">
          <a:xfrm>
            <a:off x="395288" y="2997200"/>
            <a:ext cx="4598987" cy="3327400"/>
          </a:xfrm>
          <a:prstGeom prst="rect">
            <a:avLst/>
          </a:prstGeom>
          <a:noFill/>
          <a:ln w="9525">
            <a:noFill/>
            <a:miter lim="800000"/>
            <a:headEnd/>
            <a:tailEnd/>
          </a:ln>
        </p:spPr>
      </p:pic>
      <p:sp>
        <p:nvSpPr>
          <p:cNvPr id="5" name="Rounded Rectangle 4"/>
          <p:cNvSpPr/>
          <p:nvPr/>
        </p:nvSpPr>
        <p:spPr>
          <a:xfrm>
            <a:off x="0" y="-26988"/>
            <a:ext cx="7956550" cy="692151"/>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 name="Text Box 3"/>
          <p:cNvSpPr txBox="1">
            <a:spLocks noChangeArrowheads="1"/>
          </p:cNvSpPr>
          <p:nvPr/>
        </p:nvSpPr>
        <p:spPr bwMode="auto">
          <a:xfrm>
            <a:off x="755650" y="44450"/>
            <a:ext cx="3844925" cy="579438"/>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chemeClr val="bg1"/>
                </a:solidFill>
                <a:latin typeface="+mj-lt"/>
                <a:cs typeface="ＭＳ Ｐゴシック" pitchFamily="84" charset="-128"/>
              </a:rPr>
              <a:t>Inside the P-3 Aircraft</a:t>
            </a:r>
            <a:endParaRPr lang="en-US" sz="3200" dirty="0">
              <a:solidFill>
                <a:schemeClr val="bg1"/>
              </a:solidFill>
              <a:latin typeface="+mj-lt"/>
              <a:cs typeface="ＭＳ Ｐゴシック" pitchFamily="84" charset="-128"/>
            </a:endParaRPr>
          </a:p>
        </p:txBody>
      </p:sp>
      <p:pic>
        <p:nvPicPr>
          <p:cNvPr id="6" name="Picture 11" descr="NOAA"/>
          <p:cNvPicPr>
            <a:picLocks noChangeAspect="1" noChangeArrowheads="1"/>
          </p:cNvPicPr>
          <p:nvPr/>
        </p:nvPicPr>
        <p:blipFill>
          <a:blip r:embed="rId5"/>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7" name="Picture 3" descr="/Users/shirleymurillo/Downloads/104514_HurricaneHunter-HD1080-slow.mp4">
            <a:hlinkClick r:id="" action="ppaction://media"/>
          </p:cNvPr>
          <p:cNvPicPr/>
          <p:nvPr>
            <a:videoFile r:link="rId1"/>
          </p:nvPr>
        </p:nvPicPr>
        <p:blipFill>
          <a:blip r:embed="rId4"/>
          <a:srcRect/>
          <a:stretch>
            <a:fillRect/>
          </a:stretch>
        </p:blipFill>
        <p:spPr bwMode="auto">
          <a:xfrm>
            <a:off x="153988" y="1066800"/>
            <a:ext cx="8761412" cy="49276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34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7347"/>
                                        </p:tgtEl>
                                      </p:cBhvr>
                                    </p:cmd>
                                  </p:childTnLst>
                                </p:cTn>
                              </p:par>
                            </p:childTnLst>
                          </p:cTn>
                        </p:par>
                      </p:childTnLst>
                    </p:cTn>
                  </p:par>
                </p:childTnLst>
              </p:cTn>
              <p:nextCondLst>
                <p:cond evt="onClick" delay="0">
                  <p:tgtEl>
                    <p:spTgt spid="57347"/>
                  </p:tgtEl>
                </p:cond>
              </p:nextCondLst>
            </p:seq>
            <p:video>
              <p:cMediaNode>
                <p:cTn id="7" fill="hold" display="0">
                  <p:stCondLst>
                    <p:cond delay="indefinite"/>
                  </p:stCondLst>
                  <p:endCondLst>
                    <p:cond evt="onNext" delay="0">
                      <p:tgtEl>
                        <p:sldTgt/>
                      </p:tgtEl>
                    </p:cond>
                    <p:cond evt="onPrev" delay="0">
                      <p:tgtEl>
                        <p:sldTgt/>
                      </p:tgtEl>
                    </p:cond>
                  </p:endCondLst>
                </p:cTn>
                <p:tgtEl>
                  <p:spTgt spid="57347"/>
                </p:tgtEl>
              </p:cMediaNode>
            </p:video>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3" name="Rectangle 3"/>
          <p:cNvSpPr>
            <a:spLocks noGrp="1" noChangeArrowheads="1"/>
          </p:cNvSpPr>
          <p:nvPr>
            <p:ph type="body" idx="4294967295"/>
          </p:nvPr>
        </p:nvSpPr>
        <p:spPr>
          <a:xfrm>
            <a:off x="0" y="838200"/>
            <a:ext cx="5005388" cy="5638800"/>
          </a:xfrm>
        </p:spPr>
        <p:txBody>
          <a:bodyPr/>
          <a:lstStyle/>
          <a:p>
            <a:r>
              <a:rPr lang="en-US" sz="2800"/>
              <a:t>NOAA’s Office of Education Opportunities</a:t>
            </a:r>
          </a:p>
          <a:p>
            <a:r>
              <a:rPr lang="en-US" sz="2800"/>
              <a:t>Fellowships</a:t>
            </a:r>
          </a:p>
          <a:p>
            <a:pPr lvl="1">
              <a:buFont typeface="Times" pitchFamily="-72" charset="0"/>
              <a:buChar char="•"/>
            </a:pPr>
            <a:r>
              <a:rPr lang="en-US" sz="2400"/>
              <a:t>Knauss Sea Grant Fellows </a:t>
            </a:r>
          </a:p>
          <a:p>
            <a:pPr lvl="1">
              <a:buFont typeface="Times" pitchFamily="-72" charset="0"/>
              <a:buChar char="•"/>
            </a:pPr>
            <a:r>
              <a:rPr lang="en-US" sz="2400"/>
              <a:t>Presidential Management Fellows  </a:t>
            </a:r>
          </a:p>
          <a:p>
            <a:pPr lvl="1">
              <a:buFont typeface="Times" pitchFamily="-72" charset="0"/>
              <a:buChar char="•"/>
            </a:pPr>
            <a:r>
              <a:rPr lang="en-US" sz="2400"/>
              <a:t>Great Lakes Summer Fellows </a:t>
            </a:r>
          </a:p>
          <a:p>
            <a:r>
              <a:rPr lang="en-US" sz="2800"/>
              <a:t>Internships</a:t>
            </a:r>
          </a:p>
          <a:p>
            <a:pPr lvl="1">
              <a:buFont typeface="Times" pitchFamily="-72" charset="0"/>
              <a:buChar char="•"/>
            </a:pPr>
            <a:r>
              <a:rPr lang="en-US" sz="2400"/>
              <a:t>Hollings</a:t>
            </a:r>
          </a:p>
          <a:p>
            <a:r>
              <a:rPr lang="en-US" sz="2800"/>
              <a:t>NOAA Corps</a:t>
            </a:r>
          </a:p>
          <a:p>
            <a:r>
              <a:rPr lang="en-US" sz="2800"/>
              <a:t>Cooperative Institutes</a:t>
            </a:r>
          </a:p>
          <a:p>
            <a:r>
              <a:rPr lang="en-US" sz="2800"/>
              <a:t>Federal Employee</a:t>
            </a:r>
          </a:p>
        </p:txBody>
      </p:sp>
      <p:pic>
        <p:nvPicPr>
          <p:cNvPr id="61444" name="Picture 4" descr="katieChad_PCOGenericSmall"/>
          <p:cNvPicPr>
            <a:picLocks noChangeAspect="1" noChangeArrowheads="1"/>
          </p:cNvPicPr>
          <p:nvPr/>
        </p:nvPicPr>
        <p:blipFill>
          <a:blip r:embed="rId3"/>
          <a:srcRect/>
          <a:stretch>
            <a:fillRect/>
          </a:stretch>
        </p:blipFill>
        <p:spPr bwMode="auto">
          <a:xfrm>
            <a:off x="6019800" y="3810000"/>
            <a:ext cx="2971800" cy="2235200"/>
          </a:xfrm>
          <a:prstGeom prst="rect">
            <a:avLst/>
          </a:prstGeom>
          <a:noFill/>
          <a:ln w="9525">
            <a:noFill/>
            <a:miter lim="800000"/>
            <a:headEnd/>
            <a:tailEnd/>
          </a:ln>
        </p:spPr>
      </p:pic>
      <p:sp>
        <p:nvSpPr>
          <p:cNvPr id="61445" name="Text Box 5"/>
          <p:cNvSpPr txBox="1">
            <a:spLocks noChangeArrowheads="1"/>
          </p:cNvSpPr>
          <p:nvPr/>
        </p:nvSpPr>
        <p:spPr bwMode="auto">
          <a:xfrm>
            <a:off x="6019800" y="3810000"/>
            <a:ext cx="2303463" cy="777875"/>
          </a:xfrm>
          <a:prstGeom prst="rect">
            <a:avLst/>
          </a:prstGeom>
          <a:solidFill>
            <a:schemeClr val="tx1"/>
          </a:solidFill>
          <a:ln w="9525">
            <a:noFill/>
            <a:miter lim="800000"/>
            <a:headEnd/>
            <a:tailEnd/>
          </a:ln>
        </p:spPr>
        <p:txBody>
          <a:bodyPr wrap="none">
            <a:prstTxWarp prst="textNoShape">
              <a:avLst/>
            </a:prstTxWarp>
            <a:spAutoFit/>
          </a:bodyPr>
          <a:lstStyle/>
          <a:p>
            <a:pPr>
              <a:buFont typeface="Arial" pitchFamily="-72" charset="0"/>
              <a:buChar char="•"/>
            </a:pPr>
            <a:r>
              <a:rPr lang="en-US" sz="1500">
                <a:solidFill>
                  <a:schemeClr val="bg1"/>
                </a:solidFill>
                <a:latin typeface="Times New Roman" pitchFamily="-72" charset="0"/>
              </a:rPr>
              <a:t>NOAA Sea Grant Fellows </a:t>
            </a:r>
            <a:br>
              <a:rPr lang="en-US" sz="1500">
                <a:solidFill>
                  <a:schemeClr val="bg1"/>
                </a:solidFill>
                <a:latin typeface="Times New Roman" pitchFamily="-72" charset="0"/>
              </a:rPr>
            </a:br>
            <a:r>
              <a:rPr lang="en-US" sz="1500">
                <a:solidFill>
                  <a:schemeClr val="bg1"/>
                </a:solidFill>
                <a:latin typeface="Times New Roman" pitchFamily="-72" charset="0"/>
              </a:rPr>
              <a:t>Katie Fitzgibbons &amp; </a:t>
            </a:r>
            <a:br>
              <a:rPr lang="en-US" sz="1500">
                <a:solidFill>
                  <a:schemeClr val="bg1"/>
                </a:solidFill>
                <a:latin typeface="Times New Roman" pitchFamily="-72" charset="0"/>
              </a:rPr>
            </a:br>
            <a:r>
              <a:rPr lang="en-US" sz="1500">
                <a:solidFill>
                  <a:schemeClr val="bg1"/>
                </a:solidFill>
                <a:latin typeface="Times New Roman" pitchFamily="-72" charset="0"/>
              </a:rPr>
              <a:t>Dr. Chad McNutt</a:t>
            </a:r>
          </a:p>
        </p:txBody>
      </p:sp>
      <p:pic>
        <p:nvPicPr>
          <p:cNvPr id="61446" name="Picture 6" descr="SeaGrant-logo-correct-hi-res"/>
          <p:cNvPicPr>
            <a:picLocks noChangeAspect="1" noChangeArrowheads="1"/>
          </p:cNvPicPr>
          <p:nvPr/>
        </p:nvPicPr>
        <p:blipFill>
          <a:blip r:embed="rId4"/>
          <a:srcRect/>
          <a:stretch>
            <a:fillRect/>
          </a:stretch>
        </p:blipFill>
        <p:spPr bwMode="auto">
          <a:xfrm>
            <a:off x="7681913" y="5586413"/>
            <a:ext cx="1309687" cy="738187"/>
          </a:xfrm>
          <a:prstGeom prst="rect">
            <a:avLst/>
          </a:prstGeom>
          <a:noFill/>
          <a:ln w="9525">
            <a:noFill/>
            <a:miter lim="800000"/>
            <a:headEnd/>
            <a:tailEnd/>
          </a:ln>
        </p:spPr>
      </p:pic>
      <p:pic>
        <p:nvPicPr>
          <p:cNvPr id="61447" name="Picture 7" descr="maryAnn_PCOGenericSmall"/>
          <p:cNvPicPr>
            <a:picLocks noChangeAspect="1" noChangeArrowheads="1"/>
          </p:cNvPicPr>
          <p:nvPr/>
        </p:nvPicPr>
        <p:blipFill>
          <a:blip r:embed="rId5"/>
          <a:srcRect b="14050"/>
          <a:stretch>
            <a:fillRect/>
          </a:stretch>
        </p:blipFill>
        <p:spPr bwMode="auto">
          <a:xfrm>
            <a:off x="6019800" y="990600"/>
            <a:ext cx="2819400" cy="1981200"/>
          </a:xfrm>
          <a:prstGeom prst="rect">
            <a:avLst/>
          </a:prstGeom>
          <a:noFill/>
          <a:ln w="9525">
            <a:noFill/>
            <a:miter lim="800000"/>
            <a:headEnd/>
            <a:tailEnd/>
          </a:ln>
        </p:spPr>
      </p:pic>
      <p:sp>
        <p:nvSpPr>
          <p:cNvPr id="61448" name="Text Box 8"/>
          <p:cNvSpPr txBox="1">
            <a:spLocks noChangeArrowheads="1"/>
          </p:cNvSpPr>
          <p:nvPr/>
        </p:nvSpPr>
        <p:spPr bwMode="auto">
          <a:xfrm>
            <a:off x="5618163" y="2743200"/>
            <a:ext cx="3525837" cy="320675"/>
          </a:xfrm>
          <a:prstGeom prst="rect">
            <a:avLst/>
          </a:prstGeom>
          <a:solidFill>
            <a:schemeClr val="tx1"/>
          </a:solidFill>
          <a:ln w="9525">
            <a:noFill/>
            <a:miter lim="800000"/>
            <a:headEnd/>
            <a:tailEnd/>
          </a:ln>
        </p:spPr>
        <p:txBody>
          <a:bodyPr wrap="none">
            <a:prstTxWarp prst="textNoShape">
              <a:avLst/>
            </a:prstTxWarp>
            <a:spAutoFit/>
          </a:bodyPr>
          <a:lstStyle/>
          <a:p>
            <a:pPr>
              <a:buFont typeface="Arial" pitchFamily="-72" charset="0"/>
              <a:buChar char="•"/>
            </a:pPr>
            <a:r>
              <a:rPr lang="en-US" sz="1500">
                <a:solidFill>
                  <a:schemeClr val="bg1"/>
                </a:solidFill>
                <a:latin typeface="Times New Roman" pitchFamily="-72" charset="0"/>
              </a:rPr>
              <a:t>PMF &amp; NWS Employee, Mary Ann Kutny</a:t>
            </a:r>
          </a:p>
        </p:txBody>
      </p:sp>
      <p:pic>
        <p:nvPicPr>
          <p:cNvPr id="61449" name="Picture 9" descr="PMF_opm_logo2"/>
          <p:cNvPicPr>
            <a:picLocks noChangeAspect="1" noChangeArrowheads="1"/>
          </p:cNvPicPr>
          <p:nvPr/>
        </p:nvPicPr>
        <p:blipFill>
          <a:blip r:embed="rId6"/>
          <a:srcRect/>
          <a:stretch>
            <a:fillRect/>
          </a:stretch>
        </p:blipFill>
        <p:spPr bwMode="auto">
          <a:xfrm>
            <a:off x="5181600" y="990600"/>
            <a:ext cx="990600" cy="949325"/>
          </a:xfrm>
          <a:prstGeom prst="rect">
            <a:avLst/>
          </a:prstGeom>
          <a:noFill/>
          <a:ln w="9525">
            <a:noFill/>
            <a:miter lim="800000"/>
            <a:headEnd/>
            <a:tailEnd/>
          </a:ln>
        </p:spPr>
      </p:pic>
      <p:pic>
        <p:nvPicPr>
          <p:cNvPr id="61450" name="Picture 10" descr="vadmbotc109l"/>
          <p:cNvPicPr>
            <a:picLocks noChangeAspect="1" noChangeArrowheads="1"/>
          </p:cNvPicPr>
          <p:nvPr/>
        </p:nvPicPr>
        <p:blipFill>
          <a:blip r:embed="rId7"/>
          <a:srcRect/>
          <a:stretch>
            <a:fillRect/>
          </a:stretch>
        </p:blipFill>
        <p:spPr bwMode="auto">
          <a:xfrm>
            <a:off x="2362200" y="4114800"/>
            <a:ext cx="3429000" cy="1209675"/>
          </a:xfrm>
          <a:prstGeom prst="rect">
            <a:avLst/>
          </a:prstGeom>
          <a:noFill/>
          <a:ln w="9525">
            <a:noFill/>
            <a:miter lim="800000"/>
            <a:headEnd/>
            <a:tailEnd/>
          </a:ln>
        </p:spPr>
      </p:pic>
      <p:sp>
        <p:nvSpPr>
          <p:cNvPr id="61451" name="Text Box 11"/>
          <p:cNvSpPr txBox="1">
            <a:spLocks noChangeArrowheads="1"/>
          </p:cNvSpPr>
          <p:nvPr/>
        </p:nvSpPr>
        <p:spPr bwMode="auto">
          <a:xfrm>
            <a:off x="3481388" y="5029200"/>
            <a:ext cx="2370137" cy="549275"/>
          </a:xfrm>
          <a:prstGeom prst="rect">
            <a:avLst/>
          </a:prstGeom>
          <a:solidFill>
            <a:schemeClr val="tx1"/>
          </a:solidFill>
          <a:ln w="9525">
            <a:noFill/>
            <a:miter lim="800000"/>
            <a:headEnd/>
            <a:tailEnd/>
          </a:ln>
        </p:spPr>
        <p:txBody>
          <a:bodyPr wrap="none">
            <a:prstTxWarp prst="textNoShape">
              <a:avLst/>
            </a:prstTxWarp>
            <a:spAutoFit/>
          </a:bodyPr>
          <a:lstStyle/>
          <a:p>
            <a:pPr algn="r">
              <a:buFont typeface="Arial" pitchFamily="-72" charset="0"/>
              <a:buChar char="•"/>
            </a:pPr>
            <a:r>
              <a:rPr lang="en-US" sz="1500">
                <a:solidFill>
                  <a:schemeClr val="bg1"/>
                </a:solidFill>
                <a:latin typeface="Times New Roman" pitchFamily="-72" charset="0"/>
              </a:rPr>
              <a:t>NOAA 109</a:t>
            </a:r>
            <a:r>
              <a:rPr lang="en-US" sz="1500" baseline="30000">
                <a:solidFill>
                  <a:schemeClr val="bg1"/>
                </a:solidFill>
                <a:latin typeface="Times New Roman" pitchFamily="-72" charset="0"/>
              </a:rPr>
              <a:t>th</a:t>
            </a:r>
            <a:r>
              <a:rPr lang="en-US" sz="1500">
                <a:solidFill>
                  <a:schemeClr val="bg1"/>
                </a:solidFill>
                <a:latin typeface="Times New Roman" pitchFamily="-72" charset="0"/>
              </a:rPr>
              <a:t> </a:t>
            </a:r>
            <a:br>
              <a:rPr lang="en-US" sz="1500">
                <a:solidFill>
                  <a:schemeClr val="bg1"/>
                </a:solidFill>
                <a:latin typeface="Times New Roman" pitchFamily="-72" charset="0"/>
              </a:rPr>
            </a:br>
            <a:r>
              <a:rPr lang="en-US" sz="1500">
                <a:solidFill>
                  <a:schemeClr val="bg1"/>
                </a:solidFill>
                <a:latin typeface="Times New Roman" pitchFamily="-72" charset="0"/>
              </a:rPr>
              <a:t>Basic Officer Training Class</a:t>
            </a:r>
          </a:p>
        </p:txBody>
      </p:sp>
      <p:sp>
        <p:nvSpPr>
          <p:cNvPr id="61452" name="Slide Number Placeholder 11"/>
          <p:cNvSpPr txBox="1">
            <a:spLocks noGrp="1"/>
          </p:cNvSpPr>
          <p:nvPr/>
        </p:nvSpPr>
        <p:spPr bwMode="auto">
          <a:xfrm>
            <a:off x="7010400" y="6629400"/>
            <a:ext cx="2133600" cy="228600"/>
          </a:xfrm>
          <a:prstGeom prst="rect">
            <a:avLst/>
          </a:prstGeom>
          <a:noFill/>
          <a:ln w="9525">
            <a:noFill/>
            <a:miter lim="800000"/>
            <a:headEnd/>
            <a:tailEnd/>
          </a:ln>
        </p:spPr>
        <p:txBody>
          <a:bodyPr tIns="0" anchor="ctr">
            <a:prstTxWarp prst="textNoShape">
              <a:avLst/>
            </a:prstTxWarp>
          </a:bodyPr>
          <a:lstStyle/>
          <a:p>
            <a:pPr algn="r">
              <a:buFont typeface="Arial" pitchFamily="-72" charset="0"/>
              <a:buChar char="•"/>
            </a:pPr>
            <a:fld id="{F93AD95E-1092-49FE-BCAE-C4D4B701EE12}" type="slidenum">
              <a:rPr lang="en-US" sz="1700">
                <a:latin typeface="TradeGothicBold" charset="0"/>
              </a:rPr>
              <a:pPr algn="r">
                <a:buFont typeface="Arial" pitchFamily="-72" charset="0"/>
                <a:buChar char="•"/>
              </a:pPr>
              <a:t>15</a:t>
            </a:fld>
            <a:endParaRPr lang="en-US" sz="1700">
              <a:latin typeface="TradeGothicBold" charset="0"/>
            </a:endParaRPr>
          </a:p>
        </p:txBody>
      </p:sp>
      <p:sp>
        <p:nvSpPr>
          <p:cNvPr id="13" name="Rounded Rectangle 12"/>
          <p:cNvSpPr/>
          <p:nvPr/>
        </p:nvSpPr>
        <p:spPr>
          <a:xfrm>
            <a:off x="0" y="0"/>
            <a:ext cx="7956550" cy="692150"/>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 name="Text Box 3"/>
          <p:cNvSpPr txBox="1">
            <a:spLocks noChangeArrowheads="1"/>
          </p:cNvSpPr>
          <p:nvPr/>
        </p:nvSpPr>
        <p:spPr bwMode="auto">
          <a:xfrm>
            <a:off x="755650" y="44450"/>
            <a:ext cx="7038975" cy="579438"/>
          </a:xfrm>
          <a:prstGeom prst="rect">
            <a:avLst/>
          </a:prstGeom>
          <a:noFill/>
          <a:ln>
            <a:noFill/>
          </a:ln>
          <a:extLst>
            <a:ext uri="{909E8E84-426E-40dd-AFC4-6F175D3DCCD1}"/>
            <a:ext uri="{91240B29-F687-4f45-9708-019B960494DF}"/>
          </a:extLst>
        </p:spPr>
        <p:txBody>
          <a:bodyPr wrap="none">
            <a:prstTxWarp prst="textNoShape">
              <a:avLst/>
            </a:prstTxWarp>
            <a:spAutoFit/>
          </a:bodyPr>
          <a:lstStyle/>
          <a:p>
            <a:r>
              <a:rPr lang="en-US" sz="3200" b="1">
                <a:solidFill>
                  <a:schemeClr val="bg1"/>
                </a:solidFill>
                <a:latin typeface="Calibri" pitchFamily="-72" charset="0"/>
              </a:rPr>
              <a:t>NOAA &amp; You: You can be a part of NOAA</a:t>
            </a:r>
            <a:endParaRPr lang="en-US" sz="3200">
              <a:solidFill>
                <a:schemeClr val="bg1"/>
              </a:solidFill>
              <a:latin typeface="Calibri" pitchFamily="-72" charset="0"/>
            </a:endParaRPr>
          </a:p>
        </p:txBody>
      </p:sp>
      <p:pic>
        <p:nvPicPr>
          <p:cNvPr id="6" name="Picture 11" descr="NOAA"/>
          <p:cNvPicPr>
            <a:picLocks noChangeAspect="1" noChangeArrowheads="1"/>
          </p:cNvPicPr>
          <p:nvPr/>
        </p:nvPicPr>
        <p:blipFill>
          <a:blip r:embed="rId8"/>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0" y="0"/>
            <a:ext cx="7956550" cy="692150"/>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63491" name="Rectangle 3"/>
          <p:cNvSpPr>
            <a:spLocks noGrp="1" noChangeArrowheads="1"/>
          </p:cNvSpPr>
          <p:nvPr>
            <p:ph type="body" idx="4294967295"/>
          </p:nvPr>
        </p:nvSpPr>
        <p:spPr>
          <a:xfrm>
            <a:off x="-76200" y="990600"/>
            <a:ext cx="8229600" cy="4525963"/>
          </a:xfrm>
        </p:spPr>
        <p:txBody>
          <a:bodyPr/>
          <a:lstStyle/>
          <a:p>
            <a:r>
              <a:rPr lang="en-US" sz="3000"/>
              <a:t>This Is An Exciting Time!!!</a:t>
            </a:r>
            <a:endParaRPr lang="en-US"/>
          </a:p>
          <a:p>
            <a:pPr lvl="1">
              <a:buFont typeface="Times" pitchFamily="-72" charset="0"/>
              <a:buChar char="•"/>
            </a:pPr>
            <a:r>
              <a:rPr lang="en-US" sz="2600"/>
              <a:t>Significant Environmental Challenges</a:t>
            </a:r>
          </a:p>
          <a:p>
            <a:pPr lvl="1">
              <a:buFont typeface="Times" pitchFamily="-72" charset="0"/>
              <a:buChar char="•"/>
            </a:pPr>
            <a:r>
              <a:rPr lang="en-US" sz="2600"/>
              <a:t>Increasing Attention On Oceans, Coasts </a:t>
            </a:r>
            <a:br>
              <a:rPr lang="en-US" sz="2600"/>
            </a:br>
            <a:r>
              <a:rPr lang="en-US" sz="2600"/>
              <a:t>and Great Lakes</a:t>
            </a:r>
          </a:p>
          <a:p>
            <a:pPr lvl="1">
              <a:buFont typeface="Times" pitchFamily="-72" charset="0"/>
              <a:buChar char="•"/>
            </a:pPr>
            <a:r>
              <a:rPr lang="en-US" sz="2600"/>
              <a:t>You Have An Opportunity To Contribute</a:t>
            </a:r>
            <a:endParaRPr lang="en-US"/>
          </a:p>
          <a:p>
            <a:pPr lvl="1">
              <a:buFont typeface="Arial" pitchFamily="-72" charset="0"/>
              <a:buNone/>
            </a:pPr>
            <a:endParaRPr lang="en-US"/>
          </a:p>
        </p:txBody>
      </p:sp>
      <p:pic>
        <p:nvPicPr>
          <p:cNvPr id="63492" name="Picture 4" descr="Blue Crab or What Looks Just Like One"/>
          <p:cNvPicPr>
            <a:picLocks noChangeAspect="1" noChangeArrowheads="1"/>
          </p:cNvPicPr>
          <p:nvPr/>
        </p:nvPicPr>
        <p:blipFill>
          <a:blip r:embed="rId3"/>
          <a:srcRect/>
          <a:stretch>
            <a:fillRect/>
          </a:stretch>
        </p:blipFill>
        <p:spPr bwMode="auto">
          <a:xfrm>
            <a:off x="452438" y="4191000"/>
            <a:ext cx="2928937" cy="2197100"/>
          </a:xfrm>
          <a:prstGeom prst="rect">
            <a:avLst/>
          </a:prstGeom>
          <a:noFill/>
          <a:ln w="9525">
            <a:noFill/>
            <a:miter lim="800000"/>
            <a:headEnd/>
            <a:tailEnd/>
          </a:ln>
        </p:spPr>
      </p:pic>
      <p:pic>
        <p:nvPicPr>
          <p:cNvPr id="63493" name="Picture 5" descr="Rehoboth"/>
          <p:cNvPicPr>
            <a:picLocks noChangeAspect="1" noChangeArrowheads="1"/>
          </p:cNvPicPr>
          <p:nvPr/>
        </p:nvPicPr>
        <p:blipFill>
          <a:blip r:embed="rId4"/>
          <a:srcRect/>
          <a:stretch>
            <a:fillRect/>
          </a:stretch>
        </p:blipFill>
        <p:spPr bwMode="auto">
          <a:xfrm>
            <a:off x="3744913" y="4191000"/>
            <a:ext cx="2798762" cy="2197100"/>
          </a:xfrm>
          <a:prstGeom prst="rect">
            <a:avLst/>
          </a:prstGeom>
          <a:noFill/>
          <a:ln w="9525">
            <a:noFill/>
            <a:miter lim="800000"/>
            <a:headEnd/>
            <a:tailEnd/>
          </a:ln>
        </p:spPr>
      </p:pic>
      <p:pic>
        <p:nvPicPr>
          <p:cNvPr id="63494" name="Picture 6" descr="Nino Full Earth"/>
          <p:cNvPicPr>
            <a:picLocks noChangeAspect="1" noChangeArrowheads="1"/>
          </p:cNvPicPr>
          <p:nvPr/>
        </p:nvPicPr>
        <p:blipFill>
          <a:blip r:embed="rId5"/>
          <a:srcRect/>
          <a:stretch>
            <a:fillRect/>
          </a:stretch>
        </p:blipFill>
        <p:spPr bwMode="auto">
          <a:xfrm>
            <a:off x="6073775" y="2286000"/>
            <a:ext cx="3070225" cy="3076575"/>
          </a:xfrm>
          <a:prstGeom prst="rect">
            <a:avLst/>
          </a:prstGeom>
          <a:noFill/>
          <a:ln w="9525">
            <a:noFill/>
            <a:miter lim="800000"/>
            <a:headEnd/>
            <a:tailEnd/>
          </a:ln>
        </p:spPr>
      </p:pic>
      <p:sp>
        <p:nvSpPr>
          <p:cNvPr id="63495" name="Slide Number Placeholder 6"/>
          <p:cNvSpPr txBox="1">
            <a:spLocks noGrp="1"/>
          </p:cNvSpPr>
          <p:nvPr/>
        </p:nvSpPr>
        <p:spPr bwMode="auto">
          <a:xfrm>
            <a:off x="7010400" y="6629400"/>
            <a:ext cx="2133600" cy="228600"/>
          </a:xfrm>
          <a:prstGeom prst="rect">
            <a:avLst/>
          </a:prstGeom>
          <a:noFill/>
          <a:ln w="9525">
            <a:noFill/>
            <a:miter lim="800000"/>
            <a:headEnd/>
            <a:tailEnd/>
          </a:ln>
        </p:spPr>
        <p:txBody>
          <a:bodyPr tIns="0" anchor="ctr">
            <a:prstTxWarp prst="textNoShape">
              <a:avLst/>
            </a:prstTxWarp>
          </a:bodyPr>
          <a:lstStyle/>
          <a:p>
            <a:pPr algn="r">
              <a:buFont typeface="Arial" pitchFamily="-72" charset="0"/>
              <a:buChar char="•"/>
            </a:pPr>
            <a:fld id="{7AFFE7CF-A78E-41FD-BDC0-53551DCC7FBD}" type="slidenum">
              <a:rPr lang="en-US" sz="1700">
                <a:latin typeface="TradeGothicBold" charset="0"/>
              </a:rPr>
              <a:pPr algn="r">
                <a:buFont typeface="Arial" pitchFamily="-72" charset="0"/>
                <a:buChar char="•"/>
              </a:pPr>
              <a:t>16</a:t>
            </a:fld>
            <a:endParaRPr lang="en-US" sz="1700">
              <a:latin typeface="TradeGothicBold" charset="0"/>
            </a:endParaRPr>
          </a:p>
        </p:txBody>
      </p:sp>
      <p:sp>
        <p:nvSpPr>
          <p:cNvPr id="3" name="Text Box 3"/>
          <p:cNvSpPr txBox="1">
            <a:spLocks noChangeArrowheads="1"/>
          </p:cNvSpPr>
          <p:nvPr/>
        </p:nvSpPr>
        <p:spPr bwMode="auto">
          <a:xfrm>
            <a:off x="755650" y="44450"/>
            <a:ext cx="4881563" cy="579438"/>
          </a:xfrm>
          <a:prstGeom prst="rect">
            <a:avLst/>
          </a:prstGeom>
          <a:noFill/>
          <a:ln>
            <a:noFill/>
          </a:ln>
          <a:extLst>
            <a:ext uri="{909E8E84-426E-40dd-AFC4-6F175D3DCCD1}"/>
            <a:ext uri="{91240B29-F687-4f45-9708-019B960494DF}"/>
          </a:extLst>
        </p:spPr>
        <p:txBody>
          <a:bodyPr wrap="none">
            <a:prstTxWarp prst="textNoShape">
              <a:avLst/>
            </a:prstTxWarp>
            <a:spAutoFit/>
          </a:bodyPr>
          <a:lstStyle/>
          <a:p>
            <a:r>
              <a:rPr lang="en-US" sz="3200" b="1">
                <a:solidFill>
                  <a:schemeClr val="bg1"/>
                </a:solidFill>
                <a:latin typeface="Calibri" pitchFamily="-72" charset="0"/>
              </a:rPr>
              <a:t>What you should take away</a:t>
            </a:r>
            <a:endParaRPr lang="en-US" sz="3200">
              <a:solidFill>
                <a:schemeClr val="bg1"/>
              </a:solidFill>
              <a:latin typeface="Calibri" pitchFamily="-72" charset="0"/>
            </a:endParaRPr>
          </a:p>
        </p:txBody>
      </p:sp>
      <p:pic>
        <p:nvPicPr>
          <p:cNvPr id="6" name="Picture 11" descr="NOAA"/>
          <p:cNvPicPr>
            <a:picLocks noChangeAspect="1" noChangeArrowheads="1"/>
          </p:cNvPicPr>
          <p:nvPr/>
        </p:nvPicPr>
        <p:blipFill>
          <a:blip r:embed="rId6"/>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9" descr="Top Curling Wave Full"/>
          <p:cNvPicPr>
            <a:picLocks noChangeAspect="1" noChangeArrowheads="1"/>
          </p:cNvPicPr>
          <p:nvPr/>
        </p:nvPicPr>
        <p:blipFill>
          <a:blip r:embed="rId3"/>
          <a:srcRect/>
          <a:stretch>
            <a:fillRect/>
          </a:stretch>
        </p:blipFill>
        <p:spPr bwMode="auto">
          <a:xfrm>
            <a:off x="0" y="0"/>
            <a:ext cx="9144000" cy="5194300"/>
          </a:xfrm>
          <a:prstGeom prst="rect">
            <a:avLst/>
          </a:prstGeom>
          <a:noFill/>
          <a:ln w="9525">
            <a:noFill/>
            <a:miter lim="800000"/>
            <a:headEnd/>
            <a:tailEnd/>
          </a:ln>
        </p:spPr>
      </p:pic>
      <p:pic>
        <p:nvPicPr>
          <p:cNvPr id="6" name="Picture 11" descr="NOAA"/>
          <p:cNvPicPr>
            <a:picLocks noChangeAspect="1" noChangeArrowheads="1"/>
          </p:cNvPicPr>
          <p:nvPr/>
        </p:nvPicPr>
        <p:blipFill>
          <a:blip r:embed="rId4"/>
          <a:srcRect/>
          <a:stretch>
            <a:fillRect/>
          </a:stretch>
        </p:blipFill>
        <p:spPr bwMode="auto">
          <a:xfrm>
            <a:off x="7924800" y="5562600"/>
            <a:ext cx="1143000" cy="1143000"/>
          </a:xfrm>
          <a:prstGeom prst="rect">
            <a:avLst/>
          </a:prstGeom>
          <a:noFill/>
          <a:effectLst>
            <a:outerShdw dist="35921" dir="2700000" algn="ctr" rotWithShape="0">
              <a:schemeClr val="bg2">
                <a:alpha val="50000"/>
              </a:schemeClr>
            </a:outerShdw>
          </a:effectLst>
        </p:spPr>
      </p:pic>
      <p:pic>
        <p:nvPicPr>
          <p:cNvPr id="7" name="Picture 10" descr="Dept of Commerce Seal"/>
          <p:cNvPicPr>
            <a:picLocks noChangeAspect="1" noChangeArrowheads="1"/>
          </p:cNvPicPr>
          <p:nvPr/>
        </p:nvPicPr>
        <p:blipFill>
          <a:blip r:embed="rId5"/>
          <a:srcRect/>
          <a:stretch>
            <a:fillRect/>
          </a:stretch>
        </p:blipFill>
        <p:spPr bwMode="auto">
          <a:xfrm>
            <a:off x="6629400" y="5562600"/>
            <a:ext cx="1143000" cy="1141413"/>
          </a:xfrm>
          <a:prstGeom prst="rect">
            <a:avLst/>
          </a:prstGeom>
          <a:noFill/>
          <a:effectLst>
            <a:outerShdw dist="35921" dir="2700000" algn="ctr" rotWithShape="0">
              <a:schemeClr val="bg2">
                <a:alpha val="50000"/>
              </a:schemeClr>
            </a:outerShdw>
          </a:effectLst>
        </p:spPr>
      </p:pic>
      <p:sp>
        <p:nvSpPr>
          <p:cNvPr id="8" name="Text Box 6"/>
          <p:cNvSpPr txBox="1">
            <a:spLocks noChangeArrowheads="1"/>
          </p:cNvSpPr>
          <p:nvPr/>
        </p:nvSpPr>
        <p:spPr bwMode="auto">
          <a:xfrm>
            <a:off x="688975" y="2365375"/>
            <a:ext cx="7924800" cy="1508105"/>
          </a:xfrm>
          <a:prstGeom prst="rect">
            <a:avLst/>
          </a:prstGeom>
          <a:noFill/>
          <a:ln w="9525">
            <a:noFill/>
            <a:miter lim="800000"/>
            <a:headEnd/>
            <a:tailEnd/>
          </a:ln>
        </p:spPr>
        <p:txBody>
          <a:bodyPr>
            <a:prstTxWarp prst="textNoShape">
              <a:avLst/>
            </a:prstTxWarp>
            <a:spAutoFit/>
          </a:bodyPr>
          <a:lstStyle/>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84" charset="0"/>
                <a:ea typeface="ＭＳ Ｐゴシック" pitchFamily="84" charset="-128"/>
                <a:cs typeface="ＭＳ Ｐゴシック" pitchFamily="84" charset="-128"/>
              </a:rPr>
              <a:t>NOAA’s Atlantic Oceanographic and Meteorological Laboratory</a:t>
            </a:r>
          </a:p>
          <a:p>
            <a:pPr algn="ctr">
              <a:defRPr/>
            </a:pP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84" charset="0"/>
              <a:ea typeface="ＭＳ Ｐゴシック" pitchFamily="84" charset="-128"/>
              <a:cs typeface="ＭＳ Ｐゴシック" pitchFamily="84" charset="-128"/>
            </a:endParaRPr>
          </a:p>
        </p:txBody>
      </p:sp>
      <p:sp>
        <p:nvSpPr>
          <p:cNvPr id="9" name="TextBox 8"/>
          <p:cNvSpPr txBox="1"/>
          <p:nvPr/>
        </p:nvSpPr>
        <p:spPr>
          <a:xfrm>
            <a:off x="0" y="5638800"/>
            <a:ext cx="2484438" cy="730250"/>
          </a:xfrm>
          <a:prstGeom prst="rect">
            <a:avLst/>
          </a:prstGeom>
          <a:noFill/>
        </p:spPr>
        <p:txBody>
          <a:bodyPr>
            <a:spAutoFit/>
          </a:bodyPr>
          <a:lstStyle/>
          <a:p>
            <a:pPr>
              <a:defRPr/>
            </a:pPr>
            <a:r>
              <a:rPr lang="en-US" sz="1400" dirty="0">
                <a:solidFill>
                  <a:srgbClr val="FFFFFF"/>
                </a:solidFill>
                <a:latin typeface="+mn-lt"/>
                <a:ea typeface="ＭＳ Ｐゴシック" pitchFamily="84" charset="-128"/>
                <a:cs typeface="ＭＳ Ｐゴシック" pitchFamily="84" charset="-128"/>
              </a:rPr>
              <a:t>4301 Rickenbacker </a:t>
            </a:r>
            <a:r>
              <a:rPr lang="en-US" sz="1400" dirty="0" err="1">
                <a:solidFill>
                  <a:srgbClr val="FFFFFF"/>
                </a:solidFill>
                <a:latin typeface="+mn-lt"/>
                <a:ea typeface="ＭＳ Ｐゴシック" pitchFamily="84" charset="-128"/>
                <a:cs typeface="ＭＳ Ｐゴシック" pitchFamily="84" charset="-128"/>
              </a:rPr>
              <a:t>Cswy</a:t>
            </a:r>
            <a:r>
              <a:rPr lang="en-US" sz="1400" dirty="0">
                <a:solidFill>
                  <a:srgbClr val="FFFFFF"/>
                </a:solidFill>
                <a:latin typeface="+mn-lt"/>
                <a:ea typeface="ＭＳ Ｐゴシック" pitchFamily="84" charset="-128"/>
                <a:cs typeface="ＭＳ Ｐゴシック" pitchFamily="84" charset="-128"/>
              </a:rPr>
              <a:t>.</a:t>
            </a:r>
          </a:p>
          <a:p>
            <a:pPr>
              <a:defRPr/>
            </a:pPr>
            <a:r>
              <a:rPr lang="en-US" sz="1400" dirty="0">
                <a:solidFill>
                  <a:srgbClr val="FFFFFF"/>
                </a:solidFill>
                <a:latin typeface="+mn-lt"/>
                <a:ea typeface="ＭＳ Ｐゴシック" pitchFamily="84" charset="-128"/>
                <a:cs typeface="ＭＳ Ｐゴシック" pitchFamily="84" charset="-128"/>
              </a:rPr>
              <a:t>Miami, FL 33149</a:t>
            </a:r>
          </a:p>
          <a:p>
            <a:pPr>
              <a:defRPr/>
            </a:pPr>
            <a:r>
              <a:rPr lang="en-US" sz="1400" dirty="0">
                <a:solidFill>
                  <a:srgbClr val="FFFFFF"/>
                </a:solidFill>
                <a:latin typeface="+mn-lt"/>
                <a:ea typeface="ＭＳ Ｐゴシック" pitchFamily="84" charset="-128"/>
                <a:cs typeface="ＭＳ Ｐゴシック" pitchFamily="84" charset="-128"/>
              </a:rPr>
              <a:t>www.aoml.noaa.gov</a:t>
            </a:r>
          </a:p>
        </p:txBody>
      </p:sp>
      <p:sp>
        <p:nvSpPr>
          <p:cNvPr id="71687" name="TextBox 1"/>
          <p:cNvSpPr txBox="1">
            <a:spLocks noChangeArrowheads="1"/>
          </p:cNvSpPr>
          <p:nvPr/>
        </p:nvSpPr>
        <p:spPr bwMode="auto">
          <a:xfrm>
            <a:off x="2032000" y="4495800"/>
            <a:ext cx="4999038" cy="641350"/>
          </a:xfrm>
          <a:prstGeom prst="rect">
            <a:avLst/>
          </a:prstGeom>
          <a:noFill/>
          <a:ln w="9525">
            <a:noFill/>
            <a:miter lim="800000"/>
            <a:headEnd/>
            <a:tailEnd/>
          </a:ln>
        </p:spPr>
        <p:txBody>
          <a:bodyPr wrap="none">
            <a:prstTxWarp prst="textNoShape">
              <a:avLst/>
            </a:prstTxWarp>
            <a:spAutoFit/>
          </a:bodyPr>
          <a:lstStyle/>
          <a:p>
            <a:pPr algn="ctr"/>
            <a:r>
              <a:rPr lang="en-US" sz="1800"/>
              <a:t>Shirley Murillo</a:t>
            </a:r>
          </a:p>
          <a:p>
            <a:pPr algn="ctr"/>
            <a:r>
              <a:rPr lang="en-US" sz="1800"/>
              <a:t> Deputy Director -  Hurricane Research Division</a:t>
            </a:r>
          </a:p>
        </p:txBody>
      </p:sp>
      <p:sp>
        <p:nvSpPr>
          <p:cNvPr id="71688" name="Text Box 8"/>
          <p:cNvSpPr txBox="1">
            <a:spLocks noChangeArrowheads="1"/>
          </p:cNvSpPr>
          <p:nvPr/>
        </p:nvSpPr>
        <p:spPr bwMode="auto">
          <a:xfrm>
            <a:off x="1836738" y="3505200"/>
            <a:ext cx="5859462" cy="457200"/>
          </a:xfrm>
          <a:prstGeom prst="rect">
            <a:avLst/>
          </a:prstGeom>
          <a:noFill/>
          <a:ln w="9525">
            <a:noFill/>
            <a:miter lim="800000"/>
            <a:headEnd/>
            <a:tailEnd/>
          </a:ln>
        </p:spPr>
        <p:txBody>
          <a:bodyPr wrap="none">
            <a:prstTxWarp prst="textNoShape">
              <a:avLst/>
            </a:prstTxWarp>
            <a:spAutoFit/>
          </a:bodyPr>
          <a:lstStyle/>
          <a:p>
            <a:r>
              <a:rPr lang="en-US" i="1"/>
              <a:t>Our research in basic and applied science</a:t>
            </a: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3250" name="TextBox 1"/>
          <p:cNvSpPr txBox="1">
            <a:spLocks noChangeArrowheads="1"/>
          </p:cNvSpPr>
          <p:nvPr/>
        </p:nvSpPr>
        <p:spPr bwMode="auto">
          <a:xfrm>
            <a:off x="2555875" y="115888"/>
            <a:ext cx="4148138" cy="457200"/>
          </a:xfrm>
          <a:prstGeom prst="rect">
            <a:avLst/>
          </a:prstGeom>
          <a:noFill/>
          <a:ln w="9525">
            <a:noFill/>
            <a:miter lim="800000"/>
            <a:headEnd/>
            <a:tailEnd/>
          </a:ln>
        </p:spPr>
        <p:txBody>
          <a:bodyPr wrap="none">
            <a:prstTxWarp prst="textNoShape">
              <a:avLst/>
            </a:prstTxWarp>
            <a:spAutoFit/>
          </a:bodyPr>
          <a:lstStyle/>
          <a:p>
            <a:r>
              <a:rPr lang="en-US"/>
              <a:t>I’m a Research Meteorologist</a:t>
            </a:r>
          </a:p>
        </p:txBody>
      </p:sp>
      <p:sp>
        <p:nvSpPr>
          <p:cNvPr id="4" name="TextBox 3"/>
          <p:cNvSpPr txBox="1"/>
          <p:nvPr/>
        </p:nvSpPr>
        <p:spPr>
          <a:xfrm rot="195025">
            <a:off x="169863" y="1030288"/>
            <a:ext cx="4348162" cy="2311400"/>
          </a:xfrm>
          <a:prstGeom prst="rect">
            <a:avLst/>
          </a:prstGeom>
          <a:noFill/>
          <a:ln w="28575" cmpd="sng">
            <a:solidFill>
              <a:srgbClr val="FAC090"/>
            </a:solidFill>
          </a:ln>
        </p:spPr>
        <p:txBody>
          <a:bodyPr>
            <a:spAutoFit/>
          </a:bodyPr>
          <a:lstStyle/>
          <a:p>
            <a:pPr>
              <a:defRPr/>
            </a:pPr>
            <a:r>
              <a:rPr lang="en-US" dirty="0">
                <a:latin typeface="+mn-lt"/>
              </a:rPr>
              <a:t>Research team lead - Evaluate the potential impact of new (proposed) observing systems on hurricane track and intensity predictions.</a:t>
            </a:r>
          </a:p>
          <a:p>
            <a:pPr>
              <a:defRPr/>
            </a:pPr>
            <a:r>
              <a:rPr lang="en-US" dirty="0">
                <a:latin typeface="+mn-lt"/>
              </a:rPr>
              <a:t>  </a:t>
            </a:r>
          </a:p>
        </p:txBody>
      </p:sp>
      <p:sp>
        <p:nvSpPr>
          <p:cNvPr id="5" name="Rectangle 4"/>
          <p:cNvSpPr/>
          <p:nvPr/>
        </p:nvSpPr>
        <p:spPr>
          <a:xfrm rot="20575734">
            <a:off x="546100" y="4860925"/>
            <a:ext cx="2951163" cy="485775"/>
          </a:xfrm>
          <a:prstGeom prst="rect">
            <a:avLst/>
          </a:prstGeom>
          <a:ln w="28575" cmpd="sng">
            <a:solidFill>
              <a:srgbClr val="FAC090"/>
            </a:solidFill>
          </a:ln>
        </p:spPr>
        <p:txBody>
          <a:bodyPr>
            <a:spAutoFit/>
          </a:bodyPr>
          <a:lstStyle/>
          <a:p>
            <a:pPr>
              <a:defRPr/>
            </a:pPr>
            <a:r>
              <a:rPr lang="en-US" dirty="0">
                <a:latin typeface="+mn-lt"/>
              </a:rPr>
              <a:t>Fly into hurricanes!</a:t>
            </a:r>
          </a:p>
        </p:txBody>
      </p:sp>
      <p:pic>
        <p:nvPicPr>
          <p:cNvPr id="53253" name="Picture 5" descr="Sylvie_Shirley_P3.jpg"/>
          <p:cNvPicPr>
            <a:picLocks noChangeAspect="1"/>
          </p:cNvPicPr>
          <p:nvPr/>
        </p:nvPicPr>
        <p:blipFill>
          <a:blip r:embed="rId3"/>
          <a:srcRect l="53111" t="2814" r="4443"/>
          <a:stretch>
            <a:fillRect/>
          </a:stretch>
        </p:blipFill>
        <p:spPr bwMode="auto">
          <a:xfrm>
            <a:off x="3563938" y="2663825"/>
            <a:ext cx="2081212" cy="3573463"/>
          </a:xfrm>
          <a:prstGeom prst="rect">
            <a:avLst/>
          </a:prstGeom>
          <a:noFill/>
          <a:ln w="9525">
            <a:noFill/>
            <a:miter lim="800000"/>
            <a:headEnd/>
            <a:tailEnd/>
          </a:ln>
        </p:spPr>
      </p:pic>
      <p:sp>
        <p:nvSpPr>
          <p:cNvPr id="3" name="TextBox 2"/>
          <p:cNvSpPr txBox="1"/>
          <p:nvPr/>
        </p:nvSpPr>
        <p:spPr>
          <a:xfrm rot="21278226">
            <a:off x="5213350" y="1149350"/>
            <a:ext cx="3678238" cy="1581150"/>
          </a:xfrm>
          <a:prstGeom prst="rect">
            <a:avLst/>
          </a:prstGeom>
          <a:noFill/>
          <a:ln w="28575" cmpd="sng">
            <a:solidFill>
              <a:schemeClr val="accent6">
                <a:lumMod val="60000"/>
                <a:lumOff val="40000"/>
              </a:schemeClr>
            </a:solidFill>
          </a:ln>
        </p:spPr>
        <p:txBody>
          <a:bodyPr>
            <a:spAutoFit/>
          </a:bodyPr>
          <a:lstStyle/>
          <a:p>
            <a:pPr>
              <a:defRPr/>
            </a:pPr>
            <a:r>
              <a:rPr lang="en-US" dirty="0">
                <a:latin typeface="+mn-lt"/>
              </a:rPr>
              <a:t>Joint Hurricane </a:t>
            </a:r>
            <a:r>
              <a:rPr lang="en-US" dirty="0" err="1">
                <a:latin typeface="+mn-lt"/>
              </a:rPr>
              <a:t>Testbed</a:t>
            </a:r>
            <a:r>
              <a:rPr lang="en-US" dirty="0">
                <a:latin typeface="+mn-lt"/>
              </a:rPr>
              <a:t> – Oversee the transition of science research into hurricane operations</a:t>
            </a:r>
          </a:p>
        </p:txBody>
      </p:sp>
      <p:sp>
        <p:nvSpPr>
          <p:cNvPr id="7" name="Rectangle 6"/>
          <p:cNvSpPr/>
          <p:nvPr/>
        </p:nvSpPr>
        <p:spPr>
          <a:xfrm rot="887782">
            <a:off x="5729288" y="4140200"/>
            <a:ext cx="2952750" cy="1581150"/>
          </a:xfrm>
          <a:prstGeom prst="rect">
            <a:avLst/>
          </a:prstGeom>
          <a:ln w="28575" cmpd="sng">
            <a:solidFill>
              <a:srgbClr val="FAC090"/>
            </a:solidFill>
          </a:ln>
        </p:spPr>
        <p:txBody>
          <a:bodyPr>
            <a:spAutoFit/>
          </a:bodyPr>
          <a:lstStyle/>
          <a:p>
            <a:pPr>
              <a:defRPr/>
            </a:pPr>
            <a:r>
              <a:rPr lang="en-US" dirty="0">
                <a:latin typeface="+mn-lt"/>
              </a:rPr>
              <a:t>Research focus on new radar technology and </a:t>
            </a:r>
            <a:r>
              <a:rPr lang="en-US" dirty="0" err="1">
                <a:latin typeface="+mn-lt"/>
              </a:rPr>
              <a:t>landfalling</a:t>
            </a:r>
            <a:r>
              <a:rPr lang="en-US" dirty="0">
                <a:latin typeface="+mn-lt"/>
              </a:rPr>
              <a:t> hurricanes</a:t>
            </a: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2" descr="139"/>
          <p:cNvPicPr>
            <a:picLocks noChangeAspect="1" noChangeArrowheads="1"/>
          </p:cNvPicPr>
          <p:nvPr/>
        </p:nvPicPr>
        <p:blipFill>
          <a:blip r:embed="rId3"/>
          <a:srcRect/>
          <a:stretch>
            <a:fillRect/>
          </a:stretch>
        </p:blipFill>
        <p:spPr bwMode="auto">
          <a:xfrm>
            <a:off x="838200" y="609600"/>
            <a:ext cx="7631113" cy="2824163"/>
          </a:xfrm>
          <a:prstGeom prst="rect">
            <a:avLst/>
          </a:prstGeom>
          <a:noFill/>
        </p:spPr>
      </p:pic>
      <p:sp>
        <p:nvSpPr>
          <p:cNvPr id="69635" name="Text Box 3"/>
          <p:cNvSpPr txBox="1">
            <a:spLocks noChangeArrowheads="1"/>
          </p:cNvSpPr>
          <p:nvPr/>
        </p:nvSpPr>
        <p:spPr bwMode="auto">
          <a:xfrm>
            <a:off x="609600" y="3962400"/>
            <a:ext cx="8080375" cy="1616075"/>
          </a:xfrm>
          <a:prstGeom prst="rect">
            <a:avLst/>
          </a:prstGeom>
          <a:noFill/>
          <a:ln w="9525">
            <a:noFill/>
            <a:miter lim="800000"/>
            <a:headEnd/>
            <a:tailEnd/>
          </a:ln>
        </p:spPr>
        <p:txBody>
          <a:bodyPr wrap="none">
            <a:prstTxWarp prst="textNoShape">
              <a:avLst/>
            </a:prstTxWarp>
            <a:spAutoFit/>
          </a:bodyPr>
          <a:lstStyle/>
          <a:p>
            <a:pPr>
              <a:buFont typeface="Times" pitchFamily="-72" charset="0"/>
              <a:buChar char="•"/>
            </a:pPr>
            <a:r>
              <a:rPr lang="en-US" sz="2000">
                <a:latin typeface="Calibri" pitchFamily="-72" charset="0"/>
              </a:rPr>
              <a:t> To understand and predict changes in climate, weather, oceans and coasts;</a:t>
            </a:r>
          </a:p>
          <a:p>
            <a:pPr>
              <a:buFont typeface="Times" pitchFamily="-72" charset="0"/>
              <a:buChar char="•"/>
            </a:pPr>
            <a:endParaRPr lang="en-US" sz="2000">
              <a:latin typeface="Calibri" pitchFamily="-72" charset="0"/>
            </a:endParaRPr>
          </a:p>
          <a:p>
            <a:pPr>
              <a:buFont typeface="Times" pitchFamily="-72" charset="0"/>
              <a:buChar char="•"/>
            </a:pPr>
            <a:r>
              <a:rPr lang="en-US" sz="2000">
                <a:latin typeface="Calibri" pitchFamily="-72" charset="0"/>
              </a:rPr>
              <a:t> To share that knowledge and information with others; and</a:t>
            </a:r>
          </a:p>
          <a:p>
            <a:pPr>
              <a:buFont typeface="Times" pitchFamily="-72" charset="0"/>
              <a:buChar char="•"/>
            </a:pPr>
            <a:endParaRPr lang="en-US" sz="2000">
              <a:latin typeface="Calibri" pitchFamily="-72" charset="0"/>
            </a:endParaRPr>
          </a:p>
          <a:p>
            <a:pPr>
              <a:buFont typeface="Times" pitchFamily="-72" charset="0"/>
              <a:buChar char="•"/>
            </a:pPr>
            <a:r>
              <a:rPr lang="en-US" sz="2000">
                <a:latin typeface="Calibri" pitchFamily="-72" charset="0"/>
              </a:rPr>
              <a:t> To conserve and manage coastal and marine ecosystems and resources.</a:t>
            </a: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5029200" y="1981200"/>
            <a:ext cx="3600450" cy="457200"/>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a:solidFill>
                  <a:srgbClr val="FFFFFF"/>
                </a:solidFill>
              </a:rPr>
              <a:t> Hurricanes</a:t>
            </a:r>
          </a:p>
        </p:txBody>
      </p:sp>
      <p:sp>
        <p:nvSpPr>
          <p:cNvPr id="11" name="TextBox 10"/>
          <p:cNvSpPr txBox="1">
            <a:spLocks noChangeArrowheads="1"/>
          </p:cNvSpPr>
          <p:nvPr/>
        </p:nvSpPr>
        <p:spPr bwMode="auto">
          <a:xfrm>
            <a:off x="5029200" y="2455863"/>
            <a:ext cx="3600450" cy="457200"/>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a:solidFill>
                  <a:srgbClr val="FFFFFF"/>
                </a:solidFill>
              </a:rPr>
              <a:t> Oceans and Climate </a:t>
            </a:r>
          </a:p>
        </p:txBody>
      </p:sp>
      <p:sp>
        <p:nvSpPr>
          <p:cNvPr id="12" name="TextBox 11"/>
          <p:cNvSpPr txBox="1">
            <a:spLocks noChangeArrowheads="1"/>
          </p:cNvSpPr>
          <p:nvPr/>
        </p:nvSpPr>
        <p:spPr bwMode="auto">
          <a:xfrm>
            <a:off x="5029200" y="2959100"/>
            <a:ext cx="3889375" cy="457200"/>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a:solidFill>
                  <a:srgbClr val="FFFFFF"/>
                </a:solidFill>
              </a:rPr>
              <a:t> Coastal Oceanography</a:t>
            </a:r>
          </a:p>
        </p:txBody>
      </p:sp>
      <p:grpSp>
        <p:nvGrpSpPr>
          <p:cNvPr id="15" name="Group 14"/>
          <p:cNvGrpSpPr>
            <a:grpSpLocks/>
          </p:cNvGrpSpPr>
          <p:nvPr/>
        </p:nvGrpSpPr>
        <p:grpSpPr bwMode="auto">
          <a:xfrm>
            <a:off x="0" y="1295400"/>
            <a:ext cx="4679950" cy="3098800"/>
            <a:chOff x="971600" y="1196752"/>
            <a:chExt cx="4680520" cy="3097817"/>
          </a:xfrm>
        </p:grpSpPr>
        <p:pic>
          <p:nvPicPr>
            <p:cNvPr id="8" name="Picture 1"/>
            <p:cNvPicPr>
              <a:picLocks noChangeAspect="1" noChangeArrowheads="1"/>
            </p:cNvPicPr>
            <p:nvPr/>
          </p:nvPicPr>
          <p:blipFill>
            <a:blip r:embed="rId4"/>
            <a:srcRect/>
            <a:stretch>
              <a:fillRect/>
            </a:stretch>
          </p:blipFill>
          <p:spPr bwMode="auto">
            <a:xfrm>
              <a:off x="971600" y="1196752"/>
              <a:ext cx="4680520" cy="3097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492" name="TextBox 12"/>
            <p:cNvSpPr txBox="1">
              <a:spLocks noChangeArrowheads="1"/>
            </p:cNvSpPr>
            <p:nvPr/>
          </p:nvSpPr>
          <p:spPr bwMode="auto">
            <a:xfrm>
              <a:off x="1187526" y="3645487"/>
              <a:ext cx="1800445" cy="579254"/>
            </a:xfrm>
            <a:prstGeom prst="rect">
              <a:avLst/>
            </a:prstGeom>
            <a:noFill/>
            <a:ln w="9525">
              <a:noFill/>
              <a:miter lim="800000"/>
              <a:headEnd/>
              <a:tailEnd/>
            </a:ln>
          </p:spPr>
          <p:txBody>
            <a:bodyPr>
              <a:prstTxWarp prst="textNoShape">
                <a:avLst/>
              </a:prstTxWarp>
              <a:spAutoFit/>
            </a:bodyPr>
            <a:lstStyle/>
            <a:p>
              <a:r>
                <a:rPr lang="en-US" sz="3200"/>
                <a:t>AOML</a:t>
              </a:r>
              <a:endParaRPr lang="en-US" sz="3200">
                <a:solidFill>
                  <a:schemeClr val="bg1"/>
                </a:solidFill>
              </a:endParaRPr>
            </a:p>
          </p:txBody>
        </p:sp>
      </p:grpSp>
      <p:sp>
        <p:nvSpPr>
          <p:cNvPr id="20487" name="TextBox 13"/>
          <p:cNvSpPr txBox="1">
            <a:spLocks noChangeArrowheads="1"/>
          </p:cNvSpPr>
          <p:nvPr/>
        </p:nvSpPr>
        <p:spPr bwMode="auto">
          <a:xfrm>
            <a:off x="611188" y="-458788"/>
            <a:ext cx="184150" cy="366713"/>
          </a:xfrm>
          <a:prstGeom prst="rect">
            <a:avLst/>
          </a:prstGeom>
          <a:noFill/>
          <a:ln w="9525">
            <a:noFill/>
            <a:miter lim="800000"/>
            <a:headEnd/>
            <a:tailEnd/>
          </a:ln>
        </p:spPr>
        <p:txBody>
          <a:bodyPr wrap="none">
            <a:prstTxWarp prst="textNoShape">
              <a:avLst/>
            </a:prstTxWarp>
            <a:spAutoFit/>
          </a:bodyPr>
          <a:lstStyle/>
          <a:p>
            <a:endParaRPr lang="en-US" sz="1800"/>
          </a:p>
        </p:txBody>
      </p:sp>
      <p:sp>
        <p:nvSpPr>
          <p:cNvPr id="3" name="Rounded Rectangle 2"/>
          <p:cNvSpPr/>
          <p:nvPr/>
        </p:nvSpPr>
        <p:spPr>
          <a:xfrm>
            <a:off x="0" y="0"/>
            <a:ext cx="7956550" cy="692150"/>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extBox 1"/>
          <p:cNvSpPr txBox="1"/>
          <p:nvPr/>
        </p:nvSpPr>
        <p:spPr>
          <a:xfrm>
            <a:off x="827584" y="44624"/>
            <a:ext cx="6768752" cy="584776"/>
          </a:xfrm>
          <a:prstGeom prst="rect">
            <a:avLst/>
          </a:prstGeom>
          <a:noFill/>
        </p:spPr>
        <p:txBody>
          <a:bodyPr>
            <a:spAutoFit/>
          </a:bodyPr>
          <a:lstStyle/>
          <a:p>
            <a:pPr>
              <a:defRPr/>
            </a:pPr>
            <a:r>
              <a:rPr lang="en-US" sz="3200" dirty="0">
                <a:ln>
                  <a:solidFill>
                    <a:schemeClr val="bg1"/>
                  </a:solidFill>
                </a:ln>
                <a:solidFill>
                  <a:schemeClr val="bg1"/>
                </a:solidFill>
                <a:latin typeface="Calibri" pitchFamily="84" charset="0"/>
                <a:ea typeface="ＭＳ Ｐゴシック" pitchFamily="84" charset="-128"/>
                <a:cs typeface="ＭＳ Ｐゴシック" pitchFamily="84" charset="-128"/>
              </a:rPr>
              <a:t>A NOAA Research Lab in Miami, Florida</a:t>
            </a:r>
            <a:endParaRPr lang="en-US" sz="2800" dirty="0">
              <a:ln>
                <a:solidFill>
                  <a:schemeClr val="bg1"/>
                </a:solidFill>
              </a:ln>
              <a:solidFill>
                <a:schemeClr val="bg1"/>
              </a:solidFill>
              <a:latin typeface="Calibri" pitchFamily="84" charset="0"/>
              <a:ea typeface="ＭＳ Ｐゴシック" pitchFamily="84" charset="-128"/>
              <a:cs typeface="ＭＳ Ｐゴシック" pitchFamily="84" charset="-128"/>
            </a:endParaRPr>
          </a:p>
        </p:txBody>
      </p:sp>
      <p:pic>
        <p:nvPicPr>
          <p:cNvPr id="20" name="Picture 11" descr="NOAA"/>
          <p:cNvPicPr>
            <a:picLocks noChangeAspect="1" noChangeArrowheads="1"/>
          </p:cNvPicPr>
          <p:nvPr/>
        </p:nvPicPr>
        <p:blipFill>
          <a:blip r:embed="rId5"/>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sp>
        <p:nvSpPr>
          <p:cNvPr id="20495" name="Text Box 1039"/>
          <p:cNvSpPr txBox="1">
            <a:spLocks noChangeArrowheads="1"/>
          </p:cNvSpPr>
          <p:nvPr/>
        </p:nvSpPr>
        <p:spPr bwMode="auto">
          <a:xfrm>
            <a:off x="685800" y="4800600"/>
            <a:ext cx="6843713" cy="457200"/>
          </a:xfrm>
          <a:prstGeom prst="rect">
            <a:avLst/>
          </a:prstGeom>
          <a:noFill/>
          <a:ln w="9525">
            <a:noFill/>
            <a:miter lim="800000"/>
            <a:headEnd/>
            <a:tailEnd/>
          </a:ln>
        </p:spPr>
        <p:txBody>
          <a:bodyPr wrap="none">
            <a:prstTxWarp prst="textNoShape">
              <a:avLst/>
            </a:prstTxWarp>
            <a:spAutoFit/>
          </a:bodyPr>
          <a:lstStyle/>
          <a:p>
            <a:r>
              <a:rPr lang="en-US"/>
              <a:t>Conduct both basic and applied science research</a:t>
            </a:r>
          </a:p>
        </p:txBody>
      </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TextBox 6"/>
          <p:cNvSpPr txBox="1">
            <a:spLocks noChangeArrowheads="1"/>
          </p:cNvSpPr>
          <p:nvPr/>
        </p:nvSpPr>
        <p:spPr bwMode="auto">
          <a:xfrm>
            <a:off x="1619250" y="115888"/>
            <a:ext cx="7075488" cy="823912"/>
          </a:xfrm>
          <a:prstGeom prst="rect">
            <a:avLst/>
          </a:prstGeom>
          <a:noFill/>
          <a:ln w="9525">
            <a:noFill/>
            <a:miter lim="800000"/>
            <a:headEnd/>
            <a:tailEnd/>
          </a:ln>
        </p:spPr>
        <p:txBody>
          <a:bodyPr>
            <a:prstTxWarp prst="textNoShape">
              <a:avLst/>
            </a:prstTxWarp>
            <a:spAutoFit/>
          </a:bodyPr>
          <a:lstStyle/>
          <a:p>
            <a:r>
              <a:rPr lang="en-US" sz="3200">
                <a:solidFill>
                  <a:schemeClr val="bg1"/>
                </a:solidFill>
                <a:latin typeface="Calibri" pitchFamily="-72" charset="0"/>
              </a:rPr>
              <a:t>Ocean Observations and Climate</a:t>
            </a:r>
            <a:endParaRPr lang="en-US" sz="2800">
              <a:solidFill>
                <a:schemeClr val="bg1"/>
              </a:solidFill>
              <a:latin typeface="Calibri" pitchFamily="-72" charset="0"/>
            </a:endParaRPr>
          </a:p>
          <a:p>
            <a:endParaRPr lang="en-US" sz="1600">
              <a:solidFill>
                <a:schemeClr val="bg1"/>
              </a:solidFill>
              <a:latin typeface="Calibri" pitchFamily="-72" charset="0"/>
            </a:endParaRPr>
          </a:p>
        </p:txBody>
      </p:sp>
      <p:pic>
        <p:nvPicPr>
          <p:cNvPr id="8" name="Picture 7" descr="brownship.jpg"/>
          <p:cNvPicPr>
            <a:picLocks noChangeAspect="1"/>
          </p:cNvPicPr>
          <p:nvPr/>
        </p:nvPicPr>
        <p:blipFill>
          <a:blip r:embed="rId4" cstate="print"/>
          <a:stretch>
            <a:fillRect/>
          </a:stretch>
        </p:blipFill>
        <p:spPr>
          <a:xfrm>
            <a:off x="-108520" y="620688"/>
            <a:ext cx="4701112" cy="3672408"/>
          </a:xfrm>
          <a:prstGeom prst="rect">
            <a:avLst/>
          </a:prstGeom>
          <a:ln>
            <a:noFill/>
          </a:ln>
          <a:effectLst>
            <a:softEdge rad="112500"/>
          </a:effectLst>
        </p:spPr>
      </p:pic>
      <p:pic>
        <p:nvPicPr>
          <p:cNvPr id="9" name="Picture 2" descr="http://earthobservatory.nasa.gov/Features/OceanCooling/images/argo_float.jpg"/>
          <p:cNvPicPr>
            <a:picLocks noChangeAspect="1" noChangeArrowheads="1"/>
          </p:cNvPicPr>
          <p:nvPr/>
        </p:nvPicPr>
        <p:blipFill>
          <a:blip r:embed="rId5" cstate="print"/>
          <a:srcRect l="-1741" t="7269" r="1098" b="5501"/>
          <a:stretch>
            <a:fillRect/>
          </a:stretch>
        </p:blipFill>
        <p:spPr bwMode="auto">
          <a:xfrm>
            <a:off x="-168800" y="3960440"/>
            <a:ext cx="4812808" cy="2780928"/>
          </a:xfrm>
          <a:prstGeom prst="rect">
            <a:avLst/>
          </a:prstGeom>
          <a:ln>
            <a:noFill/>
          </a:ln>
          <a:effectLst>
            <a:softEdge rad="112500"/>
          </a:effectLst>
        </p:spPr>
      </p:pic>
      <p:grpSp>
        <p:nvGrpSpPr>
          <p:cNvPr id="22532" name="Group 22"/>
          <p:cNvGrpSpPr>
            <a:grpSpLocks/>
          </p:cNvGrpSpPr>
          <p:nvPr/>
        </p:nvGrpSpPr>
        <p:grpSpPr bwMode="auto">
          <a:xfrm>
            <a:off x="4464050" y="620713"/>
            <a:ext cx="4645025" cy="6192837"/>
            <a:chOff x="5148064" y="1124744"/>
            <a:chExt cx="3995936" cy="5733256"/>
          </a:xfrm>
        </p:grpSpPr>
        <p:pic>
          <p:nvPicPr>
            <p:cNvPr id="22539" name="Picture 10"/>
            <p:cNvPicPr>
              <a:picLocks noChangeAspect="1" noChangeArrowheads="1"/>
            </p:cNvPicPr>
            <p:nvPr/>
          </p:nvPicPr>
          <p:blipFill>
            <a:blip r:embed="rId6"/>
            <a:srcRect l="6711" r="1727"/>
            <a:stretch>
              <a:fillRect/>
            </a:stretch>
          </p:blipFill>
          <p:spPr bwMode="auto">
            <a:xfrm>
              <a:off x="5214359" y="1124744"/>
              <a:ext cx="3929641" cy="5733256"/>
            </a:xfrm>
            <a:prstGeom prst="rect">
              <a:avLst/>
            </a:prstGeom>
            <a:noFill/>
            <a:ln w="19050">
              <a:solidFill>
                <a:srgbClr val="0033CC"/>
              </a:solidFill>
              <a:miter lim="800000"/>
              <a:headEnd/>
              <a:tailEnd/>
            </a:ln>
          </p:spPr>
        </p:pic>
        <p:grpSp>
          <p:nvGrpSpPr>
            <p:cNvPr id="22540" name="Group 10"/>
            <p:cNvGrpSpPr>
              <a:grpSpLocks/>
            </p:cNvGrpSpPr>
            <p:nvPr/>
          </p:nvGrpSpPr>
          <p:grpSpPr bwMode="auto">
            <a:xfrm>
              <a:off x="5148064" y="2276980"/>
              <a:ext cx="1080241" cy="763167"/>
              <a:chOff x="5148064" y="2276980"/>
              <a:chExt cx="1080241" cy="763167"/>
            </a:xfrm>
          </p:grpSpPr>
          <p:sp>
            <p:nvSpPr>
              <p:cNvPr id="22541" name="TextBox 11"/>
              <p:cNvSpPr txBox="1">
                <a:spLocks noChangeArrowheads="1"/>
              </p:cNvSpPr>
              <p:nvPr/>
            </p:nvSpPr>
            <p:spPr bwMode="auto">
              <a:xfrm>
                <a:off x="5148064" y="2276980"/>
                <a:ext cx="1080241" cy="593754"/>
              </a:xfrm>
              <a:prstGeom prst="rect">
                <a:avLst/>
              </a:prstGeom>
              <a:noFill/>
              <a:ln w="9525">
                <a:noFill/>
                <a:miter lim="800000"/>
                <a:headEnd/>
                <a:tailEnd/>
              </a:ln>
            </p:spPr>
            <p:txBody>
              <a:bodyPr>
                <a:prstTxWarp prst="textNoShape">
                  <a:avLst/>
                </a:prstTxWarp>
                <a:spAutoFit/>
              </a:bodyPr>
              <a:lstStyle/>
              <a:p>
                <a:r>
                  <a:rPr lang="en-US" sz="1800"/>
                  <a:t>Gulf Stream</a:t>
                </a:r>
              </a:p>
            </p:txBody>
          </p:sp>
          <p:sp>
            <p:nvSpPr>
              <p:cNvPr id="13" name="Right Arrow 12"/>
              <p:cNvSpPr/>
              <p:nvPr/>
            </p:nvSpPr>
            <p:spPr>
              <a:xfrm rot="746862">
                <a:off x="5448510" y="2886900"/>
                <a:ext cx="334588" cy="15284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sp>
        <p:nvSpPr>
          <p:cNvPr id="17" name="Rounded Rectangle 16"/>
          <p:cNvSpPr/>
          <p:nvPr/>
        </p:nvSpPr>
        <p:spPr>
          <a:xfrm>
            <a:off x="34925" y="0"/>
            <a:ext cx="6985000" cy="576263"/>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8" name="TextBox 17"/>
          <p:cNvSpPr txBox="1"/>
          <p:nvPr/>
        </p:nvSpPr>
        <p:spPr>
          <a:xfrm>
            <a:off x="251520" y="-27384"/>
            <a:ext cx="6768752" cy="584776"/>
          </a:xfrm>
          <a:prstGeom prst="rect">
            <a:avLst/>
          </a:prstGeom>
          <a:noFill/>
        </p:spPr>
        <p:txBody>
          <a:bodyPr>
            <a:spAutoFit/>
          </a:bodyPr>
          <a:lstStyle/>
          <a:p>
            <a:pPr>
              <a:defRPr/>
            </a:pPr>
            <a:r>
              <a:rPr lang="en-US" sz="3200" dirty="0">
                <a:ln>
                  <a:solidFill>
                    <a:schemeClr val="bg1"/>
                  </a:solidFill>
                </a:ln>
                <a:solidFill>
                  <a:schemeClr val="bg1"/>
                </a:solidFill>
                <a:latin typeface="Calibri" pitchFamily="84" charset="0"/>
                <a:ea typeface="ＭＳ Ｐゴシック" pitchFamily="84" charset="-128"/>
                <a:cs typeface="ＭＳ Ｐゴシック" pitchFamily="84" charset="-128"/>
              </a:rPr>
              <a:t>Ocean and Climate Research</a:t>
            </a:r>
            <a:endParaRPr lang="en-US" sz="2800" dirty="0">
              <a:ln>
                <a:solidFill>
                  <a:schemeClr val="bg1"/>
                </a:solidFill>
              </a:ln>
              <a:solidFill>
                <a:schemeClr val="bg1"/>
              </a:solidFill>
              <a:latin typeface="Calibri" pitchFamily="84" charset="0"/>
              <a:ea typeface="ＭＳ Ｐゴシック" pitchFamily="84" charset="-128"/>
              <a:cs typeface="ＭＳ Ｐゴシック" pitchFamily="84" charset="-128"/>
            </a:endParaRPr>
          </a:p>
        </p:txBody>
      </p:sp>
      <p:sp>
        <p:nvSpPr>
          <p:cNvPr id="22535" name="TextBox 18"/>
          <p:cNvSpPr txBox="1">
            <a:spLocks noChangeArrowheads="1"/>
          </p:cNvSpPr>
          <p:nvPr/>
        </p:nvSpPr>
        <p:spPr bwMode="auto">
          <a:xfrm>
            <a:off x="611188" y="-458788"/>
            <a:ext cx="184150" cy="366713"/>
          </a:xfrm>
          <a:prstGeom prst="rect">
            <a:avLst/>
          </a:prstGeom>
          <a:noFill/>
          <a:ln w="9525">
            <a:noFill/>
            <a:miter lim="800000"/>
            <a:headEnd/>
            <a:tailEnd/>
          </a:ln>
        </p:spPr>
        <p:txBody>
          <a:bodyPr wrap="none">
            <a:prstTxWarp prst="textNoShape">
              <a:avLst/>
            </a:prstTxWarp>
            <a:spAutoFit/>
          </a:bodyPr>
          <a:lstStyle/>
          <a:p>
            <a:endParaRPr lang="en-US" sz="1800"/>
          </a:p>
        </p:txBody>
      </p:sp>
      <p:sp>
        <p:nvSpPr>
          <p:cNvPr id="20" name="Rounded Rectangle 19"/>
          <p:cNvSpPr/>
          <p:nvPr/>
        </p:nvSpPr>
        <p:spPr>
          <a:xfrm>
            <a:off x="0" y="0"/>
            <a:ext cx="7956550" cy="692150"/>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1" name="TextBox 20"/>
          <p:cNvSpPr txBox="1"/>
          <p:nvPr/>
        </p:nvSpPr>
        <p:spPr>
          <a:xfrm>
            <a:off x="827584" y="44624"/>
            <a:ext cx="6768752" cy="584776"/>
          </a:xfrm>
          <a:prstGeom prst="rect">
            <a:avLst/>
          </a:prstGeom>
          <a:noFill/>
        </p:spPr>
        <p:txBody>
          <a:bodyPr>
            <a:spAutoFit/>
          </a:bodyPr>
          <a:lstStyle/>
          <a:p>
            <a:pPr>
              <a:defRPr/>
            </a:pPr>
            <a:r>
              <a:rPr lang="en-US" sz="3200" dirty="0">
                <a:ln>
                  <a:solidFill>
                    <a:schemeClr val="bg1"/>
                  </a:solidFill>
                </a:ln>
                <a:solidFill>
                  <a:schemeClr val="bg1"/>
                </a:solidFill>
                <a:latin typeface="Calibri" pitchFamily="84" charset="0"/>
                <a:ea typeface="ＭＳ Ｐゴシック" pitchFamily="84" charset="-128"/>
                <a:cs typeface="ＭＳ Ｐゴシック" pitchFamily="84" charset="-128"/>
              </a:rPr>
              <a:t>Oceans and Climate Research</a:t>
            </a:r>
            <a:endParaRPr lang="en-US" sz="2800" dirty="0">
              <a:ln>
                <a:solidFill>
                  <a:schemeClr val="bg1"/>
                </a:solidFill>
              </a:ln>
              <a:solidFill>
                <a:schemeClr val="bg1"/>
              </a:solidFill>
              <a:latin typeface="Calibri" pitchFamily="84" charset="0"/>
              <a:ea typeface="ＭＳ Ｐゴシック" pitchFamily="84" charset="-128"/>
              <a:cs typeface="ＭＳ Ｐゴシック" pitchFamily="84" charset="-128"/>
            </a:endParaRPr>
          </a:p>
        </p:txBody>
      </p:sp>
      <p:pic>
        <p:nvPicPr>
          <p:cNvPr id="22" name="Picture 11" descr="NOAA"/>
          <p:cNvPicPr>
            <a:picLocks noChangeAspect="1" noChangeArrowheads="1"/>
          </p:cNvPicPr>
          <p:nvPr/>
        </p:nvPicPr>
        <p:blipFill>
          <a:blip r:embed="rId7"/>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loop_current.jpg"/>
          <p:cNvPicPr>
            <a:picLocks noChangeAspect="1"/>
          </p:cNvPicPr>
          <p:nvPr/>
        </p:nvPicPr>
        <p:blipFill>
          <a:blip r:embed="rId4" cstate="print"/>
          <a:stretch>
            <a:fillRect/>
          </a:stretch>
        </p:blipFill>
        <p:spPr>
          <a:xfrm>
            <a:off x="-64273" y="687076"/>
            <a:ext cx="4960173" cy="6170924"/>
          </a:xfrm>
          <a:prstGeom prst="rect">
            <a:avLst/>
          </a:prstGeom>
          <a:ln>
            <a:noFill/>
          </a:ln>
          <a:effectLst>
            <a:softEdge rad="112500"/>
          </a:effectLst>
        </p:spPr>
      </p:pic>
      <p:pic>
        <p:nvPicPr>
          <p:cNvPr id="8" name="Picture 2" descr="research_vessel"/>
          <p:cNvPicPr>
            <a:picLocks noChangeAspect="1" noChangeArrowheads="1"/>
          </p:cNvPicPr>
          <p:nvPr/>
        </p:nvPicPr>
        <p:blipFill>
          <a:blip r:embed="rId5" cstate="print"/>
          <a:srcRect l="16182" t="7204" r="166"/>
          <a:stretch>
            <a:fillRect/>
          </a:stretch>
        </p:blipFill>
        <p:spPr bwMode="auto">
          <a:xfrm>
            <a:off x="4750900" y="692696"/>
            <a:ext cx="4392488" cy="3194294"/>
          </a:xfrm>
          <a:prstGeom prst="rect">
            <a:avLst/>
          </a:prstGeom>
          <a:ln>
            <a:noFill/>
          </a:ln>
          <a:effectLst>
            <a:softEdge rad="112500"/>
          </a:effectLst>
        </p:spPr>
      </p:pic>
      <p:pic>
        <p:nvPicPr>
          <p:cNvPr id="2" name="Picture 1" descr="Bluefin-Tuna-NOAA-Images.jpg"/>
          <p:cNvPicPr>
            <a:picLocks noChangeAspect="1"/>
          </p:cNvPicPr>
          <p:nvPr/>
        </p:nvPicPr>
        <p:blipFill>
          <a:blip r:embed="rId6" cstate="print">
            <a:extLst>
              <a:ext uri="{28A0092B-C50C-407E-A947-70E740481C1C}"/>
            </a:extLst>
          </a:blip>
          <a:stretch>
            <a:fillRect/>
          </a:stretch>
        </p:blipFill>
        <p:spPr>
          <a:xfrm>
            <a:off x="4824536" y="3573016"/>
            <a:ext cx="4355976" cy="3298558"/>
          </a:xfrm>
          <a:prstGeom prst="rect">
            <a:avLst/>
          </a:prstGeom>
          <a:ln>
            <a:noFill/>
          </a:ln>
          <a:effectLst>
            <a:softEdge rad="112500"/>
          </a:effectLst>
        </p:spPr>
      </p:pic>
      <p:sp>
        <p:nvSpPr>
          <p:cNvPr id="4" name="Bent Arrow 3"/>
          <p:cNvSpPr/>
          <p:nvPr/>
        </p:nvSpPr>
        <p:spPr>
          <a:xfrm>
            <a:off x="395288" y="1196975"/>
            <a:ext cx="792162" cy="2447925"/>
          </a:xfrm>
          <a:prstGeom prst="bentArrow">
            <a:avLst>
              <a:gd name="adj1" fmla="val 25000"/>
              <a:gd name="adj2" fmla="val 20788"/>
              <a:gd name="adj3" fmla="val 34358"/>
              <a:gd name="adj4" fmla="val 31333"/>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solidFill>
            </a:endParaRPr>
          </a:p>
        </p:txBody>
      </p:sp>
      <p:pic>
        <p:nvPicPr>
          <p:cNvPr id="3" name="Picture 2" descr="DWH-Rig-Fire.jpg"/>
          <p:cNvPicPr>
            <a:picLocks noChangeAspect="1"/>
          </p:cNvPicPr>
          <p:nvPr/>
        </p:nvPicPr>
        <p:blipFill>
          <a:blip r:embed="rId7"/>
          <a:stretch>
            <a:fillRect/>
          </a:stretch>
        </p:blipFill>
        <p:spPr>
          <a:xfrm>
            <a:off x="104775" y="3643313"/>
            <a:ext cx="2667000" cy="2000250"/>
          </a:xfrm>
          <a:prstGeom prst="rect">
            <a:avLst/>
          </a:prstGeom>
          <a:ln w="57150" cmpd="sng">
            <a:solidFill>
              <a:srgbClr val="FFFF00"/>
            </a:solidFill>
          </a:ln>
          <a:effectLst>
            <a:outerShdw blurRad="292100" dist="139700" dir="2700000" algn="tl" rotWithShape="0">
              <a:srgbClr val="333333">
                <a:alpha val="65000"/>
              </a:srgbClr>
            </a:outerShdw>
          </a:effectLst>
        </p:spPr>
      </p:pic>
      <p:sp>
        <p:nvSpPr>
          <p:cNvPr id="24582" name="TextBox 14"/>
          <p:cNvSpPr txBox="1">
            <a:spLocks noChangeArrowheads="1"/>
          </p:cNvSpPr>
          <p:nvPr/>
        </p:nvSpPr>
        <p:spPr bwMode="auto">
          <a:xfrm>
            <a:off x="611188" y="-458788"/>
            <a:ext cx="184150" cy="366713"/>
          </a:xfrm>
          <a:prstGeom prst="rect">
            <a:avLst/>
          </a:prstGeom>
          <a:noFill/>
          <a:ln w="9525">
            <a:noFill/>
            <a:miter lim="800000"/>
            <a:headEnd/>
            <a:tailEnd/>
          </a:ln>
        </p:spPr>
        <p:txBody>
          <a:bodyPr wrap="none">
            <a:prstTxWarp prst="textNoShape">
              <a:avLst/>
            </a:prstTxWarp>
            <a:spAutoFit/>
          </a:bodyPr>
          <a:lstStyle/>
          <a:p>
            <a:endParaRPr lang="en-US" sz="1800"/>
          </a:p>
        </p:txBody>
      </p:sp>
      <p:sp>
        <p:nvSpPr>
          <p:cNvPr id="16" name="Rounded Rectangle 15"/>
          <p:cNvSpPr/>
          <p:nvPr/>
        </p:nvSpPr>
        <p:spPr>
          <a:xfrm>
            <a:off x="0" y="0"/>
            <a:ext cx="7956550" cy="692150"/>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7" name="TextBox 16"/>
          <p:cNvSpPr txBox="1"/>
          <p:nvPr/>
        </p:nvSpPr>
        <p:spPr>
          <a:xfrm>
            <a:off x="827584" y="44624"/>
            <a:ext cx="6768752" cy="584776"/>
          </a:xfrm>
          <a:prstGeom prst="rect">
            <a:avLst/>
          </a:prstGeom>
          <a:noFill/>
        </p:spPr>
        <p:txBody>
          <a:bodyPr>
            <a:spAutoFit/>
          </a:bodyPr>
          <a:lstStyle/>
          <a:p>
            <a:pPr>
              <a:defRPr/>
            </a:pPr>
            <a:r>
              <a:rPr lang="en-US" sz="3200" dirty="0">
                <a:ln>
                  <a:solidFill>
                    <a:schemeClr val="bg1"/>
                  </a:solidFill>
                </a:ln>
                <a:solidFill>
                  <a:schemeClr val="bg1"/>
                </a:solidFill>
                <a:latin typeface="Calibri" pitchFamily="84" charset="0"/>
                <a:ea typeface="ＭＳ Ｐゴシック" pitchFamily="84" charset="-128"/>
                <a:cs typeface="ＭＳ Ｐゴシック" pitchFamily="84" charset="-128"/>
              </a:rPr>
              <a:t>Ocean Connectivity</a:t>
            </a:r>
            <a:endParaRPr lang="en-US" sz="2800" dirty="0">
              <a:ln>
                <a:solidFill>
                  <a:schemeClr val="bg1"/>
                </a:solidFill>
              </a:ln>
              <a:solidFill>
                <a:schemeClr val="bg1"/>
              </a:solidFill>
              <a:latin typeface="Calibri" pitchFamily="84" charset="0"/>
              <a:ea typeface="ＭＳ Ｐゴシック" pitchFamily="84" charset="-128"/>
              <a:cs typeface="ＭＳ Ｐゴシック" pitchFamily="84" charset="-128"/>
            </a:endParaRPr>
          </a:p>
        </p:txBody>
      </p:sp>
      <p:pic>
        <p:nvPicPr>
          <p:cNvPr id="18" name="Picture 11" descr="NOAA"/>
          <p:cNvPicPr>
            <a:picLocks noChangeAspect="1" noChangeArrowheads="1"/>
          </p:cNvPicPr>
          <p:nvPr/>
        </p:nvPicPr>
        <p:blipFill>
          <a:blip r:embed="rId8"/>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saipan.png"/>
          <p:cNvPicPr>
            <a:picLocks noChangeAspect="1"/>
          </p:cNvPicPr>
          <p:nvPr/>
        </p:nvPicPr>
        <p:blipFill rotWithShape="1">
          <a:blip r:embed="rId4" cstate="print">
            <a:extLst>
              <a:ext uri="{28A0092B-C50C-407E-A947-70E740481C1C}"/>
            </a:extLst>
          </a:blip>
          <a:srcRect t="19" b="-40"/>
          <a:stretch/>
        </p:blipFill>
        <p:spPr>
          <a:xfrm>
            <a:off x="-108520" y="-99392"/>
            <a:ext cx="9361040" cy="7056784"/>
          </a:xfrm>
          <a:prstGeom prst="rect">
            <a:avLst/>
          </a:prstGeom>
          <a:ln>
            <a:noFill/>
          </a:ln>
          <a:effectLst>
            <a:softEdge rad="112500"/>
          </a:effectLst>
        </p:spPr>
      </p:pic>
      <p:pic>
        <p:nvPicPr>
          <p:cNvPr id="6" name="Picture 3" descr="crews station.jpg"/>
          <p:cNvPicPr>
            <a:picLocks noChangeAspect="1"/>
          </p:cNvPicPr>
          <p:nvPr/>
        </p:nvPicPr>
        <p:blipFill>
          <a:blip r:embed="rId5"/>
          <a:srcRect l="36732" t="1477" r="34966"/>
          <a:stretch>
            <a:fillRect/>
          </a:stretch>
        </p:blipFill>
        <p:spPr bwMode="auto">
          <a:xfrm>
            <a:off x="7715250" y="49213"/>
            <a:ext cx="1465263" cy="6808787"/>
          </a:xfrm>
          <a:prstGeom prst="rect">
            <a:avLst/>
          </a:prstGeom>
          <a:noFill/>
          <a:ln w="9525">
            <a:noFill/>
            <a:miter lim="800000"/>
            <a:headEnd/>
            <a:tailEnd/>
          </a:ln>
        </p:spPr>
      </p:pic>
      <p:pic>
        <p:nvPicPr>
          <p:cNvPr id="13" name="Picture 12" descr="corals1.jpg"/>
          <p:cNvPicPr>
            <a:picLocks noChangeAspect="1"/>
          </p:cNvPicPr>
          <p:nvPr/>
        </p:nvPicPr>
        <p:blipFill rotWithShape="1">
          <a:blip r:embed="rId6">
            <a:extLst>
              <a:ext uri="{28A0092B-C50C-407E-A947-70E740481C1C}"/>
            </a:extLst>
          </a:blip>
          <a:srcRect t="5407" b="17040"/>
          <a:stretch/>
        </p:blipFill>
        <p:spPr>
          <a:xfrm>
            <a:off x="-26638" y="3588436"/>
            <a:ext cx="7766989" cy="3394204"/>
          </a:xfrm>
          <a:prstGeom prst="rect">
            <a:avLst/>
          </a:prstGeom>
          <a:ln>
            <a:noFill/>
          </a:ln>
          <a:effectLst>
            <a:softEdge rad="112500"/>
          </a:effectLst>
        </p:spPr>
      </p:pic>
      <p:sp>
        <p:nvSpPr>
          <p:cNvPr id="26628" name="TextBox 17"/>
          <p:cNvSpPr txBox="1">
            <a:spLocks noChangeArrowheads="1"/>
          </p:cNvSpPr>
          <p:nvPr/>
        </p:nvSpPr>
        <p:spPr bwMode="auto">
          <a:xfrm>
            <a:off x="611188" y="-458788"/>
            <a:ext cx="184150" cy="366713"/>
          </a:xfrm>
          <a:prstGeom prst="rect">
            <a:avLst/>
          </a:prstGeom>
          <a:noFill/>
          <a:ln w="9525">
            <a:noFill/>
            <a:miter lim="800000"/>
            <a:headEnd/>
            <a:tailEnd/>
          </a:ln>
        </p:spPr>
        <p:txBody>
          <a:bodyPr wrap="none">
            <a:prstTxWarp prst="textNoShape">
              <a:avLst/>
            </a:prstTxWarp>
            <a:spAutoFit/>
          </a:bodyPr>
          <a:lstStyle/>
          <a:p>
            <a:endParaRPr lang="en-US" sz="1800"/>
          </a:p>
        </p:txBody>
      </p:sp>
      <p:sp>
        <p:nvSpPr>
          <p:cNvPr id="19" name="Rounded Rectangle 18"/>
          <p:cNvSpPr/>
          <p:nvPr/>
        </p:nvSpPr>
        <p:spPr>
          <a:xfrm>
            <a:off x="0" y="0"/>
            <a:ext cx="7596188" cy="692150"/>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0" name="TextBox 19"/>
          <p:cNvSpPr txBox="1"/>
          <p:nvPr/>
        </p:nvSpPr>
        <p:spPr>
          <a:xfrm>
            <a:off x="827584" y="44624"/>
            <a:ext cx="6768752" cy="584776"/>
          </a:xfrm>
          <a:prstGeom prst="rect">
            <a:avLst/>
          </a:prstGeom>
          <a:noFill/>
        </p:spPr>
        <p:txBody>
          <a:bodyPr>
            <a:spAutoFit/>
          </a:bodyPr>
          <a:lstStyle/>
          <a:p>
            <a:pPr>
              <a:defRPr/>
            </a:pPr>
            <a:r>
              <a:rPr lang="en-US" sz="3200" dirty="0">
                <a:ln>
                  <a:solidFill>
                    <a:schemeClr val="bg1"/>
                  </a:solidFill>
                </a:ln>
                <a:solidFill>
                  <a:schemeClr val="bg1"/>
                </a:solidFill>
                <a:latin typeface="Calibri" pitchFamily="84" charset="0"/>
                <a:ea typeface="ＭＳ Ｐゴシック" pitchFamily="84" charset="-128"/>
                <a:cs typeface="ＭＳ Ｐゴシック" pitchFamily="84" charset="-128"/>
              </a:rPr>
              <a:t>Ocean Ecosystems</a:t>
            </a:r>
            <a:endParaRPr lang="en-US" sz="2800" dirty="0">
              <a:ln>
                <a:solidFill>
                  <a:schemeClr val="bg1"/>
                </a:solidFill>
              </a:ln>
              <a:solidFill>
                <a:schemeClr val="bg1"/>
              </a:solidFill>
              <a:latin typeface="Calibri" pitchFamily="84" charset="0"/>
              <a:ea typeface="ＭＳ Ｐゴシック" pitchFamily="84" charset="-128"/>
              <a:cs typeface="ＭＳ Ｐゴシック" pitchFamily="84" charset="-128"/>
            </a:endParaRPr>
          </a:p>
        </p:txBody>
      </p:sp>
      <p:pic>
        <p:nvPicPr>
          <p:cNvPr id="21" name="Picture 11" descr="NOAA"/>
          <p:cNvPicPr>
            <a:picLocks noChangeAspect="1" noChangeArrowheads="1"/>
          </p:cNvPicPr>
          <p:nvPr/>
        </p:nvPicPr>
        <p:blipFill>
          <a:blip r:embed="rId7"/>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3" name="Picture 4"/>
          <p:cNvPicPr>
            <a:picLocks noChangeAspect="1"/>
          </p:cNvPicPr>
          <p:nvPr/>
        </p:nvPicPr>
        <p:blipFill>
          <a:blip r:embed="rId3"/>
          <a:srcRect/>
          <a:stretch>
            <a:fillRect/>
          </a:stretch>
        </p:blipFill>
        <p:spPr bwMode="auto">
          <a:xfrm>
            <a:off x="-36513" y="2262188"/>
            <a:ext cx="8208963" cy="4622800"/>
          </a:xfrm>
          <a:prstGeom prst="rect">
            <a:avLst/>
          </a:prstGeom>
          <a:noFill/>
          <a:ln w="9525">
            <a:noFill/>
            <a:miter lim="800000"/>
            <a:headEnd/>
            <a:tailEnd/>
          </a:ln>
        </p:spPr>
      </p:pic>
      <p:sp>
        <p:nvSpPr>
          <p:cNvPr id="3" name="TextBox 2"/>
          <p:cNvSpPr txBox="1"/>
          <p:nvPr/>
        </p:nvSpPr>
        <p:spPr>
          <a:xfrm>
            <a:off x="827584" y="44624"/>
            <a:ext cx="6768752" cy="584776"/>
          </a:xfrm>
          <a:prstGeom prst="rect">
            <a:avLst/>
          </a:prstGeom>
          <a:noFill/>
        </p:spPr>
        <p:txBody>
          <a:bodyPr>
            <a:spAutoFit/>
          </a:bodyPr>
          <a:lstStyle/>
          <a:p>
            <a:pPr>
              <a:defRPr/>
            </a:pPr>
            <a:r>
              <a:rPr lang="en-US" sz="3200" dirty="0">
                <a:ln>
                  <a:solidFill>
                    <a:schemeClr val="bg1"/>
                  </a:solidFill>
                </a:ln>
                <a:solidFill>
                  <a:schemeClr val="bg1"/>
                </a:solidFill>
                <a:latin typeface="Calibri" pitchFamily="84" charset="0"/>
                <a:ea typeface="ＭＳ Ｐゴシック" pitchFamily="84" charset="-128"/>
                <a:cs typeface="ＭＳ Ｐゴシック" pitchFamily="84" charset="-128"/>
              </a:rPr>
              <a:t>Carbon Dioxide and Ocean Acidification </a:t>
            </a:r>
            <a:endParaRPr lang="en-US" sz="2800" dirty="0">
              <a:ln>
                <a:solidFill>
                  <a:schemeClr val="bg1"/>
                </a:solidFill>
              </a:ln>
              <a:solidFill>
                <a:schemeClr val="bg1"/>
              </a:solidFill>
              <a:latin typeface="Calibri" pitchFamily="84" charset="0"/>
              <a:ea typeface="ＭＳ Ｐゴシック" pitchFamily="84" charset="-128"/>
              <a:cs typeface="ＭＳ Ｐゴシック" pitchFamily="84" charset="-128"/>
            </a:endParaRPr>
          </a:p>
        </p:txBody>
      </p:sp>
      <p:pic>
        <p:nvPicPr>
          <p:cNvPr id="28675" name="Picture 5"/>
          <p:cNvPicPr>
            <a:picLocks noChangeAspect="1"/>
          </p:cNvPicPr>
          <p:nvPr/>
        </p:nvPicPr>
        <p:blipFill>
          <a:blip r:embed="rId4"/>
          <a:srcRect b="49565"/>
          <a:stretch>
            <a:fillRect/>
          </a:stretch>
        </p:blipFill>
        <p:spPr bwMode="auto">
          <a:xfrm>
            <a:off x="-36513" y="-26988"/>
            <a:ext cx="8953501" cy="2543176"/>
          </a:xfrm>
          <a:prstGeom prst="rect">
            <a:avLst/>
          </a:prstGeom>
          <a:noFill/>
          <a:ln w="9525">
            <a:noFill/>
            <a:miter lim="800000"/>
            <a:headEnd/>
            <a:tailEnd/>
          </a:ln>
        </p:spPr>
      </p:pic>
      <p:pic>
        <p:nvPicPr>
          <p:cNvPr id="4" name="Picture 11" descr="NOAA"/>
          <p:cNvPicPr>
            <a:picLocks noChangeAspect="1" noChangeArrowheads="1"/>
          </p:cNvPicPr>
          <p:nvPr/>
        </p:nvPicPr>
        <p:blipFill>
          <a:blip r:embed="rId5"/>
          <a:srcRect/>
          <a:stretch>
            <a:fillRect/>
          </a:stretch>
        </p:blipFill>
        <p:spPr bwMode="auto">
          <a:xfrm>
            <a:off x="8101013" y="0"/>
            <a:ext cx="609600" cy="609600"/>
          </a:xfrm>
          <a:prstGeom prst="rect">
            <a:avLst/>
          </a:prstGeom>
          <a:noFill/>
          <a:effectLst>
            <a:outerShdw dist="35921" dir="2700000" algn="ctr" rotWithShape="0">
              <a:schemeClr val="bg2">
                <a:alpha val="50000"/>
              </a:schemeClr>
            </a:outerShdw>
          </a:effectLst>
        </p:spPr>
      </p:pic>
      <p:pic>
        <p:nvPicPr>
          <p:cNvPr id="7" name="Picture 6" descr="Panama reef frame.JPG"/>
          <p:cNvPicPr>
            <a:picLocks noChangeAspect="1"/>
          </p:cNvPicPr>
          <p:nvPr/>
        </p:nvPicPr>
        <p:blipFill rotWithShape="1">
          <a:blip r:embed="rId6"/>
          <a:srcRect l="48528" r="17364"/>
          <a:stretch/>
        </p:blipFill>
        <p:spPr>
          <a:xfrm>
            <a:off x="7377113" y="2536825"/>
            <a:ext cx="1735137" cy="427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0" y="0"/>
            <a:ext cx="7596188" cy="692150"/>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8"/>
          <p:cNvSpPr txBox="1"/>
          <p:nvPr/>
        </p:nvSpPr>
        <p:spPr>
          <a:xfrm>
            <a:off x="827584" y="44624"/>
            <a:ext cx="6768752" cy="584776"/>
          </a:xfrm>
          <a:prstGeom prst="rect">
            <a:avLst/>
          </a:prstGeom>
          <a:noFill/>
        </p:spPr>
        <p:txBody>
          <a:bodyPr>
            <a:spAutoFit/>
          </a:bodyPr>
          <a:lstStyle/>
          <a:p>
            <a:pPr>
              <a:defRPr/>
            </a:pPr>
            <a:r>
              <a:rPr lang="en-US" sz="3200" dirty="0">
                <a:ln>
                  <a:solidFill>
                    <a:schemeClr val="bg1"/>
                  </a:solidFill>
                </a:ln>
                <a:solidFill>
                  <a:schemeClr val="bg1"/>
                </a:solidFill>
                <a:latin typeface="Calibri" pitchFamily="84" charset="0"/>
                <a:ea typeface="ＭＳ Ｐゴシック" pitchFamily="84" charset="-128"/>
                <a:cs typeface="ＭＳ Ｐゴシック" pitchFamily="84" charset="-128"/>
              </a:rPr>
              <a:t>Ocean Acidification</a:t>
            </a:r>
            <a:endParaRPr lang="en-US" sz="2800" dirty="0">
              <a:ln>
                <a:solidFill>
                  <a:schemeClr val="bg1"/>
                </a:solidFill>
              </a:ln>
              <a:solidFill>
                <a:schemeClr val="bg1"/>
              </a:solidFill>
              <a:latin typeface="Calibri" pitchFamily="84" charset="0"/>
              <a:ea typeface="ＭＳ Ｐゴシック" pitchFamily="84" charset="-128"/>
              <a:cs typeface="ＭＳ Ｐゴシック" pitchFamily="84" charset="-128"/>
            </a:endParaRPr>
          </a:p>
        </p:txBody>
      </p:sp>
      <p:pic>
        <p:nvPicPr>
          <p:cNvPr id="10" name="Picture 11" descr="NOAA"/>
          <p:cNvPicPr>
            <a:picLocks noChangeAspect="1" noChangeArrowheads="1"/>
          </p:cNvPicPr>
          <p:nvPr/>
        </p:nvPicPr>
        <p:blipFill>
          <a:blip r:embed="rId5"/>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Content Placeholder 7" descr="beach sample.bmp"/>
          <p:cNvPicPr>
            <a:picLocks noGrp="1" noChangeAspect="1"/>
          </p:cNvPicPr>
          <p:nvPr>
            <p:ph idx="1"/>
          </p:nvPr>
        </p:nvPicPr>
        <p:blipFill rotWithShape="1">
          <a:blip r:embed="rId4" cstate="print"/>
          <a:srcRect t="-437" b="-437"/>
          <a:stretch/>
        </p:blipFill>
        <p:spPr>
          <a:xfrm>
            <a:off x="-108520" y="618776"/>
            <a:ext cx="9361040" cy="6376392"/>
          </a:xfrm>
          <a:effectLst>
            <a:softEdge rad="112500"/>
          </a:effectLst>
        </p:spPr>
      </p:pic>
      <p:sp>
        <p:nvSpPr>
          <p:cNvPr id="30722" name="AutoShape 2" descr="ftp://dossier.ogp.noaa.gov/COMM/AOMLpix/AOML%20Sept%202010/Florida%20186.jpg"/>
          <p:cNvSpPr>
            <a:spLocks noChangeAspect="1" noChangeArrowheads="1"/>
          </p:cNvSpPr>
          <p:nvPr/>
        </p:nvSpPr>
        <p:spPr bwMode="auto">
          <a:xfrm>
            <a:off x="63500" y="-136525"/>
            <a:ext cx="6048375" cy="4029075"/>
          </a:xfrm>
          <a:prstGeom prst="rect">
            <a:avLst/>
          </a:prstGeom>
          <a:noFill/>
          <a:ln w="9525">
            <a:noFill/>
            <a:miter lim="800000"/>
            <a:headEnd/>
            <a:tailEnd/>
          </a:ln>
        </p:spPr>
        <p:txBody>
          <a:bodyPr>
            <a:prstTxWarp prst="textNoShape">
              <a:avLst/>
            </a:prstTxWarp>
          </a:bodyPr>
          <a:lstStyle/>
          <a:p>
            <a:endParaRPr lang="en-US" sz="1800"/>
          </a:p>
        </p:txBody>
      </p:sp>
      <p:pic>
        <p:nvPicPr>
          <p:cNvPr id="9" name="Picture 8" descr="IMG_1623.jpg"/>
          <p:cNvPicPr/>
          <p:nvPr/>
        </p:nvPicPr>
        <p:blipFill>
          <a:blip r:embed="rId5" cstate="print"/>
          <a:stretch>
            <a:fillRect/>
          </a:stretch>
        </p:blipFill>
        <p:spPr>
          <a:xfrm>
            <a:off x="30102" y="764704"/>
            <a:ext cx="2957721" cy="2088232"/>
          </a:xfrm>
          <a:prstGeom prst="rect">
            <a:avLst/>
          </a:prstGeom>
          <a:ln>
            <a:noFill/>
          </a:ln>
          <a:effectLst>
            <a:softEdge rad="112500"/>
          </a:effectLst>
        </p:spPr>
      </p:pic>
      <p:pic>
        <p:nvPicPr>
          <p:cNvPr id="10" name="Picture 9" descr="P5220007.JPG"/>
          <p:cNvPicPr/>
          <p:nvPr/>
        </p:nvPicPr>
        <p:blipFill>
          <a:blip r:embed="rId6" cstate="print"/>
          <a:stretch>
            <a:fillRect/>
          </a:stretch>
        </p:blipFill>
        <p:spPr>
          <a:xfrm>
            <a:off x="971600" y="2996952"/>
            <a:ext cx="2160240" cy="3024336"/>
          </a:xfrm>
          <a:prstGeom prst="rect">
            <a:avLst/>
          </a:prstGeom>
          <a:ln>
            <a:noFill/>
          </a:ln>
          <a:effectLst>
            <a:softEdge rad="112500"/>
          </a:effectLst>
        </p:spPr>
      </p:pic>
      <p:sp>
        <p:nvSpPr>
          <p:cNvPr id="30725" name="TextBox 11"/>
          <p:cNvSpPr txBox="1">
            <a:spLocks noChangeArrowheads="1"/>
          </p:cNvSpPr>
          <p:nvPr/>
        </p:nvSpPr>
        <p:spPr bwMode="auto">
          <a:xfrm>
            <a:off x="611188" y="-458788"/>
            <a:ext cx="184150" cy="366713"/>
          </a:xfrm>
          <a:prstGeom prst="rect">
            <a:avLst/>
          </a:prstGeom>
          <a:noFill/>
          <a:ln w="9525">
            <a:noFill/>
            <a:miter lim="800000"/>
            <a:headEnd/>
            <a:tailEnd/>
          </a:ln>
        </p:spPr>
        <p:txBody>
          <a:bodyPr wrap="none">
            <a:prstTxWarp prst="textNoShape">
              <a:avLst/>
            </a:prstTxWarp>
            <a:spAutoFit/>
          </a:bodyPr>
          <a:lstStyle/>
          <a:p>
            <a:endParaRPr lang="en-US" sz="1800"/>
          </a:p>
        </p:txBody>
      </p:sp>
      <p:sp>
        <p:nvSpPr>
          <p:cNvPr id="13" name="Rounded Rectangle 12"/>
          <p:cNvSpPr/>
          <p:nvPr/>
        </p:nvSpPr>
        <p:spPr>
          <a:xfrm>
            <a:off x="0" y="0"/>
            <a:ext cx="7956550" cy="692150"/>
          </a:xfrm>
          <a:prstGeom prst="round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4" name="TextBox 13"/>
          <p:cNvSpPr txBox="1"/>
          <p:nvPr/>
        </p:nvSpPr>
        <p:spPr>
          <a:xfrm>
            <a:off x="827584" y="44624"/>
            <a:ext cx="6768752" cy="584776"/>
          </a:xfrm>
          <a:prstGeom prst="rect">
            <a:avLst/>
          </a:prstGeom>
          <a:noFill/>
        </p:spPr>
        <p:txBody>
          <a:bodyPr>
            <a:spAutoFit/>
          </a:bodyPr>
          <a:lstStyle/>
          <a:p>
            <a:pPr>
              <a:defRPr/>
            </a:pPr>
            <a:r>
              <a:rPr lang="en-US" sz="3200" dirty="0">
                <a:ln>
                  <a:solidFill>
                    <a:schemeClr val="bg1"/>
                  </a:solidFill>
                </a:ln>
                <a:solidFill>
                  <a:schemeClr val="bg1"/>
                </a:solidFill>
                <a:latin typeface="Calibri" pitchFamily="84" charset="0"/>
                <a:ea typeface="ＭＳ Ｐゴシック" pitchFamily="84" charset="-128"/>
                <a:cs typeface="ＭＳ Ｐゴシック" pitchFamily="84" charset="-128"/>
              </a:rPr>
              <a:t>Healthy Beaches</a:t>
            </a:r>
            <a:endParaRPr lang="en-US" sz="2800" dirty="0">
              <a:ln>
                <a:solidFill>
                  <a:schemeClr val="bg1"/>
                </a:solidFill>
              </a:ln>
              <a:solidFill>
                <a:schemeClr val="bg1"/>
              </a:solidFill>
              <a:latin typeface="Calibri" pitchFamily="84" charset="0"/>
              <a:ea typeface="ＭＳ Ｐゴシック" pitchFamily="84" charset="-128"/>
              <a:cs typeface="ＭＳ Ｐゴシック" pitchFamily="84" charset="-128"/>
            </a:endParaRPr>
          </a:p>
        </p:txBody>
      </p:sp>
      <p:pic>
        <p:nvPicPr>
          <p:cNvPr id="15" name="Picture 11" descr="NOAA"/>
          <p:cNvPicPr>
            <a:picLocks noChangeAspect="1" noChangeArrowheads="1"/>
          </p:cNvPicPr>
          <p:nvPr/>
        </p:nvPicPr>
        <p:blipFill>
          <a:blip r:embed="rId7"/>
          <a:srcRect/>
          <a:stretch>
            <a:fillRect/>
          </a:stretch>
        </p:blipFill>
        <p:spPr bwMode="auto">
          <a:xfrm>
            <a:off x="34925" y="11113"/>
            <a:ext cx="609600" cy="609600"/>
          </a:xfrm>
          <a:prstGeom prst="rect">
            <a:avLst/>
          </a:prstGeom>
          <a:noFill/>
          <a:effectLst>
            <a:outerShdw dist="35921" dir="2700000" algn="ctr" rotWithShape="0">
              <a:schemeClr val="bg2">
                <a:alpha val="50000"/>
              </a:schemeClr>
            </a:outerShdw>
          </a:effectLst>
        </p:spPr>
      </p:pic>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1|17.9|0.4|2.2|0.8|1"/>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14.7|20.8|10.9"/>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13.4|2.3"/>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18.4|5.8"/>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9.7|7"/>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2|13.3|13.1|0.8|2"/>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43.2|0.6|4.9|3"/>
</p:tagLst>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3541</TotalTime>
  <Words>2154</Words>
  <Application>Microsoft Macintosh PowerPoint</Application>
  <PresentationFormat>On-screen Show (4:3)</PresentationFormat>
  <Paragraphs>187</Paragraphs>
  <Slides>17</Slides>
  <Notes>17</Notes>
  <HiddenSlides>1</HiddenSlides>
  <MMClips>1</MMClips>
  <ScaleCrop>false</ScaleCrop>
  <HeadingPairs>
    <vt:vector size="6" baseType="variant">
      <vt:variant>
        <vt:lpstr>Fonts Used</vt:lpstr>
      </vt:variant>
      <vt:variant>
        <vt:i4>10</vt:i4>
      </vt:variant>
      <vt:variant>
        <vt:lpstr>Design Template</vt:lpstr>
      </vt:variant>
      <vt:variant>
        <vt:i4>1</vt:i4>
      </vt:variant>
      <vt:variant>
        <vt:lpstr>Slide Titles</vt:lpstr>
      </vt:variant>
      <vt:variant>
        <vt:i4>17</vt:i4>
      </vt:variant>
    </vt:vector>
  </HeadingPairs>
  <TitlesOfParts>
    <vt:vector size="28" baseType="lpstr">
      <vt:lpstr>Arial</vt:lpstr>
      <vt:lpstr>ＭＳ Ｐゴシック</vt:lpstr>
      <vt:lpstr>Calibri</vt:lpstr>
      <vt:lpstr>Times</vt:lpstr>
      <vt:lpstr>Trebuchet MS</vt:lpstr>
      <vt:lpstr>Arial Bold</vt:lpstr>
      <vt:lpstr>Times New Roman</vt:lpstr>
      <vt:lpstr>TradeGothicBold</vt:lpstr>
      <vt:lpstr>Tw Cen MT</vt:lpstr>
      <vt:lpstr>Wingdings</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NOAA/AOML/CNS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erica rule</dc:creator>
  <cp:lastModifiedBy>Shirley Murillo</cp:lastModifiedBy>
  <cp:revision>88</cp:revision>
  <dcterms:created xsi:type="dcterms:W3CDTF">2009-11-25T14:32:24Z</dcterms:created>
  <dcterms:modified xsi:type="dcterms:W3CDTF">2017-10-21T14:36:23Z</dcterms:modified>
</cp:coreProperties>
</file>