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mp" ContentType="image/png"/>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8" r:id="rId3"/>
    <p:sldId id="259" r:id="rId4"/>
    <p:sldId id="260" r:id="rId5"/>
    <p:sldId id="261" r:id="rId6"/>
    <p:sldId id="262" r:id="rId7"/>
    <p:sldId id="263" r:id="rId8"/>
    <p:sldId id="264" r:id="rId9"/>
    <p:sldId id="265" r:id="rId10"/>
    <p:sldId id="267" r:id="rId11"/>
    <p:sldId id="278" r:id="rId12"/>
    <p:sldId id="279" r:id="rId13"/>
    <p:sldId id="280" r:id="rId14"/>
    <p:sldId id="274" r:id="rId15"/>
    <p:sldId id="268" r:id="rId16"/>
    <p:sldId id="281" r:id="rId17"/>
    <p:sldId id="282" r:id="rId18"/>
    <p:sldId id="269" r:id="rId19"/>
    <p:sldId id="271" r:id="rId20"/>
    <p:sldId id="283" r:id="rId21"/>
    <p:sldId id="276" r:id="rId22"/>
    <p:sldId id="277" r:id="rId23"/>
    <p:sldId id="288" r:id="rId24"/>
    <p:sldId id="289" r:id="rId25"/>
    <p:sldId id="284" r:id="rId26"/>
    <p:sldId id="285" r:id="rId27"/>
    <p:sldId id="286" r:id="rId28"/>
    <p:sldId id="287" r:id="rId29"/>
    <p:sldId id="314" r:id="rId30"/>
    <p:sldId id="311" r:id="rId31"/>
    <p:sldId id="291" r:id="rId32"/>
    <p:sldId id="307" r:id="rId33"/>
    <p:sldId id="294" r:id="rId34"/>
    <p:sldId id="309" r:id="rId35"/>
    <p:sldId id="310" r:id="rId36"/>
    <p:sldId id="312" r:id="rId37"/>
    <p:sldId id="292" r:id="rId38"/>
    <p:sldId id="313" r:id="rId39"/>
    <p:sldId id="293" r:id="rId40"/>
    <p:sldId id="297" r:id="rId41"/>
    <p:sldId id="299" r:id="rId42"/>
    <p:sldId id="300" r:id="rId43"/>
    <p:sldId id="301" r:id="rId44"/>
    <p:sldId id="302" r:id="rId45"/>
    <p:sldId id="303" r:id="rId46"/>
    <p:sldId id="304" r:id="rId47"/>
    <p:sldId id="305" r:id="rId48"/>
    <p:sldId id="306"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2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29"/>
    <p:restoredTop sz="94071"/>
  </p:normalViewPr>
  <p:slideViewPr>
    <p:cSldViewPr>
      <p:cViewPr>
        <p:scale>
          <a:sx n="100" d="100"/>
          <a:sy n="100" d="100"/>
        </p:scale>
        <p:origin x="1224" y="18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566D6C-D3E2-4248-A2B8-6CFDDD07603B}" type="datetimeFigureOut">
              <a:rPr lang="en-US" smtClean="0"/>
              <a:t>2/10/17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CF8AB8-0DFE-4CFB-BC11-C2BC6D05E86D}" type="slidenum">
              <a:rPr lang="en-US" smtClean="0"/>
              <a:t>‹#›</a:t>
            </a:fld>
            <a:endParaRPr lang="en-US"/>
          </a:p>
        </p:txBody>
      </p:sp>
    </p:spTree>
    <p:extLst>
      <p:ext uri="{BB962C8B-B14F-4D97-AF65-F5344CB8AC3E}">
        <p14:creationId xmlns:p14="http://schemas.microsoft.com/office/powerpoint/2010/main" val="1285150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defRPr/>
            </a:pPr>
            <a:r>
              <a:rPr lang="en-US" dirty="0" smtClean="0"/>
              <a:t>AOML is located on Virginia Key, directly off shore from downtown Miami.  </a:t>
            </a:r>
          </a:p>
          <a:p>
            <a:pPr eaLnBrk="1" hangingPunct="1">
              <a:defRPr/>
            </a:pPr>
            <a:endParaRPr lang="en-US" dirty="0" smtClean="0"/>
          </a:p>
          <a:p>
            <a:pPr eaLnBrk="1" hangingPunct="1">
              <a:defRPr/>
            </a:pPr>
            <a:r>
              <a:rPr lang="en-US" dirty="0" smtClean="0"/>
              <a:t>We are co located with NOAA’s Southeast Fisheries Science Center, and the University of Miami’s </a:t>
            </a:r>
            <a:r>
              <a:rPr lang="en-US" dirty="0" err="1" smtClean="0"/>
              <a:t>Rosenstiel</a:t>
            </a:r>
            <a:r>
              <a:rPr lang="en-US" dirty="0" smtClean="0"/>
              <a:t> School for Marine and Atmospheric Science, as well as the Maritime and Science Technology Academy and the Miami </a:t>
            </a:r>
            <a:r>
              <a:rPr lang="en-US" dirty="0" err="1" smtClean="0"/>
              <a:t>Seaquarium</a:t>
            </a:r>
            <a:r>
              <a:rPr lang="en-US" dirty="0" smtClean="0"/>
              <a:t>. </a:t>
            </a:r>
          </a:p>
          <a:p>
            <a:pPr eaLnBrk="1" hangingPunct="1">
              <a:defRPr/>
            </a:pPr>
            <a:endParaRPr lang="en-US" dirty="0" smtClean="0"/>
          </a:p>
          <a:p>
            <a:pPr eaLnBrk="1" hangingPunct="1">
              <a:defRPr/>
            </a:pPr>
            <a:r>
              <a:rPr lang="en-US" dirty="0" smtClean="0">
                <a:solidFill>
                  <a:schemeClr val="accent1">
                    <a:lumMod val="50000"/>
                  </a:schemeClr>
                </a:solidFill>
              </a:rPr>
              <a:t>Our research encompasses hurricane observation and modeling, oceans and climate, the global impacts of increased carbon dioxide and ocean acidification, ocean and human health studies, and the ocean’s influence on regional rainfall and hurricanes. </a:t>
            </a:r>
          </a:p>
          <a:p>
            <a:pPr eaLnBrk="1" hangingPunct="1">
              <a:defRPr/>
            </a:pPr>
            <a:endParaRPr lang="en-US" dirty="0" smtClean="0">
              <a:solidFill>
                <a:schemeClr val="accent1">
                  <a:lumMod val="50000"/>
                </a:schemeClr>
              </a:solidFill>
            </a:endParaRPr>
          </a:p>
          <a:p>
            <a:pPr eaLnBrk="1" hangingPunct="1">
              <a:defRPr/>
            </a:pPr>
            <a:r>
              <a:rPr lang="en-US" dirty="0" smtClean="0">
                <a:solidFill>
                  <a:schemeClr val="accent1">
                    <a:lumMod val="50000"/>
                  </a:schemeClr>
                </a:solidFill>
              </a:rPr>
              <a:t>AOML is also a major partner in the collection and interpretation of oceanographic data collected via ships, satellites, aircraft, drifting buoys, and floats. </a:t>
            </a:r>
            <a:endParaRPr lang="en-US" dirty="0" smtClean="0"/>
          </a:p>
        </p:txBody>
      </p:sp>
      <p:sp>
        <p:nvSpPr>
          <p:cNvPr id="4" name="Slide Number Placeholder 3"/>
          <p:cNvSpPr>
            <a:spLocks noGrp="1"/>
          </p:cNvSpPr>
          <p:nvPr>
            <p:ph type="sldNum" sz="quarter" idx="5"/>
          </p:nvPr>
        </p:nvSpPr>
        <p:spPr/>
        <p:txBody>
          <a:bodyPr/>
          <a:lstStyle/>
          <a:p>
            <a:pPr>
              <a:defRPr/>
            </a:pPr>
            <a:fld id="{0211E460-1E01-4A50-9907-A3CF1965E4E8}"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rPr>
              <a:t>Early OSSEs (point 1): *where</a:t>
            </a:r>
            <a:r>
              <a:rPr lang="en-US" sz="1200" baseline="0" dirty="0" smtClean="0">
                <a:effectLst/>
              </a:rPr>
              <a:t> stations should be added, *required accuracy of radiosonde data, * </a:t>
            </a:r>
            <a:r>
              <a:rPr lang="en-US" sz="1200" baseline="0" smtClean="0">
                <a:effectLst/>
              </a:rPr>
              <a:t>optimal network density</a:t>
            </a:r>
            <a:endParaRPr lang="en-US" dirty="0"/>
          </a:p>
        </p:txBody>
      </p:sp>
      <p:sp>
        <p:nvSpPr>
          <p:cNvPr id="4" name="Slide Number Placeholder 3"/>
          <p:cNvSpPr>
            <a:spLocks noGrp="1"/>
          </p:cNvSpPr>
          <p:nvPr>
            <p:ph type="sldNum" sz="quarter" idx="10"/>
          </p:nvPr>
        </p:nvSpPr>
        <p:spPr/>
        <p:txBody>
          <a:bodyPr/>
          <a:lstStyle/>
          <a:p>
            <a:fld id="{78A18AF5-46F1-344A-9DE5-10568221C02F}" type="slidenum">
              <a:rPr lang="en-US" smtClean="0"/>
              <a:t>12</a:t>
            </a:fld>
            <a:endParaRPr lang="en-US"/>
          </a:p>
        </p:txBody>
      </p:sp>
    </p:spTree>
    <p:extLst>
      <p:ext uri="{BB962C8B-B14F-4D97-AF65-F5344CB8AC3E}">
        <p14:creationId xmlns:p14="http://schemas.microsoft.com/office/powerpoint/2010/main" val="182843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rPr>
              <a:t>Early OSSEs (point 1): *where</a:t>
            </a:r>
            <a:r>
              <a:rPr lang="en-US" sz="1200" baseline="0" dirty="0" smtClean="0">
                <a:effectLst/>
              </a:rPr>
              <a:t> stations should be added, *required accuracy of radiosonde data, * </a:t>
            </a:r>
            <a:r>
              <a:rPr lang="en-US" sz="1200" baseline="0" smtClean="0">
                <a:effectLst/>
              </a:rPr>
              <a:t>optimal network density</a:t>
            </a:r>
            <a:endParaRPr lang="en-US" dirty="0"/>
          </a:p>
        </p:txBody>
      </p:sp>
      <p:sp>
        <p:nvSpPr>
          <p:cNvPr id="4" name="Slide Number Placeholder 3"/>
          <p:cNvSpPr>
            <a:spLocks noGrp="1"/>
          </p:cNvSpPr>
          <p:nvPr>
            <p:ph type="sldNum" sz="quarter" idx="10"/>
          </p:nvPr>
        </p:nvSpPr>
        <p:spPr/>
        <p:txBody>
          <a:bodyPr/>
          <a:lstStyle/>
          <a:p>
            <a:fld id="{78A18AF5-46F1-344A-9DE5-10568221C02F}" type="slidenum">
              <a:rPr lang="en-US" smtClean="0"/>
              <a:t>13</a:t>
            </a:fld>
            <a:endParaRPr lang="en-US"/>
          </a:p>
        </p:txBody>
      </p:sp>
    </p:spTree>
    <p:extLst>
      <p:ext uri="{BB962C8B-B14F-4D97-AF65-F5344CB8AC3E}">
        <p14:creationId xmlns:p14="http://schemas.microsoft.com/office/powerpoint/2010/main" val="750796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rPr>
              <a:t>developed at NOAA/AOML and UM/RSMAS </a:t>
            </a:r>
            <a:endParaRPr lang="en-US" dirty="0"/>
          </a:p>
        </p:txBody>
      </p:sp>
      <p:sp>
        <p:nvSpPr>
          <p:cNvPr id="4" name="Slide Number Placeholder 3"/>
          <p:cNvSpPr>
            <a:spLocks noGrp="1"/>
          </p:cNvSpPr>
          <p:nvPr>
            <p:ph type="sldNum" sz="quarter" idx="10"/>
          </p:nvPr>
        </p:nvSpPr>
        <p:spPr/>
        <p:txBody>
          <a:bodyPr/>
          <a:lstStyle/>
          <a:p>
            <a:fld id="{78A18AF5-46F1-344A-9DE5-10568221C02F}" type="slidenum">
              <a:rPr lang="en-US" smtClean="0"/>
              <a:t>14</a:t>
            </a:fld>
            <a:endParaRPr lang="en-US"/>
          </a:p>
        </p:txBody>
      </p:sp>
    </p:spTree>
    <p:extLst>
      <p:ext uri="{BB962C8B-B14F-4D97-AF65-F5344CB8AC3E}">
        <p14:creationId xmlns:p14="http://schemas.microsoft.com/office/powerpoint/2010/main" val="1190609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 day lifecycle of a rapidly</a:t>
            </a:r>
            <a:r>
              <a:rPr lang="en-US" baseline="0" dirty="0" smtClean="0"/>
              <a:t> intensifying</a:t>
            </a:r>
            <a:r>
              <a:rPr lang="en-US" dirty="0" smtClean="0"/>
              <a:t> N.</a:t>
            </a:r>
            <a:r>
              <a:rPr lang="en-US" baseline="0" dirty="0" smtClean="0"/>
              <a:t> Atlantic Hurricane</a:t>
            </a:r>
            <a:endParaRPr lang="en-US" dirty="0"/>
          </a:p>
        </p:txBody>
      </p:sp>
      <p:sp>
        <p:nvSpPr>
          <p:cNvPr id="4" name="Slide Number Placeholder 3"/>
          <p:cNvSpPr>
            <a:spLocks noGrp="1"/>
          </p:cNvSpPr>
          <p:nvPr>
            <p:ph type="sldNum" sz="quarter" idx="10"/>
          </p:nvPr>
        </p:nvSpPr>
        <p:spPr/>
        <p:txBody>
          <a:bodyPr/>
          <a:lstStyle/>
          <a:p>
            <a:fld id="{78A18AF5-46F1-344A-9DE5-10568221C02F}" type="slidenum">
              <a:rPr lang="en-US" smtClean="0"/>
              <a:t>15</a:t>
            </a:fld>
            <a:endParaRPr lang="en-US"/>
          </a:p>
        </p:txBody>
      </p:sp>
    </p:spTree>
    <p:extLst>
      <p:ext uri="{BB962C8B-B14F-4D97-AF65-F5344CB8AC3E}">
        <p14:creationId xmlns:p14="http://schemas.microsoft.com/office/powerpoint/2010/main" val="2463265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 day lifecycle of a rapidly</a:t>
            </a:r>
            <a:r>
              <a:rPr lang="en-US" baseline="0" dirty="0" smtClean="0"/>
              <a:t> intensifying</a:t>
            </a:r>
            <a:r>
              <a:rPr lang="en-US" dirty="0" smtClean="0"/>
              <a:t> N.</a:t>
            </a:r>
            <a:r>
              <a:rPr lang="en-US" baseline="0" dirty="0" smtClean="0"/>
              <a:t> Atlantic Hurricane</a:t>
            </a:r>
            <a:endParaRPr lang="en-US" dirty="0"/>
          </a:p>
        </p:txBody>
      </p:sp>
      <p:sp>
        <p:nvSpPr>
          <p:cNvPr id="4" name="Slide Number Placeholder 3"/>
          <p:cNvSpPr>
            <a:spLocks noGrp="1"/>
          </p:cNvSpPr>
          <p:nvPr>
            <p:ph type="sldNum" sz="quarter" idx="10"/>
          </p:nvPr>
        </p:nvSpPr>
        <p:spPr/>
        <p:txBody>
          <a:bodyPr/>
          <a:lstStyle/>
          <a:p>
            <a:fld id="{78A18AF5-46F1-344A-9DE5-10568221C02F}" type="slidenum">
              <a:rPr lang="en-US" smtClean="0"/>
              <a:t>16</a:t>
            </a:fld>
            <a:endParaRPr lang="en-US" dirty="0"/>
          </a:p>
        </p:txBody>
      </p:sp>
    </p:spTree>
    <p:extLst>
      <p:ext uri="{BB962C8B-B14F-4D97-AF65-F5344CB8AC3E}">
        <p14:creationId xmlns:p14="http://schemas.microsoft.com/office/powerpoint/2010/main" val="1259205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Aug 01, 2005 Nature</a:t>
            </a:r>
            <a:r>
              <a:rPr lang="en-US" baseline="0" dirty="0" smtClean="0"/>
              <a:t> Run time!</a:t>
            </a:r>
          </a:p>
          <a:p>
            <a:r>
              <a:rPr lang="en-US" baseline="0" dirty="0" smtClean="0"/>
              <a:t>What are standard pressure levels (double check)</a:t>
            </a:r>
            <a:endParaRPr lang="en-US" dirty="0"/>
          </a:p>
        </p:txBody>
      </p:sp>
      <p:sp>
        <p:nvSpPr>
          <p:cNvPr id="4" name="Slide Number Placeholder 3"/>
          <p:cNvSpPr>
            <a:spLocks noGrp="1"/>
          </p:cNvSpPr>
          <p:nvPr>
            <p:ph type="sldNum" sz="quarter" idx="10"/>
          </p:nvPr>
        </p:nvSpPr>
        <p:spPr/>
        <p:txBody>
          <a:bodyPr/>
          <a:lstStyle/>
          <a:p>
            <a:fld id="{78A18AF5-46F1-344A-9DE5-10568221C02F}" type="slidenum">
              <a:rPr lang="en-US" smtClean="0"/>
              <a:t>17</a:t>
            </a:fld>
            <a:endParaRPr lang="en-US" dirty="0"/>
          </a:p>
        </p:txBody>
      </p:sp>
    </p:spTree>
    <p:extLst>
      <p:ext uri="{BB962C8B-B14F-4D97-AF65-F5344CB8AC3E}">
        <p14:creationId xmlns:p14="http://schemas.microsoft.com/office/powerpoint/2010/main" val="1907833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HWRF:</a:t>
            </a:r>
          </a:p>
          <a:p>
            <a:endParaRPr lang="en-US" dirty="0"/>
          </a:p>
        </p:txBody>
      </p:sp>
      <p:sp>
        <p:nvSpPr>
          <p:cNvPr id="4" name="Slide Number Placeholder 3"/>
          <p:cNvSpPr>
            <a:spLocks noGrp="1"/>
          </p:cNvSpPr>
          <p:nvPr>
            <p:ph type="sldNum" sz="quarter" idx="10"/>
          </p:nvPr>
        </p:nvSpPr>
        <p:spPr/>
        <p:txBody>
          <a:bodyPr/>
          <a:lstStyle/>
          <a:p>
            <a:fld id="{78A18AF5-46F1-344A-9DE5-10568221C02F}" type="slidenum">
              <a:rPr lang="en-US" smtClean="0"/>
              <a:t>20</a:t>
            </a:fld>
            <a:endParaRPr lang="en-US" dirty="0"/>
          </a:p>
        </p:txBody>
      </p:sp>
    </p:spTree>
    <p:extLst>
      <p:ext uri="{BB962C8B-B14F-4D97-AF65-F5344CB8AC3E}">
        <p14:creationId xmlns:p14="http://schemas.microsoft.com/office/powerpoint/2010/main" val="1572109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Overarching</a:t>
            </a:r>
            <a:r>
              <a:rPr lang="en-US" baseline="0" dirty="0" smtClean="0"/>
              <a:t> motivation: upgrading in-house hurricane OSSE system</a:t>
            </a:r>
            <a:endParaRPr lang="en-US" dirty="0"/>
          </a:p>
        </p:txBody>
      </p:sp>
      <p:sp>
        <p:nvSpPr>
          <p:cNvPr id="4" name="Slide Number Placeholder 3"/>
          <p:cNvSpPr>
            <a:spLocks noGrp="1"/>
          </p:cNvSpPr>
          <p:nvPr>
            <p:ph type="sldNum" sz="quarter" idx="10"/>
          </p:nvPr>
        </p:nvSpPr>
        <p:spPr/>
        <p:txBody>
          <a:bodyPr/>
          <a:lstStyle/>
          <a:p>
            <a:fld id="{78A18AF5-46F1-344A-9DE5-10568221C02F}" type="slidenum">
              <a:rPr lang="en-US" smtClean="0"/>
              <a:t>21</a:t>
            </a:fld>
            <a:endParaRPr lang="en-US"/>
          </a:p>
        </p:txBody>
      </p:sp>
    </p:spTree>
    <p:extLst>
      <p:ext uri="{BB962C8B-B14F-4D97-AF65-F5344CB8AC3E}">
        <p14:creationId xmlns:p14="http://schemas.microsoft.com/office/powerpoint/2010/main" val="848292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G5NR runs for 2 years</a:t>
            </a:r>
          </a:p>
          <a:p>
            <a:r>
              <a:rPr lang="en-US" dirty="0" smtClean="0"/>
              <a:t>nesting degrades forecast</a:t>
            </a:r>
          </a:p>
          <a:p>
            <a:r>
              <a:rPr lang="en-US" dirty="0" smtClean="0"/>
              <a:t>NAM physics for NR and HWRF physics for experiments---avoid the twin problem</a:t>
            </a:r>
            <a:r>
              <a:rPr lang="en-US" baseline="0" dirty="0" smtClean="0"/>
              <a:t> (( same model or same physics for both NR and </a:t>
            </a:r>
            <a:r>
              <a:rPr lang="en-US" baseline="0" dirty="0" err="1" smtClean="0"/>
              <a:t>expts</a:t>
            </a:r>
            <a:r>
              <a:rPr lang="en-US" baseline="0" dirty="0" smtClean="0"/>
              <a:t> produces unrealistic errors ))</a:t>
            </a:r>
            <a:endParaRPr lang="en-US" dirty="0"/>
          </a:p>
        </p:txBody>
      </p:sp>
      <p:sp>
        <p:nvSpPr>
          <p:cNvPr id="4" name="Slide Number Placeholder 3"/>
          <p:cNvSpPr>
            <a:spLocks noGrp="1"/>
          </p:cNvSpPr>
          <p:nvPr>
            <p:ph type="sldNum" sz="quarter" idx="10"/>
          </p:nvPr>
        </p:nvSpPr>
        <p:spPr/>
        <p:txBody>
          <a:bodyPr/>
          <a:lstStyle/>
          <a:p>
            <a:fld id="{78A18AF5-46F1-344A-9DE5-10568221C02F}" type="slidenum">
              <a:rPr lang="en-US" smtClean="0"/>
              <a:t>22</a:t>
            </a:fld>
            <a:endParaRPr lang="en-US"/>
          </a:p>
        </p:txBody>
      </p:sp>
    </p:spTree>
    <p:extLst>
      <p:ext uri="{BB962C8B-B14F-4D97-AF65-F5344CB8AC3E}">
        <p14:creationId xmlns:p14="http://schemas.microsoft.com/office/powerpoint/2010/main" val="965066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F69635-C986-49B0-A372-3B8AB7D0A1B1}" type="slidenum">
              <a:rPr lang="en-US" smtClean="0"/>
              <a:t>29</a:t>
            </a:fld>
            <a:endParaRPr lang="en-US"/>
          </a:p>
        </p:txBody>
      </p:sp>
    </p:spTree>
    <p:extLst>
      <p:ext uri="{BB962C8B-B14F-4D97-AF65-F5344CB8AC3E}">
        <p14:creationId xmlns:p14="http://schemas.microsoft.com/office/powerpoint/2010/main" val="1967508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HFP: emphasize inner core </a:t>
            </a:r>
            <a:r>
              <a:rPr lang="en-US" dirty="0" err="1" smtClean="0"/>
              <a:t>obs</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HRD’s research is based on a combination of models, theories, and observations, with particular emphasis on data obtained from high-resolution numerical models and research aircraft in the inner core of tropical cyclones and their surrounding environment. </a:t>
            </a:r>
          </a:p>
          <a:p>
            <a:endParaRPr lang="en-US" dirty="0" smtClean="0"/>
          </a:p>
          <a:p>
            <a:r>
              <a:rPr lang="en-US" dirty="0" smtClean="0"/>
              <a:t>Optimize</a:t>
            </a:r>
            <a:r>
              <a:rPr lang="en-US" baseline="0" dirty="0" smtClean="0"/>
              <a:t> our resources and secure funding for new/replacement instrumentation</a:t>
            </a:r>
            <a:endParaRPr lang="en-US" dirty="0"/>
          </a:p>
        </p:txBody>
      </p:sp>
      <p:sp>
        <p:nvSpPr>
          <p:cNvPr id="4" name="Slide Number Placeholder 3"/>
          <p:cNvSpPr>
            <a:spLocks noGrp="1"/>
          </p:cNvSpPr>
          <p:nvPr>
            <p:ph type="sldNum" sz="quarter" idx="10"/>
          </p:nvPr>
        </p:nvSpPr>
        <p:spPr/>
        <p:txBody>
          <a:bodyPr/>
          <a:lstStyle/>
          <a:p>
            <a:fld id="{78A18AF5-46F1-344A-9DE5-10568221C02F}" type="slidenum">
              <a:rPr lang="en-US" smtClean="0"/>
              <a:t>3</a:t>
            </a:fld>
            <a:endParaRPr lang="en-US"/>
          </a:p>
        </p:txBody>
      </p:sp>
    </p:spTree>
    <p:extLst>
      <p:ext uri="{BB962C8B-B14F-4D97-AF65-F5344CB8AC3E}">
        <p14:creationId xmlns:p14="http://schemas.microsoft.com/office/powerpoint/2010/main" val="1008432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F8AB8-0DFE-4CFB-BC11-C2BC6D05E86D}" type="slidenum">
              <a:rPr lang="en-US" smtClean="0"/>
              <a:t>31</a:t>
            </a:fld>
            <a:endParaRPr lang="en-US"/>
          </a:p>
        </p:txBody>
      </p:sp>
    </p:spTree>
    <p:extLst>
      <p:ext uri="{BB962C8B-B14F-4D97-AF65-F5344CB8AC3E}">
        <p14:creationId xmlns:p14="http://schemas.microsoft.com/office/powerpoint/2010/main" val="12560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F69635-C986-49B0-A372-3B8AB7D0A1B1}" type="slidenum">
              <a:rPr lang="en-US" smtClean="0"/>
              <a:t>35</a:t>
            </a:fld>
            <a:endParaRPr lang="en-US"/>
          </a:p>
        </p:txBody>
      </p:sp>
    </p:spTree>
    <p:extLst>
      <p:ext uri="{BB962C8B-B14F-4D97-AF65-F5344CB8AC3E}">
        <p14:creationId xmlns:p14="http://schemas.microsoft.com/office/powerpoint/2010/main" val="908187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Average of 10 hurricanes per year</a:t>
            </a:r>
          </a:p>
          <a:p>
            <a:r>
              <a:rPr lang="en-US" sz="1200" dirty="0" smtClean="0"/>
              <a:t>	</a:t>
            </a:r>
            <a:r>
              <a:rPr lang="en-US" sz="1200" dirty="0" smtClean="0">
                <a:sym typeface="Wingdings"/>
              </a:rPr>
              <a:t> 2 major hurricanes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8A18AF5-46F1-344A-9DE5-10568221C02F}" type="slidenum">
              <a:rPr lang="en-US" smtClean="0"/>
              <a:t>45</a:t>
            </a:fld>
            <a:endParaRPr lang="en-US"/>
          </a:p>
        </p:txBody>
      </p:sp>
    </p:spTree>
    <p:extLst>
      <p:ext uri="{BB962C8B-B14F-4D97-AF65-F5344CB8AC3E}">
        <p14:creationId xmlns:p14="http://schemas.microsoft.com/office/powerpoint/2010/main" val="1161122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defTabSz="912879"/>
            <a:r>
              <a:rPr lang="en-US" smtClean="0">
                <a:ea typeface="ＭＳ Ｐゴシック" pitchFamily="-72" charset="-128"/>
                <a:cs typeface="ＭＳ Ｐゴシック" pitchFamily="-72" charset="-128"/>
              </a:rPr>
              <a:t>Goals of our hurricane research are to </a:t>
            </a:r>
            <a:r>
              <a:rPr lang="en-US" smtClean="0">
                <a:latin typeface="Tw Cen MT" charset="0"/>
                <a:ea typeface="ＭＳ Ｐゴシック" pitchFamily="-72" charset="-128"/>
                <a:cs typeface="ＭＳ Ｐゴシック" pitchFamily="-72" charset="-128"/>
              </a:rPr>
              <a:t>Improve prediction of hurricane track, </a:t>
            </a:r>
            <a:r>
              <a:rPr lang="en-US" smtClean="0">
                <a:ea typeface="ＭＳ Ｐゴシック" pitchFamily="-72" charset="-128"/>
                <a:cs typeface="ＭＳ Ｐゴシック" pitchFamily="-72" charset="-128"/>
              </a:rPr>
              <a:t>intensity, and storm surge.</a:t>
            </a:r>
            <a:endParaRPr lang="en-US" smtClean="0">
              <a:latin typeface="Tw Cen MT" charset="0"/>
              <a:ea typeface="ＭＳ Ｐゴシック" pitchFamily="-72" charset="-128"/>
              <a:cs typeface="ＭＳ Ｐゴシック" pitchFamily="-72" charset="-128"/>
            </a:endParaRPr>
          </a:p>
          <a:p>
            <a:pPr defTabSz="912879"/>
            <a:endParaRPr lang="en-US" smtClean="0">
              <a:latin typeface="Tw Cen MT" charset="0"/>
              <a:ea typeface="ＭＳ Ｐゴシック" pitchFamily="-72" charset="-128"/>
              <a:cs typeface="ＭＳ Ｐゴシック" pitchFamily="-72" charset="-128"/>
            </a:endParaRPr>
          </a:p>
          <a:p>
            <a:pPr defTabSz="912879"/>
            <a:r>
              <a:rPr lang="en-US" smtClean="0">
                <a:ea typeface="ＭＳ Ｐゴシック" pitchFamily="-72" charset="-128"/>
                <a:cs typeface="ＭＳ Ｐゴシック" pitchFamily="-72" charset="-128"/>
              </a:rPr>
              <a:t>Specifically, improvements in the 1 to 5 day hurricane forecasts are a major NOAA goal.  </a:t>
            </a:r>
          </a:p>
          <a:p>
            <a:pPr defTabSz="912879"/>
            <a:endParaRPr lang="en-US" smtClean="0">
              <a:ea typeface="ＭＳ Ｐゴシック" pitchFamily="-72" charset="-128"/>
              <a:cs typeface="ＭＳ Ｐゴシック" pitchFamily="-72" charset="-128"/>
            </a:endParaRPr>
          </a:p>
          <a:p>
            <a:pPr defTabSz="912879"/>
            <a:r>
              <a:rPr lang="en-US" smtClean="0">
                <a:ea typeface="ＭＳ Ｐゴシック" pitchFamily="-72" charset="-128"/>
                <a:cs typeface="ＭＳ Ｐゴシック" pitchFamily="-72" charset="-128"/>
              </a:rPr>
              <a:t>Pictured here is the 5-day forecast for Hurricane Wilma in 2005. The possible location for the hurricane in 5 days ranges from South Carolina to the Bahamas.</a:t>
            </a:r>
          </a:p>
          <a:p>
            <a:pPr defTabSz="912879"/>
            <a:endParaRPr lang="en-US" smtClean="0">
              <a:ea typeface="ＭＳ Ｐゴシック" pitchFamily="-72" charset="-128"/>
              <a:cs typeface="ＭＳ Ｐゴシック" pitchFamily="-72" charset="-128"/>
            </a:endParaRPr>
          </a:p>
          <a:p>
            <a:pPr defTabSz="912879"/>
            <a:r>
              <a:rPr lang="en-US" smtClean="0">
                <a:ea typeface="ＭＳ Ｐゴシック" pitchFamily="-72" charset="-128"/>
                <a:cs typeface="ＭＳ Ｐゴシック" pitchFamily="-72" charset="-128"/>
              </a:rPr>
              <a:t>The picture at right demonstrates the forecast NOAA would like to produce, with a 5-day forecast ranging from Central Florida to the Bahamas. </a:t>
            </a:r>
          </a:p>
          <a:p>
            <a:pPr defTabSz="912879"/>
            <a:endParaRPr lang="en-US" smtClean="0">
              <a:ea typeface="ＭＳ Ｐゴシック" pitchFamily="-72" charset="-128"/>
              <a:cs typeface="ＭＳ Ｐゴシック" pitchFamily="-72" charset="-128"/>
            </a:endParaRPr>
          </a:p>
          <a:p>
            <a:pPr defTabSz="912879"/>
            <a:r>
              <a:rPr lang="en-US" smtClean="0">
                <a:ea typeface="ＭＳ Ｐゴシック" pitchFamily="-72" charset="-128"/>
                <a:cs typeface="ＭＳ Ｐゴシック" pitchFamily="-72" charset="-128"/>
              </a:rPr>
              <a:t>Reducing the “cone of uncertainty” by 50% will provide coastal communities with more accurate predictions of a storm’s location at landfall and will reduce unnecessary evacuations and disruption. </a:t>
            </a:r>
          </a:p>
        </p:txBody>
      </p:sp>
      <p:sp>
        <p:nvSpPr>
          <p:cNvPr id="4" name="Slide Number Placeholder 3"/>
          <p:cNvSpPr>
            <a:spLocks noGrp="1"/>
          </p:cNvSpPr>
          <p:nvPr>
            <p:ph type="sldNum" sz="quarter" idx="5"/>
          </p:nvPr>
        </p:nvSpPr>
        <p:spPr/>
        <p:txBody>
          <a:bodyPr/>
          <a:lstStyle/>
          <a:p>
            <a:pPr>
              <a:defRPr/>
            </a:pPr>
            <a:fld id="{8150DB36-5BC1-417B-BE93-1C8C87D1292F}"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Hurricane Field Program is a unifying element in our activities at HRD</a:t>
            </a:r>
          </a:p>
          <a:p>
            <a:pPr marL="285736" indent="-285736">
              <a:buFont typeface="Arial" panose="020B0604020202020204" pitchFamily="34" charset="0"/>
              <a:buChar char="•"/>
            </a:pPr>
            <a:r>
              <a:rPr lang="en-US" sz="2000" dirty="0" smtClean="0"/>
              <a:t>Observations collected during HFP are used in research to</a:t>
            </a:r>
          </a:p>
          <a:p>
            <a:pPr marL="742912" lvl="1" indent="-285736">
              <a:buFont typeface="Arial" panose="020B0604020202020204" pitchFamily="34" charset="0"/>
              <a:buChar char="•"/>
            </a:pPr>
            <a:r>
              <a:rPr lang="en-US" sz="2000" dirty="0" smtClean="0"/>
              <a:t>Evaluate and improve models</a:t>
            </a:r>
          </a:p>
          <a:p>
            <a:pPr marL="742912" lvl="1" indent="-285736">
              <a:buFont typeface="Arial" panose="020B0604020202020204" pitchFamily="34" charset="0"/>
              <a:buChar char="•"/>
            </a:pPr>
            <a:r>
              <a:rPr lang="en-US" sz="2000" dirty="0" smtClean="0"/>
              <a:t>Initialize models</a:t>
            </a:r>
          </a:p>
          <a:p>
            <a:pPr marL="742912" lvl="1" indent="-285736">
              <a:buFont typeface="Arial" panose="020B0604020202020204" pitchFamily="34" charset="0"/>
              <a:buChar char="•"/>
            </a:pPr>
            <a:r>
              <a:rPr lang="en-US" sz="2000" dirty="0" smtClean="0"/>
              <a:t>Improve understanding</a:t>
            </a:r>
          </a:p>
          <a:p>
            <a:endParaRPr lang="en-US" baseline="0" dirty="0" smtClean="0"/>
          </a:p>
          <a:p>
            <a:endParaRPr lang="en-US" baseline="0" dirty="0" smtClean="0"/>
          </a:p>
          <a:p>
            <a:r>
              <a:rPr lang="en-US" baseline="0" dirty="0" smtClean="0"/>
              <a:t>Pic of G-IV &amp; P-3</a:t>
            </a:r>
          </a:p>
          <a:p>
            <a:r>
              <a:rPr lang="en-US" baseline="0" dirty="0" smtClean="0"/>
              <a:t>2-3 </a:t>
            </a:r>
            <a:r>
              <a:rPr lang="en-US" baseline="0" dirty="0" err="1" smtClean="0"/>
              <a:t>Pics</a:t>
            </a:r>
            <a:r>
              <a:rPr lang="en-US" baseline="0" dirty="0" smtClean="0"/>
              <a:t> of crew</a:t>
            </a:r>
            <a:endParaRPr lang="en-US" dirty="0"/>
          </a:p>
        </p:txBody>
      </p:sp>
      <p:sp>
        <p:nvSpPr>
          <p:cNvPr id="4" name="Slide Number Placeholder 3"/>
          <p:cNvSpPr>
            <a:spLocks noGrp="1"/>
          </p:cNvSpPr>
          <p:nvPr>
            <p:ph type="sldNum" sz="quarter" idx="10"/>
          </p:nvPr>
        </p:nvSpPr>
        <p:spPr/>
        <p:txBody>
          <a:bodyPr/>
          <a:lstStyle/>
          <a:p>
            <a:fld id="{78A18AF5-46F1-344A-9DE5-10568221C02F}" type="slidenum">
              <a:rPr lang="en-US" smtClean="0"/>
              <a:t>5</a:t>
            </a:fld>
            <a:endParaRPr lang="en-US"/>
          </a:p>
        </p:txBody>
      </p:sp>
    </p:spTree>
    <p:extLst>
      <p:ext uri="{BB962C8B-B14F-4D97-AF65-F5344CB8AC3E}">
        <p14:creationId xmlns:p14="http://schemas.microsoft.com/office/powerpoint/2010/main" val="3841051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Hurricane Field Program is a unifying element in our activities at HRD</a:t>
            </a:r>
          </a:p>
          <a:p>
            <a:pPr marL="285736" indent="-285736">
              <a:buFont typeface="Arial" panose="020B0604020202020204" pitchFamily="34" charset="0"/>
              <a:buChar char="•"/>
            </a:pPr>
            <a:r>
              <a:rPr lang="en-US" sz="2000" dirty="0" smtClean="0"/>
              <a:t>Observations collected during HFP are used in research to</a:t>
            </a:r>
          </a:p>
          <a:p>
            <a:pPr marL="742912" lvl="1" indent="-285736">
              <a:buFont typeface="Arial" panose="020B0604020202020204" pitchFamily="34" charset="0"/>
              <a:buChar char="•"/>
            </a:pPr>
            <a:r>
              <a:rPr lang="en-US" sz="2000" dirty="0" smtClean="0"/>
              <a:t>Evaluate and improve models</a:t>
            </a:r>
          </a:p>
          <a:p>
            <a:pPr marL="742912" lvl="1" indent="-285736">
              <a:buFont typeface="Arial" panose="020B0604020202020204" pitchFamily="34" charset="0"/>
              <a:buChar char="•"/>
            </a:pPr>
            <a:r>
              <a:rPr lang="en-US" sz="2000" dirty="0" smtClean="0"/>
              <a:t>Initialize models</a:t>
            </a:r>
          </a:p>
          <a:p>
            <a:pPr marL="742912" lvl="1" indent="-285736">
              <a:buFont typeface="Arial" panose="020B0604020202020204" pitchFamily="34" charset="0"/>
              <a:buChar char="•"/>
            </a:pPr>
            <a:r>
              <a:rPr lang="en-US" sz="2000" dirty="0" smtClean="0"/>
              <a:t>Improve understanding</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8A18AF5-46F1-344A-9DE5-10568221C02F}" type="slidenum">
              <a:rPr lang="en-US" smtClean="0"/>
              <a:t>6</a:t>
            </a:fld>
            <a:endParaRPr lang="en-US"/>
          </a:p>
        </p:txBody>
      </p:sp>
    </p:spTree>
    <p:extLst>
      <p:ext uri="{BB962C8B-B14F-4D97-AF65-F5344CB8AC3E}">
        <p14:creationId xmlns:p14="http://schemas.microsoft.com/office/powerpoint/2010/main" val="1617963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Hurricane Field Program is a unifying element in our activities at HRD</a:t>
            </a:r>
          </a:p>
          <a:p>
            <a:pPr marL="285736" indent="-285736">
              <a:buFont typeface="Arial" panose="020B0604020202020204" pitchFamily="34" charset="0"/>
              <a:buChar char="•"/>
            </a:pPr>
            <a:r>
              <a:rPr lang="en-US" sz="2000" dirty="0" smtClean="0"/>
              <a:t>Observations collected during HFP are used in research to</a:t>
            </a:r>
          </a:p>
          <a:p>
            <a:pPr marL="742912" lvl="1" indent="-285736">
              <a:buFont typeface="Arial" panose="020B0604020202020204" pitchFamily="34" charset="0"/>
              <a:buChar char="•"/>
            </a:pPr>
            <a:r>
              <a:rPr lang="en-US" sz="2000" dirty="0" smtClean="0"/>
              <a:t>Evaluate and improve models</a:t>
            </a:r>
          </a:p>
          <a:p>
            <a:pPr marL="742912" lvl="1" indent="-285736">
              <a:buFont typeface="Arial" panose="020B0604020202020204" pitchFamily="34" charset="0"/>
              <a:buChar char="•"/>
            </a:pPr>
            <a:r>
              <a:rPr lang="en-US" sz="2000" dirty="0" smtClean="0"/>
              <a:t>Initialize models</a:t>
            </a:r>
          </a:p>
          <a:p>
            <a:pPr marL="742912" lvl="1" indent="-285736">
              <a:buFont typeface="Arial" panose="020B0604020202020204" pitchFamily="34" charset="0"/>
              <a:buChar char="•"/>
            </a:pPr>
            <a:r>
              <a:rPr lang="en-US" sz="2000" dirty="0" smtClean="0"/>
              <a:t>Improve understanding</a:t>
            </a:r>
          </a:p>
          <a:p>
            <a:endParaRPr lang="en-US" baseline="0" dirty="0" smtClean="0"/>
          </a:p>
          <a:p>
            <a:endParaRPr lang="en-US" baseline="0" dirty="0" smtClean="0"/>
          </a:p>
          <a:p>
            <a:r>
              <a:rPr lang="en-US" baseline="0" dirty="0" smtClean="0"/>
              <a:t>Pic of G-IV &amp; P-3</a:t>
            </a:r>
          </a:p>
          <a:p>
            <a:r>
              <a:rPr lang="en-US" baseline="0" dirty="0" smtClean="0"/>
              <a:t>2-3 </a:t>
            </a:r>
            <a:r>
              <a:rPr lang="en-US" baseline="0" dirty="0" err="1" smtClean="0"/>
              <a:t>Pics</a:t>
            </a:r>
            <a:r>
              <a:rPr lang="en-US" baseline="0" dirty="0" smtClean="0"/>
              <a:t> of crew</a:t>
            </a:r>
            <a:endParaRPr lang="en-US" dirty="0"/>
          </a:p>
        </p:txBody>
      </p:sp>
      <p:sp>
        <p:nvSpPr>
          <p:cNvPr id="4" name="Slide Number Placeholder 3"/>
          <p:cNvSpPr>
            <a:spLocks noGrp="1"/>
          </p:cNvSpPr>
          <p:nvPr>
            <p:ph type="sldNum" sz="quarter" idx="10"/>
          </p:nvPr>
        </p:nvSpPr>
        <p:spPr/>
        <p:txBody>
          <a:bodyPr/>
          <a:lstStyle/>
          <a:p>
            <a:fld id="{78A18AF5-46F1-344A-9DE5-10568221C02F}" type="slidenum">
              <a:rPr lang="en-US" smtClean="0"/>
              <a:t>7</a:t>
            </a:fld>
            <a:endParaRPr lang="en-US"/>
          </a:p>
        </p:txBody>
      </p:sp>
    </p:spTree>
    <p:extLst>
      <p:ext uri="{BB962C8B-B14F-4D97-AF65-F5344CB8AC3E}">
        <p14:creationId xmlns:p14="http://schemas.microsoft.com/office/powerpoint/2010/main" val="6175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ltLang="ja-JP" dirty="0" smtClean="0">
                <a:ea typeface="+mn-ea"/>
              </a:rPr>
              <a:t>Scanning High-resolution Interferometer Sounder </a:t>
            </a:r>
            <a:r>
              <a:rPr lang="en-US" altLang="ja-JP" dirty="0" smtClean="0">
                <a:effectLst/>
                <a:ea typeface="+mn-ea"/>
              </a:rPr>
              <a:t>(S-HIS)</a:t>
            </a:r>
          </a:p>
          <a:p>
            <a:pPr lvl="1"/>
            <a:r>
              <a:rPr lang="en-US" altLang="ja-JP" dirty="0" smtClean="0">
                <a:ea typeface="+mn-ea"/>
              </a:rPr>
              <a:t>Hurricane Imaging Radiometer </a:t>
            </a:r>
            <a:r>
              <a:rPr lang="en-US" altLang="ja-JP" dirty="0" smtClean="0">
                <a:effectLst/>
                <a:ea typeface="+mn-ea"/>
              </a:rPr>
              <a:t>(HIRAD)</a:t>
            </a:r>
          </a:p>
          <a:p>
            <a:pPr lvl="1"/>
            <a:r>
              <a:rPr lang="en-US" altLang="ja-JP" dirty="0" smtClean="0">
                <a:ea typeface="+mn-ea"/>
              </a:rPr>
              <a:t>High-altitude Imaging Wind &amp; Rain Airborne Profiler (HIWRAP)</a:t>
            </a:r>
          </a:p>
          <a:p>
            <a:pPr lvl="1"/>
            <a:r>
              <a:rPr lang="en-US" altLang="ja-JP" dirty="0" smtClean="0">
                <a:ea typeface="+mn-ea"/>
              </a:rPr>
              <a:t>High-altitude MMIC Sounding Radiometer (HAMSR)</a:t>
            </a:r>
            <a:endParaRPr lang="en-US" dirty="0" smtClean="0"/>
          </a:p>
          <a:p>
            <a:endParaRPr lang="en-US" dirty="0"/>
          </a:p>
        </p:txBody>
      </p:sp>
      <p:sp>
        <p:nvSpPr>
          <p:cNvPr id="4" name="Slide Number Placeholder 3"/>
          <p:cNvSpPr>
            <a:spLocks noGrp="1"/>
          </p:cNvSpPr>
          <p:nvPr>
            <p:ph type="sldNum" sz="quarter" idx="10"/>
          </p:nvPr>
        </p:nvSpPr>
        <p:spPr/>
        <p:txBody>
          <a:bodyPr/>
          <a:lstStyle/>
          <a:p>
            <a:fld id="{78A18AF5-46F1-344A-9DE5-10568221C02F}" type="slidenum">
              <a:rPr lang="en-US" smtClean="0"/>
              <a:t>8</a:t>
            </a:fld>
            <a:endParaRPr lang="en-US"/>
          </a:p>
        </p:txBody>
      </p:sp>
    </p:spTree>
    <p:extLst>
      <p:ext uri="{BB962C8B-B14F-4D97-AF65-F5344CB8AC3E}">
        <p14:creationId xmlns:p14="http://schemas.microsoft.com/office/powerpoint/2010/main" val="1216889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rPr>
              <a:t>developed at NOAA/AOML and UM/RSMAS </a:t>
            </a:r>
            <a:endParaRPr lang="en-US" dirty="0"/>
          </a:p>
        </p:txBody>
      </p:sp>
      <p:sp>
        <p:nvSpPr>
          <p:cNvPr id="4" name="Slide Number Placeholder 3"/>
          <p:cNvSpPr>
            <a:spLocks noGrp="1"/>
          </p:cNvSpPr>
          <p:nvPr>
            <p:ph type="sldNum" sz="quarter" idx="10"/>
          </p:nvPr>
        </p:nvSpPr>
        <p:spPr/>
        <p:txBody>
          <a:bodyPr/>
          <a:lstStyle/>
          <a:p>
            <a:fld id="{78A18AF5-46F1-344A-9DE5-10568221C02F}" type="slidenum">
              <a:rPr lang="en-US" smtClean="0"/>
              <a:t>10</a:t>
            </a:fld>
            <a:endParaRPr lang="en-US"/>
          </a:p>
        </p:txBody>
      </p:sp>
    </p:spTree>
    <p:extLst>
      <p:ext uri="{BB962C8B-B14F-4D97-AF65-F5344CB8AC3E}">
        <p14:creationId xmlns:p14="http://schemas.microsoft.com/office/powerpoint/2010/main" val="1190609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rPr>
              <a:t>Early OSSEs (point 1): *where</a:t>
            </a:r>
            <a:r>
              <a:rPr lang="en-US" sz="1200" baseline="0" dirty="0" smtClean="0">
                <a:effectLst/>
              </a:rPr>
              <a:t> stations should be added, *required accuracy of radiosonde data, * optimal network density</a:t>
            </a:r>
            <a:endParaRPr lang="en-US" dirty="0"/>
          </a:p>
        </p:txBody>
      </p:sp>
      <p:sp>
        <p:nvSpPr>
          <p:cNvPr id="4" name="Slide Number Placeholder 3"/>
          <p:cNvSpPr>
            <a:spLocks noGrp="1"/>
          </p:cNvSpPr>
          <p:nvPr>
            <p:ph type="sldNum" sz="quarter" idx="10"/>
          </p:nvPr>
        </p:nvSpPr>
        <p:spPr/>
        <p:txBody>
          <a:bodyPr/>
          <a:lstStyle/>
          <a:p>
            <a:fld id="{78A18AF5-46F1-344A-9DE5-10568221C02F}" type="slidenum">
              <a:rPr lang="en-US" smtClean="0"/>
              <a:t>11</a:t>
            </a:fld>
            <a:endParaRPr lang="en-US"/>
          </a:p>
        </p:txBody>
      </p:sp>
    </p:spTree>
    <p:extLst>
      <p:ext uri="{BB962C8B-B14F-4D97-AF65-F5344CB8AC3E}">
        <p14:creationId xmlns:p14="http://schemas.microsoft.com/office/powerpoint/2010/main" val="1131047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265B78-E208-408E-B162-9D6AD0553923}" type="datetimeFigureOut">
              <a:rPr lang="en-US" smtClean="0"/>
              <a:t>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DB035-ED79-48E0-86FC-C878DAA221D0}" type="slidenum">
              <a:rPr lang="en-US" smtClean="0"/>
              <a:t>‹#›</a:t>
            </a:fld>
            <a:endParaRPr lang="en-US"/>
          </a:p>
        </p:txBody>
      </p:sp>
    </p:spTree>
    <p:extLst>
      <p:ext uri="{BB962C8B-B14F-4D97-AF65-F5344CB8AC3E}">
        <p14:creationId xmlns:p14="http://schemas.microsoft.com/office/powerpoint/2010/main" val="232338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5B78-E208-408E-B162-9D6AD0553923}" type="datetimeFigureOut">
              <a:rPr lang="en-US" smtClean="0"/>
              <a:t>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DB035-ED79-48E0-86FC-C878DAA221D0}" type="slidenum">
              <a:rPr lang="en-US" smtClean="0"/>
              <a:t>‹#›</a:t>
            </a:fld>
            <a:endParaRPr lang="en-US"/>
          </a:p>
        </p:txBody>
      </p:sp>
    </p:spTree>
    <p:extLst>
      <p:ext uri="{BB962C8B-B14F-4D97-AF65-F5344CB8AC3E}">
        <p14:creationId xmlns:p14="http://schemas.microsoft.com/office/powerpoint/2010/main" val="3431406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5B78-E208-408E-B162-9D6AD0553923}" type="datetimeFigureOut">
              <a:rPr lang="en-US" smtClean="0"/>
              <a:t>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DB035-ED79-48E0-86FC-C878DAA221D0}" type="slidenum">
              <a:rPr lang="en-US" smtClean="0"/>
              <a:t>‹#›</a:t>
            </a:fld>
            <a:endParaRPr lang="en-US"/>
          </a:p>
        </p:txBody>
      </p:sp>
    </p:spTree>
    <p:extLst>
      <p:ext uri="{BB962C8B-B14F-4D97-AF65-F5344CB8AC3E}">
        <p14:creationId xmlns:p14="http://schemas.microsoft.com/office/powerpoint/2010/main" val="3004201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C1E01A-8D51-48E3-8C0E-DE88C81FDB31}" type="datetimeFigureOut">
              <a:rPr lang="en-US"/>
              <a:pPr>
                <a:defRPr/>
              </a:pPr>
              <a:t>2/10/17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E638AE-0557-4AF3-BA84-B4DF8F1AD6E3}" type="slidenum">
              <a:rPr lang="en-US"/>
              <a:pPr>
                <a:defRPr/>
              </a:pPr>
              <a:t>‹#›</a:t>
            </a:fld>
            <a:endParaRPr lang="en-US"/>
          </a:p>
        </p:txBody>
      </p:sp>
    </p:spTree>
    <p:extLst>
      <p:ext uri="{BB962C8B-B14F-4D97-AF65-F5344CB8AC3E}">
        <p14:creationId xmlns:p14="http://schemas.microsoft.com/office/powerpoint/2010/main" val="275212180"/>
      </p:ext>
    </p:extLst>
  </p:cSld>
  <p:clrMapOvr>
    <a:masterClrMapping/>
  </p:clrMapOvr>
  <p:transition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5B78-E208-408E-B162-9D6AD0553923}" type="datetimeFigureOut">
              <a:rPr lang="en-US" smtClean="0"/>
              <a:t>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DB035-ED79-48E0-86FC-C878DAA221D0}" type="slidenum">
              <a:rPr lang="en-US" smtClean="0"/>
              <a:t>‹#›</a:t>
            </a:fld>
            <a:endParaRPr lang="en-US"/>
          </a:p>
        </p:txBody>
      </p:sp>
    </p:spTree>
    <p:extLst>
      <p:ext uri="{BB962C8B-B14F-4D97-AF65-F5344CB8AC3E}">
        <p14:creationId xmlns:p14="http://schemas.microsoft.com/office/powerpoint/2010/main" val="1638388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5B78-E208-408E-B162-9D6AD0553923}" type="datetimeFigureOut">
              <a:rPr lang="en-US" smtClean="0"/>
              <a:t>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DB035-ED79-48E0-86FC-C878DAA221D0}" type="slidenum">
              <a:rPr lang="en-US" smtClean="0"/>
              <a:t>‹#›</a:t>
            </a:fld>
            <a:endParaRPr lang="en-US"/>
          </a:p>
        </p:txBody>
      </p:sp>
    </p:spTree>
    <p:extLst>
      <p:ext uri="{BB962C8B-B14F-4D97-AF65-F5344CB8AC3E}">
        <p14:creationId xmlns:p14="http://schemas.microsoft.com/office/powerpoint/2010/main" val="3386953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5B78-E208-408E-B162-9D6AD0553923}" type="datetimeFigureOut">
              <a:rPr lang="en-US" smtClean="0"/>
              <a:t>2/10/17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5DB035-ED79-48E0-86FC-C878DAA221D0}" type="slidenum">
              <a:rPr lang="en-US" smtClean="0"/>
              <a:t>‹#›</a:t>
            </a:fld>
            <a:endParaRPr lang="en-US"/>
          </a:p>
        </p:txBody>
      </p:sp>
    </p:spTree>
    <p:extLst>
      <p:ext uri="{BB962C8B-B14F-4D97-AF65-F5344CB8AC3E}">
        <p14:creationId xmlns:p14="http://schemas.microsoft.com/office/powerpoint/2010/main" val="2086501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5B78-E208-408E-B162-9D6AD0553923}" type="datetimeFigureOut">
              <a:rPr lang="en-US" smtClean="0"/>
              <a:t>2/10/17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5DB035-ED79-48E0-86FC-C878DAA221D0}" type="slidenum">
              <a:rPr lang="en-US" smtClean="0"/>
              <a:t>‹#›</a:t>
            </a:fld>
            <a:endParaRPr lang="en-US"/>
          </a:p>
        </p:txBody>
      </p:sp>
    </p:spTree>
    <p:extLst>
      <p:ext uri="{BB962C8B-B14F-4D97-AF65-F5344CB8AC3E}">
        <p14:creationId xmlns:p14="http://schemas.microsoft.com/office/powerpoint/2010/main" val="4286036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5B78-E208-408E-B162-9D6AD0553923}" type="datetimeFigureOut">
              <a:rPr lang="en-US" smtClean="0"/>
              <a:t>2/10/17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5DB035-ED79-48E0-86FC-C878DAA221D0}" type="slidenum">
              <a:rPr lang="en-US" smtClean="0"/>
              <a:t>‹#›</a:t>
            </a:fld>
            <a:endParaRPr lang="en-US"/>
          </a:p>
        </p:txBody>
      </p:sp>
    </p:spTree>
    <p:extLst>
      <p:ext uri="{BB962C8B-B14F-4D97-AF65-F5344CB8AC3E}">
        <p14:creationId xmlns:p14="http://schemas.microsoft.com/office/powerpoint/2010/main" val="3750057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5B78-E208-408E-B162-9D6AD0553923}" type="datetimeFigureOut">
              <a:rPr lang="en-US" smtClean="0"/>
              <a:t>2/10/17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5DB035-ED79-48E0-86FC-C878DAA221D0}" type="slidenum">
              <a:rPr lang="en-US" smtClean="0"/>
              <a:t>‹#›</a:t>
            </a:fld>
            <a:endParaRPr lang="en-US"/>
          </a:p>
        </p:txBody>
      </p:sp>
    </p:spTree>
    <p:extLst>
      <p:ext uri="{BB962C8B-B14F-4D97-AF65-F5344CB8AC3E}">
        <p14:creationId xmlns:p14="http://schemas.microsoft.com/office/powerpoint/2010/main" val="3685793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5B78-E208-408E-B162-9D6AD0553923}" type="datetimeFigureOut">
              <a:rPr lang="en-US" smtClean="0"/>
              <a:t>2/10/17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5DB035-ED79-48E0-86FC-C878DAA221D0}" type="slidenum">
              <a:rPr lang="en-US" smtClean="0"/>
              <a:t>‹#›</a:t>
            </a:fld>
            <a:endParaRPr lang="en-US"/>
          </a:p>
        </p:txBody>
      </p:sp>
    </p:spTree>
    <p:extLst>
      <p:ext uri="{BB962C8B-B14F-4D97-AF65-F5344CB8AC3E}">
        <p14:creationId xmlns:p14="http://schemas.microsoft.com/office/powerpoint/2010/main" val="4043255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5B78-E208-408E-B162-9D6AD0553923}" type="datetimeFigureOut">
              <a:rPr lang="en-US" smtClean="0"/>
              <a:t>2/10/17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5DB035-ED79-48E0-86FC-C878DAA221D0}" type="slidenum">
              <a:rPr lang="en-US" smtClean="0"/>
              <a:t>‹#›</a:t>
            </a:fld>
            <a:endParaRPr lang="en-US"/>
          </a:p>
        </p:txBody>
      </p:sp>
    </p:spTree>
    <p:extLst>
      <p:ext uri="{BB962C8B-B14F-4D97-AF65-F5344CB8AC3E}">
        <p14:creationId xmlns:p14="http://schemas.microsoft.com/office/powerpoint/2010/main" val="10840645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265B78-E208-408E-B162-9D6AD0553923}" type="datetimeFigureOut">
              <a:rPr lang="en-US" smtClean="0"/>
              <a:t>2/10/17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DB035-ED79-48E0-86FC-C878DAA221D0}" type="slidenum">
              <a:rPr lang="en-US" smtClean="0"/>
              <a:t>‹#›</a:t>
            </a:fld>
            <a:endParaRPr lang="en-US"/>
          </a:p>
        </p:txBody>
      </p:sp>
    </p:spTree>
    <p:extLst>
      <p:ext uri="{BB962C8B-B14F-4D97-AF65-F5344CB8AC3E}">
        <p14:creationId xmlns:p14="http://schemas.microsoft.com/office/powerpoint/2010/main" val="276910413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9.gif"/><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gif"/><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8.tmp"/><Relationship Id="rId4"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tags" Target="../tags/tag1.xml"/><Relationship Id="rId2"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gif"/><Relationship Id="rId6"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jpg"/><Relationship Id="rId3"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 Id="rId3" Type="http://schemas.openxmlformats.org/officeDocument/2006/relationships/image" Target="../media/image13.tmp"/></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tmp"/><Relationship Id="rId5" Type="http://schemas.openxmlformats.org/officeDocument/2006/relationships/image" Target="../media/image69.tmp"/><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 Id="rId3" Type="http://schemas.openxmlformats.org/officeDocument/2006/relationships/image" Target="../media/image13.tm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1" Type="http://schemas.openxmlformats.org/officeDocument/2006/relationships/slideLayout" Target="../slideLayouts/slideLayout6.xml"/><Relationship Id="rId2"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76.png"/><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77.png"/><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4.png"/><Relationship Id="rId5" Type="http://schemas.openxmlformats.org/officeDocument/2006/relationships/image" Target="../media/image66.png"/><Relationship Id="rId6" Type="http://schemas.openxmlformats.org/officeDocument/2006/relationships/image" Target="../media/image79.png"/><Relationship Id="rId7"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tmp"/><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image" Target="../media/image81.tm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www.aoml.noaa.gov/qosap/osse-checklist/" TargetMode="External"/><Relationship Id="rId4" Type="http://schemas.openxmlformats.org/officeDocument/2006/relationships/hyperlink" Target="http://www.aoml.noaa.gov/hrd/" TargetMode="External"/><Relationship Id="rId5" Type="http://schemas.openxmlformats.org/officeDocument/2006/relationships/hyperlink" Target="https://twitter.com/HRD_AOML_NOAA" TargetMode="External"/><Relationship Id="rId6" Type="http://schemas.openxmlformats.org/officeDocument/2006/relationships/hyperlink" Target="https://facebook.com/noaahrd" TargetMode="External"/><Relationship Id="rId1" Type="http://schemas.openxmlformats.org/officeDocument/2006/relationships/slideLayout" Target="../slideLayouts/slideLayout2.xml"/><Relationship Id="rId2" Type="http://schemas.openxmlformats.org/officeDocument/2006/relationships/image" Target="../media/image8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9.tmp"/><Relationship Id="rId3"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91.tmp"/><Relationship Id="rId4" Type="http://schemas.openxmlformats.org/officeDocument/2006/relationships/image" Target="../media/image92.tmp"/><Relationship Id="rId5" Type="http://schemas.openxmlformats.org/officeDocument/2006/relationships/image" Target="../media/image93.tmp"/><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tmp"/></Relationships>
</file>

<file path=ppt/slides/_rels/slide47.xml.rels><?xml version="1.0" encoding="UTF-8" standalone="yes"?>
<Relationships xmlns="http://schemas.openxmlformats.org/package/2006/relationships"><Relationship Id="rId3" Type="http://schemas.openxmlformats.org/officeDocument/2006/relationships/image" Target="../media/image96.tmp"/><Relationship Id="rId4" Type="http://schemas.openxmlformats.org/officeDocument/2006/relationships/image" Target="../media/image97.png"/><Relationship Id="rId1" Type="http://schemas.openxmlformats.org/officeDocument/2006/relationships/slideLayout" Target="../slideLayouts/slideLayout6.xml"/><Relationship Id="rId2" Type="http://schemas.openxmlformats.org/officeDocument/2006/relationships/image" Target="../media/image95.tmp"/></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6.xml"/><Relationship Id="rId2"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tmp"/><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5"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G"/><Relationship Id="rId1" Type="http://schemas.openxmlformats.org/officeDocument/2006/relationships/slideLayout" Target="../slideLayouts/slideLayout6.xml"/><Relationship Id="rId2"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02386"/>
            <a:ext cx="7772400" cy="1470025"/>
          </a:xfrm>
        </p:spPr>
        <p:txBody>
          <a:bodyPr>
            <a:normAutofit fontScale="90000"/>
          </a:bodyPr>
          <a:lstStyle/>
          <a:p>
            <a:r>
              <a:rPr lang="en-US" b="1" dirty="0" smtClean="0"/>
              <a:t>OSSE Evaluation of the Impact of Aircraft Observations on Hurricane Analyses and Forecasts </a:t>
            </a:r>
            <a:endParaRPr lang="en-US" b="1" dirty="0"/>
          </a:p>
        </p:txBody>
      </p:sp>
      <p:sp>
        <p:nvSpPr>
          <p:cNvPr id="3" name="Subtitle 2"/>
          <p:cNvSpPr>
            <a:spLocks noGrp="1"/>
          </p:cNvSpPr>
          <p:nvPr>
            <p:ph type="subTitle" idx="1"/>
          </p:nvPr>
        </p:nvSpPr>
        <p:spPr/>
        <p:txBody>
          <a:bodyPr>
            <a:normAutofit fontScale="92500"/>
          </a:bodyPr>
          <a:lstStyle/>
          <a:p>
            <a:r>
              <a:rPr lang="en-US" altLang="zh-CN" baseline="30000" dirty="0">
                <a:solidFill>
                  <a:schemeClr val="tx1"/>
                </a:solidFill>
                <a:latin typeface="Lucida Sans" pitchFamily="34" charset="0"/>
                <a:ea typeface="SimSun" pitchFamily="2" charset="-122"/>
                <a:cs typeface="Lucida Sans" pitchFamily="34" charset="0"/>
              </a:rPr>
              <a:t>1</a:t>
            </a:r>
            <a:r>
              <a:rPr lang="en-US" dirty="0" smtClean="0"/>
              <a:t>K. Ryan, </a:t>
            </a:r>
            <a:r>
              <a:rPr lang="en-US" altLang="zh-CN" baseline="30000" dirty="0">
                <a:solidFill>
                  <a:schemeClr val="tx1"/>
                </a:solidFill>
                <a:latin typeface="Lucida Sans" pitchFamily="34" charset="0"/>
                <a:ea typeface="SimSun" pitchFamily="2" charset="-122"/>
                <a:cs typeface="Lucida Sans" pitchFamily="34" charset="0"/>
              </a:rPr>
              <a:t>1</a:t>
            </a:r>
            <a:r>
              <a:rPr lang="en-US" dirty="0" smtClean="0"/>
              <a:t>L. Bucci, </a:t>
            </a:r>
            <a:r>
              <a:rPr lang="en-US" altLang="zh-CN" baseline="30000" dirty="0" smtClean="0">
                <a:solidFill>
                  <a:schemeClr val="tx1"/>
                </a:solidFill>
                <a:latin typeface="Lucida Sans" pitchFamily="34" charset="0"/>
                <a:ea typeface="SimSun" pitchFamily="2" charset="-122"/>
                <a:cs typeface="Lucida Sans" pitchFamily="34" charset="0"/>
              </a:rPr>
              <a:t>1</a:t>
            </a:r>
            <a:r>
              <a:rPr lang="en-US" dirty="0" smtClean="0"/>
              <a:t>J</a:t>
            </a:r>
            <a:r>
              <a:rPr lang="en-US" dirty="0"/>
              <a:t>. </a:t>
            </a:r>
            <a:r>
              <a:rPr lang="en-US" dirty="0" smtClean="0"/>
              <a:t>Delgado,</a:t>
            </a:r>
            <a:r>
              <a:rPr lang="en-US" altLang="zh-CN" baseline="30000" dirty="0" smtClean="0">
                <a:solidFill>
                  <a:schemeClr val="tx1"/>
                </a:solidFill>
                <a:latin typeface="Lucida Sans" pitchFamily="34" charset="0"/>
                <a:ea typeface="SimSun" pitchFamily="2" charset="-122"/>
                <a:cs typeface="Lucida Sans" pitchFamily="34" charset="0"/>
              </a:rPr>
              <a:t>3</a:t>
            </a:r>
            <a:r>
              <a:rPr lang="en-US" dirty="0" smtClean="0"/>
              <a:t>R. Atlas</a:t>
            </a:r>
            <a:r>
              <a:rPr lang="en-US" smtClean="0"/>
              <a:t>,  </a:t>
            </a:r>
            <a:r>
              <a:rPr lang="en-US" altLang="zh-CN" baseline="30000" smtClean="0">
                <a:solidFill>
                  <a:schemeClr val="tx1"/>
                </a:solidFill>
                <a:latin typeface="Lucida Sans" pitchFamily="34" charset="0"/>
                <a:ea typeface="SimSun" pitchFamily="2" charset="-122"/>
                <a:cs typeface="Lucida Sans" pitchFamily="34" charset="0"/>
              </a:rPr>
              <a:t>2</a:t>
            </a:r>
            <a:r>
              <a:rPr lang="en-US" smtClean="0"/>
              <a:t>S</a:t>
            </a:r>
            <a:r>
              <a:rPr lang="en-US" dirty="0" smtClean="0"/>
              <a:t>. Murillo </a:t>
            </a:r>
          </a:p>
          <a:p>
            <a:r>
              <a:rPr lang="en-US" altLang="zh-CN" sz="1300" baseline="30000" dirty="0" smtClean="0">
                <a:solidFill>
                  <a:schemeClr val="tx1"/>
                </a:solidFill>
                <a:effectLst/>
                <a:latin typeface="Lucida Sans" pitchFamily="34" charset="0"/>
                <a:ea typeface="SimSun" pitchFamily="2" charset="-122"/>
                <a:cs typeface="Lucida Sans" pitchFamily="34" charset="0"/>
              </a:rPr>
              <a:t>1</a:t>
            </a:r>
            <a:r>
              <a:rPr lang="en-US" altLang="zh-CN" sz="1300" dirty="0" smtClean="0">
                <a:solidFill>
                  <a:schemeClr val="tx1"/>
                </a:solidFill>
                <a:effectLst/>
                <a:latin typeface="Lucida Sans" pitchFamily="34" charset="0"/>
                <a:ea typeface="SimSun" pitchFamily="2" charset="-122"/>
                <a:cs typeface="Lucida Sans" pitchFamily="34" charset="0"/>
              </a:rPr>
              <a:t>Univ. of Miami/CIMAS and NOAA/AOML/Hurricane Research Division, Miami, FL</a:t>
            </a:r>
          </a:p>
          <a:p>
            <a:r>
              <a:rPr lang="en-US" altLang="zh-CN" sz="1300" baseline="30000" dirty="0" smtClean="0">
                <a:solidFill>
                  <a:schemeClr val="tx1"/>
                </a:solidFill>
                <a:effectLst/>
                <a:latin typeface="Lucida Sans" pitchFamily="34" charset="0"/>
                <a:ea typeface="SimSun" pitchFamily="2" charset="-122"/>
                <a:cs typeface="Lucida Sans" pitchFamily="34" charset="0"/>
              </a:rPr>
              <a:t>2</a:t>
            </a:r>
            <a:r>
              <a:rPr lang="en-US" altLang="zh-CN" sz="1300" dirty="0" smtClean="0">
                <a:solidFill>
                  <a:schemeClr val="tx1"/>
                </a:solidFill>
                <a:effectLst/>
                <a:latin typeface="Lucida Sans" pitchFamily="34" charset="0"/>
                <a:ea typeface="SimSun" pitchFamily="2" charset="-122"/>
                <a:cs typeface="Lucida Sans" pitchFamily="34" charset="0"/>
              </a:rPr>
              <a:t>NOAA/AOML/Hurricane Research Division, Miami, FL</a:t>
            </a:r>
          </a:p>
          <a:p>
            <a:r>
              <a:rPr lang="en-US" altLang="zh-CN" sz="1300" baseline="30000" dirty="0" smtClean="0">
                <a:solidFill>
                  <a:schemeClr val="tx1"/>
                </a:solidFill>
                <a:effectLst/>
                <a:latin typeface="Lucida Sans" pitchFamily="34" charset="0"/>
                <a:ea typeface="SimSun" pitchFamily="2" charset="-122"/>
                <a:cs typeface="Lucida Sans" pitchFamily="34" charset="0"/>
              </a:rPr>
              <a:t>3</a:t>
            </a:r>
            <a:r>
              <a:rPr lang="en-US" altLang="zh-CN" sz="1300" dirty="0" smtClean="0">
                <a:solidFill>
                  <a:schemeClr val="tx1"/>
                </a:solidFill>
                <a:effectLst/>
                <a:latin typeface="Lucida Sans" pitchFamily="34" charset="0"/>
                <a:ea typeface="SimSun" pitchFamily="2" charset="-122"/>
                <a:cs typeface="Lucida Sans" pitchFamily="34" charset="0"/>
              </a:rPr>
              <a:t>NOAA/AOML, Miami, FL </a:t>
            </a:r>
          </a:p>
          <a:p>
            <a:endParaRPr lang="en-US" dirty="0"/>
          </a:p>
        </p:txBody>
      </p:sp>
      <p:sp>
        <p:nvSpPr>
          <p:cNvPr id="4" name="TextBox 3"/>
          <p:cNvSpPr txBox="1"/>
          <p:nvPr/>
        </p:nvSpPr>
        <p:spPr>
          <a:xfrm>
            <a:off x="7242634" y="334962"/>
            <a:ext cx="184666" cy="369332"/>
          </a:xfrm>
          <a:prstGeom prst="rect">
            <a:avLst/>
          </a:prstGeom>
          <a:noFill/>
        </p:spPr>
        <p:txBody>
          <a:bodyPr wrap="none" rtlCol="0">
            <a:spAutoFit/>
          </a:bodyPr>
          <a:lstStyle/>
          <a:p>
            <a:endParaRPr lang="en-US" dirty="0"/>
          </a:p>
        </p:txBody>
      </p:sp>
      <p:pic>
        <p:nvPicPr>
          <p:cNvPr id="6" name="Picture 5" descr="NOAA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384" y="0"/>
            <a:ext cx="1469237" cy="1432959"/>
          </a:xfrm>
          <a:prstGeom prst="rect">
            <a:avLst/>
          </a:prstGeom>
        </p:spPr>
      </p:pic>
      <p:pic>
        <p:nvPicPr>
          <p:cNvPr id="8" name="Picture 7" descr="RSMAS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24200" y="838200"/>
            <a:ext cx="3302000" cy="3149600"/>
          </a:xfrm>
          <a:prstGeom prst="rect">
            <a:avLst/>
          </a:prstGeom>
        </p:spPr>
      </p:pic>
      <p:pic>
        <p:nvPicPr>
          <p:cNvPr id="10" name="Picture 9" descr="RSMAS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65"/>
            <a:ext cx="1503717" cy="1434315"/>
          </a:xfrm>
          <a:prstGeom prst="rect">
            <a:avLst/>
          </a:prstGeom>
        </p:spPr>
      </p:pic>
      <p:sp>
        <p:nvSpPr>
          <p:cNvPr id="5" name="TextBox 4"/>
          <p:cNvSpPr txBox="1"/>
          <p:nvPr/>
        </p:nvSpPr>
        <p:spPr>
          <a:xfrm>
            <a:off x="317500" y="5876925"/>
            <a:ext cx="8674100" cy="923330"/>
          </a:xfrm>
          <a:prstGeom prst="rect">
            <a:avLst/>
          </a:prstGeom>
          <a:noFill/>
        </p:spPr>
        <p:txBody>
          <a:bodyPr wrap="square" rtlCol="0">
            <a:spAutoFit/>
          </a:bodyPr>
          <a:lstStyle/>
          <a:p>
            <a:pPr algn="ctr"/>
            <a:r>
              <a:rPr lang="en-US" dirty="0" smtClean="0"/>
              <a:t>Special thanks to: Frank Marks, Rob Rogers, </a:t>
            </a:r>
            <a:r>
              <a:rPr lang="en-US" dirty="0" err="1" smtClean="0"/>
              <a:t>Ghassan</a:t>
            </a:r>
            <a:r>
              <a:rPr lang="en-US" dirty="0" smtClean="0"/>
              <a:t> </a:t>
            </a:r>
            <a:r>
              <a:rPr lang="en-US" dirty="0" err="1" smtClean="0"/>
              <a:t>Alaka</a:t>
            </a:r>
            <a:r>
              <a:rPr lang="en-US" dirty="0" smtClean="0"/>
              <a:t>, John </a:t>
            </a:r>
            <a:r>
              <a:rPr lang="en-US" dirty="0" err="1" smtClean="0"/>
              <a:t>Gamache</a:t>
            </a:r>
            <a:r>
              <a:rPr lang="en-US" dirty="0" smtClean="0"/>
              <a:t>, Paul </a:t>
            </a:r>
            <a:r>
              <a:rPr lang="en-US" dirty="0" err="1" smtClean="0"/>
              <a:t>Reasor</a:t>
            </a:r>
            <a:r>
              <a:rPr lang="en-US" dirty="0" smtClean="0"/>
              <a:t>, Peter Dodge, Jason Dunion, Eric </a:t>
            </a:r>
            <a:r>
              <a:rPr lang="en-US" dirty="0" err="1" smtClean="0"/>
              <a:t>Uhlhorn</a:t>
            </a:r>
            <a:r>
              <a:rPr lang="en-US" dirty="0" smtClean="0"/>
              <a:t>, </a:t>
            </a:r>
            <a:r>
              <a:rPr lang="en-US" dirty="0" err="1" smtClean="0"/>
              <a:t>Xuejin</a:t>
            </a:r>
            <a:r>
              <a:rPr lang="en-US" dirty="0" smtClean="0"/>
              <a:t> Zhang and the observations/DA teams at HRD</a:t>
            </a:r>
            <a:endParaRPr lang="en-US" dirty="0"/>
          </a:p>
        </p:txBody>
      </p:sp>
      <p:sp>
        <p:nvSpPr>
          <p:cNvPr id="7" name="Rectangle 6"/>
          <p:cNvSpPr/>
          <p:nvPr/>
        </p:nvSpPr>
        <p:spPr>
          <a:xfrm>
            <a:off x="7684384" y="0"/>
            <a:ext cx="1469237" cy="143205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0" y="-11731"/>
            <a:ext cx="1503717" cy="143205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67277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415"/>
            <a:ext cx="9144000" cy="855958"/>
          </a:xfrm>
        </p:spPr>
        <p:txBody>
          <a:bodyPr>
            <a:noAutofit/>
          </a:bodyPr>
          <a:lstStyle/>
          <a:p>
            <a:r>
              <a:rPr lang="en-US" sz="3200" b="1" u="sng" dirty="0" smtClean="0"/>
              <a:t>Observing System Simulation Experiments (OSSEs)</a:t>
            </a:r>
            <a:endParaRPr lang="en-US" sz="3200" b="1" u="sng" dirty="0"/>
          </a:p>
        </p:txBody>
      </p:sp>
      <p:sp>
        <p:nvSpPr>
          <p:cNvPr id="3" name="Content Placeholder 2"/>
          <p:cNvSpPr>
            <a:spLocks noGrp="1"/>
          </p:cNvSpPr>
          <p:nvPr>
            <p:ph idx="1"/>
          </p:nvPr>
        </p:nvSpPr>
        <p:spPr>
          <a:xfrm>
            <a:off x="0" y="744720"/>
            <a:ext cx="9144000" cy="4525963"/>
          </a:xfrm>
        </p:spPr>
        <p:txBody>
          <a:bodyPr/>
          <a:lstStyle/>
          <a:p>
            <a:r>
              <a:rPr lang="en-AU" altLang="zh-CN" sz="2000" dirty="0" smtClean="0">
                <a:ea typeface="SimSun" pitchFamily="2" charset="-122"/>
              </a:rPr>
              <a:t>Assess</a:t>
            </a:r>
            <a:r>
              <a:rPr lang="en-AU" altLang="zh-CN" sz="2000" dirty="0" smtClean="0">
                <a:effectLst/>
                <a:ea typeface="SimSun" pitchFamily="2" charset="-122"/>
              </a:rPr>
              <a:t> the value of current/proposed observing systems on forecasts and analyses by assimilating synthetic observations obtained from a Nature Run</a:t>
            </a:r>
          </a:p>
          <a:p>
            <a:pPr marL="0" indent="0">
              <a:buNone/>
            </a:pPr>
            <a:endParaRPr lang="en-AU" altLang="zh-CN" sz="500" dirty="0" smtClean="0">
              <a:effectLst/>
              <a:ea typeface="SimSun" pitchFamily="2" charset="-122"/>
            </a:endParaRPr>
          </a:p>
          <a:p>
            <a:pPr marL="0" indent="0">
              <a:buNone/>
            </a:pPr>
            <a:r>
              <a:rPr lang="en-US" sz="2400" b="1" dirty="0" smtClean="0"/>
              <a:t>Motivation for performing OSSEs:</a:t>
            </a:r>
            <a:endParaRPr lang="en-US" sz="2400" dirty="0" smtClean="0"/>
          </a:p>
          <a:p>
            <a:r>
              <a:rPr lang="en-US" sz="2000" dirty="0" smtClean="0"/>
              <a:t>Cost of development/maintenance/use of observing systems</a:t>
            </a:r>
          </a:p>
          <a:p>
            <a:r>
              <a:rPr lang="en-US" sz="2000" dirty="0" smtClean="0"/>
              <a:t>Large time lag between instrument deployment and use in NWP</a:t>
            </a:r>
          </a:p>
          <a:p>
            <a:endParaRPr lang="en-US" sz="2000" dirty="0" smtClean="0"/>
          </a:p>
          <a:p>
            <a:pPr marL="0" indent="0">
              <a:buNone/>
            </a:pPr>
            <a:endParaRPr lang="en-US" sz="2000" b="1" dirty="0"/>
          </a:p>
        </p:txBody>
      </p:sp>
      <p:pic>
        <p:nvPicPr>
          <p:cNvPr id="4" name="Picture 3" descr="Schematic_AOML_regional_OS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6" y="2926608"/>
            <a:ext cx="9059334" cy="1775140"/>
          </a:xfrm>
          <a:prstGeom prst="rect">
            <a:avLst/>
          </a:prstGeom>
        </p:spPr>
      </p:pic>
      <p:sp>
        <p:nvSpPr>
          <p:cNvPr id="6" name="Rounded Rectangle 5"/>
          <p:cNvSpPr/>
          <p:nvPr/>
        </p:nvSpPr>
        <p:spPr>
          <a:xfrm>
            <a:off x="2603500" y="4851400"/>
            <a:ext cx="2819400" cy="520700"/>
          </a:xfrm>
          <a:prstGeom prst="roundRect">
            <a:avLst/>
          </a:prstGeom>
          <a:solidFill>
            <a:schemeClr val="bg2"/>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984500" y="4914900"/>
            <a:ext cx="2057400" cy="307777"/>
          </a:xfrm>
          <a:prstGeom prst="rect">
            <a:avLst/>
          </a:prstGeom>
          <a:noFill/>
        </p:spPr>
        <p:txBody>
          <a:bodyPr wrap="square" rtlCol="0">
            <a:spAutoFit/>
          </a:bodyPr>
          <a:lstStyle/>
          <a:p>
            <a:pPr algn="ctr"/>
            <a:r>
              <a:rPr lang="en-US" sz="1400" dirty="0" smtClean="0">
                <a:solidFill>
                  <a:srgbClr val="C4BD97"/>
                </a:solidFill>
                <a:latin typeface="Times New Roman"/>
                <a:cs typeface="Times New Roman"/>
              </a:rPr>
              <a:t>Calibration</a:t>
            </a:r>
            <a:endParaRPr lang="en-US" sz="1400" dirty="0">
              <a:solidFill>
                <a:srgbClr val="C4BD97"/>
              </a:solidFill>
              <a:latin typeface="Times New Roman"/>
              <a:cs typeface="Times New Roman"/>
            </a:endParaRPr>
          </a:p>
        </p:txBody>
      </p:sp>
      <p:cxnSp>
        <p:nvCxnSpPr>
          <p:cNvPr id="11" name="Straight Connector 10"/>
          <p:cNvCxnSpPr/>
          <p:nvPr/>
        </p:nvCxnSpPr>
        <p:spPr>
          <a:xfrm>
            <a:off x="5765800" y="4406900"/>
            <a:ext cx="0" cy="29484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765800" y="4701748"/>
            <a:ext cx="0" cy="4449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5438776" y="5146675"/>
            <a:ext cx="33972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216150" y="4406900"/>
            <a:ext cx="0" cy="29484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219325" y="4701748"/>
            <a:ext cx="0" cy="4449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2216150" y="5146675"/>
            <a:ext cx="3683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6200" y="5562600"/>
            <a:ext cx="5222876" cy="1077218"/>
          </a:xfrm>
          <a:prstGeom prst="rect">
            <a:avLst/>
          </a:prstGeom>
          <a:noFill/>
        </p:spPr>
        <p:txBody>
          <a:bodyPr wrap="square" rtlCol="0">
            <a:spAutoFit/>
          </a:bodyPr>
          <a:lstStyle/>
          <a:p>
            <a:pPr marL="285750" indent="-285750">
              <a:buFont typeface="Arial"/>
              <a:buChar char="•"/>
            </a:pPr>
            <a:r>
              <a:rPr lang="en-US" sz="1600" dirty="0" smtClean="0">
                <a:solidFill>
                  <a:srgbClr val="FFC000"/>
                </a:solidFill>
              </a:rPr>
              <a:t>Quantify potential </a:t>
            </a:r>
            <a:r>
              <a:rPr lang="en-US" sz="1600" dirty="0">
                <a:solidFill>
                  <a:srgbClr val="FFC000"/>
                </a:solidFill>
              </a:rPr>
              <a:t>i</a:t>
            </a:r>
            <a:r>
              <a:rPr lang="en-US" sz="1600" dirty="0" smtClean="0">
                <a:solidFill>
                  <a:srgbClr val="FFC000"/>
                </a:solidFill>
              </a:rPr>
              <a:t>mpact</a:t>
            </a:r>
            <a:r>
              <a:rPr lang="en-US" sz="1600" dirty="0" smtClean="0"/>
              <a:t> of proposed observing systems</a:t>
            </a:r>
          </a:p>
          <a:p>
            <a:pPr marL="285750" indent="-285750">
              <a:buFont typeface="Arial"/>
              <a:buChar char="•"/>
            </a:pPr>
            <a:r>
              <a:rPr lang="en-US" sz="1600" dirty="0" smtClean="0"/>
              <a:t>Model</a:t>
            </a:r>
            <a:r>
              <a:rPr lang="en-US" sz="1600" dirty="0" smtClean="0">
                <a:solidFill>
                  <a:srgbClr val="FFC000"/>
                </a:solidFill>
              </a:rPr>
              <a:t> </a:t>
            </a:r>
            <a:r>
              <a:rPr lang="en-US" sz="1600" dirty="0" smtClean="0"/>
              <a:t>and OSSE system </a:t>
            </a:r>
            <a:r>
              <a:rPr lang="en-US" sz="1600" dirty="0" smtClean="0">
                <a:solidFill>
                  <a:srgbClr val="FFC000"/>
                </a:solidFill>
              </a:rPr>
              <a:t>Validation</a:t>
            </a:r>
          </a:p>
          <a:p>
            <a:pPr marL="285750" indent="-285750">
              <a:buFont typeface="Arial"/>
              <a:buChar char="•"/>
            </a:pPr>
            <a:r>
              <a:rPr lang="en-US" sz="1600" dirty="0">
                <a:solidFill>
                  <a:srgbClr val="FFC000"/>
                </a:solidFill>
              </a:rPr>
              <a:t>O</a:t>
            </a:r>
            <a:r>
              <a:rPr lang="en-US" sz="1600" dirty="0" smtClean="0">
                <a:solidFill>
                  <a:srgbClr val="FFC000"/>
                </a:solidFill>
              </a:rPr>
              <a:t>ptimize</a:t>
            </a:r>
            <a:r>
              <a:rPr lang="en-US" sz="1600" dirty="0" smtClean="0"/>
              <a:t> design and configuration of existing or proposed observing systems</a:t>
            </a:r>
            <a:endParaRPr lang="en-US" sz="1600" dirty="0"/>
          </a:p>
        </p:txBody>
      </p:sp>
      <p:sp>
        <p:nvSpPr>
          <p:cNvPr id="27" name="TextBox 26"/>
          <p:cNvSpPr txBox="1"/>
          <p:nvPr/>
        </p:nvSpPr>
        <p:spPr>
          <a:xfrm>
            <a:off x="5245100" y="5562600"/>
            <a:ext cx="4064000" cy="1077218"/>
          </a:xfrm>
          <a:prstGeom prst="rect">
            <a:avLst/>
          </a:prstGeom>
          <a:noFill/>
        </p:spPr>
        <p:txBody>
          <a:bodyPr wrap="square" rtlCol="0">
            <a:spAutoFit/>
          </a:bodyPr>
          <a:lstStyle/>
          <a:p>
            <a:pPr marL="285750" indent="-285750">
              <a:buFont typeface="Arial"/>
              <a:buChar char="•"/>
            </a:pPr>
            <a:r>
              <a:rPr lang="en-US" sz="1600" dirty="0"/>
              <a:t>T</a:t>
            </a:r>
            <a:r>
              <a:rPr lang="en-US" sz="1600" dirty="0" smtClean="0"/>
              <a:t>est </a:t>
            </a:r>
            <a:r>
              <a:rPr lang="en-US" sz="1600" dirty="0" smtClean="0">
                <a:solidFill>
                  <a:srgbClr val="FFC000"/>
                </a:solidFill>
              </a:rPr>
              <a:t>new instruments </a:t>
            </a:r>
            <a:r>
              <a:rPr lang="en-US" sz="1600" dirty="0" smtClean="0"/>
              <a:t>before installation</a:t>
            </a:r>
          </a:p>
          <a:p>
            <a:pPr marL="285750" indent="-285750">
              <a:buFont typeface="Arial"/>
              <a:buChar char="•"/>
            </a:pPr>
            <a:r>
              <a:rPr lang="en-US" sz="1600" dirty="0" smtClean="0"/>
              <a:t>Evaluate</a:t>
            </a:r>
            <a:r>
              <a:rPr lang="en-US" sz="1600" dirty="0" smtClean="0">
                <a:latin typeface="+mj-lt"/>
                <a:ea typeface="ＭＳ Ｐゴシック" charset="0"/>
                <a:cs typeface="ＭＳ Ｐゴシック" charset="0"/>
              </a:rPr>
              <a:t>/develop </a:t>
            </a:r>
            <a:r>
              <a:rPr lang="en-US" sz="1600" dirty="0" smtClean="0">
                <a:solidFill>
                  <a:srgbClr val="FFC000"/>
                </a:solidFill>
                <a:latin typeface="+mj-lt"/>
                <a:ea typeface="ＭＳ Ｐゴシック" charset="0"/>
                <a:cs typeface="ＭＳ Ｐゴシック" charset="0"/>
              </a:rPr>
              <a:t>new methodology </a:t>
            </a:r>
            <a:r>
              <a:rPr lang="en-US" sz="1600" dirty="0" smtClean="0">
                <a:latin typeface="+mj-lt"/>
                <a:ea typeface="ＭＳ Ｐゴシック" charset="0"/>
                <a:cs typeface="ＭＳ Ｐゴシック" charset="0"/>
              </a:rPr>
              <a:t>for processing and</a:t>
            </a:r>
            <a:r>
              <a:rPr lang="en-US" sz="1600" dirty="0" smtClean="0">
                <a:solidFill>
                  <a:srgbClr val="FFC000"/>
                </a:solidFill>
                <a:latin typeface="+mj-lt"/>
                <a:ea typeface="ＭＳ Ｐゴシック" charset="0"/>
                <a:cs typeface="ＭＳ Ｐゴシック" charset="0"/>
              </a:rPr>
              <a:t> </a:t>
            </a:r>
            <a:r>
              <a:rPr lang="en-US" sz="1600" dirty="0" smtClean="0">
                <a:latin typeface="+mj-lt"/>
                <a:ea typeface="ＭＳ Ｐゴシック" charset="0"/>
                <a:cs typeface="ＭＳ Ｐゴシック" charset="0"/>
              </a:rPr>
              <a:t>assimilating</a:t>
            </a:r>
            <a:r>
              <a:rPr lang="en-US" sz="1600" dirty="0" smtClean="0">
                <a:solidFill>
                  <a:srgbClr val="FFC000"/>
                </a:solidFill>
                <a:latin typeface="+mj-lt"/>
                <a:ea typeface="ＭＳ Ｐゴシック" charset="0"/>
                <a:cs typeface="ＭＳ Ｐゴシック" charset="0"/>
              </a:rPr>
              <a:t> </a:t>
            </a:r>
            <a:r>
              <a:rPr lang="en-US" sz="1600" dirty="0" smtClean="0">
                <a:latin typeface="+mj-lt"/>
                <a:ea typeface="ＭＳ Ｐゴシック" charset="0"/>
                <a:cs typeface="ＭＳ Ｐゴシック" charset="0"/>
              </a:rPr>
              <a:t>new types of observations</a:t>
            </a:r>
            <a:endParaRPr lang="en-US" sz="1600" dirty="0">
              <a:latin typeface="+mj-lt"/>
            </a:endParaRPr>
          </a:p>
        </p:txBody>
      </p:sp>
      <p:sp>
        <p:nvSpPr>
          <p:cNvPr id="9" name="Rounded Rectangle 8"/>
          <p:cNvSpPr/>
          <p:nvPr/>
        </p:nvSpPr>
        <p:spPr>
          <a:xfrm>
            <a:off x="76200" y="2942665"/>
            <a:ext cx="2101850" cy="1721593"/>
          </a:xfrm>
          <a:prstGeom prst="roundRect">
            <a:avLst/>
          </a:prstGeom>
          <a:solidFill>
            <a:schemeClr val="bg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4800" y="3500735"/>
            <a:ext cx="1600200" cy="461665"/>
          </a:xfrm>
          <a:prstGeom prst="rect">
            <a:avLst/>
          </a:prstGeom>
          <a:noFill/>
        </p:spPr>
        <p:txBody>
          <a:bodyPr wrap="square" rtlCol="0">
            <a:spAutoFit/>
          </a:bodyPr>
          <a:lstStyle/>
          <a:p>
            <a:pPr algn="ctr"/>
            <a:r>
              <a:rPr lang="en-US" sz="2400" smtClean="0">
                <a:solidFill>
                  <a:srgbClr val="FCF2B5"/>
                </a:solidFill>
              </a:rPr>
              <a:t>Nature </a:t>
            </a:r>
            <a:r>
              <a:rPr lang="en-US" sz="2400" dirty="0" smtClean="0">
                <a:solidFill>
                  <a:srgbClr val="FCF2B5"/>
                </a:solidFill>
              </a:rPr>
              <a:t>Run</a:t>
            </a:r>
          </a:p>
        </p:txBody>
      </p:sp>
      <p:sp>
        <p:nvSpPr>
          <p:cNvPr id="18" name="TextBox 17"/>
          <p:cNvSpPr txBox="1"/>
          <p:nvPr/>
        </p:nvSpPr>
        <p:spPr>
          <a:xfrm>
            <a:off x="4876800" y="3121223"/>
            <a:ext cx="457200" cy="307777"/>
          </a:xfrm>
          <a:prstGeom prst="rect">
            <a:avLst/>
          </a:prstGeom>
          <a:solidFill>
            <a:schemeClr val="tx1"/>
          </a:solidFill>
        </p:spPr>
        <p:txBody>
          <a:bodyPr wrap="square" rtlCol="0">
            <a:spAutoFit/>
          </a:bodyPr>
          <a:lstStyle/>
          <a:p>
            <a:r>
              <a:rPr lang="en-US" sz="1400" b="1" dirty="0" smtClean="0">
                <a:solidFill>
                  <a:schemeClr val="bg1"/>
                </a:solidFill>
              </a:rPr>
              <a:t>DA</a:t>
            </a:r>
            <a:endParaRPr lang="en-US" sz="1400" b="1" dirty="0">
              <a:solidFill>
                <a:schemeClr val="bg1"/>
              </a:solidFill>
            </a:endParaRPr>
          </a:p>
        </p:txBody>
      </p:sp>
      <p:sp>
        <p:nvSpPr>
          <p:cNvPr id="23" name="TextBox 22"/>
          <p:cNvSpPr txBox="1"/>
          <p:nvPr/>
        </p:nvSpPr>
        <p:spPr>
          <a:xfrm>
            <a:off x="6629400" y="3121223"/>
            <a:ext cx="1143000" cy="307777"/>
          </a:xfrm>
          <a:prstGeom prst="rect">
            <a:avLst/>
          </a:prstGeom>
          <a:solidFill>
            <a:schemeClr val="tx1"/>
          </a:solidFill>
        </p:spPr>
        <p:txBody>
          <a:bodyPr wrap="square" rtlCol="0">
            <a:spAutoFit/>
          </a:bodyPr>
          <a:lstStyle/>
          <a:p>
            <a:pPr algn="ctr"/>
            <a:r>
              <a:rPr lang="en-US" sz="1400" b="1" dirty="0" smtClean="0">
                <a:solidFill>
                  <a:schemeClr val="bg1"/>
                </a:solidFill>
              </a:rPr>
              <a:t>Fcst Model</a:t>
            </a:r>
            <a:endParaRPr lang="en-US" sz="1400" b="1" dirty="0">
              <a:solidFill>
                <a:schemeClr val="bg1"/>
              </a:solidFill>
            </a:endParaRPr>
          </a:p>
        </p:txBody>
      </p:sp>
    </p:spTree>
    <p:extLst>
      <p:ext uri="{BB962C8B-B14F-4D97-AF65-F5344CB8AC3E}">
        <p14:creationId xmlns:p14="http://schemas.microsoft.com/office/powerpoint/2010/main" val="457829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415"/>
            <a:ext cx="9144000" cy="855958"/>
          </a:xfrm>
        </p:spPr>
        <p:txBody>
          <a:bodyPr>
            <a:noAutofit/>
          </a:bodyPr>
          <a:lstStyle/>
          <a:p>
            <a:r>
              <a:rPr lang="en-US" sz="3200" b="1" u="sng" dirty="0" smtClean="0"/>
              <a:t>Observing System Simulation Experiments (OSSEs)</a:t>
            </a:r>
            <a:endParaRPr lang="en-US" sz="3200" b="1" u="sng" dirty="0"/>
          </a:p>
        </p:txBody>
      </p:sp>
      <p:sp>
        <p:nvSpPr>
          <p:cNvPr id="3" name="Content Placeholder 2"/>
          <p:cNvSpPr>
            <a:spLocks noGrp="1"/>
          </p:cNvSpPr>
          <p:nvPr>
            <p:ph idx="1"/>
          </p:nvPr>
        </p:nvSpPr>
        <p:spPr>
          <a:xfrm>
            <a:off x="0" y="744720"/>
            <a:ext cx="9144000" cy="6113280"/>
          </a:xfrm>
        </p:spPr>
        <p:txBody>
          <a:bodyPr>
            <a:normAutofit/>
          </a:bodyPr>
          <a:lstStyle/>
          <a:p>
            <a:r>
              <a:rPr lang="en-AU" altLang="zh-CN" sz="2000" dirty="0">
                <a:ea typeface="SimSun" pitchFamily="2" charset="-122"/>
              </a:rPr>
              <a:t>Assess the value of current/proposed observing systems on forecasts and analyses by assimilating synthetic observations obtained from a Nature Run</a:t>
            </a:r>
          </a:p>
          <a:p>
            <a:pPr marL="0" indent="0">
              <a:buNone/>
            </a:pPr>
            <a:endParaRPr lang="en-AU" altLang="zh-CN" sz="500" dirty="0">
              <a:ea typeface="SimSun" pitchFamily="2" charset="-122"/>
            </a:endParaRPr>
          </a:p>
          <a:p>
            <a:pPr marL="0" indent="0">
              <a:buNone/>
            </a:pPr>
            <a:r>
              <a:rPr lang="en-US" sz="2000" b="1" dirty="0" smtClean="0"/>
              <a:t>Early OSSEs including those for Global Atmospheric Research Program (GARP):</a:t>
            </a:r>
          </a:p>
          <a:p>
            <a:r>
              <a:rPr lang="en-US" sz="2000" dirty="0" smtClean="0"/>
              <a:t>Aimed to determine observational requirements for NWP</a:t>
            </a:r>
          </a:p>
          <a:p>
            <a:pPr lvl="1"/>
            <a:r>
              <a:rPr lang="en-US" sz="1600" dirty="0" smtClean="0"/>
              <a:t>Station locations and optimal density of observations</a:t>
            </a:r>
          </a:p>
          <a:p>
            <a:pPr lvl="1"/>
            <a:r>
              <a:rPr lang="en-US" sz="1600" dirty="0" smtClean="0"/>
              <a:t>Required accuracy for radiosonde data</a:t>
            </a:r>
            <a:endParaRPr lang="en-US" sz="2000" dirty="0" smtClean="0"/>
          </a:p>
          <a:p>
            <a:endParaRPr lang="en-US" sz="2000" dirty="0" smtClean="0"/>
          </a:p>
          <a:p>
            <a:endParaRPr lang="en-US" sz="2000" dirty="0"/>
          </a:p>
          <a:p>
            <a:endParaRPr lang="en-US" sz="2000" dirty="0" smtClean="0"/>
          </a:p>
          <a:p>
            <a:endParaRPr lang="en-US" sz="2000" dirty="0"/>
          </a:p>
          <a:p>
            <a:endParaRPr lang="en-US" sz="2000" dirty="0" smtClean="0"/>
          </a:p>
          <a:p>
            <a:endParaRPr lang="en-US" sz="2000" dirty="0" smtClean="0"/>
          </a:p>
          <a:p>
            <a:endParaRPr lang="en-US" sz="2000" dirty="0" smtClean="0"/>
          </a:p>
          <a:p>
            <a:r>
              <a:rPr lang="en-US" sz="2000" dirty="0" smtClean="0"/>
              <a:t>Provided Analysis of</a:t>
            </a:r>
          </a:p>
          <a:p>
            <a:pPr lvl="1"/>
            <a:r>
              <a:rPr lang="en-US" sz="1600" dirty="0" smtClean="0"/>
              <a:t>Useful range of predictability </a:t>
            </a:r>
          </a:p>
          <a:p>
            <a:pPr lvl="1"/>
            <a:r>
              <a:rPr lang="en-US" sz="1600" dirty="0" smtClean="0"/>
              <a:t>Need for reference level data</a:t>
            </a:r>
          </a:p>
          <a:p>
            <a:pPr lvl="1"/>
            <a:r>
              <a:rPr lang="en-US" sz="1600" dirty="0" err="1" smtClean="0"/>
              <a:t>Asynoptic</a:t>
            </a:r>
            <a:r>
              <a:rPr lang="en-US" sz="1600" dirty="0" smtClean="0"/>
              <a:t> vs. synoptic data assimilation</a:t>
            </a:r>
          </a:p>
        </p:txBody>
      </p:sp>
      <p:pic>
        <p:nvPicPr>
          <p:cNvPr id="4" name="Picture 3" descr="Schematic_AOML_regional_OS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6" y="2926608"/>
            <a:ext cx="9059334" cy="1775140"/>
          </a:xfrm>
          <a:prstGeom prst="rect">
            <a:avLst/>
          </a:prstGeom>
        </p:spPr>
      </p:pic>
      <p:sp>
        <p:nvSpPr>
          <p:cNvPr id="6" name="Rounded Rectangle 5"/>
          <p:cNvSpPr/>
          <p:nvPr/>
        </p:nvSpPr>
        <p:spPr>
          <a:xfrm>
            <a:off x="2603500" y="4851400"/>
            <a:ext cx="2819400" cy="520700"/>
          </a:xfrm>
          <a:prstGeom prst="roundRect">
            <a:avLst/>
          </a:prstGeom>
          <a:solidFill>
            <a:schemeClr val="bg2"/>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984500" y="4914900"/>
            <a:ext cx="2057400" cy="307777"/>
          </a:xfrm>
          <a:prstGeom prst="rect">
            <a:avLst/>
          </a:prstGeom>
          <a:noFill/>
        </p:spPr>
        <p:txBody>
          <a:bodyPr wrap="square" rtlCol="0">
            <a:spAutoFit/>
          </a:bodyPr>
          <a:lstStyle/>
          <a:p>
            <a:pPr algn="ctr"/>
            <a:r>
              <a:rPr lang="en-US" sz="1400" dirty="0" smtClean="0">
                <a:solidFill>
                  <a:srgbClr val="C4BD97"/>
                </a:solidFill>
                <a:latin typeface="Times New Roman"/>
                <a:cs typeface="Times New Roman"/>
              </a:rPr>
              <a:t>Calibration</a:t>
            </a:r>
            <a:endParaRPr lang="en-US" sz="1400" dirty="0">
              <a:solidFill>
                <a:srgbClr val="C4BD97"/>
              </a:solidFill>
              <a:latin typeface="Times New Roman"/>
              <a:cs typeface="Times New Roman"/>
            </a:endParaRPr>
          </a:p>
        </p:txBody>
      </p:sp>
      <p:cxnSp>
        <p:nvCxnSpPr>
          <p:cNvPr id="11" name="Straight Connector 10"/>
          <p:cNvCxnSpPr/>
          <p:nvPr/>
        </p:nvCxnSpPr>
        <p:spPr>
          <a:xfrm>
            <a:off x="5765800" y="4406900"/>
            <a:ext cx="0" cy="29484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765800" y="4701748"/>
            <a:ext cx="0" cy="4449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5438776" y="5146675"/>
            <a:ext cx="33972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216150" y="4406900"/>
            <a:ext cx="0" cy="29484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219325" y="4701748"/>
            <a:ext cx="0" cy="4449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2216150" y="5146675"/>
            <a:ext cx="3683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76200" y="2942665"/>
            <a:ext cx="2101850" cy="1721593"/>
          </a:xfrm>
          <a:prstGeom prst="roundRect">
            <a:avLst/>
          </a:prstGeom>
          <a:solidFill>
            <a:schemeClr val="bg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4800" y="3500735"/>
            <a:ext cx="1600200" cy="461665"/>
          </a:xfrm>
          <a:prstGeom prst="rect">
            <a:avLst/>
          </a:prstGeom>
          <a:noFill/>
        </p:spPr>
        <p:txBody>
          <a:bodyPr wrap="square" rtlCol="0">
            <a:spAutoFit/>
          </a:bodyPr>
          <a:lstStyle/>
          <a:p>
            <a:pPr algn="ctr"/>
            <a:r>
              <a:rPr lang="en-US" sz="2400" smtClean="0">
                <a:solidFill>
                  <a:srgbClr val="FCF2B5"/>
                </a:solidFill>
              </a:rPr>
              <a:t>Nature </a:t>
            </a:r>
            <a:r>
              <a:rPr lang="en-US" sz="2400" dirty="0" smtClean="0">
                <a:solidFill>
                  <a:srgbClr val="FCF2B5"/>
                </a:solidFill>
              </a:rPr>
              <a:t>Run</a:t>
            </a:r>
          </a:p>
        </p:txBody>
      </p:sp>
      <p:sp>
        <p:nvSpPr>
          <p:cNvPr id="31" name="TextBox 30"/>
          <p:cNvSpPr txBox="1"/>
          <p:nvPr/>
        </p:nvSpPr>
        <p:spPr>
          <a:xfrm>
            <a:off x="4495800" y="5447695"/>
            <a:ext cx="4495800" cy="1261884"/>
          </a:xfrm>
          <a:prstGeom prst="rect">
            <a:avLst/>
          </a:prstGeom>
          <a:noFill/>
        </p:spPr>
        <p:txBody>
          <a:bodyPr wrap="square" rtlCol="0">
            <a:spAutoFit/>
          </a:bodyPr>
          <a:lstStyle/>
          <a:p>
            <a:pPr marL="285750" indent="-285750">
              <a:buFont typeface="Arial" charset="0"/>
              <a:buChar char="•"/>
            </a:pPr>
            <a:r>
              <a:rPr lang="en-US" sz="2000" dirty="0" smtClean="0"/>
              <a:t>Determined the extent to which temperature, moisture, and wind      </a:t>
            </a:r>
            <a:r>
              <a:rPr lang="en-US" dirty="0" smtClean="0"/>
              <a:t>can be determined given a continuous history of observations</a:t>
            </a:r>
            <a:endParaRPr lang="en-US" dirty="0"/>
          </a:p>
        </p:txBody>
      </p:sp>
      <p:sp>
        <p:nvSpPr>
          <p:cNvPr id="32" name="TextBox 31"/>
          <p:cNvSpPr txBox="1"/>
          <p:nvPr/>
        </p:nvSpPr>
        <p:spPr>
          <a:xfrm>
            <a:off x="4876800" y="3121223"/>
            <a:ext cx="457200" cy="307777"/>
          </a:xfrm>
          <a:prstGeom prst="rect">
            <a:avLst/>
          </a:prstGeom>
          <a:solidFill>
            <a:schemeClr val="tx1"/>
          </a:solidFill>
        </p:spPr>
        <p:txBody>
          <a:bodyPr wrap="square" rtlCol="0">
            <a:spAutoFit/>
          </a:bodyPr>
          <a:lstStyle/>
          <a:p>
            <a:r>
              <a:rPr lang="en-US" sz="1400" b="1" dirty="0" smtClean="0">
                <a:solidFill>
                  <a:schemeClr val="bg1"/>
                </a:solidFill>
              </a:rPr>
              <a:t>DA</a:t>
            </a:r>
            <a:endParaRPr lang="en-US" sz="1400" b="1" dirty="0">
              <a:solidFill>
                <a:schemeClr val="bg1"/>
              </a:solidFill>
            </a:endParaRPr>
          </a:p>
        </p:txBody>
      </p:sp>
      <p:sp>
        <p:nvSpPr>
          <p:cNvPr id="33" name="TextBox 32"/>
          <p:cNvSpPr txBox="1"/>
          <p:nvPr/>
        </p:nvSpPr>
        <p:spPr>
          <a:xfrm>
            <a:off x="6629400" y="3121223"/>
            <a:ext cx="1143000" cy="307777"/>
          </a:xfrm>
          <a:prstGeom prst="rect">
            <a:avLst/>
          </a:prstGeom>
          <a:solidFill>
            <a:schemeClr val="tx1"/>
          </a:solidFill>
        </p:spPr>
        <p:txBody>
          <a:bodyPr wrap="square" rtlCol="0">
            <a:spAutoFit/>
          </a:bodyPr>
          <a:lstStyle/>
          <a:p>
            <a:pPr algn="ctr"/>
            <a:r>
              <a:rPr lang="en-US" sz="1400" b="1" dirty="0" smtClean="0">
                <a:solidFill>
                  <a:schemeClr val="bg1"/>
                </a:solidFill>
              </a:rPr>
              <a:t>Fcst Model</a:t>
            </a:r>
            <a:endParaRPr lang="en-US" sz="1400" b="1" dirty="0">
              <a:solidFill>
                <a:schemeClr val="bg1"/>
              </a:solidFill>
            </a:endParaRPr>
          </a:p>
        </p:txBody>
      </p:sp>
    </p:spTree>
    <p:extLst>
      <p:ext uri="{BB962C8B-B14F-4D97-AF65-F5344CB8AC3E}">
        <p14:creationId xmlns:p14="http://schemas.microsoft.com/office/powerpoint/2010/main" val="438329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415"/>
            <a:ext cx="9144000" cy="855958"/>
          </a:xfrm>
        </p:spPr>
        <p:txBody>
          <a:bodyPr>
            <a:noAutofit/>
          </a:bodyPr>
          <a:lstStyle/>
          <a:p>
            <a:r>
              <a:rPr lang="en-US" sz="3200" b="1" u="sng" dirty="0" smtClean="0"/>
              <a:t>Observing System Simulation Experiments (OSSEs)</a:t>
            </a:r>
            <a:endParaRPr lang="en-US" sz="3200" b="1" u="sng" dirty="0"/>
          </a:p>
        </p:txBody>
      </p:sp>
      <p:sp>
        <p:nvSpPr>
          <p:cNvPr id="3" name="Content Placeholder 2"/>
          <p:cNvSpPr>
            <a:spLocks noGrp="1"/>
          </p:cNvSpPr>
          <p:nvPr>
            <p:ph idx="1"/>
          </p:nvPr>
        </p:nvSpPr>
        <p:spPr>
          <a:xfrm>
            <a:off x="0" y="744720"/>
            <a:ext cx="9144000" cy="4525963"/>
          </a:xfrm>
        </p:spPr>
        <p:txBody>
          <a:bodyPr/>
          <a:lstStyle/>
          <a:p>
            <a:r>
              <a:rPr lang="en-AU" altLang="zh-CN" sz="2000" dirty="0">
                <a:ea typeface="SimSun" pitchFamily="2" charset="-122"/>
              </a:rPr>
              <a:t>Assess the value of current/proposed observing systems on forecasts and analyses by assimilating synthetic observations obtained from a Nature Run</a:t>
            </a:r>
          </a:p>
          <a:p>
            <a:pPr marL="0" indent="0">
              <a:buNone/>
            </a:pPr>
            <a:endParaRPr lang="en-AU" altLang="zh-CN" sz="500" dirty="0">
              <a:ea typeface="SimSun" pitchFamily="2" charset="-122"/>
            </a:endParaRPr>
          </a:p>
          <a:p>
            <a:pPr marL="0" indent="0">
              <a:buNone/>
            </a:pPr>
            <a:r>
              <a:rPr lang="en-US" sz="2000" b="1" dirty="0" smtClean="0"/>
              <a:t>Early OSSEs including those for Global Atmospheric Research Program (GARP):</a:t>
            </a:r>
          </a:p>
          <a:p>
            <a:r>
              <a:rPr lang="en-US" sz="2000" dirty="0" smtClean="0"/>
              <a:t>Revealed limitations to consider</a:t>
            </a:r>
            <a:endParaRPr lang="en-US" sz="2000" dirty="0"/>
          </a:p>
        </p:txBody>
      </p:sp>
      <p:pic>
        <p:nvPicPr>
          <p:cNvPr id="4" name="Picture 3" descr="Schematic_AOML_regional_OS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6" y="2926608"/>
            <a:ext cx="9059334" cy="1775140"/>
          </a:xfrm>
          <a:prstGeom prst="rect">
            <a:avLst/>
          </a:prstGeom>
        </p:spPr>
      </p:pic>
      <p:sp>
        <p:nvSpPr>
          <p:cNvPr id="6" name="Rounded Rectangle 5"/>
          <p:cNvSpPr/>
          <p:nvPr/>
        </p:nvSpPr>
        <p:spPr>
          <a:xfrm>
            <a:off x="2603500" y="4851400"/>
            <a:ext cx="2819400" cy="520700"/>
          </a:xfrm>
          <a:prstGeom prst="roundRect">
            <a:avLst/>
          </a:prstGeom>
          <a:solidFill>
            <a:schemeClr val="bg2"/>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984500" y="4914900"/>
            <a:ext cx="2057400" cy="307777"/>
          </a:xfrm>
          <a:prstGeom prst="rect">
            <a:avLst/>
          </a:prstGeom>
          <a:noFill/>
        </p:spPr>
        <p:txBody>
          <a:bodyPr wrap="square" rtlCol="0">
            <a:spAutoFit/>
          </a:bodyPr>
          <a:lstStyle/>
          <a:p>
            <a:pPr algn="ctr"/>
            <a:r>
              <a:rPr lang="en-US" sz="1400" dirty="0" smtClean="0">
                <a:solidFill>
                  <a:srgbClr val="C4BD97"/>
                </a:solidFill>
                <a:latin typeface="Times New Roman"/>
                <a:cs typeface="Times New Roman"/>
              </a:rPr>
              <a:t>Calibration</a:t>
            </a:r>
            <a:endParaRPr lang="en-US" sz="1400" dirty="0">
              <a:solidFill>
                <a:srgbClr val="C4BD97"/>
              </a:solidFill>
              <a:latin typeface="Times New Roman"/>
              <a:cs typeface="Times New Roman"/>
            </a:endParaRPr>
          </a:p>
        </p:txBody>
      </p:sp>
      <p:cxnSp>
        <p:nvCxnSpPr>
          <p:cNvPr id="11" name="Straight Connector 10"/>
          <p:cNvCxnSpPr/>
          <p:nvPr/>
        </p:nvCxnSpPr>
        <p:spPr>
          <a:xfrm>
            <a:off x="5765800" y="4406900"/>
            <a:ext cx="0" cy="29484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765800" y="4701748"/>
            <a:ext cx="0" cy="4449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5438776" y="5146675"/>
            <a:ext cx="33972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216150" y="4406900"/>
            <a:ext cx="0" cy="29484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219325" y="4701748"/>
            <a:ext cx="0" cy="4449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2216150" y="5146675"/>
            <a:ext cx="3683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76200" y="2942665"/>
            <a:ext cx="2101850" cy="1721593"/>
          </a:xfrm>
          <a:prstGeom prst="roundRect">
            <a:avLst/>
          </a:prstGeom>
          <a:solidFill>
            <a:schemeClr val="bg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4800" y="3500735"/>
            <a:ext cx="1600200" cy="461665"/>
          </a:xfrm>
          <a:prstGeom prst="rect">
            <a:avLst/>
          </a:prstGeom>
          <a:noFill/>
        </p:spPr>
        <p:txBody>
          <a:bodyPr wrap="square" rtlCol="0">
            <a:spAutoFit/>
          </a:bodyPr>
          <a:lstStyle/>
          <a:p>
            <a:pPr algn="ctr"/>
            <a:r>
              <a:rPr lang="en-US" sz="2400" smtClean="0">
                <a:solidFill>
                  <a:srgbClr val="FCF2B5"/>
                </a:solidFill>
              </a:rPr>
              <a:t>Nature </a:t>
            </a:r>
            <a:r>
              <a:rPr lang="en-US" sz="2400" dirty="0" smtClean="0">
                <a:solidFill>
                  <a:srgbClr val="FCF2B5"/>
                </a:solidFill>
              </a:rPr>
              <a:t>Run</a:t>
            </a:r>
          </a:p>
        </p:txBody>
      </p:sp>
      <p:sp>
        <p:nvSpPr>
          <p:cNvPr id="8" name="TextBox 7"/>
          <p:cNvSpPr txBox="1"/>
          <p:nvPr/>
        </p:nvSpPr>
        <p:spPr>
          <a:xfrm>
            <a:off x="1981200" y="5581471"/>
            <a:ext cx="4343400" cy="1200329"/>
          </a:xfrm>
          <a:prstGeom prst="rect">
            <a:avLst/>
          </a:prstGeom>
          <a:noFill/>
          <a:ln w="76200">
            <a:solidFill>
              <a:srgbClr val="C00000"/>
            </a:solidFill>
          </a:ln>
        </p:spPr>
        <p:txBody>
          <a:bodyPr wrap="square" rtlCol="0">
            <a:spAutoFit/>
          </a:bodyPr>
          <a:lstStyle/>
          <a:p>
            <a:pPr algn="ctr"/>
            <a:r>
              <a:rPr lang="en-US" sz="2400" dirty="0" smtClean="0"/>
              <a:t>Same model dynamics/physics: Identical or Fraternal Twin Experiments</a:t>
            </a:r>
            <a:endParaRPr lang="en-US" sz="2400" dirty="0"/>
          </a:p>
        </p:txBody>
      </p:sp>
      <p:cxnSp>
        <p:nvCxnSpPr>
          <p:cNvPr id="12" name="Straight Arrow Connector 11"/>
          <p:cNvCxnSpPr/>
          <p:nvPr/>
        </p:nvCxnSpPr>
        <p:spPr>
          <a:xfrm flipV="1">
            <a:off x="6324600" y="3500736"/>
            <a:ext cx="869950" cy="2221467"/>
          </a:xfrm>
          <a:prstGeom prst="straightConnector1">
            <a:avLst/>
          </a:prstGeom>
          <a:ln w="85725">
            <a:solidFill>
              <a:srgbClr val="C0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1454152" y="4267203"/>
            <a:ext cx="536573" cy="1314268"/>
          </a:xfrm>
          <a:prstGeom prst="straightConnector1">
            <a:avLst/>
          </a:prstGeom>
          <a:ln w="85725">
            <a:solidFill>
              <a:srgbClr val="C0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800600" y="2096869"/>
            <a:ext cx="4191000" cy="646331"/>
          </a:xfrm>
          <a:prstGeom prst="rect">
            <a:avLst/>
          </a:prstGeom>
          <a:noFill/>
          <a:ln w="69850">
            <a:solidFill>
              <a:srgbClr val="C00000"/>
            </a:solidFill>
          </a:ln>
        </p:spPr>
        <p:txBody>
          <a:bodyPr wrap="square" rtlCol="0">
            <a:spAutoFit/>
          </a:bodyPr>
          <a:lstStyle/>
          <a:p>
            <a:pPr algn="ctr"/>
            <a:r>
              <a:rPr lang="en-US" dirty="0" smtClean="0"/>
              <a:t>Simulated errors assumed to be random and uncorrelated</a:t>
            </a:r>
            <a:r>
              <a:rPr lang="en-US" smtClean="0"/>
              <a:t>: not </a:t>
            </a:r>
            <a:r>
              <a:rPr lang="en-US" dirty="0" smtClean="0"/>
              <a:t>generally realistic</a:t>
            </a:r>
            <a:endParaRPr lang="en-US" dirty="0"/>
          </a:p>
        </p:txBody>
      </p:sp>
      <p:cxnSp>
        <p:nvCxnSpPr>
          <p:cNvPr id="19" name="Straight Arrow Connector 18"/>
          <p:cNvCxnSpPr/>
          <p:nvPr/>
        </p:nvCxnSpPr>
        <p:spPr>
          <a:xfrm flipH="1">
            <a:off x="3200400" y="2286000"/>
            <a:ext cx="1600200" cy="721701"/>
          </a:xfrm>
          <a:prstGeom prst="straightConnector1">
            <a:avLst/>
          </a:prstGeom>
          <a:ln w="85725">
            <a:solidFill>
              <a:srgbClr val="C0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60625" y="3976474"/>
            <a:ext cx="3079750" cy="1488824"/>
          </a:xfrm>
          <a:prstGeom prst="rect">
            <a:avLst/>
          </a:prstGeom>
          <a:noFill/>
          <a:ln w="698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876800" y="3121223"/>
            <a:ext cx="457200" cy="307777"/>
          </a:xfrm>
          <a:prstGeom prst="rect">
            <a:avLst/>
          </a:prstGeom>
          <a:solidFill>
            <a:schemeClr val="tx1"/>
          </a:solidFill>
        </p:spPr>
        <p:txBody>
          <a:bodyPr wrap="square" rtlCol="0">
            <a:spAutoFit/>
          </a:bodyPr>
          <a:lstStyle/>
          <a:p>
            <a:r>
              <a:rPr lang="en-US" sz="1400" b="1" dirty="0" smtClean="0">
                <a:solidFill>
                  <a:schemeClr val="bg1"/>
                </a:solidFill>
              </a:rPr>
              <a:t>DA</a:t>
            </a:r>
            <a:endParaRPr lang="en-US" sz="1400" b="1" dirty="0">
              <a:solidFill>
                <a:schemeClr val="bg1"/>
              </a:solidFill>
            </a:endParaRPr>
          </a:p>
        </p:txBody>
      </p:sp>
      <p:sp>
        <p:nvSpPr>
          <p:cNvPr id="26" name="TextBox 25"/>
          <p:cNvSpPr txBox="1"/>
          <p:nvPr/>
        </p:nvSpPr>
        <p:spPr>
          <a:xfrm>
            <a:off x="6629400" y="3121223"/>
            <a:ext cx="1143000" cy="307777"/>
          </a:xfrm>
          <a:prstGeom prst="rect">
            <a:avLst/>
          </a:prstGeom>
          <a:solidFill>
            <a:schemeClr val="tx1"/>
          </a:solidFill>
        </p:spPr>
        <p:txBody>
          <a:bodyPr wrap="square" rtlCol="0">
            <a:spAutoFit/>
          </a:bodyPr>
          <a:lstStyle/>
          <a:p>
            <a:pPr algn="ctr"/>
            <a:r>
              <a:rPr lang="en-US" sz="1400" b="1" dirty="0" smtClean="0">
                <a:solidFill>
                  <a:schemeClr val="bg1"/>
                </a:solidFill>
              </a:rPr>
              <a:t>Fcst Model</a:t>
            </a:r>
            <a:endParaRPr lang="en-US" sz="1400" b="1" dirty="0">
              <a:solidFill>
                <a:schemeClr val="bg1"/>
              </a:solidFill>
            </a:endParaRPr>
          </a:p>
        </p:txBody>
      </p:sp>
    </p:spTree>
    <p:extLst>
      <p:ext uri="{BB962C8B-B14F-4D97-AF65-F5344CB8AC3E}">
        <p14:creationId xmlns:p14="http://schemas.microsoft.com/office/powerpoint/2010/main" val="15212782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415"/>
            <a:ext cx="9144000" cy="855958"/>
          </a:xfrm>
        </p:spPr>
        <p:txBody>
          <a:bodyPr>
            <a:noAutofit/>
          </a:bodyPr>
          <a:lstStyle/>
          <a:p>
            <a:r>
              <a:rPr lang="en-US" sz="3200" b="1" u="sng" dirty="0" smtClean="0"/>
              <a:t>Observing System Simulation Experiments (OSSEs)</a:t>
            </a:r>
            <a:endParaRPr lang="en-US" sz="3200" b="1" u="sng" dirty="0"/>
          </a:p>
        </p:txBody>
      </p:sp>
      <p:sp>
        <p:nvSpPr>
          <p:cNvPr id="3" name="Content Placeholder 2"/>
          <p:cNvSpPr>
            <a:spLocks noGrp="1"/>
          </p:cNvSpPr>
          <p:nvPr>
            <p:ph idx="1"/>
          </p:nvPr>
        </p:nvSpPr>
        <p:spPr>
          <a:xfrm>
            <a:off x="0" y="744720"/>
            <a:ext cx="9144000" cy="2531879"/>
          </a:xfrm>
        </p:spPr>
        <p:txBody>
          <a:bodyPr>
            <a:normAutofit/>
          </a:bodyPr>
          <a:lstStyle/>
          <a:p>
            <a:r>
              <a:rPr lang="en-AU" altLang="zh-CN" sz="2000" dirty="0">
                <a:ea typeface="SimSun" pitchFamily="2" charset="-122"/>
              </a:rPr>
              <a:t>Assess the value of current/proposed observing systems on forecasts and analyses by assimilating synthetic observations obtained from a Nature Run</a:t>
            </a:r>
          </a:p>
          <a:p>
            <a:pPr marL="0" indent="0">
              <a:buNone/>
            </a:pPr>
            <a:endParaRPr lang="en-AU" altLang="zh-CN" sz="800" dirty="0" smtClean="0">
              <a:ea typeface="SimSun" pitchFamily="2" charset="-122"/>
            </a:endParaRPr>
          </a:p>
          <a:p>
            <a:pPr marL="0" indent="0">
              <a:buNone/>
            </a:pPr>
            <a:endParaRPr lang="en-AU" altLang="zh-CN" sz="800" dirty="0" smtClean="0">
              <a:ea typeface="SimSun" pitchFamily="2" charset="-122"/>
            </a:endParaRPr>
          </a:p>
          <a:p>
            <a:pPr marL="0" indent="0">
              <a:buNone/>
            </a:pPr>
            <a:endParaRPr lang="en-AU" altLang="zh-CN" sz="800" dirty="0">
              <a:ea typeface="SimSun" pitchFamily="2" charset="-122"/>
            </a:endParaRPr>
          </a:p>
          <a:p>
            <a:pPr marL="0" indent="0">
              <a:buNone/>
            </a:pPr>
            <a:r>
              <a:rPr lang="en-US" sz="2000" b="1" dirty="0" smtClean="0"/>
              <a:t>Major results from modern global OSSEs:</a:t>
            </a:r>
          </a:p>
          <a:p>
            <a:r>
              <a:rPr lang="en-US" sz="2000" dirty="0" smtClean="0"/>
              <a:t>Typically assess impact based on average RSME of specific variables of interest in the domain or over defined regions (horizontally or vertically)</a:t>
            </a:r>
          </a:p>
          <a:p>
            <a:endParaRPr lang="en-US" sz="2000" dirty="0"/>
          </a:p>
        </p:txBody>
      </p:sp>
      <p:pic>
        <p:nvPicPr>
          <p:cNvPr id="21" name="Picture 5" descr="rms_day0_WIND_P200_G2TRO_00Z.png"/>
          <p:cNvPicPr>
            <a:picLocks noChangeAspect="1" noChangeArrowheads="1"/>
          </p:cNvPicPr>
          <p:nvPr/>
        </p:nvPicPr>
        <p:blipFill>
          <a:blip r:embed="rId3">
            <a:extLst>
              <a:ext uri="{28A0092B-C50C-407E-A947-70E740481C1C}">
                <a14:useLocalDpi xmlns:a14="http://schemas.microsoft.com/office/drawing/2010/main" val="0"/>
              </a:ext>
            </a:extLst>
          </a:blip>
          <a:srcRect b="48077"/>
          <a:stretch>
            <a:fillRect/>
          </a:stretch>
        </p:blipFill>
        <p:spPr bwMode="auto">
          <a:xfrm>
            <a:off x="4387506" y="3124200"/>
            <a:ext cx="4570756"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533900" y="3124200"/>
            <a:ext cx="4424362" cy="261610"/>
          </a:xfrm>
          <a:prstGeom prst="rect">
            <a:avLst/>
          </a:prstGeom>
          <a:noFill/>
        </p:spPr>
        <p:txBody>
          <a:bodyPr wrap="square" rtlCol="0">
            <a:spAutoFit/>
          </a:bodyPr>
          <a:lstStyle/>
          <a:p>
            <a:r>
              <a:rPr lang="en-US" sz="1100" dirty="0" smtClean="0">
                <a:solidFill>
                  <a:schemeClr val="bg1"/>
                </a:solidFill>
              </a:rPr>
              <a:t>200mb RMSE results from global OSSE evaluation </a:t>
            </a:r>
            <a:r>
              <a:rPr lang="en-US" sz="1100" smtClean="0">
                <a:solidFill>
                  <a:schemeClr val="bg1"/>
                </a:solidFill>
              </a:rPr>
              <a:t>of 2 space-based LIDARs</a:t>
            </a:r>
            <a:endParaRPr lang="en-US" sz="1100" dirty="0">
              <a:solidFill>
                <a:schemeClr val="bg1"/>
              </a:solidFill>
            </a:endParaRPr>
          </a:p>
        </p:txBody>
      </p:sp>
      <p:sp>
        <p:nvSpPr>
          <p:cNvPr id="18" name="TextBox 17"/>
          <p:cNvSpPr txBox="1"/>
          <p:nvPr/>
        </p:nvSpPr>
        <p:spPr>
          <a:xfrm>
            <a:off x="-38100" y="3733800"/>
            <a:ext cx="4533900" cy="2246769"/>
          </a:xfrm>
          <a:prstGeom prst="rect">
            <a:avLst/>
          </a:prstGeom>
          <a:noFill/>
        </p:spPr>
        <p:txBody>
          <a:bodyPr wrap="square" rtlCol="0">
            <a:spAutoFit/>
          </a:bodyPr>
          <a:lstStyle/>
          <a:p>
            <a:pPr marL="285750" indent="-285750">
              <a:buFont typeface="Arial" charset="0"/>
              <a:buChar char="•"/>
            </a:pPr>
            <a:r>
              <a:rPr lang="en-US" sz="2000" dirty="0" smtClean="0"/>
              <a:t>Indicate that:</a:t>
            </a:r>
          </a:p>
          <a:p>
            <a:pPr marL="800100" lvl="1" indent="-342900">
              <a:buFont typeface=".AppleSystemUIFont" charset="-120"/>
              <a:buChar char="-"/>
            </a:pPr>
            <a:r>
              <a:rPr lang="en-US" sz="2000" dirty="0" smtClean="0"/>
              <a:t>Wind data is more effective than temperature/moisture data</a:t>
            </a:r>
          </a:p>
          <a:p>
            <a:pPr marL="800100" lvl="1" indent="-342900">
              <a:buFont typeface=".AppleSystemUIFont" charset="-120"/>
              <a:buChar char="-"/>
            </a:pPr>
            <a:r>
              <a:rPr lang="en-US" sz="2000" dirty="0" smtClean="0"/>
              <a:t>Upper level data provides more impact on forecasting</a:t>
            </a:r>
          </a:p>
          <a:p>
            <a:pPr marL="800100" lvl="1" indent="-342900">
              <a:buFont typeface=".AppleSystemUIFont" charset="-120"/>
              <a:buChar char="-"/>
            </a:pPr>
            <a:r>
              <a:rPr lang="en-US" sz="2000" dirty="0" smtClean="0"/>
              <a:t>Impacts are highly dependent on observing system configuration</a:t>
            </a:r>
          </a:p>
        </p:txBody>
      </p:sp>
    </p:spTree>
    <p:extLst>
      <p:ext uri="{BB962C8B-B14F-4D97-AF65-F5344CB8AC3E}">
        <p14:creationId xmlns:p14="http://schemas.microsoft.com/office/powerpoint/2010/main" val="16858838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415"/>
            <a:ext cx="9144000" cy="855958"/>
          </a:xfrm>
        </p:spPr>
        <p:txBody>
          <a:bodyPr>
            <a:noAutofit/>
          </a:bodyPr>
          <a:lstStyle/>
          <a:p>
            <a:r>
              <a:rPr lang="en-US" sz="3200" b="1" u="sng" dirty="0" smtClean="0"/>
              <a:t>Observing System Simulation Experiments (OSSEs)</a:t>
            </a:r>
            <a:endParaRPr lang="en-US" sz="3200" b="1" u="sng" dirty="0"/>
          </a:p>
        </p:txBody>
      </p:sp>
      <p:sp>
        <p:nvSpPr>
          <p:cNvPr id="3" name="Content Placeholder 2"/>
          <p:cNvSpPr>
            <a:spLocks noGrp="1"/>
          </p:cNvSpPr>
          <p:nvPr>
            <p:ph idx="1"/>
          </p:nvPr>
        </p:nvSpPr>
        <p:spPr>
          <a:xfrm>
            <a:off x="0" y="744720"/>
            <a:ext cx="9144000" cy="4525963"/>
          </a:xfrm>
        </p:spPr>
        <p:txBody>
          <a:bodyPr/>
          <a:lstStyle/>
          <a:p>
            <a:r>
              <a:rPr lang="en-AU" altLang="zh-CN" sz="2000" dirty="0" smtClean="0">
                <a:ea typeface="SimSun" pitchFamily="2" charset="-122"/>
              </a:rPr>
              <a:t>Assess the value </a:t>
            </a:r>
            <a:r>
              <a:rPr lang="en-AU" altLang="zh-CN" sz="2000" dirty="0" smtClean="0">
                <a:effectLst/>
                <a:ea typeface="SimSun" pitchFamily="2" charset="-122"/>
              </a:rPr>
              <a:t>of current/proposed observing systems on forecasts and analyses by assimilating synthetic observations obtained from a Nature Run</a:t>
            </a:r>
          </a:p>
          <a:p>
            <a:pPr marL="0" indent="0">
              <a:buNone/>
            </a:pPr>
            <a:r>
              <a:rPr lang="en-US" sz="2800" b="1" dirty="0" smtClean="0">
                <a:solidFill>
                  <a:srgbClr val="FFC000"/>
                </a:solidFill>
              </a:rPr>
              <a:t>HRD’s Regional OSSE System for Hurricanes</a:t>
            </a:r>
            <a:endParaRPr lang="en-US" sz="2800" dirty="0" smtClean="0">
              <a:solidFill>
                <a:srgbClr val="FFC000"/>
              </a:solidFill>
            </a:endParaRPr>
          </a:p>
          <a:p>
            <a:r>
              <a:rPr lang="en-US" sz="2000" dirty="0" smtClean="0">
                <a:effectLst/>
              </a:rPr>
              <a:t>Utilizes </a:t>
            </a:r>
            <a:r>
              <a:rPr lang="en-US" sz="2000" dirty="0" smtClean="0"/>
              <a:t>a </a:t>
            </a:r>
            <a:r>
              <a:rPr lang="en-US" sz="2000" dirty="0" smtClean="0">
                <a:effectLst/>
              </a:rPr>
              <a:t>regional Hurricane Nature Run (Nolan </a:t>
            </a:r>
            <a:r>
              <a:rPr lang="da-DK" sz="2000" dirty="0"/>
              <a:t>et al., </a:t>
            </a:r>
            <a:r>
              <a:rPr lang="da-DK" sz="2000" dirty="0" smtClean="0"/>
              <a:t>2013) </a:t>
            </a:r>
            <a:r>
              <a:rPr lang="en-US" sz="2000" dirty="0" smtClean="0">
                <a:effectLst/>
              </a:rPr>
              <a:t>and creates analyses used by the high-resolution regional forecast model HWRF</a:t>
            </a:r>
          </a:p>
          <a:p>
            <a:pPr marL="0" indent="0">
              <a:buNone/>
            </a:pPr>
            <a:endParaRPr lang="en-US" sz="2000" b="1" dirty="0"/>
          </a:p>
        </p:txBody>
      </p:sp>
      <p:pic>
        <p:nvPicPr>
          <p:cNvPr id="4" name="Picture 3" descr="Schematic_AOML_regional_OS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6" y="2667000"/>
            <a:ext cx="9059334" cy="1775140"/>
          </a:xfrm>
          <a:prstGeom prst="rect">
            <a:avLst/>
          </a:prstGeom>
        </p:spPr>
      </p:pic>
      <p:sp>
        <p:nvSpPr>
          <p:cNvPr id="6" name="Rounded Rectangle 5"/>
          <p:cNvSpPr/>
          <p:nvPr/>
        </p:nvSpPr>
        <p:spPr>
          <a:xfrm>
            <a:off x="2619376" y="4648200"/>
            <a:ext cx="2819400" cy="520700"/>
          </a:xfrm>
          <a:prstGeom prst="roundRect">
            <a:avLst/>
          </a:prstGeom>
          <a:solidFill>
            <a:schemeClr val="bg2"/>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984500" y="4724400"/>
            <a:ext cx="2057400" cy="307777"/>
          </a:xfrm>
          <a:prstGeom prst="rect">
            <a:avLst/>
          </a:prstGeom>
          <a:noFill/>
        </p:spPr>
        <p:txBody>
          <a:bodyPr wrap="square" rtlCol="0">
            <a:spAutoFit/>
          </a:bodyPr>
          <a:lstStyle/>
          <a:p>
            <a:pPr algn="ctr"/>
            <a:r>
              <a:rPr lang="en-US" sz="1400" dirty="0" smtClean="0">
                <a:solidFill>
                  <a:srgbClr val="C4BD97"/>
                </a:solidFill>
                <a:latin typeface="Times New Roman"/>
                <a:cs typeface="Times New Roman"/>
              </a:rPr>
              <a:t>Calibration</a:t>
            </a:r>
            <a:endParaRPr lang="en-US" sz="1400" dirty="0">
              <a:solidFill>
                <a:srgbClr val="C4BD97"/>
              </a:solidFill>
              <a:latin typeface="Times New Roman"/>
              <a:cs typeface="Times New Roman"/>
            </a:endParaRPr>
          </a:p>
        </p:txBody>
      </p:sp>
      <p:cxnSp>
        <p:nvCxnSpPr>
          <p:cNvPr id="11" name="Straight Connector 10"/>
          <p:cNvCxnSpPr/>
          <p:nvPr/>
        </p:nvCxnSpPr>
        <p:spPr>
          <a:xfrm>
            <a:off x="5765800" y="4191000"/>
            <a:ext cx="0" cy="29484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765800" y="4495800"/>
            <a:ext cx="0" cy="4449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5438776" y="4953000"/>
            <a:ext cx="33972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216150" y="4191000"/>
            <a:ext cx="0" cy="29484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219325" y="4495800"/>
            <a:ext cx="0" cy="4449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2216150" y="4953000"/>
            <a:ext cx="3683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1112838" y="3840237"/>
            <a:ext cx="293688" cy="1990432"/>
          </a:xfrm>
          <a:prstGeom prst="straightConnector1">
            <a:avLst/>
          </a:prstGeom>
          <a:ln w="698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22766" y="5830669"/>
            <a:ext cx="4144434" cy="646331"/>
          </a:xfrm>
          <a:prstGeom prst="rect">
            <a:avLst/>
          </a:prstGeom>
          <a:noFill/>
          <a:ln w="41275">
            <a:solidFill>
              <a:srgbClr val="FFC000"/>
            </a:solidFill>
          </a:ln>
        </p:spPr>
        <p:txBody>
          <a:bodyPr wrap="square" rtlCol="0">
            <a:spAutoFit/>
          </a:bodyPr>
          <a:lstStyle/>
          <a:p>
            <a:pPr marL="285750" indent="-285750">
              <a:buFont typeface="Arial" charset="0"/>
              <a:buChar char="•"/>
            </a:pPr>
            <a:r>
              <a:rPr lang="en-US" smtClean="0"/>
              <a:t>NR finer </a:t>
            </a:r>
            <a:r>
              <a:rPr lang="en-US" dirty="0" smtClean="0"/>
              <a:t>resolution than forecast model</a:t>
            </a:r>
          </a:p>
          <a:p>
            <a:pPr marL="285750" indent="-285750">
              <a:buFont typeface="Arial" charset="0"/>
              <a:buChar char="•"/>
            </a:pPr>
            <a:r>
              <a:rPr lang="en-US" dirty="0" smtClean="0"/>
              <a:t>Captures phenomenon of interest</a:t>
            </a:r>
            <a:endParaRPr lang="en-US" dirty="0"/>
          </a:p>
        </p:txBody>
      </p:sp>
      <p:sp>
        <p:nvSpPr>
          <p:cNvPr id="28" name="TextBox 27"/>
          <p:cNvSpPr txBox="1"/>
          <p:nvPr/>
        </p:nvSpPr>
        <p:spPr>
          <a:xfrm>
            <a:off x="5181600" y="5334000"/>
            <a:ext cx="3797300" cy="1354217"/>
          </a:xfrm>
          <a:prstGeom prst="rect">
            <a:avLst/>
          </a:prstGeom>
          <a:noFill/>
          <a:ln w="25400">
            <a:solidFill>
              <a:schemeClr val="accent4">
                <a:lumMod val="60000"/>
                <a:lumOff val="40000"/>
              </a:schemeClr>
            </a:solidFill>
          </a:ln>
        </p:spPr>
        <p:txBody>
          <a:bodyPr wrap="square" rtlCol="0">
            <a:spAutoFit/>
          </a:bodyPr>
          <a:lstStyle/>
          <a:p>
            <a:r>
              <a:rPr lang="en-US" b="1" dirty="0" smtClean="0">
                <a:solidFill>
                  <a:schemeClr val="accent4">
                    <a:lumMod val="60000"/>
                    <a:lumOff val="40000"/>
                  </a:schemeClr>
                </a:solidFill>
              </a:rPr>
              <a:t>“Quick OSSEs”</a:t>
            </a:r>
          </a:p>
          <a:p>
            <a:pPr marL="285750" indent="-285750">
              <a:buFont typeface="Arial" charset="0"/>
              <a:buChar char="•"/>
            </a:pPr>
            <a:r>
              <a:rPr lang="en-US" sz="1600" dirty="0" smtClean="0"/>
              <a:t>Performed for shorter periods with limited DA</a:t>
            </a:r>
          </a:p>
          <a:p>
            <a:pPr marL="285750" indent="-285750">
              <a:buFont typeface="Arial" charset="0"/>
              <a:buChar char="•"/>
            </a:pPr>
            <a:r>
              <a:rPr lang="en-US" sz="1600" dirty="0" smtClean="0"/>
              <a:t>Used to demonstrate potential or to address a particular event </a:t>
            </a:r>
            <a:endParaRPr lang="en-US" sz="1600" dirty="0"/>
          </a:p>
        </p:txBody>
      </p:sp>
      <p:sp>
        <p:nvSpPr>
          <p:cNvPr id="5" name="Rectangle 4"/>
          <p:cNvSpPr/>
          <p:nvPr/>
        </p:nvSpPr>
        <p:spPr>
          <a:xfrm>
            <a:off x="6858000" y="2895600"/>
            <a:ext cx="838200" cy="381000"/>
          </a:xfrm>
          <a:prstGeom prst="rect">
            <a:avLst/>
          </a:prstGeom>
          <a:noFill/>
          <a:ln w="603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4181681" y="3468778"/>
            <a:ext cx="2565987" cy="2361891"/>
          </a:xfrm>
          <a:prstGeom prst="straightConnector1">
            <a:avLst/>
          </a:prstGeom>
          <a:ln w="698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51695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hematic_AOML_regional_OS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50800"/>
            <a:ext cx="9059334" cy="1775140"/>
          </a:xfrm>
          <a:prstGeom prst="rect">
            <a:avLst/>
          </a:prstGeom>
        </p:spPr>
      </p:pic>
      <p:sp>
        <p:nvSpPr>
          <p:cNvPr id="6" name="Rounded Rectangle 5"/>
          <p:cNvSpPr/>
          <p:nvPr/>
        </p:nvSpPr>
        <p:spPr>
          <a:xfrm>
            <a:off x="63500" y="38100"/>
            <a:ext cx="2207846" cy="1775140"/>
          </a:xfrm>
          <a:prstGeom prst="round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Domains_AOML_regional_OSS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3045" y="2027995"/>
            <a:ext cx="5682289" cy="4637153"/>
          </a:xfrm>
          <a:prstGeom prst="rect">
            <a:avLst/>
          </a:prstGeom>
        </p:spPr>
      </p:pic>
      <p:pic>
        <p:nvPicPr>
          <p:cNvPr id="11" name="Picture 4" descr="dbz_08-02-18h27.tif"/>
          <p:cNvPicPr>
            <a:picLocks noChangeAspect="1"/>
          </p:cNvPicPr>
          <p:nvPr/>
        </p:nvPicPr>
        <p:blipFill rotWithShape="1">
          <a:blip r:embed="rId5" cstate="print">
            <a:extLst>
              <a:ext uri="{28A0092B-C50C-407E-A947-70E740481C1C}">
                <a14:useLocalDpi xmlns:a14="http://schemas.microsoft.com/office/drawing/2010/main" val="0"/>
              </a:ext>
            </a:extLst>
          </a:blip>
          <a:srcRect l="8122" r="10088"/>
          <a:stretch/>
        </p:blipFill>
        <p:spPr bwMode="auto">
          <a:xfrm>
            <a:off x="101600" y="4346572"/>
            <a:ext cx="2631516"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01600" y="1908172"/>
            <a:ext cx="2618816" cy="2413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22" descr="zoomed2005080218.png"/>
          <p:cNvPicPr>
            <a:picLocks noChangeAspect="1"/>
          </p:cNvPicPr>
          <p:nvPr/>
        </p:nvPicPr>
        <p:blipFill>
          <a:blip r:embed="rId6" cstate="print">
            <a:extLst>
              <a:ext uri="{28A0092B-C50C-407E-A947-70E740481C1C}">
                <a14:useLocalDpi xmlns:a14="http://schemas.microsoft.com/office/drawing/2010/main" val="0"/>
              </a:ext>
            </a:extLst>
          </a:blip>
          <a:srcRect l="16000" t="2000" r="19000" b="3333"/>
          <a:stretch>
            <a:fillRect/>
          </a:stretch>
        </p:blipFill>
        <p:spPr bwMode="auto">
          <a:xfrm>
            <a:off x="279399" y="2027995"/>
            <a:ext cx="2095501" cy="228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4" descr="nolan2005080218.PNG"/>
          <p:cNvPicPr>
            <a:picLocks noChangeAspect="1"/>
          </p:cNvPicPr>
          <p:nvPr/>
        </p:nvPicPr>
        <p:blipFill>
          <a:blip r:embed="rId7" cstate="print">
            <a:extLst>
              <a:ext uri="{28A0092B-C50C-407E-A947-70E740481C1C}">
                <a14:useLocalDpi xmlns:a14="http://schemas.microsoft.com/office/drawing/2010/main" val="0"/>
              </a:ext>
            </a:extLst>
          </a:blip>
          <a:srcRect l="86523" t="2856" r="1526" b="4857"/>
          <a:stretch>
            <a:fillRect/>
          </a:stretch>
        </p:blipFill>
        <p:spPr bwMode="auto">
          <a:xfrm>
            <a:off x="2349501" y="2032198"/>
            <a:ext cx="345515" cy="228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8001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3276600"/>
            <a:ext cx="3657600" cy="646331"/>
          </a:xfrm>
          <a:prstGeom prst="rect">
            <a:avLst/>
          </a:prstGeom>
          <a:noFill/>
        </p:spPr>
        <p:txBody>
          <a:bodyPr wrap="square" rtlCol="0">
            <a:spAutoFit/>
          </a:bodyPr>
          <a:lstStyle/>
          <a:p>
            <a:pPr algn="ctr"/>
            <a:r>
              <a:rPr lang="en-US" sz="3600" dirty="0" smtClean="0"/>
              <a:t>video</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0909"/>
            <a:ext cx="8458200" cy="8458200"/>
          </a:xfrm>
          <a:prstGeom prst="rect">
            <a:avLst/>
          </a:prstGeom>
        </p:spPr>
      </p:pic>
      <p:pic>
        <p:nvPicPr>
          <p:cNvPr id="7" name="Picture 6" descr="Schematic_AOML_regional_OSS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775140"/>
          </a:xfrm>
          <a:prstGeom prst="rect">
            <a:avLst/>
          </a:prstGeom>
          <a:ln>
            <a:solidFill>
              <a:schemeClr val="bg2">
                <a:lumMod val="60000"/>
                <a:lumOff val="40000"/>
              </a:schemeClr>
            </a:solidFill>
          </a:ln>
        </p:spPr>
      </p:pic>
      <p:sp>
        <p:nvSpPr>
          <p:cNvPr id="10" name="Rounded Rectangle 9"/>
          <p:cNvSpPr/>
          <p:nvPr/>
        </p:nvSpPr>
        <p:spPr>
          <a:xfrm>
            <a:off x="2129692" y="85725"/>
            <a:ext cx="2699484" cy="887570"/>
          </a:xfrm>
          <a:prstGeom prst="round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51500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140200" y="531308"/>
            <a:ext cx="2921000" cy="646331"/>
          </a:xfrm>
          <a:prstGeom prst="rect">
            <a:avLst/>
          </a:prstGeom>
          <a:noFill/>
        </p:spPr>
        <p:txBody>
          <a:bodyPr wrap="square" rtlCol="0">
            <a:spAutoFit/>
          </a:bodyPr>
          <a:lstStyle/>
          <a:p>
            <a:r>
              <a:rPr lang="en-US" b="1" dirty="0" smtClean="0"/>
              <a:t>Dropsonde </a:t>
            </a:r>
            <a:r>
              <a:rPr lang="en-US" b="1" dirty="0"/>
              <a:t>9</a:t>
            </a:r>
            <a:endParaRPr lang="en-US" b="1" dirty="0" smtClean="0"/>
          </a:p>
          <a:p>
            <a:r>
              <a:rPr lang="en-US" dirty="0" smtClean="0"/>
              <a:t>Aug 02, 2005 at 12 Z</a:t>
            </a:r>
            <a:r>
              <a:rPr lang="en-US" b="1" dirty="0" smtClean="0"/>
              <a:t>)</a:t>
            </a:r>
            <a:endParaRPr lang="en-US" b="1" dirty="0"/>
          </a:p>
        </p:txBody>
      </p:sp>
      <p:sp>
        <p:nvSpPr>
          <p:cNvPr id="29" name="Rectangle 28"/>
          <p:cNvSpPr/>
          <p:nvPr/>
        </p:nvSpPr>
        <p:spPr>
          <a:xfrm>
            <a:off x="4038600" y="544008"/>
            <a:ext cx="2273300" cy="637091"/>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Left Brace 15"/>
          <p:cNvSpPr/>
          <p:nvPr/>
        </p:nvSpPr>
        <p:spPr>
          <a:xfrm rot="5400000">
            <a:off x="6121401" y="-1549401"/>
            <a:ext cx="228600" cy="5715001"/>
          </a:xfrm>
          <a:prstGeom prst="leftBrace">
            <a:avLst>
              <a:gd name="adj1" fmla="val 8333"/>
              <a:gd name="adj2" fmla="val 85885"/>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descr="drop9zonal_semin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100" y="1523073"/>
            <a:ext cx="5791200" cy="2704638"/>
          </a:xfrm>
          <a:prstGeom prst="rect">
            <a:avLst/>
          </a:prstGeom>
        </p:spPr>
      </p:pic>
      <p:pic>
        <p:nvPicPr>
          <p:cNvPr id="7" name="Picture 6" descr="drop9merid_semin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0100" y="4227711"/>
            <a:ext cx="5778500" cy="2575467"/>
          </a:xfrm>
          <a:prstGeom prst="rect">
            <a:avLst/>
          </a:prstGeom>
        </p:spPr>
      </p:pic>
      <p:sp>
        <p:nvSpPr>
          <p:cNvPr id="10" name="TextBox 9"/>
          <p:cNvSpPr txBox="1"/>
          <p:nvPr/>
        </p:nvSpPr>
        <p:spPr>
          <a:xfrm>
            <a:off x="101600" y="4565809"/>
            <a:ext cx="3165475" cy="2215991"/>
          </a:xfrm>
          <a:prstGeom prst="rect">
            <a:avLst/>
          </a:prstGeom>
          <a:noFill/>
        </p:spPr>
        <p:txBody>
          <a:bodyPr wrap="square" rtlCol="0">
            <a:spAutoFit/>
          </a:bodyPr>
          <a:lstStyle/>
          <a:p>
            <a:pPr marL="285750" indent="-285750">
              <a:buFont typeface="Arial"/>
              <a:buChar char="•"/>
            </a:pPr>
            <a:r>
              <a:rPr lang="en-US" sz="2000" dirty="0" smtClean="0"/>
              <a:t>Collects T, Q, P, U, V, W at s</a:t>
            </a:r>
            <a:r>
              <a:rPr lang="en-US" dirty="0" smtClean="0"/>
              <a:t>tandard pressure levels</a:t>
            </a:r>
          </a:p>
          <a:p>
            <a:pPr marL="285750" indent="-285750">
              <a:buFont typeface="Arial"/>
              <a:buChar char="•"/>
            </a:pPr>
            <a:r>
              <a:rPr lang="en-US" dirty="0"/>
              <a:t>A</a:t>
            </a:r>
            <a:r>
              <a:rPr lang="en-US" dirty="0" smtClean="0"/>
              <a:t>ccounts for horizontal drift </a:t>
            </a:r>
          </a:p>
          <a:p>
            <a:pPr marL="285750" indent="-285750">
              <a:buFont typeface="Arial"/>
              <a:buChar char="•"/>
            </a:pPr>
            <a:r>
              <a:rPr lang="en-US" sz="2000" dirty="0"/>
              <a:t>A</a:t>
            </a:r>
            <a:r>
              <a:rPr lang="en-US" sz="2000" dirty="0" smtClean="0"/>
              <a:t>djusts vertical speed based on updrafts/downdrafts and atmospheric pressure</a:t>
            </a:r>
          </a:p>
        </p:txBody>
      </p:sp>
      <p:sp>
        <p:nvSpPr>
          <p:cNvPr id="18" name="Title 17"/>
          <p:cNvSpPr>
            <a:spLocks noGrp="1"/>
          </p:cNvSpPr>
          <p:nvPr>
            <p:ph type="title"/>
          </p:nvPr>
        </p:nvSpPr>
        <p:spPr>
          <a:xfrm>
            <a:off x="457200" y="-17462"/>
            <a:ext cx="8229600" cy="497970"/>
          </a:xfrm>
        </p:spPr>
        <p:txBody>
          <a:bodyPr>
            <a:normAutofit fontScale="90000"/>
          </a:bodyPr>
          <a:lstStyle/>
          <a:p>
            <a:r>
              <a:rPr lang="en-US" b="1" dirty="0" smtClean="0"/>
              <a:t>Dropwindsonde Simulation</a:t>
            </a:r>
            <a:endParaRPr lang="en-US" b="1" dirty="0"/>
          </a:p>
        </p:txBody>
      </p:sp>
      <p:pic>
        <p:nvPicPr>
          <p:cNvPr id="2" name="Picture 1" descr="10mwind_contours.png"/>
          <p:cNvPicPr>
            <a:picLocks noChangeAspect="1"/>
          </p:cNvPicPr>
          <p:nvPr/>
        </p:nvPicPr>
        <p:blipFill rotWithShape="1">
          <a:blip r:embed="rId5" cstate="print">
            <a:extLst>
              <a:ext uri="{28A0092B-C50C-407E-A947-70E740481C1C}">
                <a14:useLocalDpi xmlns:a14="http://schemas.microsoft.com/office/drawing/2010/main" val="0"/>
              </a:ext>
            </a:extLst>
          </a:blip>
          <a:srcRect l="3889" t="1667" r="7881" b="16482"/>
          <a:stretch/>
        </p:blipFill>
        <p:spPr>
          <a:xfrm>
            <a:off x="31750" y="1067849"/>
            <a:ext cx="3235325" cy="3001451"/>
          </a:xfrm>
          <a:prstGeom prst="rect">
            <a:avLst/>
          </a:prstGeom>
        </p:spPr>
      </p:pic>
      <p:pic>
        <p:nvPicPr>
          <p:cNvPr id="15" name="Picture 14" descr="10mwind_contours.png"/>
          <p:cNvPicPr>
            <a:picLocks noChangeAspect="1"/>
          </p:cNvPicPr>
          <p:nvPr/>
        </p:nvPicPr>
        <p:blipFill rotWithShape="1">
          <a:blip r:embed="rId6" cstate="print">
            <a:extLst>
              <a:ext uri="{28A0092B-C50C-407E-A947-70E740481C1C}">
                <a14:useLocalDpi xmlns:a14="http://schemas.microsoft.com/office/drawing/2010/main" val="0"/>
              </a:ext>
            </a:extLst>
          </a:blip>
          <a:srcRect l="7699" t="81642" r="4071" b="6092"/>
          <a:stretch/>
        </p:blipFill>
        <p:spPr>
          <a:xfrm>
            <a:off x="31750" y="4002811"/>
            <a:ext cx="3235325" cy="449800"/>
          </a:xfrm>
          <a:prstGeom prst="rect">
            <a:avLst/>
          </a:prstGeom>
        </p:spPr>
      </p:pic>
      <p:cxnSp>
        <p:nvCxnSpPr>
          <p:cNvPr id="17" name="Straight Arrow Connector 16"/>
          <p:cNvCxnSpPr/>
          <p:nvPr/>
        </p:nvCxnSpPr>
        <p:spPr>
          <a:xfrm flipH="1">
            <a:off x="2003425" y="544008"/>
            <a:ext cx="2035175" cy="1337179"/>
          </a:xfrm>
          <a:prstGeom prst="straightConnector1">
            <a:avLst/>
          </a:prstGeom>
          <a:ln w="381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96347" y="3352800"/>
            <a:ext cx="2311400" cy="338554"/>
          </a:xfrm>
          <a:prstGeom prst="rect">
            <a:avLst/>
          </a:prstGeom>
          <a:noFill/>
        </p:spPr>
        <p:txBody>
          <a:bodyPr wrap="square" rtlCol="0">
            <a:spAutoFit/>
          </a:bodyPr>
          <a:lstStyle/>
          <a:p>
            <a:pPr algn="ctr"/>
            <a:r>
              <a:rPr lang="en-US" sz="1600" b="1" dirty="0" smtClean="0">
                <a:solidFill>
                  <a:schemeClr val="bg1"/>
                </a:solidFill>
              </a:rPr>
              <a:t>10-m Wind (knots)</a:t>
            </a:r>
            <a:endParaRPr lang="en-US" sz="1600" b="1" dirty="0">
              <a:solidFill>
                <a:schemeClr val="bg1"/>
              </a:solidFill>
            </a:endParaRPr>
          </a:p>
        </p:txBody>
      </p:sp>
    </p:spTree>
    <p:extLst>
      <p:ext uri="{BB962C8B-B14F-4D97-AF65-F5344CB8AC3E}">
        <p14:creationId xmlns:p14="http://schemas.microsoft.com/office/powerpoint/2010/main" val="173628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524500" y="12700"/>
            <a:ext cx="2971800" cy="369332"/>
          </a:xfrm>
          <a:prstGeom prst="rect">
            <a:avLst/>
          </a:prstGeom>
          <a:noFill/>
        </p:spPr>
        <p:txBody>
          <a:bodyPr wrap="square" rtlCol="0">
            <a:spAutoFit/>
          </a:bodyPr>
          <a:lstStyle/>
          <a:p>
            <a:endParaRPr lang="en-US" dirty="0"/>
          </a:p>
        </p:txBody>
      </p:sp>
      <p:pic>
        <p:nvPicPr>
          <p:cNvPr id="11" name="Picture 10" descr="AGU_sphum_fie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193" y="1340207"/>
            <a:ext cx="2329807" cy="2088793"/>
          </a:xfrm>
          <a:prstGeom prst="rect">
            <a:avLst/>
          </a:prstGeom>
        </p:spPr>
      </p:pic>
      <p:pic>
        <p:nvPicPr>
          <p:cNvPr id="12" name="Picture 11" descr="AGU_sphum_retrievals.png"/>
          <p:cNvPicPr>
            <a:picLocks noChangeAspect="1"/>
          </p:cNvPicPr>
          <p:nvPr/>
        </p:nvPicPr>
        <p:blipFill rotWithShape="1">
          <a:blip r:embed="rId3">
            <a:extLst>
              <a:ext uri="{28A0092B-C50C-407E-A947-70E740481C1C}">
                <a14:useLocalDpi xmlns:a14="http://schemas.microsoft.com/office/drawing/2010/main" val="0"/>
              </a:ext>
            </a:extLst>
          </a:blip>
          <a:srcRect r="16300"/>
          <a:stretch/>
        </p:blipFill>
        <p:spPr>
          <a:xfrm>
            <a:off x="6798672" y="4114800"/>
            <a:ext cx="2345328" cy="2078413"/>
          </a:xfrm>
          <a:prstGeom prst="rect">
            <a:avLst/>
          </a:prstGeom>
        </p:spPr>
      </p:pic>
      <p:sp>
        <p:nvSpPr>
          <p:cNvPr id="8" name="TextBox 7"/>
          <p:cNvSpPr txBox="1"/>
          <p:nvPr/>
        </p:nvSpPr>
        <p:spPr>
          <a:xfrm>
            <a:off x="7010400" y="304800"/>
            <a:ext cx="1828857" cy="646331"/>
          </a:xfrm>
          <a:prstGeom prst="rect">
            <a:avLst/>
          </a:prstGeom>
          <a:solidFill>
            <a:schemeClr val="bg1"/>
          </a:solidFill>
        </p:spPr>
        <p:txBody>
          <a:bodyPr wrap="square" rtlCol="0">
            <a:spAutoFit/>
          </a:bodyPr>
          <a:lstStyle/>
          <a:p>
            <a:pPr algn="ctr"/>
            <a:r>
              <a:rPr lang="en-US" dirty="0"/>
              <a:t>F</a:t>
            </a:r>
            <a:r>
              <a:rPr lang="en-US" smtClean="0"/>
              <a:t>light </a:t>
            </a:r>
            <a:r>
              <a:rPr lang="en-US" dirty="0" smtClean="0"/>
              <a:t>level </a:t>
            </a:r>
            <a:r>
              <a:rPr lang="en-US" dirty="0"/>
              <a:t>m</a:t>
            </a:r>
            <a:r>
              <a:rPr lang="en-US" dirty="0" smtClean="0"/>
              <a:t>oisture sample</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6629400" cy="6553200"/>
          </a:xfrm>
          <a:prstGeom prst="rect">
            <a:avLst/>
          </a:prstGeom>
        </p:spPr>
      </p:pic>
    </p:spTree>
    <p:extLst>
      <p:ext uri="{BB962C8B-B14F-4D97-AF65-F5344CB8AC3E}">
        <p14:creationId xmlns:p14="http://schemas.microsoft.com/office/powerpoint/2010/main" val="4880232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445" y="-20782"/>
            <a:ext cx="8229600" cy="681182"/>
          </a:xfrm>
        </p:spPr>
        <p:txBody>
          <a:bodyPr>
            <a:normAutofit fontScale="90000"/>
          </a:bodyPr>
          <a:lstStyle/>
          <a:p>
            <a:r>
              <a:rPr lang="en-US" b="1" dirty="0" smtClean="0"/>
              <a:t>Tail Doppler Radar Simulation</a:t>
            </a:r>
            <a:endParaRPr lang="en-US" b="1"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137" y="1030116"/>
            <a:ext cx="4038600" cy="2086848"/>
          </a:xfrm>
          <a:prstGeom prst="rect">
            <a:avLst/>
          </a:prstGeom>
        </p:spPr>
      </p:pic>
      <p:sp>
        <p:nvSpPr>
          <p:cNvPr id="9" name="TextBox 8"/>
          <p:cNvSpPr txBox="1"/>
          <p:nvPr/>
        </p:nvSpPr>
        <p:spPr>
          <a:xfrm rot="890813">
            <a:off x="546426" y="2756376"/>
            <a:ext cx="1227567" cy="261610"/>
          </a:xfrm>
          <a:prstGeom prst="rect">
            <a:avLst/>
          </a:prstGeom>
          <a:noFill/>
        </p:spPr>
        <p:txBody>
          <a:bodyPr wrap="square" rtlCol="0">
            <a:spAutoFit/>
          </a:bodyPr>
          <a:lstStyle/>
          <a:p>
            <a:r>
              <a:rPr lang="en-US" sz="1100" dirty="0" smtClean="0">
                <a:solidFill>
                  <a:schemeClr val="bg1"/>
                </a:solidFill>
              </a:rPr>
              <a:t>Latitude (degrees)</a:t>
            </a:r>
            <a:endParaRPr lang="en-US" sz="1100" dirty="0">
              <a:solidFill>
                <a:schemeClr val="bg1"/>
              </a:solidFill>
            </a:endParaRPr>
          </a:p>
        </p:txBody>
      </p:sp>
      <p:sp>
        <p:nvSpPr>
          <p:cNvPr id="11" name="TextBox 10"/>
          <p:cNvSpPr txBox="1"/>
          <p:nvPr/>
        </p:nvSpPr>
        <p:spPr>
          <a:xfrm rot="19821270">
            <a:off x="2789782" y="2542719"/>
            <a:ext cx="1466767" cy="261610"/>
          </a:xfrm>
          <a:prstGeom prst="rect">
            <a:avLst/>
          </a:prstGeom>
          <a:noFill/>
        </p:spPr>
        <p:txBody>
          <a:bodyPr wrap="square" rtlCol="0">
            <a:spAutoFit/>
          </a:bodyPr>
          <a:lstStyle/>
          <a:p>
            <a:r>
              <a:rPr lang="en-US" sz="1100" dirty="0" smtClean="0">
                <a:solidFill>
                  <a:srgbClr val="000000"/>
                </a:solidFill>
              </a:rPr>
              <a:t>Longitude (degrees)</a:t>
            </a:r>
            <a:endParaRPr lang="en-US" sz="1100" dirty="0">
              <a:solidFill>
                <a:srgbClr val="000000"/>
              </a:solidFill>
            </a:endParaRPr>
          </a:p>
        </p:txBody>
      </p:sp>
      <p:pic>
        <p:nvPicPr>
          <p:cNvPr id="14" name="Picture 13" descr="fig6_limtrange_3D - Paint"/>
          <p:cNvPicPr>
            <a:picLocks noChangeAspect="1"/>
          </p:cNvPicPr>
          <p:nvPr/>
        </p:nvPicPr>
        <p:blipFill rotWithShape="1">
          <a:blip r:embed="rId3">
            <a:extLst>
              <a:ext uri="{28A0092B-C50C-407E-A947-70E740481C1C}">
                <a14:useLocalDpi xmlns:a14="http://schemas.microsoft.com/office/drawing/2010/main" val="0"/>
              </a:ext>
            </a:extLst>
          </a:blip>
          <a:srcRect l="744" t="13027" r="41570" b="45288"/>
          <a:stretch/>
        </p:blipFill>
        <p:spPr>
          <a:xfrm>
            <a:off x="4241674" y="1082867"/>
            <a:ext cx="4724400" cy="2073773"/>
          </a:xfrm>
          <a:prstGeom prst="rect">
            <a:avLst/>
          </a:prstGeom>
        </p:spPr>
      </p:pic>
      <p:sp>
        <p:nvSpPr>
          <p:cNvPr id="15" name="TextBox 14"/>
          <p:cNvSpPr txBox="1"/>
          <p:nvPr/>
        </p:nvSpPr>
        <p:spPr>
          <a:xfrm rot="3224606">
            <a:off x="4230345" y="2485470"/>
            <a:ext cx="685800" cy="430887"/>
          </a:xfrm>
          <a:prstGeom prst="rect">
            <a:avLst/>
          </a:prstGeom>
          <a:noFill/>
        </p:spPr>
        <p:txBody>
          <a:bodyPr wrap="square" rtlCol="0">
            <a:spAutoFit/>
          </a:bodyPr>
          <a:lstStyle/>
          <a:p>
            <a:r>
              <a:rPr lang="en-US" sz="1100" dirty="0" smtClean="0">
                <a:solidFill>
                  <a:srgbClr val="000000"/>
                </a:solidFill>
              </a:rPr>
              <a:t>Latitude (radians)</a:t>
            </a:r>
            <a:endParaRPr lang="en-US" sz="1100" dirty="0">
              <a:solidFill>
                <a:srgbClr val="000000"/>
              </a:solidFill>
            </a:endParaRPr>
          </a:p>
        </p:txBody>
      </p:sp>
      <p:sp>
        <p:nvSpPr>
          <p:cNvPr id="16" name="TextBox 15"/>
          <p:cNvSpPr txBox="1"/>
          <p:nvPr/>
        </p:nvSpPr>
        <p:spPr>
          <a:xfrm>
            <a:off x="7488382" y="2891649"/>
            <a:ext cx="1401870" cy="261610"/>
          </a:xfrm>
          <a:prstGeom prst="rect">
            <a:avLst/>
          </a:prstGeom>
          <a:noFill/>
        </p:spPr>
        <p:txBody>
          <a:bodyPr wrap="square" rtlCol="0">
            <a:spAutoFit/>
          </a:bodyPr>
          <a:lstStyle/>
          <a:p>
            <a:r>
              <a:rPr lang="en-US" sz="1100" dirty="0" smtClean="0">
                <a:solidFill>
                  <a:srgbClr val="000000"/>
                </a:solidFill>
              </a:rPr>
              <a:t>Longitude (radians)</a:t>
            </a:r>
            <a:endParaRPr lang="en-US" sz="1100" dirty="0">
              <a:solidFill>
                <a:srgbClr val="000000"/>
              </a:solidFill>
            </a:endParaRPr>
          </a:p>
        </p:txBody>
      </p:sp>
      <p:sp>
        <p:nvSpPr>
          <p:cNvPr id="20" name="TextBox 19"/>
          <p:cNvSpPr txBox="1"/>
          <p:nvPr/>
        </p:nvSpPr>
        <p:spPr>
          <a:xfrm rot="5400000">
            <a:off x="8344150" y="2379334"/>
            <a:ext cx="1060042" cy="276999"/>
          </a:xfrm>
          <a:prstGeom prst="rect">
            <a:avLst/>
          </a:prstGeom>
          <a:noFill/>
        </p:spPr>
        <p:txBody>
          <a:bodyPr wrap="square" rtlCol="0">
            <a:spAutoFit/>
          </a:bodyPr>
          <a:lstStyle/>
          <a:p>
            <a:r>
              <a:rPr lang="en-US" sz="1200" dirty="0" smtClean="0">
                <a:solidFill>
                  <a:srgbClr val="000000"/>
                </a:solidFill>
              </a:rPr>
              <a:t>Altitude (m)</a:t>
            </a:r>
            <a:r>
              <a:rPr lang="en-US" sz="1100" dirty="0" smtClean="0">
                <a:solidFill>
                  <a:srgbClr val="000000"/>
                </a:solidFill>
              </a:rPr>
              <a:t> </a:t>
            </a:r>
            <a:endParaRPr lang="en-US" sz="1100" dirty="0">
              <a:solidFill>
                <a:srgbClr val="000000"/>
              </a:solidFill>
            </a:endParaRPr>
          </a:p>
        </p:txBody>
      </p:sp>
      <p:sp>
        <p:nvSpPr>
          <p:cNvPr id="21" name="TextBox 20"/>
          <p:cNvSpPr txBox="1"/>
          <p:nvPr/>
        </p:nvSpPr>
        <p:spPr>
          <a:xfrm rot="5400000">
            <a:off x="3521708" y="1805528"/>
            <a:ext cx="1060042" cy="276999"/>
          </a:xfrm>
          <a:prstGeom prst="rect">
            <a:avLst/>
          </a:prstGeom>
          <a:noFill/>
        </p:spPr>
        <p:txBody>
          <a:bodyPr wrap="square" rtlCol="0">
            <a:spAutoFit/>
          </a:bodyPr>
          <a:lstStyle/>
          <a:p>
            <a:r>
              <a:rPr lang="en-US" sz="1200" dirty="0" smtClean="0">
                <a:solidFill>
                  <a:srgbClr val="000000"/>
                </a:solidFill>
              </a:rPr>
              <a:t>Altitude (m)</a:t>
            </a:r>
            <a:r>
              <a:rPr lang="en-US" sz="1100" dirty="0" smtClean="0">
                <a:solidFill>
                  <a:srgbClr val="000000"/>
                </a:solidFill>
              </a:rPr>
              <a:t> </a:t>
            </a:r>
            <a:endParaRPr lang="en-US" sz="1100" dirty="0">
              <a:solidFill>
                <a:srgbClr val="000000"/>
              </a:solidFill>
            </a:endParaRPr>
          </a:p>
        </p:txBody>
      </p:sp>
      <p:cxnSp>
        <p:nvCxnSpPr>
          <p:cNvPr id="28" name="Straight Arrow Connector 27"/>
          <p:cNvCxnSpPr/>
          <p:nvPr/>
        </p:nvCxnSpPr>
        <p:spPr>
          <a:xfrm flipV="1">
            <a:off x="6640083" y="2376397"/>
            <a:ext cx="601583" cy="517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210617" y="2011882"/>
            <a:ext cx="324618" cy="2499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241675" y="1064039"/>
            <a:ext cx="4724400" cy="2098624"/>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2535235" y="2265534"/>
            <a:ext cx="1728629" cy="89712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2535235" y="1066170"/>
            <a:ext cx="1705958" cy="9546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866" y="3885206"/>
            <a:ext cx="6024734" cy="2822142"/>
          </a:xfrm>
          <a:prstGeom prst="rect">
            <a:avLst/>
          </a:prstGeom>
        </p:spPr>
      </p:pic>
      <p:sp>
        <p:nvSpPr>
          <p:cNvPr id="42" name="TextBox 41"/>
          <p:cNvSpPr txBox="1"/>
          <p:nvPr/>
        </p:nvSpPr>
        <p:spPr>
          <a:xfrm rot="16200000">
            <a:off x="30573" y="5670034"/>
            <a:ext cx="990599" cy="369332"/>
          </a:xfrm>
          <a:prstGeom prst="rect">
            <a:avLst/>
          </a:prstGeom>
          <a:noFill/>
        </p:spPr>
        <p:txBody>
          <a:bodyPr wrap="square" rtlCol="0">
            <a:spAutoFit/>
          </a:bodyPr>
          <a:lstStyle/>
          <a:p>
            <a:r>
              <a:rPr lang="en-US" dirty="0" smtClean="0">
                <a:solidFill>
                  <a:srgbClr val="000000"/>
                </a:solidFill>
              </a:rPr>
              <a:t>Latitude</a:t>
            </a:r>
            <a:endParaRPr lang="en-US" dirty="0">
              <a:solidFill>
                <a:srgbClr val="000000"/>
              </a:solidFill>
            </a:endParaRPr>
          </a:p>
        </p:txBody>
      </p:sp>
      <p:sp>
        <p:nvSpPr>
          <p:cNvPr id="43" name="TextBox 42"/>
          <p:cNvSpPr txBox="1"/>
          <p:nvPr/>
        </p:nvSpPr>
        <p:spPr>
          <a:xfrm>
            <a:off x="467842" y="6218823"/>
            <a:ext cx="1170458" cy="338554"/>
          </a:xfrm>
          <a:prstGeom prst="rect">
            <a:avLst/>
          </a:prstGeom>
          <a:noFill/>
        </p:spPr>
        <p:txBody>
          <a:bodyPr wrap="square" rtlCol="0">
            <a:spAutoFit/>
          </a:bodyPr>
          <a:lstStyle/>
          <a:p>
            <a:r>
              <a:rPr lang="en-US" sz="1600" dirty="0" smtClean="0">
                <a:solidFill>
                  <a:srgbClr val="000000"/>
                </a:solidFill>
              </a:rPr>
              <a:t>Longitude</a:t>
            </a:r>
            <a:endParaRPr lang="en-US" sz="1600" dirty="0">
              <a:solidFill>
                <a:srgbClr val="000000"/>
              </a:solidFill>
            </a:endParaRPr>
          </a:p>
        </p:txBody>
      </p:sp>
      <p:sp>
        <p:nvSpPr>
          <p:cNvPr id="54" name="Left Brace 53"/>
          <p:cNvSpPr/>
          <p:nvPr/>
        </p:nvSpPr>
        <p:spPr>
          <a:xfrm rot="5400000">
            <a:off x="3598045" y="4003251"/>
            <a:ext cx="336204" cy="2376095"/>
          </a:xfrm>
          <a:prstGeom prst="leftBrace">
            <a:avLst>
              <a:gd name="adj1" fmla="val 46616"/>
              <a:gd name="adj2" fmla="val 5000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3265727" y="4702656"/>
            <a:ext cx="990600" cy="369332"/>
          </a:xfrm>
          <a:prstGeom prst="rect">
            <a:avLst/>
          </a:prstGeom>
          <a:noFill/>
        </p:spPr>
        <p:txBody>
          <a:bodyPr wrap="square" rtlCol="0">
            <a:spAutoFit/>
          </a:bodyPr>
          <a:lstStyle/>
          <a:p>
            <a:r>
              <a:rPr lang="en-US" b="1" dirty="0" smtClean="0">
                <a:solidFill>
                  <a:srgbClr val="FF0000"/>
                </a:solidFill>
              </a:rPr>
              <a:t>~ 70 km</a:t>
            </a:r>
            <a:endParaRPr lang="en-US" b="1" dirty="0">
              <a:solidFill>
                <a:srgbClr val="FF0000"/>
              </a:solidFill>
            </a:endParaRPr>
          </a:p>
        </p:txBody>
      </p:sp>
      <p:sp>
        <p:nvSpPr>
          <p:cNvPr id="4" name="Rectangle 3"/>
          <p:cNvSpPr/>
          <p:nvPr/>
        </p:nvSpPr>
        <p:spPr>
          <a:xfrm>
            <a:off x="6348905" y="4164606"/>
            <a:ext cx="2663766" cy="1754327"/>
          </a:xfrm>
          <a:prstGeom prst="rect">
            <a:avLst/>
          </a:prstGeom>
        </p:spPr>
        <p:txBody>
          <a:bodyPr wrap="square">
            <a:spAutoFit/>
          </a:bodyPr>
          <a:lstStyle/>
          <a:p>
            <a:pPr marL="285750" indent="-285750">
              <a:buFont typeface="Arial"/>
              <a:buChar char="•"/>
            </a:pPr>
            <a:r>
              <a:rPr lang="en-US" dirty="0" smtClean="0"/>
              <a:t>Range</a:t>
            </a:r>
            <a:r>
              <a:rPr lang="en-US" dirty="0"/>
              <a:t>: 90 km</a:t>
            </a:r>
          </a:p>
          <a:p>
            <a:pPr marL="285750" indent="-285750">
              <a:buFont typeface="Arial" panose="020B0604020202020204" pitchFamily="34" charset="0"/>
              <a:buChar char="•"/>
            </a:pPr>
            <a:r>
              <a:rPr lang="en-US" dirty="0"/>
              <a:t>Horizontal Res: 3 km</a:t>
            </a:r>
          </a:p>
          <a:p>
            <a:pPr marL="285750" indent="-285750">
              <a:buFont typeface="Arial" panose="020B0604020202020204" pitchFamily="34" charset="0"/>
              <a:buChar char="•"/>
            </a:pPr>
            <a:r>
              <a:rPr lang="en-US" dirty="0"/>
              <a:t>60 rays/second</a:t>
            </a:r>
          </a:p>
          <a:p>
            <a:pPr marL="285750" indent="-285750">
              <a:buFont typeface="Arial" panose="020B0604020202020204" pitchFamily="34" charset="0"/>
              <a:buChar char="•"/>
            </a:pPr>
            <a:r>
              <a:rPr lang="en-US" dirty="0" err="1" smtClean="0"/>
              <a:t>cwm_thresh</a:t>
            </a:r>
            <a:r>
              <a:rPr lang="en-US" dirty="0" smtClean="0"/>
              <a:t> = 7.51e</a:t>
            </a:r>
            <a:r>
              <a:rPr lang="en-US" dirty="0"/>
              <a:t>-</a:t>
            </a:r>
            <a:r>
              <a:rPr lang="en-US" dirty="0" smtClean="0"/>
              <a:t>5</a:t>
            </a:r>
          </a:p>
          <a:p>
            <a:pPr marL="285750" indent="-285750">
              <a:buFont typeface="Arial" panose="020B0604020202020204" pitchFamily="34" charset="0"/>
              <a:buChar char="•"/>
            </a:pPr>
            <a:r>
              <a:rPr lang="en-US" dirty="0" smtClean="0"/>
              <a:t>Includes operational </a:t>
            </a:r>
            <a:r>
              <a:rPr lang="en-US" dirty="0" err="1" smtClean="0"/>
              <a:t>superobbing</a:t>
            </a:r>
            <a:r>
              <a:rPr lang="en-US" dirty="0" smtClean="0"/>
              <a:t> routine</a:t>
            </a:r>
          </a:p>
        </p:txBody>
      </p:sp>
      <p:sp>
        <p:nvSpPr>
          <p:cNvPr id="5" name="TextBox 4"/>
          <p:cNvSpPr txBox="1"/>
          <p:nvPr/>
        </p:nvSpPr>
        <p:spPr>
          <a:xfrm>
            <a:off x="134136" y="3355559"/>
            <a:ext cx="6787363" cy="400110"/>
          </a:xfrm>
          <a:prstGeom prst="rect">
            <a:avLst/>
          </a:prstGeom>
          <a:noFill/>
        </p:spPr>
        <p:txBody>
          <a:bodyPr wrap="square" rtlCol="0">
            <a:spAutoFit/>
          </a:bodyPr>
          <a:lstStyle/>
          <a:p>
            <a:r>
              <a:rPr lang="en-US" sz="2000" dirty="0"/>
              <a:t>Can simulate both single antenna and dual-antenna X-band </a:t>
            </a:r>
            <a:r>
              <a:rPr lang="en-US" sz="2000" dirty="0" smtClean="0"/>
              <a:t>TDR</a:t>
            </a:r>
            <a:endParaRPr lang="en-US" sz="2000" dirty="0"/>
          </a:p>
        </p:txBody>
      </p:sp>
    </p:spTree>
    <p:extLst>
      <p:ext uri="{BB962C8B-B14F-4D97-AF65-F5344CB8AC3E}">
        <p14:creationId xmlns:p14="http://schemas.microsoft.com/office/powerpoint/2010/main" val="19554324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17"/>
          <p:cNvGrpSpPr>
            <a:grpSpLocks/>
          </p:cNvGrpSpPr>
          <p:nvPr/>
        </p:nvGrpSpPr>
        <p:grpSpPr bwMode="auto">
          <a:xfrm>
            <a:off x="-115888" y="169863"/>
            <a:ext cx="9375776" cy="6681787"/>
            <a:chOff x="893159" y="1191664"/>
            <a:chExt cx="8257274" cy="5671312"/>
          </a:xfrm>
        </p:grpSpPr>
        <p:pic>
          <p:nvPicPr>
            <p:cNvPr id="7" name="Picture 2" descr="AM RSMAS-1"/>
            <p:cNvPicPr>
              <a:picLocks noChangeAspect="1" noChangeArrowheads="1"/>
            </p:cNvPicPr>
            <p:nvPr/>
          </p:nvPicPr>
          <p:blipFill>
            <a:blip r:embed="rId4" cstate="print"/>
            <a:srcRect l="30890" t="25378" b="12266"/>
            <a:stretch>
              <a:fillRect/>
            </a:stretch>
          </p:blipFill>
          <p:spPr bwMode="auto">
            <a:xfrm>
              <a:off x="899591" y="1196752"/>
              <a:ext cx="8244409" cy="5661248"/>
            </a:xfrm>
            <a:prstGeom prst="rect">
              <a:avLst/>
            </a:prstGeom>
            <a:ln>
              <a:noFill/>
            </a:ln>
            <a:effectLst>
              <a:softEdge rad="112500"/>
            </a:effectLst>
          </p:spPr>
        </p:pic>
        <p:sp>
          <p:nvSpPr>
            <p:cNvPr id="20494" name="TextBox 16"/>
            <p:cNvSpPr txBox="1">
              <a:spLocks noChangeArrowheads="1"/>
            </p:cNvSpPr>
            <p:nvPr/>
          </p:nvSpPr>
          <p:spPr bwMode="auto">
            <a:xfrm>
              <a:off x="1152684" y="1757352"/>
              <a:ext cx="4681527" cy="388107"/>
            </a:xfrm>
            <a:prstGeom prst="rect">
              <a:avLst/>
            </a:prstGeom>
            <a:noFill/>
            <a:ln w="9525">
              <a:noFill/>
              <a:miter lim="800000"/>
              <a:headEnd/>
              <a:tailEnd/>
            </a:ln>
          </p:spPr>
          <p:txBody>
            <a:bodyPr>
              <a:prstTxWarp prst="textNoShape">
                <a:avLst/>
              </a:prstTxWarp>
              <a:spAutoFit/>
            </a:bodyPr>
            <a:lstStyle/>
            <a:p>
              <a:r>
                <a:rPr lang="en-US"/>
                <a:t>Virginia Key Science Community</a:t>
              </a:r>
            </a:p>
          </p:txBody>
        </p:sp>
      </p:grpSp>
      <p:sp>
        <p:nvSpPr>
          <p:cNvPr id="9" name="Right Arrow 8"/>
          <p:cNvSpPr/>
          <p:nvPr/>
        </p:nvSpPr>
        <p:spPr>
          <a:xfrm rot="484320">
            <a:off x="5081588" y="2403475"/>
            <a:ext cx="2566987" cy="1017588"/>
          </a:xfrm>
          <a:prstGeom prst="rightArrow">
            <a:avLst>
              <a:gd name="adj1" fmla="val 20941"/>
              <a:gd name="adj2" fmla="val 6312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TextBox 9"/>
          <p:cNvSpPr txBox="1">
            <a:spLocks noChangeArrowheads="1"/>
          </p:cNvSpPr>
          <p:nvPr/>
        </p:nvSpPr>
        <p:spPr bwMode="auto">
          <a:xfrm>
            <a:off x="2411413" y="5013325"/>
            <a:ext cx="3600450" cy="369332"/>
          </a:xfrm>
          <a:prstGeom prst="rect">
            <a:avLst/>
          </a:prstGeom>
          <a:noFill/>
          <a:ln w="9525">
            <a:noFill/>
            <a:miter lim="800000"/>
            <a:headEnd/>
            <a:tailEnd/>
          </a:ln>
        </p:spPr>
        <p:txBody>
          <a:bodyPr>
            <a:prstTxWarp prst="textNoShape">
              <a:avLst/>
            </a:prstTxWarp>
            <a:spAutoFit/>
          </a:bodyPr>
          <a:lstStyle/>
          <a:p>
            <a:pPr>
              <a:buFont typeface="Arial" pitchFamily="-72" charset="0"/>
              <a:buChar char="•"/>
            </a:pPr>
            <a:r>
              <a:rPr lang="en-US" dirty="0">
                <a:solidFill>
                  <a:srgbClr val="FFFFFF"/>
                </a:solidFill>
              </a:rPr>
              <a:t> </a:t>
            </a:r>
            <a:r>
              <a:rPr lang="en-US" dirty="0" smtClean="0">
                <a:solidFill>
                  <a:srgbClr val="FFFFFF"/>
                </a:solidFill>
              </a:rPr>
              <a:t>Hurricane Research </a:t>
            </a:r>
            <a:endParaRPr lang="en-US" dirty="0">
              <a:solidFill>
                <a:srgbClr val="FFFFFF"/>
              </a:solidFill>
            </a:endParaRPr>
          </a:p>
        </p:txBody>
      </p:sp>
      <p:sp>
        <p:nvSpPr>
          <p:cNvPr id="11" name="TextBox 10"/>
          <p:cNvSpPr txBox="1">
            <a:spLocks noChangeArrowheads="1"/>
          </p:cNvSpPr>
          <p:nvPr/>
        </p:nvSpPr>
        <p:spPr bwMode="auto">
          <a:xfrm>
            <a:off x="2411413" y="5487988"/>
            <a:ext cx="3600450" cy="457200"/>
          </a:xfrm>
          <a:prstGeom prst="rect">
            <a:avLst/>
          </a:prstGeom>
          <a:noFill/>
          <a:ln w="9525">
            <a:noFill/>
            <a:miter lim="800000"/>
            <a:headEnd/>
            <a:tailEnd/>
          </a:ln>
        </p:spPr>
        <p:txBody>
          <a:bodyPr>
            <a:prstTxWarp prst="textNoShape">
              <a:avLst/>
            </a:prstTxWarp>
            <a:spAutoFit/>
          </a:bodyPr>
          <a:lstStyle/>
          <a:p>
            <a:pPr>
              <a:buFont typeface="Arial" pitchFamily="-72" charset="0"/>
              <a:buChar char="•"/>
            </a:pPr>
            <a:r>
              <a:rPr lang="en-US" dirty="0">
                <a:solidFill>
                  <a:srgbClr val="FFFFFF"/>
                </a:solidFill>
              </a:rPr>
              <a:t> </a:t>
            </a:r>
            <a:r>
              <a:rPr lang="en-US" dirty="0" smtClean="0">
                <a:solidFill>
                  <a:srgbClr val="FFFFFF"/>
                </a:solidFill>
              </a:rPr>
              <a:t>Oceans and Climate </a:t>
            </a:r>
            <a:endParaRPr lang="en-US" dirty="0">
              <a:solidFill>
                <a:srgbClr val="FFFFFF"/>
              </a:solidFill>
            </a:endParaRPr>
          </a:p>
        </p:txBody>
      </p:sp>
      <p:sp>
        <p:nvSpPr>
          <p:cNvPr id="12" name="TextBox 11"/>
          <p:cNvSpPr txBox="1">
            <a:spLocks noChangeArrowheads="1"/>
          </p:cNvSpPr>
          <p:nvPr/>
        </p:nvSpPr>
        <p:spPr bwMode="auto">
          <a:xfrm>
            <a:off x="2411413" y="5991225"/>
            <a:ext cx="3889375" cy="457200"/>
          </a:xfrm>
          <a:prstGeom prst="rect">
            <a:avLst/>
          </a:prstGeom>
          <a:noFill/>
          <a:ln w="9525">
            <a:noFill/>
            <a:miter lim="800000"/>
            <a:headEnd/>
            <a:tailEnd/>
          </a:ln>
        </p:spPr>
        <p:txBody>
          <a:bodyPr>
            <a:prstTxWarp prst="textNoShape">
              <a:avLst/>
            </a:prstTxWarp>
            <a:spAutoFit/>
          </a:bodyPr>
          <a:lstStyle/>
          <a:p>
            <a:pPr>
              <a:buFont typeface="Arial" pitchFamily="-72" charset="0"/>
              <a:buChar char="•"/>
            </a:pPr>
            <a:r>
              <a:rPr lang="en-US">
                <a:solidFill>
                  <a:srgbClr val="FFFFFF"/>
                </a:solidFill>
              </a:rPr>
              <a:t> Coastal Oceanography</a:t>
            </a:r>
          </a:p>
        </p:txBody>
      </p:sp>
      <p:grpSp>
        <p:nvGrpSpPr>
          <p:cNvPr id="15" name="Group 14"/>
          <p:cNvGrpSpPr>
            <a:grpSpLocks/>
          </p:cNvGrpSpPr>
          <p:nvPr/>
        </p:nvGrpSpPr>
        <p:grpSpPr bwMode="auto">
          <a:xfrm>
            <a:off x="468313" y="1484313"/>
            <a:ext cx="4679950" cy="3098800"/>
            <a:chOff x="971600" y="1196752"/>
            <a:chExt cx="4680520" cy="3097817"/>
          </a:xfrm>
        </p:grpSpPr>
        <p:pic>
          <p:nvPicPr>
            <p:cNvPr id="8" name="Picture 1"/>
            <p:cNvPicPr>
              <a:picLocks noChangeAspect="1" noChangeArrowheads="1"/>
            </p:cNvPicPr>
            <p:nvPr/>
          </p:nvPicPr>
          <p:blipFill>
            <a:blip r:embed="rId5"/>
            <a:srcRect/>
            <a:stretch>
              <a:fillRect/>
            </a:stretch>
          </p:blipFill>
          <p:spPr bwMode="auto">
            <a:xfrm>
              <a:off x="971600" y="1196752"/>
              <a:ext cx="4680520" cy="3097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492" name="TextBox 12"/>
            <p:cNvSpPr txBox="1">
              <a:spLocks noChangeArrowheads="1"/>
            </p:cNvSpPr>
            <p:nvPr/>
          </p:nvSpPr>
          <p:spPr bwMode="auto">
            <a:xfrm>
              <a:off x="1187526" y="3645487"/>
              <a:ext cx="1800445" cy="579254"/>
            </a:xfrm>
            <a:prstGeom prst="rect">
              <a:avLst/>
            </a:prstGeom>
            <a:noFill/>
            <a:ln w="9525">
              <a:noFill/>
              <a:miter lim="800000"/>
              <a:headEnd/>
              <a:tailEnd/>
            </a:ln>
          </p:spPr>
          <p:txBody>
            <a:bodyPr>
              <a:prstTxWarp prst="textNoShape">
                <a:avLst/>
              </a:prstTxWarp>
              <a:spAutoFit/>
            </a:bodyPr>
            <a:lstStyle/>
            <a:p>
              <a:r>
                <a:rPr lang="en-US" sz="3200"/>
                <a:t>AOML</a:t>
              </a:r>
              <a:endParaRPr lang="en-US" sz="3200">
                <a:solidFill>
                  <a:schemeClr val="bg1"/>
                </a:solidFill>
              </a:endParaRPr>
            </a:p>
          </p:txBody>
        </p:sp>
      </p:grpSp>
      <p:sp>
        <p:nvSpPr>
          <p:cNvPr id="20487" name="TextBox 13"/>
          <p:cNvSpPr txBox="1">
            <a:spLocks noChangeArrowheads="1"/>
          </p:cNvSpPr>
          <p:nvPr/>
        </p:nvSpPr>
        <p:spPr bwMode="auto">
          <a:xfrm>
            <a:off x="611188" y="-458788"/>
            <a:ext cx="184150" cy="366713"/>
          </a:xfrm>
          <a:prstGeom prst="rect">
            <a:avLst/>
          </a:prstGeom>
          <a:noFill/>
          <a:ln w="9525">
            <a:noFill/>
            <a:miter lim="800000"/>
            <a:headEnd/>
            <a:tailEnd/>
          </a:ln>
        </p:spPr>
        <p:txBody>
          <a:bodyPr wrap="none">
            <a:prstTxWarp prst="textNoShape">
              <a:avLst/>
            </a:prstTxWarp>
            <a:spAutoFit/>
          </a:bodyPr>
          <a:lstStyle/>
          <a:p>
            <a:endParaRPr lang="en-US" sz="1800"/>
          </a:p>
        </p:txBody>
      </p:sp>
      <p:sp>
        <p:nvSpPr>
          <p:cNvPr id="3" name="Rounded Rectangle 2"/>
          <p:cNvSpPr/>
          <p:nvPr/>
        </p:nvSpPr>
        <p:spPr>
          <a:xfrm>
            <a:off x="0" y="0"/>
            <a:ext cx="8902700" cy="692150"/>
          </a:xfrm>
          <a:prstGeom prst="roundRect">
            <a:avLst/>
          </a:prstGeom>
          <a:solidFill>
            <a:schemeClr val="tx1"/>
          </a:solidFill>
          <a:ln>
            <a:no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 name="TextBox 1"/>
          <p:cNvSpPr txBox="1"/>
          <p:nvPr/>
        </p:nvSpPr>
        <p:spPr>
          <a:xfrm>
            <a:off x="687884" y="44624"/>
            <a:ext cx="8533584" cy="523220"/>
          </a:xfrm>
          <a:prstGeom prst="rect">
            <a:avLst/>
          </a:prstGeom>
          <a:noFill/>
        </p:spPr>
        <p:txBody>
          <a:bodyPr wrap="square">
            <a:spAutoFit/>
          </a:bodyPr>
          <a:lstStyle/>
          <a:p>
            <a:pPr>
              <a:defRPr/>
            </a:pPr>
            <a:r>
              <a:rPr lang="en-US" sz="2800" u="sng" dirty="0" smtClean="0">
                <a:ln>
                  <a:solidFill>
                    <a:schemeClr val="bg1"/>
                  </a:solidFill>
                </a:ln>
                <a:solidFill>
                  <a:schemeClr val="bg1"/>
                </a:solidFill>
                <a:latin typeface="Calibri" pitchFamily="84" charset="0"/>
                <a:ea typeface="ＭＳ Ｐゴシック" pitchFamily="84" charset="-128"/>
                <a:cs typeface="ＭＳ Ｐゴシック" pitchFamily="84" charset="-128"/>
              </a:rPr>
              <a:t>A</a:t>
            </a:r>
            <a:r>
              <a:rPr lang="en-US" sz="2800" dirty="0" smtClean="0">
                <a:ln>
                  <a:solidFill>
                    <a:schemeClr val="bg1"/>
                  </a:solidFill>
                </a:ln>
                <a:solidFill>
                  <a:schemeClr val="bg1"/>
                </a:solidFill>
                <a:latin typeface="Calibri" pitchFamily="84" charset="0"/>
                <a:ea typeface="ＭＳ Ｐゴシック" pitchFamily="84" charset="-128"/>
                <a:cs typeface="ＭＳ Ｐゴシック" pitchFamily="84" charset="-128"/>
              </a:rPr>
              <a:t>tlantic </a:t>
            </a:r>
            <a:r>
              <a:rPr lang="en-US" sz="2800" u="sng" dirty="0" smtClean="0">
                <a:ln>
                  <a:solidFill>
                    <a:schemeClr val="bg1"/>
                  </a:solidFill>
                </a:ln>
                <a:solidFill>
                  <a:schemeClr val="bg1"/>
                </a:solidFill>
                <a:latin typeface="Calibri" pitchFamily="84" charset="0"/>
                <a:ea typeface="ＭＳ Ｐゴシック" pitchFamily="84" charset="-128"/>
                <a:cs typeface="ＭＳ Ｐゴシック" pitchFamily="84" charset="-128"/>
              </a:rPr>
              <a:t>O</a:t>
            </a:r>
            <a:r>
              <a:rPr lang="en-US" sz="2800" dirty="0" smtClean="0">
                <a:ln>
                  <a:solidFill>
                    <a:schemeClr val="bg1"/>
                  </a:solidFill>
                </a:ln>
                <a:solidFill>
                  <a:schemeClr val="bg1"/>
                </a:solidFill>
                <a:latin typeface="Calibri" pitchFamily="84" charset="0"/>
                <a:ea typeface="ＭＳ Ｐゴシック" pitchFamily="84" charset="-128"/>
                <a:cs typeface="ＭＳ Ｐゴシック" pitchFamily="84" charset="-128"/>
              </a:rPr>
              <a:t>ceanographic and </a:t>
            </a:r>
            <a:r>
              <a:rPr lang="en-US" sz="2800" u="sng" dirty="0" smtClean="0">
                <a:ln>
                  <a:solidFill>
                    <a:schemeClr val="bg1"/>
                  </a:solidFill>
                </a:ln>
                <a:solidFill>
                  <a:schemeClr val="bg1"/>
                </a:solidFill>
                <a:latin typeface="Calibri" pitchFamily="84" charset="0"/>
                <a:ea typeface="ＭＳ Ｐゴシック" pitchFamily="84" charset="-128"/>
                <a:cs typeface="ＭＳ Ｐゴシック" pitchFamily="84" charset="-128"/>
              </a:rPr>
              <a:t>M</a:t>
            </a:r>
            <a:r>
              <a:rPr lang="en-US" sz="2800" dirty="0" smtClean="0">
                <a:ln>
                  <a:solidFill>
                    <a:schemeClr val="bg1"/>
                  </a:solidFill>
                </a:ln>
                <a:solidFill>
                  <a:schemeClr val="bg1"/>
                </a:solidFill>
                <a:latin typeface="Calibri" pitchFamily="84" charset="0"/>
                <a:ea typeface="ＭＳ Ｐゴシック" pitchFamily="84" charset="-128"/>
                <a:cs typeface="ＭＳ Ｐゴシック" pitchFamily="84" charset="-128"/>
              </a:rPr>
              <a:t>eteorological </a:t>
            </a:r>
            <a:r>
              <a:rPr lang="en-US" sz="2800" u="sng" dirty="0" smtClean="0">
                <a:ln>
                  <a:solidFill>
                    <a:schemeClr val="bg1"/>
                  </a:solidFill>
                </a:ln>
                <a:solidFill>
                  <a:schemeClr val="bg1"/>
                </a:solidFill>
                <a:latin typeface="Calibri" pitchFamily="84" charset="0"/>
                <a:ea typeface="ＭＳ Ｐゴシック" pitchFamily="84" charset="-128"/>
                <a:cs typeface="ＭＳ Ｐゴシック" pitchFamily="84" charset="-128"/>
              </a:rPr>
              <a:t>L</a:t>
            </a:r>
            <a:r>
              <a:rPr lang="en-US" sz="2800" dirty="0" smtClean="0">
                <a:ln>
                  <a:solidFill>
                    <a:schemeClr val="bg1"/>
                  </a:solidFill>
                </a:ln>
                <a:solidFill>
                  <a:schemeClr val="bg1"/>
                </a:solidFill>
                <a:latin typeface="Calibri" pitchFamily="84" charset="0"/>
                <a:ea typeface="ＭＳ Ｐゴシック" pitchFamily="84" charset="-128"/>
                <a:cs typeface="ＭＳ Ｐゴシック" pitchFamily="84" charset="-128"/>
              </a:rPr>
              <a:t>aboratory</a:t>
            </a:r>
            <a:endParaRPr lang="en-US" sz="2400" dirty="0">
              <a:ln>
                <a:solidFill>
                  <a:schemeClr val="bg1"/>
                </a:solidFill>
              </a:ln>
              <a:solidFill>
                <a:schemeClr val="bg1"/>
              </a:solidFill>
              <a:latin typeface="Calibri" pitchFamily="84" charset="0"/>
              <a:ea typeface="ＭＳ Ｐゴシック" pitchFamily="84" charset="-128"/>
              <a:cs typeface="ＭＳ Ｐゴシック" pitchFamily="84" charset="-128"/>
            </a:endParaRPr>
          </a:p>
        </p:txBody>
      </p:sp>
      <p:pic>
        <p:nvPicPr>
          <p:cNvPr id="20" name="Picture 11" descr="NOAA"/>
          <p:cNvPicPr>
            <a:picLocks noChangeAspect="1" noChangeArrowheads="1"/>
          </p:cNvPicPr>
          <p:nvPr/>
        </p:nvPicPr>
        <p:blipFill>
          <a:blip r:embed="rId6"/>
          <a:srcRect/>
          <a:stretch>
            <a:fillRect/>
          </a:stretch>
        </p:blipFill>
        <p:spPr bwMode="auto">
          <a:xfrm>
            <a:off x="34925" y="11113"/>
            <a:ext cx="609600" cy="609600"/>
          </a:xfrm>
          <a:prstGeom prst="rect">
            <a:avLst/>
          </a:prstGeom>
          <a:noFill/>
          <a:effectLst>
            <a:outerShdw dist="35921" dir="2700000" algn="ctr" rotWithShape="0">
              <a:schemeClr val="bg2">
                <a:alpha val="50000"/>
              </a:schemeClr>
            </a:outerShdw>
          </a:effectLst>
        </p:spPr>
      </p:pic>
    </p:spTree>
    <p:custDataLst>
      <p:tags r:id="rId1"/>
    </p:custDataLst>
    <p:extLst>
      <p:ext uri="{BB962C8B-B14F-4D97-AF65-F5344CB8AC3E}">
        <p14:creationId xmlns:p14="http://schemas.microsoft.com/office/powerpoint/2010/main" val="413449027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hematic_AOML_regional_OS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22"/>
            <a:ext cx="9144000" cy="1768504"/>
          </a:xfrm>
          <a:prstGeom prst="rect">
            <a:avLst/>
          </a:prstGeom>
          <a:ln>
            <a:solidFill>
              <a:schemeClr val="bg2">
                <a:lumMod val="60000"/>
                <a:lumOff val="40000"/>
              </a:schemeClr>
            </a:solidFill>
          </a:ln>
        </p:spPr>
      </p:pic>
      <p:sp>
        <p:nvSpPr>
          <p:cNvPr id="5" name="Rounded Rectangle 4"/>
          <p:cNvSpPr/>
          <p:nvPr/>
        </p:nvSpPr>
        <p:spPr>
          <a:xfrm>
            <a:off x="4851400" y="101600"/>
            <a:ext cx="4246034" cy="965200"/>
          </a:xfrm>
          <a:prstGeom prst="round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4343400" y="1797365"/>
            <a:ext cx="4754034" cy="5147563"/>
          </a:xfrm>
          <a:prstGeom prst="rect">
            <a:avLst/>
          </a:prstGeom>
          <a:noFill/>
        </p:spPr>
        <p:txBody>
          <a:bodyPr wrap="square" rtlCol="0">
            <a:spAutoFit/>
          </a:bodyPr>
          <a:lstStyle/>
          <a:p>
            <a:pPr algn="ctr">
              <a:lnSpc>
                <a:spcPct val="125000"/>
              </a:lnSpc>
            </a:pPr>
            <a:r>
              <a:rPr lang="en-AU" altLang="zh-CN" sz="2400" b="1" dirty="0">
                <a:ea typeface="SimSun" pitchFamily="2" charset="-122"/>
              </a:rPr>
              <a:t>Operationally assimilated </a:t>
            </a:r>
            <a:r>
              <a:rPr lang="en-AU" altLang="zh-CN" sz="2400" b="1" dirty="0" smtClean="0">
                <a:ea typeface="SimSun" pitchFamily="2" charset="-122"/>
              </a:rPr>
              <a:t>data used </a:t>
            </a:r>
            <a:r>
              <a:rPr lang="en-AU" altLang="zh-CN" sz="2400" b="1" dirty="0">
                <a:ea typeface="SimSun" pitchFamily="2" charset="-122"/>
              </a:rPr>
              <a:t>as </a:t>
            </a:r>
            <a:r>
              <a:rPr lang="en-AU" altLang="zh-CN" sz="2400" b="1" dirty="0">
                <a:solidFill>
                  <a:schemeClr val="accent6">
                    <a:lumMod val="60000"/>
                    <a:lumOff val="40000"/>
                  </a:schemeClr>
                </a:solidFill>
                <a:ea typeface="SimSun" pitchFamily="2" charset="-122"/>
              </a:rPr>
              <a:t>control observations </a:t>
            </a:r>
            <a:r>
              <a:rPr lang="en-AU" altLang="zh-CN" sz="2400" b="1" dirty="0">
                <a:ea typeface="SimSun" pitchFamily="2" charset="-122"/>
              </a:rPr>
              <a:t>for </a:t>
            </a:r>
            <a:r>
              <a:rPr lang="en-AU" altLang="zh-CN" sz="2400" b="1" dirty="0" smtClean="0">
                <a:ea typeface="SimSun" pitchFamily="2" charset="-122"/>
              </a:rPr>
              <a:t>OSSEs</a:t>
            </a:r>
          </a:p>
          <a:p>
            <a:pPr marL="285750" indent="-285750">
              <a:lnSpc>
                <a:spcPct val="125000"/>
              </a:lnSpc>
              <a:buFont typeface="Arial"/>
              <a:buChar char="•"/>
            </a:pPr>
            <a:r>
              <a:rPr lang="en-AU" altLang="zh-CN" dirty="0" smtClean="0">
                <a:ea typeface="SimSun" pitchFamily="2" charset="-122"/>
              </a:rPr>
              <a:t>Conventional Observations</a:t>
            </a:r>
            <a:endParaRPr lang="en-AU" altLang="zh-CN" dirty="0">
              <a:ea typeface="SimSun" pitchFamily="2" charset="-122"/>
            </a:endParaRPr>
          </a:p>
          <a:p>
            <a:pPr marL="742950" lvl="1" indent="-285750">
              <a:lnSpc>
                <a:spcPct val="125000"/>
              </a:lnSpc>
              <a:buFont typeface="Arial"/>
              <a:buChar char="•"/>
            </a:pPr>
            <a:r>
              <a:rPr lang="en-AU" altLang="zh-CN" sz="1600" dirty="0">
                <a:ea typeface="SimSun" pitchFamily="2" charset="-122"/>
              </a:rPr>
              <a:t>radiosondes/dropwindsondes</a:t>
            </a:r>
          </a:p>
          <a:p>
            <a:pPr marL="742950" lvl="1" indent="-285750">
              <a:lnSpc>
                <a:spcPct val="125000"/>
              </a:lnSpc>
              <a:buFont typeface="Arial"/>
              <a:buChar char="•"/>
            </a:pPr>
            <a:r>
              <a:rPr lang="en-AU" altLang="zh-CN" sz="1600" dirty="0">
                <a:ea typeface="SimSun" pitchFamily="2" charset="-122"/>
              </a:rPr>
              <a:t>aircraft reports &amp; buoy/ship observations</a:t>
            </a:r>
          </a:p>
          <a:p>
            <a:pPr marL="742950" lvl="1" indent="-285750">
              <a:lnSpc>
                <a:spcPct val="125000"/>
              </a:lnSpc>
              <a:buFont typeface="Arial"/>
              <a:buChar char="•"/>
            </a:pPr>
            <a:r>
              <a:rPr lang="en-AU" altLang="zh-CN" sz="1600" dirty="0">
                <a:ea typeface="SimSun" pitchFamily="2" charset="-122"/>
              </a:rPr>
              <a:t>land surface observations</a:t>
            </a:r>
          </a:p>
          <a:p>
            <a:pPr marL="742950" lvl="1" indent="-285750">
              <a:lnSpc>
                <a:spcPct val="125000"/>
              </a:lnSpc>
              <a:buFont typeface="Arial"/>
              <a:buChar char="•"/>
            </a:pPr>
            <a:r>
              <a:rPr lang="en-AU" altLang="zh-CN" sz="1600" dirty="0">
                <a:ea typeface="SimSun" pitchFamily="2" charset="-122"/>
              </a:rPr>
              <a:t>pibal winds &amp; wind profilers</a:t>
            </a:r>
          </a:p>
          <a:p>
            <a:pPr marL="742950" lvl="1" indent="-285750">
              <a:lnSpc>
                <a:spcPct val="125000"/>
              </a:lnSpc>
              <a:buFont typeface="Arial"/>
              <a:buChar char="•"/>
            </a:pPr>
            <a:r>
              <a:rPr lang="en-AU" altLang="zh-CN" sz="1600" dirty="0">
                <a:ea typeface="SimSun" pitchFamily="2" charset="-122"/>
              </a:rPr>
              <a:t>radar-derived Velocity Azimuth Display (VAD) wind</a:t>
            </a:r>
          </a:p>
          <a:p>
            <a:pPr marL="742950" lvl="1" indent="-285750">
              <a:lnSpc>
                <a:spcPct val="125000"/>
              </a:lnSpc>
              <a:buFont typeface="Arial"/>
              <a:buChar char="•"/>
            </a:pPr>
            <a:r>
              <a:rPr lang="en-AU" altLang="zh-CN" sz="1600" dirty="0">
                <a:ea typeface="SimSun" pitchFamily="2" charset="-122"/>
              </a:rPr>
              <a:t>WindSat scatterometer winds</a:t>
            </a:r>
          </a:p>
          <a:p>
            <a:pPr marL="742950" lvl="1" indent="-285750">
              <a:lnSpc>
                <a:spcPct val="125000"/>
              </a:lnSpc>
              <a:buFont typeface="Arial"/>
              <a:buChar char="•"/>
            </a:pPr>
            <a:r>
              <a:rPr lang="en-AU" altLang="zh-CN" sz="1600" dirty="0">
                <a:ea typeface="SimSun" pitchFamily="2" charset="-122"/>
              </a:rPr>
              <a:t>GPS-derived i</a:t>
            </a:r>
            <a:r>
              <a:rPr lang="en-AU" sz="1600" dirty="0"/>
              <a:t>ntegrated precipitable water</a:t>
            </a:r>
            <a:endParaRPr lang="en-AU" altLang="zh-CN" sz="1600" dirty="0">
              <a:ea typeface="SimSun" pitchFamily="2" charset="-122"/>
            </a:endParaRPr>
          </a:p>
          <a:p>
            <a:pPr marL="285750" indent="-285750">
              <a:buFont typeface="Arial"/>
              <a:buChar char="•"/>
            </a:pPr>
            <a:r>
              <a:rPr lang="en-US" dirty="0" smtClean="0"/>
              <a:t>Satellite Observations</a:t>
            </a:r>
          </a:p>
          <a:p>
            <a:pPr marL="742950" lvl="1" indent="-285750">
              <a:buFont typeface="Arial"/>
              <a:buChar char="•"/>
            </a:pPr>
            <a:r>
              <a:rPr lang="en-US" sz="1600" dirty="0" smtClean="0"/>
              <a:t>IR Radiances from: </a:t>
            </a:r>
            <a:r>
              <a:rPr lang="en-US" sz="1600" dirty="0"/>
              <a:t>HIRS</a:t>
            </a:r>
            <a:r>
              <a:rPr lang="en-US" sz="1600" dirty="0" smtClean="0"/>
              <a:t>, AIRS</a:t>
            </a:r>
            <a:r>
              <a:rPr lang="en-US" sz="1600" dirty="0"/>
              <a:t>, IASI, GOES </a:t>
            </a:r>
            <a:endParaRPr lang="en-US" sz="1600" dirty="0" smtClean="0"/>
          </a:p>
          <a:p>
            <a:pPr marL="742950" lvl="1" indent="-285750">
              <a:buFont typeface="Arial"/>
              <a:buChar char="•"/>
            </a:pPr>
            <a:r>
              <a:rPr lang="en-US" sz="1600" dirty="0" smtClean="0"/>
              <a:t>MW Radiances from:  AMSU-A</a:t>
            </a:r>
            <a:r>
              <a:rPr lang="en-US" sz="1600" dirty="0"/>
              <a:t>, MHS, </a:t>
            </a:r>
            <a:r>
              <a:rPr lang="en-US" sz="1600" dirty="0" smtClean="0"/>
              <a:t>ATMS</a:t>
            </a:r>
          </a:p>
          <a:p>
            <a:pPr marL="742950" lvl="1" indent="-285750">
              <a:buFont typeface="Arial"/>
              <a:buChar char="•"/>
            </a:pPr>
            <a:r>
              <a:rPr lang="en-US" dirty="0" smtClean="0"/>
              <a:t>Satellite </a:t>
            </a:r>
            <a:r>
              <a:rPr lang="en-US" dirty="0"/>
              <a:t>derived </a:t>
            </a:r>
            <a:r>
              <a:rPr lang="en-US" dirty="0" smtClean="0"/>
              <a:t>wind:</a:t>
            </a:r>
            <a:r>
              <a:rPr lang="en-US" dirty="0"/>
              <a:t> </a:t>
            </a:r>
            <a:r>
              <a:rPr lang="en-US" dirty="0" smtClean="0"/>
              <a:t>IR</a:t>
            </a:r>
            <a:r>
              <a:rPr lang="en-US" dirty="0"/>
              <a:t>/VIS cloud drift &amp;</a:t>
            </a:r>
            <a:r>
              <a:rPr lang="en-US" dirty="0" smtClean="0"/>
              <a:t> </a:t>
            </a:r>
            <a:r>
              <a:rPr lang="en-US" dirty="0"/>
              <a:t>water vapor winds </a:t>
            </a:r>
          </a:p>
        </p:txBody>
      </p:sp>
      <p:sp>
        <p:nvSpPr>
          <p:cNvPr id="7" name="TextBox 6"/>
          <p:cNvSpPr txBox="1"/>
          <p:nvPr/>
        </p:nvSpPr>
        <p:spPr>
          <a:xfrm>
            <a:off x="88900" y="4140515"/>
            <a:ext cx="4495800" cy="2400657"/>
          </a:xfrm>
          <a:prstGeom prst="rect">
            <a:avLst/>
          </a:prstGeom>
          <a:noFill/>
        </p:spPr>
        <p:txBody>
          <a:bodyPr wrap="square" rtlCol="0">
            <a:spAutoFit/>
          </a:bodyPr>
          <a:lstStyle/>
          <a:p>
            <a:r>
              <a:rPr lang="en-US" sz="2400" b="1" u="sng" dirty="0" smtClean="0"/>
              <a:t>Forecast </a:t>
            </a:r>
            <a:r>
              <a:rPr lang="en-US" sz="2400" b="1" u="sng" dirty="0"/>
              <a:t>M</a:t>
            </a:r>
            <a:r>
              <a:rPr lang="en-US" sz="2400" b="1" u="sng" dirty="0" smtClean="0"/>
              <a:t>odel</a:t>
            </a:r>
            <a:endParaRPr lang="en-US" sz="2400" dirty="0" smtClean="0"/>
          </a:p>
          <a:p>
            <a:pPr marL="342900" indent="-342900">
              <a:buFont typeface="Arial"/>
              <a:buChar char="•"/>
            </a:pPr>
            <a:r>
              <a:rPr lang="en-AU" altLang="zh-CN" dirty="0" smtClean="0">
                <a:ea typeface="SimSun" pitchFamily="2" charset="-122"/>
              </a:rPr>
              <a:t>NOAA’s Hurricane</a:t>
            </a:r>
            <a:r>
              <a:rPr lang="en-AU" altLang="zh-CN" dirty="0">
                <a:ea typeface="SimSun" pitchFamily="2" charset="-122"/>
              </a:rPr>
              <a:t>-WRF model </a:t>
            </a:r>
            <a:r>
              <a:rPr lang="en-AU" altLang="zh-CN" dirty="0" smtClean="0">
                <a:ea typeface="SimSun" pitchFamily="2" charset="-122"/>
              </a:rPr>
              <a:t>(HWRF v3.5)</a:t>
            </a:r>
          </a:p>
          <a:p>
            <a:pPr marL="800100" lvl="1" indent="-342900">
              <a:buFont typeface="Arial"/>
              <a:buChar char="•"/>
            </a:pPr>
            <a:r>
              <a:rPr lang="en-AU" dirty="0">
                <a:ea typeface="SimSun" pitchFamily="2" charset="-122"/>
              </a:rPr>
              <a:t>61 vertical </a:t>
            </a:r>
            <a:r>
              <a:rPr lang="en-AU" dirty="0" smtClean="0">
                <a:ea typeface="SimSun" pitchFamily="2" charset="-122"/>
              </a:rPr>
              <a:t>levels</a:t>
            </a:r>
            <a:endParaRPr lang="en-AU" altLang="zh-CN" dirty="0" smtClean="0">
              <a:ea typeface="SimSun" pitchFamily="2" charset="-122"/>
            </a:endParaRPr>
          </a:p>
          <a:p>
            <a:pPr marL="800100" lvl="1" indent="-342900">
              <a:buFont typeface="Arial"/>
              <a:buChar char="•"/>
            </a:pPr>
            <a:r>
              <a:rPr lang="en-AU" altLang="zh-CN" dirty="0" smtClean="0">
                <a:ea typeface="SimSun" pitchFamily="2" charset="-122"/>
              </a:rPr>
              <a:t>9km </a:t>
            </a:r>
            <a:r>
              <a:rPr lang="en-AU" altLang="zh-CN" dirty="0">
                <a:ea typeface="SimSun" pitchFamily="2" charset="-122"/>
              </a:rPr>
              <a:t>parent domain </a:t>
            </a:r>
            <a:r>
              <a:rPr lang="en-AU" altLang="zh-CN" dirty="0" smtClean="0">
                <a:ea typeface="SimSun" pitchFamily="2" charset="-122"/>
              </a:rPr>
              <a:t>(d01)</a:t>
            </a:r>
            <a:endParaRPr lang="en-AU" altLang="zh-CN" dirty="0">
              <a:ea typeface="SimSun" pitchFamily="2" charset="-122"/>
            </a:endParaRPr>
          </a:p>
          <a:p>
            <a:pPr marL="800100" lvl="1" indent="-342900">
              <a:buFont typeface="Arial"/>
              <a:buChar char="•"/>
            </a:pPr>
            <a:r>
              <a:rPr lang="en-AU" altLang="zh-CN" dirty="0" smtClean="0">
                <a:ea typeface="SimSun" pitchFamily="2" charset="-122"/>
              </a:rPr>
              <a:t>3km </a:t>
            </a:r>
            <a:r>
              <a:rPr lang="en-AU" altLang="zh-CN" dirty="0">
                <a:ea typeface="SimSun" pitchFamily="2" charset="-122"/>
              </a:rPr>
              <a:t>storm-following </a:t>
            </a:r>
            <a:r>
              <a:rPr lang="en-AU" altLang="zh-CN" dirty="0" smtClean="0">
                <a:ea typeface="SimSun" pitchFamily="2" charset="-122"/>
              </a:rPr>
              <a:t>nest (d02)</a:t>
            </a:r>
          </a:p>
          <a:p>
            <a:pPr marL="1257300" lvl="2" indent="-342900">
              <a:buFont typeface="Arial"/>
              <a:buChar char="•"/>
            </a:pPr>
            <a:r>
              <a:rPr lang="en-AU" altLang="zh-CN" dirty="0" smtClean="0">
                <a:ea typeface="SimSun" pitchFamily="2" charset="-122"/>
              </a:rPr>
              <a:t>only active during forecasts</a:t>
            </a:r>
          </a:p>
          <a:p>
            <a:pPr marL="800100" lvl="1" indent="-342900">
              <a:buFont typeface="Arial"/>
              <a:buChar char="•"/>
            </a:pPr>
            <a:r>
              <a:rPr lang="en-AU" dirty="0" smtClean="0">
                <a:ea typeface="SimSun" pitchFamily="2" charset="-122"/>
              </a:rPr>
              <a:t>no vortex initialization/relocation</a:t>
            </a:r>
          </a:p>
          <a:p>
            <a:pPr marL="800100" lvl="1" indent="-342900">
              <a:buFont typeface="Arial"/>
              <a:buChar char="•"/>
            </a:pPr>
            <a:r>
              <a:rPr lang="en-AU" dirty="0" smtClean="0">
                <a:ea typeface="SimSun" pitchFamily="2" charset="-122"/>
              </a:rPr>
              <a:t>no ocean coupling</a:t>
            </a:r>
          </a:p>
        </p:txBody>
      </p:sp>
      <p:sp>
        <p:nvSpPr>
          <p:cNvPr id="8" name="TextBox 7"/>
          <p:cNvSpPr txBox="1"/>
          <p:nvPr/>
        </p:nvSpPr>
        <p:spPr>
          <a:xfrm>
            <a:off x="84667" y="1854515"/>
            <a:ext cx="4495800" cy="2181367"/>
          </a:xfrm>
          <a:prstGeom prst="rect">
            <a:avLst/>
          </a:prstGeom>
          <a:noFill/>
        </p:spPr>
        <p:txBody>
          <a:bodyPr wrap="square" rtlCol="0">
            <a:spAutoFit/>
          </a:bodyPr>
          <a:lstStyle/>
          <a:p>
            <a:r>
              <a:rPr lang="en-US" sz="2400" b="1" u="sng" dirty="0" smtClean="0"/>
              <a:t>Data Assimilation</a:t>
            </a:r>
          </a:p>
          <a:p>
            <a:pPr marL="285750" indent="-285750">
              <a:lnSpc>
                <a:spcPct val="125000"/>
              </a:lnSpc>
              <a:buFont typeface="Arial"/>
              <a:buChar char="•"/>
            </a:pPr>
            <a:r>
              <a:rPr lang="en-AU" altLang="zh-CN" dirty="0">
                <a:ea typeface="SimSun" pitchFamily="2" charset="-122"/>
              </a:rPr>
              <a:t>GSI (v3.3) </a:t>
            </a:r>
            <a:r>
              <a:rPr lang="en-AU" altLang="zh-CN" dirty="0" smtClean="0">
                <a:ea typeface="SimSun" pitchFamily="2" charset="-122"/>
              </a:rPr>
              <a:t>performs </a:t>
            </a:r>
            <a:r>
              <a:rPr lang="en-AU" altLang="zh-CN" dirty="0">
                <a:ea typeface="SimSun" pitchFamily="2" charset="-122"/>
              </a:rPr>
              <a:t>analysis </a:t>
            </a:r>
            <a:r>
              <a:rPr lang="en-AU" altLang="zh-CN" dirty="0" smtClean="0">
                <a:ea typeface="SimSun" pitchFamily="2" charset="-122"/>
              </a:rPr>
              <a:t>over </a:t>
            </a:r>
            <a:r>
              <a:rPr lang="en-AU" altLang="zh-CN" dirty="0">
                <a:ea typeface="SimSun" pitchFamily="2" charset="-122"/>
              </a:rPr>
              <a:t>9km parent </a:t>
            </a:r>
            <a:r>
              <a:rPr lang="en-AU" altLang="zh-CN" dirty="0" smtClean="0">
                <a:ea typeface="SimSun" pitchFamily="2" charset="-122"/>
              </a:rPr>
              <a:t>domain (d01) of HWRF</a:t>
            </a:r>
          </a:p>
          <a:p>
            <a:pPr marL="742950" lvl="1" indent="-285750">
              <a:lnSpc>
                <a:spcPct val="125000"/>
              </a:lnSpc>
              <a:buFont typeface="Arial"/>
              <a:buChar char="•"/>
            </a:pPr>
            <a:r>
              <a:rPr lang="en-AU" altLang="zh-CN" dirty="0" smtClean="0">
                <a:ea typeface="SimSun" pitchFamily="2" charset="-122"/>
              </a:rPr>
              <a:t>3D-Var scheme</a:t>
            </a:r>
          </a:p>
          <a:p>
            <a:pPr marL="742950" lvl="1" indent="-285750">
              <a:lnSpc>
                <a:spcPct val="125000"/>
              </a:lnSpc>
              <a:buFont typeface="Arial"/>
              <a:buChar char="•"/>
            </a:pPr>
            <a:r>
              <a:rPr lang="en-AU" altLang="zh-CN" dirty="0" smtClean="0">
                <a:ea typeface="SimSun" pitchFamily="2" charset="-122"/>
              </a:rPr>
              <a:t>6 hourly cycling</a:t>
            </a:r>
          </a:p>
          <a:p>
            <a:pPr marL="742950" lvl="1" indent="-285750">
              <a:lnSpc>
                <a:spcPct val="125000"/>
              </a:lnSpc>
              <a:buFont typeface="Arial"/>
              <a:buChar char="•"/>
            </a:pPr>
            <a:r>
              <a:rPr lang="en-AU" altLang="zh-CN" dirty="0" smtClean="0">
                <a:ea typeface="SimSun" pitchFamily="2" charset="-122"/>
              </a:rPr>
              <a:t>6 hour spin up </a:t>
            </a:r>
            <a:r>
              <a:rPr lang="en-AU" altLang="zh-CN" dirty="0">
                <a:ea typeface="SimSun" pitchFamily="2" charset="-122"/>
              </a:rPr>
              <a:t>(</a:t>
            </a:r>
            <a:r>
              <a:rPr lang="en-AU" altLang="zh-CN" dirty="0" smtClean="0">
                <a:ea typeface="SimSun" pitchFamily="2" charset="-122"/>
              </a:rPr>
              <a:t>cold start)</a:t>
            </a:r>
          </a:p>
        </p:txBody>
      </p:sp>
    </p:spTree>
    <p:extLst>
      <p:ext uri="{BB962C8B-B14F-4D97-AF65-F5344CB8AC3E}">
        <p14:creationId xmlns:p14="http://schemas.microsoft.com/office/powerpoint/2010/main" val="18000341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100"/>
            <a:ext cx="8229600" cy="833438"/>
          </a:xfrm>
        </p:spPr>
        <p:txBody>
          <a:bodyPr>
            <a:normAutofit fontScale="90000"/>
          </a:bodyPr>
          <a:lstStyle/>
          <a:p>
            <a:r>
              <a:rPr lang="en-US" u="sng" dirty="0" smtClean="0"/>
              <a:t>Validation of Regional OSSE System for Hurricanes</a:t>
            </a:r>
            <a:endParaRPr lang="en-US" u="sng"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180" r="10351" b="7567"/>
          <a:stretch/>
        </p:blipFill>
        <p:spPr bwMode="auto">
          <a:xfrm>
            <a:off x="127000" y="4442991"/>
            <a:ext cx="2283644" cy="2282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flighttrack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6500" y="4442991"/>
            <a:ext cx="2501900" cy="2289349"/>
          </a:xfrm>
          <a:prstGeom prst="rect">
            <a:avLst/>
          </a:prstGeom>
        </p:spPr>
      </p:pic>
      <p:sp>
        <p:nvSpPr>
          <p:cNvPr id="9" name="Rectangle 8"/>
          <p:cNvSpPr/>
          <p:nvPr/>
        </p:nvSpPr>
        <p:spPr>
          <a:xfrm>
            <a:off x="241300" y="871538"/>
            <a:ext cx="4572000" cy="2062103"/>
          </a:xfrm>
          <a:prstGeom prst="rect">
            <a:avLst/>
          </a:prstGeom>
        </p:spPr>
        <p:txBody>
          <a:bodyPr>
            <a:spAutoFit/>
          </a:bodyPr>
          <a:lstStyle/>
          <a:p>
            <a:r>
              <a:rPr lang="en-US" sz="2000" b="1" u="sng" dirty="0" smtClean="0"/>
              <a:t>Motivation</a:t>
            </a:r>
            <a:r>
              <a:rPr lang="en-US" dirty="0" smtClean="0">
                <a:solidFill>
                  <a:srgbClr val="FFFFFF"/>
                </a:solidFill>
              </a:rPr>
              <a:t>:</a:t>
            </a:r>
            <a:endParaRPr lang="en-US" dirty="0" smtClean="0">
              <a:solidFill>
                <a:schemeClr val="accent6"/>
              </a:solidFill>
            </a:endParaRPr>
          </a:p>
          <a:p>
            <a:pPr marL="285750" indent="-285750">
              <a:buFont typeface="Arial"/>
              <a:buChar char="•"/>
            </a:pPr>
            <a:r>
              <a:rPr lang="en-US" dirty="0" smtClean="0">
                <a:solidFill>
                  <a:srgbClr val="FFFFFF"/>
                </a:solidFill>
              </a:rPr>
              <a:t>Make </a:t>
            </a:r>
            <a:r>
              <a:rPr lang="en-US" dirty="0">
                <a:solidFill>
                  <a:srgbClr val="FFFFFF"/>
                </a:solidFill>
              </a:rPr>
              <a:t>OSSE system results relatable to real world by setting a </a:t>
            </a:r>
            <a:r>
              <a:rPr lang="en-US" dirty="0" smtClean="0">
                <a:solidFill>
                  <a:srgbClr val="FFFFFF"/>
                </a:solidFill>
              </a:rPr>
              <a:t>baseline</a:t>
            </a:r>
          </a:p>
          <a:p>
            <a:pPr marL="285750" indent="-285750">
              <a:buFont typeface="Arial"/>
              <a:buChar char="•"/>
            </a:pPr>
            <a:r>
              <a:rPr lang="en-US" dirty="0" smtClean="0">
                <a:solidFill>
                  <a:srgbClr val="FFFFFF"/>
                </a:solidFill>
              </a:rPr>
              <a:t>Identify </a:t>
            </a:r>
            <a:r>
              <a:rPr lang="en-US" dirty="0">
                <a:solidFill>
                  <a:srgbClr val="FFFFFF"/>
                </a:solidFill>
              </a:rPr>
              <a:t>deficiencies in </a:t>
            </a:r>
            <a:r>
              <a:rPr lang="en-US" dirty="0" smtClean="0">
                <a:solidFill>
                  <a:srgbClr val="FFFFFF"/>
                </a:solidFill>
              </a:rPr>
              <a:t>OSSE </a:t>
            </a:r>
            <a:r>
              <a:rPr lang="en-US" dirty="0">
                <a:solidFill>
                  <a:srgbClr val="FFFFFF"/>
                </a:solidFill>
              </a:rPr>
              <a:t>system and </a:t>
            </a:r>
            <a:r>
              <a:rPr lang="en-US" dirty="0" smtClean="0">
                <a:solidFill>
                  <a:srgbClr val="FFFFFF"/>
                </a:solidFill>
              </a:rPr>
              <a:t>calibrate</a:t>
            </a:r>
          </a:p>
          <a:p>
            <a:pPr marL="285750" indent="-285750">
              <a:buFont typeface="Arial"/>
              <a:buChar char="•"/>
            </a:pPr>
            <a:r>
              <a:rPr lang="en-US" dirty="0" smtClean="0">
                <a:solidFill>
                  <a:srgbClr val="FFFFFF"/>
                </a:solidFill>
              </a:rPr>
              <a:t>Develop </a:t>
            </a:r>
            <a:r>
              <a:rPr lang="en-US" dirty="0">
                <a:solidFill>
                  <a:srgbClr val="FFFFFF"/>
                </a:solidFill>
              </a:rPr>
              <a:t>a standardized approach to validation for hurricane OSSE systems</a:t>
            </a:r>
          </a:p>
        </p:txBody>
      </p:sp>
      <p:sp>
        <p:nvSpPr>
          <p:cNvPr id="10" name="Rectangle 9"/>
          <p:cNvSpPr/>
          <p:nvPr/>
        </p:nvSpPr>
        <p:spPr>
          <a:xfrm>
            <a:off x="315144" y="2902863"/>
            <a:ext cx="6161856" cy="1508105"/>
          </a:xfrm>
          <a:prstGeom prst="rect">
            <a:avLst/>
          </a:prstGeom>
        </p:spPr>
        <p:txBody>
          <a:bodyPr wrap="square">
            <a:spAutoFit/>
          </a:bodyPr>
          <a:lstStyle/>
          <a:p>
            <a:r>
              <a:rPr lang="en-US" sz="2000" b="1" u="sng" dirty="0" smtClean="0">
                <a:solidFill>
                  <a:schemeClr val="accent5">
                    <a:lumMod val="20000"/>
                    <a:lumOff val="80000"/>
                  </a:schemeClr>
                </a:solidFill>
              </a:rPr>
              <a:t>Experiment Setup </a:t>
            </a:r>
          </a:p>
          <a:p>
            <a:pPr marL="285750" indent="-285750">
              <a:buFont typeface="Arial"/>
              <a:buChar char="•"/>
            </a:pPr>
            <a:r>
              <a:rPr lang="en-US" dirty="0" smtClean="0">
                <a:solidFill>
                  <a:schemeClr val="accent5">
                    <a:lumMod val="20000"/>
                    <a:lumOff val="80000"/>
                  </a:schemeClr>
                </a:solidFill>
              </a:rPr>
              <a:t>6 </a:t>
            </a:r>
            <a:r>
              <a:rPr lang="en-US" dirty="0">
                <a:solidFill>
                  <a:schemeClr val="accent5">
                    <a:lumMod val="20000"/>
                    <a:lumOff val="80000"/>
                  </a:schemeClr>
                </a:solidFill>
              </a:rPr>
              <a:t>hour cycling for 26 </a:t>
            </a:r>
            <a:r>
              <a:rPr lang="en-US" dirty="0" smtClean="0">
                <a:solidFill>
                  <a:schemeClr val="accent5">
                    <a:lumMod val="20000"/>
                    <a:lumOff val="80000"/>
                  </a:schemeClr>
                </a:solidFill>
              </a:rPr>
              <a:t>cycles</a:t>
            </a:r>
          </a:p>
          <a:p>
            <a:pPr marL="285750" indent="-285750">
              <a:buFont typeface="Arial"/>
              <a:buChar char="•"/>
            </a:pPr>
            <a:r>
              <a:rPr lang="en-US" dirty="0" smtClean="0">
                <a:solidFill>
                  <a:schemeClr val="accent5">
                    <a:lumMod val="20000"/>
                    <a:lumOff val="80000"/>
                  </a:schemeClr>
                </a:solidFill>
              </a:rPr>
              <a:t>Assimilate control data on </a:t>
            </a:r>
            <a:r>
              <a:rPr lang="en-US" dirty="0">
                <a:solidFill>
                  <a:schemeClr val="accent5">
                    <a:lumMod val="20000"/>
                    <a:lumOff val="80000"/>
                  </a:schemeClr>
                </a:solidFill>
              </a:rPr>
              <a:t>9km </a:t>
            </a:r>
            <a:r>
              <a:rPr lang="en-US" dirty="0" smtClean="0">
                <a:solidFill>
                  <a:schemeClr val="accent5">
                    <a:lumMod val="20000"/>
                    <a:lumOff val="80000"/>
                  </a:schemeClr>
                </a:solidFill>
              </a:rPr>
              <a:t>d01</a:t>
            </a:r>
          </a:p>
          <a:p>
            <a:r>
              <a:rPr lang="en-US" u="sng" dirty="0" smtClean="0">
                <a:solidFill>
                  <a:schemeClr val="accent6">
                    <a:lumMod val="60000"/>
                    <a:lumOff val="40000"/>
                  </a:schemeClr>
                </a:solidFill>
              </a:rPr>
              <a:t>OSE (Hurricane Earl)</a:t>
            </a:r>
            <a:r>
              <a:rPr lang="en-US" dirty="0">
                <a:solidFill>
                  <a:schemeClr val="accent5">
                    <a:lumMod val="20000"/>
                    <a:lumOff val="80000"/>
                  </a:schemeClr>
                </a:solidFill>
              </a:rPr>
              <a:t> </a:t>
            </a:r>
            <a:r>
              <a:rPr lang="en-US" dirty="0" smtClean="0">
                <a:solidFill>
                  <a:schemeClr val="accent5">
                    <a:lumMod val="20000"/>
                    <a:lumOff val="80000"/>
                  </a:schemeClr>
                </a:solidFill>
              </a:rPr>
              <a:t>           </a:t>
            </a:r>
            <a:r>
              <a:rPr lang="en-US" u="sng" dirty="0" smtClean="0">
                <a:solidFill>
                  <a:srgbClr val="FAC090"/>
                </a:solidFill>
              </a:rPr>
              <a:t>OSSE (Nature Run)</a:t>
            </a:r>
          </a:p>
          <a:p>
            <a:r>
              <a:rPr lang="en-US" dirty="0" smtClean="0">
                <a:solidFill>
                  <a:schemeClr val="accent5">
                    <a:lumMod val="20000"/>
                    <a:lumOff val="80000"/>
                  </a:schemeClr>
                </a:solidFill>
              </a:rPr>
              <a:t>P-3 FL + drops	             Synthetic FL + drops</a:t>
            </a:r>
            <a:endParaRPr lang="en-US" dirty="0">
              <a:solidFill>
                <a:schemeClr val="accent5">
                  <a:lumMod val="20000"/>
                  <a:lumOff val="80000"/>
                </a:schemeClr>
              </a:solidFill>
            </a:endParaRPr>
          </a:p>
        </p:txBody>
      </p:sp>
      <p:sp>
        <p:nvSpPr>
          <p:cNvPr id="11" name="Rectangle 10"/>
          <p:cNvSpPr/>
          <p:nvPr/>
        </p:nvSpPr>
        <p:spPr>
          <a:xfrm>
            <a:off x="5067300" y="4253191"/>
            <a:ext cx="3835400" cy="2246769"/>
          </a:xfrm>
          <a:prstGeom prst="rect">
            <a:avLst/>
          </a:prstGeom>
        </p:spPr>
        <p:txBody>
          <a:bodyPr wrap="square">
            <a:spAutoFit/>
          </a:bodyPr>
          <a:lstStyle/>
          <a:p>
            <a:r>
              <a:rPr lang="en-US" sz="2000" b="1" u="sng" dirty="0" smtClean="0"/>
              <a:t>Conclusions</a:t>
            </a:r>
            <a:r>
              <a:rPr lang="en-US" dirty="0" smtClean="0"/>
              <a:t>:</a:t>
            </a:r>
          </a:p>
          <a:p>
            <a:pPr marL="285750" indent="-285750">
              <a:buFont typeface="Arial"/>
              <a:buChar char="•"/>
            </a:pPr>
            <a:r>
              <a:rPr lang="en-US" dirty="0" smtClean="0"/>
              <a:t>Comparable O</a:t>
            </a:r>
            <a:r>
              <a:rPr lang="en-US" dirty="0"/>
              <a:t>-B values </a:t>
            </a:r>
            <a:endParaRPr lang="en-US" dirty="0" smtClean="0"/>
          </a:p>
          <a:p>
            <a:pPr marL="285750" indent="-285750">
              <a:buFont typeface="Arial"/>
              <a:buChar char="•"/>
            </a:pPr>
            <a:r>
              <a:rPr lang="en-US" dirty="0" smtClean="0"/>
              <a:t>similar track </a:t>
            </a:r>
            <a:r>
              <a:rPr lang="en-US" dirty="0"/>
              <a:t>and </a:t>
            </a:r>
            <a:r>
              <a:rPr lang="en-US" dirty="0" smtClean="0"/>
              <a:t>intensity </a:t>
            </a:r>
            <a:r>
              <a:rPr lang="en-US" dirty="0"/>
              <a:t>error trends </a:t>
            </a:r>
          </a:p>
          <a:p>
            <a:endParaRPr lang="en-US" dirty="0" smtClean="0"/>
          </a:p>
          <a:p>
            <a:pPr algn="ctr"/>
            <a:r>
              <a:rPr lang="en-US" sz="2400" dirty="0" smtClean="0">
                <a:solidFill>
                  <a:schemeClr val="accent6">
                    <a:lumMod val="60000"/>
                    <a:lumOff val="40000"/>
                  </a:schemeClr>
                </a:solidFill>
              </a:rPr>
              <a:t>Need </a:t>
            </a:r>
            <a:r>
              <a:rPr lang="en-US" sz="2400" dirty="0">
                <a:solidFill>
                  <a:schemeClr val="accent6">
                    <a:lumMod val="60000"/>
                    <a:lumOff val="40000"/>
                  </a:schemeClr>
                </a:solidFill>
              </a:rPr>
              <a:t>multiple cases for a more robust validation </a:t>
            </a:r>
          </a:p>
        </p:txBody>
      </p:sp>
      <p:pic>
        <p:nvPicPr>
          <p:cNvPr id="13" name="Picture 12" descr="Valid_intensity_bucci.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8900" y="1261075"/>
            <a:ext cx="3505200" cy="2649216"/>
          </a:xfrm>
          <a:prstGeom prst="rect">
            <a:avLst/>
          </a:prstGeom>
        </p:spPr>
      </p:pic>
    </p:spTree>
    <p:extLst>
      <p:ext uri="{BB962C8B-B14F-4D97-AF65-F5344CB8AC3E}">
        <p14:creationId xmlns:p14="http://schemas.microsoft.com/office/powerpoint/2010/main" val="6440272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00"/>
            <a:ext cx="8229600" cy="795338"/>
          </a:xfrm>
        </p:spPr>
        <p:txBody>
          <a:bodyPr/>
          <a:lstStyle/>
          <a:p>
            <a:r>
              <a:rPr lang="en-US" u="sng" dirty="0" smtClean="0"/>
              <a:t>Basin Scale Nature Run</a:t>
            </a:r>
            <a:endParaRPr lang="en-US" u="sng"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 y="860425"/>
            <a:ext cx="1803400" cy="13525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3401" y="860424"/>
            <a:ext cx="1803400" cy="135255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847" y="2388695"/>
            <a:ext cx="3232108" cy="242408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0476" y="4705062"/>
            <a:ext cx="2946524" cy="2019874"/>
          </a:xfrm>
          <a:prstGeom prst="rect">
            <a:avLst/>
          </a:prstGeom>
        </p:spPr>
      </p:pic>
      <p:sp>
        <p:nvSpPr>
          <p:cNvPr id="7" name="TextBox 6"/>
          <p:cNvSpPr txBox="1"/>
          <p:nvPr/>
        </p:nvSpPr>
        <p:spPr>
          <a:xfrm>
            <a:off x="3771900" y="952500"/>
            <a:ext cx="5321300" cy="3416320"/>
          </a:xfrm>
          <a:prstGeom prst="rect">
            <a:avLst/>
          </a:prstGeom>
          <a:noFill/>
        </p:spPr>
        <p:txBody>
          <a:bodyPr wrap="square" rtlCol="0">
            <a:spAutoFit/>
          </a:bodyPr>
          <a:lstStyle/>
          <a:p>
            <a:r>
              <a:rPr lang="en-US" b="1" u="sng" dirty="0" smtClean="0"/>
              <a:t>Objective: </a:t>
            </a:r>
          </a:p>
          <a:p>
            <a:pPr algn="ctr"/>
            <a:r>
              <a:rPr lang="en-US" dirty="0" smtClean="0"/>
              <a:t>Create a uniform high-resolution hurricane Nature Run</a:t>
            </a:r>
          </a:p>
          <a:p>
            <a:endParaRPr lang="en-US" dirty="0" smtClean="0"/>
          </a:p>
          <a:p>
            <a:pPr marL="285750" indent="-285750">
              <a:buFont typeface="Arial"/>
              <a:buChar char="•"/>
            </a:pPr>
            <a:r>
              <a:rPr lang="en-US" dirty="0"/>
              <a:t>u</a:t>
            </a:r>
            <a:r>
              <a:rPr lang="en-US" dirty="0" smtClean="0"/>
              <a:t>tilize new GEOS-5 G5NR Global </a:t>
            </a:r>
            <a:r>
              <a:rPr lang="en-US" dirty="0"/>
              <a:t>N</a:t>
            </a:r>
            <a:r>
              <a:rPr lang="en-US" dirty="0" smtClean="0"/>
              <a:t>ature Run (7km)</a:t>
            </a:r>
          </a:p>
          <a:p>
            <a:pPr marL="742950" lvl="1" indent="-285750">
              <a:buFont typeface="Arial"/>
              <a:buChar char="•"/>
            </a:pPr>
            <a:r>
              <a:rPr lang="en-US" dirty="0" smtClean="0"/>
              <a:t>72 vertical levels</a:t>
            </a:r>
          </a:p>
          <a:p>
            <a:pPr marL="285750" indent="-285750">
              <a:buFont typeface="Arial"/>
              <a:buChar char="•"/>
            </a:pPr>
            <a:r>
              <a:rPr lang="en-US" dirty="0" smtClean="0"/>
              <a:t>capture small scale features of multiple hurricanes</a:t>
            </a:r>
          </a:p>
          <a:p>
            <a:endParaRPr lang="en-US" dirty="0"/>
          </a:p>
          <a:p>
            <a:r>
              <a:rPr lang="en-US" b="1" dirty="0" smtClean="0"/>
              <a:t>Regional Nature Run</a:t>
            </a:r>
          </a:p>
          <a:p>
            <a:pPr marL="285750" indent="-285750">
              <a:buFont typeface="Arial"/>
              <a:buChar char="•"/>
            </a:pPr>
            <a:r>
              <a:rPr lang="en-US" dirty="0" smtClean="0"/>
              <a:t>NMM-B with NAM physics</a:t>
            </a:r>
          </a:p>
          <a:p>
            <a:pPr marL="742950" lvl="1" indent="-285750">
              <a:buFont typeface="Arial"/>
              <a:buChar char="•"/>
            </a:pPr>
            <a:r>
              <a:rPr lang="en-US" dirty="0" smtClean="0"/>
              <a:t>embedded in G5NR</a:t>
            </a:r>
          </a:p>
          <a:p>
            <a:pPr marL="285750" indent="-285750">
              <a:buFont typeface="Arial"/>
              <a:buChar char="•"/>
            </a:pPr>
            <a:r>
              <a:rPr lang="en-US" dirty="0" smtClean="0"/>
              <a:t>3 km uniform resolution</a:t>
            </a:r>
          </a:p>
          <a:p>
            <a:pPr marL="285750" indent="-285750">
              <a:buFont typeface="Arial"/>
              <a:buChar char="•"/>
            </a:pPr>
            <a:r>
              <a:rPr lang="en-US" dirty="0" smtClean="0"/>
              <a:t>61 vertical levels</a:t>
            </a:r>
            <a:endParaRPr lang="en-US" dirty="0"/>
          </a:p>
        </p:txBody>
      </p:sp>
      <p:sp>
        <p:nvSpPr>
          <p:cNvPr id="8" name="TextBox 7"/>
          <p:cNvSpPr txBox="1"/>
          <p:nvPr/>
        </p:nvSpPr>
        <p:spPr>
          <a:xfrm>
            <a:off x="250847" y="4940300"/>
            <a:ext cx="5591153" cy="1754327"/>
          </a:xfrm>
          <a:prstGeom prst="rect">
            <a:avLst/>
          </a:prstGeom>
          <a:noFill/>
        </p:spPr>
        <p:txBody>
          <a:bodyPr wrap="square" rtlCol="0">
            <a:spAutoFit/>
          </a:bodyPr>
          <a:lstStyle/>
          <a:p>
            <a:r>
              <a:rPr lang="en-US" u="sng" dirty="0" smtClean="0"/>
              <a:t>Conclusion</a:t>
            </a:r>
            <a:r>
              <a:rPr lang="en-US" dirty="0" smtClean="0"/>
              <a:t>:</a:t>
            </a:r>
          </a:p>
          <a:p>
            <a:pPr algn="ctr"/>
            <a:r>
              <a:rPr lang="en-US" dirty="0">
                <a:solidFill>
                  <a:srgbClr val="FAC090"/>
                </a:solidFill>
              </a:rPr>
              <a:t>Uniform-3km resolution provides significant forecast improvement, especially for </a:t>
            </a:r>
            <a:r>
              <a:rPr lang="en-US" dirty="0" smtClean="0">
                <a:solidFill>
                  <a:srgbClr val="FAC090"/>
                </a:solidFill>
              </a:rPr>
              <a:t>track</a:t>
            </a:r>
          </a:p>
          <a:p>
            <a:r>
              <a:rPr lang="en-US" dirty="0" smtClean="0"/>
              <a:t>Ongoing work:</a:t>
            </a:r>
          </a:p>
          <a:p>
            <a:pPr marL="285750" indent="-285750">
              <a:buFont typeface="Arial"/>
              <a:buChar char="•"/>
            </a:pPr>
            <a:r>
              <a:rPr lang="en-US" dirty="0"/>
              <a:t>I</a:t>
            </a:r>
            <a:r>
              <a:rPr lang="en-US" dirty="0" smtClean="0"/>
              <a:t>ncrease </a:t>
            </a:r>
            <a:r>
              <a:rPr lang="en-US" dirty="0"/>
              <a:t>resolution to 1km</a:t>
            </a:r>
          </a:p>
          <a:p>
            <a:pPr marL="285750" indent="-285750">
              <a:buFont typeface="Arial"/>
              <a:buChar char="•"/>
            </a:pPr>
            <a:r>
              <a:rPr lang="en-US" dirty="0" smtClean="0"/>
              <a:t>Evaluation/validation </a:t>
            </a:r>
            <a:r>
              <a:rPr lang="en-US" dirty="0"/>
              <a:t>of Nature Run </a:t>
            </a:r>
            <a:r>
              <a:rPr lang="en-US" dirty="0" smtClean="0"/>
              <a:t>output</a:t>
            </a:r>
            <a:endParaRPr lang="en-US" dirty="0"/>
          </a:p>
        </p:txBody>
      </p:sp>
    </p:spTree>
    <p:extLst>
      <p:ext uri="{BB962C8B-B14F-4D97-AF65-F5344CB8AC3E}">
        <p14:creationId xmlns:p14="http://schemas.microsoft.com/office/powerpoint/2010/main" val="1034259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741362"/>
          </a:xfrm>
        </p:spPr>
        <p:txBody>
          <a:bodyPr>
            <a:normAutofit fontScale="90000"/>
          </a:bodyPr>
          <a:lstStyle/>
          <a:p>
            <a:r>
              <a:rPr lang="en-US" u="sng" dirty="0" smtClean="0"/>
              <a:t>G-IV Synoptic Surveillance Targeting</a:t>
            </a:r>
            <a:endParaRPr lang="en-US" u="sng" dirty="0"/>
          </a:p>
        </p:txBody>
      </p:sp>
      <p:sp>
        <p:nvSpPr>
          <p:cNvPr id="3" name="TextBox 2"/>
          <p:cNvSpPr txBox="1"/>
          <p:nvPr/>
        </p:nvSpPr>
        <p:spPr>
          <a:xfrm>
            <a:off x="165100" y="1076102"/>
            <a:ext cx="4508500" cy="1508105"/>
          </a:xfrm>
          <a:prstGeom prst="rect">
            <a:avLst/>
          </a:prstGeom>
          <a:noFill/>
        </p:spPr>
        <p:txBody>
          <a:bodyPr wrap="square" rtlCol="0">
            <a:spAutoFit/>
          </a:bodyPr>
          <a:lstStyle/>
          <a:p>
            <a:r>
              <a:rPr lang="en-US" sz="2400" b="1" u="sng" dirty="0" smtClean="0"/>
              <a:t>Motivation</a:t>
            </a:r>
            <a:r>
              <a:rPr lang="en-US" dirty="0" smtClean="0"/>
              <a:t>:</a:t>
            </a:r>
            <a:endParaRPr lang="en-US" dirty="0" smtClean="0">
              <a:solidFill>
                <a:srgbClr val="FAC090"/>
              </a:solidFill>
            </a:endParaRPr>
          </a:p>
          <a:p>
            <a:r>
              <a:rPr lang="en-US" dirty="0" smtClean="0">
                <a:solidFill>
                  <a:srgbClr val="FFC000"/>
                </a:solidFill>
              </a:rPr>
              <a:t>Investigate </a:t>
            </a:r>
            <a:r>
              <a:rPr lang="en-US" dirty="0">
                <a:solidFill>
                  <a:srgbClr val="FFC000"/>
                </a:solidFill>
              </a:rPr>
              <a:t>targeting  procedure for synoptic surveillance sampling using NOAA </a:t>
            </a:r>
            <a:r>
              <a:rPr lang="en-US" dirty="0" smtClean="0">
                <a:solidFill>
                  <a:srgbClr val="FFC000"/>
                </a:solidFill>
              </a:rPr>
              <a:t>G-IV </a:t>
            </a:r>
            <a:r>
              <a:rPr lang="en-US" dirty="0" smtClean="0">
                <a:solidFill>
                  <a:schemeClr val="bg2">
                    <a:lumMod val="60000"/>
                    <a:lumOff val="40000"/>
                  </a:schemeClr>
                </a:solidFill>
              </a:rPr>
              <a:t>(NHC)</a:t>
            </a:r>
            <a:endParaRPr lang="en-US" dirty="0">
              <a:solidFill>
                <a:schemeClr val="bg2">
                  <a:lumMod val="60000"/>
                  <a:lumOff val="40000"/>
                </a:schemeClr>
              </a:solidFill>
            </a:endParaRPr>
          </a:p>
          <a:p>
            <a:pPr marL="742950" lvl="1" indent="-285750">
              <a:buFont typeface="Arial" charset="0"/>
              <a:buChar char="•"/>
            </a:pPr>
            <a:r>
              <a:rPr lang="en-US" sz="1600" dirty="0">
                <a:solidFill>
                  <a:srgbClr val="FFC000"/>
                </a:solidFill>
              </a:rPr>
              <a:t>Near-hurricane </a:t>
            </a:r>
            <a:r>
              <a:rPr lang="en-US" sz="1600" dirty="0" smtClean="0">
                <a:solidFill>
                  <a:srgbClr val="FFC000"/>
                </a:solidFill>
              </a:rPr>
              <a:t>environment</a:t>
            </a:r>
          </a:p>
          <a:p>
            <a:pPr marL="742950" lvl="1" indent="-285750">
              <a:buFont typeface="Arial" charset="0"/>
              <a:buChar char="•"/>
            </a:pPr>
            <a:r>
              <a:rPr lang="en-US" sz="1600" dirty="0" smtClean="0">
                <a:solidFill>
                  <a:srgbClr val="FFC000"/>
                </a:solidFill>
              </a:rPr>
              <a:t>Synoptic </a:t>
            </a:r>
            <a:r>
              <a:rPr lang="en-US" sz="1600" dirty="0">
                <a:solidFill>
                  <a:srgbClr val="FFC000"/>
                </a:solidFill>
              </a:rPr>
              <a:t>scale </a:t>
            </a:r>
            <a:r>
              <a:rPr lang="en-US" sz="1600" dirty="0" smtClean="0">
                <a:solidFill>
                  <a:srgbClr val="FFC000"/>
                </a:solidFill>
              </a:rPr>
              <a:t>features</a:t>
            </a:r>
          </a:p>
        </p:txBody>
      </p:sp>
      <p:sp>
        <p:nvSpPr>
          <p:cNvPr id="4" name="Content Placeholder 2"/>
          <p:cNvSpPr txBox="1">
            <a:spLocks/>
          </p:cNvSpPr>
          <p:nvPr/>
        </p:nvSpPr>
        <p:spPr>
          <a:xfrm>
            <a:off x="50800" y="3125766"/>
            <a:ext cx="4216400" cy="3465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u="sng" dirty="0" smtClean="0"/>
              <a:t>Current Procedure: </a:t>
            </a:r>
          </a:p>
          <a:p>
            <a:r>
              <a:rPr lang="en-US" sz="1800" dirty="0" smtClean="0"/>
              <a:t>Use generic circumnavigation pattern around hurricane </a:t>
            </a:r>
          </a:p>
          <a:p>
            <a:r>
              <a:rPr lang="en-US" sz="1800" dirty="0" smtClean="0"/>
              <a:t>Sample regions of highest variance in GEFS deep layer mean wind within 20 degrees of hurricane center location</a:t>
            </a:r>
          </a:p>
          <a:p>
            <a:r>
              <a:rPr lang="en-US" sz="1800" dirty="0" smtClean="0"/>
              <a:t>Deploy sondes every 1-2 degrees</a:t>
            </a:r>
          </a:p>
          <a:p>
            <a:r>
              <a:rPr lang="en-US" sz="1800" dirty="0" smtClean="0"/>
              <a:t>Performed 2-3 days before expected landfall</a:t>
            </a:r>
          </a:p>
          <a:p>
            <a:pPr marL="0" indent="0" algn="ctr">
              <a:buNone/>
            </a:pPr>
            <a:r>
              <a:rPr lang="en-US" sz="2800" dirty="0" smtClean="0">
                <a:solidFill>
                  <a:schemeClr val="bg2">
                    <a:lumMod val="60000"/>
                    <a:lumOff val="40000"/>
                  </a:schemeClr>
                </a:solidFill>
              </a:rPr>
              <a:t>Extremely subjective</a:t>
            </a:r>
          </a:p>
        </p:txBody>
      </p:sp>
      <p:pic>
        <p:nvPicPr>
          <p:cNvPr id="5" name="Picture 4" descr="IMG_7198.jpg"/>
          <p:cNvPicPr>
            <a:picLocks noChangeAspect="1"/>
          </p:cNvPicPr>
          <p:nvPr/>
        </p:nvPicPr>
        <p:blipFill rotWithShape="1">
          <a:blip r:embed="rId2">
            <a:extLst>
              <a:ext uri="{28A0092B-C50C-407E-A947-70E740481C1C}">
                <a14:useLocalDpi xmlns:a14="http://schemas.microsoft.com/office/drawing/2010/main" val="0"/>
              </a:ext>
            </a:extLst>
          </a:blip>
          <a:srcRect l="51346" t="41613" r="14319" b="34044"/>
          <a:stretch/>
        </p:blipFill>
        <p:spPr>
          <a:xfrm>
            <a:off x="4673600" y="952500"/>
            <a:ext cx="4346788" cy="2311400"/>
          </a:xfrm>
          <a:prstGeom prst="rect">
            <a:avLst/>
          </a:prstGeom>
        </p:spPr>
      </p:pic>
      <p:pic>
        <p:nvPicPr>
          <p:cNvPr id="6" name="Picture 5" descr="IMG_7198.jpg"/>
          <p:cNvPicPr>
            <a:picLocks noChangeAspect="1"/>
          </p:cNvPicPr>
          <p:nvPr/>
        </p:nvPicPr>
        <p:blipFill rotWithShape="1">
          <a:blip r:embed="rId2">
            <a:extLst>
              <a:ext uri="{28A0092B-C50C-407E-A947-70E740481C1C}">
                <a14:useLocalDpi xmlns:a14="http://schemas.microsoft.com/office/drawing/2010/main" val="0"/>
              </a:ext>
            </a:extLst>
          </a:blip>
          <a:srcRect l="3075" t="24405" r="53805" b="41782"/>
          <a:stretch/>
        </p:blipFill>
        <p:spPr>
          <a:xfrm>
            <a:off x="4203166" y="3688336"/>
            <a:ext cx="4817223" cy="2833376"/>
          </a:xfrm>
          <a:prstGeom prst="rect">
            <a:avLst/>
          </a:prstGeom>
        </p:spPr>
      </p:pic>
      <p:pic>
        <p:nvPicPr>
          <p:cNvPr id="7" name="Picture 9" descr="gonzoi"/>
          <p:cNvPicPr>
            <a:picLocks noChangeAspect="1" noChangeArrowheads="1"/>
          </p:cNvPicPr>
          <p:nvPr/>
        </p:nvPicPr>
        <p:blipFill>
          <a:blip r:embed="rId3" cstate="print"/>
          <a:srcRect l="1254" t="21040" b="27527"/>
          <a:stretch>
            <a:fillRect/>
          </a:stretch>
        </p:blipFill>
        <p:spPr bwMode="auto">
          <a:xfrm>
            <a:off x="6172200" y="5410200"/>
            <a:ext cx="2717800" cy="905933"/>
          </a:xfrm>
          <a:prstGeom prst="rect">
            <a:avLst/>
          </a:prstGeom>
          <a:noFill/>
          <a:ln w="9525">
            <a:noFill/>
            <a:miter lim="800000"/>
            <a:headEnd/>
            <a:tailEnd/>
          </a:ln>
        </p:spPr>
      </p:pic>
      <p:sp>
        <p:nvSpPr>
          <p:cNvPr id="8" name="Rectangle 7"/>
          <p:cNvSpPr/>
          <p:nvPr/>
        </p:nvSpPr>
        <p:spPr>
          <a:xfrm>
            <a:off x="6172200" y="5410200"/>
            <a:ext cx="2717800" cy="9059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7747000" y="1734870"/>
            <a:ext cx="431800" cy="627330"/>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594600" y="1527508"/>
            <a:ext cx="304800" cy="400110"/>
          </a:xfrm>
          <a:prstGeom prst="rect">
            <a:avLst/>
          </a:prstGeom>
          <a:noFill/>
        </p:spPr>
        <p:txBody>
          <a:bodyPr wrap="square" rtlCol="0">
            <a:spAutoFit/>
          </a:bodyPr>
          <a:lstStyle/>
          <a:p>
            <a:pPr algn="ctr"/>
            <a:r>
              <a:rPr lang="en-US" sz="2000" b="1" dirty="0" smtClean="0">
                <a:solidFill>
                  <a:srgbClr val="FF0000"/>
                </a:solidFill>
              </a:rPr>
              <a:t>X</a:t>
            </a:r>
            <a:endParaRPr lang="en-US" sz="2000" b="1" dirty="0">
              <a:solidFill>
                <a:srgbClr val="FF0000"/>
              </a:solidFill>
            </a:endParaRPr>
          </a:p>
        </p:txBody>
      </p:sp>
    </p:spTree>
    <p:extLst>
      <p:ext uri="{BB962C8B-B14F-4D97-AF65-F5344CB8AC3E}">
        <p14:creationId xmlns:p14="http://schemas.microsoft.com/office/powerpoint/2010/main" val="5793874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703262"/>
          </a:xfrm>
        </p:spPr>
        <p:txBody>
          <a:bodyPr>
            <a:normAutofit fontScale="90000"/>
          </a:bodyPr>
          <a:lstStyle/>
          <a:p>
            <a:r>
              <a:rPr lang="en-US" u="sng" dirty="0" smtClean="0"/>
              <a:t>Objectives</a:t>
            </a:r>
            <a:r>
              <a:rPr lang="en-US" dirty="0" smtClean="0"/>
              <a:t>:</a:t>
            </a:r>
            <a:endParaRPr lang="en-US" dirty="0"/>
          </a:p>
        </p:txBody>
      </p:sp>
      <p:sp>
        <p:nvSpPr>
          <p:cNvPr id="4" name="Content Placeholder 2"/>
          <p:cNvSpPr txBox="1">
            <a:spLocks/>
          </p:cNvSpPr>
          <p:nvPr/>
        </p:nvSpPr>
        <p:spPr>
          <a:xfrm>
            <a:off x="50800" y="838200"/>
            <a:ext cx="9067800" cy="5867400"/>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solidFill>
                  <a:srgbClr val="FAC090"/>
                </a:solidFill>
              </a:rPr>
              <a:t>Near-storm environment</a:t>
            </a:r>
            <a:r>
              <a:rPr lang="en-US" dirty="0" smtClean="0"/>
              <a:t>:</a:t>
            </a:r>
          </a:p>
          <a:p>
            <a:r>
              <a:rPr lang="en-US" dirty="0" smtClean="0"/>
              <a:t>Sensitivity to </a:t>
            </a:r>
          </a:p>
          <a:p>
            <a:pPr lvl="1"/>
            <a:r>
              <a:rPr lang="en-US" dirty="0" smtClean="0">
                <a:solidFill>
                  <a:srgbClr val="FF0000"/>
                </a:solidFill>
              </a:rPr>
              <a:t>Storm relative location</a:t>
            </a:r>
          </a:p>
          <a:p>
            <a:pPr lvl="1"/>
            <a:r>
              <a:rPr lang="en-US" dirty="0"/>
              <a:t>P</a:t>
            </a:r>
            <a:r>
              <a:rPr lang="en-US" dirty="0" smtClean="0"/>
              <a:t>attern shape</a:t>
            </a:r>
          </a:p>
          <a:p>
            <a:pPr lvl="1"/>
            <a:r>
              <a:rPr lang="en-US" dirty="0"/>
              <a:t>D</a:t>
            </a:r>
            <a:r>
              <a:rPr lang="en-US" dirty="0" smtClean="0"/>
              <a:t>ropsonde distribution</a:t>
            </a:r>
          </a:p>
          <a:p>
            <a:pPr marL="0" indent="0">
              <a:buFont typeface="Arial"/>
              <a:buNone/>
            </a:pPr>
            <a:r>
              <a:rPr lang="en-US" dirty="0" smtClean="0">
                <a:solidFill>
                  <a:srgbClr val="FAC090"/>
                </a:solidFill>
              </a:rPr>
              <a:t>Synoptic features:</a:t>
            </a:r>
          </a:p>
          <a:p>
            <a:r>
              <a:rPr lang="en-US" dirty="0" smtClean="0"/>
              <a:t>Sensitivity to </a:t>
            </a:r>
          </a:p>
          <a:p>
            <a:pPr lvl="1"/>
            <a:r>
              <a:rPr lang="en-US" dirty="0" smtClean="0"/>
              <a:t>Uncertainty in variable fields from ensemble forecasts</a:t>
            </a:r>
          </a:p>
          <a:p>
            <a:pPr lvl="1"/>
            <a:r>
              <a:rPr lang="en-US" dirty="0"/>
              <a:t>D</a:t>
            </a:r>
            <a:r>
              <a:rPr lang="en-US" dirty="0" smtClean="0"/>
              <a:t>ropsonde distribution</a:t>
            </a:r>
          </a:p>
          <a:p>
            <a:pPr marL="0" indent="0">
              <a:buFont typeface="Arial"/>
              <a:buNone/>
            </a:pPr>
            <a:endParaRPr lang="en-US" dirty="0" smtClean="0"/>
          </a:p>
          <a:p>
            <a:pPr marL="0" indent="0">
              <a:buFont typeface="Arial"/>
              <a:buNone/>
            </a:pPr>
            <a:r>
              <a:rPr lang="en-US" dirty="0" smtClean="0"/>
              <a:t>Evaluate using both </a:t>
            </a:r>
            <a:r>
              <a:rPr lang="en-US" dirty="0" smtClean="0">
                <a:solidFill>
                  <a:srgbClr val="FAC090"/>
                </a:solidFill>
              </a:rPr>
              <a:t>regional and global </a:t>
            </a:r>
            <a:r>
              <a:rPr lang="en-US" dirty="0" smtClean="0"/>
              <a:t>forecast models</a:t>
            </a:r>
          </a:p>
          <a:p>
            <a:r>
              <a:rPr lang="en-US" dirty="0" smtClean="0">
                <a:solidFill>
                  <a:srgbClr val="FF0000"/>
                </a:solidFill>
              </a:rPr>
              <a:t>HWRF</a:t>
            </a:r>
            <a:r>
              <a:rPr lang="en-US" dirty="0" smtClean="0"/>
              <a:t> and GFS</a:t>
            </a:r>
          </a:p>
          <a:p>
            <a:endParaRPr lang="en-US" dirty="0" smtClean="0"/>
          </a:p>
          <a:p>
            <a:endParaRPr lang="en-US" dirty="0"/>
          </a:p>
        </p:txBody>
      </p:sp>
      <p:pic>
        <p:nvPicPr>
          <p:cNvPr id="5" name="Picture 4" descr="g4_surveillan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6100" y="838200"/>
            <a:ext cx="1973985" cy="2085720"/>
          </a:xfrm>
          <a:prstGeom prst="rect">
            <a:avLst/>
          </a:prstGeom>
        </p:spPr>
      </p:pic>
      <p:pic>
        <p:nvPicPr>
          <p:cNvPr id="6" name="Picture 5" descr="2-GIV_TDR_exp.pdf - Mozilla Firefox"/>
          <p:cNvPicPr>
            <a:picLocks noChangeAspect="1"/>
          </p:cNvPicPr>
          <p:nvPr/>
        </p:nvPicPr>
        <p:blipFill rotWithShape="1">
          <a:blip r:embed="rId3">
            <a:extLst>
              <a:ext uri="{28A0092B-C50C-407E-A947-70E740481C1C}">
                <a14:useLocalDpi xmlns:a14="http://schemas.microsoft.com/office/drawing/2010/main" val="0"/>
              </a:ext>
            </a:extLst>
          </a:blip>
          <a:srcRect l="24864" t="22369" r="28795" b="32673"/>
          <a:stretch/>
        </p:blipFill>
        <p:spPr>
          <a:xfrm>
            <a:off x="6543582" y="1799970"/>
            <a:ext cx="2143218" cy="2247900"/>
          </a:xfrm>
          <a:prstGeom prst="rect">
            <a:avLst/>
          </a:prstGeom>
        </p:spPr>
      </p:pic>
      <p:sp>
        <p:nvSpPr>
          <p:cNvPr id="3" name="TextBox 2"/>
          <p:cNvSpPr txBox="1"/>
          <p:nvPr/>
        </p:nvSpPr>
        <p:spPr>
          <a:xfrm>
            <a:off x="4356099" y="2862460"/>
            <a:ext cx="1973986" cy="369332"/>
          </a:xfrm>
          <a:prstGeom prst="rect">
            <a:avLst/>
          </a:prstGeom>
          <a:solidFill>
            <a:schemeClr val="tx1"/>
          </a:solidFill>
        </p:spPr>
        <p:txBody>
          <a:bodyPr wrap="square" rtlCol="0">
            <a:spAutoFit/>
          </a:bodyPr>
          <a:lstStyle/>
          <a:p>
            <a:pPr algn="ctr"/>
            <a:r>
              <a:rPr lang="en-US" b="1" dirty="0" smtClean="0">
                <a:solidFill>
                  <a:schemeClr val="bg2">
                    <a:lumMod val="60000"/>
                    <a:lumOff val="40000"/>
                  </a:schemeClr>
                </a:solidFill>
              </a:rPr>
              <a:t>circumnavigation</a:t>
            </a:r>
            <a:endParaRPr lang="en-US" b="1" dirty="0">
              <a:solidFill>
                <a:schemeClr val="bg2">
                  <a:lumMod val="60000"/>
                  <a:lumOff val="40000"/>
                </a:schemeClr>
              </a:solidFill>
            </a:endParaRPr>
          </a:p>
        </p:txBody>
      </p:sp>
      <p:sp>
        <p:nvSpPr>
          <p:cNvPr id="7" name="TextBox 6"/>
          <p:cNvSpPr txBox="1"/>
          <p:nvPr/>
        </p:nvSpPr>
        <p:spPr>
          <a:xfrm>
            <a:off x="6538372" y="1599915"/>
            <a:ext cx="2148427" cy="400110"/>
          </a:xfrm>
          <a:prstGeom prst="rect">
            <a:avLst/>
          </a:prstGeom>
          <a:solidFill>
            <a:schemeClr val="tx1"/>
          </a:solidFill>
        </p:spPr>
        <p:txBody>
          <a:bodyPr wrap="square" rtlCol="0">
            <a:spAutoFit/>
          </a:bodyPr>
          <a:lstStyle/>
          <a:p>
            <a:pPr algn="ctr"/>
            <a:r>
              <a:rPr lang="en-US" sz="2000" b="1" dirty="0" smtClean="0">
                <a:solidFill>
                  <a:schemeClr val="bg2">
                    <a:lumMod val="60000"/>
                    <a:lumOff val="40000"/>
                  </a:schemeClr>
                </a:solidFill>
              </a:rPr>
              <a:t>Rotated figure 4</a:t>
            </a:r>
            <a:endParaRPr lang="en-US" sz="2000" b="1" dirty="0">
              <a:solidFill>
                <a:schemeClr val="bg2">
                  <a:lumMod val="60000"/>
                  <a:lumOff val="40000"/>
                </a:schemeClr>
              </a:solidFill>
            </a:endParaRPr>
          </a:p>
        </p:txBody>
      </p:sp>
    </p:spTree>
    <p:extLst>
      <p:ext uri="{BB962C8B-B14F-4D97-AF65-F5344CB8AC3E}">
        <p14:creationId xmlns:p14="http://schemas.microsoft.com/office/powerpoint/2010/main" val="10738317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lighttracks.png"/>
          <p:cNvPicPr>
            <a:picLocks noChangeAspect="1"/>
          </p:cNvPicPr>
          <p:nvPr/>
        </p:nvPicPr>
        <p:blipFill rotWithShape="1">
          <a:blip r:embed="rId2">
            <a:extLst>
              <a:ext uri="{28A0092B-C50C-407E-A947-70E740481C1C}">
                <a14:useLocalDpi xmlns:a14="http://schemas.microsoft.com/office/drawing/2010/main" val="0"/>
              </a:ext>
            </a:extLst>
          </a:blip>
          <a:srcRect t="2404" r="23611" b="-1"/>
          <a:stretch/>
        </p:blipFill>
        <p:spPr>
          <a:xfrm>
            <a:off x="201163" y="1002030"/>
            <a:ext cx="4252927" cy="4972004"/>
          </a:xfrm>
          <a:prstGeom prst="rect">
            <a:avLst/>
          </a:prstGeom>
        </p:spPr>
      </p:pic>
      <p:sp>
        <p:nvSpPr>
          <p:cNvPr id="7" name="Rounded Rectangle 6"/>
          <p:cNvSpPr/>
          <p:nvPr/>
        </p:nvSpPr>
        <p:spPr>
          <a:xfrm>
            <a:off x="1054100" y="2628900"/>
            <a:ext cx="1879600" cy="2286000"/>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g4_exp1_fltracks.png"/>
          <p:cNvPicPr>
            <a:picLocks noChangeAspect="1"/>
          </p:cNvPicPr>
          <p:nvPr/>
        </p:nvPicPr>
        <p:blipFill rotWithShape="1">
          <a:blip r:embed="rId3">
            <a:extLst>
              <a:ext uri="{28A0092B-C50C-407E-A947-70E740481C1C}">
                <a14:useLocalDpi xmlns:a14="http://schemas.microsoft.com/office/drawing/2010/main" val="0"/>
              </a:ext>
            </a:extLst>
          </a:blip>
          <a:srcRect l="6959" b="8333"/>
          <a:stretch/>
        </p:blipFill>
        <p:spPr>
          <a:xfrm>
            <a:off x="660400" y="2299501"/>
            <a:ext cx="3581399" cy="2946471"/>
          </a:xfrm>
          <a:prstGeom prst="rect">
            <a:avLst/>
          </a:prstGeom>
        </p:spPr>
      </p:pic>
      <p:sp>
        <p:nvSpPr>
          <p:cNvPr id="14" name="TextBox 13"/>
          <p:cNvSpPr txBox="1"/>
          <p:nvPr/>
        </p:nvSpPr>
        <p:spPr>
          <a:xfrm>
            <a:off x="4586736" y="4137898"/>
            <a:ext cx="4341364" cy="2616101"/>
          </a:xfrm>
          <a:prstGeom prst="rect">
            <a:avLst/>
          </a:prstGeom>
          <a:noFill/>
        </p:spPr>
        <p:txBody>
          <a:bodyPr wrap="square" rtlCol="0">
            <a:spAutoFit/>
          </a:bodyPr>
          <a:lstStyle/>
          <a:p>
            <a:pPr algn="ctr"/>
            <a:r>
              <a:rPr lang="en-US" sz="2000" b="1" dirty="0" smtClean="0"/>
              <a:t>Dropsonde coverage:</a:t>
            </a:r>
          </a:p>
          <a:p>
            <a:pPr algn="ctr"/>
            <a:r>
              <a:rPr lang="en-US" dirty="0" smtClean="0"/>
              <a:t>every 40 degrees (storm relative)</a:t>
            </a:r>
          </a:p>
          <a:p>
            <a:pPr algn="ctr"/>
            <a:r>
              <a:rPr lang="en-US" b="1" dirty="0" smtClean="0"/>
              <a:t>Total Dropsondes: 60</a:t>
            </a:r>
          </a:p>
          <a:p>
            <a:pPr algn="ctr"/>
            <a:endParaRPr lang="en-US" b="1" dirty="0" smtClean="0"/>
          </a:p>
          <a:p>
            <a:pPr algn="ctr"/>
            <a:r>
              <a:rPr lang="en-US" b="1" dirty="0" smtClean="0"/>
              <a:t>In each mission:</a:t>
            </a:r>
            <a:endParaRPr lang="en-US" b="1" dirty="0"/>
          </a:p>
          <a:p>
            <a:pPr algn="ctr"/>
            <a:r>
              <a:rPr lang="en-US" dirty="0" smtClean="0"/>
              <a:t># observations assimilated in </a:t>
            </a:r>
            <a:r>
              <a:rPr lang="en-US" dirty="0" smtClean="0">
                <a:solidFill>
                  <a:srgbClr val="FFC000"/>
                </a:solidFill>
              </a:rPr>
              <a:t>experiment</a:t>
            </a:r>
            <a:r>
              <a:rPr lang="en-US" dirty="0" smtClean="0"/>
              <a:t>:</a:t>
            </a:r>
          </a:p>
          <a:p>
            <a:pPr algn="ctr"/>
            <a:r>
              <a:rPr lang="en-US" b="1" dirty="0" smtClean="0"/>
              <a:t>~ 27215</a:t>
            </a:r>
          </a:p>
          <a:p>
            <a:pPr algn="ctr"/>
            <a:r>
              <a:rPr lang="en-US" dirty="0" smtClean="0"/>
              <a:t># observations assimilated in </a:t>
            </a:r>
            <a:r>
              <a:rPr lang="en-US" dirty="0">
                <a:solidFill>
                  <a:srgbClr val="FFC000"/>
                </a:solidFill>
              </a:rPr>
              <a:t>c</a:t>
            </a:r>
            <a:r>
              <a:rPr lang="en-US" dirty="0" smtClean="0">
                <a:solidFill>
                  <a:srgbClr val="FFC000"/>
                </a:solidFill>
              </a:rPr>
              <a:t>ontrol</a:t>
            </a:r>
            <a:r>
              <a:rPr lang="en-US" dirty="0" smtClean="0"/>
              <a:t>:</a:t>
            </a:r>
          </a:p>
          <a:p>
            <a:pPr algn="ctr"/>
            <a:r>
              <a:rPr lang="en-US" b="1" dirty="0" smtClean="0"/>
              <a:t>~ 26200</a:t>
            </a:r>
            <a:endParaRPr lang="en-US" b="1" dirty="0"/>
          </a:p>
        </p:txBody>
      </p:sp>
      <p:sp>
        <p:nvSpPr>
          <p:cNvPr id="5" name="Title 4"/>
          <p:cNvSpPr>
            <a:spLocks noGrp="1"/>
          </p:cNvSpPr>
          <p:nvPr>
            <p:ph type="title"/>
          </p:nvPr>
        </p:nvSpPr>
        <p:spPr>
          <a:xfrm>
            <a:off x="254000" y="25400"/>
            <a:ext cx="8788400" cy="757238"/>
          </a:xfrm>
        </p:spPr>
        <p:txBody>
          <a:bodyPr>
            <a:normAutofit fontScale="90000"/>
          </a:bodyPr>
          <a:lstStyle/>
          <a:p>
            <a:r>
              <a:rPr lang="en-US" u="sng" dirty="0" smtClean="0"/>
              <a:t>Sensitivity to Radial Distance from Center</a:t>
            </a:r>
            <a:endParaRPr lang="en-US" u="sng"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0695" t="38698" r="30833" b="31959"/>
          <a:stretch/>
        </p:blipFill>
        <p:spPr>
          <a:xfrm>
            <a:off x="1849105" y="2425195"/>
            <a:ext cx="1689101" cy="1752600"/>
          </a:xfrm>
          <a:prstGeom prst="rect">
            <a:avLst/>
          </a:prstGeom>
        </p:spPr>
      </p:pic>
      <p:sp>
        <p:nvSpPr>
          <p:cNvPr id="3" name="Rectangle 2"/>
          <p:cNvSpPr/>
          <p:nvPr/>
        </p:nvSpPr>
        <p:spPr>
          <a:xfrm flipH="1">
            <a:off x="2667000" y="2438401"/>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2760827" y="2473526"/>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flipH="1">
            <a:off x="3138023" y="2625926"/>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flipH="1">
            <a:off x="3352470" y="3106014"/>
            <a:ext cx="118612" cy="1160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flipH="1">
            <a:off x="3259376" y="3521887"/>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flipH="1">
            <a:off x="2453945" y="3810000"/>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flipH="1">
            <a:off x="2133600" y="3514823"/>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17725762" flipH="1">
            <a:off x="2072932" y="3044357"/>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20260491" flipH="1">
            <a:off x="2256055" y="2535368"/>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20260491" flipH="1">
            <a:off x="2243119" y="2567566"/>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19968809" flipH="1">
            <a:off x="2344686" y="2733587"/>
            <a:ext cx="106332" cy="1167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9968809" flipH="1">
            <a:off x="2197689" y="2781389"/>
            <a:ext cx="42985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20170236" flipH="1">
            <a:off x="2184634" y="2761264"/>
            <a:ext cx="45201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20170236" flipH="1">
            <a:off x="1728365" y="2945822"/>
            <a:ext cx="42985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rot="20170236" flipH="1">
            <a:off x="1770473" y="2858190"/>
            <a:ext cx="42985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905000" y="2331651"/>
            <a:ext cx="1633206" cy="181856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rot="20260491" flipH="1">
            <a:off x="2363912" y="2697105"/>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rot="19177683" flipH="1">
            <a:off x="2852469" y="3777712"/>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rot="19177683" flipH="1">
            <a:off x="2958666" y="3916020"/>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IntensityEvolutionN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8957" y="990600"/>
            <a:ext cx="4443443" cy="2801545"/>
          </a:xfrm>
          <a:prstGeom prst="rect">
            <a:avLst/>
          </a:prstGeom>
        </p:spPr>
      </p:pic>
      <p:sp>
        <p:nvSpPr>
          <p:cNvPr id="10" name="Rectangle 9"/>
          <p:cNvSpPr/>
          <p:nvPr/>
        </p:nvSpPr>
        <p:spPr>
          <a:xfrm>
            <a:off x="3657600" y="4914900"/>
            <a:ext cx="584199" cy="3925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282699" y="1524000"/>
            <a:ext cx="1855323" cy="7747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Missions every 12 hours</a:t>
            </a:r>
            <a:endParaRPr lang="en-US" dirty="0">
              <a:solidFill>
                <a:schemeClr val="bg1"/>
              </a:solidFill>
            </a:endParaRPr>
          </a:p>
        </p:txBody>
      </p:sp>
      <p:sp>
        <p:nvSpPr>
          <p:cNvPr id="38" name="TextBox 37"/>
          <p:cNvSpPr txBox="1"/>
          <p:nvPr/>
        </p:nvSpPr>
        <p:spPr>
          <a:xfrm rot="20505780">
            <a:off x="4895497" y="1605884"/>
            <a:ext cx="1556554" cy="369332"/>
          </a:xfrm>
          <a:prstGeom prst="rect">
            <a:avLst/>
          </a:prstGeom>
          <a:noFill/>
        </p:spPr>
        <p:txBody>
          <a:bodyPr wrap="square" rtlCol="0">
            <a:spAutoFit/>
          </a:bodyPr>
          <a:lstStyle/>
          <a:p>
            <a:r>
              <a:rPr lang="en-US" b="1" dirty="0" smtClean="0">
                <a:solidFill>
                  <a:srgbClr val="FF0000"/>
                </a:solidFill>
              </a:rPr>
              <a:t>Aug. 1 at 12 Z</a:t>
            </a:r>
            <a:endParaRPr lang="en-US" b="1" dirty="0">
              <a:solidFill>
                <a:srgbClr val="FF0000"/>
              </a:solidFill>
            </a:endParaRPr>
          </a:p>
        </p:txBody>
      </p:sp>
      <p:sp>
        <p:nvSpPr>
          <p:cNvPr id="39" name="TextBox 38"/>
          <p:cNvSpPr txBox="1"/>
          <p:nvPr/>
        </p:nvSpPr>
        <p:spPr>
          <a:xfrm rot="20395004">
            <a:off x="7040967" y="2782206"/>
            <a:ext cx="1447800" cy="369332"/>
          </a:xfrm>
          <a:prstGeom prst="rect">
            <a:avLst/>
          </a:prstGeom>
          <a:noFill/>
        </p:spPr>
        <p:txBody>
          <a:bodyPr wrap="square" rtlCol="0">
            <a:spAutoFit/>
          </a:bodyPr>
          <a:lstStyle/>
          <a:p>
            <a:r>
              <a:rPr lang="en-US" b="1" dirty="0" smtClean="0">
                <a:solidFill>
                  <a:srgbClr val="FF0000"/>
                </a:solidFill>
              </a:rPr>
              <a:t>Aug. 4 at 0 Z</a:t>
            </a:r>
            <a:endParaRPr lang="en-US" b="1" dirty="0">
              <a:solidFill>
                <a:srgbClr val="FF0000"/>
              </a:solidFill>
            </a:endParaRPr>
          </a:p>
        </p:txBody>
      </p:sp>
      <p:cxnSp>
        <p:nvCxnSpPr>
          <p:cNvPr id="42" name="Straight Arrow Connector 41"/>
          <p:cNvCxnSpPr/>
          <p:nvPr/>
        </p:nvCxnSpPr>
        <p:spPr>
          <a:xfrm flipH="1">
            <a:off x="6934200" y="2425195"/>
            <a:ext cx="685800" cy="260521"/>
          </a:xfrm>
          <a:prstGeom prst="straightConnector1">
            <a:avLst/>
          </a:prstGeom>
          <a:ln w="412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578016" y="2144552"/>
            <a:ext cx="1346200" cy="369332"/>
          </a:xfrm>
          <a:prstGeom prst="rect">
            <a:avLst/>
          </a:prstGeom>
          <a:noFill/>
        </p:spPr>
        <p:txBody>
          <a:bodyPr wrap="square" rtlCol="0">
            <a:spAutoFit/>
          </a:bodyPr>
          <a:lstStyle/>
          <a:p>
            <a:r>
              <a:rPr lang="en-US" b="1" dirty="0" smtClean="0">
                <a:solidFill>
                  <a:schemeClr val="accent5">
                    <a:lumMod val="60000"/>
                    <a:lumOff val="40000"/>
                  </a:schemeClr>
                </a:solidFill>
              </a:rPr>
              <a:t>Onset of RI</a:t>
            </a:r>
            <a:endParaRPr lang="en-US" b="1" dirty="0">
              <a:solidFill>
                <a:schemeClr val="accent5">
                  <a:lumMod val="60000"/>
                  <a:lumOff val="40000"/>
                </a:schemeClr>
              </a:solidFill>
            </a:endParaRPr>
          </a:p>
        </p:txBody>
      </p:sp>
    </p:spTree>
    <p:extLst>
      <p:ext uri="{BB962C8B-B14F-4D97-AF65-F5344CB8AC3E}">
        <p14:creationId xmlns:p14="http://schemas.microsoft.com/office/powerpoint/2010/main" val="13346668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1054" b="69444"/>
          <a:stretch/>
        </p:blipFill>
        <p:spPr>
          <a:xfrm>
            <a:off x="102769" y="76199"/>
            <a:ext cx="4545431" cy="3476859"/>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0000" t="29963" r="1054" b="39481"/>
          <a:stretch/>
        </p:blipFill>
        <p:spPr>
          <a:xfrm>
            <a:off x="533400" y="3657600"/>
            <a:ext cx="4084796" cy="3124514"/>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50000" t="59926" r="1054" b="9518"/>
          <a:stretch/>
        </p:blipFill>
        <p:spPr>
          <a:xfrm>
            <a:off x="4602003" y="3657600"/>
            <a:ext cx="4084797" cy="3124514"/>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5338" t="90594" r="70241" b="1024"/>
          <a:stretch/>
        </p:blipFill>
        <p:spPr>
          <a:xfrm>
            <a:off x="1066800" y="609600"/>
            <a:ext cx="1917701" cy="806450"/>
          </a:xfrm>
          <a:prstGeom prst="rect">
            <a:avLst/>
          </a:prstGeom>
        </p:spPr>
      </p:pic>
      <p:sp>
        <p:nvSpPr>
          <p:cNvPr id="13" name="TextBox 12"/>
          <p:cNvSpPr txBox="1"/>
          <p:nvPr/>
        </p:nvSpPr>
        <p:spPr>
          <a:xfrm>
            <a:off x="4648200" y="457200"/>
            <a:ext cx="4495800" cy="2708434"/>
          </a:xfrm>
          <a:prstGeom prst="rect">
            <a:avLst/>
          </a:prstGeom>
          <a:noFill/>
        </p:spPr>
        <p:txBody>
          <a:bodyPr wrap="square" rtlCol="0">
            <a:spAutoFit/>
          </a:bodyPr>
          <a:lstStyle/>
          <a:p>
            <a:pPr algn="ctr"/>
            <a:r>
              <a:rPr lang="en-US" sz="2000" dirty="0" smtClean="0"/>
              <a:t>Positive impact on</a:t>
            </a:r>
            <a:r>
              <a:rPr lang="en-US" sz="2000" dirty="0" smtClean="0">
                <a:solidFill>
                  <a:srgbClr val="FFC000"/>
                </a:solidFill>
              </a:rPr>
              <a:t> track </a:t>
            </a:r>
            <a:r>
              <a:rPr lang="en-US" sz="2000" dirty="0" smtClean="0"/>
              <a:t>forecast out to </a:t>
            </a:r>
          </a:p>
          <a:p>
            <a:pPr marL="742950" lvl="1" indent="-285750">
              <a:buFont typeface="Arial" charset="0"/>
              <a:buChar char="•"/>
            </a:pPr>
            <a:r>
              <a:rPr lang="en-US" dirty="0" smtClean="0"/>
              <a:t>42 hours for 1.5 x R34</a:t>
            </a:r>
          </a:p>
          <a:p>
            <a:pPr marL="742950" lvl="1" indent="-285750">
              <a:buFont typeface="Arial" charset="0"/>
              <a:buChar char="•"/>
            </a:pPr>
            <a:r>
              <a:rPr lang="en-US" dirty="0" smtClean="0"/>
              <a:t>9 hours for 3 x R34</a:t>
            </a:r>
          </a:p>
          <a:p>
            <a:pPr algn="ctr"/>
            <a:endParaRPr lang="en-US" sz="2000" dirty="0" smtClean="0"/>
          </a:p>
          <a:p>
            <a:pPr algn="ctr"/>
            <a:r>
              <a:rPr lang="en-US" sz="2000" dirty="0" smtClean="0"/>
              <a:t>Positive impact on </a:t>
            </a:r>
            <a:r>
              <a:rPr lang="en-US" sz="2000" dirty="0" smtClean="0">
                <a:solidFill>
                  <a:srgbClr val="FFC000"/>
                </a:solidFill>
              </a:rPr>
              <a:t>intensity</a:t>
            </a:r>
            <a:r>
              <a:rPr lang="en-US" sz="2000" dirty="0" smtClean="0"/>
              <a:t> forecast out to 42-60 hours</a:t>
            </a:r>
          </a:p>
          <a:p>
            <a:pPr marL="742950" lvl="1" indent="-285750">
              <a:buFont typeface="Arial" charset="0"/>
              <a:buChar char="•"/>
            </a:pPr>
            <a:r>
              <a:rPr lang="en-US" dirty="0" smtClean="0"/>
              <a:t>Little difference between regions</a:t>
            </a:r>
          </a:p>
          <a:p>
            <a:pPr marL="742950" lvl="1" indent="-285750">
              <a:buFont typeface="Arial" charset="0"/>
              <a:buChar char="•"/>
            </a:pPr>
            <a:r>
              <a:rPr lang="en-US" dirty="0" smtClean="0"/>
              <a:t>Does not mitigate “spin down”</a:t>
            </a:r>
          </a:p>
          <a:p>
            <a:pPr marL="742950" lvl="1" indent="-285750">
              <a:buFont typeface="Arial" charset="0"/>
              <a:buChar char="•"/>
            </a:pPr>
            <a:r>
              <a:rPr lang="en-US" dirty="0" smtClean="0"/>
              <a:t>Does not capture rapid intensification</a:t>
            </a:r>
          </a:p>
        </p:txBody>
      </p:sp>
    </p:spTree>
    <p:extLst>
      <p:ext uri="{BB962C8B-B14F-4D97-AF65-F5344CB8AC3E}">
        <p14:creationId xmlns:p14="http://schemas.microsoft.com/office/powerpoint/2010/main" val="12782651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297" t="13519" r="1666" b="12222"/>
          <a:stretch/>
        </p:blipFill>
        <p:spPr>
          <a:xfrm>
            <a:off x="177800" y="152400"/>
            <a:ext cx="5156200" cy="3945871"/>
          </a:xfrm>
          <a:prstGeom prst="rect">
            <a:avLst/>
          </a:prstGeom>
        </p:spPr>
      </p:pic>
      <p:cxnSp>
        <p:nvCxnSpPr>
          <p:cNvPr id="5" name="Straight Arrow Connector 4"/>
          <p:cNvCxnSpPr>
            <a:stCxn id="6" idx="1"/>
          </p:cNvCxnSpPr>
          <p:nvPr/>
        </p:nvCxnSpPr>
        <p:spPr>
          <a:xfrm flipH="1">
            <a:off x="4038600" y="807490"/>
            <a:ext cx="2108200" cy="1478143"/>
          </a:xfrm>
          <a:prstGeom prst="straightConnector1">
            <a:avLst/>
          </a:prstGeom>
          <a:ln w="381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146800" y="484324"/>
            <a:ext cx="2641600" cy="646331"/>
          </a:xfrm>
          <a:prstGeom prst="rect">
            <a:avLst/>
          </a:prstGeom>
          <a:noFill/>
          <a:ln>
            <a:solidFill>
              <a:srgbClr val="FF0000"/>
            </a:solidFill>
          </a:ln>
        </p:spPr>
        <p:txBody>
          <a:bodyPr wrap="square" rtlCol="0">
            <a:spAutoFit/>
          </a:bodyPr>
          <a:lstStyle/>
          <a:p>
            <a:pPr algn="ctr"/>
            <a:r>
              <a:rPr lang="en-US" dirty="0" smtClean="0"/>
              <a:t>Forecast tracks diverged   ~ August 04 00Z</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198" t="53148" r="58765" b="25185"/>
          <a:stretch/>
        </p:blipFill>
        <p:spPr>
          <a:xfrm>
            <a:off x="177800" y="4406900"/>
            <a:ext cx="2768600" cy="2159508"/>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198" t="52963" r="58765" b="25185"/>
          <a:stretch/>
        </p:blipFill>
        <p:spPr>
          <a:xfrm>
            <a:off x="3200400" y="4406899"/>
            <a:ext cx="2707936" cy="2130243"/>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5186" t="53148" r="58764" b="25370"/>
          <a:stretch/>
        </p:blipFill>
        <p:spPr>
          <a:xfrm>
            <a:off x="6121400" y="4406899"/>
            <a:ext cx="2666999" cy="2118986"/>
          </a:xfrm>
          <a:prstGeom prst="rect">
            <a:avLst/>
          </a:prstGeom>
        </p:spPr>
      </p:pic>
      <p:sp>
        <p:nvSpPr>
          <p:cNvPr id="11" name="TextBox 10"/>
          <p:cNvSpPr txBox="1"/>
          <p:nvPr/>
        </p:nvSpPr>
        <p:spPr>
          <a:xfrm>
            <a:off x="742950" y="6488668"/>
            <a:ext cx="1524000" cy="369332"/>
          </a:xfrm>
          <a:prstGeom prst="rect">
            <a:avLst/>
          </a:prstGeom>
          <a:noFill/>
        </p:spPr>
        <p:txBody>
          <a:bodyPr wrap="square" rtlCol="0">
            <a:spAutoFit/>
          </a:bodyPr>
          <a:lstStyle/>
          <a:p>
            <a:pPr algn="ctr"/>
            <a:r>
              <a:rPr lang="en-US" dirty="0" smtClean="0"/>
              <a:t>Nature Run</a:t>
            </a:r>
            <a:endParaRPr lang="en-US" dirty="0"/>
          </a:p>
        </p:txBody>
      </p:sp>
      <p:sp>
        <p:nvSpPr>
          <p:cNvPr id="12" name="TextBox 11"/>
          <p:cNvSpPr txBox="1"/>
          <p:nvPr/>
        </p:nvSpPr>
        <p:spPr>
          <a:xfrm>
            <a:off x="3810000" y="6488668"/>
            <a:ext cx="1524000" cy="369332"/>
          </a:xfrm>
          <a:prstGeom prst="rect">
            <a:avLst/>
          </a:prstGeom>
          <a:noFill/>
        </p:spPr>
        <p:txBody>
          <a:bodyPr wrap="square" rtlCol="0">
            <a:spAutoFit/>
          </a:bodyPr>
          <a:lstStyle/>
          <a:p>
            <a:pPr algn="ctr"/>
            <a:r>
              <a:rPr lang="en-US" dirty="0" smtClean="0"/>
              <a:t>Analysis</a:t>
            </a:r>
            <a:endParaRPr lang="en-US" dirty="0"/>
          </a:p>
        </p:txBody>
      </p:sp>
      <p:sp>
        <p:nvSpPr>
          <p:cNvPr id="13" name="TextBox 12"/>
          <p:cNvSpPr txBox="1"/>
          <p:nvPr/>
        </p:nvSpPr>
        <p:spPr>
          <a:xfrm>
            <a:off x="5791200" y="6477000"/>
            <a:ext cx="3352800" cy="369332"/>
          </a:xfrm>
          <a:prstGeom prst="rect">
            <a:avLst/>
          </a:prstGeom>
          <a:noFill/>
        </p:spPr>
        <p:txBody>
          <a:bodyPr wrap="square" rtlCol="0">
            <a:spAutoFit/>
          </a:bodyPr>
          <a:lstStyle/>
          <a:p>
            <a:pPr algn="ctr"/>
            <a:r>
              <a:rPr lang="en-US" dirty="0" smtClean="0"/>
              <a:t>48-hr forecast </a:t>
            </a:r>
            <a:r>
              <a:rPr lang="en-US" dirty="0" err="1" smtClean="0"/>
              <a:t>init</a:t>
            </a:r>
            <a:r>
              <a:rPr lang="en-US" dirty="0" smtClean="0"/>
              <a:t> @ 0802 00Z</a:t>
            </a:r>
            <a:endParaRPr lang="en-US" dirty="0"/>
          </a:p>
        </p:txBody>
      </p:sp>
      <p:sp>
        <p:nvSpPr>
          <p:cNvPr id="14" name="TextBox 13"/>
          <p:cNvSpPr txBox="1"/>
          <p:nvPr/>
        </p:nvSpPr>
        <p:spPr>
          <a:xfrm>
            <a:off x="5854700" y="3474133"/>
            <a:ext cx="3111500" cy="646331"/>
          </a:xfrm>
          <a:prstGeom prst="rect">
            <a:avLst/>
          </a:prstGeom>
          <a:noFill/>
          <a:ln>
            <a:solidFill>
              <a:srgbClr val="92D050"/>
            </a:solidFill>
          </a:ln>
        </p:spPr>
        <p:txBody>
          <a:bodyPr wrap="square" rtlCol="0">
            <a:spAutoFit/>
          </a:bodyPr>
          <a:lstStyle/>
          <a:p>
            <a:pPr algn="ctr"/>
            <a:r>
              <a:rPr lang="en-US" dirty="0" smtClean="0"/>
              <a:t>Vortex </a:t>
            </a:r>
            <a:r>
              <a:rPr lang="en-US" smtClean="0"/>
              <a:t>embedded within </a:t>
            </a:r>
            <a:r>
              <a:rPr lang="en-US" dirty="0" smtClean="0"/>
              <a:t>ridge</a:t>
            </a:r>
          </a:p>
          <a:p>
            <a:pPr algn="ctr"/>
            <a:r>
              <a:rPr lang="en-US" dirty="0" smtClean="0">
                <a:sym typeface="Wingdings"/>
              </a:rPr>
              <a:t> Steers northward</a:t>
            </a:r>
            <a:endParaRPr lang="en-US" dirty="0"/>
          </a:p>
        </p:txBody>
      </p:sp>
      <p:sp>
        <p:nvSpPr>
          <p:cNvPr id="15" name="TextBox 14"/>
          <p:cNvSpPr txBox="1"/>
          <p:nvPr/>
        </p:nvSpPr>
        <p:spPr>
          <a:xfrm>
            <a:off x="5822772" y="1828800"/>
            <a:ext cx="3143428" cy="1200329"/>
          </a:xfrm>
          <a:prstGeom prst="rect">
            <a:avLst/>
          </a:prstGeom>
          <a:noFill/>
          <a:ln>
            <a:solidFill>
              <a:schemeClr val="bg2">
                <a:lumMod val="60000"/>
                <a:lumOff val="40000"/>
              </a:schemeClr>
            </a:solidFill>
          </a:ln>
        </p:spPr>
        <p:txBody>
          <a:bodyPr wrap="square" rtlCol="0">
            <a:spAutoFit/>
          </a:bodyPr>
          <a:lstStyle/>
          <a:p>
            <a:pPr algn="ctr"/>
            <a:r>
              <a:rPr lang="en-US" dirty="0" smtClean="0"/>
              <a:t>Vortex much smaller &amp; weaker</a:t>
            </a:r>
          </a:p>
          <a:p>
            <a:pPr algn="ctr"/>
            <a:r>
              <a:rPr lang="en-US" dirty="0" smtClean="0"/>
              <a:t>AND</a:t>
            </a:r>
          </a:p>
          <a:p>
            <a:pPr algn="ctr"/>
            <a:r>
              <a:rPr lang="en-US" dirty="0" smtClean="0"/>
              <a:t>Subtropical ridge well represented</a:t>
            </a:r>
            <a:endParaRPr lang="en-US" dirty="0"/>
          </a:p>
        </p:txBody>
      </p:sp>
      <p:cxnSp>
        <p:nvCxnSpPr>
          <p:cNvPr id="17" name="Straight Arrow Connector 16"/>
          <p:cNvCxnSpPr/>
          <p:nvPr/>
        </p:nvCxnSpPr>
        <p:spPr>
          <a:xfrm flipH="1">
            <a:off x="4711522" y="2895600"/>
            <a:ext cx="1111250" cy="2557946"/>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7480122" y="4118034"/>
            <a:ext cx="628828" cy="1367669"/>
          </a:xfrm>
          <a:prstGeom prst="straightConnector1">
            <a:avLst/>
          </a:prstGeom>
          <a:ln w="38100">
            <a:solidFill>
              <a:srgbClr val="92D050"/>
            </a:solidFill>
            <a:tailEnd type="triangle" w="lg" len="lg"/>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857500" y="382724"/>
            <a:ext cx="2222500" cy="369332"/>
          </a:xfrm>
          <a:prstGeom prst="rect">
            <a:avLst/>
          </a:prstGeom>
          <a:noFill/>
        </p:spPr>
        <p:txBody>
          <a:bodyPr wrap="square" rtlCol="0">
            <a:spAutoFit/>
          </a:bodyPr>
          <a:lstStyle/>
          <a:p>
            <a:r>
              <a:rPr lang="en-US" dirty="0" smtClean="0">
                <a:solidFill>
                  <a:schemeClr val="bg1"/>
                </a:solidFill>
              </a:rPr>
              <a:t>Circumnav. 1.5 X R34 </a:t>
            </a:r>
            <a:endParaRPr lang="en-US" dirty="0">
              <a:solidFill>
                <a:schemeClr val="bg1"/>
              </a:solidFill>
            </a:endParaRPr>
          </a:p>
        </p:txBody>
      </p:sp>
      <p:sp>
        <p:nvSpPr>
          <p:cNvPr id="7" name="TextBox 6"/>
          <p:cNvSpPr txBox="1"/>
          <p:nvPr/>
        </p:nvSpPr>
        <p:spPr>
          <a:xfrm>
            <a:off x="1733550" y="5116371"/>
            <a:ext cx="1066800" cy="369332"/>
          </a:xfrm>
          <a:prstGeom prst="rect">
            <a:avLst/>
          </a:prstGeom>
          <a:noFill/>
        </p:spPr>
        <p:txBody>
          <a:bodyPr wrap="square" rtlCol="0">
            <a:spAutoFit/>
          </a:bodyPr>
          <a:lstStyle/>
          <a:p>
            <a:pPr algn="ctr"/>
            <a:r>
              <a:rPr lang="en-US" b="1" dirty="0" smtClean="0">
                <a:solidFill>
                  <a:schemeClr val="accent6">
                    <a:lumMod val="75000"/>
                  </a:schemeClr>
                </a:solidFill>
              </a:rPr>
              <a:t>939 mb</a:t>
            </a:r>
            <a:endParaRPr lang="en-US" b="1" dirty="0">
              <a:solidFill>
                <a:schemeClr val="accent6">
                  <a:lumMod val="75000"/>
                </a:schemeClr>
              </a:solidFill>
            </a:endParaRPr>
          </a:p>
        </p:txBody>
      </p:sp>
      <p:sp>
        <p:nvSpPr>
          <p:cNvPr id="23" name="TextBox 22"/>
          <p:cNvSpPr txBox="1"/>
          <p:nvPr/>
        </p:nvSpPr>
        <p:spPr>
          <a:xfrm>
            <a:off x="4616361" y="5762174"/>
            <a:ext cx="1066800" cy="369332"/>
          </a:xfrm>
          <a:prstGeom prst="rect">
            <a:avLst/>
          </a:prstGeom>
          <a:noFill/>
        </p:spPr>
        <p:txBody>
          <a:bodyPr wrap="square" rtlCol="0">
            <a:spAutoFit/>
          </a:bodyPr>
          <a:lstStyle/>
          <a:p>
            <a:pPr algn="ctr"/>
            <a:r>
              <a:rPr lang="en-US" b="1" dirty="0" smtClean="0">
                <a:solidFill>
                  <a:schemeClr val="accent6">
                    <a:lumMod val="75000"/>
                  </a:schemeClr>
                </a:solidFill>
              </a:rPr>
              <a:t>989 </a:t>
            </a:r>
            <a:r>
              <a:rPr lang="en-US" b="1" dirty="0">
                <a:solidFill>
                  <a:schemeClr val="accent6">
                    <a:lumMod val="75000"/>
                  </a:schemeClr>
                </a:solidFill>
              </a:rPr>
              <a:t>m</a:t>
            </a:r>
            <a:r>
              <a:rPr lang="en-US" b="1" dirty="0" smtClean="0">
                <a:solidFill>
                  <a:schemeClr val="accent6">
                    <a:lumMod val="75000"/>
                  </a:schemeClr>
                </a:solidFill>
              </a:rPr>
              <a:t>b</a:t>
            </a:r>
            <a:endParaRPr lang="en-US" b="1" dirty="0">
              <a:solidFill>
                <a:schemeClr val="accent6">
                  <a:lumMod val="75000"/>
                </a:schemeClr>
              </a:solidFill>
            </a:endParaRPr>
          </a:p>
        </p:txBody>
      </p:sp>
      <p:sp>
        <p:nvSpPr>
          <p:cNvPr id="26" name="TextBox 25"/>
          <p:cNvSpPr txBox="1"/>
          <p:nvPr/>
        </p:nvSpPr>
        <p:spPr>
          <a:xfrm>
            <a:off x="7575550" y="5498068"/>
            <a:ext cx="1066800" cy="369332"/>
          </a:xfrm>
          <a:prstGeom prst="rect">
            <a:avLst/>
          </a:prstGeom>
          <a:noFill/>
        </p:spPr>
        <p:txBody>
          <a:bodyPr wrap="square" rtlCol="0">
            <a:spAutoFit/>
          </a:bodyPr>
          <a:lstStyle/>
          <a:p>
            <a:pPr algn="ctr"/>
            <a:r>
              <a:rPr lang="en-US" b="1" dirty="0" smtClean="0">
                <a:solidFill>
                  <a:schemeClr val="accent6">
                    <a:lumMod val="75000"/>
                  </a:schemeClr>
                </a:solidFill>
              </a:rPr>
              <a:t>982 mb</a:t>
            </a:r>
            <a:endParaRPr lang="en-US" b="1" dirty="0">
              <a:solidFill>
                <a:schemeClr val="accent6">
                  <a:lumMod val="75000"/>
                </a:schemeClr>
              </a:solidFill>
            </a:endParaRPr>
          </a:p>
        </p:txBody>
      </p:sp>
    </p:spTree>
    <p:extLst>
      <p:ext uri="{BB962C8B-B14F-4D97-AF65-F5344CB8AC3E}">
        <p14:creationId xmlns:p14="http://schemas.microsoft.com/office/powerpoint/2010/main" val="3752319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46800" y="484324"/>
            <a:ext cx="2641600" cy="646331"/>
          </a:xfrm>
          <a:prstGeom prst="rect">
            <a:avLst/>
          </a:prstGeom>
          <a:noFill/>
          <a:ln>
            <a:solidFill>
              <a:srgbClr val="FF0000"/>
            </a:solidFill>
          </a:ln>
        </p:spPr>
        <p:txBody>
          <a:bodyPr wrap="square" rtlCol="0">
            <a:spAutoFit/>
          </a:bodyPr>
          <a:lstStyle/>
          <a:p>
            <a:pPr algn="ctr"/>
            <a:r>
              <a:rPr lang="en-US" dirty="0" smtClean="0"/>
              <a:t>Forecast tracks diverged     ~ August 04 00Z</a:t>
            </a:r>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198" t="53148" r="58765" b="25185"/>
          <a:stretch/>
        </p:blipFill>
        <p:spPr>
          <a:xfrm>
            <a:off x="291236" y="4397221"/>
            <a:ext cx="2764075" cy="2155979"/>
          </a:xfrm>
          <a:prstGeom prst="rect">
            <a:avLst/>
          </a:prstGeom>
        </p:spPr>
      </p:pic>
      <p:sp>
        <p:nvSpPr>
          <p:cNvPr id="11" name="TextBox 10"/>
          <p:cNvSpPr txBox="1"/>
          <p:nvPr/>
        </p:nvSpPr>
        <p:spPr>
          <a:xfrm>
            <a:off x="838200" y="6488668"/>
            <a:ext cx="1524000" cy="369332"/>
          </a:xfrm>
          <a:prstGeom prst="rect">
            <a:avLst/>
          </a:prstGeom>
          <a:noFill/>
        </p:spPr>
        <p:txBody>
          <a:bodyPr wrap="square" rtlCol="0">
            <a:spAutoFit/>
          </a:bodyPr>
          <a:lstStyle/>
          <a:p>
            <a:pPr algn="ctr"/>
            <a:r>
              <a:rPr lang="en-US" dirty="0" smtClean="0"/>
              <a:t>Nature Run</a:t>
            </a:r>
            <a:endParaRPr lang="en-US" dirty="0"/>
          </a:p>
        </p:txBody>
      </p:sp>
      <p:sp>
        <p:nvSpPr>
          <p:cNvPr id="12" name="TextBox 11"/>
          <p:cNvSpPr txBox="1"/>
          <p:nvPr/>
        </p:nvSpPr>
        <p:spPr>
          <a:xfrm>
            <a:off x="3810000" y="6488668"/>
            <a:ext cx="1524000" cy="369332"/>
          </a:xfrm>
          <a:prstGeom prst="rect">
            <a:avLst/>
          </a:prstGeom>
          <a:noFill/>
        </p:spPr>
        <p:txBody>
          <a:bodyPr wrap="square" rtlCol="0">
            <a:spAutoFit/>
          </a:bodyPr>
          <a:lstStyle/>
          <a:p>
            <a:pPr algn="ctr"/>
            <a:r>
              <a:rPr lang="en-US" dirty="0" smtClean="0"/>
              <a:t>Analysis</a:t>
            </a:r>
            <a:endParaRPr lang="en-US" dirty="0"/>
          </a:p>
        </p:txBody>
      </p:sp>
      <p:sp>
        <p:nvSpPr>
          <p:cNvPr id="13" name="TextBox 12"/>
          <p:cNvSpPr txBox="1"/>
          <p:nvPr/>
        </p:nvSpPr>
        <p:spPr>
          <a:xfrm>
            <a:off x="5791200" y="6488668"/>
            <a:ext cx="3352800" cy="369332"/>
          </a:xfrm>
          <a:prstGeom prst="rect">
            <a:avLst/>
          </a:prstGeom>
          <a:noFill/>
        </p:spPr>
        <p:txBody>
          <a:bodyPr wrap="square" rtlCol="0">
            <a:spAutoFit/>
          </a:bodyPr>
          <a:lstStyle/>
          <a:p>
            <a:pPr algn="ctr"/>
            <a:r>
              <a:rPr lang="en-US" dirty="0" smtClean="0"/>
              <a:t>48-hr forecast </a:t>
            </a:r>
            <a:r>
              <a:rPr lang="en-US" dirty="0" err="1" smtClean="0"/>
              <a:t>init</a:t>
            </a:r>
            <a:r>
              <a:rPr lang="en-US" dirty="0" smtClean="0"/>
              <a:t> @ 0802 00Z</a:t>
            </a:r>
            <a:endParaRPr lang="en-US" dirty="0"/>
          </a:p>
        </p:txBody>
      </p:sp>
      <p:sp>
        <p:nvSpPr>
          <p:cNvPr id="14" name="TextBox 13"/>
          <p:cNvSpPr txBox="1"/>
          <p:nvPr/>
        </p:nvSpPr>
        <p:spPr>
          <a:xfrm>
            <a:off x="5854700" y="3529230"/>
            <a:ext cx="3111500" cy="646331"/>
          </a:xfrm>
          <a:prstGeom prst="rect">
            <a:avLst/>
          </a:prstGeom>
          <a:noFill/>
          <a:ln>
            <a:solidFill>
              <a:srgbClr val="92D050"/>
            </a:solidFill>
          </a:ln>
        </p:spPr>
        <p:txBody>
          <a:bodyPr wrap="square" rtlCol="0">
            <a:spAutoFit/>
          </a:bodyPr>
          <a:lstStyle/>
          <a:p>
            <a:pPr algn="ctr"/>
            <a:r>
              <a:rPr lang="en-US" dirty="0" smtClean="0"/>
              <a:t>Vortex embedded within ridge</a:t>
            </a:r>
          </a:p>
          <a:p>
            <a:pPr algn="ctr"/>
            <a:r>
              <a:rPr lang="en-US" dirty="0" smtClean="0">
                <a:sym typeface="Wingdings"/>
              </a:rPr>
              <a:t> Steers northward</a:t>
            </a:r>
            <a:endParaRPr lang="en-US" dirty="0"/>
          </a:p>
        </p:txBody>
      </p:sp>
      <p:sp>
        <p:nvSpPr>
          <p:cNvPr id="15" name="TextBox 14"/>
          <p:cNvSpPr txBox="1"/>
          <p:nvPr/>
        </p:nvSpPr>
        <p:spPr>
          <a:xfrm>
            <a:off x="5854700" y="1828800"/>
            <a:ext cx="3111500" cy="1200329"/>
          </a:xfrm>
          <a:prstGeom prst="rect">
            <a:avLst/>
          </a:prstGeom>
          <a:noFill/>
          <a:ln>
            <a:solidFill>
              <a:schemeClr val="bg2">
                <a:lumMod val="60000"/>
                <a:lumOff val="40000"/>
              </a:schemeClr>
            </a:solidFill>
          </a:ln>
        </p:spPr>
        <p:txBody>
          <a:bodyPr wrap="square" rtlCol="0">
            <a:spAutoFit/>
          </a:bodyPr>
          <a:lstStyle/>
          <a:p>
            <a:pPr algn="ctr"/>
            <a:r>
              <a:rPr lang="en-US" dirty="0" smtClean="0"/>
              <a:t>Vortex much weaker, vortex size preserved</a:t>
            </a:r>
          </a:p>
          <a:p>
            <a:pPr algn="ctr"/>
            <a:r>
              <a:rPr lang="en-US" dirty="0" smtClean="0"/>
              <a:t>AND</a:t>
            </a:r>
          </a:p>
          <a:p>
            <a:pPr algn="ctr"/>
            <a:r>
              <a:rPr lang="en-US" dirty="0" smtClean="0"/>
              <a:t>Subtropical ridge further south</a:t>
            </a:r>
            <a:endParaRPr lang="en-US" dirty="0"/>
          </a:p>
        </p:txBody>
      </p:sp>
      <p:pic>
        <p:nvPicPr>
          <p:cNvPr id="16" name="Picture 15" descr="forecast trends, track, vmax, slp for 3xR34 - kelly.ryan@noaa.gov - National Oceanic and Atmospheric Administration Mail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3330" t="25675" r="13644" b="15592"/>
          <a:stretch/>
        </p:blipFill>
        <p:spPr>
          <a:xfrm>
            <a:off x="222250" y="176803"/>
            <a:ext cx="5035550" cy="3861797"/>
          </a:xfrm>
          <a:prstGeom prst="rect">
            <a:avLst/>
          </a:prstGeom>
        </p:spPr>
      </p:pic>
      <p:cxnSp>
        <p:nvCxnSpPr>
          <p:cNvPr id="18" name="Straight Arrow Connector 17"/>
          <p:cNvCxnSpPr/>
          <p:nvPr/>
        </p:nvCxnSpPr>
        <p:spPr>
          <a:xfrm flipH="1">
            <a:off x="3886200" y="807490"/>
            <a:ext cx="2260600" cy="1478510"/>
          </a:xfrm>
          <a:prstGeom prst="straightConnector1">
            <a:avLst/>
          </a:prstGeom>
          <a:ln w="381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879768" y="348653"/>
            <a:ext cx="2222500" cy="369332"/>
          </a:xfrm>
          <a:prstGeom prst="rect">
            <a:avLst/>
          </a:prstGeom>
          <a:noFill/>
        </p:spPr>
        <p:txBody>
          <a:bodyPr wrap="square" rtlCol="0">
            <a:spAutoFit/>
          </a:bodyPr>
          <a:lstStyle/>
          <a:p>
            <a:r>
              <a:rPr lang="en-US" dirty="0" smtClean="0">
                <a:solidFill>
                  <a:schemeClr val="bg1"/>
                </a:solidFill>
              </a:rPr>
              <a:t>Circumnav. </a:t>
            </a:r>
            <a:r>
              <a:rPr lang="en-US" dirty="0">
                <a:solidFill>
                  <a:schemeClr val="bg1"/>
                </a:solidFill>
              </a:rPr>
              <a:t>3</a:t>
            </a:r>
            <a:r>
              <a:rPr lang="en-US" dirty="0" smtClean="0">
                <a:solidFill>
                  <a:schemeClr val="bg1"/>
                </a:solidFill>
              </a:rPr>
              <a:t> X R34 </a:t>
            </a:r>
            <a:endParaRPr lang="en-US" dirty="0">
              <a:solidFill>
                <a:schemeClr val="bg1"/>
              </a:solidFill>
            </a:endParaRPr>
          </a:p>
        </p:txBody>
      </p:sp>
      <p:pic>
        <p:nvPicPr>
          <p:cNvPr id="21" name="Picture 20" descr="3xR34 500mb heights: ANALYSIS - kelly.ryan@noaa.gov - National Oceanic and Atmospheric Administration Mail - Google Chrome"/>
          <p:cNvPicPr>
            <a:picLocks noChangeAspect="1"/>
          </p:cNvPicPr>
          <p:nvPr/>
        </p:nvPicPr>
        <p:blipFill rotWithShape="1">
          <a:blip r:embed="rId4">
            <a:extLst>
              <a:ext uri="{28A0092B-C50C-407E-A947-70E740481C1C}">
                <a14:useLocalDpi xmlns:a14="http://schemas.microsoft.com/office/drawing/2010/main" val="0"/>
              </a:ext>
            </a:extLst>
          </a:blip>
          <a:srcRect l="10209" t="57080" r="57776" b="16033"/>
          <a:stretch/>
        </p:blipFill>
        <p:spPr>
          <a:xfrm>
            <a:off x="3276600" y="4382539"/>
            <a:ext cx="2710541" cy="2170661"/>
          </a:xfrm>
          <a:prstGeom prst="rect">
            <a:avLst/>
          </a:prstGeom>
        </p:spPr>
      </p:pic>
      <p:cxnSp>
        <p:nvCxnSpPr>
          <p:cNvPr id="22" name="Straight Arrow Connector 21"/>
          <p:cNvCxnSpPr/>
          <p:nvPr/>
        </p:nvCxnSpPr>
        <p:spPr>
          <a:xfrm flipH="1">
            <a:off x="4724400" y="2516971"/>
            <a:ext cx="1130300" cy="3045629"/>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pic>
        <p:nvPicPr>
          <p:cNvPr id="25" name="Picture 24" descr="3xR34 500mb heights: 48hr FORECAST from 0802 00Z - kelly.ryan@noaa.gov - National Oceanic and Atmospheric Administration Mail - Google Chrome"/>
          <p:cNvPicPr>
            <a:picLocks noChangeAspect="1"/>
          </p:cNvPicPr>
          <p:nvPr/>
        </p:nvPicPr>
        <p:blipFill rotWithShape="1">
          <a:blip r:embed="rId5">
            <a:extLst>
              <a:ext uri="{28A0092B-C50C-407E-A947-70E740481C1C}">
                <a14:useLocalDpi xmlns:a14="http://schemas.microsoft.com/office/drawing/2010/main" val="0"/>
              </a:ext>
            </a:extLst>
          </a:blip>
          <a:srcRect l="10808" t="57189" r="57459" b="15152"/>
          <a:stretch/>
        </p:blipFill>
        <p:spPr>
          <a:xfrm>
            <a:off x="6154333" y="4376400"/>
            <a:ext cx="2634067" cy="2189242"/>
          </a:xfrm>
          <a:prstGeom prst="rect">
            <a:avLst/>
          </a:prstGeom>
        </p:spPr>
      </p:pic>
      <p:cxnSp>
        <p:nvCxnSpPr>
          <p:cNvPr id="26" name="Straight Arrow Connector 25"/>
          <p:cNvCxnSpPr/>
          <p:nvPr/>
        </p:nvCxnSpPr>
        <p:spPr>
          <a:xfrm flipH="1">
            <a:off x="7467600" y="4175561"/>
            <a:ext cx="203200" cy="1262460"/>
          </a:xfrm>
          <a:prstGeom prst="straightConnector1">
            <a:avLst/>
          </a:prstGeom>
          <a:ln w="38100">
            <a:solidFill>
              <a:srgbClr val="92D050"/>
            </a:solidFill>
            <a:tailEnd type="triangle" w="lg" len="lg"/>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642573" y="5438021"/>
            <a:ext cx="1066800" cy="369332"/>
          </a:xfrm>
          <a:prstGeom prst="rect">
            <a:avLst/>
          </a:prstGeom>
          <a:noFill/>
        </p:spPr>
        <p:txBody>
          <a:bodyPr wrap="square" rtlCol="0">
            <a:spAutoFit/>
          </a:bodyPr>
          <a:lstStyle/>
          <a:p>
            <a:pPr algn="ctr"/>
            <a:r>
              <a:rPr lang="en-US" b="1" dirty="0" smtClean="0">
                <a:solidFill>
                  <a:schemeClr val="accent6">
                    <a:lumMod val="75000"/>
                  </a:schemeClr>
                </a:solidFill>
              </a:rPr>
              <a:t>982 mb</a:t>
            </a:r>
            <a:endParaRPr lang="en-US" b="1" dirty="0">
              <a:solidFill>
                <a:schemeClr val="accent6">
                  <a:lumMod val="75000"/>
                </a:schemeClr>
              </a:solidFill>
            </a:endParaRPr>
          </a:p>
        </p:txBody>
      </p:sp>
      <p:sp>
        <p:nvSpPr>
          <p:cNvPr id="28" name="TextBox 27"/>
          <p:cNvSpPr txBox="1"/>
          <p:nvPr/>
        </p:nvSpPr>
        <p:spPr>
          <a:xfrm>
            <a:off x="4807472" y="5255683"/>
            <a:ext cx="1066800" cy="369332"/>
          </a:xfrm>
          <a:prstGeom prst="rect">
            <a:avLst/>
          </a:prstGeom>
          <a:noFill/>
        </p:spPr>
        <p:txBody>
          <a:bodyPr wrap="square" rtlCol="0">
            <a:spAutoFit/>
          </a:bodyPr>
          <a:lstStyle/>
          <a:p>
            <a:pPr algn="ctr"/>
            <a:r>
              <a:rPr lang="en-US" b="1" dirty="0" smtClean="0">
                <a:solidFill>
                  <a:schemeClr val="accent6">
                    <a:lumMod val="75000"/>
                  </a:schemeClr>
                </a:solidFill>
              </a:rPr>
              <a:t>992 mb</a:t>
            </a:r>
            <a:endParaRPr lang="en-US" b="1" dirty="0">
              <a:solidFill>
                <a:schemeClr val="accent6">
                  <a:lumMod val="75000"/>
                </a:schemeClr>
              </a:solidFill>
            </a:endParaRPr>
          </a:p>
        </p:txBody>
      </p:sp>
      <p:sp>
        <p:nvSpPr>
          <p:cNvPr id="29" name="TextBox 28"/>
          <p:cNvSpPr txBox="1"/>
          <p:nvPr/>
        </p:nvSpPr>
        <p:spPr>
          <a:xfrm>
            <a:off x="1885950" y="5268771"/>
            <a:ext cx="1066800" cy="369332"/>
          </a:xfrm>
          <a:prstGeom prst="rect">
            <a:avLst/>
          </a:prstGeom>
          <a:noFill/>
        </p:spPr>
        <p:txBody>
          <a:bodyPr wrap="square" rtlCol="0">
            <a:spAutoFit/>
          </a:bodyPr>
          <a:lstStyle/>
          <a:p>
            <a:pPr algn="ctr"/>
            <a:r>
              <a:rPr lang="en-US" b="1" dirty="0" smtClean="0">
                <a:solidFill>
                  <a:schemeClr val="accent6">
                    <a:lumMod val="75000"/>
                  </a:schemeClr>
                </a:solidFill>
              </a:rPr>
              <a:t>939 mb</a:t>
            </a:r>
            <a:endParaRPr lang="en-US" b="1" dirty="0">
              <a:solidFill>
                <a:schemeClr val="accent6">
                  <a:lumMod val="75000"/>
                </a:schemeClr>
              </a:solidFill>
            </a:endParaRPr>
          </a:p>
        </p:txBody>
      </p:sp>
    </p:spTree>
    <p:extLst>
      <p:ext uri="{BB962C8B-B14F-4D97-AF65-F5344CB8AC3E}">
        <p14:creationId xmlns:p14="http://schemas.microsoft.com/office/powerpoint/2010/main" val="15114632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u="sng" dirty="0" smtClean="0"/>
              <a:t>Summary (limited # </a:t>
            </a:r>
            <a:r>
              <a:rPr lang="en-US" b="1" u="sng" dirty="0" err="1" smtClean="0"/>
              <a:t>dropsondes</a:t>
            </a:r>
            <a:r>
              <a:rPr lang="en-US" b="1" u="sng" dirty="0" smtClean="0"/>
              <a:t>)</a:t>
            </a:r>
            <a:endParaRPr lang="en-US" b="1" u="sng" dirty="0"/>
          </a:p>
        </p:txBody>
      </p:sp>
      <p:sp>
        <p:nvSpPr>
          <p:cNvPr id="4" name="Content Placeholder 3"/>
          <p:cNvSpPr>
            <a:spLocks noGrp="1"/>
          </p:cNvSpPr>
          <p:nvPr>
            <p:ph idx="1"/>
          </p:nvPr>
        </p:nvSpPr>
        <p:spPr>
          <a:xfrm>
            <a:off x="0" y="762000"/>
            <a:ext cx="9144000" cy="6096000"/>
          </a:xfrm>
        </p:spPr>
        <p:txBody>
          <a:bodyPr>
            <a:normAutofit lnSpcReduction="10000"/>
          </a:bodyPr>
          <a:lstStyle/>
          <a:p>
            <a:r>
              <a:rPr lang="en-US" dirty="0" smtClean="0"/>
              <a:t>G-IV dropsonde data provides a </a:t>
            </a:r>
            <a:r>
              <a:rPr lang="en-US" dirty="0" smtClean="0">
                <a:solidFill>
                  <a:schemeClr val="accent6">
                    <a:lumMod val="60000"/>
                    <a:lumOff val="40000"/>
                  </a:schemeClr>
                </a:solidFill>
              </a:rPr>
              <a:t>positive</a:t>
            </a:r>
            <a:r>
              <a:rPr lang="en-US" dirty="0" smtClean="0"/>
              <a:t> impact on both the </a:t>
            </a:r>
            <a:r>
              <a:rPr lang="en-US" dirty="0" smtClean="0">
                <a:solidFill>
                  <a:schemeClr val="accent6">
                    <a:lumMod val="60000"/>
                    <a:lumOff val="40000"/>
                  </a:schemeClr>
                </a:solidFill>
              </a:rPr>
              <a:t>track and intensity forecasts</a:t>
            </a:r>
            <a:r>
              <a:rPr lang="en-US" dirty="0" smtClean="0"/>
              <a:t> under 2-3 day range</a:t>
            </a:r>
          </a:p>
          <a:p>
            <a:pPr lvl="1"/>
            <a:r>
              <a:rPr lang="en-US" dirty="0" smtClean="0"/>
              <a:t>This data does not capture RI of the NR</a:t>
            </a:r>
          </a:p>
          <a:p>
            <a:r>
              <a:rPr lang="en-US" dirty="0" smtClean="0"/>
              <a:t>Observations </a:t>
            </a:r>
            <a:r>
              <a:rPr lang="en-US" dirty="0" smtClean="0">
                <a:solidFill>
                  <a:schemeClr val="accent6">
                    <a:lumMod val="60000"/>
                    <a:lumOff val="40000"/>
                  </a:schemeClr>
                </a:solidFill>
              </a:rPr>
              <a:t>nearest to the radius of 34-knot winds </a:t>
            </a:r>
            <a:r>
              <a:rPr lang="en-US" dirty="0" smtClean="0"/>
              <a:t>have the highest impact on track for a longer period of time</a:t>
            </a:r>
          </a:p>
          <a:p>
            <a:pPr lvl="1"/>
            <a:r>
              <a:rPr lang="en-US" dirty="0" smtClean="0"/>
              <a:t>Little difference in intensity forecast depending storm-relative location</a:t>
            </a:r>
          </a:p>
          <a:p>
            <a:r>
              <a:rPr lang="en-US" dirty="0" smtClean="0">
                <a:solidFill>
                  <a:schemeClr val="accent6">
                    <a:lumMod val="60000"/>
                    <a:lumOff val="40000"/>
                  </a:schemeClr>
                </a:solidFill>
              </a:rPr>
              <a:t>Track forecast </a:t>
            </a:r>
            <a:r>
              <a:rPr lang="en-US" dirty="0" smtClean="0"/>
              <a:t>errors are highly influenced by the strength and location of both the vortex and subtropical ridge</a:t>
            </a:r>
          </a:p>
          <a:p>
            <a:endParaRPr lang="en-US" dirty="0"/>
          </a:p>
        </p:txBody>
      </p:sp>
    </p:spTree>
    <p:extLst>
      <p:ext uri="{BB962C8B-B14F-4D97-AF65-F5344CB8AC3E}">
        <p14:creationId xmlns:p14="http://schemas.microsoft.com/office/powerpoint/2010/main" val="18304677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58"/>
            <a:ext cx="8229600" cy="608933"/>
          </a:xfrm>
        </p:spPr>
        <p:txBody>
          <a:bodyPr>
            <a:normAutofit fontScale="90000"/>
          </a:bodyPr>
          <a:lstStyle/>
          <a:p>
            <a:r>
              <a:rPr lang="en-US" b="1" u="sng" dirty="0" smtClean="0"/>
              <a:t>Hurricane Research Division</a:t>
            </a:r>
            <a:endParaRPr lang="en-US" b="1" u="sng" dirty="0"/>
          </a:p>
        </p:txBody>
      </p:sp>
      <p:sp>
        <p:nvSpPr>
          <p:cNvPr id="3" name="Content Placeholder 2"/>
          <p:cNvSpPr>
            <a:spLocks noGrp="1"/>
          </p:cNvSpPr>
          <p:nvPr>
            <p:ph idx="1"/>
          </p:nvPr>
        </p:nvSpPr>
        <p:spPr>
          <a:xfrm>
            <a:off x="138049" y="576917"/>
            <a:ext cx="8904140" cy="843418"/>
          </a:xfrm>
        </p:spPr>
        <p:txBody>
          <a:bodyPr>
            <a:noAutofit/>
          </a:bodyPr>
          <a:lstStyle/>
          <a:p>
            <a:pPr marL="0" indent="0">
              <a:buNone/>
            </a:pPr>
            <a:r>
              <a:rPr lang="en-US" sz="2400" dirty="0" smtClean="0">
                <a:solidFill>
                  <a:schemeClr val="bg2">
                    <a:lumMod val="60000"/>
                    <a:lumOff val="40000"/>
                  </a:schemeClr>
                </a:solidFill>
              </a:rPr>
              <a:t>HRD Research Mission Statement: </a:t>
            </a:r>
          </a:p>
          <a:p>
            <a:pPr marL="0" indent="0">
              <a:buNone/>
            </a:pPr>
            <a:r>
              <a:rPr lang="en-US" sz="2000" dirty="0">
                <a:solidFill>
                  <a:schemeClr val="bg2">
                    <a:lumMod val="60000"/>
                    <a:lumOff val="40000"/>
                  </a:schemeClr>
                </a:solidFill>
              </a:rPr>
              <a:t>A</a:t>
            </a:r>
            <a:r>
              <a:rPr lang="en-US" sz="2000" dirty="0" smtClean="0">
                <a:solidFill>
                  <a:schemeClr val="bg2">
                    <a:lumMod val="60000"/>
                    <a:lumOff val="40000"/>
                  </a:schemeClr>
                </a:solidFill>
              </a:rPr>
              <a:t>dvance </a:t>
            </a:r>
            <a:r>
              <a:rPr lang="en-US" sz="2000" dirty="0">
                <a:solidFill>
                  <a:schemeClr val="bg2">
                    <a:lumMod val="60000"/>
                    <a:lumOff val="40000"/>
                  </a:schemeClr>
                </a:solidFill>
              </a:rPr>
              <a:t>the </a:t>
            </a:r>
            <a:r>
              <a:rPr lang="en-US" sz="2000" dirty="0" smtClean="0">
                <a:solidFill>
                  <a:schemeClr val="bg2">
                    <a:lumMod val="60000"/>
                    <a:lumOff val="40000"/>
                  </a:schemeClr>
                </a:solidFill>
              </a:rPr>
              <a:t>prediction </a:t>
            </a:r>
            <a:r>
              <a:rPr lang="en-US" sz="2000" dirty="0">
                <a:solidFill>
                  <a:schemeClr val="bg2">
                    <a:lumMod val="60000"/>
                    <a:lumOff val="40000"/>
                  </a:schemeClr>
                </a:solidFill>
              </a:rPr>
              <a:t>of hurricanes </a:t>
            </a:r>
            <a:r>
              <a:rPr lang="en-US" sz="2000" dirty="0" smtClean="0">
                <a:solidFill>
                  <a:schemeClr val="bg2">
                    <a:lumMod val="60000"/>
                    <a:lumOff val="40000"/>
                  </a:schemeClr>
                </a:solidFill>
              </a:rPr>
              <a:t>through observations, modeling, and theory, with an emphasis on inner core processes. </a:t>
            </a:r>
          </a:p>
        </p:txBody>
      </p:sp>
      <p:sp>
        <p:nvSpPr>
          <p:cNvPr id="6" name="TextBox 5"/>
          <p:cNvSpPr txBox="1"/>
          <p:nvPr/>
        </p:nvSpPr>
        <p:spPr>
          <a:xfrm>
            <a:off x="205487" y="1670795"/>
            <a:ext cx="4498932" cy="2031325"/>
          </a:xfrm>
          <a:prstGeom prst="rect">
            <a:avLst/>
          </a:prstGeom>
          <a:noFill/>
        </p:spPr>
        <p:txBody>
          <a:bodyPr wrap="square" rtlCol="0">
            <a:spAutoFit/>
          </a:bodyPr>
          <a:lstStyle/>
          <a:p>
            <a:pPr marL="285750" indent="-285750">
              <a:buFont typeface="Arial"/>
              <a:buChar char="•"/>
            </a:pPr>
            <a:r>
              <a:rPr lang="en-US" dirty="0" smtClean="0"/>
              <a:t>Develop and refine tools used for operational hurricane forecasting (NHC, EMC)</a:t>
            </a:r>
          </a:p>
          <a:p>
            <a:pPr marL="285750" lvl="1" indent="-285750">
              <a:buFont typeface="Arial"/>
              <a:buChar char="•"/>
            </a:pPr>
            <a:r>
              <a:rPr lang="en-US" dirty="0"/>
              <a:t>E</a:t>
            </a:r>
            <a:r>
              <a:rPr lang="en-US" dirty="0" smtClean="0"/>
              <a:t>xpand fundamental understanding </a:t>
            </a:r>
            <a:r>
              <a:rPr lang="en-US" dirty="0"/>
              <a:t>of physical processes </a:t>
            </a:r>
            <a:r>
              <a:rPr lang="en-US" dirty="0" smtClean="0"/>
              <a:t>that drive </a:t>
            </a:r>
            <a:r>
              <a:rPr lang="en-US" dirty="0"/>
              <a:t>TC formation and evolution</a:t>
            </a:r>
          </a:p>
          <a:p>
            <a:pPr marL="285750" indent="-285750">
              <a:buFont typeface="Arial"/>
              <a:buChar char="•"/>
            </a:pPr>
            <a:endParaRPr lang="en-US" dirty="0" smtClean="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t="17027" b="13753"/>
          <a:stretch>
            <a:fillRect/>
          </a:stretch>
        </p:blipFill>
        <p:spPr bwMode="auto">
          <a:xfrm>
            <a:off x="4776681" y="1449388"/>
            <a:ext cx="4070900" cy="187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FI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81" y="3496098"/>
            <a:ext cx="5903119" cy="6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30887" y="4799120"/>
            <a:ext cx="5177748" cy="1754326"/>
          </a:xfrm>
          <a:prstGeom prst="rect">
            <a:avLst/>
          </a:prstGeom>
          <a:noFill/>
        </p:spPr>
        <p:txBody>
          <a:bodyPr wrap="square" rtlCol="0">
            <a:spAutoFit/>
          </a:bodyPr>
          <a:lstStyle/>
          <a:p>
            <a:pPr marL="285750" indent="-285750">
              <a:buFont typeface="Arial" charset="0"/>
              <a:buChar char="•"/>
            </a:pPr>
            <a:r>
              <a:rPr lang="en-US" dirty="0" smtClean="0"/>
              <a:t>Reduce errors by 50% in track and intensity forecasts in 10 years</a:t>
            </a:r>
          </a:p>
          <a:p>
            <a:pPr marL="285750" indent="-285750">
              <a:buFont typeface="Arial" charset="0"/>
              <a:buChar char="•"/>
            </a:pPr>
            <a:r>
              <a:rPr lang="en-US" dirty="0" smtClean="0"/>
              <a:t>Detect rapid intensity change</a:t>
            </a:r>
          </a:p>
          <a:p>
            <a:pPr marL="285750" indent="-285750">
              <a:buFont typeface="Arial" charset="0"/>
              <a:buChar char="•"/>
            </a:pPr>
            <a:r>
              <a:rPr lang="en-US" dirty="0" smtClean="0"/>
              <a:t>Improve storm surge prediction</a:t>
            </a:r>
          </a:p>
          <a:p>
            <a:pPr marL="285750" indent="-285750">
              <a:buFont typeface="Arial" charset="0"/>
              <a:buChar char="•"/>
            </a:pPr>
            <a:r>
              <a:rPr lang="en-US" dirty="0" smtClean="0"/>
              <a:t>Quantify, bound, and reduce forecast uncertainty</a:t>
            </a:r>
          </a:p>
          <a:p>
            <a:pPr marL="285750" indent="-285750">
              <a:buFont typeface="Arial" charset="0"/>
              <a:buChar char="•"/>
            </a:pPr>
            <a:r>
              <a:rPr lang="en-US" dirty="0" smtClean="0"/>
              <a:t>Extend forecast reliability to 7 days</a:t>
            </a:r>
          </a:p>
        </p:txBody>
      </p:sp>
      <p:sp>
        <p:nvSpPr>
          <p:cNvPr id="12" name="TextBox 11"/>
          <p:cNvSpPr txBox="1"/>
          <p:nvPr/>
        </p:nvSpPr>
        <p:spPr>
          <a:xfrm>
            <a:off x="-35813" y="4191000"/>
            <a:ext cx="6220713" cy="584775"/>
          </a:xfrm>
          <a:prstGeom prst="rect">
            <a:avLst/>
          </a:prstGeom>
          <a:noFill/>
        </p:spPr>
        <p:txBody>
          <a:bodyPr wrap="square" rtlCol="0">
            <a:spAutoFit/>
          </a:bodyPr>
          <a:lstStyle/>
          <a:p>
            <a:pPr algn="ctr"/>
            <a:r>
              <a:rPr lang="en-US" altLang="en-US" sz="1600" dirty="0">
                <a:solidFill>
                  <a:schemeClr val="bg2">
                    <a:lumMod val="60000"/>
                    <a:lumOff val="40000"/>
                  </a:schemeClr>
                </a:solidFill>
                <a:latin typeface="Arial" charset="0"/>
                <a:ea typeface="Arial" charset="0"/>
                <a:cs typeface="Arial" charset="0"/>
                <a:sym typeface="Arial Bold" charset="0"/>
              </a:rPr>
              <a:t>Unified NOAA approach</a:t>
            </a:r>
            <a:r>
              <a:rPr lang="en-US" altLang="en-US" sz="1600" dirty="0">
                <a:solidFill>
                  <a:schemeClr val="bg2">
                    <a:lumMod val="60000"/>
                    <a:lumOff val="40000"/>
                  </a:schemeClr>
                </a:solidFill>
                <a:latin typeface="Arial" charset="0"/>
                <a:ea typeface="Arial" charset="0"/>
                <a:cs typeface="Arial" charset="0"/>
                <a:sym typeface="Arial" charset="0"/>
              </a:rPr>
              <a:t> to </a:t>
            </a:r>
            <a:r>
              <a:rPr lang="en-US" altLang="en-US" sz="1600" dirty="0">
                <a:solidFill>
                  <a:schemeClr val="bg2">
                    <a:lumMod val="60000"/>
                    <a:lumOff val="40000"/>
                  </a:schemeClr>
                </a:solidFill>
                <a:latin typeface="Arial" charset="0"/>
                <a:ea typeface="Arial" charset="0"/>
                <a:cs typeface="Arial" charset="0"/>
                <a:sym typeface="Arial Bold" charset="0"/>
              </a:rPr>
              <a:t>guide and</a:t>
            </a:r>
            <a:r>
              <a:rPr lang="en-US" altLang="en-US" sz="1600" dirty="0">
                <a:solidFill>
                  <a:schemeClr val="bg2">
                    <a:lumMod val="60000"/>
                    <a:lumOff val="40000"/>
                  </a:schemeClr>
                </a:solidFill>
                <a:latin typeface="Arial" charset="0"/>
                <a:ea typeface="Arial" charset="0"/>
                <a:cs typeface="Arial" charset="0"/>
                <a:sym typeface="Arial" charset="0"/>
              </a:rPr>
              <a:t> </a:t>
            </a:r>
            <a:r>
              <a:rPr lang="en-US" altLang="en-US" sz="1600" dirty="0">
                <a:solidFill>
                  <a:schemeClr val="bg2">
                    <a:lumMod val="60000"/>
                    <a:lumOff val="40000"/>
                  </a:schemeClr>
                </a:solidFill>
                <a:latin typeface="Arial" charset="0"/>
                <a:ea typeface="Arial" charset="0"/>
                <a:cs typeface="Arial" charset="0"/>
                <a:sym typeface="Arial Bold" charset="0"/>
              </a:rPr>
              <a:t>accelerate improvements in TC </a:t>
            </a:r>
            <a:r>
              <a:rPr lang="en-US" altLang="en-US" sz="1600" dirty="0" smtClean="0">
                <a:solidFill>
                  <a:schemeClr val="bg2">
                    <a:lumMod val="60000"/>
                    <a:lumOff val="40000"/>
                  </a:schemeClr>
                </a:solidFill>
                <a:latin typeface="Arial" charset="0"/>
                <a:ea typeface="Arial" charset="0"/>
                <a:cs typeface="Arial" charset="0"/>
                <a:sym typeface="Arial Bold" charset="0"/>
              </a:rPr>
              <a:t>forecasts; created in 2009</a:t>
            </a:r>
            <a:endParaRPr lang="en-US" sz="1600" dirty="0">
              <a:solidFill>
                <a:schemeClr val="bg2">
                  <a:lumMod val="60000"/>
                  <a:lumOff val="40000"/>
                </a:schemeClr>
              </a:solidFill>
            </a:endParaRPr>
          </a:p>
        </p:txBody>
      </p:sp>
      <p:sp>
        <p:nvSpPr>
          <p:cNvPr id="13" name="TextBox 12"/>
          <p:cNvSpPr txBox="1"/>
          <p:nvPr/>
        </p:nvSpPr>
        <p:spPr>
          <a:xfrm>
            <a:off x="6167881" y="4225748"/>
            <a:ext cx="2755900" cy="2431435"/>
          </a:xfrm>
          <a:prstGeom prst="rect">
            <a:avLst/>
          </a:prstGeom>
          <a:noFill/>
          <a:ln>
            <a:solidFill>
              <a:schemeClr val="bg2">
                <a:lumMod val="60000"/>
                <a:lumOff val="40000"/>
              </a:schemeClr>
            </a:solidFill>
          </a:ln>
        </p:spPr>
        <p:txBody>
          <a:bodyPr wrap="square" rtlCol="0">
            <a:spAutoFit/>
          </a:bodyPr>
          <a:lstStyle/>
          <a:p>
            <a:pPr algn="ctr"/>
            <a:r>
              <a:rPr lang="en-US" sz="2800" b="1" u="sng" dirty="0" smtClean="0"/>
              <a:t>HRD</a:t>
            </a:r>
          </a:p>
          <a:p>
            <a:pPr algn="ctr"/>
            <a:r>
              <a:rPr lang="en-US" sz="2800" b="1" u="sng" dirty="0" smtClean="0"/>
              <a:t>Research Groups</a:t>
            </a:r>
            <a:r>
              <a:rPr lang="en-US" sz="2800" u="sng" dirty="0" smtClean="0"/>
              <a:t>:</a:t>
            </a:r>
          </a:p>
          <a:p>
            <a:pPr algn="ctr"/>
            <a:r>
              <a:rPr lang="en-US" sz="2400" dirty="0" smtClean="0"/>
              <a:t>Observations</a:t>
            </a:r>
          </a:p>
          <a:p>
            <a:pPr algn="ctr"/>
            <a:r>
              <a:rPr lang="en-US" sz="2400" dirty="0" smtClean="0"/>
              <a:t>Modeling</a:t>
            </a:r>
          </a:p>
          <a:p>
            <a:pPr algn="ctr"/>
            <a:r>
              <a:rPr lang="en-US" sz="2400" dirty="0" smtClean="0"/>
              <a:t>Data Assimilation</a:t>
            </a:r>
          </a:p>
          <a:p>
            <a:pPr algn="ctr"/>
            <a:r>
              <a:rPr lang="en-US" sz="2400" dirty="0" smtClean="0"/>
              <a:t>OSE/OSSE</a:t>
            </a:r>
            <a:endParaRPr lang="en-US" sz="2400" dirty="0"/>
          </a:p>
        </p:txBody>
      </p:sp>
    </p:spTree>
    <p:extLst>
      <p:ext uri="{BB962C8B-B14F-4D97-AF65-F5344CB8AC3E}">
        <p14:creationId xmlns:p14="http://schemas.microsoft.com/office/powerpoint/2010/main" val="33895256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703262"/>
          </a:xfrm>
        </p:spPr>
        <p:txBody>
          <a:bodyPr>
            <a:normAutofit fontScale="90000"/>
          </a:bodyPr>
          <a:lstStyle/>
          <a:p>
            <a:r>
              <a:rPr lang="en-US" u="sng" dirty="0" smtClean="0"/>
              <a:t>Objectives</a:t>
            </a:r>
            <a:r>
              <a:rPr lang="en-US" dirty="0" smtClean="0"/>
              <a:t>:</a:t>
            </a:r>
            <a:endParaRPr lang="en-US" dirty="0"/>
          </a:p>
        </p:txBody>
      </p:sp>
      <p:sp>
        <p:nvSpPr>
          <p:cNvPr id="4" name="Content Placeholder 2"/>
          <p:cNvSpPr txBox="1">
            <a:spLocks/>
          </p:cNvSpPr>
          <p:nvPr/>
        </p:nvSpPr>
        <p:spPr>
          <a:xfrm>
            <a:off x="50800" y="838200"/>
            <a:ext cx="9067800" cy="5867400"/>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solidFill>
                  <a:srgbClr val="FAC090"/>
                </a:solidFill>
              </a:rPr>
              <a:t>Near-storm environment</a:t>
            </a:r>
            <a:r>
              <a:rPr lang="en-US" dirty="0" smtClean="0"/>
              <a:t>:</a:t>
            </a:r>
          </a:p>
          <a:p>
            <a:r>
              <a:rPr lang="en-US" dirty="0" smtClean="0"/>
              <a:t>Sensitivity to </a:t>
            </a:r>
          </a:p>
          <a:p>
            <a:pPr lvl="1"/>
            <a:r>
              <a:rPr lang="en-US" dirty="0" smtClean="0"/>
              <a:t>Storm relative location</a:t>
            </a:r>
          </a:p>
          <a:p>
            <a:pPr lvl="1"/>
            <a:r>
              <a:rPr lang="en-US" dirty="0"/>
              <a:t>P</a:t>
            </a:r>
            <a:r>
              <a:rPr lang="en-US" dirty="0" smtClean="0"/>
              <a:t>attern shape</a:t>
            </a:r>
          </a:p>
          <a:p>
            <a:pPr lvl="1"/>
            <a:r>
              <a:rPr lang="en-US" dirty="0">
                <a:solidFill>
                  <a:srgbClr val="FF0000"/>
                </a:solidFill>
              </a:rPr>
              <a:t>D</a:t>
            </a:r>
            <a:r>
              <a:rPr lang="en-US" dirty="0" smtClean="0">
                <a:solidFill>
                  <a:srgbClr val="FF0000"/>
                </a:solidFill>
              </a:rPr>
              <a:t>ropsonde distribution</a:t>
            </a:r>
          </a:p>
          <a:p>
            <a:pPr marL="0" indent="0">
              <a:buFont typeface="Arial"/>
              <a:buNone/>
            </a:pPr>
            <a:r>
              <a:rPr lang="en-US" dirty="0" smtClean="0">
                <a:solidFill>
                  <a:srgbClr val="FAC090"/>
                </a:solidFill>
              </a:rPr>
              <a:t>Synoptic features</a:t>
            </a:r>
          </a:p>
          <a:p>
            <a:r>
              <a:rPr lang="en-US" dirty="0" smtClean="0"/>
              <a:t>Sensitivity to </a:t>
            </a:r>
          </a:p>
          <a:p>
            <a:pPr lvl="1"/>
            <a:r>
              <a:rPr lang="en-US" dirty="0" smtClean="0"/>
              <a:t>Uncertainty in variable fields from ensemble forecasts</a:t>
            </a:r>
          </a:p>
          <a:p>
            <a:pPr lvl="1"/>
            <a:r>
              <a:rPr lang="en-US" dirty="0"/>
              <a:t>D</a:t>
            </a:r>
            <a:r>
              <a:rPr lang="en-US" dirty="0" smtClean="0"/>
              <a:t>ropsonde distribution</a:t>
            </a:r>
          </a:p>
          <a:p>
            <a:pPr marL="0" indent="0">
              <a:buFont typeface="Arial"/>
              <a:buNone/>
            </a:pPr>
            <a:endParaRPr lang="en-US" dirty="0" smtClean="0"/>
          </a:p>
          <a:p>
            <a:pPr marL="0" indent="0">
              <a:buFont typeface="Arial"/>
              <a:buNone/>
            </a:pPr>
            <a:r>
              <a:rPr lang="en-US" dirty="0" smtClean="0"/>
              <a:t>Evaluate using both </a:t>
            </a:r>
            <a:r>
              <a:rPr lang="en-US" dirty="0" smtClean="0">
                <a:solidFill>
                  <a:srgbClr val="FAC090"/>
                </a:solidFill>
              </a:rPr>
              <a:t>regional and global </a:t>
            </a:r>
            <a:r>
              <a:rPr lang="en-US" dirty="0" smtClean="0"/>
              <a:t>forecast models</a:t>
            </a:r>
          </a:p>
          <a:p>
            <a:r>
              <a:rPr lang="en-US" dirty="0" smtClean="0">
                <a:solidFill>
                  <a:srgbClr val="FF0000"/>
                </a:solidFill>
              </a:rPr>
              <a:t>HWRF</a:t>
            </a:r>
            <a:r>
              <a:rPr lang="en-US" dirty="0" smtClean="0"/>
              <a:t> and GFS</a:t>
            </a:r>
          </a:p>
          <a:p>
            <a:endParaRPr lang="en-US" dirty="0" smtClean="0"/>
          </a:p>
          <a:p>
            <a:endParaRPr lang="en-US" dirty="0"/>
          </a:p>
        </p:txBody>
      </p:sp>
      <p:pic>
        <p:nvPicPr>
          <p:cNvPr id="5" name="Picture 4" descr="g4_surveillan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6100" y="838200"/>
            <a:ext cx="1973985" cy="2085720"/>
          </a:xfrm>
          <a:prstGeom prst="rect">
            <a:avLst/>
          </a:prstGeom>
        </p:spPr>
      </p:pic>
      <p:pic>
        <p:nvPicPr>
          <p:cNvPr id="6" name="Picture 5" descr="2-GIV_TDR_exp.pdf - Mozilla Firefox"/>
          <p:cNvPicPr>
            <a:picLocks noChangeAspect="1"/>
          </p:cNvPicPr>
          <p:nvPr/>
        </p:nvPicPr>
        <p:blipFill rotWithShape="1">
          <a:blip r:embed="rId3">
            <a:extLst>
              <a:ext uri="{28A0092B-C50C-407E-A947-70E740481C1C}">
                <a14:useLocalDpi xmlns:a14="http://schemas.microsoft.com/office/drawing/2010/main" val="0"/>
              </a:ext>
            </a:extLst>
          </a:blip>
          <a:srcRect l="24864" t="22369" r="28795" b="32673"/>
          <a:stretch/>
        </p:blipFill>
        <p:spPr>
          <a:xfrm>
            <a:off x="6543582" y="1799970"/>
            <a:ext cx="2143218" cy="2247900"/>
          </a:xfrm>
          <a:prstGeom prst="rect">
            <a:avLst/>
          </a:prstGeom>
        </p:spPr>
      </p:pic>
      <p:sp>
        <p:nvSpPr>
          <p:cNvPr id="3" name="TextBox 2"/>
          <p:cNvSpPr txBox="1"/>
          <p:nvPr/>
        </p:nvSpPr>
        <p:spPr>
          <a:xfrm>
            <a:off x="4356099" y="2862460"/>
            <a:ext cx="1973986" cy="369332"/>
          </a:xfrm>
          <a:prstGeom prst="rect">
            <a:avLst/>
          </a:prstGeom>
          <a:solidFill>
            <a:schemeClr val="tx1"/>
          </a:solidFill>
        </p:spPr>
        <p:txBody>
          <a:bodyPr wrap="square" rtlCol="0">
            <a:spAutoFit/>
          </a:bodyPr>
          <a:lstStyle/>
          <a:p>
            <a:pPr algn="ctr"/>
            <a:r>
              <a:rPr lang="en-US" b="1" dirty="0" smtClean="0">
                <a:solidFill>
                  <a:schemeClr val="bg2">
                    <a:lumMod val="60000"/>
                    <a:lumOff val="40000"/>
                  </a:schemeClr>
                </a:solidFill>
              </a:rPr>
              <a:t>circumnavigation</a:t>
            </a:r>
            <a:endParaRPr lang="en-US" b="1" dirty="0">
              <a:solidFill>
                <a:schemeClr val="bg2">
                  <a:lumMod val="60000"/>
                  <a:lumOff val="40000"/>
                </a:schemeClr>
              </a:solidFill>
            </a:endParaRPr>
          </a:p>
        </p:txBody>
      </p:sp>
      <p:sp>
        <p:nvSpPr>
          <p:cNvPr id="7" name="TextBox 6"/>
          <p:cNvSpPr txBox="1"/>
          <p:nvPr/>
        </p:nvSpPr>
        <p:spPr>
          <a:xfrm>
            <a:off x="6538372" y="1599915"/>
            <a:ext cx="2148427" cy="400110"/>
          </a:xfrm>
          <a:prstGeom prst="rect">
            <a:avLst/>
          </a:prstGeom>
          <a:solidFill>
            <a:schemeClr val="tx1"/>
          </a:solidFill>
        </p:spPr>
        <p:txBody>
          <a:bodyPr wrap="square" rtlCol="0">
            <a:spAutoFit/>
          </a:bodyPr>
          <a:lstStyle/>
          <a:p>
            <a:pPr algn="ctr"/>
            <a:r>
              <a:rPr lang="en-US" sz="2000" b="1" dirty="0" smtClean="0">
                <a:solidFill>
                  <a:schemeClr val="bg2">
                    <a:lumMod val="60000"/>
                    <a:lumOff val="40000"/>
                  </a:schemeClr>
                </a:solidFill>
              </a:rPr>
              <a:t>Rotated figure 4</a:t>
            </a:r>
            <a:endParaRPr lang="en-US" sz="2000" b="1" dirty="0">
              <a:solidFill>
                <a:schemeClr val="bg2">
                  <a:lumMod val="60000"/>
                  <a:lumOff val="40000"/>
                </a:schemeClr>
              </a:solidFill>
            </a:endParaRPr>
          </a:p>
        </p:txBody>
      </p:sp>
    </p:spTree>
    <p:extLst>
      <p:ext uri="{BB962C8B-B14F-4D97-AF65-F5344CB8AC3E}">
        <p14:creationId xmlns:p14="http://schemas.microsoft.com/office/powerpoint/2010/main" val="432315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0043" b="70000"/>
          <a:stretch/>
        </p:blipFill>
        <p:spPr>
          <a:xfrm>
            <a:off x="152400" y="76200"/>
            <a:ext cx="4462172" cy="32766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0043" t="30001" b="39998"/>
          <a:stretch/>
        </p:blipFill>
        <p:spPr>
          <a:xfrm>
            <a:off x="152400" y="3505200"/>
            <a:ext cx="4462172" cy="32766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0753" t="60698" r="-710" b="9302"/>
          <a:stretch/>
        </p:blipFill>
        <p:spPr>
          <a:xfrm>
            <a:off x="4681828" y="3505200"/>
            <a:ext cx="4462172" cy="32766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118" t="90231" r="45906" b="699"/>
          <a:stretch/>
        </p:blipFill>
        <p:spPr>
          <a:xfrm>
            <a:off x="4693276" y="2362199"/>
            <a:ext cx="4374524" cy="990601"/>
          </a:xfrm>
          <a:prstGeom prst="rect">
            <a:avLst/>
          </a:prstGeom>
        </p:spPr>
      </p:pic>
      <p:sp>
        <p:nvSpPr>
          <p:cNvPr id="10" name="TextBox 9"/>
          <p:cNvSpPr txBox="1"/>
          <p:nvPr/>
        </p:nvSpPr>
        <p:spPr>
          <a:xfrm>
            <a:off x="4876800" y="76200"/>
            <a:ext cx="4191000" cy="2400657"/>
          </a:xfrm>
          <a:prstGeom prst="rect">
            <a:avLst/>
          </a:prstGeom>
          <a:noFill/>
        </p:spPr>
        <p:txBody>
          <a:bodyPr wrap="square" rtlCol="0">
            <a:spAutoFit/>
          </a:bodyPr>
          <a:lstStyle/>
          <a:p>
            <a:r>
              <a:rPr lang="en-US" b="1" dirty="0" smtClean="0">
                <a:solidFill>
                  <a:schemeClr val="accent6">
                    <a:lumMod val="60000"/>
                    <a:lumOff val="40000"/>
                  </a:schemeClr>
                </a:solidFill>
              </a:rPr>
              <a:t>Track Forecast</a:t>
            </a:r>
            <a:r>
              <a:rPr lang="en-US" dirty="0" smtClean="0"/>
              <a:t>: most positive impact </a:t>
            </a:r>
          </a:p>
          <a:p>
            <a:r>
              <a:rPr lang="en-US" dirty="0" smtClean="0"/>
              <a:t>with 1.5xR34 at 40</a:t>
            </a:r>
            <a:r>
              <a:rPr lang="en-US" baseline="30000" dirty="0" smtClean="0"/>
              <a:t>o</a:t>
            </a:r>
          </a:p>
          <a:p>
            <a:endParaRPr lang="en-US" dirty="0"/>
          </a:p>
          <a:p>
            <a:r>
              <a:rPr lang="en-US" b="1" dirty="0" smtClean="0">
                <a:solidFill>
                  <a:schemeClr val="accent6">
                    <a:lumMod val="60000"/>
                    <a:lumOff val="40000"/>
                  </a:schemeClr>
                </a:solidFill>
              </a:rPr>
              <a:t>Intensity Forecast</a:t>
            </a:r>
            <a:r>
              <a:rPr lang="en-US" dirty="0" smtClean="0"/>
              <a:t>: most positive impact with 3xR34 at 20</a:t>
            </a:r>
            <a:r>
              <a:rPr lang="en-US" baseline="30000" dirty="0" smtClean="0"/>
              <a:t>o</a:t>
            </a:r>
          </a:p>
          <a:p>
            <a:endParaRPr lang="en-US" baseline="30000" dirty="0"/>
          </a:p>
          <a:p>
            <a:pPr algn="ctr"/>
            <a:r>
              <a:rPr lang="en-US" b="1" dirty="0">
                <a:solidFill>
                  <a:schemeClr val="accent6">
                    <a:lumMod val="60000"/>
                    <a:lumOff val="40000"/>
                  </a:schemeClr>
                </a:solidFill>
              </a:rPr>
              <a:t>NOTE: </a:t>
            </a:r>
            <a:r>
              <a:rPr lang="en-US" dirty="0"/>
              <a:t>d</a:t>
            </a:r>
            <a:r>
              <a:rPr lang="en-US" dirty="0" smtClean="0"/>
              <a:t>ropsonde density at </a:t>
            </a:r>
          </a:p>
          <a:p>
            <a:pPr algn="ctr"/>
            <a:r>
              <a:rPr lang="en-US" dirty="0" smtClean="0"/>
              <a:t>1.5xR34 </a:t>
            </a:r>
            <a:r>
              <a:rPr lang="en-US" dirty="0"/>
              <a:t>at 40</a:t>
            </a:r>
            <a:r>
              <a:rPr lang="en-US" baseline="30000" dirty="0"/>
              <a:t>o</a:t>
            </a:r>
            <a:r>
              <a:rPr lang="en-US" dirty="0"/>
              <a:t> = 3xR34 at </a:t>
            </a:r>
            <a:r>
              <a:rPr lang="en-US" dirty="0" smtClean="0"/>
              <a:t>20</a:t>
            </a:r>
            <a:r>
              <a:rPr lang="en-US" baseline="30000" dirty="0" smtClean="0"/>
              <a:t>o </a:t>
            </a:r>
            <a:r>
              <a:rPr lang="en-US" dirty="0" smtClean="0"/>
              <a:t>= ~ 200 km</a:t>
            </a:r>
            <a:endParaRPr lang="en-US" baseline="30000" dirty="0"/>
          </a:p>
          <a:p>
            <a:endParaRPr lang="en-US" baseline="30000" dirty="0"/>
          </a:p>
        </p:txBody>
      </p:sp>
    </p:spTree>
    <p:extLst>
      <p:ext uri="{BB962C8B-B14F-4D97-AF65-F5344CB8AC3E}">
        <p14:creationId xmlns:p14="http://schemas.microsoft.com/office/powerpoint/2010/main" val="17463339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9753" t="29059" r="15802" b="1774"/>
          <a:stretch/>
        </p:blipFill>
        <p:spPr>
          <a:xfrm>
            <a:off x="76200" y="457200"/>
            <a:ext cx="1676400" cy="63246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9012" t="28889" r="15802" b="1111"/>
          <a:stretch/>
        </p:blipFill>
        <p:spPr>
          <a:xfrm>
            <a:off x="2027162" y="457200"/>
            <a:ext cx="1706638" cy="63246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9012" t="28889" r="17284" b="1111"/>
          <a:stretch/>
        </p:blipFill>
        <p:spPr>
          <a:xfrm>
            <a:off x="3810000" y="454742"/>
            <a:ext cx="1600200" cy="6300788"/>
          </a:xfrm>
          <a:prstGeom prst="rect">
            <a:avLst/>
          </a:prstGeom>
        </p:spPr>
      </p:pic>
      <p:cxnSp>
        <p:nvCxnSpPr>
          <p:cNvPr id="9" name="Straight Connector 8"/>
          <p:cNvCxnSpPr/>
          <p:nvPr/>
        </p:nvCxnSpPr>
        <p:spPr>
          <a:xfrm>
            <a:off x="5562600" y="304800"/>
            <a:ext cx="0" cy="6477000"/>
          </a:xfrm>
          <a:prstGeom prst="line">
            <a:avLst/>
          </a:prstGeom>
          <a:ln w="412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05000" y="304800"/>
            <a:ext cx="0" cy="6477000"/>
          </a:xfrm>
          <a:prstGeom prst="line">
            <a:avLst/>
          </a:prstGeom>
          <a:ln w="412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59012" t="28889" r="17284" b="1494"/>
          <a:stretch/>
        </p:blipFill>
        <p:spPr>
          <a:xfrm>
            <a:off x="5715000" y="454742"/>
            <a:ext cx="1609005" cy="6300788"/>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59012" t="28889" r="17284" b="1494"/>
          <a:stretch/>
        </p:blipFill>
        <p:spPr>
          <a:xfrm>
            <a:off x="7460677" y="457200"/>
            <a:ext cx="1607123" cy="6293418"/>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87319" t="27880" r="3171" b="64988"/>
          <a:stretch/>
        </p:blipFill>
        <p:spPr>
          <a:xfrm>
            <a:off x="1295400" y="0"/>
            <a:ext cx="454742" cy="454742"/>
          </a:xfrm>
          <a:prstGeom prst="rect">
            <a:avLst/>
          </a:prstGeom>
        </p:spPr>
      </p:pic>
      <p:sp>
        <p:nvSpPr>
          <p:cNvPr id="14" name="TextBox 13"/>
          <p:cNvSpPr txBox="1"/>
          <p:nvPr/>
        </p:nvSpPr>
        <p:spPr>
          <a:xfrm>
            <a:off x="228600" y="0"/>
            <a:ext cx="1066800" cy="400110"/>
          </a:xfrm>
          <a:prstGeom prst="rect">
            <a:avLst/>
          </a:prstGeom>
          <a:noFill/>
        </p:spPr>
        <p:txBody>
          <a:bodyPr wrap="square" rtlCol="0">
            <a:spAutoFit/>
          </a:bodyPr>
          <a:lstStyle/>
          <a:p>
            <a:pPr algn="ctr"/>
            <a:r>
              <a:rPr lang="en-US" sz="2000" b="1" dirty="0" smtClean="0"/>
              <a:t>Truth</a:t>
            </a:r>
            <a:endParaRPr lang="en-US" sz="2000" b="1" dirty="0"/>
          </a:p>
        </p:txBody>
      </p:sp>
      <p:sp>
        <p:nvSpPr>
          <p:cNvPr id="15" name="TextBox 14"/>
          <p:cNvSpPr txBox="1"/>
          <p:nvPr/>
        </p:nvSpPr>
        <p:spPr>
          <a:xfrm>
            <a:off x="2057400" y="-6422"/>
            <a:ext cx="3427772" cy="400110"/>
          </a:xfrm>
          <a:prstGeom prst="rect">
            <a:avLst/>
          </a:prstGeom>
          <a:noFill/>
        </p:spPr>
        <p:txBody>
          <a:bodyPr wrap="square" rtlCol="0">
            <a:spAutoFit/>
          </a:bodyPr>
          <a:lstStyle/>
          <a:p>
            <a:pPr algn="ctr"/>
            <a:r>
              <a:rPr lang="en-US" sz="2000" b="1" dirty="0" smtClean="0"/>
              <a:t>Analyses (1.5xR34 and 3xR34)</a:t>
            </a:r>
            <a:endParaRPr lang="en-US" sz="2000" b="1" dirty="0"/>
          </a:p>
        </p:txBody>
      </p:sp>
      <p:sp>
        <p:nvSpPr>
          <p:cNvPr id="16" name="TextBox 15"/>
          <p:cNvSpPr txBox="1"/>
          <p:nvPr/>
        </p:nvSpPr>
        <p:spPr>
          <a:xfrm>
            <a:off x="5677515" y="4916"/>
            <a:ext cx="3427772" cy="400110"/>
          </a:xfrm>
          <a:prstGeom prst="rect">
            <a:avLst/>
          </a:prstGeom>
          <a:noFill/>
        </p:spPr>
        <p:txBody>
          <a:bodyPr wrap="square" rtlCol="0">
            <a:spAutoFit/>
          </a:bodyPr>
          <a:lstStyle/>
          <a:p>
            <a:pPr algn="ctr"/>
            <a:r>
              <a:rPr lang="en-US" sz="2000" b="1" dirty="0" smtClean="0"/>
              <a:t>Forecasts (1.5xR34 and 3xR34)</a:t>
            </a:r>
            <a:endParaRPr lang="en-US" sz="2000" b="1" dirty="0"/>
          </a:p>
        </p:txBody>
      </p:sp>
      <p:sp>
        <p:nvSpPr>
          <p:cNvPr id="18" name="TextBox 17"/>
          <p:cNvSpPr txBox="1"/>
          <p:nvPr/>
        </p:nvSpPr>
        <p:spPr>
          <a:xfrm>
            <a:off x="378582" y="2590800"/>
            <a:ext cx="3124200" cy="646331"/>
          </a:xfrm>
          <a:prstGeom prst="rect">
            <a:avLst/>
          </a:prstGeom>
          <a:solidFill>
            <a:schemeClr val="bg2"/>
          </a:solidFill>
          <a:ln w="25400">
            <a:solidFill>
              <a:schemeClr val="bg1"/>
            </a:solidFill>
          </a:ln>
        </p:spPr>
        <p:txBody>
          <a:bodyPr wrap="square" rtlCol="0">
            <a:spAutoFit/>
          </a:bodyPr>
          <a:lstStyle/>
          <a:p>
            <a:r>
              <a:rPr lang="en-US" dirty="0" smtClean="0"/>
              <a:t>Higher RH values NW of center, drier to the E </a:t>
            </a:r>
            <a:endParaRPr lang="en-US" dirty="0"/>
          </a:p>
        </p:txBody>
      </p:sp>
      <p:sp>
        <p:nvSpPr>
          <p:cNvPr id="19" name="TextBox 18"/>
          <p:cNvSpPr txBox="1"/>
          <p:nvPr/>
        </p:nvSpPr>
        <p:spPr>
          <a:xfrm>
            <a:off x="3916436" y="2590800"/>
            <a:ext cx="3124200" cy="646331"/>
          </a:xfrm>
          <a:prstGeom prst="rect">
            <a:avLst/>
          </a:prstGeom>
          <a:solidFill>
            <a:schemeClr val="bg2"/>
          </a:solidFill>
          <a:ln w="25400">
            <a:solidFill>
              <a:schemeClr val="bg1"/>
            </a:solidFill>
          </a:ln>
        </p:spPr>
        <p:txBody>
          <a:bodyPr wrap="square" rtlCol="0">
            <a:spAutoFit/>
          </a:bodyPr>
          <a:lstStyle/>
          <a:p>
            <a:r>
              <a:rPr lang="en-US" dirty="0" smtClean="0"/>
              <a:t>Moisture fairly symmetric, captures higher RH E of storm</a:t>
            </a:r>
            <a:endParaRPr lang="en-US" dirty="0"/>
          </a:p>
        </p:txBody>
      </p:sp>
      <p:cxnSp>
        <p:nvCxnSpPr>
          <p:cNvPr id="21" name="Straight Arrow Connector 20"/>
          <p:cNvCxnSpPr/>
          <p:nvPr/>
        </p:nvCxnSpPr>
        <p:spPr>
          <a:xfrm flipV="1">
            <a:off x="2514600" y="1447800"/>
            <a:ext cx="189311" cy="1143000"/>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096693" y="1447800"/>
            <a:ext cx="189311" cy="1143000"/>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800600" y="1828800"/>
            <a:ext cx="228600" cy="762000"/>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821436" y="838200"/>
            <a:ext cx="1502569" cy="13716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8229600" y="685800"/>
            <a:ext cx="228600" cy="1752600"/>
          </a:xfrm>
          <a:prstGeom prst="line">
            <a:avLst/>
          </a:prstGeom>
          <a:ln w="50800">
            <a:solidFill>
              <a:schemeClr val="bg1">
                <a:alpha val="99000"/>
              </a:schemeClr>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49886" y="1696134"/>
            <a:ext cx="3124200" cy="646331"/>
          </a:xfrm>
          <a:prstGeom prst="rect">
            <a:avLst/>
          </a:prstGeom>
          <a:solidFill>
            <a:schemeClr val="bg2"/>
          </a:solidFill>
          <a:ln w="25400">
            <a:solidFill>
              <a:schemeClr val="bg1"/>
            </a:solidFill>
          </a:ln>
        </p:spPr>
        <p:txBody>
          <a:bodyPr wrap="square" rtlCol="0">
            <a:spAutoFit/>
          </a:bodyPr>
          <a:lstStyle/>
          <a:p>
            <a:r>
              <a:rPr lang="en-US" dirty="0" smtClean="0"/>
              <a:t>Dry air disrupts </a:t>
            </a:r>
            <a:r>
              <a:rPr lang="en-US" smtClean="0"/>
              <a:t>organization, but </a:t>
            </a:r>
            <a:r>
              <a:rPr lang="en-US" dirty="0" smtClean="0"/>
              <a:t>center not dry</a:t>
            </a:r>
            <a:endParaRPr lang="en-US" dirty="0"/>
          </a:p>
        </p:txBody>
      </p:sp>
      <p:sp>
        <p:nvSpPr>
          <p:cNvPr id="36" name="TextBox 35"/>
          <p:cNvSpPr txBox="1"/>
          <p:nvPr/>
        </p:nvSpPr>
        <p:spPr>
          <a:xfrm>
            <a:off x="3945528" y="1696133"/>
            <a:ext cx="3124200" cy="646331"/>
          </a:xfrm>
          <a:prstGeom prst="rect">
            <a:avLst/>
          </a:prstGeom>
          <a:solidFill>
            <a:schemeClr val="bg2"/>
          </a:solidFill>
          <a:ln w="25400">
            <a:solidFill>
              <a:schemeClr val="bg1"/>
            </a:solidFill>
          </a:ln>
        </p:spPr>
        <p:txBody>
          <a:bodyPr wrap="square" rtlCol="0">
            <a:spAutoFit/>
          </a:bodyPr>
          <a:lstStyle/>
          <a:p>
            <a:r>
              <a:rPr lang="en-US" dirty="0" smtClean="0"/>
              <a:t>Organized RH field, but center not dry</a:t>
            </a:r>
            <a:endParaRPr lang="en-US" dirty="0"/>
          </a:p>
        </p:txBody>
      </p:sp>
      <p:cxnSp>
        <p:nvCxnSpPr>
          <p:cNvPr id="38" name="Straight Arrow Connector 37"/>
          <p:cNvCxnSpPr/>
          <p:nvPr/>
        </p:nvCxnSpPr>
        <p:spPr>
          <a:xfrm>
            <a:off x="914400" y="2342464"/>
            <a:ext cx="1693272" cy="1697505"/>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2065836" y="2342463"/>
            <a:ext cx="731995" cy="1278406"/>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6" idx="2"/>
          </p:cNvCxnSpPr>
          <p:nvPr/>
        </p:nvCxnSpPr>
        <p:spPr>
          <a:xfrm flipH="1">
            <a:off x="4666918" y="2342464"/>
            <a:ext cx="840710" cy="1468904"/>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191348" y="951270"/>
            <a:ext cx="3971452" cy="584775"/>
          </a:xfrm>
          <a:prstGeom prst="rect">
            <a:avLst/>
          </a:prstGeom>
          <a:solidFill>
            <a:schemeClr val="bg2"/>
          </a:solidFill>
          <a:ln w="25400">
            <a:solidFill>
              <a:schemeClr val="bg1"/>
            </a:solidFill>
          </a:ln>
        </p:spPr>
        <p:txBody>
          <a:bodyPr wrap="square" rtlCol="0">
            <a:spAutoFit/>
          </a:bodyPr>
          <a:lstStyle/>
          <a:p>
            <a:r>
              <a:rPr lang="en-US" sz="1600" dirty="0" smtClean="0"/>
              <a:t>Center is dry, moisture highly asymmetric, dry air entrained into vortex </a:t>
            </a:r>
            <a:endParaRPr lang="en-US" sz="1600" dirty="0"/>
          </a:p>
        </p:txBody>
      </p:sp>
      <p:sp>
        <p:nvSpPr>
          <p:cNvPr id="49" name="TextBox 48"/>
          <p:cNvSpPr txBox="1"/>
          <p:nvPr/>
        </p:nvSpPr>
        <p:spPr>
          <a:xfrm>
            <a:off x="5981087" y="1613185"/>
            <a:ext cx="3124200" cy="923330"/>
          </a:xfrm>
          <a:prstGeom prst="rect">
            <a:avLst/>
          </a:prstGeom>
          <a:solidFill>
            <a:schemeClr val="bg2"/>
          </a:solidFill>
          <a:ln w="25400">
            <a:solidFill>
              <a:schemeClr val="bg1"/>
            </a:solidFill>
          </a:ln>
        </p:spPr>
        <p:txBody>
          <a:bodyPr wrap="square" rtlCol="0">
            <a:spAutoFit/>
          </a:bodyPr>
          <a:lstStyle/>
          <a:p>
            <a:r>
              <a:rPr lang="en-US" dirty="0"/>
              <a:t>C</a:t>
            </a:r>
            <a:r>
              <a:rPr lang="en-US" dirty="0" smtClean="0"/>
              <a:t>enter is dry but much more broad, entrained dry air does not penetrate the core</a:t>
            </a:r>
            <a:endParaRPr lang="en-US" dirty="0"/>
          </a:p>
        </p:txBody>
      </p:sp>
      <p:cxnSp>
        <p:nvCxnSpPr>
          <p:cNvPr id="51" name="Straight Arrow Connector 50"/>
          <p:cNvCxnSpPr/>
          <p:nvPr/>
        </p:nvCxnSpPr>
        <p:spPr>
          <a:xfrm>
            <a:off x="4894566" y="1536045"/>
            <a:ext cx="1624936" cy="2148077"/>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762026" y="2551470"/>
            <a:ext cx="581874" cy="1095089"/>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8229600" y="2551470"/>
            <a:ext cx="527363" cy="1006474"/>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2247900" y="3847966"/>
            <a:ext cx="3124200" cy="646331"/>
          </a:xfrm>
          <a:prstGeom prst="rect">
            <a:avLst/>
          </a:prstGeom>
          <a:solidFill>
            <a:schemeClr val="bg2"/>
          </a:solidFill>
          <a:ln w="25400">
            <a:solidFill>
              <a:schemeClr val="bg1"/>
            </a:solidFill>
          </a:ln>
        </p:spPr>
        <p:txBody>
          <a:bodyPr wrap="square" rtlCol="0">
            <a:spAutoFit/>
          </a:bodyPr>
          <a:lstStyle/>
          <a:p>
            <a:r>
              <a:rPr lang="en-US" dirty="0" smtClean="0"/>
              <a:t>Both oversaturated; 3xR34 exhibits slight presence of WC</a:t>
            </a:r>
            <a:endParaRPr lang="en-US" dirty="0"/>
          </a:p>
        </p:txBody>
      </p:sp>
      <p:cxnSp>
        <p:nvCxnSpPr>
          <p:cNvPr id="61" name="Straight Arrow Connector 60"/>
          <p:cNvCxnSpPr/>
          <p:nvPr/>
        </p:nvCxnSpPr>
        <p:spPr>
          <a:xfrm>
            <a:off x="4372483" y="4513082"/>
            <a:ext cx="140188" cy="1278118"/>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5829299" y="3874434"/>
            <a:ext cx="3124200" cy="923330"/>
          </a:xfrm>
          <a:prstGeom prst="rect">
            <a:avLst/>
          </a:prstGeom>
          <a:solidFill>
            <a:schemeClr val="bg2"/>
          </a:solidFill>
          <a:ln w="25400">
            <a:solidFill>
              <a:schemeClr val="bg1"/>
            </a:solidFill>
          </a:ln>
        </p:spPr>
        <p:txBody>
          <a:bodyPr wrap="square" rtlCol="0">
            <a:spAutoFit/>
          </a:bodyPr>
          <a:lstStyle/>
          <a:p>
            <a:r>
              <a:rPr lang="en-US" dirty="0" smtClean="0"/>
              <a:t>Both oversaturated, but center is dry; 3xR34 exhibits slight presence of WC</a:t>
            </a:r>
            <a:endParaRPr lang="en-US" dirty="0"/>
          </a:p>
        </p:txBody>
      </p:sp>
      <p:cxnSp>
        <p:nvCxnSpPr>
          <p:cNvPr id="67" name="Straight Arrow Connector 66"/>
          <p:cNvCxnSpPr/>
          <p:nvPr/>
        </p:nvCxnSpPr>
        <p:spPr>
          <a:xfrm>
            <a:off x="7272655" y="4797764"/>
            <a:ext cx="920496" cy="866934"/>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46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35"/>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38"/>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39"/>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6"/>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4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1" nodeType="clickEffect">
                                  <p:stCondLst>
                                    <p:cond delay="0"/>
                                  </p:stCondLst>
                                  <p:childTnLst>
                                    <p:set>
                                      <p:cBhvr>
                                        <p:cTn id="72" dur="1" fill="hold">
                                          <p:stCondLst>
                                            <p:cond delay="0"/>
                                          </p:stCondLst>
                                        </p:cTn>
                                        <p:tgtEl>
                                          <p:spTgt spid="5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1"/>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7"/>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56"/>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52"/>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49"/>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51"/>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35" grpId="0" animBg="1"/>
      <p:bldP spid="35" grpId="1" animBg="1"/>
      <p:bldP spid="36" grpId="0" animBg="1"/>
      <p:bldP spid="36" grpId="1" animBg="1"/>
      <p:bldP spid="48" grpId="1" animBg="1"/>
      <p:bldP spid="48" grpId="2" animBg="1"/>
      <p:bldP spid="49" grpId="1" animBg="1"/>
      <p:bldP spid="49" grpId="2" animBg="1"/>
      <p:bldP spid="59" grpId="1" animBg="1"/>
      <p:bldP spid="6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4568" t="28889" r="11358"/>
          <a:stretch/>
        </p:blipFill>
        <p:spPr>
          <a:xfrm>
            <a:off x="76200" y="101455"/>
            <a:ext cx="2400749" cy="6680345"/>
          </a:xfrm>
          <a:prstGeom prst="rect">
            <a:avLst/>
          </a:prstGeom>
        </p:spPr>
      </p:pic>
      <p:cxnSp>
        <p:nvCxnSpPr>
          <p:cNvPr id="4" name="Straight Connector 3"/>
          <p:cNvCxnSpPr/>
          <p:nvPr/>
        </p:nvCxnSpPr>
        <p:spPr>
          <a:xfrm>
            <a:off x="3276600" y="101455"/>
            <a:ext cx="0" cy="6680345"/>
          </a:xfrm>
          <a:prstGeom prst="line">
            <a:avLst/>
          </a:prstGeom>
          <a:ln w="412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4568" t="28889" r="11358"/>
          <a:stretch/>
        </p:blipFill>
        <p:spPr>
          <a:xfrm>
            <a:off x="4000051" y="101455"/>
            <a:ext cx="2400749" cy="668034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4034" t="28889" r="11358"/>
          <a:stretch/>
        </p:blipFill>
        <p:spPr>
          <a:xfrm>
            <a:off x="6553200" y="101455"/>
            <a:ext cx="2438400" cy="6680345"/>
          </a:xfrm>
          <a:prstGeom prst="rect">
            <a:avLst/>
          </a:prstGeom>
        </p:spPr>
      </p:pic>
      <p:sp>
        <p:nvSpPr>
          <p:cNvPr id="8" name="TextBox 7"/>
          <p:cNvSpPr txBox="1"/>
          <p:nvPr/>
        </p:nvSpPr>
        <p:spPr>
          <a:xfrm>
            <a:off x="2578422" y="228600"/>
            <a:ext cx="685800" cy="400110"/>
          </a:xfrm>
          <a:prstGeom prst="rect">
            <a:avLst/>
          </a:prstGeom>
          <a:noFill/>
        </p:spPr>
        <p:txBody>
          <a:bodyPr wrap="square" rtlCol="0">
            <a:spAutoFit/>
          </a:bodyPr>
          <a:lstStyle/>
          <a:p>
            <a:r>
              <a:rPr lang="en-US" sz="2000" b="1" dirty="0" smtClean="0"/>
              <a:t>NR</a:t>
            </a:r>
            <a:endParaRPr lang="en-US" sz="2000" b="1" dirty="0"/>
          </a:p>
        </p:txBody>
      </p:sp>
      <p:sp>
        <p:nvSpPr>
          <p:cNvPr id="9" name="TextBox 8"/>
          <p:cNvSpPr txBox="1"/>
          <p:nvPr/>
        </p:nvSpPr>
        <p:spPr>
          <a:xfrm>
            <a:off x="3335595" y="228599"/>
            <a:ext cx="685800" cy="400110"/>
          </a:xfrm>
          <a:prstGeom prst="rect">
            <a:avLst/>
          </a:prstGeom>
          <a:noFill/>
        </p:spPr>
        <p:txBody>
          <a:bodyPr wrap="square" rtlCol="0">
            <a:spAutoFit/>
          </a:bodyPr>
          <a:lstStyle/>
          <a:p>
            <a:r>
              <a:rPr lang="en-US" sz="2000" b="1" dirty="0" smtClean="0"/>
              <a:t>ANL</a:t>
            </a:r>
            <a:endParaRPr lang="en-US" sz="2000" b="1" dirty="0"/>
          </a:p>
        </p:txBody>
      </p:sp>
      <p:sp>
        <p:nvSpPr>
          <p:cNvPr id="10" name="TextBox 9"/>
          <p:cNvSpPr txBox="1"/>
          <p:nvPr/>
        </p:nvSpPr>
        <p:spPr>
          <a:xfrm>
            <a:off x="1828800" y="697468"/>
            <a:ext cx="2895600" cy="369332"/>
          </a:xfrm>
          <a:prstGeom prst="rect">
            <a:avLst/>
          </a:prstGeom>
          <a:solidFill>
            <a:schemeClr val="bg2"/>
          </a:solidFill>
          <a:ln w="25400">
            <a:solidFill>
              <a:schemeClr val="bg1"/>
            </a:solidFill>
          </a:ln>
        </p:spPr>
        <p:txBody>
          <a:bodyPr wrap="square" rtlCol="0">
            <a:spAutoFit/>
          </a:bodyPr>
          <a:lstStyle/>
          <a:p>
            <a:r>
              <a:rPr lang="en-US" smtClean="0"/>
              <a:t>Both more humid than truth</a:t>
            </a:r>
            <a:endParaRPr lang="en-US" dirty="0"/>
          </a:p>
        </p:txBody>
      </p:sp>
      <p:sp>
        <p:nvSpPr>
          <p:cNvPr id="11" name="TextBox 10"/>
          <p:cNvSpPr txBox="1"/>
          <p:nvPr/>
        </p:nvSpPr>
        <p:spPr>
          <a:xfrm>
            <a:off x="1699323" y="2030224"/>
            <a:ext cx="3827206" cy="646331"/>
          </a:xfrm>
          <a:prstGeom prst="rect">
            <a:avLst/>
          </a:prstGeom>
          <a:solidFill>
            <a:schemeClr val="bg2"/>
          </a:solidFill>
          <a:ln w="25400">
            <a:solidFill>
              <a:schemeClr val="bg1"/>
            </a:solidFill>
          </a:ln>
        </p:spPr>
        <p:txBody>
          <a:bodyPr wrap="square" rtlCol="0">
            <a:spAutoFit/>
          </a:bodyPr>
          <a:lstStyle/>
          <a:p>
            <a:r>
              <a:rPr lang="en-US" dirty="0" smtClean="0"/>
              <a:t>Environment N of storm drier and E of storm more saturated than truth</a:t>
            </a:r>
            <a:endParaRPr lang="en-US" dirty="0"/>
          </a:p>
        </p:txBody>
      </p:sp>
      <p:sp>
        <p:nvSpPr>
          <p:cNvPr id="12" name="TextBox 11"/>
          <p:cNvSpPr txBox="1"/>
          <p:nvPr/>
        </p:nvSpPr>
        <p:spPr>
          <a:xfrm>
            <a:off x="1699323" y="4282158"/>
            <a:ext cx="3827206" cy="369332"/>
          </a:xfrm>
          <a:prstGeom prst="rect">
            <a:avLst/>
          </a:prstGeom>
          <a:solidFill>
            <a:schemeClr val="bg2"/>
          </a:solidFill>
          <a:ln w="25400">
            <a:solidFill>
              <a:schemeClr val="bg1"/>
            </a:solidFill>
          </a:ln>
        </p:spPr>
        <p:txBody>
          <a:bodyPr wrap="square" rtlCol="0">
            <a:spAutoFit/>
          </a:bodyPr>
          <a:lstStyle/>
          <a:p>
            <a:r>
              <a:rPr lang="en-US" dirty="0" smtClean="0"/>
              <a:t>Higher RH exhibited over broader area</a:t>
            </a:r>
            <a:endParaRPr lang="en-US" dirty="0"/>
          </a:p>
        </p:txBody>
      </p:sp>
    </p:spTree>
    <p:extLst>
      <p:ext uri="{BB962C8B-B14F-4D97-AF65-F5344CB8AC3E}">
        <p14:creationId xmlns:p14="http://schemas.microsoft.com/office/powerpoint/2010/main" val="84572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4568" t="28889" r="11358"/>
          <a:stretch/>
        </p:blipFill>
        <p:spPr>
          <a:xfrm>
            <a:off x="76200" y="101455"/>
            <a:ext cx="2400749" cy="6680345"/>
          </a:xfrm>
          <a:prstGeom prst="rect">
            <a:avLst/>
          </a:prstGeom>
        </p:spPr>
      </p:pic>
      <p:cxnSp>
        <p:nvCxnSpPr>
          <p:cNvPr id="4" name="Straight Connector 3"/>
          <p:cNvCxnSpPr/>
          <p:nvPr/>
        </p:nvCxnSpPr>
        <p:spPr>
          <a:xfrm>
            <a:off x="3276600" y="101455"/>
            <a:ext cx="0" cy="6680345"/>
          </a:xfrm>
          <a:prstGeom prst="line">
            <a:avLst/>
          </a:prstGeom>
          <a:ln w="412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4568" t="28889" r="11358"/>
          <a:stretch/>
        </p:blipFill>
        <p:spPr>
          <a:xfrm>
            <a:off x="4001818" y="101455"/>
            <a:ext cx="2398982" cy="667542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4568" t="28889" r="11358"/>
          <a:stretch/>
        </p:blipFill>
        <p:spPr>
          <a:xfrm>
            <a:off x="6592618" y="101455"/>
            <a:ext cx="2398982" cy="6675429"/>
          </a:xfrm>
          <a:prstGeom prst="rect">
            <a:avLst/>
          </a:prstGeom>
        </p:spPr>
      </p:pic>
      <p:sp>
        <p:nvSpPr>
          <p:cNvPr id="9" name="TextBox 8"/>
          <p:cNvSpPr txBox="1"/>
          <p:nvPr/>
        </p:nvSpPr>
        <p:spPr>
          <a:xfrm>
            <a:off x="2578422" y="228600"/>
            <a:ext cx="685800" cy="400110"/>
          </a:xfrm>
          <a:prstGeom prst="rect">
            <a:avLst/>
          </a:prstGeom>
          <a:noFill/>
        </p:spPr>
        <p:txBody>
          <a:bodyPr wrap="square" rtlCol="0">
            <a:spAutoFit/>
          </a:bodyPr>
          <a:lstStyle/>
          <a:p>
            <a:r>
              <a:rPr lang="en-US" sz="2000" b="1" dirty="0" smtClean="0"/>
              <a:t>NR</a:t>
            </a:r>
            <a:endParaRPr lang="en-US" sz="2000" b="1" dirty="0"/>
          </a:p>
        </p:txBody>
      </p:sp>
      <p:sp>
        <p:nvSpPr>
          <p:cNvPr id="10" name="TextBox 9"/>
          <p:cNvSpPr txBox="1"/>
          <p:nvPr/>
        </p:nvSpPr>
        <p:spPr>
          <a:xfrm>
            <a:off x="3335595" y="228599"/>
            <a:ext cx="685800" cy="400110"/>
          </a:xfrm>
          <a:prstGeom prst="rect">
            <a:avLst/>
          </a:prstGeom>
          <a:noFill/>
        </p:spPr>
        <p:txBody>
          <a:bodyPr wrap="square" rtlCol="0">
            <a:spAutoFit/>
          </a:bodyPr>
          <a:lstStyle/>
          <a:p>
            <a:r>
              <a:rPr lang="en-US" sz="2000" b="1" dirty="0" smtClean="0"/>
              <a:t>FCST</a:t>
            </a:r>
            <a:endParaRPr lang="en-US" sz="2000" b="1" dirty="0"/>
          </a:p>
        </p:txBody>
      </p:sp>
      <p:sp>
        <p:nvSpPr>
          <p:cNvPr id="11" name="TextBox 10"/>
          <p:cNvSpPr txBox="1"/>
          <p:nvPr/>
        </p:nvSpPr>
        <p:spPr>
          <a:xfrm>
            <a:off x="1828800" y="697468"/>
            <a:ext cx="2895600" cy="369332"/>
          </a:xfrm>
          <a:prstGeom prst="rect">
            <a:avLst/>
          </a:prstGeom>
          <a:solidFill>
            <a:schemeClr val="bg2"/>
          </a:solidFill>
          <a:ln w="25400">
            <a:solidFill>
              <a:schemeClr val="bg1"/>
            </a:solidFill>
          </a:ln>
        </p:spPr>
        <p:txBody>
          <a:bodyPr wrap="square" rtlCol="0">
            <a:spAutoFit/>
          </a:bodyPr>
          <a:lstStyle/>
          <a:p>
            <a:r>
              <a:rPr lang="en-US" dirty="0" smtClean="0"/>
              <a:t>Both more humid than truth</a:t>
            </a:r>
            <a:endParaRPr lang="en-US" dirty="0"/>
          </a:p>
        </p:txBody>
      </p:sp>
      <p:sp>
        <p:nvSpPr>
          <p:cNvPr id="12" name="TextBox 11"/>
          <p:cNvSpPr txBox="1"/>
          <p:nvPr/>
        </p:nvSpPr>
        <p:spPr>
          <a:xfrm>
            <a:off x="1828800" y="1981200"/>
            <a:ext cx="5105400" cy="646331"/>
          </a:xfrm>
          <a:prstGeom prst="rect">
            <a:avLst/>
          </a:prstGeom>
          <a:solidFill>
            <a:schemeClr val="bg2"/>
          </a:solidFill>
          <a:ln w="25400">
            <a:solidFill>
              <a:schemeClr val="bg1"/>
            </a:solidFill>
          </a:ln>
        </p:spPr>
        <p:txBody>
          <a:bodyPr wrap="square" rtlCol="0">
            <a:spAutoFit/>
          </a:bodyPr>
          <a:lstStyle/>
          <a:p>
            <a:r>
              <a:rPr lang="en-US" dirty="0"/>
              <a:t>Environment N of storm </a:t>
            </a:r>
            <a:r>
              <a:rPr lang="en-US" dirty="0" smtClean="0"/>
              <a:t>more saturated than truth, new MCS to SW and </a:t>
            </a:r>
            <a:r>
              <a:rPr lang="en-US" smtClean="0"/>
              <a:t>stronger moisture source to SE</a:t>
            </a:r>
            <a:endParaRPr lang="en-US" dirty="0"/>
          </a:p>
        </p:txBody>
      </p:sp>
      <p:sp>
        <p:nvSpPr>
          <p:cNvPr id="13" name="TextBox 12"/>
          <p:cNvSpPr txBox="1"/>
          <p:nvPr/>
        </p:nvSpPr>
        <p:spPr>
          <a:xfrm>
            <a:off x="1887795" y="4407818"/>
            <a:ext cx="2895600" cy="369332"/>
          </a:xfrm>
          <a:prstGeom prst="rect">
            <a:avLst/>
          </a:prstGeom>
          <a:solidFill>
            <a:schemeClr val="bg2"/>
          </a:solidFill>
          <a:ln w="25400">
            <a:solidFill>
              <a:schemeClr val="bg1"/>
            </a:solidFill>
          </a:ln>
        </p:spPr>
        <p:txBody>
          <a:bodyPr wrap="square" rtlCol="0">
            <a:spAutoFit/>
          </a:bodyPr>
          <a:lstStyle/>
          <a:p>
            <a:r>
              <a:rPr lang="en-US" dirty="0" smtClean="0"/>
              <a:t>Both more humid than truth</a:t>
            </a:r>
            <a:endParaRPr lang="en-US" dirty="0"/>
          </a:p>
        </p:txBody>
      </p:sp>
    </p:spTree>
    <p:extLst>
      <p:ext uri="{BB962C8B-B14F-4D97-AF65-F5344CB8AC3E}">
        <p14:creationId xmlns:p14="http://schemas.microsoft.com/office/powerpoint/2010/main" val="55598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534400" cy="914400"/>
          </a:xfrm>
        </p:spPr>
        <p:txBody>
          <a:bodyPr>
            <a:normAutofit/>
          </a:bodyPr>
          <a:lstStyle/>
          <a:p>
            <a:r>
              <a:rPr lang="en-US" b="1" u="sng" dirty="0" smtClean="0"/>
              <a:t>Summary of Targeting Investigation</a:t>
            </a:r>
            <a:endParaRPr lang="en-US" b="1" u="sng" dirty="0"/>
          </a:p>
        </p:txBody>
      </p:sp>
      <p:sp>
        <p:nvSpPr>
          <p:cNvPr id="4" name="Content Placeholder 3"/>
          <p:cNvSpPr>
            <a:spLocks noGrp="1"/>
          </p:cNvSpPr>
          <p:nvPr>
            <p:ph idx="1"/>
          </p:nvPr>
        </p:nvSpPr>
        <p:spPr>
          <a:xfrm>
            <a:off x="0" y="838200"/>
            <a:ext cx="9144000" cy="6096000"/>
          </a:xfrm>
        </p:spPr>
        <p:txBody>
          <a:bodyPr>
            <a:normAutofit fontScale="85000" lnSpcReduction="10000"/>
          </a:bodyPr>
          <a:lstStyle/>
          <a:p>
            <a:r>
              <a:rPr lang="en-US" dirty="0" smtClean="0"/>
              <a:t>G-IV dropsonde data provides a </a:t>
            </a:r>
            <a:r>
              <a:rPr lang="en-US" dirty="0" smtClean="0">
                <a:solidFill>
                  <a:schemeClr val="accent6">
                    <a:lumMod val="60000"/>
                    <a:lumOff val="40000"/>
                  </a:schemeClr>
                </a:solidFill>
              </a:rPr>
              <a:t>positive</a:t>
            </a:r>
            <a:r>
              <a:rPr lang="en-US" dirty="0" smtClean="0"/>
              <a:t> impact on both the </a:t>
            </a:r>
            <a:r>
              <a:rPr lang="en-US" dirty="0" smtClean="0">
                <a:solidFill>
                  <a:schemeClr val="accent6">
                    <a:lumMod val="60000"/>
                    <a:lumOff val="40000"/>
                  </a:schemeClr>
                </a:solidFill>
              </a:rPr>
              <a:t>track and intensity forecasts </a:t>
            </a:r>
            <a:r>
              <a:rPr lang="en-US" dirty="0" smtClean="0"/>
              <a:t>under 2-3 day range</a:t>
            </a:r>
          </a:p>
          <a:p>
            <a:pPr lvl="1"/>
            <a:r>
              <a:rPr lang="en-US" dirty="0" smtClean="0"/>
              <a:t>This data does not capture RI of the NR</a:t>
            </a:r>
          </a:p>
          <a:p>
            <a:r>
              <a:rPr lang="en-US" dirty="0" smtClean="0"/>
              <a:t>Observations </a:t>
            </a:r>
            <a:r>
              <a:rPr lang="en-US" dirty="0" smtClean="0">
                <a:solidFill>
                  <a:schemeClr val="accent6">
                    <a:lumMod val="60000"/>
                    <a:lumOff val="40000"/>
                  </a:schemeClr>
                </a:solidFill>
              </a:rPr>
              <a:t>nearest to the radius of 34-knot winds </a:t>
            </a:r>
            <a:r>
              <a:rPr lang="en-US" dirty="0" smtClean="0"/>
              <a:t>have the highest impact on </a:t>
            </a:r>
            <a:r>
              <a:rPr lang="en-US" dirty="0" smtClean="0">
                <a:solidFill>
                  <a:schemeClr val="accent6">
                    <a:lumMod val="60000"/>
                    <a:lumOff val="40000"/>
                  </a:schemeClr>
                </a:solidFill>
              </a:rPr>
              <a:t>track </a:t>
            </a:r>
            <a:r>
              <a:rPr lang="en-US" dirty="0" smtClean="0"/>
              <a:t>for a longer period of time, but may be for the wrong reasons</a:t>
            </a:r>
          </a:p>
          <a:p>
            <a:pPr lvl="1"/>
            <a:r>
              <a:rPr lang="en-US" dirty="0" smtClean="0"/>
              <a:t>Using the same spatial coverage at 3x the radius of 34-knot wind improves the intensity forecast at the expense of an accurate track forecast</a:t>
            </a:r>
          </a:p>
          <a:p>
            <a:r>
              <a:rPr lang="en-US" dirty="0" smtClean="0">
                <a:solidFill>
                  <a:schemeClr val="accent6">
                    <a:lumMod val="60000"/>
                    <a:lumOff val="40000"/>
                  </a:schemeClr>
                </a:solidFill>
              </a:rPr>
              <a:t>Track forecast </a:t>
            </a:r>
            <a:r>
              <a:rPr lang="en-US" dirty="0" smtClean="0"/>
              <a:t>errors are highly influenced by the strength and location of the vortex, subtropical ridge, and westerly moving front</a:t>
            </a:r>
          </a:p>
          <a:p>
            <a:r>
              <a:rPr lang="en-US" dirty="0" smtClean="0">
                <a:solidFill>
                  <a:schemeClr val="accent6">
                    <a:lumMod val="60000"/>
                    <a:lumOff val="40000"/>
                  </a:schemeClr>
                </a:solidFill>
              </a:rPr>
              <a:t>Intensity forecast </a:t>
            </a:r>
            <a:r>
              <a:rPr lang="en-US" dirty="0" smtClean="0"/>
              <a:t>errors are highly influenced by the asymmetry of the vortex and vortex position within synoptic scale flow especially (especially in regard to RH) </a:t>
            </a:r>
          </a:p>
          <a:p>
            <a:endParaRPr lang="en-US" dirty="0"/>
          </a:p>
        </p:txBody>
      </p:sp>
    </p:spTree>
    <p:extLst>
      <p:ext uri="{BB962C8B-B14F-4D97-AF65-F5344CB8AC3E}">
        <p14:creationId xmlns:p14="http://schemas.microsoft.com/office/powerpoint/2010/main" val="17906672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lighttracks.png"/>
          <p:cNvPicPr>
            <a:picLocks noChangeAspect="1"/>
          </p:cNvPicPr>
          <p:nvPr/>
        </p:nvPicPr>
        <p:blipFill rotWithShape="1">
          <a:blip r:embed="rId2">
            <a:extLst>
              <a:ext uri="{28A0092B-C50C-407E-A947-70E740481C1C}">
                <a14:useLocalDpi xmlns:a14="http://schemas.microsoft.com/office/drawing/2010/main" val="0"/>
              </a:ext>
            </a:extLst>
          </a:blip>
          <a:srcRect t="2404" r="23611" b="-1"/>
          <a:stretch/>
        </p:blipFill>
        <p:spPr>
          <a:xfrm>
            <a:off x="201163" y="914400"/>
            <a:ext cx="4252927" cy="4972004"/>
          </a:xfrm>
          <a:prstGeom prst="rect">
            <a:avLst/>
          </a:prstGeom>
        </p:spPr>
      </p:pic>
      <p:sp>
        <p:nvSpPr>
          <p:cNvPr id="7" name="Rounded Rectangle 6"/>
          <p:cNvSpPr/>
          <p:nvPr/>
        </p:nvSpPr>
        <p:spPr>
          <a:xfrm>
            <a:off x="1054100" y="2628900"/>
            <a:ext cx="1879600" cy="2286000"/>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g4_exp1_fltracks.png"/>
          <p:cNvPicPr>
            <a:picLocks noChangeAspect="1"/>
          </p:cNvPicPr>
          <p:nvPr/>
        </p:nvPicPr>
        <p:blipFill rotWithShape="1">
          <a:blip r:embed="rId3">
            <a:extLst>
              <a:ext uri="{28A0092B-C50C-407E-A947-70E740481C1C}">
                <a14:useLocalDpi xmlns:a14="http://schemas.microsoft.com/office/drawing/2010/main" val="0"/>
              </a:ext>
            </a:extLst>
          </a:blip>
          <a:srcRect l="6959" b="8333"/>
          <a:stretch/>
        </p:blipFill>
        <p:spPr>
          <a:xfrm>
            <a:off x="660400" y="2299501"/>
            <a:ext cx="3581399" cy="2946471"/>
          </a:xfrm>
          <a:prstGeom prst="rect">
            <a:avLst/>
          </a:prstGeom>
        </p:spPr>
      </p:pic>
      <p:sp>
        <p:nvSpPr>
          <p:cNvPr id="14" name="TextBox 13"/>
          <p:cNvSpPr txBox="1"/>
          <p:nvPr/>
        </p:nvSpPr>
        <p:spPr>
          <a:xfrm>
            <a:off x="4586736" y="4137898"/>
            <a:ext cx="4341364" cy="2616101"/>
          </a:xfrm>
          <a:prstGeom prst="rect">
            <a:avLst/>
          </a:prstGeom>
          <a:noFill/>
        </p:spPr>
        <p:txBody>
          <a:bodyPr wrap="square" rtlCol="0">
            <a:spAutoFit/>
          </a:bodyPr>
          <a:lstStyle/>
          <a:p>
            <a:pPr algn="ctr"/>
            <a:r>
              <a:rPr lang="en-US" sz="2000" b="1" dirty="0" smtClean="0"/>
              <a:t>Dropsonde coverage:</a:t>
            </a:r>
          </a:p>
          <a:p>
            <a:pPr algn="ctr"/>
            <a:r>
              <a:rPr lang="en-US" dirty="0" smtClean="0"/>
              <a:t>every 40 degrees (storm relative)</a:t>
            </a:r>
          </a:p>
          <a:p>
            <a:pPr algn="ctr"/>
            <a:r>
              <a:rPr lang="en-US" b="1" dirty="0" smtClean="0"/>
              <a:t>Total Dropsondes: 60</a:t>
            </a:r>
          </a:p>
          <a:p>
            <a:pPr algn="ctr"/>
            <a:endParaRPr lang="en-US" b="1" dirty="0" smtClean="0"/>
          </a:p>
          <a:p>
            <a:pPr algn="ctr"/>
            <a:r>
              <a:rPr lang="en-US" b="1" dirty="0" smtClean="0"/>
              <a:t>In each mission:</a:t>
            </a:r>
            <a:endParaRPr lang="en-US" b="1" dirty="0"/>
          </a:p>
          <a:p>
            <a:pPr algn="ctr"/>
            <a:r>
              <a:rPr lang="en-US" dirty="0" smtClean="0"/>
              <a:t># observations assimilated in </a:t>
            </a:r>
            <a:r>
              <a:rPr lang="en-US" dirty="0" smtClean="0">
                <a:solidFill>
                  <a:srgbClr val="FFC000"/>
                </a:solidFill>
              </a:rPr>
              <a:t>experiment</a:t>
            </a:r>
            <a:r>
              <a:rPr lang="en-US" dirty="0" smtClean="0"/>
              <a:t>:</a:t>
            </a:r>
          </a:p>
          <a:p>
            <a:pPr algn="ctr"/>
            <a:r>
              <a:rPr lang="en-US" b="1" dirty="0" smtClean="0"/>
              <a:t>~ 27215</a:t>
            </a:r>
          </a:p>
          <a:p>
            <a:pPr algn="ctr"/>
            <a:r>
              <a:rPr lang="en-US" dirty="0" smtClean="0"/>
              <a:t># observations assimilated in </a:t>
            </a:r>
            <a:r>
              <a:rPr lang="en-US" dirty="0">
                <a:solidFill>
                  <a:srgbClr val="FFC000"/>
                </a:solidFill>
              </a:rPr>
              <a:t>c</a:t>
            </a:r>
            <a:r>
              <a:rPr lang="en-US" dirty="0" smtClean="0">
                <a:solidFill>
                  <a:srgbClr val="FFC000"/>
                </a:solidFill>
              </a:rPr>
              <a:t>ontrol</a:t>
            </a:r>
            <a:r>
              <a:rPr lang="en-US" dirty="0" smtClean="0"/>
              <a:t>:</a:t>
            </a:r>
          </a:p>
          <a:p>
            <a:pPr algn="ctr"/>
            <a:r>
              <a:rPr lang="en-US" b="1" dirty="0" smtClean="0"/>
              <a:t>~ 26200</a:t>
            </a:r>
            <a:endParaRPr lang="en-US" b="1" dirty="0"/>
          </a:p>
        </p:txBody>
      </p:sp>
      <p:sp>
        <p:nvSpPr>
          <p:cNvPr id="5" name="Title 4"/>
          <p:cNvSpPr>
            <a:spLocks noGrp="1"/>
          </p:cNvSpPr>
          <p:nvPr>
            <p:ph type="title"/>
          </p:nvPr>
        </p:nvSpPr>
        <p:spPr>
          <a:xfrm>
            <a:off x="0" y="80962"/>
            <a:ext cx="9144000" cy="757238"/>
          </a:xfrm>
        </p:spPr>
        <p:txBody>
          <a:bodyPr>
            <a:noAutofit/>
          </a:bodyPr>
          <a:lstStyle/>
          <a:p>
            <a:r>
              <a:rPr lang="en-US" sz="3600" u="sng" dirty="0" smtClean="0"/>
              <a:t>Additional Results </a:t>
            </a:r>
            <a:r>
              <a:rPr lang="en-US" sz="3200" u="sng" dirty="0" smtClean="0"/>
              <a:t>from Radial Distance Sensitivity</a:t>
            </a:r>
            <a:endParaRPr lang="en-US" sz="3200" u="sng"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0695" t="38698" r="30833" b="31959"/>
          <a:stretch/>
        </p:blipFill>
        <p:spPr>
          <a:xfrm>
            <a:off x="1849105" y="2425195"/>
            <a:ext cx="1689101" cy="1752600"/>
          </a:xfrm>
          <a:prstGeom prst="rect">
            <a:avLst/>
          </a:prstGeom>
        </p:spPr>
      </p:pic>
      <p:sp>
        <p:nvSpPr>
          <p:cNvPr id="3" name="Rectangle 2"/>
          <p:cNvSpPr/>
          <p:nvPr/>
        </p:nvSpPr>
        <p:spPr>
          <a:xfrm flipH="1">
            <a:off x="2667000" y="2438401"/>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2760827" y="2473526"/>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flipH="1">
            <a:off x="3138023" y="2625926"/>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flipH="1">
            <a:off x="3352470" y="3106014"/>
            <a:ext cx="118612" cy="1160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flipH="1">
            <a:off x="3259376" y="3521887"/>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flipH="1">
            <a:off x="2453945" y="3810000"/>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flipH="1">
            <a:off x="2133600" y="3514823"/>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17725762" flipH="1">
            <a:off x="2072932" y="3044357"/>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20260491" flipH="1">
            <a:off x="2256055" y="2535368"/>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20260491" flipH="1">
            <a:off x="2243119" y="2567566"/>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19968809" flipH="1">
            <a:off x="2344686" y="2733587"/>
            <a:ext cx="106332" cy="1167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9968809" flipH="1">
            <a:off x="2197689" y="2781389"/>
            <a:ext cx="42985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20170236" flipH="1">
            <a:off x="2184634" y="2761264"/>
            <a:ext cx="45201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20170236" flipH="1">
            <a:off x="1728365" y="2945822"/>
            <a:ext cx="42985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rot="20170236" flipH="1">
            <a:off x="1770473" y="2858190"/>
            <a:ext cx="42985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905000" y="2331651"/>
            <a:ext cx="1633206" cy="181856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rot="20260491" flipH="1">
            <a:off x="2363912" y="2697105"/>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rot="19177683" flipH="1">
            <a:off x="2852469" y="3777712"/>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rot="19177683" flipH="1">
            <a:off x="2958666" y="3916020"/>
            <a:ext cx="1524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IntensityEvolutionN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8957" y="914400"/>
            <a:ext cx="4443443" cy="2801545"/>
          </a:xfrm>
          <a:prstGeom prst="rect">
            <a:avLst/>
          </a:prstGeom>
        </p:spPr>
      </p:pic>
      <p:sp>
        <p:nvSpPr>
          <p:cNvPr id="10" name="Rectangle 9"/>
          <p:cNvSpPr/>
          <p:nvPr/>
        </p:nvSpPr>
        <p:spPr>
          <a:xfrm>
            <a:off x="3657600" y="4914900"/>
            <a:ext cx="584199" cy="3925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282699" y="1524000"/>
            <a:ext cx="1855323" cy="7747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Missions every 12 hours</a:t>
            </a:r>
            <a:endParaRPr lang="en-US" dirty="0">
              <a:solidFill>
                <a:schemeClr val="bg1"/>
              </a:solidFill>
            </a:endParaRPr>
          </a:p>
        </p:txBody>
      </p:sp>
      <p:sp>
        <p:nvSpPr>
          <p:cNvPr id="38" name="TextBox 37"/>
          <p:cNvSpPr txBox="1"/>
          <p:nvPr/>
        </p:nvSpPr>
        <p:spPr>
          <a:xfrm rot="20505780">
            <a:off x="4895497" y="1605884"/>
            <a:ext cx="1556554" cy="369332"/>
          </a:xfrm>
          <a:prstGeom prst="rect">
            <a:avLst/>
          </a:prstGeom>
          <a:noFill/>
        </p:spPr>
        <p:txBody>
          <a:bodyPr wrap="square" rtlCol="0">
            <a:spAutoFit/>
          </a:bodyPr>
          <a:lstStyle/>
          <a:p>
            <a:r>
              <a:rPr lang="en-US" b="1" dirty="0" smtClean="0">
                <a:solidFill>
                  <a:srgbClr val="FF0000"/>
                </a:solidFill>
              </a:rPr>
              <a:t>Aug. 1 at 12 Z</a:t>
            </a:r>
            <a:endParaRPr lang="en-US" b="1" dirty="0">
              <a:solidFill>
                <a:srgbClr val="FF0000"/>
              </a:solidFill>
            </a:endParaRPr>
          </a:p>
        </p:txBody>
      </p:sp>
      <p:sp>
        <p:nvSpPr>
          <p:cNvPr id="39" name="TextBox 38"/>
          <p:cNvSpPr txBox="1"/>
          <p:nvPr/>
        </p:nvSpPr>
        <p:spPr>
          <a:xfrm rot="20395004">
            <a:off x="7040967" y="2782206"/>
            <a:ext cx="1447800" cy="369332"/>
          </a:xfrm>
          <a:prstGeom prst="rect">
            <a:avLst/>
          </a:prstGeom>
          <a:noFill/>
        </p:spPr>
        <p:txBody>
          <a:bodyPr wrap="square" rtlCol="0">
            <a:spAutoFit/>
          </a:bodyPr>
          <a:lstStyle/>
          <a:p>
            <a:r>
              <a:rPr lang="en-US" b="1" dirty="0" smtClean="0">
                <a:solidFill>
                  <a:srgbClr val="FF0000"/>
                </a:solidFill>
              </a:rPr>
              <a:t>Aug. 4 at 0 Z</a:t>
            </a:r>
            <a:endParaRPr lang="en-US" b="1" dirty="0">
              <a:solidFill>
                <a:srgbClr val="FF0000"/>
              </a:solidFill>
            </a:endParaRPr>
          </a:p>
        </p:txBody>
      </p:sp>
      <p:cxnSp>
        <p:nvCxnSpPr>
          <p:cNvPr id="42" name="Straight Arrow Connector 41"/>
          <p:cNvCxnSpPr/>
          <p:nvPr/>
        </p:nvCxnSpPr>
        <p:spPr>
          <a:xfrm flipH="1">
            <a:off x="6934200" y="2362200"/>
            <a:ext cx="685800" cy="260521"/>
          </a:xfrm>
          <a:prstGeom prst="straightConnector1">
            <a:avLst/>
          </a:prstGeom>
          <a:ln w="412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578016" y="2057400"/>
            <a:ext cx="1346200" cy="369332"/>
          </a:xfrm>
          <a:prstGeom prst="rect">
            <a:avLst/>
          </a:prstGeom>
          <a:noFill/>
        </p:spPr>
        <p:txBody>
          <a:bodyPr wrap="square" rtlCol="0">
            <a:spAutoFit/>
          </a:bodyPr>
          <a:lstStyle/>
          <a:p>
            <a:r>
              <a:rPr lang="en-US" b="1" dirty="0" smtClean="0">
                <a:solidFill>
                  <a:schemeClr val="accent5">
                    <a:lumMod val="60000"/>
                    <a:lumOff val="40000"/>
                  </a:schemeClr>
                </a:solidFill>
              </a:rPr>
              <a:t>Onset of RI</a:t>
            </a:r>
            <a:endParaRPr lang="en-US" b="1" dirty="0">
              <a:solidFill>
                <a:schemeClr val="accent5">
                  <a:lumMod val="60000"/>
                  <a:lumOff val="40000"/>
                </a:schemeClr>
              </a:solidFill>
            </a:endParaRPr>
          </a:p>
        </p:txBody>
      </p:sp>
      <p:sp>
        <p:nvSpPr>
          <p:cNvPr id="6" name="TextBox 5"/>
          <p:cNvSpPr txBox="1"/>
          <p:nvPr/>
        </p:nvSpPr>
        <p:spPr>
          <a:xfrm>
            <a:off x="304800" y="5943600"/>
            <a:ext cx="3936999" cy="830997"/>
          </a:xfrm>
          <a:prstGeom prst="rect">
            <a:avLst/>
          </a:prstGeom>
          <a:noFill/>
          <a:ln w="12700">
            <a:solidFill>
              <a:schemeClr val="accent6">
                <a:lumMod val="75000"/>
              </a:schemeClr>
            </a:solidFill>
          </a:ln>
        </p:spPr>
        <p:txBody>
          <a:bodyPr wrap="square" rtlCol="0">
            <a:spAutoFit/>
          </a:bodyPr>
          <a:lstStyle/>
          <a:p>
            <a:pPr algn="ctr"/>
            <a:r>
              <a:rPr lang="en-US" sz="2400" b="1" dirty="0" smtClean="0"/>
              <a:t>Dropsonde </a:t>
            </a:r>
            <a:r>
              <a:rPr lang="en-US" sz="2400" b="1" dirty="0" smtClean="0">
                <a:solidFill>
                  <a:schemeClr val="accent6">
                    <a:lumMod val="75000"/>
                  </a:schemeClr>
                </a:solidFill>
              </a:rPr>
              <a:t>AND flight level </a:t>
            </a:r>
            <a:r>
              <a:rPr lang="en-US" sz="2400" b="1" dirty="0" smtClean="0"/>
              <a:t>observations</a:t>
            </a:r>
            <a:endParaRPr lang="en-US" sz="2400" b="1" dirty="0"/>
          </a:p>
        </p:txBody>
      </p:sp>
    </p:spTree>
    <p:extLst>
      <p:ext uri="{BB962C8B-B14F-4D97-AF65-F5344CB8AC3E}">
        <p14:creationId xmlns:p14="http://schemas.microsoft.com/office/powerpoint/2010/main" val="13810640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0723" b="70370"/>
          <a:stretch/>
        </p:blipFill>
        <p:spPr>
          <a:xfrm>
            <a:off x="153848" y="3619500"/>
            <a:ext cx="4231960" cy="3111500"/>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0000" t="31001" r="723" b="39369"/>
          <a:stretch/>
        </p:blipFill>
        <p:spPr>
          <a:xfrm>
            <a:off x="77648" y="88900"/>
            <a:ext cx="4507052" cy="3313758"/>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0152" t="60561" r="571" b="9809"/>
          <a:stretch/>
        </p:blipFill>
        <p:spPr>
          <a:xfrm>
            <a:off x="4584700" y="88900"/>
            <a:ext cx="4507052" cy="3313758"/>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176" t="90583" r="44102" b="951"/>
          <a:stretch/>
        </p:blipFill>
        <p:spPr>
          <a:xfrm>
            <a:off x="4584700" y="3619500"/>
            <a:ext cx="4356100" cy="889000"/>
          </a:xfrm>
          <a:prstGeom prst="rect">
            <a:avLst/>
          </a:prstGeom>
        </p:spPr>
      </p:pic>
      <p:sp>
        <p:nvSpPr>
          <p:cNvPr id="8" name="TextBox 7"/>
          <p:cNvSpPr txBox="1"/>
          <p:nvPr/>
        </p:nvSpPr>
        <p:spPr>
          <a:xfrm>
            <a:off x="4584700" y="4711700"/>
            <a:ext cx="4507052" cy="2031325"/>
          </a:xfrm>
          <a:prstGeom prst="rect">
            <a:avLst/>
          </a:prstGeom>
          <a:noFill/>
        </p:spPr>
        <p:txBody>
          <a:bodyPr wrap="square" rtlCol="0">
            <a:spAutoFit/>
          </a:bodyPr>
          <a:lstStyle/>
          <a:p>
            <a:r>
              <a:rPr lang="en-US" dirty="0" smtClean="0"/>
              <a:t>No significant impact on track forecast</a:t>
            </a:r>
          </a:p>
          <a:p>
            <a:r>
              <a:rPr lang="en-US" dirty="0" smtClean="0"/>
              <a:t>Intensity forecast consistently improved out to</a:t>
            </a:r>
          </a:p>
          <a:p>
            <a:pPr marL="742950" lvl="1" indent="-285750">
              <a:buFont typeface="Arial" charset="0"/>
              <a:buChar char="•"/>
            </a:pPr>
            <a:r>
              <a:rPr lang="en-US" dirty="0" smtClean="0"/>
              <a:t>42 hours in </a:t>
            </a:r>
            <a:r>
              <a:rPr lang="en-US" dirty="0" err="1" smtClean="0"/>
              <a:t>vmax</a:t>
            </a:r>
            <a:endParaRPr lang="en-US" dirty="0" smtClean="0"/>
          </a:p>
          <a:p>
            <a:pPr marL="742950" lvl="1" indent="-285750">
              <a:buFont typeface="Arial" charset="0"/>
              <a:buChar char="•"/>
            </a:pPr>
            <a:r>
              <a:rPr lang="en-US" dirty="0" smtClean="0"/>
              <a:t>72 hours in </a:t>
            </a:r>
            <a:r>
              <a:rPr lang="en-US" dirty="0" err="1" smtClean="0"/>
              <a:t>mslp</a:t>
            </a:r>
            <a:endParaRPr lang="en-US" dirty="0" smtClean="0"/>
          </a:p>
          <a:p>
            <a:pPr marL="742950" lvl="1" indent="-285750">
              <a:buFont typeface="Arial" charset="0"/>
              <a:buChar char="•"/>
            </a:pPr>
            <a:r>
              <a:rPr lang="en-US" dirty="0" smtClean="0"/>
              <a:t>“spin down” almost diminished</a:t>
            </a:r>
          </a:p>
          <a:p>
            <a:pPr marL="742950" lvl="1" indent="-285750">
              <a:buFont typeface="Arial" charset="0"/>
              <a:buChar char="•"/>
            </a:pPr>
            <a:r>
              <a:rPr lang="en-US" dirty="0" smtClean="0"/>
              <a:t>Distinct impact differences before/after onset of RI</a:t>
            </a:r>
          </a:p>
        </p:txBody>
      </p:sp>
    </p:spTree>
    <p:extLst>
      <p:ext uri="{BB962C8B-B14F-4D97-AF65-F5344CB8AC3E}">
        <p14:creationId xmlns:p14="http://schemas.microsoft.com/office/powerpoint/2010/main" val="9755260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4411" t="52840" r="12062" b="25808"/>
          <a:stretch/>
        </p:blipFill>
        <p:spPr>
          <a:xfrm>
            <a:off x="26625" y="634855"/>
            <a:ext cx="3021375" cy="2565545"/>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9826" t="53117" r="15729" b="25215"/>
          <a:stretch/>
        </p:blipFill>
        <p:spPr>
          <a:xfrm>
            <a:off x="76200" y="3359727"/>
            <a:ext cx="2895600" cy="3422073"/>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9444" t="53543" r="16852" b="25381"/>
          <a:stretch/>
        </p:blipFill>
        <p:spPr>
          <a:xfrm>
            <a:off x="3200400" y="3359727"/>
            <a:ext cx="2886634" cy="3422073"/>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54867" t="52880" r="12556" b="25472"/>
          <a:stretch/>
        </p:blipFill>
        <p:spPr>
          <a:xfrm>
            <a:off x="3124200" y="634855"/>
            <a:ext cx="2895600" cy="2565545"/>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54422" t="52808" r="13053" b="26081"/>
          <a:stretch/>
        </p:blipFill>
        <p:spPr>
          <a:xfrm>
            <a:off x="6103295" y="634855"/>
            <a:ext cx="2964505" cy="2565545"/>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59428" t="52949" r="17528" b="25278"/>
          <a:stretch/>
        </p:blipFill>
        <p:spPr>
          <a:xfrm>
            <a:off x="6253941" y="3359727"/>
            <a:ext cx="2716447" cy="3422073"/>
          </a:xfrm>
          <a:prstGeom prst="rect">
            <a:avLst/>
          </a:prstGeom>
        </p:spPr>
      </p:pic>
      <p:sp>
        <p:nvSpPr>
          <p:cNvPr id="8" name="TextBox 7"/>
          <p:cNvSpPr txBox="1"/>
          <p:nvPr/>
        </p:nvSpPr>
        <p:spPr>
          <a:xfrm>
            <a:off x="228600" y="76200"/>
            <a:ext cx="2667000" cy="523220"/>
          </a:xfrm>
          <a:prstGeom prst="rect">
            <a:avLst/>
          </a:prstGeom>
          <a:noFill/>
        </p:spPr>
        <p:txBody>
          <a:bodyPr wrap="square" rtlCol="0">
            <a:spAutoFit/>
          </a:bodyPr>
          <a:lstStyle/>
          <a:p>
            <a:pPr algn="ctr"/>
            <a:r>
              <a:rPr lang="en-US" sz="2800" b="1" dirty="0" smtClean="0"/>
              <a:t>Truth</a:t>
            </a:r>
            <a:endParaRPr lang="en-US" sz="2800" b="1" dirty="0"/>
          </a:p>
        </p:txBody>
      </p:sp>
      <p:sp>
        <p:nvSpPr>
          <p:cNvPr id="9" name="TextBox 8"/>
          <p:cNvSpPr txBox="1"/>
          <p:nvPr/>
        </p:nvSpPr>
        <p:spPr>
          <a:xfrm>
            <a:off x="3200400" y="31972"/>
            <a:ext cx="2667000" cy="523220"/>
          </a:xfrm>
          <a:prstGeom prst="rect">
            <a:avLst/>
          </a:prstGeom>
          <a:noFill/>
        </p:spPr>
        <p:txBody>
          <a:bodyPr wrap="square" rtlCol="0">
            <a:spAutoFit/>
          </a:bodyPr>
          <a:lstStyle/>
          <a:p>
            <a:pPr algn="ctr"/>
            <a:r>
              <a:rPr lang="en-US" sz="2800" b="1" dirty="0" smtClean="0"/>
              <a:t>Forecast w/o FL</a:t>
            </a:r>
            <a:endParaRPr lang="en-US" sz="2800" b="1" dirty="0"/>
          </a:p>
        </p:txBody>
      </p:sp>
      <p:sp>
        <p:nvSpPr>
          <p:cNvPr id="10" name="TextBox 9"/>
          <p:cNvSpPr txBox="1"/>
          <p:nvPr/>
        </p:nvSpPr>
        <p:spPr>
          <a:xfrm>
            <a:off x="6172200" y="31972"/>
            <a:ext cx="2667000" cy="523220"/>
          </a:xfrm>
          <a:prstGeom prst="rect">
            <a:avLst/>
          </a:prstGeom>
          <a:noFill/>
        </p:spPr>
        <p:txBody>
          <a:bodyPr wrap="square" rtlCol="0">
            <a:spAutoFit/>
          </a:bodyPr>
          <a:lstStyle/>
          <a:p>
            <a:pPr algn="ctr"/>
            <a:r>
              <a:rPr lang="en-US" sz="2800" b="1" dirty="0" smtClean="0"/>
              <a:t>Forecast w/ FL</a:t>
            </a:r>
            <a:endParaRPr lang="en-US" sz="2800" b="1" dirty="0"/>
          </a:p>
        </p:txBody>
      </p:sp>
      <p:sp>
        <p:nvSpPr>
          <p:cNvPr id="16" name="TextBox 15"/>
          <p:cNvSpPr txBox="1"/>
          <p:nvPr/>
        </p:nvSpPr>
        <p:spPr>
          <a:xfrm>
            <a:off x="2209800" y="3280063"/>
            <a:ext cx="5029200" cy="646331"/>
          </a:xfrm>
          <a:prstGeom prst="rect">
            <a:avLst/>
          </a:prstGeom>
          <a:solidFill>
            <a:schemeClr val="bg2"/>
          </a:solidFill>
          <a:ln w="25400">
            <a:solidFill>
              <a:schemeClr val="bg1"/>
            </a:solidFill>
          </a:ln>
        </p:spPr>
        <p:txBody>
          <a:bodyPr wrap="square" rtlCol="0">
            <a:spAutoFit/>
          </a:bodyPr>
          <a:lstStyle/>
          <a:p>
            <a:r>
              <a:rPr lang="en-US" smtClean="0"/>
              <a:t>Again, more moisture N of storm, new MCS to SW, even stronger moisture source to SE</a:t>
            </a:r>
            <a:endParaRPr lang="en-US" dirty="0"/>
          </a:p>
        </p:txBody>
      </p:sp>
      <p:sp>
        <p:nvSpPr>
          <p:cNvPr id="17" name="Oval 16"/>
          <p:cNvSpPr/>
          <p:nvPr/>
        </p:nvSpPr>
        <p:spPr>
          <a:xfrm>
            <a:off x="3657600" y="2438400"/>
            <a:ext cx="533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838700" y="2634095"/>
            <a:ext cx="533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705600" y="2554431"/>
            <a:ext cx="533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886700" y="2667000"/>
            <a:ext cx="533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743200" y="2471484"/>
            <a:ext cx="5867400" cy="646331"/>
          </a:xfrm>
          <a:prstGeom prst="rect">
            <a:avLst/>
          </a:prstGeom>
          <a:solidFill>
            <a:schemeClr val="bg2"/>
          </a:solidFill>
          <a:ln w="25400">
            <a:solidFill>
              <a:schemeClr val="bg1"/>
            </a:solidFill>
          </a:ln>
        </p:spPr>
        <p:txBody>
          <a:bodyPr wrap="square" rtlCol="0">
            <a:spAutoFit/>
          </a:bodyPr>
          <a:lstStyle/>
          <a:p>
            <a:r>
              <a:rPr lang="en-US" dirty="0" smtClean="0"/>
              <a:t>Dry air S of center but does not disrupt RH in core; although still too far north, storm is farther from ridge</a:t>
            </a:r>
            <a:endParaRPr lang="en-US" dirty="0"/>
          </a:p>
        </p:txBody>
      </p:sp>
      <p:sp>
        <p:nvSpPr>
          <p:cNvPr id="26" name="Oval 25"/>
          <p:cNvSpPr/>
          <p:nvPr/>
        </p:nvSpPr>
        <p:spPr>
          <a:xfrm>
            <a:off x="7239000" y="5257800"/>
            <a:ext cx="11811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253941" y="5134408"/>
            <a:ext cx="451659" cy="2975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205941" y="5056549"/>
            <a:ext cx="451659" cy="2975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6200" y="5134408"/>
            <a:ext cx="451659" cy="2975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7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20" grpId="0" animBg="1"/>
      <p:bldP spid="20" grpId="1" animBg="1"/>
      <p:bldP spid="21" grpId="0" animBg="1"/>
      <p:bldP spid="21" grpId="1" animBg="1"/>
      <p:bldP spid="22" grpId="0" animBg="1"/>
      <p:bldP spid="26" grpId="0" animBg="1"/>
      <p:bldP spid="27" grpId="0" animBg="1"/>
      <p:bldP spid="28" grpId="0" animBg="1"/>
      <p:bldP spid="2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bsloc_10mwind2005-08-02_11_00_00 - Windows Photo Viewer"/>
          <p:cNvPicPr>
            <a:picLocks noChangeAspect="1"/>
          </p:cNvPicPr>
          <p:nvPr/>
        </p:nvPicPr>
        <p:blipFill rotWithShape="1">
          <a:blip r:embed="rId2" cstate="print">
            <a:extLst>
              <a:ext uri="{28A0092B-C50C-407E-A947-70E740481C1C}">
                <a14:useLocalDpi xmlns:a14="http://schemas.microsoft.com/office/drawing/2010/main" val="0"/>
              </a:ext>
            </a:extLst>
          </a:blip>
          <a:srcRect l="19419" t="8815" r="19754" b="10854"/>
          <a:stretch/>
        </p:blipFill>
        <p:spPr>
          <a:xfrm>
            <a:off x="241301" y="101600"/>
            <a:ext cx="2612998" cy="2683238"/>
          </a:xfrm>
          <a:prstGeom prst="rect">
            <a:avLst/>
          </a:prstGeom>
        </p:spPr>
      </p:pic>
      <p:pic>
        <p:nvPicPr>
          <p:cNvPr id="3" name="Picture 2" descr="Impact plots for meeting 1.5 x R34 - kelly.ryan@noaa.gov - National Oceanic and Atmospheric Administration Mail - Mozilla Firefox"/>
          <p:cNvPicPr>
            <a:picLocks noChangeAspect="1"/>
          </p:cNvPicPr>
          <p:nvPr/>
        </p:nvPicPr>
        <p:blipFill rotWithShape="1">
          <a:blip r:embed="rId3" cstate="print">
            <a:extLst>
              <a:ext uri="{28A0092B-C50C-407E-A947-70E740481C1C}">
                <a14:useLocalDpi xmlns:a14="http://schemas.microsoft.com/office/drawing/2010/main" val="0"/>
              </a:ext>
            </a:extLst>
          </a:blip>
          <a:srcRect l="30438" t="33940" r="4948" b="13096"/>
          <a:stretch/>
        </p:blipFill>
        <p:spPr>
          <a:xfrm>
            <a:off x="355334" y="2861038"/>
            <a:ext cx="2380462" cy="1908517"/>
          </a:xfrm>
          <a:prstGeom prst="rect">
            <a:avLst/>
          </a:prstGeom>
        </p:spPr>
      </p:pic>
      <p:pic>
        <p:nvPicPr>
          <p:cNvPr id="4" name="Picture 3" descr="Impact plots for meeting 1.5 x R34 - kelly.ryan@noaa.gov - National Oceanic and Atmospheric Administration Mail - Mozilla Firefox"/>
          <p:cNvPicPr>
            <a:picLocks noChangeAspect="1"/>
          </p:cNvPicPr>
          <p:nvPr/>
        </p:nvPicPr>
        <p:blipFill rotWithShape="1">
          <a:blip r:embed="rId4" cstate="print">
            <a:extLst>
              <a:ext uri="{28A0092B-C50C-407E-A947-70E740481C1C}">
                <a14:useLocalDpi xmlns:a14="http://schemas.microsoft.com/office/drawing/2010/main" val="0"/>
              </a:ext>
            </a:extLst>
          </a:blip>
          <a:srcRect l="30227" t="33829" r="4948" b="13609"/>
          <a:stretch/>
        </p:blipFill>
        <p:spPr>
          <a:xfrm>
            <a:off x="357569" y="4843423"/>
            <a:ext cx="2378227" cy="1886107"/>
          </a:xfrm>
          <a:prstGeom prst="rect">
            <a:avLst/>
          </a:prstGeom>
        </p:spPr>
      </p:pic>
      <p:pic>
        <p:nvPicPr>
          <p:cNvPr id="5" name="Picture 4" descr="obsloc_10mwind2005-08-03_11_00_00 - Windows Photo Viewer"/>
          <p:cNvPicPr>
            <a:picLocks noChangeAspect="1"/>
          </p:cNvPicPr>
          <p:nvPr/>
        </p:nvPicPr>
        <p:blipFill rotWithShape="1">
          <a:blip r:embed="rId5" cstate="print">
            <a:extLst>
              <a:ext uri="{28A0092B-C50C-407E-A947-70E740481C1C}">
                <a14:useLocalDpi xmlns:a14="http://schemas.microsoft.com/office/drawing/2010/main" val="0"/>
              </a:ext>
            </a:extLst>
          </a:blip>
          <a:srcRect l="19839" t="8925" r="19326" b="11295"/>
          <a:stretch/>
        </p:blipFill>
        <p:spPr>
          <a:xfrm>
            <a:off x="6400800" y="160164"/>
            <a:ext cx="2516488" cy="2566109"/>
          </a:xfrm>
          <a:prstGeom prst="rect">
            <a:avLst/>
          </a:prstGeom>
        </p:spPr>
      </p:pic>
      <p:pic>
        <p:nvPicPr>
          <p:cNvPr id="6" name="Picture 5" descr="Impact plots for meeting 1.5 x R34 - kelly.ryan@noaa.gov - National Oceanic and Atmospheric Administration Mail - Mozilla Firefox"/>
          <p:cNvPicPr>
            <a:picLocks noChangeAspect="1"/>
          </p:cNvPicPr>
          <p:nvPr/>
        </p:nvPicPr>
        <p:blipFill rotWithShape="1">
          <a:blip r:embed="rId6" cstate="print">
            <a:extLst>
              <a:ext uri="{28A0092B-C50C-407E-A947-70E740481C1C}">
                <a14:useLocalDpi xmlns:a14="http://schemas.microsoft.com/office/drawing/2010/main" val="0"/>
              </a:ext>
            </a:extLst>
          </a:blip>
          <a:srcRect l="30438" t="33939" r="4841" b="13609"/>
          <a:stretch/>
        </p:blipFill>
        <p:spPr>
          <a:xfrm>
            <a:off x="6445722" y="2850451"/>
            <a:ext cx="2434410" cy="1929690"/>
          </a:xfrm>
          <a:prstGeom prst="rect">
            <a:avLst/>
          </a:prstGeom>
        </p:spPr>
      </p:pic>
      <p:pic>
        <p:nvPicPr>
          <p:cNvPr id="7" name="Picture 6" descr="Impact plots for meeting 1.5 x R34 - kelly.ryan@noaa.gov - National Oceanic and Atmospheric Administration Mail - Mozilla Firefox"/>
          <p:cNvPicPr>
            <a:picLocks noChangeAspect="1"/>
          </p:cNvPicPr>
          <p:nvPr/>
        </p:nvPicPr>
        <p:blipFill rotWithShape="1">
          <a:blip r:embed="rId7" cstate="print">
            <a:extLst>
              <a:ext uri="{28A0092B-C50C-407E-A947-70E740481C1C}">
                <a14:useLocalDpi xmlns:a14="http://schemas.microsoft.com/office/drawing/2010/main" val="0"/>
              </a:ext>
            </a:extLst>
          </a:blip>
          <a:srcRect l="30438" t="33609" r="5057" b="13168"/>
          <a:stretch/>
        </p:blipFill>
        <p:spPr>
          <a:xfrm>
            <a:off x="6471748" y="4843423"/>
            <a:ext cx="2374591" cy="1916337"/>
          </a:xfrm>
          <a:prstGeom prst="rect">
            <a:avLst/>
          </a:prstGeom>
        </p:spPr>
      </p:pic>
      <p:sp>
        <p:nvSpPr>
          <p:cNvPr id="8" name="Oval 7"/>
          <p:cNvSpPr/>
          <p:nvPr/>
        </p:nvSpPr>
        <p:spPr>
          <a:xfrm>
            <a:off x="1295400" y="3827996"/>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099300" y="3700948"/>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95400" y="5801591"/>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124700" y="5646776"/>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mpact plots for meeting 1.5 x R34 - kelly.ryan@noaa.gov - National Oceanic and Atmospheric Administration Mail - Mozilla Firefox"/>
          <p:cNvPicPr>
            <a:picLocks noChangeAspect="1"/>
          </p:cNvPicPr>
          <p:nvPr/>
        </p:nvPicPr>
        <p:blipFill rotWithShape="1">
          <a:blip r:embed="rId8" cstate="print">
            <a:extLst>
              <a:ext uri="{28A0092B-C50C-407E-A947-70E740481C1C}">
                <a14:useLocalDpi xmlns:a14="http://schemas.microsoft.com/office/drawing/2010/main" val="0"/>
              </a:ext>
            </a:extLst>
          </a:blip>
          <a:srcRect l="9897" t="87662" r="5919" b="7893"/>
          <a:stretch/>
        </p:blipFill>
        <p:spPr>
          <a:xfrm>
            <a:off x="6399" y="4727653"/>
            <a:ext cx="2951332" cy="152400"/>
          </a:xfrm>
          <a:prstGeom prst="rect">
            <a:avLst/>
          </a:prstGeom>
        </p:spPr>
      </p:pic>
      <p:pic>
        <p:nvPicPr>
          <p:cNvPr id="13" name="Picture 12" descr="Impact plots for meeting 1.5 x R34 - kelly.ryan@noaa.gov - National Oceanic and Atmospheric Administration Mail - Mozilla Firefox"/>
          <p:cNvPicPr>
            <a:picLocks noChangeAspect="1"/>
          </p:cNvPicPr>
          <p:nvPr/>
        </p:nvPicPr>
        <p:blipFill rotWithShape="1">
          <a:blip r:embed="rId8" cstate="print">
            <a:extLst>
              <a:ext uri="{28A0092B-C50C-407E-A947-70E740481C1C}">
                <a14:useLocalDpi xmlns:a14="http://schemas.microsoft.com/office/drawing/2010/main" val="0"/>
              </a:ext>
            </a:extLst>
          </a:blip>
          <a:srcRect l="9897" t="87662" r="5919" b="7893"/>
          <a:stretch/>
        </p:blipFill>
        <p:spPr>
          <a:xfrm>
            <a:off x="6183377" y="4693355"/>
            <a:ext cx="2951332" cy="152400"/>
          </a:xfrm>
          <a:prstGeom prst="rect">
            <a:avLst/>
          </a:prstGeom>
        </p:spPr>
      </p:pic>
      <p:sp>
        <p:nvSpPr>
          <p:cNvPr id="14" name="TextBox 13"/>
          <p:cNvSpPr txBox="1"/>
          <p:nvPr/>
        </p:nvSpPr>
        <p:spPr>
          <a:xfrm rot="16200000">
            <a:off x="-526695" y="3571579"/>
            <a:ext cx="1435520" cy="369332"/>
          </a:xfrm>
          <a:prstGeom prst="rect">
            <a:avLst/>
          </a:prstGeom>
          <a:noFill/>
        </p:spPr>
        <p:txBody>
          <a:bodyPr wrap="square" rtlCol="0">
            <a:spAutoFit/>
          </a:bodyPr>
          <a:lstStyle/>
          <a:p>
            <a:r>
              <a:rPr lang="en-US" dirty="0" smtClean="0"/>
              <a:t>850 </a:t>
            </a:r>
            <a:r>
              <a:rPr lang="en-US" dirty="0" err="1" smtClean="0"/>
              <a:t>mb</a:t>
            </a:r>
            <a:r>
              <a:rPr lang="en-US" dirty="0" smtClean="0"/>
              <a:t> Wind</a:t>
            </a:r>
            <a:endParaRPr lang="en-US" dirty="0"/>
          </a:p>
        </p:txBody>
      </p:sp>
      <p:sp>
        <p:nvSpPr>
          <p:cNvPr id="15" name="TextBox 14"/>
          <p:cNvSpPr txBox="1"/>
          <p:nvPr/>
        </p:nvSpPr>
        <p:spPr>
          <a:xfrm rot="16200000">
            <a:off x="5569322" y="3516282"/>
            <a:ext cx="1435520" cy="369332"/>
          </a:xfrm>
          <a:prstGeom prst="rect">
            <a:avLst/>
          </a:prstGeom>
          <a:noFill/>
        </p:spPr>
        <p:txBody>
          <a:bodyPr wrap="square" rtlCol="0">
            <a:spAutoFit/>
          </a:bodyPr>
          <a:lstStyle/>
          <a:p>
            <a:r>
              <a:rPr lang="en-US" dirty="0" smtClean="0"/>
              <a:t>850 </a:t>
            </a:r>
            <a:r>
              <a:rPr lang="en-US" dirty="0" err="1" smtClean="0"/>
              <a:t>mb</a:t>
            </a:r>
            <a:r>
              <a:rPr lang="en-US" dirty="0" smtClean="0"/>
              <a:t> Wind</a:t>
            </a:r>
            <a:endParaRPr lang="en-US" dirty="0"/>
          </a:p>
        </p:txBody>
      </p:sp>
      <p:sp>
        <p:nvSpPr>
          <p:cNvPr id="16" name="TextBox 15"/>
          <p:cNvSpPr txBox="1"/>
          <p:nvPr/>
        </p:nvSpPr>
        <p:spPr>
          <a:xfrm rot="16200000">
            <a:off x="-547092" y="5601810"/>
            <a:ext cx="1435520" cy="369332"/>
          </a:xfrm>
          <a:prstGeom prst="rect">
            <a:avLst/>
          </a:prstGeom>
          <a:noFill/>
        </p:spPr>
        <p:txBody>
          <a:bodyPr wrap="square" rtlCol="0">
            <a:spAutoFit/>
          </a:bodyPr>
          <a:lstStyle/>
          <a:p>
            <a:r>
              <a:rPr lang="en-US" dirty="0" smtClean="0"/>
              <a:t>200 </a:t>
            </a:r>
            <a:r>
              <a:rPr lang="en-US" dirty="0" err="1" smtClean="0"/>
              <a:t>mb</a:t>
            </a:r>
            <a:r>
              <a:rPr lang="en-US" dirty="0" smtClean="0"/>
              <a:t> Wind</a:t>
            </a:r>
            <a:endParaRPr lang="en-US" dirty="0"/>
          </a:p>
        </p:txBody>
      </p:sp>
      <p:sp>
        <p:nvSpPr>
          <p:cNvPr id="17" name="TextBox 16"/>
          <p:cNvSpPr txBox="1"/>
          <p:nvPr/>
        </p:nvSpPr>
        <p:spPr>
          <a:xfrm rot="16200000">
            <a:off x="5569322" y="5552477"/>
            <a:ext cx="1435520" cy="369332"/>
          </a:xfrm>
          <a:prstGeom prst="rect">
            <a:avLst/>
          </a:prstGeom>
          <a:noFill/>
        </p:spPr>
        <p:txBody>
          <a:bodyPr wrap="square" rtlCol="0">
            <a:spAutoFit/>
          </a:bodyPr>
          <a:lstStyle/>
          <a:p>
            <a:r>
              <a:rPr lang="en-US" dirty="0" smtClean="0"/>
              <a:t>200 </a:t>
            </a:r>
            <a:r>
              <a:rPr lang="en-US" dirty="0" err="1" smtClean="0"/>
              <a:t>mb</a:t>
            </a:r>
            <a:r>
              <a:rPr lang="en-US" dirty="0" smtClean="0"/>
              <a:t> Wind</a:t>
            </a:r>
            <a:endParaRPr lang="en-US" dirty="0"/>
          </a:p>
        </p:txBody>
      </p:sp>
      <p:sp>
        <p:nvSpPr>
          <p:cNvPr id="18" name="TextBox 17"/>
          <p:cNvSpPr txBox="1"/>
          <p:nvPr/>
        </p:nvSpPr>
        <p:spPr>
          <a:xfrm>
            <a:off x="3324568" y="3368921"/>
            <a:ext cx="2451100" cy="923330"/>
          </a:xfrm>
          <a:prstGeom prst="rect">
            <a:avLst/>
          </a:prstGeom>
          <a:noFill/>
          <a:ln>
            <a:solidFill>
              <a:srgbClr val="92D050"/>
            </a:solidFill>
          </a:ln>
        </p:spPr>
        <p:txBody>
          <a:bodyPr wrap="square" rtlCol="0">
            <a:spAutoFit/>
          </a:bodyPr>
          <a:lstStyle/>
          <a:p>
            <a:pPr algn="ctr"/>
            <a:r>
              <a:rPr lang="en-US" dirty="0" smtClean="0"/>
              <a:t>Location of UL center is displaced from LL center</a:t>
            </a:r>
            <a:endParaRPr lang="en-US" dirty="0"/>
          </a:p>
        </p:txBody>
      </p:sp>
      <p:sp>
        <p:nvSpPr>
          <p:cNvPr id="19" name="TextBox 18"/>
          <p:cNvSpPr txBox="1"/>
          <p:nvPr/>
        </p:nvSpPr>
        <p:spPr>
          <a:xfrm>
            <a:off x="3416300" y="850900"/>
            <a:ext cx="1898024" cy="369332"/>
          </a:xfrm>
          <a:prstGeom prst="rect">
            <a:avLst/>
          </a:prstGeom>
          <a:noFill/>
          <a:ln>
            <a:solidFill>
              <a:schemeClr val="bg2">
                <a:lumMod val="60000"/>
                <a:lumOff val="40000"/>
              </a:schemeClr>
            </a:solidFill>
          </a:ln>
        </p:spPr>
        <p:txBody>
          <a:bodyPr wrap="square" rtlCol="0">
            <a:spAutoFit/>
          </a:bodyPr>
          <a:lstStyle/>
          <a:p>
            <a:r>
              <a:rPr lang="en-US" dirty="0" smtClean="0"/>
              <a:t>Before onset of RI</a:t>
            </a:r>
            <a:endParaRPr lang="en-US" dirty="0"/>
          </a:p>
        </p:txBody>
      </p:sp>
      <p:sp>
        <p:nvSpPr>
          <p:cNvPr id="20" name="TextBox 19"/>
          <p:cNvSpPr txBox="1"/>
          <p:nvPr/>
        </p:nvSpPr>
        <p:spPr>
          <a:xfrm>
            <a:off x="3991944" y="1574767"/>
            <a:ext cx="1783724" cy="369332"/>
          </a:xfrm>
          <a:prstGeom prst="rect">
            <a:avLst/>
          </a:prstGeom>
          <a:noFill/>
          <a:ln>
            <a:solidFill>
              <a:schemeClr val="bg2">
                <a:lumMod val="60000"/>
                <a:lumOff val="40000"/>
              </a:schemeClr>
            </a:solidFill>
          </a:ln>
        </p:spPr>
        <p:txBody>
          <a:bodyPr wrap="square" rtlCol="0">
            <a:spAutoFit/>
          </a:bodyPr>
          <a:lstStyle/>
          <a:p>
            <a:r>
              <a:rPr lang="en-US" smtClean="0"/>
              <a:t>After onset </a:t>
            </a:r>
            <a:r>
              <a:rPr lang="en-US" dirty="0" smtClean="0"/>
              <a:t>of RI</a:t>
            </a:r>
            <a:endParaRPr lang="en-US" dirty="0"/>
          </a:p>
        </p:txBody>
      </p:sp>
      <p:sp>
        <p:nvSpPr>
          <p:cNvPr id="21" name="TextBox 20"/>
          <p:cNvSpPr txBox="1"/>
          <p:nvPr/>
        </p:nvSpPr>
        <p:spPr>
          <a:xfrm>
            <a:off x="3324568" y="5185111"/>
            <a:ext cx="2451100" cy="1477328"/>
          </a:xfrm>
          <a:prstGeom prst="rect">
            <a:avLst/>
          </a:prstGeom>
          <a:noFill/>
          <a:ln>
            <a:solidFill>
              <a:srgbClr val="92D050"/>
            </a:solidFill>
          </a:ln>
        </p:spPr>
        <p:txBody>
          <a:bodyPr wrap="square" rtlCol="0">
            <a:spAutoFit/>
          </a:bodyPr>
          <a:lstStyle/>
          <a:p>
            <a:pPr algn="ctr"/>
            <a:r>
              <a:rPr lang="en-US" dirty="0" smtClean="0"/>
              <a:t>UL winds captured in analysis</a:t>
            </a:r>
          </a:p>
          <a:p>
            <a:pPr algn="ctr"/>
            <a:r>
              <a:rPr lang="en-US" dirty="0" smtClean="0">
                <a:sym typeface="Wingdings"/>
              </a:rPr>
              <a:t> Additional core information improves intensity forecast</a:t>
            </a:r>
            <a:endParaRPr lang="en-US" dirty="0"/>
          </a:p>
        </p:txBody>
      </p:sp>
      <p:sp>
        <p:nvSpPr>
          <p:cNvPr id="22" name="TextBox 21"/>
          <p:cNvSpPr txBox="1"/>
          <p:nvPr/>
        </p:nvSpPr>
        <p:spPr>
          <a:xfrm>
            <a:off x="3553014" y="142528"/>
            <a:ext cx="2121208" cy="523220"/>
          </a:xfrm>
          <a:prstGeom prst="rect">
            <a:avLst/>
          </a:prstGeom>
          <a:noFill/>
          <a:ln w="22225">
            <a:solidFill>
              <a:schemeClr val="tx1"/>
            </a:solidFill>
          </a:ln>
        </p:spPr>
        <p:txBody>
          <a:bodyPr wrap="square" rtlCol="0">
            <a:spAutoFit/>
          </a:bodyPr>
          <a:lstStyle/>
          <a:p>
            <a:pPr algn="ctr"/>
            <a:r>
              <a:rPr lang="en-US" sz="2800" dirty="0" smtClean="0"/>
              <a:t>Nature Run </a:t>
            </a:r>
            <a:endParaRPr lang="en-US" sz="2800" dirty="0"/>
          </a:p>
        </p:txBody>
      </p:sp>
      <p:cxnSp>
        <p:nvCxnSpPr>
          <p:cNvPr id="24" name="Straight Arrow Connector 23"/>
          <p:cNvCxnSpPr/>
          <p:nvPr/>
        </p:nvCxnSpPr>
        <p:spPr>
          <a:xfrm flipH="1">
            <a:off x="2260600" y="1220232"/>
            <a:ext cx="1155700" cy="222986"/>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5768478" y="1300120"/>
            <a:ext cx="1194323" cy="295499"/>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58418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Wilma_012_2008err"/>
          <p:cNvPicPr>
            <a:picLocks noChangeAspect="1" noChangeArrowheads="1"/>
          </p:cNvPicPr>
          <p:nvPr/>
        </p:nvPicPr>
        <p:blipFill>
          <a:blip r:embed="rId4"/>
          <a:srcRect/>
          <a:stretch>
            <a:fillRect/>
          </a:stretch>
        </p:blipFill>
        <p:spPr bwMode="auto">
          <a:xfrm>
            <a:off x="254000" y="282574"/>
            <a:ext cx="3664007" cy="2930526"/>
          </a:xfrm>
          <a:prstGeom prst="rect">
            <a:avLst/>
          </a:prstGeom>
          <a:noFill/>
          <a:ln w="9525">
            <a:noFill/>
            <a:miter lim="800000"/>
            <a:headEnd/>
            <a:tailEnd/>
          </a:ln>
        </p:spPr>
      </p:pic>
      <p:pic>
        <p:nvPicPr>
          <p:cNvPr id="5" name="Picture 6" descr="Wilma_012_10err"/>
          <p:cNvPicPr>
            <a:picLocks noChangeAspect="1" noChangeArrowheads="1"/>
          </p:cNvPicPr>
          <p:nvPr/>
        </p:nvPicPr>
        <p:blipFill>
          <a:blip r:embed="rId5"/>
          <a:srcRect/>
          <a:stretch>
            <a:fillRect/>
          </a:stretch>
        </p:blipFill>
        <p:spPr bwMode="auto">
          <a:xfrm>
            <a:off x="5188185" y="282574"/>
            <a:ext cx="3663715" cy="2930526"/>
          </a:xfrm>
          <a:prstGeom prst="rect">
            <a:avLst/>
          </a:prstGeom>
          <a:noFill/>
          <a:ln w="9525">
            <a:noFill/>
            <a:miter lim="800000"/>
            <a:headEnd/>
            <a:tailEnd/>
          </a:ln>
        </p:spPr>
      </p:pic>
      <p:sp>
        <p:nvSpPr>
          <p:cNvPr id="7" name="AutoShape 10"/>
          <p:cNvSpPr>
            <a:spLocks noChangeArrowheads="1"/>
          </p:cNvSpPr>
          <p:nvPr/>
        </p:nvSpPr>
        <p:spPr bwMode="auto">
          <a:xfrm>
            <a:off x="3918007" y="161925"/>
            <a:ext cx="1584325" cy="2133600"/>
          </a:xfrm>
          <a:prstGeom prst="rightArrow">
            <a:avLst>
              <a:gd name="adj1" fmla="val 50000"/>
              <a:gd name="adj2" fmla="val 43056"/>
            </a:avLst>
          </a:prstGeom>
          <a:solidFill>
            <a:schemeClr val="accent6">
              <a:lumMod val="75000"/>
            </a:schemeClr>
          </a:solidFill>
          <a:ln w="9525">
            <a:solidFill>
              <a:schemeClr val="tx1"/>
            </a:solidFill>
            <a:miter lim="800000"/>
            <a:headEnd/>
            <a:tailEnd/>
          </a:ln>
          <a:effectLst>
            <a:outerShdw blurRad="63500" dist="38099" dir="2700000" algn="ctr" rotWithShape="0">
              <a:srgbClr val="2E507A">
                <a:alpha val="74998"/>
              </a:srgbClr>
            </a:outerShdw>
          </a:effectLst>
        </p:spPr>
        <p:txBody>
          <a:bodyPr wrap="none" anchor="ctr"/>
          <a:lstStyle/>
          <a:p>
            <a:pPr algn="ctr" fontAlgn="auto">
              <a:spcBef>
                <a:spcPts val="0"/>
              </a:spcBef>
              <a:spcAft>
                <a:spcPts val="0"/>
              </a:spcAft>
              <a:defRPr/>
            </a:pPr>
            <a:r>
              <a:rPr lang="en-US" sz="1400" b="1" dirty="0" smtClean="0">
                <a:solidFill>
                  <a:schemeClr val="bg1"/>
                </a:solidFill>
                <a:latin typeface="Arial" charset="0"/>
                <a:ea typeface="ＭＳ Ｐゴシック" charset="-128"/>
                <a:cs typeface="ＭＳ Ｐゴシック" charset="-128"/>
              </a:rPr>
              <a:t>&gt; 50</a:t>
            </a:r>
            <a:r>
              <a:rPr lang="en-US" sz="1400" b="1" dirty="0">
                <a:solidFill>
                  <a:schemeClr val="bg1"/>
                </a:solidFill>
                <a:latin typeface="Arial" charset="0"/>
                <a:ea typeface="ＭＳ Ｐゴシック" charset="-128"/>
                <a:cs typeface="ＭＳ Ｐゴシック" charset="-128"/>
              </a:rPr>
              <a:t>% </a:t>
            </a:r>
          </a:p>
          <a:p>
            <a:pPr algn="ctr" fontAlgn="auto">
              <a:spcBef>
                <a:spcPts val="0"/>
              </a:spcBef>
              <a:spcAft>
                <a:spcPts val="0"/>
              </a:spcAft>
              <a:defRPr/>
            </a:pPr>
            <a:r>
              <a:rPr lang="en-US" sz="1400" b="1" dirty="0">
                <a:solidFill>
                  <a:schemeClr val="bg1"/>
                </a:solidFill>
                <a:latin typeface="Arial" charset="0"/>
                <a:ea typeface="ＭＳ Ｐゴシック" charset="-128"/>
                <a:cs typeface="ＭＳ Ｐゴシック" charset="-128"/>
              </a:rPr>
              <a:t>r</a:t>
            </a:r>
            <a:r>
              <a:rPr lang="en-US" sz="1400" b="1" dirty="0" smtClean="0">
                <a:solidFill>
                  <a:schemeClr val="bg1"/>
                </a:solidFill>
                <a:latin typeface="Arial" charset="0"/>
                <a:ea typeface="ＭＳ Ｐゴシック" charset="-128"/>
                <a:cs typeface="ＭＳ Ｐゴシック" charset="-128"/>
              </a:rPr>
              <a:t>eduction </a:t>
            </a:r>
          </a:p>
          <a:p>
            <a:pPr algn="ctr" fontAlgn="auto">
              <a:spcBef>
                <a:spcPts val="0"/>
              </a:spcBef>
              <a:spcAft>
                <a:spcPts val="0"/>
              </a:spcAft>
              <a:defRPr/>
            </a:pPr>
            <a:r>
              <a:rPr lang="en-US" sz="1400" b="1" dirty="0">
                <a:solidFill>
                  <a:schemeClr val="bg1"/>
                </a:solidFill>
                <a:latin typeface="Arial" charset="0"/>
                <a:ea typeface="ＭＳ Ｐゴシック" charset="-128"/>
                <a:cs typeface="ＭＳ Ｐゴシック" charset="-128"/>
              </a:rPr>
              <a:t>i</a:t>
            </a:r>
            <a:r>
              <a:rPr lang="en-US" sz="1400" b="1" dirty="0" smtClean="0">
                <a:solidFill>
                  <a:schemeClr val="bg1"/>
                </a:solidFill>
                <a:latin typeface="Arial" charset="0"/>
                <a:ea typeface="ＭＳ Ｐゴシック" charset="-128"/>
                <a:cs typeface="ＭＳ Ｐゴシック" charset="-128"/>
              </a:rPr>
              <a:t>n </a:t>
            </a:r>
          </a:p>
          <a:p>
            <a:pPr algn="ctr" fontAlgn="auto">
              <a:spcBef>
                <a:spcPts val="0"/>
              </a:spcBef>
              <a:spcAft>
                <a:spcPts val="0"/>
              </a:spcAft>
              <a:defRPr/>
            </a:pPr>
            <a:r>
              <a:rPr lang="en-US" sz="1400" b="1" dirty="0" smtClean="0">
                <a:solidFill>
                  <a:schemeClr val="bg1"/>
                </a:solidFill>
                <a:latin typeface="Arial" charset="0"/>
                <a:ea typeface="ＭＳ Ｐゴシック" charset="-128"/>
                <a:cs typeface="ＭＳ Ｐゴシック" charset="-128"/>
              </a:rPr>
              <a:t>uncertainty</a:t>
            </a:r>
            <a:endParaRPr lang="en-US" sz="1400" b="1" dirty="0">
              <a:solidFill>
                <a:schemeClr val="bg1"/>
              </a:solidFill>
              <a:latin typeface="Arial" charset="0"/>
              <a:ea typeface="ＭＳ Ｐゴシック" charset="-128"/>
              <a:cs typeface="ＭＳ Ｐゴシック" charset="-128"/>
            </a:endParaRPr>
          </a:p>
        </p:txBody>
      </p:sp>
      <p:sp>
        <p:nvSpPr>
          <p:cNvPr id="32775" name="TextBox 12"/>
          <p:cNvSpPr txBox="1">
            <a:spLocks noChangeArrowheads="1"/>
          </p:cNvSpPr>
          <p:nvPr/>
        </p:nvSpPr>
        <p:spPr bwMode="auto">
          <a:xfrm>
            <a:off x="611188" y="-458788"/>
            <a:ext cx="184150" cy="366713"/>
          </a:xfrm>
          <a:prstGeom prst="rect">
            <a:avLst/>
          </a:prstGeom>
          <a:noFill/>
          <a:ln w="9525">
            <a:noFill/>
            <a:miter lim="800000"/>
            <a:headEnd/>
            <a:tailEnd/>
          </a:ln>
        </p:spPr>
        <p:txBody>
          <a:bodyPr wrap="none">
            <a:prstTxWarp prst="textNoShape">
              <a:avLst/>
            </a:prstTxWarp>
            <a:spAutoFit/>
          </a:bodyPr>
          <a:lstStyle/>
          <a:p>
            <a:endParaRPr lang="en-US" sz="1800"/>
          </a:p>
        </p:txBody>
      </p:sp>
      <p:pic>
        <p:nvPicPr>
          <p:cNvPr id="12" name="Picture 11" descr="2015_model_absIntensityErro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1350" y="3587749"/>
            <a:ext cx="3028056" cy="3028056"/>
          </a:xfrm>
          <a:prstGeom prst="rect">
            <a:avLst/>
          </a:prstGeom>
        </p:spPr>
      </p:pic>
      <p:pic>
        <p:nvPicPr>
          <p:cNvPr id="13" name="Picture 12" descr="2015_model_trackErro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000" y="3587749"/>
            <a:ext cx="2939815" cy="3028056"/>
          </a:xfrm>
          <a:prstGeom prst="rect">
            <a:avLst/>
          </a:prstGeom>
        </p:spPr>
      </p:pic>
      <p:sp>
        <p:nvSpPr>
          <p:cNvPr id="17" name="TextBox 16"/>
          <p:cNvSpPr txBox="1"/>
          <p:nvPr/>
        </p:nvSpPr>
        <p:spPr>
          <a:xfrm>
            <a:off x="6222106" y="3257549"/>
            <a:ext cx="2927350" cy="3477875"/>
          </a:xfrm>
          <a:prstGeom prst="rect">
            <a:avLst/>
          </a:prstGeom>
          <a:noFill/>
        </p:spPr>
        <p:txBody>
          <a:bodyPr wrap="square" rtlCol="0">
            <a:spAutoFit/>
          </a:bodyPr>
          <a:lstStyle/>
          <a:p>
            <a:pPr algn="ctr"/>
            <a:r>
              <a:rPr lang="en-US" sz="2000" b="1" u="sng" dirty="0" smtClean="0">
                <a:solidFill>
                  <a:srgbClr val="FFC000"/>
                </a:solidFill>
              </a:rPr>
              <a:t>HRD’s Hurricane Field Program</a:t>
            </a:r>
          </a:p>
          <a:p>
            <a:pPr marL="285750" indent="-285750">
              <a:buFont typeface="Arial"/>
              <a:buChar char="•"/>
            </a:pPr>
            <a:r>
              <a:rPr lang="en-US" dirty="0"/>
              <a:t>a</a:t>
            </a:r>
            <a:r>
              <a:rPr lang="en-US" dirty="0" smtClean="0"/>
              <a:t>llows for the annual collection of aircraft reconnaissance data in the E. Pac and Atlantic basins (AOC)</a:t>
            </a:r>
          </a:p>
          <a:p>
            <a:pPr marL="285750" indent="-285750">
              <a:buFont typeface="Arial"/>
              <a:buChar char="•"/>
            </a:pPr>
            <a:r>
              <a:rPr lang="en-US" dirty="0" smtClean="0"/>
              <a:t>provides real-time aircraft observations to be assimilated in the operational models during hurricane season</a:t>
            </a:r>
          </a:p>
        </p:txBody>
      </p:sp>
    </p:spTree>
    <p:custDataLst>
      <p:tags r:id="rId1"/>
    </p:custDataLst>
    <p:extLst>
      <p:ext uri="{BB962C8B-B14F-4D97-AF65-F5344CB8AC3E}">
        <p14:creationId xmlns:p14="http://schemas.microsoft.com/office/powerpoint/2010/main" val="447142246"/>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t>Preliminary Summary of Adding G-IV Flight Level Observations</a:t>
            </a:r>
            <a:endParaRPr lang="en-US" u="sng" dirty="0"/>
          </a:p>
        </p:txBody>
      </p:sp>
      <p:sp>
        <p:nvSpPr>
          <p:cNvPr id="4" name="Content Placeholder 3"/>
          <p:cNvSpPr>
            <a:spLocks noGrp="1"/>
          </p:cNvSpPr>
          <p:nvPr>
            <p:ph idx="1"/>
          </p:nvPr>
        </p:nvSpPr>
        <p:spPr>
          <a:xfrm>
            <a:off x="152400" y="1798637"/>
            <a:ext cx="8991600" cy="4525963"/>
          </a:xfrm>
        </p:spPr>
        <p:txBody>
          <a:bodyPr>
            <a:normAutofit/>
          </a:bodyPr>
          <a:lstStyle/>
          <a:p>
            <a:r>
              <a:rPr lang="en-US" dirty="0" smtClean="0"/>
              <a:t>Assimilating flight level measurements improves intensity forecast despite lack of vortex initialization/relocation or ensemble DA </a:t>
            </a:r>
          </a:p>
          <a:p>
            <a:pPr lvl="1"/>
            <a:r>
              <a:rPr lang="en-US" dirty="0" smtClean="0"/>
              <a:t>Does not affect track forecast</a:t>
            </a:r>
          </a:p>
          <a:p>
            <a:r>
              <a:rPr lang="en-US" dirty="0" smtClean="0"/>
              <a:t>Different techniques may be more beneficial before/after onset of rapid intensification</a:t>
            </a:r>
          </a:p>
          <a:p>
            <a:endParaRPr lang="en-US" dirty="0"/>
          </a:p>
          <a:p>
            <a:endParaRPr lang="en-US" dirty="0"/>
          </a:p>
        </p:txBody>
      </p:sp>
    </p:spTree>
    <p:extLst>
      <p:ext uri="{BB962C8B-B14F-4D97-AF65-F5344CB8AC3E}">
        <p14:creationId xmlns:p14="http://schemas.microsoft.com/office/powerpoint/2010/main" val="7928031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444500"/>
            <a:ext cx="8229600" cy="858838"/>
          </a:xfrm>
        </p:spPr>
        <p:txBody>
          <a:bodyPr>
            <a:normAutofit fontScale="90000"/>
          </a:bodyPr>
          <a:lstStyle/>
          <a:p>
            <a:r>
              <a:rPr lang="en-US" u="sng" dirty="0" smtClean="0"/>
              <a:t>Additional Ongoing Aircraft Experiments</a:t>
            </a:r>
            <a:endParaRPr lang="en-US" u="sng" dirty="0"/>
          </a:p>
        </p:txBody>
      </p:sp>
      <p:sp>
        <p:nvSpPr>
          <p:cNvPr id="5" name="TextBox 4"/>
          <p:cNvSpPr txBox="1"/>
          <p:nvPr/>
        </p:nvSpPr>
        <p:spPr>
          <a:xfrm>
            <a:off x="419100" y="1775608"/>
            <a:ext cx="8724900" cy="4955203"/>
          </a:xfrm>
          <a:prstGeom prst="rect">
            <a:avLst/>
          </a:prstGeom>
          <a:noFill/>
        </p:spPr>
        <p:txBody>
          <a:bodyPr wrap="square" rtlCol="0">
            <a:spAutoFit/>
          </a:bodyPr>
          <a:lstStyle/>
          <a:p>
            <a:pPr marL="285750" indent="-285750">
              <a:buFont typeface="Arial"/>
              <a:buChar char="•"/>
            </a:pPr>
            <a:r>
              <a:rPr lang="en-US" sz="2400" dirty="0" smtClean="0"/>
              <a:t>In-house regional </a:t>
            </a:r>
            <a:r>
              <a:rPr lang="en-US" sz="2400" dirty="0" smtClean="0">
                <a:solidFill>
                  <a:schemeClr val="bg2">
                    <a:lumMod val="60000"/>
                    <a:lumOff val="40000"/>
                  </a:schemeClr>
                </a:solidFill>
              </a:rPr>
              <a:t>OSSE system upgrade </a:t>
            </a:r>
            <a:r>
              <a:rPr lang="en-US" sz="2400" dirty="0" smtClean="0"/>
              <a:t>(including NR and DA)</a:t>
            </a:r>
          </a:p>
          <a:p>
            <a:pPr marL="285750" indent="-285750">
              <a:buFont typeface="Arial"/>
              <a:buChar char="•"/>
            </a:pPr>
            <a:r>
              <a:rPr lang="en-US" sz="2400" dirty="0"/>
              <a:t>Evaluation of P-3 instrumentation for </a:t>
            </a:r>
            <a:r>
              <a:rPr lang="en-US" sz="2400" dirty="0">
                <a:solidFill>
                  <a:schemeClr val="bg2">
                    <a:lumMod val="60000"/>
                    <a:lumOff val="40000"/>
                  </a:schemeClr>
                </a:solidFill>
              </a:rPr>
              <a:t>Hurricane Field </a:t>
            </a:r>
            <a:r>
              <a:rPr lang="en-US" sz="2400" dirty="0" smtClean="0">
                <a:solidFill>
                  <a:schemeClr val="bg2">
                    <a:lumMod val="60000"/>
                    <a:lumOff val="40000"/>
                  </a:schemeClr>
                </a:solidFill>
              </a:rPr>
              <a:t>Program</a:t>
            </a:r>
          </a:p>
          <a:p>
            <a:pPr marL="285750" indent="-285750">
              <a:buFont typeface="Arial"/>
              <a:buChar char="•"/>
            </a:pPr>
            <a:r>
              <a:rPr lang="en-US" sz="2400" dirty="0" smtClean="0">
                <a:solidFill>
                  <a:schemeClr val="bg2">
                    <a:lumMod val="60000"/>
                    <a:lumOff val="40000"/>
                  </a:schemeClr>
                </a:solidFill>
              </a:rPr>
              <a:t>Optimization </a:t>
            </a:r>
            <a:r>
              <a:rPr lang="en-US" sz="2400" dirty="0" smtClean="0"/>
              <a:t>of UAS “Coyote” observing system</a:t>
            </a:r>
            <a:endParaRPr lang="en-US" sz="2400" dirty="0">
              <a:solidFill>
                <a:schemeClr val="bg2">
                  <a:lumMod val="60000"/>
                  <a:lumOff val="40000"/>
                </a:schemeClr>
              </a:solidFill>
            </a:endParaRPr>
          </a:p>
          <a:p>
            <a:pPr marL="285750" indent="-285750">
              <a:buFont typeface="Arial"/>
              <a:buChar char="•"/>
            </a:pPr>
            <a:r>
              <a:rPr lang="en-US" sz="2400" dirty="0"/>
              <a:t>Assessment of </a:t>
            </a:r>
            <a:r>
              <a:rPr lang="en-US" sz="2400" dirty="0">
                <a:solidFill>
                  <a:schemeClr val="bg2">
                    <a:lumMod val="60000"/>
                    <a:lumOff val="40000"/>
                  </a:schemeClr>
                </a:solidFill>
              </a:rPr>
              <a:t>multi-aircraft</a:t>
            </a:r>
            <a:r>
              <a:rPr lang="en-US" sz="2400" dirty="0"/>
              <a:t> missions</a:t>
            </a:r>
          </a:p>
          <a:p>
            <a:pPr marL="285750" indent="-285750">
              <a:buFont typeface="Arial"/>
              <a:buChar char="•"/>
            </a:pPr>
            <a:r>
              <a:rPr lang="en-US" sz="2400" dirty="0" smtClean="0"/>
              <a:t>Impact of </a:t>
            </a:r>
            <a:r>
              <a:rPr lang="en-US" sz="2400" dirty="0" smtClean="0">
                <a:solidFill>
                  <a:schemeClr val="bg2">
                    <a:lumMod val="60000"/>
                    <a:lumOff val="40000"/>
                  </a:schemeClr>
                </a:solidFill>
              </a:rPr>
              <a:t>Tail Doppler Radar </a:t>
            </a:r>
            <a:r>
              <a:rPr lang="en-US" sz="2400" dirty="0" smtClean="0"/>
              <a:t>radial velocities</a:t>
            </a:r>
          </a:p>
          <a:p>
            <a:pPr marL="742950" lvl="1" indent="-285750">
              <a:buFont typeface="Arial"/>
              <a:buChar char="•"/>
            </a:pPr>
            <a:r>
              <a:rPr lang="en-US" sz="2400" dirty="0" err="1" smtClean="0"/>
              <a:t>Superobbing</a:t>
            </a:r>
            <a:r>
              <a:rPr lang="en-US" sz="2400" dirty="0" smtClean="0"/>
              <a:t> / density of observations</a:t>
            </a:r>
          </a:p>
          <a:p>
            <a:pPr marL="742950" lvl="1" indent="-285750">
              <a:buFont typeface="Arial"/>
              <a:buChar char="•"/>
            </a:pPr>
            <a:r>
              <a:rPr lang="en-US" sz="2400" dirty="0" smtClean="0"/>
              <a:t>Orientation of aircraft</a:t>
            </a:r>
          </a:p>
          <a:p>
            <a:pPr marL="285750" indent="-285750">
              <a:buFont typeface="Arial"/>
              <a:buChar char="•"/>
            </a:pPr>
            <a:r>
              <a:rPr lang="en-US" sz="2400" dirty="0" smtClean="0"/>
              <a:t>Optimization of </a:t>
            </a:r>
            <a:r>
              <a:rPr lang="en-US" sz="2400" dirty="0" smtClean="0">
                <a:solidFill>
                  <a:schemeClr val="bg2">
                    <a:lumMod val="60000"/>
                    <a:lumOff val="40000"/>
                  </a:schemeClr>
                </a:solidFill>
              </a:rPr>
              <a:t>Doppler wind LIDAR </a:t>
            </a:r>
            <a:r>
              <a:rPr lang="en-US" sz="2400" dirty="0" smtClean="0"/>
              <a:t>scanning patterns</a:t>
            </a:r>
          </a:p>
          <a:p>
            <a:pPr marL="285750" indent="-285750">
              <a:buFont typeface="Arial"/>
              <a:buChar char="•"/>
            </a:pPr>
            <a:r>
              <a:rPr lang="en-US" sz="2400" dirty="0" smtClean="0"/>
              <a:t>Potential impact of </a:t>
            </a:r>
            <a:r>
              <a:rPr lang="en-US" sz="2400" dirty="0" smtClean="0">
                <a:solidFill>
                  <a:schemeClr val="bg2">
                    <a:lumMod val="60000"/>
                    <a:lumOff val="40000"/>
                  </a:schemeClr>
                </a:solidFill>
              </a:rPr>
              <a:t>Global Hawk </a:t>
            </a:r>
            <a:r>
              <a:rPr lang="en-US" sz="2400" dirty="0" smtClean="0"/>
              <a:t>Observations on hurricane track &amp; intensity forecasts</a:t>
            </a:r>
          </a:p>
          <a:p>
            <a:pPr marL="285750" indent="-285750">
              <a:buFont typeface="Arial"/>
              <a:buChar char="•"/>
            </a:pPr>
            <a:r>
              <a:rPr lang="en-US" sz="2400" dirty="0" smtClean="0">
                <a:solidFill>
                  <a:schemeClr val="bg2">
                    <a:lumMod val="60000"/>
                    <a:lumOff val="40000"/>
                  </a:schemeClr>
                </a:solidFill>
              </a:rPr>
              <a:t>Coordination</a:t>
            </a:r>
            <a:r>
              <a:rPr lang="en-US" sz="2400" dirty="0" smtClean="0"/>
              <a:t> of data collection with satellite passes</a:t>
            </a:r>
          </a:p>
          <a:p>
            <a:pPr marL="285750" indent="-285750">
              <a:buFont typeface="Arial"/>
              <a:buChar char="•"/>
            </a:pPr>
            <a:r>
              <a:rPr lang="en-US" sz="2400" dirty="0" smtClean="0"/>
              <a:t>Assessing ensemble and hybrid </a:t>
            </a:r>
            <a:r>
              <a:rPr lang="en-US" sz="2400" dirty="0" smtClean="0">
                <a:solidFill>
                  <a:schemeClr val="bg2">
                    <a:lumMod val="60000"/>
                    <a:lumOff val="40000"/>
                  </a:schemeClr>
                </a:solidFill>
              </a:rPr>
              <a:t>DA methods </a:t>
            </a:r>
            <a:r>
              <a:rPr lang="en-US" sz="2400" dirty="0" smtClean="0"/>
              <a:t>for inner core </a:t>
            </a:r>
          </a:p>
          <a:p>
            <a:pPr marL="285750" indent="-285750">
              <a:buFont typeface="Arial"/>
              <a:buChar char="•"/>
            </a:pPr>
            <a:endParaRPr lang="en-US" sz="2800" dirty="0"/>
          </a:p>
        </p:txBody>
      </p:sp>
    </p:spTree>
    <p:extLst>
      <p:ext uri="{BB962C8B-B14F-4D97-AF65-F5344CB8AC3E}">
        <p14:creationId xmlns:p14="http://schemas.microsoft.com/office/powerpoint/2010/main" val="1804232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00"/>
            <a:ext cx="8229600" cy="749300"/>
          </a:xfrm>
        </p:spPr>
        <p:txBody>
          <a:bodyPr>
            <a:normAutofit fontScale="90000"/>
          </a:bodyPr>
          <a:lstStyle/>
          <a:p>
            <a:r>
              <a:rPr lang="en-US" b="1" u="sng" dirty="0" smtClean="0"/>
              <a:t>Questions?????</a:t>
            </a:r>
            <a:endParaRPr lang="en-US" b="1" u="sng" dirty="0"/>
          </a:p>
        </p:txBody>
      </p:sp>
      <p:sp>
        <p:nvSpPr>
          <p:cNvPr id="4" name="TextBox 3"/>
          <p:cNvSpPr txBox="1"/>
          <p:nvPr/>
        </p:nvSpPr>
        <p:spPr>
          <a:xfrm>
            <a:off x="-508000" y="1148695"/>
            <a:ext cx="5638800" cy="2308324"/>
          </a:xfrm>
          <a:prstGeom prst="rect">
            <a:avLst/>
          </a:prstGeom>
          <a:noFill/>
        </p:spPr>
        <p:txBody>
          <a:bodyPr wrap="square" rtlCol="0">
            <a:spAutoFit/>
          </a:bodyPr>
          <a:lstStyle/>
          <a:p>
            <a:pPr algn="ctr"/>
            <a:r>
              <a:rPr lang="en-US" sz="2400" dirty="0" smtClean="0">
                <a:solidFill>
                  <a:srgbClr val="FAC090"/>
                </a:solidFill>
              </a:rPr>
              <a:t>Kelly.Ryan@noaa.gov</a:t>
            </a:r>
          </a:p>
          <a:p>
            <a:pPr algn="ctr"/>
            <a:r>
              <a:rPr lang="en-US" sz="2400" dirty="0"/>
              <a:t>lisa.r.bucci@</a:t>
            </a:r>
            <a:r>
              <a:rPr lang="en-US" sz="2400" dirty="0" smtClean="0"/>
              <a:t>noaa.gov</a:t>
            </a:r>
          </a:p>
          <a:p>
            <a:pPr algn="ctr"/>
            <a:r>
              <a:rPr lang="en-US" sz="2400" dirty="0" err="1" smtClean="0"/>
              <a:t>robert.atlas</a:t>
            </a:r>
            <a:r>
              <a:rPr lang="en-US" sz="2400" dirty="0" err="1"/>
              <a:t>@noaa.gov</a:t>
            </a:r>
            <a:endParaRPr lang="en-US" sz="2400" dirty="0" smtClean="0"/>
          </a:p>
          <a:p>
            <a:pPr algn="ctr"/>
            <a:r>
              <a:rPr lang="en-US" sz="2400" smtClean="0"/>
              <a:t>javier.delgado@noaa.gov</a:t>
            </a:r>
            <a:endParaRPr lang="en-US" sz="2400" dirty="0" smtClean="0"/>
          </a:p>
          <a:p>
            <a:pPr algn="ctr"/>
            <a:r>
              <a:rPr lang="en-US" sz="2400" dirty="0" err="1" smtClean="0"/>
              <a:t>shirley.murillo@noaa.gov</a:t>
            </a:r>
            <a:endParaRPr lang="en-US" sz="2400" dirty="0" smtClean="0"/>
          </a:p>
          <a:p>
            <a:pPr algn="ctr"/>
            <a:r>
              <a:rPr lang="en-US" sz="2400" dirty="0" err="1" smtClean="0"/>
              <a:t>frank.marks@noaa.gov</a:t>
            </a:r>
            <a:endParaRPr lang="en-US" sz="2400" dirty="0" smtClean="0"/>
          </a:p>
        </p:txBody>
      </p:sp>
      <p:pic>
        <p:nvPicPr>
          <p:cNvPr id="5" name="Picture 4" descr="IMG_665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9799" y="1115278"/>
            <a:ext cx="4165600" cy="3124200"/>
          </a:xfrm>
          <a:prstGeom prst="rect">
            <a:avLst/>
          </a:prstGeom>
        </p:spPr>
      </p:pic>
      <p:sp>
        <p:nvSpPr>
          <p:cNvPr id="3" name="TextBox 2"/>
          <p:cNvSpPr txBox="1"/>
          <p:nvPr/>
        </p:nvSpPr>
        <p:spPr>
          <a:xfrm>
            <a:off x="0" y="4419600"/>
            <a:ext cx="9144000" cy="2492990"/>
          </a:xfrm>
          <a:prstGeom prst="rect">
            <a:avLst/>
          </a:prstGeom>
          <a:noFill/>
        </p:spPr>
        <p:txBody>
          <a:bodyPr wrap="square" rtlCol="0">
            <a:spAutoFit/>
          </a:bodyPr>
          <a:lstStyle/>
          <a:p>
            <a:pPr algn="ctr"/>
            <a:r>
              <a:rPr lang="en-US" sz="2400" dirty="0" smtClean="0"/>
              <a:t>Rigorous </a:t>
            </a:r>
            <a:r>
              <a:rPr lang="en-US" sz="2400" dirty="0"/>
              <a:t>OSSE Checklist: </a:t>
            </a:r>
            <a:r>
              <a:rPr lang="en-US" sz="2000" dirty="0">
                <a:hlinkClick r:id="rId3"/>
              </a:rPr>
              <a:t>http://www.aoml.noaa.gov/qosap/osse-checklist</a:t>
            </a:r>
            <a:r>
              <a:rPr lang="en-US" sz="2000" dirty="0" smtClean="0">
                <a:hlinkClick r:id="rId3"/>
              </a:rPr>
              <a:t>/</a:t>
            </a:r>
            <a:endParaRPr lang="en-US" sz="2000" dirty="0" smtClean="0"/>
          </a:p>
          <a:p>
            <a:pPr algn="ctr"/>
            <a:endParaRPr lang="en-US" sz="2400" dirty="0"/>
          </a:p>
          <a:p>
            <a:pPr algn="ctr"/>
            <a:r>
              <a:rPr lang="en-US" sz="2400" dirty="0" smtClean="0"/>
              <a:t>HRD </a:t>
            </a:r>
            <a:r>
              <a:rPr lang="en-US" sz="2400" dirty="0"/>
              <a:t>website: </a:t>
            </a:r>
            <a:r>
              <a:rPr lang="en-US" sz="2400" dirty="0">
                <a:hlinkClick r:id="rId4"/>
              </a:rPr>
              <a:t>http://www.aoml.noaa.gov/hrd</a:t>
            </a:r>
            <a:r>
              <a:rPr lang="en-US" sz="2400" dirty="0" smtClean="0">
                <a:hlinkClick r:id="rId4"/>
              </a:rPr>
              <a:t>/</a:t>
            </a:r>
            <a:endParaRPr lang="en-US" sz="2400" dirty="0" smtClean="0"/>
          </a:p>
          <a:p>
            <a:pPr algn="ctr"/>
            <a:endParaRPr lang="en-US" sz="800" dirty="0"/>
          </a:p>
          <a:p>
            <a:pPr algn="ctr"/>
            <a:r>
              <a:rPr lang="en-US" sz="2400" dirty="0"/>
              <a:t>Twitter: </a:t>
            </a:r>
            <a:r>
              <a:rPr lang="en-US" sz="2400" dirty="0">
                <a:hlinkClick r:id="rId5"/>
              </a:rPr>
              <a:t>https://</a:t>
            </a:r>
            <a:r>
              <a:rPr lang="en-US" sz="2400" dirty="0" smtClean="0">
                <a:hlinkClick r:id="rId5"/>
              </a:rPr>
              <a:t>twitter.com/HRD_AOML_NOAA</a:t>
            </a:r>
            <a:endParaRPr lang="en-US" sz="2400" dirty="0" smtClean="0"/>
          </a:p>
          <a:p>
            <a:pPr algn="ctr"/>
            <a:endParaRPr lang="en-US" sz="700" dirty="0"/>
          </a:p>
          <a:p>
            <a:pPr algn="ctr"/>
            <a:r>
              <a:rPr lang="en-US" sz="2400" dirty="0"/>
              <a:t>Facebook: </a:t>
            </a:r>
            <a:r>
              <a:rPr lang="en-US" sz="2400" dirty="0">
                <a:hlinkClick r:id="rId6"/>
              </a:rPr>
              <a:t>https</a:t>
            </a:r>
            <a:r>
              <a:rPr lang="en-US" sz="2400" dirty="0" smtClean="0">
                <a:hlinkClick r:id="rId6"/>
              </a:rPr>
              <a:t>://facebook.com/noaahrd</a:t>
            </a:r>
            <a:endParaRPr lang="en-US" sz="2400" dirty="0" smtClean="0"/>
          </a:p>
          <a:p>
            <a:endParaRPr lang="en-US" dirty="0" smtClean="0"/>
          </a:p>
        </p:txBody>
      </p:sp>
    </p:spTree>
    <p:extLst>
      <p:ext uri="{BB962C8B-B14F-4D97-AF65-F5344CB8AC3E}">
        <p14:creationId xmlns:p14="http://schemas.microsoft.com/office/powerpoint/2010/main" val="1262330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 Reference Slides</a:t>
            </a:r>
            <a:endParaRPr lang="en-US" dirty="0"/>
          </a:p>
        </p:txBody>
      </p:sp>
    </p:spTree>
    <p:extLst>
      <p:ext uri="{BB962C8B-B14F-4D97-AF65-F5344CB8AC3E}">
        <p14:creationId xmlns:p14="http://schemas.microsoft.com/office/powerpoint/2010/main" val="20318562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01600"/>
            <a:ext cx="8229600" cy="1066800"/>
          </a:xfrm>
        </p:spPr>
        <p:txBody>
          <a:bodyPr>
            <a:noAutofit/>
          </a:bodyPr>
          <a:lstStyle/>
          <a:p>
            <a:r>
              <a:rPr lang="en-US" sz="5400" u="sng" dirty="0" smtClean="0"/>
              <a:t>Tropical Cyclones</a:t>
            </a:r>
            <a:endParaRPr lang="en-US" sz="2400" u="sng" dirty="0"/>
          </a:p>
        </p:txBody>
      </p:sp>
      <p:pic>
        <p:nvPicPr>
          <p:cNvPr id="3" name="Picture 2" descr="tropical_cyclone_map_lrg.gif (920×632) - Google Chrome"/>
          <p:cNvPicPr>
            <a:picLocks noChangeAspect="1"/>
          </p:cNvPicPr>
          <p:nvPr/>
        </p:nvPicPr>
        <p:blipFill rotWithShape="1">
          <a:blip r:embed="rId2">
            <a:extLst>
              <a:ext uri="{28A0092B-C50C-407E-A947-70E740481C1C}">
                <a14:useLocalDpi xmlns:a14="http://schemas.microsoft.com/office/drawing/2010/main" val="0"/>
              </a:ext>
            </a:extLst>
          </a:blip>
          <a:srcRect l="1653" t="11802" r="53141" b="48333"/>
          <a:stretch/>
        </p:blipFill>
        <p:spPr>
          <a:xfrm>
            <a:off x="1197788" y="3122146"/>
            <a:ext cx="6783060" cy="3633340"/>
          </a:xfrm>
          <a:prstGeom prst="rect">
            <a:avLst/>
          </a:prstGeom>
        </p:spPr>
      </p:pic>
      <p:sp>
        <p:nvSpPr>
          <p:cNvPr id="7" name="Oval 6"/>
          <p:cNvSpPr/>
          <p:nvPr/>
        </p:nvSpPr>
        <p:spPr>
          <a:xfrm>
            <a:off x="4267200" y="3733800"/>
            <a:ext cx="34290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90800" y="3810000"/>
            <a:ext cx="18288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371600" y="4495800"/>
            <a:ext cx="1729744"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352800" y="4938816"/>
            <a:ext cx="18288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553200" y="5472216"/>
            <a:ext cx="1333847" cy="400110"/>
          </a:xfrm>
          <a:prstGeom prst="rect">
            <a:avLst/>
          </a:prstGeom>
          <a:solidFill>
            <a:schemeClr val="bg2">
              <a:lumMod val="20000"/>
              <a:lumOff val="80000"/>
            </a:schemeClr>
          </a:solidFill>
          <a:ln w="22225">
            <a:solidFill>
              <a:srgbClr val="FF0000"/>
            </a:solidFill>
          </a:ln>
        </p:spPr>
        <p:txBody>
          <a:bodyPr wrap="square" rtlCol="0">
            <a:spAutoFit/>
          </a:bodyPr>
          <a:lstStyle/>
          <a:p>
            <a:pPr algn="ctr"/>
            <a:r>
              <a:rPr lang="en-US" sz="2000" b="1" dirty="0" smtClean="0">
                <a:solidFill>
                  <a:schemeClr val="bg1"/>
                </a:solidFill>
              </a:rPr>
              <a:t>Hurricane</a:t>
            </a:r>
            <a:endParaRPr lang="en-US" sz="2000" b="1" dirty="0">
              <a:solidFill>
                <a:schemeClr val="bg1"/>
              </a:solidFill>
            </a:endParaRPr>
          </a:p>
        </p:txBody>
      </p:sp>
      <p:sp>
        <p:nvSpPr>
          <p:cNvPr id="13" name="TextBox 12"/>
          <p:cNvSpPr txBox="1"/>
          <p:nvPr/>
        </p:nvSpPr>
        <p:spPr>
          <a:xfrm>
            <a:off x="1447800" y="3276600"/>
            <a:ext cx="1333847" cy="400110"/>
          </a:xfrm>
          <a:prstGeom prst="rect">
            <a:avLst/>
          </a:prstGeom>
          <a:solidFill>
            <a:schemeClr val="bg2">
              <a:lumMod val="20000"/>
              <a:lumOff val="80000"/>
            </a:schemeClr>
          </a:solidFill>
          <a:ln w="22225">
            <a:solidFill>
              <a:srgbClr val="FF0000"/>
            </a:solidFill>
          </a:ln>
        </p:spPr>
        <p:txBody>
          <a:bodyPr wrap="square" rtlCol="0">
            <a:spAutoFit/>
          </a:bodyPr>
          <a:lstStyle/>
          <a:p>
            <a:pPr algn="ctr"/>
            <a:r>
              <a:rPr lang="en-US" sz="2000" b="1" dirty="0" smtClean="0">
                <a:solidFill>
                  <a:schemeClr val="bg1"/>
                </a:solidFill>
              </a:rPr>
              <a:t>Typhoon</a:t>
            </a:r>
            <a:endParaRPr lang="en-US" sz="2000" b="1" dirty="0">
              <a:solidFill>
                <a:schemeClr val="bg1"/>
              </a:solidFill>
            </a:endParaRPr>
          </a:p>
        </p:txBody>
      </p:sp>
      <p:sp>
        <p:nvSpPr>
          <p:cNvPr id="14" name="TextBox 13"/>
          <p:cNvSpPr txBox="1"/>
          <p:nvPr/>
        </p:nvSpPr>
        <p:spPr>
          <a:xfrm>
            <a:off x="2514600" y="6248400"/>
            <a:ext cx="1333847" cy="400110"/>
          </a:xfrm>
          <a:prstGeom prst="rect">
            <a:avLst/>
          </a:prstGeom>
          <a:solidFill>
            <a:schemeClr val="bg2">
              <a:lumMod val="20000"/>
              <a:lumOff val="80000"/>
            </a:schemeClr>
          </a:solidFill>
          <a:ln w="22225">
            <a:solidFill>
              <a:srgbClr val="FF0000"/>
            </a:solidFill>
          </a:ln>
        </p:spPr>
        <p:txBody>
          <a:bodyPr wrap="square" rtlCol="0">
            <a:spAutoFit/>
          </a:bodyPr>
          <a:lstStyle/>
          <a:p>
            <a:pPr algn="ctr"/>
            <a:r>
              <a:rPr lang="en-US" sz="2000" b="1" dirty="0" smtClean="0">
                <a:solidFill>
                  <a:schemeClr val="bg1"/>
                </a:solidFill>
              </a:rPr>
              <a:t>Cyclone</a:t>
            </a:r>
            <a:endParaRPr lang="en-US" sz="2000" b="1" dirty="0">
              <a:solidFill>
                <a:schemeClr val="bg1"/>
              </a:solidFill>
            </a:endParaRPr>
          </a:p>
        </p:txBody>
      </p:sp>
      <p:cxnSp>
        <p:nvCxnSpPr>
          <p:cNvPr id="16" name="Straight Arrow Connector 15"/>
          <p:cNvCxnSpPr/>
          <p:nvPr/>
        </p:nvCxnSpPr>
        <p:spPr>
          <a:xfrm flipH="1" flipV="1">
            <a:off x="7010400" y="4967470"/>
            <a:ext cx="228600" cy="457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853051" y="5806209"/>
            <a:ext cx="328472" cy="4198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333907" y="5873593"/>
            <a:ext cx="228426" cy="3524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114723" y="3733800"/>
            <a:ext cx="488218" cy="36035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375400" y="977615"/>
            <a:ext cx="2451100" cy="1938992"/>
          </a:xfrm>
          <a:prstGeom prst="rect">
            <a:avLst/>
          </a:prstGeom>
          <a:noFill/>
        </p:spPr>
        <p:txBody>
          <a:bodyPr wrap="square" rtlCol="0">
            <a:spAutoFit/>
          </a:bodyPr>
          <a:lstStyle/>
          <a:p>
            <a:r>
              <a:rPr lang="en-US" sz="2400" dirty="0" smtClean="0">
                <a:solidFill>
                  <a:srgbClr val="FFC000"/>
                </a:solidFill>
              </a:rPr>
              <a:t>Impacts: </a:t>
            </a:r>
          </a:p>
          <a:p>
            <a:pPr marL="342900" indent="-342900">
              <a:buFont typeface="Arial" charset="0"/>
              <a:buChar char="•"/>
            </a:pPr>
            <a:r>
              <a:rPr lang="en-US" sz="2400" dirty="0" smtClean="0"/>
              <a:t>Strong Winds</a:t>
            </a:r>
          </a:p>
          <a:p>
            <a:pPr marL="342900" indent="-342900">
              <a:buFont typeface="Arial" charset="0"/>
              <a:buChar char="•"/>
            </a:pPr>
            <a:r>
              <a:rPr lang="en-US" sz="2400" dirty="0" smtClean="0"/>
              <a:t>Storm Surge</a:t>
            </a:r>
          </a:p>
          <a:p>
            <a:pPr marL="342900" indent="-342900">
              <a:buFont typeface="Arial" charset="0"/>
              <a:buChar char="•"/>
            </a:pPr>
            <a:r>
              <a:rPr lang="en-US" sz="2400" dirty="0" smtClean="0"/>
              <a:t>Heavy Rain</a:t>
            </a:r>
          </a:p>
          <a:p>
            <a:pPr marL="342900" indent="-342900">
              <a:buFont typeface="Arial" charset="0"/>
              <a:buChar char="•"/>
            </a:pPr>
            <a:r>
              <a:rPr lang="en-US" sz="2400" dirty="0" smtClean="0"/>
              <a:t>Tornados</a:t>
            </a:r>
            <a:endParaRPr lang="en-US" sz="2400" dirty="0"/>
          </a:p>
        </p:txBody>
      </p:sp>
      <p:sp>
        <p:nvSpPr>
          <p:cNvPr id="8" name="TextBox 7"/>
          <p:cNvSpPr txBox="1"/>
          <p:nvPr/>
        </p:nvSpPr>
        <p:spPr>
          <a:xfrm>
            <a:off x="317500" y="863600"/>
            <a:ext cx="3378200" cy="2308324"/>
          </a:xfrm>
          <a:prstGeom prst="rect">
            <a:avLst/>
          </a:prstGeom>
          <a:noFill/>
        </p:spPr>
        <p:txBody>
          <a:bodyPr wrap="square" rtlCol="0">
            <a:spAutoFit/>
          </a:bodyPr>
          <a:lstStyle/>
          <a:p>
            <a:r>
              <a:rPr lang="en-US" sz="2400" dirty="0" smtClean="0">
                <a:solidFill>
                  <a:srgbClr val="FFC000"/>
                </a:solidFill>
              </a:rPr>
              <a:t>Defined by:</a:t>
            </a:r>
          </a:p>
          <a:p>
            <a:pPr marL="285750" indent="-285750">
              <a:buFont typeface="Arial" charset="0"/>
              <a:buChar char="•"/>
            </a:pPr>
            <a:r>
              <a:rPr lang="en-US" sz="2400" dirty="0" smtClean="0"/>
              <a:t>Deep convection near a warm-cored low pressure center</a:t>
            </a:r>
          </a:p>
          <a:p>
            <a:pPr marL="285750" indent="-285750">
              <a:buFont typeface="Arial" charset="0"/>
              <a:buChar char="•"/>
            </a:pPr>
            <a:r>
              <a:rPr lang="en-US" sz="2400" dirty="0" smtClean="0"/>
              <a:t>Closed surface circulation &gt; 35 knots</a:t>
            </a:r>
            <a:endParaRPr lang="en-US" sz="2400" dirty="0"/>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5834" t="35906" r="53333" b="21679"/>
          <a:stretch/>
        </p:blipFill>
        <p:spPr>
          <a:xfrm>
            <a:off x="3695044" y="898318"/>
            <a:ext cx="2185711" cy="2116792"/>
          </a:xfrm>
          <a:prstGeom prst="rect">
            <a:avLst/>
          </a:prstGeom>
        </p:spPr>
      </p:pic>
    </p:spTree>
    <p:extLst>
      <p:ext uri="{BB962C8B-B14F-4D97-AF65-F5344CB8AC3E}">
        <p14:creationId xmlns:p14="http://schemas.microsoft.com/office/powerpoint/2010/main" val="20364677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9759" y="-30162"/>
            <a:ext cx="6019800" cy="868362"/>
          </a:xfrm>
        </p:spPr>
        <p:txBody>
          <a:bodyPr/>
          <a:lstStyle/>
          <a:p>
            <a:r>
              <a:rPr lang="en-US" u="sng" dirty="0" smtClean="0"/>
              <a:t>Tropical Cyclones</a:t>
            </a:r>
            <a:endParaRPr lang="en-US" u="sng" dirty="0"/>
          </a:p>
        </p:txBody>
      </p:sp>
      <p:pic>
        <p:nvPicPr>
          <p:cNvPr id="3" name="Picture 2" descr="Hurricane-Scale-1024x431.jpg (1024×431) - Google Chrome"/>
          <p:cNvPicPr>
            <a:picLocks noChangeAspect="1"/>
          </p:cNvPicPr>
          <p:nvPr/>
        </p:nvPicPr>
        <p:blipFill rotWithShape="1">
          <a:blip r:embed="rId3">
            <a:extLst>
              <a:ext uri="{28A0092B-C50C-407E-A947-70E740481C1C}">
                <a14:useLocalDpi xmlns:a14="http://schemas.microsoft.com/office/drawing/2010/main" val="0"/>
              </a:ext>
            </a:extLst>
          </a:blip>
          <a:srcRect l="827" t="6768" r="48264" b="57041"/>
          <a:stretch/>
        </p:blipFill>
        <p:spPr>
          <a:xfrm>
            <a:off x="1917700" y="838200"/>
            <a:ext cx="5384314" cy="2325045"/>
          </a:xfrm>
          <a:prstGeom prst="rect">
            <a:avLst/>
          </a:prstGeom>
        </p:spPr>
      </p:pic>
      <p:pic>
        <p:nvPicPr>
          <p:cNvPr id="21" name="Picture 20" descr="NAT_ace_2014.png (960×720) - Google Chrome"/>
          <p:cNvPicPr>
            <a:picLocks noChangeAspect="1"/>
          </p:cNvPicPr>
          <p:nvPr/>
        </p:nvPicPr>
        <p:blipFill rotWithShape="1">
          <a:blip r:embed="rId4">
            <a:extLst>
              <a:ext uri="{28A0092B-C50C-407E-A947-70E740481C1C}">
                <a14:useLocalDpi xmlns:a14="http://schemas.microsoft.com/office/drawing/2010/main" val="0"/>
              </a:ext>
            </a:extLst>
          </a:blip>
          <a:srcRect l="1074" t="7041" r="50000" b="32279"/>
          <a:stretch/>
        </p:blipFill>
        <p:spPr>
          <a:xfrm>
            <a:off x="152400" y="3353745"/>
            <a:ext cx="4473759" cy="3370433"/>
          </a:xfrm>
          <a:prstGeom prst="rect">
            <a:avLst/>
          </a:prstGeom>
        </p:spPr>
      </p:pic>
      <p:pic>
        <p:nvPicPr>
          <p:cNvPr id="22" name="Picture 21" descr="peakofseason.gif (831×546) - Google Chrome"/>
          <p:cNvPicPr>
            <a:picLocks noChangeAspect="1"/>
          </p:cNvPicPr>
          <p:nvPr/>
        </p:nvPicPr>
        <p:blipFill rotWithShape="1">
          <a:blip r:embed="rId5">
            <a:extLst>
              <a:ext uri="{28A0092B-C50C-407E-A947-70E740481C1C}">
                <a14:useLocalDpi xmlns:a14="http://schemas.microsoft.com/office/drawing/2010/main" val="0"/>
              </a:ext>
            </a:extLst>
          </a:blip>
          <a:srcRect l="992" t="6496" r="57024" b="47653"/>
          <a:stretch/>
        </p:blipFill>
        <p:spPr>
          <a:xfrm>
            <a:off x="4773431" y="3898901"/>
            <a:ext cx="4230869" cy="2806700"/>
          </a:xfrm>
          <a:prstGeom prst="rect">
            <a:avLst/>
          </a:prstGeom>
        </p:spPr>
      </p:pic>
      <p:sp>
        <p:nvSpPr>
          <p:cNvPr id="23" name="TextBox 22"/>
          <p:cNvSpPr txBox="1"/>
          <p:nvPr/>
        </p:nvSpPr>
        <p:spPr>
          <a:xfrm>
            <a:off x="4773431" y="3207907"/>
            <a:ext cx="3904514" cy="646331"/>
          </a:xfrm>
          <a:prstGeom prst="rect">
            <a:avLst/>
          </a:prstGeom>
          <a:noFill/>
        </p:spPr>
        <p:txBody>
          <a:bodyPr wrap="square" rtlCol="0">
            <a:spAutoFit/>
          </a:bodyPr>
          <a:lstStyle/>
          <a:p>
            <a:pPr algn="ctr"/>
            <a:r>
              <a:rPr lang="en-US" dirty="0" smtClean="0"/>
              <a:t>Negative correlation between Atlantic and Pacific </a:t>
            </a:r>
            <a:r>
              <a:rPr lang="en-US" smtClean="0"/>
              <a:t>ACE indices</a:t>
            </a:r>
            <a:endParaRPr lang="en-US" dirty="0"/>
          </a:p>
        </p:txBody>
      </p:sp>
    </p:spTree>
    <p:extLst>
      <p:ext uri="{BB962C8B-B14F-4D97-AF65-F5344CB8AC3E}">
        <p14:creationId xmlns:p14="http://schemas.microsoft.com/office/powerpoint/2010/main" val="3183520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60438"/>
          </a:xfrm>
        </p:spPr>
        <p:txBody>
          <a:bodyPr/>
          <a:lstStyle/>
          <a:p>
            <a:r>
              <a:rPr lang="en-US" u="sng" dirty="0" smtClean="0"/>
              <a:t>Anatomy of a Mature Hurricane</a:t>
            </a:r>
            <a:endParaRPr lang="en-US" u="sng" dirty="0"/>
          </a:p>
        </p:txBody>
      </p:sp>
      <p:pic>
        <p:nvPicPr>
          <p:cNvPr id="3" name="Picture 2" descr="hurricanestructure.jpg (700×480) - Google Chrome"/>
          <p:cNvPicPr>
            <a:picLocks noChangeAspect="1"/>
          </p:cNvPicPr>
          <p:nvPr/>
        </p:nvPicPr>
        <p:blipFill rotWithShape="1">
          <a:blip r:embed="rId2">
            <a:extLst>
              <a:ext uri="{28A0092B-C50C-407E-A947-70E740481C1C}">
                <a14:useLocalDpi xmlns:a14="http://schemas.microsoft.com/office/drawing/2010/main" val="0"/>
              </a:ext>
            </a:extLst>
          </a:blip>
          <a:srcRect l="1240" t="9898" r="63648" b="76633"/>
          <a:stretch/>
        </p:blipFill>
        <p:spPr>
          <a:xfrm>
            <a:off x="261257" y="1905000"/>
            <a:ext cx="8577943" cy="1998833"/>
          </a:xfrm>
          <a:prstGeom prst="rect">
            <a:avLst/>
          </a:prstGeom>
        </p:spPr>
      </p:pic>
      <p:sp>
        <p:nvSpPr>
          <p:cNvPr id="4" name="TextBox 3"/>
          <p:cNvSpPr txBox="1"/>
          <p:nvPr/>
        </p:nvSpPr>
        <p:spPr>
          <a:xfrm>
            <a:off x="4286362" y="3429000"/>
            <a:ext cx="457200" cy="584775"/>
          </a:xfrm>
          <a:prstGeom prst="rect">
            <a:avLst/>
          </a:prstGeom>
          <a:noFill/>
        </p:spPr>
        <p:txBody>
          <a:bodyPr wrap="square" rtlCol="0">
            <a:spAutoFit/>
          </a:bodyPr>
          <a:lstStyle/>
          <a:p>
            <a:r>
              <a:rPr lang="en-US" sz="3200" b="1" dirty="0" smtClean="0">
                <a:solidFill>
                  <a:srgbClr val="FF0000"/>
                </a:solidFill>
              </a:rPr>
              <a:t>L</a:t>
            </a:r>
            <a:endParaRPr lang="en-US" b="1" dirty="0">
              <a:solidFill>
                <a:srgbClr val="FF0000"/>
              </a:solidFill>
            </a:endParaRPr>
          </a:p>
        </p:txBody>
      </p:sp>
      <p:sp>
        <p:nvSpPr>
          <p:cNvPr id="5" name="TextBox 4"/>
          <p:cNvSpPr txBox="1"/>
          <p:nvPr/>
        </p:nvSpPr>
        <p:spPr>
          <a:xfrm>
            <a:off x="4267200" y="2005131"/>
            <a:ext cx="457200" cy="584775"/>
          </a:xfrm>
          <a:prstGeom prst="rect">
            <a:avLst/>
          </a:prstGeom>
          <a:noFill/>
        </p:spPr>
        <p:txBody>
          <a:bodyPr wrap="square" rtlCol="0">
            <a:spAutoFit/>
          </a:bodyPr>
          <a:lstStyle/>
          <a:p>
            <a:r>
              <a:rPr lang="en-US" sz="3200" b="1" dirty="0">
                <a:solidFill>
                  <a:schemeClr val="bg2">
                    <a:lumMod val="60000"/>
                    <a:lumOff val="40000"/>
                  </a:schemeClr>
                </a:solidFill>
              </a:rPr>
              <a:t>H</a:t>
            </a:r>
            <a:endParaRPr lang="en-US" b="1" dirty="0">
              <a:solidFill>
                <a:schemeClr val="bg2">
                  <a:lumMod val="60000"/>
                  <a:lumOff val="40000"/>
                </a:schemeClr>
              </a:solidFill>
            </a:endParaRPr>
          </a:p>
        </p:txBody>
      </p:sp>
      <p:cxnSp>
        <p:nvCxnSpPr>
          <p:cNvPr id="7" name="Straight Arrow Connector 6"/>
          <p:cNvCxnSpPr/>
          <p:nvPr/>
        </p:nvCxnSpPr>
        <p:spPr>
          <a:xfrm flipV="1">
            <a:off x="4114800" y="3341281"/>
            <a:ext cx="0" cy="38010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800600" y="3341281"/>
            <a:ext cx="0" cy="38010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81400" y="3429000"/>
            <a:ext cx="0" cy="29238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410200" y="3429000"/>
            <a:ext cx="0" cy="30192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876800" y="3039357"/>
            <a:ext cx="152400" cy="30192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3942248" y="3010383"/>
            <a:ext cx="152400" cy="30192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943600" y="3430438"/>
            <a:ext cx="0" cy="30192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027848" y="3438537"/>
            <a:ext cx="0" cy="30192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481316" y="2904416"/>
            <a:ext cx="0" cy="58566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743200" y="3349924"/>
            <a:ext cx="0" cy="23147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640060" y="3349645"/>
            <a:ext cx="0" cy="23031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810000" y="3358023"/>
            <a:ext cx="0" cy="23147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276600" y="3343717"/>
            <a:ext cx="0" cy="23147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257800" y="3510423"/>
            <a:ext cx="0" cy="23147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172200" y="3343717"/>
            <a:ext cx="0" cy="23147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105400" y="3358023"/>
            <a:ext cx="0" cy="23147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6781800" y="3343717"/>
            <a:ext cx="0" cy="23147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209800" y="3374343"/>
            <a:ext cx="0" cy="23147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2438400" y="3424231"/>
            <a:ext cx="0" cy="30192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6477000" y="3464803"/>
            <a:ext cx="0" cy="30192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8" name="Curved Up Arrow 37"/>
          <p:cNvSpPr/>
          <p:nvPr/>
        </p:nvSpPr>
        <p:spPr>
          <a:xfrm>
            <a:off x="3520898" y="4013775"/>
            <a:ext cx="2058660" cy="1143000"/>
          </a:xfrm>
          <a:prstGeom prst="curvedUpArrow">
            <a:avLst>
              <a:gd name="adj1" fmla="val 10682"/>
              <a:gd name="adj2" fmla="val 33372"/>
              <a:gd name="adj3" fmla="val 216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Curved Up Arrow 38"/>
          <p:cNvSpPr/>
          <p:nvPr/>
        </p:nvSpPr>
        <p:spPr>
          <a:xfrm>
            <a:off x="4208430" y="4114800"/>
            <a:ext cx="613064" cy="381000"/>
          </a:xfrm>
          <a:prstGeom prst="curvedUpArrow">
            <a:avLst>
              <a:gd name="adj1" fmla="val 10682"/>
              <a:gd name="adj2" fmla="val 33372"/>
              <a:gd name="adj3" fmla="val 216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Curved Up Arrow 39"/>
          <p:cNvSpPr/>
          <p:nvPr/>
        </p:nvSpPr>
        <p:spPr>
          <a:xfrm>
            <a:off x="2969326" y="4114800"/>
            <a:ext cx="3217358" cy="1853625"/>
          </a:xfrm>
          <a:prstGeom prst="curvedUpArrow">
            <a:avLst>
              <a:gd name="adj1" fmla="val 8264"/>
              <a:gd name="adj2" fmla="val 27220"/>
              <a:gd name="adj3" fmla="val 216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Curved Up Arrow 40"/>
          <p:cNvSpPr/>
          <p:nvPr/>
        </p:nvSpPr>
        <p:spPr>
          <a:xfrm>
            <a:off x="2416988" y="4114800"/>
            <a:ext cx="4593412" cy="2387025"/>
          </a:xfrm>
          <a:prstGeom prst="curvedUpArrow">
            <a:avLst>
              <a:gd name="adj1" fmla="val 5050"/>
              <a:gd name="adj2" fmla="val 22862"/>
              <a:gd name="adj3" fmla="val 216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Curved Down Arrow 41"/>
          <p:cNvSpPr/>
          <p:nvPr/>
        </p:nvSpPr>
        <p:spPr>
          <a:xfrm>
            <a:off x="1457381" y="1416048"/>
            <a:ext cx="6534038" cy="1143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Curved Down Arrow 42"/>
          <p:cNvSpPr/>
          <p:nvPr/>
        </p:nvSpPr>
        <p:spPr>
          <a:xfrm>
            <a:off x="2306849" y="1826382"/>
            <a:ext cx="4695994" cy="7239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Up Arrow 44"/>
          <p:cNvSpPr/>
          <p:nvPr/>
        </p:nvSpPr>
        <p:spPr>
          <a:xfrm rot="17041650">
            <a:off x="2646333" y="2454118"/>
            <a:ext cx="197637" cy="412754"/>
          </a:xfrm>
          <a:prstGeom prst="upArrow">
            <a:avLst>
              <a:gd name="adj1" fmla="val 24375"/>
              <a:gd name="adj2" fmla="val 513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Up Arrow 45"/>
          <p:cNvSpPr/>
          <p:nvPr/>
        </p:nvSpPr>
        <p:spPr>
          <a:xfrm rot="16413631">
            <a:off x="3258407" y="2495868"/>
            <a:ext cx="197637" cy="412754"/>
          </a:xfrm>
          <a:prstGeom prst="upArrow">
            <a:avLst>
              <a:gd name="adj1" fmla="val 24375"/>
              <a:gd name="adj2" fmla="val 513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Up Arrow 46"/>
          <p:cNvSpPr/>
          <p:nvPr/>
        </p:nvSpPr>
        <p:spPr>
          <a:xfrm rot="17955050">
            <a:off x="3754022" y="2586592"/>
            <a:ext cx="197637" cy="412754"/>
          </a:xfrm>
          <a:prstGeom prst="upArrow">
            <a:avLst>
              <a:gd name="adj1" fmla="val 24375"/>
              <a:gd name="adj2" fmla="val 513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eft Arrow 48"/>
          <p:cNvSpPr/>
          <p:nvPr/>
        </p:nvSpPr>
        <p:spPr>
          <a:xfrm>
            <a:off x="4876800" y="3747075"/>
            <a:ext cx="1600200" cy="291525"/>
          </a:xfrm>
          <a:prstGeom prst="leftArrow">
            <a:avLst>
              <a:gd name="adj1" fmla="val 24077"/>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eft Arrow 49"/>
          <p:cNvSpPr/>
          <p:nvPr/>
        </p:nvSpPr>
        <p:spPr>
          <a:xfrm rot="10800000">
            <a:off x="2438401" y="3740461"/>
            <a:ext cx="1600200" cy="291525"/>
          </a:xfrm>
          <a:prstGeom prst="leftArrow">
            <a:avLst>
              <a:gd name="adj1" fmla="val 24077"/>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Left Arrow 50"/>
          <p:cNvSpPr/>
          <p:nvPr/>
        </p:nvSpPr>
        <p:spPr>
          <a:xfrm>
            <a:off x="6733939" y="3766727"/>
            <a:ext cx="1600200" cy="291525"/>
          </a:xfrm>
          <a:prstGeom prst="leftArrow">
            <a:avLst>
              <a:gd name="adj1" fmla="val 24077"/>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Left Arrow 51"/>
          <p:cNvSpPr/>
          <p:nvPr/>
        </p:nvSpPr>
        <p:spPr>
          <a:xfrm rot="10800000">
            <a:off x="667621" y="3758070"/>
            <a:ext cx="1600200" cy="291525"/>
          </a:xfrm>
          <a:prstGeom prst="leftArrow">
            <a:avLst>
              <a:gd name="adj1" fmla="val 24077"/>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Left Arrow 52"/>
          <p:cNvSpPr/>
          <p:nvPr/>
        </p:nvSpPr>
        <p:spPr>
          <a:xfrm rot="10800000">
            <a:off x="6400800" y="2758653"/>
            <a:ext cx="1219199" cy="291525"/>
          </a:xfrm>
          <a:prstGeom prst="leftArrow">
            <a:avLst>
              <a:gd name="adj1" fmla="val 24077"/>
              <a:gd name="adj2" fmla="val 50000"/>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Left Arrow 54"/>
          <p:cNvSpPr/>
          <p:nvPr/>
        </p:nvSpPr>
        <p:spPr>
          <a:xfrm>
            <a:off x="1371600" y="2757951"/>
            <a:ext cx="1219199" cy="291525"/>
          </a:xfrm>
          <a:prstGeom prst="leftArrow">
            <a:avLst>
              <a:gd name="adj1" fmla="val 24077"/>
              <a:gd name="adj2" fmla="val 50000"/>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276600" y="3605819"/>
            <a:ext cx="1204716" cy="508981"/>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6267090" y="4134452"/>
            <a:ext cx="2718430" cy="2576738"/>
          </a:xfrm>
          <a:prstGeom prst="rect">
            <a:avLst/>
          </a:prstGeom>
          <a:solidFill>
            <a:schemeClr val="bg1"/>
          </a:solid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loud 61"/>
          <p:cNvSpPr/>
          <p:nvPr/>
        </p:nvSpPr>
        <p:spPr>
          <a:xfrm>
            <a:off x="6556493" y="4342319"/>
            <a:ext cx="2217652" cy="759761"/>
          </a:xfrm>
          <a:prstGeom prst="cloud">
            <a:avLst/>
          </a:prstGeom>
          <a:solidFill>
            <a:schemeClr val="tx1">
              <a:lumMod val="75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iangle 62"/>
          <p:cNvSpPr/>
          <p:nvPr/>
        </p:nvSpPr>
        <p:spPr>
          <a:xfrm>
            <a:off x="8508190" y="5187341"/>
            <a:ext cx="247762" cy="304800"/>
          </a:xfrm>
          <a:prstGeom prst="triangle">
            <a:avLst/>
          </a:prstGeom>
          <a:solidFill>
            <a:schemeClr val="accent6">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6363936" y="6261697"/>
            <a:ext cx="2512126" cy="369332"/>
          </a:xfrm>
          <a:prstGeom prst="rect">
            <a:avLst/>
          </a:prstGeom>
          <a:solidFill>
            <a:schemeClr val="bg2">
              <a:lumMod val="60000"/>
              <a:lumOff val="40000"/>
            </a:schemeClr>
          </a:solidFill>
        </p:spPr>
        <p:txBody>
          <a:bodyPr wrap="square" rtlCol="0">
            <a:spAutoFit/>
          </a:bodyPr>
          <a:lstStyle/>
          <a:p>
            <a:pPr algn="ctr"/>
            <a:r>
              <a:rPr lang="en-US" b="1" dirty="0" smtClean="0">
                <a:solidFill>
                  <a:schemeClr val="bg1"/>
                </a:solidFill>
              </a:rPr>
              <a:t>Warm Ocean</a:t>
            </a:r>
            <a:endParaRPr lang="en-US" b="1" dirty="0">
              <a:solidFill>
                <a:schemeClr val="bg1"/>
              </a:solidFill>
            </a:endParaRPr>
          </a:p>
        </p:txBody>
      </p:sp>
      <p:sp>
        <p:nvSpPr>
          <p:cNvPr id="65" name="Freeform 64"/>
          <p:cNvSpPr/>
          <p:nvPr/>
        </p:nvSpPr>
        <p:spPr>
          <a:xfrm>
            <a:off x="8439038" y="5497874"/>
            <a:ext cx="242454" cy="712398"/>
          </a:xfrm>
          <a:custGeom>
            <a:avLst/>
            <a:gdLst>
              <a:gd name="connsiteX0" fmla="*/ 138358 w 149348"/>
              <a:gd name="connsiteY0" fmla="*/ 595423 h 595423"/>
              <a:gd name="connsiteX1" fmla="*/ 95827 w 149348"/>
              <a:gd name="connsiteY1" fmla="*/ 584791 h 595423"/>
              <a:gd name="connsiteX2" fmla="*/ 74562 w 149348"/>
              <a:gd name="connsiteY2" fmla="*/ 563525 h 595423"/>
              <a:gd name="connsiteX3" fmla="*/ 21399 w 149348"/>
              <a:gd name="connsiteY3" fmla="*/ 520995 h 595423"/>
              <a:gd name="connsiteX4" fmla="*/ 10767 w 149348"/>
              <a:gd name="connsiteY4" fmla="*/ 425302 h 595423"/>
              <a:gd name="connsiteX5" fmla="*/ 42665 w 149348"/>
              <a:gd name="connsiteY5" fmla="*/ 414670 h 595423"/>
              <a:gd name="connsiteX6" fmla="*/ 63930 w 149348"/>
              <a:gd name="connsiteY6" fmla="*/ 393404 h 595423"/>
              <a:gd name="connsiteX7" fmla="*/ 127725 w 149348"/>
              <a:gd name="connsiteY7" fmla="*/ 350874 h 595423"/>
              <a:gd name="connsiteX8" fmla="*/ 148990 w 149348"/>
              <a:gd name="connsiteY8" fmla="*/ 318977 h 595423"/>
              <a:gd name="connsiteX9" fmla="*/ 117092 w 149348"/>
              <a:gd name="connsiteY9" fmla="*/ 265814 h 595423"/>
              <a:gd name="connsiteX10" fmla="*/ 32032 w 149348"/>
              <a:gd name="connsiteY10" fmla="*/ 202018 h 595423"/>
              <a:gd name="connsiteX11" fmla="*/ 10767 w 149348"/>
              <a:gd name="connsiteY11" fmla="*/ 170121 h 595423"/>
              <a:gd name="connsiteX12" fmla="*/ 42665 w 149348"/>
              <a:gd name="connsiteY12" fmla="*/ 85060 h 595423"/>
              <a:gd name="connsiteX13" fmla="*/ 74562 w 149348"/>
              <a:gd name="connsiteY13" fmla="*/ 74428 h 595423"/>
              <a:gd name="connsiteX14" fmla="*/ 95827 w 149348"/>
              <a:gd name="connsiteY14" fmla="*/ 42530 h 595423"/>
              <a:gd name="connsiteX15" fmla="*/ 138358 w 149348"/>
              <a:gd name="connsiteY15" fmla="*/ 0 h 59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348" h="595423">
                <a:moveTo>
                  <a:pt x="138358" y="595423"/>
                </a:moveTo>
                <a:cubicBezTo>
                  <a:pt x="124181" y="591879"/>
                  <a:pt x="108897" y="591326"/>
                  <a:pt x="95827" y="584791"/>
                </a:cubicBezTo>
                <a:cubicBezTo>
                  <a:pt x="86861" y="580308"/>
                  <a:pt x="82390" y="569787"/>
                  <a:pt x="74562" y="563525"/>
                </a:cubicBezTo>
                <a:cubicBezTo>
                  <a:pt x="7486" y="509862"/>
                  <a:pt x="72755" y="572349"/>
                  <a:pt x="21399" y="520995"/>
                </a:cubicBezTo>
                <a:cubicBezTo>
                  <a:pt x="14310" y="499729"/>
                  <a:pt x="-15815" y="451883"/>
                  <a:pt x="10767" y="425302"/>
                </a:cubicBezTo>
                <a:cubicBezTo>
                  <a:pt x="18692" y="417377"/>
                  <a:pt x="32032" y="418214"/>
                  <a:pt x="42665" y="414670"/>
                </a:cubicBezTo>
                <a:cubicBezTo>
                  <a:pt x="49753" y="407581"/>
                  <a:pt x="55910" y="399419"/>
                  <a:pt x="63930" y="393404"/>
                </a:cubicBezTo>
                <a:cubicBezTo>
                  <a:pt x="84376" y="378069"/>
                  <a:pt x="127725" y="350874"/>
                  <a:pt x="127725" y="350874"/>
                </a:cubicBezTo>
                <a:cubicBezTo>
                  <a:pt x="134813" y="340242"/>
                  <a:pt x="146889" y="331582"/>
                  <a:pt x="148990" y="318977"/>
                </a:cubicBezTo>
                <a:cubicBezTo>
                  <a:pt x="152383" y="298622"/>
                  <a:pt x="130904" y="276173"/>
                  <a:pt x="117092" y="265814"/>
                </a:cubicBezTo>
                <a:cubicBezTo>
                  <a:pt x="83069" y="240297"/>
                  <a:pt x="56419" y="232502"/>
                  <a:pt x="32032" y="202018"/>
                </a:cubicBezTo>
                <a:cubicBezTo>
                  <a:pt x="24049" y="192040"/>
                  <a:pt x="17855" y="180753"/>
                  <a:pt x="10767" y="170121"/>
                </a:cubicBezTo>
                <a:cubicBezTo>
                  <a:pt x="16531" y="141300"/>
                  <a:pt x="16589" y="105921"/>
                  <a:pt x="42665" y="85060"/>
                </a:cubicBezTo>
                <a:cubicBezTo>
                  <a:pt x="51417" y="78059"/>
                  <a:pt x="63930" y="77972"/>
                  <a:pt x="74562" y="74428"/>
                </a:cubicBezTo>
                <a:cubicBezTo>
                  <a:pt x="81650" y="63795"/>
                  <a:pt x="87646" y="52347"/>
                  <a:pt x="95827" y="42530"/>
                </a:cubicBezTo>
                <a:cubicBezTo>
                  <a:pt x="95844" y="42510"/>
                  <a:pt x="128900" y="9457"/>
                  <a:pt x="138358" y="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7904001" y="5520720"/>
            <a:ext cx="242454" cy="712398"/>
          </a:xfrm>
          <a:custGeom>
            <a:avLst/>
            <a:gdLst>
              <a:gd name="connsiteX0" fmla="*/ 138358 w 149348"/>
              <a:gd name="connsiteY0" fmla="*/ 595423 h 595423"/>
              <a:gd name="connsiteX1" fmla="*/ 95827 w 149348"/>
              <a:gd name="connsiteY1" fmla="*/ 584791 h 595423"/>
              <a:gd name="connsiteX2" fmla="*/ 74562 w 149348"/>
              <a:gd name="connsiteY2" fmla="*/ 563525 h 595423"/>
              <a:gd name="connsiteX3" fmla="*/ 21399 w 149348"/>
              <a:gd name="connsiteY3" fmla="*/ 520995 h 595423"/>
              <a:gd name="connsiteX4" fmla="*/ 10767 w 149348"/>
              <a:gd name="connsiteY4" fmla="*/ 425302 h 595423"/>
              <a:gd name="connsiteX5" fmla="*/ 42665 w 149348"/>
              <a:gd name="connsiteY5" fmla="*/ 414670 h 595423"/>
              <a:gd name="connsiteX6" fmla="*/ 63930 w 149348"/>
              <a:gd name="connsiteY6" fmla="*/ 393404 h 595423"/>
              <a:gd name="connsiteX7" fmla="*/ 127725 w 149348"/>
              <a:gd name="connsiteY7" fmla="*/ 350874 h 595423"/>
              <a:gd name="connsiteX8" fmla="*/ 148990 w 149348"/>
              <a:gd name="connsiteY8" fmla="*/ 318977 h 595423"/>
              <a:gd name="connsiteX9" fmla="*/ 117092 w 149348"/>
              <a:gd name="connsiteY9" fmla="*/ 265814 h 595423"/>
              <a:gd name="connsiteX10" fmla="*/ 32032 w 149348"/>
              <a:gd name="connsiteY10" fmla="*/ 202018 h 595423"/>
              <a:gd name="connsiteX11" fmla="*/ 10767 w 149348"/>
              <a:gd name="connsiteY11" fmla="*/ 170121 h 595423"/>
              <a:gd name="connsiteX12" fmla="*/ 42665 w 149348"/>
              <a:gd name="connsiteY12" fmla="*/ 85060 h 595423"/>
              <a:gd name="connsiteX13" fmla="*/ 74562 w 149348"/>
              <a:gd name="connsiteY13" fmla="*/ 74428 h 595423"/>
              <a:gd name="connsiteX14" fmla="*/ 95827 w 149348"/>
              <a:gd name="connsiteY14" fmla="*/ 42530 h 595423"/>
              <a:gd name="connsiteX15" fmla="*/ 138358 w 149348"/>
              <a:gd name="connsiteY15" fmla="*/ 0 h 59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348" h="595423">
                <a:moveTo>
                  <a:pt x="138358" y="595423"/>
                </a:moveTo>
                <a:cubicBezTo>
                  <a:pt x="124181" y="591879"/>
                  <a:pt x="108897" y="591326"/>
                  <a:pt x="95827" y="584791"/>
                </a:cubicBezTo>
                <a:cubicBezTo>
                  <a:pt x="86861" y="580308"/>
                  <a:pt x="82390" y="569787"/>
                  <a:pt x="74562" y="563525"/>
                </a:cubicBezTo>
                <a:cubicBezTo>
                  <a:pt x="7486" y="509862"/>
                  <a:pt x="72755" y="572349"/>
                  <a:pt x="21399" y="520995"/>
                </a:cubicBezTo>
                <a:cubicBezTo>
                  <a:pt x="14310" y="499729"/>
                  <a:pt x="-15815" y="451883"/>
                  <a:pt x="10767" y="425302"/>
                </a:cubicBezTo>
                <a:cubicBezTo>
                  <a:pt x="18692" y="417377"/>
                  <a:pt x="32032" y="418214"/>
                  <a:pt x="42665" y="414670"/>
                </a:cubicBezTo>
                <a:cubicBezTo>
                  <a:pt x="49753" y="407581"/>
                  <a:pt x="55910" y="399419"/>
                  <a:pt x="63930" y="393404"/>
                </a:cubicBezTo>
                <a:cubicBezTo>
                  <a:pt x="84376" y="378069"/>
                  <a:pt x="127725" y="350874"/>
                  <a:pt x="127725" y="350874"/>
                </a:cubicBezTo>
                <a:cubicBezTo>
                  <a:pt x="134813" y="340242"/>
                  <a:pt x="146889" y="331582"/>
                  <a:pt x="148990" y="318977"/>
                </a:cubicBezTo>
                <a:cubicBezTo>
                  <a:pt x="152383" y="298622"/>
                  <a:pt x="130904" y="276173"/>
                  <a:pt x="117092" y="265814"/>
                </a:cubicBezTo>
                <a:cubicBezTo>
                  <a:pt x="83069" y="240297"/>
                  <a:pt x="56419" y="232502"/>
                  <a:pt x="32032" y="202018"/>
                </a:cubicBezTo>
                <a:cubicBezTo>
                  <a:pt x="24049" y="192040"/>
                  <a:pt x="17855" y="180753"/>
                  <a:pt x="10767" y="170121"/>
                </a:cubicBezTo>
                <a:cubicBezTo>
                  <a:pt x="16531" y="141300"/>
                  <a:pt x="16589" y="105921"/>
                  <a:pt x="42665" y="85060"/>
                </a:cubicBezTo>
                <a:cubicBezTo>
                  <a:pt x="51417" y="78059"/>
                  <a:pt x="63930" y="77972"/>
                  <a:pt x="74562" y="74428"/>
                </a:cubicBezTo>
                <a:cubicBezTo>
                  <a:pt x="81650" y="63795"/>
                  <a:pt x="87646" y="52347"/>
                  <a:pt x="95827" y="42530"/>
                </a:cubicBezTo>
                <a:cubicBezTo>
                  <a:pt x="95844" y="42510"/>
                  <a:pt x="128900" y="9457"/>
                  <a:pt x="138358" y="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7301031" y="5505893"/>
            <a:ext cx="242454" cy="712398"/>
          </a:xfrm>
          <a:custGeom>
            <a:avLst/>
            <a:gdLst>
              <a:gd name="connsiteX0" fmla="*/ 138358 w 149348"/>
              <a:gd name="connsiteY0" fmla="*/ 595423 h 595423"/>
              <a:gd name="connsiteX1" fmla="*/ 95827 w 149348"/>
              <a:gd name="connsiteY1" fmla="*/ 584791 h 595423"/>
              <a:gd name="connsiteX2" fmla="*/ 74562 w 149348"/>
              <a:gd name="connsiteY2" fmla="*/ 563525 h 595423"/>
              <a:gd name="connsiteX3" fmla="*/ 21399 w 149348"/>
              <a:gd name="connsiteY3" fmla="*/ 520995 h 595423"/>
              <a:gd name="connsiteX4" fmla="*/ 10767 w 149348"/>
              <a:gd name="connsiteY4" fmla="*/ 425302 h 595423"/>
              <a:gd name="connsiteX5" fmla="*/ 42665 w 149348"/>
              <a:gd name="connsiteY5" fmla="*/ 414670 h 595423"/>
              <a:gd name="connsiteX6" fmla="*/ 63930 w 149348"/>
              <a:gd name="connsiteY6" fmla="*/ 393404 h 595423"/>
              <a:gd name="connsiteX7" fmla="*/ 127725 w 149348"/>
              <a:gd name="connsiteY7" fmla="*/ 350874 h 595423"/>
              <a:gd name="connsiteX8" fmla="*/ 148990 w 149348"/>
              <a:gd name="connsiteY8" fmla="*/ 318977 h 595423"/>
              <a:gd name="connsiteX9" fmla="*/ 117092 w 149348"/>
              <a:gd name="connsiteY9" fmla="*/ 265814 h 595423"/>
              <a:gd name="connsiteX10" fmla="*/ 32032 w 149348"/>
              <a:gd name="connsiteY10" fmla="*/ 202018 h 595423"/>
              <a:gd name="connsiteX11" fmla="*/ 10767 w 149348"/>
              <a:gd name="connsiteY11" fmla="*/ 170121 h 595423"/>
              <a:gd name="connsiteX12" fmla="*/ 42665 w 149348"/>
              <a:gd name="connsiteY12" fmla="*/ 85060 h 595423"/>
              <a:gd name="connsiteX13" fmla="*/ 74562 w 149348"/>
              <a:gd name="connsiteY13" fmla="*/ 74428 h 595423"/>
              <a:gd name="connsiteX14" fmla="*/ 95827 w 149348"/>
              <a:gd name="connsiteY14" fmla="*/ 42530 h 595423"/>
              <a:gd name="connsiteX15" fmla="*/ 138358 w 149348"/>
              <a:gd name="connsiteY15" fmla="*/ 0 h 59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348" h="595423">
                <a:moveTo>
                  <a:pt x="138358" y="595423"/>
                </a:moveTo>
                <a:cubicBezTo>
                  <a:pt x="124181" y="591879"/>
                  <a:pt x="108897" y="591326"/>
                  <a:pt x="95827" y="584791"/>
                </a:cubicBezTo>
                <a:cubicBezTo>
                  <a:pt x="86861" y="580308"/>
                  <a:pt x="82390" y="569787"/>
                  <a:pt x="74562" y="563525"/>
                </a:cubicBezTo>
                <a:cubicBezTo>
                  <a:pt x="7486" y="509862"/>
                  <a:pt x="72755" y="572349"/>
                  <a:pt x="21399" y="520995"/>
                </a:cubicBezTo>
                <a:cubicBezTo>
                  <a:pt x="14310" y="499729"/>
                  <a:pt x="-15815" y="451883"/>
                  <a:pt x="10767" y="425302"/>
                </a:cubicBezTo>
                <a:cubicBezTo>
                  <a:pt x="18692" y="417377"/>
                  <a:pt x="32032" y="418214"/>
                  <a:pt x="42665" y="414670"/>
                </a:cubicBezTo>
                <a:cubicBezTo>
                  <a:pt x="49753" y="407581"/>
                  <a:pt x="55910" y="399419"/>
                  <a:pt x="63930" y="393404"/>
                </a:cubicBezTo>
                <a:cubicBezTo>
                  <a:pt x="84376" y="378069"/>
                  <a:pt x="127725" y="350874"/>
                  <a:pt x="127725" y="350874"/>
                </a:cubicBezTo>
                <a:cubicBezTo>
                  <a:pt x="134813" y="340242"/>
                  <a:pt x="146889" y="331582"/>
                  <a:pt x="148990" y="318977"/>
                </a:cubicBezTo>
                <a:cubicBezTo>
                  <a:pt x="152383" y="298622"/>
                  <a:pt x="130904" y="276173"/>
                  <a:pt x="117092" y="265814"/>
                </a:cubicBezTo>
                <a:cubicBezTo>
                  <a:pt x="83069" y="240297"/>
                  <a:pt x="56419" y="232502"/>
                  <a:pt x="32032" y="202018"/>
                </a:cubicBezTo>
                <a:cubicBezTo>
                  <a:pt x="24049" y="192040"/>
                  <a:pt x="17855" y="180753"/>
                  <a:pt x="10767" y="170121"/>
                </a:cubicBezTo>
                <a:cubicBezTo>
                  <a:pt x="16531" y="141300"/>
                  <a:pt x="16589" y="105921"/>
                  <a:pt x="42665" y="85060"/>
                </a:cubicBezTo>
                <a:cubicBezTo>
                  <a:pt x="51417" y="78059"/>
                  <a:pt x="63930" y="77972"/>
                  <a:pt x="74562" y="74428"/>
                </a:cubicBezTo>
                <a:cubicBezTo>
                  <a:pt x="81650" y="63795"/>
                  <a:pt x="87646" y="52347"/>
                  <a:pt x="95827" y="42530"/>
                </a:cubicBezTo>
                <a:cubicBezTo>
                  <a:pt x="95844" y="42510"/>
                  <a:pt x="128900" y="9457"/>
                  <a:pt x="138358" y="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6658549" y="5505893"/>
            <a:ext cx="242454" cy="712398"/>
          </a:xfrm>
          <a:custGeom>
            <a:avLst/>
            <a:gdLst>
              <a:gd name="connsiteX0" fmla="*/ 138358 w 149348"/>
              <a:gd name="connsiteY0" fmla="*/ 595423 h 595423"/>
              <a:gd name="connsiteX1" fmla="*/ 95827 w 149348"/>
              <a:gd name="connsiteY1" fmla="*/ 584791 h 595423"/>
              <a:gd name="connsiteX2" fmla="*/ 74562 w 149348"/>
              <a:gd name="connsiteY2" fmla="*/ 563525 h 595423"/>
              <a:gd name="connsiteX3" fmla="*/ 21399 w 149348"/>
              <a:gd name="connsiteY3" fmla="*/ 520995 h 595423"/>
              <a:gd name="connsiteX4" fmla="*/ 10767 w 149348"/>
              <a:gd name="connsiteY4" fmla="*/ 425302 h 595423"/>
              <a:gd name="connsiteX5" fmla="*/ 42665 w 149348"/>
              <a:gd name="connsiteY5" fmla="*/ 414670 h 595423"/>
              <a:gd name="connsiteX6" fmla="*/ 63930 w 149348"/>
              <a:gd name="connsiteY6" fmla="*/ 393404 h 595423"/>
              <a:gd name="connsiteX7" fmla="*/ 127725 w 149348"/>
              <a:gd name="connsiteY7" fmla="*/ 350874 h 595423"/>
              <a:gd name="connsiteX8" fmla="*/ 148990 w 149348"/>
              <a:gd name="connsiteY8" fmla="*/ 318977 h 595423"/>
              <a:gd name="connsiteX9" fmla="*/ 117092 w 149348"/>
              <a:gd name="connsiteY9" fmla="*/ 265814 h 595423"/>
              <a:gd name="connsiteX10" fmla="*/ 32032 w 149348"/>
              <a:gd name="connsiteY10" fmla="*/ 202018 h 595423"/>
              <a:gd name="connsiteX11" fmla="*/ 10767 w 149348"/>
              <a:gd name="connsiteY11" fmla="*/ 170121 h 595423"/>
              <a:gd name="connsiteX12" fmla="*/ 42665 w 149348"/>
              <a:gd name="connsiteY12" fmla="*/ 85060 h 595423"/>
              <a:gd name="connsiteX13" fmla="*/ 74562 w 149348"/>
              <a:gd name="connsiteY13" fmla="*/ 74428 h 595423"/>
              <a:gd name="connsiteX14" fmla="*/ 95827 w 149348"/>
              <a:gd name="connsiteY14" fmla="*/ 42530 h 595423"/>
              <a:gd name="connsiteX15" fmla="*/ 138358 w 149348"/>
              <a:gd name="connsiteY15" fmla="*/ 0 h 59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348" h="595423">
                <a:moveTo>
                  <a:pt x="138358" y="595423"/>
                </a:moveTo>
                <a:cubicBezTo>
                  <a:pt x="124181" y="591879"/>
                  <a:pt x="108897" y="591326"/>
                  <a:pt x="95827" y="584791"/>
                </a:cubicBezTo>
                <a:cubicBezTo>
                  <a:pt x="86861" y="580308"/>
                  <a:pt x="82390" y="569787"/>
                  <a:pt x="74562" y="563525"/>
                </a:cubicBezTo>
                <a:cubicBezTo>
                  <a:pt x="7486" y="509862"/>
                  <a:pt x="72755" y="572349"/>
                  <a:pt x="21399" y="520995"/>
                </a:cubicBezTo>
                <a:cubicBezTo>
                  <a:pt x="14310" y="499729"/>
                  <a:pt x="-15815" y="451883"/>
                  <a:pt x="10767" y="425302"/>
                </a:cubicBezTo>
                <a:cubicBezTo>
                  <a:pt x="18692" y="417377"/>
                  <a:pt x="32032" y="418214"/>
                  <a:pt x="42665" y="414670"/>
                </a:cubicBezTo>
                <a:cubicBezTo>
                  <a:pt x="49753" y="407581"/>
                  <a:pt x="55910" y="399419"/>
                  <a:pt x="63930" y="393404"/>
                </a:cubicBezTo>
                <a:cubicBezTo>
                  <a:pt x="84376" y="378069"/>
                  <a:pt x="127725" y="350874"/>
                  <a:pt x="127725" y="350874"/>
                </a:cubicBezTo>
                <a:cubicBezTo>
                  <a:pt x="134813" y="340242"/>
                  <a:pt x="146889" y="331582"/>
                  <a:pt x="148990" y="318977"/>
                </a:cubicBezTo>
                <a:cubicBezTo>
                  <a:pt x="152383" y="298622"/>
                  <a:pt x="130904" y="276173"/>
                  <a:pt x="117092" y="265814"/>
                </a:cubicBezTo>
                <a:cubicBezTo>
                  <a:pt x="83069" y="240297"/>
                  <a:pt x="56419" y="232502"/>
                  <a:pt x="32032" y="202018"/>
                </a:cubicBezTo>
                <a:cubicBezTo>
                  <a:pt x="24049" y="192040"/>
                  <a:pt x="17855" y="180753"/>
                  <a:pt x="10767" y="170121"/>
                </a:cubicBezTo>
                <a:cubicBezTo>
                  <a:pt x="16531" y="141300"/>
                  <a:pt x="16589" y="105921"/>
                  <a:pt x="42665" y="85060"/>
                </a:cubicBezTo>
                <a:cubicBezTo>
                  <a:pt x="51417" y="78059"/>
                  <a:pt x="63930" y="77972"/>
                  <a:pt x="74562" y="74428"/>
                </a:cubicBezTo>
                <a:cubicBezTo>
                  <a:pt x="81650" y="63795"/>
                  <a:pt x="87646" y="52347"/>
                  <a:pt x="95827" y="42530"/>
                </a:cubicBezTo>
                <a:cubicBezTo>
                  <a:pt x="95844" y="42510"/>
                  <a:pt x="128900" y="9457"/>
                  <a:pt x="138358" y="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iangle 70"/>
          <p:cNvSpPr/>
          <p:nvPr/>
        </p:nvSpPr>
        <p:spPr>
          <a:xfrm>
            <a:off x="7980370" y="5205019"/>
            <a:ext cx="247762" cy="304800"/>
          </a:xfrm>
          <a:prstGeom prst="triangle">
            <a:avLst/>
          </a:prstGeom>
          <a:solidFill>
            <a:schemeClr val="accent6">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iangle 71"/>
          <p:cNvSpPr/>
          <p:nvPr/>
        </p:nvSpPr>
        <p:spPr>
          <a:xfrm>
            <a:off x="7370916" y="5217869"/>
            <a:ext cx="247762" cy="304800"/>
          </a:xfrm>
          <a:prstGeom prst="triangle">
            <a:avLst/>
          </a:prstGeom>
          <a:solidFill>
            <a:schemeClr val="accent6">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iangle 72"/>
          <p:cNvSpPr/>
          <p:nvPr/>
        </p:nvSpPr>
        <p:spPr>
          <a:xfrm>
            <a:off x="6728326" y="5205019"/>
            <a:ext cx="247762" cy="304800"/>
          </a:xfrm>
          <a:prstGeom prst="triangle">
            <a:avLst/>
          </a:prstGeom>
          <a:solidFill>
            <a:schemeClr val="accent6">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76200" y="4407158"/>
            <a:ext cx="2438399" cy="2092881"/>
          </a:xfrm>
          <a:prstGeom prst="rect">
            <a:avLst/>
          </a:prstGeom>
          <a:noFill/>
        </p:spPr>
        <p:txBody>
          <a:bodyPr wrap="square" rtlCol="0">
            <a:spAutoFit/>
          </a:bodyPr>
          <a:lstStyle/>
          <a:p>
            <a:r>
              <a:rPr lang="en-US" b="1" dirty="0" smtClean="0">
                <a:solidFill>
                  <a:schemeClr val="accent6">
                    <a:lumMod val="60000"/>
                    <a:lumOff val="40000"/>
                  </a:schemeClr>
                </a:solidFill>
              </a:rPr>
              <a:t>Positive feedback loop:</a:t>
            </a:r>
          </a:p>
          <a:p>
            <a:endParaRPr lang="en-US" sz="1200" dirty="0" smtClean="0"/>
          </a:p>
          <a:p>
            <a:r>
              <a:rPr lang="en-US" dirty="0" smtClean="0"/>
              <a:t>Energy evaporated from ocean (“surface flux”)</a:t>
            </a:r>
          </a:p>
          <a:p>
            <a:pPr marL="285750" indent="-285750">
              <a:buFont typeface="Wingdings" charset="2"/>
              <a:buChar char="à"/>
            </a:pPr>
            <a:r>
              <a:rPr lang="en-US" sz="1600" dirty="0" smtClean="0">
                <a:sym typeface="Wingdings"/>
              </a:rPr>
              <a:t>Enhances convection</a:t>
            </a:r>
          </a:p>
          <a:p>
            <a:pPr marL="285750" indent="-285750">
              <a:buFont typeface="Wingdings" charset="2"/>
              <a:buChar char="à"/>
            </a:pPr>
            <a:r>
              <a:rPr lang="en-US" sz="1600" dirty="0" smtClean="0">
                <a:sym typeface="Wingdings"/>
              </a:rPr>
              <a:t>Lowers pressure</a:t>
            </a:r>
          </a:p>
          <a:p>
            <a:pPr marL="285750" indent="-285750">
              <a:buFont typeface="Wingdings" charset="2"/>
              <a:buChar char="à"/>
            </a:pPr>
            <a:r>
              <a:rPr lang="en-US" sz="1600" dirty="0" smtClean="0">
                <a:sym typeface="Wingdings"/>
              </a:rPr>
              <a:t>Increases winds</a:t>
            </a:r>
          </a:p>
          <a:p>
            <a:pPr marL="285750" indent="-285750">
              <a:buFont typeface="Wingdings" charset="2"/>
              <a:buChar char="à"/>
            </a:pPr>
            <a:r>
              <a:rPr lang="en-US" sz="1600" dirty="0" smtClean="0">
                <a:sym typeface="Wingdings"/>
              </a:rPr>
              <a:t>Increases flux</a:t>
            </a:r>
            <a:endParaRPr lang="en-US" sz="1600" dirty="0"/>
          </a:p>
        </p:txBody>
      </p:sp>
    </p:spTree>
    <p:extLst>
      <p:ext uri="{BB962C8B-B14F-4D97-AF65-F5344CB8AC3E}">
        <p14:creationId xmlns:p14="http://schemas.microsoft.com/office/powerpoint/2010/main" val="80810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26" presetClass="emph" presetSubtype="0" fill="hold" grpId="0" nodeType="withEffect">
                                  <p:stCondLst>
                                    <p:cond delay="0"/>
                                  </p:stCondLst>
                                  <p:childTnLst>
                                    <p:animEffect transition="out" filter="fade">
                                      <p:cBhvr>
                                        <p:cTn id="8" dur="500" tmFilter="0, 0; .2, .5; .8, .5; 1, 0"/>
                                        <p:tgtEl>
                                          <p:spTgt spid="26"/>
                                        </p:tgtEl>
                                      </p:cBhvr>
                                    </p:animEffect>
                                    <p:animScale>
                                      <p:cBhvr>
                                        <p:cTn id="9" dur="250" autoRev="1" fill="hold"/>
                                        <p:tgtEl>
                                          <p:spTgt spid="26"/>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7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61" grpId="0" animBg="1"/>
      <p:bldP spid="62" grpId="0" animBg="1"/>
      <p:bldP spid="63" grpId="0" animBg="1"/>
      <p:bldP spid="64" grpId="0" animBg="1"/>
      <p:bldP spid="65" grpId="0" animBg="1"/>
      <p:bldP spid="66" grpId="0" animBg="1"/>
      <p:bldP spid="68" grpId="0" animBg="1"/>
      <p:bldP spid="70" grpId="0" animBg="1"/>
      <p:bldP spid="71" grpId="0" animBg="1"/>
      <p:bldP spid="72" grpId="0" animBg="1"/>
      <p:bldP spid="73" grpId="0" animBg="1"/>
      <p:bldP spid="3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u="sng" dirty="0" smtClean="0"/>
              <a:t>Development (Genesis)</a:t>
            </a:r>
            <a:endParaRPr lang="en-US" u="sng" dirty="0"/>
          </a:p>
        </p:txBody>
      </p:sp>
      <p:pic>
        <p:nvPicPr>
          <p:cNvPr id="4" name="Picture 3" descr="Fig08a.png (865×466) - Google Chrome"/>
          <p:cNvPicPr>
            <a:picLocks noChangeAspect="1"/>
          </p:cNvPicPr>
          <p:nvPr/>
        </p:nvPicPr>
        <p:blipFill rotWithShape="1">
          <a:blip r:embed="rId2">
            <a:extLst>
              <a:ext uri="{28A0092B-C50C-407E-A947-70E740481C1C}">
                <a14:useLocalDpi xmlns:a14="http://schemas.microsoft.com/office/drawing/2010/main" val="0"/>
              </a:ext>
            </a:extLst>
          </a:blip>
          <a:srcRect l="578" t="6633" r="53968" b="52687"/>
          <a:stretch/>
        </p:blipFill>
        <p:spPr>
          <a:xfrm>
            <a:off x="152400" y="914400"/>
            <a:ext cx="6347901" cy="3450952"/>
          </a:xfrm>
          <a:prstGeom prst="rect">
            <a:avLst/>
          </a:prstGeom>
        </p:spPr>
      </p:pic>
      <p:pic>
        <p:nvPicPr>
          <p:cNvPr id="5" name="Picture 4" descr="aug25_sat.jpg (640×480) - Google Chrome"/>
          <p:cNvPicPr>
            <a:picLocks noChangeAspect="1"/>
          </p:cNvPicPr>
          <p:nvPr/>
        </p:nvPicPr>
        <p:blipFill rotWithShape="1">
          <a:blip r:embed="rId3">
            <a:extLst>
              <a:ext uri="{28A0092B-C50C-407E-A947-70E740481C1C}">
                <a14:useLocalDpi xmlns:a14="http://schemas.microsoft.com/office/drawing/2010/main" val="0"/>
              </a:ext>
            </a:extLst>
          </a:blip>
          <a:srcRect l="744" t="12891" r="68264" b="55136"/>
          <a:stretch/>
        </p:blipFill>
        <p:spPr>
          <a:xfrm>
            <a:off x="5700515" y="4548699"/>
            <a:ext cx="2833885" cy="1775901"/>
          </a:xfrm>
          <a:prstGeom prst="rect">
            <a:avLst/>
          </a:prstGeom>
        </p:spPr>
      </p:pic>
      <p:sp>
        <p:nvSpPr>
          <p:cNvPr id="6" name="Rectangle 5"/>
          <p:cNvSpPr/>
          <p:nvPr/>
        </p:nvSpPr>
        <p:spPr>
          <a:xfrm>
            <a:off x="5700515" y="4548699"/>
            <a:ext cx="2833885" cy="1775901"/>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creenshot_7_29_16_12_02_PM-3.jpg (1242×1246)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396" t="8129" r="45125" b="3979"/>
          <a:stretch/>
        </p:blipFill>
        <p:spPr>
          <a:xfrm>
            <a:off x="1447800" y="3249519"/>
            <a:ext cx="3036956" cy="3089565"/>
          </a:xfrm>
          <a:prstGeom prst="rect">
            <a:avLst/>
          </a:prstGeom>
        </p:spPr>
      </p:pic>
      <p:sp>
        <p:nvSpPr>
          <p:cNvPr id="8" name="Rectangle 7"/>
          <p:cNvSpPr/>
          <p:nvPr/>
        </p:nvSpPr>
        <p:spPr>
          <a:xfrm>
            <a:off x="1447800" y="3249519"/>
            <a:ext cx="3036956" cy="3089565"/>
          </a:xfrm>
          <a:prstGeom prst="rect">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3962400" y="4548699"/>
            <a:ext cx="1600200" cy="3281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362200" y="4161398"/>
            <a:ext cx="1447800" cy="5387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34200" y="1447800"/>
            <a:ext cx="1219200" cy="707886"/>
          </a:xfrm>
          <a:prstGeom prst="rect">
            <a:avLst/>
          </a:prstGeom>
          <a:noFill/>
          <a:ln>
            <a:noFill/>
          </a:ln>
        </p:spPr>
        <p:txBody>
          <a:bodyPr wrap="square" rtlCol="0">
            <a:spAutoFit/>
          </a:bodyPr>
          <a:lstStyle/>
          <a:p>
            <a:pPr algn="ctr"/>
            <a:r>
              <a:rPr lang="en-US" sz="4000" b="1" dirty="0" smtClean="0"/>
              <a:t>ITCZ</a:t>
            </a:r>
            <a:endParaRPr lang="en-US" b="1" dirty="0"/>
          </a:p>
        </p:txBody>
      </p:sp>
      <p:cxnSp>
        <p:nvCxnSpPr>
          <p:cNvPr id="10" name="Straight Arrow Connector 9"/>
          <p:cNvCxnSpPr/>
          <p:nvPr/>
        </p:nvCxnSpPr>
        <p:spPr>
          <a:xfrm flipH="1">
            <a:off x="4724400" y="1905000"/>
            <a:ext cx="2057400" cy="152400"/>
          </a:xfrm>
          <a:prstGeom prst="straightConnector1">
            <a:avLst/>
          </a:prstGeom>
          <a:ln w="508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553200" y="4019490"/>
            <a:ext cx="2819400" cy="400110"/>
          </a:xfrm>
          <a:prstGeom prst="rect">
            <a:avLst/>
          </a:prstGeom>
          <a:noFill/>
        </p:spPr>
        <p:txBody>
          <a:bodyPr wrap="square" rtlCol="0">
            <a:spAutoFit/>
          </a:bodyPr>
          <a:lstStyle/>
          <a:p>
            <a:r>
              <a:rPr lang="en-US" sz="2000" b="1" dirty="0" smtClean="0"/>
              <a:t>African Easterly Waves</a:t>
            </a:r>
            <a:endParaRPr lang="en-US" sz="2000" b="1" dirty="0"/>
          </a:p>
        </p:txBody>
      </p:sp>
    </p:spTree>
    <p:extLst>
      <p:ext uri="{BB962C8B-B14F-4D97-AF65-F5344CB8AC3E}">
        <p14:creationId xmlns:p14="http://schemas.microsoft.com/office/powerpoint/2010/main" val="11942027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927100"/>
          </a:xfrm>
        </p:spPr>
        <p:txBody>
          <a:bodyPr/>
          <a:lstStyle/>
          <a:p>
            <a:r>
              <a:rPr lang="en-US" u="sng" dirty="0" smtClean="0"/>
              <a:t>Interaction with Environment</a:t>
            </a:r>
            <a:endParaRPr lang="en-US" u="sng"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167" t="14372" r="33333" b="8683"/>
          <a:stretch/>
        </p:blipFill>
        <p:spPr>
          <a:xfrm>
            <a:off x="4267200" y="2971800"/>
            <a:ext cx="4800600" cy="3712464"/>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833" t="14372" r="36666" b="15316"/>
          <a:stretch/>
        </p:blipFill>
        <p:spPr>
          <a:xfrm>
            <a:off x="76200" y="571500"/>
            <a:ext cx="4191000" cy="3219174"/>
          </a:xfrm>
          <a:prstGeom prst="rect">
            <a:avLst/>
          </a:prstGeom>
        </p:spPr>
      </p:pic>
      <p:sp>
        <p:nvSpPr>
          <p:cNvPr id="5" name="TextBox 4"/>
          <p:cNvSpPr txBox="1"/>
          <p:nvPr/>
        </p:nvSpPr>
        <p:spPr>
          <a:xfrm>
            <a:off x="4419600" y="914400"/>
            <a:ext cx="4648200" cy="1569660"/>
          </a:xfrm>
          <a:prstGeom prst="rect">
            <a:avLst/>
          </a:prstGeom>
          <a:noFill/>
        </p:spPr>
        <p:txBody>
          <a:bodyPr wrap="square" rtlCol="0">
            <a:spAutoFit/>
          </a:bodyPr>
          <a:lstStyle/>
          <a:p>
            <a:r>
              <a:rPr lang="en-US" sz="2400" dirty="0" smtClean="0"/>
              <a:t>Hurricanes are steered by wind flow around high and low pressure regions</a:t>
            </a:r>
          </a:p>
          <a:p>
            <a:r>
              <a:rPr lang="en-US" sz="2400" dirty="0" smtClean="0">
                <a:sym typeface="Wingdings"/>
              </a:rPr>
              <a:t> </a:t>
            </a:r>
            <a:r>
              <a:rPr lang="en-US" sz="2000" dirty="0" smtClean="0">
                <a:sym typeface="Wingdings"/>
              </a:rPr>
              <a:t>May track into unfavorable conditions</a:t>
            </a:r>
            <a:endParaRPr lang="en-US" sz="2000" dirty="0"/>
          </a:p>
        </p:txBody>
      </p:sp>
      <p:sp>
        <p:nvSpPr>
          <p:cNvPr id="6" name="TextBox 5"/>
          <p:cNvSpPr txBox="1"/>
          <p:nvPr/>
        </p:nvSpPr>
        <p:spPr>
          <a:xfrm>
            <a:off x="76200" y="3810000"/>
            <a:ext cx="4038600" cy="1231106"/>
          </a:xfrm>
          <a:prstGeom prst="rect">
            <a:avLst/>
          </a:prstGeom>
          <a:noFill/>
        </p:spPr>
        <p:txBody>
          <a:bodyPr wrap="square" rtlCol="0">
            <a:spAutoFit/>
          </a:bodyPr>
          <a:lstStyle/>
          <a:p>
            <a:r>
              <a:rPr lang="en-US" sz="2000" dirty="0" smtClean="0">
                <a:solidFill>
                  <a:schemeClr val="accent6">
                    <a:lumMod val="60000"/>
                    <a:lumOff val="40000"/>
                  </a:schemeClr>
                </a:solidFill>
              </a:rPr>
              <a:t>Unfavorable conditions:</a:t>
            </a:r>
          </a:p>
          <a:p>
            <a:pPr marL="285750" indent="-285750">
              <a:buFontTx/>
              <a:buChar char="-"/>
            </a:pPr>
            <a:r>
              <a:rPr lang="en-US" dirty="0" smtClean="0">
                <a:solidFill>
                  <a:schemeClr val="bg2">
                    <a:lumMod val="60000"/>
                    <a:lumOff val="40000"/>
                  </a:schemeClr>
                </a:solidFill>
              </a:rPr>
              <a:t>Dry air </a:t>
            </a:r>
            <a:r>
              <a:rPr lang="en-US" dirty="0" smtClean="0"/>
              <a:t>decreases buoyancy </a:t>
            </a:r>
          </a:p>
          <a:p>
            <a:pPr marL="285750" indent="-285750">
              <a:buFontTx/>
              <a:buChar char="-"/>
            </a:pPr>
            <a:r>
              <a:rPr lang="en-US" dirty="0">
                <a:solidFill>
                  <a:schemeClr val="bg2">
                    <a:lumMod val="60000"/>
                    <a:lumOff val="40000"/>
                  </a:schemeClr>
                </a:solidFill>
              </a:rPr>
              <a:t>Vertical Wind Shear </a:t>
            </a:r>
            <a:r>
              <a:rPr lang="en-US" dirty="0"/>
              <a:t>prevents vertical </a:t>
            </a:r>
            <a:r>
              <a:rPr lang="en-US" dirty="0" smtClean="0"/>
              <a:t>alignment</a:t>
            </a:r>
            <a:endParaRPr lang="en-US"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334" t="18683" r="74167" b="64402"/>
          <a:stretch/>
        </p:blipFill>
        <p:spPr>
          <a:xfrm>
            <a:off x="609600" y="5334000"/>
            <a:ext cx="2977981" cy="1406269"/>
          </a:xfrm>
          <a:prstGeom prst="rect">
            <a:avLst/>
          </a:prstGeom>
        </p:spPr>
      </p:pic>
      <p:cxnSp>
        <p:nvCxnSpPr>
          <p:cNvPr id="9" name="Straight Arrow Connector 8"/>
          <p:cNvCxnSpPr/>
          <p:nvPr/>
        </p:nvCxnSpPr>
        <p:spPr>
          <a:xfrm flipV="1">
            <a:off x="4953000" y="5181600"/>
            <a:ext cx="762000" cy="1143000"/>
          </a:xfrm>
          <a:prstGeom prst="straightConnector1">
            <a:avLst/>
          </a:prstGeom>
          <a:ln w="571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235548" y="6222599"/>
            <a:ext cx="3124200" cy="461665"/>
          </a:xfrm>
          <a:prstGeom prst="rect">
            <a:avLst/>
          </a:prstGeom>
          <a:solidFill>
            <a:schemeClr val="bg1"/>
          </a:solidFill>
          <a:ln>
            <a:solidFill>
              <a:srgbClr val="C00000"/>
            </a:solidFill>
          </a:ln>
        </p:spPr>
        <p:txBody>
          <a:bodyPr wrap="square" rtlCol="0">
            <a:spAutoFit/>
          </a:bodyPr>
          <a:lstStyle/>
          <a:p>
            <a:pPr algn="ctr"/>
            <a:r>
              <a:rPr lang="en-US" sz="2400" b="1" dirty="0" smtClean="0"/>
              <a:t>Wind Shear direction</a:t>
            </a:r>
            <a:endParaRPr lang="en-US" sz="2400" b="1" dirty="0"/>
          </a:p>
        </p:txBody>
      </p:sp>
    </p:spTree>
    <p:extLst>
      <p:ext uri="{BB962C8B-B14F-4D97-AF65-F5344CB8AC3E}">
        <p14:creationId xmlns:p14="http://schemas.microsoft.com/office/powerpoint/2010/main" val="5840090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700"/>
            <a:ext cx="8229600" cy="889730"/>
          </a:xfrm>
        </p:spPr>
        <p:txBody>
          <a:bodyPr/>
          <a:lstStyle/>
          <a:p>
            <a:r>
              <a:rPr lang="en-US" b="1" u="sng" dirty="0" smtClean="0"/>
              <a:t>Hurricane Field Program</a:t>
            </a:r>
            <a:endParaRPr lang="en-US" b="1" u="sng" dirty="0"/>
          </a:p>
        </p:txBody>
      </p:sp>
      <p:sp>
        <p:nvSpPr>
          <p:cNvPr id="3" name="Content Placeholder 2"/>
          <p:cNvSpPr>
            <a:spLocks noGrp="1"/>
          </p:cNvSpPr>
          <p:nvPr>
            <p:ph idx="1"/>
          </p:nvPr>
        </p:nvSpPr>
        <p:spPr>
          <a:xfrm>
            <a:off x="124244" y="633285"/>
            <a:ext cx="8904140" cy="2910015"/>
          </a:xfrm>
        </p:spPr>
        <p:txBody>
          <a:bodyPr>
            <a:normAutofit fontScale="77500" lnSpcReduction="20000"/>
          </a:bodyPr>
          <a:lstStyle/>
          <a:p>
            <a:r>
              <a:rPr lang="en-US" dirty="0" smtClean="0"/>
              <a:t>IFEX Goals (Rogers et al. BAMS 2006, 2013)</a:t>
            </a:r>
          </a:p>
          <a:p>
            <a:pPr marL="971550" lvl="1" indent="-514350">
              <a:buFont typeface="+mj-lt"/>
              <a:buAutoNum type="arabicPeriod"/>
            </a:pPr>
            <a:r>
              <a:rPr lang="en-US" sz="1800" dirty="0" smtClean="0"/>
              <a:t>Collect observations that span TC lifecycle in a variety of environments for model initialization and evaluation</a:t>
            </a:r>
          </a:p>
          <a:p>
            <a:pPr marL="971550" lvl="1" indent="-514350">
              <a:buFont typeface="+mj-lt"/>
              <a:buAutoNum type="arabicPeriod"/>
            </a:pPr>
            <a:r>
              <a:rPr lang="en-US" sz="1800" dirty="0" smtClean="0"/>
              <a:t>Develop and refine measurement technologies that provide improved real-time monitoring of TC intensity, structure, and environment</a:t>
            </a:r>
          </a:p>
          <a:p>
            <a:pPr marL="971550" lvl="1" indent="-514350">
              <a:buFont typeface="+mj-lt"/>
              <a:buAutoNum type="arabicPeriod"/>
            </a:pPr>
            <a:r>
              <a:rPr lang="en-US" sz="1800" dirty="0" smtClean="0"/>
              <a:t>Improve understanding of physical processes</a:t>
            </a:r>
          </a:p>
          <a:p>
            <a:pPr marL="457200" lvl="1" indent="0">
              <a:buNone/>
            </a:pPr>
            <a:r>
              <a:rPr lang="en-US" sz="1800" dirty="0"/>
              <a:t>	</a:t>
            </a:r>
            <a:r>
              <a:rPr lang="en-US" sz="1800" dirty="0" smtClean="0"/>
              <a:t> important in intensity change at all lifecycle stages</a:t>
            </a:r>
          </a:p>
          <a:p>
            <a:r>
              <a:rPr lang="en-US" sz="2800" dirty="0" smtClean="0"/>
              <a:t>Preparation</a:t>
            </a:r>
          </a:p>
          <a:p>
            <a:pPr lvl="1"/>
            <a:r>
              <a:rPr lang="en-US" sz="2400" dirty="0" smtClean="0"/>
              <a:t>Mission experiments</a:t>
            </a:r>
            <a:endParaRPr lang="en-US" sz="2400" dirty="0"/>
          </a:p>
          <a:p>
            <a:pPr lvl="1"/>
            <a:r>
              <a:rPr lang="en-US" sz="2400" dirty="0" smtClean="0"/>
              <a:t>Map discussion/targeting</a:t>
            </a:r>
          </a:p>
          <a:p>
            <a:pPr lvl="1"/>
            <a:r>
              <a:rPr lang="en-US" sz="2400" dirty="0" smtClean="0"/>
              <a:t>Project coordination</a:t>
            </a:r>
          </a:p>
          <a:p>
            <a:endParaRPr lang="en-US" dirty="0" smtClean="0"/>
          </a:p>
          <a:p>
            <a:pPr marL="0" indent="0">
              <a:buNone/>
            </a:pP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751" t="36695" r="46249" b="13589"/>
          <a:stretch/>
        </p:blipFill>
        <p:spPr>
          <a:xfrm>
            <a:off x="5493186" y="1746771"/>
            <a:ext cx="3213536" cy="2499417"/>
          </a:xfrm>
          <a:prstGeom prst="rect">
            <a:avLst/>
          </a:prstGeom>
        </p:spPr>
      </p:pic>
      <p:pic>
        <p:nvPicPr>
          <p:cNvPr id="9" name="Picture 8" descr="2-GIV_TDR_exp.pdf - Mozilla Firefox"/>
          <p:cNvPicPr>
            <a:picLocks noChangeAspect="1"/>
          </p:cNvPicPr>
          <p:nvPr/>
        </p:nvPicPr>
        <p:blipFill rotWithShape="1">
          <a:blip r:embed="rId4">
            <a:extLst>
              <a:ext uri="{28A0092B-C50C-407E-A947-70E740481C1C}">
                <a14:useLocalDpi xmlns:a14="http://schemas.microsoft.com/office/drawing/2010/main" val="0"/>
              </a:ext>
            </a:extLst>
          </a:blip>
          <a:srcRect l="24864" t="22369" r="28795" b="32673"/>
          <a:stretch/>
        </p:blipFill>
        <p:spPr>
          <a:xfrm>
            <a:off x="233768" y="3898900"/>
            <a:ext cx="2143218" cy="2247900"/>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39306" t="42219" r="36388" b="36277"/>
          <a:stretch/>
        </p:blipFill>
        <p:spPr>
          <a:xfrm>
            <a:off x="2589680" y="4947166"/>
            <a:ext cx="2741612" cy="1707634"/>
          </a:xfrm>
          <a:prstGeom prst="rect">
            <a:avLst/>
          </a:prstGeom>
        </p:spPr>
      </p:pic>
      <p:sp>
        <p:nvSpPr>
          <p:cNvPr id="11" name="TextBox 10"/>
          <p:cNvSpPr txBox="1"/>
          <p:nvPr/>
        </p:nvSpPr>
        <p:spPr>
          <a:xfrm>
            <a:off x="152400" y="6114534"/>
            <a:ext cx="2210103" cy="369332"/>
          </a:xfrm>
          <a:prstGeom prst="rect">
            <a:avLst/>
          </a:prstGeom>
          <a:noFill/>
        </p:spPr>
        <p:txBody>
          <a:bodyPr wrap="square" rtlCol="0">
            <a:spAutoFit/>
          </a:bodyPr>
          <a:lstStyle/>
          <a:p>
            <a:pPr algn="ctr"/>
            <a:r>
              <a:rPr lang="en-US" b="1" dirty="0" smtClean="0"/>
              <a:t>Rotated Figure 4 </a:t>
            </a:r>
            <a:endParaRPr lang="en-US" b="1" dirty="0"/>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6944" t="37089" r="43889" b="14540"/>
          <a:stretch/>
        </p:blipFill>
        <p:spPr>
          <a:xfrm>
            <a:off x="5696386" y="4416623"/>
            <a:ext cx="3251636" cy="2295843"/>
          </a:xfrm>
          <a:prstGeom prst="rect">
            <a:avLst/>
          </a:prstGeom>
        </p:spPr>
      </p:pic>
      <p:pic>
        <p:nvPicPr>
          <p:cNvPr id="14" name="Picture 13" descr="P3_ATLcoverage.png"/>
          <p:cNvPicPr>
            <a:picLocks noChangeAspect="1"/>
          </p:cNvPicPr>
          <p:nvPr/>
        </p:nvPicPr>
        <p:blipFill rotWithShape="1">
          <a:blip r:embed="rId7">
            <a:extLst>
              <a:ext uri="{28A0092B-C50C-407E-A947-70E740481C1C}">
                <a14:useLocalDpi xmlns:a14="http://schemas.microsoft.com/office/drawing/2010/main" val="0"/>
              </a:ext>
            </a:extLst>
          </a:blip>
          <a:srcRect t="3627" r="30645"/>
          <a:stretch/>
        </p:blipFill>
        <p:spPr>
          <a:xfrm>
            <a:off x="3255202" y="3216642"/>
            <a:ext cx="1835739" cy="1323439"/>
          </a:xfrm>
          <a:prstGeom prst="rect">
            <a:avLst/>
          </a:prstGeom>
        </p:spPr>
      </p:pic>
      <p:sp>
        <p:nvSpPr>
          <p:cNvPr id="15" name="TextBox 14"/>
          <p:cNvSpPr txBox="1"/>
          <p:nvPr/>
        </p:nvSpPr>
        <p:spPr>
          <a:xfrm>
            <a:off x="3080719" y="4542651"/>
            <a:ext cx="2210103" cy="369332"/>
          </a:xfrm>
          <a:prstGeom prst="rect">
            <a:avLst/>
          </a:prstGeom>
          <a:noFill/>
        </p:spPr>
        <p:txBody>
          <a:bodyPr wrap="square" rtlCol="0">
            <a:spAutoFit/>
          </a:bodyPr>
          <a:lstStyle/>
          <a:p>
            <a:pPr algn="ctr"/>
            <a:r>
              <a:rPr lang="en-US" b="1" dirty="0" smtClean="0"/>
              <a:t>Range of P-3 aircraft</a:t>
            </a:r>
            <a:endParaRPr lang="en-US" b="1" dirty="0"/>
          </a:p>
        </p:txBody>
      </p:sp>
    </p:spTree>
    <p:extLst>
      <p:ext uri="{BB962C8B-B14F-4D97-AF65-F5344CB8AC3E}">
        <p14:creationId xmlns:p14="http://schemas.microsoft.com/office/powerpoint/2010/main" val="8159015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89730"/>
          </a:xfrm>
        </p:spPr>
        <p:txBody>
          <a:bodyPr/>
          <a:lstStyle/>
          <a:p>
            <a:r>
              <a:rPr lang="en-US" b="1" u="sng" dirty="0" smtClean="0"/>
              <a:t>Hurricane Field Program</a:t>
            </a:r>
            <a:endParaRPr lang="en-US" b="1" u="sng" dirty="0"/>
          </a:p>
        </p:txBody>
      </p:sp>
      <p:sp>
        <p:nvSpPr>
          <p:cNvPr id="3" name="Content Placeholder 2"/>
          <p:cNvSpPr>
            <a:spLocks noGrp="1"/>
          </p:cNvSpPr>
          <p:nvPr>
            <p:ph idx="1"/>
          </p:nvPr>
        </p:nvSpPr>
        <p:spPr>
          <a:xfrm>
            <a:off x="124244" y="874585"/>
            <a:ext cx="8904140" cy="2592515"/>
          </a:xfrm>
        </p:spPr>
        <p:txBody>
          <a:bodyPr>
            <a:normAutofit/>
          </a:bodyPr>
          <a:lstStyle/>
          <a:p>
            <a:r>
              <a:rPr lang="en-US" sz="2400" dirty="0" smtClean="0"/>
              <a:t>Field experiment process</a:t>
            </a:r>
          </a:p>
          <a:p>
            <a:pPr lvl="1"/>
            <a:r>
              <a:rPr lang="en-US" sz="2000" dirty="0" smtClean="0"/>
              <a:t>airborne crew</a:t>
            </a:r>
          </a:p>
          <a:p>
            <a:pPr lvl="1"/>
            <a:r>
              <a:rPr lang="en-US" sz="2000" dirty="0"/>
              <a:t>g</a:t>
            </a:r>
            <a:r>
              <a:rPr lang="en-US" sz="2000" dirty="0" smtClean="0"/>
              <a:t>round crew</a:t>
            </a:r>
          </a:p>
          <a:p>
            <a:pPr lvl="1"/>
            <a:r>
              <a:rPr lang="en-US" sz="2000" dirty="0" smtClean="0"/>
              <a:t>typical deployment</a:t>
            </a:r>
          </a:p>
          <a:p>
            <a:pPr marL="0" indent="0">
              <a:buNone/>
            </a:pPr>
            <a:endParaRPr lang="en-US" dirty="0"/>
          </a:p>
        </p:txBody>
      </p:sp>
      <p:pic>
        <p:nvPicPr>
          <p:cNvPr id="6" name="Picture 5" descr="IMG_654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44" y="5024739"/>
            <a:ext cx="2269067" cy="1701800"/>
          </a:xfrm>
          <a:prstGeom prst="rect">
            <a:avLst/>
          </a:prstGeom>
        </p:spPr>
      </p:pic>
      <p:pic>
        <p:nvPicPr>
          <p:cNvPr id="7" name="Picture 6" descr="IMG_654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504" y="1525771"/>
            <a:ext cx="2269067" cy="170180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6110" t="30383" r="46668" b="19113"/>
          <a:stretch/>
        </p:blipFill>
        <p:spPr>
          <a:xfrm>
            <a:off x="308420" y="2550324"/>
            <a:ext cx="2362200" cy="2256430"/>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7315" t="22320" r="24167" b="21200"/>
          <a:stretch/>
        </p:blipFill>
        <p:spPr>
          <a:xfrm>
            <a:off x="2991613" y="3700957"/>
            <a:ext cx="3972377" cy="2762191"/>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26696" t="34467" r="37639" b="27005"/>
          <a:stretch/>
        </p:blipFill>
        <p:spPr>
          <a:xfrm>
            <a:off x="5744570" y="851630"/>
            <a:ext cx="3261269" cy="2480232"/>
          </a:xfrm>
          <a:prstGeom prst="rect">
            <a:avLst/>
          </a:prstGeom>
        </p:spPr>
      </p:pic>
      <p:sp>
        <p:nvSpPr>
          <p:cNvPr id="12" name="TextBox 11"/>
          <p:cNvSpPr txBox="1"/>
          <p:nvPr/>
        </p:nvSpPr>
        <p:spPr>
          <a:xfrm>
            <a:off x="6963990" y="3852205"/>
            <a:ext cx="2180010" cy="2585323"/>
          </a:xfrm>
          <a:prstGeom prst="rect">
            <a:avLst/>
          </a:prstGeom>
          <a:noFill/>
        </p:spPr>
        <p:txBody>
          <a:bodyPr wrap="square" rtlCol="0">
            <a:spAutoFit/>
          </a:bodyPr>
          <a:lstStyle/>
          <a:p>
            <a:pPr marL="285750" indent="-285750">
              <a:buFont typeface="Arial" charset="0"/>
              <a:buChar char="•"/>
            </a:pPr>
            <a:r>
              <a:rPr lang="en-US" dirty="0" smtClean="0"/>
              <a:t>8-12 hours per mission</a:t>
            </a:r>
          </a:p>
          <a:p>
            <a:pPr marL="285750" indent="-285750">
              <a:buFont typeface="Arial" charset="0"/>
              <a:buChar char="•"/>
            </a:pPr>
            <a:endParaRPr lang="en-US" dirty="0" smtClean="0"/>
          </a:p>
          <a:p>
            <a:pPr marL="285750" indent="-285750">
              <a:buFont typeface="Arial" charset="0"/>
              <a:buChar char="•"/>
            </a:pPr>
            <a:r>
              <a:rPr lang="en-US" dirty="0"/>
              <a:t>12-15 people per mission</a:t>
            </a:r>
          </a:p>
          <a:p>
            <a:pPr marL="285750" indent="-285750">
              <a:buFont typeface="Arial" charset="0"/>
              <a:buChar char="•"/>
            </a:pPr>
            <a:endParaRPr lang="en-US" dirty="0" smtClean="0"/>
          </a:p>
          <a:p>
            <a:pPr marL="285750" indent="-285750">
              <a:buFont typeface="Arial" charset="0"/>
              <a:buChar char="•"/>
            </a:pPr>
            <a:r>
              <a:rPr lang="en-US" dirty="0" smtClean="0"/>
              <a:t>Missions every 12 hours</a:t>
            </a:r>
          </a:p>
          <a:p>
            <a:pPr marL="285750" indent="-285750">
              <a:buFont typeface="Arial" charset="0"/>
              <a:buChar char="•"/>
            </a:pPr>
            <a:endParaRPr lang="en-US" dirty="0"/>
          </a:p>
        </p:txBody>
      </p:sp>
    </p:spTree>
    <p:extLst>
      <p:ext uri="{BB962C8B-B14F-4D97-AF65-F5344CB8AC3E}">
        <p14:creationId xmlns:p14="http://schemas.microsoft.com/office/powerpoint/2010/main" val="2682220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89730"/>
          </a:xfrm>
        </p:spPr>
        <p:txBody>
          <a:bodyPr/>
          <a:lstStyle/>
          <a:p>
            <a:r>
              <a:rPr lang="en-US" b="1" u="sng" dirty="0" smtClean="0"/>
              <a:t>Hurricane Field Program</a:t>
            </a:r>
            <a:endParaRPr lang="en-US" b="1" u="sng" dirty="0"/>
          </a:p>
        </p:txBody>
      </p:sp>
      <p:sp>
        <p:nvSpPr>
          <p:cNvPr id="3" name="Content Placeholder 2"/>
          <p:cNvSpPr>
            <a:spLocks noGrp="1"/>
          </p:cNvSpPr>
          <p:nvPr>
            <p:ph idx="1"/>
          </p:nvPr>
        </p:nvSpPr>
        <p:spPr>
          <a:xfrm>
            <a:off x="124244" y="671385"/>
            <a:ext cx="8904140" cy="1335215"/>
          </a:xfrm>
        </p:spPr>
        <p:txBody>
          <a:bodyPr>
            <a:normAutofit/>
          </a:bodyPr>
          <a:lstStyle/>
          <a:p>
            <a:r>
              <a:rPr lang="en-US" sz="2400" dirty="0" smtClean="0"/>
              <a:t>Debrief of missions</a:t>
            </a:r>
          </a:p>
          <a:p>
            <a:pPr lvl="1"/>
            <a:r>
              <a:rPr lang="en-US" sz="2000" dirty="0" smtClean="0"/>
              <a:t>Evolution of sampled TC</a:t>
            </a:r>
          </a:p>
          <a:p>
            <a:pPr lvl="1"/>
            <a:r>
              <a:rPr lang="en-US" sz="2000" dirty="0" smtClean="0"/>
              <a:t>Data collected</a:t>
            </a:r>
          </a:p>
          <a:p>
            <a:pPr marL="0" indent="0">
              <a:buNone/>
            </a:pP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556" t="17953" r="46110" b="9052"/>
          <a:stretch/>
        </p:blipFill>
        <p:spPr>
          <a:xfrm>
            <a:off x="4647727" y="916342"/>
            <a:ext cx="4318473" cy="5789257"/>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1667" t="26506" r="46170" b="17690"/>
          <a:stretch/>
        </p:blipFill>
        <p:spPr>
          <a:xfrm>
            <a:off x="272110" y="1966505"/>
            <a:ext cx="3855390" cy="304800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1805" t="32034" r="41944" b="26216"/>
          <a:stretch/>
        </p:blipFill>
        <p:spPr>
          <a:xfrm>
            <a:off x="272110" y="5346700"/>
            <a:ext cx="2077040" cy="1319981"/>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49305" t="50106" r="17917" b="14172"/>
          <a:stretch/>
        </p:blipFill>
        <p:spPr>
          <a:xfrm>
            <a:off x="2641425" y="5346700"/>
            <a:ext cx="1740075" cy="1335061"/>
          </a:xfrm>
          <a:prstGeom prst="rect">
            <a:avLst/>
          </a:prstGeom>
        </p:spPr>
      </p:pic>
      <p:sp>
        <p:nvSpPr>
          <p:cNvPr id="11" name="TextBox 10"/>
          <p:cNvSpPr txBox="1"/>
          <p:nvPr/>
        </p:nvSpPr>
        <p:spPr>
          <a:xfrm>
            <a:off x="4739558" y="5874602"/>
            <a:ext cx="4036194" cy="830997"/>
          </a:xfrm>
          <a:prstGeom prst="rect">
            <a:avLst/>
          </a:prstGeom>
          <a:solidFill>
            <a:schemeClr val="bg1"/>
          </a:solidFill>
          <a:ln>
            <a:noFill/>
          </a:ln>
        </p:spPr>
        <p:txBody>
          <a:bodyPr wrap="square" rtlCol="0">
            <a:spAutoFit/>
          </a:bodyPr>
          <a:lstStyle/>
          <a:p>
            <a:pPr algn="ctr"/>
            <a:r>
              <a:rPr lang="en-US" sz="2400" dirty="0" smtClean="0"/>
              <a:t>View from inside the eye </a:t>
            </a:r>
            <a:r>
              <a:rPr lang="en-US" sz="2400" smtClean="0"/>
              <a:t>of Hurricane Matthew</a:t>
            </a:r>
            <a:endParaRPr lang="en-US" sz="2400" dirty="0"/>
          </a:p>
        </p:txBody>
      </p:sp>
      <p:sp>
        <p:nvSpPr>
          <p:cNvPr id="12" name="TextBox 11"/>
          <p:cNvSpPr txBox="1"/>
          <p:nvPr/>
        </p:nvSpPr>
        <p:spPr>
          <a:xfrm>
            <a:off x="221310" y="4648200"/>
            <a:ext cx="3525190" cy="369332"/>
          </a:xfrm>
          <a:prstGeom prst="rect">
            <a:avLst/>
          </a:prstGeom>
          <a:noFill/>
        </p:spPr>
        <p:txBody>
          <a:bodyPr wrap="square" rtlCol="0">
            <a:spAutoFit/>
          </a:bodyPr>
          <a:lstStyle/>
          <a:p>
            <a:r>
              <a:rPr lang="en-US" smtClean="0">
                <a:solidFill>
                  <a:schemeClr val="bg1"/>
                </a:solidFill>
              </a:rPr>
              <a:t>P-3 track and flight level wind barbs</a:t>
            </a:r>
            <a:endParaRPr lang="en-US">
              <a:solidFill>
                <a:schemeClr val="bg1"/>
              </a:solidFill>
            </a:endParaRPr>
          </a:p>
        </p:txBody>
      </p:sp>
    </p:spTree>
    <p:extLst>
      <p:ext uri="{BB962C8B-B14F-4D97-AF65-F5344CB8AC3E}">
        <p14:creationId xmlns:p14="http://schemas.microsoft.com/office/powerpoint/2010/main" val="329096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842"/>
            <a:ext cx="8229600" cy="987642"/>
          </a:xfrm>
        </p:spPr>
        <p:txBody>
          <a:bodyPr/>
          <a:lstStyle/>
          <a:p>
            <a:r>
              <a:rPr lang="en-US" u="sng" dirty="0" smtClean="0"/>
              <a:t>Aircraft Instruments</a:t>
            </a:r>
            <a:endParaRPr lang="en-US" u="sng"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000" t="19531" r="73333" b="10715"/>
          <a:stretch/>
        </p:blipFill>
        <p:spPr>
          <a:xfrm>
            <a:off x="422031" y="1175238"/>
            <a:ext cx="1981200" cy="3810000"/>
          </a:xfrm>
          <a:prstGeom prst="rect">
            <a:avLst/>
          </a:prstGeom>
        </p:spPr>
      </p:pic>
      <p:sp>
        <p:nvSpPr>
          <p:cNvPr id="5" name="TextBox 4"/>
          <p:cNvSpPr txBox="1"/>
          <p:nvPr/>
        </p:nvSpPr>
        <p:spPr>
          <a:xfrm>
            <a:off x="2895600" y="960438"/>
            <a:ext cx="6019800" cy="1815882"/>
          </a:xfrm>
          <a:prstGeom prst="rect">
            <a:avLst/>
          </a:prstGeom>
          <a:noFill/>
        </p:spPr>
        <p:txBody>
          <a:bodyPr wrap="square" rtlCol="0">
            <a:spAutoFit/>
          </a:bodyPr>
          <a:lstStyle/>
          <a:p>
            <a:r>
              <a:rPr lang="en-US" sz="2800" dirty="0" smtClean="0">
                <a:solidFill>
                  <a:schemeClr val="bg2">
                    <a:lumMod val="60000"/>
                    <a:lumOff val="40000"/>
                  </a:schemeClr>
                </a:solidFill>
              </a:rPr>
              <a:t>Measurements: </a:t>
            </a:r>
            <a:r>
              <a:rPr lang="en-US" sz="2800" dirty="0" smtClean="0"/>
              <a:t>temperature, pressure, humidity, wind, precipitation, cloud microphysics, sea surface temperature, ocean heat content, sea spray</a:t>
            </a:r>
            <a:endParaRPr lang="en-US" sz="2800" dirty="0"/>
          </a:p>
        </p:txBody>
      </p:sp>
      <p:sp>
        <p:nvSpPr>
          <p:cNvPr id="6" name="TextBox 5"/>
          <p:cNvSpPr txBox="1"/>
          <p:nvPr/>
        </p:nvSpPr>
        <p:spPr>
          <a:xfrm>
            <a:off x="2212731" y="2864338"/>
            <a:ext cx="2702169" cy="4585871"/>
          </a:xfrm>
          <a:prstGeom prst="rect">
            <a:avLst/>
          </a:prstGeom>
          <a:noFill/>
        </p:spPr>
        <p:txBody>
          <a:bodyPr wrap="square" rtlCol="0">
            <a:spAutoFit/>
          </a:bodyPr>
          <a:lstStyle/>
          <a:p>
            <a:pPr algn="r"/>
            <a:r>
              <a:rPr lang="en-US" sz="2000" b="1" u="sng" dirty="0" smtClean="0"/>
              <a:t>Airborne Instruments</a:t>
            </a:r>
            <a:r>
              <a:rPr lang="en-US" sz="1600" b="1" dirty="0" smtClean="0"/>
              <a:t>:</a:t>
            </a:r>
          </a:p>
          <a:p>
            <a:pPr algn="r"/>
            <a:r>
              <a:rPr lang="en-US" sz="1600" dirty="0" smtClean="0"/>
              <a:t>Flight level sensors</a:t>
            </a:r>
          </a:p>
          <a:p>
            <a:pPr algn="r"/>
            <a:r>
              <a:rPr lang="en-US" sz="1600" dirty="0" smtClean="0"/>
              <a:t>Dropsondes</a:t>
            </a:r>
          </a:p>
          <a:p>
            <a:pPr algn="r"/>
            <a:r>
              <a:rPr lang="en-US" sz="1600" dirty="0" smtClean="0"/>
              <a:t>IRsondes</a:t>
            </a:r>
          </a:p>
          <a:p>
            <a:pPr algn="r"/>
            <a:r>
              <a:rPr lang="en-US" sz="1600" dirty="0" smtClean="0"/>
              <a:t>AXBTs</a:t>
            </a:r>
          </a:p>
          <a:p>
            <a:pPr algn="r"/>
            <a:r>
              <a:rPr lang="en-US" sz="1600" dirty="0" smtClean="0"/>
              <a:t>SFMR</a:t>
            </a:r>
          </a:p>
          <a:p>
            <a:pPr algn="r"/>
            <a:r>
              <a:rPr lang="en-US" sz="1600" dirty="0" smtClean="0"/>
              <a:t>Tail Doppler Radar</a:t>
            </a:r>
          </a:p>
          <a:p>
            <a:pPr algn="r"/>
            <a:r>
              <a:rPr lang="en-US" sz="1600" dirty="0" smtClean="0"/>
              <a:t>Lower Fuselage Radar</a:t>
            </a:r>
          </a:p>
          <a:p>
            <a:pPr algn="r"/>
            <a:r>
              <a:rPr lang="en-US" sz="1600" dirty="0" smtClean="0"/>
              <a:t>Doppler Wind LIDAR</a:t>
            </a:r>
          </a:p>
          <a:p>
            <a:pPr algn="r"/>
            <a:r>
              <a:rPr lang="en-US" sz="1600" dirty="0" smtClean="0"/>
              <a:t>IWRAP</a:t>
            </a:r>
          </a:p>
          <a:p>
            <a:pPr algn="r"/>
            <a:r>
              <a:rPr lang="en-US" sz="1600" dirty="0" smtClean="0"/>
              <a:t>Precipitation Imaging Probe</a:t>
            </a:r>
          </a:p>
          <a:p>
            <a:pPr algn="r"/>
            <a:r>
              <a:rPr lang="en-US" sz="1600" dirty="0" smtClean="0"/>
              <a:t>HAMSR</a:t>
            </a:r>
          </a:p>
          <a:p>
            <a:pPr algn="r"/>
            <a:r>
              <a:rPr lang="en-US" sz="1600" dirty="0" smtClean="0"/>
              <a:t>HIRAD</a:t>
            </a:r>
          </a:p>
          <a:p>
            <a:pPr algn="r"/>
            <a:r>
              <a:rPr lang="en-US" sz="1600" dirty="0" smtClean="0"/>
              <a:t>HIWRAP</a:t>
            </a:r>
          </a:p>
          <a:p>
            <a:pPr algn="r"/>
            <a:r>
              <a:rPr lang="en-US" sz="1600" dirty="0" smtClean="0"/>
              <a:t>Scanning HIS</a:t>
            </a:r>
          </a:p>
          <a:p>
            <a:pPr algn="r"/>
            <a:endParaRPr lang="en-US" sz="1600" dirty="0" smtClean="0"/>
          </a:p>
          <a:p>
            <a:pPr algn="r"/>
            <a:endParaRPr lang="en-US" sz="1600" dirty="0" smtClean="0"/>
          </a:p>
          <a:p>
            <a:pPr algn="r"/>
            <a:endParaRPr lang="en-US" sz="1600" dirty="0" smtClean="0"/>
          </a:p>
        </p:txBody>
      </p:sp>
      <p:pic>
        <p:nvPicPr>
          <p:cNvPr id="7" name="Picture 2" descr="P3_r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3113648"/>
            <a:ext cx="3657600" cy="340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32777" t="46954" r="48750" b="40025"/>
          <a:stretch/>
        </p:blipFill>
        <p:spPr>
          <a:xfrm>
            <a:off x="457200" y="5581601"/>
            <a:ext cx="1893839" cy="939800"/>
          </a:xfrm>
          <a:prstGeom prst="rect">
            <a:avLst/>
          </a:prstGeom>
        </p:spPr>
      </p:pic>
    </p:spTree>
    <p:extLst>
      <p:ext uri="{BB962C8B-B14F-4D97-AF65-F5344CB8AC3E}">
        <p14:creationId xmlns:p14="http://schemas.microsoft.com/office/powerpoint/2010/main" val="22272629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16000"/>
          </a:xfrm>
        </p:spPr>
        <p:txBody>
          <a:bodyPr/>
          <a:lstStyle/>
          <a:p>
            <a:r>
              <a:rPr lang="en-US" u="sng" dirty="0" smtClean="0"/>
              <a:t>NOAA  Aircraft</a:t>
            </a:r>
            <a:endParaRPr lang="en-US" u="sng" dirty="0"/>
          </a:p>
        </p:txBody>
      </p:sp>
      <p:pic>
        <p:nvPicPr>
          <p:cNvPr id="3" name="Picture 8" descr="noaap3s"/>
          <p:cNvPicPr>
            <a:picLocks noChangeAspect="1" noChangeArrowheads="1"/>
          </p:cNvPicPr>
          <p:nvPr/>
        </p:nvPicPr>
        <p:blipFill>
          <a:blip r:embed="rId2" cstate="print"/>
          <a:srcRect/>
          <a:stretch>
            <a:fillRect/>
          </a:stretch>
        </p:blipFill>
        <p:spPr bwMode="auto">
          <a:xfrm>
            <a:off x="152400" y="623497"/>
            <a:ext cx="6911567" cy="2272103"/>
          </a:xfrm>
          <a:prstGeom prst="rect">
            <a:avLst/>
          </a:prstGeom>
          <a:noFill/>
          <a:ln w="9525">
            <a:noFill/>
            <a:miter lim="800000"/>
            <a:headEnd/>
            <a:tailEnd/>
          </a:ln>
        </p:spPr>
      </p:pic>
      <p:pic>
        <p:nvPicPr>
          <p:cNvPr id="4" name="Picture 9" descr="gonzoi"/>
          <p:cNvPicPr>
            <a:picLocks noChangeAspect="1" noChangeArrowheads="1"/>
          </p:cNvPicPr>
          <p:nvPr/>
        </p:nvPicPr>
        <p:blipFill>
          <a:blip r:embed="rId3" cstate="print"/>
          <a:srcRect l="1254" t="21040" b="27527"/>
          <a:stretch>
            <a:fillRect/>
          </a:stretch>
        </p:blipFill>
        <p:spPr bwMode="auto">
          <a:xfrm>
            <a:off x="3953259" y="3048000"/>
            <a:ext cx="5038341" cy="1679447"/>
          </a:xfrm>
          <a:prstGeom prst="rect">
            <a:avLst/>
          </a:prstGeom>
          <a:noFill/>
          <a:ln w="9525">
            <a:noFill/>
            <a:miter lim="800000"/>
            <a:headEnd/>
            <a:tailEnd/>
          </a:ln>
        </p:spPr>
      </p:pic>
      <p:pic>
        <p:nvPicPr>
          <p:cNvPr id="5" name="Picture 4" descr="IMG_7591 edited_sml.jpg"/>
          <p:cNvPicPr>
            <a:picLocks noChangeAspect="1"/>
          </p:cNvPicPr>
          <p:nvPr/>
        </p:nvPicPr>
        <p:blipFill rotWithShape="1">
          <a:blip r:embed="rId4">
            <a:extLst>
              <a:ext uri="{28A0092B-C50C-407E-A947-70E740481C1C}">
                <a14:useLocalDpi xmlns:a14="http://schemas.microsoft.com/office/drawing/2010/main" val="0"/>
              </a:ext>
            </a:extLst>
          </a:blip>
          <a:srcRect l="21484" t="21345" r="19474" b="27246"/>
          <a:stretch/>
        </p:blipFill>
        <p:spPr bwMode="auto">
          <a:xfrm>
            <a:off x="3786379" y="4926678"/>
            <a:ext cx="3136900" cy="182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yote_3195_SIDSEA2014-0003.JPG"/>
          <p:cNvPicPr>
            <a:picLocks noChangeAspect="1"/>
          </p:cNvPicPr>
          <p:nvPr/>
        </p:nvPicPr>
        <p:blipFill rotWithShape="1">
          <a:blip r:embed="rId5">
            <a:extLst>
              <a:ext uri="{28A0092B-C50C-407E-A947-70E740481C1C}">
                <a14:useLocalDpi xmlns:a14="http://schemas.microsoft.com/office/drawing/2010/main" val="0"/>
              </a:ext>
            </a:extLst>
          </a:blip>
          <a:srcRect l="60307" t="14077" r="9093" b="59256"/>
          <a:stretch/>
        </p:blipFill>
        <p:spPr>
          <a:xfrm>
            <a:off x="457200" y="3067709"/>
            <a:ext cx="3101567" cy="1858969"/>
          </a:xfrm>
          <a:prstGeom prst="rect">
            <a:avLst/>
          </a:prstGeom>
        </p:spPr>
      </p:pic>
      <p:sp>
        <p:nvSpPr>
          <p:cNvPr id="7" name="TextBox 6"/>
          <p:cNvSpPr txBox="1"/>
          <p:nvPr/>
        </p:nvSpPr>
        <p:spPr>
          <a:xfrm>
            <a:off x="7239000" y="599182"/>
            <a:ext cx="1676400" cy="1077218"/>
          </a:xfrm>
          <a:prstGeom prst="rect">
            <a:avLst/>
          </a:prstGeom>
          <a:noFill/>
        </p:spPr>
        <p:txBody>
          <a:bodyPr wrap="square" rtlCol="0">
            <a:spAutoFit/>
          </a:bodyPr>
          <a:lstStyle/>
          <a:p>
            <a:pPr algn="ctr"/>
            <a:r>
              <a:rPr lang="en-US" sz="2800" b="1" dirty="0" smtClean="0">
                <a:solidFill>
                  <a:schemeClr val="bg2">
                    <a:lumMod val="60000"/>
                    <a:lumOff val="40000"/>
                  </a:schemeClr>
                </a:solidFill>
              </a:rPr>
              <a:t>P-3</a:t>
            </a:r>
          </a:p>
          <a:p>
            <a:pPr algn="ctr"/>
            <a:r>
              <a:rPr lang="en-US" dirty="0" smtClean="0"/>
              <a:t>5-10 kft through core</a:t>
            </a:r>
            <a:endParaRPr lang="en-US" dirty="0"/>
          </a:p>
        </p:txBody>
      </p:sp>
      <p:sp>
        <p:nvSpPr>
          <p:cNvPr id="8" name="TextBox 7"/>
          <p:cNvSpPr txBox="1"/>
          <p:nvPr/>
        </p:nvSpPr>
        <p:spPr>
          <a:xfrm>
            <a:off x="7239000" y="1752600"/>
            <a:ext cx="1752600" cy="1077218"/>
          </a:xfrm>
          <a:prstGeom prst="rect">
            <a:avLst/>
          </a:prstGeom>
          <a:noFill/>
        </p:spPr>
        <p:txBody>
          <a:bodyPr wrap="square" rtlCol="0">
            <a:spAutoFit/>
          </a:bodyPr>
          <a:lstStyle/>
          <a:p>
            <a:pPr algn="ctr"/>
            <a:r>
              <a:rPr lang="en-US" sz="2800" b="1" dirty="0" smtClean="0">
                <a:solidFill>
                  <a:schemeClr val="bg2">
                    <a:lumMod val="60000"/>
                    <a:lumOff val="40000"/>
                  </a:schemeClr>
                </a:solidFill>
              </a:rPr>
              <a:t>G-IV</a:t>
            </a:r>
          </a:p>
          <a:p>
            <a:pPr algn="ctr"/>
            <a:r>
              <a:rPr lang="en-US" dirty="0" smtClean="0"/>
              <a:t>45 kft through environment</a:t>
            </a:r>
            <a:endParaRPr lang="en-US" dirty="0"/>
          </a:p>
        </p:txBody>
      </p:sp>
      <p:sp>
        <p:nvSpPr>
          <p:cNvPr id="9" name="TextBox 8"/>
          <p:cNvSpPr txBox="1"/>
          <p:nvPr/>
        </p:nvSpPr>
        <p:spPr>
          <a:xfrm>
            <a:off x="930046" y="5200387"/>
            <a:ext cx="2067154" cy="1384995"/>
          </a:xfrm>
          <a:prstGeom prst="rect">
            <a:avLst/>
          </a:prstGeom>
          <a:noFill/>
        </p:spPr>
        <p:txBody>
          <a:bodyPr wrap="square" rtlCol="0">
            <a:spAutoFit/>
          </a:bodyPr>
          <a:lstStyle/>
          <a:p>
            <a:pPr algn="ctr"/>
            <a:r>
              <a:rPr lang="en-US" sz="2800" b="1" dirty="0" smtClean="0">
                <a:solidFill>
                  <a:schemeClr val="bg2">
                    <a:lumMod val="60000"/>
                    <a:lumOff val="40000"/>
                  </a:schemeClr>
                </a:solidFill>
              </a:rPr>
              <a:t>UAS</a:t>
            </a:r>
          </a:p>
          <a:p>
            <a:pPr algn="ctr"/>
            <a:r>
              <a:rPr lang="en-US" sz="2000" b="1" dirty="0" smtClean="0">
                <a:solidFill>
                  <a:schemeClr val="bg2">
                    <a:lumMod val="60000"/>
                    <a:lumOff val="40000"/>
                  </a:schemeClr>
                </a:solidFill>
              </a:rPr>
              <a:t>(Coyote)</a:t>
            </a:r>
          </a:p>
          <a:p>
            <a:pPr algn="ctr"/>
            <a:r>
              <a:rPr lang="en-US" dirty="0" smtClean="0"/>
              <a:t>2 kft through core in Boundary Layer</a:t>
            </a:r>
            <a:endParaRPr lang="en-US" dirty="0"/>
          </a:p>
        </p:txBody>
      </p:sp>
      <p:sp>
        <p:nvSpPr>
          <p:cNvPr id="10" name="TextBox 9"/>
          <p:cNvSpPr txBox="1"/>
          <p:nvPr/>
        </p:nvSpPr>
        <p:spPr>
          <a:xfrm>
            <a:off x="6985000" y="5246919"/>
            <a:ext cx="2133600" cy="1077218"/>
          </a:xfrm>
          <a:prstGeom prst="rect">
            <a:avLst/>
          </a:prstGeom>
          <a:noFill/>
        </p:spPr>
        <p:txBody>
          <a:bodyPr wrap="square" rtlCol="0">
            <a:spAutoFit/>
          </a:bodyPr>
          <a:lstStyle/>
          <a:p>
            <a:pPr algn="ctr"/>
            <a:r>
              <a:rPr lang="en-US" sz="2800" b="1" dirty="0" smtClean="0">
                <a:solidFill>
                  <a:schemeClr val="bg2">
                    <a:lumMod val="60000"/>
                    <a:lumOff val="40000"/>
                  </a:schemeClr>
                </a:solidFill>
              </a:rPr>
              <a:t>Global Hawk</a:t>
            </a:r>
          </a:p>
          <a:p>
            <a:pPr algn="ctr"/>
            <a:r>
              <a:rPr lang="en-US" dirty="0" smtClean="0"/>
              <a:t>65 kft above core and environment</a:t>
            </a:r>
            <a:endParaRPr lang="en-US" dirty="0"/>
          </a:p>
        </p:txBody>
      </p:sp>
      <p:sp>
        <p:nvSpPr>
          <p:cNvPr id="11" name="TextBox 10"/>
          <p:cNvSpPr txBox="1"/>
          <p:nvPr/>
        </p:nvSpPr>
        <p:spPr>
          <a:xfrm>
            <a:off x="228600" y="681923"/>
            <a:ext cx="1562100" cy="369332"/>
          </a:xfrm>
          <a:prstGeom prst="rect">
            <a:avLst/>
          </a:prstGeom>
          <a:noFill/>
        </p:spPr>
        <p:txBody>
          <a:bodyPr wrap="square" rtlCol="0">
            <a:spAutoFit/>
          </a:bodyPr>
          <a:lstStyle/>
          <a:p>
            <a:r>
              <a:rPr lang="en-US" b="1" dirty="0" smtClean="0">
                <a:solidFill>
                  <a:schemeClr val="bg1"/>
                </a:solidFill>
              </a:rPr>
              <a:t>Orion WP-3D</a:t>
            </a:r>
            <a:endParaRPr lang="en-US" b="1" dirty="0">
              <a:solidFill>
                <a:schemeClr val="bg1"/>
              </a:solidFill>
            </a:endParaRPr>
          </a:p>
        </p:txBody>
      </p:sp>
      <p:sp>
        <p:nvSpPr>
          <p:cNvPr id="12" name="TextBox 11"/>
          <p:cNvSpPr txBox="1"/>
          <p:nvPr/>
        </p:nvSpPr>
        <p:spPr>
          <a:xfrm>
            <a:off x="457200" y="3067709"/>
            <a:ext cx="1562100" cy="369332"/>
          </a:xfrm>
          <a:prstGeom prst="rect">
            <a:avLst/>
          </a:prstGeom>
          <a:noFill/>
        </p:spPr>
        <p:txBody>
          <a:bodyPr wrap="square" rtlCol="0">
            <a:spAutoFit/>
          </a:bodyPr>
          <a:lstStyle/>
          <a:p>
            <a:r>
              <a:rPr lang="en-US" b="1" dirty="0" err="1" smtClean="0">
                <a:solidFill>
                  <a:schemeClr val="bg1"/>
                </a:solidFill>
              </a:rPr>
              <a:t>UASonde</a:t>
            </a:r>
            <a:endParaRPr lang="en-US" b="1" dirty="0">
              <a:solidFill>
                <a:schemeClr val="bg1"/>
              </a:solidFill>
            </a:endParaRPr>
          </a:p>
        </p:txBody>
      </p:sp>
      <p:sp>
        <p:nvSpPr>
          <p:cNvPr id="13" name="TextBox 12"/>
          <p:cNvSpPr txBox="1"/>
          <p:nvPr/>
        </p:nvSpPr>
        <p:spPr>
          <a:xfrm>
            <a:off x="3991359" y="3067709"/>
            <a:ext cx="1562100" cy="369332"/>
          </a:xfrm>
          <a:prstGeom prst="rect">
            <a:avLst/>
          </a:prstGeom>
          <a:noFill/>
        </p:spPr>
        <p:txBody>
          <a:bodyPr wrap="square" rtlCol="0">
            <a:spAutoFit/>
          </a:bodyPr>
          <a:lstStyle/>
          <a:p>
            <a:r>
              <a:rPr lang="en-US" b="1" dirty="0" smtClean="0">
                <a:solidFill>
                  <a:schemeClr val="bg1"/>
                </a:solidFill>
              </a:rPr>
              <a:t>Gulfstream IV</a:t>
            </a:r>
            <a:endParaRPr lang="en-US" b="1" dirty="0">
              <a:solidFill>
                <a:schemeClr val="bg1"/>
              </a:solidFill>
            </a:endParaRPr>
          </a:p>
        </p:txBody>
      </p:sp>
      <p:sp>
        <p:nvSpPr>
          <p:cNvPr id="14" name="TextBox 13"/>
          <p:cNvSpPr txBox="1"/>
          <p:nvPr/>
        </p:nvSpPr>
        <p:spPr>
          <a:xfrm>
            <a:off x="3792729" y="4945629"/>
            <a:ext cx="1562100" cy="369332"/>
          </a:xfrm>
          <a:prstGeom prst="rect">
            <a:avLst/>
          </a:prstGeom>
          <a:noFill/>
        </p:spPr>
        <p:txBody>
          <a:bodyPr wrap="square" rtlCol="0">
            <a:spAutoFit/>
          </a:bodyPr>
          <a:lstStyle/>
          <a:p>
            <a:r>
              <a:rPr lang="en-US" b="1" dirty="0" smtClean="0">
                <a:solidFill>
                  <a:schemeClr val="bg1"/>
                </a:solidFill>
              </a:rPr>
              <a:t>Global Hawk</a:t>
            </a:r>
            <a:endParaRPr lang="en-US" b="1" dirty="0">
              <a:solidFill>
                <a:schemeClr val="bg1"/>
              </a:solidFill>
            </a:endParaRPr>
          </a:p>
        </p:txBody>
      </p:sp>
    </p:spTree>
    <p:extLst>
      <p:ext uri="{BB962C8B-B14F-4D97-AF65-F5344CB8AC3E}">
        <p14:creationId xmlns:p14="http://schemas.microsoft.com/office/powerpoint/2010/main" val="419838962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17.9|0.4|2.2|0.8|1"/>
</p:tagLst>
</file>

<file path=ppt/tags/tag2.xml><?xml version="1.0" encoding="utf-8"?>
<p:tagLst xmlns:a="http://schemas.openxmlformats.org/drawingml/2006/main" xmlns:r="http://schemas.openxmlformats.org/officeDocument/2006/relationships" xmlns:p="http://schemas.openxmlformats.org/presentationml/2006/main">
  <p:tag name="TIMING" val="|0.2|13.3|13.1|0.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2311</TotalTime>
  <Words>3172</Words>
  <Application>Microsoft Macintosh PowerPoint</Application>
  <PresentationFormat>On-screen Show (4:3)</PresentationFormat>
  <Paragraphs>570</Paragraphs>
  <Slides>48</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.AppleSystemUIFont</vt:lpstr>
      <vt:lpstr>Arial Bold</vt:lpstr>
      <vt:lpstr>Calibri</vt:lpstr>
      <vt:lpstr>Lucida Sans</vt:lpstr>
      <vt:lpstr>ＭＳ Ｐゴシック</vt:lpstr>
      <vt:lpstr>SimSun</vt:lpstr>
      <vt:lpstr>Times New Roman</vt:lpstr>
      <vt:lpstr>Tw Cen MT</vt:lpstr>
      <vt:lpstr>Wingdings</vt:lpstr>
      <vt:lpstr>Arial</vt:lpstr>
      <vt:lpstr>Office Theme</vt:lpstr>
      <vt:lpstr>OSSE Evaluation of the Impact of Aircraft Observations on Hurricane Analyses and Forecasts </vt:lpstr>
      <vt:lpstr>PowerPoint Presentation</vt:lpstr>
      <vt:lpstr>Hurricane Research Division</vt:lpstr>
      <vt:lpstr>PowerPoint Presentation</vt:lpstr>
      <vt:lpstr>Hurricane Field Program</vt:lpstr>
      <vt:lpstr>Hurricane Field Program</vt:lpstr>
      <vt:lpstr>Hurricane Field Program</vt:lpstr>
      <vt:lpstr>Aircraft Instruments</vt:lpstr>
      <vt:lpstr>NOAA  Aircraft</vt:lpstr>
      <vt:lpstr>Observing System Simulation Experiments (OSSEs)</vt:lpstr>
      <vt:lpstr>Observing System Simulation Experiments (OSSEs)</vt:lpstr>
      <vt:lpstr>Observing System Simulation Experiments (OSSEs)</vt:lpstr>
      <vt:lpstr>Observing System Simulation Experiments (OSSEs)</vt:lpstr>
      <vt:lpstr>Observing System Simulation Experiments (OSSEs)</vt:lpstr>
      <vt:lpstr>PowerPoint Presentation</vt:lpstr>
      <vt:lpstr>PowerPoint Presentation</vt:lpstr>
      <vt:lpstr>Dropwindsonde Simulation</vt:lpstr>
      <vt:lpstr>PowerPoint Presentation</vt:lpstr>
      <vt:lpstr>Tail Doppler Radar Simulation</vt:lpstr>
      <vt:lpstr>PowerPoint Presentation</vt:lpstr>
      <vt:lpstr>Validation of Regional OSSE System for Hurricanes</vt:lpstr>
      <vt:lpstr>Basin Scale Nature Run</vt:lpstr>
      <vt:lpstr>G-IV Synoptic Surveillance Targeting</vt:lpstr>
      <vt:lpstr>Objectives:</vt:lpstr>
      <vt:lpstr>Sensitivity to Radial Distance from Center</vt:lpstr>
      <vt:lpstr>PowerPoint Presentation</vt:lpstr>
      <vt:lpstr>PowerPoint Presentation</vt:lpstr>
      <vt:lpstr>PowerPoint Presentation</vt:lpstr>
      <vt:lpstr>Summary (limited # dropsondes)</vt:lpstr>
      <vt:lpstr>Objectives:</vt:lpstr>
      <vt:lpstr>PowerPoint Presentation</vt:lpstr>
      <vt:lpstr>PowerPoint Presentation</vt:lpstr>
      <vt:lpstr>PowerPoint Presentation</vt:lpstr>
      <vt:lpstr>PowerPoint Presentation</vt:lpstr>
      <vt:lpstr>Summary of Targeting Investigation</vt:lpstr>
      <vt:lpstr>Additional Results from Radial Distance Sensitivity</vt:lpstr>
      <vt:lpstr>PowerPoint Presentation</vt:lpstr>
      <vt:lpstr>PowerPoint Presentation</vt:lpstr>
      <vt:lpstr>PowerPoint Presentation</vt:lpstr>
      <vt:lpstr>Preliminary Summary of Adding G-IV Flight Level Observations</vt:lpstr>
      <vt:lpstr>Additional Ongoing Aircraft Experiments</vt:lpstr>
      <vt:lpstr>Questions?????</vt:lpstr>
      <vt:lpstr>TC Reference Slides</vt:lpstr>
      <vt:lpstr>Tropical Cyclones</vt:lpstr>
      <vt:lpstr>Tropical Cyclones</vt:lpstr>
      <vt:lpstr>Anatomy of a Mature Hurricane</vt:lpstr>
      <vt:lpstr>Development (Genesis)</vt:lpstr>
      <vt:lpstr>Interaction with Environment</vt:lpstr>
    </vt:vector>
  </TitlesOfParts>
  <Company>Microsoft</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OSSE Evaluation of the Impact of Aircraft Observations on Hurricane Analyses and Forecasts</dc:title>
  <dc:creator>Kelly Ryan</dc:creator>
  <cp:lastModifiedBy>kellyeryan13@gmail.com</cp:lastModifiedBy>
  <cp:revision>63</cp:revision>
  <dcterms:created xsi:type="dcterms:W3CDTF">2017-02-08T19:00:09Z</dcterms:created>
  <dcterms:modified xsi:type="dcterms:W3CDTF">2017-02-10T22:23:38Z</dcterms:modified>
</cp:coreProperties>
</file>