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</p:sldMasterIdLst>
  <p:notesMasterIdLst>
    <p:notesMasterId r:id="rId26"/>
  </p:notesMasterIdLst>
  <p:handoutMasterIdLst>
    <p:handoutMasterId r:id="rId27"/>
  </p:handoutMasterIdLst>
  <p:sldIdLst>
    <p:sldId id="261" r:id="rId2"/>
    <p:sldId id="282" r:id="rId3"/>
    <p:sldId id="294" r:id="rId4"/>
    <p:sldId id="305" r:id="rId5"/>
    <p:sldId id="295" r:id="rId6"/>
    <p:sldId id="296" r:id="rId7"/>
    <p:sldId id="297" r:id="rId8"/>
    <p:sldId id="307" r:id="rId9"/>
    <p:sldId id="299" r:id="rId10"/>
    <p:sldId id="306" r:id="rId11"/>
    <p:sldId id="288" r:id="rId12"/>
    <p:sldId id="280" r:id="rId13"/>
    <p:sldId id="281" r:id="rId14"/>
    <p:sldId id="285" r:id="rId15"/>
    <p:sldId id="308" r:id="rId16"/>
    <p:sldId id="309" r:id="rId17"/>
    <p:sldId id="310" r:id="rId18"/>
    <p:sldId id="311" r:id="rId19"/>
    <p:sldId id="300" r:id="rId20"/>
    <p:sldId id="301" r:id="rId21"/>
    <p:sldId id="302" r:id="rId22"/>
    <p:sldId id="304" r:id="rId23"/>
    <p:sldId id="303" r:id="rId24"/>
    <p:sldId id="312" r:id="rId25"/>
  </p:sldIdLst>
  <p:sldSz cx="10120313" cy="758983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1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008000"/>
    <a:srgbClr val="FF0000"/>
    <a:srgbClr val="FFFF00"/>
    <a:srgbClr val="FF6600"/>
    <a:srgbClr val="EDEDED"/>
    <a:srgbClr val="DEEBF7"/>
    <a:srgbClr val="000000"/>
    <a:srgbClr val="E2F0D9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7"/>
    <p:restoredTop sz="94718"/>
  </p:normalViewPr>
  <p:slideViewPr>
    <p:cSldViewPr snapToGrid="0">
      <p:cViewPr varScale="1">
        <p:scale>
          <a:sx n="128" d="100"/>
          <a:sy n="128" d="100"/>
        </p:scale>
        <p:origin x="200" y="536"/>
      </p:cViewPr>
      <p:guideLst>
        <p:guide orient="horz" pos="2400"/>
        <p:guide pos="31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CC5B-E24F-C846-878E-E19992B81100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731D9-0BB7-004C-9206-B12FB08B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77D6AC-4D10-794D-BF50-5988E4A53347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1DCA1F-290C-0E4C-A142-34573ADD067A}" type="slidenum">
              <a:rPr lang="en-US" altLang="x-none" sz="1200"/>
              <a:pPr/>
              <a:t>1</a:t>
            </a:fld>
            <a:endParaRPr lang="en-US" altLang="x-none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>
              <a:lnSpc>
                <a:spcPts val="1400"/>
              </a:lnSpc>
              <a:spcBef>
                <a:spcPct val="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Ferrier &amp; </a:t>
            </a:r>
            <a:r>
              <a:rPr lang="en-US" dirty="0" err="1" smtClean="0"/>
              <a:t>Aligo</a:t>
            </a:r>
            <a:r>
              <a:rPr lang="en-US" dirty="0" smtClean="0"/>
              <a:t> microphysics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7D6AC-4D10-794D-BF50-5988E4A53347}" type="slidenum">
              <a:rPr lang="en-US" altLang="x-none" smtClean="0"/>
              <a:pPr/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153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F87232-63B7-394F-9E76-C8F21BF9E541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7423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D89424-988A-9145-BD76-FD0FBE831E3E}" type="slidenum">
              <a:rPr lang="en-US" altLang="x-none" sz="1200"/>
              <a:pPr/>
              <a:t>5</a:t>
            </a:fld>
            <a:endParaRPr lang="en-US" altLang="x-none" sz="1200"/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5342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615FF81-F132-9847-86A1-297D805F09AC}" type="slidenum">
              <a:rPr lang="en-US" altLang="x-none" sz="1200"/>
              <a:pPr/>
              <a:t>6</a:t>
            </a:fld>
            <a:endParaRPr lang="en-US" altLang="x-none" sz="1200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7372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6D4F7A2-E0F9-3B4D-A323-2AECD293D7E5}" type="slidenum">
              <a:rPr lang="en-US" altLang="x-none" sz="1200"/>
              <a:pPr/>
              <a:t>7</a:t>
            </a:fld>
            <a:endParaRPr lang="en-US" altLang="x-none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808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>
                <a:latin typeface="Calibri" charset="0"/>
                <a:ea typeface="ＭＳ Ｐゴシック" charset="0"/>
              </a:rPr>
              <a:t>Hurricane Irene: Flood</a:t>
            </a:r>
            <a:r>
              <a:rPr lang="en-US" sz="1100" baseline="0" dirty="0" smtClean="0">
                <a:latin typeface="Calibri" charset="0"/>
                <a:ea typeface="ＭＳ Ｐゴシック" charset="0"/>
              </a:rPr>
              <a:t> waters</a:t>
            </a:r>
            <a:r>
              <a:rPr lang="en-US" sz="11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cross Route 100, closing the main road to traffic in Waitsfield, VT (Credit: Sandy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Maoys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, AP)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7D6AC-4D10-794D-BF50-5988E4A53347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29680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1200" dirty="0" smtClean="0"/>
              <a:t>~1/3 of U.S. </a:t>
            </a:r>
            <a:r>
              <a:rPr lang="en-US" altLang="x-none" sz="1200" dirty="0" err="1" smtClean="0"/>
              <a:t>landfalling</a:t>
            </a:r>
            <a:r>
              <a:rPr lang="en-US" altLang="x-none" sz="1200" dirty="0" smtClean="0"/>
              <a:t> TCs produce at least one PRE, but landfall is not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7D6AC-4D10-794D-BF50-5988E4A53347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793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sz="1200" b="1" dirty="0" smtClean="0">
                <a:latin typeface="Arial"/>
                <a:cs typeface="Arial"/>
              </a:rPr>
              <a:t>Cote (2007):</a:t>
            </a:r>
          </a:p>
          <a:p>
            <a:r>
              <a:rPr lang="en-US" sz="1200" dirty="0" smtClean="0">
                <a:latin typeface="Arial"/>
                <a:cs typeface="Arial"/>
              </a:rPr>
              <a:t>PREs tend to form in a region of confluence downstream of short-wave trough, within the equatorward entrance region of an upper-level jet streak</a:t>
            </a:r>
          </a:p>
          <a:p>
            <a:r>
              <a:rPr lang="en-US" sz="1200" dirty="0" smtClean="0">
                <a:latin typeface="Arial"/>
                <a:cs typeface="Arial"/>
              </a:rPr>
              <a:t>Precipitation focused along low-level </a:t>
            </a:r>
            <a:r>
              <a:rPr lang="en-US" sz="1200" dirty="0" err="1" smtClean="0">
                <a:latin typeface="Arial"/>
                <a:cs typeface="Arial"/>
              </a:rPr>
              <a:t>baroclinic</a:t>
            </a:r>
            <a:r>
              <a:rPr lang="en-US" sz="1200" dirty="0" smtClean="0">
                <a:latin typeface="Arial"/>
                <a:cs typeface="Arial"/>
              </a:rPr>
              <a:t> zones and along elevated terrain</a:t>
            </a:r>
          </a:p>
          <a:p>
            <a:pPr>
              <a:buNone/>
            </a:pPr>
            <a:r>
              <a:rPr lang="en-US" sz="1200" b="1" dirty="0" err="1" smtClean="0">
                <a:latin typeface="Arial"/>
                <a:cs typeface="Arial"/>
              </a:rPr>
              <a:t>Galarneau</a:t>
            </a:r>
            <a:r>
              <a:rPr lang="en-US" sz="1200" b="1" dirty="0" smtClean="0">
                <a:latin typeface="Arial"/>
                <a:cs typeface="Arial"/>
              </a:rPr>
              <a:t> et al. (2010):</a:t>
            </a:r>
          </a:p>
          <a:p>
            <a:r>
              <a:rPr lang="en-US" sz="1200" dirty="0" smtClean="0">
                <a:latin typeface="Arial"/>
                <a:cs typeface="Arial"/>
              </a:rPr>
              <a:t>Low-level thermal advection and frontogenesis along a </a:t>
            </a:r>
            <a:r>
              <a:rPr lang="en-US" sz="1200" dirty="0" err="1" smtClean="0">
                <a:latin typeface="Arial"/>
                <a:cs typeface="Arial"/>
              </a:rPr>
              <a:t>baroclinic</a:t>
            </a:r>
            <a:r>
              <a:rPr lang="en-US" sz="1200" dirty="0" smtClean="0">
                <a:latin typeface="Arial"/>
                <a:cs typeface="Arial"/>
              </a:rPr>
              <a:t> zone important for PRE development</a:t>
            </a:r>
          </a:p>
          <a:p>
            <a:r>
              <a:rPr lang="en-US" sz="1200" dirty="0" smtClean="0">
                <a:latin typeface="Arial"/>
                <a:cs typeface="Arial"/>
              </a:rPr>
              <a:t>Ridging associated with </a:t>
            </a:r>
            <a:r>
              <a:rPr lang="en-US" sz="1200" dirty="0" err="1" smtClean="0">
                <a:latin typeface="Arial"/>
                <a:cs typeface="Arial"/>
              </a:rPr>
              <a:t>diabatic</a:t>
            </a:r>
            <a:r>
              <a:rPr lang="en-US" sz="1200" dirty="0" smtClean="0">
                <a:latin typeface="Arial"/>
                <a:cs typeface="Arial"/>
              </a:rPr>
              <a:t> outflow from TC intensifies jet streak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7D6AC-4D10-794D-BF50-5988E4A53347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2950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D06BA62-2233-DD4D-9C58-09E6F21F8DB7}" type="slidenum">
              <a:rPr lang="en-US" altLang="x-none" sz="1200"/>
              <a:pPr/>
              <a:t>18</a:t>
            </a:fld>
            <a:endParaRPr lang="en-US" altLang="x-none" sz="1200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847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5313364"/>
            <a:ext cx="10120313" cy="2276475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>
            <a:off x="0" y="0"/>
            <a:ext cx="10120313" cy="269875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0" y="2690814"/>
            <a:ext cx="10120313" cy="14287"/>
          </a:xfrm>
          <a:prstGeom prst="line">
            <a:avLst/>
          </a:prstGeom>
          <a:noFill/>
          <a:ln w="762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5305425"/>
            <a:ext cx="10120313" cy="14288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9736" y="2530475"/>
            <a:ext cx="8600842" cy="126523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370" tIns="50685" rIns="101370" bIns="50685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7889" y="4300539"/>
            <a:ext cx="7084536" cy="1939925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370" tIns="50685" rIns="101370" bIns="50685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9736" y="6915151"/>
            <a:ext cx="2108267" cy="50641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defTabSz="1014413">
              <a:defRPr sz="1600" smtClean="0">
                <a:ea typeface="+mn-ea"/>
                <a:cs typeface="+mn-cs"/>
              </a:defRPr>
            </a:lvl1pPr>
          </a:lstStyle>
          <a:p>
            <a:pPr>
              <a:defRPr/>
            </a:pPr>
            <a:fld id="{09E5BECC-0BCA-A842-A5AB-91A656D9D559}" type="datetime1">
              <a:rPr lang="en-US" smtClean="0"/>
              <a:t>4/26/17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58381" y="6915151"/>
            <a:ext cx="3203552" cy="50641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ctr" defTabSz="1014413">
              <a:defRPr sz="1600" smtClean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252310" y="6915151"/>
            <a:ext cx="2108267" cy="50641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r" defTabSz="1014413">
              <a:defRPr sz="1600">
                <a:ea typeface="Osaka" charset="0"/>
              </a:defRPr>
            </a:lvl1pPr>
          </a:lstStyle>
          <a:p>
            <a:fld id="{48D7EF6B-297A-4B49-A003-3312A72B6A1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615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9758" y="1747777"/>
            <a:ext cx="8924080" cy="5199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94077" y="92678"/>
            <a:ext cx="744541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2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9023" y="6915186"/>
            <a:ext cx="2108399" cy="50598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7774" y="6915186"/>
            <a:ext cx="3204766" cy="50598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52891" y="6915186"/>
            <a:ext cx="2108399" cy="50598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B8A99-4F56-CF47-86A1-7E54BB2B547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2926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1_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024" y="660597"/>
            <a:ext cx="8602266" cy="12649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59024" y="2127615"/>
            <a:ext cx="4237881" cy="481919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5576" y="2127615"/>
            <a:ext cx="4239639" cy="48191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8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181" y="196850"/>
            <a:ext cx="744541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683" y="2012950"/>
            <a:ext cx="3991778" cy="5226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5409" y="2012950"/>
            <a:ext cx="3993361" cy="5226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7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494077" y="92678"/>
            <a:ext cx="744541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683" y="1674796"/>
            <a:ext cx="8493046" cy="556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8621" name="Text Box 13"/>
          <p:cNvSpPr txBox="1">
            <a:spLocks noChangeArrowheads="1"/>
          </p:cNvSpPr>
          <p:nvPr userDrawn="1"/>
        </p:nvSpPr>
        <p:spPr bwMode="auto">
          <a:xfrm>
            <a:off x="759736" y="6670676"/>
            <a:ext cx="2059201" cy="2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 smtClean="0"/>
              <a:t> 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 userDrawn="1"/>
        </p:nvSpPr>
        <p:spPr bwMode="auto">
          <a:xfrm>
            <a:off x="303894" y="6978650"/>
            <a:ext cx="1831280" cy="2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 smtClean="0">
                <a:latin typeface="Helvetica" charset="0"/>
              </a:rPr>
              <a:t> </a:t>
            </a:r>
          </a:p>
        </p:txBody>
      </p:sp>
      <p:sp>
        <p:nvSpPr>
          <p:cNvPr id="68628" name="Rectangle 20"/>
          <p:cNvSpPr>
            <a:spLocks noChangeArrowheads="1"/>
          </p:cNvSpPr>
          <p:nvPr userDrawn="1"/>
        </p:nvSpPr>
        <p:spPr bwMode="auto">
          <a:xfrm>
            <a:off x="9197551" y="6977857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95BB4DF-60FF-C741-9D45-F096F300E5E9}" type="slidenum">
              <a:rPr lang="en-US" altLang="x-none" sz="1800"/>
              <a:pPr/>
              <a:t>‹#›</a:t>
            </a:fld>
            <a:endParaRPr lang="en-US" altLang="x-none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3" r:id="rId2"/>
    <p:sldLayoutId id="2147483677" r:id="rId3"/>
    <p:sldLayoutId id="2147483691" r:id="rId4"/>
    <p:sldLayoutId id="2147483692" r:id="rId5"/>
    <p:sldLayoutId id="2147483693" r:id="rId6"/>
    <p:sldLayoutId id="2147483694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1014413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+mj-lt"/>
          <a:ea typeface="+mj-ea"/>
          <a:cs typeface="+mj-cs"/>
        </a:defRPr>
      </a:lvl1pPr>
      <a:lvl2pPr algn="ctr" defTabSz="1014413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2pPr>
      <a:lvl3pPr algn="ctr" defTabSz="1014413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3pPr>
      <a:lvl4pPr algn="ctr" defTabSz="1014413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4pPr>
      <a:lvl5pPr algn="ctr" defTabSz="1014413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5pPr>
      <a:lvl6pPr marL="457200" algn="ctr" defTabSz="1014413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6pPr>
      <a:lvl7pPr marL="914400" algn="ctr" defTabSz="1014413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7pPr>
      <a:lvl8pPr marL="1371600" algn="ctr" defTabSz="1014413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8pPr>
      <a:lvl9pPr marL="1828800" algn="ctr" defTabSz="1014413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Arial" charset="0"/>
          <a:ea typeface="Osaka" charset="0"/>
          <a:cs typeface="Osaka" charset="0"/>
        </a:defRPr>
      </a:lvl9pPr>
    </p:titleStyle>
    <p:bodyStyle>
      <a:lvl1pPr marL="379413" indent="-379413" algn="l" defTabSz="1014413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4413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  <a:cs typeface="+mn-cs"/>
        </a:defRPr>
      </a:lvl2pPr>
      <a:lvl3pPr marL="1266825" indent="-252413" algn="l" defTabSz="1014413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3pPr>
      <a:lvl4pPr marL="1773238" indent="-252413" algn="l" defTabSz="1014413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2281238" indent="-254000" algn="l" defTabSz="1014413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5pPr>
      <a:lvl6pPr marL="2738438" indent="-254000" algn="l" defTabSz="10144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6pPr>
      <a:lvl7pPr marL="3195638" indent="-254000" algn="l" defTabSz="10144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7pPr>
      <a:lvl8pPr marL="3652838" indent="-254000" algn="l" defTabSz="10144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8pPr>
      <a:lvl9pPr marL="4110038" indent="-254000" algn="l" defTabSz="10144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5" Type="http://schemas.openxmlformats.org/officeDocument/2006/relationships/image" Target="../media/image28.gif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://journals.ametsoc.org/doi/abs/10.1175/2010MWR3243.1" TargetMode="External"/><Relationship Id="rId5" Type="http://schemas.openxmlformats.org/officeDocument/2006/relationships/hyperlink" Target="http://journals.ametsoc.org/doi/abs/10.1175/MWR-D-15-0053.1" TargetMode="External"/><Relationship Id="rId6" Type="http://schemas.openxmlformats.org/officeDocument/2006/relationships/hyperlink" Target="http://dx.doi.org/10.1175/1520-0493(2004)132%253C1645:PDITCU%253E2.0.CO;2" TargetMode="External"/><Relationship Id="rId7" Type="http://schemas.openxmlformats.org/officeDocument/2006/relationships/hyperlink" Target="http://dx.doi.org/10.1002:0470848944.hsa030" TargetMode="External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hyperlink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Freeform 6"/>
          <p:cNvSpPr>
            <a:spLocks/>
          </p:cNvSpPr>
          <p:nvPr/>
        </p:nvSpPr>
        <p:spPr bwMode="auto">
          <a:xfrm>
            <a:off x="-15081" y="5410200"/>
            <a:ext cx="10150475" cy="2179638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53255" name="Freeform 7"/>
          <p:cNvSpPr>
            <a:spLocks/>
          </p:cNvSpPr>
          <p:nvPr/>
        </p:nvSpPr>
        <p:spPr bwMode="auto">
          <a:xfrm>
            <a:off x="-15081" y="0"/>
            <a:ext cx="10150475" cy="2667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57" y="422276"/>
            <a:ext cx="1566862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-15081" y="5410200"/>
            <a:ext cx="101504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-30956" y="2667000"/>
            <a:ext cx="101504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4604641" y="5845178"/>
            <a:ext cx="5394758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</a:rPr>
              <a:t>Frank D. Marks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</a:rPr>
              <a:t>AOML/Hurricane Research Division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</a:rPr>
              <a:t>6 April 2017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1966115" y="337084"/>
            <a:ext cx="7999148" cy="205051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defTabSz="1014413" rtl="0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defTabSz="1014413" rtl="0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defTabSz="1014413" rtl="0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defTabSz="1014413" rtl="0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b="1" kern="0" dirty="0" err="1" smtClean="0"/>
              <a:t>Landfalling</a:t>
            </a:r>
            <a:r>
              <a:rPr lang="en-US" b="1" kern="0" dirty="0" smtClean="0"/>
              <a:t> Tropical Cyclone Rainfall Distributions</a:t>
            </a:r>
            <a:endParaRPr lang="en-US" b="1" kern="0" dirty="0">
              <a:ea typeface="Calibri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r="45177"/>
          <a:stretch/>
        </p:blipFill>
        <p:spPr bwMode="auto">
          <a:xfrm>
            <a:off x="8066394" y="1269949"/>
            <a:ext cx="2079556" cy="146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03409" y="1838733"/>
            <a:ext cx="9455673" cy="109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Wingdings" charset="2"/>
              <a:buChar char="ü"/>
              <a:defRPr sz="2800">
                <a:solidFill>
                  <a:schemeClr val="tx1"/>
                </a:solidFill>
                <a:latin typeface="Futura" charset="0"/>
              </a:defRPr>
            </a:lvl1pPr>
            <a:lvl2pPr marL="742950" indent="-285750">
              <a:spcBef>
                <a:spcPct val="20000"/>
              </a:spcBef>
              <a:buSzPct val="75000"/>
              <a:buChar char="o"/>
              <a:defRPr sz="2400">
                <a:solidFill>
                  <a:schemeClr val="tx1"/>
                </a:solidFill>
                <a:latin typeface="Futur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Futur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buFont typeface="Arial" charset="0"/>
              <a:buChar char="•"/>
            </a:pPr>
            <a:r>
              <a:rPr lang="en-US" altLang="x-none" dirty="0">
                <a:solidFill>
                  <a:srgbClr val="000000"/>
                </a:solidFill>
                <a:latin typeface="+mn-lt"/>
              </a:rPr>
              <a:t>Simplest TC QPF predicts </a:t>
            </a:r>
            <a:r>
              <a:rPr lang="en-US" altLang="x-none" dirty="0" err="1" smtClean="0">
                <a:solidFill>
                  <a:srgbClr val="000000"/>
                </a:solidFill>
                <a:latin typeface="+mn-lt"/>
              </a:rPr>
              <a:t>R</a:t>
            </a:r>
            <a:r>
              <a:rPr lang="en-US" altLang="x-none" baseline="-25000" dirty="0" err="1" smtClean="0">
                <a:solidFill>
                  <a:srgbClr val="000000"/>
                </a:solidFill>
                <a:latin typeface="+mn-lt"/>
              </a:rPr>
              <a:t>max</a:t>
            </a:r>
            <a:r>
              <a:rPr lang="en-US" altLang="x-none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altLang="x-none" dirty="0" err="1" smtClean="0">
                <a:solidFill>
                  <a:srgbClr val="C00000"/>
                </a:solidFill>
                <a:latin typeface="+mn-lt"/>
              </a:rPr>
              <a:t>R</a:t>
            </a:r>
            <a:r>
              <a:rPr lang="en-US" altLang="x-none" baseline="-25000" dirty="0" err="1" smtClean="0">
                <a:solidFill>
                  <a:srgbClr val="C00000"/>
                </a:solidFill>
                <a:latin typeface="+mn-lt"/>
              </a:rPr>
              <a:t>max</a:t>
            </a:r>
            <a:r>
              <a:rPr lang="en-US" altLang="x-none" dirty="0" smtClean="0">
                <a:solidFill>
                  <a:srgbClr val="C00000"/>
                </a:solidFill>
                <a:latin typeface="+mn-lt"/>
              </a:rPr>
              <a:t>=RDV</a:t>
            </a:r>
            <a:r>
              <a:rPr lang="en-US" altLang="x-none" baseline="-25000" dirty="0" smtClean="0">
                <a:solidFill>
                  <a:srgbClr val="C00000"/>
                </a:solidFill>
                <a:latin typeface="+mn-lt"/>
              </a:rPr>
              <a:t>s</a:t>
            </a:r>
            <a:r>
              <a:rPr lang="en-US" altLang="x-none" baseline="30000" dirty="0" smtClean="0">
                <a:solidFill>
                  <a:srgbClr val="C00000"/>
                </a:solidFill>
                <a:latin typeface="+mn-lt"/>
              </a:rPr>
              <a:t>-1</a:t>
            </a:r>
            <a:endParaRPr lang="en-US" altLang="x-none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buSzPct val="100000"/>
              <a:buFont typeface="Arial" charset="0"/>
              <a:buChar char="•"/>
            </a:pPr>
            <a:r>
              <a:rPr lang="en-US" altLang="x-none" sz="2656" dirty="0" smtClean="0">
                <a:solidFill>
                  <a:srgbClr val="C00000"/>
                </a:solidFill>
                <a:latin typeface="+mn-lt"/>
              </a:rPr>
              <a:t>Sensitive </a:t>
            </a:r>
            <a:r>
              <a:rPr lang="en-US" altLang="x-none" sz="2656" dirty="0">
                <a:solidFill>
                  <a:srgbClr val="C00000"/>
                </a:solidFill>
                <a:latin typeface="+mn-lt"/>
              </a:rPr>
              <a:t>to assumed R, D, and V</a:t>
            </a:r>
            <a:r>
              <a:rPr lang="en-US" altLang="x-none" sz="2656" baseline="-25000" dirty="0">
                <a:solidFill>
                  <a:srgbClr val="C00000"/>
                </a:solidFill>
                <a:latin typeface="+mn-lt"/>
              </a:rPr>
              <a:t>s</a:t>
            </a:r>
            <a:r>
              <a:rPr lang="en-US" altLang="x-none" sz="2656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x-none" sz="2656" dirty="0">
                <a:solidFill>
                  <a:srgbClr val="000000"/>
                </a:solidFill>
                <a:latin typeface="+mn-lt"/>
              </a:rPr>
              <a:t>from climatology.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0" y="2973440"/>
            <a:ext cx="9476755" cy="318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03409" y="6058569"/>
            <a:ext cx="9455673" cy="136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Times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457200" indent="-457200">
              <a:buSzPct val="100000"/>
              <a:buFont typeface="Arial" charset="0"/>
              <a:buChar char="•"/>
            </a:pPr>
            <a:r>
              <a:rPr lang="en-US" altLang="x-none" sz="2656" dirty="0">
                <a:solidFill>
                  <a:srgbClr val="000000"/>
                </a:solidFill>
                <a:latin typeface="+mn-lt"/>
              </a:rPr>
              <a:t>Stumbling blocks: (</a:t>
            </a:r>
            <a:r>
              <a:rPr lang="en-US" altLang="x-none" sz="2656" dirty="0">
                <a:solidFill>
                  <a:srgbClr val="C00000"/>
                </a:solidFill>
                <a:latin typeface="+mn-lt"/>
              </a:rPr>
              <a:t>1</a:t>
            </a:r>
            <a:r>
              <a:rPr lang="en-US" altLang="x-none" sz="2656" dirty="0">
                <a:solidFill>
                  <a:srgbClr val="000000"/>
                </a:solidFill>
                <a:latin typeface="+mn-lt"/>
              </a:rPr>
              <a:t>) mean R represents distribution (poor measure of non-normal distribution); (</a:t>
            </a:r>
            <a:r>
              <a:rPr lang="en-US" altLang="x-none" sz="2656" dirty="0">
                <a:solidFill>
                  <a:srgbClr val="C00000"/>
                </a:solidFill>
                <a:latin typeface="+mn-lt"/>
              </a:rPr>
              <a:t>2</a:t>
            </a:r>
            <a:r>
              <a:rPr lang="en-US" altLang="x-none" sz="2656" dirty="0">
                <a:solidFill>
                  <a:srgbClr val="000000"/>
                </a:solidFill>
                <a:latin typeface="+mn-lt"/>
              </a:rPr>
              <a:t>) </a:t>
            </a: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No adjustments for intensity, topography, etc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altLang="x-none" sz="2800" dirty="0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71294" y="324668"/>
            <a:ext cx="7874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alibri"/>
              </a:rPr>
              <a:t>Characteristics of TC precipitation</a:t>
            </a:r>
            <a:endParaRPr lang="en-US" sz="4000" dirty="0">
              <a:solidFill>
                <a:schemeClr val="bg1"/>
              </a:solidFill>
              <a:latin typeface="+mn-lt"/>
              <a:ea typeface="ＭＳ Ｐゴシック" charset="0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8894" y="2974486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+mn-lt"/>
              </a:rPr>
              <a:t>e.g.,</a:t>
            </a:r>
            <a:endParaRPr lang="en-US" sz="200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528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" y="1718182"/>
            <a:ext cx="3994550" cy="50960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Orographic Enhancement</a:t>
            </a:r>
            <a:endParaRPr lang="en-US" sz="4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031802" y="1440758"/>
            <a:ext cx="5974052" cy="5365624"/>
            <a:chOff x="-76200" y="457200"/>
            <a:chExt cx="9220200" cy="6400800"/>
          </a:xfrm>
        </p:grpSpPr>
        <p:pic>
          <p:nvPicPr>
            <p:cNvPr id="17" name="Picture 2" descr="big_us_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6"/>
            <p:cNvSpPr>
              <a:spLocks noChangeArrowheads="1"/>
            </p:cNvSpPr>
            <p:nvPr/>
          </p:nvSpPr>
          <p:spPr bwMode="auto">
            <a:xfrm rot="19636480">
              <a:off x="-76200" y="5708650"/>
              <a:ext cx="3870325" cy="403225"/>
            </a:xfrm>
            <a:prstGeom prst="ellipse">
              <a:avLst/>
            </a:prstGeom>
            <a:solidFill>
              <a:srgbClr val="0000FF">
                <a:alpha val="33000"/>
              </a:srgbClr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 rot="1585397">
              <a:off x="6640513" y="1684338"/>
              <a:ext cx="217487" cy="105886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 rot="1601020">
              <a:off x="5187950" y="2824163"/>
              <a:ext cx="300038" cy="70961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971800" y="5943600"/>
              <a:ext cx="17748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10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2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Blue Ridge</a:t>
              </a: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438525" y="2209800"/>
              <a:ext cx="14382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10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2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Catskills</a:t>
              </a: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5705475" y="3733800"/>
              <a:ext cx="17621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10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2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Berkshires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7315200" y="2514600"/>
              <a:ext cx="10128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10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2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White</a:t>
              </a: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H="1" flipV="1">
              <a:off x="2971800" y="5410200"/>
              <a:ext cx="914400" cy="609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4114800" y="2667000"/>
              <a:ext cx="1066800" cy="381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 flipH="1" flipV="1">
              <a:off x="6172200" y="3048000"/>
              <a:ext cx="457200" cy="7620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" name="Line 17"/>
            <p:cNvSpPr>
              <a:spLocks noChangeShapeType="1"/>
            </p:cNvSpPr>
            <p:nvPr/>
          </p:nvSpPr>
          <p:spPr bwMode="auto">
            <a:xfrm flipH="1" flipV="1">
              <a:off x="6858000" y="2286000"/>
              <a:ext cx="990600" cy="3048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Oval 18"/>
            <p:cNvSpPr>
              <a:spLocks noChangeArrowheads="1"/>
            </p:cNvSpPr>
            <p:nvPr/>
          </p:nvSpPr>
          <p:spPr bwMode="auto">
            <a:xfrm rot="789691">
              <a:off x="5942013" y="2801938"/>
              <a:ext cx="230187" cy="463550"/>
            </a:xfrm>
            <a:prstGeom prst="ellipse">
              <a:avLst/>
            </a:prstGeom>
            <a:solidFill>
              <a:srgbClr val="FF6600">
                <a:alpha val="45000"/>
              </a:srgbClr>
            </a:solidFill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8" y="1524161"/>
            <a:ext cx="3488314" cy="533728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80321" y="3293176"/>
            <a:ext cx="2543728" cy="3409637"/>
            <a:chOff x="6680321" y="3293176"/>
            <a:chExt cx="2543728" cy="3409637"/>
          </a:xfrm>
        </p:grpSpPr>
        <p:sp>
          <p:nvSpPr>
            <p:cNvPr id="33" name="Line 15"/>
            <p:cNvSpPr>
              <a:spLocks noChangeShapeType="1"/>
            </p:cNvSpPr>
            <p:nvPr/>
          </p:nvSpPr>
          <p:spPr bwMode="auto">
            <a:xfrm flipH="1">
              <a:off x="7629917" y="3293176"/>
              <a:ext cx="492696" cy="17004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pic>
          <p:nvPicPr>
            <p:cNvPr id="32" name="Picture 31" descr="Quiche_gorge_bridge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0321" y="4993657"/>
              <a:ext cx="2543728" cy="1709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0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316" y="98259"/>
            <a:ext cx="7978997" cy="1264973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Predecessor Rain Events (PRE)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4" descr="concept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3120" r="42708" b="23955"/>
          <a:stretch>
            <a:fillRect/>
          </a:stretch>
        </p:blipFill>
        <p:spPr bwMode="auto">
          <a:xfrm>
            <a:off x="817945" y="2060782"/>
            <a:ext cx="4038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5545" y="6327982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b="1">
                <a:latin typeface="+mn-lt"/>
                <a:ea typeface="Arial" charset="0"/>
                <a:cs typeface="Arial" charset="0"/>
              </a:rPr>
              <a:t>Conceptual model of antecedent rainfall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18245" y="7048011"/>
            <a:ext cx="42710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 charset="0"/>
                <a:cs typeface="Arial" charset="0"/>
              </a:rPr>
              <a:t>Fig. 13 from </a:t>
            </a:r>
            <a:r>
              <a:rPr lang="en-US" altLang="x-non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 charset="0"/>
                <a:cs typeface="Arial" charset="0"/>
              </a:rPr>
              <a:t>Bosart</a:t>
            </a:r>
            <a:r>
              <a:rPr lang="en-US" altLang="x-none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 charset="0"/>
                <a:cs typeface="Arial" charset="0"/>
              </a:rPr>
              <a:t> &amp; </a:t>
            </a:r>
            <a:r>
              <a:rPr lang="en-US" altLang="x-non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 charset="0"/>
                <a:cs typeface="Arial" charset="0"/>
              </a:rPr>
              <a:t>Carr</a:t>
            </a:r>
            <a:r>
              <a:rPr lang="en-US" altLang="x-none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 charset="0"/>
                <a:cs typeface="Arial" charset="0"/>
              </a:rPr>
              <a:t> </a:t>
            </a:r>
            <a:r>
              <a:rPr lang="en-US" altLang="x-none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 charset="0"/>
                <a:cs typeface="Arial" charset="0"/>
              </a:rPr>
              <a:t>(1978</a:t>
            </a:r>
            <a:r>
              <a:rPr lang="en-US" altLang="x-none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 charset="0"/>
                <a:cs typeface="Arial" charset="0"/>
              </a:rPr>
              <a:t>)</a:t>
            </a:r>
            <a:endParaRPr lang="en-US" altLang="x-none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761045" y="3229958"/>
            <a:ext cx="914400" cy="1828800"/>
          </a:xfrm>
          <a:prstGeom prst="line">
            <a:avLst/>
          </a:prstGeom>
          <a:noFill/>
          <a:ln w="44450">
            <a:solidFill>
              <a:schemeClr val="accent1">
                <a:lumMod val="75000"/>
              </a:schemeClr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202821" y="2099381"/>
            <a:ext cx="426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2400" b="1" u="sng" dirty="0">
                <a:solidFill>
                  <a:srgbClr val="0033CC"/>
                </a:solidFill>
                <a:latin typeface="+mn-lt"/>
              </a:rPr>
              <a:t>Separation Distance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x-none" sz="2400" b="1" dirty="0">
                <a:latin typeface="+mn-lt"/>
              </a:rPr>
              <a:t>1086 </a:t>
            </a:r>
            <a:r>
              <a:rPr lang="en-US" altLang="x-none" sz="2400" b="1" dirty="0">
                <a:latin typeface="+mn-lt"/>
                <a:ea typeface="Arial" charset="0"/>
                <a:cs typeface="Arial" charset="0"/>
              </a:rPr>
              <a:t>±</a:t>
            </a:r>
            <a:r>
              <a:rPr lang="en-US" altLang="x-none" sz="2400" b="1" dirty="0">
                <a:latin typeface="+mn-lt"/>
              </a:rPr>
              <a:t> 482 km                        Median:  935 km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02821" y="3602641"/>
            <a:ext cx="4267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2400" b="1" u="sng" dirty="0" smtClean="0">
                <a:solidFill>
                  <a:srgbClr val="9900CC"/>
                </a:solidFill>
                <a:latin typeface="+mn-lt"/>
              </a:rPr>
              <a:t>Event </a:t>
            </a:r>
            <a:r>
              <a:rPr lang="en-US" altLang="x-none" sz="2400" b="1" u="sng" dirty="0">
                <a:solidFill>
                  <a:srgbClr val="9900CC"/>
                </a:solidFill>
                <a:latin typeface="+mn-lt"/>
              </a:rPr>
              <a:t>Duration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x-none" sz="2400" b="1" dirty="0">
                <a:latin typeface="+mn-lt"/>
              </a:rPr>
              <a:t>14 </a:t>
            </a:r>
            <a:r>
              <a:rPr lang="en-US" altLang="x-none" sz="2400" b="1" dirty="0">
                <a:latin typeface="+mn-lt"/>
                <a:ea typeface="Arial" charset="0"/>
                <a:cs typeface="Arial" charset="0"/>
              </a:rPr>
              <a:t>± </a:t>
            </a:r>
            <a:r>
              <a:rPr lang="en-US" altLang="x-none" sz="2400" b="1" dirty="0">
                <a:latin typeface="+mn-lt"/>
              </a:rPr>
              <a:t>7 h                                   Median:  12 h</a:t>
            </a:r>
          </a:p>
          <a:p>
            <a:pPr algn="ctr" eaLnBrk="1" hangingPunct="1">
              <a:spcBef>
                <a:spcPct val="50000"/>
              </a:spcBef>
            </a:pPr>
            <a:endParaRPr lang="en-US" altLang="x-none" sz="24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3027745" y="2602966"/>
            <a:ext cx="1295400" cy="1295400"/>
          </a:xfrm>
          <a:prstGeom prst="ellipse">
            <a:avLst/>
          </a:prstGeom>
          <a:noFill/>
          <a:ln w="4445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94145" y="2583341"/>
            <a:ext cx="3886200" cy="2438400"/>
            <a:chOff x="1122745" y="2223554"/>
            <a:chExt cx="3886200" cy="2438400"/>
          </a:xfrm>
        </p:grpSpPr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1122745" y="2833154"/>
              <a:ext cx="3886200" cy="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532445" y="2223554"/>
              <a:ext cx="571500" cy="2438400"/>
            </a:xfrm>
            <a:custGeom>
              <a:avLst/>
              <a:gdLst>
                <a:gd name="T0" fmla="*/ 264 w 360"/>
                <a:gd name="T1" fmla="*/ 1536 h 1536"/>
                <a:gd name="T2" fmla="*/ 120 w 360"/>
                <a:gd name="T3" fmla="*/ 1392 h 1536"/>
                <a:gd name="T4" fmla="*/ 24 w 360"/>
                <a:gd name="T5" fmla="*/ 1056 h 1536"/>
                <a:gd name="T6" fmla="*/ 24 w 360"/>
                <a:gd name="T7" fmla="*/ 720 h 1536"/>
                <a:gd name="T8" fmla="*/ 168 w 360"/>
                <a:gd name="T9" fmla="*/ 336 h 1536"/>
                <a:gd name="T10" fmla="*/ 360 w 360"/>
                <a:gd name="T11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536">
                  <a:moveTo>
                    <a:pt x="264" y="1536"/>
                  </a:moveTo>
                  <a:cubicBezTo>
                    <a:pt x="212" y="1504"/>
                    <a:pt x="160" y="1472"/>
                    <a:pt x="120" y="1392"/>
                  </a:cubicBezTo>
                  <a:cubicBezTo>
                    <a:pt x="80" y="1312"/>
                    <a:pt x="40" y="1168"/>
                    <a:pt x="24" y="1056"/>
                  </a:cubicBezTo>
                  <a:cubicBezTo>
                    <a:pt x="8" y="944"/>
                    <a:pt x="0" y="840"/>
                    <a:pt x="24" y="720"/>
                  </a:cubicBezTo>
                  <a:cubicBezTo>
                    <a:pt x="48" y="600"/>
                    <a:pt x="112" y="456"/>
                    <a:pt x="168" y="336"/>
                  </a:cubicBezTo>
                  <a:cubicBezTo>
                    <a:pt x="224" y="216"/>
                    <a:pt x="292" y="108"/>
                    <a:pt x="36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015045" y="2299754"/>
              <a:ext cx="1612900" cy="2362200"/>
            </a:xfrm>
            <a:custGeom>
              <a:avLst/>
              <a:gdLst>
                <a:gd name="T0" fmla="*/ 8 w 1016"/>
                <a:gd name="T1" fmla="*/ 1488 h 1488"/>
                <a:gd name="T2" fmla="*/ 8 w 1016"/>
                <a:gd name="T3" fmla="*/ 1296 h 1488"/>
                <a:gd name="T4" fmla="*/ 56 w 1016"/>
                <a:gd name="T5" fmla="*/ 1008 h 1488"/>
                <a:gd name="T6" fmla="*/ 200 w 1016"/>
                <a:gd name="T7" fmla="*/ 624 h 1488"/>
                <a:gd name="T8" fmla="*/ 344 w 1016"/>
                <a:gd name="T9" fmla="*/ 432 h 1488"/>
                <a:gd name="T10" fmla="*/ 680 w 1016"/>
                <a:gd name="T11" fmla="*/ 144 h 1488"/>
                <a:gd name="T12" fmla="*/ 1016 w 1016"/>
                <a:gd name="T13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6" h="1488">
                  <a:moveTo>
                    <a:pt x="8" y="1488"/>
                  </a:moveTo>
                  <a:cubicBezTo>
                    <a:pt x="4" y="1432"/>
                    <a:pt x="0" y="1376"/>
                    <a:pt x="8" y="1296"/>
                  </a:cubicBezTo>
                  <a:cubicBezTo>
                    <a:pt x="16" y="1216"/>
                    <a:pt x="24" y="1120"/>
                    <a:pt x="56" y="1008"/>
                  </a:cubicBezTo>
                  <a:cubicBezTo>
                    <a:pt x="88" y="896"/>
                    <a:pt x="152" y="720"/>
                    <a:pt x="200" y="624"/>
                  </a:cubicBezTo>
                  <a:cubicBezTo>
                    <a:pt x="248" y="528"/>
                    <a:pt x="264" y="512"/>
                    <a:pt x="344" y="432"/>
                  </a:cubicBezTo>
                  <a:cubicBezTo>
                    <a:pt x="424" y="352"/>
                    <a:pt x="568" y="216"/>
                    <a:pt x="680" y="144"/>
                  </a:cubicBezTo>
                  <a:cubicBezTo>
                    <a:pt x="792" y="72"/>
                    <a:pt x="904" y="36"/>
                    <a:pt x="1016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3015045" y="3137954"/>
              <a:ext cx="1689100" cy="1524000"/>
            </a:xfrm>
            <a:custGeom>
              <a:avLst/>
              <a:gdLst>
                <a:gd name="T0" fmla="*/ 8 w 1160"/>
                <a:gd name="T1" fmla="*/ 1008 h 1008"/>
                <a:gd name="T2" fmla="*/ 8 w 1160"/>
                <a:gd name="T3" fmla="*/ 816 h 1008"/>
                <a:gd name="T4" fmla="*/ 56 w 1160"/>
                <a:gd name="T5" fmla="*/ 624 h 1008"/>
                <a:gd name="T6" fmla="*/ 200 w 1160"/>
                <a:gd name="T7" fmla="*/ 432 h 1008"/>
                <a:gd name="T8" fmla="*/ 392 w 1160"/>
                <a:gd name="T9" fmla="*/ 336 h 1008"/>
                <a:gd name="T10" fmla="*/ 728 w 1160"/>
                <a:gd name="T11" fmla="*/ 192 h 1008"/>
                <a:gd name="T12" fmla="*/ 1064 w 1160"/>
                <a:gd name="T13" fmla="*/ 48 h 1008"/>
                <a:gd name="T14" fmla="*/ 1160 w 1160"/>
                <a:gd name="T15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0" h="1008">
                  <a:moveTo>
                    <a:pt x="8" y="1008"/>
                  </a:moveTo>
                  <a:cubicBezTo>
                    <a:pt x="4" y="944"/>
                    <a:pt x="0" y="880"/>
                    <a:pt x="8" y="816"/>
                  </a:cubicBezTo>
                  <a:cubicBezTo>
                    <a:pt x="16" y="752"/>
                    <a:pt x="24" y="688"/>
                    <a:pt x="56" y="624"/>
                  </a:cubicBezTo>
                  <a:cubicBezTo>
                    <a:pt x="88" y="560"/>
                    <a:pt x="144" y="480"/>
                    <a:pt x="200" y="432"/>
                  </a:cubicBezTo>
                  <a:cubicBezTo>
                    <a:pt x="256" y="384"/>
                    <a:pt x="304" y="376"/>
                    <a:pt x="392" y="336"/>
                  </a:cubicBezTo>
                  <a:cubicBezTo>
                    <a:pt x="480" y="296"/>
                    <a:pt x="616" y="240"/>
                    <a:pt x="728" y="192"/>
                  </a:cubicBezTo>
                  <a:cubicBezTo>
                    <a:pt x="840" y="144"/>
                    <a:pt x="992" y="80"/>
                    <a:pt x="1064" y="48"/>
                  </a:cubicBezTo>
                  <a:cubicBezTo>
                    <a:pt x="1136" y="16"/>
                    <a:pt x="1148" y="8"/>
                    <a:pt x="116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02821" y="5072602"/>
            <a:ext cx="426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2400" b="1" u="sng" dirty="0" smtClean="0">
                <a:solidFill>
                  <a:srgbClr val="FF0000"/>
                </a:solidFill>
                <a:latin typeface="+mn-lt"/>
              </a:rPr>
              <a:t>Time </a:t>
            </a:r>
            <a:r>
              <a:rPr lang="en-US" altLang="x-none" sz="2400" b="1" u="sng" dirty="0">
                <a:solidFill>
                  <a:srgbClr val="FF0000"/>
                </a:solidFill>
                <a:latin typeface="+mn-lt"/>
              </a:rPr>
              <a:t>Lag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x-none" sz="2400" b="1" dirty="0">
                <a:latin typeface="+mn-lt"/>
              </a:rPr>
              <a:t>45 </a:t>
            </a:r>
            <a:r>
              <a:rPr lang="en-US" altLang="x-none" sz="2400" b="1" dirty="0">
                <a:latin typeface="+mn-lt"/>
                <a:ea typeface="Arial" charset="0"/>
                <a:cs typeface="Arial" charset="0"/>
              </a:rPr>
              <a:t>±</a:t>
            </a:r>
            <a:r>
              <a:rPr lang="en-US" altLang="x-none" sz="2400" b="1" dirty="0">
                <a:latin typeface="+mn-lt"/>
              </a:rPr>
              <a:t> 29 h                         Median:  36 h</a:t>
            </a:r>
            <a:endParaRPr lang="en-US" altLang="x-none" sz="24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7784" y="1490289"/>
            <a:ext cx="793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b="1" dirty="0"/>
              <a:t>~1/3 of U.S. landfalling TCs produce at least one PRE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75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4D4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4D4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4D4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4D4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utoUpdateAnimBg="0"/>
      <p:bldP spid="10" grpId="0"/>
      <p:bldP spid="10" grpId="1"/>
      <p:bldP spid="11" grpId="0"/>
      <p:bldP spid="11" grpId="1"/>
      <p:bldP spid="12" grpId="0" animBg="1"/>
      <p:bldP spid="12" grpId="1" autoUpdateAnimBg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959" y="99765"/>
            <a:ext cx="8602266" cy="1264973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PRE Track Relative Position</a:t>
            </a:r>
            <a:endParaRPr lang="en-US" sz="4400" dirty="0">
              <a:latin typeface="+mn-lt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402927"/>
              </p:ext>
            </p:extLst>
          </p:nvPr>
        </p:nvGraphicFramePr>
        <p:xfrm>
          <a:off x="1157468" y="1561618"/>
          <a:ext cx="8287473" cy="5206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Chart" r:id="rId3" imgW="5867671" imgH="3686500" progId="Excel.Chart.8">
                  <p:embed/>
                </p:oleObj>
              </mc:Choice>
              <mc:Fallback>
                <p:oleObj name="Chart" r:id="rId3" imgW="5867671" imgH="36865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468" y="1561618"/>
                        <a:ext cx="8287473" cy="5206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89814" y="2982127"/>
            <a:ext cx="8632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2400" b="1">
                <a:solidFill>
                  <a:srgbClr val="FFFF00"/>
                </a:solidFill>
                <a:latin typeface="+mn-lt"/>
              </a:rPr>
              <a:t>26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83291" y="4506454"/>
            <a:ext cx="8632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2400" b="1">
                <a:solidFill>
                  <a:srgbClr val="FFFF00"/>
                </a:solidFill>
                <a:latin typeface="+mn-lt"/>
              </a:rPr>
              <a:t>12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643634" y="4852137"/>
            <a:ext cx="8632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2400" b="1">
                <a:solidFill>
                  <a:srgbClr val="FFFF00"/>
                </a:solidFill>
                <a:latin typeface="+mn-lt"/>
              </a:rPr>
              <a:t>9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19469" y="1714018"/>
            <a:ext cx="681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x-none" altLang="x-none" sz="2400"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71869" y="1714018"/>
            <a:ext cx="664724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x-none" sz="2000" b="1">
                <a:latin typeface="+mn-lt"/>
              </a:rPr>
              <a:t>PRE Locations Relative to TC Track 1998</a:t>
            </a:r>
            <a:r>
              <a:rPr lang="en-US" altLang="x-none" sz="2000" b="1">
                <a:latin typeface="+mn-lt"/>
                <a:ea typeface="Arial" charset="0"/>
                <a:cs typeface="Arial" charset="0"/>
              </a:rPr>
              <a:t>–2006</a:t>
            </a:r>
            <a:endParaRPr lang="en-US" altLang="x-none" sz="2000" b="1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74164" y="2613974"/>
            <a:ext cx="4069470" cy="2272116"/>
            <a:chOff x="3574164" y="2613974"/>
            <a:chExt cx="4069470" cy="2272116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3574164" y="3241861"/>
              <a:ext cx="875340" cy="4038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6348716" y="3443793"/>
              <a:ext cx="1294918" cy="144229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449504" y="2613974"/>
              <a:ext cx="3194130" cy="10156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x-none" sz="2000">
                  <a:latin typeface="+mn-lt"/>
                </a:rPr>
                <a:t>Potential for flooding in areas not directly impacted by TC rainfall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9504" y="2613974"/>
            <a:ext cx="3194130" cy="1892480"/>
            <a:chOff x="3851235" y="2274548"/>
            <a:chExt cx="3194130" cy="1892480"/>
          </a:xfrm>
        </p:grpSpPr>
        <p:sp>
          <p:nvSpPr>
            <p:cNvPr id="15" name="Line 1036"/>
            <p:cNvSpPr>
              <a:spLocks noChangeShapeType="1"/>
            </p:cNvSpPr>
            <p:nvPr/>
          </p:nvSpPr>
          <p:spPr bwMode="auto">
            <a:xfrm flipH="1">
              <a:off x="5131199" y="3243721"/>
              <a:ext cx="149556" cy="92330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Text Box 1037"/>
            <p:cNvSpPr txBox="1">
              <a:spLocks noChangeArrowheads="1"/>
            </p:cNvSpPr>
            <p:nvPr/>
          </p:nvSpPr>
          <p:spPr bwMode="auto">
            <a:xfrm>
              <a:off x="3851235" y="2274548"/>
              <a:ext cx="3194130" cy="10156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x-none" sz="2000">
                  <a:latin typeface="+mn-lt"/>
                </a:rPr>
                <a:t>Potential for excessive flooding beginning before arrival of TC rainfall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7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big_us_color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95" y="2110004"/>
            <a:ext cx="3840480" cy="343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Conceptual Model</a:t>
            </a:r>
            <a:endParaRPr lang="en-US" sz="4400" dirty="0">
              <a:latin typeface="+mn-lt"/>
            </a:endParaRP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827353" y="1273798"/>
            <a:ext cx="7239000" cy="6096000"/>
            <a:chOff x="672" y="480"/>
            <a:chExt cx="4560" cy="3840"/>
          </a:xfrm>
        </p:grpSpPr>
        <p:pic>
          <p:nvPicPr>
            <p:cNvPr id="5" name="Picture 4" descr="blank_ma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4" t="2274" r="14784" b="15848"/>
            <a:stretch>
              <a:fillRect/>
            </a:stretch>
          </p:blipFill>
          <p:spPr bwMode="auto">
            <a:xfrm>
              <a:off x="672" y="480"/>
              <a:ext cx="4560" cy="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72" y="480"/>
              <a:ext cx="2784" cy="640"/>
            </a:xfrm>
            <a:custGeom>
              <a:avLst/>
              <a:gdLst>
                <a:gd name="T0" fmla="*/ 0 w 2784"/>
                <a:gd name="T1" fmla="*/ 192 h 640"/>
                <a:gd name="T2" fmla="*/ 480 w 2784"/>
                <a:gd name="T3" fmla="*/ 336 h 640"/>
                <a:gd name="T4" fmla="*/ 960 w 2784"/>
                <a:gd name="T5" fmla="*/ 480 h 640"/>
                <a:gd name="T6" fmla="*/ 1392 w 2784"/>
                <a:gd name="T7" fmla="*/ 576 h 640"/>
                <a:gd name="T8" fmla="*/ 1872 w 2784"/>
                <a:gd name="T9" fmla="*/ 624 h 640"/>
                <a:gd name="T10" fmla="*/ 2208 w 2784"/>
                <a:gd name="T11" fmla="*/ 480 h 640"/>
                <a:gd name="T12" fmla="*/ 2592 w 2784"/>
                <a:gd name="T13" fmla="*/ 192 h 640"/>
                <a:gd name="T14" fmla="*/ 2784 w 2784"/>
                <a:gd name="T15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4" h="640">
                  <a:moveTo>
                    <a:pt x="0" y="192"/>
                  </a:moveTo>
                  <a:cubicBezTo>
                    <a:pt x="160" y="240"/>
                    <a:pt x="320" y="288"/>
                    <a:pt x="480" y="336"/>
                  </a:cubicBezTo>
                  <a:cubicBezTo>
                    <a:pt x="640" y="384"/>
                    <a:pt x="808" y="440"/>
                    <a:pt x="960" y="480"/>
                  </a:cubicBezTo>
                  <a:cubicBezTo>
                    <a:pt x="1112" y="520"/>
                    <a:pt x="1240" y="552"/>
                    <a:pt x="1392" y="576"/>
                  </a:cubicBezTo>
                  <a:cubicBezTo>
                    <a:pt x="1544" y="600"/>
                    <a:pt x="1736" y="640"/>
                    <a:pt x="1872" y="624"/>
                  </a:cubicBezTo>
                  <a:cubicBezTo>
                    <a:pt x="2008" y="608"/>
                    <a:pt x="2088" y="552"/>
                    <a:pt x="2208" y="480"/>
                  </a:cubicBezTo>
                  <a:cubicBezTo>
                    <a:pt x="2328" y="408"/>
                    <a:pt x="2496" y="272"/>
                    <a:pt x="2592" y="192"/>
                  </a:cubicBezTo>
                  <a:cubicBezTo>
                    <a:pt x="2688" y="112"/>
                    <a:pt x="2736" y="56"/>
                    <a:pt x="2784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688" y="2496"/>
              <a:ext cx="864" cy="960"/>
            </a:xfrm>
            <a:custGeom>
              <a:avLst/>
              <a:gdLst>
                <a:gd name="T0" fmla="*/ 280 w 864"/>
                <a:gd name="T1" fmla="*/ 40 h 960"/>
                <a:gd name="T2" fmla="*/ 40 w 864"/>
                <a:gd name="T3" fmla="*/ 328 h 960"/>
                <a:gd name="T4" fmla="*/ 40 w 864"/>
                <a:gd name="T5" fmla="*/ 616 h 960"/>
                <a:gd name="T6" fmla="*/ 184 w 864"/>
                <a:gd name="T7" fmla="*/ 760 h 960"/>
                <a:gd name="T8" fmla="*/ 472 w 864"/>
                <a:gd name="T9" fmla="*/ 808 h 960"/>
                <a:gd name="T10" fmla="*/ 616 w 864"/>
                <a:gd name="T11" fmla="*/ 952 h 960"/>
                <a:gd name="T12" fmla="*/ 808 w 864"/>
                <a:gd name="T13" fmla="*/ 856 h 960"/>
                <a:gd name="T14" fmla="*/ 856 w 864"/>
                <a:gd name="T15" fmla="*/ 568 h 960"/>
                <a:gd name="T16" fmla="*/ 760 w 864"/>
                <a:gd name="T17" fmla="*/ 280 h 960"/>
                <a:gd name="T18" fmla="*/ 568 w 864"/>
                <a:gd name="T19" fmla="*/ 88 h 960"/>
                <a:gd name="T20" fmla="*/ 280 w 864"/>
                <a:gd name="T21" fmla="*/ 4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4" h="960">
                  <a:moveTo>
                    <a:pt x="280" y="40"/>
                  </a:moveTo>
                  <a:cubicBezTo>
                    <a:pt x="192" y="80"/>
                    <a:pt x="80" y="232"/>
                    <a:pt x="40" y="328"/>
                  </a:cubicBezTo>
                  <a:cubicBezTo>
                    <a:pt x="0" y="424"/>
                    <a:pt x="16" y="544"/>
                    <a:pt x="40" y="616"/>
                  </a:cubicBezTo>
                  <a:cubicBezTo>
                    <a:pt x="64" y="688"/>
                    <a:pt x="112" y="728"/>
                    <a:pt x="184" y="760"/>
                  </a:cubicBezTo>
                  <a:cubicBezTo>
                    <a:pt x="256" y="792"/>
                    <a:pt x="400" y="776"/>
                    <a:pt x="472" y="808"/>
                  </a:cubicBezTo>
                  <a:cubicBezTo>
                    <a:pt x="544" y="840"/>
                    <a:pt x="560" y="944"/>
                    <a:pt x="616" y="952"/>
                  </a:cubicBezTo>
                  <a:cubicBezTo>
                    <a:pt x="672" y="960"/>
                    <a:pt x="768" y="920"/>
                    <a:pt x="808" y="856"/>
                  </a:cubicBezTo>
                  <a:cubicBezTo>
                    <a:pt x="848" y="792"/>
                    <a:pt x="864" y="664"/>
                    <a:pt x="856" y="568"/>
                  </a:cubicBezTo>
                  <a:cubicBezTo>
                    <a:pt x="848" y="472"/>
                    <a:pt x="808" y="360"/>
                    <a:pt x="760" y="280"/>
                  </a:cubicBezTo>
                  <a:cubicBezTo>
                    <a:pt x="712" y="200"/>
                    <a:pt x="648" y="128"/>
                    <a:pt x="568" y="88"/>
                  </a:cubicBezTo>
                  <a:cubicBezTo>
                    <a:pt x="488" y="48"/>
                    <a:pt x="368" y="0"/>
                    <a:pt x="280" y="40"/>
                  </a:cubicBez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127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120" y="2832"/>
              <a:ext cx="144" cy="336"/>
              <a:chOff x="2304" y="2400"/>
              <a:chExt cx="144" cy="336"/>
            </a:xfrm>
          </p:grpSpPr>
          <p:sp>
            <p:nvSpPr>
              <p:cNvPr id="31" name="Freeform 8"/>
              <p:cNvSpPr>
                <a:spLocks/>
              </p:cNvSpPr>
              <p:nvPr/>
            </p:nvSpPr>
            <p:spPr bwMode="auto">
              <a:xfrm rot="-10636422">
                <a:off x="2352" y="2592"/>
                <a:ext cx="96" cy="144"/>
              </a:xfrm>
              <a:custGeom>
                <a:avLst/>
                <a:gdLst>
                  <a:gd name="T0" fmla="*/ 96 w 96"/>
                  <a:gd name="T1" fmla="*/ 0 h 144"/>
                  <a:gd name="T2" fmla="*/ 48 w 96"/>
                  <a:gd name="T3" fmla="*/ 48 h 144"/>
                  <a:gd name="T4" fmla="*/ 0 w 96"/>
                  <a:gd name="T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144">
                    <a:moveTo>
                      <a:pt x="96" y="0"/>
                    </a:moveTo>
                    <a:cubicBezTo>
                      <a:pt x="80" y="12"/>
                      <a:pt x="64" y="24"/>
                      <a:pt x="48" y="48"/>
                    </a:cubicBezTo>
                    <a:cubicBezTo>
                      <a:pt x="32" y="72"/>
                      <a:pt x="16" y="108"/>
                      <a:pt x="0" y="144"/>
                    </a:cubicBezTo>
                  </a:path>
                </a:pathLst>
              </a:cu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2" name="Oval 9"/>
              <p:cNvSpPr>
                <a:spLocks noChangeArrowheads="1"/>
              </p:cNvSpPr>
              <p:nvPr/>
            </p:nvSpPr>
            <p:spPr bwMode="auto">
              <a:xfrm>
                <a:off x="2304" y="2496"/>
                <a:ext cx="144" cy="144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3" name="Freeform 10"/>
              <p:cNvSpPr>
                <a:spLocks/>
              </p:cNvSpPr>
              <p:nvPr/>
            </p:nvSpPr>
            <p:spPr bwMode="auto">
              <a:xfrm>
                <a:off x="2304" y="2400"/>
                <a:ext cx="96" cy="144"/>
              </a:xfrm>
              <a:custGeom>
                <a:avLst/>
                <a:gdLst>
                  <a:gd name="T0" fmla="*/ 96 w 96"/>
                  <a:gd name="T1" fmla="*/ 0 h 144"/>
                  <a:gd name="T2" fmla="*/ 48 w 96"/>
                  <a:gd name="T3" fmla="*/ 48 h 144"/>
                  <a:gd name="T4" fmla="*/ 0 w 96"/>
                  <a:gd name="T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144">
                    <a:moveTo>
                      <a:pt x="96" y="0"/>
                    </a:moveTo>
                    <a:cubicBezTo>
                      <a:pt x="80" y="12"/>
                      <a:pt x="64" y="24"/>
                      <a:pt x="48" y="48"/>
                    </a:cubicBezTo>
                    <a:cubicBezTo>
                      <a:pt x="32" y="72"/>
                      <a:pt x="16" y="108"/>
                      <a:pt x="0" y="144"/>
                    </a:cubicBezTo>
                  </a:path>
                </a:pathLst>
              </a:cu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2448" y="3072"/>
              <a:ext cx="672" cy="1248"/>
            </a:xfrm>
            <a:custGeom>
              <a:avLst/>
              <a:gdLst>
                <a:gd name="T0" fmla="*/ 0 w 672"/>
                <a:gd name="T1" fmla="*/ 1248 h 1248"/>
                <a:gd name="T2" fmla="*/ 144 w 672"/>
                <a:gd name="T3" fmla="*/ 912 h 1248"/>
                <a:gd name="T4" fmla="*/ 288 w 672"/>
                <a:gd name="T5" fmla="*/ 528 h 1248"/>
                <a:gd name="T6" fmla="*/ 480 w 672"/>
                <a:gd name="T7" fmla="*/ 240 h 1248"/>
                <a:gd name="T8" fmla="*/ 672 w 672"/>
                <a:gd name="T9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1248">
                  <a:moveTo>
                    <a:pt x="0" y="1248"/>
                  </a:moveTo>
                  <a:cubicBezTo>
                    <a:pt x="48" y="1140"/>
                    <a:pt x="96" y="1032"/>
                    <a:pt x="144" y="912"/>
                  </a:cubicBezTo>
                  <a:cubicBezTo>
                    <a:pt x="192" y="792"/>
                    <a:pt x="232" y="640"/>
                    <a:pt x="288" y="528"/>
                  </a:cubicBezTo>
                  <a:cubicBezTo>
                    <a:pt x="344" y="416"/>
                    <a:pt x="416" y="328"/>
                    <a:pt x="480" y="240"/>
                  </a:cubicBezTo>
                  <a:cubicBezTo>
                    <a:pt x="544" y="152"/>
                    <a:pt x="608" y="76"/>
                    <a:pt x="672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3096" y="3072"/>
              <a:ext cx="936" cy="1248"/>
            </a:xfrm>
            <a:custGeom>
              <a:avLst/>
              <a:gdLst>
                <a:gd name="T0" fmla="*/ 936 w 936"/>
                <a:gd name="T1" fmla="*/ 1248 h 1248"/>
                <a:gd name="T2" fmla="*/ 648 w 936"/>
                <a:gd name="T3" fmla="*/ 1056 h 1248"/>
                <a:gd name="T4" fmla="*/ 456 w 936"/>
                <a:gd name="T5" fmla="*/ 912 h 1248"/>
                <a:gd name="T6" fmla="*/ 168 w 936"/>
                <a:gd name="T7" fmla="*/ 576 h 1248"/>
                <a:gd name="T8" fmla="*/ 24 w 936"/>
                <a:gd name="T9" fmla="*/ 240 h 1248"/>
                <a:gd name="T10" fmla="*/ 24 w 936"/>
                <a:gd name="T1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6" h="1248">
                  <a:moveTo>
                    <a:pt x="936" y="1248"/>
                  </a:moveTo>
                  <a:cubicBezTo>
                    <a:pt x="832" y="1180"/>
                    <a:pt x="728" y="1112"/>
                    <a:pt x="648" y="1056"/>
                  </a:cubicBezTo>
                  <a:cubicBezTo>
                    <a:pt x="568" y="1000"/>
                    <a:pt x="536" y="992"/>
                    <a:pt x="456" y="912"/>
                  </a:cubicBezTo>
                  <a:cubicBezTo>
                    <a:pt x="376" y="832"/>
                    <a:pt x="240" y="688"/>
                    <a:pt x="168" y="576"/>
                  </a:cubicBezTo>
                  <a:cubicBezTo>
                    <a:pt x="96" y="464"/>
                    <a:pt x="48" y="336"/>
                    <a:pt x="24" y="240"/>
                  </a:cubicBezTo>
                  <a:cubicBezTo>
                    <a:pt x="0" y="144"/>
                    <a:pt x="12" y="72"/>
                    <a:pt x="24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216" y="1680"/>
              <a:ext cx="1776" cy="1248"/>
            </a:xfrm>
            <a:custGeom>
              <a:avLst/>
              <a:gdLst>
                <a:gd name="T0" fmla="*/ 0 w 1776"/>
                <a:gd name="T1" fmla="*/ 1248 h 1248"/>
                <a:gd name="T2" fmla="*/ 144 w 1776"/>
                <a:gd name="T3" fmla="*/ 1008 h 1248"/>
                <a:gd name="T4" fmla="*/ 480 w 1776"/>
                <a:gd name="T5" fmla="*/ 672 h 1248"/>
                <a:gd name="T6" fmla="*/ 912 w 1776"/>
                <a:gd name="T7" fmla="*/ 432 h 1248"/>
                <a:gd name="T8" fmla="*/ 1440 w 1776"/>
                <a:gd name="T9" fmla="*/ 144 h 1248"/>
                <a:gd name="T10" fmla="*/ 1776 w 1776"/>
                <a:gd name="T1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6" h="1248">
                  <a:moveTo>
                    <a:pt x="0" y="1248"/>
                  </a:moveTo>
                  <a:cubicBezTo>
                    <a:pt x="32" y="1176"/>
                    <a:pt x="64" y="1104"/>
                    <a:pt x="144" y="1008"/>
                  </a:cubicBezTo>
                  <a:cubicBezTo>
                    <a:pt x="224" y="912"/>
                    <a:pt x="352" y="768"/>
                    <a:pt x="480" y="672"/>
                  </a:cubicBezTo>
                  <a:cubicBezTo>
                    <a:pt x="608" y="576"/>
                    <a:pt x="752" y="520"/>
                    <a:pt x="912" y="432"/>
                  </a:cubicBezTo>
                  <a:cubicBezTo>
                    <a:pt x="1072" y="344"/>
                    <a:pt x="1296" y="216"/>
                    <a:pt x="1440" y="144"/>
                  </a:cubicBezTo>
                  <a:cubicBezTo>
                    <a:pt x="1584" y="72"/>
                    <a:pt x="1680" y="36"/>
                    <a:pt x="1776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-1334941">
              <a:off x="5040" y="1648"/>
              <a:ext cx="48" cy="0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V="1">
              <a:off x="1344" y="2160"/>
              <a:ext cx="288" cy="384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2544" y="3984"/>
              <a:ext cx="1440" cy="96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3792" y="3984"/>
              <a:ext cx="192" cy="144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H="1" flipV="1">
              <a:off x="3312" y="3120"/>
              <a:ext cx="1008" cy="48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H="1">
              <a:off x="4272" y="1248"/>
              <a:ext cx="288" cy="96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rot="2389248" flipV="1">
              <a:off x="2832" y="3408"/>
              <a:ext cx="1" cy="96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H="1" flipV="1">
              <a:off x="3312" y="3696"/>
              <a:ext cx="48" cy="96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3600" y="1664"/>
              <a:ext cx="352" cy="544"/>
            </a:xfrm>
            <a:custGeom>
              <a:avLst/>
              <a:gdLst>
                <a:gd name="T0" fmla="*/ 144 w 352"/>
                <a:gd name="T1" fmla="*/ 160 h 544"/>
                <a:gd name="T2" fmla="*/ 96 w 352"/>
                <a:gd name="T3" fmla="*/ 256 h 544"/>
                <a:gd name="T4" fmla="*/ 0 w 352"/>
                <a:gd name="T5" fmla="*/ 400 h 544"/>
                <a:gd name="T6" fmla="*/ 96 w 352"/>
                <a:gd name="T7" fmla="*/ 544 h 544"/>
                <a:gd name="T8" fmla="*/ 240 w 352"/>
                <a:gd name="T9" fmla="*/ 400 h 544"/>
                <a:gd name="T10" fmla="*/ 336 w 352"/>
                <a:gd name="T11" fmla="*/ 208 h 544"/>
                <a:gd name="T12" fmla="*/ 336 w 352"/>
                <a:gd name="T13" fmla="*/ 64 h 544"/>
                <a:gd name="T14" fmla="*/ 240 w 352"/>
                <a:gd name="T15" fmla="*/ 16 h 544"/>
                <a:gd name="T16" fmla="*/ 144 w 352"/>
                <a:gd name="T17" fmla="*/ 16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2" h="544">
                  <a:moveTo>
                    <a:pt x="144" y="160"/>
                  </a:moveTo>
                  <a:cubicBezTo>
                    <a:pt x="120" y="200"/>
                    <a:pt x="120" y="216"/>
                    <a:pt x="96" y="256"/>
                  </a:cubicBezTo>
                  <a:cubicBezTo>
                    <a:pt x="72" y="296"/>
                    <a:pt x="0" y="352"/>
                    <a:pt x="0" y="400"/>
                  </a:cubicBezTo>
                  <a:cubicBezTo>
                    <a:pt x="0" y="448"/>
                    <a:pt x="56" y="544"/>
                    <a:pt x="96" y="544"/>
                  </a:cubicBezTo>
                  <a:cubicBezTo>
                    <a:pt x="136" y="544"/>
                    <a:pt x="200" y="456"/>
                    <a:pt x="240" y="400"/>
                  </a:cubicBezTo>
                  <a:cubicBezTo>
                    <a:pt x="280" y="344"/>
                    <a:pt x="320" y="264"/>
                    <a:pt x="336" y="208"/>
                  </a:cubicBezTo>
                  <a:cubicBezTo>
                    <a:pt x="352" y="152"/>
                    <a:pt x="352" y="96"/>
                    <a:pt x="336" y="64"/>
                  </a:cubicBezTo>
                  <a:cubicBezTo>
                    <a:pt x="320" y="32"/>
                    <a:pt x="272" y="0"/>
                    <a:pt x="240" y="16"/>
                  </a:cubicBezTo>
                  <a:cubicBezTo>
                    <a:pt x="208" y="32"/>
                    <a:pt x="168" y="120"/>
                    <a:pt x="144" y="160"/>
                  </a:cubicBez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Oval 26"/>
            <p:cNvSpPr>
              <a:spLocks noChangeArrowheads="1"/>
            </p:cNvSpPr>
            <p:nvPr/>
          </p:nvSpPr>
          <p:spPr bwMode="auto">
            <a:xfrm>
              <a:off x="2880" y="2688"/>
              <a:ext cx="624" cy="624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Oval 27"/>
            <p:cNvSpPr>
              <a:spLocks noChangeArrowheads="1"/>
            </p:cNvSpPr>
            <p:nvPr/>
          </p:nvSpPr>
          <p:spPr bwMode="auto">
            <a:xfrm>
              <a:off x="2544" y="2352"/>
              <a:ext cx="1248" cy="1296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72" y="480"/>
              <a:ext cx="4320" cy="3552"/>
            </a:xfrm>
            <a:custGeom>
              <a:avLst/>
              <a:gdLst>
                <a:gd name="T0" fmla="*/ 0 w 4320"/>
                <a:gd name="T1" fmla="*/ 1392 h 3552"/>
                <a:gd name="T2" fmla="*/ 576 w 4320"/>
                <a:gd name="T3" fmla="*/ 1536 h 3552"/>
                <a:gd name="T4" fmla="*/ 1008 w 4320"/>
                <a:gd name="T5" fmla="*/ 1728 h 3552"/>
                <a:gd name="T6" fmla="*/ 1344 w 4320"/>
                <a:gd name="T7" fmla="*/ 2352 h 3552"/>
                <a:gd name="T8" fmla="*/ 1488 w 4320"/>
                <a:gd name="T9" fmla="*/ 2880 h 3552"/>
                <a:gd name="T10" fmla="*/ 2064 w 4320"/>
                <a:gd name="T11" fmla="*/ 3456 h 3552"/>
                <a:gd name="T12" fmla="*/ 2880 w 4320"/>
                <a:gd name="T13" fmla="*/ 3456 h 3552"/>
                <a:gd name="T14" fmla="*/ 3408 w 4320"/>
                <a:gd name="T15" fmla="*/ 3024 h 3552"/>
                <a:gd name="T16" fmla="*/ 3552 w 4320"/>
                <a:gd name="T17" fmla="*/ 2544 h 3552"/>
                <a:gd name="T18" fmla="*/ 3408 w 4320"/>
                <a:gd name="T19" fmla="*/ 2016 h 3552"/>
                <a:gd name="T20" fmla="*/ 3120 w 4320"/>
                <a:gd name="T21" fmla="*/ 1632 h 3552"/>
                <a:gd name="T22" fmla="*/ 2832 w 4320"/>
                <a:gd name="T23" fmla="*/ 1488 h 3552"/>
                <a:gd name="T24" fmla="*/ 3264 w 4320"/>
                <a:gd name="T25" fmla="*/ 960 h 3552"/>
                <a:gd name="T26" fmla="*/ 3648 w 4320"/>
                <a:gd name="T27" fmla="*/ 576 h 3552"/>
                <a:gd name="T28" fmla="*/ 3984 w 4320"/>
                <a:gd name="T29" fmla="*/ 288 h 3552"/>
                <a:gd name="T30" fmla="*/ 4320 w 4320"/>
                <a:gd name="T31" fmla="*/ 0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20" h="3552">
                  <a:moveTo>
                    <a:pt x="0" y="1392"/>
                  </a:moveTo>
                  <a:cubicBezTo>
                    <a:pt x="204" y="1436"/>
                    <a:pt x="408" y="1480"/>
                    <a:pt x="576" y="1536"/>
                  </a:cubicBezTo>
                  <a:cubicBezTo>
                    <a:pt x="744" y="1592"/>
                    <a:pt x="880" y="1592"/>
                    <a:pt x="1008" y="1728"/>
                  </a:cubicBezTo>
                  <a:cubicBezTo>
                    <a:pt x="1136" y="1864"/>
                    <a:pt x="1264" y="2160"/>
                    <a:pt x="1344" y="2352"/>
                  </a:cubicBezTo>
                  <a:cubicBezTo>
                    <a:pt x="1424" y="2544"/>
                    <a:pt x="1368" y="2696"/>
                    <a:pt x="1488" y="2880"/>
                  </a:cubicBezTo>
                  <a:cubicBezTo>
                    <a:pt x="1608" y="3064"/>
                    <a:pt x="1832" y="3360"/>
                    <a:pt x="2064" y="3456"/>
                  </a:cubicBezTo>
                  <a:cubicBezTo>
                    <a:pt x="2296" y="3552"/>
                    <a:pt x="2656" y="3528"/>
                    <a:pt x="2880" y="3456"/>
                  </a:cubicBezTo>
                  <a:cubicBezTo>
                    <a:pt x="3104" y="3384"/>
                    <a:pt x="3296" y="3176"/>
                    <a:pt x="3408" y="3024"/>
                  </a:cubicBezTo>
                  <a:cubicBezTo>
                    <a:pt x="3520" y="2872"/>
                    <a:pt x="3552" y="2712"/>
                    <a:pt x="3552" y="2544"/>
                  </a:cubicBezTo>
                  <a:cubicBezTo>
                    <a:pt x="3552" y="2376"/>
                    <a:pt x="3480" y="2168"/>
                    <a:pt x="3408" y="2016"/>
                  </a:cubicBezTo>
                  <a:cubicBezTo>
                    <a:pt x="3336" y="1864"/>
                    <a:pt x="3216" y="1720"/>
                    <a:pt x="3120" y="1632"/>
                  </a:cubicBezTo>
                  <a:cubicBezTo>
                    <a:pt x="3024" y="1544"/>
                    <a:pt x="2808" y="1600"/>
                    <a:pt x="2832" y="1488"/>
                  </a:cubicBezTo>
                  <a:cubicBezTo>
                    <a:pt x="2856" y="1376"/>
                    <a:pt x="3128" y="1112"/>
                    <a:pt x="3264" y="960"/>
                  </a:cubicBezTo>
                  <a:cubicBezTo>
                    <a:pt x="3400" y="808"/>
                    <a:pt x="3528" y="688"/>
                    <a:pt x="3648" y="576"/>
                  </a:cubicBezTo>
                  <a:cubicBezTo>
                    <a:pt x="3768" y="464"/>
                    <a:pt x="3872" y="384"/>
                    <a:pt x="3984" y="288"/>
                  </a:cubicBezTo>
                  <a:cubicBezTo>
                    <a:pt x="4096" y="192"/>
                    <a:pt x="4208" y="96"/>
                    <a:pt x="4320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3216" y="1152"/>
              <a:ext cx="1200" cy="1728"/>
            </a:xfrm>
            <a:custGeom>
              <a:avLst/>
              <a:gdLst>
                <a:gd name="T0" fmla="*/ 0 w 1056"/>
                <a:gd name="T1" fmla="*/ 1392 h 1392"/>
                <a:gd name="T2" fmla="*/ 192 w 1056"/>
                <a:gd name="T3" fmla="*/ 1056 h 1392"/>
                <a:gd name="T4" fmla="*/ 384 w 1056"/>
                <a:gd name="T5" fmla="*/ 768 h 1392"/>
                <a:gd name="T6" fmla="*/ 576 w 1056"/>
                <a:gd name="T7" fmla="*/ 528 h 1392"/>
                <a:gd name="T8" fmla="*/ 960 w 1056"/>
                <a:gd name="T9" fmla="*/ 96 h 1392"/>
                <a:gd name="T10" fmla="*/ 1056 w 1056"/>
                <a:gd name="T11" fmla="*/ 0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6" h="1392">
                  <a:moveTo>
                    <a:pt x="0" y="1392"/>
                  </a:moveTo>
                  <a:cubicBezTo>
                    <a:pt x="64" y="1276"/>
                    <a:pt x="128" y="1160"/>
                    <a:pt x="192" y="1056"/>
                  </a:cubicBezTo>
                  <a:cubicBezTo>
                    <a:pt x="256" y="952"/>
                    <a:pt x="320" y="856"/>
                    <a:pt x="384" y="768"/>
                  </a:cubicBezTo>
                  <a:cubicBezTo>
                    <a:pt x="448" y="680"/>
                    <a:pt x="480" y="640"/>
                    <a:pt x="576" y="528"/>
                  </a:cubicBezTo>
                  <a:cubicBezTo>
                    <a:pt x="672" y="416"/>
                    <a:pt x="880" y="184"/>
                    <a:pt x="960" y="96"/>
                  </a:cubicBezTo>
                  <a:cubicBezTo>
                    <a:pt x="1040" y="8"/>
                    <a:pt x="1048" y="4"/>
                    <a:pt x="1056" y="0"/>
                  </a:cubicBezTo>
                </a:path>
              </a:pathLst>
            </a:custGeom>
            <a:noFill/>
            <a:ln w="44450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 flipV="1">
              <a:off x="2928" y="2016"/>
              <a:ext cx="864" cy="96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Oval 34" descr="50%"/>
            <p:cNvSpPr>
              <a:spLocks noChangeArrowheads="1"/>
            </p:cNvSpPr>
            <p:nvPr/>
          </p:nvSpPr>
          <p:spPr bwMode="auto">
            <a:xfrm rot="2994227">
              <a:off x="3142" y="317"/>
              <a:ext cx="810" cy="1766"/>
            </a:xfrm>
            <a:prstGeom prst="ellipse">
              <a:avLst/>
            </a:prstGeom>
            <a:pattFill prst="pct50">
              <a:fgClr>
                <a:srgbClr val="800080">
                  <a:alpha val="50000"/>
                </a:srgbClr>
              </a:fgClr>
              <a:bgClr>
                <a:schemeClr val="bg1">
                  <a:alpha val="50000"/>
                </a:schemeClr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3120" y="1440"/>
              <a:ext cx="576" cy="608"/>
            </a:xfrm>
            <a:custGeom>
              <a:avLst/>
              <a:gdLst>
                <a:gd name="T0" fmla="*/ 528 w 576"/>
                <a:gd name="T1" fmla="*/ 8 h 608"/>
                <a:gd name="T2" fmla="*/ 336 w 576"/>
                <a:gd name="T3" fmla="*/ 56 h 608"/>
                <a:gd name="T4" fmla="*/ 192 w 576"/>
                <a:gd name="T5" fmla="*/ 152 h 608"/>
                <a:gd name="T6" fmla="*/ 96 w 576"/>
                <a:gd name="T7" fmla="*/ 248 h 608"/>
                <a:gd name="T8" fmla="*/ 0 w 576"/>
                <a:gd name="T9" fmla="*/ 440 h 608"/>
                <a:gd name="T10" fmla="*/ 96 w 576"/>
                <a:gd name="T11" fmla="*/ 584 h 608"/>
                <a:gd name="T12" fmla="*/ 288 w 576"/>
                <a:gd name="T13" fmla="*/ 584 h 608"/>
                <a:gd name="T14" fmla="*/ 384 w 576"/>
                <a:gd name="T15" fmla="*/ 440 h 608"/>
                <a:gd name="T16" fmla="*/ 528 w 576"/>
                <a:gd name="T17" fmla="*/ 248 h 608"/>
                <a:gd name="T18" fmla="*/ 576 w 576"/>
                <a:gd name="T19" fmla="*/ 104 h 608"/>
                <a:gd name="T20" fmla="*/ 528 w 576"/>
                <a:gd name="T21" fmla="*/ 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608">
                  <a:moveTo>
                    <a:pt x="528" y="8"/>
                  </a:moveTo>
                  <a:cubicBezTo>
                    <a:pt x="488" y="0"/>
                    <a:pt x="392" y="32"/>
                    <a:pt x="336" y="56"/>
                  </a:cubicBezTo>
                  <a:cubicBezTo>
                    <a:pt x="280" y="80"/>
                    <a:pt x="232" y="120"/>
                    <a:pt x="192" y="152"/>
                  </a:cubicBezTo>
                  <a:cubicBezTo>
                    <a:pt x="152" y="184"/>
                    <a:pt x="128" y="200"/>
                    <a:pt x="96" y="248"/>
                  </a:cubicBezTo>
                  <a:cubicBezTo>
                    <a:pt x="64" y="296"/>
                    <a:pt x="0" y="384"/>
                    <a:pt x="0" y="440"/>
                  </a:cubicBezTo>
                  <a:cubicBezTo>
                    <a:pt x="0" y="496"/>
                    <a:pt x="48" y="560"/>
                    <a:pt x="96" y="584"/>
                  </a:cubicBezTo>
                  <a:cubicBezTo>
                    <a:pt x="144" y="608"/>
                    <a:pt x="240" y="608"/>
                    <a:pt x="288" y="584"/>
                  </a:cubicBezTo>
                  <a:cubicBezTo>
                    <a:pt x="336" y="560"/>
                    <a:pt x="344" y="496"/>
                    <a:pt x="384" y="440"/>
                  </a:cubicBezTo>
                  <a:cubicBezTo>
                    <a:pt x="424" y="384"/>
                    <a:pt x="496" y="304"/>
                    <a:pt x="528" y="248"/>
                  </a:cubicBezTo>
                  <a:cubicBezTo>
                    <a:pt x="560" y="192"/>
                    <a:pt x="576" y="144"/>
                    <a:pt x="576" y="104"/>
                  </a:cubicBezTo>
                  <a:cubicBezTo>
                    <a:pt x="576" y="64"/>
                    <a:pt x="568" y="16"/>
                    <a:pt x="528" y="8"/>
                  </a:cubicBez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 flipV="1">
              <a:off x="2928" y="1920"/>
              <a:ext cx="336" cy="192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38"/>
            <p:cNvSpPr>
              <a:spLocks/>
            </p:cNvSpPr>
            <p:nvPr/>
          </p:nvSpPr>
          <p:spPr bwMode="auto">
            <a:xfrm>
              <a:off x="672" y="480"/>
              <a:ext cx="3552" cy="1272"/>
            </a:xfrm>
            <a:custGeom>
              <a:avLst/>
              <a:gdLst>
                <a:gd name="T0" fmla="*/ 0 w 3552"/>
                <a:gd name="T1" fmla="*/ 624 h 1272"/>
                <a:gd name="T2" fmla="*/ 288 w 3552"/>
                <a:gd name="T3" fmla="*/ 720 h 1272"/>
                <a:gd name="T4" fmla="*/ 672 w 3552"/>
                <a:gd name="T5" fmla="*/ 864 h 1272"/>
                <a:gd name="T6" fmla="*/ 1056 w 3552"/>
                <a:gd name="T7" fmla="*/ 1008 h 1272"/>
                <a:gd name="T8" fmla="*/ 1488 w 3552"/>
                <a:gd name="T9" fmla="*/ 1152 h 1272"/>
                <a:gd name="T10" fmla="*/ 1824 w 3552"/>
                <a:gd name="T11" fmla="*/ 1248 h 1272"/>
                <a:gd name="T12" fmla="*/ 2112 w 3552"/>
                <a:gd name="T13" fmla="*/ 1248 h 1272"/>
                <a:gd name="T14" fmla="*/ 2400 w 3552"/>
                <a:gd name="T15" fmla="*/ 1104 h 1272"/>
                <a:gd name="T16" fmla="*/ 2640 w 3552"/>
                <a:gd name="T17" fmla="*/ 864 h 1272"/>
                <a:gd name="T18" fmla="*/ 3024 w 3552"/>
                <a:gd name="T19" fmla="*/ 528 h 1272"/>
                <a:gd name="T20" fmla="*/ 3168 w 3552"/>
                <a:gd name="T21" fmla="*/ 384 h 1272"/>
                <a:gd name="T22" fmla="*/ 3312 w 3552"/>
                <a:gd name="T23" fmla="*/ 240 h 1272"/>
                <a:gd name="T24" fmla="*/ 3552 w 3552"/>
                <a:gd name="T25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2" h="1272">
                  <a:moveTo>
                    <a:pt x="0" y="624"/>
                  </a:moveTo>
                  <a:cubicBezTo>
                    <a:pt x="88" y="652"/>
                    <a:pt x="176" y="680"/>
                    <a:pt x="288" y="720"/>
                  </a:cubicBezTo>
                  <a:cubicBezTo>
                    <a:pt x="400" y="760"/>
                    <a:pt x="544" y="816"/>
                    <a:pt x="672" y="864"/>
                  </a:cubicBezTo>
                  <a:cubicBezTo>
                    <a:pt x="800" y="912"/>
                    <a:pt x="920" y="960"/>
                    <a:pt x="1056" y="1008"/>
                  </a:cubicBezTo>
                  <a:cubicBezTo>
                    <a:pt x="1192" y="1056"/>
                    <a:pt x="1360" y="1112"/>
                    <a:pt x="1488" y="1152"/>
                  </a:cubicBezTo>
                  <a:cubicBezTo>
                    <a:pt x="1616" y="1192"/>
                    <a:pt x="1720" y="1232"/>
                    <a:pt x="1824" y="1248"/>
                  </a:cubicBezTo>
                  <a:cubicBezTo>
                    <a:pt x="1928" y="1264"/>
                    <a:pt x="2016" y="1272"/>
                    <a:pt x="2112" y="1248"/>
                  </a:cubicBezTo>
                  <a:cubicBezTo>
                    <a:pt x="2208" y="1224"/>
                    <a:pt x="2312" y="1168"/>
                    <a:pt x="2400" y="1104"/>
                  </a:cubicBezTo>
                  <a:cubicBezTo>
                    <a:pt x="2488" y="1040"/>
                    <a:pt x="2536" y="960"/>
                    <a:pt x="2640" y="864"/>
                  </a:cubicBezTo>
                  <a:cubicBezTo>
                    <a:pt x="2744" y="768"/>
                    <a:pt x="2936" y="608"/>
                    <a:pt x="3024" y="528"/>
                  </a:cubicBezTo>
                  <a:cubicBezTo>
                    <a:pt x="3112" y="448"/>
                    <a:pt x="3120" y="432"/>
                    <a:pt x="3168" y="384"/>
                  </a:cubicBezTo>
                  <a:cubicBezTo>
                    <a:pt x="3216" y="336"/>
                    <a:pt x="3248" y="304"/>
                    <a:pt x="3312" y="240"/>
                  </a:cubicBezTo>
                  <a:cubicBezTo>
                    <a:pt x="3376" y="176"/>
                    <a:pt x="3464" y="88"/>
                    <a:pt x="3552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2170253" y="4571035"/>
            <a:ext cx="1447800" cy="3143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1400">
                <a:solidFill>
                  <a:schemeClr val="bg1"/>
                </a:solidFill>
                <a:latin typeface="+mn-lt"/>
              </a:rPr>
              <a:t>ML Streamlines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7073051" y="6590718"/>
            <a:ext cx="2362200" cy="3143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1400">
                <a:solidFill>
                  <a:schemeClr val="bg1"/>
                </a:solidFill>
                <a:latin typeface="+mn-lt"/>
              </a:rPr>
              <a:t>Representative TC Tracks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7656653" y="5409235"/>
            <a:ext cx="1143000" cy="3143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1400">
                <a:solidFill>
                  <a:schemeClr val="bg1"/>
                </a:solidFill>
                <a:latin typeface="+mn-lt"/>
              </a:rPr>
              <a:t>TC Rainfall</a:t>
            </a:r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4761053" y="3809035"/>
            <a:ext cx="685800" cy="3143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1400">
                <a:solidFill>
                  <a:schemeClr val="bg1"/>
                </a:solidFill>
                <a:latin typeface="+mn-lt"/>
              </a:rPr>
              <a:t>PREs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8037653" y="2132635"/>
            <a:ext cx="1219200" cy="5270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14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LL </a:t>
            </a:r>
            <a:r>
              <a:rPr lang="el-GR" altLang="x-none" sz="14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θ</a:t>
            </a:r>
            <a:r>
              <a:rPr lang="en-US" altLang="x-none" sz="1400" baseline="-250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e</a:t>
            </a:r>
            <a:r>
              <a:rPr lang="en-US" altLang="x-none" sz="14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-Ridge Axis</a:t>
            </a:r>
            <a:endParaRPr lang="el-GR" altLang="x-none" sz="140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6285053" y="1904035"/>
            <a:ext cx="762000" cy="3143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1400">
                <a:solidFill>
                  <a:schemeClr val="bg1"/>
                </a:solidFill>
                <a:latin typeface="+mn-lt"/>
              </a:rPr>
              <a:t>UL Jet</a:t>
            </a: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17653" y="6018835"/>
            <a:ext cx="35052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chemeClr val="bg1"/>
                </a:solidFill>
                <a:latin typeface="+mn-lt"/>
              </a:rPr>
              <a:t>Revised and updated from Fig. 13 of Bosart and Carr (1978)</a:t>
            </a:r>
          </a:p>
        </p:txBody>
      </p:sp>
    </p:spTree>
    <p:extLst>
      <p:ext uri="{BB962C8B-B14F-4D97-AF65-F5344CB8AC3E}">
        <p14:creationId xmlns:p14="http://schemas.microsoft.com/office/powerpoint/2010/main" val="16447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438944" y="1603376"/>
            <a:ext cx="92011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2200" dirty="0">
                <a:latin typeface="+mn-lt"/>
              </a:rPr>
              <a:t>Regional, seasonal, and </a:t>
            </a:r>
            <a:r>
              <a:rPr lang="en-US" altLang="x-none" sz="2200" dirty="0" err="1">
                <a:latin typeface="+mn-lt"/>
              </a:rPr>
              <a:t>interannual</a:t>
            </a:r>
            <a:r>
              <a:rPr lang="en-US" altLang="x-none" sz="2200" dirty="0">
                <a:latin typeface="+mn-lt"/>
              </a:rPr>
              <a:t> variations (</a:t>
            </a:r>
            <a:r>
              <a:rPr lang="en-US" altLang="x-none" sz="2200" dirty="0">
                <a:solidFill>
                  <a:srgbClr val="FF0000"/>
                </a:solidFill>
                <a:latin typeface="+mn-lt"/>
              </a:rPr>
              <a:t>Jiang and Zipser 2010</a:t>
            </a:r>
            <a:r>
              <a:rPr lang="en-US" altLang="x-none" sz="2200" dirty="0">
                <a:latin typeface="+mn-lt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altLang="x-none" sz="2200" dirty="0">
                <a:solidFill>
                  <a:srgbClr val="000000"/>
                </a:solidFill>
                <a:latin typeface="+mn-lt"/>
              </a:rPr>
              <a:t>TCPF database: 1998-2006, 771 TCs in six basins: ATL, EPA, NWP, NIO, SIO, and SPA.</a:t>
            </a:r>
          </a:p>
          <a:p>
            <a:pPr>
              <a:buFont typeface="Arial" charset="0"/>
              <a:buChar char="•"/>
            </a:pPr>
            <a:r>
              <a:rPr lang="en-US" altLang="x-none" sz="2200" dirty="0">
                <a:solidFill>
                  <a:srgbClr val="000000"/>
                </a:solidFill>
                <a:latin typeface="+mn-lt"/>
              </a:rPr>
              <a:t>Mean monthly rainfall from TRMM 2A25 is derived in 5x5°grid box for non TCPFs and TCPFs for 1998-2000 and 2002-2006 during June-Nov for northern hemisphere and for southern 1998/1999- 2005/2006 during Nov-April hemisphere (total 8 years).</a:t>
            </a:r>
          </a:p>
        </p:txBody>
      </p:sp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2393158" y="-71438"/>
            <a:ext cx="75834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4400">
                <a:solidFill>
                  <a:srgbClr val="FFFFFF"/>
                </a:solidFill>
                <a:latin typeface="+mn-lt"/>
              </a:rPr>
              <a:t>Contribution of TCs to global precipitation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690" y="4510506"/>
            <a:ext cx="73501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1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/>
          <p:cNvSpPr txBox="1">
            <a:spLocks noChangeArrowheads="1"/>
          </p:cNvSpPr>
          <p:nvPr/>
        </p:nvSpPr>
        <p:spPr bwMode="auto">
          <a:xfrm>
            <a:off x="2233647" y="228602"/>
            <a:ext cx="76160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4000" smtClean="0">
                <a:solidFill>
                  <a:srgbClr val="FFFFFF"/>
                </a:solidFill>
                <a:latin typeface="+mn-lt"/>
              </a:rPr>
              <a:t>Monthly </a:t>
            </a:r>
            <a:r>
              <a:rPr lang="en-US" altLang="x-none" sz="4000" dirty="0">
                <a:solidFill>
                  <a:srgbClr val="FFFFFF"/>
                </a:solidFill>
                <a:latin typeface="+mn-lt"/>
              </a:rPr>
              <a:t>Rain: Non-TC, TC, </a:t>
            </a:r>
            <a:r>
              <a:rPr lang="en-US" altLang="x-none" sz="4000" smtClean="0">
                <a:solidFill>
                  <a:srgbClr val="FFFFFF"/>
                </a:solidFill>
                <a:latin typeface="+mn-lt"/>
              </a:rPr>
              <a:t>&amp; %</a:t>
            </a:r>
            <a:endParaRPr lang="en-US" altLang="x-none" sz="40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507208" y="1701800"/>
            <a:ext cx="9394825" cy="5251450"/>
            <a:chOff x="522795" y="1701195"/>
            <a:chExt cx="9394759" cy="5251565"/>
          </a:xfrm>
        </p:grpSpPr>
        <p:pic>
          <p:nvPicPr>
            <p:cNvPr id="3993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95" y="1701195"/>
              <a:ext cx="9394759" cy="525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0" name="Rectangle 3"/>
            <p:cNvSpPr>
              <a:spLocks noChangeArrowheads="1"/>
            </p:cNvSpPr>
            <p:nvPr/>
          </p:nvSpPr>
          <p:spPr bwMode="auto">
            <a:xfrm>
              <a:off x="9240151" y="6560090"/>
              <a:ext cx="407825" cy="32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1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370" y="1444625"/>
            <a:ext cx="6278563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985170" y="1"/>
            <a:ext cx="8150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4000">
                <a:solidFill>
                  <a:srgbClr val="FFFFFF"/>
                </a:solidFill>
                <a:latin typeface="+mn-lt"/>
              </a:rPr>
              <a:t>Basin Averaged Mean Monthly Rainfall for Each Month</a:t>
            </a:r>
          </a:p>
        </p:txBody>
      </p:sp>
    </p:spTree>
    <p:extLst>
      <p:ext uri="{BB962C8B-B14F-4D97-AF65-F5344CB8AC3E}">
        <p14:creationId xmlns:p14="http://schemas.microsoft.com/office/powerpoint/2010/main" val="1257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1" descr="TC Rain 1998-200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8" y="1722439"/>
            <a:ext cx="5119687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3" descr="Global 1998-200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19" y="4408488"/>
            <a:ext cx="51196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4366419" y="4600575"/>
            <a:ext cx="1140874" cy="31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370" tIns="50685" rIns="101370" bIns="50685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16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88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60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+mn-lt"/>
                <a:cs typeface="Calibri"/>
              </a:rPr>
              <a:t>Global Rain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568157" y="2062164"/>
            <a:ext cx="4229100" cy="4891087"/>
          </a:xfrm>
        </p:spPr>
        <p:txBody>
          <a:bodyPr/>
          <a:lstStyle/>
          <a:p>
            <a:pPr marL="342900" indent="-342900" defTabSz="914400" eaLnBrk="1" hangingPunct="1">
              <a:lnSpc>
                <a:spcPct val="90000"/>
              </a:lnSpc>
              <a:buClr>
                <a:srgbClr val="FF3300"/>
              </a:buClr>
              <a:buFont typeface="Wingdings" charset="2"/>
              <a:buChar char="§"/>
            </a:pPr>
            <a:r>
              <a:rPr lang="en-US" altLang="x-none" sz="2300"/>
              <a:t>TC rainfall peaks when global rainfall is low</a:t>
            </a:r>
          </a:p>
          <a:p>
            <a:pPr marL="342900" indent="-342900" defTabSz="914400" eaLnBrk="1" hangingPunct="1">
              <a:lnSpc>
                <a:spcPct val="90000"/>
              </a:lnSpc>
              <a:buClr>
                <a:srgbClr val="FF3300"/>
              </a:buClr>
              <a:buFont typeface="Wingdings" charset="2"/>
              <a:buChar char="§"/>
            </a:pPr>
            <a:endParaRPr lang="en-US" altLang="x-none" sz="2300"/>
          </a:p>
          <a:p>
            <a:pPr marL="342900" indent="-342900" defTabSz="914400" eaLnBrk="1" hangingPunct="1">
              <a:lnSpc>
                <a:spcPct val="90000"/>
              </a:lnSpc>
              <a:buClr>
                <a:srgbClr val="FF3300"/>
              </a:buClr>
              <a:buFont typeface="Wingdings" charset="2"/>
              <a:buChar char="§"/>
            </a:pPr>
            <a:r>
              <a:rPr lang="en-US" altLang="x-none" sz="2300"/>
              <a:t>Asymmetric-generally more rain in the Northern Hemisphere</a:t>
            </a:r>
          </a:p>
          <a:p>
            <a:pPr marL="342900" indent="-342900" defTabSz="914400" eaLnBrk="1" hangingPunct="1">
              <a:lnSpc>
                <a:spcPct val="90000"/>
              </a:lnSpc>
              <a:buClr>
                <a:srgbClr val="FF3300"/>
              </a:buClr>
              <a:buFont typeface="Wingdings" charset="2"/>
              <a:buChar char="§"/>
            </a:pPr>
            <a:endParaRPr lang="en-US" altLang="x-none" sz="2300"/>
          </a:p>
          <a:p>
            <a:pPr marL="342900" indent="-342900" defTabSz="914400" eaLnBrk="1" hangingPunct="1">
              <a:lnSpc>
                <a:spcPct val="90000"/>
              </a:lnSpc>
              <a:buClr>
                <a:srgbClr val="FF3300"/>
              </a:buClr>
              <a:buFont typeface="Wingdings" charset="2"/>
              <a:buChar char="§"/>
            </a:pPr>
            <a:r>
              <a:rPr lang="en-US" altLang="x-none" sz="2300"/>
              <a:t>Global rainfall is decreasing with increasing latitude while TC rainfall is increasing</a:t>
            </a:r>
          </a:p>
          <a:p>
            <a:pPr marL="342900" indent="-342900" defTabSz="914400" eaLnBrk="1" hangingPunct="1">
              <a:lnSpc>
                <a:spcPct val="90000"/>
              </a:lnSpc>
              <a:buClr>
                <a:srgbClr val="FF3300"/>
              </a:buClr>
              <a:buFont typeface="Wingdings" charset="2"/>
              <a:buChar char="§"/>
            </a:pPr>
            <a:endParaRPr lang="en-US" altLang="x-none" sz="2300"/>
          </a:p>
          <a:p>
            <a:pPr marL="342900" indent="-342900" defTabSz="914400" eaLnBrk="1" hangingPunct="1">
              <a:lnSpc>
                <a:spcPct val="90000"/>
              </a:lnSpc>
              <a:buClr>
                <a:srgbClr val="FF3300"/>
              </a:buClr>
              <a:buFont typeface="Wingdings" charset="2"/>
              <a:buChar char="§"/>
            </a:pPr>
            <a:r>
              <a:rPr lang="en-US" altLang="x-none" sz="2300"/>
              <a:t>TC contributes 10-17% of global rain 15-30° poleward from Equator (subtopics)</a:t>
            </a:r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744" y="37973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607" y="396557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4452145" y="1939925"/>
            <a:ext cx="9255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370" tIns="50685" rIns="101370" bIns="50685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16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88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6038" defTabSz="101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+mn-lt"/>
                <a:cs typeface="Calibri"/>
              </a:rPr>
              <a:t>TC Rain</a:t>
            </a:r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>
            <a:off x="3159919" y="1804989"/>
            <a:ext cx="0" cy="5280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+mn-lt"/>
              <a:ea typeface="ＭＳ Ｐゴシック" charset="0"/>
              <a:cs typeface="Calibri"/>
            </a:endParaRPr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>
            <a:off x="3937794" y="1798638"/>
            <a:ext cx="0" cy="52514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+mn-lt"/>
              <a:ea typeface="ＭＳ Ｐゴシック" charset="0"/>
              <a:cs typeface="Calibri"/>
            </a:endParaRPr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>
            <a:off x="2461419" y="1793875"/>
            <a:ext cx="0" cy="52514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+mn-lt"/>
              <a:ea typeface="ＭＳ Ｐゴシック" charset="0"/>
              <a:cs typeface="Calibri"/>
            </a:endParaRPr>
          </a:p>
        </p:txBody>
      </p:sp>
      <p:sp>
        <p:nvSpPr>
          <p:cNvPr id="86034" name="Rectangle 18"/>
          <p:cNvSpPr>
            <a:spLocks noChangeArrowheads="1"/>
          </p:cNvSpPr>
          <p:nvPr/>
        </p:nvSpPr>
        <p:spPr bwMode="auto">
          <a:xfrm>
            <a:off x="4279108" y="1798639"/>
            <a:ext cx="300037" cy="5265737"/>
          </a:xfrm>
          <a:prstGeom prst="rect">
            <a:avLst/>
          </a:prstGeom>
          <a:solidFill>
            <a:srgbClr val="B2B2B2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+mn-lt"/>
              <a:ea typeface="ＭＳ Ｐゴシック" charset="0"/>
              <a:cs typeface="Calibri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345533" y="212725"/>
            <a:ext cx="7469187" cy="109855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latin typeface="+mn-lt"/>
                <a:cs typeface="Calibri"/>
              </a:rPr>
              <a:t>Global Results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8344" y="6690312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3B-43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3906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0" y="1542874"/>
            <a:ext cx="9359153" cy="743582"/>
          </a:xfrm>
        </p:spPr>
        <p:txBody>
          <a:bodyPr/>
          <a:lstStyle/>
          <a:p>
            <a:r>
              <a:rPr lang="en-US" sz="2800" dirty="0" smtClean="0"/>
              <a:t>Evaluate TC </a:t>
            </a:r>
            <a:r>
              <a:rPr lang="en-US" sz="2800" smtClean="0"/>
              <a:t>Quantitative Precipitation Forecasts (QPF)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Where do we go from here?</a:t>
            </a:r>
            <a:endParaRPr lang="en-US" sz="4400" dirty="0">
              <a:latin typeface="+mn-lt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6" y="2595472"/>
            <a:ext cx="4540243" cy="435133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1262" y="2595472"/>
            <a:ext cx="455327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66335" y="3237915"/>
            <a:ext cx="2598459" cy="2385767"/>
            <a:chOff x="1735015" y="2414955"/>
            <a:chExt cx="2598459" cy="23857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735015" y="4407877"/>
              <a:ext cx="1113693" cy="3927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848708" y="3511062"/>
              <a:ext cx="787243" cy="12896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505200" y="3376125"/>
              <a:ext cx="130751" cy="1349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505200" y="2414955"/>
              <a:ext cx="828274" cy="96117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26556" y="2203332"/>
            <a:ext cx="3950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smtClean="0">
                <a:latin typeface="+mn-lt"/>
              </a:rPr>
              <a:t>Model</a:t>
            </a:r>
            <a:endParaRPr lang="en-US" sz="18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7714" y="2203332"/>
            <a:ext cx="3950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Stage IV radar/gage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89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6922" y="1507278"/>
            <a:ext cx="9539747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1035050" indent="-4572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100000"/>
              <a:buFont typeface="Arial" charset="0"/>
              <a:buChar char="•"/>
            </a:pP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TCs pose significant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flooding problem, </a:t>
            </a: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i.e.,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Hurricanes Irene 2011 and Matthew 2016. </a:t>
            </a:r>
            <a:endParaRPr lang="en-US" altLang="x-none" sz="28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100000"/>
              <a:buFont typeface="Arial" charset="0"/>
              <a:buChar char="•"/>
            </a:pP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25-30% of </a:t>
            </a: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TC deaths caused by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freshwater flooding </a:t>
            </a: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(Rappaport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2000, 2014). </a:t>
            </a:r>
            <a:endParaRPr lang="en-US" altLang="x-none" sz="28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100000"/>
              <a:buFont typeface="Arial" charset="0"/>
              <a:buChar char="•"/>
            </a:pP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Flooding is a function of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rain rate </a:t>
            </a:r>
            <a:r>
              <a:rPr lang="en-US" altLang="x-none" sz="2800" dirty="0" smtClean="0">
                <a:solidFill>
                  <a:srgbClr val="FF0909"/>
                </a:solidFill>
                <a:latin typeface="+mn-lt"/>
              </a:rPr>
              <a:t>&amp;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duration</a:t>
            </a: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100000"/>
              <a:buFont typeface="Arial" charset="0"/>
              <a:buChar char="•"/>
            </a:pP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Enhanced rainfall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at landfall from </a:t>
            </a:r>
            <a:r>
              <a:rPr lang="en-US" altLang="x-none" sz="2800" dirty="0">
                <a:solidFill>
                  <a:srgbClr val="000000"/>
                </a:solidFill>
                <a:latin typeface="+mn-lt"/>
              </a:rPr>
              <a:t>orography </a:t>
            </a:r>
            <a:r>
              <a:rPr lang="en-US" altLang="x-none" sz="2800" dirty="0" smtClean="0">
                <a:solidFill>
                  <a:srgbClr val="000000"/>
                </a:solidFill>
                <a:latin typeface="+mn-lt"/>
              </a:rPr>
              <a:t>&amp; antecedent rain from synoptic interactions.</a:t>
            </a:r>
            <a:endParaRPr lang="en-US" altLang="x-none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2109216" y="354096"/>
            <a:ext cx="7349384" cy="693979"/>
          </a:xfrm>
        </p:spPr>
        <p:txBody>
          <a:bodyPr/>
          <a:lstStyle/>
          <a:p>
            <a:r>
              <a:rPr lang="en-US" altLang="x-none" sz="4000" dirty="0">
                <a:latin typeface="+mn-lt"/>
              </a:rPr>
              <a:t>Why TC </a:t>
            </a:r>
            <a:r>
              <a:rPr lang="en-US" altLang="x-none" sz="4000" dirty="0" smtClean="0">
                <a:latin typeface="+mn-lt"/>
              </a:rPr>
              <a:t>rainfall </a:t>
            </a:r>
            <a:r>
              <a:rPr lang="en-US" altLang="x-none" sz="4000" dirty="0">
                <a:latin typeface="+mn-lt"/>
              </a:rPr>
              <a:t>is </a:t>
            </a:r>
            <a:r>
              <a:rPr lang="en-US" altLang="x-none" sz="4000" dirty="0" smtClean="0">
                <a:latin typeface="+mn-lt"/>
              </a:rPr>
              <a:t>important?</a:t>
            </a:r>
            <a:endParaRPr lang="en-US" altLang="x-none" sz="4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5" y="5080795"/>
            <a:ext cx="4141348" cy="2194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5087" y="5089196"/>
            <a:ext cx="1852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Schoharie Valley, NY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 descr="Vermont_floo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53" y="5077486"/>
            <a:ext cx="4162344" cy="2177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1172" y="6804885"/>
            <a:ext cx="1441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Waitsfield, VT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446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76464" y="1462027"/>
            <a:ext cx="8924080" cy="743011"/>
          </a:xfrm>
        </p:spPr>
        <p:txBody>
          <a:bodyPr/>
          <a:lstStyle/>
          <a:p>
            <a:r>
              <a:rPr lang="en-US" dirty="0" smtClean="0"/>
              <a:t>Evaluate TC QPF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Where do we go from here?</a:t>
            </a:r>
            <a:endParaRPr lang="en-US" sz="4400" dirty="0">
              <a:latin typeface="+mn-lt"/>
            </a:endParaRP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06" y="2205038"/>
            <a:ext cx="4586758" cy="449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81" y="2205038"/>
            <a:ext cx="4581172" cy="449897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236614" y="4984750"/>
            <a:ext cx="1612900" cy="171926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73018" y="6704011"/>
            <a:ext cx="778822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Model radial and azimuthal rain structure similar to Stage IV, </a:t>
            </a:r>
            <a:r>
              <a:rPr lang="en-US" sz="2000" smtClean="0">
                <a:latin typeface="+mn-lt"/>
              </a:rPr>
              <a:t>except model </a:t>
            </a:r>
            <a:r>
              <a:rPr lang="en-US" sz="2000" dirty="0" smtClean="0">
                <a:latin typeface="+mn-lt"/>
              </a:rPr>
              <a:t>is more cellular</a:t>
            </a:r>
            <a:endParaRPr lang="en-US" sz="200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803794" y="4862509"/>
            <a:ext cx="2151298" cy="187166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76464" y="1462027"/>
            <a:ext cx="8924080" cy="684791"/>
          </a:xfrm>
        </p:spPr>
        <p:txBody>
          <a:bodyPr/>
          <a:lstStyle/>
          <a:p>
            <a:r>
              <a:rPr lang="en-US" sz="3200" smtClean="0"/>
              <a:t>Evaluate TC QPF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TC QPF</a:t>
            </a:r>
            <a:endParaRPr lang="en-US" sz="4400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03" y="2675442"/>
            <a:ext cx="4572000" cy="4389120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4" y="2675442"/>
            <a:ext cx="4572000" cy="4389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76057" y="2090955"/>
            <a:ext cx="40292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Model drops 4.5 times as much rain in the core compared to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Stage IV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78545" y="2894068"/>
            <a:ext cx="547688" cy="547688"/>
          </a:xfrm>
          <a:prstGeom prst="ellipse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Oval 17"/>
          <p:cNvSpPr/>
          <p:nvPr/>
        </p:nvSpPr>
        <p:spPr>
          <a:xfrm>
            <a:off x="674103" y="2894068"/>
            <a:ext cx="547688" cy="547688"/>
          </a:xfrm>
          <a:prstGeom prst="ellipse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76999" y="2737285"/>
            <a:ext cx="0" cy="70447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7090" y="2090954"/>
            <a:ext cx="39506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Model and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Stage IV </a:t>
            </a:r>
            <a:r>
              <a:rPr lang="en-US" sz="1800" dirty="0" smtClean="0">
                <a:latin typeface="+mn-lt"/>
              </a:rPr>
              <a:t>show similar radial rain rate structure</a:t>
            </a:r>
            <a:endParaRPr lang="en-US" sz="1800" dirty="0"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326800" y="3328476"/>
            <a:ext cx="53789" cy="2409092"/>
          </a:xfrm>
          <a:prstGeom prst="straightConnector1">
            <a:avLst/>
          </a:prstGeom>
          <a:ln w="28575">
            <a:prstDash val="sysDash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06025" y="3265910"/>
            <a:ext cx="2848707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06025" y="5739479"/>
            <a:ext cx="369863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7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76464" y="1462027"/>
            <a:ext cx="8924080" cy="617355"/>
          </a:xfrm>
        </p:spPr>
        <p:txBody>
          <a:bodyPr/>
          <a:lstStyle/>
          <a:p>
            <a:r>
              <a:rPr lang="en-US" sz="3200" smtClean="0"/>
              <a:t>Evaluate TC QPF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TC QPF</a:t>
            </a:r>
            <a:endParaRPr lang="en-US" sz="4400" dirty="0">
              <a:latin typeface="+mn-lt"/>
            </a:endParaRP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" y="3017767"/>
            <a:ext cx="5016951" cy="329412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47" y="3017767"/>
            <a:ext cx="5016952" cy="329412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18582" y="3656081"/>
            <a:ext cx="1858769" cy="1000725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Rectangle 26"/>
          <p:cNvSpPr/>
          <p:nvPr/>
        </p:nvSpPr>
        <p:spPr>
          <a:xfrm>
            <a:off x="718582" y="4662092"/>
            <a:ext cx="1858769" cy="49128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817370" y="2592384"/>
            <a:ext cx="2847416" cy="1556706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588770" y="5017770"/>
            <a:ext cx="2675414" cy="168754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39258" y="2182571"/>
            <a:ext cx="748955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Model overestimates rain rates &gt;5 mm h</a:t>
            </a:r>
            <a:r>
              <a:rPr lang="en-US" sz="2000" baseline="30000" dirty="0">
                <a:latin typeface="+mn-lt"/>
              </a:rPr>
              <a:t>-1</a:t>
            </a:r>
            <a:r>
              <a:rPr lang="en-US" sz="2000" dirty="0" smtClean="0">
                <a:latin typeface="+mn-lt"/>
              </a:rPr>
              <a:t> compared to Stage IV</a:t>
            </a:r>
            <a:endParaRPr lang="en-US" sz="20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60711" y="6695173"/>
            <a:ext cx="764664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Model underestimates rain rates &lt;5 mm h</a:t>
            </a:r>
            <a:r>
              <a:rPr lang="en-US" sz="2000" baseline="30000" dirty="0">
                <a:solidFill>
                  <a:srgbClr val="FF0000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compared to Stage IV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8" descr="all_Area.tif                                                   00112F7EMistral                        B64C5513: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-2621" r="38840" b="21069"/>
          <a:stretch/>
        </p:blipFill>
        <p:spPr bwMode="auto">
          <a:xfrm>
            <a:off x="5655793" y="3713582"/>
            <a:ext cx="401886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674122" y="3676681"/>
            <a:ext cx="1858769" cy="1000725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 25"/>
          <p:cNvSpPr/>
          <p:nvPr/>
        </p:nvSpPr>
        <p:spPr>
          <a:xfrm>
            <a:off x="5691847" y="4682691"/>
            <a:ext cx="1858769" cy="49128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664786" y="2592384"/>
            <a:ext cx="1882057" cy="1556706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264183" y="4926330"/>
            <a:ext cx="2365217" cy="1778983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87894" y="1713487"/>
            <a:ext cx="8924080" cy="5199033"/>
          </a:xfrm>
        </p:spPr>
        <p:txBody>
          <a:bodyPr/>
          <a:lstStyle/>
          <a:p>
            <a:pPr lvl="1"/>
            <a:r>
              <a:rPr lang="en-US" sz="2400" dirty="0" smtClean="0"/>
              <a:t>Model </a:t>
            </a:r>
            <a:r>
              <a:rPr lang="en-US" sz="2400" dirty="0"/>
              <a:t>produces realistic rain structure in the eyewall and rainbands compared to Stage IV, with the peak in the eyewall and convective cells in rainbands outside</a:t>
            </a:r>
          </a:p>
          <a:p>
            <a:pPr lvl="1"/>
            <a:r>
              <a:rPr lang="en-US" sz="2400" dirty="0" smtClean="0"/>
              <a:t>Model produces </a:t>
            </a:r>
            <a:r>
              <a:rPr lang="en-US" sz="2400" dirty="0"/>
              <a:t>too high average rain rates in the core of the storm (radius &lt;150 km) compared to Stage IV </a:t>
            </a:r>
          </a:p>
          <a:p>
            <a:pPr lvl="1"/>
            <a:r>
              <a:rPr lang="en-US" sz="2400" dirty="0" smtClean="0"/>
              <a:t>Model </a:t>
            </a:r>
            <a:r>
              <a:rPr lang="en-US" sz="2400" dirty="0"/>
              <a:t>has too high a frequency of rain rates &gt;5 </a:t>
            </a:r>
            <a:r>
              <a:rPr lang="en-US" sz="2400" dirty="0" smtClean="0"/>
              <a:t>mm h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, </a:t>
            </a:r>
            <a:r>
              <a:rPr lang="en-US" sz="2400" dirty="0"/>
              <a:t>and too few rain rates &lt;5 </a:t>
            </a:r>
            <a:r>
              <a:rPr lang="en-US" sz="2400" dirty="0" smtClean="0"/>
              <a:t>mm h</a:t>
            </a:r>
            <a:r>
              <a:rPr lang="en-US" sz="2400" baseline="30000" dirty="0"/>
              <a:t>-1</a:t>
            </a:r>
            <a:r>
              <a:rPr lang="en-US" sz="2400" dirty="0" smtClean="0"/>
              <a:t> </a:t>
            </a:r>
            <a:r>
              <a:rPr lang="en-US" sz="2400" dirty="0"/>
              <a:t>in the core of the storm (radius &lt;150 km) compared to Stage IV</a:t>
            </a:r>
          </a:p>
          <a:p>
            <a:pPr lvl="1"/>
            <a:r>
              <a:rPr lang="en-US" sz="2400" dirty="0"/>
              <a:t>It appears that </a:t>
            </a:r>
            <a:r>
              <a:rPr lang="en-US" sz="2400" dirty="0" smtClean="0"/>
              <a:t>model microphysics </a:t>
            </a:r>
            <a:r>
              <a:rPr lang="en-US" sz="2400" dirty="0"/>
              <a:t>parameterization </a:t>
            </a:r>
            <a:r>
              <a:rPr lang="en-US" sz="2400" dirty="0" smtClean="0"/>
              <a:t>has </a:t>
            </a:r>
            <a:r>
              <a:rPr lang="en-US" sz="2400" dirty="0"/>
              <a:t>a tendency to produce </a:t>
            </a:r>
            <a:r>
              <a:rPr lang="en-US" sz="2400" dirty="0" smtClean="0"/>
              <a:t>too </a:t>
            </a:r>
            <a:r>
              <a:rPr lang="en-US" sz="2400" dirty="0"/>
              <a:t>high rain rates in convective </a:t>
            </a:r>
            <a:r>
              <a:rPr lang="en-US" sz="2400" dirty="0" smtClean="0"/>
              <a:t>regions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TC QPF Evaluation</a:t>
            </a:r>
          </a:p>
        </p:txBody>
      </p:sp>
    </p:spTree>
    <p:extLst>
      <p:ext uri="{BB962C8B-B14F-4D97-AF65-F5344CB8AC3E}">
        <p14:creationId xmlns:p14="http://schemas.microsoft.com/office/powerpoint/2010/main" val="351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 err="1"/>
              <a:t>Bosart</a:t>
            </a:r>
            <a:r>
              <a:rPr lang="en-US" sz="1800" dirty="0"/>
              <a:t>, L. and F. </a:t>
            </a:r>
            <a:r>
              <a:rPr lang="en-US" sz="1800" dirty="0" err="1"/>
              <a:t>Carr</a:t>
            </a:r>
            <a:r>
              <a:rPr lang="en-US" sz="1800" dirty="0"/>
              <a:t>, 1978: </a:t>
            </a:r>
            <a:r>
              <a:rPr lang="en-US" sz="1800" dirty="0">
                <a:hlinkClick r:id="rId2" invalidUrl="http://journals.ametsoc.org/doi/abs/10.1175/1520-0493(1978)106&lt;0348:ACSOER&gt;2.0.CO;2"/>
              </a:rPr>
              <a:t>A Case Study of Excessive Rainfall Centered Around Wellsville, New York, 20–21 June 1972.</a:t>
            </a:r>
            <a:r>
              <a:rPr lang="en-US" sz="1800" dirty="0"/>
              <a:t> </a:t>
            </a:r>
            <a:r>
              <a:rPr lang="en-US" sz="1800" i="1" dirty="0"/>
              <a:t>Mon. Wea. Rev.,</a:t>
            </a:r>
            <a:r>
              <a:rPr lang="en-US" sz="1800" dirty="0"/>
              <a:t> </a:t>
            </a:r>
            <a:r>
              <a:rPr lang="en-US" sz="1800" b="1" dirty="0"/>
              <a:t>106</a:t>
            </a:r>
            <a:r>
              <a:rPr lang="en-US" sz="1800" dirty="0"/>
              <a:t>, 348–362</a:t>
            </a:r>
          </a:p>
          <a:p>
            <a:r>
              <a:rPr lang="en-US" sz="1800" dirty="0" err="1"/>
              <a:t>Carr</a:t>
            </a:r>
            <a:r>
              <a:rPr lang="en-US" sz="1800" dirty="0"/>
              <a:t>, F. and L. </a:t>
            </a:r>
            <a:r>
              <a:rPr lang="en-US" sz="1800" dirty="0" err="1"/>
              <a:t>Bosart</a:t>
            </a:r>
            <a:r>
              <a:rPr lang="en-US" sz="1800" dirty="0"/>
              <a:t>, 1978: </a:t>
            </a:r>
            <a:r>
              <a:rPr lang="en-US" sz="1800" dirty="0">
                <a:hlinkClick r:id="rId3" invalidUrl="http://journals.ametsoc.org/doi/abs/10.1175/1520-0493(1978)106&lt;0363:ADEORP&gt;2.0.CO;2"/>
              </a:rPr>
              <a:t>A Diagnostic Evaluation of Rainfall Predictability for Tropical Storm Agnes, June 1972.</a:t>
            </a:r>
            <a:r>
              <a:rPr lang="en-US" sz="1800" dirty="0"/>
              <a:t> </a:t>
            </a:r>
            <a:r>
              <a:rPr lang="en-US" sz="1800" i="1" dirty="0"/>
              <a:t>Mon. Wea. Rev.,</a:t>
            </a:r>
            <a:r>
              <a:rPr lang="en-US" sz="1800" dirty="0"/>
              <a:t> </a:t>
            </a:r>
            <a:r>
              <a:rPr lang="en-US" sz="1800" b="1" dirty="0"/>
              <a:t>106</a:t>
            </a:r>
            <a:r>
              <a:rPr lang="en-US" sz="1800" dirty="0"/>
              <a:t>, 363–374</a:t>
            </a:r>
          </a:p>
          <a:p>
            <a:r>
              <a:rPr lang="en-US" sz="1800" dirty="0" err="1" smtClean="0"/>
              <a:t>Galarneau</a:t>
            </a:r>
            <a:r>
              <a:rPr lang="en-US" sz="1800" dirty="0"/>
              <a:t>, T., L. </a:t>
            </a:r>
            <a:r>
              <a:rPr lang="en-US" sz="1800" dirty="0" err="1"/>
              <a:t>Bosart</a:t>
            </a:r>
            <a:r>
              <a:rPr lang="en-US" sz="1800" dirty="0"/>
              <a:t>, and R. Schumacher, 2010: </a:t>
            </a:r>
            <a:r>
              <a:rPr lang="en-US" sz="1800" dirty="0">
                <a:hlinkClick r:id="rId4"/>
              </a:rPr>
              <a:t>Predecessor Rain Events ahead of Tropical Cyclones.</a:t>
            </a:r>
            <a:r>
              <a:rPr lang="en-US" sz="1800" dirty="0"/>
              <a:t> </a:t>
            </a:r>
            <a:r>
              <a:rPr lang="en-US" sz="1800" i="1" dirty="0"/>
              <a:t>Mon. Wea. Rev.,</a:t>
            </a:r>
            <a:r>
              <a:rPr lang="en-US" sz="1800" dirty="0"/>
              <a:t> </a:t>
            </a:r>
            <a:r>
              <a:rPr lang="en-US" sz="1800" b="1" dirty="0"/>
              <a:t>138</a:t>
            </a:r>
            <a:r>
              <a:rPr lang="en-US" sz="1800" dirty="0"/>
              <a:t>, 3272–3297</a:t>
            </a:r>
          </a:p>
          <a:p>
            <a:r>
              <a:rPr lang="en-US" sz="1800" dirty="0" err="1"/>
              <a:t>Galarneau</a:t>
            </a:r>
            <a:r>
              <a:rPr lang="en-US" sz="1800" dirty="0"/>
              <a:t>, T., 2015: </a:t>
            </a:r>
            <a:r>
              <a:rPr lang="en-US" sz="1800" dirty="0">
                <a:hlinkClick r:id="rId5"/>
              </a:rPr>
              <a:t>Influence of a Predecessor Rain Event on the Track of Tropical Cyclone Isaac (2012).</a:t>
            </a:r>
            <a:r>
              <a:rPr lang="en-US" sz="1800" dirty="0"/>
              <a:t> </a:t>
            </a:r>
            <a:r>
              <a:rPr lang="en-US" sz="1800" i="1" dirty="0"/>
              <a:t>Mon. Wea. Rev.,</a:t>
            </a:r>
            <a:r>
              <a:rPr lang="en-US" sz="1800" dirty="0"/>
              <a:t> </a:t>
            </a:r>
            <a:r>
              <a:rPr lang="en-US" sz="1800" b="1" dirty="0"/>
              <a:t>143</a:t>
            </a:r>
            <a:r>
              <a:rPr lang="en-US" sz="1800" dirty="0"/>
              <a:t>, </a:t>
            </a:r>
            <a:r>
              <a:rPr lang="en-US" sz="1800" dirty="0" smtClean="0"/>
              <a:t>3354–3376</a:t>
            </a:r>
          </a:p>
          <a:p>
            <a:r>
              <a:rPr lang="en-US" sz="1800" dirty="0" err="1" smtClean="0"/>
              <a:t>Lonfat</a:t>
            </a:r>
            <a:r>
              <a:rPr lang="en-US" sz="1800" dirty="0"/>
              <a:t>, M., </a:t>
            </a:r>
            <a:r>
              <a:rPr lang="en-US" sz="1800" u="sng" dirty="0"/>
              <a:t>F. D. Marks</a:t>
            </a:r>
            <a:r>
              <a:rPr lang="en-US" sz="1800" dirty="0"/>
              <a:t>, S. Chen, 2004: Precipitation distribution in tropical cyclones using the tropical rainfall measuring mission (TRMM) microwave imager: A global perspective. Mon. Wea. Rev., 132, 1645-1660. doi: </a:t>
            </a:r>
            <a:r>
              <a:rPr lang="en-US" sz="1800" u="sng" dirty="0">
                <a:hlinkClick r:id="rId6"/>
              </a:rPr>
              <a:t>http://dx.doi.org/10.1175/1520-0493(2004)132&lt;1645:PDITCU&gt;2.0.CO;2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</a:p>
          <a:p>
            <a:r>
              <a:rPr lang="en-US" sz="1800" dirty="0"/>
              <a:t>Rogers, R.F., </a:t>
            </a:r>
            <a:r>
              <a:rPr lang="en-US" sz="1800" u="sng" dirty="0"/>
              <a:t>F. D. Marks</a:t>
            </a:r>
            <a:r>
              <a:rPr lang="en-US" sz="1800" dirty="0"/>
              <a:t>, and T. </a:t>
            </a:r>
            <a:r>
              <a:rPr lang="en-US" sz="1800" dirty="0" err="1"/>
              <a:t>Marchok</a:t>
            </a:r>
            <a:r>
              <a:rPr lang="en-US" sz="1800" dirty="0"/>
              <a:t>, 2009: </a:t>
            </a:r>
            <a:r>
              <a:rPr lang="en-US" sz="1800" dirty="0">
                <a:solidFill>
                  <a:srgbClr val="FF0000"/>
                </a:solidFill>
              </a:rPr>
              <a:t>Tropical Cyclone Rainfall. Encyclopedia of Hydrological Sciences.</a:t>
            </a:r>
            <a:r>
              <a:rPr lang="en-US" sz="1800" dirty="0"/>
              <a:t> Malcolm G. Anderson (Ed.), Chichester, UK: John Wiley &amp; Sons, Ltd. doi: </a:t>
            </a:r>
            <a:r>
              <a:rPr lang="en-US" sz="1800" u="sng" dirty="0">
                <a:hlinkClick r:id="rId7"/>
              </a:rPr>
              <a:t>http://</a:t>
            </a:r>
            <a:r>
              <a:rPr lang="en-US" sz="1800" u="sng" dirty="0" smtClean="0">
                <a:hlinkClick r:id="rId7"/>
              </a:rPr>
              <a:t>dx.doi.org/10.1002:0470848944.hsa030</a:t>
            </a:r>
            <a:endParaRPr lang="en-US" sz="1800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07" y="1299882"/>
            <a:ext cx="4903824" cy="61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3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2377340" y="338913"/>
            <a:ext cx="7710765" cy="6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3589" b="1">
                <a:solidFill>
                  <a:schemeClr val="bg1"/>
                </a:solidFill>
                <a:latin typeface="+mn-lt"/>
              </a:rPr>
              <a:t>Characteristics of TC precipitation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948087" y="1719100"/>
            <a:ext cx="8273205" cy="106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00050" indent="-400050"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514350"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4387"/>
              </a:lnSpc>
              <a:buClr>
                <a:srgbClr val="FF0C02"/>
              </a:buClr>
              <a:buFont typeface="Wingdings" charset="2"/>
              <a:buChar char="ü"/>
            </a:pPr>
            <a:r>
              <a:rPr lang="en-US" altLang="x-none" sz="2592">
                <a:latin typeface="+mn-lt"/>
              </a:rPr>
              <a:t>Vortex constrains small scale (time scale V</a:t>
            </a:r>
            <a:r>
              <a:rPr lang="en-US" altLang="x-none" sz="3190" baseline="-25000">
                <a:latin typeface="+mn-lt"/>
                <a:sym typeface="Symbol" charset="2"/>
              </a:rPr>
              <a:t></a:t>
            </a:r>
            <a:r>
              <a:rPr lang="en-US" altLang="x-none" sz="2592">
                <a:latin typeface="+mn-lt"/>
              </a:rPr>
              <a:t>/r).</a:t>
            </a:r>
          </a:p>
          <a:p>
            <a:pPr eaLnBrk="1" hangingPunct="1">
              <a:lnSpc>
                <a:spcPts val="4387"/>
              </a:lnSpc>
              <a:buFont typeface="Wingdings" charset="2"/>
              <a:buChar char="ü"/>
            </a:pPr>
            <a:r>
              <a:rPr lang="en-US" altLang="x-none" sz="2592">
                <a:solidFill>
                  <a:srgbClr val="FF0000"/>
                </a:solidFill>
                <a:latin typeface="+mn-lt"/>
              </a:rPr>
              <a:t>Perfect laboratory for testing QPF techniques.</a:t>
            </a:r>
            <a:endParaRPr lang="en-US" altLang="x-none" sz="2592">
              <a:latin typeface="+mn-lt"/>
            </a:endParaRPr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96" y="3229075"/>
            <a:ext cx="4830653" cy="350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10" y="3208498"/>
            <a:ext cx="3450466" cy="353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S_FL_landf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710" y="1382346"/>
            <a:ext cx="8128000" cy="6096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18547" y="1382346"/>
            <a:ext cx="7930142" cy="6213917"/>
            <a:chOff x="1192221" y="1375921"/>
            <a:chExt cx="7930142" cy="62139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21" y="1375921"/>
              <a:ext cx="7930142" cy="6213917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 bwMode="auto">
            <a:xfrm flipV="1">
              <a:off x="2166731" y="4323079"/>
              <a:ext cx="6351104" cy="1769607"/>
            </a:xfrm>
            <a:custGeom>
              <a:avLst/>
              <a:gdLst>
                <a:gd name="connsiteX0" fmla="*/ 5652655 w 5652655"/>
                <a:gd name="connsiteY0" fmla="*/ 1963882 h 1963882"/>
                <a:gd name="connsiteX1" fmla="*/ 4364182 w 5652655"/>
                <a:gd name="connsiteY1" fmla="*/ 1693718 h 1963882"/>
                <a:gd name="connsiteX2" fmla="*/ 3927764 w 5652655"/>
                <a:gd name="connsiteY2" fmla="*/ 1548246 h 1963882"/>
                <a:gd name="connsiteX3" fmla="*/ 3002973 w 5652655"/>
                <a:gd name="connsiteY3" fmla="*/ 1163782 h 1963882"/>
                <a:gd name="connsiteX4" fmla="*/ 1745673 w 5652655"/>
                <a:gd name="connsiteY4" fmla="*/ 519546 h 1963882"/>
                <a:gd name="connsiteX5" fmla="*/ 935182 w 5652655"/>
                <a:gd name="connsiteY5" fmla="*/ 207818 h 1963882"/>
                <a:gd name="connsiteX6" fmla="*/ 0 w 5652655"/>
                <a:gd name="connsiteY6" fmla="*/ 0 h 1963882"/>
                <a:gd name="connsiteX7" fmla="*/ 0 w 5652655"/>
                <a:gd name="connsiteY7" fmla="*/ 0 h 196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2655" h="1963882">
                  <a:moveTo>
                    <a:pt x="5652655" y="1963882"/>
                  </a:moveTo>
                  <a:lnTo>
                    <a:pt x="4364182" y="1693718"/>
                  </a:lnTo>
                  <a:cubicBezTo>
                    <a:pt x="4076700" y="1624445"/>
                    <a:pt x="4154632" y="1636569"/>
                    <a:pt x="3927764" y="1548246"/>
                  </a:cubicBezTo>
                  <a:cubicBezTo>
                    <a:pt x="3700896" y="1459923"/>
                    <a:pt x="3366655" y="1335232"/>
                    <a:pt x="3002973" y="1163782"/>
                  </a:cubicBezTo>
                  <a:cubicBezTo>
                    <a:pt x="2639291" y="992332"/>
                    <a:pt x="2090305" y="678873"/>
                    <a:pt x="1745673" y="519546"/>
                  </a:cubicBezTo>
                  <a:cubicBezTo>
                    <a:pt x="1401041" y="360219"/>
                    <a:pt x="1226127" y="294409"/>
                    <a:pt x="935182" y="207818"/>
                  </a:cubicBezTo>
                  <a:cubicBezTo>
                    <a:pt x="644237" y="121227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stealth" w="med" len="med"/>
              <a:tailEnd type="triangl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98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88010" y="1525383"/>
            <a:ext cx="9503108" cy="164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976313" indent="-4572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547813" indent="-4572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2119313" indent="-4572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690813" indent="-4572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314801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60521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406241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51961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altLang="x-none" sz="2656" dirty="0" smtClean="0">
                <a:latin typeface="+mn-lt"/>
              </a:rPr>
              <a:t>w </a:t>
            </a:r>
            <a:r>
              <a:rPr lang="en-US" altLang="x-none" sz="2656" dirty="0">
                <a:latin typeface="+mn-lt"/>
              </a:rPr>
              <a:t>drafts: 3 km diameter, 10%&gt;±6.5 ms</a:t>
            </a:r>
            <a:r>
              <a:rPr lang="en-US" altLang="x-none" sz="2656" baseline="30000" dirty="0">
                <a:latin typeface="+mn-lt"/>
              </a:rPr>
              <a:t>-1</a:t>
            </a:r>
            <a:r>
              <a:rPr lang="en-US" altLang="x-none" sz="2656" dirty="0">
                <a:latin typeface="+mn-lt"/>
              </a:rPr>
              <a:t>; 1%&gt;±10.5 ms</a:t>
            </a:r>
            <a:r>
              <a:rPr lang="en-US" altLang="x-none" sz="2656" baseline="30000" dirty="0">
                <a:latin typeface="+mn-lt"/>
              </a:rPr>
              <a:t>-1</a:t>
            </a:r>
            <a:r>
              <a:rPr lang="en-US" altLang="x-none" sz="2656" dirty="0">
                <a:latin typeface="+mn-lt"/>
              </a:rPr>
              <a:t>, with 3 times more updrafts than </a:t>
            </a:r>
            <a:r>
              <a:rPr lang="en-US" altLang="x-none" sz="2656" dirty="0" smtClean="0">
                <a:latin typeface="+mn-lt"/>
              </a:rPr>
              <a:t>down.</a:t>
            </a:r>
            <a:endParaRPr lang="en-US" altLang="x-none" sz="2656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altLang="x-none" sz="2656" dirty="0">
                <a:latin typeface="+mn-lt"/>
              </a:rPr>
              <a:t>R cores: 50% diameters &gt;3.7 km and 10% durations &gt;8 min, cover 10% of rain area. 90% area </a:t>
            </a:r>
            <a:r>
              <a:rPr lang="en-US" altLang="x-none" sz="2656" dirty="0" err="1">
                <a:latin typeface="+mn-lt"/>
              </a:rPr>
              <a:t>stratiform</a:t>
            </a:r>
            <a:r>
              <a:rPr lang="en-US" altLang="x-none" sz="2656" dirty="0">
                <a:latin typeface="+mn-lt"/>
              </a:rPr>
              <a:t>.</a:t>
            </a:r>
          </a:p>
        </p:txBody>
      </p:sp>
      <p:graphicFrame>
        <p:nvGraphicFramePr>
          <p:cNvPr id="15366" name="Object 6"/>
          <p:cNvGraphicFramePr>
            <a:graphicFrameLocks noGrp="1" noChangeAspect="1"/>
          </p:cNvGraphicFramePr>
          <p:nvPr>
            <p:ph type="chart" sz="half" idx="1"/>
            <p:extLst>
              <p:ext uri="{D42A27DB-BD31-4B8C-83A1-F6EECF244321}">
                <p14:modId xmlns:p14="http://schemas.microsoft.com/office/powerpoint/2010/main" val="1073542719"/>
              </p:ext>
            </p:extLst>
          </p:nvPr>
        </p:nvGraphicFramePr>
        <p:xfrm>
          <a:off x="238843" y="3381504"/>
          <a:ext cx="5618588" cy="3703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Document" r:id="rId3" imgW="6172200" imgH="4064000" progId="Word.Document.8">
                  <p:embed/>
                </p:oleObj>
              </mc:Choice>
              <mc:Fallback>
                <p:oleObj name="Document" r:id="rId3" imgW="6172200" imgH="4064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843" y="3381504"/>
                        <a:ext cx="5618588" cy="3703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359786"/>
              </p:ext>
            </p:extLst>
          </p:nvPr>
        </p:nvGraphicFramePr>
        <p:xfrm>
          <a:off x="5878514" y="3118150"/>
          <a:ext cx="4046157" cy="404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Document" r:id="rId5" imgW="4064000" imgH="4051300" progId="Word.Document.8">
                  <p:embed/>
                </p:oleObj>
              </mc:Choice>
              <mc:Fallback>
                <p:oleObj name="Document" r:id="rId5" imgW="4064000" imgH="4051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8514" y="3118150"/>
                        <a:ext cx="4046157" cy="4042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812310" y="7077860"/>
            <a:ext cx="21785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1400" dirty="0">
                <a:solidFill>
                  <a:srgbClr val="B8010B"/>
                </a:solidFill>
                <a:latin typeface="+mn-lt"/>
              </a:rPr>
              <a:t>(Parrish et al, 1982)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389530" y="7089338"/>
            <a:ext cx="39265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1400" dirty="0" smtClean="0">
                <a:solidFill>
                  <a:srgbClr val="C00000"/>
                </a:solidFill>
                <a:latin typeface="+mn-lt"/>
              </a:rPr>
              <a:t>(Jorgensen </a:t>
            </a:r>
            <a:r>
              <a:rPr lang="en-US" altLang="x-none" sz="1400" dirty="0">
                <a:solidFill>
                  <a:srgbClr val="C00000"/>
                </a:solidFill>
                <a:latin typeface="+mn-lt"/>
              </a:rPr>
              <a:t>&amp; </a:t>
            </a:r>
            <a:r>
              <a:rPr lang="en-US" altLang="x-none" sz="1400" dirty="0" err="1">
                <a:solidFill>
                  <a:srgbClr val="C00000"/>
                </a:solidFill>
                <a:latin typeface="+mn-lt"/>
              </a:rPr>
              <a:t>LeMone</a:t>
            </a:r>
            <a:r>
              <a:rPr lang="en-US" altLang="x-none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x-none" sz="1400" dirty="0" smtClean="0">
                <a:solidFill>
                  <a:srgbClr val="C00000"/>
                </a:solidFill>
                <a:latin typeface="+mn-lt"/>
              </a:rPr>
              <a:t>1989, Black </a:t>
            </a:r>
            <a:r>
              <a:rPr lang="en-US" altLang="x-none" sz="1400" dirty="0">
                <a:solidFill>
                  <a:srgbClr val="C00000"/>
                </a:solidFill>
                <a:latin typeface="+mn-lt"/>
              </a:rPr>
              <a:t>et al, 1996)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77340" y="338913"/>
            <a:ext cx="7710765" cy="6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3589" b="1">
                <a:solidFill>
                  <a:schemeClr val="bg1"/>
                </a:solidFill>
                <a:latin typeface="+mn-lt"/>
              </a:rPr>
              <a:t>Characteristics of TC precipitation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409765" y="5029201"/>
            <a:ext cx="216049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8570257" y="5029201"/>
            <a:ext cx="0" cy="9054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7691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881611" y="1720682"/>
            <a:ext cx="8423569" cy="96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199"/>
              </a:spcAft>
              <a:defRPr/>
            </a:pPr>
            <a:r>
              <a:rPr lang="en-US" sz="2991">
                <a:latin typeface="+mn-lt"/>
              </a:rPr>
              <a:t>Stratiform and Convective mechanisms</a:t>
            </a:r>
            <a:endParaRPr lang="en-US" sz="2991">
              <a:solidFill>
                <a:srgbClr val="B8010B"/>
              </a:solidFill>
              <a:latin typeface="+mn-lt"/>
            </a:endParaRPr>
          </a:p>
          <a:p>
            <a:pPr algn="just" eaLnBrk="1" hangingPunct="1">
              <a:spcAft>
                <a:spcPts val="199"/>
              </a:spcAft>
              <a:buFontTx/>
              <a:buChar char="•"/>
              <a:defRPr/>
            </a:pPr>
            <a:r>
              <a:rPr lang="en-US" sz="2991">
                <a:solidFill>
                  <a:srgbClr val="FF0000"/>
                </a:solidFill>
                <a:latin typeface="+mn-lt"/>
              </a:rPr>
              <a:t>Stratiform rain ~50% of total rain from TC.</a:t>
            </a:r>
            <a:endParaRPr lang="en-US" sz="2991">
              <a:solidFill>
                <a:srgbClr val="B8010B"/>
              </a:solidFill>
              <a:latin typeface="+mn-lt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228240" y="6909044"/>
            <a:ext cx="3144990" cy="21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96" i="1">
                <a:solidFill>
                  <a:schemeClr val="accent2"/>
                </a:solidFill>
                <a:latin typeface="+mn-lt"/>
              </a:rPr>
              <a:t>FL Convection (2 August 1999)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495422" y="6921706"/>
            <a:ext cx="3402983" cy="21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96" i="1">
                <a:solidFill>
                  <a:schemeClr val="accent2"/>
                </a:solidFill>
                <a:latin typeface="+mn-lt"/>
              </a:rPr>
              <a:t>Hurricane Irene (15 October 1999)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983546" y="2776399"/>
            <a:ext cx="4286176" cy="2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795" i="1">
                <a:solidFill>
                  <a:schemeClr val="accent2"/>
                </a:solidFill>
                <a:latin typeface="+mn-lt"/>
              </a:rPr>
              <a:t>WSR-88D DPA daily accumulations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20" y="3054969"/>
            <a:ext cx="4854395" cy="388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468" y="3048638"/>
            <a:ext cx="4550501" cy="388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38" name="Freeform 14"/>
          <p:cNvSpPr>
            <a:spLocks/>
          </p:cNvSpPr>
          <p:nvPr/>
        </p:nvSpPr>
        <p:spPr bwMode="auto">
          <a:xfrm>
            <a:off x="6535310" y="3738730"/>
            <a:ext cx="1139604" cy="2215896"/>
          </a:xfrm>
          <a:custGeom>
            <a:avLst/>
            <a:gdLst>
              <a:gd name="T0" fmla="+- 0 10000 10000"/>
              <a:gd name="T1" fmla="*/ T0 w 10000"/>
              <a:gd name="T2" fmla="+- 0 20000 10000"/>
              <a:gd name="T3" fmla="*/ 20000 h 10000"/>
              <a:gd name="T4" fmla="+- 0 14111 10000"/>
              <a:gd name="T5" fmla="*/ T4 w 10000"/>
              <a:gd name="T6" fmla="+- 0 17828 10000"/>
              <a:gd name="T7" fmla="*/ 17828 h 10000"/>
              <a:gd name="T8" fmla="+- 0 17777 10000"/>
              <a:gd name="T9" fmla="*/ T8 w 10000"/>
              <a:gd name="T10" fmla="+- 0 14742 10000"/>
              <a:gd name="T11" fmla="*/ 14742 h 10000"/>
              <a:gd name="T12" fmla="+- 0 19222 10000"/>
              <a:gd name="T13" fmla="*/ T12 w 10000"/>
              <a:gd name="T14" fmla="+- 0 12342 10000"/>
              <a:gd name="T15" fmla="*/ 12342 h 10000"/>
              <a:gd name="T16" fmla="+- 0 2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10000"/>
                </a:moveTo>
                <a:cubicBezTo>
                  <a:pt x="1402" y="9350"/>
                  <a:pt x="2819" y="8707"/>
                  <a:pt x="4111" y="7828"/>
                </a:cubicBezTo>
                <a:cubicBezTo>
                  <a:pt x="5401" y="6950"/>
                  <a:pt x="6930" y="5656"/>
                  <a:pt x="7777" y="4742"/>
                </a:cubicBezTo>
                <a:cubicBezTo>
                  <a:pt x="8625" y="3828"/>
                  <a:pt x="8847" y="3134"/>
                  <a:pt x="9222" y="2342"/>
                </a:cubicBezTo>
                <a:cubicBezTo>
                  <a:pt x="9597" y="1550"/>
                  <a:pt x="9791" y="771"/>
                  <a:pt x="10000" y="0"/>
                </a:cubicBezTo>
              </a:path>
            </a:pathLst>
          </a:custGeom>
          <a:noFill/>
          <a:ln w="25400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795">
              <a:latin typeface="+mn-lt"/>
              <a:ea typeface="ＭＳ Ｐゴシック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71294" y="324668"/>
            <a:ext cx="7874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  <a:ea typeface="ＭＳ Ｐゴシック" charset="0"/>
                <a:cs typeface="Calibri"/>
              </a:rPr>
              <a:t>Characteristics of TC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1772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8" name="Picture 10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269" y="5115752"/>
            <a:ext cx="4450785" cy="187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9339" name="Picture 1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600" y="1497510"/>
            <a:ext cx="5930687" cy="36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9340" name="Picture 1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69" y="5098340"/>
            <a:ext cx="4374811" cy="188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41" name="Text Box 1037"/>
          <p:cNvSpPr txBox="1">
            <a:spLocks noChangeArrowheads="1"/>
          </p:cNvSpPr>
          <p:nvPr/>
        </p:nvSpPr>
        <p:spPr bwMode="auto">
          <a:xfrm>
            <a:off x="555558" y="3700744"/>
            <a:ext cx="3097505" cy="82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946275" algn="ctr"/>
                <a:tab pos="2622550" algn="ctr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795" i="1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altLang="x-none" sz="1795" i="1" dirty="0" smtClean="0">
                <a:solidFill>
                  <a:schemeClr val="accent2"/>
                </a:solidFill>
                <a:latin typeface="+mn-lt"/>
              </a:rPr>
              <a:t>	R</a:t>
            </a:r>
            <a:r>
              <a:rPr lang="en-US" altLang="x-none" sz="1795" i="1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altLang="x-none" sz="1795" dirty="0" err="1">
                <a:solidFill>
                  <a:schemeClr val="accent2"/>
                </a:solidFill>
                <a:latin typeface="+mn-lt"/>
              </a:rPr>
              <a:t>σ</a:t>
            </a:r>
            <a:endParaRPr lang="en-US" altLang="x-none" sz="1795" i="1" dirty="0">
              <a:solidFill>
                <a:schemeClr val="accent2"/>
              </a:solidFill>
              <a:latin typeface="+mn-lt"/>
            </a:endParaRPr>
          </a:p>
          <a:p>
            <a:pPr eaLnBrk="1" hangingPunct="1"/>
            <a:r>
              <a:rPr lang="en-US" altLang="x-none" sz="1795" i="1" dirty="0">
                <a:solidFill>
                  <a:schemeClr val="accent2"/>
                </a:solidFill>
                <a:latin typeface="+mn-lt"/>
              </a:rPr>
              <a:t>Irene	3.76	8.4</a:t>
            </a:r>
          </a:p>
          <a:p>
            <a:pPr eaLnBrk="1" hangingPunct="1"/>
            <a:r>
              <a:rPr lang="en-US" altLang="x-none" sz="1795" i="1" dirty="0">
                <a:solidFill>
                  <a:schemeClr val="accent2"/>
                </a:solidFill>
                <a:latin typeface="+mn-lt"/>
              </a:rPr>
              <a:t>FL convection	3.01	5.8</a:t>
            </a:r>
          </a:p>
        </p:txBody>
      </p:sp>
      <p:sp>
        <p:nvSpPr>
          <p:cNvPr id="99342" name="Text Box 1038"/>
          <p:cNvSpPr txBox="1">
            <a:spLocks noChangeArrowheads="1"/>
          </p:cNvSpPr>
          <p:nvPr/>
        </p:nvSpPr>
        <p:spPr bwMode="auto">
          <a:xfrm>
            <a:off x="5176052" y="5633201"/>
            <a:ext cx="1963881" cy="24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95" i="1">
                <a:solidFill>
                  <a:schemeClr val="accent2"/>
                </a:solidFill>
                <a:latin typeface="+mn-lt"/>
              </a:rPr>
              <a:t>Hurricane Irene (99)</a:t>
            </a:r>
          </a:p>
        </p:txBody>
      </p:sp>
      <p:sp>
        <p:nvSpPr>
          <p:cNvPr id="99343" name="Text Box 1039"/>
          <p:cNvSpPr txBox="1">
            <a:spLocks noChangeArrowheads="1"/>
          </p:cNvSpPr>
          <p:nvPr/>
        </p:nvSpPr>
        <p:spPr bwMode="auto">
          <a:xfrm>
            <a:off x="3616660" y="7023004"/>
            <a:ext cx="2985128" cy="27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795" i="1">
                <a:solidFill>
                  <a:schemeClr val="accent2"/>
                </a:solidFill>
                <a:latin typeface="+mn-lt"/>
              </a:rPr>
              <a:t>1-h rain gage accumulations</a:t>
            </a:r>
          </a:p>
        </p:txBody>
      </p:sp>
      <p:sp>
        <p:nvSpPr>
          <p:cNvPr id="99344" name="Text Box 1040"/>
          <p:cNvSpPr txBox="1">
            <a:spLocks noChangeArrowheads="1"/>
          </p:cNvSpPr>
          <p:nvPr/>
        </p:nvSpPr>
        <p:spPr bwMode="auto">
          <a:xfrm>
            <a:off x="1796460" y="6030600"/>
            <a:ext cx="229503" cy="18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endParaRPr lang="en-US" sz="1196">
              <a:latin typeface="+mn-lt"/>
              <a:ea typeface="ＭＳ Ｐゴシック" charset="0"/>
            </a:endParaRPr>
          </a:p>
        </p:txBody>
      </p:sp>
      <p:sp>
        <p:nvSpPr>
          <p:cNvPr id="99345" name="Text Box 1041"/>
          <p:cNvSpPr txBox="1">
            <a:spLocks noChangeArrowheads="1"/>
          </p:cNvSpPr>
          <p:nvPr/>
        </p:nvSpPr>
        <p:spPr bwMode="auto">
          <a:xfrm>
            <a:off x="984491" y="5634904"/>
            <a:ext cx="1261478" cy="24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95" i="1">
                <a:solidFill>
                  <a:schemeClr val="accent2"/>
                </a:solidFill>
                <a:latin typeface="+mn-lt"/>
              </a:rPr>
              <a:t>FL convection</a:t>
            </a:r>
          </a:p>
        </p:txBody>
      </p:sp>
      <p:sp>
        <p:nvSpPr>
          <p:cNvPr id="99346" name="Text Box 1042"/>
          <p:cNvSpPr txBox="1">
            <a:spLocks noChangeArrowheads="1"/>
          </p:cNvSpPr>
          <p:nvPr/>
        </p:nvSpPr>
        <p:spPr bwMode="auto">
          <a:xfrm>
            <a:off x="679014" y="1992920"/>
            <a:ext cx="2785698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5613" indent="-455613"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355600" algn="l"/>
                <a:tab pos="455613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390"/>
              </a:lnSpc>
              <a:buClr>
                <a:srgbClr val="FE0609"/>
              </a:buClr>
              <a:buFontTx/>
              <a:buChar char="•"/>
              <a:defRPr/>
            </a:pPr>
            <a:r>
              <a:rPr lang="en-US" sz="2592">
                <a:latin typeface="+mn-lt"/>
              </a:rPr>
              <a:t>Stratiform and Convective mechanisms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271294" y="324668"/>
            <a:ext cx="7874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  <a:ea typeface="ＭＳ Ｐゴシック" charset="0"/>
                <a:cs typeface="Calibri"/>
              </a:rPr>
              <a:t>Characteristics of TC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885240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160" y="2184937"/>
            <a:ext cx="6853071" cy="461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6521" y="2385914"/>
            <a:ext cx="36126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dirty="0">
                <a:latin typeface="+mn-lt"/>
              </a:rPr>
              <a:t>TMI over a 758.5 km swath ~5 km resolution. Surface rain (R, mm h</a:t>
            </a:r>
            <a:r>
              <a:rPr lang="en-US" altLang="x-none" baseline="29000" dirty="0">
                <a:latin typeface="+mn-lt"/>
              </a:rPr>
              <a:t>-1</a:t>
            </a:r>
            <a:r>
              <a:rPr lang="en-US" altLang="x-none" dirty="0">
                <a:latin typeface="+mn-lt"/>
              </a:rPr>
              <a:t>) estimates from T</a:t>
            </a:r>
            <a:r>
              <a:rPr lang="en-US" altLang="x-none" baseline="-25000" dirty="0">
                <a:latin typeface="+mn-lt"/>
              </a:rPr>
              <a:t>B</a:t>
            </a:r>
            <a:r>
              <a:rPr lang="en-US" altLang="x-none" dirty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0573" y="1707073"/>
            <a:ext cx="9128667" cy="578928"/>
          </a:xfrm>
        </p:spPr>
        <p:txBody>
          <a:bodyPr/>
          <a:lstStyle/>
          <a:p>
            <a:pPr defTabSz="911657" eaLnBrk="1" hangingPunct="1">
              <a:lnSpc>
                <a:spcPct val="90000"/>
              </a:lnSpc>
              <a:buClr>
                <a:srgbClr val="EE1E07"/>
              </a:buClr>
              <a:buFont typeface="Arial" charset="0"/>
              <a:buChar char="•"/>
              <a:defRPr/>
            </a:pPr>
            <a:r>
              <a:rPr lang="en-US" sz="3091" dirty="0" smtClean="0">
                <a:cs typeface="Calibri"/>
              </a:rPr>
              <a:t>5-Yr TRMM Microwave Imager (TMI) climatology</a:t>
            </a:r>
            <a:endParaRPr lang="en-US" sz="3091" dirty="0">
              <a:cs typeface="Calibri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2271294" y="324668"/>
            <a:ext cx="7874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  <a:ea typeface="ＭＳ Ｐゴシック" charset="0"/>
                <a:cs typeface="Calibri"/>
              </a:rPr>
              <a:t>Characteristics of TC precipitation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1773" y="3457618"/>
            <a:ext cx="3860391" cy="382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74566" y="7046281"/>
            <a:ext cx="15292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9pPr>
          </a:lstStyle>
          <a:p>
            <a:r>
              <a:rPr lang="en-US" altLang="x-none" sz="1600" i="1" dirty="0" err="1">
                <a:solidFill>
                  <a:srgbClr val="B8010B"/>
                </a:solidFill>
                <a:latin typeface="+mn-lt"/>
              </a:rPr>
              <a:t>Lonfat</a:t>
            </a:r>
            <a:r>
              <a:rPr lang="en-US" altLang="x-none" sz="1600" i="1" dirty="0">
                <a:solidFill>
                  <a:srgbClr val="B8010B"/>
                </a:solidFill>
                <a:latin typeface="+mn-lt"/>
              </a:rPr>
              <a:t> et al 2004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144" y="4404443"/>
            <a:ext cx="2301478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1366838" algn="l"/>
              </a:tabLst>
            </a:pPr>
            <a:r>
              <a:rPr lang="is-IS" b="1" dirty="0" smtClean="0"/>
              <a:t>Storms:</a:t>
            </a:r>
          </a:p>
          <a:p>
            <a:pPr>
              <a:tabLst>
                <a:tab pos="1366838" algn="l"/>
              </a:tabLst>
            </a:pPr>
            <a:r>
              <a:rPr lang="is-IS" dirty="0" smtClean="0"/>
              <a:t>TS 	2577</a:t>
            </a:r>
            <a:endParaRPr lang="is-IS" dirty="0"/>
          </a:p>
          <a:p>
            <a:pPr>
              <a:tabLst>
                <a:tab pos="1366838" algn="l"/>
              </a:tabLst>
            </a:pPr>
            <a:r>
              <a:rPr lang="is-IS" dirty="0"/>
              <a:t>CAT12   </a:t>
            </a:r>
            <a:r>
              <a:rPr lang="is-IS" dirty="0" smtClean="0"/>
              <a:t>	  966</a:t>
            </a:r>
            <a:endParaRPr lang="is-IS" dirty="0"/>
          </a:p>
          <a:p>
            <a:pPr>
              <a:tabLst>
                <a:tab pos="1366838" algn="l"/>
              </a:tabLst>
            </a:pPr>
            <a:r>
              <a:rPr lang="is-IS" u="sng" dirty="0"/>
              <a:t>CAT35   </a:t>
            </a:r>
            <a:r>
              <a:rPr lang="is-IS" u="sng" dirty="0" smtClean="0"/>
              <a:t>	  436</a:t>
            </a:r>
            <a:endParaRPr lang="is-IS" u="sng" dirty="0"/>
          </a:p>
          <a:p>
            <a:pPr>
              <a:tabLst>
                <a:tab pos="1366838" algn="l"/>
              </a:tabLst>
            </a:pPr>
            <a:r>
              <a:rPr lang="is-IS" dirty="0"/>
              <a:t>Total 	</a:t>
            </a:r>
            <a:r>
              <a:rPr lang="is-IS" dirty="0" smtClean="0"/>
              <a:t>3979</a:t>
            </a:r>
            <a:endParaRPr lang="is-I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5" y="1648346"/>
            <a:ext cx="8651734" cy="56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6" name="Picture 8" descr="all_Area.tif                                                   00112F7EMistral                        B64C5513: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24"/>
          <a:stretch/>
        </p:blipFill>
        <p:spPr bwMode="auto">
          <a:xfrm>
            <a:off x="3125501" y="2095028"/>
            <a:ext cx="6399221" cy="48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TMI_PDF.jpg                                                    00048711Mistral                        B64C5513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3416" r="41" b="133"/>
          <a:stretch/>
        </p:blipFill>
        <p:spPr bwMode="auto">
          <a:xfrm rot="5400000">
            <a:off x="151445" y="2350950"/>
            <a:ext cx="411931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1113717" y="5685734"/>
            <a:ext cx="1893467" cy="5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549" i="1">
                <a:solidFill>
                  <a:srgbClr val="AA0000"/>
                </a:solidFill>
                <a:latin typeface="+mn-lt"/>
              </a:rPr>
              <a:t>TMI-500 km radius </a:t>
            </a:r>
          </a:p>
          <a:p>
            <a:pPr algn="ctr"/>
            <a:r>
              <a:rPr lang="en-US" altLang="x-none" sz="1549" i="1">
                <a:solidFill>
                  <a:srgbClr val="AA0000"/>
                </a:solidFill>
                <a:latin typeface="+mn-lt"/>
              </a:rPr>
              <a:t>(2121 events) 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691820" y="6508794"/>
            <a:ext cx="1875835" cy="36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771" i="1">
                <a:solidFill>
                  <a:srgbClr val="B8010B"/>
                </a:solidFill>
                <a:latin typeface="+mn-lt"/>
              </a:rPr>
              <a:t>Lonfat</a:t>
            </a:r>
            <a:r>
              <a:rPr lang="en-US" altLang="x-none" sz="1771" i="1" dirty="0">
                <a:solidFill>
                  <a:srgbClr val="B8010B"/>
                </a:solidFill>
                <a:latin typeface="+mn-lt"/>
              </a:rPr>
              <a:t> et al 2004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71294" y="324668"/>
            <a:ext cx="7874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  <a:ea typeface="ＭＳ Ｐゴシック" charset="0"/>
                <a:cs typeface="Calibri"/>
              </a:rPr>
              <a:t>Characteristics of TC precipitation</a:t>
            </a:r>
          </a:p>
        </p:txBody>
      </p:sp>
    </p:spTree>
    <p:extLst>
      <p:ext uri="{BB962C8B-B14F-4D97-AF65-F5344CB8AC3E}">
        <p14:creationId xmlns:p14="http://schemas.microsoft.com/office/powerpoint/2010/main" val="7230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325" y="4216251"/>
            <a:ext cx="4384715" cy="277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859072" y="5736301"/>
            <a:ext cx="128255" cy="40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x-none" altLang="x-none" sz="2656">
              <a:latin typeface="+mn-lt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919" y="1400289"/>
            <a:ext cx="4391061" cy="285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33082" y="1562547"/>
            <a:ext cx="5011271" cy="561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7663" indent="-347663"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1pPr>
            <a:lvl2pPr marL="636588"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2pPr>
            <a:lvl3pPr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3pPr>
            <a:lvl4pPr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4pPr>
            <a:lvl5pPr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chemeClr val="tx1"/>
                </a:solidFill>
                <a:latin typeface="Futura" charset="0"/>
              </a:defRPr>
            </a:lvl9pPr>
          </a:lstStyle>
          <a:p>
            <a:pPr>
              <a:lnSpc>
                <a:spcPts val="3541"/>
              </a:lnSpc>
              <a:spcAft>
                <a:spcPts val="664"/>
              </a:spcAft>
              <a:buClr>
                <a:srgbClr val="FF0003"/>
              </a:buClr>
              <a:buFont typeface="Wingdings" charset="2"/>
              <a:buChar char="ü"/>
            </a:pPr>
            <a:r>
              <a:rPr lang="en-US" altLang="x-none" sz="2800" dirty="0">
                <a:latin typeface="+mn-lt"/>
              </a:rPr>
              <a:t>Scale dependence:</a:t>
            </a:r>
          </a:p>
          <a:p>
            <a:pPr marL="407988" lvl="1" indent="-171450">
              <a:lnSpc>
                <a:spcPts val="2877"/>
              </a:lnSpc>
              <a:spcAft>
                <a:spcPts val="664"/>
              </a:spcAft>
              <a:buClr>
                <a:srgbClr val="FF0003"/>
              </a:buClr>
              <a:buFontTx/>
              <a:buChar char="•"/>
            </a:pPr>
            <a:r>
              <a:rPr lang="en-US" altLang="x-none" sz="2400" dirty="0">
                <a:latin typeface="+mn-lt"/>
              </a:rPr>
              <a:t>10-s PMS sample area ~</a:t>
            </a:r>
            <a:r>
              <a:rPr lang="en-US" altLang="x-none" sz="2400" dirty="0" smtClean="0">
                <a:latin typeface="+mn-lt"/>
              </a:rPr>
              <a:t>1X10</a:t>
            </a:r>
            <a:r>
              <a:rPr lang="en-US" altLang="x-none" sz="2400" baseline="30000" dirty="0" smtClean="0">
                <a:latin typeface="+mn-lt"/>
              </a:rPr>
              <a:t>-6</a:t>
            </a:r>
            <a:r>
              <a:rPr lang="en-US" altLang="x-none" sz="2400" dirty="0" smtClean="0">
                <a:latin typeface="+mn-lt"/>
              </a:rPr>
              <a:t> km</a:t>
            </a:r>
            <a:r>
              <a:rPr lang="en-US" altLang="x-none" sz="2400" baseline="29000" dirty="0" smtClean="0">
                <a:latin typeface="+mn-lt"/>
              </a:rPr>
              <a:t>2</a:t>
            </a:r>
            <a:endParaRPr lang="en-US" altLang="x-none" sz="3600" baseline="29000" dirty="0">
              <a:latin typeface="+mn-lt"/>
            </a:endParaRPr>
          </a:p>
          <a:p>
            <a:pPr marL="407988" lvl="1" indent="-171450">
              <a:lnSpc>
                <a:spcPts val="2877"/>
              </a:lnSpc>
              <a:spcAft>
                <a:spcPts val="664"/>
              </a:spcAft>
              <a:buClr>
                <a:srgbClr val="FF0003"/>
              </a:buClr>
              <a:buFontTx/>
              <a:buChar char="•"/>
            </a:pPr>
            <a:r>
              <a:rPr lang="en-US" altLang="x-none" sz="2400" dirty="0">
                <a:latin typeface="+mn-lt"/>
              </a:rPr>
              <a:t>1-h gage sample area </a:t>
            </a:r>
            <a:r>
              <a:rPr lang="en-US" altLang="x-none" sz="2400" dirty="0" smtClean="0">
                <a:latin typeface="+mn-lt"/>
              </a:rPr>
              <a:t>~1X10</a:t>
            </a:r>
            <a:r>
              <a:rPr lang="en-US" altLang="x-none" sz="2400" baseline="30000" dirty="0" smtClean="0">
                <a:latin typeface="+mn-lt"/>
              </a:rPr>
              <a:t>-3</a:t>
            </a:r>
            <a:r>
              <a:rPr lang="en-US" altLang="x-none" sz="2400" dirty="0" smtClean="0">
                <a:latin typeface="+mn-lt"/>
              </a:rPr>
              <a:t> km</a:t>
            </a:r>
            <a:r>
              <a:rPr lang="en-US" altLang="x-none" sz="2400" baseline="29000" dirty="0" smtClean="0">
                <a:latin typeface="+mn-lt"/>
              </a:rPr>
              <a:t>2</a:t>
            </a:r>
            <a:r>
              <a:rPr lang="en-US" altLang="x-none" sz="2400" dirty="0" smtClean="0">
                <a:latin typeface="+mn-lt"/>
              </a:rPr>
              <a:t> </a:t>
            </a:r>
            <a:r>
              <a:rPr lang="en-US" altLang="x-none" sz="2400" dirty="0">
                <a:latin typeface="+mn-lt"/>
              </a:rPr>
              <a:t>(wind speed dependent)</a:t>
            </a:r>
          </a:p>
          <a:p>
            <a:pPr marL="407988" lvl="1" indent="-171450">
              <a:lnSpc>
                <a:spcPts val="2877"/>
              </a:lnSpc>
              <a:spcAft>
                <a:spcPts val="664"/>
              </a:spcAft>
              <a:buClr>
                <a:srgbClr val="FF0003"/>
              </a:buClr>
              <a:buFontTx/>
              <a:buChar char="•"/>
            </a:pPr>
            <a:r>
              <a:rPr lang="en-US" altLang="x-none" sz="2400" dirty="0" smtClean="0">
                <a:latin typeface="+mn-lt"/>
              </a:rPr>
              <a:t>HWRF sample area 4 km</a:t>
            </a:r>
            <a:r>
              <a:rPr lang="en-US" altLang="x-none" sz="2400" baseline="30000" dirty="0" smtClean="0">
                <a:latin typeface="+mn-lt"/>
              </a:rPr>
              <a:t>2</a:t>
            </a:r>
          </a:p>
          <a:p>
            <a:pPr marL="407988" lvl="1" indent="-171450">
              <a:lnSpc>
                <a:spcPts val="2877"/>
              </a:lnSpc>
              <a:spcAft>
                <a:spcPts val="664"/>
              </a:spcAft>
              <a:buClr>
                <a:srgbClr val="FF0003"/>
              </a:buClr>
              <a:buFontTx/>
              <a:buChar char="•"/>
            </a:pPr>
            <a:r>
              <a:rPr lang="en-US" altLang="x-none" sz="2400" dirty="0" smtClean="0">
                <a:latin typeface="+mn-lt"/>
              </a:rPr>
              <a:t>Stage IV </a:t>
            </a:r>
            <a:r>
              <a:rPr lang="en-US" altLang="x-none" sz="2400" dirty="0">
                <a:latin typeface="+mn-lt"/>
              </a:rPr>
              <a:t>radar sample area 16 km</a:t>
            </a:r>
            <a:r>
              <a:rPr lang="en-US" altLang="x-none" sz="2400" baseline="29000" dirty="0">
                <a:latin typeface="+mn-lt"/>
              </a:rPr>
              <a:t>2</a:t>
            </a:r>
            <a:endParaRPr lang="en-US" altLang="x-none" sz="2400" dirty="0">
              <a:latin typeface="+mn-lt"/>
            </a:endParaRPr>
          </a:p>
          <a:p>
            <a:pPr marL="407988" lvl="1" indent="-171450">
              <a:lnSpc>
                <a:spcPts val="2877"/>
              </a:lnSpc>
              <a:spcAft>
                <a:spcPts val="664"/>
              </a:spcAft>
              <a:buClr>
                <a:srgbClr val="FF0003"/>
              </a:buClr>
              <a:buFontTx/>
              <a:buChar char="•"/>
            </a:pPr>
            <a:r>
              <a:rPr lang="en-US" altLang="x-none" sz="2400" dirty="0">
                <a:latin typeface="+mn-lt"/>
              </a:rPr>
              <a:t>TMI sample are 25 km</a:t>
            </a:r>
            <a:r>
              <a:rPr lang="en-US" altLang="x-none" sz="2400" baseline="29000" dirty="0">
                <a:latin typeface="+mn-lt"/>
              </a:rPr>
              <a:t>2</a:t>
            </a:r>
            <a:endParaRPr lang="en-US" altLang="x-none" sz="3600" baseline="29000" dirty="0">
              <a:latin typeface="+mn-lt"/>
            </a:endParaRPr>
          </a:p>
          <a:p>
            <a:pPr marL="407988" lvl="1" indent="-171450">
              <a:lnSpc>
                <a:spcPts val="2877"/>
              </a:lnSpc>
              <a:spcAft>
                <a:spcPts val="664"/>
              </a:spcAft>
              <a:buClr>
                <a:srgbClr val="FF0003"/>
              </a:buClr>
              <a:buFontTx/>
              <a:buChar char="•"/>
            </a:pPr>
            <a:r>
              <a:rPr lang="en-US" altLang="x-none" sz="2400" dirty="0">
                <a:solidFill>
                  <a:srgbClr val="C00000"/>
                </a:solidFill>
                <a:latin typeface="+mn-lt"/>
              </a:rPr>
              <a:t>≥</a:t>
            </a:r>
            <a:r>
              <a:rPr lang="en-US" altLang="x-none" sz="2400" dirty="0" smtClean="0">
                <a:solidFill>
                  <a:srgbClr val="C00000"/>
                </a:solidFill>
                <a:latin typeface="+mn-lt"/>
              </a:rPr>
              <a:t>10</a:t>
            </a:r>
            <a:r>
              <a:rPr lang="en-US" altLang="x-none" sz="2400" baseline="29000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en-US" altLang="x-none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x-none" sz="2400" dirty="0">
                <a:solidFill>
                  <a:srgbClr val="C00000"/>
                </a:solidFill>
                <a:latin typeface="+mn-lt"/>
              </a:rPr>
              <a:t>gages </a:t>
            </a:r>
            <a:r>
              <a:rPr lang="en-US" altLang="x-none" sz="2400" dirty="0">
                <a:latin typeface="+mn-lt"/>
              </a:rPr>
              <a:t>to cover </a:t>
            </a:r>
            <a:r>
              <a:rPr lang="en-US" altLang="x-none" sz="2400" dirty="0" smtClean="0">
                <a:latin typeface="+mn-lt"/>
              </a:rPr>
              <a:t>radar/TMI/ model </a:t>
            </a:r>
            <a:r>
              <a:rPr lang="en-US" altLang="x-none" sz="2400" dirty="0">
                <a:latin typeface="+mn-lt"/>
              </a:rPr>
              <a:t>sample area</a:t>
            </a:r>
            <a:endParaRPr lang="en-US" altLang="x-none" sz="3600" baseline="29000" dirty="0">
              <a:latin typeface="+mn-lt"/>
            </a:endParaRPr>
          </a:p>
          <a:p>
            <a:pPr>
              <a:lnSpc>
                <a:spcPts val="3209"/>
              </a:lnSpc>
              <a:buClr>
                <a:srgbClr val="FF0003"/>
              </a:buClr>
              <a:buFont typeface="Wingdings" charset="2"/>
              <a:buChar char="ü"/>
            </a:pPr>
            <a:r>
              <a:rPr lang="en-US" altLang="x-none" sz="2800" dirty="0">
                <a:latin typeface="+mn-lt"/>
              </a:rPr>
              <a:t>PDF narrower and skewed to smaller R as area increases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1294" y="324668"/>
            <a:ext cx="7874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  <a:ea typeface="ＭＳ Ｐゴシック" charset="0"/>
                <a:cs typeface="Calibri"/>
              </a:rPr>
              <a:t>Characteristics of TC precipitation</a:t>
            </a:r>
          </a:p>
        </p:txBody>
      </p:sp>
    </p:spTree>
    <p:extLst>
      <p:ext uri="{BB962C8B-B14F-4D97-AF65-F5344CB8AC3E}">
        <p14:creationId xmlns:p14="http://schemas.microsoft.com/office/powerpoint/2010/main" val="6967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Mistral:Applications:Microsoft Office 2004:Templates:Presentations:Designs:Watermark</Template>
  <TotalTime>4703</TotalTime>
  <Words>1269</Words>
  <Application>Microsoft Macintosh PowerPoint</Application>
  <PresentationFormat>Custom</PresentationFormat>
  <Paragraphs>153</Paragraphs>
  <Slides>24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Helvetica</vt:lpstr>
      <vt:lpstr>ＭＳ Ｐゴシック</vt:lpstr>
      <vt:lpstr>Osaka</vt:lpstr>
      <vt:lpstr>Symbol</vt:lpstr>
      <vt:lpstr>Times New Roman</vt:lpstr>
      <vt:lpstr>Wingdings</vt:lpstr>
      <vt:lpstr>Blank Presentation</vt:lpstr>
      <vt:lpstr>Document</vt:lpstr>
      <vt:lpstr>Chart</vt:lpstr>
      <vt:lpstr>PowerPoint Presentation</vt:lpstr>
      <vt:lpstr>Why TC rainfall is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Orographic Enhancement</vt:lpstr>
      <vt:lpstr>Predecessor Rain Events (PRE)</vt:lpstr>
      <vt:lpstr>PRE Track Relative Position</vt:lpstr>
      <vt:lpstr>Conceptual Model</vt:lpstr>
      <vt:lpstr>PowerPoint Presentation</vt:lpstr>
      <vt:lpstr>PowerPoint Presentation</vt:lpstr>
      <vt:lpstr>PowerPoint Presentation</vt:lpstr>
      <vt:lpstr>Global Results</vt:lpstr>
      <vt:lpstr>Where do we go from here?</vt:lpstr>
      <vt:lpstr>Where do we go from here?</vt:lpstr>
      <vt:lpstr>TC QPF</vt:lpstr>
      <vt:lpstr>TC QPF</vt:lpstr>
      <vt:lpstr>TC QPF Evaluation</vt:lpstr>
      <vt:lpstr>References</vt:lpstr>
    </vt:vector>
  </TitlesOfParts>
  <Manager/>
  <Company>NOAA/AOML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2005 AOML  Plate(s)</dc:title>
  <dc:subject/>
  <dc:creator/>
  <cp:keywords/>
  <dc:description/>
  <cp:lastModifiedBy>Microsoft Office User</cp:lastModifiedBy>
  <cp:revision>144</cp:revision>
  <dcterms:modified xsi:type="dcterms:W3CDTF">2017-04-26T18:37:38Z</dcterms:modified>
  <cp:category/>
</cp:coreProperties>
</file>