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6" r:id="rId2"/>
  </p:sldMasterIdLst>
  <p:notesMasterIdLst>
    <p:notesMasterId r:id="rId26"/>
  </p:notesMasterIdLst>
  <p:sldIdLst>
    <p:sldId id="308" r:id="rId3"/>
    <p:sldId id="372" r:id="rId4"/>
    <p:sldId id="381" r:id="rId5"/>
    <p:sldId id="382" r:id="rId6"/>
    <p:sldId id="379" r:id="rId7"/>
    <p:sldId id="380" r:id="rId8"/>
    <p:sldId id="368" r:id="rId9"/>
    <p:sldId id="369" r:id="rId10"/>
    <p:sldId id="370" r:id="rId11"/>
    <p:sldId id="383" r:id="rId12"/>
    <p:sldId id="384" r:id="rId13"/>
    <p:sldId id="385" r:id="rId14"/>
    <p:sldId id="387" r:id="rId15"/>
    <p:sldId id="386" r:id="rId16"/>
    <p:sldId id="388" r:id="rId17"/>
    <p:sldId id="347" r:id="rId18"/>
    <p:sldId id="356" r:id="rId19"/>
    <p:sldId id="349" r:id="rId20"/>
    <p:sldId id="392" r:id="rId21"/>
    <p:sldId id="367" r:id="rId22"/>
    <p:sldId id="362" r:id="rId23"/>
    <p:sldId id="389" r:id="rId24"/>
    <p:sldId id="391" r:id="rId2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5613" indent="1588" algn="l" rtl="0" fontAlgn="base">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2813" indent="1588" algn="l" rtl="0" fontAlgn="base">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0013" indent="1588" algn="l" rtl="0" fontAlgn="base">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7213" indent="1588" algn="l" rtl="0" fontAlgn="base">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FFFF66"/>
    <a:srgbClr val="9B2525"/>
    <a:srgbClr val="5AFFFF"/>
    <a:srgbClr val="FF9933"/>
    <a:srgbClr val="B006ED"/>
    <a:srgbClr val="EDEDED"/>
    <a:srgbClr val="F061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97"/>
  </p:normalViewPr>
  <p:slideViewPr>
    <p:cSldViewPr>
      <p:cViewPr varScale="1">
        <p:scale>
          <a:sx n="108" d="100"/>
          <a:sy n="108" d="100"/>
        </p:scale>
        <p:origin x="1760"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37D9AA01-0EDE-4519-AD2B-70650A1F94E0}" type="datetime1">
              <a:rPr lang="en-US"/>
              <a:pPr>
                <a:defRPr/>
              </a:pPr>
              <a:t>7/18/17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C2EA10F4-3293-48B1-B8C3-5CF8BD5791AA}" type="slidenum">
              <a:rPr lang="en-US" altLang="en-US"/>
              <a:pPr/>
              <a:t>‹#›</a:t>
            </a:fld>
            <a:endParaRPr lang="en-US" altLang="en-US"/>
          </a:p>
        </p:txBody>
      </p:sp>
    </p:spTree>
    <p:extLst>
      <p:ext uri="{BB962C8B-B14F-4D97-AF65-F5344CB8AC3E}">
        <p14:creationId xmlns:p14="http://schemas.microsoft.com/office/powerpoint/2010/main" val="42118208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5613"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2813"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0013"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7213"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5883" algn="l" defTabSz="914353" rtl="0" eaLnBrk="1" latinLnBrk="0" hangingPunct="1">
      <a:defRPr sz="1200" kern="1200">
        <a:solidFill>
          <a:schemeClr val="tx1"/>
        </a:solidFill>
        <a:latin typeface="+mn-lt"/>
        <a:ea typeface="+mn-ea"/>
        <a:cs typeface="+mn-cs"/>
      </a:defRPr>
    </a:lvl6pPr>
    <a:lvl7pPr marL="2743060" algn="l" defTabSz="914353" rtl="0" eaLnBrk="1" latinLnBrk="0" hangingPunct="1">
      <a:defRPr sz="1200" kern="1200">
        <a:solidFill>
          <a:schemeClr val="tx1"/>
        </a:solidFill>
        <a:latin typeface="+mn-lt"/>
        <a:ea typeface="+mn-ea"/>
        <a:cs typeface="+mn-cs"/>
      </a:defRPr>
    </a:lvl7pPr>
    <a:lvl8pPr marL="3200236" algn="l" defTabSz="914353" rtl="0" eaLnBrk="1" latinLnBrk="0" hangingPunct="1">
      <a:defRPr sz="1200" kern="1200">
        <a:solidFill>
          <a:schemeClr val="tx1"/>
        </a:solidFill>
        <a:latin typeface="+mn-lt"/>
        <a:ea typeface="+mn-ea"/>
        <a:cs typeface="+mn-cs"/>
      </a:defRPr>
    </a:lvl8pPr>
    <a:lvl9pPr marL="3657413" algn="l" defTabSz="91435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ea typeface="ＭＳ Ｐゴシック" panose="020B0600070205080204" pitchFamily="34" charset="-128"/>
            </a:endParaRPr>
          </a:p>
        </p:txBody>
      </p:sp>
    </p:spTree>
    <p:extLst>
      <p:ext uri="{BB962C8B-B14F-4D97-AF65-F5344CB8AC3E}">
        <p14:creationId xmlns:p14="http://schemas.microsoft.com/office/powerpoint/2010/main" val="701490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284251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577529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ea typeface="ＭＳ Ｐゴシック" panose="020B0600070205080204" pitchFamily="34" charset="-128"/>
            </a:endParaRPr>
          </a:p>
        </p:txBody>
      </p:sp>
      <p:sp>
        <p:nvSpPr>
          <p:cNvPr id="162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3E308CD-E8E3-406F-B108-1A4F5F34790A}" type="slidenum">
              <a:rPr lang="en-US" altLang="en-US" sz="1200">
                <a:solidFill>
                  <a:srgbClr val="000000"/>
                </a:solidFill>
                <a:latin typeface="Calibri" panose="020F0502020204030204" pitchFamily="34" charset="0"/>
              </a:rPr>
              <a:pPr eaLnBrk="1" hangingPunct="1"/>
              <a:t>17</a:t>
            </a:fld>
            <a:endParaRPr lang="en-US"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1930159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ea typeface="ＭＳ Ｐゴシック" panose="020B0600070205080204" pitchFamily="34" charset="-128"/>
            </a:endParaRPr>
          </a:p>
        </p:txBody>
      </p:sp>
    </p:spTree>
    <p:extLst>
      <p:ext uri="{BB962C8B-B14F-4D97-AF65-F5344CB8AC3E}">
        <p14:creationId xmlns:p14="http://schemas.microsoft.com/office/powerpoint/2010/main" val="454722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914401" y="4343400"/>
            <a:ext cx="5029199" cy="4114800"/>
          </a:xfrm>
          <a:prstGeom prst="rect">
            <a:avLst/>
          </a:prstGeom>
          <a:noFill/>
          <a:ln>
            <a:noFill/>
          </a:ln>
        </p:spPr>
        <p:txBody>
          <a:bodyPr lIns="91422" tIns="91422" rIns="91422" bIns="91422" anchor="t" anchorCtr="0">
            <a:noAutofit/>
          </a:bodyPr>
          <a:lstStyle/>
          <a:p>
            <a:pPr>
              <a:buClr>
                <a:schemeClr val="dk1"/>
              </a:buClr>
            </a:pPr>
            <a:endParaRPr>
              <a:solidFill>
                <a:schemeClr val="dk1"/>
              </a:solidFill>
              <a:latin typeface="Arial"/>
              <a:ea typeface="Arial"/>
              <a:cs typeface="Arial"/>
              <a:sym typeface="Arial"/>
            </a:endParaRPr>
          </a:p>
        </p:txBody>
      </p:sp>
      <p:sp>
        <p:nvSpPr>
          <p:cNvPr id="420" name="Shape 4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28549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5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77" indent="0" algn="ctr">
              <a:buNone/>
              <a:defRPr>
                <a:solidFill>
                  <a:schemeClr val="tx1">
                    <a:tint val="75000"/>
                  </a:schemeClr>
                </a:solidFill>
              </a:defRPr>
            </a:lvl2pPr>
            <a:lvl3pPr marL="914353" indent="0" algn="ctr">
              <a:buNone/>
              <a:defRPr>
                <a:solidFill>
                  <a:schemeClr val="tx1">
                    <a:tint val="75000"/>
                  </a:schemeClr>
                </a:solidFill>
              </a:defRPr>
            </a:lvl3pPr>
            <a:lvl4pPr marL="1371530" indent="0" algn="ctr">
              <a:buNone/>
              <a:defRPr>
                <a:solidFill>
                  <a:schemeClr val="tx1">
                    <a:tint val="75000"/>
                  </a:schemeClr>
                </a:solidFill>
              </a:defRPr>
            </a:lvl4pPr>
            <a:lvl5pPr marL="1828706" indent="0" algn="ctr">
              <a:buNone/>
              <a:defRPr>
                <a:solidFill>
                  <a:schemeClr val="tx1">
                    <a:tint val="75000"/>
                  </a:schemeClr>
                </a:solidFill>
              </a:defRPr>
            </a:lvl5pPr>
            <a:lvl6pPr marL="2285883" indent="0" algn="ctr">
              <a:buNone/>
              <a:defRPr>
                <a:solidFill>
                  <a:schemeClr val="tx1">
                    <a:tint val="75000"/>
                  </a:schemeClr>
                </a:solidFill>
              </a:defRPr>
            </a:lvl6pPr>
            <a:lvl7pPr marL="2743060" indent="0" algn="ctr">
              <a:buNone/>
              <a:defRPr>
                <a:solidFill>
                  <a:schemeClr val="tx1">
                    <a:tint val="75000"/>
                  </a:schemeClr>
                </a:solidFill>
              </a:defRPr>
            </a:lvl7pPr>
            <a:lvl8pPr marL="3200236" indent="0" algn="ctr">
              <a:buNone/>
              <a:defRPr>
                <a:solidFill>
                  <a:schemeClr val="tx1">
                    <a:tint val="75000"/>
                  </a:schemeClr>
                </a:solidFill>
              </a:defRPr>
            </a:lvl8pPr>
            <a:lvl9pPr marL="3657413"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E17EC41-3A0A-4BF1-8A44-C5E882728D7D}" type="datetime1">
              <a:rPr lang="en-US" smtClean="0"/>
              <a:t>7/18/17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C2FC23B-647C-44A6-90D7-372588AFDEB6}" type="slidenum">
              <a:rPr lang="en-US" altLang="en-US"/>
              <a:pPr/>
              <a:t>‹#›</a:t>
            </a:fld>
            <a:endParaRPr lang="en-US" altLang="en-US"/>
          </a:p>
        </p:txBody>
      </p:sp>
    </p:spTree>
    <p:extLst>
      <p:ext uri="{BB962C8B-B14F-4D97-AF65-F5344CB8AC3E}">
        <p14:creationId xmlns:p14="http://schemas.microsoft.com/office/powerpoint/2010/main" val="622488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36A79C9-0C48-4393-9554-D0D392E2B219}" type="datetime1">
              <a:rPr lang="en-US" smtClean="0"/>
              <a:t>7/18/17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5564236-44C4-4FDF-A09E-49A7F8D138A8}" type="slidenum">
              <a:rPr lang="en-US" altLang="en-US"/>
              <a:pPr/>
              <a:t>‹#›</a:t>
            </a:fld>
            <a:endParaRPr lang="en-US" altLang="en-US"/>
          </a:p>
        </p:txBody>
      </p:sp>
    </p:spTree>
    <p:extLst>
      <p:ext uri="{BB962C8B-B14F-4D97-AF65-F5344CB8AC3E}">
        <p14:creationId xmlns:p14="http://schemas.microsoft.com/office/powerpoint/2010/main" val="1843404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3"/>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63"/>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ED42619-CA2D-4D50-A9AB-92B0B924BCFF}" type="datetime1">
              <a:rPr lang="en-US" smtClean="0"/>
              <a:t>7/18/17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CD7B642-B5BF-4655-B085-8BECF1BE3700}" type="slidenum">
              <a:rPr lang="en-US" altLang="en-US"/>
              <a:pPr/>
              <a:t>‹#›</a:t>
            </a:fld>
            <a:endParaRPr lang="en-US" altLang="en-US"/>
          </a:p>
        </p:txBody>
      </p:sp>
    </p:spTree>
    <p:extLst>
      <p:ext uri="{BB962C8B-B14F-4D97-AF65-F5344CB8AC3E}">
        <p14:creationId xmlns:p14="http://schemas.microsoft.com/office/powerpoint/2010/main" val="10149910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3"/>
            <a:ext cx="6400800" cy="175259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9F61AC-AD46-4C0A-8A2D-123D3B31F9D4}" type="datetime1">
              <a:rPr lang="en-US" smtClean="0">
                <a:solidFill>
                  <a:prstClr val="black">
                    <a:tint val="75000"/>
                  </a:prstClr>
                </a:solidFill>
              </a:rPr>
              <a:t>7/18/17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81656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A809ED-614C-436B-B5BB-C87D1FA3D3B9}" type="datetime1">
              <a:rPr lang="en-US" smtClean="0">
                <a:solidFill>
                  <a:prstClr val="black">
                    <a:tint val="75000"/>
                  </a:prstClr>
                </a:solidFill>
              </a:rPr>
              <a:t>7/18/17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10233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4"/>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D7BE01-3A78-4690-8652-D03143EACCC0}" type="datetime1">
              <a:rPr lang="en-US" smtClean="0">
                <a:solidFill>
                  <a:prstClr val="black">
                    <a:tint val="75000"/>
                  </a:prstClr>
                </a:solidFill>
              </a:rPr>
              <a:t>7/18/17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48283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1AC02BD-0209-4E25-8B43-B27A607AA863}" type="datetime1">
              <a:rPr lang="en-US" smtClean="0">
                <a:solidFill>
                  <a:prstClr val="black">
                    <a:tint val="75000"/>
                  </a:prstClr>
                </a:solidFill>
              </a:rPr>
              <a:t>7/18/17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06034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5"/>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6"/>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535115"/>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6"/>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9DABA2-F079-4182-93E2-1281E0D005AB}" type="datetime1">
              <a:rPr lang="en-US" smtClean="0">
                <a:solidFill>
                  <a:prstClr val="black">
                    <a:tint val="75000"/>
                  </a:prstClr>
                </a:solidFill>
              </a:rPr>
              <a:t>7/18/17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9855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6FD762-71E3-45F3-B775-D5ABCA763499}" type="datetime1">
              <a:rPr lang="en-US" smtClean="0">
                <a:solidFill>
                  <a:prstClr val="black">
                    <a:tint val="75000"/>
                  </a:prstClr>
                </a:solidFill>
              </a:rPr>
              <a:t>7/18/17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03041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A2AB65-D35E-427D-990B-8BC5B5EA18EC}" type="datetime1">
              <a:rPr lang="en-US" smtClean="0">
                <a:solidFill>
                  <a:prstClr val="black">
                    <a:tint val="75000"/>
                  </a:prstClr>
                </a:solidFill>
              </a:rPr>
              <a:t>7/18/17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241034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2"/>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4" y="1435102"/>
            <a:ext cx="3008313" cy="46910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388A6E-9B91-4730-B74D-D941A1E33C43}" type="datetime1">
              <a:rPr lang="en-US" smtClean="0">
                <a:solidFill>
                  <a:prstClr val="black">
                    <a:tint val="75000"/>
                  </a:prstClr>
                </a:solidFill>
              </a:rPr>
              <a:t>7/18/17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3556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498E94-D6EC-43BC-BC58-11274F89DE3A}" type="datetime1">
              <a:rPr lang="en-US" smtClean="0"/>
              <a:t>7/18/17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9EFC3FF-088F-4B6C-B28A-712AE077F65C}" type="slidenum">
              <a:rPr lang="en-US" altLang="en-US"/>
              <a:pPr/>
              <a:t>‹#›</a:t>
            </a:fld>
            <a:endParaRPr lang="en-US" altLang="en-US"/>
          </a:p>
        </p:txBody>
      </p:sp>
    </p:spTree>
    <p:extLst>
      <p:ext uri="{BB962C8B-B14F-4D97-AF65-F5344CB8AC3E}">
        <p14:creationId xmlns:p14="http://schemas.microsoft.com/office/powerpoint/2010/main" val="23262831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6"/>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2620D2-89B6-435F-B82B-88B2D077B27C}" type="datetime1">
              <a:rPr lang="en-US" smtClean="0">
                <a:solidFill>
                  <a:prstClr val="black">
                    <a:tint val="75000"/>
                  </a:prstClr>
                </a:solidFill>
              </a:rPr>
              <a:t>7/18/17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13638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A9E6B5-E368-4078-9977-2B488C4D87A4}" type="datetime1">
              <a:rPr lang="en-US" smtClean="0">
                <a:solidFill>
                  <a:prstClr val="black">
                    <a:tint val="75000"/>
                  </a:prstClr>
                </a:solidFill>
              </a:rPr>
              <a:t>7/18/17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48006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2F1C85-FB9B-4DB9-A8FB-F5E10F00B685}" type="datetime1">
              <a:rPr lang="en-US" smtClean="0">
                <a:solidFill>
                  <a:prstClr val="black">
                    <a:tint val="75000"/>
                  </a:prstClr>
                </a:solidFill>
              </a:rPr>
              <a:t>7/18/17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E274A9-2A05-9D49-938F-3EDB8C37A97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8682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5"/>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177" indent="0">
              <a:buNone/>
              <a:defRPr sz="1800">
                <a:solidFill>
                  <a:schemeClr val="tx1">
                    <a:tint val="75000"/>
                  </a:schemeClr>
                </a:solidFill>
              </a:defRPr>
            </a:lvl2pPr>
            <a:lvl3pPr marL="914353" indent="0">
              <a:buNone/>
              <a:defRPr sz="1600">
                <a:solidFill>
                  <a:schemeClr val="tx1">
                    <a:tint val="75000"/>
                  </a:schemeClr>
                </a:solidFill>
              </a:defRPr>
            </a:lvl3pPr>
            <a:lvl4pPr marL="1371530" indent="0">
              <a:buNone/>
              <a:defRPr sz="1400">
                <a:solidFill>
                  <a:schemeClr val="tx1">
                    <a:tint val="75000"/>
                  </a:schemeClr>
                </a:solidFill>
              </a:defRPr>
            </a:lvl4pPr>
            <a:lvl5pPr marL="1828706" indent="0">
              <a:buNone/>
              <a:defRPr sz="1400">
                <a:solidFill>
                  <a:schemeClr val="tx1">
                    <a:tint val="75000"/>
                  </a:schemeClr>
                </a:solidFill>
              </a:defRPr>
            </a:lvl5pPr>
            <a:lvl6pPr marL="2285883" indent="0">
              <a:buNone/>
              <a:defRPr sz="1400">
                <a:solidFill>
                  <a:schemeClr val="tx1">
                    <a:tint val="75000"/>
                  </a:schemeClr>
                </a:solidFill>
              </a:defRPr>
            </a:lvl6pPr>
            <a:lvl7pPr marL="2743060" indent="0">
              <a:buNone/>
              <a:defRPr sz="1400">
                <a:solidFill>
                  <a:schemeClr val="tx1">
                    <a:tint val="75000"/>
                  </a:schemeClr>
                </a:solidFill>
              </a:defRPr>
            </a:lvl7pPr>
            <a:lvl8pPr marL="3200236" indent="0">
              <a:buNone/>
              <a:defRPr sz="1400">
                <a:solidFill>
                  <a:schemeClr val="tx1">
                    <a:tint val="75000"/>
                  </a:schemeClr>
                </a:solidFill>
              </a:defRPr>
            </a:lvl8pPr>
            <a:lvl9pPr marL="3657413"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0CFF89B-9ED2-492E-AE22-986FFC78A646}" type="datetime1">
              <a:rPr lang="en-US" smtClean="0"/>
              <a:t>7/18/17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E0127D6-A987-43E8-B546-7378F4F256B6}" type="slidenum">
              <a:rPr lang="en-US" altLang="en-US"/>
              <a:pPr/>
              <a:t>‹#›</a:t>
            </a:fld>
            <a:endParaRPr lang="en-US" altLang="en-US"/>
          </a:p>
        </p:txBody>
      </p:sp>
    </p:spTree>
    <p:extLst>
      <p:ext uri="{BB962C8B-B14F-4D97-AF65-F5344CB8AC3E}">
        <p14:creationId xmlns:p14="http://schemas.microsoft.com/office/powerpoint/2010/main" val="1199106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7"/>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7"/>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99AE1F1-EB3D-4B4F-B8C2-1EE65920146D}" type="datetime1">
              <a:rPr lang="en-US" smtClean="0"/>
              <a:t>7/18/17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60213DB-5475-49BE-92C2-F6953D9B44B3}" type="slidenum">
              <a:rPr lang="en-US" altLang="en-US"/>
              <a:pPr/>
              <a:t>‹#›</a:t>
            </a:fld>
            <a:endParaRPr lang="en-US" altLang="en-US"/>
          </a:p>
        </p:txBody>
      </p:sp>
    </p:spTree>
    <p:extLst>
      <p:ext uri="{BB962C8B-B14F-4D97-AF65-F5344CB8AC3E}">
        <p14:creationId xmlns:p14="http://schemas.microsoft.com/office/powerpoint/2010/main" val="3311799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8" y="1535113"/>
            <a:ext cx="4041775" cy="639762"/>
          </a:xfrm>
        </p:spPr>
        <p:txBody>
          <a:bodyPr anchor="b"/>
          <a:lstStyle>
            <a:lvl1pPr marL="0" indent="0">
              <a:buNone/>
              <a:defRPr sz="2400" b="1"/>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4071EA2-7795-4729-92E2-973BE2D1472D}" type="datetime1">
              <a:rPr lang="en-US" smtClean="0"/>
              <a:t>7/18/17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3DBB337F-3BD8-4DAE-81CC-9480BACBD122}" type="slidenum">
              <a:rPr lang="en-US" altLang="en-US"/>
              <a:pPr/>
              <a:t>‹#›</a:t>
            </a:fld>
            <a:endParaRPr lang="en-US" altLang="en-US"/>
          </a:p>
        </p:txBody>
      </p:sp>
    </p:spTree>
    <p:extLst>
      <p:ext uri="{BB962C8B-B14F-4D97-AF65-F5344CB8AC3E}">
        <p14:creationId xmlns:p14="http://schemas.microsoft.com/office/powerpoint/2010/main" val="2865984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51DA081-5CB2-4A10-92B9-40737DB7A19F}" type="datetime1">
              <a:rPr lang="en-US" smtClean="0"/>
              <a:t>7/18/17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AB6CE7B3-73D4-47C6-B321-AA36E39F17B5}" type="slidenum">
              <a:rPr lang="en-US" altLang="en-US"/>
              <a:pPr/>
              <a:t>‹#›</a:t>
            </a:fld>
            <a:endParaRPr lang="en-US" altLang="en-US"/>
          </a:p>
        </p:txBody>
      </p:sp>
    </p:spTree>
    <p:extLst>
      <p:ext uri="{BB962C8B-B14F-4D97-AF65-F5344CB8AC3E}">
        <p14:creationId xmlns:p14="http://schemas.microsoft.com/office/powerpoint/2010/main" val="1984634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40C4817-0367-4E31-AA8A-6D6B87E0E111}" type="datetime1">
              <a:rPr lang="en-US" smtClean="0"/>
              <a:t>7/18/17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8E95519-89EB-4A23-B500-598F6431AB85}" type="slidenum">
              <a:rPr lang="en-US" altLang="en-US"/>
              <a:pPr/>
              <a:t>‹#›</a:t>
            </a:fld>
            <a:endParaRPr lang="en-US" altLang="en-US"/>
          </a:p>
        </p:txBody>
      </p:sp>
    </p:spTree>
    <p:extLst>
      <p:ext uri="{BB962C8B-B14F-4D97-AF65-F5344CB8AC3E}">
        <p14:creationId xmlns:p14="http://schemas.microsoft.com/office/powerpoint/2010/main" val="1086452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7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77" indent="0">
              <a:buNone/>
              <a:defRPr sz="1200"/>
            </a:lvl2pPr>
            <a:lvl3pPr marL="914353" indent="0">
              <a:buNone/>
              <a:defRPr sz="1000"/>
            </a:lvl3pPr>
            <a:lvl4pPr marL="1371530" indent="0">
              <a:buNone/>
              <a:defRPr sz="900"/>
            </a:lvl4pPr>
            <a:lvl5pPr marL="1828706" indent="0">
              <a:buNone/>
              <a:defRPr sz="900"/>
            </a:lvl5pPr>
            <a:lvl6pPr marL="2285883" indent="0">
              <a:buNone/>
              <a:defRPr sz="900"/>
            </a:lvl6pPr>
            <a:lvl7pPr marL="2743060" indent="0">
              <a:buNone/>
              <a:defRPr sz="900"/>
            </a:lvl7pPr>
            <a:lvl8pPr marL="3200236" indent="0">
              <a:buNone/>
              <a:defRPr sz="900"/>
            </a:lvl8pPr>
            <a:lvl9pPr marL="3657413"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4FC7CE4-A003-4AF6-9DED-CB8C5C9BED8A}" type="datetime1">
              <a:rPr lang="en-US" smtClean="0"/>
              <a:t>7/18/17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79F27885-B325-402F-A563-74D79BC5F6D3}" type="slidenum">
              <a:rPr lang="en-US" altLang="en-US"/>
              <a:pPr/>
              <a:t>‹#›</a:t>
            </a:fld>
            <a:endParaRPr lang="en-US" altLang="en-US"/>
          </a:p>
        </p:txBody>
      </p:sp>
    </p:spTree>
    <p:extLst>
      <p:ext uri="{BB962C8B-B14F-4D97-AF65-F5344CB8AC3E}">
        <p14:creationId xmlns:p14="http://schemas.microsoft.com/office/powerpoint/2010/main" val="3810560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177" indent="0">
              <a:buNone/>
              <a:defRPr sz="2800"/>
            </a:lvl2pPr>
            <a:lvl3pPr marL="914353" indent="0">
              <a:buNone/>
              <a:defRPr sz="2400"/>
            </a:lvl3pPr>
            <a:lvl4pPr marL="1371530" indent="0">
              <a:buNone/>
              <a:defRPr sz="2000"/>
            </a:lvl4pPr>
            <a:lvl5pPr marL="1828706" indent="0">
              <a:buNone/>
              <a:defRPr sz="2000"/>
            </a:lvl5pPr>
            <a:lvl6pPr marL="2285883" indent="0">
              <a:buNone/>
              <a:defRPr sz="2000"/>
            </a:lvl6pPr>
            <a:lvl7pPr marL="2743060" indent="0">
              <a:buNone/>
              <a:defRPr sz="2000"/>
            </a:lvl7pPr>
            <a:lvl8pPr marL="3200236" indent="0">
              <a:buNone/>
              <a:defRPr sz="2000"/>
            </a:lvl8pPr>
            <a:lvl9pPr marL="3657413"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77" indent="0">
              <a:buNone/>
              <a:defRPr sz="1200"/>
            </a:lvl2pPr>
            <a:lvl3pPr marL="914353" indent="0">
              <a:buNone/>
              <a:defRPr sz="1000"/>
            </a:lvl3pPr>
            <a:lvl4pPr marL="1371530" indent="0">
              <a:buNone/>
              <a:defRPr sz="900"/>
            </a:lvl4pPr>
            <a:lvl5pPr marL="1828706" indent="0">
              <a:buNone/>
              <a:defRPr sz="900"/>
            </a:lvl5pPr>
            <a:lvl6pPr marL="2285883" indent="0">
              <a:buNone/>
              <a:defRPr sz="900"/>
            </a:lvl6pPr>
            <a:lvl7pPr marL="2743060" indent="0">
              <a:buNone/>
              <a:defRPr sz="900"/>
            </a:lvl7pPr>
            <a:lvl8pPr marL="3200236" indent="0">
              <a:buNone/>
              <a:defRPr sz="900"/>
            </a:lvl8pPr>
            <a:lvl9pPr marL="3657413"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0C61FD1-99EF-4B6F-A0AB-E1DCDF17B229}" type="datetime1">
              <a:rPr lang="en-US" smtClean="0"/>
              <a:t>7/18/17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5DFF8FF-A06C-4CFF-88F4-16D35E4EA5A8}" type="slidenum">
              <a:rPr lang="en-US" altLang="en-US"/>
              <a:pPr/>
              <a:t>‹#›</a:t>
            </a:fld>
            <a:endParaRPr lang="en-US" altLang="en-US"/>
          </a:p>
        </p:txBody>
      </p:sp>
    </p:spTree>
    <p:extLst>
      <p:ext uri="{BB962C8B-B14F-4D97-AF65-F5344CB8AC3E}">
        <p14:creationId xmlns:p14="http://schemas.microsoft.com/office/powerpoint/2010/main" val="243459037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8" rIns="91435" bIns="45718"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8" rIns="91435" bIns="4571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35" tIns="45718" rIns="91435" bIns="45718" numCol="1" anchor="ctr" anchorCtr="0" compatLnSpc="1">
            <a:prstTxWarp prst="textNoShape">
              <a:avLst/>
            </a:prstTxWarp>
          </a:bodyPr>
          <a:lstStyle>
            <a:lvl1pPr>
              <a:defRPr sz="1200">
                <a:solidFill>
                  <a:srgbClr val="898989"/>
                </a:solidFill>
                <a:latin typeface="Calibri" pitchFamily="34" charset="0"/>
              </a:defRPr>
            </a:lvl1pPr>
          </a:lstStyle>
          <a:p>
            <a:pPr>
              <a:defRPr/>
            </a:pPr>
            <a:fld id="{A73FF15E-C9FE-4925-A0F9-EF9A73A6233F}" type="datetime1">
              <a:rPr lang="en-US" smtClean="0"/>
              <a:t>7/18/17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35" tIns="45718" rIns="91435" bIns="45718" numCol="1" anchor="ctr" anchorCtr="0" compatLnSpc="1">
            <a:prstTxWarp prst="textNoShape">
              <a:avLst/>
            </a:prstTxWarp>
          </a:bodyPr>
          <a:lstStyle>
            <a:lvl1pPr algn="ctr">
              <a:defRPr sz="1200">
                <a:solidFill>
                  <a:srgbClr val="898989"/>
                </a:solidFill>
                <a:latin typeface="Calibri" charset="0"/>
                <a:ea typeface="ＭＳ Ｐゴシック" charset="-128"/>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35" tIns="45718" rIns="91435" bIns="45718"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870A5394-D71A-490C-B626-E8A5F8D6DA4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177" algn="ctr" rtl="0" fontAlgn="base">
        <a:spcBef>
          <a:spcPct val="0"/>
        </a:spcBef>
        <a:spcAft>
          <a:spcPct val="0"/>
        </a:spcAft>
        <a:defRPr sz="4400">
          <a:solidFill>
            <a:schemeClr val="tx1"/>
          </a:solidFill>
          <a:latin typeface="Calibri" pitchFamily="34" charset="0"/>
        </a:defRPr>
      </a:lvl6pPr>
      <a:lvl7pPr marL="914353" algn="ctr" rtl="0" fontAlgn="base">
        <a:spcBef>
          <a:spcPct val="0"/>
        </a:spcBef>
        <a:spcAft>
          <a:spcPct val="0"/>
        </a:spcAft>
        <a:defRPr sz="4400">
          <a:solidFill>
            <a:schemeClr val="tx1"/>
          </a:solidFill>
          <a:latin typeface="Calibri" pitchFamily="34" charset="0"/>
        </a:defRPr>
      </a:lvl7pPr>
      <a:lvl8pPr marL="1371530" algn="ctr" rtl="0" fontAlgn="base">
        <a:spcBef>
          <a:spcPct val="0"/>
        </a:spcBef>
        <a:spcAft>
          <a:spcPct val="0"/>
        </a:spcAft>
        <a:defRPr sz="4400">
          <a:solidFill>
            <a:schemeClr val="tx1"/>
          </a:solidFill>
          <a:latin typeface="Calibri" pitchFamily="34" charset="0"/>
        </a:defRPr>
      </a:lvl8pPr>
      <a:lvl9pPr marL="1828706" algn="ctr" rtl="0" fontAlgn="base">
        <a:spcBef>
          <a:spcPct val="0"/>
        </a:spcBef>
        <a:spcAft>
          <a:spcPct val="0"/>
        </a:spcAft>
        <a:defRPr sz="4400">
          <a:solidFill>
            <a:schemeClr val="tx1"/>
          </a:solidFill>
          <a:latin typeface="Calibri" pitchFamily="34" charset="0"/>
        </a:defRPr>
      </a:lvl9pPr>
    </p:titleStyle>
    <p:bodyStyle>
      <a:lvl1pPr marL="341313" indent="-341313"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128"/>
          <a:cs typeface="ＭＳ Ｐゴシック" charset="-128"/>
        </a:defRPr>
      </a:lvl1pPr>
      <a:lvl2pPr marL="741363" indent="-284163"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128"/>
          <a:cs typeface="+mn-cs"/>
        </a:defRPr>
      </a:lvl2pPr>
      <a:lvl3pPr marL="1141413" indent="-227013"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128"/>
          <a:cs typeface="+mn-cs"/>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4pPr>
      <a:lvl5pPr marL="20558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5pPr>
      <a:lvl6pPr marL="2514471"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48"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5"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1"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53" rtl="0" eaLnBrk="1" latinLnBrk="0" hangingPunct="1">
        <a:defRPr sz="1800" kern="1200">
          <a:solidFill>
            <a:schemeClr val="tx1"/>
          </a:solidFill>
          <a:latin typeface="+mn-lt"/>
          <a:ea typeface="+mn-ea"/>
          <a:cs typeface="+mn-cs"/>
        </a:defRPr>
      </a:lvl1pPr>
      <a:lvl2pPr marL="457177" algn="l" defTabSz="914353" rtl="0" eaLnBrk="1" latinLnBrk="0" hangingPunct="1">
        <a:defRPr sz="1800" kern="1200">
          <a:solidFill>
            <a:schemeClr val="tx1"/>
          </a:solidFill>
          <a:latin typeface="+mn-lt"/>
          <a:ea typeface="+mn-ea"/>
          <a:cs typeface="+mn-cs"/>
        </a:defRPr>
      </a:lvl2pPr>
      <a:lvl3pPr marL="914353" algn="l" defTabSz="914353" rtl="0" eaLnBrk="1" latinLnBrk="0" hangingPunct="1">
        <a:defRPr sz="1800" kern="1200">
          <a:solidFill>
            <a:schemeClr val="tx1"/>
          </a:solidFill>
          <a:latin typeface="+mn-lt"/>
          <a:ea typeface="+mn-ea"/>
          <a:cs typeface="+mn-cs"/>
        </a:defRPr>
      </a:lvl3pPr>
      <a:lvl4pPr marL="1371530" algn="l" defTabSz="914353" rtl="0" eaLnBrk="1" latinLnBrk="0" hangingPunct="1">
        <a:defRPr sz="1800" kern="1200">
          <a:solidFill>
            <a:schemeClr val="tx1"/>
          </a:solidFill>
          <a:latin typeface="+mn-lt"/>
          <a:ea typeface="+mn-ea"/>
          <a:cs typeface="+mn-cs"/>
        </a:defRPr>
      </a:lvl4pPr>
      <a:lvl5pPr marL="1828706" algn="l" defTabSz="914353" rtl="0" eaLnBrk="1" latinLnBrk="0" hangingPunct="1">
        <a:defRPr sz="1800" kern="1200">
          <a:solidFill>
            <a:schemeClr val="tx1"/>
          </a:solidFill>
          <a:latin typeface="+mn-lt"/>
          <a:ea typeface="+mn-ea"/>
          <a:cs typeface="+mn-cs"/>
        </a:defRPr>
      </a:lvl5pPr>
      <a:lvl6pPr marL="2285883" algn="l" defTabSz="914353" rtl="0" eaLnBrk="1" latinLnBrk="0" hangingPunct="1">
        <a:defRPr sz="1800" kern="1200">
          <a:solidFill>
            <a:schemeClr val="tx1"/>
          </a:solidFill>
          <a:latin typeface="+mn-lt"/>
          <a:ea typeface="+mn-ea"/>
          <a:cs typeface="+mn-cs"/>
        </a:defRPr>
      </a:lvl6pPr>
      <a:lvl7pPr marL="2743060" algn="l" defTabSz="914353" rtl="0" eaLnBrk="1" latinLnBrk="0" hangingPunct="1">
        <a:defRPr sz="1800" kern="1200">
          <a:solidFill>
            <a:schemeClr val="tx1"/>
          </a:solidFill>
          <a:latin typeface="+mn-lt"/>
          <a:ea typeface="+mn-ea"/>
          <a:cs typeface="+mn-cs"/>
        </a:defRPr>
      </a:lvl7pPr>
      <a:lvl8pPr marL="3200236" algn="l" defTabSz="914353" rtl="0" eaLnBrk="1" latinLnBrk="0" hangingPunct="1">
        <a:defRPr sz="1800" kern="1200">
          <a:solidFill>
            <a:schemeClr val="tx1"/>
          </a:solidFill>
          <a:latin typeface="+mn-lt"/>
          <a:ea typeface="+mn-ea"/>
          <a:cs typeface="+mn-cs"/>
        </a:defRPr>
      </a:lvl8pPr>
      <a:lvl9pPr marL="3657413" algn="l" defTabSz="91435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tx2">
                <a:lumMod val="60000"/>
                <a:lumOff val="4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41"/>
            <a:ext cx="8229600" cy="1143001"/>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96F08786-FD9C-4365-B377-0A1A22B9110B}" type="datetime1">
              <a:rPr lang="en-US" smtClean="0">
                <a:solidFill>
                  <a:prstClr val="black">
                    <a:tint val="75000"/>
                  </a:prstClr>
                </a:solidFill>
                <a:latin typeface="Calibri"/>
                <a:ea typeface="+mn-ea"/>
              </a:rPr>
              <a:t>7/18/17</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fontAlgn="auto">
              <a:spcBef>
                <a:spcPts val="0"/>
              </a:spcBef>
              <a:spcAft>
                <a:spcPts val="0"/>
              </a:spcAft>
            </a:pPr>
            <a:fld id="{AAE274A9-2A05-9D49-938F-3EDB8C37A972}" type="slidenum">
              <a:rPr lang="en-US" smtClean="0">
                <a:solidFill>
                  <a:prstClr val="black">
                    <a:tint val="75000"/>
                  </a:prstClr>
                </a:solidFill>
                <a:latin typeface="Calibri"/>
                <a:ea typeface="+mn-ea"/>
              </a:rPr>
              <a:pPr defTabSz="457200"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2417898005"/>
      </p:ext>
    </p:extLst>
  </p:cSld>
  <p:clrMap bg1="lt1" tx1="dk1" bg2="lt2" tx2="dk2" accent1="accent1" accent2="accent2" accent3="accent3" accent4="accent4" accent5="accent5" accent6="accent6" hlink="hlink" folHlink="folHlink"/>
  <p:sldLayoutIdLst>
    <p:sldLayoutId id="2147484107" r:id="rId1"/>
    <p:sldLayoutId id="2147484108"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1.wdp"/><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jpeg"/><Relationship Id="rId1" Type="http://schemas.openxmlformats.org/officeDocument/2006/relationships/slideLayout" Target="../slideLayouts/slideLayout18.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1.png"/><Relationship Id="rId3"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1.wdp"/><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140916 Edouard eye 2.jpg"/>
          <p:cNvPicPr>
            <a:picLocks/>
          </p:cNvPicPr>
          <p:nvPr/>
        </p:nvPicPr>
        <p:blipFill>
          <a:blip r:embed="rId3">
            <a:alphaModFix/>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tretch>
            <a:fillRect/>
          </a:stretch>
        </p:blipFill>
        <p:spPr>
          <a:xfrm>
            <a:off x="0" y="-1032"/>
            <a:ext cx="9144000" cy="6858000"/>
          </a:xfrm>
          <a:prstGeom prst="rect">
            <a:avLst/>
          </a:prstGeom>
        </p:spPr>
      </p:pic>
      <p:sp>
        <p:nvSpPr>
          <p:cNvPr id="7" name="TextBox 6"/>
          <p:cNvSpPr txBox="1"/>
          <p:nvPr/>
        </p:nvSpPr>
        <p:spPr>
          <a:xfrm>
            <a:off x="430514" y="1524000"/>
            <a:ext cx="8303609" cy="3662537"/>
          </a:xfrm>
          <a:prstGeom prst="rect">
            <a:avLst/>
          </a:prstGeom>
          <a:noFill/>
          <a:effectLst/>
        </p:spPr>
        <p:txBody>
          <a:bodyPr wrap="none" lIns="91435" tIns="45718" rIns="91435" bIns="45718">
            <a:spAutoFit/>
          </a:bodyPr>
          <a:lstStyle/>
          <a:p>
            <a:pPr algn="ctr">
              <a:defRPr/>
            </a:pPr>
            <a:r>
              <a:rPr lang="en-US" sz="4000" dirty="0">
                <a:latin typeface="+mj-lt"/>
              </a:rPr>
              <a:t>Intensity Forecasting Experiment (IFEX)</a:t>
            </a:r>
          </a:p>
          <a:p>
            <a:pPr algn="ctr">
              <a:defRPr/>
            </a:pPr>
            <a:r>
              <a:rPr lang="en-US" sz="4000" dirty="0">
                <a:latin typeface="+mj-lt"/>
              </a:rPr>
              <a:t>2017 Hurricane Field Campaign</a:t>
            </a:r>
          </a:p>
          <a:p>
            <a:pPr algn="ctr">
              <a:defRPr/>
            </a:pPr>
            <a:endParaRPr lang="en-US" sz="3600" dirty="0">
              <a:latin typeface="+mj-lt"/>
            </a:endParaRPr>
          </a:p>
          <a:p>
            <a:pPr algn="ctr">
              <a:defRPr/>
            </a:pPr>
            <a:endParaRPr lang="en-US" sz="3600" dirty="0">
              <a:latin typeface="+mj-lt"/>
            </a:endParaRPr>
          </a:p>
          <a:p>
            <a:pPr algn="ctr">
              <a:defRPr/>
            </a:pPr>
            <a:endParaRPr lang="en-US" sz="800" dirty="0">
              <a:latin typeface="+mj-lt"/>
            </a:endParaRPr>
          </a:p>
          <a:p>
            <a:pPr algn="ctr">
              <a:defRPr/>
            </a:pPr>
            <a:r>
              <a:rPr lang="en-US" sz="3600" dirty="0">
                <a:latin typeface="+mj-lt"/>
              </a:rPr>
              <a:t>Paul </a:t>
            </a:r>
            <a:r>
              <a:rPr lang="en-US" sz="3600" dirty="0" err="1">
                <a:latin typeface="+mj-lt"/>
              </a:rPr>
              <a:t>Reasor</a:t>
            </a:r>
            <a:r>
              <a:rPr lang="en-US" sz="3600" dirty="0">
                <a:latin typeface="+mj-lt"/>
              </a:rPr>
              <a:t> </a:t>
            </a:r>
            <a:r>
              <a:rPr lang="en-US" sz="3600" dirty="0" smtClean="0">
                <a:latin typeface="+mj-lt"/>
              </a:rPr>
              <a:t>– HFP Director</a:t>
            </a:r>
          </a:p>
          <a:p>
            <a:pPr algn="ctr">
              <a:defRPr/>
            </a:pPr>
            <a:r>
              <a:rPr lang="en-US" sz="3600" dirty="0" smtClean="0">
                <a:latin typeface="+mj-lt"/>
              </a:rPr>
              <a:t>Hurricane Research Division</a:t>
            </a:r>
            <a:endParaRPr lang="en-US" sz="3600" dirty="0">
              <a:latin typeface="+mj-lt"/>
            </a:endParaRPr>
          </a:p>
        </p:txBody>
      </p:sp>
      <p:sp>
        <p:nvSpPr>
          <p:cNvPr id="4" name="TextBox 3"/>
          <p:cNvSpPr txBox="1"/>
          <p:nvPr/>
        </p:nvSpPr>
        <p:spPr>
          <a:xfrm>
            <a:off x="152400" y="6308080"/>
            <a:ext cx="6993956" cy="461661"/>
          </a:xfrm>
          <a:prstGeom prst="rect">
            <a:avLst/>
          </a:prstGeom>
          <a:noFill/>
          <a:effectLst/>
        </p:spPr>
        <p:txBody>
          <a:bodyPr wrap="none" lIns="91435" tIns="45718" rIns="91435" bIns="45718">
            <a:spAutoFit/>
          </a:bodyPr>
          <a:lstStyle/>
          <a:p>
            <a:pPr algn="ctr">
              <a:defRPr/>
            </a:pPr>
            <a:r>
              <a:rPr lang="en-US" i="1" dirty="0" smtClean="0">
                <a:latin typeface="+mj-lt"/>
              </a:rPr>
              <a:t>HFP Briefing at NOAA AOC, Lakeland, FL (19 July, 2017)</a:t>
            </a:r>
            <a:endParaRPr lang="en-US" i="1" dirty="0">
              <a:latin typeface="+mj-lt"/>
            </a:endParaRPr>
          </a:p>
        </p:txBody>
      </p:sp>
      <p:pic>
        <p:nvPicPr>
          <p:cNvPr id="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2812" y="105788"/>
            <a:ext cx="1113412" cy="111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310" y="105788"/>
            <a:ext cx="1162490" cy="11624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3" name="Rectangle 2"/>
          <p:cNvSpPr/>
          <p:nvPr/>
        </p:nvSpPr>
        <p:spPr>
          <a:xfrm>
            <a:off x="228600" y="152400"/>
            <a:ext cx="8686800" cy="6655668"/>
          </a:xfrm>
          <a:prstGeom prst="rect">
            <a:avLst/>
          </a:prstGeom>
        </p:spPr>
        <p:txBody>
          <a:bodyPr wrap="square">
            <a:spAutoFit/>
          </a:bodyPr>
          <a:lstStyle/>
          <a:p>
            <a:pPr algn="ctr"/>
            <a:r>
              <a:rPr lang="en-US" sz="1200" b="1" dirty="0">
                <a:latin typeface="+mn-lt"/>
              </a:rPr>
              <a:t>9. G-IV SFMR Validation Module</a:t>
            </a:r>
            <a:endParaRPr lang="en-US" sz="1200" dirty="0">
              <a:latin typeface="+mn-lt"/>
            </a:endParaRPr>
          </a:p>
          <a:p>
            <a:pPr algn="ctr"/>
            <a:r>
              <a:rPr lang="en-US" sz="1200" dirty="0">
                <a:latin typeface="+mn-lt"/>
              </a:rPr>
              <a:t> </a:t>
            </a:r>
          </a:p>
          <a:p>
            <a:pPr algn="ctr"/>
            <a:r>
              <a:rPr lang="en-US" sz="1200" dirty="0">
                <a:latin typeface="+mn-lt"/>
              </a:rPr>
              <a:t>Principal Investigator(s): Brad Klotz (lead) and Heather </a:t>
            </a:r>
            <a:r>
              <a:rPr lang="en-US" sz="1200" dirty="0" err="1">
                <a:latin typeface="+mn-lt"/>
              </a:rPr>
              <a:t>Holbach</a:t>
            </a:r>
            <a:endParaRPr lang="en-US" sz="1200" dirty="0">
              <a:latin typeface="+mn-lt"/>
            </a:endParaRPr>
          </a:p>
          <a:p>
            <a:r>
              <a:rPr lang="en-US" sz="1200" dirty="0">
                <a:latin typeface="+mn-lt"/>
              </a:rPr>
              <a:t> </a:t>
            </a:r>
          </a:p>
          <a:p>
            <a:r>
              <a:rPr lang="en-US" sz="1100" b="1" dirty="0">
                <a:latin typeface="+mn-lt"/>
              </a:rPr>
              <a:t>Mission Description:</a:t>
            </a:r>
            <a:r>
              <a:rPr lang="en-US" sz="1100" dirty="0">
                <a:latin typeface="+mn-lt"/>
              </a:rPr>
              <a:t> Sample the wind speed and rain rate from the G-IV SFMR in coordination with the P-3 SFMR.</a:t>
            </a:r>
          </a:p>
          <a:p>
            <a:r>
              <a:rPr lang="en-US" sz="1100" dirty="0">
                <a:latin typeface="+mn-lt"/>
              </a:rPr>
              <a:t> </a:t>
            </a:r>
          </a:p>
          <a:p>
            <a:r>
              <a:rPr lang="en-US" sz="1100" b="1" dirty="0">
                <a:latin typeface="+mn-lt"/>
              </a:rPr>
              <a:t>G-IV Module 1</a:t>
            </a:r>
            <a:endParaRPr lang="en-US" sz="1100" dirty="0">
              <a:latin typeface="+mn-lt"/>
            </a:endParaRPr>
          </a:p>
          <a:p>
            <a:pPr marL="231775">
              <a:spcAft>
                <a:spcPts val="300"/>
              </a:spcAft>
            </a:pPr>
            <a:r>
              <a:rPr lang="en-US" sz="1100" b="1" dirty="0">
                <a:latin typeface="+mn-lt"/>
              </a:rPr>
              <a:t>What to Target:</a:t>
            </a:r>
            <a:r>
              <a:rPr lang="en-US" sz="1100" dirty="0">
                <a:latin typeface="+mn-lt"/>
              </a:rPr>
              <a:t> Sample various wind and rain regions within a tropical cyclone, including light (&lt; 20 m/s), moderate (20-33 m/s), and strong wind speed regions (&gt; 33 m/s). This strategy will depend on the strength of the TC.</a:t>
            </a:r>
          </a:p>
          <a:p>
            <a:pPr marL="231775">
              <a:spcAft>
                <a:spcPts val="300"/>
              </a:spcAft>
            </a:pPr>
            <a:r>
              <a:rPr lang="en-US" sz="1100" b="1" dirty="0">
                <a:latin typeface="+mn-lt"/>
              </a:rPr>
              <a:t>When to Target:</a:t>
            </a:r>
            <a:r>
              <a:rPr lang="en-US" sz="1100" dirty="0">
                <a:latin typeface="+mn-lt"/>
              </a:rPr>
              <a:t> Because this module depends more on aircraft coordination rather than a specific storm structure or environmental variable, any point in the TC development is acceptable. Various radial and azimuthal positions are desirable, depending on the structure of the TC and limitations of the aircraft. The P-3 and G-IV need to be traveling on the same heading for ~20-25 </a:t>
            </a:r>
            <a:r>
              <a:rPr lang="en-US" sz="1100" dirty="0" err="1">
                <a:latin typeface="+mn-lt"/>
              </a:rPr>
              <a:t>nmi</a:t>
            </a:r>
            <a:r>
              <a:rPr lang="en-US" sz="1100" dirty="0">
                <a:latin typeface="+mn-lt"/>
              </a:rPr>
              <a:t> on either side of the module center point. We would also prefer the G-IV fly at the lower end of its allowable operating speed to provide more time of overflight with the P-3.</a:t>
            </a:r>
          </a:p>
          <a:p>
            <a:pPr marL="231775">
              <a:spcAft>
                <a:spcPts val="300"/>
              </a:spcAft>
            </a:pPr>
            <a:r>
              <a:rPr lang="en-US" sz="1100" b="1" dirty="0">
                <a:latin typeface="+mn-lt"/>
              </a:rPr>
              <a:t>Pattern:</a:t>
            </a:r>
            <a:r>
              <a:rPr lang="en-US" sz="1100" dirty="0">
                <a:latin typeface="+mn-lt"/>
              </a:rPr>
              <a:t> Preferred G-IV Circumnavigation (either hexagon or octagon). Most other patterns are acceptable as well as long as they can overlap with the P-3 for a short period.</a:t>
            </a:r>
          </a:p>
          <a:p>
            <a:pPr marL="231775">
              <a:spcAft>
                <a:spcPts val="300"/>
              </a:spcAft>
            </a:pPr>
            <a:r>
              <a:rPr lang="en-US" sz="1100" b="1" dirty="0">
                <a:latin typeface="+mn-lt"/>
              </a:rPr>
              <a:t>Flight altitude: </a:t>
            </a:r>
            <a:r>
              <a:rPr lang="en-US" sz="1100" dirty="0">
                <a:latin typeface="+mn-lt"/>
              </a:rPr>
              <a:t>40-45 </a:t>
            </a:r>
            <a:r>
              <a:rPr lang="en-US" sz="1100" dirty="0" err="1">
                <a:latin typeface="+mn-lt"/>
              </a:rPr>
              <a:t>kft</a:t>
            </a:r>
            <a:endParaRPr lang="en-US" sz="1100" dirty="0">
              <a:latin typeface="+mn-lt"/>
            </a:endParaRPr>
          </a:p>
          <a:p>
            <a:pPr marL="231775">
              <a:spcAft>
                <a:spcPts val="300"/>
              </a:spcAft>
            </a:pPr>
            <a:r>
              <a:rPr lang="en-US" sz="1100" b="1" dirty="0">
                <a:latin typeface="+mn-lt"/>
              </a:rPr>
              <a:t>Leg length or radii:</a:t>
            </a:r>
            <a:r>
              <a:rPr lang="en-US" sz="1100" dirty="0">
                <a:latin typeface="+mn-lt"/>
              </a:rPr>
              <a:t> Maximum of ~60 </a:t>
            </a:r>
            <a:r>
              <a:rPr lang="en-US" sz="1100" dirty="0" err="1">
                <a:latin typeface="+mn-lt"/>
              </a:rPr>
              <a:t>nmi</a:t>
            </a:r>
            <a:r>
              <a:rPr lang="en-US" sz="1100" dirty="0">
                <a:latin typeface="+mn-lt"/>
              </a:rPr>
              <a:t>, centered on location where the G-IV is directly above the P-3</a:t>
            </a:r>
          </a:p>
          <a:p>
            <a:pPr marL="231775">
              <a:spcAft>
                <a:spcPts val="300"/>
              </a:spcAft>
            </a:pPr>
            <a:r>
              <a:rPr lang="en-US" sz="1100" b="1" dirty="0">
                <a:latin typeface="+mn-lt"/>
              </a:rPr>
              <a:t>Estimated in-pattern flight duration: </a:t>
            </a:r>
            <a:r>
              <a:rPr lang="en-US" sz="1100" dirty="0">
                <a:latin typeface="+mn-lt"/>
              </a:rPr>
              <a:t>~6-10 minutes for each overlap</a:t>
            </a:r>
          </a:p>
          <a:p>
            <a:pPr marL="231775">
              <a:spcAft>
                <a:spcPts val="300"/>
              </a:spcAft>
            </a:pPr>
            <a:r>
              <a:rPr lang="en-US" sz="1100" b="1" dirty="0">
                <a:latin typeface="+mn-lt"/>
              </a:rPr>
              <a:t>Expendable distribution:</a:t>
            </a:r>
            <a:r>
              <a:rPr lang="en-US" sz="1100" dirty="0">
                <a:latin typeface="+mn-lt"/>
              </a:rPr>
              <a:t> None.</a:t>
            </a:r>
          </a:p>
          <a:p>
            <a:pPr marL="231775">
              <a:spcAft>
                <a:spcPts val="300"/>
              </a:spcAft>
            </a:pPr>
            <a:r>
              <a:rPr lang="en-US" sz="1100" b="1" dirty="0">
                <a:latin typeface="+mn-lt"/>
              </a:rPr>
              <a:t>Instrumentation Notes:</a:t>
            </a:r>
            <a:r>
              <a:rPr lang="en-US" sz="1100" dirty="0">
                <a:latin typeface="+mn-lt"/>
              </a:rPr>
              <a:t> Use the standard SFMR instrument set-up</a:t>
            </a:r>
          </a:p>
          <a:p>
            <a:r>
              <a:rPr lang="en-US" sz="1100" dirty="0">
                <a:latin typeface="+mn-lt"/>
              </a:rPr>
              <a:t> </a:t>
            </a:r>
          </a:p>
          <a:p>
            <a:r>
              <a:rPr lang="en-US" sz="1100" b="1" dirty="0">
                <a:latin typeface="+mn-lt"/>
              </a:rPr>
              <a:t>P-3 Module 1</a:t>
            </a:r>
            <a:endParaRPr lang="en-US" sz="1100" dirty="0">
              <a:latin typeface="+mn-lt"/>
            </a:endParaRPr>
          </a:p>
          <a:p>
            <a:pPr marL="231775">
              <a:spcAft>
                <a:spcPts val="300"/>
              </a:spcAft>
            </a:pPr>
            <a:r>
              <a:rPr lang="en-US" sz="1100" b="1" dirty="0">
                <a:latin typeface="+mn-lt"/>
              </a:rPr>
              <a:t>What to Target:</a:t>
            </a:r>
            <a:r>
              <a:rPr lang="en-US" sz="1100" dirty="0">
                <a:latin typeface="+mn-lt"/>
              </a:rPr>
              <a:t> Same as G-IV Module 1.</a:t>
            </a:r>
          </a:p>
          <a:p>
            <a:pPr marL="231775">
              <a:spcAft>
                <a:spcPts val="300"/>
              </a:spcAft>
            </a:pPr>
            <a:r>
              <a:rPr lang="en-US" sz="1100" b="1" dirty="0">
                <a:latin typeface="+mn-lt"/>
              </a:rPr>
              <a:t>When to Target:</a:t>
            </a:r>
            <a:r>
              <a:rPr lang="en-US" sz="1100" dirty="0">
                <a:latin typeface="+mn-lt"/>
              </a:rPr>
              <a:t> Select a point along a portion of the flight pattern (whether part of the circumnavigation ring, a downwind leg, or inbound/outbound radial pass) for the G-IV to match. The P-3 and G-IV need to be traveling on the same heading for ~20-25 </a:t>
            </a:r>
            <a:r>
              <a:rPr lang="en-US" sz="1100" dirty="0" err="1">
                <a:latin typeface="+mn-lt"/>
              </a:rPr>
              <a:t>nmi</a:t>
            </a:r>
            <a:r>
              <a:rPr lang="en-US" sz="1100" dirty="0">
                <a:latin typeface="+mn-lt"/>
              </a:rPr>
              <a:t> on either side of the module center point.</a:t>
            </a:r>
          </a:p>
          <a:p>
            <a:pPr marL="231775">
              <a:spcAft>
                <a:spcPts val="300"/>
              </a:spcAft>
            </a:pPr>
            <a:r>
              <a:rPr lang="en-US" sz="1100" b="1" dirty="0">
                <a:latin typeface="+mn-lt"/>
              </a:rPr>
              <a:t>Pattern:</a:t>
            </a:r>
            <a:r>
              <a:rPr lang="en-US" sz="1100" dirty="0">
                <a:latin typeface="+mn-lt"/>
              </a:rPr>
              <a:t> P-3 Circumnavigation is preferred to more easily match G-IV. Other patterns are acceptable as long as a small portion of the pattern can overlap with the G-IV. </a:t>
            </a:r>
          </a:p>
          <a:p>
            <a:pPr marL="231775">
              <a:spcAft>
                <a:spcPts val="300"/>
              </a:spcAft>
            </a:pPr>
            <a:r>
              <a:rPr lang="en-US" sz="1100" b="1" dirty="0">
                <a:latin typeface="+mn-lt"/>
              </a:rPr>
              <a:t>Flight altitude: </a:t>
            </a:r>
            <a:r>
              <a:rPr lang="en-US" sz="1100" dirty="0">
                <a:latin typeface="+mn-lt"/>
              </a:rPr>
              <a:t>10-12 </a:t>
            </a:r>
            <a:r>
              <a:rPr lang="en-US" sz="1100" dirty="0" err="1">
                <a:latin typeface="+mn-lt"/>
              </a:rPr>
              <a:t>kft</a:t>
            </a:r>
            <a:endParaRPr lang="en-US" sz="1100" dirty="0">
              <a:latin typeface="+mn-lt"/>
            </a:endParaRPr>
          </a:p>
          <a:p>
            <a:pPr marL="231775">
              <a:spcAft>
                <a:spcPts val="300"/>
              </a:spcAft>
            </a:pPr>
            <a:r>
              <a:rPr lang="en-US" sz="1100" b="1" dirty="0">
                <a:latin typeface="+mn-lt"/>
              </a:rPr>
              <a:t>Leg length or radii:</a:t>
            </a:r>
            <a:r>
              <a:rPr lang="en-US" sz="1100" dirty="0">
                <a:latin typeface="+mn-lt"/>
              </a:rPr>
              <a:t> Maximum of ~45 </a:t>
            </a:r>
            <a:r>
              <a:rPr lang="en-US" sz="1100" dirty="0" err="1">
                <a:latin typeface="+mn-lt"/>
              </a:rPr>
              <a:t>nmi</a:t>
            </a:r>
            <a:r>
              <a:rPr lang="en-US" sz="1100" dirty="0">
                <a:latin typeface="+mn-lt"/>
              </a:rPr>
              <a:t>, centered on location where the G-IV is directly above the P-3</a:t>
            </a:r>
          </a:p>
          <a:p>
            <a:pPr marL="231775">
              <a:spcAft>
                <a:spcPts val="300"/>
              </a:spcAft>
            </a:pPr>
            <a:r>
              <a:rPr lang="en-US" sz="1100" b="1" dirty="0">
                <a:latin typeface="+mn-lt"/>
              </a:rPr>
              <a:t>Estimated in-pattern flight duration: </a:t>
            </a:r>
            <a:r>
              <a:rPr lang="en-US" sz="1100" dirty="0" smtClean="0">
                <a:latin typeface="+mn-lt"/>
              </a:rPr>
              <a:t>~6-10 </a:t>
            </a:r>
            <a:r>
              <a:rPr lang="en-US" sz="1100" dirty="0">
                <a:latin typeface="+mn-lt"/>
              </a:rPr>
              <a:t>minutes for each overlap</a:t>
            </a:r>
          </a:p>
          <a:p>
            <a:pPr marL="231775">
              <a:spcAft>
                <a:spcPts val="300"/>
              </a:spcAft>
            </a:pPr>
            <a:r>
              <a:rPr lang="en-US" sz="1100" b="1" dirty="0">
                <a:latin typeface="+mn-lt"/>
              </a:rPr>
              <a:t>Expendable distribution:</a:t>
            </a:r>
            <a:r>
              <a:rPr lang="en-US" sz="1100" dirty="0">
                <a:latin typeface="+mn-lt"/>
              </a:rPr>
              <a:t> 1 </a:t>
            </a:r>
            <a:r>
              <a:rPr lang="en-US" sz="1100" dirty="0" err="1">
                <a:latin typeface="+mn-lt"/>
              </a:rPr>
              <a:t>dropsonde</a:t>
            </a:r>
            <a:r>
              <a:rPr lang="en-US" sz="1100" dirty="0">
                <a:latin typeface="+mn-lt"/>
              </a:rPr>
              <a:t> at module center when G-IV directly above the P-3 (required); 2 additional dropsondes at ~10 </a:t>
            </a:r>
            <a:r>
              <a:rPr lang="en-US" sz="1100" dirty="0" err="1">
                <a:latin typeface="+mn-lt"/>
              </a:rPr>
              <a:t>nmi</a:t>
            </a:r>
            <a:r>
              <a:rPr lang="en-US" sz="1100" dirty="0">
                <a:latin typeface="+mn-lt"/>
              </a:rPr>
              <a:t> on either side of the center point (optional).</a:t>
            </a:r>
          </a:p>
          <a:p>
            <a:pPr marL="231775">
              <a:spcAft>
                <a:spcPts val="0"/>
              </a:spcAft>
            </a:pPr>
            <a:r>
              <a:rPr lang="en-US" sz="1100" b="1" dirty="0">
                <a:latin typeface="+mn-lt"/>
              </a:rPr>
              <a:t>Instrumentation Notes:</a:t>
            </a:r>
            <a:r>
              <a:rPr lang="en-US" sz="1100" dirty="0">
                <a:latin typeface="+mn-lt"/>
              </a:rPr>
              <a:t> Use standard SFMR set-up. Also, ensure that the upward looking SFMR is working and collecting data. </a:t>
            </a:r>
          </a:p>
        </p:txBody>
      </p:sp>
      <p:sp>
        <p:nvSpPr>
          <p:cNvPr id="7" name="TextBox 6"/>
          <p:cNvSpPr txBox="1"/>
          <p:nvPr/>
        </p:nvSpPr>
        <p:spPr>
          <a:xfrm>
            <a:off x="23247" y="0"/>
            <a:ext cx="2991012" cy="461665"/>
          </a:xfrm>
          <a:prstGeom prst="rect">
            <a:avLst/>
          </a:prstGeom>
          <a:noFill/>
        </p:spPr>
        <p:txBody>
          <a:bodyPr wrap="none" rtlCol="0">
            <a:spAutoFit/>
          </a:bodyPr>
          <a:lstStyle/>
          <a:p>
            <a:r>
              <a:rPr lang="en-US" dirty="0" smtClean="0">
                <a:solidFill>
                  <a:srgbClr val="FF0000"/>
                </a:solidFill>
                <a:latin typeface="+mn-lt"/>
              </a:rPr>
              <a:t>Example “Description”</a:t>
            </a:r>
            <a:endParaRPr lang="en-US" dirty="0">
              <a:solidFill>
                <a:srgbClr val="FF0000"/>
              </a:solidFill>
              <a:latin typeface="+mn-lt"/>
            </a:endParaRPr>
          </a:p>
        </p:txBody>
      </p:sp>
    </p:spTree>
    <p:extLst>
      <p:ext uri="{BB962C8B-B14F-4D97-AF65-F5344CB8AC3E}">
        <p14:creationId xmlns:p14="http://schemas.microsoft.com/office/powerpoint/2010/main" val="1967723892"/>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10" name="TextBox 9"/>
          <p:cNvSpPr txBox="1"/>
          <p:nvPr/>
        </p:nvSpPr>
        <p:spPr>
          <a:xfrm>
            <a:off x="1944920" y="152400"/>
            <a:ext cx="4957309" cy="646327"/>
          </a:xfrm>
          <a:prstGeom prst="rect">
            <a:avLst/>
          </a:prstGeom>
          <a:noFill/>
          <a:effectLst/>
        </p:spPr>
        <p:txBody>
          <a:bodyPr wrap="none" lIns="91435" tIns="45718" rIns="91435" bIns="45718">
            <a:spAutoFit/>
          </a:bodyPr>
          <a:lstStyle/>
          <a:p>
            <a:pPr algn="ctr">
              <a:defRPr/>
            </a:pPr>
            <a:r>
              <a:rPr lang="en-US" sz="3600" dirty="0">
                <a:latin typeface="Calibri"/>
              </a:rPr>
              <a:t>2017 HFP </a:t>
            </a:r>
            <a:r>
              <a:rPr lang="en-US" sz="3600" dirty="0" smtClean="0">
                <a:latin typeface="Calibri"/>
              </a:rPr>
              <a:t>Plan: Highlights</a:t>
            </a:r>
            <a:endParaRPr lang="en-US" sz="3600" dirty="0">
              <a:latin typeface="Calibri"/>
            </a:endParaRPr>
          </a:p>
        </p:txBody>
      </p:sp>
      <p:grpSp>
        <p:nvGrpSpPr>
          <p:cNvPr id="31" name="Group 30"/>
          <p:cNvGrpSpPr/>
          <p:nvPr/>
        </p:nvGrpSpPr>
        <p:grpSpPr>
          <a:xfrm>
            <a:off x="229935" y="1041620"/>
            <a:ext cx="6991996" cy="5708455"/>
            <a:chOff x="229935" y="1041620"/>
            <a:chExt cx="6991996" cy="5708455"/>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498" t="5696" r="25500" b="10131"/>
            <a:stretch/>
          </p:blipFill>
          <p:spPr bwMode="auto">
            <a:xfrm>
              <a:off x="1905000" y="1041620"/>
              <a:ext cx="5316931" cy="5708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a:off x="1600200" y="3538728"/>
              <a:ext cx="1248905"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1600200" y="3660183"/>
              <a:ext cx="1246322"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1597617" y="3968496"/>
              <a:ext cx="1251488"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1600200" y="4809744"/>
              <a:ext cx="1248905"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1597617" y="3858768"/>
              <a:ext cx="1248905"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7" name="Left Brace 26"/>
            <p:cNvSpPr/>
            <p:nvPr/>
          </p:nvSpPr>
          <p:spPr>
            <a:xfrm>
              <a:off x="1371600" y="3429000"/>
              <a:ext cx="152400" cy="609600"/>
            </a:xfrm>
            <a:prstGeom prst="lef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TextBox 27"/>
            <p:cNvSpPr txBox="1"/>
            <p:nvPr/>
          </p:nvSpPr>
          <p:spPr>
            <a:xfrm>
              <a:off x="493456" y="3526515"/>
              <a:ext cx="875561" cy="369332"/>
            </a:xfrm>
            <a:prstGeom prst="rect">
              <a:avLst/>
            </a:prstGeom>
            <a:noFill/>
          </p:spPr>
          <p:txBody>
            <a:bodyPr wrap="none" rtlCol="0">
              <a:spAutoFit/>
            </a:bodyPr>
            <a:lstStyle/>
            <a:p>
              <a:r>
                <a:rPr lang="en-US" sz="1800" dirty="0" smtClean="0">
                  <a:latin typeface="+mn-lt"/>
                </a:rPr>
                <a:t>priority</a:t>
              </a:r>
              <a:endParaRPr lang="en-US" sz="1800" dirty="0">
                <a:latin typeface="+mn-lt"/>
              </a:endParaRPr>
            </a:p>
          </p:txBody>
        </p:sp>
        <p:sp>
          <p:nvSpPr>
            <p:cNvPr id="30" name="TextBox 29"/>
            <p:cNvSpPr txBox="1"/>
            <p:nvPr/>
          </p:nvSpPr>
          <p:spPr>
            <a:xfrm>
              <a:off x="229935" y="4625078"/>
              <a:ext cx="1370888" cy="369332"/>
            </a:xfrm>
            <a:prstGeom prst="rect">
              <a:avLst/>
            </a:prstGeom>
            <a:noFill/>
          </p:spPr>
          <p:txBody>
            <a:bodyPr wrap="none" rtlCol="0">
              <a:spAutoFit/>
            </a:bodyPr>
            <a:lstStyle/>
            <a:p>
              <a:r>
                <a:rPr lang="en-US" sz="1800" dirty="0">
                  <a:latin typeface="+mn-lt"/>
                </a:rPr>
                <a:t>p</a:t>
              </a:r>
              <a:r>
                <a:rPr lang="en-US" sz="1800" dirty="0" smtClean="0">
                  <a:latin typeface="+mn-lt"/>
                </a:rPr>
                <a:t>riority, </a:t>
              </a:r>
              <a:r>
                <a:rPr lang="en-US" sz="1800" b="1" dirty="0" smtClean="0">
                  <a:solidFill>
                    <a:srgbClr val="C00000"/>
                  </a:solidFill>
                  <a:latin typeface="+mn-lt"/>
                </a:rPr>
                <a:t>new</a:t>
              </a:r>
              <a:endParaRPr lang="en-US" sz="1800" b="1" dirty="0">
                <a:solidFill>
                  <a:srgbClr val="C00000"/>
                </a:solidFill>
                <a:latin typeface="+mn-lt"/>
              </a:endParaRPr>
            </a:p>
          </p:txBody>
        </p:sp>
        <p:sp>
          <p:nvSpPr>
            <p:cNvPr id="29" name="Right Brace 28"/>
            <p:cNvSpPr/>
            <p:nvPr/>
          </p:nvSpPr>
          <p:spPr>
            <a:xfrm>
              <a:off x="3986035" y="4369231"/>
              <a:ext cx="45719" cy="157566"/>
            </a:xfrm>
            <a:prstGeom prst="righ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 name="TextBox 31"/>
            <p:cNvSpPr txBox="1"/>
            <p:nvPr/>
          </p:nvSpPr>
          <p:spPr>
            <a:xfrm>
              <a:off x="3999953" y="4238568"/>
              <a:ext cx="593881" cy="369332"/>
            </a:xfrm>
            <a:prstGeom prst="rect">
              <a:avLst/>
            </a:prstGeom>
            <a:noFill/>
          </p:spPr>
          <p:txBody>
            <a:bodyPr wrap="none" rtlCol="0">
              <a:spAutoFit/>
            </a:bodyPr>
            <a:lstStyle/>
            <a:p>
              <a:r>
                <a:rPr lang="en-US" sz="1800" b="1" dirty="0" smtClean="0">
                  <a:solidFill>
                    <a:srgbClr val="C00000"/>
                  </a:solidFill>
                  <a:latin typeface="+mn-lt"/>
                </a:rPr>
                <a:t>new</a:t>
              </a:r>
              <a:endParaRPr lang="en-US" sz="1800" b="1" dirty="0">
                <a:solidFill>
                  <a:srgbClr val="C00000"/>
                </a:solidFill>
                <a:latin typeface="+mn-lt"/>
              </a:endParaRPr>
            </a:p>
          </p:txBody>
        </p:sp>
      </p:grpSp>
    </p:spTree>
    <p:extLst>
      <p:ext uri="{BB962C8B-B14F-4D97-AF65-F5344CB8AC3E}">
        <p14:creationId xmlns:p14="http://schemas.microsoft.com/office/powerpoint/2010/main" val="1405028223"/>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 name="Title 1"/>
          <p:cNvSpPr txBox="1">
            <a:spLocks/>
          </p:cNvSpPr>
          <p:nvPr/>
        </p:nvSpPr>
        <p:spPr>
          <a:xfrm>
            <a:off x="457200" y="76200"/>
            <a:ext cx="8229600"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000" dirty="0" smtClean="0">
                <a:cs typeface="Times New Roman" pitchFamily="18" charset="0"/>
              </a:rPr>
              <a:t>P-3 TDR 3D Winds Experiment</a:t>
            </a:r>
          </a:p>
        </p:txBody>
      </p:sp>
      <p:sp>
        <p:nvSpPr>
          <p:cNvPr id="5" name="Content Placeholder 2"/>
          <p:cNvSpPr txBox="1">
            <a:spLocks/>
          </p:cNvSpPr>
          <p:nvPr/>
        </p:nvSpPr>
        <p:spPr>
          <a:xfrm>
            <a:off x="304800" y="609600"/>
            <a:ext cx="8534400" cy="6096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charset="0"/>
              <a:buNone/>
              <a:tabLst/>
              <a:defRPr/>
            </a:pPr>
            <a:r>
              <a:rPr lang="en-US" sz="2000" dirty="0" smtClean="0">
                <a:cs typeface="Times New Roman" pitchFamily="18" charset="0"/>
              </a:rPr>
              <a:t>PIs:</a:t>
            </a:r>
            <a:r>
              <a:rPr kumimoji="0" lang="en-US" sz="2000" b="1" i="0" u="none" strike="noStrike" kern="1200" cap="none" spc="0" normalizeH="0" baseline="0" noProof="0" dirty="0" smtClean="0">
                <a:ln>
                  <a:noFill/>
                </a:ln>
                <a:effectLst/>
                <a:uLnTx/>
                <a:uFillTx/>
                <a:cs typeface="Times New Roman" pitchFamily="18" charset="0"/>
              </a:rPr>
              <a:t> </a:t>
            </a:r>
            <a:r>
              <a:rPr kumimoji="0" lang="en-US" sz="2000" b="0" i="0" u="none" strike="noStrike" kern="1200" cap="none" spc="0" normalizeH="0" baseline="0" noProof="0" dirty="0" err="1" smtClean="0">
                <a:ln>
                  <a:noFill/>
                </a:ln>
                <a:effectLst/>
                <a:uLnTx/>
                <a:uFillTx/>
                <a:cs typeface="Times New Roman" pitchFamily="18" charset="0"/>
              </a:rPr>
              <a:t>Gamache</a:t>
            </a:r>
            <a:r>
              <a:rPr kumimoji="0" lang="en-US" sz="2000" b="0" i="0" u="none" strike="noStrike" kern="1200" cap="none" spc="0" normalizeH="0" baseline="0" noProof="0" dirty="0" smtClean="0">
                <a:ln>
                  <a:noFill/>
                </a:ln>
                <a:effectLst/>
                <a:uLnTx/>
                <a:uFillTx/>
                <a:cs typeface="Times New Roman" pitchFamily="18" charset="0"/>
              </a:rPr>
              <a:t>, </a:t>
            </a:r>
            <a:r>
              <a:rPr kumimoji="0" lang="en-US" sz="2000" b="0" i="0" u="none" strike="noStrike" kern="1200" cap="none" spc="0" normalizeH="0" baseline="0" noProof="0" dirty="0" err="1" smtClean="0">
                <a:ln>
                  <a:noFill/>
                </a:ln>
                <a:effectLst/>
                <a:uLnTx/>
                <a:uFillTx/>
                <a:cs typeface="Times New Roman" pitchFamily="18" charset="0"/>
              </a:rPr>
              <a:t>Tallapragada</a:t>
            </a:r>
            <a:r>
              <a:rPr kumimoji="0" lang="en-US" sz="2000" b="0" i="0" u="none" strike="noStrike" kern="1200" cap="none" spc="0" normalizeH="0" baseline="0" noProof="0" dirty="0" smtClean="0">
                <a:ln>
                  <a:noFill/>
                </a:ln>
                <a:effectLst/>
                <a:uLnTx/>
                <a:uFillTx/>
                <a:cs typeface="Times New Roman" pitchFamily="18" charset="0"/>
              </a:rPr>
              <a:t>, Tong, </a:t>
            </a:r>
            <a:r>
              <a:rPr kumimoji="0" lang="en-US" sz="2000" b="0" i="0" u="none" strike="noStrike" kern="1200" cap="none" spc="0" normalizeH="0" baseline="0" noProof="0" dirty="0" err="1" smtClean="0">
                <a:ln>
                  <a:noFill/>
                </a:ln>
                <a:effectLst/>
                <a:uLnTx/>
                <a:uFillTx/>
                <a:cs typeface="Times New Roman" pitchFamily="18" charset="0"/>
              </a:rPr>
              <a:t>Sippel</a:t>
            </a:r>
            <a:r>
              <a:rPr kumimoji="0" lang="en-US" sz="2000" b="0" i="0" u="none" strike="noStrike" kern="1200" cap="none" spc="0" normalizeH="0" baseline="0" noProof="0" dirty="0" smtClean="0">
                <a:ln>
                  <a:noFill/>
                </a:ln>
                <a:effectLst/>
                <a:uLnTx/>
                <a:uFillTx/>
                <a:cs typeface="Times New Roman" pitchFamily="18" charset="0"/>
              </a:rPr>
              <a:t>, Dodge, </a:t>
            </a:r>
            <a:r>
              <a:rPr kumimoji="0" lang="en-US" sz="2000" b="0" i="0" u="none" strike="noStrike" kern="1200" cap="none" spc="0" normalizeH="0" baseline="0" noProof="0" dirty="0" err="1" smtClean="0">
                <a:ln>
                  <a:noFill/>
                </a:ln>
                <a:effectLst/>
                <a:uLnTx/>
                <a:uFillTx/>
                <a:cs typeface="Times New Roman" pitchFamily="18" charset="0"/>
              </a:rPr>
              <a:t>Reasor</a:t>
            </a:r>
            <a:r>
              <a:rPr kumimoji="0" lang="en-US" sz="2000" b="0" i="0" u="none" strike="noStrike" kern="1200" cap="none" spc="0" normalizeH="0" baseline="0" noProof="0" dirty="0" smtClean="0">
                <a:ln>
                  <a:noFill/>
                </a:ln>
                <a:effectLst/>
                <a:uLnTx/>
                <a:uFillTx/>
                <a:cs typeface="Times New Roman" pitchFamily="18" charset="0"/>
              </a:rPr>
              <a:t>, </a:t>
            </a:r>
            <a:r>
              <a:rPr kumimoji="0" lang="en-US" sz="2000" b="0" i="0" u="none" strike="noStrike" kern="1200" cap="none" spc="0" normalizeH="0" baseline="0" noProof="0" dirty="0" err="1" smtClean="0">
                <a:ln>
                  <a:noFill/>
                </a:ln>
                <a:effectLst/>
                <a:uLnTx/>
                <a:uFillTx/>
                <a:cs typeface="Times New Roman" pitchFamily="18" charset="0"/>
              </a:rPr>
              <a:t>Aksoy</a:t>
            </a:r>
            <a:r>
              <a:rPr kumimoji="0" lang="en-US" sz="2000" b="0" i="0" u="none" strike="noStrike" kern="1200" cap="none" spc="0" normalizeH="0" baseline="0" noProof="0" dirty="0" smtClean="0">
                <a:ln>
                  <a:noFill/>
                </a:ln>
                <a:effectLst/>
                <a:uLnTx/>
                <a:uFillTx/>
                <a:cs typeface="Times New Roman" pitchFamily="18" charset="0"/>
              </a:rPr>
              <a:t>, </a:t>
            </a:r>
          </a:p>
          <a:p>
            <a:pPr marL="342900" marR="0" lvl="0" indent="-342900" algn="ctr" defTabSz="914400" rtl="0" eaLnBrk="1" fontAlgn="auto" latinLnBrk="0" hangingPunct="1">
              <a:lnSpc>
                <a:spcPct val="100000"/>
              </a:lnSpc>
              <a:spcBef>
                <a:spcPct val="20000"/>
              </a:spcBef>
              <a:spcAft>
                <a:spcPts val="0"/>
              </a:spcAft>
              <a:buClrTx/>
              <a:buSzTx/>
              <a:buFont typeface="Arial" charset="0"/>
              <a:buNone/>
              <a:tabLst/>
              <a:defRPr/>
            </a:pPr>
            <a:r>
              <a:rPr kumimoji="0" lang="en-US" sz="2000" b="0" i="0" u="none" strike="noStrike" kern="1200" cap="none" spc="0" normalizeH="0" baseline="0" noProof="0" dirty="0" err="1" smtClean="0">
                <a:ln>
                  <a:noFill/>
                </a:ln>
                <a:effectLst/>
                <a:uLnTx/>
                <a:uFillTx/>
                <a:cs typeface="Times New Roman" pitchFamily="18" charset="0"/>
              </a:rPr>
              <a:t>Sellwood</a:t>
            </a:r>
            <a:r>
              <a:rPr kumimoji="0" lang="en-US" sz="2000" b="0" i="0" u="none" strike="noStrike" kern="1200" cap="none" spc="0" normalizeH="0" baseline="0" noProof="0" dirty="0" smtClean="0">
                <a:ln>
                  <a:noFill/>
                </a:ln>
                <a:effectLst/>
                <a:uLnTx/>
                <a:uFillTx/>
                <a:cs typeface="Times New Roman" pitchFamily="18" charset="0"/>
              </a:rPr>
              <a:t>, </a:t>
            </a:r>
            <a:r>
              <a:rPr kumimoji="0" lang="en-US" sz="2000" b="0" i="0" u="none" strike="noStrike" kern="1200" cap="none" spc="0" normalizeH="0" baseline="0" noProof="0" dirty="0" err="1" smtClean="0">
                <a:ln>
                  <a:noFill/>
                </a:ln>
                <a:effectLst/>
                <a:uLnTx/>
                <a:uFillTx/>
                <a:cs typeface="Times New Roman" pitchFamily="18" charset="0"/>
              </a:rPr>
              <a:t>Aberson</a:t>
            </a:r>
            <a:r>
              <a:rPr kumimoji="0" lang="en-US" sz="2000" b="0" i="0" u="none" strike="noStrike" kern="1200" cap="none" spc="0" normalizeH="0" baseline="0" noProof="0" dirty="0" smtClean="0">
                <a:ln>
                  <a:noFill/>
                </a:ln>
                <a:effectLst/>
                <a:uLnTx/>
                <a:uFillTx/>
                <a:cs typeface="Times New Roman" pitchFamily="18" charset="0"/>
              </a:rPr>
              <a:t>, Otero, Hill</a:t>
            </a:r>
          </a:p>
          <a:p>
            <a:pPr marL="342900" marR="0" lvl="0" indent="-342900" algn="ctr" defTabSz="914400" rtl="0" eaLnBrk="1" fontAlgn="auto" latinLnBrk="0" hangingPunct="1">
              <a:lnSpc>
                <a:spcPct val="100000"/>
              </a:lnSpc>
              <a:spcBef>
                <a:spcPct val="20000"/>
              </a:spcBef>
              <a:spcAft>
                <a:spcPts val="0"/>
              </a:spcAft>
              <a:buClrTx/>
              <a:buSzTx/>
              <a:buFont typeface="Arial" charset="0"/>
              <a:buNone/>
              <a:tabLst/>
              <a:defRPr/>
            </a:pPr>
            <a:endParaRPr kumimoji="0" lang="en-US" sz="1200" b="1" i="0" u="none" strike="noStrike" kern="1200" cap="none" spc="0" normalizeH="0" baseline="0" noProof="0" dirty="0" smtClean="0">
              <a:ln>
                <a:noFill/>
              </a:ln>
              <a:effectLst/>
              <a:uLnTx/>
              <a:uFillTx/>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charset="0"/>
              <a:buNone/>
              <a:tabLst/>
              <a:defRPr/>
            </a:pPr>
            <a:r>
              <a:rPr kumimoji="0" lang="en-US" sz="2400" b="1" i="0" u="none" strike="noStrike" kern="1200" cap="none" spc="0" normalizeH="0" baseline="0" noProof="0" dirty="0" smtClean="0">
                <a:ln>
                  <a:noFill/>
                </a:ln>
                <a:effectLst/>
                <a:uLnTx/>
                <a:uFillTx/>
                <a:ea typeface="+mn-ea"/>
                <a:cs typeface="Times New Roman" pitchFamily="18" charset="0"/>
              </a:rPr>
              <a:t>Objectives</a:t>
            </a:r>
          </a:p>
          <a:p>
            <a:pPr marL="227013" marR="0" lvl="0" indent="-227013" algn="l" defTabSz="914400" rtl="0" eaLnBrk="1" fontAlgn="auto" latinLnBrk="0" hangingPunct="1">
              <a:lnSpc>
                <a:spcPct val="100000"/>
              </a:lnSpc>
              <a:spcBef>
                <a:spcPts val="1200"/>
              </a:spcBef>
              <a:spcAft>
                <a:spcPts val="0"/>
              </a:spcAft>
              <a:buClrTx/>
              <a:buSzTx/>
              <a:buFont typeface="Arial" pitchFamily="34" charset="0"/>
              <a:buChar char="•"/>
              <a:tabLst/>
              <a:defRPr/>
            </a:pPr>
            <a:r>
              <a:rPr lang="en-US" sz="1800" noProof="0" dirty="0" smtClean="0"/>
              <a:t>Provide </a:t>
            </a:r>
            <a:r>
              <a:rPr kumimoji="0" lang="en-US" sz="1800" b="0" i="0" u="none" strike="noStrike" kern="1200" cap="none" spc="0" normalizeH="0" baseline="0" noProof="0" dirty="0" smtClean="0">
                <a:ln>
                  <a:noFill/>
                </a:ln>
                <a:effectLst/>
                <a:uLnTx/>
                <a:uFillTx/>
              </a:rPr>
              <a:t>data to EMC and fellow researchers                                                                          for real-time simulations.</a:t>
            </a:r>
          </a:p>
          <a:p>
            <a:pPr marL="227013" indent="-227013" fontAlgn="auto">
              <a:spcBef>
                <a:spcPts val="600"/>
              </a:spcBef>
              <a:spcAft>
                <a:spcPts val="0"/>
              </a:spcAft>
              <a:defRPr/>
            </a:pPr>
            <a:r>
              <a:rPr lang="en-US" sz="1800" dirty="0"/>
              <a:t>Provide a comprehensive data set for </a:t>
            </a:r>
            <a:r>
              <a:rPr lang="en-US" sz="1800" dirty="0" smtClean="0"/>
              <a:t>                                                                                   initialization </a:t>
            </a:r>
            <a:r>
              <a:rPr lang="en-US" sz="1800" dirty="0"/>
              <a:t>and validation of numerical </a:t>
            </a:r>
            <a:r>
              <a:rPr lang="en-US" sz="1800" dirty="0" smtClean="0"/>
              <a:t>                                                                         hurricane </a:t>
            </a:r>
            <a:r>
              <a:rPr lang="en-US" sz="1800" dirty="0"/>
              <a:t>simulations and contribute to </a:t>
            </a:r>
            <a:r>
              <a:rPr lang="en-US" sz="1800" dirty="0" smtClean="0"/>
              <a:t>                                                                                statistical </a:t>
            </a:r>
            <a:r>
              <a:rPr lang="en-US" sz="1800" dirty="0"/>
              <a:t>studies of the entire data </a:t>
            </a:r>
            <a:r>
              <a:rPr lang="en-US" sz="1800" dirty="0" smtClean="0"/>
              <a:t>set.</a:t>
            </a:r>
          </a:p>
          <a:p>
            <a:pPr marL="0" indent="0" fontAlgn="auto">
              <a:spcBef>
                <a:spcPts val="600"/>
              </a:spcBef>
              <a:spcAft>
                <a:spcPts val="0"/>
              </a:spcAft>
              <a:buNone/>
              <a:defRPr/>
            </a:pPr>
            <a:endParaRPr kumimoji="0" lang="en-US" sz="1800" b="0" i="0" u="none" strike="noStrike" kern="1200" cap="none" spc="0" normalizeH="0" baseline="0" noProof="0" dirty="0" smtClean="0">
              <a:ln>
                <a:noFill/>
              </a:ln>
              <a:effectLst/>
              <a:uLnTx/>
              <a:uFillTx/>
            </a:endParaRPr>
          </a:p>
          <a:p>
            <a:pPr marL="0" marR="0" lvl="0" indent="0" algn="l" defTabSz="914400" rtl="0" eaLnBrk="1" fontAlgn="auto" latinLnBrk="0" hangingPunct="1">
              <a:lnSpc>
                <a:spcPct val="100000"/>
              </a:lnSpc>
              <a:spcBef>
                <a:spcPct val="20000"/>
              </a:spcBef>
              <a:spcAft>
                <a:spcPts val="0"/>
              </a:spcAft>
              <a:buClrTx/>
              <a:buSzTx/>
              <a:buNone/>
              <a:tabLst/>
              <a:defRPr/>
            </a:pPr>
            <a:endParaRPr kumimoji="0" lang="en-US" sz="1000" b="0" i="0" u="none" strike="noStrike" kern="1200" cap="none" spc="0" normalizeH="0" baseline="0" noProof="0" dirty="0" smtClean="0">
              <a:ln>
                <a:noFill/>
              </a:ln>
              <a:effectLst/>
              <a:uLnTx/>
              <a:uFillTx/>
            </a:endParaRPr>
          </a:p>
          <a:p>
            <a:pPr marL="0" marR="0" lvl="0" indent="0" algn="l" defTabSz="914400" rtl="0" eaLnBrk="1" fontAlgn="auto" latinLnBrk="0" hangingPunct="1">
              <a:lnSpc>
                <a:spcPct val="100000"/>
              </a:lnSpc>
              <a:spcBef>
                <a:spcPct val="20000"/>
              </a:spcBef>
              <a:spcAft>
                <a:spcPts val="0"/>
              </a:spcAft>
              <a:buClrTx/>
              <a:buSzTx/>
              <a:buNone/>
              <a:tabLst/>
              <a:defRPr/>
            </a:pPr>
            <a:endParaRPr kumimoji="0" lang="en-US" sz="1000" b="0" i="0" u="none" strike="noStrike" kern="1200" cap="none" spc="0" normalizeH="0" baseline="0" noProof="0" dirty="0" smtClean="0">
              <a:ln>
                <a:noFill/>
              </a:ln>
              <a:effectLst/>
              <a:uLnTx/>
              <a:uFillTx/>
            </a:endParaRPr>
          </a:p>
          <a:p>
            <a:pPr marL="0" marR="0" lvl="0" indent="0" algn="l" defTabSz="914400" rtl="0" eaLnBrk="1" fontAlgn="auto" latinLnBrk="0" hangingPunct="1">
              <a:lnSpc>
                <a:spcPct val="100000"/>
              </a:lnSpc>
              <a:spcBef>
                <a:spcPct val="20000"/>
              </a:spcBef>
              <a:spcAft>
                <a:spcPts val="0"/>
              </a:spcAft>
              <a:buClrTx/>
              <a:buSzTx/>
              <a:buNone/>
              <a:tabLst/>
              <a:defRPr/>
            </a:pPr>
            <a:endParaRPr kumimoji="0" lang="en-US" sz="1000" b="0" i="0" u="none" strike="noStrike" kern="1200" cap="none" spc="0" normalizeH="0" baseline="0" noProof="0" dirty="0" smtClean="0">
              <a:ln>
                <a:noFill/>
              </a:ln>
              <a:effectLst/>
              <a:uLnTx/>
              <a:uFillTx/>
            </a:endParaRPr>
          </a:p>
          <a:p>
            <a:pPr marL="227013" marR="0" lvl="0" indent="-227013" algn="l" defTabSz="914400" rtl="0" eaLnBrk="1" fontAlgn="auto" latinLnBrk="0" hangingPunct="1">
              <a:lnSpc>
                <a:spcPct val="100000"/>
              </a:lnSpc>
              <a:spcBef>
                <a:spcPts val="1200"/>
              </a:spcBef>
              <a:spcAft>
                <a:spcPts val="0"/>
              </a:spcAft>
              <a:buClrTx/>
              <a:buSzTx/>
              <a:buFont typeface="Arial" pitchFamily="34" charset="0"/>
              <a:buChar char="•"/>
              <a:tabLst/>
              <a:defRPr/>
            </a:pPr>
            <a:r>
              <a:rPr lang="en-US" sz="1800" noProof="0" dirty="0" smtClean="0"/>
              <a:t>Improve </a:t>
            </a:r>
            <a:r>
              <a:rPr kumimoji="0" lang="en-US" sz="1800" b="0" i="0" u="none" strike="noStrike" kern="1200" cap="none" spc="0" normalizeH="0" baseline="0" noProof="0" dirty="0" smtClean="0">
                <a:ln>
                  <a:noFill/>
                </a:ln>
                <a:effectLst/>
                <a:uLnTx/>
                <a:uFillTx/>
              </a:rPr>
              <a:t>understanding of factors leading to TC intensity and structure change by examining as much of the life cycle as possible.</a:t>
            </a:r>
          </a:p>
          <a:p>
            <a:pPr marL="227013" marR="0" lvl="0" indent="-227013" algn="l" defTabSz="914400" rtl="0" eaLnBrk="1" fontAlgn="auto" latinLnBrk="0" hangingPunct="1">
              <a:lnSpc>
                <a:spcPct val="100000"/>
              </a:lnSpc>
              <a:spcBef>
                <a:spcPts val="1200"/>
              </a:spcBef>
              <a:spcAft>
                <a:spcPts val="0"/>
              </a:spcAft>
              <a:buClrTx/>
              <a:buSzTx/>
              <a:buFont typeface="Arial" pitchFamily="34" charset="0"/>
              <a:buChar char="•"/>
              <a:tabLst/>
              <a:defRPr/>
            </a:pPr>
            <a:r>
              <a:rPr lang="en-US" sz="1800" noProof="0" dirty="0" smtClean="0"/>
              <a:t>Improve </a:t>
            </a:r>
            <a:r>
              <a:rPr kumimoji="0" lang="en-US" sz="1800" b="0" i="0" u="none" strike="noStrike" kern="1200" cap="none" spc="0" normalizeH="0" baseline="0" noProof="0" dirty="0" smtClean="0">
                <a:ln>
                  <a:noFill/>
                </a:ln>
                <a:effectLst/>
                <a:uLnTx/>
                <a:uFillTx/>
              </a:rPr>
              <a:t>and evaluate technologies for observing TCs. </a:t>
            </a:r>
          </a:p>
          <a:p>
            <a:pPr marL="227013" marR="0" lvl="0" indent="-227013" algn="l" defTabSz="914400" rtl="0" eaLnBrk="1" fontAlgn="auto" latinLnBrk="0" hangingPunct="1">
              <a:lnSpc>
                <a:spcPct val="100000"/>
              </a:lnSpc>
              <a:spcBef>
                <a:spcPts val="1200"/>
              </a:spcBef>
              <a:spcAft>
                <a:spcPts val="0"/>
              </a:spcAft>
              <a:buClrTx/>
              <a:buSzTx/>
              <a:buFont typeface="Arial" pitchFamily="34" charset="0"/>
              <a:buChar char="•"/>
              <a:tabLst/>
              <a:defRPr/>
            </a:pPr>
            <a:r>
              <a:rPr lang="en-US" sz="1800" dirty="0" smtClean="0"/>
              <a:t>Provide real-time structure analyses directly to hurricane specialists at NHC.</a:t>
            </a:r>
            <a:endParaRPr kumimoji="0" lang="en-US" sz="1800" b="0" i="0" u="none" strike="noStrike" kern="1200" cap="none" spc="0" normalizeH="0" baseline="0" noProof="0" dirty="0" smtClean="0">
              <a:ln>
                <a:noFill/>
              </a:ln>
              <a:effectLst/>
              <a:uLnTx/>
              <a:uFillTx/>
            </a:endParaRPr>
          </a:p>
          <a:p>
            <a:pPr marL="342900" marR="0" lvl="0" indent="-342900" algn="l" defTabSz="914400" rtl="0" eaLnBrk="1" fontAlgn="auto" latinLnBrk="0" hangingPunct="1">
              <a:lnSpc>
                <a:spcPct val="100000"/>
              </a:lnSpc>
              <a:spcBef>
                <a:spcPts val="1200"/>
              </a:spcBef>
              <a:spcAft>
                <a:spcPts val="0"/>
              </a:spcAft>
              <a:buClrTx/>
              <a:buSzTx/>
              <a:buFont typeface="Arial" charset="0"/>
              <a:buNone/>
              <a:tabLst/>
              <a:defRPr/>
            </a:pPr>
            <a:endParaRPr kumimoji="0" lang="en-US" sz="1600" b="1" i="0" u="none" strike="noStrike" kern="1200" cap="none" spc="0" normalizeH="0" baseline="0" noProof="0" dirty="0" smtClean="0">
              <a:ln>
                <a:noFill/>
              </a:ln>
              <a:effectLst/>
              <a:uLnTx/>
              <a:uFillTx/>
              <a:ea typeface="+mn-ea"/>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1564038"/>
            <a:ext cx="3886200" cy="2765085"/>
          </a:xfrm>
          <a:prstGeom prst="rect">
            <a:avLst/>
          </a:prstGeom>
        </p:spPr>
      </p:pic>
      <p:sp>
        <p:nvSpPr>
          <p:cNvPr id="7" name="TextBox 6"/>
          <p:cNvSpPr txBox="1"/>
          <p:nvPr/>
        </p:nvSpPr>
        <p:spPr>
          <a:xfrm>
            <a:off x="6283193" y="4355763"/>
            <a:ext cx="2403607" cy="276999"/>
          </a:xfrm>
          <a:prstGeom prst="rect">
            <a:avLst/>
          </a:prstGeom>
          <a:noFill/>
        </p:spPr>
        <p:txBody>
          <a:bodyPr wrap="none" rtlCol="0">
            <a:spAutoFit/>
          </a:bodyPr>
          <a:lstStyle/>
          <a:p>
            <a:r>
              <a:rPr lang="en-US" sz="1200" i="1" dirty="0" smtClean="0">
                <a:latin typeface="+mn-lt"/>
              </a:rPr>
              <a:t>Courtesy Jason </a:t>
            </a:r>
            <a:r>
              <a:rPr lang="en-US" sz="1200" i="1" dirty="0" err="1" smtClean="0">
                <a:latin typeface="+mn-lt"/>
              </a:rPr>
              <a:t>Sippel</a:t>
            </a:r>
            <a:r>
              <a:rPr lang="en-US" sz="1200" i="1" dirty="0" smtClean="0">
                <a:latin typeface="+mn-lt"/>
              </a:rPr>
              <a:t> (EMC </a:t>
            </a:r>
            <a:r>
              <a:rPr lang="en-US" sz="1200" i="1" dirty="0" smtClean="0">
                <a:latin typeface="+mn-lt"/>
                <a:sym typeface="Wingdings" panose="05000000000000000000" pitchFamily="2" charset="2"/>
              </a:rPr>
              <a:t> </a:t>
            </a:r>
            <a:r>
              <a:rPr lang="en-US" sz="1200" i="1" dirty="0" smtClean="0">
                <a:latin typeface="+mn-lt"/>
              </a:rPr>
              <a:t>HRD)</a:t>
            </a:r>
            <a:endParaRPr lang="en-US" sz="1200" i="1" dirty="0">
              <a:latin typeface="+mn-lt"/>
            </a:endParaRPr>
          </a:p>
        </p:txBody>
      </p:sp>
      <p:grpSp>
        <p:nvGrpSpPr>
          <p:cNvPr id="13" name="Group 12"/>
          <p:cNvGrpSpPr/>
          <p:nvPr/>
        </p:nvGrpSpPr>
        <p:grpSpPr>
          <a:xfrm>
            <a:off x="978977" y="2667000"/>
            <a:ext cx="5193223" cy="2106891"/>
            <a:chOff x="978977" y="2667000"/>
            <a:chExt cx="5193223" cy="2106891"/>
          </a:xfrm>
        </p:grpSpPr>
        <p:sp>
          <p:nvSpPr>
            <p:cNvPr id="3" name="Oval 2"/>
            <p:cNvSpPr/>
            <p:nvPr/>
          </p:nvSpPr>
          <p:spPr>
            <a:xfrm rot="20471670">
              <a:off x="5029200" y="2667000"/>
              <a:ext cx="1143000" cy="45720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rot="20471670">
              <a:off x="4931609" y="3311722"/>
              <a:ext cx="1143000" cy="45720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stCxn id="3" idx="2"/>
            </p:cNvCxnSpPr>
            <p:nvPr/>
          </p:nvCxnSpPr>
          <p:spPr>
            <a:xfrm flipH="1">
              <a:off x="4343400" y="3079827"/>
              <a:ext cx="716308" cy="958773"/>
            </a:xfrm>
            <a:prstGeom prst="line">
              <a:avLst/>
            </a:prstGeom>
            <a:ln w="38100">
              <a:solidFill>
                <a:schemeClr val="tx1"/>
              </a:solidFill>
              <a:headEnd type="triangle"/>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a:stCxn id="6" idx="2"/>
            </p:cNvCxnSpPr>
            <p:nvPr/>
          </p:nvCxnSpPr>
          <p:spPr>
            <a:xfrm flipH="1">
              <a:off x="4343400" y="3724549"/>
              <a:ext cx="618717" cy="314051"/>
            </a:xfrm>
            <a:prstGeom prst="line">
              <a:avLst/>
            </a:prstGeom>
            <a:ln w="38100">
              <a:solidFill>
                <a:schemeClr val="tx1"/>
              </a:solidFill>
              <a:headEnd type="triangle"/>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978977" y="4035227"/>
              <a:ext cx="3352799" cy="738664"/>
            </a:xfrm>
            <a:prstGeom prst="rect">
              <a:avLst/>
            </a:prstGeom>
            <a:solidFill>
              <a:schemeClr val="tx2">
                <a:lumMod val="60000"/>
                <a:lumOff val="40000"/>
              </a:schemeClr>
            </a:solidFill>
            <a:ln w="25400">
              <a:solidFill>
                <a:schemeClr val="tx1"/>
              </a:solidFill>
            </a:ln>
          </p:spPr>
          <p:txBody>
            <a:bodyPr wrap="square" rtlCol="0">
              <a:spAutoFit/>
            </a:bodyPr>
            <a:lstStyle/>
            <a:p>
              <a:r>
                <a:rPr lang="en-US" sz="1400" dirty="0" smtClean="0">
                  <a:latin typeface="+mn-lt"/>
                </a:rPr>
                <a:t>Use of TDR data in HWRF model tends to </a:t>
              </a:r>
              <a:r>
                <a:rPr lang="en-US" sz="1400" i="1" dirty="0" smtClean="0">
                  <a:latin typeface="+mn-lt"/>
                </a:rPr>
                <a:t>reduce</a:t>
              </a:r>
              <a:r>
                <a:rPr lang="en-US" sz="1400" dirty="0" smtClean="0">
                  <a:latin typeface="+mn-lt"/>
                </a:rPr>
                <a:t> positive intensity bias and </a:t>
              </a:r>
              <a:r>
                <a:rPr lang="en-US" sz="1400" i="1" dirty="0" smtClean="0">
                  <a:latin typeface="+mn-lt"/>
                </a:rPr>
                <a:t>lower</a:t>
              </a:r>
              <a:r>
                <a:rPr lang="en-US" sz="1400" dirty="0" smtClean="0">
                  <a:latin typeface="+mn-lt"/>
                </a:rPr>
                <a:t> intensity errors, particularly at TD/TS stage. </a:t>
              </a:r>
              <a:endParaRPr lang="en-US" sz="1400" dirty="0">
                <a:latin typeface="+mn-lt"/>
              </a:endParaRPr>
            </a:p>
          </p:txBody>
        </p:sp>
      </p:grpSp>
      <p:sp>
        <p:nvSpPr>
          <p:cNvPr id="14" name="TextBox 13"/>
          <p:cNvSpPr txBox="1"/>
          <p:nvPr/>
        </p:nvSpPr>
        <p:spPr>
          <a:xfrm>
            <a:off x="7237364" y="1287038"/>
            <a:ext cx="1449436" cy="276999"/>
          </a:xfrm>
          <a:prstGeom prst="rect">
            <a:avLst/>
          </a:prstGeom>
          <a:noFill/>
        </p:spPr>
        <p:txBody>
          <a:bodyPr wrap="none" rtlCol="0">
            <a:spAutoFit/>
          </a:bodyPr>
          <a:lstStyle/>
          <a:p>
            <a:r>
              <a:rPr lang="en-US" sz="1200" dirty="0" smtClean="0">
                <a:solidFill>
                  <a:srgbClr val="FF0000"/>
                </a:solidFill>
                <a:latin typeface="+mn-lt"/>
              </a:rPr>
              <a:t>Red = with TDR data</a:t>
            </a:r>
            <a:endParaRPr lang="en-US" sz="1200" dirty="0">
              <a:solidFill>
                <a:srgbClr val="FF0000"/>
              </a:solidFill>
              <a:latin typeface="+mn-lt"/>
            </a:endParaRPr>
          </a:p>
        </p:txBody>
      </p:sp>
    </p:spTree>
    <p:extLst>
      <p:ext uri="{BB962C8B-B14F-4D97-AF65-F5344CB8AC3E}">
        <p14:creationId xmlns:p14="http://schemas.microsoft.com/office/powerpoint/2010/main" val="952963252"/>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 name="Title 1"/>
          <p:cNvSpPr txBox="1">
            <a:spLocks/>
          </p:cNvSpPr>
          <p:nvPr/>
        </p:nvSpPr>
        <p:spPr>
          <a:xfrm>
            <a:off x="457200" y="76200"/>
            <a:ext cx="8229600"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000" dirty="0" smtClean="0">
                <a:cs typeface="Times New Roman" pitchFamily="18" charset="0"/>
              </a:rPr>
              <a:t>P-3 TDR 3D Winds Experiment</a:t>
            </a:r>
          </a:p>
        </p:txBody>
      </p:sp>
      <p:pic>
        <p:nvPicPr>
          <p:cNvPr id="1026" name="Picture 2" descr="ftp://ftp.aoml.noaa.gov/pub/hrd/data/RTradar/20161005I2/161005I2_ws_dbz_planview.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199" y="1217469"/>
            <a:ext cx="4390207" cy="21002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tp://ftp.aoml.noaa.gov/pub/hrd/data/RTradar/20161005I2/161005I2_ws_nhc_planview.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399" y="1217469"/>
            <a:ext cx="4419600" cy="21002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tp://ftp.aoml.noaa.gov/pub/hrd/data/RTradar/20161005I2/161005I2_2137_ws_profil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7906" y="3601348"/>
            <a:ext cx="4360500" cy="20574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5006560" y="2128647"/>
            <a:ext cx="1613295" cy="1472701"/>
            <a:chOff x="5006561" y="2565899"/>
            <a:chExt cx="1613295" cy="1472701"/>
          </a:xfrm>
        </p:grpSpPr>
        <p:sp>
          <p:nvSpPr>
            <p:cNvPr id="6" name="Oval 5"/>
            <p:cNvSpPr/>
            <p:nvPr/>
          </p:nvSpPr>
          <p:spPr>
            <a:xfrm rot="20227616">
              <a:off x="5006561" y="2565899"/>
              <a:ext cx="1613295" cy="387380"/>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Elbow Connector 2"/>
            <p:cNvCxnSpPr/>
            <p:nvPr/>
          </p:nvCxnSpPr>
          <p:spPr>
            <a:xfrm rot="16200000" flipH="1">
              <a:off x="5546508" y="3238500"/>
              <a:ext cx="1066800" cy="533400"/>
            </a:xfrm>
            <a:prstGeom prst="bentConnector3">
              <a:avLst/>
            </a:prstGeom>
            <a:ln w="38100">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
        <p:nvSpPr>
          <p:cNvPr id="7" name="TextBox 6"/>
          <p:cNvSpPr txBox="1"/>
          <p:nvPr/>
        </p:nvSpPr>
        <p:spPr>
          <a:xfrm>
            <a:off x="136900" y="3657600"/>
            <a:ext cx="4395061" cy="2631490"/>
          </a:xfrm>
          <a:prstGeom prst="rect">
            <a:avLst/>
          </a:prstGeom>
          <a:noFill/>
        </p:spPr>
        <p:txBody>
          <a:bodyPr wrap="square" rtlCol="0">
            <a:spAutoFit/>
          </a:bodyPr>
          <a:lstStyle/>
          <a:p>
            <a:pPr>
              <a:spcAft>
                <a:spcPts val="600"/>
              </a:spcAft>
            </a:pPr>
            <a:r>
              <a:rPr lang="en-US" sz="2000" dirty="0" smtClean="0">
                <a:latin typeface="+mn-lt"/>
              </a:rPr>
              <a:t>As soon as radar analyses appear on ‘seb.noaa.gov’, an automated process...</a:t>
            </a:r>
          </a:p>
          <a:p>
            <a:pPr marL="231775" indent="-231775">
              <a:buFont typeface="Arial" panose="020B0604020202020204" pitchFamily="34" charset="0"/>
              <a:buChar char="•"/>
            </a:pPr>
            <a:r>
              <a:rPr lang="en-US" sz="2000" dirty="0" smtClean="0">
                <a:latin typeface="+mn-lt"/>
              </a:rPr>
              <a:t>Creates images (via Fortran &amp; Python routines),</a:t>
            </a:r>
          </a:p>
          <a:p>
            <a:pPr marL="231775" indent="-231775">
              <a:buFont typeface="Arial" panose="020B0604020202020204" pitchFamily="34" charset="0"/>
              <a:buChar char="•"/>
            </a:pPr>
            <a:r>
              <a:rPr lang="en-US" sz="2000" dirty="0" smtClean="0">
                <a:latin typeface="+mn-lt"/>
              </a:rPr>
              <a:t>Displays images on HRD web page,</a:t>
            </a:r>
          </a:p>
          <a:p>
            <a:pPr marL="231775" indent="-231775">
              <a:buFont typeface="Arial" panose="020B0604020202020204" pitchFamily="34" charset="0"/>
              <a:buChar char="•"/>
            </a:pPr>
            <a:r>
              <a:rPr lang="en-US" sz="2000" dirty="0" smtClean="0">
                <a:latin typeface="+mn-lt"/>
              </a:rPr>
              <a:t>Sends an email to NHC hurricane specialists with a link to TDR image web page for the current flight</a:t>
            </a:r>
          </a:p>
        </p:txBody>
      </p:sp>
      <p:sp>
        <p:nvSpPr>
          <p:cNvPr id="8" name="Freeform 7"/>
          <p:cNvSpPr/>
          <p:nvPr/>
        </p:nvSpPr>
        <p:spPr>
          <a:xfrm rot="433003">
            <a:off x="3900002" y="6126643"/>
            <a:ext cx="994771" cy="236868"/>
          </a:xfrm>
          <a:custGeom>
            <a:avLst/>
            <a:gdLst>
              <a:gd name="connsiteX0" fmla="*/ 0 w 994771"/>
              <a:gd name="connsiteY0" fmla="*/ 4393 h 236868"/>
              <a:gd name="connsiteX1" fmla="*/ 325464 w 994771"/>
              <a:gd name="connsiteY1" fmla="*/ 27641 h 236868"/>
              <a:gd name="connsiteX2" fmla="*/ 488196 w 994771"/>
              <a:gd name="connsiteY2" fmla="*/ 213620 h 236868"/>
              <a:gd name="connsiteX3" fmla="*/ 945396 w 994771"/>
              <a:gd name="connsiteY3" fmla="*/ 229118 h 236868"/>
              <a:gd name="connsiteX4" fmla="*/ 960895 w 994771"/>
              <a:gd name="connsiteY4" fmla="*/ 236868 h 23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771" h="236868">
                <a:moveTo>
                  <a:pt x="0" y="4393"/>
                </a:moveTo>
                <a:cubicBezTo>
                  <a:pt x="122049" y="-1419"/>
                  <a:pt x="244098" y="-7230"/>
                  <a:pt x="325464" y="27641"/>
                </a:cubicBezTo>
                <a:cubicBezTo>
                  <a:pt x="406830" y="62512"/>
                  <a:pt x="384874" y="180041"/>
                  <a:pt x="488196" y="213620"/>
                </a:cubicBezTo>
                <a:cubicBezTo>
                  <a:pt x="591518" y="247199"/>
                  <a:pt x="866613" y="225243"/>
                  <a:pt x="945396" y="229118"/>
                </a:cubicBezTo>
                <a:cubicBezTo>
                  <a:pt x="1024179" y="232993"/>
                  <a:pt x="992537" y="234930"/>
                  <a:pt x="960895" y="236868"/>
                </a:cubicBezTo>
              </a:path>
            </a:pathLst>
          </a:custGeom>
          <a:noFill/>
          <a:ln w="38100">
            <a:solidFill>
              <a:schemeClr val="tx1"/>
            </a:solidFill>
            <a:head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955313" y="6132668"/>
            <a:ext cx="3352800" cy="584775"/>
          </a:xfrm>
          <a:prstGeom prst="rect">
            <a:avLst/>
          </a:prstGeom>
          <a:solidFill>
            <a:schemeClr val="tx2">
              <a:lumMod val="40000"/>
              <a:lumOff val="60000"/>
            </a:schemeClr>
          </a:solidFill>
          <a:ln w="25400">
            <a:solidFill>
              <a:schemeClr val="tx1"/>
            </a:solidFill>
          </a:ln>
        </p:spPr>
        <p:txBody>
          <a:bodyPr wrap="square" rtlCol="0">
            <a:spAutoFit/>
          </a:bodyPr>
          <a:lstStyle/>
          <a:p>
            <a:r>
              <a:rPr lang="en-US" sz="1600" dirty="0" smtClean="0">
                <a:latin typeface="+mn-lt"/>
              </a:rPr>
              <a:t>Ultimately, would like to have image creation done on the aircraft</a:t>
            </a:r>
            <a:endParaRPr lang="en-US" sz="1600" dirty="0">
              <a:latin typeface="+mn-lt"/>
            </a:endParaRPr>
          </a:p>
        </p:txBody>
      </p:sp>
    </p:spTree>
    <p:extLst>
      <p:ext uri="{BB962C8B-B14F-4D97-AF65-F5344CB8AC3E}">
        <p14:creationId xmlns:p14="http://schemas.microsoft.com/office/powerpoint/2010/main" val="1222986608"/>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 name="Rectangle 2"/>
          <p:cNvSpPr txBox="1">
            <a:spLocks noChangeArrowheads="1"/>
          </p:cNvSpPr>
          <p:nvPr/>
        </p:nvSpPr>
        <p:spPr bwMode="auto">
          <a:xfrm>
            <a:off x="93945" y="152400"/>
            <a:ext cx="8991600" cy="1066800"/>
          </a:xfrm>
          <a:prstGeom prst="rect">
            <a:avLst/>
          </a:prstGeom>
          <a:noFill/>
          <a:ln w="9525">
            <a:noFill/>
            <a:miter lim="800000"/>
            <a:headEnd/>
            <a:tailEnd/>
          </a:ln>
          <a:effectLst/>
        </p:spPr>
        <p:txBody>
          <a:bodyPr vert="horz" wrap="square" lIns="91440" tIns="45720" rIns="182880" bIns="45720" numCol="1" anchor="ctr" anchorCtr="0" compatLnSpc="1">
            <a:prstTxWarp prst="textNoShape">
              <a:avLst/>
            </a:prstTxWarp>
          </a:bodyPr>
          <a:lstStyle>
            <a:lvl1pPr algn="r" rtl="0" eaLnBrk="1" fontAlgn="base" hangingPunct="1">
              <a:lnSpc>
                <a:spcPct val="90000"/>
              </a:lnSpc>
              <a:spcBef>
                <a:spcPct val="0"/>
              </a:spcBef>
              <a:spcAft>
                <a:spcPct val="0"/>
              </a:spcAft>
              <a:defRPr sz="4800" b="1">
                <a:solidFill>
                  <a:srgbClr val="003366"/>
                </a:solidFill>
                <a:latin typeface="+mn-lt"/>
                <a:ea typeface="+mj-ea"/>
                <a:cs typeface="+mj-cs"/>
              </a:defRPr>
            </a:lvl1pPr>
            <a:lvl2pPr algn="r" rtl="0" eaLnBrk="1" fontAlgn="base" hangingPunct="1">
              <a:lnSpc>
                <a:spcPct val="90000"/>
              </a:lnSpc>
              <a:spcBef>
                <a:spcPct val="0"/>
              </a:spcBef>
              <a:spcAft>
                <a:spcPct val="0"/>
              </a:spcAft>
              <a:defRPr sz="4800" b="1">
                <a:solidFill>
                  <a:srgbClr val="003366"/>
                </a:solidFill>
                <a:latin typeface="Arial" pitchFamily="-65" charset="0"/>
              </a:defRPr>
            </a:lvl2pPr>
            <a:lvl3pPr algn="r" rtl="0" eaLnBrk="1" fontAlgn="base" hangingPunct="1">
              <a:lnSpc>
                <a:spcPct val="90000"/>
              </a:lnSpc>
              <a:spcBef>
                <a:spcPct val="0"/>
              </a:spcBef>
              <a:spcAft>
                <a:spcPct val="0"/>
              </a:spcAft>
              <a:defRPr sz="4800" b="1">
                <a:solidFill>
                  <a:srgbClr val="003366"/>
                </a:solidFill>
                <a:latin typeface="Arial" pitchFamily="-65" charset="0"/>
              </a:defRPr>
            </a:lvl3pPr>
            <a:lvl4pPr algn="r" rtl="0" eaLnBrk="1" fontAlgn="base" hangingPunct="1">
              <a:lnSpc>
                <a:spcPct val="90000"/>
              </a:lnSpc>
              <a:spcBef>
                <a:spcPct val="0"/>
              </a:spcBef>
              <a:spcAft>
                <a:spcPct val="0"/>
              </a:spcAft>
              <a:defRPr sz="4800" b="1">
                <a:solidFill>
                  <a:srgbClr val="003366"/>
                </a:solidFill>
                <a:latin typeface="Arial" pitchFamily="-65" charset="0"/>
              </a:defRPr>
            </a:lvl4pPr>
            <a:lvl5pPr algn="r" rtl="0" eaLnBrk="1" fontAlgn="base" hangingPunct="1">
              <a:lnSpc>
                <a:spcPct val="90000"/>
              </a:lnSpc>
              <a:spcBef>
                <a:spcPct val="0"/>
              </a:spcBef>
              <a:spcAft>
                <a:spcPct val="0"/>
              </a:spcAft>
              <a:defRPr sz="4800" b="1">
                <a:solidFill>
                  <a:srgbClr val="003366"/>
                </a:solidFill>
                <a:latin typeface="Arial" pitchFamily="-65" charset="0"/>
              </a:defRPr>
            </a:lvl5pPr>
            <a:lvl6pPr marL="457200" algn="r" rtl="0" eaLnBrk="1" fontAlgn="base" hangingPunct="1">
              <a:lnSpc>
                <a:spcPct val="90000"/>
              </a:lnSpc>
              <a:spcBef>
                <a:spcPct val="0"/>
              </a:spcBef>
              <a:spcAft>
                <a:spcPct val="0"/>
              </a:spcAft>
              <a:defRPr sz="4800" b="1">
                <a:solidFill>
                  <a:srgbClr val="003366"/>
                </a:solidFill>
                <a:latin typeface="Arial" pitchFamily="-65" charset="0"/>
              </a:defRPr>
            </a:lvl6pPr>
            <a:lvl7pPr marL="914400" algn="r" rtl="0" eaLnBrk="1" fontAlgn="base" hangingPunct="1">
              <a:lnSpc>
                <a:spcPct val="90000"/>
              </a:lnSpc>
              <a:spcBef>
                <a:spcPct val="0"/>
              </a:spcBef>
              <a:spcAft>
                <a:spcPct val="0"/>
              </a:spcAft>
              <a:defRPr sz="4800" b="1">
                <a:solidFill>
                  <a:srgbClr val="003366"/>
                </a:solidFill>
                <a:latin typeface="Arial" pitchFamily="-65" charset="0"/>
              </a:defRPr>
            </a:lvl7pPr>
            <a:lvl8pPr marL="1371600" algn="r" rtl="0" eaLnBrk="1" fontAlgn="base" hangingPunct="1">
              <a:lnSpc>
                <a:spcPct val="90000"/>
              </a:lnSpc>
              <a:spcBef>
                <a:spcPct val="0"/>
              </a:spcBef>
              <a:spcAft>
                <a:spcPct val="0"/>
              </a:spcAft>
              <a:defRPr sz="4800" b="1">
                <a:solidFill>
                  <a:srgbClr val="003366"/>
                </a:solidFill>
                <a:latin typeface="Arial" pitchFamily="-65" charset="0"/>
              </a:defRPr>
            </a:lvl8pPr>
            <a:lvl9pPr marL="1828800" algn="r" rtl="0" eaLnBrk="1" fontAlgn="base" hangingPunct="1">
              <a:lnSpc>
                <a:spcPct val="90000"/>
              </a:lnSpc>
              <a:spcBef>
                <a:spcPct val="0"/>
              </a:spcBef>
              <a:spcAft>
                <a:spcPct val="0"/>
              </a:spcAft>
              <a:defRPr sz="4800" b="1">
                <a:solidFill>
                  <a:srgbClr val="003366"/>
                </a:solidFill>
                <a:latin typeface="Arial" pitchFamily="-65" charset="0"/>
              </a:defRPr>
            </a:lvl9pPr>
          </a:lstStyle>
          <a:p>
            <a:pPr algn="ctr"/>
            <a:r>
              <a:rPr lang="en-US" sz="4000" b="0" kern="0" spc="60" dirty="0" smtClean="0">
                <a:solidFill>
                  <a:schemeClr val="tx1"/>
                </a:solidFill>
                <a:latin typeface="Calibri" panose="020F0502020204030204" pitchFamily="34" charset="0"/>
              </a:rPr>
              <a:t>G-IV TDR 3D Winds Experiment</a:t>
            </a:r>
            <a:br>
              <a:rPr lang="en-US" sz="4000" b="0" kern="0" spc="60" dirty="0" smtClean="0">
                <a:solidFill>
                  <a:schemeClr val="tx1"/>
                </a:solidFill>
                <a:latin typeface="Calibri" panose="020F0502020204030204" pitchFamily="34" charset="0"/>
              </a:rPr>
            </a:br>
            <a:r>
              <a:rPr lang="en-US" sz="2000" b="0" kern="0" spc="60" dirty="0" smtClean="0">
                <a:solidFill>
                  <a:schemeClr val="tx1"/>
                </a:solidFill>
                <a:latin typeface="Calibri" panose="020F0502020204030204" pitchFamily="34" charset="0"/>
              </a:rPr>
              <a:t>PIs: </a:t>
            </a:r>
            <a:r>
              <a:rPr lang="en-US" sz="2000" b="0" kern="0" spc="60" dirty="0" err="1" smtClean="0">
                <a:solidFill>
                  <a:schemeClr val="tx1"/>
                </a:solidFill>
                <a:latin typeface="Calibri" panose="020F0502020204030204" pitchFamily="34" charset="0"/>
              </a:rPr>
              <a:t>Gamache</a:t>
            </a:r>
            <a:r>
              <a:rPr lang="en-US" sz="2000" b="0" kern="0" spc="60" dirty="0" smtClean="0">
                <a:solidFill>
                  <a:schemeClr val="tx1"/>
                </a:solidFill>
                <a:latin typeface="Calibri" panose="020F0502020204030204" pitchFamily="34" charset="0"/>
              </a:rPr>
              <a:t>, </a:t>
            </a:r>
            <a:r>
              <a:rPr lang="en-US" sz="2000" b="0" kern="0" spc="60" dirty="0" err="1" smtClean="0">
                <a:solidFill>
                  <a:schemeClr val="tx1"/>
                </a:solidFill>
                <a:latin typeface="Calibri" panose="020F0502020204030204" pitchFamily="34" charset="0"/>
              </a:rPr>
              <a:t>Reasor</a:t>
            </a:r>
            <a:r>
              <a:rPr lang="en-US" sz="2000" b="0" kern="0" spc="60" dirty="0" smtClean="0">
                <a:solidFill>
                  <a:schemeClr val="tx1"/>
                </a:solidFill>
                <a:latin typeface="Calibri" panose="020F0502020204030204" pitchFamily="34" charset="0"/>
              </a:rPr>
              <a:t>, Dodge, </a:t>
            </a:r>
            <a:r>
              <a:rPr lang="en-US" sz="2000" b="0" kern="0" spc="60" dirty="0" err="1" smtClean="0">
                <a:solidFill>
                  <a:schemeClr val="tx1"/>
                </a:solidFill>
                <a:latin typeface="Calibri" panose="020F0502020204030204" pitchFamily="34" charset="0"/>
              </a:rPr>
              <a:t>Tallapragada</a:t>
            </a:r>
            <a:r>
              <a:rPr lang="en-US" sz="2000" b="0" kern="0" spc="60" dirty="0" smtClean="0">
                <a:solidFill>
                  <a:schemeClr val="tx1"/>
                </a:solidFill>
                <a:latin typeface="Calibri" panose="020F0502020204030204" pitchFamily="34" charset="0"/>
              </a:rPr>
              <a:t>, </a:t>
            </a:r>
            <a:r>
              <a:rPr lang="en-US" sz="2000" b="0" kern="0" spc="60" dirty="0" err="1" smtClean="0">
                <a:solidFill>
                  <a:schemeClr val="tx1"/>
                </a:solidFill>
                <a:latin typeface="Calibri" panose="020F0502020204030204" pitchFamily="34" charset="0"/>
              </a:rPr>
              <a:t>Sippel</a:t>
            </a:r>
            <a:r>
              <a:rPr lang="en-US" sz="2000" b="0" kern="0" spc="60" dirty="0" smtClean="0">
                <a:solidFill>
                  <a:schemeClr val="tx1"/>
                </a:solidFill>
                <a:latin typeface="Calibri" panose="020F0502020204030204" pitchFamily="34" charset="0"/>
              </a:rPr>
              <a:t>, Tong,                                       </a:t>
            </a:r>
            <a:r>
              <a:rPr lang="en-US" sz="2000" b="0" kern="0" spc="60" dirty="0" err="1" smtClean="0">
                <a:solidFill>
                  <a:schemeClr val="tx1"/>
                </a:solidFill>
                <a:latin typeface="Calibri" panose="020F0502020204030204" pitchFamily="34" charset="0"/>
              </a:rPr>
              <a:t>Aksoy</a:t>
            </a:r>
            <a:r>
              <a:rPr lang="en-US" sz="2000" b="0" kern="0" spc="60" dirty="0" smtClean="0">
                <a:solidFill>
                  <a:schemeClr val="tx1"/>
                </a:solidFill>
                <a:latin typeface="Calibri" panose="020F0502020204030204" pitchFamily="34" charset="0"/>
              </a:rPr>
              <a:t>, </a:t>
            </a:r>
            <a:r>
              <a:rPr lang="en-US" sz="2000" b="0" kern="0" spc="60" dirty="0" err="1" smtClean="0">
                <a:solidFill>
                  <a:schemeClr val="tx1"/>
                </a:solidFill>
                <a:latin typeface="Calibri" panose="020F0502020204030204" pitchFamily="34" charset="0"/>
              </a:rPr>
              <a:t>Sellwood</a:t>
            </a:r>
            <a:r>
              <a:rPr lang="en-US" sz="2000" b="0" kern="0" spc="60" dirty="0" smtClean="0">
                <a:solidFill>
                  <a:schemeClr val="tx1"/>
                </a:solidFill>
                <a:latin typeface="Calibri" panose="020F0502020204030204" pitchFamily="34" charset="0"/>
              </a:rPr>
              <a:t>, </a:t>
            </a:r>
            <a:r>
              <a:rPr lang="en-US" sz="2000" b="0" kern="0" spc="60" dirty="0" err="1" smtClean="0">
                <a:solidFill>
                  <a:schemeClr val="tx1"/>
                </a:solidFill>
                <a:latin typeface="Calibri" panose="020F0502020204030204" pitchFamily="34" charset="0"/>
              </a:rPr>
              <a:t>Aberson</a:t>
            </a:r>
            <a:r>
              <a:rPr lang="en-US" sz="2000" b="0" kern="0" spc="60" dirty="0" smtClean="0">
                <a:solidFill>
                  <a:schemeClr val="tx1"/>
                </a:solidFill>
                <a:latin typeface="Calibri" panose="020F0502020204030204" pitchFamily="34" charset="0"/>
              </a:rPr>
              <a:t>, Ryan, Otero, Hill</a:t>
            </a:r>
            <a:endParaRPr lang="en-US" sz="2000" b="0" kern="0" spc="60" dirty="0">
              <a:solidFill>
                <a:schemeClr val="tx1"/>
              </a:solidFill>
              <a:latin typeface="Calibri" panose="020F0502020204030204" pitchFamily="34" charset="0"/>
            </a:endParaRPr>
          </a:p>
        </p:txBody>
      </p:sp>
      <p:sp>
        <p:nvSpPr>
          <p:cNvPr id="5" name="Rectangle 3"/>
          <p:cNvSpPr txBox="1">
            <a:spLocks noChangeArrowheads="1"/>
          </p:cNvSpPr>
          <p:nvPr/>
        </p:nvSpPr>
        <p:spPr bwMode="auto">
          <a:xfrm>
            <a:off x="93945" y="1395458"/>
            <a:ext cx="8982547" cy="2819400"/>
          </a:xfrm>
          <a:prstGeom prst="rect">
            <a:avLst/>
          </a:prstGeom>
          <a:noFill/>
          <a:ln w="9525">
            <a:noFill/>
            <a:miter lim="800000"/>
            <a:headEnd/>
            <a:tailEnd/>
          </a:ln>
          <a:effectLst/>
        </p:spPr>
        <p:txBody>
          <a:bodyPr vert="horz" wrap="square" lIns="91440" tIns="45720" rIns="182880" bIns="45720" numCol="1" anchor="ctr" anchorCtr="0" compatLnSpc="1">
            <a:prstTxWarp prst="textNoShape">
              <a:avLst/>
            </a:prstTxWarp>
          </a:bodyPr>
          <a:lstStyle>
            <a:lvl1pPr algn="l" rtl="0" eaLnBrk="1" fontAlgn="base" hangingPunct="1">
              <a:spcBef>
                <a:spcPct val="50000"/>
              </a:spcBef>
              <a:spcAft>
                <a:spcPct val="0"/>
              </a:spcAft>
              <a:defRPr sz="2400">
                <a:solidFill>
                  <a:schemeClr val="tx1"/>
                </a:solidFill>
                <a:latin typeface="+mn-lt"/>
                <a:ea typeface="+mn-ea"/>
                <a:cs typeface="+mn-cs"/>
              </a:defRPr>
            </a:lvl1pPr>
            <a:lvl2pPr marL="795338" indent="-338138" algn="l" rtl="0" eaLnBrk="1" fontAlgn="base" hangingPunct="1">
              <a:spcBef>
                <a:spcPct val="20000"/>
              </a:spcBef>
              <a:spcAft>
                <a:spcPct val="0"/>
              </a:spcAft>
              <a:buClr>
                <a:srgbClr val="000066"/>
              </a:buClr>
              <a:buSzPct val="115000"/>
              <a:buChar char="•"/>
              <a:defRPr sz="2000">
                <a:solidFill>
                  <a:schemeClr val="tx1"/>
                </a:solidFill>
                <a:latin typeface="+mn-lt"/>
                <a:ea typeface="ＭＳ Ｐゴシック" pitchFamily="-65" charset="-128"/>
              </a:defRPr>
            </a:lvl2pPr>
            <a:lvl3pPr marL="1258888" indent="-225425" algn="l" rtl="0" eaLnBrk="1" fontAlgn="base" hangingPunct="1">
              <a:spcBef>
                <a:spcPct val="20000"/>
              </a:spcBef>
              <a:spcAft>
                <a:spcPct val="0"/>
              </a:spcAft>
              <a:buClr>
                <a:schemeClr val="accent2"/>
              </a:buClr>
              <a:buSzPct val="120000"/>
              <a:buChar char="–"/>
              <a:defRPr>
                <a:solidFill>
                  <a:schemeClr val="tx1"/>
                </a:solidFill>
                <a:latin typeface="+mn-lt"/>
                <a:ea typeface="ＭＳ Ｐゴシック" pitchFamily="-65" charset="-128"/>
              </a:defRPr>
            </a:lvl3pPr>
            <a:lvl4pPr marL="1828800" indent="-284163" algn="l" rtl="0" eaLnBrk="1" fontAlgn="base" hangingPunct="1">
              <a:spcBef>
                <a:spcPct val="20000"/>
              </a:spcBef>
              <a:spcAft>
                <a:spcPct val="0"/>
              </a:spcAft>
              <a:buFont typeface="Arial" pitchFamily="-65" charset="0"/>
              <a:buChar char="ü"/>
              <a:defRPr>
                <a:solidFill>
                  <a:schemeClr val="tx1"/>
                </a:solidFill>
                <a:latin typeface="+mn-lt"/>
                <a:ea typeface="ＭＳ Ｐゴシック" pitchFamily="-65" charset="-128"/>
              </a:defRPr>
            </a:lvl4pPr>
            <a:lvl5pPr marL="2286000" indent="-222250" algn="l" rtl="0" eaLnBrk="1" fontAlgn="base" hangingPunct="1">
              <a:spcBef>
                <a:spcPct val="20000"/>
              </a:spcBef>
              <a:spcAft>
                <a:spcPct val="0"/>
              </a:spcAft>
              <a:buChar char="»"/>
              <a:defRPr>
                <a:solidFill>
                  <a:schemeClr val="tx1"/>
                </a:solidFill>
                <a:latin typeface="+mn-lt"/>
                <a:ea typeface="ＭＳ Ｐゴシック" pitchFamily="-65" charset="-128"/>
              </a:defRPr>
            </a:lvl5pPr>
            <a:lvl6pPr marL="2743200" indent="-222250" algn="l" rtl="0" eaLnBrk="1" fontAlgn="base" hangingPunct="1">
              <a:spcBef>
                <a:spcPct val="20000"/>
              </a:spcBef>
              <a:spcAft>
                <a:spcPct val="0"/>
              </a:spcAft>
              <a:buChar char="»"/>
              <a:defRPr>
                <a:solidFill>
                  <a:schemeClr val="tx1"/>
                </a:solidFill>
                <a:latin typeface="+mn-lt"/>
                <a:ea typeface="ＭＳ Ｐゴシック" pitchFamily="-65" charset="-128"/>
              </a:defRPr>
            </a:lvl6pPr>
            <a:lvl7pPr marL="3200400" indent="-222250" algn="l" rtl="0" eaLnBrk="1" fontAlgn="base" hangingPunct="1">
              <a:spcBef>
                <a:spcPct val="20000"/>
              </a:spcBef>
              <a:spcAft>
                <a:spcPct val="0"/>
              </a:spcAft>
              <a:buChar char="»"/>
              <a:defRPr>
                <a:solidFill>
                  <a:schemeClr val="tx1"/>
                </a:solidFill>
                <a:latin typeface="+mn-lt"/>
                <a:ea typeface="ＭＳ Ｐゴシック" pitchFamily="-65" charset="-128"/>
              </a:defRPr>
            </a:lvl7pPr>
            <a:lvl8pPr marL="3657600" indent="-222250" algn="l" rtl="0" eaLnBrk="1" fontAlgn="base" hangingPunct="1">
              <a:spcBef>
                <a:spcPct val="20000"/>
              </a:spcBef>
              <a:spcAft>
                <a:spcPct val="0"/>
              </a:spcAft>
              <a:buChar char="»"/>
              <a:defRPr>
                <a:solidFill>
                  <a:schemeClr val="tx1"/>
                </a:solidFill>
                <a:latin typeface="+mn-lt"/>
                <a:ea typeface="ＭＳ Ｐゴシック" pitchFamily="-65" charset="-128"/>
              </a:defRPr>
            </a:lvl8pPr>
            <a:lvl9pPr marL="4114800" indent="-222250" algn="l" rtl="0" eaLnBrk="1" fontAlgn="base" hangingPunct="1">
              <a:spcBef>
                <a:spcPct val="20000"/>
              </a:spcBef>
              <a:spcAft>
                <a:spcPct val="0"/>
              </a:spcAft>
              <a:buChar char="»"/>
              <a:defRPr>
                <a:solidFill>
                  <a:schemeClr val="tx1"/>
                </a:solidFill>
                <a:latin typeface="+mn-lt"/>
                <a:ea typeface="ＭＳ Ｐゴシック" pitchFamily="-65"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b="1" i="0" u="none" strike="noStrike" kern="0" cap="none" spc="60" normalizeH="0" baseline="0" noProof="0" dirty="0" smtClean="0">
                <a:ln>
                  <a:noFill/>
                </a:ln>
                <a:effectLst/>
                <a:uLnTx/>
                <a:uFillTx/>
              </a:rPr>
              <a:t>Objectives:</a:t>
            </a:r>
            <a:r>
              <a:rPr kumimoji="0" lang="en-US" sz="1800" b="0" i="0" u="none" strike="noStrike" kern="0" cap="none" spc="60" normalizeH="0" baseline="0" noProof="0" dirty="0" smtClean="0">
                <a:ln>
                  <a:noFill/>
                </a:ln>
                <a:effectLst/>
                <a:uLnTx/>
                <a:uFillTx/>
              </a:rPr>
              <a:t> (</a:t>
            </a:r>
            <a:r>
              <a:rPr lang="en-US" sz="1800" kern="0" spc="60" dirty="0" smtClean="0"/>
              <a:t>Similar to those of P-3 TDR Experiment, but </a:t>
            </a:r>
            <a:r>
              <a:rPr lang="en-US" sz="1800" i="1" kern="0" spc="60" dirty="0" smtClean="0"/>
              <a:t>not yet</a:t>
            </a:r>
            <a:r>
              <a:rPr lang="en-US" sz="1800" kern="0" spc="60" dirty="0" smtClean="0"/>
              <a:t> operational.)</a:t>
            </a:r>
            <a:endParaRPr kumimoji="0" lang="en-US" sz="1800" b="0" i="0" u="none" strike="noStrike" kern="0" cap="none" spc="60" normalizeH="0" baseline="0" noProof="0" dirty="0" smtClean="0">
              <a:ln>
                <a:noFill/>
              </a:ln>
              <a:effectLst/>
              <a:uLnTx/>
              <a:uFillTx/>
            </a:endParaRPr>
          </a:p>
          <a:p>
            <a:pPr marL="0" marR="0" lvl="0" indent="0" algn="l" defTabSz="914400" rtl="0" eaLnBrk="1" fontAlgn="base" latinLnBrk="0" hangingPunct="1">
              <a:lnSpc>
                <a:spcPct val="100000"/>
              </a:lnSpc>
              <a:spcBef>
                <a:spcPts val="0"/>
              </a:spcBef>
              <a:spcAft>
                <a:spcPct val="0"/>
              </a:spcAft>
              <a:buClrTx/>
              <a:buSzTx/>
              <a:buFontTx/>
              <a:buNone/>
              <a:tabLst/>
              <a:defRPr/>
            </a:pPr>
            <a:endParaRPr kumimoji="0" lang="en-US" sz="1200" b="0" i="0" u="none" strike="noStrike" kern="0" cap="none" spc="0" normalizeH="0" baseline="0" noProof="0" dirty="0" smtClean="0">
              <a:ln>
                <a:noFill/>
              </a:ln>
              <a:effectLst/>
              <a:uLnTx/>
              <a:uFillTx/>
            </a:endParaRPr>
          </a:p>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b="1" i="0" u="none" strike="noStrike" kern="0" cap="none" spc="0" normalizeH="0" baseline="0" noProof="0" dirty="0" smtClean="0">
                <a:ln>
                  <a:noFill/>
                </a:ln>
                <a:effectLst/>
                <a:uLnTx/>
                <a:uFillTx/>
              </a:rPr>
              <a:t>Questions:</a:t>
            </a:r>
          </a:p>
          <a:p>
            <a:pPr marL="227013" marR="0" lvl="0" indent="-2270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1800" b="0" i="0" u="none" strike="noStrike" kern="0" cap="none" spc="0" normalizeH="0" baseline="0" noProof="0" dirty="0" smtClean="0">
                <a:ln>
                  <a:noFill/>
                </a:ln>
                <a:effectLst/>
                <a:uLnTx/>
                <a:uFillTx/>
              </a:rPr>
              <a:t>How effectively can G-IV TDR data replace P-3 TDR data for analyses </a:t>
            </a:r>
            <a:r>
              <a:rPr lang="en-US" sz="1800" kern="0" dirty="0"/>
              <a:t>&amp;</a:t>
            </a:r>
            <a:r>
              <a:rPr kumimoji="0" lang="en-US" sz="1800" b="0" i="0" u="none" strike="noStrike" kern="0" cap="none" spc="0" normalizeH="0" baseline="0" noProof="0" dirty="0" smtClean="0">
                <a:ln>
                  <a:noFill/>
                </a:ln>
                <a:effectLst/>
                <a:uLnTx/>
                <a:uFillTx/>
              </a:rPr>
              <a:t> </a:t>
            </a:r>
            <a:r>
              <a:rPr lang="en-US" sz="1800" kern="0" dirty="0" smtClean="0"/>
              <a:t>model initialization</a:t>
            </a:r>
            <a:r>
              <a:rPr kumimoji="0" lang="en-US" sz="1800" b="0" i="0" u="none" strike="noStrike" kern="0" cap="none" spc="0" normalizeH="0" baseline="0" noProof="0" dirty="0" smtClean="0">
                <a:ln>
                  <a:noFill/>
                </a:ln>
                <a:effectLst/>
                <a:uLnTx/>
                <a:uFillTx/>
              </a:rPr>
              <a:t>?</a:t>
            </a:r>
          </a:p>
          <a:p>
            <a:pPr marL="227013" marR="0" lvl="0" indent="-227013" algn="l" defTabSz="9144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1800" b="0" i="0" u="none" strike="noStrike" kern="0" cap="none" spc="0" normalizeH="0" baseline="0" noProof="0" dirty="0" smtClean="0">
                <a:ln>
                  <a:noFill/>
                </a:ln>
                <a:effectLst/>
                <a:uLnTx/>
                <a:uFillTx/>
              </a:rPr>
              <a:t>What </a:t>
            </a:r>
            <a:r>
              <a:rPr kumimoji="0" lang="en-US" sz="1800" b="0" i="0" u="none" strike="noStrike" kern="0" cap="none" spc="0" normalizeH="0" baseline="0" noProof="0" dirty="0">
                <a:ln>
                  <a:noFill/>
                </a:ln>
                <a:effectLst/>
                <a:uLnTx/>
                <a:uFillTx/>
              </a:rPr>
              <a:t>is the best flight pattern for model initialization?</a:t>
            </a:r>
          </a:p>
          <a:p>
            <a:pPr marL="227013" marR="0" lvl="0" indent="-227013" algn="l" defTabSz="9144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rPr>
              <a:t>How can we improve analysis and QC methods (max data &amp; min errors)?</a:t>
            </a:r>
          </a:p>
          <a:p>
            <a:pPr marL="227013" marR="0" lvl="0" indent="-227013" algn="l" defTabSz="9144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1800" b="0" i="0" u="none" strike="noStrike" kern="0" cap="none" spc="0" normalizeH="0" baseline="0" noProof="0" dirty="0" smtClean="0">
                <a:ln>
                  <a:noFill/>
                </a:ln>
                <a:effectLst/>
                <a:uLnTx/>
                <a:uFillTx/>
              </a:rPr>
              <a:t>(Need</a:t>
            </a:r>
            <a:r>
              <a:rPr kumimoji="0" lang="en-US" sz="1800" b="0" i="0" u="none" strike="noStrike" kern="0" cap="none" spc="0" normalizeH="0" baseline="0" noProof="0" dirty="0">
                <a:ln>
                  <a:noFill/>
                </a:ln>
                <a:effectLst/>
                <a:uLnTx/>
                <a:uFillTx/>
              </a:rPr>
              <a:t>: Real-time INE </a:t>
            </a:r>
            <a:r>
              <a:rPr kumimoji="0" lang="en-US" sz="1800" b="0" i="0" u="none" strike="noStrike" kern="0" cap="none" spc="0" normalizeH="0" baseline="0" noProof="0" dirty="0" smtClean="0">
                <a:ln>
                  <a:noFill/>
                </a:ln>
                <a:effectLst/>
                <a:uLnTx/>
                <a:uFillTx/>
              </a:rPr>
              <a:t>correction)</a:t>
            </a:r>
            <a:endParaRPr kumimoji="0" lang="en-US" sz="1800" b="0" i="0" u="none" strike="noStrike" kern="0" cap="none" spc="0" normalizeH="0" baseline="0" noProof="0" dirty="0">
              <a:ln>
                <a:noFill/>
              </a:ln>
              <a:effectLst/>
              <a:uLnTx/>
              <a:uFillTx/>
            </a:endParaRPr>
          </a:p>
          <a:p>
            <a:pPr marL="169863" marR="0" lvl="0" indent="-169863" algn="l" defTabSz="914400" rtl="0" eaLnBrk="1" fontAlgn="base" latinLnBrk="0" hangingPunct="1">
              <a:lnSpc>
                <a:spcPct val="100000"/>
              </a:lnSpc>
              <a:spcBef>
                <a:spcPts val="0"/>
              </a:spcBef>
              <a:spcAft>
                <a:spcPct val="0"/>
              </a:spcAft>
              <a:buClrTx/>
              <a:buSzTx/>
              <a:buFont typeface="Calibri" panose="020F0502020204030204" pitchFamily="34" charset="0"/>
              <a:buChar char="̶"/>
              <a:tabLst/>
              <a:defRPr/>
            </a:pPr>
            <a:endParaRPr kumimoji="0" lang="en-US" sz="1800" b="0" i="0" u="none" strike="noStrike" kern="0" cap="none" spc="0" normalizeH="0" baseline="0" noProof="0" dirty="0">
              <a:ln>
                <a:noFill/>
              </a:ln>
              <a:effectLst/>
              <a:uLnTx/>
              <a:uFillTx/>
              <a:latin typeface="Arial"/>
              <a:ea typeface="+mn-ea"/>
              <a:cs typeface="+mn-cs"/>
            </a:endParaRPr>
          </a:p>
        </p:txBody>
      </p:sp>
      <p:sp>
        <p:nvSpPr>
          <p:cNvPr id="6" name="TextBox 5"/>
          <p:cNvSpPr txBox="1"/>
          <p:nvPr/>
        </p:nvSpPr>
        <p:spPr>
          <a:xfrm>
            <a:off x="105262" y="4711423"/>
            <a:ext cx="3425809" cy="1200329"/>
          </a:xfrm>
          <a:prstGeom prst="rect">
            <a:avLst/>
          </a:prstGeom>
          <a:noFill/>
        </p:spPr>
        <p:txBody>
          <a:bodyPr wrap="square" rtlCol="0">
            <a:spAutoFit/>
          </a:bodyPr>
          <a:lstStyle/>
          <a:p>
            <a:pPr fontAlgn="auto">
              <a:spcBef>
                <a:spcPts val="0"/>
              </a:spcBef>
              <a:spcAft>
                <a:spcPts val="0"/>
              </a:spcAft>
            </a:pPr>
            <a:r>
              <a:rPr lang="en-US" sz="1800" dirty="0">
                <a:latin typeface="Calibri" panose="020F0502020204030204" pitchFamily="34" charset="0"/>
              </a:rPr>
              <a:t>Recent Example (Joaquin 2015):</a:t>
            </a:r>
          </a:p>
          <a:p>
            <a:pPr fontAlgn="auto">
              <a:spcBef>
                <a:spcPts val="0"/>
              </a:spcBef>
              <a:spcAft>
                <a:spcPts val="0"/>
              </a:spcAft>
            </a:pPr>
            <a:r>
              <a:rPr lang="en-US" sz="1800" dirty="0" smtClean="0">
                <a:latin typeface="Calibri" panose="020F0502020204030204" pitchFamily="34" charset="0"/>
              </a:rPr>
              <a:t>Highlights the dual use of the G-IV for inner-core TDR measurement and synoptic surveillance </a:t>
            </a:r>
          </a:p>
        </p:txBody>
      </p:sp>
      <p:grpSp>
        <p:nvGrpSpPr>
          <p:cNvPr id="3" name="Group 2"/>
          <p:cNvGrpSpPr/>
          <p:nvPr/>
        </p:nvGrpSpPr>
        <p:grpSpPr>
          <a:xfrm>
            <a:off x="3583128" y="4416228"/>
            <a:ext cx="2789945" cy="2081166"/>
            <a:chOff x="3632553" y="5133880"/>
            <a:chExt cx="2377440" cy="1649997"/>
          </a:xfrm>
        </p:grpSpPr>
        <p:grpSp>
          <p:nvGrpSpPr>
            <p:cNvPr id="2" name="Group 1"/>
            <p:cNvGrpSpPr/>
            <p:nvPr/>
          </p:nvGrpSpPr>
          <p:grpSpPr>
            <a:xfrm>
              <a:off x="3632553" y="5133880"/>
              <a:ext cx="2377440" cy="1649997"/>
              <a:chOff x="3632553" y="5133880"/>
              <a:chExt cx="2377440" cy="1649997"/>
            </a:xfrm>
          </p:grpSpPr>
          <p:grpSp>
            <p:nvGrpSpPr>
              <p:cNvPr id="8" name="Group 7"/>
              <p:cNvGrpSpPr/>
              <p:nvPr/>
            </p:nvGrpSpPr>
            <p:grpSpPr>
              <a:xfrm>
                <a:off x="3632553" y="5133880"/>
                <a:ext cx="2377440" cy="1649997"/>
                <a:chOff x="2256344" y="4264373"/>
                <a:chExt cx="2242198" cy="1828800"/>
              </a:xfrm>
            </p:grpSpPr>
            <p:pic>
              <p:nvPicPr>
                <p:cNvPr id="9" name="Picture 2" descr="http://www.aoml.noaa.gov/hrd/Storm_pages/joaquin2015/20150930N1ftk.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262" t="6494" r="8704" b="3407"/>
                <a:stretch/>
              </p:blipFill>
              <p:spPr bwMode="auto">
                <a:xfrm>
                  <a:off x="2256344" y="4264373"/>
                  <a:ext cx="2242198" cy="18288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562737" y="4279010"/>
                  <a:ext cx="926802" cy="369332"/>
                </a:xfrm>
                <a:prstGeom prst="rect">
                  <a:avLst/>
                </a:prstGeom>
                <a:noFill/>
              </p:spPr>
              <p:txBody>
                <a:bodyPr wrap="square" rtlCol="0">
                  <a:spAutoFit/>
                </a:bodyPr>
                <a:lstStyle/>
                <a:p>
                  <a:pPr fontAlgn="auto">
                    <a:spcBef>
                      <a:spcPts val="0"/>
                    </a:spcBef>
                    <a:spcAft>
                      <a:spcPts val="0"/>
                    </a:spcAft>
                  </a:pPr>
                  <a:r>
                    <a:rPr lang="en-US" sz="1800" dirty="0" smtClean="0">
                      <a:solidFill>
                        <a:srgbClr val="000000"/>
                      </a:solidFill>
                      <a:latin typeface="Calibri" panose="020F0502020204030204" pitchFamily="34" charset="0"/>
                    </a:rPr>
                    <a:t>Joaquin</a:t>
                  </a:r>
                  <a:endParaRPr lang="en-US" sz="1800" dirty="0">
                    <a:solidFill>
                      <a:srgbClr val="000000"/>
                    </a:solidFill>
                    <a:latin typeface="Calibri" panose="020F0502020204030204" pitchFamily="34" charset="0"/>
                  </a:endParaRPr>
                </a:p>
              </p:txBody>
            </p:sp>
          </p:grpSp>
          <p:sp>
            <p:nvSpPr>
              <p:cNvPr id="11" name="Rectangle 10"/>
              <p:cNvSpPr/>
              <p:nvPr/>
            </p:nvSpPr>
            <p:spPr>
              <a:xfrm>
                <a:off x="3632553" y="5135918"/>
                <a:ext cx="2377440" cy="1645920"/>
              </a:xfrm>
              <a:prstGeom prst="rect">
                <a:avLst/>
              </a:prstGeom>
              <a:noFill/>
              <a:ln w="28575" cap="flat" cmpd="sng" algn="ctr">
                <a:solidFill>
                  <a:srgbClr val="A9D1F5"/>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grpSp>
        <p:sp>
          <p:nvSpPr>
            <p:cNvPr id="12" name="Rectangle 11"/>
            <p:cNvSpPr/>
            <p:nvPr/>
          </p:nvSpPr>
          <p:spPr>
            <a:xfrm>
              <a:off x="5003515" y="5804032"/>
              <a:ext cx="727165" cy="549999"/>
            </a:xfrm>
            <a:prstGeom prst="rect">
              <a:avLst/>
            </a:prstGeom>
            <a:solidFill>
              <a:srgbClr val="C00000">
                <a:alpha val="10000"/>
              </a:srgbClr>
            </a:solidFill>
            <a:ln w="9525"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grpSp>
      <p:grpSp>
        <p:nvGrpSpPr>
          <p:cNvPr id="13" name="Group 12"/>
          <p:cNvGrpSpPr>
            <a:grpSpLocks noChangeAspect="1"/>
          </p:cNvGrpSpPr>
          <p:nvPr/>
        </p:nvGrpSpPr>
        <p:grpSpPr>
          <a:xfrm>
            <a:off x="6556746" y="4263303"/>
            <a:ext cx="2434922" cy="2434010"/>
            <a:chOff x="4830491" y="4334731"/>
            <a:chExt cx="2702709" cy="2285144"/>
          </a:xfrm>
        </p:grpSpPr>
        <p:grpSp>
          <p:nvGrpSpPr>
            <p:cNvPr id="14" name="Group 13"/>
            <p:cNvGrpSpPr/>
            <p:nvPr/>
          </p:nvGrpSpPr>
          <p:grpSpPr>
            <a:xfrm>
              <a:off x="4830491" y="4334731"/>
              <a:ext cx="2702709" cy="2285144"/>
              <a:chOff x="4830491" y="4334731"/>
              <a:chExt cx="2702709" cy="2285144"/>
            </a:xfrm>
          </p:grpSpPr>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16854" t="7960" r="9647"/>
              <a:stretch/>
            </p:blipFill>
            <p:spPr>
              <a:xfrm>
                <a:off x="4830491" y="4334731"/>
                <a:ext cx="2702709" cy="2285144"/>
              </a:xfrm>
              <a:prstGeom prst="rect">
                <a:avLst/>
              </a:prstGeom>
            </p:spPr>
          </p:pic>
          <p:sp>
            <p:nvSpPr>
              <p:cNvPr id="17" name="TextBox 16"/>
              <p:cNvSpPr txBox="1"/>
              <p:nvPr/>
            </p:nvSpPr>
            <p:spPr>
              <a:xfrm>
                <a:off x="5073443" y="4373362"/>
                <a:ext cx="643125"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alibri" panose="020F0502020204030204" pitchFamily="34" charset="0"/>
                  </a:rPr>
                  <a:t>2 km</a:t>
                </a:r>
              </a:p>
            </p:txBody>
          </p:sp>
        </p:grpSp>
        <p:sp>
          <p:nvSpPr>
            <p:cNvPr id="15" name="Rectangle 14"/>
            <p:cNvSpPr/>
            <p:nvPr/>
          </p:nvSpPr>
          <p:spPr>
            <a:xfrm>
              <a:off x="4830491" y="4334731"/>
              <a:ext cx="2702709" cy="2285144"/>
            </a:xfrm>
            <a:prstGeom prst="rect">
              <a:avLst/>
            </a:prstGeom>
            <a:noFill/>
            <a:ln w="28575" cap="flat" cmpd="sng" algn="ctr">
              <a:solidFill>
                <a:srgbClr val="A9D1F5"/>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grpSp>
      <p:cxnSp>
        <p:nvCxnSpPr>
          <p:cNvPr id="18" name="Curved Connector 17"/>
          <p:cNvCxnSpPr/>
          <p:nvPr/>
        </p:nvCxnSpPr>
        <p:spPr>
          <a:xfrm flipV="1">
            <a:off x="6029068" y="5468560"/>
            <a:ext cx="746558" cy="213008"/>
          </a:xfrm>
          <a:prstGeom prst="curvedConnector3">
            <a:avLst/>
          </a:prstGeom>
          <a:noFill/>
          <a:ln w="38100" cap="flat" cmpd="sng" algn="ctr">
            <a:solidFill>
              <a:schemeClr val="tx1"/>
            </a:solidFill>
            <a:prstDash val="solid"/>
            <a:tailEnd type="triangle"/>
          </a:ln>
          <a:effectLst>
            <a:outerShdw blurRad="40000" dist="20000" dir="5400000" rotWithShape="0">
              <a:srgbClr val="000000">
                <a:alpha val="38000"/>
              </a:srgbClr>
            </a:outerShdw>
          </a:effectLst>
        </p:spPr>
      </p:cxnSp>
    </p:spTree>
    <p:extLst>
      <p:ext uri="{BB962C8B-B14F-4D97-AF65-F5344CB8AC3E}">
        <p14:creationId xmlns:p14="http://schemas.microsoft.com/office/powerpoint/2010/main" val="3360943289"/>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 name="Rectangle 2"/>
          <p:cNvSpPr txBox="1">
            <a:spLocks noChangeArrowheads="1"/>
          </p:cNvSpPr>
          <p:nvPr/>
        </p:nvSpPr>
        <p:spPr bwMode="auto">
          <a:xfrm>
            <a:off x="93945" y="152400"/>
            <a:ext cx="8991600" cy="834740"/>
          </a:xfrm>
          <a:prstGeom prst="rect">
            <a:avLst/>
          </a:prstGeom>
          <a:noFill/>
          <a:ln w="9525">
            <a:noFill/>
            <a:miter lim="800000"/>
            <a:headEnd/>
            <a:tailEnd/>
          </a:ln>
          <a:effectLst/>
        </p:spPr>
        <p:txBody>
          <a:bodyPr vert="horz" wrap="square" lIns="91440" tIns="45720" rIns="182880" bIns="45720" numCol="1" anchor="ctr" anchorCtr="0" compatLnSpc="1">
            <a:prstTxWarp prst="textNoShape">
              <a:avLst/>
            </a:prstTxWarp>
          </a:bodyPr>
          <a:lstStyle>
            <a:lvl1pPr algn="r" rtl="0" eaLnBrk="1" fontAlgn="base" hangingPunct="1">
              <a:lnSpc>
                <a:spcPct val="90000"/>
              </a:lnSpc>
              <a:spcBef>
                <a:spcPct val="0"/>
              </a:spcBef>
              <a:spcAft>
                <a:spcPct val="0"/>
              </a:spcAft>
              <a:defRPr sz="4800" b="1">
                <a:solidFill>
                  <a:srgbClr val="003366"/>
                </a:solidFill>
                <a:latin typeface="+mn-lt"/>
                <a:ea typeface="+mj-ea"/>
                <a:cs typeface="+mj-cs"/>
              </a:defRPr>
            </a:lvl1pPr>
            <a:lvl2pPr algn="r" rtl="0" eaLnBrk="1" fontAlgn="base" hangingPunct="1">
              <a:lnSpc>
                <a:spcPct val="90000"/>
              </a:lnSpc>
              <a:spcBef>
                <a:spcPct val="0"/>
              </a:spcBef>
              <a:spcAft>
                <a:spcPct val="0"/>
              </a:spcAft>
              <a:defRPr sz="4800" b="1">
                <a:solidFill>
                  <a:srgbClr val="003366"/>
                </a:solidFill>
                <a:latin typeface="Arial" pitchFamily="-65" charset="0"/>
              </a:defRPr>
            </a:lvl2pPr>
            <a:lvl3pPr algn="r" rtl="0" eaLnBrk="1" fontAlgn="base" hangingPunct="1">
              <a:lnSpc>
                <a:spcPct val="90000"/>
              </a:lnSpc>
              <a:spcBef>
                <a:spcPct val="0"/>
              </a:spcBef>
              <a:spcAft>
                <a:spcPct val="0"/>
              </a:spcAft>
              <a:defRPr sz="4800" b="1">
                <a:solidFill>
                  <a:srgbClr val="003366"/>
                </a:solidFill>
                <a:latin typeface="Arial" pitchFamily="-65" charset="0"/>
              </a:defRPr>
            </a:lvl3pPr>
            <a:lvl4pPr algn="r" rtl="0" eaLnBrk="1" fontAlgn="base" hangingPunct="1">
              <a:lnSpc>
                <a:spcPct val="90000"/>
              </a:lnSpc>
              <a:spcBef>
                <a:spcPct val="0"/>
              </a:spcBef>
              <a:spcAft>
                <a:spcPct val="0"/>
              </a:spcAft>
              <a:defRPr sz="4800" b="1">
                <a:solidFill>
                  <a:srgbClr val="003366"/>
                </a:solidFill>
                <a:latin typeface="Arial" pitchFamily="-65" charset="0"/>
              </a:defRPr>
            </a:lvl4pPr>
            <a:lvl5pPr algn="r" rtl="0" eaLnBrk="1" fontAlgn="base" hangingPunct="1">
              <a:lnSpc>
                <a:spcPct val="90000"/>
              </a:lnSpc>
              <a:spcBef>
                <a:spcPct val="0"/>
              </a:spcBef>
              <a:spcAft>
                <a:spcPct val="0"/>
              </a:spcAft>
              <a:defRPr sz="4800" b="1">
                <a:solidFill>
                  <a:srgbClr val="003366"/>
                </a:solidFill>
                <a:latin typeface="Arial" pitchFamily="-65" charset="0"/>
              </a:defRPr>
            </a:lvl5pPr>
            <a:lvl6pPr marL="457200" algn="r" rtl="0" eaLnBrk="1" fontAlgn="base" hangingPunct="1">
              <a:lnSpc>
                <a:spcPct val="90000"/>
              </a:lnSpc>
              <a:spcBef>
                <a:spcPct val="0"/>
              </a:spcBef>
              <a:spcAft>
                <a:spcPct val="0"/>
              </a:spcAft>
              <a:defRPr sz="4800" b="1">
                <a:solidFill>
                  <a:srgbClr val="003366"/>
                </a:solidFill>
                <a:latin typeface="Arial" pitchFamily="-65" charset="0"/>
              </a:defRPr>
            </a:lvl6pPr>
            <a:lvl7pPr marL="914400" algn="r" rtl="0" eaLnBrk="1" fontAlgn="base" hangingPunct="1">
              <a:lnSpc>
                <a:spcPct val="90000"/>
              </a:lnSpc>
              <a:spcBef>
                <a:spcPct val="0"/>
              </a:spcBef>
              <a:spcAft>
                <a:spcPct val="0"/>
              </a:spcAft>
              <a:defRPr sz="4800" b="1">
                <a:solidFill>
                  <a:srgbClr val="003366"/>
                </a:solidFill>
                <a:latin typeface="Arial" pitchFamily="-65" charset="0"/>
              </a:defRPr>
            </a:lvl7pPr>
            <a:lvl8pPr marL="1371600" algn="r" rtl="0" eaLnBrk="1" fontAlgn="base" hangingPunct="1">
              <a:lnSpc>
                <a:spcPct val="90000"/>
              </a:lnSpc>
              <a:spcBef>
                <a:spcPct val="0"/>
              </a:spcBef>
              <a:spcAft>
                <a:spcPct val="0"/>
              </a:spcAft>
              <a:defRPr sz="4800" b="1">
                <a:solidFill>
                  <a:srgbClr val="003366"/>
                </a:solidFill>
                <a:latin typeface="Arial" pitchFamily="-65" charset="0"/>
              </a:defRPr>
            </a:lvl8pPr>
            <a:lvl9pPr marL="1828800" algn="r" rtl="0" eaLnBrk="1" fontAlgn="base" hangingPunct="1">
              <a:lnSpc>
                <a:spcPct val="90000"/>
              </a:lnSpc>
              <a:spcBef>
                <a:spcPct val="0"/>
              </a:spcBef>
              <a:spcAft>
                <a:spcPct val="0"/>
              </a:spcAft>
              <a:defRPr sz="4800" b="1">
                <a:solidFill>
                  <a:srgbClr val="003366"/>
                </a:solidFill>
                <a:latin typeface="Arial" pitchFamily="-65" charset="0"/>
              </a:defRPr>
            </a:lvl9pPr>
          </a:lstStyle>
          <a:p>
            <a:pPr algn="ctr"/>
            <a:r>
              <a:rPr lang="en-US" sz="4000" b="0" kern="0" spc="60" dirty="0" smtClean="0">
                <a:solidFill>
                  <a:schemeClr val="tx1"/>
                </a:solidFill>
                <a:latin typeface="Calibri" panose="020F0502020204030204" pitchFamily="34" charset="0"/>
              </a:rPr>
              <a:t>G-IV TDR 3D Winds Experiment</a:t>
            </a:r>
            <a:br>
              <a:rPr lang="en-US" sz="4000" b="0" kern="0" spc="60" dirty="0" smtClean="0">
                <a:solidFill>
                  <a:schemeClr val="tx1"/>
                </a:solidFill>
                <a:latin typeface="Calibri" panose="020F0502020204030204" pitchFamily="34" charset="0"/>
              </a:rPr>
            </a:br>
            <a:endParaRPr lang="en-US" sz="2000" b="0" kern="0" spc="60" dirty="0">
              <a:solidFill>
                <a:schemeClr val="tx1"/>
              </a:solidFill>
              <a:latin typeface="Calibri" panose="020F0502020204030204" pitchFamily="34" charset="0"/>
            </a:endParaRPr>
          </a:p>
        </p:txBody>
      </p:sp>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r="1003"/>
          <a:stretch/>
        </p:blipFill>
        <p:spPr bwMode="auto">
          <a:xfrm>
            <a:off x="4343400" y="3733800"/>
            <a:ext cx="2677254"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981200"/>
            <a:ext cx="2757488" cy="311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124700" y="1004009"/>
            <a:ext cx="1714500" cy="1954381"/>
          </a:xfrm>
          <a:prstGeom prst="rect">
            <a:avLst/>
          </a:prstGeom>
          <a:noFill/>
        </p:spPr>
        <p:txBody>
          <a:bodyPr wrap="square" rtlCol="0">
            <a:spAutoFit/>
          </a:bodyPr>
          <a:lstStyle/>
          <a:p>
            <a:pPr algn="ctr"/>
            <a:r>
              <a:rPr lang="en-US" sz="2000" b="1" dirty="0" smtClean="0">
                <a:latin typeface="+mn-lt"/>
              </a:rPr>
              <a:t>G-IV w/ </a:t>
            </a:r>
            <a:r>
              <a:rPr lang="en-US" sz="2000" b="1" u="sng" dirty="0" smtClean="0">
                <a:latin typeface="+mn-lt"/>
              </a:rPr>
              <a:t>no</a:t>
            </a:r>
            <a:r>
              <a:rPr lang="en-US" sz="2000" b="1" dirty="0" smtClean="0">
                <a:latin typeface="+mn-lt"/>
              </a:rPr>
              <a:t> INE correction</a:t>
            </a:r>
          </a:p>
          <a:p>
            <a:pPr algn="ctr"/>
            <a:endParaRPr lang="en-US" sz="2000" b="1" dirty="0">
              <a:latin typeface="+mn-lt"/>
            </a:endParaRPr>
          </a:p>
          <a:p>
            <a:pPr algn="ctr"/>
            <a:r>
              <a:rPr lang="en-US" sz="1400" b="1" dirty="0" smtClean="0">
                <a:latin typeface="+mn-lt"/>
              </a:rPr>
              <a:t>U-Bias: +5.77 m/s</a:t>
            </a:r>
          </a:p>
          <a:p>
            <a:pPr algn="ctr"/>
            <a:r>
              <a:rPr lang="en-US" sz="1400" b="1" dirty="0" smtClean="0">
                <a:latin typeface="+mn-lt"/>
              </a:rPr>
              <a:t>U-RMSE = 6.22 m/s</a:t>
            </a:r>
          </a:p>
          <a:p>
            <a:pPr algn="ctr">
              <a:spcBef>
                <a:spcPts val="600"/>
              </a:spcBef>
            </a:pPr>
            <a:r>
              <a:rPr lang="en-US" sz="1400" b="1" dirty="0" smtClean="0">
                <a:latin typeface="+mn-lt"/>
              </a:rPr>
              <a:t>V-Bias = +1.91 m/s</a:t>
            </a:r>
          </a:p>
          <a:p>
            <a:pPr algn="ctr"/>
            <a:r>
              <a:rPr lang="en-US" sz="1400" b="1" dirty="0" smtClean="0">
                <a:latin typeface="+mn-lt"/>
              </a:rPr>
              <a:t>V-RMSE = 3.23 m/s</a:t>
            </a:r>
            <a:endParaRPr lang="en-US" sz="1400" b="1" dirty="0">
              <a:latin typeface="+mn-lt"/>
            </a:endParaRPr>
          </a:p>
        </p:txBody>
      </p:sp>
      <p:sp>
        <p:nvSpPr>
          <p:cNvPr id="8" name="TextBox 7"/>
          <p:cNvSpPr txBox="1"/>
          <p:nvPr/>
        </p:nvSpPr>
        <p:spPr>
          <a:xfrm>
            <a:off x="7153114" y="3886200"/>
            <a:ext cx="1600200" cy="2262158"/>
          </a:xfrm>
          <a:prstGeom prst="rect">
            <a:avLst/>
          </a:prstGeom>
          <a:noFill/>
        </p:spPr>
        <p:txBody>
          <a:bodyPr wrap="square" rtlCol="0">
            <a:spAutoFit/>
          </a:bodyPr>
          <a:lstStyle/>
          <a:p>
            <a:pPr algn="ctr"/>
            <a:r>
              <a:rPr lang="en-US" sz="2000" b="1" dirty="0" smtClean="0">
                <a:latin typeface="+mn-lt"/>
              </a:rPr>
              <a:t>G-IV w/ INE correction</a:t>
            </a:r>
          </a:p>
          <a:p>
            <a:pPr algn="ctr"/>
            <a:endParaRPr lang="en-US" sz="2000" b="1" dirty="0">
              <a:latin typeface="+mn-lt"/>
            </a:endParaRPr>
          </a:p>
          <a:p>
            <a:pPr lvl="0" algn="ctr"/>
            <a:r>
              <a:rPr lang="en-US" sz="1400" b="1" dirty="0">
                <a:solidFill>
                  <a:prstClr val="black"/>
                </a:solidFill>
                <a:latin typeface="Calibri"/>
              </a:rPr>
              <a:t>U-Bias: </a:t>
            </a:r>
            <a:r>
              <a:rPr lang="en-US" sz="1400" b="1" dirty="0" smtClean="0">
                <a:solidFill>
                  <a:prstClr val="black"/>
                </a:solidFill>
                <a:latin typeface="Calibri"/>
              </a:rPr>
              <a:t>+1.35 m/s</a:t>
            </a:r>
            <a:endParaRPr lang="en-US" sz="1400" b="1" dirty="0">
              <a:solidFill>
                <a:prstClr val="black"/>
              </a:solidFill>
              <a:latin typeface="Calibri"/>
            </a:endParaRPr>
          </a:p>
          <a:p>
            <a:pPr lvl="0" algn="ctr"/>
            <a:r>
              <a:rPr lang="en-US" sz="1400" b="1" dirty="0">
                <a:solidFill>
                  <a:prstClr val="black"/>
                </a:solidFill>
                <a:latin typeface="Calibri"/>
              </a:rPr>
              <a:t>U-RMSE = </a:t>
            </a:r>
            <a:r>
              <a:rPr lang="en-US" sz="1400" b="1" dirty="0" smtClean="0">
                <a:solidFill>
                  <a:prstClr val="black"/>
                </a:solidFill>
                <a:latin typeface="Calibri"/>
              </a:rPr>
              <a:t>2.82 </a:t>
            </a:r>
            <a:r>
              <a:rPr lang="en-US" sz="1400" b="1" dirty="0">
                <a:solidFill>
                  <a:prstClr val="black"/>
                </a:solidFill>
                <a:latin typeface="Calibri"/>
              </a:rPr>
              <a:t>m/s</a:t>
            </a:r>
          </a:p>
          <a:p>
            <a:pPr lvl="0" algn="ctr">
              <a:spcBef>
                <a:spcPts val="600"/>
              </a:spcBef>
            </a:pPr>
            <a:r>
              <a:rPr lang="en-US" sz="1400" b="1" dirty="0">
                <a:solidFill>
                  <a:prstClr val="black"/>
                </a:solidFill>
                <a:latin typeface="Calibri"/>
              </a:rPr>
              <a:t>V-Bias = </a:t>
            </a:r>
            <a:r>
              <a:rPr lang="en-US" sz="1400" b="1" dirty="0" smtClean="0">
                <a:solidFill>
                  <a:prstClr val="black"/>
                </a:solidFill>
                <a:latin typeface="Calibri"/>
              </a:rPr>
              <a:t>+0.74 </a:t>
            </a:r>
            <a:r>
              <a:rPr lang="en-US" sz="1400" b="1" dirty="0">
                <a:solidFill>
                  <a:prstClr val="black"/>
                </a:solidFill>
                <a:latin typeface="Calibri"/>
              </a:rPr>
              <a:t>m/s</a:t>
            </a:r>
          </a:p>
          <a:p>
            <a:pPr lvl="0" algn="ctr"/>
            <a:r>
              <a:rPr lang="en-US" sz="1400" b="1" dirty="0">
                <a:solidFill>
                  <a:prstClr val="black"/>
                </a:solidFill>
                <a:latin typeface="Calibri"/>
              </a:rPr>
              <a:t>V-RMSE = </a:t>
            </a:r>
            <a:r>
              <a:rPr lang="en-US" sz="1400" b="1" dirty="0" smtClean="0">
                <a:solidFill>
                  <a:prstClr val="black"/>
                </a:solidFill>
                <a:latin typeface="Calibri"/>
              </a:rPr>
              <a:t>2.41 </a:t>
            </a:r>
            <a:r>
              <a:rPr lang="en-US" sz="1400" b="1" dirty="0">
                <a:solidFill>
                  <a:prstClr val="black"/>
                </a:solidFill>
                <a:latin typeface="Calibri"/>
              </a:rPr>
              <a:t>m/s</a:t>
            </a:r>
          </a:p>
          <a:p>
            <a:pPr algn="ctr"/>
            <a:endParaRPr lang="en-US" sz="2000" b="1" dirty="0">
              <a:latin typeface="+mn-lt"/>
            </a:endParaRPr>
          </a:p>
        </p:txBody>
      </p:sp>
      <p:sp>
        <p:nvSpPr>
          <p:cNvPr id="9" name="TextBox 8"/>
          <p:cNvSpPr txBox="1"/>
          <p:nvPr/>
        </p:nvSpPr>
        <p:spPr>
          <a:xfrm>
            <a:off x="1863671" y="1581089"/>
            <a:ext cx="1600200" cy="400110"/>
          </a:xfrm>
          <a:prstGeom prst="rect">
            <a:avLst/>
          </a:prstGeom>
          <a:noFill/>
        </p:spPr>
        <p:txBody>
          <a:bodyPr wrap="square" rtlCol="0">
            <a:spAutoFit/>
          </a:bodyPr>
          <a:lstStyle/>
          <a:p>
            <a:pPr algn="ctr"/>
            <a:r>
              <a:rPr lang="en-US" sz="2000" b="1" dirty="0" smtClean="0">
                <a:latin typeface="+mn-lt"/>
              </a:rPr>
              <a:t>P-3 “Truth”</a:t>
            </a:r>
          </a:p>
        </p:txBody>
      </p:sp>
      <p:sp>
        <p:nvSpPr>
          <p:cNvPr id="10" name="TextBox 9"/>
          <p:cNvSpPr txBox="1"/>
          <p:nvPr/>
        </p:nvSpPr>
        <p:spPr>
          <a:xfrm>
            <a:off x="1252174" y="5562600"/>
            <a:ext cx="2539139" cy="1077218"/>
          </a:xfrm>
          <a:prstGeom prst="rect">
            <a:avLst/>
          </a:prstGeom>
          <a:solidFill>
            <a:schemeClr val="tx2">
              <a:lumMod val="40000"/>
              <a:lumOff val="60000"/>
            </a:schemeClr>
          </a:solidFill>
          <a:ln w="25400">
            <a:solidFill>
              <a:schemeClr val="tx1"/>
            </a:solidFill>
          </a:ln>
        </p:spPr>
        <p:txBody>
          <a:bodyPr wrap="square" rtlCol="0">
            <a:spAutoFit/>
          </a:bodyPr>
          <a:lstStyle/>
          <a:p>
            <a:r>
              <a:rPr lang="en-US" sz="1600" dirty="0" smtClean="0">
                <a:latin typeface="+mn-lt"/>
              </a:rPr>
              <a:t>Need </a:t>
            </a:r>
            <a:r>
              <a:rPr lang="en-US" sz="1600" i="1" dirty="0" smtClean="0">
                <a:latin typeface="+mn-lt"/>
              </a:rPr>
              <a:t>real-time</a:t>
            </a:r>
            <a:r>
              <a:rPr lang="en-US" sz="1600" dirty="0" smtClean="0">
                <a:latin typeface="+mn-lt"/>
              </a:rPr>
              <a:t> corrected INE data on the G-IV, similar to what is done currently on the P-3.</a:t>
            </a:r>
            <a:endParaRPr lang="en-US" sz="1600" dirty="0">
              <a:latin typeface="+mn-lt"/>
            </a:endParaRPr>
          </a:p>
        </p:txBody>
      </p:sp>
      <p:grpSp>
        <p:nvGrpSpPr>
          <p:cNvPr id="5" name="Group 4"/>
          <p:cNvGrpSpPr/>
          <p:nvPr/>
        </p:nvGrpSpPr>
        <p:grpSpPr>
          <a:xfrm>
            <a:off x="4343400" y="750900"/>
            <a:ext cx="2679192" cy="3004856"/>
            <a:chOff x="4343400" y="750900"/>
            <a:chExt cx="2679192" cy="3004856"/>
          </a:xfrm>
        </p:grpSpPr>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5040"/>
            <a:stretch/>
          </p:blipFill>
          <p:spPr bwMode="auto">
            <a:xfrm>
              <a:off x="4343400" y="750900"/>
              <a:ext cx="2677254" cy="3004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922008" y="1676400"/>
              <a:ext cx="100584"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82603483"/>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8"/>
          <p:cNvSpPr>
            <a:spLocks noGrp="1"/>
          </p:cNvSpPr>
          <p:nvPr>
            <p:ph type="title"/>
          </p:nvPr>
        </p:nvSpPr>
        <p:spPr>
          <a:xfrm>
            <a:off x="457200" y="190834"/>
            <a:ext cx="8229600" cy="463546"/>
          </a:xfrm>
        </p:spPr>
        <p:txBody>
          <a:bodyPr>
            <a:noAutofit/>
          </a:bodyPr>
          <a:lstStyle/>
          <a:p>
            <a:r>
              <a:rPr lang="en-US" altLang="en-US" sz="4000" dirty="0" smtClean="0"/>
              <a:t>DWL Experiment</a:t>
            </a:r>
          </a:p>
        </p:txBody>
      </p:sp>
      <p:sp>
        <p:nvSpPr>
          <p:cNvPr id="10" name="Text Placeholder 9"/>
          <p:cNvSpPr>
            <a:spLocks noGrp="1"/>
          </p:cNvSpPr>
          <p:nvPr>
            <p:ph type="body" idx="1"/>
          </p:nvPr>
        </p:nvSpPr>
        <p:spPr>
          <a:xfrm>
            <a:off x="609600" y="751051"/>
            <a:ext cx="8077200" cy="401474"/>
          </a:xfrm>
        </p:spPr>
        <p:txBody>
          <a:bodyPr rtlCol="0">
            <a:noAutofit/>
          </a:bodyPr>
          <a:lstStyle/>
          <a:p>
            <a:pPr defTabSz="457177" fontAlgn="auto">
              <a:spcAft>
                <a:spcPts val="0"/>
              </a:spcAft>
              <a:buFont typeface="Arial"/>
              <a:buNone/>
              <a:defRPr/>
            </a:pPr>
            <a:r>
              <a:rPr lang="en-US" sz="2000" b="0" dirty="0" smtClean="0"/>
              <a:t>PIs: L. Bucci, J. Zhang, K. Ryan, C. </a:t>
            </a:r>
            <a:r>
              <a:rPr lang="en-US" sz="2000" b="0" dirty="0" err="1" smtClean="0"/>
              <a:t>O’Handley</a:t>
            </a:r>
            <a:r>
              <a:rPr lang="en-US" sz="2000" b="0" dirty="0" smtClean="0"/>
              <a:t>, </a:t>
            </a:r>
            <a:r>
              <a:rPr lang="en-US" sz="2000" b="0" dirty="0"/>
              <a:t>G. </a:t>
            </a:r>
            <a:r>
              <a:rPr lang="en-US" sz="2000" b="0" dirty="0" smtClean="0"/>
              <a:t>D. Emmitt, J. </a:t>
            </a:r>
            <a:r>
              <a:rPr lang="en-US" sz="2000" b="0" dirty="0" err="1" smtClean="0"/>
              <a:t>Dunion</a:t>
            </a:r>
            <a:r>
              <a:rPr lang="en-US" sz="2000" b="0" dirty="0" smtClean="0"/>
              <a:t>, R. Atlas</a:t>
            </a:r>
            <a:endParaRPr lang="en-US" sz="2000" b="0" dirty="0"/>
          </a:p>
        </p:txBody>
      </p:sp>
      <p:sp>
        <p:nvSpPr>
          <p:cNvPr id="11" name="Content Placeholder 10"/>
          <p:cNvSpPr>
            <a:spLocks noGrp="1"/>
          </p:cNvSpPr>
          <p:nvPr>
            <p:ph sz="half" idx="2"/>
          </p:nvPr>
        </p:nvSpPr>
        <p:spPr>
          <a:xfrm>
            <a:off x="180975" y="1682750"/>
            <a:ext cx="4546600" cy="4981575"/>
          </a:xfrm>
        </p:spPr>
        <p:txBody>
          <a:bodyPr rtlCol="0">
            <a:normAutofit/>
          </a:bodyPr>
          <a:lstStyle/>
          <a:p>
            <a:pPr marL="342882" indent="-342882" defTabSz="457177" fontAlgn="auto">
              <a:spcAft>
                <a:spcPts val="0"/>
              </a:spcAft>
              <a:buFont typeface="Arial"/>
              <a:buChar char="•"/>
              <a:defRPr/>
            </a:pPr>
            <a:r>
              <a:rPr lang="en-US" b="1" dirty="0">
                <a:solidFill>
                  <a:srgbClr val="C00000"/>
                </a:solidFill>
              </a:rPr>
              <a:t>Hypothesis 1:</a:t>
            </a:r>
            <a:r>
              <a:rPr lang="en-US" dirty="0"/>
              <a:t> </a:t>
            </a:r>
            <a:r>
              <a:rPr lang="en-US" dirty="0" smtClean="0"/>
              <a:t>Put wind </a:t>
            </a:r>
            <a:r>
              <a:rPr lang="en-US" dirty="0" err="1" smtClean="0"/>
              <a:t>obs</a:t>
            </a:r>
            <a:r>
              <a:rPr lang="en-US" dirty="0" smtClean="0"/>
              <a:t> from data </a:t>
            </a:r>
            <a:r>
              <a:rPr lang="en-US" dirty="0"/>
              <a:t>sparse regions </a:t>
            </a:r>
            <a:r>
              <a:rPr lang="en-US" dirty="0" smtClean="0"/>
              <a:t>into model initialization </a:t>
            </a:r>
            <a:r>
              <a:rPr lang="en-US" dirty="0"/>
              <a:t>system </a:t>
            </a:r>
            <a:r>
              <a:rPr lang="en-US" dirty="0" smtClean="0">
                <a:sym typeface="Wingdings"/>
              </a:rPr>
              <a:t> </a:t>
            </a:r>
            <a:r>
              <a:rPr lang="en-US" dirty="0" smtClean="0"/>
              <a:t>better </a:t>
            </a:r>
            <a:r>
              <a:rPr lang="en-US" dirty="0"/>
              <a:t>analysis and </a:t>
            </a:r>
            <a:r>
              <a:rPr lang="en-US" dirty="0" smtClean="0"/>
              <a:t>forecast.</a:t>
            </a:r>
            <a:endParaRPr lang="en-US" dirty="0"/>
          </a:p>
          <a:p>
            <a:pPr marL="342882" indent="-342882" defTabSz="457177" fontAlgn="auto">
              <a:spcAft>
                <a:spcPts val="0"/>
              </a:spcAft>
              <a:buFont typeface="Arial"/>
              <a:buChar char="•"/>
              <a:defRPr/>
            </a:pPr>
            <a:r>
              <a:rPr lang="en-US" b="1" dirty="0">
                <a:solidFill>
                  <a:srgbClr val="C00000"/>
                </a:solidFill>
              </a:rPr>
              <a:t>Hypothesis 2:</a:t>
            </a:r>
            <a:r>
              <a:rPr lang="en-US" dirty="0"/>
              <a:t> </a:t>
            </a:r>
            <a:r>
              <a:rPr lang="en-US" dirty="0" smtClean="0"/>
              <a:t>Use wind </a:t>
            </a:r>
            <a:r>
              <a:rPr lang="en-US" dirty="0"/>
              <a:t>profiles in the </a:t>
            </a:r>
            <a:r>
              <a:rPr lang="en-US" dirty="0" smtClean="0"/>
              <a:t>BL/environment </a:t>
            </a:r>
            <a:r>
              <a:rPr lang="en-US" dirty="0" smtClean="0">
                <a:sym typeface="Wingdings"/>
              </a:rPr>
              <a:t>to </a:t>
            </a:r>
            <a:r>
              <a:rPr lang="en-US" dirty="0" smtClean="0"/>
              <a:t>identify </a:t>
            </a:r>
            <a:r>
              <a:rPr lang="en-US" dirty="0"/>
              <a:t>key physical processes governing TC intensity change. </a:t>
            </a:r>
          </a:p>
          <a:p>
            <a:pPr marL="342882" indent="-342882" defTabSz="457177" fontAlgn="auto">
              <a:spcAft>
                <a:spcPts val="0"/>
              </a:spcAft>
              <a:buFont typeface="Arial"/>
              <a:buChar char="•"/>
              <a:defRPr/>
            </a:pPr>
            <a:r>
              <a:rPr lang="en-US" b="1" dirty="0">
                <a:solidFill>
                  <a:srgbClr val="C00000"/>
                </a:solidFill>
              </a:rPr>
              <a:t>Hypothesis 3: </a:t>
            </a:r>
            <a:r>
              <a:rPr lang="en-US" dirty="0"/>
              <a:t>The P3DWL is capable of capturing accurate observations in regions with hurricane force winds</a:t>
            </a:r>
            <a:r>
              <a:rPr lang="en-US" dirty="0" smtClean="0"/>
              <a:t>.</a:t>
            </a:r>
            <a:endParaRPr lang="en-US" dirty="0"/>
          </a:p>
        </p:txBody>
      </p:sp>
      <p:pic>
        <p:nvPicPr>
          <p:cNvPr id="15" name="image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202" y="1682750"/>
            <a:ext cx="1931988" cy="253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5106987" y="4343400"/>
            <a:ext cx="3884613" cy="1217612"/>
          </a:xfrm>
          <a:prstGeom prst="rect">
            <a:avLst/>
          </a:prstGeom>
        </p:spPr>
        <p:txBody>
          <a:bodyPr wrap="square" lIns="91435" tIns="45718" rIns="91435" bIns="45718">
            <a:spAutoFit/>
          </a:bodyPr>
          <a:lstStyle/>
          <a:p>
            <a:pPr defTabSz="457177" fontAlgn="auto">
              <a:spcBef>
                <a:spcPts val="0"/>
              </a:spcBef>
              <a:spcAft>
                <a:spcPts val="0"/>
              </a:spcAft>
              <a:defRPr/>
            </a:pPr>
            <a:r>
              <a:rPr lang="en-US" sz="1800" b="1" dirty="0">
                <a:latin typeface="Calibri"/>
                <a:ea typeface="+mn-ea"/>
              </a:rPr>
              <a:t>Pattern:</a:t>
            </a:r>
            <a:r>
              <a:rPr lang="en-US" sz="1800" dirty="0">
                <a:latin typeface="Calibri"/>
                <a:ea typeface="+mn-ea"/>
              </a:rPr>
              <a:t> Red represents RMW, black is flight track, green X is </a:t>
            </a:r>
            <a:r>
              <a:rPr lang="en-US" sz="1800" dirty="0" err="1">
                <a:latin typeface="Calibri"/>
                <a:ea typeface="+mn-ea"/>
              </a:rPr>
              <a:t>dropsonde</a:t>
            </a:r>
            <a:r>
              <a:rPr lang="en-US" sz="1800" dirty="0">
                <a:latin typeface="Calibri"/>
                <a:ea typeface="+mn-ea"/>
              </a:rPr>
              <a:t> location, blue are optically thick clouds.  Pattern can be repeated. </a:t>
            </a:r>
          </a:p>
        </p:txBody>
      </p:sp>
      <p:sp>
        <p:nvSpPr>
          <p:cNvPr id="14" name="Content Placeholder 12"/>
          <p:cNvSpPr txBox="1">
            <a:spLocks/>
          </p:cNvSpPr>
          <p:nvPr/>
        </p:nvSpPr>
        <p:spPr>
          <a:xfrm>
            <a:off x="4753226" y="1975652"/>
            <a:ext cx="4267200" cy="2790825"/>
          </a:xfrm>
          <a:prstGeom prst="rect">
            <a:avLst/>
          </a:prstGeom>
          <a:solidFill>
            <a:schemeClr val="bg2"/>
          </a:solidFill>
        </p:spPr>
        <p:txBody>
          <a:bodyPr lIns="91435" tIns="45718" rIns="91435" bIns="45718">
            <a:normAutofit fontScale="92500"/>
          </a:bodyPr>
          <a:lst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pPr fontAlgn="auto">
              <a:spcAft>
                <a:spcPts val="0"/>
              </a:spcAft>
              <a:defRPr/>
            </a:pPr>
            <a:r>
              <a:rPr lang="en-US" sz="2800" b="1" dirty="0">
                <a:solidFill>
                  <a:srgbClr val="C00000"/>
                </a:solidFill>
              </a:rPr>
              <a:t>Modules:</a:t>
            </a:r>
          </a:p>
          <a:p>
            <a:pPr lvl="1" fontAlgn="auto">
              <a:spcAft>
                <a:spcPts val="0"/>
              </a:spcAft>
              <a:defRPr/>
            </a:pPr>
            <a:r>
              <a:rPr lang="en-US" sz="2400" dirty="0"/>
              <a:t>Asymmetric TC</a:t>
            </a:r>
          </a:p>
          <a:p>
            <a:pPr lvl="1" fontAlgn="auto">
              <a:spcAft>
                <a:spcPts val="0"/>
              </a:spcAft>
              <a:defRPr/>
            </a:pPr>
            <a:r>
              <a:rPr lang="en-US" sz="2400" dirty="0"/>
              <a:t>Transit/SAL (up to +4 </a:t>
            </a:r>
            <a:r>
              <a:rPr lang="en-US" sz="2400" dirty="0" err="1"/>
              <a:t>sondes</a:t>
            </a:r>
            <a:r>
              <a:rPr lang="en-US" sz="2400" dirty="0"/>
              <a:t>)</a:t>
            </a:r>
          </a:p>
          <a:p>
            <a:pPr lvl="1" fontAlgn="auto">
              <a:spcAft>
                <a:spcPts val="0"/>
              </a:spcAft>
              <a:defRPr/>
            </a:pPr>
            <a:r>
              <a:rPr lang="en-US" sz="2400" dirty="0"/>
              <a:t>Boundary Layer</a:t>
            </a:r>
          </a:p>
          <a:p>
            <a:pPr lvl="1" fontAlgn="auto">
              <a:spcAft>
                <a:spcPts val="0"/>
              </a:spcAft>
              <a:defRPr/>
            </a:pPr>
            <a:r>
              <a:rPr lang="en-US" sz="2400" b="1" dirty="0"/>
              <a:t>High Winds</a:t>
            </a:r>
          </a:p>
          <a:p>
            <a:pPr lvl="1" fontAlgn="auto">
              <a:spcAft>
                <a:spcPts val="0"/>
              </a:spcAft>
              <a:defRPr/>
            </a:pPr>
            <a:r>
              <a:rPr lang="en-US" sz="2400" dirty="0"/>
              <a:t>Mass Flux Budget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875" y="441325"/>
            <a:ext cx="784225"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3" name="TextBox 5"/>
          <p:cNvSpPr txBox="1">
            <a:spLocks noChangeArrowheads="1"/>
          </p:cNvSpPr>
          <p:nvPr/>
        </p:nvSpPr>
        <p:spPr bwMode="auto">
          <a:xfrm>
            <a:off x="668338" y="26988"/>
            <a:ext cx="8081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a:solidFill>
                  <a:srgbClr val="000000"/>
                </a:solidFill>
                <a:latin typeface="Calibri" panose="020F0502020204030204" pitchFamily="34" charset="0"/>
              </a:rPr>
              <a:t>Small Unmanned Aerial Vehicle Experiment (SUAVE)</a:t>
            </a:r>
          </a:p>
        </p:txBody>
      </p:sp>
      <p:sp>
        <p:nvSpPr>
          <p:cNvPr id="8" name="TextBox 7"/>
          <p:cNvSpPr txBox="1"/>
          <p:nvPr/>
        </p:nvSpPr>
        <p:spPr>
          <a:xfrm>
            <a:off x="0" y="457200"/>
            <a:ext cx="9144000" cy="830263"/>
          </a:xfrm>
          <a:prstGeom prst="rect">
            <a:avLst/>
          </a:prstGeom>
          <a:noFill/>
        </p:spPr>
        <p:txBody>
          <a:bodyPr>
            <a:spAutoFit/>
          </a:bodyPr>
          <a:lstStyle/>
          <a:p>
            <a:pPr algn="ctr">
              <a:defRPr/>
            </a:pPr>
            <a:r>
              <a:rPr lang="en-US" sz="1400" dirty="0">
                <a:solidFill>
                  <a:prstClr val="black"/>
                </a:solidFill>
                <a:latin typeface="Calibri"/>
              </a:rPr>
              <a:t>PI: J.J. </a:t>
            </a:r>
            <a:r>
              <a:rPr lang="en-US" sz="1400" dirty="0" err="1">
                <a:solidFill>
                  <a:prstClr val="black"/>
                </a:solidFill>
                <a:latin typeface="Calibri"/>
              </a:rPr>
              <a:t>Cione</a:t>
            </a:r>
            <a:r>
              <a:rPr lang="en-US" sz="1400" dirty="0">
                <a:solidFill>
                  <a:prstClr val="black"/>
                </a:solidFill>
                <a:latin typeface="Calibri"/>
              </a:rPr>
              <a:t>, Co-I’s: G. Bryan, C. </a:t>
            </a:r>
            <a:r>
              <a:rPr lang="en-US" sz="1400" dirty="0" err="1">
                <a:solidFill>
                  <a:prstClr val="black"/>
                </a:solidFill>
                <a:latin typeface="Calibri"/>
              </a:rPr>
              <a:t>Fairall</a:t>
            </a:r>
            <a:r>
              <a:rPr lang="en-US" sz="1400" dirty="0">
                <a:solidFill>
                  <a:prstClr val="black"/>
                </a:solidFill>
                <a:latin typeface="Calibri"/>
              </a:rPr>
              <a:t>,</a:t>
            </a:r>
            <a:r>
              <a:rPr lang="en-US" sz="1400" dirty="0">
                <a:solidFill>
                  <a:prstClr val="black"/>
                </a:solidFill>
                <a:latin typeface="Calibri"/>
                <a:ea typeface="+mn-ea"/>
              </a:rPr>
              <a:t> J. Zhang, L. </a:t>
            </a:r>
            <a:r>
              <a:rPr lang="en-US" sz="1400" dirty="0" err="1">
                <a:solidFill>
                  <a:prstClr val="black"/>
                </a:solidFill>
                <a:latin typeface="Calibri"/>
                <a:ea typeface="+mn-ea"/>
              </a:rPr>
              <a:t>Bucci</a:t>
            </a:r>
            <a:r>
              <a:rPr lang="en-US" sz="1400" dirty="0">
                <a:solidFill>
                  <a:prstClr val="black"/>
                </a:solidFill>
                <a:latin typeface="Calibri"/>
                <a:ea typeface="+mn-ea"/>
              </a:rPr>
              <a:t>, K. Ryan, A. </a:t>
            </a:r>
            <a:r>
              <a:rPr lang="en-US" sz="1400" dirty="0" err="1">
                <a:solidFill>
                  <a:prstClr val="black"/>
                </a:solidFill>
                <a:latin typeface="Calibri"/>
                <a:ea typeface="+mn-ea"/>
              </a:rPr>
              <a:t>Aksoy</a:t>
            </a:r>
            <a:r>
              <a:rPr lang="en-US" sz="1400" dirty="0">
                <a:solidFill>
                  <a:prstClr val="black"/>
                </a:solidFill>
                <a:latin typeface="Calibri"/>
                <a:ea typeface="+mn-ea"/>
              </a:rPr>
              <a:t>, H. </a:t>
            </a:r>
            <a:r>
              <a:rPr lang="en-US" sz="1400" dirty="0" err="1">
                <a:solidFill>
                  <a:prstClr val="black"/>
                </a:solidFill>
                <a:latin typeface="Calibri"/>
                <a:ea typeface="+mn-ea"/>
              </a:rPr>
              <a:t>Holbach</a:t>
            </a:r>
            <a:r>
              <a:rPr lang="en-US" sz="1400" dirty="0">
                <a:solidFill>
                  <a:prstClr val="black"/>
                </a:solidFill>
                <a:latin typeface="Calibri"/>
                <a:ea typeface="+mn-ea"/>
              </a:rPr>
              <a:t>, </a:t>
            </a:r>
          </a:p>
          <a:p>
            <a:pPr algn="ctr">
              <a:defRPr/>
            </a:pPr>
            <a:r>
              <a:rPr lang="en-US" sz="1400" dirty="0">
                <a:solidFill>
                  <a:prstClr val="black"/>
                </a:solidFill>
                <a:latin typeface="Calibri"/>
                <a:ea typeface="+mn-ea"/>
              </a:rPr>
              <a:t>E. </a:t>
            </a:r>
            <a:r>
              <a:rPr lang="en-US" sz="1400" dirty="0" err="1">
                <a:solidFill>
                  <a:prstClr val="black"/>
                </a:solidFill>
                <a:latin typeface="Calibri"/>
                <a:ea typeface="+mn-ea"/>
              </a:rPr>
              <a:t>Konopleva</a:t>
            </a:r>
            <a:r>
              <a:rPr lang="en-US" sz="1400" dirty="0">
                <a:solidFill>
                  <a:prstClr val="black"/>
                </a:solidFill>
                <a:latin typeface="Calibri"/>
                <a:ea typeface="+mn-ea"/>
              </a:rPr>
              <a:t>, </a:t>
            </a:r>
            <a:r>
              <a:rPr lang="en-US" sz="1400" dirty="0">
                <a:solidFill>
                  <a:prstClr val="black"/>
                </a:solidFill>
                <a:latin typeface="Calibri"/>
              </a:rPr>
              <a:t>S. </a:t>
            </a:r>
            <a:r>
              <a:rPr lang="en-US" sz="1400" dirty="0" err="1">
                <a:solidFill>
                  <a:prstClr val="black"/>
                </a:solidFill>
                <a:latin typeface="Calibri"/>
              </a:rPr>
              <a:t>Aberson</a:t>
            </a:r>
            <a:r>
              <a:rPr lang="en-US" sz="1400" dirty="0">
                <a:solidFill>
                  <a:prstClr val="black"/>
                </a:solidFill>
                <a:latin typeface="Calibri"/>
              </a:rPr>
              <a:t>, E. </a:t>
            </a:r>
            <a:r>
              <a:rPr lang="en-US" sz="1400" dirty="0" err="1">
                <a:solidFill>
                  <a:prstClr val="black"/>
                </a:solidFill>
                <a:latin typeface="Calibri"/>
              </a:rPr>
              <a:t>Kalina</a:t>
            </a:r>
            <a:r>
              <a:rPr lang="en-US" sz="1400" dirty="0">
                <a:solidFill>
                  <a:prstClr val="black"/>
                </a:solidFill>
                <a:latin typeface="Calibri"/>
              </a:rPr>
              <a:t>, C. </a:t>
            </a:r>
            <a:r>
              <a:rPr lang="en-US" sz="1400" dirty="0" err="1">
                <a:solidFill>
                  <a:prstClr val="black"/>
                </a:solidFill>
                <a:latin typeface="Calibri"/>
              </a:rPr>
              <a:t>Landsea</a:t>
            </a:r>
            <a:endParaRPr lang="en-US" sz="1400" dirty="0">
              <a:solidFill>
                <a:prstClr val="black"/>
              </a:solidFill>
              <a:latin typeface="Calibri"/>
            </a:endParaRPr>
          </a:p>
          <a:p>
            <a:pPr>
              <a:defRPr/>
            </a:pPr>
            <a:endParaRPr lang="en-US" sz="2000" dirty="0">
              <a:solidFill>
                <a:prstClr val="black"/>
              </a:solidFill>
              <a:latin typeface="Calibri"/>
            </a:endParaRPr>
          </a:p>
        </p:txBody>
      </p:sp>
      <p:sp>
        <p:nvSpPr>
          <p:cNvPr id="138245" name="Rectangle 8"/>
          <p:cNvSpPr>
            <a:spLocks noChangeArrowheads="1"/>
          </p:cNvSpPr>
          <p:nvPr/>
        </p:nvSpPr>
        <p:spPr bwMode="auto">
          <a:xfrm>
            <a:off x="123825" y="990600"/>
            <a:ext cx="8839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000" b="1" i="1" dirty="0">
                <a:solidFill>
                  <a:srgbClr val="000000"/>
                </a:solidFill>
                <a:latin typeface="Calibri" panose="020F0502020204030204" pitchFamily="34" charset="0"/>
              </a:rPr>
              <a:t>Over-Arching Objective: To collect high resolution observations of tropical cyclone </a:t>
            </a:r>
            <a:r>
              <a:rPr lang="en-US" altLang="en-US" sz="2000" b="1" i="1" u="sng" dirty="0">
                <a:solidFill>
                  <a:srgbClr val="000000"/>
                </a:solidFill>
                <a:latin typeface="Calibri" panose="020F0502020204030204" pitchFamily="34" charset="0"/>
              </a:rPr>
              <a:t>boundary layer</a:t>
            </a:r>
            <a:r>
              <a:rPr lang="en-US" altLang="en-US" sz="2000" b="1" i="1" dirty="0">
                <a:solidFill>
                  <a:srgbClr val="000000"/>
                </a:solidFill>
                <a:latin typeface="Calibri" panose="020F0502020204030204" pitchFamily="34" charset="0"/>
              </a:rPr>
              <a:t> temperature, moisture and winds to improve understanding, situational awareness and operational model performance.</a:t>
            </a:r>
          </a:p>
        </p:txBody>
      </p:sp>
      <p:grpSp>
        <p:nvGrpSpPr>
          <p:cNvPr id="138246" name="Group 1"/>
          <p:cNvGrpSpPr>
            <a:grpSpLocks/>
          </p:cNvGrpSpPr>
          <p:nvPr/>
        </p:nvGrpSpPr>
        <p:grpSpPr bwMode="auto">
          <a:xfrm>
            <a:off x="159037" y="2100237"/>
            <a:ext cx="3125461" cy="1644139"/>
            <a:chOff x="0" y="2426850"/>
            <a:chExt cx="3125680" cy="1644408"/>
          </a:xfrm>
        </p:grpSpPr>
        <p:pic>
          <p:nvPicPr>
            <p:cNvPr id="138263" name="Picture 3"/>
            <p:cNvPicPr>
              <a:picLocks noChangeAspect="1"/>
            </p:cNvPicPr>
            <p:nvPr/>
          </p:nvPicPr>
          <p:blipFill rotWithShape="1">
            <a:blip r:embed="rId4">
              <a:extLst>
                <a:ext uri="{28A0092B-C50C-407E-A947-70E740481C1C}">
                  <a14:useLocalDpi xmlns:a14="http://schemas.microsoft.com/office/drawing/2010/main" val="0"/>
                </a:ext>
              </a:extLst>
            </a:blip>
            <a:srcRect l="33606" t="11528" r="20427" b="67778"/>
            <a:stretch/>
          </p:blipFill>
          <p:spPr bwMode="auto">
            <a:xfrm>
              <a:off x="0" y="2895600"/>
              <a:ext cx="1737482" cy="117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64" name="TextBox 9"/>
            <p:cNvSpPr txBox="1">
              <a:spLocks noChangeArrowheads="1"/>
            </p:cNvSpPr>
            <p:nvPr/>
          </p:nvSpPr>
          <p:spPr bwMode="auto">
            <a:xfrm>
              <a:off x="267313" y="2426850"/>
              <a:ext cx="23622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300" u="sng" dirty="0">
                  <a:solidFill>
                    <a:srgbClr val="000000"/>
                  </a:solidFill>
                  <a:latin typeface="Calibri" panose="020F0502020204030204" pitchFamily="34" charset="0"/>
                </a:rPr>
                <a:t>UAS Modules: Mature hurricane eye/eyewall; RMW</a:t>
              </a:r>
              <a:endParaRPr lang="en-US" altLang="en-US" sz="1300" b="1" u="sng" dirty="0">
                <a:solidFill>
                  <a:srgbClr val="000000"/>
                </a:solidFill>
                <a:latin typeface="Calibri" panose="020F0502020204030204" pitchFamily="34" charset="0"/>
              </a:endParaRPr>
            </a:p>
          </p:txBody>
        </p:sp>
        <p:pic>
          <p:nvPicPr>
            <p:cNvPr id="138265" name="Picture 7"/>
            <p:cNvPicPr>
              <a:picLocks noChangeAspect="1"/>
            </p:cNvPicPr>
            <p:nvPr/>
          </p:nvPicPr>
          <p:blipFill>
            <a:blip r:embed="rId5">
              <a:extLst>
                <a:ext uri="{28A0092B-C50C-407E-A947-70E740481C1C}">
                  <a14:useLocalDpi xmlns:a14="http://schemas.microsoft.com/office/drawing/2010/main" val="0"/>
                </a:ext>
              </a:extLst>
            </a:blip>
            <a:srcRect l="6145" t="34583" r="36879" b="31667"/>
            <a:stretch>
              <a:fillRect/>
            </a:stretch>
          </p:blipFill>
          <p:spPr bwMode="auto">
            <a:xfrm>
              <a:off x="1866581" y="3048559"/>
              <a:ext cx="1259099" cy="96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247" name="Group 12"/>
          <p:cNvGrpSpPr>
            <a:grpSpLocks/>
          </p:cNvGrpSpPr>
          <p:nvPr/>
        </p:nvGrpSpPr>
        <p:grpSpPr bwMode="auto">
          <a:xfrm>
            <a:off x="799197" y="3843642"/>
            <a:ext cx="2072349" cy="2274640"/>
            <a:chOff x="457199" y="4575918"/>
            <a:chExt cx="2072349" cy="2275579"/>
          </a:xfrm>
        </p:grpSpPr>
        <p:pic>
          <p:nvPicPr>
            <p:cNvPr id="138261" name="image03.png" descr="C:\Users\jun.zhang\Downloads\ftk_pizza_example.png"/>
            <p:cNvPicPr>
              <a:picLocks noChangeAspect="1" noChangeArrowheads="1"/>
            </p:cNvPicPr>
            <p:nvPr/>
          </p:nvPicPr>
          <p:blipFill>
            <a:blip r:embed="rId6" cstate="print">
              <a:extLst>
                <a:ext uri="{28A0092B-C50C-407E-A947-70E740481C1C}">
                  <a14:useLocalDpi xmlns:a14="http://schemas.microsoft.com/office/drawing/2010/main" val="0"/>
                </a:ext>
              </a:extLst>
            </a:blip>
            <a:srcRect l="3261" r="7065"/>
            <a:stretch>
              <a:fillRect/>
            </a:stretch>
          </p:blipFill>
          <p:spPr bwMode="auto">
            <a:xfrm>
              <a:off x="457199" y="5035865"/>
              <a:ext cx="2072349" cy="181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62" name="TextBox 16"/>
            <p:cNvSpPr txBox="1">
              <a:spLocks noChangeArrowheads="1"/>
            </p:cNvSpPr>
            <p:nvPr/>
          </p:nvSpPr>
          <p:spPr bwMode="auto">
            <a:xfrm>
              <a:off x="693888" y="4575918"/>
              <a:ext cx="16287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300" u="sng" dirty="0">
                  <a:solidFill>
                    <a:srgbClr val="000000"/>
                  </a:solidFill>
                  <a:latin typeface="Calibri" panose="020F0502020204030204" pitchFamily="34" charset="0"/>
                </a:rPr>
                <a:t>P3 </a:t>
              </a:r>
              <a:r>
                <a:rPr lang="en-US" altLang="en-US" sz="1300" u="sng" dirty="0" smtClean="0">
                  <a:solidFill>
                    <a:srgbClr val="000000"/>
                  </a:solidFill>
                  <a:latin typeface="Calibri" panose="020F0502020204030204" pitchFamily="34" charset="0"/>
                </a:rPr>
                <a:t>Complementary </a:t>
              </a:r>
              <a:endParaRPr lang="en-US" altLang="en-US" sz="1300" u="sng" dirty="0">
                <a:solidFill>
                  <a:srgbClr val="000000"/>
                </a:solidFill>
                <a:latin typeface="Calibri" panose="020F0502020204030204" pitchFamily="34" charset="0"/>
              </a:endParaRPr>
            </a:p>
            <a:p>
              <a:pPr algn="ctr" eaLnBrk="1" hangingPunct="1"/>
              <a:r>
                <a:rPr lang="en-US" altLang="en-US" sz="1300" u="sng" dirty="0">
                  <a:solidFill>
                    <a:srgbClr val="000000"/>
                  </a:solidFill>
                  <a:latin typeface="Calibri" panose="020F0502020204030204" pitchFamily="34" charset="0"/>
                </a:rPr>
                <a:t>“Pizza Slice” Pattern</a:t>
              </a:r>
              <a:endParaRPr lang="en-US" altLang="en-US" sz="1300" b="1" u="sng" dirty="0">
                <a:solidFill>
                  <a:srgbClr val="000000"/>
                </a:solidFill>
                <a:latin typeface="Calibri" panose="020F0502020204030204" pitchFamily="34" charset="0"/>
              </a:endParaRPr>
            </a:p>
          </p:txBody>
        </p:sp>
      </p:grpSp>
      <p:grpSp>
        <p:nvGrpSpPr>
          <p:cNvPr id="138248" name="Group 18"/>
          <p:cNvGrpSpPr>
            <a:grpSpLocks/>
          </p:cNvGrpSpPr>
          <p:nvPr/>
        </p:nvGrpSpPr>
        <p:grpSpPr bwMode="auto">
          <a:xfrm>
            <a:off x="3454519" y="3834561"/>
            <a:ext cx="2173338" cy="2283721"/>
            <a:chOff x="3061678" y="4562916"/>
            <a:chExt cx="2173339" cy="2284664"/>
          </a:xfrm>
        </p:grpSpPr>
        <p:pic>
          <p:nvPicPr>
            <p:cNvPr id="138259" name="image06.png" descr="C:\Users\jun.zhang\Downloads\ftk_inflow_example.png"/>
            <p:cNvPicPr>
              <a:picLocks noChangeAspect="1" noChangeArrowheads="1"/>
            </p:cNvPicPr>
            <p:nvPr/>
          </p:nvPicPr>
          <p:blipFill>
            <a:blip r:embed="rId7" cstate="print">
              <a:extLst>
                <a:ext uri="{28A0092B-C50C-407E-A947-70E740481C1C}">
                  <a14:useLocalDpi xmlns:a14="http://schemas.microsoft.com/office/drawing/2010/main" val="0"/>
                </a:ext>
              </a:extLst>
            </a:blip>
            <a:srcRect l="3804" r="5199"/>
            <a:stretch>
              <a:fillRect/>
            </a:stretch>
          </p:blipFill>
          <p:spPr bwMode="auto">
            <a:xfrm>
              <a:off x="3061678" y="5035868"/>
              <a:ext cx="2173339" cy="181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60" name="TextBox 17"/>
            <p:cNvSpPr txBox="1">
              <a:spLocks noChangeArrowheads="1"/>
            </p:cNvSpPr>
            <p:nvPr/>
          </p:nvSpPr>
          <p:spPr bwMode="auto">
            <a:xfrm>
              <a:off x="3292043" y="4562916"/>
              <a:ext cx="166150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300" u="sng" dirty="0">
                  <a:solidFill>
                    <a:srgbClr val="000000"/>
                  </a:solidFill>
                  <a:latin typeface="Calibri" panose="020F0502020204030204" pitchFamily="34" charset="0"/>
                </a:rPr>
                <a:t>P3 </a:t>
              </a:r>
              <a:r>
                <a:rPr lang="en-US" altLang="en-US" sz="1300" u="sng" dirty="0" smtClean="0">
                  <a:solidFill>
                    <a:srgbClr val="000000"/>
                  </a:solidFill>
                  <a:latin typeface="Calibri" panose="020F0502020204030204" pitchFamily="34" charset="0"/>
                </a:rPr>
                <a:t>Complementary </a:t>
              </a:r>
              <a:endParaRPr lang="en-US" altLang="en-US" sz="1300" u="sng" dirty="0">
                <a:solidFill>
                  <a:srgbClr val="000000"/>
                </a:solidFill>
                <a:latin typeface="Calibri" panose="020F0502020204030204" pitchFamily="34" charset="0"/>
              </a:endParaRPr>
            </a:p>
            <a:p>
              <a:pPr algn="ctr" eaLnBrk="1" hangingPunct="1"/>
              <a:r>
                <a:rPr lang="en-US" altLang="en-US" sz="1300" u="sng" dirty="0">
                  <a:solidFill>
                    <a:srgbClr val="000000"/>
                  </a:solidFill>
                  <a:latin typeface="Calibri" panose="020F0502020204030204" pitchFamily="34" charset="0"/>
                </a:rPr>
                <a:t>Lawn Mower Pattern</a:t>
              </a:r>
              <a:endParaRPr lang="en-US" altLang="en-US" sz="1300" b="1" u="sng" dirty="0">
                <a:solidFill>
                  <a:srgbClr val="000000"/>
                </a:solidFill>
                <a:latin typeface="Calibri" panose="020F0502020204030204" pitchFamily="34" charset="0"/>
              </a:endParaRPr>
            </a:p>
          </p:txBody>
        </p:sp>
      </p:grpSp>
      <p:grpSp>
        <p:nvGrpSpPr>
          <p:cNvPr id="138249" name="Group 26"/>
          <p:cNvGrpSpPr>
            <a:grpSpLocks/>
          </p:cNvGrpSpPr>
          <p:nvPr/>
        </p:nvGrpSpPr>
        <p:grpSpPr bwMode="auto">
          <a:xfrm>
            <a:off x="3592933" y="2203268"/>
            <a:ext cx="1595438" cy="1389063"/>
            <a:chOff x="2947060" y="2131517"/>
            <a:chExt cx="1596365" cy="1388565"/>
          </a:xfrm>
        </p:grpSpPr>
        <p:sp>
          <p:nvSpPr>
            <p:cNvPr id="138257" name="TextBox 19"/>
            <p:cNvSpPr txBox="1">
              <a:spLocks noChangeArrowheads="1"/>
            </p:cNvSpPr>
            <p:nvPr/>
          </p:nvSpPr>
          <p:spPr bwMode="auto">
            <a:xfrm>
              <a:off x="2947060" y="2131517"/>
              <a:ext cx="159636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300" u="sng">
                  <a:solidFill>
                    <a:srgbClr val="000000"/>
                  </a:solidFill>
                  <a:latin typeface="Calibri" panose="020F0502020204030204" pitchFamily="34" charset="0"/>
                </a:rPr>
                <a:t>UAS Module: Inflow</a:t>
              </a:r>
              <a:endParaRPr lang="en-US" altLang="en-US" sz="1300" b="1" u="sng">
                <a:solidFill>
                  <a:srgbClr val="000000"/>
                </a:solidFill>
                <a:latin typeface="Calibri" panose="020F0502020204030204" pitchFamily="34" charset="0"/>
              </a:endParaRPr>
            </a:p>
          </p:txBody>
        </p:sp>
        <p:sp>
          <p:nvSpPr>
            <p:cNvPr id="21" name="Freeform 20"/>
            <p:cNvSpPr>
              <a:spLocks/>
            </p:cNvSpPr>
            <p:nvPr/>
          </p:nvSpPr>
          <p:spPr bwMode="auto">
            <a:xfrm>
              <a:off x="3190089" y="2588553"/>
              <a:ext cx="924462" cy="931529"/>
            </a:xfrm>
            <a:custGeom>
              <a:avLst/>
              <a:gdLst>
                <a:gd name="T0" fmla="*/ 1263696 w 2171008"/>
                <a:gd name="T1" fmla="*/ 0 h 2743312"/>
                <a:gd name="T2" fmla="*/ 641396 w 2171008"/>
                <a:gd name="T3" fmla="*/ 355600 h 2743312"/>
                <a:gd name="T4" fmla="*/ 171496 w 2171008"/>
                <a:gd name="T5" fmla="*/ 838200 h 2743312"/>
                <a:gd name="T6" fmla="*/ 31796 w 2171008"/>
                <a:gd name="T7" fmla="*/ 2006600 h 2743312"/>
                <a:gd name="T8" fmla="*/ 730296 w 2171008"/>
                <a:gd name="T9" fmla="*/ 2705100 h 2743312"/>
                <a:gd name="T10" fmla="*/ 1822496 w 2171008"/>
                <a:gd name="T11" fmla="*/ 2565400 h 2743312"/>
                <a:gd name="T12" fmla="*/ 2165396 w 2171008"/>
                <a:gd name="T13" fmla="*/ 1841500 h 2743312"/>
                <a:gd name="T14" fmla="*/ 1606596 w 2171008"/>
                <a:gd name="T15" fmla="*/ 1143000 h 2743312"/>
                <a:gd name="T16" fmla="*/ 819196 w 2171008"/>
                <a:gd name="T17" fmla="*/ 1511300 h 2743312"/>
                <a:gd name="T18" fmla="*/ 869996 w 2171008"/>
                <a:gd name="T19" fmla="*/ 2108200 h 2743312"/>
                <a:gd name="T20" fmla="*/ 1416096 w 2171008"/>
                <a:gd name="T21" fmla="*/ 2235200 h 2743312"/>
                <a:gd name="T22" fmla="*/ 1593896 w 2171008"/>
                <a:gd name="T23" fmla="*/ 1778000 h 2743312"/>
                <a:gd name="T24" fmla="*/ 1314496 w 2171008"/>
                <a:gd name="T25" fmla="*/ 1663700 h 27433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71008" h="2743312">
                  <a:moveTo>
                    <a:pt x="1263696" y="0"/>
                  </a:moveTo>
                  <a:cubicBezTo>
                    <a:pt x="1043562" y="107950"/>
                    <a:pt x="823429" y="215900"/>
                    <a:pt x="641396" y="355600"/>
                  </a:cubicBezTo>
                  <a:cubicBezTo>
                    <a:pt x="459363" y="495300"/>
                    <a:pt x="273096" y="563033"/>
                    <a:pt x="171496" y="838200"/>
                  </a:cubicBezTo>
                  <a:cubicBezTo>
                    <a:pt x="69896" y="1113367"/>
                    <a:pt x="-61337" y="1695450"/>
                    <a:pt x="31796" y="2006600"/>
                  </a:cubicBezTo>
                  <a:cubicBezTo>
                    <a:pt x="124929" y="2317750"/>
                    <a:pt x="431846" y="2611967"/>
                    <a:pt x="730296" y="2705100"/>
                  </a:cubicBezTo>
                  <a:cubicBezTo>
                    <a:pt x="1028746" y="2798233"/>
                    <a:pt x="1583313" y="2709333"/>
                    <a:pt x="1822496" y="2565400"/>
                  </a:cubicBezTo>
                  <a:cubicBezTo>
                    <a:pt x="2061679" y="2421467"/>
                    <a:pt x="2201379" y="2078567"/>
                    <a:pt x="2165396" y="1841500"/>
                  </a:cubicBezTo>
                  <a:cubicBezTo>
                    <a:pt x="2129413" y="1604433"/>
                    <a:pt x="1830963" y="1198033"/>
                    <a:pt x="1606596" y="1143000"/>
                  </a:cubicBezTo>
                  <a:cubicBezTo>
                    <a:pt x="1382229" y="1087967"/>
                    <a:pt x="941963" y="1350433"/>
                    <a:pt x="819196" y="1511300"/>
                  </a:cubicBezTo>
                  <a:cubicBezTo>
                    <a:pt x="696429" y="1672167"/>
                    <a:pt x="770513" y="1987550"/>
                    <a:pt x="869996" y="2108200"/>
                  </a:cubicBezTo>
                  <a:cubicBezTo>
                    <a:pt x="969479" y="2228850"/>
                    <a:pt x="1295446" y="2290233"/>
                    <a:pt x="1416096" y="2235200"/>
                  </a:cubicBezTo>
                  <a:cubicBezTo>
                    <a:pt x="1536746" y="2180167"/>
                    <a:pt x="1610829" y="1873250"/>
                    <a:pt x="1593896" y="1778000"/>
                  </a:cubicBezTo>
                  <a:cubicBezTo>
                    <a:pt x="1576963" y="1682750"/>
                    <a:pt x="1314496" y="1663700"/>
                    <a:pt x="1314496" y="1663700"/>
                  </a:cubicBezTo>
                </a:path>
              </a:pathLst>
            </a:custGeom>
            <a:noFill/>
            <a:ln w="25400">
              <a:solidFill>
                <a:srgbClr val="0000FF"/>
              </a:solidFill>
              <a:round/>
              <a:headEnd/>
              <a:tailEnd/>
            </a:ln>
            <a:effectLst/>
            <a:scene3d>
              <a:camera prst="legacyObliqueTopRight">
                <a:rot lat="21299999" lon="0" rev="0"/>
              </a:camera>
              <a:lightRig rig="legacyFlat3" dir="b"/>
            </a:scene3d>
            <a:sp3d extrusionH="430200" prstMaterial="legacyMatte">
              <a:bevelT w="13500" h="13500" prst="angle"/>
              <a:bevelB w="13500" h="13500" prst="angle"/>
              <a:extrusionClr>
                <a:srgbClr val="0000FF"/>
              </a:extrusionClr>
            </a:sp3d>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40000" dist="20000" dir="5400000" rotWithShape="0">
                      <a:srgbClr val="000000">
                        <a:alpha val="37999"/>
                      </a:srgbClr>
                    </a:outerShdw>
                  </a:effectLst>
                </a14:hiddenEffects>
              </a:ext>
            </a:extLst>
          </p:spPr>
          <p:txBody>
            <a:bodyPr anchor="ctr" upright="1"/>
            <a:lstStyle/>
            <a:p>
              <a:pPr fontAlgn="auto">
                <a:spcBef>
                  <a:spcPts val="0"/>
                </a:spcBef>
                <a:spcAft>
                  <a:spcPts val="0"/>
                </a:spcAft>
                <a:defRPr/>
              </a:pPr>
              <a:endParaRPr lang="en-US" sz="1800">
                <a:solidFill>
                  <a:prstClr val="black"/>
                </a:solidFill>
                <a:latin typeface="Calibri"/>
                <a:ea typeface="+mn-ea"/>
              </a:endParaRPr>
            </a:p>
          </p:txBody>
        </p:sp>
      </p:grpSp>
      <p:grpSp>
        <p:nvGrpSpPr>
          <p:cNvPr id="138250" name="Group 23"/>
          <p:cNvGrpSpPr>
            <a:grpSpLocks/>
          </p:cNvGrpSpPr>
          <p:nvPr/>
        </p:nvGrpSpPr>
        <p:grpSpPr bwMode="auto">
          <a:xfrm>
            <a:off x="5966225" y="2201095"/>
            <a:ext cx="2693842" cy="2125707"/>
            <a:chOff x="3587136" y="4959644"/>
            <a:chExt cx="2694295" cy="2126070"/>
          </a:xfrm>
        </p:grpSpPr>
        <p:pic>
          <p:nvPicPr>
            <p:cNvPr id="138255" name="Picture 2"/>
            <p:cNvPicPr>
              <a:picLocks noChangeAspect="1"/>
            </p:cNvPicPr>
            <p:nvPr/>
          </p:nvPicPr>
          <p:blipFill>
            <a:blip r:embed="rId8" cstate="print">
              <a:extLst>
                <a:ext uri="{28A0092B-C50C-407E-A947-70E740481C1C}">
                  <a14:useLocalDpi xmlns:a14="http://schemas.microsoft.com/office/drawing/2010/main" val="0"/>
                </a:ext>
              </a:extLst>
            </a:blip>
            <a:srcRect l="14397" t="12222" r="26717" b="61250"/>
            <a:stretch>
              <a:fillRect/>
            </a:stretch>
          </p:blipFill>
          <p:spPr bwMode="auto">
            <a:xfrm>
              <a:off x="3587136" y="5462373"/>
              <a:ext cx="2694295" cy="162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56" name="TextBox 21"/>
            <p:cNvSpPr txBox="1">
              <a:spLocks noChangeArrowheads="1"/>
            </p:cNvSpPr>
            <p:nvPr/>
          </p:nvSpPr>
          <p:spPr bwMode="auto">
            <a:xfrm>
              <a:off x="3629025" y="4959644"/>
              <a:ext cx="254677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300" u="sng" dirty="0">
                  <a:solidFill>
                    <a:srgbClr val="000000"/>
                  </a:solidFill>
                  <a:latin typeface="Calibri" panose="020F0502020204030204" pitchFamily="34" charset="0"/>
                </a:rPr>
                <a:t>UAS Module: Boundary layer </a:t>
              </a:r>
            </a:p>
            <a:p>
              <a:pPr algn="ctr" eaLnBrk="1" hangingPunct="1"/>
              <a:r>
                <a:rPr lang="en-US" altLang="en-US" sz="1300" u="sng" dirty="0">
                  <a:solidFill>
                    <a:srgbClr val="000000"/>
                  </a:solidFill>
                  <a:latin typeface="Calibri" panose="020F0502020204030204" pitchFamily="34" charset="0"/>
                </a:rPr>
                <a:t>entrainment/convective downdraft</a:t>
              </a:r>
            </a:p>
          </p:txBody>
        </p:sp>
      </p:grpSp>
      <p:grpSp>
        <p:nvGrpSpPr>
          <p:cNvPr id="138251" name="Group 4"/>
          <p:cNvGrpSpPr>
            <a:grpSpLocks/>
          </p:cNvGrpSpPr>
          <p:nvPr/>
        </p:nvGrpSpPr>
        <p:grpSpPr bwMode="auto">
          <a:xfrm>
            <a:off x="6181341" y="4335156"/>
            <a:ext cx="2373116" cy="2196935"/>
            <a:chOff x="7009693" y="2492372"/>
            <a:chExt cx="2373116" cy="2197828"/>
          </a:xfrm>
        </p:grpSpPr>
        <p:pic>
          <p:nvPicPr>
            <p:cNvPr id="138253" name="image07.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09693" y="2958005"/>
              <a:ext cx="2373116" cy="173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54" name="TextBox 22"/>
            <p:cNvSpPr txBox="1">
              <a:spLocks noChangeArrowheads="1"/>
            </p:cNvSpPr>
            <p:nvPr/>
          </p:nvSpPr>
          <p:spPr bwMode="auto">
            <a:xfrm>
              <a:off x="7488365" y="2492372"/>
              <a:ext cx="141577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300" u="sng" dirty="0">
                  <a:solidFill>
                    <a:srgbClr val="000000"/>
                  </a:solidFill>
                  <a:latin typeface="Calibri" panose="020F0502020204030204" pitchFamily="34" charset="0"/>
                </a:rPr>
                <a:t>UAS Module</a:t>
              </a:r>
              <a:r>
                <a:rPr lang="en-US" altLang="en-US" sz="1200" u="sng" dirty="0">
                  <a:solidFill>
                    <a:srgbClr val="000000"/>
                  </a:solidFill>
                  <a:latin typeface="Calibri" panose="020F0502020204030204" pitchFamily="34" charset="0"/>
                </a:rPr>
                <a:t>: Eddy </a:t>
              </a:r>
            </a:p>
            <a:p>
              <a:pPr algn="ctr" eaLnBrk="1" hangingPunct="1"/>
              <a:r>
                <a:rPr lang="en-US" altLang="en-US" sz="1200" u="sng" dirty="0">
                  <a:solidFill>
                    <a:srgbClr val="000000"/>
                  </a:solidFill>
                  <a:latin typeface="Calibri" panose="020F0502020204030204" pitchFamily="34" charset="0"/>
                </a:rPr>
                <a:t>Dissipation </a:t>
              </a:r>
            </a:p>
            <a:p>
              <a:pPr algn="ctr" eaLnBrk="1" hangingPunct="1"/>
              <a:endParaRPr lang="en-US" altLang="en-US" sz="1300" u="sng" dirty="0">
                <a:solidFill>
                  <a:srgbClr val="000000"/>
                </a:solidFill>
                <a:latin typeface="Calibri" panose="020F0502020204030204" pitchFamily="34" charset="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3"/>
          <p:cNvSpPr>
            <a:spLocks noGrp="1"/>
          </p:cNvSpPr>
          <p:nvPr>
            <p:ph type="title"/>
          </p:nvPr>
        </p:nvSpPr>
        <p:spPr>
          <a:xfrm>
            <a:off x="628650" y="4763"/>
            <a:ext cx="7886700" cy="976312"/>
          </a:xfrm>
        </p:spPr>
        <p:txBody>
          <a:bodyPr/>
          <a:lstStyle/>
          <a:p>
            <a:pPr algn="ctr"/>
            <a:r>
              <a:rPr lang="en-US" altLang="en-US" sz="3600" smtClean="0"/>
              <a:t>CYGNSS Validation</a:t>
            </a:r>
          </a:p>
        </p:txBody>
      </p:sp>
      <p:sp>
        <p:nvSpPr>
          <p:cNvPr id="5" name="TextBox 4"/>
          <p:cNvSpPr txBox="1"/>
          <p:nvPr/>
        </p:nvSpPr>
        <p:spPr>
          <a:xfrm>
            <a:off x="350067" y="1371600"/>
            <a:ext cx="3879850" cy="4893643"/>
          </a:xfrm>
          <a:prstGeom prst="rect">
            <a:avLst/>
          </a:prstGeom>
          <a:noFill/>
        </p:spPr>
        <p:txBody>
          <a:bodyPr lIns="91435" tIns="45718" rIns="91435" bIns="45718">
            <a:spAutoFit/>
          </a:bodyPr>
          <a:lstStyle/>
          <a:p>
            <a:pPr fontAlgn="auto">
              <a:spcBef>
                <a:spcPts val="0"/>
              </a:spcBef>
              <a:spcAft>
                <a:spcPts val="0"/>
              </a:spcAft>
              <a:defRPr/>
            </a:pPr>
            <a:r>
              <a:rPr lang="en-US" sz="1800" dirty="0">
                <a:solidFill>
                  <a:srgbClr val="0070C0"/>
                </a:solidFill>
                <a:latin typeface="Calibri" panose="020F0502020204030204"/>
                <a:ea typeface="+mn-ea"/>
              </a:rPr>
              <a:t>Mission Description:</a:t>
            </a:r>
            <a:r>
              <a:rPr lang="en-US" sz="1800" dirty="0">
                <a:solidFill>
                  <a:srgbClr val="70AD47"/>
                </a:solidFill>
                <a:latin typeface="Calibri" panose="020F0502020204030204"/>
                <a:ea typeface="+mn-ea"/>
              </a:rPr>
              <a:t>  </a:t>
            </a:r>
            <a:r>
              <a:rPr lang="en-US" sz="1800" dirty="0">
                <a:solidFill>
                  <a:prstClr val="black"/>
                </a:solidFill>
                <a:latin typeface="Calibri" panose="020F0502020204030204"/>
                <a:ea typeface="+mn-ea"/>
              </a:rPr>
              <a:t>Collect SFMR and dropsonde data </a:t>
            </a:r>
            <a:r>
              <a:rPr lang="en-US" sz="1800" dirty="0" smtClean="0">
                <a:solidFill>
                  <a:prstClr val="black"/>
                </a:solidFill>
                <a:latin typeface="Calibri" panose="020F0502020204030204"/>
                <a:ea typeface="+mn-ea"/>
              </a:rPr>
              <a:t>closely </a:t>
            </a:r>
            <a:r>
              <a:rPr lang="en-US" sz="1800" dirty="0">
                <a:solidFill>
                  <a:prstClr val="black"/>
                </a:solidFill>
                <a:latin typeface="Calibri" panose="020F0502020204030204"/>
                <a:ea typeface="+mn-ea"/>
              </a:rPr>
              <a:t>collocated in space and time to CYGNSS satellite </a:t>
            </a:r>
            <a:r>
              <a:rPr lang="en-US" sz="1800" dirty="0" smtClean="0">
                <a:solidFill>
                  <a:prstClr val="black"/>
                </a:solidFill>
                <a:latin typeface="Calibri" panose="020F0502020204030204"/>
                <a:ea typeface="+mn-ea"/>
              </a:rPr>
              <a:t>overpasses. </a:t>
            </a:r>
            <a:endParaRPr lang="en-US" sz="1800" dirty="0">
              <a:solidFill>
                <a:prstClr val="black"/>
              </a:solidFill>
              <a:latin typeface="Calibri" panose="020F0502020204030204"/>
              <a:ea typeface="+mn-ea"/>
            </a:endParaRPr>
          </a:p>
          <a:p>
            <a:pPr fontAlgn="auto">
              <a:spcBef>
                <a:spcPts val="0"/>
              </a:spcBef>
              <a:spcAft>
                <a:spcPts val="0"/>
              </a:spcAft>
              <a:defRPr/>
            </a:pPr>
            <a:endParaRPr lang="en-US" sz="800" dirty="0">
              <a:solidFill>
                <a:prstClr val="black"/>
              </a:solidFill>
              <a:latin typeface="Calibri" panose="020F0502020204030204"/>
              <a:ea typeface="+mn-ea"/>
            </a:endParaRPr>
          </a:p>
          <a:p>
            <a:pPr fontAlgn="auto">
              <a:spcBef>
                <a:spcPts val="0"/>
              </a:spcBef>
              <a:spcAft>
                <a:spcPts val="0"/>
              </a:spcAft>
              <a:defRPr/>
            </a:pPr>
            <a:r>
              <a:rPr lang="en-US" sz="1800" dirty="0">
                <a:solidFill>
                  <a:srgbClr val="C00000"/>
                </a:solidFill>
                <a:latin typeface="Calibri" panose="020F0502020204030204"/>
                <a:ea typeface="+mn-ea"/>
              </a:rPr>
              <a:t>Pattern:</a:t>
            </a:r>
            <a:r>
              <a:rPr lang="en-US" sz="1800" dirty="0">
                <a:solidFill>
                  <a:prstClr val="black"/>
                </a:solidFill>
                <a:latin typeface="Calibri" panose="020F0502020204030204"/>
                <a:ea typeface="+mn-ea"/>
              </a:rPr>
              <a:t> Any standard in-storm, low-level reconnaissance pattern that contains a straight leg that passes through the center of the storm. </a:t>
            </a:r>
          </a:p>
          <a:p>
            <a:pPr fontAlgn="auto">
              <a:spcBef>
                <a:spcPts val="0"/>
              </a:spcBef>
              <a:spcAft>
                <a:spcPts val="0"/>
              </a:spcAft>
              <a:defRPr/>
            </a:pPr>
            <a:endParaRPr lang="en-US" sz="800" dirty="0">
              <a:solidFill>
                <a:prstClr val="black"/>
              </a:solidFill>
              <a:latin typeface="Calibri" panose="020F0502020204030204"/>
              <a:ea typeface="+mn-ea"/>
            </a:endParaRPr>
          </a:p>
          <a:p>
            <a:pPr fontAlgn="auto">
              <a:spcBef>
                <a:spcPts val="0"/>
              </a:spcBef>
              <a:spcAft>
                <a:spcPts val="0"/>
              </a:spcAft>
              <a:defRPr/>
            </a:pPr>
            <a:r>
              <a:rPr lang="en-US" sz="1800" dirty="0">
                <a:solidFill>
                  <a:srgbClr val="70AD47">
                    <a:lumMod val="75000"/>
                  </a:srgbClr>
                </a:solidFill>
                <a:latin typeface="Calibri" panose="020F0502020204030204"/>
                <a:ea typeface="+mn-ea"/>
              </a:rPr>
              <a:t>Expendables: </a:t>
            </a:r>
            <a:r>
              <a:rPr lang="en-US" sz="1800" dirty="0">
                <a:solidFill>
                  <a:prstClr val="black"/>
                </a:solidFill>
                <a:latin typeface="Calibri" panose="020F0502020204030204"/>
                <a:ea typeface="+mn-ea"/>
              </a:rPr>
              <a:t>No additional dropsondes are required beyond the standard drop locations.  However, RMW drops would be beneficial.</a:t>
            </a:r>
          </a:p>
          <a:p>
            <a:pPr fontAlgn="auto">
              <a:spcBef>
                <a:spcPts val="0"/>
              </a:spcBef>
              <a:spcAft>
                <a:spcPts val="0"/>
              </a:spcAft>
              <a:defRPr/>
            </a:pPr>
            <a:endParaRPr lang="en-US" sz="800" dirty="0">
              <a:solidFill>
                <a:srgbClr val="7030A0"/>
              </a:solidFill>
              <a:latin typeface="Calibri" panose="020F0502020204030204"/>
              <a:ea typeface="+mn-ea"/>
            </a:endParaRPr>
          </a:p>
          <a:p>
            <a:pPr fontAlgn="auto">
              <a:spcBef>
                <a:spcPts val="0"/>
              </a:spcBef>
              <a:spcAft>
                <a:spcPts val="0"/>
              </a:spcAft>
              <a:defRPr/>
            </a:pPr>
            <a:r>
              <a:rPr lang="en-US" sz="1800" dirty="0">
                <a:solidFill>
                  <a:srgbClr val="7030A0"/>
                </a:solidFill>
                <a:latin typeface="Calibri" panose="020F0502020204030204"/>
                <a:ea typeface="+mn-ea"/>
              </a:rPr>
              <a:t>Notes:</a:t>
            </a:r>
            <a:r>
              <a:rPr lang="en-US" sz="1800" dirty="0">
                <a:solidFill>
                  <a:prstClr val="black"/>
                </a:solidFill>
                <a:latin typeface="Calibri" panose="020F0502020204030204"/>
                <a:ea typeface="+mn-ea"/>
              </a:rPr>
              <a:t> </a:t>
            </a:r>
            <a:r>
              <a:rPr lang="en-US" sz="1800" dirty="0" smtClean="0">
                <a:solidFill>
                  <a:prstClr val="black"/>
                </a:solidFill>
                <a:latin typeface="Calibri" panose="020F0502020204030204"/>
                <a:ea typeface="+mn-ea"/>
              </a:rPr>
              <a:t>Shift IP </a:t>
            </a:r>
            <a:r>
              <a:rPr lang="en-US" sz="1800" dirty="0">
                <a:solidFill>
                  <a:prstClr val="black"/>
                </a:solidFill>
                <a:latin typeface="Calibri" panose="020F0502020204030204"/>
                <a:ea typeface="+mn-ea"/>
              </a:rPr>
              <a:t>and take-off </a:t>
            </a:r>
            <a:r>
              <a:rPr lang="en-US" sz="1800" dirty="0" smtClean="0">
                <a:solidFill>
                  <a:prstClr val="black"/>
                </a:solidFill>
                <a:latin typeface="Calibri" panose="020F0502020204030204"/>
                <a:ea typeface="+mn-ea"/>
              </a:rPr>
              <a:t>time in </a:t>
            </a:r>
            <a:r>
              <a:rPr lang="en-US" sz="1800" dirty="0">
                <a:solidFill>
                  <a:prstClr val="black"/>
                </a:solidFill>
                <a:latin typeface="Calibri" panose="020F0502020204030204"/>
                <a:ea typeface="+mn-ea"/>
              </a:rPr>
              <a:t>order to obtain correct orientation and time for the P-3 flight leg that will occur while CYGNSS is flying over the storm.</a:t>
            </a:r>
          </a:p>
        </p:txBody>
      </p:sp>
      <p:sp>
        <p:nvSpPr>
          <p:cNvPr id="7" name="TextBox 6"/>
          <p:cNvSpPr txBox="1"/>
          <p:nvPr/>
        </p:nvSpPr>
        <p:spPr>
          <a:xfrm>
            <a:off x="1066800" y="763588"/>
            <a:ext cx="7300913" cy="374650"/>
          </a:xfrm>
          <a:prstGeom prst="rect">
            <a:avLst/>
          </a:prstGeom>
          <a:noFill/>
        </p:spPr>
        <p:txBody>
          <a:bodyPr wrap="none" lIns="91435" tIns="45718" rIns="91435" bIns="45718">
            <a:spAutoFit/>
          </a:bodyPr>
          <a:lstStyle/>
          <a:p>
            <a:pPr fontAlgn="auto">
              <a:spcBef>
                <a:spcPts val="0"/>
              </a:spcBef>
              <a:spcAft>
                <a:spcPts val="0"/>
              </a:spcAft>
              <a:defRPr/>
            </a:pPr>
            <a:r>
              <a:rPr lang="en-US" sz="1800" dirty="0">
                <a:solidFill>
                  <a:prstClr val="black">
                    <a:lumMod val="65000"/>
                    <a:lumOff val="35000"/>
                  </a:prstClr>
                </a:solidFill>
                <a:latin typeface="Calibri" panose="020F0502020204030204"/>
                <a:ea typeface="+mn-ea"/>
              </a:rPr>
              <a:t>PIs: </a:t>
            </a:r>
            <a:r>
              <a:rPr lang="en-US" sz="1800" dirty="0" err="1">
                <a:solidFill>
                  <a:prstClr val="black">
                    <a:lumMod val="65000"/>
                    <a:lumOff val="35000"/>
                  </a:prstClr>
                </a:solidFill>
                <a:latin typeface="Calibri" panose="020F0502020204030204"/>
                <a:ea typeface="+mn-ea"/>
              </a:rPr>
              <a:t>Bachir</a:t>
            </a:r>
            <a:r>
              <a:rPr lang="en-US" sz="1800" dirty="0">
                <a:solidFill>
                  <a:prstClr val="black">
                    <a:lumMod val="65000"/>
                    <a:lumOff val="35000"/>
                  </a:prstClr>
                </a:solidFill>
                <a:latin typeface="Calibri" panose="020F0502020204030204"/>
                <a:ea typeface="+mn-ea"/>
              </a:rPr>
              <a:t> </a:t>
            </a:r>
            <a:r>
              <a:rPr lang="en-US" sz="1800" dirty="0" err="1">
                <a:solidFill>
                  <a:prstClr val="black">
                    <a:lumMod val="65000"/>
                    <a:lumOff val="35000"/>
                  </a:prstClr>
                </a:solidFill>
                <a:latin typeface="Calibri" panose="020F0502020204030204"/>
                <a:ea typeface="+mn-ea"/>
              </a:rPr>
              <a:t>Annane</a:t>
            </a:r>
            <a:r>
              <a:rPr lang="en-US" sz="1800" dirty="0">
                <a:solidFill>
                  <a:prstClr val="black">
                    <a:lumMod val="65000"/>
                    <a:lumOff val="35000"/>
                  </a:prstClr>
                </a:solidFill>
                <a:latin typeface="Calibri" panose="020F0502020204030204"/>
                <a:ea typeface="+mn-ea"/>
              </a:rPr>
              <a:t>, Heather Holbach, Brad Klotz, and Mark Bourassa (FSU) </a:t>
            </a:r>
          </a:p>
        </p:txBody>
      </p:sp>
      <p:pic>
        <p:nvPicPr>
          <p:cNvPr id="140293" name="Picture 7"/>
          <p:cNvPicPr>
            <a:picLocks noChangeAspect="1"/>
          </p:cNvPicPr>
          <p:nvPr/>
        </p:nvPicPr>
        <p:blipFill>
          <a:blip r:embed="rId2">
            <a:extLst>
              <a:ext uri="{28A0092B-C50C-407E-A947-70E740481C1C}">
                <a14:useLocalDpi xmlns:a14="http://schemas.microsoft.com/office/drawing/2010/main" val="0"/>
              </a:ext>
            </a:extLst>
          </a:blip>
          <a:srcRect l="5244" t="18785" r="15631" b="16142"/>
          <a:stretch>
            <a:fillRect/>
          </a:stretch>
        </p:blipFill>
        <p:spPr bwMode="auto">
          <a:xfrm>
            <a:off x="4508500" y="2289175"/>
            <a:ext cx="4341813" cy="357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p:cNvCxnSpPr/>
          <p:nvPr/>
        </p:nvCxnSpPr>
        <p:spPr>
          <a:xfrm>
            <a:off x="6253163" y="3803650"/>
            <a:ext cx="846137" cy="1487488"/>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6011863" y="5246688"/>
            <a:ext cx="1087437" cy="3175"/>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6070600" y="3862388"/>
            <a:ext cx="1377950" cy="1350962"/>
          </a:xfrm>
          <a:prstGeom prst="straightConnector1">
            <a:avLst/>
          </a:prstGeom>
          <a:ln w="28575">
            <a:solidFill>
              <a:srgbClr val="E60099"/>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1" y="432766"/>
            <a:ext cx="3211623" cy="3474622"/>
          </a:xfrm>
          <a:prstGeom prst="rect">
            <a:avLst/>
          </a:prstGeom>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3824613" y="4322133"/>
            <a:ext cx="5319387" cy="2535867"/>
          </a:xfrm>
          <a:prstGeom prst="rect">
            <a:avLst/>
          </a:prstGeom>
        </p:spPr>
      </p:pic>
      <p:sp>
        <p:nvSpPr>
          <p:cNvPr id="7" name="TextBox 6"/>
          <p:cNvSpPr txBox="1"/>
          <p:nvPr/>
        </p:nvSpPr>
        <p:spPr>
          <a:xfrm>
            <a:off x="3483516" y="566616"/>
            <a:ext cx="5509027" cy="2785378"/>
          </a:xfrm>
          <a:prstGeom prst="rect">
            <a:avLst/>
          </a:prstGeom>
          <a:noFill/>
        </p:spPr>
        <p:txBody>
          <a:bodyPr wrap="square" rtlCol="0">
            <a:spAutoFit/>
          </a:bodyPr>
          <a:lstStyle/>
          <a:p>
            <a:pPr marL="285750" indent="-285750" algn="just">
              <a:spcAft>
                <a:spcPts val="600"/>
              </a:spcAft>
              <a:buFont typeface="Arial"/>
              <a:buChar char="•"/>
            </a:pPr>
            <a:r>
              <a:rPr lang="en-US" sz="1600" dirty="0" smtClean="0">
                <a:latin typeface="+mn-lt"/>
              </a:rPr>
              <a:t>The G-IV SFMR data has never been used in an operational or research capacity but could be useful for providing surface wind radii </a:t>
            </a:r>
            <a:r>
              <a:rPr lang="en-US" sz="1600" dirty="0" smtClean="0">
                <a:latin typeface="+mn-lt"/>
              </a:rPr>
              <a:t>info</a:t>
            </a:r>
            <a:endParaRPr lang="en-US" sz="1600" dirty="0">
              <a:latin typeface="+mn-lt"/>
            </a:endParaRPr>
          </a:p>
          <a:p>
            <a:pPr marL="285750" indent="-285750" algn="just">
              <a:spcAft>
                <a:spcPts val="600"/>
              </a:spcAft>
              <a:buFont typeface="Arial"/>
              <a:buChar char="•"/>
            </a:pPr>
            <a:r>
              <a:rPr lang="en-US" sz="1600" dirty="0" smtClean="0">
                <a:latin typeface="+mn-lt"/>
              </a:rPr>
              <a:t>We must make sure that the data are reasonable </a:t>
            </a:r>
            <a:r>
              <a:rPr lang="mr-IN" sz="1600" dirty="0" smtClean="0">
                <a:latin typeface="+mn-lt"/>
              </a:rPr>
              <a:t>–</a:t>
            </a:r>
            <a:r>
              <a:rPr lang="en-US" sz="1600" dirty="0" smtClean="0">
                <a:latin typeface="+mn-lt"/>
              </a:rPr>
              <a:t> correctly accounting for sample volume or interference from ice </a:t>
            </a:r>
            <a:r>
              <a:rPr lang="en-US" sz="1600" dirty="0" smtClean="0">
                <a:latin typeface="+mn-lt"/>
              </a:rPr>
              <a:t>particles</a:t>
            </a:r>
            <a:endParaRPr lang="en-US" sz="1600" dirty="0">
              <a:latin typeface="+mn-lt"/>
            </a:endParaRPr>
          </a:p>
          <a:p>
            <a:pPr marL="285750" indent="-285750" algn="just">
              <a:spcAft>
                <a:spcPts val="600"/>
              </a:spcAft>
              <a:buFont typeface="Arial"/>
              <a:buChar char="•"/>
            </a:pPr>
            <a:r>
              <a:rPr lang="en-US" sz="1600" dirty="0" smtClean="0">
                <a:latin typeface="+mn-lt"/>
              </a:rPr>
              <a:t>The upward pointing SFMR could also help by validating the data in the air column between the two planes </a:t>
            </a:r>
            <a:endParaRPr lang="en-US" sz="1600" dirty="0">
              <a:latin typeface="+mn-lt"/>
            </a:endParaRPr>
          </a:p>
          <a:p>
            <a:pPr marL="285750" indent="-285750" algn="just">
              <a:spcAft>
                <a:spcPts val="600"/>
              </a:spcAft>
              <a:buFont typeface="Arial"/>
              <a:buChar char="•"/>
            </a:pPr>
            <a:r>
              <a:rPr lang="en-US" sz="1600" u="sng" dirty="0" smtClean="0">
                <a:latin typeface="+mn-lt"/>
              </a:rPr>
              <a:t>Plan</a:t>
            </a:r>
            <a:r>
              <a:rPr lang="en-US" sz="1600" dirty="0" smtClean="0">
                <a:latin typeface="+mn-lt"/>
              </a:rPr>
              <a:t>: Coordinate small sections of overlapping flight tracks between the G-IV and P-3 - easily fits within longer missions</a:t>
            </a:r>
            <a:endParaRPr lang="en-US" sz="1600" dirty="0">
              <a:latin typeface="+mn-lt"/>
            </a:endParaRPr>
          </a:p>
        </p:txBody>
      </p:sp>
      <p:sp>
        <p:nvSpPr>
          <p:cNvPr id="8" name="TextBox 7"/>
          <p:cNvSpPr txBox="1"/>
          <p:nvPr/>
        </p:nvSpPr>
        <p:spPr>
          <a:xfrm>
            <a:off x="1" y="3907388"/>
            <a:ext cx="3605776" cy="2862322"/>
          </a:xfrm>
          <a:prstGeom prst="rect">
            <a:avLst/>
          </a:prstGeom>
          <a:noFill/>
        </p:spPr>
        <p:txBody>
          <a:bodyPr wrap="square" rtlCol="0">
            <a:spAutoFit/>
          </a:bodyPr>
          <a:lstStyle/>
          <a:p>
            <a:r>
              <a:rPr lang="en-US" sz="1600" u="sng" dirty="0" smtClean="0">
                <a:latin typeface="+mn-lt"/>
              </a:rPr>
              <a:t>Pattern types: </a:t>
            </a:r>
          </a:p>
          <a:p>
            <a:pPr marL="285750" indent="-285750">
              <a:spcBef>
                <a:spcPts val="600"/>
              </a:spcBef>
              <a:buFont typeface="Arial"/>
              <a:buChar char="•"/>
            </a:pPr>
            <a:r>
              <a:rPr lang="en-US" sz="1600" dirty="0">
                <a:latin typeface="+mn-lt"/>
              </a:rPr>
              <a:t>C</a:t>
            </a:r>
            <a:r>
              <a:rPr lang="en-US" sz="1600" dirty="0" smtClean="0">
                <a:latin typeface="+mn-lt"/>
              </a:rPr>
              <a:t>ircumnavigation </a:t>
            </a:r>
            <a:r>
              <a:rPr lang="en-US" sz="1600" dirty="0">
                <a:latin typeface="+mn-lt"/>
              </a:rPr>
              <a:t>pattern </a:t>
            </a:r>
            <a:r>
              <a:rPr lang="mr-IN" sz="1600" dirty="0" smtClean="0">
                <a:latin typeface="+mn-lt"/>
              </a:rPr>
              <a:t>–</a:t>
            </a:r>
            <a:r>
              <a:rPr lang="en-US" sz="1600" dirty="0" smtClean="0">
                <a:latin typeface="+mn-lt"/>
              </a:rPr>
              <a:t> targeting intermittent </a:t>
            </a:r>
            <a:r>
              <a:rPr lang="en-US" sz="1600" dirty="0">
                <a:latin typeface="+mn-lt"/>
              </a:rPr>
              <a:t>but occasionally moderate to heavy rain. </a:t>
            </a:r>
            <a:endParaRPr lang="en-US" sz="1600" dirty="0" smtClean="0">
              <a:latin typeface="+mn-lt"/>
            </a:endParaRPr>
          </a:p>
          <a:p>
            <a:pPr marL="285750" indent="-285750">
              <a:spcBef>
                <a:spcPts val="600"/>
              </a:spcBef>
              <a:buFont typeface="Arial"/>
              <a:buChar char="•"/>
            </a:pPr>
            <a:r>
              <a:rPr lang="en-US" sz="1600" dirty="0" smtClean="0">
                <a:latin typeface="+mn-lt"/>
              </a:rPr>
              <a:t>Radial </a:t>
            </a:r>
            <a:r>
              <a:rPr lang="en-US" sz="1600" dirty="0">
                <a:latin typeface="+mn-lt"/>
              </a:rPr>
              <a:t>pass in conjunction with </a:t>
            </a:r>
            <a:r>
              <a:rPr lang="en-US" sz="1600" dirty="0" smtClean="0">
                <a:latin typeface="+mn-lt"/>
              </a:rPr>
              <a:t>P-3 </a:t>
            </a:r>
            <a:r>
              <a:rPr lang="en-US" sz="1600" dirty="0" smtClean="0">
                <a:latin typeface="+mn-lt"/>
              </a:rPr>
              <a:t>allows </a:t>
            </a:r>
            <a:r>
              <a:rPr lang="en-US" sz="1600" dirty="0">
                <a:latin typeface="+mn-lt"/>
              </a:rPr>
              <a:t>evaluation over a variety of wind speeds and rain rates. </a:t>
            </a:r>
            <a:endParaRPr lang="en-US" sz="1600" dirty="0" smtClean="0">
              <a:latin typeface="+mn-lt"/>
            </a:endParaRPr>
          </a:p>
          <a:p>
            <a:pPr marL="285750" indent="-285750">
              <a:spcBef>
                <a:spcPts val="600"/>
              </a:spcBef>
              <a:buFont typeface="Arial"/>
              <a:buChar char="•"/>
            </a:pPr>
            <a:r>
              <a:rPr lang="en-US" sz="1600" dirty="0">
                <a:latin typeface="+mn-lt"/>
              </a:rPr>
              <a:t>D</a:t>
            </a:r>
            <a:r>
              <a:rPr lang="en-US" sz="1600" dirty="0" smtClean="0">
                <a:latin typeface="+mn-lt"/>
              </a:rPr>
              <a:t>ownwind </a:t>
            </a:r>
            <a:r>
              <a:rPr lang="en-US" sz="1600" dirty="0">
                <a:latin typeface="+mn-lt"/>
              </a:rPr>
              <a:t>leg of a P-3 TDR </a:t>
            </a:r>
            <a:r>
              <a:rPr lang="en-US" sz="1600" dirty="0" smtClean="0">
                <a:latin typeface="+mn-lt"/>
              </a:rPr>
              <a:t>mission (least desirable).</a:t>
            </a:r>
          </a:p>
          <a:p>
            <a:pPr marL="285750" indent="-285750">
              <a:spcBef>
                <a:spcPts val="600"/>
              </a:spcBef>
              <a:buFont typeface="Arial"/>
              <a:buChar char="•"/>
            </a:pPr>
            <a:r>
              <a:rPr lang="en-US" sz="1600" dirty="0" smtClean="0">
                <a:latin typeface="+mn-lt"/>
              </a:rPr>
              <a:t>D</a:t>
            </a:r>
            <a:r>
              <a:rPr lang="en-US" sz="1600" dirty="0" smtClean="0">
                <a:latin typeface="+mn-lt"/>
              </a:rPr>
              <a:t>uration </a:t>
            </a:r>
            <a:r>
              <a:rPr lang="en-US" sz="1600" dirty="0" smtClean="0">
                <a:latin typeface="+mn-lt"/>
              </a:rPr>
              <a:t>~6 minutes.</a:t>
            </a:r>
            <a:r>
              <a:rPr lang="en-US" sz="1600" dirty="0" smtClean="0">
                <a:effectLst/>
                <a:latin typeface="+mn-lt"/>
              </a:rPr>
              <a:t> </a:t>
            </a:r>
            <a:endParaRPr lang="en-US" sz="1600" dirty="0">
              <a:latin typeface="+mn-lt"/>
            </a:endParaRPr>
          </a:p>
        </p:txBody>
      </p:sp>
      <p:sp>
        <p:nvSpPr>
          <p:cNvPr id="9" name="TextBox 8"/>
          <p:cNvSpPr txBox="1"/>
          <p:nvPr/>
        </p:nvSpPr>
        <p:spPr>
          <a:xfrm>
            <a:off x="204375" y="61153"/>
            <a:ext cx="8788168" cy="461665"/>
          </a:xfrm>
          <a:prstGeom prst="rect">
            <a:avLst/>
          </a:prstGeom>
          <a:noFill/>
        </p:spPr>
        <p:txBody>
          <a:bodyPr wrap="square" rtlCol="0" anchor="ctr">
            <a:spAutoFit/>
          </a:bodyPr>
          <a:lstStyle/>
          <a:p>
            <a:pPr algn="ctr"/>
            <a:r>
              <a:rPr lang="en-US" sz="2400" b="1" dirty="0" smtClean="0">
                <a:latin typeface="+mj-lt"/>
              </a:rPr>
              <a:t>G-IV SFMR Validation Module (Klotz, </a:t>
            </a:r>
            <a:r>
              <a:rPr lang="en-US" sz="2400" b="1" dirty="0" err="1" smtClean="0">
                <a:latin typeface="+mj-lt"/>
              </a:rPr>
              <a:t>Holbach</a:t>
            </a:r>
            <a:r>
              <a:rPr lang="en-US" sz="2400" b="1" dirty="0" smtClean="0">
                <a:latin typeface="+mj-lt"/>
              </a:rPr>
              <a:t>)</a:t>
            </a:r>
            <a:endParaRPr lang="en-US" sz="2400" b="1" dirty="0">
              <a:latin typeface="+mj-lt"/>
            </a:endParaRPr>
          </a:p>
        </p:txBody>
      </p:sp>
      <p:sp>
        <p:nvSpPr>
          <p:cNvPr id="3" name="Rectangle 2"/>
          <p:cNvSpPr/>
          <p:nvPr/>
        </p:nvSpPr>
        <p:spPr>
          <a:xfrm>
            <a:off x="5670112" y="6571542"/>
            <a:ext cx="438588" cy="1309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5632012" y="6484820"/>
            <a:ext cx="801376" cy="230832"/>
          </a:xfrm>
          <a:prstGeom prst="rect">
            <a:avLst/>
          </a:prstGeom>
          <a:noFill/>
        </p:spPr>
        <p:txBody>
          <a:bodyPr wrap="square" rtlCol="0">
            <a:spAutoFit/>
          </a:bodyPr>
          <a:lstStyle/>
          <a:p>
            <a:r>
              <a:rPr lang="en-US" sz="900" dirty="0" smtClean="0"/>
              <a:t>~270 </a:t>
            </a:r>
            <a:r>
              <a:rPr lang="en-US" sz="900" dirty="0" err="1" smtClean="0"/>
              <a:t>kt</a:t>
            </a:r>
            <a:endParaRPr lang="en-US" sz="900" dirty="0"/>
          </a:p>
        </p:txBody>
      </p:sp>
      <p:sp>
        <p:nvSpPr>
          <p:cNvPr id="4" name="Rectangle 3"/>
          <p:cNvSpPr/>
          <p:nvPr/>
        </p:nvSpPr>
        <p:spPr>
          <a:xfrm>
            <a:off x="5892800" y="4582483"/>
            <a:ext cx="736600" cy="1397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5791200" y="4524545"/>
            <a:ext cx="2641600" cy="261610"/>
          </a:xfrm>
          <a:prstGeom prst="rect">
            <a:avLst/>
          </a:prstGeom>
          <a:noFill/>
        </p:spPr>
        <p:txBody>
          <a:bodyPr wrap="square" rtlCol="0">
            <a:spAutoFit/>
          </a:bodyPr>
          <a:lstStyle/>
          <a:p>
            <a:r>
              <a:rPr lang="en-US" sz="1100" dirty="0" smtClean="0">
                <a:solidFill>
                  <a:srgbClr val="FF0000"/>
                </a:solidFill>
              </a:rPr>
              <a:t>~17 km</a:t>
            </a:r>
            <a:endParaRPr lang="en-US" sz="1100" dirty="0">
              <a:solidFill>
                <a:srgbClr val="FF0000"/>
              </a:solidFill>
            </a:endParaRPr>
          </a:p>
        </p:txBody>
      </p:sp>
    </p:spTree>
    <p:extLst>
      <p:ext uri="{BB962C8B-B14F-4D97-AF65-F5344CB8AC3E}">
        <p14:creationId xmlns:p14="http://schemas.microsoft.com/office/powerpoint/2010/main" val="14766031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7" name="TextBox 6"/>
          <p:cNvSpPr txBox="1"/>
          <p:nvPr/>
        </p:nvSpPr>
        <p:spPr>
          <a:xfrm>
            <a:off x="1371600" y="304800"/>
            <a:ext cx="6311900" cy="1200150"/>
          </a:xfrm>
          <a:prstGeom prst="rect">
            <a:avLst/>
          </a:prstGeom>
          <a:noFill/>
          <a:effectLst/>
        </p:spPr>
        <p:txBody>
          <a:bodyPr wrap="none" lIns="91435" tIns="45718" rIns="91435" bIns="45718">
            <a:spAutoFit/>
          </a:bodyPr>
          <a:lstStyle/>
          <a:p>
            <a:pPr algn="ctr">
              <a:defRPr/>
            </a:pPr>
            <a:r>
              <a:rPr lang="en-US" sz="3600" dirty="0">
                <a:latin typeface="+mj-lt"/>
              </a:rPr>
              <a:t>Intensity Forecasting Experiment</a:t>
            </a:r>
          </a:p>
          <a:p>
            <a:pPr algn="ctr">
              <a:defRPr/>
            </a:pPr>
            <a:r>
              <a:rPr lang="en-US" sz="3600" dirty="0">
                <a:latin typeface="+mj-lt"/>
              </a:rPr>
              <a:t>(IFEX; Rogers et al., BAMS, 2013)</a:t>
            </a:r>
          </a:p>
        </p:txBody>
      </p:sp>
      <p:sp>
        <p:nvSpPr>
          <p:cNvPr id="8" name="Rectangle 7"/>
          <p:cNvSpPr/>
          <p:nvPr/>
        </p:nvSpPr>
        <p:spPr>
          <a:xfrm>
            <a:off x="4527550" y="1828800"/>
            <a:ext cx="4387850" cy="4524375"/>
          </a:xfrm>
          <a:prstGeom prst="rect">
            <a:avLst/>
          </a:prstGeom>
          <a:effectLst/>
        </p:spPr>
        <p:txBody>
          <a:bodyPr lIns="91435" tIns="45718" rIns="91435" bIns="45718">
            <a:spAutoFit/>
          </a:bodyPr>
          <a:lstStyle/>
          <a:p>
            <a:pPr>
              <a:defRPr/>
            </a:pPr>
            <a:r>
              <a:rPr lang="en-US" b="1" dirty="0">
                <a:latin typeface="+mn-lt"/>
              </a:rPr>
              <a:t>IFEX Goal 1: </a:t>
            </a:r>
            <a:r>
              <a:rPr lang="en-US" dirty="0">
                <a:latin typeface="+mn-lt"/>
              </a:rPr>
              <a:t>Collect observations for model initialization and evaluation</a:t>
            </a:r>
          </a:p>
          <a:p>
            <a:pPr>
              <a:defRPr/>
            </a:pPr>
            <a:endParaRPr lang="en-US" dirty="0">
              <a:latin typeface="+mn-lt"/>
            </a:endParaRPr>
          </a:p>
          <a:p>
            <a:pPr>
              <a:defRPr/>
            </a:pPr>
            <a:r>
              <a:rPr lang="en-US" b="1" dirty="0">
                <a:latin typeface="+mn-lt"/>
              </a:rPr>
              <a:t>IFEX Goal 2: </a:t>
            </a:r>
            <a:r>
              <a:rPr lang="en-US" dirty="0">
                <a:latin typeface="+mn-lt"/>
              </a:rPr>
              <a:t>Develop and refine </a:t>
            </a:r>
          </a:p>
          <a:p>
            <a:pPr>
              <a:defRPr/>
            </a:pPr>
            <a:r>
              <a:rPr lang="en-US" dirty="0">
                <a:latin typeface="+mn-lt"/>
              </a:rPr>
              <a:t>measurement strategies &amp; technologies</a:t>
            </a:r>
          </a:p>
          <a:p>
            <a:pPr>
              <a:defRPr/>
            </a:pPr>
            <a:endParaRPr lang="en-US" dirty="0">
              <a:latin typeface="+mn-lt"/>
            </a:endParaRPr>
          </a:p>
          <a:p>
            <a:pPr>
              <a:defRPr/>
            </a:pPr>
            <a:r>
              <a:rPr lang="en-US" b="1" dirty="0">
                <a:latin typeface="+mn-lt"/>
              </a:rPr>
              <a:t>IFEX Goal 3: </a:t>
            </a:r>
            <a:r>
              <a:rPr lang="en-US" dirty="0">
                <a:latin typeface="+mn-lt"/>
              </a:rPr>
              <a:t>Improve understanding of the physical processes involved in intensity change</a:t>
            </a:r>
          </a:p>
        </p:txBody>
      </p:sp>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76400"/>
            <a:ext cx="39751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8067576"/>
      </p:ext>
    </p:extLst>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a:xfrm>
            <a:off x="76200" y="1066800"/>
            <a:ext cx="3630705" cy="5001365"/>
          </a:xfrm>
          <a:prstGeom prst="rect">
            <a:avLst/>
          </a:prstGeom>
        </p:spPr>
        <p:txBody>
          <a:bodyPr wrap="square" lIns="91435" tIns="45718" rIns="91435" bIns="45718">
            <a:spAutoFit/>
          </a:bodyPr>
          <a:lstStyle/>
          <a:p>
            <a:pPr defTabSz="457177" fontAlgn="auto">
              <a:spcBef>
                <a:spcPts val="0"/>
              </a:spcBef>
              <a:spcAft>
                <a:spcPts val="0"/>
              </a:spcAft>
              <a:defRPr/>
            </a:pPr>
            <a:r>
              <a:rPr lang="en-US" sz="1600" b="1" i="1" dirty="0">
                <a:latin typeface="Calibri"/>
              </a:rPr>
              <a:t>Objective</a:t>
            </a:r>
            <a:r>
              <a:rPr lang="en-US" sz="1600" dirty="0">
                <a:latin typeface="Calibri"/>
              </a:rPr>
              <a:t>: Sample </a:t>
            </a:r>
            <a:r>
              <a:rPr lang="en-US" sz="1600" dirty="0" smtClean="0">
                <a:latin typeface="Calibri"/>
              </a:rPr>
              <a:t>structure &amp; </a:t>
            </a:r>
            <a:r>
              <a:rPr lang="en-US" sz="1600" dirty="0">
                <a:latin typeface="Calibri"/>
              </a:rPr>
              <a:t>evolution of wind, temperature, and moisture fields within and around </a:t>
            </a:r>
            <a:r>
              <a:rPr lang="en-US" sz="1600" dirty="0" smtClean="0">
                <a:latin typeface="Calibri"/>
              </a:rPr>
              <a:t>area </a:t>
            </a:r>
            <a:r>
              <a:rPr lang="en-US" sz="1600" dirty="0">
                <a:latin typeface="Calibri"/>
              </a:rPr>
              <a:t>of deep convection at high time </a:t>
            </a:r>
            <a:r>
              <a:rPr lang="en-US" sz="1600" dirty="0" smtClean="0">
                <a:latin typeface="Calibri"/>
              </a:rPr>
              <a:t>frequency and </a:t>
            </a:r>
            <a:r>
              <a:rPr lang="en-US" sz="1600" dirty="0">
                <a:latin typeface="Calibri"/>
              </a:rPr>
              <a:t>use </a:t>
            </a:r>
            <a:r>
              <a:rPr lang="en-US" sz="1600" dirty="0" smtClean="0">
                <a:latin typeface="Calibri"/>
              </a:rPr>
              <a:t>data </a:t>
            </a:r>
            <a:r>
              <a:rPr lang="en-US" sz="1600" dirty="0">
                <a:latin typeface="Calibri"/>
              </a:rPr>
              <a:t>in </a:t>
            </a:r>
            <a:r>
              <a:rPr lang="en-US" sz="1600" dirty="0" smtClean="0">
                <a:latin typeface="Calibri"/>
              </a:rPr>
              <a:t>high-resolution </a:t>
            </a:r>
            <a:r>
              <a:rPr lang="en-US" sz="1600" dirty="0">
                <a:latin typeface="Calibri"/>
              </a:rPr>
              <a:t>assimilation experiments.</a:t>
            </a:r>
          </a:p>
          <a:p>
            <a:pPr defTabSz="457177" fontAlgn="auto">
              <a:spcBef>
                <a:spcPts val="0"/>
              </a:spcBef>
              <a:spcAft>
                <a:spcPts val="0"/>
              </a:spcAft>
              <a:defRPr/>
            </a:pPr>
            <a:endParaRPr lang="en-US" sz="500" dirty="0">
              <a:latin typeface="Calibri"/>
            </a:endParaRPr>
          </a:p>
          <a:p>
            <a:pPr defTabSz="457177" fontAlgn="auto">
              <a:spcBef>
                <a:spcPts val="0"/>
              </a:spcBef>
              <a:spcAft>
                <a:spcPts val="0"/>
              </a:spcAft>
              <a:defRPr/>
            </a:pPr>
            <a:r>
              <a:rPr lang="en-US" sz="1600" b="1" i="1" dirty="0">
                <a:latin typeface="Calibri"/>
              </a:rPr>
              <a:t>What to target</a:t>
            </a:r>
            <a:r>
              <a:rPr lang="en-US" sz="1600" dirty="0">
                <a:latin typeface="Calibri"/>
              </a:rPr>
              <a:t>: </a:t>
            </a:r>
            <a:r>
              <a:rPr lang="en-US" sz="1600" dirty="0" smtClean="0">
                <a:latin typeface="Calibri"/>
              </a:rPr>
              <a:t>Area </a:t>
            </a:r>
            <a:r>
              <a:rPr lang="en-US" sz="1600" dirty="0">
                <a:latin typeface="Calibri"/>
              </a:rPr>
              <a:t>of vigorous, deep convection </a:t>
            </a:r>
            <a:r>
              <a:rPr lang="en-US" sz="1600" dirty="0" smtClean="0">
                <a:latin typeface="Calibri"/>
              </a:rPr>
              <a:t>within circulation </a:t>
            </a:r>
            <a:r>
              <a:rPr lang="en-US" sz="1600" dirty="0">
                <a:latin typeface="Calibri"/>
              </a:rPr>
              <a:t>of a tropical cyclone (tropical depression or stronger). </a:t>
            </a:r>
          </a:p>
          <a:p>
            <a:pPr defTabSz="457177" fontAlgn="auto">
              <a:spcBef>
                <a:spcPts val="0"/>
              </a:spcBef>
              <a:spcAft>
                <a:spcPts val="0"/>
              </a:spcAft>
              <a:defRPr/>
            </a:pPr>
            <a:endParaRPr lang="en-US" sz="500" dirty="0">
              <a:latin typeface="Calibri"/>
            </a:endParaRPr>
          </a:p>
          <a:p>
            <a:pPr defTabSz="457177" fontAlgn="auto">
              <a:spcBef>
                <a:spcPts val="0"/>
              </a:spcBef>
              <a:spcAft>
                <a:spcPts val="0"/>
              </a:spcAft>
              <a:defRPr/>
            </a:pPr>
            <a:r>
              <a:rPr lang="en-US" sz="1600" b="1" i="1" dirty="0">
                <a:latin typeface="Calibri"/>
              </a:rPr>
              <a:t>When to target</a:t>
            </a:r>
            <a:r>
              <a:rPr lang="en-US" sz="1600" dirty="0">
                <a:latin typeface="Calibri"/>
              </a:rPr>
              <a:t>: When deep convection is identified either by radar or satellite during the execution of a survey pattern.  </a:t>
            </a:r>
          </a:p>
          <a:p>
            <a:pPr defTabSz="457177" fontAlgn="auto">
              <a:spcBef>
                <a:spcPts val="0"/>
              </a:spcBef>
              <a:spcAft>
                <a:spcPts val="0"/>
              </a:spcAft>
              <a:defRPr/>
            </a:pPr>
            <a:endParaRPr lang="en-US" sz="500" dirty="0">
              <a:latin typeface="Calibri"/>
            </a:endParaRPr>
          </a:p>
          <a:p>
            <a:pPr defTabSz="457177" fontAlgn="auto">
              <a:spcBef>
                <a:spcPts val="0"/>
              </a:spcBef>
              <a:spcAft>
                <a:spcPts val="0"/>
              </a:spcAft>
              <a:defRPr/>
            </a:pPr>
            <a:r>
              <a:rPr lang="en-US" sz="1600" b="1" i="1" dirty="0">
                <a:latin typeface="Calibri"/>
              </a:rPr>
              <a:t>Application of data: </a:t>
            </a:r>
            <a:r>
              <a:rPr lang="en-US" sz="1600" dirty="0">
                <a:latin typeface="Calibri"/>
              </a:rPr>
              <a:t>1) assimilation of data at high-time resolution (e.g., every 5-10 minutes</a:t>
            </a:r>
            <a:r>
              <a:rPr lang="en-US" sz="1600" dirty="0" smtClean="0">
                <a:latin typeface="Calibri"/>
              </a:rPr>
              <a:t>); </a:t>
            </a:r>
            <a:r>
              <a:rPr lang="en-US" sz="1600" dirty="0">
                <a:latin typeface="Calibri"/>
              </a:rPr>
              <a:t>2) evaluation of </a:t>
            </a:r>
            <a:r>
              <a:rPr lang="en-US" sz="1600" dirty="0" smtClean="0">
                <a:latin typeface="Calibri"/>
              </a:rPr>
              <a:t>model microphysical schemes </a:t>
            </a:r>
            <a:r>
              <a:rPr lang="en-US" sz="1600" dirty="0">
                <a:latin typeface="Calibri"/>
              </a:rPr>
              <a:t>via comparison with model-generated fields of vertical velocity, hydrometeor concentration, and reflectivity.</a:t>
            </a:r>
          </a:p>
        </p:txBody>
      </p:sp>
      <p:sp>
        <p:nvSpPr>
          <p:cNvPr id="54" name="Title 1"/>
          <p:cNvSpPr>
            <a:spLocks noGrp="1"/>
          </p:cNvSpPr>
          <p:nvPr>
            <p:ph type="ctrTitle"/>
          </p:nvPr>
        </p:nvSpPr>
        <p:spPr>
          <a:xfrm>
            <a:off x="381000" y="17180"/>
            <a:ext cx="8534400" cy="1085850"/>
          </a:xfrm>
          <a:ln>
            <a:noFill/>
            <a:miter lim="800000"/>
            <a:headEnd/>
            <a:tailEnd/>
          </a:ln>
        </p:spPr>
        <p:txBody>
          <a:bodyPr/>
          <a:lstStyle/>
          <a:p>
            <a:pPr eaLnBrk="1" hangingPunct="1"/>
            <a:r>
              <a:rPr lang="en-US" altLang="en-US" sz="2800" dirty="0" smtClean="0"/>
              <a:t>Convective burst (CB) module</a:t>
            </a:r>
            <a:r>
              <a:rPr lang="en-US" altLang="en-US" sz="2400" dirty="0" smtClean="0"/>
              <a:t/>
            </a:r>
            <a:br>
              <a:rPr lang="en-US" altLang="en-US" sz="2400" dirty="0" smtClean="0"/>
            </a:br>
            <a:r>
              <a:rPr lang="en-US" altLang="en-US" sz="2000" dirty="0" smtClean="0"/>
              <a:t>Co-PI’s: Rob Rogers, </a:t>
            </a:r>
            <a:r>
              <a:rPr lang="en-US" altLang="en-US" sz="2000" dirty="0" err="1" smtClean="0"/>
              <a:t>Altug</a:t>
            </a:r>
            <a:r>
              <a:rPr lang="en-US" altLang="en-US" sz="2000" dirty="0" smtClean="0"/>
              <a:t> </a:t>
            </a:r>
            <a:r>
              <a:rPr lang="en-US" altLang="en-US" sz="2000" dirty="0" err="1" smtClean="0"/>
              <a:t>Aksoy</a:t>
            </a:r>
            <a:r>
              <a:rPr lang="en-US" altLang="en-US" sz="2000" dirty="0" smtClean="0"/>
              <a:t>, Jon Zawislak, Leon Nguyen</a:t>
            </a:r>
            <a:endParaRPr lang="en-US" altLang="en-US" sz="2400" dirty="0" smtClean="0"/>
          </a:p>
        </p:txBody>
      </p:sp>
      <p:pic>
        <p:nvPicPr>
          <p:cNvPr id="55" name="Picture 54"/>
          <p:cNvPicPr>
            <a:picLocks noChangeAspect="1"/>
          </p:cNvPicPr>
          <p:nvPr/>
        </p:nvPicPr>
        <p:blipFill>
          <a:blip r:embed="rId2"/>
          <a:stretch>
            <a:fillRect/>
          </a:stretch>
        </p:blipFill>
        <p:spPr>
          <a:xfrm>
            <a:off x="3829065" y="1143000"/>
            <a:ext cx="4816257" cy="3950550"/>
          </a:xfrm>
          <a:prstGeom prst="rect">
            <a:avLst/>
          </a:prstGeom>
        </p:spPr>
      </p:pic>
      <p:sp>
        <p:nvSpPr>
          <p:cNvPr id="57" name="Rectangle 56"/>
          <p:cNvSpPr/>
          <p:nvPr/>
        </p:nvSpPr>
        <p:spPr>
          <a:xfrm>
            <a:off x="3752865" y="5056095"/>
            <a:ext cx="5010135" cy="1615827"/>
          </a:xfrm>
          <a:prstGeom prst="rect">
            <a:avLst/>
          </a:prstGeom>
        </p:spPr>
        <p:txBody>
          <a:bodyPr wrap="square">
            <a:spAutoFit/>
          </a:bodyPr>
          <a:lstStyle/>
          <a:p>
            <a:pPr defTabSz="115888" fontAlgn="auto">
              <a:spcBef>
                <a:spcPts val="0"/>
              </a:spcBef>
              <a:spcAft>
                <a:spcPts val="600"/>
              </a:spcAft>
            </a:pPr>
            <a:r>
              <a:rPr lang="en-US" sz="1400" dirty="0">
                <a:latin typeface="Calibri"/>
                <a:ea typeface="+mn-ea"/>
              </a:rPr>
              <a:t>•	Flight altitude: 10-12 </a:t>
            </a:r>
            <a:r>
              <a:rPr lang="en-US" sz="1400" dirty="0" err="1">
                <a:latin typeface="Calibri"/>
                <a:ea typeface="+mn-ea"/>
              </a:rPr>
              <a:t>kft</a:t>
            </a:r>
            <a:r>
              <a:rPr lang="en-US" sz="1400" dirty="0">
                <a:latin typeface="Calibri"/>
                <a:ea typeface="+mn-ea"/>
              </a:rPr>
              <a:t> (radar or pressure altitude)</a:t>
            </a:r>
          </a:p>
          <a:p>
            <a:pPr marL="115888" indent="-115888" defTabSz="114300" fontAlgn="auto">
              <a:spcBef>
                <a:spcPts val="0"/>
              </a:spcBef>
              <a:spcAft>
                <a:spcPts val="600"/>
              </a:spcAft>
            </a:pPr>
            <a:r>
              <a:rPr lang="en-US" sz="1400" dirty="0">
                <a:latin typeface="Calibri"/>
                <a:ea typeface="+mn-ea"/>
              </a:rPr>
              <a:t>•	Leg length or radii: Variable depending on size of CB, but should </a:t>
            </a:r>
            <a:r>
              <a:rPr lang="en-US" sz="1400" dirty="0" smtClean="0">
                <a:latin typeface="Calibri"/>
                <a:ea typeface="+mn-ea"/>
              </a:rPr>
              <a:t> extend </a:t>
            </a:r>
            <a:r>
              <a:rPr lang="en-US" sz="1400" dirty="0">
                <a:latin typeface="Calibri"/>
                <a:ea typeface="+mn-ea"/>
              </a:rPr>
              <a:t>at least 10 nm inside/outside radar-defined edges of </a:t>
            </a:r>
            <a:r>
              <a:rPr lang="en-US" sz="1400" dirty="0" smtClean="0">
                <a:latin typeface="Calibri"/>
                <a:ea typeface="+mn-ea"/>
              </a:rPr>
              <a:t>CB.</a:t>
            </a:r>
          </a:p>
          <a:p>
            <a:pPr defTabSz="115888" fontAlgn="auto">
              <a:spcBef>
                <a:spcPts val="0"/>
              </a:spcBef>
              <a:spcAft>
                <a:spcPts val="600"/>
              </a:spcAft>
            </a:pPr>
            <a:r>
              <a:rPr lang="en-US" sz="1400" dirty="0" smtClean="0">
                <a:latin typeface="Calibri"/>
                <a:ea typeface="+mn-ea"/>
              </a:rPr>
              <a:t>•	Estimated in-pattern flight duration: 1-2 h added to the mission</a:t>
            </a:r>
          </a:p>
          <a:p>
            <a:pPr marL="115888" indent="-115888" defTabSz="115888" fontAlgn="auto">
              <a:spcBef>
                <a:spcPts val="0"/>
              </a:spcBef>
              <a:spcAft>
                <a:spcPts val="600"/>
              </a:spcAft>
            </a:pPr>
            <a:r>
              <a:rPr lang="en-US" sz="1400" dirty="0" smtClean="0">
                <a:latin typeface="Calibri"/>
                <a:ea typeface="+mn-ea"/>
              </a:rPr>
              <a:t>•</a:t>
            </a:r>
            <a:r>
              <a:rPr lang="en-US" sz="1400" dirty="0">
                <a:latin typeface="Calibri"/>
                <a:ea typeface="+mn-ea"/>
              </a:rPr>
              <a:t>	Expendable distribution: Dropsondes at turn points. No more than 15 dropsondes needed for this module.</a:t>
            </a:r>
          </a:p>
        </p:txBody>
      </p:sp>
      <p:sp>
        <p:nvSpPr>
          <p:cNvPr id="2" name="TextBox 1"/>
          <p:cNvSpPr txBox="1"/>
          <p:nvPr/>
        </p:nvSpPr>
        <p:spPr>
          <a:xfrm>
            <a:off x="4387512" y="3685668"/>
            <a:ext cx="250390" cy="246221"/>
          </a:xfrm>
          <a:prstGeom prst="rect">
            <a:avLst/>
          </a:prstGeom>
          <a:noFill/>
        </p:spPr>
        <p:txBody>
          <a:bodyPr wrap="none" rtlCol="0">
            <a:spAutoFit/>
          </a:bodyPr>
          <a:lstStyle/>
          <a:p>
            <a:pPr fontAlgn="auto">
              <a:spcBef>
                <a:spcPts val="0"/>
              </a:spcBef>
              <a:spcAft>
                <a:spcPts val="0"/>
              </a:spcAft>
            </a:pPr>
            <a:r>
              <a:rPr lang="en-US" sz="1000" b="1" dirty="0">
                <a:solidFill>
                  <a:prstClr val="black"/>
                </a:solidFill>
                <a:latin typeface="Calibri"/>
                <a:ea typeface="+mn-ea"/>
              </a:rPr>
              <a:t>1</a:t>
            </a:r>
          </a:p>
        </p:txBody>
      </p:sp>
      <p:sp>
        <p:nvSpPr>
          <p:cNvPr id="7" name="TextBox 6"/>
          <p:cNvSpPr txBox="1"/>
          <p:nvPr/>
        </p:nvSpPr>
        <p:spPr>
          <a:xfrm>
            <a:off x="4421876" y="4050633"/>
            <a:ext cx="250390" cy="246221"/>
          </a:xfrm>
          <a:prstGeom prst="rect">
            <a:avLst/>
          </a:prstGeom>
          <a:noFill/>
        </p:spPr>
        <p:txBody>
          <a:bodyPr wrap="none" rtlCol="0">
            <a:spAutoFit/>
          </a:bodyPr>
          <a:lstStyle/>
          <a:p>
            <a:pPr fontAlgn="auto">
              <a:spcBef>
                <a:spcPts val="0"/>
              </a:spcBef>
              <a:spcAft>
                <a:spcPts val="0"/>
              </a:spcAft>
            </a:pPr>
            <a:r>
              <a:rPr lang="en-US" sz="1000" b="1" dirty="0">
                <a:solidFill>
                  <a:prstClr val="black"/>
                </a:solidFill>
                <a:latin typeface="Calibri"/>
                <a:ea typeface="+mn-ea"/>
              </a:rPr>
              <a:t>2</a:t>
            </a:r>
          </a:p>
        </p:txBody>
      </p:sp>
      <p:sp>
        <p:nvSpPr>
          <p:cNvPr id="8" name="TextBox 7"/>
          <p:cNvSpPr txBox="1"/>
          <p:nvPr/>
        </p:nvSpPr>
        <p:spPr>
          <a:xfrm>
            <a:off x="6079956" y="3964825"/>
            <a:ext cx="250390" cy="246221"/>
          </a:xfrm>
          <a:prstGeom prst="rect">
            <a:avLst/>
          </a:prstGeom>
          <a:noFill/>
        </p:spPr>
        <p:txBody>
          <a:bodyPr wrap="none" rtlCol="0">
            <a:spAutoFit/>
          </a:bodyPr>
          <a:lstStyle/>
          <a:p>
            <a:pPr fontAlgn="auto">
              <a:spcBef>
                <a:spcPts val="0"/>
              </a:spcBef>
              <a:spcAft>
                <a:spcPts val="0"/>
              </a:spcAft>
            </a:pPr>
            <a:r>
              <a:rPr lang="en-US" sz="1000" b="1" dirty="0">
                <a:solidFill>
                  <a:prstClr val="black"/>
                </a:solidFill>
                <a:latin typeface="Calibri"/>
                <a:ea typeface="+mn-ea"/>
              </a:rPr>
              <a:t>2</a:t>
            </a:r>
          </a:p>
        </p:txBody>
      </p:sp>
      <p:sp>
        <p:nvSpPr>
          <p:cNvPr id="9" name="TextBox 8"/>
          <p:cNvSpPr txBox="1"/>
          <p:nvPr/>
        </p:nvSpPr>
        <p:spPr>
          <a:xfrm>
            <a:off x="5674899" y="3882189"/>
            <a:ext cx="250390" cy="246221"/>
          </a:xfrm>
          <a:prstGeom prst="rect">
            <a:avLst/>
          </a:prstGeom>
          <a:noFill/>
        </p:spPr>
        <p:txBody>
          <a:bodyPr wrap="none" rtlCol="0">
            <a:spAutoFit/>
          </a:bodyPr>
          <a:lstStyle/>
          <a:p>
            <a:pPr fontAlgn="auto">
              <a:spcBef>
                <a:spcPts val="0"/>
              </a:spcBef>
              <a:spcAft>
                <a:spcPts val="0"/>
              </a:spcAft>
            </a:pPr>
            <a:r>
              <a:rPr lang="en-US" sz="1000" b="1" dirty="0">
                <a:solidFill>
                  <a:prstClr val="black"/>
                </a:solidFill>
                <a:latin typeface="Calibri"/>
                <a:ea typeface="+mn-ea"/>
              </a:rPr>
              <a:t>3</a:t>
            </a:r>
          </a:p>
        </p:txBody>
      </p:sp>
      <p:sp>
        <p:nvSpPr>
          <p:cNvPr id="10" name="TextBox 9"/>
          <p:cNvSpPr txBox="1"/>
          <p:nvPr/>
        </p:nvSpPr>
        <p:spPr>
          <a:xfrm>
            <a:off x="7353566" y="3886200"/>
            <a:ext cx="250390" cy="246221"/>
          </a:xfrm>
          <a:prstGeom prst="rect">
            <a:avLst/>
          </a:prstGeom>
          <a:noFill/>
        </p:spPr>
        <p:txBody>
          <a:bodyPr wrap="none" rtlCol="0">
            <a:spAutoFit/>
          </a:bodyPr>
          <a:lstStyle/>
          <a:p>
            <a:pPr fontAlgn="auto">
              <a:spcBef>
                <a:spcPts val="0"/>
              </a:spcBef>
              <a:spcAft>
                <a:spcPts val="0"/>
              </a:spcAft>
            </a:pPr>
            <a:r>
              <a:rPr lang="en-US" sz="1000" b="1" dirty="0">
                <a:solidFill>
                  <a:prstClr val="black"/>
                </a:solidFill>
                <a:latin typeface="Calibri"/>
                <a:ea typeface="+mn-ea"/>
              </a:rPr>
              <a:t>3</a:t>
            </a:r>
          </a:p>
        </p:txBody>
      </p:sp>
      <p:cxnSp>
        <p:nvCxnSpPr>
          <p:cNvPr id="4" name="Straight Connector 3"/>
          <p:cNvCxnSpPr/>
          <p:nvPr/>
        </p:nvCxnSpPr>
        <p:spPr>
          <a:xfrm flipH="1" flipV="1">
            <a:off x="7495674" y="4082716"/>
            <a:ext cx="52137" cy="252663"/>
          </a:xfrm>
          <a:prstGeom prst="line">
            <a:avLst/>
          </a:prstGeom>
          <a:ln w="28575">
            <a:solidFill>
              <a:schemeClr val="bg1"/>
            </a:solidFill>
            <a:prstDash val="sysDash"/>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411455" y="4285678"/>
            <a:ext cx="250390" cy="246221"/>
          </a:xfrm>
          <a:prstGeom prst="rect">
            <a:avLst/>
          </a:prstGeom>
          <a:noFill/>
        </p:spPr>
        <p:txBody>
          <a:bodyPr wrap="none" rtlCol="0">
            <a:spAutoFit/>
          </a:bodyPr>
          <a:lstStyle/>
          <a:p>
            <a:pPr fontAlgn="auto">
              <a:spcBef>
                <a:spcPts val="0"/>
              </a:spcBef>
              <a:spcAft>
                <a:spcPts val="0"/>
              </a:spcAft>
            </a:pPr>
            <a:r>
              <a:rPr lang="en-US" sz="1000" b="1" dirty="0">
                <a:solidFill>
                  <a:prstClr val="black"/>
                </a:solidFill>
                <a:latin typeface="Calibri"/>
                <a:ea typeface="+mn-ea"/>
              </a:rPr>
              <a:t>4</a:t>
            </a:r>
          </a:p>
        </p:txBody>
      </p:sp>
      <p:sp>
        <p:nvSpPr>
          <p:cNvPr id="14" name="TextBox 13"/>
          <p:cNvSpPr txBox="1"/>
          <p:nvPr/>
        </p:nvSpPr>
        <p:spPr>
          <a:xfrm>
            <a:off x="7674410" y="3974433"/>
            <a:ext cx="250390" cy="246221"/>
          </a:xfrm>
          <a:prstGeom prst="rect">
            <a:avLst/>
          </a:prstGeom>
          <a:noFill/>
        </p:spPr>
        <p:txBody>
          <a:bodyPr wrap="none" rtlCol="0">
            <a:spAutoFit/>
          </a:bodyPr>
          <a:lstStyle/>
          <a:p>
            <a:pPr fontAlgn="auto">
              <a:spcBef>
                <a:spcPts val="0"/>
              </a:spcBef>
              <a:spcAft>
                <a:spcPts val="0"/>
              </a:spcAft>
            </a:pPr>
            <a:r>
              <a:rPr lang="en-US" sz="1000" b="1" dirty="0">
                <a:solidFill>
                  <a:prstClr val="black"/>
                </a:solidFill>
                <a:latin typeface="Calibri"/>
                <a:ea typeface="+mn-ea"/>
              </a:rPr>
              <a:t>5</a:t>
            </a:r>
          </a:p>
        </p:txBody>
      </p:sp>
    </p:spTree>
    <p:extLst>
      <p:ext uri="{BB962C8B-B14F-4D97-AF65-F5344CB8AC3E}">
        <p14:creationId xmlns:p14="http://schemas.microsoft.com/office/powerpoint/2010/main" val="42405801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
            <a:ext cx="9144000" cy="461665"/>
          </a:xfrm>
          <a:prstGeom prst="rect">
            <a:avLst/>
          </a:prstGeom>
          <a:noFill/>
        </p:spPr>
        <p:txBody>
          <a:bodyPr wrap="square" rtlCol="0">
            <a:spAutoFit/>
          </a:bodyPr>
          <a:lstStyle/>
          <a:p>
            <a:pPr algn="ctr" defTabSz="457200" fontAlgn="auto">
              <a:spcBef>
                <a:spcPts val="0"/>
              </a:spcBef>
              <a:spcAft>
                <a:spcPts val="0"/>
              </a:spcAft>
            </a:pPr>
            <a:r>
              <a:rPr lang="en-US" u="sng" dirty="0">
                <a:latin typeface="Helvetica"/>
                <a:ea typeface="+mn-ea"/>
                <a:cs typeface="Helvetica"/>
              </a:rPr>
              <a:t>A</a:t>
            </a:r>
            <a:r>
              <a:rPr lang="en-US" dirty="0">
                <a:latin typeface="Helvetica"/>
                <a:ea typeface="+mn-ea"/>
                <a:cs typeface="Helvetica"/>
              </a:rPr>
              <a:t>nalysis of </a:t>
            </a:r>
            <a:r>
              <a:rPr lang="en-US" u="sng" dirty="0">
                <a:latin typeface="Helvetica"/>
                <a:ea typeface="+mn-ea"/>
                <a:cs typeface="Helvetica"/>
              </a:rPr>
              <a:t>I</a:t>
            </a:r>
            <a:r>
              <a:rPr lang="en-US" dirty="0">
                <a:latin typeface="Helvetica"/>
                <a:ea typeface="+mn-ea"/>
                <a:cs typeface="Helvetica"/>
              </a:rPr>
              <a:t>ntensification </a:t>
            </a:r>
            <a:r>
              <a:rPr lang="en-US" u="sng" dirty="0">
                <a:latin typeface="Helvetica"/>
                <a:ea typeface="+mn-ea"/>
                <a:cs typeface="Helvetica"/>
              </a:rPr>
              <a:t>P</a:t>
            </a:r>
            <a:r>
              <a:rPr lang="en-US" dirty="0">
                <a:latin typeface="Helvetica"/>
                <a:ea typeface="+mn-ea"/>
                <a:cs typeface="Helvetica"/>
              </a:rPr>
              <a:t>rocesses </a:t>
            </a:r>
            <a:r>
              <a:rPr lang="en-US" u="sng" dirty="0" err="1">
                <a:latin typeface="Helvetica"/>
                <a:ea typeface="+mn-ea"/>
                <a:cs typeface="Helvetica"/>
              </a:rPr>
              <a:t>EX</a:t>
            </a:r>
            <a:r>
              <a:rPr lang="en-US" dirty="0" err="1">
                <a:latin typeface="Helvetica"/>
                <a:ea typeface="+mn-ea"/>
                <a:cs typeface="Helvetica"/>
              </a:rPr>
              <a:t>periment</a:t>
            </a:r>
            <a:r>
              <a:rPr lang="en-US" dirty="0">
                <a:latin typeface="Helvetica"/>
                <a:ea typeface="+mn-ea"/>
                <a:cs typeface="Helvetica"/>
              </a:rPr>
              <a:t> (AIPEX)</a:t>
            </a:r>
          </a:p>
        </p:txBody>
      </p:sp>
      <p:sp>
        <p:nvSpPr>
          <p:cNvPr id="5" name="TextBox 4"/>
          <p:cNvSpPr txBox="1"/>
          <p:nvPr/>
        </p:nvSpPr>
        <p:spPr>
          <a:xfrm>
            <a:off x="0" y="428242"/>
            <a:ext cx="9144000" cy="338554"/>
          </a:xfrm>
          <a:prstGeom prst="rect">
            <a:avLst/>
          </a:prstGeom>
          <a:noFill/>
        </p:spPr>
        <p:txBody>
          <a:bodyPr wrap="square" rtlCol="0">
            <a:spAutoFit/>
          </a:bodyPr>
          <a:lstStyle/>
          <a:p>
            <a:pPr algn="ctr" defTabSz="457200" fontAlgn="auto">
              <a:spcBef>
                <a:spcPts val="0"/>
              </a:spcBef>
              <a:spcAft>
                <a:spcPts val="0"/>
              </a:spcAft>
            </a:pPr>
            <a:r>
              <a:rPr lang="en-US" sz="1600" dirty="0" smtClean="0">
                <a:latin typeface="Helvetica"/>
                <a:ea typeface="+mn-ea"/>
                <a:cs typeface="Helvetica"/>
              </a:rPr>
              <a:t>PIs: J. </a:t>
            </a:r>
            <a:r>
              <a:rPr lang="en-US" sz="1600" dirty="0">
                <a:latin typeface="Helvetica"/>
                <a:ea typeface="+mn-ea"/>
                <a:cs typeface="Helvetica"/>
              </a:rPr>
              <a:t>Zawislak, </a:t>
            </a:r>
            <a:r>
              <a:rPr lang="en-US" sz="1600" dirty="0" smtClean="0">
                <a:latin typeface="Helvetica"/>
                <a:ea typeface="+mn-ea"/>
                <a:cs typeface="Helvetica"/>
              </a:rPr>
              <a:t>R. </a:t>
            </a:r>
            <a:r>
              <a:rPr lang="en-US" sz="1600" dirty="0">
                <a:latin typeface="Helvetica"/>
                <a:ea typeface="+mn-ea"/>
                <a:cs typeface="Helvetica"/>
              </a:rPr>
              <a:t>Rogers, </a:t>
            </a:r>
            <a:r>
              <a:rPr lang="en-US" sz="1600" dirty="0" smtClean="0">
                <a:latin typeface="Helvetica"/>
                <a:ea typeface="+mn-ea"/>
                <a:cs typeface="Helvetica"/>
              </a:rPr>
              <a:t>L. </a:t>
            </a:r>
            <a:r>
              <a:rPr lang="en-US" sz="1600" dirty="0">
                <a:latin typeface="Helvetica"/>
                <a:ea typeface="+mn-ea"/>
                <a:cs typeface="Helvetica"/>
              </a:rPr>
              <a:t>Nguyen, </a:t>
            </a:r>
            <a:r>
              <a:rPr lang="en-US" sz="1600" dirty="0" smtClean="0">
                <a:latin typeface="Helvetica"/>
                <a:ea typeface="+mn-ea"/>
                <a:cs typeface="Helvetica"/>
              </a:rPr>
              <a:t>J. </a:t>
            </a:r>
            <a:r>
              <a:rPr lang="en-US" sz="1600" dirty="0">
                <a:latin typeface="Helvetica"/>
                <a:ea typeface="+mn-ea"/>
                <a:cs typeface="Helvetica"/>
              </a:rPr>
              <a:t>Kaplan, </a:t>
            </a:r>
            <a:r>
              <a:rPr lang="en-US" sz="1600" dirty="0" smtClean="0">
                <a:latin typeface="Helvetica"/>
                <a:ea typeface="+mn-ea"/>
                <a:cs typeface="Helvetica"/>
              </a:rPr>
              <a:t>J. </a:t>
            </a:r>
            <a:r>
              <a:rPr lang="en-US" sz="1600" dirty="0">
                <a:latin typeface="Helvetica"/>
                <a:ea typeface="+mn-ea"/>
                <a:cs typeface="Helvetica"/>
              </a:rPr>
              <a:t>Dunion, </a:t>
            </a:r>
            <a:r>
              <a:rPr lang="en-US" sz="1600" dirty="0" smtClean="0">
                <a:latin typeface="Helvetica"/>
                <a:ea typeface="+mn-ea"/>
                <a:cs typeface="Helvetica"/>
              </a:rPr>
              <a:t>P. </a:t>
            </a:r>
            <a:r>
              <a:rPr lang="en-US" sz="1600" dirty="0">
                <a:latin typeface="Helvetica"/>
                <a:ea typeface="+mn-ea"/>
                <a:cs typeface="Helvetica"/>
              </a:rPr>
              <a:t>Reasor, </a:t>
            </a:r>
            <a:r>
              <a:rPr lang="en-US" sz="1600" dirty="0" smtClean="0">
                <a:latin typeface="Helvetica"/>
                <a:ea typeface="+mn-ea"/>
                <a:cs typeface="Helvetica"/>
              </a:rPr>
              <a:t>J. </a:t>
            </a:r>
            <a:r>
              <a:rPr lang="en-US" sz="1600" dirty="0">
                <a:latin typeface="Helvetica"/>
                <a:ea typeface="+mn-ea"/>
                <a:cs typeface="Helvetica"/>
              </a:rPr>
              <a:t>Zhang</a:t>
            </a:r>
          </a:p>
        </p:txBody>
      </p:sp>
      <p:cxnSp>
        <p:nvCxnSpPr>
          <p:cNvPr id="7" name="Straight Connector 6"/>
          <p:cNvCxnSpPr/>
          <p:nvPr/>
        </p:nvCxnSpPr>
        <p:spPr>
          <a:xfrm>
            <a:off x="0" y="900491"/>
            <a:ext cx="91440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131880" y="962082"/>
            <a:ext cx="8876656" cy="1815882"/>
          </a:xfrm>
          <a:prstGeom prst="rect">
            <a:avLst/>
          </a:prstGeom>
        </p:spPr>
        <p:txBody>
          <a:bodyPr wrap="square">
            <a:spAutoFit/>
          </a:bodyPr>
          <a:lstStyle/>
          <a:p>
            <a:pPr defTabSz="457200" fontAlgn="auto">
              <a:spcBef>
                <a:spcPts val="0"/>
              </a:spcBef>
              <a:spcAft>
                <a:spcPts val="0"/>
              </a:spcAft>
            </a:pPr>
            <a:r>
              <a:rPr lang="en-US" sz="1600" b="1" i="1" dirty="0">
                <a:latin typeface="Helvetica"/>
                <a:ea typeface="+mn-ea"/>
                <a:cs typeface="Helvetica"/>
              </a:rPr>
              <a:t>Mission Description: </a:t>
            </a: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Collect precipitation, kinematic, thermodynamic, and ocean observations within the environment, near environment and inner core regions of TCs that have a reasonable potential for intensification</a:t>
            </a: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Early stages (i.e., TD, TS, weak hurricane), storms experiencing moderate shear (5-10 m s</a:t>
            </a:r>
            <a:r>
              <a:rPr lang="en-US" sz="1600" baseline="30000" dirty="0">
                <a:latin typeface="Helvetica"/>
                <a:ea typeface="+mn-ea"/>
                <a:cs typeface="Helvetica"/>
              </a:rPr>
              <a:t>-1</a:t>
            </a:r>
            <a:r>
              <a:rPr lang="en-US" sz="1600" dirty="0">
                <a:latin typeface="Helvetica"/>
                <a:ea typeface="+mn-ea"/>
                <a:cs typeface="Helvetica"/>
              </a:rPr>
              <a:t>)</a:t>
            </a: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Optimally every 12 h -- minimally every 24 h – beginning 24 h before forecast intensification</a:t>
            </a:r>
          </a:p>
          <a:p>
            <a:pPr defTabSz="457200" fontAlgn="auto">
              <a:spcBef>
                <a:spcPts val="0"/>
              </a:spcBef>
              <a:spcAft>
                <a:spcPts val="0"/>
              </a:spcAft>
            </a:pPr>
            <a:endParaRPr lang="en-US" sz="1600" dirty="0">
              <a:solidFill>
                <a:prstClr val="white"/>
              </a:solidFill>
              <a:latin typeface="Helvetica"/>
              <a:ea typeface="+mn-ea"/>
              <a:cs typeface="Helvetica"/>
            </a:endParaRPr>
          </a:p>
        </p:txBody>
      </p:sp>
      <p:sp>
        <p:nvSpPr>
          <p:cNvPr id="9" name="Rectangle 8"/>
          <p:cNvSpPr/>
          <p:nvPr/>
        </p:nvSpPr>
        <p:spPr>
          <a:xfrm>
            <a:off x="131880" y="2731386"/>
            <a:ext cx="8876656" cy="2308324"/>
          </a:xfrm>
          <a:prstGeom prst="rect">
            <a:avLst/>
          </a:prstGeom>
        </p:spPr>
        <p:txBody>
          <a:bodyPr wrap="square">
            <a:spAutoFit/>
          </a:bodyPr>
          <a:lstStyle/>
          <a:p>
            <a:pPr defTabSz="457200" fontAlgn="auto">
              <a:spcBef>
                <a:spcPts val="0"/>
              </a:spcBef>
              <a:spcAft>
                <a:spcPts val="0"/>
              </a:spcAft>
            </a:pPr>
            <a:r>
              <a:rPr lang="en-US" sz="1600" b="1" i="1" dirty="0">
                <a:latin typeface="Helvetica"/>
                <a:ea typeface="+mn-ea"/>
                <a:cs typeface="Helvetica"/>
              </a:rPr>
              <a:t>Patterns: </a:t>
            </a:r>
          </a:p>
          <a:p>
            <a:pPr marL="285750" indent="-285750" defTabSz="457200" fontAlgn="auto">
              <a:spcBef>
                <a:spcPts val="0"/>
              </a:spcBef>
              <a:spcAft>
                <a:spcPts val="0"/>
              </a:spcAft>
              <a:buFont typeface="Wingdings" charset="2"/>
              <a:buChar char="Ø"/>
            </a:pPr>
            <a:r>
              <a:rPr lang="en-US" sz="1600" u="sng" dirty="0">
                <a:latin typeface="Helvetica"/>
                <a:ea typeface="+mn-ea"/>
                <a:cs typeface="Helvetica"/>
              </a:rPr>
              <a:t>G-IV </a:t>
            </a:r>
            <a:r>
              <a:rPr lang="en-US" sz="1600" i="1" u="sng" dirty="0">
                <a:latin typeface="Helvetica"/>
                <a:ea typeface="+mn-ea"/>
                <a:cs typeface="Helvetica"/>
              </a:rPr>
              <a:t>[octagon circumnavigation]</a:t>
            </a:r>
            <a:r>
              <a:rPr lang="en-US" sz="1600" u="sng" dirty="0">
                <a:latin typeface="Helvetica"/>
                <a:ea typeface="+mn-ea"/>
                <a:cs typeface="Helvetica"/>
              </a:rPr>
              <a:t> &amp; P-3 </a:t>
            </a:r>
            <a:r>
              <a:rPr lang="en-US" sz="1600" i="1" u="sng" dirty="0">
                <a:latin typeface="Helvetica"/>
                <a:ea typeface="+mn-ea"/>
                <a:cs typeface="Helvetica"/>
              </a:rPr>
              <a:t>[Rot. </a:t>
            </a:r>
            <a:r>
              <a:rPr lang="en-US" sz="1600" i="1" u="sng" dirty="0" smtClean="0">
                <a:latin typeface="Helvetica"/>
                <a:ea typeface="+mn-ea"/>
                <a:cs typeface="Helvetica"/>
              </a:rPr>
              <a:t>Fig-4</a:t>
            </a:r>
            <a:r>
              <a:rPr lang="en-US" sz="1600" i="1" u="sng" dirty="0">
                <a:latin typeface="Helvetica"/>
                <a:ea typeface="+mn-ea"/>
                <a:cs typeface="Helvetica"/>
              </a:rPr>
              <a:t>]</a:t>
            </a:r>
            <a:r>
              <a:rPr lang="en-US" sz="1600" dirty="0">
                <a:latin typeface="Helvetica"/>
                <a:ea typeface="+mn-ea"/>
                <a:cs typeface="Helvetica"/>
              </a:rPr>
              <a:t>	</a:t>
            </a:r>
            <a:endParaRPr lang="en-US" sz="1600" i="1" dirty="0">
              <a:latin typeface="Helvetica"/>
              <a:ea typeface="+mn-ea"/>
              <a:cs typeface="Helvetica"/>
            </a:endParaRP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P-3 Only</a:t>
            </a:r>
          </a:p>
          <a:p>
            <a:pPr defTabSz="457200" fontAlgn="auto">
              <a:spcBef>
                <a:spcPts val="0"/>
              </a:spcBef>
              <a:spcAft>
                <a:spcPts val="0"/>
              </a:spcAft>
            </a:pPr>
            <a:r>
              <a:rPr lang="en-US" sz="1600" dirty="0">
                <a:latin typeface="Helvetica"/>
                <a:ea typeface="+mn-ea"/>
                <a:cs typeface="Helvetica"/>
              </a:rPr>
              <a:t>	Asymmetric Rainfall </a:t>
            </a:r>
          </a:p>
          <a:p>
            <a:pPr defTabSz="457200" fontAlgn="auto">
              <a:spcBef>
                <a:spcPts val="0"/>
              </a:spcBef>
              <a:spcAft>
                <a:spcPts val="0"/>
              </a:spcAft>
            </a:pPr>
            <a:r>
              <a:rPr lang="en-US" sz="1600" i="1" dirty="0">
                <a:latin typeface="Helvetica"/>
                <a:ea typeface="+mn-ea"/>
                <a:cs typeface="Helvetica"/>
              </a:rPr>
              <a:t>		[High-altitude (&gt; 25 kft) circumnavigation, </a:t>
            </a:r>
          </a:p>
          <a:p>
            <a:pPr marL="457200" lvl="1" indent="0" defTabSz="457200" fontAlgn="auto">
              <a:spcBef>
                <a:spcPts val="0"/>
              </a:spcBef>
              <a:spcAft>
                <a:spcPts val="0"/>
              </a:spcAft>
            </a:pPr>
            <a:r>
              <a:rPr lang="en-US" sz="1600" i="1" dirty="0">
                <a:latin typeface="Helvetica"/>
                <a:ea typeface="+mn-ea"/>
                <a:cs typeface="Helvetica"/>
              </a:rPr>
              <a:t>	</a:t>
            </a:r>
            <a:r>
              <a:rPr lang="en-US" sz="1600" i="1" dirty="0" smtClean="0">
                <a:latin typeface="Helvetica"/>
                <a:ea typeface="+mn-ea"/>
                <a:cs typeface="Helvetica"/>
              </a:rPr>
              <a:t>Fig-4 </a:t>
            </a:r>
            <a:r>
              <a:rPr lang="en-US" sz="1600" i="1" dirty="0">
                <a:latin typeface="Helvetica"/>
                <a:ea typeface="+mn-ea"/>
                <a:cs typeface="Helvetica"/>
              </a:rPr>
              <a:t>or Rot. </a:t>
            </a:r>
            <a:r>
              <a:rPr lang="en-US" sz="1600" i="1" dirty="0" smtClean="0">
                <a:latin typeface="Helvetica"/>
                <a:ea typeface="+mn-ea"/>
                <a:cs typeface="Helvetica"/>
              </a:rPr>
              <a:t>Fig-4</a:t>
            </a:r>
            <a:r>
              <a:rPr lang="en-US" sz="1600" i="1" dirty="0">
                <a:latin typeface="Helvetica"/>
                <a:ea typeface="+mn-ea"/>
                <a:cs typeface="Helvetica"/>
              </a:rPr>
              <a:t>]</a:t>
            </a:r>
          </a:p>
          <a:p>
            <a:pPr marL="457200" lvl="1" indent="0" defTabSz="457200" fontAlgn="auto">
              <a:spcBef>
                <a:spcPts val="0"/>
              </a:spcBef>
              <a:spcAft>
                <a:spcPts val="0"/>
              </a:spcAft>
            </a:pPr>
            <a:r>
              <a:rPr lang="en-US" sz="1600" dirty="0">
                <a:latin typeface="Helvetica"/>
                <a:ea typeface="+mn-ea"/>
                <a:cs typeface="Helvetica"/>
              </a:rPr>
              <a:t>Symmetric Rainfall</a:t>
            </a:r>
          </a:p>
          <a:p>
            <a:pPr marL="457200" lvl="1" indent="0" defTabSz="457200" fontAlgn="auto">
              <a:spcBef>
                <a:spcPts val="0"/>
              </a:spcBef>
              <a:spcAft>
                <a:spcPts val="0"/>
              </a:spcAft>
            </a:pPr>
            <a:r>
              <a:rPr lang="en-US" sz="1600" i="1" dirty="0">
                <a:latin typeface="Helvetica"/>
                <a:ea typeface="+mn-ea"/>
                <a:cs typeface="Helvetica"/>
              </a:rPr>
              <a:t>	[Rot. </a:t>
            </a:r>
            <a:r>
              <a:rPr lang="en-US" sz="1600" i="1" dirty="0" smtClean="0">
                <a:latin typeface="Helvetica"/>
                <a:ea typeface="+mn-ea"/>
                <a:cs typeface="Helvetica"/>
              </a:rPr>
              <a:t>Fig-4</a:t>
            </a:r>
            <a:r>
              <a:rPr lang="en-US" sz="1600" i="1" dirty="0">
                <a:latin typeface="Helvetica"/>
                <a:ea typeface="+mn-ea"/>
                <a:cs typeface="Helvetica"/>
              </a:rPr>
              <a:t>]</a:t>
            </a: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G-IV Only </a:t>
            </a:r>
            <a:r>
              <a:rPr lang="en-US" sz="1600" i="1" dirty="0">
                <a:latin typeface="Helvetica"/>
                <a:ea typeface="+mn-ea"/>
                <a:cs typeface="Helvetica"/>
              </a:rPr>
              <a:t>[Circumnavigation, Star]</a:t>
            </a:r>
          </a:p>
        </p:txBody>
      </p:sp>
      <p:sp>
        <p:nvSpPr>
          <p:cNvPr id="12" name="Rectangle 11"/>
          <p:cNvSpPr/>
          <p:nvPr/>
        </p:nvSpPr>
        <p:spPr>
          <a:xfrm>
            <a:off x="131880" y="5234441"/>
            <a:ext cx="8876656" cy="1569660"/>
          </a:xfrm>
          <a:prstGeom prst="rect">
            <a:avLst/>
          </a:prstGeom>
        </p:spPr>
        <p:txBody>
          <a:bodyPr wrap="square">
            <a:spAutoFit/>
          </a:bodyPr>
          <a:lstStyle/>
          <a:p>
            <a:pPr defTabSz="457200" fontAlgn="auto">
              <a:spcBef>
                <a:spcPts val="0"/>
              </a:spcBef>
              <a:spcAft>
                <a:spcPts val="0"/>
              </a:spcAft>
            </a:pPr>
            <a:r>
              <a:rPr lang="en-US" sz="1600" b="1" i="1" dirty="0">
                <a:latin typeface="Helvetica"/>
                <a:ea typeface="+mn-ea"/>
                <a:cs typeface="Helvetica"/>
              </a:rPr>
              <a:t>Expendables [optimal / minimal]: </a:t>
            </a: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G-IV [24 / 18] &amp; P-3 [20 / 10-12]</a:t>
            </a: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P-3 Only [28 / 18 for Rot. </a:t>
            </a:r>
            <a:r>
              <a:rPr lang="en-US" sz="1600" dirty="0" smtClean="0">
                <a:latin typeface="Helvetica"/>
                <a:ea typeface="+mn-ea"/>
                <a:cs typeface="Helvetica"/>
              </a:rPr>
              <a:t>Fig-4</a:t>
            </a:r>
            <a:r>
              <a:rPr lang="en-US" sz="1600" dirty="0">
                <a:latin typeface="Helvetica"/>
                <a:ea typeface="+mn-ea"/>
                <a:cs typeface="Helvetica"/>
              </a:rPr>
              <a:t>] </a:t>
            </a: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G-IV Only [20]</a:t>
            </a:r>
          </a:p>
          <a:p>
            <a:pPr marL="285750" indent="-285750" defTabSz="457200" fontAlgn="auto">
              <a:spcBef>
                <a:spcPts val="0"/>
              </a:spcBef>
              <a:spcAft>
                <a:spcPts val="0"/>
              </a:spcAft>
              <a:buFont typeface="Wingdings" charset="2"/>
              <a:buChar char="Ø"/>
            </a:pPr>
            <a:r>
              <a:rPr lang="en-US" sz="1600" dirty="0">
                <a:latin typeface="Helvetica"/>
                <a:ea typeface="+mn-ea"/>
                <a:cs typeface="Helvetica"/>
              </a:rPr>
              <a:t>AXBTs </a:t>
            </a:r>
          </a:p>
          <a:p>
            <a:pPr defTabSz="457200" fontAlgn="auto">
              <a:spcBef>
                <a:spcPts val="0"/>
              </a:spcBef>
              <a:spcAft>
                <a:spcPts val="0"/>
              </a:spcAft>
            </a:pPr>
            <a:r>
              <a:rPr lang="en-US" sz="1600" b="1" i="1" dirty="0">
                <a:latin typeface="Helvetica"/>
                <a:ea typeface="+mn-ea"/>
                <a:cs typeface="Helvetica"/>
              </a:rPr>
              <a:t>Other Instruments: </a:t>
            </a:r>
            <a:r>
              <a:rPr lang="en-US" sz="1600" dirty="0">
                <a:latin typeface="Helvetica"/>
                <a:ea typeface="+mn-ea"/>
                <a:cs typeface="Helvetica"/>
              </a:rPr>
              <a:t>DWL</a:t>
            </a:r>
          </a:p>
        </p:txBody>
      </p:sp>
      <p:pic>
        <p:nvPicPr>
          <p:cNvPr id="16" name="image05.png"/>
          <p:cNvPicPr/>
          <p:nvPr/>
        </p:nvPicPr>
        <p:blipFill>
          <a:blip r:embed="rId2"/>
          <a:srcRect/>
          <a:stretch>
            <a:fillRect/>
          </a:stretch>
        </p:blipFill>
        <p:spPr>
          <a:xfrm>
            <a:off x="5735251" y="2633132"/>
            <a:ext cx="3115331" cy="2685079"/>
          </a:xfrm>
          <a:prstGeom prst="rect">
            <a:avLst/>
          </a:prstGeom>
          <a:ln/>
        </p:spPr>
      </p:pic>
      <p:cxnSp>
        <p:nvCxnSpPr>
          <p:cNvPr id="19" name="Straight Connector 18"/>
          <p:cNvCxnSpPr/>
          <p:nvPr/>
        </p:nvCxnSpPr>
        <p:spPr>
          <a:xfrm rot="180000" flipH="1" flipV="1">
            <a:off x="6697133" y="3649133"/>
            <a:ext cx="1087968" cy="457200"/>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6711315" y="3629445"/>
            <a:ext cx="0" cy="513512"/>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flipV="1">
            <a:off x="6702848" y="4142957"/>
            <a:ext cx="316020" cy="276644"/>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H="1">
            <a:off x="7013258" y="4419601"/>
            <a:ext cx="445875" cy="0"/>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rot="21300000" flipH="1">
            <a:off x="7459134" y="4142957"/>
            <a:ext cx="337186" cy="276644"/>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endCxn id="16" idx="1"/>
          </p:cNvCxnSpPr>
          <p:nvPr/>
        </p:nvCxnSpPr>
        <p:spPr>
          <a:xfrm>
            <a:off x="5046133" y="3911600"/>
            <a:ext cx="689118" cy="64072"/>
          </a:xfrm>
          <a:prstGeom prst="straightConnector1">
            <a:avLst/>
          </a:prstGeom>
          <a:ln>
            <a:solidFill>
              <a:srgbClr val="3366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endCxn id="16" idx="1"/>
          </p:cNvCxnSpPr>
          <p:nvPr/>
        </p:nvCxnSpPr>
        <p:spPr>
          <a:xfrm flipV="1">
            <a:off x="2861733" y="3975672"/>
            <a:ext cx="2873518" cy="458098"/>
          </a:xfrm>
          <a:prstGeom prst="straightConnector1">
            <a:avLst/>
          </a:prstGeom>
          <a:ln>
            <a:solidFill>
              <a:srgbClr val="3366FF"/>
            </a:solidFill>
            <a:tailEnd type="arrow"/>
          </a:ln>
          <a:effectLst/>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3832487" y="5489820"/>
            <a:ext cx="5176049" cy="1323439"/>
          </a:xfrm>
          <a:prstGeom prst="rect">
            <a:avLst/>
          </a:prstGeom>
          <a:noFill/>
        </p:spPr>
        <p:txBody>
          <a:bodyPr wrap="square" rtlCol="0">
            <a:spAutoFit/>
          </a:bodyPr>
          <a:lstStyle/>
          <a:p>
            <a:pPr defTabSz="457200" fontAlgn="auto">
              <a:spcBef>
                <a:spcPts val="0"/>
              </a:spcBef>
              <a:spcAft>
                <a:spcPts val="0"/>
              </a:spcAft>
            </a:pPr>
            <a:r>
              <a:rPr lang="en-US" sz="1600" b="1" i="1" dirty="0">
                <a:latin typeface="Helvetica"/>
                <a:ea typeface="+mn-ea"/>
                <a:cs typeface="Helvetica"/>
              </a:rPr>
              <a:t>What’s new?</a:t>
            </a:r>
          </a:p>
          <a:p>
            <a:pPr marL="231775" indent="-231775" defTabSz="457200" fontAlgn="auto">
              <a:spcBef>
                <a:spcPts val="0"/>
              </a:spcBef>
              <a:spcAft>
                <a:spcPts val="0"/>
              </a:spcAft>
              <a:buFont typeface="Arial"/>
              <a:buChar char="•"/>
            </a:pPr>
            <a:r>
              <a:rPr lang="en-US" sz="1600" dirty="0" smtClean="0">
                <a:latin typeface="Helvetica"/>
                <a:ea typeface="+mn-ea"/>
                <a:cs typeface="Helvetica"/>
              </a:rPr>
              <a:t>No more </a:t>
            </a:r>
            <a:r>
              <a:rPr lang="en-US" sz="1600" dirty="0">
                <a:latin typeface="Helvetica"/>
                <a:ea typeface="+mn-ea"/>
                <a:cs typeface="Helvetica"/>
              </a:rPr>
              <a:t>RAPX</a:t>
            </a:r>
            <a:r>
              <a:rPr lang="is-IS" sz="1600" dirty="0">
                <a:latin typeface="Helvetica"/>
                <a:ea typeface="+mn-ea"/>
                <a:cs typeface="Helvetica"/>
              </a:rPr>
              <a:t>…</a:t>
            </a:r>
            <a:r>
              <a:rPr lang="en-US" sz="1600" dirty="0">
                <a:latin typeface="Helvetica"/>
                <a:ea typeface="+mn-ea"/>
                <a:cs typeface="Helvetica"/>
              </a:rPr>
              <a:t>RI is one subset of cases</a:t>
            </a:r>
          </a:p>
          <a:p>
            <a:pPr marL="231775" indent="-231775" defTabSz="457200" fontAlgn="auto">
              <a:spcBef>
                <a:spcPts val="0"/>
              </a:spcBef>
              <a:spcAft>
                <a:spcPts val="0"/>
              </a:spcAft>
              <a:buFont typeface="Arial"/>
              <a:buChar char="•"/>
            </a:pPr>
            <a:r>
              <a:rPr lang="en-US" sz="1600" dirty="0">
                <a:latin typeface="Helvetica"/>
                <a:ea typeface="+mn-ea"/>
                <a:cs typeface="Helvetica"/>
              </a:rPr>
              <a:t>Focus on storms experiencing moderate shear</a:t>
            </a:r>
          </a:p>
          <a:p>
            <a:pPr marL="231775" indent="-231775" defTabSz="457200" fontAlgn="auto">
              <a:spcBef>
                <a:spcPts val="0"/>
              </a:spcBef>
              <a:spcAft>
                <a:spcPts val="0"/>
              </a:spcAft>
              <a:buFont typeface="Arial"/>
              <a:buChar char="•"/>
            </a:pPr>
            <a:r>
              <a:rPr lang="en-US" sz="1600" dirty="0">
                <a:latin typeface="Helvetica"/>
                <a:ea typeface="+mn-ea"/>
                <a:cs typeface="Helvetica"/>
              </a:rPr>
              <a:t>Adaptive sampling for radial gradients </a:t>
            </a:r>
            <a:r>
              <a:rPr lang="en-US" sz="1600" i="1" u="sng" dirty="0">
                <a:latin typeface="Helvetica"/>
                <a:ea typeface="+mn-ea"/>
                <a:cs typeface="Helvetica"/>
              </a:rPr>
              <a:t>and azimuthal distribution</a:t>
            </a:r>
          </a:p>
        </p:txBody>
      </p:sp>
      <p:sp>
        <p:nvSpPr>
          <p:cNvPr id="43" name="TextBox 42"/>
          <p:cNvSpPr txBox="1"/>
          <p:nvPr/>
        </p:nvSpPr>
        <p:spPr>
          <a:xfrm>
            <a:off x="5735251" y="5254711"/>
            <a:ext cx="3115331" cy="461665"/>
          </a:xfrm>
          <a:prstGeom prst="rect">
            <a:avLst/>
          </a:prstGeom>
          <a:noFill/>
        </p:spPr>
        <p:txBody>
          <a:bodyPr wrap="square" rtlCol="0">
            <a:spAutoFit/>
          </a:bodyPr>
          <a:lstStyle/>
          <a:p>
            <a:pPr algn="just" defTabSz="457200" fontAlgn="auto">
              <a:spcBef>
                <a:spcPts val="0"/>
              </a:spcBef>
              <a:spcAft>
                <a:spcPts val="0"/>
              </a:spcAft>
            </a:pPr>
            <a:r>
              <a:rPr lang="en-US" sz="1200" dirty="0">
                <a:latin typeface="Helvetica"/>
                <a:ea typeface="+mn-ea"/>
                <a:cs typeface="Helvetica"/>
              </a:rPr>
              <a:t>Circumnavigation is as close to inner-core precipitation shield as possible</a:t>
            </a:r>
          </a:p>
        </p:txBody>
      </p:sp>
      <p:sp>
        <p:nvSpPr>
          <p:cNvPr id="44" name="TextBox 43"/>
          <p:cNvSpPr txBox="1"/>
          <p:nvPr/>
        </p:nvSpPr>
        <p:spPr>
          <a:xfrm>
            <a:off x="4157133" y="3264786"/>
            <a:ext cx="1778000" cy="307777"/>
          </a:xfrm>
          <a:prstGeom prst="rect">
            <a:avLst/>
          </a:prstGeom>
          <a:noFill/>
        </p:spPr>
        <p:txBody>
          <a:bodyPr wrap="square" rtlCol="0">
            <a:spAutoFit/>
          </a:bodyPr>
          <a:lstStyle/>
          <a:p>
            <a:pPr defTabSz="457200" fontAlgn="auto">
              <a:spcBef>
                <a:spcPts val="0"/>
              </a:spcBef>
              <a:spcAft>
                <a:spcPts val="0"/>
              </a:spcAft>
            </a:pPr>
            <a:r>
              <a:rPr lang="en-US" sz="1400" b="1" dirty="0">
                <a:solidFill>
                  <a:srgbClr val="C00000"/>
                </a:solidFill>
                <a:latin typeface="Helvetica"/>
                <a:ea typeface="+mn-ea"/>
                <a:cs typeface="Helvetica"/>
              </a:rPr>
              <a:t>OPTIMAL</a:t>
            </a:r>
          </a:p>
        </p:txBody>
      </p:sp>
      <p:cxnSp>
        <p:nvCxnSpPr>
          <p:cNvPr id="45" name="Straight Arrow Connector 44"/>
          <p:cNvCxnSpPr>
            <a:stCxn id="44" idx="1"/>
          </p:cNvCxnSpPr>
          <p:nvPr/>
        </p:nvCxnSpPr>
        <p:spPr>
          <a:xfrm flipH="1" flipV="1">
            <a:off x="3695701" y="3264787"/>
            <a:ext cx="461432" cy="153888"/>
          </a:xfrm>
          <a:prstGeom prst="straightConnector1">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937314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2" name="TextBox 1"/>
          <p:cNvSpPr txBox="1"/>
          <p:nvPr/>
        </p:nvSpPr>
        <p:spPr>
          <a:xfrm>
            <a:off x="0" y="2"/>
            <a:ext cx="9144000" cy="461665"/>
          </a:xfrm>
          <a:prstGeom prst="rect">
            <a:avLst/>
          </a:prstGeom>
          <a:noFill/>
        </p:spPr>
        <p:txBody>
          <a:bodyPr wrap="square" rtlCol="0">
            <a:spAutoFit/>
          </a:bodyPr>
          <a:lstStyle/>
          <a:p>
            <a:pPr algn="ctr" defTabSz="457200" fontAlgn="auto">
              <a:spcBef>
                <a:spcPts val="0"/>
              </a:spcBef>
              <a:spcAft>
                <a:spcPts val="0"/>
              </a:spcAft>
            </a:pPr>
            <a:r>
              <a:rPr lang="en-US" u="sng" dirty="0">
                <a:latin typeface="Helvetica"/>
                <a:ea typeface="+mn-ea"/>
                <a:cs typeface="Helvetica"/>
              </a:rPr>
              <a:t>A</a:t>
            </a:r>
            <a:r>
              <a:rPr lang="en-US" dirty="0">
                <a:latin typeface="Helvetica"/>
                <a:ea typeface="+mn-ea"/>
                <a:cs typeface="Helvetica"/>
              </a:rPr>
              <a:t>nalysis of </a:t>
            </a:r>
            <a:r>
              <a:rPr lang="en-US" u="sng" dirty="0">
                <a:latin typeface="Helvetica"/>
                <a:ea typeface="+mn-ea"/>
                <a:cs typeface="Helvetica"/>
              </a:rPr>
              <a:t>I</a:t>
            </a:r>
            <a:r>
              <a:rPr lang="en-US" dirty="0">
                <a:latin typeface="Helvetica"/>
                <a:ea typeface="+mn-ea"/>
                <a:cs typeface="Helvetica"/>
              </a:rPr>
              <a:t>ntensification </a:t>
            </a:r>
            <a:r>
              <a:rPr lang="en-US" u="sng" dirty="0">
                <a:latin typeface="Helvetica"/>
                <a:ea typeface="+mn-ea"/>
                <a:cs typeface="Helvetica"/>
              </a:rPr>
              <a:t>P</a:t>
            </a:r>
            <a:r>
              <a:rPr lang="en-US" dirty="0">
                <a:latin typeface="Helvetica"/>
                <a:ea typeface="+mn-ea"/>
                <a:cs typeface="Helvetica"/>
              </a:rPr>
              <a:t>rocesses </a:t>
            </a:r>
            <a:r>
              <a:rPr lang="en-US" u="sng" dirty="0" err="1">
                <a:latin typeface="Helvetica"/>
                <a:ea typeface="+mn-ea"/>
                <a:cs typeface="Helvetica"/>
              </a:rPr>
              <a:t>EX</a:t>
            </a:r>
            <a:r>
              <a:rPr lang="en-US" dirty="0" err="1">
                <a:latin typeface="Helvetica"/>
                <a:ea typeface="+mn-ea"/>
                <a:cs typeface="Helvetica"/>
              </a:rPr>
              <a:t>periment</a:t>
            </a:r>
            <a:r>
              <a:rPr lang="en-US" dirty="0">
                <a:latin typeface="Helvetica"/>
                <a:ea typeface="+mn-ea"/>
                <a:cs typeface="Helvetica"/>
              </a:rPr>
              <a:t> (AIPEX)</a:t>
            </a:r>
          </a:p>
        </p:txBody>
      </p:sp>
      <p:sp>
        <p:nvSpPr>
          <p:cNvPr id="3" name="Rectangle 2"/>
          <p:cNvSpPr/>
          <p:nvPr/>
        </p:nvSpPr>
        <p:spPr>
          <a:xfrm>
            <a:off x="131880" y="962082"/>
            <a:ext cx="8876656" cy="2046714"/>
          </a:xfrm>
          <a:prstGeom prst="rect">
            <a:avLst/>
          </a:prstGeom>
        </p:spPr>
        <p:txBody>
          <a:bodyPr wrap="square">
            <a:spAutoFit/>
          </a:bodyPr>
          <a:lstStyle/>
          <a:p>
            <a:pPr defTabSz="457200" fontAlgn="auto">
              <a:spcBef>
                <a:spcPts val="0"/>
              </a:spcBef>
              <a:spcAft>
                <a:spcPts val="600"/>
              </a:spcAft>
            </a:pPr>
            <a:r>
              <a:rPr lang="en-US" sz="1600" b="1" i="1" dirty="0" smtClean="0">
                <a:latin typeface="Helvetica"/>
                <a:ea typeface="+mn-ea"/>
                <a:cs typeface="Helvetica"/>
              </a:rPr>
              <a:t>Resource Considerations: </a:t>
            </a:r>
            <a:endParaRPr lang="en-US" sz="1600" b="1" i="1" dirty="0">
              <a:latin typeface="Helvetica"/>
              <a:ea typeface="+mn-ea"/>
              <a:cs typeface="Helvetica"/>
            </a:endParaRPr>
          </a:p>
          <a:p>
            <a:pPr marL="285750" indent="-285750" defTabSz="457200" fontAlgn="auto">
              <a:spcBef>
                <a:spcPts val="0"/>
              </a:spcBef>
              <a:spcAft>
                <a:spcPts val="0"/>
              </a:spcAft>
              <a:buFont typeface="Wingdings" charset="2"/>
              <a:buChar char="Ø"/>
            </a:pPr>
            <a:r>
              <a:rPr lang="en-US" sz="1600" dirty="0" smtClean="0">
                <a:latin typeface="Helvetica"/>
                <a:ea typeface="+mn-ea"/>
                <a:cs typeface="Helvetica"/>
              </a:rPr>
              <a:t>Four back-to-back flights (2 P-3+G-IV, 2 P-3 only) </a:t>
            </a:r>
            <a:r>
              <a:rPr lang="en-US" sz="1600" dirty="0" smtClean="0">
                <a:latin typeface="Helvetica"/>
                <a:ea typeface="+mn-ea"/>
                <a:cs typeface="Helvetica"/>
                <a:sym typeface="Wingdings" panose="05000000000000000000" pitchFamily="2" charset="2"/>
              </a:rPr>
              <a:t> 144 </a:t>
            </a:r>
            <a:r>
              <a:rPr lang="en-US" sz="1600" dirty="0" err="1" smtClean="0">
                <a:latin typeface="Helvetica"/>
                <a:ea typeface="+mn-ea"/>
                <a:cs typeface="Helvetica"/>
                <a:sym typeface="Wingdings" panose="05000000000000000000" pitchFamily="2" charset="2"/>
              </a:rPr>
              <a:t>sondes</a:t>
            </a:r>
            <a:r>
              <a:rPr lang="en-US" sz="1600" dirty="0" smtClean="0">
                <a:latin typeface="Helvetica"/>
                <a:ea typeface="+mn-ea"/>
                <a:cs typeface="Helvetica"/>
                <a:sym typeface="Wingdings" panose="05000000000000000000" pitchFamily="2" charset="2"/>
              </a:rPr>
              <a:t> total</a:t>
            </a:r>
            <a:endParaRPr lang="en-US" sz="1600" dirty="0">
              <a:latin typeface="Helvetica"/>
              <a:ea typeface="+mn-ea"/>
              <a:cs typeface="Helvetica"/>
            </a:endParaRPr>
          </a:p>
          <a:p>
            <a:pPr marL="285750" indent="-285750" defTabSz="457200" fontAlgn="auto">
              <a:spcBef>
                <a:spcPts val="0"/>
              </a:spcBef>
              <a:spcAft>
                <a:spcPts val="0"/>
              </a:spcAft>
              <a:buFont typeface="Wingdings" charset="2"/>
              <a:buChar char="Ø"/>
            </a:pPr>
            <a:r>
              <a:rPr lang="en-US" sz="1600" dirty="0" smtClean="0">
                <a:latin typeface="Helvetica"/>
                <a:ea typeface="+mn-ea"/>
                <a:cs typeface="Helvetica"/>
              </a:rPr>
              <a:t>May 2017 </a:t>
            </a:r>
            <a:r>
              <a:rPr lang="en-US" sz="1600" dirty="0" err="1" smtClean="0">
                <a:latin typeface="Helvetica"/>
                <a:ea typeface="+mn-ea"/>
                <a:cs typeface="Helvetica"/>
              </a:rPr>
              <a:t>sonde</a:t>
            </a:r>
            <a:r>
              <a:rPr lang="en-US" sz="1600" dirty="0" smtClean="0">
                <a:latin typeface="Helvetica"/>
                <a:ea typeface="+mn-ea"/>
                <a:cs typeface="Helvetica"/>
              </a:rPr>
              <a:t> resources (excluding ONR and IR </a:t>
            </a:r>
            <a:r>
              <a:rPr lang="en-US" sz="1600" dirty="0" err="1" smtClean="0">
                <a:latin typeface="Helvetica"/>
                <a:ea typeface="+mn-ea"/>
                <a:cs typeface="Helvetica"/>
              </a:rPr>
              <a:t>sondes</a:t>
            </a:r>
            <a:r>
              <a:rPr lang="en-US" sz="1600" dirty="0" smtClean="0">
                <a:latin typeface="Helvetica"/>
                <a:ea typeface="+mn-ea"/>
                <a:cs typeface="Helvetica"/>
              </a:rPr>
              <a:t>): 63 HRD + 100 HFIP</a:t>
            </a:r>
            <a:endParaRPr lang="en-US" sz="1600" dirty="0">
              <a:latin typeface="Helvetica"/>
              <a:ea typeface="+mn-ea"/>
              <a:cs typeface="Helvetica"/>
            </a:endParaRPr>
          </a:p>
          <a:p>
            <a:pPr marL="285750" indent="-285750" defTabSz="457200" fontAlgn="auto">
              <a:spcBef>
                <a:spcPts val="0"/>
              </a:spcBef>
              <a:spcAft>
                <a:spcPts val="1200"/>
              </a:spcAft>
              <a:buFont typeface="Wingdings" charset="2"/>
              <a:buChar char="Ø"/>
            </a:pPr>
            <a:r>
              <a:rPr lang="en-US" sz="1600" dirty="0" smtClean="0">
                <a:latin typeface="Helvetica"/>
                <a:ea typeface="+mn-ea"/>
                <a:cs typeface="Helvetica"/>
              </a:rPr>
              <a:t>NHC arranged for transfer of </a:t>
            </a:r>
            <a:r>
              <a:rPr lang="en-US" sz="1600" u="sng" dirty="0" smtClean="0">
                <a:latin typeface="Helvetica"/>
                <a:ea typeface="+mn-ea"/>
                <a:cs typeface="Helvetica"/>
              </a:rPr>
              <a:t>an additional 60 </a:t>
            </a:r>
            <a:r>
              <a:rPr lang="en-US" sz="1600" u="sng" dirty="0" err="1" smtClean="0">
                <a:latin typeface="Helvetica"/>
                <a:ea typeface="+mn-ea"/>
                <a:cs typeface="Helvetica"/>
              </a:rPr>
              <a:t>sondes</a:t>
            </a:r>
            <a:r>
              <a:rPr lang="en-US" sz="1600" dirty="0" smtClean="0">
                <a:latin typeface="Helvetica"/>
                <a:ea typeface="+mn-ea"/>
                <a:cs typeface="Helvetica"/>
              </a:rPr>
              <a:t> to carry out AIPEX</a:t>
            </a:r>
          </a:p>
          <a:p>
            <a:pPr marL="285750" indent="-285750" defTabSz="457200" fontAlgn="auto">
              <a:spcBef>
                <a:spcPts val="0"/>
              </a:spcBef>
              <a:spcAft>
                <a:spcPts val="0"/>
              </a:spcAft>
              <a:buFont typeface="Wingdings" charset="2"/>
              <a:buChar char="Ø"/>
            </a:pPr>
            <a:r>
              <a:rPr lang="en-US" sz="1600" dirty="0" smtClean="0">
                <a:latin typeface="Helvetica"/>
                <a:ea typeface="+mn-ea"/>
                <a:cs typeface="Helvetica"/>
              </a:rPr>
              <a:t>Will have ~79 </a:t>
            </a:r>
            <a:r>
              <a:rPr lang="en-US" sz="1600" dirty="0" err="1" smtClean="0">
                <a:latin typeface="Helvetica"/>
                <a:ea typeface="+mn-ea"/>
                <a:cs typeface="Helvetica"/>
              </a:rPr>
              <a:t>sondes</a:t>
            </a:r>
            <a:r>
              <a:rPr lang="en-US" sz="1600" dirty="0" smtClean="0">
                <a:latin typeface="Helvetica"/>
                <a:ea typeface="+mn-ea"/>
                <a:cs typeface="Helvetica"/>
              </a:rPr>
              <a:t> for all non-AIPEX activities this season</a:t>
            </a:r>
          </a:p>
          <a:p>
            <a:pPr marL="285750" indent="-285750" defTabSz="457200" fontAlgn="auto">
              <a:spcBef>
                <a:spcPts val="0"/>
              </a:spcBef>
              <a:spcAft>
                <a:spcPts val="0"/>
              </a:spcAft>
              <a:buFont typeface="Wingdings" charset="2"/>
              <a:buChar char="Ø"/>
            </a:pPr>
            <a:r>
              <a:rPr lang="en-US" sz="1600" dirty="0" smtClean="0">
                <a:latin typeface="Helvetica"/>
                <a:ea typeface="+mn-ea"/>
                <a:cs typeface="Helvetica"/>
              </a:rPr>
              <a:t>NHC has requested center drops on </a:t>
            </a:r>
            <a:r>
              <a:rPr lang="en-US" sz="1600" i="1" dirty="0" smtClean="0">
                <a:latin typeface="Helvetica"/>
                <a:ea typeface="+mn-ea"/>
                <a:cs typeface="Helvetica"/>
              </a:rPr>
              <a:t>all</a:t>
            </a:r>
            <a:r>
              <a:rPr lang="en-US" sz="1600" dirty="0" smtClean="0">
                <a:latin typeface="Helvetica"/>
                <a:ea typeface="+mn-ea"/>
                <a:cs typeface="Helvetica"/>
              </a:rPr>
              <a:t> passes during course of season (charge to NWS)</a:t>
            </a:r>
            <a:endParaRPr lang="en-US" sz="1600" dirty="0">
              <a:latin typeface="Helvetica"/>
              <a:ea typeface="+mn-ea"/>
              <a:cs typeface="Helvetica"/>
            </a:endParaRPr>
          </a:p>
          <a:p>
            <a:pPr defTabSz="457200" fontAlgn="auto">
              <a:spcBef>
                <a:spcPts val="0"/>
              </a:spcBef>
              <a:spcAft>
                <a:spcPts val="0"/>
              </a:spcAft>
            </a:pPr>
            <a:endParaRPr lang="en-US" sz="1600" dirty="0">
              <a:solidFill>
                <a:prstClr val="white"/>
              </a:solidFill>
              <a:latin typeface="Helvetica"/>
              <a:ea typeface="+mn-ea"/>
              <a:cs typeface="Helvetica"/>
            </a:endParaRPr>
          </a:p>
        </p:txBody>
      </p:sp>
      <p:sp>
        <p:nvSpPr>
          <p:cNvPr id="4" name="Rectangle 3"/>
          <p:cNvSpPr/>
          <p:nvPr/>
        </p:nvSpPr>
        <p:spPr>
          <a:xfrm>
            <a:off x="150325" y="2911860"/>
            <a:ext cx="8876656" cy="2292935"/>
          </a:xfrm>
          <a:prstGeom prst="rect">
            <a:avLst/>
          </a:prstGeom>
        </p:spPr>
        <p:txBody>
          <a:bodyPr wrap="square">
            <a:spAutoFit/>
          </a:bodyPr>
          <a:lstStyle/>
          <a:p>
            <a:pPr defTabSz="457200" fontAlgn="auto">
              <a:spcBef>
                <a:spcPts val="0"/>
              </a:spcBef>
              <a:spcAft>
                <a:spcPts val="600"/>
              </a:spcAft>
            </a:pPr>
            <a:r>
              <a:rPr lang="en-US" sz="1600" b="1" i="1" dirty="0" smtClean="0">
                <a:latin typeface="Helvetica"/>
                <a:ea typeface="+mn-ea"/>
                <a:cs typeface="Helvetica"/>
              </a:rPr>
              <a:t>Safety Considerations: </a:t>
            </a:r>
            <a:endParaRPr lang="en-US" sz="1600" b="1" i="1" dirty="0">
              <a:latin typeface="Helvetica"/>
              <a:ea typeface="+mn-ea"/>
              <a:cs typeface="Helvetica"/>
            </a:endParaRPr>
          </a:p>
          <a:p>
            <a:pPr marL="285750" indent="-285750" defTabSz="457200" fontAlgn="auto">
              <a:spcBef>
                <a:spcPts val="0"/>
              </a:spcBef>
              <a:spcAft>
                <a:spcPts val="600"/>
              </a:spcAft>
              <a:buFont typeface="Wingdings" charset="2"/>
              <a:buChar char="Ø"/>
            </a:pPr>
            <a:r>
              <a:rPr lang="en-US" sz="1600" dirty="0" smtClean="0">
                <a:latin typeface="Helvetica"/>
                <a:ea typeface="+mn-ea"/>
                <a:cs typeface="Helvetica"/>
              </a:rPr>
              <a:t>P-3 only circumnavigation… Most important are deep-tropospheric measurements on the less-convective side.  Experiment can still be successful without high-altitude </a:t>
            </a:r>
            <a:r>
              <a:rPr lang="en-US" sz="1600" dirty="0" err="1" smtClean="0">
                <a:latin typeface="Helvetica"/>
                <a:ea typeface="+mn-ea"/>
                <a:cs typeface="Helvetica"/>
              </a:rPr>
              <a:t>sondes</a:t>
            </a:r>
            <a:r>
              <a:rPr lang="en-US" sz="1600" dirty="0" smtClean="0">
                <a:latin typeface="Helvetica"/>
                <a:ea typeface="+mn-ea"/>
                <a:cs typeface="Helvetica"/>
              </a:rPr>
              <a:t> on convectively-active side.</a:t>
            </a:r>
            <a:endParaRPr lang="en-US" sz="1600" dirty="0">
              <a:latin typeface="Helvetica"/>
              <a:ea typeface="+mn-ea"/>
              <a:cs typeface="Helvetica"/>
            </a:endParaRPr>
          </a:p>
          <a:p>
            <a:pPr marL="285750" indent="-285750" defTabSz="457200" fontAlgn="auto">
              <a:spcBef>
                <a:spcPts val="0"/>
              </a:spcBef>
              <a:spcAft>
                <a:spcPts val="600"/>
              </a:spcAft>
              <a:buFont typeface="Wingdings" charset="2"/>
              <a:buChar char="Ø"/>
            </a:pPr>
            <a:r>
              <a:rPr lang="en-US" sz="1600" dirty="0" smtClean="0">
                <a:latin typeface="Helvetica"/>
                <a:ea typeface="+mn-ea"/>
                <a:cs typeface="Helvetica"/>
              </a:rPr>
              <a:t>G-IV circumnavigation… Aim to drop </a:t>
            </a:r>
            <a:r>
              <a:rPr lang="en-US" sz="1600" dirty="0" err="1" smtClean="0">
                <a:latin typeface="Helvetica"/>
                <a:ea typeface="+mn-ea"/>
                <a:cs typeface="Helvetica"/>
              </a:rPr>
              <a:t>sondes</a:t>
            </a:r>
            <a:r>
              <a:rPr lang="en-US" sz="1600" dirty="0" smtClean="0">
                <a:latin typeface="Helvetica"/>
                <a:ea typeface="+mn-ea"/>
                <a:cs typeface="Helvetica"/>
              </a:rPr>
              <a:t> at regular intervals at fixed radius from the low-level circulation center. If WX avoidance is necessary, attempt to drop </a:t>
            </a:r>
            <a:r>
              <a:rPr lang="en-US" sz="1600" dirty="0" err="1" smtClean="0">
                <a:latin typeface="Helvetica"/>
                <a:ea typeface="+mn-ea"/>
                <a:cs typeface="Helvetica"/>
              </a:rPr>
              <a:t>sonde</a:t>
            </a:r>
            <a:r>
              <a:rPr lang="en-US" sz="1600" dirty="0" smtClean="0">
                <a:latin typeface="Helvetica"/>
                <a:ea typeface="+mn-ea"/>
                <a:cs typeface="Helvetica"/>
              </a:rPr>
              <a:t> as close to the desired azimuth as possible. </a:t>
            </a:r>
          </a:p>
          <a:p>
            <a:pPr defTabSz="457200" fontAlgn="auto">
              <a:spcBef>
                <a:spcPts val="0"/>
              </a:spcBef>
              <a:spcAft>
                <a:spcPts val="0"/>
              </a:spcAft>
            </a:pPr>
            <a:endParaRPr lang="en-US" sz="1600" dirty="0">
              <a:solidFill>
                <a:prstClr val="white"/>
              </a:solidFill>
              <a:latin typeface="Helvetica"/>
              <a:ea typeface="+mn-ea"/>
              <a:cs typeface="Helvetica"/>
            </a:endParaRPr>
          </a:p>
        </p:txBody>
      </p:sp>
      <p:sp>
        <p:nvSpPr>
          <p:cNvPr id="5" name="Rectangle 4"/>
          <p:cNvSpPr/>
          <p:nvPr/>
        </p:nvSpPr>
        <p:spPr>
          <a:xfrm>
            <a:off x="150325" y="4983314"/>
            <a:ext cx="8858211" cy="1231106"/>
          </a:xfrm>
          <a:prstGeom prst="rect">
            <a:avLst/>
          </a:prstGeom>
        </p:spPr>
        <p:txBody>
          <a:bodyPr wrap="square">
            <a:spAutoFit/>
          </a:bodyPr>
          <a:lstStyle/>
          <a:p>
            <a:pPr defTabSz="457200" fontAlgn="auto">
              <a:spcBef>
                <a:spcPts val="0"/>
              </a:spcBef>
              <a:spcAft>
                <a:spcPts val="600"/>
              </a:spcAft>
            </a:pPr>
            <a:r>
              <a:rPr lang="en-US" sz="1600" b="1" i="1" dirty="0" smtClean="0">
                <a:latin typeface="Helvetica"/>
                <a:ea typeface="+mn-ea"/>
                <a:cs typeface="Helvetica"/>
              </a:rPr>
              <a:t>Logistical Considerations: </a:t>
            </a:r>
            <a:endParaRPr lang="en-US" sz="1600" b="1" i="1" dirty="0">
              <a:latin typeface="Helvetica"/>
              <a:ea typeface="+mn-ea"/>
              <a:cs typeface="Helvetica"/>
            </a:endParaRPr>
          </a:p>
          <a:p>
            <a:pPr marL="285750" indent="-285750" defTabSz="457200" fontAlgn="auto">
              <a:spcBef>
                <a:spcPts val="0"/>
              </a:spcBef>
              <a:spcAft>
                <a:spcPts val="600"/>
              </a:spcAft>
              <a:buFont typeface="Wingdings" charset="2"/>
              <a:buChar char="Ø"/>
            </a:pPr>
            <a:r>
              <a:rPr lang="en-US" sz="1600" dirty="0" smtClean="0">
                <a:latin typeface="Helvetica"/>
                <a:ea typeface="+mn-ea"/>
                <a:cs typeface="Helvetica"/>
              </a:rPr>
              <a:t>Per our agreement, NHC will play an active role in planning and execution of AIPEX. </a:t>
            </a:r>
            <a:endParaRPr lang="en-US" sz="1600" dirty="0">
              <a:latin typeface="Helvetica"/>
              <a:ea typeface="+mn-ea"/>
              <a:cs typeface="Helvetica"/>
            </a:endParaRPr>
          </a:p>
          <a:p>
            <a:pPr marL="285750" indent="-285750" defTabSz="457200" fontAlgn="auto">
              <a:spcBef>
                <a:spcPts val="0"/>
              </a:spcBef>
              <a:spcAft>
                <a:spcPts val="600"/>
              </a:spcAft>
              <a:buFont typeface="Wingdings" charset="2"/>
              <a:buChar char="Ø"/>
            </a:pPr>
            <a:r>
              <a:rPr lang="en-US" sz="1600" dirty="0">
                <a:latin typeface="Helvetica"/>
                <a:ea typeface="+mn-ea"/>
                <a:cs typeface="Helvetica"/>
              </a:rPr>
              <a:t>E</a:t>
            </a:r>
            <a:r>
              <a:rPr lang="en-US" sz="1600" dirty="0" smtClean="0">
                <a:latin typeface="Helvetica"/>
                <a:ea typeface="+mn-ea"/>
                <a:cs typeface="Helvetica"/>
              </a:rPr>
              <a:t>nsure that real-time operational benefits (e.g., real-time TDR assimilation) are realized to the greatest extent possible.  </a:t>
            </a:r>
            <a:endParaRPr lang="en-US" sz="1600" dirty="0">
              <a:latin typeface="Helvetica"/>
              <a:ea typeface="+mn-ea"/>
              <a:cs typeface="Helvetica"/>
            </a:endParaRPr>
          </a:p>
        </p:txBody>
      </p:sp>
    </p:spTree>
    <p:extLst>
      <p:ext uri="{BB962C8B-B14F-4D97-AF65-F5344CB8AC3E}">
        <p14:creationId xmlns:p14="http://schemas.microsoft.com/office/powerpoint/2010/main" val="70531494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140916 Edouard eye 2.jpg"/>
          <p:cNvPicPr>
            <a:picLocks/>
          </p:cNvPicPr>
          <p:nvPr/>
        </p:nvPicPr>
        <p:blipFill>
          <a:blip r:embed="rId3">
            <a:alphaModFix/>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tretch>
            <a:fillRect/>
          </a:stretch>
        </p:blipFill>
        <p:spPr>
          <a:xfrm>
            <a:off x="0" y="-1032"/>
            <a:ext cx="9144000" cy="6858000"/>
          </a:xfrm>
          <a:prstGeom prst="rect">
            <a:avLst/>
          </a:prstGeom>
        </p:spPr>
      </p:pic>
      <p:sp>
        <p:nvSpPr>
          <p:cNvPr id="7" name="TextBox 6"/>
          <p:cNvSpPr txBox="1"/>
          <p:nvPr/>
        </p:nvSpPr>
        <p:spPr>
          <a:xfrm>
            <a:off x="1981200" y="2541686"/>
            <a:ext cx="4970325" cy="2492986"/>
          </a:xfrm>
          <a:prstGeom prst="rect">
            <a:avLst/>
          </a:prstGeom>
          <a:noFill/>
          <a:effectLst/>
        </p:spPr>
        <p:txBody>
          <a:bodyPr wrap="none" lIns="91435" tIns="45718" rIns="91435" bIns="45718">
            <a:spAutoFit/>
          </a:bodyPr>
          <a:lstStyle/>
          <a:p>
            <a:pPr algn="ctr">
              <a:defRPr/>
            </a:pPr>
            <a:r>
              <a:rPr lang="en-US" sz="4000" dirty="0" smtClean="0">
                <a:latin typeface="+mj-lt"/>
              </a:rPr>
              <a:t>Comments/Questions?</a:t>
            </a:r>
            <a:endParaRPr lang="en-US" sz="4000" dirty="0">
              <a:latin typeface="+mj-lt"/>
            </a:endParaRPr>
          </a:p>
          <a:p>
            <a:pPr algn="ctr">
              <a:defRPr/>
            </a:pPr>
            <a:endParaRPr lang="en-US" sz="3600" dirty="0">
              <a:latin typeface="+mj-lt"/>
            </a:endParaRPr>
          </a:p>
          <a:p>
            <a:pPr algn="ctr">
              <a:defRPr/>
            </a:pPr>
            <a:endParaRPr lang="en-US" sz="3600" dirty="0">
              <a:latin typeface="+mj-lt"/>
            </a:endParaRPr>
          </a:p>
          <a:p>
            <a:pPr algn="ctr">
              <a:defRPr/>
            </a:pPr>
            <a:endParaRPr lang="en-US" sz="800" dirty="0">
              <a:latin typeface="+mj-lt"/>
            </a:endParaRPr>
          </a:p>
          <a:p>
            <a:pPr algn="ctr">
              <a:defRPr/>
            </a:pPr>
            <a:r>
              <a:rPr lang="en-US" sz="3600" dirty="0" smtClean="0">
                <a:latin typeface="+mj-lt"/>
              </a:rPr>
              <a:t>Thanks!</a:t>
            </a:r>
            <a:endParaRPr lang="en-US" sz="3600" dirty="0">
              <a:latin typeface="+mj-lt"/>
            </a:endParaRPr>
          </a:p>
        </p:txBody>
      </p:sp>
      <p:sp>
        <p:nvSpPr>
          <p:cNvPr id="4" name="TextBox 3"/>
          <p:cNvSpPr txBox="1"/>
          <p:nvPr/>
        </p:nvSpPr>
        <p:spPr>
          <a:xfrm>
            <a:off x="152400" y="6308080"/>
            <a:ext cx="6993956" cy="461661"/>
          </a:xfrm>
          <a:prstGeom prst="rect">
            <a:avLst/>
          </a:prstGeom>
          <a:noFill/>
          <a:effectLst/>
        </p:spPr>
        <p:txBody>
          <a:bodyPr wrap="none" lIns="91435" tIns="45718" rIns="91435" bIns="45718">
            <a:spAutoFit/>
          </a:bodyPr>
          <a:lstStyle/>
          <a:p>
            <a:pPr algn="ctr">
              <a:defRPr/>
            </a:pPr>
            <a:r>
              <a:rPr lang="en-US" i="1" dirty="0" smtClean="0">
                <a:latin typeface="+mj-lt"/>
              </a:rPr>
              <a:t>HFP Briefing at NOAA AOC, Lakeland, FL (19 July, 2017)</a:t>
            </a:r>
            <a:endParaRPr lang="en-US" i="1" dirty="0">
              <a:latin typeface="+mj-lt"/>
            </a:endParaRPr>
          </a:p>
        </p:txBody>
      </p:sp>
      <p:pic>
        <p:nvPicPr>
          <p:cNvPr id="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2812" y="105788"/>
            <a:ext cx="1113412" cy="111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310" y="105788"/>
            <a:ext cx="1162490" cy="1162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45058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 name="TextBox 3"/>
          <p:cNvSpPr txBox="1"/>
          <p:nvPr/>
        </p:nvSpPr>
        <p:spPr>
          <a:xfrm>
            <a:off x="1826118" y="122717"/>
            <a:ext cx="5336782" cy="523220"/>
          </a:xfrm>
          <a:prstGeom prst="rect">
            <a:avLst/>
          </a:prstGeom>
          <a:noFill/>
        </p:spPr>
        <p:txBody>
          <a:bodyPr wrap="none" rtlCol="0">
            <a:spAutoFit/>
          </a:bodyPr>
          <a:lstStyle/>
          <a:p>
            <a:pPr fontAlgn="auto">
              <a:spcBef>
                <a:spcPts val="0"/>
              </a:spcBef>
              <a:spcAft>
                <a:spcPts val="0"/>
              </a:spcAft>
            </a:pPr>
            <a:r>
              <a:rPr lang="en-US" sz="2800" b="1" dirty="0" smtClean="0">
                <a:solidFill>
                  <a:prstClr val="black"/>
                </a:solidFill>
                <a:latin typeface="Calibri"/>
                <a:ea typeface="+mn-ea"/>
              </a:rPr>
              <a:t>2017 Hurricane Field Program Plan</a:t>
            </a:r>
            <a:endParaRPr lang="en-US" sz="2800" b="1" dirty="0">
              <a:solidFill>
                <a:prstClr val="black"/>
              </a:solidFill>
              <a:latin typeface="Calibri"/>
              <a:ea typeface="+mn-ea"/>
            </a:endParaRPr>
          </a:p>
        </p:txBody>
      </p:sp>
      <p:sp>
        <p:nvSpPr>
          <p:cNvPr id="7" name="TextBox 6"/>
          <p:cNvSpPr txBox="1"/>
          <p:nvPr/>
        </p:nvSpPr>
        <p:spPr>
          <a:xfrm>
            <a:off x="76200" y="762000"/>
            <a:ext cx="8836618" cy="5832366"/>
          </a:xfrm>
          <a:prstGeom prst="rect">
            <a:avLst/>
          </a:prstGeom>
          <a:noFill/>
        </p:spPr>
        <p:txBody>
          <a:bodyPr wrap="square" rtlCol="0">
            <a:spAutoFit/>
          </a:bodyPr>
          <a:lstStyle/>
          <a:p>
            <a:pPr fontAlgn="auto">
              <a:spcBef>
                <a:spcPts val="0"/>
              </a:spcBef>
              <a:spcAft>
                <a:spcPts val="0"/>
              </a:spcAft>
            </a:pPr>
            <a:r>
              <a:rPr lang="en-US" sz="1800" b="1" dirty="0">
                <a:solidFill>
                  <a:prstClr val="black"/>
                </a:solidFill>
                <a:latin typeface="Calibri"/>
                <a:ea typeface="+mn-ea"/>
              </a:rPr>
              <a:t>P</a:t>
            </a:r>
            <a:r>
              <a:rPr lang="en-US" sz="1800" b="1" dirty="0" smtClean="0">
                <a:solidFill>
                  <a:prstClr val="black"/>
                </a:solidFill>
                <a:latin typeface="Calibri"/>
                <a:ea typeface="+mn-ea"/>
              </a:rPr>
              <a:t>rimary goal: improve intensity forecasts through the collection of observations</a:t>
            </a:r>
          </a:p>
          <a:p>
            <a:pPr fontAlgn="auto">
              <a:spcBef>
                <a:spcPts val="0"/>
              </a:spcBef>
              <a:spcAft>
                <a:spcPts val="0"/>
              </a:spcAft>
            </a:pPr>
            <a:endParaRPr lang="en-US" sz="1200" dirty="0">
              <a:solidFill>
                <a:prstClr val="black"/>
              </a:solidFill>
              <a:latin typeface="Calibri"/>
              <a:ea typeface="+mn-ea"/>
            </a:endParaRPr>
          </a:p>
          <a:p>
            <a:pPr fontAlgn="auto">
              <a:spcBef>
                <a:spcPts val="0"/>
              </a:spcBef>
              <a:spcAft>
                <a:spcPts val="600"/>
              </a:spcAft>
            </a:pPr>
            <a:r>
              <a:rPr lang="en-US" sz="1800" b="1" dirty="0" smtClean="0">
                <a:solidFill>
                  <a:prstClr val="black"/>
                </a:solidFill>
                <a:latin typeface="Calibri"/>
                <a:ea typeface="+mn-ea"/>
              </a:rPr>
              <a:t>A special emphasis of the 2017 field program is on Tropical Depressions and Tropical Storms in moderate vertical wind shear environments. </a:t>
            </a:r>
          </a:p>
          <a:p>
            <a:pPr marL="344488" lvl="1" indent="-173038" fontAlgn="auto">
              <a:spcBef>
                <a:spcPts val="0"/>
              </a:spcBef>
              <a:spcAft>
                <a:spcPts val="0"/>
              </a:spcAft>
              <a:buSzPct val="120000"/>
              <a:buFont typeface="Arial" panose="020B0604020202020204" pitchFamily="34" charset="0"/>
              <a:buChar char="•"/>
            </a:pPr>
            <a:r>
              <a:rPr lang="en-US" sz="1800" dirty="0" smtClean="0">
                <a:solidFill>
                  <a:prstClr val="black"/>
                </a:solidFill>
                <a:latin typeface="Calibri"/>
                <a:ea typeface="+mn-ea"/>
              </a:rPr>
              <a:t>Intensification is often limited in such cases, but</a:t>
            </a:r>
          </a:p>
          <a:p>
            <a:pPr marL="344488" lvl="1" indent="-173038" fontAlgn="auto">
              <a:spcBef>
                <a:spcPts val="0"/>
              </a:spcBef>
              <a:spcAft>
                <a:spcPts val="0"/>
              </a:spcAft>
              <a:buSzPct val="120000"/>
              <a:buFont typeface="Arial" panose="020B0604020202020204" pitchFamily="34" charset="0"/>
              <a:buChar char="•"/>
            </a:pPr>
            <a:r>
              <a:rPr lang="en-US" sz="1800" dirty="0">
                <a:solidFill>
                  <a:prstClr val="black"/>
                </a:solidFill>
                <a:latin typeface="Calibri"/>
                <a:ea typeface="+mn-ea"/>
              </a:rPr>
              <a:t>R</a:t>
            </a:r>
            <a:r>
              <a:rPr lang="en-US" sz="1800" dirty="0" smtClean="0">
                <a:solidFill>
                  <a:prstClr val="black"/>
                </a:solidFill>
                <a:latin typeface="Calibri"/>
                <a:ea typeface="+mn-ea"/>
              </a:rPr>
              <a:t>apid intensification into a powerful hurricane can occur </a:t>
            </a:r>
          </a:p>
          <a:p>
            <a:pPr marL="344488" lvl="1" indent="-173038" fontAlgn="auto">
              <a:spcBef>
                <a:spcPts val="0"/>
              </a:spcBef>
              <a:spcAft>
                <a:spcPts val="0"/>
              </a:spcAft>
              <a:buSzPct val="120000"/>
              <a:buFont typeface="Arial" panose="020B0604020202020204" pitchFamily="34" charset="0"/>
              <a:buChar char="•"/>
            </a:pPr>
            <a:r>
              <a:rPr lang="en-US" sz="1800" dirty="0" smtClean="0">
                <a:solidFill>
                  <a:prstClr val="black"/>
                </a:solidFill>
                <a:latin typeface="Calibri"/>
                <a:ea typeface="+mn-ea"/>
              </a:rPr>
              <a:t>The NHC has identified these cases as a </a:t>
            </a:r>
            <a:r>
              <a:rPr lang="en-US" sz="1800" i="1" dirty="0" smtClean="0">
                <a:solidFill>
                  <a:prstClr val="black"/>
                </a:solidFill>
                <a:latin typeface="Calibri"/>
                <a:ea typeface="+mn-ea"/>
              </a:rPr>
              <a:t>significant forecast challenge</a:t>
            </a:r>
          </a:p>
          <a:p>
            <a:pPr marL="0" lvl="1" indent="0" fontAlgn="auto">
              <a:spcBef>
                <a:spcPts val="0"/>
              </a:spcBef>
              <a:spcAft>
                <a:spcPts val="0"/>
              </a:spcAft>
            </a:pPr>
            <a:endParaRPr lang="en-US" sz="1200" dirty="0">
              <a:solidFill>
                <a:prstClr val="black"/>
              </a:solidFill>
              <a:latin typeface="Calibri"/>
              <a:ea typeface="+mn-ea"/>
            </a:endParaRPr>
          </a:p>
          <a:p>
            <a:pPr marL="0" lvl="1" indent="0" fontAlgn="auto">
              <a:spcBef>
                <a:spcPts val="0"/>
              </a:spcBef>
              <a:spcAft>
                <a:spcPts val="600"/>
              </a:spcAft>
            </a:pPr>
            <a:r>
              <a:rPr lang="en-US" sz="1800" b="1" dirty="0" smtClean="0">
                <a:solidFill>
                  <a:prstClr val="black"/>
                </a:solidFill>
                <a:latin typeface="Calibri"/>
                <a:ea typeface="+mn-ea"/>
              </a:rPr>
              <a:t>In an effort to address this significant forecast challenge, this year we plan to </a:t>
            </a:r>
            <a:endParaRPr lang="en-US" sz="1800" b="1" dirty="0">
              <a:solidFill>
                <a:prstClr val="black"/>
              </a:solidFill>
              <a:latin typeface="Calibri"/>
              <a:ea typeface="+mn-ea"/>
            </a:endParaRPr>
          </a:p>
          <a:p>
            <a:pPr marL="342900" indent="-342900" fontAlgn="auto">
              <a:spcBef>
                <a:spcPts val="0"/>
              </a:spcBef>
              <a:spcAft>
                <a:spcPts val="600"/>
              </a:spcAft>
              <a:buFontTx/>
              <a:buAutoNum type="arabicParenR"/>
            </a:pPr>
            <a:r>
              <a:rPr lang="en-US" sz="1800" u="sng" dirty="0" smtClean="0">
                <a:solidFill>
                  <a:prstClr val="black"/>
                </a:solidFill>
                <a:latin typeface="Calibri"/>
                <a:ea typeface="+mn-ea"/>
              </a:rPr>
              <a:t>Transmit airborne observations in real time.</a:t>
            </a:r>
            <a:r>
              <a:rPr lang="en-US" sz="1800" dirty="0" smtClean="0">
                <a:solidFill>
                  <a:prstClr val="black"/>
                </a:solidFill>
                <a:latin typeface="Calibri"/>
                <a:ea typeface="+mn-ea"/>
              </a:rPr>
              <a:t> This data improves a storm’s representation in hurricane models and has been shown to improve model intensity forecasts, especially for Tropical Depressions and Tropical Storms.</a:t>
            </a:r>
          </a:p>
          <a:p>
            <a:pPr marL="342900" indent="-342900" fontAlgn="auto">
              <a:spcBef>
                <a:spcPts val="0"/>
              </a:spcBef>
              <a:spcAft>
                <a:spcPts val="600"/>
              </a:spcAft>
              <a:buFontTx/>
              <a:buAutoNum type="arabicParenR"/>
            </a:pPr>
            <a:r>
              <a:rPr lang="en-US" sz="1800" u="sng" dirty="0" smtClean="0">
                <a:solidFill>
                  <a:prstClr val="black"/>
                </a:solidFill>
                <a:latin typeface="Calibri"/>
                <a:ea typeface="+mn-ea"/>
              </a:rPr>
              <a:t>Continue evaluation of new airborne instruments.</a:t>
            </a:r>
            <a:r>
              <a:rPr lang="en-US" sz="1800" dirty="0" smtClean="0">
                <a:solidFill>
                  <a:prstClr val="black"/>
                </a:solidFill>
                <a:latin typeface="Calibri"/>
                <a:ea typeface="+mn-ea"/>
              </a:rPr>
              <a:t>  Data from these instruments fills gaps in a storm’s representation, potentially benefitting forecasts and physical understanding.</a:t>
            </a:r>
          </a:p>
          <a:p>
            <a:pPr marL="511175" lvl="1" indent="-169863" fontAlgn="auto">
              <a:spcBef>
                <a:spcPts val="0"/>
              </a:spcBef>
              <a:spcAft>
                <a:spcPts val="0"/>
              </a:spcAft>
              <a:buSzPct val="120000"/>
              <a:buFont typeface="Arial" panose="020B0604020202020204" pitchFamily="34" charset="0"/>
              <a:buChar char="•"/>
            </a:pPr>
            <a:r>
              <a:rPr lang="en-US" sz="1800" dirty="0" smtClean="0">
                <a:solidFill>
                  <a:prstClr val="black"/>
                </a:solidFill>
                <a:latin typeface="Calibri"/>
                <a:ea typeface="+mn-ea"/>
              </a:rPr>
              <a:t>Doppler Wind Lidar – </a:t>
            </a:r>
            <a:r>
              <a:rPr lang="en-US" sz="1600" dirty="0" smtClean="0">
                <a:solidFill>
                  <a:prstClr val="black"/>
                </a:solidFill>
                <a:latin typeface="Calibri"/>
                <a:ea typeface="+mn-ea"/>
              </a:rPr>
              <a:t>wind in clear air where radar observations are limited</a:t>
            </a:r>
          </a:p>
          <a:p>
            <a:pPr marL="511175" lvl="1" indent="-169863" fontAlgn="auto">
              <a:spcBef>
                <a:spcPts val="0"/>
              </a:spcBef>
              <a:spcAft>
                <a:spcPts val="0"/>
              </a:spcAft>
              <a:buSzPct val="120000"/>
              <a:buFont typeface="Arial" panose="020B0604020202020204" pitchFamily="34" charset="0"/>
              <a:buChar char="•"/>
            </a:pPr>
            <a:r>
              <a:rPr lang="en-US" sz="1800" dirty="0" smtClean="0">
                <a:solidFill>
                  <a:prstClr val="black"/>
                </a:solidFill>
                <a:latin typeface="Calibri"/>
                <a:ea typeface="+mn-ea"/>
              </a:rPr>
              <a:t>Small Unmanned Aerial Vehicles (“Coyote”) – </a:t>
            </a:r>
            <a:r>
              <a:rPr lang="en-US" sz="1600" dirty="0" smtClean="0">
                <a:solidFill>
                  <a:prstClr val="black"/>
                </a:solidFill>
                <a:latin typeface="Calibri"/>
                <a:ea typeface="+mn-ea"/>
              </a:rPr>
              <a:t> measurements at very low altitude</a:t>
            </a:r>
          </a:p>
          <a:p>
            <a:pPr marL="511175" lvl="1" indent="-169863" fontAlgn="auto">
              <a:spcBef>
                <a:spcPts val="0"/>
              </a:spcBef>
              <a:spcAft>
                <a:spcPts val="600"/>
              </a:spcAft>
              <a:buSzPct val="120000"/>
              <a:buFont typeface="Arial" panose="020B0604020202020204" pitchFamily="34" charset="0"/>
              <a:buChar char="•"/>
            </a:pPr>
            <a:r>
              <a:rPr lang="en-US" sz="1800" dirty="0" smtClean="0">
                <a:solidFill>
                  <a:prstClr val="black"/>
                </a:solidFill>
                <a:latin typeface="Calibri"/>
                <a:ea typeface="+mn-ea"/>
              </a:rPr>
              <a:t>Upgraded Doppler radar system – </a:t>
            </a:r>
            <a:r>
              <a:rPr lang="en-US" sz="1600" dirty="0" smtClean="0">
                <a:solidFill>
                  <a:prstClr val="black"/>
                </a:solidFill>
                <a:latin typeface="Calibri"/>
                <a:ea typeface="+mn-ea"/>
              </a:rPr>
              <a:t>wind detail at 3X the resolution available in 2016</a:t>
            </a:r>
          </a:p>
          <a:p>
            <a:pPr marL="342900" indent="-342900" fontAlgn="auto">
              <a:spcBef>
                <a:spcPts val="0"/>
              </a:spcBef>
              <a:spcAft>
                <a:spcPts val="600"/>
              </a:spcAft>
              <a:buSzPct val="100000"/>
              <a:buFont typeface="+mj-lt"/>
              <a:buAutoNum type="arabicParenR"/>
            </a:pPr>
            <a:r>
              <a:rPr lang="en-US" sz="1800" u="sng" dirty="0" smtClean="0">
                <a:solidFill>
                  <a:prstClr val="black"/>
                </a:solidFill>
                <a:latin typeface="Calibri"/>
                <a:ea typeface="+mn-ea"/>
              </a:rPr>
              <a:t>Conduct the </a:t>
            </a:r>
            <a:r>
              <a:rPr lang="en-US" sz="1800" b="1" u="sng" dirty="0" smtClean="0">
                <a:solidFill>
                  <a:prstClr val="black"/>
                </a:solidFill>
                <a:latin typeface="Calibri"/>
                <a:ea typeface="+mn-ea"/>
              </a:rPr>
              <a:t>A</a:t>
            </a:r>
            <a:r>
              <a:rPr lang="en-US" sz="1800" u="sng" dirty="0" smtClean="0">
                <a:solidFill>
                  <a:prstClr val="black"/>
                </a:solidFill>
                <a:latin typeface="Calibri"/>
                <a:ea typeface="+mn-ea"/>
              </a:rPr>
              <a:t>nalysis of </a:t>
            </a:r>
            <a:r>
              <a:rPr lang="en-US" sz="1800" b="1" u="sng" dirty="0" smtClean="0">
                <a:solidFill>
                  <a:prstClr val="black"/>
                </a:solidFill>
                <a:latin typeface="Calibri"/>
                <a:ea typeface="+mn-ea"/>
              </a:rPr>
              <a:t>I</a:t>
            </a:r>
            <a:r>
              <a:rPr lang="en-US" sz="1800" u="sng" dirty="0" smtClean="0">
                <a:solidFill>
                  <a:prstClr val="black"/>
                </a:solidFill>
                <a:latin typeface="Calibri"/>
                <a:ea typeface="+mn-ea"/>
              </a:rPr>
              <a:t>ntensification </a:t>
            </a:r>
            <a:r>
              <a:rPr lang="en-US" sz="1800" b="1" u="sng" dirty="0" smtClean="0">
                <a:solidFill>
                  <a:prstClr val="black"/>
                </a:solidFill>
                <a:latin typeface="Calibri"/>
                <a:ea typeface="+mn-ea"/>
              </a:rPr>
              <a:t>P</a:t>
            </a:r>
            <a:r>
              <a:rPr lang="en-US" sz="1800" u="sng" dirty="0" smtClean="0">
                <a:solidFill>
                  <a:prstClr val="black"/>
                </a:solidFill>
                <a:latin typeface="Calibri"/>
                <a:ea typeface="+mn-ea"/>
              </a:rPr>
              <a:t>rocesses </a:t>
            </a:r>
            <a:r>
              <a:rPr lang="en-US" sz="1800" b="1" u="sng" dirty="0" smtClean="0">
                <a:solidFill>
                  <a:prstClr val="black"/>
                </a:solidFill>
                <a:latin typeface="Calibri"/>
                <a:ea typeface="+mn-ea"/>
              </a:rPr>
              <a:t>Ex</a:t>
            </a:r>
            <a:r>
              <a:rPr lang="en-US" sz="1800" u="sng" dirty="0" smtClean="0">
                <a:solidFill>
                  <a:prstClr val="black"/>
                </a:solidFill>
                <a:latin typeface="Calibri"/>
                <a:ea typeface="+mn-ea"/>
              </a:rPr>
              <a:t>periment (AIPEX).</a:t>
            </a:r>
            <a:r>
              <a:rPr lang="en-US" sz="1800" dirty="0" smtClean="0">
                <a:solidFill>
                  <a:prstClr val="black"/>
                </a:solidFill>
                <a:latin typeface="Calibri"/>
                <a:ea typeface="+mn-ea"/>
              </a:rPr>
              <a:t>  A new experiment designed to target these challenging cases with the aim of understanding why rapid intensification occurs in some cases but not in others (in coordination with the NHC).</a:t>
            </a:r>
            <a:endParaRPr lang="en-US" sz="1800" dirty="0">
              <a:solidFill>
                <a:prstClr val="black"/>
              </a:solidFill>
              <a:latin typeface="Calibri"/>
              <a:ea typeface="+mn-ea"/>
            </a:endParaRPr>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106" t="12278" r="18643" b="11654"/>
          <a:stretch/>
        </p:blipFill>
        <p:spPr bwMode="auto">
          <a:xfrm>
            <a:off x="7971175" y="4756285"/>
            <a:ext cx="1064218" cy="864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0000" t="18888" r="23333" b="31111"/>
          <a:stretch/>
        </p:blipFill>
        <p:spPr>
          <a:xfrm>
            <a:off x="7049113" y="1556716"/>
            <a:ext cx="1986280" cy="1752600"/>
          </a:xfrm>
          <a:prstGeom prst="rect">
            <a:avLst/>
          </a:prstGeom>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25555" t="22222" r="28889" b="37778"/>
          <a:stretch/>
        </p:blipFill>
        <p:spPr>
          <a:xfrm>
            <a:off x="6977993" y="1502818"/>
            <a:ext cx="2057400" cy="1806498"/>
          </a:xfrm>
          <a:prstGeom prst="rect">
            <a:avLst/>
          </a:prstGeom>
        </p:spPr>
      </p:pic>
    </p:spTree>
    <p:extLst>
      <p:ext uri="{BB962C8B-B14F-4D97-AF65-F5344CB8AC3E}">
        <p14:creationId xmlns:p14="http://schemas.microsoft.com/office/powerpoint/2010/main" val="251819105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5" name="TextBox 4"/>
          <p:cNvSpPr txBox="1"/>
          <p:nvPr/>
        </p:nvSpPr>
        <p:spPr>
          <a:xfrm>
            <a:off x="336550" y="304800"/>
            <a:ext cx="8502650" cy="646113"/>
          </a:xfrm>
          <a:prstGeom prst="rect">
            <a:avLst/>
          </a:prstGeom>
          <a:noFill/>
          <a:effectLst/>
        </p:spPr>
        <p:txBody>
          <a:bodyPr lIns="91435" tIns="45718" rIns="91435" bIns="45718">
            <a:spAutoFit/>
          </a:bodyPr>
          <a:lstStyle/>
          <a:p>
            <a:pPr algn="ctr">
              <a:defRPr/>
            </a:pPr>
            <a:r>
              <a:rPr lang="en-US" sz="3600" dirty="0">
                <a:latin typeface="+mj-lt"/>
              </a:rPr>
              <a:t>2017 </a:t>
            </a:r>
            <a:r>
              <a:rPr lang="en-US" sz="3600" dirty="0" smtClean="0">
                <a:latin typeface="+mj-lt"/>
              </a:rPr>
              <a:t>Highlighted </a:t>
            </a:r>
            <a:r>
              <a:rPr lang="en-US" sz="3600" dirty="0">
                <a:latin typeface="+mj-lt"/>
              </a:rPr>
              <a:t>Activities/Collaborations</a:t>
            </a:r>
          </a:p>
        </p:txBody>
      </p:sp>
      <p:sp>
        <p:nvSpPr>
          <p:cNvPr id="6" name="TextBox 5"/>
          <p:cNvSpPr txBox="1"/>
          <p:nvPr/>
        </p:nvSpPr>
        <p:spPr>
          <a:xfrm>
            <a:off x="152400" y="1219200"/>
            <a:ext cx="8686800" cy="4708977"/>
          </a:xfrm>
          <a:prstGeom prst="rect">
            <a:avLst/>
          </a:prstGeom>
          <a:noFill/>
          <a:effectLst/>
        </p:spPr>
        <p:txBody>
          <a:bodyPr wrap="square" lIns="91435" tIns="45718" rIns="91435" bIns="45718">
            <a:spAutoFit/>
          </a:bodyPr>
          <a:lstStyle/>
          <a:p>
            <a:pPr marL="342900" indent="-342900">
              <a:spcAft>
                <a:spcPts val="1200"/>
              </a:spcAft>
              <a:buFont typeface="Wingdings" panose="05000000000000000000" pitchFamily="2" charset="2"/>
              <a:buChar char="Ø"/>
              <a:defRPr/>
            </a:pPr>
            <a:r>
              <a:rPr lang="en-US" dirty="0" smtClean="0">
                <a:latin typeface="+mn-lt"/>
              </a:rPr>
              <a:t>Transmit </a:t>
            </a:r>
            <a:r>
              <a:rPr lang="en-US" dirty="0">
                <a:latin typeface="+mn-lt"/>
              </a:rPr>
              <a:t>P-3 TDR data for real-time assimilation into </a:t>
            </a:r>
            <a:r>
              <a:rPr lang="en-US" dirty="0" smtClean="0">
                <a:latin typeface="+mn-lt"/>
              </a:rPr>
              <a:t>operational </a:t>
            </a:r>
            <a:r>
              <a:rPr lang="en-US" dirty="0">
                <a:latin typeface="+mn-lt"/>
              </a:rPr>
              <a:t>HWRF </a:t>
            </a:r>
            <a:r>
              <a:rPr lang="en-US" dirty="0" smtClean="0">
                <a:latin typeface="+mn-lt"/>
              </a:rPr>
              <a:t>model</a:t>
            </a:r>
          </a:p>
          <a:p>
            <a:pPr marL="342900" indent="-342900">
              <a:spcAft>
                <a:spcPts val="1200"/>
              </a:spcAft>
              <a:buFont typeface="Wingdings" panose="05000000000000000000" pitchFamily="2" charset="2"/>
              <a:buChar char="Ø"/>
              <a:defRPr/>
            </a:pPr>
            <a:r>
              <a:rPr lang="en-US" dirty="0">
                <a:latin typeface="+mn-lt"/>
              </a:rPr>
              <a:t>T</a:t>
            </a:r>
            <a:r>
              <a:rPr lang="en-US" dirty="0" smtClean="0">
                <a:latin typeface="+mn-lt"/>
              </a:rPr>
              <a:t>ransmit G-IV TDR data in real-time for future evaluation</a:t>
            </a:r>
            <a:endParaRPr lang="en-US" dirty="0">
              <a:latin typeface="+mn-lt"/>
            </a:endParaRPr>
          </a:p>
          <a:p>
            <a:pPr marL="342900" indent="-342900">
              <a:spcAft>
                <a:spcPts val="1200"/>
              </a:spcAft>
              <a:buFont typeface="Wingdings" panose="05000000000000000000" pitchFamily="2" charset="2"/>
              <a:buChar char="Ø"/>
              <a:defRPr/>
            </a:pPr>
            <a:r>
              <a:rPr lang="en-US" dirty="0" smtClean="0">
                <a:latin typeface="+mn-lt"/>
              </a:rPr>
              <a:t>Collaborate with NHC on intensification experiment (AIPEX) both in planning and execution</a:t>
            </a:r>
          </a:p>
          <a:p>
            <a:pPr marL="342900" indent="-342900">
              <a:spcAft>
                <a:spcPts val="1200"/>
              </a:spcAft>
              <a:buFont typeface="Wingdings" panose="05000000000000000000" pitchFamily="2" charset="2"/>
              <a:buChar char="Ø"/>
              <a:defRPr/>
            </a:pPr>
            <a:r>
              <a:rPr lang="en-US" dirty="0" smtClean="0">
                <a:latin typeface="+mn-lt"/>
              </a:rPr>
              <a:t>Test DWL in high-wind hurricane environment</a:t>
            </a:r>
          </a:p>
          <a:p>
            <a:pPr marL="342900" indent="-342900">
              <a:spcAft>
                <a:spcPts val="1200"/>
              </a:spcAft>
              <a:buFont typeface="Wingdings" panose="05000000000000000000" pitchFamily="2" charset="2"/>
              <a:buChar char="Ø"/>
              <a:defRPr/>
            </a:pPr>
            <a:r>
              <a:rPr lang="en-US" dirty="0" smtClean="0">
                <a:latin typeface="+mn-lt"/>
              </a:rPr>
              <a:t>Further evaluate Coyote UAS in hurricane environment</a:t>
            </a:r>
            <a:endParaRPr lang="en-US" dirty="0">
              <a:latin typeface="+mn-lt"/>
            </a:endParaRPr>
          </a:p>
          <a:p>
            <a:pPr marL="342900" lvl="0" indent="-342900">
              <a:spcAft>
                <a:spcPts val="1200"/>
              </a:spcAft>
              <a:buFont typeface="Wingdings" panose="05000000000000000000" pitchFamily="2" charset="2"/>
              <a:buChar char="Ø"/>
              <a:defRPr/>
            </a:pPr>
            <a:r>
              <a:rPr lang="en-US" dirty="0">
                <a:latin typeface="Calibri"/>
              </a:rPr>
              <a:t>Coordinate with 4 university teams deploying mobile towers, etc. </a:t>
            </a:r>
            <a:r>
              <a:rPr lang="en-US" dirty="0" smtClean="0">
                <a:latin typeface="Calibri"/>
              </a:rPr>
              <a:t>during landfall</a:t>
            </a:r>
            <a:endParaRPr lang="en-US" dirty="0" smtClean="0">
              <a:latin typeface="+mn-lt"/>
            </a:endParaRPr>
          </a:p>
          <a:p>
            <a:pPr marL="342900" indent="-342900">
              <a:spcAft>
                <a:spcPts val="1200"/>
              </a:spcAft>
              <a:buFont typeface="Wingdings" panose="05000000000000000000" pitchFamily="2" charset="2"/>
              <a:buChar char="Ø"/>
              <a:defRPr/>
            </a:pPr>
            <a:r>
              <a:rPr lang="en-US" dirty="0" smtClean="0">
                <a:latin typeface="+mn-lt"/>
              </a:rPr>
              <a:t>Coordinate with NOAA UAS-NASA EPOCH Global Hawk (August)</a:t>
            </a:r>
            <a:endParaRPr lang="en-US" dirty="0">
              <a:latin typeface="+mn-lt"/>
            </a:endParaRPr>
          </a:p>
        </p:txBody>
      </p:sp>
    </p:spTree>
    <p:extLst>
      <p:ext uri="{BB962C8B-B14F-4D97-AF65-F5344CB8AC3E}">
        <p14:creationId xmlns:p14="http://schemas.microsoft.com/office/powerpoint/2010/main" val="444178259"/>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6" name="Shape 416"/>
          <p:cNvSpPr txBox="1">
            <a:spLocks noGrp="1"/>
          </p:cNvSpPr>
          <p:nvPr>
            <p:ph idx="1"/>
          </p:nvPr>
        </p:nvSpPr>
        <p:spPr>
          <a:xfrm>
            <a:off x="-14126" y="874824"/>
            <a:ext cx="8972541" cy="4659699"/>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600"/>
              </a:spcAft>
              <a:buClr>
                <a:schemeClr val="dk1"/>
              </a:buClr>
              <a:buSzPct val="100000"/>
              <a:buFont typeface="Arial"/>
              <a:buChar char="•"/>
            </a:pPr>
            <a:r>
              <a:rPr lang="en-US" sz="2400" i="0" u="none" strike="noStrike" cap="none" baseline="0" dirty="0" smtClean="0">
                <a:solidFill>
                  <a:schemeClr val="dk1"/>
                </a:solidFill>
                <a:ea typeface="Arial"/>
                <a:cs typeface="Arial"/>
                <a:sym typeface="Arial"/>
                <a:rtl val="0"/>
              </a:rPr>
              <a:t>Collaborating with the NASA EPOCH (East Pacific Origins</a:t>
            </a:r>
            <a:r>
              <a:rPr lang="en-US" sz="2400" i="0" u="none" strike="noStrike" cap="none" dirty="0" smtClean="0">
                <a:solidFill>
                  <a:schemeClr val="dk1"/>
                </a:solidFill>
                <a:ea typeface="Arial"/>
                <a:cs typeface="Arial"/>
                <a:sym typeface="Arial"/>
                <a:rtl val="0"/>
              </a:rPr>
              <a:t> and Characteristics of Hurricanes) Campaign</a:t>
            </a:r>
            <a:endParaRPr lang="en-US" sz="2400" i="0" u="none" strike="noStrike" cap="none" baseline="0" dirty="0" smtClean="0">
              <a:solidFill>
                <a:schemeClr val="dk1"/>
              </a:solidFill>
              <a:ea typeface="Arial"/>
              <a:cs typeface="Arial"/>
              <a:sym typeface="Arial"/>
              <a:rtl val="0"/>
            </a:endParaRPr>
          </a:p>
          <a:p>
            <a:pPr marL="0" marR="0" lvl="0" indent="0" algn="l" rtl="0">
              <a:lnSpc>
                <a:spcPct val="100000"/>
              </a:lnSpc>
              <a:spcBef>
                <a:spcPts val="0"/>
              </a:spcBef>
              <a:spcAft>
                <a:spcPts val="600"/>
              </a:spcAft>
              <a:buClr>
                <a:schemeClr val="dk1"/>
              </a:buClr>
              <a:buSzPct val="100000"/>
              <a:buNone/>
            </a:pPr>
            <a:endParaRPr lang="en-US" sz="400" dirty="0">
              <a:solidFill>
                <a:schemeClr val="dk1"/>
              </a:solidFill>
              <a:ea typeface="Arial"/>
              <a:cs typeface="Arial"/>
              <a:sym typeface="Arial"/>
              <a:rtl val="0"/>
            </a:endParaRPr>
          </a:p>
          <a:p>
            <a:pPr marL="342900" marR="0" lvl="0" indent="-342900" algn="l" rtl="0">
              <a:lnSpc>
                <a:spcPct val="100000"/>
              </a:lnSpc>
              <a:spcBef>
                <a:spcPts val="0"/>
              </a:spcBef>
              <a:spcAft>
                <a:spcPts val="600"/>
              </a:spcAft>
              <a:buClr>
                <a:schemeClr val="dk1"/>
              </a:buClr>
              <a:buSzPct val="100000"/>
              <a:buFont typeface="Arial"/>
              <a:buChar char="•"/>
            </a:pPr>
            <a:r>
              <a:rPr lang="en-US" sz="2400" i="0" u="none" strike="noStrike" cap="none" baseline="0" dirty="0" smtClean="0">
                <a:solidFill>
                  <a:schemeClr val="dk1"/>
                </a:solidFill>
                <a:ea typeface="Arial"/>
                <a:cs typeface="Arial"/>
                <a:sym typeface="Arial"/>
                <a:rtl val="0"/>
              </a:rPr>
              <a:t>EPAC/western</a:t>
            </a:r>
            <a:r>
              <a:rPr lang="en-US" sz="2400" i="0" u="none" strike="noStrike" cap="none" dirty="0" smtClean="0">
                <a:solidFill>
                  <a:schemeClr val="dk1"/>
                </a:solidFill>
                <a:ea typeface="Arial"/>
                <a:cs typeface="Arial"/>
                <a:sym typeface="Arial"/>
                <a:rtl val="0"/>
              </a:rPr>
              <a:t> </a:t>
            </a:r>
            <a:r>
              <a:rPr lang="en-US" sz="2400" i="0" u="none" strike="noStrike" cap="none" baseline="0" dirty="0" smtClean="0">
                <a:solidFill>
                  <a:schemeClr val="dk1"/>
                </a:solidFill>
                <a:ea typeface="Arial"/>
                <a:cs typeface="Arial"/>
                <a:sym typeface="Arial"/>
                <a:rtl val="0"/>
              </a:rPr>
              <a:t>Atlantic hurricane focus</a:t>
            </a:r>
          </a:p>
          <a:p>
            <a:pPr marL="0" marR="0" lvl="0" indent="0" algn="l" rtl="0">
              <a:lnSpc>
                <a:spcPct val="100000"/>
              </a:lnSpc>
              <a:spcBef>
                <a:spcPts val="0"/>
              </a:spcBef>
              <a:spcAft>
                <a:spcPts val="600"/>
              </a:spcAft>
              <a:buClr>
                <a:schemeClr val="dk1"/>
              </a:buClr>
              <a:buSzPct val="100000"/>
              <a:buNone/>
            </a:pPr>
            <a:endParaRPr lang="en-US" sz="400" i="0" u="none" strike="noStrike" cap="none" baseline="0" dirty="0" smtClean="0">
              <a:solidFill>
                <a:schemeClr val="dk1"/>
              </a:solidFill>
              <a:ea typeface="Arial"/>
              <a:cs typeface="Arial"/>
              <a:sym typeface="Arial"/>
              <a:rtl val="0"/>
            </a:endParaRPr>
          </a:p>
          <a:p>
            <a:pPr marL="342900" marR="0" lvl="0" indent="-342900" algn="l" rtl="0">
              <a:lnSpc>
                <a:spcPct val="100000"/>
              </a:lnSpc>
              <a:spcBef>
                <a:spcPts val="0"/>
              </a:spcBef>
              <a:spcAft>
                <a:spcPts val="600"/>
              </a:spcAft>
              <a:buClr>
                <a:schemeClr val="dk1"/>
              </a:buClr>
              <a:buSzPct val="100000"/>
              <a:buFont typeface="Arial"/>
              <a:buChar char="•"/>
            </a:pPr>
            <a:r>
              <a:rPr lang="en-US" sz="2400" baseline="0" dirty="0" smtClean="0">
                <a:solidFill>
                  <a:schemeClr val="dk1"/>
                </a:solidFill>
              </a:rPr>
              <a:t>Single Global Hawk (AV-6) deployed at NASA Armstrong</a:t>
            </a:r>
            <a:endParaRPr lang="en-US" sz="500" dirty="0" smtClean="0">
              <a:solidFill>
                <a:schemeClr val="dk1"/>
              </a:solidFill>
            </a:endParaRPr>
          </a:p>
          <a:p>
            <a:pPr marL="568325" marR="0" lvl="0" indent="0" algn="l" rtl="0">
              <a:lnSpc>
                <a:spcPct val="100000"/>
              </a:lnSpc>
              <a:spcBef>
                <a:spcPts val="0"/>
              </a:spcBef>
              <a:spcAft>
                <a:spcPts val="600"/>
              </a:spcAft>
              <a:buClr>
                <a:schemeClr val="dk1"/>
              </a:buClr>
              <a:buSzPct val="100000"/>
              <a:buNone/>
            </a:pPr>
            <a:endParaRPr lang="en-US" sz="400" dirty="0">
              <a:solidFill>
                <a:schemeClr val="dk1"/>
              </a:solidFill>
            </a:endParaRPr>
          </a:p>
          <a:p>
            <a:pPr marL="342900" marR="0" lvl="0" indent="-342900" algn="l" rtl="0">
              <a:lnSpc>
                <a:spcPct val="100000"/>
              </a:lnSpc>
              <a:spcBef>
                <a:spcPts val="0"/>
              </a:spcBef>
              <a:spcAft>
                <a:spcPts val="600"/>
              </a:spcAft>
              <a:buClr>
                <a:schemeClr val="dk1"/>
              </a:buClr>
              <a:buSzPct val="100000"/>
              <a:buFont typeface="Arial"/>
              <a:buChar char="•"/>
            </a:pPr>
            <a:r>
              <a:rPr lang="en-US" sz="2400" dirty="0" smtClean="0">
                <a:solidFill>
                  <a:schemeClr val="dk1"/>
                </a:solidFill>
              </a:rPr>
              <a:t>Dry Run: 17-21 July</a:t>
            </a:r>
          </a:p>
          <a:p>
            <a:pPr marL="0" marR="0" lvl="0" indent="0" algn="l" rtl="0">
              <a:lnSpc>
                <a:spcPct val="100000"/>
              </a:lnSpc>
              <a:spcBef>
                <a:spcPts val="0"/>
              </a:spcBef>
              <a:spcAft>
                <a:spcPts val="600"/>
              </a:spcAft>
              <a:buClr>
                <a:schemeClr val="dk1"/>
              </a:buClr>
              <a:buSzPct val="100000"/>
              <a:buNone/>
            </a:pPr>
            <a:endParaRPr lang="en-US" sz="400" dirty="0" smtClean="0">
              <a:solidFill>
                <a:schemeClr val="dk1"/>
              </a:solidFill>
            </a:endParaRPr>
          </a:p>
          <a:p>
            <a:pPr marL="342900" marR="0" lvl="0" indent="-342900" algn="l" rtl="0">
              <a:lnSpc>
                <a:spcPct val="100000"/>
              </a:lnSpc>
              <a:spcBef>
                <a:spcPts val="0"/>
              </a:spcBef>
              <a:spcAft>
                <a:spcPts val="600"/>
              </a:spcAft>
              <a:buClr>
                <a:schemeClr val="dk1"/>
              </a:buClr>
              <a:buSzPct val="100000"/>
              <a:buFont typeface="Arial"/>
              <a:buChar char="•"/>
            </a:pPr>
            <a:r>
              <a:rPr lang="en-US" sz="2400" dirty="0" smtClean="0">
                <a:solidFill>
                  <a:schemeClr val="dk1"/>
                </a:solidFill>
                <a:ea typeface="Arial"/>
                <a:cs typeface="Arial"/>
                <a:sym typeface="Arial"/>
                <a:rtl val="0"/>
              </a:rPr>
              <a:t>~4</a:t>
            </a:r>
            <a:r>
              <a:rPr lang="en-US" sz="2400" i="0" u="none" strike="noStrike" cap="none" baseline="0" dirty="0" smtClean="0">
                <a:solidFill>
                  <a:schemeClr val="dk1"/>
                </a:solidFill>
                <a:ea typeface="Arial"/>
                <a:cs typeface="Arial"/>
                <a:sym typeface="Arial"/>
                <a:rtl val="0"/>
              </a:rPr>
              <a:t> week deployment period</a:t>
            </a:r>
          </a:p>
          <a:p>
            <a:pPr marL="798513" marR="0" lvl="0" indent="-287338" algn="l" rtl="0">
              <a:lnSpc>
                <a:spcPct val="100000"/>
              </a:lnSpc>
              <a:spcBef>
                <a:spcPts val="0"/>
              </a:spcBef>
              <a:spcAft>
                <a:spcPts val="600"/>
              </a:spcAft>
              <a:buClr>
                <a:schemeClr val="dk1"/>
              </a:buClr>
              <a:buSzPct val="100000"/>
              <a:buFont typeface="Wingdings" charset="2"/>
              <a:buChar char="Ø"/>
            </a:pPr>
            <a:r>
              <a:rPr lang="en-US" sz="2000" i="1" dirty="0" smtClean="0">
                <a:solidFill>
                  <a:schemeClr val="dk1"/>
                </a:solidFill>
              </a:rPr>
              <a:t>01-31 August</a:t>
            </a:r>
          </a:p>
          <a:p>
            <a:pPr marL="798513" indent="-287338">
              <a:spcBef>
                <a:spcPts val="0"/>
              </a:spcBef>
              <a:spcAft>
                <a:spcPts val="600"/>
              </a:spcAft>
              <a:buClr>
                <a:schemeClr val="dk1"/>
              </a:buClr>
              <a:buSzPct val="100000"/>
              <a:buFont typeface="Wingdings" charset="2"/>
              <a:buChar char="Ø"/>
            </a:pPr>
            <a:r>
              <a:rPr lang="en-US" sz="2000" dirty="0">
                <a:solidFill>
                  <a:schemeClr val="dk1"/>
                </a:solidFill>
              </a:rPr>
              <a:t>targets: EPAC, </a:t>
            </a:r>
            <a:r>
              <a:rPr lang="en-US" sz="2000" dirty="0" err="1">
                <a:solidFill>
                  <a:schemeClr val="dk1"/>
                </a:solidFill>
              </a:rPr>
              <a:t>GMex</a:t>
            </a:r>
            <a:r>
              <a:rPr lang="en-US" sz="2000" dirty="0">
                <a:solidFill>
                  <a:schemeClr val="dk1"/>
                </a:solidFill>
              </a:rPr>
              <a:t>, </a:t>
            </a:r>
            <a:r>
              <a:rPr lang="en-US" sz="2000" dirty="0" smtClean="0">
                <a:solidFill>
                  <a:schemeClr val="dk1"/>
                </a:solidFill>
              </a:rPr>
              <a:t>WNATL</a:t>
            </a:r>
            <a:endParaRPr lang="en-US" sz="2000" dirty="0">
              <a:solidFill>
                <a:schemeClr val="dk1"/>
              </a:solidFill>
            </a:endParaRPr>
          </a:p>
          <a:p>
            <a:pPr marL="573087" indent="0">
              <a:spcBef>
                <a:spcPts val="0"/>
              </a:spcBef>
              <a:spcAft>
                <a:spcPts val="600"/>
              </a:spcAft>
              <a:buClr>
                <a:schemeClr val="dk1"/>
              </a:buClr>
              <a:buSzPct val="100000"/>
              <a:buNone/>
            </a:pPr>
            <a:endParaRPr lang="en-US" sz="400" i="1" dirty="0" smtClean="0">
              <a:solidFill>
                <a:schemeClr val="dk1"/>
              </a:solidFill>
            </a:endParaRPr>
          </a:p>
          <a:p>
            <a:pPr marL="342900" marR="0" lvl="0" indent="-342900" algn="l" rtl="0">
              <a:lnSpc>
                <a:spcPct val="100000"/>
              </a:lnSpc>
              <a:spcBef>
                <a:spcPts val="0"/>
              </a:spcBef>
              <a:spcAft>
                <a:spcPts val="600"/>
              </a:spcAft>
              <a:buClr>
                <a:schemeClr val="dk1"/>
              </a:buClr>
              <a:buSzPct val="100000"/>
              <a:buFont typeface="Arial"/>
              <a:buChar char="•"/>
            </a:pPr>
            <a:r>
              <a:rPr lang="en-US" sz="2400" dirty="0" smtClean="0">
                <a:solidFill>
                  <a:schemeClr val="dk1"/>
                </a:solidFill>
              </a:rPr>
              <a:t>~6 science flights</a:t>
            </a:r>
            <a:endParaRPr lang="en-US" sz="2400" dirty="0">
              <a:solidFill>
                <a:schemeClr val="dk1"/>
              </a:solidFill>
            </a:endParaRPr>
          </a:p>
          <a:p>
            <a:pPr marL="798513" marR="0" lvl="0" indent="-287338" algn="l" rtl="0">
              <a:lnSpc>
                <a:spcPct val="100000"/>
              </a:lnSpc>
              <a:spcBef>
                <a:spcPts val="0"/>
              </a:spcBef>
              <a:spcAft>
                <a:spcPts val="600"/>
              </a:spcAft>
              <a:buClr>
                <a:schemeClr val="dk1"/>
              </a:buClr>
              <a:buSzPct val="100000"/>
              <a:buFont typeface="Wingdings" charset="2"/>
              <a:buChar char="Ø"/>
            </a:pPr>
            <a:r>
              <a:rPr lang="en-US" sz="2000" dirty="0" smtClean="0">
                <a:solidFill>
                  <a:schemeClr val="dk1"/>
                </a:solidFill>
              </a:rPr>
              <a:t>3 NOAA, 3 NASA</a:t>
            </a:r>
          </a:p>
          <a:p>
            <a:pPr marL="798513" marR="0" lvl="0" indent="-287338" algn="l" rtl="0">
              <a:lnSpc>
                <a:spcPct val="100000"/>
              </a:lnSpc>
              <a:spcBef>
                <a:spcPts val="0"/>
              </a:spcBef>
              <a:spcAft>
                <a:spcPts val="600"/>
              </a:spcAft>
              <a:buClr>
                <a:schemeClr val="dk1"/>
              </a:buClr>
              <a:buSzPct val="100000"/>
              <a:buFont typeface="Wingdings" charset="2"/>
              <a:buChar char="Ø"/>
            </a:pPr>
            <a:r>
              <a:rPr lang="en-US" sz="2000" dirty="0" smtClean="0">
                <a:solidFill>
                  <a:schemeClr val="dk1"/>
                </a:solidFill>
              </a:rPr>
              <a:t>Tempo to support 2-3 flights/</a:t>
            </a:r>
            <a:r>
              <a:rPr lang="en-US" sz="2000" dirty="0" err="1" smtClean="0">
                <a:solidFill>
                  <a:schemeClr val="dk1"/>
                </a:solidFill>
              </a:rPr>
              <a:t>wk</a:t>
            </a:r>
            <a:endParaRPr lang="en-US" sz="2000" dirty="0">
              <a:solidFill>
                <a:schemeClr val="dk1"/>
              </a:solidFill>
            </a:endParaRPr>
          </a:p>
          <a:p>
            <a:pPr marL="798513" marR="0" lvl="0" indent="-287338" algn="l" rtl="0">
              <a:lnSpc>
                <a:spcPct val="100000"/>
              </a:lnSpc>
              <a:spcBef>
                <a:spcPts val="0"/>
              </a:spcBef>
              <a:spcAft>
                <a:spcPts val="600"/>
              </a:spcAft>
              <a:buClr>
                <a:schemeClr val="dk1"/>
              </a:buClr>
              <a:buSzPct val="100000"/>
              <a:buFont typeface="Wingdings" charset="2"/>
              <a:buChar char="Ø"/>
            </a:pPr>
            <a:r>
              <a:rPr lang="en-US" sz="2000" dirty="0" smtClean="0">
                <a:solidFill>
                  <a:schemeClr val="dk1"/>
                </a:solidFill>
              </a:rPr>
              <a:t>~24-hr duration flights</a:t>
            </a:r>
          </a:p>
        </p:txBody>
      </p:sp>
      <p:sp>
        <p:nvSpPr>
          <p:cNvPr id="5" name="TextBox 4"/>
          <p:cNvSpPr txBox="1"/>
          <p:nvPr/>
        </p:nvSpPr>
        <p:spPr>
          <a:xfrm>
            <a:off x="0" y="-1"/>
            <a:ext cx="9144000" cy="646331"/>
          </a:xfrm>
          <a:prstGeom prst="rect">
            <a:avLst/>
          </a:prstGeom>
          <a:noFill/>
        </p:spPr>
        <p:txBody>
          <a:bodyPr wrap="square" rtlCol="0">
            <a:spAutoFit/>
          </a:bodyPr>
          <a:lstStyle/>
          <a:p>
            <a:pPr algn="ctr" defTabSz="457200" fontAlgn="auto">
              <a:spcBef>
                <a:spcPts val="0"/>
              </a:spcBef>
              <a:spcAft>
                <a:spcPts val="0"/>
              </a:spcAft>
            </a:pPr>
            <a:r>
              <a:rPr lang="en-US" sz="3600" dirty="0">
                <a:solidFill>
                  <a:srgbClr val="000000"/>
                </a:solidFill>
                <a:latin typeface="+mj-lt"/>
                <a:ea typeface="Arial"/>
                <a:cs typeface="Arial"/>
                <a:sym typeface="Arial"/>
                <a:rtl val="0"/>
              </a:rPr>
              <a:t>NOAA UAS-NASA EPOCH 2017 Deployment</a:t>
            </a:r>
            <a:endParaRPr lang="en-US" sz="3600" dirty="0">
              <a:solidFill>
                <a:prstClr val="black"/>
              </a:solidFill>
              <a:latin typeface="+mj-lt"/>
              <a:ea typeface="+mn-ea"/>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6415" y="3541560"/>
            <a:ext cx="4663440" cy="2842496"/>
          </a:xfrm>
          <a:prstGeom prst="rect">
            <a:avLst/>
          </a:prstGeom>
        </p:spPr>
      </p:pic>
    </p:spTree>
    <p:extLst>
      <p:ext uri="{BB962C8B-B14F-4D97-AF65-F5344CB8AC3E}">
        <p14:creationId xmlns:p14="http://schemas.microsoft.com/office/powerpoint/2010/main" val="835320247"/>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10" name="TextBox 9"/>
          <p:cNvSpPr txBox="1"/>
          <p:nvPr/>
        </p:nvSpPr>
        <p:spPr>
          <a:xfrm>
            <a:off x="1761150" y="152400"/>
            <a:ext cx="5324846" cy="646327"/>
          </a:xfrm>
          <a:prstGeom prst="rect">
            <a:avLst/>
          </a:prstGeom>
          <a:noFill/>
          <a:effectLst/>
        </p:spPr>
        <p:txBody>
          <a:bodyPr wrap="none" lIns="91435" tIns="45718" rIns="91435" bIns="45718">
            <a:spAutoFit/>
          </a:bodyPr>
          <a:lstStyle/>
          <a:p>
            <a:pPr algn="ctr">
              <a:defRPr/>
            </a:pPr>
            <a:r>
              <a:rPr lang="en-US" sz="3600" dirty="0">
                <a:latin typeface="Calibri"/>
              </a:rPr>
              <a:t>2017 HFP </a:t>
            </a:r>
            <a:r>
              <a:rPr lang="en-US" sz="3600" dirty="0" smtClean="0">
                <a:latin typeface="Calibri"/>
              </a:rPr>
              <a:t>Plan: A New Look</a:t>
            </a:r>
            <a:endParaRPr lang="en-US" sz="3600" dirty="0">
              <a:latin typeface="Calibri"/>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498" t="5696" r="25500" b="10131"/>
          <a:stretch/>
        </p:blipFill>
        <p:spPr bwMode="auto">
          <a:xfrm>
            <a:off x="1744360" y="1041620"/>
            <a:ext cx="5316931" cy="5708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p:cNvGrpSpPr/>
          <p:nvPr/>
        </p:nvGrpSpPr>
        <p:grpSpPr>
          <a:xfrm>
            <a:off x="4636576" y="1701796"/>
            <a:ext cx="4210330" cy="1906726"/>
            <a:chOff x="4636576" y="1701796"/>
            <a:chExt cx="4210330" cy="1906726"/>
          </a:xfrm>
        </p:grpSpPr>
        <p:grpSp>
          <p:nvGrpSpPr>
            <p:cNvPr id="12" name="Group 11"/>
            <p:cNvGrpSpPr/>
            <p:nvPr/>
          </p:nvGrpSpPr>
          <p:grpSpPr>
            <a:xfrm>
              <a:off x="4636576" y="2471980"/>
              <a:ext cx="2842648" cy="1136542"/>
              <a:chOff x="4636576" y="2471980"/>
              <a:chExt cx="2842648" cy="1136542"/>
            </a:xfrm>
            <a:effectLst/>
          </p:grpSpPr>
          <p:sp>
            <p:nvSpPr>
              <p:cNvPr id="2" name="Oval 1"/>
              <p:cNvSpPr/>
              <p:nvPr/>
            </p:nvSpPr>
            <p:spPr>
              <a:xfrm>
                <a:off x="4636576" y="3456122"/>
                <a:ext cx="609600" cy="152400"/>
              </a:xfrm>
              <a:prstGeom prst="ellipse">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 name="Straight Connector 3"/>
              <p:cNvCxnSpPr/>
              <p:nvPr/>
            </p:nvCxnSpPr>
            <p:spPr>
              <a:xfrm flipV="1">
                <a:off x="5181600" y="2471980"/>
                <a:ext cx="2297624" cy="1017722"/>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3" name="TextBox 12"/>
            <p:cNvSpPr txBox="1"/>
            <p:nvPr/>
          </p:nvSpPr>
          <p:spPr>
            <a:xfrm>
              <a:off x="7479224" y="1701796"/>
              <a:ext cx="1367682" cy="1754326"/>
            </a:xfrm>
            <a:prstGeom prst="rect">
              <a:avLst/>
            </a:prstGeom>
            <a:noFill/>
            <a:ln w="12700">
              <a:solidFill>
                <a:schemeClr val="tx1"/>
              </a:solidFill>
            </a:ln>
          </p:spPr>
          <p:txBody>
            <a:bodyPr wrap="none" rtlCol="0">
              <a:spAutoFit/>
            </a:bodyPr>
            <a:lstStyle/>
            <a:p>
              <a:pPr algn="ctr"/>
              <a:r>
                <a:rPr lang="en-US" sz="1800" dirty="0" smtClean="0">
                  <a:latin typeface="+mn-lt"/>
                </a:rPr>
                <a:t>Timing</a:t>
              </a:r>
            </a:p>
            <a:p>
              <a:pPr algn="ctr"/>
              <a:r>
                <a:rPr lang="en-US" sz="1800" dirty="0" smtClean="0">
                  <a:latin typeface="+mn-lt"/>
                </a:rPr>
                <a:t>Pattern</a:t>
              </a:r>
            </a:p>
            <a:p>
              <a:pPr algn="ctr"/>
              <a:r>
                <a:rPr lang="en-US" sz="1800" dirty="0" smtClean="0">
                  <a:latin typeface="+mn-lt"/>
                </a:rPr>
                <a:t>Altitude</a:t>
              </a:r>
            </a:p>
            <a:p>
              <a:pPr algn="ctr"/>
              <a:r>
                <a:rPr lang="en-US" sz="1800" dirty="0" smtClean="0">
                  <a:latin typeface="+mn-lt"/>
                </a:rPr>
                <a:t>Leg-length</a:t>
              </a:r>
            </a:p>
            <a:p>
              <a:pPr algn="ctr"/>
              <a:r>
                <a:rPr lang="en-US" sz="1800" dirty="0" smtClean="0">
                  <a:latin typeface="+mn-lt"/>
                </a:rPr>
                <a:t>Expendables</a:t>
              </a:r>
            </a:p>
            <a:p>
              <a:pPr algn="ctr"/>
              <a:r>
                <a:rPr lang="en-US" sz="1800" dirty="0" smtClean="0">
                  <a:latin typeface="+mn-lt"/>
                </a:rPr>
                <a:t>Etc.</a:t>
              </a:r>
              <a:endParaRPr lang="en-US" sz="1800" dirty="0">
                <a:latin typeface="+mn-lt"/>
              </a:endParaRPr>
            </a:p>
          </p:txBody>
        </p:sp>
      </p:grpSp>
      <p:grpSp>
        <p:nvGrpSpPr>
          <p:cNvPr id="16" name="Group 15"/>
          <p:cNvGrpSpPr/>
          <p:nvPr/>
        </p:nvGrpSpPr>
        <p:grpSpPr>
          <a:xfrm>
            <a:off x="5104108" y="1701796"/>
            <a:ext cx="3730776" cy="1906726"/>
            <a:chOff x="5104108" y="1701796"/>
            <a:chExt cx="3730776" cy="1906726"/>
          </a:xfrm>
        </p:grpSpPr>
        <p:grpSp>
          <p:nvGrpSpPr>
            <p:cNvPr id="17" name="Group 16"/>
            <p:cNvGrpSpPr/>
            <p:nvPr/>
          </p:nvGrpSpPr>
          <p:grpSpPr>
            <a:xfrm>
              <a:off x="5104108" y="2548180"/>
              <a:ext cx="2375116" cy="1060342"/>
              <a:chOff x="5104108" y="2548180"/>
              <a:chExt cx="2375116" cy="1060342"/>
            </a:xfrm>
            <a:effectLst/>
          </p:grpSpPr>
          <p:sp>
            <p:nvSpPr>
              <p:cNvPr id="19" name="Oval 18"/>
              <p:cNvSpPr/>
              <p:nvPr/>
            </p:nvSpPr>
            <p:spPr>
              <a:xfrm>
                <a:off x="5104108" y="3456122"/>
                <a:ext cx="609600" cy="152400"/>
              </a:xfrm>
              <a:prstGeom prst="ellipse">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a:stCxn id="19" idx="7"/>
              </p:cNvCxnSpPr>
              <p:nvPr/>
            </p:nvCxnSpPr>
            <p:spPr>
              <a:xfrm flipV="1">
                <a:off x="5624434" y="2548180"/>
                <a:ext cx="1854790" cy="93026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8" name="TextBox 17"/>
            <p:cNvSpPr txBox="1"/>
            <p:nvPr/>
          </p:nvSpPr>
          <p:spPr>
            <a:xfrm>
              <a:off x="7491246" y="1701796"/>
              <a:ext cx="1343638" cy="1754326"/>
            </a:xfrm>
            <a:prstGeom prst="rect">
              <a:avLst/>
            </a:prstGeom>
            <a:noFill/>
            <a:ln w="12700">
              <a:solidFill>
                <a:schemeClr val="tx1"/>
              </a:solidFill>
            </a:ln>
          </p:spPr>
          <p:txBody>
            <a:bodyPr wrap="none" rtlCol="0">
              <a:spAutoFit/>
            </a:bodyPr>
            <a:lstStyle/>
            <a:p>
              <a:pPr algn="ctr"/>
              <a:r>
                <a:rPr lang="en-US" sz="1800" dirty="0" smtClean="0">
                  <a:latin typeface="+mn-lt"/>
                </a:rPr>
                <a:t>Science</a:t>
              </a:r>
            </a:p>
            <a:p>
              <a:pPr algn="ctr"/>
              <a:r>
                <a:rPr lang="en-US" sz="1800" dirty="0" smtClean="0">
                  <a:latin typeface="+mn-lt"/>
                </a:rPr>
                <a:t>Motivation,</a:t>
              </a:r>
            </a:p>
            <a:p>
              <a:pPr algn="ctr"/>
              <a:r>
                <a:rPr lang="en-US" sz="1800" dirty="0" smtClean="0">
                  <a:latin typeface="+mn-lt"/>
                </a:rPr>
                <a:t>Hypotheses,</a:t>
              </a:r>
            </a:p>
            <a:p>
              <a:pPr algn="ctr"/>
              <a:r>
                <a:rPr lang="en-US" sz="1800" dirty="0" smtClean="0">
                  <a:latin typeface="+mn-lt"/>
                </a:rPr>
                <a:t>Experiment</a:t>
              </a:r>
            </a:p>
            <a:p>
              <a:pPr algn="ctr"/>
              <a:r>
                <a:rPr lang="en-US" sz="1800" dirty="0" smtClean="0">
                  <a:latin typeface="+mn-lt"/>
                </a:rPr>
                <a:t>Description</a:t>
              </a:r>
            </a:p>
            <a:p>
              <a:pPr algn="ctr"/>
              <a:r>
                <a:rPr lang="en-US" sz="1800" dirty="0" smtClean="0">
                  <a:latin typeface="+mn-lt"/>
                </a:rPr>
                <a:t>Etc.</a:t>
              </a:r>
              <a:endParaRPr lang="en-US" sz="1800" dirty="0">
                <a:latin typeface="+mn-lt"/>
              </a:endParaRPr>
            </a:p>
          </p:txBody>
        </p:sp>
      </p:grpSp>
    </p:spTree>
    <p:extLst>
      <p:ext uri="{BB962C8B-B14F-4D97-AF65-F5344CB8AC3E}">
        <p14:creationId xmlns:p14="http://schemas.microsoft.com/office/powerpoint/2010/main" val="2256440774"/>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286000" y="162799"/>
            <a:ext cx="4800600" cy="6558676"/>
          </a:xfrm>
          <a:prstGeom prst="rect">
            <a:avLst/>
          </a:prstGeom>
        </p:spPr>
      </p:pic>
    </p:spTree>
    <p:extLst>
      <p:ext uri="{BB962C8B-B14F-4D97-AF65-F5344CB8AC3E}">
        <p14:creationId xmlns:p14="http://schemas.microsoft.com/office/powerpoint/2010/main" val="37839059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09800" y="396875"/>
            <a:ext cx="4857728" cy="6324600"/>
          </a:xfrm>
          <a:prstGeom prst="rect">
            <a:avLst/>
          </a:prstGeom>
        </p:spPr>
      </p:pic>
    </p:spTree>
    <p:extLst>
      <p:ext uri="{BB962C8B-B14F-4D97-AF65-F5344CB8AC3E}">
        <p14:creationId xmlns:p14="http://schemas.microsoft.com/office/powerpoint/2010/main" val="39190387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362200" y="212165"/>
            <a:ext cx="4579861" cy="6350890"/>
          </a:xfrm>
          <a:prstGeom prst="rect">
            <a:avLst/>
          </a:prstGeom>
        </p:spPr>
      </p:pic>
    </p:spTree>
    <p:extLst>
      <p:ext uri="{BB962C8B-B14F-4D97-AF65-F5344CB8AC3E}">
        <p14:creationId xmlns:p14="http://schemas.microsoft.com/office/powerpoint/2010/main" val="32320190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6748</TotalTime>
  <Words>1929</Words>
  <Application>Microsoft Macintosh PowerPoint</Application>
  <PresentationFormat>On-screen Show (4:3)</PresentationFormat>
  <Paragraphs>262</Paragraphs>
  <Slides>23</Slides>
  <Notes>15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Calibri</vt:lpstr>
      <vt:lpstr>Helvetica</vt:lpstr>
      <vt:lpstr>Mangal</vt:lpstr>
      <vt:lpstr>ＭＳ Ｐゴシック</vt:lpstr>
      <vt:lpstr>Times New Roman</vt:lpstr>
      <vt:lpstr>Wingdings</vt:lpstr>
      <vt:lpstr>Arial</vt:lpstr>
      <vt:lpstr>Office Theme</vt:lpstr>
      <vt:lpstr>14_Office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DWL Experiment</vt:lpstr>
      <vt:lpstr>PowerPoint Presentation</vt:lpstr>
      <vt:lpstr>CYGNSS Validation</vt:lpstr>
      <vt:lpstr>PowerPoint Presentation</vt:lpstr>
      <vt:lpstr>Convective burst (CB) module Co-PI’s: Rob Rogers, Altug Aksoy, Jon Zawislak, Leon Nguyen</vt:lpstr>
      <vt:lpstr>PowerPoint Presentation</vt:lpstr>
      <vt:lpstr>PowerPoint Presentation</vt:lpstr>
      <vt:lpstr>PowerPoint Presentation</vt:lpstr>
    </vt:vector>
  </TitlesOfParts>
  <LinksUpToDate>false</LinksUpToDate>
  <SharedDoc>false</SharedDoc>
  <HyperlinksChanged>false</HyperlinksChanged>
  <AppVersion>15.0035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Robert.Rogers</dc:creator>
  <cp:lastModifiedBy>Microsoft Office User</cp:lastModifiedBy>
  <cp:revision>506</cp:revision>
  <dcterms:created xsi:type="dcterms:W3CDTF">2011-07-11T16:33:07Z</dcterms:created>
  <dcterms:modified xsi:type="dcterms:W3CDTF">2017-07-19T02:37:28Z</dcterms:modified>
</cp:coreProperties>
</file>