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xls" ContentType="application/vnd.ms-excel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561" r:id="rId2"/>
    <p:sldId id="601" r:id="rId3"/>
    <p:sldId id="651" r:id="rId4"/>
    <p:sldId id="655" r:id="rId5"/>
    <p:sldId id="662" r:id="rId6"/>
    <p:sldId id="624" r:id="rId7"/>
    <p:sldId id="663" r:id="rId8"/>
    <p:sldId id="664" r:id="rId9"/>
    <p:sldId id="653" r:id="rId10"/>
    <p:sldId id="654" r:id="rId11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FFF100"/>
    <a:srgbClr val="A50021"/>
    <a:srgbClr val="D1F0D0"/>
    <a:srgbClr val="FD0DFB"/>
    <a:srgbClr val="9999FF"/>
    <a:srgbClr val="FF3300"/>
    <a:srgbClr val="C0C0C0"/>
    <a:srgbClr val="000066"/>
    <a:srgbClr val="6666FF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54"/>
    <p:restoredTop sz="96393" autoAdjust="0"/>
  </p:normalViewPr>
  <p:slideViewPr>
    <p:cSldViewPr snapToGrid="0">
      <p:cViewPr varScale="1">
        <p:scale>
          <a:sx n="139" d="100"/>
          <a:sy n="139" d="100"/>
        </p:scale>
        <p:origin x="184" y="117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0" d="100"/>
          <a:sy n="50" d="100"/>
        </p:scale>
        <p:origin x="-1836" y="-84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handoutMaster" Target="handoutMasters/handoutMaster1.xml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11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11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F27DEBDD-BDFF-9C49-9494-6A4EBD8FA7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05102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3" tIns="46587" rIns="93173" bIns="46587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3" tIns="46587" rIns="93173" bIns="46587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2688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4838"/>
            <a:ext cx="5607050" cy="418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3" tIns="46587" rIns="93173" bIns="4658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3" tIns="46587" rIns="93173" bIns="46587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31263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3" tIns="46587" rIns="93173" bIns="46587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8818E52F-AD2C-554D-854C-D2C491234C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918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-112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-112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-112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-112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7A0757-10F4-D84F-8E7B-379AC22A625C}" type="slidenum">
              <a:rPr lang="en-US">
                <a:latin typeface="Arial" charset="0"/>
                <a:ea typeface="ＭＳ Ｐゴシック" charset="-128"/>
                <a:cs typeface="ＭＳ Ｐゴシック" charset="-128"/>
              </a:rPr>
              <a:pPr/>
              <a:t>1</a:t>
            </a:fld>
            <a:endParaRPr lang="en-US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z="1400" dirty="0" smtClean="0">
                <a:latin typeface="Arial" charset="0"/>
              </a:rPr>
              <a:t>Hurricane </a:t>
            </a:r>
            <a:r>
              <a:rPr lang="en-US" sz="1400" dirty="0" err="1" smtClean="0">
                <a:latin typeface="Arial" charset="0"/>
              </a:rPr>
              <a:t>Edouard</a:t>
            </a:r>
            <a:r>
              <a:rPr lang="en-US" sz="1400" dirty="0" smtClean="0">
                <a:latin typeface="Arial" charset="0"/>
              </a:rPr>
              <a:t> 16 September 2014</a:t>
            </a:r>
          </a:p>
        </p:txBody>
      </p:sp>
    </p:spTree>
    <p:extLst>
      <p:ext uri="{BB962C8B-B14F-4D97-AF65-F5344CB8AC3E}">
        <p14:creationId xmlns:p14="http://schemas.microsoft.com/office/powerpoint/2010/main" val="3497369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z="1000" dirty="0">
              <a:latin typeface="Arial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A9D1155-A053-B149-817F-48BBD1DF8516}" type="slidenum">
              <a:rPr lang="en-US" smtClean="0"/>
              <a:pPr>
                <a:defRPr/>
              </a:pPr>
              <a:t>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549666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031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9FAE60B-66CD-314B-BA7A-99967B5AFCD6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en-US" dirty="0" smtClean="0">
              <a:solidFill>
                <a:prstClr val="black"/>
              </a:solidFill>
            </a:endParaRPr>
          </a:p>
        </p:txBody>
      </p:sp>
      <p:sp>
        <p:nvSpPr>
          <p:cNvPr id="163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>
                <a:latin typeface="Times New Roman" charset="0"/>
                <a:ea typeface="ＭＳ Ｐゴシック" charset="0"/>
                <a:cs typeface="ＭＳ Ｐゴシック" charset="0"/>
              </a:rPr>
              <a:t>Images from: http://www.nhc.noaa.gov/verification/verify5.shtml</a:t>
            </a:r>
          </a:p>
          <a:p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91506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Added 3</a:t>
            </a:r>
            <a:r>
              <a:rPr lang="en-US" baseline="30000" dirty="0" smtClean="0">
                <a:latin typeface="Times New Roman" charset="0"/>
                <a:ea typeface="Times New Roman" charset="0"/>
                <a:cs typeface="Times New Roman" charset="0"/>
              </a:rPr>
              <a:t>rd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nest in 2012</a:t>
            </a: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55D3C4-7D4F-B94C-8B5A-629C0C168734}" type="slidenum">
              <a:rPr lang="en-US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444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7" name="Rectangle 3"/>
          <p:cNvSpPr>
            <a:spLocks noGrp="1"/>
          </p:cNvSpPr>
          <p:nvPr>
            <p:ph type="body" idx="1"/>
          </p:nvPr>
        </p:nvSpPr>
        <p:spPr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r>
              <a:rPr lang="en-US" dirty="0" smtClean="0">
                <a:latin typeface="Calibri" charset="0"/>
              </a:rPr>
              <a:t>Map shows flight tracks for all of the NOAA missions (color coded are the flight level winds for the P-3 missions, dropsonde symbols denote G-IV patterns)</a:t>
            </a:r>
          </a:p>
          <a:p>
            <a:pPr>
              <a:defRPr/>
            </a:pPr>
            <a:endParaRPr lang="en-US" dirty="0" smtClean="0">
              <a:latin typeface="Calibri" charset="0"/>
            </a:endParaRPr>
          </a:p>
          <a:p>
            <a:pPr>
              <a:defRPr/>
            </a:pPr>
            <a:r>
              <a:rPr lang="en-US" dirty="0" smtClean="0">
                <a:latin typeface="Calibri" charset="0"/>
              </a:rPr>
              <a:t>Flight track plots courtesy of Tropical Atlantic - http://</a:t>
            </a:r>
            <a:r>
              <a:rPr lang="en-US" dirty="0" err="1" smtClean="0">
                <a:latin typeface="Calibri" charset="0"/>
              </a:rPr>
              <a:t>tropicalatlantic.com</a:t>
            </a:r>
            <a:r>
              <a:rPr lang="en-US" dirty="0" smtClean="0">
                <a:latin typeface="Calibri" charset="0"/>
              </a:rPr>
              <a:t>/recon/</a:t>
            </a:r>
          </a:p>
          <a:p>
            <a:pPr>
              <a:defRPr/>
            </a:pPr>
            <a:r>
              <a:rPr lang="en-US" dirty="0" smtClean="0">
                <a:latin typeface="Calibri" charset="0"/>
              </a:rPr>
              <a:t>Model data available at: http://</a:t>
            </a:r>
            <a:r>
              <a:rPr lang="en-US" dirty="0" err="1" smtClean="0">
                <a:latin typeface="Calibri" charset="0"/>
              </a:rPr>
              <a:t>www.emc.ncep.noaa.gov</a:t>
            </a:r>
            <a:r>
              <a:rPr lang="en-US" dirty="0" smtClean="0">
                <a:latin typeface="Calibri" charset="0"/>
              </a:rPr>
              <a:t>/</a:t>
            </a:r>
            <a:r>
              <a:rPr lang="en-US" dirty="0" err="1" smtClean="0">
                <a:latin typeface="Calibri" charset="0"/>
              </a:rPr>
              <a:t>gc_wmb</a:t>
            </a:r>
            <a:r>
              <a:rPr lang="en-US" dirty="0" smtClean="0">
                <a:latin typeface="Calibri" charset="0"/>
              </a:rPr>
              <a:t>/</a:t>
            </a:r>
            <a:r>
              <a:rPr lang="en-US" dirty="0" err="1" smtClean="0">
                <a:latin typeface="Calibri" charset="0"/>
              </a:rPr>
              <a:t>vxt</a:t>
            </a:r>
            <a:r>
              <a:rPr lang="en-US" dirty="0" smtClean="0">
                <a:latin typeface="Calibri" charset="0"/>
              </a:rPr>
              <a:t>/RT_ATLANTIC/MATTHEW14L/</a:t>
            </a:r>
            <a:endParaRPr lang="en-US" dirty="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70522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7" name="Rectangle 3"/>
          <p:cNvSpPr>
            <a:spLocks noGrp="1"/>
          </p:cNvSpPr>
          <p:nvPr>
            <p:ph type="body" idx="1"/>
          </p:nvPr>
        </p:nvSpPr>
        <p:spPr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en-US" dirty="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55324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 txBox="1">
            <a:spLocks noGrp="1" noChangeArrowheads="1"/>
          </p:cNvSpPr>
          <p:nvPr/>
        </p:nvSpPr>
        <p:spPr bwMode="auto">
          <a:xfrm>
            <a:off x="3971926" y="8831264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 defTabSz="931811"/>
            <a:fld id="{7FB398BF-0DD4-4D0A-84D2-34EA0D9020BC}" type="slidenum">
              <a:rPr lang="en-US" sz="1200">
                <a:latin typeface="Times New Roman" pitchFamily="18" charset="0"/>
                <a:ea typeface="MS PGothic" pitchFamily="34" charset="-128"/>
              </a:rPr>
              <a:pPr algn="r" defTabSz="931811"/>
              <a:t>8</a:t>
            </a:fld>
            <a:endParaRPr lang="en-US" sz="1200">
              <a:latin typeface="Times New Roman" pitchFamily="18" charset="0"/>
              <a:ea typeface="MS PGothic" pitchFamily="34" charset="-128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defTabSz="46588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77514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8136" tIns="44069" rIns="88136" bIns="44069"/>
          <a:lstStyle>
            <a:lvl1pPr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  <a:sym typeface="Arial" charset="0"/>
              </a:defRPr>
            </a:lvl1pPr>
            <a:lvl2pPr marL="757066" indent="-291179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2pPr>
            <a:lvl3pPr marL="1164717" indent="-232943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3pPr>
            <a:lvl4pPr marL="1630604" indent="-232943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4pPr>
            <a:lvl5pPr marL="2096491" indent="-232943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9pPr>
          </a:lstStyle>
          <a:p>
            <a:pPr eaLnBrk="1"/>
            <a:r>
              <a:rPr lang="en-US" sz="1800"/>
              <a:t>AOML Program Review</a:t>
            </a:r>
          </a:p>
          <a:p>
            <a:pPr eaLnBrk="1"/>
            <a:endParaRPr lang="en-US" sz="1800"/>
          </a:p>
        </p:txBody>
      </p:sp>
      <p:sp>
        <p:nvSpPr>
          <p:cNvPr id="46082" name="Rectangle 3"/>
          <p:cNvSpPr>
            <a:spLocks noGrp="1" noChangeArrowheads="1"/>
          </p:cNvSpPr>
          <p:nvPr>
            <p:ph type="dt" sz="quarter" idx="4294967295"/>
          </p:nvPr>
        </p:nvSpPr>
        <p:spPr bwMode="auto">
          <a:xfrm>
            <a:off x="3970938" y="0"/>
            <a:ext cx="3037840" cy="464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8136" tIns="44069" rIns="88136" bIns="44069"/>
          <a:lstStyle>
            <a:lvl1pPr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  <a:sym typeface="Arial" charset="0"/>
              </a:defRPr>
            </a:lvl1pPr>
            <a:lvl2pPr marL="757066" indent="-291179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2pPr>
            <a:lvl3pPr marL="1164717" indent="-232943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3pPr>
            <a:lvl4pPr marL="1630604" indent="-232943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4pPr>
            <a:lvl5pPr marL="2096491" indent="-232943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9pPr>
          </a:lstStyle>
          <a:p>
            <a:pPr eaLnBrk="1"/>
            <a:fld id="{1A919477-5BDF-624E-B1BD-19DEAAEE53AD}" type="datetime1">
              <a:rPr lang="en-US" sz="1800"/>
              <a:pPr eaLnBrk="1"/>
              <a:t>7/18/17</a:t>
            </a:fld>
            <a:endParaRPr lang="en-US" sz="1800"/>
          </a:p>
        </p:txBody>
      </p:sp>
      <p:sp>
        <p:nvSpPr>
          <p:cNvPr id="46083" name="Rectangle 7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8136" tIns="44069" rIns="88136" bIns="44069"/>
          <a:lstStyle>
            <a:lvl1pPr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  <a:sym typeface="Arial" charset="0"/>
              </a:defRPr>
            </a:lvl1pPr>
            <a:lvl2pPr marL="757066" indent="-291179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2pPr>
            <a:lvl3pPr marL="1164717" indent="-232943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3pPr>
            <a:lvl4pPr marL="1630604" indent="-232943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4pPr>
            <a:lvl5pPr marL="2096491" indent="-232943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9pPr>
          </a:lstStyle>
          <a:p>
            <a:pPr eaLnBrk="1"/>
            <a:fld id="{3F3347F5-78D2-1846-8A22-43E77E5D2CD5}" type="slidenum">
              <a:rPr lang="en-US" sz="1800"/>
              <a:pPr eaLnBrk="1"/>
              <a:t>9</a:t>
            </a:fld>
            <a:endParaRPr lang="en-US" sz="1800"/>
          </a:p>
        </p:txBody>
      </p:sp>
      <p:sp>
        <p:nvSpPr>
          <p:cNvPr id="46084" name="Rectangle 7"/>
          <p:cNvSpPr txBox="1">
            <a:spLocks noGrp="1" noChangeArrowheads="1"/>
          </p:cNvSpPr>
          <p:nvPr/>
        </p:nvSpPr>
        <p:spPr bwMode="auto">
          <a:xfrm>
            <a:off x="3970938" y="8828352"/>
            <a:ext cx="3037840" cy="466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4" tIns="45707" rIns="91414" bIns="45707" anchor="b"/>
          <a:lstStyle>
            <a:lvl1pPr defTabSz="947738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  <a:sym typeface="Arial" charset="0"/>
              </a:defRPr>
            </a:lvl1pPr>
            <a:lvl2pPr marL="742950" indent="-285750" defTabSz="947738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2pPr>
            <a:lvl3pPr marL="1143000" indent="-228600" defTabSz="947738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3pPr>
            <a:lvl4pPr marL="1600200" indent="-228600" defTabSz="947738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4pPr>
            <a:lvl5pPr marL="2057400" indent="-228600" defTabSz="947738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9pPr>
          </a:lstStyle>
          <a:p>
            <a:pPr algn="r" eaLnBrk="1" hangingPunct="1"/>
            <a:fld id="{980837F9-A08D-FB48-846F-84A89F6A575C}" type="slidenum">
              <a:rPr lang="en-US" sz="1100">
                <a:solidFill>
                  <a:schemeClr val="tx1"/>
                </a:solidFill>
              </a:rPr>
              <a:pPr algn="r" eaLnBrk="1" hangingPunct="1"/>
              <a:t>9</a:t>
            </a:fld>
            <a:endParaRPr lang="en-US" sz="1100">
              <a:solidFill>
                <a:schemeClr val="tx1"/>
              </a:solidFill>
            </a:endParaRPr>
          </a:p>
        </p:txBody>
      </p:sp>
      <p:sp>
        <p:nvSpPr>
          <p:cNvPr id="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0" y="0"/>
            <a:ext cx="0" cy="0"/>
          </a:xfrm>
          <a:ln/>
        </p:spPr>
      </p:sp>
      <p:sp>
        <p:nvSpPr>
          <p:cNvPr id="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noFill/>
          <a:extLst>
            <a:ext uri="{91240B29-F687-4f45-9708-019B960494DF}">
              <a14:hiddenLine xmlns:a14="http://schemas.microsoft.com/office/drawing/2010/main" xmlns="" w="12700" cap="rnd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</p:sp>
      <p:sp>
        <p:nvSpPr>
          <p:cNvPr id="4" name="Rectangle 3"/>
          <p:cNvSpPr>
            <a:spLocks noGrp="1" noChangeArrowheads="1"/>
          </p:cNvSpPr>
          <p:nvPr>
            <p:ph type="body" idx="1"/>
          </p:nvPr>
        </p:nvSpPr>
        <p:spPr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Arial" charset="0"/>
              </a:rPr>
              <a:t>Since 15 May 2010 HRD has maintained our Blog on </a:t>
            </a:r>
            <a:r>
              <a:rPr lang="en-US" dirty="0" err="1" smtClean="0">
                <a:latin typeface="Arial" charset="0"/>
              </a:rPr>
              <a:t>Wordpress</a:t>
            </a:r>
            <a:r>
              <a:rPr lang="en-US" dirty="0" smtClean="0">
                <a:latin typeface="Arial" charset="0"/>
              </a:rPr>
              <a:t> which supports a RSS feed, Twitter, and Facebook accounts. </a:t>
            </a:r>
          </a:p>
          <a:p>
            <a:pPr eaLnBrk="1" hangingPunct="1">
              <a:defRPr/>
            </a:pPr>
            <a:endParaRPr lang="en-US" dirty="0" smtClean="0">
              <a:latin typeface="Arial" charset="0"/>
            </a:endParaRPr>
          </a:p>
          <a:p>
            <a:pPr eaLnBrk="1" hangingPunct="1">
              <a:defRPr/>
            </a:pPr>
            <a:r>
              <a:rPr lang="en-US" dirty="0" err="1" smtClean="0">
                <a:latin typeface="Arial" charset="0"/>
              </a:rPr>
              <a:t>Wordpress</a:t>
            </a:r>
            <a:r>
              <a:rPr lang="en-US" dirty="0" smtClean="0">
                <a:latin typeface="Arial" charset="0"/>
              </a:rPr>
              <a:t> Stats: 1,374 posts (18-19 posts per month), 314 comments. Most posts are during the hurricane season where we post our updates on field activities whenever we are operating.</a:t>
            </a:r>
          </a:p>
          <a:p>
            <a:pPr eaLnBrk="1" hangingPunct="1">
              <a:defRPr/>
            </a:pPr>
            <a:endParaRPr lang="en-US" dirty="0" smtClean="0">
              <a:latin typeface="Arial" charset="0"/>
            </a:endParaRPr>
          </a:p>
          <a:p>
            <a:pPr eaLnBrk="1" hangingPunct="1">
              <a:defRPr/>
            </a:pPr>
            <a:r>
              <a:rPr lang="en-US" dirty="0" err="1" smtClean="0">
                <a:latin typeface="Arial" charset="0"/>
              </a:rPr>
              <a:t>Wordpress</a:t>
            </a:r>
            <a:r>
              <a:rPr lang="en-US" dirty="0" smtClean="0">
                <a:latin typeface="Arial" charset="0"/>
              </a:rPr>
              <a:t> Blog Views by Month and Year</a:t>
            </a:r>
          </a:p>
          <a:p>
            <a:pPr eaLnBrk="1">
              <a:defRPr/>
            </a:pPr>
            <a:endParaRPr lang="en-US" sz="1200" b="1" kern="1200" dirty="0" smtClean="0">
              <a:solidFill>
                <a:schemeClr val="tx1"/>
              </a:solidFill>
              <a:latin typeface="Arial" pitchFamily="-65" charset="0"/>
              <a:ea typeface="ＭＳ Ｐゴシック" pitchFamily="-111" charset="-128"/>
              <a:cs typeface="ＭＳ Ｐゴシック" pitchFamily="-111" charset="-128"/>
            </a:endParaRPr>
          </a:p>
          <a:p>
            <a:pPr eaLnBrk="1">
              <a:defRPr/>
            </a:pPr>
            <a:r>
              <a:rPr lang="en-US" b="1" dirty="0" smtClean="0"/>
              <a:t>	Jan 	Feb 	Mar 	Apr 	May 	Jun 	Jul 	Aug 	Sep 	Oct 	Nov 	Dec	Total </a:t>
            </a:r>
          </a:p>
          <a:p>
            <a:pPr marL="228600" indent="-228600" eaLnBrk="1">
              <a:buAutoNum type="arabicPlain" startAt="2010"/>
              <a:defRPr/>
            </a:pPr>
            <a:r>
              <a:rPr lang="en-US" dirty="0" smtClean="0">
                <a:effectLst/>
              </a:rPr>
              <a:t>    					152	752	1,791	3,457	5,523	2,051	1,478	1,020	</a:t>
            </a:r>
            <a:r>
              <a:rPr lang="en-US" dirty="0" smtClean="0"/>
              <a:t>16,224</a:t>
            </a:r>
          </a:p>
          <a:p>
            <a:pPr marL="228600" indent="-228600" eaLnBrk="1">
              <a:buAutoNum type="arabicPlain" startAt="2010"/>
              <a:defRPr/>
            </a:pPr>
            <a:r>
              <a:rPr lang="en-US" dirty="0" smtClean="0"/>
              <a:t>  	</a:t>
            </a:r>
            <a:r>
              <a:rPr lang="en-US" dirty="0" smtClean="0">
                <a:effectLst/>
              </a:rPr>
              <a:t>1,028	927	1,152	1,143	1,417	1,495	1,958	7,166	2,616	1,887	1,659	1,231	</a:t>
            </a:r>
            <a:r>
              <a:rPr lang="en-US" dirty="0" smtClean="0"/>
              <a:t>23,679</a:t>
            </a:r>
          </a:p>
          <a:p>
            <a:pPr marL="228600" indent="-228600" eaLnBrk="1">
              <a:buAutoNum type="arabicPlain" startAt="2010"/>
              <a:defRPr/>
            </a:pPr>
            <a:r>
              <a:rPr lang="en-US" baseline="0" dirty="0" smtClean="0">
                <a:effectLst/>
              </a:rPr>
              <a:t> 	</a:t>
            </a:r>
            <a:r>
              <a:rPr lang="en-US" dirty="0" smtClean="0">
                <a:effectLst/>
              </a:rPr>
              <a:t>1,139	1,179	1,305	1,456	1,753	1,855	1,911	14,451	4,537	5,301	3,181	2,770	</a:t>
            </a:r>
            <a:r>
              <a:rPr lang="en-US" dirty="0" smtClean="0"/>
              <a:t>40,838</a:t>
            </a:r>
          </a:p>
          <a:p>
            <a:pPr marL="228600" indent="-228600" eaLnBrk="1">
              <a:buAutoNum type="arabicPlain" startAt="2010"/>
              <a:defRPr/>
            </a:pPr>
            <a:r>
              <a:rPr lang="en-US" baseline="0" dirty="0" smtClean="0">
                <a:effectLst/>
              </a:rPr>
              <a:t>  	</a:t>
            </a:r>
            <a:r>
              <a:rPr lang="en-US" dirty="0" smtClean="0">
                <a:effectLst/>
              </a:rPr>
              <a:t>3,701	1,881	1,687	1,323	2,261	1,739	2,622	4,618	7,277	1,369	1,166	1,293	</a:t>
            </a:r>
            <a:r>
              <a:rPr lang="en-US" dirty="0" smtClean="0"/>
              <a:t>30,937</a:t>
            </a:r>
          </a:p>
          <a:p>
            <a:pPr marL="228600" indent="-228600" eaLnBrk="1">
              <a:buAutoNum type="arabicPlain" startAt="2010"/>
              <a:defRPr/>
            </a:pPr>
            <a:r>
              <a:rPr lang="en-US" baseline="0" dirty="0" smtClean="0">
                <a:effectLst/>
              </a:rPr>
              <a:t>  	</a:t>
            </a:r>
            <a:r>
              <a:rPr lang="en-US" dirty="0" smtClean="0">
                <a:effectLst/>
              </a:rPr>
              <a:t>1,591	1,493	1,456	1,607	1,739	2,389	3,768	4,748	4,591	3,315	2,268	2,428	</a:t>
            </a:r>
            <a:r>
              <a:rPr lang="en-US" dirty="0" smtClean="0"/>
              <a:t>31,393</a:t>
            </a:r>
          </a:p>
          <a:p>
            <a:pPr marL="228600" indent="-228600" eaLnBrk="1">
              <a:buAutoNum type="arabicPlain" startAt="2010"/>
              <a:defRPr/>
            </a:pPr>
            <a:r>
              <a:rPr lang="en-US" dirty="0" smtClean="0">
                <a:effectLst/>
              </a:rPr>
              <a:t> 	1,913	1,880	1,863	2,284	2,403	2,732	3,230	7,317	6,322	6,955	2,265	1,732	</a:t>
            </a:r>
            <a:r>
              <a:rPr lang="en-US" dirty="0" smtClean="0"/>
              <a:t>40,896</a:t>
            </a:r>
          </a:p>
          <a:p>
            <a:pPr marL="228600" indent="-228600" eaLnBrk="1">
              <a:buAutoNum type="arabicPlain" startAt="2010"/>
              <a:defRPr/>
            </a:pPr>
            <a:r>
              <a:rPr lang="en-US" baseline="0" dirty="0" smtClean="0">
                <a:effectLst/>
              </a:rPr>
              <a:t> 	</a:t>
            </a:r>
            <a:r>
              <a:rPr lang="en-US" dirty="0" smtClean="0">
                <a:effectLst/>
              </a:rPr>
              <a:t>2,009	2,157	2,752	1,096									</a:t>
            </a:r>
            <a:r>
              <a:rPr lang="en-US" dirty="0" smtClean="0"/>
              <a:t>8,014</a:t>
            </a:r>
            <a:r>
              <a:rPr lang="en-US" sz="1200" kern="1200" dirty="0" smtClean="0">
                <a:solidFill>
                  <a:schemeClr val="tx1"/>
                </a:solidFill>
                <a:latin typeface="Arial" pitchFamily="-65" charset="0"/>
                <a:ea typeface="ＭＳ Ｐゴシック" pitchFamily="-111" charset="-128"/>
                <a:cs typeface="ＭＳ Ｐゴシック" pitchFamily="-111" charset="-128"/>
              </a:rPr>
              <a:t>									</a:t>
            </a:r>
          </a:p>
          <a:p>
            <a:pPr eaLnBrk="1"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Arial" pitchFamily="-65" charset="0"/>
                <a:ea typeface="ＭＳ Ｐゴシック" pitchFamily="-111" charset="-128"/>
                <a:cs typeface="ＭＳ Ｐゴシック" pitchFamily="-111" charset="-128"/>
              </a:rPr>
              <a:t>Since late September 2013 HRD has tracked web pages using Google Analytics:</a:t>
            </a:r>
          </a:p>
          <a:p>
            <a:pPr eaLnBrk="1"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Arial" pitchFamily="-65" charset="0"/>
                <a:ea typeface="ＭＳ Ｐゴシック" pitchFamily="-111" charset="-128"/>
                <a:cs typeface="ＭＳ Ｐゴシック" pitchFamily="-111" charset="-128"/>
              </a:rPr>
              <a:t>HRD Web site Stats: Since late September 2013 a total of 188,460 visits or 47,000 visits per month with 383,873 page views</a:t>
            </a:r>
          </a:p>
          <a:p>
            <a:pPr eaLnBrk="1">
              <a:defRPr/>
            </a:pPr>
            <a:endParaRPr lang="en-US" sz="1200" kern="1200" dirty="0" smtClean="0">
              <a:solidFill>
                <a:schemeClr val="tx1"/>
              </a:solidFill>
              <a:latin typeface="Arial" pitchFamily="-65" charset="0"/>
              <a:ea typeface="ＭＳ Ｐゴシック" pitchFamily="-111" charset="-128"/>
              <a:cs typeface="ＭＳ Ｐゴシック" pitchFamily="-111" charset="-128"/>
            </a:endParaRPr>
          </a:p>
          <a:p>
            <a:pPr eaLnBrk="1"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Arial" pitchFamily="-65" charset="0"/>
                <a:ea typeface="ＭＳ Ｐゴシック" pitchFamily="-111" charset="-128"/>
                <a:cs typeface="ＭＳ Ｐゴシック" pitchFamily="-111" charset="-128"/>
              </a:rPr>
              <a:t>Twitter Stats: 1,666 tweets of which 1,126 are directly from the </a:t>
            </a:r>
            <a:r>
              <a:rPr lang="en-US" sz="1200" kern="1200" dirty="0" err="1" smtClean="0">
                <a:solidFill>
                  <a:schemeClr val="tx1"/>
                </a:solidFill>
                <a:latin typeface="Arial" pitchFamily="-65" charset="0"/>
                <a:ea typeface="ＭＳ Ｐゴシック" pitchFamily="-111" charset="-128"/>
                <a:cs typeface="ＭＳ Ｐゴシック" pitchFamily="-111" charset="-128"/>
              </a:rPr>
              <a:t>Wordpress</a:t>
            </a:r>
            <a:r>
              <a:rPr lang="en-US" sz="1200" kern="1200" dirty="0" smtClean="0">
                <a:solidFill>
                  <a:schemeClr val="tx1"/>
                </a:solidFill>
                <a:latin typeface="Arial" pitchFamily="-65" charset="0"/>
                <a:ea typeface="ＭＳ Ｐゴシック" pitchFamily="-111" charset="-128"/>
                <a:cs typeface="ＭＳ Ｐゴシック" pitchFamily="-111" charset="-128"/>
              </a:rPr>
              <a:t> Blog and the rest from “Tweets from the Eye” which we do directly to Twitter from the NOAA aircraft during missions. “Tweets from the Eye” are a very effective and popular outreach tool helping educate the Public to what NOAA does. </a:t>
            </a:r>
          </a:p>
          <a:p>
            <a:pPr eaLnBrk="1" hangingPunct="1">
              <a:defRPr/>
            </a:pPr>
            <a:endParaRPr lang="en-US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38830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50CB63-0F78-0F4D-BEA5-D284EC2C4C37}" type="slidenum">
              <a:rPr lang="en-US">
                <a:latin typeface="Arial" charset="0"/>
                <a:ea typeface="ＭＳ Ｐゴシック" charset="-128"/>
                <a:cs typeface="ＭＳ Ｐゴシック" charset="-128"/>
              </a:rPr>
              <a:pPr/>
              <a:t>10</a:t>
            </a:fld>
            <a:endParaRPr lang="en-US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28094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Dept of Commerce Seal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037263"/>
            <a:ext cx="825500" cy="820737"/>
          </a:xfrm>
          <a:prstGeom prst="rect">
            <a:avLst/>
          </a:prstGeom>
          <a:noFill/>
          <a:effectLst>
            <a:outerShdw blurRad="63500" dist="37026" dir="799888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5" name="Picture 10" descr="NOAA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6065838"/>
            <a:ext cx="762000" cy="762000"/>
          </a:xfrm>
          <a:prstGeom prst="rect">
            <a:avLst/>
          </a:prstGeom>
          <a:noFill/>
          <a:effectLst>
            <a:outerShdw blurRad="63500" dist="37026" dir="7998880" algn="ctr" rotWithShape="0">
              <a:schemeClr val="bg2">
                <a:alpha val="50000"/>
              </a:schemeClr>
            </a:outerShdw>
          </a:effectLst>
        </p:spPr>
      </p:pic>
      <p:sp>
        <p:nvSpPr>
          <p:cNvPr id="399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43200" y="5029200"/>
            <a:ext cx="6400800" cy="1828800"/>
          </a:xfrm>
          <a:effectLst>
            <a:outerShdw blurRad="63500" dist="17961" dir="2700000" algn="ctr" rotWithShape="0">
              <a:schemeClr val="tx1">
                <a:alpha val="50000"/>
              </a:schemeClr>
            </a:outerShdw>
          </a:effectLst>
        </p:spPr>
        <p:txBody>
          <a:bodyPr lIns="182880"/>
          <a:lstStyle>
            <a:lvl1pPr algn="r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defRPr sz="16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6248400" cy="2057400"/>
          </a:xfrm>
          <a:effectLst>
            <a:outerShdw blurRad="63500" dist="17961" dir="2700000" algn="ctr" rotWithShape="0">
              <a:schemeClr val="tx1">
                <a:alpha val="50000"/>
              </a:schemeClr>
            </a:outerShdw>
          </a:effectLst>
        </p:spPr>
        <p:txBody>
          <a:bodyPr lIns="274320" rIns="91440"/>
          <a:lstStyle>
            <a:lvl1pPr algn="l">
              <a:defRPr sz="6000"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6629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6629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524000"/>
            <a:ext cx="43434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1524000"/>
            <a:ext cx="43434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4" Type="http://schemas.openxmlformats.org/officeDocument/2006/relationships/image" Target="../media/image2.png"/><Relationship Id="rId15" Type="http://schemas.openxmlformats.org/officeDocument/2006/relationships/image" Target="../media/image3.png"/><Relationship Id="rId16" Type="http://schemas.openxmlformats.org/officeDocument/2006/relationships/image" Target="../media/image4.jpeg"/><Relationship Id="rId17" Type="http://schemas.openxmlformats.org/officeDocument/2006/relationships/image" Target="../media/image5.jpeg"/><Relationship Id="rId18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/>
          <p:cNvCxnSpPr/>
          <p:nvPr userDrawn="1"/>
        </p:nvCxnSpPr>
        <p:spPr>
          <a:xfrm>
            <a:off x="531813" y="6646863"/>
            <a:ext cx="8112125" cy="1587"/>
          </a:xfrm>
          <a:prstGeom prst="line">
            <a:avLst/>
          </a:pr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76962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45720" rIns="18288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516063"/>
            <a:ext cx="88392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29" name="Picture 7" descr="Dept of Commerce Seal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5738" y="6630988"/>
            <a:ext cx="228600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8" descr="NOAA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629400"/>
            <a:ext cx="228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0"/>
          <p:cNvSpPr>
            <a:spLocks noChangeArrowheads="1"/>
          </p:cNvSpPr>
          <p:nvPr userDrawn="1"/>
        </p:nvSpPr>
        <p:spPr bwMode="auto">
          <a:xfrm>
            <a:off x="3047229" y="6350000"/>
            <a:ext cx="449897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en-US" sz="1200" b="1" dirty="0" smtClean="0">
                <a:solidFill>
                  <a:schemeClr val="accent2"/>
                </a:solidFill>
              </a:rPr>
              <a:t>NOAA</a:t>
            </a:r>
            <a:r>
              <a:rPr lang="en-US" sz="1200" b="1" baseline="0" dirty="0" smtClean="0">
                <a:solidFill>
                  <a:schemeClr val="accent2"/>
                </a:solidFill>
              </a:rPr>
              <a:t> </a:t>
            </a:r>
            <a:r>
              <a:rPr lang="en-US" sz="1200" b="1" dirty="0" smtClean="0">
                <a:solidFill>
                  <a:schemeClr val="accent2"/>
                </a:solidFill>
              </a:rPr>
              <a:t>Hurricane </a:t>
            </a:r>
            <a:r>
              <a:rPr lang="en-US" sz="1200" b="1" dirty="0">
                <a:solidFill>
                  <a:schemeClr val="accent2"/>
                </a:solidFill>
              </a:rPr>
              <a:t>Forecast Improvement Project</a:t>
            </a:r>
            <a:r>
              <a:rPr lang="en-US" sz="1200" dirty="0">
                <a:solidFill>
                  <a:schemeClr val="accent2"/>
                </a:solidFill>
              </a:rPr>
              <a:t> </a:t>
            </a:r>
            <a:br>
              <a:rPr lang="en-US" sz="1200" dirty="0">
                <a:solidFill>
                  <a:schemeClr val="accent2"/>
                </a:solidFill>
              </a:rPr>
            </a:br>
            <a:r>
              <a:rPr lang="en-US" sz="1200" dirty="0">
                <a:solidFill>
                  <a:schemeClr val="accent2"/>
                </a:solidFill>
              </a:rPr>
              <a:t> </a:t>
            </a:r>
            <a:r>
              <a:rPr lang="en-US" sz="1100" i="1" dirty="0">
                <a:solidFill>
                  <a:schemeClr val="accent2"/>
                </a:solidFill>
              </a:rPr>
              <a:t>Meeting the Nation’s Needs</a:t>
            </a:r>
          </a:p>
        </p:txBody>
      </p:sp>
      <p:pic>
        <p:nvPicPr>
          <p:cNvPr id="9" name="Picture 19" descr="katrina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8663" y="6400800"/>
            <a:ext cx="457200" cy="465138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>
            <a:outerShdw blurRad="63500" dist="38099" dir="2700000" algn="ctr" rotWithShape="0">
              <a:schemeClr val="bg1">
                <a:alpha val="74998"/>
              </a:schemeClr>
            </a:outerShdw>
          </a:effectLst>
        </p:spPr>
      </p:pic>
      <p:pic>
        <p:nvPicPr>
          <p:cNvPr id="10" name="Picture 20" descr="Hurricane_Hunter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9900" y="6400800"/>
            <a:ext cx="457200" cy="45720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>
            <a:outerShdw blurRad="63500" dist="38099" dir="2700000" algn="ctr" rotWithShape="0">
              <a:schemeClr val="bg1">
                <a:alpha val="74998"/>
              </a:schemeClr>
            </a:outerShdw>
          </a:effectLst>
        </p:spPr>
      </p:pic>
      <p:pic>
        <p:nvPicPr>
          <p:cNvPr id="11" name="Picture 21" descr="ivan4x4"/>
          <p:cNvPicPr>
            <a:picLocks noChangeAspect="1" noChangeArrowheads="1"/>
          </p:cNvPicPr>
          <p:nvPr userDrawn="1"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0788" y="6400800"/>
            <a:ext cx="457200" cy="45720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>
            <a:outerShdw blurRad="63500" dist="38099" dir="2700000" algn="ctr" rotWithShape="0">
              <a:schemeClr val="bg1">
                <a:alpha val="74998"/>
              </a:schemeClr>
            </a:outerShdw>
          </a:effectLst>
        </p:spPr>
      </p:pic>
      <p:sp>
        <p:nvSpPr>
          <p:cNvPr id="14" name="TextBox 13"/>
          <p:cNvSpPr txBox="1"/>
          <p:nvPr userDrawn="1"/>
        </p:nvSpPr>
        <p:spPr>
          <a:xfrm>
            <a:off x="7685088" y="6453188"/>
            <a:ext cx="1420812" cy="338137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r">
              <a:defRPr/>
            </a:pPr>
            <a:fld id="{F4705DBA-87EF-CD41-B172-02CB07F22199}" type="slidenum">
              <a:rPr lang="en-US" sz="1600"/>
              <a:pPr algn="r">
                <a:defRPr/>
              </a:pPr>
              <a:t>‹#›</a:t>
            </a:fld>
            <a:endParaRPr lang="en-US" sz="1600" dirty="0"/>
          </a:p>
        </p:txBody>
      </p:sp>
      <p:sp>
        <p:nvSpPr>
          <p:cNvPr id="12" name="Rectangle 2"/>
          <p:cNvSpPr txBox="1">
            <a:spLocks noChangeArrowheads="1"/>
          </p:cNvSpPr>
          <p:nvPr userDrawn="1"/>
        </p:nvSpPr>
        <p:spPr bwMode="auto">
          <a:xfrm>
            <a:off x="0" y="0"/>
            <a:ext cx="9144000" cy="1295400"/>
          </a:xfrm>
          <a:prstGeom prst="rect">
            <a:avLst/>
          </a:prstGeom>
          <a:gradFill flip="none" rotWithShape="1">
            <a:gsLst>
              <a:gs pos="93000">
                <a:schemeClr val="accent2">
                  <a:lumMod val="60000"/>
                  <a:lumOff val="40000"/>
                </a:schemeClr>
              </a:gs>
              <a:gs pos="83000">
                <a:schemeClr val="accent2">
                  <a:lumMod val="75000"/>
                </a:schemeClr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chemeClr val="bg1">
                <a:alpha val="74998"/>
              </a:schemeClr>
            </a:outerShdw>
          </a:effectLst>
        </p:spPr>
        <p:txBody>
          <a:bodyPr rIns="182880" anchor="ctr">
            <a:prstTxWarp prst="textNoShape">
              <a:avLst/>
            </a:prstTxWarp>
          </a:bodyPr>
          <a:lstStyle/>
          <a:p>
            <a:pPr eaLnBrk="0" hangingPunct="0">
              <a:lnSpc>
                <a:spcPct val="85000"/>
              </a:lnSpc>
              <a:defRPr/>
            </a:pPr>
            <a:endParaRPr lang="en-US" sz="5400" kern="0" dirty="0">
              <a:solidFill>
                <a:schemeClr val="bg1"/>
              </a:solidFill>
              <a:latin typeface="Arial"/>
              <a:cs typeface="ＭＳ Ｐゴシック" pitchFamily="-112" charset="-128"/>
            </a:endParaRPr>
          </a:p>
        </p:txBody>
      </p:sp>
      <p:pic>
        <p:nvPicPr>
          <p:cNvPr id="3" name="Picture 2" descr="Screen Shot 2014-10-22 at 11.52.27 AM.png"/>
          <p:cNvPicPr>
            <a:picLocks noChangeAspect="1"/>
          </p:cNvPicPr>
          <p:nvPr userDrawn="1"/>
        </p:nvPicPr>
        <p:blipFill rotWithShape="1"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64099" y="-64874"/>
            <a:ext cx="1479901" cy="144676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422" r:id="rId1"/>
    <p:sldLayoutId id="2147484411" r:id="rId2"/>
    <p:sldLayoutId id="2147484412" r:id="rId3"/>
    <p:sldLayoutId id="2147484413" r:id="rId4"/>
    <p:sldLayoutId id="2147484414" r:id="rId5"/>
    <p:sldLayoutId id="2147484415" r:id="rId6"/>
    <p:sldLayoutId id="2147484416" r:id="rId7"/>
    <p:sldLayoutId id="2147484417" r:id="rId8"/>
    <p:sldLayoutId id="2147484418" r:id="rId9"/>
    <p:sldLayoutId id="2147484419" r:id="rId10"/>
    <p:sldLayoutId id="2147484420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Arial"/>
          <a:ea typeface="ＭＳ Ｐゴシック" charset="-128"/>
          <a:cs typeface="ＭＳ Ｐゴシック" pitchFamily="-112" charset="-128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TradeGothicBold" pitchFamily="2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TradeGothicBold" pitchFamily="2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TradeGothicBold" pitchFamily="2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5400">
          <a:solidFill>
            <a:schemeClr val="bg1"/>
          </a:solidFill>
          <a:latin typeface="TradeGothicBold" pitchFamily="2" charset="0"/>
        </a:defRPr>
      </a:lvl9pPr>
    </p:titleStyle>
    <p:bodyStyle>
      <a:lvl1pPr marL="342900" indent="-342900" algn="l" rtl="0" eaLnBrk="0" fontAlgn="base" hangingPunct="0">
        <a:spcBef>
          <a:spcPct val="75000"/>
        </a:spcBef>
        <a:spcAft>
          <a:spcPct val="0"/>
        </a:spcAft>
        <a:defRPr sz="2800">
          <a:solidFill>
            <a:schemeClr val="tx1"/>
          </a:solidFill>
          <a:latin typeface="Arial"/>
          <a:ea typeface="ＭＳ Ｐゴシック" charset="-128"/>
          <a:cs typeface="ＭＳ Ｐゴシック" pitchFamily="-112" charset="-128"/>
        </a:defRPr>
      </a:lvl1pPr>
      <a:lvl2pPr marL="514350" indent="-285750" algn="l" rtl="0" eaLnBrk="0" fontAlgn="base" hangingPunct="0">
        <a:spcBef>
          <a:spcPct val="0"/>
        </a:spcBef>
        <a:spcAft>
          <a:spcPct val="0"/>
        </a:spcAft>
        <a:buClr>
          <a:schemeClr val="accent2"/>
        </a:buClr>
        <a:buFont typeface="Arial" charset="0"/>
        <a:buChar char="•"/>
        <a:defRPr sz="2400">
          <a:solidFill>
            <a:schemeClr val="tx1"/>
          </a:solidFill>
          <a:latin typeface="Arial"/>
          <a:ea typeface="ＭＳ Ｐゴシック" pitchFamily="-112" charset="-128"/>
          <a:cs typeface="ＭＳ Ｐゴシック" pitchFamily="-112" charset="-128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rgbClr val="3333FF"/>
        </a:buClr>
        <a:buSzPct val="95000"/>
        <a:buFont typeface="Courier New" charset="0"/>
        <a:buChar char="o"/>
        <a:defRPr sz="2000">
          <a:solidFill>
            <a:schemeClr val="tx1"/>
          </a:solidFill>
          <a:latin typeface="Arial"/>
          <a:ea typeface="ＭＳ Ｐゴシック" pitchFamily="-112" charset="-128"/>
          <a:cs typeface="ＭＳ Ｐゴシック" pitchFamily="-112" charset="-128"/>
        </a:defRPr>
      </a:lvl3pPr>
      <a:lvl4pPr marL="13716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Arial"/>
          <a:ea typeface="ＭＳ Ｐゴシック" pitchFamily="-112" charset="-128"/>
          <a:cs typeface="ＭＳ Ｐゴシック" pitchFamily="-112" charset="-128"/>
        </a:defRPr>
      </a:lvl4pPr>
      <a:lvl5pPr marL="18288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Arial"/>
          <a:ea typeface="ＭＳ Ｐゴシック" pitchFamily="-112" charset="-128"/>
          <a:cs typeface="ＭＳ Ｐゴシック" pitchFamily="-112" charset="-128"/>
        </a:defRPr>
      </a:lvl5pPr>
      <a:lvl6pPr marL="2286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TradeGothicCondEighteen" pitchFamily="2" charset="0"/>
          <a:ea typeface="ＭＳ Ｐゴシック" pitchFamily="-112" charset="-128"/>
        </a:defRPr>
      </a:lvl6pPr>
      <a:lvl7pPr marL="2743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TradeGothicCondEighteen" pitchFamily="2" charset="0"/>
          <a:ea typeface="ＭＳ Ｐゴシック" pitchFamily="-112" charset="-128"/>
        </a:defRPr>
      </a:lvl7pPr>
      <a:lvl8pPr marL="32004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TradeGothicCondEighteen" pitchFamily="2" charset="0"/>
          <a:ea typeface="ＭＳ Ｐゴシック" pitchFamily="-112" charset="-128"/>
        </a:defRPr>
      </a:lvl8pPr>
      <a:lvl9pPr marL="3657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TradeGothicCondEighteen" pitchFamily="2" charset="0"/>
          <a:ea typeface="ＭＳ Ｐゴシック" pitchFamily="-112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4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4" Type="http://schemas.openxmlformats.org/officeDocument/2006/relationships/image" Target="../media/image14.png"/><Relationship Id="rId5" Type="http://schemas.openxmlformats.org/officeDocument/2006/relationships/hyperlink" Target="http://www.emc.ncep.noaa.gov/gc_wmb/vxt/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4" Type="http://schemas.openxmlformats.org/officeDocument/2006/relationships/image" Target="../media/image21.jpeg"/><Relationship Id="rId5" Type="http://schemas.openxmlformats.org/officeDocument/2006/relationships/image" Target="../media/image22.png"/><Relationship Id="rId6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9.jpeg"/><Relationship Id="rId12" Type="http://schemas.openxmlformats.org/officeDocument/2006/relationships/image" Target="../media/image30.jpeg"/><Relationship Id="rId13" Type="http://schemas.openxmlformats.org/officeDocument/2006/relationships/image" Target="../media/image31.jpeg"/><Relationship Id="rId14" Type="http://schemas.openxmlformats.org/officeDocument/2006/relationships/image" Target="../media/image32.jpe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8.xml"/><Relationship Id="rId4" Type="http://schemas.openxmlformats.org/officeDocument/2006/relationships/oleObject" Target="../embeddings/Microsoft_Excel_97_-_2004_Worksheet11.xls"/><Relationship Id="rId5" Type="http://schemas.openxmlformats.org/officeDocument/2006/relationships/image" Target="../media/image23.emf"/><Relationship Id="rId6" Type="http://schemas.openxmlformats.org/officeDocument/2006/relationships/image" Target="../media/image24.jpeg"/><Relationship Id="rId7" Type="http://schemas.openxmlformats.org/officeDocument/2006/relationships/image" Target="../media/image25.jpeg"/><Relationship Id="rId8" Type="http://schemas.openxmlformats.org/officeDocument/2006/relationships/image" Target="../media/image26.png"/><Relationship Id="rId9" Type="http://schemas.openxmlformats.org/officeDocument/2006/relationships/image" Target="../media/image27.png"/><Relationship Id="rId10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0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2027238" y="5469601"/>
            <a:ext cx="7116762" cy="1327557"/>
          </a:xfrm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/>
          <a:lstStyle/>
          <a:p>
            <a:pPr marL="0" indent="0" eaLnBrk="1" hangingPunct="1">
              <a:lnSpc>
                <a:spcPct val="100000"/>
              </a:lnSpc>
              <a:spcAft>
                <a:spcPct val="0"/>
              </a:spcAft>
              <a:defRPr/>
            </a:pPr>
            <a:r>
              <a:rPr lang="en-US" sz="2200" b="1" dirty="0"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/>
                <a:ea typeface="Arial" pitchFamily="-111" charset="0"/>
                <a:cs typeface="Arial"/>
              </a:rPr>
              <a:t>Frank </a:t>
            </a:r>
            <a:r>
              <a:rPr lang="en-US" sz="2200" b="1" dirty="0" smtClean="0"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/>
                <a:ea typeface="Arial" pitchFamily="-111" charset="0"/>
                <a:cs typeface="Arial"/>
              </a:rPr>
              <a:t>Marks</a:t>
            </a:r>
          </a:p>
          <a:p>
            <a:pPr marL="0" indent="0" eaLnBrk="1" hangingPunct="1">
              <a:lnSpc>
                <a:spcPct val="100000"/>
              </a:lnSpc>
              <a:spcAft>
                <a:spcPct val="0"/>
              </a:spcAft>
              <a:defRPr/>
            </a:pPr>
            <a:r>
              <a:rPr lang="en-US" sz="2200" b="1" dirty="0" smtClean="0"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/>
                <a:ea typeface="Arial" pitchFamily="-111" charset="0"/>
                <a:cs typeface="Arial"/>
              </a:rPr>
              <a:t>HFIP Research Lead</a:t>
            </a:r>
          </a:p>
          <a:p>
            <a:pPr marL="0" indent="0" eaLnBrk="1" hangingPunct="1">
              <a:lnSpc>
                <a:spcPct val="100000"/>
              </a:lnSpc>
              <a:spcAft>
                <a:spcPct val="0"/>
              </a:spcAft>
              <a:defRPr/>
            </a:pPr>
            <a:r>
              <a:rPr lang="en-US" sz="2200" b="1" dirty="0" smtClean="0"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/>
                <a:ea typeface="Arial" pitchFamily="-111" charset="0"/>
                <a:cs typeface="Arial"/>
              </a:rPr>
              <a:t>AOML/Hurricane Research Division</a:t>
            </a:r>
            <a:r>
              <a:rPr lang="en-US" sz="2000" b="1" dirty="0" smtClean="0"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/>
                <a:ea typeface="Arial" pitchFamily="-111" charset="0"/>
                <a:cs typeface="Arial"/>
              </a:rPr>
              <a:t/>
            </a:r>
            <a:br>
              <a:rPr lang="en-US" sz="2000" b="1" dirty="0" smtClean="0"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/>
                <a:ea typeface="Arial" pitchFamily="-111" charset="0"/>
                <a:cs typeface="Arial"/>
              </a:rPr>
            </a:br>
            <a:r>
              <a:rPr lang="en-US" sz="1800" b="1" dirty="0" smtClean="0"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ea typeface="Arial" pitchFamily="-111" charset="0"/>
              </a:rPr>
              <a:t>19</a:t>
            </a:r>
            <a:r>
              <a:rPr lang="en-US" sz="1800" b="1" dirty="0" smtClean="0"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/>
                <a:ea typeface="Arial" pitchFamily="-111" charset="0"/>
                <a:cs typeface="Arial"/>
              </a:rPr>
              <a:t> </a:t>
            </a:r>
            <a:r>
              <a:rPr lang="en-US" sz="1800" b="1" dirty="0" smtClean="0"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/>
                <a:ea typeface="Arial" pitchFamily="-111" charset="0"/>
                <a:cs typeface="Arial"/>
              </a:rPr>
              <a:t>July </a:t>
            </a:r>
            <a:r>
              <a:rPr lang="en-US" sz="1800" b="1" dirty="0" smtClean="0"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"/>
                <a:ea typeface="Arial" pitchFamily="-111" charset="0"/>
                <a:cs typeface="Arial"/>
              </a:rPr>
              <a:t>2017</a:t>
            </a:r>
            <a:endParaRPr lang="en-US" sz="1800" b="1" dirty="0"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"/>
              <a:ea typeface="Arial" pitchFamily="-111" charset="0"/>
              <a:cs typeface="Arial"/>
            </a:endParaRPr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title" idx="4294967295"/>
          </p:nvPr>
        </p:nvSpPr>
        <p:spPr>
          <a:xfrm>
            <a:off x="-2716" y="3800"/>
            <a:ext cx="8536892" cy="1494629"/>
          </a:xfrm>
          <a:effectLst>
            <a:outerShdw blurRad="63500" dist="107763" dir="2700000" algn="ctr" rotWithShape="0">
              <a:schemeClr val="tx1">
                <a:alpha val="74998"/>
              </a:schemeClr>
            </a:outerShdw>
          </a:effectLst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smtClean="0">
                <a:cs typeface="Arial"/>
              </a:rPr>
              <a:t>NOAA’s </a:t>
            </a:r>
            <a:r>
              <a:rPr lang="en-US" dirty="0">
                <a:cs typeface="Arial"/>
              </a:rPr>
              <a:t>Hurricane </a:t>
            </a:r>
            <a:r>
              <a:rPr lang="en-US" dirty="0" smtClean="0">
                <a:cs typeface="Arial"/>
              </a:rPr>
              <a:t>Forecast Improvement Project - HFIP</a:t>
            </a:r>
            <a:endParaRPr lang="en-US" dirty="0">
              <a:ea typeface="Calibri" charset="0"/>
              <a:cs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57121" y="3368381"/>
            <a:ext cx="112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Hurricane Matthew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28821" y="4320881"/>
            <a:ext cx="112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Hurricane Nicole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275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71053" y="453909"/>
            <a:ext cx="5879077" cy="1215448"/>
          </a:xfrm>
          <a:effectLst>
            <a:outerShdw blurRad="111125" dist="38100" dir="2700000">
              <a:srgbClr val="000000">
                <a:alpha val="55000"/>
              </a:srgbClr>
            </a:outerShdw>
          </a:effectLst>
        </p:spPr>
        <p:txBody>
          <a:bodyPr/>
          <a:lstStyle/>
          <a:p>
            <a:pPr algn="l" eaLnBrk="1" hangingPunct="1">
              <a:defRPr/>
            </a:pPr>
            <a:r>
              <a:rPr lang="en-US" dirty="0">
                <a:latin typeface="Arial"/>
                <a:ea typeface="+mj-ea"/>
                <a:cs typeface="Arial"/>
              </a:rPr>
              <a:t>Questions?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57121" y="3368381"/>
            <a:ext cx="112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Hurricane Matthew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28821" y="4320881"/>
            <a:ext cx="112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Hurricane Nicole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056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/>
          </p:cNvSpPr>
          <p:nvPr>
            <p:ph idx="1"/>
          </p:nvPr>
        </p:nvSpPr>
        <p:spPr>
          <a:xfrm>
            <a:off x="278109" y="1318647"/>
            <a:ext cx="8762410" cy="5067967"/>
          </a:xfrm>
        </p:spPr>
        <p:txBody>
          <a:bodyPr/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</a:pPr>
            <a:r>
              <a:rPr lang="en-US" sz="3200" b="1" i="1" dirty="0">
                <a:solidFill>
                  <a:srgbClr val="A10000"/>
                </a:solidFill>
                <a:cs typeface="Arial"/>
              </a:rPr>
              <a:t>Vision</a:t>
            </a:r>
          </a:p>
          <a:p>
            <a:pPr marL="342900" lvl="1" indent="-342900" eaLnBrk="1" hangingPunct="1">
              <a:spcBef>
                <a:spcPts val="600"/>
              </a:spcBef>
              <a:spcAft>
                <a:spcPts val="600"/>
              </a:spcAft>
              <a:buClr>
                <a:srgbClr val="A10000"/>
              </a:buClr>
              <a:buFont typeface="Arial"/>
              <a:buChar char="•"/>
            </a:pPr>
            <a:r>
              <a:rPr lang="en-US" sz="2800" dirty="0">
                <a:cs typeface="Arial"/>
              </a:rPr>
              <a:t>Organize </a:t>
            </a:r>
            <a:r>
              <a:rPr lang="en-US" sz="2800" dirty="0" smtClean="0">
                <a:cs typeface="Arial"/>
              </a:rPr>
              <a:t>hurricane </a:t>
            </a:r>
            <a:r>
              <a:rPr lang="en-US" sz="2800" dirty="0">
                <a:cs typeface="Arial"/>
              </a:rPr>
              <a:t>community to dramatically improve numerical forecast guidance to NHC in 5-10 </a:t>
            </a:r>
            <a:r>
              <a:rPr lang="en-US" sz="2800" dirty="0" smtClean="0">
                <a:cs typeface="Arial"/>
              </a:rPr>
              <a:t>years</a:t>
            </a:r>
            <a:endParaRPr lang="en-US" sz="2800" dirty="0">
              <a:cs typeface="Arial"/>
            </a:endParaRPr>
          </a:p>
          <a:p>
            <a:pPr eaLnBrk="1" hangingPunct="1">
              <a:spcBef>
                <a:spcPts val="600"/>
              </a:spcBef>
              <a:spcAft>
                <a:spcPts val="600"/>
              </a:spcAft>
            </a:pPr>
            <a:r>
              <a:rPr lang="en-US" sz="3200" b="1" i="1" dirty="0" smtClean="0">
                <a:solidFill>
                  <a:srgbClr val="A50021"/>
                </a:solidFill>
                <a:ea typeface="Calibri" charset="0"/>
                <a:cs typeface="Arial"/>
              </a:rPr>
              <a:t>Goals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US" dirty="0" smtClean="0">
                <a:solidFill>
                  <a:srgbClr val="A50021"/>
                </a:solidFill>
                <a:ea typeface="Calibri" charset="0"/>
                <a:cs typeface="Arial"/>
              </a:rPr>
              <a:t>Improve </a:t>
            </a:r>
            <a:r>
              <a:rPr lang="en-US" dirty="0" smtClean="0">
                <a:ea typeface="Calibri" charset="0"/>
                <a:cs typeface="Arial"/>
              </a:rPr>
              <a:t>forecast accuracy for track &amp; intensity by 20% in 5 years, 50% in 10 years</a:t>
            </a:r>
          </a:p>
          <a:p>
            <a:pPr marL="338138" indent="-338138" eaLnBrk="1" hangingPunct="1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dirty="0" smtClean="0">
                <a:solidFill>
                  <a:srgbClr val="A50021"/>
                </a:solidFill>
                <a:ea typeface="Calibri" charset="0"/>
                <a:cs typeface="Arial"/>
              </a:rPr>
              <a:t>Extend </a:t>
            </a:r>
            <a:r>
              <a:rPr lang="en-US" dirty="0" smtClean="0">
                <a:ea typeface="Calibri" charset="0"/>
                <a:cs typeface="Arial"/>
              </a:rPr>
              <a:t>forecast reliability to 7 days </a:t>
            </a:r>
          </a:p>
          <a:p>
            <a:pPr marL="338138" indent="-338138" eaLnBrk="1" hangingPunct="1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dirty="0" smtClean="0">
                <a:solidFill>
                  <a:srgbClr val="A50021"/>
                </a:solidFill>
                <a:ea typeface="Calibri" charset="0"/>
                <a:cs typeface="Arial"/>
              </a:rPr>
              <a:t>Increase </a:t>
            </a:r>
            <a:r>
              <a:rPr lang="en-US" dirty="0">
                <a:ea typeface="Calibri" charset="0"/>
                <a:cs typeface="Arial"/>
              </a:rPr>
              <a:t>r</a:t>
            </a:r>
            <a:r>
              <a:rPr lang="en-US" dirty="0" smtClean="0">
                <a:ea typeface="Calibri" charset="0"/>
                <a:cs typeface="Arial"/>
              </a:rPr>
              <a:t>apid intensity change detection</a:t>
            </a:r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9" y="136637"/>
            <a:ext cx="7578056" cy="105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6639246" y="6614858"/>
            <a:ext cx="1531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/>
                <a:cs typeface="Arial"/>
              </a:rPr>
              <a:t>http://</a:t>
            </a:r>
            <a:r>
              <a:rPr lang="en-US" sz="1200" dirty="0" err="1">
                <a:latin typeface="Arial"/>
                <a:cs typeface="Arial"/>
              </a:rPr>
              <a:t>www.hfip.org</a:t>
            </a:r>
            <a:r>
              <a:rPr lang="en-US" sz="1200" dirty="0">
                <a:latin typeface="Arial"/>
                <a:cs typeface="Arial"/>
              </a:rPr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37098142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2" r="6234" b="2911"/>
          <a:stretch/>
        </p:blipFill>
        <p:spPr>
          <a:xfrm>
            <a:off x="4605292" y="1323956"/>
            <a:ext cx="4439329" cy="3682050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17412" name="Text Box 19"/>
          <p:cNvSpPr txBox="1">
            <a:spLocks noChangeArrowheads="1"/>
          </p:cNvSpPr>
          <p:nvPr/>
        </p:nvSpPr>
        <p:spPr bwMode="auto">
          <a:xfrm>
            <a:off x="271291" y="5030506"/>
            <a:ext cx="4249432" cy="1000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30188" indent="-230188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800" dirty="0">
                <a:solidFill>
                  <a:prstClr val="black"/>
                </a:solidFill>
                <a:ea typeface="Arial" charset="0"/>
                <a:cs typeface="Arial" charset="0"/>
              </a:rPr>
              <a:t>Errors cut in half over past </a:t>
            </a:r>
            <a:r>
              <a:rPr lang="en-US" sz="1800" dirty="0" smtClean="0">
                <a:solidFill>
                  <a:prstClr val="black"/>
                </a:solidFill>
                <a:ea typeface="Arial" charset="0"/>
                <a:cs typeface="Arial" charset="0"/>
              </a:rPr>
              <a:t>20 </a:t>
            </a:r>
            <a:r>
              <a:rPr lang="en-US" sz="1800" dirty="0" err="1">
                <a:solidFill>
                  <a:prstClr val="black"/>
                </a:solidFill>
                <a:ea typeface="Arial" charset="0"/>
                <a:cs typeface="Arial" charset="0"/>
              </a:rPr>
              <a:t>yr</a:t>
            </a:r>
            <a:endParaRPr lang="en-US" sz="1800" dirty="0">
              <a:noFill/>
              <a:ea typeface="Arial" charset="0"/>
              <a:cs typeface="Arial" charset="0"/>
            </a:endParaRPr>
          </a:p>
          <a:p>
            <a:pPr marL="230188" indent="-230188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800" dirty="0" smtClean="0">
                <a:solidFill>
                  <a:prstClr val="black"/>
                </a:solidFill>
                <a:ea typeface="Arial" charset="0"/>
                <a:cs typeface="Arial" charset="0"/>
              </a:rPr>
              <a:t>15-yr </a:t>
            </a:r>
            <a:r>
              <a:rPr lang="en-US" sz="1800" dirty="0">
                <a:solidFill>
                  <a:prstClr val="black"/>
                </a:solidFill>
                <a:ea typeface="Arial" charset="0"/>
                <a:cs typeface="Arial" charset="0"/>
              </a:rPr>
              <a:t>improvement - As accurate at 48 h as we were at 24 h in 2000</a:t>
            </a:r>
          </a:p>
        </p:txBody>
      </p:sp>
      <p:sp>
        <p:nvSpPr>
          <p:cNvPr id="14" name="Text Box 19"/>
          <p:cNvSpPr txBox="1">
            <a:spLocks noChangeArrowheads="1"/>
          </p:cNvSpPr>
          <p:nvPr/>
        </p:nvSpPr>
        <p:spPr bwMode="auto">
          <a:xfrm>
            <a:off x="4676310" y="5015631"/>
            <a:ext cx="4030662" cy="1277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30188" indent="-230188">
              <a:spcBef>
                <a:spcPts val="6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1800" dirty="0" smtClean="0">
                <a:ea typeface="Arial" charset="0"/>
                <a:cs typeface="Arial" charset="0"/>
              </a:rPr>
              <a:t>48 </a:t>
            </a:r>
            <a:r>
              <a:rPr lang="en-US" sz="1800" dirty="0">
                <a:ea typeface="Arial" charset="0"/>
                <a:cs typeface="Arial" charset="0"/>
              </a:rPr>
              <a:t>h intensity forecast off by </a:t>
            </a:r>
            <a:r>
              <a:rPr lang="en-US" sz="1800" dirty="0" smtClean="0">
                <a:ea typeface="Arial" charset="0"/>
                <a:cs typeface="Arial" charset="0"/>
              </a:rPr>
              <a:t>~1 </a:t>
            </a:r>
            <a:r>
              <a:rPr lang="en-US" sz="1800" dirty="0">
                <a:ea typeface="Arial" charset="0"/>
                <a:cs typeface="Arial" charset="0"/>
              </a:rPr>
              <a:t>category</a:t>
            </a:r>
          </a:p>
          <a:p>
            <a:pPr marL="230188" indent="-230188">
              <a:spcBef>
                <a:spcPts val="600"/>
              </a:spcBef>
              <a:buFont typeface="Arial"/>
              <a:buChar char="•"/>
              <a:defRPr/>
            </a:pPr>
            <a:r>
              <a:rPr lang="en-US" sz="1800" kern="0" dirty="0">
                <a:ea typeface="Arial" charset="0"/>
                <a:cs typeface="Arial" charset="0"/>
              </a:rPr>
              <a:t>Some intensity gains since 2008, especially </a:t>
            </a:r>
            <a:r>
              <a:rPr lang="en-US" sz="1800" kern="0" dirty="0" smtClean="0">
                <a:ea typeface="Arial" charset="0"/>
                <a:cs typeface="Arial" charset="0"/>
              </a:rPr>
              <a:t>&gt;</a:t>
            </a:r>
            <a:r>
              <a:rPr lang="en-US" sz="1800" kern="0" dirty="0">
                <a:ea typeface="Arial" charset="0"/>
                <a:cs typeface="Arial" charset="0"/>
              </a:rPr>
              <a:t>48 h</a:t>
            </a: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0" y="93213"/>
            <a:ext cx="8229600" cy="108014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ＭＳ Ｐゴシック" pitchFamily="34" charset="-128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34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34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34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34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>
              <a:defRPr/>
            </a:pPr>
            <a:r>
              <a:rPr lang="en-US" sz="5400" kern="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Current State of the Art</a:t>
            </a:r>
          </a:p>
        </p:txBody>
      </p:sp>
      <p:sp>
        <p:nvSpPr>
          <p:cNvPr id="19" name="Down Arrow 18"/>
          <p:cNvSpPr/>
          <p:nvPr/>
        </p:nvSpPr>
        <p:spPr>
          <a:xfrm>
            <a:off x="3810415" y="2994872"/>
            <a:ext cx="153892" cy="1006166"/>
          </a:xfrm>
          <a:prstGeom prst="downArrow">
            <a:avLst>
              <a:gd name="adj1" fmla="val 57792"/>
              <a:gd name="adj2" fmla="val 50000"/>
            </a:avLst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026" name="Picture 2" descr="ttp://www.nhc.noaa.gov/verification/figs/ALtkerrtrd_noTD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3651" y="1323955"/>
            <a:ext cx="4480039" cy="369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3111678" y="3134088"/>
            <a:ext cx="1343228" cy="1596252"/>
            <a:chOff x="5029200" y="2721577"/>
            <a:chExt cx="2703493" cy="2645912"/>
          </a:xfrm>
        </p:grpSpPr>
        <p:cxnSp>
          <p:nvCxnSpPr>
            <p:cNvPr id="10" name="Straight Connector 9"/>
            <p:cNvCxnSpPr/>
            <p:nvPr/>
          </p:nvCxnSpPr>
          <p:spPr>
            <a:xfrm flipV="1">
              <a:off x="5029200" y="2721577"/>
              <a:ext cx="0" cy="2645912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>
              <a:off x="5085954" y="4827569"/>
              <a:ext cx="2646739" cy="77192"/>
            </a:xfrm>
            <a:prstGeom prst="straightConnector1">
              <a:avLst/>
            </a:prstGeom>
            <a:ln w="57150">
              <a:solidFill>
                <a:srgbClr val="FFF100"/>
              </a:solidFill>
              <a:prstDash val="dash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ctangle 14"/>
          <p:cNvSpPr/>
          <p:nvPr/>
        </p:nvSpPr>
        <p:spPr>
          <a:xfrm>
            <a:off x="4947514" y="1655546"/>
            <a:ext cx="2733557" cy="3065170"/>
          </a:xfrm>
          <a:prstGeom prst="rect">
            <a:avLst/>
          </a:prstGeom>
          <a:solidFill>
            <a:schemeClr val="accent3">
              <a:lumMod val="50000"/>
              <a:alpha val="59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6297677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02"/>
          <a:stretch/>
        </p:blipFill>
        <p:spPr>
          <a:xfrm>
            <a:off x="28082" y="2200618"/>
            <a:ext cx="4581062" cy="3676984"/>
          </a:xfrm>
          <a:prstGeom prst="rect">
            <a:avLst/>
          </a:prstGeom>
        </p:spPr>
      </p:pic>
      <p:sp>
        <p:nvSpPr>
          <p:cNvPr id="35842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Calibri" charset="0"/>
                <a:cs typeface="Arial"/>
              </a:rPr>
              <a:t/>
            </a:r>
            <a:br>
              <a:rPr lang="en-US" dirty="0">
                <a:ea typeface="Calibri" charset="0"/>
                <a:cs typeface="Arial"/>
              </a:rPr>
            </a:br>
            <a:endParaRPr lang="en-US" dirty="0">
              <a:ea typeface="Calibri" charset="0"/>
              <a:cs typeface="Arial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5220" y="2200618"/>
            <a:ext cx="4588570" cy="367459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0" y="238107"/>
            <a:ext cx="85664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smtClean="0">
                <a:solidFill>
                  <a:srgbClr val="FFFFFF"/>
                </a:solidFill>
                <a:latin typeface="Arial"/>
                <a:cs typeface="Arial"/>
              </a:rPr>
              <a:t>HWRF Improvements</a:t>
            </a:r>
            <a:endParaRPr lang="en-US" sz="480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5188088" y="6597822"/>
            <a:ext cx="317834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  <a:latin typeface="Arial"/>
                <a:cs typeface="Arial"/>
                <a:hlinkClick r:id="rId5"/>
              </a:rPr>
              <a:t>http://</a:t>
            </a:r>
            <a:r>
              <a:rPr lang="en-US" sz="1200" dirty="0" err="1">
                <a:solidFill>
                  <a:srgbClr val="FF0000"/>
                </a:solidFill>
                <a:latin typeface="Arial"/>
                <a:cs typeface="Arial"/>
                <a:hlinkClick r:id="rId5"/>
              </a:rPr>
              <a:t>www.emc.ncep.noaa.gov</a:t>
            </a:r>
            <a:r>
              <a:rPr lang="en-US" sz="1200" dirty="0">
                <a:solidFill>
                  <a:srgbClr val="FF0000"/>
                </a:solidFill>
                <a:latin typeface="Arial"/>
                <a:cs typeface="Arial"/>
                <a:hlinkClick r:id="rId5"/>
              </a:rPr>
              <a:t>/</a:t>
            </a:r>
            <a:r>
              <a:rPr lang="en-US" sz="1200" dirty="0" err="1">
                <a:solidFill>
                  <a:srgbClr val="FF0000"/>
                </a:solidFill>
                <a:latin typeface="Arial"/>
                <a:cs typeface="Arial"/>
                <a:hlinkClick r:id="rId5"/>
              </a:rPr>
              <a:t>gc_wmb</a:t>
            </a:r>
            <a:r>
              <a:rPr lang="en-US" sz="1200" dirty="0">
                <a:solidFill>
                  <a:srgbClr val="FF0000"/>
                </a:solidFill>
                <a:latin typeface="Arial"/>
                <a:cs typeface="Arial"/>
                <a:hlinkClick r:id="rId5"/>
              </a:rPr>
              <a:t>/</a:t>
            </a:r>
            <a:r>
              <a:rPr lang="en-US" sz="1200" dirty="0" err="1">
                <a:solidFill>
                  <a:srgbClr val="FF0000"/>
                </a:solidFill>
                <a:latin typeface="Arial"/>
                <a:cs typeface="Arial"/>
                <a:hlinkClick r:id="rId5"/>
              </a:rPr>
              <a:t>vxt</a:t>
            </a:r>
            <a:r>
              <a:rPr lang="en-US" sz="1200" dirty="0">
                <a:solidFill>
                  <a:srgbClr val="FF0000"/>
                </a:solidFill>
                <a:latin typeface="Arial"/>
                <a:cs typeface="Arial"/>
                <a:hlinkClick r:id="rId5"/>
              </a:rPr>
              <a:t>/</a:t>
            </a:r>
            <a:endParaRPr lang="en-US" sz="1200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14715" y="1376217"/>
            <a:ext cx="4821419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Improvements of the order of 10-15% each year since 2012</a:t>
            </a:r>
            <a:endParaRPr lang="en-US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941424" y="5926412"/>
            <a:ext cx="53680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Dramatic improvement in first 5 years of HFIP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2" name="Down Arrow 11"/>
          <p:cNvSpPr/>
          <p:nvPr/>
        </p:nvSpPr>
        <p:spPr>
          <a:xfrm>
            <a:off x="8154770" y="2978723"/>
            <a:ext cx="211667" cy="1123160"/>
          </a:xfrm>
          <a:prstGeom prst="downArrow">
            <a:avLst>
              <a:gd name="adj1" fmla="val 57792"/>
              <a:gd name="adj2" fmla="val 50000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Arial"/>
              <a:cs typeface="Arial"/>
            </a:endParaRPr>
          </a:p>
        </p:txBody>
      </p:sp>
      <p:sp>
        <p:nvSpPr>
          <p:cNvPr id="15" name="Down Arrow 14"/>
          <p:cNvSpPr/>
          <p:nvPr/>
        </p:nvSpPr>
        <p:spPr>
          <a:xfrm>
            <a:off x="6663671" y="3529262"/>
            <a:ext cx="211667" cy="885441"/>
          </a:xfrm>
          <a:prstGeom prst="downArrow">
            <a:avLst>
              <a:gd name="adj1" fmla="val 57792"/>
              <a:gd name="adj2" fmla="val 50000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41419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52" t="19136" r="19821" b="11158"/>
          <a:stretch/>
        </p:blipFill>
        <p:spPr>
          <a:xfrm>
            <a:off x="1108641" y="4276986"/>
            <a:ext cx="2124643" cy="211404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96" t="5887" r="27188" b="30747"/>
          <a:stretch/>
        </p:blipFill>
        <p:spPr>
          <a:xfrm>
            <a:off x="43174" y="1300021"/>
            <a:ext cx="2514600" cy="3061708"/>
          </a:xfrm>
          <a:prstGeom prst="rect">
            <a:avLst/>
          </a:prstGeom>
        </p:spPr>
      </p:pic>
      <p:sp>
        <p:nvSpPr>
          <p:cNvPr id="16" name="AutoShape 2"/>
          <p:cNvSpPr>
            <a:spLocks/>
          </p:cNvSpPr>
          <p:nvPr/>
        </p:nvSpPr>
        <p:spPr bwMode="auto">
          <a:xfrm>
            <a:off x="20638" y="6507163"/>
            <a:ext cx="533400" cy="2889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fld id="{6B15AF1E-CC26-FB45-ADE4-CB812E3D9BFE}" type="slidenum">
              <a:rPr lang="en-US" sz="1400">
                <a:solidFill>
                  <a:srgbClr val="FFFFFF"/>
                </a:solidFill>
                <a:latin typeface="Arial"/>
                <a:cs typeface="Arial"/>
              </a:rPr>
              <a:pPr algn="ctr">
                <a:defRPr/>
              </a:pPr>
              <a:t>5</a:t>
            </a:fld>
            <a:endParaRPr lang="en-US" dirty="0">
              <a:latin typeface="Arial"/>
              <a:cs typeface="Arial"/>
            </a:endParaRPr>
          </a:p>
        </p:txBody>
      </p:sp>
      <p:sp>
        <p:nvSpPr>
          <p:cNvPr id="18" name="Rectangle 8"/>
          <p:cNvSpPr>
            <a:spLocks/>
          </p:cNvSpPr>
          <p:nvPr/>
        </p:nvSpPr>
        <p:spPr bwMode="auto">
          <a:xfrm>
            <a:off x="1728216" y="1423318"/>
            <a:ext cx="916497" cy="1269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40639" bIns="0">
            <a:spAutoFit/>
          </a:bodyPr>
          <a:lstStyle/>
          <a:p>
            <a:pPr marL="39688" algn="ctr"/>
            <a:r>
              <a:rPr lang="en-US" sz="1600" b="1" dirty="0">
                <a:solidFill>
                  <a:srgbClr val="FFFFFF"/>
                </a:solidFill>
                <a:latin typeface="Calibri" charset="0"/>
                <a:cs typeface="Arial" charset="0"/>
              </a:rPr>
              <a:t>7</a:t>
            </a:r>
            <a:r>
              <a:rPr lang="en-US" sz="1600" b="1" dirty="0" smtClean="0">
                <a:solidFill>
                  <a:srgbClr val="FFFFFF"/>
                </a:solidFill>
                <a:latin typeface="Calibri" charset="0"/>
                <a:cs typeface="Arial" charset="0"/>
              </a:rPr>
              <a:t> </a:t>
            </a:r>
            <a:r>
              <a:rPr lang="en-US" sz="1600" b="1" dirty="0">
                <a:solidFill>
                  <a:srgbClr val="FFFFFF"/>
                </a:solidFill>
                <a:latin typeface="Calibri" charset="0"/>
                <a:cs typeface="Arial" charset="0"/>
              </a:rPr>
              <a:t>P-3 Flights</a:t>
            </a:r>
          </a:p>
          <a:p>
            <a:pPr marL="39688" algn="ctr"/>
            <a:r>
              <a:rPr lang="en-US" sz="1600" b="1" dirty="0" smtClean="0">
                <a:solidFill>
                  <a:srgbClr val="FFFFFF"/>
                </a:solidFill>
                <a:latin typeface="Calibri" charset="0"/>
                <a:cs typeface="Arial" charset="0"/>
              </a:rPr>
              <a:t>5</a:t>
            </a:r>
            <a:r>
              <a:rPr lang="en-US" sz="1600" b="1" dirty="0">
                <a:solidFill>
                  <a:srgbClr val="FFFFFF"/>
                </a:solidFill>
                <a:latin typeface="Calibri" charset="0"/>
                <a:cs typeface="Arial" charset="0"/>
              </a:rPr>
              <a:t>-</a:t>
            </a:r>
            <a:r>
              <a:rPr lang="en-US" sz="1600" b="1" dirty="0" smtClean="0">
                <a:solidFill>
                  <a:srgbClr val="FFFFFF"/>
                </a:solidFill>
                <a:latin typeface="Calibri" charset="0"/>
                <a:cs typeface="Arial" charset="0"/>
              </a:rPr>
              <a:t>9 October 2016</a:t>
            </a:r>
            <a:endParaRPr lang="en-US" sz="1600" b="1" dirty="0">
              <a:solidFill>
                <a:srgbClr val="FFFFFF"/>
              </a:solidFill>
              <a:latin typeface="Calibri" charset="0"/>
              <a:cs typeface="Arial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231774" y="4078225"/>
            <a:ext cx="1849754" cy="2395645"/>
            <a:chOff x="3594852" y="4077539"/>
            <a:chExt cx="1883037" cy="2294829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57" t="7758" r="20170" b="9387"/>
            <a:stretch/>
          </p:blipFill>
          <p:spPr>
            <a:xfrm>
              <a:off x="3594852" y="4233229"/>
              <a:ext cx="1883037" cy="2139139"/>
            </a:xfrm>
            <a:prstGeom prst="rect">
              <a:avLst/>
            </a:prstGeom>
          </p:spPr>
        </p:pic>
        <p:cxnSp>
          <p:nvCxnSpPr>
            <p:cNvPr id="36" name="Straight Arrow Connector 35"/>
            <p:cNvCxnSpPr/>
            <p:nvPr/>
          </p:nvCxnSpPr>
          <p:spPr bwMode="auto">
            <a:xfrm>
              <a:off x="4100227" y="4077539"/>
              <a:ext cx="390958" cy="867159"/>
            </a:xfrm>
            <a:prstGeom prst="straightConnector1">
              <a:avLst/>
            </a:prstGeom>
            <a:ln w="38100" cmpd="sng">
              <a:solidFill>
                <a:schemeClr val="bg1"/>
              </a:solidFill>
              <a:headEnd type="non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6" r="5342"/>
          <a:stretch/>
        </p:blipFill>
        <p:spPr>
          <a:xfrm>
            <a:off x="3166720" y="3432647"/>
            <a:ext cx="3053926" cy="2837542"/>
          </a:xfrm>
          <a:prstGeom prst="rect">
            <a:avLst/>
          </a:prstGeom>
        </p:spPr>
      </p:pic>
      <p:sp>
        <p:nvSpPr>
          <p:cNvPr id="14" name="Rectangle 5"/>
          <p:cNvSpPr txBox="1">
            <a:spLocks noChangeArrowheads="1"/>
          </p:cNvSpPr>
          <p:nvPr/>
        </p:nvSpPr>
        <p:spPr bwMode="auto">
          <a:xfrm>
            <a:off x="1" y="-60227"/>
            <a:ext cx="7911966" cy="1354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rIns="30479" anchor="b"/>
          <a:lstStyle>
            <a:lvl1pPr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  <a:sym typeface="Arial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9pPr>
          </a:lstStyle>
          <a:p>
            <a:pPr>
              <a:lnSpc>
                <a:spcPct val="85000"/>
              </a:lnSpc>
            </a:pPr>
            <a:r>
              <a:rPr lang="en-US" sz="4800" dirty="0">
                <a:solidFill>
                  <a:schemeClr val="bg1"/>
                </a:solidFill>
                <a:latin typeface="Arial"/>
                <a:ea typeface="Calibri" charset="0"/>
                <a:cs typeface="Arial"/>
              </a:rPr>
              <a:t>Impact of observations: </a:t>
            </a:r>
            <a:r>
              <a:rPr lang="en-US" sz="4800" dirty="0" smtClean="0">
                <a:solidFill>
                  <a:schemeClr val="bg1"/>
                </a:solidFill>
                <a:latin typeface="Arial"/>
                <a:ea typeface="Calibri" charset="0"/>
                <a:cs typeface="Arial"/>
              </a:rPr>
              <a:t>TDR – Matthew</a:t>
            </a:r>
            <a:endParaRPr lang="en-US" sz="4800" dirty="0">
              <a:solidFill>
                <a:schemeClr val="bg1"/>
              </a:solidFill>
              <a:latin typeface="Arial"/>
              <a:ea typeface="Calibri" charset="0"/>
              <a:cs typeface="Arial"/>
            </a:endParaRPr>
          </a:p>
        </p:txBody>
      </p:sp>
      <p:pic>
        <p:nvPicPr>
          <p:cNvPr id="19" name="Content Placeholder 8" descr="lockheed6.gif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9864" b="-19864"/>
          <a:stretch>
            <a:fillRect/>
          </a:stretch>
        </p:blipFill>
        <p:spPr>
          <a:xfrm>
            <a:off x="3090212" y="1898536"/>
            <a:ext cx="2863328" cy="1181290"/>
          </a:xfrm>
          <a:prstGeom prst="rect">
            <a:avLst/>
          </a:prstGeom>
        </p:spPr>
      </p:pic>
      <p:sp>
        <p:nvSpPr>
          <p:cNvPr id="20" name="Content Placeholder 5"/>
          <p:cNvSpPr txBox="1">
            <a:spLocks/>
          </p:cNvSpPr>
          <p:nvPr/>
        </p:nvSpPr>
        <p:spPr>
          <a:xfrm>
            <a:off x="6050602" y="1465185"/>
            <a:ext cx="2915228" cy="4777572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75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/>
                <a:ea typeface="ＭＳ Ｐゴシック" charset="-128"/>
                <a:cs typeface="ＭＳ Ｐゴシック" pitchFamily="-112" charset="-128"/>
              </a:defRPr>
            </a:lvl1pPr>
            <a:lvl2pPr marL="514350" indent="-28575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Arial"/>
                <a:ea typeface="ＭＳ Ｐゴシック" pitchFamily="-112" charset="-128"/>
                <a:cs typeface="ＭＳ Ｐゴシック" pitchFamily="-112" charset="-128"/>
              </a:defRPr>
            </a:lvl2pPr>
            <a:lvl3pPr marL="914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FF"/>
              </a:buClr>
              <a:buSzPct val="95000"/>
              <a:buFont typeface="Courier New" charset="0"/>
              <a:buChar char="o"/>
              <a:defRPr sz="2000">
                <a:solidFill>
                  <a:schemeClr val="tx1"/>
                </a:solidFill>
                <a:latin typeface="Arial"/>
                <a:ea typeface="ＭＳ Ｐゴシック" pitchFamily="-112" charset="-128"/>
                <a:cs typeface="ＭＳ Ｐゴシック" pitchFamily="-112" charset="-128"/>
              </a:defRPr>
            </a:lvl3pPr>
            <a:lvl4pPr marL="1371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Arial"/>
                <a:ea typeface="ＭＳ Ｐゴシック" pitchFamily="-112" charset="-128"/>
                <a:cs typeface="ＭＳ Ｐゴシック" pitchFamily="-112" charset="-128"/>
              </a:defRPr>
            </a:lvl4pPr>
            <a:lvl5pPr marL="1828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/>
                <a:ea typeface="ＭＳ Ｐゴシック" pitchFamily="-112" charset="-128"/>
                <a:cs typeface="ＭＳ Ｐゴシック" pitchFamily="-112" charset="-128"/>
              </a:defRPr>
            </a:lvl5pPr>
            <a:lvl6pPr marL="2286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radeGothicCondEighteen" pitchFamily="2" charset="0"/>
                <a:ea typeface="ＭＳ Ｐゴシック" pitchFamily="-112" charset="-128"/>
              </a:defRPr>
            </a:lvl6pPr>
            <a:lvl7pPr marL="2743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radeGothicCondEighteen" pitchFamily="2" charset="0"/>
                <a:ea typeface="ＭＳ Ｐゴシック" pitchFamily="-112" charset="-128"/>
              </a:defRPr>
            </a:lvl7pPr>
            <a:lvl8pPr marL="3200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radeGothicCondEighteen" pitchFamily="2" charset="0"/>
                <a:ea typeface="ＭＳ Ｐゴシック" pitchFamily="-112" charset="-128"/>
              </a:defRPr>
            </a:lvl8pPr>
            <a:lvl9pPr marL="3657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radeGothicCondEighteen" pitchFamily="2" charset="0"/>
                <a:ea typeface="ＭＳ Ｐゴシック" pitchFamily="-112" charset="-128"/>
              </a:defRPr>
            </a:lvl9pPr>
          </a:lstStyle>
          <a:p>
            <a:pPr>
              <a:buFont typeface="Arial"/>
              <a:buChar char="•"/>
              <a:defRPr/>
            </a:pPr>
            <a:r>
              <a:rPr lang="en-US" sz="2200" dirty="0" smtClean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t>NOAA P-3 transmitted Tail Doppler radar data in real-time for assimilation into HWRF</a:t>
            </a:r>
          </a:p>
          <a:p>
            <a:pPr>
              <a:buFont typeface="Arial"/>
              <a:buChar char="•"/>
              <a:defRPr/>
            </a:pPr>
            <a:r>
              <a:rPr lang="en-US" sz="2200" dirty="0" smtClean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t>Resulting forecast allowed NHC to target warnings where needed, without over-warning broader East Coast.</a:t>
            </a:r>
          </a:p>
        </p:txBody>
      </p:sp>
    </p:spTree>
    <p:extLst>
      <p:ext uri="{BB962C8B-B14F-4D97-AF65-F5344CB8AC3E}">
        <p14:creationId xmlns:p14="http://schemas.microsoft.com/office/powerpoint/2010/main" val="42606756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-1" y="0"/>
            <a:ext cx="7986889" cy="1371600"/>
          </a:xfrm>
        </p:spPr>
        <p:txBody>
          <a:bodyPr/>
          <a:lstStyle/>
          <a:p>
            <a:r>
              <a:rPr lang="en-US" sz="4800" dirty="0" smtClean="0">
                <a:ea typeface="Calibri" charset="0"/>
                <a:cs typeface="Arial"/>
              </a:rPr>
              <a:t>HFIP Priorities </a:t>
            </a:r>
            <a:r>
              <a:rPr lang="en-US" sz="4800" dirty="0" smtClean="0">
                <a:ea typeface="Calibri" charset="0"/>
                <a:cs typeface="Arial"/>
              </a:rPr>
              <a:t>2017-2018</a:t>
            </a:r>
            <a:endParaRPr lang="en-US" sz="4800" dirty="0" smtClean="0">
              <a:ea typeface="Calibri" charset="0"/>
              <a:cs typeface="Aria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8478" y="1342787"/>
            <a:ext cx="8806190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230187">
              <a:spcBef>
                <a:spcPts val="600"/>
              </a:spcBef>
            </a:pPr>
            <a:r>
              <a:rPr lang="en-US" sz="3200" b="1" dirty="0" smtClean="0"/>
              <a:t>Operational </a:t>
            </a:r>
            <a:r>
              <a:rPr lang="en-US" sz="3200" b="1" dirty="0"/>
              <a:t>Impact </a:t>
            </a:r>
          </a:p>
          <a:p>
            <a:pPr marL="230188" indent="-230188">
              <a:spcBef>
                <a:spcPts val="600"/>
              </a:spcBef>
              <a:buFont typeface="Arial"/>
              <a:buChar char="•"/>
            </a:pP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</a:rPr>
              <a:t>Demonstrate </a:t>
            </a: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B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</a:rPr>
              <a:t>asin-HWRF during </a:t>
            </a: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hurricane season </a:t>
            </a:r>
          </a:p>
          <a:p>
            <a:pPr marL="230188" indent="-230188">
              <a:spcBef>
                <a:spcPts val="600"/>
              </a:spcBef>
              <a:buFont typeface="Arial"/>
              <a:buChar char="•"/>
            </a:pPr>
            <a:r>
              <a:rPr lang="en-US" sz="2800" dirty="0" smtClean="0">
                <a:solidFill>
                  <a:srgbClr val="FF0000"/>
                </a:solidFill>
              </a:rPr>
              <a:t>Demonstrate impact of aircraft data &amp; Doppler Radar (TDR) </a:t>
            </a:r>
            <a:endParaRPr lang="en-US" sz="2800" dirty="0">
              <a:solidFill>
                <a:srgbClr val="FF0000"/>
              </a:solidFill>
            </a:endParaRPr>
          </a:p>
          <a:p>
            <a:pPr indent="-230187">
              <a:spcBef>
                <a:spcPts val="600"/>
              </a:spcBef>
            </a:pPr>
            <a:r>
              <a:rPr lang="en-US" sz="3200" b="1" dirty="0" smtClean="0"/>
              <a:t>Research &amp; Development </a:t>
            </a:r>
            <a:endParaRPr lang="en-US" sz="3200" b="1" dirty="0"/>
          </a:p>
          <a:p>
            <a:pPr marL="230188" indent="-230188">
              <a:spcBef>
                <a:spcPts val="600"/>
              </a:spcBef>
              <a:buFont typeface="Arial"/>
              <a:buChar char="•"/>
            </a:pPr>
            <a:r>
              <a:rPr lang="en-US" sz="2800" dirty="0" smtClean="0">
                <a:solidFill>
                  <a:srgbClr val="7F7F7F"/>
                </a:solidFill>
              </a:rPr>
              <a:t>Improve </a:t>
            </a:r>
            <a:r>
              <a:rPr lang="en-US" sz="2800" dirty="0">
                <a:solidFill>
                  <a:srgbClr val="7F7F7F"/>
                </a:solidFill>
              </a:rPr>
              <a:t>use of satellite data in TC DA (QOSAP)</a:t>
            </a:r>
          </a:p>
          <a:p>
            <a:pPr marL="230188" indent="-230188">
              <a:spcBef>
                <a:spcPts val="600"/>
              </a:spcBef>
              <a:buFont typeface="Arial"/>
              <a:buChar char="•"/>
            </a:pPr>
            <a:r>
              <a:rPr lang="en-US" sz="2800" dirty="0" smtClean="0">
                <a:solidFill>
                  <a:srgbClr val="FF0000"/>
                </a:solidFill>
              </a:rPr>
              <a:t>Improve use </a:t>
            </a:r>
            <a:r>
              <a:rPr lang="en-US" sz="2800" dirty="0">
                <a:solidFill>
                  <a:srgbClr val="FF0000"/>
                </a:solidFill>
              </a:rPr>
              <a:t>of </a:t>
            </a:r>
            <a:r>
              <a:rPr lang="en-US" sz="2800" dirty="0" smtClean="0">
                <a:solidFill>
                  <a:srgbClr val="FF0000"/>
                </a:solidFill>
              </a:rPr>
              <a:t>inner core observations, </a:t>
            </a:r>
            <a:r>
              <a:rPr lang="en-US" sz="2800" dirty="0" smtClean="0">
                <a:solidFill>
                  <a:srgbClr val="FF0000"/>
                </a:solidFill>
              </a:rPr>
              <a:t>flight-level, dropsondes, TDR</a:t>
            </a:r>
            <a:r>
              <a:rPr lang="en-US" sz="2800" dirty="0" smtClean="0">
                <a:solidFill>
                  <a:srgbClr val="FF0000"/>
                </a:solidFill>
              </a:rPr>
              <a:t>, UAS, DWL </a:t>
            </a:r>
            <a:endParaRPr lang="en-US" sz="2800" dirty="0">
              <a:solidFill>
                <a:srgbClr val="FF0000"/>
              </a:solidFill>
            </a:endParaRPr>
          </a:p>
          <a:p>
            <a:pPr marL="230188" indent="-230188">
              <a:spcBef>
                <a:spcPts val="600"/>
              </a:spcBef>
              <a:buFont typeface="Arial"/>
              <a:buChar char="•"/>
            </a:pPr>
            <a:r>
              <a:rPr lang="en-US" sz="2800" dirty="0" smtClean="0">
                <a:solidFill>
                  <a:srgbClr val="FF0000"/>
                </a:solidFill>
              </a:rPr>
              <a:t>Improve </a:t>
            </a:r>
            <a:r>
              <a:rPr lang="en-US" sz="2800" dirty="0">
                <a:solidFill>
                  <a:srgbClr val="FF0000"/>
                </a:solidFill>
              </a:rPr>
              <a:t>HWRF </a:t>
            </a:r>
            <a:r>
              <a:rPr lang="en-US" sz="2800" dirty="0" smtClean="0">
                <a:solidFill>
                  <a:srgbClr val="FF0000"/>
                </a:solidFill>
              </a:rPr>
              <a:t>physics using aircraft observations 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5202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20" name="Rectangle 5"/>
          <p:cNvSpPr txBox="1">
            <a:spLocks noChangeArrowheads="1"/>
          </p:cNvSpPr>
          <p:nvPr/>
        </p:nvSpPr>
        <p:spPr bwMode="auto">
          <a:xfrm>
            <a:off x="0" y="-60227"/>
            <a:ext cx="8051029" cy="1354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rIns="30479" anchor="b"/>
          <a:lstStyle>
            <a:lvl1pPr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  <a:sym typeface="Arial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9pPr>
          </a:lstStyle>
          <a:p>
            <a:pPr>
              <a:lnSpc>
                <a:spcPct val="85000"/>
              </a:lnSpc>
            </a:pPr>
            <a:r>
              <a:rPr lang="en-US" sz="4800" dirty="0" smtClean="0">
                <a:solidFill>
                  <a:schemeClr val="bg1"/>
                </a:solidFill>
                <a:ea typeface="Arial" charset="0"/>
                <a:cs typeface="Arial" charset="0"/>
              </a:rPr>
              <a:t>HWRF Improvements: </a:t>
            </a:r>
          </a:p>
          <a:p>
            <a:pPr>
              <a:lnSpc>
                <a:spcPct val="85000"/>
              </a:lnSpc>
            </a:pPr>
            <a:r>
              <a:rPr lang="en-US" sz="3600" dirty="0" smtClean="0">
                <a:solidFill>
                  <a:schemeClr val="bg1"/>
                </a:solidFill>
                <a:ea typeface="Arial" charset="0"/>
                <a:cs typeface="Arial" charset="0"/>
              </a:rPr>
              <a:t>New Observations - 2017</a:t>
            </a:r>
            <a:endParaRPr lang="en-US" sz="3200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16" name="AutoShape 2"/>
          <p:cNvSpPr>
            <a:spLocks/>
          </p:cNvSpPr>
          <p:nvPr/>
        </p:nvSpPr>
        <p:spPr bwMode="auto">
          <a:xfrm>
            <a:off x="20638" y="6507163"/>
            <a:ext cx="533400" cy="2889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fld id="{6B15AF1E-CC26-FB45-ADE4-CB812E3D9BFE}" type="slidenum">
              <a:rPr lang="en-US" sz="1400">
                <a:solidFill>
                  <a:srgbClr val="FFFFFF"/>
                </a:solidFill>
                <a:ea typeface="Arial" charset="0"/>
                <a:cs typeface="Arial" charset="0"/>
              </a:rPr>
              <a:pPr algn="ctr">
                <a:defRPr/>
              </a:pPr>
              <a:t>7</a:t>
            </a:fld>
            <a:endParaRPr lang="en-US" dirty="0">
              <a:ea typeface="Arial" charset="0"/>
              <a:cs typeface="Arial" charset="0"/>
            </a:endParaRPr>
          </a:p>
        </p:txBody>
      </p:sp>
      <p:pic>
        <p:nvPicPr>
          <p:cNvPr id="17" name="Content Placeholder 4" descr="C:\Users\Lisa.R.Bucci\Downloads\image1(1)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3681" y="2576527"/>
            <a:ext cx="1335701" cy="1496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Content Placeholder 2"/>
          <p:cNvSpPr txBox="1">
            <a:spLocks/>
          </p:cNvSpPr>
          <p:nvPr/>
        </p:nvSpPr>
        <p:spPr>
          <a:xfrm>
            <a:off x="412226" y="1492544"/>
            <a:ext cx="4270856" cy="485099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sz="2400" b="1" dirty="0" smtClean="0">
                <a:latin typeface="Arial" charset="0"/>
                <a:ea typeface="Arial" charset="0"/>
                <a:cs typeface="Arial" charset="0"/>
              </a:rPr>
              <a:t>Doppler Wind Lidar</a:t>
            </a:r>
          </a:p>
          <a:p>
            <a:pPr marL="344488" indent="-344488">
              <a:buFont typeface="Arial"/>
              <a:buChar char="•"/>
            </a:pP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Compliments P-3 &amp; G-IV Tail Doppler radar</a:t>
            </a:r>
          </a:p>
          <a:p>
            <a:pPr marL="344488" indent="-344488">
              <a:buFont typeface="Arial"/>
              <a:buChar char="•"/>
            </a:pPr>
            <a:endParaRPr lang="en-US" sz="2000" dirty="0" smtClean="0">
              <a:latin typeface="Arial" charset="0"/>
              <a:ea typeface="Arial" charset="0"/>
              <a:cs typeface="Arial" charset="0"/>
            </a:endParaRPr>
          </a:p>
          <a:p>
            <a:pPr marL="344488" indent="-344488">
              <a:buFont typeface="Arial"/>
              <a:buChar char="•"/>
            </a:pPr>
            <a:endParaRPr lang="en-US" sz="1100" dirty="0">
              <a:latin typeface="Arial" charset="0"/>
              <a:ea typeface="Arial" charset="0"/>
              <a:cs typeface="Arial" charset="0"/>
            </a:endParaRPr>
          </a:p>
          <a:p>
            <a:pPr marL="0" indent="0">
              <a:buNone/>
            </a:pPr>
            <a:endParaRPr lang="en-US" sz="1100" dirty="0" smtClean="0">
              <a:latin typeface="Arial" charset="0"/>
              <a:ea typeface="Arial" charset="0"/>
              <a:cs typeface="Arial" charset="0"/>
            </a:endParaRPr>
          </a:p>
          <a:p>
            <a:pPr marL="0" indent="0">
              <a:buNone/>
            </a:pPr>
            <a:endParaRPr lang="en-US" sz="1100" dirty="0">
              <a:latin typeface="Arial" charset="0"/>
              <a:ea typeface="Arial" charset="0"/>
              <a:cs typeface="Arial" charset="0"/>
            </a:endParaRPr>
          </a:p>
          <a:p>
            <a:pPr marL="0" indent="0">
              <a:buNone/>
            </a:pPr>
            <a:endParaRPr lang="en-US" sz="1100" dirty="0" smtClean="0">
              <a:latin typeface="Arial" charset="0"/>
              <a:ea typeface="Arial" charset="0"/>
              <a:cs typeface="Arial" charset="0"/>
            </a:endParaRPr>
          </a:p>
          <a:p>
            <a:pPr marL="0" indent="0">
              <a:buNone/>
            </a:pPr>
            <a:endParaRPr lang="en-US" sz="1100" dirty="0">
              <a:latin typeface="Arial" charset="0"/>
              <a:ea typeface="Arial" charset="0"/>
              <a:cs typeface="Arial" charset="0"/>
            </a:endParaRPr>
          </a:p>
          <a:p>
            <a:pPr marL="0" indent="0">
              <a:buNone/>
            </a:pPr>
            <a:endParaRPr lang="en-US" sz="1100" dirty="0" smtClean="0">
              <a:latin typeface="Arial" charset="0"/>
              <a:ea typeface="Arial" charset="0"/>
              <a:cs typeface="Arial" charset="0"/>
            </a:endParaRPr>
          </a:p>
          <a:p>
            <a:pPr marL="0" indent="0">
              <a:buNone/>
            </a:pPr>
            <a:r>
              <a:rPr lang="en-US" sz="2400" b="1" dirty="0" smtClean="0">
                <a:latin typeface="Arial" charset="0"/>
                <a:ea typeface="Arial" charset="0"/>
                <a:cs typeface="Arial" charset="0"/>
              </a:rPr>
              <a:t>Coyote</a:t>
            </a:r>
          </a:p>
          <a:p>
            <a:pPr>
              <a:defRPr/>
            </a:pPr>
            <a:r>
              <a:rPr lang="en-US" sz="2000" dirty="0">
                <a:solidFill>
                  <a:schemeClr val="accent4"/>
                </a:solidFill>
                <a:latin typeface="Arial" charset="0"/>
                <a:ea typeface="Arial" charset="0"/>
                <a:cs typeface="Arial" charset="0"/>
              </a:rPr>
              <a:t>Targets </a:t>
            </a:r>
            <a:r>
              <a:rPr lang="en-US" sz="2000" dirty="0" smtClean="0">
                <a:solidFill>
                  <a:schemeClr val="accent4"/>
                </a:solidFill>
                <a:latin typeface="Arial" charset="0"/>
                <a:ea typeface="Arial" charset="0"/>
                <a:cs typeface="Arial" charset="0"/>
              </a:rPr>
              <a:t>data </a:t>
            </a:r>
            <a:r>
              <a:rPr lang="en-US" sz="2000" dirty="0">
                <a:solidFill>
                  <a:schemeClr val="accent4"/>
                </a:solidFill>
                <a:latin typeface="Arial" charset="0"/>
                <a:ea typeface="Arial" charset="0"/>
                <a:cs typeface="Arial" charset="0"/>
              </a:rPr>
              <a:t>gaps in </a:t>
            </a:r>
            <a:r>
              <a:rPr lang="en-US" sz="2000" dirty="0" smtClean="0">
                <a:solidFill>
                  <a:schemeClr val="accent4"/>
                </a:solidFill>
                <a:latin typeface="Arial" charset="0"/>
                <a:ea typeface="Arial" charset="0"/>
                <a:cs typeface="Arial" charset="0"/>
              </a:rPr>
              <a:t>hurricane </a:t>
            </a:r>
            <a:r>
              <a:rPr lang="en-US" sz="2000" dirty="0">
                <a:solidFill>
                  <a:schemeClr val="accent4"/>
                </a:solidFill>
                <a:latin typeface="Arial" charset="0"/>
                <a:ea typeface="Arial" charset="0"/>
                <a:cs typeface="Arial" charset="0"/>
              </a:rPr>
              <a:t>boundary layer </a:t>
            </a:r>
            <a:r>
              <a:rPr lang="en-US" sz="2000" dirty="0" smtClean="0">
                <a:solidFill>
                  <a:schemeClr val="accent4"/>
                </a:solidFill>
                <a:latin typeface="Arial" charset="0"/>
                <a:ea typeface="Arial" charset="0"/>
                <a:cs typeface="Arial" charset="0"/>
              </a:rPr>
              <a:t>thermodynamics</a:t>
            </a:r>
            <a:endParaRPr lang="en-US" sz="2000" dirty="0">
              <a:solidFill>
                <a:schemeClr val="accent4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defRPr/>
            </a:pP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5-6 Coyote in 2017 </a:t>
            </a:r>
          </a:p>
          <a:p>
            <a:pPr>
              <a:defRPr/>
            </a:pP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Data sent </a:t>
            </a: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to 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NHC</a:t>
            </a:r>
            <a:endParaRPr lang="en-US" sz="2000" dirty="0">
              <a:latin typeface="Arial" charset="0"/>
              <a:ea typeface="Arial" charset="0"/>
              <a:cs typeface="Arial" charset="0"/>
            </a:endParaRPr>
          </a:p>
          <a:p>
            <a:pPr>
              <a:buFont typeface="Arial" charset="0"/>
              <a:buChar char="•"/>
            </a:pPr>
            <a:endParaRPr lang="en-US" sz="2400" dirty="0" smtClean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68" name="Picture 6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9731" y="4431212"/>
            <a:ext cx="2897592" cy="1931728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6988989" y="2842803"/>
            <a:ext cx="1880691" cy="1445159"/>
            <a:chOff x="6848926" y="2458209"/>
            <a:chExt cx="1726759" cy="1267766"/>
          </a:xfrm>
        </p:grpSpPr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62781" y="2667696"/>
              <a:ext cx="1007582" cy="1058279"/>
            </a:xfrm>
            <a:prstGeom prst="rect">
              <a:avLst/>
            </a:prstGeom>
            <a:noFill/>
          </p:spPr>
        </p:pic>
        <p:sp>
          <p:nvSpPr>
            <p:cNvPr id="27" name="Rectangle 26"/>
            <p:cNvSpPr/>
            <p:nvPr/>
          </p:nvSpPr>
          <p:spPr>
            <a:xfrm>
              <a:off x="6848926" y="2479119"/>
              <a:ext cx="1480963" cy="1246856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  <a:effectLst/>
            <a:scene3d>
              <a:camera prst="orthographicFront">
                <a:rot lat="0" lon="0" rev="0"/>
              </a:camera>
              <a:lightRig rig="glow" dir="tl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056931" y="2458209"/>
              <a:ext cx="128046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ea typeface="Arial" charset="0"/>
                  <a:cs typeface="Arial" charset="0"/>
                </a:rPr>
                <a:t>P3 Orion Top View</a:t>
              </a:r>
              <a:endParaRPr lang="en-US" sz="900" dirty="0">
                <a:ea typeface="Arial" charset="0"/>
                <a:cs typeface="Arial" charset="0"/>
              </a:endParaRPr>
            </a:p>
          </p:txBody>
        </p:sp>
        <p:cxnSp>
          <p:nvCxnSpPr>
            <p:cNvPr id="31" name="Straight Connector 30"/>
            <p:cNvCxnSpPr/>
            <p:nvPr/>
          </p:nvCxnSpPr>
          <p:spPr>
            <a:xfrm>
              <a:off x="7304391" y="3260087"/>
              <a:ext cx="725865" cy="309694"/>
            </a:xfrm>
            <a:prstGeom prst="line">
              <a:avLst/>
            </a:prstGeom>
            <a:noFill/>
            <a:ln w="12700"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7304391" y="3252008"/>
              <a:ext cx="765521" cy="8079"/>
            </a:xfrm>
            <a:prstGeom prst="line">
              <a:avLst/>
            </a:prstGeom>
            <a:noFill/>
            <a:ln w="12700"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7304391" y="3252008"/>
              <a:ext cx="765521" cy="110413"/>
            </a:xfrm>
            <a:prstGeom prst="line">
              <a:avLst/>
            </a:prstGeom>
            <a:noFill/>
            <a:ln w="12700"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7304391" y="3252008"/>
              <a:ext cx="765521" cy="162926"/>
            </a:xfrm>
            <a:prstGeom prst="line">
              <a:avLst/>
            </a:prstGeom>
            <a:noFill/>
            <a:ln w="12700"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>
              <a:off x="7304391" y="3252008"/>
              <a:ext cx="765521" cy="220825"/>
            </a:xfrm>
            <a:prstGeom prst="line">
              <a:avLst/>
            </a:prstGeom>
            <a:noFill/>
            <a:ln w="12700"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7304391" y="3252008"/>
              <a:ext cx="765521" cy="61939"/>
            </a:xfrm>
            <a:prstGeom prst="line">
              <a:avLst/>
            </a:prstGeom>
            <a:noFill/>
            <a:ln w="12700"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flipV="1">
              <a:off x="7304391" y="3196835"/>
              <a:ext cx="743631" cy="55173"/>
            </a:xfrm>
            <a:prstGeom prst="line">
              <a:avLst/>
            </a:prstGeom>
            <a:noFill/>
            <a:ln w="12700"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>
              <a:off x="7304391" y="3252008"/>
              <a:ext cx="743631" cy="271992"/>
            </a:xfrm>
            <a:prstGeom prst="line">
              <a:avLst/>
            </a:prstGeom>
            <a:noFill/>
            <a:ln w="12700"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flipV="1">
              <a:off x="7304391" y="3138902"/>
              <a:ext cx="725865" cy="117146"/>
            </a:xfrm>
            <a:prstGeom prst="line">
              <a:avLst/>
            </a:prstGeom>
            <a:noFill/>
            <a:ln w="12700"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/>
            <p:nvPr/>
          </p:nvCxnSpPr>
          <p:spPr>
            <a:xfrm flipV="1">
              <a:off x="8148360" y="3435715"/>
              <a:ext cx="69706" cy="154847"/>
            </a:xfrm>
            <a:prstGeom prst="straightConnector1">
              <a:avLst/>
            </a:prstGeom>
            <a:noFill/>
            <a:ln w="12700">
              <a:solidFill>
                <a:srgbClr val="FFC000"/>
              </a:solidFill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/>
            <p:cNvCxnSpPr/>
            <p:nvPr/>
          </p:nvCxnSpPr>
          <p:spPr>
            <a:xfrm flipH="1" flipV="1">
              <a:off x="8148360" y="3148266"/>
              <a:ext cx="73350" cy="154847"/>
            </a:xfrm>
            <a:prstGeom prst="straightConnector1">
              <a:avLst/>
            </a:prstGeom>
            <a:noFill/>
            <a:ln w="12700">
              <a:solidFill>
                <a:srgbClr val="FFC000"/>
              </a:solidFill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" name="Rectangle 1"/>
            <p:cNvSpPr/>
            <p:nvPr/>
          </p:nvSpPr>
          <p:spPr>
            <a:xfrm>
              <a:off x="7997871" y="3280500"/>
              <a:ext cx="577814" cy="2000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700" dirty="0">
                  <a:ea typeface="Arial" charset="0"/>
                  <a:cs typeface="Arial" charset="0"/>
                </a:rPr>
                <a:t>±</a:t>
              </a:r>
              <a:r>
                <a:rPr lang="en-US" sz="700" dirty="0" smtClean="0">
                  <a:ea typeface="Arial" charset="0"/>
                  <a:cs typeface="Arial" charset="0"/>
                </a:rPr>
                <a:t>30</a:t>
              </a:r>
              <a:r>
                <a:rPr lang="en-US" sz="700" dirty="0">
                  <a:ea typeface="Arial" charset="0"/>
                  <a:cs typeface="Arial" charset="0"/>
                </a:rPr>
                <a:t>°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082381" y="1573431"/>
            <a:ext cx="3157975" cy="2015499"/>
            <a:chOff x="5045806" y="1321024"/>
            <a:chExt cx="3111698" cy="1957583"/>
          </a:xfrm>
        </p:grpSpPr>
        <p:sp>
          <p:nvSpPr>
            <p:cNvPr id="28" name="TextBox 27"/>
            <p:cNvSpPr txBox="1"/>
            <p:nvPr/>
          </p:nvSpPr>
          <p:spPr>
            <a:xfrm>
              <a:off x="5893369" y="1648097"/>
              <a:ext cx="128046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ea typeface="Arial" charset="0"/>
                  <a:cs typeface="Arial" charset="0"/>
                </a:rPr>
                <a:t>P3 Orion Side View</a:t>
              </a:r>
              <a:endParaRPr lang="en-US" sz="900" dirty="0">
                <a:ea typeface="Arial" charset="0"/>
                <a:cs typeface="Arial" charset="0"/>
              </a:endParaRPr>
            </a:p>
          </p:txBody>
        </p:sp>
        <p:grpSp>
          <p:nvGrpSpPr>
            <p:cNvPr id="20" name="Group 19"/>
            <p:cNvGrpSpPr/>
            <p:nvPr/>
          </p:nvGrpSpPr>
          <p:grpSpPr>
            <a:xfrm>
              <a:off x="5045806" y="1321024"/>
              <a:ext cx="3111698" cy="1957583"/>
              <a:chOff x="5036662" y="1357600"/>
              <a:chExt cx="3111698" cy="1957583"/>
            </a:xfrm>
          </p:grpSpPr>
          <p:cxnSp>
            <p:nvCxnSpPr>
              <p:cNvPr id="25" name="Straight Arrow Connector 24"/>
              <p:cNvCxnSpPr/>
              <p:nvPr/>
            </p:nvCxnSpPr>
            <p:spPr>
              <a:xfrm flipV="1">
                <a:off x="5992893" y="2663536"/>
                <a:ext cx="347704" cy="175045"/>
              </a:xfrm>
              <a:prstGeom prst="straightConnector1">
                <a:avLst/>
              </a:prstGeom>
              <a:noFill/>
              <a:ln w="19050">
                <a:solidFill>
                  <a:srgbClr val="FFC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9" name="Group 18"/>
              <p:cNvGrpSpPr/>
              <p:nvPr/>
            </p:nvGrpSpPr>
            <p:grpSpPr>
              <a:xfrm>
                <a:off x="5036662" y="1357600"/>
                <a:ext cx="3111698" cy="1957583"/>
                <a:chOff x="5036662" y="1375888"/>
                <a:chExt cx="3111698" cy="1957583"/>
              </a:xfrm>
            </p:grpSpPr>
            <p:pic>
              <p:nvPicPr>
                <p:cNvPr id="39" name="Content Placeholder 8" descr="lockheed6.gif"/>
                <p:cNvPicPr>
                  <a:picLocks noChangeAspect="1"/>
                </p:cNvPicPr>
                <p:nvPr/>
              </p:nvPicPr>
              <p:blipFill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t="-19864" b="-19864"/>
                <a:stretch>
                  <a:fillRect/>
                </a:stretch>
              </p:blipFill>
              <p:spPr>
                <a:xfrm flipH="1">
                  <a:off x="5036662" y="1375888"/>
                  <a:ext cx="3111698" cy="1283757"/>
                </a:xfrm>
                <a:prstGeom prst="rect">
                  <a:avLst/>
                </a:prstGeom>
              </p:spPr>
            </p:pic>
            <p:sp>
              <p:nvSpPr>
                <p:cNvPr id="40" name="TextBox 39"/>
                <p:cNvSpPr txBox="1"/>
                <p:nvPr/>
              </p:nvSpPr>
              <p:spPr>
                <a:xfrm rot="19946532">
                  <a:off x="5961081" y="2771901"/>
                  <a:ext cx="558358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700" dirty="0" smtClean="0">
                      <a:ea typeface="Arial" charset="0"/>
                      <a:cs typeface="Arial" charset="0"/>
                    </a:rPr>
                    <a:t>30° off nadir</a:t>
                  </a:r>
                  <a:endParaRPr lang="en-US" sz="700" dirty="0">
                    <a:ea typeface="Arial" charset="0"/>
                    <a:cs typeface="Arial" charset="0"/>
                  </a:endParaRPr>
                </a:p>
              </p:txBody>
            </p:sp>
            <p:cxnSp>
              <p:nvCxnSpPr>
                <p:cNvPr id="43" name="Straight Connector 42"/>
                <p:cNvCxnSpPr/>
                <p:nvPr/>
              </p:nvCxnSpPr>
              <p:spPr>
                <a:xfrm>
                  <a:off x="5992893" y="2148169"/>
                  <a:ext cx="0" cy="1185302"/>
                </a:xfrm>
                <a:prstGeom prst="line">
                  <a:avLst/>
                </a:prstGeom>
                <a:noFill/>
                <a:ln w="19050">
                  <a:solidFill>
                    <a:srgbClr val="FFC00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Straight Connector 43"/>
                <p:cNvCxnSpPr/>
                <p:nvPr/>
              </p:nvCxnSpPr>
              <p:spPr>
                <a:xfrm>
                  <a:off x="5992893" y="2148169"/>
                  <a:ext cx="682365" cy="1043210"/>
                </a:xfrm>
                <a:prstGeom prst="line">
                  <a:avLst/>
                </a:prstGeom>
                <a:noFill/>
                <a:ln w="9525">
                  <a:solidFill>
                    <a:srgbClr val="FFC00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105322340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3"/>
          <p:cNvSpPr>
            <a:spLocks noChangeArrowheads="1"/>
          </p:cNvSpPr>
          <p:nvPr/>
        </p:nvSpPr>
        <p:spPr bwMode="auto">
          <a:xfrm>
            <a:off x="0" y="64513"/>
            <a:ext cx="8328454" cy="999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800" dirty="0" smtClean="0">
                <a:solidFill>
                  <a:schemeClr val="bg1"/>
                </a:solidFill>
                <a:latin typeface="Arial"/>
                <a:ea typeface="MS PGothic" pitchFamily="34" charset="-128"/>
                <a:cs typeface="Arial"/>
              </a:rPr>
              <a:t>Research Challenges -</a:t>
            </a:r>
            <a:endParaRPr lang="en-US" sz="4800" dirty="0">
              <a:solidFill>
                <a:schemeClr val="bg1"/>
              </a:solidFill>
              <a:latin typeface="Arial"/>
              <a:ea typeface="MS PGothic" pitchFamily="34" charset="-128"/>
              <a:cs typeface="Arial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4092" y="1534753"/>
            <a:ext cx="867045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58800" lvl="0" indent="-457200">
              <a:spcBef>
                <a:spcPts val="0"/>
              </a:spcBef>
              <a:buSzPct val="100000"/>
              <a:buFont typeface="Arial" charset="0"/>
              <a:buChar char="•"/>
            </a:pPr>
            <a:r>
              <a:rPr lang="en-US" sz="2800" dirty="0"/>
              <a:t>Improve forecast confidence to enhance public acceptance and response</a:t>
            </a:r>
          </a:p>
          <a:p>
            <a:pPr marL="1016000" lvl="1" indent="-457200">
              <a:spcBef>
                <a:spcPts val="0"/>
              </a:spcBef>
              <a:buClr>
                <a:schemeClr val="dk1"/>
              </a:buClr>
              <a:buSzPct val="100000"/>
              <a:buFont typeface="Courier New" charset="0"/>
              <a:buChar char="o"/>
            </a:pPr>
            <a:r>
              <a:rPr lang="en-US" sz="2800" dirty="0">
                <a:solidFill>
                  <a:schemeClr val="dk1"/>
                </a:solidFill>
              </a:rPr>
              <a:t>Reduce largest track and intensity errors </a:t>
            </a:r>
          </a:p>
          <a:p>
            <a:pPr marL="1016000" lvl="1" indent="-457200">
              <a:spcBef>
                <a:spcPts val="0"/>
              </a:spcBef>
              <a:buClr>
                <a:schemeClr val="dk1"/>
              </a:buClr>
              <a:buSzPct val="100000"/>
              <a:buFont typeface="Courier New" charset="0"/>
              <a:buChar char="o"/>
            </a:pPr>
            <a:r>
              <a:rPr lang="en-US" sz="2800" dirty="0">
                <a:solidFill>
                  <a:schemeClr val="dk1"/>
                </a:solidFill>
              </a:rPr>
              <a:t>Improve </a:t>
            </a:r>
            <a:r>
              <a:rPr lang="en-US" sz="2800" b="1" dirty="0">
                <a:solidFill>
                  <a:schemeClr val="dk1"/>
                </a:solidFill>
              </a:rPr>
              <a:t>vortex/shear</a:t>
            </a:r>
            <a:r>
              <a:rPr lang="en-US" sz="2800" dirty="0">
                <a:solidFill>
                  <a:schemeClr val="dk1"/>
                </a:solidFill>
              </a:rPr>
              <a:t> interactions</a:t>
            </a:r>
          </a:p>
          <a:p>
            <a:pPr marL="1016000" lvl="1" indent="-457200">
              <a:spcBef>
                <a:spcPts val="0"/>
              </a:spcBef>
              <a:buClr>
                <a:schemeClr val="dk1"/>
              </a:buClr>
              <a:buSzPct val="100000"/>
              <a:buFont typeface="Courier New" charset="0"/>
              <a:buChar char="o"/>
            </a:pPr>
            <a:r>
              <a:rPr lang="en-US" sz="2800" dirty="0">
                <a:solidFill>
                  <a:schemeClr val="dk1"/>
                </a:solidFill>
              </a:rPr>
              <a:t>Improve initialization &amp; physics impacting rapid intensity change</a:t>
            </a:r>
          </a:p>
          <a:p>
            <a:pPr marL="558800" lvl="0" indent="-457200">
              <a:spcBef>
                <a:spcPts val="0"/>
              </a:spcBef>
              <a:buSzPct val="100000"/>
              <a:buFont typeface="Arial" charset="0"/>
              <a:buChar char="•"/>
            </a:pPr>
            <a:r>
              <a:rPr lang="en-US" sz="2800" dirty="0"/>
              <a:t>Maintain focus on forecast accuracy (track and intensity) to improve overall forecast performance</a:t>
            </a:r>
          </a:p>
          <a:p>
            <a:pPr marL="558800" lvl="0" indent="-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 charset="0"/>
              <a:buChar char="•"/>
            </a:pPr>
            <a:r>
              <a:rPr lang="en-US" sz="2800" dirty="0">
                <a:solidFill>
                  <a:schemeClr val="dk1"/>
                </a:solidFill>
              </a:rPr>
              <a:t>Reduce uncertainty</a:t>
            </a:r>
          </a:p>
          <a:p>
            <a:pPr marL="1016000" lvl="1" indent="-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 charset="0"/>
              <a:buChar char="o"/>
            </a:pPr>
            <a:r>
              <a:rPr lang="en-US" sz="2800" dirty="0">
                <a:solidFill>
                  <a:schemeClr val="dk1"/>
                </a:solidFill>
              </a:rPr>
              <a:t>Improve ensemble prediction products</a:t>
            </a:r>
            <a:endParaRPr lang="en-US" sz="2800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0319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7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713288"/>
              </p:ext>
            </p:extLst>
          </p:nvPr>
        </p:nvGraphicFramePr>
        <p:xfrm>
          <a:off x="2147483647" y="2147483647"/>
          <a:ext cx="0" cy="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5" name="Worksheet" r:id="rId4" imgW="36144200" imgH="24714200" progId="Excel.Sheet.8">
                  <p:embed/>
                </p:oleObj>
              </mc:Choice>
              <mc:Fallback>
                <p:oleObj name="Worksheet" r:id="rId4" imgW="36144200" imgH="24714200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7483647" y="2147483647"/>
                        <a:ext cx="0" cy="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58" name="TextBox 1"/>
          <p:cNvSpPr txBox="1">
            <a:spLocks noChangeArrowheads="1"/>
          </p:cNvSpPr>
          <p:nvPr/>
        </p:nvSpPr>
        <p:spPr bwMode="auto">
          <a:xfrm>
            <a:off x="191081" y="1261374"/>
            <a:ext cx="4711546" cy="3070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  <a:sym typeface="Arial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sym typeface="Arial" charset="0"/>
              </a:defRPr>
            </a:lvl9pPr>
          </a:lstStyle>
          <a:p>
            <a:pPr eaLnBrk="1" hangingPunct="1">
              <a:spcAft>
                <a:spcPts val="300"/>
              </a:spcAft>
              <a:buFont typeface="Arial" charset="0"/>
              <a:buChar char="•"/>
            </a:pPr>
            <a:r>
              <a:rPr lang="en-US" sz="2000" dirty="0">
                <a:latin typeface="Arial"/>
                <a:cs typeface="Arial"/>
              </a:rPr>
              <a:t> </a:t>
            </a:r>
            <a:r>
              <a:rPr lang="en-US" dirty="0">
                <a:latin typeface="Arial"/>
                <a:cs typeface="Arial"/>
              </a:rPr>
              <a:t>Our blog</a:t>
            </a:r>
          </a:p>
          <a:p>
            <a:pPr eaLnBrk="1" hangingPunct="1">
              <a:spcAft>
                <a:spcPts val="300"/>
              </a:spcAft>
            </a:pPr>
            <a:r>
              <a:rPr lang="en-US" sz="2000" dirty="0">
                <a:latin typeface="Arial"/>
                <a:cs typeface="Arial"/>
              </a:rPr>
              <a:t>http://</a:t>
            </a:r>
            <a:r>
              <a:rPr lang="en-US" sz="2000" dirty="0" err="1">
                <a:latin typeface="Arial"/>
                <a:cs typeface="Arial"/>
              </a:rPr>
              <a:t>noaahrd.wordpress.com</a:t>
            </a:r>
            <a:endParaRPr lang="en-US" sz="2000" dirty="0">
              <a:latin typeface="Arial"/>
              <a:cs typeface="Arial"/>
            </a:endParaRPr>
          </a:p>
          <a:p>
            <a:pPr eaLnBrk="1" hangingPunct="1">
              <a:spcAft>
                <a:spcPts val="300"/>
              </a:spcAft>
              <a:buFont typeface="Arial" charset="0"/>
              <a:buChar char="•"/>
            </a:pPr>
            <a:r>
              <a:rPr lang="en-US" sz="2000" dirty="0">
                <a:latin typeface="Arial"/>
                <a:cs typeface="Arial"/>
              </a:rPr>
              <a:t> </a:t>
            </a:r>
            <a:r>
              <a:rPr lang="en-US" dirty="0">
                <a:latin typeface="Arial"/>
                <a:cs typeface="Arial"/>
              </a:rPr>
              <a:t>HRD Web page</a:t>
            </a:r>
          </a:p>
          <a:p>
            <a:pPr eaLnBrk="1" hangingPunct="1">
              <a:spcAft>
                <a:spcPts val="300"/>
              </a:spcAft>
            </a:pPr>
            <a:r>
              <a:rPr lang="en-US" sz="2000" dirty="0">
                <a:latin typeface="Arial"/>
                <a:cs typeface="Arial"/>
              </a:rPr>
              <a:t>http://</a:t>
            </a:r>
            <a:r>
              <a:rPr lang="en-US" sz="2000" dirty="0" err="1">
                <a:latin typeface="Arial"/>
                <a:cs typeface="Arial"/>
              </a:rPr>
              <a:t>www.aoml.noaa.gov</a:t>
            </a:r>
            <a:r>
              <a:rPr lang="en-US" sz="2000" dirty="0">
                <a:latin typeface="Arial"/>
                <a:cs typeface="Arial"/>
              </a:rPr>
              <a:t>/</a:t>
            </a:r>
            <a:r>
              <a:rPr lang="en-US" sz="2000" dirty="0" err="1">
                <a:latin typeface="Arial"/>
                <a:cs typeface="Arial"/>
              </a:rPr>
              <a:t>hrd</a:t>
            </a:r>
            <a:endParaRPr lang="en-US" sz="2000" dirty="0">
              <a:latin typeface="Arial"/>
              <a:cs typeface="Arial"/>
            </a:endParaRPr>
          </a:p>
          <a:p>
            <a:pPr eaLnBrk="1" hangingPunct="1">
              <a:spcAft>
                <a:spcPts val="300"/>
              </a:spcAft>
              <a:buFont typeface="Arial" charset="0"/>
              <a:buChar char="•"/>
            </a:pPr>
            <a:r>
              <a:rPr lang="en-US" sz="2000" dirty="0">
                <a:latin typeface="Arial"/>
                <a:cs typeface="Arial"/>
              </a:rPr>
              <a:t> </a:t>
            </a:r>
            <a:r>
              <a:rPr lang="en-US" dirty="0" smtClean="0">
                <a:latin typeface="Arial"/>
                <a:cs typeface="Arial"/>
              </a:rPr>
              <a:t>Facebook</a:t>
            </a:r>
            <a:endParaRPr lang="en-US" dirty="0">
              <a:latin typeface="Arial"/>
              <a:cs typeface="Arial"/>
            </a:endParaRPr>
          </a:p>
          <a:p>
            <a:pPr eaLnBrk="1" hangingPunct="1">
              <a:spcAft>
                <a:spcPts val="300"/>
              </a:spcAft>
            </a:pPr>
            <a:r>
              <a:rPr lang="en-US" sz="2000" dirty="0">
                <a:latin typeface="Arial"/>
                <a:cs typeface="Arial"/>
              </a:rPr>
              <a:t>http://</a:t>
            </a:r>
            <a:r>
              <a:rPr lang="en-US" sz="2000" dirty="0" err="1">
                <a:latin typeface="Arial"/>
                <a:cs typeface="Arial"/>
              </a:rPr>
              <a:t>www.facebook.com</a:t>
            </a:r>
            <a:r>
              <a:rPr lang="en-US" sz="2000" dirty="0">
                <a:latin typeface="Arial"/>
                <a:cs typeface="Arial"/>
              </a:rPr>
              <a:t>/</a:t>
            </a:r>
            <a:r>
              <a:rPr lang="en-US" sz="2000" dirty="0" err="1">
                <a:latin typeface="Arial"/>
                <a:cs typeface="Arial"/>
              </a:rPr>
              <a:t>noaahrd</a:t>
            </a:r>
            <a:endParaRPr lang="en-US" sz="2000" dirty="0">
              <a:latin typeface="Arial"/>
              <a:cs typeface="Arial"/>
            </a:endParaRPr>
          </a:p>
          <a:p>
            <a:pPr eaLnBrk="1" hangingPunct="1">
              <a:spcAft>
                <a:spcPts val="300"/>
              </a:spcAft>
              <a:buFont typeface="Arial" charset="0"/>
              <a:buChar char="•"/>
            </a:pPr>
            <a:r>
              <a:rPr lang="en-US" sz="2000" dirty="0">
                <a:latin typeface="Arial"/>
                <a:cs typeface="Arial"/>
              </a:rPr>
              <a:t> </a:t>
            </a:r>
            <a:r>
              <a:rPr lang="en-US" dirty="0" smtClean="0">
                <a:latin typeface="Arial"/>
                <a:cs typeface="Arial"/>
              </a:rPr>
              <a:t>Twitter</a:t>
            </a:r>
          </a:p>
          <a:p>
            <a:pPr eaLnBrk="1" hangingPunct="1">
              <a:spcAft>
                <a:spcPts val="300"/>
              </a:spcAft>
            </a:pPr>
            <a:r>
              <a:rPr lang="en-US" sz="2000" dirty="0" smtClean="0">
                <a:latin typeface="Arial"/>
                <a:cs typeface="Arial"/>
              </a:rPr>
              <a:t>http://</a:t>
            </a:r>
            <a:r>
              <a:rPr lang="en-US" sz="2000" dirty="0" err="1" smtClean="0">
                <a:latin typeface="Arial"/>
                <a:cs typeface="Arial"/>
              </a:rPr>
              <a:t>twitter.com</a:t>
            </a:r>
            <a:r>
              <a:rPr lang="en-US" sz="2000" dirty="0" smtClean="0">
                <a:latin typeface="Arial"/>
                <a:cs typeface="Arial"/>
              </a:rPr>
              <a:t>/#!/HRD_AOML_NOAA</a:t>
            </a:r>
            <a:endParaRPr lang="en-US" sz="2000" dirty="0">
              <a:latin typeface="Arial"/>
              <a:cs typeface="Arial"/>
            </a:endParaRPr>
          </a:p>
        </p:txBody>
      </p:sp>
      <p:pic>
        <p:nvPicPr>
          <p:cNvPr id="45059" name="Picture 13" descr="20110825-09380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1363" y="4344988"/>
            <a:ext cx="2646362" cy="202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Picture 26" descr="IMG_4068.JP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 r="-3171" b="-5009"/>
          <a:stretch>
            <a:fillRect/>
          </a:stretch>
        </p:blipFill>
        <p:spPr bwMode="auto">
          <a:xfrm>
            <a:off x="5986463" y="4330700"/>
            <a:ext cx="2905125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5" descr="Facebook-Logo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58395" y="1304175"/>
            <a:ext cx="846137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7" descr="Lastfm+for+Wordpress+logo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43970" y="1304175"/>
            <a:ext cx="844550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9" descr="RSS-Feed-Symbol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74407" y="1364500"/>
            <a:ext cx="725488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 Box 14"/>
          <p:cNvSpPr txBox="1">
            <a:spLocks noChangeArrowheads="1"/>
          </p:cNvSpPr>
          <p:nvPr/>
        </p:nvSpPr>
        <p:spPr bwMode="auto">
          <a:xfrm>
            <a:off x="3246438" y="4400550"/>
            <a:ext cx="248523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i="1" dirty="0">
                <a:solidFill>
                  <a:schemeClr val="bg1"/>
                </a:solidFill>
                <a:latin typeface="Arial"/>
                <a:cs typeface="Arial"/>
              </a:rPr>
              <a:t>Tweets from the eye</a:t>
            </a:r>
          </a:p>
        </p:txBody>
      </p:sp>
      <p:pic>
        <p:nvPicPr>
          <p:cNvPr id="33" name="Picture 4" descr="twitter-logo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69770" y="1375613"/>
            <a:ext cx="1208087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Screen Shot 2014-10-21 at 5.08.58 PM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5013" y="4335463"/>
            <a:ext cx="2660650" cy="203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Text Box 17"/>
          <p:cNvSpPr txBox="1">
            <a:spLocks noChangeArrowheads="1"/>
          </p:cNvSpPr>
          <p:nvPr/>
        </p:nvSpPr>
        <p:spPr bwMode="auto">
          <a:xfrm>
            <a:off x="6102350" y="5875338"/>
            <a:ext cx="2460625" cy="338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>
                <a:solidFill>
                  <a:schemeClr val="bg1"/>
                </a:solidFill>
                <a:latin typeface="Arial"/>
                <a:cs typeface="Arial"/>
              </a:rPr>
              <a:t>Visiting scientist program</a:t>
            </a:r>
          </a:p>
        </p:txBody>
      </p:sp>
      <p:sp>
        <p:nvSpPr>
          <p:cNvPr id="31" name="AutoShape 2"/>
          <p:cNvSpPr>
            <a:spLocks/>
          </p:cNvSpPr>
          <p:nvPr/>
        </p:nvSpPr>
        <p:spPr bwMode="auto">
          <a:xfrm>
            <a:off x="20638" y="6507163"/>
            <a:ext cx="533400" cy="2889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fld id="{4C0EC92E-8A42-554D-9ABD-726DA721B2B8}" type="slidenum">
              <a:rPr lang="en-US" sz="1400">
                <a:solidFill>
                  <a:srgbClr val="FFFFFF"/>
                </a:solidFill>
                <a:latin typeface="Arial"/>
                <a:cs typeface="Arial"/>
              </a:rPr>
              <a:pPr algn="ctr">
                <a:defRPr/>
              </a:pPr>
              <a:t>9</a:t>
            </a:fld>
            <a:endParaRPr lang="en-US" dirty="0">
              <a:latin typeface="Arial"/>
              <a:cs typeface="Arial"/>
            </a:endParaRPr>
          </a:p>
        </p:txBody>
      </p:sp>
      <p:sp>
        <p:nvSpPr>
          <p:cNvPr id="37" name="Rectangle 5"/>
          <p:cNvSpPr>
            <a:spLocks noGrp="1" noChangeArrowheads="1"/>
          </p:cNvSpPr>
          <p:nvPr>
            <p:ph type="title"/>
          </p:nvPr>
        </p:nvSpPr>
        <p:spPr>
          <a:xfrm>
            <a:off x="69802" y="0"/>
            <a:ext cx="7626398" cy="1371600"/>
          </a:xfrm>
        </p:spPr>
        <p:txBody>
          <a:bodyPr lIns="0" tIns="0" rIns="0" bIns="0"/>
          <a:lstStyle/>
          <a:p>
            <a:pPr defTabSz="914400" eaLnBrk="1">
              <a:lnSpc>
                <a:spcPct val="90000"/>
              </a:lnSpc>
              <a:defRPr/>
            </a:pPr>
            <a:r>
              <a:rPr lang="en-US" dirty="0" smtClean="0">
                <a:latin typeface="Arial"/>
                <a:cs typeface="Arial"/>
                <a:sym typeface="Arial Bold" charset="0"/>
              </a:rPr>
              <a:t>Outreach</a:t>
            </a:r>
            <a:endParaRPr lang="en-US" sz="6000" dirty="0" smtClean="0">
              <a:latin typeface="Arial"/>
              <a:cs typeface="Arial"/>
            </a:endParaRPr>
          </a:p>
        </p:txBody>
      </p:sp>
      <p:pic>
        <p:nvPicPr>
          <p:cNvPr id="45071" name="Picture 7" descr="Screen Shot 2014-10-21 at 5.06.04 PM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4343400"/>
            <a:ext cx="2979738" cy="20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photo 2.jpg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6463" y="2159746"/>
            <a:ext cx="2816352" cy="2112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663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27764</TotalTime>
  <Words>524</Words>
  <Application>Microsoft Macintosh PowerPoint</Application>
  <PresentationFormat>On-screen Show (4:3)</PresentationFormat>
  <Paragraphs>115</Paragraphs>
  <Slides>10</Slides>
  <Notes>9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Arial Bold</vt:lpstr>
      <vt:lpstr>Calibri</vt:lpstr>
      <vt:lpstr>Courier New</vt:lpstr>
      <vt:lpstr>MS PGothic</vt:lpstr>
      <vt:lpstr>ＭＳ Ｐゴシック</vt:lpstr>
      <vt:lpstr>Times New Roman</vt:lpstr>
      <vt:lpstr>TradeGothicBold</vt:lpstr>
      <vt:lpstr>TradeGothicCondEighteen</vt:lpstr>
      <vt:lpstr>Arial</vt:lpstr>
      <vt:lpstr>Default Design</vt:lpstr>
      <vt:lpstr>Worksheet</vt:lpstr>
      <vt:lpstr>NOAA’s Hurricane Forecast Improvement Project - HFIP</vt:lpstr>
      <vt:lpstr>PowerPoint Presentation</vt:lpstr>
      <vt:lpstr>PowerPoint Presentation</vt:lpstr>
      <vt:lpstr> </vt:lpstr>
      <vt:lpstr>PowerPoint Presentation</vt:lpstr>
      <vt:lpstr>HFIP Priorities 2017-2018</vt:lpstr>
      <vt:lpstr>PowerPoint Presentation</vt:lpstr>
      <vt:lpstr>PowerPoint Presentation</vt:lpstr>
      <vt:lpstr>Outreach</vt:lpstr>
      <vt:lpstr>Questions?</vt:lpstr>
    </vt:vector>
  </TitlesOfParts>
  <Manager>Tim McClung</Manager>
  <Company>NOAA</Company>
  <LinksUpToDate>false</LinksUpToDate>
  <SharedDoc>false</SharedDoc>
  <HyperlinkBase/>
  <HyperlinksChanged>false</HyperlinksChanged>
  <AppVersion>15.0035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Nation's Hurricane Program: An Interagency Success Story</dc:title>
  <dc:subject>Hurricanes, Hurricane Research</dc:subject>
  <dc:creator>Kandis Boyd</dc:creator>
  <cp:keywords/>
  <dc:description/>
  <cp:lastModifiedBy>Microsoft Office User</cp:lastModifiedBy>
  <cp:revision>783</cp:revision>
  <cp:lastPrinted>2009-09-22T14:42:08Z</cp:lastPrinted>
  <dcterms:created xsi:type="dcterms:W3CDTF">2011-03-08T17:41:21Z</dcterms:created>
  <dcterms:modified xsi:type="dcterms:W3CDTF">2017-07-18T16:49:47Z</dcterms:modified>
  <cp:category/>
</cp:coreProperties>
</file>