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tmp" ContentType="image/png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67" r:id="rId2"/>
    <p:sldId id="261" r:id="rId3"/>
    <p:sldId id="262" r:id="rId4"/>
    <p:sldId id="263" r:id="rId5"/>
    <p:sldId id="264" r:id="rId6"/>
    <p:sldId id="265" r:id="rId7"/>
    <p:sldId id="266" r:id="rId8"/>
    <p:sldId id="268" r:id="rId9"/>
    <p:sldId id="269" r:id="rId10"/>
    <p:sldId id="270" r:id="rId11"/>
    <p:sldId id="271" r:id="rId12"/>
    <p:sldId id="256" r:id="rId13"/>
    <p:sldId id="257" r:id="rId14"/>
    <p:sldId id="258" r:id="rId15"/>
    <p:sldId id="259" r:id="rId16"/>
    <p:sldId id="260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elly" initials="K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5" d="100"/>
          <a:sy n="75" d="100"/>
        </p:scale>
        <p:origin x="-149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commentAuthors" Target="commentAuthors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7-12-14T20:11:53.490" idx="1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B7F362-4F13-A74A-A673-C7FB450B333B}" type="datetimeFigureOut">
              <a:rPr lang="en-US" smtClean="0"/>
              <a:t>12/15/17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CBCB42-97C3-D34B-8230-8B94E16F5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147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7AAE237-9493-D244-A7D4-25C2470112F1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15363" name="Notes Placeholder 4"/>
          <p:cNvSpPr>
            <a:spLocks noGrp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spcBef>
                <a:spcPct val="30000"/>
              </a:spcBef>
            </a:pPr>
            <a:endParaRPr lang="en-US" sz="1200">
              <a:latin typeface="Calibri" charset="0"/>
            </a:endParaRPr>
          </a:p>
        </p:txBody>
      </p:sp>
      <p:sp>
        <p:nvSpPr>
          <p:cNvPr id="15364" name="Notes Placeholder 1"/>
          <p:cNvSpPr>
            <a:spLocks noGrp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spcBef>
                <a:spcPct val="30000"/>
              </a:spcBef>
            </a:pPr>
            <a:endParaRPr lang="en-US" sz="1200">
              <a:latin typeface="Calibri" charset="0"/>
            </a:endParaRPr>
          </a:p>
        </p:txBody>
      </p:sp>
      <p:sp>
        <p:nvSpPr>
          <p:cNvPr id="15365" name="Notes Placeholder 1"/>
          <p:cNvSpPr>
            <a:spLocks noGrp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spcBef>
                <a:spcPct val="30000"/>
              </a:spcBef>
            </a:pPr>
            <a:endParaRPr lang="en-US" sz="1200">
              <a:latin typeface="Calibri" charset="0"/>
            </a:endParaRPr>
          </a:p>
        </p:txBody>
      </p:sp>
      <p:sp>
        <p:nvSpPr>
          <p:cNvPr id="15366" name="Notes Placeholder 1"/>
          <p:cNvSpPr>
            <a:spLocks noGrp="1"/>
          </p:cNvSpPr>
          <p:nvPr>
            <p:ph type="body" idx="3"/>
          </p:nvPr>
        </p:nvSpPr>
        <p:spPr bwMode="auto">
          <a:xfrm>
            <a:off x="838200" y="44958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  <a:ea typeface="MS PGothic" charset="0"/>
                <a:cs typeface="MS PGothic" charset="0"/>
              </a:rPr>
              <a:t>Today we are going to test the effects of temperature and salt on density.</a:t>
            </a:r>
          </a:p>
          <a:p>
            <a:endParaRPr lang="en-US">
              <a:latin typeface="Calibri" charset="0"/>
              <a:ea typeface="MS PGothic" charset="0"/>
              <a:cs typeface="MS PGothic" charset="0"/>
            </a:endParaRPr>
          </a:p>
          <a:p>
            <a:endParaRPr lang="en-US">
              <a:latin typeface="Calibri" charset="0"/>
              <a:ea typeface="MS PGothic" charset="0"/>
              <a:cs typeface="MS PGothic" charset="0"/>
            </a:endParaRPr>
          </a:p>
          <a:p>
            <a:endParaRPr lang="en-US">
              <a:latin typeface="Calibri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50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D2EEAD9-F410-0145-A1B9-AB122EA660D4}" type="slidenum">
              <a:rPr lang="en-US" sz="1200"/>
              <a:pPr eaLnBrk="1" hangingPunct="1"/>
              <a:t>10</a:t>
            </a:fld>
            <a:endParaRPr lang="en-US" sz="1200"/>
          </a:p>
        </p:txBody>
      </p:sp>
      <p:sp>
        <p:nvSpPr>
          <p:cNvPr id="21507" name="Notes Placeholder 4"/>
          <p:cNvSpPr>
            <a:spLocks noGrp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spcBef>
                <a:spcPct val="30000"/>
              </a:spcBef>
            </a:pPr>
            <a:endParaRPr lang="en-US" sz="1200">
              <a:latin typeface="Calibri" charset="0"/>
            </a:endParaRPr>
          </a:p>
        </p:txBody>
      </p:sp>
      <p:sp>
        <p:nvSpPr>
          <p:cNvPr id="21508" name="Notes Placeholder 1"/>
          <p:cNvSpPr>
            <a:spLocks noGrp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spcBef>
                <a:spcPct val="30000"/>
              </a:spcBef>
            </a:pPr>
            <a:endParaRPr lang="en-US" sz="1200">
              <a:latin typeface="Calibri" charset="0"/>
            </a:endParaRPr>
          </a:p>
        </p:txBody>
      </p:sp>
      <p:sp>
        <p:nvSpPr>
          <p:cNvPr id="21509" name="Notes Placeholder 1"/>
          <p:cNvSpPr>
            <a:spLocks noGrp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spcBef>
                <a:spcPct val="30000"/>
              </a:spcBef>
            </a:pPr>
            <a:endParaRPr lang="en-US" sz="1200">
              <a:latin typeface="Calibri" charset="0"/>
            </a:endParaRPr>
          </a:p>
        </p:txBody>
      </p:sp>
      <p:sp>
        <p:nvSpPr>
          <p:cNvPr id="21510" name="Notes Placeholder 1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  <a:ea typeface="MS PGothic" charset="0"/>
                <a:cs typeface="MS PGothic" charset="0"/>
              </a:rPr>
              <a:t>[If video doesn’t work, show this]</a:t>
            </a:r>
          </a:p>
          <a:p>
            <a:endParaRPr lang="en-US">
              <a:latin typeface="Calibri" charset="0"/>
              <a:ea typeface="MS PGothic" charset="0"/>
              <a:cs typeface="MS PGothic" charset="0"/>
            </a:endParaRPr>
          </a:p>
          <a:p>
            <a:r>
              <a:rPr lang="en-US">
                <a:latin typeface="Calibri" charset="0"/>
                <a:ea typeface="MS PGothic" charset="0"/>
                <a:cs typeface="MS PGothic" charset="0"/>
              </a:rPr>
              <a:t>Experiment 1:</a:t>
            </a:r>
          </a:p>
          <a:p>
            <a:r>
              <a:rPr lang="en-US">
                <a:latin typeface="Calibri" charset="0"/>
                <a:ea typeface="MS PGothic" charset="0"/>
                <a:cs typeface="MS PGothic" charset="0"/>
              </a:rPr>
              <a:t>When you warm water its volume expands, so its density decreases.</a:t>
            </a:r>
          </a:p>
          <a:p>
            <a:r>
              <a:rPr lang="en-US">
                <a:latin typeface="Calibri" charset="0"/>
                <a:ea typeface="MS PGothic" charset="0"/>
                <a:cs typeface="MS PGothic" charset="0"/>
              </a:rPr>
              <a:t>When you cool water its volume contracts, so its density increases.</a:t>
            </a:r>
          </a:p>
          <a:p>
            <a:r>
              <a:rPr lang="en-US">
                <a:latin typeface="Calibri" charset="0"/>
                <a:ea typeface="MS PGothic" charset="0"/>
                <a:cs typeface="MS PGothic" charset="0"/>
              </a:rPr>
              <a:t>So warm water is lighter than cold water. You should have observed that the cold water sinks to the bottom.  </a:t>
            </a:r>
          </a:p>
          <a:p>
            <a:endParaRPr lang="en-US">
              <a:latin typeface="Calibri" charset="0"/>
              <a:ea typeface="MS PGothic" charset="0"/>
              <a:cs typeface="MS PGothic" charset="0"/>
            </a:endParaRPr>
          </a:p>
          <a:p>
            <a:r>
              <a:rPr lang="en-US">
                <a:latin typeface="Calibri" charset="0"/>
                <a:ea typeface="MS PGothic" charset="0"/>
                <a:cs typeface="MS PGothic" charset="0"/>
              </a:rPr>
              <a:t>Experiment 2:</a:t>
            </a:r>
          </a:p>
          <a:p>
            <a:r>
              <a:rPr lang="en-US">
                <a:latin typeface="Calibri" charset="0"/>
                <a:ea typeface="MS PGothic" charset="0"/>
                <a:cs typeface="MS PGothic" charset="0"/>
              </a:rPr>
              <a:t>When you add a salt to water, you increase its density.</a:t>
            </a:r>
          </a:p>
          <a:p>
            <a:r>
              <a:rPr lang="en-US">
                <a:latin typeface="Calibri" charset="0"/>
                <a:ea typeface="MS PGothic" charset="0"/>
                <a:cs typeface="MS PGothic" charset="0"/>
              </a:rPr>
              <a:t>So Fresh water is lighter than salty water. You should have observed that the salty water sinks to the bottom.  </a:t>
            </a:r>
          </a:p>
          <a:p>
            <a:endParaRPr lang="en-US">
              <a:latin typeface="Calibri" charset="0"/>
              <a:ea typeface="MS PGothic" charset="0"/>
              <a:cs typeface="MS PGothic" charset="0"/>
            </a:endParaRPr>
          </a:p>
          <a:p>
            <a:r>
              <a:rPr lang="en-US">
                <a:latin typeface="Calibri" charset="0"/>
                <a:ea typeface="MS PGothic" charset="0"/>
                <a:cs typeface="MS PGothic" charset="0"/>
              </a:rPr>
              <a:t>We also set up a current in the tank due to the density differences</a:t>
            </a:r>
          </a:p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CC06556-6431-9C48-935C-D6FBB19C4AE4}" type="slidenum">
              <a:rPr lang="en-US" sz="1200"/>
              <a:pPr eaLnBrk="1" hangingPunct="1"/>
              <a:t>11</a:t>
            </a:fld>
            <a:endParaRPr lang="en-US" sz="1200"/>
          </a:p>
        </p:txBody>
      </p:sp>
      <p:sp>
        <p:nvSpPr>
          <p:cNvPr id="23555" name="Notes Placeholder 4"/>
          <p:cNvSpPr>
            <a:spLocks noGrp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spcBef>
                <a:spcPct val="30000"/>
              </a:spcBef>
            </a:pPr>
            <a:endParaRPr lang="en-US" sz="1200">
              <a:latin typeface="Calibri" charset="0"/>
            </a:endParaRPr>
          </a:p>
        </p:txBody>
      </p:sp>
      <p:sp>
        <p:nvSpPr>
          <p:cNvPr id="23556" name="Notes Placeholder 1"/>
          <p:cNvSpPr>
            <a:spLocks noGrp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spcBef>
                <a:spcPct val="30000"/>
              </a:spcBef>
            </a:pPr>
            <a:endParaRPr lang="en-US" sz="1200">
              <a:latin typeface="Calibri" charset="0"/>
            </a:endParaRPr>
          </a:p>
        </p:txBody>
      </p:sp>
      <p:sp>
        <p:nvSpPr>
          <p:cNvPr id="23557" name="Notes Placeholder 1"/>
          <p:cNvSpPr>
            <a:spLocks noGrp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spcBef>
                <a:spcPct val="30000"/>
              </a:spcBef>
            </a:pPr>
            <a:endParaRPr lang="en-US" sz="1200">
              <a:latin typeface="Calibri" charset="0"/>
            </a:endParaRPr>
          </a:p>
        </p:txBody>
      </p:sp>
      <p:sp>
        <p:nvSpPr>
          <p:cNvPr id="23558" name="Notes Placeholder 1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  <a:ea typeface="MS PGothic" charset="0"/>
                <a:cs typeface="MS PGothic" charset="0"/>
              </a:rPr>
              <a:t>[If video doesn’t work, show this]</a:t>
            </a:r>
          </a:p>
          <a:p>
            <a:endParaRPr lang="en-US">
              <a:latin typeface="Calibri" charset="0"/>
              <a:ea typeface="MS PGothic" charset="0"/>
              <a:cs typeface="MS PGothic" charset="0"/>
            </a:endParaRPr>
          </a:p>
          <a:p>
            <a:r>
              <a:rPr lang="en-US">
                <a:latin typeface="Calibri" charset="0"/>
                <a:ea typeface="MS PGothic" charset="0"/>
                <a:cs typeface="MS PGothic" charset="0"/>
              </a:rPr>
              <a:t>Experiment 1:</a:t>
            </a:r>
          </a:p>
          <a:p>
            <a:r>
              <a:rPr lang="en-US">
                <a:latin typeface="Calibri" charset="0"/>
                <a:ea typeface="MS PGothic" charset="0"/>
                <a:cs typeface="MS PGothic" charset="0"/>
              </a:rPr>
              <a:t>When you warm water its volume expands, so its density decreases.</a:t>
            </a:r>
          </a:p>
          <a:p>
            <a:r>
              <a:rPr lang="en-US">
                <a:latin typeface="Calibri" charset="0"/>
                <a:ea typeface="MS PGothic" charset="0"/>
                <a:cs typeface="MS PGothic" charset="0"/>
              </a:rPr>
              <a:t>When you cool water its volume contracts, so its density increases.</a:t>
            </a:r>
          </a:p>
          <a:p>
            <a:r>
              <a:rPr lang="en-US">
                <a:latin typeface="Calibri" charset="0"/>
                <a:ea typeface="MS PGothic" charset="0"/>
                <a:cs typeface="MS PGothic" charset="0"/>
              </a:rPr>
              <a:t>So warm water is lighter than cold water. You should have observed that the cold water sinks to the bottom.  </a:t>
            </a:r>
          </a:p>
          <a:p>
            <a:endParaRPr lang="en-US">
              <a:latin typeface="Calibri" charset="0"/>
              <a:ea typeface="MS PGothic" charset="0"/>
              <a:cs typeface="MS PGothic" charset="0"/>
            </a:endParaRPr>
          </a:p>
          <a:p>
            <a:r>
              <a:rPr lang="en-US">
                <a:latin typeface="Calibri" charset="0"/>
                <a:ea typeface="MS PGothic" charset="0"/>
                <a:cs typeface="MS PGothic" charset="0"/>
              </a:rPr>
              <a:t>Experiment 2:</a:t>
            </a:r>
          </a:p>
          <a:p>
            <a:r>
              <a:rPr lang="en-US">
                <a:latin typeface="Calibri" charset="0"/>
                <a:ea typeface="MS PGothic" charset="0"/>
                <a:cs typeface="MS PGothic" charset="0"/>
              </a:rPr>
              <a:t>When you add a salt to water, you increase its density.</a:t>
            </a:r>
          </a:p>
          <a:p>
            <a:r>
              <a:rPr lang="en-US">
                <a:latin typeface="Calibri" charset="0"/>
                <a:ea typeface="MS PGothic" charset="0"/>
                <a:cs typeface="MS PGothic" charset="0"/>
              </a:rPr>
              <a:t>So Fresh water is lighter than salty water. You should have observed that the salty water sinks to the bottom.  </a:t>
            </a:r>
          </a:p>
          <a:p>
            <a:endParaRPr lang="en-US">
              <a:latin typeface="Calibri" charset="0"/>
              <a:ea typeface="MS PGothic" charset="0"/>
              <a:cs typeface="MS PGothic" charset="0"/>
            </a:endParaRPr>
          </a:p>
          <a:p>
            <a:r>
              <a:rPr lang="en-US">
                <a:latin typeface="Calibri" charset="0"/>
                <a:ea typeface="MS PGothic" charset="0"/>
                <a:cs typeface="MS PGothic" charset="0"/>
              </a:rPr>
              <a:t>We also set up a current in the tank due to the density differences</a:t>
            </a:r>
          </a:p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Museum located on the Hudson</a:t>
            </a:r>
            <a:r>
              <a:rPr lang="en-US" baseline="0" dirty="0" smtClean="0"/>
              <a:t> River in Manhattan on the retired </a:t>
            </a:r>
            <a:r>
              <a:rPr lang="en-US" dirty="0" smtClean="0"/>
              <a:t>USS Intrepid aircraft carrier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Featured</a:t>
            </a:r>
            <a:r>
              <a:rPr lang="en-US" baseline="0" dirty="0" smtClean="0"/>
              <a:t> exhibit on drones where NOAA’s UAS Coyote is on display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GOALS (describe acronym): program designed to equip young girls with the skills and resources they need for academic and career success in a STEM field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~90 kids</a:t>
            </a:r>
            <a:r>
              <a:rPr lang="en-US" baseline="0" dirty="0" smtClean="0"/>
              <a:t> (mostly girls) ages 5 to 18 years old + ~15 parents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Split into 3 groups and rotated through three unique workshops about drones and their applications</a:t>
            </a:r>
          </a:p>
          <a:p>
            <a:r>
              <a:rPr lang="en-US" dirty="0" smtClean="0"/>
              <a:t>	</a:t>
            </a:r>
            <a:r>
              <a:rPr lang="en-US" dirty="0" smtClean="0">
                <a:sym typeface="Wingdings" panose="05000000000000000000" pitchFamily="2" charset="2"/>
              </a:rPr>
              <a:t> wildlife</a:t>
            </a:r>
            <a:r>
              <a:rPr lang="en-US" baseline="0" dirty="0" smtClean="0">
                <a:sym typeface="Wingdings" panose="05000000000000000000" pitchFamily="2" charset="2"/>
              </a:rPr>
              <a:t> monitoring, hurricanes, and how to build your own drone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sym typeface="Wingdings" panose="05000000000000000000" pitchFamily="2" charset="2"/>
              </a:rPr>
              <a:t>Speakers in addition to myself: group of undergraduate students from NY Institute of Technology, and a recent graduate of NYIT using her drone to monitor animals in Africa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Students were able to build and operate their own mini-drone</a:t>
            </a:r>
            <a:r>
              <a:rPr lang="en-US" baseline="0" dirty="0" smtClean="0"/>
              <a:t> and brainstorm ways they could use their drones to benefit society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C684A5-D996-40D0-9BD0-D9BA71FF7D9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708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The</a:t>
            </a:r>
            <a:r>
              <a:rPr lang="en-US" baseline="0" dirty="0" smtClean="0"/>
              <a:t> title of my talk was….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What I wanted the audience to take away from this talk are the answers to these questions (read questions)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C684A5-D996-40D0-9BD0-D9BA71FF7D9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112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Much of this</a:t>
            </a:r>
            <a:r>
              <a:rPr lang="en-US" baseline="0" dirty="0" smtClean="0"/>
              <a:t> was an interactive question and answer format; many students were able to contribute to the discussion using guided questions that could point them in the right direction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Hurricanes are low pressure weather systems that form over the tropical ocean; they get their energy through fluxes from the ocean surface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They can cause destruction and loss of life due to winds, rain, storm surge, and severe weather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NOAA monitors hurricanes so that the NWS can provide information to the public so they can minimize damage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Due to instrument limitations, NOAA needs to fly planes into hurricanes to collect direct measurements of the atmosphere over the ocean where regular weather observations are scarce 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these data are used in numerical models to improve the forecasts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We are still left with gaps in coverage (figure)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So what I did was indicate on the whiteboard places where we get data 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And draw where we get additional data while using NOAA drones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C684A5-D996-40D0-9BD0-D9BA71FF7D9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954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C684A5-D996-40D0-9BD0-D9BA71FF7D9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5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How do we know what the audiences actually takes away from the talk?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The event coordinator required each student to write one thing they learned about each talk on post-it notes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Can also gauge the receptiveness by questions they asked: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“Why can’t satellites see through clouds?”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“If a hurricane is a low pressure system, why is the eye clear?”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“Do you find the drones and dropsondes after they are deployed?”</a:t>
            </a:r>
          </a:p>
          <a:p>
            <a:pPr marL="628650" lvl="1" indent="-171450">
              <a:buFontTx/>
              <a:buChar char="-"/>
            </a:pPr>
            <a:r>
              <a:rPr lang="en-US" dirty="0" smtClean="0"/>
              <a:t>“What</a:t>
            </a:r>
            <a:r>
              <a:rPr lang="en-US" baseline="0" dirty="0" smtClean="0"/>
              <a:t> is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C684A5-D996-40D0-9BD0-D9BA71FF7D9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4327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It’s a lot harder</a:t>
            </a:r>
            <a:r>
              <a:rPr lang="en-US" baseline="0" dirty="0" smtClean="0"/>
              <a:t> than I thought to give the same talk multiple times back to back: I found myself wondering what I said to which group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Older kids worry more about how long school will take as opposed to what you learn in school to help with your career goals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C684A5-D996-40D0-9BD0-D9BA71FF7D9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42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90A2EF1-0955-FE49-A519-D4D38A77A8CA}" type="slidenum">
              <a:rPr lang="en-US" sz="1200"/>
              <a:pPr eaLnBrk="1" hangingPunct="1"/>
              <a:t>8</a:t>
            </a:fld>
            <a:endParaRPr lang="en-US" sz="1200"/>
          </a:p>
        </p:txBody>
      </p:sp>
      <p:sp>
        <p:nvSpPr>
          <p:cNvPr id="17411" name="Notes Placeholder 4"/>
          <p:cNvSpPr>
            <a:spLocks noGrp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spcBef>
                <a:spcPct val="30000"/>
              </a:spcBef>
            </a:pPr>
            <a:endParaRPr lang="en-US" sz="1200">
              <a:latin typeface="Calibri" charset="0"/>
            </a:endParaRPr>
          </a:p>
        </p:txBody>
      </p:sp>
      <p:sp>
        <p:nvSpPr>
          <p:cNvPr id="17412" name="Notes Placeholder 1"/>
          <p:cNvSpPr>
            <a:spLocks noGrp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spcBef>
                <a:spcPct val="30000"/>
              </a:spcBef>
            </a:pPr>
            <a:endParaRPr lang="en-US" sz="1200">
              <a:latin typeface="Calibri" charset="0"/>
            </a:endParaRPr>
          </a:p>
        </p:txBody>
      </p:sp>
      <p:sp>
        <p:nvSpPr>
          <p:cNvPr id="17413" name="Notes Placeholder 1"/>
          <p:cNvSpPr>
            <a:spLocks noGrp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spcBef>
                <a:spcPct val="30000"/>
              </a:spcBef>
            </a:pPr>
            <a:endParaRPr lang="en-US" sz="1200">
              <a:latin typeface="Calibri" charset="0"/>
            </a:endParaRPr>
          </a:p>
        </p:txBody>
      </p:sp>
      <p:sp>
        <p:nvSpPr>
          <p:cNvPr id="17414" name="Notes Placeholder 1"/>
          <p:cNvSpPr>
            <a:spLocks noGrp="1"/>
          </p:cNvSpPr>
          <p:nvPr>
            <p:ph type="body" idx="3"/>
          </p:nvPr>
        </p:nvSpPr>
        <p:spPr bwMode="auto">
          <a:xfrm>
            <a:off x="838200" y="44958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  <a:ea typeface="MS PGothic" charset="0"/>
                <a:cs typeface="MS PGothic" charset="0"/>
              </a:rPr>
              <a:t>What is density? Density is the ratio of mass to volume of a substance.  So for the same volume, if a substance is heavier it is denser.</a:t>
            </a:r>
          </a:p>
          <a:p>
            <a:endParaRPr lang="en-US">
              <a:latin typeface="Calibri" charset="0"/>
              <a:ea typeface="MS PGothic" charset="0"/>
              <a:cs typeface="MS PGothic" charset="0"/>
            </a:endParaRPr>
          </a:p>
          <a:p>
            <a:r>
              <a:rPr lang="en-US">
                <a:latin typeface="Calibri" charset="0"/>
                <a:ea typeface="MS PGothic" charset="0"/>
                <a:cs typeface="MS PGothic" charset="0"/>
              </a:rPr>
              <a:t>Differences in density in the ocean create layers with lighter layers near the surface and heavier/denser layers at the bottom.</a:t>
            </a:r>
          </a:p>
          <a:p>
            <a:endParaRPr lang="en-US">
              <a:latin typeface="Calibri" charset="0"/>
              <a:ea typeface="MS PGothic" charset="0"/>
              <a:cs typeface="MS PGothic" charset="0"/>
            </a:endParaRPr>
          </a:p>
          <a:p>
            <a:r>
              <a:rPr lang="en-US">
                <a:latin typeface="Calibri" charset="0"/>
                <a:ea typeface="MS PGothic" charset="0"/>
                <a:cs typeface="MS PGothic" charset="0"/>
              </a:rPr>
              <a:t>In the ocean, the density layers are not flat, and this can set up ocean currents.</a:t>
            </a:r>
          </a:p>
          <a:p>
            <a:endParaRPr lang="en-US">
              <a:latin typeface="Calibri" charset="0"/>
              <a:ea typeface="MS PGothic" charset="0"/>
              <a:cs typeface="MS PGothic" charset="0"/>
            </a:endParaRPr>
          </a:p>
          <a:p>
            <a:r>
              <a:rPr lang="en-US">
                <a:latin typeface="Calibri" charset="0"/>
                <a:ea typeface="MS PGothic" charset="0"/>
                <a:cs typeface="MS PGothic" charset="0"/>
              </a:rPr>
              <a:t>The density of seawater depends on temperature, salinity (how salty the seawater is), and pressure.</a:t>
            </a:r>
          </a:p>
          <a:p>
            <a:endParaRPr lang="en-US">
              <a:latin typeface="Calibri" charset="0"/>
              <a:ea typeface="MS PGothic" charset="0"/>
              <a:cs typeface="MS PGothic" charset="0"/>
            </a:endParaRPr>
          </a:p>
          <a:p>
            <a:r>
              <a:rPr lang="en-US">
                <a:latin typeface="Calibri" charset="0"/>
                <a:ea typeface="MS PGothic" charset="0"/>
                <a:cs typeface="MS PGothic" charset="0"/>
              </a:rPr>
              <a:t>Today we are going to focus on how temperature and salt affect density.</a:t>
            </a:r>
          </a:p>
          <a:p>
            <a:endParaRPr lang="en-US">
              <a:latin typeface="Calibri" charset="0"/>
              <a:ea typeface="MS PGothic" charset="0"/>
              <a:cs typeface="MS PGothic" charset="0"/>
            </a:endParaRPr>
          </a:p>
          <a:p>
            <a:endParaRPr lang="en-US">
              <a:latin typeface="Calibri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369B52B-A597-0B41-B755-15C9C8A3DB52}" type="slidenum">
              <a:rPr lang="en-US" sz="1200"/>
              <a:pPr eaLnBrk="1" hangingPunct="1"/>
              <a:t>9</a:t>
            </a:fld>
            <a:endParaRPr lang="en-US" sz="1200"/>
          </a:p>
        </p:txBody>
      </p:sp>
      <p:sp>
        <p:nvSpPr>
          <p:cNvPr id="19459" name="Notes Placeholder 4"/>
          <p:cNvSpPr>
            <a:spLocks noGrp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spcBef>
                <a:spcPct val="30000"/>
              </a:spcBef>
            </a:pPr>
            <a:endParaRPr lang="en-US" sz="1200">
              <a:latin typeface="Calibri" charset="0"/>
            </a:endParaRPr>
          </a:p>
        </p:txBody>
      </p:sp>
      <p:sp>
        <p:nvSpPr>
          <p:cNvPr id="19460" name="Notes Placeholder 1"/>
          <p:cNvSpPr>
            <a:spLocks noGrp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spcBef>
                <a:spcPct val="30000"/>
              </a:spcBef>
            </a:pPr>
            <a:endParaRPr lang="en-US" sz="1200">
              <a:latin typeface="Calibri" charset="0"/>
            </a:endParaRPr>
          </a:p>
        </p:txBody>
      </p:sp>
      <p:sp>
        <p:nvSpPr>
          <p:cNvPr id="19461" name="Notes Placeholder 1"/>
          <p:cNvSpPr>
            <a:spLocks noGrp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spcBef>
                <a:spcPct val="30000"/>
              </a:spcBef>
            </a:pPr>
            <a:endParaRPr lang="en-US" sz="1200">
              <a:latin typeface="Calibri" charset="0"/>
            </a:endParaRPr>
          </a:p>
        </p:txBody>
      </p:sp>
      <p:sp>
        <p:nvSpPr>
          <p:cNvPr id="19462" name="Notes Placeholder 1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  <a:ea typeface="MS PGothic" charset="0"/>
                <a:cs typeface="MS PGothic" charset="0"/>
              </a:rPr>
              <a:t>[If video doesn’t work, show this]</a:t>
            </a:r>
          </a:p>
          <a:p>
            <a:endParaRPr lang="en-US">
              <a:latin typeface="Calibri" charset="0"/>
              <a:ea typeface="MS PGothic" charset="0"/>
              <a:cs typeface="MS PGothic" charset="0"/>
            </a:endParaRPr>
          </a:p>
          <a:p>
            <a:r>
              <a:rPr lang="en-US">
                <a:latin typeface="Calibri" charset="0"/>
                <a:ea typeface="MS PGothic" charset="0"/>
                <a:cs typeface="MS PGothic" charset="0"/>
              </a:rPr>
              <a:t>Experiment 1:</a:t>
            </a:r>
          </a:p>
          <a:p>
            <a:r>
              <a:rPr lang="en-US">
                <a:latin typeface="Calibri" charset="0"/>
                <a:ea typeface="MS PGothic" charset="0"/>
                <a:cs typeface="MS PGothic" charset="0"/>
              </a:rPr>
              <a:t>When you warm water its volume expands, so its density decreases.</a:t>
            </a:r>
          </a:p>
          <a:p>
            <a:r>
              <a:rPr lang="en-US">
                <a:latin typeface="Calibri" charset="0"/>
                <a:ea typeface="MS PGothic" charset="0"/>
                <a:cs typeface="MS PGothic" charset="0"/>
              </a:rPr>
              <a:t>When you cool water its volume contracts, so its density increases.</a:t>
            </a:r>
          </a:p>
          <a:p>
            <a:r>
              <a:rPr lang="en-US">
                <a:latin typeface="Calibri" charset="0"/>
                <a:ea typeface="MS PGothic" charset="0"/>
                <a:cs typeface="MS PGothic" charset="0"/>
              </a:rPr>
              <a:t>So warm water is lighter than cold water. You should have observed that the cold water sinks to the bottom.  </a:t>
            </a:r>
          </a:p>
          <a:p>
            <a:endParaRPr lang="en-US">
              <a:latin typeface="Calibri" charset="0"/>
              <a:ea typeface="MS PGothic" charset="0"/>
              <a:cs typeface="MS PGothic" charset="0"/>
            </a:endParaRPr>
          </a:p>
          <a:p>
            <a:r>
              <a:rPr lang="en-US">
                <a:latin typeface="Calibri" charset="0"/>
                <a:ea typeface="MS PGothic" charset="0"/>
                <a:cs typeface="MS PGothic" charset="0"/>
              </a:rPr>
              <a:t>Experiment 2:</a:t>
            </a:r>
          </a:p>
          <a:p>
            <a:r>
              <a:rPr lang="en-US">
                <a:latin typeface="Calibri" charset="0"/>
                <a:ea typeface="MS PGothic" charset="0"/>
                <a:cs typeface="MS PGothic" charset="0"/>
              </a:rPr>
              <a:t>When you add a salt to water, you increase its density.</a:t>
            </a:r>
          </a:p>
          <a:p>
            <a:r>
              <a:rPr lang="en-US">
                <a:latin typeface="Calibri" charset="0"/>
                <a:ea typeface="MS PGothic" charset="0"/>
                <a:cs typeface="MS PGothic" charset="0"/>
              </a:rPr>
              <a:t>So Fresh water is lighter than salty water. You should have observed that the salty water sinks to the bottom.  </a:t>
            </a:r>
          </a:p>
          <a:p>
            <a:endParaRPr lang="en-US">
              <a:latin typeface="Calibri" charset="0"/>
              <a:ea typeface="MS PGothic" charset="0"/>
              <a:cs typeface="MS PGothic" charset="0"/>
            </a:endParaRPr>
          </a:p>
          <a:p>
            <a:r>
              <a:rPr lang="en-US">
                <a:latin typeface="Calibri" charset="0"/>
                <a:ea typeface="MS PGothic" charset="0"/>
                <a:cs typeface="MS PGothic" charset="0"/>
              </a:rPr>
              <a:t>We also set up a current in the tank due to the density differences</a:t>
            </a:r>
          </a:p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0D463-5A4F-DD4D-BA7F-1DAADA5CEF5D}" type="datetimeFigureOut">
              <a:rPr lang="en-US" smtClean="0"/>
              <a:t>12/15/17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83A11-3533-304B-9359-268759982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260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0D463-5A4F-DD4D-BA7F-1DAADA5CEF5D}" type="datetimeFigureOut">
              <a:rPr lang="en-US" smtClean="0"/>
              <a:t>12/15/17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83A11-3533-304B-9359-268759982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884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0D463-5A4F-DD4D-BA7F-1DAADA5CEF5D}" type="datetimeFigureOut">
              <a:rPr lang="en-US" smtClean="0"/>
              <a:t>12/15/17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83A11-3533-304B-9359-268759982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602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0D463-5A4F-DD4D-BA7F-1DAADA5CEF5D}" type="datetimeFigureOut">
              <a:rPr lang="en-US" smtClean="0"/>
              <a:t>12/15/17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83A11-3533-304B-9359-268759982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508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0D463-5A4F-DD4D-BA7F-1DAADA5CEF5D}" type="datetimeFigureOut">
              <a:rPr lang="en-US" smtClean="0"/>
              <a:t>12/15/17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83A11-3533-304B-9359-268759982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159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0D463-5A4F-DD4D-BA7F-1DAADA5CEF5D}" type="datetimeFigureOut">
              <a:rPr lang="en-US" smtClean="0"/>
              <a:t>12/15/17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83A11-3533-304B-9359-268759982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954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0D463-5A4F-DD4D-BA7F-1DAADA5CEF5D}" type="datetimeFigureOut">
              <a:rPr lang="en-US" smtClean="0"/>
              <a:t>12/15/17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83A11-3533-304B-9359-268759982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458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0D463-5A4F-DD4D-BA7F-1DAADA5CEF5D}" type="datetimeFigureOut">
              <a:rPr lang="en-US" smtClean="0"/>
              <a:t>12/15/17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83A11-3533-304B-9359-268759982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72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0D463-5A4F-DD4D-BA7F-1DAADA5CEF5D}" type="datetimeFigureOut">
              <a:rPr lang="en-US" smtClean="0"/>
              <a:t>12/15/17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83A11-3533-304B-9359-268759982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642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0D463-5A4F-DD4D-BA7F-1DAADA5CEF5D}" type="datetimeFigureOut">
              <a:rPr lang="en-US" smtClean="0"/>
              <a:t>12/15/17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83A11-3533-304B-9359-268759982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921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0D463-5A4F-DD4D-BA7F-1DAADA5CEF5D}" type="datetimeFigureOut">
              <a:rPr lang="en-US" smtClean="0"/>
              <a:t>12/15/17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83A11-3533-304B-9359-268759982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7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0D463-5A4F-DD4D-BA7F-1DAADA5CEF5D}" type="datetimeFigureOut">
              <a:rPr lang="en-US" smtClean="0"/>
              <a:t>12/15/17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83A11-3533-304B-9359-268759982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874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6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tmp"/><Relationship Id="rId7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tm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microsoft.com/office/2007/relationships/hdphoto" Target="../media/hdphoto1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comments" Target="../comments/comment1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7" Type="http://schemas.openxmlformats.org/officeDocument/2006/relationships/image" Target="../media/image23.jpeg"/><Relationship Id="rId8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Box 8"/>
          <p:cNvSpPr txBox="1">
            <a:spLocks noChangeArrowheads="1"/>
          </p:cNvSpPr>
          <p:nvPr/>
        </p:nvSpPr>
        <p:spPr bwMode="auto">
          <a:xfrm>
            <a:off x="2692400" y="287972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12" name="Rounded Rectangle 11"/>
          <p:cNvSpPr/>
          <p:nvPr/>
        </p:nvSpPr>
        <p:spPr>
          <a:xfrm>
            <a:off x="228600" y="1828800"/>
            <a:ext cx="8686800" cy="2286000"/>
          </a:xfrm>
          <a:prstGeom prst="roundRect">
            <a:avLst/>
          </a:prstGeom>
          <a:solidFill>
            <a:srgbClr val="1F8CC6">
              <a:alpha val="4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339" name="Subtitle 2"/>
          <p:cNvSpPr txBox="1">
            <a:spLocks/>
          </p:cNvSpPr>
          <p:nvPr/>
        </p:nvSpPr>
        <p:spPr bwMode="auto">
          <a:xfrm>
            <a:off x="-3175" y="3200400"/>
            <a:ext cx="91471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18288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 2" charset="0"/>
              <a:buNone/>
            </a:pPr>
            <a:endParaRPr lang="en-US" sz="1600">
              <a:latin typeface="Times New Roman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228600" y="1828800"/>
            <a:ext cx="8604504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18288" bIns="0" anchor="b"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DIY Brownbag Series: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STEM Outreach</a:t>
            </a:r>
            <a:endParaRPr lang="en-US" sz="2800" b="1" dirty="0">
              <a:solidFill>
                <a:schemeClr val="tx2">
                  <a:lumMod val="50000"/>
                </a:schemeClr>
              </a:solidFill>
              <a:latin typeface="Times New Roman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4341" name="Picture 7" descr="noaa_trans_back_dark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108325"/>
            <a:ext cx="9350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9" descr="CIMAS_2013_text_trans_bac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108325"/>
            <a:ext cx="12414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4" descr="UM_endor_RSMAS_cmyk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108325"/>
            <a:ext cx="20256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/>
          <p:cNvSpPr txBox="1">
            <a:spLocks/>
          </p:cNvSpPr>
          <p:nvPr/>
        </p:nvSpPr>
        <p:spPr bwMode="auto">
          <a:xfrm>
            <a:off x="228600" y="5486400"/>
            <a:ext cx="8604504" cy="1128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18288" bIns="0" anchor="b"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en-US" sz="2400" dirty="0">
                <a:solidFill>
                  <a:schemeClr val="tx2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rPr>
              <a:t>December 15, 2017</a:t>
            </a:r>
          </a:p>
        </p:txBody>
      </p:sp>
      <p:sp>
        <p:nvSpPr>
          <p:cNvPr id="14345" name="Subtitle 2"/>
          <p:cNvSpPr txBox="1">
            <a:spLocks/>
          </p:cNvSpPr>
          <p:nvPr/>
        </p:nvSpPr>
        <p:spPr bwMode="auto">
          <a:xfrm>
            <a:off x="149225" y="4487863"/>
            <a:ext cx="91471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18288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 2" charset="0"/>
              <a:buNone/>
            </a:pPr>
            <a:r>
              <a:rPr lang="en-US" sz="2200">
                <a:latin typeface="Times New Roman" charset="0"/>
              </a:rPr>
              <a:t>Kelly Ryan, Lisa Bucci, Renellys Perez</a:t>
            </a:r>
          </a:p>
          <a:p>
            <a:pPr algn="ctr" defTabSz="914400"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 2" charset="0"/>
              <a:buNone/>
            </a:pPr>
            <a:endParaRPr lang="en-US" sz="2200">
              <a:latin typeface="Times New Roman" charset="0"/>
            </a:endParaRPr>
          </a:p>
          <a:p>
            <a:pPr algn="ctr" defTabSz="914400"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 2" charset="0"/>
              <a:buNone/>
            </a:pPr>
            <a:endParaRPr lang="en-US" sz="16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521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Box 8"/>
          <p:cNvSpPr txBox="1">
            <a:spLocks noChangeArrowheads="1"/>
          </p:cNvSpPr>
          <p:nvPr/>
        </p:nvSpPr>
        <p:spPr bwMode="auto">
          <a:xfrm>
            <a:off x="2692400" y="287972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263406" y="0"/>
            <a:ext cx="8604504" cy="1128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18288" bIns="0" anchor="b"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2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rPr>
              <a:t>What actually happened?</a:t>
            </a:r>
          </a:p>
          <a:p>
            <a:pPr algn="ctr" defTabSz="914400" fontAlgn="auto">
              <a:spcAft>
                <a:spcPts val="0"/>
              </a:spcAft>
              <a:defRPr/>
            </a:pPr>
            <a:endParaRPr lang="en-US" sz="2800" b="1" dirty="0">
              <a:solidFill>
                <a:schemeClr val="tx2"/>
              </a:solidFill>
              <a:latin typeface="+mj-lt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28" name="Content Placeholder 2"/>
          <p:cNvSpPr txBox="1">
            <a:spLocks/>
          </p:cNvSpPr>
          <p:nvPr/>
        </p:nvSpPr>
        <p:spPr bwMode="auto">
          <a:xfrm>
            <a:off x="457200" y="4206875"/>
            <a:ext cx="8229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389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defTabSz="4389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389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389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389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algn="just">
              <a:buClr>
                <a:srgbClr val="0BD0D9"/>
              </a:buClr>
              <a:buSzPct val="95000"/>
              <a:buFontTx/>
              <a:buChar char="•"/>
              <a:defRPr/>
            </a:pPr>
            <a:r>
              <a:rPr lang="en-US" sz="1800" dirty="0" smtClean="0">
                <a:latin typeface="+mj-lt"/>
              </a:rPr>
              <a:t>The demos were fun and successful</a:t>
            </a:r>
          </a:p>
          <a:p>
            <a:pPr marL="285750" indent="-285750" algn="just">
              <a:buClr>
                <a:srgbClr val="0BD0D9"/>
              </a:buClr>
              <a:buSzPct val="95000"/>
              <a:buFontTx/>
              <a:buChar char="•"/>
              <a:defRPr/>
            </a:pPr>
            <a:r>
              <a:rPr lang="en-US" sz="1800" dirty="0" smtClean="0">
                <a:latin typeface="+mj-lt"/>
              </a:rPr>
              <a:t>The students worked in groups with a volunteer guiding them</a:t>
            </a:r>
          </a:p>
          <a:p>
            <a:pPr marL="285750" indent="-285750" algn="just">
              <a:buClr>
                <a:srgbClr val="0BD0D9"/>
              </a:buClr>
              <a:buSzPct val="95000"/>
              <a:buFontTx/>
              <a:buChar char="•"/>
              <a:defRPr/>
            </a:pPr>
            <a:r>
              <a:rPr lang="en-US" sz="1800" dirty="0" smtClean="0">
                <a:latin typeface="+mj-lt"/>
              </a:rPr>
              <a:t>We allowed them to mix their own ingredients - which led to food coloring fun, messy science, a little chaos</a:t>
            </a:r>
          </a:p>
          <a:p>
            <a:pPr marL="285750" indent="-285750" algn="just">
              <a:buClr>
                <a:srgbClr val="0BD0D9"/>
              </a:buClr>
              <a:buSzPct val="95000"/>
              <a:buFontTx/>
              <a:buChar char="•"/>
              <a:defRPr/>
            </a:pPr>
            <a:r>
              <a:rPr lang="en-US" sz="1800" dirty="0" smtClean="0">
                <a:latin typeface="+mj-lt"/>
              </a:rPr>
              <a:t>Some groups worked at a faster/slower pace than others</a:t>
            </a:r>
          </a:p>
          <a:p>
            <a:pPr marL="285750" indent="-285750" algn="just">
              <a:buClr>
                <a:srgbClr val="0BD0D9"/>
              </a:buClr>
              <a:buSzPct val="95000"/>
              <a:buFontTx/>
              <a:buChar char="•"/>
              <a:defRPr/>
            </a:pPr>
            <a:r>
              <a:rPr lang="en-US" sz="1800" dirty="0" smtClean="0">
                <a:latin typeface="+mj-lt"/>
              </a:rPr>
              <a:t>The volume level increased as the students worked on experiments</a:t>
            </a:r>
          </a:p>
          <a:p>
            <a:pPr marL="285750" indent="-285750" algn="just">
              <a:buClr>
                <a:srgbClr val="0BD0D9"/>
              </a:buClr>
              <a:buSzPct val="95000"/>
              <a:buFontTx/>
              <a:buChar char="•"/>
              <a:defRPr/>
            </a:pPr>
            <a:r>
              <a:rPr lang="en-US" sz="1800" dirty="0" smtClean="0">
                <a:latin typeface="+mj-lt"/>
              </a:rPr>
              <a:t>It was hard to get all of the students to pause/listen to get the take home message</a:t>
            </a:r>
          </a:p>
          <a:p>
            <a:pPr marL="285750" indent="-285750" algn="just">
              <a:buClr>
                <a:srgbClr val="0BD0D9"/>
              </a:buClr>
              <a:buSzPct val="95000"/>
              <a:buFontTx/>
              <a:buChar char="•"/>
              <a:defRPr/>
            </a:pPr>
            <a:r>
              <a:rPr lang="en-US" sz="1800" dirty="0" smtClean="0">
                <a:latin typeface="+mj-lt"/>
              </a:rPr>
              <a:t>Some of the kids mixed the layers in demo 2 which they needed for next demo</a:t>
            </a:r>
          </a:p>
          <a:p>
            <a:pPr marL="285750" indent="-285750" algn="just">
              <a:buClr>
                <a:srgbClr val="0BD0D9"/>
              </a:buClr>
              <a:buSzPct val="95000"/>
              <a:buFontTx/>
              <a:buChar char="•"/>
              <a:defRPr/>
            </a:pPr>
            <a:r>
              <a:rPr lang="en-US" sz="1800" dirty="0" smtClean="0">
                <a:latin typeface="+mj-lt"/>
              </a:rPr>
              <a:t>Sharing </a:t>
            </a:r>
            <a:r>
              <a:rPr lang="en-US" sz="1800" dirty="0">
                <a:latin typeface="+mj-lt"/>
              </a:rPr>
              <a:t>of supplies didn’t work! </a:t>
            </a:r>
            <a:endParaRPr lang="en-US" sz="1800" dirty="0" smtClean="0">
              <a:latin typeface="+mj-lt"/>
            </a:endParaRPr>
          </a:p>
        </p:txBody>
      </p:sp>
      <p:pic>
        <p:nvPicPr>
          <p:cNvPr id="20484" name="Picture 2" descr="2017-11-18 13.18.1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00075" y="1489075"/>
            <a:ext cx="27432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4" descr="2017-11-18 13.24.1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50925" y="1489075"/>
            <a:ext cx="27432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" descr="thumb_IMG_6137_102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0" r="1750"/>
          <a:stretch>
            <a:fillRect/>
          </a:stretch>
        </p:blipFill>
        <p:spPr bwMode="auto">
          <a:xfrm>
            <a:off x="3292475" y="895350"/>
            <a:ext cx="3200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3" descr="thumb_IMG_6143_102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9" r="9721"/>
          <a:stretch>
            <a:fillRect/>
          </a:stretch>
        </p:blipFill>
        <p:spPr bwMode="auto">
          <a:xfrm>
            <a:off x="6645275" y="895350"/>
            <a:ext cx="2514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3347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8"/>
          <p:cNvSpPr txBox="1">
            <a:spLocks noChangeArrowheads="1"/>
          </p:cNvSpPr>
          <p:nvPr/>
        </p:nvSpPr>
        <p:spPr bwMode="auto">
          <a:xfrm>
            <a:off x="2692400" y="287972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263406" y="0"/>
            <a:ext cx="8604504" cy="1128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18288" bIns="0" anchor="b"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2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rPr>
              <a:t>What would I do differently?</a:t>
            </a:r>
          </a:p>
          <a:p>
            <a:pPr algn="ctr" defTabSz="914400" fontAlgn="auto">
              <a:spcAft>
                <a:spcPts val="0"/>
              </a:spcAft>
              <a:defRPr/>
            </a:pPr>
            <a:endParaRPr lang="en-US" sz="2800" b="1" dirty="0">
              <a:solidFill>
                <a:schemeClr val="tx2"/>
              </a:solidFill>
              <a:latin typeface="+mj-lt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28" name="Content Placeholder 2"/>
          <p:cNvSpPr txBox="1">
            <a:spLocks/>
          </p:cNvSpPr>
          <p:nvPr/>
        </p:nvSpPr>
        <p:spPr bwMode="auto">
          <a:xfrm>
            <a:off x="457200" y="3200400"/>
            <a:ext cx="8229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389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defTabSz="4389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389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389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389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algn="just">
              <a:buClr>
                <a:srgbClr val="0BD0D9"/>
              </a:buClr>
              <a:buSzPct val="95000"/>
              <a:buFontTx/>
              <a:buChar char="•"/>
              <a:defRPr/>
            </a:pPr>
            <a:r>
              <a:rPr lang="en-US" sz="1800" dirty="0" smtClean="0">
                <a:latin typeface="+mj-lt"/>
              </a:rPr>
              <a:t>Have identical set-ups for all the groups </a:t>
            </a:r>
          </a:p>
          <a:p>
            <a:pPr marL="285750" indent="-285750" algn="just">
              <a:buClr>
                <a:srgbClr val="0BD0D9"/>
              </a:buClr>
              <a:buSzPct val="95000"/>
              <a:buFontTx/>
              <a:buChar char="•"/>
              <a:defRPr/>
            </a:pPr>
            <a:r>
              <a:rPr lang="en-US" sz="1800" dirty="0" smtClean="0">
                <a:latin typeface="+mj-lt"/>
              </a:rPr>
              <a:t>Make sure everything is properly labeled so students can work more independently and rely less on the volunteers</a:t>
            </a:r>
          </a:p>
          <a:p>
            <a:pPr marL="285750" indent="-285750" algn="just">
              <a:buClr>
                <a:srgbClr val="0BD0D9"/>
              </a:buClr>
              <a:buSzPct val="95000"/>
              <a:buFontTx/>
              <a:buChar char="•"/>
              <a:defRPr/>
            </a:pPr>
            <a:r>
              <a:rPr lang="en-US" sz="1800" dirty="0" smtClean="0">
                <a:latin typeface="+mj-lt"/>
              </a:rPr>
              <a:t>Coordinate better with volunteers so that they know when to pause and get students to listen to take home messages</a:t>
            </a:r>
          </a:p>
          <a:p>
            <a:pPr marL="285750" indent="-285750" algn="just">
              <a:buClr>
                <a:srgbClr val="0BD0D9"/>
              </a:buClr>
              <a:buSzPct val="95000"/>
              <a:buFontTx/>
              <a:buChar char="•"/>
              <a:defRPr/>
            </a:pPr>
            <a:r>
              <a:rPr lang="en-US" sz="1800" dirty="0" smtClean="0">
                <a:latin typeface="+mj-lt"/>
              </a:rPr>
              <a:t>We repeated demos for two groups with insufficient time to reset</a:t>
            </a:r>
          </a:p>
          <a:p>
            <a:pPr marL="285750" indent="-285750" algn="just">
              <a:buClr>
                <a:srgbClr val="0BD0D9"/>
              </a:buClr>
              <a:buSzPct val="95000"/>
              <a:buFontTx/>
              <a:buChar char="•"/>
              <a:defRPr/>
            </a:pPr>
            <a:r>
              <a:rPr lang="en-US" sz="1800" dirty="0" smtClean="0">
                <a:latin typeface="+mj-lt"/>
              </a:rPr>
              <a:t>To save time: </a:t>
            </a:r>
          </a:p>
          <a:p>
            <a:pPr marL="742950" lvl="1" indent="-285750" algn="just">
              <a:buClr>
                <a:srgbClr val="0BD0D9"/>
              </a:buClr>
              <a:buSzPct val="95000"/>
              <a:buFontTx/>
              <a:buChar char="•"/>
              <a:defRPr/>
            </a:pPr>
            <a:r>
              <a:rPr lang="en-US" sz="1800" dirty="0" smtClean="0">
                <a:latin typeface="+mj-lt"/>
              </a:rPr>
              <a:t>only do three demos</a:t>
            </a:r>
          </a:p>
          <a:p>
            <a:pPr marL="742950" lvl="1" indent="-285750" algn="just">
              <a:buClr>
                <a:srgbClr val="0BD0D9"/>
              </a:buClr>
              <a:buSzPct val="95000"/>
              <a:buFontTx/>
              <a:buChar char="•"/>
              <a:defRPr/>
            </a:pPr>
            <a:r>
              <a:rPr lang="en-US" sz="1800" dirty="0" smtClean="0">
                <a:latin typeface="+mj-lt"/>
              </a:rPr>
              <a:t>create a short video to set up the demo rather than showing science slides</a:t>
            </a:r>
          </a:p>
          <a:p>
            <a:pPr marL="285750" indent="-285750" algn="just">
              <a:buClr>
                <a:srgbClr val="0BD0D9"/>
              </a:buClr>
              <a:buSzPct val="95000"/>
              <a:buFontTx/>
              <a:buChar char="•"/>
              <a:defRPr/>
            </a:pPr>
            <a:r>
              <a:rPr lang="en-US" sz="1800" dirty="0" smtClean="0">
                <a:latin typeface="+mj-lt"/>
              </a:rPr>
              <a:t>Learn from student survey feedback and improve next year’s demo</a:t>
            </a:r>
          </a:p>
        </p:txBody>
      </p:sp>
      <p:pic>
        <p:nvPicPr>
          <p:cNvPr id="22532" name="Experiment1_trim.mp4">
            <a:hlinkClick r:id="" action="ppaction://media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14400"/>
            <a:ext cx="3657600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Experiment2_trim.mp4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914400"/>
            <a:ext cx="36607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4432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56730"/>
          </a:xfrm>
          <a:ln w="76200" cmpd="sng">
            <a:solidFill>
              <a:schemeClr val="accent6"/>
            </a:solidFill>
          </a:ln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The Events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3200" y="3400395"/>
            <a:ext cx="2946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/>
                </a:solidFill>
              </a:rPr>
              <a:t>What: </a:t>
            </a:r>
            <a:r>
              <a:rPr lang="en-US" sz="2400" dirty="0" smtClean="0"/>
              <a:t>Green Education Fair</a:t>
            </a:r>
          </a:p>
          <a:p>
            <a:r>
              <a:rPr lang="en-US" sz="2400" b="1" dirty="0" smtClean="0">
                <a:solidFill>
                  <a:srgbClr val="4F81BD"/>
                </a:solidFill>
              </a:rPr>
              <a:t>Where:</a:t>
            </a:r>
            <a:r>
              <a:rPr lang="en-US" sz="2400" dirty="0" smtClean="0">
                <a:solidFill>
                  <a:srgbClr val="4F81BD"/>
                </a:solidFill>
              </a:rPr>
              <a:t> </a:t>
            </a:r>
            <a:r>
              <a:rPr lang="en-US" sz="2400" dirty="0" smtClean="0"/>
              <a:t>Homestead Airbase School</a:t>
            </a:r>
          </a:p>
          <a:p>
            <a:r>
              <a:rPr lang="en-US" sz="2400" b="1" dirty="0" smtClean="0">
                <a:solidFill>
                  <a:srgbClr val="4F81BD"/>
                </a:solidFill>
              </a:rPr>
              <a:t>Who:</a:t>
            </a:r>
            <a:r>
              <a:rPr lang="en-US" sz="2400" dirty="0" smtClean="0"/>
              <a:t> K-8 Homestead Air Base Student</a:t>
            </a:r>
            <a:endParaRPr lang="en-US" sz="2400" b="1" dirty="0" smtClean="0"/>
          </a:p>
          <a:p>
            <a:r>
              <a:rPr lang="en-US" sz="2400" b="1" dirty="0" smtClean="0">
                <a:solidFill>
                  <a:srgbClr val="4F81BD"/>
                </a:solidFill>
              </a:rPr>
              <a:t>Participants:</a:t>
            </a:r>
            <a:r>
              <a:rPr lang="en-US" sz="2400" dirty="0" smtClean="0"/>
              <a:t> UM, NOAA, Science Museum, etc.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85065" y="3434261"/>
            <a:ext cx="252306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4F81BD"/>
                </a:solidFill>
              </a:rPr>
              <a:t>What: </a:t>
            </a:r>
            <a:r>
              <a:rPr lang="en-US" sz="2400" dirty="0" smtClean="0"/>
              <a:t>High School Career Talk</a:t>
            </a:r>
          </a:p>
          <a:p>
            <a:r>
              <a:rPr lang="en-US" sz="2400" b="1" dirty="0" smtClean="0">
                <a:solidFill>
                  <a:srgbClr val="4F81BD"/>
                </a:solidFill>
              </a:rPr>
              <a:t>Where:</a:t>
            </a:r>
            <a:r>
              <a:rPr lang="en-US" sz="2400" dirty="0" smtClean="0"/>
              <a:t> Melbourne Catholic Central</a:t>
            </a:r>
          </a:p>
          <a:p>
            <a:r>
              <a:rPr lang="en-US" sz="2400" b="1" dirty="0" smtClean="0">
                <a:solidFill>
                  <a:srgbClr val="4F81BD"/>
                </a:solidFill>
              </a:rPr>
              <a:t>Who:</a:t>
            </a:r>
            <a:r>
              <a:rPr lang="en-US" sz="2400" dirty="0" smtClean="0"/>
              <a:t> Grades 9-12</a:t>
            </a:r>
            <a:endParaRPr lang="en-US" sz="2400" b="1" dirty="0" smtClean="0"/>
          </a:p>
          <a:p>
            <a:r>
              <a:rPr lang="en-US" sz="2400" b="1" dirty="0" smtClean="0">
                <a:solidFill>
                  <a:srgbClr val="4F81BD"/>
                </a:solidFill>
              </a:rPr>
              <a:t>Participants:</a:t>
            </a:r>
            <a:r>
              <a:rPr lang="en-US" sz="2400" dirty="0">
                <a:solidFill>
                  <a:srgbClr val="4F81BD"/>
                </a:solidFill>
              </a:rPr>
              <a:t> </a:t>
            </a:r>
            <a:r>
              <a:rPr lang="en-US" sz="2400" dirty="0" smtClean="0"/>
              <a:t>Just me!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12933" y="3512523"/>
            <a:ext cx="303106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4F81BD"/>
                </a:solidFill>
              </a:rPr>
              <a:t>What: </a:t>
            </a:r>
            <a:r>
              <a:rPr lang="en-US" sz="2400" dirty="0" smtClean="0"/>
              <a:t>Elementary Career Talk</a:t>
            </a:r>
          </a:p>
          <a:p>
            <a:r>
              <a:rPr lang="en-US" sz="2400" b="1" dirty="0" smtClean="0">
                <a:solidFill>
                  <a:srgbClr val="4F81BD"/>
                </a:solidFill>
              </a:rPr>
              <a:t>Where:</a:t>
            </a:r>
            <a:r>
              <a:rPr lang="en-US" sz="2400" dirty="0" smtClean="0">
                <a:solidFill>
                  <a:srgbClr val="4F81BD"/>
                </a:solidFill>
              </a:rPr>
              <a:t> </a:t>
            </a:r>
            <a:r>
              <a:rPr lang="en-US" sz="2400" dirty="0" smtClean="0"/>
              <a:t>Skype (Portage Elementary)</a:t>
            </a:r>
          </a:p>
          <a:p>
            <a:r>
              <a:rPr lang="en-US" sz="2400" b="1" dirty="0" smtClean="0">
                <a:solidFill>
                  <a:srgbClr val="4F81BD"/>
                </a:solidFill>
              </a:rPr>
              <a:t>Who:</a:t>
            </a:r>
            <a:r>
              <a:rPr lang="en-US" sz="2400" dirty="0" smtClean="0">
                <a:solidFill>
                  <a:srgbClr val="4F81BD"/>
                </a:solidFill>
              </a:rPr>
              <a:t> </a:t>
            </a:r>
            <a:r>
              <a:rPr lang="en-US" sz="2400" dirty="0" smtClean="0"/>
              <a:t>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Graders</a:t>
            </a:r>
            <a:endParaRPr lang="en-US" sz="2400" b="1" dirty="0" smtClean="0"/>
          </a:p>
          <a:p>
            <a:r>
              <a:rPr lang="en-US" sz="2400" b="1" dirty="0" smtClean="0">
                <a:solidFill>
                  <a:srgbClr val="4F81BD"/>
                </a:solidFill>
              </a:rPr>
              <a:t>Participants:</a:t>
            </a:r>
            <a:r>
              <a:rPr lang="en-US" sz="2400" dirty="0" smtClean="0">
                <a:solidFill>
                  <a:srgbClr val="4F81BD"/>
                </a:solidFill>
              </a:rPr>
              <a:t> </a:t>
            </a:r>
            <a:r>
              <a:rPr lang="en-US" sz="2400" dirty="0" smtClean="0"/>
              <a:t>Matt </a:t>
            </a:r>
            <a:r>
              <a:rPr lang="en-US" sz="2400" dirty="0" err="1" smtClean="0"/>
              <a:t>Onderlinde</a:t>
            </a:r>
            <a:r>
              <a:rPr lang="en-US" sz="2400" dirty="0" smtClean="0"/>
              <a:t> (NHC)</a:t>
            </a:r>
          </a:p>
        </p:txBody>
      </p:sp>
      <p:pic>
        <p:nvPicPr>
          <p:cNvPr id="12" name="Picture 11" descr="Screen Shot 2017-12-14 at 9.49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417638"/>
            <a:ext cx="2798859" cy="18288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948465" y="6719000"/>
            <a:ext cx="1647619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300" dirty="0">
                <a:solidFill>
                  <a:prstClr val="black"/>
                </a:solidFill>
              </a:rPr>
              <a:t>) and myself</a:t>
            </a:r>
          </a:p>
        </p:txBody>
      </p:sp>
      <p:pic>
        <p:nvPicPr>
          <p:cNvPr id="14" name="Picture 13" descr="IMG_4121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2" t="7222" r="26482"/>
          <a:stretch/>
        </p:blipFill>
        <p:spPr>
          <a:xfrm>
            <a:off x="6265330" y="1332966"/>
            <a:ext cx="2150534" cy="2183217"/>
          </a:xfrm>
          <a:prstGeom prst="rect">
            <a:avLst/>
          </a:prstGeom>
        </p:spPr>
      </p:pic>
      <p:pic>
        <p:nvPicPr>
          <p:cNvPr id="15" name="Picture 14" descr="20171107_140608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2"/>
          <a:stretch/>
        </p:blipFill>
        <p:spPr>
          <a:xfrm rot="5400000">
            <a:off x="3555593" y="1172507"/>
            <a:ext cx="2015071" cy="2302125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3149600" y="1248302"/>
            <a:ext cx="0" cy="5609698"/>
          </a:xfrm>
          <a:prstGeom prst="line">
            <a:avLst/>
          </a:prstGeom>
          <a:ln w="76200" cmpd="sng"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965398" y="1248302"/>
            <a:ext cx="0" cy="5609698"/>
          </a:xfrm>
          <a:prstGeom prst="line">
            <a:avLst/>
          </a:prstGeom>
          <a:ln w="76200" cmpd="sng"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3280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no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667" y="1299633"/>
            <a:ext cx="3098800" cy="2413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467" y="189973"/>
            <a:ext cx="8890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What (reactions) did I want to happen?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9795" y="3166531"/>
            <a:ext cx="5708502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607" t="31409" r="4742" b="3642"/>
          <a:stretch/>
        </p:blipFill>
        <p:spPr>
          <a:xfrm>
            <a:off x="0" y="1417638"/>
            <a:ext cx="5808133" cy="30188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996" y="4284131"/>
            <a:ext cx="2556933" cy="255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559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What (reactions) happened?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0709" y="2636825"/>
            <a:ext cx="4511040" cy="3383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36825"/>
            <a:ext cx="4511040" cy="3383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3199" y="1417638"/>
            <a:ext cx="42231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Elementary </a:t>
            </a:r>
          </a:p>
          <a:p>
            <a:pPr algn="ctr"/>
            <a:r>
              <a:rPr lang="en-US" sz="2800" b="1" i="1" dirty="0" smtClean="0">
                <a:solidFill>
                  <a:schemeClr val="accent6">
                    <a:lumMod val="50000"/>
                  </a:schemeClr>
                </a:solidFill>
              </a:rPr>
              <a:t>(and parents/teachers)</a:t>
            </a:r>
            <a:endParaRPr lang="en-US" sz="28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97303" y="1457824"/>
            <a:ext cx="42231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</a:rPr>
              <a:t>High School</a:t>
            </a:r>
          </a:p>
          <a:p>
            <a:pPr algn="ctr"/>
            <a:r>
              <a:rPr lang="en-US" sz="2800" b="1" i="1" dirty="0" smtClean="0">
                <a:solidFill>
                  <a:schemeClr val="accent1">
                    <a:lumMod val="50000"/>
                  </a:schemeClr>
                </a:solidFill>
              </a:rPr>
              <a:t>(Dramatized)</a:t>
            </a:r>
            <a:endParaRPr lang="en-US" sz="28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341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would I do 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same</a:t>
            </a:r>
            <a:r>
              <a:rPr lang="en-US" dirty="0" smtClean="0"/>
              <a:t>/</a:t>
            </a:r>
            <a:r>
              <a:rPr lang="en-US" b="1" dirty="0" smtClean="0">
                <a:solidFill>
                  <a:schemeClr val="tx2"/>
                </a:solidFill>
              </a:rPr>
              <a:t>differently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9334" y="1798411"/>
            <a:ext cx="3877733" cy="1077218"/>
          </a:xfrm>
          <a:prstGeom prst="rect">
            <a:avLst/>
          </a:prstGeom>
          <a:noFill/>
          <a:ln w="57150" cmpd="sng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Encourage audience participation upfront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4487333" y="1332973"/>
            <a:ext cx="4064000" cy="1569660"/>
          </a:xfrm>
          <a:prstGeom prst="rect">
            <a:avLst/>
          </a:prstGeom>
          <a:noFill/>
          <a:ln w="57150" cmpd="sng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Use post-it note idea from Kelly’s talks (for the introverts)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4301066" y="3095337"/>
            <a:ext cx="4673598" cy="1477328"/>
          </a:xfrm>
          <a:prstGeom prst="rect">
            <a:avLst/>
          </a:prstGeom>
          <a:noFill/>
          <a:ln w="57150" cmpd="sng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Throw candy into crowd or hand out swag (with permission)</a:t>
            </a:r>
            <a:endParaRPr lang="en-US" sz="3000" dirty="0"/>
          </a:p>
        </p:txBody>
      </p:sp>
      <p:sp>
        <p:nvSpPr>
          <p:cNvPr id="6" name="TextBox 5"/>
          <p:cNvSpPr txBox="1"/>
          <p:nvPr/>
        </p:nvSpPr>
        <p:spPr>
          <a:xfrm>
            <a:off x="4131736" y="4751260"/>
            <a:ext cx="4910666" cy="1815882"/>
          </a:xfrm>
          <a:prstGeom prst="rect">
            <a:avLst/>
          </a:prstGeom>
          <a:noFill/>
          <a:ln w="57150" cmpd="sng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Add more relatable information</a:t>
            </a:r>
          </a:p>
          <a:p>
            <a:pPr marL="457200" indent="-457200">
              <a:buFont typeface="Arial"/>
              <a:buChar char="•"/>
            </a:pPr>
            <a:r>
              <a:rPr lang="en-US" sz="2800" i="1" dirty="0" smtClean="0"/>
              <a:t>Your smartphone is ~1 dropsonde</a:t>
            </a:r>
          </a:p>
          <a:p>
            <a:pPr marL="457200" indent="-457200">
              <a:buFont typeface="Arial"/>
              <a:buChar char="•"/>
            </a:pPr>
            <a:r>
              <a:rPr lang="en-US" sz="2800" i="1" dirty="0" smtClean="0"/>
              <a:t>Social media</a:t>
            </a:r>
            <a:endParaRPr lang="en-US" sz="28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355600" y="3284583"/>
            <a:ext cx="3691467" cy="1077218"/>
          </a:xfrm>
          <a:prstGeom prst="rect">
            <a:avLst/>
          </a:prstGeom>
          <a:noFill/>
          <a:ln w="57150" cmpd="sng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Use lots of pictures and animations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169334" y="4848733"/>
            <a:ext cx="3674533" cy="1077218"/>
          </a:xfrm>
          <a:prstGeom prst="rect">
            <a:avLst/>
          </a:prstGeom>
          <a:noFill/>
          <a:ln w="57150" cmpd="sng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Bring props to pass around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21283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509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2"/>
                </a:solidFill>
              </a:rPr>
              <a:t>Funniest Questions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3" name="Sequential Access Storage 2"/>
          <p:cNvSpPr/>
          <p:nvPr/>
        </p:nvSpPr>
        <p:spPr>
          <a:xfrm>
            <a:off x="2150215" y="4978398"/>
            <a:ext cx="2980586" cy="1807108"/>
          </a:xfrm>
          <a:prstGeom prst="flowChartMagneticTape">
            <a:avLst/>
          </a:prstGeom>
          <a:noFill/>
          <a:ln w="57150" cmpd="sng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Who would win in a fight: a great white or a killer whale?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4" name="Sequential Access Storage 3"/>
          <p:cNvSpPr/>
          <p:nvPr/>
        </p:nvSpPr>
        <p:spPr>
          <a:xfrm rot="677651" flipH="1">
            <a:off x="2971641" y="1273638"/>
            <a:ext cx="2167467" cy="1167013"/>
          </a:xfrm>
          <a:prstGeom prst="flowChartMagneticTape">
            <a:avLst/>
          </a:prstGeom>
          <a:solidFill>
            <a:srgbClr val="FFFFFF"/>
          </a:solidFill>
          <a:ln w="57150" cmpd="sng">
            <a:solidFill>
              <a:srgbClr val="F7964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Are you crazy?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10" name="Rectangular Callout 9"/>
          <p:cNvSpPr/>
          <p:nvPr/>
        </p:nvSpPr>
        <p:spPr>
          <a:xfrm>
            <a:off x="5232399" y="1265238"/>
            <a:ext cx="3742267" cy="2252133"/>
          </a:xfrm>
          <a:prstGeom prst="wedgeRectCallout">
            <a:avLst/>
          </a:prstGeom>
          <a:solidFill>
            <a:srgbClr val="FFFFFF"/>
          </a:solidFill>
          <a:ln w="5715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If we have only observed 5% of the ocean below 2000m, how do we know that </a:t>
            </a:r>
            <a:r>
              <a:rPr lang="en-US" sz="2400" b="1" dirty="0" err="1" smtClean="0">
                <a:solidFill>
                  <a:srgbClr val="000000"/>
                </a:solidFill>
              </a:rPr>
              <a:t>megaladons</a:t>
            </a:r>
            <a:r>
              <a:rPr lang="en-US" sz="2400" b="1" dirty="0" smtClean="0">
                <a:solidFill>
                  <a:srgbClr val="000000"/>
                </a:solidFill>
              </a:rPr>
              <a:t> don't exist?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11" name="Cloud Callout 10"/>
          <p:cNvSpPr/>
          <p:nvPr/>
        </p:nvSpPr>
        <p:spPr>
          <a:xfrm flipH="1">
            <a:off x="5232399" y="5164665"/>
            <a:ext cx="3911600" cy="1456266"/>
          </a:xfrm>
          <a:prstGeom prst="cloudCallout">
            <a:avLst/>
          </a:prstGeom>
          <a:solidFill>
            <a:srgbClr val="FFFFFF"/>
          </a:solidFill>
          <a:ln w="57150" cmpd="sng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How many hurricanes have there been in Nevada?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12" name="Rounded Rectangular Callout 11"/>
          <p:cNvSpPr/>
          <p:nvPr/>
        </p:nvSpPr>
        <p:spPr>
          <a:xfrm flipH="1">
            <a:off x="3098802" y="2523066"/>
            <a:ext cx="1964267" cy="1066800"/>
          </a:xfrm>
          <a:prstGeom prst="wedgeRoundRectCallout">
            <a:avLst/>
          </a:prstGeom>
          <a:solidFill>
            <a:srgbClr val="FFFFFF"/>
          </a:solidFill>
          <a:ln w="57150" cmpd="sng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Why is your hair purple?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4131730" y="3872965"/>
            <a:ext cx="5012270" cy="1156232"/>
          </a:xfrm>
          <a:prstGeom prst="wedgeEllipseCallout">
            <a:avLst/>
          </a:prstGeom>
          <a:solidFill>
            <a:srgbClr val="FFFFFF"/>
          </a:solidFill>
          <a:ln w="57150" cmpd="sng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Why did they suddenly start naming winter storms?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14" name="Rectangular Callout 13"/>
          <p:cNvSpPr/>
          <p:nvPr/>
        </p:nvSpPr>
        <p:spPr>
          <a:xfrm>
            <a:off x="152400" y="1265238"/>
            <a:ext cx="2590800" cy="1799695"/>
          </a:xfrm>
          <a:prstGeom prst="wedgeRectCallout">
            <a:avLst/>
          </a:prstGeom>
          <a:solidFill>
            <a:srgbClr val="FFFFFF"/>
          </a:solidFill>
          <a:ln w="57150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If you can't recover the instruments, isn't that bad for the environment?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15" name="Cloud Callout 14"/>
          <p:cNvSpPr/>
          <p:nvPr/>
        </p:nvSpPr>
        <p:spPr>
          <a:xfrm>
            <a:off x="0" y="3602037"/>
            <a:ext cx="4131730" cy="1511826"/>
          </a:xfrm>
          <a:prstGeom prst="cloudCallout">
            <a:avLst/>
          </a:prstGeom>
          <a:solidFill>
            <a:srgbClr val="FFFFFF"/>
          </a:solidFill>
          <a:ln w="5715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Have you ever seen a [insert shark name here] shark?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20" name="Oval Callout 19"/>
          <p:cNvSpPr/>
          <p:nvPr/>
        </p:nvSpPr>
        <p:spPr>
          <a:xfrm>
            <a:off x="84665" y="5469466"/>
            <a:ext cx="2015067" cy="1168398"/>
          </a:xfrm>
          <a:prstGeom prst="wedgeEllipseCallout">
            <a:avLst/>
          </a:prstGeom>
          <a:solidFill>
            <a:srgbClr val="FFFFFF"/>
          </a:solidFill>
          <a:ln w="57150" cmpd="sng"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 smtClean="0">
                <a:solidFill>
                  <a:srgbClr val="000000"/>
                </a:solidFill>
              </a:rPr>
              <a:t>HOW</a:t>
            </a:r>
            <a:r>
              <a:rPr lang="en-US" sz="2000" b="1" dirty="0" smtClean="0">
                <a:solidFill>
                  <a:srgbClr val="000000"/>
                </a:solidFill>
              </a:rPr>
              <a:t> many years of school!?</a:t>
            </a:r>
            <a:endParaRPr lang="en-US" sz="2000" b="1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369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GOALS Forum: “Drones are Here!”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Intrepid Air, Sea, and Space Museum</a:t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100" dirty="0" smtClean="0">
                <a:solidFill>
                  <a:schemeClr val="accent1">
                    <a:lumMod val="75000"/>
                  </a:schemeClr>
                </a:solidFill>
              </a:rPr>
              <a:t>November 17, 2017      New York City, NY</a:t>
            </a:r>
            <a:endParaRPr lang="en-US" sz="31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00200" y="6400800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G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reater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O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pportunities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dvancing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L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eadership and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S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cience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2" t="-88" r="730" b="15741"/>
          <a:stretch/>
        </p:blipFill>
        <p:spPr>
          <a:xfrm>
            <a:off x="265289" y="1981201"/>
            <a:ext cx="2669822" cy="43490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981200"/>
            <a:ext cx="3556000" cy="2667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3" r="31076" b="10821"/>
          <a:stretch/>
        </p:blipFill>
        <p:spPr>
          <a:xfrm>
            <a:off x="6683797" y="2079978"/>
            <a:ext cx="2329606" cy="211102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048000" y="1981200"/>
            <a:ext cx="3556000" cy="2667000"/>
          </a:xfrm>
          <a:prstGeom prst="rect">
            <a:avLst/>
          </a:prstGeom>
          <a:noFill/>
          <a:ln w="412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DSC00041.jpg (JPEG Image, 650 × 488 pixels) - Mozilla Firefox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1" t="32078" r="18232" b="37449"/>
          <a:stretch/>
        </p:blipFill>
        <p:spPr>
          <a:xfrm>
            <a:off x="5043311" y="4310942"/>
            <a:ext cx="3872089" cy="208985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33" t="41524" r="6420" b="25975"/>
          <a:stretch/>
        </p:blipFill>
        <p:spPr>
          <a:xfrm rot="16200000">
            <a:off x="3376720" y="4600359"/>
            <a:ext cx="1261534" cy="176657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Rectangle 19"/>
          <p:cNvSpPr/>
          <p:nvPr/>
        </p:nvSpPr>
        <p:spPr>
          <a:xfrm>
            <a:off x="265289" y="1981200"/>
            <a:ext cx="2669822" cy="4349042"/>
          </a:xfrm>
          <a:prstGeom prst="rect">
            <a:avLst/>
          </a:prstGeom>
          <a:noFill/>
          <a:ln w="412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124201" y="4852878"/>
            <a:ext cx="1766574" cy="1261535"/>
          </a:xfrm>
          <a:prstGeom prst="rect">
            <a:avLst/>
          </a:prstGeom>
          <a:noFill/>
          <a:ln w="412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683797" y="2089853"/>
            <a:ext cx="2329606" cy="2113844"/>
          </a:xfrm>
          <a:prstGeom prst="rect">
            <a:avLst/>
          </a:prstGeom>
          <a:noFill/>
          <a:ln w="412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043310" y="4310942"/>
            <a:ext cx="3872089" cy="2089858"/>
          </a:xfrm>
          <a:prstGeom prst="rect">
            <a:avLst/>
          </a:prstGeom>
          <a:noFill/>
          <a:ln w="412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617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“NOAA Hurricane Hunters and Their Drones”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600200"/>
            <a:ext cx="7010400" cy="509349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84022" y="1600200"/>
            <a:ext cx="7007578" cy="5093494"/>
          </a:xfrm>
          <a:prstGeom prst="rect">
            <a:avLst/>
          </a:prstGeom>
          <a:noFill/>
          <a:ln w="412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1000" y="990600"/>
            <a:ext cx="6530622" cy="32316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412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What are hurricanes? Why do we care about them?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Why do we need planes AND drones for hurricanes?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What types of drones are used for improving hurricane prediction? What do they tell us?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What career steps can you take to get a STEM position </a:t>
            </a:r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422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“NOAA Hurricane Hunters and Their Drones”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90600"/>
            <a:ext cx="4878824" cy="57424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2156" y="980720"/>
            <a:ext cx="4857044" cy="5749930"/>
          </a:xfrm>
          <a:prstGeom prst="rect">
            <a:avLst/>
          </a:prstGeom>
          <a:noFill/>
          <a:ln w="412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Grp="1"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45263" y="3919769"/>
            <a:ext cx="3803423" cy="2645927"/>
          </a:xfrm>
          <a:prstGeom prst="rect">
            <a:avLst/>
          </a:prstGeom>
        </p:spPr>
      </p:pic>
      <p:pic>
        <p:nvPicPr>
          <p:cNvPr id="7" name="Picture 6" descr="GuestLectureHurricanes-NSU2016 - Microsoft PowerPoint (Product Activation Failed)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8" t="33580" r="4740" b="22469"/>
          <a:stretch/>
        </p:blipFill>
        <p:spPr>
          <a:xfrm>
            <a:off x="5204889" y="1156176"/>
            <a:ext cx="3822672" cy="242146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224138" y="3919768"/>
            <a:ext cx="3803423" cy="2645927"/>
          </a:xfrm>
          <a:prstGeom prst="rect">
            <a:avLst/>
          </a:prstGeom>
          <a:noFill/>
          <a:ln w="412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204889" y="1156176"/>
            <a:ext cx="3824083" cy="2421467"/>
          </a:xfrm>
          <a:prstGeom prst="rect">
            <a:avLst/>
          </a:prstGeom>
          <a:noFill/>
          <a:ln w="412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143000" y="4495800"/>
            <a:ext cx="1143000" cy="0"/>
          </a:xfrm>
          <a:prstGeom prst="straightConnector1">
            <a:avLst/>
          </a:prstGeom>
          <a:ln w="31750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5897730" y="2212022"/>
            <a:ext cx="2438400" cy="304800"/>
          </a:xfrm>
          <a:prstGeom prst="rect">
            <a:avLst/>
          </a:prstGeom>
          <a:noFill/>
          <a:ln w="349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066800" y="4205288"/>
            <a:ext cx="11867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Global Hawk</a:t>
            </a:r>
            <a:endParaRPr lang="en-US" sz="14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439866" y="5029199"/>
            <a:ext cx="477128" cy="213533"/>
          </a:xfrm>
          <a:prstGeom prst="rect">
            <a:avLst/>
          </a:prstGeom>
          <a:solidFill>
            <a:srgbClr val="C00000">
              <a:alpha val="33000"/>
            </a:srgb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409700" y="3645185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+</a:t>
            </a:r>
            <a:endParaRPr lang="en-US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52600" y="3364468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+</a:t>
            </a:r>
            <a:endParaRPr lang="en-US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09700" y="2995136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+</a:t>
            </a:r>
            <a:endParaRPr lang="en-US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447800" y="335280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+</a:t>
            </a:r>
            <a:endParaRPr lang="en-US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66800" y="3364468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+</a:t>
            </a:r>
            <a:endParaRPr lang="en-US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90600" y="3669268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57300" y="388103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619956" y="3829851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882422" y="3617437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27578" y="3247156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752600" y="297180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295400" y="2877824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00478" y="306249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26584" y="2058888"/>
            <a:ext cx="11867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Global Hawk</a:t>
            </a:r>
            <a:endParaRPr lang="en-US" sz="14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66800" y="5242733"/>
            <a:ext cx="11867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C00000"/>
                </a:solidFill>
              </a:rPr>
              <a:t>Coyote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044700" y="3364468"/>
            <a:ext cx="11867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C00000"/>
                </a:solidFill>
              </a:rPr>
              <a:t>Coyote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41" name="Donut 40"/>
          <p:cNvSpPr/>
          <p:nvPr/>
        </p:nvSpPr>
        <p:spPr>
          <a:xfrm>
            <a:off x="1443919" y="3442452"/>
            <a:ext cx="216253" cy="213363"/>
          </a:xfrm>
          <a:prstGeom prst="donut">
            <a:avLst>
              <a:gd name="adj" fmla="val 10701"/>
            </a:avLst>
          </a:prstGeom>
          <a:solidFill>
            <a:srgbClr val="C0000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Freeform 50"/>
          <p:cNvSpPr/>
          <p:nvPr/>
        </p:nvSpPr>
        <p:spPr>
          <a:xfrm>
            <a:off x="1050321" y="2383535"/>
            <a:ext cx="1013076" cy="490537"/>
          </a:xfrm>
          <a:custGeom>
            <a:avLst/>
            <a:gdLst>
              <a:gd name="connsiteX0" fmla="*/ 47625 w 1013076"/>
              <a:gd name="connsiteY0" fmla="*/ 0 h 490537"/>
              <a:gd name="connsiteX1" fmla="*/ 566737 w 1013076"/>
              <a:gd name="connsiteY1" fmla="*/ 0 h 490537"/>
              <a:gd name="connsiteX2" fmla="*/ 962025 w 1013076"/>
              <a:gd name="connsiteY2" fmla="*/ 9525 h 490537"/>
              <a:gd name="connsiteX3" fmla="*/ 966787 w 1013076"/>
              <a:gd name="connsiteY3" fmla="*/ 23812 h 490537"/>
              <a:gd name="connsiteX4" fmla="*/ 671512 w 1013076"/>
              <a:gd name="connsiteY4" fmla="*/ 180975 h 490537"/>
              <a:gd name="connsiteX5" fmla="*/ 42862 w 1013076"/>
              <a:gd name="connsiteY5" fmla="*/ 176212 h 490537"/>
              <a:gd name="connsiteX6" fmla="*/ 28575 w 1013076"/>
              <a:gd name="connsiteY6" fmla="*/ 180975 h 490537"/>
              <a:gd name="connsiteX7" fmla="*/ 19050 w 1013076"/>
              <a:gd name="connsiteY7" fmla="*/ 214312 h 490537"/>
              <a:gd name="connsiteX8" fmla="*/ 14287 w 1013076"/>
              <a:gd name="connsiteY8" fmla="*/ 238125 h 490537"/>
              <a:gd name="connsiteX9" fmla="*/ 9525 w 1013076"/>
              <a:gd name="connsiteY9" fmla="*/ 252412 h 490537"/>
              <a:gd name="connsiteX10" fmla="*/ 4762 w 1013076"/>
              <a:gd name="connsiteY10" fmla="*/ 271462 h 490537"/>
              <a:gd name="connsiteX11" fmla="*/ 0 w 1013076"/>
              <a:gd name="connsiteY11" fmla="*/ 323850 h 490537"/>
              <a:gd name="connsiteX12" fmla="*/ 4762 w 1013076"/>
              <a:gd name="connsiteY12" fmla="*/ 342900 h 490537"/>
              <a:gd name="connsiteX13" fmla="*/ 19050 w 1013076"/>
              <a:gd name="connsiteY13" fmla="*/ 347662 h 490537"/>
              <a:gd name="connsiteX14" fmla="*/ 142875 w 1013076"/>
              <a:gd name="connsiteY14" fmla="*/ 342900 h 490537"/>
              <a:gd name="connsiteX15" fmla="*/ 176212 w 1013076"/>
              <a:gd name="connsiteY15" fmla="*/ 338137 h 490537"/>
              <a:gd name="connsiteX16" fmla="*/ 204787 w 1013076"/>
              <a:gd name="connsiteY16" fmla="*/ 333375 h 490537"/>
              <a:gd name="connsiteX17" fmla="*/ 404812 w 1013076"/>
              <a:gd name="connsiteY17" fmla="*/ 328612 h 490537"/>
              <a:gd name="connsiteX18" fmla="*/ 561975 w 1013076"/>
              <a:gd name="connsiteY18" fmla="*/ 319087 h 490537"/>
              <a:gd name="connsiteX19" fmla="*/ 962025 w 1013076"/>
              <a:gd name="connsiteY19" fmla="*/ 323850 h 490537"/>
              <a:gd name="connsiteX20" fmla="*/ 1004887 w 1013076"/>
              <a:gd name="connsiteY20" fmla="*/ 328612 h 490537"/>
              <a:gd name="connsiteX21" fmla="*/ 995362 w 1013076"/>
              <a:gd name="connsiteY21" fmla="*/ 423862 h 490537"/>
              <a:gd name="connsiteX22" fmla="*/ 985837 w 1013076"/>
              <a:gd name="connsiteY22" fmla="*/ 461962 h 490537"/>
              <a:gd name="connsiteX23" fmla="*/ 981075 w 1013076"/>
              <a:gd name="connsiteY23" fmla="*/ 476250 h 490537"/>
              <a:gd name="connsiteX24" fmla="*/ 966787 w 1013076"/>
              <a:gd name="connsiteY24" fmla="*/ 481012 h 490537"/>
              <a:gd name="connsiteX25" fmla="*/ 938212 w 1013076"/>
              <a:gd name="connsiteY25" fmla="*/ 485775 h 490537"/>
              <a:gd name="connsiteX26" fmla="*/ 700087 w 1013076"/>
              <a:gd name="connsiteY26" fmla="*/ 490537 h 490537"/>
              <a:gd name="connsiteX27" fmla="*/ 23812 w 1013076"/>
              <a:gd name="connsiteY27" fmla="*/ 490537 h 49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013076" h="490537">
                <a:moveTo>
                  <a:pt x="47625" y="0"/>
                </a:moveTo>
                <a:cubicBezTo>
                  <a:pt x="338921" y="11651"/>
                  <a:pt x="-3912" y="0"/>
                  <a:pt x="566737" y="0"/>
                </a:cubicBezTo>
                <a:cubicBezTo>
                  <a:pt x="717189" y="0"/>
                  <a:pt x="820837" y="4482"/>
                  <a:pt x="962025" y="9525"/>
                </a:cubicBezTo>
                <a:cubicBezTo>
                  <a:pt x="963612" y="14287"/>
                  <a:pt x="966787" y="18792"/>
                  <a:pt x="966787" y="23812"/>
                </a:cubicBezTo>
                <a:cubicBezTo>
                  <a:pt x="966787" y="272888"/>
                  <a:pt x="998005" y="175622"/>
                  <a:pt x="671512" y="180975"/>
                </a:cubicBezTo>
                <a:cubicBezTo>
                  <a:pt x="465619" y="222150"/>
                  <a:pt x="250987" y="199339"/>
                  <a:pt x="42862" y="176212"/>
                </a:cubicBezTo>
                <a:cubicBezTo>
                  <a:pt x="38100" y="177800"/>
                  <a:pt x="32125" y="177425"/>
                  <a:pt x="28575" y="180975"/>
                </a:cubicBezTo>
                <a:cubicBezTo>
                  <a:pt x="26300" y="183250"/>
                  <a:pt x="19086" y="214150"/>
                  <a:pt x="19050" y="214312"/>
                </a:cubicBezTo>
                <a:cubicBezTo>
                  <a:pt x="17294" y="222214"/>
                  <a:pt x="16250" y="230272"/>
                  <a:pt x="14287" y="238125"/>
                </a:cubicBezTo>
                <a:cubicBezTo>
                  <a:pt x="13069" y="242995"/>
                  <a:pt x="10904" y="247585"/>
                  <a:pt x="9525" y="252412"/>
                </a:cubicBezTo>
                <a:cubicBezTo>
                  <a:pt x="7727" y="258706"/>
                  <a:pt x="6350" y="265112"/>
                  <a:pt x="4762" y="271462"/>
                </a:cubicBezTo>
                <a:cubicBezTo>
                  <a:pt x="3175" y="288925"/>
                  <a:pt x="0" y="306315"/>
                  <a:pt x="0" y="323850"/>
                </a:cubicBezTo>
                <a:cubicBezTo>
                  <a:pt x="0" y="330395"/>
                  <a:pt x="673" y="337789"/>
                  <a:pt x="4762" y="342900"/>
                </a:cubicBezTo>
                <a:cubicBezTo>
                  <a:pt x="7898" y="346820"/>
                  <a:pt x="14287" y="346075"/>
                  <a:pt x="19050" y="347662"/>
                </a:cubicBezTo>
                <a:cubicBezTo>
                  <a:pt x="60325" y="346075"/>
                  <a:pt x="101645" y="345399"/>
                  <a:pt x="142875" y="342900"/>
                </a:cubicBezTo>
                <a:cubicBezTo>
                  <a:pt x="154080" y="342221"/>
                  <a:pt x="165117" y="339844"/>
                  <a:pt x="176212" y="338137"/>
                </a:cubicBezTo>
                <a:cubicBezTo>
                  <a:pt x="185756" y="336669"/>
                  <a:pt x="195139" y="333777"/>
                  <a:pt x="204787" y="333375"/>
                </a:cubicBezTo>
                <a:cubicBezTo>
                  <a:pt x="271423" y="330598"/>
                  <a:pt x="338137" y="330200"/>
                  <a:pt x="404812" y="328612"/>
                </a:cubicBezTo>
                <a:cubicBezTo>
                  <a:pt x="440321" y="326076"/>
                  <a:pt x="532324" y="319087"/>
                  <a:pt x="561975" y="319087"/>
                </a:cubicBezTo>
                <a:cubicBezTo>
                  <a:pt x="695334" y="319087"/>
                  <a:pt x="828675" y="322262"/>
                  <a:pt x="962025" y="323850"/>
                </a:cubicBezTo>
                <a:cubicBezTo>
                  <a:pt x="976312" y="325437"/>
                  <a:pt x="999049" y="315476"/>
                  <a:pt x="1004887" y="328612"/>
                </a:cubicBezTo>
                <a:cubicBezTo>
                  <a:pt x="1024366" y="372440"/>
                  <a:pt x="1004119" y="391754"/>
                  <a:pt x="995362" y="423862"/>
                </a:cubicBezTo>
                <a:cubicBezTo>
                  <a:pt x="991917" y="436492"/>
                  <a:pt x="989976" y="449543"/>
                  <a:pt x="985837" y="461962"/>
                </a:cubicBezTo>
                <a:cubicBezTo>
                  <a:pt x="984250" y="466725"/>
                  <a:pt x="984625" y="472700"/>
                  <a:pt x="981075" y="476250"/>
                </a:cubicBezTo>
                <a:cubicBezTo>
                  <a:pt x="977525" y="479800"/>
                  <a:pt x="971688" y="479923"/>
                  <a:pt x="966787" y="481012"/>
                </a:cubicBezTo>
                <a:cubicBezTo>
                  <a:pt x="957361" y="483107"/>
                  <a:pt x="947862" y="485430"/>
                  <a:pt x="938212" y="485775"/>
                </a:cubicBezTo>
                <a:cubicBezTo>
                  <a:pt x="858872" y="488609"/>
                  <a:pt x="779477" y="490124"/>
                  <a:pt x="700087" y="490537"/>
                </a:cubicBezTo>
                <a:lnTo>
                  <a:pt x="23812" y="490537"/>
                </a:lnTo>
              </a:path>
            </a:pathLst>
          </a:cu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/>
          <p:cNvSpPr/>
          <p:nvPr/>
        </p:nvSpPr>
        <p:spPr>
          <a:xfrm>
            <a:off x="536583" y="2867025"/>
            <a:ext cx="1806567" cy="1338263"/>
          </a:xfrm>
          <a:custGeom>
            <a:avLst/>
            <a:gdLst>
              <a:gd name="connsiteX0" fmla="*/ 520692 w 1806567"/>
              <a:gd name="connsiteY0" fmla="*/ 0 h 1338263"/>
              <a:gd name="connsiteX1" fmla="*/ 534980 w 1806567"/>
              <a:gd name="connsiteY1" fmla="*/ 38100 h 1338263"/>
              <a:gd name="connsiteX2" fmla="*/ 539742 w 1806567"/>
              <a:gd name="connsiteY2" fmla="*/ 52388 h 1338263"/>
              <a:gd name="connsiteX3" fmla="*/ 554030 w 1806567"/>
              <a:gd name="connsiteY3" fmla="*/ 66675 h 1338263"/>
              <a:gd name="connsiteX4" fmla="*/ 573080 w 1806567"/>
              <a:gd name="connsiteY4" fmla="*/ 95250 h 1338263"/>
              <a:gd name="connsiteX5" fmla="*/ 582605 w 1806567"/>
              <a:gd name="connsiteY5" fmla="*/ 109538 h 1338263"/>
              <a:gd name="connsiteX6" fmla="*/ 611180 w 1806567"/>
              <a:gd name="connsiteY6" fmla="*/ 138113 h 1338263"/>
              <a:gd name="connsiteX7" fmla="*/ 630230 w 1806567"/>
              <a:gd name="connsiteY7" fmla="*/ 161925 h 1338263"/>
              <a:gd name="connsiteX8" fmla="*/ 649280 w 1806567"/>
              <a:gd name="connsiteY8" fmla="*/ 195263 h 1338263"/>
              <a:gd name="connsiteX9" fmla="*/ 663567 w 1806567"/>
              <a:gd name="connsiteY9" fmla="*/ 204788 h 1338263"/>
              <a:gd name="connsiteX10" fmla="*/ 673092 w 1806567"/>
              <a:gd name="connsiteY10" fmla="*/ 223838 h 1338263"/>
              <a:gd name="connsiteX11" fmla="*/ 687380 w 1806567"/>
              <a:gd name="connsiteY11" fmla="*/ 238125 h 1338263"/>
              <a:gd name="connsiteX12" fmla="*/ 706430 w 1806567"/>
              <a:gd name="connsiteY12" fmla="*/ 266700 h 1338263"/>
              <a:gd name="connsiteX13" fmla="*/ 715955 w 1806567"/>
              <a:gd name="connsiteY13" fmla="*/ 280988 h 1338263"/>
              <a:gd name="connsiteX14" fmla="*/ 749292 w 1806567"/>
              <a:gd name="connsiteY14" fmla="*/ 328613 h 1338263"/>
              <a:gd name="connsiteX15" fmla="*/ 768342 w 1806567"/>
              <a:gd name="connsiteY15" fmla="*/ 357188 h 1338263"/>
              <a:gd name="connsiteX16" fmla="*/ 777867 w 1806567"/>
              <a:gd name="connsiteY16" fmla="*/ 371475 h 1338263"/>
              <a:gd name="connsiteX17" fmla="*/ 792155 w 1806567"/>
              <a:gd name="connsiteY17" fmla="*/ 385763 h 1338263"/>
              <a:gd name="connsiteX18" fmla="*/ 801680 w 1806567"/>
              <a:gd name="connsiteY18" fmla="*/ 404813 h 1338263"/>
              <a:gd name="connsiteX19" fmla="*/ 825492 w 1806567"/>
              <a:gd name="connsiteY19" fmla="*/ 433388 h 1338263"/>
              <a:gd name="connsiteX20" fmla="*/ 835017 w 1806567"/>
              <a:gd name="connsiteY20" fmla="*/ 447675 h 1338263"/>
              <a:gd name="connsiteX21" fmla="*/ 849305 w 1806567"/>
              <a:gd name="connsiteY21" fmla="*/ 461963 h 1338263"/>
              <a:gd name="connsiteX22" fmla="*/ 858830 w 1806567"/>
              <a:gd name="connsiteY22" fmla="*/ 476250 h 1338263"/>
              <a:gd name="connsiteX23" fmla="*/ 877880 w 1806567"/>
              <a:gd name="connsiteY23" fmla="*/ 490538 h 1338263"/>
              <a:gd name="connsiteX24" fmla="*/ 896930 w 1806567"/>
              <a:gd name="connsiteY24" fmla="*/ 519113 h 1338263"/>
              <a:gd name="connsiteX25" fmla="*/ 906455 w 1806567"/>
              <a:gd name="connsiteY25" fmla="*/ 533400 h 1338263"/>
              <a:gd name="connsiteX26" fmla="*/ 920742 w 1806567"/>
              <a:gd name="connsiteY26" fmla="*/ 542925 h 1338263"/>
              <a:gd name="connsiteX27" fmla="*/ 939792 w 1806567"/>
              <a:gd name="connsiteY27" fmla="*/ 571500 h 1338263"/>
              <a:gd name="connsiteX28" fmla="*/ 954080 w 1806567"/>
              <a:gd name="connsiteY28" fmla="*/ 585788 h 1338263"/>
              <a:gd name="connsiteX29" fmla="*/ 977892 w 1806567"/>
              <a:gd name="connsiteY29" fmla="*/ 614363 h 1338263"/>
              <a:gd name="connsiteX30" fmla="*/ 987417 w 1806567"/>
              <a:gd name="connsiteY30" fmla="*/ 628650 h 1338263"/>
              <a:gd name="connsiteX31" fmla="*/ 1001705 w 1806567"/>
              <a:gd name="connsiteY31" fmla="*/ 642938 h 1338263"/>
              <a:gd name="connsiteX32" fmla="*/ 1020755 w 1806567"/>
              <a:gd name="connsiteY32" fmla="*/ 666750 h 1338263"/>
              <a:gd name="connsiteX33" fmla="*/ 1049330 w 1806567"/>
              <a:gd name="connsiteY33" fmla="*/ 709613 h 1338263"/>
              <a:gd name="connsiteX34" fmla="*/ 1058855 w 1806567"/>
              <a:gd name="connsiteY34" fmla="*/ 723900 h 1338263"/>
              <a:gd name="connsiteX35" fmla="*/ 1068380 w 1806567"/>
              <a:gd name="connsiteY35" fmla="*/ 742950 h 1338263"/>
              <a:gd name="connsiteX36" fmla="*/ 1082667 w 1806567"/>
              <a:gd name="connsiteY36" fmla="*/ 757238 h 1338263"/>
              <a:gd name="connsiteX37" fmla="*/ 1092192 w 1806567"/>
              <a:gd name="connsiteY37" fmla="*/ 776288 h 1338263"/>
              <a:gd name="connsiteX38" fmla="*/ 1120767 w 1806567"/>
              <a:gd name="connsiteY38" fmla="*/ 809625 h 1338263"/>
              <a:gd name="connsiteX39" fmla="*/ 1130292 w 1806567"/>
              <a:gd name="connsiteY39" fmla="*/ 823913 h 1338263"/>
              <a:gd name="connsiteX40" fmla="*/ 1135055 w 1806567"/>
              <a:gd name="connsiteY40" fmla="*/ 838200 h 1338263"/>
              <a:gd name="connsiteX41" fmla="*/ 1168392 w 1806567"/>
              <a:gd name="connsiteY41" fmla="*/ 871538 h 1338263"/>
              <a:gd name="connsiteX42" fmla="*/ 1177917 w 1806567"/>
              <a:gd name="connsiteY42" fmla="*/ 885825 h 1338263"/>
              <a:gd name="connsiteX43" fmla="*/ 1192205 w 1806567"/>
              <a:gd name="connsiteY43" fmla="*/ 900113 h 1338263"/>
              <a:gd name="connsiteX44" fmla="*/ 1201730 w 1806567"/>
              <a:gd name="connsiteY44" fmla="*/ 919163 h 1338263"/>
              <a:gd name="connsiteX45" fmla="*/ 1235067 w 1806567"/>
              <a:gd name="connsiteY45" fmla="*/ 962025 h 1338263"/>
              <a:gd name="connsiteX46" fmla="*/ 1254117 w 1806567"/>
              <a:gd name="connsiteY46" fmla="*/ 990600 h 1338263"/>
              <a:gd name="connsiteX47" fmla="*/ 1258880 w 1806567"/>
              <a:gd name="connsiteY47" fmla="*/ 1004888 h 1338263"/>
              <a:gd name="connsiteX48" fmla="*/ 1273167 w 1806567"/>
              <a:gd name="connsiteY48" fmla="*/ 1014413 h 1338263"/>
              <a:gd name="connsiteX49" fmla="*/ 1287455 w 1806567"/>
              <a:gd name="connsiteY49" fmla="*/ 1033463 h 1338263"/>
              <a:gd name="connsiteX50" fmla="*/ 1296980 w 1806567"/>
              <a:gd name="connsiteY50" fmla="*/ 1052513 h 1338263"/>
              <a:gd name="connsiteX51" fmla="*/ 1311267 w 1806567"/>
              <a:gd name="connsiteY51" fmla="*/ 1066800 h 1338263"/>
              <a:gd name="connsiteX52" fmla="*/ 1320792 w 1806567"/>
              <a:gd name="connsiteY52" fmla="*/ 1085850 h 1338263"/>
              <a:gd name="connsiteX53" fmla="*/ 1335080 w 1806567"/>
              <a:gd name="connsiteY53" fmla="*/ 1104900 h 1338263"/>
              <a:gd name="connsiteX54" fmla="*/ 1344605 w 1806567"/>
              <a:gd name="connsiteY54" fmla="*/ 1119188 h 1338263"/>
              <a:gd name="connsiteX55" fmla="*/ 1363655 w 1806567"/>
              <a:gd name="connsiteY55" fmla="*/ 1133475 h 1338263"/>
              <a:gd name="connsiteX56" fmla="*/ 1382705 w 1806567"/>
              <a:gd name="connsiteY56" fmla="*/ 1162050 h 1338263"/>
              <a:gd name="connsiteX57" fmla="*/ 1411280 w 1806567"/>
              <a:gd name="connsiteY57" fmla="*/ 1190625 h 1338263"/>
              <a:gd name="connsiteX58" fmla="*/ 1444617 w 1806567"/>
              <a:gd name="connsiteY58" fmla="*/ 1233488 h 1338263"/>
              <a:gd name="connsiteX59" fmla="*/ 1454142 w 1806567"/>
              <a:gd name="connsiteY59" fmla="*/ 1247775 h 1338263"/>
              <a:gd name="connsiteX60" fmla="*/ 1468430 w 1806567"/>
              <a:gd name="connsiteY60" fmla="*/ 1262063 h 1338263"/>
              <a:gd name="connsiteX61" fmla="*/ 1477955 w 1806567"/>
              <a:gd name="connsiteY61" fmla="*/ 1276350 h 1338263"/>
              <a:gd name="connsiteX62" fmla="*/ 1492242 w 1806567"/>
              <a:gd name="connsiteY62" fmla="*/ 1285875 h 1338263"/>
              <a:gd name="connsiteX63" fmla="*/ 1511292 w 1806567"/>
              <a:gd name="connsiteY63" fmla="*/ 1309688 h 1338263"/>
              <a:gd name="connsiteX64" fmla="*/ 1516055 w 1806567"/>
              <a:gd name="connsiteY64" fmla="*/ 1323975 h 1338263"/>
              <a:gd name="connsiteX65" fmla="*/ 1525580 w 1806567"/>
              <a:gd name="connsiteY65" fmla="*/ 1338263 h 1338263"/>
              <a:gd name="connsiteX66" fmla="*/ 1535105 w 1806567"/>
              <a:gd name="connsiteY66" fmla="*/ 1323975 h 1338263"/>
              <a:gd name="connsiteX67" fmla="*/ 1549392 w 1806567"/>
              <a:gd name="connsiteY67" fmla="*/ 1295400 h 1338263"/>
              <a:gd name="connsiteX68" fmla="*/ 1563680 w 1806567"/>
              <a:gd name="connsiteY68" fmla="*/ 1247775 h 1338263"/>
              <a:gd name="connsiteX69" fmla="*/ 1568442 w 1806567"/>
              <a:gd name="connsiteY69" fmla="*/ 1233488 h 1338263"/>
              <a:gd name="connsiteX70" fmla="*/ 1577967 w 1806567"/>
              <a:gd name="connsiteY70" fmla="*/ 1219200 h 1338263"/>
              <a:gd name="connsiteX71" fmla="*/ 1587492 w 1806567"/>
              <a:gd name="connsiteY71" fmla="*/ 1176338 h 1338263"/>
              <a:gd name="connsiteX72" fmla="*/ 1592255 w 1806567"/>
              <a:gd name="connsiteY72" fmla="*/ 1157288 h 1338263"/>
              <a:gd name="connsiteX73" fmla="*/ 1611305 w 1806567"/>
              <a:gd name="connsiteY73" fmla="*/ 1123950 h 1338263"/>
              <a:gd name="connsiteX74" fmla="*/ 1616067 w 1806567"/>
              <a:gd name="connsiteY74" fmla="*/ 1104900 h 1338263"/>
              <a:gd name="connsiteX75" fmla="*/ 1630355 w 1806567"/>
              <a:gd name="connsiteY75" fmla="*/ 1066800 h 1338263"/>
              <a:gd name="connsiteX76" fmla="*/ 1635117 w 1806567"/>
              <a:gd name="connsiteY76" fmla="*/ 1047750 h 1338263"/>
              <a:gd name="connsiteX77" fmla="*/ 1644642 w 1806567"/>
              <a:gd name="connsiteY77" fmla="*/ 1033463 h 1338263"/>
              <a:gd name="connsiteX78" fmla="*/ 1658930 w 1806567"/>
              <a:gd name="connsiteY78" fmla="*/ 981075 h 1338263"/>
              <a:gd name="connsiteX79" fmla="*/ 1668455 w 1806567"/>
              <a:gd name="connsiteY79" fmla="*/ 952500 h 1338263"/>
              <a:gd name="connsiteX80" fmla="*/ 1677980 w 1806567"/>
              <a:gd name="connsiteY80" fmla="*/ 938213 h 1338263"/>
              <a:gd name="connsiteX81" fmla="*/ 1682742 w 1806567"/>
              <a:gd name="connsiteY81" fmla="*/ 919163 h 1338263"/>
              <a:gd name="connsiteX82" fmla="*/ 1692267 w 1806567"/>
              <a:gd name="connsiteY82" fmla="*/ 900113 h 1338263"/>
              <a:gd name="connsiteX83" fmla="*/ 1706555 w 1806567"/>
              <a:gd name="connsiteY83" fmla="*/ 862013 h 1338263"/>
              <a:gd name="connsiteX84" fmla="*/ 1711317 w 1806567"/>
              <a:gd name="connsiteY84" fmla="*/ 838200 h 1338263"/>
              <a:gd name="connsiteX85" fmla="*/ 1716080 w 1806567"/>
              <a:gd name="connsiteY85" fmla="*/ 823913 h 1338263"/>
              <a:gd name="connsiteX86" fmla="*/ 1720842 w 1806567"/>
              <a:gd name="connsiteY86" fmla="*/ 800100 h 1338263"/>
              <a:gd name="connsiteX87" fmla="*/ 1730367 w 1806567"/>
              <a:gd name="connsiteY87" fmla="*/ 781050 h 1338263"/>
              <a:gd name="connsiteX88" fmla="*/ 1735130 w 1806567"/>
              <a:gd name="connsiteY88" fmla="*/ 757238 h 1338263"/>
              <a:gd name="connsiteX89" fmla="*/ 1744655 w 1806567"/>
              <a:gd name="connsiteY89" fmla="*/ 733425 h 1338263"/>
              <a:gd name="connsiteX90" fmla="*/ 1754180 w 1806567"/>
              <a:gd name="connsiteY90" fmla="*/ 676275 h 1338263"/>
              <a:gd name="connsiteX91" fmla="*/ 1763705 w 1806567"/>
              <a:gd name="connsiteY91" fmla="*/ 661988 h 1338263"/>
              <a:gd name="connsiteX92" fmla="*/ 1773230 w 1806567"/>
              <a:gd name="connsiteY92" fmla="*/ 628650 h 1338263"/>
              <a:gd name="connsiteX93" fmla="*/ 1782755 w 1806567"/>
              <a:gd name="connsiteY93" fmla="*/ 585788 h 1338263"/>
              <a:gd name="connsiteX94" fmla="*/ 1787517 w 1806567"/>
              <a:gd name="connsiteY94" fmla="*/ 571500 h 1338263"/>
              <a:gd name="connsiteX95" fmla="*/ 1792280 w 1806567"/>
              <a:gd name="connsiteY95" fmla="*/ 552450 h 1338263"/>
              <a:gd name="connsiteX96" fmla="*/ 1801805 w 1806567"/>
              <a:gd name="connsiteY96" fmla="*/ 523875 h 1338263"/>
              <a:gd name="connsiteX97" fmla="*/ 1806567 w 1806567"/>
              <a:gd name="connsiteY97" fmla="*/ 500063 h 1338263"/>
              <a:gd name="connsiteX98" fmla="*/ 1801805 w 1806567"/>
              <a:gd name="connsiteY98" fmla="*/ 476250 h 1338263"/>
              <a:gd name="connsiteX99" fmla="*/ 1787517 w 1806567"/>
              <a:gd name="connsiteY99" fmla="*/ 485775 h 1338263"/>
              <a:gd name="connsiteX100" fmla="*/ 1758942 w 1806567"/>
              <a:gd name="connsiteY100" fmla="*/ 490538 h 1338263"/>
              <a:gd name="connsiteX101" fmla="*/ 1739892 w 1806567"/>
              <a:gd name="connsiteY101" fmla="*/ 495300 h 1338263"/>
              <a:gd name="connsiteX102" fmla="*/ 1720842 w 1806567"/>
              <a:gd name="connsiteY102" fmla="*/ 504825 h 1338263"/>
              <a:gd name="connsiteX103" fmla="*/ 1697030 w 1806567"/>
              <a:gd name="connsiteY103" fmla="*/ 509588 h 1338263"/>
              <a:gd name="connsiteX104" fmla="*/ 1658930 w 1806567"/>
              <a:gd name="connsiteY104" fmla="*/ 519113 h 1338263"/>
              <a:gd name="connsiteX105" fmla="*/ 1635117 w 1806567"/>
              <a:gd name="connsiteY105" fmla="*/ 523875 h 1338263"/>
              <a:gd name="connsiteX106" fmla="*/ 1616067 w 1806567"/>
              <a:gd name="connsiteY106" fmla="*/ 528638 h 1338263"/>
              <a:gd name="connsiteX107" fmla="*/ 1587492 w 1806567"/>
              <a:gd name="connsiteY107" fmla="*/ 538163 h 1338263"/>
              <a:gd name="connsiteX108" fmla="*/ 1558917 w 1806567"/>
              <a:gd name="connsiteY108" fmla="*/ 542925 h 1338263"/>
              <a:gd name="connsiteX109" fmla="*/ 1525580 w 1806567"/>
              <a:gd name="connsiteY109" fmla="*/ 552450 h 1338263"/>
              <a:gd name="connsiteX110" fmla="*/ 1501767 w 1806567"/>
              <a:gd name="connsiteY110" fmla="*/ 557213 h 1338263"/>
              <a:gd name="connsiteX111" fmla="*/ 1487480 w 1806567"/>
              <a:gd name="connsiteY111" fmla="*/ 561975 h 1338263"/>
              <a:gd name="connsiteX112" fmla="*/ 1449380 w 1806567"/>
              <a:gd name="connsiteY112" fmla="*/ 566738 h 1338263"/>
              <a:gd name="connsiteX113" fmla="*/ 1411280 w 1806567"/>
              <a:gd name="connsiteY113" fmla="*/ 576263 h 1338263"/>
              <a:gd name="connsiteX114" fmla="*/ 1392230 w 1806567"/>
              <a:gd name="connsiteY114" fmla="*/ 581025 h 1338263"/>
              <a:gd name="connsiteX115" fmla="*/ 1363655 w 1806567"/>
              <a:gd name="connsiteY115" fmla="*/ 590550 h 1338263"/>
              <a:gd name="connsiteX116" fmla="*/ 1282692 w 1806567"/>
              <a:gd name="connsiteY116" fmla="*/ 604838 h 1338263"/>
              <a:gd name="connsiteX117" fmla="*/ 1268405 w 1806567"/>
              <a:gd name="connsiteY117" fmla="*/ 609600 h 1338263"/>
              <a:gd name="connsiteX118" fmla="*/ 1239830 w 1806567"/>
              <a:gd name="connsiteY118" fmla="*/ 614363 h 1338263"/>
              <a:gd name="connsiteX119" fmla="*/ 1220780 w 1806567"/>
              <a:gd name="connsiteY119" fmla="*/ 619125 h 1338263"/>
              <a:gd name="connsiteX120" fmla="*/ 1206492 w 1806567"/>
              <a:gd name="connsiteY120" fmla="*/ 623888 h 1338263"/>
              <a:gd name="connsiteX121" fmla="*/ 1139817 w 1806567"/>
              <a:gd name="connsiteY121" fmla="*/ 628650 h 1338263"/>
              <a:gd name="connsiteX122" fmla="*/ 1035042 w 1806567"/>
              <a:gd name="connsiteY122" fmla="*/ 638175 h 1338263"/>
              <a:gd name="connsiteX123" fmla="*/ 992180 w 1806567"/>
              <a:gd name="connsiteY123" fmla="*/ 647700 h 1338263"/>
              <a:gd name="connsiteX124" fmla="*/ 939792 w 1806567"/>
              <a:gd name="connsiteY124" fmla="*/ 652463 h 1338263"/>
              <a:gd name="connsiteX125" fmla="*/ 854067 w 1806567"/>
              <a:gd name="connsiteY125" fmla="*/ 661988 h 1338263"/>
              <a:gd name="connsiteX126" fmla="*/ 830255 w 1806567"/>
              <a:gd name="connsiteY126" fmla="*/ 666750 h 1338263"/>
              <a:gd name="connsiteX127" fmla="*/ 773105 w 1806567"/>
              <a:gd name="connsiteY127" fmla="*/ 676275 h 1338263"/>
              <a:gd name="connsiteX128" fmla="*/ 711192 w 1806567"/>
              <a:gd name="connsiteY128" fmla="*/ 685800 h 1338263"/>
              <a:gd name="connsiteX129" fmla="*/ 692142 w 1806567"/>
              <a:gd name="connsiteY129" fmla="*/ 690563 h 1338263"/>
              <a:gd name="connsiteX130" fmla="*/ 677855 w 1806567"/>
              <a:gd name="connsiteY130" fmla="*/ 695325 h 1338263"/>
              <a:gd name="connsiteX131" fmla="*/ 620705 w 1806567"/>
              <a:gd name="connsiteY131" fmla="*/ 700088 h 1338263"/>
              <a:gd name="connsiteX132" fmla="*/ 577842 w 1806567"/>
              <a:gd name="connsiteY132" fmla="*/ 709613 h 1338263"/>
              <a:gd name="connsiteX133" fmla="*/ 473067 w 1806567"/>
              <a:gd name="connsiteY133" fmla="*/ 714375 h 1338263"/>
              <a:gd name="connsiteX134" fmla="*/ 420680 w 1806567"/>
              <a:gd name="connsiteY134" fmla="*/ 719138 h 1338263"/>
              <a:gd name="connsiteX135" fmla="*/ 1580 w 1806567"/>
              <a:gd name="connsiteY135" fmla="*/ 723900 h 1338263"/>
              <a:gd name="connsiteX136" fmla="*/ 6342 w 1806567"/>
              <a:gd name="connsiteY136" fmla="*/ 738188 h 1338263"/>
              <a:gd name="connsiteX137" fmla="*/ 11105 w 1806567"/>
              <a:gd name="connsiteY137" fmla="*/ 757238 h 1338263"/>
              <a:gd name="connsiteX138" fmla="*/ 15867 w 1806567"/>
              <a:gd name="connsiteY138" fmla="*/ 771525 h 1338263"/>
              <a:gd name="connsiteX139" fmla="*/ 20630 w 1806567"/>
              <a:gd name="connsiteY139" fmla="*/ 790575 h 1338263"/>
              <a:gd name="connsiteX140" fmla="*/ 30155 w 1806567"/>
              <a:gd name="connsiteY140" fmla="*/ 804863 h 1338263"/>
              <a:gd name="connsiteX141" fmla="*/ 39680 w 1806567"/>
              <a:gd name="connsiteY141" fmla="*/ 823913 h 1338263"/>
              <a:gd name="connsiteX142" fmla="*/ 63492 w 1806567"/>
              <a:gd name="connsiteY142" fmla="*/ 876300 h 1338263"/>
              <a:gd name="connsiteX143" fmla="*/ 82542 w 1806567"/>
              <a:gd name="connsiteY143" fmla="*/ 904875 h 1338263"/>
              <a:gd name="connsiteX144" fmla="*/ 96830 w 1806567"/>
              <a:gd name="connsiteY144" fmla="*/ 938213 h 1338263"/>
              <a:gd name="connsiteX145" fmla="*/ 111117 w 1806567"/>
              <a:gd name="connsiteY145" fmla="*/ 957263 h 1338263"/>
              <a:gd name="connsiteX146" fmla="*/ 115880 w 1806567"/>
              <a:gd name="connsiteY146" fmla="*/ 971550 h 1338263"/>
              <a:gd name="connsiteX147" fmla="*/ 134930 w 1806567"/>
              <a:gd name="connsiteY147" fmla="*/ 1000125 h 1338263"/>
              <a:gd name="connsiteX148" fmla="*/ 144455 w 1806567"/>
              <a:gd name="connsiteY148" fmla="*/ 1014413 h 1338263"/>
              <a:gd name="connsiteX149" fmla="*/ 153980 w 1806567"/>
              <a:gd name="connsiteY149" fmla="*/ 1028700 h 1338263"/>
              <a:gd name="connsiteX150" fmla="*/ 163505 w 1806567"/>
              <a:gd name="connsiteY150" fmla="*/ 1042988 h 1338263"/>
              <a:gd name="connsiteX151" fmla="*/ 168267 w 1806567"/>
              <a:gd name="connsiteY151" fmla="*/ 1057275 h 1338263"/>
              <a:gd name="connsiteX152" fmla="*/ 182555 w 1806567"/>
              <a:gd name="connsiteY152" fmla="*/ 1071563 h 1338263"/>
              <a:gd name="connsiteX153" fmla="*/ 192080 w 1806567"/>
              <a:gd name="connsiteY153" fmla="*/ 1085850 h 1338263"/>
              <a:gd name="connsiteX154" fmla="*/ 196842 w 1806567"/>
              <a:gd name="connsiteY154" fmla="*/ 1100138 h 1338263"/>
              <a:gd name="connsiteX155" fmla="*/ 225417 w 1806567"/>
              <a:gd name="connsiteY155" fmla="*/ 1143000 h 1338263"/>
              <a:gd name="connsiteX156" fmla="*/ 234942 w 1806567"/>
              <a:gd name="connsiteY156" fmla="*/ 1157288 h 1338263"/>
              <a:gd name="connsiteX157" fmla="*/ 239705 w 1806567"/>
              <a:gd name="connsiteY157" fmla="*/ 1171575 h 1338263"/>
              <a:gd name="connsiteX158" fmla="*/ 253992 w 1806567"/>
              <a:gd name="connsiteY158" fmla="*/ 1185863 h 1338263"/>
              <a:gd name="connsiteX159" fmla="*/ 268280 w 1806567"/>
              <a:gd name="connsiteY159" fmla="*/ 1204913 h 1338263"/>
              <a:gd name="connsiteX160" fmla="*/ 287330 w 1806567"/>
              <a:gd name="connsiteY160" fmla="*/ 1233488 h 1338263"/>
              <a:gd name="connsiteX161" fmla="*/ 296855 w 1806567"/>
              <a:gd name="connsiteY161" fmla="*/ 1247775 h 1338263"/>
              <a:gd name="connsiteX162" fmla="*/ 311142 w 1806567"/>
              <a:gd name="connsiteY162" fmla="*/ 1257300 h 1338263"/>
              <a:gd name="connsiteX163" fmla="*/ 315905 w 1806567"/>
              <a:gd name="connsiteY163" fmla="*/ 1271588 h 1338263"/>
              <a:gd name="connsiteX164" fmla="*/ 330192 w 1806567"/>
              <a:gd name="connsiteY164" fmla="*/ 1276350 h 1338263"/>
              <a:gd name="connsiteX165" fmla="*/ 344480 w 1806567"/>
              <a:gd name="connsiteY165" fmla="*/ 1285875 h 1338263"/>
              <a:gd name="connsiteX166" fmla="*/ 392105 w 1806567"/>
              <a:gd name="connsiteY166" fmla="*/ 1271588 h 1338263"/>
              <a:gd name="connsiteX167" fmla="*/ 406392 w 1806567"/>
              <a:gd name="connsiteY167" fmla="*/ 1257300 h 1338263"/>
              <a:gd name="connsiteX168" fmla="*/ 420680 w 1806567"/>
              <a:gd name="connsiteY168" fmla="*/ 1247775 h 1338263"/>
              <a:gd name="connsiteX169" fmla="*/ 449255 w 1806567"/>
              <a:gd name="connsiteY169" fmla="*/ 1228725 h 1338263"/>
              <a:gd name="connsiteX170" fmla="*/ 477830 w 1806567"/>
              <a:gd name="connsiteY170" fmla="*/ 1204913 h 1338263"/>
              <a:gd name="connsiteX171" fmla="*/ 506405 w 1806567"/>
              <a:gd name="connsiteY171" fmla="*/ 1181100 h 1338263"/>
              <a:gd name="connsiteX172" fmla="*/ 530217 w 1806567"/>
              <a:gd name="connsiteY172" fmla="*/ 1157288 h 1338263"/>
              <a:gd name="connsiteX173" fmla="*/ 558792 w 1806567"/>
              <a:gd name="connsiteY173" fmla="*/ 1128713 h 1338263"/>
              <a:gd name="connsiteX174" fmla="*/ 601655 w 1806567"/>
              <a:gd name="connsiteY174" fmla="*/ 1100138 h 1338263"/>
              <a:gd name="connsiteX175" fmla="*/ 615942 w 1806567"/>
              <a:gd name="connsiteY175" fmla="*/ 1090613 h 1338263"/>
              <a:gd name="connsiteX176" fmla="*/ 634992 w 1806567"/>
              <a:gd name="connsiteY176" fmla="*/ 1071563 h 1338263"/>
              <a:gd name="connsiteX177" fmla="*/ 649280 w 1806567"/>
              <a:gd name="connsiteY177" fmla="*/ 1052513 h 1338263"/>
              <a:gd name="connsiteX178" fmla="*/ 668330 w 1806567"/>
              <a:gd name="connsiteY178" fmla="*/ 1042988 h 1338263"/>
              <a:gd name="connsiteX179" fmla="*/ 701667 w 1806567"/>
              <a:gd name="connsiteY179" fmla="*/ 1019175 h 1338263"/>
              <a:gd name="connsiteX180" fmla="*/ 744530 w 1806567"/>
              <a:gd name="connsiteY180" fmla="*/ 995363 h 1338263"/>
              <a:gd name="connsiteX181" fmla="*/ 758817 w 1806567"/>
              <a:gd name="connsiteY181" fmla="*/ 981075 h 1338263"/>
              <a:gd name="connsiteX182" fmla="*/ 787392 w 1806567"/>
              <a:gd name="connsiteY182" fmla="*/ 962025 h 1338263"/>
              <a:gd name="connsiteX183" fmla="*/ 801680 w 1806567"/>
              <a:gd name="connsiteY183" fmla="*/ 947738 h 1338263"/>
              <a:gd name="connsiteX184" fmla="*/ 835017 w 1806567"/>
              <a:gd name="connsiteY184" fmla="*/ 928688 h 1338263"/>
              <a:gd name="connsiteX185" fmla="*/ 858830 w 1806567"/>
              <a:gd name="connsiteY185" fmla="*/ 909638 h 1338263"/>
              <a:gd name="connsiteX186" fmla="*/ 887405 w 1806567"/>
              <a:gd name="connsiteY186" fmla="*/ 881063 h 1338263"/>
              <a:gd name="connsiteX187" fmla="*/ 915980 w 1806567"/>
              <a:gd name="connsiteY187" fmla="*/ 852488 h 1338263"/>
              <a:gd name="connsiteX188" fmla="*/ 930267 w 1806567"/>
              <a:gd name="connsiteY188" fmla="*/ 838200 h 1338263"/>
              <a:gd name="connsiteX189" fmla="*/ 944555 w 1806567"/>
              <a:gd name="connsiteY189" fmla="*/ 828675 h 1338263"/>
              <a:gd name="connsiteX190" fmla="*/ 973130 w 1806567"/>
              <a:gd name="connsiteY190" fmla="*/ 804863 h 1338263"/>
              <a:gd name="connsiteX191" fmla="*/ 982655 w 1806567"/>
              <a:gd name="connsiteY191" fmla="*/ 785813 h 1338263"/>
              <a:gd name="connsiteX192" fmla="*/ 996942 w 1806567"/>
              <a:gd name="connsiteY192" fmla="*/ 771525 h 1338263"/>
              <a:gd name="connsiteX193" fmla="*/ 1006467 w 1806567"/>
              <a:gd name="connsiteY193" fmla="*/ 757238 h 1338263"/>
              <a:gd name="connsiteX194" fmla="*/ 1020755 w 1806567"/>
              <a:gd name="connsiteY194" fmla="*/ 738188 h 1338263"/>
              <a:gd name="connsiteX195" fmla="*/ 1044567 w 1806567"/>
              <a:gd name="connsiteY195" fmla="*/ 704850 h 1338263"/>
              <a:gd name="connsiteX196" fmla="*/ 1058855 w 1806567"/>
              <a:gd name="connsiteY196" fmla="*/ 690563 h 1338263"/>
              <a:gd name="connsiteX197" fmla="*/ 1082667 w 1806567"/>
              <a:gd name="connsiteY197" fmla="*/ 666750 h 1338263"/>
              <a:gd name="connsiteX198" fmla="*/ 1106480 w 1806567"/>
              <a:gd name="connsiteY198" fmla="*/ 638175 h 1338263"/>
              <a:gd name="connsiteX199" fmla="*/ 1116005 w 1806567"/>
              <a:gd name="connsiteY199" fmla="*/ 623888 h 1338263"/>
              <a:gd name="connsiteX200" fmla="*/ 1130292 w 1806567"/>
              <a:gd name="connsiteY200" fmla="*/ 609600 h 1338263"/>
              <a:gd name="connsiteX201" fmla="*/ 1139817 w 1806567"/>
              <a:gd name="connsiteY201" fmla="*/ 595313 h 1338263"/>
              <a:gd name="connsiteX202" fmla="*/ 1154105 w 1806567"/>
              <a:gd name="connsiteY202" fmla="*/ 581025 h 1338263"/>
              <a:gd name="connsiteX203" fmla="*/ 1173155 w 1806567"/>
              <a:gd name="connsiteY203" fmla="*/ 552450 h 1338263"/>
              <a:gd name="connsiteX204" fmla="*/ 1187442 w 1806567"/>
              <a:gd name="connsiteY204" fmla="*/ 538163 h 1338263"/>
              <a:gd name="connsiteX205" fmla="*/ 1220780 w 1806567"/>
              <a:gd name="connsiteY205" fmla="*/ 495300 h 1338263"/>
              <a:gd name="connsiteX206" fmla="*/ 1239830 w 1806567"/>
              <a:gd name="connsiteY206" fmla="*/ 471488 h 1338263"/>
              <a:gd name="connsiteX207" fmla="*/ 1244592 w 1806567"/>
              <a:gd name="connsiteY207" fmla="*/ 457200 h 1338263"/>
              <a:gd name="connsiteX208" fmla="*/ 1268405 w 1806567"/>
              <a:gd name="connsiteY208" fmla="*/ 428625 h 1338263"/>
              <a:gd name="connsiteX209" fmla="*/ 1282692 w 1806567"/>
              <a:gd name="connsiteY209" fmla="*/ 395288 h 1338263"/>
              <a:gd name="connsiteX210" fmla="*/ 1301742 w 1806567"/>
              <a:gd name="connsiteY210" fmla="*/ 366713 h 1338263"/>
              <a:gd name="connsiteX211" fmla="*/ 1311267 w 1806567"/>
              <a:gd name="connsiteY211" fmla="*/ 352425 h 1338263"/>
              <a:gd name="connsiteX212" fmla="*/ 1320792 w 1806567"/>
              <a:gd name="connsiteY212" fmla="*/ 338138 h 1338263"/>
              <a:gd name="connsiteX213" fmla="*/ 1335080 w 1806567"/>
              <a:gd name="connsiteY213" fmla="*/ 309563 h 1338263"/>
              <a:gd name="connsiteX214" fmla="*/ 1349367 w 1806567"/>
              <a:gd name="connsiteY214" fmla="*/ 295275 h 1338263"/>
              <a:gd name="connsiteX215" fmla="*/ 1368417 w 1806567"/>
              <a:gd name="connsiteY215" fmla="*/ 266700 h 1338263"/>
              <a:gd name="connsiteX216" fmla="*/ 1392230 w 1806567"/>
              <a:gd name="connsiteY216" fmla="*/ 238125 h 1338263"/>
              <a:gd name="connsiteX217" fmla="*/ 1406517 w 1806567"/>
              <a:gd name="connsiteY217" fmla="*/ 223838 h 1338263"/>
              <a:gd name="connsiteX218" fmla="*/ 1416042 w 1806567"/>
              <a:gd name="connsiteY218" fmla="*/ 209550 h 1338263"/>
              <a:gd name="connsiteX219" fmla="*/ 1430330 w 1806567"/>
              <a:gd name="connsiteY219" fmla="*/ 200025 h 1338263"/>
              <a:gd name="connsiteX220" fmla="*/ 1454142 w 1806567"/>
              <a:gd name="connsiteY220" fmla="*/ 171450 h 1338263"/>
              <a:gd name="connsiteX221" fmla="*/ 1468430 w 1806567"/>
              <a:gd name="connsiteY221" fmla="*/ 161925 h 1338263"/>
              <a:gd name="connsiteX222" fmla="*/ 1501767 w 1806567"/>
              <a:gd name="connsiteY222" fmla="*/ 123825 h 1338263"/>
              <a:gd name="connsiteX223" fmla="*/ 1511292 w 1806567"/>
              <a:gd name="connsiteY223" fmla="*/ 109538 h 1338263"/>
              <a:gd name="connsiteX224" fmla="*/ 1525580 w 1806567"/>
              <a:gd name="connsiteY224" fmla="*/ 100013 h 1338263"/>
              <a:gd name="connsiteX225" fmla="*/ 1544630 w 1806567"/>
              <a:gd name="connsiteY225" fmla="*/ 71438 h 1338263"/>
              <a:gd name="connsiteX226" fmla="*/ 1554155 w 1806567"/>
              <a:gd name="connsiteY226" fmla="*/ 57150 h 1338263"/>
              <a:gd name="connsiteX227" fmla="*/ 1568442 w 1806567"/>
              <a:gd name="connsiteY227" fmla="*/ 47625 h 1338263"/>
              <a:gd name="connsiteX228" fmla="*/ 1597017 w 1806567"/>
              <a:gd name="connsiteY228" fmla="*/ 19050 h 133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</a:cxnLst>
            <a:rect l="l" t="t" r="r" b="b"/>
            <a:pathLst>
              <a:path w="1806567" h="1338263">
                <a:moveTo>
                  <a:pt x="520692" y="0"/>
                </a:moveTo>
                <a:cubicBezTo>
                  <a:pt x="529883" y="45949"/>
                  <a:pt x="518628" y="5394"/>
                  <a:pt x="534980" y="38100"/>
                </a:cubicBezTo>
                <a:cubicBezTo>
                  <a:pt x="537225" y="42590"/>
                  <a:pt x="536957" y="48211"/>
                  <a:pt x="539742" y="52388"/>
                </a:cubicBezTo>
                <a:cubicBezTo>
                  <a:pt x="543478" y="57992"/>
                  <a:pt x="549895" y="61359"/>
                  <a:pt x="554030" y="66675"/>
                </a:cubicBezTo>
                <a:cubicBezTo>
                  <a:pt x="561058" y="75711"/>
                  <a:pt x="566730" y="85725"/>
                  <a:pt x="573080" y="95250"/>
                </a:cubicBezTo>
                <a:cubicBezTo>
                  <a:pt x="576255" y="100013"/>
                  <a:pt x="578558" y="105491"/>
                  <a:pt x="582605" y="109538"/>
                </a:cubicBezTo>
                <a:lnTo>
                  <a:pt x="611180" y="138113"/>
                </a:lnTo>
                <a:cubicBezTo>
                  <a:pt x="620451" y="165927"/>
                  <a:pt x="608688" y="140383"/>
                  <a:pt x="630230" y="161925"/>
                </a:cubicBezTo>
                <a:cubicBezTo>
                  <a:pt x="649003" y="180698"/>
                  <a:pt x="630609" y="172857"/>
                  <a:pt x="649280" y="195263"/>
                </a:cubicBezTo>
                <a:cubicBezTo>
                  <a:pt x="652944" y="199660"/>
                  <a:pt x="658805" y="201613"/>
                  <a:pt x="663567" y="204788"/>
                </a:cubicBezTo>
                <a:cubicBezTo>
                  <a:pt x="666742" y="211138"/>
                  <a:pt x="668965" y="218061"/>
                  <a:pt x="673092" y="223838"/>
                </a:cubicBezTo>
                <a:cubicBezTo>
                  <a:pt x="677007" y="229319"/>
                  <a:pt x="683245" y="232809"/>
                  <a:pt x="687380" y="238125"/>
                </a:cubicBezTo>
                <a:cubicBezTo>
                  <a:pt x="694408" y="247161"/>
                  <a:pt x="700080" y="257175"/>
                  <a:pt x="706430" y="266700"/>
                </a:cubicBezTo>
                <a:cubicBezTo>
                  <a:pt x="709605" y="271463"/>
                  <a:pt x="713395" y="275868"/>
                  <a:pt x="715955" y="280988"/>
                </a:cubicBezTo>
                <a:cubicBezTo>
                  <a:pt x="737565" y="324207"/>
                  <a:pt x="723191" y="311212"/>
                  <a:pt x="749292" y="328613"/>
                </a:cubicBezTo>
                <a:lnTo>
                  <a:pt x="768342" y="357188"/>
                </a:lnTo>
                <a:cubicBezTo>
                  <a:pt x="771517" y="361950"/>
                  <a:pt x="773820" y="367428"/>
                  <a:pt x="777867" y="371475"/>
                </a:cubicBezTo>
                <a:cubicBezTo>
                  <a:pt x="782630" y="376238"/>
                  <a:pt x="788240" y="380282"/>
                  <a:pt x="792155" y="385763"/>
                </a:cubicBezTo>
                <a:cubicBezTo>
                  <a:pt x="796282" y="391540"/>
                  <a:pt x="798158" y="398649"/>
                  <a:pt x="801680" y="404813"/>
                </a:cubicBezTo>
                <a:cubicBezTo>
                  <a:pt x="814577" y="427383"/>
                  <a:pt x="807586" y="411901"/>
                  <a:pt x="825492" y="433388"/>
                </a:cubicBezTo>
                <a:cubicBezTo>
                  <a:pt x="829156" y="437785"/>
                  <a:pt x="831353" y="443278"/>
                  <a:pt x="835017" y="447675"/>
                </a:cubicBezTo>
                <a:cubicBezTo>
                  <a:pt x="839329" y="452849"/>
                  <a:pt x="844993" y="456789"/>
                  <a:pt x="849305" y="461963"/>
                </a:cubicBezTo>
                <a:cubicBezTo>
                  <a:pt x="852969" y="466360"/>
                  <a:pt x="854783" y="472203"/>
                  <a:pt x="858830" y="476250"/>
                </a:cubicBezTo>
                <a:cubicBezTo>
                  <a:pt x="864443" y="481863"/>
                  <a:pt x="872607" y="484605"/>
                  <a:pt x="877880" y="490538"/>
                </a:cubicBezTo>
                <a:cubicBezTo>
                  <a:pt x="885485" y="499094"/>
                  <a:pt x="890580" y="509588"/>
                  <a:pt x="896930" y="519113"/>
                </a:cubicBezTo>
                <a:cubicBezTo>
                  <a:pt x="900105" y="523875"/>
                  <a:pt x="901693" y="530225"/>
                  <a:pt x="906455" y="533400"/>
                </a:cubicBezTo>
                <a:lnTo>
                  <a:pt x="920742" y="542925"/>
                </a:lnTo>
                <a:cubicBezTo>
                  <a:pt x="927092" y="552450"/>
                  <a:pt x="931697" y="563405"/>
                  <a:pt x="939792" y="571500"/>
                </a:cubicBezTo>
                <a:cubicBezTo>
                  <a:pt x="944555" y="576263"/>
                  <a:pt x="950165" y="580307"/>
                  <a:pt x="954080" y="585788"/>
                </a:cubicBezTo>
                <a:cubicBezTo>
                  <a:pt x="976053" y="616550"/>
                  <a:pt x="949726" y="595585"/>
                  <a:pt x="977892" y="614363"/>
                </a:cubicBezTo>
                <a:cubicBezTo>
                  <a:pt x="981067" y="619125"/>
                  <a:pt x="983753" y="624253"/>
                  <a:pt x="987417" y="628650"/>
                </a:cubicBezTo>
                <a:cubicBezTo>
                  <a:pt x="991729" y="633824"/>
                  <a:pt x="997969" y="637334"/>
                  <a:pt x="1001705" y="642938"/>
                </a:cubicBezTo>
                <a:cubicBezTo>
                  <a:pt x="1020108" y="670542"/>
                  <a:pt x="988800" y="645447"/>
                  <a:pt x="1020755" y="666750"/>
                </a:cubicBezTo>
                <a:lnTo>
                  <a:pt x="1049330" y="709613"/>
                </a:lnTo>
                <a:cubicBezTo>
                  <a:pt x="1052505" y="714375"/>
                  <a:pt x="1056295" y="718781"/>
                  <a:pt x="1058855" y="723900"/>
                </a:cubicBezTo>
                <a:cubicBezTo>
                  <a:pt x="1062030" y="730250"/>
                  <a:pt x="1064254" y="737173"/>
                  <a:pt x="1068380" y="742950"/>
                </a:cubicBezTo>
                <a:cubicBezTo>
                  <a:pt x="1072295" y="748431"/>
                  <a:pt x="1078752" y="751757"/>
                  <a:pt x="1082667" y="757238"/>
                </a:cubicBezTo>
                <a:cubicBezTo>
                  <a:pt x="1086793" y="763015"/>
                  <a:pt x="1088429" y="770268"/>
                  <a:pt x="1092192" y="776288"/>
                </a:cubicBezTo>
                <a:cubicBezTo>
                  <a:pt x="1110029" y="804827"/>
                  <a:pt x="1101285" y="786246"/>
                  <a:pt x="1120767" y="809625"/>
                </a:cubicBezTo>
                <a:cubicBezTo>
                  <a:pt x="1124431" y="814022"/>
                  <a:pt x="1127732" y="818793"/>
                  <a:pt x="1130292" y="823913"/>
                </a:cubicBezTo>
                <a:cubicBezTo>
                  <a:pt x="1132537" y="828403"/>
                  <a:pt x="1131919" y="834280"/>
                  <a:pt x="1135055" y="838200"/>
                </a:cubicBezTo>
                <a:cubicBezTo>
                  <a:pt x="1144872" y="850472"/>
                  <a:pt x="1159674" y="858462"/>
                  <a:pt x="1168392" y="871538"/>
                </a:cubicBezTo>
                <a:cubicBezTo>
                  <a:pt x="1171567" y="876300"/>
                  <a:pt x="1174253" y="881428"/>
                  <a:pt x="1177917" y="885825"/>
                </a:cubicBezTo>
                <a:cubicBezTo>
                  <a:pt x="1182229" y="890999"/>
                  <a:pt x="1188290" y="894632"/>
                  <a:pt x="1192205" y="900113"/>
                </a:cubicBezTo>
                <a:cubicBezTo>
                  <a:pt x="1196332" y="905890"/>
                  <a:pt x="1198077" y="913075"/>
                  <a:pt x="1201730" y="919163"/>
                </a:cubicBezTo>
                <a:cubicBezTo>
                  <a:pt x="1218819" y="947645"/>
                  <a:pt x="1216037" y="942995"/>
                  <a:pt x="1235067" y="962025"/>
                </a:cubicBezTo>
                <a:cubicBezTo>
                  <a:pt x="1246392" y="995999"/>
                  <a:pt x="1230334" y="954925"/>
                  <a:pt x="1254117" y="990600"/>
                </a:cubicBezTo>
                <a:cubicBezTo>
                  <a:pt x="1256902" y="994777"/>
                  <a:pt x="1255744" y="1000968"/>
                  <a:pt x="1258880" y="1004888"/>
                </a:cubicBezTo>
                <a:cubicBezTo>
                  <a:pt x="1262456" y="1009357"/>
                  <a:pt x="1269120" y="1010366"/>
                  <a:pt x="1273167" y="1014413"/>
                </a:cubicBezTo>
                <a:cubicBezTo>
                  <a:pt x="1278780" y="1020026"/>
                  <a:pt x="1283248" y="1026732"/>
                  <a:pt x="1287455" y="1033463"/>
                </a:cubicBezTo>
                <a:cubicBezTo>
                  <a:pt x="1291218" y="1039483"/>
                  <a:pt x="1292854" y="1046736"/>
                  <a:pt x="1296980" y="1052513"/>
                </a:cubicBezTo>
                <a:cubicBezTo>
                  <a:pt x="1300895" y="1057993"/>
                  <a:pt x="1307352" y="1061320"/>
                  <a:pt x="1311267" y="1066800"/>
                </a:cubicBezTo>
                <a:cubicBezTo>
                  <a:pt x="1315393" y="1072577"/>
                  <a:pt x="1317029" y="1079830"/>
                  <a:pt x="1320792" y="1085850"/>
                </a:cubicBezTo>
                <a:cubicBezTo>
                  <a:pt x="1324999" y="1092581"/>
                  <a:pt x="1330466" y="1098441"/>
                  <a:pt x="1335080" y="1104900"/>
                </a:cubicBezTo>
                <a:cubicBezTo>
                  <a:pt x="1338407" y="1109558"/>
                  <a:pt x="1340558" y="1115141"/>
                  <a:pt x="1344605" y="1119188"/>
                </a:cubicBezTo>
                <a:cubicBezTo>
                  <a:pt x="1350218" y="1124801"/>
                  <a:pt x="1357305" y="1128713"/>
                  <a:pt x="1363655" y="1133475"/>
                </a:cubicBezTo>
                <a:cubicBezTo>
                  <a:pt x="1372024" y="1158585"/>
                  <a:pt x="1362885" y="1138267"/>
                  <a:pt x="1382705" y="1162050"/>
                </a:cubicBezTo>
                <a:cubicBezTo>
                  <a:pt x="1405920" y="1189908"/>
                  <a:pt x="1374772" y="1163245"/>
                  <a:pt x="1411280" y="1190625"/>
                </a:cubicBezTo>
                <a:cubicBezTo>
                  <a:pt x="1459423" y="1262840"/>
                  <a:pt x="1407317" y="1188727"/>
                  <a:pt x="1444617" y="1233488"/>
                </a:cubicBezTo>
                <a:cubicBezTo>
                  <a:pt x="1448281" y="1237885"/>
                  <a:pt x="1450478" y="1243378"/>
                  <a:pt x="1454142" y="1247775"/>
                </a:cubicBezTo>
                <a:cubicBezTo>
                  <a:pt x="1458454" y="1252949"/>
                  <a:pt x="1464118" y="1256889"/>
                  <a:pt x="1468430" y="1262063"/>
                </a:cubicBezTo>
                <a:cubicBezTo>
                  <a:pt x="1472094" y="1266460"/>
                  <a:pt x="1473908" y="1272303"/>
                  <a:pt x="1477955" y="1276350"/>
                </a:cubicBezTo>
                <a:cubicBezTo>
                  <a:pt x="1482002" y="1280397"/>
                  <a:pt x="1487480" y="1282700"/>
                  <a:pt x="1492242" y="1285875"/>
                </a:cubicBezTo>
                <a:cubicBezTo>
                  <a:pt x="1504214" y="1321787"/>
                  <a:pt x="1486673" y="1278915"/>
                  <a:pt x="1511292" y="1309688"/>
                </a:cubicBezTo>
                <a:cubicBezTo>
                  <a:pt x="1514428" y="1313608"/>
                  <a:pt x="1513810" y="1319485"/>
                  <a:pt x="1516055" y="1323975"/>
                </a:cubicBezTo>
                <a:cubicBezTo>
                  <a:pt x="1518615" y="1329095"/>
                  <a:pt x="1522405" y="1333500"/>
                  <a:pt x="1525580" y="1338263"/>
                </a:cubicBezTo>
                <a:cubicBezTo>
                  <a:pt x="1528755" y="1333500"/>
                  <a:pt x="1532545" y="1329095"/>
                  <a:pt x="1535105" y="1323975"/>
                </a:cubicBezTo>
                <a:cubicBezTo>
                  <a:pt x="1554822" y="1284539"/>
                  <a:pt x="1522094" y="1336349"/>
                  <a:pt x="1549392" y="1295400"/>
                </a:cubicBezTo>
                <a:cubicBezTo>
                  <a:pt x="1556591" y="1266607"/>
                  <a:pt x="1552084" y="1282563"/>
                  <a:pt x="1563680" y="1247775"/>
                </a:cubicBezTo>
                <a:cubicBezTo>
                  <a:pt x="1565267" y="1243013"/>
                  <a:pt x="1565658" y="1237665"/>
                  <a:pt x="1568442" y="1233488"/>
                </a:cubicBezTo>
                <a:lnTo>
                  <a:pt x="1577967" y="1219200"/>
                </a:lnTo>
                <a:cubicBezTo>
                  <a:pt x="1586561" y="1167640"/>
                  <a:pt x="1578114" y="1209161"/>
                  <a:pt x="1587492" y="1176338"/>
                </a:cubicBezTo>
                <a:cubicBezTo>
                  <a:pt x="1589290" y="1170044"/>
                  <a:pt x="1589957" y="1163417"/>
                  <a:pt x="1592255" y="1157288"/>
                </a:cubicBezTo>
                <a:cubicBezTo>
                  <a:pt x="1597434" y="1143477"/>
                  <a:pt x="1603410" y="1135794"/>
                  <a:pt x="1611305" y="1123950"/>
                </a:cubicBezTo>
                <a:cubicBezTo>
                  <a:pt x="1612892" y="1117600"/>
                  <a:pt x="1613997" y="1111110"/>
                  <a:pt x="1616067" y="1104900"/>
                </a:cubicBezTo>
                <a:cubicBezTo>
                  <a:pt x="1626128" y="1074717"/>
                  <a:pt x="1623669" y="1090202"/>
                  <a:pt x="1630355" y="1066800"/>
                </a:cubicBezTo>
                <a:cubicBezTo>
                  <a:pt x="1632153" y="1060506"/>
                  <a:pt x="1632539" y="1053766"/>
                  <a:pt x="1635117" y="1047750"/>
                </a:cubicBezTo>
                <a:cubicBezTo>
                  <a:pt x="1637372" y="1042489"/>
                  <a:pt x="1642317" y="1038693"/>
                  <a:pt x="1644642" y="1033463"/>
                </a:cubicBezTo>
                <a:cubicBezTo>
                  <a:pt x="1658186" y="1002990"/>
                  <a:pt x="1651022" y="1010072"/>
                  <a:pt x="1658930" y="981075"/>
                </a:cubicBezTo>
                <a:cubicBezTo>
                  <a:pt x="1661572" y="971389"/>
                  <a:pt x="1662886" y="960854"/>
                  <a:pt x="1668455" y="952500"/>
                </a:cubicBezTo>
                <a:lnTo>
                  <a:pt x="1677980" y="938213"/>
                </a:lnTo>
                <a:cubicBezTo>
                  <a:pt x="1679567" y="931863"/>
                  <a:pt x="1680444" y="925292"/>
                  <a:pt x="1682742" y="919163"/>
                </a:cubicBezTo>
                <a:cubicBezTo>
                  <a:pt x="1685235" y="912515"/>
                  <a:pt x="1690022" y="906848"/>
                  <a:pt x="1692267" y="900113"/>
                </a:cubicBezTo>
                <a:cubicBezTo>
                  <a:pt x="1705999" y="858919"/>
                  <a:pt x="1686992" y="891357"/>
                  <a:pt x="1706555" y="862013"/>
                </a:cubicBezTo>
                <a:cubicBezTo>
                  <a:pt x="1708142" y="854075"/>
                  <a:pt x="1709354" y="846053"/>
                  <a:pt x="1711317" y="838200"/>
                </a:cubicBezTo>
                <a:cubicBezTo>
                  <a:pt x="1712535" y="833330"/>
                  <a:pt x="1714862" y="828783"/>
                  <a:pt x="1716080" y="823913"/>
                </a:cubicBezTo>
                <a:cubicBezTo>
                  <a:pt x="1718043" y="816060"/>
                  <a:pt x="1718282" y="807779"/>
                  <a:pt x="1720842" y="800100"/>
                </a:cubicBezTo>
                <a:cubicBezTo>
                  <a:pt x="1723087" y="793365"/>
                  <a:pt x="1727192" y="787400"/>
                  <a:pt x="1730367" y="781050"/>
                </a:cubicBezTo>
                <a:cubicBezTo>
                  <a:pt x="1731955" y="773113"/>
                  <a:pt x="1732804" y="764991"/>
                  <a:pt x="1735130" y="757238"/>
                </a:cubicBezTo>
                <a:cubicBezTo>
                  <a:pt x="1737587" y="749049"/>
                  <a:pt x="1742733" y="741755"/>
                  <a:pt x="1744655" y="733425"/>
                </a:cubicBezTo>
                <a:cubicBezTo>
                  <a:pt x="1747632" y="720524"/>
                  <a:pt x="1747641" y="691533"/>
                  <a:pt x="1754180" y="676275"/>
                </a:cubicBezTo>
                <a:cubicBezTo>
                  <a:pt x="1756435" y="671014"/>
                  <a:pt x="1760530" y="666750"/>
                  <a:pt x="1763705" y="661988"/>
                </a:cubicBezTo>
                <a:cubicBezTo>
                  <a:pt x="1778591" y="602437"/>
                  <a:pt x="1759566" y="676476"/>
                  <a:pt x="1773230" y="628650"/>
                </a:cubicBezTo>
                <a:cubicBezTo>
                  <a:pt x="1782998" y="594460"/>
                  <a:pt x="1772945" y="625030"/>
                  <a:pt x="1782755" y="585788"/>
                </a:cubicBezTo>
                <a:cubicBezTo>
                  <a:pt x="1783973" y="580918"/>
                  <a:pt x="1786138" y="576327"/>
                  <a:pt x="1787517" y="571500"/>
                </a:cubicBezTo>
                <a:cubicBezTo>
                  <a:pt x="1789315" y="565206"/>
                  <a:pt x="1790399" y="558719"/>
                  <a:pt x="1792280" y="552450"/>
                </a:cubicBezTo>
                <a:cubicBezTo>
                  <a:pt x="1795165" y="542833"/>
                  <a:pt x="1799836" y="533720"/>
                  <a:pt x="1801805" y="523875"/>
                </a:cubicBezTo>
                <a:lnTo>
                  <a:pt x="1806567" y="500063"/>
                </a:lnTo>
                <a:cubicBezTo>
                  <a:pt x="1804980" y="492125"/>
                  <a:pt x="1808281" y="481107"/>
                  <a:pt x="1801805" y="476250"/>
                </a:cubicBezTo>
                <a:cubicBezTo>
                  <a:pt x="1797226" y="472816"/>
                  <a:pt x="1792947" y="483965"/>
                  <a:pt x="1787517" y="485775"/>
                </a:cubicBezTo>
                <a:cubicBezTo>
                  <a:pt x="1778356" y="488829"/>
                  <a:pt x="1768411" y="488644"/>
                  <a:pt x="1758942" y="490538"/>
                </a:cubicBezTo>
                <a:cubicBezTo>
                  <a:pt x="1752524" y="491822"/>
                  <a:pt x="1746242" y="493713"/>
                  <a:pt x="1739892" y="495300"/>
                </a:cubicBezTo>
                <a:cubicBezTo>
                  <a:pt x="1733542" y="498475"/>
                  <a:pt x="1727577" y="502580"/>
                  <a:pt x="1720842" y="504825"/>
                </a:cubicBezTo>
                <a:cubicBezTo>
                  <a:pt x="1713163" y="507385"/>
                  <a:pt x="1704917" y="507768"/>
                  <a:pt x="1697030" y="509588"/>
                </a:cubicBezTo>
                <a:cubicBezTo>
                  <a:pt x="1684274" y="512532"/>
                  <a:pt x="1671767" y="516546"/>
                  <a:pt x="1658930" y="519113"/>
                </a:cubicBezTo>
                <a:cubicBezTo>
                  <a:pt x="1650992" y="520700"/>
                  <a:pt x="1643019" y="522119"/>
                  <a:pt x="1635117" y="523875"/>
                </a:cubicBezTo>
                <a:cubicBezTo>
                  <a:pt x="1628727" y="525295"/>
                  <a:pt x="1622336" y="526757"/>
                  <a:pt x="1616067" y="528638"/>
                </a:cubicBezTo>
                <a:cubicBezTo>
                  <a:pt x="1606450" y="531523"/>
                  <a:pt x="1597396" y="536513"/>
                  <a:pt x="1587492" y="538163"/>
                </a:cubicBezTo>
                <a:cubicBezTo>
                  <a:pt x="1577967" y="539750"/>
                  <a:pt x="1568386" y="541031"/>
                  <a:pt x="1558917" y="542925"/>
                </a:cubicBezTo>
                <a:cubicBezTo>
                  <a:pt x="1514399" y="551829"/>
                  <a:pt x="1561874" y="543377"/>
                  <a:pt x="1525580" y="552450"/>
                </a:cubicBezTo>
                <a:cubicBezTo>
                  <a:pt x="1517727" y="554413"/>
                  <a:pt x="1509620" y="555250"/>
                  <a:pt x="1501767" y="557213"/>
                </a:cubicBezTo>
                <a:cubicBezTo>
                  <a:pt x="1496897" y="558431"/>
                  <a:pt x="1492419" y="561077"/>
                  <a:pt x="1487480" y="561975"/>
                </a:cubicBezTo>
                <a:cubicBezTo>
                  <a:pt x="1474888" y="564265"/>
                  <a:pt x="1462030" y="564792"/>
                  <a:pt x="1449380" y="566738"/>
                </a:cubicBezTo>
                <a:cubicBezTo>
                  <a:pt x="1417895" y="571582"/>
                  <a:pt x="1434952" y="569500"/>
                  <a:pt x="1411280" y="576263"/>
                </a:cubicBezTo>
                <a:cubicBezTo>
                  <a:pt x="1404986" y="578061"/>
                  <a:pt x="1398499" y="579144"/>
                  <a:pt x="1392230" y="581025"/>
                </a:cubicBezTo>
                <a:cubicBezTo>
                  <a:pt x="1382613" y="583910"/>
                  <a:pt x="1373594" y="589130"/>
                  <a:pt x="1363655" y="590550"/>
                </a:cubicBezTo>
                <a:cubicBezTo>
                  <a:pt x="1342749" y="593537"/>
                  <a:pt x="1300281" y="598975"/>
                  <a:pt x="1282692" y="604838"/>
                </a:cubicBezTo>
                <a:cubicBezTo>
                  <a:pt x="1277930" y="606425"/>
                  <a:pt x="1273305" y="608511"/>
                  <a:pt x="1268405" y="609600"/>
                </a:cubicBezTo>
                <a:cubicBezTo>
                  <a:pt x="1258979" y="611695"/>
                  <a:pt x="1249299" y="612469"/>
                  <a:pt x="1239830" y="614363"/>
                </a:cubicBezTo>
                <a:cubicBezTo>
                  <a:pt x="1233412" y="615647"/>
                  <a:pt x="1227074" y="617327"/>
                  <a:pt x="1220780" y="619125"/>
                </a:cubicBezTo>
                <a:cubicBezTo>
                  <a:pt x="1215953" y="620504"/>
                  <a:pt x="1211478" y="623301"/>
                  <a:pt x="1206492" y="623888"/>
                </a:cubicBezTo>
                <a:cubicBezTo>
                  <a:pt x="1184363" y="626491"/>
                  <a:pt x="1162042" y="627063"/>
                  <a:pt x="1139817" y="628650"/>
                </a:cubicBezTo>
                <a:cubicBezTo>
                  <a:pt x="1081654" y="640284"/>
                  <a:pt x="1150274" y="627699"/>
                  <a:pt x="1035042" y="638175"/>
                </a:cubicBezTo>
                <a:cubicBezTo>
                  <a:pt x="991091" y="642171"/>
                  <a:pt x="1030178" y="642634"/>
                  <a:pt x="992180" y="647700"/>
                </a:cubicBezTo>
                <a:cubicBezTo>
                  <a:pt x="974799" y="650017"/>
                  <a:pt x="957255" y="650875"/>
                  <a:pt x="939792" y="652463"/>
                </a:cubicBezTo>
                <a:cubicBezTo>
                  <a:pt x="900567" y="665537"/>
                  <a:pt x="941434" y="653251"/>
                  <a:pt x="854067" y="661988"/>
                </a:cubicBezTo>
                <a:cubicBezTo>
                  <a:pt x="846013" y="662793"/>
                  <a:pt x="838226" y="665343"/>
                  <a:pt x="830255" y="666750"/>
                </a:cubicBezTo>
                <a:lnTo>
                  <a:pt x="773105" y="676275"/>
                </a:lnTo>
                <a:cubicBezTo>
                  <a:pt x="739956" y="687326"/>
                  <a:pt x="775653" y="676591"/>
                  <a:pt x="711192" y="685800"/>
                </a:cubicBezTo>
                <a:cubicBezTo>
                  <a:pt x="704712" y="686726"/>
                  <a:pt x="698436" y="688765"/>
                  <a:pt x="692142" y="690563"/>
                </a:cubicBezTo>
                <a:cubicBezTo>
                  <a:pt x="687315" y="691942"/>
                  <a:pt x="682831" y="694662"/>
                  <a:pt x="677855" y="695325"/>
                </a:cubicBezTo>
                <a:cubicBezTo>
                  <a:pt x="658907" y="697851"/>
                  <a:pt x="639755" y="698500"/>
                  <a:pt x="620705" y="700088"/>
                </a:cubicBezTo>
                <a:cubicBezTo>
                  <a:pt x="611304" y="702438"/>
                  <a:pt x="586428" y="708977"/>
                  <a:pt x="577842" y="709613"/>
                </a:cubicBezTo>
                <a:cubicBezTo>
                  <a:pt x="542976" y="712196"/>
                  <a:pt x="507992" y="712788"/>
                  <a:pt x="473067" y="714375"/>
                </a:cubicBezTo>
                <a:cubicBezTo>
                  <a:pt x="455605" y="715963"/>
                  <a:pt x="438211" y="718784"/>
                  <a:pt x="420680" y="719138"/>
                </a:cubicBezTo>
                <a:lnTo>
                  <a:pt x="1580" y="723900"/>
                </a:lnTo>
                <a:cubicBezTo>
                  <a:pt x="-3435" y="724131"/>
                  <a:pt x="4963" y="733361"/>
                  <a:pt x="6342" y="738188"/>
                </a:cubicBezTo>
                <a:cubicBezTo>
                  <a:pt x="8140" y="744482"/>
                  <a:pt x="9307" y="750944"/>
                  <a:pt x="11105" y="757238"/>
                </a:cubicBezTo>
                <a:cubicBezTo>
                  <a:pt x="12484" y="762065"/>
                  <a:pt x="14488" y="766698"/>
                  <a:pt x="15867" y="771525"/>
                </a:cubicBezTo>
                <a:cubicBezTo>
                  <a:pt x="17665" y="777819"/>
                  <a:pt x="18052" y="784559"/>
                  <a:pt x="20630" y="790575"/>
                </a:cubicBezTo>
                <a:cubicBezTo>
                  <a:pt x="22885" y="795836"/>
                  <a:pt x="27315" y="799893"/>
                  <a:pt x="30155" y="804863"/>
                </a:cubicBezTo>
                <a:cubicBezTo>
                  <a:pt x="33677" y="811027"/>
                  <a:pt x="36883" y="817387"/>
                  <a:pt x="39680" y="823913"/>
                </a:cubicBezTo>
                <a:cubicBezTo>
                  <a:pt x="51818" y="852235"/>
                  <a:pt x="34034" y="832113"/>
                  <a:pt x="63492" y="876300"/>
                </a:cubicBezTo>
                <a:cubicBezTo>
                  <a:pt x="69842" y="885825"/>
                  <a:pt x="78922" y="894015"/>
                  <a:pt x="82542" y="904875"/>
                </a:cubicBezTo>
                <a:cubicBezTo>
                  <a:pt x="87172" y="918764"/>
                  <a:pt x="88423" y="924762"/>
                  <a:pt x="96830" y="938213"/>
                </a:cubicBezTo>
                <a:cubicBezTo>
                  <a:pt x="101037" y="944944"/>
                  <a:pt x="106355" y="950913"/>
                  <a:pt x="111117" y="957263"/>
                </a:cubicBezTo>
                <a:cubicBezTo>
                  <a:pt x="112705" y="962025"/>
                  <a:pt x="113442" y="967162"/>
                  <a:pt x="115880" y="971550"/>
                </a:cubicBezTo>
                <a:cubicBezTo>
                  <a:pt x="121440" y="981557"/>
                  <a:pt x="128580" y="990600"/>
                  <a:pt x="134930" y="1000125"/>
                </a:cubicBezTo>
                <a:lnTo>
                  <a:pt x="144455" y="1014413"/>
                </a:lnTo>
                <a:lnTo>
                  <a:pt x="153980" y="1028700"/>
                </a:lnTo>
                <a:lnTo>
                  <a:pt x="163505" y="1042988"/>
                </a:lnTo>
                <a:cubicBezTo>
                  <a:pt x="165092" y="1047750"/>
                  <a:pt x="165482" y="1053098"/>
                  <a:pt x="168267" y="1057275"/>
                </a:cubicBezTo>
                <a:cubicBezTo>
                  <a:pt x="172003" y="1062879"/>
                  <a:pt x="178243" y="1066389"/>
                  <a:pt x="182555" y="1071563"/>
                </a:cubicBezTo>
                <a:cubicBezTo>
                  <a:pt x="186219" y="1075960"/>
                  <a:pt x="188905" y="1081088"/>
                  <a:pt x="192080" y="1085850"/>
                </a:cubicBezTo>
                <a:cubicBezTo>
                  <a:pt x="193667" y="1090613"/>
                  <a:pt x="194404" y="1095750"/>
                  <a:pt x="196842" y="1100138"/>
                </a:cubicBezTo>
                <a:cubicBezTo>
                  <a:pt x="196848" y="1100148"/>
                  <a:pt x="220651" y="1135851"/>
                  <a:pt x="225417" y="1143000"/>
                </a:cubicBezTo>
                <a:cubicBezTo>
                  <a:pt x="228592" y="1147763"/>
                  <a:pt x="233132" y="1151858"/>
                  <a:pt x="234942" y="1157288"/>
                </a:cubicBezTo>
                <a:cubicBezTo>
                  <a:pt x="236530" y="1162050"/>
                  <a:pt x="236920" y="1167398"/>
                  <a:pt x="239705" y="1171575"/>
                </a:cubicBezTo>
                <a:cubicBezTo>
                  <a:pt x="243441" y="1177179"/>
                  <a:pt x="249609" y="1180749"/>
                  <a:pt x="253992" y="1185863"/>
                </a:cubicBezTo>
                <a:cubicBezTo>
                  <a:pt x="259158" y="1191890"/>
                  <a:pt x="263728" y="1198410"/>
                  <a:pt x="268280" y="1204913"/>
                </a:cubicBezTo>
                <a:cubicBezTo>
                  <a:pt x="274845" y="1214291"/>
                  <a:pt x="280980" y="1223963"/>
                  <a:pt x="287330" y="1233488"/>
                </a:cubicBezTo>
                <a:cubicBezTo>
                  <a:pt x="290505" y="1238250"/>
                  <a:pt x="292093" y="1244600"/>
                  <a:pt x="296855" y="1247775"/>
                </a:cubicBezTo>
                <a:lnTo>
                  <a:pt x="311142" y="1257300"/>
                </a:lnTo>
                <a:cubicBezTo>
                  <a:pt x="312730" y="1262063"/>
                  <a:pt x="312355" y="1268038"/>
                  <a:pt x="315905" y="1271588"/>
                </a:cubicBezTo>
                <a:cubicBezTo>
                  <a:pt x="319455" y="1275138"/>
                  <a:pt x="325702" y="1274105"/>
                  <a:pt x="330192" y="1276350"/>
                </a:cubicBezTo>
                <a:cubicBezTo>
                  <a:pt x="335312" y="1278910"/>
                  <a:pt x="339717" y="1282700"/>
                  <a:pt x="344480" y="1285875"/>
                </a:cubicBezTo>
                <a:cubicBezTo>
                  <a:pt x="365322" y="1282402"/>
                  <a:pt x="375253" y="1283626"/>
                  <a:pt x="392105" y="1271588"/>
                </a:cubicBezTo>
                <a:cubicBezTo>
                  <a:pt x="397586" y="1267673"/>
                  <a:pt x="401218" y="1261612"/>
                  <a:pt x="406392" y="1257300"/>
                </a:cubicBezTo>
                <a:cubicBezTo>
                  <a:pt x="410789" y="1253636"/>
                  <a:pt x="416283" y="1251439"/>
                  <a:pt x="420680" y="1247775"/>
                </a:cubicBezTo>
                <a:cubicBezTo>
                  <a:pt x="444464" y="1227956"/>
                  <a:pt x="424145" y="1237096"/>
                  <a:pt x="449255" y="1228725"/>
                </a:cubicBezTo>
                <a:cubicBezTo>
                  <a:pt x="491003" y="1186977"/>
                  <a:pt x="438039" y="1238073"/>
                  <a:pt x="477830" y="1204913"/>
                </a:cubicBezTo>
                <a:cubicBezTo>
                  <a:pt x="514500" y="1174354"/>
                  <a:pt x="470930" y="1204749"/>
                  <a:pt x="506405" y="1181100"/>
                </a:cubicBezTo>
                <a:cubicBezTo>
                  <a:pt x="528987" y="1135936"/>
                  <a:pt x="501550" y="1179585"/>
                  <a:pt x="530217" y="1157288"/>
                </a:cubicBezTo>
                <a:cubicBezTo>
                  <a:pt x="540850" y="1149018"/>
                  <a:pt x="547584" y="1136185"/>
                  <a:pt x="558792" y="1128713"/>
                </a:cubicBezTo>
                <a:lnTo>
                  <a:pt x="601655" y="1100138"/>
                </a:lnTo>
                <a:cubicBezTo>
                  <a:pt x="606417" y="1096963"/>
                  <a:pt x="611895" y="1094660"/>
                  <a:pt x="615942" y="1090613"/>
                </a:cubicBezTo>
                <a:cubicBezTo>
                  <a:pt x="622292" y="1084263"/>
                  <a:pt x="629078" y="1078321"/>
                  <a:pt x="634992" y="1071563"/>
                </a:cubicBezTo>
                <a:cubicBezTo>
                  <a:pt x="640219" y="1065589"/>
                  <a:pt x="643253" y="1057679"/>
                  <a:pt x="649280" y="1052513"/>
                </a:cubicBezTo>
                <a:cubicBezTo>
                  <a:pt x="654670" y="1047893"/>
                  <a:pt x="661980" y="1046163"/>
                  <a:pt x="668330" y="1042988"/>
                </a:cubicBezTo>
                <a:cubicBezTo>
                  <a:pt x="693583" y="1017733"/>
                  <a:pt x="670325" y="1037980"/>
                  <a:pt x="701667" y="1019175"/>
                </a:cubicBezTo>
                <a:cubicBezTo>
                  <a:pt x="742606" y="994612"/>
                  <a:pt x="715792" y="1004941"/>
                  <a:pt x="744530" y="995363"/>
                </a:cubicBezTo>
                <a:cubicBezTo>
                  <a:pt x="749292" y="990600"/>
                  <a:pt x="753501" y="985210"/>
                  <a:pt x="758817" y="981075"/>
                </a:cubicBezTo>
                <a:cubicBezTo>
                  <a:pt x="767853" y="974047"/>
                  <a:pt x="779297" y="970119"/>
                  <a:pt x="787392" y="962025"/>
                </a:cubicBezTo>
                <a:cubicBezTo>
                  <a:pt x="792155" y="957263"/>
                  <a:pt x="796506" y="952050"/>
                  <a:pt x="801680" y="947738"/>
                </a:cubicBezTo>
                <a:cubicBezTo>
                  <a:pt x="811779" y="939322"/>
                  <a:pt x="823369" y="934512"/>
                  <a:pt x="835017" y="928688"/>
                </a:cubicBezTo>
                <a:cubicBezTo>
                  <a:pt x="861161" y="889470"/>
                  <a:pt x="826978" y="934411"/>
                  <a:pt x="858830" y="909638"/>
                </a:cubicBezTo>
                <a:cubicBezTo>
                  <a:pt x="869463" y="901368"/>
                  <a:pt x="877880" y="890588"/>
                  <a:pt x="887405" y="881063"/>
                </a:cubicBezTo>
                <a:lnTo>
                  <a:pt x="915980" y="852488"/>
                </a:lnTo>
                <a:cubicBezTo>
                  <a:pt x="920743" y="847725"/>
                  <a:pt x="924663" y="841936"/>
                  <a:pt x="930267" y="838200"/>
                </a:cubicBezTo>
                <a:lnTo>
                  <a:pt x="944555" y="828675"/>
                </a:lnTo>
                <a:cubicBezTo>
                  <a:pt x="977506" y="779251"/>
                  <a:pt x="924789" y="853204"/>
                  <a:pt x="973130" y="804863"/>
                </a:cubicBezTo>
                <a:cubicBezTo>
                  <a:pt x="978150" y="799843"/>
                  <a:pt x="978529" y="791590"/>
                  <a:pt x="982655" y="785813"/>
                </a:cubicBezTo>
                <a:cubicBezTo>
                  <a:pt x="986570" y="780332"/>
                  <a:pt x="992630" y="776699"/>
                  <a:pt x="996942" y="771525"/>
                </a:cubicBezTo>
                <a:cubicBezTo>
                  <a:pt x="1000606" y="767128"/>
                  <a:pt x="1003140" y="761895"/>
                  <a:pt x="1006467" y="757238"/>
                </a:cubicBezTo>
                <a:cubicBezTo>
                  <a:pt x="1011081" y="750779"/>
                  <a:pt x="1016141" y="744647"/>
                  <a:pt x="1020755" y="738188"/>
                </a:cubicBezTo>
                <a:cubicBezTo>
                  <a:pt x="1031524" y="723112"/>
                  <a:pt x="1031226" y="720414"/>
                  <a:pt x="1044567" y="704850"/>
                </a:cubicBezTo>
                <a:cubicBezTo>
                  <a:pt x="1048950" y="699736"/>
                  <a:pt x="1054543" y="695737"/>
                  <a:pt x="1058855" y="690563"/>
                </a:cubicBezTo>
                <a:cubicBezTo>
                  <a:pt x="1078701" y="666748"/>
                  <a:pt x="1056472" y="684214"/>
                  <a:pt x="1082667" y="666750"/>
                </a:cubicBezTo>
                <a:cubicBezTo>
                  <a:pt x="1106315" y="631279"/>
                  <a:pt x="1075922" y="674844"/>
                  <a:pt x="1106480" y="638175"/>
                </a:cubicBezTo>
                <a:cubicBezTo>
                  <a:pt x="1110144" y="633778"/>
                  <a:pt x="1112341" y="628285"/>
                  <a:pt x="1116005" y="623888"/>
                </a:cubicBezTo>
                <a:cubicBezTo>
                  <a:pt x="1120317" y="618714"/>
                  <a:pt x="1125980" y="614774"/>
                  <a:pt x="1130292" y="609600"/>
                </a:cubicBezTo>
                <a:cubicBezTo>
                  <a:pt x="1133956" y="605203"/>
                  <a:pt x="1136153" y="599710"/>
                  <a:pt x="1139817" y="595313"/>
                </a:cubicBezTo>
                <a:cubicBezTo>
                  <a:pt x="1144129" y="590139"/>
                  <a:pt x="1149970" y="586342"/>
                  <a:pt x="1154105" y="581025"/>
                </a:cubicBezTo>
                <a:cubicBezTo>
                  <a:pt x="1161133" y="571989"/>
                  <a:pt x="1165060" y="560545"/>
                  <a:pt x="1173155" y="552450"/>
                </a:cubicBezTo>
                <a:cubicBezTo>
                  <a:pt x="1177917" y="547688"/>
                  <a:pt x="1183307" y="543479"/>
                  <a:pt x="1187442" y="538163"/>
                </a:cubicBezTo>
                <a:cubicBezTo>
                  <a:pt x="1227317" y="486895"/>
                  <a:pt x="1188343" y="527737"/>
                  <a:pt x="1220780" y="495300"/>
                </a:cubicBezTo>
                <a:cubicBezTo>
                  <a:pt x="1232750" y="459388"/>
                  <a:pt x="1215210" y="502263"/>
                  <a:pt x="1239830" y="471488"/>
                </a:cubicBezTo>
                <a:cubicBezTo>
                  <a:pt x="1242966" y="467568"/>
                  <a:pt x="1242347" y="461690"/>
                  <a:pt x="1244592" y="457200"/>
                </a:cubicBezTo>
                <a:cubicBezTo>
                  <a:pt x="1257187" y="432010"/>
                  <a:pt x="1250854" y="453196"/>
                  <a:pt x="1268405" y="428625"/>
                </a:cubicBezTo>
                <a:cubicBezTo>
                  <a:pt x="1292253" y="395238"/>
                  <a:pt x="1267145" y="423273"/>
                  <a:pt x="1282692" y="395288"/>
                </a:cubicBezTo>
                <a:cubicBezTo>
                  <a:pt x="1288251" y="385281"/>
                  <a:pt x="1295392" y="376238"/>
                  <a:pt x="1301742" y="366713"/>
                </a:cubicBezTo>
                <a:lnTo>
                  <a:pt x="1311267" y="352425"/>
                </a:lnTo>
                <a:cubicBezTo>
                  <a:pt x="1314442" y="347663"/>
                  <a:pt x="1318982" y="343568"/>
                  <a:pt x="1320792" y="338138"/>
                </a:cubicBezTo>
                <a:cubicBezTo>
                  <a:pt x="1325566" y="323818"/>
                  <a:pt x="1324822" y="321873"/>
                  <a:pt x="1335080" y="309563"/>
                </a:cubicBezTo>
                <a:cubicBezTo>
                  <a:pt x="1339392" y="304389"/>
                  <a:pt x="1345232" y="300591"/>
                  <a:pt x="1349367" y="295275"/>
                </a:cubicBezTo>
                <a:cubicBezTo>
                  <a:pt x="1356395" y="286239"/>
                  <a:pt x="1360322" y="274794"/>
                  <a:pt x="1368417" y="266700"/>
                </a:cubicBezTo>
                <a:cubicBezTo>
                  <a:pt x="1410149" y="224971"/>
                  <a:pt x="1359085" y="277899"/>
                  <a:pt x="1392230" y="238125"/>
                </a:cubicBezTo>
                <a:cubicBezTo>
                  <a:pt x="1396542" y="232951"/>
                  <a:pt x="1402205" y="229012"/>
                  <a:pt x="1406517" y="223838"/>
                </a:cubicBezTo>
                <a:cubicBezTo>
                  <a:pt x="1410181" y="219441"/>
                  <a:pt x="1411995" y="213597"/>
                  <a:pt x="1416042" y="209550"/>
                </a:cubicBezTo>
                <a:cubicBezTo>
                  <a:pt x="1420089" y="205503"/>
                  <a:pt x="1425933" y="203689"/>
                  <a:pt x="1430330" y="200025"/>
                </a:cubicBezTo>
                <a:cubicBezTo>
                  <a:pt x="1477139" y="161018"/>
                  <a:pt x="1416681" y="208911"/>
                  <a:pt x="1454142" y="171450"/>
                </a:cubicBezTo>
                <a:cubicBezTo>
                  <a:pt x="1458189" y="167403"/>
                  <a:pt x="1463667" y="165100"/>
                  <a:pt x="1468430" y="161925"/>
                </a:cubicBezTo>
                <a:cubicBezTo>
                  <a:pt x="1490655" y="128588"/>
                  <a:pt x="1477955" y="139700"/>
                  <a:pt x="1501767" y="123825"/>
                </a:cubicBezTo>
                <a:cubicBezTo>
                  <a:pt x="1504942" y="119063"/>
                  <a:pt x="1507245" y="113585"/>
                  <a:pt x="1511292" y="109538"/>
                </a:cubicBezTo>
                <a:cubicBezTo>
                  <a:pt x="1515340" y="105491"/>
                  <a:pt x="1521811" y="104321"/>
                  <a:pt x="1525580" y="100013"/>
                </a:cubicBezTo>
                <a:cubicBezTo>
                  <a:pt x="1533118" y="91398"/>
                  <a:pt x="1538280" y="80963"/>
                  <a:pt x="1544630" y="71438"/>
                </a:cubicBezTo>
                <a:cubicBezTo>
                  <a:pt x="1547805" y="66675"/>
                  <a:pt x="1549392" y="60325"/>
                  <a:pt x="1554155" y="57150"/>
                </a:cubicBezTo>
                <a:cubicBezTo>
                  <a:pt x="1558917" y="53975"/>
                  <a:pt x="1564164" y="51428"/>
                  <a:pt x="1568442" y="47625"/>
                </a:cubicBezTo>
                <a:cubicBezTo>
                  <a:pt x="1578510" y="38676"/>
                  <a:pt x="1597017" y="19050"/>
                  <a:pt x="1597017" y="19050"/>
                </a:cubicBezTo>
              </a:path>
            </a:pathLst>
          </a:cu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Arrow Connector 53"/>
          <p:cNvCxnSpPr/>
          <p:nvPr/>
        </p:nvCxnSpPr>
        <p:spPr>
          <a:xfrm flipV="1">
            <a:off x="2127603" y="2768285"/>
            <a:ext cx="129822" cy="123825"/>
          </a:xfrm>
          <a:prstGeom prst="straightConnector1">
            <a:avLst/>
          </a:prstGeom>
          <a:ln w="25400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769056" y="4420737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232378" y="4423228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73856" y="4794908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+</a:t>
            </a:r>
            <a:endParaRPr lang="en-US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916994" y="4794908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+</a:t>
            </a:r>
            <a:endParaRPr lang="en-US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535289" y="479256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+</a:t>
            </a:r>
            <a:endParaRPr lang="en-US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61" name="Straight Arrow Connector 60"/>
          <p:cNvCxnSpPr/>
          <p:nvPr/>
        </p:nvCxnSpPr>
        <p:spPr>
          <a:xfrm>
            <a:off x="2384778" y="4732993"/>
            <a:ext cx="0" cy="50974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914400" y="4732993"/>
            <a:ext cx="0" cy="50974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H="1">
            <a:off x="2069394" y="5066776"/>
            <a:ext cx="3528" cy="175957"/>
          </a:xfrm>
          <a:prstGeom prst="straightConnector1">
            <a:avLst/>
          </a:prstGeom>
          <a:ln w="1905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H="1">
            <a:off x="1226256" y="5047986"/>
            <a:ext cx="3528" cy="175957"/>
          </a:xfrm>
          <a:prstGeom prst="straightConnector1">
            <a:avLst/>
          </a:prstGeom>
          <a:ln w="1905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1675960" y="5053083"/>
            <a:ext cx="3528" cy="175957"/>
          </a:xfrm>
          <a:prstGeom prst="straightConnector1">
            <a:avLst/>
          </a:prstGeom>
          <a:ln w="1905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4811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3" grpId="0"/>
      <p:bldP spid="25" grpId="0"/>
      <p:bldP spid="26" grpId="0"/>
      <p:bldP spid="27" grpId="0"/>
      <p:bldP spid="27" grpId="1"/>
      <p:bldP spid="27" grpId="2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5" grpId="1"/>
      <p:bldP spid="36" grpId="0"/>
      <p:bldP spid="38" grpId="0"/>
      <p:bldP spid="38" grpId="1"/>
      <p:bldP spid="39" grpId="0"/>
      <p:bldP spid="40" grpId="0"/>
      <p:bldP spid="41" grpId="0" animBg="1"/>
      <p:bldP spid="51" grpId="0" animBg="1"/>
      <p:bldP spid="52" grpId="0" animBg="1"/>
      <p:bldP spid="55" grpId="0"/>
      <p:bldP spid="56" grpId="0"/>
      <p:bldP spid="57" grpId="0"/>
      <p:bldP spid="58" grpId="0"/>
      <p:bldP spid="5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Careers and how to get there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 descr="5975118847729143786.jpg (JPEG Image, 2048 × 1158 pixels) - Scaled (48%) - Mozilla Firefox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21" t="32757" r="5525" b="29547"/>
          <a:stretch/>
        </p:blipFill>
        <p:spPr>
          <a:xfrm>
            <a:off x="1791531" y="1295400"/>
            <a:ext cx="5495448" cy="292664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1791531" y="1295400"/>
            <a:ext cx="5495448" cy="292664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8600" y="4466510"/>
            <a:ext cx="4697240" cy="800219"/>
          </a:xfrm>
          <a:prstGeom prst="rect">
            <a:avLst/>
          </a:prstGeom>
          <a:noFill/>
          <a:ln w="222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Level of Education</a:t>
            </a:r>
            <a:endParaRPr lang="en-US" b="1" dirty="0" smtClean="0"/>
          </a:p>
          <a:p>
            <a:pPr marL="285750" indent="-285750" algn="ctr">
              <a:buFont typeface="Wingdings"/>
              <a:buChar char="à"/>
            </a:pPr>
            <a:r>
              <a:rPr lang="en-US" dirty="0" smtClean="0">
                <a:sym typeface="Wingdings" panose="05000000000000000000" pitchFamily="2" charset="2"/>
              </a:rPr>
              <a:t>Forecasting vs. research vs. teaching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38800" y="4555747"/>
            <a:ext cx="2819400" cy="1908215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College</a:t>
            </a:r>
            <a:endParaRPr lang="en-US" b="1" dirty="0" smtClean="0"/>
          </a:p>
          <a:p>
            <a:pPr marL="285750" indent="-285750">
              <a:buFont typeface="Wingdings"/>
              <a:buChar char="à"/>
            </a:pPr>
            <a:r>
              <a:rPr lang="en-US" b="1" dirty="0" smtClean="0">
                <a:sym typeface="Wingdings" panose="05000000000000000000" pitchFamily="2" charset="2"/>
              </a:rPr>
              <a:t>Majors</a:t>
            </a:r>
            <a:r>
              <a:rPr lang="en-US" dirty="0" smtClean="0">
                <a:sym typeface="Wingdings" panose="05000000000000000000" pitchFamily="2" charset="2"/>
              </a:rPr>
              <a:t> depend on science vs development</a:t>
            </a:r>
          </a:p>
          <a:p>
            <a:pPr marL="285750" indent="-285750">
              <a:buFont typeface="Wingdings"/>
              <a:buChar char="à"/>
            </a:pPr>
            <a:r>
              <a:rPr lang="en-US" b="1" dirty="0" smtClean="0">
                <a:sym typeface="Wingdings" panose="05000000000000000000" pitchFamily="2" charset="2"/>
              </a:rPr>
              <a:t>College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b="1" dirty="0" smtClean="0">
                <a:sym typeface="Wingdings" panose="05000000000000000000" pitchFamily="2" charset="2"/>
              </a:rPr>
              <a:t>choice</a:t>
            </a:r>
            <a:r>
              <a:rPr lang="en-US" dirty="0" smtClean="0">
                <a:sym typeface="Wingdings" panose="05000000000000000000" pitchFamily="2" charset="2"/>
              </a:rPr>
              <a:t> depends on goal (i.e. aviation, business, technology)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6800" y="5298362"/>
            <a:ext cx="3935240" cy="1200329"/>
          </a:xfrm>
          <a:prstGeom prst="rect">
            <a:avLst/>
          </a:prstGeom>
          <a:noFill/>
          <a:ln w="22225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Teaching: </a:t>
            </a:r>
            <a:r>
              <a:rPr lang="en-US" dirty="0" smtClean="0"/>
              <a:t>depends on level</a:t>
            </a:r>
          </a:p>
          <a:p>
            <a:r>
              <a:rPr lang="en-US" b="1" dirty="0" smtClean="0"/>
              <a:t>Forecasting:</a:t>
            </a:r>
            <a:r>
              <a:rPr lang="en-US" dirty="0" smtClean="0"/>
              <a:t> specialize or general</a:t>
            </a:r>
          </a:p>
          <a:p>
            <a:r>
              <a:rPr lang="en-US" b="1" dirty="0" smtClean="0"/>
              <a:t>Research: </a:t>
            </a:r>
            <a:r>
              <a:rPr lang="en-US" dirty="0"/>
              <a:t>m</a:t>
            </a:r>
            <a:r>
              <a:rPr lang="en-US" dirty="0" smtClean="0"/>
              <a:t>ake your own experiments 	  vs. work on someone else’s</a:t>
            </a:r>
          </a:p>
        </p:txBody>
      </p:sp>
      <p:sp>
        <p:nvSpPr>
          <p:cNvPr id="8" name="Rectangle 7"/>
          <p:cNvSpPr/>
          <p:nvPr/>
        </p:nvSpPr>
        <p:spPr>
          <a:xfrm>
            <a:off x="533400" y="4466510"/>
            <a:ext cx="4648200" cy="208669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516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91597" cy="103094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did they take away from the event?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71" t="8395" r="8942" b="69527"/>
          <a:stretch/>
        </p:blipFill>
        <p:spPr>
          <a:xfrm>
            <a:off x="4724400" y="954742"/>
            <a:ext cx="2362200" cy="23989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54743"/>
            <a:ext cx="4370293" cy="582705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6199" y="954742"/>
            <a:ext cx="4370293" cy="5827057"/>
          </a:xfrm>
          <a:prstGeom prst="rect">
            <a:avLst/>
          </a:prstGeom>
          <a:noFill/>
          <a:ln w="412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24400" y="954742"/>
            <a:ext cx="2362199" cy="2398975"/>
          </a:xfrm>
          <a:prstGeom prst="rect">
            <a:avLst/>
          </a:prstGeom>
          <a:noFill/>
          <a:ln w="412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37" t="65741" b="17130"/>
          <a:stretch/>
        </p:blipFill>
        <p:spPr>
          <a:xfrm>
            <a:off x="6705600" y="3126064"/>
            <a:ext cx="2362198" cy="228003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705600" y="3106308"/>
            <a:ext cx="2362200" cy="2280036"/>
          </a:xfrm>
          <a:prstGeom prst="rect">
            <a:avLst/>
          </a:prstGeom>
          <a:noFill/>
          <a:ln w="412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239000" y="954743"/>
            <a:ext cx="1828800" cy="17543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“ I liked how they use drones to learn about places they can’t reach with a normal airplane”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785419" y="3136905"/>
            <a:ext cx="1828800" cy="14773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“ The things that go into weather forecasts are more complex than I realized”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858683" y="5228272"/>
            <a:ext cx="2132917" cy="14773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“ I liked learning about how hurricanes are formed and that the eye is actually calm”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9" t="26846" r="51188" b="56025"/>
          <a:stretch/>
        </p:blipFill>
        <p:spPr>
          <a:xfrm>
            <a:off x="4572000" y="4572000"/>
            <a:ext cx="2210483" cy="21336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571999" y="4572000"/>
            <a:ext cx="2210483" cy="2133600"/>
          </a:xfrm>
          <a:prstGeom prst="rect">
            <a:avLst/>
          </a:prstGeom>
          <a:noFill/>
          <a:ln w="412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381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did I take away from the event?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7" t="20671" r="31482" b="13333"/>
          <a:stretch/>
        </p:blipFill>
        <p:spPr>
          <a:xfrm>
            <a:off x="4845534" y="1055778"/>
            <a:ext cx="3352800" cy="45259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51" t="31828" r="35742" b="37061"/>
          <a:stretch/>
        </p:blipFill>
        <p:spPr>
          <a:xfrm>
            <a:off x="152400" y="4203697"/>
            <a:ext cx="2424793" cy="2514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1449" y="4175121"/>
            <a:ext cx="2405743" cy="2543175"/>
          </a:xfrm>
          <a:prstGeom prst="rect">
            <a:avLst/>
          </a:prstGeom>
          <a:noFill/>
          <a:ln w="412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845534" y="1055778"/>
            <a:ext cx="3352800" cy="4525962"/>
          </a:xfrm>
          <a:prstGeom prst="rect">
            <a:avLst/>
          </a:prstGeom>
          <a:noFill/>
          <a:ln w="412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81000" y="1228728"/>
            <a:ext cx="4267200" cy="22764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iangle 8"/>
          <p:cNvSpPr/>
          <p:nvPr/>
        </p:nvSpPr>
        <p:spPr>
          <a:xfrm rot="6964735">
            <a:off x="4740177" y="2480326"/>
            <a:ext cx="381000" cy="92709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90600" y="1752600"/>
            <a:ext cx="304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Did I say that already</a:t>
            </a:r>
            <a:r>
              <a:rPr lang="mr-IN" sz="4000" dirty="0" smtClean="0"/>
              <a:t>…</a:t>
            </a:r>
            <a:r>
              <a:rPr lang="en-US" sz="4000" dirty="0" smtClean="0"/>
              <a:t>?</a:t>
            </a:r>
            <a:endParaRPr lang="en-US" sz="4000" dirty="0"/>
          </a:p>
        </p:txBody>
      </p:sp>
      <p:sp>
        <p:nvSpPr>
          <p:cNvPr id="11" name="Oval 10"/>
          <p:cNvSpPr/>
          <p:nvPr/>
        </p:nvSpPr>
        <p:spPr>
          <a:xfrm>
            <a:off x="2949477" y="4203697"/>
            <a:ext cx="3962400" cy="17684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11"/>
          <p:cNvSpPr/>
          <p:nvPr/>
        </p:nvSpPr>
        <p:spPr>
          <a:xfrm rot="15004504">
            <a:off x="2230798" y="4845883"/>
            <a:ext cx="488526" cy="1201651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673377" y="4549327"/>
            <a:ext cx="2514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THAT </a:t>
            </a:r>
            <a:r>
              <a:rPr lang="en-US" sz="3200" smtClean="0"/>
              <a:t>much school ?!?!?!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4374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Content Placeholder 2"/>
          <p:cNvSpPr txBox="1">
            <a:spLocks/>
          </p:cNvSpPr>
          <p:nvPr/>
        </p:nvSpPr>
        <p:spPr bwMode="auto">
          <a:xfrm>
            <a:off x="0" y="3429000"/>
            <a:ext cx="545306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389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defTabSz="4389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389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389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389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>
              <a:buClr>
                <a:srgbClr val="0BD0D9"/>
              </a:buClr>
              <a:buSzPct val="95000"/>
              <a:defRPr/>
            </a:pPr>
            <a:endParaRPr lang="en-US" sz="1800" dirty="0" smtClean="0">
              <a:latin typeface="+mj-lt"/>
            </a:endParaRPr>
          </a:p>
          <a:p>
            <a:pPr lvl="1">
              <a:buClr>
                <a:srgbClr val="0BD0D9"/>
              </a:buClr>
              <a:buSzPct val="95000"/>
              <a:defRPr/>
            </a:pPr>
            <a:r>
              <a:rPr lang="en-US" sz="1800" b="1" dirty="0" smtClean="0">
                <a:solidFill>
                  <a:srgbClr val="1F8CC6"/>
                </a:solidFill>
                <a:latin typeface="+mj-lt"/>
              </a:rPr>
              <a:t>What: </a:t>
            </a:r>
            <a:r>
              <a:rPr lang="en-US" sz="1800" dirty="0" smtClean="0">
                <a:latin typeface="+mj-lt"/>
              </a:rPr>
              <a:t>Exploring Marine Science Day</a:t>
            </a:r>
            <a:endParaRPr lang="en-US" sz="1800" dirty="0">
              <a:latin typeface="+mj-lt"/>
            </a:endParaRPr>
          </a:p>
          <a:p>
            <a:pPr lvl="1">
              <a:buClr>
                <a:srgbClr val="0BD0D9"/>
              </a:buClr>
              <a:buSzPct val="95000"/>
              <a:defRPr/>
            </a:pPr>
            <a:r>
              <a:rPr lang="en-US" sz="1800" b="1" dirty="0" smtClean="0">
                <a:solidFill>
                  <a:srgbClr val="1F8CC6"/>
                </a:solidFill>
                <a:latin typeface="+mj-lt"/>
              </a:rPr>
              <a:t>Where: </a:t>
            </a:r>
            <a:r>
              <a:rPr lang="en-US" sz="1800" dirty="0" smtClean="0">
                <a:latin typeface="+mj-lt"/>
              </a:rPr>
              <a:t>UM/RSMAS</a:t>
            </a:r>
            <a:endParaRPr lang="en-US" sz="1800" dirty="0">
              <a:latin typeface="+mj-lt"/>
            </a:endParaRPr>
          </a:p>
          <a:p>
            <a:pPr lvl="1">
              <a:buClr>
                <a:srgbClr val="0BD0D9"/>
              </a:buClr>
              <a:buSzPct val="95000"/>
              <a:defRPr/>
            </a:pPr>
            <a:r>
              <a:rPr lang="en-US" sz="1800" b="1" dirty="0" smtClean="0">
                <a:solidFill>
                  <a:srgbClr val="1F8CC6"/>
                </a:solidFill>
                <a:latin typeface="+mj-lt"/>
              </a:rPr>
              <a:t>When: </a:t>
            </a:r>
            <a:r>
              <a:rPr lang="en-US" sz="1800" dirty="0" smtClean="0">
                <a:latin typeface="+mj-lt"/>
              </a:rPr>
              <a:t>Nov. 18, 2017 (9am </a:t>
            </a:r>
            <a:r>
              <a:rPr lang="mr-IN" sz="1800" dirty="0" smtClean="0">
                <a:latin typeface="+mj-lt"/>
              </a:rPr>
              <a:t>–</a:t>
            </a:r>
            <a:r>
              <a:rPr lang="en-US" sz="1800" dirty="0" smtClean="0">
                <a:latin typeface="+mj-lt"/>
              </a:rPr>
              <a:t>3pm)</a:t>
            </a:r>
            <a:endParaRPr lang="en-US" sz="1800" dirty="0">
              <a:latin typeface="+mj-lt"/>
            </a:endParaRPr>
          </a:p>
          <a:p>
            <a:pPr lvl="1">
              <a:buClr>
                <a:srgbClr val="0BD0D9"/>
              </a:buClr>
              <a:buSzPct val="95000"/>
              <a:defRPr/>
            </a:pPr>
            <a:r>
              <a:rPr lang="en-US" sz="1800" b="1" dirty="0" smtClean="0">
                <a:solidFill>
                  <a:srgbClr val="1F8CC6"/>
                </a:solidFill>
                <a:latin typeface="+mj-lt"/>
              </a:rPr>
              <a:t>Who: </a:t>
            </a:r>
            <a:r>
              <a:rPr lang="en-US" sz="1800" dirty="0" smtClean="0">
                <a:latin typeface="+mj-lt"/>
              </a:rPr>
              <a:t>50 female middle school students, 2 groups</a:t>
            </a:r>
          </a:p>
          <a:p>
            <a:pPr lvl="1">
              <a:buClr>
                <a:srgbClr val="0BD0D9"/>
              </a:buClr>
              <a:buSzPct val="95000"/>
              <a:defRPr/>
            </a:pPr>
            <a:r>
              <a:rPr lang="en-US" sz="1800" b="1" dirty="0" smtClean="0">
                <a:solidFill>
                  <a:srgbClr val="1F8CC6"/>
                </a:solidFill>
                <a:latin typeface="+mj-lt"/>
              </a:rPr>
              <a:t>Sponsors: </a:t>
            </a:r>
            <a:r>
              <a:rPr lang="en-US" sz="1800" dirty="0" smtClean="0">
                <a:latin typeface="+mj-lt"/>
              </a:rPr>
              <a:t>UM/RSMAS, AAUW, CARTHE</a:t>
            </a:r>
            <a:endParaRPr lang="en-US" sz="1800" dirty="0">
              <a:latin typeface="+mj-lt"/>
            </a:endParaRPr>
          </a:p>
          <a:p>
            <a:pPr lvl="1">
              <a:buClr>
                <a:srgbClr val="0BD0D9"/>
              </a:buClr>
              <a:buSzPct val="95000"/>
              <a:defRPr/>
            </a:pPr>
            <a:r>
              <a:rPr lang="en-US" sz="1800" b="1" dirty="0" smtClean="0">
                <a:solidFill>
                  <a:srgbClr val="1F8CC6"/>
                </a:solidFill>
                <a:latin typeface="+mj-lt"/>
              </a:rPr>
              <a:t>Volunteers: </a:t>
            </a:r>
            <a:r>
              <a:rPr lang="en-US" sz="1800" dirty="0" smtClean="0">
                <a:latin typeface="+mj-lt"/>
              </a:rPr>
              <a:t>Female faculty, scientists, students running 30 minute interactive science demos</a:t>
            </a:r>
          </a:p>
          <a:p>
            <a:pPr lvl="1">
              <a:buClr>
                <a:srgbClr val="0BD0D9"/>
              </a:buClr>
              <a:buSzPct val="95000"/>
              <a:defRPr/>
            </a:pPr>
            <a:endParaRPr lang="en-US" sz="1800" dirty="0">
              <a:latin typeface="+mj-lt"/>
            </a:endParaRPr>
          </a:p>
          <a:p>
            <a:pPr lvl="1">
              <a:buClr>
                <a:srgbClr val="0BD0D9"/>
              </a:buClr>
              <a:buSzPct val="95000"/>
              <a:defRPr/>
            </a:pPr>
            <a:endParaRPr lang="en-US" sz="1800" dirty="0" smtClean="0">
              <a:latin typeface="+mj-lt"/>
            </a:endParaRPr>
          </a:p>
        </p:txBody>
      </p:sp>
      <p:sp>
        <p:nvSpPr>
          <p:cNvPr id="16386" name="TextBox 8"/>
          <p:cNvSpPr txBox="1">
            <a:spLocks noChangeArrowheads="1"/>
          </p:cNvSpPr>
          <p:nvPr/>
        </p:nvSpPr>
        <p:spPr bwMode="auto">
          <a:xfrm>
            <a:off x="2692400" y="287972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263406" y="0"/>
            <a:ext cx="8604504" cy="1128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18288" bIns="0" anchor="b"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2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rPr>
              <a:t>What is </a:t>
            </a:r>
            <a:r>
              <a:rPr lang="en-US" sz="2800" b="1" dirty="0" smtClean="0">
                <a:solidFill>
                  <a:schemeClr val="tx2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rPr>
              <a:t>the event</a:t>
            </a:r>
            <a:r>
              <a:rPr lang="en-US" sz="2800" b="1" dirty="0">
                <a:solidFill>
                  <a:schemeClr val="tx2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rPr>
              <a:t>?</a:t>
            </a:r>
          </a:p>
          <a:p>
            <a:pPr defTabSz="914400" fontAlgn="auto">
              <a:spcAft>
                <a:spcPts val="0"/>
              </a:spcAft>
              <a:defRPr/>
            </a:pPr>
            <a:endParaRPr lang="en-US" sz="2800" b="1" dirty="0">
              <a:solidFill>
                <a:schemeClr val="tx2"/>
              </a:solidFill>
              <a:latin typeface="Times New Roman"/>
              <a:ea typeface="+mj-ea"/>
              <a:cs typeface="+mj-cs"/>
            </a:endParaRPr>
          </a:p>
        </p:txBody>
      </p:sp>
      <p:pic>
        <p:nvPicPr>
          <p:cNvPr id="16388" name="Picture 1" descr="Screen Shot 2017-12-12 at 2.12.3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66501"/>
          <a:stretch>
            <a:fillRect/>
          </a:stretch>
        </p:blipFill>
        <p:spPr bwMode="auto">
          <a:xfrm>
            <a:off x="5943600" y="3429000"/>
            <a:ext cx="261461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943600" y="5430838"/>
            <a:ext cx="2614613" cy="182562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6390" name="Picture 1" descr="2017-11-18 11.27.3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2" r="5511"/>
          <a:stretch>
            <a:fillRect/>
          </a:stretch>
        </p:blipFill>
        <p:spPr bwMode="auto">
          <a:xfrm>
            <a:off x="4114800" y="914400"/>
            <a:ext cx="25146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4" descr="2017-11-18 11.51.3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543007" y="1372394"/>
            <a:ext cx="2057400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5" descr="2017-11-18 11.56.49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96332" y="1372394"/>
            <a:ext cx="2057400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6" descr="2017-11-18 11.52.0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81738" y="1371600"/>
            <a:ext cx="20574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1" descr="thumb_IMG_6145_1024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0406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914400" y="3246438"/>
            <a:ext cx="1371600" cy="639762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2286000" y="3246438"/>
            <a:ext cx="1371600" cy="639762"/>
          </a:xfrm>
          <a:prstGeom prst="rect">
            <a:avLst/>
          </a:prstGeom>
          <a:solidFill>
            <a:srgbClr val="0000FF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914400" y="1646238"/>
            <a:ext cx="1371600" cy="639762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286000" y="1646238"/>
            <a:ext cx="1371600" cy="639762"/>
          </a:xfrm>
          <a:prstGeom prst="rect">
            <a:avLst/>
          </a:prstGeom>
          <a:solidFill>
            <a:srgbClr val="0000FF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437" name="TextBox 8"/>
          <p:cNvSpPr txBox="1">
            <a:spLocks noChangeArrowheads="1"/>
          </p:cNvSpPr>
          <p:nvPr/>
        </p:nvSpPr>
        <p:spPr bwMode="auto">
          <a:xfrm>
            <a:off x="2692400" y="287972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263406" y="0"/>
            <a:ext cx="8604504" cy="1128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18288" bIns="0" anchor="b"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2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rPr>
              <a:t>What did I want to happen during Density’s Child demo?</a:t>
            </a:r>
          </a:p>
          <a:p>
            <a:pPr algn="ctr" defTabSz="914400" fontAlgn="auto">
              <a:spcAft>
                <a:spcPts val="0"/>
              </a:spcAft>
              <a:defRPr/>
            </a:pPr>
            <a:endParaRPr lang="en-US" sz="2800" b="1" dirty="0">
              <a:solidFill>
                <a:schemeClr val="tx2"/>
              </a:solidFill>
              <a:latin typeface="+mj-lt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4400" y="1371600"/>
            <a:ext cx="1371600" cy="9144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86000" y="1371600"/>
            <a:ext cx="1371600" cy="9144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14400" y="2971800"/>
            <a:ext cx="1371600" cy="9144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286000" y="2971800"/>
            <a:ext cx="1371600" cy="9144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Down Arrow 34"/>
          <p:cNvSpPr/>
          <p:nvPr/>
        </p:nvSpPr>
        <p:spPr>
          <a:xfrm rot="16200000">
            <a:off x="2194718" y="1554957"/>
            <a:ext cx="182563" cy="4572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Down Arrow 36"/>
          <p:cNvSpPr/>
          <p:nvPr/>
        </p:nvSpPr>
        <p:spPr>
          <a:xfrm rot="5400000">
            <a:off x="2193925" y="1828800"/>
            <a:ext cx="184150" cy="4572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Down Arrow 37"/>
          <p:cNvSpPr/>
          <p:nvPr/>
        </p:nvSpPr>
        <p:spPr>
          <a:xfrm rot="5400000">
            <a:off x="2193925" y="3200400"/>
            <a:ext cx="184150" cy="4572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Down Arrow 38"/>
          <p:cNvSpPr/>
          <p:nvPr/>
        </p:nvSpPr>
        <p:spPr>
          <a:xfrm rot="16200000">
            <a:off x="2194719" y="3474244"/>
            <a:ext cx="182562" cy="4572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447" name="TextBox 44"/>
          <p:cNvSpPr txBox="1">
            <a:spLocks noChangeArrowheads="1"/>
          </p:cNvSpPr>
          <p:nvPr/>
        </p:nvSpPr>
        <p:spPr bwMode="auto">
          <a:xfrm>
            <a:off x="914400" y="1001713"/>
            <a:ext cx="1295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Demo 1</a:t>
            </a:r>
          </a:p>
        </p:txBody>
      </p:sp>
      <p:sp>
        <p:nvSpPr>
          <p:cNvPr id="28" name="Content Placeholder 2"/>
          <p:cNvSpPr txBox="1">
            <a:spLocks/>
          </p:cNvSpPr>
          <p:nvPr/>
        </p:nvSpPr>
        <p:spPr bwMode="auto">
          <a:xfrm>
            <a:off x="914400" y="4114800"/>
            <a:ext cx="8229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389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defTabSz="4389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389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389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389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>
              <a:buClr>
                <a:srgbClr val="0BD0D9"/>
              </a:buClr>
              <a:buSzPct val="95000"/>
              <a:defRPr/>
            </a:pPr>
            <a:endParaRPr lang="en-US" sz="1800" dirty="0" smtClean="0">
              <a:latin typeface="+mj-lt"/>
            </a:endParaRPr>
          </a:p>
          <a:p>
            <a:pPr lvl="1">
              <a:buClr>
                <a:srgbClr val="0BD0D9"/>
              </a:buClr>
              <a:buSzPct val="95000"/>
              <a:defRPr/>
            </a:pPr>
            <a:endParaRPr lang="en-US" sz="1800" b="1" dirty="0" smtClean="0">
              <a:solidFill>
                <a:srgbClr val="1F8CC6"/>
              </a:solidFill>
              <a:latin typeface="+mj-lt"/>
            </a:endParaRPr>
          </a:p>
          <a:p>
            <a:pPr lvl="1">
              <a:buClr>
                <a:srgbClr val="0BD0D9"/>
              </a:buClr>
              <a:buSzPct val="95000"/>
              <a:defRPr/>
            </a:pPr>
            <a:r>
              <a:rPr lang="en-US" sz="2000" b="1" dirty="0" smtClean="0">
                <a:solidFill>
                  <a:srgbClr val="1F8CC6"/>
                </a:solidFill>
                <a:latin typeface="+mj-lt"/>
              </a:rPr>
              <a:t>4 mini-demos to:</a:t>
            </a:r>
          </a:p>
          <a:p>
            <a:pPr marL="800100" lvl="1" indent="-342900">
              <a:buClr>
                <a:srgbClr val="0BD0D9"/>
              </a:buClr>
              <a:buSzPct val="95000"/>
              <a:buFontTx/>
              <a:buAutoNum type="arabicParenR"/>
              <a:defRPr/>
            </a:pPr>
            <a:r>
              <a:rPr lang="en-US" sz="1800" dirty="0" smtClean="0">
                <a:latin typeface="+mj-lt"/>
              </a:rPr>
              <a:t>Learn about influence of temperature and salinity on density</a:t>
            </a:r>
          </a:p>
          <a:p>
            <a:pPr marL="800100" lvl="1" indent="-342900">
              <a:buClr>
                <a:srgbClr val="0BD0D9"/>
              </a:buClr>
              <a:buSzPct val="95000"/>
              <a:buFontTx/>
              <a:buAutoNum type="arabicParenR"/>
              <a:defRPr/>
            </a:pPr>
            <a:r>
              <a:rPr lang="en-US" sz="1800" dirty="0" smtClean="0">
                <a:latin typeface="+mj-lt"/>
              </a:rPr>
              <a:t>Form density layers</a:t>
            </a:r>
          </a:p>
          <a:p>
            <a:pPr marL="800100" lvl="1" indent="-342900">
              <a:buClr>
                <a:srgbClr val="0BD0D9"/>
              </a:buClr>
              <a:buSzPct val="95000"/>
              <a:buFontTx/>
              <a:buAutoNum type="arabicParenR"/>
              <a:defRPr/>
            </a:pPr>
            <a:r>
              <a:rPr lang="en-US" sz="1800" dirty="0" smtClean="0">
                <a:latin typeface="+mj-lt"/>
              </a:rPr>
              <a:t>Observe convection currents</a:t>
            </a:r>
          </a:p>
          <a:p>
            <a:pPr marL="800100" lvl="1" indent="-342900">
              <a:buClr>
                <a:srgbClr val="0BD0D9"/>
              </a:buClr>
              <a:buSzPct val="95000"/>
              <a:buFontTx/>
              <a:buAutoNum type="arabicParenR"/>
              <a:defRPr/>
            </a:pPr>
            <a:r>
              <a:rPr lang="en-US" sz="1800" dirty="0" smtClean="0">
                <a:latin typeface="+mj-lt"/>
              </a:rPr>
              <a:t>Learn about how fresh ice melts over fresh vs. salty water </a:t>
            </a: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5321300" y="1920875"/>
            <a:ext cx="1371600" cy="365125"/>
          </a:xfrm>
          <a:prstGeom prst="rect">
            <a:avLst/>
          </a:prstGeom>
          <a:solidFill>
            <a:srgbClr val="FFFF00">
              <a:alpha val="50195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5289550" y="1371600"/>
            <a:ext cx="1371600" cy="9144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6661150" y="1371600"/>
            <a:ext cx="1371600" cy="9144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5305425" y="1646238"/>
            <a:ext cx="1371600" cy="320675"/>
          </a:xfrm>
          <a:prstGeom prst="rect">
            <a:avLst/>
          </a:prstGeom>
          <a:solidFill>
            <a:srgbClr val="0000FF">
              <a:alpha val="50195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6677025" y="1646238"/>
            <a:ext cx="1371600" cy="639762"/>
          </a:xfrm>
          <a:prstGeom prst="rect">
            <a:avLst/>
          </a:prstGeom>
          <a:solidFill>
            <a:srgbClr val="660066">
              <a:alpha val="50195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1" name="TextBox 35"/>
          <p:cNvSpPr txBox="1">
            <a:spLocks noChangeArrowheads="1"/>
          </p:cNvSpPr>
          <p:nvPr/>
        </p:nvSpPr>
        <p:spPr bwMode="auto">
          <a:xfrm>
            <a:off x="914400" y="1779588"/>
            <a:ext cx="1371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800" dirty="0" smtClean="0">
                <a:latin typeface="+mj-lt"/>
              </a:rPr>
              <a:t>Warm</a:t>
            </a:r>
            <a:r>
              <a:rPr lang="en-US" sz="1800" dirty="0" smtClean="0"/>
              <a:t>	</a:t>
            </a:r>
          </a:p>
        </p:txBody>
      </p:sp>
      <p:sp>
        <p:nvSpPr>
          <p:cNvPr id="43" name="TextBox 35"/>
          <p:cNvSpPr txBox="1">
            <a:spLocks noChangeArrowheads="1"/>
          </p:cNvSpPr>
          <p:nvPr/>
        </p:nvSpPr>
        <p:spPr bwMode="auto">
          <a:xfrm>
            <a:off x="914400" y="3386138"/>
            <a:ext cx="1371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800" dirty="0" smtClean="0">
                <a:latin typeface="+mj-lt"/>
              </a:rPr>
              <a:t>Salty</a:t>
            </a:r>
            <a:r>
              <a:rPr lang="en-US" sz="1800" dirty="0" smtClean="0"/>
              <a:t>	</a:t>
            </a:r>
          </a:p>
        </p:txBody>
      </p:sp>
      <p:sp>
        <p:nvSpPr>
          <p:cNvPr id="44" name="TextBox 35"/>
          <p:cNvSpPr txBox="1">
            <a:spLocks noChangeArrowheads="1"/>
          </p:cNvSpPr>
          <p:nvPr/>
        </p:nvSpPr>
        <p:spPr bwMode="auto">
          <a:xfrm>
            <a:off x="2286000" y="3386138"/>
            <a:ext cx="1371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800" dirty="0" smtClean="0">
                <a:latin typeface="+mj-lt"/>
              </a:rPr>
              <a:t>Fresh</a:t>
            </a:r>
            <a:r>
              <a:rPr lang="en-US" sz="1800" dirty="0" smtClean="0"/>
              <a:t>	</a:t>
            </a:r>
          </a:p>
        </p:txBody>
      </p:sp>
      <p:sp>
        <p:nvSpPr>
          <p:cNvPr id="45" name="TextBox 35"/>
          <p:cNvSpPr txBox="1">
            <a:spLocks noChangeArrowheads="1"/>
          </p:cNvSpPr>
          <p:nvPr/>
        </p:nvSpPr>
        <p:spPr bwMode="auto">
          <a:xfrm>
            <a:off x="2286000" y="1779588"/>
            <a:ext cx="1371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800" dirty="0" smtClean="0">
                <a:latin typeface="+mj-lt"/>
              </a:rPr>
              <a:t>Cold</a:t>
            </a:r>
            <a:r>
              <a:rPr lang="en-US" sz="1800" dirty="0" smtClean="0"/>
              <a:t>	</a:t>
            </a:r>
          </a:p>
        </p:txBody>
      </p:sp>
      <p:sp>
        <p:nvSpPr>
          <p:cNvPr id="46" name="Rectangle 45"/>
          <p:cNvSpPr/>
          <p:nvPr/>
        </p:nvSpPr>
        <p:spPr>
          <a:xfrm>
            <a:off x="5737225" y="3314700"/>
            <a:ext cx="228600" cy="228600"/>
          </a:xfrm>
          <a:prstGeom prst="rect">
            <a:avLst/>
          </a:prstGeom>
          <a:solidFill>
            <a:srgbClr val="0080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5330825" y="3302000"/>
            <a:ext cx="1092200" cy="169863"/>
          </a:xfrm>
          <a:custGeom>
            <a:avLst/>
            <a:gdLst>
              <a:gd name="connsiteX0" fmla="*/ 0 w 1092200"/>
              <a:gd name="connsiteY0" fmla="*/ 169333 h 169497"/>
              <a:gd name="connsiteX1" fmla="*/ 186267 w 1092200"/>
              <a:gd name="connsiteY1" fmla="*/ 0 h 169497"/>
              <a:gd name="connsiteX2" fmla="*/ 745067 w 1092200"/>
              <a:gd name="connsiteY2" fmla="*/ 169333 h 169497"/>
              <a:gd name="connsiteX3" fmla="*/ 1092200 w 1092200"/>
              <a:gd name="connsiteY3" fmla="*/ 33867 h 169497"/>
              <a:gd name="connsiteX4" fmla="*/ 1092200 w 1092200"/>
              <a:gd name="connsiteY4" fmla="*/ 33867 h 169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2200" h="169497">
                <a:moveTo>
                  <a:pt x="0" y="169333"/>
                </a:moveTo>
                <a:cubicBezTo>
                  <a:pt x="31044" y="84666"/>
                  <a:pt x="62089" y="0"/>
                  <a:pt x="186267" y="0"/>
                </a:cubicBezTo>
                <a:cubicBezTo>
                  <a:pt x="310445" y="0"/>
                  <a:pt x="594078" y="163689"/>
                  <a:pt x="745067" y="169333"/>
                </a:cubicBezTo>
                <a:cubicBezTo>
                  <a:pt x="896056" y="174977"/>
                  <a:pt x="1092200" y="33867"/>
                  <a:pt x="1092200" y="33867"/>
                </a:cubicBezTo>
                <a:lnTo>
                  <a:pt x="1092200" y="33867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" name="Trapezoid 47"/>
          <p:cNvSpPr/>
          <p:nvPr/>
        </p:nvSpPr>
        <p:spPr>
          <a:xfrm rot="10800000">
            <a:off x="5211763" y="2971800"/>
            <a:ext cx="1312862" cy="1244600"/>
          </a:xfrm>
          <a:prstGeom prst="trapezoid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7270750" y="3302000"/>
            <a:ext cx="228600" cy="228600"/>
          </a:xfrm>
          <a:prstGeom prst="rect">
            <a:avLst/>
          </a:prstGeom>
          <a:solidFill>
            <a:srgbClr val="0080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0" name="Freeform 49"/>
          <p:cNvSpPr/>
          <p:nvPr/>
        </p:nvSpPr>
        <p:spPr>
          <a:xfrm>
            <a:off x="6870700" y="3302000"/>
            <a:ext cx="1092200" cy="169863"/>
          </a:xfrm>
          <a:custGeom>
            <a:avLst/>
            <a:gdLst>
              <a:gd name="connsiteX0" fmla="*/ 0 w 1092200"/>
              <a:gd name="connsiteY0" fmla="*/ 169333 h 169497"/>
              <a:gd name="connsiteX1" fmla="*/ 186267 w 1092200"/>
              <a:gd name="connsiteY1" fmla="*/ 0 h 169497"/>
              <a:gd name="connsiteX2" fmla="*/ 745067 w 1092200"/>
              <a:gd name="connsiteY2" fmla="*/ 169333 h 169497"/>
              <a:gd name="connsiteX3" fmla="*/ 1092200 w 1092200"/>
              <a:gd name="connsiteY3" fmla="*/ 33867 h 169497"/>
              <a:gd name="connsiteX4" fmla="*/ 1092200 w 1092200"/>
              <a:gd name="connsiteY4" fmla="*/ 33867 h 169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2200" h="169497">
                <a:moveTo>
                  <a:pt x="0" y="169333"/>
                </a:moveTo>
                <a:cubicBezTo>
                  <a:pt x="31044" y="84666"/>
                  <a:pt x="62089" y="0"/>
                  <a:pt x="186267" y="0"/>
                </a:cubicBezTo>
                <a:cubicBezTo>
                  <a:pt x="310445" y="0"/>
                  <a:pt x="594078" y="163689"/>
                  <a:pt x="745067" y="169333"/>
                </a:cubicBezTo>
                <a:cubicBezTo>
                  <a:pt x="896056" y="174977"/>
                  <a:pt x="1092200" y="33867"/>
                  <a:pt x="1092200" y="33867"/>
                </a:cubicBezTo>
                <a:lnTo>
                  <a:pt x="1092200" y="33867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" name="Trapezoid 50"/>
          <p:cNvSpPr/>
          <p:nvPr/>
        </p:nvSpPr>
        <p:spPr>
          <a:xfrm rot="10800000">
            <a:off x="6735763" y="2971800"/>
            <a:ext cx="1312862" cy="1244600"/>
          </a:xfrm>
          <a:prstGeom prst="trapezoid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2" name="TextBox 35"/>
          <p:cNvSpPr txBox="1">
            <a:spLocks noChangeArrowheads="1"/>
          </p:cNvSpPr>
          <p:nvPr/>
        </p:nvSpPr>
        <p:spPr bwMode="auto">
          <a:xfrm>
            <a:off x="5211763" y="3700463"/>
            <a:ext cx="1371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800" dirty="0" smtClean="0">
                <a:latin typeface="+mj-lt"/>
              </a:rPr>
              <a:t>Fresh</a:t>
            </a:r>
            <a:r>
              <a:rPr lang="en-US" sz="1800" dirty="0" smtClean="0"/>
              <a:t>	</a:t>
            </a:r>
          </a:p>
        </p:txBody>
      </p:sp>
      <p:sp>
        <p:nvSpPr>
          <p:cNvPr id="53" name="TextBox 35"/>
          <p:cNvSpPr txBox="1">
            <a:spLocks noChangeArrowheads="1"/>
          </p:cNvSpPr>
          <p:nvPr/>
        </p:nvSpPr>
        <p:spPr bwMode="auto">
          <a:xfrm>
            <a:off x="6735763" y="3700463"/>
            <a:ext cx="1371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800" dirty="0" smtClean="0">
                <a:latin typeface="+mj-lt"/>
              </a:rPr>
              <a:t>Salty</a:t>
            </a:r>
            <a:r>
              <a:rPr lang="en-US" sz="1800" dirty="0" smtClean="0"/>
              <a:t>	</a:t>
            </a:r>
          </a:p>
        </p:txBody>
      </p:sp>
      <p:sp>
        <p:nvSpPr>
          <p:cNvPr id="18466" name="TextBox 44"/>
          <p:cNvSpPr txBox="1">
            <a:spLocks noChangeArrowheads="1"/>
          </p:cNvSpPr>
          <p:nvPr/>
        </p:nvSpPr>
        <p:spPr bwMode="auto">
          <a:xfrm>
            <a:off x="914400" y="2601913"/>
            <a:ext cx="1295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Demo 2</a:t>
            </a:r>
          </a:p>
        </p:txBody>
      </p:sp>
      <p:sp>
        <p:nvSpPr>
          <p:cNvPr id="18467" name="TextBox 44"/>
          <p:cNvSpPr txBox="1">
            <a:spLocks noChangeArrowheads="1"/>
          </p:cNvSpPr>
          <p:nvPr/>
        </p:nvSpPr>
        <p:spPr bwMode="auto">
          <a:xfrm>
            <a:off x="5281613" y="1001713"/>
            <a:ext cx="1295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Demo 3</a:t>
            </a:r>
          </a:p>
        </p:txBody>
      </p:sp>
      <p:sp>
        <p:nvSpPr>
          <p:cNvPr id="18468" name="TextBox 44"/>
          <p:cNvSpPr txBox="1">
            <a:spLocks noChangeArrowheads="1"/>
          </p:cNvSpPr>
          <p:nvPr/>
        </p:nvSpPr>
        <p:spPr bwMode="auto">
          <a:xfrm>
            <a:off x="5211763" y="2570163"/>
            <a:ext cx="1295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Demo 4</a:t>
            </a:r>
          </a:p>
        </p:txBody>
      </p:sp>
      <p:sp>
        <p:nvSpPr>
          <p:cNvPr id="57" name="TextBox 35"/>
          <p:cNvSpPr txBox="1">
            <a:spLocks noChangeArrowheads="1"/>
          </p:cNvSpPr>
          <p:nvPr/>
        </p:nvSpPr>
        <p:spPr bwMode="auto">
          <a:xfrm>
            <a:off x="5289550" y="1644650"/>
            <a:ext cx="1371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800" dirty="0" smtClean="0">
                <a:latin typeface="+mj-lt"/>
              </a:rPr>
              <a:t>Fresh</a:t>
            </a:r>
            <a:r>
              <a:rPr lang="en-US" sz="1800" dirty="0" smtClean="0"/>
              <a:t>	</a:t>
            </a:r>
          </a:p>
        </p:txBody>
      </p:sp>
      <p:sp>
        <p:nvSpPr>
          <p:cNvPr id="58" name="TextBox 35"/>
          <p:cNvSpPr txBox="1">
            <a:spLocks noChangeArrowheads="1"/>
          </p:cNvSpPr>
          <p:nvPr/>
        </p:nvSpPr>
        <p:spPr bwMode="auto">
          <a:xfrm>
            <a:off x="5305425" y="1954213"/>
            <a:ext cx="1371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800" dirty="0" smtClean="0">
                <a:latin typeface="+mj-lt"/>
              </a:rPr>
              <a:t>Salty</a:t>
            </a:r>
            <a:r>
              <a:rPr lang="en-US" sz="1800" dirty="0" smtClean="0"/>
              <a:t>	</a:t>
            </a:r>
          </a:p>
        </p:txBody>
      </p:sp>
      <p:sp>
        <p:nvSpPr>
          <p:cNvPr id="59" name="TextBox 35"/>
          <p:cNvSpPr txBox="1">
            <a:spLocks noChangeArrowheads="1"/>
          </p:cNvSpPr>
          <p:nvPr/>
        </p:nvSpPr>
        <p:spPr bwMode="auto">
          <a:xfrm>
            <a:off x="6677025" y="1779588"/>
            <a:ext cx="1371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800" dirty="0" smtClean="0">
                <a:latin typeface="+mj-lt"/>
              </a:rPr>
              <a:t>Blend</a:t>
            </a: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3902701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1409</TotalTime>
  <Words>1751</Words>
  <Application>Microsoft Macintosh PowerPoint</Application>
  <PresentationFormat>On-screen Show (4:3)</PresentationFormat>
  <Paragraphs>226</Paragraphs>
  <Slides>16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GOALS Forum: “Drones are Here!” Intrepid Air, Sea, and Space Museum November 17, 2017      New York City, NY</vt:lpstr>
      <vt:lpstr>“NOAA Hurricane Hunters and Their Drones”</vt:lpstr>
      <vt:lpstr>“NOAA Hurricane Hunters and Their Drones”</vt:lpstr>
      <vt:lpstr>Careers and how to get there</vt:lpstr>
      <vt:lpstr>What did they take away from the event?</vt:lpstr>
      <vt:lpstr>What did I take away from the event?</vt:lpstr>
      <vt:lpstr>PowerPoint Presentation</vt:lpstr>
      <vt:lpstr>PowerPoint Presentation</vt:lpstr>
      <vt:lpstr>PowerPoint Presentation</vt:lpstr>
      <vt:lpstr>PowerPoint Presentation</vt:lpstr>
      <vt:lpstr>The Events</vt:lpstr>
      <vt:lpstr>What (reactions) did I want to happen?</vt:lpstr>
      <vt:lpstr>What (reactions) happened?</vt:lpstr>
      <vt:lpstr>What would I do same/differently?</vt:lpstr>
      <vt:lpstr>Funniest Questions</vt:lpstr>
    </vt:vector>
  </TitlesOfParts>
  <Company>FSU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Events</dc:title>
  <dc:creator>Lisa Bucci</dc:creator>
  <cp:lastModifiedBy>Lisa Bucci</cp:lastModifiedBy>
  <cp:revision>19</cp:revision>
  <dcterms:created xsi:type="dcterms:W3CDTF">2017-12-14T15:18:02Z</dcterms:created>
  <dcterms:modified xsi:type="dcterms:W3CDTF">2017-12-15T14:50:22Z</dcterms:modified>
</cp:coreProperties>
</file>