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8" r:id="rId3"/>
    <p:sldId id="326" r:id="rId4"/>
    <p:sldId id="313" r:id="rId5"/>
    <p:sldId id="318" r:id="rId6"/>
    <p:sldId id="314" r:id="rId7"/>
    <p:sldId id="308" r:id="rId8"/>
    <p:sldId id="315" r:id="rId9"/>
    <p:sldId id="266" r:id="rId10"/>
    <p:sldId id="262" r:id="rId11"/>
    <p:sldId id="304" r:id="rId12"/>
    <p:sldId id="305" r:id="rId13"/>
    <p:sldId id="294" r:id="rId14"/>
    <p:sldId id="269" r:id="rId15"/>
    <p:sldId id="267" r:id="rId16"/>
    <p:sldId id="268" r:id="rId17"/>
    <p:sldId id="316" r:id="rId18"/>
    <p:sldId id="317" r:id="rId19"/>
    <p:sldId id="293" r:id="rId20"/>
    <p:sldId id="270" r:id="rId21"/>
    <p:sldId id="291" r:id="rId22"/>
    <p:sldId id="292" r:id="rId23"/>
    <p:sldId id="296" r:id="rId24"/>
    <p:sldId id="320" r:id="rId25"/>
    <p:sldId id="322" r:id="rId26"/>
    <p:sldId id="321" r:id="rId27"/>
    <p:sldId id="324" r:id="rId28"/>
    <p:sldId id="325" r:id="rId29"/>
    <p:sldId id="289" r:id="rId30"/>
    <p:sldId id="319" r:id="rId31"/>
    <p:sldId id="298" r:id="rId32"/>
    <p:sldId id="300" r:id="rId33"/>
    <p:sldId id="301" r:id="rId34"/>
    <p:sldId id="279" r:id="rId35"/>
    <p:sldId id="280" r:id="rId36"/>
    <p:sldId id="257" r:id="rId37"/>
    <p:sldId id="297" r:id="rId3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90099"/>
    <a:srgbClr val="CC0099"/>
    <a:srgbClr val="FF00FF"/>
    <a:srgbClr val="FF996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adeGothic"/>
          <a:ea typeface="TradeGothic"/>
          <a:cs typeface="TradeGothi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F4CACA"/>
          </a:solidFill>
        </a:fill>
      </a:tcStyle>
    </a:wholeTbl>
    <a:band2H>
      <a:tcTxStyle/>
      <a:tcStyle>
        <a:tcBdr/>
        <a:fill>
          <a:solidFill>
            <a:srgbClr val="FAE6E6"/>
          </a:solidFill>
        </a:fill>
      </a:tcStyle>
    </a:band2H>
    <a:firstCol>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TradeGothic"/>
          <a:ea typeface="TradeGothic"/>
          <a:cs typeface="TradeGothi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TradeGothic"/>
          <a:ea typeface="TradeGothic"/>
          <a:cs typeface="TradeGothi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TradeGothic"/>
          <a:ea typeface="TradeGothic"/>
          <a:cs typeface="Trade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TradeGothic"/>
          <a:ea typeface="TradeGothic"/>
          <a:cs typeface="TradeGothic"/>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adeGothic"/>
          <a:ea typeface="TradeGothic"/>
          <a:cs typeface="Trade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TradeGothic"/>
          <a:ea typeface="TradeGothic"/>
          <a:cs typeface="TradeGothic"/>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adeGothic"/>
          <a:ea typeface="TradeGothic"/>
          <a:cs typeface="TradeGothi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TradeGothic"/>
          <a:ea typeface="TradeGothic"/>
          <a:cs typeface="TradeGothi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
          <a:latin typeface="TradeGothic"/>
          <a:ea typeface="TradeGothic"/>
          <a:cs typeface="Trade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
          <a:latin typeface="TradeGothic"/>
          <a:ea typeface="TradeGothic"/>
          <a:cs typeface="Trade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adeGothic"/>
          <a:ea typeface="TradeGothic"/>
          <a:cs typeface="TradeGothi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adeGothic"/>
          <a:ea typeface="TradeGothic"/>
          <a:cs typeface="Trade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773" y="56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36580309"/>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0116" name="Slide Number Placeholder 3"/>
          <p:cNvSpPr>
            <a:spLocks noGrp="1"/>
          </p:cNvSpPr>
          <p:nvPr>
            <p:ph type="sldNum" sz="quarter" idx="5"/>
          </p:nvPr>
        </p:nvSpPr>
        <p:spPr>
          <a:xfrm>
            <a:off x="3884613" y="8685213"/>
            <a:ext cx="2971800" cy="457200"/>
          </a:xfrm>
          <a:prstGeom prst="rect">
            <a:avLst/>
          </a:prstGeom>
        </p:spPr>
        <p:txBody>
          <a:bodyPr/>
          <a:lstStyle/>
          <a:p>
            <a:pPr defTabSz="913576">
              <a:defRPr/>
            </a:pPr>
            <a:fld id="{20237A58-FB1C-4DAC-A57C-2BAF9D7B25C1}" type="slidenum">
              <a:rPr lang="en-US" smtClean="0">
                <a:solidFill>
                  <a:srgbClr val="000000"/>
                </a:solidFill>
              </a:rPr>
              <a:pPr defTabSz="913576">
                <a:defRPr/>
              </a:pPr>
              <a:t>11</a:t>
            </a:fld>
            <a:endParaRPr lang="en-US" dirty="0" smtClean="0">
              <a:solidFill>
                <a:srgbClr val="000000"/>
              </a:solidFill>
            </a:endParaRPr>
          </a:p>
        </p:txBody>
      </p:sp>
    </p:spTree>
    <p:extLst>
      <p:ext uri="{BB962C8B-B14F-4D97-AF65-F5344CB8AC3E}">
        <p14:creationId xmlns:p14="http://schemas.microsoft.com/office/powerpoint/2010/main" val="263229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 IFEX is multi-year data collection effort to test data flow to initialize HWRF and for use in model data sets. IFEX is partnership with NWS, NESDIS, &amp; AOC</a:t>
            </a:r>
          </a:p>
          <a:p>
            <a:r>
              <a:t>• HRD developed the capability to make a three-dimensional analysis from automatically quality-controlled Doppler data as part of JHT and a G-IV Doppler radar upgrade proposals.  Horizontal and vertical cross sections of these analyses were transmitted from the P3 to NHC.  The three-dimensional analyses have a vertical resolution of .5 km and a horizontal resolution of 4 km.  Analyses of the horizontal and vertical distribution of radius-height-averaged winds are examples of those sent to NHC in nearly all storms for the late phase of IFEX.  HRD cooperated with NHC to produce analyses of the greatest interest to NHC, namely the 4-km x 4-km x 0.5-km analyses at 500 m and 1 km.</a:t>
            </a:r>
          </a:p>
          <a:p>
            <a:r>
              <a:t>• Goal is to provide QC Doppler radar-radial-velocity observations from NOAA G-IV and WP-3D aircraft in real time to EMC for assimilation into HWRF. HWRF will be able to use data at 1.5 km horizontal resolution and finer vertical resolution to initialize winds in  TC core and immediate environments. Only way to consistently obtain such data is X-Band airborne Doppler radar. 14 real-time analyses sent via SATCOM for NHC in Katrina</a:t>
            </a:r>
          </a:p>
          <a:p>
            <a:r>
              <a:t>Katrina:	5 analyses on 25 August</a:t>
            </a:r>
          </a:p>
          <a:p>
            <a:r>
              <a:t>	4 analyses on 27 August</a:t>
            </a:r>
          </a:p>
          <a:p>
            <a:r>
              <a:t>	5 analyses on 28 August</a:t>
            </a:r>
          </a:p>
        </p:txBody>
      </p:sp>
    </p:spTree>
    <p:extLst>
      <p:ext uri="{BB962C8B-B14F-4D97-AF65-F5344CB8AC3E}">
        <p14:creationId xmlns:p14="http://schemas.microsoft.com/office/powerpoint/2010/main" val="304096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p>
        </p:txBody>
      </p:sp>
    </p:spTree>
    <p:extLst>
      <p:ext uri="{BB962C8B-B14F-4D97-AF65-F5344CB8AC3E}">
        <p14:creationId xmlns:p14="http://schemas.microsoft.com/office/powerpoint/2010/main" val="164437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spcBef>
                <a:spcPts val="0"/>
              </a:spcBef>
            </a:pPr>
            <a:r>
              <a:t>UR image depicts dropsonde profiles in eyewall of Hurricane Guillermo (1997) </a:t>
            </a:r>
          </a:p>
          <a:p>
            <a:pPr>
              <a:spcBef>
                <a:spcPts val="0"/>
              </a:spcBef>
            </a:pPr>
            <a:r>
              <a:t>LR image is Doppler Wind Lidar profiles from TCS-08</a:t>
            </a:r>
          </a:p>
        </p:txBody>
      </p:sp>
    </p:spTree>
    <p:extLst>
      <p:ext uri="{BB962C8B-B14F-4D97-AF65-F5344CB8AC3E}">
        <p14:creationId xmlns:p14="http://schemas.microsoft.com/office/powerpoint/2010/main" val="144081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30" tIns="44865" rIns="89730" bIns="44865" numCol="1" anchor="t" anchorCtr="0" compatLnSpc="1">
            <a:prstTxWarp prst="textNoShape">
              <a:avLst/>
            </a:prstTxWarp>
          </a:bodyPr>
          <a:lstStyle/>
          <a:p>
            <a:r>
              <a:rPr lang="en-US" altLang="en-US" smtClean="0"/>
              <a:t>Example of impact of observations on numerical model intensity forecasts.  Observations improve model forecasts through improved initial conditions via data assimilation, in this case using the HRD-developed Ensemble-based Data Assimilation System (HEDAS).  </a:t>
            </a:r>
          </a:p>
          <a:p>
            <a:endParaRPr lang="en-US" altLang="en-US" smtClean="0"/>
          </a:p>
          <a:p>
            <a:r>
              <a:rPr lang="en-US" altLang="en-US" smtClean="0"/>
              <a:t>Example of forecasts using the HWRF model with and without HEDAS.  HWRF forecast with HEDAS (using observations from the P-3 flights in the data assimilation system) showed improved vertical structure of T.S. Isaac compared with HWRF forecast without HEDAS (two cross sections on right side of figure).</a:t>
            </a:r>
          </a:p>
          <a:p>
            <a:endParaRPr lang="en-US" altLang="en-US" smtClean="0"/>
          </a:p>
          <a:p>
            <a:r>
              <a:rPr lang="en-US" altLang="en-US" smtClean="0"/>
              <a:t>Statistics of the intensity forecast errors for Isaac show that runs with HEDAS produced significantly reduced intensity forecast errors (table in bottom left of figure).</a:t>
            </a:r>
          </a:p>
        </p:txBody>
      </p:sp>
      <p:sp>
        <p:nvSpPr>
          <p:cNvPr id="29700" name="Slide Number Placeholder 3"/>
          <p:cNvSpPr>
            <a:spLocks noGrp="1"/>
          </p:cNvSpPr>
          <p:nvPr>
            <p:ph type="sldNum" sz="quarter" idx="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a:solidFill>
                  <a:schemeClr val="tx1"/>
                </a:solidFill>
                <a:latin typeface="Arial" pitchFamily="34" charset="0"/>
                <a:ea typeface="MS PGothic" pitchFamily="34" charset="-128"/>
              </a:defRPr>
            </a:lvl1pPr>
            <a:lvl2pPr marL="742909" indent="-285734" eaLnBrk="0" hangingPunct="0">
              <a:defRPr>
                <a:solidFill>
                  <a:schemeClr val="tx1"/>
                </a:solidFill>
                <a:latin typeface="Arial" pitchFamily="34" charset="0"/>
                <a:ea typeface="MS PGothic" pitchFamily="34" charset="-128"/>
              </a:defRPr>
            </a:lvl2pPr>
            <a:lvl3pPr marL="1142937" indent="-228587" eaLnBrk="0" hangingPunct="0">
              <a:defRPr>
                <a:solidFill>
                  <a:schemeClr val="tx1"/>
                </a:solidFill>
                <a:latin typeface="Arial" pitchFamily="34" charset="0"/>
                <a:ea typeface="MS PGothic" pitchFamily="34" charset="-128"/>
              </a:defRPr>
            </a:lvl3pPr>
            <a:lvl4pPr marL="1600112" indent="-228587" eaLnBrk="0" hangingPunct="0">
              <a:defRPr>
                <a:solidFill>
                  <a:schemeClr val="tx1"/>
                </a:solidFill>
                <a:latin typeface="Arial" pitchFamily="34" charset="0"/>
                <a:ea typeface="MS PGothic" pitchFamily="34" charset="-128"/>
              </a:defRPr>
            </a:lvl4pPr>
            <a:lvl5pPr marL="2057287" indent="-228587" eaLnBrk="0" hangingPunct="0">
              <a:defRPr>
                <a:solidFill>
                  <a:schemeClr val="tx1"/>
                </a:solidFill>
                <a:latin typeface="Arial" pitchFamily="34" charset="0"/>
                <a:ea typeface="MS PGothic" pitchFamily="34" charset="-128"/>
              </a:defRPr>
            </a:lvl5pPr>
            <a:lvl6pPr marL="2514461" indent="-228587" eaLnBrk="0" fontAlgn="base" hangingPunct="0">
              <a:spcBef>
                <a:spcPct val="0"/>
              </a:spcBef>
              <a:spcAft>
                <a:spcPct val="0"/>
              </a:spcAft>
              <a:defRPr>
                <a:solidFill>
                  <a:schemeClr val="tx1"/>
                </a:solidFill>
                <a:latin typeface="Arial" pitchFamily="34" charset="0"/>
                <a:ea typeface="MS PGothic" pitchFamily="34" charset="-128"/>
              </a:defRPr>
            </a:lvl6pPr>
            <a:lvl7pPr marL="2971635" indent="-228587" eaLnBrk="0" fontAlgn="base" hangingPunct="0">
              <a:spcBef>
                <a:spcPct val="0"/>
              </a:spcBef>
              <a:spcAft>
                <a:spcPct val="0"/>
              </a:spcAft>
              <a:defRPr>
                <a:solidFill>
                  <a:schemeClr val="tx1"/>
                </a:solidFill>
                <a:latin typeface="Arial" pitchFamily="34" charset="0"/>
                <a:ea typeface="MS PGothic" pitchFamily="34" charset="-128"/>
              </a:defRPr>
            </a:lvl7pPr>
            <a:lvl8pPr marL="3428810" indent="-228587" eaLnBrk="0" fontAlgn="base" hangingPunct="0">
              <a:spcBef>
                <a:spcPct val="0"/>
              </a:spcBef>
              <a:spcAft>
                <a:spcPct val="0"/>
              </a:spcAft>
              <a:defRPr>
                <a:solidFill>
                  <a:schemeClr val="tx1"/>
                </a:solidFill>
                <a:latin typeface="Arial" pitchFamily="34" charset="0"/>
                <a:ea typeface="MS PGothic" pitchFamily="34" charset="-128"/>
              </a:defRPr>
            </a:lvl8pPr>
            <a:lvl9pPr marL="3885985" indent="-2285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3E50DE7-E693-4A9C-ADFA-0858BF724BDD}" type="slidenum">
              <a:rPr lang="en-US" altLang="en-US">
                <a:solidFill>
                  <a:prstClr val="black"/>
                </a:solidFill>
              </a:rPr>
              <a:pPr eaLnBrk="1" hangingPunct="1"/>
              <a:t>27</a:t>
            </a:fld>
            <a:endParaRPr lang="en-US" altLang="en-US">
              <a:solidFill>
                <a:prstClr val="black"/>
              </a:solidFill>
            </a:endParaRPr>
          </a:p>
        </p:txBody>
      </p:sp>
    </p:spTree>
    <p:extLst>
      <p:ext uri="{BB962C8B-B14F-4D97-AF65-F5344CB8AC3E}">
        <p14:creationId xmlns:p14="http://schemas.microsoft.com/office/powerpoint/2010/main" val="301508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30" tIns="44865" rIns="89730" bIns="44865" numCol="1" anchor="t" anchorCtr="0" compatLnSpc="1">
            <a:prstTxWarp prst="textNoShape">
              <a:avLst/>
            </a:prstTxWarp>
          </a:bodyPr>
          <a:lstStyle/>
          <a:p>
            <a:r>
              <a:rPr lang="en-US" altLang="en-US" smtClean="0"/>
              <a:t>Example of impact of observations on numerical model intensity forecasts.  Observations improve model forecasts through improved initial conditions via data assimilation, in this case using the HRD-developed Ensemble-based Data Assimilation System (HEDAS).  </a:t>
            </a:r>
          </a:p>
          <a:p>
            <a:endParaRPr lang="en-US" altLang="en-US" smtClean="0"/>
          </a:p>
          <a:p>
            <a:r>
              <a:rPr lang="en-US" altLang="en-US" smtClean="0"/>
              <a:t>Example of forecasts using the HWRF model with and without HEDAS.  HWRF forecast with HEDAS (using observations from the P-3 flights in the data assimilation system) showed improved vertical structure of T.S. Isaac compared with HWRF forecast without HEDAS (two cross sections on right side of figure).</a:t>
            </a:r>
          </a:p>
          <a:p>
            <a:endParaRPr lang="en-US" altLang="en-US" smtClean="0"/>
          </a:p>
          <a:p>
            <a:r>
              <a:rPr lang="en-US" altLang="en-US" smtClean="0"/>
              <a:t>Statistics of the intensity forecast errors for Isaac show that runs with HEDAS produced significantly reduced intensity forecast errors (table in bottom left of figure).</a:t>
            </a:r>
          </a:p>
        </p:txBody>
      </p:sp>
      <p:sp>
        <p:nvSpPr>
          <p:cNvPr id="29700" name="Slide Number Placeholder 3"/>
          <p:cNvSpPr>
            <a:spLocks noGrp="1"/>
          </p:cNvSpPr>
          <p:nvPr>
            <p:ph type="sldNum" sz="quarter" idx="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a:solidFill>
                  <a:schemeClr val="tx1"/>
                </a:solidFill>
                <a:latin typeface="Arial" pitchFamily="34" charset="0"/>
                <a:ea typeface="MS PGothic" pitchFamily="34" charset="-128"/>
              </a:defRPr>
            </a:lvl1pPr>
            <a:lvl2pPr marL="742909" indent="-285734" eaLnBrk="0" hangingPunct="0">
              <a:defRPr>
                <a:solidFill>
                  <a:schemeClr val="tx1"/>
                </a:solidFill>
                <a:latin typeface="Arial" pitchFamily="34" charset="0"/>
                <a:ea typeface="MS PGothic" pitchFamily="34" charset="-128"/>
              </a:defRPr>
            </a:lvl2pPr>
            <a:lvl3pPr marL="1142937" indent="-228587" eaLnBrk="0" hangingPunct="0">
              <a:defRPr>
                <a:solidFill>
                  <a:schemeClr val="tx1"/>
                </a:solidFill>
                <a:latin typeface="Arial" pitchFamily="34" charset="0"/>
                <a:ea typeface="MS PGothic" pitchFamily="34" charset="-128"/>
              </a:defRPr>
            </a:lvl3pPr>
            <a:lvl4pPr marL="1600112" indent="-228587" eaLnBrk="0" hangingPunct="0">
              <a:defRPr>
                <a:solidFill>
                  <a:schemeClr val="tx1"/>
                </a:solidFill>
                <a:latin typeface="Arial" pitchFamily="34" charset="0"/>
                <a:ea typeface="MS PGothic" pitchFamily="34" charset="-128"/>
              </a:defRPr>
            </a:lvl4pPr>
            <a:lvl5pPr marL="2057287" indent="-228587" eaLnBrk="0" hangingPunct="0">
              <a:defRPr>
                <a:solidFill>
                  <a:schemeClr val="tx1"/>
                </a:solidFill>
                <a:latin typeface="Arial" pitchFamily="34" charset="0"/>
                <a:ea typeface="MS PGothic" pitchFamily="34" charset="-128"/>
              </a:defRPr>
            </a:lvl5pPr>
            <a:lvl6pPr marL="2514461" indent="-228587" eaLnBrk="0" fontAlgn="base" hangingPunct="0">
              <a:spcBef>
                <a:spcPct val="0"/>
              </a:spcBef>
              <a:spcAft>
                <a:spcPct val="0"/>
              </a:spcAft>
              <a:defRPr>
                <a:solidFill>
                  <a:schemeClr val="tx1"/>
                </a:solidFill>
                <a:latin typeface="Arial" pitchFamily="34" charset="0"/>
                <a:ea typeface="MS PGothic" pitchFamily="34" charset="-128"/>
              </a:defRPr>
            </a:lvl6pPr>
            <a:lvl7pPr marL="2971635" indent="-228587" eaLnBrk="0" fontAlgn="base" hangingPunct="0">
              <a:spcBef>
                <a:spcPct val="0"/>
              </a:spcBef>
              <a:spcAft>
                <a:spcPct val="0"/>
              </a:spcAft>
              <a:defRPr>
                <a:solidFill>
                  <a:schemeClr val="tx1"/>
                </a:solidFill>
                <a:latin typeface="Arial" pitchFamily="34" charset="0"/>
                <a:ea typeface="MS PGothic" pitchFamily="34" charset="-128"/>
              </a:defRPr>
            </a:lvl7pPr>
            <a:lvl8pPr marL="3428810" indent="-228587" eaLnBrk="0" fontAlgn="base" hangingPunct="0">
              <a:spcBef>
                <a:spcPct val="0"/>
              </a:spcBef>
              <a:spcAft>
                <a:spcPct val="0"/>
              </a:spcAft>
              <a:defRPr>
                <a:solidFill>
                  <a:schemeClr val="tx1"/>
                </a:solidFill>
                <a:latin typeface="Arial" pitchFamily="34" charset="0"/>
                <a:ea typeface="MS PGothic" pitchFamily="34" charset="-128"/>
              </a:defRPr>
            </a:lvl8pPr>
            <a:lvl9pPr marL="3885985" indent="-2285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3E50DE7-E693-4A9C-ADFA-0858BF724BDD}" type="slidenum">
              <a:rPr lang="en-US" altLang="en-US">
                <a:solidFill>
                  <a:prstClr val="black"/>
                </a:solidFill>
              </a:rPr>
              <a:pPr eaLnBrk="1" hangingPunct="1"/>
              <a:t>28</a:t>
            </a:fld>
            <a:endParaRPr lang="en-US" altLang="en-US">
              <a:solidFill>
                <a:prstClr val="black"/>
              </a:solidFill>
            </a:endParaRPr>
          </a:p>
        </p:txBody>
      </p:sp>
    </p:spTree>
    <p:extLst>
      <p:ext uri="{BB962C8B-B14F-4D97-AF65-F5344CB8AC3E}">
        <p14:creationId xmlns:p14="http://schemas.microsoft.com/office/powerpoint/2010/main" val="213046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30" tIns="44865" rIns="89730" bIns="44865" numCol="1" anchor="t" anchorCtr="0" compatLnSpc="1">
            <a:prstTxWarp prst="textNoShape">
              <a:avLst/>
            </a:prstTxWarp>
          </a:bodyPr>
          <a:lstStyle/>
          <a:p>
            <a:r>
              <a:rPr lang="en-US" altLang="en-US" smtClean="0"/>
              <a:t>Example of impact of observations on numerical model intensity forecasts.  Observations improve model forecasts through improved initial conditions via data assimilation, in this case using the HRD-developed Ensemble-based Data Assimilation System (HEDAS).  </a:t>
            </a:r>
          </a:p>
          <a:p>
            <a:endParaRPr lang="en-US" altLang="en-US" smtClean="0"/>
          </a:p>
          <a:p>
            <a:r>
              <a:rPr lang="en-US" altLang="en-US" smtClean="0"/>
              <a:t>Example of forecasts using the HWRF model with and without HEDAS.  HWRF forecast with HEDAS (using observations from the P-3 flights in the data assimilation system) showed improved vertical structure of T.S. Isaac compared with HWRF forecast without HEDAS (two cross sections on right side of figure).</a:t>
            </a:r>
          </a:p>
          <a:p>
            <a:endParaRPr lang="en-US" altLang="en-US" smtClean="0"/>
          </a:p>
          <a:p>
            <a:r>
              <a:rPr lang="en-US" altLang="en-US" smtClean="0"/>
              <a:t>Statistics of the intensity forecast errors for Isaac show that runs with HEDAS produced significantly reduced intensity forecast errors (table in bottom left of figure).</a:t>
            </a:r>
          </a:p>
        </p:txBody>
      </p:sp>
      <p:sp>
        <p:nvSpPr>
          <p:cNvPr id="29700" name="Slide Number Placeholder 3"/>
          <p:cNvSpPr>
            <a:spLocks noGrp="1"/>
          </p:cNvSpPr>
          <p:nvPr>
            <p:ph type="sldNum" sz="quarter" idx="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a:solidFill>
                  <a:schemeClr val="tx1"/>
                </a:solidFill>
                <a:latin typeface="Arial" pitchFamily="34" charset="0"/>
                <a:ea typeface="MS PGothic" pitchFamily="34" charset="-128"/>
              </a:defRPr>
            </a:lvl1pPr>
            <a:lvl2pPr marL="742909" indent="-285734" eaLnBrk="0" hangingPunct="0">
              <a:defRPr>
                <a:solidFill>
                  <a:schemeClr val="tx1"/>
                </a:solidFill>
                <a:latin typeface="Arial" pitchFamily="34" charset="0"/>
                <a:ea typeface="MS PGothic" pitchFamily="34" charset="-128"/>
              </a:defRPr>
            </a:lvl2pPr>
            <a:lvl3pPr marL="1142937" indent="-228587" eaLnBrk="0" hangingPunct="0">
              <a:defRPr>
                <a:solidFill>
                  <a:schemeClr val="tx1"/>
                </a:solidFill>
                <a:latin typeface="Arial" pitchFamily="34" charset="0"/>
                <a:ea typeface="MS PGothic" pitchFamily="34" charset="-128"/>
              </a:defRPr>
            </a:lvl3pPr>
            <a:lvl4pPr marL="1600112" indent="-228587" eaLnBrk="0" hangingPunct="0">
              <a:defRPr>
                <a:solidFill>
                  <a:schemeClr val="tx1"/>
                </a:solidFill>
                <a:latin typeface="Arial" pitchFamily="34" charset="0"/>
                <a:ea typeface="MS PGothic" pitchFamily="34" charset="-128"/>
              </a:defRPr>
            </a:lvl4pPr>
            <a:lvl5pPr marL="2057287" indent="-228587" eaLnBrk="0" hangingPunct="0">
              <a:defRPr>
                <a:solidFill>
                  <a:schemeClr val="tx1"/>
                </a:solidFill>
                <a:latin typeface="Arial" pitchFamily="34" charset="0"/>
                <a:ea typeface="MS PGothic" pitchFamily="34" charset="-128"/>
              </a:defRPr>
            </a:lvl5pPr>
            <a:lvl6pPr marL="2514461" indent="-228587" eaLnBrk="0" fontAlgn="base" hangingPunct="0">
              <a:spcBef>
                <a:spcPct val="0"/>
              </a:spcBef>
              <a:spcAft>
                <a:spcPct val="0"/>
              </a:spcAft>
              <a:defRPr>
                <a:solidFill>
                  <a:schemeClr val="tx1"/>
                </a:solidFill>
                <a:latin typeface="Arial" pitchFamily="34" charset="0"/>
                <a:ea typeface="MS PGothic" pitchFamily="34" charset="-128"/>
              </a:defRPr>
            </a:lvl6pPr>
            <a:lvl7pPr marL="2971635" indent="-228587" eaLnBrk="0" fontAlgn="base" hangingPunct="0">
              <a:spcBef>
                <a:spcPct val="0"/>
              </a:spcBef>
              <a:spcAft>
                <a:spcPct val="0"/>
              </a:spcAft>
              <a:defRPr>
                <a:solidFill>
                  <a:schemeClr val="tx1"/>
                </a:solidFill>
                <a:latin typeface="Arial" pitchFamily="34" charset="0"/>
                <a:ea typeface="MS PGothic" pitchFamily="34" charset="-128"/>
              </a:defRPr>
            </a:lvl7pPr>
            <a:lvl8pPr marL="3428810" indent="-228587" eaLnBrk="0" fontAlgn="base" hangingPunct="0">
              <a:spcBef>
                <a:spcPct val="0"/>
              </a:spcBef>
              <a:spcAft>
                <a:spcPct val="0"/>
              </a:spcAft>
              <a:defRPr>
                <a:solidFill>
                  <a:schemeClr val="tx1"/>
                </a:solidFill>
                <a:latin typeface="Arial" pitchFamily="34" charset="0"/>
                <a:ea typeface="MS PGothic" pitchFamily="34" charset="-128"/>
              </a:defRPr>
            </a:lvl8pPr>
            <a:lvl9pPr marL="3885985" indent="-2285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3E50DE7-E693-4A9C-ADFA-0858BF724BDD}" type="slidenum">
              <a:rPr lang="en-US" altLang="en-US">
                <a:solidFill>
                  <a:prstClr val="black"/>
                </a:solidFill>
              </a:rPr>
              <a:pPr eaLnBrk="1" hangingPunct="1"/>
              <a:t>29</a:t>
            </a:fld>
            <a:endParaRPr lang="en-US" altLang="en-US">
              <a:solidFill>
                <a:prstClr val="black"/>
              </a:solidFill>
            </a:endParaRPr>
          </a:p>
        </p:txBody>
      </p:sp>
    </p:spTree>
    <p:extLst>
      <p:ext uri="{BB962C8B-B14F-4D97-AF65-F5344CB8AC3E}">
        <p14:creationId xmlns:p14="http://schemas.microsoft.com/office/powerpoint/2010/main" val="176237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r>
              <a:t>205 storms flown total up to 2005, 89 prior to my arrival at HRD in 1980, 126 since 1980</a:t>
            </a:r>
          </a:p>
        </p:txBody>
      </p:sp>
    </p:spTree>
    <p:extLst>
      <p:ext uri="{BB962C8B-B14F-4D97-AF65-F5344CB8AC3E}">
        <p14:creationId xmlns:p14="http://schemas.microsoft.com/office/powerpoint/2010/main" val="1036121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9" name="Shape 19"/>
          <p:cNvSpPr>
            <a:spLocks noGrp="1"/>
          </p:cNvSpPr>
          <p:nvPr>
            <p:ph type="title"/>
          </p:nvPr>
        </p:nvSpPr>
        <p:spPr>
          <a:xfrm>
            <a:off x="2895600" y="0"/>
            <a:ext cx="6248400" cy="2057400"/>
          </a:xfrm>
          <a:prstGeom prst="rect">
            <a:avLst/>
          </a:prstGeom>
          <a:effectLst>
            <a:outerShdw blurRad="63500" dist="17961" dir="2700000" rotWithShape="0">
              <a:srgbClr val="000000">
                <a:alpha val="50000"/>
              </a:srgbClr>
            </a:outerShdw>
          </a:effectLst>
        </p:spPr>
        <p:txBody>
          <a:bodyPr/>
          <a:lstStyle>
            <a:lvl1pPr algn="r">
              <a:defRPr sz="6000">
                <a:latin typeface="TradeGothicBoldTwo"/>
                <a:ea typeface="TradeGothicBoldTwo"/>
                <a:cs typeface="TradeGothicBoldTwo"/>
                <a:sym typeface="TradeGothicBoldTwo"/>
              </a:defRPr>
            </a:lvl1pPr>
          </a:lstStyle>
          <a:p>
            <a:r>
              <a:t>Title Text</a:t>
            </a:r>
          </a:p>
        </p:txBody>
      </p:sp>
      <p:sp>
        <p:nvSpPr>
          <p:cNvPr id="20" name="Shape 20"/>
          <p:cNvSpPr>
            <a:spLocks noGrp="1"/>
          </p:cNvSpPr>
          <p:nvPr>
            <p:ph type="body" sz="quarter" idx="1"/>
          </p:nvPr>
        </p:nvSpPr>
        <p:spPr>
          <a:xfrm>
            <a:off x="2743200" y="5029200"/>
            <a:ext cx="6400800" cy="1828800"/>
          </a:xfrm>
          <a:prstGeom prst="rect">
            <a:avLst/>
          </a:prstGeom>
          <a:effectLst>
            <a:outerShdw blurRad="63500" dist="17961" dir="2700000" rotWithShape="0">
              <a:srgbClr val="000000">
                <a:alpha val="50000"/>
              </a:srgbClr>
            </a:outerShdw>
          </a:effectLst>
        </p:spPr>
        <p:txBody>
          <a:bodyPr>
            <a:normAutofit/>
          </a:bodyPr>
          <a:lstStyle>
            <a:lvl1pPr algn="r">
              <a:lnSpc>
                <a:spcPct val="110000"/>
              </a:lnSpc>
              <a:spcBef>
                <a:spcPts val="400"/>
              </a:spcBef>
              <a:defRPr sz="1600">
                <a:solidFill>
                  <a:schemeClr val="accent3">
                    <a:lumOff val="44000"/>
                  </a:schemeClr>
                </a:solidFill>
                <a:latin typeface="TradeGothicBoldCondTwenty"/>
                <a:ea typeface="TradeGothicBoldCondTwenty"/>
                <a:cs typeface="TradeGothicBoldCondTwenty"/>
                <a:sym typeface="TradeGothicBoldCondTwenty"/>
              </a:defRPr>
            </a:lvl1pPr>
            <a:lvl2pPr marL="419100" indent="-190500" algn="r">
              <a:lnSpc>
                <a:spcPct val="110000"/>
              </a:lnSpc>
              <a:spcBef>
                <a:spcPts val="400"/>
              </a:spcBef>
              <a:defRPr sz="1600">
                <a:solidFill>
                  <a:schemeClr val="accent3">
                    <a:lumOff val="44000"/>
                  </a:schemeClr>
                </a:solidFill>
                <a:latin typeface="TradeGothicBoldCondTwenty"/>
                <a:ea typeface="TradeGothicBoldCondTwenty"/>
                <a:cs typeface="TradeGothicBoldCondTwenty"/>
                <a:sym typeface="TradeGothicBoldCondTwenty"/>
              </a:defRPr>
            </a:lvl2pPr>
            <a:lvl3pPr marL="868680" indent="-182880" algn="r">
              <a:lnSpc>
                <a:spcPct val="110000"/>
              </a:lnSpc>
              <a:spcBef>
                <a:spcPts val="400"/>
              </a:spcBef>
              <a:defRPr sz="1600">
                <a:solidFill>
                  <a:schemeClr val="accent3">
                    <a:lumOff val="44000"/>
                  </a:schemeClr>
                </a:solidFill>
                <a:latin typeface="TradeGothicBoldCondTwenty"/>
                <a:ea typeface="TradeGothicBoldCondTwenty"/>
                <a:cs typeface="TradeGothicBoldCondTwenty"/>
                <a:sym typeface="TradeGothicBoldCondTwenty"/>
              </a:defRPr>
            </a:lvl3pPr>
            <a:lvl4pPr marL="1346200" indent="-203200" algn="r">
              <a:lnSpc>
                <a:spcPct val="110000"/>
              </a:lnSpc>
              <a:spcBef>
                <a:spcPts val="400"/>
              </a:spcBef>
              <a:defRPr sz="1600">
                <a:solidFill>
                  <a:schemeClr val="accent3">
                    <a:lumOff val="44000"/>
                  </a:schemeClr>
                </a:solidFill>
                <a:latin typeface="TradeGothicBoldCondTwenty"/>
                <a:ea typeface="TradeGothicBoldCondTwenty"/>
                <a:cs typeface="TradeGothicBoldCondTwenty"/>
                <a:sym typeface="TradeGothicBoldCondTwenty"/>
              </a:defRPr>
            </a:lvl4pPr>
            <a:lvl5pPr marL="1803400" indent="-203200" algn="r">
              <a:lnSpc>
                <a:spcPct val="110000"/>
              </a:lnSpc>
              <a:spcBef>
                <a:spcPts val="400"/>
              </a:spcBef>
              <a:defRPr sz="1600">
                <a:solidFill>
                  <a:schemeClr val="accent3">
                    <a:lumOff val="44000"/>
                  </a:schemeClr>
                </a:solidFill>
                <a:latin typeface="TradeGothicBoldCondTwenty"/>
                <a:ea typeface="TradeGothicBoldCondTwenty"/>
                <a:cs typeface="TradeGothicBoldCondTwenty"/>
                <a:sym typeface="TradeGothicBoldCondTwenty"/>
              </a:defRPr>
            </a:lvl5p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xfrm>
            <a:off x="6553200" y="6245225"/>
            <a:ext cx="358413" cy="350662"/>
          </a:xfrm>
          <a:prstGeom prst="rect">
            <a:avLst/>
          </a:prstGeom>
        </p:spPr>
        <p:txBody>
          <a:bodyPr anchor="t"/>
          <a:lstStyle>
            <a:lvl1pPr algn="l">
              <a:defRPr sz="1800"/>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1" name="Shape 101"/>
          <p:cNvSpPr>
            <a:spLocks noGrp="1"/>
          </p:cNvSpPr>
          <p:nvPr>
            <p:ph type="title"/>
          </p:nvPr>
        </p:nvSpPr>
        <p:spPr>
          <a:prstGeom prst="rect">
            <a:avLst/>
          </a:prstGeom>
        </p:spPr>
        <p:txBody>
          <a:bodyPr/>
          <a:lstStyle/>
          <a:p>
            <a:r>
              <a:t>Title Text</a:t>
            </a:r>
          </a:p>
        </p:txBody>
      </p:sp>
      <p:sp>
        <p:nvSpPr>
          <p:cNvPr id="102" name="Shape 102"/>
          <p:cNvSpPr>
            <a:spLocks noGrp="1"/>
          </p:cNvSpPr>
          <p:nvPr>
            <p:ph type="body" idx="1"/>
          </p:nvPr>
        </p:nvSpPr>
        <p:spPr>
          <a:xfrm>
            <a:off x="304800" y="1524000"/>
            <a:ext cx="8839200" cy="4876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9" name="Shape 10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10" name="Shape 110"/>
          <p:cNvSpPr>
            <a:spLocks noGrp="1"/>
          </p:cNvSpPr>
          <p:nvPr>
            <p:ph type="title"/>
          </p:nvPr>
        </p:nvSpPr>
        <p:spPr>
          <a:xfrm>
            <a:off x="6858000" y="0"/>
            <a:ext cx="2286000" cy="6629400"/>
          </a:xfrm>
          <a:prstGeom prst="rect">
            <a:avLst/>
          </a:prstGeom>
        </p:spPr>
        <p:txBody>
          <a:bodyPr/>
          <a:lstStyle/>
          <a:p>
            <a:r>
              <a:t>Title Text</a:t>
            </a:r>
          </a:p>
        </p:txBody>
      </p:sp>
      <p:sp>
        <p:nvSpPr>
          <p:cNvPr id="111" name="Shape 111"/>
          <p:cNvSpPr>
            <a:spLocks noGrp="1"/>
          </p:cNvSpPr>
          <p:nvPr>
            <p:ph type="body" idx="1"/>
          </p:nvPr>
        </p:nvSpPr>
        <p:spPr>
          <a:xfrm>
            <a:off x="0" y="0"/>
            <a:ext cx="6705600" cy="6629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Shape 28"/>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304800" y="1524000"/>
            <a:ext cx="8839200" cy="4876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8" name="Shape 38"/>
          <p:cNvSpPr>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9" name="Shape 39"/>
          <p:cNvSpPr>
            <a:spLocks noGrp="1"/>
          </p:cNvSpPr>
          <p:nvPr>
            <p:ph type="body" sz="quarter" idx="1"/>
          </p:nvPr>
        </p:nvSpPr>
        <p:spPr>
          <a:xfrm>
            <a:off x="722312" y="2906713"/>
            <a:ext cx="7772401" cy="1500188"/>
          </a:xfrm>
          <a:prstGeom prst="rect">
            <a:avLst/>
          </a:prstGeom>
        </p:spPr>
        <p:txBody>
          <a:bodyPr anchor="b">
            <a:normAutofit/>
          </a:bodyPr>
          <a:lstStyle>
            <a:lvl1pPr marL="0" indent="0">
              <a:spcBef>
                <a:spcPts val="1800"/>
              </a:spcBef>
              <a:defRPr sz="2000"/>
            </a:lvl1pPr>
            <a:lvl2pPr marL="0" indent="457200">
              <a:spcBef>
                <a:spcPts val="1800"/>
              </a:spcBef>
              <a:buSzTx/>
              <a:buNone/>
              <a:defRPr sz="2000"/>
            </a:lvl2pPr>
            <a:lvl3pPr marL="0" indent="914400">
              <a:spcBef>
                <a:spcPts val="1800"/>
              </a:spcBef>
              <a:buSzTx/>
              <a:buNone/>
              <a:defRPr sz="2000"/>
            </a:lvl3pPr>
            <a:lvl4pPr marL="0" indent="1371600">
              <a:spcBef>
                <a:spcPts val="1800"/>
              </a:spcBef>
              <a:buSzTx/>
              <a:buNone/>
              <a:defRPr sz="2000"/>
            </a:lvl4pPr>
            <a:lvl5pPr marL="0" indent="1828800">
              <a:spcBef>
                <a:spcPts val="1800"/>
              </a:spcBef>
              <a:buSzTx/>
              <a:buNone/>
              <a:defRPr sz="2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half" idx="1"/>
          </p:nvPr>
        </p:nvSpPr>
        <p:spPr>
          <a:xfrm>
            <a:off x="304800" y="1524000"/>
            <a:ext cx="4343400" cy="5105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6" name="Shape 56"/>
          <p:cNvSpPr>
            <a:spLocks noGrp="1"/>
          </p:cNvSpPr>
          <p:nvPr>
            <p:ph type="title"/>
          </p:nvPr>
        </p:nvSpPr>
        <p:spPr>
          <a:xfrm>
            <a:off x="457200" y="274638"/>
            <a:ext cx="8229600" cy="1143001"/>
          </a:xfrm>
          <a:prstGeom prst="rect">
            <a:avLst/>
          </a:prstGeom>
        </p:spPr>
        <p:txBody>
          <a:bodyPr/>
          <a:lstStyle/>
          <a:p>
            <a:r>
              <a:t>Title Text</a:t>
            </a:r>
          </a:p>
        </p:txBody>
      </p:sp>
      <p:sp>
        <p:nvSpPr>
          <p:cNvPr id="57" name="Shape 57"/>
          <p:cNvSpPr>
            <a:spLocks noGrp="1"/>
          </p:cNvSpPr>
          <p:nvPr>
            <p:ph type="body" sz="quarter" idx="1"/>
          </p:nvPr>
        </p:nvSpPr>
        <p:spPr>
          <a:xfrm>
            <a:off x="457200" y="1535112"/>
            <a:ext cx="4040188" cy="639763"/>
          </a:xfrm>
          <a:prstGeom prst="rect">
            <a:avLst/>
          </a:prstGeom>
        </p:spPr>
        <p:txBody>
          <a:bodyPr anchor="b">
            <a:normAutofit/>
          </a:bodyPr>
          <a:lstStyle>
            <a:lvl1pPr marL="0" indent="0">
              <a:spcBef>
                <a:spcPts val="2100"/>
              </a:spcBef>
              <a:defRPr sz="2400" b="1"/>
            </a:lvl1pPr>
            <a:lvl2pPr marL="0" indent="457200">
              <a:spcBef>
                <a:spcPts val="2100"/>
              </a:spcBef>
              <a:buSzTx/>
              <a:buNone/>
              <a:defRPr sz="2400" b="1"/>
            </a:lvl2pPr>
            <a:lvl3pPr marL="0" indent="914400">
              <a:spcBef>
                <a:spcPts val="2100"/>
              </a:spcBef>
              <a:buSzTx/>
              <a:buNone/>
              <a:defRPr sz="2400" b="1"/>
            </a:lvl3pPr>
            <a:lvl4pPr marL="0" indent="1371600">
              <a:spcBef>
                <a:spcPts val="2100"/>
              </a:spcBef>
              <a:buSzTx/>
              <a:buNone/>
              <a:defRPr sz="2400" b="1"/>
            </a:lvl4pPr>
            <a:lvl5pPr marL="0" indent="1828800">
              <a:spcBef>
                <a:spcPts val="21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2100"/>
              </a:spcBef>
              <a:defRPr sz="2400" b="1"/>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66" name="Shape 66"/>
          <p:cNvSpPr>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Shape 80"/>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81" name="Shape 81"/>
          <p:cNvSpPr>
            <a:spLocks noGrp="1"/>
          </p:cNvSpPr>
          <p:nvPr>
            <p:ph type="title"/>
          </p:nvPr>
        </p:nvSpPr>
        <p:spPr>
          <a:xfrm>
            <a:off x="457200" y="273050"/>
            <a:ext cx="3008314" cy="1162050"/>
          </a:xfrm>
          <a:prstGeom prst="rect">
            <a:avLst/>
          </a:prstGeom>
        </p:spPr>
        <p:txBody>
          <a:bodyPr anchor="b"/>
          <a:lstStyle>
            <a:lvl1pPr>
              <a:defRPr sz="2000" b="1"/>
            </a:lvl1pPr>
          </a:lstStyle>
          <a:p>
            <a:r>
              <a:t>Title Text</a:t>
            </a:r>
          </a:p>
        </p:txBody>
      </p:sp>
      <p:sp>
        <p:nvSpPr>
          <p:cNvPr id="82" name="Shape 82"/>
          <p:cNvSpPr>
            <a:spLocks noGrp="1"/>
          </p:cNvSpPr>
          <p:nvPr>
            <p:ph type="body" idx="1"/>
          </p:nvPr>
        </p:nvSpPr>
        <p:spPr>
          <a:xfrm>
            <a:off x="3575050" y="273050"/>
            <a:ext cx="5111750" cy="5853113"/>
          </a:xfrm>
          <a:prstGeom prst="rect">
            <a:avLst/>
          </a:prstGeom>
        </p:spPr>
        <p:txBody>
          <a:bodyPr>
            <a:normAutofit/>
          </a:bodyPr>
          <a:lstStyle>
            <a:lvl1pPr>
              <a:spcBef>
                <a:spcPts val="2800"/>
              </a:spcBef>
              <a:defRPr sz="3200"/>
            </a:lvl1pPr>
            <a:lvl2pPr marL="555171" indent="-326571">
              <a:spcBef>
                <a:spcPts val="2800"/>
              </a:spcBef>
              <a:defRPr sz="3200"/>
            </a:lvl2pPr>
            <a:lvl3pPr marL="990600" indent="-304800">
              <a:spcBef>
                <a:spcPts val="2800"/>
              </a:spcBef>
              <a:defRPr sz="3200"/>
            </a:lvl3pPr>
            <a:lvl4pPr marL="1508760" indent="-365760">
              <a:spcBef>
                <a:spcPts val="2800"/>
              </a:spcBef>
              <a:defRPr sz="3200"/>
            </a:lvl4pPr>
            <a:lvl5pPr marL="1965960" indent="-365760">
              <a:spcBef>
                <a:spcPts val="2800"/>
              </a:spcBef>
              <a:defRPr sz="32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body" sz="half" idx="13"/>
          </p:nvPr>
        </p:nvSpPr>
        <p:spPr>
          <a:xfrm>
            <a:off x="457199" y="1435100"/>
            <a:ext cx="3008315" cy="4691063"/>
          </a:xfrm>
          <a:prstGeom prst="rect">
            <a:avLst/>
          </a:prstGeom>
        </p:spPr>
        <p:txBody>
          <a:bodyPr>
            <a:normAutofit/>
          </a:bodyPr>
          <a:lstStyle/>
          <a:p>
            <a:pPr marL="0" indent="0">
              <a:spcBef>
                <a:spcPts val="1200"/>
              </a:spcBef>
              <a:defRPr sz="1400"/>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0" name="Shape 90"/>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91" name="Shape 91"/>
          <p:cNvSpPr>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92" name="Shape 9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3" name="Shape 93"/>
          <p:cNvSpPr>
            <a:spLocks noGrp="1"/>
          </p:cNvSpPr>
          <p:nvPr>
            <p:ph type="body" sz="quarter" idx="1"/>
          </p:nvPr>
        </p:nvSpPr>
        <p:spPr>
          <a:xfrm>
            <a:off x="1792288" y="5367337"/>
            <a:ext cx="5486401" cy="804863"/>
          </a:xfrm>
          <a:prstGeom prst="rect">
            <a:avLst/>
          </a:prstGeom>
        </p:spPr>
        <p:txBody>
          <a:bodyPr>
            <a:normAutofit/>
          </a:bodyPr>
          <a:lstStyle>
            <a:lvl1pPr marL="0" indent="0">
              <a:spcBef>
                <a:spcPts val="1200"/>
              </a:spcBef>
              <a:defRPr sz="1400"/>
            </a:lvl1pPr>
            <a:lvl2pPr marL="0" indent="457200">
              <a:spcBef>
                <a:spcPts val="1200"/>
              </a:spcBef>
              <a:buSzTx/>
              <a:buNone/>
              <a:defRPr sz="1400"/>
            </a:lvl2pPr>
            <a:lvl3pPr marL="0" indent="914400">
              <a:spcBef>
                <a:spcPts val="1200"/>
              </a:spcBef>
              <a:buSzTx/>
              <a:buNone/>
              <a:defRPr sz="1400"/>
            </a:lvl3pPr>
            <a:lvl4pPr marL="0" indent="1371600">
              <a:spcBef>
                <a:spcPts val="1200"/>
              </a:spcBef>
              <a:buSzTx/>
              <a:buNone/>
              <a:defRPr sz="1400"/>
            </a:lvl4pPr>
            <a:lvl5pPr marL="0" indent="1828800">
              <a:spcBef>
                <a:spcPts val="1200"/>
              </a:spcBef>
              <a:buSzTx/>
              <a:buNone/>
              <a:defRPr sz="1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Shape 2"/>
          <p:cNvSpPr/>
          <p:nvPr/>
        </p:nvSpPr>
        <p:spPr>
          <a:xfrm>
            <a:off x="531812" y="6646864"/>
            <a:ext cx="8112126" cy="1586"/>
          </a:xfrm>
          <a:prstGeom prst="line">
            <a:avLst/>
          </a:prstGeom>
          <a:ln w="25400">
            <a:solidFill>
              <a:schemeClr val="accent2"/>
            </a:solidFill>
          </a:ln>
          <a:effectLst>
            <a:outerShdw blurRad="38100" dist="20000" dir="5400000" rotWithShape="0">
              <a:srgbClr val="000000">
                <a:alpha val="38000"/>
              </a:srgbClr>
            </a:outerShdw>
          </a:effectLst>
        </p:spPr>
        <p:txBody>
          <a:bodyPr lIns="45719" rIns="45719"/>
          <a:lstStyle/>
          <a:p>
            <a:endParaRPr/>
          </a:p>
        </p:txBody>
      </p:sp>
      <p:pic>
        <p:nvPicPr>
          <p:cNvPr id="3" name="image1.png" descr="Dept of Commerce Seal"/>
          <p:cNvPicPr>
            <a:picLocks noChangeAspect="1"/>
          </p:cNvPicPr>
          <p:nvPr/>
        </p:nvPicPr>
        <p:blipFill>
          <a:blip r:embed="rId13" cstate="print">
            <a:extLst/>
          </a:blip>
          <a:stretch>
            <a:fillRect/>
          </a:stretch>
        </p:blipFill>
        <p:spPr>
          <a:xfrm>
            <a:off x="185737" y="6630988"/>
            <a:ext cx="228601" cy="227013"/>
          </a:xfrm>
          <a:prstGeom prst="rect">
            <a:avLst/>
          </a:prstGeom>
          <a:ln w="12700">
            <a:miter lim="400000"/>
          </a:ln>
        </p:spPr>
      </p:pic>
      <p:pic>
        <p:nvPicPr>
          <p:cNvPr id="4" name="image2.png" descr="NOAA"/>
          <p:cNvPicPr>
            <a:picLocks noChangeAspect="1"/>
          </p:cNvPicPr>
          <p:nvPr/>
        </p:nvPicPr>
        <p:blipFill>
          <a:blip r:embed="rId14" cstate="print">
            <a:extLst/>
          </a:blip>
          <a:stretch>
            <a:fillRect/>
          </a:stretch>
        </p:blipFill>
        <p:spPr>
          <a:xfrm>
            <a:off x="0" y="6629400"/>
            <a:ext cx="228600" cy="228600"/>
          </a:xfrm>
          <a:prstGeom prst="rect">
            <a:avLst/>
          </a:prstGeom>
          <a:ln w="12700">
            <a:miter lim="400000"/>
          </a:ln>
        </p:spPr>
      </p:pic>
      <p:sp>
        <p:nvSpPr>
          <p:cNvPr id="5" name="Shape 5"/>
          <p:cNvSpPr>
            <a:spLocks noGrp="1"/>
          </p:cNvSpPr>
          <p:nvPr>
            <p:ph type="sldNum" sz="quarter" idx="2"/>
          </p:nvPr>
        </p:nvSpPr>
        <p:spPr>
          <a:xfrm>
            <a:off x="8775739" y="6465560"/>
            <a:ext cx="330161" cy="313393"/>
          </a:xfrm>
          <a:prstGeom prst="rect">
            <a:avLst/>
          </a:prstGeom>
          <a:ln w="12700">
            <a:miter lim="400000"/>
          </a:ln>
        </p:spPr>
        <p:txBody>
          <a:bodyPr wrap="none" lIns="45719" rIns="45719" anchor="ctr">
            <a:spAutoFit/>
          </a:bodyPr>
          <a:lstStyle>
            <a:lvl1pPr algn="r">
              <a:defRPr sz="1600">
                <a:latin typeface="+mn-lt"/>
                <a:ea typeface="+mn-ea"/>
                <a:cs typeface="+mn-cs"/>
                <a:sym typeface="Arial"/>
              </a:defRPr>
            </a:lvl1pPr>
          </a:lstStyle>
          <a:p>
            <a:fld id="{86CB4B4D-7CA3-9044-876B-883B54F8677D}" type="slidenum">
              <a:rPr/>
              <a:pPr/>
              <a:t>‹#›</a:t>
            </a:fld>
            <a:endParaRPr/>
          </a:p>
        </p:txBody>
      </p:sp>
      <p:sp>
        <p:nvSpPr>
          <p:cNvPr id="6" name="Shape 6"/>
          <p:cNvSpPr/>
          <p:nvPr/>
        </p:nvSpPr>
        <p:spPr>
          <a:xfrm>
            <a:off x="0" y="0"/>
            <a:ext cx="9144000" cy="1295400"/>
          </a:xfrm>
          <a:prstGeom prst="rect">
            <a:avLst/>
          </a:prstGeom>
          <a:gradFill>
            <a:gsLst>
              <a:gs pos="71000">
                <a:srgbClr val="262673"/>
              </a:gs>
              <a:gs pos="100000">
                <a:srgbClr val="7575D1"/>
              </a:gs>
            </a:gsLst>
          </a:gradFill>
          <a:ln w="12700">
            <a:miter lim="400000"/>
          </a:ln>
          <a:effectLst>
            <a:outerShdw blurRad="63500" dist="17961" dir="2700000" rotWithShape="0">
              <a:schemeClr val="accent3">
                <a:lumOff val="44000"/>
                <a:alpha val="74998"/>
              </a:schemeClr>
            </a:outerShdw>
          </a:effectLst>
        </p:spPr>
        <p:txBody>
          <a:bodyPr lIns="45719" rIns="45719" anchor="ctr"/>
          <a:lstStyle/>
          <a:p>
            <a:pPr>
              <a:lnSpc>
                <a:spcPct val="85000"/>
              </a:lnSpc>
              <a:defRPr sz="5400">
                <a:solidFill>
                  <a:schemeClr val="accent3">
                    <a:lumOff val="44000"/>
                  </a:schemeClr>
                </a:solidFill>
                <a:latin typeface="+mn-lt"/>
                <a:ea typeface="+mn-ea"/>
                <a:cs typeface="+mn-cs"/>
                <a:sym typeface="Arial"/>
              </a:defRPr>
            </a:pPr>
            <a:endParaRPr/>
          </a:p>
        </p:txBody>
      </p:sp>
      <p:pic>
        <p:nvPicPr>
          <p:cNvPr id="7" name="image3.gif" descr="noaap3.gif"/>
          <p:cNvPicPr>
            <a:picLocks noChangeAspect="1"/>
          </p:cNvPicPr>
          <p:nvPr/>
        </p:nvPicPr>
        <p:blipFill>
          <a:blip r:embed="rId15" cstate="print">
            <a:extLst/>
          </a:blip>
          <a:stretch>
            <a:fillRect/>
          </a:stretch>
        </p:blipFill>
        <p:spPr>
          <a:xfrm>
            <a:off x="7804725" y="643526"/>
            <a:ext cx="1296075" cy="382735"/>
          </a:xfrm>
          <a:prstGeom prst="rect">
            <a:avLst/>
          </a:prstGeom>
          <a:ln w="12700">
            <a:miter lim="400000"/>
          </a:ln>
        </p:spPr>
      </p:pic>
      <p:pic>
        <p:nvPicPr>
          <p:cNvPr id="8" name="image3.gif" descr="noaap3.gif"/>
          <p:cNvPicPr>
            <a:picLocks noChangeAspect="1"/>
          </p:cNvPicPr>
          <p:nvPr/>
        </p:nvPicPr>
        <p:blipFill>
          <a:blip r:embed="rId15" cstate="print">
            <a:extLst/>
          </a:blip>
          <a:stretch>
            <a:fillRect/>
          </a:stretch>
        </p:blipFill>
        <p:spPr>
          <a:xfrm>
            <a:off x="7499222" y="113367"/>
            <a:ext cx="1296075" cy="382734"/>
          </a:xfrm>
          <a:prstGeom prst="rect">
            <a:avLst/>
          </a:prstGeom>
          <a:ln w="12700">
            <a:miter lim="400000"/>
          </a:ln>
        </p:spPr>
      </p:pic>
      <p:pic>
        <p:nvPicPr>
          <p:cNvPr id="9" name="image4.jpeg" descr="BAMS_cover_30Years.jpg"/>
          <p:cNvPicPr>
            <a:picLocks noChangeAspect="1"/>
          </p:cNvPicPr>
          <p:nvPr/>
        </p:nvPicPr>
        <p:blipFill>
          <a:blip r:embed="rId16" cstate="print">
            <a:extLst/>
          </a:blip>
          <a:stretch>
            <a:fillRect/>
          </a:stretch>
        </p:blipFill>
        <p:spPr>
          <a:xfrm>
            <a:off x="647651" y="6424834"/>
            <a:ext cx="326302" cy="437931"/>
          </a:xfrm>
          <a:prstGeom prst="rect">
            <a:avLst/>
          </a:prstGeom>
          <a:ln w="12700">
            <a:miter lim="400000"/>
          </a:ln>
        </p:spPr>
      </p:pic>
      <p:pic>
        <p:nvPicPr>
          <p:cNvPr id="10" name="image5.png" descr="Dorst(2007) (dragged).png"/>
          <p:cNvPicPr>
            <a:picLocks noChangeAspect="1"/>
          </p:cNvPicPr>
          <p:nvPr/>
        </p:nvPicPr>
        <p:blipFill>
          <a:blip r:embed="rId17" cstate="print">
            <a:extLst/>
          </a:blip>
          <a:stretch>
            <a:fillRect/>
          </a:stretch>
        </p:blipFill>
        <p:spPr>
          <a:xfrm>
            <a:off x="1037969" y="6424448"/>
            <a:ext cx="324312" cy="438703"/>
          </a:xfrm>
          <a:prstGeom prst="rect">
            <a:avLst/>
          </a:prstGeom>
          <a:ln w="12700">
            <a:miter lim="400000"/>
          </a:ln>
        </p:spPr>
      </p:pic>
      <p:sp>
        <p:nvSpPr>
          <p:cNvPr id="11" name="Shape 11"/>
          <p:cNvSpPr>
            <a:spLocks noGrp="1"/>
          </p:cNvSpPr>
          <p:nvPr>
            <p:ph type="title"/>
          </p:nvPr>
        </p:nvSpPr>
        <p:spPr>
          <a:xfrm>
            <a:off x="0" y="0"/>
            <a:ext cx="7696200" cy="13716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12" name="Shape 12"/>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25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561975" marR="0" indent="-333375"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2pPr>
      <a:lvl3pPr marL="1005839" marR="0" indent="-320039" algn="l" defTabSz="914400" rtl="0" latinLnBrk="0">
        <a:lnSpc>
          <a:spcPct val="100000"/>
        </a:lnSpc>
        <a:spcBef>
          <a:spcPts val="2500"/>
        </a:spcBef>
        <a:spcAft>
          <a:spcPts val="0"/>
        </a:spcAft>
        <a:buClrTx/>
        <a:buSzPct val="95000"/>
        <a:buFontTx/>
        <a:buChar char="o"/>
        <a:tabLst/>
        <a:defRPr sz="2800" b="0" i="0" u="none" strike="noStrike" cap="none" spc="0" baseline="0">
          <a:ln>
            <a:noFill/>
          </a:ln>
          <a:solidFill>
            <a:srgbClr val="000000"/>
          </a:solidFill>
          <a:uFillTx/>
          <a:latin typeface="+mn-lt"/>
          <a:ea typeface="+mn-ea"/>
          <a:cs typeface="+mn-cs"/>
          <a:sym typeface="Arial"/>
        </a:defRPr>
      </a:lvl3pPr>
      <a:lvl4pPr marL="1498600" marR="0" indent="-355600"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4pPr>
      <a:lvl5pPr marL="1955800" marR="0" indent="-355600"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5pPr>
      <a:lvl6pPr marL="2413000" marR="0" indent="-355600"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6pPr>
      <a:lvl7pPr marL="2870200" marR="0" indent="-355600"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7pPr>
      <a:lvl8pPr marL="3327400" marR="0" indent="-355600"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8pPr>
      <a:lvl9pPr marL="3784600" marR="0" indent="-355600" algn="l" defTabSz="914400" rtl="0" latinLnBrk="0">
        <a:lnSpc>
          <a:spcPct val="100000"/>
        </a:lnSpc>
        <a:spcBef>
          <a:spcPts val="25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7.png" descr="Dept of Commerce Seal"/>
          <p:cNvPicPr>
            <a:picLocks noChangeAspect="1"/>
          </p:cNvPicPr>
          <p:nvPr/>
        </p:nvPicPr>
        <p:blipFill>
          <a:blip r:embed="rId2" cstate="print">
            <a:extLst/>
          </a:blip>
          <a:stretch>
            <a:fillRect/>
          </a:stretch>
        </p:blipFill>
        <p:spPr>
          <a:xfrm>
            <a:off x="26987" y="6010275"/>
            <a:ext cx="825501" cy="820738"/>
          </a:xfrm>
          <a:prstGeom prst="rect">
            <a:avLst/>
          </a:prstGeom>
          <a:ln w="12700">
            <a:miter lim="400000"/>
          </a:ln>
          <a:effectLst>
            <a:outerShdw blurRad="63500" dist="37026" dir="7998880" rotWithShape="0">
              <a:srgbClr val="808080">
                <a:alpha val="50000"/>
              </a:srgbClr>
            </a:outerShdw>
          </a:effectLst>
        </p:spPr>
      </p:pic>
      <p:pic>
        <p:nvPicPr>
          <p:cNvPr id="121" name="image8.png" descr="NOAA"/>
          <p:cNvPicPr>
            <a:picLocks noChangeAspect="1"/>
          </p:cNvPicPr>
          <p:nvPr/>
        </p:nvPicPr>
        <p:blipFill>
          <a:blip r:embed="rId3" cstate="print">
            <a:extLst/>
          </a:blip>
          <a:stretch>
            <a:fillRect/>
          </a:stretch>
        </p:blipFill>
        <p:spPr>
          <a:xfrm>
            <a:off x="865187" y="6040437"/>
            <a:ext cx="779463" cy="779463"/>
          </a:xfrm>
          <a:prstGeom prst="rect">
            <a:avLst/>
          </a:prstGeom>
          <a:ln w="12700">
            <a:miter lim="400000"/>
          </a:ln>
          <a:effectLst>
            <a:outerShdw blurRad="63500" dist="37026" dir="7998880" rotWithShape="0">
              <a:srgbClr val="808080">
                <a:alpha val="50000"/>
              </a:srgbClr>
            </a:outerShdw>
          </a:effectLst>
        </p:spPr>
      </p:pic>
      <p:sp>
        <p:nvSpPr>
          <p:cNvPr id="122" name="Shape 122"/>
          <p:cNvSpPr>
            <a:spLocks noGrp="1"/>
          </p:cNvSpPr>
          <p:nvPr>
            <p:ph type="body" sz="quarter" idx="1"/>
          </p:nvPr>
        </p:nvSpPr>
        <p:spPr>
          <a:xfrm>
            <a:off x="2059213" y="5733143"/>
            <a:ext cx="7068912" cy="1108983"/>
          </a:xfrm>
          <a:prstGeom prst="rect">
            <a:avLst/>
          </a:prstGeom>
          <a:effectLst>
            <a:outerShdw blurRad="50800" dist="38100" dir="2700000" rotWithShape="0">
              <a:srgbClr val="000000">
                <a:alpha val="43000"/>
              </a:srgbClr>
            </a:outerShdw>
          </a:effectLst>
        </p:spPr>
        <p:txBody>
          <a:bodyPr/>
          <a:lstStyle/>
          <a:p>
            <a:pPr marL="0" indent="0">
              <a:lnSpc>
                <a:spcPct val="100000"/>
              </a:lnSpc>
              <a:spcBef>
                <a:spcPts val="0"/>
              </a:spcBef>
              <a:defRPr sz="2200" b="1">
                <a:effectLst>
                  <a:outerShdw blurRad="50800" dist="38100" dir="2700000" rotWithShape="0">
                    <a:srgbClr val="000000">
                      <a:alpha val="43000"/>
                    </a:srgbClr>
                  </a:outerShdw>
                </a:effectLst>
                <a:latin typeface="Calibri"/>
                <a:ea typeface="Calibri"/>
                <a:cs typeface="Calibri"/>
                <a:sym typeface="Calibri"/>
              </a:defRPr>
            </a:pPr>
            <a:endParaRPr lang="en-US" dirty="0" smtClean="0"/>
          </a:p>
          <a:p>
            <a:pPr marL="0" indent="0">
              <a:lnSpc>
                <a:spcPct val="100000"/>
              </a:lnSpc>
              <a:spcBef>
                <a:spcPts val="0"/>
              </a:spcBef>
              <a:defRPr sz="2200" b="1">
                <a:effectLst>
                  <a:outerShdw blurRad="50800" dist="38100" dir="2700000" rotWithShape="0">
                    <a:srgbClr val="000000">
                      <a:alpha val="43000"/>
                    </a:srgbClr>
                  </a:outerShdw>
                </a:effectLst>
                <a:latin typeface="Calibri"/>
                <a:ea typeface="Calibri"/>
                <a:cs typeface="Calibri"/>
                <a:sym typeface="Calibri"/>
              </a:defRPr>
            </a:pPr>
            <a:r>
              <a:rPr lang="en-US" dirty="0" smtClean="0"/>
              <a:t>Robert Rogers</a:t>
            </a:r>
            <a:r>
              <a:rPr dirty="0"/>
              <a:t/>
            </a:r>
            <a:br>
              <a:rPr dirty="0"/>
            </a:br>
            <a:r>
              <a:rPr sz="2000" dirty="0"/>
              <a:t> NOAA/AOML Hurricane Research </a:t>
            </a:r>
            <a:r>
              <a:rPr sz="2000" dirty="0" smtClean="0"/>
              <a:t>Division</a:t>
            </a:r>
            <a:endParaRPr sz="2000" dirty="0"/>
          </a:p>
        </p:txBody>
      </p:sp>
      <p:sp>
        <p:nvSpPr>
          <p:cNvPr id="123" name="Shape 123"/>
          <p:cNvSpPr>
            <a:spLocks noGrp="1"/>
          </p:cNvSpPr>
          <p:nvPr>
            <p:ph type="title"/>
          </p:nvPr>
        </p:nvSpPr>
        <p:spPr>
          <a:xfrm>
            <a:off x="-152400" y="-227213"/>
            <a:ext cx="9372600" cy="2071915"/>
          </a:xfrm>
          <a:prstGeom prst="rect">
            <a:avLst/>
          </a:prstGeom>
          <a:effectLst>
            <a:outerShdw blurRad="63500" dist="107762" dir="2700000" rotWithShape="0">
              <a:srgbClr val="000000">
                <a:alpha val="74998"/>
              </a:srgbClr>
            </a:outerShdw>
          </a:effectLst>
        </p:spPr>
        <p:txBody>
          <a:bodyPr>
            <a:normAutofit/>
          </a:bodyPr>
          <a:lstStyle/>
          <a:p>
            <a:pPr algn="ctr" defTabSz="868680">
              <a:defRPr sz="4180">
                <a:latin typeface="Calibri"/>
                <a:ea typeface="Calibri"/>
                <a:cs typeface="Calibri"/>
                <a:sym typeface="Calibri"/>
              </a:defRPr>
            </a:pPr>
            <a:r>
              <a:rPr sz="3600" dirty="0" smtClean="0"/>
              <a:t>Using </a:t>
            </a:r>
            <a:r>
              <a:rPr sz="3600" dirty="0"/>
              <a:t>Aircraft </a:t>
            </a:r>
            <a:r>
              <a:rPr sz="3600" dirty="0" smtClean="0"/>
              <a:t>Observations</a:t>
            </a:r>
            <a:r>
              <a:rPr lang="en-US" sz="3600" dirty="0" smtClean="0"/>
              <a:t> to Improve the Understanding and Prediction of Tropical Cyclones</a:t>
            </a:r>
            <a:endParaRPr sz="3600"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sldNum" sz="quarter" idx="2"/>
          </p:nvPr>
        </p:nvSpPr>
        <p:spPr>
          <a:xfrm>
            <a:off x="8888749" y="6465560"/>
            <a:ext cx="21715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10</a:t>
            </a:fld>
            <a:endParaRPr/>
          </a:p>
        </p:txBody>
      </p:sp>
      <p:sp>
        <p:nvSpPr>
          <p:cNvPr id="168" name="Shape 168"/>
          <p:cNvSpPr>
            <a:spLocks noGrp="1"/>
          </p:cNvSpPr>
          <p:nvPr>
            <p:ph type="title" idx="4294967295"/>
          </p:nvPr>
        </p:nvSpPr>
        <p:spPr>
          <a:xfrm>
            <a:off x="0" y="32987"/>
            <a:ext cx="7772400" cy="1143001"/>
          </a:xfrm>
          <a:prstGeom prst="rect">
            <a:avLst/>
          </a:prstGeom>
        </p:spPr>
        <p:txBody>
          <a:bodyPr/>
          <a:lstStyle>
            <a:lvl1pPr>
              <a:defRPr sz="5000">
                <a:latin typeface="Calibri"/>
                <a:ea typeface="Calibri"/>
                <a:cs typeface="Calibri"/>
                <a:sym typeface="Calibri"/>
              </a:defRPr>
            </a:lvl1pPr>
          </a:lstStyle>
          <a:p>
            <a:r>
              <a:rPr dirty="0" smtClean="0">
                <a:solidFill>
                  <a:srgbClr val="FFFF00"/>
                </a:solidFill>
              </a:rPr>
              <a:t>NOAA </a:t>
            </a:r>
            <a:r>
              <a:rPr dirty="0">
                <a:solidFill>
                  <a:srgbClr val="FFFF00"/>
                </a:solidFill>
              </a:rPr>
              <a:t>WP-3Ds (1976-today)</a:t>
            </a:r>
          </a:p>
        </p:txBody>
      </p:sp>
      <p:pic>
        <p:nvPicPr>
          <p:cNvPr id="169" name="image21.jpeg" descr="P0002279.JPG"/>
          <p:cNvPicPr>
            <a:picLocks noChangeAspect="1"/>
          </p:cNvPicPr>
          <p:nvPr/>
        </p:nvPicPr>
        <p:blipFill>
          <a:blip r:embed="rId2" cstate="print">
            <a:extLst/>
          </a:blip>
          <a:stretch>
            <a:fillRect/>
          </a:stretch>
        </p:blipFill>
        <p:spPr>
          <a:xfrm>
            <a:off x="9203" y="1301070"/>
            <a:ext cx="9144001" cy="513342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g19_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828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1852756" y="5493603"/>
            <a:ext cx="2414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ctr">
              <a:spcBef>
                <a:spcPct val="0"/>
              </a:spcBef>
              <a:buClrTx/>
              <a:buSzTx/>
              <a:buFontTx/>
              <a:buNone/>
            </a:pPr>
            <a:r>
              <a:rPr lang="en-US" altLang="en-US" sz="2400" dirty="0">
                <a:solidFill>
                  <a:srgbClr val="FFFFFF"/>
                </a:solidFill>
                <a:latin typeface="Calibri" panose="020F0502020204030204" pitchFamily="34" charset="0"/>
              </a:rPr>
              <a:t>low clouds above </a:t>
            </a:r>
          </a:p>
          <a:p>
            <a:pPr algn="ctr">
              <a:spcBef>
                <a:spcPct val="0"/>
              </a:spcBef>
              <a:buClrTx/>
              <a:buSzTx/>
              <a:buFontTx/>
              <a:buNone/>
            </a:pPr>
            <a:r>
              <a:rPr lang="en-US" altLang="en-US" sz="2400" dirty="0">
                <a:solidFill>
                  <a:srgbClr val="FFFFFF"/>
                </a:solidFill>
                <a:latin typeface="Calibri" panose="020F0502020204030204" pitchFamily="34" charset="0"/>
              </a:rPr>
              <a:t>sea-surface</a:t>
            </a:r>
          </a:p>
        </p:txBody>
      </p:sp>
      <p:sp>
        <p:nvSpPr>
          <p:cNvPr id="78852" name="Line 4"/>
          <p:cNvSpPr>
            <a:spLocks noChangeShapeType="1"/>
          </p:cNvSpPr>
          <p:nvPr/>
        </p:nvSpPr>
        <p:spPr bwMode="auto">
          <a:xfrm>
            <a:off x="4191000" y="5867400"/>
            <a:ext cx="1447800" cy="152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3" name="Line 5"/>
          <p:cNvSpPr>
            <a:spLocks noChangeShapeType="1"/>
          </p:cNvSpPr>
          <p:nvPr/>
        </p:nvSpPr>
        <p:spPr bwMode="auto">
          <a:xfrm>
            <a:off x="3733800" y="6324600"/>
            <a:ext cx="381000" cy="381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4" name="Text Box 6"/>
          <p:cNvSpPr txBox="1">
            <a:spLocks noChangeArrowheads="1"/>
          </p:cNvSpPr>
          <p:nvPr/>
        </p:nvSpPr>
        <p:spPr bwMode="auto">
          <a:xfrm>
            <a:off x="6313798" y="3962400"/>
            <a:ext cx="12939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sz="2800" dirty="0">
                <a:solidFill>
                  <a:schemeClr val="bg1"/>
                </a:solidFill>
                <a:latin typeface="Calibri" panose="020F0502020204030204" pitchFamily="34" charset="0"/>
              </a:rPr>
              <a:t>eyewall</a:t>
            </a:r>
          </a:p>
        </p:txBody>
      </p:sp>
      <p:sp>
        <p:nvSpPr>
          <p:cNvPr id="78855" name="Line 7"/>
          <p:cNvSpPr>
            <a:spLocks noChangeShapeType="1"/>
          </p:cNvSpPr>
          <p:nvPr/>
        </p:nvSpPr>
        <p:spPr bwMode="auto">
          <a:xfrm flipH="1" flipV="1">
            <a:off x="5181600" y="2667000"/>
            <a:ext cx="1371600" cy="1371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6" name="Line 8"/>
          <p:cNvSpPr>
            <a:spLocks noChangeShapeType="1"/>
          </p:cNvSpPr>
          <p:nvPr/>
        </p:nvSpPr>
        <p:spPr bwMode="auto">
          <a:xfrm flipH="1">
            <a:off x="5105400" y="4459532"/>
            <a:ext cx="1371600" cy="1219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7" name="Text Box 9"/>
          <p:cNvSpPr txBox="1">
            <a:spLocks noChangeArrowheads="1"/>
          </p:cNvSpPr>
          <p:nvPr/>
        </p:nvSpPr>
        <p:spPr bwMode="auto">
          <a:xfrm>
            <a:off x="0" y="1314251"/>
            <a:ext cx="8999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sz="2800" dirty="0" smtClean="0">
                <a:latin typeface="Calibri" panose="020F0502020204030204" pitchFamily="34" charset="0"/>
              </a:rPr>
              <a:t>“Stadium effect” w</a:t>
            </a:r>
            <a:r>
              <a:rPr lang="en-US" altLang="en-US" sz="2800" dirty="0" smtClean="0">
                <a:latin typeface="Calibri" panose="020F0502020204030204" pitchFamily="34" charset="0"/>
              </a:rPr>
              <a:t>ithin </a:t>
            </a:r>
            <a:r>
              <a:rPr lang="en-US" altLang="en-US" sz="2800" dirty="0">
                <a:latin typeface="Calibri" panose="020F0502020204030204" pitchFamily="34" charset="0"/>
              </a:rPr>
              <a:t>the Eye of Hurricane Georges (1998)</a:t>
            </a:r>
          </a:p>
        </p:txBody>
      </p:sp>
      <p:sp>
        <p:nvSpPr>
          <p:cNvPr id="10" name="Shape 168"/>
          <p:cNvSpPr txBox="1">
            <a:spLocks/>
          </p:cNvSpPr>
          <p:nvPr/>
        </p:nvSpPr>
        <p:spPr>
          <a:xfrm>
            <a:off x="76200" y="32987"/>
            <a:ext cx="77724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Autofit/>
          </a:bodyPr>
          <a:lstStyle>
            <a:lvl1pPr marL="0" marR="0" indent="0" algn="l" defTabSz="914400" rtl="0" latinLnBrk="0">
              <a:lnSpc>
                <a:spcPct val="85000"/>
              </a:lnSpc>
              <a:spcBef>
                <a:spcPts val="0"/>
              </a:spcBef>
              <a:spcAft>
                <a:spcPts val="0"/>
              </a:spcAft>
              <a:buClrTx/>
              <a:buSzTx/>
              <a:buFontTx/>
              <a:buNone/>
              <a:tabLst/>
              <a:defRPr sz="5000" b="0" i="0" u="none" strike="noStrike" cap="none" spc="0" baseline="0">
                <a:ln>
                  <a:noFill/>
                </a:ln>
                <a:solidFill>
                  <a:schemeClr val="accent3">
                    <a:lumOff val="44000"/>
                  </a:schemeClr>
                </a:solidFill>
                <a:uFillTx/>
                <a:latin typeface="Calibri"/>
                <a:ea typeface="Calibri"/>
                <a:cs typeface="Calibri"/>
                <a:sym typeface="Calibri"/>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a:lstStyle>
          <a:p>
            <a:pPr hangingPunct="1"/>
            <a:r>
              <a:rPr lang="en-US" sz="4000" dirty="0" smtClean="0">
                <a:solidFill>
                  <a:srgbClr val="FFFF00"/>
                </a:solidFill>
              </a:rPr>
              <a:t>Post-</a:t>
            </a:r>
            <a:r>
              <a:rPr lang="en-US" sz="4000" dirty="0" err="1" smtClean="0">
                <a:solidFill>
                  <a:srgbClr val="FFFF00"/>
                </a:solidFill>
              </a:rPr>
              <a:t>Stormfury</a:t>
            </a:r>
            <a:r>
              <a:rPr lang="en-US" sz="4000" dirty="0" smtClean="0">
                <a:solidFill>
                  <a:srgbClr val="FFFF00"/>
                </a:solidFill>
              </a:rPr>
              <a:t>: Views </a:t>
            </a:r>
            <a:r>
              <a:rPr lang="en-US" sz="4000" dirty="0" smtClean="0">
                <a:solidFill>
                  <a:srgbClr val="FFFF00"/>
                </a:solidFill>
              </a:rPr>
              <a:t>from the P-3</a:t>
            </a:r>
            <a:endParaRPr lang="en-US" sz="4000" dirty="0">
              <a:solidFill>
                <a:srgbClr val="FFFF00"/>
              </a:solidFill>
            </a:endParaRPr>
          </a:p>
        </p:txBody>
      </p:sp>
    </p:spTree>
    <p:extLst>
      <p:ext uri="{BB962C8B-B14F-4D97-AF65-F5344CB8AC3E}">
        <p14:creationId xmlns:p14="http://schemas.microsoft.com/office/powerpoint/2010/main" val="218374946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SC053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0383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7951" y="1295400"/>
            <a:ext cx="9243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spcBef>
                <a:spcPct val="0"/>
              </a:spcBef>
              <a:buClrTx/>
              <a:buSzTx/>
              <a:buFontTx/>
              <a:buNone/>
            </a:pPr>
            <a:r>
              <a:rPr lang="en-US" altLang="en-US" dirty="0">
                <a:latin typeface="Calibri" panose="020F0502020204030204" pitchFamily="34" charset="0"/>
              </a:rPr>
              <a:t>Sea state </a:t>
            </a:r>
            <a:r>
              <a:rPr lang="en-US" altLang="en-US" dirty="0" smtClean="0">
                <a:latin typeface="Calibri" panose="020F0502020204030204" pitchFamily="34" charset="0"/>
              </a:rPr>
              <a:t>from 200’ altitude in </a:t>
            </a:r>
            <a:r>
              <a:rPr lang="en-US" altLang="en-US" dirty="0">
                <a:latin typeface="Calibri" panose="020F0502020204030204" pitchFamily="34" charset="0"/>
              </a:rPr>
              <a:t>Hurricane Isabel (2003)</a:t>
            </a:r>
          </a:p>
        </p:txBody>
      </p:sp>
      <p:sp>
        <p:nvSpPr>
          <p:cNvPr id="5" name="Shape 168"/>
          <p:cNvSpPr txBox="1">
            <a:spLocks/>
          </p:cNvSpPr>
          <p:nvPr/>
        </p:nvSpPr>
        <p:spPr>
          <a:xfrm>
            <a:off x="76200" y="32987"/>
            <a:ext cx="77724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Autofit/>
          </a:bodyPr>
          <a:lstStyle>
            <a:lvl1pPr marL="0" marR="0" indent="0" algn="l" defTabSz="914400" rtl="0" latinLnBrk="0">
              <a:lnSpc>
                <a:spcPct val="85000"/>
              </a:lnSpc>
              <a:spcBef>
                <a:spcPts val="0"/>
              </a:spcBef>
              <a:spcAft>
                <a:spcPts val="0"/>
              </a:spcAft>
              <a:buClrTx/>
              <a:buSzTx/>
              <a:buFontTx/>
              <a:buNone/>
              <a:tabLst/>
              <a:defRPr sz="5000" b="0" i="0" u="none" strike="noStrike" cap="none" spc="0" baseline="0">
                <a:ln>
                  <a:noFill/>
                </a:ln>
                <a:solidFill>
                  <a:schemeClr val="accent3">
                    <a:lumOff val="44000"/>
                  </a:schemeClr>
                </a:solidFill>
                <a:uFillTx/>
                <a:latin typeface="Calibri"/>
                <a:ea typeface="Calibri"/>
                <a:cs typeface="Calibri"/>
                <a:sym typeface="Calibri"/>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a:lstStyle>
          <a:p>
            <a:pPr hangingPunct="1"/>
            <a:r>
              <a:rPr lang="en-US" sz="4000" dirty="0" smtClean="0">
                <a:solidFill>
                  <a:srgbClr val="FFFF00"/>
                </a:solidFill>
              </a:rPr>
              <a:t>Post-</a:t>
            </a:r>
            <a:r>
              <a:rPr lang="en-US" sz="4000" dirty="0" err="1" smtClean="0">
                <a:solidFill>
                  <a:srgbClr val="FFFF00"/>
                </a:solidFill>
              </a:rPr>
              <a:t>Stormfury</a:t>
            </a:r>
            <a:r>
              <a:rPr lang="en-US" sz="4000" dirty="0" smtClean="0">
                <a:solidFill>
                  <a:srgbClr val="FFFF00"/>
                </a:solidFill>
              </a:rPr>
              <a:t>: Views </a:t>
            </a:r>
            <a:r>
              <a:rPr lang="en-US" sz="4000" dirty="0" smtClean="0">
                <a:solidFill>
                  <a:srgbClr val="FFFF00"/>
                </a:solidFill>
              </a:rPr>
              <a:t>from the P-3</a:t>
            </a:r>
            <a:endParaRPr lang="en-US" sz="4000" dirty="0">
              <a:solidFill>
                <a:srgbClr val="FFFF00"/>
              </a:solidFill>
            </a:endParaRPr>
          </a:p>
        </p:txBody>
      </p:sp>
    </p:spTree>
    <p:extLst>
      <p:ext uri="{BB962C8B-B14F-4D97-AF65-F5344CB8AC3E}">
        <p14:creationId xmlns:p14="http://schemas.microsoft.com/office/powerpoint/2010/main" val="52253132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Untitl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609" y="1301497"/>
            <a:ext cx="9144000" cy="5257799"/>
          </a:xfrm>
          <a:prstGeom prst="rect">
            <a:avLst/>
          </a:prstGeom>
        </p:spPr>
      </p:pic>
      <p:sp>
        <p:nvSpPr>
          <p:cNvPr id="5" name="Shape 208"/>
          <p:cNvSpPr txBox="1">
            <a:spLocks/>
          </p:cNvSpPr>
          <p:nvPr/>
        </p:nvSpPr>
        <p:spPr>
          <a:xfrm>
            <a:off x="152400" y="-83515"/>
            <a:ext cx="7696200" cy="13716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85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Calibri"/>
                <a:ea typeface="Calibri"/>
                <a:cs typeface="Calibri"/>
                <a:sym typeface="Calibri"/>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a:lstStyle>
          <a:p>
            <a:pPr hangingPunct="1"/>
            <a:r>
              <a:rPr lang="en-US" sz="3800" dirty="0" smtClean="0">
                <a:solidFill>
                  <a:srgbClr val="FFFF00"/>
                </a:solidFill>
              </a:rPr>
              <a:t>Post-</a:t>
            </a:r>
            <a:r>
              <a:rPr lang="en-US" sz="3800" dirty="0" err="1" smtClean="0">
                <a:solidFill>
                  <a:srgbClr val="FFFF00"/>
                </a:solidFill>
              </a:rPr>
              <a:t>Stormfury</a:t>
            </a:r>
            <a:r>
              <a:rPr lang="en-US" sz="3800" dirty="0" smtClean="0">
                <a:solidFill>
                  <a:srgbClr val="FFFF00"/>
                </a:solidFill>
              </a:rPr>
              <a:t>: GPS </a:t>
            </a:r>
            <a:r>
              <a:rPr lang="en-US" sz="3800" dirty="0" err="1" smtClean="0">
                <a:solidFill>
                  <a:srgbClr val="FFFF00"/>
                </a:solidFill>
              </a:rPr>
              <a:t>Dropwindsondes</a:t>
            </a:r>
            <a:endParaRPr lang="en-US" sz="3800" dirty="0">
              <a:solidFill>
                <a:srgbClr val="FFFF00"/>
              </a:solidFill>
            </a:endParaRPr>
          </a:p>
        </p:txBody>
      </p:sp>
    </p:spTree>
    <p:extLst>
      <p:ext uri="{BB962C8B-B14F-4D97-AF65-F5344CB8AC3E}">
        <p14:creationId xmlns:p14="http://schemas.microsoft.com/office/powerpoint/2010/main" val="35454991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14</a:t>
            </a:fld>
            <a:endParaRPr/>
          </a:p>
        </p:txBody>
      </p:sp>
      <p:grpSp>
        <p:nvGrpSpPr>
          <p:cNvPr id="244" name="Group 244"/>
          <p:cNvGrpSpPr/>
          <p:nvPr/>
        </p:nvGrpSpPr>
        <p:grpSpPr>
          <a:xfrm>
            <a:off x="1951038" y="1545192"/>
            <a:ext cx="5364163" cy="4662488"/>
            <a:chOff x="0" y="0"/>
            <a:chExt cx="5364162" cy="4662487"/>
          </a:xfrm>
        </p:grpSpPr>
        <p:pic>
          <p:nvPicPr>
            <p:cNvPr id="240" name="image43.jpeg" descr="Katrina.A2005240.1700.1km.jpg"/>
            <p:cNvPicPr>
              <a:picLocks noChangeAspect="1"/>
            </p:cNvPicPr>
            <p:nvPr/>
          </p:nvPicPr>
          <p:blipFill>
            <a:blip r:embed="rId3" cstate="print">
              <a:extLst/>
            </a:blip>
            <a:stretch>
              <a:fillRect/>
            </a:stretch>
          </p:blipFill>
          <p:spPr>
            <a:xfrm>
              <a:off x="0" y="0"/>
              <a:ext cx="5364163" cy="4662488"/>
            </a:xfrm>
            <a:prstGeom prst="rect">
              <a:avLst/>
            </a:prstGeom>
            <a:ln w="9525" cap="flat">
              <a:solidFill>
                <a:srgbClr val="000066"/>
              </a:solidFill>
              <a:prstDash val="solid"/>
              <a:miter lim="800000"/>
            </a:ln>
            <a:effectLst/>
          </p:spPr>
        </p:pic>
        <p:sp>
          <p:nvSpPr>
            <p:cNvPr id="241" name="Shape 241"/>
            <p:cNvSpPr/>
            <p:nvPr/>
          </p:nvSpPr>
          <p:spPr>
            <a:xfrm flipV="1">
              <a:off x="2686050" y="1573211"/>
              <a:ext cx="69851" cy="1606551"/>
            </a:xfrm>
            <a:prstGeom prst="line">
              <a:avLst/>
            </a:prstGeom>
            <a:noFill/>
            <a:ln w="19050" cap="flat">
              <a:solidFill>
                <a:srgbClr val="000066"/>
              </a:solidFill>
              <a:prstDash val="dot"/>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2" name="Shape 242"/>
            <p:cNvSpPr/>
            <p:nvPr/>
          </p:nvSpPr>
          <p:spPr>
            <a:xfrm flipH="1">
              <a:off x="2686051" y="2281236"/>
              <a:ext cx="858837" cy="889001"/>
            </a:xfrm>
            <a:prstGeom prst="line">
              <a:avLst/>
            </a:prstGeom>
            <a:noFill/>
            <a:ln w="19050" cap="flat">
              <a:solidFill>
                <a:srgbClr val="000066"/>
              </a:solidFill>
              <a:prstDash val="dot"/>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3" name="Shape 243"/>
            <p:cNvSpPr/>
            <p:nvPr/>
          </p:nvSpPr>
          <p:spPr>
            <a:xfrm flipV="1">
              <a:off x="1897062" y="2322512"/>
              <a:ext cx="1608139" cy="69850"/>
            </a:xfrm>
            <a:prstGeom prst="line">
              <a:avLst/>
            </a:prstGeom>
            <a:noFill/>
            <a:ln w="19050" cap="flat">
              <a:solidFill>
                <a:srgbClr val="000066"/>
              </a:solidFill>
              <a:prstDash val="dot"/>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245" name="Shape 245"/>
          <p:cNvSpPr/>
          <p:nvPr/>
        </p:nvSpPr>
        <p:spPr>
          <a:xfrm>
            <a:off x="4103687" y="3339067"/>
            <a:ext cx="1089026" cy="1089026"/>
          </a:xfrm>
          <a:prstGeom prst="rect">
            <a:avLst/>
          </a:prstGeom>
          <a:ln>
            <a:solidFill>
              <a:srgbClr val="000000"/>
            </a:solidFill>
            <a:prstDash val="sysDash"/>
          </a:ln>
          <a:effectLst>
            <a:outerShdw blurRad="38100" dist="23000" dir="5400000" rotWithShape="0">
              <a:srgbClr val="000000">
                <a:alpha val="35000"/>
              </a:srgbClr>
            </a:outerShdw>
          </a:effectLst>
        </p:spPr>
        <p:txBody>
          <a:bodyPr lIns="45719" rIns="45719" anchor="ctr"/>
          <a:lstStyle/>
          <a:p>
            <a:pPr algn="ctr">
              <a:defRPr>
                <a:solidFill>
                  <a:schemeClr val="accent3">
                    <a:lumOff val="44000"/>
                  </a:schemeClr>
                </a:solidFill>
                <a:latin typeface="Calibri"/>
                <a:ea typeface="Calibri"/>
                <a:cs typeface="Calibri"/>
                <a:sym typeface="Calibri"/>
              </a:defRPr>
            </a:pPr>
            <a:endParaRPr/>
          </a:p>
        </p:txBody>
      </p:sp>
      <p:grpSp>
        <p:nvGrpSpPr>
          <p:cNvPr id="267" name="Group 267"/>
          <p:cNvGrpSpPr/>
          <p:nvPr/>
        </p:nvGrpSpPr>
        <p:grpSpPr>
          <a:xfrm>
            <a:off x="2478879" y="1556616"/>
            <a:ext cx="4258554" cy="4650684"/>
            <a:chOff x="0" y="0"/>
            <a:chExt cx="4258552" cy="4650683"/>
          </a:xfrm>
        </p:grpSpPr>
        <p:grpSp>
          <p:nvGrpSpPr>
            <p:cNvPr id="265" name="Group 265"/>
            <p:cNvGrpSpPr/>
            <p:nvPr/>
          </p:nvGrpSpPr>
          <p:grpSpPr>
            <a:xfrm>
              <a:off x="-1" y="0"/>
              <a:ext cx="4258554" cy="4650684"/>
              <a:chOff x="0" y="0"/>
              <a:chExt cx="4258552" cy="4650683"/>
            </a:xfrm>
          </p:grpSpPr>
          <p:sp>
            <p:nvSpPr>
              <p:cNvPr id="246" name="Shape 246"/>
              <p:cNvSpPr/>
              <p:nvPr/>
            </p:nvSpPr>
            <p:spPr>
              <a:xfrm>
                <a:off x="1747" y="0"/>
                <a:ext cx="4256806" cy="4650684"/>
              </a:xfrm>
              <a:prstGeom prst="rect">
                <a:avLst/>
              </a:prstGeom>
              <a:solidFill>
                <a:schemeClr val="accent3">
                  <a:lumOff val="44000"/>
                </a:schemeClr>
              </a:solidFill>
              <a:ln w="9525" cap="flat">
                <a:solidFill>
                  <a:srgbClr val="E3010A"/>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Calibri"/>
                    <a:ea typeface="Calibri"/>
                    <a:cs typeface="Calibri"/>
                    <a:sym typeface="Calibri"/>
                  </a:defRPr>
                </a:pPr>
                <a:endParaRPr/>
              </a:p>
            </p:txBody>
          </p:sp>
          <p:grpSp>
            <p:nvGrpSpPr>
              <p:cNvPr id="264" name="Group 264"/>
              <p:cNvGrpSpPr/>
              <p:nvPr/>
            </p:nvGrpSpPr>
            <p:grpSpPr>
              <a:xfrm>
                <a:off x="-1" y="28822"/>
                <a:ext cx="4191156" cy="4600740"/>
                <a:chOff x="0" y="0"/>
                <a:chExt cx="4191155" cy="4600739"/>
              </a:xfrm>
            </p:grpSpPr>
            <p:pic>
              <p:nvPicPr>
                <p:cNvPr id="247" name="image44.png" descr="postRI_Dop_wind.tif"/>
                <p:cNvPicPr>
                  <a:picLocks noChangeAspect="1"/>
                </p:cNvPicPr>
                <p:nvPr/>
              </p:nvPicPr>
              <p:blipFill>
                <a:blip r:embed="rId4" cstate="print">
                  <a:extLst/>
                </a:blip>
                <a:srcRect l="25259" t="12799" r="25058" b="12794"/>
                <a:stretch>
                  <a:fillRect/>
                </a:stretch>
              </p:blipFill>
              <p:spPr>
                <a:xfrm>
                  <a:off x="504208" y="0"/>
                  <a:ext cx="3686948" cy="4263136"/>
                </a:xfrm>
                <a:prstGeom prst="rect">
                  <a:avLst/>
                </a:prstGeom>
                <a:ln w="12700" cap="flat">
                  <a:noFill/>
                  <a:miter lim="400000"/>
                </a:ln>
                <a:effectLst/>
              </p:spPr>
            </p:pic>
            <p:grpSp>
              <p:nvGrpSpPr>
                <p:cNvPr id="254" name="Group 254"/>
                <p:cNvGrpSpPr/>
                <p:nvPr/>
              </p:nvGrpSpPr>
              <p:grpSpPr>
                <a:xfrm>
                  <a:off x="408648" y="4144788"/>
                  <a:ext cx="3730396" cy="351118"/>
                  <a:chOff x="0" y="0"/>
                  <a:chExt cx="3730394" cy="351117"/>
                </a:xfrm>
              </p:grpSpPr>
              <p:sp>
                <p:nvSpPr>
                  <p:cNvPr id="248" name="Shape 248"/>
                  <p:cNvSpPr/>
                  <p:nvPr/>
                </p:nvSpPr>
                <p:spPr>
                  <a:xfrm>
                    <a:off x="155174" y="102538"/>
                    <a:ext cx="3575221" cy="24858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1100">
                        <a:solidFill>
                          <a:schemeClr val="accent3">
                            <a:lumOff val="44000"/>
                          </a:schemeClr>
                        </a:solidFill>
                        <a:latin typeface="Calibri"/>
                        <a:ea typeface="Calibri"/>
                        <a:cs typeface="Calibri"/>
                        <a:sym typeface="Calibri"/>
                      </a:defRPr>
                    </a:pPr>
                    <a:endParaRPr/>
                  </a:p>
                </p:txBody>
              </p:sp>
              <p:grpSp>
                <p:nvGrpSpPr>
                  <p:cNvPr id="253" name="Group 253"/>
                  <p:cNvGrpSpPr/>
                  <p:nvPr/>
                </p:nvGrpSpPr>
                <p:grpSpPr>
                  <a:xfrm>
                    <a:off x="0" y="0"/>
                    <a:ext cx="3083123" cy="255024"/>
                    <a:chOff x="0" y="0"/>
                    <a:chExt cx="3083122" cy="255023"/>
                  </a:xfrm>
                </p:grpSpPr>
                <p:sp>
                  <p:nvSpPr>
                    <p:cNvPr id="249" name="Shape 249"/>
                    <p:cNvSpPr/>
                    <p:nvPr/>
                  </p:nvSpPr>
                  <p:spPr>
                    <a:xfrm>
                      <a:off x="892794" y="11183"/>
                      <a:ext cx="267852"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50</a:t>
                      </a:r>
                    </a:p>
                  </p:txBody>
                </p:sp>
                <p:sp>
                  <p:nvSpPr>
                    <p:cNvPr id="250" name="Shape 250"/>
                    <p:cNvSpPr/>
                    <p:nvPr/>
                  </p:nvSpPr>
                  <p:spPr>
                    <a:xfrm>
                      <a:off x="1777455" y="0"/>
                      <a:ext cx="349707" cy="243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100</a:t>
                      </a:r>
                    </a:p>
                  </p:txBody>
                </p:sp>
                <p:sp>
                  <p:nvSpPr>
                    <p:cNvPr id="251" name="Shape 251"/>
                    <p:cNvSpPr/>
                    <p:nvPr/>
                  </p:nvSpPr>
                  <p:spPr>
                    <a:xfrm>
                      <a:off x="2733415" y="11183"/>
                      <a:ext cx="349708"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150</a:t>
                      </a:r>
                    </a:p>
                  </p:txBody>
                </p:sp>
                <p:sp>
                  <p:nvSpPr>
                    <p:cNvPr id="252" name="Shape 252"/>
                    <p:cNvSpPr/>
                    <p:nvPr/>
                  </p:nvSpPr>
                  <p:spPr>
                    <a:xfrm>
                      <a:off x="0" y="11183"/>
                      <a:ext cx="185996"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0</a:t>
                      </a:r>
                    </a:p>
                  </p:txBody>
                </p:sp>
              </p:grpSp>
            </p:grpSp>
            <p:grpSp>
              <p:nvGrpSpPr>
                <p:cNvPr id="260" name="Group 260"/>
                <p:cNvGrpSpPr/>
                <p:nvPr/>
              </p:nvGrpSpPr>
              <p:grpSpPr>
                <a:xfrm>
                  <a:off x="246318" y="674882"/>
                  <a:ext cx="272542" cy="3622020"/>
                  <a:chOff x="0" y="0"/>
                  <a:chExt cx="272540" cy="3622018"/>
                </a:xfrm>
              </p:grpSpPr>
              <p:sp>
                <p:nvSpPr>
                  <p:cNvPr id="255" name="Shape 255"/>
                  <p:cNvSpPr/>
                  <p:nvPr/>
                </p:nvSpPr>
                <p:spPr>
                  <a:xfrm rot="16200000">
                    <a:off x="-1640426" y="1665259"/>
                    <a:ext cx="3578226" cy="24770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1100">
                        <a:solidFill>
                          <a:schemeClr val="accent3">
                            <a:lumOff val="44000"/>
                          </a:schemeClr>
                        </a:solidFill>
                        <a:latin typeface="Calibri"/>
                        <a:ea typeface="Calibri"/>
                        <a:cs typeface="Calibri"/>
                        <a:sym typeface="Calibri"/>
                      </a:defRPr>
                    </a:pPr>
                    <a:endParaRPr/>
                  </a:p>
                </p:txBody>
              </p:sp>
              <p:sp>
                <p:nvSpPr>
                  <p:cNvPr id="256" name="Shape 256"/>
                  <p:cNvSpPr/>
                  <p:nvPr/>
                </p:nvSpPr>
                <p:spPr>
                  <a:xfrm rot="16200000">
                    <a:off x="406" y="2381192"/>
                    <a:ext cx="267852"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50</a:t>
                    </a:r>
                  </a:p>
                </p:txBody>
              </p:sp>
              <p:sp>
                <p:nvSpPr>
                  <p:cNvPr id="257" name="Shape 257"/>
                  <p:cNvSpPr/>
                  <p:nvPr/>
                </p:nvSpPr>
                <p:spPr>
                  <a:xfrm rot="16200000">
                    <a:off x="-52934" y="1279156"/>
                    <a:ext cx="349708"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100</a:t>
                    </a:r>
                  </a:p>
                </p:txBody>
              </p:sp>
              <p:sp>
                <p:nvSpPr>
                  <p:cNvPr id="258" name="Shape 258"/>
                  <p:cNvSpPr/>
                  <p:nvPr/>
                </p:nvSpPr>
                <p:spPr>
                  <a:xfrm rot="16200000">
                    <a:off x="-40515" y="191625"/>
                    <a:ext cx="349707"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150</a:t>
                    </a:r>
                  </a:p>
                </p:txBody>
              </p:sp>
              <p:sp>
                <p:nvSpPr>
                  <p:cNvPr id="259" name="Shape 259"/>
                  <p:cNvSpPr/>
                  <p:nvPr/>
                </p:nvSpPr>
                <p:spPr>
                  <a:xfrm rot="16200000">
                    <a:off x="41339" y="3407101"/>
                    <a:ext cx="185997"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0</a:t>
                    </a:r>
                  </a:p>
                </p:txBody>
              </p:sp>
            </p:grpSp>
            <p:pic>
              <p:nvPicPr>
                <p:cNvPr id="261" name="image45.png" descr="postRI_Dop_wind.tif"/>
                <p:cNvPicPr>
                  <a:picLocks noChangeAspect="1"/>
                </p:cNvPicPr>
                <p:nvPr/>
              </p:nvPicPr>
              <p:blipFill>
                <a:blip r:embed="rId5" cstate="print">
                  <a:extLst/>
                </a:blip>
                <a:stretch>
                  <a:fillRect/>
                </a:stretch>
              </p:blipFill>
              <p:spPr>
                <a:xfrm>
                  <a:off x="3652613" y="172140"/>
                  <a:ext cx="391041" cy="329369"/>
                </a:xfrm>
                <a:prstGeom prst="rect">
                  <a:avLst/>
                </a:prstGeom>
                <a:ln w="12700" cap="flat">
                  <a:noFill/>
                  <a:miter lim="400000"/>
                </a:ln>
                <a:effectLst/>
              </p:spPr>
            </p:pic>
            <p:sp>
              <p:nvSpPr>
                <p:cNvPr id="262" name="Shape 262"/>
                <p:cNvSpPr/>
                <p:nvPr/>
              </p:nvSpPr>
              <p:spPr>
                <a:xfrm>
                  <a:off x="1782884" y="4356899"/>
                  <a:ext cx="992409"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distance (km)</a:t>
                  </a:r>
                </a:p>
              </p:txBody>
            </p:sp>
            <p:sp>
              <p:nvSpPr>
                <p:cNvPr id="263" name="Shape 263"/>
                <p:cNvSpPr/>
                <p:nvPr/>
              </p:nvSpPr>
              <p:spPr>
                <a:xfrm rot="16200000">
                  <a:off x="-374285" y="2262050"/>
                  <a:ext cx="992410" cy="243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100" b="1">
                      <a:latin typeface="Calibri"/>
                      <a:ea typeface="Calibri"/>
                      <a:cs typeface="Calibri"/>
                      <a:sym typeface="Calibri"/>
                    </a:defRPr>
                  </a:lvl1pPr>
                </a:lstStyle>
                <a:p>
                  <a:r>
                    <a:t>distance (km)</a:t>
                  </a:r>
                </a:p>
              </p:txBody>
            </p:sp>
          </p:grpSp>
        </p:grpSp>
        <p:sp>
          <p:nvSpPr>
            <p:cNvPr id="266" name="Shape 266"/>
            <p:cNvSpPr/>
            <p:nvPr/>
          </p:nvSpPr>
          <p:spPr>
            <a:xfrm flipV="1">
              <a:off x="573140" y="2160121"/>
              <a:ext cx="3495382" cy="212395"/>
            </a:xfrm>
            <a:prstGeom prst="line">
              <a:avLst/>
            </a:prstGeom>
            <a:noFill/>
            <a:ln w="25400" cap="flat">
              <a:solidFill>
                <a:srgbClr val="000000"/>
              </a:solidFill>
              <a:prstDash val="dash"/>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268" name="Shape 268"/>
          <p:cNvSpPr/>
          <p:nvPr/>
        </p:nvSpPr>
        <p:spPr>
          <a:xfrm>
            <a:off x="569912" y="1226838"/>
            <a:ext cx="8023226"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800">
                <a:latin typeface="Calibri"/>
                <a:ea typeface="Calibri"/>
                <a:cs typeface="Calibri"/>
                <a:sym typeface="Calibri"/>
              </a:defRPr>
            </a:lvl1pPr>
          </a:lstStyle>
          <a:p>
            <a:r>
              <a:t>Airborne Doppler-analyzed wind field Hurricane Katrina, 28 September 2005</a:t>
            </a:r>
          </a:p>
        </p:txBody>
      </p:sp>
      <p:grpSp>
        <p:nvGrpSpPr>
          <p:cNvPr id="272" name="Group 272"/>
          <p:cNvGrpSpPr/>
          <p:nvPr/>
        </p:nvGrpSpPr>
        <p:grpSpPr>
          <a:xfrm>
            <a:off x="613629" y="1345691"/>
            <a:ext cx="8009488" cy="4936808"/>
            <a:chOff x="0" y="0"/>
            <a:chExt cx="8009487" cy="4936807"/>
          </a:xfrm>
        </p:grpSpPr>
        <p:pic>
          <p:nvPicPr>
            <p:cNvPr id="269" name="image46.jpeg" descr="Untitled"/>
            <p:cNvPicPr>
              <a:picLocks noChangeAspect="1"/>
            </p:cNvPicPr>
            <p:nvPr/>
          </p:nvPicPr>
          <p:blipFill>
            <a:blip r:embed="rId6" cstate="print">
              <a:extLst/>
            </a:blip>
            <a:stretch>
              <a:fillRect/>
            </a:stretch>
          </p:blipFill>
          <p:spPr>
            <a:xfrm>
              <a:off x="0" y="0"/>
              <a:ext cx="8009488" cy="4936808"/>
            </a:xfrm>
            <a:prstGeom prst="rect">
              <a:avLst/>
            </a:prstGeom>
            <a:ln w="12700" cap="flat">
              <a:noFill/>
              <a:miter lim="400000"/>
            </a:ln>
            <a:effectLst/>
          </p:spPr>
        </p:pic>
        <p:sp>
          <p:nvSpPr>
            <p:cNvPr id="270" name="Shape 270"/>
            <p:cNvSpPr/>
            <p:nvPr/>
          </p:nvSpPr>
          <p:spPr>
            <a:xfrm>
              <a:off x="7259044" y="2827714"/>
              <a:ext cx="527677" cy="3608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defRPr sz="1600" b="1">
                  <a:solidFill>
                    <a:srgbClr val="E30000"/>
                  </a:solidFill>
                  <a:latin typeface="Calibri"/>
                  <a:ea typeface="Calibri"/>
                  <a:cs typeface="Calibri"/>
                  <a:sym typeface="Calibri"/>
                </a:defRPr>
              </a:pPr>
              <a:r>
                <a:t>V</a:t>
              </a:r>
              <a:r>
                <a:rPr sz="1400" b="0" baseline="-25000"/>
                <a:t>r</a:t>
              </a:r>
              <a:r>
                <a:rPr sz="1400" b="0"/>
                <a:t>, w</a:t>
              </a:r>
            </a:p>
          </p:txBody>
        </p:sp>
        <p:sp>
          <p:nvSpPr>
            <p:cNvPr id="271" name="Shape 271"/>
            <p:cNvSpPr/>
            <p:nvPr/>
          </p:nvSpPr>
          <p:spPr>
            <a:xfrm>
              <a:off x="7415471" y="771"/>
              <a:ext cx="292202" cy="3745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defRPr sz="1600" b="1">
                  <a:solidFill>
                    <a:srgbClr val="E30000"/>
                  </a:solidFill>
                  <a:latin typeface="Calibri"/>
                  <a:ea typeface="Calibri"/>
                  <a:cs typeface="Calibri"/>
                  <a:sym typeface="Calibri"/>
                </a:defRPr>
              </a:pPr>
              <a:r>
                <a:t>V</a:t>
              </a:r>
              <a:r>
                <a:rPr sz="1400" b="0" baseline="-25000">
                  <a:latin typeface="Symbol"/>
                  <a:ea typeface="Symbol"/>
                  <a:cs typeface="Symbol"/>
                  <a:sym typeface="Symbol"/>
                </a:rPr>
                <a:t>θ</a:t>
              </a:r>
            </a:p>
          </p:txBody>
        </p:sp>
      </p:grpSp>
      <p:sp>
        <p:nvSpPr>
          <p:cNvPr id="273" name="Shape 273"/>
          <p:cNvSpPr>
            <a:spLocks noGrp="1"/>
          </p:cNvSpPr>
          <p:nvPr>
            <p:ph type="title"/>
          </p:nvPr>
        </p:nvSpPr>
        <p:spPr>
          <a:prstGeom prst="rect">
            <a:avLst/>
          </a:prstGeom>
        </p:spPr>
        <p:txBody>
          <a:bodyPr/>
          <a:lstStyle>
            <a:lvl1pPr>
              <a:defRPr sz="4400">
                <a:latin typeface="Calibri"/>
                <a:ea typeface="Calibri"/>
                <a:cs typeface="Calibri"/>
                <a:sym typeface="Calibri"/>
              </a:defRPr>
            </a:lvl1pPr>
          </a:lstStyle>
          <a:p>
            <a:r>
              <a:rPr lang="en-US" dirty="0" smtClean="0">
                <a:solidFill>
                  <a:srgbClr val="FFFF00"/>
                </a:solidFill>
              </a:rPr>
              <a:t>Post-</a:t>
            </a:r>
            <a:r>
              <a:rPr lang="en-US" dirty="0" err="1" smtClean="0">
                <a:solidFill>
                  <a:srgbClr val="FFFF00"/>
                </a:solidFill>
              </a:rPr>
              <a:t>Stormfury</a:t>
            </a:r>
            <a:r>
              <a:rPr lang="en-US" dirty="0" smtClean="0">
                <a:solidFill>
                  <a:srgbClr val="FFFF00"/>
                </a:solidFill>
              </a:rPr>
              <a:t>: </a:t>
            </a:r>
            <a:r>
              <a:rPr dirty="0" smtClean="0">
                <a:solidFill>
                  <a:srgbClr val="FFFF00"/>
                </a:solidFill>
              </a:rPr>
              <a:t>Airborne </a:t>
            </a:r>
            <a:r>
              <a:rPr dirty="0">
                <a:solidFill>
                  <a:srgbClr val="FFFF00"/>
                </a:solidFill>
              </a:rPr>
              <a:t>Doppler Radar</a:t>
            </a:r>
          </a:p>
        </p:txBody>
      </p:sp>
      <p:sp>
        <p:nvSpPr>
          <p:cNvPr id="274" name="Shape 274"/>
          <p:cNvSpPr/>
          <p:nvPr/>
        </p:nvSpPr>
        <p:spPr>
          <a:xfrm>
            <a:off x="7002054" y="6616524"/>
            <a:ext cx="1783065" cy="243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t>John Gamache, AOML/HRD</a:t>
            </a:r>
          </a:p>
        </p:txBody>
      </p:sp>
      <p:pic>
        <p:nvPicPr>
          <p:cNvPr id="275" name="image47.jpeg" descr="BAMS_cover_Debbie.jpg"/>
          <p:cNvPicPr>
            <a:picLocks noChangeAspect="1"/>
          </p:cNvPicPr>
          <p:nvPr/>
        </p:nvPicPr>
        <p:blipFill>
          <a:blip r:embed="rId7" cstate="print">
            <a:extLst/>
          </a:blip>
          <a:stretch>
            <a:fillRect/>
          </a:stretch>
        </p:blipFill>
        <p:spPr>
          <a:xfrm>
            <a:off x="6522149" y="116538"/>
            <a:ext cx="855334" cy="1122286"/>
          </a:xfrm>
          <a:prstGeom prst="rect">
            <a:avLst/>
          </a:prstGeom>
          <a:ln w="12700">
            <a:miter lim="400000"/>
          </a:ln>
          <a:effectLst>
            <a:outerShdw blurRad="190500" rotWithShape="0">
              <a:srgbClr val="000000">
                <a:alpha val="70000"/>
              </a:srgbClr>
            </a:outerShdw>
          </a:effec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0"/>
                                  </p:stCondLst>
                                  <p:iterate>
                                    <p:tmAbs val="0"/>
                                  </p:iterate>
                                  <p:childTnLst>
                                    <p:set>
                                      <p:cBhvr>
                                        <p:cTn id="6" fill="hold"/>
                                        <p:tgtEl>
                                          <p:spTgt spid="267"/>
                                        </p:tgtEl>
                                        <p:attrNameLst>
                                          <p:attrName>style.visibility</p:attrName>
                                        </p:attrNameLst>
                                      </p:cBhvr>
                                      <p:to>
                                        <p:strVal val="visible"/>
                                      </p:to>
                                    </p:set>
                                    <p:anim calcmode="lin" valueType="num">
                                      <p:cBhvr>
                                        <p:cTn id="7" dur="1000" fill="hold"/>
                                        <p:tgtEl>
                                          <p:spTgt spid="267"/>
                                        </p:tgtEl>
                                        <p:attrNameLst>
                                          <p:attrName>ppt_w</p:attrName>
                                        </p:attrNameLst>
                                      </p:cBhvr>
                                      <p:tavLst>
                                        <p:tav tm="0">
                                          <p:val>
                                            <p:fltVal val="0"/>
                                          </p:val>
                                        </p:tav>
                                        <p:tav tm="100000">
                                          <p:val>
                                            <p:strVal val="#ppt_w"/>
                                          </p:val>
                                        </p:tav>
                                      </p:tavLst>
                                    </p:anim>
                                    <p:anim calcmode="lin" valueType="num">
                                      <p:cBhvr>
                                        <p:cTn id="8" dur="1000" fill="hold"/>
                                        <p:tgtEl>
                                          <p:spTgt spid="267"/>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1" presetClass="entr" presetSubtype="0" fill="hold" grpId="2" nodeType="afterEffect">
                                  <p:stCondLst>
                                    <p:cond delay="0"/>
                                  </p:stCondLst>
                                  <p:iterate>
                                    <p:tmAbs val="0"/>
                                  </p:iterate>
                                  <p:childTnLst>
                                    <p:set>
                                      <p:cBhvr>
                                        <p:cTn id="11" fill="hold"/>
                                        <p:tgtEl>
                                          <p:spTgt spid="268"/>
                                        </p:tgtEl>
                                        <p:attrNameLst>
                                          <p:attrName>style.visibility</p:attrName>
                                        </p:attrNameLst>
                                      </p:cBhvr>
                                      <p:to>
                                        <p:strVal val="visible"/>
                                      </p:to>
                                    </p:set>
                                  </p:childTnLst>
                                </p:cTn>
                              </p:par>
                            </p:childTnLst>
                          </p:cTn>
                        </p:par>
                        <p:par>
                          <p:cTn id="12" fill="hold">
                            <p:stCondLst>
                              <p:cond delay="3000"/>
                            </p:stCondLst>
                            <p:childTnLst>
                              <p:par>
                                <p:cTn id="13" presetID="2" presetClass="entr" presetSubtype="8" fill="hold" grpId="3" nodeType="afterEffect">
                                  <p:stCondLst>
                                    <p:cond delay="4000"/>
                                  </p:stCondLst>
                                  <p:iterate>
                                    <p:tmAbs val="0"/>
                                  </p:iterate>
                                  <p:childTnLst>
                                    <p:set>
                                      <p:cBhvr>
                                        <p:cTn id="14" fill="hold"/>
                                        <p:tgtEl>
                                          <p:spTgt spid="272"/>
                                        </p:tgtEl>
                                        <p:attrNameLst>
                                          <p:attrName>style.visibility</p:attrName>
                                        </p:attrNameLst>
                                      </p:cBhvr>
                                      <p:to>
                                        <p:strVal val="visible"/>
                                      </p:to>
                                    </p:set>
                                    <p:anim calcmode="lin" valueType="num">
                                      <p:cBhvr>
                                        <p:cTn id="15" dur="500" fill="hold"/>
                                        <p:tgtEl>
                                          <p:spTgt spid="272"/>
                                        </p:tgtEl>
                                        <p:attrNameLst>
                                          <p:attrName>ppt_x</p:attrName>
                                        </p:attrNameLst>
                                      </p:cBhvr>
                                      <p:tavLst>
                                        <p:tav tm="0">
                                          <p:val>
                                            <p:strVal val="0-#ppt_w/2"/>
                                          </p:val>
                                        </p:tav>
                                        <p:tav tm="100000">
                                          <p:val>
                                            <p:strVal val="#ppt_x"/>
                                          </p:val>
                                        </p:tav>
                                      </p:tavLst>
                                    </p:anim>
                                    <p:anim calcmode="lin" valueType="num">
                                      <p:cBhvr>
                                        <p:cTn id="16" dur="500" fill="hold"/>
                                        <p:tgtEl>
                                          <p:spTgt spid="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68" grpId="2" animBg="1" advAuto="0"/>
      <p:bldP spid="272"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15</a:t>
            </a:fld>
            <a:endParaRPr/>
          </a:p>
        </p:txBody>
      </p:sp>
      <p:sp>
        <p:nvSpPr>
          <p:cNvPr id="216" name="Shape 216"/>
          <p:cNvSpPr>
            <a:spLocks noGrp="1"/>
          </p:cNvSpPr>
          <p:nvPr>
            <p:ph type="title"/>
          </p:nvPr>
        </p:nvSpPr>
        <p:spPr>
          <a:prstGeom prst="rect">
            <a:avLst/>
          </a:prstGeom>
        </p:spPr>
        <p:txBody>
          <a:bodyPr>
            <a:normAutofit fontScale="90000"/>
          </a:bodyPr>
          <a:lstStyle>
            <a:lvl1pPr>
              <a:defRPr sz="4400">
                <a:latin typeface="Calibri"/>
                <a:ea typeface="Calibri"/>
                <a:cs typeface="Calibri"/>
                <a:sym typeface="Calibri"/>
              </a:defRPr>
            </a:lvl1pPr>
          </a:lstStyle>
          <a:p>
            <a:r>
              <a:rPr lang="en-US" dirty="0" smtClean="0">
                <a:solidFill>
                  <a:srgbClr val="FFFF00"/>
                </a:solidFill>
              </a:rPr>
              <a:t>Post-</a:t>
            </a:r>
            <a:r>
              <a:rPr lang="en-US" dirty="0" err="1" smtClean="0">
                <a:solidFill>
                  <a:srgbClr val="FFFF00"/>
                </a:solidFill>
              </a:rPr>
              <a:t>Stormfury</a:t>
            </a:r>
            <a:r>
              <a:rPr lang="en-US" dirty="0" smtClean="0">
                <a:solidFill>
                  <a:srgbClr val="FFFF00"/>
                </a:solidFill>
              </a:rPr>
              <a:t>: </a:t>
            </a:r>
            <a:r>
              <a:rPr dirty="0" smtClean="0">
                <a:solidFill>
                  <a:srgbClr val="FFFF00"/>
                </a:solidFill>
              </a:rPr>
              <a:t>Stepped </a:t>
            </a:r>
            <a:r>
              <a:rPr dirty="0">
                <a:solidFill>
                  <a:srgbClr val="FFFF00"/>
                </a:solidFill>
              </a:rPr>
              <a:t>Frequency Microwave Radiometer (SFMR)</a:t>
            </a:r>
          </a:p>
        </p:txBody>
      </p:sp>
      <p:pic>
        <p:nvPicPr>
          <p:cNvPr id="217" name="image35.png" descr="09_REFLECTIONS_HEW (dragged) 5.png"/>
          <p:cNvPicPr>
            <a:picLocks noChangeAspect="1"/>
          </p:cNvPicPr>
          <p:nvPr/>
        </p:nvPicPr>
        <p:blipFill>
          <a:blip r:embed="rId2" cstate="print">
            <a:extLst/>
          </a:blip>
          <a:stretch>
            <a:fillRect/>
          </a:stretch>
        </p:blipFill>
        <p:spPr>
          <a:xfrm>
            <a:off x="0" y="1636889"/>
            <a:ext cx="6363207" cy="4252144"/>
          </a:xfrm>
          <a:prstGeom prst="rect">
            <a:avLst/>
          </a:prstGeom>
          <a:ln w="12700">
            <a:miter lim="400000"/>
          </a:ln>
        </p:spPr>
      </p:pic>
      <p:pic>
        <p:nvPicPr>
          <p:cNvPr id="218" name="image36.jpeg" descr="image6_220.jpg"/>
          <p:cNvPicPr>
            <a:picLocks noChangeAspect="1"/>
          </p:cNvPicPr>
          <p:nvPr/>
        </p:nvPicPr>
        <p:blipFill>
          <a:blip r:embed="rId3" cstate="print">
            <a:extLst/>
          </a:blip>
          <a:stretch>
            <a:fillRect/>
          </a:stretch>
        </p:blipFill>
        <p:spPr>
          <a:xfrm>
            <a:off x="6231290" y="1598310"/>
            <a:ext cx="2724571" cy="1882432"/>
          </a:xfrm>
          <a:prstGeom prst="rect">
            <a:avLst/>
          </a:prstGeom>
          <a:ln w="12700">
            <a:miter lim="400000"/>
          </a:ln>
        </p:spPr>
      </p:pic>
      <p:pic>
        <p:nvPicPr>
          <p:cNvPr id="219" name="image37.png" descr="Screen Shot 2011-12-20 at 3.55.53 PM.png"/>
          <p:cNvPicPr>
            <a:picLocks noChangeAspect="1"/>
          </p:cNvPicPr>
          <p:nvPr/>
        </p:nvPicPr>
        <p:blipFill>
          <a:blip r:embed="rId4" cstate="print">
            <a:extLst/>
          </a:blip>
          <a:stretch>
            <a:fillRect/>
          </a:stretch>
        </p:blipFill>
        <p:spPr>
          <a:xfrm>
            <a:off x="6209346" y="4082815"/>
            <a:ext cx="2934655" cy="2003770"/>
          </a:xfrm>
          <a:prstGeom prst="rect">
            <a:avLst/>
          </a:prstGeom>
          <a:ln w="12700">
            <a:miter lim="400000"/>
          </a:ln>
        </p:spPr>
      </p:pic>
      <p:sp>
        <p:nvSpPr>
          <p:cNvPr id="220" name="Shape 220"/>
          <p:cNvSpPr/>
          <p:nvPr/>
        </p:nvSpPr>
        <p:spPr>
          <a:xfrm>
            <a:off x="7242496" y="6629378"/>
            <a:ext cx="1526107" cy="243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t>E. Uhlhorn, AOML/HRD</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16</a:t>
            </a:fld>
            <a:endParaRPr/>
          </a:p>
        </p:txBody>
      </p:sp>
      <p:grpSp>
        <p:nvGrpSpPr>
          <p:cNvPr id="226" name="Group 226"/>
          <p:cNvGrpSpPr/>
          <p:nvPr/>
        </p:nvGrpSpPr>
        <p:grpSpPr>
          <a:xfrm>
            <a:off x="5429020" y="1299587"/>
            <a:ext cx="2771496" cy="2606040"/>
            <a:chOff x="0" y="0"/>
            <a:chExt cx="2771494" cy="2606039"/>
          </a:xfrm>
        </p:grpSpPr>
        <p:pic>
          <p:nvPicPr>
            <p:cNvPr id="224" name="image38.jpeg" descr="airdeployment"/>
            <p:cNvPicPr>
              <a:picLocks noChangeAspect="1"/>
            </p:cNvPicPr>
            <p:nvPr/>
          </p:nvPicPr>
          <p:blipFill>
            <a:blip r:embed="rId3" cstate="print">
              <a:extLst/>
            </a:blip>
            <a:stretch>
              <a:fillRect/>
            </a:stretch>
          </p:blipFill>
          <p:spPr>
            <a:xfrm>
              <a:off x="0" y="0"/>
              <a:ext cx="2771495" cy="2606040"/>
            </a:xfrm>
            <a:prstGeom prst="rect">
              <a:avLst/>
            </a:prstGeom>
            <a:ln w="12700" cap="flat">
              <a:noFill/>
              <a:miter lim="400000"/>
            </a:ln>
            <a:effectLst/>
          </p:spPr>
        </p:pic>
        <p:pic>
          <p:nvPicPr>
            <p:cNvPr id="225" name="image39.jpeg" descr="IMG_0696"/>
            <p:cNvPicPr>
              <a:picLocks noChangeAspect="1"/>
            </p:cNvPicPr>
            <p:nvPr/>
          </p:nvPicPr>
          <p:blipFill>
            <a:blip r:embed="rId4" cstate="print">
              <a:extLst/>
            </a:blip>
            <a:stretch>
              <a:fillRect/>
            </a:stretch>
          </p:blipFill>
          <p:spPr>
            <a:xfrm>
              <a:off x="1425" y="0"/>
              <a:ext cx="1186766" cy="888650"/>
            </a:xfrm>
            <a:prstGeom prst="rect">
              <a:avLst/>
            </a:prstGeom>
            <a:ln w="9525" cap="flat">
              <a:solidFill>
                <a:srgbClr val="000000"/>
              </a:solidFill>
              <a:prstDash val="solid"/>
              <a:miter lim="800000"/>
            </a:ln>
            <a:effectLst/>
          </p:spPr>
        </p:pic>
      </p:grpSp>
      <p:pic>
        <p:nvPicPr>
          <p:cNvPr id="227" name="image40.png" descr="Untitled"/>
          <p:cNvPicPr>
            <a:picLocks noChangeAspect="1"/>
          </p:cNvPicPr>
          <p:nvPr/>
        </p:nvPicPr>
        <p:blipFill>
          <a:blip r:embed="rId5" cstate="print">
            <a:extLst/>
          </a:blip>
          <a:stretch>
            <a:fillRect/>
          </a:stretch>
        </p:blipFill>
        <p:spPr>
          <a:xfrm>
            <a:off x="4797425" y="4013200"/>
            <a:ext cx="3944938" cy="2451100"/>
          </a:xfrm>
          <a:prstGeom prst="rect">
            <a:avLst/>
          </a:prstGeom>
          <a:ln w="12700">
            <a:miter lim="400000"/>
          </a:ln>
        </p:spPr>
      </p:pic>
      <p:sp>
        <p:nvSpPr>
          <p:cNvPr id="228" name="Shape 228"/>
          <p:cNvSpPr/>
          <p:nvPr/>
        </p:nvSpPr>
        <p:spPr>
          <a:xfrm>
            <a:off x="404811" y="2843915"/>
            <a:ext cx="41529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2000">
                <a:latin typeface="Calibri"/>
                <a:ea typeface="Calibri"/>
                <a:cs typeface="Calibri"/>
                <a:sym typeface="Calibri"/>
              </a:defRPr>
            </a:lvl1pPr>
          </a:lstStyle>
          <a:p>
            <a:r>
              <a:rPr dirty="0"/>
              <a:t>TC impact on upper ocean effect of Hurricanes Gustav and Ike (2008)</a:t>
            </a:r>
          </a:p>
        </p:txBody>
      </p:sp>
      <p:pic>
        <p:nvPicPr>
          <p:cNvPr id="229" name="image41.jpeg" descr="Untitled"/>
          <p:cNvPicPr>
            <a:picLocks noChangeAspect="1"/>
          </p:cNvPicPr>
          <p:nvPr/>
        </p:nvPicPr>
        <p:blipFill>
          <a:blip r:embed="rId6" cstate="print">
            <a:extLst/>
          </a:blip>
          <a:stretch>
            <a:fillRect/>
          </a:stretch>
        </p:blipFill>
        <p:spPr>
          <a:xfrm>
            <a:off x="450850" y="3725862"/>
            <a:ext cx="4060825" cy="2555876"/>
          </a:xfrm>
          <a:prstGeom prst="rect">
            <a:avLst/>
          </a:prstGeom>
          <a:ln w="12700">
            <a:miter lim="400000"/>
          </a:ln>
        </p:spPr>
      </p:pic>
      <p:sp>
        <p:nvSpPr>
          <p:cNvPr id="230" name="Shape 230"/>
          <p:cNvSpPr/>
          <p:nvPr/>
        </p:nvSpPr>
        <p:spPr>
          <a:xfrm>
            <a:off x="419100" y="1444625"/>
            <a:ext cx="3944938" cy="812165"/>
          </a:xfrm>
          <a:prstGeom prst="rect">
            <a:avLst/>
          </a:prstGeom>
          <a:gradFill>
            <a:gsLst>
              <a:gs pos="0">
                <a:schemeClr val="accent3">
                  <a:lumOff val="44000"/>
                </a:schemeClr>
              </a:gs>
              <a:gs pos="35000">
                <a:schemeClr val="accent3">
                  <a:lumOff val="44000"/>
                </a:schemeClr>
              </a:gs>
              <a:gs pos="100000">
                <a:schemeClr val="accent3">
                  <a:lumOff val="44000"/>
                </a:schemeClr>
              </a:gs>
            </a:gsLst>
            <a:lin ang="16200000"/>
          </a:gradFill>
          <a:ln>
            <a:solidFill>
              <a:srgbClr val="F9F9F9"/>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spAutoFit/>
          </a:bodyPr>
          <a:lstStyle>
            <a:lvl1pPr algn="ctr">
              <a:defRPr b="1">
                <a:latin typeface="Calibri"/>
                <a:ea typeface="Calibri"/>
                <a:cs typeface="Calibri"/>
                <a:sym typeface="Calibri"/>
              </a:defRPr>
            </a:lvl1pPr>
          </a:lstStyle>
          <a:p>
            <a:r>
              <a:t>Targeted upper ocean observations</a:t>
            </a:r>
          </a:p>
        </p:txBody>
      </p:sp>
      <p:sp>
        <p:nvSpPr>
          <p:cNvPr id="231" name="Shape 231"/>
          <p:cNvSpPr/>
          <p:nvPr/>
        </p:nvSpPr>
        <p:spPr>
          <a:xfrm>
            <a:off x="488949" y="3733800"/>
            <a:ext cx="2589215" cy="574040"/>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 val="1"/>
            </a:ext>
          </a:extLst>
        </p:spPr>
        <p:txBody>
          <a:bodyPr lIns="45719" rIns="45719">
            <a:spAutoFit/>
          </a:bodyPr>
          <a:lstStyle/>
          <a:p>
            <a:pPr>
              <a:defRPr sz="1600">
                <a:latin typeface="Calibri"/>
                <a:ea typeface="Calibri"/>
                <a:cs typeface="Calibri"/>
                <a:sym typeface="Calibri"/>
              </a:defRPr>
            </a:pPr>
            <a:r>
              <a:t>CBLAST</a:t>
            </a:r>
            <a:endParaRPr>
              <a:latin typeface="+mn-lt"/>
              <a:ea typeface="+mn-ea"/>
              <a:cs typeface="+mn-cs"/>
              <a:sym typeface="Arial"/>
            </a:endParaRPr>
          </a:p>
          <a:p>
            <a:pPr>
              <a:defRPr sz="1600">
                <a:latin typeface="Calibri"/>
                <a:ea typeface="Calibri"/>
                <a:cs typeface="Calibri"/>
                <a:sym typeface="Calibri"/>
              </a:defRPr>
            </a:pPr>
            <a:r>
              <a:t>Waves from 200’ in Isabel</a:t>
            </a:r>
          </a:p>
        </p:txBody>
      </p:sp>
      <p:sp>
        <p:nvSpPr>
          <p:cNvPr id="232" name="Shape 232"/>
          <p:cNvSpPr/>
          <p:nvPr/>
        </p:nvSpPr>
        <p:spPr>
          <a:xfrm>
            <a:off x="5799247" y="6620174"/>
            <a:ext cx="3103189" cy="243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t>E. Uhlhorn, AOML/HRD, R. Lumpkin AOML/PhOD</a:t>
            </a:r>
          </a:p>
        </p:txBody>
      </p:sp>
      <p:sp>
        <p:nvSpPr>
          <p:cNvPr id="233" name="Shape 233"/>
          <p:cNvSpPr/>
          <p:nvPr/>
        </p:nvSpPr>
        <p:spPr>
          <a:xfrm>
            <a:off x="12701" y="88570"/>
            <a:ext cx="6464300" cy="124848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39687">
              <a:lnSpc>
                <a:spcPct val="85000"/>
              </a:lnSpc>
              <a:defRPr sz="4400">
                <a:solidFill>
                  <a:schemeClr val="accent3">
                    <a:lumOff val="44000"/>
                  </a:schemeClr>
                </a:solidFill>
                <a:latin typeface="Calibri"/>
                <a:ea typeface="Calibri"/>
                <a:cs typeface="Calibri"/>
                <a:sym typeface="Calibri"/>
              </a:defRPr>
            </a:lvl1pPr>
          </a:lstStyle>
          <a:p>
            <a:r>
              <a:rPr lang="en-US" dirty="0" smtClean="0">
                <a:solidFill>
                  <a:srgbClr val="FFFF00"/>
                </a:solidFill>
              </a:rPr>
              <a:t>Post-</a:t>
            </a:r>
            <a:r>
              <a:rPr lang="en-US" dirty="0" err="1" smtClean="0">
                <a:solidFill>
                  <a:srgbClr val="FFFF00"/>
                </a:solidFill>
              </a:rPr>
              <a:t>Stormfury</a:t>
            </a:r>
            <a:r>
              <a:rPr lang="en-US" dirty="0" smtClean="0">
                <a:solidFill>
                  <a:srgbClr val="FFFF00"/>
                </a:solidFill>
              </a:rPr>
              <a:t>: </a:t>
            </a:r>
            <a:r>
              <a:rPr dirty="0" smtClean="0">
                <a:solidFill>
                  <a:srgbClr val="FFFF00"/>
                </a:solidFill>
              </a:rPr>
              <a:t>Upper </a:t>
            </a:r>
            <a:r>
              <a:rPr dirty="0">
                <a:solidFill>
                  <a:srgbClr val="FFFF00"/>
                </a:solidFill>
              </a:rPr>
              <a:t>Ocean Observations</a:t>
            </a:r>
          </a:p>
        </p:txBody>
      </p:sp>
      <p:pic>
        <p:nvPicPr>
          <p:cNvPr id="234" name="image42.gif" descr="BAMS_cover_CBLAST.gif"/>
          <p:cNvPicPr>
            <a:picLocks noChangeAspect="1"/>
          </p:cNvPicPr>
          <p:nvPr/>
        </p:nvPicPr>
        <p:blipFill>
          <a:blip r:embed="rId7" cstate="print">
            <a:extLst/>
          </a:blip>
          <a:stretch>
            <a:fillRect/>
          </a:stretch>
        </p:blipFill>
        <p:spPr>
          <a:xfrm>
            <a:off x="6552104" y="131704"/>
            <a:ext cx="816953" cy="107385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3044" t="8065" r="13039" b="51613"/>
          <a:stretch>
            <a:fillRect/>
          </a:stretch>
        </p:blipFill>
        <p:spPr bwMode="auto">
          <a:xfrm>
            <a:off x="137160" y="1999861"/>
            <a:ext cx="4397438" cy="323341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3044" t="48387" r="10865" b="4839"/>
          <a:stretch>
            <a:fillRect/>
          </a:stretch>
        </p:blipFill>
        <p:spPr bwMode="auto">
          <a:xfrm>
            <a:off x="4800174" y="2057400"/>
            <a:ext cx="3810426" cy="3157210"/>
          </a:xfrm>
          <a:prstGeom prst="rect">
            <a:avLst/>
          </a:prstGeom>
          <a:noFill/>
          <a:ln w="9525">
            <a:noFill/>
            <a:miter lim="800000"/>
            <a:headEnd/>
            <a:tailEnd/>
          </a:ln>
        </p:spPr>
      </p:pic>
      <p:sp>
        <p:nvSpPr>
          <p:cNvPr id="6" name="Shape 208"/>
          <p:cNvSpPr>
            <a:spLocks noGrp="1"/>
          </p:cNvSpPr>
          <p:nvPr>
            <p:ph type="title"/>
          </p:nvPr>
        </p:nvSpPr>
        <p:spPr>
          <a:xfrm>
            <a:off x="0" y="0"/>
            <a:ext cx="7924800" cy="1371600"/>
          </a:xfrm>
          <a:prstGeom prst="rect">
            <a:avLst/>
          </a:prstGeom>
        </p:spPr>
        <p:txBody>
          <a:bodyPr>
            <a:noAutofit/>
          </a:bodyPr>
          <a:lstStyle>
            <a:lvl1pPr>
              <a:defRPr sz="4400">
                <a:latin typeface="Calibri"/>
                <a:ea typeface="Calibri"/>
                <a:cs typeface="Calibri"/>
                <a:sym typeface="Calibri"/>
              </a:defRPr>
            </a:lvl1pPr>
          </a:lstStyle>
          <a:p>
            <a:r>
              <a:rPr lang="en-US" sz="3400" dirty="0" smtClean="0">
                <a:solidFill>
                  <a:srgbClr val="FFFF00"/>
                </a:solidFill>
              </a:rPr>
              <a:t>Post-STORMFURY (1984-2005): </a:t>
            </a:r>
            <a:br>
              <a:rPr lang="en-US" sz="3400" dirty="0" smtClean="0">
                <a:solidFill>
                  <a:srgbClr val="FFFF00"/>
                </a:solidFill>
              </a:rPr>
            </a:br>
            <a:r>
              <a:rPr lang="en-US" sz="3400" dirty="0" smtClean="0">
                <a:solidFill>
                  <a:srgbClr val="FFFF00"/>
                </a:solidFill>
              </a:rPr>
              <a:t>New instruments, insights, and impacts</a:t>
            </a:r>
            <a:endParaRPr sz="3400" dirty="0">
              <a:solidFill>
                <a:srgbClr val="FFFF00"/>
              </a:solidFill>
            </a:endParaRPr>
          </a:p>
        </p:txBody>
      </p:sp>
      <p:sp>
        <p:nvSpPr>
          <p:cNvPr id="7" name="Shape 192"/>
          <p:cNvSpPr/>
          <p:nvPr/>
        </p:nvSpPr>
        <p:spPr>
          <a:xfrm>
            <a:off x="6961638" y="5047861"/>
            <a:ext cx="1496562"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lang="en-US" dirty="0" smtClean="0"/>
              <a:t>Marks and </a:t>
            </a:r>
            <a:r>
              <a:rPr lang="en-US" dirty="0" err="1" smtClean="0"/>
              <a:t>Houze</a:t>
            </a:r>
            <a:r>
              <a:rPr lang="en-US" dirty="0" smtClean="0"/>
              <a:t> (1987)</a:t>
            </a:r>
            <a:endParaRPr dirty="0"/>
          </a:p>
        </p:txBody>
      </p:sp>
      <p:sp>
        <p:nvSpPr>
          <p:cNvPr id="8" name="Shape 192"/>
          <p:cNvSpPr/>
          <p:nvPr/>
        </p:nvSpPr>
        <p:spPr>
          <a:xfrm>
            <a:off x="2971800" y="5063102"/>
            <a:ext cx="1496562"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lang="en-US" dirty="0" smtClean="0"/>
              <a:t>Marks and </a:t>
            </a:r>
            <a:r>
              <a:rPr lang="en-US" dirty="0" err="1" smtClean="0"/>
              <a:t>Houze</a:t>
            </a:r>
            <a:r>
              <a:rPr lang="en-US" dirty="0" smtClean="0"/>
              <a:t> (1987)</a:t>
            </a:r>
            <a:endParaRPr dirty="0"/>
          </a:p>
        </p:txBody>
      </p:sp>
      <p:sp>
        <p:nvSpPr>
          <p:cNvPr id="10" name="Shape 190"/>
          <p:cNvSpPr/>
          <p:nvPr/>
        </p:nvSpPr>
        <p:spPr>
          <a:xfrm>
            <a:off x="1828800" y="1305580"/>
            <a:ext cx="6299158"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atin typeface="Calibri"/>
                <a:ea typeface="Calibri"/>
                <a:cs typeface="Calibri"/>
                <a:sym typeface="Calibri"/>
              </a:defRPr>
            </a:lvl1pPr>
          </a:lstStyle>
          <a:p>
            <a:r>
              <a:rPr lang="en-US" sz="2800" u="sng" dirty="0" smtClean="0"/>
              <a:t>Inner core convective, </a:t>
            </a:r>
            <a:r>
              <a:rPr lang="en-US" sz="2800" u="sng" dirty="0" err="1" smtClean="0"/>
              <a:t>stratiform</a:t>
            </a:r>
            <a:r>
              <a:rPr lang="en-US" sz="2800" u="sng" dirty="0" smtClean="0"/>
              <a:t> structure</a:t>
            </a:r>
            <a:endParaRPr sz="2800" u="sng" dirty="0"/>
          </a:p>
        </p:txBody>
      </p:sp>
      <p:sp>
        <p:nvSpPr>
          <p:cNvPr id="11" name="TextBox 10"/>
          <p:cNvSpPr txBox="1"/>
          <p:nvPr/>
        </p:nvSpPr>
        <p:spPr>
          <a:xfrm>
            <a:off x="838200" y="1719590"/>
            <a:ext cx="351474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pitchFamily="34" charset="0"/>
                <a:sym typeface="TradeGothic"/>
              </a:rPr>
              <a:t>Vertical cross</a:t>
            </a:r>
            <a:r>
              <a:rPr kumimoji="0" lang="en-US" sz="1800" b="0" i="0" u="none" strike="noStrike" cap="none" spc="0" normalizeH="0" dirty="0" smtClean="0">
                <a:ln>
                  <a:noFill/>
                </a:ln>
                <a:solidFill>
                  <a:srgbClr val="000000"/>
                </a:solidFill>
                <a:effectLst/>
                <a:uFillTx/>
                <a:latin typeface="Calibri" pitchFamily="34" charset="0"/>
                <a:sym typeface="TradeGothic"/>
              </a:rPr>
              <a:t> section in Alicia (1983)</a:t>
            </a:r>
            <a:endParaRPr kumimoji="0" lang="en-US" sz="1800" b="0" i="0" u="none" strike="noStrike" cap="none" spc="0" normalizeH="0" baseline="0" dirty="0">
              <a:ln>
                <a:noFill/>
              </a:ln>
              <a:solidFill>
                <a:srgbClr val="000000"/>
              </a:solidFill>
              <a:effectLst/>
              <a:uFillTx/>
              <a:latin typeface="Calibri" pitchFamily="34" charset="0"/>
              <a:sym typeface="TradeGothic"/>
            </a:endParaRPr>
          </a:p>
        </p:txBody>
      </p:sp>
      <p:sp>
        <p:nvSpPr>
          <p:cNvPr id="12" name="TextBox 11"/>
          <p:cNvSpPr txBox="1"/>
          <p:nvPr/>
        </p:nvSpPr>
        <p:spPr>
          <a:xfrm>
            <a:off x="5745589" y="1719590"/>
            <a:ext cx="24840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pitchFamily="34" charset="0"/>
                <a:sym typeface="TradeGothic"/>
              </a:rPr>
              <a:t>Hydrometeor trajectories</a:t>
            </a:r>
            <a:endParaRPr kumimoji="0" lang="en-US" sz="1800" b="0" i="0" u="none" strike="noStrike" cap="none" spc="0" normalizeH="0" baseline="0" dirty="0">
              <a:ln>
                <a:noFill/>
              </a:ln>
              <a:solidFill>
                <a:srgbClr val="000000"/>
              </a:solidFill>
              <a:effectLst/>
              <a:uFillTx/>
              <a:latin typeface="Calibri" pitchFamily="34" charset="0"/>
              <a:sym typeface="TradeGothic"/>
            </a:endParaRPr>
          </a:p>
        </p:txBody>
      </p:sp>
      <p:sp>
        <p:nvSpPr>
          <p:cNvPr id="13" name="TextBox 12"/>
          <p:cNvSpPr txBox="1"/>
          <p:nvPr/>
        </p:nvSpPr>
        <p:spPr>
          <a:xfrm>
            <a:off x="685800" y="5276673"/>
            <a:ext cx="75438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latin typeface="Calibri" panose="020F0502020204030204" pitchFamily="34" charset="0"/>
              </a:rPr>
              <a:t>Outward-sloping secondary circulation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latin typeface="Calibri" panose="020F0502020204030204" pitchFamily="34" charset="0"/>
              </a:rPr>
              <a:t>Combination of </a:t>
            </a:r>
            <a:r>
              <a:rPr lang="en-US" dirty="0" err="1" smtClean="0">
                <a:latin typeface="Calibri" panose="020F0502020204030204" pitchFamily="34" charset="0"/>
              </a:rPr>
              <a:t>eyewall</a:t>
            </a:r>
            <a:r>
              <a:rPr lang="en-US" dirty="0" smtClean="0">
                <a:latin typeface="Calibri" panose="020F0502020204030204" pitchFamily="34" charset="0"/>
              </a:rPr>
              <a:t>, </a:t>
            </a:r>
            <a:r>
              <a:rPr lang="en-US" dirty="0" err="1" smtClean="0">
                <a:latin typeface="Calibri" panose="020F0502020204030204" pitchFamily="34" charset="0"/>
              </a:rPr>
              <a:t>mesoscale</a:t>
            </a:r>
            <a:r>
              <a:rPr lang="en-US" dirty="0" smtClean="0">
                <a:latin typeface="Calibri" panose="020F0502020204030204" pitchFamily="34" charset="0"/>
              </a:rPr>
              <a:t> downdrafts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latin typeface="Calibri" panose="020F0502020204030204" pitchFamily="34" charset="0"/>
              </a:rPr>
              <a:t>Cycling of ice hydrometeors multiple times around storm </a:t>
            </a:r>
            <a:endParaRPr kumimoji="0" lang="en-US"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3339736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38200" y="1981200"/>
            <a:ext cx="2819400" cy="282531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b="6855"/>
          <a:stretch>
            <a:fillRect/>
          </a:stretch>
        </p:blipFill>
        <p:spPr bwMode="auto">
          <a:xfrm flipH="1">
            <a:off x="5012635" y="2052320"/>
            <a:ext cx="3140765" cy="160528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8309" t="71697" r="49813" b="12914"/>
          <a:stretch>
            <a:fillRect/>
          </a:stretch>
        </p:blipFill>
        <p:spPr bwMode="auto">
          <a:xfrm>
            <a:off x="4724400" y="3733801"/>
            <a:ext cx="3462724" cy="1447799"/>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l="49855" t="76238" r="8267" b="8373"/>
          <a:stretch>
            <a:fillRect/>
          </a:stretch>
        </p:blipFill>
        <p:spPr bwMode="auto">
          <a:xfrm>
            <a:off x="4741043" y="5105400"/>
            <a:ext cx="3462729" cy="1524000"/>
          </a:xfrm>
          <a:prstGeom prst="rect">
            <a:avLst/>
          </a:prstGeom>
          <a:noFill/>
          <a:ln w="9525">
            <a:noFill/>
            <a:miter lim="800000"/>
            <a:headEnd/>
            <a:tailEnd/>
          </a:ln>
        </p:spPr>
      </p:pic>
      <p:sp>
        <p:nvSpPr>
          <p:cNvPr id="8" name="Shape 208"/>
          <p:cNvSpPr>
            <a:spLocks noGrp="1"/>
          </p:cNvSpPr>
          <p:nvPr>
            <p:ph type="title"/>
          </p:nvPr>
        </p:nvSpPr>
        <p:spPr>
          <a:xfrm>
            <a:off x="0" y="0"/>
            <a:ext cx="7924800" cy="1371600"/>
          </a:xfrm>
          <a:prstGeom prst="rect">
            <a:avLst/>
          </a:prstGeom>
        </p:spPr>
        <p:txBody>
          <a:bodyPr>
            <a:noAutofit/>
          </a:bodyPr>
          <a:lstStyle>
            <a:lvl1pPr>
              <a:defRPr sz="4400">
                <a:latin typeface="Calibri"/>
                <a:ea typeface="Calibri"/>
                <a:cs typeface="Calibri"/>
                <a:sym typeface="Calibri"/>
              </a:defRPr>
            </a:lvl1pPr>
          </a:lstStyle>
          <a:p>
            <a:r>
              <a:rPr lang="en-US" sz="3400" dirty="0" smtClean="0">
                <a:solidFill>
                  <a:srgbClr val="FFFF00"/>
                </a:solidFill>
              </a:rPr>
              <a:t>Post-STORMFURY (1984-2005): </a:t>
            </a:r>
            <a:br>
              <a:rPr lang="en-US" sz="3400" dirty="0" smtClean="0">
                <a:solidFill>
                  <a:srgbClr val="FFFF00"/>
                </a:solidFill>
              </a:rPr>
            </a:br>
            <a:r>
              <a:rPr lang="en-US" sz="3400" dirty="0" smtClean="0">
                <a:solidFill>
                  <a:srgbClr val="FFFF00"/>
                </a:solidFill>
              </a:rPr>
              <a:t>New instruments, insights, and impacts</a:t>
            </a:r>
            <a:endParaRPr sz="3400" dirty="0">
              <a:solidFill>
                <a:srgbClr val="FFFF00"/>
              </a:solidFill>
            </a:endParaRPr>
          </a:p>
        </p:txBody>
      </p:sp>
      <p:sp>
        <p:nvSpPr>
          <p:cNvPr id="9" name="Shape 192"/>
          <p:cNvSpPr/>
          <p:nvPr/>
        </p:nvSpPr>
        <p:spPr>
          <a:xfrm>
            <a:off x="2209800" y="4800600"/>
            <a:ext cx="1466105"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lang="en-US" dirty="0" smtClean="0"/>
              <a:t>Barnes and Powell 1995</a:t>
            </a:r>
            <a:endParaRPr dirty="0"/>
          </a:p>
        </p:txBody>
      </p:sp>
      <p:sp>
        <p:nvSpPr>
          <p:cNvPr id="10" name="Shape 190"/>
          <p:cNvSpPr/>
          <p:nvPr/>
        </p:nvSpPr>
        <p:spPr>
          <a:xfrm>
            <a:off x="3052426" y="1219200"/>
            <a:ext cx="2891174"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atin typeface="Calibri"/>
                <a:ea typeface="Calibri"/>
                <a:cs typeface="Calibri"/>
                <a:sym typeface="Calibri"/>
              </a:defRPr>
            </a:lvl1pPr>
          </a:lstStyle>
          <a:p>
            <a:r>
              <a:rPr lang="en-US" sz="2800" u="sng" dirty="0" err="1" smtClean="0"/>
              <a:t>Rainband</a:t>
            </a:r>
            <a:r>
              <a:rPr lang="en-US" sz="2800" u="sng" dirty="0" smtClean="0"/>
              <a:t> structure</a:t>
            </a:r>
            <a:endParaRPr sz="2800" u="sng" dirty="0"/>
          </a:p>
        </p:txBody>
      </p:sp>
      <p:sp>
        <p:nvSpPr>
          <p:cNvPr id="11" name="TextBox 10"/>
          <p:cNvSpPr txBox="1"/>
          <p:nvPr/>
        </p:nvSpPr>
        <p:spPr>
          <a:xfrm>
            <a:off x="1063688" y="1674844"/>
            <a:ext cx="250965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pitchFamily="34" charset="0"/>
                <a:sym typeface="TradeGothic"/>
              </a:rPr>
              <a:t>LF image in Gilbert (1988)</a:t>
            </a:r>
            <a:endParaRPr kumimoji="0" lang="en-US" sz="1800" b="0" i="0" u="none" strike="noStrike" cap="none" spc="0" normalizeH="0" baseline="0" dirty="0">
              <a:ln>
                <a:noFill/>
              </a:ln>
              <a:solidFill>
                <a:srgbClr val="000000"/>
              </a:solidFill>
              <a:effectLst/>
              <a:uFillTx/>
              <a:latin typeface="Calibri" pitchFamily="34" charset="0"/>
              <a:sym typeface="TradeGothic"/>
            </a:endParaRPr>
          </a:p>
        </p:txBody>
      </p:sp>
      <p:sp>
        <p:nvSpPr>
          <p:cNvPr id="12" name="TextBox 11"/>
          <p:cNvSpPr txBox="1"/>
          <p:nvPr/>
        </p:nvSpPr>
        <p:spPr>
          <a:xfrm>
            <a:off x="7162800" y="2069070"/>
            <a:ext cx="8794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pitchFamily="34" charset="0"/>
                <a:sym typeface="TradeGothic"/>
              </a:rPr>
              <a:t>TDR </a:t>
            </a:r>
            <a:r>
              <a:rPr kumimoji="0" lang="en-US" sz="1800" b="0" i="0" u="none" strike="noStrike" cap="none" spc="0" normalizeH="0" baseline="0" dirty="0" err="1" smtClean="0">
                <a:ln>
                  <a:noFill/>
                </a:ln>
                <a:solidFill>
                  <a:srgbClr val="000000"/>
                </a:solidFill>
                <a:effectLst/>
                <a:uFillTx/>
                <a:latin typeface="Calibri" pitchFamily="34" charset="0"/>
                <a:sym typeface="TradeGothic"/>
              </a:rPr>
              <a:t>dBZ</a:t>
            </a:r>
            <a:endParaRPr kumimoji="0" lang="en-US" sz="1800" b="0" i="0" u="none" strike="noStrike" cap="none" spc="0" normalizeH="0" baseline="0" dirty="0">
              <a:ln>
                <a:noFill/>
              </a:ln>
              <a:solidFill>
                <a:srgbClr val="000000"/>
              </a:solidFill>
              <a:effectLst/>
              <a:uFillTx/>
              <a:latin typeface="Calibri" pitchFamily="34" charset="0"/>
              <a:sym typeface="TradeGothic"/>
            </a:endParaRPr>
          </a:p>
        </p:txBody>
      </p:sp>
      <p:sp>
        <p:nvSpPr>
          <p:cNvPr id="13" name="TextBox 12"/>
          <p:cNvSpPr txBox="1"/>
          <p:nvPr/>
        </p:nvSpPr>
        <p:spPr>
          <a:xfrm>
            <a:off x="4876800" y="1688070"/>
            <a:ext cx="33336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pitchFamily="34" charset="0"/>
                <a:sym typeface="TradeGothic"/>
              </a:rPr>
              <a:t>Vertical cross sections across band</a:t>
            </a:r>
            <a:endParaRPr kumimoji="0" lang="en-US" sz="1800" b="0" i="0" u="none" strike="noStrike" cap="none" spc="0" normalizeH="0" baseline="0" dirty="0">
              <a:ln>
                <a:noFill/>
              </a:ln>
              <a:solidFill>
                <a:srgbClr val="000000"/>
              </a:solidFill>
              <a:effectLst/>
              <a:uFillTx/>
              <a:latin typeface="Calibri" pitchFamily="34" charset="0"/>
              <a:sym typeface="TradeGothic"/>
            </a:endParaRPr>
          </a:p>
        </p:txBody>
      </p:sp>
      <p:sp>
        <p:nvSpPr>
          <p:cNvPr id="14" name="TextBox 13"/>
          <p:cNvSpPr txBox="1"/>
          <p:nvPr/>
        </p:nvSpPr>
        <p:spPr>
          <a:xfrm>
            <a:off x="152400" y="5105400"/>
            <a:ext cx="42672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latin typeface="Calibri" panose="020F0502020204030204" pitchFamily="34" charset="0"/>
              </a:rPr>
              <a:t>Strong inflow outside </a:t>
            </a:r>
            <a:r>
              <a:rPr lang="en-US" dirty="0" err="1" smtClean="0">
                <a:latin typeface="Calibri" panose="020F0502020204030204" pitchFamily="34" charset="0"/>
              </a:rPr>
              <a:t>rainband</a:t>
            </a:r>
            <a:endParaRPr lang="en-US" dirty="0" smtClean="0">
              <a:latin typeface="Calibri" panose="020F0502020204030204"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smtClean="0">
                <a:ln>
                  <a:noFill/>
                </a:ln>
                <a:solidFill>
                  <a:srgbClr val="000000"/>
                </a:solidFill>
                <a:effectLst/>
                <a:uFillTx/>
                <a:latin typeface="Calibri" panose="020F0502020204030204" pitchFamily="34" charset="0"/>
                <a:sym typeface="TradeGothic"/>
              </a:rPr>
              <a:t>Rapid</a:t>
            </a:r>
            <a:r>
              <a:rPr kumimoji="0" lang="en-US" b="0" i="0" u="none" strike="noStrike" cap="none" spc="0" normalizeH="0" dirty="0" smtClean="0">
                <a:ln>
                  <a:noFill/>
                </a:ln>
                <a:solidFill>
                  <a:srgbClr val="000000"/>
                </a:solidFill>
                <a:effectLst/>
                <a:uFillTx/>
                <a:latin typeface="Calibri" panose="020F0502020204030204" pitchFamily="34" charset="0"/>
                <a:sym typeface="TradeGothic"/>
              </a:rPr>
              <a:t> recovery of PBL theta-e outside </a:t>
            </a:r>
            <a:r>
              <a:rPr kumimoji="0" lang="en-US" b="0" i="0" u="none" strike="noStrike" cap="none" spc="0" normalizeH="0" dirty="0" err="1" smtClean="0">
                <a:ln>
                  <a:noFill/>
                </a:ln>
                <a:solidFill>
                  <a:srgbClr val="000000"/>
                </a:solidFill>
                <a:effectLst/>
                <a:uFillTx/>
                <a:latin typeface="Calibri" panose="020F0502020204030204" pitchFamily="34" charset="0"/>
                <a:sym typeface="TradeGothic"/>
              </a:rPr>
              <a:t>rainband</a:t>
            </a:r>
            <a:endParaRPr kumimoji="0" lang="en-US"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241579985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Slide Number Placeholder 7"/>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8BC69987-B71B-4F4A-8ED6-76AB73DDEA3E}" type="slidenum">
              <a:rPr lang="en-US" altLang="en-US" smtClean="0">
                <a:solidFill>
                  <a:srgbClr val="FFFFFF"/>
                </a:solidFill>
                <a:latin typeface="Calibri" pitchFamily="34" charset="0"/>
              </a:rPr>
              <a:pPr eaLnBrk="1" hangingPunct="1"/>
              <a:t>19</a:t>
            </a:fld>
            <a:endParaRPr lang="en-US" altLang="en-US" smtClean="0">
              <a:solidFill>
                <a:srgbClr val="FFFFFF"/>
              </a:solidFill>
              <a:latin typeface="Calibri" pitchFamily="34" charset="0"/>
            </a:endParaRPr>
          </a:p>
        </p:txBody>
      </p:sp>
      <p:sp>
        <p:nvSpPr>
          <p:cNvPr id="3" name="Rectangle 2"/>
          <p:cNvSpPr/>
          <p:nvPr/>
        </p:nvSpPr>
        <p:spPr>
          <a:xfrm>
            <a:off x="15348" y="60016"/>
            <a:ext cx="7833252" cy="1077218"/>
          </a:xfrm>
          <a:prstGeom prst="rect">
            <a:avLst/>
          </a:prstGeom>
        </p:spPr>
        <p:txBody>
          <a:bodyPr wrap="square">
            <a:spAutoFit/>
          </a:bodyPr>
          <a:lstStyle/>
          <a:p>
            <a:r>
              <a:rPr lang="en-US" sz="3200" dirty="0" smtClean="0">
                <a:solidFill>
                  <a:srgbClr val="FFFF00"/>
                </a:solidFill>
                <a:latin typeface="Calibri" panose="020F0502020204030204" pitchFamily="34" charset="0"/>
              </a:rPr>
              <a:t>Addressing Operational Needs (2005-today): Intensity Forecasting Experiment (IFEX)</a:t>
            </a:r>
            <a:endParaRPr lang="en-US" sz="3200" dirty="0">
              <a:solidFill>
                <a:srgbClr val="FFFF00"/>
              </a:solidFill>
            </a:endParaRPr>
          </a:p>
        </p:txBody>
      </p:sp>
      <p:sp>
        <p:nvSpPr>
          <p:cNvPr id="17" name="TextBox 16"/>
          <p:cNvSpPr txBox="1"/>
          <p:nvPr/>
        </p:nvSpPr>
        <p:spPr>
          <a:xfrm>
            <a:off x="16766" y="1371600"/>
            <a:ext cx="8967519" cy="553998"/>
          </a:xfrm>
          <a:prstGeom prst="rect">
            <a:avLst/>
          </a:prstGeom>
          <a:noFill/>
        </p:spPr>
        <p:txBody>
          <a:bodyPr wrap="none" rtlCol="0">
            <a:spAutoFit/>
          </a:bodyPr>
          <a:lstStyle/>
          <a:p>
            <a:r>
              <a:rPr lang="en-US" sz="3000" i="1" dirty="0" smtClean="0">
                <a:solidFill>
                  <a:schemeClr val="tx1"/>
                </a:solidFill>
                <a:latin typeface="Calibri" panose="020F0502020204030204" pitchFamily="34" charset="0"/>
              </a:rPr>
              <a:t>Intensity Forecasting Experiment (IFEX): Three objectives</a:t>
            </a:r>
            <a:endParaRPr lang="en-US" sz="3000" i="1" dirty="0">
              <a:solidFill>
                <a:schemeClr val="tx1"/>
              </a:solidFill>
              <a:latin typeface="Calibri" panose="020F0502020204030204"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37"/>
          <a:stretch/>
        </p:blipFill>
        <p:spPr bwMode="auto">
          <a:xfrm>
            <a:off x="113296" y="2605403"/>
            <a:ext cx="2748559" cy="310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hape 298"/>
          <p:cNvSpPr/>
          <p:nvPr/>
        </p:nvSpPr>
        <p:spPr>
          <a:xfrm>
            <a:off x="2514600" y="2217088"/>
            <a:ext cx="6581577" cy="43888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457200" indent="-457200" defTabSz="457200">
              <a:lnSpc>
                <a:spcPct val="90000"/>
              </a:lnSpc>
              <a:spcBef>
                <a:spcPts val="900"/>
              </a:spcBef>
              <a:buClr>
                <a:schemeClr val="accent3">
                  <a:lumOff val="44000"/>
                </a:schemeClr>
              </a:buClr>
              <a:buSzPct val="80000"/>
              <a:buFont typeface="Arial"/>
              <a:buChar char="•"/>
              <a:defRPr sz="4000">
                <a:solidFill>
                  <a:schemeClr val="accent3">
                    <a:lumOff val="44000"/>
                  </a:schemeClr>
                </a:solidFill>
                <a:latin typeface="Calibri"/>
                <a:ea typeface="Calibri"/>
                <a:cs typeface="Calibri"/>
                <a:sym typeface="Calibri"/>
              </a:defRPr>
            </a:pPr>
            <a:r>
              <a:rPr sz="3200" dirty="0">
                <a:solidFill>
                  <a:schemeClr val="tx1"/>
                </a:solidFill>
              </a:rPr>
              <a:t>Improve prediction of TC intensity change by: </a:t>
            </a:r>
          </a:p>
          <a:p>
            <a:pPr marL="746125" lvl="1" indent="-288925" defTabSz="457200">
              <a:lnSpc>
                <a:spcPct val="90000"/>
              </a:lnSpc>
              <a:spcBef>
                <a:spcPts val="800"/>
              </a:spcBef>
              <a:buClr>
                <a:schemeClr val="tx1"/>
              </a:buClr>
              <a:buSzPct val="70000"/>
              <a:buFont typeface="Arial" panose="020B0604020202020204" pitchFamily="34" charset="0"/>
              <a:buChar char="•"/>
              <a:defRPr sz="3600">
                <a:solidFill>
                  <a:srgbClr val="FFFF00"/>
                </a:solidFill>
                <a:latin typeface="Calibri"/>
                <a:ea typeface="Calibri"/>
                <a:cs typeface="Calibri"/>
                <a:sym typeface="Calibri"/>
              </a:defRPr>
            </a:pPr>
            <a:r>
              <a:rPr sz="2800" dirty="0">
                <a:solidFill>
                  <a:schemeClr val="tx1"/>
                </a:solidFill>
              </a:rPr>
              <a:t>collecting observations through the TC life </a:t>
            </a:r>
            <a:r>
              <a:rPr sz="2800" dirty="0" smtClean="0">
                <a:solidFill>
                  <a:schemeClr val="tx1"/>
                </a:solidFill>
              </a:rPr>
              <a:t>cycle</a:t>
            </a:r>
            <a:r>
              <a:rPr lang="en-US" sz="2800" dirty="0" smtClean="0">
                <a:solidFill>
                  <a:schemeClr val="tx1"/>
                </a:solidFill>
              </a:rPr>
              <a:t> for model initialization, evaluation</a:t>
            </a:r>
            <a:r>
              <a:rPr sz="2800" dirty="0" smtClean="0">
                <a:solidFill>
                  <a:schemeClr val="tx1"/>
                </a:solidFill>
              </a:rPr>
              <a:t> </a:t>
            </a:r>
            <a:endParaRPr sz="2800" dirty="0">
              <a:solidFill>
                <a:schemeClr val="tx1"/>
              </a:solidFill>
            </a:endParaRPr>
          </a:p>
          <a:p>
            <a:pPr marL="746125" lvl="1" indent="-288925" defTabSz="457200">
              <a:lnSpc>
                <a:spcPct val="90000"/>
              </a:lnSpc>
              <a:spcBef>
                <a:spcPts val="800"/>
              </a:spcBef>
              <a:buClr>
                <a:schemeClr val="tx1"/>
              </a:buClr>
              <a:buSzPct val="70000"/>
              <a:buFont typeface="Arial" panose="020B0604020202020204" pitchFamily="34" charset="0"/>
              <a:buChar char="•"/>
              <a:defRPr sz="3600">
                <a:solidFill>
                  <a:srgbClr val="FFFF00"/>
                </a:solidFill>
                <a:latin typeface="Calibri"/>
                <a:ea typeface="Calibri"/>
                <a:cs typeface="Calibri"/>
                <a:sym typeface="Calibri"/>
              </a:defRPr>
            </a:pPr>
            <a:r>
              <a:rPr sz="2800" dirty="0">
                <a:solidFill>
                  <a:schemeClr val="tx1"/>
                </a:solidFill>
              </a:rPr>
              <a:t>developing and refining measurement technologies</a:t>
            </a:r>
          </a:p>
          <a:p>
            <a:pPr marL="746125" lvl="1" indent="-288925" defTabSz="457200">
              <a:lnSpc>
                <a:spcPct val="90000"/>
              </a:lnSpc>
              <a:spcBef>
                <a:spcPts val="800"/>
              </a:spcBef>
              <a:buClr>
                <a:schemeClr val="tx1"/>
              </a:buClr>
              <a:buSzPct val="70000"/>
              <a:buFont typeface="Arial" panose="020B0604020202020204" pitchFamily="34" charset="0"/>
              <a:buChar char="•"/>
              <a:defRPr sz="3600">
                <a:solidFill>
                  <a:srgbClr val="FFFF00"/>
                </a:solidFill>
                <a:latin typeface="Calibri"/>
                <a:ea typeface="Calibri"/>
                <a:cs typeface="Calibri"/>
                <a:sym typeface="Calibri"/>
              </a:defRPr>
            </a:pPr>
            <a:r>
              <a:rPr sz="2800" dirty="0">
                <a:solidFill>
                  <a:schemeClr val="tx1"/>
                </a:solidFill>
              </a:rPr>
              <a:t>improving understanding of physical processes important in TC intensity change</a:t>
            </a:r>
          </a:p>
        </p:txBody>
      </p:sp>
      <p:sp>
        <p:nvSpPr>
          <p:cNvPr id="7" name="Shape 192"/>
          <p:cNvSpPr/>
          <p:nvPr/>
        </p:nvSpPr>
        <p:spPr>
          <a:xfrm>
            <a:off x="1699544" y="5681990"/>
            <a:ext cx="1119856"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lang="en-US" dirty="0" smtClean="0"/>
              <a:t>Rogers et al. 2006</a:t>
            </a:r>
            <a:endParaRPr dirty="0"/>
          </a:p>
        </p:txBody>
      </p:sp>
    </p:spTree>
    <p:extLst>
      <p:ext uri="{BB962C8B-B14F-4D97-AF65-F5344CB8AC3E}">
        <p14:creationId xmlns:p14="http://schemas.microsoft.com/office/powerpoint/2010/main" val="44606782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sldNum" sz="quarter" idx="2"/>
          </p:nvPr>
        </p:nvSpPr>
        <p:spPr>
          <a:xfrm>
            <a:off x="8888749" y="6465560"/>
            <a:ext cx="21715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a:t>
            </a:fld>
            <a:endParaRPr/>
          </a:p>
        </p:txBody>
      </p:sp>
      <p:sp>
        <p:nvSpPr>
          <p:cNvPr id="137" name="Shape 137"/>
          <p:cNvSpPr>
            <a:spLocks noGrp="1"/>
          </p:cNvSpPr>
          <p:nvPr>
            <p:ph type="title"/>
          </p:nvPr>
        </p:nvSpPr>
        <p:spPr>
          <a:xfrm>
            <a:off x="83760" y="0"/>
            <a:ext cx="7917240" cy="1242274"/>
          </a:xfrm>
          <a:prstGeom prst="rect">
            <a:avLst/>
          </a:prstGeom>
        </p:spPr>
        <p:txBody>
          <a:bodyPr>
            <a:normAutofit/>
          </a:bodyPr>
          <a:lstStyle>
            <a:lvl1pPr>
              <a:defRPr sz="4000">
                <a:latin typeface="Calibri"/>
                <a:ea typeface="Calibri"/>
                <a:cs typeface="Calibri"/>
                <a:sym typeface="Calibri"/>
              </a:defRPr>
            </a:lvl1pPr>
          </a:lstStyle>
          <a:p>
            <a:r>
              <a:rPr lang="en-US" sz="4400" dirty="0" smtClean="0">
                <a:solidFill>
                  <a:srgbClr val="FFFF00"/>
                </a:solidFill>
              </a:rPr>
              <a:t>Aircraft Observations and Hurricane Research</a:t>
            </a:r>
            <a:endParaRPr sz="4400" dirty="0">
              <a:solidFill>
                <a:srgbClr val="FFFF00"/>
              </a:solidFill>
            </a:endParaRPr>
          </a:p>
        </p:txBody>
      </p:sp>
      <p:sp>
        <p:nvSpPr>
          <p:cNvPr id="2" name="Text Placeholder 1"/>
          <p:cNvSpPr>
            <a:spLocks noGrp="1"/>
          </p:cNvSpPr>
          <p:nvPr>
            <p:ph type="body" idx="1"/>
          </p:nvPr>
        </p:nvSpPr>
        <p:spPr>
          <a:xfrm>
            <a:off x="0" y="1600200"/>
            <a:ext cx="5943600" cy="3124200"/>
          </a:xfrm>
        </p:spPr>
        <p:txBody>
          <a:bodyPr>
            <a:noAutofit/>
          </a:bodyPr>
          <a:lstStyle/>
          <a:p>
            <a:pPr marL="227013" indent="-227013">
              <a:buFont typeface="Arial" panose="020B0604020202020204" pitchFamily="34" charset="0"/>
              <a:buChar char="•"/>
            </a:pPr>
            <a:r>
              <a:rPr lang="en-US" sz="2400" dirty="0" smtClean="0">
                <a:latin typeface="Calibri" panose="020F0502020204030204" pitchFamily="34" charset="0"/>
              </a:rPr>
              <a:t>Aircraft observations play a critical role in testing theories and initializing and evaluating numerical models.</a:t>
            </a:r>
          </a:p>
          <a:p>
            <a:pPr marL="227013" indent="-227013">
              <a:buFont typeface="Arial" panose="020B0604020202020204" pitchFamily="34" charset="0"/>
              <a:buChar char="•"/>
            </a:pPr>
            <a:r>
              <a:rPr lang="en-US" sz="2400" dirty="0" smtClean="0">
                <a:latin typeface="Calibri" panose="020F0502020204030204" pitchFamily="34" charset="0"/>
              </a:rPr>
              <a:t>This research has been instrumental in improving our understanding and prediction of tropical cyclones.</a:t>
            </a:r>
          </a:p>
          <a:p>
            <a:pPr marL="227013" indent="-227013">
              <a:buFont typeface="Arial" panose="020B0604020202020204" pitchFamily="34" charset="0"/>
              <a:buChar char="•"/>
            </a:pPr>
            <a:r>
              <a:rPr lang="en-US" sz="2400" dirty="0" smtClean="0">
                <a:latin typeface="Calibri" panose="020F0502020204030204" pitchFamily="34" charset="0"/>
              </a:rPr>
              <a:t>NOAA’s Hurricane Research Division (and its predecessors, NHRP and NHRL), has a long history of conducting hurricane research with aircraft observations.</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4419600"/>
            <a:ext cx="2663561" cy="199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19.jpeg" descr="BobJoanne flgtsuits.jpg"/>
          <p:cNvPicPr>
            <a:picLocks noChangeAspect="1"/>
          </p:cNvPicPr>
          <p:nvPr/>
        </p:nvPicPr>
        <p:blipFill>
          <a:blip r:embed="rId3" cstate="print">
            <a:extLst/>
          </a:blip>
          <a:stretch>
            <a:fillRect/>
          </a:stretch>
        </p:blipFill>
        <p:spPr>
          <a:xfrm>
            <a:off x="6159800" y="1905000"/>
            <a:ext cx="2920402" cy="211729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20</a:t>
            </a:fld>
            <a:endParaRPr/>
          </a:p>
        </p:txBody>
      </p:sp>
      <p:pic>
        <p:nvPicPr>
          <p:cNvPr id="281" name="image48.jpeg" descr="P1010182"/>
          <p:cNvPicPr>
            <a:picLocks noChangeAspect="1"/>
          </p:cNvPicPr>
          <p:nvPr/>
        </p:nvPicPr>
        <p:blipFill>
          <a:blip r:embed="rId3" cstate="print">
            <a:extLst/>
          </a:blip>
          <a:stretch>
            <a:fillRect/>
          </a:stretch>
        </p:blipFill>
        <p:spPr>
          <a:xfrm>
            <a:off x="3748087" y="4593313"/>
            <a:ext cx="2316163" cy="1736726"/>
          </a:xfrm>
          <a:prstGeom prst="rect">
            <a:avLst/>
          </a:prstGeom>
          <a:ln w="12700">
            <a:miter lim="400000"/>
          </a:ln>
        </p:spPr>
      </p:pic>
      <p:sp>
        <p:nvSpPr>
          <p:cNvPr id="282" name="Shape 282"/>
          <p:cNvSpPr>
            <a:spLocks noGrp="1"/>
          </p:cNvSpPr>
          <p:nvPr>
            <p:ph type="body" sz="half" idx="1"/>
          </p:nvPr>
        </p:nvSpPr>
        <p:spPr>
          <a:xfrm>
            <a:off x="403224" y="1231446"/>
            <a:ext cx="3240090" cy="5224463"/>
          </a:xfrm>
          <a:prstGeom prst="rect">
            <a:avLst/>
          </a:prstGeom>
        </p:spPr>
        <p:txBody>
          <a:bodyPr>
            <a:normAutofit fontScale="92500" lnSpcReduction="10000"/>
          </a:bodyPr>
          <a:lstStyle/>
          <a:p>
            <a:pPr>
              <a:lnSpc>
                <a:spcPct val="90000"/>
              </a:lnSpc>
              <a:spcBef>
                <a:spcPts val="300"/>
              </a:spcBef>
              <a:defRPr sz="2000" b="1">
                <a:latin typeface="Calibri"/>
                <a:ea typeface="Calibri"/>
                <a:cs typeface="Calibri"/>
                <a:sym typeface="Calibri"/>
              </a:defRPr>
            </a:pPr>
            <a:r>
              <a:rPr dirty="0"/>
              <a:t>In-situ</a:t>
            </a:r>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a:t>Wind, press., temp.</a:t>
            </a:r>
            <a:endParaRPr sz="2400" dirty="0"/>
          </a:p>
          <a:p>
            <a:pPr marL="566737" lvl="1" indent="-285750">
              <a:lnSpc>
                <a:spcPct val="90000"/>
              </a:lnSpc>
              <a:spcBef>
                <a:spcPts val="300"/>
              </a:spcBef>
              <a:buClr>
                <a:schemeClr val="accent2"/>
              </a:buClr>
              <a:buFont typeface="Arial"/>
              <a:defRPr sz="1800">
                <a:latin typeface="Calibri"/>
                <a:ea typeface="Calibri"/>
                <a:cs typeface="Calibri"/>
                <a:sym typeface="Calibri"/>
              </a:defRPr>
            </a:pPr>
            <a:endParaRPr sz="2400" dirty="0"/>
          </a:p>
          <a:p>
            <a:pPr>
              <a:lnSpc>
                <a:spcPct val="90000"/>
              </a:lnSpc>
              <a:spcBef>
                <a:spcPts val="300"/>
              </a:spcBef>
              <a:defRPr sz="2000">
                <a:latin typeface="Calibri"/>
                <a:ea typeface="Calibri"/>
                <a:cs typeface="Calibri"/>
                <a:sym typeface="Calibri"/>
              </a:defRPr>
            </a:pPr>
            <a:endParaRPr sz="2400" dirty="0"/>
          </a:p>
          <a:p>
            <a:pPr>
              <a:lnSpc>
                <a:spcPct val="90000"/>
              </a:lnSpc>
              <a:spcBef>
                <a:spcPts val="300"/>
              </a:spcBef>
              <a:defRPr sz="2000">
                <a:latin typeface="Calibri"/>
                <a:ea typeface="Calibri"/>
                <a:cs typeface="Calibri"/>
                <a:sym typeface="Calibri"/>
              </a:defRPr>
            </a:pPr>
            <a:endParaRPr sz="2400" dirty="0"/>
          </a:p>
          <a:p>
            <a:pPr>
              <a:lnSpc>
                <a:spcPct val="90000"/>
              </a:lnSpc>
              <a:spcBef>
                <a:spcPts val="900"/>
              </a:spcBef>
              <a:defRPr sz="2000" b="1">
                <a:latin typeface="Calibri"/>
                <a:ea typeface="Calibri"/>
                <a:cs typeface="Calibri"/>
                <a:sym typeface="Calibri"/>
              </a:defRPr>
            </a:pPr>
            <a:r>
              <a:rPr dirty="0"/>
              <a:t>Expendables</a:t>
            </a:r>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err="1"/>
              <a:t>Dropsondes</a:t>
            </a:r>
            <a:endParaRPr sz="2400" dirty="0"/>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a:t>AXBT, AXCP, buoy</a:t>
            </a:r>
            <a:endParaRPr sz="2400" dirty="0"/>
          </a:p>
          <a:p>
            <a:pPr marL="566737" lvl="1" indent="-285750">
              <a:lnSpc>
                <a:spcPct val="90000"/>
              </a:lnSpc>
              <a:spcBef>
                <a:spcPts val="300"/>
              </a:spcBef>
              <a:buClr>
                <a:schemeClr val="accent2"/>
              </a:buClr>
              <a:buFont typeface="Arial"/>
              <a:defRPr sz="1800">
                <a:latin typeface="Calibri"/>
                <a:ea typeface="Calibri"/>
                <a:cs typeface="Calibri"/>
                <a:sym typeface="Calibri"/>
              </a:defRPr>
            </a:pPr>
            <a:endParaRPr sz="2400" dirty="0"/>
          </a:p>
          <a:p>
            <a:pPr>
              <a:lnSpc>
                <a:spcPct val="90000"/>
              </a:lnSpc>
              <a:spcBef>
                <a:spcPts val="300"/>
              </a:spcBef>
              <a:defRPr sz="1400">
                <a:latin typeface="Calibri"/>
                <a:ea typeface="Calibri"/>
                <a:cs typeface="Calibri"/>
                <a:sym typeface="Calibri"/>
              </a:defRPr>
            </a:pPr>
            <a:endParaRPr sz="2400" dirty="0"/>
          </a:p>
          <a:p>
            <a:pPr>
              <a:lnSpc>
                <a:spcPct val="90000"/>
              </a:lnSpc>
              <a:spcBef>
                <a:spcPts val="0"/>
              </a:spcBef>
              <a:defRPr sz="2000">
                <a:latin typeface="Calibri"/>
                <a:ea typeface="Calibri"/>
                <a:cs typeface="Calibri"/>
                <a:sym typeface="Calibri"/>
              </a:defRPr>
            </a:pPr>
            <a:endParaRPr sz="2400" dirty="0"/>
          </a:p>
          <a:p>
            <a:pPr>
              <a:lnSpc>
                <a:spcPct val="90000"/>
              </a:lnSpc>
              <a:spcBef>
                <a:spcPts val="0"/>
              </a:spcBef>
              <a:defRPr sz="1400">
                <a:latin typeface="Calibri"/>
                <a:ea typeface="Calibri"/>
                <a:cs typeface="Calibri"/>
                <a:sym typeface="Calibri"/>
              </a:defRPr>
            </a:pPr>
            <a:endParaRPr sz="2400" dirty="0"/>
          </a:p>
          <a:p>
            <a:pPr>
              <a:lnSpc>
                <a:spcPct val="90000"/>
              </a:lnSpc>
              <a:spcBef>
                <a:spcPts val="0"/>
              </a:spcBef>
              <a:defRPr sz="2000" b="1">
                <a:latin typeface="Calibri"/>
                <a:ea typeface="Calibri"/>
                <a:cs typeface="Calibri"/>
                <a:sym typeface="Calibri"/>
              </a:defRPr>
            </a:pPr>
            <a:r>
              <a:rPr dirty="0"/>
              <a:t>Remote Sensors</a:t>
            </a:r>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a:t>Doppler Radar</a:t>
            </a:r>
            <a:endParaRPr sz="2400" dirty="0"/>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a:t>SFMR/HIRAD</a:t>
            </a:r>
            <a:endParaRPr sz="2400" dirty="0"/>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a:t>WSRA </a:t>
            </a:r>
            <a:endParaRPr sz="2400" dirty="0"/>
          </a:p>
          <a:p>
            <a:pPr marL="566737" lvl="1" indent="-285750">
              <a:lnSpc>
                <a:spcPct val="90000"/>
              </a:lnSpc>
              <a:spcBef>
                <a:spcPts val="300"/>
              </a:spcBef>
              <a:buClr>
                <a:schemeClr val="accent2"/>
              </a:buClr>
              <a:buFont typeface="Arial"/>
              <a:defRPr sz="1800">
                <a:latin typeface="Calibri"/>
                <a:ea typeface="Calibri"/>
                <a:cs typeface="Calibri"/>
                <a:sym typeface="Calibri"/>
              </a:defRPr>
            </a:pPr>
            <a:r>
              <a:rPr dirty="0" err="1"/>
              <a:t>Scatterometer</a:t>
            </a:r>
            <a:r>
              <a:rPr dirty="0"/>
              <a:t>/profiler</a:t>
            </a:r>
            <a:endParaRPr sz="2400" dirty="0"/>
          </a:p>
          <a:p>
            <a:pPr marL="566737" lvl="1" indent="-285750">
              <a:lnSpc>
                <a:spcPct val="90000"/>
              </a:lnSpc>
              <a:spcBef>
                <a:spcPts val="600"/>
              </a:spcBef>
              <a:buClr>
                <a:schemeClr val="accent2"/>
              </a:buClr>
              <a:buFont typeface="Arial"/>
              <a:defRPr sz="1800">
                <a:latin typeface="Calibri"/>
                <a:ea typeface="Calibri"/>
                <a:cs typeface="Calibri"/>
                <a:sym typeface="Calibri"/>
              </a:defRPr>
            </a:pPr>
            <a:r>
              <a:rPr dirty="0"/>
              <a:t>UAS - LALE</a:t>
            </a:r>
          </a:p>
        </p:txBody>
      </p:sp>
      <p:pic>
        <p:nvPicPr>
          <p:cNvPr id="283" name="image49.jpeg" descr="noaap3s"/>
          <p:cNvPicPr>
            <a:picLocks noChangeAspect="1"/>
          </p:cNvPicPr>
          <p:nvPr/>
        </p:nvPicPr>
        <p:blipFill>
          <a:blip r:embed="rId4" cstate="print">
            <a:extLst/>
          </a:blip>
          <a:stretch>
            <a:fillRect/>
          </a:stretch>
        </p:blipFill>
        <p:spPr>
          <a:xfrm>
            <a:off x="417512" y="1752600"/>
            <a:ext cx="3109913" cy="1022351"/>
          </a:xfrm>
          <a:prstGeom prst="rect">
            <a:avLst/>
          </a:prstGeom>
          <a:ln w="12700">
            <a:miter lim="400000"/>
          </a:ln>
        </p:spPr>
      </p:pic>
      <p:pic>
        <p:nvPicPr>
          <p:cNvPr id="284" name="image50.jpeg" descr="gonzoi"/>
          <p:cNvPicPr>
            <a:picLocks noChangeAspect="1"/>
          </p:cNvPicPr>
          <p:nvPr/>
        </p:nvPicPr>
        <p:blipFill>
          <a:blip r:embed="rId5" cstate="print">
            <a:extLst/>
          </a:blip>
          <a:stretch>
            <a:fillRect/>
          </a:stretch>
        </p:blipFill>
        <p:spPr>
          <a:xfrm>
            <a:off x="403225" y="3581400"/>
            <a:ext cx="3009900" cy="1003301"/>
          </a:xfrm>
          <a:prstGeom prst="rect">
            <a:avLst/>
          </a:prstGeom>
          <a:ln w="12700">
            <a:miter lim="400000"/>
          </a:ln>
        </p:spPr>
      </p:pic>
      <p:sp>
        <p:nvSpPr>
          <p:cNvPr id="285" name="Shape 285"/>
          <p:cNvSpPr/>
          <p:nvPr/>
        </p:nvSpPr>
        <p:spPr>
          <a:xfrm>
            <a:off x="4376468" y="2381966"/>
            <a:ext cx="1074972"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atin typeface="Calibri"/>
                <a:ea typeface="Calibri"/>
                <a:cs typeface="Calibri"/>
                <a:sym typeface="Calibri"/>
              </a:defRPr>
            </a:lvl1pPr>
          </a:lstStyle>
          <a:p>
            <a:r>
              <a:rPr lang="en-US" dirty="0" smtClean="0"/>
              <a:t>Coyote </a:t>
            </a:r>
            <a:r>
              <a:rPr dirty="0" smtClean="0"/>
              <a:t>UAS</a:t>
            </a:r>
            <a:endParaRPr dirty="0"/>
          </a:p>
        </p:txBody>
      </p:sp>
      <p:pic>
        <p:nvPicPr>
          <p:cNvPr id="286" name="image51.jpeg" descr="TDR on tail_red.jpg"/>
          <p:cNvPicPr>
            <a:picLocks noChangeAspect="1"/>
          </p:cNvPicPr>
          <p:nvPr/>
        </p:nvPicPr>
        <p:blipFill>
          <a:blip r:embed="rId6" cstate="print">
            <a:extLst/>
          </a:blip>
          <a:stretch>
            <a:fillRect/>
          </a:stretch>
        </p:blipFill>
        <p:spPr>
          <a:xfrm>
            <a:off x="3767137" y="2662685"/>
            <a:ext cx="2282826" cy="1712913"/>
          </a:xfrm>
          <a:prstGeom prst="rect">
            <a:avLst/>
          </a:prstGeom>
          <a:ln w="12700">
            <a:miter lim="400000"/>
          </a:ln>
        </p:spPr>
      </p:pic>
      <p:pic>
        <p:nvPicPr>
          <p:cNvPr id="287" name="image52.jpeg"/>
          <p:cNvPicPr>
            <a:picLocks noChangeAspect="1"/>
          </p:cNvPicPr>
          <p:nvPr/>
        </p:nvPicPr>
        <p:blipFill>
          <a:blip r:embed="rId7" cstate="print">
            <a:extLst/>
          </a:blip>
          <a:stretch>
            <a:fillRect/>
          </a:stretch>
        </p:blipFill>
        <p:spPr>
          <a:xfrm>
            <a:off x="6148387" y="4753416"/>
            <a:ext cx="2632076" cy="1735139"/>
          </a:xfrm>
          <a:prstGeom prst="rect">
            <a:avLst/>
          </a:prstGeom>
          <a:ln w="12700">
            <a:miter lim="400000"/>
          </a:ln>
        </p:spPr>
      </p:pic>
      <p:sp>
        <p:nvSpPr>
          <p:cNvPr id="289" name="Shape 289"/>
          <p:cNvSpPr/>
          <p:nvPr/>
        </p:nvSpPr>
        <p:spPr>
          <a:xfrm>
            <a:off x="3798887" y="4302573"/>
            <a:ext cx="2223156"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atin typeface="Calibri"/>
                <a:ea typeface="Calibri"/>
                <a:cs typeface="Calibri"/>
                <a:sym typeface="Calibri"/>
              </a:defRPr>
            </a:lvl1pPr>
          </a:lstStyle>
          <a:p>
            <a:r>
              <a:t>G-IV Tail Doppler Radar</a:t>
            </a:r>
          </a:p>
        </p:txBody>
      </p:sp>
      <p:sp>
        <p:nvSpPr>
          <p:cNvPr id="290" name="Shape 290"/>
          <p:cNvSpPr/>
          <p:nvPr/>
        </p:nvSpPr>
        <p:spPr>
          <a:xfrm>
            <a:off x="4497387" y="6288708"/>
            <a:ext cx="950874"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atin typeface="Calibri"/>
                <a:ea typeface="Calibri"/>
                <a:cs typeface="Calibri"/>
                <a:sym typeface="Calibri"/>
              </a:defRPr>
            </a:lvl1pPr>
          </a:lstStyle>
          <a:p>
            <a:r>
              <a:t>ONR DWL</a:t>
            </a:r>
          </a:p>
        </p:txBody>
      </p:sp>
      <p:pic>
        <p:nvPicPr>
          <p:cNvPr id="292" name="image54.jpeg" descr="Range_Flight_Takeoff2_15Aug10.jpg"/>
          <p:cNvPicPr>
            <a:picLocks noChangeAspect="1"/>
          </p:cNvPicPr>
          <p:nvPr/>
        </p:nvPicPr>
        <p:blipFill>
          <a:blip r:embed="rId8" cstate="print">
            <a:extLst/>
          </a:blip>
          <a:stretch>
            <a:fillRect/>
          </a:stretch>
        </p:blipFill>
        <p:spPr>
          <a:xfrm>
            <a:off x="6167104" y="1313654"/>
            <a:ext cx="2587437" cy="1138915"/>
          </a:xfrm>
          <a:prstGeom prst="rect">
            <a:avLst/>
          </a:prstGeom>
          <a:ln w="12700">
            <a:miter lim="400000"/>
          </a:ln>
        </p:spPr>
      </p:pic>
      <p:sp>
        <p:nvSpPr>
          <p:cNvPr id="293" name="Shape 293"/>
          <p:cNvSpPr/>
          <p:nvPr/>
        </p:nvSpPr>
        <p:spPr>
          <a:xfrm>
            <a:off x="6148387" y="6201212"/>
            <a:ext cx="1882563" cy="26425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solidFill>
                  <a:schemeClr val="accent3">
                    <a:lumOff val="44000"/>
                  </a:schemeClr>
                </a:solidFill>
                <a:latin typeface="+mn-lt"/>
                <a:ea typeface="+mn-ea"/>
                <a:cs typeface="+mn-cs"/>
                <a:sym typeface="Arial"/>
              </a:defRPr>
            </a:lvl1pPr>
          </a:lstStyle>
          <a:p>
            <a:r>
              <a:t>DWL profiles from TCS-08</a:t>
            </a:r>
          </a:p>
        </p:txBody>
      </p:sp>
      <p:pic>
        <p:nvPicPr>
          <p:cNvPr id="294" name="image55.png" descr="lc"/>
          <p:cNvPicPr>
            <a:picLocks noChangeAspect="1"/>
          </p:cNvPicPr>
          <p:nvPr/>
        </p:nvPicPr>
        <p:blipFill>
          <a:blip r:embed="rId9" cstate="print">
            <a:extLst/>
          </a:blip>
          <a:srcRect t="3105" b="5564"/>
          <a:stretch>
            <a:fillRect/>
          </a:stretch>
        </p:blipFill>
        <p:spPr>
          <a:xfrm>
            <a:off x="6116249" y="2621462"/>
            <a:ext cx="2708506" cy="2146298"/>
          </a:xfrm>
          <a:prstGeom prst="rect">
            <a:avLst/>
          </a:prstGeom>
          <a:ln w="12700">
            <a:miter lim="400000"/>
          </a:ln>
        </p:spPr>
      </p:pic>
      <p:sp>
        <p:nvSpPr>
          <p:cNvPr id="295" name="Shape 295"/>
          <p:cNvSpPr/>
          <p:nvPr/>
        </p:nvSpPr>
        <p:spPr>
          <a:xfrm>
            <a:off x="6300787" y="4370313"/>
            <a:ext cx="2134380" cy="26425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solidFill>
                  <a:schemeClr val="accent3">
                    <a:lumOff val="44000"/>
                  </a:schemeClr>
                </a:solidFill>
                <a:latin typeface="+mn-lt"/>
                <a:ea typeface="+mn-ea"/>
                <a:cs typeface="+mn-cs"/>
                <a:sym typeface="Arial"/>
              </a:defRPr>
            </a:lvl1pPr>
          </a:lstStyle>
          <a:p>
            <a:r>
              <a:t>AXBT profiles of Loop Current</a:t>
            </a:r>
          </a:p>
        </p:txBody>
      </p:sp>
      <p:sp>
        <p:nvSpPr>
          <p:cNvPr id="296" name="Shape 296"/>
          <p:cNvSpPr/>
          <p:nvPr/>
        </p:nvSpPr>
        <p:spPr>
          <a:xfrm>
            <a:off x="6417116" y="2396339"/>
            <a:ext cx="2059278" cy="3327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defTabSz="457200">
              <a:lnSpc>
                <a:spcPct val="90000"/>
              </a:lnSpc>
              <a:spcBef>
                <a:spcPts val="300"/>
              </a:spcBef>
              <a:defRPr sz="1600">
                <a:latin typeface="Calibri"/>
                <a:ea typeface="Calibri"/>
                <a:cs typeface="Calibri"/>
                <a:sym typeface="Calibri"/>
              </a:defRPr>
            </a:lvl1pPr>
          </a:lstStyle>
          <a:p>
            <a:r>
              <a:t>NASA Global Hawk</a:t>
            </a:r>
          </a:p>
        </p:txBody>
      </p:sp>
      <p:pic>
        <p:nvPicPr>
          <p:cNvPr id="5122" name="Picture 2" descr="http://www.aoml.noaa.gov/pix/Keynotes/Coyote_Joe_P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7487" y="1313653"/>
            <a:ext cx="1839913" cy="11389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9625" y="60016"/>
            <a:ext cx="7620000" cy="1200329"/>
          </a:xfrm>
          <a:prstGeom prst="rect">
            <a:avLst/>
          </a:prstGeom>
        </p:spPr>
        <p:txBody>
          <a:bodyPr wrap="square">
            <a:spAutoFit/>
          </a:bodyPr>
          <a:lstStyle/>
          <a:p>
            <a:r>
              <a:rPr lang="en-US" sz="3600" dirty="0" smtClean="0">
                <a:solidFill>
                  <a:srgbClr val="FFFF00"/>
                </a:solidFill>
                <a:latin typeface="Calibri" panose="020F0502020204030204" pitchFamily="34" charset="0"/>
              </a:rPr>
              <a:t>Addressing Operational Needs </a:t>
            </a:r>
          </a:p>
          <a:p>
            <a:r>
              <a:rPr lang="en-US" sz="3600" dirty="0" smtClean="0">
                <a:solidFill>
                  <a:srgbClr val="FFFF00"/>
                </a:solidFill>
                <a:latin typeface="Calibri" panose="020F0502020204030204" pitchFamily="34" charset="0"/>
              </a:rPr>
              <a:t>(2005-today): IFEX </a:t>
            </a:r>
            <a:endParaRPr lang="en-US" sz="3600" dirty="0">
              <a:solidFill>
                <a:srgbClr val="FFFF00"/>
              </a:solidFill>
            </a:endParaRPr>
          </a:p>
        </p:txBody>
      </p:sp>
    </p:spTree>
  </p:cSld>
  <p:clrMapOvr>
    <a:masterClrMapping/>
  </p:clrMapOvr>
  <p:transition spd="slow"/>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4033" y="1340457"/>
            <a:ext cx="8691677" cy="822960"/>
          </a:xfrm>
          <a:prstGeom prst="rect">
            <a:avLst/>
          </a:prstGeom>
          <a:solidFill>
            <a:srgbClr val="FFC00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radeGothic"/>
              <a:ea typeface="TradeGothic"/>
              <a:cs typeface="TradeGothic"/>
              <a:sym typeface="TradeGothic"/>
            </a:endParaRPr>
          </a:p>
        </p:txBody>
      </p:sp>
      <p:pic>
        <p:nvPicPr>
          <p:cNvPr id="2050" name="Picture 2" descr="Fig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2515792"/>
            <a:ext cx="3534574" cy="380880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journals.ametsoc.org/na101/home/literatum/publisher/ams/journals/content/mwre/2012/15200493-140.1/mwr-d-10-05075.1/production/images/large/mwr-d-10-05075.1-f7.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68849"/>
          <a:stretch/>
        </p:blipFill>
        <p:spPr bwMode="auto">
          <a:xfrm>
            <a:off x="5710488" y="2491841"/>
            <a:ext cx="2654390" cy="19277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55627"/>
          <a:stretch/>
        </p:blipFill>
        <p:spPr bwMode="auto">
          <a:xfrm>
            <a:off x="5802406" y="4454332"/>
            <a:ext cx="2521881" cy="215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hape 327"/>
          <p:cNvSpPr/>
          <p:nvPr/>
        </p:nvSpPr>
        <p:spPr>
          <a:xfrm>
            <a:off x="132090" y="172897"/>
            <a:ext cx="8783310" cy="1003348"/>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ea typeface="+mn-ea"/>
                <a:cs typeface="+mn-cs"/>
                <a:sym typeface="Arial"/>
              </a:rPr>
              <a:t>IFEX Goal 3: Improved understanding of “average” TC structure</a:t>
            </a:r>
            <a:endParaRPr dirty="0">
              <a:solidFill>
                <a:srgbClr val="FFFF00"/>
              </a:solidFill>
              <a:latin typeface="Calibri" panose="020F0502020204030204" pitchFamily="34" charset="0"/>
              <a:ea typeface="Calibri"/>
              <a:cs typeface="Calibri"/>
              <a:sym typeface="Calibri"/>
            </a:endParaRPr>
          </a:p>
        </p:txBody>
      </p:sp>
      <p:sp>
        <p:nvSpPr>
          <p:cNvPr id="3" name="TextBox 2"/>
          <p:cNvSpPr txBox="1"/>
          <p:nvPr/>
        </p:nvSpPr>
        <p:spPr>
          <a:xfrm>
            <a:off x="152400" y="1275332"/>
            <a:ext cx="8763000"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200" b="0" i="1" strike="noStrike" cap="none" spc="0" normalizeH="0" baseline="0" dirty="0" smtClean="0">
                <a:ln>
                  <a:noFill/>
                </a:ln>
                <a:solidFill>
                  <a:srgbClr val="000000"/>
                </a:solidFill>
                <a:effectLst/>
                <a:uFillTx/>
                <a:latin typeface="Calibri" panose="020F0502020204030204" pitchFamily="34" charset="0"/>
                <a:sym typeface="TradeGothic"/>
              </a:rPr>
              <a:t>Extensive database from many years enables composites to be constructed</a:t>
            </a:r>
            <a:endParaRPr kumimoji="0" lang="en-US" sz="2200" b="0" i="1"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4" name="TextBox 3"/>
          <p:cNvSpPr txBox="1"/>
          <p:nvPr/>
        </p:nvSpPr>
        <p:spPr>
          <a:xfrm>
            <a:off x="244033" y="2145270"/>
            <a:ext cx="441082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u="sng" strike="noStrike" cap="none" spc="0" normalizeH="0" baseline="0" dirty="0" smtClean="0">
                <a:ln>
                  <a:noFill/>
                </a:ln>
                <a:solidFill>
                  <a:srgbClr val="000000"/>
                </a:solidFill>
                <a:effectLst/>
                <a:uFillTx/>
                <a:latin typeface="Calibri" panose="020F0502020204030204" pitchFamily="34" charset="0"/>
                <a:sym typeface="TradeGothic"/>
              </a:rPr>
              <a:t>Radar images of hurricanes used in composite</a:t>
            </a:r>
            <a:endParaRPr kumimoji="0" lang="en-US" sz="1800" b="0" u="sng"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2" name="TextBox 11"/>
          <p:cNvSpPr txBox="1"/>
          <p:nvPr/>
        </p:nvSpPr>
        <p:spPr>
          <a:xfrm>
            <a:off x="5467010" y="2145270"/>
            <a:ext cx="32197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u="sng" dirty="0" smtClean="0">
                <a:latin typeface="Calibri" panose="020F0502020204030204" pitchFamily="34" charset="0"/>
              </a:rPr>
              <a:t>Averaged wind and rain structure</a:t>
            </a:r>
            <a:endParaRPr kumimoji="0" lang="en-US" sz="1800" b="0" u="sng"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6" name="TextBox 5"/>
          <p:cNvSpPr txBox="1"/>
          <p:nvPr/>
        </p:nvSpPr>
        <p:spPr>
          <a:xfrm>
            <a:off x="6501365" y="2790268"/>
            <a:ext cx="45300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smtClean="0">
                <a:ln>
                  <a:noFill/>
                </a:ln>
                <a:solidFill>
                  <a:srgbClr val="000000"/>
                </a:solidFill>
                <a:effectLst/>
                <a:uFillTx/>
                <a:latin typeface="Calibri" panose="020F0502020204030204" pitchFamily="34" charset="0"/>
                <a:sym typeface="TradeGothic"/>
              </a:rPr>
              <a:t>RMW</a:t>
            </a:r>
            <a:endParaRPr kumimoji="0" lang="en-US" sz="1200" b="1"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4" name="TextBox 13"/>
          <p:cNvSpPr txBox="1"/>
          <p:nvPr/>
        </p:nvSpPr>
        <p:spPr>
          <a:xfrm>
            <a:off x="6503896" y="4779099"/>
            <a:ext cx="45300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smtClean="0">
                <a:ln>
                  <a:noFill/>
                </a:ln>
                <a:solidFill>
                  <a:srgbClr val="000000"/>
                </a:solidFill>
                <a:effectLst/>
                <a:uFillTx/>
                <a:latin typeface="Calibri" panose="020F0502020204030204" pitchFamily="34" charset="0"/>
                <a:sym typeface="TradeGothic"/>
              </a:rPr>
              <a:t>RMW</a:t>
            </a:r>
            <a:endParaRPr kumimoji="0" lang="en-US" sz="1200" b="1"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1" name="TextBox 10"/>
          <p:cNvSpPr txBox="1"/>
          <p:nvPr/>
        </p:nvSpPr>
        <p:spPr>
          <a:xfrm>
            <a:off x="2898764" y="5992624"/>
            <a:ext cx="121603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Rogers et al. 2012</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3" name="TextBox 12"/>
          <p:cNvSpPr txBox="1"/>
          <p:nvPr/>
        </p:nvSpPr>
        <p:spPr>
          <a:xfrm>
            <a:off x="7003085" y="6450548"/>
            <a:ext cx="1074972"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smtClean="0">
                <a:ln>
                  <a:noFill/>
                </a:ln>
                <a:solidFill>
                  <a:srgbClr val="000000"/>
                </a:solidFill>
                <a:effectLst/>
                <a:uFillTx/>
                <a:latin typeface="Calibri" panose="020F0502020204030204" pitchFamily="34" charset="0"/>
                <a:sym typeface="TradeGothic"/>
              </a:rPr>
              <a:t>Rogers et al. 2012</a:t>
            </a:r>
            <a:endParaRPr kumimoji="0" lang="en-US" sz="105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2" name="TextBox 1"/>
          <p:cNvSpPr txBox="1"/>
          <p:nvPr/>
        </p:nvSpPr>
        <p:spPr>
          <a:xfrm>
            <a:off x="2729478" y="1593288"/>
            <a:ext cx="295048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1" u="none" strike="noStrike" cap="none" spc="0" normalizeH="0" baseline="0" dirty="0" smtClean="0">
                <a:ln>
                  <a:noFill/>
                </a:ln>
                <a:solidFill>
                  <a:srgbClr val="000000"/>
                </a:solidFill>
                <a:effectLst/>
                <a:uFillTx/>
                <a:latin typeface="Calibri" panose="020F0502020204030204" pitchFamily="34" charset="0"/>
                <a:sym typeface="TradeGothic"/>
              </a:rPr>
              <a:t>More robust than case</a:t>
            </a:r>
            <a:r>
              <a:rPr kumimoji="0" lang="en-US" sz="1600" b="0" i="1" u="none" strike="noStrike" cap="none" spc="0" normalizeH="0" dirty="0" smtClean="0">
                <a:ln>
                  <a:noFill/>
                </a:ln>
                <a:solidFill>
                  <a:srgbClr val="000000"/>
                </a:solidFill>
                <a:effectLst/>
                <a:uFillTx/>
                <a:latin typeface="Calibri" panose="020F0502020204030204" pitchFamily="34" charset="0"/>
                <a:sym typeface="TradeGothic"/>
              </a:rPr>
              <a:t> studies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i="1" baseline="0" dirty="0" smtClean="0">
                <a:latin typeface="Calibri" panose="020F0502020204030204" pitchFamily="34" charset="0"/>
              </a:rPr>
              <a:t>Ideal</a:t>
            </a:r>
            <a:r>
              <a:rPr lang="en-US" sz="1600" i="1" dirty="0" smtClean="0">
                <a:latin typeface="Calibri" panose="020F0502020204030204" pitchFamily="34" charset="0"/>
              </a:rPr>
              <a:t> for model evaluation</a:t>
            </a:r>
            <a:endParaRPr kumimoji="0" lang="en-US" sz="1600" b="0" i="1"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57298411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046202"/>
            <a:ext cx="3658274" cy="425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16"/>
          <p:cNvSpPr/>
          <p:nvPr/>
        </p:nvSpPr>
        <p:spPr>
          <a:xfrm>
            <a:off x="1543556" y="3785724"/>
            <a:ext cx="1656369" cy="144023"/>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radeGothic"/>
              <a:ea typeface="TradeGothic"/>
              <a:cs typeface="TradeGothic"/>
              <a:sym typeface="TradeGothic"/>
            </a:endParaRPr>
          </a:p>
        </p:txBody>
      </p:sp>
      <p:sp>
        <p:nvSpPr>
          <p:cNvPr id="18" name="TextBox 17"/>
          <p:cNvSpPr txBox="1"/>
          <p:nvPr/>
        </p:nvSpPr>
        <p:spPr>
          <a:xfrm>
            <a:off x="3250770" y="3665692"/>
            <a:ext cx="7511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0000"/>
                </a:solidFill>
                <a:effectLst/>
                <a:uFillTx/>
                <a:latin typeface="Calibri" panose="020F0502020204030204" pitchFamily="34" charset="0"/>
                <a:sym typeface="TradeGothic"/>
              </a:rPr>
              <a:t>shear</a:t>
            </a:r>
            <a:endParaRPr kumimoji="0" lang="en-US" sz="1800" b="1"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5" name="TextBox 14"/>
          <p:cNvSpPr txBox="1"/>
          <p:nvPr/>
        </p:nvSpPr>
        <p:spPr>
          <a:xfrm>
            <a:off x="1828800" y="1219202"/>
            <a:ext cx="570604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1" u="none" strike="noStrike" cap="none" spc="0" normalizeH="0" baseline="0" dirty="0" smtClean="0">
                <a:ln>
                  <a:noFill/>
                </a:ln>
                <a:solidFill>
                  <a:srgbClr val="000000"/>
                </a:solidFill>
                <a:effectLst/>
                <a:uFillTx/>
                <a:latin typeface="Calibri" panose="020F0502020204030204" pitchFamily="34" charset="0"/>
                <a:sym typeface="TradeGothic"/>
              </a:rPr>
              <a:t>Vortex response to vertical wind shear</a:t>
            </a:r>
            <a:endParaRPr kumimoji="0" lang="en-US" sz="2800" b="0" i="1" u="none" strike="noStrike" cap="none" spc="0" normalizeH="0" baseline="0" dirty="0">
              <a:ln>
                <a:noFill/>
              </a:ln>
              <a:solidFill>
                <a:srgbClr val="000000"/>
              </a:solidFill>
              <a:effectLst/>
              <a:uFillTx/>
              <a:latin typeface="Calibri" panose="020F0502020204030204" pitchFamily="34" charset="0"/>
              <a:sym typeface="TradeGothic"/>
            </a:endParaRPr>
          </a:p>
        </p:txBody>
      </p:sp>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8840"/>
          <a:stretch/>
        </p:blipFill>
        <p:spPr bwMode="auto">
          <a:xfrm>
            <a:off x="5562599" y="2055377"/>
            <a:ext cx="2845369" cy="1863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952"/>
          <a:stretch/>
        </p:blipFill>
        <p:spPr bwMode="auto">
          <a:xfrm>
            <a:off x="5465969" y="4125674"/>
            <a:ext cx="2902774" cy="219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124200" y="6332947"/>
            <a:ext cx="121763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smtClean="0">
                <a:ln>
                  <a:noFill/>
                </a:ln>
                <a:solidFill>
                  <a:srgbClr val="000000"/>
                </a:solidFill>
                <a:effectLst/>
                <a:uFillTx/>
                <a:latin typeface="Calibri" panose="020F0502020204030204" pitchFamily="34" charset="0"/>
                <a:sym typeface="TradeGothic"/>
              </a:rPr>
              <a:t>Reasor</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 et al. 2013</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23" name="TextBox 22"/>
          <p:cNvSpPr txBox="1"/>
          <p:nvPr/>
        </p:nvSpPr>
        <p:spPr>
          <a:xfrm>
            <a:off x="6995931" y="6348469"/>
            <a:ext cx="123366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smtClean="0">
                <a:ln>
                  <a:noFill/>
                </a:ln>
                <a:solidFill>
                  <a:srgbClr val="000000"/>
                </a:solidFill>
                <a:effectLst/>
                <a:uFillTx/>
                <a:latin typeface="Calibri" panose="020F0502020204030204" pitchFamily="34" charset="0"/>
                <a:sym typeface="TradeGothic"/>
              </a:rPr>
              <a:t>DeHart</a:t>
            </a:r>
            <a:r>
              <a:rPr kumimoji="0" lang="en-US" sz="1200" b="0" i="0" u="none" strike="noStrike" cap="none" spc="0" normalizeH="0" dirty="0" smtClean="0">
                <a:ln>
                  <a:noFill/>
                </a:ln>
                <a:solidFill>
                  <a:srgbClr val="000000"/>
                </a:solidFill>
                <a:effectLst/>
                <a:uFillTx/>
                <a:latin typeface="Calibri" panose="020F0502020204030204" pitchFamily="34" charset="0"/>
                <a:sym typeface="TradeGothic"/>
              </a:rPr>
              <a:t>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et al. 2014</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9" name="TextBox 18"/>
          <p:cNvSpPr txBox="1"/>
          <p:nvPr/>
        </p:nvSpPr>
        <p:spPr>
          <a:xfrm>
            <a:off x="152400" y="1752600"/>
            <a:ext cx="476508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sng" strike="noStrike" cap="none" spc="0" normalizeH="0" baseline="0" dirty="0" smtClean="0">
                <a:ln>
                  <a:noFill/>
                </a:ln>
                <a:solidFill>
                  <a:srgbClr val="000000"/>
                </a:solidFill>
                <a:effectLst/>
                <a:uFillTx/>
                <a:latin typeface="Calibri" panose="020F0502020204030204" pitchFamily="34" charset="0"/>
                <a:sym typeface="TradeGothic"/>
              </a:rPr>
              <a:t>Quadrant averages of radial flow, vertical winds,</a:t>
            </a:r>
            <a:r>
              <a:rPr kumimoji="0" lang="en-US" sz="1400" b="0" i="0" u="sng" strike="noStrike" cap="none" spc="0" normalizeH="0" dirty="0" smtClean="0">
                <a:ln>
                  <a:noFill/>
                </a:ln>
                <a:solidFill>
                  <a:srgbClr val="000000"/>
                </a:solidFill>
                <a:effectLst/>
                <a:uFillTx/>
                <a:latin typeface="Calibri" panose="020F0502020204030204" pitchFamily="34" charset="0"/>
                <a:sym typeface="TradeGothic"/>
              </a:rPr>
              <a:t> and reflectivity</a:t>
            </a:r>
            <a:endParaRPr kumimoji="0" lang="en-US" sz="1400" b="0" i="0" u="sng" strike="noStrike" cap="none" spc="0" normalizeH="0" baseline="0" dirty="0">
              <a:ln>
                <a:noFill/>
              </a:ln>
              <a:solidFill>
                <a:srgbClr val="000000"/>
              </a:solidFill>
              <a:effectLst/>
              <a:uFillTx/>
              <a:latin typeface="Calibri" panose="020F0502020204030204" pitchFamily="34" charset="0"/>
              <a:sym typeface="TradeGothic"/>
            </a:endParaRPr>
          </a:p>
        </p:txBody>
      </p:sp>
      <p:cxnSp>
        <p:nvCxnSpPr>
          <p:cNvPr id="5" name="Straight Arrow Connector 4"/>
          <p:cNvCxnSpPr/>
          <p:nvPr/>
        </p:nvCxnSpPr>
        <p:spPr>
          <a:xfrm flipH="1">
            <a:off x="3276600" y="3429000"/>
            <a:ext cx="609600" cy="0"/>
          </a:xfrm>
          <a:prstGeom prst="straightConnector1">
            <a:avLst/>
          </a:prstGeom>
          <a:noFill/>
          <a:ln w="25400" cap="flat">
            <a:solidFill>
              <a:schemeClr val="tx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Straight Arrow Connector 19"/>
          <p:cNvCxnSpPr/>
          <p:nvPr/>
        </p:nvCxnSpPr>
        <p:spPr>
          <a:xfrm flipH="1">
            <a:off x="3200400" y="5257800"/>
            <a:ext cx="609600" cy="0"/>
          </a:xfrm>
          <a:prstGeom prst="straightConnector1">
            <a:avLst/>
          </a:prstGeom>
          <a:noFill/>
          <a:ln w="25400" cap="flat">
            <a:solidFill>
              <a:schemeClr val="tx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4" name="TextBox 23"/>
          <p:cNvSpPr txBox="1"/>
          <p:nvPr/>
        </p:nvSpPr>
        <p:spPr>
          <a:xfrm>
            <a:off x="6273069" y="1760692"/>
            <a:ext cx="142442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sng" strike="noStrike" cap="none" spc="0" normalizeH="0" baseline="0" dirty="0" smtClean="0">
                <a:ln>
                  <a:noFill/>
                </a:ln>
                <a:solidFill>
                  <a:srgbClr val="000000"/>
                </a:solidFill>
                <a:effectLst/>
                <a:uFillTx/>
                <a:latin typeface="Calibri" panose="020F0502020204030204" pitchFamily="34" charset="0"/>
                <a:sym typeface="TradeGothic"/>
              </a:rPr>
              <a:t>Conceptual model</a:t>
            </a:r>
            <a:endParaRPr kumimoji="0" lang="en-US" sz="1400" b="0" i="0" u="sng"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22" name="Shape 327"/>
          <p:cNvSpPr/>
          <p:nvPr/>
        </p:nvSpPr>
        <p:spPr>
          <a:xfrm>
            <a:off x="160867" y="197582"/>
            <a:ext cx="7306733" cy="1003348"/>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ea typeface="+mn-ea"/>
                <a:cs typeface="+mn-cs"/>
                <a:sym typeface="Arial"/>
              </a:rPr>
              <a:t>IFEX Goal 3: Improved understanding of TC structure in vertical shear</a:t>
            </a:r>
            <a:endParaRPr dirty="0">
              <a:solidFill>
                <a:srgbClr val="FFFF00"/>
              </a:solidFill>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79801833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2758"/>
          <a:stretch/>
        </p:blipFill>
        <p:spPr bwMode="auto">
          <a:xfrm>
            <a:off x="15902" y="2590800"/>
            <a:ext cx="2369095" cy="244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6552" y="1973249"/>
            <a:ext cx="45720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sng" strike="noStrike" cap="none" spc="0" normalizeH="0" baseline="0" dirty="0" smtClean="0">
                <a:ln>
                  <a:noFill/>
                </a:ln>
                <a:solidFill>
                  <a:srgbClr val="000000"/>
                </a:solidFill>
                <a:effectLst/>
                <a:uFillTx/>
                <a:latin typeface="Calibri" panose="020F0502020204030204" pitchFamily="34" charset="0"/>
                <a:sym typeface="TradeGothic"/>
              </a:rPr>
              <a:t>Location of strong thunderstorms in inner core of </a:t>
            </a:r>
          </a:p>
          <a:p>
            <a:pPr marL="0" marR="0" indent="0" algn="ctr" defTabSz="914400" rtl="0" fontAlgn="auto" latinLnBrk="0" hangingPunct="0">
              <a:lnSpc>
                <a:spcPct val="100000"/>
              </a:lnSpc>
              <a:spcBef>
                <a:spcPts val="0"/>
              </a:spcBef>
              <a:spcAft>
                <a:spcPts val="0"/>
              </a:spcAft>
              <a:buClrTx/>
              <a:buSzTx/>
              <a:buFontTx/>
              <a:buNone/>
              <a:tabLst/>
            </a:pPr>
            <a:r>
              <a:rPr kumimoji="0" lang="en-US" sz="1600" b="0" i="0" u="sng" strike="noStrike" cap="none" spc="0" normalizeH="0" baseline="0" dirty="0" smtClean="0">
                <a:ln>
                  <a:noFill/>
                </a:ln>
                <a:solidFill>
                  <a:srgbClr val="000000"/>
                </a:solidFill>
                <a:effectLst/>
                <a:uFillTx/>
                <a:latin typeface="Calibri" panose="020F0502020204030204" pitchFamily="34" charset="0"/>
                <a:sym typeface="TradeGothic"/>
              </a:rPr>
              <a:t>intensifying (IN) and steady-state</a:t>
            </a:r>
            <a:r>
              <a:rPr kumimoji="0" lang="en-US" sz="1600" b="0" i="0" u="sng" strike="noStrike" cap="none" spc="0" normalizeH="0" dirty="0" smtClean="0">
                <a:ln>
                  <a:noFill/>
                </a:ln>
                <a:solidFill>
                  <a:srgbClr val="000000"/>
                </a:solidFill>
                <a:effectLst/>
                <a:uFillTx/>
                <a:latin typeface="Calibri" panose="020F0502020204030204" pitchFamily="34" charset="0"/>
                <a:sym typeface="TradeGothic"/>
              </a:rPr>
              <a:t> (SS) cases</a:t>
            </a:r>
            <a:endParaRPr kumimoji="0" lang="en-US" sz="1600" b="0" i="0" u="sng" strike="noStrike" cap="none" spc="0" normalizeH="0" baseline="0" dirty="0">
              <a:ln>
                <a:noFill/>
              </a:ln>
              <a:solidFill>
                <a:srgbClr val="000000"/>
              </a:solidFill>
              <a:effectLst/>
              <a:uFillTx/>
              <a:latin typeface="Calibri" panose="020F0502020204030204" pitchFamily="34" charset="0"/>
              <a:sym typeface="TradeGothic"/>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854" b="3145"/>
          <a:stretch/>
        </p:blipFill>
        <p:spPr bwMode="auto">
          <a:xfrm>
            <a:off x="2458962" y="2680448"/>
            <a:ext cx="2395990" cy="235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815173"/>
            <a:ext cx="3352800" cy="469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1228818"/>
            <a:ext cx="829489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i="1" dirty="0" smtClean="0">
                <a:latin typeface="Calibri" panose="020F0502020204030204" pitchFamily="34" charset="0"/>
              </a:rPr>
              <a:t>Radial location of deep convection </a:t>
            </a:r>
            <a:r>
              <a:rPr kumimoji="0" lang="en-US" sz="2800" b="0" i="1" u="none" strike="noStrike" cap="none" spc="0" normalizeH="0" dirty="0" smtClean="0">
                <a:ln>
                  <a:noFill/>
                </a:ln>
                <a:solidFill>
                  <a:srgbClr val="000000"/>
                </a:solidFill>
                <a:effectLst/>
                <a:uFillTx/>
                <a:latin typeface="Calibri" panose="020F0502020204030204" pitchFamily="34" charset="0"/>
                <a:sym typeface="TradeGothic"/>
              </a:rPr>
              <a:t>and TC intensification</a:t>
            </a:r>
            <a:endParaRPr kumimoji="0" lang="en-US" sz="2800" b="0" i="1"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9" name="TextBox 8"/>
          <p:cNvSpPr txBox="1"/>
          <p:nvPr/>
        </p:nvSpPr>
        <p:spPr>
          <a:xfrm>
            <a:off x="3599527" y="5037464"/>
            <a:ext cx="121603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Rogers et al. 2013</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0" name="TextBox 9"/>
          <p:cNvSpPr txBox="1"/>
          <p:nvPr/>
        </p:nvSpPr>
        <p:spPr>
          <a:xfrm>
            <a:off x="7239000" y="6356820"/>
            <a:ext cx="121603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Rogers et al. 2013</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1" name="Shape 327"/>
          <p:cNvSpPr/>
          <p:nvPr/>
        </p:nvSpPr>
        <p:spPr>
          <a:xfrm>
            <a:off x="152400" y="148232"/>
            <a:ext cx="7162800" cy="1007516"/>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ea typeface="+mn-ea"/>
                <a:cs typeface="+mn-cs"/>
                <a:sym typeface="Arial"/>
              </a:rPr>
              <a:t>IFEX Goal 3: Improved understanding of convection </a:t>
            </a:r>
            <a:r>
              <a:rPr lang="en-US" sz="3600" dirty="0" smtClean="0">
                <a:solidFill>
                  <a:srgbClr val="FFFF00"/>
                </a:solidFill>
                <a:latin typeface="Calibri" panose="020F0502020204030204" pitchFamily="34" charset="0"/>
                <a:ea typeface="+mn-ea"/>
                <a:cs typeface="+mn-cs"/>
                <a:sym typeface="Arial"/>
              </a:rPr>
              <a:t>and TC intensification</a:t>
            </a:r>
            <a:endParaRPr dirty="0">
              <a:solidFill>
                <a:srgbClr val="FFFF00"/>
              </a:solidFill>
              <a:latin typeface="Calibri" panose="020F0502020204030204" pitchFamily="34" charset="0"/>
              <a:ea typeface="Calibri"/>
              <a:cs typeface="Calibri"/>
              <a:sym typeface="Calibri"/>
            </a:endParaRPr>
          </a:p>
        </p:txBody>
      </p:sp>
      <p:sp>
        <p:nvSpPr>
          <p:cNvPr id="12" name="Oval 11"/>
          <p:cNvSpPr/>
          <p:nvPr/>
        </p:nvSpPr>
        <p:spPr>
          <a:xfrm>
            <a:off x="1066800" y="3428258"/>
            <a:ext cx="635000" cy="649185"/>
          </a:xfrm>
          <a:prstGeom prst="ellips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radeGothic"/>
              <a:ea typeface="TradeGothic"/>
              <a:cs typeface="TradeGothic"/>
              <a:sym typeface="TradeGothic"/>
            </a:endParaRPr>
          </a:p>
        </p:txBody>
      </p:sp>
      <p:sp>
        <p:nvSpPr>
          <p:cNvPr id="13" name="Oval 12"/>
          <p:cNvSpPr/>
          <p:nvPr/>
        </p:nvSpPr>
        <p:spPr>
          <a:xfrm>
            <a:off x="3505200" y="3416300"/>
            <a:ext cx="660400" cy="661885"/>
          </a:xfrm>
          <a:prstGeom prst="ellips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radeGothic"/>
              <a:ea typeface="TradeGothic"/>
              <a:cs typeface="TradeGothic"/>
              <a:sym typeface="TradeGothic"/>
            </a:endParaRPr>
          </a:p>
        </p:txBody>
      </p:sp>
      <p:sp>
        <p:nvSpPr>
          <p:cNvPr id="14" name="TextBox 13"/>
          <p:cNvSpPr txBox="1"/>
          <p:nvPr/>
        </p:nvSpPr>
        <p:spPr>
          <a:xfrm>
            <a:off x="977900" y="4025900"/>
            <a:ext cx="347209"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smtClean="0">
                <a:ln>
                  <a:noFill/>
                </a:ln>
                <a:solidFill>
                  <a:srgbClr val="FF0000"/>
                </a:solidFill>
                <a:effectLst/>
                <a:uFillTx/>
                <a:latin typeface="+mn-lt"/>
                <a:ea typeface="TradeGothic"/>
                <a:cs typeface="TradeGothic"/>
                <a:sym typeface="TradeGothic"/>
              </a:rPr>
              <a:t>RMW</a:t>
            </a:r>
            <a:endParaRPr kumimoji="0" lang="en-US" sz="800" b="1" i="0" u="none" strike="noStrike" cap="none" spc="0" normalizeH="0" baseline="0" dirty="0">
              <a:ln>
                <a:noFill/>
              </a:ln>
              <a:solidFill>
                <a:srgbClr val="FF0000"/>
              </a:solidFill>
              <a:effectLst/>
              <a:uFillTx/>
              <a:latin typeface="+mn-lt"/>
              <a:ea typeface="TradeGothic"/>
              <a:cs typeface="TradeGothic"/>
              <a:sym typeface="TradeGothic"/>
            </a:endParaRPr>
          </a:p>
        </p:txBody>
      </p:sp>
      <p:sp>
        <p:nvSpPr>
          <p:cNvPr id="15" name="TextBox 14"/>
          <p:cNvSpPr txBox="1"/>
          <p:nvPr/>
        </p:nvSpPr>
        <p:spPr>
          <a:xfrm>
            <a:off x="3424691" y="4006850"/>
            <a:ext cx="347209"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smtClean="0">
                <a:ln>
                  <a:noFill/>
                </a:ln>
                <a:solidFill>
                  <a:srgbClr val="FF0000"/>
                </a:solidFill>
                <a:effectLst/>
                <a:uFillTx/>
                <a:latin typeface="+mn-lt"/>
                <a:ea typeface="TradeGothic"/>
                <a:cs typeface="TradeGothic"/>
                <a:sym typeface="TradeGothic"/>
              </a:rPr>
              <a:t>RMW</a:t>
            </a:r>
            <a:endParaRPr kumimoji="0" lang="en-US" sz="800" b="1" i="0" u="none" strike="noStrike" cap="none" spc="0" normalizeH="0" baseline="0" dirty="0">
              <a:ln>
                <a:noFill/>
              </a:ln>
              <a:solidFill>
                <a:srgbClr val="FF0000"/>
              </a:solidFill>
              <a:effectLst/>
              <a:uFillTx/>
              <a:latin typeface="+mn-lt"/>
              <a:ea typeface="TradeGothic"/>
              <a:cs typeface="TradeGothic"/>
              <a:sym typeface="TradeGothic"/>
            </a:endParaRPr>
          </a:p>
        </p:txBody>
      </p:sp>
    </p:spTree>
    <p:extLst>
      <p:ext uri="{BB962C8B-B14F-4D97-AF65-F5344CB8AC3E}">
        <p14:creationId xmlns:p14="http://schemas.microsoft.com/office/powerpoint/2010/main" val="313525689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l="18442" r="8247" b="9591"/>
          <a:stretch>
            <a:fillRect/>
          </a:stretch>
        </p:blipFill>
        <p:spPr bwMode="auto">
          <a:xfrm>
            <a:off x="1600200" y="1676400"/>
            <a:ext cx="6096000" cy="4609041"/>
          </a:xfrm>
          <a:prstGeom prst="rect">
            <a:avLst/>
          </a:prstGeom>
          <a:noFill/>
          <a:ln w="9525">
            <a:noFill/>
            <a:miter lim="800000"/>
            <a:headEnd/>
            <a:tailEnd/>
          </a:ln>
          <a:effectLst/>
        </p:spPr>
      </p:pic>
      <p:sp>
        <p:nvSpPr>
          <p:cNvPr id="100" name="TextBox 99"/>
          <p:cNvSpPr txBox="1"/>
          <p:nvPr/>
        </p:nvSpPr>
        <p:spPr>
          <a:xfrm>
            <a:off x="2081013" y="1673423"/>
            <a:ext cx="1957587" cy="307777"/>
          </a:xfrm>
          <a:prstGeom prst="rect">
            <a:avLst/>
          </a:prstGeom>
          <a:noFill/>
        </p:spPr>
        <p:txBody>
          <a:bodyPr wrap="none" rtlCol="0">
            <a:spAutoFit/>
          </a:bodyPr>
          <a:lstStyle/>
          <a:p>
            <a:pPr fontAlgn="base">
              <a:spcBef>
                <a:spcPct val="0"/>
              </a:spcBef>
              <a:spcAft>
                <a:spcPct val="0"/>
              </a:spcAft>
            </a:pPr>
            <a:r>
              <a:rPr lang="en-US" sz="1400" i="1" dirty="0">
                <a:solidFill>
                  <a:schemeClr val="tx1"/>
                </a:solidFill>
                <a:latin typeface="Calibri" pitchFamily="34" charset="0"/>
              </a:rPr>
              <a:t>Strong 8-16 km updrafts</a:t>
            </a:r>
          </a:p>
        </p:txBody>
      </p:sp>
      <p:sp>
        <p:nvSpPr>
          <p:cNvPr id="101" name="TextBox 100"/>
          <p:cNvSpPr txBox="1"/>
          <p:nvPr/>
        </p:nvSpPr>
        <p:spPr>
          <a:xfrm>
            <a:off x="4805320" y="1670373"/>
            <a:ext cx="2433680" cy="307777"/>
          </a:xfrm>
          <a:prstGeom prst="rect">
            <a:avLst/>
          </a:prstGeom>
          <a:noFill/>
        </p:spPr>
        <p:txBody>
          <a:bodyPr wrap="none" rtlCol="0">
            <a:spAutoFit/>
          </a:bodyPr>
          <a:lstStyle/>
          <a:p>
            <a:pPr fontAlgn="base">
              <a:spcBef>
                <a:spcPct val="0"/>
              </a:spcBef>
              <a:spcAft>
                <a:spcPct val="0"/>
              </a:spcAft>
            </a:pPr>
            <a:r>
              <a:rPr lang="en-US" sz="1400" i="1" dirty="0">
                <a:solidFill>
                  <a:schemeClr val="tx1"/>
                </a:solidFill>
                <a:latin typeface="Calibri" pitchFamily="34" charset="0"/>
              </a:rPr>
              <a:t>Lightning flashes from WWLLN</a:t>
            </a:r>
          </a:p>
        </p:txBody>
      </p:sp>
      <p:sp>
        <p:nvSpPr>
          <p:cNvPr id="102" name="TextBox 101"/>
          <p:cNvSpPr txBox="1"/>
          <p:nvPr/>
        </p:nvSpPr>
        <p:spPr>
          <a:xfrm>
            <a:off x="0" y="2640975"/>
            <a:ext cx="2086777" cy="338554"/>
          </a:xfrm>
          <a:prstGeom prst="rect">
            <a:avLst/>
          </a:prstGeom>
          <a:noFill/>
        </p:spPr>
        <p:txBody>
          <a:bodyPr wrap="square" rtlCol="0">
            <a:spAutoFit/>
          </a:bodyPr>
          <a:lstStyle/>
          <a:p>
            <a:pPr algn="ctr" fontAlgn="base">
              <a:spcBef>
                <a:spcPct val="0"/>
              </a:spcBef>
              <a:spcAft>
                <a:spcPct val="0"/>
              </a:spcAft>
            </a:pPr>
            <a:r>
              <a:rPr lang="en-US" sz="1600" dirty="0">
                <a:solidFill>
                  <a:schemeClr val="tx1"/>
                </a:solidFill>
                <a:latin typeface="Calibri" pitchFamily="34" charset="0"/>
              </a:rPr>
              <a:t>14 </a:t>
            </a:r>
            <a:r>
              <a:rPr lang="en-US" sz="1600" dirty="0" smtClean="0">
                <a:solidFill>
                  <a:schemeClr val="tx1"/>
                </a:solidFill>
                <a:latin typeface="Calibri" pitchFamily="34" charset="0"/>
              </a:rPr>
              <a:t>September  (RI</a:t>
            </a:r>
            <a:r>
              <a:rPr lang="en-US" sz="1600" dirty="0">
                <a:solidFill>
                  <a:schemeClr val="tx1"/>
                </a:solidFill>
                <a:latin typeface="Calibri" pitchFamily="34" charset="0"/>
              </a:rPr>
              <a:t>)</a:t>
            </a:r>
          </a:p>
        </p:txBody>
      </p:sp>
      <p:sp>
        <p:nvSpPr>
          <p:cNvPr id="103" name="TextBox 102"/>
          <p:cNvSpPr txBox="1"/>
          <p:nvPr/>
        </p:nvSpPr>
        <p:spPr>
          <a:xfrm>
            <a:off x="973229" y="1334402"/>
            <a:ext cx="7180171" cy="430887"/>
          </a:xfrm>
          <a:prstGeom prst="rect">
            <a:avLst/>
          </a:prstGeom>
          <a:noFill/>
        </p:spPr>
        <p:txBody>
          <a:bodyPr wrap="none" rtlCol="0">
            <a:spAutoFit/>
          </a:bodyPr>
          <a:lstStyle/>
          <a:p>
            <a:pPr fontAlgn="base">
              <a:spcBef>
                <a:spcPct val="0"/>
              </a:spcBef>
              <a:spcAft>
                <a:spcPct val="0"/>
              </a:spcAft>
            </a:pPr>
            <a:r>
              <a:rPr lang="en-US" sz="2200" u="sng" dirty="0">
                <a:solidFill>
                  <a:schemeClr val="tx1"/>
                </a:solidFill>
                <a:latin typeface="Calibri" pitchFamily="34" charset="0"/>
              </a:rPr>
              <a:t>Locations of strong updrafts and lightning for Edouard (2014)</a:t>
            </a:r>
          </a:p>
        </p:txBody>
      </p:sp>
      <p:sp>
        <p:nvSpPr>
          <p:cNvPr id="104" name="TextBox 103"/>
          <p:cNvSpPr txBox="1"/>
          <p:nvPr/>
        </p:nvSpPr>
        <p:spPr>
          <a:xfrm>
            <a:off x="412644" y="2938046"/>
            <a:ext cx="1176925" cy="338554"/>
          </a:xfrm>
          <a:prstGeom prst="rect">
            <a:avLst/>
          </a:prstGeom>
          <a:noFill/>
        </p:spPr>
        <p:txBody>
          <a:bodyPr wrap="none" rtlCol="0">
            <a:spAutoFit/>
          </a:bodyPr>
          <a:lstStyle/>
          <a:p>
            <a:r>
              <a:rPr lang="en-US" sz="1600" dirty="0" smtClean="0">
                <a:latin typeface="Calibri" pitchFamily="34" charset="0"/>
              </a:rPr>
              <a:t>Shear: 10 </a:t>
            </a:r>
            <a:r>
              <a:rPr lang="en-US" sz="1600" dirty="0" err="1" smtClean="0">
                <a:latin typeface="Calibri" pitchFamily="34" charset="0"/>
              </a:rPr>
              <a:t>kt</a:t>
            </a:r>
            <a:endParaRPr lang="en-US" sz="1600" dirty="0">
              <a:latin typeface="Calibri" pitchFamily="34" charset="0"/>
            </a:endParaRPr>
          </a:p>
        </p:txBody>
      </p:sp>
      <p:sp>
        <p:nvSpPr>
          <p:cNvPr id="105" name="TextBox 104"/>
          <p:cNvSpPr txBox="1"/>
          <p:nvPr/>
        </p:nvSpPr>
        <p:spPr>
          <a:xfrm>
            <a:off x="0" y="4724400"/>
            <a:ext cx="2063242" cy="338554"/>
          </a:xfrm>
          <a:prstGeom prst="rect">
            <a:avLst/>
          </a:prstGeom>
          <a:noFill/>
        </p:spPr>
        <p:txBody>
          <a:bodyPr wrap="square" rtlCol="0">
            <a:spAutoFit/>
          </a:bodyPr>
          <a:lstStyle/>
          <a:p>
            <a:pPr algn="ctr" fontAlgn="base">
              <a:spcBef>
                <a:spcPct val="0"/>
              </a:spcBef>
              <a:spcAft>
                <a:spcPct val="0"/>
              </a:spcAft>
            </a:pPr>
            <a:r>
              <a:rPr lang="en-US" sz="1600" dirty="0">
                <a:solidFill>
                  <a:schemeClr val="tx1"/>
                </a:solidFill>
                <a:latin typeface="Calibri" pitchFamily="34" charset="0"/>
              </a:rPr>
              <a:t>16 </a:t>
            </a:r>
            <a:r>
              <a:rPr lang="en-US" sz="1600" dirty="0" smtClean="0">
                <a:solidFill>
                  <a:schemeClr val="tx1"/>
                </a:solidFill>
                <a:latin typeface="Calibri" pitchFamily="34" charset="0"/>
              </a:rPr>
              <a:t>September  (SS</a:t>
            </a:r>
            <a:r>
              <a:rPr lang="en-US" sz="1600" dirty="0">
                <a:solidFill>
                  <a:schemeClr val="tx1"/>
                </a:solidFill>
                <a:latin typeface="Calibri" pitchFamily="34" charset="0"/>
              </a:rPr>
              <a:t>)</a:t>
            </a:r>
          </a:p>
        </p:txBody>
      </p:sp>
      <p:sp>
        <p:nvSpPr>
          <p:cNvPr id="106" name="TextBox 105"/>
          <p:cNvSpPr txBox="1"/>
          <p:nvPr/>
        </p:nvSpPr>
        <p:spPr>
          <a:xfrm>
            <a:off x="152401" y="6212622"/>
            <a:ext cx="8763000" cy="584775"/>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defRPr/>
            </a:pPr>
            <a:r>
              <a:rPr lang="en-US" sz="1600" dirty="0">
                <a:solidFill>
                  <a:prstClr val="black"/>
                </a:solidFill>
                <a:latin typeface="Calibri" pitchFamily="34" charset="0"/>
              </a:rPr>
              <a:t>14 Sept (RI): Strongest updrafts DSL, USL; Lightning flashes begin DSL, rotate </a:t>
            </a:r>
            <a:r>
              <a:rPr lang="en-US" sz="1600" dirty="0" smtClean="0">
                <a:solidFill>
                  <a:prstClr val="black"/>
                </a:solidFill>
                <a:latin typeface="Calibri" pitchFamily="34" charset="0"/>
              </a:rPr>
              <a:t>USL </a:t>
            </a:r>
            <a:r>
              <a:rPr lang="en-US" sz="1600" dirty="0">
                <a:solidFill>
                  <a:prstClr val="black"/>
                </a:solidFill>
                <a:latin typeface="Calibri" pitchFamily="34" charset="0"/>
              </a:rPr>
              <a:t>and inside RMW</a:t>
            </a:r>
          </a:p>
          <a:p>
            <a:pPr marL="285750" indent="-285750">
              <a:buFont typeface="Arial" panose="020B0604020202020204" pitchFamily="34" charset="0"/>
              <a:buChar char="•"/>
              <a:defRPr/>
            </a:pPr>
            <a:r>
              <a:rPr lang="en-US" sz="1600" dirty="0">
                <a:solidFill>
                  <a:prstClr val="black"/>
                </a:solidFill>
                <a:latin typeface="Calibri" pitchFamily="34" charset="0"/>
              </a:rPr>
              <a:t>16 Sept (SS): Limited strong updrafts and lightning mostly DSL</a:t>
            </a:r>
          </a:p>
        </p:txBody>
      </p:sp>
      <p:sp>
        <p:nvSpPr>
          <p:cNvPr id="107" name="TextBox 106"/>
          <p:cNvSpPr txBox="1"/>
          <p:nvPr/>
        </p:nvSpPr>
        <p:spPr>
          <a:xfrm>
            <a:off x="381000" y="4953000"/>
            <a:ext cx="1176925" cy="338554"/>
          </a:xfrm>
          <a:prstGeom prst="rect">
            <a:avLst/>
          </a:prstGeom>
          <a:noFill/>
        </p:spPr>
        <p:txBody>
          <a:bodyPr wrap="none" rtlCol="0">
            <a:spAutoFit/>
          </a:bodyPr>
          <a:lstStyle/>
          <a:p>
            <a:r>
              <a:rPr lang="en-US" sz="1600" dirty="0" smtClean="0">
                <a:latin typeface="Calibri" pitchFamily="34" charset="0"/>
              </a:rPr>
              <a:t>Shear: 12 </a:t>
            </a:r>
            <a:r>
              <a:rPr lang="en-US" sz="1600" dirty="0" err="1" smtClean="0">
                <a:latin typeface="Calibri" pitchFamily="34" charset="0"/>
              </a:rPr>
              <a:t>kt</a:t>
            </a:r>
            <a:endParaRPr lang="en-US" sz="1600" dirty="0">
              <a:latin typeface="Calibri" pitchFamily="34" charset="0"/>
            </a:endParaRPr>
          </a:p>
        </p:txBody>
      </p:sp>
      <p:sp>
        <p:nvSpPr>
          <p:cNvPr id="12" name="Shape 327"/>
          <p:cNvSpPr/>
          <p:nvPr/>
        </p:nvSpPr>
        <p:spPr>
          <a:xfrm>
            <a:off x="152400" y="148232"/>
            <a:ext cx="7162800" cy="1007516"/>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ea typeface="+mn-ea"/>
                <a:cs typeface="+mn-cs"/>
                <a:sym typeface="Arial"/>
              </a:rPr>
              <a:t>IFEX Goal 3: Improved understanding of convection </a:t>
            </a:r>
            <a:r>
              <a:rPr lang="en-US" sz="3600" dirty="0" smtClean="0">
                <a:solidFill>
                  <a:srgbClr val="FFFF00"/>
                </a:solidFill>
                <a:latin typeface="Calibri" panose="020F0502020204030204" pitchFamily="34" charset="0"/>
                <a:ea typeface="+mn-ea"/>
                <a:cs typeface="+mn-cs"/>
                <a:sym typeface="Arial"/>
              </a:rPr>
              <a:t>and TC intensification</a:t>
            </a:r>
            <a:endParaRPr dirty="0">
              <a:solidFill>
                <a:srgbClr val="FFFF00"/>
              </a:solidFill>
              <a:latin typeface="Calibri" panose="020F0502020204030204" pitchFamily="34" charset="0"/>
              <a:ea typeface="Calibri"/>
              <a:cs typeface="Calibri"/>
              <a:sym typeface="Calibri"/>
            </a:endParaRPr>
          </a:p>
        </p:txBody>
      </p:sp>
      <p:sp>
        <p:nvSpPr>
          <p:cNvPr id="13" name="TextBox 12"/>
          <p:cNvSpPr txBox="1"/>
          <p:nvPr/>
        </p:nvSpPr>
        <p:spPr>
          <a:xfrm>
            <a:off x="7323667" y="5869258"/>
            <a:ext cx="121603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Rogers et al.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2016</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313525689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t="8622" r="1494" b="18752"/>
          <a:stretch>
            <a:fillRect/>
          </a:stretch>
        </p:blipFill>
        <p:spPr bwMode="auto">
          <a:xfrm>
            <a:off x="205273" y="1604865"/>
            <a:ext cx="8599755" cy="3740717"/>
          </a:xfrm>
          <a:prstGeom prst="rect">
            <a:avLst/>
          </a:prstGeom>
          <a:noFill/>
          <a:ln w="9525">
            <a:noFill/>
            <a:miter lim="800000"/>
            <a:headEnd/>
            <a:tailEnd/>
          </a:ln>
          <a:effectLst/>
        </p:spPr>
      </p:pic>
      <p:sp>
        <p:nvSpPr>
          <p:cNvPr id="22" name="TextBox 21"/>
          <p:cNvSpPr txBox="1"/>
          <p:nvPr/>
        </p:nvSpPr>
        <p:spPr>
          <a:xfrm>
            <a:off x="623248" y="5410200"/>
            <a:ext cx="7772400" cy="1077218"/>
          </a:xfrm>
          <a:prstGeom prst="rect">
            <a:avLst/>
          </a:prstGeom>
          <a:solidFill>
            <a:schemeClr val="accent1">
              <a:lumMod val="20000"/>
              <a:lumOff val="80000"/>
            </a:schemeClr>
          </a:solidFill>
        </p:spPr>
        <p:txBody>
          <a:bodyPr wrap="square">
            <a:spAutoFit/>
          </a:bodyPr>
          <a:lstStyle/>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Main precipitation/convection downshear left, little to no precipitation </a:t>
            </a:r>
            <a:r>
              <a:rPr lang="en-US" sz="1600" dirty="0" err="1" smtClean="0">
                <a:solidFill>
                  <a:prstClr val="black"/>
                </a:solidFill>
                <a:latin typeface="Calibri" pitchFamily="34" charset="0"/>
              </a:rPr>
              <a:t>upshear</a:t>
            </a:r>
            <a:endParaRPr lang="en-US" sz="1600" dirty="0" smtClean="0">
              <a:solidFill>
                <a:prstClr val="black"/>
              </a:solidFill>
              <a:latin typeface="Calibri" pitchFamily="34" charset="0"/>
            </a:endParaRPr>
          </a:p>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Significant dry air </a:t>
            </a:r>
            <a:r>
              <a:rPr lang="en-US" sz="1600" dirty="0" err="1" smtClean="0">
                <a:solidFill>
                  <a:prstClr val="black"/>
                </a:solidFill>
                <a:latin typeface="Calibri" pitchFamily="34" charset="0"/>
              </a:rPr>
              <a:t>upshear</a:t>
            </a:r>
            <a:endParaRPr lang="en-US" sz="1600" dirty="0" smtClean="0">
              <a:solidFill>
                <a:prstClr val="black"/>
              </a:solidFill>
              <a:latin typeface="Calibri" pitchFamily="34" charset="0"/>
            </a:endParaRPr>
          </a:p>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Subsidence signatures </a:t>
            </a:r>
            <a:r>
              <a:rPr lang="en-US" sz="1600" dirty="0" err="1" smtClean="0">
                <a:solidFill>
                  <a:prstClr val="black"/>
                </a:solidFill>
                <a:latin typeface="Calibri" pitchFamily="34" charset="0"/>
              </a:rPr>
              <a:t>upshear</a:t>
            </a:r>
            <a:endParaRPr lang="en-US" sz="1600" dirty="0" smtClean="0">
              <a:solidFill>
                <a:prstClr val="black"/>
              </a:solidFill>
              <a:latin typeface="Calibri" pitchFamily="34" charset="0"/>
            </a:endParaRPr>
          </a:p>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Broad area of PBL cooling </a:t>
            </a:r>
            <a:r>
              <a:rPr lang="en-US" sz="1600" dirty="0" err="1" smtClean="0">
                <a:solidFill>
                  <a:prstClr val="black"/>
                </a:solidFill>
                <a:latin typeface="Calibri" pitchFamily="34" charset="0"/>
              </a:rPr>
              <a:t>upshear</a:t>
            </a:r>
            <a:r>
              <a:rPr lang="en-US" sz="1600" dirty="0" smtClean="0">
                <a:solidFill>
                  <a:prstClr val="black"/>
                </a:solidFill>
                <a:latin typeface="Calibri" pitchFamily="34" charset="0"/>
              </a:rPr>
              <a:t>, limited recovery of PBL entropy downshear</a:t>
            </a:r>
          </a:p>
        </p:txBody>
      </p:sp>
      <p:sp>
        <p:nvSpPr>
          <p:cNvPr id="5" name="Shape 327"/>
          <p:cNvSpPr/>
          <p:nvPr/>
        </p:nvSpPr>
        <p:spPr>
          <a:xfrm>
            <a:off x="152400" y="148232"/>
            <a:ext cx="7162800" cy="1007516"/>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ea typeface="+mn-ea"/>
                <a:cs typeface="+mn-cs"/>
                <a:sym typeface="Arial"/>
              </a:rPr>
              <a:t>IFEX Goal 3: Improved understanding of convection </a:t>
            </a:r>
            <a:r>
              <a:rPr lang="en-US" sz="3600" dirty="0" smtClean="0">
                <a:solidFill>
                  <a:srgbClr val="FFFF00"/>
                </a:solidFill>
                <a:latin typeface="Calibri" panose="020F0502020204030204" pitchFamily="34" charset="0"/>
                <a:ea typeface="+mn-ea"/>
                <a:cs typeface="+mn-cs"/>
                <a:sym typeface="Arial"/>
              </a:rPr>
              <a:t>and TC intensification</a:t>
            </a:r>
            <a:endParaRPr dirty="0">
              <a:solidFill>
                <a:srgbClr val="FFFF00"/>
              </a:solidFill>
              <a:latin typeface="Calibri" panose="020F0502020204030204" pitchFamily="34" charset="0"/>
              <a:ea typeface="Calibri"/>
              <a:cs typeface="Calibri"/>
              <a:sym typeface="Calibri"/>
            </a:endParaRPr>
          </a:p>
        </p:txBody>
      </p:sp>
      <p:sp>
        <p:nvSpPr>
          <p:cNvPr id="6" name="TextBox 5"/>
          <p:cNvSpPr txBox="1"/>
          <p:nvPr/>
        </p:nvSpPr>
        <p:spPr>
          <a:xfrm>
            <a:off x="7239000" y="5105400"/>
            <a:ext cx="126572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Nguyen et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al.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2017</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313525689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672152" y="1564944"/>
            <a:ext cx="8001075" cy="3886200"/>
          </a:xfrm>
          <a:prstGeom prst="rect">
            <a:avLst/>
          </a:prstGeom>
          <a:noFill/>
          <a:ln w="9525">
            <a:noFill/>
            <a:miter lim="800000"/>
            <a:headEnd/>
            <a:tailEnd/>
          </a:ln>
          <a:effectLst/>
        </p:spPr>
      </p:pic>
      <p:sp>
        <p:nvSpPr>
          <p:cNvPr id="6" name="TextBox 5"/>
          <p:cNvSpPr txBox="1"/>
          <p:nvPr/>
        </p:nvSpPr>
        <p:spPr>
          <a:xfrm>
            <a:off x="271816" y="5448686"/>
            <a:ext cx="8686800" cy="1077218"/>
          </a:xfrm>
          <a:prstGeom prst="rect">
            <a:avLst/>
          </a:prstGeom>
          <a:solidFill>
            <a:schemeClr val="accent1">
              <a:lumMod val="20000"/>
              <a:lumOff val="80000"/>
            </a:schemeClr>
          </a:solidFill>
        </p:spPr>
        <p:txBody>
          <a:bodyPr wrap="square">
            <a:spAutoFit/>
          </a:bodyPr>
          <a:lstStyle/>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Precipitation/convection  DSL, coverage of convection USL, shallow precipitation USR/USL</a:t>
            </a:r>
          </a:p>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More moist environment </a:t>
            </a:r>
            <a:r>
              <a:rPr lang="en-US" sz="1600" dirty="0" err="1" smtClean="0">
                <a:solidFill>
                  <a:prstClr val="black"/>
                </a:solidFill>
                <a:latin typeface="Calibri" pitchFamily="34" charset="0"/>
              </a:rPr>
              <a:t>upshear</a:t>
            </a:r>
            <a:endParaRPr lang="en-US" sz="1600" dirty="0" smtClean="0">
              <a:solidFill>
                <a:prstClr val="black"/>
              </a:solidFill>
              <a:latin typeface="Calibri" pitchFamily="34" charset="0"/>
            </a:endParaRPr>
          </a:p>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Limited indication of subsidence </a:t>
            </a:r>
            <a:r>
              <a:rPr lang="en-US" sz="1600" dirty="0" err="1" smtClean="0">
                <a:solidFill>
                  <a:prstClr val="black"/>
                </a:solidFill>
                <a:latin typeface="Calibri" pitchFamily="34" charset="0"/>
              </a:rPr>
              <a:t>upshear</a:t>
            </a:r>
            <a:endParaRPr lang="en-US" sz="1600" dirty="0" smtClean="0">
              <a:solidFill>
                <a:prstClr val="black"/>
              </a:solidFill>
              <a:latin typeface="Calibri" pitchFamily="34" charset="0"/>
            </a:endParaRPr>
          </a:p>
          <a:p>
            <a:pPr marL="342900" indent="-342900" fontAlgn="auto">
              <a:spcBef>
                <a:spcPts val="0"/>
              </a:spcBef>
              <a:spcAft>
                <a:spcPts val="0"/>
              </a:spcAft>
              <a:buFont typeface="+mj-lt"/>
              <a:buAutoNum type="alphaLcParenR"/>
              <a:defRPr/>
            </a:pPr>
            <a:r>
              <a:rPr lang="en-US" sz="1600" dirty="0" smtClean="0">
                <a:solidFill>
                  <a:prstClr val="black"/>
                </a:solidFill>
                <a:latin typeface="Calibri" pitchFamily="34" charset="0"/>
              </a:rPr>
              <a:t>Smaller area of PBL cooling </a:t>
            </a:r>
            <a:r>
              <a:rPr lang="en-US" sz="1600" dirty="0" err="1" smtClean="0">
                <a:solidFill>
                  <a:prstClr val="black"/>
                </a:solidFill>
                <a:latin typeface="Calibri" pitchFamily="34" charset="0"/>
              </a:rPr>
              <a:t>upshear</a:t>
            </a:r>
            <a:r>
              <a:rPr lang="en-US" sz="1600" dirty="0" smtClean="0">
                <a:solidFill>
                  <a:prstClr val="black"/>
                </a:solidFill>
                <a:latin typeface="Calibri" pitchFamily="34" charset="0"/>
              </a:rPr>
              <a:t>, greater area of PBL recovery downshear</a:t>
            </a:r>
          </a:p>
        </p:txBody>
      </p:sp>
      <p:sp>
        <p:nvSpPr>
          <p:cNvPr id="5" name="Shape 327"/>
          <p:cNvSpPr/>
          <p:nvPr/>
        </p:nvSpPr>
        <p:spPr>
          <a:xfrm>
            <a:off x="152400" y="148232"/>
            <a:ext cx="7162800" cy="1007516"/>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ea typeface="+mn-ea"/>
                <a:cs typeface="+mn-cs"/>
                <a:sym typeface="Arial"/>
              </a:rPr>
              <a:t>IFEX Goal 3: Improved understanding of convection </a:t>
            </a:r>
            <a:r>
              <a:rPr lang="en-US" sz="3600" dirty="0" smtClean="0">
                <a:solidFill>
                  <a:srgbClr val="FFFF00"/>
                </a:solidFill>
                <a:latin typeface="Calibri" panose="020F0502020204030204" pitchFamily="34" charset="0"/>
                <a:ea typeface="+mn-ea"/>
                <a:cs typeface="+mn-cs"/>
                <a:sym typeface="Arial"/>
              </a:rPr>
              <a:t>and TC intensification</a:t>
            </a:r>
            <a:endParaRPr dirty="0">
              <a:solidFill>
                <a:srgbClr val="FFFF00"/>
              </a:solidFill>
              <a:latin typeface="Calibri" panose="020F0502020204030204" pitchFamily="34" charset="0"/>
              <a:ea typeface="Calibri"/>
              <a:cs typeface="Calibri"/>
              <a:sym typeface="Calibri"/>
            </a:endParaRPr>
          </a:p>
        </p:txBody>
      </p:sp>
      <p:sp>
        <p:nvSpPr>
          <p:cNvPr id="7" name="TextBox 6"/>
          <p:cNvSpPr txBox="1"/>
          <p:nvPr/>
        </p:nvSpPr>
        <p:spPr>
          <a:xfrm>
            <a:off x="7497271" y="5105400"/>
            <a:ext cx="126572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Nguyen et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al.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2017</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313525689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27"/>
          <p:cNvSpPr/>
          <p:nvPr/>
        </p:nvSpPr>
        <p:spPr>
          <a:xfrm>
            <a:off x="152400" y="133362"/>
            <a:ext cx="7391400" cy="1003348"/>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rPr>
              <a:t>IFEX Goal 1: </a:t>
            </a:r>
            <a:r>
              <a:rPr lang="en-US" sz="3600" dirty="0" smtClean="0">
                <a:solidFill>
                  <a:srgbClr val="FFFF00"/>
                </a:solidFill>
                <a:latin typeface="Calibri" panose="020F0502020204030204" pitchFamily="34" charset="0"/>
                <a:ea typeface="Calibri"/>
                <a:cs typeface="Calibri"/>
                <a:sym typeface="Calibri"/>
              </a:rPr>
              <a:t>Improvements </a:t>
            </a:r>
            <a:r>
              <a:rPr lang="en-US" sz="3600" dirty="0" smtClean="0">
                <a:solidFill>
                  <a:srgbClr val="FFFF00"/>
                </a:solidFill>
                <a:latin typeface="Calibri" panose="020F0502020204030204" pitchFamily="34" charset="0"/>
                <a:ea typeface="Calibri"/>
                <a:cs typeface="Calibri"/>
                <a:sym typeface="Calibri"/>
              </a:rPr>
              <a:t>in model physics</a:t>
            </a:r>
            <a:endParaRPr sz="3600" dirty="0">
              <a:solidFill>
                <a:srgbClr val="FFFF00"/>
              </a:solidFill>
              <a:latin typeface="Calibri" panose="020F0502020204030204" pitchFamily="34" charset="0"/>
              <a:ea typeface="Calibri"/>
              <a:cs typeface="Calibri"/>
              <a:sym typeface="Calibri"/>
            </a:endParaRPr>
          </a:p>
        </p:txBody>
      </p:sp>
      <p:pic>
        <p:nvPicPr>
          <p:cNvPr id="2051" name="Picture 3"/>
          <p:cNvPicPr>
            <a:picLocks noChangeAspect="1" noChangeArrowheads="1"/>
          </p:cNvPicPr>
          <p:nvPr/>
        </p:nvPicPr>
        <p:blipFill>
          <a:blip r:embed="rId3" cstate="print"/>
          <a:srcRect/>
          <a:stretch>
            <a:fillRect/>
          </a:stretch>
        </p:blipFill>
        <p:spPr bwMode="auto">
          <a:xfrm>
            <a:off x="990600" y="1676400"/>
            <a:ext cx="4953000" cy="2124030"/>
          </a:xfrm>
          <a:prstGeom prst="rect">
            <a:avLst/>
          </a:prstGeom>
          <a:noFill/>
          <a:ln w="9525">
            <a:noFill/>
            <a:miter lim="800000"/>
            <a:headEnd/>
            <a:tailEnd/>
          </a:ln>
          <a:effectLst/>
        </p:spPr>
      </p:pic>
      <p:sp>
        <p:nvSpPr>
          <p:cNvPr id="59" name="Rectangle 12"/>
          <p:cNvSpPr>
            <a:spLocks noChangeArrowheads="1"/>
          </p:cNvSpPr>
          <p:nvPr/>
        </p:nvSpPr>
        <p:spPr bwMode="auto">
          <a:xfrm>
            <a:off x="304800" y="1371600"/>
            <a:ext cx="8610600" cy="369332"/>
          </a:xfrm>
          <a:prstGeom prst="rect">
            <a:avLst/>
          </a:prstGeom>
          <a:noFill/>
          <a:ln w="9525">
            <a:noFill/>
            <a:miter lim="800000"/>
            <a:headEnd/>
            <a:tailEnd/>
          </a:ln>
        </p:spPr>
        <p:txBody>
          <a:bodyPr>
            <a:spAutoFit/>
          </a:bodyPr>
          <a:lstStyle/>
          <a:p>
            <a:pPr algn="ctr"/>
            <a:r>
              <a:rPr lang="en-US" sz="1800" i="1" dirty="0">
                <a:solidFill>
                  <a:schemeClr val="tx1"/>
                </a:solidFill>
                <a:latin typeface="Calibri" pitchFamily="34" charset="0"/>
              </a:rPr>
              <a:t>Modification of vertical </a:t>
            </a:r>
            <a:r>
              <a:rPr lang="en-US" sz="1800" i="1" dirty="0" smtClean="0">
                <a:solidFill>
                  <a:schemeClr val="tx1"/>
                </a:solidFill>
                <a:latin typeface="Calibri" pitchFamily="34" charset="0"/>
              </a:rPr>
              <a:t>mixing (K</a:t>
            </a:r>
            <a:r>
              <a:rPr lang="en-US" sz="1800" i="1" baseline="-25000" dirty="0" smtClean="0">
                <a:solidFill>
                  <a:schemeClr val="tx1"/>
                </a:solidFill>
                <a:latin typeface="Calibri" pitchFamily="34" charset="0"/>
              </a:rPr>
              <a:t>m</a:t>
            </a:r>
            <a:r>
              <a:rPr lang="en-US" sz="1800" i="1" dirty="0">
                <a:solidFill>
                  <a:schemeClr val="tx1"/>
                </a:solidFill>
                <a:latin typeface="Calibri" pitchFamily="34" charset="0"/>
              </a:rPr>
              <a:t>) in </a:t>
            </a:r>
            <a:r>
              <a:rPr lang="en-US" sz="1800" i="1" dirty="0" smtClean="0">
                <a:solidFill>
                  <a:schemeClr val="tx1"/>
                </a:solidFill>
                <a:latin typeface="Calibri" pitchFamily="34" charset="0"/>
              </a:rPr>
              <a:t>HWRF based </a:t>
            </a:r>
            <a:r>
              <a:rPr lang="en-US" sz="1800" i="1" dirty="0">
                <a:solidFill>
                  <a:schemeClr val="tx1"/>
                </a:solidFill>
                <a:latin typeface="Calibri" pitchFamily="34" charset="0"/>
              </a:rPr>
              <a:t>on in situ measurements</a:t>
            </a:r>
          </a:p>
        </p:txBody>
      </p:sp>
      <p:sp>
        <p:nvSpPr>
          <p:cNvPr id="60" name="Rectangle 7"/>
          <p:cNvSpPr>
            <a:spLocks noChangeArrowheads="1"/>
          </p:cNvSpPr>
          <p:nvPr/>
        </p:nvSpPr>
        <p:spPr bwMode="auto">
          <a:xfrm>
            <a:off x="5867400" y="2079599"/>
            <a:ext cx="2971800" cy="1015663"/>
          </a:xfrm>
          <a:prstGeom prst="rect">
            <a:avLst/>
          </a:prstGeom>
          <a:noFill/>
          <a:ln w="9525">
            <a:noFill/>
            <a:miter lim="800000"/>
            <a:headEnd/>
            <a:tailEnd/>
          </a:ln>
        </p:spPr>
        <p:txBody>
          <a:bodyPr wrap="square">
            <a:spAutoFit/>
          </a:bodyPr>
          <a:lstStyle/>
          <a:p>
            <a:r>
              <a:rPr lang="en-US" sz="2000" dirty="0" smtClean="0">
                <a:solidFill>
                  <a:schemeClr val="tx1"/>
                </a:solidFill>
                <a:latin typeface="Calibri" pitchFamily="34" charset="0"/>
              </a:rPr>
              <a:t>Default PBL </a:t>
            </a:r>
            <a:r>
              <a:rPr lang="en-US" sz="2000" dirty="0">
                <a:solidFill>
                  <a:schemeClr val="tx1"/>
                </a:solidFill>
                <a:latin typeface="Calibri" pitchFamily="34" charset="0"/>
              </a:rPr>
              <a:t>scheme </a:t>
            </a:r>
            <a:r>
              <a:rPr lang="en-US" sz="2000" dirty="0" smtClean="0">
                <a:solidFill>
                  <a:schemeClr val="tx1"/>
                </a:solidFill>
                <a:latin typeface="Calibri" pitchFamily="34" charset="0"/>
              </a:rPr>
              <a:t>in HWRF mixes too strongly in the vertical</a:t>
            </a:r>
            <a:endParaRPr lang="en-US" sz="2000" dirty="0">
              <a:solidFill>
                <a:schemeClr val="tx1"/>
              </a:solidFill>
              <a:latin typeface="Calibri" pitchFamily="34" charset="0"/>
            </a:endParaRPr>
          </a:p>
        </p:txBody>
      </p:sp>
      <p:pic>
        <p:nvPicPr>
          <p:cNvPr id="61" name="Picture 2"/>
          <p:cNvPicPr>
            <a:picLocks noChangeAspect="1" noChangeArrowheads="1"/>
          </p:cNvPicPr>
          <p:nvPr/>
        </p:nvPicPr>
        <p:blipFill>
          <a:blip r:embed="rId4" cstate="print"/>
          <a:srcRect t="11593" b="8134"/>
          <a:stretch>
            <a:fillRect/>
          </a:stretch>
        </p:blipFill>
        <p:spPr bwMode="auto">
          <a:xfrm>
            <a:off x="457200" y="4191000"/>
            <a:ext cx="6043904" cy="2273714"/>
          </a:xfrm>
          <a:prstGeom prst="rect">
            <a:avLst/>
          </a:prstGeom>
          <a:noFill/>
          <a:ln w="9525">
            <a:noFill/>
            <a:miter lim="800000"/>
            <a:headEnd/>
            <a:tailEnd/>
          </a:ln>
          <a:effectLst/>
        </p:spPr>
      </p:pic>
      <p:sp>
        <p:nvSpPr>
          <p:cNvPr id="62" name="TextBox 61"/>
          <p:cNvSpPr txBox="1"/>
          <p:nvPr/>
        </p:nvSpPr>
        <p:spPr>
          <a:xfrm>
            <a:off x="2895600" y="4690238"/>
            <a:ext cx="179953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smtClean="0">
                <a:ln>
                  <a:noFill/>
                </a:ln>
                <a:solidFill>
                  <a:srgbClr val="990099"/>
                </a:solidFill>
                <a:effectLst/>
                <a:uFillTx/>
                <a:latin typeface="Calibri" pitchFamily="34" charset="0"/>
                <a:sym typeface="TradeGothic"/>
              </a:rPr>
              <a:t>Observed inflow</a:t>
            </a:r>
            <a:r>
              <a:rPr kumimoji="0" lang="en-US" sz="1400" b="1" i="0" u="none" strike="noStrike" cap="none" spc="0" normalizeH="0" dirty="0" smtClean="0">
                <a:ln>
                  <a:noFill/>
                </a:ln>
                <a:solidFill>
                  <a:srgbClr val="990099"/>
                </a:solidFill>
                <a:effectLst/>
                <a:uFillTx/>
                <a:latin typeface="Calibri" pitchFamily="34" charset="0"/>
                <a:sym typeface="TradeGothic"/>
              </a:rPr>
              <a:t> depth</a:t>
            </a:r>
            <a:endParaRPr kumimoji="0" lang="en-US" sz="1400" b="1" i="0" u="none" strike="noStrike" cap="none" spc="0" normalizeH="0" baseline="0" dirty="0">
              <a:ln>
                <a:noFill/>
              </a:ln>
              <a:solidFill>
                <a:srgbClr val="990099"/>
              </a:solidFill>
              <a:effectLst/>
              <a:uFillTx/>
              <a:latin typeface="Calibri" pitchFamily="34" charset="0"/>
              <a:sym typeface="TradeGothic"/>
            </a:endParaRPr>
          </a:p>
        </p:txBody>
      </p:sp>
      <p:sp>
        <p:nvSpPr>
          <p:cNvPr id="63" name="Rectangle 15"/>
          <p:cNvSpPr>
            <a:spLocks noChangeArrowheads="1"/>
          </p:cNvSpPr>
          <p:nvPr/>
        </p:nvSpPr>
        <p:spPr bwMode="auto">
          <a:xfrm>
            <a:off x="533400" y="3810000"/>
            <a:ext cx="8610600" cy="400110"/>
          </a:xfrm>
          <a:prstGeom prst="rect">
            <a:avLst/>
          </a:prstGeom>
          <a:noFill/>
          <a:ln w="9525">
            <a:noFill/>
            <a:miter lim="800000"/>
            <a:headEnd/>
            <a:tailEnd/>
          </a:ln>
        </p:spPr>
        <p:txBody>
          <a:bodyPr>
            <a:spAutoFit/>
          </a:bodyPr>
          <a:lstStyle/>
          <a:p>
            <a:r>
              <a:rPr lang="en-US" altLang="zh-CN" sz="2000" i="1" dirty="0">
                <a:solidFill>
                  <a:schemeClr val="tx1"/>
                </a:solidFill>
                <a:latin typeface="Calibri" pitchFamily="34" charset="0"/>
              </a:rPr>
              <a:t>Sensitivity of radial wind (shaded, m s</a:t>
            </a:r>
            <a:r>
              <a:rPr lang="en-US" altLang="zh-CN" sz="2000" i="1" baseline="30000" dirty="0">
                <a:solidFill>
                  <a:schemeClr val="tx1"/>
                </a:solidFill>
                <a:latin typeface="Calibri" pitchFamily="34" charset="0"/>
              </a:rPr>
              <a:t>-1</a:t>
            </a:r>
            <a:r>
              <a:rPr lang="en-US" altLang="zh-CN" sz="2000" i="1" dirty="0">
                <a:solidFill>
                  <a:schemeClr val="tx1"/>
                </a:solidFill>
                <a:latin typeface="Calibri" pitchFamily="34" charset="0"/>
              </a:rPr>
              <a:t>) to vertical eddy diffusivity</a:t>
            </a:r>
          </a:p>
        </p:txBody>
      </p:sp>
      <p:sp>
        <p:nvSpPr>
          <p:cNvPr id="64" name="Rectangle 7"/>
          <p:cNvSpPr>
            <a:spLocks noChangeArrowheads="1"/>
          </p:cNvSpPr>
          <p:nvPr/>
        </p:nvSpPr>
        <p:spPr bwMode="auto">
          <a:xfrm>
            <a:off x="6336652" y="4539285"/>
            <a:ext cx="2971800" cy="1323439"/>
          </a:xfrm>
          <a:prstGeom prst="rect">
            <a:avLst/>
          </a:prstGeom>
          <a:noFill/>
          <a:ln w="9525">
            <a:noFill/>
            <a:miter lim="800000"/>
            <a:headEnd/>
            <a:tailEnd/>
          </a:ln>
        </p:spPr>
        <p:txBody>
          <a:bodyPr wrap="square">
            <a:spAutoFit/>
          </a:bodyPr>
          <a:lstStyle/>
          <a:p>
            <a:r>
              <a:rPr lang="en-US" sz="2000" dirty="0" smtClean="0">
                <a:solidFill>
                  <a:schemeClr val="tx1"/>
                </a:solidFill>
                <a:latin typeface="Calibri" pitchFamily="34" charset="0"/>
              </a:rPr>
              <a:t>Reduced K</a:t>
            </a:r>
            <a:r>
              <a:rPr lang="en-US" sz="2000" baseline="-25000" dirty="0" smtClean="0">
                <a:solidFill>
                  <a:schemeClr val="tx1"/>
                </a:solidFill>
                <a:latin typeface="Calibri" pitchFamily="34" charset="0"/>
              </a:rPr>
              <a:t>m</a:t>
            </a:r>
            <a:r>
              <a:rPr lang="en-US" sz="2000" dirty="0" smtClean="0">
                <a:solidFill>
                  <a:schemeClr val="tx1"/>
                </a:solidFill>
                <a:latin typeface="Calibri" pitchFamily="34" charset="0"/>
              </a:rPr>
              <a:t> results in shallower, stronger PBL </a:t>
            </a:r>
            <a:r>
              <a:rPr lang="en-US" sz="2000" dirty="0" smtClean="0">
                <a:solidFill>
                  <a:schemeClr val="tx1"/>
                </a:solidFill>
                <a:latin typeface="Calibri" pitchFamily="34" charset="0"/>
              </a:rPr>
              <a:t>inflow – </a:t>
            </a:r>
            <a:r>
              <a:rPr lang="en-US" sz="2000" dirty="0" smtClean="0">
                <a:solidFill>
                  <a:srgbClr val="00B050"/>
                </a:solidFill>
                <a:latin typeface="Calibri" pitchFamily="34" charset="0"/>
              </a:rPr>
              <a:t>more consistent with observations</a:t>
            </a:r>
            <a:endParaRPr lang="en-US" sz="2000" dirty="0">
              <a:solidFill>
                <a:srgbClr val="00B050"/>
              </a:solidFill>
              <a:latin typeface="Calibri" pitchFamily="34" charset="0"/>
            </a:endParaRPr>
          </a:p>
        </p:txBody>
      </p:sp>
      <p:sp>
        <p:nvSpPr>
          <p:cNvPr id="10" name="TextBox 9"/>
          <p:cNvSpPr txBox="1"/>
          <p:nvPr/>
        </p:nvSpPr>
        <p:spPr>
          <a:xfrm>
            <a:off x="6475704" y="6204650"/>
            <a:ext cx="115672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Gopal et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al.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2012</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227339002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l="5882" t="13725" r="9804" b="3922"/>
          <a:stretch>
            <a:fillRect/>
          </a:stretch>
        </p:blipFill>
        <p:spPr bwMode="auto">
          <a:xfrm>
            <a:off x="1905001" y="2209800"/>
            <a:ext cx="4348842" cy="4247706"/>
          </a:xfrm>
          <a:prstGeom prst="rect">
            <a:avLst/>
          </a:prstGeom>
          <a:noFill/>
          <a:ln w="9525">
            <a:noFill/>
            <a:miter lim="800000"/>
            <a:headEnd/>
            <a:tailEnd/>
          </a:ln>
        </p:spPr>
      </p:pic>
      <p:sp>
        <p:nvSpPr>
          <p:cNvPr id="8" name="TextBox 7"/>
          <p:cNvSpPr txBox="1"/>
          <p:nvPr/>
        </p:nvSpPr>
        <p:spPr>
          <a:xfrm>
            <a:off x="-15907" y="1389285"/>
            <a:ext cx="926150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Calibri" pitchFamily="34" charset="0"/>
                <a:sym typeface="TradeGothic"/>
              </a:rPr>
              <a:t>Categorical performance diagram of </a:t>
            </a:r>
            <a:r>
              <a:rPr kumimoji="0" lang="en-US" sz="2000" b="0" i="0" u="none" strike="noStrike" cap="none" spc="0" normalizeH="0" baseline="0" dirty="0" smtClean="0">
                <a:ln>
                  <a:noFill/>
                </a:ln>
                <a:solidFill>
                  <a:srgbClr val="000000"/>
                </a:solidFill>
                <a:effectLst/>
                <a:uFillTx/>
                <a:latin typeface="Calibri" pitchFamily="34" charset="0"/>
                <a:sym typeface="TradeGothic"/>
              </a:rPr>
              <a:t>55 HWRF</a:t>
            </a:r>
            <a:r>
              <a:rPr kumimoji="0" lang="en-US" sz="2000" b="0" i="0" u="none" strike="noStrike" cap="none" spc="0" normalizeH="0" dirty="0" smtClean="0">
                <a:ln>
                  <a:noFill/>
                </a:ln>
                <a:solidFill>
                  <a:srgbClr val="000000"/>
                </a:solidFill>
                <a:effectLst/>
                <a:uFillTx/>
                <a:latin typeface="Calibri" pitchFamily="34" charset="0"/>
                <a:sym typeface="TradeGothic"/>
              </a:rPr>
              <a:t> </a:t>
            </a:r>
            <a:r>
              <a:rPr kumimoji="0" lang="en-US" sz="2000" b="0" i="0" u="none" strike="noStrike" cap="none" spc="0" normalizeH="0" dirty="0" smtClean="0">
                <a:ln>
                  <a:noFill/>
                </a:ln>
                <a:solidFill>
                  <a:srgbClr val="000000"/>
                </a:solidFill>
                <a:effectLst/>
                <a:uFillTx/>
                <a:latin typeface="Calibri" pitchFamily="34" charset="0"/>
                <a:sym typeface="TradeGothic"/>
              </a:rPr>
              <a:t>RI </a:t>
            </a:r>
            <a:r>
              <a:rPr kumimoji="0" lang="en-US" sz="2000" b="0" i="0" u="none" strike="noStrike" cap="none" spc="0" normalizeH="0" dirty="0" smtClean="0">
                <a:ln>
                  <a:noFill/>
                </a:ln>
                <a:solidFill>
                  <a:srgbClr val="000000"/>
                </a:solidFill>
                <a:effectLst/>
                <a:uFillTx/>
                <a:latin typeface="Calibri" pitchFamily="34" charset="0"/>
                <a:sym typeface="TradeGothic"/>
              </a:rPr>
              <a:t>forecasts of Earl (2010) and Karl (2010)</a:t>
            </a:r>
            <a:endParaRPr kumimoji="0" lang="en-US" sz="2000" b="0" i="0" u="none" strike="noStrike" cap="none" spc="0" normalizeH="0" baseline="0" dirty="0">
              <a:ln>
                <a:noFill/>
              </a:ln>
              <a:solidFill>
                <a:srgbClr val="000000"/>
              </a:solidFill>
              <a:effectLst/>
              <a:uFillTx/>
              <a:latin typeface="Calibri" pitchFamily="34" charset="0"/>
              <a:sym typeface="TradeGothic"/>
            </a:endParaRPr>
          </a:p>
        </p:txBody>
      </p:sp>
      <p:sp>
        <p:nvSpPr>
          <p:cNvPr id="10" name="TextBox 9"/>
          <p:cNvSpPr txBox="1"/>
          <p:nvPr/>
        </p:nvSpPr>
        <p:spPr>
          <a:xfrm rot="2553080">
            <a:off x="5459501" y="2223821"/>
            <a:ext cx="175464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B050"/>
                </a:solidFill>
                <a:effectLst/>
                <a:uFillTx/>
                <a:latin typeface="Calibri" pitchFamily="34" charset="0"/>
                <a:sym typeface="TradeGothic"/>
              </a:rPr>
              <a:t>Perfect forecast</a:t>
            </a:r>
            <a:endParaRPr kumimoji="0" lang="en-US" sz="2000" b="0" i="0" u="none" strike="noStrike" cap="none" spc="0" normalizeH="0" baseline="0" dirty="0">
              <a:ln>
                <a:noFill/>
              </a:ln>
              <a:solidFill>
                <a:srgbClr val="00B050"/>
              </a:solidFill>
              <a:effectLst/>
              <a:uFillTx/>
              <a:latin typeface="Calibri" pitchFamily="34" charset="0"/>
              <a:sym typeface="TradeGothic"/>
            </a:endParaRPr>
          </a:p>
        </p:txBody>
      </p:sp>
      <p:sp>
        <p:nvSpPr>
          <p:cNvPr id="11" name="Rectangle 7"/>
          <p:cNvSpPr>
            <a:spLocks noChangeArrowheads="1"/>
          </p:cNvSpPr>
          <p:nvPr/>
        </p:nvSpPr>
        <p:spPr bwMode="auto">
          <a:xfrm>
            <a:off x="6163733" y="3458465"/>
            <a:ext cx="2971800" cy="1938992"/>
          </a:xfrm>
          <a:prstGeom prst="rect">
            <a:avLst/>
          </a:prstGeom>
          <a:noFill/>
          <a:ln w="9525">
            <a:noFill/>
            <a:miter lim="800000"/>
            <a:headEnd/>
            <a:tailEnd/>
          </a:ln>
        </p:spPr>
        <p:txBody>
          <a:bodyPr wrap="square">
            <a:spAutoFit/>
          </a:bodyPr>
          <a:lstStyle/>
          <a:p>
            <a:pPr marL="111125" indent="-111125">
              <a:buFont typeface="Arial" pitchFamily="34" charset="0"/>
              <a:buChar char="•"/>
            </a:pPr>
            <a:r>
              <a:rPr lang="en-US" sz="2000" dirty="0" smtClean="0">
                <a:solidFill>
                  <a:schemeClr val="tx1"/>
                </a:solidFill>
                <a:latin typeface="Calibri" pitchFamily="34" charset="0"/>
              </a:rPr>
              <a:t>Reduced </a:t>
            </a:r>
            <a:r>
              <a:rPr lang="en-US" sz="2000" dirty="0" smtClean="0">
                <a:solidFill>
                  <a:schemeClr val="tx1"/>
                </a:solidFill>
                <a:latin typeface="Calibri" pitchFamily="34" charset="0"/>
              </a:rPr>
              <a:t>(more accurate) K</a:t>
            </a:r>
            <a:r>
              <a:rPr lang="en-US" sz="2000" baseline="-25000" dirty="0" smtClean="0">
                <a:solidFill>
                  <a:schemeClr val="tx1"/>
                </a:solidFill>
                <a:latin typeface="Calibri" pitchFamily="34" charset="0"/>
              </a:rPr>
              <a:t>m</a:t>
            </a:r>
            <a:r>
              <a:rPr lang="en-US" sz="2000" dirty="0" smtClean="0">
                <a:solidFill>
                  <a:schemeClr val="tx1"/>
                </a:solidFill>
                <a:latin typeface="Calibri" pitchFamily="34" charset="0"/>
              </a:rPr>
              <a:t> </a:t>
            </a:r>
            <a:r>
              <a:rPr lang="en-US" sz="2000" dirty="0" smtClean="0">
                <a:solidFill>
                  <a:schemeClr val="tx1"/>
                </a:solidFill>
                <a:latin typeface="Calibri" pitchFamily="34" charset="0"/>
              </a:rPr>
              <a:t>has more “hits”, but more false alarms, than high K</a:t>
            </a:r>
            <a:r>
              <a:rPr lang="en-US" sz="2000" baseline="-25000" dirty="0" smtClean="0">
                <a:solidFill>
                  <a:schemeClr val="tx1"/>
                </a:solidFill>
                <a:latin typeface="Calibri" pitchFamily="34" charset="0"/>
              </a:rPr>
              <a:t>m</a:t>
            </a:r>
          </a:p>
          <a:p>
            <a:pPr marL="111125" indent="-111125">
              <a:buFont typeface="Arial" pitchFamily="34" charset="0"/>
              <a:buChar char="•"/>
            </a:pPr>
            <a:endParaRPr lang="en-US" sz="2000" dirty="0" smtClean="0">
              <a:solidFill>
                <a:schemeClr val="tx1"/>
              </a:solidFill>
              <a:latin typeface="Calibri" pitchFamily="34" charset="0"/>
            </a:endParaRPr>
          </a:p>
          <a:p>
            <a:pPr marL="111125" indent="-111125">
              <a:buFont typeface="Arial" pitchFamily="34" charset="0"/>
              <a:buChar char="•"/>
            </a:pPr>
            <a:r>
              <a:rPr lang="en-US" sz="2000" dirty="0" smtClean="0">
                <a:solidFill>
                  <a:schemeClr val="tx1"/>
                </a:solidFill>
                <a:latin typeface="Calibri" pitchFamily="34" charset="0"/>
              </a:rPr>
              <a:t>Better overall RI forecast</a:t>
            </a:r>
            <a:endParaRPr lang="en-US" sz="2000" dirty="0">
              <a:solidFill>
                <a:schemeClr val="tx1"/>
              </a:solidFill>
              <a:latin typeface="Calibri" pitchFamily="34" charset="0"/>
            </a:endParaRPr>
          </a:p>
        </p:txBody>
      </p:sp>
      <p:sp>
        <p:nvSpPr>
          <p:cNvPr id="12" name="Shape 327"/>
          <p:cNvSpPr/>
          <p:nvPr/>
        </p:nvSpPr>
        <p:spPr>
          <a:xfrm>
            <a:off x="152400" y="133362"/>
            <a:ext cx="7391400" cy="1003348"/>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rPr>
              <a:t>IFEX Goal 1: </a:t>
            </a:r>
            <a:r>
              <a:rPr lang="en-US" sz="3600" dirty="0" smtClean="0">
                <a:solidFill>
                  <a:srgbClr val="FFFF00"/>
                </a:solidFill>
                <a:latin typeface="Calibri" panose="020F0502020204030204" pitchFamily="34" charset="0"/>
                <a:ea typeface="Calibri"/>
                <a:cs typeface="Calibri"/>
                <a:sym typeface="Calibri"/>
              </a:rPr>
              <a:t>Improvements </a:t>
            </a:r>
            <a:r>
              <a:rPr lang="en-US" sz="3600" dirty="0" smtClean="0">
                <a:solidFill>
                  <a:srgbClr val="FFFF00"/>
                </a:solidFill>
                <a:latin typeface="Calibri" panose="020F0502020204030204" pitchFamily="34" charset="0"/>
                <a:ea typeface="Calibri"/>
                <a:cs typeface="Calibri"/>
                <a:sym typeface="Calibri"/>
              </a:rPr>
              <a:t>in model physics</a:t>
            </a:r>
            <a:endParaRPr sz="3600" dirty="0">
              <a:solidFill>
                <a:srgbClr val="FFFF00"/>
              </a:solidFill>
              <a:latin typeface="Calibri" panose="020F0502020204030204" pitchFamily="34" charset="0"/>
              <a:ea typeface="Calibri"/>
              <a:cs typeface="Calibri"/>
              <a:sym typeface="Calibri"/>
            </a:endParaRPr>
          </a:p>
        </p:txBody>
      </p:sp>
      <p:sp>
        <p:nvSpPr>
          <p:cNvPr id="13" name="TextBox 12"/>
          <p:cNvSpPr txBox="1"/>
          <p:nvPr/>
        </p:nvSpPr>
        <p:spPr>
          <a:xfrm>
            <a:off x="5943600" y="5706934"/>
            <a:ext cx="116634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Zhang et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al. </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2017</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227339002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8"/>
          <p:cNvSpPr>
            <a:spLocks noChangeArrowheads="1"/>
          </p:cNvSpPr>
          <p:nvPr/>
        </p:nvSpPr>
        <p:spPr bwMode="auto">
          <a:xfrm>
            <a:off x="838200" y="1266140"/>
            <a:ext cx="7010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2200" i="1" dirty="0" smtClean="0">
                <a:latin typeface="Calibri" pitchFamily="34" charset="0"/>
                <a:cs typeface="Arial" pitchFamily="34" charset="0"/>
              </a:rPr>
              <a:t>  Improving Storm Structure At Initial Time </a:t>
            </a:r>
          </a:p>
        </p:txBody>
      </p:sp>
      <p:pic>
        <p:nvPicPr>
          <p:cNvPr id="16388"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7713" y="1752600"/>
            <a:ext cx="301148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0888" y="4114800"/>
            <a:ext cx="2855912"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25"/>
          <p:cNvSpPr txBox="1">
            <a:spLocks noChangeArrowheads="1"/>
          </p:cNvSpPr>
          <p:nvPr/>
        </p:nvSpPr>
        <p:spPr bwMode="auto">
          <a:xfrm>
            <a:off x="6248400" y="1844675"/>
            <a:ext cx="2514600" cy="646113"/>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1200" smtClean="0">
                <a:solidFill>
                  <a:srgbClr val="000000"/>
                </a:solidFill>
                <a:latin typeface="Calibri" panose="020F0502020204030204" pitchFamily="34" charset="0"/>
                <a:cs typeface="Arial" pitchFamily="34" charset="0"/>
              </a:rPr>
              <a:t>ISAAC  Initial vortex (wind) </a:t>
            </a:r>
          </a:p>
          <a:p>
            <a:pPr algn="ctr" eaLnBrk="1" hangingPunct="1"/>
            <a:r>
              <a:rPr lang="en-US" altLang="en-US" sz="1200" smtClean="0">
                <a:solidFill>
                  <a:srgbClr val="000000"/>
                </a:solidFill>
                <a:latin typeface="Calibri" panose="020F0502020204030204" pitchFamily="34" charset="0"/>
                <a:cs typeface="Arial" pitchFamily="34" charset="0"/>
              </a:rPr>
              <a:t>Operational HWRF </a:t>
            </a:r>
          </a:p>
          <a:p>
            <a:pPr algn="ctr" eaLnBrk="1" hangingPunct="1"/>
            <a:r>
              <a:rPr lang="en-US" altLang="en-US" sz="1200" smtClean="0">
                <a:solidFill>
                  <a:srgbClr val="000000"/>
                </a:solidFill>
                <a:latin typeface="Calibri" panose="020F0502020204030204" pitchFamily="34" charset="0"/>
                <a:cs typeface="Arial" pitchFamily="34" charset="0"/>
              </a:rPr>
              <a:t>(No Data Assimilation)</a:t>
            </a:r>
          </a:p>
        </p:txBody>
      </p:sp>
      <p:sp>
        <p:nvSpPr>
          <p:cNvPr id="16391" name="TextBox 26"/>
          <p:cNvSpPr txBox="1">
            <a:spLocks noChangeArrowheads="1"/>
          </p:cNvSpPr>
          <p:nvPr/>
        </p:nvSpPr>
        <p:spPr bwMode="auto">
          <a:xfrm>
            <a:off x="6192838" y="4267200"/>
            <a:ext cx="2438400" cy="46196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1200" dirty="0" smtClean="0">
                <a:solidFill>
                  <a:srgbClr val="000000"/>
                </a:solidFill>
                <a:latin typeface="Calibri" panose="020F0502020204030204" pitchFamily="34" charset="0"/>
                <a:cs typeface="Arial" pitchFamily="34" charset="0"/>
              </a:rPr>
              <a:t>ISAAC Initial vortex (wind)</a:t>
            </a:r>
          </a:p>
          <a:p>
            <a:pPr algn="ctr" eaLnBrk="1" hangingPunct="1"/>
            <a:r>
              <a:rPr lang="en-US" altLang="en-US" sz="1200" dirty="0" smtClean="0">
                <a:solidFill>
                  <a:srgbClr val="000000"/>
                </a:solidFill>
                <a:latin typeface="Calibri" panose="020F0502020204030204" pitchFamily="34" charset="0"/>
                <a:cs typeface="Arial" pitchFamily="34" charset="0"/>
              </a:rPr>
              <a:t>with assimilation of observations</a:t>
            </a:r>
          </a:p>
        </p:txBody>
      </p:sp>
      <p:sp>
        <p:nvSpPr>
          <p:cNvPr id="16392" name="Oval 50"/>
          <p:cNvSpPr>
            <a:spLocks noChangeArrowheads="1"/>
          </p:cNvSpPr>
          <p:nvPr/>
        </p:nvSpPr>
        <p:spPr bwMode="auto">
          <a:xfrm>
            <a:off x="6324600" y="4876800"/>
            <a:ext cx="1066800" cy="1143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1800" smtClean="0">
                <a:solidFill>
                  <a:srgbClr val="000000"/>
                </a:solidFill>
                <a:cs typeface="Arial" pitchFamily="34" charset="0"/>
              </a:rPr>
              <a:t>Sheared</a:t>
            </a:r>
          </a:p>
          <a:p>
            <a:pPr algn="ctr" eaLnBrk="1" hangingPunct="1"/>
            <a:r>
              <a:rPr lang="en-US" altLang="en-US" sz="1800" smtClean="0">
                <a:solidFill>
                  <a:srgbClr val="000000"/>
                </a:solidFill>
                <a:cs typeface="Arial" pitchFamily="34" charset="0"/>
              </a:rPr>
              <a:t>vortex</a:t>
            </a:r>
          </a:p>
        </p:txBody>
      </p:sp>
      <p:graphicFrame>
        <p:nvGraphicFramePr>
          <p:cNvPr id="2" name="Table 1"/>
          <p:cNvGraphicFramePr>
            <a:graphicFrameLocks noGrp="1"/>
          </p:cNvGraphicFramePr>
          <p:nvPr/>
        </p:nvGraphicFramePr>
        <p:xfrm>
          <a:off x="381000" y="4267200"/>
          <a:ext cx="5257800" cy="2286000"/>
        </p:xfrm>
        <a:graphic>
          <a:graphicData uri="http://schemas.openxmlformats.org/drawingml/2006/table">
            <a:tbl>
              <a:tblPr>
                <a:tableStyleId>{5C22544A-7EE6-4342-B048-85BDC9FD1C3A}</a:tableStyleId>
              </a:tblPr>
              <a:tblGrid>
                <a:gridCol w="2278380"/>
                <a:gridCol w="788670"/>
                <a:gridCol w="701040"/>
                <a:gridCol w="701040"/>
                <a:gridCol w="788670"/>
              </a:tblGrid>
              <a:tr h="304800">
                <a:tc gridSpan="5">
                  <a:txBody>
                    <a:bodyPr/>
                    <a:lstStyle/>
                    <a:p>
                      <a:pPr algn="ctr"/>
                      <a:r>
                        <a:rPr lang="en-US" sz="2000" b="1" dirty="0" smtClean="0"/>
                        <a:t>ISAAC (2012):</a:t>
                      </a:r>
                      <a:r>
                        <a:rPr lang="en-US" sz="2000" b="1" baseline="0" dirty="0" smtClean="0"/>
                        <a:t> Intensity Errors (</a:t>
                      </a:r>
                      <a:r>
                        <a:rPr lang="en-US" sz="2000" b="1" baseline="0" dirty="0" err="1" smtClean="0"/>
                        <a:t>kt</a:t>
                      </a:r>
                      <a:r>
                        <a:rPr lang="en-US" sz="2000" b="1" baseline="0" dirty="0" smtClean="0"/>
                        <a: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r>
              <a:tr h="304800">
                <a:tc>
                  <a:txBody>
                    <a:bodyPr/>
                    <a:lstStyle/>
                    <a:p>
                      <a:pPr algn="ctr"/>
                      <a:r>
                        <a:rPr lang="en-US" sz="2000" b="1" dirty="0" smtClean="0"/>
                        <a:t>Forecast </a:t>
                      </a:r>
                      <a:r>
                        <a:rPr lang="en-US" sz="2000" b="1" dirty="0" err="1" smtClean="0"/>
                        <a:t>Hrs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12</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24</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36</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48</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304800">
                <a:tc>
                  <a:txBody>
                    <a:bodyPr/>
                    <a:lstStyle/>
                    <a:p>
                      <a:pPr algn="ctr"/>
                      <a:r>
                        <a:rPr lang="en-US" sz="2000" b="1" dirty="0" smtClean="0">
                          <a:solidFill>
                            <a:srgbClr val="FF0000"/>
                          </a:solidFill>
                        </a:rPr>
                        <a:t>Operational</a:t>
                      </a:r>
                      <a:r>
                        <a:rPr lang="en-US" sz="2000" b="1" baseline="0" dirty="0" smtClean="0">
                          <a:solidFill>
                            <a:srgbClr val="FF0000"/>
                          </a:solidFill>
                        </a:rPr>
                        <a:t> HWRF</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13</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solidFill>
                            <a:srgbClr val="0070C0"/>
                          </a:solidFill>
                        </a:rPr>
                        <a:t>With P-3</a:t>
                      </a:r>
                      <a:r>
                        <a:rPr lang="en-US" sz="2000" b="1" baseline="0" dirty="0" smtClean="0">
                          <a:solidFill>
                            <a:srgbClr val="0070C0"/>
                          </a:solidFill>
                        </a:rPr>
                        <a:t> Data</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8</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3</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9</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20</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t># Cases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9</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7</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5</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3</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35" name="Straight Arrow Connector 34"/>
          <p:cNvCxnSpPr>
            <a:cxnSpLocks noChangeShapeType="1"/>
          </p:cNvCxnSpPr>
          <p:nvPr/>
        </p:nvCxnSpPr>
        <p:spPr bwMode="auto">
          <a:xfrm flipH="1" flipV="1">
            <a:off x="666750" y="2073275"/>
            <a:ext cx="95250" cy="60325"/>
          </a:xfrm>
          <a:prstGeom prst="straightConnector1">
            <a:avLst/>
          </a:prstGeom>
          <a:noFill/>
          <a:ln w="76200">
            <a:solidFill>
              <a:schemeClr val="bg1"/>
            </a:solidFill>
            <a:round/>
            <a:headEnd/>
            <a:tailEnd type="triangle" w="med" len="med"/>
          </a:ln>
          <a:effectLst>
            <a:outerShdw blurRad="63500" dist="20000" dir="5400000" rotWithShape="0">
              <a:srgbClr val="000000">
                <a:alpha val="37999"/>
              </a:srgbClr>
            </a:outerShdw>
          </a:effectLst>
          <a:extLst/>
        </p:spPr>
      </p:cxnSp>
      <p:pic>
        <p:nvPicPr>
          <p:cNvPr id="16429" name="Picture 33" descr="Screen shot 2012-08-30 at 3.08.28 PM.png"/>
          <p:cNvPicPr>
            <a:picLocks noChangeAspect="1"/>
          </p:cNvPicPr>
          <p:nvPr/>
        </p:nvPicPr>
        <p:blipFill>
          <a:blip r:embed="rId5" cstate="print">
            <a:extLst>
              <a:ext uri="{28A0092B-C50C-407E-A947-70E740481C1C}">
                <a14:useLocalDpi xmlns:a14="http://schemas.microsoft.com/office/drawing/2010/main" val="0"/>
              </a:ext>
            </a:extLst>
          </a:blip>
          <a:srcRect l="18246" t="5273" r="16296" b="10928"/>
          <a:stretch>
            <a:fillRect/>
          </a:stretch>
        </p:blipFill>
        <p:spPr bwMode="auto">
          <a:xfrm>
            <a:off x="396875" y="1828800"/>
            <a:ext cx="23463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20120827H1wind30.gif"/>
          <p:cNvPicPr>
            <a:picLocks/>
          </p:cNvPicPr>
          <p:nvPr/>
        </p:nvPicPr>
        <p:blipFill>
          <a:blip r:embed="rId6" cstate="print">
            <a:extLst>
              <a:ext uri="{28A0092B-C50C-407E-A947-70E740481C1C}">
                <a14:useLocalDpi xmlns:a14="http://schemas.microsoft.com/office/drawing/2010/main" val="0"/>
              </a:ext>
            </a:extLst>
          </a:blip>
          <a:srcRect l="7896" t="9338" r="20055" b="11201"/>
          <a:stretch>
            <a:fillRect/>
          </a:stretch>
        </p:blipFill>
        <p:spPr bwMode="auto">
          <a:xfrm>
            <a:off x="533400" y="21336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113766" y="1860549"/>
            <a:ext cx="3514165" cy="2151064"/>
            <a:chOff x="-2743200" y="3422649"/>
            <a:chExt cx="3514165" cy="2151064"/>
          </a:xfrm>
        </p:grpSpPr>
        <p:pic>
          <p:nvPicPr>
            <p:cNvPr id="14" name="image58.jpeg" descr="Earl_obs_201008191800.jpg"/>
            <p:cNvPicPr>
              <a:picLocks noChangeAspect="1"/>
            </p:cNvPicPr>
            <p:nvPr/>
          </p:nvPicPr>
          <p:blipFill>
            <a:blip r:embed="rId7" cstate="print">
              <a:extLst/>
            </a:blip>
            <a:stretch>
              <a:fillRect/>
            </a:stretch>
          </p:blipFill>
          <p:spPr>
            <a:xfrm>
              <a:off x="-1594286" y="3422649"/>
              <a:ext cx="2097088" cy="2151064"/>
            </a:xfrm>
            <a:prstGeom prst="rect">
              <a:avLst/>
            </a:prstGeom>
            <a:ln w="12700">
              <a:miter lim="400000"/>
            </a:ln>
          </p:spPr>
        </p:pic>
        <p:pic>
          <p:nvPicPr>
            <p:cNvPr id="15" name="image60.jpeg" descr="TA_radar"/>
            <p:cNvPicPr>
              <a:picLocks noChangeAspect="1"/>
            </p:cNvPicPr>
            <p:nvPr/>
          </p:nvPicPr>
          <p:blipFill>
            <a:blip r:embed="rId8" cstate="print">
              <a:extLst/>
            </a:blip>
            <a:stretch>
              <a:fillRect/>
            </a:stretch>
          </p:blipFill>
          <p:spPr>
            <a:xfrm rot="21486209">
              <a:off x="-324676" y="4274991"/>
              <a:ext cx="1095641" cy="1180069"/>
            </a:xfrm>
            <a:prstGeom prst="rect">
              <a:avLst/>
            </a:prstGeom>
            <a:ln w="12700">
              <a:miter lim="400000"/>
            </a:ln>
          </p:spPr>
        </p:pic>
        <p:sp>
          <p:nvSpPr>
            <p:cNvPr id="16" name="Shape 313"/>
            <p:cNvSpPr/>
            <p:nvPr/>
          </p:nvSpPr>
          <p:spPr>
            <a:xfrm flipV="1">
              <a:off x="-2743200" y="3498626"/>
              <a:ext cx="1166459" cy="387573"/>
            </a:xfrm>
            <a:prstGeom prst="line">
              <a:avLst/>
            </a:prstGeom>
            <a:ln w="25400">
              <a:solidFill>
                <a:srgbClr val="170101"/>
              </a:solidFill>
            </a:ln>
            <a:effectLst>
              <a:outerShdw blurRad="63500" dist="20000" dir="5400000" rotWithShape="0">
                <a:srgbClr val="000000">
                  <a:alpha val="37999"/>
                </a:srgbClr>
              </a:outerShdw>
            </a:effectLst>
          </p:spPr>
          <p:txBody>
            <a:bodyPr lIns="45719" rIns="45719"/>
            <a:lstStyle/>
            <a:p>
              <a:endParaRPr/>
            </a:p>
          </p:txBody>
        </p:sp>
        <p:sp>
          <p:nvSpPr>
            <p:cNvPr id="17" name="Shape 314"/>
            <p:cNvSpPr/>
            <p:nvPr/>
          </p:nvSpPr>
          <p:spPr>
            <a:xfrm>
              <a:off x="-2570965" y="5461291"/>
              <a:ext cx="985978" cy="82470"/>
            </a:xfrm>
            <a:prstGeom prst="line">
              <a:avLst/>
            </a:prstGeom>
            <a:ln w="25400">
              <a:solidFill>
                <a:srgbClr val="170101"/>
              </a:solidFill>
            </a:ln>
            <a:effectLst>
              <a:outerShdw blurRad="63500" dist="20000" dir="5400000" rotWithShape="0">
                <a:srgbClr val="000000">
                  <a:alpha val="37999"/>
                </a:srgbClr>
              </a:outerShdw>
            </a:effectLst>
          </p:spPr>
          <p:txBody>
            <a:bodyPr lIns="45719" rIns="45719"/>
            <a:lstStyle/>
            <a:p>
              <a:endParaRPr/>
            </a:p>
          </p:txBody>
        </p:sp>
      </p:grpSp>
      <p:sp>
        <p:nvSpPr>
          <p:cNvPr id="18" name="Shape 327"/>
          <p:cNvSpPr/>
          <p:nvPr/>
        </p:nvSpPr>
        <p:spPr>
          <a:xfrm>
            <a:off x="152400" y="129194"/>
            <a:ext cx="7391400" cy="1007516"/>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rPr>
              <a:t>IFEX Goal 1: </a:t>
            </a:r>
            <a:r>
              <a:rPr lang="en-US" sz="3600" dirty="0" smtClean="0">
                <a:solidFill>
                  <a:srgbClr val="FFFF00"/>
                </a:solidFill>
                <a:latin typeface="Calibri" panose="020F0502020204030204" pitchFamily="34" charset="0"/>
                <a:ea typeface="Calibri"/>
                <a:cs typeface="Calibri"/>
                <a:sym typeface="Calibri"/>
              </a:rPr>
              <a:t>Improvements </a:t>
            </a:r>
            <a:r>
              <a:rPr lang="en-US" sz="3600" dirty="0" smtClean="0">
                <a:solidFill>
                  <a:srgbClr val="FFFF00"/>
                </a:solidFill>
                <a:latin typeface="Calibri" panose="020F0502020204030204" pitchFamily="34" charset="0"/>
                <a:ea typeface="Calibri"/>
                <a:cs typeface="Calibri"/>
                <a:sym typeface="Calibri"/>
              </a:rPr>
              <a:t>in model </a:t>
            </a:r>
            <a:r>
              <a:rPr lang="en-US" sz="3600" dirty="0" smtClean="0">
                <a:solidFill>
                  <a:srgbClr val="FFFF00"/>
                </a:solidFill>
                <a:latin typeface="Calibri" panose="020F0502020204030204" pitchFamily="34" charset="0"/>
                <a:ea typeface="Calibri"/>
                <a:cs typeface="Calibri"/>
                <a:sym typeface="Calibri"/>
              </a:rPr>
              <a:t>initial conditions</a:t>
            </a:r>
            <a:endParaRPr sz="3600" dirty="0">
              <a:solidFill>
                <a:srgbClr val="FFFF00"/>
              </a:solidFill>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22733900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FF00"/>
                </a:solidFill>
                <a:latin typeface="Calibri" panose="020F0502020204030204" pitchFamily="34" charset="0"/>
              </a:rPr>
              <a:t>History of NOAA Airborne Hurricane Research</a:t>
            </a:r>
            <a:endParaRPr lang="en-US" sz="4000" dirty="0">
              <a:solidFill>
                <a:srgbClr val="FFFF00"/>
              </a:solidFill>
              <a:latin typeface="Calibri" panose="020F0502020204030204" pitchFamily="34" charset="0"/>
            </a:endParaRPr>
          </a:p>
        </p:txBody>
      </p:sp>
      <p:sp>
        <p:nvSpPr>
          <p:cNvPr id="3" name="Text Placeholder 2"/>
          <p:cNvSpPr>
            <a:spLocks noGrp="1"/>
          </p:cNvSpPr>
          <p:nvPr>
            <p:ph type="body" idx="1"/>
          </p:nvPr>
        </p:nvSpPr>
        <p:spPr/>
        <p:txBody>
          <a:bodyPr/>
          <a:lstStyle/>
          <a:p>
            <a:pPr marL="514350" indent="-514350">
              <a:buFont typeface="+mj-lt"/>
              <a:buAutoNum type="arabicPeriod"/>
            </a:pPr>
            <a:r>
              <a:rPr lang="en-US" dirty="0" smtClean="0"/>
              <a:t>National Hurricane Research Project (NHRP; 1958-1961)</a:t>
            </a:r>
          </a:p>
          <a:p>
            <a:pPr marL="514350" indent="-514350">
              <a:buFont typeface="+mj-lt"/>
              <a:buAutoNum type="arabicPeriod"/>
            </a:pPr>
            <a:r>
              <a:rPr lang="en-US" dirty="0" smtClean="0"/>
              <a:t>Project </a:t>
            </a:r>
            <a:r>
              <a:rPr lang="en-US" dirty="0" err="1" smtClean="0"/>
              <a:t>Stormfury</a:t>
            </a:r>
            <a:r>
              <a:rPr lang="en-US" dirty="0" smtClean="0"/>
              <a:t> (1961-1984)</a:t>
            </a:r>
          </a:p>
          <a:p>
            <a:pPr marL="514350" indent="-514350">
              <a:buFont typeface="+mj-lt"/>
              <a:buAutoNum type="arabicPeriod"/>
            </a:pPr>
            <a:r>
              <a:rPr lang="en-US" dirty="0" smtClean="0"/>
              <a:t>Post-</a:t>
            </a:r>
            <a:r>
              <a:rPr lang="en-US" dirty="0" err="1" smtClean="0"/>
              <a:t>Stormfury</a:t>
            </a:r>
            <a:r>
              <a:rPr lang="en-US" dirty="0"/>
              <a:t> </a:t>
            </a:r>
            <a:r>
              <a:rPr lang="en-US" dirty="0" smtClean="0"/>
              <a:t>(1985-2005): New instruments, insights, and impacts</a:t>
            </a:r>
          </a:p>
          <a:p>
            <a:pPr marL="514350" indent="-514350">
              <a:buFont typeface="+mj-lt"/>
              <a:buAutoNum type="arabicPeriod"/>
            </a:pPr>
            <a:r>
              <a:rPr lang="en-US" dirty="0" smtClean="0"/>
              <a:t>Addressing Operational Needs, Intensity Forecasting Experiment (IFEX, 2005-today)</a:t>
            </a:r>
            <a:endParaRPr lang="en-US" dirty="0"/>
          </a:p>
        </p:txBody>
      </p:sp>
    </p:spTree>
    <p:extLst>
      <p:ext uri="{BB962C8B-B14F-4D97-AF65-F5344CB8AC3E}">
        <p14:creationId xmlns:p14="http://schemas.microsoft.com/office/powerpoint/2010/main" val="6883513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nline image 1"/>
          <p:cNvSpPr>
            <a:spLocks noChangeAspect="1" noChangeArrowheads="1"/>
          </p:cNvSpPr>
          <p:nvPr/>
        </p:nvSpPr>
        <p:spPr bwMode="auto">
          <a:xfrm>
            <a:off x="155575" y="-2460625"/>
            <a:ext cx="5048250" cy="51339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nline image 1"/>
          <p:cNvSpPr>
            <a:spLocks noChangeAspect="1" noChangeArrowheads="1"/>
          </p:cNvSpPr>
          <p:nvPr/>
        </p:nvSpPr>
        <p:spPr bwMode="auto">
          <a:xfrm>
            <a:off x="155575" y="-2460625"/>
            <a:ext cx="5048250" cy="51339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38"/>
          <p:cNvSpPr txBox="1">
            <a:spLocks noChangeArrowheads="1"/>
          </p:cNvSpPr>
          <p:nvPr/>
        </p:nvSpPr>
        <p:spPr bwMode="auto">
          <a:xfrm>
            <a:off x="0" y="1447800"/>
            <a:ext cx="9166225" cy="430887"/>
          </a:xfrm>
          <a:prstGeom prst="rect">
            <a:avLst/>
          </a:prstGeom>
          <a:noFill/>
          <a:ln w="9525">
            <a:noFill/>
            <a:miter lim="800000"/>
            <a:headEnd/>
            <a:tailEnd/>
          </a:ln>
        </p:spPr>
        <p:txBody>
          <a:bodyPr>
            <a:spAutoFit/>
          </a:bodyPr>
          <a:lstStyle/>
          <a:p>
            <a:pPr algn="ctr"/>
            <a:r>
              <a:rPr lang="en-US" sz="2200" u="sng" dirty="0" smtClean="0">
                <a:solidFill>
                  <a:srgbClr val="000000"/>
                </a:solidFill>
                <a:latin typeface="Calibri" pitchFamily="34" charset="0"/>
              </a:rPr>
              <a:t>Impact of Recon </a:t>
            </a:r>
            <a:r>
              <a:rPr lang="en-US" sz="2200" u="sng" dirty="0" smtClean="0">
                <a:solidFill>
                  <a:srgbClr val="000000"/>
                </a:solidFill>
                <a:latin typeface="Calibri" pitchFamily="34" charset="0"/>
              </a:rPr>
              <a:t>only (</a:t>
            </a:r>
            <a:r>
              <a:rPr lang="en-US" sz="2200" u="sng" dirty="0" err="1" smtClean="0">
                <a:solidFill>
                  <a:srgbClr val="000000"/>
                </a:solidFill>
                <a:latin typeface="Calibri" pitchFamily="34" charset="0"/>
              </a:rPr>
              <a:t>FL+drops</a:t>
            </a:r>
            <a:r>
              <a:rPr lang="en-US" sz="2200" u="sng" dirty="0" smtClean="0">
                <a:solidFill>
                  <a:srgbClr val="000000"/>
                </a:solidFill>
                <a:latin typeface="Calibri" pitchFamily="34" charset="0"/>
              </a:rPr>
              <a:t>) </a:t>
            </a:r>
            <a:r>
              <a:rPr lang="en-US" sz="2200" u="sng" dirty="0" smtClean="0">
                <a:solidFill>
                  <a:srgbClr val="000000"/>
                </a:solidFill>
                <a:latin typeface="Calibri" pitchFamily="34" charset="0"/>
              </a:rPr>
              <a:t>and Recon + TDR on HWRF intensity forecasts</a:t>
            </a:r>
            <a:endParaRPr lang="en-US" sz="2200" u="sng" dirty="0">
              <a:solidFill>
                <a:srgbClr val="000000"/>
              </a:solidFill>
              <a:latin typeface="Calibri" pitchFamily="34" charset="0"/>
            </a:endParaRPr>
          </a:p>
        </p:txBody>
      </p:sp>
      <p:sp>
        <p:nvSpPr>
          <p:cNvPr id="11" name="Rectangle 7"/>
          <p:cNvSpPr>
            <a:spLocks noChangeArrowheads="1"/>
          </p:cNvSpPr>
          <p:nvPr/>
        </p:nvSpPr>
        <p:spPr bwMode="auto">
          <a:xfrm>
            <a:off x="5638800" y="2419179"/>
            <a:ext cx="3352800" cy="2785378"/>
          </a:xfrm>
          <a:prstGeom prst="rect">
            <a:avLst/>
          </a:prstGeom>
          <a:noFill/>
          <a:ln w="9525">
            <a:noFill/>
            <a:miter lim="800000"/>
            <a:headEnd/>
            <a:tailEnd/>
          </a:ln>
        </p:spPr>
        <p:txBody>
          <a:bodyPr wrap="square">
            <a:spAutoFit/>
          </a:bodyPr>
          <a:lstStyle/>
          <a:p>
            <a:pPr>
              <a:spcAft>
                <a:spcPts val="600"/>
              </a:spcAft>
              <a:buFont typeface="Arial" pitchFamily="34" charset="0"/>
              <a:buChar char="•"/>
            </a:pPr>
            <a:r>
              <a:rPr lang="en-US" sz="2000" dirty="0" smtClean="0">
                <a:solidFill>
                  <a:schemeClr val="tx1"/>
                </a:solidFill>
                <a:latin typeface="Calibri" pitchFamily="34" charset="0"/>
              </a:rPr>
              <a:t> hundreds of cases included</a:t>
            </a:r>
          </a:p>
          <a:p>
            <a:pPr>
              <a:spcAft>
                <a:spcPts val="600"/>
              </a:spcAft>
              <a:buFont typeface="Arial" pitchFamily="34" charset="0"/>
              <a:buChar char="•"/>
            </a:pPr>
            <a:r>
              <a:rPr lang="en-US" sz="2000" dirty="0" smtClean="0">
                <a:solidFill>
                  <a:schemeClr val="tx1"/>
                </a:solidFill>
                <a:latin typeface="Calibri" pitchFamily="34" charset="0"/>
              </a:rPr>
              <a:t> including recon data notably improves intensity forecast beyond 24 h</a:t>
            </a:r>
          </a:p>
          <a:p>
            <a:pPr>
              <a:spcAft>
                <a:spcPts val="600"/>
              </a:spcAft>
              <a:buFont typeface="Arial" pitchFamily="34" charset="0"/>
              <a:buChar char="•"/>
            </a:pPr>
            <a:r>
              <a:rPr lang="en-US" sz="2000" dirty="0" smtClean="0">
                <a:solidFill>
                  <a:schemeClr val="tx1"/>
                </a:solidFill>
                <a:latin typeface="Calibri" pitchFamily="34" charset="0"/>
              </a:rPr>
              <a:t> adding TDR results in minor additional improvement</a:t>
            </a:r>
          </a:p>
          <a:p>
            <a:pPr>
              <a:buFont typeface="Arial" pitchFamily="34" charset="0"/>
              <a:buChar char="•"/>
            </a:pPr>
            <a:r>
              <a:rPr lang="en-US" sz="2000" dirty="0" smtClean="0">
                <a:solidFill>
                  <a:schemeClr val="tx1"/>
                </a:solidFill>
                <a:latin typeface="Calibri" pitchFamily="34" charset="0"/>
              </a:rPr>
              <a:t> degradation in first 24 h result of </a:t>
            </a:r>
            <a:r>
              <a:rPr lang="en-US" sz="2000" dirty="0" err="1" smtClean="0">
                <a:solidFill>
                  <a:schemeClr val="tx1"/>
                </a:solidFill>
                <a:latin typeface="Calibri" pitchFamily="34" charset="0"/>
              </a:rPr>
              <a:t>spindown</a:t>
            </a:r>
            <a:endParaRPr lang="en-US" sz="2000" dirty="0">
              <a:solidFill>
                <a:schemeClr val="tx1"/>
              </a:solidFill>
              <a:latin typeface="Calibri" pitchFamily="34" charset="0"/>
            </a:endParaRPr>
          </a:p>
        </p:txBody>
      </p:sp>
      <p:grpSp>
        <p:nvGrpSpPr>
          <p:cNvPr id="13" name="Group 12"/>
          <p:cNvGrpSpPr/>
          <p:nvPr/>
        </p:nvGrpSpPr>
        <p:grpSpPr>
          <a:xfrm>
            <a:off x="838200" y="2209800"/>
            <a:ext cx="4876800" cy="3810000"/>
            <a:chOff x="2286000" y="1905000"/>
            <a:chExt cx="3352800" cy="2499378"/>
          </a:xfrm>
        </p:grpSpPr>
        <p:pic>
          <p:nvPicPr>
            <p:cNvPr id="1029" name="Picture 5" descr="C:\Users\Rob\AppData\Local\Temp\fig_2_ALT_bars-1.png"/>
            <p:cNvPicPr>
              <a:picLocks noChangeAspect="1" noChangeArrowheads="1"/>
            </p:cNvPicPr>
            <p:nvPr/>
          </p:nvPicPr>
          <p:blipFill>
            <a:blip r:embed="rId2" cstate="print"/>
            <a:srcRect t="29500" r="45816" b="40226"/>
            <a:stretch>
              <a:fillRect/>
            </a:stretch>
          </p:blipFill>
          <p:spPr bwMode="auto">
            <a:xfrm>
              <a:off x="2286000" y="1905000"/>
              <a:ext cx="3352800" cy="1905000"/>
            </a:xfrm>
            <a:prstGeom prst="rect">
              <a:avLst/>
            </a:prstGeom>
            <a:noFill/>
          </p:spPr>
        </p:pic>
        <p:pic>
          <p:nvPicPr>
            <p:cNvPr id="8" name="Picture 5" descr="C:\Users\Rob\AppData\Local\Temp\fig_2_ALT_bars-1.png"/>
            <p:cNvPicPr>
              <a:picLocks noChangeAspect="1" noChangeArrowheads="1"/>
            </p:cNvPicPr>
            <p:nvPr/>
          </p:nvPicPr>
          <p:blipFill>
            <a:blip r:embed="rId2" cstate="print"/>
            <a:srcRect l="11905" t="2174" r="56258" b="85785"/>
            <a:stretch>
              <a:fillRect/>
            </a:stretch>
          </p:blipFill>
          <p:spPr bwMode="auto">
            <a:xfrm>
              <a:off x="3048000" y="2096278"/>
              <a:ext cx="1455575" cy="559836"/>
            </a:xfrm>
            <a:prstGeom prst="rect">
              <a:avLst/>
            </a:prstGeom>
            <a:noFill/>
          </p:spPr>
        </p:pic>
        <p:pic>
          <p:nvPicPr>
            <p:cNvPr id="12" name="Picture 5" descr="C:\Users\Rob\AppData\Local\Temp\fig_2_ALT_bars-1.png"/>
            <p:cNvPicPr>
              <a:picLocks noChangeAspect="1" noChangeArrowheads="1"/>
            </p:cNvPicPr>
            <p:nvPr/>
          </p:nvPicPr>
          <p:blipFill>
            <a:blip r:embed="rId2" cstate="print"/>
            <a:srcRect t="91258" r="45816"/>
            <a:stretch>
              <a:fillRect/>
            </a:stretch>
          </p:blipFill>
          <p:spPr bwMode="auto">
            <a:xfrm>
              <a:off x="2286000" y="3854301"/>
              <a:ext cx="3352800" cy="550077"/>
            </a:xfrm>
            <a:prstGeom prst="rect">
              <a:avLst/>
            </a:prstGeom>
            <a:noFill/>
          </p:spPr>
        </p:pic>
      </p:grpSp>
      <p:sp>
        <p:nvSpPr>
          <p:cNvPr id="14" name="Shape 327"/>
          <p:cNvSpPr/>
          <p:nvPr/>
        </p:nvSpPr>
        <p:spPr>
          <a:xfrm>
            <a:off x="152400" y="133362"/>
            <a:ext cx="7391400" cy="1003348"/>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rPr>
              <a:t>IFEX Goal 1: </a:t>
            </a:r>
            <a:r>
              <a:rPr lang="en-US" sz="3600" dirty="0" smtClean="0">
                <a:solidFill>
                  <a:srgbClr val="FFFF00"/>
                </a:solidFill>
                <a:latin typeface="Calibri" panose="020F0502020204030204" pitchFamily="34" charset="0"/>
                <a:ea typeface="Calibri"/>
                <a:cs typeface="Calibri"/>
                <a:sym typeface="Calibri"/>
              </a:rPr>
              <a:t>Improvements </a:t>
            </a:r>
            <a:r>
              <a:rPr lang="en-US" sz="3600" dirty="0" smtClean="0">
                <a:solidFill>
                  <a:srgbClr val="FFFF00"/>
                </a:solidFill>
                <a:latin typeface="Calibri" panose="020F0502020204030204" pitchFamily="34" charset="0"/>
                <a:ea typeface="Calibri"/>
                <a:cs typeface="Calibri"/>
                <a:sym typeface="Calibri"/>
              </a:rPr>
              <a:t>in </a:t>
            </a:r>
            <a:r>
              <a:rPr lang="en-US" sz="3600" dirty="0" smtClean="0">
                <a:solidFill>
                  <a:srgbClr val="FFFF00"/>
                </a:solidFill>
                <a:latin typeface="Calibri" panose="020F0502020204030204" pitchFamily="34" charset="0"/>
                <a:ea typeface="Calibri"/>
                <a:cs typeface="Calibri"/>
                <a:sym typeface="Calibri"/>
              </a:rPr>
              <a:t>assimilation of data into model</a:t>
            </a:r>
            <a:endParaRPr sz="3600" dirty="0">
              <a:solidFill>
                <a:srgbClr val="FFFF00"/>
              </a:solidFill>
              <a:latin typeface="Calibri" panose="020F0502020204030204" pitchFamily="34" charset="0"/>
              <a:ea typeface="Calibri"/>
              <a:cs typeface="Calibri"/>
              <a:sym typeface="Calibri"/>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C809E4A6-9197-4A3A-AD60-B065C933D677}" type="slidenum">
              <a:rPr lang="en-US" smtClean="0"/>
              <a:pPr>
                <a:defRPr/>
              </a:pPr>
              <a:t>31</a:t>
            </a:fld>
            <a:endParaRPr lang="en-US"/>
          </a:p>
        </p:txBody>
      </p:sp>
      <p:pic>
        <p:nvPicPr>
          <p:cNvPr id="64515" name="Picture 2" descr="IMG_7591 edited_sml.jpg"/>
          <p:cNvPicPr>
            <a:picLocks noChangeAspect="1"/>
          </p:cNvPicPr>
          <p:nvPr/>
        </p:nvPicPr>
        <p:blipFill rotWithShape="1">
          <a:blip r:embed="rId2" cstate="print">
            <a:extLst>
              <a:ext uri="{28A0092B-C50C-407E-A947-70E740481C1C}">
                <a14:useLocalDpi xmlns:a14="http://schemas.microsoft.com/office/drawing/2010/main" val="0"/>
              </a:ext>
            </a:extLst>
          </a:blip>
          <a:srcRect l="11601" t="10017" r="18691" b="12782"/>
          <a:stretch/>
        </p:blipFill>
        <p:spPr bwMode="auto">
          <a:xfrm>
            <a:off x="152400" y="2358542"/>
            <a:ext cx="4192587" cy="309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1327772"/>
            <a:ext cx="6151563" cy="461963"/>
          </a:xfrm>
          <a:prstGeom prst="rect">
            <a:avLst/>
          </a:prstGeom>
          <a:noFill/>
        </p:spPr>
        <p:txBody>
          <a:bodyPr wrap="none">
            <a:spAutoFit/>
          </a:bodyPr>
          <a:lstStyle/>
          <a:p>
            <a:pPr>
              <a:defRPr/>
            </a:pPr>
            <a:r>
              <a:rPr lang="en-US" sz="2400" dirty="0">
                <a:latin typeface="Calibri" panose="020F0502020204030204" pitchFamily="34" charset="0"/>
              </a:rPr>
              <a:t>Global Hawk Aircraft (Unmanned Aerial System)</a:t>
            </a:r>
          </a:p>
        </p:txBody>
      </p:sp>
      <p:sp>
        <p:nvSpPr>
          <p:cNvPr id="64517" name="TextBox 5"/>
          <p:cNvSpPr txBox="1">
            <a:spLocks noChangeArrowheads="1"/>
          </p:cNvSpPr>
          <p:nvPr/>
        </p:nvSpPr>
        <p:spPr bwMode="auto">
          <a:xfrm>
            <a:off x="76200" y="5486400"/>
            <a:ext cx="5270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dirty="0"/>
              <a:t>First Global Hawk landing at Wallops Flight Facility, </a:t>
            </a:r>
            <a:endParaRPr lang="en-US" altLang="en-US" sz="1600" dirty="0" smtClean="0"/>
          </a:p>
          <a:p>
            <a:pPr eaLnBrk="1" hangingPunct="1">
              <a:spcBef>
                <a:spcPct val="0"/>
              </a:spcBef>
              <a:buFontTx/>
              <a:buNone/>
            </a:pPr>
            <a:r>
              <a:rPr lang="en-US" altLang="en-US" sz="1600" dirty="0" smtClean="0"/>
              <a:t>Sept</a:t>
            </a:r>
            <a:r>
              <a:rPr lang="en-US" altLang="en-US" sz="1600" dirty="0"/>
              <a:t>. 7, 2012.</a:t>
            </a:r>
          </a:p>
        </p:txBody>
      </p:sp>
      <p:sp>
        <p:nvSpPr>
          <p:cNvPr id="64518" name="TextBox 6"/>
          <p:cNvSpPr txBox="1">
            <a:spLocks noChangeArrowheads="1"/>
          </p:cNvSpPr>
          <p:nvPr/>
        </p:nvSpPr>
        <p:spPr bwMode="auto">
          <a:xfrm>
            <a:off x="1222375" y="1757985"/>
            <a:ext cx="624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dirty="0"/>
              <a:t> can stay airborne for &gt;24 h, compared with 8 h for P-3 and G-IV</a:t>
            </a:r>
          </a:p>
        </p:txBody>
      </p:sp>
      <p:sp>
        <p:nvSpPr>
          <p:cNvPr id="8" name="TextBox 7"/>
          <p:cNvSpPr txBox="1"/>
          <p:nvPr/>
        </p:nvSpPr>
        <p:spPr>
          <a:xfrm>
            <a:off x="228600" y="228600"/>
            <a:ext cx="7617791" cy="769441"/>
          </a:xfrm>
          <a:prstGeom prst="rect">
            <a:avLst/>
          </a:prstGeom>
          <a:noFill/>
        </p:spPr>
        <p:txBody>
          <a:bodyPr wrap="none">
            <a:spAutoFit/>
          </a:bodyPr>
          <a:lstStyle/>
          <a:p>
            <a:pPr>
              <a:defRPr/>
            </a:pPr>
            <a:r>
              <a:rPr lang="en-US" sz="4400" dirty="0" smtClean="0">
                <a:solidFill>
                  <a:srgbClr val="FFFF00"/>
                </a:solidFill>
                <a:latin typeface="Calibri" panose="020F0502020204030204" pitchFamily="34" charset="0"/>
              </a:rPr>
              <a:t>IFEX Goal 2: Toward </a:t>
            </a:r>
            <a:r>
              <a:rPr lang="en-US" sz="4400" dirty="0" smtClean="0">
                <a:solidFill>
                  <a:srgbClr val="FFFF00"/>
                </a:solidFill>
                <a:latin typeface="Calibri" panose="020F0502020204030204" pitchFamily="34" charset="0"/>
              </a:rPr>
              <a:t>the future…</a:t>
            </a:r>
            <a:endParaRPr lang="en-US" sz="4400" dirty="0">
              <a:solidFill>
                <a:srgbClr val="FFFF00"/>
              </a:solidFill>
              <a:latin typeface="Calibri" panose="020F0502020204030204" pitchFamily="34" charset="0"/>
            </a:endParaRPr>
          </a:p>
        </p:txBody>
      </p:sp>
      <p:pic>
        <p:nvPicPr>
          <p:cNvPr id="9" name="Picture 8" descr="ghoc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4425" y="2358543"/>
            <a:ext cx="4570915" cy="30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961295" y="5435025"/>
            <a:ext cx="5868505" cy="584775"/>
          </a:xfrm>
          <a:prstGeom prst="rect">
            <a:avLst/>
          </a:prstGeom>
          <a:noFill/>
        </p:spPr>
        <p:txBody>
          <a:bodyPr wrap="square">
            <a:spAutoFit/>
          </a:bodyPr>
          <a:lstStyle/>
          <a:p>
            <a:pPr algn="ctr">
              <a:defRPr/>
            </a:pPr>
            <a:r>
              <a:rPr lang="en-US" sz="1600" dirty="0">
                <a:latin typeface="Calibri" panose="020F0502020204030204" pitchFamily="34" charset="0"/>
              </a:rPr>
              <a:t>Global Hawk Operations Center </a:t>
            </a:r>
            <a:endParaRPr lang="en-US" sz="1600" dirty="0" smtClean="0">
              <a:latin typeface="Calibri" panose="020F0502020204030204" pitchFamily="34" charset="0"/>
            </a:endParaRPr>
          </a:p>
          <a:p>
            <a:pPr algn="ctr">
              <a:defRPr/>
            </a:pPr>
            <a:r>
              <a:rPr lang="en-US" sz="1600" dirty="0" smtClean="0">
                <a:latin typeface="Calibri" panose="020F0502020204030204" pitchFamily="34" charset="0"/>
              </a:rPr>
              <a:t>(</a:t>
            </a:r>
            <a:r>
              <a:rPr lang="en-US" sz="1600" dirty="0">
                <a:latin typeface="Calibri" panose="020F0502020204030204" pitchFamily="34" charset="0"/>
              </a:rPr>
              <a:t>NASA Armstrong Base, CA)</a:t>
            </a:r>
          </a:p>
        </p:txBody>
      </p:sp>
    </p:spTree>
    <p:extLst>
      <p:ext uri="{BB962C8B-B14F-4D97-AF65-F5344CB8AC3E}">
        <p14:creationId xmlns:p14="http://schemas.microsoft.com/office/powerpoint/2010/main" val="178988444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8DD982F8-9CA7-40D2-BCFC-766D3380C852}" type="slidenum">
              <a:rPr lang="en-US" smtClean="0"/>
              <a:pPr>
                <a:defRPr/>
              </a:pPr>
              <a:t>32</a:t>
            </a:fld>
            <a:endParaRPr lang="en-US"/>
          </a:p>
        </p:txBody>
      </p:sp>
      <p:pic>
        <p:nvPicPr>
          <p:cNvPr id="66563" name="Picture 2" descr="flightsummary_sst2 cop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9" y="1723444"/>
            <a:ext cx="6958012" cy="438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a:xfrm>
            <a:off x="1239410" y="1227151"/>
            <a:ext cx="6438900" cy="1660525"/>
          </a:xfrm>
          <a:prstGeom prst="rect">
            <a:avLst/>
          </a:prstGeom>
        </p:spPr>
        <p:txBody>
          <a:bodyPr>
            <a:normAutofit/>
          </a:bodyPr>
          <a:lstStyle/>
          <a:p>
            <a:pPr algn="ctr" eaLnBrk="0" hangingPunct="0">
              <a:defRPr/>
            </a:pPr>
            <a:r>
              <a:rPr lang="en-US" sz="2800" dirty="0">
                <a:latin typeface="Calibri" panose="020F0502020204030204" pitchFamily="34" charset="0"/>
                <a:ea typeface="+mj-ea"/>
                <a:cs typeface="+mj-cs"/>
              </a:rPr>
              <a:t>Long range of Global Hawk</a:t>
            </a:r>
          </a:p>
        </p:txBody>
      </p:sp>
      <p:sp>
        <p:nvSpPr>
          <p:cNvPr id="66565" name="TextBox 4"/>
          <p:cNvSpPr txBox="1">
            <a:spLocks noChangeArrowheads="1"/>
          </p:cNvSpPr>
          <p:nvPr/>
        </p:nvSpPr>
        <p:spPr bwMode="auto">
          <a:xfrm>
            <a:off x="5441950" y="5359401"/>
            <a:ext cx="164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charset="0"/>
              </a:rPr>
              <a:t>Nadine’s track</a:t>
            </a:r>
          </a:p>
        </p:txBody>
      </p:sp>
      <p:cxnSp>
        <p:nvCxnSpPr>
          <p:cNvPr id="6" name="Straight Arrow Connector 5"/>
          <p:cNvCxnSpPr/>
          <p:nvPr/>
        </p:nvCxnSpPr>
        <p:spPr>
          <a:xfrm rot="16200000" flipV="1">
            <a:off x="5805488" y="5118101"/>
            <a:ext cx="533400" cy="50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66567" name="Group 8"/>
          <p:cNvGrpSpPr>
            <a:grpSpLocks/>
          </p:cNvGrpSpPr>
          <p:nvPr/>
        </p:nvGrpSpPr>
        <p:grpSpPr bwMode="auto">
          <a:xfrm>
            <a:off x="4487849" y="5707049"/>
            <a:ext cx="3330575" cy="431800"/>
            <a:chOff x="4181967" y="6185416"/>
            <a:chExt cx="3330396" cy="431284"/>
          </a:xfrm>
        </p:grpSpPr>
        <p:sp>
          <p:nvSpPr>
            <p:cNvPr id="10" name="Rectangle 9"/>
            <p:cNvSpPr/>
            <p:nvPr/>
          </p:nvSpPr>
          <p:spPr>
            <a:xfrm>
              <a:off x="4254988" y="6191758"/>
              <a:ext cx="3200228" cy="4249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6571" name="Group 10"/>
            <p:cNvGrpSpPr>
              <a:grpSpLocks/>
            </p:cNvGrpSpPr>
            <p:nvPr/>
          </p:nvGrpSpPr>
          <p:grpSpPr bwMode="auto">
            <a:xfrm>
              <a:off x="4181967" y="6185416"/>
              <a:ext cx="3330396" cy="369332"/>
              <a:chOff x="4813300" y="5638800"/>
              <a:chExt cx="3330396" cy="369332"/>
            </a:xfrm>
          </p:grpSpPr>
          <p:pic>
            <p:nvPicPr>
              <p:cNvPr id="66572" name="Picture 11" descr="SST_colorbar.tiff"/>
              <p:cNvPicPr>
                <a:picLocks noChangeAspect="1"/>
              </p:cNvPicPr>
              <p:nvPr/>
            </p:nvPicPr>
            <p:blipFill>
              <a:blip r:embed="rId3" cstate="print">
                <a:extLst>
                  <a:ext uri="{28A0092B-C50C-407E-A947-70E740481C1C}">
                    <a14:useLocalDpi xmlns:a14="http://schemas.microsoft.com/office/drawing/2010/main" val="0"/>
                  </a:ext>
                </a:extLst>
              </a:blip>
              <a:srcRect l="50218" t="48958"/>
              <a:stretch>
                <a:fillRect/>
              </a:stretch>
            </p:blipFill>
            <p:spPr bwMode="auto">
              <a:xfrm>
                <a:off x="5060950" y="5695950"/>
                <a:ext cx="2901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TextBox 12"/>
              <p:cNvSpPr txBox="1">
                <a:spLocks noChangeArrowheads="1"/>
              </p:cNvSpPr>
              <p:nvPr/>
            </p:nvSpPr>
            <p:spPr bwMode="auto">
              <a:xfrm>
                <a:off x="4813300"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21</a:t>
                </a:r>
              </a:p>
            </p:txBody>
          </p:sp>
          <p:sp>
            <p:nvSpPr>
              <p:cNvPr id="66574" name="TextBox 13"/>
              <p:cNvSpPr txBox="1">
                <a:spLocks noChangeArrowheads="1"/>
              </p:cNvSpPr>
              <p:nvPr/>
            </p:nvSpPr>
            <p:spPr bwMode="auto">
              <a:xfrm>
                <a:off x="6121062"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chemeClr val="bg1"/>
                    </a:solidFill>
                    <a:latin typeface="Arial" charset="0"/>
                  </a:rPr>
                  <a:t>26</a:t>
                </a:r>
              </a:p>
            </p:txBody>
          </p:sp>
          <p:sp>
            <p:nvSpPr>
              <p:cNvPr id="66575" name="TextBox 14"/>
              <p:cNvSpPr txBox="1">
                <a:spLocks noChangeArrowheads="1"/>
              </p:cNvSpPr>
              <p:nvPr/>
            </p:nvSpPr>
            <p:spPr bwMode="auto">
              <a:xfrm>
                <a:off x="7702550"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32</a:t>
                </a:r>
              </a:p>
            </p:txBody>
          </p:sp>
          <p:sp>
            <p:nvSpPr>
              <p:cNvPr id="66576" name="TextBox 15"/>
              <p:cNvSpPr txBox="1">
                <a:spLocks noChangeArrowheads="1"/>
              </p:cNvSpPr>
              <p:nvPr/>
            </p:nvSpPr>
            <p:spPr bwMode="auto">
              <a:xfrm>
                <a:off x="6645767"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28</a:t>
                </a:r>
              </a:p>
            </p:txBody>
          </p:sp>
          <p:sp>
            <p:nvSpPr>
              <p:cNvPr id="66577" name="TextBox 16"/>
              <p:cNvSpPr txBox="1">
                <a:spLocks noChangeArrowheads="1"/>
              </p:cNvSpPr>
              <p:nvPr/>
            </p:nvSpPr>
            <p:spPr bwMode="auto">
              <a:xfrm>
                <a:off x="7188200" y="5638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charset="0"/>
                  </a:rPr>
                  <a:t>30</a:t>
                </a:r>
              </a:p>
            </p:txBody>
          </p:sp>
        </p:grpSp>
      </p:grpSp>
      <p:sp>
        <p:nvSpPr>
          <p:cNvPr id="3" name="Rectangle 2"/>
          <p:cNvSpPr/>
          <p:nvPr/>
        </p:nvSpPr>
        <p:spPr>
          <a:xfrm>
            <a:off x="762000" y="6248400"/>
            <a:ext cx="7239000" cy="400050"/>
          </a:xfrm>
          <a:prstGeom prst="rect">
            <a:avLst/>
          </a:prstGeom>
        </p:spPr>
        <p:txBody>
          <a:bodyPr>
            <a:spAutoFit/>
          </a:bodyPr>
          <a:lstStyle/>
          <a:p>
            <a:pPr algn="ctr" eaLnBrk="0" hangingPunct="0">
              <a:defRPr/>
            </a:pPr>
            <a:r>
              <a:rPr lang="en-US" sz="2000" dirty="0">
                <a:latin typeface="Calibri" panose="020F0502020204030204" pitchFamily="34" charset="0"/>
              </a:rPr>
              <a:t>(Hurricane and Severe Storm Sentinel, HS3, from 2012)</a:t>
            </a:r>
          </a:p>
        </p:txBody>
      </p:sp>
      <p:sp>
        <p:nvSpPr>
          <p:cNvPr id="19" name="TextBox 18"/>
          <p:cNvSpPr txBox="1"/>
          <p:nvPr/>
        </p:nvSpPr>
        <p:spPr>
          <a:xfrm>
            <a:off x="228432" y="152400"/>
            <a:ext cx="7042312" cy="646331"/>
          </a:xfrm>
          <a:prstGeom prst="rect">
            <a:avLst/>
          </a:prstGeom>
          <a:noFill/>
        </p:spPr>
        <p:txBody>
          <a:bodyPr wrap="none">
            <a:spAutoFit/>
          </a:bodyPr>
          <a:lstStyle/>
          <a:p>
            <a:pPr>
              <a:defRPr/>
            </a:pPr>
            <a:r>
              <a:rPr lang="en-US" sz="3600" dirty="0" smtClean="0">
                <a:solidFill>
                  <a:srgbClr val="FFFF00"/>
                </a:solidFill>
                <a:latin typeface="Calibri" panose="020F0502020204030204" pitchFamily="34" charset="0"/>
              </a:rPr>
              <a:t>IFEX Goal 2: New </a:t>
            </a:r>
            <a:r>
              <a:rPr lang="en-US" sz="3600" dirty="0">
                <a:solidFill>
                  <a:srgbClr val="FFFF00"/>
                </a:solidFill>
                <a:latin typeface="Calibri" panose="020F0502020204030204" pitchFamily="34" charset="0"/>
              </a:rPr>
              <a:t>Airborne Platforms</a:t>
            </a:r>
          </a:p>
        </p:txBody>
      </p:sp>
    </p:spTree>
    <p:extLst>
      <p:ext uri="{BB962C8B-B14F-4D97-AF65-F5344CB8AC3E}">
        <p14:creationId xmlns:p14="http://schemas.microsoft.com/office/powerpoint/2010/main" val="136901703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58F71AFE-E7D1-433D-8B71-7C3B1A101D1D}" type="slidenum">
              <a:rPr lang="en-US" smtClean="0"/>
              <a:pPr>
                <a:defRPr/>
              </a:pPr>
              <a:t>33</a:t>
            </a:fld>
            <a:endParaRPr lang="en-US"/>
          </a:p>
        </p:txBody>
      </p:sp>
      <p:grpSp>
        <p:nvGrpSpPr>
          <p:cNvPr id="67587" name="Group 2"/>
          <p:cNvGrpSpPr>
            <a:grpSpLocks/>
          </p:cNvGrpSpPr>
          <p:nvPr/>
        </p:nvGrpSpPr>
        <p:grpSpPr bwMode="auto">
          <a:xfrm>
            <a:off x="808324" y="3993747"/>
            <a:ext cx="3351212" cy="2250681"/>
            <a:chOff x="5201139" y="1386119"/>
            <a:chExt cx="3514132" cy="2547672"/>
          </a:xfrm>
        </p:grpSpPr>
        <p:pic>
          <p:nvPicPr>
            <p:cNvPr id="6759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5410" y="1386119"/>
              <a:ext cx="3459861" cy="254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Box 4"/>
            <p:cNvSpPr txBox="1">
              <a:spLocks noChangeArrowheads="1"/>
            </p:cNvSpPr>
            <p:nvPr/>
          </p:nvSpPr>
          <p:spPr bwMode="auto">
            <a:xfrm>
              <a:off x="8013720" y="1424838"/>
              <a:ext cx="647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b="1">
                  <a:latin typeface="Arial" charset="0"/>
                </a:rPr>
                <a:t>MODIS</a:t>
              </a:r>
            </a:p>
            <a:p>
              <a:pPr algn="ctr" eaLnBrk="1" hangingPunct="1">
                <a:spcBef>
                  <a:spcPct val="0"/>
                </a:spcBef>
                <a:buFontTx/>
                <a:buNone/>
              </a:pPr>
              <a:r>
                <a:rPr lang="en-US" altLang="en-US" sz="1100" b="1">
                  <a:latin typeface="Arial" charset="0"/>
                </a:rPr>
                <a:t>1640Z</a:t>
              </a:r>
            </a:p>
          </p:txBody>
        </p:sp>
        <p:sp>
          <p:nvSpPr>
            <p:cNvPr id="67598" name="TextBox 5"/>
            <p:cNvSpPr txBox="1">
              <a:spLocks noChangeArrowheads="1"/>
            </p:cNvSpPr>
            <p:nvPr/>
          </p:nvSpPr>
          <p:spPr bwMode="auto">
            <a:xfrm>
              <a:off x="6673330" y="1966459"/>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1341Z</a:t>
              </a:r>
            </a:p>
          </p:txBody>
        </p:sp>
        <p:sp>
          <p:nvSpPr>
            <p:cNvPr id="67599" name="TextBox 6"/>
            <p:cNvSpPr txBox="1">
              <a:spLocks noChangeArrowheads="1"/>
            </p:cNvSpPr>
            <p:nvPr/>
          </p:nvSpPr>
          <p:spPr bwMode="auto">
            <a:xfrm>
              <a:off x="5201139" y="1763937"/>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solidFill>
                    <a:srgbClr val="FFFFFF"/>
                  </a:solidFill>
                  <a:latin typeface="Arial" charset="0"/>
                </a:rPr>
                <a:t>1420Z</a:t>
              </a:r>
            </a:p>
          </p:txBody>
        </p:sp>
        <p:sp>
          <p:nvSpPr>
            <p:cNvPr id="67600" name="TextBox 7"/>
            <p:cNvSpPr txBox="1">
              <a:spLocks noChangeArrowheads="1"/>
            </p:cNvSpPr>
            <p:nvPr/>
          </p:nvSpPr>
          <p:spPr bwMode="auto">
            <a:xfrm>
              <a:off x="6941211" y="2539850"/>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1638Z</a:t>
              </a:r>
            </a:p>
          </p:txBody>
        </p:sp>
        <p:sp>
          <p:nvSpPr>
            <p:cNvPr id="67601" name="TextBox 8"/>
            <p:cNvSpPr txBox="1">
              <a:spLocks noChangeArrowheads="1"/>
            </p:cNvSpPr>
            <p:nvPr/>
          </p:nvSpPr>
          <p:spPr bwMode="auto">
            <a:xfrm>
              <a:off x="6428702" y="2971546"/>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1316Z</a:t>
              </a:r>
            </a:p>
          </p:txBody>
        </p:sp>
        <p:sp>
          <p:nvSpPr>
            <p:cNvPr id="67602" name="TextBox 9"/>
            <p:cNvSpPr txBox="1">
              <a:spLocks noChangeArrowheads="1"/>
            </p:cNvSpPr>
            <p:nvPr/>
          </p:nvSpPr>
          <p:spPr bwMode="auto">
            <a:xfrm>
              <a:off x="6117350" y="3584517"/>
              <a:ext cx="1142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latin typeface="Arial" charset="0"/>
                </a:rPr>
                <a:t>1259Z</a:t>
              </a:r>
            </a:p>
          </p:txBody>
        </p:sp>
        <p:sp>
          <p:nvSpPr>
            <p:cNvPr id="11" name="Rectangle 10"/>
            <p:cNvSpPr/>
            <p:nvPr/>
          </p:nvSpPr>
          <p:spPr>
            <a:xfrm rot="18900000">
              <a:off x="6058683" y="1963334"/>
              <a:ext cx="312121" cy="9363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1750" cap="flat">
              <a:solidFill>
                <a:schemeClr val="accent1"/>
              </a:solidFill>
              <a:round/>
            </a:ln>
            <a:effectLst>
              <a:glow rad="25400">
                <a:schemeClr val="accent5">
                  <a:alpha val="61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7588" name="Group 14"/>
          <p:cNvGrpSpPr>
            <a:grpSpLocks/>
          </p:cNvGrpSpPr>
          <p:nvPr/>
        </p:nvGrpSpPr>
        <p:grpSpPr bwMode="auto">
          <a:xfrm>
            <a:off x="4767215" y="3947900"/>
            <a:ext cx="3014662" cy="2590800"/>
            <a:chOff x="4784416" y="3347214"/>
            <a:chExt cx="3429000" cy="2744313"/>
          </a:xfrm>
          <a:solidFill>
            <a:schemeClr val="bg1"/>
          </a:solidFill>
        </p:grpSpPr>
        <p:sp>
          <p:nvSpPr>
            <p:cNvPr id="14" name="Rectangle 13"/>
            <p:cNvSpPr/>
            <p:nvPr/>
          </p:nvSpPr>
          <p:spPr>
            <a:xfrm>
              <a:off x="4784416" y="3347214"/>
              <a:ext cx="3429000" cy="27427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595" name="Picture 11" descr="ff_z_Ta_sst_917_edourad.pdf"/>
            <p:cNvPicPr>
              <a:picLocks noChangeAspect="1"/>
            </p:cNvPicPr>
            <p:nvPr/>
          </p:nvPicPr>
          <p:blipFill>
            <a:blip r:embed="rId3" cstate="print">
              <a:extLst>
                <a:ext uri="{28A0092B-C50C-407E-A947-70E740481C1C}">
                  <a14:useLocalDpi xmlns:a14="http://schemas.microsoft.com/office/drawing/2010/main" val="0"/>
                </a:ext>
              </a:extLst>
            </a:blip>
            <a:srcRect t="6194"/>
            <a:stretch>
              <a:fillRect/>
            </a:stretch>
          </p:blipFill>
          <p:spPr bwMode="auto">
            <a:xfrm>
              <a:off x="4800600" y="3379582"/>
              <a:ext cx="3407016" cy="27119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7589" name="Picture 1" descr="screen-shot-2014-09-19-at-4-31-18-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6574" y="2141551"/>
            <a:ext cx="3139428" cy="15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286000" y="1206486"/>
            <a:ext cx="4460875" cy="461963"/>
          </a:xfrm>
          <a:prstGeom prst="rect">
            <a:avLst/>
          </a:prstGeom>
          <a:noFill/>
        </p:spPr>
        <p:txBody>
          <a:bodyPr wrap="none">
            <a:spAutoFit/>
          </a:bodyPr>
          <a:lstStyle/>
          <a:p>
            <a:pPr>
              <a:defRPr/>
            </a:pPr>
            <a:r>
              <a:rPr lang="en-US" sz="2400" dirty="0">
                <a:latin typeface="Calibri" panose="020F0502020204030204" pitchFamily="34" charset="0"/>
              </a:rPr>
              <a:t>Coyote (Unmanned Aerial System)</a:t>
            </a:r>
          </a:p>
        </p:txBody>
      </p:sp>
      <p:sp>
        <p:nvSpPr>
          <p:cNvPr id="67591" name="TextBox 6"/>
          <p:cNvSpPr txBox="1">
            <a:spLocks noChangeArrowheads="1"/>
          </p:cNvSpPr>
          <p:nvPr/>
        </p:nvSpPr>
        <p:spPr bwMode="auto">
          <a:xfrm>
            <a:off x="990600" y="1555737"/>
            <a:ext cx="7605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t> released from P-3 like a dropsonde, can be controlled for ~2 h</a:t>
            </a:r>
          </a:p>
          <a:p>
            <a:pPr eaLnBrk="1" hangingPunct="1">
              <a:spcBef>
                <a:spcPct val="0"/>
              </a:spcBef>
            </a:pPr>
            <a:r>
              <a:rPr lang="en-US" altLang="en-US" sz="1800"/>
              <a:t> can get measurements down to surface, where manned aircraft can not reach</a:t>
            </a:r>
          </a:p>
        </p:txBody>
      </p:sp>
      <p:sp>
        <p:nvSpPr>
          <p:cNvPr id="19" name="TextBox 18"/>
          <p:cNvSpPr txBox="1"/>
          <p:nvPr/>
        </p:nvSpPr>
        <p:spPr>
          <a:xfrm>
            <a:off x="1763680" y="3638490"/>
            <a:ext cx="5551520" cy="400110"/>
          </a:xfrm>
          <a:prstGeom prst="rect">
            <a:avLst/>
          </a:prstGeom>
          <a:noFill/>
        </p:spPr>
        <p:txBody>
          <a:bodyPr wrap="none">
            <a:spAutoFit/>
          </a:bodyPr>
          <a:lstStyle/>
          <a:p>
            <a:pPr>
              <a:defRPr/>
            </a:pPr>
            <a:r>
              <a:rPr lang="en-US" sz="2000" u="sng" dirty="0">
                <a:latin typeface="Calibri" panose="020F0502020204030204" pitchFamily="34" charset="0"/>
              </a:rPr>
              <a:t>Coyote measurements in Hurricane Edouard (2014)</a:t>
            </a:r>
          </a:p>
        </p:txBody>
      </p:sp>
      <p:sp>
        <p:nvSpPr>
          <p:cNvPr id="21" name="TextBox 20"/>
          <p:cNvSpPr txBox="1"/>
          <p:nvPr/>
        </p:nvSpPr>
        <p:spPr>
          <a:xfrm>
            <a:off x="228432" y="152400"/>
            <a:ext cx="7042312" cy="646331"/>
          </a:xfrm>
          <a:prstGeom prst="rect">
            <a:avLst/>
          </a:prstGeom>
          <a:noFill/>
        </p:spPr>
        <p:txBody>
          <a:bodyPr wrap="none">
            <a:spAutoFit/>
          </a:bodyPr>
          <a:lstStyle/>
          <a:p>
            <a:pPr>
              <a:defRPr/>
            </a:pPr>
            <a:r>
              <a:rPr lang="en-US" sz="3600" dirty="0" smtClean="0">
                <a:solidFill>
                  <a:srgbClr val="FFFF00"/>
                </a:solidFill>
                <a:latin typeface="Calibri" panose="020F0502020204030204" pitchFamily="34" charset="0"/>
              </a:rPr>
              <a:t>IFEX Goal 2: New </a:t>
            </a:r>
            <a:r>
              <a:rPr lang="en-US" sz="3600" dirty="0">
                <a:solidFill>
                  <a:srgbClr val="FFFF00"/>
                </a:solidFill>
                <a:latin typeface="Calibri" panose="020F0502020204030204" pitchFamily="34" charset="0"/>
              </a:rPr>
              <a:t>Airborne Platforms</a:t>
            </a:r>
          </a:p>
        </p:txBody>
      </p:sp>
    </p:spTree>
    <p:extLst>
      <p:ext uri="{BB962C8B-B14F-4D97-AF65-F5344CB8AC3E}">
        <p14:creationId xmlns:p14="http://schemas.microsoft.com/office/powerpoint/2010/main" val="427328503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34</a:t>
            </a:fld>
            <a:endParaRPr/>
          </a:p>
        </p:txBody>
      </p:sp>
      <p:sp>
        <p:nvSpPr>
          <p:cNvPr id="582" name="Shape 582"/>
          <p:cNvSpPr/>
          <p:nvPr/>
        </p:nvSpPr>
        <p:spPr>
          <a:xfrm>
            <a:off x="228599" y="1289736"/>
            <a:ext cx="4367286" cy="292626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buSzPct val="100000"/>
              <a:buFont typeface="Arial"/>
              <a:buChar char="•"/>
              <a:defRPr>
                <a:latin typeface="Calibri"/>
                <a:ea typeface="Calibri"/>
                <a:cs typeface="Calibri"/>
                <a:sym typeface="Calibri"/>
              </a:defRPr>
            </a:pPr>
            <a:r>
              <a:t> Our blog</a:t>
            </a:r>
            <a:endParaRPr>
              <a:latin typeface="+mn-lt"/>
              <a:ea typeface="+mn-ea"/>
              <a:cs typeface="+mn-cs"/>
              <a:sym typeface="Arial"/>
            </a:endParaRPr>
          </a:p>
          <a:p>
            <a:pPr>
              <a:defRPr sz="1800">
                <a:latin typeface="Calibri"/>
                <a:ea typeface="Calibri"/>
                <a:cs typeface="Calibri"/>
                <a:sym typeface="Calibri"/>
              </a:defRPr>
            </a:pPr>
            <a:r>
              <a:t>http://noaahrd.wordpress.com</a:t>
            </a:r>
          </a:p>
          <a:p>
            <a:pPr>
              <a:buSzPct val="100000"/>
              <a:buFont typeface="Arial"/>
              <a:buChar char="•"/>
              <a:defRPr>
                <a:latin typeface="Calibri"/>
                <a:ea typeface="Calibri"/>
                <a:cs typeface="Calibri"/>
                <a:sym typeface="Calibri"/>
              </a:defRPr>
            </a:pPr>
            <a:r>
              <a:t> HRD Web page</a:t>
            </a:r>
            <a:endParaRPr>
              <a:latin typeface="+mn-lt"/>
              <a:ea typeface="+mn-ea"/>
              <a:cs typeface="+mn-cs"/>
              <a:sym typeface="Arial"/>
            </a:endParaRPr>
          </a:p>
          <a:p>
            <a:pPr>
              <a:defRPr sz="1800">
                <a:latin typeface="Calibri"/>
                <a:ea typeface="Calibri"/>
                <a:cs typeface="Calibri"/>
                <a:sym typeface="Calibri"/>
              </a:defRPr>
            </a:pPr>
            <a:r>
              <a:t>http://www.aoml.noaa.gov/hrd</a:t>
            </a:r>
          </a:p>
          <a:p>
            <a:pPr>
              <a:buSzPct val="100000"/>
              <a:buFont typeface="Arial"/>
              <a:buChar char="•"/>
              <a:defRPr>
                <a:latin typeface="Calibri"/>
                <a:ea typeface="Calibri"/>
                <a:cs typeface="Calibri"/>
                <a:sym typeface="Calibri"/>
              </a:defRPr>
            </a:pPr>
            <a:r>
              <a:t> Facebook</a:t>
            </a:r>
            <a:endParaRPr>
              <a:latin typeface="+mn-lt"/>
              <a:ea typeface="+mn-ea"/>
              <a:cs typeface="+mn-cs"/>
              <a:sym typeface="Arial"/>
            </a:endParaRPr>
          </a:p>
          <a:p>
            <a:pPr>
              <a:defRPr sz="1800">
                <a:latin typeface="Calibri"/>
                <a:ea typeface="Calibri"/>
                <a:cs typeface="Calibri"/>
                <a:sym typeface="Calibri"/>
              </a:defRPr>
            </a:pPr>
            <a:r>
              <a:t>http://www.facebook.com/noaahrd</a:t>
            </a:r>
          </a:p>
          <a:p>
            <a:pPr>
              <a:buSzPct val="100000"/>
              <a:buFont typeface="Arial"/>
              <a:buChar char="•"/>
              <a:defRPr>
                <a:latin typeface="Calibri"/>
                <a:ea typeface="Calibri"/>
                <a:cs typeface="Calibri"/>
                <a:sym typeface="Calibri"/>
              </a:defRPr>
            </a:pPr>
            <a:r>
              <a:t> Twitter</a:t>
            </a:r>
            <a:endParaRPr>
              <a:latin typeface="+mn-lt"/>
              <a:ea typeface="+mn-ea"/>
              <a:cs typeface="+mn-cs"/>
              <a:sym typeface="Arial"/>
            </a:endParaRPr>
          </a:p>
          <a:p>
            <a:pPr>
              <a:defRPr sz="1800">
                <a:latin typeface="Calibri"/>
                <a:ea typeface="Calibri"/>
                <a:cs typeface="Calibri"/>
                <a:sym typeface="Calibri"/>
              </a:defRPr>
            </a:pPr>
            <a:r>
              <a:t>http://twitter.com/#!/HRD_AOML_NOAA</a:t>
            </a:r>
            <a:endParaRPr>
              <a:latin typeface="+mn-lt"/>
              <a:ea typeface="+mn-ea"/>
              <a:cs typeface="+mn-cs"/>
              <a:sym typeface="Arial"/>
            </a:endParaRPr>
          </a:p>
        </p:txBody>
      </p:sp>
      <p:sp>
        <p:nvSpPr>
          <p:cNvPr id="583" name="Shape 583"/>
          <p:cNvSpPr/>
          <p:nvPr/>
        </p:nvSpPr>
        <p:spPr>
          <a:xfrm>
            <a:off x="114007" y="95954"/>
            <a:ext cx="6855401"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800">
                <a:solidFill>
                  <a:schemeClr val="accent3">
                    <a:lumOff val="44000"/>
                  </a:schemeClr>
                </a:solidFill>
                <a:latin typeface="Calibri"/>
                <a:ea typeface="Calibri"/>
                <a:cs typeface="Calibri"/>
                <a:sym typeface="Calibri"/>
              </a:defRPr>
            </a:lvl1pPr>
          </a:lstStyle>
          <a:p>
            <a:r>
              <a:rPr>
                <a:solidFill>
                  <a:srgbClr val="FFFF00"/>
                </a:solidFill>
              </a:rPr>
              <a:t>Communicating in the field</a:t>
            </a:r>
          </a:p>
        </p:txBody>
      </p:sp>
      <p:pic>
        <p:nvPicPr>
          <p:cNvPr id="584" name="image95.png" descr="Facebook-Logo.png"/>
          <p:cNvPicPr>
            <a:picLocks noChangeAspect="1"/>
          </p:cNvPicPr>
          <p:nvPr/>
        </p:nvPicPr>
        <p:blipFill>
          <a:blip r:embed="rId2" cstate="print">
            <a:extLst/>
          </a:blip>
          <a:stretch>
            <a:fillRect/>
          </a:stretch>
        </p:blipFill>
        <p:spPr>
          <a:xfrm>
            <a:off x="5048013" y="1366880"/>
            <a:ext cx="1066801" cy="1066801"/>
          </a:xfrm>
          <a:prstGeom prst="rect">
            <a:avLst/>
          </a:prstGeom>
          <a:ln w="12700">
            <a:miter lim="400000"/>
          </a:ln>
        </p:spPr>
      </p:pic>
      <p:pic>
        <p:nvPicPr>
          <p:cNvPr id="585" name="image96.png" descr="Lastfm+for+Wordpress+logo.png"/>
          <p:cNvPicPr>
            <a:picLocks noChangeAspect="1"/>
          </p:cNvPicPr>
          <p:nvPr/>
        </p:nvPicPr>
        <p:blipFill>
          <a:blip r:embed="rId3" cstate="print">
            <a:extLst/>
          </a:blip>
          <a:stretch>
            <a:fillRect/>
          </a:stretch>
        </p:blipFill>
        <p:spPr>
          <a:xfrm>
            <a:off x="3752613" y="1336035"/>
            <a:ext cx="1065785" cy="1065784"/>
          </a:xfrm>
          <a:prstGeom prst="rect">
            <a:avLst/>
          </a:prstGeom>
          <a:ln w="12700">
            <a:miter lim="400000"/>
          </a:ln>
        </p:spPr>
      </p:pic>
      <p:pic>
        <p:nvPicPr>
          <p:cNvPr id="586" name="image97.png" descr="RSS-Feed-Symbol.png"/>
          <p:cNvPicPr>
            <a:picLocks noChangeAspect="1"/>
          </p:cNvPicPr>
          <p:nvPr/>
        </p:nvPicPr>
        <p:blipFill>
          <a:blip r:embed="rId4" cstate="print">
            <a:extLst/>
          </a:blip>
          <a:stretch>
            <a:fillRect/>
          </a:stretch>
        </p:blipFill>
        <p:spPr>
          <a:xfrm>
            <a:off x="6343413" y="1443080"/>
            <a:ext cx="914401" cy="914401"/>
          </a:xfrm>
          <a:prstGeom prst="rect">
            <a:avLst/>
          </a:prstGeom>
          <a:ln w="12700">
            <a:miter lim="400000"/>
          </a:ln>
        </p:spPr>
      </p:pic>
      <p:pic>
        <p:nvPicPr>
          <p:cNvPr id="587" name="image98.jpeg" descr="photo-4"/>
          <p:cNvPicPr>
            <a:picLocks noChangeAspect="1"/>
          </p:cNvPicPr>
          <p:nvPr/>
        </p:nvPicPr>
        <p:blipFill>
          <a:blip r:embed="rId5" cstate="print">
            <a:extLst/>
          </a:blip>
          <a:stretch>
            <a:fillRect/>
          </a:stretch>
        </p:blipFill>
        <p:spPr>
          <a:xfrm>
            <a:off x="3870817" y="4672079"/>
            <a:ext cx="2484797" cy="1863250"/>
          </a:xfrm>
          <a:prstGeom prst="rect">
            <a:avLst/>
          </a:prstGeom>
          <a:ln w="12700">
            <a:miter lim="400000"/>
          </a:ln>
        </p:spPr>
      </p:pic>
      <p:pic>
        <p:nvPicPr>
          <p:cNvPr id="588" name="image99.jpeg" descr="20110825-093808"/>
          <p:cNvPicPr>
            <a:picLocks noChangeAspect="1"/>
          </p:cNvPicPr>
          <p:nvPr/>
        </p:nvPicPr>
        <p:blipFill>
          <a:blip r:embed="rId6" cstate="print">
            <a:extLst/>
          </a:blip>
          <a:stretch>
            <a:fillRect/>
          </a:stretch>
        </p:blipFill>
        <p:spPr>
          <a:xfrm>
            <a:off x="451940" y="3999060"/>
            <a:ext cx="3254579" cy="2426196"/>
          </a:xfrm>
          <a:prstGeom prst="rect">
            <a:avLst/>
          </a:prstGeom>
          <a:ln w="12700">
            <a:miter lim="400000"/>
          </a:ln>
        </p:spPr>
      </p:pic>
      <p:sp>
        <p:nvSpPr>
          <p:cNvPr id="589" name="Shape 589"/>
          <p:cNvSpPr/>
          <p:nvPr/>
        </p:nvSpPr>
        <p:spPr>
          <a:xfrm>
            <a:off x="805023" y="4114800"/>
            <a:ext cx="2571463" cy="3835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b="1" i="1">
                <a:solidFill>
                  <a:schemeClr val="accent3">
                    <a:lumOff val="44000"/>
                  </a:schemeClr>
                </a:solidFill>
                <a:latin typeface="Calibri"/>
                <a:ea typeface="Calibri"/>
                <a:cs typeface="Calibri"/>
                <a:sym typeface="Calibri"/>
              </a:defRPr>
            </a:lvl1pPr>
          </a:lstStyle>
          <a:p>
            <a:r>
              <a:t>Tweets from the eye</a:t>
            </a:r>
          </a:p>
        </p:txBody>
      </p:sp>
      <p:pic>
        <p:nvPicPr>
          <p:cNvPr id="590" name="image100.jpeg" descr="photo-1"/>
          <p:cNvPicPr>
            <a:picLocks noChangeAspect="1"/>
          </p:cNvPicPr>
          <p:nvPr/>
        </p:nvPicPr>
        <p:blipFill>
          <a:blip r:embed="rId7" cstate="print">
            <a:extLst/>
          </a:blip>
          <a:stretch>
            <a:fillRect/>
          </a:stretch>
        </p:blipFill>
        <p:spPr>
          <a:xfrm>
            <a:off x="4995331" y="2416659"/>
            <a:ext cx="3907368" cy="2198666"/>
          </a:xfrm>
          <a:prstGeom prst="rect">
            <a:avLst/>
          </a:prstGeom>
          <a:ln w="12700">
            <a:miter lim="400000"/>
          </a:ln>
        </p:spPr>
      </p:pic>
      <p:pic>
        <p:nvPicPr>
          <p:cNvPr id="591" name="image101.jpeg" descr="004-1"/>
          <p:cNvPicPr>
            <a:picLocks noChangeAspect="1"/>
          </p:cNvPicPr>
          <p:nvPr/>
        </p:nvPicPr>
        <p:blipFill>
          <a:blip r:embed="rId8" cstate="print">
            <a:extLst/>
          </a:blip>
          <a:stretch>
            <a:fillRect/>
          </a:stretch>
        </p:blipFill>
        <p:spPr>
          <a:xfrm>
            <a:off x="6561346" y="4666069"/>
            <a:ext cx="2469764" cy="1852323"/>
          </a:xfrm>
          <a:prstGeom prst="rect">
            <a:avLst/>
          </a:prstGeom>
          <a:ln w="12700">
            <a:miter lim="400000"/>
          </a:ln>
        </p:spPr>
      </p:pic>
      <p:sp>
        <p:nvSpPr>
          <p:cNvPr id="592" name="Shape 592"/>
          <p:cNvSpPr/>
          <p:nvPr/>
        </p:nvSpPr>
        <p:spPr>
          <a:xfrm>
            <a:off x="6610585" y="4627498"/>
            <a:ext cx="2359086"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atin typeface="+mn-lt"/>
                <a:ea typeface="+mn-ea"/>
                <a:cs typeface="+mn-cs"/>
                <a:sym typeface="Arial"/>
              </a:defRPr>
            </a:lvl1pPr>
          </a:lstStyle>
          <a:p>
            <a:r>
              <a:t>Visiting scientist program</a:t>
            </a:r>
          </a:p>
        </p:txBody>
      </p:sp>
      <p:pic>
        <p:nvPicPr>
          <p:cNvPr id="593" name="image102.jpeg" descr="twitter-logo.jpg"/>
          <p:cNvPicPr>
            <a:picLocks noChangeAspect="1"/>
          </p:cNvPicPr>
          <p:nvPr/>
        </p:nvPicPr>
        <p:blipFill>
          <a:blip r:embed="rId9" cstate="print">
            <a:extLst/>
          </a:blip>
          <a:stretch>
            <a:fillRect/>
          </a:stretch>
        </p:blipFill>
        <p:spPr>
          <a:xfrm>
            <a:off x="7486414" y="1443080"/>
            <a:ext cx="1524001" cy="887414"/>
          </a:xfrm>
          <a:prstGeom prst="rect">
            <a:avLst/>
          </a:prstGeom>
          <a:ln w="12700">
            <a:miter lim="400000"/>
          </a:ln>
        </p:spPr>
      </p:pic>
      <p:pic>
        <p:nvPicPr>
          <p:cNvPr id="594" name="image103.jpeg" descr="tweeet2_20110829161447_640_480.JPG"/>
          <p:cNvPicPr>
            <a:picLocks noChangeAspect="1"/>
          </p:cNvPicPr>
          <p:nvPr/>
        </p:nvPicPr>
        <p:blipFill>
          <a:blip r:embed="rId10" cstate="print">
            <a:extLst/>
          </a:blip>
          <a:stretch>
            <a:fillRect/>
          </a:stretch>
        </p:blipFill>
        <p:spPr>
          <a:xfrm>
            <a:off x="461809" y="4012281"/>
            <a:ext cx="3243073" cy="2432305"/>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85"/>
                                        </p:tgtEl>
                                        <p:attrNameLst>
                                          <p:attrName>style.visibility</p:attrName>
                                        </p:attrNameLst>
                                      </p:cBhvr>
                                      <p:to>
                                        <p:strVal val="visible"/>
                                      </p:to>
                                    </p:set>
                                    <p:animEffect transition="in" filter="dissolve">
                                      <p:cBhvr>
                                        <p:cTn id="7" dur="500"/>
                                        <p:tgtEl>
                                          <p:spTgt spid="585"/>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84"/>
                                        </p:tgtEl>
                                        <p:attrNameLst>
                                          <p:attrName>style.visibility</p:attrName>
                                        </p:attrNameLst>
                                      </p:cBhvr>
                                      <p:to>
                                        <p:strVal val="visible"/>
                                      </p:to>
                                    </p:set>
                                    <p:animEffect transition="in" filter="dissolve">
                                      <p:cBhvr>
                                        <p:cTn id="11" dur="500"/>
                                        <p:tgtEl>
                                          <p:spTgt spid="584"/>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586"/>
                                        </p:tgtEl>
                                        <p:attrNameLst>
                                          <p:attrName>style.visibility</p:attrName>
                                        </p:attrNameLst>
                                      </p:cBhvr>
                                      <p:to>
                                        <p:strVal val="visible"/>
                                      </p:to>
                                    </p:set>
                                    <p:animEffect transition="in" filter="dissolve">
                                      <p:cBhvr>
                                        <p:cTn id="15" dur="500"/>
                                        <p:tgtEl>
                                          <p:spTgt spid="586"/>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593"/>
                                        </p:tgtEl>
                                        <p:attrNameLst>
                                          <p:attrName>style.visibility</p:attrName>
                                        </p:attrNameLst>
                                      </p:cBhvr>
                                      <p:to>
                                        <p:strVal val="visible"/>
                                      </p:to>
                                    </p:set>
                                    <p:animEffect transition="in" filter="dissolve">
                                      <p:cBhvr>
                                        <p:cTn id="19" dur="500"/>
                                        <p:tgtEl>
                                          <p:spTgt spid="593"/>
                                        </p:tgtEl>
                                      </p:cBhvr>
                                    </p:animEffect>
                                  </p:childTnLst>
                                </p:cTn>
                              </p:par>
                            </p:childTnLst>
                          </p:cTn>
                        </p:par>
                        <p:par>
                          <p:cTn id="20" fill="hold">
                            <p:stCondLst>
                              <p:cond delay="2000"/>
                            </p:stCondLst>
                            <p:childTnLst>
                              <p:par>
                                <p:cTn id="21" presetID="15" presetClass="entr" presetSubtype="0" fill="hold" grpId="5" nodeType="afterEffect">
                                  <p:stCondLst>
                                    <p:cond delay="0"/>
                                  </p:stCondLst>
                                  <p:iterate>
                                    <p:tmAbs val="0"/>
                                  </p:iterate>
                                  <p:childTnLst>
                                    <p:set>
                                      <p:cBhvr>
                                        <p:cTn id="22" fill="hold"/>
                                        <p:tgtEl>
                                          <p:spTgt spid="589"/>
                                        </p:tgtEl>
                                        <p:attrNameLst>
                                          <p:attrName>style.visibility</p:attrName>
                                        </p:attrNameLst>
                                      </p:cBhvr>
                                      <p:to>
                                        <p:strVal val="visible"/>
                                      </p:to>
                                    </p:set>
                                    <p:anim calcmode="lin" valueType="num">
                                      <p:cBhvr>
                                        <p:cTn id="23" dur="1000" fill="hold"/>
                                        <p:tgtEl>
                                          <p:spTgt spid="589"/>
                                        </p:tgtEl>
                                        <p:attrNameLst>
                                          <p:attrName>ppt_w</p:attrName>
                                        </p:attrNameLst>
                                      </p:cBhvr>
                                      <p:tavLst>
                                        <p:tav tm="0">
                                          <p:val>
                                            <p:fltVal val="0"/>
                                          </p:val>
                                        </p:tav>
                                        <p:tav tm="100000">
                                          <p:val>
                                            <p:strVal val="#ppt_w"/>
                                          </p:val>
                                        </p:tav>
                                      </p:tavLst>
                                    </p:anim>
                                    <p:anim calcmode="lin" valueType="num">
                                      <p:cBhvr>
                                        <p:cTn id="24" dur="1000" fill="hold"/>
                                        <p:tgtEl>
                                          <p:spTgt spid="589"/>
                                        </p:tgtEl>
                                        <p:attrNameLst>
                                          <p:attrName>ppt_h</p:attrName>
                                        </p:attrNameLst>
                                      </p:cBhvr>
                                      <p:tavLst>
                                        <p:tav tm="0">
                                          <p:val>
                                            <p:fltVal val="0"/>
                                          </p:val>
                                        </p:tav>
                                        <p:tav tm="100000">
                                          <p:val>
                                            <p:strVal val="#ppt_h"/>
                                          </p:val>
                                        </p:tav>
                                      </p:tavLst>
                                    </p:anim>
                                    <p:anim calcmode="lin" valueType="num">
                                      <p:cBhvr>
                                        <p:cTn id="25" dur="1000" fill="hold"/>
                                        <p:tgtEl>
                                          <p:spTgt spid="58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89"/>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000"/>
                            </p:stCondLst>
                            <p:childTnLst>
                              <p:par>
                                <p:cTn id="28" presetID="23" presetClass="entr" presetSubtype="16" fill="hold" grpId="6" nodeType="afterEffect">
                                  <p:stCondLst>
                                    <p:cond delay="1000"/>
                                  </p:stCondLst>
                                  <p:iterate>
                                    <p:tmAbs val="0"/>
                                  </p:iterate>
                                  <p:childTnLst>
                                    <p:set>
                                      <p:cBhvr>
                                        <p:cTn id="29" fill="hold"/>
                                        <p:tgtEl>
                                          <p:spTgt spid="594"/>
                                        </p:tgtEl>
                                        <p:attrNameLst>
                                          <p:attrName>style.visibility</p:attrName>
                                        </p:attrNameLst>
                                      </p:cBhvr>
                                      <p:to>
                                        <p:strVal val="visible"/>
                                      </p:to>
                                    </p:set>
                                    <p:anim calcmode="lin" valueType="num">
                                      <p:cBhvr>
                                        <p:cTn id="30" dur="500" fill="hold"/>
                                        <p:tgtEl>
                                          <p:spTgt spid="594"/>
                                        </p:tgtEl>
                                        <p:attrNameLst>
                                          <p:attrName>ppt_w</p:attrName>
                                        </p:attrNameLst>
                                      </p:cBhvr>
                                      <p:tavLst>
                                        <p:tav tm="0">
                                          <p:val>
                                            <p:fltVal val="0"/>
                                          </p:val>
                                        </p:tav>
                                        <p:tav tm="100000">
                                          <p:val>
                                            <p:strVal val="#ppt_w"/>
                                          </p:val>
                                        </p:tav>
                                      </p:tavLst>
                                    </p:anim>
                                    <p:anim calcmode="lin" valueType="num">
                                      <p:cBhvr>
                                        <p:cTn id="31" dur="500" fill="hold"/>
                                        <p:tgtEl>
                                          <p:spTgt spid="5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2" animBg="1" advAuto="0"/>
      <p:bldP spid="585" grpId="1" animBg="1" advAuto="0"/>
      <p:bldP spid="586" grpId="3" animBg="1" advAuto="0"/>
      <p:bldP spid="589" grpId="5" animBg="1" advAuto="0"/>
      <p:bldP spid="593" grpId="4" animBg="1" advAuto="0"/>
      <p:bldP spid="594" grpId="6"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35</a:t>
            </a:fld>
            <a:endParaRPr/>
          </a:p>
        </p:txBody>
      </p:sp>
      <p:pic>
        <p:nvPicPr>
          <p:cNvPr id="597" name="image104.jpeg" descr="NHRPtour.jpg"/>
          <p:cNvPicPr>
            <a:picLocks noChangeAspect="1"/>
          </p:cNvPicPr>
          <p:nvPr/>
        </p:nvPicPr>
        <p:blipFill>
          <a:blip r:embed="rId3" cstate="print">
            <a:extLst/>
          </a:blip>
          <a:stretch>
            <a:fillRect/>
          </a:stretch>
        </p:blipFill>
        <p:spPr>
          <a:xfrm>
            <a:off x="0" y="8246"/>
            <a:ext cx="9144000" cy="6844595"/>
          </a:xfrm>
          <a:prstGeom prst="rect">
            <a:avLst/>
          </a:prstGeom>
          <a:ln w="12700">
            <a:miter lim="400000"/>
          </a:ln>
        </p:spPr>
      </p:pic>
      <p:sp>
        <p:nvSpPr>
          <p:cNvPr id="2" name="TextBox 1"/>
          <p:cNvSpPr txBox="1"/>
          <p:nvPr/>
        </p:nvSpPr>
        <p:spPr>
          <a:xfrm>
            <a:off x="1591864" y="3002342"/>
            <a:ext cx="6180536"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600" b="0" i="1" u="none" strike="noStrike" cap="none" spc="0" normalizeH="0" baseline="0" dirty="0" smtClean="0">
                <a:ln>
                  <a:noFill/>
                </a:ln>
                <a:solidFill>
                  <a:srgbClr val="000000"/>
                </a:solidFill>
                <a:effectLst/>
                <a:uFillTx/>
                <a:latin typeface="TradeGothic"/>
                <a:ea typeface="TradeGothic"/>
                <a:cs typeface="TradeGothic"/>
                <a:sym typeface="TradeGothic"/>
              </a:rPr>
              <a:t>Thank you!</a:t>
            </a:r>
            <a:endParaRPr kumimoji="0" lang="en-US" sz="9600" b="0" i="1" u="none" strike="noStrike" cap="none" spc="0" normalizeH="0" baseline="0" dirty="0">
              <a:ln>
                <a:noFill/>
              </a:ln>
              <a:solidFill>
                <a:srgbClr val="000000"/>
              </a:solidFill>
              <a:effectLst/>
              <a:uFillTx/>
              <a:latin typeface="TradeGothic"/>
              <a:ea typeface="TradeGothic"/>
              <a:cs typeface="TradeGothic"/>
              <a:sym typeface="TradeGothic"/>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sldNum" sz="quarter" idx="2"/>
          </p:nvPr>
        </p:nvSpPr>
        <p:spPr>
          <a:xfrm>
            <a:off x="8888749" y="6465560"/>
            <a:ext cx="21715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36</a:t>
            </a:fld>
            <a:endParaRPr/>
          </a:p>
        </p:txBody>
      </p:sp>
      <p:sp>
        <p:nvSpPr>
          <p:cNvPr id="127" name="Shape 127"/>
          <p:cNvSpPr>
            <a:spLocks noGrp="1"/>
          </p:cNvSpPr>
          <p:nvPr>
            <p:ph type="title"/>
          </p:nvPr>
        </p:nvSpPr>
        <p:spPr>
          <a:prstGeom prst="rect">
            <a:avLst/>
          </a:prstGeom>
        </p:spPr>
        <p:txBody>
          <a:bodyPr/>
          <a:lstStyle>
            <a:lvl1pPr>
              <a:defRPr>
                <a:latin typeface="Calibri"/>
                <a:ea typeface="Calibri"/>
                <a:cs typeface="Calibri"/>
                <a:sym typeface="Calibri"/>
              </a:defRPr>
            </a:lvl1pPr>
          </a:lstStyle>
          <a:p>
            <a:r>
              <a:rPr lang="en-US" dirty="0" smtClean="0"/>
              <a:t>Some </a:t>
            </a:r>
            <a:r>
              <a:rPr dirty="0" smtClean="0"/>
              <a:t>References</a:t>
            </a:r>
            <a:endParaRPr dirty="0"/>
          </a:p>
        </p:txBody>
      </p:sp>
      <p:pic>
        <p:nvPicPr>
          <p:cNvPr id="128" name="image9.png"/>
          <p:cNvPicPr>
            <a:picLocks noChangeAspect="1"/>
          </p:cNvPicPr>
          <p:nvPr/>
        </p:nvPicPr>
        <p:blipFill>
          <a:blip r:embed="rId2" cstate="print">
            <a:extLst/>
          </a:blip>
          <a:stretch>
            <a:fillRect/>
          </a:stretch>
        </p:blipFill>
        <p:spPr>
          <a:xfrm>
            <a:off x="5629500" y="1435555"/>
            <a:ext cx="2948340" cy="3956980"/>
          </a:xfrm>
          <a:prstGeom prst="rect">
            <a:avLst/>
          </a:prstGeom>
          <a:ln w="12700">
            <a:miter lim="400000"/>
          </a:ln>
        </p:spPr>
      </p:pic>
      <p:sp>
        <p:nvSpPr>
          <p:cNvPr id="129" name="Shape 129"/>
          <p:cNvSpPr/>
          <p:nvPr/>
        </p:nvSpPr>
        <p:spPr>
          <a:xfrm>
            <a:off x="5475596" y="5420143"/>
            <a:ext cx="3395784" cy="980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200">
                <a:latin typeface="Calibri"/>
                <a:ea typeface="Calibri"/>
                <a:cs typeface="Calibri"/>
                <a:sym typeface="Calibri"/>
              </a:defRPr>
            </a:pPr>
            <a:r>
              <a:t>Aberson, S. D., M. L. Black, R. A. Black, R. W. Burpee, J. J. Cione, C. W. Landsea, and F. D. Marks, 2006: Twenty-five years of tropical cyclone research with the NOAA P-3 aircraft. Bull. Amer. Meteor. Soc., </a:t>
            </a:r>
            <a:r>
              <a:rPr b="1"/>
              <a:t>87</a:t>
            </a:r>
            <a:r>
              <a:t>, 1039–1055.</a:t>
            </a:r>
          </a:p>
        </p:txBody>
      </p:sp>
      <p:sp>
        <p:nvSpPr>
          <p:cNvPr id="130" name="Shape 130"/>
          <p:cNvSpPr/>
          <p:nvPr/>
        </p:nvSpPr>
        <p:spPr>
          <a:xfrm>
            <a:off x="138041" y="5420936"/>
            <a:ext cx="5309941"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200">
                <a:latin typeface="Calibri"/>
                <a:ea typeface="Calibri"/>
                <a:cs typeface="Calibri"/>
                <a:sym typeface="Calibri"/>
              </a:defRPr>
            </a:pPr>
            <a:r>
              <a:t>Dorst, N. M., 2007: The National Hurricane Research Project: 50 Years of Research, Rough Rides, and Name Changes. </a:t>
            </a:r>
            <a:r>
              <a:rPr i="1"/>
              <a:t>Bull. Amer. Meteor. Soc.</a:t>
            </a:r>
            <a:r>
              <a:t>, </a:t>
            </a:r>
            <a:r>
              <a:rPr b="1"/>
              <a:t>88</a:t>
            </a:r>
            <a:r>
              <a:t>, 1566–1588.</a:t>
            </a:r>
          </a:p>
        </p:txBody>
      </p:sp>
      <p:grpSp>
        <p:nvGrpSpPr>
          <p:cNvPr id="133" name="Group 133"/>
          <p:cNvGrpSpPr/>
          <p:nvPr/>
        </p:nvGrpSpPr>
        <p:grpSpPr>
          <a:xfrm>
            <a:off x="230071" y="1426279"/>
            <a:ext cx="5116683" cy="3996383"/>
            <a:chOff x="0" y="0"/>
            <a:chExt cx="5116682" cy="3996382"/>
          </a:xfrm>
        </p:grpSpPr>
        <p:pic>
          <p:nvPicPr>
            <p:cNvPr id="131" name="image10.jpeg" descr="Screen Shot 2011-12-26 at 5.14.11 PM.png"/>
            <p:cNvPicPr>
              <a:picLocks noChangeAspect="1"/>
            </p:cNvPicPr>
            <p:nvPr/>
          </p:nvPicPr>
          <p:blipFill>
            <a:blip r:embed="rId3" cstate="print">
              <a:extLst/>
            </a:blip>
            <a:stretch>
              <a:fillRect/>
            </a:stretch>
          </p:blipFill>
          <p:spPr>
            <a:xfrm>
              <a:off x="2518757" y="9274"/>
              <a:ext cx="2597926" cy="3956982"/>
            </a:xfrm>
            <a:prstGeom prst="rect">
              <a:avLst/>
            </a:prstGeom>
            <a:ln w="12700" cap="flat">
              <a:noFill/>
              <a:miter lim="400000"/>
            </a:ln>
            <a:effectLst/>
          </p:spPr>
        </p:pic>
        <p:pic>
          <p:nvPicPr>
            <p:cNvPr id="132" name="image11.jpeg" descr="Screen Shot 2011-12-26 at 5.13.51 PM.png"/>
            <p:cNvPicPr>
              <a:picLocks noChangeAspect="1"/>
            </p:cNvPicPr>
            <p:nvPr/>
          </p:nvPicPr>
          <p:blipFill>
            <a:blip r:embed="rId4" cstate="print">
              <a:extLst/>
            </a:blip>
            <a:stretch>
              <a:fillRect/>
            </a:stretch>
          </p:blipFill>
          <p:spPr>
            <a:xfrm>
              <a:off x="0" y="0"/>
              <a:ext cx="2539932" cy="3996383"/>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l="48573" t="44814" r="10402" b="33329"/>
          <a:stretch>
            <a:fillRect/>
          </a:stretch>
        </p:blipFill>
        <p:spPr bwMode="auto">
          <a:xfrm>
            <a:off x="2479249" y="2283705"/>
            <a:ext cx="3926264" cy="2370841"/>
          </a:xfrm>
          <a:prstGeom prst="rect">
            <a:avLst/>
          </a:prstGeom>
          <a:noFill/>
          <a:ln w="9525">
            <a:noFill/>
            <a:miter lim="800000"/>
            <a:headEnd/>
            <a:tailEnd/>
          </a:ln>
        </p:spPr>
      </p:pic>
      <p:grpSp>
        <p:nvGrpSpPr>
          <p:cNvPr id="11" name="Group 10"/>
          <p:cNvGrpSpPr>
            <a:grpSpLocks/>
          </p:cNvGrpSpPr>
          <p:nvPr/>
        </p:nvGrpSpPr>
        <p:grpSpPr bwMode="auto">
          <a:xfrm>
            <a:off x="457200" y="4947492"/>
            <a:ext cx="7924800" cy="1439860"/>
            <a:chOff x="381000" y="4656147"/>
            <a:chExt cx="7924800" cy="1439851"/>
          </a:xfrm>
        </p:grpSpPr>
        <p:sp>
          <p:nvSpPr>
            <p:cNvPr id="12" name="Rectangle 5"/>
            <p:cNvSpPr>
              <a:spLocks noChangeArrowheads="1"/>
            </p:cNvSpPr>
            <p:nvPr/>
          </p:nvSpPr>
          <p:spPr bwMode="auto">
            <a:xfrm>
              <a:off x="381000" y="5141897"/>
              <a:ext cx="7924800" cy="954101"/>
            </a:xfrm>
            <a:prstGeom prst="rect">
              <a:avLst/>
            </a:prstGeom>
            <a:noFill/>
            <a:ln w="9525">
              <a:noFill/>
              <a:miter lim="800000"/>
              <a:headEnd/>
              <a:tailEnd/>
            </a:ln>
          </p:spPr>
          <p:txBody>
            <a:bodyPr anchor="ctr">
              <a:spAutoFit/>
            </a:bodyPr>
            <a:lstStyle/>
            <a:p>
              <a:r>
                <a:rPr lang="ja-JP" altLang="en-US" sz="1400" dirty="0">
                  <a:latin typeface="Arial Unicode MS" pitchFamily="34" charset="-128"/>
                </a:rPr>
                <a:t>“</a:t>
              </a:r>
              <a:r>
                <a:rPr lang="en-US" altLang="ja-JP" sz="1400" dirty="0">
                  <a:latin typeface="Arial Unicode MS" pitchFamily="34" charset="-128"/>
                </a:rPr>
                <a:t>…THE 12Z HWRF RUN SHOWED CONSIDERABLY LESS INTENSIFICATION WITH KAREN COMPARED TO PREVIOUS RUNS AFTER ASSIMILATING DATA FROM THE FROM THE NOAA P-3 TAIL DOPPLER RADAR. </a:t>
              </a:r>
              <a:r>
                <a:rPr lang="en-US" altLang="ja-JP" sz="1400" dirty="0">
                  <a:solidFill>
                    <a:srgbClr val="FF0000"/>
                  </a:solidFill>
                  <a:latin typeface="Arial Unicode MS" pitchFamily="34" charset="-128"/>
                </a:rPr>
                <a:t>THIS MARKS THE FIRST TIME DOPPLER RADAR DATA HAVE BEEN ASSIMILATIED INTO AN OPERATIONAL HURRICANE MODEL IN REAL TIME. ..</a:t>
              </a:r>
              <a:r>
                <a:rPr lang="ja-JP" altLang="en-US" sz="1400" dirty="0">
                  <a:solidFill>
                    <a:srgbClr val="FF0000"/>
                  </a:solidFill>
                  <a:latin typeface="Arial Unicode MS" pitchFamily="34" charset="-128"/>
                </a:rPr>
                <a:t>”</a:t>
              </a:r>
              <a:endParaRPr lang="en-US" sz="1400" dirty="0">
                <a:solidFill>
                  <a:srgbClr val="FF0000"/>
                </a:solidFill>
                <a:latin typeface="Arial Unicode MS" pitchFamily="34" charset="-128"/>
              </a:endParaRPr>
            </a:p>
          </p:txBody>
        </p:sp>
        <p:sp>
          <p:nvSpPr>
            <p:cNvPr id="13" name="TextBox 9"/>
            <p:cNvSpPr txBox="1">
              <a:spLocks noChangeArrowheads="1"/>
            </p:cNvSpPr>
            <p:nvPr/>
          </p:nvSpPr>
          <p:spPr bwMode="auto">
            <a:xfrm>
              <a:off x="381000" y="4656147"/>
              <a:ext cx="5828840" cy="461662"/>
            </a:xfrm>
            <a:prstGeom prst="rect">
              <a:avLst/>
            </a:prstGeom>
            <a:noFill/>
            <a:ln w="9525">
              <a:noFill/>
              <a:miter lim="800000"/>
              <a:headEnd/>
              <a:tailEnd/>
            </a:ln>
          </p:spPr>
          <p:txBody>
            <a:bodyPr wrap="none">
              <a:spAutoFit/>
            </a:bodyPr>
            <a:lstStyle/>
            <a:p>
              <a:r>
                <a:rPr lang="en-US" dirty="0">
                  <a:latin typeface="Calibri" pitchFamily="34" charset="0"/>
                </a:rPr>
                <a:t>NHC Forecast Discussion on October 4, 5 PM:</a:t>
              </a:r>
            </a:p>
          </p:txBody>
        </p:sp>
      </p:grpSp>
      <p:sp>
        <p:nvSpPr>
          <p:cNvPr id="14" name="TextBox 38"/>
          <p:cNvSpPr txBox="1">
            <a:spLocks noChangeArrowheads="1"/>
          </p:cNvSpPr>
          <p:nvPr/>
        </p:nvSpPr>
        <p:spPr bwMode="auto">
          <a:xfrm>
            <a:off x="-22225" y="1232648"/>
            <a:ext cx="9166225" cy="460375"/>
          </a:xfrm>
          <a:prstGeom prst="rect">
            <a:avLst/>
          </a:prstGeom>
          <a:noFill/>
          <a:ln w="9525">
            <a:noFill/>
            <a:miter lim="800000"/>
            <a:headEnd/>
            <a:tailEnd/>
          </a:ln>
        </p:spPr>
        <p:txBody>
          <a:bodyPr>
            <a:spAutoFit/>
          </a:bodyPr>
          <a:lstStyle/>
          <a:p>
            <a:pPr algn="ctr"/>
            <a:r>
              <a:rPr lang="en-US" sz="2400" u="sng" dirty="0">
                <a:solidFill>
                  <a:srgbClr val="000000"/>
                </a:solidFill>
                <a:latin typeface="Calibri" pitchFamily="34" charset="0"/>
              </a:rPr>
              <a:t>Positive impact of Tail Doppler radar data on TS Karen intensity forecast</a:t>
            </a:r>
          </a:p>
        </p:txBody>
      </p:sp>
      <p:sp>
        <p:nvSpPr>
          <p:cNvPr id="15" name="Rectangle 14"/>
          <p:cNvSpPr/>
          <p:nvPr/>
        </p:nvSpPr>
        <p:spPr>
          <a:xfrm>
            <a:off x="2509114" y="2316698"/>
            <a:ext cx="3853980" cy="229542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Freeform 15"/>
          <p:cNvSpPr/>
          <p:nvPr/>
        </p:nvSpPr>
        <p:spPr>
          <a:xfrm>
            <a:off x="2516957" y="3527258"/>
            <a:ext cx="749431" cy="344863"/>
          </a:xfrm>
          <a:custGeom>
            <a:avLst/>
            <a:gdLst>
              <a:gd name="connsiteX0" fmla="*/ 0 w 749431"/>
              <a:gd name="connsiteY0" fmla="*/ 55775 h 444630"/>
              <a:gd name="connsiteX1" fmla="*/ 183822 w 749431"/>
              <a:gd name="connsiteY1" fmla="*/ 55775 h 444630"/>
              <a:gd name="connsiteX2" fmla="*/ 358218 w 749431"/>
              <a:gd name="connsiteY2" fmla="*/ 55775 h 444630"/>
              <a:gd name="connsiteX3" fmla="*/ 551468 w 749431"/>
              <a:gd name="connsiteY3" fmla="*/ 390426 h 444630"/>
              <a:gd name="connsiteX4" fmla="*/ 749431 w 749431"/>
              <a:gd name="connsiteY4" fmla="*/ 380999 h 444630"/>
              <a:gd name="connsiteX0" fmla="*/ 0 w 749431"/>
              <a:gd name="connsiteY0" fmla="*/ 55775 h 412814"/>
              <a:gd name="connsiteX1" fmla="*/ 183822 w 749431"/>
              <a:gd name="connsiteY1" fmla="*/ 55775 h 412814"/>
              <a:gd name="connsiteX2" fmla="*/ 358218 w 749431"/>
              <a:gd name="connsiteY2" fmla="*/ 55775 h 412814"/>
              <a:gd name="connsiteX3" fmla="*/ 551468 w 749431"/>
              <a:gd name="connsiteY3" fmla="*/ 390426 h 412814"/>
              <a:gd name="connsiteX4" fmla="*/ 749431 w 749431"/>
              <a:gd name="connsiteY4" fmla="*/ 380999 h 412814"/>
              <a:gd name="connsiteX0" fmla="*/ 0 w 749431"/>
              <a:gd name="connsiteY0" fmla="*/ 55775 h 412814"/>
              <a:gd name="connsiteX1" fmla="*/ 183822 w 749431"/>
              <a:gd name="connsiteY1" fmla="*/ 55775 h 412814"/>
              <a:gd name="connsiteX2" fmla="*/ 358218 w 749431"/>
              <a:gd name="connsiteY2" fmla="*/ 55775 h 412814"/>
              <a:gd name="connsiteX3" fmla="*/ 551468 w 749431"/>
              <a:gd name="connsiteY3" fmla="*/ 390426 h 412814"/>
              <a:gd name="connsiteX4" fmla="*/ 749431 w 749431"/>
              <a:gd name="connsiteY4" fmla="*/ 380999 h 412814"/>
              <a:gd name="connsiteX0" fmla="*/ 0 w 749431"/>
              <a:gd name="connsiteY0" fmla="*/ 55775 h 390426"/>
              <a:gd name="connsiteX1" fmla="*/ 183822 w 749431"/>
              <a:gd name="connsiteY1" fmla="*/ 55775 h 390426"/>
              <a:gd name="connsiteX2" fmla="*/ 358218 w 749431"/>
              <a:gd name="connsiteY2" fmla="*/ 55775 h 390426"/>
              <a:gd name="connsiteX3" fmla="*/ 551468 w 749431"/>
              <a:gd name="connsiteY3" fmla="*/ 390426 h 390426"/>
              <a:gd name="connsiteX4" fmla="*/ 749431 w 749431"/>
              <a:gd name="connsiteY4" fmla="*/ 380999 h 390426"/>
              <a:gd name="connsiteX0" fmla="*/ 0 w 749431"/>
              <a:gd name="connsiteY0" fmla="*/ 55775 h 390426"/>
              <a:gd name="connsiteX1" fmla="*/ 183822 w 749431"/>
              <a:gd name="connsiteY1" fmla="*/ 55775 h 390426"/>
              <a:gd name="connsiteX2" fmla="*/ 358218 w 749431"/>
              <a:gd name="connsiteY2" fmla="*/ 55775 h 390426"/>
              <a:gd name="connsiteX3" fmla="*/ 551468 w 749431"/>
              <a:gd name="connsiteY3" fmla="*/ 390426 h 390426"/>
              <a:gd name="connsiteX4" fmla="*/ 749431 w 749431"/>
              <a:gd name="connsiteY4" fmla="*/ 380999 h 390426"/>
              <a:gd name="connsiteX0" fmla="*/ 0 w 749431"/>
              <a:gd name="connsiteY0" fmla="*/ 10212 h 344863"/>
              <a:gd name="connsiteX1" fmla="*/ 183822 w 749431"/>
              <a:gd name="connsiteY1" fmla="*/ 10212 h 344863"/>
              <a:gd name="connsiteX2" fmla="*/ 358218 w 749431"/>
              <a:gd name="connsiteY2" fmla="*/ 10212 h 344863"/>
              <a:gd name="connsiteX3" fmla="*/ 551468 w 749431"/>
              <a:gd name="connsiteY3" fmla="*/ 344863 h 344863"/>
              <a:gd name="connsiteX4" fmla="*/ 749431 w 749431"/>
              <a:gd name="connsiteY4" fmla="*/ 335436 h 344863"/>
              <a:gd name="connsiteX0" fmla="*/ 0 w 749431"/>
              <a:gd name="connsiteY0" fmla="*/ 10212 h 344863"/>
              <a:gd name="connsiteX1" fmla="*/ 183822 w 749431"/>
              <a:gd name="connsiteY1" fmla="*/ 10212 h 344863"/>
              <a:gd name="connsiteX2" fmla="*/ 358218 w 749431"/>
              <a:gd name="connsiteY2" fmla="*/ 10212 h 344863"/>
              <a:gd name="connsiteX3" fmla="*/ 551468 w 749431"/>
              <a:gd name="connsiteY3" fmla="*/ 344863 h 344863"/>
              <a:gd name="connsiteX4" fmla="*/ 749431 w 749431"/>
              <a:gd name="connsiteY4" fmla="*/ 335436 h 34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431" h="344863">
                <a:moveTo>
                  <a:pt x="0" y="10212"/>
                </a:moveTo>
                <a:cubicBezTo>
                  <a:pt x="4713" y="19639"/>
                  <a:pt x="122548" y="10212"/>
                  <a:pt x="183822" y="10212"/>
                </a:cubicBezTo>
                <a:cubicBezTo>
                  <a:pt x="243525" y="10212"/>
                  <a:pt x="367645" y="20425"/>
                  <a:pt x="358218" y="10212"/>
                </a:cubicBezTo>
                <a:cubicBezTo>
                  <a:pt x="348791" y="0"/>
                  <a:pt x="547541" y="333079"/>
                  <a:pt x="551468" y="344863"/>
                </a:cubicBezTo>
                <a:cubicBezTo>
                  <a:pt x="545969" y="342506"/>
                  <a:pt x="734897" y="338971"/>
                  <a:pt x="749431" y="335436"/>
                </a:cubicBez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512243" y="3256630"/>
            <a:ext cx="3874417" cy="1049124"/>
          </a:xfrm>
          <a:custGeom>
            <a:avLst/>
            <a:gdLst>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61128 h 1093509"/>
              <a:gd name="connsiteX1" fmla="*/ 89555 w 3874417"/>
              <a:gd name="connsiteY1" fmla="*/ 60488 h 1093509"/>
              <a:gd name="connsiteX2" fmla="*/ 183823 w 3874417"/>
              <a:gd name="connsiteY2" fmla="*/ 324439 h 1093509"/>
              <a:gd name="connsiteX3" fmla="*/ 377072 w 3874417"/>
              <a:gd name="connsiteY3" fmla="*/ 390427 h 1093509"/>
              <a:gd name="connsiteX4" fmla="*/ 546755 w 3874417"/>
              <a:gd name="connsiteY4" fmla="*/ 164183 h 1093509"/>
              <a:gd name="connsiteX5" fmla="*/ 735291 w 3874417"/>
              <a:gd name="connsiteY5" fmla="*/ 602530 h 1093509"/>
              <a:gd name="connsiteX6" fmla="*/ 923827 w 3874417"/>
              <a:gd name="connsiteY6" fmla="*/ 484695 h 1093509"/>
              <a:gd name="connsiteX7" fmla="*/ 1117077 w 3874417"/>
              <a:gd name="connsiteY7" fmla="*/ 654377 h 1093509"/>
              <a:gd name="connsiteX8" fmla="*/ 1286759 w 3874417"/>
              <a:gd name="connsiteY8" fmla="*/ 390427 h 1093509"/>
              <a:gd name="connsiteX9" fmla="*/ 1475295 w 3874417"/>
              <a:gd name="connsiteY9" fmla="*/ 272591 h 1093509"/>
              <a:gd name="connsiteX10" fmla="*/ 1654404 w 3874417"/>
              <a:gd name="connsiteY10" fmla="*/ 27495 h 1093509"/>
              <a:gd name="connsiteX11" fmla="*/ 1842941 w 3874417"/>
              <a:gd name="connsiteY11" fmla="*/ 437561 h 1093509"/>
              <a:gd name="connsiteX12" fmla="*/ 2026763 w 3874417"/>
              <a:gd name="connsiteY12" fmla="*/ 178323 h 1093509"/>
              <a:gd name="connsiteX13" fmla="*/ 2215299 w 3874417"/>
              <a:gd name="connsiteY13" fmla="*/ 696798 h 1093509"/>
              <a:gd name="connsiteX14" fmla="*/ 2394409 w 3874417"/>
              <a:gd name="connsiteY14" fmla="*/ 715651 h 1093509"/>
              <a:gd name="connsiteX15" fmla="*/ 2573518 w 3874417"/>
              <a:gd name="connsiteY15" fmla="*/ 1064443 h 1093509"/>
              <a:gd name="connsiteX16" fmla="*/ 2776194 w 3874417"/>
              <a:gd name="connsiteY16" fmla="*/ 890047 h 1093509"/>
              <a:gd name="connsiteX17" fmla="*/ 2945877 w 3874417"/>
              <a:gd name="connsiteY17" fmla="*/ 729791 h 1093509"/>
              <a:gd name="connsiteX18" fmla="*/ 3134413 w 3874417"/>
              <a:gd name="connsiteY18" fmla="*/ 927754 h 1093509"/>
              <a:gd name="connsiteX19" fmla="*/ 3322949 w 3874417"/>
              <a:gd name="connsiteY19" fmla="*/ 885334 h 1093509"/>
              <a:gd name="connsiteX20" fmla="*/ 3492631 w 3874417"/>
              <a:gd name="connsiteY20" fmla="*/ 663804 h 1093509"/>
              <a:gd name="connsiteX21" fmla="*/ 3690594 w 3874417"/>
              <a:gd name="connsiteY21" fmla="*/ 597816 h 1093509"/>
              <a:gd name="connsiteX22" fmla="*/ 3874417 w 3874417"/>
              <a:gd name="connsiteY22" fmla="*/ 791066 h 1093509"/>
              <a:gd name="connsiteX0" fmla="*/ 0 w 3874417"/>
              <a:gd name="connsiteY0" fmla="*/ 459164 h 1091545"/>
              <a:gd name="connsiteX1" fmla="*/ 89555 w 3874417"/>
              <a:gd name="connsiteY1" fmla="*/ 58524 h 1091545"/>
              <a:gd name="connsiteX2" fmla="*/ 183823 w 3874417"/>
              <a:gd name="connsiteY2" fmla="*/ 322475 h 1091545"/>
              <a:gd name="connsiteX3" fmla="*/ 377072 w 3874417"/>
              <a:gd name="connsiteY3" fmla="*/ 388463 h 1091545"/>
              <a:gd name="connsiteX4" fmla="*/ 546755 w 3874417"/>
              <a:gd name="connsiteY4" fmla="*/ 162219 h 1091545"/>
              <a:gd name="connsiteX5" fmla="*/ 735291 w 3874417"/>
              <a:gd name="connsiteY5" fmla="*/ 600566 h 1091545"/>
              <a:gd name="connsiteX6" fmla="*/ 923827 w 3874417"/>
              <a:gd name="connsiteY6" fmla="*/ 482731 h 1091545"/>
              <a:gd name="connsiteX7" fmla="*/ 1117077 w 3874417"/>
              <a:gd name="connsiteY7" fmla="*/ 652413 h 1091545"/>
              <a:gd name="connsiteX8" fmla="*/ 1286759 w 3874417"/>
              <a:gd name="connsiteY8" fmla="*/ 388463 h 1091545"/>
              <a:gd name="connsiteX9" fmla="*/ 1450157 w 3874417"/>
              <a:gd name="connsiteY9" fmla="*/ 282411 h 1091545"/>
              <a:gd name="connsiteX10" fmla="*/ 1654404 w 3874417"/>
              <a:gd name="connsiteY10" fmla="*/ 25531 h 1091545"/>
              <a:gd name="connsiteX11" fmla="*/ 1842941 w 3874417"/>
              <a:gd name="connsiteY11" fmla="*/ 435597 h 1091545"/>
              <a:gd name="connsiteX12" fmla="*/ 2026763 w 3874417"/>
              <a:gd name="connsiteY12" fmla="*/ 176359 h 1091545"/>
              <a:gd name="connsiteX13" fmla="*/ 2215299 w 3874417"/>
              <a:gd name="connsiteY13" fmla="*/ 694834 h 1091545"/>
              <a:gd name="connsiteX14" fmla="*/ 2394409 w 3874417"/>
              <a:gd name="connsiteY14" fmla="*/ 713687 h 1091545"/>
              <a:gd name="connsiteX15" fmla="*/ 2573518 w 3874417"/>
              <a:gd name="connsiteY15" fmla="*/ 1062479 h 1091545"/>
              <a:gd name="connsiteX16" fmla="*/ 2776194 w 3874417"/>
              <a:gd name="connsiteY16" fmla="*/ 888083 h 1091545"/>
              <a:gd name="connsiteX17" fmla="*/ 2945877 w 3874417"/>
              <a:gd name="connsiteY17" fmla="*/ 727827 h 1091545"/>
              <a:gd name="connsiteX18" fmla="*/ 3134413 w 3874417"/>
              <a:gd name="connsiteY18" fmla="*/ 925790 h 1091545"/>
              <a:gd name="connsiteX19" fmla="*/ 3322949 w 3874417"/>
              <a:gd name="connsiteY19" fmla="*/ 883370 h 1091545"/>
              <a:gd name="connsiteX20" fmla="*/ 3492631 w 3874417"/>
              <a:gd name="connsiteY20" fmla="*/ 661840 h 1091545"/>
              <a:gd name="connsiteX21" fmla="*/ 3690594 w 3874417"/>
              <a:gd name="connsiteY21" fmla="*/ 595852 h 1091545"/>
              <a:gd name="connsiteX22" fmla="*/ 3874417 w 3874417"/>
              <a:gd name="connsiteY22" fmla="*/ 789102 h 1091545"/>
              <a:gd name="connsiteX0" fmla="*/ 0 w 3874417"/>
              <a:gd name="connsiteY0" fmla="*/ 459164 h 1091545"/>
              <a:gd name="connsiteX1" fmla="*/ 89555 w 3874417"/>
              <a:gd name="connsiteY1" fmla="*/ 58524 h 1091545"/>
              <a:gd name="connsiteX2" fmla="*/ 183823 w 3874417"/>
              <a:gd name="connsiteY2" fmla="*/ 322475 h 1091545"/>
              <a:gd name="connsiteX3" fmla="*/ 377072 w 3874417"/>
              <a:gd name="connsiteY3" fmla="*/ 388463 h 1091545"/>
              <a:gd name="connsiteX4" fmla="*/ 546755 w 3874417"/>
              <a:gd name="connsiteY4" fmla="*/ 162219 h 1091545"/>
              <a:gd name="connsiteX5" fmla="*/ 735291 w 3874417"/>
              <a:gd name="connsiteY5" fmla="*/ 600566 h 1091545"/>
              <a:gd name="connsiteX6" fmla="*/ 923827 w 3874417"/>
              <a:gd name="connsiteY6" fmla="*/ 482731 h 1091545"/>
              <a:gd name="connsiteX7" fmla="*/ 1117077 w 3874417"/>
              <a:gd name="connsiteY7" fmla="*/ 652413 h 1091545"/>
              <a:gd name="connsiteX8" fmla="*/ 1286759 w 3874417"/>
              <a:gd name="connsiteY8" fmla="*/ 388463 h 1091545"/>
              <a:gd name="connsiteX9" fmla="*/ 1450157 w 3874417"/>
              <a:gd name="connsiteY9" fmla="*/ 282411 h 1091545"/>
              <a:gd name="connsiteX10" fmla="*/ 1654404 w 3874417"/>
              <a:gd name="connsiteY10" fmla="*/ 25531 h 1091545"/>
              <a:gd name="connsiteX11" fmla="*/ 1842941 w 3874417"/>
              <a:gd name="connsiteY11" fmla="*/ 435597 h 1091545"/>
              <a:gd name="connsiteX12" fmla="*/ 2026763 w 3874417"/>
              <a:gd name="connsiteY12" fmla="*/ 176359 h 1091545"/>
              <a:gd name="connsiteX13" fmla="*/ 2215299 w 3874417"/>
              <a:gd name="connsiteY13" fmla="*/ 694834 h 1091545"/>
              <a:gd name="connsiteX14" fmla="*/ 2394409 w 3874417"/>
              <a:gd name="connsiteY14" fmla="*/ 713687 h 1091545"/>
              <a:gd name="connsiteX15" fmla="*/ 2573518 w 3874417"/>
              <a:gd name="connsiteY15" fmla="*/ 1062479 h 1091545"/>
              <a:gd name="connsiteX16" fmla="*/ 2776194 w 3874417"/>
              <a:gd name="connsiteY16" fmla="*/ 888083 h 1091545"/>
              <a:gd name="connsiteX17" fmla="*/ 2945877 w 3874417"/>
              <a:gd name="connsiteY17" fmla="*/ 727827 h 1091545"/>
              <a:gd name="connsiteX18" fmla="*/ 3134413 w 3874417"/>
              <a:gd name="connsiteY18" fmla="*/ 925790 h 1091545"/>
              <a:gd name="connsiteX19" fmla="*/ 3322949 w 3874417"/>
              <a:gd name="connsiteY19" fmla="*/ 883370 h 1091545"/>
              <a:gd name="connsiteX20" fmla="*/ 3492631 w 3874417"/>
              <a:gd name="connsiteY20" fmla="*/ 661840 h 1091545"/>
              <a:gd name="connsiteX21" fmla="*/ 3690594 w 3874417"/>
              <a:gd name="connsiteY21" fmla="*/ 595852 h 1091545"/>
              <a:gd name="connsiteX22" fmla="*/ 3874417 w 3874417"/>
              <a:gd name="connsiteY22" fmla="*/ 789102 h 1091545"/>
              <a:gd name="connsiteX0" fmla="*/ 0 w 3874417"/>
              <a:gd name="connsiteY0" fmla="*/ 459164 h 1091545"/>
              <a:gd name="connsiteX1" fmla="*/ 89555 w 3874417"/>
              <a:gd name="connsiteY1" fmla="*/ 58524 h 1091545"/>
              <a:gd name="connsiteX2" fmla="*/ 183823 w 3874417"/>
              <a:gd name="connsiteY2" fmla="*/ 322475 h 1091545"/>
              <a:gd name="connsiteX3" fmla="*/ 377072 w 3874417"/>
              <a:gd name="connsiteY3" fmla="*/ 388463 h 1091545"/>
              <a:gd name="connsiteX4" fmla="*/ 546755 w 3874417"/>
              <a:gd name="connsiteY4" fmla="*/ 162219 h 1091545"/>
              <a:gd name="connsiteX5" fmla="*/ 735291 w 3874417"/>
              <a:gd name="connsiteY5" fmla="*/ 600566 h 1091545"/>
              <a:gd name="connsiteX6" fmla="*/ 923827 w 3874417"/>
              <a:gd name="connsiteY6" fmla="*/ 482731 h 1091545"/>
              <a:gd name="connsiteX7" fmla="*/ 1117077 w 3874417"/>
              <a:gd name="connsiteY7" fmla="*/ 652413 h 1091545"/>
              <a:gd name="connsiteX8" fmla="*/ 1286759 w 3874417"/>
              <a:gd name="connsiteY8" fmla="*/ 388463 h 1091545"/>
              <a:gd name="connsiteX9" fmla="*/ 1450157 w 3874417"/>
              <a:gd name="connsiteY9" fmla="*/ 282411 h 1091545"/>
              <a:gd name="connsiteX10" fmla="*/ 1654404 w 3874417"/>
              <a:gd name="connsiteY10" fmla="*/ 25531 h 1091545"/>
              <a:gd name="connsiteX11" fmla="*/ 1842941 w 3874417"/>
              <a:gd name="connsiteY11" fmla="*/ 435597 h 1091545"/>
              <a:gd name="connsiteX12" fmla="*/ 2026763 w 3874417"/>
              <a:gd name="connsiteY12" fmla="*/ 176359 h 1091545"/>
              <a:gd name="connsiteX13" fmla="*/ 2215299 w 3874417"/>
              <a:gd name="connsiteY13" fmla="*/ 694834 h 1091545"/>
              <a:gd name="connsiteX14" fmla="*/ 2394409 w 3874417"/>
              <a:gd name="connsiteY14" fmla="*/ 713687 h 1091545"/>
              <a:gd name="connsiteX15" fmla="*/ 2573518 w 3874417"/>
              <a:gd name="connsiteY15" fmla="*/ 1062479 h 1091545"/>
              <a:gd name="connsiteX16" fmla="*/ 2776194 w 3874417"/>
              <a:gd name="connsiteY16" fmla="*/ 888083 h 1091545"/>
              <a:gd name="connsiteX17" fmla="*/ 2945877 w 3874417"/>
              <a:gd name="connsiteY17" fmla="*/ 727827 h 1091545"/>
              <a:gd name="connsiteX18" fmla="*/ 3134413 w 3874417"/>
              <a:gd name="connsiteY18" fmla="*/ 925790 h 1091545"/>
              <a:gd name="connsiteX19" fmla="*/ 3322949 w 3874417"/>
              <a:gd name="connsiteY19" fmla="*/ 883370 h 1091545"/>
              <a:gd name="connsiteX20" fmla="*/ 3492631 w 3874417"/>
              <a:gd name="connsiteY20" fmla="*/ 661840 h 1091545"/>
              <a:gd name="connsiteX21" fmla="*/ 3690594 w 3874417"/>
              <a:gd name="connsiteY21" fmla="*/ 595852 h 1091545"/>
              <a:gd name="connsiteX22" fmla="*/ 3874417 w 3874417"/>
              <a:gd name="connsiteY22" fmla="*/ 789102 h 1091545"/>
              <a:gd name="connsiteX0" fmla="*/ 0 w 3874417"/>
              <a:gd name="connsiteY0" fmla="*/ 433633 h 1066014"/>
              <a:gd name="connsiteX1" fmla="*/ 89555 w 3874417"/>
              <a:gd name="connsiteY1" fmla="*/ 32993 h 1066014"/>
              <a:gd name="connsiteX2" fmla="*/ 183823 w 3874417"/>
              <a:gd name="connsiteY2" fmla="*/ 296944 h 1066014"/>
              <a:gd name="connsiteX3" fmla="*/ 377072 w 3874417"/>
              <a:gd name="connsiteY3" fmla="*/ 362932 h 1066014"/>
              <a:gd name="connsiteX4" fmla="*/ 546755 w 3874417"/>
              <a:gd name="connsiteY4" fmla="*/ 136688 h 1066014"/>
              <a:gd name="connsiteX5" fmla="*/ 735291 w 3874417"/>
              <a:gd name="connsiteY5" fmla="*/ 575035 h 1066014"/>
              <a:gd name="connsiteX6" fmla="*/ 923827 w 3874417"/>
              <a:gd name="connsiteY6" fmla="*/ 457200 h 1066014"/>
              <a:gd name="connsiteX7" fmla="*/ 1117077 w 3874417"/>
              <a:gd name="connsiteY7" fmla="*/ 626882 h 1066014"/>
              <a:gd name="connsiteX8" fmla="*/ 1286759 w 3874417"/>
              <a:gd name="connsiteY8" fmla="*/ 362932 h 1066014"/>
              <a:gd name="connsiteX9" fmla="*/ 1450157 w 3874417"/>
              <a:gd name="connsiteY9" fmla="*/ 256880 h 1066014"/>
              <a:gd name="connsiteX10" fmla="*/ 1654404 w 3874417"/>
              <a:gd name="connsiteY10" fmla="*/ 0 h 1066014"/>
              <a:gd name="connsiteX11" fmla="*/ 1842941 w 3874417"/>
              <a:gd name="connsiteY11" fmla="*/ 410066 h 1066014"/>
              <a:gd name="connsiteX12" fmla="*/ 2026763 w 3874417"/>
              <a:gd name="connsiteY12" fmla="*/ 150828 h 1066014"/>
              <a:gd name="connsiteX13" fmla="*/ 2215299 w 3874417"/>
              <a:gd name="connsiteY13" fmla="*/ 669303 h 1066014"/>
              <a:gd name="connsiteX14" fmla="*/ 2394409 w 3874417"/>
              <a:gd name="connsiteY14" fmla="*/ 688156 h 1066014"/>
              <a:gd name="connsiteX15" fmla="*/ 2573518 w 3874417"/>
              <a:gd name="connsiteY15" fmla="*/ 1036948 h 1066014"/>
              <a:gd name="connsiteX16" fmla="*/ 2776194 w 3874417"/>
              <a:gd name="connsiteY16" fmla="*/ 862552 h 1066014"/>
              <a:gd name="connsiteX17" fmla="*/ 2945877 w 3874417"/>
              <a:gd name="connsiteY17" fmla="*/ 702296 h 1066014"/>
              <a:gd name="connsiteX18" fmla="*/ 3134413 w 3874417"/>
              <a:gd name="connsiteY18" fmla="*/ 900259 h 1066014"/>
              <a:gd name="connsiteX19" fmla="*/ 3322949 w 3874417"/>
              <a:gd name="connsiteY19" fmla="*/ 857839 h 1066014"/>
              <a:gd name="connsiteX20" fmla="*/ 3492631 w 3874417"/>
              <a:gd name="connsiteY20" fmla="*/ 636309 h 1066014"/>
              <a:gd name="connsiteX21" fmla="*/ 3690594 w 3874417"/>
              <a:gd name="connsiteY21" fmla="*/ 570321 h 1066014"/>
              <a:gd name="connsiteX22" fmla="*/ 3874417 w 3874417"/>
              <a:gd name="connsiteY22" fmla="*/ 763571 h 1066014"/>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68763"/>
              <a:gd name="connsiteX1" fmla="*/ 89555 w 3874417"/>
              <a:gd name="connsiteY1" fmla="*/ 35742 h 1068763"/>
              <a:gd name="connsiteX2" fmla="*/ 183823 w 3874417"/>
              <a:gd name="connsiteY2" fmla="*/ 299693 h 1068763"/>
              <a:gd name="connsiteX3" fmla="*/ 377072 w 3874417"/>
              <a:gd name="connsiteY3" fmla="*/ 365681 h 1068763"/>
              <a:gd name="connsiteX4" fmla="*/ 546755 w 3874417"/>
              <a:gd name="connsiteY4" fmla="*/ 139437 h 1068763"/>
              <a:gd name="connsiteX5" fmla="*/ 735291 w 3874417"/>
              <a:gd name="connsiteY5" fmla="*/ 577784 h 1068763"/>
              <a:gd name="connsiteX6" fmla="*/ 923827 w 3874417"/>
              <a:gd name="connsiteY6" fmla="*/ 459949 h 1068763"/>
              <a:gd name="connsiteX7" fmla="*/ 1117077 w 3874417"/>
              <a:gd name="connsiteY7" fmla="*/ 629631 h 1068763"/>
              <a:gd name="connsiteX8" fmla="*/ 1286759 w 3874417"/>
              <a:gd name="connsiteY8" fmla="*/ 365681 h 1068763"/>
              <a:gd name="connsiteX9" fmla="*/ 1450157 w 3874417"/>
              <a:gd name="connsiteY9" fmla="*/ 259629 h 1068763"/>
              <a:gd name="connsiteX10" fmla="*/ 1654404 w 3874417"/>
              <a:gd name="connsiteY10" fmla="*/ 2749 h 1068763"/>
              <a:gd name="connsiteX11" fmla="*/ 1842941 w 3874417"/>
              <a:gd name="connsiteY11" fmla="*/ 412815 h 1068763"/>
              <a:gd name="connsiteX12" fmla="*/ 2026763 w 3874417"/>
              <a:gd name="connsiteY12" fmla="*/ 153577 h 1068763"/>
              <a:gd name="connsiteX13" fmla="*/ 2215299 w 3874417"/>
              <a:gd name="connsiteY13" fmla="*/ 672052 h 1068763"/>
              <a:gd name="connsiteX14" fmla="*/ 2394409 w 3874417"/>
              <a:gd name="connsiteY14" fmla="*/ 690905 h 1068763"/>
              <a:gd name="connsiteX15" fmla="*/ 2573518 w 3874417"/>
              <a:gd name="connsiteY15" fmla="*/ 1039697 h 1068763"/>
              <a:gd name="connsiteX16" fmla="*/ 2776194 w 3874417"/>
              <a:gd name="connsiteY16" fmla="*/ 865301 h 1068763"/>
              <a:gd name="connsiteX17" fmla="*/ 2945877 w 3874417"/>
              <a:gd name="connsiteY17" fmla="*/ 705045 h 1068763"/>
              <a:gd name="connsiteX18" fmla="*/ 3134413 w 3874417"/>
              <a:gd name="connsiteY18" fmla="*/ 903008 h 1068763"/>
              <a:gd name="connsiteX19" fmla="*/ 3322949 w 3874417"/>
              <a:gd name="connsiteY19" fmla="*/ 860588 h 1068763"/>
              <a:gd name="connsiteX20" fmla="*/ 3492631 w 3874417"/>
              <a:gd name="connsiteY20" fmla="*/ 639058 h 1068763"/>
              <a:gd name="connsiteX21" fmla="*/ 3690594 w 3874417"/>
              <a:gd name="connsiteY21" fmla="*/ 573070 h 1068763"/>
              <a:gd name="connsiteX22" fmla="*/ 3874417 w 3874417"/>
              <a:gd name="connsiteY22" fmla="*/ 766320 h 1068763"/>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36382 h 1039697"/>
              <a:gd name="connsiteX1" fmla="*/ 89555 w 3874417"/>
              <a:gd name="connsiteY1" fmla="*/ 35742 h 1039697"/>
              <a:gd name="connsiteX2" fmla="*/ 183823 w 3874417"/>
              <a:gd name="connsiteY2" fmla="*/ 299693 h 1039697"/>
              <a:gd name="connsiteX3" fmla="*/ 377072 w 3874417"/>
              <a:gd name="connsiteY3" fmla="*/ 365681 h 1039697"/>
              <a:gd name="connsiteX4" fmla="*/ 546755 w 3874417"/>
              <a:gd name="connsiteY4" fmla="*/ 139437 h 1039697"/>
              <a:gd name="connsiteX5" fmla="*/ 735291 w 3874417"/>
              <a:gd name="connsiteY5" fmla="*/ 577784 h 1039697"/>
              <a:gd name="connsiteX6" fmla="*/ 923827 w 3874417"/>
              <a:gd name="connsiteY6" fmla="*/ 459949 h 1039697"/>
              <a:gd name="connsiteX7" fmla="*/ 1117077 w 3874417"/>
              <a:gd name="connsiteY7" fmla="*/ 629631 h 1039697"/>
              <a:gd name="connsiteX8" fmla="*/ 1286759 w 3874417"/>
              <a:gd name="connsiteY8" fmla="*/ 365681 h 1039697"/>
              <a:gd name="connsiteX9" fmla="*/ 1450157 w 3874417"/>
              <a:gd name="connsiteY9" fmla="*/ 259629 h 1039697"/>
              <a:gd name="connsiteX10" fmla="*/ 1654404 w 3874417"/>
              <a:gd name="connsiteY10" fmla="*/ 2749 h 1039697"/>
              <a:gd name="connsiteX11" fmla="*/ 1842941 w 3874417"/>
              <a:gd name="connsiteY11" fmla="*/ 412815 h 1039697"/>
              <a:gd name="connsiteX12" fmla="*/ 2026763 w 3874417"/>
              <a:gd name="connsiteY12" fmla="*/ 153577 h 1039697"/>
              <a:gd name="connsiteX13" fmla="*/ 2215299 w 3874417"/>
              <a:gd name="connsiteY13" fmla="*/ 672052 h 1039697"/>
              <a:gd name="connsiteX14" fmla="*/ 2394409 w 3874417"/>
              <a:gd name="connsiteY14" fmla="*/ 690905 h 1039697"/>
              <a:gd name="connsiteX15" fmla="*/ 2573518 w 3874417"/>
              <a:gd name="connsiteY15" fmla="*/ 1039697 h 1039697"/>
              <a:gd name="connsiteX16" fmla="*/ 2776194 w 3874417"/>
              <a:gd name="connsiteY16" fmla="*/ 865301 h 1039697"/>
              <a:gd name="connsiteX17" fmla="*/ 2945877 w 3874417"/>
              <a:gd name="connsiteY17" fmla="*/ 705045 h 1039697"/>
              <a:gd name="connsiteX18" fmla="*/ 3134413 w 3874417"/>
              <a:gd name="connsiteY18" fmla="*/ 903008 h 1039697"/>
              <a:gd name="connsiteX19" fmla="*/ 3322949 w 3874417"/>
              <a:gd name="connsiteY19" fmla="*/ 860588 h 1039697"/>
              <a:gd name="connsiteX20" fmla="*/ 3492631 w 3874417"/>
              <a:gd name="connsiteY20" fmla="*/ 639058 h 1039697"/>
              <a:gd name="connsiteX21" fmla="*/ 3690594 w 3874417"/>
              <a:gd name="connsiteY21" fmla="*/ 573070 h 1039697"/>
              <a:gd name="connsiteX22" fmla="*/ 3874417 w 3874417"/>
              <a:gd name="connsiteY22" fmla="*/ 766320 h 1039697"/>
              <a:gd name="connsiteX0" fmla="*/ 0 w 3874417"/>
              <a:gd name="connsiteY0" fmla="*/ 445809 h 1049124"/>
              <a:gd name="connsiteX1" fmla="*/ 89555 w 3874417"/>
              <a:gd name="connsiteY1" fmla="*/ 45169 h 1049124"/>
              <a:gd name="connsiteX2" fmla="*/ 183823 w 3874417"/>
              <a:gd name="connsiteY2" fmla="*/ 309120 h 1049124"/>
              <a:gd name="connsiteX3" fmla="*/ 377072 w 3874417"/>
              <a:gd name="connsiteY3" fmla="*/ 375108 h 1049124"/>
              <a:gd name="connsiteX4" fmla="*/ 546755 w 3874417"/>
              <a:gd name="connsiteY4" fmla="*/ 148864 h 1049124"/>
              <a:gd name="connsiteX5" fmla="*/ 735291 w 3874417"/>
              <a:gd name="connsiteY5" fmla="*/ 587211 h 1049124"/>
              <a:gd name="connsiteX6" fmla="*/ 923827 w 3874417"/>
              <a:gd name="connsiteY6" fmla="*/ 469376 h 1049124"/>
              <a:gd name="connsiteX7" fmla="*/ 1117077 w 3874417"/>
              <a:gd name="connsiteY7" fmla="*/ 639058 h 1049124"/>
              <a:gd name="connsiteX8" fmla="*/ 1286759 w 3874417"/>
              <a:gd name="connsiteY8" fmla="*/ 375108 h 1049124"/>
              <a:gd name="connsiteX9" fmla="*/ 1450157 w 3874417"/>
              <a:gd name="connsiteY9" fmla="*/ 269056 h 1049124"/>
              <a:gd name="connsiteX10" fmla="*/ 1654404 w 3874417"/>
              <a:gd name="connsiteY10" fmla="*/ 12176 h 1049124"/>
              <a:gd name="connsiteX11" fmla="*/ 1842941 w 3874417"/>
              <a:gd name="connsiteY11" fmla="*/ 422242 h 1049124"/>
              <a:gd name="connsiteX12" fmla="*/ 2026763 w 3874417"/>
              <a:gd name="connsiteY12" fmla="*/ 163004 h 1049124"/>
              <a:gd name="connsiteX13" fmla="*/ 2215299 w 3874417"/>
              <a:gd name="connsiteY13" fmla="*/ 681479 h 1049124"/>
              <a:gd name="connsiteX14" fmla="*/ 2394409 w 3874417"/>
              <a:gd name="connsiteY14" fmla="*/ 700332 h 1049124"/>
              <a:gd name="connsiteX15" fmla="*/ 2573518 w 3874417"/>
              <a:gd name="connsiteY15" fmla="*/ 1049124 h 1049124"/>
              <a:gd name="connsiteX16" fmla="*/ 2776194 w 3874417"/>
              <a:gd name="connsiteY16" fmla="*/ 874728 h 1049124"/>
              <a:gd name="connsiteX17" fmla="*/ 2945877 w 3874417"/>
              <a:gd name="connsiteY17" fmla="*/ 714472 h 1049124"/>
              <a:gd name="connsiteX18" fmla="*/ 3134413 w 3874417"/>
              <a:gd name="connsiteY18" fmla="*/ 912435 h 1049124"/>
              <a:gd name="connsiteX19" fmla="*/ 3322949 w 3874417"/>
              <a:gd name="connsiteY19" fmla="*/ 870015 h 1049124"/>
              <a:gd name="connsiteX20" fmla="*/ 3492631 w 3874417"/>
              <a:gd name="connsiteY20" fmla="*/ 648485 h 1049124"/>
              <a:gd name="connsiteX21" fmla="*/ 3690594 w 3874417"/>
              <a:gd name="connsiteY21" fmla="*/ 582497 h 1049124"/>
              <a:gd name="connsiteX22" fmla="*/ 3874417 w 3874417"/>
              <a:gd name="connsiteY22" fmla="*/ 775747 h 104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74417" h="1049124">
                <a:moveTo>
                  <a:pt x="0" y="445809"/>
                </a:moveTo>
                <a:cubicBezTo>
                  <a:pt x="27102" y="424205"/>
                  <a:pt x="65203" y="72663"/>
                  <a:pt x="89555" y="45169"/>
                </a:cubicBezTo>
                <a:cubicBezTo>
                  <a:pt x="114693" y="60881"/>
                  <a:pt x="164970" y="289481"/>
                  <a:pt x="183823" y="309120"/>
                </a:cubicBezTo>
                <a:cubicBezTo>
                  <a:pt x="175181" y="318547"/>
                  <a:pt x="381785" y="355469"/>
                  <a:pt x="377072" y="375108"/>
                </a:cubicBezTo>
                <a:cubicBezTo>
                  <a:pt x="355076" y="373537"/>
                  <a:pt x="578963" y="145722"/>
                  <a:pt x="546755" y="148864"/>
                </a:cubicBezTo>
                <a:cubicBezTo>
                  <a:pt x="550683" y="135509"/>
                  <a:pt x="724293" y="618633"/>
                  <a:pt x="735291" y="587211"/>
                </a:cubicBezTo>
                <a:cubicBezTo>
                  <a:pt x="769070" y="591925"/>
                  <a:pt x="924612" y="432455"/>
                  <a:pt x="923827" y="469376"/>
                </a:cubicBezTo>
                <a:cubicBezTo>
                  <a:pt x="923042" y="449737"/>
                  <a:pt x="1099794" y="653198"/>
                  <a:pt x="1117077" y="639058"/>
                </a:cubicBezTo>
                <a:cubicBezTo>
                  <a:pt x="1144572" y="621776"/>
                  <a:pt x="1292258" y="392391"/>
                  <a:pt x="1286759" y="375108"/>
                </a:cubicBezTo>
                <a:cubicBezTo>
                  <a:pt x="1319752" y="390034"/>
                  <a:pt x="1453300" y="243918"/>
                  <a:pt x="1450157" y="269056"/>
                </a:cubicBezTo>
                <a:cubicBezTo>
                  <a:pt x="1469796" y="272983"/>
                  <a:pt x="1645501" y="29851"/>
                  <a:pt x="1654404" y="12176"/>
                </a:cubicBezTo>
                <a:cubicBezTo>
                  <a:pt x="1666450" y="0"/>
                  <a:pt x="1854724" y="402603"/>
                  <a:pt x="1842941" y="422242"/>
                </a:cubicBezTo>
                <a:cubicBezTo>
                  <a:pt x="1835871" y="438739"/>
                  <a:pt x="2011236" y="152194"/>
                  <a:pt x="2026763" y="163004"/>
                </a:cubicBezTo>
                <a:cubicBezTo>
                  <a:pt x="2051116" y="181072"/>
                  <a:pt x="2233367" y="699547"/>
                  <a:pt x="2215299" y="681479"/>
                </a:cubicBezTo>
                <a:cubicBezTo>
                  <a:pt x="2198802" y="654770"/>
                  <a:pt x="2378698" y="694048"/>
                  <a:pt x="2394409" y="700332"/>
                </a:cubicBezTo>
                <a:cubicBezTo>
                  <a:pt x="2407764" y="673622"/>
                  <a:pt x="2566448" y="1028699"/>
                  <a:pt x="2573518" y="1049124"/>
                </a:cubicBezTo>
                <a:cubicBezTo>
                  <a:pt x="2541310" y="1024771"/>
                  <a:pt x="2754198" y="859802"/>
                  <a:pt x="2776194" y="874728"/>
                </a:cubicBezTo>
                <a:cubicBezTo>
                  <a:pt x="2787978" y="905365"/>
                  <a:pt x="2934094" y="691691"/>
                  <a:pt x="2945877" y="714472"/>
                </a:cubicBezTo>
                <a:cubicBezTo>
                  <a:pt x="2919953" y="718399"/>
                  <a:pt x="3155624" y="915577"/>
                  <a:pt x="3134413" y="912435"/>
                </a:cubicBezTo>
                <a:cubicBezTo>
                  <a:pt x="3133627" y="900652"/>
                  <a:pt x="3307238" y="848019"/>
                  <a:pt x="3322949" y="870015"/>
                </a:cubicBezTo>
                <a:cubicBezTo>
                  <a:pt x="3345730" y="893582"/>
                  <a:pt x="3483204" y="685407"/>
                  <a:pt x="3492631" y="648485"/>
                </a:cubicBezTo>
                <a:cubicBezTo>
                  <a:pt x="3538979" y="675194"/>
                  <a:pt x="3648173" y="551075"/>
                  <a:pt x="3690594" y="582497"/>
                </a:cubicBezTo>
                <a:cubicBezTo>
                  <a:pt x="3708662" y="612348"/>
                  <a:pt x="3862241" y="739218"/>
                  <a:pt x="3874417" y="775747"/>
                </a:cubicBezTo>
              </a:path>
            </a:pathLst>
          </a:custGeom>
          <a:ln w="28575">
            <a:solidFill>
              <a:srgbClr val="6600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28575">
                <a:solidFill>
                  <a:schemeClr val="tx1"/>
                </a:solidFill>
              </a:ln>
            </a:endParaRPr>
          </a:p>
        </p:txBody>
      </p:sp>
      <p:sp>
        <p:nvSpPr>
          <p:cNvPr id="18" name="Freeform 17"/>
          <p:cNvSpPr/>
          <p:nvPr/>
        </p:nvSpPr>
        <p:spPr>
          <a:xfrm>
            <a:off x="2496924" y="2611286"/>
            <a:ext cx="3880309" cy="1478437"/>
          </a:xfrm>
          <a:custGeom>
            <a:avLst/>
            <a:gdLst>
              <a:gd name="connsiteX0" fmla="*/ 0 w 3874417"/>
              <a:gd name="connsiteY0" fmla="*/ 1047161 h 1578990"/>
              <a:gd name="connsiteX1" fmla="*/ 197963 w 3874417"/>
              <a:gd name="connsiteY1" fmla="*/ 750217 h 1578990"/>
              <a:gd name="connsiteX2" fmla="*/ 372359 w 3874417"/>
              <a:gd name="connsiteY2" fmla="*/ 929326 h 1578990"/>
              <a:gd name="connsiteX3" fmla="*/ 565609 w 3874417"/>
              <a:gd name="connsiteY3" fmla="*/ 754930 h 1578990"/>
              <a:gd name="connsiteX4" fmla="*/ 928541 w 3874417"/>
              <a:gd name="connsiteY4" fmla="*/ 957606 h 1578990"/>
              <a:gd name="connsiteX5" fmla="*/ 1112363 w 3874417"/>
              <a:gd name="connsiteY5" fmla="*/ 1023594 h 1578990"/>
              <a:gd name="connsiteX6" fmla="*/ 1300899 w 3874417"/>
              <a:gd name="connsiteY6" fmla="*/ 825631 h 1578990"/>
              <a:gd name="connsiteX7" fmla="*/ 1484722 w 3874417"/>
              <a:gd name="connsiteY7" fmla="*/ 424992 h 1578990"/>
              <a:gd name="connsiteX8" fmla="*/ 1673258 w 3874417"/>
              <a:gd name="connsiteY8" fmla="*/ 123334 h 1578990"/>
              <a:gd name="connsiteX9" fmla="*/ 1847654 w 3874417"/>
              <a:gd name="connsiteY9" fmla="*/ 1164996 h 1578990"/>
              <a:gd name="connsiteX10" fmla="*/ 2031477 w 3874417"/>
              <a:gd name="connsiteY10" fmla="*/ 1424233 h 1578990"/>
              <a:gd name="connsiteX11" fmla="*/ 2229440 w 3874417"/>
              <a:gd name="connsiteY11" fmla="*/ 1358246 h 1578990"/>
              <a:gd name="connsiteX12" fmla="*/ 2408549 w 3874417"/>
              <a:gd name="connsiteY12" fmla="*/ 1551495 h 1578990"/>
              <a:gd name="connsiteX13" fmla="*/ 2592372 w 3874417"/>
              <a:gd name="connsiteY13" fmla="*/ 1523215 h 1578990"/>
              <a:gd name="connsiteX14" fmla="*/ 2780908 w 3874417"/>
              <a:gd name="connsiteY14" fmla="*/ 1287545 h 1578990"/>
              <a:gd name="connsiteX15" fmla="*/ 2955304 w 3874417"/>
              <a:gd name="connsiteY15" fmla="*/ 1259264 h 1578990"/>
              <a:gd name="connsiteX16" fmla="*/ 3139126 w 3874417"/>
              <a:gd name="connsiteY16" fmla="*/ 1485508 h 1578990"/>
              <a:gd name="connsiteX17" fmla="*/ 3327662 w 3874417"/>
              <a:gd name="connsiteY17" fmla="*/ 1320538 h 1578990"/>
              <a:gd name="connsiteX18" fmla="*/ 3516198 w 3874417"/>
              <a:gd name="connsiteY18" fmla="*/ 1080155 h 1578990"/>
              <a:gd name="connsiteX19" fmla="*/ 3700021 w 3874417"/>
              <a:gd name="connsiteY19" fmla="*/ 660662 h 1578990"/>
              <a:gd name="connsiteX20" fmla="*/ 3874417 w 3874417"/>
              <a:gd name="connsiteY20" fmla="*/ 726650 h 1578990"/>
              <a:gd name="connsiteX21" fmla="*/ 3874417 w 3874417"/>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4433 w 3880309"/>
              <a:gd name="connsiteY4" fmla="*/ 957606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1047161 h 1578990"/>
              <a:gd name="connsiteX1" fmla="*/ 203855 w 3880309"/>
              <a:gd name="connsiteY1" fmla="*/ 750217 h 1578990"/>
              <a:gd name="connsiteX2" fmla="*/ 378251 w 3880309"/>
              <a:gd name="connsiteY2" fmla="*/ 929326 h 1578990"/>
              <a:gd name="connsiteX3" fmla="*/ 571501 w 3880309"/>
              <a:gd name="connsiteY3" fmla="*/ 754930 h 1578990"/>
              <a:gd name="connsiteX4" fmla="*/ 932076 w 3880309"/>
              <a:gd name="connsiteY4" fmla="*/ 940324 h 1578990"/>
              <a:gd name="connsiteX5" fmla="*/ 1118255 w 3880309"/>
              <a:gd name="connsiteY5" fmla="*/ 1023594 h 1578990"/>
              <a:gd name="connsiteX6" fmla="*/ 1306791 w 3880309"/>
              <a:gd name="connsiteY6" fmla="*/ 825631 h 1578990"/>
              <a:gd name="connsiteX7" fmla="*/ 1490614 w 3880309"/>
              <a:gd name="connsiteY7" fmla="*/ 424992 h 1578990"/>
              <a:gd name="connsiteX8" fmla="*/ 1679150 w 3880309"/>
              <a:gd name="connsiteY8" fmla="*/ 123334 h 1578990"/>
              <a:gd name="connsiteX9" fmla="*/ 1853546 w 3880309"/>
              <a:gd name="connsiteY9" fmla="*/ 1164996 h 1578990"/>
              <a:gd name="connsiteX10" fmla="*/ 2037369 w 3880309"/>
              <a:gd name="connsiteY10" fmla="*/ 1424233 h 1578990"/>
              <a:gd name="connsiteX11" fmla="*/ 2235332 w 3880309"/>
              <a:gd name="connsiteY11" fmla="*/ 1358246 h 1578990"/>
              <a:gd name="connsiteX12" fmla="*/ 2414441 w 3880309"/>
              <a:gd name="connsiteY12" fmla="*/ 1551495 h 1578990"/>
              <a:gd name="connsiteX13" fmla="*/ 2598264 w 3880309"/>
              <a:gd name="connsiteY13" fmla="*/ 1523215 h 1578990"/>
              <a:gd name="connsiteX14" fmla="*/ 2786800 w 3880309"/>
              <a:gd name="connsiteY14" fmla="*/ 1287545 h 1578990"/>
              <a:gd name="connsiteX15" fmla="*/ 2961196 w 3880309"/>
              <a:gd name="connsiteY15" fmla="*/ 1259264 h 1578990"/>
              <a:gd name="connsiteX16" fmla="*/ 3145018 w 3880309"/>
              <a:gd name="connsiteY16" fmla="*/ 1485508 h 1578990"/>
              <a:gd name="connsiteX17" fmla="*/ 3333554 w 3880309"/>
              <a:gd name="connsiteY17" fmla="*/ 1320538 h 1578990"/>
              <a:gd name="connsiteX18" fmla="*/ 3522090 w 3880309"/>
              <a:gd name="connsiteY18" fmla="*/ 1080155 h 1578990"/>
              <a:gd name="connsiteX19" fmla="*/ 3705913 w 3880309"/>
              <a:gd name="connsiteY19" fmla="*/ 660662 h 1578990"/>
              <a:gd name="connsiteX20" fmla="*/ 3880309 w 3880309"/>
              <a:gd name="connsiteY20" fmla="*/ 726650 h 1578990"/>
              <a:gd name="connsiteX21" fmla="*/ 3880309 w 3880309"/>
              <a:gd name="connsiteY21" fmla="*/ 726650 h 1578990"/>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6866"/>
              <a:gd name="connsiteX1" fmla="*/ 203855 w 3880309"/>
              <a:gd name="connsiteY1" fmla="*/ 648093 h 1476866"/>
              <a:gd name="connsiteX2" fmla="*/ 378251 w 3880309"/>
              <a:gd name="connsiteY2" fmla="*/ 827202 h 1476866"/>
              <a:gd name="connsiteX3" fmla="*/ 571501 w 3880309"/>
              <a:gd name="connsiteY3" fmla="*/ 652806 h 1476866"/>
              <a:gd name="connsiteX4" fmla="*/ 932076 w 3880309"/>
              <a:gd name="connsiteY4" fmla="*/ 838200 h 1476866"/>
              <a:gd name="connsiteX5" fmla="*/ 1118255 w 3880309"/>
              <a:gd name="connsiteY5" fmla="*/ 921470 h 1476866"/>
              <a:gd name="connsiteX6" fmla="*/ 1306791 w 3880309"/>
              <a:gd name="connsiteY6" fmla="*/ 723507 h 1476866"/>
              <a:gd name="connsiteX7" fmla="*/ 1490614 w 3880309"/>
              <a:gd name="connsiteY7" fmla="*/ 322868 h 1476866"/>
              <a:gd name="connsiteX8" fmla="*/ 1679150 w 3880309"/>
              <a:gd name="connsiteY8" fmla="*/ 21210 h 1476866"/>
              <a:gd name="connsiteX9" fmla="*/ 1853546 w 3880309"/>
              <a:gd name="connsiteY9" fmla="*/ 1062872 h 1476866"/>
              <a:gd name="connsiteX10" fmla="*/ 2037369 w 3880309"/>
              <a:gd name="connsiteY10" fmla="*/ 1322109 h 1476866"/>
              <a:gd name="connsiteX11" fmla="*/ 2235332 w 3880309"/>
              <a:gd name="connsiteY11" fmla="*/ 1256122 h 1476866"/>
              <a:gd name="connsiteX12" fmla="*/ 2414441 w 3880309"/>
              <a:gd name="connsiteY12" fmla="*/ 1449371 h 1476866"/>
              <a:gd name="connsiteX13" fmla="*/ 2598264 w 3880309"/>
              <a:gd name="connsiteY13" fmla="*/ 1421091 h 1476866"/>
              <a:gd name="connsiteX14" fmla="*/ 2786800 w 3880309"/>
              <a:gd name="connsiteY14" fmla="*/ 1185421 h 1476866"/>
              <a:gd name="connsiteX15" fmla="*/ 2961196 w 3880309"/>
              <a:gd name="connsiteY15" fmla="*/ 1157140 h 1476866"/>
              <a:gd name="connsiteX16" fmla="*/ 3145018 w 3880309"/>
              <a:gd name="connsiteY16" fmla="*/ 1383384 h 1476866"/>
              <a:gd name="connsiteX17" fmla="*/ 3333554 w 3880309"/>
              <a:gd name="connsiteY17" fmla="*/ 1218414 h 1476866"/>
              <a:gd name="connsiteX18" fmla="*/ 3522090 w 3880309"/>
              <a:gd name="connsiteY18" fmla="*/ 978031 h 1476866"/>
              <a:gd name="connsiteX19" fmla="*/ 3705913 w 3880309"/>
              <a:gd name="connsiteY19" fmla="*/ 558538 h 1476866"/>
              <a:gd name="connsiteX20" fmla="*/ 3880309 w 3880309"/>
              <a:gd name="connsiteY20" fmla="*/ 624526 h 1476866"/>
              <a:gd name="connsiteX21" fmla="*/ 3880309 w 3880309"/>
              <a:gd name="connsiteY21" fmla="*/ 624526 h 1476866"/>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 name="connsiteX0" fmla="*/ 5892 w 3880309"/>
              <a:gd name="connsiteY0" fmla="*/ 945037 h 1478437"/>
              <a:gd name="connsiteX1" fmla="*/ 203855 w 3880309"/>
              <a:gd name="connsiteY1" fmla="*/ 648093 h 1478437"/>
              <a:gd name="connsiteX2" fmla="*/ 378251 w 3880309"/>
              <a:gd name="connsiteY2" fmla="*/ 827202 h 1478437"/>
              <a:gd name="connsiteX3" fmla="*/ 571501 w 3880309"/>
              <a:gd name="connsiteY3" fmla="*/ 652806 h 1478437"/>
              <a:gd name="connsiteX4" fmla="*/ 932076 w 3880309"/>
              <a:gd name="connsiteY4" fmla="*/ 838200 h 1478437"/>
              <a:gd name="connsiteX5" fmla="*/ 1118255 w 3880309"/>
              <a:gd name="connsiteY5" fmla="*/ 921470 h 1478437"/>
              <a:gd name="connsiteX6" fmla="*/ 1306791 w 3880309"/>
              <a:gd name="connsiteY6" fmla="*/ 723507 h 1478437"/>
              <a:gd name="connsiteX7" fmla="*/ 1490614 w 3880309"/>
              <a:gd name="connsiteY7" fmla="*/ 322868 h 1478437"/>
              <a:gd name="connsiteX8" fmla="*/ 1679150 w 3880309"/>
              <a:gd name="connsiteY8" fmla="*/ 21210 h 1478437"/>
              <a:gd name="connsiteX9" fmla="*/ 1853546 w 3880309"/>
              <a:gd name="connsiteY9" fmla="*/ 1062872 h 1478437"/>
              <a:gd name="connsiteX10" fmla="*/ 2037369 w 3880309"/>
              <a:gd name="connsiteY10" fmla="*/ 1322109 h 1478437"/>
              <a:gd name="connsiteX11" fmla="*/ 2235332 w 3880309"/>
              <a:gd name="connsiteY11" fmla="*/ 1256122 h 1478437"/>
              <a:gd name="connsiteX12" fmla="*/ 2414441 w 3880309"/>
              <a:gd name="connsiteY12" fmla="*/ 1449371 h 1478437"/>
              <a:gd name="connsiteX13" fmla="*/ 2598264 w 3880309"/>
              <a:gd name="connsiteY13" fmla="*/ 1421091 h 1478437"/>
              <a:gd name="connsiteX14" fmla="*/ 2786800 w 3880309"/>
              <a:gd name="connsiteY14" fmla="*/ 1185421 h 1478437"/>
              <a:gd name="connsiteX15" fmla="*/ 2961196 w 3880309"/>
              <a:gd name="connsiteY15" fmla="*/ 1157140 h 1478437"/>
              <a:gd name="connsiteX16" fmla="*/ 3145018 w 3880309"/>
              <a:gd name="connsiteY16" fmla="*/ 1383384 h 1478437"/>
              <a:gd name="connsiteX17" fmla="*/ 3333554 w 3880309"/>
              <a:gd name="connsiteY17" fmla="*/ 1218414 h 1478437"/>
              <a:gd name="connsiteX18" fmla="*/ 3522090 w 3880309"/>
              <a:gd name="connsiteY18" fmla="*/ 978031 h 1478437"/>
              <a:gd name="connsiteX19" fmla="*/ 3705913 w 3880309"/>
              <a:gd name="connsiteY19" fmla="*/ 558538 h 1478437"/>
              <a:gd name="connsiteX20" fmla="*/ 3880309 w 3880309"/>
              <a:gd name="connsiteY20" fmla="*/ 624526 h 1478437"/>
              <a:gd name="connsiteX21" fmla="*/ 3880309 w 3880309"/>
              <a:gd name="connsiteY21" fmla="*/ 624526 h 14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0309" h="1478437">
                <a:moveTo>
                  <a:pt x="5892" y="945037"/>
                </a:moveTo>
                <a:cubicBezTo>
                  <a:pt x="0" y="913221"/>
                  <a:pt x="166148" y="630025"/>
                  <a:pt x="203855" y="648093"/>
                </a:cubicBezTo>
                <a:cubicBezTo>
                  <a:pt x="228208" y="666947"/>
                  <a:pt x="363325" y="815419"/>
                  <a:pt x="378251" y="827202"/>
                </a:cubicBezTo>
                <a:cubicBezTo>
                  <a:pt x="428527" y="816990"/>
                  <a:pt x="600567" y="663018"/>
                  <a:pt x="571501" y="652806"/>
                </a:cubicBezTo>
                <a:cubicBezTo>
                  <a:pt x="541650" y="633952"/>
                  <a:pt x="940718" y="827988"/>
                  <a:pt x="932076" y="838200"/>
                </a:cubicBezTo>
                <a:cubicBezTo>
                  <a:pt x="939932" y="824059"/>
                  <a:pt x="1108436" y="942942"/>
                  <a:pt x="1118255" y="921470"/>
                </a:cubicBezTo>
                <a:cubicBezTo>
                  <a:pt x="1138286" y="914139"/>
                  <a:pt x="1305220" y="718008"/>
                  <a:pt x="1306791" y="723507"/>
                </a:cubicBezTo>
                <a:cubicBezTo>
                  <a:pt x="1281653" y="742361"/>
                  <a:pt x="1481973" y="324440"/>
                  <a:pt x="1490614" y="322868"/>
                </a:cubicBezTo>
                <a:cubicBezTo>
                  <a:pt x="1496899" y="300086"/>
                  <a:pt x="1684649" y="0"/>
                  <a:pt x="1679150" y="21210"/>
                </a:cubicBezTo>
                <a:cubicBezTo>
                  <a:pt x="1657940" y="18068"/>
                  <a:pt x="1853546" y="1075442"/>
                  <a:pt x="1853546" y="1062872"/>
                </a:cubicBezTo>
                <a:cubicBezTo>
                  <a:pt x="1844119" y="1051874"/>
                  <a:pt x="2012231" y="1326037"/>
                  <a:pt x="2037369" y="1322109"/>
                </a:cubicBezTo>
                <a:cubicBezTo>
                  <a:pt x="2068006" y="1304826"/>
                  <a:pt x="2265969" y="1262407"/>
                  <a:pt x="2235332" y="1256122"/>
                </a:cubicBezTo>
                <a:cubicBezTo>
                  <a:pt x="2243973" y="1238054"/>
                  <a:pt x="2393230" y="1428161"/>
                  <a:pt x="2414441" y="1449371"/>
                </a:cubicBezTo>
                <a:cubicBezTo>
                  <a:pt x="2433295" y="1478437"/>
                  <a:pt x="2606905" y="1438374"/>
                  <a:pt x="2598264" y="1421091"/>
                </a:cubicBezTo>
                <a:cubicBezTo>
                  <a:pt x="2573912" y="1426590"/>
                  <a:pt x="2747521" y="1195634"/>
                  <a:pt x="2786800" y="1185421"/>
                </a:cubicBezTo>
                <a:cubicBezTo>
                  <a:pt x="2792299" y="1193276"/>
                  <a:pt x="2968266" y="1143000"/>
                  <a:pt x="2961196" y="1157140"/>
                </a:cubicBezTo>
                <a:cubicBezTo>
                  <a:pt x="2997332" y="1194847"/>
                  <a:pt x="3162300" y="1389669"/>
                  <a:pt x="3145018" y="1383384"/>
                </a:cubicBezTo>
                <a:cubicBezTo>
                  <a:pt x="3143447" y="1414806"/>
                  <a:pt x="3270709" y="1285973"/>
                  <a:pt x="3333554" y="1218414"/>
                </a:cubicBezTo>
                <a:cubicBezTo>
                  <a:pt x="3396399" y="1150855"/>
                  <a:pt x="3460030" y="1088010"/>
                  <a:pt x="3522090" y="978031"/>
                </a:cubicBezTo>
                <a:cubicBezTo>
                  <a:pt x="3584150" y="868052"/>
                  <a:pt x="3643853" y="641809"/>
                  <a:pt x="3705913" y="558538"/>
                </a:cubicBezTo>
                <a:cubicBezTo>
                  <a:pt x="3679204" y="564037"/>
                  <a:pt x="3880309" y="624526"/>
                  <a:pt x="3880309" y="624526"/>
                </a:cubicBezTo>
                <a:lnTo>
                  <a:pt x="3880309" y="624526"/>
                </a:lnTo>
              </a:path>
            </a:pathLst>
          </a:cu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bwMode="auto">
          <a:xfrm>
            <a:off x="2242747" y="4441179"/>
            <a:ext cx="284052" cy="200055"/>
          </a:xfrm>
          <a:prstGeom prst="rect">
            <a:avLst/>
          </a:prstGeom>
          <a:noFill/>
        </p:spPr>
        <p:txBody>
          <a:bodyPr wrap="none">
            <a:spAutoFit/>
          </a:bodyPr>
          <a:lstStyle/>
          <a:p>
            <a:pPr>
              <a:defRPr/>
            </a:pPr>
            <a:r>
              <a:rPr lang="en-US" sz="700" b="1" dirty="0" smtClean="0">
                <a:latin typeface="+mj-lt"/>
                <a:ea typeface="+mn-ea"/>
              </a:rPr>
              <a:t>15</a:t>
            </a:r>
            <a:endParaRPr lang="en-US" sz="700" b="1" dirty="0">
              <a:latin typeface="+mj-lt"/>
              <a:ea typeface="+mn-ea"/>
            </a:endParaRPr>
          </a:p>
        </p:txBody>
      </p:sp>
      <p:sp>
        <p:nvSpPr>
          <p:cNvPr id="20" name="TextBox 19"/>
          <p:cNvSpPr txBox="1"/>
          <p:nvPr/>
        </p:nvSpPr>
        <p:spPr bwMode="auto">
          <a:xfrm>
            <a:off x="2242747" y="4271069"/>
            <a:ext cx="284052" cy="200055"/>
          </a:xfrm>
          <a:prstGeom prst="rect">
            <a:avLst/>
          </a:prstGeom>
          <a:noFill/>
        </p:spPr>
        <p:txBody>
          <a:bodyPr wrap="none">
            <a:spAutoFit/>
          </a:bodyPr>
          <a:lstStyle/>
          <a:p>
            <a:pPr>
              <a:defRPr/>
            </a:pPr>
            <a:r>
              <a:rPr lang="en-US" sz="700" b="1" dirty="0" smtClean="0">
                <a:latin typeface="+mj-lt"/>
                <a:ea typeface="+mn-ea"/>
              </a:rPr>
              <a:t>20</a:t>
            </a:r>
            <a:endParaRPr lang="en-US" sz="700" b="1" dirty="0">
              <a:latin typeface="+mj-lt"/>
              <a:ea typeface="+mn-ea"/>
            </a:endParaRPr>
          </a:p>
        </p:txBody>
      </p:sp>
      <p:sp>
        <p:nvSpPr>
          <p:cNvPr id="21" name="TextBox 20"/>
          <p:cNvSpPr txBox="1"/>
          <p:nvPr/>
        </p:nvSpPr>
        <p:spPr bwMode="auto">
          <a:xfrm>
            <a:off x="2242747" y="4106483"/>
            <a:ext cx="284052" cy="200055"/>
          </a:xfrm>
          <a:prstGeom prst="rect">
            <a:avLst/>
          </a:prstGeom>
          <a:noFill/>
        </p:spPr>
        <p:txBody>
          <a:bodyPr wrap="none">
            <a:spAutoFit/>
          </a:bodyPr>
          <a:lstStyle/>
          <a:p>
            <a:pPr>
              <a:defRPr/>
            </a:pPr>
            <a:r>
              <a:rPr lang="en-US" sz="700" b="1" dirty="0" smtClean="0">
                <a:latin typeface="+mj-lt"/>
                <a:ea typeface="+mn-ea"/>
              </a:rPr>
              <a:t>25</a:t>
            </a:r>
            <a:endParaRPr lang="en-US" sz="700" b="1" dirty="0">
              <a:latin typeface="+mj-lt"/>
              <a:ea typeface="+mn-ea"/>
            </a:endParaRPr>
          </a:p>
        </p:txBody>
      </p:sp>
      <p:sp>
        <p:nvSpPr>
          <p:cNvPr id="22" name="TextBox 21"/>
          <p:cNvSpPr txBox="1"/>
          <p:nvPr/>
        </p:nvSpPr>
        <p:spPr bwMode="auto">
          <a:xfrm>
            <a:off x="2242747" y="3939944"/>
            <a:ext cx="284052" cy="200055"/>
          </a:xfrm>
          <a:prstGeom prst="rect">
            <a:avLst/>
          </a:prstGeom>
          <a:noFill/>
        </p:spPr>
        <p:txBody>
          <a:bodyPr wrap="none">
            <a:spAutoFit/>
          </a:bodyPr>
          <a:lstStyle/>
          <a:p>
            <a:pPr>
              <a:defRPr/>
            </a:pPr>
            <a:r>
              <a:rPr lang="en-US" sz="700" b="1" dirty="0" smtClean="0">
                <a:latin typeface="+mj-lt"/>
                <a:ea typeface="+mn-ea"/>
              </a:rPr>
              <a:t>30</a:t>
            </a:r>
            <a:endParaRPr lang="en-US" sz="700" b="1" dirty="0">
              <a:latin typeface="+mj-lt"/>
              <a:ea typeface="+mn-ea"/>
            </a:endParaRPr>
          </a:p>
        </p:txBody>
      </p:sp>
      <p:sp>
        <p:nvSpPr>
          <p:cNvPr id="23" name="TextBox 22"/>
          <p:cNvSpPr txBox="1"/>
          <p:nvPr/>
        </p:nvSpPr>
        <p:spPr bwMode="auto">
          <a:xfrm>
            <a:off x="2242747" y="3768692"/>
            <a:ext cx="284052" cy="200055"/>
          </a:xfrm>
          <a:prstGeom prst="rect">
            <a:avLst/>
          </a:prstGeom>
          <a:noFill/>
        </p:spPr>
        <p:txBody>
          <a:bodyPr wrap="none">
            <a:spAutoFit/>
          </a:bodyPr>
          <a:lstStyle/>
          <a:p>
            <a:pPr>
              <a:defRPr/>
            </a:pPr>
            <a:r>
              <a:rPr lang="en-US" sz="700" b="1" dirty="0" smtClean="0">
                <a:latin typeface="+mj-lt"/>
                <a:ea typeface="+mn-ea"/>
              </a:rPr>
              <a:t>35</a:t>
            </a:r>
            <a:endParaRPr lang="en-US" sz="700" b="1" dirty="0">
              <a:latin typeface="+mj-lt"/>
              <a:ea typeface="+mn-ea"/>
            </a:endParaRPr>
          </a:p>
        </p:txBody>
      </p:sp>
      <p:sp>
        <p:nvSpPr>
          <p:cNvPr id="24" name="TextBox 23"/>
          <p:cNvSpPr txBox="1"/>
          <p:nvPr/>
        </p:nvSpPr>
        <p:spPr bwMode="auto">
          <a:xfrm>
            <a:off x="2242747" y="3611579"/>
            <a:ext cx="284052" cy="200055"/>
          </a:xfrm>
          <a:prstGeom prst="rect">
            <a:avLst/>
          </a:prstGeom>
          <a:noFill/>
        </p:spPr>
        <p:txBody>
          <a:bodyPr wrap="none">
            <a:spAutoFit/>
          </a:bodyPr>
          <a:lstStyle/>
          <a:p>
            <a:pPr>
              <a:defRPr/>
            </a:pPr>
            <a:r>
              <a:rPr lang="en-US" sz="700" b="1" dirty="0" smtClean="0">
                <a:latin typeface="+mj-lt"/>
                <a:ea typeface="+mn-ea"/>
              </a:rPr>
              <a:t>40</a:t>
            </a:r>
            <a:endParaRPr lang="en-US" sz="700" b="1" dirty="0">
              <a:latin typeface="+mj-lt"/>
              <a:ea typeface="+mn-ea"/>
            </a:endParaRPr>
          </a:p>
        </p:txBody>
      </p:sp>
      <p:sp>
        <p:nvSpPr>
          <p:cNvPr id="25" name="TextBox 24"/>
          <p:cNvSpPr txBox="1"/>
          <p:nvPr/>
        </p:nvSpPr>
        <p:spPr bwMode="auto">
          <a:xfrm>
            <a:off x="2242747" y="3434822"/>
            <a:ext cx="284052" cy="200055"/>
          </a:xfrm>
          <a:prstGeom prst="rect">
            <a:avLst/>
          </a:prstGeom>
          <a:noFill/>
        </p:spPr>
        <p:txBody>
          <a:bodyPr wrap="none">
            <a:spAutoFit/>
          </a:bodyPr>
          <a:lstStyle/>
          <a:p>
            <a:pPr>
              <a:defRPr/>
            </a:pPr>
            <a:r>
              <a:rPr lang="en-US" sz="700" b="1" dirty="0" smtClean="0">
                <a:latin typeface="+mj-lt"/>
                <a:ea typeface="+mn-ea"/>
              </a:rPr>
              <a:t>45</a:t>
            </a:r>
            <a:endParaRPr lang="en-US" sz="700" b="1" dirty="0">
              <a:latin typeface="+mj-lt"/>
              <a:ea typeface="+mn-ea"/>
            </a:endParaRPr>
          </a:p>
        </p:txBody>
      </p:sp>
      <p:sp>
        <p:nvSpPr>
          <p:cNvPr id="26" name="TextBox 25"/>
          <p:cNvSpPr txBox="1"/>
          <p:nvPr/>
        </p:nvSpPr>
        <p:spPr bwMode="auto">
          <a:xfrm>
            <a:off x="2242747" y="3272996"/>
            <a:ext cx="284052" cy="200055"/>
          </a:xfrm>
          <a:prstGeom prst="rect">
            <a:avLst/>
          </a:prstGeom>
          <a:noFill/>
        </p:spPr>
        <p:txBody>
          <a:bodyPr wrap="none">
            <a:spAutoFit/>
          </a:bodyPr>
          <a:lstStyle/>
          <a:p>
            <a:pPr>
              <a:defRPr/>
            </a:pPr>
            <a:r>
              <a:rPr lang="en-US" sz="700" b="1" dirty="0" smtClean="0">
                <a:latin typeface="+mj-lt"/>
                <a:ea typeface="+mn-ea"/>
              </a:rPr>
              <a:t>50</a:t>
            </a:r>
            <a:endParaRPr lang="en-US" sz="700" b="1" dirty="0">
              <a:latin typeface="+mj-lt"/>
              <a:ea typeface="+mn-ea"/>
            </a:endParaRPr>
          </a:p>
        </p:txBody>
      </p:sp>
      <p:sp>
        <p:nvSpPr>
          <p:cNvPr id="27" name="TextBox 26"/>
          <p:cNvSpPr txBox="1"/>
          <p:nvPr/>
        </p:nvSpPr>
        <p:spPr bwMode="auto">
          <a:xfrm>
            <a:off x="2242747" y="3101744"/>
            <a:ext cx="284052" cy="200055"/>
          </a:xfrm>
          <a:prstGeom prst="rect">
            <a:avLst/>
          </a:prstGeom>
          <a:noFill/>
        </p:spPr>
        <p:txBody>
          <a:bodyPr wrap="none">
            <a:spAutoFit/>
          </a:bodyPr>
          <a:lstStyle/>
          <a:p>
            <a:pPr>
              <a:defRPr/>
            </a:pPr>
            <a:r>
              <a:rPr lang="en-US" sz="700" b="1" dirty="0" smtClean="0">
                <a:latin typeface="+mj-lt"/>
                <a:ea typeface="+mn-ea"/>
              </a:rPr>
              <a:t>55</a:t>
            </a:r>
            <a:endParaRPr lang="en-US" sz="700" b="1" dirty="0">
              <a:latin typeface="+mj-lt"/>
              <a:ea typeface="+mn-ea"/>
            </a:endParaRPr>
          </a:p>
        </p:txBody>
      </p:sp>
      <p:sp>
        <p:nvSpPr>
          <p:cNvPr id="28" name="TextBox 27"/>
          <p:cNvSpPr txBox="1"/>
          <p:nvPr/>
        </p:nvSpPr>
        <p:spPr bwMode="auto">
          <a:xfrm>
            <a:off x="2246076" y="2939918"/>
            <a:ext cx="284052" cy="200055"/>
          </a:xfrm>
          <a:prstGeom prst="rect">
            <a:avLst/>
          </a:prstGeom>
          <a:noFill/>
        </p:spPr>
        <p:txBody>
          <a:bodyPr wrap="none">
            <a:spAutoFit/>
          </a:bodyPr>
          <a:lstStyle/>
          <a:p>
            <a:pPr>
              <a:defRPr/>
            </a:pPr>
            <a:r>
              <a:rPr lang="en-US" sz="700" b="1" dirty="0" smtClean="0">
                <a:latin typeface="+mj-lt"/>
                <a:ea typeface="+mn-ea"/>
              </a:rPr>
              <a:t>60</a:t>
            </a:r>
            <a:endParaRPr lang="en-US" sz="700" b="1" dirty="0">
              <a:latin typeface="+mj-lt"/>
              <a:ea typeface="+mn-ea"/>
            </a:endParaRPr>
          </a:p>
        </p:txBody>
      </p:sp>
      <p:sp>
        <p:nvSpPr>
          <p:cNvPr id="29" name="TextBox 28"/>
          <p:cNvSpPr txBox="1"/>
          <p:nvPr/>
        </p:nvSpPr>
        <p:spPr bwMode="auto">
          <a:xfrm>
            <a:off x="2246071" y="2773112"/>
            <a:ext cx="284052" cy="200055"/>
          </a:xfrm>
          <a:prstGeom prst="rect">
            <a:avLst/>
          </a:prstGeom>
          <a:noFill/>
        </p:spPr>
        <p:txBody>
          <a:bodyPr wrap="none">
            <a:spAutoFit/>
          </a:bodyPr>
          <a:lstStyle/>
          <a:p>
            <a:pPr>
              <a:defRPr/>
            </a:pPr>
            <a:r>
              <a:rPr lang="en-US" sz="700" b="1" dirty="0">
                <a:latin typeface="+mj-lt"/>
                <a:ea typeface="+mn-ea"/>
              </a:rPr>
              <a:t>6</a:t>
            </a:r>
            <a:r>
              <a:rPr lang="en-US" sz="700" b="1" dirty="0" smtClean="0">
                <a:latin typeface="+mj-lt"/>
                <a:ea typeface="+mn-ea"/>
              </a:rPr>
              <a:t>5</a:t>
            </a:r>
            <a:endParaRPr lang="en-US" sz="700" b="1" dirty="0">
              <a:latin typeface="+mj-lt"/>
              <a:ea typeface="+mn-ea"/>
            </a:endParaRPr>
          </a:p>
        </p:txBody>
      </p:sp>
      <p:sp>
        <p:nvSpPr>
          <p:cNvPr id="30" name="TextBox 29"/>
          <p:cNvSpPr txBox="1"/>
          <p:nvPr/>
        </p:nvSpPr>
        <p:spPr bwMode="auto">
          <a:xfrm>
            <a:off x="2246071" y="2611286"/>
            <a:ext cx="284052" cy="200055"/>
          </a:xfrm>
          <a:prstGeom prst="rect">
            <a:avLst/>
          </a:prstGeom>
          <a:noFill/>
        </p:spPr>
        <p:txBody>
          <a:bodyPr wrap="none">
            <a:spAutoFit/>
          </a:bodyPr>
          <a:lstStyle/>
          <a:p>
            <a:pPr>
              <a:defRPr/>
            </a:pPr>
            <a:r>
              <a:rPr lang="en-US" sz="700" b="1" dirty="0" smtClean="0">
                <a:latin typeface="+mj-lt"/>
                <a:ea typeface="+mn-ea"/>
              </a:rPr>
              <a:t>70</a:t>
            </a:r>
            <a:endParaRPr lang="en-US" sz="700" b="1" dirty="0">
              <a:latin typeface="+mj-lt"/>
              <a:ea typeface="+mn-ea"/>
            </a:endParaRPr>
          </a:p>
        </p:txBody>
      </p:sp>
      <p:sp>
        <p:nvSpPr>
          <p:cNvPr id="31" name="TextBox 30"/>
          <p:cNvSpPr txBox="1"/>
          <p:nvPr/>
        </p:nvSpPr>
        <p:spPr bwMode="auto">
          <a:xfrm>
            <a:off x="2246071" y="2440034"/>
            <a:ext cx="284052" cy="200055"/>
          </a:xfrm>
          <a:prstGeom prst="rect">
            <a:avLst/>
          </a:prstGeom>
          <a:noFill/>
        </p:spPr>
        <p:txBody>
          <a:bodyPr wrap="none">
            <a:spAutoFit/>
          </a:bodyPr>
          <a:lstStyle/>
          <a:p>
            <a:pPr>
              <a:defRPr/>
            </a:pPr>
            <a:r>
              <a:rPr lang="en-US" sz="700" b="1" dirty="0" smtClean="0">
                <a:latin typeface="+mj-lt"/>
                <a:ea typeface="+mn-ea"/>
              </a:rPr>
              <a:t>75</a:t>
            </a:r>
            <a:endParaRPr lang="en-US" sz="700" b="1" dirty="0">
              <a:latin typeface="+mj-lt"/>
              <a:ea typeface="+mn-ea"/>
            </a:endParaRPr>
          </a:p>
        </p:txBody>
      </p:sp>
      <p:sp>
        <p:nvSpPr>
          <p:cNvPr id="32" name="TextBox 31"/>
          <p:cNvSpPr txBox="1"/>
          <p:nvPr/>
        </p:nvSpPr>
        <p:spPr bwMode="auto">
          <a:xfrm>
            <a:off x="2249400" y="2278208"/>
            <a:ext cx="284052" cy="200055"/>
          </a:xfrm>
          <a:prstGeom prst="rect">
            <a:avLst/>
          </a:prstGeom>
          <a:noFill/>
        </p:spPr>
        <p:txBody>
          <a:bodyPr wrap="none">
            <a:spAutoFit/>
          </a:bodyPr>
          <a:lstStyle/>
          <a:p>
            <a:pPr>
              <a:defRPr/>
            </a:pPr>
            <a:r>
              <a:rPr lang="en-US" sz="700" b="1" dirty="0" smtClean="0">
                <a:latin typeface="+mj-lt"/>
                <a:ea typeface="+mn-ea"/>
              </a:rPr>
              <a:t>80</a:t>
            </a:r>
            <a:endParaRPr lang="en-US" sz="700" b="1" dirty="0">
              <a:latin typeface="+mj-lt"/>
              <a:ea typeface="+mn-ea"/>
            </a:endParaRPr>
          </a:p>
        </p:txBody>
      </p:sp>
      <p:sp>
        <p:nvSpPr>
          <p:cNvPr id="33" name="TextBox 32"/>
          <p:cNvSpPr txBox="1"/>
          <p:nvPr/>
        </p:nvSpPr>
        <p:spPr bwMode="auto">
          <a:xfrm>
            <a:off x="2387661" y="4638711"/>
            <a:ext cx="234360" cy="200055"/>
          </a:xfrm>
          <a:prstGeom prst="rect">
            <a:avLst/>
          </a:prstGeom>
          <a:noFill/>
        </p:spPr>
        <p:txBody>
          <a:bodyPr wrap="none">
            <a:spAutoFit/>
          </a:bodyPr>
          <a:lstStyle/>
          <a:p>
            <a:pPr>
              <a:defRPr/>
            </a:pPr>
            <a:r>
              <a:rPr lang="en-US" sz="700" b="1" dirty="0">
                <a:latin typeface="+mj-lt"/>
                <a:ea typeface="+mn-ea"/>
              </a:rPr>
              <a:t>0</a:t>
            </a:r>
          </a:p>
        </p:txBody>
      </p:sp>
      <p:sp>
        <p:nvSpPr>
          <p:cNvPr id="34" name="TextBox 33"/>
          <p:cNvSpPr txBox="1"/>
          <p:nvPr/>
        </p:nvSpPr>
        <p:spPr bwMode="auto">
          <a:xfrm>
            <a:off x="2738487" y="4639236"/>
            <a:ext cx="284052" cy="200055"/>
          </a:xfrm>
          <a:prstGeom prst="rect">
            <a:avLst/>
          </a:prstGeom>
          <a:noFill/>
        </p:spPr>
        <p:txBody>
          <a:bodyPr wrap="none">
            <a:spAutoFit/>
          </a:bodyPr>
          <a:lstStyle/>
          <a:p>
            <a:pPr>
              <a:defRPr/>
            </a:pPr>
            <a:r>
              <a:rPr lang="en-US" sz="700" b="1" dirty="0" smtClean="0">
                <a:latin typeface="+mj-lt"/>
                <a:ea typeface="+mn-ea"/>
              </a:rPr>
              <a:t>12</a:t>
            </a:r>
            <a:endParaRPr lang="en-US" sz="700" b="1" dirty="0">
              <a:latin typeface="+mj-lt"/>
              <a:ea typeface="+mn-ea"/>
            </a:endParaRPr>
          </a:p>
        </p:txBody>
      </p:sp>
      <p:sp>
        <p:nvSpPr>
          <p:cNvPr id="35" name="TextBox 34"/>
          <p:cNvSpPr txBox="1"/>
          <p:nvPr/>
        </p:nvSpPr>
        <p:spPr bwMode="auto">
          <a:xfrm>
            <a:off x="3101739" y="4643157"/>
            <a:ext cx="284052" cy="200055"/>
          </a:xfrm>
          <a:prstGeom prst="rect">
            <a:avLst/>
          </a:prstGeom>
          <a:noFill/>
        </p:spPr>
        <p:txBody>
          <a:bodyPr wrap="none">
            <a:spAutoFit/>
          </a:bodyPr>
          <a:lstStyle/>
          <a:p>
            <a:pPr>
              <a:defRPr/>
            </a:pPr>
            <a:r>
              <a:rPr lang="en-US" sz="700" b="1" dirty="0" smtClean="0">
                <a:latin typeface="+mj-lt"/>
                <a:ea typeface="+mn-ea"/>
              </a:rPr>
              <a:t>24</a:t>
            </a:r>
            <a:endParaRPr lang="en-US" sz="700" b="1" dirty="0">
              <a:latin typeface="+mj-lt"/>
              <a:ea typeface="+mn-ea"/>
            </a:endParaRPr>
          </a:p>
        </p:txBody>
      </p:sp>
      <p:sp>
        <p:nvSpPr>
          <p:cNvPr id="36" name="TextBox 35"/>
          <p:cNvSpPr txBox="1"/>
          <p:nvPr/>
        </p:nvSpPr>
        <p:spPr bwMode="auto">
          <a:xfrm>
            <a:off x="3476922" y="4644216"/>
            <a:ext cx="284052" cy="200055"/>
          </a:xfrm>
          <a:prstGeom prst="rect">
            <a:avLst/>
          </a:prstGeom>
          <a:noFill/>
        </p:spPr>
        <p:txBody>
          <a:bodyPr wrap="none">
            <a:spAutoFit/>
          </a:bodyPr>
          <a:lstStyle/>
          <a:p>
            <a:pPr>
              <a:defRPr/>
            </a:pPr>
            <a:r>
              <a:rPr lang="en-US" sz="700" b="1" dirty="0" smtClean="0">
                <a:latin typeface="+mj-lt"/>
                <a:ea typeface="+mn-ea"/>
              </a:rPr>
              <a:t>36</a:t>
            </a:r>
            <a:endParaRPr lang="en-US" sz="700" b="1" dirty="0">
              <a:latin typeface="+mj-lt"/>
              <a:ea typeface="+mn-ea"/>
            </a:endParaRPr>
          </a:p>
        </p:txBody>
      </p:sp>
      <p:sp>
        <p:nvSpPr>
          <p:cNvPr id="37" name="TextBox 36"/>
          <p:cNvSpPr txBox="1"/>
          <p:nvPr/>
        </p:nvSpPr>
        <p:spPr bwMode="auto">
          <a:xfrm>
            <a:off x="3840174" y="4648137"/>
            <a:ext cx="284052" cy="200055"/>
          </a:xfrm>
          <a:prstGeom prst="rect">
            <a:avLst/>
          </a:prstGeom>
          <a:noFill/>
        </p:spPr>
        <p:txBody>
          <a:bodyPr wrap="none">
            <a:spAutoFit/>
          </a:bodyPr>
          <a:lstStyle/>
          <a:p>
            <a:pPr>
              <a:defRPr/>
            </a:pPr>
            <a:r>
              <a:rPr lang="en-US" sz="700" b="1" dirty="0" smtClean="0">
                <a:latin typeface="+mj-lt"/>
                <a:ea typeface="+mn-ea"/>
              </a:rPr>
              <a:t>48</a:t>
            </a:r>
            <a:endParaRPr lang="en-US" sz="700" b="1" dirty="0">
              <a:latin typeface="+mj-lt"/>
              <a:ea typeface="+mn-ea"/>
            </a:endParaRPr>
          </a:p>
        </p:txBody>
      </p:sp>
      <p:sp>
        <p:nvSpPr>
          <p:cNvPr id="38" name="TextBox 37"/>
          <p:cNvSpPr txBox="1"/>
          <p:nvPr/>
        </p:nvSpPr>
        <p:spPr bwMode="auto">
          <a:xfrm>
            <a:off x="4205139" y="4643949"/>
            <a:ext cx="284052" cy="200055"/>
          </a:xfrm>
          <a:prstGeom prst="rect">
            <a:avLst/>
          </a:prstGeom>
          <a:noFill/>
        </p:spPr>
        <p:txBody>
          <a:bodyPr wrap="none">
            <a:spAutoFit/>
          </a:bodyPr>
          <a:lstStyle/>
          <a:p>
            <a:pPr>
              <a:defRPr/>
            </a:pPr>
            <a:r>
              <a:rPr lang="en-US" sz="700" b="1" dirty="0" smtClean="0">
                <a:latin typeface="+mj-lt"/>
                <a:ea typeface="+mn-ea"/>
              </a:rPr>
              <a:t>60</a:t>
            </a:r>
            <a:endParaRPr lang="en-US" sz="700" b="1" dirty="0">
              <a:latin typeface="+mj-lt"/>
              <a:ea typeface="+mn-ea"/>
            </a:endParaRPr>
          </a:p>
        </p:txBody>
      </p:sp>
      <p:sp>
        <p:nvSpPr>
          <p:cNvPr id="39" name="TextBox 38"/>
          <p:cNvSpPr txBox="1"/>
          <p:nvPr/>
        </p:nvSpPr>
        <p:spPr bwMode="auto">
          <a:xfrm>
            <a:off x="4577817" y="4647870"/>
            <a:ext cx="284052" cy="200055"/>
          </a:xfrm>
          <a:prstGeom prst="rect">
            <a:avLst/>
          </a:prstGeom>
          <a:noFill/>
        </p:spPr>
        <p:txBody>
          <a:bodyPr wrap="none">
            <a:spAutoFit/>
          </a:bodyPr>
          <a:lstStyle/>
          <a:p>
            <a:pPr>
              <a:defRPr/>
            </a:pPr>
            <a:r>
              <a:rPr lang="en-US" sz="700" b="1" dirty="0" smtClean="0">
                <a:latin typeface="+mj-lt"/>
                <a:ea typeface="+mn-ea"/>
              </a:rPr>
              <a:t>72</a:t>
            </a:r>
            <a:endParaRPr lang="en-US" sz="700" b="1" dirty="0">
              <a:latin typeface="+mj-lt"/>
              <a:ea typeface="+mn-ea"/>
            </a:endParaRPr>
          </a:p>
        </p:txBody>
      </p:sp>
      <p:sp>
        <p:nvSpPr>
          <p:cNvPr id="40" name="TextBox 39"/>
          <p:cNvSpPr txBox="1"/>
          <p:nvPr/>
        </p:nvSpPr>
        <p:spPr bwMode="auto">
          <a:xfrm>
            <a:off x="4943574" y="4648929"/>
            <a:ext cx="284052" cy="200055"/>
          </a:xfrm>
          <a:prstGeom prst="rect">
            <a:avLst/>
          </a:prstGeom>
          <a:noFill/>
        </p:spPr>
        <p:txBody>
          <a:bodyPr wrap="none">
            <a:spAutoFit/>
          </a:bodyPr>
          <a:lstStyle/>
          <a:p>
            <a:pPr>
              <a:defRPr/>
            </a:pPr>
            <a:r>
              <a:rPr lang="en-US" sz="700" b="1" dirty="0" smtClean="0">
                <a:latin typeface="+mj-lt"/>
                <a:ea typeface="+mn-ea"/>
              </a:rPr>
              <a:t>84</a:t>
            </a:r>
            <a:endParaRPr lang="en-US" sz="700" b="1" dirty="0">
              <a:latin typeface="+mj-lt"/>
              <a:ea typeface="+mn-ea"/>
            </a:endParaRPr>
          </a:p>
        </p:txBody>
      </p:sp>
      <p:sp>
        <p:nvSpPr>
          <p:cNvPr id="41" name="TextBox 40"/>
          <p:cNvSpPr txBox="1"/>
          <p:nvPr/>
        </p:nvSpPr>
        <p:spPr bwMode="auto">
          <a:xfrm>
            <a:off x="5316252" y="4652850"/>
            <a:ext cx="284052" cy="200055"/>
          </a:xfrm>
          <a:prstGeom prst="rect">
            <a:avLst/>
          </a:prstGeom>
          <a:noFill/>
        </p:spPr>
        <p:txBody>
          <a:bodyPr wrap="none">
            <a:spAutoFit/>
          </a:bodyPr>
          <a:lstStyle/>
          <a:p>
            <a:pPr>
              <a:defRPr/>
            </a:pPr>
            <a:r>
              <a:rPr lang="en-US" sz="700" b="1" dirty="0" smtClean="0">
                <a:latin typeface="+mj-lt"/>
                <a:ea typeface="+mn-ea"/>
              </a:rPr>
              <a:t>96</a:t>
            </a:r>
            <a:endParaRPr lang="en-US" sz="700" b="1" dirty="0">
              <a:latin typeface="+mj-lt"/>
              <a:ea typeface="+mn-ea"/>
            </a:endParaRPr>
          </a:p>
        </p:txBody>
      </p:sp>
      <p:sp>
        <p:nvSpPr>
          <p:cNvPr id="42" name="TextBox 41"/>
          <p:cNvSpPr txBox="1"/>
          <p:nvPr/>
        </p:nvSpPr>
        <p:spPr bwMode="auto">
          <a:xfrm>
            <a:off x="5667870" y="4648662"/>
            <a:ext cx="333746" cy="200055"/>
          </a:xfrm>
          <a:prstGeom prst="rect">
            <a:avLst/>
          </a:prstGeom>
          <a:noFill/>
        </p:spPr>
        <p:txBody>
          <a:bodyPr wrap="none">
            <a:spAutoFit/>
          </a:bodyPr>
          <a:lstStyle/>
          <a:p>
            <a:pPr>
              <a:defRPr/>
            </a:pPr>
            <a:r>
              <a:rPr lang="en-US" sz="700" b="1" dirty="0" smtClean="0">
                <a:latin typeface="+mj-lt"/>
                <a:ea typeface="+mn-ea"/>
              </a:rPr>
              <a:t>108</a:t>
            </a:r>
            <a:endParaRPr lang="en-US" sz="700" b="1" dirty="0">
              <a:latin typeface="+mj-lt"/>
              <a:ea typeface="+mn-ea"/>
            </a:endParaRPr>
          </a:p>
        </p:txBody>
      </p:sp>
      <p:sp>
        <p:nvSpPr>
          <p:cNvPr id="43" name="TextBox 42"/>
          <p:cNvSpPr txBox="1"/>
          <p:nvPr/>
        </p:nvSpPr>
        <p:spPr bwMode="auto">
          <a:xfrm>
            <a:off x="6035835" y="4652583"/>
            <a:ext cx="333746" cy="200055"/>
          </a:xfrm>
          <a:prstGeom prst="rect">
            <a:avLst/>
          </a:prstGeom>
          <a:noFill/>
        </p:spPr>
        <p:txBody>
          <a:bodyPr wrap="none">
            <a:spAutoFit/>
          </a:bodyPr>
          <a:lstStyle/>
          <a:p>
            <a:pPr>
              <a:defRPr/>
            </a:pPr>
            <a:r>
              <a:rPr lang="en-US" sz="700" b="1" dirty="0" smtClean="0">
                <a:latin typeface="+mj-lt"/>
                <a:ea typeface="+mn-ea"/>
              </a:rPr>
              <a:t>120</a:t>
            </a:r>
            <a:endParaRPr lang="en-US" sz="700" b="1" dirty="0">
              <a:latin typeface="+mj-lt"/>
              <a:ea typeface="+mn-ea"/>
            </a:endParaRPr>
          </a:p>
        </p:txBody>
      </p:sp>
      <p:sp>
        <p:nvSpPr>
          <p:cNvPr id="44" name="TextBox 43"/>
          <p:cNvSpPr txBox="1"/>
          <p:nvPr/>
        </p:nvSpPr>
        <p:spPr>
          <a:xfrm>
            <a:off x="2710747" y="1620686"/>
            <a:ext cx="3399392" cy="615553"/>
          </a:xfrm>
          <a:prstGeom prst="rect">
            <a:avLst/>
          </a:prstGeom>
          <a:noFill/>
        </p:spPr>
        <p:txBody>
          <a:bodyPr wrap="none" rtlCol="0">
            <a:spAutoFit/>
          </a:bodyPr>
          <a:lstStyle/>
          <a:p>
            <a:pPr algn="ctr"/>
            <a:r>
              <a:rPr lang="en-US" i="1" dirty="0" smtClean="0">
                <a:latin typeface="Calibri" pitchFamily="34" charset="0"/>
              </a:rPr>
              <a:t>Intensity Forecast for Karen (2013)</a:t>
            </a:r>
          </a:p>
          <a:p>
            <a:pPr algn="ctr"/>
            <a:r>
              <a:rPr lang="en-US" sz="1600" i="1" dirty="0" smtClean="0">
                <a:latin typeface="Calibri" pitchFamily="34" charset="0"/>
              </a:rPr>
              <a:t>Valid 12 UTC 4 October 2013</a:t>
            </a:r>
          </a:p>
        </p:txBody>
      </p:sp>
      <p:sp>
        <p:nvSpPr>
          <p:cNvPr id="45" name="TextBox 44"/>
          <p:cNvSpPr txBox="1"/>
          <p:nvPr/>
        </p:nvSpPr>
        <p:spPr>
          <a:xfrm>
            <a:off x="1966803" y="2837801"/>
            <a:ext cx="369332" cy="1440459"/>
          </a:xfrm>
          <a:prstGeom prst="rect">
            <a:avLst/>
          </a:prstGeom>
          <a:noFill/>
        </p:spPr>
        <p:txBody>
          <a:bodyPr vert="vert270" wrap="none" rtlCol="0">
            <a:spAutoFit/>
          </a:bodyPr>
          <a:lstStyle/>
          <a:p>
            <a:r>
              <a:rPr lang="en-US" sz="1200" dirty="0" smtClean="0">
                <a:latin typeface="+mj-lt"/>
              </a:rPr>
              <a:t>10-m peak wind (</a:t>
            </a:r>
            <a:r>
              <a:rPr lang="en-US" sz="1200" dirty="0" err="1" smtClean="0">
                <a:latin typeface="+mj-lt"/>
              </a:rPr>
              <a:t>kt</a:t>
            </a:r>
            <a:r>
              <a:rPr lang="en-US" sz="1200" dirty="0" smtClean="0">
                <a:latin typeface="+mj-lt"/>
              </a:rPr>
              <a:t>)</a:t>
            </a:r>
            <a:endParaRPr lang="en-US" sz="1200" dirty="0">
              <a:latin typeface="+mj-lt"/>
            </a:endParaRPr>
          </a:p>
        </p:txBody>
      </p:sp>
      <p:sp>
        <p:nvSpPr>
          <p:cNvPr id="46" name="TextBox 45"/>
          <p:cNvSpPr txBox="1"/>
          <p:nvPr/>
        </p:nvSpPr>
        <p:spPr>
          <a:xfrm>
            <a:off x="3810000" y="4752201"/>
            <a:ext cx="1132041" cy="276999"/>
          </a:xfrm>
          <a:prstGeom prst="rect">
            <a:avLst/>
          </a:prstGeom>
          <a:noFill/>
        </p:spPr>
        <p:txBody>
          <a:bodyPr vert="horz" wrap="none" rtlCol="0">
            <a:spAutoFit/>
          </a:bodyPr>
          <a:lstStyle/>
          <a:p>
            <a:r>
              <a:rPr lang="en-US" sz="1200" dirty="0" smtClean="0">
                <a:latin typeface="+mj-lt"/>
              </a:rPr>
              <a:t>Forecast hour</a:t>
            </a:r>
            <a:endParaRPr lang="en-US" sz="1200" dirty="0">
              <a:latin typeface="+mj-lt"/>
            </a:endParaRPr>
          </a:p>
        </p:txBody>
      </p:sp>
      <p:cxnSp>
        <p:nvCxnSpPr>
          <p:cNvPr id="47" name="Straight Connector 46"/>
          <p:cNvCxnSpPr/>
          <p:nvPr/>
        </p:nvCxnSpPr>
        <p:spPr>
          <a:xfrm flipV="1">
            <a:off x="2882189" y="2313190"/>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247340" y="2328431"/>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619194" y="2321116"/>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3984345" y="2329042"/>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354984" y="2321116"/>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720135" y="2336357"/>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091989" y="2329042"/>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457140" y="2336968"/>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828994" y="2313801"/>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194145" y="2321727"/>
            <a:ext cx="0" cy="2304288"/>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2514600" y="4522381"/>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514600" y="4360257"/>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507342" y="4185271"/>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2507342" y="4023147"/>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2510971" y="3858355"/>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2510971" y="3696231"/>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2503713" y="3521245"/>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2503713" y="3359121"/>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510971" y="3194320"/>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510971" y="3032196"/>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503713" y="2857210"/>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503713" y="2695086"/>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2507342" y="2530294"/>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2507342" y="2368170"/>
            <a:ext cx="3864254" cy="5485"/>
          </a:xfrm>
          <a:prstGeom prst="line">
            <a:avLst/>
          </a:prstGeom>
          <a:ln w="3175">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752634" y="2426576"/>
            <a:ext cx="4496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752634" y="2578976"/>
            <a:ext cx="44965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752634" y="2744957"/>
            <a:ext cx="449655" cy="0"/>
          </a:xfrm>
          <a:prstGeom prst="line">
            <a:avLst/>
          </a:prstGeom>
          <a:ln>
            <a:solidFill>
              <a:srgbClr val="6600CC"/>
            </a:solidFill>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5160037" y="2314647"/>
            <a:ext cx="683200" cy="215444"/>
          </a:xfrm>
          <a:prstGeom prst="rect">
            <a:avLst/>
          </a:prstGeom>
          <a:noFill/>
        </p:spPr>
        <p:txBody>
          <a:bodyPr wrap="none" rtlCol="0">
            <a:spAutoFit/>
          </a:bodyPr>
          <a:lstStyle/>
          <a:p>
            <a:r>
              <a:rPr lang="en-US" sz="800" b="1" dirty="0" smtClean="0">
                <a:latin typeface="+mn-lt"/>
              </a:rPr>
              <a:t>Best track</a:t>
            </a:r>
            <a:endParaRPr lang="en-US" sz="800" b="1" dirty="0">
              <a:latin typeface="+mn-lt"/>
            </a:endParaRPr>
          </a:p>
        </p:txBody>
      </p:sp>
      <p:sp>
        <p:nvSpPr>
          <p:cNvPr id="75" name="TextBox 74"/>
          <p:cNvSpPr txBox="1"/>
          <p:nvPr/>
        </p:nvSpPr>
        <p:spPr>
          <a:xfrm>
            <a:off x="5164564" y="2467047"/>
            <a:ext cx="1300356" cy="215444"/>
          </a:xfrm>
          <a:prstGeom prst="rect">
            <a:avLst/>
          </a:prstGeom>
          <a:noFill/>
        </p:spPr>
        <p:txBody>
          <a:bodyPr wrap="none" rtlCol="0">
            <a:spAutoFit/>
          </a:bodyPr>
          <a:lstStyle/>
          <a:p>
            <a:r>
              <a:rPr lang="en-US" sz="800" b="1" dirty="0" smtClean="0">
                <a:solidFill>
                  <a:srgbClr val="FF0000"/>
                </a:solidFill>
                <a:latin typeface="+mn-lt"/>
              </a:rPr>
              <a:t>HWRF without Doppler</a:t>
            </a:r>
            <a:endParaRPr lang="en-US" sz="800" b="1" dirty="0">
              <a:solidFill>
                <a:srgbClr val="FF0000"/>
              </a:solidFill>
              <a:latin typeface="+mn-lt"/>
            </a:endParaRPr>
          </a:p>
        </p:txBody>
      </p:sp>
      <p:sp>
        <p:nvSpPr>
          <p:cNvPr id="76" name="TextBox 75"/>
          <p:cNvSpPr txBox="1"/>
          <p:nvPr/>
        </p:nvSpPr>
        <p:spPr>
          <a:xfrm>
            <a:off x="5164564" y="2619447"/>
            <a:ext cx="1141659" cy="215444"/>
          </a:xfrm>
          <a:prstGeom prst="rect">
            <a:avLst/>
          </a:prstGeom>
          <a:noFill/>
        </p:spPr>
        <p:txBody>
          <a:bodyPr wrap="none" rtlCol="0">
            <a:spAutoFit/>
          </a:bodyPr>
          <a:lstStyle/>
          <a:p>
            <a:r>
              <a:rPr lang="en-US" sz="800" b="1" dirty="0" smtClean="0">
                <a:solidFill>
                  <a:srgbClr val="6600CC"/>
                </a:solidFill>
                <a:latin typeface="+mn-lt"/>
              </a:rPr>
              <a:t>HWRF with Doppler</a:t>
            </a:r>
            <a:endParaRPr lang="en-US" sz="800" b="1" dirty="0">
              <a:solidFill>
                <a:srgbClr val="6600CC"/>
              </a:solidFill>
              <a:latin typeface="+mn-lt"/>
            </a:endParaRPr>
          </a:p>
        </p:txBody>
      </p:sp>
      <p:sp>
        <p:nvSpPr>
          <p:cNvPr id="77" name="Shape 327"/>
          <p:cNvSpPr/>
          <p:nvPr/>
        </p:nvSpPr>
        <p:spPr>
          <a:xfrm>
            <a:off x="152400" y="133362"/>
            <a:ext cx="7391400" cy="1003348"/>
          </a:xfrm>
          <a:prstGeom prst="rect">
            <a:avLst/>
          </a:prstGeom>
          <a:ln w="12700">
            <a:miter lim="400000"/>
          </a:ln>
          <a:extLst>
            <a:ext uri="{C572A759-6A51-4108-AA02-DFA0A04FC94B}">
              <ma14:wrappingTextBoxFlag xmlns:ma14="http://schemas.microsoft.com/office/mac/drawingml/2011/main" xmlns="" val="1"/>
            </a:ext>
          </a:extLst>
        </p:spPr>
        <p:txBody>
          <a:bodyPr wrap="square" lIns="30478" tIns="30478" rIns="30478" bIns="30478" anchor="b">
            <a:spAutoFit/>
          </a:bodyPr>
          <a:lstStyle/>
          <a:p>
            <a:pPr>
              <a:lnSpc>
                <a:spcPct val="85000"/>
              </a:lnSpc>
              <a:defRPr sz="4000">
                <a:solidFill>
                  <a:schemeClr val="accent3">
                    <a:lumOff val="44000"/>
                  </a:schemeClr>
                </a:solidFill>
                <a:latin typeface="+mn-lt"/>
                <a:ea typeface="+mn-ea"/>
                <a:cs typeface="+mn-cs"/>
                <a:sym typeface="Arial"/>
              </a:defRPr>
            </a:pPr>
            <a:r>
              <a:rPr lang="en-US" sz="3600" dirty="0" smtClean="0">
                <a:solidFill>
                  <a:srgbClr val="FFFF00"/>
                </a:solidFill>
                <a:latin typeface="Calibri" panose="020F0502020204030204" pitchFamily="34" charset="0"/>
              </a:rPr>
              <a:t>IFEX Goal 1: </a:t>
            </a:r>
            <a:r>
              <a:rPr lang="en-US" sz="3600" dirty="0" smtClean="0">
                <a:solidFill>
                  <a:srgbClr val="FFFF00"/>
                </a:solidFill>
                <a:latin typeface="Calibri" panose="020F0502020204030204" pitchFamily="34" charset="0"/>
                <a:ea typeface="Calibri"/>
                <a:cs typeface="Calibri"/>
                <a:sym typeface="Calibri"/>
              </a:rPr>
              <a:t>Improvements </a:t>
            </a:r>
            <a:r>
              <a:rPr lang="en-US" sz="3600" dirty="0" smtClean="0">
                <a:solidFill>
                  <a:srgbClr val="FFFF00"/>
                </a:solidFill>
                <a:latin typeface="Calibri" panose="020F0502020204030204" pitchFamily="34" charset="0"/>
                <a:ea typeface="Calibri"/>
                <a:cs typeface="Calibri"/>
                <a:sym typeface="Calibri"/>
              </a:rPr>
              <a:t>in </a:t>
            </a:r>
            <a:r>
              <a:rPr lang="en-US" sz="3600" dirty="0" smtClean="0">
                <a:solidFill>
                  <a:srgbClr val="FFFF00"/>
                </a:solidFill>
                <a:latin typeface="Calibri" panose="020F0502020204030204" pitchFamily="34" charset="0"/>
                <a:ea typeface="Calibri"/>
                <a:cs typeface="Calibri"/>
                <a:sym typeface="Calibri"/>
              </a:rPr>
              <a:t>assimilation of data into model</a:t>
            </a:r>
            <a:endParaRPr sz="3600" dirty="0">
              <a:solidFill>
                <a:srgbClr val="FFFF00"/>
              </a:solidFill>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334091965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png" descr="Screen Shot 2011-12-20 at 12.14.41 PM.png"/>
          <p:cNvPicPr>
            <a:picLocks noChangeAspect="1"/>
          </p:cNvPicPr>
          <p:nvPr/>
        </p:nvPicPr>
        <p:blipFill>
          <a:blip r:embed="rId2" cstate="print">
            <a:extLst/>
          </a:blip>
          <a:stretch>
            <a:fillRect/>
          </a:stretch>
        </p:blipFill>
        <p:spPr>
          <a:xfrm rot="5400000">
            <a:off x="3448842" y="-1391442"/>
            <a:ext cx="1789116" cy="8382000"/>
          </a:xfrm>
          <a:prstGeom prst="rect">
            <a:avLst/>
          </a:prstGeom>
          <a:ln w="12700">
            <a:miter lim="400000"/>
          </a:ln>
        </p:spPr>
      </p:pic>
      <p:sp>
        <p:nvSpPr>
          <p:cNvPr id="3" name="TextBox 2"/>
          <p:cNvSpPr txBox="1"/>
          <p:nvPr/>
        </p:nvSpPr>
        <p:spPr>
          <a:xfrm>
            <a:off x="1812734" y="1320227"/>
            <a:ext cx="566276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sng" strike="noStrike" cap="none" spc="0" normalizeH="0" baseline="0" dirty="0" smtClean="0">
                <a:ln>
                  <a:noFill/>
                </a:ln>
                <a:solidFill>
                  <a:srgbClr val="000000"/>
                </a:solidFill>
                <a:effectLst/>
                <a:uFillTx/>
                <a:latin typeface="Calibri" panose="020F0502020204030204" pitchFamily="34" charset="0"/>
                <a:sym typeface="TradeGothic"/>
              </a:rPr>
              <a:t>First looks at inner-core structure</a:t>
            </a:r>
            <a:endParaRPr kumimoji="0" lang="en-US" sz="3200" b="0" i="0" u="sng" strike="noStrike" cap="none" spc="0" normalizeH="0" baseline="0" dirty="0">
              <a:ln>
                <a:noFill/>
              </a:ln>
              <a:solidFill>
                <a:srgbClr val="000000"/>
              </a:solidFill>
              <a:effectLst/>
              <a:uFillTx/>
              <a:latin typeface="Calibri" panose="020F0502020204030204" pitchFamily="34" charset="0"/>
              <a:sym typeface="TradeGothic"/>
            </a:endParaRPr>
          </a:p>
        </p:txBody>
      </p:sp>
      <p:pic>
        <p:nvPicPr>
          <p:cNvPr id="4" name="image16.png" descr="Screen Shot 2011-12-20 at 12.16.43 PM.png"/>
          <p:cNvPicPr>
            <a:picLocks noChangeAspect="1"/>
          </p:cNvPicPr>
          <p:nvPr/>
        </p:nvPicPr>
        <p:blipFill>
          <a:blip r:embed="rId3" cstate="print">
            <a:extLst/>
          </a:blip>
          <a:stretch>
            <a:fillRect/>
          </a:stretch>
        </p:blipFill>
        <p:spPr>
          <a:xfrm>
            <a:off x="3657600" y="3721764"/>
            <a:ext cx="3481251" cy="2904358"/>
          </a:xfrm>
          <a:prstGeom prst="rect">
            <a:avLst/>
          </a:prstGeom>
          <a:ln w="12700">
            <a:miter lim="400000"/>
          </a:ln>
        </p:spPr>
      </p:pic>
      <p:sp>
        <p:nvSpPr>
          <p:cNvPr id="6" name="TextBox 5"/>
          <p:cNvSpPr txBox="1"/>
          <p:nvPr/>
        </p:nvSpPr>
        <p:spPr>
          <a:xfrm>
            <a:off x="6858000" y="3553873"/>
            <a:ext cx="150938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smtClean="0">
                <a:ln>
                  <a:noFill/>
                </a:ln>
                <a:solidFill>
                  <a:srgbClr val="000000"/>
                </a:solidFill>
                <a:effectLst/>
                <a:uFillTx/>
                <a:latin typeface="Calibri" panose="020F0502020204030204" pitchFamily="34" charset="0"/>
                <a:sym typeface="TradeGothic"/>
              </a:rPr>
              <a:t>Riehl</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 and </a:t>
            </a:r>
            <a:r>
              <a:rPr kumimoji="0" lang="en-US" sz="1200" b="0" i="0" u="none" strike="noStrike" cap="none" spc="0" normalizeH="0" baseline="0" dirty="0" err="1" smtClean="0">
                <a:ln>
                  <a:noFill/>
                </a:ln>
                <a:solidFill>
                  <a:srgbClr val="000000"/>
                </a:solidFill>
                <a:effectLst/>
                <a:uFillTx/>
                <a:latin typeface="Calibri" panose="020F0502020204030204" pitchFamily="34" charset="0"/>
                <a:sym typeface="TradeGothic"/>
              </a:rPr>
              <a:t>Malkus</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 1961</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7" name="TextBox 6"/>
          <p:cNvSpPr txBox="1"/>
          <p:nvPr/>
        </p:nvSpPr>
        <p:spPr>
          <a:xfrm>
            <a:off x="7025014" y="6096000"/>
            <a:ext cx="169212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smtClean="0">
                <a:ln>
                  <a:noFill/>
                </a:ln>
                <a:solidFill>
                  <a:srgbClr val="000000"/>
                </a:solidFill>
                <a:effectLst/>
                <a:uFillTx/>
                <a:latin typeface="Calibri" panose="020F0502020204030204" pitchFamily="34" charset="0"/>
                <a:sym typeface="TradeGothic"/>
              </a:rPr>
              <a:t>LaSeur</a:t>
            </a:r>
            <a:r>
              <a:rPr kumimoji="0" lang="en-US" sz="1200" b="0" i="0" u="none" strike="noStrike" cap="none" spc="0" normalizeH="0" baseline="0" dirty="0" smtClean="0">
                <a:ln>
                  <a:noFill/>
                </a:ln>
                <a:solidFill>
                  <a:srgbClr val="000000"/>
                </a:solidFill>
                <a:effectLst/>
                <a:uFillTx/>
                <a:latin typeface="Calibri" panose="020F0502020204030204" pitchFamily="34" charset="0"/>
                <a:sym typeface="TradeGothic"/>
              </a:rPr>
              <a:t> and Hawkins 1961</a:t>
            </a:r>
            <a:endParaRPr kumimoji="0" lang="en-US" sz="12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8" name="Shape 146"/>
          <p:cNvSpPr txBox="1">
            <a:spLocks/>
          </p:cNvSpPr>
          <p:nvPr/>
        </p:nvSpPr>
        <p:spPr>
          <a:xfrm>
            <a:off x="-1" y="0"/>
            <a:ext cx="8575035" cy="13716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a:lstStyle>
          <a:p>
            <a:pPr hangingPunct="1"/>
            <a:r>
              <a:rPr lang="en-US" dirty="0" smtClean="0">
                <a:solidFill>
                  <a:srgbClr val="FFFF00"/>
                </a:solidFill>
              </a:rPr>
              <a:t>Early NHRP Discoveries</a:t>
            </a:r>
            <a:endParaRPr lang="en-US" dirty="0">
              <a:solidFill>
                <a:srgbClr val="FFFF00"/>
              </a:solidFill>
            </a:endParaRPr>
          </a:p>
        </p:txBody>
      </p:sp>
      <p:sp>
        <p:nvSpPr>
          <p:cNvPr id="9" name="TextBox 8"/>
          <p:cNvSpPr txBox="1"/>
          <p:nvPr/>
        </p:nvSpPr>
        <p:spPr>
          <a:xfrm>
            <a:off x="76200" y="4038600"/>
            <a:ext cx="38100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latin typeface="Calibri" panose="020F0502020204030204" pitchFamily="34" charset="0"/>
              </a:rPr>
              <a:t>Cloud, precipitation field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smtClean="0">
                <a:ln>
                  <a:noFill/>
                </a:ln>
                <a:solidFill>
                  <a:srgbClr val="000000"/>
                </a:solidFill>
                <a:effectLst/>
                <a:uFillTx/>
                <a:latin typeface="Calibri" panose="020F0502020204030204" pitchFamily="34" charset="0"/>
                <a:sym typeface="TradeGothic"/>
              </a:rPr>
              <a:t>Hot</a:t>
            </a:r>
            <a:r>
              <a:rPr kumimoji="0" lang="en-US" b="0" i="0" u="none" strike="noStrike" cap="none" spc="0" normalizeH="0" dirty="0" smtClean="0">
                <a:ln>
                  <a:noFill/>
                </a:ln>
                <a:solidFill>
                  <a:srgbClr val="000000"/>
                </a:solidFill>
                <a:effectLst/>
                <a:uFillTx/>
                <a:latin typeface="Calibri" panose="020F0502020204030204" pitchFamily="34" charset="0"/>
                <a:sym typeface="TradeGothic"/>
              </a:rPr>
              <a:t> towers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aseline="0" dirty="0" smtClean="0">
                <a:latin typeface="Calibri" panose="020F0502020204030204" pitchFamily="34" charset="0"/>
              </a:rPr>
              <a:t>Warm</a:t>
            </a:r>
            <a:r>
              <a:rPr lang="en-US" dirty="0" smtClean="0">
                <a:latin typeface="Calibri" panose="020F0502020204030204" pitchFamily="34" charset="0"/>
              </a:rPr>
              <a:t> core structure</a:t>
            </a:r>
            <a:endParaRPr kumimoji="0" lang="en-US"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344007750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sldNum" sz="quarter" idx="2"/>
          </p:nvPr>
        </p:nvSpPr>
        <p:spPr>
          <a:xfrm>
            <a:off x="8888749" y="6465560"/>
            <a:ext cx="21715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5</a:t>
            </a:fld>
            <a:endParaRPr/>
          </a:p>
        </p:txBody>
      </p:sp>
      <p:sp>
        <p:nvSpPr>
          <p:cNvPr id="153" name="Shape 153"/>
          <p:cNvSpPr/>
          <p:nvPr/>
        </p:nvSpPr>
        <p:spPr>
          <a:xfrm>
            <a:off x="-1" y="185413"/>
            <a:ext cx="8135258" cy="80490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85000"/>
              </a:lnSpc>
              <a:defRPr sz="5400">
                <a:solidFill>
                  <a:schemeClr val="accent3">
                    <a:lumOff val="44000"/>
                  </a:schemeClr>
                </a:solidFill>
                <a:latin typeface="Calibri"/>
                <a:ea typeface="Calibri"/>
                <a:cs typeface="Calibri"/>
                <a:sym typeface="Calibri"/>
              </a:defRPr>
            </a:lvl1pPr>
          </a:lstStyle>
          <a:p>
            <a:r>
              <a:rPr dirty="0">
                <a:solidFill>
                  <a:srgbClr val="FFFF00"/>
                </a:solidFill>
              </a:rPr>
              <a:t>STORMFURY (1961-1984)</a:t>
            </a:r>
          </a:p>
        </p:txBody>
      </p:sp>
      <p:sp>
        <p:nvSpPr>
          <p:cNvPr id="154" name="Shape 154"/>
          <p:cNvSpPr/>
          <p:nvPr/>
        </p:nvSpPr>
        <p:spPr>
          <a:xfrm>
            <a:off x="457200" y="1344250"/>
            <a:ext cx="8229600" cy="62017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85000"/>
              </a:lnSpc>
              <a:defRPr sz="4400" b="1">
                <a:latin typeface="Calibri"/>
                <a:ea typeface="Calibri"/>
                <a:cs typeface="Calibri"/>
                <a:sym typeface="Calibri"/>
              </a:defRPr>
            </a:lvl1pPr>
          </a:lstStyle>
          <a:p>
            <a:r>
              <a:rPr lang="en-US" sz="4000" dirty="0" smtClean="0"/>
              <a:t>Hypothesis and </a:t>
            </a:r>
            <a:r>
              <a:rPr sz="4000" dirty="0" smtClean="0"/>
              <a:t>Modification </a:t>
            </a:r>
            <a:r>
              <a:rPr sz="4000" dirty="0"/>
              <a:t>Strategy</a:t>
            </a:r>
          </a:p>
        </p:txBody>
      </p:sp>
      <p:grpSp>
        <p:nvGrpSpPr>
          <p:cNvPr id="157" name="Group 157"/>
          <p:cNvGrpSpPr/>
          <p:nvPr/>
        </p:nvGrpSpPr>
        <p:grpSpPr>
          <a:xfrm>
            <a:off x="228600" y="2278556"/>
            <a:ext cx="5391659" cy="3665044"/>
            <a:chOff x="0" y="0"/>
            <a:chExt cx="8347576" cy="3665043"/>
          </a:xfrm>
        </p:grpSpPr>
        <p:sp>
          <p:nvSpPr>
            <p:cNvPr id="155" name="Shape 155"/>
            <p:cNvSpPr/>
            <p:nvPr/>
          </p:nvSpPr>
          <p:spPr>
            <a:xfrm>
              <a:off x="0" y="0"/>
              <a:ext cx="8229600" cy="3665043"/>
            </a:xfrm>
            <a:prstGeom prst="rect">
              <a:avLst/>
            </a:prstGeom>
            <a:solidFill>
              <a:srgbClr val="F9FFC1"/>
            </a:solidFill>
            <a:ln w="38100" cap="flat">
              <a:solidFill>
                <a:srgbClr val="000000"/>
              </a:solidFill>
              <a:prstDash val="solid"/>
              <a:miter lim="800000"/>
            </a:ln>
            <a:effectLst>
              <a:outerShdw blurRad="63500" dist="107762" dir="2700000" rotWithShape="0">
                <a:srgbClr val="808080">
                  <a:alpha val="50000"/>
                </a:srgbClr>
              </a:outerShdw>
            </a:effectLst>
          </p:spPr>
          <p:txBody>
            <a:bodyPr wrap="square" lIns="45719" tIns="45719" rIns="45719" bIns="45719" numCol="1" anchor="t">
              <a:noAutofit/>
            </a:bodyPr>
            <a:lstStyle/>
            <a:p>
              <a:pPr>
                <a:spcBef>
                  <a:spcPts val="2500"/>
                </a:spcBef>
                <a:defRPr b="1">
                  <a:latin typeface="Calibri"/>
                  <a:ea typeface="Calibri"/>
                  <a:cs typeface="Calibri"/>
                  <a:sym typeface="Calibri"/>
                </a:defRPr>
              </a:pPr>
              <a:endParaRPr sz="2000" b="1">
                <a:latin typeface="Calibri"/>
                <a:ea typeface="Calibri"/>
                <a:cs typeface="Calibri"/>
                <a:sym typeface="Calibri"/>
              </a:endParaRPr>
            </a:p>
          </p:txBody>
        </p:sp>
        <p:sp>
          <p:nvSpPr>
            <p:cNvPr id="156" name="Shape 156"/>
            <p:cNvSpPr/>
            <p:nvPr/>
          </p:nvSpPr>
          <p:spPr>
            <a:xfrm>
              <a:off x="117976" y="0"/>
              <a:ext cx="8229600" cy="36317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342900" indent="-342900">
                <a:spcBef>
                  <a:spcPts val="2100"/>
                </a:spcBef>
                <a:buSzPct val="100000"/>
                <a:buFont typeface="Arial"/>
                <a:buChar char="•"/>
                <a:defRPr b="1">
                  <a:latin typeface="Calibri"/>
                  <a:ea typeface="Calibri"/>
                  <a:cs typeface="Calibri"/>
                  <a:sym typeface="Calibri"/>
                </a:defRPr>
              </a:pPr>
              <a:r>
                <a:rPr sz="2000" dirty="0">
                  <a:latin typeface="Calibri"/>
                  <a:ea typeface="Calibri"/>
                  <a:cs typeface="Calibri"/>
                  <a:sym typeface="Calibri"/>
                </a:rPr>
                <a:t>Well thought-out, mainstream science</a:t>
              </a:r>
              <a:endParaRPr dirty="0">
                <a:latin typeface="Arial"/>
                <a:ea typeface="+mn-ea"/>
                <a:cs typeface="Arial"/>
                <a:sym typeface="Arial"/>
              </a:endParaRPr>
            </a:p>
            <a:p>
              <a:pPr marL="342900" indent="-342900">
                <a:spcBef>
                  <a:spcPts val="2100"/>
                </a:spcBef>
                <a:buSzPct val="100000"/>
                <a:buFont typeface="Arial"/>
                <a:buChar char="•"/>
                <a:defRPr b="1">
                  <a:latin typeface="Calibri"/>
                  <a:ea typeface="Calibri"/>
                  <a:cs typeface="Calibri"/>
                  <a:sym typeface="Calibri"/>
                </a:defRPr>
              </a:pPr>
              <a:r>
                <a:rPr sz="2000" dirty="0">
                  <a:latin typeface="Calibri"/>
                  <a:ea typeface="Calibri"/>
                  <a:cs typeface="Calibri"/>
                  <a:sym typeface="Calibri"/>
                </a:rPr>
                <a:t>Trigger symmetric instability, or</a:t>
              </a:r>
              <a:endParaRPr dirty="0">
                <a:latin typeface="Arial"/>
                <a:ea typeface="+mn-ea"/>
                <a:cs typeface="Arial"/>
                <a:sym typeface="Arial"/>
              </a:endParaRPr>
            </a:p>
            <a:p>
              <a:pPr marL="342900" indent="-342900">
                <a:spcBef>
                  <a:spcPts val="2100"/>
                </a:spcBef>
                <a:buSzPct val="100000"/>
                <a:buFont typeface="Arial"/>
                <a:buChar char="•"/>
                <a:defRPr b="1">
                  <a:latin typeface="Calibri"/>
                  <a:ea typeface="Calibri"/>
                  <a:cs typeface="Calibri"/>
                  <a:sym typeface="Calibri"/>
                </a:defRPr>
              </a:pPr>
              <a:r>
                <a:rPr sz="2000" dirty="0">
                  <a:latin typeface="Calibri"/>
                  <a:ea typeface="Calibri"/>
                  <a:cs typeface="Calibri"/>
                  <a:sym typeface="Calibri"/>
                </a:rPr>
                <a:t>Construct an outer eyewall, through cloud seeding with </a:t>
              </a:r>
              <a:r>
                <a:rPr sz="2000" dirty="0" err="1">
                  <a:latin typeface="Calibri"/>
                  <a:ea typeface="Calibri"/>
                  <a:cs typeface="Calibri"/>
                  <a:sym typeface="Calibri"/>
                </a:rPr>
                <a:t>AgI</a:t>
              </a:r>
              <a:r>
                <a:rPr sz="2000" dirty="0">
                  <a:latin typeface="Calibri"/>
                  <a:ea typeface="Calibri"/>
                  <a:cs typeface="Calibri"/>
                  <a:sym typeface="Calibri"/>
                </a:rPr>
                <a:t> </a:t>
              </a:r>
              <a:endParaRPr dirty="0">
                <a:latin typeface="Arial"/>
                <a:ea typeface="+mn-ea"/>
                <a:cs typeface="Arial"/>
                <a:sym typeface="Arial"/>
              </a:endParaRPr>
            </a:p>
            <a:p>
              <a:pPr marL="342900" indent="-342900">
                <a:spcBef>
                  <a:spcPts val="2100"/>
                </a:spcBef>
                <a:buSzPct val="100000"/>
                <a:buFont typeface="Arial"/>
                <a:buChar char="•"/>
                <a:defRPr b="1">
                  <a:latin typeface="Calibri"/>
                  <a:ea typeface="Calibri"/>
                  <a:cs typeface="Calibri"/>
                  <a:sym typeface="Calibri"/>
                </a:defRPr>
              </a:pPr>
              <a:r>
                <a:rPr sz="2000" dirty="0">
                  <a:latin typeface="Calibri"/>
                  <a:ea typeface="Calibri"/>
                  <a:cs typeface="Calibri"/>
                  <a:sym typeface="Calibri"/>
                </a:rPr>
                <a:t>Required abundant </a:t>
              </a:r>
              <a:r>
                <a:rPr sz="2000" dirty="0" err="1">
                  <a:latin typeface="Calibri"/>
                  <a:ea typeface="Calibri"/>
                  <a:cs typeface="Calibri"/>
                  <a:sym typeface="Calibri"/>
                </a:rPr>
                <a:t>supercooled</a:t>
              </a:r>
              <a:r>
                <a:rPr sz="2000" dirty="0">
                  <a:latin typeface="Calibri"/>
                  <a:ea typeface="Calibri"/>
                  <a:cs typeface="Calibri"/>
                  <a:sym typeface="Calibri"/>
                </a:rPr>
                <a:t> water</a:t>
              </a:r>
              <a:endParaRPr dirty="0">
                <a:latin typeface="Arial"/>
                <a:ea typeface="+mn-ea"/>
                <a:cs typeface="Arial"/>
                <a:sym typeface="Arial"/>
              </a:endParaRPr>
            </a:p>
            <a:p>
              <a:pPr marL="342900" indent="-342900">
                <a:spcBef>
                  <a:spcPts val="2100"/>
                </a:spcBef>
                <a:buSzPct val="100000"/>
                <a:buFont typeface="Arial"/>
                <a:buChar char="•"/>
                <a:defRPr b="1">
                  <a:latin typeface="Calibri"/>
                  <a:ea typeface="Calibri"/>
                  <a:cs typeface="Calibri"/>
                  <a:sym typeface="Calibri"/>
                </a:defRPr>
              </a:pPr>
              <a:r>
                <a:rPr sz="2000" dirty="0">
                  <a:latin typeface="Calibri"/>
                  <a:ea typeface="Calibri"/>
                  <a:cs typeface="Calibri"/>
                  <a:sym typeface="Calibri"/>
                </a:rPr>
                <a:t>Expanded eye should have weaker winds through partial conservation of angular momentum</a:t>
              </a:r>
              <a:endParaRPr dirty="0">
                <a:latin typeface="Arial"/>
                <a:ea typeface="+mn-ea"/>
                <a:cs typeface="Arial"/>
                <a:sym typeface="Arial"/>
              </a:endParaRPr>
            </a:p>
          </p:txBody>
        </p:sp>
      </p:grpSp>
      <p:pic>
        <p:nvPicPr>
          <p:cNvPr id="8" name="Picture 7"/>
          <p:cNvPicPr>
            <a:picLocks noChangeAspect="1"/>
          </p:cNvPicPr>
          <p:nvPr/>
        </p:nvPicPr>
        <p:blipFill>
          <a:blip r:embed="rId2" cstate="print"/>
          <a:stretch>
            <a:fillRect/>
          </a:stretch>
        </p:blipFill>
        <p:spPr>
          <a:xfrm>
            <a:off x="5867400" y="2217540"/>
            <a:ext cx="3030047" cy="3878460"/>
          </a:xfrm>
          <a:prstGeom prst="rect">
            <a:avLst/>
          </a:prstGeom>
        </p:spPr>
      </p:pic>
    </p:spTree>
    <p:extLst>
      <p:ext uri="{BB962C8B-B14F-4D97-AF65-F5344CB8AC3E}">
        <p14:creationId xmlns:p14="http://schemas.microsoft.com/office/powerpoint/2010/main" val="352097956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sldNum" sz="quarter" idx="2"/>
          </p:nvPr>
        </p:nvSpPr>
        <p:spPr>
          <a:xfrm>
            <a:off x="8888749" y="6465560"/>
            <a:ext cx="21715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6</a:t>
            </a:fld>
            <a:endParaRPr/>
          </a:p>
        </p:txBody>
      </p:sp>
      <p:sp>
        <p:nvSpPr>
          <p:cNvPr id="186" name="Shape 186"/>
          <p:cNvSpPr>
            <a:spLocks noGrp="1"/>
          </p:cNvSpPr>
          <p:nvPr>
            <p:ph type="title"/>
          </p:nvPr>
        </p:nvSpPr>
        <p:spPr>
          <a:xfrm>
            <a:off x="76200" y="83435"/>
            <a:ext cx="6951821" cy="1168108"/>
          </a:xfrm>
          <a:prstGeom prst="rect">
            <a:avLst/>
          </a:prstGeom>
        </p:spPr>
        <p:txBody>
          <a:bodyPr>
            <a:normAutofit/>
          </a:bodyPr>
          <a:lstStyle>
            <a:lvl1pPr>
              <a:defRPr sz="4800">
                <a:latin typeface="Calibri"/>
                <a:ea typeface="Calibri"/>
                <a:cs typeface="Calibri"/>
                <a:sym typeface="Calibri"/>
              </a:defRPr>
            </a:lvl1pPr>
          </a:lstStyle>
          <a:p>
            <a:pPr algn="ctr"/>
            <a:r>
              <a:rPr lang="en-US" sz="3600" dirty="0" smtClean="0">
                <a:solidFill>
                  <a:srgbClr val="FFFF00"/>
                </a:solidFill>
              </a:rPr>
              <a:t>STORMFURY-related studies on i</a:t>
            </a:r>
            <a:r>
              <a:rPr sz="3600" dirty="0" smtClean="0">
                <a:solidFill>
                  <a:srgbClr val="FFFF00"/>
                </a:solidFill>
              </a:rPr>
              <a:t>nner </a:t>
            </a:r>
            <a:r>
              <a:rPr sz="3600" dirty="0">
                <a:solidFill>
                  <a:srgbClr val="FFFF00"/>
                </a:solidFill>
              </a:rPr>
              <a:t>core structure</a:t>
            </a:r>
          </a:p>
        </p:txBody>
      </p:sp>
      <p:pic>
        <p:nvPicPr>
          <p:cNvPr id="187" name="image27.png" descr="09_REFLECTIONS_HEW (dragged) 1.png"/>
          <p:cNvPicPr>
            <a:picLocks noChangeAspect="1"/>
          </p:cNvPicPr>
          <p:nvPr/>
        </p:nvPicPr>
        <p:blipFill>
          <a:blip r:embed="rId2" cstate="print">
            <a:extLst/>
          </a:blip>
          <a:stretch>
            <a:fillRect/>
          </a:stretch>
        </p:blipFill>
        <p:spPr>
          <a:xfrm>
            <a:off x="76200" y="1739199"/>
            <a:ext cx="4462917" cy="3383276"/>
          </a:xfrm>
          <a:prstGeom prst="rect">
            <a:avLst/>
          </a:prstGeom>
          <a:ln w="12700">
            <a:miter lim="400000"/>
          </a:ln>
        </p:spPr>
      </p:pic>
      <p:sp>
        <p:nvSpPr>
          <p:cNvPr id="12" name="Shape 190"/>
          <p:cNvSpPr/>
          <p:nvPr/>
        </p:nvSpPr>
        <p:spPr>
          <a:xfrm>
            <a:off x="152400" y="1262889"/>
            <a:ext cx="4321053"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atin typeface="Calibri"/>
                <a:ea typeface="Calibri"/>
                <a:cs typeface="Calibri"/>
                <a:sym typeface="Calibri"/>
              </a:defRPr>
            </a:lvl1pPr>
          </a:lstStyle>
          <a:p>
            <a:r>
              <a:rPr lang="en-US" u="sng" dirty="0" smtClean="0"/>
              <a:t>Eyewall precipitation and wind structure</a:t>
            </a:r>
            <a:endParaRPr u="sng" dirty="0"/>
          </a:p>
        </p:txBody>
      </p:sp>
      <p:pic>
        <p:nvPicPr>
          <p:cNvPr id="13" name="image28.png" descr="Screen Shot 2011-12-20 at 3.02.36 PM.png"/>
          <p:cNvPicPr>
            <a:picLocks noChangeAspect="1"/>
          </p:cNvPicPr>
          <p:nvPr/>
        </p:nvPicPr>
        <p:blipFill>
          <a:blip r:embed="rId3" cstate="print">
            <a:extLst/>
          </a:blip>
          <a:stretch>
            <a:fillRect/>
          </a:stretch>
        </p:blipFill>
        <p:spPr>
          <a:xfrm>
            <a:off x="4572000" y="1799931"/>
            <a:ext cx="4419600" cy="3322544"/>
          </a:xfrm>
          <a:prstGeom prst="rect">
            <a:avLst/>
          </a:prstGeom>
          <a:ln w="12700">
            <a:miter lim="400000"/>
          </a:ln>
        </p:spPr>
      </p:pic>
      <p:sp>
        <p:nvSpPr>
          <p:cNvPr id="14" name="Shape 190"/>
          <p:cNvSpPr/>
          <p:nvPr/>
        </p:nvSpPr>
        <p:spPr>
          <a:xfrm>
            <a:off x="4939010" y="1255574"/>
            <a:ext cx="3617335"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atin typeface="Calibri"/>
                <a:ea typeface="Calibri"/>
                <a:cs typeface="Calibri"/>
                <a:sym typeface="Calibri"/>
              </a:defRPr>
            </a:lvl1pPr>
          </a:lstStyle>
          <a:p>
            <a:r>
              <a:rPr lang="en-US" u="sng" dirty="0" smtClean="0"/>
              <a:t>Statistics of convective properties</a:t>
            </a:r>
            <a:endParaRPr u="sng" dirty="0"/>
          </a:p>
        </p:txBody>
      </p:sp>
      <p:sp>
        <p:nvSpPr>
          <p:cNvPr id="15" name="Shape 193"/>
          <p:cNvSpPr/>
          <p:nvPr/>
        </p:nvSpPr>
        <p:spPr>
          <a:xfrm>
            <a:off x="7593579" y="5070054"/>
            <a:ext cx="1169421" cy="243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dirty="0"/>
              <a:t>Jorgensen (1982)</a:t>
            </a:r>
          </a:p>
        </p:txBody>
      </p:sp>
      <p:sp>
        <p:nvSpPr>
          <p:cNvPr id="16" name="Shape 193"/>
          <p:cNvSpPr/>
          <p:nvPr/>
        </p:nvSpPr>
        <p:spPr>
          <a:xfrm>
            <a:off x="3200400" y="4996032"/>
            <a:ext cx="1076575"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dirty="0"/>
              <a:t>Jorgensen (</a:t>
            </a:r>
            <a:r>
              <a:rPr dirty="0" smtClean="0"/>
              <a:t>198</a:t>
            </a:r>
            <a:r>
              <a:rPr lang="en-US" dirty="0" smtClean="0"/>
              <a:t>4</a:t>
            </a:r>
            <a:r>
              <a:rPr dirty="0" smtClean="0"/>
              <a:t>)</a:t>
            </a:r>
            <a:endParaRPr dirty="0"/>
          </a:p>
        </p:txBody>
      </p:sp>
      <p:sp>
        <p:nvSpPr>
          <p:cNvPr id="10" name="TextBox 9"/>
          <p:cNvSpPr txBox="1"/>
          <p:nvPr/>
        </p:nvSpPr>
        <p:spPr>
          <a:xfrm>
            <a:off x="4659999" y="5312484"/>
            <a:ext cx="426615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smtClean="0">
                <a:ln>
                  <a:noFill/>
                </a:ln>
                <a:solidFill>
                  <a:srgbClr val="000000"/>
                </a:solidFill>
                <a:effectLst/>
                <a:uFillTx/>
                <a:latin typeface="Calibri" panose="020F0502020204030204" pitchFamily="34" charset="0"/>
                <a:sym typeface="TradeGothic"/>
              </a:rPr>
              <a:t>Updraft strength in hurricanes weaker </a:t>
            </a:r>
            <a:r>
              <a:rPr lang="en-US" sz="1800" dirty="0" smtClean="0">
                <a:latin typeface="Calibri" panose="020F0502020204030204" pitchFamily="34" charset="0"/>
              </a:rPr>
              <a:t>than typical thunderstorms</a:t>
            </a:r>
            <a:endParaRPr kumimoji="0" lang="en-US" sz="1800" b="0" i="0" u="none" strike="noStrike" cap="none" spc="0" normalizeH="0" baseline="0" dirty="0">
              <a:ln>
                <a:noFill/>
              </a:ln>
              <a:solidFill>
                <a:srgbClr val="000000"/>
              </a:solidFill>
              <a:effectLst/>
              <a:uFillTx/>
              <a:latin typeface="Calibri" panose="020F0502020204030204" pitchFamily="34" charset="0"/>
              <a:sym typeface="TradeGothic"/>
            </a:endParaRPr>
          </a:p>
        </p:txBody>
      </p:sp>
      <p:sp>
        <p:nvSpPr>
          <p:cNvPr id="11" name="TextBox 10"/>
          <p:cNvSpPr txBox="1"/>
          <p:nvPr/>
        </p:nvSpPr>
        <p:spPr>
          <a:xfrm>
            <a:off x="76200" y="5257800"/>
            <a:ext cx="45720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smtClean="0">
                <a:latin typeface="Calibri" panose="020F0502020204030204" pitchFamily="34" charset="0"/>
              </a:rPr>
              <a:t>Eyewall wind, precipitation structure, </a:t>
            </a:r>
            <a:r>
              <a:rPr lang="en-US" sz="1800" dirty="0" err="1" smtClean="0">
                <a:latin typeface="Calibri" panose="020F0502020204030204" pitchFamily="34" charset="0"/>
              </a:rPr>
              <a:t>stratiform</a:t>
            </a:r>
            <a:r>
              <a:rPr lang="en-US" sz="1800" dirty="0" smtClean="0">
                <a:latin typeface="Calibri" panose="020F0502020204030204" pitchFamily="34" charset="0"/>
              </a:rPr>
              <a:t> structure deduced from flight-level only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smtClean="0">
                <a:ln>
                  <a:noFill/>
                </a:ln>
                <a:solidFill>
                  <a:srgbClr val="000000"/>
                </a:solidFill>
                <a:effectLst/>
                <a:uFillTx/>
                <a:latin typeface="Calibri" panose="020F0502020204030204" pitchFamily="34" charset="0"/>
                <a:sym typeface="TradeGothic"/>
              </a:rPr>
              <a:t>Later confirmed by airborne Doppler</a:t>
            </a:r>
            <a:endParaRPr kumimoji="0" lang="en-US" sz="1800" b="0" i="0" u="none" strike="noStrike" cap="none" spc="0" normalizeH="0" baseline="0" dirty="0">
              <a:ln>
                <a:noFill/>
              </a:ln>
              <a:solidFill>
                <a:srgbClr val="000000"/>
              </a:solidFill>
              <a:effectLst/>
              <a:uFillTx/>
              <a:latin typeface="Calibri" panose="020F0502020204030204" pitchFamily="34" charset="0"/>
              <a:sym typeface="TradeGothic"/>
            </a:endParaRPr>
          </a:p>
        </p:txBody>
      </p:sp>
    </p:spTree>
    <p:extLst>
      <p:ext uri="{BB962C8B-B14F-4D97-AF65-F5344CB8AC3E}">
        <p14:creationId xmlns:p14="http://schemas.microsoft.com/office/powerpoint/2010/main" val="43476125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png" descr="09_REFLECTIONS_HEW (dragged).png"/>
          <p:cNvPicPr>
            <a:picLocks noChangeAspect="1"/>
          </p:cNvPicPr>
          <p:nvPr/>
        </p:nvPicPr>
        <p:blipFill>
          <a:blip r:embed="rId2" cstate="print">
            <a:extLst/>
          </a:blip>
          <a:stretch>
            <a:fillRect/>
          </a:stretch>
        </p:blipFill>
        <p:spPr>
          <a:xfrm>
            <a:off x="3831050" y="1696340"/>
            <a:ext cx="4703350" cy="4662717"/>
          </a:xfrm>
          <a:prstGeom prst="rect">
            <a:avLst/>
          </a:prstGeom>
          <a:ln w="12700">
            <a:miter lim="400000"/>
          </a:ln>
        </p:spPr>
      </p:pic>
      <p:sp>
        <p:nvSpPr>
          <p:cNvPr id="3" name="Shape 190"/>
          <p:cNvSpPr/>
          <p:nvPr/>
        </p:nvSpPr>
        <p:spPr>
          <a:xfrm>
            <a:off x="4212050" y="1371600"/>
            <a:ext cx="4046940"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atin typeface="Calibri"/>
                <a:ea typeface="Calibri"/>
                <a:cs typeface="Calibri"/>
                <a:sym typeface="Calibri"/>
              </a:defRPr>
            </a:lvl1pPr>
          </a:lstStyle>
          <a:p>
            <a:r>
              <a:rPr sz="2800" u="sng" dirty="0"/>
              <a:t>Eyewall </a:t>
            </a:r>
            <a:r>
              <a:rPr sz="2800" u="sng" dirty="0" smtClean="0"/>
              <a:t>Replacement</a:t>
            </a:r>
            <a:r>
              <a:rPr lang="en-US" sz="2800" u="sng" dirty="0" smtClean="0"/>
              <a:t> Cycle</a:t>
            </a:r>
            <a:endParaRPr sz="2800" u="sng" dirty="0"/>
          </a:p>
        </p:txBody>
      </p:sp>
      <p:sp>
        <p:nvSpPr>
          <p:cNvPr id="4" name="Shape 191"/>
          <p:cNvSpPr/>
          <p:nvPr/>
        </p:nvSpPr>
        <p:spPr>
          <a:xfrm>
            <a:off x="304800" y="2590800"/>
            <a:ext cx="3276600" cy="138499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a:latin typeface="+mn-lt"/>
                <a:ea typeface="+mn-ea"/>
                <a:cs typeface="+mn-cs"/>
                <a:sym typeface="Arial"/>
              </a:defRPr>
            </a:lvl1pPr>
          </a:lstStyle>
          <a:p>
            <a:pPr marL="225425" indent="-225425">
              <a:buFont typeface="Arial" panose="020B0604020202020204" pitchFamily="34" charset="0"/>
              <a:buChar char="•"/>
            </a:pPr>
            <a:r>
              <a:rPr lang="en-US" sz="2800" dirty="0" smtClean="0">
                <a:latin typeface="Calibri" panose="020F0502020204030204" pitchFamily="34" charset="0"/>
              </a:rPr>
              <a:t>Storm had w</a:t>
            </a:r>
            <a:r>
              <a:rPr sz="2800" dirty="0" smtClean="0">
                <a:latin typeface="Calibri" panose="020F0502020204030204" pitchFamily="34" charset="0"/>
              </a:rPr>
              <a:t>eak </a:t>
            </a:r>
            <a:r>
              <a:rPr sz="2800" dirty="0">
                <a:latin typeface="Calibri" panose="020F0502020204030204" pitchFamily="34" charset="0"/>
              </a:rPr>
              <a:t>updrafts &amp; little </a:t>
            </a:r>
            <a:r>
              <a:rPr sz="2800" dirty="0" err="1">
                <a:latin typeface="Calibri" panose="020F0502020204030204" pitchFamily="34" charset="0"/>
              </a:rPr>
              <a:t>supercooled</a:t>
            </a:r>
            <a:r>
              <a:rPr sz="2800" dirty="0">
                <a:latin typeface="Calibri" panose="020F0502020204030204" pitchFamily="34" charset="0"/>
              </a:rPr>
              <a:t> </a:t>
            </a:r>
            <a:r>
              <a:rPr sz="2800" dirty="0" smtClean="0">
                <a:latin typeface="Calibri" panose="020F0502020204030204" pitchFamily="34" charset="0"/>
              </a:rPr>
              <a:t>water</a:t>
            </a:r>
            <a:endParaRPr lang="en-US" sz="2800" dirty="0" smtClean="0">
              <a:latin typeface="Calibri" panose="020F0502020204030204" pitchFamily="34" charset="0"/>
            </a:endParaRPr>
          </a:p>
        </p:txBody>
      </p:sp>
      <p:sp>
        <p:nvSpPr>
          <p:cNvPr id="7" name="Shape 193"/>
          <p:cNvSpPr/>
          <p:nvPr/>
        </p:nvSpPr>
        <p:spPr>
          <a:xfrm>
            <a:off x="7032171" y="6324600"/>
            <a:ext cx="1426029"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rPr lang="en-US" dirty="0" smtClean="0"/>
              <a:t>Willoughby et al </a:t>
            </a:r>
            <a:r>
              <a:rPr dirty="0" smtClean="0"/>
              <a:t>(198</a:t>
            </a:r>
            <a:r>
              <a:rPr lang="en-US" dirty="0"/>
              <a:t>5</a:t>
            </a:r>
            <a:r>
              <a:rPr dirty="0" smtClean="0"/>
              <a:t>)</a:t>
            </a:r>
            <a:endParaRPr dirty="0"/>
          </a:p>
        </p:txBody>
      </p:sp>
      <p:sp>
        <p:nvSpPr>
          <p:cNvPr id="8" name="Shape 186"/>
          <p:cNvSpPr txBox="1">
            <a:spLocks/>
          </p:cNvSpPr>
          <p:nvPr/>
        </p:nvSpPr>
        <p:spPr>
          <a:xfrm>
            <a:off x="76200" y="152400"/>
            <a:ext cx="6951821" cy="1168108"/>
          </a:xfrm>
          <a:prstGeom prst="rect">
            <a:avLst/>
          </a:prstGeom>
        </p:spPr>
        <p:txBody>
          <a:bodyPr>
            <a:normAutofit/>
          </a:bodyPr>
          <a:lstStyle>
            <a:lvl1pPr marL="0" marR="0" indent="0" algn="l" defTabSz="914400" rtl="0" latinLnBrk="0">
              <a:lnSpc>
                <a:spcPct val="85000"/>
              </a:lnSpc>
              <a:spcBef>
                <a:spcPts val="0"/>
              </a:spcBef>
              <a:spcAft>
                <a:spcPts val="0"/>
              </a:spcAft>
              <a:buClrTx/>
              <a:buSzTx/>
              <a:buFontTx/>
              <a:buNone/>
              <a:tabLst/>
              <a:defRPr sz="4800" b="0" i="0" u="none" strike="noStrike" cap="none" spc="0" baseline="0">
                <a:ln>
                  <a:noFill/>
                </a:ln>
                <a:solidFill>
                  <a:schemeClr val="accent3">
                    <a:lumOff val="44000"/>
                  </a:schemeClr>
                </a:solidFill>
                <a:uFillTx/>
                <a:latin typeface="Calibri"/>
                <a:ea typeface="Calibri"/>
                <a:cs typeface="Calibri"/>
                <a:sym typeface="Calibri"/>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a:lstStyle>
          <a:p>
            <a:pPr algn="ctr" hangingPunct="1"/>
            <a:r>
              <a:rPr lang="en-US" sz="3600" dirty="0" smtClean="0">
                <a:solidFill>
                  <a:srgbClr val="FFFF00"/>
                </a:solidFill>
              </a:rPr>
              <a:t>STORMFURY-related studies on inner core structure</a:t>
            </a:r>
            <a:endParaRPr lang="en-US" sz="3600" dirty="0">
              <a:solidFill>
                <a:srgbClr val="FFFF00"/>
              </a:solidFill>
            </a:endParaRPr>
          </a:p>
        </p:txBody>
      </p:sp>
    </p:spTree>
    <p:extLst>
      <p:ext uri="{BB962C8B-B14F-4D97-AF65-F5344CB8AC3E}">
        <p14:creationId xmlns:p14="http://schemas.microsoft.com/office/powerpoint/2010/main" val="220858664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sldNum" sz="quarter" idx="2"/>
          </p:nvPr>
        </p:nvSpPr>
        <p:spPr>
          <a:xfrm>
            <a:off x="8775739" y="6465560"/>
            <a:ext cx="330161"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8</a:t>
            </a:fld>
            <a:endParaRPr/>
          </a:p>
        </p:txBody>
      </p:sp>
      <p:pic>
        <p:nvPicPr>
          <p:cNvPr id="197" name="image30.png" descr="Screen Shot 2011-12-20 at 3.02.08 PM.png"/>
          <p:cNvPicPr>
            <a:picLocks noChangeAspect="1"/>
          </p:cNvPicPr>
          <p:nvPr/>
        </p:nvPicPr>
        <p:blipFill>
          <a:blip r:embed="rId2" cstate="print">
            <a:extLst/>
          </a:blip>
          <a:stretch>
            <a:fillRect/>
          </a:stretch>
        </p:blipFill>
        <p:spPr>
          <a:xfrm>
            <a:off x="5290077" y="4252364"/>
            <a:ext cx="3778664" cy="1969429"/>
          </a:xfrm>
          <a:prstGeom prst="rect">
            <a:avLst/>
          </a:prstGeom>
          <a:ln w="12700">
            <a:miter lim="400000"/>
          </a:ln>
        </p:spPr>
      </p:pic>
      <p:sp>
        <p:nvSpPr>
          <p:cNvPr id="198" name="Shape 198"/>
          <p:cNvSpPr/>
          <p:nvPr/>
        </p:nvSpPr>
        <p:spPr>
          <a:xfrm>
            <a:off x="-1" y="185413"/>
            <a:ext cx="8135258" cy="80490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85000"/>
              </a:lnSpc>
              <a:defRPr sz="5400">
                <a:solidFill>
                  <a:schemeClr val="accent3">
                    <a:lumOff val="44000"/>
                  </a:schemeClr>
                </a:solidFill>
                <a:latin typeface="Calibri"/>
                <a:ea typeface="Calibri"/>
                <a:cs typeface="Calibri"/>
                <a:sym typeface="Calibri"/>
              </a:defRPr>
            </a:lvl1pPr>
          </a:lstStyle>
          <a:p>
            <a:r>
              <a:rPr dirty="0" smtClean="0">
                <a:solidFill>
                  <a:srgbClr val="FFFF00"/>
                </a:solidFill>
              </a:rPr>
              <a:t>STORMFURY</a:t>
            </a:r>
            <a:r>
              <a:rPr lang="en-US" dirty="0" smtClean="0">
                <a:solidFill>
                  <a:srgbClr val="FFFF00"/>
                </a:solidFill>
              </a:rPr>
              <a:t>: </a:t>
            </a:r>
            <a:r>
              <a:rPr lang="en-US" u="sng" dirty="0" smtClean="0">
                <a:solidFill>
                  <a:srgbClr val="FFFF00"/>
                </a:solidFill>
              </a:rPr>
              <a:t>Abandoned</a:t>
            </a:r>
            <a:endParaRPr u="sng" dirty="0">
              <a:solidFill>
                <a:srgbClr val="FFFF00"/>
              </a:solidFill>
            </a:endParaRPr>
          </a:p>
        </p:txBody>
      </p:sp>
      <p:grpSp>
        <p:nvGrpSpPr>
          <p:cNvPr id="202" name="Group 202"/>
          <p:cNvGrpSpPr/>
          <p:nvPr/>
        </p:nvGrpSpPr>
        <p:grpSpPr>
          <a:xfrm>
            <a:off x="312115" y="1905000"/>
            <a:ext cx="4899461" cy="3576321"/>
            <a:chOff x="0" y="0"/>
            <a:chExt cx="4899459" cy="3576320"/>
          </a:xfrm>
        </p:grpSpPr>
        <p:sp>
          <p:nvSpPr>
            <p:cNvPr id="200" name="Shape 200"/>
            <p:cNvSpPr/>
            <p:nvPr/>
          </p:nvSpPr>
          <p:spPr>
            <a:xfrm>
              <a:off x="0" y="0"/>
              <a:ext cx="4899460" cy="3337348"/>
            </a:xfrm>
            <a:prstGeom prst="rect">
              <a:avLst/>
            </a:prstGeom>
            <a:solidFill>
              <a:srgbClr val="F9FFC1"/>
            </a:solidFill>
            <a:ln w="38100" cap="flat">
              <a:solidFill>
                <a:srgbClr val="000000"/>
              </a:solidFill>
              <a:prstDash val="solid"/>
              <a:miter lim="800000"/>
            </a:ln>
            <a:effectLst>
              <a:outerShdw blurRad="63500" dist="107762" dir="2700000" rotWithShape="0">
                <a:srgbClr val="808080">
                  <a:alpha val="50000"/>
                </a:srgbClr>
              </a:outerShdw>
            </a:effectLst>
          </p:spPr>
          <p:txBody>
            <a:bodyPr wrap="square" lIns="45719" tIns="45719" rIns="45719" bIns="45719" numCol="1" anchor="t">
              <a:noAutofit/>
            </a:bodyPr>
            <a:lstStyle/>
            <a:p>
              <a:pPr>
                <a:spcBef>
                  <a:spcPts val="2500"/>
                </a:spcBef>
                <a:defRPr sz="2800" b="1">
                  <a:latin typeface="Calibri"/>
                  <a:ea typeface="Calibri"/>
                  <a:cs typeface="Calibri"/>
                  <a:sym typeface="Calibri"/>
                </a:defRPr>
              </a:pPr>
              <a:endParaRPr/>
            </a:p>
          </p:txBody>
        </p:sp>
        <p:sp>
          <p:nvSpPr>
            <p:cNvPr id="201" name="Shape 201"/>
            <p:cNvSpPr/>
            <p:nvPr/>
          </p:nvSpPr>
          <p:spPr>
            <a:xfrm>
              <a:off x="0" y="0"/>
              <a:ext cx="4899460" cy="35763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342900" indent="-342900">
                <a:spcBef>
                  <a:spcPts val="2500"/>
                </a:spcBef>
                <a:buSzPct val="100000"/>
                <a:buFont typeface="Arial"/>
                <a:buChar char="•"/>
                <a:defRPr sz="2800" b="1">
                  <a:latin typeface="Calibri"/>
                  <a:ea typeface="Calibri"/>
                  <a:cs typeface="Calibri"/>
                  <a:sym typeface="Calibri"/>
                </a:defRPr>
              </a:pPr>
              <a:r>
                <a:rPr dirty="0"/>
                <a:t>Limited </a:t>
              </a:r>
              <a:r>
                <a:rPr dirty="0" err="1"/>
                <a:t>supercooled</a:t>
              </a:r>
              <a:r>
                <a:rPr dirty="0"/>
                <a:t> water</a:t>
              </a:r>
              <a:endParaRPr dirty="0">
                <a:latin typeface="+mn-lt"/>
                <a:ea typeface="+mn-ea"/>
                <a:cs typeface="+mn-cs"/>
                <a:sym typeface="Arial"/>
              </a:endParaRPr>
            </a:p>
            <a:p>
              <a:pPr marL="342900" indent="-342900">
                <a:spcBef>
                  <a:spcPts val="2500"/>
                </a:spcBef>
                <a:buSzPct val="100000"/>
                <a:buFont typeface="Arial"/>
                <a:buChar char="•"/>
                <a:defRPr sz="2800" b="1">
                  <a:latin typeface="Calibri"/>
                  <a:ea typeface="Calibri"/>
                  <a:cs typeface="Calibri"/>
                  <a:sym typeface="Calibri"/>
                </a:defRPr>
              </a:pPr>
              <a:r>
                <a:rPr dirty="0"/>
                <a:t>Eye expansion happens in unmodified hurricanes</a:t>
              </a:r>
              <a:endParaRPr dirty="0">
                <a:latin typeface="+mn-lt"/>
                <a:ea typeface="+mn-ea"/>
                <a:cs typeface="+mn-cs"/>
                <a:sym typeface="Arial"/>
              </a:endParaRPr>
            </a:p>
            <a:p>
              <a:pPr marL="342900" indent="-342900">
                <a:spcBef>
                  <a:spcPts val="2500"/>
                </a:spcBef>
                <a:buSzPct val="100000"/>
                <a:buFont typeface="Arial"/>
                <a:buChar char="•"/>
                <a:defRPr sz="2800" b="1">
                  <a:latin typeface="Calibri"/>
                  <a:ea typeface="Calibri"/>
                  <a:cs typeface="Calibri"/>
                  <a:sym typeface="Calibri"/>
                </a:defRPr>
              </a:pPr>
              <a:r>
                <a:rPr dirty="0"/>
                <a:t>Political difficulty with finding experimental subjects</a:t>
              </a:r>
            </a:p>
          </p:txBody>
        </p:sp>
      </p:grpSp>
      <p:pic>
        <p:nvPicPr>
          <p:cNvPr id="203" name="image31.jpeg" descr="BAMS_cover_1985.jpg"/>
          <p:cNvPicPr>
            <a:picLocks noChangeAspect="1"/>
          </p:cNvPicPr>
          <p:nvPr/>
        </p:nvPicPr>
        <p:blipFill>
          <a:blip r:embed="rId3" cstate="print">
            <a:extLst/>
          </a:blip>
          <a:stretch>
            <a:fillRect/>
          </a:stretch>
        </p:blipFill>
        <p:spPr>
          <a:xfrm>
            <a:off x="6153727" y="1333993"/>
            <a:ext cx="2247090" cy="2948411"/>
          </a:xfrm>
          <a:prstGeom prst="rect">
            <a:avLst/>
          </a:prstGeom>
          <a:ln w="12700">
            <a:miter lim="400000"/>
          </a:ln>
        </p:spPr>
      </p:pic>
      <p:sp>
        <p:nvSpPr>
          <p:cNvPr id="204" name="Shape 204"/>
          <p:cNvSpPr/>
          <p:nvPr/>
        </p:nvSpPr>
        <p:spPr>
          <a:xfrm>
            <a:off x="7356592" y="1458148"/>
            <a:ext cx="1016000" cy="23927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100">
                <a:latin typeface="+mn-lt"/>
                <a:ea typeface="+mn-ea"/>
                <a:cs typeface="+mn-cs"/>
                <a:sym typeface="Arial"/>
              </a:defRPr>
            </a:lvl1pPr>
          </a:lstStyle>
          <a:p>
            <a:r>
              <a:t>August 1985</a:t>
            </a:r>
          </a:p>
        </p:txBody>
      </p:sp>
    </p:spTree>
    <p:extLst>
      <p:ext uri="{BB962C8B-B14F-4D97-AF65-F5344CB8AC3E}">
        <p14:creationId xmlns:p14="http://schemas.microsoft.com/office/powerpoint/2010/main" val="357565493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sldNum" sz="quarter" idx="2"/>
          </p:nvPr>
        </p:nvSpPr>
        <p:spPr>
          <a:xfrm>
            <a:off x="8790820" y="6465560"/>
            <a:ext cx="315080" cy="3133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9</a:t>
            </a:fld>
            <a:endParaRPr/>
          </a:p>
        </p:txBody>
      </p:sp>
      <p:sp>
        <p:nvSpPr>
          <p:cNvPr id="208" name="Shape 208"/>
          <p:cNvSpPr>
            <a:spLocks noGrp="1"/>
          </p:cNvSpPr>
          <p:nvPr>
            <p:ph type="title"/>
          </p:nvPr>
        </p:nvSpPr>
        <p:spPr>
          <a:xfrm>
            <a:off x="-1" y="0"/>
            <a:ext cx="7848601" cy="1371600"/>
          </a:xfrm>
          <a:prstGeom prst="rect">
            <a:avLst/>
          </a:prstGeom>
        </p:spPr>
        <p:txBody>
          <a:bodyPr>
            <a:noAutofit/>
          </a:bodyPr>
          <a:lstStyle>
            <a:lvl1pPr>
              <a:defRPr sz="4400">
                <a:latin typeface="Calibri"/>
                <a:ea typeface="Calibri"/>
                <a:cs typeface="Calibri"/>
                <a:sym typeface="Calibri"/>
              </a:defRPr>
            </a:lvl1pPr>
          </a:lstStyle>
          <a:p>
            <a:r>
              <a:rPr lang="en-US" sz="3600" dirty="0" smtClean="0">
                <a:solidFill>
                  <a:srgbClr val="FFFF00"/>
                </a:solidFill>
              </a:rPr>
              <a:t>Post-STORMFURY (1984-2005): </a:t>
            </a:r>
            <a:br>
              <a:rPr lang="en-US" sz="3600" dirty="0" smtClean="0">
                <a:solidFill>
                  <a:srgbClr val="FFFF00"/>
                </a:solidFill>
              </a:rPr>
            </a:br>
            <a:r>
              <a:rPr lang="en-US" sz="3600" dirty="0" smtClean="0">
                <a:solidFill>
                  <a:srgbClr val="FFFF00"/>
                </a:solidFill>
              </a:rPr>
              <a:t>New instruments, insights, and impacts</a:t>
            </a:r>
            <a:endParaRPr sz="3600" dirty="0">
              <a:solidFill>
                <a:srgbClr val="FFFF00"/>
              </a:solidFill>
            </a:endParaRPr>
          </a:p>
        </p:txBody>
      </p:sp>
      <p:pic>
        <p:nvPicPr>
          <p:cNvPr id="209" name="image32.png" descr="09_REFLECTIONS_HEW (dragged) 3.png"/>
          <p:cNvPicPr>
            <a:picLocks noChangeAspect="1"/>
          </p:cNvPicPr>
          <p:nvPr/>
        </p:nvPicPr>
        <p:blipFill>
          <a:blip r:embed="rId2" cstate="print">
            <a:extLst/>
          </a:blip>
          <a:stretch>
            <a:fillRect/>
          </a:stretch>
        </p:blipFill>
        <p:spPr>
          <a:xfrm>
            <a:off x="37001" y="1821404"/>
            <a:ext cx="5373200" cy="4427244"/>
          </a:xfrm>
          <a:prstGeom prst="rect">
            <a:avLst/>
          </a:prstGeom>
          <a:ln w="12700">
            <a:miter lim="400000"/>
          </a:ln>
        </p:spPr>
      </p:pic>
      <p:pic>
        <p:nvPicPr>
          <p:cNvPr id="210" name="image33.png" descr="09_REFLECTIONS_HEW (dragged) 4.png"/>
          <p:cNvPicPr>
            <a:picLocks noChangeAspect="1"/>
          </p:cNvPicPr>
          <p:nvPr/>
        </p:nvPicPr>
        <p:blipFill>
          <a:blip r:embed="rId3" cstate="print">
            <a:extLst/>
          </a:blip>
          <a:stretch>
            <a:fillRect/>
          </a:stretch>
        </p:blipFill>
        <p:spPr>
          <a:xfrm>
            <a:off x="5581158" y="1821404"/>
            <a:ext cx="3336263" cy="4405682"/>
          </a:xfrm>
          <a:prstGeom prst="rect">
            <a:avLst/>
          </a:prstGeom>
          <a:ln w="12700">
            <a:miter lim="400000"/>
          </a:ln>
        </p:spPr>
      </p:pic>
      <p:pic>
        <p:nvPicPr>
          <p:cNvPr id="211" name="image34.jpeg" descr="DSCF0052.JPG"/>
          <p:cNvPicPr>
            <a:picLocks noChangeAspect="1"/>
          </p:cNvPicPr>
          <p:nvPr/>
        </p:nvPicPr>
        <p:blipFill>
          <a:blip r:embed="rId4" cstate="print">
            <a:extLst/>
          </a:blip>
          <a:stretch>
            <a:fillRect/>
          </a:stretch>
        </p:blipFill>
        <p:spPr>
          <a:xfrm>
            <a:off x="990600" y="1821404"/>
            <a:ext cx="7315642" cy="4396928"/>
          </a:xfrm>
          <a:prstGeom prst="rect">
            <a:avLst/>
          </a:prstGeom>
          <a:ln w="12700">
            <a:miter lim="400000"/>
          </a:ln>
        </p:spPr>
      </p:pic>
      <p:sp>
        <p:nvSpPr>
          <p:cNvPr id="212" name="Shape 212"/>
          <p:cNvSpPr/>
          <p:nvPr/>
        </p:nvSpPr>
        <p:spPr>
          <a:xfrm>
            <a:off x="6310571" y="6612883"/>
            <a:ext cx="2584020" cy="243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atin typeface="Calibri"/>
                <a:ea typeface="Calibri"/>
                <a:cs typeface="Calibri"/>
                <a:sym typeface="Calibri"/>
              </a:defRPr>
            </a:lvl1pPr>
          </a:lstStyle>
          <a:p>
            <a:r>
              <a:t>S. Aberson, AOML/HRD, J. Franklin NHC</a:t>
            </a:r>
          </a:p>
        </p:txBody>
      </p:sp>
      <p:sp>
        <p:nvSpPr>
          <p:cNvPr id="9" name="Shape 208"/>
          <p:cNvSpPr txBox="1">
            <a:spLocks/>
          </p:cNvSpPr>
          <p:nvPr/>
        </p:nvSpPr>
        <p:spPr>
          <a:xfrm>
            <a:off x="2819400" y="830885"/>
            <a:ext cx="7696200" cy="13716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85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Calibri"/>
                <a:ea typeface="Calibri"/>
                <a:cs typeface="Calibri"/>
                <a:sym typeface="Calibri"/>
              </a:defRPr>
            </a:lvl1pPr>
            <a:lvl2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5pPr>
            <a:lvl6pPr marL="0" marR="0" indent="4572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6pPr>
            <a:lvl7pPr marL="0" marR="0" indent="9144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7pPr>
            <a:lvl8pPr marL="0" marR="0" indent="13716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8pPr>
            <a:lvl9pPr marL="0" marR="0" indent="1828800" algn="l" defTabSz="914400" rtl="0" latinLnBrk="0">
              <a:lnSpc>
                <a:spcPct val="85000"/>
              </a:lnSpc>
              <a:spcBef>
                <a:spcPts val="0"/>
              </a:spcBef>
              <a:spcAft>
                <a:spcPts val="0"/>
              </a:spcAft>
              <a:buClrTx/>
              <a:buSzTx/>
              <a:buFontTx/>
              <a:buNone/>
              <a:tabLst/>
              <a:defRPr sz="5400" b="0" i="0" u="none" strike="noStrike" cap="none" spc="0" baseline="0">
                <a:ln>
                  <a:noFill/>
                </a:ln>
                <a:solidFill>
                  <a:schemeClr val="accent3">
                    <a:lumOff val="44000"/>
                  </a:schemeClr>
                </a:solidFill>
                <a:uFillTx/>
                <a:latin typeface="+mn-lt"/>
                <a:ea typeface="+mn-ea"/>
                <a:cs typeface="+mn-cs"/>
                <a:sym typeface="Arial"/>
              </a:defRPr>
            </a:lvl9pPr>
          </a:lstStyle>
          <a:p>
            <a:pPr hangingPunct="1"/>
            <a:r>
              <a:rPr lang="en-US" sz="3200" u="sng" dirty="0" smtClean="0">
                <a:solidFill>
                  <a:schemeClr val="tx1"/>
                </a:solidFill>
              </a:rPr>
              <a:t>GPS </a:t>
            </a:r>
            <a:r>
              <a:rPr lang="en-US" sz="3200" u="sng" dirty="0" err="1" smtClean="0">
                <a:solidFill>
                  <a:schemeClr val="tx1"/>
                </a:solidFill>
              </a:rPr>
              <a:t>Dropwindsondes</a:t>
            </a:r>
            <a:endParaRPr lang="en-US" sz="3200" u="sng" dirty="0">
              <a:solidFill>
                <a:schemeClr val="tx1"/>
              </a:solidFill>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E3070F"/>
      </a:accent1>
      <a:accent2>
        <a:srgbClr val="333399"/>
      </a:accent2>
      <a:accent3>
        <a:srgbClr val="8F8F8F"/>
      </a:accent3>
      <a:accent4>
        <a:srgbClr val="707070"/>
      </a:accent4>
      <a:accent5>
        <a:srgbClr val="D50000"/>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E3070F"/>
      </a:accent1>
      <a:accent2>
        <a:srgbClr val="333399"/>
      </a:accent2>
      <a:accent3>
        <a:srgbClr val="8F8F8F"/>
      </a:accent3>
      <a:accent4>
        <a:srgbClr val="707070"/>
      </a:accent4>
      <a:accent5>
        <a:srgbClr val="D50000"/>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adeGothic"/>
            <a:ea typeface="TradeGothic"/>
            <a:cs typeface="TradeGothic"/>
            <a:sym typeface="Trade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14591</TotalTime>
  <Words>2201</Words>
  <Application>Microsoft Office PowerPoint</Application>
  <PresentationFormat>On-screen Show (4:3)</PresentationFormat>
  <Paragraphs>352</Paragraphs>
  <Slides>37</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 Unicode MS</vt:lpstr>
      <vt:lpstr>MS PGothic</vt:lpstr>
      <vt:lpstr>Arial</vt:lpstr>
      <vt:lpstr>Calibri</vt:lpstr>
      <vt:lpstr>Helvetica</vt:lpstr>
      <vt:lpstr>Symbol</vt:lpstr>
      <vt:lpstr>TradeGothic</vt:lpstr>
      <vt:lpstr>TradeGothicBoldCondTwenty</vt:lpstr>
      <vt:lpstr>TradeGothicBoldTwo</vt:lpstr>
      <vt:lpstr>Default Design</vt:lpstr>
      <vt:lpstr>Using Aircraft Observations to Improve the Understanding and Prediction of Tropical Cyclones</vt:lpstr>
      <vt:lpstr>Aircraft Observations and Hurricane Research</vt:lpstr>
      <vt:lpstr>History of NOAA Airborne Hurricane Research</vt:lpstr>
      <vt:lpstr>PowerPoint Presentation</vt:lpstr>
      <vt:lpstr>PowerPoint Presentation</vt:lpstr>
      <vt:lpstr>STORMFURY-related studies on inner core structure</vt:lpstr>
      <vt:lpstr>PowerPoint Presentation</vt:lpstr>
      <vt:lpstr>PowerPoint Presentation</vt:lpstr>
      <vt:lpstr>Post-STORMFURY (1984-2005):  New instruments, insights, and impacts</vt:lpstr>
      <vt:lpstr>NOAA WP-3Ds (1976-today)</vt:lpstr>
      <vt:lpstr>PowerPoint Presentation</vt:lpstr>
      <vt:lpstr>PowerPoint Presentation</vt:lpstr>
      <vt:lpstr>PowerPoint Presentation</vt:lpstr>
      <vt:lpstr>Post-Stormfury: Airborne Doppler Radar</vt:lpstr>
      <vt:lpstr>Post-Stormfury: Stepped Frequency Microwave Radiometer (SFMR)</vt:lpstr>
      <vt:lpstr>PowerPoint Presentation</vt:lpstr>
      <vt:lpstr>Post-STORMFURY (1984-2005):  New instruments, insights, and impacts</vt:lpstr>
      <vt:lpstr>Post-STORMFURY (1984-2005):  New instruments, insights, and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Tropical Cyclone Forecasts Using Aircraft Observations:  A Historical Perspective</dc:title>
  <dc:creator>Robert Rogers</dc:creator>
  <cp:lastModifiedBy>Robert Rogers</cp:lastModifiedBy>
  <cp:revision>53</cp:revision>
  <dcterms:modified xsi:type="dcterms:W3CDTF">2017-09-18T15:09:58Z</dcterms:modified>
</cp:coreProperties>
</file>