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5" r:id="rId3"/>
    <p:sldId id="284" r:id="rId4"/>
    <p:sldId id="266" r:id="rId5"/>
    <p:sldId id="267" r:id="rId6"/>
    <p:sldId id="277" r:id="rId7"/>
    <p:sldId id="269" r:id="rId8"/>
    <p:sldId id="270" r:id="rId9"/>
    <p:sldId id="271" r:id="rId10"/>
    <p:sldId id="272" r:id="rId11"/>
    <p:sldId id="278" r:id="rId12"/>
    <p:sldId id="276" r:id="rId13"/>
    <p:sldId id="273" r:id="rId14"/>
    <p:sldId id="280" r:id="rId15"/>
  </p:sldIdLst>
  <p:sldSz cx="9144000" cy="5143500" type="screen16x9"/>
  <p:notesSz cx="6858000" cy="9144000"/>
  <p:defaultTextStyle>
    <a:defPPr>
      <a:defRPr lang="en-US"/>
    </a:defPPr>
    <a:lvl1pPr marL="0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46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91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837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783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729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674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620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566" algn="l" defTabSz="68589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203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701"/>
  </p:normalViewPr>
  <p:slideViewPr>
    <p:cSldViewPr>
      <p:cViewPr varScale="1">
        <p:scale>
          <a:sx n="193" d="100"/>
          <a:sy n="193" d="100"/>
        </p:scale>
        <p:origin x="208" y="6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44F0-3F21-3443-8C91-A94EDD549DAB}" type="datetimeFigureOut">
              <a:rPr kumimoji="1" lang="zh-CN" altLang="en-US" smtClean="0"/>
              <a:pPr/>
              <a:t>2017/1/5</a:t>
            </a:fld>
            <a:endParaRPr kumimoji="1"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zh-CN" smtClean="0"/>
              <a:t>Click to edit Master text styles</a:t>
            </a:r>
          </a:p>
          <a:p>
            <a:pPr lvl="1"/>
            <a:r>
              <a:rPr kumimoji="1" lang="en-US" altLang="zh-CN" smtClean="0"/>
              <a:t>Second level</a:t>
            </a:r>
          </a:p>
          <a:p>
            <a:pPr lvl="2"/>
            <a:r>
              <a:rPr kumimoji="1" lang="en-US" altLang="zh-CN" smtClean="0"/>
              <a:t>Third level</a:t>
            </a:r>
          </a:p>
          <a:p>
            <a:pPr lvl="3"/>
            <a:r>
              <a:rPr kumimoji="1" lang="en-US" altLang="zh-CN" smtClean="0"/>
              <a:t>Fourth level</a:t>
            </a:r>
          </a:p>
          <a:p>
            <a:pPr lvl="4"/>
            <a:r>
              <a:rPr kumimoji="1" lang="en-US" altLang="zh-CN" smtClean="0"/>
              <a:t>Fifth level</a:t>
            </a:r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5FA83-CBA6-3D48-BFF8-131C8C9FBA2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770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46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91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837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783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729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674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620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566" algn="l" defTabSz="34294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5FA83-CBA6-3D48-BFF8-131C8C9FBA21}" type="slidenum">
              <a:rPr kumimoji="1" lang="zh-CN" altLang="en-US" smtClean="0"/>
              <a:pPr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563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5FA83-CBA6-3D48-BFF8-131C8C9FBA21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2221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5FA83-CBA6-3D48-BFF8-131C8C9FBA21}" type="slidenum">
              <a:rPr kumimoji="1" lang="zh-CN" altLang="en-US" smtClean="0"/>
              <a:pPr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5673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83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78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72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67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6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56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46" indent="0">
              <a:buNone/>
              <a:defRPr sz="1500" b="1"/>
            </a:lvl2pPr>
            <a:lvl3pPr marL="685891" indent="0">
              <a:buNone/>
              <a:defRPr sz="1400" b="1"/>
            </a:lvl3pPr>
            <a:lvl4pPr marL="1028837" indent="0">
              <a:buNone/>
              <a:defRPr sz="1200" b="1"/>
            </a:lvl4pPr>
            <a:lvl5pPr marL="1371783" indent="0">
              <a:buNone/>
              <a:defRPr sz="1200" b="1"/>
            </a:lvl5pPr>
            <a:lvl6pPr marL="1714729" indent="0">
              <a:buNone/>
              <a:defRPr sz="1200" b="1"/>
            </a:lvl6pPr>
            <a:lvl7pPr marL="2057674" indent="0">
              <a:buNone/>
              <a:defRPr sz="1200" b="1"/>
            </a:lvl7pPr>
            <a:lvl8pPr marL="2400620" indent="0">
              <a:buNone/>
              <a:defRPr sz="1200" b="1"/>
            </a:lvl8pPr>
            <a:lvl9pPr marL="274356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46" indent="0">
              <a:buNone/>
              <a:defRPr sz="1500" b="1"/>
            </a:lvl2pPr>
            <a:lvl3pPr marL="685891" indent="0">
              <a:buNone/>
              <a:defRPr sz="1400" b="1"/>
            </a:lvl3pPr>
            <a:lvl4pPr marL="1028837" indent="0">
              <a:buNone/>
              <a:defRPr sz="1200" b="1"/>
            </a:lvl4pPr>
            <a:lvl5pPr marL="1371783" indent="0">
              <a:buNone/>
              <a:defRPr sz="1200" b="1"/>
            </a:lvl5pPr>
            <a:lvl6pPr marL="1714729" indent="0">
              <a:buNone/>
              <a:defRPr sz="1200" b="1"/>
            </a:lvl6pPr>
            <a:lvl7pPr marL="2057674" indent="0">
              <a:buNone/>
              <a:defRPr sz="1200" b="1"/>
            </a:lvl7pPr>
            <a:lvl8pPr marL="2400620" indent="0">
              <a:buNone/>
              <a:defRPr sz="1200" b="1"/>
            </a:lvl8pPr>
            <a:lvl9pPr marL="274356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46" indent="0">
              <a:buNone/>
              <a:defRPr sz="900"/>
            </a:lvl2pPr>
            <a:lvl3pPr marL="685891" indent="0">
              <a:buNone/>
              <a:defRPr sz="800"/>
            </a:lvl3pPr>
            <a:lvl4pPr marL="1028837" indent="0">
              <a:buNone/>
              <a:defRPr sz="700"/>
            </a:lvl4pPr>
            <a:lvl5pPr marL="1371783" indent="0">
              <a:buNone/>
              <a:defRPr sz="700"/>
            </a:lvl5pPr>
            <a:lvl6pPr marL="1714729" indent="0">
              <a:buNone/>
              <a:defRPr sz="700"/>
            </a:lvl6pPr>
            <a:lvl7pPr marL="2057674" indent="0">
              <a:buNone/>
              <a:defRPr sz="700"/>
            </a:lvl7pPr>
            <a:lvl8pPr marL="2400620" indent="0">
              <a:buNone/>
              <a:defRPr sz="700"/>
            </a:lvl8pPr>
            <a:lvl9pPr marL="2743566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46" indent="0">
              <a:buNone/>
              <a:defRPr sz="2100"/>
            </a:lvl2pPr>
            <a:lvl3pPr marL="685891" indent="0">
              <a:buNone/>
              <a:defRPr sz="1800"/>
            </a:lvl3pPr>
            <a:lvl4pPr marL="1028837" indent="0">
              <a:buNone/>
              <a:defRPr sz="1500"/>
            </a:lvl4pPr>
            <a:lvl5pPr marL="1371783" indent="0">
              <a:buNone/>
              <a:defRPr sz="1500"/>
            </a:lvl5pPr>
            <a:lvl6pPr marL="1714729" indent="0">
              <a:buNone/>
              <a:defRPr sz="1500"/>
            </a:lvl6pPr>
            <a:lvl7pPr marL="2057674" indent="0">
              <a:buNone/>
              <a:defRPr sz="1500"/>
            </a:lvl7pPr>
            <a:lvl8pPr marL="2400620" indent="0">
              <a:buNone/>
              <a:defRPr sz="1500"/>
            </a:lvl8pPr>
            <a:lvl9pPr marL="2743566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46" indent="0">
              <a:buNone/>
              <a:defRPr sz="900"/>
            </a:lvl2pPr>
            <a:lvl3pPr marL="685891" indent="0">
              <a:buNone/>
              <a:defRPr sz="800"/>
            </a:lvl3pPr>
            <a:lvl4pPr marL="1028837" indent="0">
              <a:buNone/>
              <a:defRPr sz="700"/>
            </a:lvl4pPr>
            <a:lvl5pPr marL="1371783" indent="0">
              <a:buNone/>
              <a:defRPr sz="700"/>
            </a:lvl5pPr>
            <a:lvl6pPr marL="1714729" indent="0">
              <a:buNone/>
              <a:defRPr sz="700"/>
            </a:lvl6pPr>
            <a:lvl7pPr marL="2057674" indent="0">
              <a:buNone/>
              <a:defRPr sz="700"/>
            </a:lvl7pPr>
            <a:lvl8pPr marL="2400620" indent="0">
              <a:buNone/>
              <a:defRPr sz="700"/>
            </a:lvl8pPr>
            <a:lvl9pPr marL="2743566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9" tIns="34295" rIns="68589" bIns="342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9" tIns="34295" rIns="68589" bIns="342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9" tIns="34295" rIns="68589" bIns="34295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5B445-7168-4361-A138-E3BD7607425D}" type="datetimeFigureOut">
              <a:rPr lang="en-US" smtClean="0"/>
              <a:pPr/>
              <a:t>1/5/17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9" tIns="34295" rIns="68589" bIns="34295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68589" tIns="34295" rIns="68589" bIns="34295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02329-7CB2-4D3C-9963-D08C0AA1D3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91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09" indent="-257209" algn="l" defTabSz="68589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87" indent="-214341" algn="l" defTabSz="68589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364" indent="-171473" algn="l" defTabSz="68589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310" indent="-171473" algn="l" defTabSz="685891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256" indent="-171473" algn="l" defTabSz="685891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201" indent="-171473" algn="l" defTabSz="685891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147" indent="-171473" algn="l" defTabSz="685891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093" indent="-171473" algn="l" defTabSz="685891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039" indent="-171473" algn="l" defTabSz="685891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46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91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837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83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729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674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620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566" algn="l" defTabSz="6858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7" Type="http://schemas.openxmlformats.org/officeDocument/2006/relationships/image" Target="../media/image68.png"/><Relationship Id="rId8" Type="http://schemas.openxmlformats.org/officeDocument/2006/relationships/image" Target="../media/image69.png"/><Relationship Id="rId9" Type="http://schemas.openxmlformats.org/officeDocument/2006/relationships/image" Target="../media/image70.png"/><Relationship Id="rId10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4" Type="http://schemas.openxmlformats.org/officeDocument/2006/relationships/image" Target="../media/image38.png"/><Relationship Id="rId15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8.png"/><Relationship Id="rId12" Type="http://schemas.openxmlformats.org/officeDocument/2006/relationships/image" Target="../media/image49.png"/><Relationship Id="rId13" Type="http://schemas.openxmlformats.org/officeDocument/2006/relationships/image" Target="../media/image50.png"/><Relationship Id="rId14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297" y="1270343"/>
            <a:ext cx="7944907" cy="110251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C66"/>
                </a:solidFill>
              </a:rPr>
              <a:t>The Role of Shallow Convection and Deep convection in the Intensity Changes of Hurricanes</a:t>
            </a:r>
            <a:endParaRPr lang="en-US" dirty="0">
              <a:solidFill>
                <a:srgbClr val="FFCC6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87171"/>
            <a:ext cx="6687458" cy="1866900"/>
          </a:xfrm>
        </p:spPr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chemeClr val="tx1"/>
                </a:solidFill>
              </a:rPr>
              <a:t>Hua</a:t>
            </a:r>
            <a:r>
              <a:rPr lang="en-US" b="1" dirty="0" smtClean="0">
                <a:solidFill>
                  <a:schemeClr val="tx1"/>
                </a:solidFill>
              </a:rPr>
              <a:t> Chen</a:t>
            </a:r>
          </a:p>
          <a:p>
            <a:r>
              <a:rPr lang="en-US" sz="2100" dirty="0"/>
              <a:t>Collaborators: </a:t>
            </a:r>
            <a:r>
              <a:rPr lang="en-US" sz="2100" dirty="0" err="1"/>
              <a:t>Sundararaman</a:t>
            </a:r>
            <a:r>
              <a:rPr lang="en-US" sz="2100" dirty="0"/>
              <a:t> </a:t>
            </a:r>
            <a:r>
              <a:rPr lang="en-US" sz="2100" dirty="0" err="1"/>
              <a:t>Gopalakrishnan</a:t>
            </a:r>
            <a:endParaRPr lang="en-US" sz="2100" dirty="0"/>
          </a:p>
          <a:p>
            <a:pPr algn="l"/>
            <a:r>
              <a:rPr lang="en-US" sz="2100" dirty="0"/>
              <a:t>                                  </a:t>
            </a:r>
            <a:r>
              <a:rPr lang="en-US" sz="2100" dirty="0" smtClean="0"/>
              <a:t>      Jun Zhang</a:t>
            </a:r>
          </a:p>
          <a:p>
            <a:pPr algn="l"/>
            <a:endParaRPr lang="en-US" sz="2100" dirty="0" smtClean="0"/>
          </a:p>
          <a:p>
            <a:pPr algn="l"/>
            <a:r>
              <a:rPr lang="en-US" sz="2100" dirty="0" smtClean="0"/>
              <a:t>                                     NOAA/AOML/HRD</a:t>
            </a:r>
            <a:endParaRPr lang="en-US" sz="21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62257" y="1345292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4657" y="1497692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67057" y="1650092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96200" y="11203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48600" y="12727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1000" y="14251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53400" y="15775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05800" y="17299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200" y="1882321"/>
            <a:ext cx="3962400" cy="358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400050"/>
            <a:ext cx="9144000" cy="473202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55974" y="2885911"/>
            <a:ext cx="9032052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mf_sl_in_dsl_ni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3" y="735330"/>
            <a:ext cx="1492004" cy="1988820"/>
          </a:xfrm>
          <a:prstGeom prst="rect">
            <a:avLst/>
          </a:prstGeom>
        </p:spPr>
      </p:pic>
      <p:pic>
        <p:nvPicPr>
          <p:cNvPr id="23" name="Picture 22" descr="mf_sl_in_dsr_n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35330"/>
            <a:ext cx="1492004" cy="1988820"/>
          </a:xfrm>
          <a:prstGeom prst="rect">
            <a:avLst/>
          </a:prstGeom>
        </p:spPr>
      </p:pic>
      <p:pic>
        <p:nvPicPr>
          <p:cNvPr id="25" name="Picture 24" descr="mf_sl_in_usl_n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3" y="2945130"/>
            <a:ext cx="1492004" cy="1988820"/>
          </a:xfrm>
          <a:prstGeom prst="rect">
            <a:avLst/>
          </a:prstGeom>
        </p:spPr>
      </p:pic>
      <p:pic>
        <p:nvPicPr>
          <p:cNvPr id="26" name="Picture 25" descr="mf_sl_in_usr_n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945130"/>
            <a:ext cx="1492004" cy="1988820"/>
          </a:xfrm>
          <a:prstGeom prst="rect">
            <a:avLst/>
          </a:prstGeom>
        </p:spPr>
      </p:pic>
      <p:pic>
        <p:nvPicPr>
          <p:cNvPr id="18" name="Picture 17" descr="div_sl_in_dsl_n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55" y="735330"/>
            <a:ext cx="1492004" cy="1988820"/>
          </a:xfrm>
          <a:prstGeom prst="rect">
            <a:avLst/>
          </a:prstGeom>
        </p:spPr>
      </p:pic>
      <p:pic>
        <p:nvPicPr>
          <p:cNvPr id="27" name="Picture 26" descr="vort_sl_in_dsl_ni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96" y="735330"/>
            <a:ext cx="1492004" cy="1988820"/>
          </a:xfrm>
          <a:prstGeom prst="rect">
            <a:avLst/>
          </a:prstGeom>
        </p:spPr>
      </p:pic>
      <p:pic>
        <p:nvPicPr>
          <p:cNvPr id="19" name="Picture 18" descr="div_sl_in_dsr_n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35330"/>
            <a:ext cx="1492004" cy="1988820"/>
          </a:xfrm>
          <a:prstGeom prst="rect">
            <a:avLst/>
          </a:prstGeom>
        </p:spPr>
      </p:pic>
      <p:pic>
        <p:nvPicPr>
          <p:cNvPr id="28" name="Picture 27" descr="vort_sl_in_dsr_ni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35330"/>
            <a:ext cx="1492004" cy="1988820"/>
          </a:xfrm>
          <a:prstGeom prst="rect">
            <a:avLst/>
          </a:prstGeom>
        </p:spPr>
      </p:pic>
      <p:pic>
        <p:nvPicPr>
          <p:cNvPr id="20" name="Picture 19" descr="div_sl_in_usl_ni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039" y="2945130"/>
            <a:ext cx="1492004" cy="1988820"/>
          </a:xfrm>
          <a:prstGeom prst="rect">
            <a:avLst/>
          </a:prstGeom>
        </p:spPr>
      </p:pic>
      <p:pic>
        <p:nvPicPr>
          <p:cNvPr id="30" name="Picture 29" descr="vort_sl_in_usl_ni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61" y="2945130"/>
            <a:ext cx="1492004" cy="1988820"/>
          </a:xfrm>
          <a:prstGeom prst="rect">
            <a:avLst/>
          </a:prstGeom>
        </p:spPr>
      </p:pic>
      <p:pic>
        <p:nvPicPr>
          <p:cNvPr id="21" name="Picture 20" descr="div_sl_in_usr_ni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96" y="2945130"/>
            <a:ext cx="1492004" cy="1988820"/>
          </a:xfrm>
          <a:prstGeom prst="rect">
            <a:avLst/>
          </a:prstGeom>
        </p:spPr>
      </p:pic>
      <p:pic>
        <p:nvPicPr>
          <p:cNvPr id="31" name="Picture 30" descr="vort_sl_in_usr_ni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96" y="2945130"/>
            <a:ext cx="1492004" cy="1988820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 rot="16200000">
            <a:off x="-366506" y="137101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-356131" y="363328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b="1" dirty="0"/>
              <a:t>)</a:t>
            </a:r>
            <a:endParaRPr kumimoji="1" lang="zh-CN" altLang="en-US" sz="11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284637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             </a:t>
            </a:r>
            <a:r>
              <a:rPr kumimoji="1" lang="en-US" altLang="zh-CN" sz="9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9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85704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1" name="Rectangle 90"/>
          <p:cNvSpPr/>
          <p:nvPr/>
        </p:nvSpPr>
        <p:spPr>
          <a:xfrm>
            <a:off x="4960721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Rectangle 91"/>
          <p:cNvSpPr/>
          <p:nvPr/>
        </p:nvSpPr>
        <p:spPr>
          <a:xfrm>
            <a:off x="600948" y="290188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3" name="Rectangle 92"/>
          <p:cNvSpPr/>
          <p:nvPr/>
        </p:nvSpPr>
        <p:spPr>
          <a:xfrm>
            <a:off x="4983371" y="2901881"/>
            <a:ext cx="3840479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724400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686333" y="49339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52395" y="4933950"/>
            <a:ext cx="4572005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Mass 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Divergence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14" cstate="print"/>
          <a:srcRect t="83580" r="5204" b="8459"/>
          <a:stretch/>
        </p:blipFill>
        <p:spPr>
          <a:xfrm>
            <a:off x="456128" y="514350"/>
            <a:ext cx="4064264" cy="304800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14" cstate="print"/>
          <a:srcRect t="90989"/>
          <a:stretch/>
        </p:blipFill>
        <p:spPr>
          <a:xfrm>
            <a:off x="4800660" y="474134"/>
            <a:ext cx="4287367" cy="345016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228600" y="646816"/>
            <a:ext cx="128016" cy="2063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81000" y="260582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81000" y="4835163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772138" y="260105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791677" y="482539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124200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39677" y="259214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228862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620000" y="260691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124200" y="4838212"/>
            <a:ext cx="1447800" cy="137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10369" y="4830394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221046" y="4820626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-0.4        0        0.4      0.8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553569" y="4833443"/>
            <a:ext cx="1499616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4629165" y="661601"/>
            <a:ext cx="0" cy="417195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10668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514600" y="8308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962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5626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010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4582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8458200" y="3040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0104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562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8862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514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0668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057400" y="-19050"/>
            <a:ext cx="5003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800" dirty="0" smtClean="0"/>
              <a:t>Shallow </a:t>
            </a:r>
            <a:r>
              <a:rPr kumimoji="1" lang="en-US" altLang="zh-CN" sz="1800" dirty="0"/>
              <a:t>Convection (20 </a:t>
            </a:r>
            <a:r>
              <a:rPr kumimoji="1" lang="en-US" altLang="zh-CN" sz="1800" dirty="0" err="1"/>
              <a:t>dBZ</a:t>
            </a:r>
            <a:r>
              <a:rPr kumimoji="1" lang="en-US" altLang="zh-CN" sz="1800" dirty="0"/>
              <a:t> top </a:t>
            </a:r>
            <a:r>
              <a:rPr kumimoji="1" lang="en-US" altLang="zh-CN" sz="1800" dirty="0" smtClean="0"/>
              <a:t>&lt; 6 </a:t>
            </a:r>
            <a:r>
              <a:rPr kumimoji="1" lang="en-US" altLang="zh-CN" sz="1800" dirty="0"/>
              <a:t>km) in </a:t>
            </a:r>
            <a:r>
              <a:rPr kumimoji="1" lang="en-US" altLang="zh-CN" sz="1800" b="1" dirty="0" smtClean="0">
                <a:solidFill>
                  <a:srgbClr val="FFCC66"/>
                </a:solidFill>
              </a:rPr>
              <a:t>NI</a:t>
            </a:r>
            <a:r>
              <a:rPr kumimoji="1" lang="en-US" altLang="zh-CN" sz="1800" dirty="0" smtClean="0"/>
              <a:t> </a:t>
            </a:r>
            <a:r>
              <a:rPr kumimoji="1" lang="en-US" altLang="zh-CN" sz="1800" dirty="0"/>
              <a:t>group</a:t>
            </a:r>
            <a:endParaRPr kumimoji="1" lang="zh-CN" altLang="en-US" sz="1800" dirty="0"/>
          </a:p>
        </p:txBody>
      </p:sp>
      <p:sp>
        <p:nvSpPr>
          <p:cNvPr id="100" name="TextBox 99"/>
          <p:cNvSpPr txBox="1"/>
          <p:nvPr/>
        </p:nvSpPr>
        <p:spPr>
          <a:xfrm>
            <a:off x="1676400" y="632270"/>
            <a:ext cx="128016" cy="2063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124200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672584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20384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568184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28600" y="291827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t" anchorCtr="1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676400" y="2918323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098132" y="291827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672584" y="2918324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145450" y="292668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620000" y="291827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57200" y="361950"/>
            <a:ext cx="8153400" cy="476767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011034" y="2711818"/>
            <a:ext cx="7027918" cy="123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495800" y="471101"/>
            <a:ext cx="0" cy="4310449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mf_dp_in_dsl_r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92430"/>
            <a:ext cx="1577340" cy="2103120"/>
          </a:xfrm>
          <a:prstGeom prst="rect">
            <a:avLst/>
          </a:prstGeom>
        </p:spPr>
      </p:pic>
      <p:pic>
        <p:nvPicPr>
          <p:cNvPr id="5" name="Picture 4" descr="mf_dp_in_dsr_r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2430"/>
            <a:ext cx="1577340" cy="2103120"/>
          </a:xfrm>
          <a:prstGeom prst="rect">
            <a:avLst/>
          </a:prstGeom>
        </p:spPr>
      </p:pic>
      <p:pic>
        <p:nvPicPr>
          <p:cNvPr id="6" name="Picture 5" descr="mf_dp_in_usl_r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260" y="2800350"/>
            <a:ext cx="1577340" cy="2103120"/>
          </a:xfrm>
          <a:prstGeom prst="rect">
            <a:avLst/>
          </a:prstGeom>
        </p:spPr>
      </p:pic>
      <p:pic>
        <p:nvPicPr>
          <p:cNvPr id="7" name="Picture 6" descr="mf_dp_in_usr_r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800350"/>
            <a:ext cx="1577340" cy="2103120"/>
          </a:xfrm>
          <a:prstGeom prst="rect">
            <a:avLst/>
          </a:prstGeom>
        </p:spPr>
      </p:pic>
      <p:pic>
        <p:nvPicPr>
          <p:cNvPr id="8" name="Picture 7" descr="mf_dp_out_dsl_ri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92430"/>
            <a:ext cx="1577340" cy="2103120"/>
          </a:xfrm>
          <a:prstGeom prst="rect">
            <a:avLst/>
          </a:prstGeom>
        </p:spPr>
      </p:pic>
      <p:pic>
        <p:nvPicPr>
          <p:cNvPr id="9" name="Picture 8" descr="mf_dp_out_dsr_r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92430"/>
            <a:ext cx="1577340" cy="2103120"/>
          </a:xfrm>
          <a:prstGeom prst="rect">
            <a:avLst/>
          </a:prstGeom>
        </p:spPr>
      </p:pic>
      <p:pic>
        <p:nvPicPr>
          <p:cNvPr id="11" name="Picture 10" descr="mf_dp_out_usl_ri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800350"/>
            <a:ext cx="1577340" cy="2103120"/>
          </a:xfrm>
          <a:prstGeom prst="rect">
            <a:avLst/>
          </a:prstGeom>
        </p:spPr>
      </p:pic>
      <p:pic>
        <p:nvPicPr>
          <p:cNvPr id="12" name="Picture 11" descr="mf_dp_out_usr_ri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800350"/>
            <a:ext cx="1577340" cy="210312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6200000">
            <a:off x="319294" y="1009944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1066801" y="2495550"/>
            <a:ext cx="3352800" cy="1524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                    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0600" y="361950"/>
            <a:ext cx="152404" cy="2103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3000" y="2375717"/>
            <a:ext cx="3198182" cy="17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-0.2  0   0.2 0.4 0.6 0.8 1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-0.2  0   0.2 0.4 0.6 0.8 1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  <a:p>
            <a:pPr algn="just"/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3196" y="361950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196" y="361950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00796" y="361950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800" y="2757180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8200" y="2743821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67622" y="2732292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90596" y="2743821"/>
            <a:ext cx="152404" cy="21901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6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02818" y="2374386"/>
            <a:ext cx="3198182" cy="17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-0.2  0   0.2 0.4 0.6 0.8 1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-0.2  0   0.2 0.4 0.6 0.8 1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  <a:p>
            <a:pPr algn="just"/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8200" y="2495550"/>
            <a:ext cx="3352800" cy="1524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                    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24400" y="4933950"/>
            <a:ext cx="3352800" cy="1524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                    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00600" y="4781551"/>
            <a:ext cx="3296819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-0.2  0   0.2 0.4 0.6 0.8 1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-0.2  0   0.2 0.4 0.6 0.8 1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  <a:p>
            <a:pPr algn="just"/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74322" y="4793880"/>
            <a:ext cx="3296819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-0.2  0   0.2 0.4 0.6 0.8 1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-0.2  0   0.2 0.4 0.6 0.8 1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  <a:p>
            <a:pPr algn="just"/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66800" y="4933950"/>
            <a:ext cx="3352800" cy="1524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                    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6200000">
            <a:off x="319294" y="3471657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38" name="Rectangle 37"/>
          <p:cNvSpPr/>
          <p:nvPr/>
        </p:nvSpPr>
        <p:spPr>
          <a:xfrm>
            <a:off x="1295400" y="2800350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Rectangle 38"/>
          <p:cNvSpPr/>
          <p:nvPr/>
        </p:nvSpPr>
        <p:spPr>
          <a:xfrm>
            <a:off x="3124200" y="2800350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Rectangle 39"/>
          <p:cNvSpPr/>
          <p:nvPr/>
        </p:nvSpPr>
        <p:spPr>
          <a:xfrm>
            <a:off x="4953000" y="2800350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Rectangle 40"/>
          <p:cNvSpPr/>
          <p:nvPr/>
        </p:nvSpPr>
        <p:spPr>
          <a:xfrm>
            <a:off x="6705600" y="2800350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Rectangle 41"/>
          <p:cNvSpPr/>
          <p:nvPr/>
        </p:nvSpPr>
        <p:spPr>
          <a:xfrm>
            <a:off x="3086847" y="391832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Rectangle 42"/>
          <p:cNvSpPr/>
          <p:nvPr/>
        </p:nvSpPr>
        <p:spPr>
          <a:xfrm>
            <a:off x="4921623" y="394821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Rectangle 43"/>
          <p:cNvSpPr/>
          <p:nvPr/>
        </p:nvSpPr>
        <p:spPr>
          <a:xfrm>
            <a:off x="6739964" y="393700"/>
            <a:ext cx="1143000" cy="907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Rectangle 44"/>
          <p:cNvSpPr/>
          <p:nvPr/>
        </p:nvSpPr>
        <p:spPr>
          <a:xfrm>
            <a:off x="1323788" y="375398"/>
            <a:ext cx="1143000" cy="1005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52600" y="51435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DSL_OUT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505200" y="514350"/>
            <a:ext cx="703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DSL_IN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10200" y="43815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DSR_IN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086600" y="438150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DSR_OUT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52600" y="287655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U</a:t>
            </a:r>
            <a:r>
              <a:rPr kumimoji="1" lang="en-US" altLang="zh-CN" dirty="0" smtClean="0">
                <a:solidFill>
                  <a:schemeClr val="bg1"/>
                </a:solidFill>
              </a:rPr>
              <a:t>SL_OUT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05200" y="2876550"/>
            <a:ext cx="7083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U</a:t>
            </a:r>
            <a:r>
              <a:rPr kumimoji="1" lang="en-US" altLang="zh-CN" dirty="0" smtClean="0">
                <a:solidFill>
                  <a:schemeClr val="bg1"/>
                </a:solidFill>
              </a:rPr>
              <a:t>SL_IN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10200" y="2873573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USR_IN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62800" y="2873573"/>
            <a:ext cx="8908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USR_OUT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28800" y="0"/>
            <a:ext cx="594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 smtClean="0"/>
              <a:t>Deep Convection </a:t>
            </a:r>
            <a:r>
              <a:rPr kumimoji="1" lang="en-US" altLang="zh-CN" sz="1600" dirty="0" smtClean="0">
                <a:solidFill>
                  <a:srgbClr val="FFCC66"/>
                </a:solidFill>
              </a:rPr>
              <a:t>Inside</a:t>
            </a:r>
            <a:r>
              <a:rPr kumimoji="1" lang="en-US" altLang="zh-CN" sz="1600" dirty="0" smtClean="0"/>
              <a:t> of RMW </a:t>
            </a:r>
            <a:r>
              <a:rPr kumimoji="1" lang="en-US" altLang="zh-CN" sz="1600" dirty="0" err="1" smtClean="0">
                <a:solidFill>
                  <a:srgbClr val="FFCC66"/>
                </a:solidFill>
              </a:rPr>
              <a:t>vs</a:t>
            </a:r>
            <a:r>
              <a:rPr kumimoji="1" lang="en-US" altLang="zh-CN" sz="1600" dirty="0" smtClean="0">
                <a:solidFill>
                  <a:srgbClr val="FFCC66"/>
                </a:solidFill>
              </a:rPr>
              <a:t> </a:t>
            </a:r>
            <a:r>
              <a:rPr kumimoji="1" lang="en-US" altLang="zh-CN" sz="1600" dirty="0" smtClean="0"/>
              <a:t>Deep Convection </a:t>
            </a:r>
            <a:r>
              <a:rPr kumimoji="1" lang="en-US" altLang="zh-CN" sz="1600" dirty="0" smtClean="0">
                <a:solidFill>
                  <a:srgbClr val="FFCC66"/>
                </a:solidFill>
              </a:rPr>
              <a:t>Outside</a:t>
            </a:r>
            <a:r>
              <a:rPr kumimoji="1" lang="en-US" altLang="zh-CN" sz="1600" dirty="0" smtClean="0"/>
              <a:t> of RMW</a:t>
            </a:r>
            <a:endParaRPr kumimoji="1"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542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>
                <a:solidFill>
                  <a:srgbClr val="FFCC66"/>
                </a:solidFill>
              </a:rPr>
              <a:t>Conclusion</a:t>
            </a:r>
            <a:endParaRPr kumimoji="1" lang="zh-CN" altLang="en-US" dirty="0">
              <a:solidFill>
                <a:srgbClr val="FFCC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RI group</a:t>
            </a:r>
          </a:p>
          <a:p>
            <a:pPr lvl="1"/>
            <a:r>
              <a:rPr kumimoji="1" lang="en-US" altLang="zh-CN" dirty="0" smtClean="0"/>
              <a:t>the vertical profile of mass flux associated with deep convection inside RMW in </a:t>
            </a:r>
            <a:r>
              <a:rPr kumimoji="1" lang="en-US" altLang="zh-CN" dirty="0" err="1" smtClean="0"/>
              <a:t>downshear</a:t>
            </a:r>
            <a:r>
              <a:rPr kumimoji="1" lang="en-US" altLang="zh-CN" dirty="0" smtClean="0"/>
              <a:t> quadrants evolves from top-heavy to bottom heavy, which is mainly due to the stabilization of the troposphere. </a:t>
            </a:r>
            <a:endParaRPr kumimoji="1" lang="en-US" altLang="zh-CN" dirty="0"/>
          </a:p>
          <a:p>
            <a:pPr lvl="1"/>
            <a:r>
              <a:rPr kumimoji="1" lang="en-US" altLang="zh-CN" dirty="0" smtClean="0"/>
              <a:t>The maximum mass flux associated with shallow convection is bottom heavy throughout the 72h of interest, which suggests the convergence is confined to the low level.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753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algn="ctr" defTabSz="685891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dirty="0" smtClean="0">
                <a:solidFill>
                  <a:srgbClr val="FFCC66"/>
                </a:solidFill>
              </a:rPr>
              <a:t>Conclusion--continue</a:t>
            </a:r>
            <a:endParaRPr kumimoji="1" lang="zh-CN" altLang="en-US" dirty="0">
              <a:solidFill>
                <a:srgbClr val="FFCC66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 marL="257209" indent="-257209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87" indent="-214341" algn="l" defTabSz="68589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364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310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256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201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147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093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/>
              <a:t>N</a:t>
            </a:r>
            <a:r>
              <a:rPr kumimoji="1" lang="en-US" altLang="zh-CN" dirty="0" smtClean="0"/>
              <a:t>I group</a:t>
            </a:r>
          </a:p>
          <a:p>
            <a:pPr lvl="1"/>
            <a:r>
              <a:rPr kumimoji="1" lang="en-US" altLang="zh-CN" dirty="0" smtClean="0"/>
              <a:t>The evolution of vertical profile of mass flux inside RMW in </a:t>
            </a:r>
            <a:r>
              <a:rPr kumimoji="1" lang="en-US" altLang="zh-CN" dirty="0" err="1" smtClean="0"/>
              <a:t>downshear</a:t>
            </a:r>
            <a:r>
              <a:rPr kumimoji="1" lang="en-US" altLang="zh-CN" dirty="0" smtClean="0"/>
              <a:t> quadrants is similar to that in RI group between -36 h and 0 h. </a:t>
            </a:r>
          </a:p>
          <a:p>
            <a:pPr lvl="1"/>
            <a:r>
              <a:rPr kumimoji="1" lang="en-US" altLang="zh-CN" dirty="0" smtClean="0"/>
              <a:t>The maximum mass flux associated with shallow convection is bottom heavy throughout the 72h of interest, which suggests the convergence is confined to the low level.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420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algn="ctr" defTabSz="685891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dirty="0" smtClean="0">
                <a:solidFill>
                  <a:srgbClr val="FFCC66"/>
                </a:solidFill>
              </a:rPr>
              <a:t>Conclusion--continue</a:t>
            </a:r>
            <a:endParaRPr kumimoji="1" lang="zh-CN" altLang="en-US" dirty="0">
              <a:solidFill>
                <a:srgbClr val="FFCC66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 marL="257209" indent="-257209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87" indent="-214341" algn="l" defTabSz="68589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364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310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256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201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147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093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68589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smtClean="0"/>
              <a:t>The  vertical profile of mass flux evolving from top-heavy to bottom-heavy is an innate behavior of an intensifying vortex.</a:t>
            </a:r>
          </a:p>
          <a:p>
            <a:pPr marL="0" indent="0">
              <a:buNone/>
            </a:pPr>
            <a:r>
              <a:rPr kumimoji="1" lang="en-US" altLang="zh-CN" dirty="0" smtClean="0"/>
              <a:t> </a:t>
            </a:r>
          </a:p>
          <a:p>
            <a:r>
              <a:rPr kumimoji="1" lang="en-US" altLang="zh-CN" dirty="0" smtClean="0"/>
              <a:t>The increased boundary layer convergence as the result of bottom-heavy vertical profile of mass flux is an intrinsic mechanism that spins up the vortex.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61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857250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rgbClr val="FFCC66"/>
                </a:solidFill>
              </a:rPr>
              <a:t>Background and Motivation</a:t>
            </a:r>
            <a:endParaRPr kumimoji="1" lang="zh-CN" altLang="en-US" dirty="0">
              <a:solidFill>
                <a:srgbClr val="FFCC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3886200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zh-CN" dirty="0" smtClean="0"/>
              <a:t>Zhu and Smith (2002)</a:t>
            </a:r>
          </a:p>
          <a:p>
            <a:pPr lvl="1"/>
            <a:r>
              <a:rPr kumimoji="1" lang="en-US" altLang="zh-CN" dirty="0" smtClean="0"/>
              <a:t>Shallow convection stabilizes the atmosphere and moistens the lower troposphere; it also reduces the deep convection </a:t>
            </a:r>
          </a:p>
          <a:p>
            <a:r>
              <a:rPr kumimoji="1" lang="en-US" altLang="zh-CN" dirty="0" smtClean="0"/>
              <a:t>Wang (2014)</a:t>
            </a:r>
          </a:p>
          <a:p>
            <a:pPr lvl="1"/>
            <a:r>
              <a:rPr kumimoji="1" lang="en-US" altLang="zh-CN" dirty="0" smtClean="0"/>
              <a:t>Shallow convection moisten </a:t>
            </a:r>
            <a:r>
              <a:rPr lang="en-US" altLang="zh-CN" dirty="0"/>
              <a:t>the lower to middle troposphere and spinning up the near-surface </a:t>
            </a:r>
            <a:r>
              <a:rPr lang="en-US" altLang="zh-CN" dirty="0" smtClean="0"/>
              <a:t>circulation prior </a:t>
            </a:r>
            <a:r>
              <a:rPr lang="en-US" altLang="zh-CN" dirty="0"/>
              <a:t>to </a:t>
            </a:r>
            <a:r>
              <a:rPr lang="en-US" altLang="zh-CN" dirty="0" smtClean="0"/>
              <a:t>genesis;</a:t>
            </a:r>
          </a:p>
          <a:p>
            <a:pPr lvl="1"/>
            <a:r>
              <a:rPr lang="en-US" altLang="zh-CN" dirty="0"/>
              <a:t>deep convection plays a key role in moistening the upper troposphere </a:t>
            </a:r>
            <a:r>
              <a:rPr lang="en-US" altLang="zh-CN" dirty="0" smtClean="0"/>
              <a:t>and intensifying </a:t>
            </a:r>
            <a:r>
              <a:rPr lang="en-US" altLang="zh-CN" dirty="0"/>
              <a:t>the cyclonic circulation over a deep layer</a:t>
            </a:r>
            <a:endParaRPr kumimoji="1" lang="en-US" altLang="zh-CN" dirty="0" smtClean="0"/>
          </a:p>
          <a:p>
            <a:r>
              <a:rPr kumimoji="1" lang="en-US" altLang="zh-CN" dirty="0" smtClean="0"/>
              <a:t>Tao and Jiang (2015)</a:t>
            </a:r>
          </a:p>
          <a:p>
            <a:pPr lvl="1"/>
            <a:r>
              <a:rPr lang="en-US" altLang="zh-CN" dirty="0"/>
              <a:t>widespread shallow precipitation (defined as where the 20-dB</a:t>
            </a:r>
            <a:r>
              <a:rPr lang="en-US" altLang="zh-CN" i="1" dirty="0"/>
              <a:t>Z</a:t>
            </a:r>
            <a:r>
              <a:rPr lang="en-US" altLang="zh-CN" dirty="0"/>
              <a:t> radar echo height &lt;6 km) around the storm center is a first sign of </a:t>
            </a:r>
            <a:r>
              <a:rPr lang="en-US" altLang="zh-CN" dirty="0" smtClean="0"/>
              <a:t>RI;</a:t>
            </a:r>
          </a:p>
          <a:p>
            <a:pPr lvl="1"/>
            <a:r>
              <a:rPr lang="en-US" altLang="zh-CN" dirty="0"/>
              <a:t>RI is more likely triggered by the increase of shallow–moderate precipitation and the appearance of more moderately to very deep convection in the middle of RI is more likely a response or positive feedback to changes in the vortex.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827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600" y="1913880"/>
            <a:ext cx="4570809" cy="1361921"/>
          </a:xfrm>
          <a:prstGeom prst="rect">
            <a:avLst/>
          </a:prstGeom>
        </p:spPr>
        <p:txBody>
          <a:bodyPr lIns="68589" tIns="34295" rIns="68589" bIns="34295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485900"/>
            <a:ext cx="3201234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2400" y="1123950"/>
            <a:ext cx="3144069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en-US" dirty="0" err="1" smtClean="0"/>
              <a:t>Nondimensional</a:t>
            </a:r>
            <a:r>
              <a:rPr lang="en-US" dirty="0" smtClean="0"/>
              <a:t>  Heating Rate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4342" y="4603824"/>
            <a:ext cx="3487058" cy="253926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en-US" sz="1200" dirty="0" err="1"/>
              <a:t>Houze</a:t>
            </a:r>
            <a:r>
              <a:rPr lang="en-US" sz="1200" dirty="0"/>
              <a:t> (2004):  </a:t>
            </a:r>
            <a:r>
              <a:rPr lang="en-US" sz="1200" dirty="0" err="1"/>
              <a:t>Mesoscale</a:t>
            </a:r>
            <a:r>
              <a:rPr lang="en-US" sz="1200" dirty="0"/>
              <a:t> Convective Systems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1" y="1276350"/>
            <a:ext cx="3200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4114800" y="971550"/>
            <a:ext cx="1975960" cy="28470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r>
              <a:rPr lang="en-US" dirty="0" smtClean="0"/>
              <a:t>Hurricane Ophelia (2005)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95800" y="4835470"/>
            <a:ext cx="1113081" cy="28470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r>
              <a:rPr lang="en-US" dirty="0" err="1" smtClean="0"/>
              <a:t>Houze</a:t>
            </a:r>
            <a:r>
              <a:rPr lang="en-US" dirty="0" smtClean="0"/>
              <a:t> (2009) 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57150"/>
            <a:ext cx="8229600" cy="857250"/>
          </a:xfrm>
          <a:prstGeom prst="rect">
            <a:avLst/>
          </a:prstGeom>
        </p:spPr>
        <p:txBody>
          <a:bodyPr vert="horz" lIns="68589" tIns="34295" rIns="68589" bIns="34295" rtlCol="0" anchor="ctr">
            <a:normAutofit/>
          </a:bodyPr>
          <a:lstStyle>
            <a:lvl1pPr algn="ctr" defTabSz="685891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dirty="0" smtClean="0">
                <a:solidFill>
                  <a:srgbClr val="FFCC66"/>
                </a:solidFill>
              </a:rPr>
              <a:t>Background and Motivation -- continue</a:t>
            </a:r>
            <a:endParaRPr kumimoji="1" lang="zh-CN" altLang="en-US" dirty="0">
              <a:solidFill>
                <a:srgbClr val="FFCC6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1276351"/>
            <a:ext cx="2286000" cy="16223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2923924"/>
            <a:ext cx="2286000" cy="162902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116519" y="4649247"/>
            <a:ext cx="1570281" cy="284703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r>
              <a:rPr lang="en-US" dirty="0" smtClean="0"/>
              <a:t>Raymond (1998)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3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8600" y="438150"/>
            <a:ext cx="8686800" cy="4648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r="1463" b="1328"/>
          <a:stretch>
            <a:fillRect/>
          </a:stretch>
        </p:blipFill>
        <p:spPr bwMode="auto">
          <a:xfrm>
            <a:off x="5791200" y="742950"/>
            <a:ext cx="3048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9" y="849630"/>
            <a:ext cx="5212080" cy="187452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028950"/>
            <a:ext cx="5212080" cy="18671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00200" y="8026"/>
            <a:ext cx="640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200" dirty="0" smtClean="0">
                <a:solidFill>
                  <a:srgbClr val="FFCC66"/>
                </a:solidFill>
              </a:rPr>
              <a:t>HWRF Ensemble Forecast of Hurricane </a:t>
            </a:r>
            <a:r>
              <a:rPr kumimoji="1" lang="en-US" altLang="zh-CN" sz="2200" dirty="0" err="1" smtClean="0">
                <a:solidFill>
                  <a:srgbClr val="FFCC66"/>
                </a:solidFill>
              </a:rPr>
              <a:t>Edouard</a:t>
            </a:r>
            <a:r>
              <a:rPr kumimoji="1" lang="en-US" altLang="zh-CN" sz="2200" dirty="0" smtClean="0">
                <a:solidFill>
                  <a:srgbClr val="FFCC66"/>
                </a:solidFill>
              </a:rPr>
              <a:t> (2014) </a:t>
            </a:r>
            <a:endParaRPr kumimoji="1" lang="zh-CN" altLang="en-US" sz="2200" dirty="0">
              <a:solidFill>
                <a:srgbClr val="FFCC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7400" y="514350"/>
            <a:ext cx="2133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Initial time: 2014091112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2724150"/>
            <a:ext cx="2133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Initial time: 2014091118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14400" y="2263973"/>
            <a:ext cx="5334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47800" y="2111573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HWRF ensemble</a:t>
            </a:r>
            <a:endParaRPr lang="en-US" sz="1400" b="1" dirty="0">
              <a:solidFill>
                <a:srgbClr val="00B0F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914400" y="2492573"/>
            <a:ext cx="533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47800" y="2340173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Best Track</a:t>
            </a:r>
            <a:endParaRPr lang="en-US" sz="1400" b="1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429000" y="971550"/>
            <a:ext cx="5334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62400" y="81915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HWRF ensemble</a:t>
            </a:r>
            <a:endParaRPr lang="en-US" sz="1400" b="1" dirty="0">
              <a:solidFill>
                <a:srgbClr val="00B0F0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429000" y="1200150"/>
            <a:ext cx="533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62400" y="104775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Best Track</a:t>
            </a:r>
            <a:endParaRPr lang="en-US" sz="1400" b="1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429000" y="3178373"/>
            <a:ext cx="5334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62400" y="3025973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HWRF ensemble</a:t>
            </a:r>
            <a:endParaRPr lang="en-US" sz="1400" b="1" dirty="0">
              <a:solidFill>
                <a:srgbClr val="00B0F0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429000" y="3406973"/>
            <a:ext cx="533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62400" y="3254573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Best Track</a:t>
            </a:r>
            <a:endParaRPr lang="en-US" sz="1400" b="1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838200" y="4400550"/>
            <a:ext cx="5334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371600" y="424815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HWRF ensemble</a:t>
            </a:r>
            <a:endParaRPr lang="en-US" sz="1400" b="1" dirty="0">
              <a:solidFill>
                <a:srgbClr val="00B0F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838200" y="4629150"/>
            <a:ext cx="533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71600" y="447675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Best Track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0400" y="511373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000000"/>
                </a:solidFill>
              </a:rPr>
              <a:t>Composite</a:t>
            </a:r>
            <a:endParaRPr kumimoji="1"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514350"/>
            <a:ext cx="8534400" cy="457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/>
          <a:srcRect l="45341" t="54401" r="52032"/>
          <a:stretch/>
        </p:blipFill>
        <p:spPr bwMode="auto">
          <a:xfrm>
            <a:off x="8458200" y="590550"/>
            <a:ext cx="225597" cy="204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print"/>
          <a:srcRect l="45341" t="54401" r="52032"/>
          <a:stretch/>
        </p:blipFill>
        <p:spPr bwMode="auto">
          <a:xfrm>
            <a:off x="8461203" y="2800350"/>
            <a:ext cx="225597" cy="204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685800" y="5715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rgbClr val="FFCC66"/>
                </a:solidFill>
              </a:rPr>
              <a:t>Deep Convection (20 </a:t>
            </a:r>
            <a:r>
              <a:rPr kumimoji="1" lang="en-US" altLang="zh-CN" sz="1800" dirty="0" err="1" smtClean="0">
                <a:solidFill>
                  <a:srgbClr val="FFCC66"/>
                </a:solidFill>
              </a:rPr>
              <a:t>dBZ</a:t>
            </a:r>
            <a:r>
              <a:rPr kumimoji="1" lang="en-US" altLang="zh-CN" sz="1800" dirty="0" smtClean="0">
                <a:solidFill>
                  <a:srgbClr val="FFCC66"/>
                </a:solidFill>
              </a:rPr>
              <a:t> top &gt;14 km) </a:t>
            </a:r>
            <a:endParaRPr kumimoji="1" lang="zh-CN" altLang="en-US" sz="1800" dirty="0">
              <a:solidFill>
                <a:srgbClr val="FFCC6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00600" y="5715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rgbClr val="FFCC66"/>
                </a:solidFill>
              </a:rPr>
              <a:t>Shallow Convection (20 </a:t>
            </a:r>
            <a:r>
              <a:rPr kumimoji="1" lang="en-US" altLang="zh-CN" sz="1800" dirty="0" err="1" smtClean="0">
                <a:solidFill>
                  <a:srgbClr val="FFCC66"/>
                </a:solidFill>
              </a:rPr>
              <a:t>dBZ</a:t>
            </a:r>
            <a:r>
              <a:rPr kumimoji="1" lang="en-US" altLang="zh-CN" sz="1800" dirty="0" smtClean="0">
                <a:solidFill>
                  <a:srgbClr val="FFCC66"/>
                </a:solidFill>
              </a:rPr>
              <a:t> top &lt;6 km) </a:t>
            </a:r>
            <a:endParaRPr kumimoji="1" lang="zh-CN" altLang="en-US" sz="1800" dirty="0">
              <a:solidFill>
                <a:srgbClr val="FFCC66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1" r="50484" b="58562"/>
          <a:stretch/>
        </p:blipFill>
        <p:spPr bwMode="auto">
          <a:xfrm>
            <a:off x="457200" y="514350"/>
            <a:ext cx="4074981" cy="177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1385" b="58403"/>
          <a:stretch/>
        </p:blipFill>
        <p:spPr bwMode="auto">
          <a:xfrm>
            <a:off x="494952" y="2647950"/>
            <a:ext cx="4000848" cy="178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/>
          <a:srcRect l="1025" t="21605" r="1229" b="16170"/>
          <a:stretch/>
        </p:blipFill>
        <p:spPr>
          <a:xfrm>
            <a:off x="4855369" y="2724150"/>
            <a:ext cx="3632523" cy="17343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/>
          <a:srcRect l="1604" t="90641" r="53907" b="5161"/>
          <a:stretch/>
        </p:blipFill>
        <p:spPr bwMode="auto">
          <a:xfrm>
            <a:off x="4817125" y="4449631"/>
            <a:ext cx="3641075" cy="1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1385" t="43431" b="48972"/>
          <a:stretch/>
        </p:blipFill>
        <p:spPr bwMode="auto">
          <a:xfrm>
            <a:off x="4762152" y="4608116"/>
            <a:ext cx="4000848" cy="32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print"/>
          <a:srcRect l="1604" t="90641" r="53907" b="5161"/>
          <a:stretch/>
        </p:blipFill>
        <p:spPr bwMode="auto">
          <a:xfrm>
            <a:off x="588373" y="4449631"/>
            <a:ext cx="3641075" cy="1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1385" t="43431" b="48972"/>
          <a:stretch/>
        </p:blipFill>
        <p:spPr bwMode="auto">
          <a:xfrm>
            <a:off x="533400" y="4608116"/>
            <a:ext cx="4000848" cy="32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 cstate="print"/>
          <a:srcRect l="1604" t="90641" r="53907" b="5161"/>
          <a:stretch/>
        </p:blipFill>
        <p:spPr bwMode="auto">
          <a:xfrm>
            <a:off x="609600" y="2316031"/>
            <a:ext cx="3641075" cy="1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1385" t="43431" b="48972"/>
          <a:stretch/>
        </p:blipFill>
        <p:spPr bwMode="auto">
          <a:xfrm>
            <a:off x="533400" y="2419350"/>
            <a:ext cx="4000848" cy="32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 cstate="print"/>
          <a:srcRect t="21799" r="1016" b="16218"/>
          <a:stretch/>
        </p:blipFill>
        <p:spPr>
          <a:xfrm>
            <a:off x="4852170" y="590550"/>
            <a:ext cx="3606030" cy="169354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 cstate="print"/>
          <a:srcRect l="1604" t="90641" r="53907" b="5161"/>
          <a:stretch/>
        </p:blipFill>
        <p:spPr bwMode="auto">
          <a:xfrm>
            <a:off x="4817125" y="2266950"/>
            <a:ext cx="3641075" cy="17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1385" t="43431" b="48972"/>
          <a:stretch/>
        </p:blipFill>
        <p:spPr bwMode="auto">
          <a:xfrm>
            <a:off x="4838352" y="2419350"/>
            <a:ext cx="4000848" cy="32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 rot="16200000">
            <a:off x="-351711" y="1313334"/>
            <a:ext cx="1828800" cy="2308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bIns="0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Number of DC (r&lt;=RMW)</a:t>
            </a:r>
            <a:r>
              <a:rPr kumimoji="1" lang="en-US" altLang="zh-CN" sz="1200" dirty="0" smtClean="0"/>
              <a:t>t</a:t>
            </a:r>
            <a:endParaRPr kumimoji="1" lang="zh-CN" altLang="en-US" sz="1200" dirty="0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-341783" y="3446934"/>
            <a:ext cx="1828800" cy="2308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bIns="0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Number of DC (r&lt;=RMW)</a:t>
            </a:r>
            <a:r>
              <a:rPr kumimoji="1" lang="en-US" altLang="zh-CN" sz="1200" dirty="0" smtClean="0"/>
              <a:t>t</a:t>
            </a:r>
            <a:endParaRPr kumimoji="1" lang="zh-CN" altLang="en-US" sz="1200" dirty="0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3770784" y="3446934"/>
            <a:ext cx="1828800" cy="2308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bIns="0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Number of SC (r&lt;=RMW)</a:t>
            </a:r>
            <a:r>
              <a:rPr kumimoji="1" lang="en-US" altLang="zh-CN" sz="1200" dirty="0" smtClean="0"/>
              <a:t>t</a:t>
            </a:r>
            <a:endParaRPr kumimoji="1" lang="zh-CN" altLang="en-US" sz="1200" dirty="0"/>
          </a:p>
        </p:txBody>
      </p:sp>
      <p:sp>
        <p:nvSpPr>
          <p:cNvPr id="41" name="TextBox 40"/>
          <p:cNvSpPr txBox="1"/>
          <p:nvPr/>
        </p:nvSpPr>
        <p:spPr>
          <a:xfrm rot="16200000">
            <a:off x="3923184" y="1237134"/>
            <a:ext cx="1676400" cy="2308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lIns="0" bIns="0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Number of SC (r&lt;=RMW)</a:t>
            </a:r>
            <a:r>
              <a:rPr kumimoji="1" lang="en-US" altLang="zh-CN" sz="1200" dirty="0" smtClean="0"/>
              <a:t>t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1197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61950"/>
            <a:ext cx="8245733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43000" y="-1905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</a:t>
            </a:r>
            <a:r>
              <a:rPr lang="en-US" sz="1800" b="1" dirty="0" smtClean="0">
                <a:solidFill>
                  <a:srgbClr val="FFCC66"/>
                </a:solidFill>
              </a:rPr>
              <a:t>          - 6h                               -3h                                 0h                                 3h </a:t>
            </a:r>
            <a:endParaRPr lang="en-US" sz="1800" b="1" dirty="0">
              <a:solidFill>
                <a:srgbClr val="FFCC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4774168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Shading: Ref at z=1km;       blue circle: RMW at z=2km;          black arrow: shear vector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716096"/>
            <a:ext cx="8245733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143000" y="234315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</a:t>
            </a:r>
            <a:r>
              <a:rPr lang="en-US" sz="1800" b="1" dirty="0" smtClean="0">
                <a:solidFill>
                  <a:srgbClr val="FFCC66"/>
                </a:solidFill>
              </a:rPr>
              <a:t>          - 10h                               -7h                                 -4h                                 -1h </a:t>
            </a:r>
            <a:endParaRPr lang="en-US" sz="1800" b="1" dirty="0">
              <a:solidFill>
                <a:srgbClr val="FFCC66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70895" y="18242"/>
            <a:ext cx="4191000" cy="5010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1047750"/>
            <a:ext cx="838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200" dirty="0" smtClean="0">
                <a:solidFill>
                  <a:srgbClr val="FFCC66"/>
                </a:solidFill>
              </a:rPr>
              <a:t>RI</a:t>
            </a:r>
            <a:endParaRPr kumimoji="1" lang="zh-CN" altLang="en-US" sz="2200" dirty="0">
              <a:solidFill>
                <a:srgbClr val="FFCC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3424595"/>
            <a:ext cx="838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200" dirty="0">
                <a:solidFill>
                  <a:srgbClr val="FFCC66"/>
                </a:solidFill>
              </a:rPr>
              <a:t>N</a:t>
            </a:r>
            <a:r>
              <a:rPr kumimoji="1" lang="en-US" altLang="zh-CN" sz="2200" dirty="0" smtClean="0">
                <a:solidFill>
                  <a:srgbClr val="FFCC66"/>
                </a:solidFill>
              </a:rPr>
              <a:t>I</a:t>
            </a:r>
            <a:endParaRPr kumimoji="1" lang="zh-CN" altLang="en-US" sz="2200" dirty="0">
              <a:solidFill>
                <a:srgbClr val="FFCC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6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400050"/>
            <a:ext cx="9144000" cy="473202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Picture 38" descr="mf_dp_in_dsl_r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3" y="718751"/>
            <a:ext cx="1492004" cy="1988820"/>
          </a:xfrm>
          <a:prstGeom prst="rect">
            <a:avLst/>
          </a:prstGeom>
        </p:spPr>
      </p:pic>
      <p:pic>
        <p:nvPicPr>
          <p:cNvPr id="40" name="Picture 39" descr="mf_dp_in_dsr_r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18751"/>
            <a:ext cx="1492004" cy="1988820"/>
          </a:xfrm>
          <a:prstGeom prst="rect">
            <a:avLst/>
          </a:prstGeom>
        </p:spPr>
      </p:pic>
      <p:pic>
        <p:nvPicPr>
          <p:cNvPr id="42" name="Picture 41" descr="mf_dp_in_usl_r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16" y="2947601"/>
            <a:ext cx="1492004" cy="1988820"/>
          </a:xfrm>
          <a:prstGeom prst="rect">
            <a:avLst/>
          </a:prstGeom>
        </p:spPr>
      </p:pic>
      <p:pic>
        <p:nvPicPr>
          <p:cNvPr id="35" name="Picture 34" descr="div_dp_in_dsl_r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55" y="718751"/>
            <a:ext cx="1492004" cy="1988820"/>
          </a:xfrm>
          <a:prstGeom prst="rect">
            <a:avLst/>
          </a:prstGeom>
        </p:spPr>
      </p:pic>
      <p:pic>
        <p:nvPicPr>
          <p:cNvPr id="44" name="Picture 43" descr="vort_dp_in_dsl_ri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96" y="718751"/>
            <a:ext cx="1492004" cy="1988820"/>
          </a:xfrm>
          <a:prstGeom prst="rect">
            <a:avLst/>
          </a:prstGeom>
        </p:spPr>
      </p:pic>
      <p:pic>
        <p:nvPicPr>
          <p:cNvPr id="36" name="Picture 35" descr="div_dp_in_dsr_r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18751"/>
            <a:ext cx="1492004" cy="1988820"/>
          </a:xfrm>
          <a:prstGeom prst="rect">
            <a:avLst/>
          </a:prstGeom>
        </p:spPr>
      </p:pic>
      <p:pic>
        <p:nvPicPr>
          <p:cNvPr id="45" name="Picture 44" descr="vort_dp_in_dsr_ri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18751"/>
            <a:ext cx="1492004" cy="1988820"/>
          </a:xfrm>
          <a:prstGeom prst="rect">
            <a:avLst/>
          </a:prstGeom>
        </p:spPr>
      </p:pic>
      <p:pic>
        <p:nvPicPr>
          <p:cNvPr id="43" name="Picture 42" descr="mf_dp_in_usr_ri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947601"/>
            <a:ext cx="1492004" cy="1988820"/>
          </a:xfrm>
          <a:prstGeom prst="rect">
            <a:avLst/>
          </a:prstGeom>
        </p:spPr>
      </p:pic>
      <p:pic>
        <p:nvPicPr>
          <p:cNvPr id="38" name="Picture 37" descr="div_dp_in_usr_ri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96" y="2947601"/>
            <a:ext cx="1492004" cy="1988820"/>
          </a:xfrm>
          <a:prstGeom prst="rect">
            <a:avLst/>
          </a:prstGeom>
        </p:spPr>
      </p:pic>
      <p:pic>
        <p:nvPicPr>
          <p:cNvPr id="47" name="Picture 46" descr="vort_dp_in_usr_ri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96" y="2947601"/>
            <a:ext cx="1492004" cy="1988820"/>
          </a:xfrm>
          <a:prstGeom prst="rect">
            <a:avLst/>
          </a:prstGeom>
        </p:spPr>
      </p:pic>
      <p:pic>
        <p:nvPicPr>
          <p:cNvPr id="37" name="Picture 36" descr="div_dp_in_usl_ri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55" y="2947601"/>
            <a:ext cx="1492004" cy="1988820"/>
          </a:xfrm>
          <a:prstGeom prst="rect">
            <a:avLst/>
          </a:prstGeom>
        </p:spPr>
      </p:pic>
      <p:pic>
        <p:nvPicPr>
          <p:cNvPr id="46" name="Picture 45" descr="vort_dp_in_usl_ri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877" y="2947601"/>
            <a:ext cx="1492004" cy="1988820"/>
          </a:xfrm>
          <a:prstGeom prst="rect">
            <a:avLst/>
          </a:prstGeom>
        </p:spPr>
      </p:pic>
      <p:cxnSp>
        <p:nvCxnSpPr>
          <p:cNvPr id="49" name="Straight Arrow Connector 48"/>
          <p:cNvCxnSpPr/>
          <p:nvPr/>
        </p:nvCxnSpPr>
        <p:spPr>
          <a:xfrm flipV="1">
            <a:off x="4629165" y="661601"/>
            <a:ext cx="0" cy="417195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16200000">
            <a:off x="-366506" y="137101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52" name="TextBox 51"/>
          <p:cNvSpPr txBox="1"/>
          <p:nvPr/>
        </p:nvSpPr>
        <p:spPr>
          <a:xfrm rot="16200000">
            <a:off x="-356131" y="363328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b="1" dirty="0"/>
              <a:t>)</a:t>
            </a:r>
            <a:endParaRPr kumimoji="1" lang="zh-CN" altLang="en-US" sz="11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84637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             </a:t>
            </a:r>
            <a:r>
              <a:rPr kumimoji="1" lang="en-US" altLang="zh-CN" sz="9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9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5704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4960721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Rectangle 58"/>
          <p:cNvSpPr/>
          <p:nvPr/>
        </p:nvSpPr>
        <p:spPr>
          <a:xfrm>
            <a:off x="600948" y="290188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Rectangle 59"/>
          <p:cNvSpPr/>
          <p:nvPr/>
        </p:nvSpPr>
        <p:spPr>
          <a:xfrm>
            <a:off x="4983371" y="2901881"/>
            <a:ext cx="3840479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4724400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86333" y="49339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2395" y="4933950"/>
            <a:ext cx="4572005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Mass 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Divergence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15" cstate="print"/>
          <a:srcRect t="83580" r="5204" b="8459"/>
          <a:stretch/>
        </p:blipFill>
        <p:spPr>
          <a:xfrm>
            <a:off x="456128" y="457200"/>
            <a:ext cx="4064264" cy="3048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15" cstate="print"/>
          <a:srcRect t="90989"/>
          <a:stretch/>
        </p:blipFill>
        <p:spPr>
          <a:xfrm>
            <a:off x="4800660" y="455085"/>
            <a:ext cx="4287367" cy="34501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2133600" y="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/>
              <a:t>Deep </a:t>
            </a:r>
            <a:r>
              <a:rPr kumimoji="1" lang="en-US" altLang="zh-CN" sz="1800" dirty="0"/>
              <a:t>Convection (20 </a:t>
            </a:r>
            <a:r>
              <a:rPr kumimoji="1" lang="en-US" altLang="zh-CN" sz="1800" dirty="0" err="1"/>
              <a:t>dBZ</a:t>
            </a:r>
            <a:r>
              <a:rPr kumimoji="1" lang="en-US" altLang="zh-CN" sz="1800" dirty="0"/>
              <a:t> top &gt;14 km) </a:t>
            </a:r>
            <a:r>
              <a:rPr kumimoji="1" lang="en-US" altLang="zh-CN" sz="1800" dirty="0" smtClean="0"/>
              <a:t>in </a:t>
            </a:r>
            <a:r>
              <a:rPr kumimoji="1" lang="en-US" altLang="zh-CN" sz="1800" b="1" dirty="0" smtClean="0">
                <a:solidFill>
                  <a:srgbClr val="FFCC66"/>
                </a:solidFill>
              </a:rPr>
              <a:t>RI</a:t>
            </a:r>
            <a:r>
              <a:rPr kumimoji="1" lang="en-US" altLang="zh-CN" sz="1800" dirty="0" smtClean="0"/>
              <a:t> group</a:t>
            </a:r>
            <a:endParaRPr kumimoji="1" lang="zh-CN" alt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646816"/>
            <a:ext cx="128016" cy="18097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76400" y="632270"/>
            <a:ext cx="128016" cy="18097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24200" y="632270"/>
            <a:ext cx="128016" cy="18287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72584" y="632270"/>
            <a:ext cx="128016" cy="18097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20384" y="632270"/>
            <a:ext cx="128016" cy="18287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68184" y="632270"/>
            <a:ext cx="128016" cy="18097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60582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5974" y="2885911"/>
            <a:ext cx="9032052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81000" y="4835163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72138" y="260105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91677" y="482539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24200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839677" y="259214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28862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620000" y="260691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24200" y="4838212"/>
            <a:ext cx="1447800" cy="137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810369" y="4830394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221046" y="4820626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-0.4        0        0.4      0.8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553569" y="4833443"/>
            <a:ext cx="1499616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28600" y="2918270"/>
            <a:ext cx="128016" cy="1763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t" anchorCtr="1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676400" y="2918323"/>
            <a:ext cx="128016" cy="1782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098132" y="2918270"/>
            <a:ext cx="128016" cy="1763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672584" y="2918324"/>
            <a:ext cx="128016" cy="1763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145450" y="2926680"/>
            <a:ext cx="128016" cy="1763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620000" y="2918270"/>
            <a:ext cx="128016" cy="17635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0668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590800" y="1135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962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626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010400" y="1135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4582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8458200" y="3040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010400" y="31930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562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8862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514600" y="33454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668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38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/>
          <p:cNvSpPr/>
          <p:nvPr/>
        </p:nvSpPr>
        <p:spPr>
          <a:xfrm>
            <a:off x="0" y="400050"/>
            <a:ext cx="9144000" cy="473202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3" cstate="print"/>
          <a:srcRect t="83580" r="5204" b="8459"/>
          <a:stretch/>
        </p:blipFill>
        <p:spPr>
          <a:xfrm>
            <a:off x="456128" y="457200"/>
            <a:ext cx="4064264" cy="304800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3" cstate="print"/>
          <a:srcRect t="90989"/>
          <a:stretch/>
        </p:blipFill>
        <p:spPr>
          <a:xfrm>
            <a:off x="4800660" y="455085"/>
            <a:ext cx="4287367" cy="345016"/>
          </a:xfrm>
          <a:prstGeom prst="rect">
            <a:avLst/>
          </a:prstGeom>
        </p:spPr>
      </p:pic>
      <p:cxnSp>
        <p:nvCxnSpPr>
          <p:cNvPr id="99" name="Straight Connector 98"/>
          <p:cNvCxnSpPr/>
          <p:nvPr/>
        </p:nvCxnSpPr>
        <p:spPr>
          <a:xfrm>
            <a:off x="55974" y="2885911"/>
            <a:ext cx="9032052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mf_sl_in_dsl_r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96" y="735330"/>
            <a:ext cx="1492004" cy="1988820"/>
          </a:xfrm>
          <a:prstGeom prst="rect">
            <a:avLst/>
          </a:prstGeom>
        </p:spPr>
      </p:pic>
      <p:pic>
        <p:nvPicPr>
          <p:cNvPr id="34" name="Picture 33" descr="mf_sl_in_usl_r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96" y="2952750"/>
            <a:ext cx="1492004" cy="1988820"/>
          </a:xfrm>
          <a:prstGeom prst="rect">
            <a:avLst/>
          </a:prstGeom>
        </p:spPr>
      </p:pic>
      <p:pic>
        <p:nvPicPr>
          <p:cNvPr id="35" name="Picture 34" descr="mf_sl_in_usr_r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945130"/>
            <a:ext cx="1492004" cy="1988820"/>
          </a:xfrm>
          <a:prstGeom prst="rect">
            <a:avLst/>
          </a:prstGeom>
        </p:spPr>
      </p:pic>
      <p:pic>
        <p:nvPicPr>
          <p:cNvPr id="28" name="Picture 27" descr="div_sl_in_dsl_ri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396" y="735330"/>
            <a:ext cx="1492004" cy="1988820"/>
          </a:xfrm>
          <a:prstGeom prst="rect">
            <a:avLst/>
          </a:prstGeom>
        </p:spPr>
      </p:pic>
      <p:pic>
        <p:nvPicPr>
          <p:cNvPr id="36" name="Picture 35" descr="vort_sl_in_dsl_r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96" y="735330"/>
            <a:ext cx="1492004" cy="1988820"/>
          </a:xfrm>
          <a:prstGeom prst="rect">
            <a:avLst/>
          </a:prstGeom>
        </p:spPr>
      </p:pic>
      <p:pic>
        <p:nvPicPr>
          <p:cNvPr id="33" name="Picture 32" descr="mf_sl_in_dsr_ri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35330"/>
            <a:ext cx="1492004" cy="1988820"/>
          </a:xfrm>
          <a:prstGeom prst="rect">
            <a:avLst/>
          </a:prstGeom>
        </p:spPr>
      </p:pic>
      <p:pic>
        <p:nvPicPr>
          <p:cNvPr id="29" name="Picture 28" descr="div_sl_in_dsr_ri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35330"/>
            <a:ext cx="1492004" cy="1988820"/>
          </a:xfrm>
          <a:prstGeom prst="rect">
            <a:avLst/>
          </a:prstGeom>
        </p:spPr>
      </p:pic>
      <p:pic>
        <p:nvPicPr>
          <p:cNvPr id="37" name="Picture 36" descr="vort_sl_in_dsr_ri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35330"/>
            <a:ext cx="1492004" cy="1988820"/>
          </a:xfrm>
          <a:prstGeom prst="rect">
            <a:avLst/>
          </a:prstGeom>
        </p:spPr>
      </p:pic>
      <p:pic>
        <p:nvPicPr>
          <p:cNvPr id="30" name="Picture 29" descr="div_sl_in_usl_ri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396" y="2945130"/>
            <a:ext cx="1492004" cy="1988820"/>
          </a:xfrm>
          <a:prstGeom prst="rect">
            <a:avLst/>
          </a:prstGeom>
        </p:spPr>
      </p:pic>
      <p:pic>
        <p:nvPicPr>
          <p:cNvPr id="38" name="Picture 37" descr="vort_sl_in_usl_ri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945130"/>
            <a:ext cx="1492004" cy="1988820"/>
          </a:xfrm>
          <a:prstGeom prst="rect">
            <a:avLst/>
          </a:prstGeom>
        </p:spPr>
      </p:pic>
      <p:pic>
        <p:nvPicPr>
          <p:cNvPr id="31" name="Picture 30" descr="div_sl_in_usr_ri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96" y="2945130"/>
            <a:ext cx="1492004" cy="1988820"/>
          </a:xfrm>
          <a:prstGeom prst="rect">
            <a:avLst/>
          </a:prstGeom>
        </p:spPr>
      </p:pic>
      <p:pic>
        <p:nvPicPr>
          <p:cNvPr id="39" name="Picture 38" descr="vort_sl_in_usr_ri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96" y="2945130"/>
            <a:ext cx="1492004" cy="1988820"/>
          </a:xfrm>
          <a:prstGeom prst="rect">
            <a:avLst/>
          </a:prstGeom>
        </p:spPr>
      </p:pic>
      <p:cxnSp>
        <p:nvCxnSpPr>
          <p:cNvPr id="96" name="Straight Arrow Connector 95"/>
          <p:cNvCxnSpPr/>
          <p:nvPr/>
        </p:nvCxnSpPr>
        <p:spPr>
          <a:xfrm flipV="1">
            <a:off x="4629165" y="661601"/>
            <a:ext cx="0" cy="417195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 rot="16200000">
            <a:off x="-366506" y="137101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101" name="TextBox 100"/>
          <p:cNvSpPr txBox="1"/>
          <p:nvPr/>
        </p:nvSpPr>
        <p:spPr>
          <a:xfrm rot="16200000">
            <a:off x="-356131" y="363328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b="1" dirty="0"/>
              <a:t>)</a:t>
            </a:r>
            <a:endParaRPr kumimoji="1" lang="zh-CN" altLang="en-US" sz="11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284637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             </a:t>
            </a:r>
            <a:r>
              <a:rPr kumimoji="1" lang="en-US" altLang="zh-CN" sz="9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9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85704" y="695706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04" name="Rectangle 103"/>
          <p:cNvSpPr/>
          <p:nvPr/>
        </p:nvSpPr>
        <p:spPr>
          <a:xfrm>
            <a:off x="4960721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05" name="Rectangle 104"/>
          <p:cNvSpPr/>
          <p:nvPr/>
        </p:nvSpPr>
        <p:spPr>
          <a:xfrm>
            <a:off x="533400" y="2905506"/>
            <a:ext cx="3840431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06" name="Rectangle 105"/>
          <p:cNvSpPr/>
          <p:nvPr/>
        </p:nvSpPr>
        <p:spPr>
          <a:xfrm>
            <a:off x="4983371" y="2901881"/>
            <a:ext cx="3840479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4724400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686333" y="49339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52395" y="4933950"/>
            <a:ext cx="4572005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Mass 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Divergence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3" cstate="print"/>
          <a:srcRect t="83580" r="5204" b="8459"/>
          <a:stretch/>
        </p:blipFill>
        <p:spPr>
          <a:xfrm>
            <a:off x="456128" y="457200"/>
            <a:ext cx="4064264" cy="30480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 rotWithShape="1">
          <a:blip r:embed="rId3" cstate="print"/>
          <a:srcRect t="90989"/>
          <a:stretch/>
        </p:blipFill>
        <p:spPr>
          <a:xfrm>
            <a:off x="4800660" y="474134"/>
            <a:ext cx="4287367" cy="34501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28600" y="646816"/>
            <a:ext cx="128016" cy="20405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0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124200" y="632270"/>
            <a:ext cx="128016" cy="18097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672584" y="632270"/>
            <a:ext cx="128016" cy="201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120384" y="632270"/>
            <a:ext cx="128016" cy="201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568184" y="632270"/>
            <a:ext cx="128016" cy="201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81000" y="260582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81000" y="4835163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772138" y="260105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791677" y="482539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124200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839677" y="259214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228862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620000" y="260691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124200" y="4838212"/>
            <a:ext cx="1447800" cy="137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810369" y="4830394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221046" y="4820626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-0.4        0        0.4      0.8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553569" y="4833443"/>
            <a:ext cx="1499616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28600" y="2918270"/>
            <a:ext cx="128016" cy="1965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t" anchorCtr="1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676400" y="2918323"/>
            <a:ext cx="128016" cy="2011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098132" y="2918270"/>
            <a:ext cx="128016" cy="1956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672584" y="2918324"/>
            <a:ext cx="128016" cy="201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145450" y="2926680"/>
            <a:ext cx="128016" cy="2015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620000" y="2918270"/>
            <a:ext cx="128016" cy="1965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43000"/>
              </a:lnSpc>
            </a:pPr>
            <a:r>
              <a:rPr kumimoji="1" lang="en-US" altLang="zh-CN" sz="10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514600" y="8308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962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5626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010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84582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8458200" y="3040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0104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562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38862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514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0668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62200" y="-19050"/>
            <a:ext cx="5003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800" dirty="0" smtClean="0"/>
              <a:t>Shallow </a:t>
            </a:r>
            <a:r>
              <a:rPr kumimoji="1" lang="en-US" altLang="zh-CN" sz="1800" dirty="0"/>
              <a:t>Convection (20 </a:t>
            </a:r>
            <a:r>
              <a:rPr kumimoji="1" lang="en-US" altLang="zh-CN" sz="1800" dirty="0" err="1"/>
              <a:t>dBZ</a:t>
            </a:r>
            <a:r>
              <a:rPr kumimoji="1" lang="en-US" altLang="zh-CN" sz="1800" dirty="0"/>
              <a:t> top </a:t>
            </a:r>
            <a:r>
              <a:rPr kumimoji="1" lang="en-US" altLang="zh-CN" sz="1800" dirty="0" smtClean="0"/>
              <a:t>&lt; 6 </a:t>
            </a:r>
            <a:r>
              <a:rPr kumimoji="1" lang="en-US" altLang="zh-CN" sz="1800" dirty="0"/>
              <a:t>km) in </a:t>
            </a:r>
            <a:r>
              <a:rPr kumimoji="1" lang="en-US" altLang="zh-CN" sz="1800" b="1" dirty="0">
                <a:solidFill>
                  <a:srgbClr val="FFCC66"/>
                </a:solidFill>
              </a:rPr>
              <a:t>R</a:t>
            </a:r>
            <a:r>
              <a:rPr kumimoji="1" lang="en-US" altLang="zh-CN" sz="1800" b="1" dirty="0" smtClean="0">
                <a:solidFill>
                  <a:srgbClr val="FFCC66"/>
                </a:solidFill>
              </a:rPr>
              <a:t>I</a:t>
            </a:r>
            <a:r>
              <a:rPr kumimoji="1" lang="en-US" altLang="zh-CN" sz="1800" dirty="0" smtClean="0"/>
              <a:t> </a:t>
            </a:r>
            <a:r>
              <a:rPr kumimoji="1" lang="en-US" altLang="zh-CN" sz="1800" dirty="0"/>
              <a:t>group</a:t>
            </a:r>
            <a:endParaRPr kumimoji="1" lang="zh-CN" altLang="en-US" sz="1800" dirty="0"/>
          </a:p>
        </p:txBody>
      </p:sp>
      <p:sp>
        <p:nvSpPr>
          <p:cNvPr id="68" name="TextBox 67"/>
          <p:cNvSpPr txBox="1"/>
          <p:nvPr/>
        </p:nvSpPr>
        <p:spPr>
          <a:xfrm>
            <a:off x="1663862" y="643575"/>
            <a:ext cx="128016" cy="20964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ts val="18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60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400050"/>
            <a:ext cx="9144000" cy="473202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 cstate="print"/>
          <a:srcRect t="83580" r="5204" b="8459"/>
          <a:stretch/>
        </p:blipFill>
        <p:spPr>
          <a:xfrm>
            <a:off x="456128" y="457200"/>
            <a:ext cx="4064264" cy="3048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/>
          <a:srcRect t="90989"/>
          <a:stretch/>
        </p:blipFill>
        <p:spPr>
          <a:xfrm>
            <a:off x="4800660" y="455085"/>
            <a:ext cx="4287367" cy="345016"/>
          </a:xfrm>
          <a:prstGeom prst="rect">
            <a:avLst/>
          </a:prstGeom>
        </p:spPr>
      </p:pic>
      <p:cxnSp>
        <p:nvCxnSpPr>
          <p:cNvPr id="36" name="Straight Connector 35"/>
          <p:cNvCxnSpPr/>
          <p:nvPr/>
        </p:nvCxnSpPr>
        <p:spPr>
          <a:xfrm>
            <a:off x="55974" y="2885911"/>
            <a:ext cx="9032052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mf_dp_in_dsl_n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3" y="735330"/>
            <a:ext cx="1492004" cy="1988820"/>
          </a:xfrm>
          <a:prstGeom prst="rect">
            <a:avLst/>
          </a:prstGeom>
        </p:spPr>
      </p:pic>
      <p:pic>
        <p:nvPicPr>
          <p:cNvPr id="23" name="Picture 22" descr="mf_dp_in_dsr_n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35330"/>
            <a:ext cx="1492004" cy="1988820"/>
          </a:xfrm>
          <a:prstGeom prst="rect">
            <a:avLst/>
          </a:prstGeom>
        </p:spPr>
      </p:pic>
      <p:pic>
        <p:nvPicPr>
          <p:cNvPr id="25" name="Picture 24" descr="mf_dp_in_usl_ni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3" y="2952750"/>
            <a:ext cx="1492004" cy="1988820"/>
          </a:xfrm>
          <a:prstGeom prst="rect">
            <a:avLst/>
          </a:prstGeom>
        </p:spPr>
      </p:pic>
      <p:pic>
        <p:nvPicPr>
          <p:cNvPr id="26" name="Picture 25" descr="mf_dp_in_usr_n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945130"/>
            <a:ext cx="1492004" cy="1988820"/>
          </a:xfrm>
          <a:prstGeom prst="rect">
            <a:avLst/>
          </a:prstGeom>
        </p:spPr>
      </p:pic>
      <p:pic>
        <p:nvPicPr>
          <p:cNvPr id="18" name="Picture 17" descr="div_dp_in_dsl_ni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55" y="735330"/>
            <a:ext cx="1492004" cy="1988820"/>
          </a:xfrm>
          <a:prstGeom prst="rect">
            <a:avLst/>
          </a:prstGeom>
        </p:spPr>
      </p:pic>
      <p:pic>
        <p:nvPicPr>
          <p:cNvPr id="28" name="Picture 27" descr="vort_dp_in_dsl_n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96" y="735330"/>
            <a:ext cx="1492004" cy="1988820"/>
          </a:xfrm>
          <a:prstGeom prst="rect">
            <a:avLst/>
          </a:prstGeom>
        </p:spPr>
      </p:pic>
      <p:pic>
        <p:nvPicPr>
          <p:cNvPr id="19" name="Picture 18" descr="div_dp_in_dsr_ni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35330"/>
            <a:ext cx="1492004" cy="1988820"/>
          </a:xfrm>
          <a:prstGeom prst="rect">
            <a:avLst/>
          </a:prstGeom>
        </p:spPr>
      </p:pic>
      <p:pic>
        <p:nvPicPr>
          <p:cNvPr id="29" name="Picture 28" descr="vort_dp_in_dsr_ni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35330"/>
            <a:ext cx="1492004" cy="1988820"/>
          </a:xfrm>
          <a:prstGeom prst="rect">
            <a:avLst/>
          </a:prstGeom>
        </p:spPr>
      </p:pic>
      <p:pic>
        <p:nvPicPr>
          <p:cNvPr id="20" name="Picture 19" descr="div_dp_in_usl_ni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55" y="2945130"/>
            <a:ext cx="1492004" cy="1988820"/>
          </a:xfrm>
          <a:prstGeom prst="rect">
            <a:avLst/>
          </a:prstGeom>
        </p:spPr>
      </p:pic>
      <p:pic>
        <p:nvPicPr>
          <p:cNvPr id="30" name="Picture 29" descr="vort_dp_in_usl_ni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61" y="2945130"/>
            <a:ext cx="1492004" cy="1988820"/>
          </a:xfrm>
          <a:prstGeom prst="rect">
            <a:avLst/>
          </a:prstGeom>
        </p:spPr>
      </p:pic>
      <p:pic>
        <p:nvPicPr>
          <p:cNvPr id="21" name="Picture 20" descr="div_dp_in_usr_ni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96" y="2945130"/>
            <a:ext cx="1492004" cy="1988820"/>
          </a:xfrm>
          <a:prstGeom prst="rect">
            <a:avLst/>
          </a:prstGeom>
        </p:spPr>
      </p:pic>
      <p:pic>
        <p:nvPicPr>
          <p:cNvPr id="31" name="Picture 30" descr="vort_dp_in_usr_ni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96" y="2945130"/>
            <a:ext cx="1492004" cy="1988820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 flipV="1">
            <a:off x="4629165" y="661601"/>
            <a:ext cx="0" cy="417195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6200000">
            <a:off x="-366506" y="137101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dirty="0"/>
              <a:t>)</a:t>
            </a:r>
            <a:endParaRPr kumimoji="1" lang="zh-CN" altLang="en-US" sz="1100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-356131" y="3633280"/>
            <a:ext cx="971550" cy="23853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</a:rPr>
              <a:t>Height (km)</a:t>
            </a:r>
            <a:r>
              <a:rPr kumimoji="1" lang="en-US" altLang="zh-CN" sz="1100" b="1" dirty="0"/>
              <a:t>)</a:t>
            </a:r>
            <a:endParaRPr kumimoji="1" lang="zh-CN" altLang="en-US" sz="11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84637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             </a:t>
            </a:r>
            <a:r>
              <a:rPr kumimoji="1" lang="en-US" altLang="zh-CN" sz="9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9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9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900" b="1" dirty="0">
                <a:solidFill>
                  <a:srgbClr val="000000"/>
                </a:solidFill>
              </a:rPr>
              <a:t>)        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85704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Rectangle 40"/>
          <p:cNvSpPr/>
          <p:nvPr/>
        </p:nvSpPr>
        <p:spPr>
          <a:xfrm>
            <a:off x="4960721" y="676841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Rectangle 41"/>
          <p:cNvSpPr/>
          <p:nvPr/>
        </p:nvSpPr>
        <p:spPr>
          <a:xfrm>
            <a:off x="600948" y="2905506"/>
            <a:ext cx="3772883" cy="1234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Rectangle 42"/>
          <p:cNvSpPr/>
          <p:nvPr/>
        </p:nvSpPr>
        <p:spPr>
          <a:xfrm>
            <a:off x="4983371" y="2901880"/>
            <a:ext cx="3855829" cy="12706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9" tIns="34295" rIns="68589" bIns="34295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724400" y="27241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1000" b="1" dirty="0" err="1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86333" y="4933950"/>
            <a:ext cx="4287367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Mass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Divergence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2395" y="4933950"/>
            <a:ext cx="4572005" cy="15388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0000"/>
                </a:solidFill>
              </a:rPr>
              <a:t>           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Mass Flux (kg 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m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-2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Divergence 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          </a:t>
            </a:r>
            <a:r>
              <a:rPr kumimoji="1" lang="en-US" altLang="zh-CN" sz="1000" b="1" dirty="0" err="1" smtClean="0">
                <a:solidFill>
                  <a:srgbClr val="000000"/>
                </a:solidFill>
              </a:rPr>
              <a:t>Vorticity</a:t>
            </a:r>
            <a:r>
              <a:rPr kumimoji="1" lang="en-US" altLang="zh-CN" sz="10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(10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-3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s</a:t>
            </a:r>
            <a:r>
              <a:rPr kumimoji="1" lang="en-US" altLang="zh-CN" sz="1000" b="1" baseline="30000" dirty="0">
                <a:solidFill>
                  <a:srgbClr val="000000"/>
                </a:solidFill>
              </a:rPr>
              <a:t>-1</a:t>
            </a:r>
            <a:r>
              <a:rPr kumimoji="1" lang="en-US" altLang="zh-CN" sz="1000" b="1" dirty="0">
                <a:solidFill>
                  <a:srgbClr val="000000"/>
                </a:solidFill>
              </a:rPr>
              <a:t>)      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 cstate="print"/>
          <a:srcRect t="83580" r="5204" b="8459"/>
          <a:stretch/>
        </p:blipFill>
        <p:spPr>
          <a:xfrm>
            <a:off x="456128" y="514350"/>
            <a:ext cx="4064264" cy="3048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" cstate="print"/>
          <a:srcRect t="90989"/>
          <a:stretch/>
        </p:blipFill>
        <p:spPr>
          <a:xfrm>
            <a:off x="4800660" y="474134"/>
            <a:ext cx="4287367" cy="345016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228600" y="646816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672584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81000" y="260582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1000" y="4835163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72138" y="260105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91677" y="4825395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24200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839677" y="259214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228862" y="2601057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620000" y="2606918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24200" y="4838212"/>
            <a:ext cx="1447800" cy="137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810369" y="4830394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-0.2 0 0.2  0.4 0.6 0.8 1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21046" y="4820626"/>
            <a:ext cx="1447800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-0.4        0        0.4      0.8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53569" y="4833443"/>
            <a:ext cx="1499616" cy="155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just"/>
            <a:r>
              <a:rPr kumimoji="1" lang="en-US" altLang="zh-CN" sz="1000" b="1" dirty="0" smtClean="0">
                <a:solidFill>
                  <a:srgbClr val="000000"/>
                </a:solidFill>
              </a:rPr>
              <a:t>   -0.4   0   0.4  0.8  1.2  1.6 2.0  </a:t>
            </a:r>
            <a:endParaRPr kumimoji="1" lang="zh-CN" altLang="en-US" sz="1000" b="1" dirty="0">
              <a:solidFill>
                <a:srgbClr val="00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28600" y="291827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t" anchorCtr="1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676400" y="2918323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098132" y="2918270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672584" y="2918324"/>
            <a:ext cx="128016" cy="20440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145450" y="2926680"/>
            <a:ext cx="128016" cy="20177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620000" y="2918270"/>
            <a:ext cx="128016" cy="20177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668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438400" y="14287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9624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626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934200" y="1504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458200" y="8191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DSR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458200" y="304061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934200" y="3790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562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>
                <a:solidFill>
                  <a:schemeClr val="bg1"/>
                </a:solidFill>
              </a:rPr>
              <a:t>U</a:t>
            </a:r>
            <a:r>
              <a:rPr kumimoji="1" lang="en-US" altLang="zh-CN" sz="1800" dirty="0" smtClean="0">
                <a:solidFill>
                  <a:schemeClr val="bg1"/>
                </a:solidFill>
              </a:rPr>
              <a:t>SR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8862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5146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66800" y="302895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>
                <a:solidFill>
                  <a:schemeClr val="bg1"/>
                </a:solidFill>
              </a:rPr>
              <a:t>USL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133600" y="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00" dirty="0" smtClean="0"/>
              <a:t>Deep </a:t>
            </a:r>
            <a:r>
              <a:rPr kumimoji="1" lang="en-US" altLang="zh-CN" sz="1800" dirty="0"/>
              <a:t>Convection (20 </a:t>
            </a:r>
            <a:r>
              <a:rPr kumimoji="1" lang="en-US" altLang="zh-CN" sz="1800" dirty="0" err="1"/>
              <a:t>dBZ</a:t>
            </a:r>
            <a:r>
              <a:rPr kumimoji="1" lang="en-US" altLang="zh-CN" sz="1800" dirty="0"/>
              <a:t> top &gt;14 km) </a:t>
            </a:r>
            <a:r>
              <a:rPr kumimoji="1" lang="en-US" altLang="zh-CN" sz="1800" dirty="0" smtClean="0"/>
              <a:t>in </a:t>
            </a:r>
            <a:r>
              <a:rPr kumimoji="1" lang="en-US" altLang="zh-CN" sz="1800" b="1" dirty="0">
                <a:solidFill>
                  <a:srgbClr val="FFCC66"/>
                </a:solidFill>
              </a:rPr>
              <a:t>N</a:t>
            </a:r>
            <a:r>
              <a:rPr kumimoji="1" lang="en-US" altLang="zh-CN" sz="1800" b="1" dirty="0" smtClean="0">
                <a:solidFill>
                  <a:srgbClr val="FFCC66"/>
                </a:solidFill>
              </a:rPr>
              <a:t>I</a:t>
            </a:r>
            <a:r>
              <a:rPr kumimoji="1" lang="en-US" altLang="zh-CN" sz="1800" dirty="0" smtClean="0"/>
              <a:t> group</a:t>
            </a:r>
            <a:endParaRPr kumimoji="1" lang="zh-CN" altLang="en-US" sz="1800" dirty="0"/>
          </a:p>
        </p:txBody>
      </p:sp>
      <p:sp>
        <p:nvSpPr>
          <p:cNvPr id="66" name="TextBox 65"/>
          <p:cNvSpPr txBox="1"/>
          <p:nvPr/>
        </p:nvSpPr>
        <p:spPr>
          <a:xfrm>
            <a:off x="1676400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24200" y="632270"/>
            <a:ext cx="128016" cy="2090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20384" y="632270"/>
            <a:ext cx="128016" cy="2063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568184" y="632270"/>
            <a:ext cx="128016" cy="2063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rIns="0" bIns="0" rtlCol="0">
            <a:spAutoFit/>
          </a:bodyPr>
          <a:lstStyle/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10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8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6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4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2</a:t>
            </a:r>
          </a:p>
          <a:p>
            <a:pPr>
              <a:lnSpc>
                <a:spcPct val="164000"/>
              </a:lnSpc>
            </a:pPr>
            <a:r>
              <a:rPr kumimoji="1" lang="en-US" altLang="zh-CN" sz="900" b="1" dirty="0" smtClean="0">
                <a:solidFill>
                  <a:srgbClr val="000000"/>
                </a:solidFill>
              </a:rPr>
              <a:t>  0</a:t>
            </a:r>
            <a:endParaRPr kumimoji="1" lang="zh-CN" altLang="en-US" sz="9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78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9449</TotalTime>
  <Words>2156</Words>
  <Application>Microsoft Macintosh PowerPoint</Application>
  <PresentationFormat>On-screen Show (16:9)</PresentationFormat>
  <Paragraphs>710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宋体</vt:lpstr>
      <vt:lpstr>Arial</vt:lpstr>
      <vt:lpstr>Office Theme</vt:lpstr>
      <vt:lpstr>The Role of Shallow Convection and Deep convection in the Intensity Changes of Hurricanes</vt:lpstr>
      <vt:lpstr>Background and Motivation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Shallow Convection and Deep convection in the intensity changes of Hurricanes</dc:title>
  <dc:creator>chenhua</dc:creator>
  <cp:lastModifiedBy>FDM</cp:lastModifiedBy>
  <cp:revision>376</cp:revision>
  <dcterms:created xsi:type="dcterms:W3CDTF">2016-11-26T12:38:44Z</dcterms:created>
  <dcterms:modified xsi:type="dcterms:W3CDTF">2017-01-05T18:10:15Z</dcterms:modified>
</cp:coreProperties>
</file>