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mp4" ContentType="video/mp4"/>
  <Default Extension="rels" ContentType="application/vnd.openxmlformats-package.relationships+xml"/>
  <Default Extension="vml" ContentType="application/vnd.openxmlformats-officedocument.vmlDrawing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1" r:id="rId6"/>
    <p:sldId id="260" r:id="rId7"/>
    <p:sldId id="267" r:id="rId8"/>
    <p:sldId id="264" r:id="rId9"/>
    <p:sldId id="263" r:id="rId10"/>
    <p:sldId id="262" r:id="rId11"/>
    <p:sldId id="265" r:id="rId12"/>
    <p:sldId id="266" r:id="rId13"/>
    <p:sldId id="268" r:id="rId14"/>
    <p:sldId id="272" r:id="rId15"/>
    <p:sldId id="271" r:id="rId16"/>
    <p:sldId id="274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70"/>
  </p:normalViewPr>
  <p:slideViewPr>
    <p:cSldViewPr snapToGrid="0" snapToObjects="1">
      <p:cViewPr varScale="1">
        <p:scale>
          <a:sx n="117" d="100"/>
          <a:sy n="117" d="100"/>
        </p:scale>
        <p:origin x="179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6" Type="http://schemas.openxmlformats.org/officeDocument/2006/relationships/image" Target="../media/image12.emf"/><Relationship Id="rId1" Type="http://schemas.openxmlformats.org/officeDocument/2006/relationships/image" Target="../media/image7.emf"/><Relationship Id="rId2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63D1D-2AA7-B14A-878C-55C2FACC8149}" type="datetimeFigureOut">
              <a:rPr lang="en-US" smtClean="0"/>
              <a:t>1/6/17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625EC-9BF8-0243-878F-59E4DEFE68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205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625EC-9BF8-0243-878F-59E4DEFE68D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926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78EB2-BB5A-49C9-A0ED-0D6093A29F8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36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71EEA-4D08-47CB-AA7B-45B7288DE5FA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154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46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499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638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589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019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407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376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021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29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51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42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BDF11-EB1D-4C4C-AC9F-BB8FEB844E8A}" type="datetimeFigureOut">
              <a:rPr lang="en-US" smtClean="0"/>
              <a:t>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59B93-CE08-0B4B-8409-B3FC67387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31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.jpe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5.bin"/><Relationship Id="rId12" Type="http://schemas.openxmlformats.org/officeDocument/2006/relationships/image" Target="../media/image11.emf"/><Relationship Id="rId13" Type="http://schemas.openxmlformats.org/officeDocument/2006/relationships/oleObject" Target="../embeddings/oleObject6.bin"/><Relationship Id="rId14" Type="http://schemas.openxmlformats.org/officeDocument/2006/relationships/image" Target="../media/image1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.bin"/><Relationship Id="rId4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8.e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9.emf"/><Relationship Id="rId9" Type="http://schemas.openxmlformats.org/officeDocument/2006/relationships/oleObject" Target="../embeddings/oleObject4.bin"/><Relationship Id="rId10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3990"/>
            <a:ext cx="7772400" cy="1470025"/>
          </a:xfrm>
        </p:spPr>
        <p:txBody>
          <a:bodyPr>
            <a:noAutofit/>
          </a:bodyPr>
          <a:lstStyle/>
          <a:p>
            <a:r>
              <a:rPr lang="en-US" sz="3200" dirty="0" smtClean="0"/>
              <a:t>Power spectra and eddy dissipation rate measured by the Coyote Unmanned Aircraft System in Hurricane Edouard (2014)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487343"/>
            <a:ext cx="9144000" cy="1882622"/>
          </a:xfrm>
        </p:spPr>
        <p:txBody>
          <a:bodyPr>
            <a:normAutofit fontScale="92500"/>
          </a:bodyPr>
          <a:lstStyle/>
          <a:p>
            <a:r>
              <a:rPr lang="en-US" sz="2750" dirty="0" smtClean="0">
                <a:solidFill>
                  <a:srgbClr val="3366FF"/>
                </a:solidFill>
              </a:rPr>
              <a:t>Evan Kalina</a:t>
            </a:r>
          </a:p>
          <a:p>
            <a:r>
              <a:rPr lang="en-US" sz="2750" i="1" dirty="0" smtClean="0">
                <a:solidFill>
                  <a:srgbClr val="3366FF"/>
                </a:solidFill>
              </a:rPr>
              <a:t>NOAA’s Hurricane Research Division and Physical Sciences Division</a:t>
            </a:r>
          </a:p>
          <a:p>
            <a:r>
              <a:rPr lang="en-US" sz="2750" dirty="0" smtClean="0">
                <a:solidFill>
                  <a:srgbClr val="3366FF"/>
                </a:solidFill>
              </a:rPr>
              <a:t>16 December 2016</a:t>
            </a:r>
          </a:p>
          <a:p>
            <a:r>
              <a:rPr lang="en-US" sz="2750" dirty="0" smtClean="0">
                <a:solidFill>
                  <a:srgbClr val="3366FF"/>
                </a:solidFill>
              </a:rPr>
              <a:t>AGU Fall Meeting</a:t>
            </a:r>
            <a:endParaRPr lang="en-US" sz="2750" dirty="0">
              <a:solidFill>
                <a:srgbClr val="3366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917755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Collaborators: Joe Cione (NOAA/HRD/PSD), George Bryan (NCAR), Don Lenschow (NCAR), and Chris Fairall (NOAA/PSD</a:t>
            </a:r>
            <a:r>
              <a:rPr lang="en-US" dirty="0"/>
              <a:t>). </a:t>
            </a:r>
            <a:r>
              <a:rPr lang="en-US" dirty="0" smtClean="0"/>
              <a:t>This </a:t>
            </a:r>
            <a:r>
              <a:rPr lang="en-US" dirty="0"/>
              <a:t>research was performed while the author held a National Research Council Research Associateship Award </a:t>
            </a:r>
            <a:r>
              <a:rPr lang="en-US" dirty="0" smtClean="0"/>
              <a:t>at AOML/ESRL.</a:t>
            </a:r>
            <a:endParaRPr lang="en-US" dirty="0"/>
          </a:p>
        </p:txBody>
      </p:sp>
      <p:pic>
        <p:nvPicPr>
          <p:cNvPr id="5" name="Picture 4" descr="coyote_hero_img_wid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5602"/>
            <a:ext cx="9153144" cy="248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5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36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Estimates of dissipation range from 0.1–3.5×10</a:t>
            </a:r>
            <a:r>
              <a:rPr lang="en-US" sz="3200" baseline="30000" dirty="0" smtClean="0"/>
              <a:t>-4</a:t>
            </a:r>
            <a:r>
              <a:rPr lang="en-US" sz="3200" dirty="0" smtClean="0"/>
              <a:t> m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 s</a:t>
            </a:r>
            <a:r>
              <a:rPr lang="en-US" sz="3200" baseline="30000" dirty="0" smtClean="0"/>
              <a:t>-3</a:t>
            </a:r>
            <a:endParaRPr lang="en-US" sz="3200" baseline="30000" dirty="0"/>
          </a:p>
        </p:txBody>
      </p:sp>
      <p:grpSp>
        <p:nvGrpSpPr>
          <p:cNvPr id="9" name="Group 8"/>
          <p:cNvGrpSpPr/>
          <p:nvPr/>
        </p:nvGrpSpPr>
        <p:grpSpPr>
          <a:xfrm>
            <a:off x="782610" y="694106"/>
            <a:ext cx="7507607" cy="6018795"/>
            <a:chOff x="782610" y="694106"/>
            <a:chExt cx="7507607" cy="601879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2610" y="694106"/>
              <a:ext cx="7507607" cy="6018795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2798509" y="5023536"/>
              <a:ext cx="37561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6"/>
                  </a:solidFill>
                </a:rPr>
                <a:t>Epsilon from D</a:t>
              </a:r>
              <a:r>
                <a:rPr lang="en-US" baseline="-25000" dirty="0" smtClean="0">
                  <a:solidFill>
                    <a:schemeClr val="accent6"/>
                  </a:solidFill>
                </a:rPr>
                <a:t>vv</a:t>
              </a:r>
              <a:r>
                <a:rPr lang="en-US" dirty="0" smtClean="0">
                  <a:solidFill>
                    <a:schemeClr val="accent6"/>
                  </a:solidFill>
                </a:rPr>
                <a:t> </a:t>
              </a:r>
              <a:r>
                <a:rPr lang="en-US" smtClean="0">
                  <a:solidFill>
                    <a:schemeClr val="accent6"/>
                  </a:solidFill>
                </a:rPr>
                <a:t>(distance dependent)</a:t>
              </a:r>
              <a:endParaRPr lang="en-US" baseline="-25000" dirty="0">
                <a:solidFill>
                  <a:schemeClr val="accent6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712534" y="3334171"/>
              <a:ext cx="1718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1"/>
                  </a:solidFill>
                </a:rPr>
                <a:t>Epsilon </a:t>
              </a:r>
              <a:r>
                <a:rPr lang="en-US" smtClean="0">
                  <a:solidFill>
                    <a:schemeClr val="accent1"/>
                  </a:solidFill>
                </a:rPr>
                <a:t>from D</a:t>
              </a:r>
              <a:r>
                <a:rPr lang="en-US" baseline="-25000" smtClean="0">
                  <a:solidFill>
                    <a:schemeClr val="accent1"/>
                  </a:solidFill>
                </a:rPr>
                <a:t>uu</a:t>
              </a:r>
              <a:endParaRPr lang="en-US" baseline="-25000" dirty="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53269" y="2617786"/>
              <a:ext cx="16578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432FF"/>
                  </a:solidFill>
                </a:rPr>
                <a:t>Epsilon from S</a:t>
              </a:r>
              <a:r>
                <a:rPr lang="en-US" baseline="-25000" dirty="0" smtClean="0">
                  <a:solidFill>
                    <a:srgbClr val="0432FF"/>
                  </a:solidFill>
                </a:rPr>
                <a:t>vv</a:t>
              </a:r>
              <a:endParaRPr lang="en-US" baseline="-25000" dirty="0">
                <a:solidFill>
                  <a:srgbClr val="0432FF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35555" y="1013169"/>
              <a:ext cx="1682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40FF"/>
                  </a:solidFill>
                </a:rPr>
                <a:t>Epsilon from S</a:t>
              </a:r>
              <a:r>
                <a:rPr lang="en-US" baseline="-25000" dirty="0" smtClean="0">
                  <a:solidFill>
                    <a:srgbClr val="FF40FF"/>
                  </a:solidFill>
                </a:rPr>
                <a:t>uu</a:t>
              </a:r>
              <a:endParaRPr lang="en-US" baseline="-25000" dirty="0">
                <a:solidFill>
                  <a:srgbClr val="FF40FF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847507" y="1069026"/>
              <a:ext cx="2099064" cy="11093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2917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75" y="842804"/>
            <a:ext cx="7627899" cy="601519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3600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In agreement with theory,</a:t>
            </a:r>
            <a:br>
              <a:rPr lang="en-US" sz="2800" dirty="0" smtClean="0"/>
            </a:br>
            <a:r>
              <a:rPr lang="en-US" sz="2800" dirty="0" smtClean="0"/>
              <a:t>mean(S</a:t>
            </a:r>
            <a:r>
              <a:rPr lang="en-US" sz="2800" baseline="-25000" dirty="0" smtClean="0"/>
              <a:t>vv</a:t>
            </a:r>
            <a:r>
              <a:rPr lang="en-US" sz="2800" dirty="0" smtClean="0"/>
              <a:t>:S</a:t>
            </a:r>
            <a:r>
              <a:rPr lang="en-US" sz="2800" baseline="-25000" dirty="0" smtClean="0"/>
              <a:t>uu</a:t>
            </a:r>
            <a:r>
              <a:rPr lang="en-US" sz="2800" dirty="0" smtClean="0"/>
              <a:t>) ≈ 4:3 in the inertial subrange</a:t>
            </a:r>
            <a:endParaRPr lang="en-US" sz="2800" baseline="30000" dirty="0"/>
          </a:p>
        </p:txBody>
      </p:sp>
      <p:sp>
        <p:nvSpPr>
          <p:cNvPr id="6" name="TextBox 5"/>
          <p:cNvSpPr txBox="1"/>
          <p:nvPr/>
        </p:nvSpPr>
        <p:spPr>
          <a:xfrm>
            <a:off x="3225955" y="2617786"/>
            <a:ext cx="8222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432FF"/>
                </a:solidFill>
              </a:rPr>
              <a:t>S</a:t>
            </a:r>
            <a:r>
              <a:rPr lang="en-US" sz="2000" baseline="-25000" dirty="0" smtClean="0">
                <a:solidFill>
                  <a:srgbClr val="0432FF"/>
                </a:solidFill>
              </a:rPr>
              <a:t>vv</a:t>
            </a:r>
            <a:r>
              <a:rPr lang="en-US" sz="2000" dirty="0" smtClean="0">
                <a:solidFill>
                  <a:srgbClr val="0432FF"/>
                </a:solidFill>
              </a:rPr>
              <a:t>:S</a:t>
            </a:r>
            <a:r>
              <a:rPr lang="en-US" sz="2000" baseline="-25000" dirty="0" smtClean="0">
                <a:solidFill>
                  <a:srgbClr val="0432FF"/>
                </a:solidFill>
              </a:rPr>
              <a:t>uu</a:t>
            </a:r>
            <a:endParaRPr lang="en-US" sz="2000" baseline="-25000" dirty="0">
              <a:solidFill>
                <a:srgbClr val="0432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2841" y="4348616"/>
            <a:ext cx="5132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mtClean="0"/>
              <a:t>4:3</a:t>
            </a:r>
            <a:endParaRPr lang="en-US" sz="2000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2182643" y="5140614"/>
            <a:ext cx="15853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Mean(S</a:t>
            </a:r>
            <a:r>
              <a:rPr lang="en-US" sz="2000" baseline="-25000" dirty="0" smtClean="0">
                <a:solidFill>
                  <a:srgbClr val="FF0000"/>
                </a:solidFill>
              </a:rPr>
              <a:t>vv</a:t>
            </a:r>
            <a:r>
              <a:rPr lang="en-US" sz="2000" dirty="0" smtClean="0">
                <a:solidFill>
                  <a:srgbClr val="FF0000"/>
                </a:solidFill>
              </a:rPr>
              <a:t>:S</a:t>
            </a:r>
            <a:r>
              <a:rPr lang="en-US" sz="2000" baseline="-25000" dirty="0" smtClean="0">
                <a:solidFill>
                  <a:srgbClr val="FF0000"/>
                </a:solidFill>
              </a:rPr>
              <a:t>uu</a:t>
            </a:r>
            <a:r>
              <a:rPr lang="en-US" sz="2000" dirty="0" smtClean="0">
                <a:solidFill>
                  <a:srgbClr val="FF0000"/>
                </a:solidFill>
              </a:rPr>
              <a:t>)</a:t>
            </a:r>
            <a:endParaRPr lang="en-US" sz="2000" baseline="-25000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16200000">
            <a:off x="6282241" y="152439"/>
            <a:ext cx="940797" cy="27432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08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442" y="1041967"/>
            <a:ext cx="7318952" cy="581603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03376"/>
            <a:ext cx="9144000" cy="863600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D</a:t>
            </a:r>
            <a:r>
              <a:rPr lang="en-US" sz="3200" baseline="-25000" dirty="0" smtClean="0">
                <a:solidFill>
                  <a:srgbClr val="0070C0"/>
                </a:solidFill>
              </a:rPr>
              <a:t>uu</a:t>
            </a:r>
            <a:r>
              <a:rPr lang="en-US" sz="3200" dirty="0" smtClean="0"/>
              <a:t> scaling is 0.67, but </a:t>
            </a:r>
            <a:r>
              <a:rPr lang="en-US" sz="3200" dirty="0" smtClean="0">
                <a:solidFill>
                  <a:srgbClr val="7030A0"/>
                </a:solidFill>
              </a:rPr>
              <a:t>D</a:t>
            </a:r>
            <a:r>
              <a:rPr lang="en-US" sz="3200" baseline="-25000" dirty="0" smtClean="0">
                <a:solidFill>
                  <a:srgbClr val="7030A0"/>
                </a:solidFill>
              </a:rPr>
              <a:t>vv</a:t>
            </a:r>
            <a:r>
              <a:rPr lang="en-US" sz="3200" dirty="0" smtClean="0"/>
              <a:t> scaling is 1.33</a:t>
            </a:r>
            <a:br>
              <a:rPr lang="en-US" sz="3200" dirty="0" smtClean="0"/>
            </a:br>
            <a:r>
              <a:rPr lang="en-US" sz="3200" dirty="0" smtClean="0"/>
              <a:t>Theory requires two-thirds scaling for each</a:t>
            </a:r>
            <a:endParaRPr lang="en-US" sz="3200" baseline="30000" dirty="0"/>
          </a:p>
        </p:txBody>
      </p:sp>
      <p:sp>
        <p:nvSpPr>
          <p:cNvPr id="6" name="TextBox 5"/>
          <p:cNvSpPr txBox="1"/>
          <p:nvPr/>
        </p:nvSpPr>
        <p:spPr>
          <a:xfrm>
            <a:off x="4268065" y="2236786"/>
            <a:ext cx="843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rgbClr val="0070C0"/>
                </a:solidFill>
              </a:rPr>
              <a:t>✅ D</a:t>
            </a:r>
            <a:r>
              <a:rPr lang="en-US" sz="2000" b="1" baseline="-25000" smtClean="0">
                <a:solidFill>
                  <a:srgbClr val="0070C0"/>
                </a:solidFill>
              </a:rPr>
              <a:t>uu</a:t>
            </a:r>
            <a:endParaRPr lang="en-US" sz="2000" b="1" baseline="-250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79152" y="3949983"/>
            <a:ext cx="764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</a:rPr>
              <a:t>❌D</a:t>
            </a:r>
            <a:r>
              <a:rPr lang="en-US" sz="2000" b="1" baseline="-25000" dirty="0" smtClean="0">
                <a:solidFill>
                  <a:srgbClr val="7030A0"/>
                </a:solidFill>
              </a:rPr>
              <a:t>vv</a:t>
            </a:r>
            <a:endParaRPr lang="en-US" sz="2000" b="1" baseline="-25000" dirty="0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79152" y="4403717"/>
            <a:ext cx="2209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Recall that epsilon </a:t>
            </a:r>
            <a:r>
              <a:rPr lang="en-US" smtClean="0"/>
              <a:t>from D</a:t>
            </a:r>
            <a:r>
              <a:rPr lang="en-US" baseline="-25000" smtClean="0"/>
              <a:t>vv</a:t>
            </a:r>
            <a:r>
              <a:rPr lang="en-US" smtClean="0"/>
              <a:t> did not agree with other estimates</a:t>
            </a:r>
            <a:endParaRPr lang="en-US" baseline="-25000" dirty="0"/>
          </a:p>
        </p:txBody>
      </p:sp>
      <p:sp>
        <p:nvSpPr>
          <p:cNvPr id="3" name="TextBox 2"/>
          <p:cNvSpPr txBox="1"/>
          <p:nvPr/>
        </p:nvSpPr>
        <p:spPr>
          <a:xfrm rot="16200000">
            <a:off x="-696686" y="3483427"/>
            <a:ext cx="327705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Structure function value (m</a:t>
            </a:r>
            <a:r>
              <a:rPr lang="en-US" baseline="30000" dirty="0" smtClean="0"/>
              <a:t>2</a:t>
            </a:r>
            <a:r>
              <a:rPr lang="en-US" dirty="0" smtClean="0"/>
              <a:t> s</a:t>
            </a:r>
            <a:r>
              <a:rPr lang="en-US" baseline="30000" dirty="0" smtClean="0"/>
              <a:t>-2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97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3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(Valid) estimates of dissipation range from 2</a:t>
            </a:r>
            <a:r>
              <a:rPr lang="en-US" sz="2400" dirty="0"/>
              <a:t>–</a:t>
            </a:r>
            <a:r>
              <a:rPr lang="en-US" sz="2400" dirty="0" smtClean="0"/>
              <a:t>3.5×10</a:t>
            </a:r>
            <a:r>
              <a:rPr lang="en-US" sz="2400" baseline="30000" dirty="0" smtClean="0"/>
              <a:t>-4</a:t>
            </a:r>
            <a:r>
              <a:rPr lang="en-US" sz="2400" dirty="0" smtClean="0"/>
              <a:t> m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s</a:t>
            </a:r>
            <a:r>
              <a:rPr lang="en-US" sz="2400" baseline="30000" dirty="0" smtClean="0"/>
              <a:t>-3</a:t>
            </a:r>
            <a:endParaRPr lang="en-US" sz="2400" baseline="30000" dirty="0"/>
          </a:p>
        </p:txBody>
      </p:sp>
      <p:grpSp>
        <p:nvGrpSpPr>
          <p:cNvPr id="9" name="Group 8"/>
          <p:cNvGrpSpPr/>
          <p:nvPr/>
        </p:nvGrpSpPr>
        <p:grpSpPr>
          <a:xfrm>
            <a:off x="782610" y="694106"/>
            <a:ext cx="7507607" cy="6018795"/>
            <a:chOff x="782610" y="694106"/>
            <a:chExt cx="7507607" cy="601879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2610" y="694106"/>
              <a:ext cx="7507607" cy="6018795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3385458" y="5018315"/>
              <a:ext cx="37561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6"/>
                  </a:solidFill>
                </a:rPr>
                <a:t>Epsilon from D</a:t>
              </a:r>
              <a:r>
                <a:rPr lang="en-US" baseline="-25000" dirty="0" smtClean="0">
                  <a:solidFill>
                    <a:schemeClr val="accent6"/>
                  </a:solidFill>
                </a:rPr>
                <a:t>vv</a:t>
              </a:r>
              <a:r>
                <a:rPr lang="en-US" dirty="0" smtClean="0">
                  <a:solidFill>
                    <a:schemeClr val="accent6"/>
                  </a:solidFill>
                </a:rPr>
                <a:t> (distance dependent)</a:t>
              </a:r>
              <a:endParaRPr lang="en-US" baseline="-25000" dirty="0">
                <a:solidFill>
                  <a:schemeClr val="accent6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712534" y="3334171"/>
              <a:ext cx="1718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1"/>
                  </a:solidFill>
                </a:rPr>
                <a:t>Epsilon </a:t>
              </a:r>
              <a:r>
                <a:rPr lang="en-US" smtClean="0">
                  <a:solidFill>
                    <a:schemeClr val="accent1"/>
                  </a:solidFill>
                </a:rPr>
                <a:t>from D</a:t>
              </a:r>
              <a:r>
                <a:rPr lang="en-US" baseline="-25000" smtClean="0">
                  <a:solidFill>
                    <a:schemeClr val="accent1"/>
                  </a:solidFill>
                </a:rPr>
                <a:t>uu</a:t>
              </a:r>
              <a:endParaRPr lang="en-US" baseline="-25000" dirty="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53269" y="2617786"/>
              <a:ext cx="16578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432FF"/>
                  </a:solidFill>
                </a:rPr>
                <a:t>Epsilon from S</a:t>
              </a:r>
              <a:r>
                <a:rPr lang="en-US" baseline="-25000" dirty="0" smtClean="0">
                  <a:solidFill>
                    <a:srgbClr val="0432FF"/>
                  </a:solidFill>
                </a:rPr>
                <a:t>vv</a:t>
              </a:r>
              <a:endParaRPr lang="en-US" baseline="-25000" dirty="0">
                <a:solidFill>
                  <a:srgbClr val="0432FF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35555" y="1013169"/>
              <a:ext cx="1682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40FF"/>
                  </a:solidFill>
                </a:rPr>
                <a:t>Epsilon from S</a:t>
              </a:r>
              <a:r>
                <a:rPr lang="en-US" baseline="-25000" dirty="0" smtClean="0">
                  <a:solidFill>
                    <a:srgbClr val="FF40FF"/>
                  </a:solidFill>
                </a:rPr>
                <a:t>uu</a:t>
              </a:r>
              <a:endParaRPr lang="en-US" baseline="-25000" dirty="0">
                <a:solidFill>
                  <a:srgbClr val="FF40FF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847507" y="1069026"/>
              <a:ext cx="2099064" cy="11093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1" name="Straight Connector 10"/>
          <p:cNvCxnSpPr/>
          <p:nvPr/>
        </p:nvCxnSpPr>
        <p:spPr>
          <a:xfrm>
            <a:off x="1404257" y="4691743"/>
            <a:ext cx="6683829" cy="1491343"/>
          </a:xfrm>
          <a:prstGeom prst="line">
            <a:avLst/>
          </a:prstGeom>
          <a:ln w="412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404257" y="4691743"/>
            <a:ext cx="6683829" cy="1491343"/>
          </a:xfrm>
          <a:prstGeom prst="line">
            <a:avLst/>
          </a:prstGeom>
          <a:ln w="412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73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7477"/>
            <a:ext cx="9144000" cy="857250"/>
          </a:xfrm>
        </p:spPr>
        <p:txBody>
          <a:bodyPr>
            <a:noAutofit/>
          </a:bodyPr>
          <a:lstStyle/>
          <a:p>
            <a:pPr algn="ctr"/>
            <a:r>
              <a:rPr lang="en-US" sz="2700" dirty="0">
                <a:latin typeface="+mn-lt"/>
              </a:rPr>
              <a:t>We can </a:t>
            </a:r>
            <a:r>
              <a:rPr lang="en-US" sz="2700" dirty="0" smtClean="0">
                <a:latin typeface="+mn-lt"/>
              </a:rPr>
              <a:t>also use </a:t>
            </a:r>
            <a:r>
              <a:rPr lang="en-US" sz="2700" dirty="0">
                <a:latin typeface="+mn-lt"/>
              </a:rPr>
              <a:t>LES to </a:t>
            </a:r>
            <a:r>
              <a:rPr lang="en-US" sz="2700" dirty="0" smtClean="0">
                <a:latin typeface="+mn-lt"/>
              </a:rPr>
              <a:t>analyze HBL turbulence characteristics</a:t>
            </a:r>
            <a:endParaRPr lang="en-US" sz="2700" dirty="0"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743450" y="3333750"/>
            <a:ext cx="3086100" cy="217170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Created by Dr. George Bryan of PSU-NCAR</a:t>
            </a:r>
          </a:p>
          <a:p>
            <a:r>
              <a:rPr lang="en-US" dirty="0" smtClean="0"/>
              <a:t>3D, non-hydrostatic, time-dependent, numerical model</a:t>
            </a:r>
          </a:p>
          <a:p>
            <a:r>
              <a:rPr lang="en-US" dirty="0" smtClean="0"/>
              <a:t>Designed for deep convective systems</a:t>
            </a:r>
          </a:p>
          <a:p>
            <a:pPr marL="0" indent="0">
              <a:buNone/>
            </a:pPr>
            <a:endParaRPr lang="en-US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u="sng" dirty="0" smtClean="0">
                <a:sym typeface="Wingdings" pitchFamily="2" charset="2"/>
              </a:rPr>
              <a:t>Two </a:t>
            </a:r>
            <a:r>
              <a:rPr lang="en-US" u="sng" dirty="0">
                <a:sym typeface="Wingdings" pitchFamily="2" charset="2"/>
              </a:rPr>
              <a:t>simulations: </a:t>
            </a:r>
            <a:endParaRPr lang="en-US" u="sng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2175" b="1" dirty="0">
                <a:sym typeface="Wingdings" pitchFamily="2" charset="2"/>
              </a:rPr>
              <a:t>“Complex” (CM1C) </a:t>
            </a:r>
            <a:r>
              <a:rPr lang="en-US" sz="2175" dirty="0">
                <a:sym typeface="Wingdings" pitchFamily="2" charset="2"/>
              </a:rPr>
              <a:t>and </a:t>
            </a:r>
            <a:r>
              <a:rPr lang="en-US" sz="2175" b="1" dirty="0">
                <a:solidFill>
                  <a:srgbClr val="FF0000"/>
                </a:solidFill>
                <a:sym typeface="Wingdings" pitchFamily="2" charset="2"/>
              </a:rPr>
              <a:t>“Simple” (CM1S)</a:t>
            </a:r>
            <a:endParaRPr lang="en-US" sz="2175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9C713-08CC-4FAE-A351-76099CF1D4F4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2050" name="Picture 2" descr="http://www.metoffice.gov.uk/media/image/4/f/anvil-cloud-600x4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299" y="3056175"/>
            <a:ext cx="3195947" cy="2282819"/>
          </a:xfrm>
          <a:prstGeom prst="rect">
            <a:avLst/>
          </a:prstGeom>
          <a:noFill/>
          <a:effectLst>
            <a:glow rad="152400">
              <a:schemeClr val="accent1">
                <a:alpha val="40000"/>
              </a:schemeClr>
            </a:glow>
            <a:outerShdw blurRad="50800" dist="38100" sx="1000" sy="1000" algn="l" rotWithShape="0">
              <a:prstClr val="black">
                <a:alpha val="37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3886" y="1537702"/>
            <a:ext cx="6858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dirty="0"/>
              <a:t>Adequate measurements are rare due to instrument limitations &amp; hazardous conditions during low-altitude reconnaissance flights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dirty="0"/>
              <a:t>Large-eddy simulations (LES) can be used to analyze hurricane boundary layer (HBL) </a:t>
            </a:r>
            <a:r>
              <a:rPr lang="en-US" dirty="0">
                <a:sym typeface="Wingdings" pitchFamily="2" charset="2"/>
              </a:rPr>
              <a:t> simulate 3D-field of turbulent winds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53246" y="2990850"/>
            <a:ext cx="3662054" cy="32294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00" b="1" u="sng" dirty="0">
                <a:solidFill>
                  <a:srgbClr val="0070C0"/>
                </a:solidFill>
                <a:latin typeface="+mn-lt"/>
              </a:rPr>
              <a:t>Cloud Model Version I (CM1)</a:t>
            </a:r>
            <a:r>
              <a:rPr lang="en-US" sz="2100" b="1" u="sng" baseline="30000" dirty="0">
                <a:solidFill>
                  <a:srgbClr val="0070C0"/>
                </a:solidFill>
                <a:latin typeface="+mn-lt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1420" y="5505450"/>
            <a:ext cx="5540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30000" dirty="0" smtClean="0"/>
              <a:t>1</a:t>
            </a:r>
            <a:r>
              <a:rPr lang="en-US" dirty="0" smtClean="0"/>
              <a:t>For more information: Bryan and Rotunno (2009), MWR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-14424" y="6488668"/>
            <a:ext cx="2869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Slide courtesy of R. Worsnop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90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ivemin_animation_b9Icz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85" y="2012878"/>
            <a:ext cx="4983625" cy="37377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13745"/>
            <a:ext cx="9144000" cy="857250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CM1S </a:t>
            </a:r>
            <a:r>
              <a:rPr lang="en-US" sz="2400" dirty="0"/>
              <a:t>simulation shows </a:t>
            </a:r>
            <a:r>
              <a:rPr lang="en-US" sz="2400" dirty="0" smtClean="0"/>
              <a:t>eddy characteristics in a small 6x6 km domain </a:t>
            </a:r>
            <a:br>
              <a:rPr lang="en-US" sz="2400" dirty="0" smtClean="0"/>
            </a:br>
            <a:r>
              <a:rPr lang="en-US" sz="2400" dirty="0" smtClean="0"/>
              <a:t>(dx = 20 m)</a:t>
            </a:r>
            <a:br>
              <a:rPr lang="en-US" sz="2400" dirty="0" smtClean="0"/>
            </a:br>
            <a:r>
              <a:rPr lang="en-US" sz="2400" dirty="0" smtClean="0"/>
              <a:t>Can be repositioned to analyze eddies at any wind speed</a:t>
            </a:r>
            <a:endParaRPr lang="en-US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C6BFE-0ED3-4007-932E-273A5D141F48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4" descr="schematic_simple.png"/>
          <p:cNvPicPr>
            <a:picLocks noChangeAspect="1"/>
          </p:cNvPicPr>
          <p:nvPr/>
        </p:nvPicPr>
        <p:blipFill rotWithShape="1">
          <a:blip r:embed="rId6" cstate="print"/>
          <a:srcRect t="8014"/>
          <a:stretch/>
        </p:blipFill>
        <p:spPr>
          <a:xfrm>
            <a:off x="4785421" y="1572769"/>
            <a:ext cx="4313004" cy="413889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6157497" y="2426006"/>
            <a:ext cx="600075" cy="2077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750" b="1" dirty="0"/>
              <a:t>≈ 3000 km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68475" y="3613207"/>
            <a:ext cx="527050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900" b="1" dirty="0"/>
              <a:t>≈ 6 km 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975601" y="3475057"/>
            <a:ext cx="617287" cy="16716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6" name="TextBox 25"/>
          <p:cNvSpPr txBox="1"/>
          <p:nvPr/>
        </p:nvSpPr>
        <p:spPr>
          <a:xfrm>
            <a:off x="7920559" y="3443222"/>
            <a:ext cx="8914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LES domain</a:t>
            </a:r>
          </a:p>
        </p:txBody>
      </p:sp>
      <p:cxnSp>
        <p:nvCxnSpPr>
          <p:cNvPr id="10" name="Straight Connector 9"/>
          <p:cNvCxnSpPr>
            <a:stCxn id="4" idx="0"/>
          </p:cNvCxnSpPr>
          <p:nvPr/>
        </p:nvCxnSpPr>
        <p:spPr>
          <a:xfrm flipH="1" flipV="1">
            <a:off x="4103914" y="2378528"/>
            <a:ext cx="4008438" cy="127375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4" idx="2"/>
          </p:cNvCxnSpPr>
          <p:nvPr/>
        </p:nvCxnSpPr>
        <p:spPr>
          <a:xfrm flipH="1">
            <a:off x="4103914" y="3786821"/>
            <a:ext cx="4008438" cy="123149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ame 3"/>
          <p:cNvSpPr/>
          <p:nvPr/>
        </p:nvSpPr>
        <p:spPr>
          <a:xfrm>
            <a:off x="8050439" y="3652282"/>
            <a:ext cx="123825" cy="134539"/>
          </a:xfrm>
          <a:prstGeom prst="frame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14424" y="6488668"/>
            <a:ext cx="2869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Slide courtesy of R. Worsnop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10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3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(Valid) estimates of dissipation range from 2</a:t>
            </a:r>
            <a:r>
              <a:rPr lang="en-US" sz="2400" dirty="0"/>
              <a:t>–</a:t>
            </a:r>
            <a:r>
              <a:rPr lang="en-US" sz="2400" dirty="0" smtClean="0"/>
              <a:t>3.5×10</a:t>
            </a:r>
            <a:r>
              <a:rPr lang="en-US" sz="2400" baseline="30000" dirty="0" smtClean="0"/>
              <a:t>-4</a:t>
            </a:r>
            <a:r>
              <a:rPr lang="en-US" sz="2400" dirty="0" smtClean="0"/>
              <a:t> m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s</a:t>
            </a:r>
            <a:r>
              <a:rPr lang="en-US" sz="2400" baseline="30000" dirty="0" smtClean="0"/>
              <a:t>-3</a:t>
            </a:r>
            <a:endParaRPr lang="en-US" sz="2400" baseline="30000" dirty="0"/>
          </a:p>
        </p:txBody>
      </p:sp>
      <p:grpSp>
        <p:nvGrpSpPr>
          <p:cNvPr id="9" name="Group 8"/>
          <p:cNvGrpSpPr/>
          <p:nvPr/>
        </p:nvGrpSpPr>
        <p:grpSpPr>
          <a:xfrm>
            <a:off x="782610" y="694106"/>
            <a:ext cx="7507607" cy="6018795"/>
            <a:chOff x="782610" y="694106"/>
            <a:chExt cx="7507607" cy="601879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2610" y="694106"/>
              <a:ext cx="7507607" cy="6018795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3385458" y="5018315"/>
              <a:ext cx="37561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6"/>
                  </a:solidFill>
                </a:rPr>
                <a:t>Epsilon from D</a:t>
              </a:r>
              <a:r>
                <a:rPr lang="en-US" baseline="-25000" dirty="0" smtClean="0">
                  <a:solidFill>
                    <a:schemeClr val="accent6"/>
                  </a:solidFill>
                </a:rPr>
                <a:t>vv</a:t>
              </a:r>
              <a:r>
                <a:rPr lang="en-US" dirty="0" smtClean="0">
                  <a:solidFill>
                    <a:schemeClr val="accent6"/>
                  </a:solidFill>
                </a:rPr>
                <a:t> (distance dependent)</a:t>
              </a:r>
              <a:endParaRPr lang="en-US" baseline="-25000" dirty="0">
                <a:solidFill>
                  <a:schemeClr val="accent6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712534" y="3334171"/>
              <a:ext cx="1718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1"/>
                  </a:solidFill>
                </a:rPr>
                <a:t>Epsilon </a:t>
              </a:r>
              <a:r>
                <a:rPr lang="en-US" smtClean="0">
                  <a:solidFill>
                    <a:schemeClr val="accent1"/>
                  </a:solidFill>
                </a:rPr>
                <a:t>from D</a:t>
              </a:r>
              <a:r>
                <a:rPr lang="en-US" baseline="-25000" smtClean="0">
                  <a:solidFill>
                    <a:schemeClr val="accent1"/>
                  </a:solidFill>
                </a:rPr>
                <a:t>uu</a:t>
              </a:r>
              <a:endParaRPr lang="en-US" baseline="-25000" dirty="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53269" y="2617786"/>
              <a:ext cx="16578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432FF"/>
                  </a:solidFill>
                </a:rPr>
                <a:t>Epsilon from S</a:t>
              </a:r>
              <a:r>
                <a:rPr lang="en-US" baseline="-25000" dirty="0" smtClean="0">
                  <a:solidFill>
                    <a:srgbClr val="0432FF"/>
                  </a:solidFill>
                </a:rPr>
                <a:t>vv</a:t>
              </a:r>
              <a:endParaRPr lang="en-US" baseline="-25000" dirty="0">
                <a:solidFill>
                  <a:srgbClr val="0432FF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35555" y="1013169"/>
              <a:ext cx="1682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40FF"/>
                  </a:solidFill>
                </a:rPr>
                <a:t>Epsilon from S</a:t>
              </a:r>
              <a:r>
                <a:rPr lang="en-US" baseline="-25000" dirty="0" smtClean="0">
                  <a:solidFill>
                    <a:srgbClr val="FF40FF"/>
                  </a:solidFill>
                </a:rPr>
                <a:t>uu</a:t>
              </a:r>
              <a:endParaRPr lang="en-US" baseline="-25000" dirty="0">
                <a:solidFill>
                  <a:srgbClr val="FF40FF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847507" y="1069026"/>
              <a:ext cx="2099064" cy="11093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1" name="Straight Connector 10"/>
          <p:cNvCxnSpPr/>
          <p:nvPr/>
        </p:nvCxnSpPr>
        <p:spPr>
          <a:xfrm>
            <a:off x="1404257" y="4691743"/>
            <a:ext cx="6683829" cy="1491343"/>
          </a:xfrm>
          <a:prstGeom prst="line">
            <a:avLst/>
          </a:prstGeom>
          <a:ln w="412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404257" y="4691743"/>
            <a:ext cx="6683829" cy="1491343"/>
          </a:xfrm>
          <a:prstGeom prst="line">
            <a:avLst/>
          </a:prstGeom>
          <a:ln w="412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1393371" y="1710792"/>
            <a:ext cx="6683829" cy="0"/>
          </a:xfrm>
          <a:prstGeom prst="line">
            <a:avLst/>
          </a:prstGeom>
          <a:ln w="41275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782191" y="1830390"/>
            <a:ext cx="2378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Epsilon </a:t>
            </a:r>
            <a:r>
              <a:rPr lang="en-US" smtClean="0">
                <a:solidFill>
                  <a:srgbClr val="00B050"/>
                </a:solidFill>
              </a:rPr>
              <a:t>from LES model</a:t>
            </a:r>
            <a:endParaRPr lang="en-US" baseline="-25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41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806"/>
            <a:ext cx="9144000" cy="879214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85309"/>
            <a:ext cx="9144000" cy="572427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Dissipation rate estimates</a:t>
            </a:r>
            <a:r>
              <a:rPr lang="en-US" dirty="0" smtClean="0"/>
              <a:t> from Coyote data at </a:t>
            </a:r>
            <a:r>
              <a:rPr lang="en-US" i="1" dirty="0" smtClean="0"/>
              <a:t>z</a:t>
            </a:r>
            <a:r>
              <a:rPr lang="en-US" dirty="0" smtClean="0"/>
              <a:t> = 760 m and </a:t>
            </a:r>
            <a:r>
              <a:rPr lang="en-US" i="1" dirty="0" smtClean="0"/>
              <a:t>v</a:t>
            </a:r>
            <a:r>
              <a:rPr lang="en-US" dirty="0" smtClean="0"/>
              <a:t> = 15–25 m s</a:t>
            </a:r>
            <a:r>
              <a:rPr lang="en-US" baseline="30000" dirty="0" smtClean="0"/>
              <a:t>-1</a:t>
            </a:r>
            <a:r>
              <a:rPr lang="en-US" dirty="0" smtClean="0"/>
              <a:t> are </a:t>
            </a:r>
            <a:r>
              <a:rPr lang="en-US" dirty="0" smtClean="0">
                <a:solidFill>
                  <a:srgbClr val="FF0000"/>
                </a:solidFill>
              </a:rPr>
              <a:t>0.1–3.5 × 10</a:t>
            </a:r>
            <a:r>
              <a:rPr lang="en-US" baseline="30000" dirty="0">
                <a:solidFill>
                  <a:srgbClr val="FF0000"/>
                </a:solidFill>
              </a:rPr>
              <a:t>-</a:t>
            </a:r>
            <a:r>
              <a:rPr lang="en-US" baseline="30000" dirty="0" smtClean="0">
                <a:solidFill>
                  <a:srgbClr val="FF0000"/>
                </a:solidFill>
              </a:rPr>
              <a:t>4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m</a:t>
            </a:r>
            <a:r>
              <a:rPr lang="en-US" baseline="30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 s</a:t>
            </a:r>
            <a:r>
              <a:rPr lang="en-US" baseline="30000" dirty="0">
                <a:solidFill>
                  <a:srgbClr val="FF0000"/>
                </a:solidFill>
              </a:rPr>
              <a:t>-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sz="1700" dirty="0" smtClean="0"/>
          </a:p>
          <a:p>
            <a:r>
              <a:rPr lang="en-US" dirty="0" smtClean="0"/>
              <a:t>The scaling of the transverse velocity structure function (1.33) departs from the theoretical expectation of two-thirds scaling; thus, the dissipation rate estimates from this structure function are likely incorrect.</a:t>
            </a:r>
          </a:p>
          <a:p>
            <a:endParaRPr lang="en-US" sz="1700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Valid dissipation rate estimates</a:t>
            </a:r>
            <a:r>
              <a:rPr lang="en-US" dirty="0" smtClean="0"/>
              <a:t> are therefore </a:t>
            </a:r>
            <a:r>
              <a:rPr lang="en-US" dirty="0" smtClean="0">
                <a:solidFill>
                  <a:srgbClr val="FF0000"/>
                </a:solidFill>
              </a:rPr>
              <a:t>2–3.5 × 10</a:t>
            </a:r>
            <a:r>
              <a:rPr lang="en-US" baseline="30000" dirty="0">
                <a:solidFill>
                  <a:srgbClr val="FF0000"/>
                </a:solidFill>
              </a:rPr>
              <a:t>-4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m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baseline="30000" dirty="0">
                <a:solidFill>
                  <a:srgbClr val="FF0000"/>
                </a:solidFill>
              </a:rPr>
              <a:t>-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sz="1500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Large eddy simulations</a:t>
            </a:r>
            <a:r>
              <a:rPr lang="en-US" dirty="0" smtClean="0"/>
              <a:t> conducted with CM1 at comparable wind speeds to those observed by the Coyote suggest a </a:t>
            </a:r>
            <a:r>
              <a:rPr lang="en-US" dirty="0" smtClean="0">
                <a:solidFill>
                  <a:srgbClr val="FF0000"/>
                </a:solidFill>
              </a:rPr>
              <a:t>dissipation rate of 3 × 10</a:t>
            </a:r>
            <a:r>
              <a:rPr lang="en-US" baseline="30000" dirty="0">
                <a:solidFill>
                  <a:srgbClr val="FF0000"/>
                </a:solidFill>
              </a:rPr>
              <a:t>-4</a:t>
            </a:r>
            <a:r>
              <a:rPr lang="en-US" dirty="0">
                <a:solidFill>
                  <a:srgbClr val="FF0000"/>
                </a:solidFill>
              </a:rPr>
              <a:t> m</a:t>
            </a:r>
            <a:r>
              <a:rPr lang="en-US" baseline="30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 s</a:t>
            </a:r>
            <a:r>
              <a:rPr lang="en-US" baseline="30000" dirty="0">
                <a:solidFill>
                  <a:srgbClr val="FF0000"/>
                </a:solidFill>
              </a:rPr>
              <a:t>-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>, within the range estimated from the Coyote data.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45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6658"/>
            <a:ext cx="9144000" cy="693278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Goal: Turbulence measurements in the boundary layer in hurricane conditions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 rot="16200000">
            <a:off x="-404513" y="3424296"/>
            <a:ext cx="1285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Height (km)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592670" y="1051176"/>
            <a:ext cx="9406" cy="54305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33778" y="1245260"/>
            <a:ext cx="643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km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70362" y="1448741"/>
            <a:ext cx="25334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33778" y="3043971"/>
            <a:ext cx="643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r>
              <a:rPr lang="en-US" dirty="0" smtClean="0"/>
              <a:t> km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470362" y="3247452"/>
            <a:ext cx="25334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23711" y="4812560"/>
            <a:ext cx="2257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r>
              <a:rPr lang="en-US" dirty="0" smtClean="0"/>
              <a:t> km (Boundary layer)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460295" y="5016041"/>
            <a:ext cx="25334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44579" r="494" b="44646"/>
          <a:stretch/>
        </p:blipFill>
        <p:spPr>
          <a:xfrm>
            <a:off x="901784" y="6236742"/>
            <a:ext cx="3800589" cy="30178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/>
          <a:srcRect l="2498" t="44579" r="493" b="44646"/>
          <a:stretch/>
        </p:blipFill>
        <p:spPr>
          <a:xfrm>
            <a:off x="4683559" y="6236742"/>
            <a:ext cx="3705195" cy="301784"/>
          </a:xfrm>
          <a:prstGeom prst="rect">
            <a:avLst/>
          </a:prstGeom>
        </p:spPr>
      </p:pic>
      <p:grpSp>
        <p:nvGrpSpPr>
          <p:cNvPr id="51" name="Group 50"/>
          <p:cNvGrpSpPr/>
          <p:nvPr/>
        </p:nvGrpSpPr>
        <p:grpSpPr>
          <a:xfrm>
            <a:off x="7672108" y="2554089"/>
            <a:ext cx="1461732" cy="1068188"/>
            <a:chOff x="3502512" y="5016041"/>
            <a:chExt cx="1461732" cy="1068188"/>
          </a:xfrm>
        </p:grpSpPr>
        <p:pic>
          <p:nvPicPr>
            <p:cNvPr id="52" name="Picture 4" descr="http://images.yourdictionary.com/images/definitions/lg/computer.jpg"/>
            <p:cNvPicPr>
              <a:picLocks noChangeAspect="1" noChangeArrowheads="1"/>
            </p:cNvPicPr>
            <p:nvPr/>
          </p:nvPicPr>
          <p:blipFill>
            <a:blip r:embed="rId3" cstate="print"/>
            <a:srcRect l="9854" t="4743" r="4743" b="5137"/>
            <a:stretch>
              <a:fillRect/>
            </a:stretch>
          </p:blipFill>
          <p:spPr bwMode="auto">
            <a:xfrm>
              <a:off x="3502512" y="5016041"/>
              <a:ext cx="1461732" cy="1068188"/>
            </a:xfrm>
            <a:prstGeom prst="rect">
              <a:avLst/>
            </a:prstGeom>
            <a:noFill/>
          </p:spPr>
        </p:pic>
        <p:sp>
          <p:nvSpPr>
            <p:cNvPr id="53" name="TextBox 52"/>
            <p:cNvSpPr txBox="1"/>
            <p:nvPr/>
          </p:nvSpPr>
          <p:spPr>
            <a:xfrm>
              <a:off x="3615396" y="5208504"/>
              <a:ext cx="7928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Model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3413054" y="2582306"/>
            <a:ext cx="4456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Heat, moisture, &amp; momentum fluxes, power spectra, eddy dissipation rate are needed to evaluate/improve model parameterizations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4080-312E-D24A-B643-8436C6EAB772}" type="slidenum">
              <a:rPr lang="en-US" smtClean="0"/>
              <a:t>2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982801" y="4961554"/>
            <a:ext cx="3904963" cy="636697"/>
            <a:chOff x="2648237" y="5409259"/>
            <a:chExt cx="3904963" cy="636697"/>
          </a:xfrm>
        </p:grpSpPr>
        <p:grpSp>
          <p:nvGrpSpPr>
            <p:cNvPr id="9" name="Group 8"/>
            <p:cNvGrpSpPr/>
            <p:nvPr/>
          </p:nvGrpSpPr>
          <p:grpSpPr>
            <a:xfrm>
              <a:off x="4427126" y="5409259"/>
              <a:ext cx="2126074" cy="636697"/>
              <a:chOff x="3242182" y="4957228"/>
              <a:chExt cx="2126074" cy="636697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3242182" y="5224593"/>
                <a:ext cx="21260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3366FF"/>
                    </a:solidFill>
                  </a:rPr>
                  <a:t>w’θ’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242182" y="4957228"/>
                <a:ext cx="21260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3366FF"/>
                    </a:solidFill>
                  </a:rPr>
                  <a:t>____</a:t>
                </a: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2648237" y="5645413"/>
              <a:ext cx="30060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3366FF"/>
                  </a:solidFill>
                </a:rPr>
                <a:t>Sensible heat flux = ρ</a:t>
              </a:r>
              <a:r>
                <a:rPr lang="en-US" baseline="-25000" dirty="0" smtClean="0">
                  <a:solidFill>
                    <a:srgbClr val="3366FF"/>
                  </a:solidFill>
                </a:rPr>
                <a:t>a</a:t>
              </a:r>
              <a:r>
                <a:rPr lang="en-US" dirty="0" smtClean="0">
                  <a:solidFill>
                    <a:srgbClr val="3366FF"/>
                  </a:solidFill>
                </a:rPr>
                <a:t>c</a:t>
              </a:r>
              <a:r>
                <a:rPr lang="en-US" baseline="-25000" dirty="0" smtClean="0">
                  <a:solidFill>
                    <a:srgbClr val="3366FF"/>
                  </a:solidFill>
                </a:rPr>
                <a:t>p</a:t>
              </a:r>
              <a:endParaRPr lang="en-US" dirty="0" smtClean="0">
                <a:solidFill>
                  <a:srgbClr val="3366FF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18903" y="5310304"/>
            <a:ext cx="3654391" cy="635229"/>
            <a:chOff x="1713865" y="4542053"/>
            <a:chExt cx="3654391" cy="635229"/>
          </a:xfrm>
        </p:grpSpPr>
        <p:grpSp>
          <p:nvGrpSpPr>
            <p:cNvPr id="12" name="Group 11"/>
            <p:cNvGrpSpPr/>
            <p:nvPr/>
          </p:nvGrpSpPr>
          <p:grpSpPr>
            <a:xfrm>
              <a:off x="3242182" y="4542053"/>
              <a:ext cx="2126074" cy="635229"/>
              <a:chOff x="3242182" y="4542053"/>
              <a:chExt cx="2126074" cy="635229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3242182" y="4807950"/>
                <a:ext cx="21260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3366FF"/>
                    </a:solidFill>
                  </a:rPr>
                  <a:t>w’q’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3242182" y="4542053"/>
                <a:ext cx="21260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3366FF"/>
                    </a:solidFill>
                  </a:rPr>
                  <a:t>____</a:t>
                </a: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1713865" y="4762757"/>
              <a:ext cx="2706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3366FF"/>
                  </a:solidFill>
                </a:rPr>
                <a:t>Latent heat flux = ρ</a:t>
              </a:r>
              <a:r>
                <a:rPr lang="en-US" baseline="-25000" dirty="0" smtClean="0">
                  <a:solidFill>
                    <a:srgbClr val="3366FF"/>
                  </a:solidFill>
                </a:rPr>
                <a:t>a</a:t>
              </a:r>
              <a:r>
                <a:rPr lang="en-US" dirty="0" smtClean="0">
                  <a:solidFill>
                    <a:srgbClr val="3366FF"/>
                  </a:solidFill>
                </a:rPr>
                <a:t>L</a:t>
              </a:r>
              <a:r>
                <a:rPr lang="en-US" baseline="-25000" dirty="0">
                  <a:solidFill>
                    <a:srgbClr val="3366FF"/>
                  </a:solidFill>
                </a:rPr>
                <a:t>v</a:t>
              </a:r>
              <a:endParaRPr lang="en-US" dirty="0" smtClean="0">
                <a:solidFill>
                  <a:srgbClr val="3366FF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287286" y="4621313"/>
            <a:ext cx="3482033" cy="614966"/>
            <a:chOff x="29863" y="5357907"/>
            <a:chExt cx="3482033" cy="614966"/>
          </a:xfrm>
        </p:grpSpPr>
        <p:grpSp>
          <p:nvGrpSpPr>
            <p:cNvPr id="4" name="Group 3"/>
            <p:cNvGrpSpPr/>
            <p:nvPr/>
          </p:nvGrpSpPr>
          <p:grpSpPr>
            <a:xfrm>
              <a:off x="1379957" y="5357907"/>
              <a:ext cx="2131939" cy="614966"/>
              <a:chOff x="3242182" y="5480850"/>
              <a:chExt cx="2131939" cy="614966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3242182" y="5726484"/>
                <a:ext cx="21260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3366FF"/>
                    </a:solidFill>
                  </a:rPr>
                  <a:t>w’u’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3248047" y="5480850"/>
                <a:ext cx="21260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3366FF"/>
                    </a:solidFill>
                  </a:rPr>
                  <a:t>____</a:t>
                </a: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29863" y="5572359"/>
              <a:ext cx="2427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3366FF"/>
                  </a:solidFill>
                </a:rPr>
                <a:t>Momentum flux = -ρ</a:t>
              </a:r>
              <a:r>
                <a:rPr lang="en-US" baseline="-25000" dirty="0" smtClean="0">
                  <a:solidFill>
                    <a:srgbClr val="3366FF"/>
                  </a:solidFill>
                </a:rPr>
                <a:t>a</a:t>
              </a:r>
              <a:endParaRPr lang="en-US" dirty="0" smtClean="0">
                <a:solidFill>
                  <a:srgbClr val="3366FF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349462" y="5845095"/>
            <a:ext cx="5758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3366FF"/>
                </a:solidFill>
              </a:rPr>
              <a:t>Power spectral density of wind speed, eddy dissipation rate</a:t>
            </a:r>
          </a:p>
        </p:txBody>
      </p:sp>
      <p:cxnSp>
        <p:nvCxnSpPr>
          <p:cNvPr id="59" name="Straight Arrow Connector 58"/>
          <p:cNvCxnSpPr/>
          <p:nvPr/>
        </p:nvCxnSpPr>
        <p:spPr>
          <a:xfrm flipH="1" flipV="1">
            <a:off x="4747220" y="3505636"/>
            <a:ext cx="14470" cy="13301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37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6658"/>
            <a:ext cx="9144000" cy="693278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During CBLAST, the NOAA P-3 collected BL measurements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 rot="16200000">
            <a:off x="-404513" y="3424296"/>
            <a:ext cx="1285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Height (km)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592670" y="1051176"/>
            <a:ext cx="9406" cy="54305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33778" y="1245260"/>
            <a:ext cx="643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km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70362" y="1448741"/>
            <a:ext cx="25334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33778" y="3043971"/>
            <a:ext cx="643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r>
              <a:rPr lang="en-US" dirty="0" smtClean="0"/>
              <a:t> km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470362" y="3247452"/>
            <a:ext cx="25334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23711" y="4812560"/>
            <a:ext cx="2257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r>
              <a:rPr lang="en-US" dirty="0" smtClean="0"/>
              <a:t> km (Boundary layer)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460295" y="5016041"/>
            <a:ext cx="25334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44579" r="494" b="44646"/>
          <a:stretch/>
        </p:blipFill>
        <p:spPr>
          <a:xfrm>
            <a:off x="901784" y="6236742"/>
            <a:ext cx="3800589" cy="30178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/>
          <a:srcRect l="2498" t="44579" r="493" b="44646"/>
          <a:stretch/>
        </p:blipFill>
        <p:spPr>
          <a:xfrm>
            <a:off x="4683559" y="6236742"/>
            <a:ext cx="3705195" cy="30178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4080-312E-D24A-B643-8436C6EAB772}" type="slidenum">
              <a:rPr lang="en-US" smtClean="0"/>
              <a:t>3</a:t>
            </a:fld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9123" y="5016764"/>
            <a:ext cx="3493911" cy="98741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780305" y="5784735"/>
            <a:ext cx="1112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NOAA P-3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2864017" y="3403615"/>
            <a:ext cx="45622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Coupled Boundary Layer Air-Sea Transfer (CBLAST) experiment (French et al. 2007) </a:t>
            </a:r>
          </a:p>
          <a:p>
            <a:pPr marL="285750" indent="-285750" algn="ctr">
              <a:buFont typeface="Arial"/>
              <a:buChar char="•"/>
            </a:pPr>
            <a:r>
              <a:rPr lang="en-US" dirty="0" smtClean="0">
                <a:solidFill>
                  <a:srgbClr val="3366FF"/>
                </a:solidFill>
              </a:rPr>
              <a:t>P-3 flew as low as </a:t>
            </a:r>
            <a:r>
              <a:rPr lang="en-US" dirty="0">
                <a:solidFill>
                  <a:srgbClr val="3366FF"/>
                </a:solidFill>
              </a:rPr>
              <a:t>7</a:t>
            </a:r>
            <a:r>
              <a:rPr lang="en-US" dirty="0" smtClean="0">
                <a:solidFill>
                  <a:srgbClr val="3366FF"/>
                </a:solidFill>
              </a:rPr>
              <a:t>0 m in 2 storms</a:t>
            </a:r>
          </a:p>
          <a:p>
            <a:pPr marL="285750" indent="-285750" algn="ctr">
              <a:buFont typeface="Arial"/>
              <a:buChar char="•"/>
            </a:pPr>
            <a:r>
              <a:rPr lang="en-US" dirty="0" smtClean="0">
                <a:solidFill>
                  <a:srgbClr val="3366FF"/>
                </a:solidFill>
              </a:rPr>
              <a:t>18-30 m s</a:t>
            </a:r>
            <a:r>
              <a:rPr lang="en-US" baseline="30000" dirty="0" smtClean="0">
                <a:solidFill>
                  <a:srgbClr val="3366FF"/>
                </a:solidFill>
              </a:rPr>
              <a:t>-1</a:t>
            </a:r>
            <a:r>
              <a:rPr lang="en-US" dirty="0" smtClean="0">
                <a:solidFill>
                  <a:srgbClr val="3366FF"/>
                </a:solidFill>
              </a:rPr>
              <a:t> wind speeds</a:t>
            </a:r>
          </a:p>
          <a:p>
            <a:pPr marL="285750" indent="-285750" algn="ctr">
              <a:buFont typeface="Arial"/>
              <a:buChar char="•"/>
            </a:pPr>
            <a:r>
              <a:rPr lang="en-US" dirty="0" smtClean="0">
                <a:solidFill>
                  <a:srgbClr val="3366FF"/>
                </a:solidFill>
              </a:rPr>
              <a:t>Underscored need for additional data</a:t>
            </a:r>
            <a:endParaRPr lang="en-US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42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6658"/>
            <a:ext cx="9144000" cy="693278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Today, the NOAA P-3 flies at 3 km. How do we obtain additional BL measurements? 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 rot="16200000">
            <a:off x="-404513" y="3424296"/>
            <a:ext cx="1285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Height (km)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592670" y="1051176"/>
            <a:ext cx="9406" cy="54305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33778" y="1245260"/>
            <a:ext cx="643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km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70362" y="1448741"/>
            <a:ext cx="25334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33778" y="3043971"/>
            <a:ext cx="643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r>
              <a:rPr lang="en-US" dirty="0" smtClean="0"/>
              <a:t> km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470362" y="3247452"/>
            <a:ext cx="25334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23711" y="4812560"/>
            <a:ext cx="2257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r>
              <a:rPr lang="en-US" dirty="0" smtClean="0"/>
              <a:t> km (Boundary layer)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460295" y="5016041"/>
            <a:ext cx="25334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44579" r="494" b="44646"/>
          <a:stretch/>
        </p:blipFill>
        <p:spPr>
          <a:xfrm>
            <a:off x="901784" y="6236742"/>
            <a:ext cx="3800589" cy="30178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/>
          <a:srcRect l="2498" t="44579" r="493" b="44646"/>
          <a:stretch/>
        </p:blipFill>
        <p:spPr>
          <a:xfrm>
            <a:off x="4683559" y="6236742"/>
            <a:ext cx="2897945" cy="30178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4080-312E-D24A-B643-8436C6EAB772}" type="slidenum">
              <a:rPr lang="en-US" smtClean="0"/>
              <a:t>4</a:t>
            </a:fld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559" y="819936"/>
            <a:ext cx="3493911" cy="98741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25139" y="1650250"/>
            <a:ext cx="1112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NOAA P-3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7581504" y="5199774"/>
            <a:ext cx="1461732" cy="1068188"/>
            <a:chOff x="3502512" y="5016041"/>
            <a:chExt cx="1461732" cy="1068188"/>
          </a:xfrm>
        </p:grpSpPr>
        <p:pic>
          <p:nvPicPr>
            <p:cNvPr id="18" name="Picture 4" descr="http://images.yourdictionary.com/images/definitions/lg/computer.jpg"/>
            <p:cNvPicPr>
              <a:picLocks noChangeAspect="1" noChangeArrowheads="1"/>
            </p:cNvPicPr>
            <p:nvPr/>
          </p:nvPicPr>
          <p:blipFill>
            <a:blip r:embed="rId4" cstate="print"/>
            <a:srcRect l="9854" t="4743" r="4743" b="5137"/>
            <a:stretch>
              <a:fillRect/>
            </a:stretch>
          </p:blipFill>
          <p:spPr bwMode="auto">
            <a:xfrm>
              <a:off x="3502512" y="5016041"/>
              <a:ext cx="1461732" cy="1068188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3615396" y="5208504"/>
              <a:ext cx="7928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Model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4077" y="5252589"/>
            <a:ext cx="2569994" cy="97017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366301" y="5099362"/>
            <a:ext cx="1287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Coyote UAS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4654071" y="5099362"/>
            <a:ext cx="25442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Measures p, T, RH, winds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Power spectrum?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Eddy dissipation?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Fluxes (not yet)</a:t>
            </a:r>
            <a:endParaRPr lang="en-US" dirty="0">
              <a:solidFill>
                <a:srgbClr val="3366FF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6452614" y="5584595"/>
            <a:ext cx="112889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6452614" y="5829284"/>
            <a:ext cx="112889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6924747" y="1650250"/>
            <a:ext cx="0" cy="2104630"/>
          </a:xfrm>
          <a:prstGeom prst="line">
            <a:avLst/>
          </a:prstGeom>
          <a:ln>
            <a:solidFill>
              <a:schemeClr val="tx1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2718" y="3113288"/>
            <a:ext cx="1500952" cy="150095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437286" y="3193686"/>
            <a:ext cx="21260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3366FF"/>
                </a:solidFill>
              </a:rPr>
              <a:t>Dropsonde:</a:t>
            </a:r>
          </a:p>
          <a:p>
            <a:pPr algn="ctr"/>
            <a:r>
              <a:rPr lang="en-US" dirty="0" smtClean="0">
                <a:solidFill>
                  <a:srgbClr val="3366FF"/>
                </a:solidFill>
              </a:rPr>
              <a:t>(10-20 per mission)</a:t>
            </a:r>
          </a:p>
          <a:p>
            <a:pPr algn="ctr"/>
            <a:endParaRPr lang="en-US" sz="800" dirty="0" smtClean="0">
              <a:solidFill>
                <a:srgbClr val="3366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3366FF"/>
                </a:solidFill>
              </a:rPr>
              <a:t>Snapshot at any one height</a:t>
            </a:r>
            <a:endParaRPr lang="en-US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82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36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Two methods for estimating dissipation</a:t>
            </a:r>
            <a:br>
              <a:rPr lang="en-US" sz="3200" dirty="0" smtClean="0"/>
            </a:br>
            <a:r>
              <a:rPr lang="en-US" sz="3200" dirty="0" smtClean="0"/>
              <a:t>Can each be applied to both wind components* separately</a:t>
            </a:r>
            <a:endParaRPr lang="en-US" sz="3200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663620"/>
              </p:ext>
            </p:extLst>
          </p:nvPr>
        </p:nvGraphicFramePr>
        <p:xfrm>
          <a:off x="1031875" y="1745945"/>
          <a:ext cx="300355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3" name="Equation" r:id="rId3" imgW="1371600" imgH="393700" progId="Equation.3">
                  <p:embed/>
                </p:oleObj>
              </mc:Choice>
              <mc:Fallback>
                <p:oleObj name="Equation" r:id="rId3" imgW="13716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1875" y="1745945"/>
                        <a:ext cx="3003550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456032"/>
              </p:ext>
            </p:extLst>
          </p:nvPr>
        </p:nvGraphicFramePr>
        <p:xfrm>
          <a:off x="4589463" y="1745945"/>
          <a:ext cx="29765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4" name="Equation" r:id="rId5" imgW="1358900" imgH="393700" progId="Equation.3">
                  <p:embed/>
                </p:oleObj>
              </mc:Choice>
              <mc:Fallback>
                <p:oleObj name="Equation" r:id="rId5" imgW="13589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89463" y="1745945"/>
                        <a:ext cx="2976563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23240" y="1152458"/>
            <a:ext cx="5377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3366FF"/>
                </a:solidFill>
              </a:rPr>
              <a:t>1)	From power spectral density (</a:t>
            </a:r>
            <a:r>
              <a:rPr lang="en-US" sz="2400" i="1" dirty="0" smtClean="0">
                <a:solidFill>
                  <a:srgbClr val="3366FF"/>
                </a:solidFill>
              </a:rPr>
              <a:t>S</a:t>
            </a:r>
            <a:r>
              <a:rPr lang="en-US" sz="2400" i="1" baseline="-25000" dirty="0" smtClean="0">
                <a:solidFill>
                  <a:srgbClr val="3366FF"/>
                </a:solidFill>
              </a:rPr>
              <a:t>uu</a:t>
            </a:r>
            <a:r>
              <a:rPr lang="en-US" sz="2400" dirty="0" smtClean="0">
                <a:solidFill>
                  <a:srgbClr val="3366FF"/>
                </a:solidFill>
              </a:rPr>
              <a:t>, </a:t>
            </a:r>
            <a:r>
              <a:rPr lang="en-US" sz="2400" i="1" dirty="0" smtClean="0">
                <a:solidFill>
                  <a:srgbClr val="3366FF"/>
                </a:solidFill>
              </a:rPr>
              <a:t>S</a:t>
            </a:r>
            <a:r>
              <a:rPr lang="en-US" sz="2400" i="1" baseline="-25000" dirty="0" smtClean="0">
                <a:solidFill>
                  <a:srgbClr val="3366FF"/>
                </a:solidFill>
              </a:rPr>
              <a:t>vv</a:t>
            </a:r>
            <a:r>
              <a:rPr lang="en-US" sz="2400" dirty="0" smtClean="0">
                <a:solidFill>
                  <a:srgbClr val="3366FF"/>
                </a:solidFill>
              </a:rPr>
              <a:t>):</a:t>
            </a:r>
            <a:endParaRPr lang="en-US" sz="2400" dirty="0">
              <a:solidFill>
                <a:srgbClr val="3366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3240" y="3298428"/>
            <a:ext cx="7673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3366FF"/>
                </a:solidFill>
              </a:rPr>
              <a:t>2</a:t>
            </a:r>
            <a:r>
              <a:rPr lang="en-US" sz="2400" dirty="0" smtClean="0">
                <a:solidFill>
                  <a:srgbClr val="3366FF"/>
                </a:solidFill>
              </a:rPr>
              <a:t>)	From second-order velocity structure function (</a:t>
            </a:r>
            <a:r>
              <a:rPr lang="en-US" sz="2400" i="1" dirty="0" smtClean="0">
                <a:solidFill>
                  <a:srgbClr val="3366FF"/>
                </a:solidFill>
              </a:rPr>
              <a:t>D</a:t>
            </a:r>
            <a:r>
              <a:rPr lang="en-US" sz="2400" i="1" baseline="-25000" dirty="0" smtClean="0">
                <a:solidFill>
                  <a:srgbClr val="3366FF"/>
                </a:solidFill>
              </a:rPr>
              <a:t>uu</a:t>
            </a:r>
            <a:r>
              <a:rPr lang="en-US" sz="2400" dirty="0" smtClean="0">
                <a:solidFill>
                  <a:srgbClr val="3366FF"/>
                </a:solidFill>
              </a:rPr>
              <a:t>, </a:t>
            </a:r>
            <a:r>
              <a:rPr lang="en-US" sz="2400" i="1" dirty="0" smtClean="0">
                <a:solidFill>
                  <a:srgbClr val="3366FF"/>
                </a:solidFill>
              </a:rPr>
              <a:t>D</a:t>
            </a:r>
            <a:r>
              <a:rPr lang="en-US" sz="2400" i="1" baseline="-25000" dirty="0" smtClean="0">
                <a:solidFill>
                  <a:srgbClr val="3366FF"/>
                </a:solidFill>
              </a:rPr>
              <a:t>vv</a:t>
            </a:r>
            <a:r>
              <a:rPr lang="en-US" sz="2400" dirty="0" smtClean="0">
                <a:solidFill>
                  <a:srgbClr val="3366FF"/>
                </a:solidFill>
              </a:rPr>
              <a:t>):</a:t>
            </a:r>
            <a:endParaRPr lang="en-US" sz="2400" dirty="0">
              <a:solidFill>
                <a:srgbClr val="3366FF"/>
              </a:solidFill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915079"/>
              </p:ext>
            </p:extLst>
          </p:nvPr>
        </p:nvGraphicFramePr>
        <p:xfrm>
          <a:off x="1031240" y="3909060"/>
          <a:ext cx="2926426" cy="541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" name="Equation" r:id="rId7" imgW="1511300" imgH="279400" progId="Equation.3">
                  <p:embed/>
                </p:oleObj>
              </mc:Choice>
              <mc:Fallback>
                <p:oleObj name="Equation" r:id="rId7" imgW="15113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1240" y="3909060"/>
                        <a:ext cx="2926426" cy="541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550644"/>
              </p:ext>
            </p:extLst>
          </p:nvPr>
        </p:nvGraphicFramePr>
        <p:xfrm>
          <a:off x="4589463" y="3967163"/>
          <a:ext cx="290195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6" name="Equation" r:id="rId9" imgW="1498600" imgH="279400" progId="Equation.3">
                  <p:embed/>
                </p:oleObj>
              </mc:Choice>
              <mc:Fallback>
                <p:oleObj name="Equation" r:id="rId9" imgW="14986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89463" y="3967163"/>
                        <a:ext cx="2901950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681375"/>
              </p:ext>
            </p:extLst>
          </p:nvPr>
        </p:nvGraphicFramePr>
        <p:xfrm>
          <a:off x="1714500" y="4551363"/>
          <a:ext cx="1419225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" name="Equation" r:id="rId11" imgW="825500" imgH="685800" progId="Equation.3">
                  <p:embed/>
                </p:oleObj>
              </mc:Choice>
              <mc:Fallback>
                <p:oleObj name="Equation" r:id="rId11" imgW="825500" imgH="685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14500" y="4551363"/>
                        <a:ext cx="1419225" cy="1177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454614"/>
              </p:ext>
            </p:extLst>
          </p:nvPr>
        </p:nvGraphicFramePr>
        <p:xfrm>
          <a:off x="5157788" y="4551363"/>
          <a:ext cx="1724025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" name="Equation" r:id="rId13" imgW="1003300" imgH="685800" progId="Equation.3">
                  <p:embed/>
                </p:oleObj>
              </mc:Choice>
              <mc:Fallback>
                <p:oleObj name="Equation" r:id="rId13" imgW="1003300" imgH="685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57788" y="4551363"/>
                        <a:ext cx="1724025" cy="1177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648370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*Here, u (v) is the wind component parallel (perpendicular) to the true heading of the Coyote.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91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3806"/>
            <a:ext cx="9144000" cy="8636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Several challenges exist in calculating spectra and dissipation rate from Coyote data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" y="983964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3366FF"/>
                </a:solidFill>
              </a:rPr>
              <a:t>Winds were recorded at 1 Hz.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3366FF"/>
                </a:solidFill>
              </a:rPr>
              <a:t>Data dropouts were frequent. 62% of the 1-second samples are missing.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3366FF"/>
                </a:solidFill>
              </a:rPr>
              <a:t>Winds were derived from true air speed and GPS measurements. </a:t>
            </a:r>
            <a:endParaRPr lang="en-US" sz="2400" dirty="0">
              <a:solidFill>
                <a:srgbClr val="3366FF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2555436"/>
            <a:ext cx="9144000" cy="863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How would we know if the estimates were reasonable?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3300677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3366FF"/>
                </a:solidFill>
              </a:rPr>
              <a:t>The Coyote winds compare well with winds from dropsondes.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3366FF"/>
                </a:solidFill>
              </a:rPr>
              <a:t>Multiple ways of estimating dissipation yield similar answers.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3366FF"/>
                </a:solidFill>
              </a:rPr>
              <a:t>The power spectra used to estimate dissipation have well-defined inertial subranges with five-thirds scaling.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3366FF"/>
                </a:solidFill>
              </a:rPr>
              <a:t>The ratio of the power spectra S</a:t>
            </a:r>
            <a:r>
              <a:rPr lang="en-US" sz="2400" baseline="-25000" dirty="0" smtClean="0">
                <a:solidFill>
                  <a:srgbClr val="3366FF"/>
                </a:solidFill>
              </a:rPr>
              <a:t>vv</a:t>
            </a:r>
            <a:r>
              <a:rPr lang="en-US" sz="2400" dirty="0" smtClean="0">
                <a:solidFill>
                  <a:srgbClr val="3366FF"/>
                </a:solidFill>
              </a:rPr>
              <a:t>:S</a:t>
            </a:r>
            <a:r>
              <a:rPr lang="en-US" sz="2400" baseline="-25000" dirty="0" smtClean="0">
                <a:solidFill>
                  <a:srgbClr val="3366FF"/>
                </a:solidFill>
              </a:rPr>
              <a:t>uu</a:t>
            </a:r>
            <a:r>
              <a:rPr lang="en-US" sz="2400" dirty="0" smtClean="0">
                <a:solidFill>
                  <a:srgbClr val="3366FF"/>
                </a:solidFill>
              </a:rPr>
              <a:t> = 4:3.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3366FF"/>
                </a:solidFill>
              </a:rPr>
              <a:t>The structure functions used to estimate dissipation exhibit two-thirds scaling.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3366FF"/>
                </a:solidFill>
              </a:rPr>
              <a:t>Dissipation in an LES model agrees with our estimates.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3366FF"/>
                </a:solidFill>
              </a:rPr>
              <a:t>Other ways?</a:t>
            </a:r>
            <a:endParaRPr lang="en-US" sz="240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79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92"/>
          <a:stretch/>
        </p:blipFill>
        <p:spPr bwMode="auto">
          <a:xfrm>
            <a:off x="182736" y="2152333"/>
            <a:ext cx="8786156" cy="439796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262086" y="2299521"/>
            <a:ext cx="1919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COYOTE ALTITUDE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80904" y="4568148"/>
            <a:ext cx="15056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WIND SPEED</a:t>
            </a:r>
          </a:p>
          <a:p>
            <a:r>
              <a:rPr lang="en-US" dirty="0" smtClean="0"/>
              <a:t>Δv </a:t>
            </a:r>
            <a:r>
              <a:rPr lang="en-US" dirty="0"/>
              <a:t>= </a:t>
            </a:r>
            <a:r>
              <a:rPr lang="en-US" dirty="0" smtClean="0"/>
              <a:t>-0.5 </a:t>
            </a:r>
            <a:r>
              <a:rPr lang="en-US" dirty="0"/>
              <a:t>m s</a:t>
            </a:r>
            <a:r>
              <a:rPr lang="en-US" baseline="30000" dirty="0"/>
              <a:t>-</a:t>
            </a:r>
            <a:r>
              <a:rPr lang="en-US" baseline="30000" dirty="0" smtClean="0"/>
              <a:t>1</a:t>
            </a:r>
            <a:endParaRPr lang="en-US" baseline="30000" dirty="0"/>
          </a:p>
        </p:txBody>
      </p:sp>
      <p:sp>
        <p:nvSpPr>
          <p:cNvPr id="7" name="TextBox 6"/>
          <p:cNvSpPr txBox="1"/>
          <p:nvPr/>
        </p:nvSpPr>
        <p:spPr>
          <a:xfrm>
            <a:off x="2951116" y="4878607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Dropsondes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01928" y="5295107"/>
            <a:ext cx="920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Coyote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1439" y="6481083"/>
            <a:ext cx="2877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Cione et al. (2016), ESS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36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Coyote and dropsonde analysis wind speeds agree to within 0.5 m s</a:t>
            </a:r>
            <a:r>
              <a:rPr lang="en-US" sz="3200" baseline="30000" dirty="0" smtClean="0"/>
              <a:t>-1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grpSp>
        <p:nvGrpSpPr>
          <p:cNvPr id="16" name="Group 15"/>
          <p:cNvGrpSpPr>
            <a:grpSpLocks noChangeAspect="1"/>
          </p:cNvGrpSpPr>
          <p:nvPr/>
        </p:nvGrpSpPr>
        <p:grpSpPr>
          <a:xfrm>
            <a:off x="6135238" y="529774"/>
            <a:ext cx="2692139" cy="2482464"/>
            <a:chOff x="5061172" y="1477482"/>
            <a:chExt cx="3508963" cy="3235669"/>
          </a:xfrm>
        </p:grpSpPr>
        <p:pic>
          <p:nvPicPr>
            <p:cNvPr id="11" name="Picture 10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36513" t="14057" r="15216" b="6811"/>
            <a:stretch/>
          </p:blipFill>
          <p:spPr bwMode="auto">
            <a:xfrm>
              <a:off x="5061173" y="1477482"/>
              <a:ext cx="3508962" cy="3235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5061172" y="4228415"/>
              <a:ext cx="3508963" cy="48139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C000"/>
                  </a:solidFill>
                </a:rPr>
                <a:t>Sept. 17, 2014: Inflow Exp.</a:t>
              </a:r>
            </a:p>
          </p:txBody>
        </p:sp>
        <p:sp>
          <p:nvSpPr>
            <p:cNvPr id="15" name="Rectangle 14"/>
            <p:cNvSpPr/>
            <p:nvPr/>
          </p:nvSpPr>
          <p:spPr>
            <a:xfrm rot="2493296">
              <a:off x="6445977" y="2240143"/>
              <a:ext cx="761125" cy="48208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1741749" y="3039632"/>
            <a:ext cx="5040051" cy="3698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526703" y="2657602"/>
            <a:ext cx="3128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Use this </a:t>
            </a:r>
            <a:r>
              <a:rPr lang="en-US" smtClean="0">
                <a:solidFill>
                  <a:srgbClr val="0000FF"/>
                </a:solidFill>
              </a:rPr>
              <a:t>to calculate dissipation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51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17" y="556429"/>
            <a:ext cx="7855643" cy="6301571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-2"/>
            <a:ext cx="9144000" cy="43542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sz="2800" dirty="0" smtClean="0"/>
              <a:t>S</a:t>
            </a:r>
            <a:r>
              <a:rPr lang="en-US" sz="2800" baseline="-25000" dirty="0" smtClean="0"/>
              <a:t>uu</a:t>
            </a:r>
            <a:r>
              <a:rPr lang="en-US" sz="2800" dirty="0" smtClean="0"/>
              <a:t>: Well-defined inertial subrange with five-thirds scaling</a:t>
            </a:r>
            <a:endParaRPr lang="en-US" sz="2800" baseline="30000" dirty="0"/>
          </a:p>
        </p:txBody>
      </p:sp>
      <p:sp>
        <p:nvSpPr>
          <p:cNvPr id="2" name="TextBox 1"/>
          <p:cNvSpPr txBox="1"/>
          <p:nvPr/>
        </p:nvSpPr>
        <p:spPr>
          <a:xfrm>
            <a:off x="4582884" y="932485"/>
            <a:ext cx="1769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Inertial subrange</a:t>
            </a:r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716755" y="1486873"/>
            <a:ext cx="1480457" cy="0"/>
          </a:xfrm>
          <a:prstGeom prst="straightConnector1">
            <a:avLst/>
          </a:prstGeom>
          <a:ln>
            <a:solidFill>
              <a:srgbClr val="00B0F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205866">
            <a:off x="2872721" y="1117152"/>
            <a:ext cx="1567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Five-thirds line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55364" y="3494314"/>
            <a:ext cx="1897492" cy="27432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817915" y="1955741"/>
            <a:ext cx="551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</a:t>
            </a:r>
            <a:r>
              <a:rPr lang="en-US" sz="2400" b="1" baseline="-25000" dirty="0" smtClean="0">
                <a:solidFill>
                  <a:srgbClr val="0070C0"/>
                </a:solidFill>
              </a:rPr>
              <a:t>uu</a:t>
            </a:r>
            <a:endParaRPr lang="en-US" sz="2400" b="1" baseline="-250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5602" y="2595765"/>
            <a:ext cx="1643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solidFill>
                  <a:srgbClr val="FF0000"/>
                </a:solidFill>
              </a:rPr>
              <a:t>Smoothed S</a:t>
            </a:r>
            <a:r>
              <a:rPr lang="en-US" sz="2000" baseline="-25000" smtClean="0">
                <a:solidFill>
                  <a:srgbClr val="FF0000"/>
                </a:solidFill>
              </a:rPr>
              <a:t>uu</a:t>
            </a:r>
            <a:endParaRPr lang="en-US" sz="2000" baseline="-25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98426" y="4081606"/>
            <a:ext cx="1317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40FF"/>
                </a:solidFill>
              </a:rPr>
              <a:t>Epsilon (S</a:t>
            </a:r>
            <a:r>
              <a:rPr lang="en-US" baseline="-25000" dirty="0" smtClean="0">
                <a:solidFill>
                  <a:srgbClr val="FF40FF"/>
                </a:solidFill>
              </a:rPr>
              <a:t>uu</a:t>
            </a:r>
            <a:r>
              <a:rPr lang="en-US" dirty="0" smtClean="0">
                <a:solidFill>
                  <a:srgbClr val="FF40FF"/>
                </a:solidFill>
              </a:rPr>
              <a:t>)</a:t>
            </a:r>
            <a:endParaRPr lang="en-US" dirty="0">
              <a:solidFill>
                <a:srgbClr val="FF4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98426" y="4387274"/>
            <a:ext cx="1379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Lines:</a:t>
            </a:r>
          </a:p>
          <a:p>
            <a:r>
              <a:rPr lang="en-US" dirty="0" smtClean="0"/>
              <a:t>Epsilon (</a:t>
            </a:r>
            <a:r>
              <a:rPr lang="en-US" dirty="0"/>
              <a:t>D</a:t>
            </a:r>
            <a:r>
              <a:rPr lang="en-US" baseline="-25000" dirty="0" smtClean="0"/>
              <a:t>uu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512122" y="3461655"/>
            <a:ext cx="2112822" cy="27432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90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351" y="574868"/>
            <a:ext cx="7804610" cy="62831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88022" y="938733"/>
            <a:ext cx="1769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Inertial subrange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620337" y="1399785"/>
            <a:ext cx="1480457" cy="0"/>
          </a:xfrm>
          <a:prstGeom prst="straightConnector1">
            <a:avLst/>
          </a:prstGeom>
          <a:ln>
            <a:solidFill>
              <a:srgbClr val="00B0F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205866">
            <a:off x="2999361" y="1190607"/>
            <a:ext cx="1567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Five-thirds line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253165" y="3466779"/>
            <a:ext cx="1897492" cy="27432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752601" y="1744606"/>
            <a:ext cx="5241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</a:t>
            </a:r>
            <a:r>
              <a:rPr lang="en-US" sz="2400" b="1" baseline="-25000" dirty="0" smtClean="0">
                <a:solidFill>
                  <a:srgbClr val="0070C0"/>
                </a:solidFill>
              </a:rPr>
              <a:t>vv</a:t>
            </a:r>
            <a:endParaRPr lang="en-US" sz="2400" b="1" baseline="-250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20545" y="2477586"/>
            <a:ext cx="1643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Smoothed S</a:t>
            </a:r>
            <a:r>
              <a:rPr lang="en-US" sz="2000" baseline="-25000" dirty="0" smtClean="0">
                <a:solidFill>
                  <a:srgbClr val="FF0000"/>
                </a:solidFill>
              </a:rPr>
              <a:t>vv</a:t>
            </a:r>
            <a:endParaRPr lang="en-US" sz="2000" baseline="-25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98426" y="4081606"/>
            <a:ext cx="1292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40FF"/>
                </a:solidFill>
              </a:rPr>
              <a:t>Epsilon (S</a:t>
            </a:r>
            <a:r>
              <a:rPr lang="en-US" baseline="-25000" dirty="0" smtClean="0">
                <a:solidFill>
                  <a:srgbClr val="FF40FF"/>
                </a:solidFill>
              </a:rPr>
              <a:t>vv</a:t>
            </a:r>
            <a:r>
              <a:rPr lang="en-US" dirty="0" smtClean="0">
                <a:solidFill>
                  <a:srgbClr val="FF40FF"/>
                </a:solidFill>
              </a:rPr>
              <a:t>)</a:t>
            </a:r>
            <a:endParaRPr lang="en-US" dirty="0">
              <a:solidFill>
                <a:srgbClr val="FF4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98426" y="4387274"/>
            <a:ext cx="13322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Lines:</a:t>
            </a:r>
          </a:p>
          <a:p>
            <a:r>
              <a:rPr lang="en-US" dirty="0" smtClean="0"/>
              <a:t>Epsilon (D</a:t>
            </a:r>
            <a:r>
              <a:rPr lang="en-US" baseline="-25000" dirty="0" smtClean="0"/>
              <a:t>vv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457692" y="3461655"/>
            <a:ext cx="2112822" cy="27432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2"/>
            <a:ext cx="9144000" cy="43542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sz="2800" dirty="0" smtClean="0"/>
              <a:t>S</a:t>
            </a:r>
            <a:r>
              <a:rPr lang="en-US" sz="2800" baseline="-25000" dirty="0" smtClean="0"/>
              <a:t>vv</a:t>
            </a:r>
            <a:r>
              <a:rPr lang="en-US" sz="2800" dirty="0" smtClean="0"/>
              <a:t>: Well-defined inertial subrange with five-thirds scaling</a:t>
            </a:r>
            <a:endParaRPr lang="en-US" sz="2800" baseline="30000" dirty="0"/>
          </a:p>
        </p:txBody>
      </p:sp>
      <p:sp>
        <p:nvSpPr>
          <p:cNvPr id="2" name="TextBox 1"/>
          <p:cNvSpPr txBox="1"/>
          <p:nvPr/>
        </p:nvSpPr>
        <p:spPr>
          <a:xfrm>
            <a:off x="1970759" y="4276230"/>
            <a:ext cx="19795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Poor agreement;</a:t>
            </a:r>
          </a:p>
          <a:p>
            <a:r>
              <a:rPr lang="en-US" dirty="0"/>
              <a:t>e</a:t>
            </a:r>
            <a:r>
              <a:rPr lang="en-US" dirty="0" smtClean="0"/>
              <a:t>psilon from D</a:t>
            </a:r>
            <a:r>
              <a:rPr lang="en-US" baseline="-25000" dirty="0" smtClean="0"/>
              <a:t>vv</a:t>
            </a:r>
            <a:r>
              <a:rPr lang="en-US" dirty="0" smtClean="0"/>
              <a:t> is dependent on r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820886" y="4550229"/>
            <a:ext cx="761998" cy="2068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820886" y="4771182"/>
            <a:ext cx="761998" cy="1253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979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918</Words>
  <Application>Microsoft Macintosh PowerPoint</Application>
  <PresentationFormat>On-screen Show (4:3)</PresentationFormat>
  <Paragraphs>150</Paragraphs>
  <Slides>17</Slides>
  <Notes>3</Notes>
  <HiddenSlides>0</HiddenSlides>
  <MMClips>1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Wingdings</vt:lpstr>
      <vt:lpstr>Office Theme</vt:lpstr>
      <vt:lpstr>Equation</vt:lpstr>
      <vt:lpstr>Power spectra and eddy dissipation rate measured by the Coyote Unmanned Aircraft System in Hurricane Edouard (2014)</vt:lpstr>
      <vt:lpstr>Goal: Turbulence measurements in the boundary layer in hurricane conditions</vt:lpstr>
      <vt:lpstr>During CBLAST, the NOAA P-3 collected BL measurements</vt:lpstr>
      <vt:lpstr>Today, the NOAA P-3 flies at 3 km. How do we obtain additional BL measurements? </vt:lpstr>
      <vt:lpstr>Two methods for estimating dissipation Can each be applied to both wind components* separately</vt:lpstr>
      <vt:lpstr>Several challenges exist in calculating spectra and dissipation rate from Coyote data</vt:lpstr>
      <vt:lpstr>Coyote and dropsonde analysis wind speeds agree to within 0.5 m s-1 </vt:lpstr>
      <vt:lpstr>Suu: Well-defined inertial subrange with five-thirds scaling</vt:lpstr>
      <vt:lpstr>Svv: Well-defined inertial subrange with five-thirds scaling</vt:lpstr>
      <vt:lpstr>Estimates of dissipation range from 0.1–3.5×10-4 m2 s-3</vt:lpstr>
      <vt:lpstr>In agreement with theory, mean(Svv:Suu) ≈ 4:3 in the inertial subrange</vt:lpstr>
      <vt:lpstr>Duu scaling is 0.67, but Dvv scaling is 1.33 Theory requires two-thirds scaling for each</vt:lpstr>
      <vt:lpstr>(Valid) estimates of dissipation range from 2–3.5×10-4 m2 s-3</vt:lpstr>
      <vt:lpstr>We can also use LES to analyze HBL turbulence characteristics</vt:lpstr>
      <vt:lpstr> CM1S simulation shows eddy characteristics in a small 6x6 km domain  (dx = 20 m) Can be repositioned to analyze eddies at any wind speed</vt:lpstr>
      <vt:lpstr>(Valid) estimates of dissipation range from 2–3.5×10-4 m2 s-3</vt:lpstr>
      <vt:lpstr>Summary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spectra and eddy dissipation rate measured by the Coyote Unmanned Aircraft System in Hurricane Edouard (2014)</dc:title>
  <dc:creator>Evan Kalina</dc:creator>
  <cp:lastModifiedBy>Evan Kalina</cp:lastModifiedBy>
  <cp:revision>54</cp:revision>
  <dcterms:created xsi:type="dcterms:W3CDTF">2016-09-06T16:45:40Z</dcterms:created>
  <dcterms:modified xsi:type="dcterms:W3CDTF">2017-01-06T21:54:39Z</dcterms:modified>
</cp:coreProperties>
</file>