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402" r:id="rId2"/>
    <p:sldId id="403" r:id="rId3"/>
    <p:sldId id="404" r:id="rId4"/>
    <p:sldId id="471" r:id="rId5"/>
    <p:sldId id="406" r:id="rId6"/>
    <p:sldId id="397" r:id="rId7"/>
    <p:sldId id="322" r:id="rId8"/>
    <p:sldId id="518" r:id="rId9"/>
    <p:sldId id="334" r:id="rId10"/>
    <p:sldId id="335" r:id="rId11"/>
    <p:sldId id="336" r:id="rId12"/>
    <p:sldId id="337" r:id="rId13"/>
    <p:sldId id="338" r:id="rId14"/>
    <p:sldId id="339" r:id="rId15"/>
    <p:sldId id="683" r:id="rId16"/>
    <p:sldId id="684" r:id="rId17"/>
    <p:sldId id="323" r:id="rId18"/>
    <p:sldId id="658" r:id="rId19"/>
    <p:sldId id="659" r:id="rId20"/>
    <p:sldId id="660" r:id="rId21"/>
    <p:sldId id="661" r:id="rId22"/>
    <p:sldId id="662" r:id="rId23"/>
    <p:sldId id="668" r:id="rId24"/>
    <p:sldId id="663" r:id="rId25"/>
    <p:sldId id="664" r:id="rId26"/>
    <p:sldId id="665" r:id="rId27"/>
    <p:sldId id="667" r:id="rId28"/>
    <p:sldId id="688" r:id="rId29"/>
    <p:sldId id="649" r:id="rId30"/>
    <p:sldId id="669" r:id="rId31"/>
    <p:sldId id="670" r:id="rId32"/>
    <p:sldId id="691" r:id="rId33"/>
    <p:sldId id="692" r:id="rId34"/>
    <p:sldId id="693" r:id="rId35"/>
    <p:sldId id="718" r:id="rId36"/>
    <p:sldId id="694" r:id="rId37"/>
    <p:sldId id="695" r:id="rId38"/>
    <p:sldId id="696" r:id="rId39"/>
    <p:sldId id="697" r:id="rId40"/>
    <p:sldId id="698" r:id="rId41"/>
    <p:sldId id="699" r:id="rId42"/>
    <p:sldId id="700" r:id="rId43"/>
    <p:sldId id="701" r:id="rId44"/>
    <p:sldId id="702" r:id="rId45"/>
    <p:sldId id="703" r:id="rId46"/>
    <p:sldId id="704" r:id="rId47"/>
    <p:sldId id="705" r:id="rId48"/>
    <p:sldId id="706" r:id="rId49"/>
    <p:sldId id="707" r:id="rId50"/>
    <p:sldId id="708" r:id="rId51"/>
    <p:sldId id="709" r:id="rId52"/>
    <p:sldId id="710" r:id="rId53"/>
    <p:sldId id="711" r:id="rId54"/>
    <p:sldId id="712" r:id="rId55"/>
    <p:sldId id="713" r:id="rId56"/>
    <p:sldId id="714" r:id="rId57"/>
    <p:sldId id="681" r:id="rId58"/>
    <p:sldId id="680" r:id="rId59"/>
    <p:sldId id="678" r:id="rId60"/>
    <p:sldId id="679" r:id="rId61"/>
    <p:sldId id="673" r:id="rId62"/>
    <p:sldId id="527" r:id="rId63"/>
    <p:sldId id="528" r:id="rId64"/>
    <p:sldId id="529" r:id="rId65"/>
    <p:sldId id="530" r:id="rId66"/>
    <p:sldId id="531" r:id="rId67"/>
    <p:sldId id="532" r:id="rId68"/>
    <p:sldId id="533" r:id="rId69"/>
    <p:sldId id="534" r:id="rId70"/>
    <p:sldId id="535" r:id="rId71"/>
    <p:sldId id="536" r:id="rId72"/>
    <p:sldId id="537" r:id="rId73"/>
    <p:sldId id="538" r:id="rId74"/>
    <p:sldId id="539" r:id="rId75"/>
    <p:sldId id="657" r:id="rId76"/>
    <p:sldId id="627" r:id="rId77"/>
    <p:sldId id="464" r:id="rId78"/>
    <p:sldId id="716" r:id="rId79"/>
    <p:sldId id="465" r:id="rId80"/>
    <p:sldId id="717" r:id="rId81"/>
    <p:sldId id="675" r:id="rId82"/>
    <p:sldId id="677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EE60"/>
    <a:srgbClr val="4BEB71"/>
    <a:srgbClr val="78F095"/>
    <a:srgbClr val="A9F5BB"/>
    <a:srgbClr val="FDADB5"/>
    <a:srgbClr val="FF3300"/>
    <a:srgbClr val="33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1" autoAdjust="0"/>
    <p:restoredTop sz="94660"/>
  </p:normalViewPr>
  <p:slideViewPr>
    <p:cSldViewPr>
      <p:cViewPr>
        <p:scale>
          <a:sx n="100" d="100"/>
          <a:sy n="100" d="100"/>
        </p:scale>
        <p:origin x="-8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1803F51-7EDE-C74B-8D56-85003E67A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56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90890A-F79D-AE4E-A4B1-555B245A4BA3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EC85F-C865-8C48-BA70-66AFFB721B46}" type="slidenum">
              <a:rPr lang="en-US"/>
              <a:pPr/>
              <a:t>11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59BDE-4578-3D48-8C33-5DC111A01E6F}" type="slidenum">
              <a:rPr lang="en-US"/>
              <a:pPr/>
              <a:t>12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CE565-91A6-8D4E-8C46-E5A21CA133D0}" type="slidenum">
              <a:rPr lang="en-US"/>
              <a:pPr/>
              <a:t>13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48F05-5DF0-5749-8B3F-7B2C45B3DA72}" type="slidenum">
              <a:rPr lang="en-US"/>
              <a:pPr/>
              <a:t>14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0FEB1-2C93-9049-A2C9-06538564549B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EC0D01-FEDB-B741-8A63-C399604732ED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A103A-33BF-3B44-A19C-DFFCD60E0D34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8F4C6D-2ED3-8D48-907C-9CC62D1F2B80}" type="slidenum">
              <a:rPr lang="en-US"/>
              <a:pPr/>
              <a:t>18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7553A-467C-8749-98E9-63CEBFC46117}" type="slidenum">
              <a:rPr lang="en-US"/>
              <a:pPr/>
              <a:t>19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A6873-5D04-ED44-B57F-F5F9DCE5E2F3}" type="slidenum">
              <a:rPr lang="en-US"/>
              <a:pPr/>
              <a:t>20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F1354-F342-E845-BB81-E5A2308FAD24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0875F-40B4-5344-A10A-31272800DABB}" type="slidenum">
              <a:rPr lang="en-US"/>
              <a:pPr/>
              <a:t>21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C7F72B-90BB-6942-9D29-AB665CA479E1}" type="slidenum">
              <a:rPr lang="en-US"/>
              <a:pPr/>
              <a:t>22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5BAFE-845C-3248-8E35-CEC2D6775C4A}" type="slidenum">
              <a:rPr lang="en-US"/>
              <a:pPr/>
              <a:t>30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AC7E1-2F91-9546-9337-D8A2271C7473}" type="slidenum">
              <a:rPr lang="en-US"/>
              <a:pPr/>
              <a:t>31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5AF95-EEED-9C43-B98E-D19B32259F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88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bullet confusing no?  Given the following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5AF95-EEED-9C43-B98E-D19B32259F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84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E9120-9B07-9843-AC9C-C1633B26D3A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2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01CB0-CA2B-734E-B9C7-2D95190C1243}" type="slidenum">
              <a:rPr lang="en-US">
                <a:ea typeface="ＭＳ Ｐゴシック" charset="-128"/>
                <a:cs typeface="ＭＳ Ｐゴシック" charset="-128"/>
              </a:rPr>
              <a:pPr/>
              <a:t>58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01CB0-CA2B-734E-B9C7-2D95190C1243}" type="slidenum">
              <a:rPr lang="en-US">
                <a:ea typeface="ＭＳ Ｐゴシック" charset="-128"/>
                <a:cs typeface="ＭＳ Ｐゴシック" charset="-128"/>
              </a:rPr>
              <a:pPr/>
              <a:t>61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83E39-4E6D-EF4A-B0E0-5DB90049F148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FD42A-5453-8D44-B971-C651E7DB8A38}" type="slidenum">
              <a:rPr lang="en-US"/>
              <a:pPr/>
              <a:t>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4D8A23-3182-2146-B2A4-6A6254B2EEEC}" type="slidenum">
              <a:rPr lang="en-US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FF3512-B1E7-3E40-9C2B-F88B02975B29}" type="slidenum">
              <a:rPr lang="en-US"/>
              <a:pPr/>
              <a:t>6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7E346-9DBE-A149-94B8-C3A5B454FA89}" type="slidenum">
              <a:rPr lang="en-US"/>
              <a:pPr/>
              <a:t>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967E0-415D-E744-BEA1-AA6A29E22EC8}" type="slidenum">
              <a:rPr lang="en-US"/>
              <a:pPr/>
              <a:t>9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F318D-0731-8A48-86DA-1C944F61AF5A}" type="slidenum">
              <a:rPr lang="en-US"/>
              <a:pPr/>
              <a:t>10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474CB-D52A-8246-A8EC-2BB066C2C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E24ED-D779-CC4E-9F25-98209AB2E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F1D87-6558-DA45-8837-2956050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D6B33-E354-4741-80EF-FCF5AFBA7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A29B7-BEC2-5B43-BBDB-64685690C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C34D-EC93-8245-8A53-E0C811AE9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17138-EA6D-DA4A-94AA-E65611E1F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2D0B4-DBAA-CF46-B584-3406D2262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1839-5767-5E47-B47C-602F03148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3E19C-388C-E74F-95C2-F28448932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722FC-491B-7F48-B4E2-9E11A14AF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B00EC-1568-DD4A-B7C4-26692AAD6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BB744-9457-1642-950E-8C10701C0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01D09F3-A007-B447-A2E4-D8ED14144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463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371600" y="1447800"/>
            <a:ext cx="6983264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 smtClean="0">
                <a:ea typeface="Times New Roman" charset="0"/>
                <a:cs typeface="Times New Roman" charset="0"/>
              </a:rPr>
              <a:t>Variability </a:t>
            </a:r>
            <a:r>
              <a:rPr lang="en-GB" sz="2800" dirty="0">
                <a:ea typeface="Times New Roman" charset="0"/>
                <a:cs typeface="Times New Roman" charset="0"/>
              </a:rPr>
              <a:t>of African Easterly </a:t>
            </a:r>
            <a:r>
              <a:rPr lang="en-GB" sz="2800" dirty="0" smtClean="0">
                <a:ea typeface="Times New Roman" charset="0"/>
                <a:cs typeface="Times New Roman" charset="0"/>
              </a:rPr>
              <a:t>Waves and </a:t>
            </a:r>
          </a:p>
          <a:p>
            <a:pPr algn="ctr"/>
            <a:r>
              <a:rPr lang="en-GB" sz="2800" dirty="0" smtClean="0">
                <a:ea typeface="Times New Roman" charset="0"/>
                <a:cs typeface="Times New Roman" charset="0"/>
              </a:rPr>
              <a:t>their relationship with </a:t>
            </a:r>
            <a:r>
              <a:rPr lang="en-GB" sz="2800" dirty="0" smtClean="0">
                <a:ea typeface="Times New Roman" charset="0"/>
                <a:cs typeface="Times New Roman" charset="0"/>
              </a:rPr>
              <a:t>downstream </a:t>
            </a:r>
          </a:p>
          <a:p>
            <a:pPr algn="ctr"/>
            <a:r>
              <a:rPr lang="en-GB" sz="2800" dirty="0" smtClean="0">
                <a:ea typeface="Times New Roman" charset="0"/>
                <a:cs typeface="Times New Roman" charset="0"/>
              </a:rPr>
              <a:t>tropical cyclogenesis</a:t>
            </a:r>
            <a:endParaRPr lang="en-GB" sz="2800" dirty="0">
              <a:ea typeface="Times New Roman" charset="0"/>
              <a:cs typeface="Times New Roman" charset="0"/>
            </a:endParaRPr>
          </a:p>
          <a:p>
            <a:pPr algn="ctr"/>
            <a:endParaRPr lang="en-GB" dirty="0">
              <a:solidFill>
                <a:schemeClr val="accent2"/>
              </a:solidFill>
              <a:ea typeface="Times New Roman" charset="0"/>
              <a:cs typeface="Times New Roman" charset="0"/>
            </a:endParaRPr>
          </a:p>
          <a:p>
            <a:pPr algn="ctr"/>
            <a:r>
              <a:rPr lang="en-GB" dirty="0">
                <a:ea typeface="Times New Roman" charset="0"/>
                <a:cs typeface="Times New Roman" charset="0"/>
              </a:rPr>
              <a:t>Chris </a:t>
            </a:r>
            <a:r>
              <a:rPr lang="en-GB" dirty="0" err="1">
                <a:ea typeface="Times New Roman" charset="0"/>
                <a:cs typeface="Times New Roman" charset="0"/>
              </a:rPr>
              <a:t>Thorncroft</a:t>
            </a:r>
            <a:endParaRPr lang="en-GB" dirty="0">
              <a:ea typeface="Times New Roman" charset="0"/>
              <a:cs typeface="Times New Roman" charset="0"/>
            </a:endParaRPr>
          </a:p>
          <a:p>
            <a:pPr algn="ctr"/>
            <a:r>
              <a:rPr lang="en-GB" dirty="0">
                <a:ea typeface="Times New Roman" charset="0"/>
                <a:cs typeface="Times New Roman" charset="0"/>
              </a:rPr>
              <a:t>Department of Atmospheric and Environmental Sciences</a:t>
            </a:r>
          </a:p>
          <a:p>
            <a:pPr algn="ctr"/>
            <a:r>
              <a:rPr lang="en-GB" dirty="0">
                <a:ea typeface="Times New Roman" charset="0"/>
                <a:cs typeface="Times New Roman" charset="0"/>
              </a:rPr>
              <a:t>University at Albany</a:t>
            </a:r>
          </a:p>
          <a:p>
            <a:pPr algn="ctr"/>
            <a:endParaRPr lang="en-GB" dirty="0" smtClean="0">
              <a:ea typeface="Times New Roman" charset="0"/>
              <a:cs typeface="Times New Roman" charset="0"/>
            </a:endParaRPr>
          </a:p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Acknowledgements to: </a:t>
            </a:r>
          </a:p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Alan </a:t>
            </a:r>
            <a:r>
              <a:rPr lang="en-US" dirty="0" err="1" smtClean="0">
                <a:ea typeface="Times New Roman" charset="0"/>
                <a:cs typeface="Times New Roman" charset="0"/>
              </a:rPr>
              <a:t>Brammer</a:t>
            </a:r>
            <a:r>
              <a:rPr lang="en-US" dirty="0" smtClean="0">
                <a:ea typeface="Times New Roman" charset="0"/>
                <a:cs typeface="Times New Roman" charset="0"/>
              </a:rPr>
              <a:t> (U Albany), Matt </a:t>
            </a:r>
            <a:r>
              <a:rPr lang="en-US" dirty="0" err="1" smtClean="0">
                <a:ea typeface="Times New Roman" charset="0"/>
                <a:cs typeface="Times New Roman" charset="0"/>
              </a:rPr>
              <a:t>Janiga</a:t>
            </a:r>
            <a:r>
              <a:rPr lang="en-US" dirty="0" smtClean="0">
                <a:ea typeface="Times New Roman" charset="0"/>
                <a:cs typeface="Times New Roman" charset="0"/>
              </a:rPr>
              <a:t> (NRL), Mike </a:t>
            </a:r>
            <a:r>
              <a:rPr lang="en-US" dirty="0" err="1" smtClean="0">
                <a:ea typeface="Times New Roman" charset="0"/>
                <a:cs typeface="Times New Roman" charset="0"/>
              </a:rPr>
              <a:t>Ventrice</a:t>
            </a:r>
            <a:r>
              <a:rPr lang="en-US" dirty="0" smtClean="0">
                <a:ea typeface="Times New Roman" charset="0"/>
                <a:cs typeface="Times New Roman" charset="0"/>
              </a:rPr>
              <a:t> (WSI)</a:t>
            </a:r>
          </a:p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and George </a:t>
            </a:r>
            <a:r>
              <a:rPr lang="en-US" dirty="0" err="1" smtClean="0">
                <a:ea typeface="Times New Roman" charset="0"/>
                <a:cs typeface="Times New Roman" charset="0"/>
              </a:rPr>
              <a:t>Kiladis</a:t>
            </a:r>
            <a:r>
              <a:rPr lang="en-US" dirty="0" smtClean="0">
                <a:ea typeface="Times New Roman" charset="0"/>
                <a:cs typeface="Times New Roman" charset="0"/>
              </a:rPr>
              <a:t> (NOAA) </a:t>
            </a:r>
          </a:p>
          <a:p>
            <a:pPr algn="ctr"/>
            <a:endParaRPr lang="en-US" dirty="0">
              <a:ea typeface="Times New Roman" charset="0"/>
              <a:cs typeface="Times New Roman" charset="0"/>
            </a:endParaRPr>
          </a:p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Funded by: NSF and NASA</a:t>
            </a:r>
          </a:p>
          <a:p>
            <a:pPr algn="ctr"/>
            <a:r>
              <a:rPr lang="en-US" dirty="0" smtClean="0">
                <a:ea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Day-4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Day-3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Day-2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>
              <a:latin typeface="Times" charset="0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Day-1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>
              <a:latin typeface="Times" charset="0"/>
            </a:endParaRP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Times" charset="0"/>
              </a:rPr>
              <a:t>OLR and 850 </a:t>
            </a:r>
            <a:r>
              <a:rPr lang="en-US" dirty="0" err="1">
                <a:solidFill>
                  <a:schemeClr val="accent2"/>
                </a:solidFill>
                <a:latin typeface="Times" charset="0"/>
              </a:rPr>
              <a:t>hPa</a:t>
            </a:r>
            <a:r>
              <a:rPr lang="en-US" dirty="0">
                <a:solidFill>
                  <a:schemeClr val="accent2"/>
                </a:solidFill>
                <a:latin typeface="Times" charset="0"/>
              </a:rPr>
              <a:t> Flow Regressed against TD-filtered OLR (scaled -20 W m</a:t>
            </a:r>
            <a:r>
              <a:rPr lang="en-US" baseline="30000" dirty="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 dirty="0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 dirty="0">
                <a:solidFill>
                  <a:schemeClr val="accent2"/>
                </a:solidFill>
                <a:latin typeface="Times" charset="0"/>
                <a:sym typeface="Symbol" charset="2"/>
              </a:rPr>
              <a:t>N, </a:t>
            </a:r>
            <a:r>
              <a:rPr lang="en-US" dirty="0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 dirty="0">
                <a:solidFill>
                  <a:schemeClr val="accent2"/>
                </a:solidFill>
                <a:latin typeface="Times" charset="0"/>
                <a:sym typeface="Symbol" charset="2"/>
              </a:rPr>
              <a:t>W </a:t>
            </a:r>
            <a:r>
              <a:rPr lang="en-US" dirty="0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 0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>
              <a:latin typeface="Times" charset="0"/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0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0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Day+1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latin typeface="Times" charset="0"/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58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0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0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Day+2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latin typeface="Times" charset="0"/>
            </a:endParaRP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80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9" descr="0912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811213"/>
            <a:ext cx="9144000" cy="70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20"/>
          <p:cNvSpPr txBox="1">
            <a:spLocks noChangeArrowheads="1"/>
          </p:cNvSpPr>
          <p:nvPr/>
        </p:nvSpPr>
        <p:spPr bwMode="auto">
          <a:xfrm>
            <a:off x="-4763" y="1295400"/>
            <a:ext cx="9448801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3399"/>
                </a:solidFill>
              </a:rPr>
              <a:t>Objectively diagnosed troughs (solid lines), African Easterly Jet (dashed), with PV (315K) and IR from </a:t>
            </a:r>
            <a:r>
              <a:rPr lang="en-US" dirty="0" smtClean="0">
                <a:solidFill>
                  <a:srgbClr val="003399"/>
                </a:solidFill>
              </a:rPr>
              <a:t>METEOSAT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Berry, G., </a:t>
            </a:r>
            <a:r>
              <a:rPr lang="en-US" dirty="0" err="1" smtClean="0"/>
              <a:t>Thorncroft</a:t>
            </a:r>
            <a:r>
              <a:rPr lang="en-US" dirty="0" smtClean="0"/>
              <a:t>, C. and </a:t>
            </a:r>
            <a:r>
              <a:rPr lang="en-US" dirty="0" err="1" smtClean="0"/>
              <a:t>Hewson</a:t>
            </a:r>
            <a:r>
              <a:rPr lang="en-US" dirty="0" smtClean="0"/>
              <a:t>, T. (2006)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944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800" dirty="0">
                <a:solidFill>
                  <a:schemeClr val="accent2"/>
                </a:solidFill>
              </a:rPr>
              <a:t>1. Background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675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Conceptual framework (ii) Baroclinic growth.</a:t>
            </a:r>
            <a:r>
              <a:rPr lang="en-US" b="1"/>
              <a:t> </a:t>
            </a:r>
          </a:p>
        </p:txBody>
      </p:sp>
      <p:pic>
        <p:nvPicPr>
          <p:cNvPr id="74755" name="Picture 3" descr="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3013" y="852488"/>
            <a:ext cx="665638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819400" y="3429000"/>
            <a:ext cx="1077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folHlink"/>
                </a:solidFill>
                <a:latin typeface="Symbol" charset="2"/>
              </a:rPr>
              <a:t>q</a:t>
            </a:r>
            <a:r>
              <a:rPr lang="en-US" b="1" baseline="30000">
                <a:solidFill>
                  <a:schemeClr val="folHlink"/>
                </a:solidFill>
              </a:rPr>
              <a:t>’</a:t>
            </a:r>
            <a:r>
              <a:rPr lang="en-US" b="1">
                <a:solidFill>
                  <a:schemeClr val="folHlink"/>
                </a:solidFill>
              </a:rPr>
              <a:t> Max</a:t>
            </a:r>
            <a:endParaRPr lang="en-US" b="1">
              <a:solidFill>
                <a:schemeClr val="folHlink"/>
              </a:solidFill>
              <a:latin typeface="Symbol" charset="2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486400" y="5943600"/>
            <a:ext cx="1463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700hPa Trough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4572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PV-theta analysis of AEWs – Scale Interactions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7772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876800" y="152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6805" name="Picture 5" descr="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28194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Text Box 13"/>
          <p:cNvSpPr txBox="1">
            <a:spLocks noChangeArrowheads="1"/>
          </p:cNvSpPr>
          <p:nvPr/>
        </p:nvSpPr>
        <p:spPr bwMode="auto">
          <a:xfrm>
            <a:off x="1219200" y="4114800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Synoptic-Mesoscale Interactions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106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en-GB" b="1" dirty="0" smtClean="0">
                <a:solidFill>
                  <a:schemeClr val="accent2"/>
                </a:solidFill>
              </a:rPr>
              <a:t>Introduction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600200" y="990600"/>
            <a:ext cx="838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 (1)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Background </a:t>
            </a:r>
          </a:p>
          <a:p>
            <a:pPr eaLnBrk="0" hangingPunct="0">
              <a:spcBef>
                <a:spcPct val="50000"/>
              </a:spcBef>
            </a:pP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 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(2)  Regional Variability in AEW Structures</a:t>
            </a:r>
          </a:p>
          <a:p>
            <a:pPr eaLnBrk="0" hangingPunct="0">
              <a:spcBef>
                <a:spcPct val="50000"/>
              </a:spcBef>
            </a:pP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 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(</a:t>
            </a: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3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)  AEW-TC relationship</a:t>
            </a:r>
          </a:p>
          <a:p>
            <a:pPr eaLnBrk="0" hangingPunct="0">
              <a:spcBef>
                <a:spcPct val="50000"/>
              </a:spcBef>
            </a:pP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(4) </a:t>
            </a:r>
            <a:r>
              <a:rPr lang="en-GB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Sub-seasonal Variability in </a:t>
            </a:r>
            <a:r>
              <a:rPr lang="en-GB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AEWs: Role of MJO and CCKWs</a:t>
            </a:r>
            <a:endParaRPr lang="en-GB" dirty="0">
              <a:solidFill>
                <a:schemeClr val="accent2"/>
              </a:solidFill>
              <a:ea typeface="Times New Roman" charset="0"/>
              <a:cs typeface="Times New Roman" charset="0"/>
            </a:endParaRPr>
          </a:p>
          <a:p>
            <a:pPr eaLnBrk="0" hangingPunct="0">
              <a:spcBef>
                <a:spcPct val="50000"/>
              </a:spcBef>
            </a:pPr>
            <a:endParaRPr lang="en-GB" dirty="0">
              <a:solidFill>
                <a:schemeClr val="accent2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9460" name="Picture 2" descr="wvmeteosat_jun_0000z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971800"/>
            <a:ext cx="5257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4572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PV-theta analysis of AEWs – Scale Interactions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7772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4876800" y="152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8853" name="Picture 5" descr="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28194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838200"/>
            <a:ext cx="4038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Line 10"/>
          <p:cNvSpPr>
            <a:spLocks noChangeShapeType="1"/>
          </p:cNvSpPr>
          <p:nvPr/>
        </p:nvSpPr>
        <p:spPr bwMode="auto">
          <a:xfrm flipH="1">
            <a:off x="1981200" y="2209800"/>
            <a:ext cx="3657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Text Box 13"/>
          <p:cNvSpPr txBox="1">
            <a:spLocks noChangeArrowheads="1"/>
          </p:cNvSpPr>
          <p:nvPr/>
        </p:nvSpPr>
        <p:spPr bwMode="auto">
          <a:xfrm>
            <a:off x="1219200" y="4114800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Synoptic-Mesoscale Interactions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4572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PV-theta analysis of AEWs – Scale Interactions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7772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876800" y="152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80901" name="Picture 5" descr="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28194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838200"/>
            <a:ext cx="4038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Line 7"/>
          <p:cNvSpPr>
            <a:spLocks noChangeShapeType="1"/>
          </p:cNvSpPr>
          <p:nvPr/>
        </p:nvSpPr>
        <p:spPr bwMode="auto">
          <a:xfrm flipH="1">
            <a:off x="1981200" y="2209800"/>
            <a:ext cx="3657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2362200"/>
            <a:ext cx="31591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219200" y="4114800"/>
            <a:ext cx="4419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Synoptic-Mesoscale Interactions</a:t>
            </a:r>
          </a:p>
          <a:p>
            <a:pPr>
              <a:spcBef>
                <a:spcPct val="50000"/>
              </a:spcBef>
            </a:pPr>
            <a:r>
              <a:rPr lang="en-US" sz="2000"/>
              <a:t>From a PV-theta perspective, the heating rate profiles are crucial to know and understand.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10600" cy="4572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PV-theta analysis of AEWs – Scale Interactions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7772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876800" y="152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82949" name="Picture 5" descr="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28194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838200"/>
            <a:ext cx="4038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Line 7"/>
          <p:cNvSpPr>
            <a:spLocks noChangeShapeType="1"/>
          </p:cNvSpPr>
          <p:nvPr/>
        </p:nvSpPr>
        <p:spPr bwMode="auto">
          <a:xfrm flipH="1">
            <a:off x="1981200" y="2209800"/>
            <a:ext cx="3657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2362200"/>
            <a:ext cx="31591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1219200" y="4114800"/>
            <a:ext cx="4419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Synoptic-Mesoscale Interactions</a:t>
            </a:r>
          </a:p>
          <a:p>
            <a:pPr>
              <a:spcBef>
                <a:spcPct val="50000"/>
              </a:spcBef>
            </a:pPr>
            <a:r>
              <a:rPr lang="en-US" sz="2000"/>
              <a:t>From a PV-theta perspective, the heating rate profiles are crucial to know and understand.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4876800" y="5410200"/>
            <a:ext cx="4267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Mesoscale-Microscale Interactions </a:t>
            </a:r>
          </a:p>
          <a:p>
            <a:pPr>
              <a:spcBef>
                <a:spcPct val="50000"/>
              </a:spcBef>
            </a:pPr>
            <a:r>
              <a:rPr lang="en-US" sz="2000"/>
              <a:t>Ultimately these profiles are influenced by the nature of the microphysics!</a:t>
            </a:r>
          </a:p>
        </p:txBody>
      </p:sp>
      <p:sp>
        <p:nvSpPr>
          <p:cNvPr id="82955" name="Line 7"/>
          <p:cNvSpPr>
            <a:spLocks noChangeShapeType="1"/>
          </p:cNvSpPr>
          <p:nvPr/>
        </p:nvSpPr>
        <p:spPr bwMode="auto">
          <a:xfrm flipV="1">
            <a:off x="7086600" y="3733800"/>
            <a:ext cx="60960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</a:t>
            </a:r>
            <a:r>
              <a:rPr lang="en-US" sz="200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Regional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Variations </a:t>
            </a:r>
            <a:r>
              <a:rPr lang="en-US" sz="200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African Easterly Wave</a:t>
            </a:r>
            <a:r>
              <a:rPr lang="en-US" sz="20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Structures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Janiga</a:t>
            </a: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0" normalizeH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Thorncroft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(2013)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" y="1142999"/>
            <a:ext cx="9131243" cy="432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18262" cy="4692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01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Notable E-W variations in heating rates and profiles are seen in the </a:t>
            </a:r>
            <a:r>
              <a:rPr lang="en-US" dirty="0" err="1" smtClean="0"/>
              <a:t>reanalyses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Zonal Variations in </a:t>
            </a:r>
            <a:r>
              <a:rPr lang="en-US" kern="0" noProof="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Diabatic</a:t>
            </a: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Heating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17039"/>
            <a:ext cx="3738072" cy="6340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Janiga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Zonal Variations in PV Tendency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762000"/>
            <a:ext cx="48768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with the variability in heating rate profiles there are marked E-W variations in PV tendencies</a:t>
            </a:r>
          </a:p>
          <a:p>
            <a:endParaRPr lang="en-US" dirty="0" smtClean="0"/>
          </a:p>
          <a:p>
            <a:r>
              <a:rPr lang="en-US" dirty="0" smtClean="0"/>
              <a:t>Note following general characteristics:</a:t>
            </a:r>
          </a:p>
          <a:p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 Positive mid-level PV generation between 40E and GM.</a:t>
            </a:r>
          </a:p>
          <a:p>
            <a:pPr>
              <a:buFontTx/>
              <a:buChar char="•"/>
            </a:pPr>
            <a:r>
              <a:rPr lang="en-US" dirty="0" smtClean="0"/>
              <a:t> Weaker PV tendencies between GM and coast.</a:t>
            </a:r>
          </a:p>
          <a:p>
            <a:pPr>
              <a:buFontTx/>
              <a:buChar char="•"/>
            </a:pPr>
            <a:r>
              <a:rPr lang="en-US" dirty="0" smtClean="0"/>
              <a:t> Increased positive PV tendencies at low-levels over ocean.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dirty="0" smtClean="0"/>
              <a:t>We expect this to impact AEW structures </a:t>
            </a:r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76566"/>
            <a:ext cx="5530825" cy="613839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Zonal Variations in AEW Structures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447800"/>
            <a:ext cx="3429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marked changes in AEW structure between E and W Africa and the Atlantic</a:t>
            </a:r>
          </a:p>
          <a:p>
            <a:endParaRPr lang="en-US" dirty="0" smtClean="0"/>
          </a:p>
          <a:p>
            <a:r>
              <a:rPr lang="en-US" dirty="0" smtClean="0"/>
              <a:t>Especially weakened intensity of cold core and development of low-level circulations</a:t>
            </a:r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60784"/>
            <a:ext cx="3276600" cy="62972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Zonal Variations in EKE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1295400"/>
            <a:ext cx="4038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Rapid change in vertical structure occurs as </a:t>
            </a:r>
            <a:r>
              <a:rPr lang="en-US" dirty="0" err="1" smtClean="0"/>
              <a:t>AEWs</a:t>
            </a:r>
            <a:r>
              <a:rPr lang="en-US" dirty="0" smtClean="0"/>
              <a:t> reach the coastal region.</a:t>
            </a:r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Documents and Settings\ventrice\Desktop\Debby\Update Figures\AugTRM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2660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1981200" y="2895600"/>
            <a:ext cx="2971800" cy="152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2286000" y="4876800"/>
            <a:ext cx="19050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22" name="Picture 2" descr="C:\Documents and Settings\ventrice\Desktop\Fouta Djall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2496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Documents and Settings\ventrice\Desktop\Nimba Range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4398963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5410200" y="1447800"/>
            <a:ext cx="263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Fouta Djallon Highlands</a:t>
            </a:r>
          </a:p>
        </p:txBody>
      </p:sp>
      <p:sp>
        <p:nvSpPr>
          <p:cNvPr id="9225" name="TextBox 12"/>
          <p:cNvSpPr txBox="1">
            <a:spLocks noChangeArrowheads="1"/>
          </p:cNvSpPr>
          <p:nvPr/>
        </p:nvSpPr>
        <p:spPr bwMode="auto">
          <a:xfrm>
            <a:off x="5257800" y="6411913"/>
            <a:ext cx="218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 Nambia Range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7924800" y="1447800"/>
            <a:ext cx="89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~914m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7315200" y="6400800"/>
            <a:ext cx="89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~460m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85800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dirty="0" smtClean="0"/>
              <a:t> Marked transition takes place close to Guinea Highlands and Coastal region 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err="1" smtClean="0"/>
              <a:t>AEWs</a:t>
            </a:r>
            <a:r>
              <a:rPr lang="en-US" dirty="0" smtClean="0"/>
              <a:t> are often invigorated as they pass these regions – especially at low-levels 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May influence tropical </a:t>
            </a:r>
            <a:r>
              <a:rPr lang="en-US" dirty="0" err="1" smtClean="0"/>
              <a:t>cyclogenesis</a:t>
            </a:r>
            <a:r>
              <a:rPr lang="en-US" dirty="0" smtClean="0"/>
              <a:t> probabilities</a:t>
            </a:r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Importance of Guinea Highlands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57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09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6248400" cy="470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090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324600" cy="36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19200" y="1219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TCs develop in association with AEWs – but which one? </a:t>
            </a:r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3. AEW-TC Relationship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61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1. Background</a:t>
            </a:r>
          </a:p>
        </p:txBody>
      </p:sp>
      <p:grpSp>
        <p:nvGrpSpPr>
          <p:cNvPr id="21507" name="Group 14"/>
          <p:cNvGrpSpPr>
            <a:grpSpLocks/>
          </p:cNvGrpSpPr>
          <p:nvPr/>
        </p:nvGrpSpPr>
        <p:grpSpPr bwMode="auto">
          <a:xfrm>
            <a:off x="1720850" y="1368425"/>
            <a:ext cx="6400800" cy="5241925"/>
            <a:chOff x="1720850" y="1368425"/>
            <a:chExt cx="6400800" cy="5241925"/>
          </a:xfrm>
        </p:grpSpPr>
        <p:pic>
          <p:nvPicPr>
            <p:cNvPr id="21510" name="Picture 4" descr="1_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0850" y="2841625"/>
              <a:ext cx="6400800" cy="247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Line 5"/>
            <p:cNvSpPr>
              <a:spLocks noChangeShapeType="1"/>
            </p:cNvSpPr>
            <p:nvPr/>
          </p:nvSpPr>
          <p:spPr bwMode="auto">
            <a:xfrm flipH="1">
              <a:off x="7340600" y="3473450"/>
              <a:ext cx="7620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2" name="Text Box 7"/>
            <p:cNvSpPr txBox="1">
              <a:spLocks noChangeArrowheads="1"/>
            </p:cNvSpPr>
            <p:nvPr/>
          </p:nvSpPr>
          <p:spPr bwMode="auto">
            <a:xfrm>
              <a:off x="5359400" y="5759450"/>
              <a:ext cx="1371600" cy="8509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charset="0"/>
                </a:rPr>
                <a:t>Cold Tongue</a:t>
              </a:r>
            </a:p>
          </p:txBody>
        </p:sp>
        <p:sp>
          <p:nvSpPr>
            <p:cNvPr id="21513" name="Line 8"/>
            <p:cNvSpPr>
              <a:spLocks noChangeShapeType="1"/>
            </p:cNvSpPr>
            <p:nvPr/>
          </p:nvSpPr>
          <p:spPr bwMode="auto">
            <a:xfrm flipV="1">
              <a:off x="5935663" y="4678363"/>
              <a:ext cx="76200" cy="1066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868738" y="1997075"/>
              <a:ext cx="914400" cy="485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charset="0"/>
                </a:rPr>
                <a:t>SAL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2463800" y="5611813"/>
              <a:ext cx="914400" cy="485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charset="0"/>
                </a:rPr>
                <a:t>ITCZ</a:t>
              </a:r>
            </a:p>
          </p:txBody>
        </p:sp>
        <p:sp>
          <p:nvSpPr>
            <p:cNvPr id="21516" name="Line 11"/>
            <p:cNvSpPr>
              <a:spLocks noChangeShapeType="1"/>
            </p:cNvSpPr>
            <p:nvPr/>
          </p:nvSpPr>
          <p:spPr bwMode="auto">
            <a:xfrm flipV="1">
              <a:off x="3073400" y="4149725"/>
              <a:ext cx="762000" cy="1447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6121400" y="1368425"/>
              <a:ext cx="1219200" cy="8509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charset="0"/>
                </a:rPr>
                <a:t>Heat Low</a:t>
              </a:r>
            </a:p>
          </p:txBody>
        </p:sp>
        <p:sp>
          <p:nvSpPr>
            <p:cNvPr id="21518" name="Line 13"/>
            <p:cNvSpPr>
              <a:spLocks noChangeShapeType="1"/>
            </p:cNvSpPr>
            <p:nvPr/>
          </p:nvSpPr>
          <p:spPr bwMode="auto">
            <a:xfrm>
              <a:off x="4464050" y="2482850"/>
              <a:ext cx="3810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Line 14"/>
            <p:cNvSpPr>
              <a:spLocks noChangeShapeType="1"/>
            </p:cNvSpPr>
            <p:nvPr/>
          </p:nvSpPr>
          <p:spPr bwMode="auto">
            <a:xfrm flipH="1">
              <a:off x="6426200" y="2282825"/>
              <a:ext cx="1524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08" name="Text Box 15"/>
          <p:cNvSpPr txBox="1">
            <a:spLocks noChangeArrowheads="1"/>
          </p:cNvSpPr>
          <p:nvPr/>
        </p:nvSpPr>
        <p:spPr bwMode="auto">
          <a:xfrm>
            <a:off x="228600" y="1066800"/>
            <a:ext cx="487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3399"/>
                </a:solidFill>
                <a:latin typeface="Times New Roman" charset="0"/>
              </a:rPr>
              <a:t>Key features of the WAM Climate System during Boreal summer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7878763" y="2973388"/>
            <a:ext cx="91440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AEJ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457200" y="1352550"/>
            <a:ext cx="8077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lang="en-US" sz="18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lang="en-US" sz="1800">
              <a:solidFill>
                <a:srgbClr val="003399"/>
              </a:solidFill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609600" y="1014413"/>
            <a:ext cx="7315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04800" y="1143000"/>
            <a:ext cx="8153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300038" y="914400"/>
            <a:ext cx="853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Composites of East Atlantic Developing and Non-Developing AEWs (1979-2001) </a:t>
            </a:r>
          </a:p>
          <a:p>
            <a:endParaRPr lang="en-US" sz="2000" i="1"/>
          </a:p>
          <a:p>
            <a:r>
              <a:rPr lang="en-US" sz="2000" i="1"/>
              <a:t> </a:t>
            </a:r>
          </a:p>
        </p:txBody>
      </p:sp>
      <p:sp>
        <p:nvSpPr>
          <p:cNvPr id="23559" name="TextBox 12"/>
          <p:cNvSpPr txBox="1">
            <a:spLocks noChangeArrowheads="1"/>
          </p:cNvSpPr>
          <p:nvPr/>
        </p:nvSpPr>
        <p:spPr bwMode="auto">
          <a:xfrm>
            <a:off x="0" y="6519863"/>
            <a:ext cx="3886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Hopsch , Thorncroft and Tyle 2009</a:t>
            </a:r>
          </a:p>
        </p:txBody>
      </p:sp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90800"/>
            <a:ext cx="3924300" cy="304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35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2608263"/>
            <a:ext cx="3924300" cy="304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3563" name="TextBox 14"/>
          <p:cNvSpPr txBox="1">
            <a:spLocks noChangeArrowheads="1"/>
          </p:cNvSpPr>
          <p:nvPr/>
        </p:nvSpPr>
        <p:spPr bwMode="auto">
          <a:xfrm>
            <a:off x="762000" y="2133600"/>
            <a:ext cx="708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Developing (33)          	</a:t>
            </a:r>
            <a:r>
              <a:rPr lang="en-US" dirty="0" smtClean="0"/>
              <a:t> 	   Non</a:t>
            </a:r>
            <a:r>
              <a:rPr lang="en-US" dirty="0"/>
              <a:t>-Developing (512)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Importance of Guinea Highlands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457200" y="1352550"/>
            <a:ext cx="8077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lang="en-US" sz="18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lang="en-US" sz="1800">
              <a:solidFill>
                <a:srgbClr val="003399"/>
              </a:solidFill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09600" y="1014413"/>
            <a:ext cx="7315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304800" y="1143000"/>
            <a:ext cx="8153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0" y="6519863"/>
            <a:ext cx="3886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Hopsch , Thorncroft and Tyle 2009</a:t>
            </a:r>
          </a:p>
        </p:txBody>
      </p:sp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90800"/>
            <a:ext cx="3924300" cy="304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762000" y="21336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Developing (33)    		Non-Developing (33 most intense)</a:t>
            </a:r>
          </a:p>
        </p:txBody>
      </p:sp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9113" y="2620963"/>
            <a:ext cx="3952875" cy="3044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4587" name="TextBox 8"/>
          <p:cNvSpPr txBox="1">
            <a:spLocks noChangeArrowheads="1"/>
          </p:cNvSpPr>
          <p:nvPr/>
        </p:nvSpPr>
        <p:spPr bwMode="auto">
          <a:xfrm>
            <a:off x="300038" y="914400"/>
            <a:ext cx="853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Composites of East Atlantic Developing and Non-Developing AEWs (1979-2001) </a:t>
            </a:r>
          </a:p>
          <a:p>
            <a:endParaRPr lang="en-US" sz="2000" i="1"/>
          </a:p>
          <a:p>
            <a:r>
              <a:rPr lang="en-US" sz="2000" i="1"/>
              <a:t> 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Importance of Guinea Highlands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3400" y="1524000"/>
            <a:ext cx="8496200" cy="325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/>
              <a:t>Deep convective bursts over West African coastline feedback on trough increasing </a:t>
            </a:r>
            <a:r>
              <a:rPr lang="en-US" sz="2800" baseline="30000" dirty="0" err="1"/>
              <a:t>vorticity</a:t>
            </a:r>
            <a:r>
              <a:rPr lang="en-US" sz="2800" baseline="30000" dirty="0"/>
              <a:t> for developing waves (Ross &amp; </a:t>
            </a:r>
            <a:r>
              <a:rPr lang="en-US" sz="2800" baseline="30000" dirty="0" err="1"/>
              <a:t>Krishnamurti</a:t>
            </a:r>
            <a:r>
              <a:rPr lang="en-US" sz="2800" baseline="30000" dirty="0"/>
              <a:t> 2009,2012</a:t>
            </a:r>
            <a:r>
              <a:rPr lang="en-US" sz="2800" baseline="30000" dirty="0" smtClean="0"/>
              <a:t>)</a:t>
            </a:r>
          </a:p>
          <a:p>
            <a:endParaRPr lang="en-US" sz="2800" baseline="30000" dirty="0"/>
          </a:p>
          <a:p>
            <a:r>
              <a:rPr lang="en-US" sz="2800" baseline="30000" dirty="0"/>
              <a:t>Widespread deep convection over coast more important than small intense convection (</a:t>
            </a:r>
            <a:r>
              <a:rPr lang="en-US" sz="2800" baseline="30000" dirty="0" err="1"/>
              <a:t>Leppert</a:t>
            </a:r>
            <a:r>
              <a:rPr lang="en-US" sz="2800" baseline="30000" dirty="0"/>
              <a:t> et al 2013)</a:t>
            </a:r>
          </a:p>
          <a:p>
            <a:endParaRPr lang="en-US" sz="2800" baseline="30000" dirty="0" smtClean="0"/>
          </a:p>
          <a:p>
            <a:r>
              <a:rPr lang="en-US" sz="2800" baseline="30000" dirty="0" smtClean="0"/>
              <a:t>Horizontal </a:t>
            </a:r>
            <a:r>
              <a:rPr lang="en-US" sz="2800" baseline="30000" dirty="0"/>
              <a:t>flux of moist enthalpy important for sustained MCSs moving </a:t>
            </a:r>
            <a:r>
              <a:rPr lang="en-US" sz="2800" baseline="30000" dirty="0" smtClean="0"/>
              <a:t>off </a:t>
            </a:r>
            <a:r>
              <a:rPr lang="en-US" sz="2800" baseline="30000" dirty="0"/>
              <a:t>the coast (</a:t>
            </a:r>
            <a:r>
              <a:rPr lang="en-US" sz="2800" baseline="30000" dirty="0" err="1"/>
              <a:t>Arnault</a:t>
            </a:r>
            <a:r>
              <a:rPr lang="en-US" sz="2800" baseline="30000" dirty="0"/>
              <a:t> &amp; Roux 2009,2010)</a:t>
            </a:r>
          </a:p>
          <a:p>
            <a:endParaRPr lang="en-US" sz="2800" baseline="30000" dirty="0" smtClean="0"/>
          </a:p>
          <a:p>
            <a:r>
              <a:rPr lang="en-US" sz="2800" baseline="30000" dirty="0" smtClean="0"/>
              <a:t>TPW</a:t>
            </a:r>
            <a:r>
              <a:rPr lang="en-US" sz="2800" baseline="30000" dirty="0"/>
              <a:t>, Precipitation, SST, 1000-600 </a:t>
            </a:r>
            <a:r>
              <a:rPr lang="en-US" sz="2800" baseline="30000" dirty="0" err="1"/>
              <a:t>hPa</a:t>
            </a:r>
            <a:r>
              <a:rPr lang="en-US" sz="2800" baseline="30000" dirty="0"/>
              <a:t> Vertical shear among best predictors for developing / non-developing systems over Atlantic (</a:t>
            </a:r>
            <a:r>
              <a:rPr lang="en-US" sz="2800" baseline="30000" dirty="0" err="1"/>
              <a:t>Peng</a:t>
            </a:r>
            <a:r>
              <a:rPr lang="en-US" sz="2800" baseline="30000" dirty="0"/>
              <a:t> et al 2012)</a:t>
            </a:r>
            <a:endParaRPr lang="en-US" sz="2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TC Genesis Associated with AEWs – Recent papers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3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543800" cy="927834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AEW trough tracks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5791200"/>
            <a:ext cx="304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77" y="1755380"/>
            <a:ext cx="6428309" cy="40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90" y="379581"/>
            <a:ext cx="7785225" cy="5182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1200" y="5791200"/>
            <a:ext cx="304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4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3_predictor_frequenc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18863" r="18221" b="7288"/>
          <a:stretch/>
        </p:blipFill>
        <p:spPr>
          <a:xfrm>
            <a:off x="62718" y="1583670"/>
            <a:ext cx="4970353" cy="50646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022637" y="1654230"/>
            <a:ext cx="0" cy="431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90924" y="3033208"/>
            <a:ext cx="129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“Favorable”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7751131">
            <a:off x="580557" y="2480012"/>
            <a:ext cx="164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“Un-Favorable”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"/>
          </p:nvPr>
        </p:nvSpPr>
        <p:spPr>
          <a:xfrm>
            <a:off x="5189864" y="1600200"/>
            <a:ext cx="3576184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Most non-developing waves are diagnosed as very unfavorable. </a:t>
            </a:r>
          </a:p>
          <a:p>
            <a:endParaRPr lang="en-US" dirty="0" smtClean="0"/>
          </a:p>
          <a:p>
            <a:r>
              <a:rPr lang="en-US" dirty="0" smtClean="0"/>
              <a:t>Take the top 55, diagnostic ~0.27+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solidFill>
                  <a:srgbClr val="333399"/>
                </a:solidFill>
              </a:rPr>
              <a:t>Composite differences in favorable waves</a:t>
            </a:r>
            <a:endParaRPr lang="en-US" sz="18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8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" y="1775806"/>
            <a:ext cx="8178800" cy="40069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1200" y="5791200"/>
            <a:ext cx="304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543800" cy="927834"/>
          </a:xfrm>
        </p:spPr>
        <p:txBody>
          <a:bodyPr/>
          <a:lstStyle/>
          <a:p>
            <a:r>
              <a:rPr lang="en-US" sz="1800" dirty="0" smtClean="0">
                <a:solidFill>
                  <a:srgbClr val="333399"/>
                </a:solidFill>
              </a:rPr>
              <a:t>“</a:t>
            </a:r>
            <a:r>
              <a:rPr lang="en-US" sz="1800" dirty="0" err="1" smtClean="0">
                <a:solidFill>
                  <a:srgbClr val="333399"/>
                </a:solidFill>
              </a:rPr>
              <a:t>Favourable</a:t>
            </a:r>
            <a:r>
              <a:rPr lang="en-US" sz="1800" dirty="0" smtClean="0">
                <a:solidFill>
                  <a:srgbClr val="333399"/>
                </a:solidFill>
              </a:rPr>
              <a:t>” AEW evolution</a:t>
            </a:r>
            <a:endParaRPr lang="en-US" sz="18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8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Day 0  </a:t>
            </a:r>
            <a:br>
              <a:rPr lang="en-US" sz="3200" dirty="0" smtClean="0"/>
            </a:br>
            <a:r>
              <a:rPr lang="en-US" sz="3200" dirty="0" smtClean="0"/>
              <a:t>Developing – Non-developing AEWs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16"/>
          <a:stretch/>
        </p:blipFill>
        <p:spPr>
          <a:xfrm>
            <a:off x="454650" y="2163884"/>
            <a:ext cx="3824288" cy="3930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4895" y="2159103"/>
            <a:ext cx="38918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 err="1" smtClean="0"/>
              <a:t>Precipitable</a:t>
            </a:r>
            <a:r>
              <a:rPr lang="en-US" dirty="0" smtClean="0"/>
              <a:t> Water [mm]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Developing Waves have increased moisture to west and northwest of trough after leaving coast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Non-developing waves have increased moisture near equator, due to horizontal tilt of trough.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91200" y="5791200"/>
            <a:ext cx="304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4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Day 0 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Developing – Non-developing AEWs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77" y="1864707"/>
            <a:ext cx="4222271" cy="3912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5940" y="2087745"/>
            <a:ext cx="3333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Latitude-height cross section of anomalous </a:t>
            </a:r>
            <a:r>
              <a:rPr lang="en-US" dirty="0"/>
              <a:t>s</a:t>
            </a:r>
            <a:r>
              <a:rPr lang="en-US" dirty="0" smtClean="0"/>
              <a:t>pecific </a:t>
            </a:r>
            <a:r>
              <a:rPr lang="en-US" dirty="0"/>
              <a:t>h</a:t>
            </a:r>
            <a:r>
              <a:rPr lang="en-US" dirty="0" smtClean="0"/>
              <a:t>umidity and </a:t>
            </a:r>
            <a:r>
              <a:rPr lang="en-US" dirty="0" err="1" smtClean="0"/>
              <a:t>geopotential</a:t>
            </a:r>
            <a:r>
              <a:rPr lang="en-US" dirty="0" smtClean="0"/>
              <a:t> height along 30°W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Moisture to northwest of trough significant at low levels (850 </a:t>
            </a:r>
            <a:r>
              <a:rPr lang="en-US" dirty="0" err="1" smtClean="0"/>
              <a:t>hPa</a:t>
            </a:r>
            <a:r>
              <a:rPr lang="en-US" dirty="0" smtClean="0"/>
              <a:t>) between 15-25°N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91200" y="5791200"/>
            <a:ext cx="304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2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Relative Inflow for AEWs 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28" y="1810190"/>
            <a:ext cx="6542037" cy="339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6715" y="2346690"/>
            <a:ext cx="1747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Trough Relative Streamlines</a:t>
            </a:r>
          </a:p>
          <a:p>
            <a:endParaRPr lang="en-US" dirty="0" smtClean="0"/>
          </a:p>
          <a:p>
            <a:r>
              <a:rPr lang="en-US" dirty="0" smtClean="0"/>
              <a:t>Blue : 850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Red : 700 </a:t>
            </a:r>
            <a:r>
              <a:rPr lang="en-US" dirty="0" err="1" smtClean="0"/>
              <a:t>hPa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5715000" y="5791200"/>
            <a:ext cx="304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0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2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3238500"/>
            <a:ext cx="60198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858000" y="2690813"/>
            <a:ext cx="106680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AEWs</a:t>
            </a:r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 flipH="1">
            <a:off x="6858000" y="3181350"/>
            <a:ext cx="3810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486400" y="4953000"/>
            <a:ext cx="121920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MCSs</a:t>
            </a:r>
          </a:p>
        </p:txBody>
      </p:sp>
      <p:sp>
        <p:nvSpPr>
          <p:cNvPr id="17415" name="Line 9"/>
          <p:cNvSpPr>
            <a:spLocks noChangeShapeType="1"/>
          </p:cNvSpPr>
          <p:nvPr/>
        </p:nvSpPr>
        <p:spPr bwMode="auto">
          <a:xfrm flipH="1" flipV="1">
            <a:off x="4724400" y="4400550"/>
            <a:ext cx="762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Line 10"/>
          <p:cNvSpPr>
            <a:spLocks noChangeShapeType="1"/>
          </p:cNvSpPr>
          <p:nvPr/>
        </p:nvSpPr>
        <p:spPr bwMode="auto">
          <a:xfrm flipV="1">
            <a:off x="5853113" y="4552950"/>
            <a:ext cx="76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Line 11"/>
          <p:cNvSpPr>
            <a:spLocks noChangeShapeType="1"/>
          </p:cNvSpPr>
          <p:nvPr/>
        </p:nvSpPr>
        <p:spPr bwMode="auto">
          <a:xfrm flipV="1">
            <a:off x="6172200" y="4248150"/>
            <a:ext cx="152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4391025" y="2566988"/>
            <a:ext cx="91440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SAL</a:t>
            </a:r>
          </a:p>
        </p:txBody>
      </p:sp>
      <p:sp>
        <p:nvSpPr>
          <p:cNvPr id="17419" name="Line 13"/>
          <p:cNvSpPr>
            <a:spLocks noChangeShapeType="1"/>
          </p:cNvSpPr>
          <p:nvPr/>
        </p:nvSpPr>
        <p:spPr bwMode="auto">
          <a:xfrm>
            <a:off x="4929188" y="3057525"/>
            <a:ext cx="76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Text Box 14"/>
          <p:cNvSpPr txBox="1">
            <a:spLocks noChangeArrowheads="1"/>
          </p:cNvSpPr>
          <p:nvPr/>
        </p:nvSpPr>
        <p:spPr bwMode="auto">
          <a:xfrm>
            <a:off x="2362200" y="4781550"/>
            <a:ext cx="91440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TC</a:t>
            </a:r>
          </a:p>
        </p:txBody>
      </p:sp>
      <p:sp>
        <p:nvSpPr>
          <p:cNvPr id="17421" name="Line 15"/>
          <p:cNvSpPr>
            <a:spLocks noChangeShapeType="1"/>
          </p:cNvSpPr>
          <p:nvPr/>
        </p:nvSpPr>
        <p:spPr bwMode="auto">
          <a:xfrm flipV="1">
            <a:off x="3276600" y="455295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Line 16"/>
          <p:cNvSpPr>
            <a:spLocks noChangeShapeType="1"/>
          </p:cNvSpPr>
          <p:nvPr/>
        </p:nvSpPr>
        <p:spPr bwMode="auto">
          <a:xfrm flipH="1" flipV="1">
            <a:off x="6518275" y="4029075"/>
            <a:ext cx="762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3" name="Line 17"/>
          <p:cNvSpPr>
            <a:spLocks noChangeShapeType="1"/>
          </p:cNvSpPr>
          <p:nvPr/>
        </p:nvSpPr>
        <p:spPr bwMode="auto">
          <a:xfrm flipH="1">
            <a:off x="5661025" y="4067175"/>
            <a:ext cx="165100" cy="158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4" name="Line 18"/>
          <p:cNvSpPr>
            <a:spLocks noChangeShapeType="1"/>
          </p:cNvSpPr>
          <p:nvPr/>
        </p:nvSpPr>
        <p:spPr bwMode="auto">
          <a:xfrm flipH="1" flipV="1">
            <a:off x="4813300" y="4054475"/>
            <a:ext cx="762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5" name="Line 19"/>
          <p:cNvSpPr>
            <a:spLocks noChangeShapeType="1"/>
          </p:cNvSpPr>
          <p:nvPr/>
        </p:nvSpPr>
        <p:spPr bwMode="auto">
          <a:xfrm flipH="1">
            <a:off x="4003675" y="4044950"/>
            <a:ext cx="165100" cy="158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chemeClr val="accent2"/>
                </a:solidFill>
              </a:rPr>
              <a:t>1. Background</a:t>
            </a:r>
            <a:endParaRPr lang="en-US" sz="2800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Trajectory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r>
              <a:rPr lang="en-US" sz="2000" dirty="0" smtClean="0"/>
              <a:t>Back trajectories were released from within 3° of trough “center”</a:t>
            </a:r>
          </a:p>
          <a:p>
            <a:pPr lvl="1"/>
            <a:r>
              <a:rPr lang="en-US" sz="2000" dirty="0" smtClean="0"/>
              <a:t>Trajectories were calculated for 120hrs</a:t>
            </a:r>
          </a:p>
          <a:p>
            <a:pPr lvl="1"/>
            <a:r>
              <a:rPr lang="en-US" sz="2000" dirty="0" smtClean="0"/>
              <a:t>Trough relative trajectories were calculated by removing the trough location or extrapolated location from each trajectory. </a:t>
            </a:r>
          </a:p>
          <a:p>
            <a:pPr lvl="1"/>
            <a:r>
              <a:rPr lang="en-US" sz="2000" dirty="0" smtClean="0"/>
              <a:t>Calculated for 86 “</a:t>
            </a:r>
            <a:r>
              <a:rPr lang="en-US" sz="2000" dirty="0" err="1" smtClean="0"/>
              <a:t>favourable</a:t>
            </a:r>
            <a:r>
              <a:rPr lang="en-US" sz="2000" dirty="0" smtClean="0"/>
              <a:t>” AEWs.  43 Developing and 43 Non-developing waves.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2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120 h Backward Trajectory Densities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864785" y="4717489"/>
            <a:ext cx="618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trajectory source regions as AEWs cross West Africa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2128207"/>
            <a:ext cx="9202990" cy="2330504"/>
            <a:chOff x="-64736" y="2128207"/>
            <a:chExt cx="9267726" cy="23305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6316" y="2136299"/>
              <a:ext cx="3216674" cy="23224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4348" y="2128207"/>
              <a:ext cx="3101024" cy="23224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736" y="2180805"/>
              <a:ext cx="3142922" cy="21447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94483"/>
            <a:stretch/>
          </p:blipFill>
          <p:spPr>
            <a:xfrm>
              <a:off x="0" y="4320971"/>
              <a:ext cx="3101024" cy="128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23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120 h Backward Trajectory Density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72" y="1737361"/>
            <a:ext cx="3046495" cy="4598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149" y="2281954"/>
            <a:ext cx="35281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Trough relative trajectory density</a:t>
            </a:r>
          </a:p>
          <a:p>
            <a:endParaRPr lang="en-US" dirty="0" smtClean="0"/>
          </a:p>
          <a:p>
            <a:r>
              <a:rPr lang="en-US" dirty="0" smtClean="0"/>
              <a:t>Trajectories reaching AEW trough above the AEJ.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Trajectories reaching AEW trough below the AEJ.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9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3D view of inflow into AEW trough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358" y="4677196"/>
            <a:ext cx="7104402" cy="1191897"/>
          </a:xfrm>
        </p:spPr>
        <p:txBody>
          <a:bodyPr/>
          <a:lstStyle/>
          <a:p>
            <a:r>
              <a:rPr lang="en-US" sz="2400" dirty="0" smtClean="0"/>
              <a:t>Clustered trajectory routes approaching trough (black column).  Looking east towards trough.  Humidity along trajectory shaded from Red to Blue (dry to wet)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8" y="1845733"/>
            <a:ext cx="7543801" cy="26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2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Analysis of two “</a:t>
            </a:r>
            <a:r>
              <a:rPr lang="en-US" dirty="0" err="1" smtClean="0"/>
              <a:t>Favourable</a:t>
            </a:r>
            <a:r>
              <a:rPr lang="en-US" dirty="0" smtClean="0"/>
              <a:t>” AEWs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2090917"/>
            <a:ext cx="7656968" cy="27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Non-developing (AL90)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2" y="1815281"/>
            <a:ext cx="6167775" cy="39979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8135" y="2274838"/>
            <a:ext cx="2342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Accumulated precipitation within 750km of trough. </a:t>
            </a:r>
          </a:p>
          <a:p>
            <a:endParaRPr lang="en-US" dirty="0"/>
          </a:p>
          <a:p>
            <a:r>
              <a:rPr lang="en-US" dirty="0"/>
              <a:t>Trough axes every 24h</a:t>
            </a:r>
          </a:p>
          <a:p>
            <a:endParaRPr lang="en-US" dirty="0"/>
          </a:p>
          <a:p>
            <a:r>
              <a:rPr lang="en-US" dirty="0"/>
              <a:t>TPW and 300hPa </a:t>
            </a:r>
            <a:r>
              <a:rPr lang="en-US" dirty="0" err="1"/>
              <a:t>geopotential</a:t>
            </a:r>
            <a:r>
              <a:rPr lang="en-US" dirty="0"/>
              <a:t> height for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September 2014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1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Relative </a:t>
            </a:r>
            <a:r>
              <a:rPr lang="en-US" sz="3600" dirty="0" err="1"/>
              <a:t>Vorticity</a:t>
            </a:r>
            <a:r>
              <a:rPr lang="en-US" sz="3600" dirty="0"/>
              <a:t> and Specific Humidity 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6967455" y="2799272"/>
            <a:ext cx="2030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SS12" charset="0"/>
              </a:rPr>
              <a:t>4°</a:t>
            </a:r>
            <a:r>
              <a:rPr lang="en-US" sz="1050" dirty="0" smtClean="0">
                <a:latin typeface="CMSY8" charset="0"/>
              </a:rPr>
              <a:t> </a:t>
            </a:r>
            <a:r>
              <a:rPr lang="en-US" dirty="0">
                <a:latin typeface="CMSS12" charset="0"/>
              </a:rPr>
              <a:t>Latitudinal Average on 4th 1800UTC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87" y="1897903"/>
            <a:ext cx="6390768" cy="346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3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Relative </a:t>
            </a:r>
            <a:r>
              <a:rPr lang="en-US" sz="3600" dirty="0" err="1"/>
              <a:t>Vorticity</a:t>
            </a:r>
            <a:r>
              <a:rPr lang="en-US" sz="3600" dirty="0"/>
              <a:t> and Specific Humidity 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6967455" y="2799272"/>
            <a:ext cx="2030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SS12" charset="0"/>
              </a:rPr>
              <a:t>4°</a:t>
            </a:r>
            <a:r>
              <a:rPr lang="en-US" sz="1050" dirty="0" smtClean="0">
                <a:latin typeface="CMSY8" charset="0"/>
              </a:rPr>
              <a:t> </a:t>
            </a:r>
            <a:r>
              <a:rPr lang="en-US" dirty="0">
                <a:latin typeface="CMSS12" charset="0"/>
              </a:rPr>
              <a:t>Latitudinal Average on </a:t>
            </a:r>
            <a:r>
              <a:rPr lang="en-US" dirty="0" smtClean="0">
                <a:latin typeface="CMSS12" charset="0"/>
              </a:rPr>
              <a:t>5th </a:t>
            </a:r>
            <a:r>
              <a:rPr lang="en-US" dirty="0">
                <a:latin typeface="CMSS12" charset="0"/>
              </a:rPr>
              <a:t>1800UTC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5" y="1835562"/>
            <a:ext cx="6836070" cy="37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3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59" y="286604"/>
            <a:ext cx="8612987" cy="145075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Global Hawk (HS3) sampled </a:t>
            </a:r>
            <a:r>
              <a:rPr lang="en-US" sz="3600" dirty="0"/>
              <a:t>d</a:t>
            </a:r>
            <a:r>
              <a:rPr lang="en-US" sz="3600" dirty="0" smtClean="0"/>
              <a:t>ry air ahead of trough! </a:t>
            </a:r>
            <a:br>
              <a:rPr lang="en-US" sz="3600" dirty="0" smtClean="0"/>
            </a:b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822960" y="2271027"/>
            <a:ext cx="6616163" cy="3481080"/>
            <a:chOff x="590755" y="1814871"/>
            <a:chExt cx="5130800" cy="375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755" y="1814871"/>
              <a:ext cx="5130800" cy="37592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573161" y="2045110"/>
              <a:ext cx="1455174" cy="1779638"/>
            </a:xfrm>
            <a:prstGeom prst="line">
              <a:avLst/>
            </a:prstGeom>
            <a:ln w="412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468424" y="5941897"/>
            <a:ext cx="597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at 850mb and storm-relative flow at 850mb and 700mb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6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Dry air is dust-free!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6" y="2432450"/>
            <a:ext cx="4336729" cy="30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85" y="1956300"/>
            <a:ext cx="4673553" cy="4314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162" y="1956300"/>
            <a:ext cx="340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MODIS: aerosol optical depth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65360" y="1821839"/>
            <a:ext cx="372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Humidity (</a:t>
            </a:r>
            <a:r>
              <a:rPr lang="en-US" dirty="0" err="1" smtClean="0"/>
              <a:t>dropsondes</a:t>
            </a:r>
            <a:r>
              <a:rPr lang="en-US" dirty="0" smtClean="0"/>
              <a:t>) and CPL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2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hovmoGPC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5111" b="13452"/>
          <a:stretch>
            <a:fillRect/>
          </a:stretch>
        </p:blipFill>
        <p:spPr>
          <a:xfrm>
            <a:off x="0" y="1219200"/>
            <a:ext cx="9140825" cy="3962400"/>
          </a:xfrm>
          <a:noFill/>
        </p:spPr>
      </p:pic>
      <p:sp>
        <p:nvSpPr>
          <p:cNvPr id="25603" name="Text Box 12"/>
          <p:cNvSpPr txBox="1">
            <a:spLocks noChangeArrowheads="1"/>
          </p:cNvSpPr>
          <p:nvPr/>
        </p:nvSpPr>
        <p:spPr bwMode="auto">
          <a:xfrm>
            <a:off x="533400" y="5562600"/>
            <a:ext cx="7940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Data: GPCP (Global Precipitation Climatological Project). </a:t>
            </a:r>
          </a:p>
          <a:p>
            <a:r>
              <a:rPr lang="en-US"/>
              <a:t>Resolution: pentad on a 2.5</a:t>
            </a:r>
            <a:r>
              <a:rPr lang="en-US" baseline="30000"/>
              <a:t>o</a:t>
            </a:r>
            <a:r>
              <a:rPr lang="en-US"/>
              <a:t> grid. </a:t>
            </a:r>
          </a:p>
          <a:p>
            <a:r>
              <a:rPr lang="en-US"/>
              <a:t>Averaged from 10</a:t>
            </a:r>
            <a:r>
              <a:rPr lang="en-US" baseline="30000"/>
              <a:t>o</a:t>
            </a:r>
            <a:r>
              <a:rPr lang="en-US"/>
              <a:t>W to 10</a:t>
            </a:r>
            <a:r>
              <a:rPr lang="en-US" baseline="30000"/>
              <a:t>o</a:t>
            </a:r>
            <a:r>
              <a:rPr lang="en-US"/>
              <a:t>E over 23 years (1979-2001).</a:t>
            </a:r>
          </a:p>
          <a:p>
            <a:r>
              <a:rPr lang="en-US"/>
              <a:t>c.f. Gu and Adler (2004)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2"/>
                </a:solidFill>
              </a:rPr>
              <a:t>1. Background</a:t>
            </a:r>
            <a:endParaRPr lang="en-US" sz="28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192h Back trajectories from Dry Air Ahead of AL90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8" y="1737361"/>
            <a:ext cx="5283200" cy="336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4004311"/>
            <a:ext cx="5499100" cy="219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1990" y="2006825"/>
            <a:ext cx="307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Initialized at 1500m (850hPa)</a:t>
            </a:r>
          </a:p>
          <a:p>
            <a:endParaRPr lang="en-US" dirty="0"/>
          </a:p>
          <a:p>
            <a:r>
              <a:rPr lang="en-US" dirty="0" smtClean="0"/>
              <a:t>Reveals tropical subsidence over Atlantic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1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2012 Pre-Leslie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518135" y="2274838"/>
            <a:ext cx="2342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Accumulated precipitation within 750km of trough. </a:t>
            </a:r>
          </a:p>
          <a:p>
            <a:endParaRPr lang="en-US" dirty="0"/>
          </a:p>
          <a:p>
            <a:r>
              <a:rPr lang="en-US" dirty="0"/>
              <a:t>Trough axes every 24h</a:t>
            </a:r>
          </a:p>
          <a:p>
            <a:endParaRPr lang="en-US" dirty="0"/>
          </a:p>
          <a:p>
            <a:r>
              <a:rPr lang="en-US" dirty="0"/>
              <a:t>TPW and 300hPa </a:t>
            </a:r>
            <a:r>
              <a:rPr lang="en-US" dirty="0" err="1"/>
              <a:t>geopotential</a:t>
            </a:r>
            <a:r>
              <a:rPr lang="en-US" dirty="0"/>
              <a:t> height for </a:t>
            </a:r>
            <a:r>
              <a:rPr lang="en-US" dirty="0" smtClean="0"/>
              <a:t>26</a:t>
            </a:r>
            <a:r>
              <a:rPr lang="en-US" baseline="30000" dirty="0" smtClean="0"/>
              <a:t>th</a:t>
            </a:r>
            <a:r>
              <a:rPr lang="en-US" dirty="0" smtClean="0"/>
              <a:t> August 2012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37" y="2036895"/>
            <a:ext cx="5818470" cy="38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Relative </a:t>
            </a:r>
            <a:r>
              <a:rPr lang="en-US" sz="3600" dirty="0" err="1"/>
              <a:t>Vorticity</a:t>
            </a:r>
            <a:r>
              <a:rPr lang="en-US" sz="3600" dirty="0"/>
              <a:t> and Specific Humidity 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6967455" y="2799272"/>
            <a:ext cx="2030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SS12" charset="0"/>
              </a:rPr>
              <a:t>4°</a:t>
            </a:r>
            <a:r>
              <a:rPr lang="en-US" sz="1050" dirty="0" smtClean="0">
                <a:latin typeface="CMSY8" charset="0"/>
              </a:rPr>
              <a:t> </a:t>
            </a:r>
            <a:r>
              <a:rPr lang="en-US" dirty="0">
                <a:latin typeface="CMSS12" charset="0"/>
              </a:rPr>
              <a:t>Latitudinal Average on </a:t>
            </a:r>
            <a:r>
              <a:rPr lang="en-US" dirty="0" smtClean="0">
                <a:latin typeface="CMSS12" charset="0"/>
              </a:rPr>
              <a:t>27th 1200UTC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8" y="1935622"/>
            <a:ext cx="6619377" cy="35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Relative </a:t>
            </a:r>
            <a:r>
              <a:rPr lang="en-US" sz="3600" dirty="0" err="1"/>
              <a:t>Vorticity</a:t>
            </a:r>
            <a:r>
              <a:rPr lang="en-US" sz="3600" dirty="0"/>
              <a:t> and Specific Humidity 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6967455" y="2799272"/>
            <a:ext cx="2030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SS12" charset="0"/>
              </a:rPr>
              <a:t>4°</a:t>
            </a:r>
            <a:r>
              <a:rPr lang="en-US" sz="1050" dirty="0" smtClean="0">
                <a:latin typeface="CMSY8" charset="0"/>
              </a:rPr>
              <a:t> </a:t>
            </a:r>
            <a:r>
              <a:rPr lang="en-US" dirty="0">
                <a:latin typeface="CMSS12" charset="0"/>
              </a:rPr>
              <a:t>Latitudinal Average on </a:t>
            </a:r>
            <a:r>
              <a:rPr lang="en-US" dirty="0" smtClean="0">
                <a:latin typeface="CMSS12" charset="0"/>
              </a:rPr>
              <a:t>28th 1200UTC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03" y="1737361"/>
            <a:ext cx="6626352" cy="38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9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AL90 /pre-Leslie comparison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93" r="59404"/>
          <a:stretch/>
        </p:blipFill>
        <p:spPr>
          <a:xfrm>
            <a:off x="695960" y="1896468"/>
            <a:ext cx="3114040" cy="4434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596" t="52342" r="30323"/>
          <a:stretch/>
        </p:blipFill>
        <p:spPr>
          <a:xfrm>
            <a:off x="6283739" y="1951687"/>
            <a:ext cx="2230783" cy="2178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0597" t="4266" r="30322" b="48076"/>
          <a:stretch/>
        </p:blipFill>
        <p:spPr>
          <a:xfrm>
            <a:off x="3962400" y="1896469"/>
            <a:ext cx="2230783" cy="217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0919" t="4508" b="47834"/>
          <a:stretch/>
        </p:blipFill>
        <p:spPr>
          <a:xfrm>
            <a:off x="3942516" y="4163391"/>
            <a:ext cx="2230783" cy="2178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0919" t="52342" b="1208"/>
          <a:stretch/>
        </p:blipFill>
        <p:spPr>
          <a:xfrm>
            <a:off x="6250610" y="4207566"/>
            <a:ext cx="2230783" cy="21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81000"/>
            <a:ext cx="7543800" cy="145075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374553"/>
            <a:ext cx="6992553" cy="47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AEW Characteristics in 2014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1" y="1097845"/>
            <a:ext cx="5956299" cy="5861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7500" y="3771900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Non-developing AL90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2600" y="4851400"/>
            <a:ext cx="175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Developing AL91</a:t>
            </a:r>
          </a:p>
          <a:p>
            <a:r>
              <a:rPr lang="en-US" dirty="0" smtClean="0"/>
              <a:t>Pre-</a:t>
            </a:r>
            <a:r>
              <a:rPr lang="en-US" dirty="0" err="1" smtClean="0"/>
              <a:t>Edouard</a:t>
            </a:r>
            <a:endParaRPr lang="en-US" dirty="0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>
            <a:off x="5562600" y="3975098"/>
            <a:ext cx="1104900" cy="5207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 flipV="1">
            <a:off x="5562600" y="4737099"/>
            <a:ext cx="127000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26834"/>
            <a:ext cx="5238750" cy="603116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Variability in African Easterly Wave</a:t>
            </a:r>
            <a:r>
              <a:rPr lang="en-US" sz="28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Activity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228600" y="838200"/>
            <a:ext cx="8458200" cy="464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Approach taken here is to consider impact of known phenomena on AEW-activity.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MJO has a coherent relationship with AEW-activity (measured by EKE):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		</a:t>
            </a:r>
            <a:r>
              <a:rPr lang="en-US" dirty="0" err="1" smtClean="0">
                <a:solidFill>
                  <a:srgbClr val="0000FF"/>
                </a:solidFill>
              </a:rPr>
              <a:t>Ventrice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Thorncroft</a:t>
            </a:r>
            <a:r>
              <a:rPr lang="en-US" dirty="0" smtClean="0">
                <a:solidFill>
                  <a:srgbClr val="0000FF"/>
                </a:solidFill>
              </a:rPr>
              <a:t> and Roundy, 2012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	</a:t>
            </a:r>
            <a:r>
              <a:rPr lang="en-US" dirty="0" err="1" smtClean="0">
                <a:solidFill>
                  <a:srgbClr val="0000FF"/>
                </a:solidFill>
              </a:rPr>
              <a:t>Alaka</a:t>
            </a:r>
            <a:r>
              <a:rPr lang="en-US" dirty="0" smtClean="0">
                <a:solidFill>
                  <a:srgbClr val="0000FF"/>
                </a:solidFill>
              </a:rPr>
              <a:t> and Maloney, 2013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Convectively Coupled Kelvin Waves can impact convection and </a:t>
            </a:r>
            <a:r>
              <a:rPr lang="en-US" dirty="0" err="1" smtClean="0">
                <a:solidFill>
                  <a:srgbClr val="0000FF"/>
                </a:solidFill>
              </a:rPr>
              <a:t>AEWs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	</a:t>
            </a:r>
            <a:r>
              <a:rPr lang="en-US" dirty="0" err="1" smtClean="0">
                <a:solidFill>
                  <a:srgbClr val="0000FF"/>
                </a:solidFill>
              </a:rPr>
              <a:t>Ventrice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Thorncroft</a:t>
            </a:r>
            <a:r>
              <a:rPr lang="en-US" dirty="0" smtClean="0">
                <a:solidFill>
                  <a:srgbClr val="0000FF"/>
                </a:solidFill>
              </a:rPr>
              <a:t> and Roundy,2012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	</a:t>
            </a:r>
            <a:r>
              <a:rPr lang="en-US" dirty="0" err="1" smtClean="0">
                <a:solidFill>
                  <a:srgbClr val="0000FF"/>
                </a:solidFill>
              </a:rPr>
              <a:t>Ventrice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dirty="0" err="1" smtClean="0">
                <a:solidFill>
                  <a:srgbClr val="0000FF"/>
                </a:solidFill>
              </a:rPr>
              <a:t>Thorncroft</a:t>
            </a:r>
            <a:r>
              <a:rPr lang="en-US" dirty="0" smtClean="0">
                <a:solidFill>
                  <a:srgbClr val="0000FF"/>
                </a:solidFill>
              </a:rPr>
              <a:t>, 2013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Variability in African Easterly Wave</a:t>
            </a:r>
            <a:r>
              <a:rPr lang="en-US" sz="28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Activity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ol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866775"/>
            <a:ext cx="37623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3"/>
          <p:cNvSpPr txBox="1">
            <a:spLocks noChangeArrowheads="1"/>
          </p:cNvSpPr>
          <p:nvPr/>
        </p:nvSpPr>
        <p:spPr bwMode="auto">
          <a:xfrm>
            <a:off x="190500" y="9525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1</a:t>
            </a:r>
          </a:p>
        </p:txBody>
      </p:sp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182563" y="169545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2</a:t>
            </a:r>
          </a:p>
        </p:txBody>
      </p:sp>
      <p:sp>
        <p:nvSpPr>
          <p:cNvPr id="94214" name="TextBox 5"/>
          <p:cNvSpPr txBox="1">
            <a:spLocks noChangeArrowheads="1"/>
          </p:cNvSpPr>
          <p:nvPr/>
        </p:nvSpPr>
        <p:spPr bwMode="auto">
          <a:xfrm>
            <a:off x="171450" y="2414588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3</a:t>
            </a:r>
          </a:p>
        </p:txBody>
      </p:sp>
      <p:sp>
        <p:nvSpPr>
          <p:cNvPr id="94215" name="TextBox 6"/>
          <p:cNvSpPr txBox="1">
            <a:spLocks noChangeArrowheads="1"/>
          </p:cNvSpPr>
          <p:nvPr/>
        </p:nvSpPr>
        <p:spPr bwMode="auto">
          <a:xfrm>
            <a:off x="180975" y="31623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4</a:t>
            </a:r>
          </a:p>
        </p:txBody>
      </p:sp>
      <p:sp>
        <p:nvSpPr>
          <p:cNvPr id="94216" name="TextBox 7"/>
          <p:cNvSpPr txBox="1">
            <a:spLocks noChangeArrowheads="1"/>
          </p:cNvSpPr>
          <p:nvPr/>
        </p:nvSpPr>
        <p:spPr bwMode="auto">
          <a:xfrm>
            <a:off x="180975" y="3895725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5</a:t>
            </a:r>
          </a:p>
        </p:txBody>
      </p:sp>
      <p:sp>
        <p:nvSpPr>
          <p:cNvPr id="94217" name="TextBox 8"/>
          <p:cNvSpPr txBox="1">
            <a:spLocks noChangeArrowheads="1"/>
          </p:cNvSpPr>
          <p:nvPr/>
        </p:nvSpPr>
        <p:spPr bwMode="auto">
          <a:xfrm>
            <a:off x="171450" y="4638675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6</a:t>
            </a:r>
          </a:p>
        </p:txBody>
      </p:sp>
      <p:sp>
        <p:nvSpPr>
          <p:cNvPr id="94218" name="TextBox 9"/>
          <p:cNvSpPr txBox="1">
            <a:spLocks noChangeArrowheads="1"/>
          </p:cNvSpPr>
          <p:nvPr/>
        </p:nvSpPr>
        <p:spPr bwMode="auto">
          <a:xfrm>
            <a:off x="171450" y="53721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7</a:t>
            </a:r>
          </a:p>
        </p:txBody>
      </p:sp>
      <p:sp>
        <p:nvSpPr>
          <p:cNvPr id="94219" name="TextBox 10"/>
          <p:cNvSpPr txBox="1">
            <a:spLocks noChangeArrowheads="1"/>
          </p:cNvSpPr>
          <p:nvPr/>
        </p:nvSpPr>
        <p:spPr bwMode="auto">
          <a:xfrm>
            <a:off x="171450" y="6029325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8</a:t>
            </a:r>
          </a:p>
        </p:txBody>
      </p:sp>
      <p:sp>
        <p:nvSpPr>
          <p:cNvPr id="94221" name="TextBox 3"/>
          <p:cNvSpPr txBox="1">
            <a:spLocks noChangeArrowheads="1"/>
          </p:cNvSpPr>
          <p:nvPr/>
        </p:nvSpPr>
        <p:spPr bwMode="auto">
          <a:xfrm>
            <a:off x="7162800" y="6519863"/>
            <a:ext cx="2895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Ventrice</a:t>
            </a:r>
            <a:r>
              <a:rPr lang="en-US" sz="1600" dirty="0"/>
              <a:t> et al, </a:t>
            </a:r>
            <a:r>
              <a:rPr lang="en-US" sz="1600" dirty="0" smtClean="0"/>
              <a:t>2012</a:t>
            </a:r>
            <a:endParaRPr lang="en-US" sz="1600" dirty="0"/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819400" y="533400"/>
            <a:ext cx="632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                  OLR 			</a:t>
            </a:r>
            <a:endParaRPr lang="en-US" dirty="0">
              <a:latin typeface="Calibri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Variability in African Easterly Wave</a:t>
            </a:r>
            <a:r>
              <a:rPr lang="en-US" sz="28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Activity - MJO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9445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2"/>
                </a:solidFill>
              </a:rPr>
              <a:t>1. Background</a:t>
            </a:r>
            <a:endParaRPr lang="en-US" sz="2800" dirty="0" smtClean="0">
              <a:solidFill>
                <a:schemeClr val="accent2"/>
              </a:solidFill>
              <a:ea typeface="+mj-ea"/>
              <a:cs typeface="+mj-cs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  </a:t>
            </a:r>
            <a:endParaRPr lang="en-US" sz="2400"/>
          </a:p>
        </p:txBody>
      </p:sp>
      <p:pic>
        <p:nvPicPr>
          <p:cNvPr id="27652" name="Picture 7" descr="hovmo_sqrOLR-fT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68413"/>
            <a:ext cx="5024438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hovmo_sqrOLR-fKelv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025900"/>
            <a:ext cx="50292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375275" y="1905000"/>
            <a:ext cx="3657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TD-filtered OLR (AEW-activity)</a:t>
            </a:r>
          </a:p>
          <a:p>
            <a:r>
              <a:rPr lang="en-US"/>
              <a:t>Peaks in summer</a:t>
            </a:r>
          </a:p>
          <a:p>
            <a:endParaRPr lang="en-US"/>
          </a:p>
          <a:p>
            <a:r>
              <a:rPr lang="en-US"/>
              <a:t>We know little about the nature and causes of AEW-variability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5375275" y="4495800"/>
            <a:ext cx="3810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Kelvin-filtered OLR</a:t>
            </a:r>
          </a:p>
          <a:p>
            <a:r>
              <a:rPr lang="en-US" dirty="0"/>
              <a:t>Peaks in Spring</a:t>
            </a:r>
          </a:p>
          <a:p>
            <a:endParaRPr lang="en-US" dirty="0"/>
          </a:p>
          <a:p>
            <a:r>
              <a:rPr lang="en-US" dirty="0"/>
              <a:t>Key synoptic system for pre-coastal phase and possibly the coastal </a:t>
            </a:r>
            <a:r>
              <a:rPr lang="en-US" dirty="0" smtClean="0"/>
              <a:t>phase – much weaker in summer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ol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866775"/>
            <a:ext cx="37623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3"/>
          <p:cNvSpPr txBox="1">
            <a:spLocks noChangeArrowheads="1"/>
          </p:cNvSpPr>
          <p:nvPr/>
        </p:nvSpPr>
        <p:spPr bwMode="auto">
          <a:xfrm>
            <a:off x="190500" y="9525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1</a:t>
            </a:r>
          </a:p>
        </p:txBody>
      </p:sp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182563" y="169545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2</a:t>
            </a:r>
          </a:p>
        </p:txBody>
      </p:sp>
      <p:sp>
        <p:nvSpPr>
          <p:cNvPr id="94214" name="TextBox 5"/>
          <p:cNvSpPr txBox="1">
            <a:spLocks noChangeArrowheads="1"/>
          </p:cNvSpPr>
          <p:nvPr/>
        </p:nvSpPr>
        <p:spPr bwMode="auto">
          <a:xfrm>
            <a:off x="171450" y="2414588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3</a:t>
            </a:r>
          </a:p>
        </p:txBody>
      </p:sp>
      <p:sp>
        <p:nvSpPr>
          <p:cNvPr id="94215" name="TextBox 6"/>
          <p:cNvSpPr txBox="1">
            <a:spLocks noChangeArrowheads="1"/>
          </p:cNvSpPr>
          <p:nvPr/>
        </p:nvSpPr>
        <p:spPr bwMode="auto">
          <a:xfrm>
            <a:off x="180975" y="31623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4</a:t>
            </a:r>
          </a:p>
        </p:txBody>
      </p:sp>
      <p:sp>
        <p:nvSpPr>
          <p:cNvPr id="94216" name="TextBox 7"/>
          <p:cNvSpPr txBox="1">
            <a:spLocks noChangeArrowheads="1"/>
          </p:cNvSpPr>
          <p:nvPr/>
        </p:nvSpPr>
        <p:spPr bwMode="auto">
          <a:xfrm>
            <a:off x="180975" y="3895725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5</a:t>
            </a:r>
          </a:p>
        </p:txBody>
      </p:sp>
      <p:sp>
        <p:nvSpPr>
          <p:cNvPr id="94217" name="TextBox 8"/>
          <p:cNvSpPr txBox="1">
            <a:spLocks noChangeArrowheads="1"/>
          </p:cNvSpPr>
          <p:nvPr/>
        </p:nvSpPr>
        <p:spPr bwMode="auto">
          <a:xfrm>
            <a:off x="171450" y="4638675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6</a:t>
            </a:r>
          </a:p>
        </p:txBody>
      </p:sp>
      <p:sp>
        <p:nvSpPr>
          <p:cNvPr id="94218" name="TextBox 9"/>
          <p:cNvSpPr txBox="1">
            <a:spLocks noChangeArrowheads="1"/>
          </p:cNvSpPr>
          <p:nvPr/>
        </p:nvSpPr>
        <p:spPr bwMode="auto">
          <a:xfrm>
            <a:off x="171450" y="53721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7</a:t>
            </a:r>
          </a:p>
        </p:txBody>
      </p:sp>
      <p:sp>
        <p:nvSpPr>
          <p:cNvPr id="94219" name="TextBox 10"/>
          <p:cNvSpPr txBox="1">
            <a:spLocks noChangeArrowheads="1"/>
          </p:cNvSpPr>
          <p:nvPr/>
        </p:nvSpPr>
        <p:spPr bwMode="auto">
          <a:xfrm>
            <a:off x="171450" y="6029325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RMM Phase 8</a:t>
            </a:r>
          </a:p>
        </p:txBody>
      </p:sp>
      <p:sp>
        <p:nvSpPr>
          <p:cNvPr id="94221" name="TextBox 3"/>
          <p:cNvSpPr txBox="1">
            <a:spLocks noChangeArrowheads="1"/>
          </p:cNvSpPr>
          <p:nvPr/>
        </p:nvSpPr>
        <p:spPr bwMode="auto">
          <a:xfrm>
            <a:off x="7162800" y="6519863"/>
            <a:ext cx="2895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Ventrice et al, 2011</a:t>
            </a:r>
          </a:p>
        </p:txBody>
      </p:sp>
      <p:pic>
        <p:nvPicPr>
          <p:cNvPr id="14" name="Picture 2" descr="e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43449"/>
            <a:ext cx="2371725" cy="59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819400" y="533400"/>
            <a:ext cx="632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                  OLR 			2</a:t>
            </a:r>
            <a:r>
              <a:rPr lang="en-US" dirty="0">
                <a:latin typeface="Calibri" charset="0"/>
              </a:rPr>
              <a:t>-10d filtered 700 </a:t>
            </a:r>
            <a:r>
              <a:rPr lang="en-US" dirty="0" err="1">
                <a:latin typeface="Calibri" charset="0"/>
              </a:rPr>
              <a:t>hPa</a:t>
            </a:r>
            <a:r>
              <a:rPr lang="en-US" dirty="0">
                <a:latin typeface="Calibri" charset="0"/>
              </a:rPr>
              <a:t> EKE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Variability in African Easterly Wave</a:t>
            </a:r>
            <a:r>
              <a:rPr lang="en-US" sz="28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Activity - MJO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228600" y="838200"/>
            <a:ext cx="845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Variability in African Easterly Wave</a:t>
            </a:r>
            <a:r>
              <a:rPr lang="en-US" sz="28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Activity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Users\ventrice\Desktop\pl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114800" y="1600200"/>
            <a:ext cx="4894719" cy="45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209800"/>
            <a:ext cx="4572000" cy="25006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indent="-265113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Wheeler and </a:t>
            </a:r>
            <a:r>
              <a:rPr lang="en-US" sz="2400" dirty="0" err="1" smtClean="0">
                <a:solidFill>
                  <a:srgbClr val="0000FF"/>
                </a:solidFill>
              </a:rPr>
              <a:t>Kiladis</a:t>
            </a:r>
            <a:r>
              <a:rPr lang="en-US" sz="2400" dirty="0" smtClean="0">
                <a:solidFill>
                  <a:srgbClr val="0000FF"/>
                </a:solidFill>
              </a:rPr>
              <a:t> (1999)</a:t>
            </a:r>
          </a:p>
          <a:p>
            <a:pPr marL="265113" indent="-265113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265113" indent="-265113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Kelvin filter:</a:t>
            </a:r>
          </a:p>
          <a:p>
            <a:pPr marL="722313" lvl="1" indent="-265113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sz="2400" dirty="0" err="1" smtClean="0">
                <a:solidFill>
                  <a:srgbClr val="0000FF"/>
                </a:solidFill>
              </a:rPr>
              <a:t>Wavenumbers</a:t>
            </a:r>
            <a:r>
              <a:rPr lang="en-US" sz="2400" dirty="0" smtClean="0">
                <a:solidFill>
                  <a:srgbClr val="0000FF"/>
                </a:solidFill>
              </a:rPr>
              <a:t>: 1-14</a:t>
            </a:r>
          </a:p>
          <a:p>
            <a:pPr marL="722313" lvl="1" indent="-265113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Period: 2.5-20 days</a:t>
            </a:r>
          </a:p>
          <a:p>
            <a:pPr marL="722313" lvl="1" indent="-265113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Equiv. Depth: 8-90m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24582" name="Picture 6" descr="C:\Documents and Settings\ventrice\Desktop\kelvin composites\Kelvin Figs\OLR wind\New Folder\kw-olr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34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24581" name="Picture 5" descr="C:\Documents and Settings\ventrice\Desktop\kelvin composites\Kelvin Figs\OLR wind\New Folder\kw-olr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846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Documents and Settings\ventrice\Desktop\kelvin composites\Kelvin Figs\OLR wind\New Folder\kw-olr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361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ventrice\Desktop\kelvin composites\Kelvin Figs\OLR wind\New Folder\kw-ol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954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ventrice\Desktop\kelvin composites\Kelvin Figs\OLR wind\New Folder\kw-ol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515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ventrice\Desktop\kelvin composites\Kelvin Figs\OLR wind\New Folder\kw-olr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99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ventrice\Desktop\kelvin composites\Kelvin Figs\OLR wind\New Folder\kw-olr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25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ventrice\Desktop\kelvin composites\Kelvin Figs\OLR wind\New Folder\kw-olr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209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>
              <a:latin typeface="Times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l="11301" t="3603" r="3947" b="8386"/>
          <a:stretch>
            <a:fillRect/>
          </a:stretch>
        </p:blipFill>
        <p:spPr bwMode="auto">
          <a:xfrm>
            <a:off x="304800" y="1697038"/>
            <a:ext cx="4562475" cy="4238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5105400" y="1531938"/>
            <a:ext cx="3895725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en-US" sz="2100" i="1" dirty="0">
                <a:latin typeface="Calibri" charset="0"/>
              </a:rPr>
              <a:t>Carlson (1969) </a:t>
            </a:r>
            <a:r>
              <a:rPr lang="en-US" sz="2100" dirty="0">
                <a:latin typeface="Calibri" charset="0"/>
              </a:rPr>
              <a:t>was the first study to document the tilted structure of </a:t>
            </a:r>
            <a:r>
              <a:rPr lang="en-US" sz="2100" dirty="0" err="1">
                <a:latin typeface="Calibri" charset="0"/>
              </a:rPr>
              <a:t>AEWs</a:t>
            </a:r>
            <a:r>
              <a:rPr lang="en-US" sz="2100" dirty="0">
                <a:latin typeface="Calibri" charset="0"/>
              </a:rPr>
              <a:t> over the continent.</a:t>
            </a:r>
          </a:p>
          <a:p>
            <a:pPr marL="182563" indent="-182563">
              <a:buFont typeface="Arial" charset="0"/>
              <a:buChar char="•"/>
            </a:pPr>
            <a:r>
              <a:rPr lang="en-US" sz="2100" i="1" dirty="0" err="1">
                <a:latin typeface="Calibri" charset="0"/>
              </a:rPr>
              <a:t>Burpee</a:t>
            </a:r>
            <a:r>
              <a:rPr lang="en-US" sz="2100" i="1" dirty="0">
                <a:latin typeface="Calibri" charset="0"/>
              </a:rPr>
              <a:t> (1972) </a:t>
            </a:r>
            <a:r>
              <a:rPr lang="en-US" sz="2100" dirty="0">
                <a:latin typeface="Calibri" charset="0"/>
              </a:rPr>
              <a:t>described how this was related to the instability of the basic state.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00650" y="3960813"/>
            <a:ext cx="3629025" cy="1971675"/>
            <a:chOff x="5200650" y="3960813"/>
            <a:chExt cx="3629025" cy="1971675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5314950" y="4211638"/>
              <a:ext cx="685800" cy="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5314950" y="4545013"/>
              <a:ext cx="685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314950" y="4897438"/>
              <a:ext cx="6858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6057900" y="4011613"/>
              <a:ext cx="19050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Low-Level Flow</a:t>
              </a: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6057900" y="4356100"/>
              <a:ext cx="1905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Mid-Level Flow</a:t>
              </a:r>
            </a:p>
          </p:txBody>
        </p:sp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6067425" y="4727575"/>
              <a:ext cx="2524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African Easterly Jet (AEJ)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14975" y="5049838"/>
              <a:ext cx="533400" cy="492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524500" y="5440363"/>
              <a:ext cx="5334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600" b="1">
                  <a:latin typeface="Calibri" charset="0"/>
                </a:rPr>
                <a:t>B</a:t>
              </a:r>
            </a:p>
          </p:txBody>
        </p:sp>
        <p:sp>
          <p:nvSpPr>
            <p:cNvPr id="21" name="TextBox 22"/>
            <p:cNvSpPr txBox="1">
              <a:spLocks noChangeArrowheads="1"/>
            </p:cNvSpPr>
            <p:nvPr/>
          </p:nvSpPr>
          <p:spPr bwMode="auto">
            <a:xfrm>
              <a:off x="6067425" y="5108575"/>
              <a:ext cx="27527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Northern Low-level Vortex</a:t>
              </a:r>
            </a:p>
          </p:txBody>
        </p:sp>
        <p:sp>
          <p:nvSpPr>
            <p:cNvPr id="22" name="TextBox 23"/>
            <p:cNvSpPr txBox="1">
              <a:spLocks noChangeArrowheads="1"/>
            </p:cNvSpPr>
            <p:nvPr/>
          </p:nvSpPr>
          <p:spPr bwMode="auto">
            <a:xfrm>
              <a:off x="6076950" y="5507038"/>
              <a:ext cx="27527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Mid-Level Vortex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00650" y="3960813"/>
              <a:ext cx="3581400" cy="19335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4" name="Freeform 23"/>
          <p:cNvSpPr/>
          <p:nvPr/>
        </p:nvSpPr>
        <p:spPr>
          <a:xfrm>
            <a:off x="428625" y="3394075"/>
            <a:ext cx="4276725" cy="644525"/>
          </a:xfrm>
          <a:custGeom>
            <a:avLst/>
            <a:gdLst>
              <a:gd name="connsiteX0" fmla="*/ 4276725 w 4276725"/>
              <a:gd name="connsiteY0" fmla="*/ 371475 h 646113"/>
              <a:gd name="connsiteX1" fmla="*/ 3800475 w 4276725"/>
              <a:gd name="connsiteY1" fmla="*/ 495300 h 646113"/>
              <a:gd name="connsiteX2" fmla="*/ 3438525 w 4276725"/>
              <a:gd name="connsiteY2" fmla="*/ 504825 h 646113"/>
              <a:gd name="connsiteX3" fmla="*/ 3209925 w 4276725"/>
              <a:gd name="connsiteY3" fmla="*/ 400050 h 646113"/>
              <a:gd name="connsiteX4" fmla="*/ 2724150 w 4276725"/>
              <a:gd name="connsiteY4" fmla="*/ 123825 h 646113"/>
              <a:gd name="connsiteX5" fmla="*/ 2400300 w 4276725"/>
              <a:gd name="connsiteY5" fmla="*/ 9525 h 646113"/>
              <a:gd name="connsiteX6" fmla="*/ 1933575 w 4276725"/>
              <a:gd name="connsiteY6" fmla="*/ 66675 h 646113"/>
              <a:gd name="connsiteX7" fmla="*/ 1457325 w 4276725"/>
              <a:gd name="connsiteY7" fmla="*/ 314325 h 646113"/>
              <a:gd name="connsiteX8" fmla="*/ 876300 w 4276725"/>
              <a:gd name="connsiteY8" fmla="*/ 571500 h 646113"/>
              <a:gd name="connsiteX9" fmla="*/ 438150 w 4276725"/>
              <a:gd name="connsiteY9" fmla="*/ 638175 h 646113"/>
              <a:gd name="connsiteX10" fmla="*/ 0 w 4276725"/>
              <a:gd name="connsiteY10" fmla="*/ 523875 h 646113"/>
              <a:gd name="connsiteX0" fmla="*/ 4276725 w 4276725"/>
              <a:gd name="connsiteY0" fmla="*/ 371475 h 646113"/>
              <a:gd name="connsiteX1" fmla="*/ 3800475 w 4276725"/>
              <a:gd name="connsiteY1" fmla="*/ 495300 h 646113"/>
              <a:gd name="connsiteX2" fmla="*/ 3533775 w 4276725"/>
              <a:gd name="connsiteY2" fmla="*/ 495300 h 646113"/>
              <a:gd name="connsiteX3" fmla="*/ 3209925 w 4276725"/>
              <a:gd name="connsiteY3" fmla="*/ 400050 h 646113"/>
              <a:gd name="connsiteX4" fmla="*/ 2724150 w 4276725"/>
              <a:gd name="connsiteY4" fmla="*/ 123825 h 646113"/>
              <a:gd name="connsiteX5" fmla="*/ 2400300 w 4276725"/>
              <a:gd name="connsiteY5" fmla="*/ 9525 h 646113"/>
              <a:gd name="connsiteX6" fmla="*/ 1933575 w 4276725"/>
              <a:gd name="connsiteY6" fmla="*/ 66675 h 646113"/>
              <a:gd name="connsiteX7" fmla="*/ 1457325 w 4276725"/>
              <a:gd name="connsiteY7" fmla="*/ 314325 h 646113"/>
              <a:gd name="connsiteX8" fmla="*/ 876300 w 4276725"/>
              <a:gd name="connsiteY8" fmla="*/ 571500 h 646113"/>
              <a:gd name="connsiteX9" fmla="*/ 438150 w 4276725"/>
              <a:gd name="connsiteY9" fmla="*/ 638175 h 646113"/>
              <a:gd name="connsiteX10" fmla="*/ 0 w 4276725"/>
              <a:gd name="connsiteY10" fmla="*/ 523875 h 646113"/>
              <a:gd name="connsiteX0" fmla="*/ 4276725 w 4276725"/>
              <a:gd name="connsiteY0" fmla="*/ 371475 h 646113"/>
              <a:gd name="connsiteX1" fmla="*/ 3924300 w 4276725"/>
              <a:gd name="connsiteY1" fmla="*/ 466725 h 646113"/>
              <a:gd name="connsiteX2" fmla="*/ 3533775 w 4276725"/>
              <a:gd name="connsiteY2" fmla="*/ 495300 h 646113"/>
              <a:gd name="connsiteX3" fmla="*/ 3209925 w 4276725"/>
              <a:gd name="connsiteY3" fmla="*/ 400050 h 646113"/>
              <a:gd name="connsiteX4" fmla="*/ 2724150 w 4276725"/>
              <a:gd name="connsiteY4" fmla="*/ 123825 h 646113"/>
              <a:gd name="connsiteX5" fmla="*/ 2400300 w 4276725"/>
              <a:gd name="connsiteY5" fmla="*/ 9525 h 646113"/>
              <a:gd name="connsiteX6" fmla="*/ 1933575 w 4276725"/>
              <a:gd name="connsiteY6" fmla="*/ 66675 h 646113"/>
              <a:gd name="connsiteX7" fmla="*/ 1457325 w 4276725"/>
              <a:gd name="connsiteY7" fmla="*/ 314325 h 646113"/>
              <a:gd name="connsiteX8" fmla="*/ 876300 w 4276725"/>
              <a:gd name="connsiteY8" fmla="*/ 571500 h 646113"/>
              <a:gd name="connsiteX9" fmla="*/ 438150 w 4276725"/>
              <a:gd name="connsiteY9" fmla="*/ 638175 h 646113"/>
              <a:gd name="connsiteX10" fmla="*/ 0 w 4276725"/>
              <a:gd name="connsiteY10" fmla="*/ 523875 h 646113"/>
              <a:gd name="connsiteX0" fmla="*/ 4276725 w 4276725"/>
              <a:gd name="connsiteY0" fmla="*/ 376237 h 650875"/>
              <a:gd name="connsiteX1" fmla="*/ 3924300 w 4276725"/>
              <a:gd name="connsiteY1" fmla="*/ 471487 h 650875"/>
              <a:gd name="connsiteX2" fmla="*/ 3533775 w 4276725"/>
              <a:gd name="connsiteY2" fmla="*/ 500062 h 650875"/>
              <a:gd name="connsiteX3" fmla="*/ 3209925 w 4276725"/>
              <a:gd name="connsiteY3" fmla="*/ 404812 h 650875"/>
              <a:gd name="connsiteX4" fmla="*/ 2800350 w 4276725"/>
              <a:gd name="connsiteY4" fmla="*/ 157162 h 650875"/>
              <a:gd name="connsiteX5" fmla="*/ 2400300 w 4276725"/>
              <a:gd name="connsiteY5" fmla="*/ 14287 h 650875"/>
              <a:gd name="connsiteX6" fmla="*/ 1933575 w 4276725"/>
              <a:gd name="connsiteY6" fmla="*/ 71437 h 650875"/>
              <a:gd name="connsiteX7" fmla="*/ 1457325 w 4276725"/>
              <a:gd name="connsiteY7" fmla="*/ 319087 h 650875"/>
              <a:gd name="connsiteX8" fmla="*/ 876300 w 4276725"/>
              <a:gd name="connsiteY8" fmla="*/ 576262 h 650875"/>
              <a:gd name="connsiteX9" fmla="*/ 438150 w 4276725"/>
              <a:gd name="connsiteY9" fmla="*/ 642937 h 650875"/>
              <a:gd name="connsiteX10" fmla="*/ 0 w 4276725"/>
              <a:gd name="connsiteY10" fmla="*/ 528637 h 650875"/>
              <a:gd name="connsiteX0" fmla="*/ 4276725 w 4276725"/>
              <a:gd name="connsiteY0" fmla="*/ 374650 h 649288"/>
              <a:gd name="connsiteX1" fmla="*/ 3924300 w 4276725"/>
              <a:gd name="connsiteY1" fmla="*/ 469900 h 649288"/>
              <a:gd name="connsiteX2" fmla="*/ 3533775 w 4276725"/>
              <a:gd name="connsiteY2" fmla="*/ 498475 h 649288"/>
              <a:gd name="connsiteX3" fmla="*/ 3209925 w 4276725"/>
              <a:gd name="connsiteY3" fmla="*/ 403225 h 649288"/>
              <a:gd name="connsiteX4" fmla="*/ 2800350 w 4276725"/>
              <a:gd name="connsiteY4" fmla="*/ 155575 h 649288"/>
              <a:gd name="connsiteX5" fmla="*/ 2400300 w 4276725"/>
              <a:gd name="connsiteY5" fmla="*/ 12700 h 649288"/>
              <a:gd name="connsiteX6" fmla="*/ 1962150 w 4276725"/>
              <a:gd name="connsiteY6" fmla="*/ 79375 h 649288"/>
              <a:gd name="connsiteX7" fmla="*/ 1457325 w 4276725"/>
              <a:gd name="connsiteY7" fmla="*/ 317500 h 649288"/>
              <a:gd name="connsiteX8" fmla="*/ 876300 w 4276725"/>
              <a:gd name="connsiteY8" fmla="*/ 574675 h 649288"/>
              <a:gd name="connsiteX9" fmla="*/ 438150 w 4276725"/>
              <a:gd name="connsiteY9" fmla="*/ 641350 h 649288"/>
              <a:gd name="connsiteX10" fmla="*/ 0 w 4276725"/>
              <a:gd name="connsiteY10" fmla="*/ 527050 h 649288"/>
              <a:gd name="connsiteX0" fmla="*/ 4276725 w 4276725"/>
              <a:gd name="connsiteY0" fmla="*/ 374650 h 649288"/>
              <a:gd name="connsiteX1" fmla="*/ 3924300 w 4276725"/>
              <a:gd name="connsiteY1" fmla="*/ 469900 h 649288"/>
              <a:gd name="connsiteX2" fmla="*/ 3533775 w 4276725"/>
              <a:gd name="connsiteY2" fmla="*/ 498475 h 649288"/>
              <a:gd name="connsiteX3" fmla="*/ 3209925 w 4276725"/>
              <a:gd name="connsiteY3" fmla="*/ 403225 h 649288"/>
              <a:gd name="connsiteX4" fmla="*/ 2800350 w 4276725"/>
              <a:gd name="connsiteY4" fmla="*/ 155575 h 649288"/>
              <a:gd name="connsiteX5" fmla="*/ 2438400 w 4276725"/>
              <a:gd name="connsiteY5" fmla="*/ 12700 h 649288"/>
              <a:gd name="connsiteX6" fmla="*/ 1962150 w 4276725"/>
              <a:gd name="connsiteY6" fmla="*/ 79375 h 649288"/>
              <a:gd name="connsiteX7" fmla="*/ 1457325 w 4276725"/>
              <a:gd name="connsiteY7" fmla="*/ 317500 h 649288"/>
              <a:gd name="connsiteX8" fmla="*/ 876300 w 4276725"/>
              <a:gd name="connsiteY8" fmla="*/ 574675 h 649288"/>
              <a:gd name="connsiteX9" fmla="*/ 438150 w 4276725"/>
              <a:gd name="connsiteY9" fmla="*/ 641350 h 649288"/>
              <a:gd name="connsiteX10" fmla="*/ 0 w 4276725"/>
              <a:gd name="connsiteY10" fmla="*/ 527050 h 649288"/>
              <a:gd name="connsiteX0" fmla="*/ 4276725 w 4276725"/>
              <a:gd name="connsiteY0" fmla="*/ 374650 h 644525"/>
              <a:gd name="connsiteX1" fmla="*/ 3924300 w 4276725"/>
              <a:gd name="connsiteY1" fmla="*/ 469900 h 644525"/>
              <a:gd name="connsiteX2" fmla="*/ 3533775 w 4276725"/>
              <a:gd name="connsiteY2" fmla="*/ 498475 h 644525"/>
              <a:gd name="connsiteX3" fmla="*/ 3209925 w 4276725"/>
              <a:gd name="connsiteY3" fmla="*/ 403225 h 644525"/>
              <a:gd name="connsiteX4" fmla="*/ 2800350 w 4276725"/>
              <a:gd name="connsiteY4" fmla="*/ 155575 h 644525"/>
              <a:gd name="connsiteX5" fmla="*/ 2438400 w 4276725"/>
              <a:gd name="connsiteY5" fmla="*/ 12700 h 644525"/>
              <a:gd name="connsiteX6" fmla="*/ 1962150 w 4276725"/>
              <a:gd name="connsiteY6" fmla="*/ 79375 h 644525"/>
              <a:gd name="connsiteX7" fmla="*/ 1457325 w 4276725"/>
              <a:gd name="connsiteY7" fmla="*/ 317500 h 644525"/>
              <a:gd name="connsiteX8" fmla="*/ 1019175 w 4276725"/>
              <a:gd name="connsiteY8" fmla="*/ 546100 h 644525"/>
              <a:gd name="connsiteX9" fmla="*/ 438150 w 4276725"/>
              <a:gd name="connsiteY9" fmla="*/ 641350 h 644525"/>
              <a:gd name="connsiteX10" fmla="*/ 0 w 4276725"/>
              <a:gd name="connsiteY10" fmla="*/ 527050 h 64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76725" h="644525">
                <a:moveTo>
                  <a:pt x="4276725" y="374650"/>
                </a:moveTo>
                <a:cubicBezTo>
                  <a:pt x="4108450" y="425450"/>
                  <a:pt x="4048125" y="449263"/>
                  <a:pt x="3924300" y="469900"/>
                </a:cubicBezTo>
                <a:cubicBezTo>
                  <a:pt x="3800475" y="490537"/>
                  <a:pt x="3652837" y="509587"/>
                  <a:pt x="3533775" y="498475"/>
                </a:cubicBezTo>
                <a:cubicBezTo>
                  <a:pt x="3414713" y="487363"/>
                  <a:pt x="3332163" y="460375"/>
                  <a:pt x="3209925" y="403225"/>
                </a:cubicBezTo>
                <a:cubicBezTo>
                  <a:pt x="3087688" y="346075"/>
                  <a:pt x="2928937" y="220662"/>
                  <a:pt x="2800350" y="155575"/>
                </a:cubicBezTo>
                <a:cubicBezTo>
                  <a:pt x="2671763" y="90488"/>
                  <a:pt x="2578100" y="25400"/>
                  <a:pt x="2438400" y="12700"/>
                </a:cubicBezTo>
                <a:cubicBezTo>
                  <a:pt x="2298700" y="0"/>
                  <a:pt x="2125663" y="28575"/>
                  <a:pt x="1962150" y="79375"/>
                </a:cubicBezTo>
                <a:cubicBezTo>
                  <a:pt x="1798638" y="130175"/>
                  <a:pt x="1614488" y="239713"/>
                  <a:pt x="1457325" y="317500"/>
                </a:cubicBezTo>
                <a:cubicBezTo>
                  <a:pt x="1300163" y="395288"/>
                  <a:pt x="1189038" y="492125"/>
                  <a:pt x="1019175" y="546100"/>
                </a:cubicBezTo>
                <a:cubicBezTo>
                  <a:pt x="849313" y="600075"/>
                  <a:pt x="608012" y="644525"/>
                  <a:pt x="438150" y="641350"/>
                </a:cubicBezTo>
                <a:cubicBezTo>
                  <a:pt x="268288" y="638175"/>
                  <a:pt x="146050" y="580231"/>
                  <a:pt x="0" y="527050"/>
                </a:cubicBezTo>
              </a:path>
            </a:pathLst>
          </a:custGeom>
          <a:ln w="1016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944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800" dirty="0">
                <a:solidFill>
                  <a:schemeClr val="accent2"/>
                </a:solidFill>
              </a:rPr>
              <a:t>1. Background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32770" name="Picture 2" descr="C:\Documents and Settings\ventrice\Desktop\kelvin composites\Kelvin Figs\OLR wind\New Folder\kw-olr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25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33794" name="Picture 2" descr="C:\Documents and Settings\ventrice\Desktop\kelvin composites\Kelvin Figs\OLR wind\New Folder\kw-olr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467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34818" name="Picture 2" descr="C:\Documents and Settings\ventrice\Desktop\kelvin composites\Kelvin Figs\OLR wind\New Folder\kw-olr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816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35842" name="Picture 2" descr="C:\Documents and Settings\ventrice\Desktop\kelvin composites\Kelvin Figs\OLR wind\New Folder\kw-olr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24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" y="5530096"/>
            <a:ext cx="868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>
              <a:latin typeface="Verdana" pitchFamily="34" charset="0"/>
            </a:endParaRPr>
          </a:p>
          <a:p>
            <a:r>
              <a:rPr lang="en-US" sz="1400" b="1" dirty="0" smtClean="0">
                <a:latin typeface="Verdana" pitchFamily="34" charset="0"/>
              </a:rPr>
              <a:t>Key:</a:t>
            </a:r>
          </a:p>
          <a:p>
            <a:endParaRPr lang="en-US" sz="1400" b="1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Unfiltered total OLR field (Shaded)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</a:rPr>
              <a:t>Kelvin filtered OLR (Contours</a:t>
            </a:r>
            <a:r>
              <a:rPr lang="en-US" sz="1200" b="1" dirty="0" smtClean="0">
                <a:latin typeface="Verdana" pitchFamily="34" charset="0"/>
              </a:rPr>
              <a:t>) are contoured if statistically different than zero at the 95% level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latin typeface="Verdana" pitchFamily="34" charset="0"/>
              </a:rPr>
              <a:t>Positive </a:t>
            </a:r>
            <a:r>
              <a:rPr lang="en-US" sz="1200" b="1" dirty="0">
                <a:latin typeface="Verdana" pitchFamily="34" charset="0"/>
              </a:rPr>
              <a:t>(Negative) Kelvin filtered OLR anomalies </a:t>
            </a:r>
            <a:r>
              <a:rPr lang="en-US" sz="1200" b="1" dirty="0" smtClean="0">
                <a:latin typeface="Verdana" pitchFamily="34" charset="0"/>
              </a:rPr>
              <a:t>850 </a:t>
            </a:r>
            <a:r>
              <a:rPr lang="en-US" sz="1200" b="1" dirty="0">
                <a:latin typeface="Verdana" pitchFamily="34" charset="0"/>
              </a:rPr>
              <a:t>hPa wind anomalies (Vectors)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Verdana" pitchFamily="34" charset="0"/>
            </a:endParaRPr>
          </a:p>
        </p:txBody>
      </p:sp>
      <p:pic>
        <p:nvPicPr>
          <p:cNvPr id="36866" name="Picture 2" descr="C:\Documents and Settings\ventrice\Desktop\kelvin composites\Kelvin Figs\OLR wind\New Folder\kw-olr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47763"/>
            <a:ext cx="8924925" cy="45624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Unfiltered OLR, Kelvin-filtered OLR and 850hPa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wind anomalies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786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6" y="1143000"/>
            <a:ext cx="41846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4722090" y="2286000"/>
            <a:ext cx="440574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u="sng" dirty="0">
                <a:latin typeface="+mj-lt"/>
              </a:rPr>
              <a:t>Shading</a:t>
            </a:r>
            <a:r>
              <a:rPr lang="en-US" sz="1600" dirty="0">
                <a:latin typeface="+mj-lt"/>
              </a:rPr>
              <a:t>: Kelvin filtered brightness temperature (Tb) </a:t>
            </a:r>
            <a:r>
              <a:rPr lang="en-US" sz="1600" dirty="0" smtClean="0">
                <a:latin typeface="+mj-lt"/>
              </a:rPr>
              <a:t>anomalies</a:t>
            </a:r>
          </a:p>
          <a:p>
            <a:pPr eaLnBrk="1" hangingPunct="1"/>
            <a:endParaRPr lang="en-US" sz="1600" dirty="0">
              <a:latin typeface="+mj-lt"/>
            </a:endParaRPr>
          </a:p>
          <a:p>
            <a:pPr eaLnBrk="1" hangingPunct="1"/>
            <a:r>
              <a:rPr lang="en-US" sz="1600" u="sng" dirty="0">
                <a:latin typeface="+mj-lt"/>
              </a:rPr>
              <a:t>Contours</a:t>
            </a:r>
            <a:r>
              <a:rPr lang="en-US" sz="1600" dirty="0">
                <a:latin typeface="+mj-lt"/>
              </a:rPr>
              <a:t>: Tropical Depression type wave filtered Tb </a:t>
            </a:r>
            <a:r>
              <a:rPr lang="en-US" sz="1600" dirty="0" smtClean="0">
                <a:latin typeface="+mj-lt"/>
              </a:rPr>
              <a:t>anomalies</a:t>
            </a:r>
          </a:p>
          <a:p>
            <a:pPr eaLnBrk="1" hangingPunct="1"/>
            <a:endParaRPr lang="en-US" sz="1600" u="sng" dirty="0">
              <a:latin typeface="+mj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AEW wave train develops after the passage of convectively active phase of a CCKW.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 smtClean="0">
              <a:latin typeface="+mj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AEWs initiate (or amplify) east of one another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019800"/>
            <a:ext cx="412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from Mekonnen et al. 2008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Variability in African Easterly Wave</a:t>
            </a:r>
            <a:r>
              <a:rPr lang="en-US" sz="2800" kern="0" noProof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Activity - </a:t>
            </a:r>
            <a:r>
              <a:rPr lang="en-US" sz="2800" kern="0" noProof="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CCKWs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5830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762000"/>
            <a:ext cx="4096512" cy="4956048"/>
          </a:xfrm>
          <a:prstGeom prst="rect">
            <a:avLst/>
          </a:prstGeom>
          <a:noFill/>
          <a:ln>
            <a:noFill/>
          </a:ln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447800" y="5688013"/>
            <a:ext cx="701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u="sng"/>
              <a:t>Shading</a:t>
            </a:r>
            <a:r>
              <a:rPr lang="en-US"/>
              <a:t>: 700 hPa EKE anomalies (contoured if statistically different than zero at the 90% level)</a:t>
            </a:r>
          </a:p>
          <a:p>
            <a:pPr eaLnBrk="1" hangingPunct="1"/>
            <a:r>
              <a:rPr lang="en-US" b="1" u="sng"/>
              <a:t>Bold</a:t>
            </a:r>
            <a:r>
              <a:rPr lang="en-US" u="sng"/>
              <a:t> Black Contours</a:t>
            </a:r>
            <a:r>
              <a:rPr lang="en-US"/>
              <a:t>: Kelvin filtered OLR anomalies (dashed if negative)</a:t>
            </a:r>
            <a:endParaRPr lang="en-US" u="sng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19600" y="762000"/>
            <a:ext cx="0" cy="434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715000" y="762000"/>
            <a:ext cx="0" cy="434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CCKW-AEW-activity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Relationship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277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1" descr="C:\Documents and Settings\ventrice\Desktop\Debby\Update Figures\TC lags.tif"/>
          <p:cNvPicPr>
            <a:picLocks noChangeAspect="1" noChangeArrowheads="1"/>
          </p:cNvPicPr>
          <p:nvPr/>
        </p:nvPicPr>
        <p:blipFill>
          <a:blip r:embed="rId2"/>
          <a:srcRect l="26666" t="31111" r="25000" b="31111"/>
          <a:stretch>
            <a:fillRect/>
          </a:stretch>
        </p:blipFill>
        <p:spPr bwMode="auto">
          <a:xfrm>
            <a:off x="4343400" y="1828800"/>
            <a:ext cx="441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20" descr="C:\Documents and Settings\ventrice\Desktop\Debby\Update Figures\noaa_kelvin_1.5st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36671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524000" y="1676400"/>
            <a:ext cx="2514600" cy="1371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26981" name="TextBox 12"/>
          <p:cNvSpPr txBox="1">
            <a:spLocks noChangeArrowheads="1"/>
          </p:cNvSpPr>
          <p:nvPr/>
        </p:nvSpPr>
        <p:spPr bwMode="auto">
          <a:xfrm>
            <a:off x="2819400" y="1752600"/>
            <a:ext cx="287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ea typeface="Times New Roman" charset="0"/>
                <a:cs typeface="Times New Roman" charset="0"/>
              </a:rPr>
              <a:t>-</a:t>
            </a:r>
          </a:p>
        </p:txBody>
      </p:sp>
      <p:sp>
        <p:nvSpPr>
          <p:cNvPr id="12" name="Oval 11"/>
          <p:cNvSpPr/>
          <p:nvPr/>
        </p:nvSpPr>
        <p:spPr>
          <a:xfrm rot="1700001">
            <a:off x="998538" y="1889125"/>
            <a:ext cx="3194050" cy="328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086600" y="1905000"/>
            <a:ext cx="228600" cy="228600"/>
          </a:xfrm>
          <a:prstGeom prst="star5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9" name="5-Point Star 18"/>
          <p:cNvSpPr/>
          <p:nvPr/>
        </p:nvSpPr>
        <p:spPr>
          <a:xfrm>
            <a:off x="5791200" y="3048000"/>
            <a:ext cx="228600" cy="228600"/>
          </a:xfrm>
          <a:prstGeom prst="star5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219200" y="1219200"/>
            <a:ext cx="228600" cy="228600"/>
          </a:xfrm>
          <a:prstGeom prst="star5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986" name="TextBox 20"/>
          <p:cNvSpPr txBox="1">
            <a:spLocks noChangeArrowheads="1"/>
          </p:cNvSpPr>
          <p:nvPr/>
        </p:nvSpPr>
        <p:spPr bwMode="auto">
          <a:xfrm>
            <a:off x="5105400" y="990600"/>
            <a:ext cx="2954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Verdana" charset="0"/>
              </a:rPr>
              <a:t>Tropical cyclogenesis</a:t>
            </a:r>
          </a:p>
          <a:p>
            <a:pPr algn="ctr"/>
            <a:r>
              <a:rPr lang="en-US" sz="1800">
                <a:latin typeface="Verdana" charset="0"/>
              </a:rPr>
              <a:t>relative to the Kelvin wave</a:t>
            </a:r>
          </a:p>
        </p:txBody>
      </p:sp>
      <p:sp>
        <p:nvSpPr>
          <p:cNvPr id="23" name="Oval 22"/>
          <p:cNvSpPr/>
          <p:nvPr/>
        </p:nvSpPr>
        <p:spPr>
          <a:xfrm rot="1498425">
            <a:off x="822325" y="3363913"/>
            <a:ext cx="3367088" cy="309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467600" y="2895600"/>
            <a:ext cx="228600" cy="228600"/>
          </a:xfrm>
          <a:prstGeom prst="star5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1498425">
            <a:off x="850900" y="2928938"/>
            <a:ext cx="3367088" cy="36512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1066800" y="2667000"/>
            <a:ext cx="228600" cy="228600"/>
          </a:xfrm>
          <a:prstGeom prst="star5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1066800" y="2286000"/>
            <a:ext cx="228600" cy="228600"/>
          </a:xfrm>
          <a:prstGeom prst="star5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AEW-CCKW-TC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Relationships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3086100"/>
            <a:ext cx="9720263" cy="1123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610600" cy="46196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dirty="0" smtClean="0">
                <a:solidFill>
                  <a:schemeClr val="accent2"/>
                </a:solidFill>
              </a:rPr>
              <a:t>Overview </a:t>
            </a:r>
            <a:r>
              <a:rPr lang="en-GB" b="1" dirty="0">
                <a:solidFill>
                  <a:schemeClr val="accent2"/>
                </a:solidFill>
              </a:rPr>
              <a:t>of the 2012 Season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8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18262" cy="46926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685800" y="1066800"/>
            <a:ext cx="10591800" cy="2971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-12700" y="0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5"/>
            <a:r>
              <a:rPr lang="en-US" sz="2000" b="1" i="1" dirty="0" smtClean="0">
                <a:solidFill>
                  <a:schemeClr val="accent2"/>
                </a:solidFill>
              </a:rPr>
              <a:t>Regional Variations in AEW Structure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  <a:p>
            <a:pPr lvl="5" algn="just"/>
            <a:endParaRPr lang="en-US" sz="2000" dirty="0" smtClean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There are marked variations in AEW structures as they propagate between the African continent and the ocean.</a:t>
            </a:r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AEWs</a:t>
            </a:r>
            <a:r>
              <a:rPr lang="en-US" sz="2000" dirty="0" smtClean="0">
                <a:solidFill>
                  <a:schemeClr val="accent2"/>
                </a:solidFill>
              </a:rPr>
              <a:t> intensify and develop low level circulations as they pass the Guinea Highlands and coastal region.</a:t>
            </a:r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These changes appear to be associated with changes in the type of convection and vertical profile in heating rate. </a:t>
            </a:r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Variability in these processes likely impacts probability of tropical </a:t>
            </a:r>
            <a:r>
              <a:rPr lang="en-US" sz="2000" dirty="0" err="1" smtClean="0">
                <a:solidFill>
                  <a:schemeClr val="accent2"/>
                </a:solidFill>
              </a:rPr>
              <a:t>cyclogenesis</a:t>
            </a:r>
            <a:r>
              <a:rPr lang="en-US" sz="2000" dirty="0" smtClean="0">
                <a:solidFill>
                  <a:schemeClr val="accent2"/>
                </a:solidFill>
              </a:rPr>
              <a:t>.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54349"/>
          <a:stretch>
            <a:fillRect/>
          </a:stretch>
        </p:blipFill>
        <p:spPr bwMode="auto">
          <a:xfrm>
            <a:off x="4800600" y="1000125"/>
            <a:ext cx="32004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9"/>
          <p:cNvSpPr>
            <a:spLocks noChangeArrowheads="1"/>
          </p:cNvSpPr>
          <p:nvPr/>
        </p:nvSpPr>
        <p:spPr bwMode="auto">
          <a:xfrm>
            <a:off x="190500" y="5105400"/>
            <a:ext cx="8763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latin typeface="Calibri" charset="0"/>
              </a:rPr>
              <a:t>The GATE Experiment (1974) provided additional details on the structure of </a:t>
            </a:r>
          </a:p>
          <a:p>
            <a:pPr algn="ctr"/>
            <a:r>
              <a:rPr lang="en-US" sz="2200">
                <a:latin typeface="Calibri" charset="0"/>
              </a:rPr>
              <a:t>AEWs, their relationship with rainfall, and their energetics (</a:t>
            </a:r>
            <a:r>
              <a:rPr lang="en-US" sz="2200" i="1">
                <a:latin typeface="Calibri" charset="0"/>
              </a:rPr>
              <a:t>Norquist et al. 1977; Reed et al. 1977; Thompson et al. 1979</a:t>
            </a:r>
            <a:r>
              <a:rPr lang="en-US" sz="2200">
                <a:latin typeface="Calibri" charset="0"/>
              </a:rPr>
              <a:t>).</a:t>
            </a:r>
            <a:endParaRPr lang="en-US" sz="2200" b="1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/>
          <a:srcRect r="51086"/>
          <a:stretch>
            <a:fillRect/>
          </a:stretch>
        </p:blipFill>
        <p:spPr bwMode="auto">
          <a:xfrm>
            <a:off x="933450" y="981075"/>
            <a:ext cx="3429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110"/>
          <p:cNvSpPr>
            <a:spLocks noChangeArrowheads="1"/>
          </p:cNvSpPr>
          <p:nvPr/>
        </p:nvSpPr>
        <p:spPr bwMode="auto">
          <a:xfrm>
            <a:off x="2152650" y="1352550"/>
            <a:ext cx="1981200" cy="384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514350" algn="ctr"/>
            <a:r>
              <a:rPr lang="en-US" sz="1900" i="1">
                <a:latin typeface="Calibri" charset="0"/>
              </a:rPr>
              <a:t>Reed et  al. (1977)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0750" y="1981200"/>
            <a:ext cx="609600" cy="44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NV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038350" y="2762250"/>
            <a:ext cx="609600" cy="11430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944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800" dirty="0">
                <a:solidFill>
                  <a:schemeClr val="accent2"/>
                </a:solidFill>
              </a:rPr>
              <a:t>1. Background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advTm="527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52400" y="76200"/>
            <a:ext cx="8839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5"/>
            <a:r>
              <a:rPr lang="en-US" sz="2000" b="1" i="1" dirty="0" smtClean="0">
                <a:solidFill>
                  <a:schemeClr val="accent2"/>
                </a:solidFill>
              </a:rPr>
              <a:t>Tropical Cyclogenesis in East Atlantic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algn="just"/>
            <a:endParaRPr lang="en-US" sz="2000" dirty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Favorable mid-level AEW-troughs are often “open” at low-levels – due to low-level westerly flow (and a NE-relative shift of low-level vortex over the ocean).</a:t>
            </a:r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Non-developing favorable </a:t>
            </a:r>
            <a:r>
              <a:rPr lang="en-US" sz="2000" dirty="0" smtClean="0">
                <a:solidFill>
                  <a:schemeClr val="accent2"/>
                </a:solidFill>
              </a:rPr>
              <a:t>troughs tend to be associated with dry low-level air NW of the trough which is ingested beneath the mid-level trough.</a:t>
            </a:r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algn="just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Source regions for the low-level dry air include </a:t>
            </a:r>
            <a:r>
              <a:rPr lang="en-US" sz="2000" dirty="0" err="1" smtClean="0">
                <a:solidFill>
                  <a:schemeClr val="accent2"/>
                </a:solidFill>
              </a:rPr>
              <a:t>Midlatitudes</a:t>
            </a:r>
            <a:r>
              <a:rPr lang="en-US" sz="2000" dirty="0" smtClean="0">
                <a:solidFill>
                  <a:schemeClr val="accent2"/>
                </a:solidFill>
              </a:rPr>
              <a:t>, Sahara and Equatorial region. </a:t>
            </a:r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16"/>
          <a:stretch/>
        </p:blipFill>
        <p:spPr>
          <a:xfrm>
            <a:off x="2362200" y="3543671"/>
            <a:ext cx="3200400" cy="32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62000"/>
            <a:ext cx="8153400" cy="942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5400" y="7620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5"/>
            <a:r>
              <a:rPr lang="en-US" sz="2000" b="1" i="1" dirty="0" smtClean="0">
                <a:solidFill>
                  <a:schemeClr val="accent2"/>
                </a:solidFill>
              </a:rPr>
              <a:t>Variability in AEW Activity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  <a:p>
            <a:pPr lvl="5"/>
            <a:endParaRPr lang="en-US" sz="20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There is marked sub-seasonal variability in AEW activity and related TC-genesis.</a:t>
            </a:r>
          </a:p>
          <a:p>
            <a:pPr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The MJO and CCKWs both influence AEW-activity and Tropical Cyclogenesis frequency.</a:t>
            </a:r>
          </a:p>
          <a:p>
            <a:pPr>
              <a:buFontTx/>
              <a:buChar char="•"/>
            </a:pPr>
            <a:endParaRPr lang="en-US" sz="2000" dirty="0">
              <a:solidFill>
                <a:schemeClr val="accent2"/>
              </a:solidFill>
            </a:endParaRP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-762000" y="0"/>
            <a:ext cx="876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5" algn="ctr"/>
            <a:r>
              <a:rPr lang="en-US" sz="2000" b="1" i="1" dirty="0" smtClean="0">
                <a:solidFill>
                  <a:schemeClr val="accent2"/>
                </a:solidFill>
              </a:rPr>
              <a:t>Exploitation of Ensemble Prediction System Information in Support of Atlantic Tropical Cyclone Prediction</a:t>
            </a:r>
            <a:endParaRPr lang="en-US" sz="2000" dirty="0" smtClean="0">
              <a:solidFill>
                <a:schemeClr val="accent2"/>
              </a:solidFill>
            </a:endParaRP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	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52400" y="1295400"/>
            <a:ext cx="8839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/>
            <a:r>
              <a:rPr lang="en-US" sz="2000" b="1" dirty="0" smtClean="0"/>
              <a:t>PIs: 			</a:t>
            </a:r>
            <a:r>
              <a:rPr lang="en-US" sz="2000" dirty="0" smtClean="0"/>
              <a:t>Chris </a:t>
            </a:r>
            <a:r>
              <a:rPr lang="en-US" sz="2000" dirty="0" err="1" smtClean="0"/>
              <a:t>Thorncroft</a:t>
            </a:r>
            <a:r>
              <a:rPr lang="en-US" sz="2000" dirty="0" smtClean="0"/>
              <a:t>, Jason </a:t>
            </a:r>
            <a:r>
              <a:rPr lang="en-US" sz="2000" dirty="0" err="1" smtClean="0"/>
              <a:t>Dunion</a:t>
            </a:r>
            <a:endParaRPr lang="en-US" sz="2000" dirty="0" smtClean="0"/>
          </a:p>
          <a:p>
            <a:pPr lvl="0"/>
            <a:r>
              <a:rPr lang="en-US" sz="2000" b="1" dirty="0" smtClean="0"/>
              <a:t>PDRA at Albany:</a:t>
            </a:r>
            <a:r>
              <a:rPr lang="en-US" sz="2000" dirty="0" smtClean="0"/>
              <a:t>	Alan </a:t>
            </a:r>
            <a:r>
              <a:rPr lang="en-US" sz="2000" dirty="0" err="1" smtClean="0"/>
              <a:t>Brammer</a:t>
            </a:r>
            <a:endParaRPr lang="en-US" sz="2000" dirty="0"/>
          </a:p>
          <a:p>
            <a:pPr lvl="0"/>
            <a:r>
              <a:rPr lang="en-US" sz="2000" b="1" dirty="0" smtClean="0"/>
              <a:t>NHC Contact: 		</a:t>
            </a:r>
            <a:r>
              <a:rPr lang="en-US" sz="2000" dirty="0" smtClean="0"/>
              <a:t>Chris </a:t>
            </a:r>
            <a:r>
              <a:rPr lang="en-US" sz="2000" dirty="0" err="1" smtClean="0"/>
              <a:t>Landsea</a:t>
            </a:r>
            <a:endParaRPr lang="en-US" sz="2000" dirty="0" smtClean="0"/>
          </a:p>
          <a:p>
            <a:pPr lvl="0"/>
            <a:r>
              <a:rPr lang="en-US" sz="2000" b="1" dirty="0" smtClean="0"/>
              <a:t>GFDL Contact:</a:t>
            </a:r>
            <a:r>
              <a:rPr lang="en-US" sz="2000" dirty="0" smtClean="0"/>
              <a:t>		Tim </a:t>
            </a:r>
            <a:r>
              <a:rPr lang="en-US" sz="2000" dirty="0" err="1" smtClean="0"/>
              <a:t>Marchok</a:t>
            </a:r>
            <a:endParaRPr lang="en-US" sz="2000" dirty="0" smtClean="0"/>
          </a:p>
          <a:p>
            <a:pPr lvl="0"/>
            <a:endParaRPr lang="en-US" sz="2000" b="1" dirty="0"/>
          </a:p>
          <a:p>
            <a:pPr lvl="0"/>
            <a:r>
              <a:rPr lang="en-US" sz="2000" b="1" dirty="0" smtClean="0"/>
              <a:t>Overarching Goals:</a:t>
            </a:r>
          </a:p>
          <a:p>
            <a:pPr lvl="0"/>
            <a:endParaRPr lang="en-US" sz="2000" b="1" i="1" dirty="0"/>
          </a:p>
          <a:p>
            <a:pPr lvl="0"/>
            <a:r>
              <a:rPr lang="en-US" sz="2000" i="1" dirty="0" smtClean="0"/>
              <a:t>To </a:t>
            </a:r>
            <a:r>
              <a:rPr lang="en-US" sz="2000" i="1" dirty="0"/>
              <a:t>ensure that recent and current research concerned with the variability of AEW structures and downstream tropical cyclogenesis probability is transferred into operational decision-making at NHC.</a:t>
            </a:r>
            <a:r>
              <a:rPr lang="en-US" sz="2000" dirty="0"/>
              <a:t> </a:t>
            </a:r>
          </a:p>
          <a:p>
            <a:r>
              <a:rPr lang="en-US" sz="2000" dirty="0"/>
              <a:t> </a:t>
            </a:r>
          </a:p>
          <a:p>
            <a:pPr lvl="0"/>
            <a:r>
              <a:rPr lang="en-US" sz="2000" i="1" dirty="0"/>
              <a:t>To develop and evaluate tools that exploit key information in dynamical ensemble prediction systems in support of tropical cyclogenesis prediction.</a:t>
            </a:r>
            <a:endParaRPr lang="en-US" sz="2000" dirty="0"/>
          </a:p>
          <a:p>
            <a:pPr algn="just">
              <a:buFontTx/>
              <a:buChar char="•"/>
            </a:pPr>
            <a:endParaRPr lang="en-US" sz="2000" dirty="0" smtClean="0">
              <a:solidFill>
                <a:schemeClr val="accent2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3400" y="168275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Times" charset="0"/>
              </a:rPr>
              <a:t>OLR and 850 hPa Flow Regressed against TD-filtered OLR (scaled -20 W m</a:t>
            </a:r>
            <a:r>
              <a:rPr lang="en-US" baseline="30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) at 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N,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10</a:t>
            </a:r>
            <a:r>
              <a:rPr lang="en-US">
                <a:solidFill>
                  <a:schemeClr val="accent2"/>
                </a:solidFill>
                <a:latin typeface="Times" charset="0"/>
                <a:sym typeface="Symbol" charset="2"/>
              </a:rPr>
              <a:t>W </a:t>
            </a:r>
            <a:r>
              <a:rPr lang="en-US">
                <a:solidFill>
                  <a:schemeClr val="accent2"/>
                </a:solidFill>
                <a:latin typeface="Times" charset="0"/>
              </a:rPr>
              <a:t>for June-September 1979-1993  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241800" y="5424488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945999"/>
                </a:solidFill>
                <a:latin typeface="Times" charset="0"/>
              </a:rPr>
              <a:t>Day 0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455863" y="5846763"/>
            <a:ext cx="4706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Streamfunction (contours 1 X 10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5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2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Wind (vectors, largest around 2 m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-1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imes" charset="0"/>
              </a:rPr>
              <a:t>OLR (shading starts at +/- 6 W s</a:t>
            </a:r>
            <a:r>
              <a:rPr lang="en-US" baseline="30000">
                <a:solidFill>
                  <a:schemeClr val="hlink"/>
                </a:solidFill>
                <a:latin typeface="Times" charset="0"/>
              </a:rPr>
              <a:t>-2</a:t>
            </a:r>
            <a:r>
              <a:rPr lang="en-US">
                <a:solidFill>
                  <a:schemeClr val="hlink"/>
                </a:solidFill>
                <a:latin typeface="Times" charset="0"/>
              </a:rPr>
              <a:t>), negative blue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013325" y="5318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1">
              <a:latin typeface="Times" charset="0"/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63500" y="6545262"/>
            <a:ext cx="3505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Kiladis</a:t>
            </a:r>
            <a:r>
              <a:rPr lang="en-US" sz="1600" dirty="0"/>
              <a:t>, </a:t>
            </a:r>
            <a:r>
              <a:rPr lang="en-US" sz="1600" dirty="0" err="1"/>
              <a:t>Thorncroft</a:t>
            </a:r>
            <a:r>
              <a:rPr lang="en-US" sz="1600" dirty="0"/>
              <a:t>, Hall (2006)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17578</TotalTime>
  <Words>3195</Words>
  <Application>Microsoft Macintosh PowerPoint</Application>
  <PresentationFormat>On-screen Show (4:3)</PresentationFormat>
  <Paragraphs>526</Paragraphs>
  <Slides>82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1. Background</vt:lpstr>
      <vt:lpstr>PowerPoint Presentation</vt:lpstr>
      <vt:lpstr>1. Background</vt:lpstr>
      <vt:lpstr>1.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 Genesis Associated with AEWs – Recent papers</vt:lpstr>
      <vt:lpstr>AEW trough tracks</vt:lpstr>
      <vt:lpstr>PowerPoint Presentation</vt:lpstr>
      <vt:lpstr>Composite differences in favorable waves</vt:lpstr>
      <vt:lpstr>“Favourable” AEW evolution</vt:lpstr>
      <vt:lpstr>Day 0   Developing – Non-developing AEWs </vt:lpstr>
      <vt:lpstr>Day 0   Developing – Non-developing AEWs </vt:lpstr>
      <vt:lpstr>Relative Inflow for AEWs  </vt:lpstr>
      <vt:lpstr>Back Trajectory Analysis</vt:lpstr>
      <vt:lpstr>120 h Backward Trajectory Densities </vt:lpstr>
      <vt:lpstr>120 h Backward Trajectory Density </vt:lpstr>
      <vt:lpstr>3D view of inflow into AEW trough </vt:lpstr>
      <vt:lpstr>Analysis of two “Favourable” AEWs</vt:lpstr>
      <vt:lpstr>2014 Non-developing (AL90)</vt:lpstr>
      <vt:lpstr>Relative Vorticity and Specific Humidity </vt:lpstr>
      <vt:lpstr>Relative Vorticity and Specific Humidity </vt:lpstr>
      <vt:lpstr>Global Hawk (HS3) sampled dry air ahead of trough!  </vt:lpstr>
      <vt:lpstr>Dry air is dust-free! </vt:lpstr>
      <vt:lpstr>192h Back trajectories from Dry Air Ahead of AL90</vt:lpstr>
      <vt:lpstr>2012 Pre-Leslie</vt:lpstr>
      <vt:lpstr>Relative Vorticity and Specific Humidity </vt:lpstr>
      <vt:lpstr>Relative Vorticity and Specific Humidity </vt:lpstr>
      <vt:lpstr>AL90 /pre-Leslie comparison  </vt:lpstr>
      <vt:lpstr>Summary</vt:lpstr>
      <vt:lpstr>AEW Characteristics in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DEAS UAlbany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cycle of the West African rainfall</dc:title>
  <dc:creator>Hanh Nguyen</dc:creator>
  <cp:lastModifiedBy>Chris</cp:lastModifiedBy>
  <cp:revision>231</cp:revision>
  <dcterms:created xsi:type="dcterms:W3CDTF">2013-10-22T02:09:06Z</dcterms:created>
  <dcterms:modified xsi:type="dcterms:W3CDTF">2016-01-20T15:43:45Z</dcterms:modified>
</cp:coreProperties>
</file>