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4" r:id="rId2"/>
  </p:sldMasterIdLst>
  <p:notesMasterIdLst>
    <p:notesMasterId r:id="rId55"/>
  </p:notesMasterIdLst>
  <p:handoutMasterIdLst>
    <p:handoutMasterId r:id="rId56"/>
  </p:handoutMasterIdLst>
  <p:sldIdLst>
    <p:sldId id="262" r:id="rId3"/>
    <p:sldId id="297" r:id="rId4"/>
    <p:sldId id="298" r:id="rId5"/>
    <p:sldId id="300" r:id="rId6"/>
    <p:sldId id="354" r:id="rId7"/>
    <p:sldId id="357" r:id="rId8"/>
    <p:sldId id="355" r:id="rId9"/>
    <p:sldId id="358" r:id="rId10"/>
    <p:sldId id="302" r:id="rId11"/>
    <p:sldId id="303" r:id="rId12"/>
    <p:sldId id="304" r:id="rId13"/>
    <p:sldId id="305" r:id="rId14"/>
    <p:sldId id="306" r:id="rId15"/>
    <p:sldId id="307" r:id="rId16"/>
    <p:sldId id="308" r:id="rId17"/>
    <p:sldId id="311" r:id="rId18"/>
    <p:sldId id="312" r:id="rId19"/>
    <p:sldId id="313" r:id="rId20"/>
    <p:sldId id="314" r:id="rId21"/>
    <p:sldId id="315" r:id="rId22"/>
    <p:sldId id="316" r:id="rId23"/>
    <p:sldId id="317" r:id="rId24"/>
    <p:sldId id="319" r:id="rId25"/>
    <p:sldId id="320" r:id="rId26"/>
    <p:sldId id="321" r:id="rId27"/>
    <p:sldId id="323" r:id="rId28"/>
    <p:sldId id="326" r:id="rId29"/>
    <p:sldId id="327" r:id="rId30"/>
    <p:sldId id="329" r:id="rId31"/>
    <p:sldId id="330" r:id="rId32"/>
    <p:sldId id="331" r:id="rId33"/>
    <p:sldId id="359" r:id="rId34"/>
    <p:sldId id="334" r:id="rId35"/>
    <p:sldId id="341" r:id="rId36"/>
    <p:sldId id="342" r:id="rId37"/>
    <p:sldId id="343" r:id="rId38"/>
    <p:sldId id="344" r:id="rId39"/>
    <p:sldId id="345" r:id="rId40"/>
    <p:sldId id="346" r:id="rId41"/>
    <p:sldId id="347" r:id="rId42"/>
    <p:sldId id="348" r:id="rId43"/>
    <p:sldId id="350" r:id="rId44"/>
    <p:sldId id="360" r:id="rId45"/>
    <p:sldId id="361" r:id="rId46"/>
    <p:sldId id="362" r:id="rId47"/>
    <p:sldId id="370" r:id="rId48"/>
    <p:sldId id="368" r:id="rId49"/>
    <p:sldId id="366" r:id="rId50"/>
    <p:sldId id="367" r:id="rId51"/>
    <p:sldId id="365" r:id="rId52"/>
    <p:sldId id="369" r:id="rId53"/>
    <p:sldId id="351" r:id="rId54"/>
  </p:sldIdLst>
  <p:sldSz cx="9144000" cy="6858000" type="screen4x3"/>
  <p:notesSz cx="6858000" cy="9144000"/>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a:srgbClr val="FF00FF"/>
    <a:srgbClr val="666666"/>
    <a:srgbClr val="0E5F7E"/>
    <a:srgbClr val="0E7D60"/>
    <a:srgbClr val="0095C1"/>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4" autoAdjust="0"/>
  </p:normalViewPr>
  <p:slideViewPr>
    <p:cSldViewPr snapToGrid="0" snapToObjects="1">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7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CB69141-CE63-4B3E-A4AF-4C212DA34827}" type="datetime1">
              <a:rPr lang="en-AU" altLang="en-US"/>
              <a:pPr/>
              <a:t>29/04/2016</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BE33D9A-DC0C-4F16-AA84-9FE095B9628F}" type="slidenum">
              <a:rPr lang="en-AU" altLang="en-US"/>
              <a:pPr/>
              <a:t>‹#›</a:t>
            </a:fld>
            <a:endParaRPr lang="en-AU" altLang="en-US"/>
          </a:p>
        </p:txBody>
      </p:sp>
    </p:spTree>
    <p:extLst>
      <p:ext uri="{BB962C8B-B14F-4D97-AF65-F5344CB8AC3E}">
        <p14:creationId xmlns:p14="http://schemas.microsoft.com/office/powerpoint/2010/main" val="93915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AU"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89C9575-656C-4798-B85D-33DA926787B4}" type="datetime1">
              <a:rPr lang="en-AU" altLang="en-US"/>
              <a:pPr/>
              <a:t>29/04/2016</a:t>
            </a:fld>
            <a:endParaRPr lang="en-AU" alt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AU"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30590EF-EE4C-4D07-8300-795976369AD4}" type="slidenum">
              <a:rPr lang="en-AU" altLang="en-US"/>
              <a:pPr/>
              <a:t>‹#›</a:t>
            </a:fld>
            <a:endParaRPr lang="en-AU" altLang="en-US"/>
          </a:p>
        </p:txBody>
      </p:sp>
    </p:spTree>
    <p:extLst>
      <p:ext uri="{BB962C8B-B14F-4D97-AF65-F5344CB8AC3E}">
        <p14:creationId xmlns:p14="http://schemas.microsoft.com/office/powerpoint/2010/main" val="11502063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43000" y="685800"/>
            <a:ext cx="4572000" cy="3429000"/>
          </a:xfrm>
          <a:ln/>
        </p:spPr>
      </p:sp>
      <p:sp>
        <p:nvSpPr>
          <p:cNvPr id="74755" name="Notes Placeholder 2"/>
          <p:cNvSpPr>
            <a:spLocks noGrp="1"/>
          </p:cNvSpPr>
          <p:nvPr>
            <p:ph type="body" idx="1"/>
          </p:nvPr>
        </p:nvSpPr>
        <p:spPr>
          <a:noFill/>
          <a:ln/>
        </p:spPr>
        <p:txBody>
          <a:bodyPr/>
          <a:lstStyle/>
          <a:p>
            <a:pPr eaLnBrk="1" hangingPunct="1"/>
            <a:endParaRPr lang="en-AU" smtClean="0"/>
          </a:p>
          <a:p>
            <a:pPr eaLnBrk="1" hangingPunct="1"/>
            <a:r>
              <a:rPr lang="en-AU" smtClean="0"/>
              <a:t>Diabatic heating averaged in 1-3 km layer.</a:t>
            </a:r>
          </a:p>
          <a:p>
            <a:pPr eaLnBrk="1" hangingPunct="1"/>
            <a:endParaRPr lang="en-AU" smtClean="0"/>
          </a:p>
          <a:p>
            <a:pPr eaLnBrk="1" hangingPunct="1"/>
            <a:r>
              <a:rPr lang="en-AU" smtClean="0"/>
              <a:t>Magenta curves indicate maximum heating and progress of SEF/ERC.</a:t>
            </a:r>
          </a:p>
          <a:p>
            <a:pPr eaLnBrk="1" hangingPunct="1"/>
            <a:endParaRPr lang="en-AU" smtClean="0"/>
          </a:p>
          <a:p>
            <a:pPr eaLnBrk="1" hangingPunct="1"/>
            <a:r>
              <a:rPr lang="en-AU" smtClean="0"/>
              <a:t>NOTE magenta curves are the same for all 3 pictures.</a:t>
            </a:r>
          </a:p>
          <a:p>
            <a:pPr eaLnBrk="1" hangingPunct="1"/>
            <a:endParaRPr lang="en-AU" smtClean="0"/>
          </a:p>
          <a:p>
            <a:pPr eaLnBrk="1" hangingPunct="1"/>
            <a:r>
              <a:rPr lang="en-AU" smtClean="0"/>
              <a:t>Expansion of the wind field is apparent in vgr … as previously discussed by others.</a:t>
            </a:r>
          </a:p>
          <a:p>
            <a:pPr eaLnBrk="1" hangingPunct="1"/>
            <a:endParaRPr lang="en-AU" smtClean="0"/>
          </a:p>
          <a:p>
            <a:pPr eaLnBrk="1" hangingPunct="1"/>
            <a:r>
              <a:rPr lang="en-AU" smtClean="0"/>
              <a:t>Max heating occurs somewhat inside of max vgr.</a:t>
            </a:r>
          </a:p>
          <a:p>
            <a:pPr eaLnBrk="1" hangingPunct="1"/>
            <a:endParaRPr lang="en-AU" smtClean="0"/>
          </a:p>
          <a:p>
            <a:pPr eaLnBrk="1" hangingPunct="1"/>
            <a:r>
              <a:rPr lang="en-AU" smtClean="0"/>
              <a:t>Through Stoke's theorem (or Green's theorem if you want to be less general) the vorticity must increase consistent with the wind field expansion – we see that the vorticity increase tends to broadly match the diabatic heating increase.</a:t>
            </a:r>
          </a:p>
          <a:p>
            <a:pPr eaLnBrk="1" hangingPunct="1"/>
            <a:endParaRPr lang="en-AU" smtClean="0"/>
          </a:p>
          <a:p>
            <a:pPr eaLnBrk="1" hangingPunct="1"/>
            <a:endParaRPr lang="en-AU" smtClean="0"/>
          </a:p>
        </p:txBody>
      </p:sp>
      <p:sp>
        <p:nvSpPr>
          <p:cNvPr id="74756" name="Slide Number Placeholder 3"/>
          <p:cNvSpPr>
            <a:spLocks noGrp="1"/>
          </p:cNvSpPr>
          <p:nvPr>
            <p:ph type="sldNum" sz="quarter" idx="5"/>
          </p:nvPr>
        </p:nvSpPr>
        <p:spPr>
          <a:noFill/>
        </p:spPr>
        <p:txBody>
          <a:bodyPr/>
          <a:lstStyle/>
          <a:p>
            <a:fld id="{0FFE0516-EFB3-46BD-86F5-F010FA92DFE7}" type="slidenum">
              <a:rPr lang="en-AU"/>
              <a:pPr/>
              <a:t>27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3000" y="685800"/>
            <a:ext cx="4572000" cy="3429000"/>
          </a:xfrm>
          <a:ln/>
        </p:spPr>
      </p:sp>
      <p:sp>
        <p:nvSpPr>
          <p:cNvPr id="75779" name="Notes Placeholder 2"/>
          <p:cNvSpPr>
            <a:spLocks noGrp="1"/>
          </p:cNvSpPr>
          <p:nvPr>
            <p:ph type="body" idx="1"/>
          </p:nvPr>
        </p:nvSpPr>
        <p:spPr>
          <a:noFill/>
          <a:ln/>
        </p:spPr>
        <p:txBody>
          <a:bodyPr/>
          <a:lstStyle/>
          <a:p>
            <a:pPr eaLnBrk="1" hangingPunct="1"/>
            <a:r>
              <a:rPr lang="en-AU" smtClean="0"/>
              <a:t>These are the WRF fields in the boundary layer: surface winds and W and 1km.</a:t>
            </a:r>
          </a:p>
          <a:p>
            <a:pPr eaLnBrk="1" hangingPunct="1"/>
            <a:endParaRPr lang="en-AU" smtClean="0"/>
          </a:p>
          <a:p>
            <a:pPr eaLnBrk="1" hangingPunct="1"/>
            <a:r>
              <a:rPr lang="en-AU" smtClean="0"/>
              <a:t>Note the expansion of inflow with time, along with the expansion of the azi wind. </a:t>
            </a:r>
          </a:p>
          <a:p>
            <a:pPr eaLnBrk="1" hangingPunct="1"/>
            <a:endParaRPr lang="en-AU" smtClean="0"/>
          </a:p>
          <a:p>
            <a:pPr eaLnBrk="1" hangingPunct="1"/>
            <a:r>
              <a:rPr lang="en-AU" smtClean="0"/>
              <a:t>Updraft evolution closely follows the evolution of the diabatic heating (I will add magenta curves to these)</a:t>
            </a:r>
          </a:p>
        </p:txBody>
      </p:sp>
      <p:sp>
        <p:nvSpPr>
          <p:cNvPr id="75780" name="Slide Number Placeholder 3"/>
          <p:cNvSpPr>
            <a:spLocks noGrp="1"/>
          </p:cNvSpPr>
          <p:nvPr>
            <p:ph type="sldNum" sz="quarter" idx="5"/>
          </p:nvPr>
        </p:nvSpPr>
        <p:spPr>
          <a:noFill/>
        </p:spPr>
        <p:txBody>
          <a:bodyPr/>
          <a:lstStyle/>
          <a:p>
            <a:fld id="{C7FCE0BB-1E07-4280-A8D5-027489964AC4}" type="slidenum">
              <a:rPr lang="en-AU"/>
              <a:pPr/>
              <a:t>28</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43000" y="685800"/>
            <a:ext cx="4572000" cy="3429000"/>
          </a:xfrm>
          <a:ln/>
        </p:spPr>
      </p:sp>
      <p:sp>
        <p:nvSpPr>
          <p:cNvPr id="77827" name="Notes Placeholder 2"/>
          <p:cNvSpPr>
            <a:spLocks noGrp="1"/>
          </p:cNvSpPr>
          <p:nvPr>
            <p:ph type="body" idx="1"/>
          </p:nvPr>
        </p:nvSpPr>
        <p:spPr>
          <a:noFill/>
          <a:ln/>
        </p:spPr>
        <p:txBody>
          <a:bodyPr/>
          <a:lstStyle/>
          <a:p>
            <a:pPr eaLnBrk="1" hangingPunct="1"/>
            <a:r>
              <a:rPr lang="en-AU" smtClean="0"/>
              <a:t>This is when SEF is already underway.</a:t>
            </a:r>
          </a:p>
          <a:p>
            <a:pPr eaLnBrk="1" hangingPunct="1"/>
            <a:endParaRPr lang="en-AU" smtClean="0"/>
          </a:p>
          <a:p>
            <a:pPr eaLnBrk="1" hangingPunct="1"/>
            <a:r>
              <a:rPr lang="en-AU" smtClean="0"/>
              <a:t>Inflow ~ 1 – 2 m/s stronger in WRF, updrafts about twice as strong.</a:t>
            </a:r>
          </a:p>
          <a:p>
            <a:pPr eaLnBrk="1" hangingPunct="1"/>
            <a:r>
              <a:rPr lang="en-AU" smtClean="0"/>
              <a:t>Main reason is probably that the diagnostic model has no heating, whereas WRF gets additional forcing for the secondary circulation from heating. Calculations with the SE model tend to show that the heating-induced circulation is about this strength near the surface, consistent with this.</a:t>
            </a:r>
          </a:p>
          <a:p>
            <a:pPr eaLnBrk="1" hangingPunct="1"/>
            <a:r>
              <a:rPr lang="en-AU" smtClean="0"/>
              <a:t>The distribution and relative strength of the updrafts is very accurately diagnosed by the BL model – remember that these are diagnosed from vgr.</a:t>
            </a:r>
          </a:p>
          <a:p>
            <a:pPr eaLnBrk="1" hangingPunct="1"/>
            <a:r>
              <a:rPr lang="en-AU" smtClean="0"/>
              <a:t>The azi flow is a little stronger in WRF, probably because of advection of Ma by the stronger inflow.</a:t>
            </a:r>
          </a:p>
        </p:txBody>
      </p:sp>
      <p:sp>
        <p:nvSpPr>
          <p:cNvPr id="77828" name="Slide Number Placeholder 3"/>
          <p:cNvSpPr>
            <a:spLocks noGrp="1"/>
          </p:cNvSpPr>
          <p:nvPr>
            <p:ph type="sldNum" sz="quarter" idx="5"/>
          </p:nvPr>
        </p:nvSpPr>
        <p:spPr>
          <a:noFill/>
        </p:spPr>
        <p:txBody>
          <a:bodyPr/>
          <a:lstStyle/>
          <a:p>
            <a:fld id="{C2867DCF-6DBA-446F-BF48-F46D2BB83D4B}" type="slidenum">
              <a:rPr lang="en-AU"/>
              <a:pPr/>
              <a:t>29</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eaLnBrk="1" hangingPunct="1">
              <a:defRPr/>
            </a:pPr>
            <a:r>
              <a:rPr lang="en-AU" dirty="0" smtClean="0"/>
              <a:t>Comparisons at 4 times, including that in previous slide. Focus mainly on the </a:t>
            </a:r>
            <a:r>
              <a:rPr lang="en-AU" dirty="0" err="1" smtClean="0"/>
              <a:t>vgr</a:t>
            </a:r>
            <a:r>
              <a:rPr lang="en-AU" dirty="0" smtClean="0"/>
              <a:t> (red) and w (magenta) curves. Black bars show the times.</a:t>
            </a:r>
          </a:p>
          <a:p>
            <a:pPr marL="228600" indent="-228600" eaLnBrk="1" hangingPunct="1">
              <a:buFontTx/>
              <a:buAutoNum type="alphaLcParenBoth"/>
              <a:defRPr/>
            </a:pPr>
            <a:r>
              <a:rPr lang="en-AU" dirty="0" smtClean="0"/>
              <a:t>Before SEF, (b) during ERC, (c) after ERC, (d) during re-intensification.</a:t>
            </a:r>
          </a:p>
          <a:p>
            <a:pPr marL="228600" indent="-228600" eaLnBrk="1" hangingPunct="1">
              <a:buFontTx/>
              <a:buAutoNum type="alphaLcParenBoth"/>
              <a:defRPr/>
            </a:pPr>
            <a:endParaRPr lang="en-AU" dirty="0" smtClean="0"/>
          </a:p>
          <a:p>
            <a:pPr eaLnBrk="1" hangingPunct="1">
              <a:defRPr/>
            </a:pPr>
            <a:r>
              <a:rPr lang="en-AU" dirty="0" smtClean="0"/>
              <a:t>Excellent agreement at all times, except that the diagnostic model updraft tends to be weaker (no buoyancy, as in last slide).</a:t>
            </a:r>
          </a:p>
          <a:p>
            <a:pPr eaLnBrk="1" hangingPunct="1">
              <a:defRPr/>
            </a:pPr>
            <a:endParaRPr lang="en-AU" dirty="0" smtClean="0"/>
          </a:p>
          <a:p>
            <a:pPr eaLnBrk="1" hangingPunct="1">
              <a:defRPr/>
            </a:pPr>
            <a:r>
              <a:rPr lang="en-AU" dirty="0" smtClean="0"/>
              <a:t>KEY POINT: the BL model only knows about the </a:t>
            </a:r>
            <a:r>
              <a:rPr lang="en-AU" dirty="0" err="1" smtClean="0"/>
              <a:t>vgr</a:t>
            </a:r>
            <a:r>
              <a:rPr lang="en-AU" dirty="0" smtClean="0"/>
              <a:t> field. So changes in updraft in the BL model must be driven by changes in </a:t>
            </a:r>
            <a:r>
              <a:rPr lang="en-AU" dirty="0" err="1" smtClean="0"/>
              <a:t>vgr</a:t>
            </a:r>
            <a:r>
              <a:rPr lang="en-AU" dirty="0" smtClean="0"/>
              <a:t>. WRF evolution is similar, so the formation of the outer </a:t>
            </a:r>
            <a:r>
              <a:rPr lang="en-AU" dirty="0" err="1" smtClean="0"/>
              <a:t>eyewall</a:t>
            </a:r>
            <a:r>
              <a:rPr lang="en-AU" dirty="0" smtClean="0"/>
              <a:t> updraft must be due to some feature in the </a:t>
            </a:r>
            <a:r>
              <a:rPr lang="en-AU" dirty="0" err="1" smtClean="0"/>
              <a:t>vgr</a:t>
            </a:r>
            <a:r>
              <a:rPr lang="en-AU" dirty="0" smtClean="0"/>
              <a:t> field.</a:t>
            </a:r>
          </a:p>
          <a:p>
            <a:pPr eaLnBrk="1" hangingPunct="1">
              <a:defRPr/>
            </a:pPr>
            <a:endParaRPr lang="en-AU" dirty="0" smtClean="0"/>
          </a:p>
          <a:p>
            <a:pPr eaLnBrk="1" hangingPunct="1">
              <a:defRPr/>
            </a:pPr>
            <a:r>
              <a:rPr lang="en-AU" dirty="0" smtClean="0"/>
              <a:t>Note that large changes in w are driven (in the diagnostic model) by quite subtle changes in </a:t>
            </a:r>
            <a:r>
              <a:rPr lang="en-AU" dirty="0" err="1" smtClean="0"/>
              <a:t>vgr</a:t>
            </a:r>
            <a:r>
              <a:rPr lang="en-AU" dirty="0" smtClean="0"/>
              <a:t>.</a:t>
            </a:r>
          </a:p>
          <a:p>
            <a:pPr eaLnBrk="1" hangingPunct="1">
              <a:defRPr/>
            </a:pPr>
            <a:endParaRPr lang="en-AU" dirty="0"/>
          </a:p>
        </p:txBody>
      </p:sp>
      <p:sp>
        <p:nvSpPr>
          <p:cNvPr id="78852" name="Slide Number Placeholder 3"/>
          <p:cNvSpPr>
            <a:spLocks noGrp="1"/>
          </p:cNvSpPr>
          <p:nvPr>
            <p:ph type="sldNum" sz="quarter" idx="5"/>
          </p:nvPr>
        </p:nvSpPr>
        <p:spPr>
          <a:noFill/>
        </p:spPr>
        <p:txBody>
          <a:bodyPr/>
          <a:lstStyle/>
          <a:p>
            <a:fld id="{F156278C-7CD4-4809-96EA-1E50B58DF660}" type="slidenum">
              <a:rPr lang="en-AU"/>
              <a:pPr/>
              <a:t>30</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43000" y="685800"/>
            <a:ext cx="4572000" cy="3429000"/>
          </a:xfrm>
          <a:ln/>
        </p:spPr>
      </p:sp>
      <p:sp>
        <p:nvSpPr>
          <p:cNvPr id="79875" name="Notes Placeholder 2"/>
          <p:cNvSpPr>
            <a:spLocks noGrp="1"/>
          </p:cNvSpPr>
          <p:nvPr>
            <p:ph type="body" idx="1"/>
          </p:nvPr>
        </p:nvSpPr>
        <p:spPr>
          <a:noFill/>
          <a:ln/>
        </p:spPr>
        <p:txBody>
          <a:bodyPr/>
          <a:lstStyle/>
          <a:p>
            <a:pPr eaLnBrk="1" hangingPunct="1"/>
            <a:r>
              <a:rPr lang="en-AU" smtClean="0"/>
              <a:t>The diagnostic model "works" through the entire 48-hour period. i.e. explains the evolution of the updraft.</a:t>
            </a:r>
          </a:p>
        </p:txBody>
      </p:sp>
      <p:sp>
        <p:nvSpPr>
          <p:cNvPr id="79876" name="Slide Number Placeholder 3"/>
          <p:cNvSpPr>
            <a:spLocks noGrp="1"/>
          </p:cNvSpPr>
          <p:nvPr>
            <p:ph type="sldNum" sz="quarter" idx="5"/>
          </p:nvPr>
        </p:nvSpPr>
        <p:spPr>
          <a:noFill/>
        </p:spPr>
        <p:txBody>
          <a:bodyPr/>
          <a:lstStyle/>
          <a:p>
            <a:fld id="{17CB5BE9-9360-4DD7-8EC7-B848A8B7B848}" type="slidenum">
              <a:rPr lang="en-AU"/>
              <a:pPr/>
              <a:t>31</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25719" y="685838"/>
            <a:ext cx="5006564" cy="3429182"/>
          </a:xfrm>
          <a:ln/>
        </p:spPr>
      </p:sp>
      <p:sp>
        <p:nvSpPr>
          <p:cNvPr id="82947" name="Notes Placeholder 2"/>
          <p:cNvSpPr>
            <a:spLocks noGrp="1"/>
          </p:cNvSpPr>
          <p:nvPr>
            <p:ph type="body" idx="1"/>
          </p:nvPr>
        </p:nvSpPr>
        <p:spPr>
          <a:noFill/>
          <a:ln/>
        </p:spPr>
        <p:txBody>
          <a:bodyPr/>
          <a:lstStyle/>
          <a:p>
            <a:pPr eaLnBrk="1" hangingPunct="1"/>
            <a:r>
              <a:rPr lang="en-AU" smtClean="0"/>
              <a:t>Linear model is subject to noise (and vgr had some spatial smoothing here), but captures the BL evolution well.</a:t>
            </a:r>
          </a:p>
          <a:p>
            <a:pPr eaLnBrk="1" hangingPunct="1"/>
            <a:endParaRPr lang="en-AU" smtClean="0"/>
          </a:p>
          <a:p>
            <a:pPr eaLnBrk="1" hangingPunct="1"/>
            <a:r>
              <a:rPr lang="en-AU" smtClean="0"/>
              <a:t>NOTE difference in location of W: W is further inward for nonlinear model compared to linear model.</a:t>
            </a:r>
          </a:p>
        </p:txBody>
      </p:sp>
      <p:sp>
        <p:nvSpPr>
          <p:cNvPr id="82948" name="Slide Number Placeholder 3"/>
          <p:cNvSpPr>
            <a:spLocks noGrp="1"/>
          </p:cNvSpPr>
          <p:nvPr>
            <p:ph type="sldNum" sz="quarter" idx="5"/>
          </p:nvPr>
        </p:nvSpPr>
        <p:spPr>
          <a:noFill/>
        </p:spPr>
        <p:txBody>
          <a:bodyPr/>
          <a:lstStyle/>
          <a:p>
            <a:fld id="{C0C96192-A603-4959-8FB4-55042E37590C}" type="slidenum">
              <a:rPr lang="en-AU"/>
              <a:pPr/>
              <a:t>33</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Magenta curves indicate</a:t>
            </a:r>
            <a:r>
              <a:rPr lang="en-AU" baseline="0" dirty="0" smtClean="0"/>
              <a:t> maximum heating and progress of SEF/ERC.</a:t>
            </a:r>
          </a:p>
          <a:p>
            <a:r>
              <a:rPr lang="en-AU" baseline="0" dirty="0" smtClean="0"/>
              <a:t>Expansion of the wind field is apparent in </a:t>
            </a:r>
            <a:r>
              <a:rPr lang="en-AU" baseline="0" dirty="0" err="1" smtClean="0"/>
              <a:t>vgr</a:t>
            </a:r>
            <a:r>
              <a:rPr lang="en-AU" baseline="0" dirty="0" smtClean="0"/>
              <a:t> … as previously discussed by others.</a:t>
            </a:r>
          </a:p>
          <a:p>
            <a:r>
              <a:rPr lang="en-AU" baseline="0" dirty="0" smtClean="0"/>
              <a:t>Max heating occurs somewhat inside of max </a:t>
            </a:r>
            <a:r>
              <a:rPr lang="en-AU" baseline="0" dirty="0" err="1" smtClean="0"/>
              <a:t>vgr</a:t>
            </a:r>
            <a:r>
              <a:rPr lang="en-AU" baseline="0" dirty="0" smtClean="0"/>
              <a:t>.</a:t>
            </a:r>
          </a:p>
          <a:p>
            <a:r>
              <a:rPr lang="en-AU" baseline="0" dirty="0" smtClean="0"/>
              <a:t>Through </a:t>
            </a:r>
            <a:r>
              <a:rPr lang="en-AU" baseline="0" dirty="0" err="1" smtClean="0"/>
              <a:t>Stoke's</a:t>
            </a:r>
            <a:r>
              <a:rPr lang="en-AU" baseline="0" dirty="0" smtClean="0"/>
              <a:t> theorem (or Green's theorem if you want to be less general) the </a:t>
            </a:r>
            <a:r>
              <a:rPr lang="en-AU" baseline="0" dirty="0" err="1" smtClean="0"/>
              <a:t>vorticity</a:t>
            </a:r>
            <a:r>
              <a:rPr lang="en-AU" baseline="0" dirty="0" smtClean="0"/>
              <a:t> must increase consistent with the wind field expansion – we see that the </a:t>
            </a:r>
            <a:r>
              <a:rPr lang="en-AU" baseline="0" dirty="0" err="1" smtClean="0"/>
              <a:t>vorticity</a:t>
            </a:r>
            <a:r>
              <a:rPr lang="en-AU" baseline="0" dirty="0" smtClean="0"/>
              <a:t> increase tends to broadly match the </a:t>
            </a:r>
            <a:r>
              <a:rPr lang="en-AU" baseline="0" dirty="0" err="1" smtClean="0"/>
              <a:t>diabatic</a:t>
            </a:r>
            <a:r>
              <a:rPr lang="en-AU" baseline="0" dirty="0" smtClean="0"/>
              <a:t> heating increase.</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AF28959F-3018-41B0-BF9E-23618417AC3F}" type="slidenum">
              <a:rPr lang="en-AU" smtClean="0"/>
              <a:pPr>
                <a:defRPr/>
              </a:pPr>
              <a:t>42</a:t>
            </a:fld>
            <a:endParaRPr lang="en-AU"/>
          </a:p>
        </p:txBody>
      </p:sp>
    </p:spTree>
    <p:extLst>
      <p:ext uri="{BB962C8B-B14F-4D97-AF65-F5344CB8AC3E}">
        <p14:creationId xmlns:p14="http://schemas.microsoft.com/office/powerpoint/2010/main" val="317669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a:t>
            </a:r>
            <a:r>
              <a:rPr lang="en-AU" baseline="0" dirty="0" smtClean="0"/>
              <a:t> the hose analogy</a:t>
            </a:r>
            <a:endParaRPr lang="en-AU" dirty="0"/>
          </a:p>
        </p:txBody>
      </p:sp>
      <p:sp>
        <p:nvSpPr>
          <p:cNvPr id="4" name="Slide Number Placeholder 3"/>
          <p:cNvSpPr>
            <a:spLocks noGrp="1"/>
          </p:cNvSpPr>
          <p:nvPr>
            <p:ph type="sldNum" sz="quarter" idx="10"/>
          </p:nvPr>
        </p:nvSpPr>
        <p:spPr/>
        <p:txBody>
          <a:bodyPr/>
          <a:lstStyle/>
          <a:p>
            <a:fld id="{C30590EF-EE4C-4D07-8300-795976369AD4}" type="slidenum">
              <a:rPr lang="en-AU" altLang="en-US" smtClean="0"/>
              <a:pPr/>
              <a:t>44</a:t>
            </a:fld>
            <a:endParaRPr lang="en-AU" altLang="en-US"/>
          </a:p>
        </p:txBody>
      </p:sp>
    </p:spTree>
    <p:extLst>
      <p:ext uri="{BB962C8B-B14F-4D97-AF65-F5344CB8AC3E}">
        <p14:creationId xmlns:p14="http://schemas.microsoft.com/office/powerpoint/2010/main" val="3221085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3066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9641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258938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2036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82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600200"/>
            <a:ext cx="424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24338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7316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8945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2556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687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811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sz="2200" baseline="0"/>
            </a:lvl2pPr>
            <a:lvl3pPr>
              <a:buFont typeface="Lucida Grande"/>
              <a:buChar char="−"/>
              <a:defRPr sz="2000" baseline="0"/>
            </a:lvl3pPr>
            <a:lvl4pPr>
              <a:defRPr sz="1800" baseline="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82854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196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94888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3642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36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2606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650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5979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6334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392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4475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6267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 y="274638"/>
            <a:ext cx="8637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2531" name="Rectangle 3"/>
          <p:cNvSpPr>
            <a:spLocks noGrp="1" noChangeArrowheads="1"/>
          </p:cNvSpPr>
          <p:nvPr>
            <p:ph type="body" idx="1"/>
          </p:nvPr>
        </p:nvSpPr>
        <p:spPr bwMode="auto">
          <a:xfrm>
            <a:off x="254000" y="1600200"/>
            <a:ext cx="863758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3200">
          <a:solidFill>
            <a:srgbClr val="0E5F7E"/>
          </a:solidFill>
          <a:latin typeface="+mj-lt"/>
          <a:ea typeface="+mj-ea"/>
          <a:cs typeface="+mj-cs"/>
        </a:defRPr>
      </a:lvl1pPr>
      <a:lvl2pPr algn="ctr" rtl="0" fontAlgn="base">
        <a:spcBef>
          <a:spcPct val="0"/>
        </a:spcBef>
        <a:spcAft>
          <a:spcPct val="0"/>
        </a:spcAft>
        <a:defRPr sz="3200">
          <a:solidFill>
            <a:srgbClr val="0E5F7E"/>
          </a:solidFill>
          <a:latin typeface="Arial" charset="0"/>
        </a:defRPr>
      </a:lvl2pPr>
      <a:lvl3pPr algn="ctr" rtl="0" fontAlgn="base">
        <a:spcBef>
          <a:spcPct val="0"/>
        </a:spcBef>
        <a:spcAft>
          <a:spcPct val="0"/>
        </a:spcAft>
        <a:defRPr sz="3200">
          <a:solidFill>
            <a:srgbClr val="0E5F7E"/>
          </a:solidFill>
          <a:latin typeface="Arial" charset="0"/>
        </a:defRPr>
      </a:lvl3pPr>
      <a:lvl4pPr algn="ctr" rtl="0" fontAlgn="base">
        <a:spcBef>
          <a:spcPct val="0"/>
        </a:spcBef>
        <a:spcAft>
          <a:spcPct val="0"/>
        </a:spcAft>
        <a:defRPr sz="3200">
          <a:solidFill>
            <a:srgbClr val="0E5F7E"/>
          </a:solidFill>
          <a:latin typeface="Arial" charset="0"/>
        </a:defRPr>
      </a:lvl4pPr>
      <a:lvl5pPr algn="ctr" rtl="0" fontAlgn="base">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p:titleStyle>
    <p:bodyStyle>
      <a:lvl1pPr marL="342900" indent="-342900" algn="l" rtl="0" fontAlgn="base">
        <a:spcBef>
          <a:spcPct val="20000"/>
        </a:spcBef>
        <a:spcAft>
          <a:spcPct val="0"/>
        </a:spcAft>
        <a:defRPr sz="2400">
          <a:solidFill>
            <a:srgbClr val="666666"/>
          </a:solidFill>
          <a:latin typeface="+mn-lt"/>
          <a:ea typeface="+mn-ea"/>
          <a:cs typeface="+mn-cs"/>
        </a:defRPr>
      </a:lvl1pPr>
      <a:lvl2pPr marL="742950" indent="-285750" algn="l" rtl="0" fontAlgn="base">
        <a:spcBef>
          <a:spcPct val="20000"/>
        </a:spcBef>
        <a:spcAft>
          <a:spcPct val="0"/>
        </a:spcAft>
        <a:buFont typeface="Symbol" pitchFamily="18" charset="2"/>
        <a:buChar char="·"/>
        <a:defRPr sz="2400">
          <a:solidFill>
            <a:srgbClr val="666666"/>
          </a:solidFill>
          <a:latin typeface="+mn-lt"/>
        </a:defRPr>
      </a:lvl2pPr>
      <a:lvl3pPr marL="1143000" indent="-228600" algn="l" rtl="0" fontAlgn="base">
        <a:spcBef>
          <a:spcPct val="20000"/>
        </a:spcBef>
        <a:spcAft>
          <a:spcPct val="0"/>
        </a:spcAft>
        <a:buFont typeface="Arial" charset="0"/>
        <a:buChar char="–"/>
        <a:defRPr sz="2400">
          <a:solidFill>
            <a:srgbClr val="666666"/>
          </a:solidFill>
          <a:latin typeface="+mn-lt"/>
        </a:defRPr>
      </a:lvl3pPr>
      <a:lvl4pPr marL="1600200" indent="-228600" algn="l" rtl="0" fontAlgn="base">
        <a:spcBef>
          <a:spcPct val="20000"/>
        </a:spcBef>
        <a:spcAft>
          <a:spcPct val="0"/>
        </a:spcAft>
        <a:buFont typeface="Arial" charset="0"/>
        <a:buChar char="–"/>
        <a:defRPr sz="2400">
          <a:solidFill>
            <a:srgbClr val="666666"/>
          </a:solidFill>
          <a:latin typeface="+mn-lt"/>
        </a:defRPr>
      </a:lvl4pPr>
      <a:lvl5pPr marL="2057400" indent="-228600" algn="l" rtl="0" fontAlgn="base">
        <a:spcBef>
          <a:spcPct val="20000"/>
        </a:spcBef>
        <a:spcAft>
          <a:spcPct val="0"/>
        </a:spcAft>
        <a:buFont typeface="Arial" charset="0"/>
        <a:buChar char="–"/>
        <a:defRPr sz="2400">
          <a:solidFill>
            <a:srgbClr val="666666"/>
          </a:solidFill>
          <a:latin typeface="+mn-lt"/>
        </a:defRPr>
      </a:lvl5pPr>
      <a:lvl6pPr marL="2514600" indent="-228600" algn="l" rtl="0" fontAlgn="base">
        <a:spcBef>
          <a:spcPct val="20000"/>
        </a:spcBef>
        <a:spcAft>
          <a:spcPct val="0"/>
        </a:spcAft>
        <a:buFont typeface="Arial" charset="0"/>
        <a:buChar char="–"/>
        <a:defRPr sz="2400">
          <a:solidFill>
            <a:srgbClr val="666666"/>
          </a:solidFill>
          <a:latin typeface="+mn-lt"/>
        </a:defRPr>
      </a:lvl6pPr>
      <a:lvl7pPr marL="2971800" indent="-228600" algn="l" rtl="0" fontAlgn="base">
        <a:spcBef>
          <a:spcPct val="20000"/>
        </a:spcBef>
        <a:spcAft>
          <a:spcPct val="0"/>
        </a:spcAft>
        <a:buFont typeface="Arial" charset="0"/>
        <a:buChar char="–"/>
        <a:defRPr sz="2400">
          <a:solidFill>
            <a:srgbClr val="666666"/>
          </a:solidFill>
          <a:latin typeface="+mn-lt"/>
        </a:defRPr>
      </a:lvl7pPr>
      <a:lvl8pPr marL="3429000" indent="-228600" algn="l" rtl="0" fontAlgn="base">
        <a:spcBef>
          <a:spcPct val="20000"/>
        </a:spcBef>
        <a:spcAft>
          <a:spcPct val="0"/>
        </a:spcAft>
        <a:buFont typeface="Arial" charset="0"/>
        <a:buChar char="–"/>
        <a:defRPr sz="2400">
          <a:solidFill>
            <a:srgbClr val="666666"/>
          </a:solidFill>
          <a:latin typeface="+mn-lt"/>
        </a:defRPr>
      </a:lvl8pPr>
      <a:lvl9pPr marL="3886200" indent="-228600" algn="l" rtl="0" fontAlgn="base">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p:cNvSpPr>
          <p:nvPr>
            <p:ph type="ctrTitle"/>
          </p:nvPr>
        </p:nvSpPr>
        <p:spPr>
          <a:xfrm>
            <a:off x="614363" y="1539875"/>
            <a:ext cx="7916862" cy="1117600"/>
          </a:xfrm>
        </p:spPr>
        <p:txBody>
          <a:bodyPr/>
          <a:lstStyle/>
          <a:p>
            <a:r>
              <a:rPr lang="en-US" altLang="en-US" dirty="0" smtClean="0"/>
              <a:t>Eyewall replacement cycles and the tropical cyclone boundary layer</a:t>
            </a:r>
            <a:endParaRPr lang="en-US" altLang="en-US" dirty="0"/>
          </a:p>
        </p:txBody>
      </p:sp>
      <p:pic>
        <p:nvPicPr>
          <p:cNvPr id="64516" name="Picture 4" descr="Placeholder_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8475"/>
            <a:ext cx="9142413" cy="3819525"/>
          </a:xfrm>
          <a:prstGeom prst="rect">
            <a:avLst/>
          </a:prstGeom>
          <a:noFill/>
          <a:extLst>
            <a:ext uri="{909E8E84-426E-40DD-AFC4-6F175D3DCCD1}">
              <a14:hiddenFill xmlns:a14="http://schemas.microsoft.com/office/drawing/2010/main">
                <a:solidFill>
                  <a:srgbClr val="FFFFFF"/>
                </a:solidFill>
              </a14:hiddenFill>
            </a:ext>
          </a:extLst>
        </p:spPr>
      </p:pic>
      <p:sp>
        <p:nvSpPr>
          <p:cNvPr id="64519" name="Rectangle 7"/>
          <p:cNvSpPr>
            <a:spLocks noGrp="1"/>
          </p:cNvSpPr>
          <p:nvPr>
            <p:ph type="subTitle" idx="1"/>
          </p:nvPr>
        </p:nvSpPr>
        <p:spPr>
          <a:xfrm>
            <a:off x="614363" y="3055938"/>
            <a:ext cx="7916862" cy="1468437"/>
          </a:xfrm>
        </p:spPr>
        <p:txBody>
          <a:bodyPr/>
          <a:lstStyle/>
          <a:p>
            <a:r>
              <a:rPr lang="en-US" altLang="en-US" dirty="0" smtClean="0"/>
              <a:t>Jeffrey D. Kepert</a:t>
            </a:r>
          </a:p>
          <a:p>
            <a:r>
              <a:rPr lang="en-US" altLang="en-US" dirty="0" smtClean="0"/>
              <a:t>High Impact Weather </a:t>
            </a:r>
          </a:p>
          <a:p>
            <a:r>
              <a:rPr lang="en-US" altLang="en-US" dirty="0" smtClean="0"/>
              <a:t>Bureau of Meteorology Research and Development</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AU" smtClean="0"/>
              <a:t>Diagnosed flow, nonlinear model</a:t>
            </a:r>
          </a:p>
        </p:txBody>
      </p:sp>
      <p:sp>
        <p:nvSpPr>
          <p:cNvPr id="36868" name="Rectangle 3"/>
          <p:cNvSpPr>
            <a:spLocks noGrp="1" noChangeArrowheads="1"/>
          </p:cNvSpPr>
          <p:nvPr>
            <p:ph type="body" idx="1"/>
          </p:nvPr>
        </p:nvSpPr>
        <p:spPr/>
        <p:txBody>
          <a:bodyPr/>
          <a:lstStyle/>
          <a:p>
            <a:pPr eaLnBrk="1" hangingPunct="1"/>
            <a:r>
              <a:rPr lang="en-AU" smtClean="0"/>
              <a:t>sg07</a:t>
            </a:r>
          </a:p>
        </p:txBody>
      </p:sp>
      <p:pic>
        <p:nvPicPr>
          <p:cNvPr id="36869" name="Picture 5" descr="sg0701_rzsec"/>
          <p:cNvPicPr>
            <a:picLocks noChangeAspect="1" noChangeArrowheads="1"/>
          </p:cNvPicPr>
          <p:nvPr/>
        </p:nvPicPr>
        <p:blipFill>
          <a:blip r:embed="rId2"/>
          <a:srcRect l="5347" t="8440" r="8049" b="28098"/>
          <a:stretch>
            <a:fillRect/>
          </a:stretch>
        </p:blipFill>
        <p:spPr bwMode="auto">
          <a:xfrm>
            <a:off x="0" y="1731821"/>
            <a:ext cx="7001301" cy="5133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descr="sg0701_sfc"/>
          <p:cNvPicPr>
            <a:picLocks noChangeAspect="1" noChangeArrowheads="1"/>
          </p:cNvPicPr>
          <p:nvPr/>
        </p:nvPicPr>
        <p:blipFill>
          <a:blip r:embed="rId2"/>
          <a:srcRect t="6665"/>
          <a:stretch>
            <a:fillRect/>
          </a:stretch>
        </p:blipFill>
        <p:spPr bwMode="auto">
          <a:xfrm>
            <a:off x="0" y="1802172"/>
            <a:ext cx="5403850" cy="5046662"/>
          </a:xfrm>
          <a:prstGeom prst="rect">
            <a:avLst/>
          </a:prstGeom>
          <a:noFill/>
          <a:ln w="9525">
            <a:noFill/>
            <a:miter lim="800000"/>
            <a:headEnd/>
            <a:tailEnd/>
          </a:ln>
        </p:spPr>
      </p:pic>
      <p:sp>
        <p:nvSpPr>
          <p:cNvPr id="37892" name="Rectangle 2"/>
          <p:cNvSpPr>
            <a:spLocks noGrp="1" noChangeArrowheads="1"/>
          </p:cNvSpPr>
          <p:nvPr>
            <p:ph type="title"/>
          </p:nvPr>
        </p:nvSpPr>
        <p:spPr/>
        <p:txBody>
          <a:bodyPr/>
          <a:lstStyle/>
          <a:p>
            <a:pPr eaLnBrk="1" hangingPunct="1"/>
            <a:r>
              <a:rPr lang="en-AU" smtClean="0"/>
              <a:t>Diagnosed flow, nonlinear model</a:t>
            </a:r>
          </a:p>
        </p:txBody>
      </p:sp>
      <p:sp>
        <p:nvSpPr>
          <p:cNvPr id="37893" name="Text Box 6"/>
          <p:cNvSpPr txBox="1">
            <a:spLocks noChangeArrowheads="1"/>
          </p:cNvSpPr>
          <p:nvPr/>
        </p:nvSpPr>
        <p:spPr bwMode="auto">
          <a:xfrm>
            <a:off x="4138613" y="3591585"/>
            <a:ext cx="433387" cy="366712"/>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37894" name="Text Box 7"/>
          <p:cNvSpPr txBox="1">
            <a:spLocks noChangeArrowheads="1"/>
          </p:cNvSpPr>
          <p:nvPr/>
        </p:nvSpPr>
        <p:spPr bwMode="auto">
          <a:xfrm>
            <a:off x="3059113" y="3983697"/>
            <a:ext cx="466725" cy="366713"/>
          </a:xfrm>
          <a:prstGeom prst="rect">
            <a:avLst/>
          </a:prstGeom>
          <a:noFill/>
          <a:ln w="9525">
            <a:noFill/>
            <a:miter lim="800000"/>
            <a:headEnd/>
            <a:tailEnd/>
          </a:ln>
        </p:spPr>
        <p:txBody>
          <a:bodyPr wrap="none">
            <a:spAutoFit/>
          </a:bodyPr>
          <a:lstStyle/>
          <a:p>
            <a:r>
              <a:rPr lang="en-AU" dirty="0">
                <a:solidFill>
                  <a:srgbClr val="3333FF"/>
                </a:solidFill>
              </a:rPr>
              <a:t>v</a:t>
            </a:r>
            <a:r>
              <a:rPr lang="en-AU" baseline="-25000" dirty="0">
                <a:solidFill>
                  <a:srgbClr val="3333FF"/>
                </a:solidFill>
              </a:rPr>
              <a:t>10</a:t>
            </a:r>
          </a:p>
        </p:txBody>
      </p:sp>
      <p:sp>
        <p:nvSpPr>
          <p:cNvPr id="37895" name="Text Box 8"/>
          <p:cNvSpPr txBox="1">
            <a:spLocks noChangeArrowheads="1"/>
          </p:cNvSpPr>
          <p:nvPr/>
        </p:nvSpPr>
        <p:spPr bwMode="auto">
          <a:xfrm>
            <a:off x="3276600" y="4815547"/>
            <a:ext cx="555625" cy="366713"/>
          </a:xfrm>
          <a:prstGeom prst="rect">
            <a:avLst/>
          </a:prstGeom>
          <a:noFill/>
          <a:ln w="9525">
            <a:noFill/>
            <a:miter lim="800000"/>
            <a:headEnd/>
            <a:tailEnd/>
          </a:ln>
        </p:spPr>
        <p:txBody>
          <a:bodyPr wrap="none">
            <a:spAutoFit/>
          </a:bodyPr>
          <a:lstStyle/>
          <a:p>
            <a:r>
              <a:rPr lang="en-AU">
                <a:solidFill>
                  <a:srgbClr val="33CC33"/>
                </a:solidFill>
              </a:rPr>
              <a:t>-u</a:t>
            </a:r>
            <a:r>
              <a:rPr lang="en-AU" baseline="-25000">
                <a:solidFill>
                  <a:srgbClr val="33CC33"/>
                </a:solidFill>
              </a:rPr>
              <a:t>10</a:t>
            </a:r>
          </a:p>
        </p:txBody>
      </p:sp>
      <p:sp>
        <p:nvSpPr>
          <p:cNvPr id="37896" name="Text Box 9"/>
          <p:cNvSpPr txBox="1">
            <a:spLocks noChangeArrowheads="1"/>
          </p:cNvSpPr>
          <p:nvPr/>
        </p:nvSpPr>
        <p:spPr bwMode="auto">
          <a:xfrm>
            <a:off x="1258888" y="2162902"/>
            <a:ext cx="1017587" cy="366713"/>
          </a:xfrm>
          <a:prstGeom prst="rect">
            <a:avLst/>
          </a:prstGeom>
          <a:noFill/>
          <a:ln w="9525">
            <a:noFill/>
            <a:miter lim="800000"/>
            <a:headEnd/>
            <a:tailEnd/>
          </a:ln>
        </p:spPr>
        <p:txBody>
          <a:bodyPr wrap="none">
            <a:spAutoFit/>
          </a:bodyPr>
          <a:lstStyle/>
          <a:p>
            <a:r>
              <a:rPr lang="en-AU">
                <a:solidFill>
                  <a:srgbClr val="FF00FF"/>
                </a:solidFill>
              </a:rPr>
              <a:t>100w</a:t>
            </a:r>
            <a:r>
              <a:rPr lang="en-AU" baseline="-25000">
                <a:solidFill>
                  <a:srgbClr val="FF00FF"/>
                </a:solidFill>
              </a:rPr>
              <a:t>1km</a:t>
            </a:r>
          </a:p>
        </p:txBody>
      </p:sp>
      <p:sp>
        <p:nvSpPr>
          <p:cNvPr id="37897" name="Text Box 10"/>
          <p:cNvSpPr txBox="1">
            <a:spLocks noChangeArrowheads="1"/>
          </p:cNvSpPr>
          <p:nvPr/>
        </p:nvSpPr>
        <p:spPr bwMode="auto">
          <a:xfrm>
            <a:off x="611188" y="2883627"/>
            <a:ext cx="631825" cy="366713"/>
          </a:xfrm>
          <a:prstGeom prst="rect">
            <a:avLst/>
          </a:prstGeom>
          <a:noFill/>
          <a:ln w="9525">
            <a:noFill/>
            <a:miter lim="800000"/>
            <a:headEnd/>
            <a:tailEnd/>
          </a:ln>
        </p:spPr>
        <p:txBody>
          <a:bodyPr wrap="none">
            <a:spAutoFit/>
          </a:bodyPr>
          <a:lstStyle/>
          <a:p>
            <a:r>
              <a:rPr lang="en-AU">
                <a:solidFill>
                  <a:srgbClr val="33CCCC"/>
                </a:solidFill>
                <a:cs typeface="Arial" charset="0"/>
              </a:rPr>
              <a:t>10</a:t>
            </a:r>
            <a:r>
              <a:rPr lang="en-AU" baseline="30000">
                <a:solidFill>
                  <a:srgbClr val="33CCCC"/>
                </a:solidFill>
                <a:cs typeface="Arial" charset="0"/>
              </a:rPr>
              <a:t>4</a:t>
            </a:r>
            <a:r>
              <a:rPr lang="el-GR">
                <a:solidFill>
                  <a:srgbClr val="33CCCC"/>
                </a:solidFill>
                <a:cs typeface="Arial" charset="0"/>
              </a:rPr>
              <a:t>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AU" smtClean="0"/>
              <a:t>Same case, linear model</a:t>
            </a:r>
          </a:p>
        </p:txBody>
      </p:sp>
      <p:pic>
        <p:nvPicPr>
          <p:cNvPr id="38916" name="Picture 6" descr="sg07_rzsec_linear"/>
          <p:cNvPicPr>
            <a:picLocks noChangeAspect="1" noChangeArrowheads="1"/>
          </p:cNvPicPr>
          <p:nvPr/>
        </p:nvPicPr>
        <p:blipFill>
          <a:blip r:embed="rId2"/>
          <a:srcRect/>
          <a:stretch>
            <a:fillRect/>
          </a:stretch>
        </p:blipFill>
        <p:spPr bwMode="auto">
          <a:xfrm>
            <a:off x="39687" y="1768675"/>
            <a:ext cx="4532313" cy="4535488"/>
          </a:xfrm>
          <a:prstGeom prst="rect">
            <a:avLst/>
          </a:prstGeom>
          <a:noFill/>
          <a:ln w="9525">
            <a:noFill/>
            <a:miter lim="800000"/>
            <a:headEnd/>
            <a:tailEnd/>
          </a:ln>
        </p:spPr>
      </p:pic>
      <p:pic>
        <p:nvPicPr>
          <p:cNvPr id="38917" name="Picture 7" descr="sg07_sfc_linear"/>
          <p:cNvPicPr>
            <a:picLocks noChangeAspect="1" noChangeArrowheads="1"/>
          </p:cNvPicPr>
          <p:nvPr/>
        </p:nvPicPr>
        <p:blipFill>
          <a:blip r:embed="rId3"/>
          <a:srcRect/>
          <a:stretch>
            <a:fillRect/>
          </a:stretch>
        </p:blipFill>
        <p:spPr bwMode="auto">
          <a:xfrm>
            <a:off x="4572000" y="1768675"/>
            <a:ext cx="4533900" cy="4535488"/>
          </a:xfrm>
          <a:prstGeom prst="rect">
            <a:avLst/>
          </a:prstGeom>
          <a:noFill/>
          <a:ln w="9525">
            <a:noFill/>
            <a:miter lim="800000"/>
            <a:headEnd/>
            <a:tailEnd/>
          </a:ln>
        </p:spPr>
      </p:pic>
      <p:sp>
        <p:nvSpPr>
          <p:cNvPr id="38918" name="Text Box 8"/>
          <p:cNvSpPr txBox="1">
            <a:spLocks noChangeArrowheads="1"/>
          </p:cNvSpPr>
          <p:nvPr/>
        </p:nvSpPr>
        <p:spPr bwMode="auto">
          <a:xfrm>
            <a:off x="8139112" y="3207551"/>
            <a:ext cx="433388" cy="366713"/>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38919" name="Text Box 9"/>
          <p:cNvSpPr txBox="1">
            <a:spLocks noChangeArrowheads="1"/>
          </p:cNvSpPr>
          <p:nvPr/>
        </p:nvSpPr>
        <p:spPr bwMode="auto">
          <a:xfrm>
            <a:off x="7059612" y="3599664"/>
            <a:ext cx="466725" cy="366712"/>
          </a:xfrm>
          <a:prstGeom prst="rect">
            <a:avLst/>
          </a:prstGeom>
          <a:noFill/>
          <a:ln w="9525">
            <a:noFill/>
            <a:miter lim="800000"/>
            <a:headEnd/>
            <a:tailEnd/>
          </a:ln>
        </p:spPr>
        <p:txBody>
          <a:bodyPr wrap="none">
            <a:spAutoFit/>
          </a:bodyPr>
          <a:lstStyle/>
          <a:p>
            <a:r>
              <a:rPr lang="en-AU">
                <a:solidFill>
                  <a:srgbClr val="3333FF"/>
                </a:solidFill>
              </a:rPr>
              <a:t>v</a:t>
            </a:r>
            <a:r>
              <a:rPr lang="en-AU" baseline="-25000">
                <a:solidFill>
                  <a:srgbClr val="3333FF"/>
                </a:solidFill>
              </a:rPr>
              <a:t>10</a:t>
            </a:r>
          </a:p>
        </p:txBody>
      </p:sp>
      <p:sp>
        <p:nvSpPr>
          <p:cNvPr id="38920" name="Text Box 10"/>
          <p:cNvSpPr txBox="1">
            <a:spLocks noChangeArrowheads="1"/>
          </p:cNvSpPr>
          <p:nvPr/>
        </p:nvSpPr>
        <p:spPr bwMode="auto">
          <a:xfrm>
            <a:off x="7491412" y="4387372"/>
            <a:ext cx="555625" cy="366713"/>
          </a:xfrm>
          <a:prstGeom prst="rect">
            <a:avLst/>
          </a:prstGeom>
          <a:noFill/>
          <a:ln w="9525">
            <a:noFill/>
            <a:miter lim="800000"/>
            <a:headEnd/>
            <a:tailEnd/>
          </a:ln>
        </p:spPr>
        <p:txBody>
          <a:bodyPr wrap="none">
            <a:spAutoFit/>
          </a:bodyPr>
          <a:lstStyle/>
          <a:p>
            <a:r>
              <a:rPr lang="en-AU" dirty="0">
                <a:solidFill>
                  <a:srgbClr val="33CC33"/>
                </a:solidFill>
              </a:rPr>
              <a:t>-u</a:t>
            </a:r>
            <a:r>
              <a:rPr lang="en-AU" baseline="-25000" dirty="0">
                <a:solidFill>
                  <a:srgbClr val="33CC33"/>
                </a:solidFill>
              </a:rPr>
              <a:t>10</a:t>
            </a:r>
          </a:p>
        </p:txBody>
      </p:sp>
      <p:sp>
        <p:nvSpPr>
          <p:cNvPr id="38921" name="Text Box 11"/>
          <p:cNvSpPr txBox="1">
            <a:spLocks noChangeArrowheads="1"/>
          </p:cNvSpPr>
          <p:nvPr/>
        </p:nvSpPr>
        <p:spPr bwMode="auto">
          <a:xfrm>
            <a:off x="6556375" y="2056614"/>
            <a:ext cx="838200" cy="366712"/>
          </a:xfrm>
          <a:prstGeom prst="rect">
            <a:avLst/>
          </a:prstGeom>
          <a:noFill/>
          <a:ln w="9525">
            <a:noFill/>
            <a:miter lim="800000"/>
            <a:headEnd/>
            <a:tailEnd/>
          </a:ln>
        </p:spPr>
        <p:txBody>
          <a:bodyPr wrap="none">
            <a:spAutoFit/>
          </a:bodyPr>
          <a:lstStyle/>
          <a:p>
            <a:r>
              <a:rPr lang="en-AU">
                <a:solidFill>
                  <a:srgbClr val="FF00FF"/>
                </a:solidFill>
              </a:rPr>
              <a:t>100w</a:t>
            </a:r>
            <a:r>
              <a:rPr lang="en-AU" baseline="-25000">
                <a:solidFill>
                  <a:srgbClr val="FF00FF"/>
                </a:solidFill>
              </a:rPr>
              <a:t>∞</a:t>
            </a:r>
          </a:p>
        </p:txBody>
      </p:sp>
      <p:sp>
        <p:nvSpPr>
          <p:cNvPr id="38922" name="Text Box 12"/>
          <p:cNvSpPr txBox="1">
            <a:spLocks noChangeArrowheads="1"/>
          </p:cNvSpPr>
          <p:nvPr/>
        </p:nvSpPr>
        <p:spPr bwMode="auto">
          <a:xfrm>
            <a:off x="4899025" y="2775751"/>
            <a:ext cx="631825" cy="366713"/>
          </a:xfrm>
          <a:prstGeom prst="rect">
            <a:avLst/>
          </a:prstGeom>
          <a:noFill/>
          <a:ln w="9525">
            <a:noFill/>
            <a:miter lim="800000"/>
            <a:headEnd/>
            <a:tailEnd/>
          </a:ln>
        </p:spPr>
        <p:txBody>
          <a:bodyPr wrap="none">
            <a:spAutoFit/>
          </a:bodyPr>
          <a:lstStyle/>
          <a:p>
            <a:r>
              <a:rPr lang="en-AU">
                <a:solidFill>
                  <a:srgbClr val="33CCCC"/>
                </a:solidFill>
                <a:cs typeface="Arial" charset="0"/>
              </a:rPr>
              <a:t>10</a:t>
            </a:r>
            <a:r>
              <a:rPr lang="en-AU" baseline="30000">
                <a:solidFill>
                  <a:srgbClr val="33CCCC"/>
                </a:solidFill>
                <a:cs typeface="Arial" charset="0"/>
              </a:rPr>
              <a:t>4</a:t>
            </a:r>
            <a:r>
              <a:rPr lang="el-GR">
                <a:solidFill>
                  <a:srgbClr val="33CCCC"/>
                </a:solidFill>
                <a:cs typeface="Arial" charset="0"/>
              </a:rPr>
              <a:t>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srcRect/>
          <a:stretch>
            <a:fillRect/>
          </a:stretch>
        </p:blipFill>
        <p:spPr bwMode="auto">
          <a:xfrm>
            <a:off x="2757488" y="3456545"/>
            <a:ext cx="3592512" cy="1016000"/>
          </a:xfrm>
          <a:prstGeom prst="rect">
            <a:avLst/>
          </a:prstGeom>
          <a:noFill/>
          <a:ln w="9525">
            <a:noFill/>
            <a:miter lim="800000"/>
            <a:headEnd/>
            <a:tailEnd/>
          </a:ln>
        </p:spPr>
      </p:pic>
      <p:sp>
        <p:nvSpPr>
          <p:cNvPr id="39940" name="Rectangle 2"/>
          <p:cNvSpPr>
            <a:spLocks noGrp="1" noChangeArrowheads="1"/>
          </p:cNvSpPr>
          <p:nvPr>
            <p:ph type="title"/>
          </p:nvPr>
        </p:nvSpPr>
        <p:spPr/>
        <p:txBody>
          <a:bodyPr/>
          <a:lstStyle/>
          <a:p>
            <a:pPr eaLnBrk="1" hangingPunct="1"/>
            <a:r>
              <a:rPr lang="en-AU" smtClean="0"/>
              <a:t>The w</a:t>
            </a:r>
            <a:r>
              <a:rPr lang="en-AU" baseline="-25000" smtClean="0">
                <a:cs typeface="Arial" charset="0"/>
              </a:rPr>
              <a:t>∞</a:t>
            </a:r>
            <a:r>
              <a:rPr lang="en-AU" smtClean="0"/>
              <a:t> equation</a:t>
            </a:r>
          </a:p>
        </p:txBody>
      </p:sp>
      <p:sp>
        <p:nvSpPr>
          <p:cNvPr id="39939" name="Rectangle 3"/>
          <p:cNvSpPr>
            <a:spLocks noGrp="1" noChangeArrowheads="1"/>
          </p:cNvSpPr>
          <p:nvPr>
            <p:ph type="body" idx="1"/>
          </p:nvPr>
        </p:nvSpPr>
        <p:spPr>
          <a:xfrm>
            <a:off x="468313" y="4762123"/>
            <a:ext cx="8350250" cy="1906917"/>
          </a:xfrm>
        </p:spPr>
        <p:txBody>
          <a:bodyPr/>
          <a:lstStyle/>
          <a:p>
            <a:pPr eaLnBrk="1" hangingPunct="1"/>
            <a:r>
              <a:rPr lang="en-AU" sz="2000" dirty="0" smtClean="0"/>
              <a:t>Expanding the TC expression:</a:t>
            </a:r>
          </a:p>
        </p:txBody>
      </p:sp>
      <p:pic>
        <p:nvPicPr>
          <p:cNvPr id="39942" name="Picture 4"/>
          <p:cNvPicPr>
            <a:picLocks noChangeAspect="1" noChangeArrowheads="1"/>
          </p:cNvPicPr>
          <p:nvPr/>
        </p:nvPicPr>
        <p:blipFill>
          <a:blip r:embed="rId3"/>
          <a:srcRect/>
          <a:stretch>
            <a:fillRect/>
          </a:stretch>
        </p:blipFill>
        <p:spPr bwMode="auto">
          <a:xfrm>
            <a:off x="2774950" y="2066925"/>
            <a:ext cx="3592513" cy="996950"/>
          </a:xfrm>
          <a:prstGeom prst="rect">
            <a:avLst/>
          </a:prstGeom>
          <a:noFill/>
          <a:ln w="9525">
            <a:noFill/>
            <a:miter lim="800000"/>
            <a:headEnd/>
            <a:tailEnd/>
          </a:ln>
        </p:spPr>
      </p:pic>
      <p:pic>
        <p:nvPicPr>
          <p:cNvPr id="2" name="Picture 6"/>
          <p:cNvPicPr>
            <a:picLocks noChangeAspect="1" noChangeArrowheads="1"/>
          </p:cNvPicPr>
          <p:nvPr/>
        </p:nvPicPr>
        <p:blipFill>
          <a:blip r:embed="rId4"/>
          <a:srcRect/>
          <a:stretch>
            <a:fillRect/>
          </a:stretch>
        </p:blipFill>
        <p:spPr bwMode="auto">
          <a:xfrm>
            <a:off x="898525" y="5222875"/>
            <a:ext cx="7345363" cy="996950"/>
          </a:xfrm>
          <a:prstGeom prst="rect">
            <a:avLst/>
          </a:prstGeom>
          <a:noFill/>
          <a:ln w="9525">
            <a:noFill/>
            <a:miter lim="800000"/>
            <a:headEnd/>
            <a:tailEnd/>
          </a:ln>
        </p:spPr>
      </p:pic>
      <p:sp>
        <p:nvSpPr>
          <p:cNvPr id="39944" name="Rectangle 7"/>
          <p:cNvSpPr>
            <a:spLocks noChangeArrowheads="1"/>
          </p:cNvSpPr>
          <p:nvPr/>
        </p:nvSpPr>
        <p:spPr bwMode="auto">
          <a:xfrm>
            <a:off x="468313" y="1700213"/>
            <a:ext cx="8350250" cy="4635500"/>
          </a:xfrm>
          <a:prstGeom prst="rect">
            <a:avLst/>
          </a:prstGeom>
          <a:noFill/>
          <a:ln w="9525">
            <a:noFill/>
            <a:miter lim="800000"/>
            <a:headEnd/>
            <a:tailEnd/>
          </a:ln>
        </p:spPr>
        <p:txBody>
          <a:bodyPr lIns="0" tIns="0" rIns="0" bIns="0"/>
          <a:lstStyle/>
          <a:p>
            <a:pPr marL="180975" indent="-180975">
              <a:spcBef>
                <a:spcPct val="20000"/>
              </a:spcBef>
              <a:buFontTx/>
              <a:buChar char="•"/>
            </a:pPr>
            <a:r>
              <a:rPr lang="en-AU" sz="2000" dirty="0" err="1">
                <a:solidFill>
                  <a:srgbClr val="006F93"/>
                </a:solidFill>
              </a:rPr>
              <a:t>Kepert</a:t>
            </a:r>
            <a:r>
              <a:rPr lang="en-AU" sz="2000" dirty="0">
                <a:solidFill>
                  <a:srgbClr val="006F93"/>
                </a:solidFill>
              </a:rPr>
              <a:t> (2001) gives an analytical expression for w above the BL in a TC</a:t>
            </a:r>
          </a:p>
        </p:txBody>
      </p:sp>
      <p:sp>
        <p:nvSpPr>
          <p:cNvPr id="3" name="Rectangle 8"/>
          <p:cNvSpPr>
            <a:spLocks noChangeArrowheads="1"/>
          </p:cNvSpPr>
          <p:nvPr/>
        </p:nvSpPr>
        <p:spPr bwMode="auto">
          <a:xfrm>
            <a:off x="468313" y="3284537"/>
            <a:ext cx="8350250" cy="3051175"/>
          </a:xfrm>
          <a:prstGeom prst="rect">
            <a:avLst/>
          </a:prstGeom>
          <a:noFill/>
          <a:ln w="9525">
            <a:noFill/>
            <a:miter lim="800000"/>
            <a:headEnd/>
            <a:tailEnd/>
          </a:ln>
        </p:spPr>
        <p:txBody>
          <a:bodyPr lIns="0" tIns="0" rIns="0" bIns="0"/>
          <a:lstStyle/>
          <a:p>
            <a:pPr marL="180975" indent="-180975">
              <a:spcBef>
                <a:spcPct val="20000"/>
              </a:spcBef>
            </a:pPr>
            <a:r>
              <a:rPr lang="en-AU" sz="2000" dirty="0" smtClean="0">
                <a:solidFill>
                  <a:srgbClr val="006F93"/>
                </a:solidFill>
              </a:rPr>
              <a:t>which </a:t>
            </a:r>
            <a:r>
              <a:rPr lang="en-AU" sz="2000" dirty="0">
                <a:solidFill>
                  <a:srgbClr val="006F93"/>
                </a:solidFill>
              </a:rPr>
              <a:t>can be compared to the classical </a:t>
            </a:r>
            <a:r>
              <a:rPr lang="en-AU" sz="2000" dirty="0" err="1">
                <a:solidFill>
                  <a:srgbClr val="006F93"/>
                </a:solidFill>
              </a:rPr>
              <a:t>Ekman</a:t>
            </a:r>
            <a:r>
              <a:rPr lang="en-AU" sz="2000" dirty="0">
                <a:solidFill>
                  <a:srgbClr val="006F93"/>
                </a:solidFill>
              </a:rPr>
              <a:t> expression</a:t>
            </a:r>
          </a:p>
        </p:txBody>
      </p:sp>
      <p:sp>
        <p:nvSpPr>
          <p:cNvPr id="39945" name="Oval 9"/>
          <p:cNvSpPr>
            <a:spLocks noChangeArrowheads="1"/>
          </p:cNvSpPr>
          <p:nvPr/>
        </p:nvSpPr>
        <p:spPr bwMode="auto">
          <a:xfrm>
            <a:off x="3779838" y="2130897"/>
            <a:ext cx="688975" cy="863600"/>
          </a:xfrm>
          <a:prstGeom prst="ellipse">
            <a:avLst/>
          </a:prstGeom>
          <a:noFill/>
          <a:ln w="25400">
            <a:solidFill>
              <a:srgbClr val="FF0000"/>
            </a:solidFill>
            <a:round/>
            <a:headEnd/>
            <a:tailEnd/>
          </a:ln>
        </p:spPr>
        <p:txBody>
          <a:bodyPr wrap="none" anchor="ctr"/>
          <a:lstStyle/>
          <a:p>
            <a:endParaRPr lang="en-US"/>
          </a:p>
        </p:txBody>
      </p:sp>
      <p:sp>
        <p:nvSpPr>
          <p:cNvPr id="39946" name="Oval 10"/>
          <p:cNvSpPr>
            <a:spLocks noChangeArrowheads="1"/>
          </p:cNvSpPr>
          <p:nvPr/>
        </p:nvSpPr>
        <p:spPr bwMode="auto">
          <a:xfrm>
            <a:off x="5003800" y="3601007"/>
            <a:ext cx="688975" cy="719138"/>
          </a:xfrm>
          <a:prstGeom prst="ellipse">
            <a:avLst/>
          </a:prstGeom>
          <a:noFill/>
          <a:ln w="25400">
            <a:solidFill>
              <a:srgbClr val="FF0000"/>
            </a:solidFill>
            <a:round/>
            <a:headEnd/>
            <a:tailEnd/>
          </a:ln>
        </p:spPr>
        <p:txBody>
          <a:bodyPr wrap="none" anchor="ctr"/>
          <a:lstStyle/>
          <a:p>
            <a:endParaRPr lang="en-US"/>
          </a:p>
        </p:txBody>
      </p:sp>
      <p:sp>
        <p:nvSpPr>
          <p:cNvPr id="39948" name="Oval 12"/>
          <p:cNvSpPr>
            <a:spLocks noChangeArrowheads="1"/>
          </p:cNvSpPr>
          <p:nvPr/>
        </p:nvSpPr>
        <p:spPr bwMode="auto">
          <a:xfrm>
            <a:off x="4427538" y="2130897"/>
            <a:ext cx="1657350" cy="503237"/>
          </a:xfrm>
          <a:prstGeom prst="ellipse">
            <a:avLst/>
          </a:prstGeom>
          <a:noFill/>
          <a:ln w="25400">
            <a:solidFill>
              <a:srgbClr val="0000FF"/>
            </a:solidFill>
            <a:round/>
            <a:headEnd/>
            <a:tailEnd/>
          </a:ln>
        </p:spPr>
        <p:txBody>
          <a:bodyPr wrap="none" anchor="ctr"/>
          <a:lstStyle/>
          <a:p>
            <a:endParaRPr lang="en-US"/>
          </a:p>
        </p:txBody>
      </p:sp>
      <p:sp>
        <p:nvSpPr>
          <p:cNvPr id="39949" name="Oval 13"/>
          <p:cNvSpPr>
            <a:spLocks noChangeArrowheads="1"/>
          </p:cNvSpPr>
          <p:nvPr/>
        </p:nvSpPr>
        <p:spPr bwMode="auto">
          <a:xfrm rot="6512224">
            <a:off x="5391150" y="3853420"/>
            <a:ext cx="798513" cy="236537"/>
          </a:xfrm>
          <a:prstGeom prst="ellipse">
            <a:avLst/>
          </a:prstGeom>
          <a:noFill/>
          <a:ln w="25400">
            <a:solidFill>
              <a:srgbClr val="0000FF"/>
            </a:solidFill>
            <a:round/>
            <a:headEnd/>
            <a:tailEnd/>
          </a:ln>
        </p:spPr>
        <p:txBody>
          <a:bodyPr wrap="none" anchor="ctr"/>
          <a:lstStyle/>
          <a:p>
            <a:endParaRPr lang="en-US"/>
          </a:p>
        </p:txBody>
      </p:sp>
      <p:sp>
        <p:nvSpPr>
          <p:cNvPr id="39950" name="Oval 14"/>
          <p:cNvSpPr>
            <a:spLocks noChangeArrowheads="1"/>
          </p:cNvSpPr>
          <p:nvPr/>
        </p:nvSpPr>
        <p:spPr bwMode="auto">
          <a:xfrm>
            <a:off x="4572000" y="2562697"/>
            <a:ext cx="1152525" cy="360362"/>
          </a:xfrm>
          <a:prstGeom prst="ellipse">
            <a:avLst/>
          </a:prstGeom>
          <a:noFill/>
          <a:ln w="25400">
            <a:solidFill>
              <a:srgbClr val="008000"/>
            </a:solidFill>
            <a:round/>
            <a:headEnd/>
            <a:tailEnd/>
          </a:ln>
        </p:spPr>
        <p:txBody>
          <a:bodyPr wrap="none" anchor="ctr"/>
          <a:lstStyle/>
          <a:p>
            <a:endParaRPr lang="en-US"/>
          </a:p>
        </p:txBody>
      </p:sp>
      <p:sp>
        <p:nvSpPr>
          <p:cNvPr id="39951" name="Oval 15"/>
          <p:cNvSpPr>
            <a:spLocks noChangeArrowheads="1"/>
          </p:cNvSpPr>
          <p:nvPr/>
        </p:nvSpPr>
        <p:spPr bwMode="auto">
          <a:xfrm>
            <a:off x="5867400" y="3961370"/>
            <a:ext cx="217488" cy="360362"/>
          </a:xfrm>
          <a:prstGeom prst="ellipse">
            <a:avLst/>
          </a:prstGeom>
          <a:noFill/>
          <a:ln w="25400">
            <a:solidFill>
              <a:srgbClr val="008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946"/>
                                        </p:tgtEl>
                                        <p:attrNameLst>
                                          <p:attrName>style.visibility</p:attrName>
                                        </p:attrNameLst>
                                      </p:cBhvr>
                                      <p:to>
                                        <p:strVal val="visible"/>
                                      </p:to>
                                    </p:set>
                                    <p:anim calcmode="lin" valueType="num">
                                      <p:cBhvr additive="base">
                                        <p:cTn id="17" dur="500" fill="hold"/>
                                        <p:tgtEl>
                                          <p:spTgt spid="39946"/>
                                        </p:tgtEl>
                                        <p:attrNameLst>
                                          <p:attrName>ppt_x</p:attrName>
                                        </p:attrNameLst>
                                      </p:cBhvr>
                                      <p:tavLst>
                                        <p:tav tm="0">
                                          <p:val>
                                            <p:strVal val="#ppt_x"/>
                                          </p:val>
                                        </p:tav>
                                        <p:tav tm="100000">
                                          <p:val>
                                            <p:strVal val="#ppt_x"/>
                                          </p:val>
                                        </p:tav>
                                      </p:tavLst>
                                    </p:anim>
                                    <p:anim calcmode="lin" valueType="num">
                                      <p:cBhvr additive="base">
                                        <p:cTn id="18" dur="500" fill="hold"/>
                                        <p:tgtEl>
                                          <p:spTgt spid="399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9948"/>
                                        </p:tgtEl>
                                        <p:attrNameLst>
                                          <p:attrName>style.visibility</p:attrName>
                                        </p:attrNameLst>
                                      </p:cBhvr>
                                      <p:to>
                                        <p:strVal val="visible"/>
                                      </p:to>
                                    </p:set>
                                    <p:anim calcmode="lin" valueType="num">
                                      <p:cBhvr additive="base">
                                        <p:cTn id="23" dur="500" fill="hold"/>
                                        <p:tgtEl>
                                          <p:spTgt spid="39948"/>
                                        </p:tgtEl>
                                        <p:attrNameLst>
                                          <p:attrName>ppt_x</p:attrName>
                                        </p:attrNameLst>
                                      </p:cBhvr>
                                      <p:tavLst>
                                        <p:tav tm="0">
                                          <p:val>
                                            <p:strVal val="#ppt_x"/>
                                          </p:val>
                                        </p:tav>
                                        <p:tav tm="100000">
                                          <p:val>
                                            <p:strVal val="#ppt_x"/>
                                          </p:val>
                                        </p:tav>
                                      </p:tavLst>
                                    </p:anim>
                                    <p:anim calcmode="lin" valueType="num">
                                      <p:cBhvr additive="base">
                                        <p:cTn id="24" dur="500" fill="hold"/>
                                        <p:tgtEl>
                                          <p:spTgt spid="399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949"/>
                                        </p:tgtEl>
                                        <p:attrNameLst>
                                          <p:attrName>style.visibility</p:attrName>
                                        </p:attrNameLst>
                                      </p:cBhvr>
                                      <p:to>
                                        <p:strVal val="visible"/>
                                      </p:to>
                                    </p:set>
                                    <p:anim calcmode="lin" valueType="num">
                                      <p:cBhvr additive="base">
                                        <p:cTn id="27" dur="500" fill="hold"/>
                                        <p:tgtEl>
                                          <p:spTgt spid="39949"/>
                                        </p:tgtEl>
                                        <p:attrNameLst>
                                          <p:attrName>ppt_x</p:attrName>
                                        </p:attrNameLst>
                                      </p:cBhvr>
                                      <p:tavLst>
                                        <p:tav tm="0">
                                          <p:val>
                                            <p:strVal val="#ppt_x"/>
                                          </p:val>
                                        </p:tav>
                                        <p:tav tm="100000">
                                          <p:val>
                                            <p:strVal val="#ppt_x"/>
                                          </p:val>
                                        </p:tav>
                                      </p:tavLst>
                                    </p:anim>
                                    <p:anim calcmode="lin" valueType="num">
                                      <p:cBhvr additive="base">
                                        <p:cTn id="28"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9950"/>
                                        </p:tgtEl>
                                        <p:attrNameLst>
                                          <p:attrName>style.visibility</p:attrName>
                                        </p:attrNameLst>
                                      </p:cBhvr>
                                      <p:to>
                                        <p:strVal val="visible"/>
                                      </p:to>
                                    </p:set>
                                    <p:anim calcmode="lin" valueType="num">
                                      <p:cBhvr additive="base">
                                        <p:cTn id="33" dur="500" fill="hold"/>
                                        <p:tgtEl>
                                          <p:spTgt spid="39950"/>
                                        </p:tgtEl>
                                        <p:attrNameLst>
                                          <p:attrName>ppt_x</p:attrName>
                                        </p:attrNameLst>
                                      </p:cBhvr>
                                      <p:tavLst>
                                        <p:tav tm="0">
                                          <p:val>
                                            <p:strVal val="#ppt_x"/>
                                          </p:val>
                                        </p:tav>
                                        <p:tav tm="100000">
                                          <p:val>
                                            <p:strVal val="#ppt_x"/>
                                          </p:val>
                                        </p:tav>
                                      </p:tavLst>
                                    </p:anim>
                                    <p:anim calcmode="lin" valueType="num">
                                      <p:cBhvr additive="base">
                                        <p:cTn id="34" dur="500" fill="hold"/>
                                        <p:tgtEl>
                                          <p:spTgt spid="399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951"/>
                                        </p:tgtEl>
                                        <p:attrNameLst>
                                          <p:attrName>style.visibility</p:attrName>
                                        </p:attrNameLst>
                                      </p:cBhvr>
                                      <p:to>
                                        <p:strVal val="visible"/>
                                      </p:to>
                                    </p:set>
                                    <p:anim calcmode="lin" valueType="num">
                                      <p:cBhvr additive="base">
                                        <p:cTn id="37" dur="500" fill="hold"/>
                                        <p:tgtEl>
                                          <p:spTgt spid="39951"/>
                                        </p:tgtEl>
                                        <p:attrNameLst>
                                          <p:attrName>ppt_x</p:attrName>
                                        </p:attrNameLst>
                                      </p:cBhvr>
                                      <p:tavLst>
                                        <p:tav tm="0">
                                          <p:val>
                                            <p:strVal val="#ppt_x"/>
                                          </p:val>
                                        </p:tav>
                                        <p:tav tm="100000">
                                          <p:val>
                                            <p:strVal val="#ppt_x"/>
                                          </p:val>
                                        </p:tav>
                                      </p:tavLst>
                                    </p:anim>
                                    <p:anim calcmode="lin" valueType="num">
                                      <p:cBhvr additive="base">
                                        <p:cTn id="3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 grpId="0"/>
      <p:bldP spid="39945" grpId="0" animBg="1"/>
      <p:bldP spid="39946" grpId="0" animBg="1"/>
      <p:bldP spid="39948" grpId="0" animBg="1"/>
      <p:bldP spid="39949" grpId="0" animBg="1"/>
      <p:bldP spid="39950" grpId="0" animBg="1"/>
      <p:bldP spid="399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AU" smtClean="0"/>
              <a:t>Why the outer RMW has a stronger updraft</a:t>
            </a:r>
          </a:p>
        </p:txBody>
      </p:sp>
      <p:pic>
        <p:nvPicPr>
          <p:cNvPr id="40964" name="Picture 4"/>
          <p:cNvPicPr>
            <a:picLocks noChangeAspect="1" noChangeArrowheads="1"/>
          </p:cNvPicPr>
          <p:nvPr/>
        </p:nvPicPr>
        <p:blipFill>
          <a:blip r:embed="rId2"/>
          <a:srcRect t="19867"/>
          <a:stretch>
            <a:fillRect/>
          </a:stretch>
        </p:blipFill>
        <p:spPr bwMode="auto">
          <a:xfrm>
            <a:off x="342900" y="2756885"/>
            <a:ext cx="8456613" cy="2439988"/>
          </a:xfrm>
          <a:prstGeom prst="rect">
            <a:avLst/>
          </a:prstGeom>
          <a:noFill/>
          <a:ln w="9525">
            <a:noFill/>
            <a:miter lim="800000"/>
            <a:headEnd/>
            <a:tailEnd/>
          </a:ln>
        </p:spPr>
      </p:pic>
      <p:pic>
        <p:nvPicPr>
          <p:cNvPr id="40965" name="Picture 5"/>
          <p:cNvPicPr>
            <a:picLocks noChangeAspect="1" noChangeArrowheads="1"/>
          </p:cNvPicPr>
          <p:nvPr/>
        </p:nvPicPr>
        <p:blipFill>
          <a:blip r:embed="rId3"/>
          <a:srcRect/>
          <a:stretch>
            <a:fillRect/>
          </a:stretch>
        </p:blipFill>
        <p:spPr bwMode="auto">
          <a:xfrm>
            <a:off x="898525" y="1640572"/>
            <a:ext cx="7345363" cy="996950"/>
          </a:xfrm>
          <a:prstGeom prst="rect">
            <a:avLst/>
          </a:prstGeom>
          <a:noFill/>
          <a:ln w="9525">
            <a:noFill/>
            <a:miter lim="800000"/>
            <a:headEnd/>
            <a:tailEnd/>
          </a:ln>
        </p:spPr>
      </p:pic>
      <p:sp>
        <p:nvSpPr>
          <p:cNvPr id="40966" name="Line 6"/>
          <p:cNvSpPr>
            <a:spLocks noChangeShapeType="1"/>
          </p:cNvSpPr>
          <p:nvPr/>
        </p:nvSpPr>
        <p:spPr bwMode="auto">
          <a:xfrm>
            <a:off x="1476375" y="2288272"/>
            <a:ext cx="647700" cy="1728788"/>
          </a:xfrm>
          <a:prstGeom prst="line">
            <a:avLst/>
          </a:prstGeom>
          <a:noFill/>
          <a:ln w="38100">
            <a:solidFill>
              <a:srgbClr val="FF0000"/>
            </a:solidFill>
            <a:round/>
            <a:headEnd/>
            <a:tailEnd type="stealth" w="lg" len="lg"/>
          </a:ln>
        </p:spPr>
        <p:txBody>
          <a:bodyPr/>
          <a:lstStyle/>
          <a:p>
            <a:endParaRPr lang="en-AU"/>
          </a:p>
        </p:txBody>
      </p:sp>
      <p:sp>
        <p:nvSpPr>
          <p:cNvPr id="40967" name="Line 7"/>
          <p:cNvSpPr>
            <a:spLocks noChangeShapeType="1"/>
          </p:cNvSpPr>
          <p:nvPr/>
        </p:nvSpPr>
        <p:spPr bwMode="auto">
          <a:xfrm>
            <a:off x="2987675" y="2504172"/>
            <a:ext cx="1079500" cy="504825"/>
          </a:xfrm>
          <a:prstGeom prst="line">
            <a:avLst/>
          </a:prstGeom>
          <a:noFill/>
          <a:ln w="38100">
            <a:solidFill>
              <a:srgbClr val="FF0000"/>
            </a:solidFill>
            <a:round/>
            <a:headEnd/>
            <a:tailEnd type="stealth" w="lg" len="lg"/>
          </a:ln>
        </p:spPr>
        <p:txBody>
          <a:bodyPr/>
          <a:lstStyle/>
          <a:p>
            <a:endParaRPr lang="en-AU"/>
          </a:p>
        </p:txBody>
      </p:sp>
      <p:sp>
        <p:nvSpPr>
          <p:cNvPr id="40968" name="Line 8"/>
          <p:cNvSpPr>
            <a:spLocks noChangeShapeType="1"/>
          </p:cNvSpPr>
          <p:nvPr/>
        </p:nvSpPr>
        <p:spPr bwMode="auto">
          <a:xfrm flipH="1">
            <a:off x="4391025" y="2432735"/>
            <a:ext cx="2125663" cy="1962150"/>
          </a:xfrm>
          <a:prstGeom prst="line">
            <a:avLst/>
          </a:prstGeom>
          <a:noFill/>
          <a:ln w="38100">
            <a:solidFill>
              <a:srgbClr val="FF0000"/>
            </a:solidFill>
            <a:round/>
            <a:headEnd/>
            <a:tailEnd type="stealth" w="lg" len="lg"/>
          </a:ln>
        </p:spPr>
        <p:txBody>
          <a:bodyPr/>
          <a:lstStyle/>
          <a:p>
            <a:endParaRPr lang="en-AU"/>
          </a:p>
        </p:txBody>
      </p:sp>
      <p:sp>
        <p:nvSpPr>
          <p:cNvPr id="40969" name="Text Box 9"/>
          <p:cNvSpPr txBox="1">
            <a:spLocks noChangeArrowheads="1"/>
          </p:cNvSpPr>
          <p:nvPr/>
        </p:nvSpPr>
        <p:spPr bwMode="auto">
          <a:xfrm>
            <a:off x="1476375" y="3224897"/>
            <a:ext cx="295275" cy="366713"/>
          </a:xfrm>
          <a:prstGeom prst="rect">
            <a:avLst/>
          </a:prstGeom>
          <a:noFill/>
          <a:ln w="9525">
            <a:noFill/>
            <a:miter lim="800000"/>
            <a:headEnd/>
            <a:tailEnd/>
          </a:ln>
        </p:spPr>
        <p:txBody>
          <a:bodyPr wrap="none">
            <a:spAutoFit/>
          </a:bodyPr>
          <a:lstStyle/>
          <a:p>
            <a:r>
              <a:rPr lang="el-GR" i="1">
                <a:solidFill>
                  <a:srgbClr val="006F93"/>
                </a:solidFill>
              </a:rPr>
              <a:t>ς</a:t>
            </a:r>
            <a:endParaRPr lang="en-AU" i="1">
              <a:solidFill>
                <a:srgbClr val="006F93"/>
              </a:solidFill>
            </a:endParaRPr>
          </a:p>
        </p:txBody>
      </p:sp>
      <p:sp>
        <p:nvSpPr>
          <p:cNvPr id="40970" name="Text Box 11"/>
          <p:cNvSpPr txBox="1">
            <a:spLocks noChangeArrowheads="1"/>
          </p:cNvSpPr>
          <p:nvPr/>
        </p:nvSpPr>
        <p:spPr bwMode="auto">
          <a:xfrm>
            <a:off x="1476375" y="5456922"/>
            <a:ext cx="1477963" cy="1044575"/>
          </a:xfrm>
          <a:prstGeom prst="rect">
            <a:avLst/>
          </a:prstGeom>
          <a:solidFill>
            <a:srgbClr val="FFFF99"/>
          </a:solidFill>
          <a:ln w="38100">
            <a:solidFill>
              <a:srgbClr val="FF9900"/>
            </a:solidFill>
            <a:miter lim="800000"/>
            <a:headEnd/>
            <a:tailEnd/>
          </a:ln>
        </p:spPr>
        <p:txBody>
          <a:bodyPr wrap="none">
            <a:spAutoFit/>
          </a:bodyPr>
          <a:lstStyle/>
          <a:p>
            <a:r>
              <a:rPr lang="en-AU" sz="2000"/>
              <a:t>Big </a:t>
            </a:r>
            <a:r>
              <a:rPr lang="el-GR" sz="2000">
                <a:cs typeface="Arial" charset="0"/>
              </a:rPr>
              <a:t>Δς</a:t>
            </a:r>
            <a:endParaRPr lang="en-AU" sz="2000">
              <a:cs typeface="Arial" charset="0"/>
            </a:endParaRPr>
          </a:p>
          <a:p>
            <a:r>
              <a:rPr lang="en-AU" sz="2000">
                <a:cs typeface="Arial" charset="0"/>
              </a:rPr>
              <a:t>Big </a:t>
            </a:r>
            <a:r>
              <a:rPr lang="el-GR" sz="2000"/>
              <a:t>ς</a:t>
            </a:r>
            <a:endParaRPr lang="en-AU" sz="2000"/>
          </a:p>
          <a:p>
            <a:r>
              <a:rPr lang="en-AU" sz="2000"/>
              <a:t>=&gt; Small w</a:t>
            </a:r>
            <a:endParaRPr lang="el-GR" sz="2000"/>
          </a:p>
        </p:txBody>
      </p:sp>
      <p:sp>
        <p:nvSpPr>
          <p:cNvPr id="40971" name="Text Box 12"/>
          <p:cNvSpPr txBox="1">
            <a:spLocks noChangeArrowheads="1"/>
          </p:cNvSpPr>
          <p:nvPr/>
        </p:nvSpPr>
        <p:spPr bwMode="auto">
          <a:xfrm>
            <a:off x="3960813" y="5456922"/>
            <a:ext cx="1220787" cy="1044575"/>
          </a:xfrm>
          <a:prstGeom prst="rect">
            <a:avLst/>
          </a:prstGeom>
          <a:solidFill>
            <a:srgbClr val="FFFF99"/>
          </a:solidFill>
          <a:ln w="38100">
            <a:solidFill>
              <a:srgbClr val="FF9900"/>
            </a:solidFill>
            <a:miter lim="800000"/>
            <a:headEnd/>
            <a:tailEnd/>
          </a:ln>
        </p:spPr>
        <p:txBody>
          <a:bodyPr wrap="none">
            <a:spAutoFit/>
          </a:bodyPr>
          <a:lstStyle/>
          <a:p>
            <a:r>
              <a:rPr lang="en-AU" sz="2000"/>
              <a:t>Small </a:t>
            </a:r>
            <a:r>
              <a:rPr lang="el-GR" sz="2000">
                <a:cs typeface="Arial" charset="0"/>
              </a:rPr>
              <a:t>Δς</a:t>
            </a:r>
            <a:endParaRPr lang="en-AU" sz="2000">
              <a:cs typeface="Arial" charset="0"/>
            </a:endParaRPr>
          </a:p>
          <a:p>
            <a:r>
              <a:rPr lang="en-AU" sz="2000">
                <a:cs typeface="Arial" charset="0"/>
              </a:rPr>
              <a:t>Small </a:t>
            </a:r>
            <a:r>
              <a:rPr lang="el-GR" sz="2000"/>
              <a:t>ς</a:t>
            </a:r>
            <a:endParaRPr lang="en-AU" sz="2000"/>
          </a:p>
          <a:p>
            <a:r>
              <a:rPr lang="en-AU" sz="2000"/>
              <a:t>=&gt; Big w</a:t>
            </a:r>
            <a:endParaRPr lang="el-GR" sz="2000"/>
          </a:p>
        </p:txBody>
      </p:sp>
      <p:sp>
        <p:nvSpPr>
          <p:cNvPr id="40972" name="Line 13"/>
          <p:cNvSpPr>
            <a:spLocks noChangeShapeType="1"/>
          </p:cNvSpPr>
          <p:nvPr/>
        </p:nvSpPr>
        <p:spPr bwMode="auto">
          <a:xfrm flipV="1">
            <a:off x="2195513" y="4593322"/>
            <a:ext cx="144462" cy="863600"/>
          </a:xfrm>
          <a:prstGeom prst="line">
            <a:avLst/>
          </a:prstGeom>
          <a:noFill/>
          <a:ln w="38100">
            <a:solidFill>
              <a:srgbClr val="FF9900"/>
            </a:solidFill>
            <a:round/>
            <a:headEnd/>
            <a:tailEnd type="stealth" w="lg" len="lg"/>
          </a:ln>
        </p:spPr>
        <p:txBody>
          <a:bodyPr/>
          <a:lstStyle/>
          <a:p>
            <a:endParaRPr lang="en-AU"/>
          </a:p>
        </p:txBody>
      </p:sp>
      <p:sp>
        <p:nvSpPr>
          <p:cNvPr id="40973" name="Line 14"/>
          <p:cNvSpPr>
            <a:spLocks noChangeShapeType="1"/>
          </p:cNvSpPr>
          <p:nvPr/>
        </p:nvSpPr>
        <p:spPr bwMode="auto">
          <a:xfrm flipH="1" flipV="1">
            <a:off x="4356100" y="4809222"/>
            <a:ext cx="71438" cy="646113"/>
          </a:xfrm>
          <a:prstGeom prst="line">
            <a:avLst/>
          </a:prstGeom>
          <a:noFill/>
          <a:ln w="38100">
            <a:solidFill>
              <a:srgbClr val="FF9900"/>
            </a:solidFill>
            <a:round/>
            <a:headEnd/>
            <a:tailEnd type="stealth" w="lg" len="lg"/>
          </a:ln>
        </p:spPr>
        <p:txBody>
          <a:bodyPr/>
          <a:lstStyle/>
          <a:p>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AU" smtClean="0"/>
              <a:t>Sensitivity 1: Halve the outer RMW vorticity</a:t>
            </a:r>
          </a:p>
        </p:txBody>
      </p:sp>
      <p:pic>
        <p:nvPicPr>
          <p:cNvPr id="41988" name="Picture 6" descr="sg0901_rzsec"/>
          <p:cNvPicPr>
            <a:picLocks noChangeAspect="1" noChangeArrowheads="1"/>
          </p:cNvPicPr>
          <p:nvPr/>
        </p:nvPicPr>
        <p:blipFill>
          <a:blip r:embed="rId2"/>
          <a:srcRect l="5994" t="7986" r="6728" b="27364"/>
          <a:stretch>
            <a:fillRect/>
          </a:stretch>
        </p:blipFill>
        <p:spPr bwMode="auto">
          <a:xfrm>
            <a:off x="0" y="1731102"/>
            <a:ext cx="4716463" cy="3495675"/>
          </a:xfrm>
          <a:prstGeom prst="rect">
            <a:avLst/>
          </a:prstGeom>
          <a:noFill/>
          <a:ln w="9525">
            <a:noFill/>
            <a:miter lim="800000"/>
            <a:headEnd/>
            <a:tailEnd/>
          </a:ln>
        </p:spPr>
      </p:pic>
      <p:pic>
        <p:nvPicPr>
          <p:cNvPr id="41989" name="Picture 7" descr="sg0901_sfc"/>
          <p:cNvPicPr>
            <a:picLocks noChangeAspect="1" noChangeArrowheads="1"/>
          </p:cNvPicPr>
          <p:nvPr/>
        </p:nvPicPr>
        <p:blipFill>
          <a:blip r:embed="rId3"/>
          <a:srcRect t="6665"/>
          <a:stretch>
            <a:fillRect/>
          </a:stretch>
        </p:blipFill>
        <p:spPr bwMode="auto">
          <a:xfrm>
            <a:off x="4787900" y="1731102"/>
            <a:ext cx="4356100" cy="4068763"/>
          </a:xfrm>
          <a:prstGeom prst="rect">
            <a:avLst/>
          </a:prstGeom>
          <a:noFill/>
          <a:ln w="9525">
            <a:noFill/>
            <a:miter lim="800000"/>
            <a:headEnd/>
            <a:tailEnd/>
          </a:ln>
        </p:spPr>
      </p:pic>
      <p:sp>
        <p:nvSpPr>
          <p:cNvPr id="41990" name="Text Box 8"/>
          <p:cNvSpPr txBox="1">
            <a:spLocks noChangeArrowheads="1"/>
          </p:cNvSpPr>
          <p:nvPr/>
        </p:nvSpPr>
        <p:spPr bwMode="auto">
          <a:xfrm>
            <a:off x="7524750" y="3026502"/>
            <a:ext cx="433388" cy="366713"/>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41991" name="Text Box 9"/>
          <p:cNvSpPr txBox="1">
            <a:spLocks noChangeArrowheads="1"/>
          </p:cNvSpPr>
          <p:nvPr/>
        </p:nvSpPr>
        <p:spPr bwMode="auto">
          <a:xfrm>
            <a:off x="7092950" y="3458302"/>
            <a:ext cx="466725" cy="366713"/>
          </a:xfrm>
          <a:prstGeom prst="rect">
            <a:avLst/>
          </a:prstGeom>
          <a:noFill/>
          <a:ln w="9525">
            <a:noFill/>
            <a:miter lim="800000"/>
            <a:headEnd/>
            <a:tailEnd/>
          </a:ln>
        </p:spPr>
        <p:txBody>
          <a:bodyPr wrap="none">
            <a:spAutoFit/>
          </a:bodyPr>
          <a:lstStyle/>
          <a:p>
            <a:r>
              <a:rPr lang="en-AU">
                <a:solidFill>
                  <a:srgbClr val="3333FF"/>
                </a:solidFill>
              </a:rPr>
              <a:t>v</a:t>
            </a:r>
            <a:r>
              <a:rPr lang="en-AU" baseline="-25000">
                <a:solidFill>
                  <a:srgbClr val="3333FF"/>
                </a:solidFill>
              </a:rPr>
              <a:t>10</a:t>
            </a:r>
          </a:p>
        </p:txBody>
      </p:sp>
      <p:sp>
        <p:nvSpPr>
          <p:cNvPr id="41992" name="Text Box 10"/>
          <p:cNvSpPr txBox="1">
            <a:spLocks noChangeArrowheads="1"/>
          </p:cNvSpPr>
          <p:nvPr/>
        </p:nvSpPr>
        <p:spPr bwMode="auto">
          <a:xfrm>
            <a:off x="7667625" y="4323490"/>
            <a:ext cx="555625" cy="366712"/>
          </a:xfrm>
          <a:prstGeom prst="rect">
            <a:avLst/>
          </a:prstGeom>
          <a:noFill/>
          <a:ln w="9525">
            <a:noFill/>
            <a:miter lim="800000"/>
            <a:headEnd/>
            <a:tailEnd/>
          </a:ln>
        </p:spPr>
        <p:txBody>
          <a:bodyPr wrap="none">
            <a:spAutoFit/>
          </a:bodyPr>
          <a:lstStyle/>
          <a:p>
            <a:r>
              <a:rPr lang="en-AU">
                <a:solidFill>
                  <a:srgbClr val="33CC33"/>
                </a:solidFill>
              </a:rPr>
              <a:t>-u</a:t>
            </a:r>
            <a:r>
              <a:rPr lang="en-AU" baseline="-25000">
                <a:solidFill>
                  <a:srgbClr val="33CC33"/>
                </a:solidFill>
              </a:rPr>
              <a:t>10</a:t>
            </a:r>
          </a:p>
        </p:txBody>
      </p:sp>
      <p:sp>
        <p:nvSpPr>
          <p:cNvPr id="41993" name="Text Box 11"/>
          <p:cNvSpPr txBox="1">
            <a:spLocks noChangeArrowheads="1"/>
          </p:cNvSpPr>
          <p:nvPr/>
        </p:nvSpPr>
        <p:spPr bwMode="auto">
          <a:xfrm>
            <a:off x="6443663" y="3812315"/>
            <a:ext cx="1017587" cy="366712"/>
          </a:xfrm>
          <a:prstGeom prst="rect">
            <a:avLst/>
          </a:prstGeom>
          <a:noFill/>
          <a:ln w="9525">
            <a:noFill/>
            <a:miter lim="800000"/>
            <a:headEnd/>
            <a:tailEnd/>
          </a:ln>
        </p:spPr>
        <p:txBody>
          <a:bodyPr wrap="none">
            <a:spAutoFit/>
          </a:bodyPr>
          <a:lstStyle/>
          <a:p>
            <a:r>
              <a:rPr lang="en-AU">
                <a:solidFill>
                  <a:srgbClr val="FF00FF"/>
                </a:solidFill>
              </a:rPr>
              <a:t>100w</a:t>
            </a:r>
            <a:r>
              <a:rPr lang="en-AU" baseline="-25000">
                <a:solidFill>
                  <a:srgbClr val="FF00FF"/>
                </a:solidFill>
              </a:rPr>
              <a:t>1km</a:t>
            </a:r>
          </a:p>
        </p:txBody>
      </p:sp>
      <p:sp>
        <p:nvSpPr>
          <p:cNvPr id="41994" name="Text Box 12"/>
          <p:cNvSpPr txBox="1">
            <a:spLocks noChangeArrowheads="1"/>
          </p:cNvSpPr>
          <p:nvPr/>
        </p:nvSpPr>
        <p:spPr bwMode="auto">
          <a:xfrm>
            <a:off x="4716463" y="1802540"/>
            <a:ext cx="631825" cy="366712"/>
          </a:xfrm>
          <a:prstGeom prst="rect">
            <a:avLst/>
          </a:prstGeom>
          <a:noFill/>
          <a:ln w="9525">
            <a:noFill/>
            <a:miter lim="800000"/>
            <a:headEnd/>
            <a:tailEnd/>
          </a:ln>
        </p:spPr>
        <p:txBody>
          <a:bodyPr wrap="none">
            <a:spAutoFit/>
          </a:bodyPr>
          <a:lstStyle/>
          <a:p>
            <a:r>
              <a:rPr lang="en-AU">
                <a:solidFill>
                  <a:srgbClr val="33CCCC"/>
                </a:solidFill>
                <a:cs typeface="Arial" charset="0"/>
              </a:rPr>
              <a:t>10</a:t>
            </a:r>
            <a:r>
              <a:rPr lang="en-AU" baseline="30000">
                <a:solidFill>
                  <a:srgbClr val="33CCCC"/>
                </a:solidFill>
                <a:cs typeface="Arial" charset="0"/>
              </a:rPr>
              <a:t>4</a:t>
            </a:r>
            <a:r>
              <a:rPr lang="el-GR">
                <a:solidFill>
                  <a:srgbClr val="33CCCC"/>
                </a:solidFill>
                <a:cs typeface="Arial" charset="0"/>
              </a:rPr>
              <a:t>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AU" smtClean="0"/>
              <a:t>Hypothesis on role of the BL in SEF</a:t>
            </a:r>
          </a:p>
        </p:txBody>
      </p:sp>
      <p:sp>
        <p:nvSpPr>
          <p:cNvPr id="45060" name="Text Box 4"/>
          <p:cNvSpPr txBox="1">
            <a:spLocks noChangeArrowheads="1"/>
          </p:cNvSpPr>
          <p:nvPr/>
        </p:nvSpPr>
        <p:spPr bwMode="auto">
          <a:xfrm>
            <a:off x="1403350" y="3421919"/>
            <a:ext cx="2684463" cy="954087"/>
          </a:xfrm>
          <a:prstGeom prst="rect">
            <a:avLst/>
          </a:prstGeom>
          <a:solidFill>
            <a:srgbClr val="FFFF99"/>
          </a:solidFill>
          <a:ln w="38100">
            <a:solidFill>
              <a:srgbClr val="FF9900"/>
            </a:solidFill>
            <a:miter lim="800000"/>
            <a:headEnd/>
            <a:tailEnd/>
          </a:ln>
        </p:spPr>
        <p:txBody>
          <a:bodyPr>
            <a:spAutoFit/>
          </a:bodyPr>
          <a:lstStyle/>
          <a:p>
            <a:r>
              <a:rPr lang="en-AU"/>
              <a:t>Local vorticity maximum in lower troposphere at several times the RMW</a:t>
            </a:r>
          </a:p>
        </p:txBody>
      </p:sp>
      <p:sp>
        <p:nvSpPr>
          <p:cNvPr id="37893" name="Text Box 5"/>
          <p:cNvSpPr txBox="1">
            <a:spLocks noChangeArrowheads="1"/>
          </p:cNvSpPr>
          <p:nvPr/>
        </p:nvSpPr>
        <p:spPr bwMode="auto">
          <a:xfrm>
            <a:off x="3851275" y="2028094"/>
            <a:ext cx="2160588" cy="679450"/>
          </a:xfrm>
          <a:prstGeom prst="rect">
            <a:avLst/>
          </a:prstGeom>
          <a:solidFill>
            <a:srgbClr val="FFFF99"/>
          </a:solidFill>
          <a:ln w="38100">
            <a:solidFill>
              <a:srgbClr val="FF9900"/>
            </a:solidFill>
            <a:miter lim="800000"/>
            <a:headEnd/>
            <a:tailEnd/>
          </a:ln>
        </p:spPr>
        <p:txBody>
          <a:bodyPr>
            <a:spAutoFit/>
          </a:bodyPr>
          <a:lstStyle/>
          <a:p>
            <a:r>
              <a:rPr lang="en-AU"/>
              <a:t>Maximum in BL convergence**</a:t>
            </a:r>
          </a:p>
        </p:txBody>
      </p:sp>
      <p:sp>
        <p:nvSpPr>
          <p:cNvPr id="37894" name="Text Box 6"/>
          <p:cNvSpPr txBox="1">
            <a:spLocks noChangeArrowheads="1"/>
          </p:cNvSpPr>
          <p:nvPr/>
        </p:nvSpPr>
        <p:spPr bwMode="auto">
          <a:xfrm>
            <a:off x="6011863" y="3755294"/>
            <a:ext cx="2447925" cy="404812"/>
          </a:xfrm>
          <a:prstGeom prst="rect">
            <a:avLst/>
          </a:prstGeom>
          <a:solidFill>
            <a:srgbClr val="FFFF99"/>
          </a:solidFill>
          <a:ln w="38100">
            <a:solidFill>
              <a:srgbClr val="FF9900"/>
            </a:solidFill>
            <a:miter lim="800000"/>
            <a:headEnd/>
            <a:tailEnd/>
          </a:ln>
        </p:spPr>
        <p:txBody>
          <a:bodyPr>
            <a:spAutoFit/>
          </a:bodyPr>
          <a:lstStyle/>
          <a:p>
            <a:r>
              <a:rPr lang="en-AU"/>
              <a:t>Enhanced convection</a:t>
            </a:r>
          </a:p>
        </p:txBody>
      </p:sp>
      <p:sp>
        <p:nvSpPr>
          <p:cNvPr id="45063" name="Text Box 7"/>
          <p:cNvSpPr txBox="1">
            <a:spLocks noChangeArrowheads="1"/>
          </p:cNvSpPr>
          <p:nvPr/>
        </p:nvSpPr>
        <p:spPr bwMode="auto">
          <a:xfrm>
            <a:off x="107950" y="1739169"/>
            <a:ext cx="1368425" cy="679450"/>
          </a:xfrm>
          <a:prstGeom prst="rect">
            <a:avLst/>
          </a:prstGeom>
          <a:solidFill>
            <a:srgbClr val="FFFF99"/>
          </a:solidFill>
          <a:ln w="38100">
            <a:solidFill>
              <a:srgbClr val="FF9900"/>
            </a:solidFill>
            <a:miter lim="800000"/>
            <a:headEnd/>
            <a:tailEnd/>
          </a:ln>
        </p:spPr>
        <p:txBody>
          <a:bodyPr>
            <a:spAutoFit/>
          </a:bodyPr>
          <a:lstStyle/>
          <a:p>
            <a:r>
              <a:rPr lang="en-AU"/>
              <a:t>Inviscid processes</a:t>
            </a:r>
          </a:p>
        </p:txBody>
      </p:sp>
      <p:sp>
        <p:nvSpPr>
          <p:cNvPr id="37896" name="Text Box 8"/>
          <p:cNvSpPr txBox="1">
            <a:spLocks noChangeArrowheads="1"/>
          </p:cNvSpPr>
          <p:nvPr/>
        </p:nvSpPr>
        <p:spPr bwMode="auto">
          <a:xfrm>
            <a:off x="3708400" y="5195156"/>
            <a:ext cx="2303463" cy="679450"/>
          </a:xfrm>
          <a:prstGeom prst="rect">
            <a:avLst/>
          </a:prstGeom>
          <a:solidFill>
            <a:srgbClr val="FFFF99"/>
          </a:solidFill>
          <a:ln w="38100">
            <a:solidFill>
              <a:srgbClr val="FF9900"/>
            </a:solidFill>
            <a:miter lim="800000"/>
            <a:headEnd/>
            <a:tailEnd/>
          </a:ln>
        </p:spPr>
        <p:txBody>
          <a:bodyPr>
            <a:spAutoFit/>
          </a:bodyPr>
          <a:lstStyle/>
          <a:p>
            <a:r>
              <a:rPr lang="en-AU"/>
              <a:t>Increase in low-level vorticity</a:t>
            </a:r>
          </a:p>
        </p:txBody>
      </p:sp>
      <p:sp>
        <p:nvSpPr>
          <p:cNvPr id="37897" name="AutoShape 9"/>
          <p:cNvSpPr>
            <a:spLocks noChangeArrowheads="1"/>
          </p:cNvSpPr>
          <p:nvPr/>
        </p:nvSpPr>
        <p:spPr bwMode="auto">
          <a:xfrm>
            <a:off x="2484438" y="2099531"/>
            <a:ext cx="1223962" cy="1152525"/>
          </a:xfrm>
          <a:custGeom>
            <a:avLst/>
            <a:gdLst>
              <a:gd name="T0" fmla="*/ 857113 w 21600"/>
              <a:gd name="T1" fmla="*/ 0 h 21600"/>
              <a:gd name="T2" fmla="*/ 857113 w 21600"/>
              <a:gd name="T3" fmla="*/ 648722 h 21600"/>
              <a:gd name="T4" fmla="*/ 183424 w 21600"/>
              <a:gd name="T5" fmla="*/ 1152525 h 21600"/>
              <a:gd name="T6" fmla="*/ 1223962 w 21600"/>
              <a:gd name="T7" fmla="*/ 32436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AU"/>
          </a:p>
        </p:txBody>
      </p:sp>
      <p:sp>
        <p:nvSpPr>
          <p:cNvPr id="37902" name="AutoShape 14"/>
          <p:cNvSpPr>
            <a:spLocks noChangeArrowheads="1"/>
          </p:cNvSpPr>
          <p:nvPr/>
        </p:nvSpPr>
        <p:spPr bwMode="auto">
          <a:xfrm rot="5400000">
            <a:off x="6336507" y="2279712"/>
            <a:ext cx="1223962" cy="1152525"/>
          </a:xfrm>
          <a:custGeom>
            <a:avLst/>
            <a:gdLst>
              <a:gd name="T0" fmla="*/ 857113 w 21600"/>
              <a:gd name="T1" fmla="*/ 0 h 21600"/>
              <a:gd name="T2" fmla="*/ 857113 w 21600"/>
              <a:gd name="T3" fmla="*/ 648722 h 21600"/>
              <a:gd name="T4" fmla="*/ 183424 w 21600"/>
              <a:gd name="T5" fmla="*/ 1152525 h 21600"/>
              <a:gd name="T6" fmla="*/ 1223962 w 21600"/>
              <a:gd name="T7" fmla="*/ 32436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AU"/>
          </a:p>
        </p:txBody>
      </p:sp>
      <p:sp>
        <p:nvSpPr>
          <p:cNvPr id="37903" name="AutoShape 15"/>
          <p:cNvSpPr>
            <a:spLocks noChangeArrowheads="1"/>
          </p:cNvSpPr>
          <p:nvPr/>
        </p:nvSpPr>
        <p:spPr bwMode="auto">
          <a:xfrm rot="-5400000">
            <a:off x="2304257" y="4511737"/>
            <a:ext cx="1223962" cy="1152525"/>
          </a:xfrm>
          <a:custGeom>
            <a:avLst/>
            <a:gdLst>
              <a:gd name="T0" fmla="*/ 857113 w 21600"/>
              <a:gd name="T1" fmla="*/ 0 h 21600"/>
              <a:gd name="T2" fmla="*/ 857113 w 21600"/>
              <a:gd name="T3" fmla="*/ 648722 h 21600"/>
              <a:gd name="T4" fmla="*/ 183424 w 21600"/>
              <a:gd name="T5" fmla="*/ 1152525 h 21600"/>
              <a:gd name="T6" fmla="*/ 1223962 w 21600"/>
              <a:gd name="T7" fmla="*/ 32436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AU"/>
          </a:p>
        </p:txBody>
      </p:sp>
      <p:sp>
        <p:nvSpPr>
          <p:cNvPr id="37904" name="AutoShape 16"/>
          <p:cNvSpPr>
            <a:spLocks noChangeArrowheads="1"/>
          </p:cNvSpPr>
          <p:nvPr/>
        </p:nvSpPr>
        <p:spPr bwMode="auto">
          <a:xfrm rot="10800000">
            <a:off x="6156325" y="4620481"/>
            <a:ext cx="1223963" cy="1152525"/>
          </a:xfrm>
          <a:custGeom>
            <a:avLst/>
            <a:gdLst>
              <a:gd name="T0" fmla="*/ 857114 w 21600"/>
              <a:gd name="T1" fmla="*/ 0 h 21600"/>
              <a:gd name="T2" fmla="*/ 857114 w 21600"/>
              <a:gd name="T3" fmla="*/ 648722 h 21600"/>
              <a:gd name="T4" fmla="*/ 183424 w 21600"/>
              <a:gd name="T5" fmla="*/ 1152525 h 21600"/>
              <a:gd name="T6" fmla="*/ 1223963 w 21600"/>
              <a:gd name="T7" fmla="*/ 32436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AU"/>
          </a:p>
        </p:txBody>
      </p:sp>
      <p:sp>
        <p:nvSpPr>
          <p:cNvPr id="45069" name="AutoShape 17"/>
          <p:cNvSpPr>
            <a:spLocks noChangeArrowheads="1"/>
          </p:cNvSpPr>
          <p:nvPr/>
        </p:nvSpPr>
        <p:spPr bwMode="auto">
          <a:xfrm rot="3075242">
            <a:off x="886619" y="2557525"/>
            <a:ext cx="935037" cy="720725"/>
          </a:xfrm>
          <a:prstGeom prst="rightArrow">
            <a:avLst>
              <a:gd name="adj1" fmla="val 50000"/>
              <a:gd name="adj2" fmla="val 32434"/>
            </a:avLst>
          </a:prstGeom>
          <a:solidFill>
            <a:schemeClr val="accent1"/>
          </a:solidFill>
          <a:ln w="9525">
            <a:solidFill>
              <a:schemeClr val="tx1"/>
            </a:solidFill>
            <a:miter lim="800000"/>
            <a:headEnd/>
            <a:tailEnd/>
          </a:ln>
        </p:spPr>
        <p:txBody>
          <a:bodyPr wrap="none" anchor="ctr"/>
          <a:lstStyle/>
          <a:p>
            <a:endParaRPr lang="en-US"/>
          </a:p>
        </p:txBody>
      </p:sp>
      <p:sp>
        <p:nvSpPr>
          <p:cNvPr id="37906" name="Text Box 18"/>
          <p:cNvSpPr txBox="1">
            <a:spLocks noChangeArrowheads="1"/>
          </p:cNvSpPr>
          <p:nvPr/>
        </p:nvSpPr>
        <p:spPr bwMode="auto">
          <a:xfrm>
            <a:off x="3992563" y="6131781"/>
            <a:ext cx="5151437" cy="336550"/>
          </a:xfrm>
          <a:prstGeom prst="rect">
            <a:avLst/>
          </a:prstGeom>
          <a:noFill/>
          <a:ln w="9525">
            <a:noFill/>
            <a:miter lim="800000"/>
            <a:headEnd/>
            <a:tailEnd/>
          </a:ln>
        </p:spPr>
        <p:txBody>
          <a:bodyPr wrap="none">
            <a:spAutoFit/>
          </a:bodyPr>
          <a:lstStyle/>
          <a:p>
            <a:r>
              <a:rPr lang="en-AU" sz="1600"/>
              <a:t>** Note difference between linear and nonlinear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9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6" grpId="0" animBg="1"/>
      <p:bldP spid="37897" grpId="0" animBg="1"/>
      <p:bldP spid="37902" grpId="0" animBg="1"/>
      <p:bldP spid="37903" grpId="0" animBg="1"/>
      <p:bldP spid="37904" grpId="0" animBg="1"/>
      <p:bldP spid="379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563938" y="5876925"/>
            <a:ext cx="5580062" cy="981075"/>
          </a:xfrm>
          <a:prstGeom prst="rect">
            <a:avLst/>
          </a:prstGeom>
          <a:solidFill>
            <a:srgbClr val="FFFFFF"/>
          </a:solidFill>
          <a:ln w="9525">
            <a:noFill/>
            <a:miter lim="800000"/>
            <a:headEnd/>
            <a:tailEnd/>
          </a:ln>
        </p:spPr>
        <p:txBody>
          <a:bodyPr wrap="none" anchor="ctr"/>
          <a:lstStyle/>
          <a:p>
            <a:endParaRPr lang="en-US"/>
          </a:p>
        </p:txBody>
      </p:sp>
      <p:sp>
        <p:nvSpPr>
          <p:cNvPr id="46084" name="Rectangle 2"/>
          <p:cNvSpPr>
            <a:spLocks noGrp="1" noChangeArrowheads="1"/>
          </p:cNvSpPr>
          <p:nvPr>
            <p:ph type="title"/>
          </p:nvPr>
        </p:nvSpPr>
        <p:spPr>
          <a:xfrm>
            <a:off x="1982708" y="111124"/>
            <a:ext cx="6045279" cy="1337429"/>
          </a:xfrm>
        </p:spPr>
        <p:txBody>
          <a:bodyPr>
            <a:normAutofit/>
          </a:bodyPr>
          <a:lstStyle/>
          <a:p>
            <a:pPr eaLnBrk="1" hangingPunct="1"/>
            <a:r>
              <a:rPr lang="en-AU" dirty="0" smtClean="0"/>
              <a:t>Observations of wind and </a:t>
            </a:r>
            <a:r>
              <a:rPr lang="en-AU" dirty="0" err="1" smtClean="0"/>
              <a:t>vorticity</a:t>
            </a:r>
            <a:r>
              <a:rPr lang="en-AU" dirty="0" smtClean="0"/>
              <a:t> in H. Rita</a:t>
            </a:r>
          </a:p>
        </p:txBody>
      </p:sp>
      <p:pic>
        <p:nvPicPr>
          <p:cNvPr id="46085" name="Picture 4"/>
          <p:cNvPicPr>
            <a:picLocks noChangeAspect="1" noChangeArrowheads="1"/>
          </p:cNvPicPr>
          <p:nvPr/>
        </p:nvPicPr>
        <p:blipFill>
          <a:blip r:embed="rId2"/>
          <a:srcRect/>
          <a:stretch>
            <a:fillRect/>
          </a:stretch>
        </p:blipFill>
        <p:spPr bwMode="auto">
          <a:xfrm>
            <a:off x="972933" y="1590605"/>
            <a:ext cx="5654203" cy="4900683"/>
          </a:xfrm>
          <a:prstGeom prst="rect">
            <a:avLst/>
          </a:prstGeom>
          <a:noFill/>
          <a:ln w="9525">
            <a:noFill/>
            <a:miter lim="800000"/>
            <a:headEnd/>
            <a:tailEnd/>
          </a:ln>
        </p:spPr>
      </p:pic>
      <p:sp>
        <p:nvSpPr>
          <p:cNvPr id="46086" name="Text Box 6"/>
          <p:cNvSpPr txBox="1">
            <a:spLocks noChangeArrowheads="1"/>
          </p:cNvSpPr>
          <p:nvPr/>
        </p:nvSpPr>
        <p:spPr bwMode="auto">
          <a:xfrm>
            <a:off x="6813550" y="6491288"/>
            <a:ext cx="2330450" cy="366712"/>
          </a:xfrm>
          <a:prstGeom prst="rect">
            <a:avLst/>
          </a:prstGeom>
          <a:noFill/>
          <a:ln w="9525">
            <a:noFill/>
            <a:miter lim="800000"/>
            <a:headEnd/>
            <a:tailEnd/>
          </a:ln>
        </p:spPr>
        <p:txBody>
          <a:bodyPr wrap="none">
            <a:spAutoFit/>
          </a:bodyPr>
          <a:lstStyle/>
          <a:p>
            <a:r>
              <a:rPr lang="en-AU"/>
              <a:t>Bell et al (2012, JAS)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3563938" y="5876925"/>
            <a:ext cx="5580062" cy="981075"/>
          </a:xfrm>
          <a:prstGeom prst="rect">
            <a:avLst/>
          </a:prstGeom>
          <a:solidFill>
            <a:srgbClr val="FFFFFF"/>
          </a:solidFill>
          <a:ln w="9525">
            <a:noFill/>
            <a:miter lim="800000"/>
            <a:headEnd/>
            <a:tailEnd/>
          </a:ln>
        </p:spPr>
        <p:txBody>
          <a:bodyPr wrap="none" anchor="ctr"/>
          <a:lstStyle/>
          <a:p>
            <a:endParaRPr lang="en-US"/>
          </a:p>
        </p:txBody>
      </p:sp>
      <p:sp>
        <p:nvSpPr>
          <p:cNvPr id="47108" name="Rectangle 4"/>
          <p:cNvSpPr>
            <a:spLocks noGrp="1" noChangeArrowheads="1"/>
          </p:cNvSpPr>
          <p:nvPr>
            <p:ph type="title"/>
          </p:nvPr>
        </p:nvSpPr>
        <p:spPr/>
        <p:txBody>
          <a:bodyPr/>
          <a:lstStyle/>
          <a:p>
            <a:pPr eaLnBrk="1" hangingPunct="1"/>
            <a:r>
              <a:rPr lang="en-AU" smtClean="0"/>
              <a:t>Simulations of H. Katrina and Rita</a:t>
            </a:r>
          </a:p>
        </p:txBody>
      </p:sp>
      <p:pic>
        <p:nvPicPr>
          <p:cNvPr id="47109" name="Picture 5"/>
          <p:cNvPicPr>
            <a:picLocks noChangeAspect="1" noChangeArrowheads="1"/>
          </p:cNvPicPr>
          <p:nvPr/>
        </p:nvPicPr>
        <p:blipFill>
          <a:blip r:embed="rId2"/>
          <a:srcRect/>
          <a:stretch>
            <a:fillRect/>
          </a:stretch>
        </p:blipFill>
        <p:spPr bwMode="auto">
          <a:xfrm>
            <a:off x="107950" y="1557338"/>
            <a:ext cx="6749196" cy="5300662"/>
          </a:xfrm>
          <a:prstGeom prst="rect">
            <a:avLst/>
          </a:prstGeom>
          <a:noFill/>
          <a:ln w="9525">
            <a:noFill/>
            <a:miter lim="800000"/>
            <a:headEnd/>
            <a:tailEnd/>
          </a:ln>
        </p:spPr>
      </p:pic>
      <p:sp>
        <p:nvSpPr>
          <p:cNvPr id="47110" name="Text Box 7"/>
          <p:cNvSpPr txBox="1">
            <a:spLocks noChangeArrowheads="1"/>
          </p:cNvSpPr>
          <p:nvPr/>
        </p:nvSpPr>
        <p:spPr bwMode="auto">
          <a:xfrm>
            <a:off x="5289550" y="6491288"/>
            <a:ext cx="3854450" cy="366712"/>
          </a:xfrm>
          <a:prstGeom prst="rect">
            <a:avLst/>
          </a:prstGeom>
          <a:noFill/>
          <a:ln w="9525">
            <a:noFill/>
            <a:miter lim="800000"/>
            <a:headEnd/>
            <a:tailEnd/>
          </a:ln>
        </p:spPr>
        <p:txBody>
          <a:bodyPr wrap="none">
            <a:spAutoFit/>
          </a:bodyPr>
          <a:lstStyle/>
          <a:p>
            <a:r>
              <a:rPr lang="en-AU"/>
              <a:t>Abarca and Corbosiero (2011, GRL)</a:t>
            </a:r>
          </a:p>
        </p:txBody>
      </p:sp>
      <p:sp>
        <p:nvSpPr>
          <p:cNvPr id="47111" name="Text Box 8"/>
          <p:cNvSpPr txBox="1">
            <a:spLocks noChangeArrowheads="1"/>
          </p:cNvSpPr>
          <p:nvPr/>
        </p:nvSpPr>
        <p:spPr bwMode="auto">
          <a:xfrm>
            <a:off x="6199833" y="2557118"/>
            <a:ext cx="1200150" cy="366713"/>
          </a:xfrm>
          <a:prstGeom prst="rect">
            <a:avLst/>
          </a:prstGeom>
          <a:noFill/>
          <a:ln w="9525">
            <a:noFill/>
            <a:miter lim="800000"/>
            <a:headEnd/>
            <a:tailEnd/>
          </a:ln>
        </p:spPr>
        <p:txBody>
          <a:bodyPr wrap="none">
            <a:spAutoFit/>
          </a:bodyPr>
          <a:lstStyle/>
          <a:p>
            <a:r>
              <a:rPr lang="en-AU" dirty="0"/>
              <a:t>H. Katrina</a:t>
            </a:r>
          </a:p>
        </p:txBody>
      </p:sp>
      <p:sp>
        <p:nvSpPr>
          <p:cNvPr id="47112" name="Text Box 9"/>
          <p:cNvSpPr txBox="1">
            <a:spLocks noChangeArrowheads="1"/>
          </p:cNvSpPr>
          <p:nvPr/>
        </p:nvSpPr>
        <p:spPr bwMode="auto">
          <a:xfrm>
            <a:off x="3203575" y="1373981"/>
            <a:ext cx="488950" cy="366713"/>
          </a:xfrm>
          <a:prstGeom prst="rect">
            <a:avLst/>
          </a:prstGeom>
          <a:noFill/>
          <a:ln w="9525">
            <a:noFill/>
            <a:miter lim="800000"/>
            <a:headEnd/>
            <a:tailEnd/>
          </a:ln>
        </p:spPr>
        <p:txBody>
          <a:bodyPr wrap="none">
            <a:spAutoFit/>
          </a:bodyPr>
          <a:lstStyle/>
          <a:p>
            <a:r>
              <a:rPr lang="en-AU"/>
              <a:t>PV</a:t>
            </a:r>
          </a:p>
        </p:txBody>
      </p:sp>
      <p:sp>
        <p:nvSpPr>
          <p:cNvPr id="47113" name="Text Box 10"/>
          <p:cNvSpPr txBox="1">
            <a:spLocks noChangeArrowheads="1"/>
          </p:cNvSpPr>
          <p:nvPr/>
        </p:nvSpPr>
        <p:spPr bwMode="auto">
          <a:xfrm>
            <a:off x="4572000" y="1373981"/>
            <a:ext cx="349250" cy="366713"/>
          </a:xfrm>
          <a:prstGeom prst="rect">
            <a:avLst/>
          </a:prstGeom>
          <a:noFill/>
          <a:ln w="9525">
            <a:noFill/>
            <a:miter lim="800000"/>
            <a:headEnd/>
            <a:tailEnd/>
          </a:ln>
        </p:spPr>
        <p:txBody>
          <a:bodyPr wrap="none">
            <a:spAutoFit/>
          </a:bodyPr>
          <a:lstStyle/>
          <a:p>
            <a:r>
              <a:rPr lang="en-AU" dirty="0"/>
              <a:t>w</a:t>
            </a:r>
          </a:p>
        </p:txBody>
      </p:sp>
      <p:sp>
        <p:nvSpPr>
          <p:cNvPr id="47114" name="Text Box 11"/>
          <p:cNvSpPr txBox="1">
            <a:spLocks noChangeArrowheads="1"/>
          </p:cNvSpPr>
          <p:nvPr/>
        </p:nvSpPr>
        <p:spPr bwMode="auto">
          <a:xfrm>
            <a:off x="6199833" y="4573243"/>
            <a:ext cx="882650" cy="366713"/>
          </a:xfrm>
          <a:prstGeom prst="rect">
            <a:avLst/>
          </a:prstGeom>
          <a:noFill/>
          <a:ln w="9525">
            <a:noFill/>
            <a:miter lim="800000"/>
            <a:headEnd/>
            <a:tailEnd/>
          </a:ln>
        </p:spPr>
        <p:txBody>
          <a:bodyPr wrap="none">
            <a:spAutoFit/>
          </a:bodyPr>
          <a:lstStyle/>
          <a:p>
            <a:r>
              <a:rPr lang="en-AU"/>
              <a:t>H. Rita</a:t>
            </a:r>
          </a:p>
        </p:txBody>
      </p:sp>
      <p:sp>
        <p:nvSpPr>
          <p:cNvPr id="47115" name="Text Box 12"/>
          <p:cNvSpPr txBox="1">
            <a:spLocks noChangeArrowheads="1"/>
          </p:cNvSpPr>
          <p:nvPr/>
        </p:nvSpPr>
        <p:spPr bwMode="auto">
          <a:xfrm>
            <a:off x="1763713" y="1373981"/>
            <a:ext cx="552450" cy="366713"/>
          </a:xfrm>
          <a:prstGeom prst="rect">
            <a:avLst/>
          </a:prstGeom>
          <a:noFill/>
          <a:ln w="9525">
            <a:noFill/>
            <a:miter lim="800000"/>
            <a:headEnd/>
            <a:tailEnd/>
          </a:ln>
        </p:spPr>
        <p:txBody>
          <a:bodyPr wrap="none">
            <a:spAutoFit/>
          </a:bodyPr>
          <a:lstStyle/>
          <a:p>
            <a:r>
              <a:rPr lang="en-AU"/>
              <a:t>PW</a:t>
            </a:r>
          </a:p>
        </p:txBody>
      </p:sp>
      <p:sp>
        <p:nvSpPr>
          <p:cNvPr id="47116" name="Text Box 13"/>
          <p:cNvSpPr txBox="1">
            <a:spLocks noChangeArrowheads="1"/>
          </p:cNvSpPr>
          <p:nvPr/>
        </p:nvSpPr>
        <p:spPr bwMode="auto">
          <a:xfrm rot="-5400000">
            <a:off x="631032" y="2484929"/>
            <a:ext cx="615950" cy="366713"/>
          </a:xfrm>
          <a:prstGeom prst="rect">
            <a:avLst/>
          </a:prstGeom>
          <a:noFill/>
          <a:ln w="9525">
            <a:noFill/>
            <a:miter lim="800000"/>
            <a:headEnd/>
            <a:tailEnd/>
          </a:ln>
        </p:spPr>
        <p:txBody>
          <a:bodyPr wrap="none">
            <a:spAutoFit/>
          </a:bodyPr>
          <a:lstStyle/>
          <a:p>
            <a:r>
              <a:rPr lang="en-AU"/>
              <a:t>time</a:t>
            </a:r>
          </a:p>
        </p:txBody>
      </p:sp>
      <p:sp>
        <p:nvSpPr>
          <p:cNvPr id="47117" name="Line 14"/>
          <p:cNvSpPr>
            <a:spLocks noChangeShapeType="1"/>
          </p:cNvSpPr>
          <p:nvPr/>
        </p:nvSpPr>
        <p:spPr bwMode="auto">
          <a:xfrm flipV="1">
            <a:off x="1187450" y="1928511"/>
            <a:ext cx="0" cy="1584325"/>
          </a:xfrm>
          <a:prstGeom prst="line">
            <a:avLst/>
          </a:prstGeom>
          <a:noFill/>
          <a:ln w="38100">
            <a:solidFill>
              <a:schemeClr val="tx1"/>
            </a:solidFill>
            <a:round/>
            <a:headEnd/>
            <a:tailEnd type="stealth" w="lg" len="lg"/>
          </a:ln>
        </p:spPr>
        <p:txBody>
          <a:bodyPr/>
          <a:lstStyle/>
          <a:p>
            <a:endParaRPr lang="en-AU"/>
          </a:p>
        </p:txBody>
      </p:sp>
      <p:sp>
        <p:nvSpPr>
          <p:cNvPr id="47118" name="Text Box 15"/>
          <p:cNvSpPr txBox="1">
            <a:spLocks noChangeArrowheads="1"/>
          </p:cNvSpPr>
          <p:nvPr/>
        </p:nvSpPr>
        <p:spPr bwMode="auto">
          <a:xfrm rot="-5400000">
            <a:off x="631032" y="4572491"/>
            <a:ext cx="615950" cy="366713"/>
          </a:xfrm>
          <a:prstGeom prst="rect">
            <a:avLst/>
          </a:prstGeom>
          <a:noFill/>
          <a:ln w="9525">
            <a:noFill/>
            <a:miter lim="800000"/>
            <a:headEnd/>
            <a:tailEnd/>
          </a:ln>
        </p:spPr>
        <p:txBody>
          <a:bodyPr wrap="none">
            <a:spAutoFit/>
          </a:bodyPr>
          <a:lstStyle/>
          <a:p>
            <a:r>
              <a:rPr lang="en-AU"/>
              <a:t>time</a:t>
            </a:r>
          </a:p>
        </p:txBody>
      </p:sp>
      <p:sp>
        <p:nvSpPr>
          <p:cNvPr id="47119" name="Line 16"/>
          <p:cNvSpPr>
            <a:spLocks noChangeShapeType="1"/>
          </p:cNvSpPr>
          <p:nvPr/>
        </p:nvSpPr>
        <p:spPr bwMode="auto">
          <a:xfrm flipV="1">
            <a:off x="1187450" y="4016073"/>
            <a:ext cx="0" cy="1584325"/>
          </a:xfrm>
          <a:prstGeom prst="line">
            <a:avLst/>
          </a:prstGeom>
          <a:noFill/>
          <a:ln w="38100">
            <a:solidFill>
              <a:schemeClr val="tx1"/>
            </a:solidFill>
            <a:round/>
            <a:headEnd/>
            <a:tailEnd type="stealth" w="lg" len="lg"/>
          </a:ln>
        </p:spPr>
        <p:txBody>
          <a:bodyPr/>
          <a:lstStyle/>
          <a:p>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3"/>
          <p:cNvSpPr>
            <a:spLocks noGrp="1" noChangeArrowheads="1"/>
          </p:cNvSpPr>
          <p:nvPr>
            <p:ph type="body" idx="1"/>
          </p:nvPr>
        </p:nvSpPr>
        <p:spPr/>
        <p:txBody>
          <a:bodyPr/>
          <a:lstStyle/>
          <a:p>
            <a:pPr eaLnBrk="1" hangingPunct="1"/>
            <a:r>
              <a:rPr lang="en-AU" sz="2000" dirty="0" smtClean="0"/>
              <a:t>The total upwards mass flux inside a circle of radius </a:t>
            </a:r>
            <a:r>
              <a:rPr lang="en-AU" sz="2000" i="1" dirty="0" smtClean="0"/>
              <a:t>s</a:t>
            </a:r>
            <a:r>
              <a:rPr lang="en-AU" sz="2000" dirty="0" smtClean="0"/>
              <a:t> is</a:t>
            </a:r>
          </a:p>
          <a:p>
            <a:pPr eaLnBrk="1" hangingPunct="1"/>
            <a:endParaRPr lang="en-AU" sz="2000" dirty="0" smtClean="0"/>
          </a:p>
          <a:p>
            <a:pPr eaLnBrk="1" hangingPunct="1"/>
            <a:endParaRPr lang="en-AU" sz="2000" dirty="0" smtClean="0"/>
          </a:p>
          <a:p>
            <a:pPr eaLnBrk="1" hangingPunct="1">
              <a:buFontTx/>
              <a:buNone/>
            </a:pPr>
            <a:r>
              <a:rPr lang="en-AU" sz="2000" dirty="0" smtClean="0"/>
              <a:t>where we have used</a:t>
            </a:r>
          </a:p>
          <a:p>
            <a:pPr eaLnBrk="1" hangingPunct="1">
              <a:buFontTx/>
              <a:buNone/>
            </a:pPr>
            <a:endParaRPr lang="en-AU" sz="2000" dirty="0" smtClean="0"/>
          </a:p>
          <a:p>
            <a:pPr eaLnBrk="1" hangingPunct="1">
              <a:buFontTx/>
              <a:buNone/>
            </a:pPr>
            <a:endParaRPr lang="en-AU" sz="2000" dirty="0" smtClean="0"/>
          </a:p>
          <a:p>
            <a:pPr eaLnBrk="1" hangingPunct="1">
              <a:buFontTx/>
              <a:buNone/>
            </a:pPr>
            <a:endParaRPr lang="en-AU" sz="2000" dirty="0" smtClean="0"/>
          </a:p>
          <a:p>
            <a:pPr eaLnBrk="1" hangingPunct="1"/>
            <a:r>
              <a:rPr lang="en-AU" sz="2000" dirty="0" smtClean="0"/>
              <a:t>Thus the net upwards mass </a:t>
            </a:r>
            <a:r>
              <a:rPr lang="en-AU" sz="2000" dirty="0" smtClean="0"/>
              <a:t>flux due to friction </a:t>
            </a:r>
            <a:r>
              <a:rPr lang="en-AU" sz="2000" dirty="0" smtClean="0"/>
              <a:t>inside the circle depends only on conditions at the circumference.</a:t>
            </a:r>
          </a:p>
        </p:txBody>
      </p:sp>
      <p:pic>
        <p:nvPicPr>
          <p:cNvPr id="48131" name="Picture 5"/>
          <p:cNvPicPr>
            <a:picLocks noChangeAspect="1" noChangeArrowheads="1"/>
          </p:cNvPicPr>
          <p:nvPr/>
        </p:nvPicPr>
        <p:blipFill>
          <a:blip r:embed="rId2"/>
          <a:srcRect/>
          <a:stretch>
            <a:fillRect/>
          </a:stretch>
        </p:blipFill>
        <p:spPr bwMode="auto">
          <a:xfrm>
            <a:off x="2774950" y="4017445"/>
            <a:ext cx="3592513" cy="996950"/>
          </a:xfrm>
          <a:prstGeom prst="rect">
            <a:avLst/>
          </a:prstGeom>
          <a:noFill/>
          <a:ln w="9525">
            <a:noFill/>
            <a:miter lim="800000"/>
            <a:headEnd/>
            <a:tailEnd/>
          </a:ln>
        </p:spPr>
      </p:pic>
      <p:sp>
        <p:nvSpPr>
          <p:cNvPr id="48132" name="Rectangle 2"/>
          <p:cNvSpPr>
            <a:spLocks noGrp="1" noChangeArrowheads="1"/>
          </p:cNvSpPr>
          <p:nvPr>
            <p:ph type="title"/>
          </p:nvPr>
        </p:nvSpPr>
        <p:spPr/>
        <p:txBody>
          <a:bodyPr/>
          <a:lstStyle/>
          <a:p>
            <a:pPr eaLnBrk="1" hangingPunct="1"/>
            <a:r>
              <a:rPr lang="en-AU" smtClean="0"/>
              <a:t>Net frictional forcing in the linear model</a:t>
            </a:r>
          </a:p>
        </p:txBody>
      </p:sp>
      <p:pic>
        <p:nvPicPr>
          <p:cNvPr id="48134" name="Picture 4"/>
          <p:cNvPicPr>
            <a:picLocks noChangeAspect="1" noChangeArrowheads="1"/>
          </p:cNvPicPr>
          <p:nvPr/>
        </p:nvPicPr>
        <p:blipFill>
          <a:blip r:embed="rId3"/>
          <a:srcRect/>
          <a:stretch>
            <a:fillRect/>
          </a:stretch>
        </p:blipFill>
        <p:spPr bwMode="auto">
          <a:xfrm>
            <a:off x="2097088" y="2504558"/>
            <a:ext cx="4949825" cy="102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AU" smtClean="0"/>
              <a:t>Eyewall contraction, intensification and replacement</a:t>
            </a:r>
          </a:p>
        </p:txBody>
      </p:sp>
      <p:pic>
        <p:nvPicPr>
          <p:cNvPr id="30724" name="Picture 4"/>
          <p:cNvPicPr>
            <a:picLocks noChangeAspect="1" noChangeArrowheads="1"/>
          </p:cNvPicPr>
          <p:nvPr/>
        </p:nvPicPr>
        <p:blipFill>
          <a:blip r:embed="rId2"/>
          <a:srcRect/>
          <a:stretch>
            <a:fillRect/>
          </a:stretch>
        </p:blipFill>
        <p:spPr bwMode="auto">
          <a:xfrm>
            <a:off x="250825" y="1515202"/>
            <a:ext cx="7777163" cy="4540250"/>
          </a:xfrm>
          <a:prstGeom prst="rect">
            <a:avLst/>
          </a:prstGeom>
          <a:noFill/>
          <a:ln w="9525">
            <a:noFill/>
            <a:miter lim="800000"/>
            <a:headEnd/>
            <a:tailEnd/>
          </a:ln>
        </p:spPr>
      </p:pic>
      <p:sp>
        <p:nvSpPr>
          <p:cNvPr id="30725" name="Text Box 5"/>
          <p:cNvSpPr txBox="1">
            <a:spLocks noChangeArrowheads="1"/>
          </p:cNvSpPr>
          <p:nvPr/>
        </p:nvSpPr>
        <p:spPr bwMode="auto">
          <a:xfrm>
            <a:off x="2484438" y="5979252"/>
            <a:ext cx="3003550" cy="404813"/>
          </a:xfrm>
          <a:prstGeom prst="rect">
            <a:avLst/>
          </a:prstGeom>
          <a:solidFill>
            <a:srgbClr val="FFFF99"/>
          </a:solidFill>
          <a:ln w="38100">
            <a:solidFill>
              <a:srgbClr val="FF9900"/>
            </a:solidFill>
            <a:miter lim="800000"/>
            <a:headEnd/>
            <a:tailEnd/>
          </a:ln>
        </p:spPr>
        <p:txBody>
          <a:bodyPr wrap="none">
            <a:spAutoFit/>
          </a:bodyPr>
          <a:lstStyle/>
          <a:p>
            <a:r>
              <a:rPr lang="en-AU"/>
              <a:t>max tangential acceleration</a:t>
            </a:r>
          </a:p>
        </p:txBody>
      </p:sp>
      <p:sp>
        <p:nvSpPr>
          <p:cNvPr id="30726" name="Line 6"/>
          <p:cNvSpPr>
            <a:spLocks noChangeShapeType="1"/>
          </p:cNvSpPr>
          <p:nvPr/>
        </p:nvSpPr>
        <p:spPr bwMode="auto">
          <a:xfrm flipV="1">
            <a:off x="3203575" y="4971190"/>
            <a:ext cx="144463" cy="1008062"/>
          </a:xfrm>
          <a:prstGeom prst="line">
            <a:avLst/>
          </a:prstGeom>
          <a:noFill/>
          <a:ln w="38100">
            <a:solidFill>
              <a:srgbClr val="FF9900"/>
            </a:solidFill>
            <a:round/>
            <a:headEnd/>
            <a:tailEnd type="stealth" w="lg" len="lg"/>
          </a:ln>
        </p:spPr>
        <p:txBody>
          <a:bodyPr/>
          <a:lstStyle/>
          <a:p>
            <a:endParaRPr lang="en-AU"/>
          </a:p>
        </p:txBody>
      </p:sp>
      <p:sp>
        <p:nvSpPr>
          <p:cNvPr id="30727" name="Line 7"/>
          <p:cNvSpPr>
            <a:spLocks noChangeShapeType="1"/>
          </p:cNvSpPr>
          <p:nvPr/>
        </p:nvSpPr>
        <p:spPr bwMode="auto">
          <a:xfrm flipH="1" flipV="1">
            <a:off x="1835150" y="5042627"/>
            <a:ext cx="1368425" cy="936625"/>
          </a:xfrm>
          <a:prstGeom prst="line">
            <a:avLst/>
          </a:prstGeom>
          <a:noFill/>
          <a:ln w="38100">
            <a:solidFill>
              <a:srgbClr val="FF9900"/>
            </a:solidFill>
            <a:round/>
            <a:headEnd/>
            <a:tailEnd type="stealth" w="lg" len="lg"/>
          </a:ln>
        </p:spPr>
        <p:txBody>
          <a:bodyPr/>
          <a:lstStyle/>
          <a:p>
            <a:endParaRPr lang="en-AU"/>
          </a:p>
        </p:txBody>
      </p:sp>
      <p:sp>
        <p:nvSpPr>
          <p:cNvPr id="30728" name="Text Box 8"/>
          <p:cNvSpPr txBox="1">
            <a:spLocks noChangeArrowheads="1"/>
          </p:cNvSpPr>
          <p:nvPr/>
        </p:nvSpPr>
        <p:spPr bwMode="auto">
          <a:xfrm>
            <a:off x="6372225" y="6123715"/>
            <a:ext cx="2597150" cy="366712"/>
          </a:xfrm>
          <a:prstGeom prst="rect">
            <a:avLst/>
          </a:prstGeom>
          <a:noFill/>
          <a:ln w="9525">
            <a:noFill/>
            <a:miter lim="800000"/>
            <a:headEnd/>
            <a:tailEnd/>
          </a:ln>
        </p:spPr>
        <p:txBody>
          <a:bodyPr wrap="none">
            <a:spAutoFit/>
          </a:bodyPr>
          <a:lstStyle/>
          <a:p>
            <a:r>
              <a:rPr lang="en-AU"/>
              <a:t>Willoughby, 1988, AMM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AU" smtClean="0"/>
              <a:t>Net frictional forcing</a:t>
            </a:r>
          </a:p>
        </p:txBody>
      </p:sp>
      <p:sp>
        <p:nvSpPr>
          <p:cNvPr id="49156" name="Rectangle 3"/>
          <p:cNvSpPr>
            <a:spLocks noGrp="1" noChangeArrowheads="1"/>
          </p:cNvSpPr>
          <p:nvPr>
            <p:ph type="body" idx="1"/>
          </p:nvPr>
        </p:nvSpPr>
        <p:spPr>
          <a:xfrm>
            <a:off x="469900" y="2852738"/>
            <a:ext cx="8204200" cy="3455987"/>
          </a:xfrm>
        </p:spPr>
        <p:txBody>
          <a:bodyPr/>
          <a:lstStyle/>
          <a:p>
            <a:pPr eaLnBrk="1" hangingPunct="1"/>
            <a:r>
              <a:rPr lang="en-AU" sz="2000" dirty="0" smtClean="0"/>
              <a:t>In the  linear model, the inflow across </a:t>
            </a:r>
            <a:r>
              <a:rPr lang="en-AU" sz="2000" i="1" dirty="0" smtClean="0"/>
              <a:t>s</a:t>
            </a:r>
            <a:r>
              <a:rPr lang="en-AU" sz="2000" dirty="0" smtClean="0"/>
              <a:t> depends only on conditions at radius </a:t>
            </a:r>
            <a:r>
              <a:rPr lang="en-AU" sz="2000" i="1" dirty="0" smtClean="0"/>
              <a:t>s.</a:t>
            </a:r>
            <a:endParaRPr lang="en-AU" sz="2000" dirty="0" smtClean="0"/>
          </a:p>
          <a:p>
            <a:pPr lvl="1" eaLnBrk="1" hangingPunct="1"/>
            <a:r>
              <a:rPr lang="en-AU" sz="2000" dirty="0" smtClean="0"/>
              <a:t>“conditions” = wind speed and </a:t>
            </a:r>
            <a:r>
              <a:rPr lang="en-AU" sz="2000" dirty="0" err="1" smtClean="0"/>
              <a:t>vorticity</a:t>
            </a:r>
            <a:endParaRPr lang="en-AU" sz="2000" dirty="0" smtClean="0"/>
          </a:p>
          <a:p>
            <a:pPr lvl="1" eaLnBrk="1" hangingPunct="1"/>
            <a:r>
              <a:rPr lang="en-AU" sz="2000" dirty="0" smtClean="0"/>
              <a:t>From Stokes’ theorem, the circulation (wind speed) around </a:t>
            </a:r>
            <a:r>
              <a:rPr lang="en-AU" sz="2000" i="1" dirty="0" smtClean="0"/>
              <a:t>s</a:t>
            </a:r>
            <a:r>
              <a:rPr lang="en-AU" sz="2000" dirty="0" smtClean="0"/>
              <a:t> equals the total </a:t>
            </a:r>
            <a:r>
              <a:rPr lang="en-AU" sz="2000" dirty="0" err="1" smtClean="0"/>
              <a:t>vorticity</a:t>
            </a:r>
            <a:r>
              <a:rPr lang="en-AU" sz="2000" dirty="0" smtClean="0"/>
              <a:t> inside </a:t>
            </a:r>
            <a:r>
              <a:rPr lang="en-AU" sz="2000" i="1" dirty="0" smtClean="0"/>
              <a:t>s</a:t>
            </a:r>
            <a:r>
              <a:rPr lang="en-AU" sz="2000" dirty="0" smtClean="0"/>
              <a:t>.</a:t>
            </a:r>
          </a:p>
          <a:p>
            <a:pPr lvl="1" eaLnBrk="1" hangingPunct="1"/>
            <a:r>
              <a:rPr lang="en-AU" sz="2000" dirty="0" smtClean="0"/>
              <a:t>So the updraft distribution can be calculated from the </a:t>
            </a:r>
            <a:r>
              <a:rPr lang="en-AU" sz="2000" dirty="0" err="1" smtClean="0"/>
              <a:t>vorticity</a:t>
            </a:r>
            <a:r>
              <a:rPr lang="en-AU" sz="2000" dirty="0" smtClean="0"/>
              <a:t> distribution</a:t>
            </a:r>
          </a:p>
          <a:p>
            <a:pPr eaLnBrk="1" hangingPunct="1"/>
            <a:r>
              <a:rPr lang="en-AU" sz="2000" dirty="0" smtClean="0"/>
              <a:t>Thus the friction-forced updraft at the secondary </a:t>
            </a:r>
            <a:r>
              <a:rPr lang="en-AU" sz="2000" dirty="0" err="1" smtClean="0"/>
              <a:t>eyewall</a:t>
            </a:r>
            <a:r>
              <a:rPr lang="en-AU" sz="2000" dirty="0" smtClean="0"/>
              <a:t> “uses up” some of the inflowing mass and “starves” the inner </a:t>
            </a:r>
            <a:r>
              <a:rPr lang="en-AU" sz="2000" dirty="0" err="1" smtClean="0"/>
              <a:t>eyewall</a:t>
            </a:r>
            <a:r>
              <a:rPr lang="en-AU" sz="2000" dirty="0" smtClean="0"/>
              <a:t>.</a:t>
            </a:r>
          </a:p>
        </p:txBody>
      </p:sp>
      <p:pic>
        <p:nvPicPr>
          <p:cNvPr id="49157" name="Picture 4"/>
          <p:cNvPicPr>
            <a:picLocks noChangeAspect="1" noChangeArrowheads="1"/>
          </p:cNvPicPr>
          <p:nvPr/>
        </p:nvPicPr>
        <p:blipFill>
          <a:blip r:embed="rId2"/>
          <a:srcRect/>
          <a:stretch>
            <a:fillRect/>
          </a:stretch>
        </p:blipFill>
        <p:spPr bwMode="auto">
          <a:xfrm>
            <a:off x="2097088" y="1494631"/>
            <a:ext cx="4949825" cy="1027113"/>
          </a:xfrm>
          <a:prstGeom prst="rect">
            <a:avLst/>
          </a:prstGeom>
          <a:noFill/>
          <a:ln w="9525">
            <a:noFill/>
            <a:miter lim="800000"/>
            <a:headEnd/>
            <a:tailEnd/>
          </a:ln>
        </p:spPr>
      </p:pic>
      <p:sp>
        <p:nvSpPr>
          <p:cNvPr id="86021" name="Text Box 5"/>
          <p:cNvSpPr txBox="1">
            <a:spLocks noChangeArrowheads="1"/>
          </p:cNvSpPr>
          <p:nvPr/>
        </p:nvSpPr>
        <p:spPr bwMode="auto">
          <a:xfrm>
            <a:off x="1008664" y="2565400"/>
            <a:ext cx="608012" cy="396875"/>
          </a:xfrm>
          <a:prstGeom prst="rect">
            <a:avLst/>
          </a:prstGeom>
          <a:noFill/>
          <a:ln w="9525">
            <a:noFill/>
            <a:miter lim="800000"/>
            <a:headEnd/>
            <a:tailEnd/>
          </a:ln>
        </p:spPr>
        <p:txBody>
          <a:bodyPr wrap="none">
            <a:spAutoFit/>
          </a:bodyPr>
          <a:lstStyle/>
          <a:p>
            <a:r>
              <a:rPr lang="en-AU" sz="2000" dirty="0">
                <a:solidFill>
                  <a:srgbClr val="FF0000"/>
                </a:solidFill>
              </a:rPr>
              <a:t>non</a:t>
            </a:r>
          </a:p>
        </p:txBody>
      </p:sp>
      <p:sp>
        <p:nvSpPr>
          <p:cNvPr id="86022" name="Text Box 6"/>
          <p:cNvSpPr txBox="1">
            <a:spLocks noChangeArrowheads="1"/>
          </p:cNvSpPr>
          <p:nvPr/>
        </p:nvSpPr>
        <p:spPr bwMode="auto">
          <a:xfrm>
            <a:off x="7366000" y="2565400"/>
            <a:ext cx="1778000" cy="396875"/>
          </a:xfrm>
          <a:prstGeom prst="rect">
            <a:avLst/>
          </a:prstGeom>
          <a:noFill/>
          <a:ln w="9525">
            <a:noFill/>
            <a:miter lim="800000"/>
            <a:headEnd/>
            <a:tailEnd/>
          </a:ln>
        </p:spPr>
        <p:txBody>
          <a:bodyPr wrap="none">
            <a:spAutoFit/>
          </a:bodyPr>
          <a:lstStyle/>
          <a:p>
            <a:r>
              <a:rPr lang="en-AU" sz="2000">
                <a:solidFill>
                  <a:srgbClr val="FF0000"/>
                </a:solidFill>
              </a:rPr>
              <a:t>and outside of</a:t>
            </a:r>
          </a:p>
        </p:txBody>
      </p:sp>
      <p:sp>
        <p:nvSpPr>
          <p:cNvPr id="86023" name="Text Box 7"/>
          <p:cNvSpPr txBox="1">
            <a:spLocks noChangeArrowheads="1"/>
          </p:cNvSpPr>
          <p:nvPr/>
        </p:nvSpPr>
        <p:spPr bwMode="auto">
          <a:xfrm rot="10800000">
            <a:off x="1153126" y="2914650"/>
            <a:ext cx="311150" cy="396875"/>
          </a:xfrm>
          <a:prstGeom prst="rect">
            <a:avLst/>
          </a:prstGeom>
          <a:noFill/>
          <a:ln w="9525">
            <a:noFill/>
            <a:miter lim="800000"/>
            <a:headEnd/>
            <a:tailEnd/>
          </a:ln>
        </p:spPr>
        <p:txBody>
          <a:bodyPr wrap="none">
            <a:spAutoFit/>
          </a:bodyPr>
          <a:lstStyle/>
          <a:p>
            <a:r>
              <a:rPr lang="en-AU" sz="2000">
                <a:solidFill>
                  <a:srgbClr val="FF0000"/>
                </a:solidFill>
              </a:rPr>
              <a:t>v</a:t>
            </a:r>
          </a:p>
        </p:txBody>
      </p:sp>
      <p:sp>
        <p:nvSpPr>
          <p:cNvPr id="86024" name="Text Box 8"/>
          <p:cNvSpPr txBox="1">
            <a:spLocks noChangeArrowheads="1"/>
          </p:cNvSpPr>
          <p:nvPr/>
        </p:nvSpPr>
        <p:spPr bwMode="auto">
          <a:xfrm rot="10800000">
            <a:off x="8459788" y="2905125"/>
            <a:ext cx="311150" cy="396875"/>
          </a:xfrm>
          <a:prstGeom prst="rect">
            <a:avLst/>
          </a:prstGeom>
          <a:noFill/>
          <a:ln w="9525">
            <a:noFill/>
            <a:miter lim="800000"/>
            <a:headEnd/>
            <a:tailEnd/>
          </a:ln>
        </p:spPr>
        <p:txBody>
          <a:bodyPr wrap="none">
            <a:spAutoFit/>
          </a:bodyPr>
          <a:lstStyle/>
          <a:p>
            <a:r>
              <a:rPr lang="en-AU" sz="2000">
                <a:solidFill>
                  <a:srgbClr val="FF0000"/>
                </a:solidFill>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dissolve">
                                      <p:cBhvr>
                                        <p:cTn id="7" dur="500"/>
                                        <p:tgtEl>
                                          <p:spTgt spid="860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6022"/>
                                        </p:tgtEl>
                                        <p:attrNameLst>
                                          <p:attrName>style.visibility</p:attrName>
                                        </p:attrNameLst>
                                      </p:cBhvr>
                                      <p:to>
                                        <p:strVal val="visible"/>
                                      </p:to>
                                    </p:set>
                                    <p:animEffect transition="in" filter="dissolve">
                                      <p:cBhvr>
                                        <p:cTn id="10" dur="500"/>
                                        <p:tgtEl>
                                          <p:spTgt spid="860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6021"/>
                                        </p:tgtEl>
                                        <p:attrNameLst>
                                          <p:attrName>style.visibility</p:attrName>
                                        </p:attrNameLst>
                                      </p:cBhvr>
                                      <p:to>
                                        <p:strVal val="visible"/>
                                      </p:to>
                                    </p:set>
                                    <p:animEffect transition="in" filter="dissolve">
                                      <p:cBhvr>
                                        <p:cTn id="13" dur="500"/>
                                        <p:tgtEl>
                                          <p:spTgt spid="860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6023"/>
                                        </p:tgtEl>
                                        <p:attrNameLst>
                                          <p:attrName>style.visibility</p:attrName>
                                        </p:attrNameLst>
                                      </p:cBhvr>
                                      <p:to>
                                        <p:strVal val="visible"/>
                                      </p:to>
                                    </p:set>
                                    <p:animEffect transition="in" filter="dissolve">
                                      <p:cBhvr>
                                        <p:cTn id="16"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2" grpId="0"/>
      <p:bldP spid="86023" grpId="0"/>
      <p:bldP spid="860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body" idx="1"/>
          </p:nvPr>
        </p:nvSpPr>
        <p:spPr/>
        <p:txBody>
          <a:bodyPr/>
          <a:lstStyle/>
          <a:p>
            <a:pPr eaLnBrk="1" hangingPunct="1"/>
            <a:r>
              <a:rPr lang="en-AU" sz="1800" dirty="0" smtClean="0"/>
              <a:t>Changing the distribution of gradient wind changes the distribution of </a:t>
            </a:r>
            <a:r>
              <a:rPr lang="en-AU" sz="1800" dirty="0" err="1" smtClean="0"/>
              <a:t>vorticity</a:t>
            </a:r>
            <a:endParaRPr lang="en-AU" sz="1800" dirty="0" smtClean="0"/>
          </a:p>
          <a:p>
            <a:pPr lvl="1" eaLnBrk="1" hangingPunct="1"/>
            <a:r>
              <a:rPr lang="en-AU" sz="1800" dirty="0" smtClean="0"/>
              <a:t>Stokes’ theorem is an important constraint</a:t>
            </a:r>
          </a:p>
          <a:p>
            <a:pPr eaLnBrk="1" hangingPunct="1"/>
            <a:r>
              <a:rPr lang="en-AU" sz="1800" dirty="0" smtClean="0"/>
              <a:t>If there is a “radius of no change”, then total </a:t>
            </a:r>
            <a:r>
              <a:rPr lang="en-AU" sz="1800" dirty="0" err="1" smtClean="0"/>
              <a:t>vorticity</a:t>
            </a:r>
            <a:r>
              <a:rPr lang="en-AU" sz="1800" dirty="0" smtClean="0"/>
              <a:t> and updraft within that radius can’t change</a:t>
            </a:r>
          </a:p>
          <a:p>
            <a:pPr lvl="1" eaLnBrk="1" hangingPunct="1"/>
            <a:r>
              <a:rPr lang="en-AU" sz="1800" dirty="0" smtClean="0"/>
              <a:t>Formation of a secondary </a:t>
            </a:r>
            <a:r>
              <a:rPr lang="en-AU" sz="1800" dirty="0" err="1" smtClean="0"/>
              <a:t>eyewall</a:t>
            </a:r>
            <a:r>
              <a:rPr lang="en-AU" sz="1800" dirty="0" smtClean="0"/>
              <a:t> </a:t>
            </a:r>
            <a:r>
              <a:rPr lang="en-AU" sz="1800" i="1" dirty="0" smtClean="0"/>
              <a:t>requires</a:t>
            </a:r>
            <a:r>
              <a:rPr lang="en-AU" sz="1800" dirty="0" smtClean="0"/>
              <a:t> weakening of the primary one, in </a:t>
            </a:r>
            <a:r>
              <a:rPr lang="en-AU" sz="1800" dirty="0" err="1" smtClean="0"/>
              <a:t>vorticity</a:t>
            </a:r>
            <a:r>
              <a:rPr lang="en-AU" sz="1800" dirty="0" smtClean="0"/>
              <a:t> and updraft, in that case.</a:t>
            </a:r>
          </a:p>
          <a:p>
            <a:pPr eaLnBrk="1" hangingPunct="1"/>
            <a:r>
              <a:rPr lang="en-AU" sz="1800" dirty="0" smtClean="0"/>
              <a:t>But, observations and models suggest that the wind field expands prior to SEF</a:t>
            </a:r>
          </a:p>
          <a:p>
            <a:pPr lvl="1" eaLnBrk="1" hangingPunct="1"/>
            <a:r>
              <a:rPr lang="en-AU" sz="1800" dirty="0" smtClean="0"/>
              <a:t>So extra </a:t>
            </a:r>
            <a:r>
              <a:rPr lang="en-AU" sz="1800" dirty="0" err="1" smtClean="0"/>
              <a:t>vorticity</a:t>
            </a:r>
            <a:r>
              <a:rPr lang="en-AU" sz="1800" dirty="0" smtClean="0"/>
              <a:t> must be imported (Stokes’ theorem again)</a:t>
            </a:r>
          </a:p>
          <a:p>
            <a:pPr lvl="1" eaLnBrk="1" hangingPunct="1"/>
            <a:r>
              <a:rPr lang="en-AU" sz="1800" dirty="0" smtClean="0"/>
              <a:t>Which will usually (always?) increase the frictional secondary circulation</a:t>
            </a:r>
          </a:p>
          <a:p>
            <a:pPr lvl="1" eaLnBrk="1" hangingPunct="1"/>
            <a:r>
              <a:rPr lang="en-AU" sz="1800" dirty="0" smtClean="0"/>
              <a:t>A local updraft maximum requires that the extra </a:t>
            </a:r>
            <a:r>
              <a:rPr lang="en-AU" sz="1800" dirty="0" err="1" smtClean="0"/>
              <a:t>vorticity</a:t>
            </a:r>
            <a:r>
              <a:rPr lang="en-AU" sz="1800" dirty="0" smtClean="0"/>
              <a:t> be concentrated into a small annular region</a:t>
            </a:r>
          </a:p>
          <a:p>
            <a:pPr eaLnBrk="1" hangingPunct="1"/>
            <a:r>
              <a:rPr lang="en-AU" sz="1800" dirty="0" smtClean="0"/>
              <a:t>Does SEF really starve the inner </a:t>
            </a:r>
            <a:r>
              <a:rPr lang="en-AU" sz="1800" dirty="0" err="1" smtClean="0"/>
              <a:t>eyewall</a:t>
            </a:r>
            <a:r>
              <a:rPr lang="en-AU" sz="1800" dirty="0" smtClean="0"/>
              <a:t>? Or does the extra inflow compensate?</a:t>
            </a:r>
          </a:p>
        </p:txBody>
      </p:sp>
      <p:sp>
        <p:nvSpPr>
          <p:cNvPr id="50179" name="Rectangle 2"/>
          <p:cNvSpPr>
            <a:spLocks noGrp="1" noChangeArrowheads="1"/>
          </p:cNvSpPr>
          <p:nvPr>
            <p:ph type="title"/>
          </p:nvPr>
        </p:nvSpPr>
        <p:spPr>
          <a:xfrm>
            <a:off x="2018922" y="488950"/>
            <a:ext cx="5937627" cy="755650"/>
          </a:xfrm>
        </p:spPr>
        <p:txBody>
          <a:bodyPr/>
          <a:lstStyle/>
          <a:p>
            <a:pPr eaLnBrk="1" hangingPunct="1"/>
            <a:r>
              <a:rPr lang="en-AU" dirty="0" err="1" smtClean="0"/>
              <a:t>Vorticity</a:t>
            </a:r>
            <a:r>
              <a:rPr lang="en-AU" dirty="0" smtClean="0"/>
              <a:t>-divergence coupling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AU" dirty="0" smtClean="0"/>
              <a:t>Sensitivity </a:t>
            </a:r>
            <a:r>
              <a:rPr lang="en-AU" dirty="0" smtClean="0"/>
              <a:t>2: </a:t>
            </a:r>
            <a:r>
              <a:rPr lang="en-AU" dirty="0" smtClean="0"/>
              <a:t>Make the “moat” deeper</a:t>
            </a:r>
          </a:p>
        </p:txBody>
      </p:sp>
      <p:pic>
        <p:nvPicPr>
          <p:cNvPr id="51204" name="Picture 3" descr="sg4501_sfc"/>
          <p:cNvPicPr>
            <a:picLocks noChangeAspect="1" noChangeArrowheads="1"/>
          </p:cNvPicPr>
          <p:nvPr/>
        </p:nvPicPr>
        <p:blipFill>
          <a:blip r:embed="rId2"/>
          <a:srcRect/>
          <a:stretch>
            <a:fillRect/>
          </a:stretch>
        </p:blipFill>
        <p:spPr bwMode="auto">
          <a:xfrm>
            <a:off x="0" y="1732474"/>
            <a:ext cx="4532313" cy="4535488"/>
          </a:xfrm>
          <a:prstGeom prst="rect">
            <a:avLst/>
          </a:prstGeom>
          <a:noFill/>
          <a:ln w="9525">
            <a:noFill/>
            <a:miter lim="800000"/>
            <a:headEnd/>
            <a:tailEnd/>
          </a:ln>
        </p:spPr>
      </p:pic>
      <p:pic>
        <p:nvPicPr>
          <p:cNvPr id="51205" name="Picture 4" descr="sg0701_sfc"/>
          <p:cNvPicPr>
            <a:picLocks noChangeAspect="1" noChangeArrowheads="1"/>
          </p:cNvPicPr>
          <p:nvPr/>
        </p:nvPicPr>
        <p:blipFill>
          <a:blip r:embed="rId3"/>
          <a:srcRect/>
          <a:stretch>
            <a:fillRect/>
          </a:stretch>
        </p:blipFill>
        <p:spPr bwMode="auto">
          <a:xfrm>
            <a:off x="4572000" y="1732474"/>
            <a:ext cx="4532313" cy="4535488"/>
          </a:xfrm>
          <a:prstGeom prst="rect">
            <a:avLst/>
          </a:prstGeom>
          <a:noFill/>
          <a:ln w="9525">
            <a:noFill/>
            <a:miter lim="800000"/>
            <a:headEnd/>
            <a:tailEnd/>
          </a:ln>
        </p:spPr>
      </p:pic>
      <p:sp>
        <p:nvSpPr>
          <p:cNvPr id="51206" name="Text Box 5"/>
          <p:cNvSpPr txBox="1">
            <a:spLocks noChangeArrowheads="1"/>
          </p:cNvSpPr>
          <p:nvPr/>
        </p:nvSpPr>
        <p:spPr bwMode="auto">
          <a:xfrm>
            <a:off x="7092950" y="3027874"/>
            <a:ext cx="433388" cy="366713"/>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51207" name="Text Box 6"/>
          <p:cNvSpPr txBox="1">
            <a:spLocks noChangeArrowheads="1"/>
          </p:cNvSpPr>
          <p:nvPr/>
        </p:nvSpPr>
        <p:spPr bwMode="auto">
          <a:xfrm>
            <a:off x="7596188" y="3996249"/>
            <a:ext cx="466725" cy="366713"/>
          </a:xfrm>
          <a:prstGeom prst="rect">
            <a:avLst/>
          </a:prstGeom>
          <a:noFill/>
          <a:ln w="9525">
            <a:noFill/>
            <a:miter lim="800000"/>
            <a:headEnd/>
            <a:tailEnd/>
          </a:ln>
        </p:spPr>
        <p:txBody>
          <a:bodyPr wrap="none">
            <a:spAutoFit/>
          </a:bodyPr>
          <a:lstStyle/>
          <a:p>
            <a:r>
              <a:rPr lang="en-AU">
                <a:solidFill>
                  <a:srgbClr val="3333FF"/>
                </a:solidFill>
              </a:rPr>
              <a:t>v</a:t>
            </a:r>
            <a:r>
              <a:rPr lang="en-AU" baseline="-25000">
                <a:solidFill>
                  <a:srgbClr val="3333FF"/>
                </a:solidFill>
              </a:rPr>
              <a:t>10</a:t>
            </a:r>
          </a:p>
        </p:txBody>
      </p:sp>
      <p:sp>
        <p:nvSpPr>
          <p:cNvPr id="51208" name="Text Box 7"/>
          <p:cNvSpPr txBox="1">
            <a:spLocks noChangeArrowheads="1"/>
          </p:cNvSpPr>
          <p:nvPr/>
        </p:nvSpPr>
        <p:spPr bwMode="auto">
          <a:xfrm>
            <a:off x="7596188" y="4612199"/>
            <a:ext cx="555625" cy="366713"/>
          </a:xfrm>
          <a:prstGeom prst="rect">
            <a:avLst/>
          </a:prstGeom>
          <a:noFill/>
          <a:ln w="9525">
            <a:noFill/>
            <a:miter lim="800000"/>
            <a:headEnd/>
            <a:tailEnd/>
          </a:ln>
        </p:spPr>
        <p:txBody>
          <a:bodyPr wrap="none">
            <a:spAutoFit/>
          </a:bodyPr>
          <a:lstStyle/>
          <a:p>
            <a:r>
              <a:rPr lang="en-AU">
                <a:solidFill>
                  <a:srgbClr val="33CC33"/>
                </a:solidFill>
              </a:rPr>
              <a:t>-u</a:t>
            </a:r>
            <a:r>
              <a:rPr lang="en-AU" baseline="-25000">
                <a:solidFill>
                  <a:srgbClr val="33CC33"/>
                </a:solidFill>
              </a:rPr>
              <a:t>10</a:t>
            </a:r>
          </a:p>
        </p:txBody>
      </p:sp>
      <p:sp>
        <p:nvSpPr>
          <p:cNvPr id="51209" name="Text Box 8"/>
          <p:cNvSpPr txBox="1">
            <a:spLocks noChangeArrowheads="1"/>
          </p:cNvSpPr>
          <p:nvPr/>
        </p:nvSpPr>
        <p:spPr bwMode="auto">
          <a:xfrm>
            <a:off x="6227763" y="2235712"/>
            <a:ext cx="1017587" cy="366712"/>
          </a:xfrm>
          <a:prstGeom prst="rect">
            <a:avLst/>
          </a:prstGeom>
          <a:noFill/>
          <a:ln w="9525">
            <a:noFill/>
            <a:miter lim="800000"/>
            <a:headEnd/>
            <a:tailEnd/>
          </a:ln>
        </p:spPr>
        <p:txBody>
          <a:bodyPr wrap="none">
            <a:spAutoFit/>
          </a:bodyPr>
          <a:lstStyle/>
          <a:p>
            <a:r>
              <a:rPr lang="en-AU">
                <a:solidFill>
                  <a:srgbClr val="FF00FF"/>
                </a:solidFill>
              </a:rPr>
              <a:t>100w</a:t>
            </a:r>
            <a:r>
              <a:rPr lang="en-AU" baseline="-25000">
                <a:solidFill>
                  <a:srgbClr val="FF00FF"/>
                </a:solidFill>
              </a:rPr>
              <a:t>1km</a:t>
            </a:r>
          </a:p>
        </p:txBody>
      </p:sp>
      <p:sp>
        <p:nvSpPr>
          <p:cNvPr id="51210" name="Text Box 9"/>
          <p:cNvSpPr txBox="1">
            <a:spLocks noChangeArrowheads="1"/>
          </p:cNvSpPr>
          <p:nvPr/>
        </p:nvSpPr>
        <p:spPr bwMode="auto">
          <a:xfrm>
            <a:off x="4932363" y="3100899"/>
            <a:ext cx="631825" cy="366713"/>
          </a:xfrm>
          <a:prstGeom prst="rect">
            <a:avLst/>
          </a:prstGeom>
          <a:noFill/>
          <a:ln w="9525">
            <a:noFill/>
            <a:miter lim="800000"/>
            <a:headEnd/>
            <a:tailEnd/>
          </a:ln>
        </p:spPr>
        <p:txBody>
          <a:bodyPr wrap="none">
            <a:spAutoFit/>
          </a:bodyPr>
          <a:lstStyle/>
          <a:p>
            <a:r>
              <a:rPr lang="en-AU">
                <a:solidFill>
                  <a:srgbClr val="33CCCC"/>
                </a:solidFill>
                <a:cs typeface="Arial" charset="0"/>
              </a:rPr>
              <a:t>10</a:t>
            </a:r>
            <a:r>
              <a:rPr lang="en-AU" baseline="30000">
                <a:solidFill>
                  <a:srgbClr val="33CCCC"/>
                </a:solidFill>
                <a:cs typeface="Arial" charset="0"/>
              </a:rPr>
              <a:t>4</a:t>
            </a:r>
            <a:r>
              <a:rPr lang="el-GR">
                <a:solidFill>
                  <a:srgbClr val="33CCCC"/>
                </a:solidFill>
                <a:cs typeface="Arial" charset="0"/>
              </a:rPr>
              <a:t>ς</a:t>
            </a:r>
          </a:p>
        </p:txBody>
      </p:sp>
      <p:sp>
        <p:nvSpPr>
          <p:cNvPr id="51211" name="Text Box 10"/>
          <p:cNvSpPr txBox="1">
            <a:spLocks noChangeArrowheads="1"/>
          </p:cNvSpPr>
          <p:nvPr/>
        </p:nvSpPr>
        <p:spPr bwMode="auto">
          <a:xfrm>
            <a:off x="2771775" y="3243774"/>
            <a:ext cx="433388" cy="366713"/>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51212" name="Text Box 11"/>
          <p:cNvSpPr txBox="1">
            <a:spLocks noChangeArrowheads="1"/>
          </p:cNvSpPr>
          <p:nvPr/>
        </p:nvSpPr>
        <p:spPr bwMode="auto">
          <a:xfrm>
            <a:off x="3203575" y="3924812"/>
            <a:ext cx="466725" cy="366712"/>
          </a:xfrm>
          <a:prstGeom prst="rect">
            <a:avLst/>
          </a:prstGeom>
          <a:noFill/>
          <a:ln w="9525">
            <a:noFill/>
            <a:miter lim="800000"/>
            <a:headEnd/>
            <a:tailEnd/>
          </a:ln>
        </p:spPr>
        <p:txBody>
          <a:bodyPr wrap="none">
            <a:spAutoFit/>
          </a:bodyPr>
          <a:lstStyle/>
          <a:p>
            <a:r>
              <a:rPr lang="en-AU">
                <a:solidFill>
                  <a:srgbClr val="3333FF"/>
                </a:solidFill>
              </a:rPr>
              <a:t>v</a:t>
            </a:r>
            <a:r>
              <a:rPr lang="en-AU" baseline="-25000">
                <a:solidFill>
                  <a:srgbClr val="3333FF"/>
                </a:solidFill>
              </a:rPr>
              <a:t>10</a:t>
            </a:r>
          </a:p>
        </p:txBody>
      </p:sp>
      <p:sp>
        <p:nvSpPr>
          <p:cNvPr id="51213" name="Text Box 12"/>
          <p:cNvSpPr txBox="1">
            <a:spLocks noChangeArrowheads="1"/>
          </p:cNvSpPr>
          <p:nvPr/>
        </p:nvSpPr>
        <p:spPr bwMode="auto">
          <a:xfrm>
            <a:off x="3203575" y="4540762"/>
            <a:ext cx="555625" cy="366712"/>
          </a:xfrm>
          <a:prstGeom prst="rect">
            <a:avLst/>
          </a:prstGeom>
          <a:noFill/>
          <a:ln w="9525">
            <a:noFill/>
            <a:miter lim="800000"/>
            <a:headEnd/>
            <a:tailEnd/>
          </a:ln>
        </p:spPr>
        <p:txBody>
          <a:bodyPr wrap="none">
            <a:spAutoFit/>
          </a:bodyPr>
          <a:lstStyle/>
          <a:p>
            <a:r>
              <a:rPr lang="en-AU">
                <a:solidFill>
                  <a:srgbClr val="33CC33"/>
                </a:solidFill>
              </a:rPr>
              <a:t>-u</a:t>
            </a:r>
            <a:r>
              <a:rPr lang="en-AU" baseline="-25000">
                <a:solidFill>
                  <a:srgbClr val="33CC33"/>
                </a:solidFill>
              </a:rPr>
              <a:t>10</a:t>
            </a:r>
          </a:p>
        </p:txBody>
      </p:sp>
      <p:sp>
        <p:nvSpPr>
          <p:cNvPr id="51214" name="Text Box 13"/>
          <p:cNvSpPr txBox="1">
            <a:spLocks noChangeArrowheads="1"/>
          </p:cNvSpPr>
          <p:nvPr/>
        </p:nvSpPr>
        <p:spPr bwMode="auto">
          <a:xfrm>
            <a:off x="1692275" y="2308737"/>
            <a:ext cx="1017588" cy="366712"/>
          </a:xfrm>
          <a:prstGeom prst="rect">
            <a:avLst/>
          </a:prstGeom>
          <a:noFill/>
          <a:ln w="9525">
            <a:noFill/>
            <a:miter lim="800000"/>
            <a:headEnd/>
            <a:tailEnd/>
          </a:ln>
        </p:spPr>
        <p:txBody>
          <a:bodyPr wrap="none">
            <a:spAutoFit/>
          </a:bodyPr>
          <a:lstStyle/>
          <a:p>
            <a:r>
              <a:rPr lang="en-AU">
                <a:solidFill>
                  <a:srgbClr val="FF00FF"/>
                </a:solidFill>
              </a:rPr>
              <a:t>100w</a:t>
            </a:r>
            <a:r>
              <a:rPr lang="en-AU" baseline="-25000">
                <a:solidFill>
                  <a:srgbClr val="FF00FF"/>
                </a:solidFill>
              </a:rPr>
              <a:t>1km</a:t>
            </a:r>
          </a:p>
        </p:txBody>
      </p:sp>
      <p:sp>
        <p:nvSpPr>
          <p:cNvPr id="51215" name="Text Box 14"/>
          <p:cNvSpPr txBox="1">
            <a:spLocks noChangeArrowheads="1"/>
          </p:cNvSpPr>
          <p:nvPr/>
        </p:nvSpPr>
        <p:spPr bwMode="auto">
          <a:xfrm>
            <a:off x="539750" y="2740537"/>
            <a:ext cx="631825" cy="366712"/>
          </a:xfrm>
          <a:prstGeom prst="rect">
            <a:avLst/>
          </a:prstGeom>
          <a:noFill/>
          <a:ln w="9525">
            <a:noFill/>
            <a:miter lim="800000"/>
            <a:headEnd/>
            <a:tailEnd/>
          </a:ln>
        </p:spPr>
        <p:txBody>
          <a:bodyPr wrap="none">
            <a:spAutoFit/>
          </a:bodyPr>
          <a:lstStyle/>
          <a:p>
            <a:r>
              <a:rPr lang="en-AU">
                <a:solidFill>
                  <a:srgbClr val="33CCCC"/>
                </a:solidFill>
                <a:cs typeface="Arial" charset="0"/>
              </a:rPr>
              <a:t>10</a:t>
            </a:r>
            <a:r>
              <a:rPr lang="en-AU" baseline="30000">
                <a:solidFill>
                  <a:srgbClr val="33CCCC"/>
                </a:solidFill>
                <a:cs typeface="Arial" charset="0"/>
              </a:rPr>
              <a:t>4</a:t>
            </a:r>
            <a:r>
              <a:rPr lang="el-GR">
                <a:solidFill>
                  <a:srgbClr val="33CCCC"/>
                </a:solidFill>
                <a:cs typeface="Arial" charset="0"/>
              </a:rPr>
              <a:t>ς</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AU" smtClean="0"/>
              <a:t>BL of Ooyama’s (1969) model</a:t>
            </a:r>
          </a:p>
        </p:txBody>
      </p:sp>
      <p:sp>
        <p:nvSpPr>
          <p:cNvPr id="53252" name="Rectangle 3"/>
          <p:cNvSpPr>
            <a:spLocks noGrp="1" noChangeArrowheads="1"/>
          </p:cNvSpPr>
          <p:nvPr>
            <p:ph type="body" idx="1"/>
          </p:nvPr>
        </p:nvSpPr>
        <p:spPr>
          <a:xfrm>
            <a:off x="254000" y="1765426"/>
            <a:ext cx="8637588" cy="4883024"/>
          </a:xfrm>
        </p:spPr>
        <p:txBody>
          <a:bodyPr/>
          <a:lstStyle/>
          <a:p>
            <a:pPr eaLnBrk="1" hangingPunct="1"/>
            <a:r>
              <a:rPr lang="en-AU" sz="2000" dirty="0" smtClean="0"/>
              <a:t>Depth-averaged equations</a:t>
            </a:r>
          </a:p>
          <a:p>
            <a:pPr eaLnBrk="1" hangingPunct="1"/>
            <a:r>
              <a:rPr lang="en-AU" sz="2000" dirty="0" smtClean="0"/>
              <a:t>Replaces </a:t>
            </a:r>
            <a:r>
              <a:rPr lang="en-AU" sz="2000" i="1" dirty="0" smtClean="0"/>
              <a:t>u</a:t>
            </a:r>
            <a:r>
              <a:rPr lang="en-AU" sz="2000" dirty="0" smtClean="0"/>
              <a:t>-momentum equation by gradient wind equation</a:t>
            </a:r>
          </a:p>
          <a:p>
            <a:pPr lvl="1" eaLnBrk="1" hangingPunct="1"/>
            <a:r>
              <a:rPr lang="en-AU" sz="2000" dirty="0" smtClean="0"/>
              <a:t>Flow is assumed to be balanced, no </a:t>
            </a:r>
            <a:r>
              <a:rPr lang="en-AU" sz="2000" dirty="0" err="1" smtClean="0"/>
              <a:t>supergradient</a:t>
            </a:r>
            <a:r>
              <a:rPr lang="en-AU" sz="2000" dirty="0" smtClean="0"/>
              <a:t> flow</a:t>
            </a:r>
          </a:p>
          <a:p>
            <a:pPr eaLnBrk="1" hangingPunct="1"/>
            <a:r>
              <a:rPr lang="en-AU" sz="2000" i="1" dirty="0" smtClean="0"/>
              <a:t>v</a:t>
            </a:r>
            <a:r>
              <a:rPr lang="en-AU" sz="2000" dirty="0" smtClean="0"/>
              <a:t>-momentum equation expresses a balance between radial advection of angular momentum, and its destruction by friction</a:t>
            </a:r>
          </a:p>
          <a:p>
            <a:pPr lvl="1" eaLnBrk="1" hangingPunct="1"/>
            <a:r>
              <a:rPr lang="en-AU" sz="2000" dirty="0" smtClean="0"/>
              <a:t>The magnitude of the inflow is determined by this balance</a:t>
            </a:r>
          </a:p>
        </p:txBody>
      </p:sp>
      <p:pic>
        <p:nvPicPr>
          <p:cNvPr id="98309" name="Picture 5"/>
          <p:cNvPicPr>
            <a:picLocks noChangeAspect="1" noChangeArrowheads="1"/>
          </p:cNvPicPr>
          <p:nvPr/>
        </p:nvPicPr>
        <p:blipFill>
          <a:blip r:embed="rId2"/>
          <a:srcRect/>
          <a:stretch>
            <a:fillRect/>
          </a:stretch>
        </p:blipFill>
        <p:spPr bwMode="auto">
          <a:xfrm>
            <a:off x="755650" y="5405348"/>
            <a:ext cx="3960813" cy="1098550"/>
          </a:xfrm>
          <a:prstGeom prst="rect">
            <a:avLst/>
          </a:prstGeom>
          <a:noFill/>
          <a:ln w="9525">
            <a:noFill/>
            <a:miter lim="800000"/>
            <a:headEnd/>
            <a:tailEnd/>
          </a:ln>
        </p:spPr>
      </p:pic>
      <p:sp>
        <p:nvSpPr>
          <p:cNvPr id="98310" name="Text Box 6"/>
          <p:cNvSpPr txBox="1">
            <a:spLocks noChangeArrowheads="1"/>
          </p:cNvSpPr>
          <p:nvPr/>
        </p:nvSpPr>
        <p:spPr bwMode="auto">
          <a:xfrm>
            <a:off x="5292725" y="4758532"/>
            <a:ext cx="1771650" cy="366712"/>
          </a:xfrm>
          <a:prstGeom prst="rect">
            <a:avLst/>
          </a:prstGeom>
          <a:noFill/>
          <a:ln w="9525">
            <a:noFill/>
            <a:miter lim="800000"/>
            <a:headEnd/>
            <a:tailEnd/>
          </a:ln>
        </p:spPr>
        <p:txBody>
          <a:bodyPr wrap="none">
            <a:spAutoFit/>
          </a:bodyPr>
          <a:lstStyle/>
          <a:p>
            <a:r>
              <a:rPr lang="en-AU" dirty="0" err="1"/>
              <a:t>Ooyama</a:t>
            </a:r>
            <a:r>
              <a:rPr lang="en-AU" dirty="0"/>
              <a:t> (1969)</a:t>
            </a:r>
          </a:p>
        </p:txBody>
      </p:sp>
      <p:sp>
        <p:nvSpPr>
          <p:cNvPr id="98311" name="Text Box 7"/>
          <p:cNvSpPr txBox="1">
            <a:spLocks noChangeArrowheads="1"/>
          </p:cNvSpPr>
          <p:nvPr/>
        </p:nvSpPr>
        <p:spPr bwMode="auto">
          <a:xfrm>
            <a:off x="5292725" y="5911057"/>
            <a:ext cx="1581150" cy="366712"/>
          </a:xfrm>
          <a:prstGeom prst="rect">
            <a:avLst/>
          </a:prstGeom>
          <a:noFill/>
          <a:ln w="9525">
            <a:noFill/>
            <a:miter lim="800000"/>
            <a:headEnd/>
            <a:tailEnd/>
          </a:ln>
        </p:spPr>
        <p:txBody>
          <a:bodyPr wrap="none">
            <a:spAutoFit/>
          </a:bodyPr>
          <a:lstStyle/>
          <a:p>
            <a:r>
              <a:rPr lang="en-AU"/>
              <a:t>Kepert (2001)</a:t>
            </a:r>
          </a:p>
        </p:txBody>
      </p:sp>
      <p:pic>
        <p:nvPicPr>
          <p:cNvPr id="98312" name="Picture 8"/>
          <p:cNvPicPr>
            <a:picLocks noChangeAspect="1" noChangeArrowheads="1"/>
          </p:cNvPicPr>
          <p:nvPr/>
        </p:nvPicPr>
        <p:blipFill>
          <a:blip r:embed="rId3"/>
          <a:srcRect/>
          <a:stretch>
            <a:fillRect/>
          </a:stretch>
        </p:blipFill>
        <p:spPr bwMode="auto">
          <a:xfrm>
            <a:off x="900113" y="4397286"/>
            <a:ext cx="2808287" cy="112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3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AU" smtClean="0"/>
              <a:t>Kepert (2001) compared to Ooyama (1969)</a:t>
            </a:r>
          </a:p>
        </p:txBody>
      </p:sp>
      <p:pic>
        <p:nvPicPr>
          <p:cNvPr id="54276" name="Picture 4" descr="sg07_sfc_linear"/>
          <p:cNvPicPr>
            <a:picLocks noChangeAspect="1" noChangeArrowheads="1"/>
          </p:cNvPicPr>
          <p:nvPr/>
        </p:nvPicPr>
        <p:blipFill>
          <a:blip r:embed="rId2"/>
          <a:srcRect/>
          <a:stretch>
            <a:fillRect/>
          </a:stretch>
        </p:blipFill>
        <p:spPr bwMode="auto">
          <a:xfrm>
            <a:off x="1331914" y="1814737"/>
            <a:ext cx="5041900" cy="5043263"/>
          </a:xfrm>
          <a:prstGeom prst="rect">
            <a:avLst/>
          </a:prstGeom>
          <a:noFill/>
          <a:ln w="9525">
            <a:noFill/>
            <a:miter lim="800000"/>
            <a:headEnd/>
            <a:tailEnd/>
          </a:ln>
        </p:spPr>
      </p:pic>
      <p:sp>
        <p:nvSpPr>
          <p:cNvPr id="54277" name="Text Box 5"/>
          <p:cNvSpPr txBox="1">
            <a:spLocks noChangeArrowheads="1"/>
          </p:cNvSpPr>
          <p:nvPr/>
        </p:nvSpPr>
        <p:spPr bwMode="auto">
          <a:xfrm>
            <a:off x="5292726" y="3598706"/>
            <a:ext cx="433388" cy="366712"/>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54278" name="Text Box 6"/>
          <p:cNvSpPr txBox="1">
            <a:spLocks noChangeArrowheads="1"/>
          </p:cNvSpPr>
          <p:nvPr/>
        </p:nvSpPr>
        <p:spPr bwMode="auto">
          <a:xfrm>
            <a:off x="4716464" y="3965418"/>
            <a:ext cx="466725" cy="366713"/>
          </a:xfrm>
          <a:prstGeom prst="rect">
            <a:avLst/>
          </a:prstGeom>
          <a:noFill/>
          <a:ln w="9525">
            <a:noFill/>
            <a:miter lim="800000"/>
            <a:headEnd/>
            <a:tailEnd/>
          </a:ln>
        </p:spPr>
        <p:txBody>
          <a:bodyPr wrap="none">
            <a:spAutoFit/>
          </a:bodyPr>
          <a:lstStyle/>
          <a:p>
            <a:r>
              <a:rPr lang="en-AU" dirty="0">
                <a:solidFill>
                  <a:srgbClr val="3333FF"/>
                </a:solidFill>
              </a:rPr>
              <a:t>v</a:t>
            </a:r>
            <a:r>
              <a:rPr lang="en-AU" baseline="-25000" dirty="0">
                <a:solidFill>
                  <a:srgbClr val="3333FF"/>
                </a:solidFill>
              </a:rPr>
              <a:t>10</a:t>
            </a:r>
          </a:p>
        </p:txBody>
      </p:sp>
      <p:sp>
        <p:nvSpPr>
          <p:cNvPr id="54279" name="Text Box 7"/>
          <p:cNvSpPr txBox="1">
            <a:spLocks noChangeArrowheads="1"/>
          </p:cNvSpPr>
          <p:nvPr/>
        </p:nvSpPr>
        <p:spPr bwMode="auto">
          <a:xfrm>
            <a:off x="5014913" y="4934586"/>
            <a:ext cx="555625" cy="366713"/>
          </a:xfrm>
          <a:prstGeom prst="rect">
            <a:avLst/>
          </a:prstGeom>
          <a:noFill/>
          <a:ln w="9525">
            <a:noFill/>
            <a:miter lim="800000"/>
            <a:headEnd/>
            <a:tailEnd/>
          </a:ln>
        </p:spPr>
        <p:txBody>
          <a:bodyPr wrap="none">
            <a:spAutoFit/>
          </a:bodyPr>
          <a:lstStyle/>
          <a:p>
            <a:r>
              <a:rPr lang="en-AU" dirty="0">
                <a:solidFill>
                  <a:srgbClr val="33CC33"/>
                </a:solidFill>
              </a:rPr>
              <a:t>-u</a:t>
            </a:r>
            <a:r>
              <a:rPr lang="en-AU" baseline="-25000" dirty="0">
                <a:solidFill>
                  <a:srgbClr val="33CC33"/>
                </a:solidFill>
              </a:rPr>
              <a:t>10</a:t>
            </a:r>
          </a:p>
        </p:txBody>
      </p:sp>
      <p:sp>
        <p:nvSpPr>
          <p:cNvPr id="54280" name="Text Box 8"/>
          <p:cNvSpPr txBox="1">
            <a:spLocks noChangeArrowheads="1"/>
          </p:cNvSpPr>
          <p:nvPr/>
        </p:nvSpPr>
        <p:spPr bwMode="auto">
          <a:xfrm>
            <a:off x="3848540" y="2139950"/>
            <a:ext cx="2298700" cy="366712"/>
          </a:xfrm>
          <a:prstGeom prst="rect">
            <a:avLst/>
          </a:prstGeom>
          <a:noFill/>
          <a:ln w="9525">
            <a:noFill/>
            <a:miter lim="800000"/>
            <a:headEnd/>
            <a:tailEnd/>
          </a:ln>
        </p:spPr>
        <p:txBody>
          <a:bodyPr wrap="none">
            <a:spAutoFit/>
          </a:bodyPr>
          <a:lstStyle/>
          <a:p>
            <a:r>
              <a:rPr lang="en-AU" dirty="0">
                <a:solidFill>
                  <a:srgbClr val="FF00FF"/>
                </a:solidFill>
              </a:rPr>
              <a:t>100w</a:t>
            </a:r>
            <a:r>
              <a:rPr lang="en-AU" baseline="-25000" dirty="0">
                <a:solidFill>
                  <a:srgbClr val="FF00FF"/>
                </a:solidFill>
                <a:cs typeface="Arial" charset="0"/>
              </a:rPr>
              <a:t>∞</a:t>
            </a:r>
            <a:r>
              <a:rPr lang="en-AU" dirty="0">
                <a:solidFill>
                  <a:srgbClr val="FF00FF"/>
                </a:solidFill>
              </a:rPr>
              <a:t> (</a:t>
            </a:r>
            <a:r>
              <a:rPr lang="en-AU" dirty="0" err="1">
                <a:solidFill>
                  <a:srgbClr val="FF00FF"/>
                </a:solidFill>
              </a:rPr>
              <a:t>Kepert</a:t>
            </a:r>
            <a:r>
              <a:rPr lang="en-AU" dirty="0">
                <a:solidFill>
                  <a:srgbClr val="FF00FF"/>
                </a:solidFill>
              </a:rPr>
              <a:t> 2001)</a:t>
            </a:r>
            <a:endParaRPr lang="en-AU" baseline="-25000" dirty="0">
              <a:solidFill>
                <a:srgbClr val="FF00FF"/>
              </a:solidFill>
            </a:endParaRPr>
          </a:p>
        </p:txBody>
      </p:sp>
      <p:sp>
        <p:nvSpPr>
          <p:cNvPr id="54281" name="Rectangle 11"/>
          <p:cNvSpPr>
            <a:spLocks noChangeArrowheads="1"/>
          </p:cNvSpPr>
          <p:nvPr/>
        </p:nvSpPr>
        <p:spPr bwMode="auto">
          <a:xfrm>
            <a:off x="4190308" y="2506662"/>
            <a:ext cx="2232025" cy="863600"/>
          </a:xfrm>
          <a:prstGeom prst="rect">
            <a:avLst/>
          </a:prstGeom>
          <a:solidFill>
            <a:srgbClr val="FFFFFF"/>
          </a:solidFill>
          <a:ln w="9525">
            <a:noFill/>
            <a:miter lim="800000"/>
            <a:headEnd/>
            <a:tailEnd/>
          </a:ln>
        </p:spPr>
        <p:txBody>
          <a:bodyPr wrap="none" anchor="ctr"/>
          <a:lstStyle/>
          <a:p>
            <a:endParaRPr lang="en-US"/>
          </a:p>
        </p:txBody>
      </p:sp>
      <p:sp>
        <p:nvSpPr>
          <p:cNvPr id="54282" name="Text Box 10"/>
          <p:cNvSpPr txBox="1">
            <a:spLocks noChangeArrowheads="1"/>
          </p:cNvSpPr>
          <p:nvPr/>
        </p:nvSpPr>
        <p:spPr bwMode="auto">
          <a:xfrm>
            <a:off x="3848540" y="2428875"/>
            <a:ext cx="3587750" cy="366712"/>
          </a:xfrm>
          <a:prstGeom prst="rect">
            <a:avLst/>
          </a:prstGeom>
          <a:noFill/>
          <a:ln w="9525">
            <a:noFill/>
            <a:miter lim="800000"/>
            <a:headEnd/>
            <a:tailEnd/>
          </a:ln>
        </p:spPr>
        <p:txBody>
          <a:bodyPr wrap="none">
            <a:spAutoFit/>
          </a:bodyPr>
          <a:lstStyle/>
          <a:p>
            <a:r>
              <a:rPr lang="en-AU">
                <a:solidFill>
                  <a:srgbClr val="33CCCC"/>
                </a:solidFill>
              </a:rPr>
              <a:t>100w</a:t>
            </a:r>
            <a:r>
              <a:rPr lang="en-AU" baseline="-25000">
                <a:solidFill>
                  <a:srgbClr val="33CCCC"/>
                </a:solidFill>
                <a:cs typeface="Arial" charset="0"/>
              </a:rPr>
              <a:t>∞</a:t>
            </a:r>
            <a:r>
              <a:rPr lang="en-AU">
                <a:solidFill>
                  <a:srgbClr val="33CCCC"/>
                </a:solidFill>
              </a:rPr>
              <a:t> (Ooyama 1969 with </a:t>
            </a:r>
            <a:r>
              <a:rPr lang="el-GR">
                <a:solidFill>
                  <a:srgbClr val="33CCCC"/>
                </a:solidFill>
                <a:cs typeface="Arial" charset="0"/>
              </a:rPr>
              <a:t>γ</a:t>
            </a:r>
            <a:r>
              <a:rPr lang="en-AU">
                <a:solidFill>
                  <a:srgbClr val="33CCCC"/>
                </a:solidFill>
                <a:cs typeface="Arial" charset="0"/>
              </a:rPr>
              <a:t>=0.8</a:t>
            </a:r>
            <a:r>
              <a:rPr lang="en-AU">
                <a:solidFill>
                  <a:srgbClr val="33CCCC"/>
                </a:solidFill>
              </a:rPr>
              <a:t>)</a:t>
            </a:r>
            <a:endParaRPr lang="en-AU" baseline="-25000">
              <a:solidFill>
                <a:srgbClr val="33CCCC"/>
              </a:solidFill>
            </a:endParaRPr>
          </a:p>
        </p:txBody>
      </p:sp>
      <p:sp>
        <p:nvSpPr>
          <p:cNvPr id="54283" name="Rectangle 12"/>
          <p:cNvSpPr>
            <a:spLocks noChangeArrowheads="1"/>
          </p:cNvSpPr>
          <p:nvPr/>
        </p:nvSpPr>
        <p:spPr bwMode="auto">
          <a:xfrm>
            <a:off x="6911975" y="5994400"/>
            <a:ext cx="2232025" cy="8636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1"/>
          </p:nvPr>
        </p:nvSpPr>
        <p:spPr>
          <a:xfrm>
            <a:off x="254000" y="1792586"/>
            <a:ext cx="8637588" cy="4679950"/>
          </a:xfrm>
        </p:spPr>
        <p:txBody>
          <a:bodyPr/>
          <a:lstStyle/>
          <a:p>
            <a:pPr eaLnBrk="1" hangingPunct="1"/>
            <a:r>
              <a:rPr lang="en-AU" sz="2000" dirty="0" smtClean="0"/>
              <a:t>To first order, </a:t>
            </a:r>
            <a:r>
              <a:rPr lang="en-AU" sz="2000" i="1" dirty="0" smtClean="0"/>
              <a:t>v</a:t>
            </a:r>
            <a:r>
              <a:rPr lang="en-AU" sz="2000" dirty="0" smtClean="0"/>
              <a:t>-momentum equation is a balance between destruction and inwards advection of angular momentum.</a:t>
            </a:r>
          </a:p>
          <a:p>
            <a:pPr lvl="1" eaLnBrk="1" hangingPunct="1"/>
            <a:r>
              <a:rPr lang="en-AU" sz="2000" dirty="0" smtClean="0"/>
              <a:t>Destruction depends on surface friction</a:t>
            </a:r>
          </a:p>
          <a:p>
            <a:pPr lvl="1" eaLnBrk="1" hangingPunct="1"/>
            <a:r>
              <a:rPr lang="en-AU" sz="2000" dirty="0" smtClean="0"/>
              <a:t>Hence the net inflow depends on the rate of destruction, and the angular momentum gradient or </a:t>
            </a:r>
            <a:r>
              <a:rPr lang="en-AU" sz="2000" dirty="0" err="1" smtClean="0"/>
              <a:t>vorticity</a:t>
            </a:r>
            <a:r>
              <a:rPr lang="en-AU" sz="2000" dirty="0" smtClean="0"/>
              <a:t> (noting that </a:t>
            </a:r>
            <a:r>
              <a:rPr lang="el-GR" sz="2000" dirty="0" smtClean="0">
                <a:cs typeface="Arial" charset="0"/>
              </a:rPr>
              <a:t>ς</a:t>
            </a:r>
            <a:r>
              <a:rPr lang="en-AU" sz="2000" baseline="-55000" dirty="0" smtClean="0">
                <a:cs typeface="Arial" charset="0"/>
              </a:rPr>
              <a:t>a</a:t>
            </a:r>
            <a:r>
              <a:rPr lang="en-AU" sz="2000" dirty="0" smtClean="0"/>
              <a:t> = 1/</a:t>
            </a:r>
            <a:r>
              <a:rPr lang="en-AU" sz="2000" i="1" dirty="0" smtClean="0"/>
              <a:t>r</a:t>
            </a:r>
            <a:r>
              <a:rPr lang="en-AU" sz="2000" dirty="0" smtClean="0"/>
              <a:t> </a:t>
            </a:r>
            <a:r>
              <a:rPr lang="en-AU" sz="2000" dirty="0" smtClean="0">
                <a:cs typeface="Arial" charset="0"/>
              </a:rPr>
              <a:t>∂</a:t>
            </a:r>
            <a:r>
              <a:rPr lang="en-AU" sz="2000" i="1" dirty="0" smtClean="0">
                <a:cs typeface="Arial" charset="0"/>
              </a:rPr>
              <a:t>M</a:t>
            </a:r>
            <a:r>
              <a:rPr lang="en-AU" sz="2000" baseline="-55000" dirty="0" smtClean="0">
                <a:cs typeface="Arial" charset="0"/>
              </a:rPr>
              <a:t>a</a:t>
            </a:r>
            <a:r>
              <a:rPr lang="en-AU" sz="2000" dirty="0" smtClean="0">
                <a:cs typeface="Arial" charset="0"/>
              </a:rPr>
              <a:t>/∂</a:t>
            </a:r>
            <a:r>
              <a:rPr lang="en-AU" sz="2000" i="1" dirty="0" smtClean="0"/>
              <a:t>r</a:t>
            </a:r>
            <a:r>
              <a:rPr lang="en-AU" sz="2000" dirty="0" smtClean="0"/>
              <a:t>)</a:t>
            </a:r>
            <a:endParaRPr lang="en-AU" sz="2000" dirty="0" smtClean="0"/>
          </a:p>
        </p:txBody>
      </p:sp>
      <p:sp>
        <p:nvSpPr>
          <p:cNvPr id="55299" name="Rectangle 2"/>
          <p:cNvSpPr>
            <a:spLocks noGrp="1" noChangeArrowheads="1"/>
          </p:cNvSpPr>
          <p:nvPr>
            <p:ph type="title"/>
          </p:nvPr>
        </p:nvSpPr>
        <p:spPr/>
        <p:txBody>
          <a:bodyPr/>
          <a:lstStyle/>
          <a:p>
            <a:pPr eaLnBrk="1" hangingPunct="1"/>
            <a:r>
              <a:rPr lang="en-AU" dirty="0" smtClean="0"/>
              <a:t>First-order dynamics </a:t>
            </a:r>
            <a:r>
              <a:rPr lang="en-AU" dirty="0" smtClean="0"/>
              <a:t>of the TCBL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AU" dirty="0" smtClean="0"/>
              <a:t>Summary so far …</a:t>
            </a:r>
          </a:p>
        </p:txBody>
      </p:sp>
      <p:sp>
        <p:nvSpPr>
          <p:cNvPr id="57348" name="Rectangle 3"/>
          <p:cNvSpPr>
            <a:spLocks noGrp="1" noChangeArrowheads="1"/>
          </p:cNvSpPr>
          <p:nvPr>
            <p:ph type="body" idx="1"/>
          </p:nvPr>
        </p:nvSpPr>
        <p:spPr>
          <a:xfrm>
            <a:off x="469900" y="1765426"/>
            <a:ext cx="5541963" cy="4922837"/>
          </a:xfrm>
        </p:spPr>
        <p:txBody>
          <a:bodyPr/>
          <a:lstStyle/>
          <a:p>
            <a:pPr eaLnBrk="1" hangingPunct="1"/>
            <a:r>
              <a:rPr lang="en-AU" sz="2000" dirty="0" smtClean="0"/>
              <a:t>An outer </a:t>
            </a:r>
            <a:r>
              <a:rPr lang="en-AU" sz="2000" dirty="0" smtClean="0"/>
              <a:t>eyewall inherently has stronger frictional updraft than </a:t>
            </a:r>
            <a:r>
              <a:rPr lang="en-AU" sz="2000" dirty="0" smtClean="0"/>
              <a:t>an inner eyewall of the same wind speed</a:t>
            </a:r>
            <a:endParaRPr lang="en-AU" sz="2000" dirty="0" smtClean="0"/>
          </a:p>
          <a:p>
            <a:pPr lvl="1" eaLnBrk="1" hangingPunct="1"/>
            <a:r>
              <a:rPr lang="en-AU" sz="1800" dirty="0" smtClean="0"/>
              <a:t>Because it is in an environment of lower </a:t>
            </a:r>
            <a:r>
              <a:rPr lang="en-AU" sz="1800" dirty="0" err="1" smtClean="0"/>
              <a:t>vorticity</a:t>
            </a:r>
            <a:endParaRPr lang="en-AU" sz="1800" dirty="0" smtClean="0"/>
          </a:p>
          <a:p>
            <a:r>
              <a:rPr lang="en-AU" sz="2000" dirty="0" smtClean="0"/>
              <a:t>A discrete wind maximum is not necessary for a significant frictional updraft, a “bump” will do</a:t>
            </a:r>
          </a:p>
          <a:p>
            <a:pPr eaLnBrk="1" hangingPunct="1"/>
            <a:r>
              <a:rPr lang="en-AU" sz="2000" dirty="0" smtClean="0"/>
              <a:t>Hypothesised </a:t>
            </a:r>
            <a:r>
              <a:rPr lang="en-AU" sz="2000" dirty="0" smtClean="0"/>
              <a:t>positive feedback for SEF</a:t>
            </a:r>
          </a:p>
          <a:p>
            <a:pPr lvl="1" eaLnBrk="1" hangingPunct="1"/>
            <a:r>
              <a:rPr lang="en-AU" sz="1800" dirty="0" smtClean="0"/>
              <a:t>Local vorticity max to frictional convergence to convection to local vorticity </a:t>
            </a:r>
            <a:r>
              <a:rPr lang="en-AU" sz="1800" dirty="0" smtClean="0"/>
              <a:t>increase.</a:t>
            </a:r>
          </a:p>
          <a:p>
            <a:pPr lvl="1" eaLnBrk="1" hangingPunct="1"/>
            <a:r>
              <a:rPr lang="en-AU" sz="1800" dirty="0" smtClean="0"/>
              <a:t>But need to get the bits to properly line up</a:t>
            </a:r>
            <a:endParaRPr lang="en-AU" sz="1800" dirty="0" smtClean="0"/>
          </a:p>
          <a:p>
            <a:pPr eaLnBrk="1" hangingPunct="1"/>
            <a:endParaRPr lang="en-AU" sz="1800" dirty="0" smtClean="0"/>
          </a:p>
        </p:txBody>
      </p:sp>
      <p:pic>
        <p:nvPicPr>
          <p:cNvPr id="57349" name="Picture 4" descr="sg0701_rzsec"/>
          <p:cNvPicPr>
            <a:picLocks noChangeAspect="1" noChangeArrowheads="1"/>
          </p:cNvPicPr>
          <p:nvPr/>
        </p:nvPicPr>
        <p:blipFill>
          <a:blip r:embed="rId2"/>
          <a:srcRect l="5347" t="8440" r="8049" b="28098"/>
          <a:stretch>
            <a:fillRect/>
          </a:stretch>
        </p:blipFill>
        <p:spPr bwMode="auto">
          <a:xfrm>
            <a:off x="6156325" y="1776367"/>
            <a:ext cx="2987675" cy="2190750"/>
          </a:xfrm>
          <a:prstGeom prst="rect">
            <a:avLst/>
          </a:prstGeom>
          <a:noFill/>
          <a:ln w="9525">
            <a:noFill/>
            <a:miter lim="800000"/>
            <a:headEnd/>
            <a:tailEnd/>
          </a:ln>
        </p:spPr>
      </p:pic>
      <p:pic>
        <p:nvPicPr>
          <p:cNvPr id="57350" name="Picture 5" descr="Kepert_BLinSEF"/>
          <p:cNvPicPr>
            <a:picLocks noChangeAspect="1" noChangeArrowheads="1"/>
          </p:cNvPicPr>
          <p:nvPr/>
        </p:nvPicPr>
        <p:blipFill>
          <a:blip r:embed="rId3"/>
          <a:srcRect t="17967" r="5470" b="19148"/>
          <a:stretch>
            <a:fillRect/>
          </a:stretch>
        </p:blipFill>
        <p:spPr bwMode="auto">
          <a:xfrm>
            <a:off x="6264275" y="4440192"/>
            <a:ext cx="2879725" cy="143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34.178.6.219\bmgkeep\jdk\tc_theory\SEF_DaveNolan\paperfigs\hovmoller_2_WRF.png"/>
          <p:cNvPicPr>
            <a:picLocks noChangeAspect="1" noChangeArrowheads="1"/>
          </p:cNvPicPr>
          <p:nvPr/>
        </p:nvPicPr>
        <p:blipFill>
          <a:blip r:embed="rId3"/>
          <a:srcRect b="35629"/>
          <a:stretch>
            <a:fillRect/>
          </a:stretch>
        </p:blipFill>
        <p:spPr bwMode="auto">
          <a:xfrm>
            <a:off x="4572000" y="985838"/>
            <a:ext cx="3565525" cy="5616575"/>
          </a:xfrm>
          <a:prstGeom prst="rect">
            <a:avLst/>
          </a:prstGeom>
          <a:noFill/>
          <a:ln w="9525">
            <a:noFill/>
            <a:miter lim="800000"/>
            <a:headEnd/>
            <a:tailEnd/>
          </a:ln>
        </p:spPr>
      </p:pic>
      <p:pic>
        <p:nvPicPr>
          <p:cNvPr id="60419" name="Picture 2" descr="\\134.178.6.219\bmgkeep\jdk\tc_theory\SEF_DaveNolan\paperfigs\hovmoller_2_WRF.png"/>
          <p:cNvPicPr>
            <a:picLocks noChangeAspect="1" noChangeArrowheads="1"/>
          </p:cNvPicPr>
          <p:nvPr/>
        </p:nvPicPr>
        <p:blipFill>
          <a:blip r:embed="rId3"/>
          <a:srcRect t="64185"/>
          <a:stretch>
            <a:fillRect/>
          </a:stretch>
        </p:blipFill>
        <p:spPr bwMode="auto">
          <a:xfrm>
            <a:off x="501650" y="1384300"/>
            <a:ext cx="3565525" cy="3124200"/>
          </a:xfrm>
          <a:prstGeom prst="rect">
            <a:avLst/>
          </a:prstGeom>
          <a:noFill/>
          <a:ln w="9525">
            <a:noFill/>
            <a:miter lim="800000"/>
            <a:headEnd/>
            <a:tailEnd/>
          </a:ln>
        </p:spPr>
      </p:pic>
      <p:sp>
        <p:nvSpPr>
          <p:cNvPr id="60420" name="Rectangle 2"/>
          <p:cNvSpPr>
            <a:spLocks noGrp="1" noChangeArrowheads="1"/>
          </p:cNvSpPr>
          <p:nvPr>
            <p:ph type="title"/>
          </p:nvPr>
        </p:nvSpPr>
        <p:spPr>
          <a:xfrm>
            <a:off x="2116138" y="608013"/>
            <a:ext cx="5588000" cy="755650"/>
          </a:xfrm>
        </p:spPr>
        <p:txBody>
          <a:bodyPr/>
          <a:lstStyle/>
          <a:p>
            <a:pPr algn="l" eaLnBrk="1" hangingPunct="1"/>
            <a:r>
              <a:rPr lang="en-AU" dirty="0" smtClean="0"/>
              <a:t>SEF/ERC in HNR1</a:t>
            </a:r>
          </a:p>
        </p:txBody>
      </p:sp>
      <p:sp>
        <p:nvSpPr>
          <p:cNvPr id="60421" name="Freeform 4"/>
          <p:cNvSpPr>
            <a:spLocks/>
          </p:cNvSpPr>
          <p:nvPr/>
        </p:nvSpPr>
        <p:spPr bwMode="auto">
          <a:xfrm>
            <a:off x="5588000" y="2178050"/>
            <a:ext cx="604838" cy="1211263"/>
          </a:xfrm>
          <a:custGeom>
            <a:avLst/>
            <a:gdLst>
              <a:gd name="T0" fmla="*/ 9080765 w 12377"/>
              <a:gd name="T1" fmla="*/ 0 h 9441"/>
              <a:gd name="T2" fmla="*/ 373008 w 12377"/>
              <a:gd name="T3" fmla="*/ 57217464 h 9441"/>
              <a:gd name="T4" fmla="*/ 29592546 w 12377"/>
              <a:gd name="T5" fmla="*/ 155360998 h 9441"/>
              <a:gd name="T6" fmla="*/ 0 60000 65536"/>
              <a:gd name="T7" fmla="*/ 0 60000 65536"/>
              <a:gd name="T8" fmla="*/ 0 60000 65536"/>
              <a:gd name="T9" fmla="*/ 0 w 12377"/>
              <a:gd name="T10" fmla="*/ 0 h 9441"/>
              <a:gd name="T11" fmla="*/ 12377 w 12377"/>
              <a:gd name="T12" fmla="*/ 9441 h 9441"/>
            </a:gdLst>
            <a:ahLst/>
            <a:cxnLst>
              <a:cxn ang="T6">
                <a:pos x="T0" y="T1"/>
              </a:cxn>
              <a:cxn ang="T7">
                <a:pos x="T2" y="T3"/>
              </a:cxn>
              <a:cxn ang="T8">
                <a:pos x="T4" y="T5"/>
              </a:cxn>
            </a:cxnLst>
            <a:rect l="T9" t="T10" r="T11" b="T12"/>
            <a:pathLst>
              <a:path w="12377" h="9441">
                <a:moveTo>
                  <a:pt x="3798" y="0"/>
                </a:moveTo>
                <a:cubicBezTo>
                  <a:pt x="2006" y="773"/>
                  <a:pt x="1725" y="1724"/>
                  <a:pt x="156" y="3477"/>
                </a:cubicBezTo>
                <a:cubicBezTo>
                  <a:pt x="-1414" y="5230"/>
                  <a:pt x="9379" y="8175"/>
                  <a:pt x="12377" y="9441"/>
                </a:cubicBezTo>
              </a:path>
            </a:pathLst>
          </a:custGeom>
          <a:noFill/>
          <a:ln w="28575" cap="flat" cmpd="sng">
            <a:solidFill>
              <a:srgbClr val="FF00FF"/>
            </a:solidFill>
            <a:prstDash val="solid"/>
            <a:round/>
            <a:headEnd/>
            <a:tailEnd/>
          </a:ln>
        </p:spPr>
        <p:txBody>
          <a:bodyPr/>
          <a:lstStyle/>
          <a:p>
            <a:endParaRPr lang="en-AU"/>
          </a:p>
        </p:txBody>
      </p:sp>
      <p:sp>
        <p:nvSpPr>
          <p:cNvPr id="60422" name="Freeform 5"/>
          <p:cNvSpPr>
            <a:spLocks/>
          </p:cNvSpPr>
          <p:nvPr/>
        </p:nvSpPr>
        <p:spPr bwMode="auto">
          <a:xfrm>
            <a:off x="5905500" y="1654175"/>
            <a:ext cx="1174750" cy="1058863"/>
          </a:xfrm>
          <a:custGeom>
            <a:avLst/>
            <a:gdLst>
              <a:gd name="T0" fmla="*/ 0 w 366"/>
              <a:gd name="T1" fmla="*/ 0 h 1038"/>
              <a:gd name="T2" fmla="*/ 927372136 w 366"/>
              <a:gd name="T3" fmla="*/ 543598124 h 1038"/>
              <a:gd name="T4" fmla="*/ 2147483647 w 366"/>
              <a:gd name="T5" fmla="*/ 918493241 h 1038"/>
              <a:gd name="T6" fmla="*/ 2147483647 w 366"/>
              <a:gd name="T7" fmla="*/ 1080948149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28575" cap="flat" cmpd="sng">
            <a:solidFill>
              <a:srgbClr val="FF33CC"/>
            </a:solidFill>
            <a:prstDash val="solid"/>
            <a:round/>
            <a:headEnd/>
            <a:tailEnd/>
          </a:ln>
        </p:spPr>
        <p:txBody>
          <a:bodyPr/>
          <a:lstStyle/>
          <a:p>
            <a:endParaRPr lang="en-AU"/>
          </a:p>
        </p:txBody>
      </p:sp>
      <p:sp>
        <p:nvSpPr>
          <p:cNvPr id="60423" name="Freeform 4"/>
          <p:cNvSpPr>
            <a:spLocks/>
          </p:cNvSpPr>
          <p:nvPr/>
        </p:nvSpPr>
        <p:spPr bwMode="auto">
          <a:xfrm>
            <a:off x="1511300" y="2195513"/>
            <a:ext cx="604838" cy="1211262"/>
          </a:xfrm>
          <a:custGeom>
            <a:avLst/>
            <a:gdLst>
              <a:gd name="T0" fmla="*/ 9080765 w 12377"/>
              <a:gd name="T1" fmla="*/ 0 h 9441"/>
              <a:gd name="T2" fmla="*/ 373008 w 12377"/>
              <a:gd name="T3" fmla="*/ 57217511 h 9441"/>
              <a:gd name="T4" fmla="*/ 29592546 w 12377"/>
              <a:gd name="T5" fmla="*/ 155361126 h 9441"/>
              <a:gd name="T6" fmla="*/ 0 60000 65536"/>
              <a:gd name="T7" fmla="*/ 0 60000 65536"/>
              <a:gd name="T8" fmla="*/ 0 60000 65536"/>
              <a:gd name="T9" fmla="*/ 0 w 12377"/>
              <a:gd name="T10" fmla="*/ 0 h 9441"/>
              <a:gd name="T11" fmla="*/ 12377 w 12377"/>
              <a:gd name="T12" fmla="*/ 9441 h 9441"/>
            </a:gdLst>
            <a:ahLst/>
            <a:cxnLst>
              <a:cxn ang="T6">
                <a:pos x="T0" y="T1"/>
              </a:cxn>
              <a:cxn ang="T7">
                <a:pos x="T2" y="T3"/>
              </a:cxn>
              <a:cxn ang="T8">
                <a:pos x="T4" y="T5"/>
              </a:cxn>
            </a:cxnLst>
            <a:rect l="T9" t="T10" r="T11" b="T12"/>
            <a:pathLst>
              <a:path w="12377" h="9441">
                <a:moveTo>
                  <a:pt x="3798" y="0"/>
                </a:moveTo>
                <a:cubicBezTo>
                  <a:pt x="2006" y="773"/>
                  <a:pt x="1725" y="1724"/>
                  <a:pt x="156" y="3477"/>
                </a:cubicBezTo>
                <a:cubicBezTo>
                  <a:pt x="-1414" y="5230"/>
                  <a:pt x="9379" y="8175"/>
                  <a:pt x="12377" y="9441"/>
                </a:cubicBezTo>
              </a:path>
            </a:pathLst>
          </a:custGeom>
          <a:noFill/>
          <a:ln w="28575" cap="flat" cmpd="sng">
            <a:solidFill>
              <a:srgbClr val="FF00FF"/>
            </a:solidFill>
            <a:prstDash val="solid"/>
            <a:round/>
            <a:headEnd/>
            <a:tailEnd/>
          </a:ln>
        </p:spPr>
        <p:txBody>
          <a:bodyPr/>
          <a:lstStyle/>
          <a:p>
            <a:endParaRPr lang="en-AU"/>
          </a:p>
        </p:txBody>
      </p:sp>
      <p:sp>
        <p:nvSpPr>
          <p:cNvPr id="60424" name="Freeform 5"/>
          <p:cNvSpPr>
            <a:spLocks/>
          </p:cNvSpPr>
          <p:nvPr/>
        </p:nvSpPr>
        <p:spPr bwMode="auto">
          <a:xfrm>
            <a:off x="1773238" y="1671638"/>
            <a:ext cx="1174750" cy="1060450"/>
          </a:xfrm>
          <a:custGeom>
            <a:avLst/>
            <a:gdLst>
              <a:gd name="T0" fmla="*/ 0 w 366"/>
              <a:gd name="T1" fmla="*/ 0 h 1038"/>
              <a:gd name="T2" fmla="*/ 927372136 w 366"/>
              <a:gd name="T3" fmla="*/ 544413371 h 1038"/>
              <a:gd name="T4" fmla="*/ 2147483647 w 366"/>
              <a:gd name="T5" fmla="*/ 919870727 h 1038"/>
              <a:gd name="T6" fmla="*/ 2147483647 w 366"/>
              <a:gd name="T7" fmla="*/ 1082569272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28575" cap="flat" cmpd="sng">
            <a:solidFill>
              <a:srgbClr val="FF00FF"/>
            </a:solidFill>
            <a:prstDash val="solid"/>
            <a:round/>
            <a:headEnd/>
            <a:tailEnd/>
          </a:ln>
        </p:spPr>
        <p:txBody>
          <a:bodyPr/>
          <a:lstStyle/>
          <a:p>
            <a:endParaRPr lang="en-AU"/>
          </a:p>
        </p:txBody>
      </p:sp>
      <p:sp>
        <p:nvSpPr>
          <p:cNvPr id="60425" name="Freeform 4"/>
          <p:cNvSpPr>
            <a:spLocks/>
          </p:cNvSpPr>
          <p:nvPr/>
        </p:nvSpPr>
        <p:spPr bwMode="auto">
          <a:xfrm>
            <a:off x="5545138" y="4814888"/>
            <a:ext cx="604837" cy="1211262"/>
          </a:xfrm>
          <a:custGeom>
            <a:avLst/>
            <a:gdLst>
              <a:gd name="T0" fmla="*/ 9080765 w 12377"/>
              <a:gd name="T1" fmla="*/ 0 h 9441"/>
              <a:gd name="T2" fmla="*/ 373008 w 12377"/>
              <a:gd name="T3" fmla="*/ 57217511 h 9441"/>
              <a:gd name="T4" fmla="*/ 29592546 w 12377"/>
              <a:gd name="T5" fmla="*/ 155361126 h 9441"/>
              <a:gd name="T6" fmla="*/ 0 60000 65536"/>
              <a:gd name="T7" fmla="*/ 0 60000 65536"/>
              <a:gd name="T8" fmla="*/ 0 60000 65536"/>
              <a:gd name="T9" fmla="*/ 0 w 12377"/>
              <a:gd name="T10" fmla="*/ 0 h 9441"/>
              <a:gd name="T11" fmla="*/ 12377 w 12377"/>
              <a:gd name="T12" fmla="*/ 9441 h 9441"/>
            </a:gdLst>
            <a:ahLst/>
            <a:cxnLst>
              <a:cxn ang="T6">
                <a:pos x="T0" y="T1"/>
              </a:cxn>
              <a:cxn ang="T7">
                <a:pos x="T2" y="T3"/>
              </a:cxn>
              <a:cxn ang="T8">
                <a:pos x="T4" y="T5"/>
              </a:cxn>
            </a:cxnLst>
            <a:rect l="T9" t="T10" r="T11" b="T12"/>
            <a:pathLst>
              <a:path w="12377" h="9441">
                <a:moveTo>
                  <a:pt x="3798" y="0"/>
                </a:moveTo>
                <a:cubicBezTo>
                  <a:pt x="2006" y="773"/>
                  <a:pt x="1725" y="1724"/>
                  <a:pt x="156" y="3477"/>
                </a:cubicBezTo>
                <a:cubicBezTo>
                  <a:pt x="-1414" y="5230"/>
                  <a:pt x="9379" y="8175"/>
                  <a:pt x="12377" y="9441"/>
                </a:cubicBezTo>
              </a:path>
            </a:pathLst>
          </a:custGeom>
          <a:noFill/>
          <a:ln w="28575" cap="flat" cmpd="sng">
            <a:solidFill>
              <a:srgbClr val="FF00FF"/>
            </a:solidFill>
            <a:prstDash val="solid"/>
            <a:round/>
            <a:headEnd/>
            <a:tailEnd/>
          </a:ln>
        </p:spPr>
        <p:txBody>
          <a:bodyPr/>
          <a:lstStyle/>
          <a:p>
            <a:endParaRPr lang="en-AU"/>
          </a:p>
        </p:txBody>
      </p:sp>
      <p:sp>
        <p:nvSpPr>
          <p:cNvPr id="60426" name="Freeform 5"/>
          <p:cNvSpPr>
            <a:spLocks/>
          </p:cNvSpPr>
          <p:nvPr/>
        </p:nvSpPr>
        <p:spPr bwMode="auto">
          <a:xfrm>
            <a:off x="5905500" y="4291013"/>
            <a:ext cx="1174750" cy="1060450"/>
          </a:xfrm>
          <a:custGeom>
            <a:avLst/>
            <a:gdLst>
              <a:gd name="T0" fmla="*/ 0 w 366"/>
              <a:gd name="T1" fmla="*/ 0 h 1038"/>
              <a:gd name="T2" fmla="*/ 927372136 w 366"/>
              <a:gd name="T3" fmla="*/ 544413371 h 1038"/>
              <a:gd name="T4" fmla="*/ 2147483647 w 366"/>
              <a:gd name="T5" fmla="*/ 919870727 h 1038"/>
              <a:gd name="T6" fmla="*/ 2147483647 w 366"/>
              <a:gd name="T7" fmla="*/ 1082569272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28575" cap="flat" cmpd="sng">
            <a:solidFill>
              <a:srgbClr val="FF00FF"/>
            </a:solidFill>
            <a:prstDash val="solid"/>
            <a:round/>
            <a:headEnd/>
            <a:tailEnd/>
          </a:ln>
        </p:spPr>
        <p:txBody>
          <a:bodyPr/>
          <a:lstStyle/>
          <a:p>
            <a:endParaRPr lang="en-AU"/>
          </a:p>
        </p:txBody>
      </p:sp>
      <p:sp>
        <p:nvSpPr>
          <p:cNvPr id="2" name="TextBox 1"/>
          <p:cNvSpPr txBox="1"/>
          <p:nvPr/>
        </p:nvSpPr>
        <p:spPr>
          <a:xfrm>
            <a:off x="341194" y="4344724"/>
            <a:ext cx="3916908" cy="1323439"/>
          </a:xfrm>
          <a:prstGeom prst="rect">
            <a:avLst/>
          </a:prstGeom>
          <a:noFill/>
        </p:spPr>
        <p:txBody>
          <a:bodyPr wrap="square" rtlCol="0">
            <a:spAutoFit/>
          </a:bodyPr>
          <a:lstStyle/>
          <a:p>
            <a:pPr marL="342900" indent="-342900">
              <a:buFont typeface="Arial" panose="020B0604020202020204" pitchFamily="34" charset="0"/>
              <a:buChar char="•"/>
            </a:pPr>
            <a:r>
              <a:rPr lang="en-AU" sz="2000" dirty="0" smtClean="0"/>
              <a:t>SEF/ERC occurred in WRF simulation intended for DA research.</a:t>
            </a:r>
          </a:p>
          <a:p>
            <a:pPr marL="342900" indent="-342900">
              <a:buFont typeface="Arial" panose="020B0604020202020204" pitchFamily="34" charset="0"/>
              <a:buChar char="•"/>
            </a:pPr>
            <a:r>
              <a:rPr lang="en-AU" sz="2000" dirty="0" smtClean="0"/>
              <a:t>Nolan et al (JAMES 2013)</a:t>
            </a:r>
            <a:endParaRPr lang="en-A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34.178.6.219\bmgkeep\jdk\tc_theory\SEF_DaveNolan\paperfigs\hovmoller_3_wide.png"/>
          <p:cNvPicPr>
            <a:picLocks noChangeAspect="1" noChangeArrowheads="1"/>
          </p:cNvPicPr>
          <p:nvPr/>
        </p:nvPicPr>
        <p:blipFill>
          <a:blip r:embed="rId3"/>
          <a:srcRect r="67084"/>
          <a:stretch>
            <a:fillRect/>
          </a:stretch>
        </p:blipFill>
        <p:spPr bwMode="auto">
          <a:xfrm>
            <a:off x="274638" y="981075"/>
            <a:ext cx="2713037" cy="6048375"/>
          </a:xfrm>
          <a:prstGeom prst="rect">
            <a:avLst/>
          </a:prstGeom>
          <a:noFill/>
          <a:ln w="9525">
            <a:noFill/>
            <a:miter lim="800000"/>
            <a:headEnd/>
            <a:tailEnd/>
          </a:ln>
        </p:spPr>
      </p:pic>
      <p:sp>
        <p:nvSpPr>
          <p:cNvPr id="61443" name="Title 1"/>
          <p:cNvSpPr>
            <a:spLocks noGrp="1"/>
          </p:cNvSpPr>
          <p:nvPr>
            <p:ph type="title"/>
          </p:nvPr>
        </p:nvSpPr>
        <p:spPr/>
        <p:txBody>
          <a:bodyPr/>
          <a:lstStyle/>
          <a:p>
            <a:pPr eaLnBrk="1" hangingPunct="1"/>
            <a:r>
              <a:rPr lang="en-AU" smtClean="0"/>
              <a:t>Boundary-layer evolution during ERC</a:t>
            </a:r>
          </a:p>
        </p:txBody>
      </p:sp>
      <p:sp>
        <p:nvSpPr>
          <p:cNvPr id="61445" name="Rectangle 3"/>
          <p:cNvSpPr>
            <a:spLocks noChangeArrowheads="1"/>
          </p:cNvSpPr>
          <p:nvPr/>
        </p:nvSpPr>
        <p:spPr bwMode="auto">
          <a:xfrm>
            <a:off x="3779838" y="5876925"/>
            <a:ext cx="5113337" cy="969963"/>
          </a:xfrm>
          <a:prstGeom prst="rect">
            <a:avLst/>
          </a:prstGeom>
          <a:noFill/>
          <a:ln w="9525">
            <a:noFill/>
            <a:miter lim="800000"/>
            <a:headEnd/>
            <a:tailEnd/>
          </a:ln>
        </p:spPr>
        <p:txBody>
          <a:bodyPr wrap="none">
            <a:spAutoFit/>
          </a:bodyPr>
          <a:lstStyle/>
          <a:p>
            <a:endParaRPr lang="en-US"/>
          </a:p>
        </p:txBody>
      </p:sp>
      <p:sp>
        <p:nvSpPr>
          <p:cNvPr id="61446" name="Rectangle 4"/>
          <p:cNvSpPr>
            <a:spLocks noChangeArrowheads="1"/>
          </p:cNvSpPr>
          <p:nvPr/>
        </p:nvSpPr>
        <p:spPr bwMode="auto">
          <a:xfrm>
            <a:off x="3708400" y="5949950"/>
            <a:ext cx="5184775" cy="908050"/>
          </a:xfrm>
          <a:prstGeom prst="rect">
            <a:avLst/>
          </a:prstGeom>
          <a:solidFill>
            <a:schemeClr val="bg1"/>
          </a:solidFill>
          <a:ln w="9525">
            <a:noFill/>
            <a:miter lim="800000"/>
            <a:headEnd/>
            <a:tailEnd/>
          </a:ln>
        </p:spPr>
        <p:txBody>
          <a:bodyPr wrap="none">
            <a:spAutoFit/>
          </a:bodyPr>
          <a:lstStyle/>
          <a:p>
            <a:endParaRPr lang="en-US"/>
          </a:p>
        </p:txBody>
      </p:sp>
      <p:pic>
        <p:nvPicPr>
          <p:cNvPr id="61447" name="Picture 2" descr="\\134.178.6.219\bmgkeep\jdk\tc_theory\SEF_DaveNolan\paperfigs\hovmoller_3_wide.png"/>
          <p:cNvPicPr>
            <a:picLocks noChangeAspect="1" noChangeArrowheads="1"/>
          </p:cNvPicPr>
          <p:nvPr/>
        </p:nvPicPr>
        <p:blipFill>
          <a:blip r:embed="rId3"/>
          <a:srcRect l="82362" t="179" r="10748" b="-179"/>
          <a:stretch>
            <a:fillRect/>
          </a:stretch>
        </p:blipFill>
        <p:spPr bwMode="auto">
          <a:xfrm>
            <a:off x="3035300" y="981075"/>
            <a:ext cx="576263" cy="611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34.178.6.219\bmgkeep\jdk\tc_theory\SEF_DaveNolan\paperfigs\compare_WRF_www_08-04-06h00_col.png"/>
          <p:cNvPicPr>
            <a:picLocks noChangeAspect="1" noChangeArrowheads="1"/>
          </p:cNvPicPr>
          <p:nvPr/>
        </p:nvPicPr>
        <p:blipFill>
          <a:blip r:embed="rId3"/>
          <a:srcRect r="7018"/>
          <a:stretch>
            <a:fillRect/>
          </a:stretch>
        </p:blipFill>
        <p:spPr bwMode="auto">
          <a:xfrm>
            <a:off x="3006725" y="1756372"/>
            <a:ext cx="6245225" cy="5040313"/>
          </a:xfrm>
          <a:prstGeom prst="rect">
            <a:avLst/>
          </a:prstGeom>
          <a:noFill/>
          <a:ln w="9525">
            <a:noFill/>
            <a:miter lim="800000"/>
            <a:headEnd/>
            <a:tailEnd/>
          </a:ln>
        </p:spPr>
      </p:pic>
      <p:sp>
        <p:nvSpPr>
          <p:cNvPr id="63492" name="Rectangle 2"/>
          <p:cNvSpPr>
            <a:spLocks noGrp="1" noChangeArrowheads="1"/>
          </p:cNvSpPr>
          <p:nvPr>
            <p:ph type="title"/>
          </p:nvPr>
        </p:nvSpPr>
        <p:spPr>
          <a:xfrm>
            <a:off x="1910687" y="288545"/>
            <a:ext cx="6905767" cy="1158117"/>
          </a:xfrm>
        </p:spPr>
        <p:txBody>
          <a:bodyPr>
            <a:normAutofit/>
          </a:bodyPr>
          <a:lstStyle/>
          <a:p>
            <a:pPr eaLnBrk="1" hangingPunct="1"/>
            <a:r>
              <a:rPr lang="en-AU" dirty="0" smtClean="0"/>
              <a:t>How well does the BL model reproduce </a:t>
            </a:r>
            <a:r>
              <a:rPr lang="en-AU" dirty="0" smtClean="0"/>
              <a:t>HNR1?</a:t>
            </a:r>
            <a:endParaRPr lang="en-AU" dirty="0" smtClean="0"/>
          </a:p>
        </p:txBody>
      </p:sp>
      <p:sp>
        <p:nvSpPr>
          <p:cNvPr id="63493" name="Rectangle 3"/>
          <p:cNvSpPr>
            <a:spLocks noGrp="1" noChangeArrowheads="1"/>
          </p:cNvSpPr>
          <p:nvPr>
            <p:ph type="body" idx="1"/>
          </p:nvPr>
        </p:nvSpPr>
        <p:spPr>
          <a:xfrm>
            <a:off x="34925" y="1756372"/>
            <a:ext cx="3313113" cy="4922837"/>
          </a:xfrm>
        </p:spPr>
        <p:txBody>
          <a:bodyPr/>
          <a:lstStyle/>
          <a:p>
            <a:pPr eaLnBrk="1" hangingPunct="1">
              <a:spcAft>
                <a:spcPts val="600"/>
              </a:spcAft>
            </a:pPr>
            <a:r>
              <a:rPr lang="en-AU" sz="2000" dirty="0" smtClean="0"/>
              <a:t>Low-pass filtered, </a:t>
            </a:r>
            <a:r>
              <a:rPr lang="en-AU" sz="2000" dirty="0" err="1" smtClean="0"/>
              <a:t>azimuthal</a:t>
            </a:r>
            <a:r>
              <a:rPr lang="en-AU" sz="2000" dirty="0" smtClean="0"/>
              <a:t>-mean WRF (left)</a:t>
            </a:r>
          </a:p>
          <a:p>
            <a:pPr eaLnBrk="1" hangingPunct="1">
              <a:spcAft>
                <a:spcPts val="600"/>
              </a:spcAft>
            </a:pPr>
            <a:r>
              <a:rPr lang="en-AU" sz="2000" dirty="0" smtClean="0"/>
              <a:t>Extract p at 2.2 km height (top of BL model)</a:t>
            </a:r>
          </a:p>
          <a:p>
            <a:pPr eaLnBrk="1" hangingPunct="1">
              <a:spcAft>
                <a:spcPts val="600"/>
              </a:spcAft>
            </a:pPr>
            <a:r>
              <a:rPr lang="en-AU" sz="2000" dirty="0" smtClean="0"/>
              <a:t>Insert p in BL model and calculate equilibrium wind field (right)</a:t>
            </a:r>
            <a:br>
              <a:rPr lang="en-AU" sz="2000" dirty="0" smtClean="0"/>
            </a:br>
            <a:endParaRPr lang="en-AU" sz="2000" dirty="0" smtClean="0"/>
          </a:p>
          <a:p>
            <a:pPr eaLnBrk="1" hangingPunct="1">
              <a:spcAft>
                <a:spcPts val="600"/>
              </a:spcAft>
            </a:pPr>
            <a:r>
              <a:rPr lang="en-AU" sz="2000" dirty="0" smtClean="0"/>
              <a:t>Structure very similar</a:t>
            </a:r>
          </a:p>
          <a:p>
            <a:pPr eaLnBrk="1" hangingPunct="1">
              <a:spcAft>
                <a:spcPts val="600"/>
              </a:spcAft>
            </a:pPr>
            <a:r>
              <a:rPr lang="en-AU" sz="2000" dirty="0" smtClean="0"/>
              <a:t>Diagnosed fields tend to underestimate strength of secondary circulation</a:t>
            </a:r>
          </a:p>
          <a:p>
            <a:pPr lvl="1" eaLnBrk="1" hangingPunct="1">
              <a:spcAft>
                <a:spcPts val="600"/>
              </a:spcAft>
            </a:pPr>
            <a:r>
              <a:rPr lang="en-AU" sz="2000" dirty="0" smtClean="0"/>
              <a:t>No buoyancy!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AU" smtClean="0"/>
              <a:t>How do secondary eyewalls form?</a:t>
            </a:r>
          </a:p>
        </p:txBody>
      </p:sp>
      <p:sp>
        <p:nvSpPr>
          <p:cNvPr id="31748" name="Rectangle 3"/>
          <p:cNvSpPr>
            <a:spLocks noGrp="1" noChangeArrowheads="1"/>
          </p:cNvSpPr>
          <p:nvPr>
            <p:ph type="body" idx="1"/>
          </p:nvPr>
        </p:nvSpPr>
        <p:spPr/>
        <p:txBody>
          <a:bodyPr/>
          <a:lstStyle/>
          <a:p>
            <a:pPr eaLnBrk="1" hangingPunct="1"/>
            <a:r>
              <a:rPr lang="en-AU" sz="2000" dirty="0" smtClean="0"/>
              <a:t>Nobody really knows … not for sure, anyway </a:t>
            </a:r>
          </a:p>
          <a:p>
            <a:pPr lvl="1" eaLnBrk="1" hangingPunct="1"/>
            <a:r>
              <a:rPr lang="en-AU" sz="2000" dirty="0" smtClean="0"/>
              <a:t>i.e. there is no consensus</a:t>
            </a:r>
          </a:p>
          <a:p>
            <a:pPr eaLnBrk="1" hangingPunct="1"/>
            <a:endParaRPr lang="en-AU" sz="2000" dirty="0" smtClean="0"/>
          </a:p>
          <a:p>
            <a:pPr eaLnBrk="1" hangingPunct="1"/>
            <a:r>
              <a:rPr lang="en-AU" sz="2000" dirty="0" smtClean="0"/>
              <a:t>Numerous explanations, some have gone, others remain</a:t>
            </a:r>
          </a:p>
          <a:p>
            <a:pPr lvl="1" eaLnBrk="1" hangingPunct="1"/>
            <a:r>
              <a:rPr lang="en-AU" sz="2000" dirty="0" smtClean="0"/>
              <a:t>Vortex </a:t>
            </a:r>
            <a:r>
              <a:rPr lang="en-AU" sz="2000" dirty="0" err="1" smtClean="0"/>
              <a:t>Rossby</a:t>
            </a:r>
            <a:r>
              <a:rPr lang="en-AU" sz="2000" dirty="0" smtClean="0"/>
              <a:t> Waves</a:t>
            </a:r>
          </a:p>
          <a:p>
            <a:pPr lvl="1" eaLnBrk="1" hangingPunct="1"/>
            <a:r>
              <a:rPr lang="en-AU" sz="2000" dirty="0" smtClean="0"/>
              <a:t>Beta-skirt </a:t>
            </a:r>
            <a:r>
              <a:rPr lang="en-AU" sz="2000" dirty="0" err="1" smtClean="0"/>
              <a:t>axisymmetrisation</a:t>
            </a:r>
            <a:endParaRPr lang="en-AU" sz="2000" dirty="0" smtClean="0"/>
          </a:p>
          <a:p>
            <a:pPr lvl="1" eaLnBrk="1" hangingPunct="1"/>
            <a:r>
              <a:rPr lang="en-AU" sz="2000" dirty="0" smtClean="0"/>
              <a:t>WISHE</a:t>
            </a:r>
          </a:p>
          <a:p>
            <a:pPr lvl="1" eaLnBrk="1" hangingPunct="1"/>
            <a:r>
              <a:rPr lang="en-AU" sz="2000" dirty="0" smtClean="0"/>
              <a:t>Environmental influences</a:t>
            </a:r>
          </a:p>
          <a:p>
            <a:pPr lvl="1" eaLnBrk="1" hangingPunct="1"/>
            <a:r>
              <a:rPr lang="en-AU" sz="2000" dirty="0" smtClean="0"/>
              <a:t>Boundary-layer </a:t>
            </a:r>
            <a:r>
              <a:rPr lang="en-AU" sz="2000" dirty="0" err="1" smtClean="0"/>
              <a:t>supergradient</a:t>
            </a:r>
            <a:r>
              <a:rPr lang="en-AU" sz="2000" dirty="0" smtClean="0"/>
              <a:t> flow</a:t>
            </a:r>
          </a:p>
          <a:p>
            <a:pPr lvl="1" eaLnBrk="1" hangingPunct="1"/>
            <a:r>
              <a:rPr lang="en-AU" sz="2000" dirty="0" smtClean="0"/>
              <a:t>and more …</a:t>
            </a:r>
          </a:p>
          <a:p>
            <a:pPr eaLnBrk="1" hangingPunct="1"/>
            <a:endParaRPr lang="en-AU"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3"/>
          <p:cNvSpPr>
            <a:spLocks noChangeArrowheads="1"/>
          </p:cNvSpPr>
          <p:nvPr/>
        </p:nvSpPr>
        <p:spPr bwMode="auto">
          <a:xfrm>
            <a:off x="3708400" y="5949950"/>
            <a:ext cx="5184775" cy="908050"/>
          </a:xfrm>
          <a:prstGeom prst="rect">
            <a:avLst/>
          </a:prstGeom>
          <a:solidFill>
            <a:schemeClr val="bg1"/>
          </a:solidFill>
          <a:ln w="9525">
            <a:noFill/>
            <a:miter lim="800000"/>
            <a:headEnd/>
            <a:tailEnd/>
          </a:ln>
        </p:spPr>
        <p:txBody>
          <a:bodyPr wrap="none">
            <a:spAutoFit/>
          </a:bodyPr>
          <a:lstStyle/>
          <a:p>
            <a:endParaRPr lang="en-US"/>
          </a:p>
        </p:txBody>
      </p:sp>
      <p:pic>
        <p:nvPicPr>
          <p:cNvPr id="64516" name="Picture 2" descr="\\134.178.6.219\bmgkeep\jdk\tc_theory\SEF_DaveNolan\paperfigs\compare_WRF_www_sfc.png"/>
          <p:cNvPicPr>
            <a:picLocks noChangeAspect="1" noChangeArrowheads="1"/>
          </p:cNvPicPr>
          <p:nvPr/>
        </p:nvPicPr>
        <p:blipFill>
          <a:blip r:embed="rId3"/>
          <a:srcRect l="4015" r="7674"/>
          <a:stretch>
            <a:fillRect/>
          </a:stretch>
        </p:blipFill>
        <p:spPr bwMode="auto">
          <a:xfrm>
            <a:off x="-4763" y="371475"/>
            <a:ext cx="5729288" cy="6486525"/>
          </a:xfrm>
          <a:prstGeom prst="rect">
            <a:avLst/>
          </a:prstGeom>
          <a:noFill/>
          <a:ln w="9525">
            <a:noFill/>
            <a:miter lim="800000"/>
            <a:headEnd/>
            <a:tailEnd/>
          </a:ln>
        </p:spPr>
      </p:pic>
      <p:pic>
        <p:nvPicPr>
          <p:cNvPr id="64517" name="Picture 2" descr="\\134.178.6.219\bmgkeep\jdk\tc_theory\SEF_DaveNolan\paperfigs\hovmoller_2_WRF.png"/>
          <p:cNvPicPr>
            <a:picLocks noChangeAspect="1" noChangeArrowheads="1"/>
          </p:cNvPicPr>
          <p:nvPr/>
        </p:nvPicPr>
        <p:blipFill>
          <a:blip r:embed="rId4"/>
          <a:srcRect t="64185"/>
          <a:stretch>
            <a:fillRect/>
          </a:stretch>
        </p:blipFill>
        <p:spPr bwMode="auto">
          <a:xfrm>
            <a:off x="5614988" y="2349500"/>
            <a:ext cx="3565525" cy="3124200"/>
          </a:xfrm>
          <a:prstGeom prst="rect">
            <a:avLst/>
          </a:prstGeom>
          <a:noFill/>
          <a:ln w="9525">
            <a:noFill/>
            <a:miter lim="800000"/>
            <a:headEnd/>
            <a:tailEnd/>
          </a:ln>
        </p:spPr>
      </p:pic>
      <p:sp>
        <p:nvSpPr>
          <p:cNvPr id="64518" name="Freeform 4"/>
          <p:cNvSpPr>
            <a:spLocks/>
          </p:cNvSpPr>
          <p:nvPr/>
        </p:nvSpPr>
        <p:spPr bwMode="auto">
          <a:xfrm>
            <a:off x="6630988" y="3181350"/>
            <a:ext cx="604837" cy="1211263"/>
          </a:xfrm>
          <a:custGeom>
            <a:avLst/>
            <a:gdLst>
              <a:gd name="T0" fmla="*/ 9080765 w 12377"/>
              <a:gd name="T1" fmla="*/ 0 h 9441"/>
              <a:gd name="T2" fmla="*/ 373008 w 12377"/>
              <a:gd name="T3" fmla="*/ 57217511 h 9441"/>
              <a:gd name="T4" fmla="*/ 29592546 w 12377"/>
              <a:gd name="T5" fmla="*/ 155361126 h 9441"/>
              <a:gd name="T6" fmla="*/ 0 60000 65536"/>
              <a:gd name="T7" fmla="*/ 0 60000 65536"/>
              <a:gd name="T8" fmla="*/ 0 60000 65536"/>
              <a:gd name="T9" fmla="*/ 0 w 12377"/>
              <a:gd name="T10" fmla="*/ 0 h 9441"/>
              <a:gd name="T11" fmla="*/ 12377 w 12377"/>
              <a:gd name="T12" fmla="*/ 9441 h 9441"/>
            </a:gdLst>
            <a:ahLst/>
            <a:cxnLst>
              <a:cxn ang="T6">
                <a:pos x="T0" y="T1"/>
              </a:cxn>
              <a:cxn ang="T7">
                <a:pos x="T2" y="T3"/>
              </a:cxn>
              <a:cxn ang="T8">
                <a:pos x="T4" y="T5"/>
              </a:cxn>
            </a:cxnLst>
            <a:rect l="T9" t="T10" r="T11" b="T12"/>
            <a:pathLst>
              <a:path w="12377" h="9441">
                <a:moveTo>
                  <a:pt x="3798" y="0"/>
                </a:moveTo>
                <a:cubicBezTo>
                  <a:pt x="2006" y="773"/>
                  <a:pt x="1725" y="1724"/>
                  <a:pt x="156" y="3477"/>
                </a:cubicBezTo>
                <a:cubicBezTo>
                  <a:pt x="-1414" y="5230"/>
                  <a:pt x="9379" y="8175"/>
                  <a:pt x="12377" y="9441"/>
                </a:cubicBezTo>
              </a:path>
            </a:pathLst>
          </a:custGeom>
          <a:noFill/>
          <a:ln w="28575" cap="flat" cmpd="sng">
            <a:solidFill>
              <a:srgbClr val="FF00FF"/>
            </a:solidFill>
            <a:prstDash val="solid"/>
            <a:round/>
            <a:headEnd/>
            <a:tailEnd/>
          </a:ln>
        </p:spPr>
        <p:txBody>
          <a:bodyPr/>
          <a:lstStyle/>
          <a:p>
            <a:endParaRPr lang="en-AU"/>
          </a:p>
        </p:txBody>
      </p:sp>
      <p:sp>
        <p:nvSpPr>
          <p:cNvPr id="64519" name="Freeform 5"/>
          <p:cNvSpPr>
            <a:spLocks/>
          </p:cNvSpPr>
          <p:nvPr/>
        </p:nvSpPr>
        <p:spPr bwMode="auto">
          <a:xfrm>
            <a:off x="6924675" y="2657475"/>
            <a:ext cx="1174750" cy="1058863"/>
          </a:xfrm>
          <a:custGeom>
            <a:avLst/>
            <a:gdLst>
              <a:gd name="T0" fmla="*/ 0 w 366"/>
              <a:gd name="T1" fmla="*/ 0 h 1038"/>
              <a:gd name="T2" fmla="*/ 927372136 w 366"/>
              <a:gd name="T3" fmla="*/ 543598637 h 1038"/>
              <a:gd name="T4" fmla="*/ 2147483647 w 366"/>
              <a:gd name="T5" fmla="*/ 918494109 h 1038"/>
              <a:gd name="T6" fmla="*/ 2147483647 w 366"/>
              <a:gd name="T7" fmla="*/ 1080949170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28575" cap="flat" cmpd="sng">
            <a:solidFill>
              <a:srgbClr val="FF00FF"/>
            </a:solidFill>
            <a:prstDash val="solid"/>
            <a:round/>
            <a:headEnd/>
            <a:tailEnd/>
          </a:ln>
        </p:spPr>
        <p:txBody>
          <a:bodyPr/>
          <a:lstStyle/>
          <a:p>
            <a:endParaRPr lang="en-AU"/>
          </a:p>
        </p:txBody>
      </p:sp>
      <p:cxnSp>
        <p:nvCxnSpPr>
          <p:cNvPr id="9" name="Straight Connector 8"/>
          <p:cNvCxnSpPr/>
          <p:nvPr/>
        </p:nvCxnSpPr>
        <p:spPr bwMode="auto">
          <a:xfrm>
            <a:off x="6076950" y="3816350"/>
            <a:ext cx="2159000" cy="0"/>
          </a:xfrm>
          <a:prstGeom prst="line">
            <a:avLst/>
          </a:prstGeom>
          <a:noFill/>
          <a:ln w="38100" cap="flat" cmpd="sng" algn="ctr">
            <a:solidFill>
              <a:schemeClr val="tx1">
                <a:lumMod val="95000"/>
                <a:lumOff val="5000"/>
              </a:schemeClr>
            </a:solidFill>
            <a:prstDash val="solid"/>
            <a:round/>
            <a:headEnd type="none" w="med" len="med"/>
            <a:tailEnd type="none" w="med" len="med"/>
          </a:ln>
          <a:effectLst/>
          <a:extLst/>
        </p:spPr>
      </p:cxnSp>
      <p:cxnSp>
        <p:nvCxnSpPr>
          <p:cNvPr id="11" name="Straight Connector 10"/>
          <p:cNvCxnSpPr/>
          <p:nvPr/>
        </p:nvCxnSpPr>
        <p:spPr bwMode="auto">
          <a:xfrm>
            <a:off x="6070600" y="2882900"/>
            <a:ext cx="2160588" cy="0"/>
          </a:xfrm>
          <a:prstGeom prst="line">
            <a:avLst/>
          </a:prstGeom>
          <a:noFill/>
          <a:ln w="38100" cap="flat" cmpd="sng" algn="ctr">
            <a:solidFill>
              <a:schemeClr val="tx1">
                <a:lumMod val="95000"/>
                <a:lumOff val="5000"/>
              </a:schemeClr>
            </a:solidFill>
            <a:prstDash val="solid"/>
            <a:round/>
            <a:headEnd type="none" w="med" len="med"/>
            <a:tailEnd type="none" w="med" len="med"/>
          </a:ln>
          <a:effectLst/>
          <a:extLst/>
        </p:spPr>
      </p:cxnSp>
      <p:cxnSp>
        <p:nvCxnSpPr>
          <p:cNvPr id="12" name="Straight Connector 11"/>
          <p:cNvCxnSpPr/>
          <p:nvPr/>
        </p:nvCxnSpPr>
        <p:spPr bwMode="auto">
          <a:xfrm>
            <a:off x="6084888" y="3349625"/>
            <a:ext cx="2160587" cy="0"/>
          </a:xfrm>
          <a:prstGeom prst="line">
            <a:avLst/>
          </a:prstGeom>
          <a:noFill/>
          <a:ln w="38100" cap="flat" cmpd="sng" algn="ctr">
            <a:solidFill>
              <a:schemeClr val="tx1">
                <a:lumMod val="95000"/>
                <a:lumOff val="5000"/>
              </a:schemeClr>
            </a:solidFill>
            <a:prstDash val="solid"/>
            <a:round/>
            <a:headEnd type="none" w="med" len="med"/>
            <a:tailEnd type="none" w="med" len="med"/>
          </a:ln>
          <a:effectLst/>
          <a:extLst/>
        </p:spPr>
      </p:cxnSp>
      <p:cxnSp>
        <p:nvCxnSpPr>
          <p:cNvPr id="13" name="Straight Connector 12"/>
          <p:cNvCxnSpPr/>
          <p:nvPr/>
        </p:nvCxnSpPr>
        <p:spPr bwMode="auto">
          <a:xfrm>
            <a:off x="6057900" y="3106738"/>
            <a:ext cx="2160588" cy="0"/>
          </a:xfrm>
          <a:prstGeom prst="line">
            <a:avLst/>
          </a:prstGeom>
          <a:noFill/>
          <a:ln w="38100" cap="flat" cmpd="sng" algn="ctr">
            <a:solidFill>
              <a:schemeClr val="tx1">
                <a:lumMod val="95000"/>
                <a:lumOff val="5000"/>
              </a:schemeClr>
            </a:solidFill>
            <a:prstDash val="solid"/>
            <a:round/>
            <a:headEnd type="none" w="med" len="med"/>
            <a:tailEnd type="none" w="med" len="med"/>
          </a:ln>
          <a:effectLst/>
          <a:extLst/>
        </p:spPr>
      </p:cxnSp>
      <p:sp>
        <p:nvSpPr>
          <p:cNvPr id="64524" name="Text Box 14"/>
          <p:cNvSpPr txBox="1">
            <a:spLocks noChangeArrowheads="1"/>
          </p:cNvSpPr>
          <p:nvPr/>
        </p:nvSpPr>
        <p:spPr bwMode="auto">
          <a:xfrm>
            <a:off x="1958975" y="1865313"/>
            <a:ext cx="433388" cy="366712"/>
          </a:xfrm>
          <a:prstGeom prst="rect">
            <a:avLst/>
          </a:prstGeom>
          <a:noFill/>
          <a:ln w="9525">
            <a:noFill/>
            <a:miter lim="800000"/>
            <a:headEnd/>
            <a:tailEnd/>
          </a:ln>
        </p:spPr>
        <p:txBody>
          <a:bodyPr wrap="none">
            <a:spAutoFit/>
          </a:bodyPr>
          <a:lstStyle/>
          <a:p>
            <a:r>
              <a:rPr lang="en-AU">
                <a:solidFill>
                  <a:srgbClr val="FF0000"/>
                </a:solidFill>
              </a:rPr>
              <a:t>v</a:t>
            </a:r>
            <a:r>
              <a:rPr lang="en-AU" baseline="-25000">
                <a:solidFill>
                  <a:srgbClr val="FF0000"/>
                </a:solidFill>
              </a:rPr>
              <a:t>gr</a:t>
            </a:r>
          </a:p>
        </p:txBody>
      </p:sp>
      <p:sp>
        <p:nvSpPr>
          <p:cNvPr id="64525" name="Text Box 15"/>
          <p:cNvSpPr txBox="1">
            <a:spLocks noChangeArrowheads="1"/>
          </p:cNvSpPr>
          <p:nvPr/>
        </p:nvSpPr>
        <p:spPr bwMode="auto">
          <a:xfrm>
            <a:off x="1116013" y="1052513"/>
            <a:ext cx="349250" cy="366712"/>
          </a:xfrm>
          <a:prstGeom prst="rect">
            <a:avLst/>
          </a:prstGeom>
          <a:noFill/>
          <a:ln w="9525">
            <a:noFill/>
            <a:miter lim="800000"/>
            <a:headEnd/>
            <a:tailEnd/>
          </a:ln>
        </p:spPr>
        <p:txBody>
          <a:bodyPr wrap="none">
            <a:spAutoFit/>
          </a:bodyPr>
          <a:lstStyle/>
          <a:p>
            <a:r>
              <a:rPr lang="en-AU">
                <a:solidFill>
                  <a:srgbClr val="FF33CC"/>
                </a:solidFill>
              </a:rPr>
              <a:t>w</a:t>
            </a:r>
            <a:endParaRPr lang="en-AU" baseline="-25000">
              <a:solidFill>
                <a:srgbClr val="FF33CC"/>
              </a:solidFill>
            </a:endParaRPr>
          </a:p>
        </p:txBody>
      </p:sp>
      <p:sp>
        <p:nvSpPr>
          <p:cNvPr id="64526" name="Text Box 16"/>
          <p:cNvSpPr txBox="1">
            <a:spLocks noChangeArrowheads="1"/>
          </p:cNvSpPr>
          <p:nvPr/>
        </p:nvSpPr>
        <p:spPr bwMode="auto">
          <a:xfrm>
            <a:off x="6300788" y="5157788"/>
            <a:ext cx="1864613" cy="923330"/>
          </a:xfrm>
          <a:prstGeom prst="rect">
            <a:avLst/>
          </a:prstGeom>
          <a:noFill/>
          <a:ln w="9525">
            <a:noFill/>
            <a:miter lim="800000"/>
            <a:headEnd/>
            <a:tailEnd/>
          </a:ln>
        </p:spPr>
        <p:txBody>
          <a:bodyPr wrap="none">
            <a:spAutoFit/>
          </a:bodyPr>
          <a:lstStyle/>
          <a:p>
            <a:r>
              <a:rPr lang="en-AU" dirty="0"/>
              <a:t>Diagnostic: solid</a:t>
            </a:r>
          </a:p>
          <a:p>
            <a:endParaRPr lang="en-AU" dirty="0"/>
          </a:p>
          <a:p>
            <a:r>
              <a:rPr lang="en-AU" dirty="0"/>
              <a:t>WRF: dashed</a:t>
            </a:r>
          </a:p>
        </p:txBody>
      </p:sp>
      <p:sp>
        <p:nvSpPr>
          <p:cNvPr id="64527" name="Text Box 18"/>
          <p:cNvSpPr txBox="1">
            <a:spLocks noChangeArrowheads="1"/>
          </p:cNvSpPr>
          <p:nvPr/>
        </p:nvSpPr>
        <p:spPr bwMode="auto">
          <a:xfrm>
            <a:off x="1258888" y="2133600"/>
            <a:ext cx="466725" cy="366713"/>
          </a:xfrm>
          <a:prstGeom prst="rect">
            <a:avLst/>
          </a:prstGeom>
          <a:noFill/>
          <a:ln w="9525">
            <a:noFill/>
            <a:miter lim="800000"/>
            <a:headEnd/>
            <a:tailEnd/>
          </a:ln>
        </p:spPr>
        <p:txBody>
          <a:bodyPr wrap="none">
            <a:spAutoFit/>
          </a:bodyPr>
          <a:lstStyle/>
          <a:p>
            <a:r>
              <a:rPr lang="en-AU">
                <a:solidFill>
                  <a:srgbClr val="0033CC"/>
                </a:solidFill>
              </a:rPr>
              <a:t>v</a:t>
            </a:r>
            <a:r>
              <a:rPr lang="en-AU" baseline="-25000">
                <a:solidFill>
                  <a:srgbClr val="0033CC"/>
                </a:solidFill>
              </a:rPr>
              <a:t>10</a:t>
            </a:r>
          </a:p>
        </p:txBody>
      </p:sp>
      <p:sp>
        <p:nvSpPr>
          <p:cNvPr id="64528" name="Text Box 19"/>
          <p:cNvSpPr txBox="1">
            <a:spLocks noChangeArrowheads="1"/>
          </p:cNvSpPr>
          <p:nvPr/>
        </p:nvSpPr>
        <p:spPr bwMode="auto">
          <a:xfrm>
            <a:off x="2051050" y="2420938"/>
            <a:ext cx="555625" cy="366712"/>
          </a:xfrm>
          <a:prstGeom prst="rect">
            <a:avLst/>
          </a:prstGeom>
          <a:noFill/>
          <a:ln w="9525">
            <a:noFill/>
            <a:miter lim="800000"/>
            <a:headEnd/>
            <a:tailEnd/>
          </a:ln>
        </p:spPr>
        <p:txBody>
          <a:bodyPr wrap="none">
            <a:spAutoFit/>
          </a:bodyPr>
          <a:lstStyle/>
          <a:p>
            <a:r>
              <a:rPr lang="en-AU">
                <a:solidFill>
                  <a:schemeClr val="accent2"/>
                </a:solidFill>
              </a:rPr>
              <a:t>-u</a:t>
            </a:r>
            <a:r>
              <a:rPr lang="en-AU" baseline="-25000">
                <a:solidFill>
                  <a:schemeClr val="accent2"/>
                </a:solidFill>
              </a:rPr>
              <a:t>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011362" y="0"/>
            <a:ext cx="6994525" cy="1143000"/>
          </a:xfrm>
        </p:spPr>
        <p:txBody>
          <a:bodyPr/>
          <a:lstStyle/>
          <a:p>
            <a:pPr eaLnBrk="1" hangingPunct="1"/>
            <a:r>
              <a:rPr lang="en-AU" dirty="0" smtClean="0"/>
              <a:t>Boundary-layer evolution during ERC</a:t>
            </a:r>
          </a:p>
        </p:txBody>
      </p:sp>
      <p:sp>
        <p:nvSpPr>
          <p:cNvPr id="65540" name="Rectangle 3"/>
          <p:cNvSpPr>
            <a:spLocks noChangeArrowheads="1"/>
          </p:cNvSpPr>
          <p:nvPr/>
        </p:nvSpPr>
        <p:spPr bwMode="auto">
          <a:xfrm>
            <a:off x="3779838" y="5876925"/>
            <a:ext cx="5113337" cy="969963"/>
          </a:xfrm>
          <a:prstGeom prst="rect">
            <a:avLst/>
          </a:prstGeom>
          <a:noFill/>
          <a:ln w="9525">
            <a:noFill/>
            <a:miter lim="800000"/>
            <a:headEnd/>
            <a:tailEnd/>
          </a:ln>
        </p:spPr>
        <p:txBody>
          <a:bodyPr wrap="none">
            <a:spAutoFit/>
          </a:bodyPr>
          <a:lstStyle/>
          <a:p>
            <a:endParaRPr lang="en-US"/>
          </a:p>
        </p:txBody>
      </p:sp>
      <p:sp>
        <p:nvSpPr>
          <p:cNvPr id="65541" name="Rectangle 5"/>
          <p:cNvSpPr>
            <a:spLocks noChangeArrowheads="1"/>
          </p:cNvSpPr>
          <p:nvPr/>
        </p:nvSpPr>
        <p:spPr bwMode="auto">
          <a:xfrm>
            <a:off x="3708400" y="5949950"/>
            <a:ext cx="5184775" cy="908050"/>
          </a:xfrm>
          <a:prstGeom prst="rect">
            <a:avLst/>
          </a:prstGeom>
          <a:solidFill>
            <a:schemeClr val="bg1"/>
          </a:solidFill>
          <a:ln w="9525">
            <a:noFill/>
            <a:miter lim="800000"/>
            <a:headEnd/>
            <a:tailEnd/>
          </a:ln>
        </p:spPr>
        <p:txBody>
          <a:bodyPr wrap="none">
            <a:spAutoFit/>
          </a:bodyPr>
          <a:lstStyle/>
          <a:p>
            <a:endParaRPr lang="en-US"/>
          </a:p>
        </p:txBody>
      </p:sp>
      <p:pic>
        <p:nvPicPr>
          <p:cNvPr id="65542" name="Picture 2" descr="\\134.178.6.219\bmgkeep\jdk\tc_theory\SEF_DaveNolan\paperfigs\hovmoller_3_wide.png"/>
          <p:cNvPicPr>
            <a:picLocks noChangeAspect="1" noChangeArrowheads="1"/>
          </p:cNvPicPr>
          <p:nvPr/>
        </p:nvPicPr>
        <p:blipFill>
          <a:blip r:embed="rId3"/>
          <a:srcRect l="-2" r="42213"/>
          <a:stretch>
            <a:fillRect/>
          </a:stretch>
        </p:blipFill>
        <p:spPr bwMode="auto">
          <a:xfrm>
            <a:off x="-107950" y="981075"/>
            <a:ext cx="4776788" cy="6067425"/>
          </a:xfrm>
          <a:prstGeom prst="rect">
            <a:avLst/>
          </a:prstGeom>
          <a:noFill/>
          <a:ln w="9525">
            <a:noFill/>
            <a:miter lim="800000"/>
            <a:headEnd/>
            <a:tailEnd/>
          </a:ln>
        </p:spPr>
      </p:pic>
      <p:pic>
        <p:nvPicPr>
          <p:cNvPr id="65543" name="Picture 2" descr="\\134.178.6.219\bmgkeep\jdk\tc_theory\SEF_DaveNolan\paperfigs\hovmoller_3_wide.png"/>
          <p:cNvPicPr>
            <a:picLocks noChangeAspect="1" noChangeArrowheads="1"/>
          </p:cNvPicPr>
          <p:nvPr/>
        </p:nvPicPr>
        <p:blipFill>
          <a:blip r:embed="rId3"/>
          <a:srcRect l="82362" t="179" r="10748" b="-179"/>
          <a:stretch>
            <a:fillRect/>
          </a:stretch>
        </p:blipFill>
        <p:spPr bwMode="auto">
          <a:xfrm>
            <a:off x="4813300" y="1019175"/>
            <a:ext cx="563563" cy="6010275"/>
          </a:xfrm>
          <a:prstGeom prst="rect">
            <a:avLst/>
          </a:prstGeom>
          <a:noFill/>
          <a:ln w="9525">
            <a:noFill/>
            <a:miter lim="800000"/>
            <a:headEnd/>
            <a:tailEnd/>
          </a:ln>
        </p:spPr>
      </p:pic>
      <p:sp>
        <p:nvSpPr>
          <p:cNvPr id="65544" name="TextBox 1"/>
          <p:cNvSpPr txBox="1">
            <a:spLocks noChangeArrowheads="1"/>
          </p:cNvSpPr>
          <p:nvPr/>
        </p:nvSpPr>
        <p:spPr bwMode="auto">
          <a:xfrm>
            <a:off x="5508625" y="5040313"/>
            <a:ext cx="3671888" cy="1412875"/>
          </a:xfrm>
          <a:prstGeom prst="rect">
            <a:avLst/>
          </a:prstGeom>
          <a:noFill/>
          <a:ln w="9525">
            <a:noFill/>
            <a:miter lim="800000"/>
            <a:headEnd/>
            <a:tailEnd/>
          </a:ln>
        </p:spPr>
        <p:txBody>
          <a:bodyPr>
            <a:spAutoFit/>
          </a:bodyPr>
          <a:lstStyle/>
          <a:p>
            <a:pPr>
              <a:lnSpc>
                <a:spcPct val="120000"/>
              </a:lnSpc>
            </a:pPr>
            <a:r>
              <a:rPr lang="es-ES_tradnl"/>
              <a:t>The nonlinear, diagnostic analysis reproduces the time evolution of the boundary layer.</a:t>
            </a:r>
          </a:p>
          <a:p>
            <a:pPr>
              <a:lnSpc>
                <a:spcPct val="120000"/>
              </a:lnSpc>
            </a:pPr>
            <a:endParaRPr lang="es-ES_trad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851612" cy="1143000"/>
          </a:xfrm>
        </p:spPr>
        <p:txBody>
          <a:bodyPr/>
          <a:lstStyle/>
          <a:p>
            <a:r>
              <a:rPr lang="en-AU" dirty="0" smtClean="0"/>
              <a:t>Sensitivity of the linear model to "wiggles"</a:t>
            </a:r>
            <a:endParaRPr lang="en-AU"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8996"/>
          <a:stretch/>
        </p:blipFill>
        <p:spPr bwMode="auto">
          <a:xfrm>
            <a:off x="2838831" y="1777432"/>
            <a:ext cx="6305169" cy="317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1" t="50000" r="50000"/>
          <a:stretch/>
        </p:blipFill>
        <p:spPr bwMode="auto">
          <a:xfrm>
            <a:off x="0" y="1736486"/>
            <a:ext cx="2992990" cy="31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94400" y="1777432"/>
            <a:ext cx="3013122" cy="3170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60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34.178.6.219\bmgkeep\jdk\tc_theory\SEF_DaveNolan\paperfigs\hovmoller_3_wide.png"/>
          <p:cNvPicPr>
            <a:picLocks noChangeAspect="1" noChangeArrowheads="1"/>
          </p:cNvPicPr>
          <p:nvPr/>
        </p:nvPicPr>
        <p:blipFill>
          <a:blip r:embed="rId3"/>
          <a:srcRect r="182"/>
          <a:stretch>
            <a:fillRect/>
          </a:stretch>
        </p:blipFill>
        <p:spPr bwMode="auto">
          <a:xfrm>
            <a:off x="-41275" y="-26988"/>
            <a:ext cx="9366250" cy="6884988"/>
          </a:xfrm>
          <a:prstGeom prst="rect">
            <a:avLst/>
          </a:prstGeom>
          <a:noFill/>
          <a:ln w="9525">
            <a:noFill/>
            <a:miter lim="800000"/>
            <a:headEnd/>
            <a:tailEnd/>
          </a:ln>
        </p:spPr>
      </p:pic>
      <p:sp>
        <p:nvSpPr>
          <p:cNvPr id="68611" name="Rectangle 3"/>
          <p:cNvSpPr>
            <a:spLocks noChangeArrowheads="1"/>
          </p:cNvSpPr>
          <p:nvPr/>
        </p:nvSpPr>
        <p:spPr bwMode="auto">
          <a:xfrm>
            <a:off x="3779838" y="5876925"/>
            <a:ext cx="5113337" cy="96996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TC_Theory\TCBLM\figs\summary_perturb_os4040l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1323"/>
            <a:ext cx="5267127" cy="5267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Linear TCBL flow with </a:t>
            </a:r>
            <a:r>
              <a:rPr lang="en-AU" i="1" dirty="0" smtClean="0"/>
              <a:t>V</a:t>
            </a:r>
            <a:r>
              <a:rPr lang="en-AU" dirty="0" smtClean="0"/>
              <a:t> "wiggles"</a:t>
            </a:r>
            <a:endParaRPr lang="en-AU" dirty="0"/>
          </a:p>
        </p:txBody>
      </p:sp>
      <p:sp>
        <p:nvSpPr>
          <p:cNvPr id="3" name="Content Placeholder 2"/>
          <p:cNvSpPr>
            <a:spLocks noGrp="1" noRot="1" noChangeAspect="1" noMove="1" noResize="1" noEditPoints="1" noAdjustHandles="1" noChangeArrowheads="1" noChangeShapeType="1" noTextEdit="1"/>
          </p:cNvSpPr>
          <p:nvPr>
            <p:ph idx="1"/>
          </p:nvPr>
        </p:nvSpPr>
        <p:spPr>
          <a:xfrm>
            <a:off x="5243209" y="1968500"/>
            <a:ext cx="3648378" cy="4679950"/>
          </a:xfrm>
          <a:blipFill rotWithShape="1">
            <a:blip r:embed="rId3"/>
            <a:stretch>
              <a:fillRect l="-1669" t="-651" r="-3005"/>
            </a:stretch>
          </a:blipFill>
        </p:spPr>
        <p:txBody>
          <a:bodyPr/>
          <a:lstStyle/>
          <a:p>
            <a:r>
              <a:rPr lang="en-AU" sz="2000">
                <a:noFill/>
              </a:rPr>
              <a:t> </a:t>
            </a:r>
          </a:p>
        </p:txBody>
      </p:sp>
      <p:sp>
        <p:nvSpPr>
          <p:cNvPr id="5" name="TextBox 4"/>
          <p:cNvSpPr txBox="1"/>
          <p:nvPr/>
        </p:nvSpPr>
        <p:spPr>
          <a:xfrm>
            <a:off x="1735526" y="2522498"/>
            <a:ext cx="338554" cy="369332"/>
          </a:xfrm>
          <a:prstGeom prst="rect">
            <a:avLst/>
          </a:prstGeom>
          <a:noFill/>
        </p:spPr>
        <p:txBody>
          <a:bodyPr wrap="none" rtlCol="0">
            <a:spAutoFit/>
          </a:bodyPr>
          <a:lstStyle/>
          <a:p>
            <a:r>
              <a:rPr lang="en-AU" i="1" dirty="0" smtClean="0">
                <a:solidFill>
                  <a:srgbClr val="FF0000"/>
                </a:solidFill>
              </a:rPr>
              <a:t>V</a:t>
            </a:r>
            <a:endParaRPr lang="en-AU" i="1" dirty="0">
              <a:solidFill>
                <a:srgbClr val="FF0000"/>
              </a:solidFill>
            </a:endParaRPr>
          </a:p>
        </p:txBody>
      </p:sp>
      <p:sp>
        <p:nvSpPr>
          <p:cNvPr id="6" name="TextBox 5"/>
          <p:cNvSpPr txBox="1"/>
          <p:nvPr/>
        </p:nvSpPr>
        <p:spPr>
          <a:xfrm>
            <a:off x="4015044" y="2524843"/>
            <a:ext cx="736099" cy="369332"/>
          </a:xfrm>
          <a:prstGeom prst="rect">
            <a:avLst/>
          </a:prstGeom>
          <a:noFill/>
        </p:spPr>
        <p:txBody>
          <a:bodyPr wrap="none" rtlCol="0">
            <a:spAutoFit/>
          </a:bodyPr>
          <a:lstStyle/>
          <a:p>
            <a:r>
              <a:rPr lang="en-AU" i="1" dirty="0" smtClean="0">
                <a:solidFill>
                  <a:srgbClr val="FF00FF"/>
                </a:solidFill>
              </a:rPr>
              <a:t>W</a:t>
            </a:r>
            <a:r>
              <a:rPr lang="en-AU" baseline="-25000" dirty="0" smtClean="0">
                <a:solidFill>
                  <a:srgbClr val="FF00FF"/>
                </a:solidFill>
              </a:rPr>
              <a:t>1 km</a:t>
            </a:r>
            <a:endParaRPr lang="en-AU" baseline="-25000" dirty="0">
              <a:solidFill>
                <a:srgbClr val="FF00FF"/>
              </a:solidFill>
            </a:endParaRPr>
          </a:p>
        </p:txBody>
      </p:sp>
      <p:sp>
        <p:nvSpPr>
          <p:cNvPr id="7" name="TextBox 6"/>
          <p:cNvSpPr txBox="1"/>
          <p:nvPr/>
        </p:nvSpPr>
        <p:spPr>
          <a:xfrm>
            <a:off x="739697" y="1765728"/>
            <a:ext cx="292068" cy="369332"/>
          </a:xfrm>
          <a:prstGeom prst="rect">
            <a:avLst/>
          </a:prstGeom>
          <a:solidFill>
            <a:schemeClr val="bg1"/>
          </a:solidFill>
        </p:spPr>
        <p:txBody>
          <a:bodyPr wrap="none" rtlCol="0">
            <a:spAutoFit/>
          </a:bodyPr>
          <a:lstStyle/>
          <a:p>
            <a:r>
              <a:rPr lang="en-AU" i="1" dirty="0" smtClean="0">
                <a:solidFill>
                  <a:schemeClr val="tx2">
                    <a:lumMod val="60000"/>
                    <a:lumOff val="40000"/>
                  </a:schemeClr>
                </a:solidFill>
              </a:rPr>
              <a:t>ζ</a:t>
            </a:r>
            <a:endParaRPr lang="en-AU" i="1" dirty="0">
              <a:solidFill>
                <a:schemeClr val="tx2">
                  <a:lumMod val="60000"/>
                  <a:lumOff val="40000"/>
                </a:schemeClr>
              </a:solidFill>
            </a:endParaRPr>
          </a:p>
        </p:txBody>
      </p:sp>
      <p:sp>
        <p:nvSpPr>
          <p:cNvPr id="8" name="TextBox 7"/>
          <p:cNvSpPr txBox="1"/>
          <p:nvPr/>
        </p:nvSpPr>
        <p:spPr>
          <a:xfrm>
            <a:off x="4837598" y="2891830"/>
            <a:ext cx="470000" cy="369332"/>
          </a:xfrm>
          <a:prstGeom prst="rect">
            <a:avLst/>
          </a:prstGeom>
          <a:noFill/>
        </p:spPr>
        <p:txBody>
          <a:bodyPr wrap="none" rtlCol="0">
            <a:spAutoFit/>
          </a:bodyPr>
          <a:lstStyle/>
          <a:p>
            <a:r>
              <a:rPr lang="en-AU" i="1" dirty="0" smtClean="0">
                <a:solidFill>
                  <a:srgbClr val="7030A0"/>
                </a:solidFill>
              </a:rPr>
              <a:t>v</a:t>
            </a:r>
            <a:r>
              <a:rPr lang="en-AU" i="1" baseline="-25000" dirty="0" smtClean="0">
                <a:solidFill>
                  <a:srgbClr val="7030A0"/>
                </a:solidFill>
              </a:rPr>
              <a:t>10</a:t>
            </a:r>
            <a:endParaRPr lang="en-AU" i="1" baseline="-25000" dirty="0">
              <a:solidFill>
                <a:srgbClr val="7030A0"/>
              </a:solidFill>
            </a:endParaRPr>
          </a:p>
        </p:txBody>
      </p:sp>
      <p:sp>
        <p:nvSpPr>
          <p:cNvPr id="9" name="TextBox 8"/>
          <p:cNvSpPr txBox="1"/>
          <p:nvPr/>
        </p:nvSpPr>
        <p:spPr>
          <a:xfrm>
            <a:off x="4747829" y="3167783"/>
            <a:ext cx="559769" cy="369332"/>
          </a:xfrm>
          <a:prstGeom prst="rect">
            <a:avLst/>
          </a:prstGeom>
          <a:noFill/>
        </p:spPr>
        <p:txBody>
          <a:bodyPr wrap="none" rtlCol="0">
            <a:spAutoFit/>
          </a:bodyPr>
          <a:lstStyle/>
          <a:p>
            <a:r>
              <a:rPr lang="en-AU" i="1" dirty="0" smtClean="0">
                <a:solidFill>
                  <a:srgbClr val="00B050"/>
                </a:solidFill>
              </a:rPr>
              <a:t>-u</a:t>
            </a:r>
            <a:r>
              <a:rPr lang="en-AU" i="1" baseline="-25000" dirty="0" smtClean="0">
                <a:solidFill>
                  <a:srgbClr val="00B050"/>
                </a:solidFill>
              </a:rPr>
              <a:t>10</a:t>
            </a:r>
            <a:endParaRPr lang="en-AU" i="1" baseline="-25000" dirty="0">
              <a:solidFill>
                <a:srgbClr val="00B050"/>
              </a:solidFill>
            </a:endParaRPr>
          </a:p>
        </p:txBody>
      </p:sp>
      <p:sp>
        <p:nvSpPr>
          <p:cNvPr id="10" name="TextBox 9"/>
          <p:cNvSpPr txBox="1"/>
          <p:nvPr/>
        </p:nvSpPr>
        <p:spPr>
          <a:xfrm>
            <a:off x="3727473" y="4155541"/>
            <a:ext cx="402674" cy="369332"/>
          </a:xfrm>
          <a:prstGeom prst="rect">
            <a:avLst/>
          </a:prstGeom>
          <a:noFill/>
        </p:spPr>
        <p:txBody>
          <a:bodyPr wrap="none" rtlCol="0">
            <a:spAutoFit/>
          </a:bodyPr>
          <a:lstStyle/>
          <a:p>
            <a:r>
              <a:rPr lang="en-AU" i="1" dirty="0" smtClean="0">
                <a:solidFill>
                  <a:srgbClr val="FF00FF"/>
                </a:solidFill>
              </a:rPr>
              <a:t>w’</a:t>
            </a:r>
            <a:endParaRPr lang="en-AU" i="1" dirty="0">
              <a:solidFill>
                <a:srgbClr val="FF00FF"/>
              </a:solidFill>
            </a:endParaRPr>
          </a:p>
        </p:txBody>
      </p:sp>
      <p:sp>
        <p:nvSpPr>
          <p:cNvPr id="12" name="TextBox 11"/>
          <p:cNvSpPr txBox="1"/>
          <p:nvPr/>
        </p:nvSpPr>
        <p:spPr>
          <a:xfrm>
            <a:off x="1059771" y="4644428"/>
            <a:ext cx="335348" cy="369332"/>
          </a:xfrm>
          <a:prstGeom prst="rect">
            <a:avLst/>
          </a:prstGeom>
          <a:noFill/>
        </p:spPr>
        <p:txBody>
          <a:bodyPr wrap="none" rtlCol="0">
            <a:spAutoFit/>
          </a:bodyPr>
          <a:lstStyle/>
          <a:p>
            <a:r>
              <a:rPr lang="en-AU" i="1" dirty="0" smtClean="0">
                <a:solidFill>
                  <a:schemeClr val="tx2">
                    <a:lumMod val="60000"/>
                    <a:lumOff val="40000"/>
                  </a:schemeClr>
                </a:solidFill>
              </a:rPr>
              <a:t>ζ'</a:t>
            </a:r>
            <a:endParaRPr lang="en-AU" i="1" dirty="0">
              <a:solidFill>
                <a:schemeClr val="tx2">
                  <a:lumMod val="60000"/>
                  <a:lumOff val="40000"/>
                </a:schemeClr>
              </a:solidFill>
            </a:endParaRPr>
          </a:p>
        </p:txBody>
      </p:sp>
    </p:spTree>
    <p:extLst>
      <p:ext uri="{BB962C8B-B14F-4D97-AF65-F5344CB8AC3E}">
        <p14:creationId xmlns:p14="http://schemas.microsoft.com/office/powerpoint/2010/main" val="333669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Nonlinear TCBL flow with </a:t>
            </a:r>
            <a:r>
              <a:rPr lang="en-AU" i="1" dirty="0"/>
              <a:t>V</a:t>
            </a:r>
            <a:r>
              <a:rPr lang="en-AU" dirty="0" smtClean="0"/>
              <a:t> "wiggles"</a:t>
            </a:r>
            <a:endParaRPr lang="en-AU" dirty="0"/>
          </a:p>
        </p:txBody>
      </p:sp>
      <p:pic>
        <p:nvPicPr>
          <p:cNvPr id="5122" name="Picture 2" descr="P:\TC_Theory\TCBLM\figs\summary_perturb_os4040l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 y="1897709"/>
            <a:ext cx="4572397" cy="45723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TC_Theory\TCBLM\figs\summary_perturb_os4040n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603" y="1893549"/>
            <a:ext cx="4572397" cy="4572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6204" y="1666876"/>
            <a:ext cx="1042273" cy="461665"/>
          </a:xfrm>
          <a:prstGeom prst="rect">
            <a:avLst/>
          </a:prstGeom>
          <a:noFill/>
        </p:spPr>
        <p:txBody>
          <a:bodyPr wrap="none" rtlCol="0">
            <a:spAutoFit/>
          </a:bodyPr>
          <a:lstStyle/>
          <a:p>
            <a:r>
              <a:rPr lang="en-AU" sz="2400" dirty="0" smtClean="0"/>
              <a:t>Linear</a:t>
            </a:r>
            <a:endParaRPr lang="en-AU" sz="2400" dirty="0"/>
          </a:p>
        </p:txBody>
      </p:sp>
      <p:sp>
        <p:nvSpPr>
          <p:cNvPr id="8" name="TextBox 7"/>
          <p:cNvSpPr txBox="1"/>
          <p:nvPr/>
        </p:nvSpPr>
        <p:spPr>
          <a:xfrm>
            <a:off x="6105031" y="1662715"/>
            <a:ext cx="1505540" cy="461665"/>
          </a:xfrm>
          <a:prstGeom prst="rect">
            <a:avLst/>
          </a:prstGeom>
          <a:noFill/>
        </p:spPr>
        <p:txBody>
          <a:bodyPr wrap="none" rtlCol="0">
            <a:spAutoFit/>
          </a:bodyPr>
          <a:lstStyle/>
          <a:p>
            <a:r>
              <a:rPr lang="en-AU" sz="2400" dirty="0" smtClean="0"/>
              <a:t>Nonlinear</a:t>
            </a:r>
            <a:endParaRPr lang="en-AU" sz="2400" dirty="0"/>
          </a:p>
        </p:txBody>
      </p:sp>
      <p:cxnSp>
        <p:nvCxnSpPr>
          <p:cNvPr id="6" name="Straight Connector 5"/>
          <p:cNvCxnSpPr/>
          <p:nvPr/>
        </p:nvCxnSpPr>
        <p:spPr>
          <a:xfrm flipH="1">
            <a:off x="4133850" y="4352925"/>
            <a:ext cx="942975" cy="609600"/>
          </a:xfrm>
          <a:prstGeom prst="line">
            <a:avLst/>
          </a:prstGeom>
          <a:ln cmpd="sng">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4133851" y="5362575"/>
            <a:ext cx="942974" cy="619125"/>
          </a:xfrm>
          <a:prstGeom prst="line">
            <a:avLst/>
          </a:prstGeom>
          <a:ln cmpd="sng">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05031" y="2871313"/>
            <a:ext cx="338554" cy="369332"/>
          </a:xfrm>
          <a:prstGeom prst="rect">
            <a:avLst/>
          </a:prstGeom>
          <a:noFill/>
        </p:spPr>
        <p:txBody>
          <a:bodyPr wrap="none" rtlCol="0">
            <a:spAutoFit/>
          </a:bodyPr>
          <a:lstStyle/>
          <a:p>
            <a:r>
              <a:rPr lang="en-AU" i="1" dirty="0" smtClean="0">
                <a:solidFill>
                  <a:srgbClr val="FF0000"/>
                </a:solidFill>
              </a:rPr>
              <a:t>V</a:t>
            </a:r>
            <a:endParaRPr lang="en-AU" i="1" dirty="0">
              <a:solidFill>
                <a:srgbClr val="FF0000"/>
              </a:solidFill>
            </a:endParaRPr>
          </a:p>
        </p:txBody>
      </p:sp>
      <p:sp>
        <p:nvSpPr>
          <p:cNvPr id="10" name="TextBox 9"/>
          <p:cNvSpPr txBox="1"/>
          <p:nvPr/>
        </p:nvSpPr>
        <p:spPr>
          <a:xfrm>
            <a:off x="7259193" y="3686007"/>
            <a:ext cx="351378" cy="369332"/>
          </a:xfrm>
          <a:prstGeom prst="rect">
            <a:avLst/>
          </a:prstGeom>
          <a:noFill/>
        </p:spPr>
        <p:txBody>
          <a:bodyPr wrap="none" rtlCol="0">
            <a:spAutoFit/>
          </a:bodyPr>
          <a:lstStyle/>
          <a:p>
            <a:r>
              <a:rPr lang="en-AU" i="1" dirty="0" smtClean="0">
                <a:solidFill>
                  <a:srgbClr val="FF00FF"/>
                </a:solidFill>
              </a:rPr>
              <a:t>w</a:t>
            </a:r>
            <a:endParaRPr lang="en-AU" i="1" dirty="0">
              <a:solidFill>
                <a:srgbClr val="FF00FF"/>
              </a:solidFill>
            </a:endParaRPr>
          </a:p>
        </p:txBody>
      </p:sp>
      <p:sp>
        <p:nvSpPr>
          <p:cNvPr id="12" name="TextBox 11"/>
          <p:cNvSpPr txBox="1"/>
          <p:nvPr/>
        </p:nvSpPr>
        <p:spPr>
          <a:xfrm>
            <a:off x="5076825" y="2128541"/>
            <a:ext cx="292068" cy="369332"/>
          </a:xfrm>
          <a:prstGeom prst="rect">
            <a:avLst/>
          </a:prstGeom>
          <a:solidFill>
            <a:schemeClr val="bg1"/>
          </a:solidFill>
        </p:spPr>
        <p:txBody>
          <a:bodyPr wrap="none" rtlCol="0">
            <a:spAutoFit/>
          </a:bodyPr>
          <a:lstStyle/>
          <a:p>
            <a:r>
              <a:rPr lang="en-AU" i="1" dirty="0" smtClean="0">
                <a:solidFill>
                  <a:schemeClr val="tx2">
                    <a:lumMod val="60000"/>
                    <a:lumOff val="40000"/>
                  </a:schemeClr>
                </a:solidFill>
              </a:rPr>
              <a:t>ζ</a:t>
            </a:r>
            <a:endParaRPr lang="en-AU" i="1" dirty="0">
              <a:solidFill>
                <a:schemeClr val="tx2">
                  <a:lumMod val="60000"/>
                  <a:lumOff val="40000"/>
                </a:schemeClr>
              </a:solidFill>
            </a:endParaRPr>
          </a:p>
        </p:txBody>
      </p:sp>
      <p:sp>
        <p:nvSpPr>
          <p:cNvPr id="13" name="TextBox 12"/>
          <p:cNvSpPr txBox="1"/>
          <p:nvPr/>
        </p:nvSpPr>
        <p:spPr>
          <a:xfrm>
            <a:off x="8674000" y="3389099"/>
            <a:ext cx="470000" cy="369332"/>
          </a:xfrm>
          <a:prstGeom prst="rect">
            <a:avLst/>
          </a:prstGeom>
          <a:noFill/>
        </p:spPr>
        <p:txBody>
          <a:bodyPr wrap="none" rtlCol="0">
            <a:spAutoFit/>
          </a:bodyPr>
          <a:lstStyle/>
          <a:p>
            <a:r>
              <a:rPr lang="en-AU" i="1" dirty="0" smtClean="0">
                <a:solidFill>
                  <a:srgbClr val="7030A0"/>
                </a:solidFill>
              </a:rPr>
              <a:t>v</a:t>
            </a:r>
            <a:r>
              <a:rPr lang="en-AU" i="1" baseline="-25000" dirty="0" smtClean="0">
                <a:solidFill>
                  <a:srgbClr val="7030A0"/>
                </a:solidFill>
              </a:rPr>
              <a:t>10</a:t>
            </a:r>
            <a:endParaRPr lang="en-AU" i="1" baseline="-25000" dirty="0">
              <a:solidFill>
                <a:srgbClr val="7030A0"/>
              </a:solidFill>
            </a:endParaRPr>
          </a:p>
        </p:txBody>
      </p:sp>
      <p:sp>
        <p:nvSpPr>
          <p:cNvPr id="14" name="TextBox 13"/>
          <p:cNvSpPr txBox="1"/>
          <p:nvPr/>
        </p:nvSpPr>
        <p:spPr>
          <a:xfrm>
            <a:off x="8584231" y="3609977"/>
            <a:ext cx="559769" cy="369332"/>
          </a:xfrm>
          <a:prstGeom prst="rect">
            <a:avLst/>
          </a:prstGeom>
          <a:noFill/>
        </p:spPr>
        <p:txBody>
          <a:bodyPr wrap="none" rtlCol="0">
            <a:spAutoFit/>
          </a:bodyPr>
          <a:lstStyle/>
          <a:p>
            <a:r>
              <a:rPr lang="en-AU" i="1" dirty="0" smtClean="0">
                <a:solidFill>
                  <a:srgbClr val="00B050"/>
                </a:solidFill>
              </a:rPr>
              <a:t>-u</a:t>
            </a:r>
            <a:r>
              <a:rPr lang="en-AU" i="1" baseline="-25000" dirty="0" smtClean="0">
                <a:solidFill>
                  <a:srgbClr val="00B050"/>
                </a:solidFill>
              </a:rPr>
              <a:t>10</a:t>
            </a:r>
            <a:endParaRPr lang="en-AU" i="1" baseline="-25000" dirty="0">
              <a:solidFill>
                <a:srgbClr val="00B050"/>
              </a:solidFill>
            </a:endParaRPr>
          </a:p>
        </p:txBody>
      </p:sp>
      <p:sp>
        <p:nvSpPr>
          <p:cNvPr id="15" name="TextBox 14"/>
          <p:cNvSpPr txBox="1"/>
          <p:nvPr/>
        </p:nvSpPr>
        <p:spPr>
          <a:xfrm>
            <a:off x="3273880" y="4352925"/>
            <a:ext cx="402674" cy="369332"/>
          </a:xfrm>
          <a:prstGeom prst="rect">
            <a:avLst/>
          </a:prstGeom>
          <a:noFill/>
        </p:spPr>
        <p:txBody>
          <a:bodyPr wrap="none" rtlCol="0">
            <a:spAutoFit/>
          </a:bodyPr>
          <a:lstStyle/>
          <a:p>
            <a:r>
              <a:rPr lang="en-AU" i="1" dirty="0" smtClean="0">
                <a:solidFill>
                  <a:srgbClr val="FF00FF"/>
                </a:solidFill>
              </a:rPr>
              <a:t>w’</a:t>
            </a:r>
            <a:endParaRPr lang="en-AU" i="1" dirty="0">
              <a:solidFill>
                <a:srgbClr val="FF00FF"/>
              </a:solidFill>
            </a:endParaRPr>
          </a:p>
        </p:txBody>
      </p:sp>
      <p:sp>
        <p:nvSpPr>
          <p:cNvPr id="16" name="TextBox 15"/>
          <p:cNvSpPr txBox="1"/>
          <p:nvPr/>
        </p:nvSpPr>
        <p:spPr>
          <a:xfrm>
            <a:off x="895923" y="4623911"/>
            <a:ext cx="335348" cy="369332"/>
          </a:xfrm>
          <a:prstGeom prst="rect">
            <a:avLst/>
          </a:prstGeom>
          <a:noFill/>
        </p:spPr>
        <p:txBody>
          <a:bodyPr wrap="none" rtlCol="0">
            <a:spAutoFit/>
          </a:bodyPr>
          <a:lstStyle/>
          <a:p>
            <a:r>
              <a:rPr lang="en-AU" i="1" dirty="0" smtClean="0">
                <a:solidFill>
                  <a:schemeClr val="tx2">
                    <a:lumMod val="60000"/>
                    <a:lumOff val="40000"/>
                  </a:schemeClr>
                </a:solidFill>
              </a:rPr>
              <a:t>ζ'</a:t>
            </a:r>
            <a:endParaRPr lang="en-AU" i="1" dirty="0">
              <a:solidFill>
                <a:schemeClr val="tx2">
                  <a:lumMod val="60000"/>
                  <a:lumOff val="40000"/>
                </a:schemeClr>
              </a:solidFill>
            </a:endParaRPr>
          </a:p>
        </p:txBody>
      </p:sp>
    </p:spTree>
    <p:extLst>
      <p:ext uri="{BB962C8B-B14F-4D97-AF65-F5344CB8AC3E}">
        <p14:creationId xmlns:p14="http://schemas.microsoft.com/office/powerpoint/2010/main" val="1264200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Spatial filtering</a:t>
            </a:r>
            <a:endParaRPr lang="en-AU" dirty="0"/>
          </a:p>
        </p:txBody>
      </p:sp>
      <p:sp>
        <p:nvSpPr>
          <p:cNvPr id="3" name="Content Placeholder 2"/>
          <p:cNvSpPr>
            <a:spLocks noGrp="1"/>
          </p:cNvSpPr>
          <p:nvPr>
            <p:ph idx="1"/>
          </p:nvPr>
        </p:nvSpPr>
        <p:spPr>
          <a:xfrm>
            <a:off x="254000" y="1968500"/>
            <a:ext cx="8432800" cy="4679950"/>
          </a:xfrm>
        </p:spPr>
        <p:txBody>
          <a:bodyPr/>
          <a:lstStyle/>
          <a:p>
            <a:pPr>
              <a:buFont typeface="Arial" panose="020B0604020202020204" pitchFamily="34" charset="0"/>
              <a:buChar char="•"/>
            </a:pPr>
            <a:r>
              <a:rPr lang="en-AU" sz="2000" dirty="0" smtClean="0"/>
              <a:t>Inflowing air columns </a:t>
            </a:r>
            <a:r>
              <a:rPr lang="en-AU" sz="2000" dirty="0" smtClean="0"/>
              <a:t>experience </a:t>
            </a:r>
            <a:r>
              <a:rPr lang="en-AU" sz="2000" dirty="0" smtClean="0"/>
              <a:t>a change in the BL's parameters</a:t>
            </a:r>
          </a:p>
          <a:p>
            <a:pPr lvl="1">
              <a:buFont typeface="Arial" panose="020B0604020202020204" pitchFamily="34" charset="0"/>
              <a:buChar char="•"/>
            </a:pPr>
            <a:r>
              <a:rPr lang="en-AU" sz="2000" dirty="0" smtClean="0"/>
              <a:t>Gradient wind, vorticity, surface roughness, </a:t>
            </a:r>
            <a:r>
              <a:rPr lang="en-AU" sz="2000" dirty="0" err="1" smtClean="0"/>
              <a:t>etc</a:t>
            </a:r>
            <a:endParaRPr lang="en-AU" sz="2000" dirty="0" smtClean="0"/>
          </a:p>
          <a:p>
            <a:pPr>
              <a:buFont typeface="Arial" panose="020B0604020202020204" pitchFamily="34" charset="0"/>
              <a:buChar char="•"/>
            </a:pPr>
            <a:r>
              <a:rPr lang="en-AU" sz="2000" dirty="0"/>
              <a:t>C</a:t>
            </a:r>
            <a:r>
              <a:rPr lang="en-AU" sz="2000" dirty="0" smtClean="0"/>
              <a:t>olumns adjust on time scale </a:t>
            </a:r>
            <a:r>
              <a:rPr lang="en-AU" sz="2000" i="1" dirty="0" smtClean="0"/>
              <a:t>I</a:t>
            </a:r>
            <a:r>
              <a:rPr lang="en-AU" sz="2000" dirty="0" smtClean="0"/>
              <a:t>, travel with velocity scale </a:t>
            </a:r>
            <a:r>
              <a:rPr lang="en-AU" sz="2000" i="1" dirty="0" smtClean="0"/>
              <a:t>U</a:t>
            </a:r>
            <a:r>
              <a:rPr lang="en-AU" sz="2000" dirty="0" smtClean="0"/>
              <a:t>, hence expect radial space scale </a:t>
            </a:r>
            <a:r>
              <a:rPr lang="en-AU" sz="2000" i="1" dirty="0" smtClean="0"/>
              <a:t>U/I.</a:t>
            </a:r>
          </a:p>
          <a:p>
            <a:pPr>
              <a:buFont typeface="Arial" panose="020B0604020202020204" pitchFamily="34" charset="0"/>
              <a:buChar char="•"/>
            </a:pPr>
            <a:r>
              <a:rPr lang="en-AU" sz="2000" dirty="0" smtClean="0"/>
              <a:t>This effect is missing in the </a:t>
            </a:r>
            <a:r>
              <a:rPr lang="en-AU" sz="2000" dirty="0" err="1" smtClean="0"/>
              <a:t>linearized</a:t>
            </a:r>
            <a:r>
              <a:rPr lang="en-AU" sz="2000" dirty="0" smtClean="0"/>
              <a:t> BL model because radial advection of perturbation flow is removed.</a:t>
            </a:r>
          </a:p>
          <a:p>
            <a:pPr>
              <a:buFont typeface="Arial" panose="020B0604020202020204" pitchFamily="34" charset="0"/>
              <a:buChar char="•"/>
            </a:pPr>
            <a:endParaRPr lang="en-AU" sz="2000" dirty="0" smtClean="0"/>
          </a:p>
          <a:p>
            <a:pPr>
              <a:buFont typeface="Arial" panose="020B0604020202020204" pitchFamily="34" charset="0"/>
              <a:buChar char="•"/>
            </a:pPr>
            <a:endParaRPr lang="en-AU" sz="2000" dirty="0"/>
          </a:p>
          <a:p>
            <a:pPr>
              <a:buFont typeface="Arial" panose="020B0604020202020204" pitchFamily="34" charset="0"/>
              <a:buChar char="•"/>
            </a:pPr>
            <a:endParaRPr lang="en-AU" sz="2000" dirty="0" smtClean="0"/>
          </a:p>
          <a:p>
            <a:pPr>
              <a:buFont typeface="Arial" panose="020B0604020202020204" pitchFamily="34" charset="0"/>
              <a:buChar char="•"/>
            </a:pPr>
            <a:r>
              <a:rPr lang="en-AU" sz="2000" dirty="0" smtClean="0"/>
              <a:t>Nonlinear BL model filters out the effects of small-scale (i.e. &lt; </a:t>
            </a:r>
            <a:r>
              <a:rPr lang="en-AU" sz="2000" i="1" dirty="0" smtClean="0"/>
              <a:t>U</a:t>
            </a:r>
            <a:r>
              <a:rPr lang="en-AU" sz="2000" dirty="0" smtClean="0"/>
              <a:t>/</a:t>
            </a:r>
            <a:r>
              <a:rPr lang="en-AU" sz="2000" i="1" dirty="0" smtClean="0"/>
              <a:t>I</a:t>
            </a:r>
            <a:r>
              <a:rPr lang="en-AU" sz="2000" dirty="0" smtClean="0"/>
              <a:t>) perturbations in the gradient wind field</a:t>
            </a:r>
          </a:p>
          <a:p>
            <a:pPr>
              <a:buFont typeface="Arial" panose="020B0604020202020204" pitchFamily="34" charset="0"/>
              <a:buChar char="•"/>
            </a:pPr>
            <a:endParaRPr lang="en-AU"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31" y="4371512"/>
            <a:ext cx="6473370" cy="141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17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Filter properties</a:t>
            </a:r>
            <a:endParaRPr lang="en-AU" dirty="0"/>
          </a:p>
        </p:txBody>
      </p:sp>
      <p:pic>
        <p:nvPicPr>
          <p:cNvPr id="3075" name="Picture 3" descr="P:\TC_Theory\TCBLM\figs\waves_filteringA.png"/>
          <p:cNvPicPr>
            <a:picLocks noChangeAspect="1" noChangeArrowheads="1"/>
          </p:cNvPicPr>
          <p:nvPr/>
        </p:nvPicPr>
        <p:blipFill rotWithShape="1">
          <a:blip r:embed="rId2">
            <a:extLst>
              <a:ext uri="{28A0092B-C50C-407E-A947-70E740481C1C}">
                <a14:useLocalDpi xmlns:a14="http://schemas.microsoft.com/office/drawing/2010/main" val="0"/>
              </a:ext>
            </a:extLst>
          </a:blip>
          <a:srcRect b="47489"/>
          <a:stretch/>
        </p:blipFill>
        <p:spPr bwMode="auto">
          <a:xfrm>
            <a:off x="369332" y="1764506"/>
            <a:ext cx="4883943" cy="2564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9332" y="4347929"/>
            <a:ext cx="4685898" cy="369332"/>
          </a:xfrm>
          <a:prstGeom prst="rect">
            <a:avLst/>
          </a:prstGeom>
          <a:noFill/>
        </p:spPr>
        <p:txBody>
          <a:bodyPr wrap="none" rtlCol="0">
            <a:spAutoFit/>
          </a:bodyPr>
          <a:lstStyle/>
          <a:p>
            <a:r>
              <a:rPr lang="en-AU" dirty="0" err="1" smtClean="0"/>
              <a:t>Nondimensional</a:t>
            </a:r>
            <a:r>
              <a:rPr lang="en-AU" dirty="0" smtClean="0"/>
              <a:t> </a:t>
            </a:r>
            <a:r>
              <a:rPr lang="en-AU" dirty="0"/>
              <a:t>wavelength of perturbation </a:t>
            </a:r>
          </a:p>
        </p:txBody>
      </p:sp>
      <p:sp>
        <p:nvSpPr>
          <p:cNvPr id="6" name="TextBox 5"/>
          <p:cNvSpPr txBox="1"/>
          <p:nvPr/>
        </p:nvSpPr>
        <p:spPr>
          <a:xfrm rot="16200000">
            <a:off x="-775852" y="2789239"/>
            <a:ext cx="2198038" cy="646331"/>
          </a:xfrm>
          <a:prstGeom prst="rect">
            <a:avLst/>
          </a:prstGeom>
          <a:noFill/>
        </p:spPr>
        <p:txBody>
          <a:bodyPr wrap="none" rtlCol="0">
            <a:spAutoFit/>
          </a:bodyPr>
          <a:lstStyle/>
          <a:p>
            <a:pPr algn="ctr"/>
            <a:r>
              <a:rPr lang="en-AU" dirty="0" smtClean="0"/>
              <a:t>Normalised </a:t>
            </a:r>
          </a:p>
          <a:p>
            <a:pPr algn="ctr"/>
            <a:r>
              <a:rPr lang="en-AU" dirty="0" smtClean="0"/>
              <a:t>response amplitude</a:t>
            </a:r>
            <a:endParaRPr lang="en-AU" dirty="0"/>
          </a:p>
        </p:txBody>
      </p:sp>
      <p:sp>
        <p:nvSpPr>
          <p:cNvPr id="3" name="Content Placeholder 2"/>
          <p:cNvSpPr>
            <a:spLocks noGrp="1"/>
          </p:cNvSpPr>
          <p:nvPr>
            <p:ph idx="1"/>
          </p:nvPr>
        </p:nvSpPr>
        <p:spPr>
          <a:xfrm>
            <a:off x="4883942" y="1968500"/>
            <a:ext cx="4007646" cy="4679950"/>
          </a:xfrm>
        </p:spPr>
        <p:txBody>
          <a:bodyPr/>
          <a:lstStyle/>
          <a:p>
            <a:pPr>
              <a:buFont typeface="Arial" panose="020B0604020202020204" pitchFamily="34" charset="0"/>
              <a:buChar char="•"/>
            </a:pPr>
            <a:r>
              <a:rPr lang="en-AU" sz="2000" dirty="0" smtClean="0"/>
              <a:t>Relative response for various wavelength (lam)</a:t>
            </a:r>
          </a:p>
          <a:p>
            <a:pPr lvl="1">
              <a:buFont typeface="Arial" panose="020B0604020202020204" pitchFamily="34" charset="0"/>
              <a:buChar char="•"/>
            </a:pPr>
            <a:r>
              <a:rPr lang="en-AU" sz="1800" dirty="0" smtClean="0"/>
              <a:t>i.e. amplitude in nonlinear model / amplitude in linear model</a:t>
            </a:r>
          </a:p>
          <a:p>
            <a:pPr>
              <a:buFont typeface="Arial" panose="020B0604020202020204" pitchFamily="34" charset="0"/>
              <a:buChar char="•"/>
            </a:pPr>
            <a:r>
              <a:rPr lang="en-AU" sz="2000" dirty="0" smtClean="0"/>
              <a:t>Short oscillations are almost eliminated</a:t>
            </a:r>
          </a:p>
          <a:p>
            <a:pPr>
              <a:buFont typeface="Arial" panose="020B0604020202020204" pitchFamily="34" charset="0"/>
              <a:buChar char="•"/>
            </a:pPr>
            <a:r>
              <a:rPr lang="en-AU" sz="2000" dirty="0" smtClean="0"/>
              <a:t>Longer ones retained (possible resonance in one case)</a:t>
            </a:r>
          </a:p>
        </p:txBody>
      </p:sp>
      <p:pic>
        <p:nvPicPr>
          <p:cNvPr id="8" name="Picture 3" descr="P:\TC_Theory\TCBLM\figs\waves_filteringA.png"/>
          <p:cNvPicPr>
            <a:picLocks noChangeAspect="1" noChangeArrowheads="1"/>
          </p:cNvPicPr>
          <p:nvPr/>
        </p:nvPicPr>
        <p:blipFill rotWithShape="1">
          <a:blip r:embed="rId2">
            <a:extLst>
              <a:ext uri="{28A0092B-C50C-407E-A947-70E740481C1C}">
                <a14:useLocalDpi xmlns:a14="http://schemas.microsoft.com/office/drawing/2010/main" val="0"/>
              </a:ext>
            </a:extLst>
          </a:blip>
          <a:srcRect l="61274" t="54595" r="10922" b="21789"/>
          <a:stretch/>
        </p:blipFill>
        <p:spPr bwMode="auto">
          <a:xfrm>
            <a:off x="3243048" y="5107340"/>
            <a:ext cx="1357953" cy="115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13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is the eyewall frictional updraft?</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000" dirty="0" smtClean="0"/>
              <a:t>Linear analytic solution: updraft approximately  </a:t>
            </a:r>
          </a:p>
          <a:p>
            <a:pPr marL="0" indent="0"/>
            <a:r>
              <a:rPr lang="en-AU" sz="2000" dirty="0"/>
              <a:t>	</a:t>
            </a:r>
            <a:r>
              <a:rPr lang="en-AU" sz="2000" dirty="0" smtClean="0"/>
              <a:t>-(</a:t>
            </a:r>
            <a:r>
              <a:rPr lang="el-GR" sz="2000" dirty="0"/>
              <a:t>ζ</a:t>
            </a:r>
            <a:r>
              <a:rPr lang="en-AU" sz="2000" dirty="0"/>
              <a:t>+</a:t>
            </a:r>
            <a:r>
              <a:rPr lang="en-AU" sz="2000" i="1" dirty="0"/>
              <a:t>f</a:t>
            </a:r>
            <a:r>
              <a:rPr lang="en-AU" sz="2000" dirty="0" smtClean="0"/>
              <a:t>)</a:t>
            </a:r>
            <a:r>
              <a:rPr lang="en-AU" sz="2000" baseline="30000" dirty="0" smtClean="0"/>
              <a:t>-2</a:t>
            </a:r>
            <a:r>
              <a:rPr lang="en-AU" sz="2000" dirty="0" smtClean="0"/>
              <a:t>∂</a:t>
            </a:r>
            <a:r>
              <a:rPr lang="el-GR" sz="2000" dirty="0" smtClean="0"/>
              <a:t>ζ</a:t>
            </a:r>
            <a:r>
              <a:rPr lang="en-AU" sz="2000" dirty="0" smtClean="0"/>
              <a:t>/∂</a:t>
            </a:r>
            <a:r>
              <a:rPr lang="en-AU" sz="2000" i="1" dirty="0" smtClean="0"/>
              <a:t>r</a:t>
            </a:r>
            <a:r>
              <a:rPr lang="en-AU" sz="2000" dirty="0" smtClean="0"/>
              <a:t> </a:t>
            </a:r>
            <a:r>
              <a:rPr lang="en-AU" sz="2000" i="1" dirty="0" smtClean="0"/>
              <a:t>C</a:t>
            </a:r>
            <a:r>
              <a:rPr lang="en-AU" sz="2000" baseline="-50000" dirty="0" smtClean="0"/>
              <a:t>d</a:t>
            </a:r>
            <a:r>
              <a:rPr lang="en-AU" sz="2000" dirty="0" smtClean="0"/>
              <a:t> </a:t>
            </a:r>
            <a:r>
              <a:rPr lang="en-AU" sz="2000" i="1" dirty="0" smtClean="0"/>
              <a:t>V</a:t>
            </a:r>
            <a:r>
              <a:rPr lang="en-AU" sz="2000" baseline="30000" dirty="0" smtClean="0"/>
              <a:t>2</a:t>
            </a:r>
          </a:p>
          <a:p>
            <a:pPr lvl="1">
              <a:buFont typeface="Arial" panose="020B0604020202020204" pitchFamily="34" charset="0"/>
              <a:buChar char="•"/>
            </a:pPr>
            <a:r>
              <a:rPr lang="en-AU" sz="2000" dirty="0" smtClean="0"/>
              <a:t>Peak updraft is located slightly outside of RMW</a:t>
            </a:r>
          </a:p>
          <a:p>
            <a:pPr>
              <a:buFont typeface="Arial" panose="020B0604020202020204" pitchFamily="34" charset="0"/>
              <a:buChar char="•"/>
            </a:pPr>
            <a:r>
              <a:rPr lang="en-AU" sz="2000" dirty="0" smtClean="0"/>
              <a:t>Nonlinear overshoot of inflow displaces the updraft inwards</a:t>
            </a:r>
          </a:p>
          <a:p>
            <a:pPr lvl="1">
              <a:buFont typeface="Arial" panose="020B0604020202020204" pitchFamily="34" charset="0"/>
              <a:buChar char="•"/>
            </a:pPr>
            <a:r>
              <a:rPr lang="en-AU" sz="2000" dirty="0" smtClean="0"/>
              <a:t>But how far?</a:t>
            </a:r>
          </a:p>
          <a:p>
            <a:pPr>
              <a:buFont typeface="Arial" panose="020B0604020202020204" pitchFamily="34" charset="0"/>
              <a:buChar char="•"/>
            </a:pPr>
            <a:r>
              <a:rPr lang="en-AU" sz="2000" dirty="0" smtClean="0"/>
              <a:t>Physically and dimensionally, </a:t>
            </a:r>
            <a:r>
              <a:rPr lang="en-AU" sz="2000" i="1" dirty="0" smtClean="0"/>
              <a:t>U/I</a:t>
            </a:r>
            <a:r>
              <a:rPr lang="en-AU" sz="2000" dirty="0" smtClean="0"/>
              <a:t> is plausible displacement scale</a:t>
            </a:r>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4225231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09" y="274638"/>
            <a:ext cx="6735677" cy="1143000"/>
          </a:xfrm>
        </p:spPr>
        <p:txBody>
          <a:bodyPr/>
          <a:lstStyle/>
          <a:p>
            <a:r>
              <a:rPr lang="en-AU" dirty="0" smtClean="0"/>
              <a:t>Updraft location with secondary eyewalls</a:t>
            </a:r>
            <a:endParaRPr lang="en-AU" dirty="0"/>
          </a:p>
        </p:txBody>
      </p:sp>
      <p:sp>
        <p:nvSpPr>
          <p:cNvPr id="3" name="Content Placeholder 2"/>
          <p:cNvSpPr>
            <a:spLocks noGrp="1"/>
          </p:cNvSpPr>
          <p:nvPr>
            <p:ph idx="1"/>
          </p:nvPr>
        </p:nvSpPr>
        <p:spPr>
          <a:xfrm>
            <a:off x="5932196" y="1968500"/>
            <a:ext cx="2959391" cy="4679950"/>
          </a:xfrm>
        </p:spPr>
        <p:txBody>
          <a:bodyPr/>
          <a:lstStyle/>
          <a:p>
            <a:pPr>
              <a:buFont typeface="Arial" panose="020B0604020202020204" pitchFamily="34" charset="0"/>
              <a:buChar char="•"/>
            </a:pPr>
            <a:r>
              <a:rPr lang="en-AU" sz="2000" dirty="0" smtClean="0"/>
              <a:t>Distance between updraft and wind max is greater for outer eyewall than inner</a:t>
            </a:r>
          </a:p>
          <a:p>
            <a:pPr>
              <a:buFont typeface="Arial" panose="020B0604020202020204" pitchFamily="34" charset="0"/>
              <a:buChar char="•"/>
            </a:pPr>
            <a:r>
              <a:rPr lang="en-AU" sz="2000" dirty="0" smtClean="0"/>
              <a:t>Does the </a:t>
            </a:r>
            <a:r>
              <a:rPr lang="en-AU" sz="2000" i="1" dirty="0" smtClean="0"/>
              <a:t>U/I</a:t>
            </a:r>
            <a:r>
              <a:rPr lang="en-AU" sz="2000" dirty="0" smtClean="0"/>
              <a:t> scaling apply?</a:t>
            </a:r>
            <a:endParaRPr lang="en-AU" sz="2000" dirty="0"/>
          </a:p>
        </p:txBody>
      </p:sp>
      <p:pic>
        <p:nvPicPr>
          <p:cNvPr id="3079" name="Picture 7" descr="P:\TC_Theory\TCBLM\figs\secondeyewall_sefnl02.png"/>
          <p:cNvPicPr>
            <a:picLocks noChangeAspect="1" noChangeArrowheads="1"/>
          </p:cNvPicPr>
          <p:nvPr/>
        </p:nvPicPr>
        <p:blipFill rotWithShape="1">
          <a:blip r:embed="rId2">
            <a:extLst>
              <a:ext uri="{28A0092B-C50C-407E-A947-70E740481C1C}">
                <a14:useLocalDpi xmlns:a14="http://schemas.microsoft.com/office/drawing/2010/main" val="0"/>
              </a:ext>
            </a:extLst>
          </a:blip>
          <a:srcRect l="48740" t="50000" r="3362"/>
          <a:stretch/>
        </p:blipFill>
        <p:spPr bwMode="auto">
          <a:xfrm>
            <a:off x="217966" y="2106938"/>
            <a:ext cx="5741128" cy="4494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25712" y="3771118"/>
            <a:ext cx="389850" cy="461665"/>
          </a:xfrm>
          <a:prstGeom prst="rect">
            <a:avLst/>
          </a:prstGeom>
          <a:noFill/>
        </p:spPr>
        <p:txBody>
          <a:bodyPr wrap="none" rtlCol="0">
            <a:spAutoFit/>
          </a:bodyPr>
          <a:lstStyle/>
          <a:p>
            <a:r>
              <a:rPr lang="en-AU" sz="2400" i="1" dirty="0" smtClean="0">
                <a:solidFill>
                  <a:srgbClr val="FF0000"/>
                </a:solidFill>
              </a:rPr>
              <a:t>V</a:t>
            </a:r>
            <a:endParaRPr lang="en-AU" sz="2400" i="1" dirty="0">
              <a:solidFill>
                <a:srgbClr val="FF0000"/>
              </a:solidFill>
            </a:endParaRPr>
          </a:p>
        </p:txBody>
      </p:sp>
      <p:sp>
        <p:nvSpPr>
          <p:cNvPr id="6" name="TextBox 5"/>
          <p:cNvSpPr txBox="1"/>
          <p:nvPr/>
        </p:nvSpPr>
        <p:spPr>
          <a:xfrm>
            <a:off x="1589817" y="2434434"/>
            <a:ext cx="407484" cy="461665"/>
          </a:xfrm>
          <a:prstGeom prst="rect">
            <a:avLst/>
          </a:prstGeom>
          <a:noFill/>
        </p:spPr>
        <p:txBody>
          <a:bodyPr wrap="none" rtlCol="0">
            <a:spAutoFit/>
          </a:bodyPr>
          <a:lstStyle/>
          <a:p>
            <a:r>
              <a:rPr lang="en-AU" sz="2400" i="1" dirty="0" smtClean="0">
                <a:solidFill>
                  <a:srgbClr val="FF00FF"/>
                </a:solidFill>
              </a:rPr>
              <a:t>w</a:t>
            </a:r>
            <a:endParaRPr lang="en-AU" sz="2400" i="1" dirty="0">
              <a:solidFill>
                <a:srgbClr val="FF00FF"/>
              </a:solidFill>
            </a:endParaRPr>
          </a:p>
        </p:txBody>
      </p:sp>
      <p:sp>
        <p:nvSpPr>
          <p:cNvPr id="7" name="TextBox 6"/>
          <p:cNvSpPr txBox="1"/>
          <p:nvPr/>
        </p:nvSpPr>
        <p:spPr>
          <a:xfrm>
            <a:off x="5272689" y="4392972"/>
            <a:ext cx="566181" cy="461665"/>
          </a:xfrm>
          <a:prstGeom prst="rect">
            <a:avLst/>
          </a:prstGeom>
          <a:noFill/>
        </p:spPr>
        <p:txBody>
          <a:bodyPr wrap="none" rtlCol="0">
            <a:spAutoFit/>
          </a:bodyPr>
          <a:lstStyle/>
          <a:p>
            <a:r>
              <a:rPr lang="en-AU" sz="2400" i="1" dirty="0" smtClean="0">
                <a:solidFill>
                  <a:srgbClr val="002060"/>
                </a:solidFill>
              </a:rPr>
              <a:t>v</a:t>
            </a:r>
            <a:r>
              <a:rPr lang="en-AU" sz="2400" baseline="-50000" dirty="0" smtClean="0">
                <a:solidFill>
                  <a:srgbClr val="002060"/>
                </a:solidFill>
              </a:rPr>
              <a:t>10</a:t>
            </a:r>
            <a:endParaRPr lang="en-AU" sz="2400" baseline="-50000" dirty="0">
              <a:solidFill>
                <a:srgbClr val="002060"/>
              </a:solidFill>
            </a:endParaRPr>
          </a:p>
        </p:txBody>
      </p:sp>
      <p:sp>
        <p:nvSpPr>
          <p:cNvPr id="9" name="TextBox 8"/>
          <p:cNvSpPr txBox="1"/>
          <p:nvPr/>
        </p:nvSpPr>
        <p:spPr>
          <a:xfrm>
            <a:off x="5272688" y="4763223"/>
            <a:ext cx="686406" cy="461665"/>
          </a:xfrm>
          <a:prstGeom prst="rect">
            <a:avLst/>
          </a:prstGeom>
          <a:noFill/>
        </p:spPr>
        <p:txBody>
          <a:bodyPr wrap="none" rtlCol="0">
            <a:spAutoFit/>
          </a:bodyPr>
          <a:lstStyle/>
          <a:p>
            <a:r>
              <a:rPr lang="en-AU" sz="2400" i="1" dirty="0" smtClean="0">
                <a:solidFill>
                  <a:srgbClr val="00B050"/>
                </a:solidFill>
              </a:rPr>
              <a:t>-u</a:t>
            </a:r>
            <a:r>
              <a:rPr lang="en-AU" sz="2400" baseline="-50000" dirty="0" smtClean="0">
                <a:solidFill>
                  <a:srgbClr val="00B050"/>
                </a:solidFill>
              </a:rPr>
              <a:t>10</a:t>
            </a:r>
            <a:endParaRPr lang="en-AU" sz="2400" baseline="-50000" dirty="0">
              <a:solidFill>
                <a:srgbClr val="00B050"/>
              </a:solidFill>
            </a:endParaRPr>
          </a:p>
        </p:txBody>
      </p:sp>
    </p:spTree>
    <p:extLst>
      <p:ext uri="{BB962C8B-B14F-4D97-AF65-F5344CB8AC3E}">
        <p14:creationId xmlns:p14="http://schemas.microsoft.com/office/powerpoint/2010/main" val="783314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p:txBody>
          <a:bodyPr/>
          <a:lstStyle/>
          <a:p>
            <a:pPr eaLnBrk="1" hangingPunct="1"/>
            <a:r>
              <a:rPr lang="en-AU" sz="1800" dirty="0" smtClean="0"/>
              <a:t>Goal: Investigate the boundary-layer flow in a cyclone with concentric </a:t>
            </a:r>
            <a:r>
              <a:rPr lang="en-AU" sz="1800" dirty="0" err="1" smtClean="0"/>
              <a:t>eyewalls</a:t>
            </a:r>
            <a:endParaRPr lang="en-AU" sz="1800" dirty="0" smtClean="0"/>
          </a:p>
          <a:p>
            <a:pPr eaLnBrk="1" hangingPunct="1"/>
            <a:r>
              <a:rPr lang="en-AU" sz="1800" dirty="0" smtClean="0"/>
              <a:t>Method: Diagnostic models of the tropical cyclone boundary layer</a:t>
            </a:r>
          </a:p>
          <a:p>
            <a:pPr lvl="1" eaLnBrk="1" hangingPunct="1"/>
            <a:r>
              <a:rPr lang="en-AU" sz="1800" dirty="0" smtClean="0"/>
              <a:t>Model the BL flow as the response to an imposed, </a:t>
            </a:r>
            <a:r>
              <a:rPr lang="en-AU" sz="1800" dirty="0" err="1" smtClean="0"/>
              <a:t>axisymmetric</a:t>
            </a:r>
            <a:r>
              <a:rPr lang="en-AU" sz="1800" dirty="0" smtClean="0"/>
              <a:t> pressure field that represents the rest of the cyclone</a:t>
            </a:r>
          </a:p>
          <a:p>
            <a:pPr lvl="1" eaLnBrk="1" hangingPunct="1"/>
            <a:r>
              <a:rPr lang="en-AU" sz="1800" dirty="0" smtClean="0"/>
              <a:t>One part of a two-way interaction: the cyclone structure and intensity affects the BL flow, but not vice versa.</a:t>
            </a:r>
          </a:p>
          <a:p>
            <a:pPr lvl="1" eaLnBrk="1" hangingPunct="1"/>
            <a:r>
              <a:rPr lang="en-AU" sz="1800" dirty="0" smtClean="0"/>
              <a:t>Enables controlled experiments</a:t>
            </a:r>
          </a:p>
          <a:p>
            <a:pPr eaLnBrk="1" hangingPunct="1"/>
            <a:r>
              <a:rPr lang="en-AU" sz="1800" dirty="0" smtClean="0"/>
              <a:t>Three models:</a:t>
            </a:r>
          </a:p>
          <a:p>
            <a:pPr lvl="1" eaLnBrk="1" hangingPunct="1"/>
            <a:r>
              <a:rPr lang="en-AU" sz="1800" dirty="0" err="1" smtClean="0"/>
              <a:t>Kepert</a:t>
            </a:r>
            <a:r>
              <a:rPr lang="en-AU" sz="1800" dirty="0" smtClean="0"/>
              <a:t> and Wang (2001): Full nonlinear equations, realistic physics, numerical solution.</a:t>
            </a:r>
          </a:p>
          <a:p>
            <a:pPr lvl="1" eaLnBrk="1" hangingPunct="1"/>
            <a:r>
              <a:rPr lang="en-AU" sz="1800" dirty="0" err="1" smtClean="0"/>
              <a:t>Kepert</a:t>
            </a:r>
            <a:r>
              <a:rPr lang="en-AU" sz="1800" dirty="0" smtClean="0"/>
              <a:t> (2001): </a:t>
            </a:r>
            <a:r>
              <a:rPr lang="en-AU" sz="1800" dirty="0" err="1" smtClean="0"/>
              <a:t>Linearised</a:t>
            </a:r>
            <a:r>
              <a:rPr lang="en-AU" sz="1800" dirty="0" smtClean="0"/>
              <a:t> equations, simplified physics, analytical solution.</a:t>
            </a:r>
          </a:p>
          <a:p>
            <a:pPr lvl="1" eaLnBrk="1" hangingPunct="1"/>
            <a:r>
              <a:rPr lang="en-AU" sz="1800" dirty="0" err="1" smtClean="0"/>
              <a:t>Ooyama</a:t>
            </a:r>
            <a:r>
              <a:rPr lang="en-AU" sz="1800" dirty="0" smtClean="0"/>
              <a:t> (1969) and Emanuel (1986): Simplified depth-averaged equations, analytical solution.</a:t>
            </a:r>
          </a:p>
          <a:p>
            <a:pPr eaLnBrk="1" hangingPunct="1"/>
            <a:endParaRPr lang="en-AU" sz="1800" dirty="0" smtClean="0"/>
          </a:p>
        </p:txBody>
      </p:sp>
      <p:sp>
        <p:nvSpPr>
          <p:cNvPr id="33795" name="Rectangle 2"/>
          <p:cNvSpPr>
            <a:spLocks noGrp="1" noChangeArrowheads="1"/>
          </p:cNvSpPr>
          <p:nvPr>
            <p:ph type="title"/>
          </p:nvPr>
        </p:nvSpPr>
        <p:spPr/>
        <p:txBody>
          <a:bodyPr/>
          <a:lstStyle/>
          <a:p>
            <a:pPr eaLnBrk="1" hangingPunct="1"/>
            <a:r>
              <a:rPr lang="en-AU" smtClean="0"/>
              <a:t>What is the role of the BL in an ERC?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TC_Theory\TCBLM\talkfigs\updraftlocation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6"/>
            <a:ext cx="7590178" cy="4554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Eyewall updraft location, single eyewall</a:t>
            </a:r>
            <a:endParaRPr lang="en-AU" dirty="0"/>
          </a:p>
        </p:txBody>
      </p:sp>
      <p:sp>
        <p:nvSpPr>
          <p:cNvPr id="3" name="Content Placeholder 2"/>
          <p:cNvSpPr>
            <a:spLocks noGrp="1"/>
          </p:cNvSpPr>
          <p:nvPr>
            <p:ph idx="1"/>
          </p:nvPr>
        </p:nvSpPr>
        <p:spPr>
          <a:xfrm>
            <a:off x="6124575" y="1968500"/>
            <a:ext cx="2933700" cy="4679950"/>
          </a:xfrm>
        </p:spPr>
        <p:txBody>
          <a:bodyPr/>
          <a:lstStyle/>
          <a:p>
            <a:pPr>
              <a:buFont typeface="Arial" panose="020B0604020202020204" pitchFamily="34" charset="0"/>
              <a:buChar char="•"/>
            </a:pPr>
            <a:r>
              <a:rPr lang="en-AU" sz="2000" dirty="0" smtClean="0"/>
              <a:t>Location of eyewall updraft maximum at 500-m height, relative to location of max vorticity gradient</a:t>
            </a:r>
          </a:p>
          <a:p>
            <a:pPr>
              <a:buFont typeface="Arial" panose="020B0604020202020204" pitchFamily="34" charset="0"/>
              <a:buChar char="•"/>
            </a:pPr>
            <a:r>
              <a:rPr lang="en-AU" sz="2000" dirty="0"/>
              <a:t>3 RMWs (15,25,40 km)</a:t>
            </a:r>
          </a:p>
          <a:p>
            <a:pPr>
              <a:buFont typeface="Arial" panose="020B0604020202020204" pitchFamily="34" charset="0"/>
              <a:buChar char="•"/>
            </a:pPr>
            <a:r>
              <a:rPr lang="en-AU" sz="2000" dirty="0" smtClean="0"/>
              <a:t>4 intensities (20,30,50,70 m s</a:t>
            </a:r>
            <a:r>
              <a:rPr lang="en-AU" sz="2000" baseline="30000" dirty="0" smtClean="0"/>
              <a:t>-1</a:t>
            </a:r>
            <a:r>
              <a:rPr lang="en-AU" sz="2000" dirty="0" smtClean="0"/>
              <a:t>)</a:t>
            </a:r>
          </a:p>
          <a:p>
            <a:pPr>
              <a:buFont typeface="Arial" panose="020B0604020202020204" pitchFamily="34" charset="0"/>
              <a:buChar char="•"/>
            </a:pPr>
            <a:r>
              <a:rPr lang="en-AU" sz="2000" dirty="0" smtClean="0"/>
              <a:t>Vary </a:t>
            </a:r>
            <a:r>
              <a:rPr lang="en-AU" sz="2000" i="1" dirty="0" smtClean="0"/>
              <a:t>C</a:t>
            </a:r>
            <a:r>
              <a:rPr lang="en-AU" sz="2000" i="1" baseline="-50000" dirty="0" smtClean="0"/>
              <a:t>d</a:t>
            </a:r>
            <a:r>
              <a:rPr lang="en-AU" sz="2000" dirty="0" smtClean="0"/>
              <a:t> and </a:t>
            </a:r>
            <a:r>
              <a:rPr lang="en-AU" sz="2000" i="1" dirty="0" smtClean="0"/>
              <a:t>K</a:t>
            </a:r>
          </a:p>
          <a:p>
            <a:pPr>
              <a:buFont typeface="Arial" panose="020B0604020202020204" pitchFamily="34" charset="0"/>
              <a:buChar char="•"/>
            </a:pPr>
            <a:r>
              <a:rPr lang="en-AU" sz="2000" dirty="0" smtClean="0"/>
              <a:t>Vary "</a:t>
            </a:r>
            <a:r>
              <a:rPr lang="en-AU" sz="2000" dirty="0" err="1" smtClean="0"/>
              <a:t>peakedness</a:t>
            </a:r>
            <a:r>
              <a:rPr lang="en-AU" sz="2000" dirty="0" smtClean="0"/>
              <a:t>"</a:t>
            </a:r>
          </a:p>
          <a:p>
            <a:pPr>
              <a:buFont typeface="Arial" panose="020B0604020202020204" pitchFamily="34" charset="0"/>
              <a:buChar char="•"/>
            </a:pPr>
            <a:endParaRPr lang="en-AU" sz="2000" dirty="0"/>
          </a:p>
        </p:txBody>
      </p:sp>
      <p:sp>
        <p:nvSpPr>
          <p:cNvPr id="6" name="TextBox 5"/>
          <p:cNvSpPr txBox="1"/>
          <p:nvPr/>
        </p:nvSpPr>
        <p:spPr>
          <a:xfrm>
            <a:off x="1344041" y="6305576"/>
            <a:ext cx="1890261" cy="369332"/>
          </a:xfrm>
          <a:prstGeom prst="rect">
            <a:avLst/>
          </a:prstGeom>
          <a:noFill/>
        </p:spPr>
        <p:txBody>
          <a:bodyPr wrap="none" rtlCol="0">
            <a:spAutoFit/>
          </a:bodyPr>
          <a:lstStyle/>
          <a:p>
            <a:r>
              <a:rPr lang="en-AU" dirty="0" smtClean="0"/>
              <a:t>Increasing RMW</a:t>
            </a:r>
            <a:endParaRPr lang="en-AU" dirty="0"/>
          </a:p>
        </p:txBody>
      </p:sp>
      <p:cxnSp>
        <p:nvCxnSpPr>
          <p:cNvPr id="7" name="Straight Arrow Connector 6"/>
          <p:cNvCxnSpPr/>
          <p:nvPr/>
        </p:nvCxnSpPr>
        <p:spPr>
          <a:xfrm>
            <a:off x="1583140" y="6674908"/>
            <a:ext cx="1460311" cy="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137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TC_Theory\TCBLM\talkfigs\updraftlocation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9966"/>
            <a:ext cx="7590178" cy="4554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Eyewall updraft location, secondary eyewall</a:t>
            </a:r>
            <a:endParaRPr lang="en-AU" dirty="0"/>
          </a:p>
        </p:txBody>
      </p:sp>
      <p:sp>
        <p:nvSpPr>
          <p:cNvPr id="5" name="Content Placeholder 2"/>
          <p:cNvSpPr>
            <a:spLocks noGrp="1"/>
          </p:cNvSpPr>
          <p:nvPr>
            <p:ph idx="1"/>
          </p:nvPr>
        </p:nvSpPr>
        <p:spPr>
          <a:xfrm>
            <a:off x="6267451" y="1968500"/>
            <a:ext cx="2790824" cy="4679950"/>
          </a:xfrm>
        </p:spPr>
        <p:txBody>
          <a:bodyPr/>
          <a:lstStyle/>
          <a:p>
            <a:pPr>
              <a:buFont typeface="Arial" panose="020B0604020202020204" pitchFamily="34" charset="0"/>
              <a:buChar char="•"/>
            </a:pPr>
            <a:r>
              <a:rPr lang="en-AU" sz="2000" dirty="0" smtClean="0"/>
              <a:t>Inwards displacement of secondary eyewall updraft at 1-km height (relative to </a:t>
            </a:r>
            <a:r>
              <a:rPr lang="en-AU" sz="2000" dirty="0"/>
              <a:t>∂</a:t>
            </a:r>
            <a:r>
              <a:rPr lang="el-GR" sz="2000" dirty="0"/>
              <a:t>ζ</a:t>
            </a:r>
            <a:r>
              <a:rPr lang="en-AU" sz="2000" dirty="0"/>
              <a:t>/∂</a:t>
            </a:r>
            <a:r>
              <a:rPr lang="en-AU" sz="2000" i="1" dirty="0" smtClean="0"/>
              <a:t>r</a:t>
            </a:r>
            <a:r>
              <a:rPr lang="en-AU" sz="2000" dirty="0" smtClean="0"/>
              <a:t> extremum)</a:t>
            </a:r>
          </a:p>
          <a:p>
            <a:pPr>
              <a:buFont typeface="Arial" panose="020B0604020202020204" pitchFamily="34" charset="0"/>
              <a:buChar char="•"/>
            </a:pPr>
            <a:r>
              <a:rPr lang="en-AU" sz="2000" dirty="0" smtClean="0"/>
              <a:t>Various secondary RMWs (50 – 150 km)</a:t>
            </a:r>
          </a:p>
          <a:p>
            <a:pPr>
              <a:buFont typeface="Arial" panose="020B0604020202020204" pitchFamily="34" charset="0"/>
              <a:buChar char="•"/>
            </a:pPr>
            <a:r>
              <a:rPr lang="en-AU" sz="2000" dirty="0" smtClean="0"/>
              <a:t>Various strengths</a:t>
            </a:r>
          </a:p>
          <a:p>
            <a:pPr>
              <a:buFont typeface="Arial" panose="020B0604020202020204" pitchFamily="34" charset="0"/>
              <a:buChar char="•"/>
            </a:pPr>
            <a:r>
              <a:rPr lang="en-AU" sz="2000" dirty="0" smtClean="0"/>
              <a:t>Vary outer structure</a:t>
            </a:r>
          </a:p>
          <a:p>
            <a:pPr>
              <a:buFont typeface="Arial" panose="020B0604020202020204" pitchFamily="34" charset="0"/>
              <a:buChar char="•"/>
            </a:pPr>
            <a:r>
              <a:rPr lang="en-AU" sz="2000" dirty="0" smtClean="0"/>
              <a:t>Vary </a:t>
            </a:r>
            <a:r>
              <a:rPr lang="en-AU" sz="2000" i="1" dirty="0" smtClean="0"/>
              <a:t>C</a:t>
            </a:r>
            <a:r>
              <a:rPr lang="en-AU" sz="2000" i="1" baseline="-50000" dirty="0" smtClean="0"/>
              <a:t>d</a:t>
            </a:r>
            <a:r>
              <a:rPr lang="en-AU" sz="2000" dirty="0" smtClean="0"/>
              <a:t> and </a:t>
            </a:r>
            <a:r>
              <a:rPr lang="en-AU" sz="2000" i="1" dirty="0" smtClean="0"/>
              <a:t>K</a:t>
            </a:r>
            <a:endParaRPr lang="en-AU" sz="2000" i="1" dirty="0"/>
          </a:p>
        </p:txBody>
      </p:sp>
      <p:sp>
        <p:nvSpPr>
          <p:cNvPr id="6" name="TextBox 5"/>
          <p:cNvSpPr txBox="1"/>
          <p:nvPr/>
        </p:nvSpPr>
        <p:spPr>
          <a:xfrm>
            <a:off x="675289" y="6305576"/>
            <a:ext cx="3018775" cy="369332"/>
          </a:xfrm>
          <a:prstGeom prst="rect">
            <a:avLst/>
          </a:prstGeom>
          <a:noFill/>
        </p:spPr>
        <p:txBody>
          <a:bodyPr wrap="none" rtlCol="0">
            <a:spAutoFit/>
          </a:bodyPr>
          <a:lstStyle/>
          <a:p>
            <a:r>
              <a:rPr lang="en-AU" dirty="0" smtClean="0"/>
              <a:t>Increasing secondary RMW</a:t>
            </a:r>
            <a:endParaRPr lang="en-AU" dirty="0"/>
          </a:p>
        </p:txBody>
      </p:sp>
      <p:cxnSp>
        <p:nvCxnSpPr>
          <p:cNvPr id="7" name="Straight Arrow Connector 6"/>
          <p:cNvCxnSpPr/>
          <p:nvPr/>
        </p:nvCxnSpPr>
        <p:spPr>
          <a:xfrm>
            <a:off x="1583140" y="6674908"/>
            <a:ext cx="1460311" cy="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471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134.178.6.219\bmgkeep\jdk\tc_theory\SEF_DaveNolan\paperfigs\hovmoller_2_WRF.png"/>
          <p:cNvPicPr>
            <a:picLocks noChangeAspect="1" noChangeArrowheads="1"/>
          </p:cNvPicPr>
          <p:nvPr/>
        </p:nvPicPr>
        <p:blipFill>
          <a:blip r:embed="rId3"/>
          <a:srcRect t="64185"/>
          <a:stretch>
            <a:fillRect/>
          </a:stretch>
        </p:blipFill>
        <p:spPr bwMode="auto">
          <a:xfrm>
            <a:off x="501312" y="1565382"/>
            <a:ext cx="3565525" cy="3124200"/>
          </a:xfrm>
          <a:prstGeom prst="rect">
            <a:avLst/>
          </a:prstGeom>
          <a:noFill/>
          <a:ln w="9525">
            <a:noFill/>
            <a:miter lim="800000"/>
            <a:headEnd/>
            <a:tailEnd/>
          </a:ln>
        </p:spPr>
      </p:pic>
      <p:pic>
        <p:nvPicPr>
          <p:cNvPr id="17410" name="Picture 2" descr="\\134.178.6.219\bmgkeep\jdk\tc_theory\SEF_DaveNolan\paperfigs\hovmoller_2_WRF.png"/>
          <p:cNvPicPr>
            <a:picLocks noChangeAspect="1" noChangeArrowheads="1"/>
          </p:cNvPicPr>
          <p:nvPr/>
        </p:nvPicPr>
        <p:blipFill rotWithShape="1">
          <a:blip r:embed="rId3"/>
          <a:srcRect t="3299" b="35629"/>
          <a:stretch/>
        </p:blipFill>
        <p:spPr bwMode="auto">
          <a:xfrm>
            <a:off x="4598763" y="1492898"/>
            <a:ext cx="3565525" cy="5328696"/>
          </a:xfrm>
          <a:prstGeom prst="rect">
            <a:avLst/>
          </a:prstGeom>
          <a:noFill/>
          <a:ln w="9525">
            <a:noFill/>
            <a:miter lim="800000"/>
            <a:headEnd/>
            <a:tailEnd/>
          </a:ln>
        </p:spPr>
      </p:pic>
      <p:sp>
        <p:nvSpPr>
          <p:cNvPr id="17412" name="Rectangle 2"/>
          <p:cNvSpPr>
            <a:spLocks noGrp="1" noChangeArrowheads="1"/>
          </p:cNvSpPr>
          <p:nvPr>
            <p:ph type="title"/>
          </p:nvPr>
        </p:nvSpPr>
        <p:spPr/>
        <p:txBody>
          <a:bodyPr/>
          <a:lstStyle/>
          <a:p>
            <a:pPr eaLnBrk="1" hangingPunct="1"/>
            <a:r>
              <a:rPr lang="en-AU" sz="2800" dirty="0" smtClean="0"/>
              <a:t>SEF/ERC in WRF “Nature Run”</a:t>
            </a:r>
          </a:p>
        </p:txBody>
      </p:sp>
      <p:sp>
        <p:nvSpPr>
          <p:cNvPr id="17413" name="Freeform 4"/>
          <p:cNvSpPr>
            <a:spLocks/>
          </p:cNvSpPr>
          <p:nvPr/>
        </p:nvSpPr>
        <p:spPr bwMode="auto">
          <a:xfrm>
            <a:off x="1476037" y="2397232"/>
            <a:ext cx="604837" cy="1211262"/>
          </a:xfrm>
          <a:custGeom>
            <a:avLst/>
            <a:gdLst>
              <a:gd name="T0" fmla="*/ 185823 w 12377"/>
              <a:gd name="T1" fmla="*/ 0 h 9441"/>
              <a:gd name="T2" fmla="*/ 7633 w 12377"/>
              <a:gd name="T3" fmla="*/ 445973 h 9441"/>
              <a:gd name="T4" fmla="*/ 605563 w 12377"/>
              <a:gd name="T5" fmla="*/ 1210938 h 9441"/>
              <a:gd name="T6" fmla="*/ 0 60000 65536"/>
              <a:gd name="T7" fmla="*/ 0 60000 65536"/>
              <a:gd name="T8" fmla="*/ 0 60000 65536"/>
            </a:gdLst>
            <a:ahLst/>
            <a:cxnLst>
              <a:cxn ang="T6">
                <a:pos x="T0" y="T1"/>
              </a:cxn>
              <a:cxn ang="T7">
                <a:pos x="T2" y="T3"/>
              </a:cxn>
              <a:cxn ang="T8">
                <a:pos x="T4" y="T5"/>
              </a:cxn>
            </a:cxnLst>
            <a:rect l="0" t="0" r="r" b="b"/>
            <a:pathLst>
              <a:path w="12377" h="9441">
                <a:moveTo>
                  <a:pt x="3798" y="0"/>
                </a:moveTo>
                <a:cubicBezTo>
                  <a:pt x="2006" y="773"/>
                  <a:pt x="1725" y="1724"/>
                  <a:pt x="156" y="3477"/>
                </a:cubicBezTo>
                <a:cubicBezTo>
                  <a:pt x="-1414" y="5230"/>
                  <a:pt x="9379" y="8175"/>
                  <a:pt x="12377" y="9441"/>
                </a:cubicBezTo>
              </a:path>
            </a:pathLst>
          </a:custGeom>
          <a:noFill/>
          <a:ln w="38100" cap="flat" cmpd="sng">
            <a:solidFill>
              <a:srgbClr val="FF00FF"/>
            </a:solidFill>
            <a:prstDash val="solid"/>
            <a:round/>
            <a:headEnd/>
            <a:tailEnd/>
          </a:ln>
        </p:spPr>
        <p:txBody>
          <a:bodyPr/>
          <a:lstStyle/>
          <a:p>
            <a:endParaRPr lang="en-US"/>
          </a:p>
        </p:txBody>
      </p:sp>
      <p:sp>
        <p:nvSpPr>
          <p:cNvPr id="17414" name="Freeform 5"/>
          <p:cNvSpPr>
            <a:spLocks/>
          </p:cNvSpPr>
          <p:nvPr/>
        </p:nvSpPr>
        <p:spPr bwMode="auto">
          <a:xfrm>
            <a:off x="1810999" y="1873357"/>
            <a:ext cx="1174750" cy="1058862"/>
          </a:xfrm>
          <a:custGeom>
            <a:avLst/>
            <a:gdLst>
              <a:gd name="T0" fmla="*/ 0 w 366"/>
              <a:gd name="T1" fmla="*/ 0 h 1038"/>
              <a:gd name="T2" fmla="*/ 288928 w 366"/>
              <a:gd name="T3" fmla="*/ 532888 h 1038"/>
              <a:gd name="T4" fmla="*/ 847522 w 366"/>
              <a:gd name="T5" fmla="*/ 900397 h 1038"/>
              <a:gd name="T6" fmla="*/ 1174973 w 366"/>
              <a:gd name="T7" fmla="*/ 1059651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38100" cap="flat" cmpd="sng">
            <a:solidFill>
              <a:srgbClr val="FF00FF"/>
            </a:solidFill>
            <a:prstDash val="solid"/>
            <a:round/>
            <a:headEnd/>
            <a:tailEnd/>
          </a:ln>
        </p:spPr>
        <p:txBody>
          <a:bodyPr/>
          <a:lstStyle/>
          <a:p>
            <a:endParaRPr lang="en-US"/>
          </a:p>
        </p:txBody>
      </p:sp>
      <p:sp>
        <p:nvSpPr>
          <p:cNvPr id="17415" name="Freeform 4"/>
          <p:cNvSpPr>
            <a:spLocks/>
          </p:cNvSpPr>
          <p:nvPr/>
        </p:nvSpPr>
        <p:spPr bwMode="auto">
          <a:xfrm>
            <a:off x="5535388" y="2376594"/>
            <a:ext cx="604837" cy="1211263"/>
          </a:xfrm>
          <a:custGeom>
            <a:avLst/>
            <a:gdLst>
              <a:gd name="T0" fmla="*/ 185823 w 12377"/>
              <a:gd name="T1" fmla="*/ 0 h 9441"/>
              <a:gd name="T2" fmla="*/ 7633 w 12377"/>
              <a:gd name="T3" fmla="*/ 445973 h 9441"/>
              <a:gd name="T4" fmla="*/ 605563 w 12377"/>
              <a:gd name="T5" fmla="*/ 1210938 h 9441"/>
              <a:gd name="T6" fmla="*/ 0 60000 65536"/>
              <a:gd name="T7" fmla="*/ 0 60000 65536"/>
              <a:gd name="T8" fmla="*/ 0 60000 65536"/>
            </a:gdLst>
            <a:ahLst/>
            <a:cxnLst>
              <a:cxn ang="T6">
                <a:pos x="T0" y="T1"/>
              </a:cxn>
              <a:cxn ang="T7">
                <a:pos x="T2" y="T3"/>
              </a:cxn>
              <a:cxn ang="T8">
                <a:pos x="T4" y="T5"/>
              </a:cxn>
            </a:cxnLst>
            <a:rect l="0" t="0" r="r" b="b"/>
            <a:pathLst>
              <a:path w="12377" h="9441">
                <a:moveTo>
                  <a:pt x="3798" y="0"/>
                </a:moveTo>
                <a:cubicBezTo>
                  <a:pt x="2006" y="773"/>
                  <a:pt x="1725" y="1724"/>
                  <a:pt x="156" y="3477"/>
                </a:cubicBezTo>
                <a:cubicBezTo>
                  <a:pt x="-1414" y="5230"/>
                  <a:pt x="9379" y="8175"/>
                  <a:pt x="12377" y="9441"/>
                </a:cubicBezTo>
              </a:path>
            </a:pathLst>
          </a:custGeom>
          <a:noFill/>
          <a:ln w="38100" cap="flat" cmpd="sng">
            <a:solidFill>
              <a:srgbClr val="FF00FF"/>
            </a:solidFill>
            <a:prstDash val="solid"/>
            <a:round/>
            <a:headEnd/>
            <a:tailEnd/>
          </a:ln>
        </p:spPr>
        <p:txBody>
          <a:bodyPr/>
          <a:lstStyle/>
          <a:p>
            <a:endParaRPr lang="en-US"/>
          </a:p>
        </p:txBody>
      </p:sp>
      <p:sp>
        <p:nvSpPr>
          <p:cNvPr id="17416" name="Freeform 5"/>
          <p:cNvSpPr>
            <a:spLocks/>
          </p:cNvSpPr>
          <p:nvPr/>
        </p:nvSpPr>
        <p:spPr bwMode="auto">
          <a:xfrm>
            <a:off x="5870350" y="1852719"/>
            <a:ext cx="1174750" cy="1060450"/>
          </a:xfrm>
          <a:custGeom>
            <a:avLst/>
            <a:gdLst>
              <a:gd name="T0" fmla="*/ 0 w 366"/>
              <a:gd name="T1" fmla="*/ 0 h 1038"/>
              <a:gd name="T2" fmla="*/ 288928 w 366"/>
              <a:gd name="T3" fmla="*/ 532888 h 1038"/>
              <a:gd name="T4" fmla="*/ 847522 w 366"/>
              <a:gd name="T5" fmla="*/ 900397 h 1038"/>
              <a:gd name="T6" fmla="*/ 1174973 w 366"/>
              <a:gd name="T7" fmla="*/ 1059651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38100" cap="flat" cmpd="sng">
            <a:solidFill>
              <a:srgbClr val="FF00FF"/>
            </a:solidFill>
            <a:prstDash val="solid"/>
            <a:round/>
            <a:headEnd/>
            <a:tailEnd/>
          </a:ln>
        </p:spPr>
        <p:txBody>
          <a:bodyPr/>
          <a:lstStyle/>
          <a:p>
            <a:endParaRPr lang="en-US"/>
          </a:p>
        </p:txBody>
      </p:sp>
      <p:sp>
        <p:nvSpPr>
          <p:cNvPr id="17417" name="Freeform 4"/>
          <p:cNvSpPr>
            <a:spLocks/>
          </p:cNvSpPr>
          <p:nvPr/>
        </p:nvSpPr>
        <p:spPr bwMode="auto">
          <a:xfrm>
            <a:off x="5535388" y="5034069"/>
            <a:ext cx="604837" cy="1211263"/>
          </a:xfrm>
          <a:custGeom>
            <a:avLst/>
            <a:gdLst>
              <a:gd name="T0" fmla="*/ 185823 w 12377"/>
              <a:gd name="T1" fmla="*/ 0 h 9441"/>
              <a:gd name="T2" fmla="*/ 7633 w 12377"/>
              <a:gd name="T3" fmla="*/ 445973 h 9441"/>
              <a:gd name="T4" fmla="*/ 605563 w 12377"/>
              <a:gd name="T5" fmla="*/ 1210938 h 9441"/>
              <a:gd name="T6" fmla="*/ 0 60000 65536"/>
              <a:gd name="T7" fmla="*/ 0 60000 65536"/>
              <a:gd name="T8" fmla="*/ 0 60000 65536"/>
            </a:gdLst>
            <a:ahLst/>
            <a:cxnLst>
              <a:cxn ang="T6">
                <a:pos x="T0" y="T1"/>
              </a:cxn>
              <a:cxn ang="T7">
                <a:pos x="T2" y="T3"/>
              </a:cxn>
              <a:cxn ang="T8">
                <a:pos x="T4" y="T5"/>
              </a:cxn>
            </a:cxnLst>
            <a:rect l="0" t="0" r="r" b="b"/>
            <a:pathLst>
              <a:path w="12377" h="9441">
                <a:moveTo>
                  <a:pt x="3798" y="0"/>
                </a:moveTo>
                <a:cubicBezTo>
                  <a:pt x="2006" y="773"/>
                  <a:pt x="1725" y="1724"/>
                  <a:pt x="156" y="3477"/>
                </a:cubicBezTo>
                <a:cubicBezTo>
                  <a:pt x="-1414" y="5230"/>
                  <a:pt x="9379" y="8175"/>
                  <a:pt x="12377" y="9441"/>
                </a:cubicBezTo>
              </a:path>
            </a:pathLst>
          </a:custGeom>
          <a:noFill/>
          <a:ln w="38100" cap="flat" cmpd="sng">
            <a:solidFill>
              <a:srgbClr val="FF00FF"/>
            </a:solidFill>
            <a:prstDash val="solid"/>
            <a:round/>
            <a:headEnd/>
            <a:tailEnd/>
          </a:ln>
        </p:spPr>
        <p:txBody>
          <a:bodyPr/>
          <a:lstStyle/>
          <a:p>
            <a:endParaRPr lang="en-US"/>
          </a:p>
        </p:txBody>
      </p:sp>
      <p:sp>
        <p:nvSpPr>
          <p:cNvPr id="17418" name="Freeform 5"/>
          <p:cNvSpPr>
            <a:spLocks/>
          </p:cNvSpPr>
          <p:nvPr/>
        </p:nvSpPr>
        <p:spPr bwMode="auto">
          <a:xfrm>
            <a:off x="5870350" y="4510194"/>
            <a:ext cx="1174750" cy="1060450"/>
          </a:xfrm>
          <a:custGeom>
            <a:avLst/>
            <a:gdLst>
              <a:gd name="T0" fmla="*/ 0 w 366"/>
              <a:gd name="T1" fmla="*/ 0 h 1038"/>
              <a:gd name="T2" fmla="*/ 288928 w 366"/>
              <a:gd name="T3" fmla="*/ 532888 h 1038"/>
              <a:gd name="T4" fmla="*/ 847522 w 366"/>
              <a:gd name="T5" fmla="*/ 900397 h 1038"/>
              <a:gd name="T6" fmla="*/ 1174973 w 366"/>
              <a:gd name="T7" fmla="*/ 1059651 h 1038"/>
              <a:gd name="T8" fmla="*/ 0 60000 65536"/>
              <a:gd name="T9" fmla="*/ 0 60000 65536"/>
              <a:gd name="T10" fmla="*/ 0 60000 65536"/>
              <a:gd name="T11" fmla="*/ 0 60000 65536"/>
              <a:gd name="T12" fmla="*/ 0 w 366"/>
              <a:gd name="T13" fmla="*/ 0 h 1038"/>
              <a:gd name="T14" fmla="*/ 366 w 366"/>
              <a:gd name="T15" fmla="*/ 1038 h 1038"/>
            </a:gdLst>
            <a:ahLst/>
            <a:cxnLst>
              <a:cxn ang="T8">
                <a:pos x="T0" y="T1"/>
              </a:cxn>
              <a:cxn ang="T9">
                <a:pos x="T2" y="T3"/>
              </a:cxn>
              <a:cxn ang="T10">
                <a:pos x="T4" y="T5"/>
              </a:cxn>
              <a:cxn ang="T11">
                <a:pos x="T6" y="T7"/>
              </a:cxn>
            </a:cxnLst>
            <a:rect l="T12" t="T13" r="T14" b="T15"/>
            <a:pathLst>
              <a:path w="366" h="1038">
                <a:moveTo>
                  <a:pt x="0" y="0"/>
                </a:moveTo>
                <a:cubicBezTo>
                  <a:pt x="15" y="87"/>
                  <a:pt x="46" y="375"/>
                  <a:pt x="90" y="522"/>
                </a:cubicBezTo>
                <a:cubicBezTo>
                  <a:pt x="134" y="669"/>
                  <a:pt x="218" y="796"/>
                  <a:pt x="264" y="882"/>
                </a:cubicBezTo>
                <a:cubicBezTo>
                  <a:pt x="310" y="968"/>
                  <a:pt x="345" y="1006"/>
                  <a:pt x="366" y="1038"/>
                </a:cubicBezTo>
              </a:path>
            </a:pathLst>
          </a:custGeom>
          <a:noFill/>
          <a:ln w="38100" cap="flat" cmpd="sng">
            <a:solidFill>
              <a:srgbClr val="FF00FF"/>
            </a:solidFill>
            <a:prstDash val="solid"/>
            <a:round/>
            <a:headEnd/>
            <a:tailEnd/>
          </a:ln>
        </p:spPr>
        <p:txBody>
          <a:bodyPr/>
          <a:lstStyle/>
          <a:p>
            <a:endParaRPr lang="en-US"/>
          </a:p>
        </p:txBody>
      </p:sp>
      <p:sp>
        <p:nvSpPr>
          <p:cNvPr id="13" name="Freeform 5"/>
          <p:cNvSpPr>
            <a:spLocks/>
          </p:cNvSpPr>
          <p:nvPr/>
        </p:nvSpPr>
        <p:spPr bwMode="auto">
          <a:xfrm>
            <a:off x="6051201" y="4553410"/>
            <a:ext cx="1251038" cy="796512"/>
          </a:xfrm>
          <a:custGeom>
            <a:avLst/>
            <a:gdLst>
              <a:gd name="T0" fmla="*/ 0 w 366"/>
              <a:gd name="T1" fmla="*/ 0 h 1038"/>
              <a:gd name="T2" fmla="*/ 288928 w 366"/>
              <a:gd name="T3" fmla="*/ 532888 h 1038"/>
              <a:gd name="T4" fmla="*/ 847522 w 366"/>
              <a:gd name="T5" fmla="*/ 900397 h 1038"/>
              <a:gd name="T6" fmla="*/ 1174973 w 366"/>
              <a:gd name="T7" fmla="*/ 1059651 h 1038"/>
              <a:gd name="T8" fmla="*/ 0 60000 65536"/>
              <a:gd name="T9" fmla="*/ 0 60000 65536"/>
              <a:gd name="T10" fmla="*/ 0 60000 65536"/>
              <a:gd name="T11" fmla="*/ 0 60000 65536"/>
              <a:gd name="T12" fmla="*/ 0 w 366"/>
              <a:gd name="T13" fmla="*/ 0 h 1038"/>
              <a:gd name="T14" fmla="*/ 366 w 366"/>
              <a:gd name="T15" fmla="*/ 1038 h 1038"/>
              <a:gd name="connsiteX0" fmla="*/ 0 w 10000"/>
              <a:gd name="connsiteY0" fmla="*/ 0 h 10000"/>
              <a:gd name="connsiteX1" fmla="*/ 2786 w 10000"/>
              <a:gd name="connsiteY1" fmla="*/ 4858 h 10000"/>
              <a:gd name="connsiteX2" fmla="*/ 7213 w 10000"/>
              <a:gd name="connsiteY2" fmla="*/ 8497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cubicBezTo>
                  <a:pt x="410" y="838"/>
                  <a:pt x="1584" y="3442"/>
                  <a:pt x="2786" y="4858"/>
                </a:cubicBezTo>
                <a:cubicBezTo>
                  <a:pt x="3988" y="6274"/>
                  <a:pt x="5956" y="7669"/>
                  <a:pt x="7213" y="8497"/>
                </a:cubicBezTo>
                <a:cubicBezTo>
                  <a:pt x="8470" y="9326"/>
                  <a:pt x="9426" y="9692"/>
                  <a:pt x="10000" y="10000"/>
                </a:cubicBezTo>
              </a:path>
            </a:pathLst>
          </a:custGeom>
          <a:noFill/>
          <a:ln w="38100" cap="flat" cmpd="sng">
            <a:solidFill>
              <a:srgbClr val="FFFF00"/>
            </a:solidFill>
            <a:prstDash val="dash"/>
            <a:round/>
            <a:headEnd/>
            <a:tailEnd/>
          </a:ln>
        </p:spPr>
        <p:txBody>
          <a:bodyPr/>
          <a:lstStyle/>
          <a:p>
            <a:endParaRPr lang="en-US"/>
          </a:p>
        </p:txBody>
      </p:sp>
    </p:spTree>
    <p:extLst>
      <p:ext uri="{BB962C8B-B14F-4D97-AF65-F5344CB8AC3E}">
        <p14:creationId xmlns:p14="http://schemas.microsoft.com/office/powerpoint/2010/main" val="3001813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Cause and effect in fluid dynamics</a:t>
            </a:r>
            <a:endParaRPr lang="en-AU" dirty="0"/>
          </a:p>
        </p:txBody>
      </p:sp>
      <p:sp>
        <p:nvSpPr>
          <p:cNvPr id="4" name="Content Placeholder 3"/>
          <p:cNvSpPr>
            <a:spLocks noGrp="1"/>
          </p:cNvSpPr>
          <p:nvPr>
            <p:ph idx="1"/>
          </p:nvPr>
        </p:nvSpPr>
        <p:spPr/>
        <p:txBody>
          <a:bodyPr/>
          <a:lstStyle/>
          <a:p>
            <a:pPr>
              <a:buFont typeface="Arial" panose="020B0604020202020204" pitchFamily="34" charset="0"/>
              <a:buChar char="•"/>
            </a:pPr>
            <a:r>
              <a:rPr lang="en-AU" dirty="0" smtClean="0"/>
              <a:t>Diagnosing cause and effect is difficult because the equations are strongly coupled</a:t>
            </a:r>
          </a:p>
          <a:p>
            <a:pPr lvl="1">
              <a:buFont typeface="Arial" panose="020B0604020202020204" pitchFamily="34" charset="0"/>
              <a:buChar char="•"/>
            </a:pPr>
            <a:r>
              <a:rPr lang="en-AU" dirty="0" smtClean="0"/>
              <a:t>E.g. advection terms, continuity equation</a:t>
            </a:r>
          </a:p>
          <a:p>
            <a:pPr>
              <a:buFont typeface="Arial" panose="020B0604020202020204" pitchFamily="34" charset="0"/>
              <a:buChar char="•"/>
            </a:pPr>
            <a:r>
              <a:rPr lang="en-AU" dirty="0" smtClean="0"/>
              <a:t>Rotating fluids are especially difficult</a:t>
            </a:r>
          </a:p>
          <a:p>
            <a:pPr lvl="1">
              <a:buFont typeface="Arial" panose="020B0604020202020204" pitchFamily="34" charset="0"/>
              <a:buChar char="•"/>
            </a:pPr>
            <a:r>
              <a:rPr lang="en-AU" dirty="0" smtClean="0"/>
              <a:t>Coriolis and generalised Coriolis terms</a:t>
            </a:r>
          </a:p>
          <a:p>
            <a:pPr>
              <a:buFont typeface="Arial" panose="020B0604020202020204" pitchFamily="34" charset="0"/>
              <a:buChar char="•"/>
            </a:pPr>
            <a:r>
              <a:rPr lang="en-AU" dirty="0" smtClean="0"/>
              <a:t>So we use other methods to supplement momentum budget equations</a:t>
            </a:r>
          </a:p>
          <a:p>
            <a:pPr lvl="1">
              <a:buFont typeface="Arial" panose="020B0604020202020204" pitchFamily="34" charset="0"/>
              <a:buChar char="•"/>
            </a:pPr>
            <a:r>
              <a:rPr lang="en-AU" dirty="0" smtClean="0"/>
              <a:t>Vorticity and PV equation</a:t>
            </a:r>
          </a:p>
          <a:p>
            <a:pPr lvl="1">
              <a:buFont typeface="Arial" panose="020B0604020202020204" pitchFamily="34" charset="0"/>
              <a:buChar char="•"/>
            </a:pPr>
            <a:r>
              <a:rPr lang="en-AU" dirty="0" smtClean="0"/>
              <a:t>Sawyer-</a:t>
            </a:r>
            <a:r>
              <a:rPr lang="en-AU" dirty="0" err="1" smtClean="0"/>
              <a:t>Eliassen</a:t>
            </a:r>
            <a:r>
              <a:rPr lang="en-AU" dirty="0" smtClean="0"/>
              <a:t> equation</a:t>
            </a:r>
          </a:p>
          <a:p>
            <a:pPr lvl="1">
              <a:buFont typeface="Arial" panose="020B0604020202020204" pitchFamily="34" charset="0"/>
              <a:buChar char="•"/>
            </a:pPr>
            <a:r>
              <a:rPr lang="en-AU" dirty="0" smtClean="0"/>
              <a:t>Diagnostic boundary layer models</a:t>
            </a:r>
            <a:endParaRPr lang="en-AU" dirty="0"/>
          </a:p>
        </p:txBody>
      </p:sp>
    </p:spTree>
    <p:extLst>
      <p:ext uri="{BB962C8B-B14F-4D97-AF65-F5344CB8AC3E}">
        <p14:creationId xmlns:p14="http://schemas.microsoft.com/office/powerpoint/2010/main" val="1736376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Rectangle 2"/>
          <p:cNvSpPr/>
          <p:nvPr/>
        </p:nvSpPr>
        <p:spPr>
          <a:xfrm>
            <a:off x="0" y="0"/>
            <a:ext cx="9144000" cy="6858000"/>
          </a:xfrm>
          <a:prstGeom prst="rect">
            <a:avLst/>
          </a:prstGeom>
          <a:solidFill>
            <a:srgbClr val="010000"/>
          </a:solidFill>
          <a:ln>
            <a:solidFill>
              <a:srgbClr val="01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If we claim that A causes B</a:t>
            </a:r>
          </a:p>
          <a:p>
            <a:pPr algn="ctr"/>
            <a:r>
              <a:rPr lang="en-AU" sz="2400" dirty="0" smtClean="0"/>
              <a:t>then</a:t>
            </a:r>
          </a:p>
          <a:p>
            <a:pPr algn="ctr"/>
            <a:r>
              <a:rPr lang="en-AU" sz="2400" dirty="0" smtClean="0"/>
              <a:t>removing A should remove B</a:t>
            </a:r>
            <a:endParaRPr lang="en-AU" sz="2400" dirty="0"/>
          </a:p>
        </p:txBody>
      </p:sp>
    </p:spTree>
    <p:extLst>
      <p:ext uri="{BB962C8B-B14F-4D97-AF65-F5344CB8AC3E}">
        <p14:creationId xmlns:p14="http://schemas.microsoft.com/office/powerpoint/2010/main" val="22910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dk\Pdrive\TC_Theory\TCBLM\figs\updrafts_sefnl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800" y="1714054"/>
            <a:ext cx="6858595" cy="5143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Concentric eyewalls, </a:t>
            </a:r>
            <a:r>
              <a:rPr lang="en-AU" dirty="0" smtClean="0"/>
              <a:t>nonlinear</a:t>
            </a:r>
            <a:endParaRPr lang="en-AU" dirty="0"/>
          </a:p>
        </p:txBody>
      </p:sp>
    </p:spTree>
    <p:extLst>
      <p:ext uri="{BB962C8B-B14F-4D97-AF65-F5344CB8AC3E}">
        <p14:creationId xmlns:p14="http://schemas.microsoft.com/office/powerpoint/2010/main" val="3211865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Concentric eyewalls, </a:t>
            </a:r>
            <a:r>
              <a:rPr lang="en-AU" dirty="0" smtClean="0"/>
              <a:t>linear</a:t>
            </a:r>
            <a:endParaRPr lang="en-AU" dirty="0"/>
          </a:p>
        </p:txBody>
      </p:sp>
      <p:pic>
        <p:nvPicPr>
          <p:cNvPr id="1026" name="Picture 2" descr="C:\Users\jdk\Pdrive\TC_Theory\TCBLM\figs\updrafts_sef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1" y="1714054"/>
            <a:ext cx="6858595" cy="514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33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Removing the nonlinear terms …</a:t>
            </a:r>
            <a:endParaRPr lang="en-AU" dirty="0"/>
          </a:p>
        </p:txBody>
      </p:sp>
      <p:sp>
        <p:nvSpPr>
          <p:cNvPr id="4" name="Content Placeholder 3"/>
          <p:cNvSpPr>
            <a:spLocks noGrp="1"/>
          </p:cNvSpPr>
          <p:nvPr>
            <p:ph idx="1"/>
          </p:nvPr>
        </p:nvSpPr>
        <p:spPr/>
        <p:txBody>
          <a:bodyPr/>
          <a:lstStyle/>
          <a:p>
            <a:pPr>
              <a:buFont typeface="Arial" panose="020B0604020202020204" pitchFamily="34" charset="0"/>
              <a:buChar char="•"/>
            </a:pPr>
            <a:r>
              <a:rPr lang="en-AU" dirty="0" smtClean="0"/>
              <a:t>Mostly removes the </a:t>
            </a:r>
            <a:r>
              <a:rPr lang="en-AU" dirty="0" err="1" smtClean="0"/>
              <a:t>supergradient</a:t>
            </a:r>
            <a:r>
              <a:rPr lang="en-AU" dirty="0" smtClean="0"/>
              <a:t> flow</a:t>
            </a:r>
          </a:p>
          <a:p>
            <a:pPr>
              <a:buFont typeface="Arial" panose="020B0604020202020204" pitchFamily="34" charset="0"/>
              <a:buChar char="•"/>
            </a:pPr>
            <a:r>
              <a:rPr lang="en-AU" dirty="0" smtClean="0"/>
              <a:t>Alters the strength and location of the inflow maxima</a:t>
            </a:r>
          </a:p>
          <a:p>
            <a:pPr>
              <a:buFont typeface="Arial" panose="020B0604020202020204" pitchFamily="34" charset="0"/>
              <a:buChar char="•"/>
            </a:pPr>
            <a:r>
              <a:rPr lang="en-AU" dirty="0" smtClean="0"/>
              <a:t>Alters the location and outwards slope of the updraft</a:t>
            </a:r>
          </a:p>
          <a:p>
            <a:pPr>
              <a:buFont typeface="Arial" panose="020B0604020202020204" pitchFamily="34" charset="0"/>
              <a:buChar char="•"/>
            </a:pPr>
            <a:endParaRPr lang="en-AU" dirty="0"/>
          </a:p>
          <a:p>
            <a:pPr>
              <a:buFont typeface="Arial" panose="020B0604020202020204" pitchFamily="34" charset="0"/>
              <a:buChar char="•"/>
            </a:pPr>
            <a:r>
              <a:rPr lang="en-AU" dirty="0" smtClean="0"/>
              <a:t>But it doesn't eliminate the updraft</a:t>
            </a:r>
          </a:p>
          <a:p>
            <a:pPr>
              <a:buFont typeface="Arial" panose="020B0604020202020204" pitchFamily="34" charset="0"/>
              <a:buChar char="•"/>
            </a:pPr>
            <a:r>
              <a:rPr lang="en-AU" dirty="0" smtClean="0"/>
              <a:t>This result is inconsistent with the proposition that the </a:t>
            </a:r>
            <a:r>
              <a:rPr lang="en-AU" dirty="0" err="1" smtClean="0"/>
              <a:t>supergradient</a:t>
            </a:r>
            <a:r>
              <a:rPr lang="en-AU" dirty="0" smtClean="0"/>
              <a:t> flow causes the updraft</a:t>
            </a:r>
            <a:endParaRPr lang="en-AU" dirty="0"/>
          </a:p>
        </p:txBody>
      </p:sp>
    </p:spTree>
    <p:extLst>
      <p:ext uri="{BB962C8B-B14F-4D97-AF65-F5344CB8AC3E}">
        <p14:creationId xmlns:p14="http://schemas.microsoft.com/office/powerpoint/2010/main" val="2075228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 flow for modified Rankine vortex</a:t>
            </a:r>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3480"/>
            <a:ext cx="4526280" cy="468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51" y="1727200"/>
            <a:ext cx="4657249" cy="478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718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Same vortex + small vorticity bump</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6229"/>
            <a:ext cx="4526280" cy="468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51" y="1741715"/>
            <a:ext cx="4657249" cy="478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33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Model description</a:t>
            </a:r>
            <a:endParaRPr lang="en-AU" dirty="0"/>
          </a:p>
        </p:txBody>
      </p:sp>
      <p:sp>
        <p:nvSpPr>
          <p:cNvPr id="3" name="Content Placeholder 2"/>
          <p:cNvSpPr>
            <a:spLocks noGrp="1"/>
          </p:cNvSpPr>
          <p:nvPr>
            <p:ph idx="1"/>
          </p:nvPr>
        </p:nvSpPr>
        <p:spPr/>
        <p:txBody>
          <a:bodyPr/>
          <a:lstStyle/>
          <a:p>
            <a:pPr>
              <a:buFont typeface="Arial" pitchFamily="34" charset="0"/>
              <a:buChar char="•"/>
            </a:pPr>
            <a:r>
              <a:rPr lang="en-AU" sz="2000" dirty="0" smtClean="0"/>
              <a:t>Aim: controlled experiments on boundary-layer flow</a:t>
            </a:r>
          </a:p>
          <a:p>
            <a:pPr lvl="1">
              <a:buFont typeface="Arial" pitchFamily="34" charset="0"/>
              <a:buChar char="•"/>
            </a:pPr>
            <a:r>
              <a:rPr lang="en-AU" sz="1800" dirty="0" smtClean="0"/>
              <a:t>Control =&gt; hold rest of the cyclone fixed</a:t>
            </a:r>
          </a:p>
          <a:p>
            <a:pPr>
              <a:buFont typeface="Arial" pitchFamily="34" charset="0"/>
              <a:buChar char="•"/>
            </a:pPr>
            <a:r>
              <a:rPr lang="en-AU" sz="2000" dirty="0" smtClean="0"/>
              <a:t>Prescribe </a:t>
            </a:r>
            <a:r>
              <a:rPr lang="en-AU" sz="2000" i="1" dirty="0" smtClean="0"/>
              <a:t>p</a:t>
            </a:r>
            <a:r>
              <a:rPr lang="en-AU" sz="2000" dirty="0" smtClean="0"/>
              <a:t> at top of model, solve equations within. </a:t>
            </a:r>
          </a:p>
          <a:p>
            <a:pPr lvl="1">
              <a:buFont typeface="Arial" pitchFamily="34" charset="0"/>
              <a:buChar char="•"/>
            </a:pPr>
            <a:r>
              <a:rPr lang="en-AU" sz="1800" dirty="0" smtClean="0"/>
              <a:t>Ignore feedback from BL to rest of storm</a:t>
            </a:r>
          </a:p>
          <a:p>
            <a:pPr>
              <a:buFont typeface="Arial" pitchFamily="34" charset="0"/>
              <a:buChar char="•"/>
            </a:pPr>
            <a:r>
              <a:rPr lang="en-AU" sz="2000" dirty="0" err="1" smtClean="0"/>
              <a:t>Eqs</a:t>
            </a:r>
            <a:r>
              <a:rPr lang="en-AU" sz="2000" dirty="0" smtClean="0"/>
              <a:t> of motion: axisymmetric momentum </a:t>
            </a:r>
            <a:r>
              <a:rPr lang="en-AU" sz="2000" dirty="0" err="1" smtClean="0"/>
              <a:t>eqs</a:t>
            </a:r>
            <a:r>
              <a:rPr lang="en-AU" sz="2000" dirty="0" smtClean="0"/>
              <a:t>, replace </a:t>
            </a:r>
            <a:r>
              <a:rPr lang="en-AU" sz="2000" i="1" dirty="0" smtClean="0"/>
              <a:t>v</a:t>
            </a:r>
            <a:r>
              <a:rPr lang="en-AU" sz="2000" dirty="0" smtClean="0"/>
              <a:t> by </a:t>
            </a:r>
            <a:r>
              <a:rPr lang="en-AU" sz="2000" i="1" dirty="0" err="1" smtClean="0"/>
              <a:t>V</a:t>
            </a:r>
            <a:r>
              <a:rPr lang="en-AU" sz="2000" dirty="0" err="1" smtClean="0"/>
              <a:t>+</a:t>
            </a:r>
            <a:r>
              <a:rPr lang="en-AU" sz="2000" i="1" dirty="0" err="1" smtClean="0"/>
              <a:t>v</a:t>
            </a:r>
            <a:r>
              <a:rPr lang="en-AU" sz="2000" dirty="0" smtClean="0"/>
              <a:t> where </a:t>
            </a:r>
            <a:r>
              <a:rPr lang="en-AU" sz="2000" i="1" dirty="0" smtClean="0"/>
              <a:t>V</a:t>
            </a:r>
            <a:r>
              <a:rPr lang="en-AU" sz="2000" dirty="0" smtClean="0"/>
              <a:t> is the </a:t>
            </a:r>
            <a:r>
              <a:rPr lang="en-AU" sz="2000" dirty="0" smtClean="0"/>
              <a:t>gradient </a:t>
            </a:r>
            <a:r>
              <a:rPr lang="en-AU" sz="2000" dirty="0" smtClean="0"/>
              <a:t>wind, write ∂</a:t>
            </a:r>
            <a:r>
              <a:rPr lang="en-AU" sz="2000" i="1" dirty="0" smtClean="0"/>
              <a:t>p/</a:t>
            </a:r>
            <a:r>
              <a:rPr lang="en-AU" sz="2000" dirty="0" smtClean="0"/>
              <a:t>∂</a:t>
            </a:r>
            <a:r>
              <a:rPr lang="en-AU" sz="2000" i="1" dirty="0" smtClean="0"/>
              <a:t>r</a:t>
            </a:r>
            <a:r>
              <a:rPr lang="en-AU" sz="2000" dirty="0" smtClean="0"/>
              <a:t> in terms of </a:t>
            </a:r>
            <a:r>
              <a:rPr lang="en-AU" sz="2000" i="1" dirty="0" smtClean="0"/>
              <a:t>V</a:t>
            </a:r>
          </a:p>
          <a:p>
            <a:pPr lvl="1">
              <a:buFont typeface="Arial" pitchFamily="34" charset="0"/>
              <a:buChar char="•"/>
            </a:pPr>
            <a:r>
              <a:rPr lang="en-AU" sz="1800" dirty="0" smtClean="0"/>
              <a:t>Can solve full </a:t>
            </a:r>
            <a:r>
              <a:rPr lang="en-AU" sz="1800" dirty="0" err="1" smtClean="0"/>
              <a:t>eqs</a:t>
            </a:r>
            <a:r>
              <a:rPr lang="en-AU" sz="1800" dirty="0" smtClean="0"/>
              <a:t>, or </a:t>
            </a:r>
            <a:r>
              <a:rPr lang="en-AU" sz="1800" dirty="0" err="1" smtClean="0"/>
              <a:t>linearised</a:t>
            </a:r>
            <a:r>
              <a:rPr lang="en-AU" sz="1800" dirty="0" smtClean="0"/>
              <a:t> (underlined)</a:t>
            </a:r>
          </a:p>
          <a:p>
            <a:pPr lvl="1">
              <a:buFont typeface="Arial" pitchFamily="34" charset="0"/>
              <a:buChar char="•"/>
            </a:pPr>
            <a:r>
              <a:rPr lang="en-AU" sz="1800" dirty="0" err="1" smtClean="0"/>
              <a:t>Axisymmetric</a:t>
            </a:r>
            <a:r>
              <a:rPr lang="en-AU" sz="1800" dirty="0" smtClean="0"/>
              <a:t> version of </a:t>
            </a:r>
            <a:r>
              <a:rPr lang="en-AU" sz="1800" dirty="0" err="1" smtClean="0"/>
              <a:t>Kepert</a:t>
            </a:r>
            <a:r>
              <a:rPr lang="en-AU" sz="1800" dirty="0" smtClean="0"/>
              <a:t> and Wang (2001) model</a:t>
            </a:r>
            <a:endParaRPr lang="en-AU"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59" y="5301050"/>
            <a:ext cx="6502400" cy="142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365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751" y="1748971"/>
            <a:ext cx="4657249" cy="478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Same vortex + larger vorticity bump</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7200"/>
            <a:ext cx="4526280" cy="468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200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Adding/removing the vorticity bump …</a:t>
            </a:r>
            <a:endParaRPr lang="en-AU" dirty="0"/>
          </a:p>
        </p:txBody>
      </p:sp>
      <p:sp>
        <p:nvSpPr>
          <p:cNvPr id="4" name="Content Placeholder 3"/>
          <p:cNvSpPr>
            <a:spLocks noGrp="1"/>
          </p:cNvSpPr>
          <p:nvPr>
            <p:ph idx="1"/>
          </p:nvPr>
        </p:nvSpPr>
        <p:spPr/>
        <p:txBody>
          <a:bodyPr/>
          <a:lstStyle/>
          <a:p>
            <a:pPr>
              <a:buFont typeface="Arial" panose="020B0604020202020204" pitchFamily="34" charset="0"/>
              <a:buChar char="•"/>
            </a:pPr>
            <a:r>
              <a:rPr lang="en-AU" dirty="0" smtClean="0"/>
              <a:t>Adds/removes the outer eyewall updraft</a:t>
            </a:r>
          </a:p>
          <a:p>
            <a:pPr>
              <a:buFont typeface="Arial" panose="020B0604020202020204" pitchFamily="34" charset="0"/>
              <a:buChar char="•"/>
            </a:pPr>
            <a:r>
              <a:rPr lang="en-AU" dirty="0" smtClean="0"/>
              <a:t>Creates/destroys outer inflow maximum</a:t>
            </a:r>
          </a:p>
          <a:p>
            <a:pPr>
              <a:buFont typeface="Arial" panose="020B0604020202020204" pitchFamily="34" charset="0"/>
              <a:buChar char="•"/>
            </a:pPr>
            <a:r>
              <a:rPr lang="en-AU" dirty="0" smtClean="0"/>
              <a:t>Strengthens/weakens </a:t>
            </a:r>
            <a:r>
              <a:rPr lang="en-AU" dirty="0" err="1" smtClean="0"/>
              <a:t>supergradient</a:t>
            </a:r>
            <a:r>
              <a:rPr lang="en-AU" dirty="0" smtClean="0"/>
              <a:t> flow near the bump</a:t>
            </a:r>
          </a:p>
          <a:p>
            <a:pPr>
              <a:buFont typeface="Arial" panose="020B0604020202020204" pitchFamily="34" charset="0"/>
              <a:buChar char="•"/>
            </a:pPr>
            <a:endParaRPr lang="en-AU" dirty="0"/>
          </a:p>
          <a:p>
            <a:pPr>
              <a:buFont typeface="Arial" panose="020B0604020202020204" pitchFamily="34" charset="0"/>
              <a:buChar char="•"/>
            </a:pPr>
            <a:r>
              <a:rPr lang="en-AU" dirty="0" smtClean="0"/>
              <a:t>These effects increase for a stronger bump</a:t>
            </a:r>
          </a:p>
          <a:p>
            <a:pPr>
              <a:buFont typeface="Arial" panose="020B0604020202020204" pitchFamily="34" charset="0"/>
              <a:buChar char="•"/>
            </a:pPr>
            <a:endParaRPr lang="en-AU" dirty="0"/>
          </a:p>
          <a:p>
            <a:pPr>
              <a:buFont typeface="Arial" panose="020B0604020202020204" pitchFamily="34" charset="0"/>
              <a:buChar char="•"/>
            </a:pPr>
            <a:r>
              <a:rPr lang="en-AU" dirty="0" smtClean="0"/>
              <a:t>Strong evidence that the vorticity perturbation </a:t>
            </a:r>
            <a:r>
              <a:rPr lang="en-AU" u="sng" dirty="0" smtClean="0"/>
              <a:t>causes</a:t>
            </a:r>
            <a:r>
              <a:rPr lang="en-AU" dirty="0" smtClean="0"/>
              <a:t> these features</a:t>
            </a:r>
            <a:endParaRPr lang="en-AU" dirty="0"/>
          </a:p>
        </p:txBody>
      </p:sp>
    </p:spTree>
    <p:extLst>
      <p:ext uri="{BB962C8B-B14F-4D97-AF65-F5344CB8AC3E}">
        <p14:creationId xmlns:p14="http://schemas.microsoft.com/office/powerpoint/2010/main" val="3641638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a:xfrm>
            <a:off x="253999" y="1968500"/>
            <a:ext cx="4911003" cy="4679950"/>
          </a:xfrm>
        </p:spPr>
        <p:txBody>
          <a:bodyPr/>
          <a:lstStyle/>
          <a:p>
            <a:pPr marL="0" indent="0"/>
            <a:r>
              <a:rPr lang="en-AU" sz="2000" dirty="0" smtClean="0"/>
              <a:t>Outer RMW is very efficient in producing frictional updrafts</a:t>
            </a:r>
          </a:p>
          <a:p>
            <a:pPr marL="457200" lvl="1" indent="0">
              <a:buNone/>
            </a:pPr>
            <a:r>
              <a:rPr lang="en-AU" sz="1800" dirty="0" smtClean="0"/>
              <a:t>Because in environment of low vorticity</a:t>
            </a:r>
            <a:endParaRPr lang="en-AU" sz="1800" dirty="0" smtClean="0"/>
          </a:p>
          <a:p>
            <a:pPr marL="0" indent="0"/>
            <a:r>
              <a:rPr lang="en-AU" sz="2000" dirty="0" smtClean="0"/>
              <a:t>Hypothesise SEF/ERC has boundary layer contribution through positive feedback</a:t>
            </a:r>
          </a:p>
          <a:p>
            <a:pPr marL="0" indent="0"/>
            <a:r>
              <a:rPr lang="en-AU" sz="2000" dirty="0"/>
              <a:t>Boundary-layer diagnostic model captures boundary-layer structure of WRF simulation</a:t>
            </a:r>
          </a:p>
          <a:p>
            <a:pPr marL="0" indent="0"/>
            <a:r>
              <a:rPr lang="en-AU" sz="2000" dirty="0" smtClean="0"/>
              <a:t>Inwards </a:t>
            </a:r>
            <a:r>
              <a:rPr lang="en-AU" sz="2000" dirty="0" smtClean="0"/>
              <a:t>displacement of eyewall frictional updraft scales as </a:t>
            </a:r>
            <a:r>
              <a:rPr lang="en-AU" sz="2000" i="1" dirty="0" smtClean="0"/>
              <a:t>U/I</a:t>
            </a:r>
            <a:r>
              <a:rPr lang="en-AU" sz="2000" dirty="0" smtClean="0"/>
              <a:t>, </a:t>
            </a:r>
          </a:p>
          <a:p>
            <a:pPr marL="457200" lvl="1" indent="0">
              <a:buNone/>
            </a:pPr>
            <a:r>
              <a:rPr lang="en-AU" sz="1800" dirty="0" smtClean="0"/>
              <a:t>Greater </a:t>
            </a:r>
            <a:r>
              <a:rPr lang="en-AU" sz="1800" dirty="0" smtClean="0"/>
              <a:t>displacement for larger </a:t>
            </a:r>
            <a:r>
              <a:rPr lang="en-AU" sz="1800" dirty="0" smtClean="0"/>
              <a:t>RMW</a:t>
            </a:r>
            <a:endParaRPr lang="en-AU" sz="1800" i="1" dirty="0" smtClean="0"/>
          </a:p>
        </p:txBody>
      </p:sp>
      <p:pic>
        <p:nvPicPr>
          <p:cNvPr id="4" name="Picture 3" descr="P:\TC_Theory\TCBLM\talkfigs\updraftlocation_1.png"/>
          <p:cNvPicPr>
            <a:picLocks noChangeAspect="1" noChangeArrowheads="1"/>
          </p:cNvPicPr>
          <p:nvPr/>
        </p:nvPicPr>
        <p:blipFill>
          <a:blip r:embed="rId2">
            <a:extLst>
              <a:ext uri="{28A0092B-C50C-407E-A947-70E740481C1C}">
                <a14:useLocalDpi xmlns:a14="http://schemas.microsoft.com/office/drawing/2010/main" val="0"/>
              </a:ext>
            </a:extLst>
          </a:blip>
          <a:srcRect r="9218"/>
          <a:stretch>
            <a:fillRect/>
          </a:stretch>
        </p:blipFill>
        <p:spPr bwMode="auto">
          <a:xfrm>
            <a:off x="5244830" y="4583115"/>
            <a:ext cx="3441970" cy="2274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epert_BLinSEF"/>
          <p:cNvPicPr>
            <a:picLocks noChangeAspect="1" noChangeArrowheads="1"/>
          </p:cNvPicPr>
          <p:nvPr/>
        </p:nvPicPr>
        <p:blipFill>
          <a:blip r:embed="rId3">
            <a:extLst>
              <a:ext uri="{28A0092B-C50C-407E-A947-70E740481C1C}">
                <a14:useLocalDpi xmlns:a14="http://schemas.microsoft.com/office/drawing/2010/main" val="0"/>
              </a:ext>
            </a:extLst>
          </a:blip>
          <a:srcRect t="17967" r="5470" b="19148"/>
          <a:stretch>
            <a:fillRect/>
          </a:stretch>
        </p:blipFill>
        <p:spPr bwMode="auto">
          <a:xfrm>
            <a:off x="5397412" y="2572207"/>
            <a:ext cx="3746588" cy="1869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dk\Pdrive\TC_Theory\TCBLM\figs\updrafts_sefnl07.pn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0000" r="5742" b="4074"/>
          <a:stretch/>
        </p:blipFill>
        <p:spPr bwMode="auto">
          <a:xfrm>
            <a:off x="5347646" y="54088"/>
            <a:ext cx="3035446" cy="236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4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the BL "slaved" to the parent vortex?</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I.e. can we assume that the steady-state solution to the BL model is close to the actual BL flow?</a:t>
            </a:r>
          </a:p>
          <a:p>
            <a:pPr>
              <a:buFont typeface="Arial" panose="020B0604020202020204" pitchFamily="34" charset="0"/>
              <a:buChar char="•"/>
            </a:pPr>
            <a:r>
              <a:rPr lang="en-AU" dirty="0" err="1" smtClean="0"/>
              <a:t>Eliassen</a:t>
            </a:r>
            <a:r>
              <a:rPr lang="en-AU" dirty="0" smtClean="0"/>
              <a:t> and </a:t>
            </a:r>
            <a:r>
              <a:rPr lang="en-AU" dirty="0" err="1" smtClean="0"/>
              <a:t>Lystad</a:t>
            </a:r>
            <a:r>
              <a:rPr lang="en-AU" dirty="0" smtClean="0"/>
              <a:t> (1977) argue that the BL adjusts with time scale 1/</a:t>
            </a:r>
            <a:r>
              <a:rPr lang="en-AU" i="1" dirty="0" smtClean="0"/>
              <a:t>I</a:t>
            </a:r>
          </a:p>
          <a:p>
            <a:pPr>
              <a:buFont typeface="Arial" panose="020B0604020202020204" pitchFamily="34" charset="0"/>
              <a:buChar char="•"/>
            </a:pPr>
            <a:r>
              <a:rPr lang="en-AU" dirty="0" smtClean="0"/>
              <a:t>In the inner core 1/</a:t>
            </a:r>
            <a:r>
              <a:rPr lang="en-AU" i="1" dirty="0" smtClean="0"/>
              <a:t>I</a:t>
            </a:r>
            <a:r>
              <a:rPr lang="en-AU" dirty="0" smtClean="0"/>
              <a:t> is at most a few hours</a:t>
            </a:r>
          </a:p>
          <a:p>
            <a:pPr>
              <a:buFont typeface="Arial" panose="020B0604020202020204" pitchFamily="34" charset="0"/>
              <a:buChar char="•"/>
            </a:pPr>
            <a:r>
              <a:rPr lang="en-AU" dirty="0" smtClean="0"/>
              <a:t>TCs typically evolve slower than this, so the steady-state assumption looks reasonable</a:t>
            </a:r>
          </a:p>
          <a:p>
            <a:pPr>
              <a:buFont typeface="Arial" panose="020B0604020202020204" pitchFamily="34" charset="0"/>
              <a:buChar char="•"/>
            </a:pPr>
            <a:r>
              <a:rPr lang="en-AU" dirty="0" smtClean="0"/>
              <a:t>But, we should check … </a:t>
            </a:r>
            <a:endParaRPr lang="en-AU" dirty="0"/>
          </a:p>
        </p:txBody>
      </p:sp>
    </p:spTree>
    <p:extLst>
      <p:ext uri="{BB962C8B-B14F-4D97-AF65-F5344CB8AC3E}">
        <p14:creationId xmlns:p14="http://schemas.microsoft.com/office/powerpoint/2010/main" val="225980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TC_Theory\TCBLM\talkfigs\hovmoller.png"/>
          <p:cNvPicPr>
            <a:picLocks noChangeAspect="1" noChangeArrowheads="1"/>
          </p:cNvPicPr>
          <p:nvPr/>
        </p:nvPicPr>
        <p:blipFill rotWithShape="1">
          <a:blip r:embed="rId2">
            <a:extLst>
              <a:ext uri="{28A0092B-C50C-407E-A947-70E740481C1C}">
                <a14:useLocalDpi xmlns:a14="http://schemas.microsoft.com/office/drawing/2010/main" val="0"/>
              </a:ext>
            </a:extLst>
          </a:blip>
          <a:srcRect l="6687"/>
          <a:stretch/>
        </p:blipFill>
        <p:spPr bwMode="auto">
          <a:xfrm>
            <a:off x="0" y="1730374"/>
            <a:ext cx="6990440" cy="4994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Spin-up of the nonlinear TCBL</a:t>
            </a:r>
            <a:endParaRPr lang="en-AU" dirty="0"/>
          </a:p>
        </p:txBody>
      </p:sp>
      <p:sp>
        <p:nvSpPr>
          <p:cNvPr id="3" name="Content Placeholder 2"/>
          <p:cNvSpPr>
            <a:spLocks noGrp="1"/>
          </p:cNvSpPr>
          <p:nvPr>
            <p:ph idx="1"/>
          </p:nvPr>
        </p:nvSpPr>
        <p:spPr>
          <a:xfrm>
            <a:off x="6536993" y="1730374"/>
            <a:ext cx="2607007" cy="5127626"/>
          </a:xfrm>
        </p:spPr>
        <p:txBody>
          <a:bodyPr/>
          <a:lstStyle/>
          <a:p>
            <a:pPr>
              <a:buFont typeface="Arial" panose="020B0604020202020204" pitchFamily="34" charset="0"/>
              <a:buChar char="•"/>
            </a:pPr>
            <a:r>
              <a:rPr lang="en-AU" sz="2000" dirty="0" smtClean="0"/>
              <a:t>Spin-up via decaying inertial oscillations</a:t>
            </a:r>
          </a:p>
          <a:p>
            <a:pPr>
              <a:buFont typeface="Arial" panose="020B0604020202020204" pitchFamily="34" charset="0"/>
              <a:buChar char="•"/>
            </a:pPr>
            <a:r>
              <a:rPr lang="en-AU" sz="2000" dirty="0" smtClean="0"/>
              <a:t>Period slightly longer than inertial due to nonlinearity</a:t>
            </a:r>
          </a:p>
          <a:p>
            <a:pPr>
              <a:buFont typeface="Arial" panose="020B0604020202020204" pitchFamily="34" charset="0"/>
              <a:buChar char="•"/>
            </a:pPr>
            <a:r>
              <a:rPr lang="en-AU" sz="2000" dirty="0" smtClean="0"/>
              <a:t>Similar to </a:t>
            </a:r>
            <a:r>
              <a:rPr lang="en-AU" sz="2000" dirty="0" err="1" smtClean="0"/>
              <a:t>spinup</a:t>
            </a:r>
            <a:r>
              <a:rPr lang="en-AU" sz="2000" dirty="0" smtClean="0"/>
              <a:t> of Ekman boundary layer except time scale </a:t>
            </a:r>
            <a:r>
              <a:rPr lang="en-AU" sz="2000" i="1" dirty="0" smtClean="0"/>
              <a:t>I</a:t>
            </a:r>
            <a:r>
              <a:rPr lang="en-AU" sz="2000" dirty="0" smtClean="0"/>
              <a:t> not </a:t>
            </a:r>
            <a:r>
              <a:rPr lang="en-AU" sz="2000" i="1" dirty="0" smtClean="0"/>
              <a:t>f</a:t>
            </a:r>
            <a:endParaRPr lang="en-AU" sz="2000" dirty="0" smtClean="0"/>
          </a:p>
          <a:p>
            <a:pPr>
              <a:buFont typeface="Arial" panose="020B0604020202020204" pitchFamily="34" charset="0"/>
              <a:buChar char="•"/>
            </a:pPr>
            <a:r>
              <a:rPr lang="en-AU" sz="2000" i="1" dirty="0" smtClean="0"/>
              <a:t>I</a:t>
            </a:r>
            <a:r>
              <a:rPr lang="en-AU" sz="2000" dirty="0" smtClean="0"/>
              <a:t> is inertial stability of gradient wind</a:t>
            </a:r>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27379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dk\Pdrive\TC_Theory\TCBLM\talkfigs\hovmoller_os0000l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594"/>
          <a:stretch/>
        </p:blipFill>
        <p:spPr bwMode="auto">
          <a:xfrm>
            <a:off x="-145143" y="1772092"/>
            <a:ext cx="7122414" cy="5029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Spin-up of the linear TCBL</a:t>
            </a:r>
            <a:endParaRPr lang="en-AU" dirty="0"/>
          </a:p>
        </p:txBody>
      </p:sp>
      <p:sp>
        <p:nvSpPr>
          <p:cNvPr id="3" name="Content Placeholder 2"/>
          <p:cNvSpPr>
            <a:spLocks noGrp="1"/>
          </p:cNvSpPr>
          <p:nvPr>
            <p:ph idx="1"/>
          </p:nvPr>
        </p:nvSpPr>
        <p:spPr>
          <a:xfrm>
            <a:off x="6682154" y="1772092"/>
            <a:ext cx="2461846" cy="4679950"/>
          </a:xfrm>
        </p:spPr>
        <p:txBody>
          <a:bodyPr/>
          <a:lstStyle/>
          <a:p>
            <a:pPr>
              <a:buFont typeface="Arial" panose="020B0604020202020204" pitchFamily="34" charset="0"/>
              <a:buChar char="•"/>
            </a:pPr>
            <a:r>
              <a:rPr lang="en-AU" sz="2000" dirty="0" smtClean="0"/>
              <a:t>Oscillations now at constant </a:t>
            </a:r>
            <a:r>
              <a:rPr lang="en-AU" sz="2000" i="1" dirty="0" smtClean="0"/>
              <a:t>I</a:t>
            </a:r>
            <a:endParaRPr lang="en-AU" sz="2000" dirty="0" smtClean="0"/>
          </a:p>
          <a:p>
            <a:pPr>
              <a:buFont typeface="Arial" panose="020B0604020202020204" pitchFamily="34" charset="0"/>
              <a:buChar char="•"/>
            </a:pPr>
            <a:r>
              <a:rPr lang="en-AU" sz="2000" dirty="0" smtClean="0"/>
              <a:t>Oscillations decay more slowly</a:t>
            </a:r>
          </a:p>
          <a:p>
            <a:pPr>
              <a:buFont typeface="Arial" panose="020B0604020202020204" pitchFamily="34" charset="0"/>
              <a:buChar char="•"/>
            </a:pPr>
            <a:r>
              <a:rPr lang="en-AU" sz="2000" dirty="0" smtClean="0"/>
              <a:t>Also some </a:t>
            </a:r>
            <a:r>
              <a:rPr lang="en-AU" sz="2000" dirty="0" smtClean="0"/>
              <a:t>fine-scale oscillations early on</a:t>
            </a:r>
            <a:endParaRPr lang="en-AU" sz="2000" dirty="0"/>
          </a:p>
        </p:txBody>
      </p:sp>
    </p:spTree>
    <p:extLst>
      <p:ext uri="{BB962C8B-B14F-4D97-AF65-F5344CB8AC3E}">
        <p14:creationId xmlns:p14="http://schemas.microsoft.com/office/powerpoint/2010/main" val="3067216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AU" smtClean="0"/>
              <a:t>A parametric profile for concentric eyewalls</a:t>
            </a:r>
          </a:p>
        </p:txBody>
      </p:sp>
      <p:pic>
        <p:nvPicPr>
          <p:cNvPr id="35844" name="Picture 4" descr="paperfig_bogus"/>
          <p:cNvPicPr>
            <a:picLocks noChangeAspect="1" noChangeArrowheads="1"/>
          </p:cNvPicPr>
          <p:nvPr/>
        </p:nvPicPr>
        <p:blipFill>
          <a:blip r:embed="rId2"/>
          <a:srcRect/>
          <a:stretch>
            <a:fillRect/>
          </a:stretch>
        </p:blipFill>
        <p:spPr bwMode="auto">
          <a:xfrm>
            <a:off x="0" y="1196975"/>
            <a:ext cx="6553200" cy="4772025"/>
          </a:xfrm>
          <a:prstGeom prst="rect">
            <a:avLst/>
          </a:prstGeom>
          <a:noFill/>
          <a:ln w="9525">
            <a:noFill/>
            <a:miter lim="800000"/>
            <a:headEnd/>
            <a:tailEnd/>
          </a:ln>
        </p:spPr>
      </p:pic>
      <p:sp>
        <p:nvSpPr>
          <p:cNvPr id="35845" name="Rectangle 5"/>
          <p:cNvSpPr>
            <a:spLocks noGrp="1" noChangeArrowheads="1"/>
          </p:cNvSpPr>
          <p:nvPr>
            <p:ph type="body" idx="1"/>
          </p:nvPr>
        </p:nvSpPr>
        <p:spPr>
          <a:xfrm>
            <a:off x="6355534" y="1385888"/>
            <a:ext cx="2609080" cy="4922837"/>
          </a:xfrm>
          <a:noFill/>
        </p:spPr>
        <p:txBody>
          <a:bodyPr/>
          <a:lstStyle/>
          <a:p>
            <a:pPr eaLnBrk="1" hangingPunct="1"/>
            <a:r>
              <a:rPr lang="en-AU" sz="1800" dirty="0" smtClean="0"/>
              <a:t>Parameterise the vortex as</a:t>
            </a:r>
          </a:p>
          <a:p>
            <a:pPr lvl="1" eaLnBrk="1" hangingPunct="1"/>
            <a:r>
              <a:rPr lang="en-AU" sz="1800" dirty="0" err="1" smtClean="0"/>
              <a:t>vorticity</a:t>
            </a:r>
            <a:r>
              <a:rPr lang="en-AU" sz="1800" dirty="0" smtClean="0"/>
              <a:t> of eye region</a:t>
            </a:r>
          </a:p>
          <a:p>
            <a:pPr lvl="1" eaLnBrk="1" hangingPunct="1"/>
            <a:r>
              <a:rPr lang="en-AU" sz="1800" dirty="0" err="1" smtClean="0"/>
              <a:t>vorticity</a:t>
            </a:r>
            <a:r>
              <a:rPr lang="en-AU" sz="1800" dirty="0" smtClean="0"/>
              <a:t> of moat region</a:t>
            </a:r>
          </a:p>
          <a:p>
            <a:pPr lvl="1" eaLnBrk="1" hangingPunct="1"/>
            <a:r>
              <a:rPr lang="en-AU" sz="1800" dirty="0" smtClean="0"/>
              <a:t>a “skirt” with </a:t>
            </a:r>
          </a:p>
          <a:p>
            <a:pPr lvl="1" eaLnBrk="1" hangingPunct="1">
              <a:buFontTx/>
              <a:buNone/>
            </a:pPr>
            <a:r>
              <a:rPr lang="en-AU" sz="1800" i="1" dirty="0" smtClean="0">
                <a:cs typeface="Arial" charset="0"/>
              </a:rPr>
              <a:t>		</a:t>
            </a:r>
            <a:r>
              <a:rPr lang="el-GR" sz="1800" i="1" dirty="0" smtClean="0">
                <a:cs typeface="Arial" charset="0"/>
              </a:rPr>
              <a:t>ς</a:t>
            </a:r>
            <a:r>
              <a:rPr lang="en-AU" sz="1800" i="1" dirty="0" smtClean="0">
                <a:cs typeface="Arial" charset="0"/>
              </a:rPr>
              <a:t> </a:t>
            </a:r>
            <a:r>
              <a:rPr lang="en-AU" sz="1800" i="1" dirty="0" smtClean="0"/>
              <a:t>~ r </a:t>
            </a:r>
            <a:r>
              <a:rPr lang="en-AU" sz="1800" baseline="30000" dirty="0" smtClean="0"/>
              <a:t>-1-</a:t>
            </a:r>
            <a:r>
              <a:rPr lang="el-GR" sz="1800" i="1" baseline="30000" dirty="0" smtClean="0">
                <a:cs typeface="Arial" charset="0"/>
              </a:rPr>
              <a:t>α</a:t>
            </a:r>
          </a:p>
          <a:p>
            <a:pPr lvl="1" eaLnBrk="1" hangingPunct="1"/>
            <a:r>
              <a:rPr lang="en-AU" sz="1800" dirty="0" smtClean="0"/>
              <a:t>smooth blending across the transitions (grey)</a:t>
            </a:r>
          </a:p>
          <a:p>
            <a:pPr eaLnBrk="1" hangingPunct="1"/>
            <a:r>
              <a:rPr lang="en-AU" sz="1800" dirty="0" smtClean="0"/>
              <a:t>Calculate the wind from </a:t>
            </a:r>
            <a:r>
              <a:rPr lang="en-AU" sz="1800" dirty="0" err="1" smtClean="0"/>
              <a:t>vorticity</a:t>
            </a:r>
            <a:endParaRPr lang="en-AU" sz="1800" dirty="0" smtClean="0"/>
          </a:p>
          <a:p>
            <a:pPr eaLnBrk="1" hangingPunct="1"/>
            <a:endParaRPr lang="en-AU" sz="1800" dirty="0" smtClean="0"/>
          </a:p>
        </p:txBody>
      </p:sp>
      <p:sp>
        <p:nvSpPr>
          <p:cNvPr id="35846" name="Text Box 6"/>
          <p:cNvSpPr txBox="1">
            <a:spLocks noChangeArrowheads="1"/>
          </p:cNvSpPr>
          <p:nvPr/>
        </p:nvSpPr>
        <p:spPr bwMode="auto">
          <a:xfrm>
            <a:off x="900113" y="1773238"/>
            <a:ext cx="552450" cy="366712"/>
          </a:xfrm>
          <a:prstGeom prst="rect">
            <a:avLst/>
          </a:prstGeom>
          <a:noFill/>
          <a:ln w="9525">
            <a:noFill/>
            <a:miter lim="800000"/>
            <a:headEnd/>
            <a:tailEnd/>
          </a:ln>
        </p:spPr>
        <p:txBody>
          <a:bodyPr wrap="none">
            <a:spAutoFit/>
          </a:bodyPr>
          <a:lstStyle/>
          <a:p>
            <a:r>
              <a:rPr lang="en-AU">
                <a:solidFill>
                  <a:srgbClr val="FF0000"/>
                </a:solidFill>
              </a:rPr>
              <a:t>eye</a:t>
            </a:r>
          </a:p>
        </p:txBody>
      </p:sp>
      <p:sp>
        <p:nvSpPr>
          <p:cNvPr id="35847" name="Text Box 7"/>
          <p:cNvSpPr txBox="1">
            <a:spLocks noChangeArrowheads="1"/>
          </p:cNvSpPr>
          <p:nvPr/>
        </p:nvSpPr>
        <p:spPr bwMode="auto">
          <a:xfrm>
            <a:off x="1835150" y="2636838"/>
            <a:ext cx="692150" cy="366712"/>
          </a:xfrm>
          <a:prstGeom prst="rect">
            <a:avLst/>
          </a:prstGeom>
          <a:noFill/>
          <a:ln w="9525">
            <a:noFill/>
            <a:miter lim="800000"/>
            <a:headEnd/>
            <a:tailEnd/>
          </a:ln>
        </p:spPr>
        <p:txBody>
          <a:bodyPr wrap="none">
            <a:spAutoFit/>
          </a:bodyPr>
          <a:lstStyle/>
          <a:p>
            <a:r>
              <a:rPr lang="en-AU">
                <a:solidFill>
                  <a:srgbClr val="FF0000"/>
                </a:solidFill>
              </a:rPr>
              <a:t>moat</a:t>
            </a:r>
          </a:p>
        </p:txBody>
      </p:sp>
      <p:sp>
        <p:nvSpPr>
          <p:cNvPr id="35848" name="Text Box 8"/>
          <p:cNvSpPr txBox="1">
            <a:spLocks noChangeArrowheads="1"/>
          </p:cNvSpPr>
          <p:nvPr/>
        </p:nvSpPr>
        <p:spPr bwMode="auto">
          <a:xfrm>
            <a:off x="3132138" y="2852738"/>
            <a:ext cx="603250" cy="366712"/>
          </a:xfrm>
          <a:prstGeom prst="rect">
            <a:avLst/>
          </a:prstGeom>
          <a:noFill/>
          <a:ln w="9525">
            <a:noFill/>
            <a:miter lim="800000"/>
            <a:headEnd/>
            <a:tailEnd/>
          </a:ln>
        </p:spPr>
        <p:txBody>
          <a:bodyPr wrap="none">
            <a:spAutoFit/>
          </a:bodyPr>
          <a:lstStyle/>
          <a:p>
            <a:r>
              <a:rPr lang="en-AU">
                <a:solidFill>
                  <a:srgbClr val="FF0000"/>
                </a:solidFill>
              </a:rPr>
              <a:t>skirt</a:t>
            </a:r>
          </a:p>
        </p:txBody>
      </p:sp>
      <p:pic>
        <p:nvPicPr>
          <p:cNvPr id="35849" name="Picture 10"/>
          <p:cNvPicPr>
            <a:picLocks noChangeAspect="1" noChangeArrowheads="1"/>
          </p:cNvPicPr>
          <p:nvPr/>
        </p:nvPicPr>
        <p:blipFill>
          <a:blip r:embed="rId3"/>
          <a:srcRect/>
          <a:stretch>
            <a:fillRect/>
          </a:stretch>
        </p:blipFill>
        <p:spPr bwMode="auto">
          <a:xfrm>
            <a:off x="6875464" y="5831885"/>
            <a:ext cx="2089150" cy="70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reau_generic">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reau Blank">
  <a:themeElements>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bureau_generic</Template>
  <TotalTime>2598</TotalTime>
  <Words>2351</Words>
  <Application>Microsoft Office PowerPoint</Application>
  <PresentationFormat>On-screen Show (4:3)</PresentationFormat>
  <Paragraphs>350</Paragraphs>
  <Slides>52</Slides>
  <Notes>8</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bureau_generic</vt:lpstr>
      <vt:lpstr>Bureau Blank</vt:lpstr>
      <vt:lpstr>Eyewall replacement cycles and the tropical cyclone boundary layer</vt:lpstr>
      <vt:lpstr>Eyewall contraction, intensification and replacement</vt:lpstr>
      <vt:lpstr>How do secondary eyewalls form?</vt:lpstr>
      <vt:lpstr>What is the role of the BL in an ERC?</vt:lpstr>
      <vt:lpstr>Model description</vt:lpstr>
      <vt:lpstr>Is the BL "slaved" to the parent vortex?</vt:lpstr>
      <vt:lpstr>Spin-up of the nonlinear TCBL</vt:lpstr>
      <vt:lpstr>Spin-up of the linear TCBL</vt:lpstr>
      <vt:lpstr>A parametric profile for concentric eyewalls</vt:lpstr>
      <vt:lpstr>Diagnosed flow, nonlinear model</vt:lpstr>
      <vt:lpstr>Diagnosed flow, nonlinear model</vt:lpstr>
      <vt:lpstr>Same case, linear model</vt:lpstr>
      <vt:lpstr>The w∞ equation</vt:lpstr>
      <vt:lpstr>Why the outer RMW has a stronger updraft</vt:lpstr>
      <vt:lpstr>Sensitivity 1: Halve the outer RMW vorticity</vt:lpstr>
      <vt:lpstr>Hypothesis on role of the BL in SEF</vt:lpstr>
      <vt:lpstr>Observations of wind and vorticity in H. Rita</vt:lpstr>
      <vt:lpstr>Simulations of H. Katrina and Rita</vt:lpstr>
      <vt:lpstr>Net frictional forcing in the linear model</vt:lpstr>
      <vt:lpstr>Net frictional forcing</vt:lpstr>
      <vt:lpstr>Vorticity-divergence coupling</vt:lpstr>
      <vt:lpstr>Sensitivity 2: Make the “moat” deeper</vt:lpstr>
      <vt:lpstr>BL of Ooyama’s (1969) model</vt:lpstr>
      <vt:lpstr>Kepert (2001) compared to Ooyama (1969)</vt:lpstr>
      <vt:lpstr>First-order dynamics of the TCBL</vt:lpstr>
      <vt:lpstr>Summary so far …</vt:lpstr>
      <vt:lpstr>SEF/ERC in HNR1</vt:lpstr>
      <vt:lpstr>Boundary-layer evolution during ERC</vt:lpstr>
      <vt:lpstr>How well does the BL model reproduce HNR1?</vt:lpstr>
      <vt:lpstr>PowerPoint Presentation</vt:lpstr>
      <vt:lpstr>Boundary-layer evolution during ERC</vt:lpstr>
      <vt:lpstr>Sensitivity of the linear model to "wiggles"</vt:lpstr>
      <vt:lpstr>PowerPoint Presentation</vt:lpstr>
      <vt:lpstr>Linear TCBL flow with V "wiggles"</vt:lpstr>
      <vt:lpstr>Nonlinear TCBL flow with V "wiggles"</vt:lpstr>
      <vt:lpstr>Spatial filtering</vt:lpstr>
      <vt:lpstr>Filter properties</vt:lpstr>
      <vt:lpstr>Where is the eyewall frictional updraft?</vt:lpstr>
      <vt:lpstr>Updraft location with secondary eyewalls</vt:lpstr>
      <vt:lpstr>Eyewall updraft location, single eyewall</vt:lpstr>
      <vt:lpstr>Eyewall updraft location, secondary eyewall</vt:lpstr>
      <vt:lpstr>SEF/ERC in WRF “Nature Run”</vt:lpstr>
      <vt:lpstr>Cause and effect in fluid dynamics</vt:lpstr>
      <vt:lpstr>PowerPoint Presentation</vt:lpstr>
      <vt:lpstr>Concentric eyewalls, nonlinear</vt:lpstr>
      <vt:lpstr>Concentric eyewalls, linear</vt:lpstr>
      <vt:lpstr>Removing the nonlinear terms …</vt:lpstr>
      <vt:lpstr>BL flow for modified Rankine vortex</vt:lpstr>
      <vt:lpstr>Same vortex + small vorticity bump</vt:lpstr>
      <vt:lpstr>Same vortex + larger vorticity bump</vt:lpstr>
      <vt:lpstr>Adding/removing the vorticity bump …</vt:lpstr>
      <vt:lpstr>Conclusions</vt:lpstr>
    </vt:vector>
  </TitlesOfParts>
  <Company>Bureau of Meteorology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Kepert</dc:creator>
  <cp:lastModifiedBy>Jeff Kepert</cp:lastModifiedBy>
  <cp:revision>71</cp:revision>
  <dcterms:created xsi:type="dcterms:W3CDTF">2016-02-03T01:10:02Z</dcterms:created>
  <dcterms:modified xsi:type="dcterms:W3CDTF">2016-04-29T01:34:55Z</dcterms:modified>
</cp:coreProperties>
</file>