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handoutMasterIdLst>
    <p:handoutMasterId r:id="rId25"/>
  </p:handoutMasterIdLst>
  <p:sldIdLst>
    <p:sldId id="305" r:id="rId2"/>
    <p:sldId id="256" r:id="rId3"/>
    <p:sldId id="332" r:id="rId4"/>
    <p:sldId id="333" r:id="rId5"/>
    <p:sldId id="295" r:id="rId6"/>
    <p:sldId id="306" r:id="rId7"/>
    <p:sldId id="273" r:id="rId8"/>
    <p:sldId id="259" r:id="rId9"/>
    <p:sldId id="309" r:id="rId10"/>
    <p:sldId id="277" r:id="rId11"/>
    <p:sldId id="331" r:id="rId12"/>
    <p:sldId id="297" r:id="rId13"/>
    <p:sldId id="261" r:id="rId14"/>
    <p:sldId id="319" r:id="rId15"/>
    <p:sldId id="310" r:id="rId16"/>
    <p:sldId id="320" r:id="rId17"/>
    <p:sldId id="315" r:id="rId18"/>
    <p:sldId id="323" r:id="rId19"/>
    <p:sldId id="335" r:id="rId20"/>
    <p:sldId id="336" r:id="rId21"/>
    <p:sldId id="337" r:id="rId22"/>
    <p:sldId id="321"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1pPr>
    <a:lvl2pPr marL="457200" algn="l" rtl="0" eaLnBrk="0" fontAlgn="base" hangingPunct="0">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2pPr>
    <a:lvl3pPr marL="914400" algn="l" rtl="0" eaLnBrk="0" fontAlgn="base" hangingPunct="0">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3pPr>
    <a:lvl4pPr marL="1371600" algn="l" rtl="0" eaLnBrk="0" fontAlgn="base" hangingPunct="0">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4pPr>
    <a:lvl5pPr marL="1828800" algn="l" rtl="0" eaLnBrk="0" fontAlgn="base" hangingPunct="0">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5pPr>
    <a:lvl6pPr marL="22860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6pPr>
    <a:lvl7pPr marL="27432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7pPr>
    <a:lvl8pPr marL="32004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8pPr>
    <a:lvl9pPr marL="36576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0000"/>
    <a:srgbClr val="28287A"/>
    <a:srgbClr val="A21010"/>
    <a:srgbClr val="FF020C"/>
    <a:srgbClr val="D2E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91" autoAdjust="0"/>
    <p:restoredTop sz="92475" autoAdjust="0"/>
  </p:normalViewPr>
  <p:slideViewPr>
    <p:cSldViewPr snapToGrid="0">
      <p:cViewPr varScale="1">
        <p:scale>
          <a:sx n="174" d="100"/>
          <a:sy n="174" d="100"/>
        </p:scale>
        <p:origin x="-171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A401B7-685F-2F45-81F9-3230358E6B36}" type="datetimeFigureOut">
              <a:rPr lang="en-US" smtClean="0"/>
              <a:t>2/23/16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4BF41B-7507-A446-9B98-2F52BF7F56FB}" type="slidenum">
              <a:rPr lang="en-US" smtClean="0"/>
              <a:t>‹#›</a:t>
            </a:fld>
            <a:endParaRPr lang="en-US"/>
          </a:p>
        </p:txBody>
      </p:sp>
    </p:spTree>
    <p:extLst>
      <p:ext uri="{BB962C8B-B14F-4D97-AF65-F5344CB8AC3E}">
        <p14:creationId xmlns:p14="http://schemas.microsoft.com/office/powerpoint/2010/main" val="2768397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22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22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861388F4-A9B6-3642-863F-A177C24E1C33}" type="slidenum">
              <a:rPr lang="en-US"/>
              <a:pPr/>
              <a:t>‹#›</a:t>
            </a:fld>
            <a:endParaRPr lang="en-US"/>
          </a:p>
        </p:txBody>
      </p:sp>
    </p:spTree>
    <p:extLst>
      <p:ext uri="{BB962C8B-B14F-4D97-AF65-F5344CB8AC3E}">
        <p14:creationId xmlns:p14="http://schemas.microsoft.com/office/powerpoint/2010/main" val="423689773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pitchFamily="-111" charset="0"/>
        <a:ea typeface="ＭＳ Ｐゴシック" pitchFamily="-111" charset="-128"/>
        <a:cs typeface="ＭＳ Ｐゴシック" pitchFamily="-111" charset="-128"/>
      </a:defRPr>
    </a:lvl1pPr>
    <a:lvl2pPr marL="457200" algn="l" rtl="0" fontAlgn="base">
      <a:spcBef>
        <a:spcPct val="30000"/>
      </a:spcBef>
      <a:spcAft>
        <a:spcPct val="0"/>
      </a:spcAft>
      <a:defRPr sz="1200" kern="1200">
        <a:solidFill>
          <a:schemeClr val="tx1"/>
        </a:solidFill>
        <a:latin typeface="Arial" pitchFamily="-111" charset="0"/>
        <a:ea typeface="ＭＳ Ｐゴシック" pitchFamily="-111" charset="-128"/>
        <a:cs typeface="+mn-cs"/>
      </a:defRPr>
    </a:lvl2pPr>
    <a:lvl3pPr marL="914400" algn="l" rtl="0" fontAlgn="base">
      <a:spcBef>
        <a:spcPct val="30000"/>
      </a:spcBef>
      <a:spcAft>
        <a:spcPct val="0"/>
      </a:spcAft>
      <a:defRPr sz="1200" kern="1200">
        <a:solidFill>
          <a:schemeClr val="tx1"/>
        </a:solidFill>
        <a:latin typeface="Arial" pitchFamily="-111" charset="0"/>
        <a:ea typeface="ＭＳ Ｐゴシック" pitchFamily="-111" charset="-128"/>
        <a:cs typeface="+mn-cs"/>
      </a:defRPr>
    </a:lvl3pPr>
    <a:lvl4pPr marL="1371600" algn="l" rtl="0" fontAlgn="base">
      <a:spcBef>
        <a:spcPct val="30000"/>
      </a:spcBef>
      <a:spcAft>
        <a:spcPct val="0"/>
      </a:spcAft>
      <a:defRPr sz="1200" kern="1200">
        <a:solidFill>
          <a:schemeClr val="tx1"/>
        </a:solidFill>
        <a:latin typeface="Arial" pitchFamily="-111" charset="0"/>
        <a:ea typeface="ＭＳ Ｐゴシック" pitchFamily="-111" charset="-128"/>
        <a:cs typeface="+mn-cs"/>
      </a:defRPr>
    </a:lvl4pPr>
    <a:lvl5pPr marL="1828800" algn="l" rtl="0" fontAlgn="base">
      <a:spcBef>
        <a:spcPct val="30000"/>
      </a:spcBef>
      <a:spcAft>
        <a:spcPct val="0"/>
      </a:spcAft>
      <a:defRPr sz="1200" kern="1200">
        <a:solidFill>
          <a:schemeClr val="tx1"/>
        </a:solidFill>
        <a:latin typeface="Arial"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p:cNvSpPr>
          <p:nvPr>
            <p:ph type="sldImg"/>
          </p:nvPr>
        </p:nvSpPr>
        <p:spPr>
          <a:ln/>
        </p:spPr>
      </p:sp>
      <p:sp>
        <p:nvSpPr>
          <p:cNvPr id="14339" name="Notes Placeholder 2"/>
          <p:cNvSpPr>
            <a:spLocks noGrp="1"/>
          </p:cNvSpPr>
          <p:nvPr>
            <p:ph type="body" idx="1"/>
          </p:nvPr>
        </p:nvSpPr>
        <p:spPr>
          <a:noFill/>
          <a:ln/>
        </p:spPr>
        <p:txBody>
          <a:bodyPr/>
          <a:lstStyle/>
          <a:p>
            <a:r>
              <a:rPr lang="en-US" dirty="0" smtClean="0">
                <a:latin typeface="Arial" charset="0"/>
                <a:ea typeface="ＭＳ Ｐゴシック" charset="-128"/>
                <a:cs typeface="ＭＳ Ｐゴシック" charset="-128"/>
              </a:rPr>
              <a:t>Hurricane </a:t>
            </a:r>
            <a:r>
              <a:rPr lang="en-US" dirty="0" err="1" smtClean="0">
                <a:latin typeface="Arial" charset="0"/>
                <a:ea typeface="ＭＳ Ｐゴシック" charset="-128"/>
                <a:cs typeface="ＭＳ Ｐゴシック" charset="-128"/>
              </a:rPr>
              <a:t>Edouard</a:t>
            </a:r>
            <a:r>
              <a:rPr lang="en-US" dirty="0" smtClean="0">
                <a:latin typeface="Arial" charset="0"/>
                <a:ea typeface="ＭＳ Ｐゴシック" charset="-128"/>
                <a:cs typeface="ＭＳ Ｐゴシック" charset="-128"/>
              </a:rPr>
              <a:t> 16</a:t>
            </a:r>
            <a:r>
              <a:rPr lang="en-US" baseline="0" dirty="0" smtClean="0">
                <a:latin typeface="Arial" charset="0"/>
                <a:ea typeface="ＭＳ Ｐゴシック" charset="-128"/>
                <a:cs typeface="ＭＳ Ｐゴシック" charset="-128"/>
              </a:rPr>
              <a:t> September </a:t>
            </a:r>
            <a:r>
              <a:rPr lang="en-US" dirty="0" smtClean="0">
                <a:latin typeface="Arial" charset="0"/>
                <a:ea typeface="ＭＳ Ｐゴシック" charset="-128"/>
                <a:cs typeface="ＭＳ Ｐゴシック" charset="-128"/>
              </a:rPr>
              <a:t>2014</a:t>
            </a:r>
          </a:p>
        </p:txBody>
      </p:sp>
      <p:sp>
        <p:nvSpPr>
          <p:cNvPr id="14340" name="Slide Number Placeholder 3"/>
          <p:cNvSpPr>
            <a:spLocks noGrp="1"/>
          </p:cNvSpPr>
          <p:nvPr>
            <p:ph type="sldNum" sz="quarter" idx="5"/>
          </p:nvPr>
        </p:nvSpPr>
        <p:spPr>
          <a:noFill/>
        </p:spPr>
        <p:txBody>
          <a:bodyPr/>
          <a:lstStyle/>
          <a:p>
            <a:fld id="{BC985613-3CB2-F54B-8A0B-523B4FEE7926}" type="slidenum">
              <a:rPr lang="en-US" smtClean="0">
                <a:latin typeface="Arial" charset="0"/>
              </a:rPr>
              <a:pPr/>
              <a:t>1</a:t>
            </a:fld>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B64D90-29C0-7447-9DD1-3A630E6033A3}" type="slidenum">
              <a:rPr lang="en-US"/>
              <a:pPr/>
              <a:t>10</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sz="900"/>
              <a:t>• Goal of the HRD 2005 AOP was to upgrade SHIPS with Cione’s inner core SST correction ( see reference CIONE, J.J., and E.W. UHLHORN. Sea surface temperature variability in hurricanes: Implications with respect to intensity change. Monthly Weather Review, 131(8):1783-1796 (2003)) and demonstrate a 5% improvement in SHIPS intensity forecasts. We have yet to complete the 2005 evaluation, but rerunning the 2004 storms with the new correction demonstrated a 4% improvement over the operational SHIPS. This year should be at least as good, given storms such as Ophelia, Rita and Katrina.</a:t>
            </a:r>
          </a:p>
          <a:p>
            <a:r>
              <a:rPr lang="en-US" sz="900"/>
              <a:t>• Figure shows actual improvement from rerun of the 2004 season in kt (not %). Note dramatic improvement for hurricanes and especially storms undergoing rapid intensification (&gt;25 kt in 24 h), particularly beyond 48 h. Reason for dramatic improvement at later forecast periods is importance of the SST predictor in SHIPS at later times.</a:t>
            </a:r>
          </a:p>
          <a:p>
            <a:r>
              <a:rPr lang="en-US" sz="900"/>
              <a:t>• Important note: SHIPS is an example of providing guidance on guidance,as it uses the global model initial conditions and forecast output as predictors. SST is one of the most important of the predictors and the operational version uses the Reynold’s weekly SST. Where the new version is providing improvements is by adding internal storm information, the correction of the Reynold’s SST by a value more representative of what should be under the eyewall. This is a trend in the development of SHIPS that is telling us that to do intensity right we need to know more about the current state of the inner vortex that is not represented in the global model fields. Mark DeMaria has demonstrated similar improvements by using IR satellite information and flight level data. Unfortunately, that information is only available at the initial time and does not seem to show that much improvement to longer time intervals, whereas Cione’s algorithm is applied to all forecast times and seems to better reflect the actual storm conditions.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4C2C64-2AA4-A443-897B-DC201FAC8CD6}" type="slidenum">
              <a:rPr lang="en-US"/>
              <a:pPr/>
              <a:t>12</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sz="1000"/>
              <a:t>• As the new models are developed to deal with intensity and structure we need to develop new metrics for model and forecast evaluation beyond the traditional minimum central pressure and peak surface wind. The NWS metric of the peak 1-min sustained surface wind anywhere is not as meaningful anymore. A model or forecast could be correct on those parameters for the wrong reason. Customers want to know more about the impacts to expect and that means structure and size matter. Proposed new metrics are structure (radii of 35, 50, 65 kt, and radius of maximum wind in different quadrants) and rapid intensification (FAR vs POD). They need to be tested and improved with data as well as model output.</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69C88E-AD9F-AA4F-A2CF-0EC05605EFA7}" type="slidenum">
              <a:rPr lang="en-US"/>
              <a:pPr/>
              <a:t>13</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sz="1000" dirty="0" smtClean="0"/>
              <a:t>• </a:t>
            </a:r>
            <a:r>
              <a:rPr lang="en-US" sz="1000" dirty="0"/>
              <a:t>HRD developed the capability to make a three-dimensional analysis from automatically quality-controlled Doppler data as part of JHT and a G-IV Doppler radar upgrade proposals.  Horizontal and vertical cross sections of these analyses were transmitted from the P3 to NHC.  The three-dimensional analyses have a vertical resolution of .5 km and a horizontal resolution of 4 km.  Analyses of the horizontal and vertical distribution of radius-height-averaged winds are examples of those sent to NHC in nearly all storms for the late phase of IFEX.  HRD cooperated with NHC to produce analyses of the greatest interest to NHC, namely the 4-km x 4-km x 0.5-km analyses at 500 m and 1 km.</a:t>
            </a:r>
          </a:p>
          <a:p>
            <a:r>
              <a:rPr lang="en-US" sz="1000" dirty="0"/>
              <a:t>• Goal is to provide QC Doppler radar-radial-velocity observations from NOAA G-IV and WP-3D aircraft in real time to EMC for assimilation into HWRF. HWRF will be able to use data at 1.5 km horizontal resolution and finer vertical resolution to initialize winds in  TC core and immediate environments. Only way to consistently obtain such data is X-Band airborne Doppler radar. 32 real-time analyses sent via SATCOM for NHC</a:t>
            </a:r>
          </a:p>
          <a:p>
            <a:pPr eaLnBrk="0" hangingPunct="0">
              <a:spcBef>
                <a:spcPct val="0"/>
              </a:spcBef>
            </a:pPr>
            <a:r>
              <a:rPr lang="en-US" sz="1000" dirty="0"/>
              <a:t>Katrina:	5 analyses on 25 August</a:t>
            </a:r>
          </a:p>
          <a:p>
            <a:pPr eaLnBrk="0" hangingPunct="0">
              <a:spcBef>
                <a:spcPct val="0"/>
              </a:spcBef>
            </a:pPr>
            <a:r>
              <a:rPr lang="en-US" sz="1000" dirty="0"/>
              <a:t>		4 analyses on 27 August</a:t>
            </a:r>
          </a:p>
          <a:p>
            <a:pPr eaLnBrk="0" hangingPunct="0">
              <a:spcBef>
                <a:spcPct val="0"/>
              </a:spcBef>
            </a:pPr>
            <a:r>
              <a:rPr lang="en-US" sz="1000" dirty="0"/>
              <a:t>		5 analyses on 28 August</a:t>
            </a:r>
          </a:p>
          <a:p>
            <a:pPr eaLnBrk="0" hangingPunct="0">
              <a:spcBef>
                <a:spcPct val="0"/>
              </a:spcBef>
            </a:pPr>
            <a:r>
              <a:rPr lang="en-US" sz="1000" dirty="0"/>
              <a:t>Ophelia:	2 analyses on 8 September</a:t>
            </a:r>
          </a:p>
          <a:p>
            <a:pPr eaLnBrk="0" hangingPunct="0">
              <a:spcBef>
                <a:spcPct val="0"/>
              </a:spcBef>
            </a:pPr>
            <a:r>
              <a:rPr lang="en-US" sz="1000" dirty="0"/>
              <a:t>		3 analyses on 9 September</a:t>
            </a:r>
          </a:p>
          <a:p>
            <a:pPr eaLnBrk="0" hangingPunct="0">
              <a:spcBef>
                <a:spcPct val="0"/>
              </a:spcBef>
            </a:pPr>
            <a:r>
              <a:rPr lang="en-US" sz="1000" dirty="0"/>
              <a:t>		5 analyses on 11 September</a:t>
            </a:r>
          </a:p>
          <a:p>
            <a:pPr eaLnBrk="0" hangingPunct="0">
              <a:spcBef>
                <a:spcPct val="0"/>
              </a:spcBef>
            </a:pPr>
            <a:r>
              <a:rPr lang="en-US" sz="1000" dirty="0"/>
              <a:t>		2 analyses on 12 September</a:t>
            </a:r>
          </a:p>
          <a:p>
            <a:pPr eaLnBrk="0" hangingPunct="0">
              <a:spcBef>
                <a:spcPct val="0"/>
              </a:spcBef>
            </a:pPr>
            <a:r>
              <a:rPr lang="en-US" sz="1000" dirty="0"/>
              <a:t>Rita:		1 analysis on 20 September</a:t>
            </a:r>
          </a:p>
          <a:p>
            <a:pPr eaLnBrk="0" hangingPunct="0">
              <a:spcBef>
                <a:spcPct val="0"/>
              </a:spcBef>
            </a:pPr>
            <a:r>
              <a:rPr lang="en-US" sz="1000" dirty="0"/>
              <a:t>		4 analyses on 21 September</a:t>
            </a:r>
          </a:p>
          <a:p>
            <a:pPr eaLnBrk="0" hangingPunct="0">
              <a:spcBef>
                <a:spcPct val="0"/>
              </a:spcBef>
            </a:pPr>
            <a:r>
              <a:rPr lang="en-US" sz="1000" dirty="0"/>
              <a:t>		1 analysis on 22 September</a:t>
            </a:r>
          </a:p>
          <a:p>
            <a:endParaRPr lang="en-US" sz="10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0ABA0E-DE16-F844-BF51-796131774116}" type="slidenum">
              <a:rPr lang="en-US"/>
              <a:pPr/>
              <a:t>15</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sz="1000"/>
              <a:t>• Surface wind field work is mainly supported through a NOPP that Hans Graber controls (collaboration between UM, USACE, HRD, and Vince Cardone’s Ocean Weather). HRD receives support to provide them near real-time surface winds to drive their surge and wave models. HRD also receives support for these wind fields from the USACE, particularly for the production of wind fields for past storms to use for model testing. Finally, some of the support comes from the development of a wind model for the State of Florida CAT model effort in collaboration with FSU, FIU, and UF.</a:t>
            </a:r>
          </a:p>
          <a:p>
            <a:endParaRPr lang="en-US" sz="1000"/>
          </a:p>
          <a:p>
            <a:endParaRPr lang="en-US"/>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Map shows flight tracks for all of the NOAA missions (color coded are the flight level winds for the P-3 missions</a:t>
            </a:r>
            <a:r>
              <a:rPr lang="en-US" baseline="0" dirty="0" smtClean="0">
                <a:latin typeface="Calibri" charset="0"/>
              </a:rPr>
              <a:t>)</a:t>
            </a:r>
            <a:endParaRPr lang="en-US" dirty="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Map shows flight tracks for all of the NOAA missions (color coded are the flight level winds for the P-3 missions</a:t>
            </a:r>
            <a:r>
              <a:rPr lang="en-US" baseline="0" dirty="0" smtClean="0">
                <a:latin typeface="Calibri" charset="0"/>
              </a:rPr>
              <a:t>)</a:t>
            </a:r>
            <a:endParaRPr lang="en-US" dirty="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Map shows flight tracks for all of the NOAA missions (color coded are the flight level winds for the P-3 missions</a:t>
            </a:r>
            <a:r>
              <a:rPr lang="en-US" baseline="0" dirty="0" smtClean="0">
                <a:latin typeface="Calibri" charset="0"/>
              </a:rPr>
              <a:t>)</a:t>
            </a:r>
            <a:endParaRPr lang="en-US" dirty="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Rectangle 3"/>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defRPr/>
            </a:pPr>
            <a:r>
              <a:rPr lang="en-US" dirty="0" smtClean="0">
                <a:latin typeface="Arial" charset="0"/>
              </a:rPr>
              <a:t>Since 15 May 2010 HRD has maintained our Blog on </a:t>
            </a:r>
            <a:r>
              <a:rPr lang="en-US" dirty="0" err="1" smtClean="0">
                <a:latin typeface="Arial" charset="0"/>
              </a:rPr>
              <a:t>Wordpress</a:t>
            </a:r>
            <a:r>
              <a:rPr lang="en-US" dirty="0" smtClean="0">
                <a:latin typeface="Arial" charset="0"/>
              </a:rPr>
              <a:t> which supports a RSS feed, Twitter, and Facebook accounts. </a:t>
            </a:r>
          </a:p>
          <a:p>
            <a:pPr eaLnBrk="1" hangingPunct="1">
              <a:defRPr/>
            </a:pPr>
            <a:endParaRPr lang="en-US" dirty="0" smtClean="0">
              <a:latin typeface="Arial" charset="0"/>
            </a:endParaRPr>
          </a:p>
          <a:p>
            <a:pPr eaLnBrk="1" hangingPunct="1">
              <a:defRPr/>
            </a:pPr>
            <a:r>
              <a:rPr lang="en-US" dirty="0" err="1" smtClean="0">
                <a:latin typeface="Arial" charset="0"/>
              </a:rPr>
              <a:t>Wordpress</a:t>
            </a:r>
            <a:r>
              <a:rPr lang="en-US" dirty="0" smtClean="0">
                <a:latin typeface="Arial" charset="0"/>
              </a:rPr>
              <a:t> Stats: 1,126 posts (18-19 posts per month), 249 comments. Most posts are during the hurricane season where we post our updates on field activities whenever we are operating.</a:t>
            </a:r>
          </a:p>
          <a:p>
            <a:pPr eaLnBrk="1" hangingPunct="1">
              <a:defRPr/>
            </a:pPr>
            <a:endParaRPr lang="en-US" dirty="0" smtClean="0">
              <a:latin typeface="Arial" charset="0"/>
            </a:endParaRPr>
          </a:p>
          <a:p>
            <a:pPr eaLnBrk="1" hangingPunct="1">
              <a:defRPr/>
            </a:pPr>
            <a:r>
              <a:rPr lang="en-US" dirty="0" err="1" smtClean="0">
                <a:latin typeface="Arial" charset="0"/>
              </a:rPr>
              <a:t>Wordpress</a:t>
            </a:r>
            <a:r>
              <a:rPr lang="en-US" dirty="0" smtClean="0">
                <a:latin typeface="Arial" charset="0"/>
              </a:rPr>
              <a:t> Blog Views by Month and Year</a:t>
            </a:r>
          </a:p>
          <a:p>
            <a:pPr eaLnBrk="1">
              <a:defRPr/>
            </a:pPr>
            <a:endParaRPr lang="en-US" sz="1200" b="1" kern="1200" dirty="0" smtClean="0">
              <a:solidFill>
                <a:schemeClr val="tx1"/>
              </a:solidFill>
              <a:latin typeface="Arial" pitchFamily="-65" charset="0"/>
              <a:ea typeface="ＭＳ Ｐゴシック" pitchFamily="-111" charset="-128"/>
              <a:cs typeface="ＭＳ Ｐゴシック" pitchFamily="-111" charset="-128"/>
            </a:endParaRPr>
          </a:p>
          <a:p>
            <a:pPr eaLnBrk="1">
              <a:defRPr/>
            </a:pPr>
            <a:r>
              <a:rPr lang="en-US" sz="1200" b="1" kern="1200" dirty="0" smtClean="0">
                <a:solidFill>
                  <a:schemeClr val="tx1"/>
                </a:solidFill>
                <a:latin typeface="Arial" pitchFamily="-65" charset="0"/>
                <a:ea typeface="ＭＳ Ｐゴシック" pitchFamily="-111" charset="-128"/>
                <a:cs typeface="ＭＳ Ｐゴシック" pitchFamily="-111" charset="-128"/>
              </a:rPr>
              <a:t>	Jan	Feb	Mar	Apr	May	Jun	Jul	Aug	Sep	Oct	Nov	Dec	Total	</a:t>
            </a:r>
          </a:p>
          <a:p>
            <a:pPr eaLnBrk="1">
              <a:defRPr/>
            </a:pPr>
            <a:r>
              <a:rPr lang="en-US" sz="1200" b="1" kern="1200" dirty="0" smtClean="0">
                <a:solidFill>
                  <a:schemeClr val="tx1"/>
                </a:solidFill>
                <a:latin typeface="Arial" pitchFamily="-65" charset="0"/>
                <a:ea typeface="ＭＳ Ｐゴシック" pitchFamily="-111" charset="-128"/>
                <a:cs typeface="ＭＳ Ｐゴシック" pitchFamily="-111" charset="-128"/>
              </a:rPr>
              <a:t>2010	</a:t>
            </a:r>
            <a:r>
              <a:rPr lang="en-US" sz="1200" kern="1200" dirty="0" smtClean="0">
                <a:solidFill>
                  <a:schemeClr val="tx1"/>
                </a:solidFill>
                <a:latin typeface="Arial" pitchFamily="-65" charset="0"/>
                <a:ea typeface="ＭＳ Ｐゴシック" pitchFamily="-111" charset="-128"/>
                <a:cs typeface="ＭＳ Ｐゴシック" pitchFamily="-111" charset="-128"/>
              </a:rPr>
              <a:t>				152	753	1,790	3,463	5,521	2,047	1,479	1,019	16,224	</a:t>
            </a:r>
          </a:p>
          <a:p>
            <a:pPr eaLnBrk="1">
              <a:defRPr/>
            </a:pPr>
            <a:r>
              <a:rPr lang="en-US" sz="1200" b="1" kern="1200" dirty="0" smtClean="0">
                <a:solidFill>
                  <a:schemeClr val="tx1"/>
                </a:solidFill>
                <a:latin typeface="Arial" pitchFamily="-65" charset="0"/>
                <a:ea typeface="ＭＳ Ｐゴシック" pitchFamily="-111" charset="-128"/>
                <a:cs typeface="ＭＳ Ｐゴシック" pitchFamily="-111" charset="-128"/>
              </a:rPr>
              <a:t>2011	</a:t>
            </a:r>
            <a:r>
              <a:rPr lang="en-US" sz="1200" kern="1200" dirty="0" smtClean="0">
                <a:solidFill>
                  <a:schemeClr val="tx1"/>
                </a:solidFill>
                <a:latin typeface="Arial" pitchFamily="-65" charset="0"/>
                <a:ea typeface="ＭＳ Ｐゴシック" pitchFamily="-111" charset="-128"/>
                <a:cs typeface="ＭＳ Ｐゴシック" pitchFamily="-111" charset="-128"/>
              </a:rPr>
              <a:t>1,028	927	1,152	1,143	1,417	1,495	1,959	7,195	2,588	1,885	1,659	1,231	23,679	</a:t>
            </a:r>
          </a:p>
          <a:p>
            <a:pPr eaLnBrk="1">
              <a:defRPr/>
            </a:pPr>
            <a:r>
              <a:rPr lang="en-US" sz="1200" b="1" kern="1200" dirty="0" smtClean="0">
                <a:solidFill>
                  <a:schemeClr val="tx1"/>
                </a:solidFill>
                <a:latin typeface="Arial" pitchFamily="-65" charset="0"/>
                <a:ea typeface="ＭＳ Ｐゴシック" pitchFamily="-111" charset="-128"/>
                <a:cs typeface="ＭＳ Ｐゴシック" pitchFamily="-111" charset="-128"/>
              </a:rPr>
              <a:t>2012	</a:t>
            </a:r>
            <a:r>
              <a:rPr lang="en-US" sz="1200" kern="1200" dirty="0" smtClean="0">
                <a:solidFill>
                  <a:schemeClr val="tx1"/>
                </a:solidFill>
                <a:latin typeface="Arial" pitchFamily="-65" charset="0"/>
                <a:ea typeface="ＭＳ Ｐゴシック" pitchFamily="-111" charset="-128"/>
                <a:cs typeface="ＭＳ Ｐゴシック" pitchFamily="-111" charset="-128"/>
              </a:rPr>
              <a:t>1,139	1,179	1,305	1,456	1,754	1,855	1,929	14,433	4,537	5,302	3,179	2,770	40,838	</a:t>
            </a:r>
          </a:p>
          <a:p>
            <a:pPr eaLnBrk="1">
              <a:defRPr/>
            </a:pPr>
            <a:r>
              <a:rPr lang="en-US" sz="1200" b="1" kern="1200" dirty="0" smtClean="0">
                <a:solidFill>
                  <a:schemeClr val="tx1"/>
                </a:solidFill>
                <a:latin typeface="Arial" pitchFamily="-65" charset="0"/>
                <a:ea typeface="ＭＳ Ｐゴシック" pitchFamily="-111" charset="-128"/>
                <a:cs typeface="ＭＳ Ｐゴシック" pitchFamily="-111" charset="-128"/>
              </a:rPr>
              <a:t>2013	</a:t>
            </a:r>
            <a:r>
              <a:rPr lang="en-US" sz="1200" kern="1200" dirty="0" smtClean="0">
                <a:solidFill>
                  <a:schemeClr val="tx1"/>
                </a:solidFill>
                <a:latin typeface="Arial" pitchFamily="-65" charset="0"/>
                <a:ea typeface="ＭＳ Ｐゴシック" pitchFamily="-111" charset="-128"/>
                <a:cs typeface="ＭＳ Ｐゴシック" pitchFamily="-111" charset="-128"/>
              </a:rPr>
              <a:t>3,702	1,880	1,687	1,323	2,264	1,736	2,622	4,619	7,276	1,369	1,167	1,292	30,937	</a:t>
            </a:r>
          </a:p>
          <a:p>
            <a:pPr eaLnBrk="1">
              <a:defRPr/>
            </a:pPr>
            <a:r>
              <a:rPr lang="en-US" sz="1200" b="1" kern="1200" dirty="0" smtClean="0">
                <a:solidFill>
                  <a:schemeClr val="tx1"/>
                </a:solidFill>
                <a:latin typeface="Arial" pitchFamily="-65" charset="0"/>
                <a:ea typeface="ＭＳ Ｐゴシック" pitchFamily="-111" charset="-128"/>
                <a:cs typeface="ＭＳ Ｐゴシック" pitchFamily="-111" charset="-128"/>
              </a:rPr>
              <a:t>2014	</a:t>
            </a:r>
            <a:r>
              <a:rPr lang="en-US" sz="1200" dirty="0" smtClean="0">
                <a:effectLst/>
              </a:rPr>
              <a:t>1,591	1,493	1,457	1,608	1,738	2,390	3,773	4,744	4,591	3,314	2,271	2,423	</a:t>
            </a:r>
            <a:r>
              <a:rPr lang="en-US" sz="1200" dirty="0" smtClean="0"/>
              <a:t>31,393</a:t>
            </a:r>
          </a:p>
          <a:p>
            <a:pPr eaLnBrk="1">
              <a:defRPr/>
            </a:pPr>
            <a:r>
              <a:rPr lang="en-US" sz="1200" dirty="0" smtClean="0"/>
              <a:t>	</a:t>
            </a:r>
          </a:p>
          <a:p>
            <a:pPr eaLnBrk="1">
              <a:defRPr/>
            </a:pPr>
            <a:r>
              <a:rPr lang="en-US" sz="1200" b="1" dirty="0" smtClean="0"/>
              <a:t>2015</a:t>
            </a:r>
            <a:r>
              <a:rPr lang="en-US" sz="1200" dirty="0" smtClean="0"/>
              <a:t>	</a:t>
            </a:r>
            <a:r>
              <a:rPr lang="en-US" sz="1200" dirty="0" smtClean="0">
                <a:effectLst/>
              </a:rPr>
              <a:t>1,913	1,684											  </a:t>
            </a:r>
            <a:r>
              <a:rPr lang="en-US" sz="1200" dirty="0" smtClean="0"/>
              <a:t>3,597</a:t>
            </a:r>
            <a:r>
              <a:rPr lang="en-US" sz="1200" kern="1200" dirty="0" smtClean="0">
                <a:solidFill>
                  <a:schemeClr val="tx1"/>
                </a:solidFill>
                <a:latin typeface="Arial" pitchFamily="-65" charset="0"/>
                <a:ea typeface="ＭＳ Ｐゴシック" pitchFamily="-111" charset="-128"/>
                <a:cs typeface="ＭＳ Ｐゴシック" pitchFamily="-111" charset="-128"/>
              </a:rPr>
              <a:t>									</a:t>
            </a:r>
          </a:p>
          <a:p>
            <a:pPr eaLnBrk="1">
              <a:defRPr/>
            </a:pPr>
            <a:r>
              <a:rPr lang="en-US" sz="1200" kern="1200" dirty="0" smtClean="0">
                <a:solidFill>
                  <a:schemeClr val="tx1"/>
                </a:solidFill>
                <a:latin typeface="Arial" pitchFamily="-65" charset="0"/>
                <a:ea typeface="ＭＳ Ｐゴシック" pitchFamily="-111" charset="-128"/>
                <a:cs typeface="ＭＳ Ｐゴシック" pitchFamily="-111" charset="-128"/>
              </a:rPr>
              <a:t>Since late September 2013 HRD has tracked web pages using Google Analytics:</a:t>
            </a:r>
          </a:p>
          <a:p>
            <a:pPr eaLnBrk="1">
              <a:defRPr/>
            </a:pPr>
            <a:r>
              <a:rPr lang="en-US" sz="1200" kern="1200" dirty="0" smtClean="0">
                <a:solidFill>
                  <a:schemeClr val="tx1"/>
                </a:solidFill>
                <a:latin typeface="Arial" pitchFamily="-65" charset="0"/>
                <a:ea typeface="ＭＳ Ｐゴシック" pitchFamily="-111" charset="-128"/>
                <a:cs typeface="ＭＳ Ｐゴシック" pitchFamily="-111" charset="-128"/>
              </a:rPr>
              <a:t>HRD Web site Stats: Since late September 2013 a total of 188,460 visits or 47,000 visits per month with 383,873 page views</a:t>
            </a:r>
          </a:p>
          <a:p>
            <a:pPr eaLnBrk="1">
              <a:defRPr/>
            </a:pPr>
            <a:endParaRPr lang="en-US" sz="1200" kern="1200" dirty="0" smtClean="0">
              <a:solidFill>
                <a:schemeClr val="tx1"/>
              </a:solidFill>
              <a:latin typeface="Arial" pitchFamily="-65" charset="0"/>
              <a:ea typeface="ＭＳ Ｐゴシック" pitchFamily="-111" charset="-128"/>
              <a:cs typeface="ＭＳ Ｐゴシック" pitchFamily="-111" charset="-128"/>
            </a:endParaRPr>
          </a:p>
          <a:p>
            <a:pPr eaLnBrk="1">
              <a:defRPr/>
            </a:pPr>
            <a:r>
              <a:rPr lang="en-US" sz="1200" kern="1200" dirty="0" smtClean="0">
                <a:solidFill>
                  <a:schemeClr val="tx1"/>
                </a:solidFill>
                <a:latin typeface="Arial" pitchFamily="-65" charset="0"/>
                <a:ea typeface="ＭＳ Ｐゴシック" pitchFamily="-111" charset="-128"/>
                <a:cs typeface="ＭＳ Ｐゴシック" pitchFamily="-111" charset="-128"/>
              </a:rPr>
              <a:t>Twitter Stats: 1,666 tweets of which 1,126 are directly from the </a:t>
            </a:r>
            <a:r>
              <a:rPr lang="en-US" sz="1200" kern="1200" dirty="0" err="1" smtClean="0">
                <a:solidFill>
                  <a:schemeClr val="tx1"/>
                </a:solidFill>
                <a:latin typeface="Arial" pitchFamily="-65" charset="0"/>
                <a:ea typeface="ＭＳ Ｐゴシック" pitchFamily="-111" charset="-128"/>
                <a:cs typeface="ＭＳ Ｐゴシック" pitchFamily="-111" charset="-128"/>
              </a:rPr>
              <a:t>Wordpress</a:t>
            </a:r>
            <a:r>
              <a:rPr lang="en-US" sz="1200" kern="1200" dirty="0" smtClean="0">
                <a:solidFill>
                  <a:schemeClr val="tx1"/>
                </a:solidFill>
                <a:latin typeface="Arial" pitchFamily="-65" charset="0"/>
                <a:ea typeface="ＭＳ Ｐゴシック" pitchFamily="-111" charset="-128"/>
                <a:cs typeface="ＭＳ Ｐゴシック" pitchFamily="-111" charset="-128"/>
              </a:rPr>
              <a:t> Blog and the rest from “Tweets from the Eye” which we do directly to Twitter from the NOAA aircraft during missions. “Tweets from the Eye” are a very effective and popular outreach tool helping educate the Public to what NOAA does. </a:t>
            </a:r>
          </a:p>
          <a:p>
            <a:pPr eaLnBrk="1" hangingPunct="1">
              <a:defRPr/>
            </a:pPr>
            <a:endParaRPr lang="en-US" dirty="0" smtClean="0">
              <a:latin typeface="Arial" charset="0"/>
            </a:endParaRPr>
          </a:p>
          <a:p>
            <a:endParaRPr lang="en-US" dirty="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F06851-D515-6541-BC22-B8BDCD3CCA76}" type="slidenum">
              <a:rPr lang="en-US"/>
              <a:pPr/>
              <a:t>2</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F06851-D515-6541-BC22-B8BDCD3CCA76}" type="slidenum">
              <a:rPr lang="en-US"/>
              <a:pPr/>
              <a:t>3</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F06851-D515-6541-BC22-B8BDCD3CCA76}" type="slidenum">
              <a:rPr lang="en-US"/>
              <a:pPr/>
              <a:t>4</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AB8E17B-C71A-BF40-84B8-05D1E3EFCEC4}" type="slidenum">
              <a:rPr lang="en-US"/>
              <a:pPr/>
              <a:t>5</a:t>
            </a:fld>
            <a:endParaRPr lang="en-US"/>
          </a:p>
        </p:txBody>
      </p:sp>
      <p:sp>
        <p:nvSpPr>
          <p:cNvPr id="82946"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89710" tIns="44855" rIns="89710" bIns="44855" anchor="b">
            <a:prstTxWarp prst="textNoShape">
              <a:avLst/>
            </a:prstTxWarp>
          </a:bodyPr>
          <a:lstStyle/>
          <a:p>
            <a:pPr algn="r" defTabSz="896938" eaLnBrk="1" hangingPunct="1"/>
            <a:fld id="{B780996D-9324-7D47-AE0A-C8B6B01AA95F}" type="slidenum">
              <a:rPr lang="en-US" sz="1100"/>
              <a:pPr algn="r" defTabSz="896938" eaLnBrk="1" hangingPunct="1"/>
              <a:t>5</a:t>
            </a:fld>
            <a:endParaRPr lang="en-US" sz="1100"/>
          </a:p>
        </p:txBody>
      </p:sp>
      <p:sp>
        <p:nvSpPr>
          <p:cNvPr id="82947" name="Text Box 2"/>
          <p:cNvSpPr txBox="1">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2948" name="Text Box 3"/>
          <p:cNvSpPr txBox="1">
            <a:spLocks noGrp="1" noChangeArrowheads="1"/>
          </p:cNvSpPr>
          <p:nvPr>
            <p:ph type="body" idx="1"/>
          </p:nvPr>
        </p:nvSpPr>
        <p:spPr bwMode="auto">
          <a:xfrm>
            <a:off x="890588" y="4284663"/>
            <a:ext cx="4905375" cy="3921125"/>
          </a:xfrm>
          <a:prstGeom prst="rect">
            <a:avLst/>
          </a:prstGeom>
          <a:noFill/>
          <a:ln>
            <a:solidFill>
              <a:srgbClr val="000000"/>
            </a:solidFill>
            <a:round/>
            <a:headEnd/>
            <a:tailEnd/>
          </a:ln>
        </p:spPr>
        <p:txBody>
          <a:bodyPr lIns="89710" tIns="44855" rIns="89710" bIns="44855" anchor="ctr">
            <a:prstTxWarp prst="textNoShape">
              <a:avLst/>
            </a:prstTxWarp>
          </a:bodyPr>
          <a:lstStyle/>
          <a:p>
            <a:pPr marL="114300" lvl="1">
              <a:lnSpc>
                <a:spcPct val="95000"/>
              </a:lnSpc>
              <a:spcBef>
                <a:spcPts val="675"/>
              </a:spcBef>
              <a:spcAft>
                <a:spcPts val="450"/>
              </a:spcAft>
            </a:pPr>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2E495B9-8133-0B44-B079-11DECFE9F67A}" type="slidenum">
              <a:rPr lang="en-US"/>
              <a:pPr/>
              <a:t>6</a:t>
            </a:fld>
            <a:endParaRPr lang="en-US"/>
          </a:p>
        </p:txBody>
      </p:sp>
      <p:sp>
        <p:nvSpPr>
          <p:cNvPr id="78850"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89710" tIns="44855" rIns="89710" bIns="44855" anchor="b">
            <a:prstTxWarp prst="textNoShape">
              <a:avLst/>
            </a:prstTxWarp>
          </a:bodyPr>
          <a:lstStyle/>
          <a:p>
            <a:pPr algn="r" defTabSz="896938" eaLnBrk="1" hangingPunct="1"/>
            <a:fld id="{9F6E2073-17FB-4548-A861-964FE153D6CC}" type="slidenum">
              <a:rPr lang="en-US" sz="1100"/>
              <a:pPr algn="r" defTabSz="896938" eaLnBrk="1" hangingPunct="1"/>
              <a:t>6</a:t>
            </a:fld>
            <a:endParaRPr lang="en-US" sz="1100"/>
          </a:p>
        </p:txBody>
      </p:sp>
      <p:sp>
        <p:nvSpPr>
          <p:cNvPr id="78851" name="Text Box 2"/>
          <p:cNvSpPr txBox="1">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8852" name="Text Box 3"/>
          <p:cNvSpPr txBox="1">
            <a:spLocks noGrp="1" noChangeArrowheads="1"/>
          </p:cNvSpPr>
          <p:nvPr>
            <p:ph type="body" idx="1"/>
          </p:nvPr>
        </p:nvSpPr>
        <p:spPr bwMode="auto">
          <a:xfrm>
            <a:off x="890588" y="4284663"/>
            <a:ext cx="4905375" cy="3921125"/>
          </a:xfrm>
          <a:prstGeom prst="rect">
            <a:avLst/>
          </a:prstGeom>
          <a:noFill/>
          <a:ln>
            <a:solidFill>
              <a:srgbClr val="000000"/>
            </a:solidFill>
            <a:round/>
            <a:headEnd/>
            <a:tailEnd/>
          </a:ln>
        </p:spPr>
        <p:txBody>
          <a:bodyPr lIns="89710" tIns="44855" rIns="89710" bIns="44855" anchor="ctr">
            <a:prstTxWarp prst="textNoShape">
              <a:avLst/>
            </a:prstTxWarp>
          </a:bodyPr>
          <a:lstStyle/>
          <a:p>
            <a:pPr>
              <a:lnSpc>
                <a:spcPct val="90000"/>
              </a:lnSpc>
              <a:spcBef>
                <a:spcPct val="20000"/>
              </a:spcBef>
              <a:buFontTx/>
              <a:buChar char="•"/>
            </a:pPr>
            <a:r>
              <a:rPr lang="en-GB"/>
              <a:t>Guide and accelerate HFS improvements (HFS)</a:t>
            </a:r>
          </a:p>
          <a:p>
            <a:pPr marL="114300" lvl="1">
              <a:lnSpc>
                <a:spcPct val="90000"/>
              </a:lnSpc>
            </a:pPr>
            <a:r>
              <a:rPr lang="en-GB"/>
              <a:t>Accelerate NOAA operational HFS &amp; GFS development </a:t>
            </a:r>
          </a:p>
          <a:p>
            <a:pPr marL="114300" lvl="1">
              <a:lnSpc>
                <a:spcPct val="90000"/>
              </a:lnSpc>
            </a:pPr>
            <a:r>
              <a:rPr lang="en-GB"/>
              <a:t>R&amp;D to improve HFS and GFS (need basic research)</a:t>
            </a:r>
            <a:endParaRPr lang="en-US"/>
          </a:p>
          <a:p>
            <a:pPr marL="114300" lvl="1">
              <a:lnSpc>
                <a:spcPct val="90000"/>
              </a:lnSpc>
            </a:pPr>
            <a:r>
              <a:rPr lang="en-GB"/>
              <a:t>R&amp;D </a:t>
            </a:r>
            <a:r>
              <a:rPr lang="en-US"/>
              <a:t>for HFS and GFS ensemble systems (need basic research)</a:t>
            </a:r>
          </a:p>
          <a:p>
            <a:pPr>
              <a:lnSpc>
                <a:spcPct val="90000"/>
              </a:lnSpc>
              <a:spcBef>
                <a:spcPct val="20000"/>
              </a:spcBef>
              <a:buFontTx/>
              <a:buChar char="•"/>
            </a:pPr>
            <a:r>
              <a:rPr lang="en-GB"/>
              <a:t>Develop observing system strategy analysis capability (OSE)</a:t>
            </a:r>
          </a:p>
          <a:p>
            <a:pPr marL="114300" lvl="1">
              <a:lnSpc>
                <a:spcPct val="90000"/>
              </a:lnSpc>
            </a:pPr>
            <a:r>
              <a:rPr lang="en-GB"/>
              <a:t>R&amp;D to improve observing strategy to improve forecasts &amp; inform NOAA investments </a:t>
            </a:r>
          </a:p>
          <a:p>
            <a:pPr>
              <a:lnSpc>
                <a:spcPct val="90000"/>
              </a:lnSpc>
              <a:spcBef>
                <a:spcPct val="20000"/>
              </a:spcBef>
              <a:buFontTx/>
              <a:buChar char="•"/>
            </a:pPr>
            <a:r>
              <a:rPr lang="en-GB"/>
              <a:t>Fully fund transition of research to operations (R2O)</a:t>
            </a:r>
          </a:p>
          <a:p>
            <a:pPr marL="114300" lvl="1">
              <a:lnSpc>
                <a:spcPct val="90000"/>
              </a:lnSpc>
            </a:pPr>
            <a:r>
              <a:rPr lang="en-GB"/>
              <a:t>Broaden JHT charter and increase support </a:t>
            </a:r>
          </a:p>
          <a:p>
            <a:pPr marL="114300" lvl="1">
              <a:lnSpc>
                <a:spcPct val="90000"/>
              </a:lnSpc>
            </a:pPr>
            <a:r>
              <a:rPr lang="en-GB"/>
              <a:t>Develop interactions between JHT, DTC and JCSDA</a:t>
            </a:r>
          </a:p>
          <a:p>
            <a:pPr>
              <a:lnSpc>
                <a:spcPct val="90000"/>
              </a:lnSpc>
              <a:spcBef>
                <a:spcPct val="20000"/>
              </a:spcBef>
              <a:buFontTx/>
              <a:buChar char="•"/>
            </a:pPr>
            <a:r>
              <a:rPr lang="en-GB"/>
              <a:t>Increase high performance computing (res &amp; ops) </a:t>
            </a:r>
          </a:p>
          <a:p>
            <a:pPr>
              <a:lnSpc>
                <a:spcPct val="90000"/>
              </a:lnSpc>
              <a:spcBef>
                <a:spcPct val="20000"/>
              </a:spcBef>
              <a:buFontTx/>
              <a:buChar char="•"/>
            </a:pPr>
            <a:r>
              <a:rPr lang="en-GB"/>
              <a:t>Coordinate with research community on basic research</a:t>
            </a:r>
          </a:p>
          <a:p>
            <a:pPr marL="114300" lvl="1">
              <a:lnSpc>
                <a:spcPct val="90000"/>
              </a:lnSpc>
            </a:pPr>
            <a:r>
              <a:rPr lang="en-GB" b="1"/>
              <a:t>NOAA can not meet goals alone!</a:t>
            </a:r>
            <a:endParaRPr lang="en-GB"/>
          </a:p>
          <a:p>
            <a:pPr marL="114300" lvl="1">
              <a:lnSpc>
                <a:spcPct val="90000"/>
              </a:lnSpc>
            </a:pPr>
            <a:r>
              <a:rPr lang="en-GB"/>
              <a:t>Broaden base of expertise in tropical cyclone research community </a:t>
            </a:r>
          </a:p>
          <a:p>
            <a:pPr marL="114300" lvl="1">
              <a:lnSpc>
                <a:spcPct val="90000"/>
              </a:lnSpc>
            </a:pPr>
            <a:r>
              <a:rPr lang="en-GB"/>
              <a:t>Work closely with federal, academic, and private sector communities</a:t>
            </a:r>
            <a:r>
              <a:rPr lang="en-US"/>
              <a:t> Provide dedicated high performance computing capacity for HFS operations and research &amp; development</a:t>
            </a:r>
            <a:endParaRPr lang="en-GB">
              <a:solidFill>
                <a:srgbClr val="000000"/>
              </a:solidFill>
              <a:ea typeface="MS Gothic" pitchFamily="49" charset="-128"/>
              <a:cs typeface="MS Gothic" pitchFamily="49"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E4C714-40E5-DE48-BFAD-58BAED2DD35B}" type="slidenum">
              <a:rPr lang="en-US"/>
              <a:pPr/>
              <a:t>7</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sz="800" dirty="0"/>
              <a:t>• AOML/HRD provides operational support for G-IV surveillance (2 people) and WP-3D reconnaissance SFMR (1 person) missions despite transitioning activities to operations. HRD augments AOC staff by providing meteorological expertise for data QC because they do not have manpower, but we receive no support for these activities. Will become greater issue as we transition airborne Doppler. HRD no longer has internal resources to support these activities.</a:t>
            </a:r>
          </a:p>
          <a:p>
            <a:r>
              <a:rPr lang="en-US" sz="800" dirty="0" smtClean="0"/>
              <a:t>• 2 </a:t>
            </a:r>
            <a:r>
              <a:rPr lang="en-US" sz="800" dirty="0"/>
              <a:t>tropical cyclones flown from beginning to end of life </a:t>
            </a:r>
            <a:r>
              <a:rPr lang="en-US" sz="800" dirty="0" smtClean="0"/>
              <a:t>cycle</a:t>
            </a:r>
          </a:p>
          <a:p>
            <a:r>
              <a:rPr lang="en-US" sz="800" dirty="0" smtClean="0"/>
              <a:t>	</a:t>
            </a:r>
            <a:r>
              <a:rPr lang="en-US" sz="800" baseline="0" dirty="0" smtClean="0"/>
              <a:t> Irene</a:t>
            </a:r>
          </a:p>
          <a:p>
            <a:r>
              <a:rPr lang="en-US" sz="800" baseline="0" dirty="0" smtClean="0"/>
              <a:t>	 </a:t>
            </a:r>
            <a:r>
              <a:rPr lang="en-US" sz="800" baseline="0" dirty="0" err="1" smtClean="0"/>
              <a:t>Rina</a:t>
            </a:r>
            <a:endParaRPr lang="en-US" sz="8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6F81AD-85E0-DA43-BC16-E960DA464883}" type="slidenum">
              <a:rPr lang="en-US"/>
              <a:pPr/>
              <a:t>8</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sz="1000"/>
              <a:t>• Track work in partnerships with NWS and NSF. Partially supported through JHT. Work has been slowed by lack of ability to run operational models on EMC development machines since latest model upgrades done at the beginning of 2005 season. Sim has been unable to evaluate 2005 performance to date. This inability to run on development machine is a major stumbling block for this type of model evaluation work like we are proposing for other parameters (surface wind speed, structure). Not sure how we can work  with EMC to alleviate this roadblock.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4C2C64-2AA4-A443-897B-DC201FAC8CD6}" type="slidenum">
              <a:rPr lang="en-US"/>
              <a:pPr/>
              <a:t>9</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sz="1000"/>
              <a:t>• As the new models are developed to deal with intensity and structure we need to develop new metrics for model and forecast evaluation beyond the traditional minimum central pressure and peak surface wind. The NWS metric of the peak 1-min sustained surface wind anywhere is not as meaningful anymore. A model or forecast could be correct on those parameters for the wrong reason. Customers want to know more about the impacts to expect and that means structure and size matter. Proposed new metrics are structure (radii of 35, 50, 65 kt, and radius of maximum wind in different quadrants) and rapid intensification (FAR vs POD). They need to be tested and improved with data as well as model output.</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609600"/>
            <a:ext cx="17907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609600"/>
            <a:ext cx="52197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hyperlink" Target="http://www.noaa.gov" TargetMode="External"/><Relationship Id="rId15" Type="http://schemas.openxmlformats.org/officeDocument/2006/relationships/image" Target="../media/image2.png"/><Relationship Id="rId16" Type="http://schemas.openxmlformats.org/officeDocument/2006/relationships/image" Target="../media/image3.png"/><Relationship Id="rId17" Type="http://schemas.openxmlformats.org/officeDocument/2006/relationships/hyperlink" Target="mailto:Frank.Marks@noaa.gov" TargetMode="External"/><Relationship Id="rId18" Type="http://schemas.openxmlformats.org/officeDocument/2006/relationships/image" Target="../media/image4.jpeg"/><Relationship Id="rId19"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17780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295400" y="1485900"/>
            <a:ext cx="7696200" cy="504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2" name="Picture 8"/>
          <p:cNvPicPr>
            <a:picLocks noChangeAspect="1" noChangeArrowheads="1"/>
          </p:cNvPicPr>
          <p:nvPr userDrawn="1"/>
        </p:nvPicPr>
        <p:blipFill>
          <a:blip r:embed="rId13"/>
          <a:srcRect/>
          <a:stretch>
            <a:fillRect/>
          </a:stretch>
        </p:blipFill>
        <p:spPr bwMode="auto">
          <a:xfrm>
            <a:off x="0" y="0"/>
            <a:ext cx="1295400" cy="6858000"/>
          </a:xfrm>
          <a:prstGeom prst="rect">
            <a:avLst/>
          </a:prstGeom>
          <a:noFill/>
          <a:ln w="9525">
            <a:noFill/>
            <a:miter lim="800000"/>
            <a:headEnd/>
            <a:tailEnd/>
          </a:ln>
          <a:effectLst/>
        </p:spPr>
      </p:pic>
      <p:pic>
        <p:nvPicPr>
          <p:cNvPr id="1033" name="Picture 9">
            <a:hlinkClick r:id="rId14"/>
          </p:cNvPr>
          <p:cNvPicPr>
            <a:picLocks noChangeAspect="1" noChangeArrowheads="1"/>
          </p:cNvPicPr>
          <p:nvPr userDrawn="1"/>
        </p:nvPicPr>
        <p:blipFill>
          <a:blip r:embed="rId15"/>
          <a:srcRect/>
          <a:stretch>
            <a:fillRect/>
          </a:stretch>
        </p:blipFill>
        <p:spPr bwMode="auto">
          <a:xfrm>
            <a:off x="0" y="812800"/>
            <a:ext cx="1244600" cy="342900"/>
          </a:xfrm>
          <a:prstGeom prst="rect">
            <a:avLst/>
          </a:prstGeom>
          <a:noFill/>
          <a:ln w="9525">
            <a:noFill/>
            <a:miter lim="800000"/>
            <a:headEnd/>
            <a:tailEnd/>
          </a:ln>
          <a:effectLst/>
        </p:spPr>
      </p:pic>
      <p:pic>
        <p:nvPicPr>
          <p:cNvPr id="1035" name="Picture 11"/>
          <p:cNvPicPr>
            <a:picLocks noChangeAspect="1" noChangeArrowheads="1"/>
          </p:cNvPicPr>
          <p:nvPr userDrawn="1"/>
        </p:nvPicPr>
        <p:blipFill>
          <a:blip r:embed="rId16"/>
          <a:srcRect/>
          <a:stretch>
            <a:fillRect/>
          </a:stretch>
        </p:blipFill>
        <p:spPr bwMode="auto">
          <a:xfrm>
            <a:off x="0" y="1676400"/>
            <a:ext cx="1295400" cy="471488"/>
          </a:xfrm>
          <a:prstGeom prst="rect">
            <a:avLst/>
          </a:prstGeom>
          <a:noFill/>
          <a:ln w="9525">
            <a:noFill/>
            <a:miter lim="800000"/>
            <a:headEnd/>
            <a:tailEnd/>
          </a:ln>
          <a:effectLst/>
        </p:spPr>
      </p:pic>
      <p:sp>
        <p:nvSpPr>
          <p:cNvPr id="1036" name="Rectangle 12"/>
          <p:cNvSpPr>
            <a:spLocks noChangeArrowheads="1"/>
          </p:cNvSpPr>
          <p:nvPr userDrawn="1"/>
        </p:nvSpPr>
        <p:spPr bwMode="auto">
          <a:xfrm>
            <a:off x="0" y="2209800"/>
            <a:ext cx="1397000" cy="2862322"/>
          </a:xfrm>
          <a:prstGeom prst="rect">
            <a:avLst/>
          </a:prstGeom>
          <a:noFill/>
          <a:ln w="9525">
            <a:noFill/>
            <a:miter lim="800000"/>
            <a:headEnd/>
            <a:tailEnd/>
          </a:ln>
        </p:spPr>
        <p:txBody>
          <a:bodyPr>
            <a:prstTxWarp prst="textNoShape">
              <a:avLst/>
            </a:prstTxWarp>
            <a:spAutoFit/>
          </a:bodyPr>
          <a:lstStyle/>
          <a:p>
            <a:pPr marL="115888" indent="-115888"/>
            <a:r>
              <a:rPr lang="en-US" sz="1200" b="1" dirty="0">
                <a:solidFill>
                  <a:srgbClr val="00008E"/>
                </a:solidFill>
                <a:latin typeface="Calibri"/>
                <a:cs typeface="Calibri"/>
              </a:rPr>
              <a:t>Outline</a:t>
            </a:r>
            <a:r>
              <a:rPr lang="en-US" sz="1200" dirty="0">
                <a:solidFill>
                  <a:srgbClr val="000000"/>
                </a:solidFill>
                <a:latin typeface="Calibri"/>
                <a:cs typeface="Calibri"/>
              </a:rPr>
              <a:t>:</a:t>
            </a:r>
          </a:p>
          <a:p>
            <a:pPr marL="115888" indent="-115888">
              <a:buFontTx/>
              <a:buChar char="•"/>
            </a:pPr>
            <a:r>
              <a:rPr lang="en-US" sz="1200" dirty="0">
                <a:solidFill>
                  <a:srgbClr val="000000"/>
                </a:solidFill>
                <a:latin typeface="Calibri"/>
                <a:cs typeface="Calibri"/>
              </a:rPr>
              <a:t>Hurricane Research</a:t>
            </a:r>
          </a:p>
          <a:p>
            <a:pPr marL="349250" lvl="1" indent="-119063">
              <a:buFont typeface="Times" pitchFamily="-111" charset="0"/>
              <a:buChar char="•"/>
            </a:pPr>
            <a:r>
              <a:rPr lang="en-US" sz="1200" dirty="0" smtClean="0">
                <a:solidFill>
                  <a:srgbClr val="000000"/>
                </a:solidFill>
                <a:latin typeface="Calibri"/>
                <a:cs typeface="Calibri"/>
              </a:rPr>
              <a:t>Mission</a:t>
            </a:r>
          </a:p>
          <a:p>
            <a:pPr marL="349250" lvl="1" indent="-119063">
              <a:buFont typeface="Times" pitchFamily="-111" charset="0"/>
              <a:buChar char="•"/>
            </a:pPr>
            <a:r>
              <a:rPr lang="en-US" sz="1200" dirty="0" smtClean="0">
                <a:solidFill>
                  <a:srgbClr val="000000"/>
                </a:solidFill>
                <a:latin typeface="Calibri"/>
                <a:cs typeface="Calibri"/>
              </a:rPr>
              <a:t>Vision</a:t>
            </a:r>
          </a:p>
          <a:p>
            <a:pPr marL="349250" marR="0" lvl="1" indent="-119063" algn="l" defTabSz="914400" rtl="0" eaLnBrk="0" fontAlgn="base" latinLnBrk="0" hangingPunct="0">
              <a:lnSpc>
                <a:spcPct val="100000"/>
              </a:lnSpc>
              <a:spcBef>
                <a:spcPct val="0"/>
              </a:spcBef>
              <a:spcAft>
                <a:spcPct val="0"/>
              </a:spcAft>
              <a:buClrTx/>
              <a:buSzTx/>
              <a:buFont typeface="Times" pitchFamily="-111" charset="0"/>
              <a:buChar char="•"/>
              <a:tabLst/>
              <a:defRPr/>
            </a:pPr>
            <a:r>
              <a:rPr lang="en-US" sz="1200" dirty="0" smtClean="0">
                <a:solidFill>
                  <a:srgbClr val="000000"/>
                </a:solidFill>
                <a:latin typeface="Calibri"/>
                <a:cs typeface="Calibri"/>
              </a:rPr>
              <a:t>Who?</a:t>
            </a:r>
          </a:p>
          <a:p>
            <a:pPr marL="349250" lvl="1" indent="-119063">
              <a:buFont typeface="Times" pitchFamily="-111" charset="0"/>
              <a:buChar char="•"/>
            </a:pPr>
            <a:r>
              <a:rPr lang="en-US" sz="1200" dirty="0" smtClean="0">
                <a:solidFill>
                  <a:srgbClr val="000000"/>
                </a:solidFill>
                <a:latin typeface="Calibri"/>
                <a:cs typeface="Calibri"/>
              </a:rPr>
              <a:t>How</a:t>
            </a:r>
            <a:r>
              <a:rPr lang="en-US" sz="1200" dirty="0">
                <a:solidFill>
                  <a:srgbClr val="000000"/>
                </a:solidFill>
                <a:latin typeface="Calibri"/>
                <a:cs typeface="Calibri"/>
              </a:rPr>
              <a:t>?</a:t>
            </a:r>
          </a:p>
          <a:p>
            <a:pPr marL="349250" lvl="1" indent="-119063">
              <a:buFont typeface="Times" pitchFamily="-111" charset="0"/>
              <a:buChar char="•"/>
            </a:pPr>
            <a:r>
              <a:rPr lang="en-US" sz="1200" dirty="0">
                <a:solidFill>
                  <a:srgbClr val="000000"/>
                </a:solidFill>
                <a:latin typeface="Calibri"/>
                <a:cs typeface="Calibri"/>
              </a:rPr>
              <a:t>What?</a:t>
            </a:r>
          </a:p>
          <a:p>
            <a:pPr marL="576263" lvl="2" indent="-112713">
              <a:buFont typeface="Times" pitchFamily="-111" charset="0"/>
              <a:buChar char="•"/>
            </a:pPr>
            <a:r>
              <a:rPr lang="en-US" sz="1200" dirty="0">
                <a:solidFill>
                  <a:srgbClr val="000000"/>
                </a:solidFill>
                <a:latin typeface="Calibri"/>
                <a:cs typeface="Calibri"/>
              </a:rPr>
              <a:t>Track</a:t>
            </a:r>
          </a:p>
          <a:p>
            <a:pPr marL="576263" lvl="2" indent="-112713">
              <a:buFont typeface="Times" pitchFamily="-111" charset="0"/>
              <a:buChar char="•"/>
            </a:pPr>
            <a:r>
              <a:rPr lang="en-US" sz="1200" dirty="0">
                <a:solidFill>
                  <a:srgbClr val="000000"/>
                </a:solidFill>
                <a:latin typeface="Calibri"/>
                <a:cs typeface="Calibri"/>
              </a:rPr>
              <a:t>Intensity</a:t>
            </a:r>
          </a:p>
          <a:p>
            <a:pPr marL="576263" lvl="2" indent="-112713">
              <a:buFont typeface="Times" pitchFamily="-111" charset="0"/>
              <a:buChar char="•"/>
            </a:pPr>
            <a:r>
              <a:rPr lang="en-US" sz="1200" dirty="0">
                <a:solidFill>
                  <a:srgbClr val="000000"/>
                </a:solidFill>
                <a:latin typeface="Calibri"/>
                <a:cs typeface="Calibri"/>
              </a:rPr>
              <a:t>Structure</a:t>
            </a:r>
          </a:p>
          <a:p>
            <a:pPr marL="576263" lvl="2" indent="-112713">
              <a:buFont typeface="Times" pitchFamily="-111" charset="0"/>
              <a:buChar char="•"/>
            </a:pPr>
            <a:r>
              <a:rPr lang="en-US" sz="1200" dirty="0">
                <a:solidFill>
                  <a:srgbClr val="000000"/>
                </a:solidFill>
                <a:latin typeface="Calibri"/>
                <a:cs typeface="Calibri"/>
              </a:rPr>
              <a:t>Impacts</a:t>
            </a:r>
            <a:endParaRPr lang="en-US" sz="1200" dirty="0" smtClean="0">
              <a:solidFill>
                <a:srgbClr val="000000"/>
              </a:solidFill>
              <a:latin typeface="Calibri"/>
              <a:cs typeface="Calibri"/>
            </a:endParaRPr>
          </a:p>
          <a:p>
            <a:pPr marL="115888" indent="-115888">
              <a:buFontTx/>
              <a:buChar char="•"/>
            </a:pPr>
            <a:r>
              <a:rPr lang="en-US" sz="1200" dirty="0" smtClean="0">
                <a:solidFill>
                  <a:srgbClr val="000000"/>
                </a:solidFill>
                <a:latin typeface="Calibri"/>
                <a:cs typeface="Calibri"/>
              </a:rPr>
              <a:t>What in 2016?</a:t>
            </a:r>
          </a:p>
          <a:p>
            <a:pPr marL="349250" lvl="1" indent="-119063">
              <a:buFont typeface="Times" pitchFamily="-111" charset="0"/>
              <a:buChar char="•"/>
            </a:pPr>
            <a:r>
              <a:rPr lang="en-US" sz="1200" dirty="0" smtClean="0">
                <a:solidFill>
                  <a:srgbClr val="000000"/>
                </a:solidFill>
                <a:latin typeface="Calibri"/>
                <a:cs typeface="Calibri"/>
              </a:rPr>
              <a:t>IFEX2015</a:t>
            </a:r>
          </a:p>
          <a:p>
            <a:pPr marL="349250" lvl="1" indent="-119063">
              <a:buFont typeface="Times" pitchFamily="-111" charset="0"/>
              <a:buChar char="•"/>
            </a:pPr>
            <a:r>
              <a:rPr lang="en-US" sz="1200" dirty="0" smtClean="0">
                <a:solidFill>
                  <a:srgbClr val="000000"/>
                </a:solidFill>
                <a:latin typeface="Calibri"/>
                <a:cs typeface="Calibri"/>
              </a:rPr>
              <a:t>IFEX2016</a:t>
            </a:r>
          </a:p>
        </p:txBody>
      </p:sp>
      <p:sp>
        <p:nvSpPr>
          <p:cNvPr id="1037" name="Rectangle 13"/>
          <p:cNvSpPr>
            <a:spLocks noChangeArrowheads="1"/>
          </p:cNvSpPr>
          <p:nvPr userDrawn="1"/>
        </p:nvSpPr>
        <p:spPr bwMode="auto">
          <a:xfrm>
            <a:off x="305304" y="6088063"/>
            <a:ext cx="683300" cy="646331"/>
          </a:xfrm>
          <a:prstGeom prst="rect">
            <a:avLst/>
          </a:prstGeom>
          <a:noFill/>
          <a:ln w="9525">
            <a:noFill/>
            <a:miter lim="800000"/>
            <a:headEnd/>
            <a:tailEnd/>
          </a:ln>
        </p:spPr>
        <p:txBody>
          <a:bodyPr wrap="none">
            <a:prstTxWarp prst="textNoShape">
              <a:avLst/>
            </a:prstTxWarp>
            <a:spAutoFit/>
          </a:bodyPr>
          <a:lstStyle/>
          <a:p>
            <a:pPr algn="ctr"/>
            <a:r>
              <a:rPr lang="en-US" sz="900" dirty="0">
                <a:solidFill>
                  <a:srgbClr val="000000"/>
                </a:solidFill>
                <a:latin typeface="Calibri"/>
                <a:cs typeface="Calibri"/>
                <a:hlinkClick r:id="rId17"/>
              </a:rPr>
              <a:t>F. </a:t>
            </a:r>
            <a:r>
              <a:rPr lang="en-US" sz="900" dirty="0" smtClean="0">
                <a:solidFill>
                  <a:srgbClr val="000000"/>
                </a:solidFill>
                <a:latin typeface="Calibri"/>
                <a:cs typeface="Calibri"/>
                <a:hlinkClick r:id="rId17"/>
              </a:rPr>
              <a:t>Marks</a:t>
            </a:r>
            <a:endParaRPr lang="en-US" sz="900" dirty="0" smtClean="0">
              <a:solidFill>
                <a:srgbClr val="000000"/>
              </a:solidFill>
              <a:latin typeface="Calibri"/>
              <a:cs typeface="Calibri"/>
            </a:endParaRPr>
          </a:p>
          <a:p>
            <a:pPr algn="ctr"/>
            <a:r>
              <a:rPr lang="en-US" sz="900" dirty="0" smtClean="0">
                <a:solidFill>
                  <a:srgbClr val="000000"/>
                </a:solidFill>
                <a:latin typeface="Calibri"/>
                <a:cs typeface="Calibri"/>
              </a:rPr>
              <a:t>2/29/2016</a:t>
            </a:r>
          </a:p>
          <a:p>
            <a:pPr algn="ctr"/>
            <a:endParaRPr lang="en-US" sz="900" dirty="0">
              <a:solidFill>
                <a:srgbClr val="000000"/>
              </a:solidFill>
              <a:latin typeface="Calibri"/>
              <a:cs typeface="Calibri"/>
            </a:endParaRPr>
          </a:p>
          <a:p>
            <a:pPr algn="ctr"/>
            <a:r>
              <a:rPr lang="en-US" sz="900" dirty="0">
                <a:solidFill>
                  <a:srgbClr val="000000"/>
                </a:solidFill>
                <a:latin typeface="Calibri"/>
                <a:cs typeface="Calibri"/>
              </a:rPr>
              <a:t>Slide </a:t>
            </a:r>
            <a:fld id="{E2E172C4-EFB3-114E-AA72-7FA25FC899BB}" type="slidenum">
              <a:rPr lang="en-US" sz="900">
                <a:solidFill>
                  <a:srgbClr val="000000"/>
                </a:solidFill>
                <a:latin typeface="Calibri"/>
                <a:cs typeface="Calibri"/>
              </a:rPr>
              <a:pPr algn="ctr"/>
              <a:t>‹#›</a:t>
            </a:fld>
            <a:r>
              <a:rPr lang="en-US" sz="900" dirty="0">
                <a:solidFill>
                  <a:srgbClr val="000000"/>
                </a:solidFill>
                <a:latin typeface="Calibri"/>
                <a:cs typeface="Calibri"/>
              </a:rPr>
              <a:t> </a:t>
            </a:r>
          </a:p>
        </p:txBody>
      </p:sp>
      <p:pic>
        <p:nvPicPr>
          <p:cNvPr id="1038" name="Picture 14" descr="DOC_logo"/>
          <p:cNvPicPr>
            <a:picLocks noChangeAspect="1" noChangeArrowheads="1"/>
          </p:cNvPicPr>
          <p:nvPr userDrawn="1"/>
        </p:nvPicPr>
        <p:blipFill>
          <a:blip r:embed="rId1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8925" y="38100"/>
            <a:ext cx="752475" cy="752475"/>
          </a:xfrm>
          <a:prstGeom prst="rect">
            <a:avLst/>
          </a:prstGeom>
          <a:noFill/>
        </p:spPr>
      </p:pic>
      <p:pic>
        <p:nvPicPr>
          <p:cNvPr id="1040" name="Picture 16" descr="OAR_logo"/>
          <p:cNvPicPr>
            <a:picLocks noChangeAspect="1" noChangeArrowheads="1"/>
          </p:cNvPicPr>
          <p:nvPr userDrawn="1"/>
        </p:nvPicPr>
        <p:blipFill>
          <a:blip r:embed="rId19" cstate="email">
            <a:clrChange>
              <a:clrFrom>
                <a:srgbClr val="FBFBFD"/>
              </a:clrFrom>
              <a:clrTo>
                <a:srgbClr val="FBFBFD">
                  <a:alpha val="0"/>
                </a:srgbClr>
              </a:clrTo>
            </a:clrChange>
            <a:extLst>
              <a:ext uri="{28A0092B-C50C-407E-A947-70E740481C1C}">
                <a14:useLocalDpi xmlns:a14="http://schemas.microsoft.com/office/drawing/2010/main"/>
              </a:ext>
            </a:extLst>
          </a:blip>
          <a:srcRect/>
          <a:stretch>
            <a:fillRect/>
          </a:stretch>
        </p:blipFill>
        <p:spPr bwMode="auto">
          <a:xfrm>
            <a:off x="150813" y="1203325"/>
            <a:ext cx="1020762" cy="411163"/>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rtl="0" fontAlgn="base">
        <a:spcBef>
          <a:spcPct val="0"/>
        </a:spcBef>
        <a:spcAft>
          <a:spcPct val="0"/>
        </a:spcAft>
        <a:defRPr sz="4400">
          <a:solidFill>
            <a:schemeClr val="tx2"/>
          </a:solidFill>
          <a:latin typeface="Calibri"/>
          <a:ea typeface="+mj-ea"/>
          <a:cs typeface="Calibri"/>
        </a:defRPr>
      </a:lvl1pPr>
      <a:lvl2pPr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9pPr>
    </p:titleStyle>
    <p:bodyStyle>
      <a:lvl1pPr marL="342900" indent="-342900" algn="l" rtl="0" fontAlgn="base">
        <a:spcBef>
          <a:spcPct val="20000"/>
        </a:spcBef>
        <a:spcAft>
          <a:spcPct val="0"/>
        </a:spcAft>
        <a:buChar char="•"/>
        <a:defRPr sz="3200">
          <a:solidFill>
            <a:schemeClr val="tx1"/>
          </a:solidFill>
          <a:latin typeface="Calibri"/>
          <a:ea typeface="+mn-ea"/>
          <a:cs typeface="Calibri"/>
        </a:defRPr>
      </a:lvl1pPr>
      <a:lvl2pPr marL="742950" indent="-285750" algn="l" rtl="0" fontAlgn="base">
        <a:spcBef>
          <a:spcPct val="20000"/>
        </a:spcBef>
        <a:spcAft>
          <a:spcPct val="0"/>
        </a:spcAft>
        <a:buChar char="–"/>
        <a:defRPr sz="2800">
          <a:solidFill>
            <a:schemeClr val="tx1"/>
          </a:solidFill>
          <a:latin typeface="Calibri"/>
          <a:ea typeface="+mn-ea"/>
          <a:cs typeface="Calibri"/>
        </a:defRPr>
      </a:lvl2pPr>
      <a:lvl3pPr marL="1143000" indent="-228600" algn="l" rtl="0" fontAlgn="base">
        <a:spcBef>
          <a:spcPct val="20000"/>
        </a:spcBef>
        <a:spcAft>
          <a:spcPct val="0"/>
        </a:spcAft>
        <a:buChar char="•"/>
        <a:defRPr sz="2400">
          <a:solidFill>
            <a:schemeClr val="tx1"/>
          </a:solidFill>
          <a:latin typeface="Calibri"/>
          <a:ea typeface="+mn-ea"/>
          <a:cs typeface="Calibri"/>
        </a:defRPr>
      </a:lvl3pPr>
      <a:lvl4pPr marL="1600200" indent="-228600" algn="l" rtl="0" fontAlgn="base">
        <a:spcBef>
          <a:spcPct val="20000"/>
        </a:spcBef>
        <a:spcAft>
          <a:spcPct val="0"/>
        </a:spcAft>
        <a:buChar char="–"/>
        <a:defRPr sz="2000">
          <a:solidFill>
            <a:schemeClr val="tx1"/>
          </a:solidFill>
          <a:latin typeface="Calibri"/>
          <a:ea typeface="+mn-ea"/>
          <a:cs typeface="Calibri"/>
        </a:defRPr>
      </a:lvl4pPr>
      <a:lvl5pPr marL="2057400" indent="-228600" algn="l" rtl="0" fontAlgn="base">
        <a:spcBef>
          <a:spcPct val="20000"/>
        </a:spcBef>
        <a:spcAft>
          <a:spcPct val="0"/>
        </a:spcAft>
        <a:buChar char="»"/>
        <a:defRPr sz="2000">
          <a:solidFill>
            <a:schemeClr val="tx1"/>
          </a:solidFill>
          <a:latin typeface="Calibri"/>
          <a:ea typeface="+mn-ea"/>
          <a:cs typeface="Calibri"/>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hyperlink" Target="http://storm.aoml.noaa.gov/hwrfxprojects/?projectName=BASIN" TargetMode="External"/><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hyperlink" Target="http://www.aoml.noaa.gov/hrd/Storm_pages/katrina2005/radar.html" TargetMode="External"/><Relationship Id="rId4" Type="http://schemas.openxmlformats.org/officeDocument/2006/relationships/image" Target="../media/image28.jpe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jpeg"/><Relationship Id="rId5" Type="http://schemas.openxmlformats.org/officeDocument/2006/relationships/image" Target="../media/image35.jpeg"/><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41.emf"/></Relationships>
</file>

<file path=ppt/slides/_rels/slide17.xml.rels><?xml version="1.0" encoding="UTF-8" standalone="yes"?>
<Relationships xmlns="http://schemas.openxmlformats.org/package/2006/relationships"><Relationship Id="rId3" Type="http://schemas.openxmlformats.org/officeDocument/2006/relationships/hyperlink" Target="http://uas.noaa.gov" TargetMode="External"/><Relationship Id="rId4" Type="http://schemas.openxmlformats.org/officeDocument/2006/relationships/hyperlink" Target="http://www.nasa.gov/mission_pages/hurricanes/missions/hs3/" TargetMode="External"/><Relationship Id="rId5" Type="http://schemas.openxmlformats.org/officeDocument/2006/relationships/hyperlink" Target="http://noaahrd.wordpress.com/category/ifex-discussion" TargetMode="External"/><Relationship Id="rId6" Type="http://schemas.openxmlformats.org/officeDocument/2006/relationships/image" Target="../media/image42.png"/><Relationship Id="rId7"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hyperlink" Target="http://www.aoml.noaa.gov/hrd/data_sub/hurr.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jpeg"/><Relationship Id="rId7" Type="http://schemas.openxmlformats.org/officeDocument/2006/relationships/image" Target="../media/image47.tiff"/><Relationship Id="rId8" Type="http://schemas.openxmlformats.org/officeDocument/2006/relationships/image" Target="../media/image48.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hyperlink" Target="http://www.nrc.noaa.gov/plans.html" TargetMode="External"/><Relationship Id="rId4" Type="http://schemas.openxmlformats.org/officeDocument/2006/relationships/hyperlink" Target="http://www.aoml.noaa.gov/hrd/"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53.jpeg"/><Relationship Id="rId5" Type="http://schemas.openxmlformats.org/officeDocument/2006/relationships/image" Target="../media/image54.png"/><Relationship Id="rId6" Type="http://schemas.openxmlformats.org/officeDocument/2006/relationships/image" Target="../media/image55.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57.tiff"/><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56.tiff"/></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image" Target="../media/image59.jpeg"/><Relationship Id="rId5" Type="http://schemas.openxmlformats.org/officeDocument/2006/relationships/image" Target="../media/image60.png"/><Relationship Id="rId6" Type="http://schemas.openxmlformats.org/officeDocument/2006/relationships/image" Target="../media/image61.png"/><Relationship Id="rId7" Type="http://schemas.openxmlformats.org/officeDocument/2006/relationships/image" Target="../media/image62.png"/><Relationship Id="rId8" Type="http://schemas.openxmlformats.org/officeDocument/2006/relationships/image" Target="../media/image63.jpeg"/><Relationship Id="rId9" Type="http://schemas.openxmlformats.org/officeDocument/2006/relationships/image" Target="../media/image64.jpeg"/><Relationship Id="rId10" Type="http://schemas.openxmlformats.org/officeDocument/2006/relationships/image" Target="../media/image65.jpeg"/><Relationship Id="rId11" Type="http://schemas.openxmlformats.org/officeDocument/2006/relationships/image" Target="../media/image66.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jpeg"/><Relationship Id="rId8" Type="http://schemas.openxmlformats.org/officeDocument/2006/relationships/image" Target="../media/image15.png"/><Relationship Id="rId9"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hyperlink" Target="http://www.aoml.noaa.gov/hrd/HFP2005/index.html" TargetMode="External"/><Relationship Id="rId7" Type="http://schemas.openxmlformats.org/officeDocument/2006/relationships/hyperlink" Target="http://www.aoml.noaa.gov/hrd/Storm_pages/ifex2005/index.html"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aoml.noaa.gov/hrd/data_sub/assesment.html" TargetMode="External"/><Relationship Id="rId4" Type="http://schemas.openxmlformats.org/officeDocument/2006/relationships/image" Target="../media/image20.png"/><Relationship Id="rId5" Type="http://schemas.openxmlformats.org/officeDocument/2006/relationships/image" Target="../media/image21.jpeg"/><Relationship Id="rId6" Type="http://schemas.microsoft.com/office/2007/relationships/hdphoto" Target="../media/hdphoto1.wdp"/><Relationship Id="rId7"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www.emc.ncep.noaa.gov/gc_wmb/vxt/" TargetMode="External"/><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783v1_20151002-HURJoaquin.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99645" y="5664"/>
            <a:ext cx="7844355" cy="6852336"/>
          </a:xfrm>
          <a:prstGeom prst="rect">
            <a:avLst/>
          </a:prstGeom>
        </p:spPr>
      </p:pic>
      <p:sp>
        <p:nvSpPr>
          <p:cNvPr id="13314" name="Subtitle 1"/>
          <p:cNvSpPr>
            <a:spLocks noGrp="1"/>
          </p:cNvSpPr>
          <p:nvPr>
            <p:ph type="subTitle" idx="1"/>
          </p:nvPr>
        </p:nvSpPr>
        <p:spPr>
          <a:xfrm>
            <a:off x="2833687" y="5543855"/>
            <a:ext cx="6310313" cy="1314146"/>
          </a:xfrm>
        </p:spPr>
        <p:txBody>
          <a:bodyPr/>
          <a:lstStyle/>
          <a:p>
            <a:pPr algn="r"/>
            <a:r>
              <a:rPr lang="en-US" sz="2400" b="1" dirty="0" smtClean="0">
                <a:solidFill>
                  <a:srgbClr val="FFFFFF"/>
                </a:solidFill>
                <a:effectLst>
                  <a:outerShdw blurRad="50800" dist="38100" dir="2700000" algn="tl" rotWithShape="0">
                    <a:prstClr val="black">
                      <a:alpha val="40000"/>
                    </a:prstClr>
                  </a:outerShdw>
                </a:effectLst>
                <a:ea typeface="ＭＳ Ｐゴシック" charset="-128"/>
              </a:rPr>
              <a:t>F. Marks</a:t>
            </a:r>
          </a:p>
          <a:p>
            <a:pPr algn="r"/>
            <a:r>
              <a:rPr lang="en-US" sz="2400" b="1" dirty="0" smtClean="0">
                <a:solidFill>
                  <a:srgbClr val="FFFFFF"/>
                </a:solidFill>
                <a:effectLst>
                  <a:outerShdw blurRad="50800" dist="38100" dir="2700000" algn="tl" rotWithShape="0">
                    <a:prstClr val="black">
                      <a:alpha val="40000"/>
                    </a:prstClr>
                  </a:outerShdw>
                </a:effectLst>
                <a:ea typeface="ＭＳ Ｐゴシック" charset="-128"/>
              </a:rPr>
              <a:t>NOAA HFIP Research Lead</a:t>
            </a:r>
          </a:p>
          <a:p>
            <a:pPr algn="r"/>
            <a:r>
              <a:rPr lang="en-US" sz="2400" b="1" dirty="0" smtClean="0">
                <a:solidFill>
                  <a:srgbClr val="FFFFFF"/>
                </a:solidFill>
                <a:effectLst>
                  <a:outerShdw blurRad="50800" dist="38100" dir="2700000" algn="tl" rotWithShape="0">
                    <a:prstClr val="black">
                      <a:alpha val="40000"/>
                    </a:prstClr>
                  </a:outerShdw>
                </a:effectLst>
                <a:ea typeface="ＭＳ Ｐゴシック" charset="-128"/>
              </a:rPr>
              <a:t>NOAA/AOML Hurricane Research Division</a:t>
            </a:r>
          </a:p>
        </p:txBody>
      </p:sp>
      <p:sp>
        <p:nvSpPr>
          <p:cNvPr id="15363" name="Title 2"/>
          <p:cNvSpPr>
            <a:spLocks noGrp="1"/>
          </p:cNvSpPr>
          <p:nvPr>
            <p:ph type="ctrTitle" sz="quarter"/>
          </p:nvPr>
        </p:nvSpPr>
        <p:spPr>
          <a:xfrm>
            <a:off x="1281027" y="2"/>
            <a:ext cx="7862973" cy="1402357"/>
          </a:xfrm>
          <a:effectLst>
            <a:outerShdw blurRad="50800" dist="38100" dir="2700000">
              <a:srgbClr val="000000">
                <a:alpha val="43000"/>
              </a:srgbClr>
            </a:outerShdw>
          </a:effectLst>
        </p:spPr>
        <p:txBody>
          <a:bodyPr/>
          <a:lstStyle/>
          <a:p>
            <a:pPr algn="r">
              <a:defRPr/>
            </a:pPr>
            <a:r>
              <a:rPr lang="en-US" sz="5400" b="1" dirty="0" smtClean="0">
                <a:solidFill>
                  <a:srgbClr val="FFFFFF"/>
                </a:solidFill>
                <a:effectLst>
                  <a:outerShdw blurRad="50800" dist="38100" dir="2700000" algn="tl" rotWithShape="0">
                    <a:srgbClr val="000000">
                      <a:alpha val="43000"/>
                    </a:srgbClr>
                  </a:outerShdw>
                </a:effectLst>
              </a:rPr>
              <a:t>NOAA Hurricane Research</a:t>
            </a:r>
            <a:endParaRPr lang="en-US" sz="5400" b="1" dirty="0" smtClean="0">
              <a:solidFill>
                <a:srgbClr val="FFFFFF"/>
              </a:solidFill>
              <a:effectLst>
                <a:outerShdw blurRad="50800" dist="38100" dir="2700000" algn="tl" rotWithShape="0">
                  <a:srgbClr val="000000">
                    <a:alpha val="43000"/>
                  </a:srgbClr>
                </a:outerShdw>
              </a:effectLst>
              <a:ea typeface="ＭＳ Ｐゴシック" pitchFamily="-106" charset="-128"/>
            </a:endParaRPr>
          </a:p>
        </p:txBody>
      </p:sp>
      <p:sp>
        <p:nvSpPr>
          <p:cNvPr id="8" name="TextBox 7"/>
          <p:cNvSpPr txBox="1"/>
          <p:nvPr/>
        </p:nvSpPr>
        <p:spPr>
          <a:xfrm>
            <a:off x="2043016" y="4410496"/>
            <a:ext cx="1128826" cy="523220"/>
          </a:xfrm>
          <a:prstGeom prst="rect">
            <a:avLst/>
          </a:prstGeom>
          <a:noFill/>
        </p:spPr>
        <p:txBody>
          <a:bodyPr wrap="square" rtlCol="0">
            <a:spAutoFit/>
          </a:bodyPr>
          <a:lstStyle/>
          <a:p>
            <a:pPr algn="ctr"/>
            <a:r>
              <a:rPr lang="en-US" sz="1400" b="1" dirty="0" smtClean="0">
                <a:solidFill>
                  <a:schemeClr val="bg1"/>
                </a:solidFill>
                <a:latin typeface="Calibri"/>
                <a:cs typeface="Calibri"/>
              </a:rPr>
              <a:t>Hurricane </a:t>
            </a:r>
            <a:r>
              <a:rPr lang="en-US" sz="1400" b="1" dirty="0" smtClean="0">
                <a:solidFill>
                  <a:schemeClr val="bg1"/>
                </a:solidFill>
                <a:latin typeface="Calibri"/>
                <a:cs typeface="Calibri"/>
              </a:rPr>
              <a:t>Joaquin</a:t>
            </a:r>
            <a:endParaRPr lang="en-US" sz="1400" b="1" dirty="0">
              <a:solidFill>
                <a:schemeClr val="bg1"/>
              </a:solidFill>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1" descr="Picture 6.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71262" y="106036"/>
            <a:ext cx="2895428" cy="5201538"/>
          </a:xfrm>
          <a:prstGeom prst="rect">
            <a:avLst/>
          </a:prstGeom>
          <a:noFill/>
          <a:ln w="9525">
            <a:noFill/>
            <a:miter lim="800000"/>
            <a:headEnd/>
            <a:tailEnd/>
          </a:ln>
        </p:spPr>
      </p:pic>
      <p:sp>
        <p:nvSpPr>
          <p:cNvPr id="46082" name="Rectangle 2"/>
          <p:cNvSpPr>
            <a:spLocks noGrp="1" noChangeArrowheads="1"/>
          </p:cNvSpPr>
          <p:nvPr>
            <p:ph type="body" idx="1"/>
          </p:nvPr>
        </p:nvSpPr>
        <p:spPr>
          <a:xfrm>
            <a:off x="1364075" y="147637"/>
            <a:ext cx="4910666" cy="5261621"/>
          </a:xfrm>
        </p:spPr>
        <p:txBody>
          <a:bodyPr/>
          <a:lstStyle/>
          <a:p>
            <a:pPr marL="230188" indent="-230188">
              <a:buFontTx/>
              <a:buNone/>
            </a:pPr>
            <a:r>
              <a:rPr lang="en-US" b="1" dirty="0" smtClean="0">
                <a:solidFill>
                  <a:srgbClr val="8E0000"/>
                </a:solidFill>
              </a:rPr>
              <a:t>Intensity</a:t>
            </a:r>
            <a:r>
              <a:rPr lang="en-US" dirty="0" smtClean="0">
                <a:solidFill>
                  <a:srgbClr val="000000"/>
                </a:solidFill>
              </a:rPr>
              <a:t>:</a:t>
            </a:r>
            <a:r>
              <a:rPr lang="en-US" sz="2400" dirty="0" smtClean="0">
                <a:solidFill>
                  <a:srgbClr val="000000"/>
                </a:solidFill>
              </a:rPr>
              <a:t> </a:t>
            </a:r>
            <a:endParaRPr lang="en-US" sz="2400" dirty="0">
              <a:solidFill>
                <a:srgbClr val="000000"/>
              </a:solidFill>
            </a:endParaRPr>
          </a:p>
          <a:p>
            <a:pPr marL="230188" indent="-230188"/>
            <a:r>
              <a:rPr lang="en-US" sz="2800" dirty="0">
                <a:solidFill>
                  <a:srgbClr val="000000"/>
                </a:solidFill>
              </a:rPr>
              <a:t>Statistical Models</a:t>
            </a:r>
          </a:p>
          <a:p>
            <a:pPr marL="569913" lvl="1" indent="-225425">
              <a:lnSpc>
                <a:spcPct val="95000"/>
              </a:lnSpc>
            </a:pPr>
            <a:r>
              <a:rPr lang="en-US" sz="2400" dirty="0"/>
              <a:t>Since 1997, </a:t>
            </a:r>
            <a:r>
              <a:rPr lang="en-US" sz="2400" dirty="0" smtClean="0"/>
              <a:t>D-SHIPS </a:t>
            </a:r>
            <a:r>
              <a:rPr lang="en-US" sz="2400" dirty="0"/>
              <a:t>most skillful intensity guidance to NHC/TPC</a:t>
            </a:r>
            <a:r>
              <a:rPr lang="en-US" sz="2400" dirty="0" smtClean="0"/>
              <a:t>.</a:t>
            </a:r>
          </a:p>
          <a:p>
            <a:pPr marL="569913" lvl="1" indent="-225425">
              <a:lnSpc>
                <a:spcPct val="95000"/>
              </a:lnSpc>
            </a:pPr>
            <a:r>
              <a:rPr lang="en-US" sz="2400" dirty="0" smtClean="0"/>
              <a:t>Incorporates wind field decay after landfall.</a:t>
            </a:r>
            <a:endParaRPr lang="en-US" sz="2400" dirty="0"/>
          </a:p>
          <a:p>
            <a:pPr marL="569913" lvl="1" indent="-225425">
              <a:lnSpc>
                <a:spcPct val="95000"/>
              </a:lnSpc>
            </a:pPr>
            <a:r>
              <a:rPr lang="en-US" sz="2400" dirty="0"/>
              <a:t>Incorporates inner-core SST </a:t>
            </a:r>
            <a:r>
              <a:rPr lang="en-US" sz="2400" dirty="0" smtClean="0"/>
              <a:t>impact with 6-8% increase </a:t>
            </a:r>
            <a:r>
              <a:rPr lang="en-US" sz="2400" dirty="0"/>
              <a:t>in forecast </a:t>
            </a:r>
            <a:r>
              <a:rPr lang="en-US" sz="2400" dirty="0" smtClean="0"/>
              <a:t>skill.</a:t>
            </a:r>
            <a:endParaRPr lang="en-US" sz="2400" dirty="0"/>
          </a:p>
          <a:p>
            <a:pPr marL="569913" lvl="1" indent="-225425">
              <a:lnSpc>
                <a:spcPct val="95000"/>
              </a:lnSpc>
            </a:pPr>
            <a:r>
              <a:rPr lang="en-US" sz="2400" dirty="0" smtClean="0"/>
              <a:t>Developed Rapid intensification index (</a:t>
            </a:r>
            <a:r>
              <a:rPr lang="en-US" sz="2400" dirty="0"/>
              <a:t>RII</a:t>
            </a:r>
            <a:r>
              <a:rPr lang="en-US" sz="2400" dirty="0" smtClean="0"/>
              <a:t>)</a:t>
            </a:r>
            <a:r>
              <a:rPr lang="en-US" sz="2400" dirty="0"/>
              <a:t> </a:t>
            </a:r>
            <a:r>
              <a:rPr lang="en-US" sz="2400" dirty="0" smtClean="0"/>
              <a:t>that average </a:t>
            </a:r>
            <a:r>
              <a:rPr lang="en-US" sz="2400" dirty="0"/>
              <a:t>5% </a:t>
            </a:r>
            <a:r>
              <a:rPr lang="en-US" sz="2400" dirty="0" smtClean="0"/>
              <a:t>&amp; 30</a:t>
            </a:r>
            <a:r>
              <a:rPr lang="en-US" sz="2400" dirty="0"/>
              <a:t>% improvement for ATL &amp; </a:t>
            </a:r>
            <a:r>
              <a:rPr lang="en-US" sz="2400" dirty="0" smtClean="0"/>
              <a:t>EPAC </a:t>
            </a:r>
            <a:r>
              <a:rPr lang="en-US" sz="2400" dirty="0">
                <a:ea typeface="Calibri" charset="0"/>
              </a:rPr>
              <a:t>(EPAC easier than ATL</a:t>
            </a:r>
            <a:r>
              <a:rPr lang="en-US" sz="2400" dirty="0" smtClean="0">
                <a:ea typeface="Calibri" charset="0"/>
              </a:rPr>
              <a:t>)</a:t>
            </a:r>
            <a:r>
              <a:rPr lang="en-US" sz="2400" dirty="0" smtClean="0"/>
              <a:t>.</a:t>
            </a:r>
            <a:endParaRPr lang="en-US" sz="2400" dirty="0">
              <a:effectLst>
                <a:outerShdw blurRad="38100" dist="38100" dir="2700000" algn="tl">
                  <a:srgbClr val="DDDDDD"/>
                </a:outerShdw>
              </a:effectLst>
            </a:endParaRPr>
          </a:p>
          <a:p>
            <a:pPr marL="569913" lvl="1" indent="-225425">
              <a:lnSpc>
                <a:spcPct val="95000"/>
              </a:lnSpc>
              <a:buFontTx/>
              <a:buNone/>
            </a:pPr>
            <a:endParaRPr lang="en-US" sz="1400" dirty="0">
              <a:effectLst>
                <a:outerShdw blurRad="38100" dist="38100" dir="2700000" algn="tl">
                  <a:srgbClr val="DDDDDD"/>
                </a:outerShdw>
              </a:effectLst>
            </a:endParaRPr>
          </a:p>
        </p:txBody>
      </p:sp>
      <p:sp>
        <p:nvSpPr>
          <p:cNvPr id="8" name="TextBox 12"/>
          <p:cNvSpPr txBox="1">
            <a:spLocks noChangeArrowheads="1"/>
          </p:cNvSpPr>
          <p:nvPr/>
        </p:nvSpPr>
        <p:spPr bwMode="auto">
          <a:xfrm>
            <a:off x="7505504" y="86060"/>
            <a:ext cx="518091" cy="338554"/>
          </a:xfrm>
          <a:prstGeom prst="rect">
            <a:avLst/>
          </a:prstGeom>
          <a:noFill/>
          <a:ln w="9525">
            <a:noFill/>
            <a:miter lim="800000"/>
            <a:headEnd/>
            <a:tailEnd/>
          </a:ln>
        </p:spPr>
        <p:txBody>
          <a:bodyPr wrap="none">
            <a:prstTxWarp prst="textNoShape">
              <a:avLst/>
            </a:prstTxWarp>
            <a:spAutoFit/>
          </a:bodyPr>
          <a:lstStyle/>
          <a:p>
            <a:r>
              <a:rPr lang="en-US" sz="1600" b="1" dirty="0">
                <a:latin typeface="Calibri"/>
                <a:ea typeface="Calibri" charset="0"/>
                <a:cs typeface="Calibri"/>
              </a:rPr>
              <a:t>ATL</a:t>
            </a:r>
          </a:p>
        </p:txBody>
      </p:sp>
      <p:sp>
        <p:nvSpPr>
          <p:cNvPr id="11" name="Text Box 10"/>
          <p:cNvSpPr txBox="1">
            <a:spLocks noChangeArrowheads="1"/>
          </p:cNvSpPr>
          <p:nvPr/>
        </p:nvSpPr>
        <p:spPr bwMode="auto">
          <a:xfrm>
            <a:off x="1674106" y="5339935"/>
            <a:ext cx="6786070" cy="1139286"/>
          </a:xfrm>
          <a:prstGeom prst="rect">
            <a:avLst/>
          </a:prstGeom>
          <a:noFill/>
          <a:ln w="9525">
            <a:noFill/>
            <a:miter lim="800000"/>
            <a:headEnd/>
            <a:tailEnd/>
          </a:ln>
        </p:spPr>
        <p:txBody>
          <a:bodyPr wrap="square">
            <a:prstTxWarp prst="textNoShape">
              <a:avLst/>
            </a:prstTxWarp>
            <a:spAutoFit/>
          </a:bodyPr>
          <a:lstStyle/>
          <a:p>
            <a:pPr marL="234950" indent="-234950">
              <a:lnSpc>
                <a:spcPct val="90000"/>
              </a:lnSpc>
              <a:spcBef>
                <a:spcPts val="500"/>
              </a:spcBef>
              <a:spcAft>
                <a:spcPts val="500"/>
              </a:spcAft>
              <a:buClr>
                <a:srgbClr val="000066"/>
              </a:buClr>
              <a:buSzPct val="115000"/>
              <a:buFont typeface="Lucida Grande"/>
              <a:buChar char="-"/>
            </a:pPr>
            <a:r>
              <a:rPr lang="en-US" dirty="0" smtClean="0">
                <a:latin typeface="Calibri"/>
                <a:ea typeface="Calibri" charset="0"/>
                <a:cs typeface="Calibri"/>
              </a:rPr>
              <a:t>RII POD higher than </a:t>
            </a:r>
            <a:r>
              <a:rPr lang="en-US" dirty="0">
                <a:latin typeface="Calibri"/>
                <a:ea typeface="Calibri" charset="0"/>
                <a:cs typeface="Calibri"/>
              </a:rPr>
              <a:t>any dynamical model </a:t>
            </a:r>
            <a:r>
              <a:rPr lang="en-US" dirty="0" smtClean="0">
                <a:latin typeface="Calibri"/>
                <a:ea typeface="Calibri" charset="0"/>
                <a:cs typeface="Calibri"/>
              </a:rPr>
              <a:t>&amp; OFCL </a:t>
            </a:r>
            <a:r>
              <a:rPr lang="en-US" dirty="0">
                <a:latin typeface="Calibri"/>
                <a:ea typeface="Calibri" charset="0"/>
                <a:cs typeface="Calibri"/>
              </a:rPr>
              <a:t>in both ATL and </a:t>
            </a:r>
            <a:r>
              <a:rPr lang="en-US" dirty="0" smtClean="0">
                <a:latin typeface="Calibri"/>
                <a:ea typeface="Calibri" charset="0"/>
                <a:cs typeface="Calibri"/>
              </a:rPr>
              <a:t>EPAC, while FAR comparable </a:t>
            </a:r>
          </a:p>
          <a:p>
            <a:pPr>
              <a:lnSpc>
                <a:spcPct val="90000"/>
              </a:lnSpc>
              <a:spcBef>
                <a:spcPts val="500"/>
              </a:spcBef>
              <a:spcAft>
                <a:spcPts val="500"/>
              </a:spcAft>
              <a:buClr>
                <a:srgbClr val="000066"/>
              </a:buClr>
              <a:buSzPct val="115000"/>
            </a:pPr>
            <a:r>
              <a:rPr lang="en-US" sz="1800" dirty="0" smtClean="0">
                <a:latin typeface="Calibri"/>
                <a:ea typeface="Calibri" charset="0"/>
                <a:cs typeface="Calibri"/>
              </a:rPr>
              <a:t>Kaplan </a:t>
            </a:r>
            <a:r>
              <a:rPr lang="en-US" sz="1800" dirty="0">
                <a:latin typeface="Calibri"/>
                <a:ea typeface="Calibri" charset="0"/>
                <a:cs typeface="Calibri"/>
              </a:rPr>
              <a:t>et al (2009)</a:t>
            </a:r>
          </a:p>
        </p:txBody>
      </p:sp>
      <p:sp>
        <p:nvSpPr>
          <p:cNvPr id="9" name="Rectangle 4"/>
          <p:cNvSpPr>
            <a:spLocks noChangeArrowheads="1"/>
          </p:cNvSpPr>
          <p:nvPr/>
        </p:nvSpPr>
        <p:spPr bwMode="auto">
          <a:xfrm>
            <a:off x="0" y="3900412"/>
            <a:ext cx="1295400" cy="214313"/>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
          <p:cNvSpPr txBox="1">
            <a:spLocks/>
          </p:cNvSpPr>
          <p:nvPr/>
        </p:nvSpPr>
        <p:spPr bwMode="auto">
          <a:xfrm>
            <a:off x="1460128" y="142180"/>
            <a:ext cx="6667871" cy="12877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numCol="1" anchor="ctr" anchorCtr="0" compatLnSpc="1">
            <a:prstTxWarp prst="textNoShape">
              <a:avLst/>
            </a:prstTxWarp>
          </a:bodyPr>
          <a:lstStyle>
            <a:lvl1pPr algn="ctr" rtl="0" fontAlgn="base">
              <a:spcBef>
                <a:spcPct val="0"/>
              </a:spcBef>
              <a:spcAft>
                <a:spcPct val="0"/>
              </a:spcAft>
              <a:defRPr sz="4400">
                <a:solidFill>
                  <a:schemeClr val="tx2"/>
                </a:solidFill>
                <a:latin typeface="Calibri"/>
                <a:ea typeface="+mj-ea"/>
                <a:cs typeface="Calibri"/>
              </a:defRPr>
            </a:lvl1pPr>
            <a:lvl2pPr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9pPr>
          </a:lstStyle>
          <a:p>
            <a:pPr algn="l" defTabSz="1300163"/>
            <a:r>
              <a:rPr lang="en-US" sz="3200" b="1" dirty="0">
                <a:solidFill>
                  <a:srgbClr val="8E0000"/>
                </a:solidFill>
              </a:rPr>
              <a:t>Intensity </a:t>
            </a:r>
            <a:r>
              <a:rPr lang="en-US" sz="2800" dirty="0">
                <a:solidFill>
                  <a:srgbClr val="8E0000"/>
                </a:solidFill>
              </a:rPr>
              <a:t>(continued)</a:t>
            </a:r>
            <a:r>
              <a:rPr lang="en-US" sz="3200" dirty="0">
                <a:solidFill>
                  <a:srgbClr val="000000"/>
                </a:solidFill>
              </a:rPr>
              <a:t>:</a:t>
            </a:r>
            <a:r>
              <a:rPr lang="en-US" sz="2400" dirty="0">
                <a:solidFill>
                  <a:srgbClr val="000000"/>
                </a:solidFill>
              </a:rPr>
              <a:t> </a:t>
            </a:r>
          </a:p>
          <a:p>
            <a:pPr marL="342900" indent="-342900" algn="l" defTabSz="1300163">
              <a:buFont typeface="Arial"/>
              <a:buChar char="•"/>
            </a:pPr>
            <a:r>
              <a:rPr lang="en-US" sz="2800" dirty="0">
                <a:solidFill>
                  <a:srgbClr val="000000"/>
                </a:solidFill>
              </a:rPr>
              <a:t>3-D modeling of TC</a:t>
            </a:r>
          </a:p>
          <a:p>
            <a:pPr algn="l" defTabSz="1300163"/>
            <a:r>
              <a:rPr lang="en-US" sz="2400" b="1" dirty="0" smtClean="0">
                <a:solidFill>
                  <a:srgbClr val="000000"/>
                </a:solidFill>
                <a:sym typeface="Helvetica" charset="0"/>
              </a:rPr>
              <a:t>HWRF:</a:t>
            </a:r>
            <a:endParaRPr lang="en-US" sz="2800" b="1" dirty="0">
              <a:solidFill>
                <a:srgbClr val="000000"/>
              </a:solidFill>
            </a:endParaRPr>
          </a:p>
        </p:txBody>
      </p:sp>
      <p:sp>
        <p:nvSpPr>
          <p:cNvPr id="41" name="Rectangle 4"/>
          <p:cNvSpPr>
            <a:spLocks noChangeArrowheads="1"/>
          </p:cNvSpPr>
          <p:nvPr/>
        </p:nvSpPr>
        <p:spPr bwMode="auto">
          <a:xfrm>
            <a:off x="0" y="3900412"/>
            <a:ext cx="1295400" cy="214313"/>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pic>
        <p:nvPicPr>
          <p:cNvPr id="6" name="Shape 11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690922" y="1483734"/>
            <a:ext cx="7006268" cy="4815990"/>
          </a:xfrm>
          <a:prstGeom prst="rect">
            <a:avLst/>
          </a:prstGeom>
          <a:noFill/>
          <a:ln w="19050" cap="flat" cmpd="sng">
            <a:solidFill>
              <a:srgbClr val="000000"/>
            </a:solidFill>
            <a:prstDash val="solid"/>
            <a:round/>
            <a:headEnd type="none" w="med" len="med"/>
            <a:tailEnd type="none" w="med" len="med"/>
          </a:ln>
        </p:spPr>
      </p:pic>
      <p:sp>
        <p:nvSpPr>
          <p:cNvPr id="7" name="Shape 117"/>
          <p:cNvSpPr/>
          <p:nvPr/>
        </p:nvSpPr>
        <p:spPr>
          <a:xfrm>
            <a:off x="1611574" y="6329422"/>
            <a:ext cx="7304979" cy="350662"/>
          </a:xfrm>
          <a:prstGeom prst="rect">
            <a:avLst/>
          </a:prstGeom>
          <a:noFill/>
          <a:ln>
            <a:noFill/>
          </a:ln>
        </p:spPr>
        <p:txBody>
          <a:bodyPr lIns="45700" tIns="45700" rIns="45700" bIns="45700" anchor="t" anchorCtr="0">
            <a:noAutofit/>
          </a:bodyPr>
          <a:lstStyle/>
          <a:p>
            <a:pPr marL="0" marR="0" lvl="0" indent="0" algn="ctr" rtl="0">
              <a:lnSpc>
                <a:spcPct val="100000"/>
              </a:lnSpc>
              <a:spcBef>
                <a:spcPts val="0"/>
              </a:spcBef>
              <a:spcAft>
                <a:spcPts val="0"/>
              </a:spcAft>
              <a:buClr>
                <a:srgbClr val="FF0000"/>
              </a:buClr>
              <a:buSzPct val="25000"/>
              <a:buFont typeface="Arial"/>
              <a:buNone/>
            </a:pPr>
            <a:r>
              <a:rPr lang="en-US" sz="1800" b="0" i="0" u="none" strike="noStrike" cap="none" dirty="0">
                <a:solidFill>
                  <a:srgbClr val="FF0000"/>
                </a:solidFill>
                <a:latin typeface="Arial"/>
                <a:ea typeface="Arial"/>
                <a:cs typeface="Arial"/>
                <a:sym typeface="Arial"/>
              </a:rPr>
              <a:t>4 years of continuous improvements in intensity forecasts</a:t>
            </a:r>
          </a:p>
        </p:txBody>
      </p:sp>
    </p:spTree>
    <p:extLst>
      <p:ext uri="{BB962C8B-B14F-4D97-AF65-F5344CB8AC3E}">
        <p14:creationId xmlns:p14="http://schemas.microsoft.com/office/powerpoint/2010/main" val="394249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1416576" y="166452"/>
            <a:ext cx="5695420" cy="981251"/>
          </a:xfrm>
        </p:spPr>
        <p:txBody>
          <a:bodyPr/>
          <a:lstStyle/>
          <a:p>
            <a:pPr>
              <a:lnSpc>
                <a:spcPct val="90000"/>
              </a:lnSpc>
              <a:buFontTx/>
              <a:buNone/>
            </a:pPr>
            <a:r>
              <a:rPr lang="en-US" b="1" dirty="0">
                <a:solidFill>
                  <a:srgbClr val="8E0000"/>
                </a:solidFill>
              </a:rPr>
              <a:t>Intensity</a:t>
            </a:r>
            <a:r>
              <a:rPr lang="en-US" sz="2800" b="1" dirty="0">
                <a:solidFill>
                  <a:srgbClr val="8E0000"/>
                </a:solidFill>
              </a:rPr>
              <a:t> </a:t>
            </a:r>
            <a:r>
              <a:rPr lang="en-US" sz="2400" dirty="0">
                <a:solidFill>
                  <a:srgbClr val="8E0000"/>
                </a:solidFill>
              </a:rPr>
              <a:t>(continued)</a:t>
            </a:r>
            <a:r>
              <a:rPr lang="en-US" sz="2800" dirty="0">
                <a:solidFill>
                  <a:srgbClr val="000000"/>
                </a:solidFill>
              </a:rPr>
              <a:t>: </a:t>
            </a:r>
            <a:endParaRPr lang="en-US" sz="2800" dirty="0" smtClean="0">
              <a:solidFill>
                <a:srgbClr val="000000"/>
              </a:solidFill>
            </a:endParaRPr>
          </a:p>
          <a:p>
            <a:pPr>
              <a:lnSpc>
                <a:spcPct val="90000"/>
              </a:lnSpc>
              <a:buFontTx/>
              <a:buNone/>
            </a:pPr>
            <a:r>
              <a:rPr lang="en-US" sz="2800" b="1" dirty="0" smtClean="0">
                <a:solidFill>
                  <a:srgbClr val="000000"/>
                </a:solidFill>
              </a:rPr>
              <a:t>HWRF: </a:t>
            </a:r>
            <a:r>
              <a:rPr lang="en-US" sz="2800" dirty="0" smtClean="0">
                <a:solidFill>
                  <a:srgbClr val="000000"/>
                </a:solidFill>
              </a:rPr>
              <a:t>Global to local</a:t>
            </a:r>
            <a:endParaRPr lang="en-US" sz="2800" dirty="0">
              <a:solidFill>
                <a:srgbClr val="000000"/>
              </a:solidFill>
            </a:endParaRPr>
          </a:p>
        </p:txBody>
      </p:sp>
      <p:sp>
        <p:nvSpPr>
          <p:cNvPr id="7" name="TextBox 7"/>
          <p:cNvSpPr txBox="1">
            <a:spLocks noChangeArrowheads="1"/>
          </p:cNvSpPr>
          <p:nvPr/>
        </p:nvSpPr>
        <p:spPr bwMode="auto">
          <a:xfrm>
            <a:off x="1665112" y="1076884"/>
            <a:ext cx="7215481" cy="707886"/>
          </a:xfrm>
          <a:prstGeom prst="rect">
            <a:avLst/>
          </a:prstGeom>
          <a:noFill/>
          <a:ln w="9525">
            <a:noFill/>
            <a:miter lim="800000"/>
            <a:headEnd/>
            <a:tailEnd/>
          </a:ln>
        </p:spPr>
        <p:txBody>
          <a:bodyPr wrap="square">
            <a:prstTxWarp prst="textNoShape">
              <a:avLst/>
            </a:prstTxWarp>
            <a:spAutoFit/>
          </a:bodyPr>
          <a:lstStyle/>
          <a:p>
            <a:pPr algn="ctr"/>
            <a:r>
              <a:rPr lang="en-US" sz="2000" dirty="0" smtClean="0">
                <a:latin typeface="Calibri"/>
                <a:ea typeface="Calibri" charset="0"/>
                <a:cs typeface="Calibri"/>
              </a:rPr>
              <a:t>Experimental Basin-HWRF simulations</a:t>
            </a:r>
            <a:endParaRPr lang="en-US" sz="2000" dirty="0">
              <a:latin typeface="Calibri"/>
              <a:ea typeface="Calibri" charset="0"/>
              <a:cs typeface="Calibri"/>
            </a:endParaRPr>
          </a:p>
          <a:p>
            <a:pPr algn="ctr"/>
            <a:r>
              <a:rPr lang="en-US" sz="2000" dirty="0" smtClean="0">
                <a:latin typeface="Calibri"/>
                <a:ea typeface="Calibri" charset="0"/>
                <a:cs typeface="Calibri"/>
              </a:rPr>
              <a:t>(</a:t>
            </a:r>
            <a:r>
              <a:rPr lang="en-US" sz="2000" dirty="0" smtClean="0">
                <a:latin typeface="Calibri"/>
                <a:ea typeface="Calibri" charset="0"/>
                <a:cs typeface="Calibri"/>
                <a:hlinkClick r:id="rId3"/>
              </a:rPr>
              <a:t>http://storm.aoml.noaa.gov/hwrfxprojects/?projectName=BASIN</a:t>
            </a:r>
            <a:r>
              <a:rPr lang="en-US" sz="2000" dirty="0" smtClean="0">
                <a:latin typeface="Calibri"/>
                <a:ea typeface="Calibri" charset="0"/>
                <a:cs typeface="Calibri"/>
              </a:rPr>
              <a:t>)</a:t>
            </a:r>
            <a:endParaRPr lang="en-US" sz="2000" dirty="0">
              <a:latin typeface="Calibri"/>
              <a:ea typeface="Calibri" charset="0"/>
              <a:cs typeface="Calibri"/>
            </a:endParaRPr>
          </a:p>
        </p:txBody>
      </p:sp>
      <p:sp>
        <p:nvSpPr>
          <p:cNvPr id="10" name="Rectangle 4"/>
          <p:cNvSpPr>
            <a:spLocks noChangeArrowheads="1"/>
          </p:cNvSpPr>
          <p:nvPr/>
        </p:nvSpPr>
        <p:spPr bwMode="auto">
          <a:xfrm>
            <a:off x="0" y="3900412"/>
            <a:ext cx="1295400" cy="214313"/>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grpSp>
        <p:nvGrpSpPr>
          <p:cNvPr id="4" name="Group 3"/>
          <p:cNvGrpSpPr/>
          <p:nvPr/>
        </p:nvGrpSpPr>
        <p:grpSpPr>
          <a:xfrm>
            <a:off x="1780565" y="1794206"/>
            <a:ext cx="6978401" cy="4964356"/>
            <a:chOff x="342638" y="1487656"/>
            <a:chExt cx="6221955" cy="4525963"/>
          </a:xfrm>
        </p:grpSpPr>
        <p:pic>
          <p:nvPicPr>
            <p:cNvPr id="8"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342638" y="1487656"/>
              <a:ext cx="6221955" cy="452596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a:off x="3303917" y="2993366"/>
              <a:ext cx="183515" cy="2049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38885" y="2681276"/>
              <a:ext cx="551754" cy="307777"/>
            </a:xfrm>
            <a:prstGeom prst="rect">
              <a:avLst/>
            </a:prstGeom>
            <a:solidFill>
              <a:schemeClr val="bg1"/>
            </a:solidFill>
          </p:spPr>
          <p:txBody>
            <a:bodyPr wrap="none" rtlCol="0">
              <a:spAutoFit/>
            </a:bodyPr>
            <a:lstStyle/>
            <a:p>
              <a:r>
                <a:rPr lang="en-US" sz="1400" b="1" dirty="0" smtClean="0"/>
                <a:t>AL99</a:t>
              </a:r>
              <a:endParaRPr lang="en-US" sz="1400" b="1" dirty="0"/>
            </a:p>
          </p:txBody>
        </p:sp>
        <p:cxnSp>
          <p:nvCxnSpPr>
            <p:cNvPr id="13" name="Straight Arrow Connector 12"/>
            <p:cNvCxnSpPr>
              <a:stCxn id="14" idx="2"/>
            </p:cNvCxnSpPr>
            <p:nvPr/>
          </p:nvCxnSpPr>
          <p:spPr>
            <a:xfrm flipH="1">
              <a:off x="4236539" y="3053697"/>
              <a:ext cx="248514" cy="2449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09176" y="2745920"/>
              <a:ext cx="551754" cy="307777"/>
            </a:xfrm>
            <a:prstGeom prst="rect">
              <a:avLst/>
            </a:prstGeom>
            <a:solidFill>
              <a:schemeClr val="bg1"/>
            </a:solidFill>
          </p:spPr>
          <p:txBody>
            <a:bodyPr wrap="none" rtlCol="0">
              <a:spAutoFit/>
            </a:bodyPr>
            <a:lstStyle/>
            <a:p>
              <a:r>
                <a:rPr lang="en-US" sz="1400" b="1" dirty="0" smtClean="0"/>
                <a:t>AL90</a:t>
              </a:r>
              <a:endParaRPr lang="en-US" sz="1400" b="1" dirty="0"/>
            </a:p>
          </p:txBody>
        </p:sp>
        <p:sp>
          <p:nvSpPr>
            <p:cNvPr id="15" name="Rectangle 14"/>
            <p:cNvSpPr/>
            <p:nvPr/>
          </p:nvSpPr>
          <p:spPr>
            <a:xfrm>
              <a:off x="3487432" y="3198332"/>
              <a:ext cx="224287" cy="2156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012252" y="3298621"/>
              <a:ext cx="224287" cy="2156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599265" y="3332049"/>
              <a:ext cx="224287" cy="2156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638686" y="3368396"/>
              <a:ext cx="147164" cy="1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050503" y="3332857"/>
              <a:ext cx="147164" cy="1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530942" y="3234679"/>
              <a:ext cx="147164" cy="142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V="1">
              <a:off x="3314762" y="3561979"/>
              <a:ext cx="275877" cy="1947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949661" y="3750821"/>
              <a:ext cx="892601" cy="307777"/>
            </a:xfrm>
            <a:prstGeom prst="rect">
              <a:avLst/>
            </a:prstGeom>
            <a:solidFill>
              <a:schemeClr val="bg1"/>
            </a:solidFill>
          </p:spPr>
          <p:txBody>
            <a:bodyPr wrap="square" rtlCol="0">
              <a:spAutoFit/>
            </a:bodyPr>
            <a:lstStyle/>
            <a:p>
              <a:r>
                <a:rPr lang="en-US" sz="1400" b="1" dirty="0" smtClean="0"/>
                <a:t>Joaquin</a:t>
              </a:r>
              <a:endParaRPr lang="en-US" sz="1400" b="1" dirty="0"/>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444797" y="189084"/>
            <a:ext cx="7464846" cy="1035104"/>
          </a:xfrm>
        </p:spPr>
        <p:txBody>
          <a:bodyPr/>
          <a:lstStyle/>
          <a:p>
            <a:pPr>
              <a:lnSpc>
                <a:spcPct val="90000"/>
              </a:lnSpc>
              <a:buFontTx/>
              <a:buNone/>
            </a:pPr>
            <a:r>
              <a:rPr lang="en-US" b="1" dirty="0" smtClean="0">
                <a:solidFill>
                  <a:srgbClr val="8E0000"/>
                </a:solidFill>
              </a:rPr>
              <a:t>Intensity </a:t>
            </a:r>
            <a:r>
              <a:rPr lang="en-US" sz="2800" dirty="0">
                <a:solidFill>
                  <a:srgbClr val="8E0000"/>
                </a:solidFill>
              </a:rPr>
              <a:t>(continued)</a:t>
            </a:r>
            <a:r>
              <a:rPr lang="en-US" sz="2800" dirty="0" smtClean="0">
                <a:solidFill>
                  <a:srgbClr val="000000"/>
                </a:solidFill>
              </a:rPr>
              <a:t>:</a:t>
            </a:r>
            <a:r>
              <a:rPr lang="en-US" sz="1800" dirty="0" smtClean="0">
                <a:solidFill>
                  <a:srgbClr val="000000"/>
                </a:solidFill>
              </a:rPr>
              <a:t> </a:t>
            </a:r>
            <a:endParaRPr lang="en-US" sz="1800" dirty="0">
              <a:solidFill>
                <a:srgbClr val="000000"/>
              </a:solidFill>
            </a:endParaRPr>
          </a:p>
          <a:p>
            <a:pPr>
              <a:lnSpc>
                <a:spcPct val="90000"/>
              </a:lnSpc>
            </a:pPr>
            <a:r>
              <a:rPr lang="en-US" sz="2400" dirty="0">
                <a:solidFill>
                  <a:srgbClr val="000000"/>
                </a:solidFill>
              </a:rPr>
              <a:t>Airborne Doppler radar </a:t>
            </a:r>
            <a:r>
              <a:rPr lang="en-US" sz="2400" dirty="0" smtClean="0">
                <a:solidFill>
                  <a:srgbClr val="000000"/>
                </a:solidFill>
              </a:rPr>
              <a:t>studies</a:t>
            </a:r>
            <a:endParaRPr lang="en-US" sz="2400" dirty="0">
              <a:solidFill>
                <a:srgbClr val="000000"/>
              </a:solidFill>
            </a:endParaRPr>
          </a:p>
        </p:txBody>
      </p:sp>
      <p:sp>
        <p:nvSpPr>
          <p:cNvPr id="7172" name="Rectangle 4"/>
          <p:cNvSpPr>
            <a:spLocks noChangeArrowheads="1"/>
          </p:cNvSpPr>
          <p:nvPr/>
        </p:nvSpPr>
        <p:spPr bwMode="auto">
          <a:xfrm>
            <a:off x="0" y="3900412"/>
            <a:ext cx="1295400" cy="214313"/>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sp>
        <p:nvSpPr>
          <p:cNvPr id="7174" name="Rectangle 6"/>
          <p:cNvSpPr>
            <a:spLocks noChangeArrowheads="1"/>
          </p:cNvSpPr>
          <p:nvPr/>
        </p:nvSpPr>
        <p:spPr bwMode="auto">
          <a:xfrm>
            <a:off x="2006614" y="6253163"/>
            <a:ext cx="5733723" cy="307777"/>
          </a:xfrm>
          <a:prstGeom prst="rect">
            <a:avLst/>
          </a:prstGeom>
          <a:noFill/>
          <a:ln w="9525">
            <a:noFill/>
            <a:miter lim="800000"/>
            <a:headEnd/>
            <a:tailEnd/>
          </a:ln>
        </p:spPr>
        <p:txBody>
          <a:bodyPr wrap="none">
            <a:prstTxWarp prst="textNoShape">
              <a:avLst/>
            </a:prstTxWarp>
            <a:spAutoFit/>
          </a:bodyPr>
          <a:lstStyle/>
          <a:p>
            <a:r>
              <a:rPr lang="en-US" sz="1400" dirty="0">
                <a:solidFill>
                  <a:srgbClr val="000000"/>
                </a:solidFill>
                <a:latin typeface="Calibri"/>
                <a:cs typeface="Calibri"/>
              </a:rPr>
              <a:t>Airborne Doppler-analyzed wind field Hurricane Katrina, 28 September 2005</a:t>
            </a:r>
          </a:p>
        </p:txBody>
      </p:sp>
      <p:sp>
        <p:nvSpPr>
          <p:cNvPr id="7175" name="Rectangle 7"/>
          <p:cNvSpPr>
            <a:spLocks noChangeArrowheads="1"/>
          </p:cNvSpPr>
          <p:nvPr/>
        </p:nvSpPr>
        <p:spPr bwMode="auto">
          <a:xfrm>
            <a:off x="2413000" y="6534150"/>
            <a:ext cx="4716463" cy="274638"/>
          </a:xfrm>
          <a:prstGeom prst="rect">
            <a:avLst/>
          </a:prstGeom>
          <a:noFill/>
          <a:ln w="9525">
            <a:noFill/>
            <a:miter lim="800000"/>
            <a:headEnd/>
            <a:tailEnd/>
          </a:ln>
        </p:spPr>
        <p:txBody>
          <a:bodyPr wrap="none">
            <a:prstTxWarp prst="textNoShape">
              <a:avLst/>
            </a:prstTxWarp>
            <a:spAutoFit/>
          </a:bodyPr>
          <a:lstStyle/>
          <a:p>
            <a:r>
              <a:rPr lang="en-US" sz="1200" u="sng">
                <a:solidFill>
                  <a:srgbClr val="1F00FF"/>
                </a:solidFill>
                <a:latin typeface="Calibri"/>
                <a:cs typeface="Calibri"/>
                <a:hlinkClick r:id="rId3"/>
              </a:rPr>
              <a:t>http://www.aoml.noaa.gov/hrd/Storm_pages/katrina2005/radar.html</a:t>
            </a:r>
            <a:endParaRPr lang="en-US" sz="1200" u="sng">
              <a:solidFill>
                <a:srgbClr val="1F00FF"/>
              </a:solidFill>
              <a:latin typeface="Calibri"/>
              <a:cs typeface="Calibri"/>
            </a:endParaRPr>
          </a:p>
        </p:txBody>
      </p:sp>
      <p:grpSp>
        <p:nvGrpSpPr>
          <p:cNvPr id="9" name="Group 63"/>
          <p:cNvGrpSpPr>
            <a:grpSpLocks noChangeAspect="1"/>
          </p:cNvGrpSpPr>
          <p:nvPr/>
        </p:nvGrpSpPr>
        <p:grpSpPr bwMode="auto">
          <a:xfrm>
            <a:off x="2493386" y="1412343"/>
            <a:ext cx="5364162" cy="4662487"/>
            <a:chOff x="1522188" y="1791975"/>
            <a:chExt cx="5532164" cy="4810495"/>
          </a:xfrm>
        </p:grpSpPr>
        <p:pic>
          <p:nvPicPr>
            <p:cNvPr id="10" name="Picture 8" descr="Katrina.A2005240.1700.1km.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2188" y="1791975"/>
              <a:ext cx="5532164" cy="4810495"/>
            </a:xfrm>
            <a:prstGeom prst="rect">
              <a:avLst/>
            </a:prstGeom>
            <a:noFill/>
            <a:ln w="9525">
              <a:solidFill>
                <a:srgbClr val="000066"/>
              </a:solidFill>
              <a:miter lim="800000"/>
              <a:headEnd/>
              <a:tailEnd/>
            </a:ln>
          </p:spPr>
        </p:pic>
        <p:cxnSp>
          <p:nvCxnSpPr>
            <p:cNvPr id="11" name="Straight Arrow Connector 10"/>
            <p:cNvCxnSpPr/>
            <p:nvPr/>
          </p:nvCxnSpPr>
          <p:spPr>
            <a:xfrm rot="5400000" flipH="1" flipV="1">
              <a:off x="3499608" y="4207883"/>
              <a:ext cx="1657549" cy="72038"/>
            </a:xfrm>
            <a:prstGeom prst="straightConnector1">
              <a:avLst/>
            </a:prstGeom>
            <a:ln w="19050" cap="flat" cmpd="sng" algn="ctr">
              <a:solidFill>
                <a:srgbClr val="000066"/>
              </a:solidFill>
              <a:prstDash val="dot"/>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5400000">
              <a:off x="4276621" y="4161371"/>
              <a:ext cx="917221" cy="885735"/>
            </a:xfrm>
            <a:prstGeom prst="straightConnector1">
              <a:avLst/>
            </a:prstGeom>
            <a:ln w="19050" cap="flat" cmpd="sng" algn="ctr">
              <a:solidFill>
                <a:srgbClr val="000066"/>
              </a:solidFill>
              <a:prstDash val="dot"/>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flipH="1">
              <a:off x="3478665" y="4188214"/>
              <a:ext cx="1658504" cy="72067"/>
            </a:xfrm>
            <a:prstGeom prst="straightConnector1">
              <a:avLst/>
            </a:prstGeom>
            <a:ln w="19050" cap="flat" cmpd="sng" algn="ctr">
              <a:solidFill>
                <a:srgbClr val="000066"/>
              </a:solidFill>
              <a:prstDash val="dot"/>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14" name="Rectangle 13"/>
          <p:cNvSpPr/>
          <p:nvPr/>
        </p:nvSpPr>
        <p:spPr>
          <a:xfrm>
            <a:off x="4646036" y="3206218"/>
            <a:ext cx="1089025" cy="1089025"/>
          </a:xfrm>
          <a:prstGeom prst="rect">
            <a:avLst/>
          </a:prstGeom>
          <a:noFill/>
          <a:ln w="9525" cap="flat" cmpd="sng" algn="ctr">
            <a:solidFill>
              <a:schemeClr val="tx1"/>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alibri"/>
              <a:cs typeface="Calibri"/>
            </a:endParaRPr>
          </a:p>
        </p:txBody>
      </p:sp>
      <p:grpSp>
        <p:nvGrpSpPr>
          <p:cNvPr id="15" name="Group 42"/>
          <p:cNvGrpSpPr>
            <a:grpSpLocks noChangeAspect="1"/>
          </p:cNvGrpSpPr>
          <p:nvPr/>
        </p:nvGrpSpPr>
        <p:grpSpPr>
          <a:xfrm>
            <a:off x="3021228" y="1423767"/>
            <a:ext cx="4258553" cy="4650684"/>
            <a:chOff x="2547317" y="1810085"/>
            <a:chExt cx="4016399" cy="4380937"/>
          </a:xfrm>
          <a:effectLst>
            <a:outerShdw blurRad="50800" dist="38100" dir="2700000">
              <a:srgbClr val="000000">
                <a:alpha val="43000"/>
              </a:srgbClr>
            </a:outerShdw>
          </a:effectLst>
        </p:grpSpPr>
        <p:grpSp>
          <p:nvGrpSpPr>
            <p:cNvPr id="16" name="Group 30"/>
            <p:cNvGrpSpPr/>
            <p:nvPr/>
          </p:nvGrpSpPr>
          <p:grpSpPr>
            <a:xfrm>
              <a:off x="2547317" y="1810085"/>
              <a:ext cx="4016399" cy="4380937"/>
              <a:chOff x="2154895" y="1201775"/>
              <a:chExt cx="4016399" cy="4380937"/>
            </a:xfrm>
          </p:grpSpPr>
          <p:sp>
            <p:nvSpPr>
              <p:cNvPr id="18" name="Rectangle 17"/>
              <p:cNvSpPr/>
              <p:nvPr/>
            </p:nvSpPr>
            <p:spPr>
              <a:xfrm>
                <a:off x="2156543" y="1201775"/>
                <a:ext cx="4014751" cy="438093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alibri"/>
                  <a:cs typeface="Calibri"/>
                </a:endParaRPr>
              </a:p>
            </p:txBody>
          </p:sp>
          <p:grpSp>
            <p:nvGrpSpPr>
              <p:cNvPr id="19" name="Group 29"/>
              <p:cNvGrpSpPr/>
              <p:nvPr/>
            </p:nvGrpSpPr>
            <p:grpSpPr>
              <a:xfrm>
                <a:off x="2154895" y="1228926"/>
                <a:ext cx="3952833" cy="4350628"/>
                <a:chOff x="2154895" y="1228926"/>
                <a:chExt cx="3952833" cy="4350628"/>
              </a:xfrm>
            </p:grpSpPr>
            <p:pic>
              <p:nvPicPr>
                <p:cNvPr id="20" name="Picture 19" descr="postRI_Dop_wind.ti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30432" y="1228926"/>
                  <a:ext cx="3477296" cy="4015867"/>
                </a:xfrm>
                <a:prstGeom prst="rect">
                  <a:avLst/>
                </a:prstGeom>
                <a:noFill/>
                <a:ln w="9525">
                  <a:noFill/>
                  <a:miter lim="800000"/>
                  <a:headEnd/>
                  <a:tailEnd/>
                </a:ln>
              </p:spPr>
            </p:pic>
            <p:grpSp>
              <p:nvGrpSpPr>
                <p:cNvPr id="21" name="Group 28"/>
                <p:cNvGrpSpPr>
                  <a:grpSpLocks/>
                </p:cNvGrpSpPr>
                <p:nvPr/>
              </p:nvGrpSpPr>
              <p:grpSpPr bwMode="auto">
                <a:xfrm>
                  <a:off x="2540306" y="5133310"/>
                  <a:ext cx="3518274" cy="330752"/>
                  <a:chOff x="1992826" y="3477528"/>
                  <a:chExt cx="1908004" cy="179801"/>
                </a:xfrm>
              </p:grpSpPr>
              <p:sp>
                <p:nvSpPr>
                  <p:cNvPr id="31" name="Rectangle 30"/>
                  <p:cNvSpPr/>
                  <p:nvPr/>
                </p:nvSpPr>
                <p:spPr>
                  <a:xfrm>
                    <a:off x="2072194" y="3530036"/>
                    <a:ext cx="1828636" cy="127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100">
                      <a:solidFill>
                        <a:srgbClr val="FFFFFF"/>
                      </a:solidFill>
                      <a:latin typeface="Calibri"/>
                      <a:cs typeface="Calibri"/>
                    </a:endParaRPr>
                  </a:p>
                </p:txBody>
              </p:sp>
              <p:grpSp>
                <p:nvGrpSpPr>
                  <p:cNvPr id="32" name="Group 31"/>
                  <p:cNvGrpSpPr/>
                  <p:nvPr/>
                </p:nvGrpSpPr>
                <p:grpSpPr>
                  <a:xfrm>
                    <a:off x="1992826" y="3477528"/>
                    <a:ext cx="1602232" cy="139693"/>
                    <a:chOff x="1992826" y="3217178"/>
                    <a:chExt cx="1602232" cy="139693"/>
                  </a:xfrm>
                  <a:noFill/>
                </p:grpSpPr>
                <p:sp>
                  <p:nvSpPr>
                    <p:cNvPr id="33" name="Text Box 50"/>
                    <p:cNvSpPr txBox="1">
                      <a:spLocks noChangeArrowheads="1"/>
                    </p:cNvSpPr>
                    <p:nvPr/>
                  </p:nvSpPr>
                  <p:spPr bwMode="auto">
                    <a:xfrm>
                      <a:off x="2449468" y="3222905"/>
                      <a:ext cx="167589" cy="133966"/>
                    </a:xfrm>
                    <a:prstGeom prst="rect">
                      <a:avLst/>
                    </a:prstGeom>
                    <a:grpFill/>
                    <a:ln w="9525">
                      <a:noFill/>
                      <a:miter lim="800000"/>
                      <a:headEnd/>
                      <a:tailEnd/>
                    </a:ln>
                  </p:spPr>
                  <p:txBody>
                    <a:bodyPr wrap="none">
                      <a:spAutoFit/>
                    </a:bodyPr>
                    <a:lstStyle/>
                    <a:p>
                      <a:pPr>
                        <a:defRPr/>
                      </a:pPr>
                      <a:r>
                        <a:rPr lang="en-US" sz="1100" b="1" dirty="0">
                          <a:latin typeface="Calibri"/>
                          <a:cs typeface="Calibri"/>
                        </a:rPr>
                        <a:t>50</a:t>
                      </a:r>
                    </a:p>
                  </p:txBody>
                </p:sp>
                <p:sp>
                  <p:nvSpPr>
                    <p:cNvPr id="34" name="Text Box 52"/>
                    <p:cNvSpPr txBox="1">
                      <a:spLocks noChangeArrowheads="1"/>
                    </p:cNvSpPr>
                    <p:nvPr/>
                  </p:nvSpPr>
                  <p:spPr bwMode="auto">
                    <a:xfrm>
                      <a:off x="2901950" y="3217178"/>
                      <a:ext cx="204158" cy="133966"/>
                    </a:xfrm>
                    <a:prstGeom prst="rect">
                      <a:avLst/>
                    </a:prstGeom>
                    <a:grpFill/>
                    <a:ln w="9525">
                      <a:noFill/>
                      <a:miter lim="800000"/>
                      <a:headEnd/>
                      <a:tailEnd/>
                    </a:ln>
                  </p:spPr>
                  <p:txBody>
                    <a:bodyPr wrap="none">
                      <a:spAutoFit/>
                    </a:bodyPr>
                    <a:lstStyle/>
                    <a:p>
                      <a:pPr>
                        <a:defRPr/>
                      </a:pPr>
                      <a:r>
                        <a:rPr lang="en-US" sz="1100" b="1" dirty="0">
                          <a:latin typeface="Calibri"/>
                          <a:cs typeface="Calibri"/>
                        </a:rPr>
                        <a:t>100</a:t>
                      </a:r>
                    </a:p>
                  </p:txBody>
                </p:sp>
                <p:sp>
                  <p:nvSpPr>
                    <p:cNvPr id="35" name="Text Box 53"/>
                    <p:cNvSpPr txBox="1">
                      <a:spLocks noChangeArrowheads="1"/>
                    </p:cNvSpPr>
                    <p:nvPr/>
                  </p:nvSpPr>
                  <p:spPr bwMode="auto">
                    <a:xfrm>
                      <a:off x="3390900" y="3222905"/>
                      <a:ext cx="204158" cy="133966"/>
                    </a:xfrm>
                    <a:prstGeom prst="rect">
                      <a:avLst/>
                    </a:prstGeom>
                    <a:grpFill/>
                    <a:ln w="9525">
                      <a:noFill/>
                      <a:miter lim="800000"/>
                      <a:headEnd/>
                      <a:tailEnd/>
                    </a:ln>
                  </p:spPr>
                  <p:txBody>
                    <a:bodyPr wrap="none">
                      <a:spAutoFit/>
                    </a:bodyPr>
                    <a:lstStyle/>
                    <a:p>
                      <a:pPr>
                        <a:defRPr/>
                      </a:pPr>
                      <a:r>
                        <a:rPr lang="en-US" sz="1100" b="1" dirty="0">
                          <a:latin typeface="Calibri"/>
                          <a:cs typeface="Calibri"/>
                        </a:rPr>
                        <a:t>150</a:t>
                      </a:r>
                    </a:p>
                  </p:txBody>
                </p:sp>
                <p:sp>
                  <p:nvSpPr>
                    <p:cNvPr id="36" name="Text Box 53"/>
                    <p:cNvSpPr txBox="1">
                      <a:spLocks noChangeArrowheads="1"/>
                    </p:cNvSpPr>
                    <p:nvPr/>
                  </p:nvSpPr>
                  <p:spPr bwMode="auto">
                    <a:xfrm>
                      <a:off x="1992826" y="3222905"/>
                      <a:ext cx="131020" cy="133966"/>
                    </a:xfrm>
                    <a:prstGeom prst="rect">
                      <a:avLst/>
                    </a:prstGeom>
                    <a:grpFill/>
                    <a:ln w="9525">
                      <a:noFill/>
                      <a:miter lim="800000"/>
                      <a:headEnd/>
                      <a:tailEnd/>
                    </a:ln>
                  </p:spPr>
                  <p:txBody>
                    <a:bodyPr wrap="none">
                      <a:spAutoFit/>
                    </a:bodyPr>
                    <a:lstStyle/>
                    <a:p>
                      <a:pPr>
                        <a:defRPr/>
                      </a:pPr>
                      <a:r>
                        <a:rPr lang="en-US" sz="1100" b="1" dirty="0">
                          <a:latin typeface="Calibri"/>
                          <a:cs typeface="Calibri"/>
                        </a:rPr>
                        <a:t>0</a:t>
                      </a:r>
                    </a:p>
                  </p:txBody>
                </p:sp>
              </p:grpSp>
            </p:grpSp>
            <p:grpSp>
              <p:nvGrpSpPr>
                <p:cNvPr id="22" name="Group 50"/>
                <p:cNvGrpSpPr>
                  <a:grpSpLocks/>
                </p:cNvGrpSpPr>
                <p:nvPr/>
              </p:nvGrpSpPr>
              <p:grpSpPr bwMode="auto">
                <a:xfrm>
                  <a:off x="2387195" y="1864664"/>
                  <a:ext cx="258445" cy="3411936"/>
                  <a:chOff x="1927661" y="1691030"/>
                  <a:chExt cx="140495" cy="1851183"/>
                </a:xfrm>
              </p:grpSpPr>
              <p:sp>
                <p:nvSpPr>
                  <p:cNvPr id="26" name="Rectangle 44"/>
                  <p:cNvSpPr>
                    <a:spLocks noChangeArrowheads="1"/>
                  </p:cNvSpPr>
                  <p:nvPr/>
                </p:nvSpPr>
                <p:spPr bwMode="auto">
                  <a:xfrm rot="-5400000">
                    <a:off x="1089493" y="2541930"/>
                    <a:ext cx="1828800" cy="127000"/>
                  </a:xfrm>
                  <a:prstGeom prst="rect">
                    <a:avLst/>
                  </a:prstGeom>
                  <a:solidFill>
                    <a:schemeClr val="bg1"/>
                  </a:solidFill>
                  <a:ln w="25400">
                    <a:noFill/>
                    <a:miter lim="800000"/>
                    <a:headEnd/>
                    <a:tailEnd/>
                  </a:ln>
                </p:spPr>
                <p:txBody>
                  <a:bodyPr vert="eaVert" anchor="ctr">
                    <a:prstTxWarp prst="textNoShape">
                      <a:avLst/>
                    </a:prstTxWarp>
                  </a:bodyPr>
                  <a:lstStyle/>
                  <a:p>
                    <a:pPr algn="ctr">
                      <a:defRPr/>
                    </a:pPr>
                    <a:endParaRPr lang="en-US" sz="1100">
                      <a:solidFill>
                        <a:srgbClr val="FFFFFF"/>
                      </a:solidFill>
                      <a:latin typeface="Calibri"/>
                      <a:ea typeface="Arial" charset="0"/>
                      <a:cs typeface="Calibri"/>
                    </a:endParaRPr>
                  </a:p>
                </p:txBody>
              </p:sp>
              <p:sp>
                <p:nvSpPr>
                  <p:cNvPr id="27" name="Text Box 50"/>
                  <p:cNvSpPr txBox="1">
                    <a:spLocks noChangeArrowheads="1"/>
                  </p:cNvSpPr>
                  <p:nvPr/>
                </p:nvSpPr>
                <p:spPr bwMode="auto">
                  <a:xfrm rot="16200000">
                    <a:off x="1917356" y="2888002"/>
                    <a:ext cx="167464" cy="134128"/>
                  </a:xfrm>
                  <a:prstGeom prst="rect">
                    <a:avLst/>
                  </a:prstGeom>
                  <a:noFill/>
                  <a:ln w="9525">
                    <a:noFill/>
                    <a:miter lim="800000"/>
                    <a:headEnd/>
                    <a:tailEnd/>
                  </a:ln>
                </p:spPr>
                <p:txBody>
                  <a:bodyPr wrap="none">
                    <a:prstTxWarp prst="textNoShape">
                      <a:avLst/>
                    </a:prstTxWarp>
                    <a:spAutoFit/>
                  </a:bodyPr>
                  <a:lstStyle/>
                  <a:p>
                    <a:pPr>
                      <a:defRPr/>
                    </a:pPr>
                    <a:r>
                      <a:rPr lang="en-US" sz="1100" b="1" dirty="0">
                        <a:latin typeface="Calibri"/>
                        <a:ea typeface="Arial" charset="0"/>
                        <a:cs typeface="Calibri"/>
                      </a:rPr>
                      <a:t>50</a:t>
                    </a:r>
                  </a:p>
                </p:txBody>
              </p:sp>
              <p:sp>
                <p:nvSpPr>
                  <p:cNvPr id="28" name="Text Box 52"/>
                  <p:cNvSpPr txBox="1">
                    <a:spLocks noChangeArrowheads="1"/>
                  </p:cNvSpPr>
                  <p:nvPr/>
                </p:nvSpPr>
                <p:spPr bwMode="auto">
                  <a:xfrm rot="16200000">
                    <a:off x="1892722" y="2327408"/>
                    <a:ext cx="204005" cy="134128"/>
                  </a:xfrm>
                  <a:prstGeom prst="rect">
                    <a:avLst/>
                  </a:prstGeom>
                  <a:noFill/>
                  <a:ln w="9525">
                    <a:noFill/>
                    <a:miter lim="800000"/>
                    <a:headEnd/>
                    <a:tailEnd/>
                  </a:ln>
                </p:spPr>
                <p:txBody>
                  <a:bodyPr wrap="none">
                    <a:prstTxWarp prst="textNoShape">
                      <a:avLst/>
                    </a:prstTxWarp>
                    <a:spAutoFit/>
                  </a:bodyPr>
                  <a:lstStyle/>
                  <a:p>
                    <a:pPr>
                      <a:defRPr/>
                    </a:pPr>
                    <a:r>
                      <a:rPr lang="en-US" sz="1100" b="1">
                        <a:latin typeface="Calibri"/>
                        <a:ea typeface="Arial" charset="0"/>
                        <a:cs typeface="Calibri"/>
                      </a:rPr>
                      <a:t>100</a:t>
                    </a:r>
                  </a:p>
                </p:txBody>
              </p:sp>
              <p:sp>
                <p:nvSpPr>
                  <p:cNvPr id="29" name="Text Box 53"/>
                  <p:cNvSpPr txBox="1">
                    <a:spLocks noChangeArrowheads="1"/>
                  </p:cNvSpPr>
                  <p:nvPr/>
                </p:nvSpPr>
                <p:spPr bwMode="auto">
                  <a:xfrm rot="16200000">
                    <a:off x="1899089" y="1771580"/>
                    <a:ext cx="204005" cy="134128"/>
                  </a:xfrm>
                  <a:prstGeom prst="rect">
                    <a:avLst/>
                  </a:prstGeom>
                  <a:noFill/>
                  <a:ln w="9525">
                    <a:noFill/>
                    <a:miter lim="800000"/>
                    <a:headEnd/>
                    <a:tailEnd/>
                  </a:ln>
                </p:spPr>
                <p:txBody>
                  <a:bodyPr wrap="none">
                    <a:prstTxWarp prst="textNoShape">
                      <a:avLst/>
                    </a:prstTxWarp>
                    <a:spAutoFit/>
                  </a:bodyPr>
                  <a:lstStyle/>
                  <a:p>
                    <a:pPr>
                      <a:defRPr/>
                    </a:pPr>
                    <a:r>
                      <a:rPr lang="en-US" sz="1100" b="1" dirty="0">
                        <a:latin typeface="Calibri"/>
                        <a:ea typeface="Arial" charset="0"/>
                        <a:cs typeface="Calibri"/>
                      </a:rPr>
                      <a:t>150</a:t>
                    </a:r>
                  </a:p>
                </p:txBody>
              </p:sp>
              <p:sp>
                <p:nvSpPr>
                  <p:cNvPr id="30" name="Text Box 53"/>
                  <p:cNvSpPr txBox="1">
                    <a:spLocks noChangeArrowheads="1"/>
                  </p:cNvSpPr>
                  <p:nvPr/>
                </p:nvSpPr>
                <p:spPr bwMode="auto">
                  <a:xfrm rot="16200000">
                    <a:off x="1935630" y="3409688"/>
                    <a:ext cx="130922" cy="134128"/>
                  </a:xfrm>
                  <a:prstGeom prst="rect">
                    <a:avLst/>
                  </a:prstGeom>
                  <a:noFill/>
                  <a:ln w="9525">
                    <a:noFill/>
                    <a:miter lim="800000"/>
                    <a:headEnd/>
                    <a:tailEnd/>
                  </a:ln>
                </p:spPr>
                <p:txBody>
                  <a:bodyPr wrap="none">
                    <a:prstTxWarp prst="textNoShape">
                      <a:avLst/>
                    </a:prstTxWarp>
                    <a:spAutoFit/>
                  </a:bodyPr>
                  <a:lstStyle/>
                  <a:p>
                    <a:pPr>
                      <a:defRPr/>
                    </a:pPr>
                    <a:r>
                      <a:rPr lang="en-US" sz="1100" b="1">
                        <a:latin typeface="Calibri"/>
                        <a:ea typeface="Arial" charset="0"/>
                        <a:cs typeface="Calibri"/>
                      </a:rPr>
                      <a:t>0</a:t>
                    </a:r>
                  </a:p>
                </p:txBody>
              </p:sp>
            </p:grpSp>
            <p:pic>
              <p:nvPicPr>
                <p:cNvPr id="23" name="Picture 1" descr="postRI_Dop_wind.tif"/>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99810" y="1391082"/>
                  <a:ext cx="368804" cy="310264"/>
                </a:xfrm>
                <a:prstGeom prst="rect">
                  <a:avLst/>
                </a:prstGeom>
                <a:noFill/>
                <a:ln w="9525">
                  <a:noFill/>
                  <a:miter lim="800000"/>
                  <a:headEnd/>
                  <a:tailEnd/>
                </a:ln>
              </p:spPr>
            </p:pic>
            <p:sp>
              <p:nvSpPr>
                <p:cNvPr id="24" name="TextBox 155"/>
                <p:cNvSpPr txBox="1">
                  <a:spLocks noChangeArrowheads="1"/>
                </p:cNvSpPr>
                <p:nvPr/>
              </p:nvSpPr>
              <p:spPr bwMode="auto">
                <a:xfrm>
                  <a:off x="3836399" y="5333118"/>
                  <a:ext cx="919413" cy="246436"/>
                </a:xfrm>
                <a:prstGeom prst="rect">
                  <a:avLst/>
                </a:prstGeom>
                <a:noFill/>
                <a:ln w="9525">
                  <a:noFill/>
                  <a:miter lim="800000"/>
                  <a:headEnd/>
                  <a:tailEnd/>
                </a:ln>
              </p:spPr>
              <p:txBody>
                <a:bodyPr wrap="none">
                  <a:prstTxWarp prst="textNoShape">
                    <a:avLst/>
                  </a:prstTxWarp>
                  <a:spAutoFit/>
                </a:bodyPr>
                <a:lstStyle/>
                <a:p>
                  <a:pPr>
                    <a:defRPr/>
                  </a:pPr>
                  <a:r>
                    <a:rPr lang="en-US" sz="1100" b="1" dirty="0">
                      <a:latin typeface="Calibri"/>
                      <a:ea typeface="Arial" charset="0"/>
                      <a:cs typeface="Calibri"/>
                    </a:rPr>
                    <a:t>distance (km)</a:t>
                  </a:r>
                </a:p>
              </p:txBody>
            </p:sp>
            <p:sp>
              <p:nvSpPr>
                <p:cNvPr id="25" name="TextBox 156"/>
                <p:cNvSpPr txBox="1">
                  <a:spLocks noChangeArrowheads="1"/>
                </p:cNvSpPr>
                <p:nvPr/>
              </p:nvSpPr>
              <p:spPr bwMode="auto">
                <a:xfrm rot="16200000">
                  <a:off x="1819110" y="3359527"/>
                  <a:ext cx="918303" cy="246734"/>
                </a:xfrm>
                <a:prstGeom prst="rect">
                  <a:avLst/>
                </a:prstGeom>
                <a:noFill/>
                <a:ln w="9525">
                  <a:noFill/>
                  <a:miter lim="800000"/>
                  <a:headEnd/>
                  <a:tailEnd/>
                </a:ln>
              </p:spPr>
              <p:txBody>
                <a:bodyPr wrap="none">
                  <a:prstTxWarp prst="textNoShape">
                    <a:avLst/>
                  </a:prstTxWarp>
                  <a:spAutoFit/>
                </a:bodyPr>
                <a:lstStyle/>
                <a:p>
                  <a:pPr>
                    <a:defRPr/>
                  </a:pPr>
                  <a:r>
                    <a:rPr lang="en-US" sz="1100" b="1" dirty="0">
                      <a:latin typeface="Calibri"/>
                      <a:ea typeface="Arial" charset="0"/>
                      <a:cs typeface="Calibri"/>
                    </a:rPr>
                    <a:t>distance (km)</a:t>
                  </a:r>
                </a:p>
              </p:txBody>
            </p:sp>
          </p:grpSp>
        </p:grpSp>
        <p:cxnSp>
          <p:nvCxnSpPr>
            <p:cNvPr id="17" name="Straight Connector 16"/>
            <p:cNvCxnSpPr/>
            <p:nvPr/>
          </p:nvCxnSpPr>
          <p:spPr>
            <a:xfrm flipV="1">
              <a:off x="3087867" y="3844916"/>
              <a:ext cx="3296624" cy="200075"/>
            </a:xfrm>
            <a:prstGeom prst="line">
              <a:avLst/>
            </a:prstGeom>
            <a:ln w="25400" cap="flat" cmpd="sng" algn="ctr">
              <a:solidFill>
                <a:schemeClr val="tx1"/>
              </a:solidFill>
              <a:prstDash val="dash"/>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grpSp>
      <p:grpSp>
        <p:nvGrpSpPr>
          <p:cNvPr id="38" name="Group 9"/>
          <p:cNvGrpSpPr>
            <a:grpSpLocks noChangeAspect="1"/>
          </p:cNvGrpSpPr>
          <p:nvPr/>
        </p:nvGrpSpPr>
        <p:grpSpPr bwMode="auto">
          <a:xfrm>
            <a:off x="1386898" y="1417105"/>
            <a:ext cx="7564438" cy="4662488"/>
            <a:chOff x="850601" y="1730376"/>
            <a:chExt cx="7522387" cy="4638087"/>
          </a:xfrm>
        </p:grpSpPr>
        <p:pic>
          <p:nvPicPr>
            <p:cNvPr id="39" name="Picture 2" descr="Untitled"/>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50601" y="1730376"/>
              <a:ext cx="7522387" cy="4638087"/>
            </a:xfrm>
            <a:prstGeom prst="rect">
              <a:avLst/>
            </a:prstGeom>
            <a:noFill/>
            <a:ln w="9525">
              <a:noFill/>
              <a:miter lim="800000"/>
              <a:headEnd/>
              <a:tailEnd/>
            </a:ln>
          </p:spPr>
        </p:pic>
        <p:sp>
          <p:nvSpPr>
            <p:cNvPr id="40" name="Rectangle 4"/>
            <p:cNvSpPr>
              <a:spLocks noChangeArrowheads="1"/>
            </p:cNvSpPr>
            <p:nvPr/>
          </p:nvSpPr>
          <p:spPr bwMode="auto">
            <a:xfrm>
              <a:off x="7668183" y="4386989"/>
              <a:ext cx="506953" cy="306166"/>
            </a:xfrm>
            <a:prstGeom prst="rect">
              <a:avLst/>
            </a:prstGeom>
            <a:noFill/>
            <a:ln w="9525">
              <a:noFill/>
              <a:miter lim="800000"/>
              <a:headEnd/>
              <a:tailEnd/>
            </a:ln>
          </p:spPr>
          <p:txBody>
            <a:bodyPr wrap="none">
              <a:prstTxWarp prst="textNoShape">
                <a:avLst/>
              </a:prstTxWarp>
              <a:spAutoFit/>
            </a:bodyPr>
            <a:lstStyle/>
            <a:p>
              <a:pPr eaLnBrk="0" hangingPunct="0"/>
              <a:r>
                <a:rPr lang="en-US" sz="1400" b="1">
                  <a:solidFill>
                    <a:srgbClr val="E30000"/>
                  </a:solidFill>
                  <a:latin typeface="Calibri"/>
                  <a:ea typeface="Arial" charset="0"/>
                  <a:cs typeface="Calibri"/>
                </a:rPr>
                <a:t>V</a:t>
              </a:r>
              <a:r>
                <a:rPr lang="en-US" sz="1200" baseline="-25000">
                  <a:solidFill>
                    <a:srgbClr val="E30000"/>
                  </a:solidFill>
                  <a:latin typeface="Calibri"/>
                  <a:ea typeface="Arial" charset="0"/>
                  <a:cs typeface="Calibri"/>
                </a:rPr>
                <a:t>r</a:t>
              </a:r>
              <a:r>
                <a:rPr lang="en-US" sz="1200">
                  <a:solidFill>
                    <a:srgbClr val="E30000"/>
                  </a:solidFill>
                  <a:latin typeface="Calibri"/>
                  <a:ea typeface="Arial" charset="0"/>
                  <a:cs typeface="Calibri"/>
                </a:rPr>
                <a:t>, w</a:t>
              </a:r>
            </a:p>
          </p:txBody>
        </p:sp>
        <p:sp>
          <p:nvSpPr>
            <p:cNvPr id="41" name="Rectangle 5"/>
            <p:cNvSpPr>
              <a:spLocks noChangeArrowheads="1"/>
            </p:cNvSpPr>
            <p:nvPr/>
          </p:nvSpPr>
          <p:spPr bwMode="auto">
            <a:xfrm>
              <a:off x="7880908" y="1731101"/>
              <a:ext cx="355600" cy="304800"/>
            </a:xfrm>
            <a:prstGeom prst="rect">
              <a:avLst/>
            </a:prstGeom>
            <a:noFill/>
            <a:ln w="9525">
              <a:noFill/>
              <a:miter lim="800000"/>
              <a:headEnd/>
              <a:tailEnd/>
            </a:ln>
          </p:spPr>
          <p:txBody>
            <a:bodyPr wrap="none">
              <a:prstTxWarp prst="textNoShape">
                <a:avLst/>
              </a:prstTxWarp>
              <a:spAutoFit/>
            </a:bodyPr>
            <a:lstStyle/>
            <a:p>
              <a:pPr eaLnBrk="0" hangingPunct="0"/>
              <a:r>
                <a:rPr lang="en-US" sz="1400" b="1" dirty="0" err="1">
                  <a:solidFill>
                    <a:srgbClr val="E30000"/>
                  </a:solidFill>
                  <a:latin typeface="Calibri"/>
                  <a:ea typeface="Arial" charset="0"/>
                  <a:cs typeface="Calibri"/>
                </a:rPr>
                <a:t>V</a:t>
              </a:r>
              <a:r>
                <a:rPr lang="en-US" sz="1200" baseline="-25000" dirty="0" err="1">
                  <a:solidFill>
                    <a:srgbClr val="E30000"/>
                  </a:solidFill>
                  <a:latin typeface="Symbol" charset="2"/>
                  <a:ea typeface="Symbol" charset="2"/>
                  <a:cs typeface="Symbol" charset="2"/>
                </a:rPr>
                <a:t>q</a:t>
              </a:r>
              <a:endParaRPr lang="en-US" sz="1200" dirty="0">
                <a:solidFill>
                  <a:srgbClr val="E30000"/>
                </a:solidFill>
                <a:latin typeface="Symbol" charset="2"/>
                <a:ea typeface="Symbol" charset="2"/>
                <a:cs typeface="Symbol" charset="2"/>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8"/>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8"/>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Screen shot 2012-11-01 at 11.01.02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59948" y="4309560"/>
            <a:ext cx="1848779" cy="1763246"/>
          </a:xfrm>
          <a:prstGeom prst="rect">
            <a:avLst/>
          </a:prstGeom>
        </p:spPr>
      </p:pic>
      <p:pic>
        <p:nvPicPr>
          <p:cNvPr id="29" name="Picture 28" descr="Screen shot 2012-11-01 at 11.01.02 A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31110" y="1971789"/>
            <a:ext cx="3860801" cy="4035824"/>
          </a:xfrm>
          <a:prstGeom prst="rect">
            <a:avLst/>
          </a:prstGeom>
        </p:spPr>
      </p:pic>
      <p:pic>
        <p:nvPicPr>
          <p:cNvPr id="29699" name="Picture 23" descr="Earl_obs_201008191800.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33936" y="2080087"/>
            <a:ext cx="2097087"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8"/>
          <p:cNvSpPr txBox="1">
            <a:spLocks/>
          </p:cNvSpPr>
          <p:nvPr/>
        </p:nvSpPr>
        <p:spPr bwMode="auto">
          <a:xfrm>
            <a:off x="1307312" y="6138047"/>
            <a:ext cx="22769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0"/>
              </a:defRPr>
            </a:lvl9pPr>
          </a:lstStyle>
          <a:p>
            <a:pPr eaLnBrk="1" hangingPunct="1">
              <a:spcBef>
                <a:spcPct val="50000"/>
              </a:spcBef>
            </a:pPr>
            <a:r>
              <a:rPr lang="en-US" sz="1600" b="1" dirty="0">
                <a:solidFill>
                  <a:schemeClr val="tx1"/>
                </a:solidFill>
                <a:latin typeface="Calibri" charset="0"/>
                <a:cs typeface="Arial" charset="0"/>
                <a:sym typeface="Arial" charset="0"/>
              </a:rPr>
              <a:t>Hurricane </a:t>
            </a:r>
            <a:r>
              <a:rPr lang="en-US" sz="1600" b="1" dirty="0" smtClean="0">
                <a:solidFill>
                  <a:schemeClr val="tx1"/>
                </a:solidFill>
                <a:latin typeface="Calibri" charset="0"/>
                <a:cs typeface="Arial" charset="0"/>
                <a:sym typeface="Arial" charset="0"/>
              </a:rPr>
              <a:t>Sandy (2012)</a:t>
            </a:r>
            <a:endParaRPr lang="en-US" sz="1600" b="1" dirty="0">
              <a:solidFill>
                <a:schemeClr val="tx1"/>
              </a:solidFill>
              <a:latin typeface="Calibri" charset="0"/>
              <a:cs typeface="Arial" charset="0"/>
              <a:sym typeface="Arial" charset="0"/>
            </a:endParaRPr>
          </a:p>
        </p:txBody>
      </p:sp>
      <p:grpSp>
        <p:nvGrpSpPr>
          <p:cNvPr id="29702" name="Group 10"/>
          <p:cNvGrpSpPr>
            <a:grpSpLocks/>
          </p:cNvGrpSpPr>
          <p:nvPr/>
        </p:nvGrpSpPr>
        <p:grpSpPr bwMode="auto">
          <a:xfrm>
            <a:off x="3034888" y="4249217"/>
            <a:ext cx="450850" cy="469900"/>
            <a:chOff x="0" y="0"/>
            <a:chExt cx="240" cy="240"/>
          </a:xfrm>
        </p:grpSpPr>
        <p:sp>
          <p:nvSpPr>
            <p:cNvPr id="29720" name="Oval 11"/>
            <p:cNvSpPr>
              <a:spLocks/>
            </p:cNvSpPr>
            <p:nvPr/>
          </p:nvSpPr>
          <p:spPr bwMode="auto">
            <a:xfrm>
              <a:off x="0" y="0"/>
              <a:ext cx="240" cy="240"/>
            </a:xfrm>
            <a:prstGeom prst="ellipse">
              <a:avLst/>
            </a:prstGeom>
            <a:noFill/>
            <a:ln w="63500">
              <a:solidFill>
                <a:srgbClr val="001933"/>
              </a:solidFill>
              <a:prstDash val="sys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Calibri" charset="0"/>
                <a:cs typeface="Arial" charset="0"/>
              </a:endParaRPr>
            </a:p>
          </p:txBody>
        </p:sp>
      </p:grpSp>
      <p:sp>
        <p:nvSpPr>
          <p:cNvPr id="10" name="Rectangle 9"/>
          <p:cNvSpPr>
            <a:spLocks noChangeArrowheads="1"/>
          </p:cNvSpPr>
          <p:nvPr/>
        </p:nvSpPr>
        <p:spPr bwMode="auto">
          <a:xfrm>
            <a:off x="2853913" y="4087292"/>
            <a:ext cx="782637" cy="742950"/>
          </a:xfrm>
          <a:prstGeom prst="rect">
            <a:avLst/>
          </a:prstGeom>
          <a:noFill/>
          <a:ln w="38100">
            <a:solidFill>
              <a:schemeClr val="bg1"/>
            </a:solidFill>
            <a:prstDash val="dash"/>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Calibri"/>
              <a:ea typeface="+mn-ea"/>
              <a:cs typeface="Calibri"/>
            </a:endParaRPr>
          </a:p>
        </p:txBody>
      </p:sp>
      <p:pic>
        <p:nvPicPr>
          <p:cNvPr id="29705" name="Picture 15" descr="TA_rada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13790">
            <a:off x="6322360" y="2932429"/>
            <a:ext cx="1095640" cy="118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a:cxnSpLocks noChangeShapeType="1"/>
          </p:cNvCxnSpPr>
          <p:nvPr/>
        </p:nvCxnSpPr>
        <p:spPr bwMode="auto">
          <a:xfrm flipV="1">
            <a:off x="3631259" y="2163704"/>
            <a:ext cx="1429926" cy="1900296"/>
          </a:xfrm>
          <a:prstGeom prst="line">
            <a:avLst/>
          </a:prstGeom>
          <a:noFill/>
          <a:ln w="25400">
            <a:solidFill>
              <a:schemeClr val="accent1">
                <a:lumMod val="10000"/>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3621852" y="4111037"/>
            <a:ext cx="1439333" cy="56444"/>
          </a:xfrm>
          <a:prstGeom prst="line">
            <a:avLst/>
          </a:prstGeom>
          <a:noFill/>
          <a:ln w="25400">
            <a:solidFill>
              <a:schemeClr val="accent1">
                <a:lumMod val="10000"/>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flipV="1">
            <a:off x="3659481" y="4440348"/>
            <a:ext cx="1532328" cy="376245"/>
          </a:xfrm>
          <a:prstGeom prst="line">
            <a:avLst/>
          </a:prstGeom>
          <a:noFill/>
          <a:ln w="25400">
            <a:solidFill>
              <a:schemeClr val="accent1">
                <a:lumMod val="10000"/>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7" name="Straight Connector 16"/>
          <p:cNvCxnSpPr>
            <a:cxnSpLocks noChangeShapeType="1"/>
          </p:cNvCxnSpPr>
          <p:nvPr/>
        </p:nvCxnSpPr>
        <p:spPr bwMode="auto">
          <a:xfrm>
            <a:off x="3640667" y="4844815"/>
            <a:ext cx="1559390" cy="1211847"/>
          </a:xfrm>
          <a:prstGeom prst="line">
            <a:avLst/>
          </a:prstGeom>
          <a:noFill/>
          <a:ln w="25400">
            <a:solidFill>
              <a:schemeClr val="accent1">
                <a:lumMod val="10000"/>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9710" name="TextBox 38"/>
          <p:cNvSpPr txBox="1">
            <a:spLocks noChangeArrowheads="1"/>
          </p:cNvSpPr>
          <p:nvPr/>
        </p:nvSpPr>
        <p:spPr bwMode="auto">
          <a:xfrm>
            <a:off x="1706516" y="1106128"/>
            <a:ext cx="6766536" cy="830997"/>
          </a:xfrm>
          <a:prstGeom prst="rect">
            <a:avLst/>
          </a:prstGeom>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0"/>
              </a:defRPr>
            </a:lvl9pPr>
          </a:lstStyle>
          <a:p>
            <a:pPr algn="ctr" eaLnBrk="1" hangingPunct="1"/>
            <a:r>
              <a:rPr lang="en-US" dirty="0">
                <a:solidFill>
                  <a:schemeClr val="tx1"/>
                </a:solidFill>
                <a:latin typeface="Calibri" charset="0"/>
              </a:rPr>
              <a:t>Synergy of high resolution forecast and airborne observations    </a:t>
            </a:r>
          </a:p>
        </p:txBody>
      </p:sp>
      <p:sp>
        <p:nvSpPr>
          <p:cNvPr id="19" name="TextBox 18"/>
          <p:cNvSpPr txBox="1">
            <a:spLocks noChangeArrowheads="1"/>
          </p:cNvSpPr>
          <p:nvPr/>
        </p:nvSpPr>
        <p:spPr bwMode="auto">
          <a:xfrm>
            <a:off x="7417202" y="2442237"/>
            <a:ext cx="1625600" cy="738664"/>
          </a:xfrm>
          <a:prstGeom prst="rect">
            <a:avLst/>
          </a:prstGeom>
          <a:noFill/>
          <a:ln w="15875">
            <a:solidFill>
              <a:schemeClr val="tx1"/>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spAutoFit/>
          </a:bodyPr>
          <a:lstStyle/>
          <a:p>
            <a:pPr algn="ctr">
              <a:defRPr/>
            </a:pPr>
            <a:r>
              <a:rPr lang="en-US" sz="1400" b="1" dirty="0">
                <a:solidFill>
                  <a:schemeClr val="tx1"/>
                </a:solidFill>
                <a:latin typeface="Calibri"/>
                <a:ea typeface="ＭＳ Ｐゴシック" pitchFamily="34" charset="-128"/>
                <a:cs typeface="Calibri"/>
              </a:rPr>
              <a:t>P-3 and G-IV </a:t>
            </a:r>
            <a:r>
              <a:rPr lang="en-US" sz="1400" b="1" dirty="0" smtClean="0">
                <a:solidFill>
                  <a:schemeClr val="tx1"/>
                </a:solidFill>
                <a:latin typeface="Calibri"/>
                <a:ea typeface="ＭＳ Ｐゴシック" pitchFamily="34" charset="-128"/>
                <a:cs typeface="Calibri"/>
              </a:rPr>
              <a:t>observations – superobs (SO)</a:t>
            </a:r>
            <a:endParaRPr lang="en-US" sz="1400" b="1" dirty="0">
              <a:solidFill>
                <a:schemeClr val="tx1"/>
              </a:solidFill>
              <a:latin typeface="Calibri"/>
              <a:ea typeface="ＭＳ Ｐゴシック" pitchFamily="34" charset="-128"/>
              <a:cs typeface="Calibri"/>
            </a:endParaRPr>
          </a:p>
        </p:txBody>
      </p:sp>
      <p:sp>
        <p:nvSpPr>
          <p:cNvPr id="20" name="TextBox 19"/>
          <p:cNvSpPr txBox="1">
            <a:spLocks noChangeArrowheads="1"/>
          </p:cNvSpPr>
          <p:nvPr/>
        </p:nvSpPr>
        <p:spPr bwMode="auto">
          <a:xfrm>
            <a:off x="7366402" y="4298134"/>
            <a:ext cx="1627187" cy="738188"/>
          </a:xfrm>
          <a:prstGeom prst="rect">
            <a:avLst/>
          </a:prstGeom>
          <a:noFill/>
          <a:ln w="15875">
            <a:solidFill>
              <a:schemeClr val="tx1"/>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spAutoFit/>
          </a:bodyPr>
          <a:lstStyle/>
          <a:p>
            <a:pPr algn="ctr">
              <a:defRPr/>
            </a:pPr>
            <a:r>
              <a:rPr lang="en-US" sz="1400" b="1" dirty="0">
                <a:solidFill>
                  <a:schemeClr val="tx1"/>
                </a:solidFill>
                <a:latin typeface="Calibri" pitchFamily="34" charset="0"/>
                <a:ea typeface="ＭＳ Ｐゴシック" pitchFamily="34" charset="-128"/>
                <a:cs typeface="Arial" pitchFamily="34" charset="0"/>
              </a:rPr>
              <a:t>Improving the initial condition in storm core region </a:t>
            </a:r>
          </a:p>
        </p:txBody>
      </p:sp>
      <p:sp>
        <p:nvSpPr>
          <p:cNvPr id="21" name="TextBox 20"/>
          <p:cNvSpPr txBox="1">
            <a:spLocks noChangeArrowheads="1"/>
          </p:cNvSpPr>
          <p:nvPr/>
        </p:nvSpPr>
        <p:spPr bwMode="auto">
          <a:xfrm>
            <a:off x="7387039" y="3605984"/>
            <a:ext cx="1627188" cy="307975"/>
          </a:xfrm>
          <a:prstGeom prst="rect">
            <a:avLst/>
          </a:prstGeom>
          <a:noFill/>
          <a:ln w="15875">
            <a:solidFill>
              <a:schemeClr val="tx1"/>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spAutoFit/>
          </a:bodyPr>
          <a:lstStyle/>
          <a:p>
            <a:pPr>
              <a:defRPr/>
            </a:pPr>
            <a:r>
              <a:rPr lang="en-US" sz="1400" b="1" dirty="0">
                <a:solidFill>
                  <a:schemeClr val="tx1"/>
                </a:solidFill>
                <a:latin typeface="Calibri" pitchFamily="34" charset="0"/>
                <a:ea typeface="ＭＳ Ｐゴシック" pitchFamily="34" charset="-128"/>
                <a:cs typeface="Arial" pitchFamily="34" charset="0"/>
              </a:rPr>
              <a:t>Data assimilation</a:t>
            </a:r>
          </a:p>
        </p:txBody>
      </p:sp>
      <p:sp>
        <p:nvSpPr>
          <p:cNvPr id="22" name="TextBox 21"/>
          <p:cNvSpPr txBox="1">
            <a:spLocks noChangeArrowheads="1"/>
          </p:cNvSpPr>
          <p:nvPr/>
        </p:nvSpPr>
        <p:spPr bwMode="auto">
          <a:xfrm>
            <a:off x="7388627" y="5393509"/>
            <a:ext cx="1625600" cy="738188"/>
          </a:xfrm>
          <a:prstGeom prst="rect">
            <a:avLst/>
          </a:prstGeom>
          <a:noFill/>
          <a:ln w="15875">
            <a:solidFill>
              <a:schemeClr val="tx1"/>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spAutoFit/>
          </a:bodyPr>
          <a:lstStyle/>
          <a:p>
            <a:pPr algn="ctr">
              <a:defRPr/>
            </a:pPr>
            <a:r>
              <a:rPr lang="en-US" sz="1400" b="1" dirty="0">
                <a:solidFill>
                  <a:schemeClr val="tx1"/>
                </a:solidFill>
                <a:latin typeface="Calibri" pitchFamily="34" charset="0"/>
                <a:ea typeface="ＭＳ Ｐゴシック" pitchFamily="34" charset="-128"/>
                <a:cs typeface="Arial" pitchFamily="34" charset="0"/>
              </a:rPr>
              <a:t>Improving the high resolution regional forecast </a:t>
            </a:r>
          </a:p>
        </p:txBody>
      </p:sp>
      <p:sp>
        <p:nvSpPr>
          <p:cNvPr id="23" name="Down Arrow 22"/>
          <p:cNvSpPr>
            <a:spLocks noChangeArrowheads="1"/>
          </p:cNvSpPr>
          <p:nvPr/>
        </p:nvSpPr>
        <p:spPr bwMode="auto">
          <a:xfrm>
            <a:off x="8128402" y="3236097"/>
            <a:ext cx="195262" cy="260350"/>
          </a:xfrm>
          <a:prstGeom prst="downArrow">
            <a:avLst>
              <a:gd name="adj1" fmla="val 50000"/>
              <a:gd name="adj2" fmla="val 50000"/>
            </a:avLst>
          </a:prstGeom>
          <a:gradFill rotWithShape="1">
            <a:gsLst>
              <a:gs pos="0">
                <a:srgbClr val="CC8AFF"/>
              </a:gs>
              <a:gs pos="100000">
                <a:srgbClr val="E29FFF"/>
              </a:gs>
            </a:gsLst>
            <a:lin ang="16200000"/>
          </a:gradFill>
          <a:ln w="9525">
            <a:solidFill>
              <a:srgbClr val="C793FC"/>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chemeClr val="lt1"/>
              </a:solidFill>
              <a:latin typeface="+mn-lt"/>
              <a:ea typeface="+mn-ea"/>
              <a:cs typeface="+mn-cs"/>
            </a:endParaRPr>
          </a:p>
        </p:txBody>
      </p:sp>
      <p:sp>
        <p:nvSpPr>
          <p:cNvPr id="24" name="Down Arrow 23"/>
          <p:cNvSpPr>
            <a:spLocks noChangeArrowheads="1"/>
          </p:cNvSpPr>
          <p:nvPr/>
        </p:nvSpPr>
        <p:spPr bwMode="auto">
          <a:xfrm>
            <a:off x="8133164" y="3955234"/>
            <a:ext cx="190500" cy="257175"/>
          </a:xfrm>
          <a:prstGeom prst="downArrow">
            <a:avLst>
              <a:gd name="adj1" fmla="val 50000"/>
              <a:gd name="adj2" fmla="val 50000"/>
            </a:avLst>
          </a:prstGeom>
          <a:gradFill rotWithShape="1">
            <a:gsLst>
              <a:gs pos="0">
                <a:srgbClr val="CC8AFF"/>
              </a:gs>
              <a:gs pos="100000">
                <a:srgbClr val="E29FFF"/>
              </a:gs>
            </a:gsLst>
            <a:lin ang="16200000"/>
          </a:gradFill>
          <a:ln w="9525">
            <a:solidFill>
              <a:srgbClr val="C793FC"/>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chemeClr val="lt1"/>
              </a:solidFill>
              <a:latin typeface="+mn-lt"/>
              <a:ea typeface="+mn-ea"/>
              <a:cs typeface="+mn-cs"/>
            </a:endParaRPr>
          </a:p>
        </p:txBody>
      </p:sp>
      <p:sp>
        <p:nvSpPr>
          <p:cNvPr id="25" name="Down Arrow 24"/>
          <p:cNvSpPr>
            <a:spLocks noChangeArrowheads="1"/>
          </p:cNvSpPr>
          <p:nvPr/>
        </p:nvSpPr>
        <p:spPr bwMode="auto">
          <a:xfrm>
            <a:off x="8133164" y="5107759"/>
            <a:ext cx="190500" cy="188913"/>
          </a:xfrm>
          <a:prstGeom prst="downArrow">
            <a:avLst>
              <a:gd name="adj1" fmla="val 50000"/>
              <a:gd name="adj2" fmla="val 50000"/>
            </a:avLst>
          </a:prstGeom>
          <a:gradFill rotWithShape="1">
            <a:gsLst>
              <a:gs pos="0">
                <a:srgbClr val="CC8AFF"/>
              </a:gs>
              <a:gs pos="100000">
                <a:srgbClr val="E29FFF"/>
              </a:gs>
            </a:gsLst>
            <a:lin ang="16200000"/>
          </a:gradFill>
          <a:ln w="9525">
            <a:solidFill>
              <a:srgbClr val="C793FC"/>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chemeClr val="lt1"/>
              </a:solidFill>
              <a:latin typeface="+mn-lt"/>
              <a:ea typeface="+mn-ea"/>
              <a:cs typeface="+mn-cs"/>
            </a:endParaRPr>
          </a:p>
        </p:txBody>
      </p:sp>
      <p:cxnSp>
        <p:nvCxnSpPr>
          <p:cNvPr id="26" name="Straight Arrow Connector 25"/>
          <p:cNvCxnSpPr>
            <a:cxnSpLocks noChangeShapeType="1"/>
            <a:stCxn id="20" idx="1"/>
          </p:cNvCxnSpPr>
          <p:nvPr/>
        </p:nvCxnSpPr>
        <p:spPr bwMode="auto">
          <a:xfrm flipH="1" flipV="1">
            <a:off x="6523439" y="4655322"/>
            <a:ext cx="842963" cy="11112"/>
          </a:xfrm>
          <a:prstGeom prst="straightConnector1">
            <a:avLst/>
          </a:prstGeom>
          <a:noFill/>
          <a:ln w="25400">
            <a:solidFill>
              <a:schemeClr val="accent1">
                <a:lumMod val="10000"/>
              </a:schemeClr>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9719" name="TextBox 57"/>
          <p:cNvSpPr txBox="1">
            <a:spLocks noChangeArrowheads="1"/>
          </p:cNvSpPr>
          <p:nvPr/>
        </p:nvSpPr>
        <p:spPr bwMode="auto">
          <a:xfrm>
            <a:off x="5180812" y="5730059"/>
            <a:ext cx="17859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0"/>
              </a:defRPr>
            </a:lvl9pPr>
          </a:lstStyle>
          <a:p>
            <a:pPr algn="ctr" eaLnBrk="1" hangingPunct="1"/>
            <a:r>
              <a:rPr lang="en-US" sz="1200" dirty="0">
                <a:solidFill>
                  <a:srgbClr val="000000"/>
                </a:solidFill>
                <a:latin typeface="Calibri"/>
                <a:cs typeface="Calibri"/>
              </a:rPr>
              <a:t>Wind intensity </a:t>
            </a:r>
            <a:r>
              <a:rPr lang="en-US" sz="1200" dirty="0" smtClean="0">
                <a:solidFill>
                  <a:srgbClr val="000000"/>
                </a:solidFill>
                <a:latin typeface="Calibri"/>
                <a:cs typeface="Calibri"/>
              </a:rPr>
              <a:t>at 10 </a:t>
            </a:r>
            <a:r>
              <a:rPr lang="en-US" sz="1200" dirty="0">
                <a:solidFill>
                  <a:srgbClr val="000000"/>
                </a:solidFill>
                <a:latin typeface="Calibri"/>
                <a:cs typeface="Calibri"/>
              </a:rPr>
              <a:t>m</a:t>
            </a:r>
          </a:p>
        </p:txBody>
      </p:sp>
      <p:sp>
        <p:nvSpPr>
          <p:cNvPr id="27" name="Rectangle 5"/>
          <p:cNvSpPr txBox="1">
            <a:spLocks noChangeArrowheads="1"/>
          </p:cNvSpPr>
          <p:nvPr/>
        </p:nvSpPr>
        <p:spPr bwMode="auto">
          <a:xfrm>
            <a:off x="1365065" y="134268"/>
            <a:ext cx="6198488" cy="922668"/>
          </a:xfrm>
          <a:prstGeom prst="rect">
            <a:avLst/>
          </a:prstGeom>
          <a:noFill/>
          <a:ln w="9525">
            <a:noFill/>
            <a:miter lim="800000"/>
            <a:headEnd/>
            <a:tailEnd/>
          </a:ln>
        </p:spPr>
        <p:txBody>
          <a:bodyPr vert="horz" wrap="square" lIns="182880" tIns="45720" rIns="30479" bIns="45720" numCol="1" anchor="b" anchorCtr="0" compatLnSpc="1">
            <a:prstTxWarp prst="textNoShape">
              <a:avLst/>
            </a:prstTxWarp>
          </a:bodyPr>
          <a:lstStyle/>
          <a:p>
            <a:pPr lvl="0">
              <a:defRPr/>
            </a:pPr>
            <a:r>
              <a:rPr kumimoji="0" lang="en-US" sz="3200" b="1" i="0" u="none" strike="noStrike" kern="0" cap="none" spc="0" normalizeH="0" baseline="0" noProof="0" dirty="0" smtClean="0">
                <a:ln>
                  <a:noFill/>
                </a:ln>
                <a:solidFill>
                  <a:srgbClr val="A21010"/>
                </a:solidFill>
                <a:effectLst/>
                <a:uLnTx/>
                <a:uFillTx/>
                <a:latin typeface="Calibri"/>
                <a:ea typeface="Calibri" charset="0"/>
                <a:cs typeface="Calibri"/>
              </a:rPr>
              <a:t>Intensity</a:t>
            </a:r>
            <a:r>
              <a:rPr kumimoji="0" lang="en-US" sz="2800" b="0" i="0" u="none" strike="noStrike" kern="0" cap="none" spc="0" normalizeH="0" baseline="0" noProof="0" dirty="0" smtClean="0">
                <a:ln>
                  <a:noFill/>
                </a:ln>
                <a:solidFill>
                  <a:srgbClr val="A21010"/>
                </a:solidFill>
                <a:effectLst/>
                <a:uLnTx/>
                <a:uFillTx/>
                <a:latin typeface="Calibri"/>
                <a:ea typeface="Calibri" charset="0"/>
                <a:cs typeface="Calibri"/>
              </a:rPr>
              <a:t> </a:t>
            </a:r>
            <a:r>
              <a:rPr kumimoji="0" lang="en-US" b="0" i="0" u="none" strike="noStrike" kern="0" cap="none" spc="0" normalizeH="0" baseline="0" noProof="0" dirty="0" smtClean="0">
                <a:ln>
                  <a:noFill/>
                </a:ln>
                <a:solidFill>
                  <a:srgbClr val="A21010"/>
                </a:solidFill>
                <a:effectLst/>
                <a:uLnTx/>
                <a:uFillTx/>
                <a:latin typeface="Calibri"/>
                <a:ea typeface="Calibri" charset="0"/>
                <a:cs typeface="Calibri"/>
              </a:rPr>
              <a:t>(continued)</a:t>
            </a:r>
            <a:r>
              <a:rPr kumimoji="0" lang="en-US" sz="2800" b="0" i="0" u="none" strike="noStrike" kern="0" cap="none" spc="0" normalizeH="0" baseline="0" noProof="0" dirty="0" smtClean="0">
                <a:ln>
                  <a:noFill/>
                </a:ln>
                <a:solidFill>
                  <a:srgbClr val="A21010"/>
                </a:solidFill>
                <a:effectLst/>
                <a:uLnTx/>
                <a:uFillTx/>
                <a:latin typeface="Calibri"/>
                <a:ea typeface="Calibri" charset="0"/>
                <a:cs typeface="Calibri"/>
              </a:rPr>
              <a:t>:</a:t>
            </a:r>
            <a:r>
              <a:rPr kumimoji="0" lang="en-US" sz="3600" b="0" i="0" u="none" strike="noStrike" kern="0" cap="none" spc="0" normalizeH="0" baseline="0" noProof="0" dirty="0" smtClean="0">
                <a:ln>
                  <a:noFill/>
                </a:ln>
                <a:effectLst/>
                <a:uLnTx/>
                <a:uFillTx/>
                <a:latin typeface="Calibri"/>
                <a:ea typeface="Calibri" charset="0"/>
                <a:cs typeface="Calibri"/>
              </a:rPr>
              <a:t/>
            </a:r>
            <a:br>
              <a:rPr kumimoji="0" lang="en-US" sz="3600" b="0" i="0" u="none" strike="noStrike" kern="0" cap="none" spc="0" normalizeH="0" baseline="0" noProof="0" dirty="0" smtClean="0">
                <a:ln>
                  <a:noFill/>
                </a:ln>
                <a:effectLst/>
                <a:uLnTx/>
                <a:uFillTx/>
                <a:latin typeface="Calibri"/>
                <a:ea typeface="Calibri" charset="0"/>
                <a:cs typeface="Calibri"/>
              </a:rPr>
            </a:br>
            <a:r>
              <a:rPr lang="en-US" kern="0" dirty="0">
                <a:latin typeface="Calibri"/>
                <a:ea typeface="ＭＳ Ｐゴシック" charset="0"/>
                <a:cs typeface="Calibri"/>
              </a:rPr>
              <a:t>Assimilation of data into numerical models</a:t>
            </a:r>
            <a:endParaRPr kumimoji="0" lang="en-US" sz="2800" b="0" i="0" u="none" strike="noStrike" kern="0" cap="none" spc="0" normalizeH="0" baseline="0" noProof="0" dirty="0" smtClean="0">
              <a:ln>
                <a:noFill/>
              </a:ln>
              <a:effectLst/>
              <a:uLnTx/>
              <a:uFillTx/>
              <a:latin typeface="Calibri"/>
              <a:ea typeface="Calibri" charset="0"/>
              <a:cs typeface="Calibri"/>
            </a:endParaRPr>
          </a:p>
        </p:txBody>
      </p:sp>
      <p:sp>
        <p:nvSpPr>
          <p:cNvPr id="31" name="Text Box 7"/>
          <p:cNvSpPr txBox="1">
            <a:spLocks/>
          </p:cNvSpPr>
          <p:nvPr/>
        </p:nvSpPr>
        <p:spPr bwMode="auto">
          <a:xfrm>
            <a:off x="4792858" y="6631586"/>
            <a:ext cx="3996061" cy="226414"/>
          </a:xfrm>
          <a:prstGeom prst="rect">
            <a:avLst/>
          </a:prstGeom>
          <a:noFill/>
          <a:ln w="12700">
            <a:noFill/>
            <a:miter lim="800000"/>
            <a:headEnd/>
            <a:tailEnd/>
          </a:ln>
        </p:spPr>
        <p:txBody>
          <a:bodyPr wrap="none" lIns="64210" tIns="32102" rIns="64210" bIns="32102">
            <a:prstTxWarp prst="textNoShape">
              <a:avLst/>
            </a:prstTxWarp>
            <a:spAutoFit/>
          </a:bodyPr>
          <a:lstStyle/>
          <a:p>
            <a:r>
              <a:rPr lang="en-US" sz="1050" dirty="0" smtClean="0">
                <a:solidFill>
                  <a:srgbClr val="000000"/>
                </a:solidFill>
              </a:rPr>
              <a:t>F. Zhang (PSU), Aberson, Aksoy, Gamache, Gopal (</a:t>
            </a:r>
            <a:r>
              <a:rPr lang="en-US" sz="1050" dirty="0">
                <a:solidFill>
                  <a:srgbClr val="000000"/>
                </a:solidFill>
              </a:rPr>
              <a:t>AOML/HRD)</a:t>
            </a:r>
            <a:endParaRPr lang="en-US" sz="1200" dirty="0">
              <a:solidFill>
                <a:srgbClr val="000000"/>
              </a:solidFill>
            </a:endParaRPr>
          </a:p>
        </p:txBody>
      </p:sp>
      <p:sp>
        <p:nvSpPr>
          <p:cNvPr id="30" name="Rectangle 4"/>
          <p:cNvSpPr>
            <a:spLocks noChangeArrowheads="1"/>
          </p:cNvSpPr>
          <p:nvPr/>
        </p:nvSpPr>
        <p:spPr bwMode="auto">
          <a:xfrm>
            <a:off x="0" y="3900412"/>
            <a:ext cx="1295400" cy="214313"/>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spTree>
    <p:extLst>
      <p:ext uri="{BB962C8B-B14F-4D97-AF65-F5344CB8AC3E}">
        <p14:creationId xmlns:p14="http://schemas.microsoft.com/office/powerpoint/2010/main" val="27505535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3000"/>
                                  </p:stCondLst>
                                  <p:childTnLst>
                                    <p:set>
                                      <p:cBhvr>
                                        <p:cTn id="9" dur="1" fill="hold">
                                          <p:stCondLst>
                                            <p:cond delay="0"/>
                                          </p:stCondLst>
                                        </p:cTn>
                                        <p:tgtEl>
                                          <p:spTgt spid="23"/>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30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0"/>
                                  </p:stCondLst>
                                  <p:childTnLst>
                                    <p:set>
                                      <p:cBhvr>
                                        <p:cTn id="18" dur="1" fill="hold">
                                          <p:stCondLst>
                                            <p:cond delay="0"/>
                                          </p:stCondLst>
                                        </p:cTn>
                                        <p:tgtEl>
                                          <p:spTgt spid="29719"/>
                                        </p:tgtEl>
                                        <p:attrNameLst>
                                          <p:attrName>style.visibility</p:attrName>
                                        </p:attrNameLst>
                                      </p:cBhvr>
                                      <p:to>
                                        <p:strVal val="visible"/>
                                      </p:to>
                                    </p:set>
                                  </p:childTnLst>
                                </p:cTn>
                              </p:par>
                            </p:childTnLst>
                          </p:cTn>
                        </p:par>
                        <p:par>
                          <p:cTn id="19" fill="hold">
                            <p:stCondLst>
                              <p:cond delay="6000"/>
                            </p:stCondLst>
                            <p:childTnLst>
                              <p:par>
                                <p:cTn id="20" presetID="1"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par>
                          <p:cTn id="28" fill="hold">
                            <p:stCondLst>
                              <p:cond delay="6000"/>
                            </p:stCondLst>
                            <p:childTnLst>
                              <p:par>
                                <p:cTn id="29" presetID="1" presetClass="entr" presetSubtype="0" fill="hold" grpId="0" nodeType="afterEffect">
                                  <p:stCondLst>
                                    <p:cond delay="3000"/>
                                  </p:stCondLst>
                                  <p:childTnLst>
                                    <p:set>
                                      <p:cBhvr>
                                        <p:cTn id="30" dur="1" fill="hold">
                                          <p:stCondLst>
                                            <p:cond delay="0"/>
                                          </p:stCondLst>
                                        </p:cTn>
                                        <p:tgtEl>
                                          <p:spTgt spid="25"/>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97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1482425" y="260522"/>
            <a:ext cx="7162800" cy="924806"/>
          </a:xfrm>
        </p:spPr>
        <p:txBody>
          <a:bodyPr/>
          <a:lstStyle/>
          <a:p>
            <a:pPr>
              <a:lnSpc>
                <a:spcPct val="90000"/>
              </a:lnSpc>
              <a:buFontTx/>
              <a:buNone/>
            </a:pPr>
            <a:r>
              <a:rPr lang="en-US" b="1" dirty="0">
                <a:solidFill>
                  <a:srgbClr val="8E0000"/>
                </a:solidFill>
              </a:rPr>
              <a:t>Structure:</a:t>
            </a:r>
            <a:r>
              <a:rPr lang="en-US" sz="2400" b="1" dirty="0">
                <a:solidFill>
                  <a:srgbClr val="8E0000"/>
                </a:solidFill>
              </a:rPr>
              <a:t> </a:t>
            </a:r>
            <a:endParaRPr lang="en-US" sz="2400" b="1" dirty="0" smtClean="0">
              <a:solidFill>
                <a:srgbClr val="8E0000"/>
              </a:solidFill>
            </a:endParaRPr>
          </a:p>
          <a:p>
            <a:pPr>
              <a:lnSpc>
                <a:spcPct val="90000"/>
              </a:lnSpc>
            </a:pPr>
            <a:r>
              <a:rPr lang="en-US" sz="2400" dirty="0" smtClean="0">
                <a:solidFill>
                  <a:srgbClr val="000000"/>
                </a:solidFill>
              </a:rPr>
              <a:t>Evaluation of Model structure</a:t>
            </a:r>
            <a:endParaRPr lang="en-US" sz="2400" dirty="0">
              <a:solidFill>
                <a:srgbClr val="000000"/>
              </a:solidFill>
            </a:endParaRPr>
          </a:p>
        </p:txBody>
      </p:sp>
      <p:pic>
        <p:nvPicPr>
          <p:cNvPr id="31" name="Picture 3" descr="hwind_bill090819_16z_hwrfx_datacov"/>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73000" y="2245341"/>
            <a:ext cx="3479960" cy="3386012"/>
          </a:xfrm>
          <a:prstGeom prst="rect">
            <a:avLst/>
          </a:prstGeom>
          <a:noFill/>
          <a:ln w="9525">
            <a:noFill/>
            <a:miter lim="800000"/>
            <a:headEnd/>
            <a:tailEnd/>
          </a:ln>
        </p:spPr>
      </p:pic>
      <p:sp>
        <p:nvSpPr>
          <p:cNvPr id="32" name="Text Box 6"/>
          <p:cNvSpPr txBox="1">
            <a:spLocks/>
          </p:cNvSpPr>
          <p:nvPr/>
        </p:nvSpPr>
        <p:spPr bwMode="auto">
          <a:xfrm>
            <a:off x="6139238" y="1609591"/>
            <a:ext cx="1721412" cy="326441"/>
          </a:xfrm>
          <a:prstGeom prst="rect">
            <a:avLst/>
          </a:prstGeom>
          <a:noFill/>
          <a:ln w="12700">
            <a:noFill/>
            <a:miter lim="800000"/>
            <a:headEnd/>
            <a:tailEnd/>
          </a:ln>
          <a:effectLst/>
        </p:spPr>
        <p:txBody>
          <a:bodyPr wrap="none" lIns="64210" tIns="32102" rIns="64210" bIns="32102">
            <a:prstTxWarp prst="textNoShape">
              <a:avLst/>
            </a:prstTxWarp>
            <a:spAutoFit/>
          </a:bodyPr>
          <a:lstStyle/>
          <a:p>
            <a:pPr>
              <a:defRPr/>
            </a:pPr>
            <a:r>
              <a:rPr lang="en-US" sz="1700" b="1" dirty="0" smtClean="0">
                <a:solidFill>
                  <a:srgbClr val="000000"/>
                </a:solidFill>
                <a:latin typeface="Calibri"/>
                <a:cs typeface="Calibri"/>
                <a:sym typeface="Helvetica Neue Light" pitchFamily="-106" charset="0"/>
              </a:rPr>
              <a:t>HWRF </a:t>
            </a:r>
            <a:r>
              <a:rPr lang="en-US" sz="1700" b="1" dirty="0">
                <a:solidFill>
                  <a:srgbClr val="000000"/>
                </a:solidFill>
                <a:latin typeface="Calibri"/>
                <a:cs typeface="Calibri"/>
                <a:sym typeface="Helvetica Neue Light" pitchFamily="-106" charset="0"/>
              </a:rPr>
              <a:t>10m winds</a:t>
            </a:r>
            <a:endParaRPr lang="en-US" dirty="0">
              <a:solidFill>
                <a:srgbClr val="000000"/>
              </a:solidFill>
              <a:effectLst>
                <a:outerShdw blurRad="38100" dist="38100" dir="2700000" algn="tl">
                  <a:srgbClr val="DDDDDD"/>
                </a:outerShdw>
              </a:effectLst>
              <a:latin typeface="Calibri"/>
              <a:cs typeface="Calibri"/>
              <a:sym typeface="Helvetica Neue Light" pitchFamily="-106" charset="0"/>
            </a:endParaRPr>
          </a:p>
        </p:txBody>
      </p:sp>
      <p:pic>
        <p:nvPicPr>
          <p:cNvPr id="33" name="Picture 9" descr="data_coverage_bill0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29067" y="2266577"/>
            <a:ext cx="3734779" cy="3343541"/>
          </a:xfrm>
          <a:prstGeom prst="rect">
            <a:avLst/>
          </a:prstGeom>
          <a:noFill/>
          <a:ln w="9525">
            <a:noFill/>
            <a:miter lim="800000"/>
            <a:headEnd/>
            <a:tailEnd/>
          </a:ln>
        </p:spPr>
      </p:pic>
      <p:sp>
        <p:nvSpPr>
          <p:cNvPr id="34" name="Text Box 10"/>
          <p:cNvSpPr txBox="1">
            <a:spLocks/>
          </p:cNvSpPr>
          <p:nvPr/>
        </p:nvSpPr>
        <p:spPr bwMode="auto">
          <a:xfrm>
            <a:off x="1956998" y="1644400"/>
            <a:ext cx="2119312" cy="327025"/>
          </a:xfrm>
          <a:prstGeom prst="rect">
            <a:avLst/>
          </a:prstGeom>
          <a:noFill/>
          <a:ln w="12700">
            <a:noFill/>
            <a:miter lim="800000"/>
            <a:headEnd/>
            <a:tailEnd/>
          </a:ln>
          <a:effectLst/>
        </p:spPr>
        <p:txBody>
          <a:bodyPr lIns="64210" tIns="32102" rIns="64210" bIns="32102">
            <a:prstTxWarp prst="textNoShape">
              <a:avLst/>
            </a:prstTxWarp>
            <a:spAutoFit/>
          </a:bodyPr>
          <a:lstStyle/>
          <a:p>
            <a:pPr>
              <a:defRPr/>
            </a:pPr>
            <a:r>
              <a:rPr lang="en-US" sz="1700" b="1" dirty="0">
                <a:solidFill>
                  <a:srgbClr val="000000"/>
                </a:solidFill>
                <a:latin typeface="Calibri"/>
                <a:cs typeface="Calibri"/>
                <a:sym typeface="Helvetica Neue Light" pitchFamily="-106" charset="0"/>
              </a:rPr>
              <a:t>H*Wind 10m winds</a:t>
            </a:r>
            <a:endParaRPr lang="en-US" dirty="0">
              <a:solidFill>
                <a:srgbClr val="000000"/>
              </a:solidFill>
              <a:effectLst>
                <a:outerShdw blurRad="38100" dist="38100" dir="2700000" algn="tl">
                  <a:srgbClr val="DDDDDD"/>
                </a:outerShdw>
              </a:effectLst>
              <a:latin typeface="Calibri"/>
              <a:cs typeface="Calibri"/>
              <a:sym typeface="Helvetica Neue Light" pitchFamily="-106" charset="0"/>
            </a:endParaRPr>
          </a:p>
        </p:txBody>
      </p:sp>
      <p:sp>
        <p:nvSpPr>
          <p:cNvPr id="35" name="Text Box 11"/>
          <p:cNvSpPr txBox="1">
            <a:spLocks/>
          </p:cNvSpPr>
          <p:nvPr/>
        </p:nvSpPr>
        <p:spPr bwMode="auto">
          <a:xfrm>
            <a:off x="4267527" y="1340071"/>
            <a:ext cx="1436979" cy="326441"/>
          </a:xfrm>
          <a:prstGeom prst="rect">
            <a:avLst/>
          </a:prstGeom>
          <a:noFill/>
          <a:ln w="12700">
            <a:noFill/>
            <a:miter lim="800000"/>
            <a:headEnd/>
            <a:tailEnd/>
          </a:ln>
          <a:effectLst/>
        </p:spPr>
        <p:txBody>
          <a:bodyPr wrap="none" lIns="64210" tIns="32102" rIns="64210" bIns="32102">
            <a:prstTxWarp prst="textNoShape">
              <a:avLst/>
            </a:prstTxWarp>
            <a:spAutoFit/>
          </a:bodyPr>
          <a:lstStyle/>
          <a:p>
            <a:pPr>
              <a:defRPr/>
            </a:pPr>
            <a:r>
              <a:rPr lang="en-US" sz="1700" b="1" dirty="0">
                <a:solidFill>
                  <a:srgbClr val="000000"/>
                </a:solidFill>
                <a:latin typeface="Calibri"/>
                <a:cs typeface="Calibri"/>
                <a:sym typeface="Helvetica Neue Light" pitchFamily="-106" charset="0"/>
              </a:rPr>
              <a:t>Data Coverage</a:t>
            </a:r>
            <a:endParaRPr lang="en-US" dirty="0">
              <a:solidFill>
                <a:srgbClr val="000000"/>
              </a:solidFill>
              <a:effectLst>
                <a:outerShdw blurRad="38100" dist="38100" dir="2700000" algn="tl">
                  <a:srgbClr val="DDDDDD"/>
                </a:outerShdw>
              </a:effectLst>
              <a:latin typeface="Calibri"/>
              <a:cs typeface="Calibri"/>
              <a:sym typeface="Helvetica Neue Light" pitchFamily="-106" charset="0"/>
            </a:endParaRPr>
          </a:p>
        </p:txBody>
      </p:sp>
      <p:grpSp>
        <p:nvGrpSpPr>
          <p:cNvPr id="16" name="Group 15"/>
          <p:cNvGrpSpPr/>
          <p:nvPr/>
        </p:nvGrpSpPr>
        <p:grpSpPr>
          <a:xfrm>
            <a:off x="1404315" y="2060928"/>
            <a:ext cx="7698337" cy="3663226"/>
            <a:chOff x="1376095" y="2013904"/>
            <a:chExt cx="7698337" cy="3663226"/>
          </a:xfrm>
        </p:grpSpPr>
        <p:pic>
          <p:nvPicPr>
            <p:cNvPr id="17" name="Picture 20" descr="C:\Users\gopal\Desktop\SANDY18L_HWRF.gif"/>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5056" r="2113" b="6622"/>
            <a:stretch/>
          </p:blipFill>
          <p:spPr bwMode="auto">
            <a:xfrm>
              <a:off x="4948299" y="2013904"/>
              <a:ext cx="4126133" cy="366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1"/>
            <p:cNvSpPr>
              <a:spLocks/>
            </p:cNvSpPr>
            <p:nvPr/>
          </p:nvSpPr>
          <p:spPr bwMode="auto">
            <a:xfrm>
              <a:off x="5380862" y="2442140"/>
              <a:ext cx="2960948" cy="280853"/>
            </a:xfrm>
            <a:prstGeom prst="rect">
              <a:avLst/>
            </a:prstGeom>
            <a:noFill/>
            <a:ln>
              <a:noFill/>
            </a:ln>
            <a:effectLst/>
            <a:extLst>
              <a:ext uri="{909E8E84-426E-40dd-AFC4-6F175D3DCCD1}">
                <a14:hiddenFill xmlns:a14="http://schemas.microsoft.com/office/drawing/2010/main">
                  <a:solidFill>
                    <a:srgbClr val="095CC4"/>
                  </a:solidFill>
                </a14:hiddenFill>
              </a:ext>
              <a:ext uri="{91240B29-F687-4f45-9708-019B960494DF}">
                <a14:hiddenLine xmlns:a14="http://schemas.microsoft.com/office/drawing/2010/main" w="12700">
                  <a:solidFill>
                    <a:schemeClr val="tx1"/>
                  </a:solidFill>
                  <a:miter lim="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0800" tIns="50800" rIns="50800" bIns="50800" anchor="ctr"/>
            <a:lstStyle/>
            <a:p>
              <a:r>
                <a:rPr lang="en-US" sz="2000" dirty="0">
                  <a:solidFill>
                    <a:srgbClr val="FFFFFF"/>
                  </a:solidFill>
                  <a:latin typeface="Calibri"/>
                  <a:cs typeface="Calibri"/>
                </a:rPr>
                <a:t>HWRF Forecast (108 h)</a:t>
              </a:r>
            </a:p>
          </p:txBody>
        </p:sp>
        <p:pic>
          <p:nvPicPr>
            <p:cNvPr id="19" name="Picture 19" descr="C:\Users\gopal\Desktop\SANDY18L_HWIND-ANAL_2012-10-30_0130Z.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5177" t="16347" r="31629" b="17308"/>
            <a:stretch/>
          </p:blipFill>
          <p:spPr bwMode="auto">
            <a:xfrm>
              <a:off x="1376095" y="2196758"/>
              <a:ext cx="3581611" cy="34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23"/>
            <p:cNvSpPr>
              <a:spLocks/>
            </p:cNvSpPr>
            <p:nvPr/>
          </p:nvSpPr>
          <p:spPr bwMode="auto">
            <a:xfrm>
              <a:off x="2301202" y="2443959"/>
              <a:ext cx="2317087" cy="298278"/>
            </a:xfrm>
            <a:prstGeom prst="rect">
              <a:avLst/>
            </a:prstGeom>
            <a:noFill/>
            <a:ln>
              <a:noFill/>
            </a:ln>
            <a:effectLst/>
            <a:extLst>
              <a:ext uri="{909E8E84-426E-40dd-AFC4-6F175D3DCCD1}">
                <a14:hiddenFill xmlns:a14="http://schemas.microsoft.com/office/drawing/2010/main">
                  <a:solidFill>
                    <a:srgbClr val="095CC4"/>
                  </a:solidFill>
                </a14:hiddenFill>
              </a:ext>
              <a:ext uri="{91240B29-F687-4f45-9708-019B960494DF}">
                <a14:hiddenLine xmlns:a14="http://schemas.microsoft.com/office/drawing/2010/main" w="12700">
                  <a:solidFill>
                    <a:schemeClr val="tx1"/>
                  </a:solidFill>
                  <a:miter lim="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0800" tIns="50800" rIns="50800" bIns="50800" anchor="ctr"/>
            <a:lstStyle/>
            <a:p>
              <a:r>
                <a:rPr lang="en-US" sz="2000" dirty="0">
                  <a:solidFill>
                    <a:srgbClr val="FFFFFF"/>
                  </a:solidFill>
                  <a:latin typeface="Calibri"/>
                  <a:cs typeface="Calibri"/>
                </a:rPr>
                <a:t>HWIND analysis</a:t>
              </a:r>
            </a:p>
          </p:txBody>
        </p:sp>
      </p:grpSp>
      <p:sp>
        <p:nvSpPr>
          <p:cNvPr id="14" name="Rectangle 3"/>
          <p:cNvSpPr>
            <a:spLocks noChangeArrowheads="1"/>
          </p:cNvSpPr>
          <p:nvPr/>
        </p:nvSpPr>
        <p:spPr bwMode="auto">
          <a:xfrm>
            <a:off x="0" y="4090794"/>
            <a:ext cx="1295400" cy="214313"/>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1"/>
                                        </p:tgtEl>
                                        <p:attrNameLst>
                                          <p:attrName>style.visibility</p:attrName>
                                        </p:attrNameLst>
                                      </p:cBhvr>
                                      <p:to>
                                        <p:strVal val="hidden"/>
                                      </p:to>
                                    </p:set>
                                  </p:childTnLst>
                                </p:cTn>
                              </p:par>
                            </p:childTnLst>
                          </p:cTn>
                        </p:par>
                        <p:par>
                          <p:cTn id="11" fill="hold">
                            <p:stCondLst>
                              <p:cond delay="0"/>
                            </p:stCondLst>
                            <p:childTnLst>
                              <p:par>
                                <p:cTn id="12" presetID="1" presetClass="exit" presetSubtype="0" fill="hold" grpId="0" nodeType="afterEffect">
                                  <p:stCondLst>
                                    <p:cond delay="0"/>
                                  </p:stCondLst>
                                  <p:childTnLst>
                                    <p:set>
                                      <p:cBhvr>
                                        <p:cTn id="13"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561" y="132642"/>
            <a:ext cx="6595808" cy="1015059"/>
          </a:xfrm>
        </p:spPr>
        <p:txBody>
          <a:bodyPr/>
          <a:lstStyle/>
          <a:p>
            <a:pPr algn="l"/>
            <a:r>
              <a:rPr lang="en-US" sz="3200" b="1" dirty="0" smtClean="0">
                <a:solidFill>
                  <a:srgbClr val="A21010"/>
                </a:solidFill>
              </a:rPr>
              <a:t>Impacts</a:t>
            </a:r>
            <a:r>
              <a:rPr lang="en-US" sz="3200" dirty="0" smtClean="0">
                <a:solidFill>
                  <a:srgbClr val="A21010"/>
                </a:solidFill>
              </a:rPr>
              <a:t>:</a:t>
            </a:r>
            <a:br>
              <a:rPr lang="en-US" sz="3200" dirty="0" smtClean="0">
                <a:solidFill>
                  <a:srgbClr val="A21010"/>
                </a:solidFill>
              </a:rPr>
            </a:br>
            <a:r>
              <a:rPr lang="en-US" sz="2800" b="1" dirty="0" smtClean="0">
                <a:solidFill>
                  <a:srgbClr val="000000"/>
                </a:solidFill>
              </a:rPr>
              <a:t>Rainfall</a:t>
            </a:r>
            <a:endParaRPr lang="en-US" sz="2000" b="1" dirty="0">
              <a:solidFill>
                <a:srgbClr val="000000"/>
              </a:solidFill>
            </a:endParaRPr>
          </a:p>
        </p:txBody>
      </p:sp>
      <p:sp>
        <p:nvSpPr>
          <p:cNvPr id="18" name="Rectangle 4"/>
          <p:cNvSpPr>
            <a:spLocks noChangeArrowheads="1"/>
          </p:cNvSpPr>
          <p:nvPr/>
        </p:nvSpPr>
        <p:spPr bwMode="auto">
          <a:xfrm>
            <a:off x="0" y="4268523"/>
            <a:ext cx="1295400" cy="214313"/>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pic>
        <p:nvPicPr>
          <p:cNvPr id="8" name="Picture 7" descr="Isaac_HWRF_rai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43744" y="1542815"/>
            <a:ext cx="4595057" cy="4545447"/>
          </a:xfrm>
          <a:prstGeom prst="rect">
            <a:avLst/>
          </a:prstGeom>
        </p:spPr>
      </p:pic>
      <p:sp>
        <p:nvSpPr>
          <p:cNvPr id="10" name="Text Box 6"/>
          <p:cNvSpPr txBox="1">
            <a:spLocks/>
          </p:cNvSpPr>
          <p:nvPr/>
        </p:nvSpPr>
        <p:spPr bwMode="auto">
          <a:xfrm>
            <a:off x="5244485" y="1131873"/>
            <a:ext cx="3220777" cy="341830"/>
          </a:xfrm>
          <a:prstGeom prst="rect">
            <a:avLst/>
          </a:prstGeom>
          <a:noFill/>
          <a:ln w="12700">
            <a:noFill/>
            <a:miter lim="800000"/>
            <a:headEnd/>
            <a:tailEnd/>
          </a:ln>
          <a:effectLst/>
        </p:spPr>
        <p:txBody>
          <a:bodyPr wrap="none" lIns="64210" tIns="32102" rIns="64210" bIns="32102">
            <a:prstTxWarp prst="textNoShape">
              <a:avLst/>
            </a:prstTxWarp>
            <a:spAutoFit/>
          </a:bodyPr>
          <a:lstStyle/>
          <a:p>
            <a:pPr>
              <a:defRPr/>
            </a:pPr>
            <a:r>
              <a:rPr lang="en-US" sz="1800" b="1" dirty="0" smtClean="0">
                <a:solidFill>
                  <a:srgbClr val="000000"/>
                </a:solidFill>
                <a:latin typeface="Calibri"/>
                <a:cs typeface="Calibri"/>
                <a:sym typeface="Helvetica Neue Light" pitchFamily="-106" charset="0"/>
              </a:rPr>
              <a:t>HWRF rain accumulation (120 h)</a:t>
            </a:r>
            <a:endParaRPr lang="en-US" sz="2800" dirty="0">
              <a:solidFill>
                <a:srgbClr val="000000"/>
              </a:solidFill>
              <a:effectLst>
                <a:outerShdw blurRad="38100" dist="38100" dir="2700000" algn="tl">
                  <a:srgbClr val="DDDDDD"/>
                </a:outerShdw>
              </a:effectLst>
              <a:latin typeface="Calibri"/>
              <a:cs typeface="Calibri"/>
              <a:sym typeface="Helvetica Neue Light" pitchFamily="-106" charset="0"/>
            </a:endParaRPr>
          </a:p>
        </p:txBody>
      </p:sp>
      <p:sp>
        <p:nvSpPr>
          <p:cNvPr id="11" name="Text Box 10"/>
          <p:cNvSpPr txBox="1">
            <a:spLocks/>
          </p:cNvSpPr>
          <p:nvPr/>
        </p:nvSpPr>
        <p:spPr bwMode="auto">
          <a:xfrm>
            <a:off x="1298302" y="1131873"/>
            <a:ext cx="3393021" cy="341830"/>
          </a:xfrm>
          <a:prstGeom prst="rect">
            <a:avLst/>
          </a:prstGeom>
          <a:noFill/>
          <a:ln w="12700">
            <a:noFill/>
            <a:miter lim="800000"/>
            <a:headEnd/>
            <a:tailEnd/>
          </a:ln>
          <a:effectLst/>
        </p:spPr>
        <p:txBody>
          <a:bodyPr wrap="square" lIns="64210" tIns="32102" rIns="64210" bIns="32102">
            <a:prstTxWarp prst="textNoShape">
              <a:avLst/>
            </a:prstTxWarp>
            <a:spAutoFit/>
          </a:bodyPr>
          <a:lstStyle/>
          <a:p>
            <a:pPr>
              <a:defRPr/>
            </a:pPr>
            <a:r>
              <a:rPr lang="en-US" sz="1800" b="1" dirty="0" smtClean="0">
                <a:solidFill>
                  <a:srgbClr val="000000"/>
                </a:solidFill>
                <a:latin typeface="Calibri"/>
                <a:cs typeface="Calibri"/>
                <a:sym typeface="Helvetica Neue Light" pitchFamily="-106" charset="0"/>
              </a:rPr>
              <a:t>Stage IV rain accumulation (144 h)</a:t>
            </a:r>
          </a:p>
        </p:txBody>
      </p:sp>
      <p:sp>
        <p:nvSpPr>
          <p:cNvPr id="12" name="Text Box 11"/>
          <p:cNvSpPr txBox="1">
            <a:spLocks/>
          </p:cNvSpPr>
          <p:nvPr/>
        </p:nvSpPr>
        <p:spPr bwMode="auto">
          <a:xfrm>
            <a:off x="3474460" y="5908008"/>
            <a:ext cx="2976607" cy="434163"/>
          </a:xfrm>
          <a:prstGeom prst="rect">
            <a:avLst/>
          </a:prstGeom>
          <a:noFill/>
          <a:ln w="12700">
            <a:noFill/>
            <a:miter lim="800000"/>
            <a:headEnd/>
            <a:tailEnd/>
          </a:ln>
          <a:effectLst/>
        </p:spPr>
        <p:txBody>
          <a:bodyPr wrap="none" lIns="64210" tIns="32102" rIns="64210" bIns="32102">
            <a:prstTxWarp prst="textNoShape">
              <a:avLst/>
            </a:prstTxWarp>
            <a:spAutoFit/>
          </a:bodyPr>
          <a:lstStyle/>
          <a:p>
            <a:pPr>
              <a:defRPr/>
            </a:pPr>
            <a:r>
              <a:rPr lang="en-US" sz="2400" b="1" dirty="0" smtClean="0">
                <a:solidFill>
                  <a:srgbClr val="000000"/>
                </a:solidFill>
                <a:latin typeface="Calibri"/>
                <a:cs typeface="Calibri"/>
                <a:sym typeface="Helvetica Neue Light" pitchFamily="-106" charset="0"/>
              </a:rPr>
              <a:t>Hurricane Isaac (2012)</a:t>
            </a:r>
            <a:endParaRPr lang="en-US" sz="3600" dirty="0">
              <a:solidFill>
                <a:srgbClr val="000000"/>
              </a:solidFill>
              <a:effectLst>
                <a:outerShdw blurRad="38100" dist="38100" dir="2700000" algn="tl">
                  <a:srgbClr val="DDDDDD"/>
                </a:outerShdw>
              </a:effectLst>
              <a:latin typeface="Calibri"/>
              <a:cs typeface="Calibri"/>
              <a:sym typeface="Helvetica Neue Light" pitchFamily="-106" charset="0"/>
            </a:endParaRPr>
          </a:p>
        </p:txBody>
      </p:sp>
      <p:pic>
        <p:nvPicPr>
          <p:cNvPr id="13" name="Picture 12" descr="ST4_Isaac_total.pdf"/>
          <p:cNvPicPr>
            <a:picLocks noChangeAspect="1"/>
          </p:cNvPicPr>
          <p:nvPr/>
        </p:nvPicPr>
        <p:blipFill rotWithShape="1">
          <a:blip r:embed="rId3" cstate="email">
            <a:extLst>
              <a:ext uri="{28A0092B-C50C-407E-A947-70E740481C1C}">
                <a14:useLocalDpi xmlns:a14="http://schemas.microsoft.com/office/drawing/2010/main"/>
              </a:ext>
            </a:extLst>
          </a:blip>
          <a:srcRect l="10433"/>
          <a:stretch/>
        </p:blipFill>
        <p:spPr>
          <a:xfrm>
            <a:off x="1251185" y="2229555"/>
            <a:ext cx="3580097" cy="3217491"/>
          </a:xfrm>
          <a:prstGeom prst="rect">
            <a:avLst/>
          </a:prstGeom>
        </p:spPr>
      </p:pic>
    </p:spTree>
    <p:extLst>
      <p:ext uri="{BB962C8B-B14F-4D97-AF65-F5344CB8AC3E}">
        <p14:creationId xmlns:p14="http://schemas.microsoft.com/office/powerpoint/2010/main" val="1775027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83730"/>
            <a:ext cx="7355849" cy="668907"/>
          </a:xfrm>
        </p:spPr>
        <p:txBody>
          <a:bodyPr/>
          <a:lstStyle/>
          <a:p>
            <a:pPr algn="l"/>
            <a:r>
              <a:rPr lang="en-US" sz="3200" b="1" dirty="0" smtClean="0">
                <a:solidFill>
                  <a:schemeClr val="tx1"/>
                </a:solidFill>
                <a:latin typeface="+mj-lt"/>
              </a:rPr>
              <a:t>What in 2015 &amp; 2016?</a:t>
            </a:r>
            <a:r>
              <a:rPr lang="en-US" sz="4000" dirty="0" smtClean="0">
                <a:solidFill>
                  <a:schemeClr val="tx1"/>
                </a:solidFill>
                <a:latin typeface="+mj-lt"/>
              </a:rPr>
              <a:t>:</a:t>
            </a:r>
            <a:endParaRPr lang="en-US" sz="4000" dirty="0">
              <a:solidFill>
                <a:schemeClr val="tx1"/>
              </a:solidFill>
              <a:latin typeface="+mj-lt"/>
            </a:endParaRPr>
          </a:p>
        </p:txBody>
      </p:sp>
      <p:sp>
        <p:nvSpPr>
          <p:cNvPr id="3" name="Content Placeholder 2"/>
          <p:cNvSpPr>
            <a:spLocks noGrp="1"/>
          </p:cNvSpPr>
          <p:nvPr>
            <p:ph idx="1"/>
          </p:nvPr>
        </p:nvSpPr>
        <p:spPr>
          <a:xfrm>
            <a:off x="1359140" y="797948"/>
            <a:ext cx="7704277" cy="5901292"/>
          </a:xfrm>
        </p:spPr>
        <p:txBody>
          <a:bodyPr/>
          <a:lstStyle/>
          <a:p>
            <a:pPr marL="227013" indent="-227013" eaLnBrk="1" hangingPunct="1">
              <a:lnSpc>
                <a:spcPct val="90000"/>
              </a:lnSpc>
              <a:defRPr/>
            </a:pPr>
            <a:r>
              <a:rPr lang="en-US" sz="2800" b="1" dirty="0" smtClean="0">
                <a:solidFill>
                  <a:srgbClr val="A21010"/>
                </a:solidFill>
              </a:rPr>
              <a:t>IFEX 2015</a:t>
            </a:r>
          </a:p>
          <a:p>
            <a:pPr lvl="1" eaLnBrk="1" hangingPunct="1">
              <a:buFont typeface="Lucida Grande"/>
              <a:buChar char="-"/>
            </a:pPr>
            <a:r>
              <a:rPr lang="en-US" sz="2400" dirty="0"/>
              <a:t>NOAA aircraft </a:t>
            </a:r>
            <a:r>
              <a:rPr lang="en-US" sz="2400"/>
              <a:t>flew </a:t>
            </a:r>
            <a:r>
              <a:rPr lang="en-US" sz="2400" smtClean="0">
                <a:hlinkClick r:id="rId2"/>
              </a:rPr>
              <a:t>30 </a:t>
            </a:r>
            <a:r>
              <a:rPr lang="en-US" sz="2400" dirty="0">
                <a:hlinkClick r:id="rId2"/>
              </a:rPr>
              <a:t>P3 and 15 G-IV </a:t>
            </a:r>
            <a:r>
              <a:rPr lang="en-US" sz="2400" dirty="0" smtClean="0">
                <a:hlinkClick r:id="rId2"/>
              </a:rPr>
              <a:t>missions</a:t>
            </a:r>
            <a:r>
              <a:rPr lang="en-US" sz="2400" dirty="0" smtClean="0"/>
              <a:t> </a:t>
            </a:r>
          </a:p>
          <a:p>
            <a:pPr lvl="1" eaLnBrk="1" hangingPunct="1">
              <a:buFont typeface="Lucida Grande"/>
              <a:buChar char="-"/>
            </a:pPr>
            <a:r>
              <a:rPr lang="en-US" sz="2400" dirty="0" smtClean="0"/>
              <a:t>Highlights include Hurricanes Danny, Erika, Joaquin, &amp; Kate (ATL), Patricia (EPAC), &amp; Oho </a:t>
            </a:r>
            <a:r>
              <a:rPr lang="en-US" sz="2400" dirty="0"/>
              <a:t>(</a:t>
            </a:r>
            <a:r>
              <a:rPr lang="en-US" sz="2400" dirty="0" smtClean="0"/>
              <a:t>CPAC)</a:t>
            </a:r>
          </a:p>
          <a:p>
            <a:pPr lvl="1" eaLnBrk="1" hangingPunct="1">
              <a:buFont typeface="Lucida Grande"/>
              <a:buChar char="-"/>
            </a:pPr>
            <a:r>
              <a:rPr lang="en-US" sz="2400" dirty="0" smtClean="0"/>
              <a:t>4</a:t>
            </a:r>
            <a:r>
              <a:rPr lang="en-US" sz="2400" dirty="0"/>
              <a:t> </a:t>
            </a:r>
            <a:r>
              <a:rPr lang="en-US" sz="2400" dirty="0" smtClean="0">
                <a:hlinkClick r:id="rId3"/>
              </a:rPr>
              <a:t>NOAA SHOUT</a:t>
            </a:r>
            <a:r>
              <a:rPr lang="en-US" sz="2400" dirty="0"/>
              <a:t> </a:t>
            </a:r>
            <a:r>
              <a:rPr lang="en-US" sz="2400" dirty="0" smtClean="0">
                <a:hlinkClick r:id="rId4"/>
              </a:rPr>
              <a:t>Global Hawk</a:t>
            </a:r>
            <a:r>
              <a:rPr lang="en-US" sz="2400" dirty="0" smtClean="0"/>
              <a:t> missions and 3 ONR WB</a:t>
            </a:r>
            <a:r>
              <a:rPr lang="en-US" sz="2400" dirty="0"/>
              <a:t>-57 </a:t>
            </a:r>
            <a:r>
              <a:rPr lang="en-US" sz="2400" dirty="0" smtClean="0"/>
              <a:t>missions.</a:t>
            </a:r>
            <a:endParaRPr lang="en-US" sz="2400" dirty="0"/>
          </a:p>
          <a:p>
            <a:pPr lvl="1" indent="-342900">
              <a:lnSpc>
                <a:spcPct val="90000"/>
              </a:lnSpc>
              <a:buFont typeface="Lucida Grande"/>
              <a:buChar char="-"/>
              <a:defRPr/>
            </a:pPr>
            <a:r>
              <a:rPr lang="en-US" sz="2400" dirty="0">
                <a:solidFill>
                  <a:srgbClr val="000000"/>
                </a:solidFill>
              </a:rPr>
              <a:t>For details see: </a:t>
            </a:r>
            <a:r>
              <a:rPr lang="en-US" sz="2000" dirty="0" smtClean="0">
                <a:solidFill>
                  <a:srgbClr val="000000"/>
                </a:solidFill>
                <a:hlinkClick r:id="rId5"/>
              </a:rPr>
              <a:t>http</a:t>
            </a:r>
            <a:r>
              <a:rPr lang="en-US" sz="2000" dirty="0">
                <a:solidFill>
                  <a:srgbClr val="000000"/>
                </a:solidFill>
                <a:hlinkClick r:id="rId5"/>
              </a:rPr>
              <a:t>://noaahrd.wordpress.com/category/ifex-</a:t>
            </a:r>
            <a:r>
              <a:rPr lang="en-US" sz="2000" dirty="0" smtClean="0">
                <a:solidFill>
                  <a:srgbClr val="000000"/>
                </a:solidFill>
                <a:hlinkClick r:id="rId5"/>
              </a:rPr>
              <a:t>discussion</a:t>
            </a:r>
            <a:endParaRPr lang="en-US" dirty="0"/>
          </a:p>
          <a:p>
            <a:pPr marL="227013" indent="-227013" eaLnBrk="1" hangingPunct="1">
              <a:lnSpc>
                <a:spcPct val="90000"/>
              </a:lnSpc>
              <a:defRPr/>
            </a:pPr>
            <a:r>
              <a:rPr lang="en-US" sz="2800" b="1" dirty="0" smtClean="0">
                <a:solidFill>
                  <a:srgbClr val="A21010"/>
                </a:solidFill>
              </a:rPr>
              <a:t>IFEX 2016</a:t>
            </a:r>
          </a:p>
          <a:p>
            <a:pPr marL="695325" lvl="1" indent="-227013" eaLnBrk="1" hangingPunct="1">
              <a:lnSpc>
                <a:spcPct val="90000"/>
              </a:lnSpc>
              <a:defRPr/>
            </a:pPr>
            <a:r>
              <a:rPr lang="en-US" sz="2400" dirty="0" smtClean="0"/>
              <a:t>2 WP-3D, G-IV – 250 flight hours (1 June-30 Nov.)</a:t>
            </a:r>
          </a:p>
          <a:p>
            <a:pPr marL="695325" lvl="1" indent="-227013" eaLnBrk="1" hangingPunct="1">
              <a:defRPr/>
            </a:pPr>
            <a:r>
              <a:rPr lang="en-US" sz="2400" dirty="0" smtClean="0"/>
              <a:t>Crews available 2/day missions starting July </a:t>
            </a:r>
          </a:p>
          <a:p>
            <a:pPr marL="695325" lvl="1" indent="-227013" eaLnBrk="1" hangingPunct="1">
              <a:defRPr/>
            </a:pPr>
            <a:r>
              <a:rPr lang="en-US" sz="2400" dirty="0" smtClean="0">
                <a:solidFill>
                  <a:srgbClr val="000000"/>
                </a:solidFill>
              </a:rPr>
              <a:t>Interact </a:t>
            </a:r>
            <a:r>
              <a:rPr lang="en-US" sz="2400" dirty="0">
                <a:solidFill>
                  <a:srgbClr val="000000"/>
                </a:solidFill>
              </a:rPr>
              <a:t>with </a:t>
            </a:r>
            <a:r>
              <a:rPr lang="en-US" sz="2400" dirty="0" smtClean="0">
                <a:solidFill>
                  <a:srgbClr val="000000"/>
                </a:solidFill>
              </a:rPr>
              <a:t>SHOUT </a:t>
            </a:r>
            <a:r>
              <a:rPr lang="en-US" sz="2400" dirty="0">
                <a:solidFill>
                  <a:srgbClr val="000000"/>
                </a:solidFill>
              </a:rPr>
              <a:t>during their </a:t>
            </a:r>
            <a:r>
              <a:rPr lang="en-US" sz="2400" dirty="0" smtClean="0">
                <a:solidFill>
                  <a:srgbClr val="000000"/>
                </a:solidFill>
              </a:rPr>
              <a:t>field campaign</a:t>
            </a:r>
            <a:endParaRPr lang="en-US" sz="2400" dirty="0" smtClean="0"/>
          </a:p>
          <a:p>
            <a:pPr marL="227013" indent="-227013">
              <a:lnSpc>
                <a:spcPct val="90000"/>
              </a:lnSpc>
              <a:defRPr/>
            </a:pPr>
            <a:r>
              <a:rPr lang="en-US" sz="2800" b="1" dirty="0" smtClean="0">
                <a:solidFill>
                  <a:srgbClr val="A21010"/>
                </a:solidFill>
              </a:rPr>
              <a:t>HFIP real-time model demonstration</a:t>
            </a:r>
          </a:p>
          <a:p>
            <a:pPr marL="627063" lvl="1" indent="-227013">
              <a:lnSpc>
                <a:spcPct val="90000"/>
              </a:lnSpc>
              <a:defRPr/>
            </a:pPr>
            <a:endParaRPr lang="en-US" sz="2400" dirty="0" smtClean="0"/>
          </a:p>
        </p:txBody>
      </p:sp>
      <p:sp>
        <p:nvSpPr>
          <p:cNvPr id="4" name="Rectangle 5"/>
          <p:cNvSpPr>
            <a:spLocks noChangeArrowheads="1"/>
          </p:cNvSpPr>
          <p:nvPr/>
        </p:nvSpPr>
        <p:spPr bwMode="auto">
          <a:xfrm>
            <a:off x="0" y="4458706"/>
            <a:ext cx="1295400" cy="551784"/>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pic>
        <p:nvPicPr>
          <p:cNvPr id="7" name="Picture 6" descr="IFEX"/>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55268" y="142573"/>
            <a:ext cx="102083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S3_logo.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20390" y="168161"/>
            <a:ext cx="847529" cy="86322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ChangeArrowheads="1"/>
          </p:cNvSpPr>
          <p:nvPr/>
        </p:nvSpPr>
        <p:spPr bwMode="auto">
          <a:xfrm>
            <a:off x="1299731" y="65849"/>
            <a:ext cx="7696200" cy="1044225"/>
          </a:xfrm>
          <a:prstGeom prst="rect">
            <a:avLst/>
          </a:prstGeom>
          <a:noFill/>
          <a:ln w="9525">
            <a:noFill/>
            <a:miter lim="800000"/>
            <a:headEnd/>
            <a:tailEnd/>
          </a:ln>
        </p:spPr>
        <p:txBody>
          <a:bodyPr vert="horz" wrap="square" lIns="182880" tIns="45720" rIns="30479" bIns="45720" numCol="1" anchor="b" anchorCtr="0" compatLnSpc="1">
            <a:prstTxWarp prst="textNoShape">
              <a:avLst/>
            </a:prstTxWarp>
          </a:bodyPr>
          <a:lstStyle>
            <a:lvl1pPr algn="l" rtl="0" eaLnBrk="0" fontAlgn="base" hangingPunct="0">
              <a:lnSpc>
                <a:spcPct val="85000"/>
              </a:lnSpc>
              <a:spcBef>
                <a:spcPct val="0"/>
              </a:spcBef>
              <a:spcAft>
                <a:spcPct val="0"/>
              </a:spcAft>
              <a:defRPr sz="5400">
                <a:solidFill>
                  <a:schemeClr val="bg1"/>
                </a:solidFill>
                <a:latin typeface="Arial"/>
                <a:ea typeface="ＭＳ Ｐゴシック" charset="-128"/>
                <a:cs typeface="ＭＳ Ｐゴシック" pitchFamily="-112" charset="-128"/>
              </a:defRPr>
            </a:lvl1pPr>
            <a:lvl2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5400">
                <a:solidFill>
                  <a:schemeClr val="bg1"/>
                </a:solidFill>
                <a:latin typeface="TradeGothicBold" pitchFamily="2" charset="0"/>
              </a:defRPr>
            </a:lvl6pPr>
            <a:lvl7pPr marL="914400" algn="l" rtl="0" fontAlgn="base">
              <a:lnSpc>
                <a:spcPct val="85000"/>
              </a:lnSpc>
              <a:spcBef>
                <a:spcPct val="0"/>
              </a:spcBef>
              <a:spcAft>
                <a:spcPct val="0"/>
              </a:spcAft>
              <a:defRPr sz="5400">
                <a:solidFill>
                  <a:schemeClr val="bg1"/>
                </a:solidFill>
                <a:latin typeface="TradeGothicBold" pitchFamily="2" charset="0"/>
              </a:defRPr>
            </a:lvl7pPr>
            <a:lvl8pPr marL="1371600" algn="l" rtl="0" fontAlgn="base">
              <a:lnSpc>
                <a:spcPct val="85000"/>
              </a:lnSpc>
              <a:spcBef>
                <a:spcPct val="0"/>
              </a:spcBef>
              <a:spcAft>
                <a:spcPct val="0"/>
              </a:spcAft>
              <a:defRPr sz="5400">
                <a:solidFill>
                  <a:schemeClr val="bg1"/>
                </a:solidFill>
                <a:latin typeface="TradeGothicBold" pitchFamily="2" charset="0"/>
              </a:defRPr>
            </a:lvl8pPr>
            <a:lvl9pPr marL="1828800" algn="l" rtl="0" fontAlgn="base">
              <a:lnSpc>
                <a:spcPct val="85000"/>
              </a:lnSpc>
              <a:spcBef>
                <a:spcPct val="0"/>
              </a:spcBef>
              <a:spcAft>
                <a:spcPct val="0"/>
              </a:spcAft>
              <a:defRPr sz="5400">
                <a:solidFill>
                  <a:schemeClr val="bg1"/>
                </a:solidFill>
                <a:latin typeface="TradeGothicBold" pitchFamily="2" charset="0"/>
              </a:defRPr>
            </a:lvl9pPr>
          </a:lstStyle>
          <a:p>
            <a:pPr>
              <a:lnSpc>
                <a:spcPct val="100000"/>
              </a:lnSpc>
              <a:spcBef>
                <a:spcPts val="0"/>
              </a:spcBef>
              <a:spcAft>
                <a:spcPts val="0"/>
              </a:spcAft>
              <a:defRPr/>
            </a:pPr>
            <a:r>
              <a:rPr lang="en-US" sz="3200" b="1" dirty="0" smtClean="0">
                <a:solidFill>
                  <a:srgbClr val="A21010"/>
                </a:solidFill>
                <a:latin typeface="Calibri"/>
                <a:ea typeface="Calibri" charset="0"/>
                <a:cs typeface="Calibri"/>
              </a:rPr>
              <a:t>IFEX </a:t>
            </a:r>
            <a:r>
              <a:rPr lang="en-US" sz="3200" b="1" dirty="0" smtClean="0">
                <a:solidFill>
                  <a:srgbClr val="A21010"/>
                </a:solidFill>
                <a:latin typeface="Calibri"/>
                <a:ea typeface="Calibri" charset="0"/>
                <a:cs typeface="Calibri"/>
              </a:rPr>
              <a:t>2015: </a:t>
            </a:r>
            <a:endParaRPr lang="en-US" sz="3200" b="1" dirty="0" smtClean="0">
              <a:solidFill>
                <a:srgbClr val="A21010"/>
              </a:solidFill>
              <a:latin typeface="Calibri"/>
              <a:ea typeface="Calibri" charset="0"/>
              <a:cs typeface="Calibri"/>
            </a:endParaRPr>
          </a:p>
          <a:p>
            <a:pPr>
              <a:lnSpc>
                <a:spcPct val="100000"/>
              </a:lnSpc>
              <a:spcBef>
                <a:spcPts val="0"/>
              </a:spcBef>
              <a:spcAft>
                <a:spcPts val="0"/>
              </a:spcAft>
              <a:defRPr/>
            </a:pPr>
            <a:r>
              <a:rPr lang="en-US" sz="2400" dirty="0">
                <a:solidFill>
                  <a:schemeClr val="tx1"/>
                </a:solidFill>
                <a:latin typeface="Calibri"/>
                <a:ea typeface="Calibri" charset="0"/>
                <a:cs typeface="Calibri"/>
              </a:rPr>
              <a:t>Improved Models &amp; </a:t>
            </a:r>
            <a:r>
              <a:rPr lang="en-US" sz="2400" dirty="0" smtClean="0">
                <a:solidFill>
                  <a:schemeClr val="tx1"/>
                </a:solidFill>
                <a:latin typeface="Calibri"/>
                <a:ea typeface="Calibri" charset="0"/>
                <a:cs typeface="Calibri"/>
              </a:rPr>
              <a:t>Data:</a:t>
            </a:r>
            <a:r>
              <a:rPr lang="en-US" sz="3600" dirty="0">
                <a:solidFill>
                  <a:schemeClr val="tx1"/>
                </a:solidFill>
                <a:latin typeface="Calibri"/>
                <a:ea typeface="Calibri" charset="0"/>
                <a:cs typeface="Calibri"/>
              </a:rPr>
              <a:t> </a:t>
            </a:r>
            <a:r>
              <a:rPr lang="en-US" sz="2400" dirty="0" smtClean="0">
                <a:solidFill>
                  <a:schemeClr val="tx1"/>
                </a:solidFill>
                <a:latin typeface="Calibri"/>
                <a:ea typeface="Calibri" charset="0"/>
                <a:cs typeface="Calibri"/>
              </a:rPr>
              <a:t>Erika</a:t>
            </a:r>
            <a:endParaRPr lang="en-US" sz="1800" dirty="0" smtClean="0">
              <a:solidFill>
                <a:schemeClr val="tx1"/>
              </a:solidFill>
              <a:latin typeface="Calibri"/>
              <a:ea typeface="Calibri" charset="0"/>
              <a:cs typeface="Calibri"/>
            </a:endParaRPr>
          </a:p>
        </p:txBody>
      </p:sp>
      <p:sp>
        <p:nvSpPr>
          <p:cNvPr id="30" name="Text Box 7"/>
          <p:cNvSpPr txBox="1">
            <a:spLocks/>
          </p:cNvSpPr>
          <p:nvPr/>
        </p:nvSpPr>
        <p:spPr bwMode="auto">
          <a:xfrm>
            <a:off x="4912265" y="6631586"/>
            <a:ext cx="4121048" cy="226414"/>
          </a:xfrm>
          <a:prstGeom prst="rect">
            <a:avLst/>
          </a:prstGeom>
          <a:noFill/>
          <a:ln w="12700">
            <a:noFill/>
            <a:miter lim="800000"/>
            <a:headEnd/>
            <a:tailEnd/>
          </a:ln>
        </p:spPr>
        <p:txBody>
          <a:bodyPr wrap="none" lIns="64210" tIns="32102" rIns="64210" bIns="32102">
            <a:prstTxWarp prst="textNoShape">
              <a:avLst/>
            </a:prstTxWarp>
            <a:spAutoFit/>
          </a:bodyPr>
          <a:lstStyle/>
          <a:p>
            <a:r>
              <a:rPr lang="en-US" sz="1050" dirty="0" smtClean="0">
                <a:solidFill>
                  <a:srgbClr val="000000"/>
                </a:solidFill>
              </a:rPr>
              <a:t>Gamache, </a:t>
            </a:r>
            <a:r>
              <a:rPr lang="en-US" sz="1050" dirty="0" err="1" smtClean="0">
                <a:solidFill>
                  <a:srgbClr val="000000"/>
                </a:solidFill>
              </a:rPr>
              <a:t>Reasor</a:t>
            </a:r>
            <a:r>
              <a:rPr lang="en-US" sz="1050" dirty="0" smtClean="0">
                <a:solidFill>
                  <a:srgbClr val="000000"/>
                </a:solidFill>
              </a:rPr>
              <a:t>, Gopal (</a:t>
            </a:r>
            <a:r>
              <a:rPr lang="en-US" sz="1050" dirty="0">
                <a:solidFill>
                  <a:srgbClr val="000000"/>
                </a:solidFill>
              </a:rPr>
              <a:t>AOML/HRD</a:t>
            </a:r>
            <a:r>
              <a:rPr lang="en-US" sz="1050" dirty="0" smtClean="0">
                <a:solidFill>
                  <a:srgbClr val="000000"/>
                </a:solidFill>
              </a:rPr>
              <a:t>), Tallapragada, Tong (EMC)</a:t>
            </a:r>
            <a:endParaRPr lang="en-US" sz="1200" dirty="0">
              <a:solidFill>
                <a:srgbClr val="000000"/>
              </a:solidFill>
            </a:endParaRPr>
          </a:p>
        </p:txBody>
      </p:sp>
      <p:sp>
        <p:nvSpPr>
          <p:cNvPr id="20" name="Rectangle 5"/>
          <p:cNvSpPr>
            <a:spLocks noChangeArrowheads="1"/>
          </p:cNvSpPr>
          <p:nvPr/>
        </p:nvSpPr>
        <p:spPr bwMode="auto">
          <a:xfrm>
            <a:off x="0" y="4458706"/>
            <a:ext cx="1295400" cy="551784"/>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sp>
        <p:nvSpPr>
          <p:cNvPr id="45" name="AutoShape 2"/>
          <p:cNvSpPr>
            <a:spLocks/>
          </p:cNvSpPr>
          <p:nvPr/>
        </p:nvSpPr>
        <p:spPr bwMode="auto">
          <a:xfrm>
            <a:off x="20638" y="6507163"/>
            <a:ext cx="533400" cy="288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fld id="{6B15AF1E-CC26-FB45-ADE4-CB812E3D9BFE}" type="slidenum">
              <a:rPr lang="en-US" sz="1400">
                <a:solidFill>
                  <a:srgbClr val="FFFFFF"/>
                </a:solidFill>
                <a:latin typeface="Arial"/>
                <a:cs typeface="Arial"/>
              </a:rPr>
              <a:pPr algn="ctr">
                <a:defRPr/>
              </a:pPr>
              <a:t>18</a:t>
            </a:fld>
            <a:endParaRPr lang="en-US" dirty="0">
              <a:latin typeface="Arial"/>
              <a:cs typeface="Arial"/>
            </a:endParaRPr>
          </a:p>
        </p:txBody>
      </p:sp>
      <p:pic>
        <p:nvPicPr>
          <p:cNvPr id="46" name="Picture 45" descr="IFEX"/>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55268" y="142573"/>
            <a:ext cx="102083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ERIKA05L.2015082700.fsct.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84287" y="3386558"/>
            <a:ext cx="3448760" cy="3063765"/>
          </a:xfrm>
          <a:prstGeom prst="rect">
            <a:avLst/>
          </a:prstGeom>
        </p:spPr>
      </p:pic>
      <p:pic>
        <p:nvPicPr>
          <p:cNvPr id="23" name="Picture 22" descr="Screen Shot 2015-08-26 at 5.18.52 PM.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630919" y="4206739"/>
            <a:ext cx="2126014" cy="2228563"/>
          </a:xfrm>
          <a:prstGeom prst="rect">
            <a:avLst/>
          </a:prstGeom>
        </p:spPr>
      </p:pic>
      <p:pic>
        <p:nvPicPr>
          <p:cNvPr id="26" name="Picture 5"/>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379538" y="1295782"/>
            <a:ext cx="4406667" cy="2565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8"/>
          <p:cNvSpPr>
            <a:spLocks/>
          </p:cNvSpPr>
          <p:nvPr/>
        </p:nvSpPr>
        <p:spPr bwMode="auto">
          <a:xfrm>
            <a:off x="1445677" y="1371600"/>
            <a:ext cx="18097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40639" bIns="0">
            <a:spAutoFit/>
          </a:bodyPr>
          <a:lstStyle/>
          <a:p>
            <a:pPr marL="39688" algn="ctr"/>
            <a:r>
              <a:rPr lang="en-US" sz="1400" b="1" dirty="0">
                <a:solidFill>
                  <a:srgbClr val="FFFFFF"/>
                </a:solidFill>
                <a:latin typeface="Arial"/>
                <a:cs typeface="Arial"/>
              </a:rPr>
              <a:t>5 P-3 Flights</a:t>
            </a:r>
          </a:p>
          <a:p>
            <a:pPr marL="39688" algn="ctr"/>
            <a:r>
              <a:rPr lang="en-US" sz="1400" b="1" dirty="0" smtClean="0">
                <a:solidFill>
                  <a:srgbClr val="FFFFFF"/>
                </a:solidFill>
                <a:latin typeface="Arial"/>
                <a:cs typeface="Arial"/>
              </a:rPr>
              <a:t>25 - 28 August 2015</a:t>
            </a:r>
            <a:endParaRPr lang="en-US" sz="1400" b="1" dirty="0">
              <a:solidFill>
                <a:srgbClr val="FFFFFF"/>
              </a:solidFill>
              <a:latin typeface="Arial"/>
              <a:cs typeface="Arial"/>
            </a:endParaRPr>
          </a:p>
        </p:txBody>
      </p:sp>
      <p:sp>
        <p:nvSpPr>
          <p:cNvPr id="31" name="Text Box 4"/>
          <p:cNvSpPr txBox="1">
            <a:spLocks noChangeArrowheads="1"/>
          </p:cNvSpPr>
          <p:nvPr/>
        </p:nvSpPr>
        <p:spPr bwMode="auto">
          <a:xfrm>
            <a:off x="1408737" y="4085413"/>
            <a:ext cx="2124047" cy="2616101"/>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17475" indent="-117475" eaLnBrk="1" hangingPunct="1">
              <a:spcBef>
                <a:spcPts val="600"/>
              </a:spcBef>
              <a:buFont typeface="Arial"/>
              <a:buChar char="•"/>
              <a:defRPr/>
            </a:pPr>
            <a:r>
              <a:rPr lang="en-US" sz="1400" dirty="0" smtClean="0">
                <a:latin typeface="Arial"/>
                <a:cs typeface="Arial"/>
              </a:rPr>
              <a:t>5 P-3 missions </a:t>
            </a:r>
            <a:r>
              <a:rPr lang="en-US" sz="1400" dirty="0">
                <a:latin typeface="Arial"/>
                <a:cs typeface="Arial"/>
              </a:rPr>
              <a:t>from </a:t>
            </a:r>
            <a:r>
              <a:rPr lang="en-US" sz="1400" dirty="0" smtClean="0">
                <a:latin typeface="Arial"/>
                <a:cs typeface="Arial"/>
              </a:rPr>
              <a:t>25-28 August 2015 at 12 h </a:t>
            </a:r>
            <a:r>
              <a:rPr lang="en-US" sz="1400" dirty="0">
                <a:latin typeface="Arial"/>
                <a:ea typeface="Arial" charset="0"/>
                <a:cs typeface="Arial"/>
              </a:rPr>
              <a:t>Doppler </a:t>
            </a:r>
            <a:r>
              <a:rPr lang="en-US" sz="1400" dirty="0" smtClean="0">
                <a:latin typeface="Arial"/>
                <a:cs typeface="Arial"/>
              </a:rPr>
              <a:t>sampling </a:t>
            </a:r>
            <a:r>
              <a:rPr lang="en-US" sz="1400" dirty="0" smtClean="0">
                <a:latin typeface="Arial"/>
                <a:ea typeface="Arial" charset="0"/>
                <a:cs typeface="Arial"/>
              </a:rPr>
              <a:t>(HEDAS/GSI)</a:t>
            </a:r>
            <a:r>
              <a:rPr lang="en-US" sz="1400" dirty="0" smtClean="0">
                <a:latin typeface="Arial"/>
                <a:cs typeface="Arial"/>
              </a:rPr>
              <a:t> </a:t>
            </a:r>
            <a:r>
              <a:rPr lang="en-US" sz="1400" dirty="0">
                <a:latin typeface="Arial"/>
                <a:cs typeface="Arial"/>
              </a:rPr>
              <a:t>&amp; </a:t>
            </a:r>
            <a:r>
              <a:rPr lang="en-US" sz="1400" dirty="0" smtClean="0">
                <a:latin typeface="Arial"/>
                <a:cs typeface="Arial"/>
              </a:rPr>
              <a:t>1 G</a:t>
            </a:r>
            <a:r>
              <a:rPr lang="en-US" sz="1400" dirty="0">
                <a:latin typeface="Arial"/>
                <a:cs typeface="Arial"/>
              </a:rPr>
              <a:t>-IV </a:t>
            </a:r>
            <a:r>
              <a:rPr lang="en-US" sz="1400" dirty="0" smtClean="0">
                <a:latin typeface="Arial"/>
                <a:cs typeface="Arial"/>
              </a:rPr>
              <a:t>mission</a:t>
            </a:r>
          </a:p>
          <a:p>
            <a:pPr marL="117475" indent="-117475" eaLnBrk="1" hangingPunct="1">
              <a:spcBef>
                <a:spcPts val="600"/>
              </a:spcBef>
              <a:buFont typeface="Arial"/>
              <a:buChar char="•"/>
              <a:defRPr/>
            </a:pPr>
            <a:r>
              <a:rPr lang="en-US" sz="1400" dirty="0">
                <a:solidFill>
                  <a:srgbClr val="000000"/>
                </a:solidFill>
                <a:latin typeface="Arial"/>
                <a:ea typeface="Arial" charset="0"/>
                <a:cs typeface="Arial"/>
              </a:rPr>
              <a:t>Doppler data transmitted in real-time for assimilation into </a:t>
            </a:r>
            <a:r>
              <a:rPr lang="en-US" sz="1400" dirty="0" smtClean="0">
                <a:solidFill>
                  <a:srgbClr val="000000"/>
                </a:solidFill>
                <a:latin typeface="Arial"/>
                <a:ea typeface="Arial" charset="0"/>
                <a:cs typeface="Arial"/>
              </a:rPr>
              <a:t>HWRF</a:t>
            </a:r>
            <a:r>
              <a:rPr lang="en-US" sz="1400" dirty="0" smtClean="0">
                <a:latin typeface="Arial"/>
                <a:cs typeface="Arial"/>
              </a:rPr>
              <a:t> </a:t>
            </a:r>
            <a:endParaRPr lang="en-US" sz="1400" dirty="0">
              <a:latin typeface="Arial"/>
              <a:cs typeface="Arial"/>
            </a:endParaRPr>
          </a:p>
          <a:p>
            <a:pPr marL="117475" indent="-117475" eaLnBrk="1" hangingPunct="1">
              <a:spcBef>
                <a:spcPts val="600"/>
              </a:spcBef>
              <a:buFont typeface="Arial"/>
              <a:buChar char="•"/>
              <a:defRPr/>
            </a:pPr>
            <a:r>
              <a:rPr lang="en-US" sz="1400" dirty="0" smtClean="0">
                <a:latin typeface="Arial"/>
                <a:cs typeface="Arial"/>
              </a:rPr>
              <a:t>Sampled Erika as a tropical storm</a:t>
            </a:r>
            <a:endParaRPr lang="en-US" sz="1400" dirty="0">
              <a:latin typeface="Arial"/>
              <a:cs typeface="Arial"/>
            </a:endParaRPr>
          </a:p>
        </p:txBody>
      </p:sp>
      <p:grpSp>
        <p:nvGrpSpPr>
          <p:cNvPr id="32" name="Group 31"/>
          <p:cNvGrpSpPr/>
          <p:nvPr/>
        </p:nvGrpSpPr>
        <p:grpSpPr>
          <a:xfrm>
            <a:off x="3671468" y="2722399"/>
            <a:ext cx="1565093" cy="3539204"/>
            <a:chOff x="3321116" y="2722399"/>
            <a:chExt cx="1565093" cy="3539204"/>
          </a:xfrm>
        </p:grpSpPr>
        <p:cxnSp>
          <p:nvCxnSpPr>
            <p:cNvPr id="33" name="Straight Arrow Connector 32"/>
            <p:cNvCxnSpPr>
              <a:endCxn id="34" idx="0"/>
            </p:cNvCxnSpPr>
            <p:nvPr/>
          </p:nvCxnSpPr>
          <p:spPr bwMode="auto">
            <a:xfrm>
              <a:off x="3321116" y="2722399"/>
              <a:ext cx="841864" cy="2101682"/>
            </a:xfrm>
            <a:prstGeom prst="straightConnector1">
              <a:avLst/>
            </a:prstGeom>
            <a:ln w="38100" cmpd="sng">
              <a:solidFill>
                <a:schemeClr val="bg1"/>
              </a:solidFill>
              <a:headEnd type="none"/>
              <a:tailEnd type="triangle"/>
            </a:ln>
          </p:spPr>
          <p:style>
            <a:lnRef idx="2">
              <a:schemeClr val="accent1"/>
            </a:lnRef>
            <a:fillRef idx="0">
              <a:schemeClr val="accent1"/>
            </a:fillRef>
            <a:effectRef idx="1">
              <a:schemeClr val="accent1"/>
            </a:effectRef>
            <a:fontRef idx="minor">
              <a:schemeClr val="tx1"/>
            </a:fontRef>
          </p:style>
        </p:cxnSp>
        <p:pic>
          <p:nvPicPr>
            <p:cNvPr id="34" name="pasted-image.tif"/>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439750" y="4824081"/>
              <a:ext cx="1446459" cy="1437522"/>
            </a:xfrm>
            <a:prstGeom prst="rect">
              <a:avLst/>
            </a:prstGeom>
            <a:ln w="12700">
              <a:miter lim="400000"/>
            </a:ln>
          </p:spPr>
        </p:pic>
      </p:grpSp>
      <p:pic>
        <p:nvPicPr>
          <p:cNvPr id="35" name="Picture 34" descr="ERIKA05L.2015082700.fsct.pn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766062" y="1305236"/>
            <a:ext cx="3289812" cy="2359340"/>
          </a:xfrm>
          <a:prstGeom prst="rect">
            <a:avLst/>
          </a:prstGeom>
        </p:spPr>
      </p:pic>
    </p:spTree>
    <p:extLst>
      <p:ext uri="{BB962C8B-B14F-4D97-AF65-F5344CB8AC3E}">
        <p14:creationId xmlns:p14="http://schemas.microsoft.com/office/powerpoint/2010/main" val="18073866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0"/>
                                  </p:stCondLst>
                                  <p:childTnLst>
                                    <p:set>
                                      <p:cBhvr>
                                        <p:cTn id="6" dur="1" fill="hold">
                                          <p:stCondLst>
                                            <p:cond delay="0"/>
                                          </p:stCondLst>
                                        </p:cTn>
                                        <p:tgtEl>
                                          <p:spTgt spid="32"/>
                                        </p:tgtEl>
                                        <p:attrNameLst>
                                          <p:attrName>style.visibility</p:attrName>
                                        </p:attrNameLst>
                                      </p:cBhvr>
                                      <p:to>
                                        <p:strVal val="visible"/>
                                      </p:to>
                                    </p:set>
                                  </p:childTnLst>
                                </p:cTn>
                              </p:par>
                            </p:childTnLst>
                          </p:cTn>
                        </p:par>
                        <p:par>
                          <p:cTn id="7" fill="hold">
                            <p:stCondLst>
                              <p:cond delay="5000"/>
                            </p:stCondLst>
                            <p:childTnLst>
                              <p:par>
                                <p:cTn id="8" presetID="1" presetClass="entr" presetSubtype="0" fill="hold" nodeType="afterEffect">
                                  <p:stCondLst>
                                    <p:cond delay="6000"/>
                                  </p:stCondLst>
                                  <p:childTnLst>
                                    <p:set>
                                      <p:cBhvr>
                                        <p:cTn id="9" dur="1" fill="hold">
                                          <p:stCondLst>
                                            <p:cond delay="0"/>
                                          </p:stCondLst>
                                        </p:cTn>
                                        <p:tgtEl>
                                          <p:spTgt spid="35"/>
                                        </p:tgtEl>
                                        <p:attrNameLst>
                                          <p:attrName>style.visibility</p:attrName>
                                        </p:attrNameLst>
                                      </p:cBhvr>
                                      <p:to>
                                        <p:strVal val="visible"/>
                                      </p:to>
                                    </p:set>
                                  </p:childTnLst>
                                </p:cTn>
                              </p:par>
                              <p:par>
                                <p:cTn id="10" presetID="1" presetClass="entr" presetSubtype="0" fill="hold" nodeType="withEffect">
                                  <p:stCondLst>
                                    <p:cond delay="600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ChangeArrowheads="1"/>
          </p:cNvSpPr>
          <p:nvPr/>
        </p:nvSpPr>
        <p:spPr bwMode="auto">
          <a:xfrm>
            <a:off x="1299731" y="65849"/>
            <a:ext cx="7696200" cy="1006593"/>
          </a:xfrm>
          <a:prstGeom prst="rect">
            <a:avLst/>
          </a:prstGeom>
          <a:noFill/>
          <a:ln w="9525">
            <a:noFill/>
            <a:miter lim="800000"/>
            <a:headEnd/>
            <a:tailEnd/>
          </a:ln>
        </p:spPr>
        <p:txBody>
          <a:bodyPr vert="horz" wrap="square" lIns="182880" tIns="45720" rIns="30479" bIns="45720" numCol="1" anchor="b" anchorCtr="0" compatLnSpc="1">
            <a:prstTxWarp prst="textNoShape">
              <a:avLst/>
            </a:prstTxWarp>
          </a:bodyPr>
          <a:lstStyle>
            <a:lvl1pPr algn="l" rtl="0" eaLnBrk="0" fontAlgn="base" hangingPunct="0">
              <a:lnSpc>
                <a:spcPct val="85000"/>
              </a:lnSpc>
              <a:spcBef>
                <a:spcPct val="0"/>
              </a:spcBef>
              <a:spcAft>
                <a:spcPct val="0"/>
              </a:spcAft>
              <a:defRPr sz="5400">
                <a:solidFill>
                  <a:schemeClr val="bg1"/>
                </a:solidFill>
                <a:latin typeface="Arial"/>
                <a:ea typeface="ＭＳ Ｐゴシック" charset="-128"/>
                <a:cs typeface="ＭＳ Ｐゴシック" pitchFamily="-112" charset="-128"/>
              </a:defRPr>
            </a:lvl1pPr>
            <a:lvl2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5400">
                <a:solidFill>
                  <a:schemeClr val="bg1"/>
                </a:solidFill>
                <a:latin typeface="TradeGothicBold" pitchFamily="2" charset="0"/>
              </a:defRPr>
            </a:lvl6pPr>
            <a:lvl7pPr marL="914400" algn="l" rtl="0" fontAlgn="base">
              <a:lnSpc>
                <a:spcPct val="85000"/>
              </a:lnSpc>
              <a:spcBef>
                <a:spcPct val="0"/>
              </a:spcBef>
              <a:spcAft>
                <a:spcPct val="0"/>
              </a:spcAft>
              <a:defRPr sz="5400">
                <a:solidFill>
                  <a:schemeClr val="bg1"/>
                </a:solidFill>
                <a:latin typeface="TradeGothicBold" pitchFamily="2" charset="0"/>
              </a:defRPr>
            </a:lvl7pPr>
            <a:lvl8pPr marL="1371600" algn="l" rtl="0" fontAlgn="base">
              <a:lnSpc>
                <a:spcPct val="85000"/>
              </a:lnSpc>
              <a:spcBef>
                <a:spcPct val="0"/>
              </a:spcBef>
              <a:spcAft>
                <a:spcPct val="0"/>
              </a:spcAft>
              <a:defRPr sz="5400">
                <a:solidFill>
                  <a:schemeClr val="bg1"/>
                </a:solidFill>
                <a:latin typeface="TradeGothicBold" pitchFamily="2" charset="0"/>
              </a:defRPr>
            </a:lvl8pPr>
            <a:lvl9pPr marL="1828800" algn="l" rtl="0" fontAlgn="base">
              <a:lnSpc>
                <a:spcPct val="85000"/>
              </a:lnSpc>
              <a:spcBef>
                <a:spcPct val="0"/>
              </a:spcBef>
              <a:spcAft>
                <a:spcPct val="0"/>
              </a:spcAft>
              <a:defRPr sz="5400">
                <a:solidFill>
                  <a:schemeClr val="bg1"/>
                </a:solidFill>
                <a:latin typeface="TradeGothicBold" pitchFamily="2" charset="0"/>
              </a:defRPr>
            </a:lvl9pPr>
          </a:lstStyle>
          <a:p>
            <a:pPr>
              <a:defRPr/>
            </a:pPr>
            <a:r>
              <a:rPr lang="en-US" sz="3200" b="1" dirty="0" smtClean="0">
                <a:solidFill>
                  <a:srgbClr val="A21010"/>
                </a:solidFill>
                <a:latin typeface="Calibri"/>
                <a:ea typeface="Calibri" charset="0"/>
                <a:cs typeface="Calibri"/>
              </a:rPr>
              <a:t>IFEX </a:t>
            </a:r>
            <a:r>
              <a:rPr lang="en-US" sz="3200" b="1" dirty="0" smtClean="0">
                <a:solidFill>
                  <a:srgbClr val="A21010"/>
                </a:solidFill>
                <a:latin typeface="Calibri"/>
                <a:ea typeface="Calibri" charset="0"/>
                <a:cs typeface="Calibri"/>
              </a:rPr>
              <a:t>2015: </a:t>
            </a:r>
            <a:endParaRPr lang="en-US" sz="3200" b="1" dirty="0" smtClean="0">
              <a:solidFill>
                <a:srgbClr val="A21010"/>
              </a:solidFill>
              <a:latin typeface="Calibri"/>
              <a:ea typeface="Calibri" charset="0"/>
              <a:cs typeface="Calibri"/>
            </a:endParaRPr>
          </a:p>
          <a:p>
            <a:pPr>
              <a:defRPr/>
            </a:pPr>
            <a:r>
              <a:rPr lang="en-US" sz="2400" dirty="0">
                <a:solidFill>
                  <a:srgbClr val="000000"/>
                </a:solidFill>
                <a:latin typeface="Calibri"/>
                <a:cs typeface="Calibri"/>
              </a:rPr>
              <a:t>Develop &amp; refine observing </a:t>
            </a:r>
            <a:r>
              <a:rPr lang="en-US" sz="2400" dirty="0" smtClean="0">
                <a:solidFill>
                  <a:srgbClr val="000000"/>
                </a:solidFill>
                <a:latin typeface="Calibri"/>
                <a:cs typeface="Calibri"/>
              </a:rPr>
              <a:t>technologies</a:t>
            </a:r>
            <a:r>
              <a:rPr lang="en-US" sz="2800" dirty="0" smtClean="0">
                <a:solidFill>
                  <a:srgbClr val="000000"/>
                </a:solidFill>
                <a:latin typeface="Calibri"/>
                <a:cs typeface="Calibri"/>
              </a:rPr>
              <a:t>:</a:t>
            </a:r>
          </a:p>
        </p:txBody>
      </p:sp>
      <p:pic>
        <p:nvPicPr>
          <p:cNvPr id="19" name="Picture 18" descr="IFEX"/>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55268" y="142573"/>
            <a:ext cx="1020830" cy="9144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5"/>
          <p:cNvSpPr>
            <a:spLocks noChangeArrowheads="1"/>
          </p:cNvSpPr>
          <p:nvPr/>
        </p:nvSpPr>
        <p:spPr bwMode="auto">
          <a:xfrm>
            <a:off x="0" y="4458706"/>
            <a:ext cx="1295400" cy="551784"/>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sp>
        <p:nvSpPr>
          <p:cNvPr id="45" name="AutoShape 2"/>
          <p:cNvSpPr>
            <a:spLocks/>
          </p:cNvSpPr>
          <p:nvPr/>
        </p:nvSpPr>
        <p:spPr bwMode="auto">
          <a:xfrm>
            <a:off x="20638" y="6507163"/>
            <a:ext cx="533400" cy="288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fld id="{6B15AF1E-CC26-FB45-ADE4-CB812E3D9BFE}" type="slidenum">
              <a:rPr lang="en-US" sz="1400">
                <a:solidFill>
                  <a:srgbClr val="FFFFFF"/>
                </a:solidFill>
                <a:latin typeface="Calibri"/>
                <a:cs typeface="Calibri"/>
              </a:rPr>
              <a:pPr algn="ctr">
                <a:defRPr/>
              </a:pPr>
              <a:t>19</a:t>
            </a:fld>
            <a:endParaRPr lang="en-US" dirty="0">
              <a:latin typeface="Calibri"/>
              <a:cs typeface="Calibri"/>
            </a:endParaRPr>
          </a:p>
        </p:txBody>
      </p:sp>
      <p:sp>
        <p:nvSpPr>
          <p:cNvPr id="33" name="TextBox 6"/>
          <p:cNvSpPr txBox="1">
            <a:spLocks noChangeArrowheads="1"/>
          </p:cNvSpPr>
          <p:nvPr/>
        </p:nvSpPr>
        <p:spPr bwMode="auto">
          <a:xfrm>
            <a:off x="2013186" y="6101521"/>
            <a:ext cx="6340592" cy="553998"/>
          </a:xfrm>
          <a:prstGeom prst="rect">
            <a:avLst/>
          </a:prstGeom>
          <a:solidFill>
            <a:schemeClr val="accent2">
              <a:lumMod val="75000"/>
            </a:schemeClr>
          </a:solid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85750" indent="-285750" eaLnBrk="1" hangingPunct="1">
              <a:buFont typeface="Arial"/>
              <a:buChar char="•"/>
            </a:pPr>
            <a:r>
              <a:rPr lang="en-US" altLang="en-US" sz="1500" dirty="0" smtClean="0">
                <a:solidFill>
                  <a:schemeClr val="bg1"/>
                </a:solidFill>
                <a:latin typeface="Calibri"/>
                <a:cs typeface="Calibri"/>
              </a:rPr>
              <a:t>G-IV Doppler provides enhanced coverage at higher altitude</a:t>
            </a:r>
          </a:p>
          <a:p>
            <a:pPr marL="285750" indent="-285750" eaLnBrk="1" hangingPunct="1">
              <a:buFont typeface="Arial"/>
              <a:buChar char="•"/>
            </a:pPr>
            <a:r>
              <a:rPr lang="en-US" altLang="en-US" sz="1500" dirty="0" smtClean="0">
                <a:solidFill>
                  <a:schemeClr val="bg1"/>
                </a:solidFill>
                <a:latin typeface="Calibri"/>
                <a:cs typeface="Calibri"/>
              </a:rPr>
              <a:t>G-IV flown further from center to sample environment and supplement P-3</a:t>
            </a:r>
            <a:endParaRPr lang="en-US" altLang="en-US" sz="1500" dirty="0">
              <a:solidFill>
                <a:schemeClr val="bg1"/>
              </a:solidFill>
              <a:latin typeface="Calibri"/>
              <a:cs typeface="Calibri"/>
            </a:endParaRPr>
          </a:p>
        </p:txBody>
      </p:sp>
      <p:pic>
        <p:nvPicPr>
          <p:cNvPr id="13" name="Picture 12" descr="20150928n2.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13846" y="1099521"/>
            <a:ext cx="2904922" cy="2671464"/>
          </a:xfrm>
          <a:prstGeom prst="rect">
            <a:avLst/>
          </a:prstGeom>
        </p:spPr>
      </p:pic>
      <p:pic>
        <p:nvPicPr>
          <p:cNvPr id="14" name="Picture 13" descr="150929N1wind10.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70391" y="3750741"/>
            <a:ext cx="2772521" cy="2259873"/>
          </a:xfrm>
          <a:prstGeom prst="rect">
            <a:avLst/>
          </a:prstGeom>
        </p:spPr>
      </p:pic>
      <p:pic>
        <p:nvPicPr>
          <p:cNvPr id="15" name="Picture 14" descr="20150930n1.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08752" y="1100758"/>
            <a:ext cx="2970005" cy="2711627"/>
          </a:xfrm>
          <a:prstGeom prst="rect">
            <a:avLst/>
          </a:prstGeom>
        </p:spPr>
      </p:pic>
      <p:pic>
        <p:nvPicPr>
          <p:cNvPr id="16" name="Picture 15" descr="150930N1wind10.pn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097694" y="3765331"/>
            <a:ext cx="2814210" cy="2299852"/>
          </a:xfrm>
          <a:prstGeom prst="rect">
            <a:avLst/>
          </a:prstGeom>
        </p:spPr>
      </p:pic>
      <p:sp>
        <p:nvSpPr>
          <p:cNvPr id="17" name="Content Placeholder 2"/>
          <p:cNvSpPr txBox="1">
            <a:spLocks/>
          </p:cNvSpPr>
          <p:nvPr/>
        </p:nvSpPr>
        <p:spPr>
          <a:xfrm>
            <a:off x="4357588" y="1801950"/>
            <a:ext cx="1547418" cy="1489744"/>
          </a:xfrm>
          <a:prstGeom prst="rect">
            <a:avLst/>
          </a:prstGeom>
        </p:spPr>
        <p:style>
          <a:lnRef idx="1">
            <a:schemeClr val="accent3"/>
          </a:lnRef>
          <a:fillRef idx="2">
            <a:schemeClr val="accent3"/>
          </a:fillRef>
          <a:effectRef idx="1">
            <a:schemeClr val="accent3"/>
          </a:effectRef>
          <a:fontRef idx="minor">
            <a:schemeClr val="dk1"/>
          </a:fontRef>
        </p:style>
        <p:txBody>
          <a:bodyPr/>
          <a:lstStyle>
            <a:lvl1pPr marL="342900" indent="-342900" algn="l" rtl="0" fontAlgn="base">
              <a:spcBef>
                <a:spcPct val="20000"/>
              </a:spcBef>
              <a:spcAft>
                <a:spcPct val="0"/>
              </a:spcAft>
              <a:buChar char="•"/>
              <a:defRPr sz="3200">
                <a:solidFill>
                  <a:schemeClr val="dk1"/>
                </a:solidFill>
                <a:latin typeface="+mn-lt"/>
                <a:ea typeface="+mn-ea"/>
                <a:cs typeface="+mn-cs"/>
              </a:defRPr>
            </a:lvl1pPr>
            <a:lvl2pPr marL="742950" indent="-285750" algn="l" rtl="0" fontAlgn="base">
              <a:spcBef>
                <a:spcPct val="20000"/>
              </a:spcBef>
              <a:spcAft>
                <a:spcPct val="0"/>
              </a:spcAft>
              <a:buChar char="–"/>
              <a:defRPr sz="2800">
                <a:solidFill>
                  <a:schemeClr val="dk1"/>
                </a:solidFill>
                <a:latin typeface="+mn-lt"/>
                <a:ea typeface="+mn-ea"/>
                <a:cs typeface="+mn-cs"/>
              </a:defRPr>
            </a:lvl2pPr>
            <a:lvl3pPr marL="1143000" indent="-228600" algn="l" rtl="0" fontAlgn="base">
              <a:spcBef>
                <a:spcPct val="20000"/>
              </a:spcBef>
              <a:spcAft>
                <a:spcPct val="0"/>
              </a:spcAft>
              <a:buChar char="•"/>
              <a:defRPr sz="2400">
                <a:solidFill>
                  <a:schemeClr val="dk1"/>
                </a:solidFill>
                <a:latin typeface="+mn-lt"/>
                <a:ea typeface="+mn-ea"/>
                <a:cs typeface="+mn-cs"/>
              </a:defRPr>
            </a:lvl3pPr>
            <a:lvl4pPr marL="1600200" indent="-228600" algn="l" rtl="0" fontAlgn="base">
              <a:spcBef>
                <a:spcPct val="20000"/>
              </a:spcBef>
              <a:spcAft>
                <a:spcPct val="0"/>
              </a:spcAft>
              <a:buChar char="–"/>
              <a:defRPr sz="2000">
                <a:solidFill>
                  <a:schemeClr val="dk1"/>
                </a:solidFill>
                <a:latin typeface="+mn-lt"/>
                <a:ea typeface="+mn-ea"/>
                <a:cs typeface="+mn-cs"/>
              </a:defRPr>
            </a:lvl4pPr>
            <a:lvl5pPr marL="2057400" indent="-228600" algn="l" rtl="0" fontAlgn="base">
              <a:spcBef>
                <a:spcPct val="20000"/>
              </a:spcBef>
              <a:spcAft>
                <a:spcPct val="0"/>
              </a:spcAft>
              <a:buChar char="»"/>
              <a:defRPr sz="2000">
                <a:solidFill>
                  <a:schemeClr val="dk1"/>
                </a:solidFill>
                <a:latin typeface="+mn-lt"/>
                <a:ea typeface="+mn-ea"/>
                <a:cs typeface="+mn-cs"/>
              </a:defRPr>
            </a:lvl5pPr>
            <a:lvl6pPr marL="2514600" indent="-228600" algn="l" rtl="0" fontAlgn="base">
              <a:spcBef>
                <a:spcPct val="20000"/>
              </a:spcBef>
              <a:spcAft>
                <a:spcPct val="0"/>
              </a:spcAft>
              <a:buChar char="»"/>
              <a:defRPr sz="2000">
                <a:solidFill>
                  <a:schemeClr val="dk1"/>
                </a:solidFill>
                <a:latin typeface="+mn-lt"/>
                <a:ea typeface="+mn-ea"/>
                <a:cs typeface="+mn-cs"/>
              </a:defRPr>
            </a:lvl6pPr>
            <a:lvl7pPr marL="2971800" indent="-228600" algn="l" rtl="0" fontAlgn="base">
              <a:spcBef>
                <a:spcPct val="20000"/>
              </a:spcBef>
              <a:spcAft>
                <a:spcPct val="0"/>
              </a:spcAft>
              <a:buChar char="»"/>
              <a:defRPr sz="2000">
                <a:solidFill>
                  <a:schemeClr val="dk1"/>
                </a:solidFill>
                <a:latin typeface="+mn-lt"/>
                <a:ea typeface="+mn-ea"/>
                <a:cs typeface="+mn-cs"/>
              </a:defRPr>
            </a:lvl7pPr>
            <a:lvl8pPr marL="3429000" indent="-228600" algn="l" rtl="0" fontAlgn="base">
              <a:spcBef>
                <a:spcPct val="20000"/>
              </a:spcBef>
              <a:spcAft>
                <a:spcPct val="0"/>
              </a:spcAft>
              <a:buChar char="»"/>
              <a:defRPr sz="2000">
                <a:solidFill>
                  <a:schemeClr val="dk1"/>
                </a:solidFill>
                <a:latin typeface="+mn-lt"/>
                <a:ea typeface="+mn-ea"/>
                <a:cs typeface="+mn-cs"/>
              </a:defRPr>
            </a:lvl8pPr>
            <a:lvl9pPr marL="3886200" indent="-228600" algn="l" rtl="0" fontAlgn="base">
              <a:spcBef>
                <a:spcPct val="20000"/>
              </a:spcBef>
              <a:spcAft>
                <a:spcPct val="0"/>
              </a:spcAft>
              <a:buChar char="»"/>
              <a:defRPr sz="2000">
                <a:solidFill>
                  <a:schemeClr val="dk1"/>
                </a:solidFill>
                <a:latin typeface="+mn-lt"/>
                <a:ea typeface="+mn-ea"/>
                <a:cs typeface="+mn-cs"/>
              </a:defRPr>
            </a:lvl9pPr>
          </a:lstStyle>
          <a:p>
            <a:pPr marL="168275" indent="-168275"/>
            <a:r>
              <a:rPr lang="en-US" sz="1400" dirty="0" smtClean="0"/>
              <a:t>G-IV flight tracks in Hurricane Joaquin 29 &amp; 30 September 2015</a:t>
            </a:r>
            <a:endParaRPr lang="en-US" sz="1400" dirty="0"/>
          </a:p>
        </p:txBody>
      </p:sp>
      <p:sp>
        <p:nvSpPr>
          <p:cNvPr id="18" name="Content Placeholder 2"/>
          <p:cNvSpPr txBox="1">
            <a:spLocks/>
          </p:cNvSpPr>
          <p:nvPr/>
        </p:nvSpPr>
        <p:spPr>
          <a:xfrm>
            <a:off x="4167809" y="4789521"/>
            <a:ext cx="1971545" cy="434389"/>
          </a:xfrm>
          <a:prstGeom prst="rect">
            <a:avLst/>
          </a:prstGeom>
        </p:spPr>
        <p:style>
          <a:lnRef idx="1">
            <a:schemeClr val="accent3"/>
          </a:lnRef>
          <a:fillRef idx="2">
            <a:schemeClr val="accent3"/>
          </a:fillRef>
          <a:effectRef idx="1">
            <a:schemeClr val="accent3"/>
          </a:effectRef>
          <a:fontRef idx="minor">
            <a:schemeClr val="dk1"/>
          </a:fontRef>
        </p:style>
        <p:txBody>
          <a:bodyPr/>
          <a:lstStyle>
            <a:lvl1pPr marL="342900" indent="-342900" algn="l" rtl="0" fontAlgn="base">
              <a:spcBef>
                <a:spcPct val="20000"/>
              </a:spcBef>
              <a:spcAft>
                <a:spcPct val="0"/>
              </a:spcAft>
              <a:buChar char="•"/>
              <a:defRPr sz="3200">
                <a:solidFill>
                  <a:schemeClr val="dk1"/>
                </a:solidFill>
                <a:latin typeface="+mn-lt"/>
                <a:ea typeface="+mn-ea"/>
                <a:cs typeface="+mn-cs"/>
              </a:defRPr>
            </a:lvl1pPr>
            <a:lvl2pPr marL="742950" indent="-285750" algn="l" rtl="0" fontAlgn="base">
              <a:spcBef>
                <a:spcPct val="20000"/>
              </a:spcBef>
              <a:spcAft>
                <a:spcPct val="0"/>
              </a:spcAft>
              <a:buChar char="–"/>
              <a:defRPr sz="2800">
                <a:solidFill>
                  <a:schemeClr val="dk1"/>
                </a:solidFill>
                <a:latin typeface="+mn-lt"/>
                <a:ea typeface="+mn-ea"/>
                <a:cs typeface="+mn-cs"/>
              </a:defRPr>
            </a:lvl2pPr>
            <a:lvl3pPr marL="1143000" indent="-228600" algn="l" rtl="0" fontAlgn="base">
              <a:spcBef>
                <a:spcPct val="20000"/>
              </a:spcBef>
              <a:spcAft>
                <a:spcPct val="0"/>
              </a:spcAft>
              <a:buChar char="•"/>
              <a:defRPr sz="2400">
                <a:solidFill>
                  <a:schemeClr val="dk1"/>
                </a:solidFill>
                <a:latin typeface="+mn-lt"/>
                <a:ea typeface="+mn-ea"/>
                <a:cs typeface="+mn-cs"/>
              </a:defRPr>
            </a:lvl3pPr>
            <a:lvl4pPr marL="1600200" indent="-228600" algn="l" rtl="0" fontAlgn="base">
              <a:spcBef>
                <a:spcPct val="20000"/>
              </a:spcBef>
              <a:spcAft>
                <a:spcPct val="0"/>
              </a:spcAft>
              <a:buChar char="–"/>
              <a:defRPr sz="2000">
                <a:solidFill>
                  <a:schemeClr val="dk1"/>
                </a:solidFill>
                <a:latin typeface="+mn-lt"/>
                <a:ea typeface="+mn-ea"/>
                <a:cs typeface="+mn-cs"/>
              </a:defRPr>
            </a:lvl4pPr>
            <a:lvl5pPr marL="2057400" indent="-228600" algn="l" rtl="0" fontAlgn="base">
              <a:spcBef>
                <a:spcPct val="20000"/>
              </a:spcBef>
              <a:spcAft>
                <a:spcPct val="0"/>
              </a:spcAft>
              <a:buChar char="»"/>
              <a:defRPr sz="2000">
                <a:solidFill>
                  <a:schemeClr val="dk1"/>
                </a:solidFill>
                <a:latin typeface="+mn-lt"/>
                <a:ea typeface="+mn-ea"/>
                <a:cs typeface="+mn-cs"/>
              </a:defRPr>
            </a:lvl5pPr>
            <a:lvl6pPr marL="2514600" indent="-228600" algn="l" rtl="0" fontAlgn="base">
              <a:spcBef>
                <a:spcPct val="20000"/>
              </a:spcBef>
              <a:spcAft>
                <a:spcPct val="0"/>
              </a:spcAft>
              <a:buChar char="»"/>
              <a:defRPr sz="2000">
                <a:solidFill>
                  <a:schemeClr val="dk1"/>
                </a:solidFill>
                <a:latin typeface="+mn-lt"/>
                <a:ea typeface="+mn-ea"/>
                <a:cs typeface="+mn-cs"/>
              </a:defRPr>
            </a:lvl6pPr>
            <a:lvl7pPr marL="2971800" indent="-228600" algn="l" rtl="0" fontAlgn="base">
              <a:spcBef>
                <a:spcPct val="20000"/>
              </a:spcBef>
              <a:spcAft>
                <a:spcPct val="0"/>
              </a:spcAft>
              <a:buChar char="»"/>
              <a:defRPr sz="2000">
                <a:solidFill>
                  <a:schemeClr val="dk1"/>
                </a:solidFill>
                <a:latin typeface="+mn-lt"/>
                <a:ea typeface="+mn-ea"/>
                <a:cs typeface="+mn-cs"/>
              </a:defRPr>
            </a:lvl7pPr>
            <a:lvl8pPr marL="3429000" indent="-228600" algn="l" rtl="0" fontAlgn="base">
              <a:spcBef>
                <a:spcPct val="20000"/>
              </a:spcBef>
              <a:spcAft>
                <a:spcPct val="0"/>
              </a:spcAft>
              <a:buChar char="»"/>
              <a:defRPr sz="2000">
                <a:solidFill>
                  <a:schemeClr val="dk1"/>
                </a:solidFill>
                <a:latin typeface="+mn-lt"/>
                <a:ea typeface="+mn-ea"/>
                <a:cs typeface="+mn-cs"/>
              </a:defRPr>
            </a:lvl8pPr>
            <a:lvl9pPr marL="3886200" indent="-228600" algn="l" rtl="0" fontAlgn="base">
              <a:spcBef>
                <a:spcPct val="20000"/>
              </a:spcBef>
              <a:spcAft>
                <a:spcPct val="0"/>
              </a:spcAft>
              <a:buChar char="»"/>
              <a:defRPr sz="2000">
                <a:solidFill>
                  <a:schemeClr val="dk1"/>
                </a:solidFill>
                <a:latin typeface="+mn-lt"/>
                <a:ea typeface="+mn-ea"/>
                <a:cs typeface="+mn-cs"/>
              </a:defRPr>
            </a:lvl9pPr>
          </a:lstStyle>
          <a:p>
            <a:pPr marL="168275" indent="-168275">
              <a:spcBef>
                <a:spcPts val="0"/>
              </a:spcBef>
            </a:pPr>
            <a:r>
              <a:rPr lang="en-US" sz="1200" dirty="0" smtClean="0"/>
              <a:t>G-IV Doppler analysis at 1-km altitude</a:t>
            </a:r>
            <a:endParaRPr lang="en-US" sz="1200" dirty="0"/>
          </a:p>
        </p:txBody>
      </p:sp>
    </p:spTree>
    <p:extLst>
      <p:ext uri="{BB962C8B-B14F-4D97-AF65-F5344CB8AC3E}">
        <p14:creationId xmlns:p14="http://schemas.microsoft.com/office/powerpoint/2010/main" val="3353786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Text Box 9"/>
          <p:cNvSpPr txBox="1">
            <a:spLocks noChangeArrowheads="1"/>
          </p:cNvSpPr>
          <p:nvPr/>
        </p:nvSpPr>
        <p:spPr bwMode="auto">
          <a:xfrm>
            <a:off x="1447800" y="939717"/>
            <a:ext cx="7545681" cy="5239895"/>
          </a:xfrm>
          <a:prstGeom prst="rect">
            <a:avLst/>
          </a:prstGeom>
          <a:noFill/>
          <a:ln w="9525">
            <a:noFill/>
            <a:miter lim="800000"/>
            <a:headEnd/>
            <a:tailEnd/>
          </a:ln>
          <a:effectLst/>
        </p:spPr>
        <p:txBody>
          <a:bodyPr wrap="square">
            <a:prstTxWarp prst="textNoShape">
              <a:avLst/>
            </a:prstTxWarp>
            <a:spAutoFit/>
          </a:bodyPr>
          <a:lstStyle/>
          <a:p>
            <a:pPr eaLnBrk="1" hangingPunct="1">
              <a:spcBef>
                <a:spcPct val="20000"/>
              </a:spcBef>
            </a:pPr>
            <a:r>
              <a:rPr lang="en-US" b="1" dirty="0">
                <a:latin typeface="Calibri"/>
                <a:cs typeface="Calibri"/>
              </a:rPr>
              <a:t>Advance understanding and prediction</a:t>
            </a:r>
            <a:r>
              <a:rPr lang="en-US" dirty="0">
                <a:latin typeface="Calibri"/>
                <a:cs typeface="Calibri"/>
              </a:rPr>
              <a:t> of </a:t>
            </a:r>
            <a:r>
              <a:rPr lang="en-US" dirty="0" smtClean="0">
                <a:latin typeface="Calibri"/>
                <a:cs typeface="Calibri"/>
              </a:rPr>
              <a:t>TC</a:t>
            </a:r>
            <a:r>
              <a:rPr lang="en-US" dirty="0">
                <a:latin typeface="Calibri"/>
                <a:cs typeface="Calibri"/>
              </a:rPr>
              <a:t>s</a:t>
            </a:r>
            <a:r>
              <a:rPr lang="en-US" dirty="0" smtClean="0">
                <a:latin typeface="Calibri"/>
                <a:cs typeface="Calibri"/>
              </a:rPr>
              <a:t> </a:t>
            </a:r>
            <a:r>
              <a:rPr lang="en-US" dirty="0">
                <a:latin typeface="Calibri"/>
                <a:cs typeface="Calibri"/>
              </a:rPr>
              <a:t>through observations, numerical models, and theory, with </a:t>
            </a:r>
            <a:r>
              <a:rPr lang="en-US" b="1" dirty="0">
                <a:latin typeface="Calibri"/>
                <a:cs typeface="Calibri"/>
              </a:rPr>
              <a:t>emphasis on processes within inner part of storm</a:t>
            </a:r>
            <a:r>
              <a:rPr lang="en-US" dirty="0">
                <a:latin typeface="Calibri"/>
                <a:cs typeface="Calibri"/>
              </a:rPr>
              <a:t>.</a:t>
            </a:r>
          </a:p>
          <a:p>
            <a:pPr>
              <a:spcBef>
                <a:spcPts val="900"/>
              </a:spcBef>
              <a:defRPr/>
            </a:pPr>
            <a:r>
              <a:rPr lang="en-US" b="1" dirty="0" smtClean="0">
                <a:latin typeface="Calibri"/>
                <a:cs typeface="Calibri"/>
              </a:rPr>
              <a:t>HRD </a:t>
            </a:r>
            <a:r>
              <a:rPr lang="en-US" b="1" dirty="0">
                <a:latin typeface="Calibri"/>
                <a:cs typeface="Calibri"/>
              </a:rPr>
              <a:t>research supports </a:t>
            </a:r>
            <a:r>
              <a:rPr lang="en-US" b="1" dirty="0">
                <a:latin typeface="Calibri"/>
                <a:cs typeface="Calibri"/>
                <a:hlinkClick r:id="rId3"/>
              </a:rPr>
              <a:t>NOAA's Strategic Plan:</a:t>
            </a:r>
          </a:p>
          <a:p>
            <a:pPr marL="457200" indent="-457200">
              <a:spcBef>
                <a:spcPts val="900"/>
              </a:spcBef>
              <a:buFont typeface="Arial"/>
              <a:buChar char="•"/>
              <a:defRPr/>
            </a:pPr>
            <a:r>
              <a:rPr lang="en-US" dirty="0">
                <a:latin typeface="Calibri"/>
                <a:cs typeface="Calibri"/>
              </a:rPr>
              <a:t>Advance understanding and prediction of changes in the environment through world class science and observations</a:t>
            </a:r>
          </a:p>
          <a:p>
            <a:pPr marL="457200" indent="-457200">
              <a:spcBef>
                <a:spcPts val="900"/>
              </a:spcBef>
              <a:buFont typeface="Arial"/>
              <a:buChar char="•"/>
              <a:defRPr/>
            </a:pPr>
            <a:r>
              <a:rPr lang="en-US" dirty="0">
                <a:latin typeface="Calibri"/>
                <a:cs typeface="Calibri"/>
              </a:rPr>
              <a:t>Improve preparedness, response, and recovery from weather and water events by building a </a:t>
            </a:r>
            <a:r>
              <a:rPr lang="en-US" b="1" dirty="0">
                <a:latin typeface="Calibri"/>
                <a:cs typeface="Calibri"/>
              </a:rPr>
              <a:t>Weather-Ready </a:t>
            </a:r>
            <a:r>
              <a:rPr lang="en-US" b="1" dirty="0" smtClean="0">
                <a:latin typeface="Calibri"/>
                <a:cs typeface="Calibri"/>
              </a:rPr>
              <a:t>Nation</a:t>
            </a:r>
            <a:endParaRPr lang="en-US" dirty="0" smtClean="0">
              <a:solidFill>
                <a:srgbClr val="000000"/>
              </a:solidFill>
              <a:latin typeface="Calibri"/>
              <a:cs typeface="Calibri"/>
            </a:endParaRPr>
          </a:p>
          <a:p>
            <a:pPr algn="ctr"/>
            <a:r>
              <a:rPr lang="en-US" sz="2000" u="sng" dirty="0">
                <a:solidFill>
                  <a:srgbClr val="1C00E3"/>
                </a:solidFill>
                <a:latin typeface="Calibri"/>
                <a:cs typeface="Calibri"/>
                <a:hlinkClick r:id="rId4"/>
              </a:rPr>
              <a:t>http://www.aoml.noaa.gov/hrd</a:t>
            </a:r>
            <a:r>
              <a:rPr lang="en-US" sz="2000" u="sng" dirty="0" smtClean="0">
                <a:solidFill>
                  <a:srgbClr val="1C00E3"/>
                </a:solidFill>
                <a:latin typeface="Calibri"/>
                <a:cs typeface="Calibri"/>
                <a:hlinkClick r:id="rId4"/>
              </a:rPr>
              <a:t>/</a:t>
            </a:r>
            <a:endParaRPr lang="en-US" sz="2000" u="sng" dirty="0">
              <a:solidFill>
                <a:srgbClr val="1C00E3"/>
              </a:solidFill>
              <a:latin typeface="Calibri"/>
              <a:cs typeface="Calibri"/>
            </a:endParaRPr>
          </a:p>
          <a:p>
            <a:pPr algn="ctr"/>
            <a:endParaRPr lang="en-US" dirty="0" smtClean="0">
              <a:latin typeface="Arial"/>
              <a:cs typeface="Arial"/>
              <a:sym typeface="Arial" charset="0"/>
            </a:endParaRPr>
          </a:p>
          <a:p>
            <a:pPr algn="ctr"/>
            <a:r>
              <a:rPr lang="en-US" sz="2800" b="1" dirty="0">
                <a:solidFill>
                  <a:srgbClr val="A21010"/>
                </a:solidFill>
                <a:latin typeface="Calibri"/>
                <a:cs typeface="Calibri"/>
              </a:rPr>
              <a:t>NOAA’s hurricane research focus for &gt;50 years</a:t>
            </a:r>
            <a:r>
              <a:rPr lang="en-US" sz="2800" dirty="0">
                <a:solidFill>
                  <a:srgbClr val="000000"/>
                </a:solidFill>
                <a:latin typeface="Calibri"/>
                <a:cs typeface="Calibri"/>
              </a:rPr>
              <a:t> </a:t>
            </a:r>
          </a:p>
        </p:txBody>
      </p:sp>
      <p:sp>
        <p:nvSpPr>
          <p:cNvPr id="2058" name="Rectangle 10"/>
          <p:cNvSpPr>
            <a:spLocks noChangeArrowheads="1"/>
          </p:cNvSpPr>
          <p:nvPr/>
        </p:nvSpPr>
        <p:spPr bwMode="auto">
          <a:xfrm>
            <a:off x="0" y="2438400"/>
            <a:ext cx="1295400" cy="581378"/>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sp>
        <p:nvSpPr>
          <p:cNvPr id="2061" name="Text Box 13"/>
          <p:cNvSpPr txBox="1">
            <a:spLocks noChangeArrowheads="1"/>
          </p:cNvSpPr>
          <p:nvPr/>
        </p:nvSpPr>
        <p:spPr bwMode="auto">
          <a:xfrm>
            <a:off x="1439863" y="239713"/>
            <a:ext cx="1626367" cy="584776"/>
          </a:xfrm>
          <a:prstGeom prst="rect">
            <a:avLst/>
          </a:prstGeom>
          <a:noFill/>
          <a:ln w="9525">
            <a:noFill/>
            <a:miter lim="800000"/>
            <a:headEnd/>
            <a:tailEnd/>
          </a:ln>
        </p:spPr>
        <p:txBody>
          <a:bodyPr wrap="none">
            <a:prstTxWarp prst="textNoShape">
              <a:avLst/>
            </a:prstTxWarp>
            <a:spAutoFit/>
          </a:bodyPr>
          <a:lstStyle/>
          <a:p>
            <a:r>
              <a:rPr lang="en-US" sz="3200" b="1" dirty="0" smtClean="0">
                <a:latin typeface="Calibri"/>
                <a:cs typeface="Calibri"/>
              </a:rPr>
              <a:t>Mission:</a:t>
            </a:r>
            <a:endParaRPr lang="en-US" sz="3200" b="1" dirty="0">
              <a:latin typeface="Calibri"/>
              <a:cs typeface="Calibri"/>
            </a:endParaRPr>
          </a:p>
        </p:txBody>
      </p:sp>
      <p:sp>
        <p:nvSpPr>
          <p:cNvPr id="2062" name="Line 14"/>
          <p:cNvSpPr>
            <a:spLocks noChangeShapeType="1"/>
          </p:cNvSpPr>
          <p:nvPr/>
        </p:nvSpPr>
        <p:spPr bwMode="auto">
          <a:xfrm>
            <a:off x="1457325" y="896938"/>
            <a:ext cx="7265988" cy="0"/>
          </a:xfrm>
          <a:prstGeom prst="line">
            <a:avLst/>
          </a:prstGeom>
          <a:noFill/>
          <a:ln w="38100">
            <a:solidFill>
              <a:schemeClr val="tx1"/>
            </a:solidFill>
            <a:round/>
            <a:headEnd/>
            <a:tailEnd/>
          </a:ln>
        </p:spPr>
        <p:txBody>
          <a:bodyPr wrap="none" anchor="ctr">
            <a:prstTxWarp prst="textNoShape">
              <a:avLst/>
            </a:prstTxWarp>
          </a:bodyPr>
          <a:lstStyle/>
          <a:p>
            <a:endParaRPr lang="en-US">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ChangeArrowheads="1"/>
          </p:cNvSpPr>
          <p:nvPr/>
        </p:nvSpPr>
        <p:spPr bwMode="auto">
          <a:xfrm>
            <a:off x="1299731" y="65849"/>
            <a:ext cx="7696200" cy="1006593"/>
          </a:xfrm>
          <a:prstGeom prst="rect">
            <a:avLst/>
          </a:prstGeom>
          <a:noFill/>
          <a:ln w="9525">
            <a:noFill/>
            <a:miter lim="800000"/>
            <a:headEnd/>
            <a:tailEnd/>
          </a:ln>
        </p:spPr>
        <p:txBody>
          <a:bodyPr vert="horz" wrap="square" lIns="182880" tIns="45720" rIns="30479" bIns="45720" numCol="1" anchor="b" anchorCtr="0" compatLnSpc="1">
            <a:prstTxWarp prst="textNoShape">
              <a:avLst/>
            </a:prstTxWarp>
          </a:bodyPr>
          <a:lstStyle>
            <a:lvl1pPr algn="l" rtl="0" eaLnBrk="0" fontAlgn="base" hangingPunct="0">
              <a:lnSpc>
                <a:spcPct val="85000"/>
              </a:lnSpc>
              <a:spcBef>
                <a:spcPct val="0"/>
              </a:spcBef>
              <a:spcAft>
                <a:spcPct val="0"/>
              </a:spcAft>
              <a:defRPr sz="5400">
                <a:solidFill>
                  <a:schemeClr val="bg1"/>
                </a:solidFill>
                <a:latin typeface="Arial"/>
                <a:ea typeface="ＭＳ Ｐゴシック" charset="-128"/>
                <a:cs typeface="ＭＳ Ｐゴシック" pitchFamily="-112" charset="-128"/>
              </a:defRPr>
            </a:lvl1pPr>
            <a:lvl2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5400">
                <a:solidFill>
                  <a:schemeClr val="bg1"/>
                </a:solidFill>
                <a:latin typeface="TradeGothicBold" pitchFamily="2" charset="0"/>
              </a:defRPr>
            </a:lvl6pPr>
            <a:lvl7pPr marL="914400" algn="l" rtl="0" fontAlgn="base">
              <a:lnSpc>
                <a:spcPct val="85000"/>
              </a:lnSpc>
              <a:spcBef>
                <a:spcPct val="0"/>
              </a:spcBef>
              <a:spcAft>
                <a:spcPct val="0"/>
              </a:spcAft>
              <a:defRPr sz="5400">
                <a:solidFill>
                  <a:schemeClr val="bg1"/>
                </a:solidFill>
                <a:latin typeface="TradeGothicBold" pitchFamily="2" charset="0"/>
              </a:defRPr>
            </a:lvl7pPr>
            <a:lvl8pPr marL="1371600" algn="l" rtl="0" fontAlgn="base">
              <a:lnSpc>
                <a:spcPct val="85000"/>
              </a:lnSpc>
              <a:spcBef>
                <a:spcPct val="0"/>
              </a:spcBef>
              <a:spcAft>
                <a:spcPct val="0"/>
              </a:spcAft>
              <a:defRPr sz="5400">
                <a:solidFill>
                  <a:schemeClr val="bg1"/>
                </a:solidFill>
                <a:latin typeface="TradeGothicBold" pitchFamily="2" charset="0"/>
              </a:defRPr>
            </a:lvl8pPr>
            <a:lvl9pPr marL="1828800" algn="l" rtl="0" fontAlgn="base">
              <a:lnSpc>
                <a:spcPct val="85000"/>
              </a:lnSpc>
              <a:spcBef>
                <a:spcPct val="0"/>
              </a:spcBef>
              <a:spcAft>
                <a:spcPct val="0"/>
              </a:spcAft>
              <a:defRPr sz="5400">
                <a:solidFill>
                  <a:schemeClr val="bg1"/>
                </a:solidFill>
                <a:latin typeface="TradeGothicBold" pitchFamily="2" charset="0"/>
              </a:defRPr>
            </a:lvl9pPr>
          </a:lstStyle>
          <a:p>
            <a:pPr>
              <a:defRPr/>
            </a:pPr>
            <a:r>
              <a:rPr lang="en-US" sz="3200" b="1" dirty="0" smtClean="0">
                <a:solidFill>
                  <a:srgbClr val="A21010"/>
                </a:solidFill>
                <a:latin typeface="Calibri"/>
                <a:ea typeface="Calibri" charset="0"/>
                <a:cs typeface="Calibri"/>
              </a:rPr>
              <a:t>IFEX </a:t>
            </a:r>
            <a:r>
              <a:rPr lang="en-US" sz="3200" b="1" dirty="0" smtClean="0">
                <a:solidFill>
                  <a:srgbClr val="A21010"/>
                </a:solidFill>
                <a:latin typeface="Calibri"/>
                <a:ea typeface="Calibri" charset="0"/>
                <a:cs typeface="Calibri"/>
              </a:rPr>
              <a:t>2015: </a:t>
            </a:r>
            <a:endParaRPr lang="en-US" sz="3200" b="1" dirty="0" smtClean="0">
              <a:solidFill>
                <a:srgbClr val="A21010"/>
              </a:solidFill>
              <a:latin typeface="Calibri"/>
              <a:ea typeface="Calibri" charset="0"/>
              <a:cs typeface="Calibri"/>
            </a:endParaRPr>
          </a:p>
          <a:p>
            <a:pPr>
              <a:defRPr/>
            </a:pPr>
            <a:r>
              <a:rPr lang="en-US" sz="2400" dirty="0">
                <a:solidFill>
                  <a:srgbClr val="000000"/>
                </a:solidFill>
                <a:latin typeface="Calibri"/>
                <a:cs typeface="Calibri"/>
              </a:rPr>
              <a:t>Develop &amp; refine observing </a:t>
            </a:r>
            <a:r>
              <a:rPr lang="en-US" sz="2400" dirty="0" smtClean="0">
                <a:solidFill>
                  <a:srgbClr val="000000"/>
                </a:solidFill>
                <a:latin typeface="Calibri"/>
                <a:cs typeface="Calibri"/>
              </a:rPr>
              <a:t>technologies</a:t>
            </a:r>
            <a:r>
              <a:rPr lang="en-US" sz="2800" dirty="0" smtClean="0">
                <a:solidFill>
                  <a:srgbClr val="000000"/>
                </a:solidFill>
                <a:latin typeface="Calibri"/>
                <a:cs typeface="Calibri"/>
              </a:rPr>
              <a:t>:</a:t>
            </a:r>
          </a:p>
        </p:txBody>
      </p:sp>
      <p:pic>
        <p:nvPicPr>
          <p:cNvPr id="19" name="Picture 18" descr="IFEX"/>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55268" y="142573"/>
            <a:ext cx="1020830" cy="9144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5"/>
          <p:cNvSpPr>
            <a:spLocks noChangeArrowheads="1"/>
          </p:cNvSpPr>
          <p:nvPr/>
        </p:nvSpPr>
        <p:spPr bwMode="auto">
          <a:xfrm>
            <a:off x="0" y="4458706"/>
            <a:ext cx="1295400" cy="551784"/>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sp>
        <p:nvSpPr>
          <p:cNvPr id="45" name="AutoShape 2"/>
          <p:cNvSpPr>
            <a:spLocks/>
          </p:cNvSpPr>
          <p:nvPr/>
        </p:nvSpPr>
        <p:spPr bwMode="auto">
          <a:xfrm>
            <a:off x="20638" y="6507163"/>
            <a:ext cx="533400" cy="288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fld id="{6B15AF1E-CC26-FB45-ADE4-CB812E3D9BFE}" type="slidenum">
              <a:rPr lang="en-US" sz="1400">
                <a:solidFill>
                  <a:srgbClr val="FFFFFF"/>
                </a:solidFill>
                <a:latin typeface="Calibri"/>
                <a:cs typeface="Calibri"/>
              </a:rPr>
              <a:pPr algn="ctr">
                <a:defRPr/>
              </a:pPr>
              <a:t>20</a:t>
            </a:fld>
            <a:endParaRPr lang="en-US" dirty="0">
              <a:latin typeface="Calibri"/>
              <a:cs typeface="Calibri"/>
            </a:endParaRPr>
          </a:p>
        </p:txBody>
      </p:sp>
      <p:pic>
        <p:nvPicPr>
          <p:cNvPr id="22" name="Content Placeholder 4" descr="C:\Users\Lisa.R.Bucci\Downloads\image1(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47330" y="1337923"/>
            <a:ext cx="1838374" cy="2060223"/>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2"/>
          <p:cNvSpPr txBox="1">
            <a:spLocks/>
          </p:cNvSpPr>
          <p:nvPr/>
        </p:nvSpPr>
        <p:spPr>
          <a:xfrm>
            <a:off x="1445229" y="1358152"/>
            <a:ext cx="4121931" cy="4621240"/>
          </a:xfrm>
          <a:prstGeom prst="rect">
            <a:avLst/>
          </a:prstGeom>
        </p:spPr>
        <p:txBody>
          <a:bodyPr>
            <a:noAutofit/>
          </a:bodyPr>
          <a:lstStyle>
            <a:lvl1pPr marL="342900" indent="-342900" algn="l" rtl="0" fontAlgn="base">
              <a:spcBef>
                <a:spcPct val="20000"/>
              </a:spcBef>
              <a:spcAft>
                <a:spcPct val="0"/>
              </a:spcAft>
              <a:buChar char="•"/>
              <a:defRPr sz="3200">
                <a:solidFill>
                  <a:schemeClr val="tx1"/>
                </a:solidFill>
                <a:latin typeface="Calibri"/>
                <a:ea typeface="+mn-ea"/>
                <a:cs typeface="Calibri"/>
              </a:defRPr>
            </a:lvl1pPr>
            <a:lvl2pPr marL="742950" indent="-285750" algn="l" rtl="0" fontAlgn="base">
              <a:spcBef>
                <a:spcPct val="20000"/>
              </a:spcBef>
              <a:spcAft>
                <a:spcPct val="0"/>
              </a:spcAft>
              <a:buChar char="–"/>
              <a:defRPr sz="2800">
                <a:solidFill>
                  <a:schemeClr val="tx1"/>
                </a:solidFill>
                <a:latin typeface="Calibri"/>
                <a:ea typeface="+mn-ea"/>
                <a:cs typeface="Calibri"/>
              </a:defRPr>
            </a:lvl2pPr>
            <a:lvl3pPr marL="1143000" indent="-228600" algn="l" rtl="0" fontAlgn="base">
              <a:spcBef>
                <a:spcPct val="20000"/>
              </a:spcBef>
              <a:spcAft>
                <a:spcPct val="0"/>
              </a:spcAft>
              <a:buChar char="•"/>
              <a:defRPr sz="2400">
                <a:solidFill>
                  <a:schemeClr val="tx1"/>
                </a:solidFill>
                <a:latin typeface="Calibri"/>
                <a:ea typeface="+mn-ea"/>
                <a:cs typeface="Calibri"/>
              </a:defRPr>
            </a:lvl3pPr>
            <a:lvl4pPr marL="1600200" indent="-228600" algn="l" rtl="0" fontAlgn="base">
              <a:spcBef>
                <a:spcPct val="20000"/>
              </a:spcBef>
              <a:spcAft>
                <a:spcPct val="0"/>
              </a:spcAft>
              <a:buChar char="–"/>
              <a:defRPr sz="2000">
                <a:solidFill>
                  <a:schemeClr val="tx1"/>
                </a:solidFill>
                <a:latin typeface="Calibri"/>
                <a:ea typeface="+mn-ea"/>
                <a:cs typeface="Calibri"/>
              </a:defRPr>
            </a:lvl4pPr>
            <a:lvl5pPr marL="2057400" indent="-228600" algn="l" rtl="0" fontAlgn="base">
              <a:spcBef>
                <a:spcPct val="20000"/>
              </a:spcBef>
              <a:spcAft>
                <a:spcPct val="0"/>
              </a:spcAft>
              <a:buChar char="»"/>
              <a:defRPr sz="2000">
                <a:solidFill>
                  <a:schemeClr val="tx1"/>
                </a:solidFill>
                <a:latin typeface="Calibri"/>
                <a:ea typeface="+mn-ea"/>
                <a:cs typeface="Calibri"/>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US" sz="2400" dirty="0" smtClean="0"/>
              <a:t>Doppler Wind Lidar (DWL)</a:t>
            </a:r>
          </a:p>
          <a:p>
            <a:pPr marL="344488" indent="-344488">
              <a:buFont typeface="Arial"/>
              <a:buChar char="•"/>
            </a:pPr>
            <a:r>
              <a:rPr lang="en-US" sz="2400" dirty="0" smtClean="0"/>
              <a:t>Compliments P-3 &amp; G-IV Tail Doppler radar</a:t>
            </a:r>
          </a:p>
          <a:p>
            <a:pPr marL="344488" indent="-344488">
              <a:buFont typeface="Arial"/>
              <a:buChar char="•"/>
            </a:pPr>
            <a:r>
              <a:rPr lang="en-US" sz="2400" dirty="0" smtClean="0"/>
              <a:t>9 flights into Tropical Storms Danny and Erika</a:t>
            </a:r>
          </a:p>
          <a:p>
            <a:pPr marL="738188" lvl="2"/>
            <a:r>
              <a:rPr lang="en-US" sz="1800" dirty="0" smtClean="0"/>
              <a:t>7 flights collected data</a:t>
            </a:r>
          </a:p>
          <a:p>
            <a:pPr>
              <a:buFont typeface="Arial"/>
              <a:buChar char="•"/>
            </a:pPr>
            <a:r>
              <a:rPr lang="en-US" sz="2000" dirty="0" smtClean="0"/>
              <a:t>Elevation angle range of -110° to +110° </a:t>
            </a:r>
          </a:p>
          <a:p>
            <a:pPr>
              <a:buFont typeface="Arial"/>
              <a:buChar char="•"/>
            </a:pPr>
            <a:r>
              <a:rPr lang="en-US" sz="2000" dirty="0" smtClean="0"/>
              <a:t>Azimuth angle range +/- 30°</a:t>
            </a:r>
          </a:p>
          <a:p>
            <a:pPr>
              <a:buFont typeface="Arial"/>
              <a:buChar char="•"/>
            </a:pPr>
            <a:r>
              <a:rPr lang="en-US" sz="2000" dirty="0" smtClean="0"/>
              <a:t>Preset scanning modes: conical, sweeps, etc.</a:t>
            </a:r>
          </a:p>
          <a:p>
            <a:pPr>
              <a:buFont typeface="Arial"/>
              <a:buChar char="•"/>
            </a:pPr>
            <a:r>
              <a:rPr lang="en-US" sz="2000" dirty="0" smtClean="0"/>
              <a:t>Access DWL computer via laptop</a:t>
            </a:r>
            <a:endParaRPr lang="en-US" sz="2000" dirty="0" smtClean="0"/>
          </a:p>
        </p:txBody>
      </p:sp>
      <p:grpSp>
        <p:nvGrpSpPr>
          <p:cNvPr id="2" name="Group 1"/>
          <p:cNvGrpSpPr/>
          <p:nvPr/>
        </p:nvGrpSpPr>
        <p:grpSpPr>
          <a:xfrm>
            <a:off x="4832032" y="4072650"/>
            <a:ext cx="4111795" cy="2350728"/>
            <a:chOff x="344312" y="1873955"/>
            <a:chExt cx="8627636" cy="4549423"/>
          </a:xfrm>
        </p:grpSpPr>
        <p:pic>
          <p:nvPicPr>
            <p:cNvPr id="2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4312" y="1873955"/>
              <a:ext cx="6969932" cy="4413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1" name="Straight Arrow Connector 30"/>
            <p:cNvCxnSpPr/>
            <p:nvPr/>
          </p:nvCxnSpPr>
          <p:spPr>
            <a:xfrm flipV="1">
              <a:off x="3172178" y="4365977"/>
              <a:ext cx="773288" cy="3668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2" name="Picture 3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78311" y="4205253"/>
              <a:ext cx="2240846" cy="2218125"/>
            </a:xfrm>
            <a:prstGeom prst="rect">
              <a:avLst/>
            </a:prstGeom>
          </p:spPr>
        </p:pic>
        <p:sp>
          <p:nvSpPr>
            <p:cNvPr id="33" name="Rectangle 32"/>
            <p:cNvSpPr/>
            <p:nvPr/>
          </p:nvSpPr>
          <p:spPr>
            <a:xfrm>
              <a:off x="5678311" y="3810000"/>
              <a:ext cx="3135238" cy="2613378"/>
            </a:xfrm>
            <a:prstGeom prst="rect">
              <a:avLst/>
            </a:prstGeom>
            <a:noFill/>
            <a:ln>
              <a:solidFill>
                <a:srgbClr val="000000"/>
              </a:solidFill>
            </a:ln>
            <a:effectLst/>
            <a:scene3d>
              <a:camera prst="orthographicFront">
                <a:rot lat="0" lon="0" rev="0"/>
              </a:camera>
              <a:lightRig rig="glow" dir="tl"/>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3239909" y="2068200"/>
              <a:ext cx="2847728" cy="491410"/>
            </a:xfrm>
            <a:prstGeom prst="rect">
              <a:avLst/>
            </a:prstGeom>
            <a:noFill/>
          </p:spPr>
          <p:txBody>
            <a:bodyPr wrap="square" rtlCol="0">
              <a:spAutoFit/>
            </a:bodyPr>
            <a:lstStyle/>
            <a:p>
              <a:r>
                <a:rPr lang="en-US" sz="1050" dirty="0" smtClean="0"/>
                <a:t>P3 Orion Side View</a:t>
              </a:r>
              <a:endParaRPr lang="en-US" sz="1050" dirty="0"/>
            </a:p>
          </p:txBody>
        </p:sp>
        <p:sp>
          <p:nvSpPr>
            <p:cNvPr id="38" name="TextBox 37"/>
            <p:cNvSpPr txBox="1"/>
            <p:nvPr/>
          </p:nvSpPr>
          <p:spPr>
            <a:xfrm>
              <a:off x="6124220" y="3832721"/>
              <a:ext cx="2847728" cy="491410"/>
            </a:xfrm>
            <a:prstGeom prst="rect">
              <a:avLst/>
            </a:prstGeom>
            <a:noFill/>
          </p:spPr>
          <p:txBody>
            <a:bodyPr wrap="square" rtlCol="0">
              <a:spAutoFit/>
            </a:bodyPr>
            <a:lstStyle/>
            <a:p>
              <a:r>
                <a:rPr lang="en-US" sz="1050" dirty="0" smtClean="0"/>
                <a:t>P3 Orion Top View</a:t>
              </a:r>
              <a:endParaRPr lang="en-US" sz="1050" dirty="0"/>
            </a:p>
          </p:txBody>
        </p:sp>
        <p:cxnSp>
          <p:nvCxnSpPr>
            <p:cNvPr id="39" name="Straight Connector 38"/>
            <p:cNvCxnSpPr/>
            <p:nvPr/>
          </p:nvCxnSpPr>
          <p:spPr>
            <a:xfrm>
              <a:off x="6660444" y="5429956"/>
              <a:ext cx="1702507" cy="16933"/>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6660444" y="5446889"/>
              <a:ext cx="1614312" cy="649111"/>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6660444" y="5429956"/>
              <a:ext cx="1702507" cy="341488"/>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6660444" y="5429956"/>
              <a:ext cx="1702507" cy="129822"/>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6660444" y="5429956"/>
              <a:ext cx="1702507" cy="231422"/>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660444" y="5429956"/>
              <a:ext cx="1702507" cy="462844"/>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660444" y="5429956"/>
              <a:ext cx="1653823" cy="570088"/>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6660444" y="5314315"/>
              <a:ext cx="1653823" cy="115641"/>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6660444" y="5192889"/>
              <a:ext cx="1614312" cy="245534"/>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8314267" y="5063067"/>
              <a:ext cx="265289" cy="1134533"/>
            </a:xfrm>
            <a:prstGeom prst="rect">
              <a:avLst/>
            </a:prstGeom>
            <a:solidFill>
              <a:schemeClr val="bg1"/>
            </a:solidFill>
            <a:ln>
              <a:solidFill>
                <a:schemeClr val="bg1"/>
              </a:solidFill>
            </a:ln>
            <a:effectLst/>
            <a:scene3d>
              <a:camera prst="orthographicFront">
                <a:rot lat="0" lon="0" rev="0"/>
              </a:camera>
              <a:lightRig rig="glow" dir="tl"/>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rot="19946532">
              <a:off x="3162647" y="4539438"/>
              <a:ext cx="1241778" cy="714778"/>
            </a:xfrm>
            <a:prstGeom prst="rect">
              <a:avLst/>
            </a:prstGeom>
            <a:noFill/>
          </p:spPr>
          <p:txBody>
            <a:bodyPr wrap="square" rtlCol="0">
              <a:spAutoFit/>
            </a:bodyPr>
            <a:lstStyle/>
            <a:p>
              <a:r>
                <a:rPr lang="en-US" sz="900" dirty="0" smtClean="0"/>
                <a:t>30° off nadir</a:t>
              </a:r>
              <a:endParaRPr lang="en-US" sz="900" dirty="0"/>
            </a:p>
          </p:txBody>
        </p:sp>
        <p:cxnSp>
          <p:nvCxnSpPr>
            <p:cNvPr id="54" name="Straight Arrow Connector 53"/>
            <p:cNvCxnSpPr/>
            <p:nvPr/>
          </p:nvCxnSpPr>
          <p:spPr>
            <a:xfrm flipV="1">
              <a:off x="8537418" y="5771445"/>
              <a:ext cx="155026" cy="324555"/>
            </a:xfrm>
            <a:prstGeom prst="straightConnector1">
              <a:avLst/>
            </a:prstGeom>
            <a:ln w="12700">
              <a:solidFill>
                <a:schemeClr val="accent1">
                  <a:lumMod val="60000"/>
                  <a:lumOff val="4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flipV="1">
              <a:off x="8537418" y="5212516"/>
              <a:ext cx="163129" cy="324556"/>
            </a:xfrm>
            <a:prstGeom prst="straightConnector1">
              <a:avLst/>
            </a:prstGeom>
            <a:ln w="12700">
              <a:solidFill>
                <a:schemeClr val="accent1">
                  <a:lumMod val="60000"/>
                  <a:lumOff val="4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4665730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83730"/>
            <a:ext cx="7355849" cy="668907"/>
          </a:xfrm>
        </p:spPr>
        <p:txBody>
          <a:bodyPr/>
          <a:lstStyle/>
          <a:p>
            <a:pPr algn="l"/>
            <a:r>
              <a:rPr lang="en-US" sz="3200" b="1" dirty="0" smtClean="0">
                <a:solidFill>
                  <a:schemeClr val="tx1"/>
                </a:solidFill>
              </a:rPr>
              <a:t>What in </a:t>
            </a:r>
            <a:r>
              <a:rPr lang="en-US" sz="3200" b="1" dirty="0" smtClean="0">
                <a:solidFill>
                  <a:schemeClr val="tx1"/>
                </a:solidFill>
              </a:rPr>
              <a:t>2016?</a:t>
            </a:r>
            <a:r>
              <a:rPr lang="en-US" sz="4000" dirty="0" smtClean="0">
                <a:solidFill>
                  <a:schemeClr val="tx1"/>
                </a:solidFill>
              </a:rPr>
              <a:t>:</a:t>
            </a:r>
            <a:endParaRPr lang="en-US" sz="4000" dirty="0">
              <a:solidFill>
                <a:schemeClr val="tx1"/>
              </a:solidFill>
            </a:endParaRPr>
          </a:p>
        </p:txBody>
      </p:sp>
      <p:sp>
        <p:nvSpPr>
          <p:cNvPr id="3" name="Content Placeholder 2"/>
          <p:cNvSpPr>
            <a:spLocks noGrp="1"/>
          </p:cNvSpPr>
          <p:nvPr>
            <p:ph idx="1"/>
          </p:nvPr>
        </p:nvSpPr>
        <p:spPr>
          <a:xfrm>
            <a:off x="1282172" y="807355"/>
            <a:ext cx="7861828" cy="5901292"/>
          </a:xfrm>
        </p:spPr>
        <p:txBody>
          <a:bodyPr/>
          <a:lstStyle/>
          <a:p>
            <a:pPr marL="227013" indent="-227013" eaLnBrk="1" hangingPunct="1">
              <a:lnSpc>
                <a:spcPct val="90000"/>
              </a:lnSpc>
              <a:defRPr/>
            </a:pPr>
            <a:r>
              <a:rPr lang="en-US" sz="2800" b="1" dirty="0" smtClean="0">
                <a:solidFill>
                  <a:srgbClr val="A21010"/>
                </a:solidFill>
              </a:rPr>
              <a:t>SHOUT</a:t>
            </a:r>
          </a:p>
          <a:p>
            <a:pPr marL="627063" lvl="1" indent="-227013">
              <a:lnSpc>
                <a:spcPct val="90000"/>
              </a:lnSpc>
              <a:defRPr/>
            </a:pPr>
            <a:endParaRPr lang="en-US" sz="2400" dirty="0" smtClean="0"/>
          </a:p>
        </p:txBody>
      </p:sp>
      <p:sp>
        <p:nvSpPr>
          <p:cNvPr id="4" name="Rectangle 5"/>
          <p:cNvSpPr>
            <a:spLocks noChangeArrowheads="1"/>
          </p:cNvSpPr>
          <p:nvPr/>
        </p:nvSpPr>
        <p:spPr bwMode="auto">
          <a:xfrm>
            <a:off x="0" y="4458706"/>
            <a:ext cx="1295400" cy="551784"/>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sp>
        <p:nvSpPr>
          <p:cNvPr id="7" name="Content Placeholder 2"/>
          <p:cNvSpPr txBox="1">
            <a:spLocks/>
          </p:cNvSpPr>
          <p:nvPr/>
        </p:nvSpPr>
        <p:spPr bwMode="auto">
          <a:xfrm>
            <a:off x="1335852" y="1401491"/>
            <a:ext cx="7741801" cy="51369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Calibri"/>
                <a:ea typeface="+mn-ea"/>
                <a:cs typeface="Calibri"/>
              </a:defRPr>
            </a:lvl1pPr>
            <a:lvl2pPr marL="742950" indent="-285750" algn="l" rtl="0" fontAlgn="base">
              <a:spcBef>
                <a:spcPct val="20000"/>
              </a:spcBef>
              <a:spcAft>
                <a:spcPct val="0"/>
              </a:spcAft>
              <a:buChar char="–"/>
              <a:defRPr sz="2800">
                <a:solidFill>
                  <a:schemeClr val="tx1"/>
                </a:solidFill>
                <a:latin typeface="Calibri"/>
                <a:ea typeface="+mn-ea"/>
                <a:cs typeface="Calibri"/>
              </a:defRPr>
            </a:lvl2pPr>
            <a:lvl3pPr marL="1143000" indent="-228600" algn="l" rtl="0" fontAlgn="base">
              <a:spcBef>
                <a:spcPct val="20000"/>
              </a:spcBef>
              <a:spcAft>
                <a:spcPct val="0"/>
              </a:spcAft>
              <a:buChar char="•"/>
              <a:defRPr sz="2400">
                <a:solidFill>
                  <a:schemeClr val="tx1"/>
                </a:solidFill>
                <a:latin typeface="Calibri"/>
                <a:ea typeface="+mn-ea"/>
                <a:cs typeface="Calibri"/>
              </a:defRPr>
            </a:lvl3pPr>
            <a:lvl4pPr marL="1600200" indent="-228600" algn="l" rtl="0" fontAlgn="base">
              <a:spcBef>
                <a:spcPct val="20000"/>
              </a:spcBef>
              <a:spcAft>
                <a:spcPct val="0"/>
              </a:spcAft>
              <a:buChar char="–"/>
              <a:defRPr sz="2000">
                <a:solidFill>
                  <a:schemeClr val="tx1"/>
                </a:solidFill>
                <a:latin typeface="Calibri"/>
                <a:ea typeface="+mn-ea"/>
                <a:cs typeface="Calibri"/>
              </a:defRPr>
            </a:lvl4pPr>
            <a:lvl5pPr marL="2057400" indent="-228600" algn="l" rtl="0" fontAlgn="base">
              <a:spcBef>
                <a:spcPct val="20000"/>
              </a:spcBef>
              <a:spcAft>
                <a:spcPct val="0"/>
              </a:spcAft>
              <a:buChar char="»"/>
              <a:defRPr sz="2000">
                <a:solidFill>
                  <a:schemeClr val="tx1"/>
                </a:solidFill>
                <a:latin typeface="Calibri"/>
                <a:ea typeface="+mn-ea"/>
                <a:cs typeface="Calibri"/>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0"/>
              </a:spcBef>
            </a:pPr>
            <a:r>
              <a:rPr lang="en-US" sz="2400" b="1" dirty="0" smtClean="0"/>
              <a:t>GOAL</a:t>
            </a:r>
            <a:r>
              <a:rPr lang="en-US" sz="2400" dirty="0" smtClean="0"/>
              <a:t>: Test prototype UAS concept of operations that could mitigate the risk of diminished high impact weather warnings in case of polar-orbiting satellite observing gaps</a:t>
            </a:r>
          </a:p>
          <a:p>
            <a:pPr>
              <a:spcBef>
                <a:spcPts val="2400"/>
              </a:spcBef>
            </a:pPr>
            <a:r>
              <a:rPr lang="en-US" sz="2400" b="1" dirty="0" smtClean="0"/>
              <a:t>Global Hawk</a:t>
            </a:r>
          </a:p>
          <a:p>
            <a:pPr marL="404813" lvl="1">
              <a:spcBef>
                <a:spcPts val="600"/>
              </a:spcBef>
            </a:pPr>
            <a:r>
              <a:rPr lang="en-US" sz="2000" dirty="0" smtClean="0"/>
              <a:t>Flight level: ~55-60,000 </a:t>
            </a:r>
            <a:r>
              <a:rPr lang="en-US" sz="2000" dirty="0" err="1" smtClean="0"/>
              <a:t>ft</a:t>
            </a:r>
            <a:endParaRPr lang="en-US" sz="2000" dirty="0" smtClean="0"/>
          </a:p>
          <a:p>
            <a:pPr marL="404813" lvl="1">
              <a:spcBef>
                <a:spcPts val="600"/>
              </a:spcBef>
            </a:pPr>
            <a:r>
              <a:rPr lang="en-US" sz="2000" dirty="0" smtClean="0"/>
              <a:t>Duration: ~24 h</a:t>
            </a:r>
          </a:p>
          <a:p>
            <a:pPr marL="404813" lvl="1">
              <a:spcBef>
                <a:spcPts val="600"/>
              </a:spcBef>
            </a:pPr>
            <a:r>
              <a:rPr lang="en-US" sz="2000" dirty="0" smtClean="0"/>
              <a:t>Range: 11,000 nm</a:t>
            </a:r>
          </a:p>
          <a:p>
            <a:pPr marL="404813" lvl="1">
              <a:spcBef>
                <a:spcPts val="600"/>
              </a:spcBef>
            </a:pPr>
            <a:r>
              <a:rPr lang="en-US" sz="2000" dirty="0" smtClean="0"/>
              <a:t>Payload: 1500+ </a:t>
            </a:r>
            <a:r>
              <a:rPr lang="en-US" sz="2000" dirty="0" err="1" smtClean="0"/>
              <a:t>lbs</a:t>
            </a:r>
            <a:endParaRPr lang="en-US" sz="2000" dirty="0" smtClean="0"/>
          </a:p>
          <a:p>
            <a:pPr marL="404813" lvl="1">
              <a:spcBef>
                <a:spcPts val="600"/>
              </a:spcBef>
            </a:pPr>
            <a:r>
              <a:rPr lang="en-US" sz="2000" dirty="0" smtClean="0"/>
              <a:t>Deployment site: NASA Wallops Flight Facility, VA</a:t>
            </a:r>
          </a:p>
          <a:p>
            <a:pPr marL="404813" lvl="1">
              <a:spcBef>
                <a:spcPts val="600"/>
              </a:spcBef>
            </a:pPr>
            <a:r>
              <a:rPr lang="en-US" sz="2000" dirty="0" smtClean="0"/>
              <a:t>5 week deployment (late August through September)</a:t>
            </a:r>
          </a:p>
          <a:p>
            <a:pPr marL="404813" lvl="1">
              <a:spcBef>
                <a:spcPts val="600"/>
              </a:spcBef>
            </a:pPr>
            <a:r>
              <a:rPr lang="en-US" sz="2000" dirty="0" smtClean="0"/>
              <a:t>Instrumentation: AVAPS, HAMSR, &amp; HIWRAP</a:t>
            </a:r>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70823" y="3559689"/>
            <a:ext cx="2241473" cy="1320131"/>
          </a:xfrm>
          <a:prstGeom prst="rect">
            <a:avLst/>
          </a:prstGeom>
        </p:spPr>
      </p:pic>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54654" y="2558811"/>
            <a:ext cx="2232819" cy="1125065"/>
          </a:xfrm>
          <a:prstGeom prst="rect">
            <a:avLst/>
          </a:prstGeom>
        </p:spPr>
      </p:pic>
      <p:pic>
        <p:nvPicPr>
          <p:cNvPr id="10" name="Picture 9" descr="IFEX"/>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55268" y="142573"/>
            <a:ext cx="102083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13816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1" name="Picture 13" descr="20110825-093808"/>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66912" y="4549376"/>
            <a:ext cx="2586461" cy="19750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G_4068.JPG"/>
          <p:cNvPicPr>
            <a:picLocks noChangeAspect="1"/>
          </p:cNvPicPr>
          <p:nvPr/>
        </p:nvPicPr>
        <p:blipFill rotWithShape="1">
          <a:blip r:embed="rId4" cstate="email">
            <a:extLst>
              <a:ext uri="{28A0092B-C50C-407E-A947-70E740481C1C}">
                <a14:useLocalDpi xmlns:a14="http://schemas.microsoft.com/office/drawing/2010/main"/>
              </a:ext>
            </a:extLst>
          </a:blip>
          <a:srcRect t="-1" r="-3171" b="-5010"/>
          <a:stretch/>
        </p:blipFill>
        <p:spPr>
          <a:xfrm>
            <a:off x="6331185" y="4581408"/>
            <a:ext cx="2859851" cy="2072913"/>
          </a:xfrm>
          <a:prstGeom prst="rect">
            <a:avLst/>
          </a:prstGeom>
        </p:spPr>
      </p:pic>
      <p:sp>
        <p:nvSpPr>
          <p:cNvPr id="32772" name="TextBox 3"/>
          <p:cNvSpPr txBox="1">
            <a:spLocks noChangeArrowheads="1"/>
          </p:cNvSpPr>
          <p:nvPr/>
        </p:nvSpPr>
        <p:spPr bwMode="auto">
          <a:xfrm>
            <a:off x="1364129" y="76113"/>
            <a:ext cx="69350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800" dirty="0">
                <a:solidFill>
                  <a:srgbClr val="000000"/>
                </a:solidFill>
                <a:latin typeface="Calibri" charset="0"/>
              </a:rPr>
              <a:t>Communicating in the field</a:t>
            </a:r>
          </a:p>
        </p:txBody>
      </p:sp>
      <p:pic>
        <p:nvPicPr>
          <p:cNvPr id="22533" name="Picture 5" descr="Facebook-Logo.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85556" y="1225915"/>
            <a:ext cx="845002" cy="84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descr="Lastfm+for+Wordpress+logo.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47303" y="1226318"/>
            <a:ext cx="844197" cy="84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9" descr="RSS-Feed-Symbol.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24614" y="1286273"/>
            <a:ext cx="724287" cy="7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Text Box 14"/>
          <p:cNvSpPr txBox="1">
            <a:spLocks noChangeArrowheads="1"/>
          </p:cNvSpPr>
          <p:nvPr/>
        </p:nvSpPr>
        <p:spPr bwMode="auto">
          <a:xfrm>
            <a:off x="3980423" y="4571171"/>
            <a:ext cx="2415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i="1" dirty="0">
                <a:solidFill>
                  <a:schemeClr val="bg1"/>
                </a:solidFill>
                <a:latin typeface="Calibri" charset="0"/>
              </a:rPr>
              <a:t>Tweets from the eye</a:t>
            </a:r>
          </a:p>
        </p:txBody>
      </p:sp>
      <p:sp>
        <p:nvSpPr>
          <p:cNvPr id="32785" name="Text Box 17"/>
          <p:cNvSpPr txBox="1">
            <a:spLocks noChangeArrowheads="1"/>
          </p:cNvSpPr>
          <p:nvPr/>
        </p:nvSpPr>
        <p:spPr bwMode="auto">
          <a:xfrm>
            <a:off x="6560078" y="6147387"/>
            <a:ext cx="24616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dirty="0">
                <a:solidFill>
                  <a:schemeClr val="bg1"/>
                </a:solidFill>
              </a:rPr>
              <a:t>V</a:t>
            </a:r>
            <a:r>
              <a:rPr lang="en-US" sz="1600" dirty="0" smtClean="0">
                <a:solidFill>
                  <a:schemeClr val="bg1"/>
                </a:solidFill>
              </a:rPr>
              <a:t>isiting scientist program</a:t>
            </a:r>
            <a:endParaRPr lang="en-US" sz="1600" dirty="0">
              <a:solidFill>
                <a:schemeClr val="bg1"/>
              </a:solidFill>
            </a:endParaRPr>
          </a:p>
        </p:txBody>
      </p:sp>
      <p:pic>
        <p:nvPicPr>
          <p:cNvPr id="22532" name="Picture 4" descr="twitter-logo.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7842956" y="1296961"/>
            <a:ext cx="1207145" cy="70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Paul_R&amp;Dr_L.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33625" y="2229554"/>
            <a:ext cx="2897482" cy="21731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7" name="TextBox 1"/>
          <p:cNvSpPr txBox="1">
            <a:spLocks noChangeArrowheads="1"/>
          </p:cNvSpPr>
          <p:nvPr/>
        </p:nvSpPr>
        <p:spPr bwMode="auto">
          <a:xfrm>
            <a:off x="1307080" y="1093093"/>
            <a:ext cx="4711546" cy="331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2400">
                <a:solidFill>
                  <a:srgbClr val="000000"/>
                </a:solidFill>
                <a:latin typeface="Arial" charset="0"/>
                <a:ea typeface="ＭＳ Ｐゴシック" charset="0"/>
                <a:cs typeface="ＭＳ Ｐゴシック" charset="0"/>
                <a:sym typeface="Arial" charset="0"/>
              </a:defRPr>
            </a:lvl1pPr>
            <a:lvl2pPr marL="742950" indent="-285750" eaLnBrk="0">
              <a:defRPr sz="2400">
                <a:solidFill>
                  <a:srgbClr val="000000"/>
                </a:solidFill>
                <a:latin typeface="Arial" charset="0"/>
                <a:ea typeface="ＭＳ Ｐゴシック" charset="0"/>
                <a:sym typeface="Arial" charset="0"/>
              </a:defRPr>
            </a:lvl2pPr>
            <a:lvl3pPr marL="1143000" indent="-228600" eaLnBrk="0">
              <a:defRPr sz="2400">
                <a:solidFill>
                  <a:srgbClr val="000000"/>
                </a:solidFill>
                <a:latin typeface="Arial" charset="0"/>
                <a:ea typeface="ＭＳ Ｐゴシック" charset="0"/>
                <a:sym typeface="Arial" charset="0"/>
              </a:defRPr>
            </a:lvl3pPr>
            <a:lvl4pPr marL="1600200" indent="-228600" eaLnBrk="0">
              <a:defRPr sz="2400">
                <a:solidFill>
                  <a:srgbClr val="000000"/>
                </a:solidFill>
                <a:latin typeface="Arial" charset="0"/>
                <a:ea typeface="ＭＳ Ｐゴシック" charset="0"/>
                <a:sym typeface="Arial" charset="0"/>
              </a:defRPr>
            </a:lvl4pPr>
            <a:lvl5pPr marL="2057400" indent="-228600" eaLnBrk="0">
              <a:defRPr sz="2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ＭＳ Ｐゴシック" charset="0"/>
                <a:sym typeface="Arial" charset="0"/>
              </a:defRPr>
            </a:lvl9pPr>
          </a:lstStyle>
          <a:p>
            <a:pPr eaLnBrk="1" hangingPunct="1">
              <a:spcAft>
                <a:spcPts val="300"/>
              </a:spcAft>
              <a:buFont typeface="Arial" charset="0"/>
              <a:buChar char="•"/>
            </a:pPr>
            <a:r>
              <a:rPr lang="en-US" sz="2800" dirty="0">
                <a:latin typeface="+mj-lt"/>
                <a:cs typeface="Arial"/>
              </a:rPr>
              <a:t> Our blog</a:t>
            </a:r>
          </a:p>
          <a:p>
            <a:pPr eaLnBrk="1" hangingPunct="1">
              <a:spcAft>
                <a:spcPts val="300"/>
              </a:spcAft>
            </a:pPr>
            <a:r>
              <a:rPr lang="en-US" sz="2000" dirty="0">
                <a:latin typeface="+mj-lt"/>
                <a:cs typeface="Arial"/>
              </a:rPr>
              <a:t>http://</a:t>
            </a:r>
            <a:r>
              <a:rPr lang="en-US" sz="2000" dirty="0" err="1">
                <a:latin typeface="+mj-lt"/>
                <a:cs typeface="Arial"/>
              </a:rPr>
              <a:t>noaahrd.wordpress.com</a:t>
            </a:r>
            <a:endParaRPr lang="en-US" sz="2000" dirty="0">
              <a:latin typeface="+mj-lt"/>
              <a:cs typeface="Arial"/>
            </a:endParaRPr>
          </a:p>
          <a:p>
            <a:pPr eaLnBrk="1" hangingPunct="1">
              <a:spcAft>
                <a:spcPts val="300"/>
              </a:spcAft>
              <a:buFont typeface="Arial" charset="0"/>
              <a:buChar char="•"/>
            </a:pPr>
            <a:r>
              <a:rPr lang="en-US" sz="2800" dirty="0">
                <a:latin typeface="+mj-lt"/>
                <a:cs typeface="Arial"/>
              </a:rPr>
              <a:t> HRD Web page</a:t>
            </a:r>
          </a:p>
          <a:p>
            <a:pPr eaLnBrk="1" hangingPunct="1">
              <a:spcAft>
                <a:spcPts val="300"/>
              </a:spcAft>
            </a:pPr>
            <a:r>
              <a:rPr lang="en-US" sz="2000" dirty="0">
                <a:latin typeface="+mj-lt"/>
                <a:cs typeface="Arial"/>
              </a:rPr>
              <a:t>http://</a:t>
            </a:r>
            <a:r>
              <a:rPr lang="en-US" sz="2000" dirty="0" err="1">
                <a:latin typeface="+mj-lt"/>
                <a:cs typeface="Arial"/>
              </a:rPr>
              <a:t>www.aoml.noaa.gov</a:t>
            </a:r>
            <a:r>
              <a:rPr lang="en-US" sz="2000" dirty="0">
                <a:latin typeface="+mj-lt"/>
                <a:cs typeface="Arial"/>
              </a:rPr>
              <a:t>/</a:t>
            </a:r>
            <a:r>
              <a:rPr lang="en-US" sz="2000" dirty="0" err="1">
                <a:latin typeface="+mj-lt"/>
                <a:cs typeface="Arial"/>
              </a:rPr>
              <a:t>hrd</a:t>
            </a:r>
            <a:endParaRPr lang="en-US" sz="2000" dirty="0">
              <a:latin typeface="+mj-lt"/>
              <a:cs typeface="Arial"/>
            </a:endParaRPr>
          </a:p>
          <a:p>
            <a:pPr eaLnBrk="1" hangingPunct="1">
              <a:spcAft>
                <a:spcPts val="300"/>
              </a:spcAft>
              <a:buFont typeface="Arial" charset="0"/>
              <a:buChar char="•"/>
            </a:pPr>
            <a:r>
              <a:rPr lang="en-US" sz="2800" dirty="0">
                <a:latin typeface="+mj-lt"/>
                <a:cs typeface="Arial"/>
              </a:rPr>
              <a:t> Facebook </a:t>
            </a:r>
            <a:r>
              <a:rPr lang="en-US" dirty="0" smtClean="0">
                <a:latin typeface="+mj-lt"/>
                <a:cs typeface="Arial"/>
              </a:rPr>
              <a:t>(3,475 </a:t>
            </a:r>
            <a:r>
              <a:rPr lang="en-US" dirty="0">
                <a:latin typeface="+mj-lt"/>
                <a:cs typeface="Arial"/>
              </a:rPr>
              <a:t>likes)</a:t>
            </a:r>
            <a:endParaRPr lang="en-US" sz="2800" dirty="0">
              <a:latin typeface="+mj-lt"/>
              <a:cs typeface="Arial"/>
            </a:endParaRPr>
          </a:p>
          <a:p>
            <a:pPr eaLnBrk="1" hangingPunct="1">
              <a:spcAft>
                <a:spcPts val="300"/>
              </a:spcAft>
            </a:pPr>
            <a:r>
              <a:rPr lang="en-US" sz="2000" dirty="0">
                <a:latin typeface="+mj-lt"/>
                <a:cs typeface="Arial"/>
              </a:rPr>
              <a:t>http://</a:t>
            </a:r>
            <a:r>
              <a:rPr lang="en-US" sz="2000" dirty="0" err="1">
                <a:latin typeface="+mj-lt"/>
                <a:cs typeface="Arial"/>
              </a:rPr>
              <a:t>www.facebook.com</a:t>
            </a:r>
            <a:r>
              <a:rPr lang="en-US" sz="2000" dirty="0">
                <a:latin typeface="+mj-lt"/>
                <a:cs typeface="Arial"/>
              </a:rPr>
              <a:t>/</a:t>
            </a:r>
            <a:r>
              <a:rPr lang="en-US" sz="2000" dirty="0" err="1">
                <a:latin typeface="+mj-lt"/>
                <a:cs typeface="Arial"/>
              </a:rPr>
              <a:t>noaahrd</a:t>
            </a:r>
            <a:endParaRPr lang="en-US" sz="2000" dirty="0">
              <a:latin typeface="+mj-lt"/>
              <a:cs typeface="Arial"/>
            </a:endParaRPr>
          </a:p>
          <a:p>
            <a:pPr eaLnBrk="1" hangingPunct="1">
              <a:spcAft>
                <a:spcPts val="300"/>
              </a:spcAft>
              <a:buFont typeface="Arial" charset="0"/>
              <a:buChar char="•"/>
            </a:pPr>
            <a:r>
              <a:rPr lang="en-US" sz="2800" dirty="0">
                <a:latin typeface="+mj-lt"/>
                <a:cs typeface="Arial"/>
              </a:rPr>
              <a:t> Twitter </a:t>
            </a:r>
            <a:r>
              <a:rPr lang="en-US" dirty="0">
                <a:latin typeface="+mj-lt"/>
                <a:cs typeface="Arial"/>
              </a:rPr>
              <a:t>(</a:t>
            </a:r>
            <a:r>
              <a:rPr lang="en-US" dirty="0" smtClean="0">
                <a:latin typeface="+mj-lt"/>
                <a:cs typeface="Arial"/>
              </a:rPr>
              <a:t>12,950 </a:t>
            </a:r>
            <a:r>
              <a:rPr lang="en-US" dirty="0">
                <a:latin typeface="+mj-lt"/>
                <a:cs typeface="Arial"/>
              </a:rPr>
              <a:t>followers)</a:t>
            </a:r>
          </a:p>
          <a:p>
            <a:pPr eaLnBrk="1" hangingPunct="1">
              <a:spcAft>
                <a:spcPts val="300"/>
              </a:spcAft>
            </a:pPr>
            <a:r>
              <a:rPr lang="en-US" sz="2000" dirty="0">
                <a:latin typeface="+mj-lt"/>
                <a:cs typeface="Arial"/>
              </a:rPr>
              <a:t>http://</a:t>
            </a:r>
            <a:r>
              <a:rPr lang="en-US" sz="2000" dirty="0" err="1">
                <a:latin typeface="+mj-lt"/>
                <a:cs typeface="Arial"/>
              </a:rPr>
              <a:t>twitter.com</a:t>
            </a:r>
            <a:r>
              <a:rPr lang="en-US" sz="2000" dirty="0">
                <a:latin typeface="+mj-lt"/>
                <a:cs typeface="Arial"/>
              </a:rPr>
              <a:t>/#!/HRD_AOML_NOAA</a:t>
            </a:r>
          </a:p>
        </p:txBody>
      </p:sp>
      <p:pic>
        <p:nvPicPr>
          <p:cNvPr id="19" name="Picture 7" descr="Screen Shot 2014-10-21 at 5.06.04 PM.png"/>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bwMode="auto">
          <a:xfrm>
            <a:off x="1307630" y="4531540"/>
            <a:ext cx="2521186"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Screen Shot 2014-10-21 at 5.08.58 PM.png"/>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3848755" y="4523611"/>
            <a:ext cx="2660650"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3628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2535"/>
                                        </p:tgtEl>
                                        <p:attrNameLst>
                                          <p:attrName>style.visibility</p:attrName>
                                        </p:attrNameLst>
                                      </p:cBhvr>
                                      <p:to>
                                        <p:strVal val="visible"/>
                                      </p:to>
                                    </p:set>
                                    <p:animEffect transition="in" filter="fade">
                                      <p:cBhvr>
                                        <p:cTn id="7" dur="500"/>
                                        <p:tgtEl>
                                          <p:spTgt spid="2253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2533"/>
                                        </p:tgtEl>
                                        <p:attrNameLst>
                                          <p:attrName>style.visibility</p:attrName>
                                        </p:attrNameLst>
                                      </p:cBhvr>
                                      <p:to>
                                        <p:strVal val="visible"/>
                                      </p:to>
                                    </p:set>
                                    <p:animEffect transition="in" filter="fade">
                                      <p:cBhvr>
                                        <p:cTn id="11" dur="500"/>
                                        <p:tgtEl>
                                          <p:spTgt spid="22533"/>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537"/>
                                        </p:tgtEl>
                                        <p:attrNameLst>
                                          <p:attrName>style.visibility</p:attrName>
                                        </p:attrNameLst>
                                      </p:cBhvr>
                                      <p:to>
                                        <p:strVal val="visible"/>
                                      </p:to>
                                    </p:set>
                                    <p:animEffect transition="in" filter="fade">
                                      <p:cBhvr>
                                        <p:cTn id="15" dur="500"/>
                                        <p:tgtEl>
                                          <p:spTgt spid="22537"/>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532"/>
                                        </p:tgtEl>
                                        <p:attrNameLst>
                                          <p:attrName>style.visibility</p:attrName>
                                        </p:attrNameLst>
                                      </p:cBhvr>
                                      <p:to>
                                        <p:strVal val="visible"/>
                                      </p:to>
                                    </p:set>
                                    <p:animEffect transition="in" filter="fade">
                                      <p:cBhvr>
                                        <p:cTn id="19" dur="500"/>
                                        <p:tgtEl>
                                          <p:spTgt spid="22532"/>
                                        </p:tgtEl>
                                      </p:cBhvr>
                                    </p:animEffect>
                                  </p:childTnLst>
                                </p:cTn>
                              </p:par>
                            </p:childTnLst>
                          </p:cTn>
                        </p:par>
                        <p:par>
                          <p:cTn id="20" fill="hold">
                            <p:stCondLst>
                              <p:cond delay="2000"/>
                            </p:stCondLst>
                            <p:childTnLst>
                              <p:par>
                                <p:cTn id="21" presetID="31" presetClass="entr" presetSubtype="0" fill="hold" grpId="0" nodeType="afterEffect">
                                  <p:stCondLst>
                                    <p:cond delay="0"/>
                                  </p:stCondLst>
                                  <p:childTnLst>
                                    <p:set>
                                      <p:cBhvr>
                                        <p:cTn id="22" dur="1" fill="hold">
                                          <p:stCondLst>
                                            <p:cond delay="0"/>
                                          </p:stCondLst>
                                        </p:cTn>
                                        <p:tgtEl>
                                          <p:spTgt spid="32782"/>
                                        </p:tgtEl>
                                        <p:attrNameLst>
                                          <p:attrName>style.visibility</p:attrName>
                                        </p:attrNameLst>
                                      </p:cBhvr>
                                      <p:to>
                                        <p:strVal val="visible"/>
                                      </p:to>
                                    </p:set>
                                    <p:anim calcmode="lin" valueType="num">
                                      <p:cBhvr>
                                        <p:cTn id="23" dur="1000" fill="hold"/>
                                        <p:tgtEl>
                                          <p:spTgt spid="32782"/>
                                        </p:tgtEl>
                                        <p:attrNameLst>
                                          <p:attrName>ppt_w</p:attrName>
                                        </p:attrNameLst>
                                      </p:cBhvr>
                                      <p:tavLst>
                                        <p:tav tm="0">
                                          <p:val>
                                            <p:fltVal val="0"/>
                                          </p:val>
                                        </p:tav>
                                        <p:tav tm="100000">
                                          <p:val>
                                            <p:strVal val="#ppt_w"/>
                                          </p:val>
                                        </p:tav>
                                      </p:tavLst>
                                    </p:anim>
                                    <p:anim calcmode="lin" valueType="num">
                                      <p:cBhvr>
                                        <p:cTn id="24" dur="1000" fill="hold"/>
                                        <p:tgtEl>
                                          <p:spTgt spid="32782"/>
                                        </p:tgtEl>
                                        <p:attrNameLst>
                                          <p:attrName>ppt_h</p:attrName>
                                        </p:attrNameLst>
                                      </p:cBhvr>
                                      <p:tavLst>
                                        <p:tav tm="0">
                                          <p:val>
                                            <p:fltVal val="0"/>
                                          </p:val>
                                        </p:tav>
                                        <p:tav tm="100000">
                                          <p:val>
                                            <p:strVal val="#ppt_h"/>
                                          </p:val>
                                        </p:tav>
                                      </p:tavLst>
                                    </p:anim>
                                    <p:anim calcmode="lin" valueType="num">
                                      <p:cBhvr>
                                        <p:cTn id="25" dur="1000" fill="hold"/>
                                        <p:tgtEl>
                                          <p:spTgt spid="32782"/>
                                        </p:tgtEl>
                                        <p:attrNameLst>
                                          <p:attrName>style.rotation</p:attrName>
                                        </p:attrNameLst>
                                      </p:cBhvr>
                                      <p:tavLst>
                                        <p:tav tm="0">
                                          <p:val>
                                            <p:fltVal val="90"/>
                                          </p:val>
                                        </p:tav>
                                        <p:tav tm="100000">
                                          <p:val>
                                            <p:fltVal val="0"/>
                                          </p:val>
                                        </p:tav>
                                      </p:tavLst>
                                    </p:anim>
                                    <p:animEffect transition="in" filter="fade">
                                      <p:cBhvr>
                                        <p:cTn id="26" dur="1000"/>
                                        <p:tgtEl>
                                          <p:spTgt spid="32782"/>
                                        </p:tgtEl>
                                      </p:cBhvr>
                                    </p:animEffect>
                                  </p:childTnLst>
                                </p:cTn>
                              </p:par>
                            </p:childTnLst>
                          </p:cTn>
                        </p:par>
                        <p:par>
                          <p:cTn id="27" fill="hold">
                            <p:stCondLst>
                              <p:cond delay="3000"/>
                            </p:stCondLst>
                            <p:childTnLst>
                              <p:par>
                                <p:cTn id="28" presetID="1" presetClass="entr" presetSubtype="0" fill="hold" nodeType="afterEffect">
                                  <p:stCondLst>
                                    <p:cond delay="200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10"/>
          <p:cNvSpPr>
            <a:spLocks noChangeArrowheads="1"/>
          </p:cNvSpPr>
          <p:nvPr/>
        </p:nvSpPr>
        <p:spPr bwMode="auto">
          <a:xfrm>
            <a:off x="0" y="2972730"/>
            <a:ext cx="1295400" cy="224837"/>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sp>
        <p:nvSpPr>
          <p:cNvPr id="2061" name="Text Box 13"/>
          <p:cNvSpPr txBox="1">
            <a:spLocks noChangeArrowheads="1"/>
          </p:cNvSpPr>
          <p:nvPr/>
        </p:nvSpPr>
        <p:spPr bwMode="auto">
          <a:xfrm>
            <a:off x="1439863" y="239713"/>
            <a:ext cx="1346643" cy="584776"/>
          </a:xfrm>
          <a:prstGeom prst="rect">
            <a:avLst/>
          </a:prstGeom>
          <a:noFill/>
          <a:ln w="9525">
            <a:noFill/>
            <a:miter lim="800000"/>
            <a:headEnd/>
            <a:tailEnd/>
          </a:ln>
        </p:spPr>
        <p:txBody>
          <a:bodyPr wrap="none">
            <a:prstTxWarp prst="textNoShape">
              <a:avLst/>
            </a:prstTxWarp>
            <a:spAutoFit/>
          </a:bodyPr>
          <a:lstStyle/>
          <a:p>
            <a:r>
              <a:rPr lang="en-US" sz="3200" b="1" dirty="0" smtClean="0">
                <a:latin typeface="Calibri"/>
                <a:cs typeface="Calibri"/>
              </a:rPr>
              <a:t>Vision:</a:t>
            </a:r>
            <a:endParaRPr lang="en-US" sz="3200" b="1" dirty="0">
              <a:latin typeface="Calibri"/>
              <a:cs typeface="Calibri"/>
            </a:endParaRPr>
          </a:p>
        </p:txBody>
      </p:sp>
      <p:sp>
        <p:nvSpPr>
          <p:cNvPr id="2062" name="Line 14"/>
          <p:cNvSpPr>
            <a:spLocks noChangeShapeType="1"/>
          </p:cNvSpPr>
          <p:nvPr/>
        </p:nvSpPr>
        <p:spPr bwMode="auto">
          <a:xfrm>
            <a:off x="1457325" y="896938"/>
            <a:ext cx="7265988" cy="0"/>
          </a:xfrm>
          <a:prstGeom prst="line">
            <a:avLst/>
          </a:prstGeom>
          <a:noFill/>
          <a:ln w="38100">
            <a:solidFill>
              <a:schemeClr val="tx1"/>
            </a:solidFill>
            <a:round/>
            <a:headEnd/>
            <a:tailEnd/>
          </a:ln>
        </p:spPr>
        <p:txBody>
          <a:bodyPr wrap="none" anchor="ctr">
            <a:prstTxWarp prst="textNoShape">
              <a:avLst/>
            </a:prstTxWarp>
          </a:bodyPr>
          <a:lstStyle/>
          <a:p>
            <a:endParaRPr lang="en-US">
              <a:latin typeface="Calibri"/>
              <a:cs typeface="Calibri"/>
            </a:endParaRPr>
          </a:p>
        </p:txBody>
      </p:sp>
      <p:sp>
        <p:nvSpPr>
          <p:cNvPr id="6" name="AutoShape 4"/>
          <p:cNvSpPr>
            <a:spLocks/>
          </p:cNvSpPr>
          <p:nvPr/>
        </p:nvSpPr>
        <p:spPr bwMode="auto">
          <a:xfrm>
            <a:off x="1529813" y="4828467"/>
            <a:ext cx="7543229" cy="12989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1400"/>
              </a:spcBef>
              <a:defRPr/>
            </a:pPr>
            <a:r>
              <a:rPr lang="en-US" sz="2400" dirty="0">
                <a:latin typeface="Calibri"/>
                <a:cs typeface="Calibri"/>
                <a:sym typeface="Arial Bold" charset="0"/>
              </a:rPr>
              <a:t>HRD is uniquely positioned to advance </a:t>
            </a:r>
            <a:r>
              <a:rPr lang="en-US" sz="2400" b="1" dirty="0">
                <a:latin typeface="Calibri"/>
                <a:cs typeface="Calibri"/>
                <a:sym typeface="Arial Bold" charset="0"/>
              </a:rPr>
              <a:t>understanding</a:t>
            </a:r>
            <a:r>
              <a:rPr lang="en-US" sz="2400" dirty="0">
                <a:latin typeface="Calibri"/>
                <a:cs typeface="Calibri"/>
                <a:sym typeface="Arial Bold" charset="0"/>
              </a:rPr>
              <a:t> of TC processes </a:t>
            </a:r>
            <a:r>
              <a:rPr lang="en-US" sz="2400" b="1" dirty="0">
                <a:latin typeface="Calibri"/>
                <a:cs typeface="Calibri"/>
              </a:rPr>
              <a:t>in close cooperation</a:t>
            </a:r>
            <a:r>
              <a:rPr lang="en-US" sz="2400" dirty="0">
                <a:latin typeface="Calibri"/>
                <a:cs typeface="Calibri"/>
                <a:sym typeface="Arial Bold" charset="0"/>
              </a:rPr>
              <a:t> with efforts to improve observing strategies and numerical prediction.</a:t>
            </a:r>
            <a:endParaRPr lang="en-US" dirty="0">
              <a:latin typeface="Calibri"/>
              <a:cs typeface="Calibri"/>
            </a:endParaRPr>
          </a:p>
        </p:txBody>
      </p:sp>
      <p:grpSp>
        <p:nvGrpSpPr>
          <p:cNvPr id="7" name="Group 5"/>
          <p:cNvGrpSpPr>
            <a:grpSpLocks/>
          </p:cNvGrpSpPr>
          <p:nvPr/>
        </p:nvGrpSpPr>
        <p:grpSpPr bwMode="auto">
          <a:xfrm>
            <a:off x="5349530" y="1298951"/>
            <a:ext cx="3636914" cy="3105911"/>
            <a:chOff x="-1" y="328144"/>
            <a:chExt cx="4016620" cy="3208858"/>
          </a:xfrm>
        </p:grpSpPr>
        <p:sp>
          <p:nvSpPr>
            <p:cNvPr id="8" name="AutoShape 6"/>
            <p:cNvSpPr>
              <a:spLocks/>
            </p:cNvSpPr>
            <p:nvPr/>
          </p:nvSpPr>
          <p:spPr bwMode="auto">
            <a:xfrm>
              <a:off x="1420738" y="1532606"/>
              <a:ext cx="2595881" cy="7117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BBE0E3"/>
            </a:solidFill>
            <a:ln w="254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sz="2000" dirty="0">
                  <a:latin typeface="Arial"/>
                  <a:cs typeface="Arial"/>
                  <a:sym typeface="Arial Bold" charset="0"/>
                </a:rPr>
                <a:t>Understanding of TC processes</a:t>
              </a:r>
              <a:endParaRPr lang="en-US" sz="2000" dirty="0">
                <a:latin typeface="Arial"/>
                <a:cs typeface="Arial"/>
              </a:endParaRPr>
            </a:p>
          </p:txBody>
        </p:sp>
        <p:grpSp>
          <p:nvGrpSpPr>
            <p:cNvPr id="9" name="Group 7"/>
            <p:cNvGrpSpPr>
              <a:grpSpLocks/>
            </p:cNvGrpSpPr>
            <p:nvPr/>
          </p:nvGrpSpPr>
          <p:grpSpPr bwMode="auto">
            <a:xfrm>
              <a:off x="73758" y="2305549"/>
              <a:ext cx="2927065" cy="1231453"/>
              <a:chOff x="-1" y="0"/>
              <a:chExt cx="2927066" cy="1231452"/>
            </a:xfrm>
          </p:grpSpPr>
          <p:sp>
            <p:nvSpPr>
              <p:cNvPr id="18" name="AutoShape 8"/>
              <p:cNvSpPr>
                <a:spLocks/>
              </p:cNvSpPr>
              <p:nvPr/>
            </p:nvSpPr>
            <p:spPr bwMode="auto">
              <a:xfrm rot="10296636">
                <a:off x="42822" y="203402"/>
                <a:ext cx="2839924" cy="8257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953" y="21599"/>
                    </a:moveTo>
                    <a:lnTo>
                      <a:pt x="18238" y="12070"/>
                    </a:lnTo>
                    <a:lnTo>
                      <a:pt x="19132" y="12070"/>
                    </a:lnTo>
                    <a:cubicBezTo>
                      <a:pt x="17436" y="4681"/>
                      <a:pt x="13927" y="0"/>
                      <a:pt x="10083" y="0"/>
                    </a:cubicBezTo>
                    <a:lnTo>
                      <a:pt x="11656" y="0"/>
                    </a:lnTo>
                    <a:cubicBezTo>
                      <a:pt x="15500" y="0"/>
                      <a:pt x="19009" y="4681"/>
                      <a:pt x="20705" y="12070"/>
                    </a:cubicBezTo>
                    <a:lnTo>
                      <a:pt x="21599" y="12070"/>
                    </a:lnTo>
                    <a:close/>
                    <a:moveTo>
                      <a:pt x="10869" y="65"/>
                    </a:moveTo>
                    <a:lnTo>
                      <a:pt x="10869" y="65"/>
                    </a:lnTo>
                    <a:cubicBezTo>
                      <a:pt x="5622" y="945"/>
                      <a:pt x="1573" y="10324"/>
                      <a:pt x="1573" y="21600"/>
                    </a:cubicBezTo>
                    <a:lnTo>
                      <a:pt x="0" y="21599"/>
                    </a:lnTo>
                    <a:cubicBezTo>
                      <a:pt x="0" y="9670"/>
                      <a:pt x="4514" y="0"/>
                      <a:pt x="10083" y="0"/>
                    </a:cubicBezTo>
                    <a:cubicBezTo>
                      <a:pt x="10345" y="0"/>
                      <a:pt x="10608" y="21"/>
                      <a:pt x="10869" y="65"/>
                    </a:cubicBezTo>
                    <a:close/>
                  </a:path>
                </a:pathLst>
              </a:custGeom>
              <a:gradFill rotWithShape="0">
                <a:gsLst>
                  <a:gs pos="0">
                    <a:srgbClr val="D3FBFF"/>
                  </a:gs>
                  <a:gs pos="100000">
                    <a:srgbClr val="B5E5E9"/>
                  </a:gs>
                </a:gsLst>
                <a:lin ang="5400000"/>
              </a:gradFill>
              <a:ln>
                <a:noFill/>
              </a:ln>
              <a:effectLst>
                <a:outerShdw blurRad="38100" dist="23000" dir="5400000" algn="ctr" rotWithShape="0">
                  <a:srgbClr val="000000">
                    <a:alpha val="34999"/>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algn="ctr">
                  <a:defRPr/>
                </a:pPr>
                <a:endParaRPr lang="en-US">
                  <a:latin typeface="Arial"/>
                  <a:cs typeface="Arial"/>
                </a:endParaRPr>
              </a:p>
            </p:txBody>
          </p:sp>
          <p:sp>
            <p:nvSpPr>
              <p:cNvPr id="19" name="AutoShape 9"/>
              <p:cNvSpPr>
                <a:spLocks/>
              </p:cNvSpPr>
              <p:nvPr/>
            </p:nvSpPr>
            <p:spPr bwMode="auto">
              <a:xfrm rot="10296636">
                <a:off x="1444908" y="99989"/>
                <a:ext cx="1430066" cy="8273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5"/>
                    </a:moveTo>
                    <a:lnTo>
                      <a:pt x="21599" y="65"/>
                    </a:lnTo>
                    <a:cubicBezTo>
                      <a:pt x="11171" y="945"/>
                      <a:pt x="3125" y="10324"/>
                      <a:pt x="3125" y="21600"/>
                    </a:cubicBezTo>
                    <a:lnTo>
                      <a:pt x="0" y="21599"/>
                    </a:lnTo>
                    <a:cubicBezTo>
                      <a:pt x="0" y="9670"/>
                      <a:pt x="8970" y="0"/>
                      <a:pt x="20037" y="0"/>
                    </a:cubicBezTo>
                    <a:cubicBezTo>
                      <a:pt x="20558" y="0"/>
                      <a:pt x="21080" y="21"/>
                      <a:pt x="21599" y="65"/>
                    </a:cubicBezTo>
                    <a:close/>
                  </a:path>
                </a:pathLst>
              </a:custGeom>
              <a:solidFill>
                <a:srgbClr val="000000">
                  <a:alpha val="20000"/>
                </a:srgb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US">
                  <a:latin typeface="Arial"/>
                  <a:cs typeface="Arial"/>
                </a:endParaRPr>
              </a:p>
            </p:txBody>
          </p:sp>
          <p:sp>
            <p:nvSpPr>
              <p:cNvPr id="20" name="AutoShape 10"/>
              <p:cNvSpPr>
                <a:spLocks/>
              </p:cNvSpPr>
              <p:nvPr/>
            </p:nvSpPr>
            <p:spPr bwMode="auto">
              <a:xfrm rot="10296636">
                <a:off x="42822" y="203402"/>
                <a:ext cx="2839924" cy="8257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69" y="65"/>
                    </a:moveTo>
                    <a:lnTo>
                      <a:pt x="10869" y="65"/>
                    </a:lnTo>
                    <a:cubicBezTo>
                      <a:pt x="5622" y="945"/>
                      <a:pt x="1573" y="10324"/>
                      <a:pt x="1573" y="21600"/>
                    </a:cubicBezTo>
                    <a:lnTo>
                      <a:pt x="0" y="21599"/>
                    </a:lnTo>
                    <a:cubicBezTo>
                      <a:pt x="0" y="9670"/>
                      <a:pt x="4514" y="0"/>
                      <a:pt x="10083" y="0"/>
                    </a:cubicBezTo>
                    <a:lnTo>
                      <a:pt x="11656" y="0"/>
                    </a:lnTo>
                    <a:cubicBezTo>
                      <a:pt x="15500" y="0"/>
                      <a:pt x="19009" y="4681"/>
                      <a:pt x="20705" y="12070"/>
                    </a:cubicBezTo>
                    <a:lnTo>
                      <a:pt x="21599" y="12070"/>
                    </a:lnTo>
                    <a:lnTo>
                      <a:pt x="20953" y="21599"/>
                    </a:lnTo>
                    <a:lnTo>
                      <a:pt x="18238" y="12070"/>
                    </a:lnTo>
                    <a:lnTo>
                      <a:pt x="19132" y="12070"/>
                    </a:lnTo>
                    <a:cubicBezTo>
                      <a:pt x="17436" y="4681"/>
                      <a:pt x="13927" y="0"/>
                      <a:pt x="10083" y="0"/>
                    </a:cubicBezTo>
                  </a:path>
                </a:pathLst>
              </a:custGeom>
              <a:noFill/>
              <a:ln w="9525" cap="flat" cmpd="sng">
                <a:solidFill>
                  <a:srgbClr val="B6DCDF"/>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US">
                  <a:latin typeface="Arial"/>
                  <a:cs typeface="Arial"/>
                </a:endParaRPr>
              </a:p>
            </p:txBody>
          </p:sp>
        </p:grpSp>
        <p:grpSp>
          <p:nvGrpSpPr>
            <p:cNvPr id="10" name="Group 11"/>
            <p:cNvGrpSpPr>
              <a:grpSpLocks/>
            </p:cNvGrpSpPr>
            <p:nvPr/>
          </p:nvGrpSpPr>
          <p:grpSpPr bwMode="auto">
            <a:xfrm>
              <a:off x="-1" y="328144"/>
              <a:ext cx="2919869" cy="1145239"/>
              <a:chOff x="0" y="0"/>
              <a:chExt cx="2919868" cy="1145239"/>
            </a:xfrm>
          </p:grpSpPr>
          <p:sp>
            <p:nvSpPr>
              <p:cNvPr id="15" name="AutoShape 12"/>
              <p:cNvSpPr>
                <a:spLocks/>
              </p:cNvSpPr>
              <p:nvPr/>
            </p:nvSpPr>
            <p:spPr bwMode="auto">
              <a:xfrm rot="392743" flipH="1">
                <a:off x="38861" y="159683"/>
                <a:ext cx="2841478" cy="8273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958" y="21600"/>
                    </a:moveTo>
                    <a:lnTo>
                      <a:pt x="18246" y="12070"/>
                    </a:lnTo>
                    <a:lnTo>
                      <a:pt x="19138" y="12070"/>
                    </a:lnTo>
                    <a:cubicBezTo>
                      <a:pt x="17442" y="4681"/>
                      <a:pt x="13931" y="0"/>
                      <a:pt x="10086" y="0"/>
                    </a:cubicBezTo>
                    <a:lnTo>
                      <a:pt x="11655" y="0"/>
                    </a:lnTo>
                    <a:cubicBezTo>
                      <a:pt x="15500" y="0"/>
                      <a:pt x="19011" y="4681"/>
                      <a:pt x="20707" y="12070"/>
                    </a:cubicBezTo>
                    <a:lnTo>
                      <a:pt x="21599" y="12070"/>
                    </a:lnTo>
                    <a:close/>
                    <a:moveTo>
                      <a:pt x="10871" y="65"/>
                    </a:moveTo>
                    <a:lnTo>
                      <a:pt x="10871" y="65"/>
                    </a:lnTo>
                    <a:cubicBezTo>
                      <a:pt x="5620" y="942"/>
                      <a:pt x="1568" y="10322"/>
                      <a:pt x="1568" y="21599"/>
                    </a:cubicBezTo>
                    <a:lnTo>
                      <a:pt x="0" y="21600"/>
                    </a:lnTo>
                    <a:cubicBezTo>
                      <a:pt x="0" y="9670"/>
                      <a:pt x="4516" y="0"/>
                      <a:pt x="10086" y="0"/>
                    </a:cubicBezTo>
                    <a:cubicBezTo>
                      <a:pt x="10348" y="0"/>
                      <a:pt x="10610" y="21"/>
                      <a:pt x="10871" y="65"/>
                    </a:cubicBezTo>
                    <a:close/>
                  </a:path>
                </a:pathLst>
              </a:custGeom>
              <a:gradFill rotWithShape="0">
                <a:gsLst>
                  <a:gs pos="0">
                    <a:srgbClr val="D3FBFF"/>
                  </a:gs>
                  <a:gs pos="100000">
                    <a:srgbClr val="B5E5E9"/>
                  </a:gs>
                </a:gsLst>
                <a:lin ang="5400000"/>
              </a:gradFill>
              <a:ln>
                <a:noFill/>
              </a:ln>
              <a:effectLst>
                <a:outerShdw blurRad="38100" dist="23000" dir="5400000" algn="ctr" rotWithShape="0">
                  <a:srgbClr val="000000">
                    <a:alpha val="34999"/>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algn="ctr">
                  <a:defRPr/>
                </a:pPr>
                <a:endParaRPr lang="en-US">
                  <a:latin typeface="Arial"/>
                  <a:cs typeface="Arial"/>
                </a:endParaRPr>
              </a:p>
            </p:txBody>
          </p:sp>
          <p:sp>
            <p:nvSpPr>
              <p:cNvPr id="16" name="AutoShape 13"/>
              <p:cNvSpPr>
                <a:spLocks/>
              </p:cNvSpPr>
              <p:nvPr/>
            </p:nvSpPr>
            <p:spPr bwMode="auto">
              <a:xfrm rot="392743" flipH="1">
                <a:off x="1445610" y="240284"/>
                <a:ext cx="1430066" cy="8257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5"/>
                    </a:moveTo>
                    <a:lnTo>
                      <a:pt x="21599" y="65"/>
                    </a:lnTo>
                    <a:cubicBezTo>
                      <a:pt x="11167" y="942"/>
                      <a:pt x="3117" y="10322"/>
                      <a:pt x="3117" y="21599"/>
                    </a:cubicBezTo>
                    <a:lnTo>
                      <a:pt x="0" y="21600"/>
                    </a:lnTo>
                    <a:cubicBezTo>
                      <a:pt x="0" y="9670"/>
                      <a:pt x="8972" y="0"/>
                      <a:pt x="20041" y="0"/>
                    </a:cubicBezTo>
                    <a:cubicBezTo>
                      <a:pt x="20561" y="0"/>
                      <a:pt x="21081" y="21"/>
                      <a:pt x="21599" y="65"/>
                    </a:cubicBezTo>
                    <a:close/>
                  </a:path>
                </a:pathLst>
              </a:custGeom>
              <a:solidFill>
                <a:srgbClr val="000000">
                  <a:alpha val="20000"/>
                </a:srgb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US">
                  <a:latin typeface="Arial"/>
                  <a:cs typeface="Arial"/>
                </a:endParaRPr>
              </a:p>
            </p:txBody>
          </p:sp>
          <p:sp>
            <p:nvSpPr>
              <p:cNvPr id="17" name="AutoShape 14"/>
              <p:cNvSpPr>
                <a:spLocks/>
              </p:cNvSpPr>
              <p:nvPr/>
            </p:nvSpPr>
            <p:spPr bwMode="auto">
              <a:xfrm rot="392743" flipH="1">
                <a:off x="38861" y="159683"/>
                <a:ext cx="2841478" cy="8273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1" y="65"/>
                    </a:moveTo>
                    <a:lnTo>
                      <a:pt x="10871" y="65"/>
                    </a:lnTo>
                    <a:cubicBezTo>
                      <a:pt x="5620" y="942"/>
                      <a:pt x="1568" y="10322"/>
                      <a:pt x="1568" y="21599"/>
                    </a:cubicBezTo>
                    <a:lnTo>
                      <a:pt x="0" y="21600"/>
                    </a:lnTo>
                    <a:cubicBezTo>
                      <a:pt x="0" y="9670"/>
                      <a:pt x="4516" y="0"/>
                      <a:pt x="10086" y="0"/>
                    </a:cubicBezTo>
                    <a:lnTo>
                      <a:pt x="11655" y="0"/>
                    </a:lnTo>
                    <a:cubicBezTo>
                      <a:pt x="15500" y="0"/>
                      <a:pt x="19011" y="4681"/>
                      <a:pt x="20707" y="12070"/>
                    </a:cubicBezTo>
                    <a:lnTo>
                      <a:pt x="21599" y="12070"/>
                    </a:lnTo>
                    <a:lnTo>
                      <a:pt x="20958" y="21600"/>
                    </a:lnTo>
                    <a:lnTo>
                      <a:pt x="18246" y="12070"/>
                    </a:lnTo>
                    <a:lnTo>
                      <a:pt x="19138" y="12070"/>
                    </a:lnTo>
                    <a:cubicBezTo>
                      <a:pt x="17442" y="4681"/>
                      <a:pt x="13931" y="0"/>
                      <a:pt x="10086" y="0"/>
                    </a:cubicBezTo>
                  </a:path>
                </a:pathLst>
              </a:custGeom>
              <a:noFill/>
              <a:ln w="9525" cap="flat" cmpd="sng">
                <a:solidFill>
                  <a:srgbClr val="B6DCDF"/>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US">
                  <a:latin typeface="Arial"/>
                  <a:cs typeface="Arial"/>
                </a:endParaRPr>
              </a:p>
            </p:txBody>
          </p:sp>
        </p:grpSp>
        <p:sp>
          <p:nvSpPr>
            <p:cNvPr id="11" name="AutoShape 15"/>
            <p:cNvSpPr>
              <a:spLocks/>
            </p:cNvSpPr>
            <p:nvPr/>
          </p:nvSpPr>
          <p:spPr bwMode="auto">
            <a:xfrm rot="846473">
              <a:off x="464771" y="1544773"/>
              <a:ext cx="900008" cy="249409"/>
            </a:xfrm>
            <a:prstGeom prst="rightArrow">
              <a:avLst>
                <a:gd name="adj1" fmla="val 50000"/>
                <a:gd name="adj2" fmla="val 49994"/>
              </a:avLst>
            </a:prstGeom>
            <a:gradFill rotWithShape="0">
              <a:gsLst>
                <a:gs pos="0">
                  <a:srgbClr val="D3FBFF"/>
                </a:gs>
                <a:gs pos="100000">
                  <a:srgbClr val="B5E5E9"/>
                </a:gs>
              </a:gsLst>
              <a:lin ang="5400000"/>
            </a:gradFill>
            <a:ln w="9525" cap="flat" cmpd="sng">
              <a:solidFill>
                <a:srgbClr val="B6DCDF"/>
              </a:solidFill>
              <a:prstDash val="solid"/>
              <a:round/>
              <a:headEnd/>
              <a:tailEnd/>
            </a:ln>
            <a:effectLst>
              <a:outerShdw blurRad="38100" dist="23000" dir="5400000" algn="ctr" rotWithShape="0">
                <a:srgbClr val="000000">
                  <a:alpha val="34999"/>
                </a:srgbClr>
              </a:outerShdw>
            </a:effectLst>
          </p:spPr>
          <p:txBody>
            <a:bodyPr lIns="0" tIns="0" rIns="0" bIns="0" anchor="ctr"/>
            <a:lstStyle/>
            <a:p>
              <a:pPr algn="ctr">
                <a:defRPr/>
              </a:pPr>
              <a:endParaRPr lang="en-US">
                <a:solidFill>
                  <a:srgbClr val="FFFFFF"/>
                </a:solidFill>
                <a:latin typeface="Arial"/>
                <a:cs typeface="Arial"/>
              </a:endParaRPr>
            </a:p>
          </p:txBody>
        </p:sp>
        <p:sp>
          <p:nvSpPr>
            <p:cNvPr id="12" name="AutoShape 16"/>
            <p:cNvSpPr>
              <a:spLocks/>
            </p:cNvSpPr>
            <p:nvPr/>
          </p:nvSpPr>
          <p:spPr bwMode="auto">
            <a:xfrm rot="20786807">
              <a:off x="464771" y="2070965"/>
              <a:ext cx="909335" cy="249409"/>
            </a:xfrm>
            <a:prstGeom prst="rightArrow">
              <a:avLst>
                <a:gd name="adj1" fmla="val 50000"/>
                <a:gd name="adj2" fmla="val 49994"/>
              </a:avLst>
            </a:prstGeom>
            <a:gradFill rotWithShape="0">
              <a:gsLst>
                <a:gs pos="0">
                  <a:srgbClr val="D3FBFF"/>
                </a:gs>
                <a:gs pos="100000">
                  <a:srgbClr val="B5E5E9"/>
                </a:gs>
              </a:gsLst>
              <a:lin ang="5400000"/>
            </a:gradFill>
            <a:ln w="9525" cap="flat" cmpd="sng">
              <a:solidFill>
                <a:srgbClr val="B6DCDF"/>
              </a:solidFill>
              <a:prstDash val="solid"/>
              <a:round/>
              <a:headEnd/>
              <a:tailEnd/>
            </a:ln>
            <a:effectLst>
              <a:outerShdw blurRad="38100" dist="23000" dir="5400000" algn="ctr" rotWithShape="0">
                <a:srgbClr val="000000">
                  <a:alpha val="34999"/>
                </a:srgbClr>
              </a:outerShdw>
            </a:effectLst>
          </p:spPr>
          <p:txBody>
            <a:bodyPr lIns="0" tIns="0" rIns="0" bIns="0" anchor="ctr"/>
            <a:lstStyle/>
            <a:p>
              <a:pPr algn="ctr">
                <a:defRPr/>
              </a:pPr>
              <a:endParaRPr lang="en-US">
                <a:solidFill>
                  <a:srgbClr val="FFFFFF"/>
                </a:solidFill>
                <a:latin typeface="Arial"/>
                <a:cs typeface="Arial"/>
              </a:endParaRPr>
            </a:p>
          </p:txBody>
        </p:sp>
        <p:sp>
          <p:nvSpPr>
            <p:cNvPr id="13" name="AutoShape 17"/>
            <p:cNvSpPr>
              <a:spLocks/>
            </p:cNvSpPr>
            <p:nvPr/>
          </p:nvSpPr>
          <p:spPr bwMode="auto">
            <a:xfrm rot="1727247">
              <a:off x="1252861" y="355518"/>
              <a:ext cx="1672555" cy="6174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sz="2000" dirty="0">
                  <a:latin typeface="Arial"/>
                  <a:cs typeface="Arial"/>
                  <a:sym typeface="Arial Bold" charset="0"/>
                </a:rPr>
                <a:t>Observing strategies</a:t>
              </a:r>
              <a:endParaRPr lang="en-US" sz="2000" dirty="0">
                <a:latin typeface="Arial"/>
                <a:cs typeface="Arial"/>
              </a:endParaRPr>
            </a:p>
          </p:txBody>
        </p:sp>
        <p:sp>
          <p:nvSpPr>
            <p:cNvPr id="14" name="AutoShape 18"/>
            <p:cNvSpPr>
              <a:spLocks/>
            </p:cNvSpPr>
            <p:nvPr/>
          </p:nvSpPr>
          <p:spPr bwMode="auto">
            <a:xfrm rot="20259575">
              <a:off x="1343017" y="2893710"/>
              <a:ext cx="1357009" cy="6189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sz="2000" dirty="0">
                  <a:latin typeface="Arial"/>
                  <a:cs typeface="Arial"/>
                  <a:sym typeface="Arial Bold" charset="0"/>
                </a:rPr>
                <a:t>Analysis systems</a:t>
              </a:r>
              <a:endParaRPr lang="en-US" sz="2000" dirty="0">
                <a:latin typeface="Arial"/>
                <a:cs typeface="Arial"/>
              </a:endParaRPr>
            </a:p>
          </p:txBody>
        </p:sp>
      </p:grpSp>
      <p:grpSp>
        <p:nvGrpSpPr>
          <p:cNvPr id="21" name="Group 19"/>
          <p:cNvGrpSpPr>
            <a:grpSpLocks/>
          </p:cNvGrpSpPr>
          <p:nvPr/>
        </p:nvGrpSpPr>
        <p:grpSpPr bwMode="auto">
          <a:xfrm>
            <a:off x="1433592" y="2280384"/>
            <a:ext cx="4179129" cy="2013353"/>
            <a:chOff x="-67879" y="0"/>
            <a:chExt cx="4914433" cy="2081977"/>
          </a:xfrm>
        </p:grpSpPr>
        <p:sp>
          <p:nvSpPr>
            <p:cNvPr id="22" name="AutoShape 20"/>
            <p:cNvSpPr>
              <a:spLocks/>
            </p:cNvSpPr>
            <p:nvPr/>
          </p:nvSpPr>
          <p:spPr bwMode="auto">
            <a:xfrm>
              <a:off x="3066746" y="0"/>
              <a:ext cx="1779808" cy="630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BBE0E3"/>
            </a:solidFill>
            <a:ln w="127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sz="2000" dirty="0">
                  <a:latin typeface="Arial"/>
                  <a:cs typeface="Arial"/>
                  <a:sym typeface="Arial Bold" charset="0"/>
                </a:rPr>
                <a:t>Aircraft observations</a:t>
              </a:r>
              <a:endParaRPr lang="en-US" sz="2000" dirty="0">
                <a:latin typeface="Arial"/>
                <a:cs typeface="Arial"/>
              </a:endParaRPr>
            </a:p>
          </p:txBody>
        </p:sp>
        <p:sp>
          <p:nvSpPr>
            <p:cNvPr id="23" name="AutoShape 21"/>
            <p:cNvSpPr>
              <a:spLocks/>
            </p:cNvSpPr>
            <p:nvPr/>
          </p:nvSpPr>
          <p:spPr bwMode="auto">
            <a:xfrm>
              <a:off x="3264502" y="871604"/>
              <a:ext cx="1539458" cy="622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BBE0E3"/>
            </a:solidFill>
            <a:ln w="127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sz="2000" dirty="0">
                  <a:latin typeface="Arial"/>
                  <a:cs typeface="Arial"/>
                  <a:sym typeface="Arial Bold" charset="0"/>
                </a:rPr>
                <a:t>HWRF model</a:t>
              </a:r>
              <a:endParaRPr lang="en-US" sz="2000" dirty="0">
                <a:latin typeface="Arial"/>
                <a:cs typeface="Arial"/>
              </a:endParaRPr>
            </a:p>
          </p:txBody>
        </p:sp>
        <p:grpSp>
          <p:nvGrpSpPr>
            <p:cNvPr id="24" name="Group 22"/>
            <p:cNvGrpSpPr>
              <a:grpSpLocks/>
            </p:cNvGrpSpPr>
            <p:nvPr/>
          </p:nvGrpSpPr>
          <p:grpSpPr bwMode="auto">
            <a:xfrm>
              <a:off x="1284140" y="1006458"/>
              <a:ext cx="2307630" cy="1075519"/>
              <a:chOff x="0" y="0"/>
              <a:chExt cx="2307630" cy="1075518"/>
            </a:xfrm>
          </p:grpSpPr>
          <p:sp>
            <p:nvSpPr>
              <p:cNvPr id="28" name="AutoShape 23"/>
              <p:cNvSpPr>
                <a:spLocks/>
              </p:cNvSpPr>
              <p:nvPr/>
            </p:nvSpPr>
            <p:spPr bwMode="auto">
              <a:xfrm rot="11293266" flipH="1">
                <a:off x="42349" y="155276"/>
                <a:ext cx="2222479" cy="76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20" y="21600"/>
                    </a:moveTo>
                    <a:lnTo>
                      <a:pt x="17620" y="12070"/>
                    </a:lnTo>
                    <a:lnTo>
                      <a:pt x="18679" y="12070"/>
                    </a:lnTo>
                    <a:cubicBezTo>
                      <a:pt x="17023" y="4681"/>
                      <a:pt x="13597" y="0"/>
                      <a:pt x="9844" y="0"/>
                    </a:cubicBezTo>
                    <a:lnTo>
                      <a:pt x="11706" y="0"/>
                    </a:lnTo>
                    <a:cubicBezTo>
                      <a:pt x="15459" y="0"/>
                      <a:pt x="18885" y="4681"/>
                      <a:pt x="20541" y="12070"/>
                    </a:cubicBezTo>
                    <a:lnTo>
                      <a:pt x="21599" y="12070"/>
                    </a:lnTo>
                    <a:close/>
                    <a:moveTo>
                      <a:pt x="10775" y="96"/>
                    </a:moveTo>
                    <a:lnTo>
                      <a:pt x="10775" y="96"/>
                    </a:lnTo>
                    <a:cubicBezTo>
                      <a:pt x="5721" y="1150"/>
                      <a:pt x="1861" y="10461"/>
                      <a:pt x="1861" y="21599"/>
                    </a:cubicBezTo>
                    <a:lnTo>
                      <a:pt x="0" y="21600"/>
                    </a:lnTo>
                    <a:cubicBezTo>
                      <a:pt x="0" y="9670"/>
                      <a:pt x="4407" y="0"/>
                      <a:pt x="9844" y="0"/>
                    </a:cubicBezTo>
                    <a:cubicBezTo>
                      <a:pt x="10155" y="0"/>
                      <a:pt x="10466" y="32"/>
                      <a:pt x="10775" y="96"/>
                    </a:cubicBezTo>
                    <a:close/>
                  </a:path>
                </a:pathLst>
              </a:custGeom>
              <a:gradFill rotWithShape="0">
                <a:gsLst>
                  <a:gs pos="0">
                    <a:srgbClr val="D3FBFF"/>
                  </a:gs>
                  <a:gs pos="100000">
                    <a:srgbClr val="B5E5E9"/>
                  </a:gs>
                </a:gsLst>
                <a:lin ang="5400000"/>
              </a:gradFill>
              <a:ln>
                <a:noFill/>
              </a:ln>
              <a:effectLst>
                <a:outerShdw blurRad="38100" dist="23000" dir="5400000" algn="ctr" rotWithShape="0">
                  <a:srgbClr val="000000">
                    <a:alpha val="34999"/>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algn="ctr">
                  <a:defRPr/>
                </a:pPr>
                <a:endParaRPr lang="en-US">
                  <a:latin typeface="Arial"/>
                  <a:cs typeface="Arial"/>
                </a:endParaRPr>
              </a:p>
            </p:txBody>
          </p:sp>
          <p:sp>
            <p:nvSpPr>
              <p:cNvPr id="29" name="AutoShape 24"/>
              <p:cNvSpPr>
                <a:spLocks/>
              </p:cNvSpPr>
              <p:nvPr/>
            </p:nvSpPr>
            <p:spPr bwMode="auto">
              <a:xfrm rot="11293266" flipH="1">
                <a:off x="48434" y="73826"/>
                <a:ext cx="1108958" cy="767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96"/>
                    </a:moveTo>
                    <a:lnTo>
                      <a:pt x="21599" y="96"/>
                    </a:lnTo>
                    <a:cubicBezTo>
                      <a:pt x="11469" y="1150"/>
                      <a:pt x="3732" y="10461"/>
                      <a:pt x="3732" y="21599"/>
                    </a:cubicBezTo>
                    <a:lnTo>
                      <a:pt x="0" y="21600"/>
                    </a:lnTo>
                    <a:cubicBezTo>
                      <a:pt x="0" y="9670"/>
                      <a:pt x="8835" y="0"/>
                      <a:pt x="19733" y="0"/>
                    </a:cubicBezTo>
                    <a:cubicBezTo>
                      <a:pt x="20356" y="0"/>
                      <a:pt x="20979" y="32"/>
                      <a:pt x="21599" y="96"/>
                    </a:cubicBezTo>
                    <a:close/>
                  </a:path>
                </a:pathLst>
              </a:custGeom>
              <a:solidFill>
                <a:srgbClr val="000000">
                  <a:alpha val="20000"/>
                </a:srgb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US">
                  <a:latin typeface="Arial"/>
                  <a:cs typeface="Arial"/>
                </a:endParaRPr>
              </a:p>
            </p:txBody>
          </p:sp>
          <p:sp>
            <p:nvSpPr>
              <p:cNvPr id="30" name="AutoShape 25"/>
              <p:cNvSpPr>
                <a:spLocks/>
              </p:cNvSpPr>
              <p:nvPr/>
            </p:nvSpPr>
            <p:spPr bwMode="auto">
              <a:xfrm rot="11293266" flipH="1">
                <a:off x="42349" y="155276"/>
                <a:ext cx="2222479" cy="76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75" y="96"/>
                    </a:moveTo>
                    <a:lnTo>
                      <a:pt x="10775" y="96"/>
                    </a:lnTo>
                    <a:cubicBezTo>
                      <a:pt x="5721" y="1150"/>
                      <a:pt x="1861" y="10461"/>
                      <a:pt x="1861" y="21599"/>
                    </a:cubicBezTo>
                    <a:lnTo>
                      <a:pt x="0" y="21600"/>
                    </a:lnTo>
                    <a:cubicBezTo>
                      <a:pt x="0" y="9670"/>
                      <a:pt x="4407" y="0"/>
                      <a:pt x="9844" y="0"/>
                    </a:cubicBezTo>
                    <a:lnTo>
                      <a:pt x="11706" y="0"/>
                    </a:lnTo>
                    <a:cubicBezTo>
                      <a:pt x="15459" y="0"/>
                      <a:pt x="18885" y="4681"/>
                      <a:pt x="20541" y="12070"/>
                    </a:cubicBezTo>
                    <a:lnTo>
                      <a:pt x="21599" y="12070"/>
                    </a:lnTo>
                    <a:lnTo>
                      <a:pt x="20620" y="21600"/>
                    </a:lnTo>
                    <a:lnTo>
                      <a:pt x="17620" y="12070"/>
                    </a:lnTo>
                    <a:lnTo>
                      <a:pt x="18679" y="12070"/>
                    </a:lnTo>
                    <a:cubicBezTo>
                      <a:pt x="17023" y="4681"/>
                      <a:pt x="13597" y="0"/>
                      <a:pt x="9844" y="0"/>
                    </a:cubicBezTo>
                  </a:path>
                </a:pathLst>
              </a:custGeom>
              <a:noFill/>
              <a:ln w="9525" cap="flat" cmpd="sng">
                <a:solidFill>
                  <a:srgbClr val="B6DCDF"/>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US">
                  <a:latin typeface="Arial"/>
                  <a:cs typeface="Arial"/>
                </a:endParaRPr>
              </a:p>
            </p:txBody>
          </p:sp>
        </p:grpSp>
        <p:sp>
          <p:nvSpPr>
            <p:cNvPr id="25" name="AutoShape 26"/>
            <p:cNvSpPr>
              <a:spLocks/>
            </p:cNvSpPr>
            <p:nvPr/>
          </p:nvSpPr>
          <p:spPr bwMode="auto">
            <a:xfrm rot="9792714">
              <a:off x="2322878" y="338660"/>
              <a:ext cx="704317" cy="248637"/>
            </a:xfrm>
            <a:prstGeom prst="rightArrow">
              <a:avLst>
                <a:gd name="adj1" fmla="val 50000"/>
                <a:gd name="adj2" fmla="val 49994"/>
              </a:avLst>
            </a:prstGeom>
            <a:gradFill rotWithShape="0">
              <a:gsLst>
                <a:gs pos="0">
                  <a:srgbClr val="D3FBFF"/>
                </a:gs>
                <a:gs pos="100000">
                  <a:srgbClr val="B5E5E9"/>
                </a:gs>
              </a:gsLst>
              <a:lin ang="5400000"/>
            </a:gradFill>
            <a:ln w="9525" cap="flat" cmpd="sng">
              <a:solidFill>
                <a:srgbClr val="B6DCDF"/>
              </a:solidFill>
              <a:prstDash val="solid"/>
              <a:round/>
              <a:headEnd/>
              <a:tailEnd/>
            </a:ln>
            <a:effectLst>
              <a:outerShdw blurRad="38100" dist="23000" dir="5400000" algn="ctr" rotWithShape="0">
                <a:srgbClr val="000000">
                  <a:alpha val="34999"/>
                </a:srgbClr>
              </a:outerShdw>
            </a:effectLst>
          </p:spPr>
          <p:txBody>
            <a:bodyPr lIns="0" tIns="0" rIns="0" bIns="0" anchor="ctr"/>
            <a:lstStyle/>
            <a:p>
              <a:pPr algn="ctr">
                <a:defRPr/>
              </a:pPr>
              <a:endParaRPr lang="en-US">
                <a:solidFill>
                  <a:srgbClr val="FFFFFF"/>
                </a:solidFill>
                <a:latin typeface="Arial"/>
                <a:cs typeface="Arial"/>
              </a:endParaRPr>
            </a:p>
          </p:txBody>
        </p:sp>
        <p:sp>
          <p:nvSpPr>
            <p:cNvPr id="26" name="AutoShape 27"/>
            <p:cNvSpPr>
              <a:spLocks/>
            </p:cNvSpPr>
            <p:nvPr/>
          </p:nvSpPr>
          <p:spPr bwMode="auto">
            <a:xfrm>
              <a:off x="-67879" y="285790"/>
              <a:ext cx="2387322" cy="630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BBE0E3"/>
            </a:solidFill>
            <a:ln w="127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defRPr/>
              </a:pPr>
              <a:r>
                <a:rPr lang="en-US" sz="2000" dirty="0">
                  <a:latin typeface="Arial"/>
                  <a:cs typeface="Arial"/>
                  <a:sym typeface="Arial Bold" charset="0"/>
                </a:rPr>
                <a:t>Physical parameterizations</a:t>
              </a:r>
              <a:endParaRPr lang="en-US" sz="2000" dirty="0">
                <a:latin typeface="Arial"/>
                <a:cs typeface="Arial"/>
              </a:endParaRPr>
            </a:p>
          </p:txBody>
        </p:sp>
        <p:sp>
          <p:nvSpPr>
            <p:cNvPr id="27" name="AutoShape 28"/>
            <p:cNvSpPr>
              <a:spLocks/>
            </p:cNvSpPr>
            <p:nvPr/>
          </p:nvSpPr>
          <p:spPr bwMode="auto">
            <a:xfrm>
              <a:off x="3962735" y="591585"/>
              <a:ext cx="152120" cy="3043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6200"/>
                  </a:moveTo>
                  <a:lnTo>
                    <a:pt x="5400" y="16200"/>
                  </a:lnTo>
                  <a:lnTo>
                    <a:pt x="5400" y="0"/>
                  </a:lnTo>
                  <a:lnTo>
                    <a:pt x="16200" y="0"/>
                  </a:lnTo>
                  <a:lnTo>
                    <a:pt x="16200" y="16200"/>
                  </a:lnTo>
                  <a:lnTo>
                    <a:pt x="21600" y="16200"/>
                  </a:lnTo>
                  <a:lnTo>
                    <a:pt x="10800" y="21600"/>
                  </a:lnTo>
                  <a:close/>
                </a:path>
              </a:pathLst>
            </a:custGeom>
            <a:solidFill>
              <a:srgbClr val="FF0000"/>
            </a:solidFill>
            <a:ln w="9525" cap="flat" cmpd="sng">
              <a:solidFill>
                <a:srgbClr val="FF0000"/>
              </a:solidFill>
              <a:prstDash val="solid"/>
              <a:round/>
              <a:headEnd/>
              <a:tailEnd/>
            </a:ln>
            <a:effectLst>
              <a:outerShdw blurRad="38100" dist="23000" dir="5400000" algn="ctr" rotWithShape="0">
                <a:srgbClr val="000000">
                  <a:alpha val="34999"/>
                </a:srgbClr>
              </a:outerShdw>
            </a:effectLst>
          </p:spPr>
          <p:txBody>
            <a:bodyPr lIns="0" tIns="0" rIns="0" bIns="0" anchor="ctr"/>
            <a:lstStyle/>
            <a:p>
              <a:pPr algn="ctr">
                <a:defRPr/>
              </a:pPr>
              <a:endParaRPr lang="en-US">
                <a:solidFill>
                  <a:srgbClr val="FFFFFF"/>
                </a:solidFill>
                <a:latin typeface="Arial"/>
                <a:cs typeface="Arial"/>
              </a:endParaRPr>
            </a:p>
          </p:txBody>
        </p:sp>
      </p:grpSp>
    </p:spTree>
    <p:extLst>
      <p:ext uri="{BB962C8B-B14F-4D97-AF65-F5344CB8AC3E}">
        <p14:creationId xmlns:p14="http://schemas.microsoft.com/office/powerpoint/2010/main" val="7621571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10"/>
          <p:cNvSpPr>
            <a:spLocks noChangeArrowheads="1"/>
          </p:cNvSpPr>
          <p:nvPr/>
        </p:nvSpPr>
        <p:spPr bwMode="auto">
          <a:xfrm>
            <a:off x="0" y="3170277"/>
            <a:ext cx="1295400" cy="224837"/>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sp>
        <p:nvSpPr>
          <p:cNvPr id="2061" name="Text Box 13"/>
          <p:cNvSpPr txBox="1">
            <a:spLocks noChangeArrowheads="1"/>
          </p:cNvSpPr>
          <p:nvPr/>
        </p:nvSpPr>
        <p:spPr bwMode="auto">
          <a:xfrm>
            <a:off x="1439863" y="239713"/>
            <a:ext cx="1187545" cy="584776"/>
          </a:xfrm>
          <a:prstGeom prst="rect">
            <a:avLst/>
          </a:prstGeom>
          <a:noFill/>
          <a:ln w="9525">
            <a:noFill/>
            <a:miter lim="800000"/>
            <a:headEnd/>
            <a:tailEnd/>
          </a:ln>
        </p:spPr>
        <p:txBody>
          <a:bodyPr wrap="none">
            <a:prstTxWarp prst="textNoShape">
              <a:avLst/>
            </a:prstTxWarp>
            <a:spAutoFit/>
          </a:bodyPr>
          <a:lstStyle/>
          <a:p>
            <a:r>
              <a:rPr lang="en-US" sz="3200" b="1" dirty="0" smtClean="0">
                <a:latin typeface="Calibri"/>
                <a:cs typeface="Calibri"/>
              </a:rPr>
              <a:t>Who?</a:t>
            </a:r>
            <a:endParaRPr lang="en-US" sz="3200" b="1" dirty="0">
              <a:latin typeface="Calibri"/>
              <a:cs typeface="Calibri"/>
            </a:endParaRPr>
          </a:p>
        </p:txBody>
      </p:sp>
      <p:sp>
        <p:nvSpPr>
          <p:cNvPr id="2062" name="Line 14"/>
          <p:cNvSpPr>
            <a:spLocks noChangeShapeType="1"/>
          </p:cNvSpPr>
          <p:nvPr/>
        </p:nvSpPr>
        <p:spPr bwMode="auto">
          <a:xfrm>
            <a:off x="1457325" y="896938"/>
            <a:ext cx="7265988" cy="0"/>
          </a:xfrm>
          <a:prstGeom prst="line">
            <a:avLst/>
          </a:prstGeom>
          <a:noFill/>
          <a:ln w="38100">
            <a:solidFill>
              <a:schemeClr val="tx1"/>
            </a:solidFill>
            <a:round/>
            <a:headEnd/>
            <a:tailEnd/>
          </a:ln>
        </p:spPr>
        <p:txBody>
          <a:bodyPr wrap="none" anchor="ctr">
            <a:prstTxWarp prst="textNoShape">
              <a:avLst/>
            </a:prstTxWarp>
          </a:bodyPr>
          <a:lstStyle/>
          <a:p>
            <a:endParaRPr lang="en-US">
              <a:latin typeface="Calibri"/>
              <a:cs typeface="Calibri"/>
            </a:endParaRPr>
          </a:p>
        </p:txBody>
      </p:sp>
      <p:sp>
        <p:nvSpPr>
          <p:cNvPr id="31" name="Rectangle 4"/>
          <p:cNvSpPr txBox="1">
            <a:spLocks noChangeArrowheads="1"/>
          </p:cNvSpPr>
          <p:nvPr/>
        </p:nvSpPr>
        <p:spPr bwMode="auto">
          <a:xfrm>
            <a:off x="1392287" y="1042815"/>
            <a:ext cx="7497711" cy="564217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Calibri"/>
                <a:ea typeface="+mn-ea"/>
                <a:cs typeface="Calibri"/>
              </a:defRPr>
            </a:lvl1pPr>
            <a:lvl2pPr marL="457200" indent="0" algn="ctr" rtl="0" fontAlgn="base">
              <a:spcBef>
                <a:spcPct val="20000"/>
              </a:spcBef>
              <a:spcAft>
                <a:spcPct val="0"/>
              </a:spcAft>
              <a:buNone/>
              <a:defRPr sz="2800">
                <a:solidFill>
                  <a:schemeClr val="tx1"/>
                </a:solidFill>
                <a:latin typeface="Calibri"/>
                <a:ea typeface="+mn-ea"/>
                <a:cs typeface="Calibri"/>
              </a:defRPr>
            </a:lvl2pPr>
            <a:lvl3pPr marL="914400" indent="0" algn="ctr" rtl="0" fontAlgn="base">
              <a:spcBef>
                <a:spcPct val="20000"/>
              </a:spcBef>
              <a:spcAft>
                <a:spcPct val="0"/>
              </a:spcAft>
              <a:buNone/>
              <a:defRPr sz="2400">
                <a:solidFill>
                  <a:schemeClr val="tx1"/>
                </a:solidFill>
                <a:latin typeface="Calibri"/>
                <a:ea typeface="+mn-ea"/>
                <a:cs typeface="Calibri"/>
              </a:defRPr>
            </a:lvl3pPr>
            <a:lvl4pPr marL="1371600" indent="0" algn="ctr" rtl="0" fontAlgn="base">
              <a:spcBef>
                <a:spcPct val="20000"/>
              </a:spcBef>
              <a:spcAft>
                <a:spcPct val="0"/>
              </a:spcAft>
              <a:buNone/>
              <a:defRPr sz="2000">
                <a:solidFill>
                  <a:schemeClr val="tx1"/>
                </a:solidFill>
                <a:latin typeface="Calibri"/>
                <a:ea typeface="+mn-ea"/>
                <a:cs typeface="Calibri"/>
              </a:defRPr>
            </a:lvl4pPr>
            <a:lvl5pPr marL="1828800" indent="0" algn="ctr" rtl="0" fontAlgn="base">
              <a:spcBef>
                <a:spcPct val="20000"/>
              </a:spcBef>
              <a:spcAft>
                <a:spcPct val="0"/>
              </a:spcAft>
              <a:buNone/>
              <a:defRPr sz="2000">
                <a:solidFill>
                  <a:schemeClr val="tx1"/>
                </a:solidFill>
                <a:latin typeface="Calibri"/>
                <a:ea typeface="+mn-ea"/>
                <a:cs typeface="Calibri"/>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algn="l">
              <a:lnSpc>
                <a:spcPct val="95000"/>
              </a:lnSpc>
              <a:spcBef>
                <a:spcPts val="500"/>
              </a:spcBef>
              <a:defRPr/>
            </a:pPr>
            <a:r>
              <a:rPr lang="en-US" sz="2400" dirty="0" smtClean="0">
                <a:sym typeface="Arial" charset="0"/>
              </a:rPr>
              <a:t>Staff includes 38 employees: 20 federal &amp; 21 contract</a:t>
            </a:r>
          </a:p>
          <a:p>
            <a:pPr marL="257175" indent="-257175" algn="l">
              <a:lnSpc>
                <a:spcPct val="95000"/>
              </a:lnSpc>
              <a:spcBef>
                <a:spcPts val="500"/>
              </a:spcBef>
              <a:buFontTx/>
              <a:buChar char="•"/>
              <a:defRPr/>
            </a:pPr>
            <a:r>
              <a:rPr lang="en-US" sz="2400" dirty="0" smtClean="0">
                <a:sym typeface="Arial" charset="0"/>
              </a:rPr>
              <a:t>21 research scientists</a:t>
            </a:r>
          </a:p>
          <a:p>
            <a:pPr marL="736600" lvl="1" indent="-292100" algn="l">
              <a:lnSpc>
                <a:spcPct val="95000"/>
              </a:lnSpc>
              <a:spcBef>
                <a:spcPts val="400"/>
              </a:spcBef>
              <a:buClr>
                <a:srgbClr val="000066"/>
              </a:buClr>
              <a:buSzPct val="115000"/>
              <a:buFontTx/>
              <a:buChar char="•"/>
              <a:defRPr/>
            </a:pPr>
            <a:r>
              <a:rPr lang="en-US" sz="2000" dirty="0" smtClean="0">
                <a:ea typeface="ＭＳ Ｐゴシック" charset="0"/>
                <a:sym typeface="Arial" charset="0"/>
              </a:rPr>
              <a:t>4 post-docs</a:t>
            </a:r>
          </a:p>
          <a:p>
            <a:pPr marL="257175" indent="-257175" algn="l">
              <a:lnSpc>
                <a:spcPct val="95000"/>
              </a:lnSpc>
              <a:spcBef>
                <a:spcPts val="500"/>
              </a:spcBef>
              <a:buFontTx/>
              <a:buChar char="•"/>
              <a:defRPr/>
            </a:pPr>
            <a:r>
              <a:rPr lang="en-US" sz="2400" dirty="0" smtClean="0">
                <a:sym typeface="Arial" charset="0"/>
              </a:rPr>
              <a:t>16 support personnel</a:t>
            </a:r>
          </a:p>
          <a:p>
            <a:pPr marL="257175" indent="-257175" algn="l">
              <a:lnSpc>
                <a:spcPct val="95000"/>
              </a:lnSpc>
              <a:spcBef>
                <a:spcPts val="500"/>
              </a:spcBef>
              <a:buFontTx/>
              <a:buChar char="•"/>
              <a:defRPr/>
            </a:pPr>
            <a:r>
              <a:rPr lang="en-US" sz="2400" dirty="0" smtClean="0">
                <a:sym typeface="Arial" charset="0"/>
              </a:rPr>
              <a:t>2-3 summer students</a:t>
            </a:r>
          </a:p>
          <a:p>
            <a:pPr marL="257175" indent="-257175" algn="l">
              <a:lnSpc>
                <a:spcPct val="90000"/>
              </a:lnSpc>
              <a:spcBef>
                <a:spcPts val="600"/>
              </a:spcBef>
              <a:defRPr/>
            </a:pPr>
            <a:endParaRPr lang="en-US" sz="500" dirty="0" smtClean="0">
              <a:sym typeface="Arial" charset="0"/>
            </a:endParaRPr>
          </a:p>
          <a:p>
            <a:pPr marL="257175" indent="-257175" algn="l">
              <a:lnSpc>
                <a:spcPct val="90000"/>
              </a:lnSpc>
              <a:spcBef>
                <a:spcPts val="1400"/>
              </a:spcBef>
              <a:buFontTx/>
              <a:buChar char="•"/>
              <a:defRPr/>
            </a:pPr>
            <a:r>
              <a:rPr lang="en-US" sz="2400" dirty="0" smtClean="0">
                <a:sym typeface="Arial" charset="0"/>
              </a:rPr>
              <a:t>HRD scientists collaborates locally with scientists in other AOML divisions, </a:t>
            </a:r>
            <a:r>
              <a:rPr lang="en-US" sz="2400" b="1" dirty="0" smtClean="0">
                <a:sym typeface="Arial Bold" charset="0"/>
              </a:rPr>
              <a:t>CIMAS</a:t>
            </a:r>
            <a:r>
              <a:rPr lang="en-US" sz="2400" dirty="0" smtClean="0">
                <a:sym typeface="Arial Bold" charset="0"/>
              </a:rPr>
              <a:t>, </a:t>
            </a:r>
            <a:r>
              <a:rPr lang="en-US" sz="2400" b="1" dirty="0" smtClean="0">
                <a:sym typeface="Arial Bold" charset="0"/>
              </a:rPr>
              <a:t>UM</a:t>
            </a:r>
            <a:r>
              <a:rPr lang="en-US" sz="2400" dirty="0" smtClean="0">
                <a:sym typeface="Arial Bold" charset="0"/>
              </a:rPr>
              <a:t>/</a:t>
            </a:r>
            <a:r>
              <a:rPr lang="en-US" sz="2400" b="1" dirty="0" smtClean="0">
                <a:sym typeface="Arial Bold" charset="0"/>
              </a:rPr>
              <a:t>RSMAS</a:t>
            </a:r>
            <a:r>
              <a:rPr lang="en-US" sz="2400" dirty="0" smtClean="0">
                <a:sym typeface="Arial Bold" charset="0"/>
              </a:rPr>
              <a:t>, </a:t>
            </a:r>
            <a:r>
              <a:rPr lang="en-US" sz="2400" dirty="0" smtClean="0">
                <a:sym typeface="Arial" charset="0"/>
              </a:rPr>
              <a:t>and</a:t>
            </a:r>
            <a:r>
              <a:rPr lang="en-US" sz="2400" dirty="0" smtClean="0">
                <a:sym typeface="Arial Bold" charset="0"/>
              </a:rPr>
              <a:t> </a:t>
            </a:r>
            <a:r>
              <a:rPr lang="en-US" sz="2400" b="1" dirty="0" smtClean="0">
                <a:sym typeface="Arial Bold" charset="0"/>
              </a:rPr>
              <a:t>FIU</a:t>
            </a:r>
          </a:p>
          <a:p>
            <a:pPr marL="257175" indent="-257175" algn="l">
              <a:lnSpc>
                <a:spcPct val="90000"/>
              </a:lnSpc>
              <a:spcBef>
                <a:spcPts val="1400"/>
              </a:spcBef>
              <a:buFontTx/>
              <a:buChar char="•"/>
              <a:defRPr/>
            </a:pPr>
            <a:r>
              <a:rPr lang="en-US" sz="2400" dirty="0" smtClean="0">
                <a:sym typeface="Arial" charset="0"/>
              </a:rPr>
              <a:t>HRD coordinates its research with </a:t>
            </a:r>
            <a:r>
              <a:rPr lang="en-US" sz="2400" b="1" dirty="0" smtClean="0">
                <a:sym typeface="Arial Bold" charset="0"/>
              </a:rPr>
              <a:t>OAR</a:t>
            </a:r>
            <a:r>
              <a:rPr lang="en-US" sz="2400" dirty="0" smtClean="0">
                <a:sym typeface="Arial" charset="0"/>
              </a:rPr>
              <a:t> laboratories (</a:t>
            </a:r>
            <a:r>
              <a:rPr lang="en-US" sz="2400" b="1" dirty="0" smtClean="0">
                <a:sym typeface="Arial Bold" charset="0"/>
              </a:rPr>
              <a:t>ESRL</a:t>
            </a:r>
            <a:r>
              <a:rPr lang="en-US" sz="2400" dirty="0" smtClean="0">
                <a:sym typeface="Arial" charset="0"/>
              </a:rPr>
              <a:t>, </a:t>
            </a:r>
            <a:r>
              <a:rPr lang="en-US" sz="2400" b="1" dirty="0" smtClean="0">
                <a:sym typeface="Arial Bold" charset="0"/>
              </a:rPr>
              <a:t>GFDL</a:t>
            </a:r>
            <a:r>
              <a:rPr lang="en-US" sz="2400" dirty="0" smtClean="0">
                <a:sym typeface="Arial" charset="0"/>
              </a:rPr>
              <a:t>, </a:t>
            </a:r>
            <a:r>
              <a:rPr lang="en-US" sz="2400" b="1" dirty="0" smtClean="0">
                <a:sym typeface="Arial Bold" charset="0"/>
              </a:rPr>
              <a:t>ARL</a:t>
            </a:r>
            <a:r>
              <a:rPr lang="en-US" sz="2400" dirty="0" smtClean="0">
                <a:sym typeface="Arial" charset="0"/>
              </a:rPr>
              <a:t>, </a:t>
            </a:r>
            <a:r>
              <a:rPr lang="en-US" sz="2400" b="1" dirty="0" smtClean="0">
                <a:sym typeface="Arial Bold" charset="0"/>
              </a:rPr>
              <a:t>NSSL</a:t>
            </a:r>
            <a:r>
              <a:rPr lang="en-US" sz="2400" dirty="0" smtClean="0">
                <a:sym typeface="Arial" charset="0"/>
              </a:rPr>
              <a:t>), </a:t>
            </a:r>
            <a:r>
              <a:rPr lang="en-US" sz="2400" b="1" dirty="0" smtClean="0">
                <a:sym typeface="Arial Bold" charset="0"/>
              </a:rPr>
              <a:t>AOC</a:t>
            </a:r>
            <a:r>
              <a:rPr lang="en-US" sz="2400" dirty="0" smtClean="0">
                <a:sym typeface="Arial" charset="0"/>
              </a:rPr>
              <a:t>, </a:t>
            </a:r>
            <a:r>
              <a:rPr lang="en-US" sz="2400" b="1" dirty="0" smtClean="0">
                <a:sym typeface="Arial Bold" charset="0"/>
              </a:rPr>
              <a:t>NESDIS</a:t>
            </a:r>
            <a:r>
              <a:rPr lang="en-US" sz="2400" dirty="0" smtClean="0">
                <a:sym typeface="Arial" charset="0"/>
              </a:rPr>
              <a:t>, </a:t>
            </a:r>
            <a:r>
              <a:rPr lang="en-US" sz="2400" b="1" dirty="0" smtClean="0">
                <a:sym typeface="Arial Bold" charset="0"/>
              </a:rPr>
              <a:t>NWS</a:t>
            </a:r>
            <a:r>
              <a:rPr lang="en-US" sz="2400" dirty="0" smtClean="0">
                <a:sym typeface="Arial" charset="0"/>
              </a:rPr>
              <a:t> (</a:t>
            </a:r>
            <a:r>
              <a:rPr lang="en-US" sz="2400" b="1" dirty="0" smtClean="0">
                <a:sym typeface="Arial Bold" charset="0"/>
              </a:rPr>
              <a:t>EMC</a:t>
            </a:r>
            <a:r>
              <a:rPr lang="en-US" sz="2400" dirty="0" smtClean="0">
                <a:sym typeface="Arial Bold" charset="0"/>
              </a:rPr>
              <a:t>, </a:t>
            </a:r>
            <a:r>
              <a:rPr lang="en-US" sz="2400" b="1" dirty="0" smtClean="0">
                <a:sym typeface="Arial Bold" charset="0"/>
              </a:rPr>
              <a:t>NHC</a:t>
            </a:r>
            <a:r>
              <a:rPr lang="en-US" sz="2400" dirty="0" smtClean="0">
                <a:sym typeface="Arial Bold" charset="0"/>
              </a:rPr>
              <a:t>, &amp; </a:t>
            </a:r>
            <a:r>
              <a:rPr lang="en-US" sz="2400" b="1" dirty="0" smtClean="0">
                <a:sym typeface="Arial Bold" charset="0"/>
              </a:rPr>
              <a:t>WFOs), </a:t>
            </a:r>
            <a:r>
              <a:rPr lang="en-US" sz="2400" dirty="0" smtClean="0">
                <a:sym typeface="Arial Bold" charset="0"/>
              </a:rPr>
              <a:t>and </a:t>
            </a:r>
            <a:r>
              <a:rPr lang="en-US" sz="2400" dirty="0" err="1" smtClean="0">
                <a:sym typeface="Arial Bold" charset="0"/>
              </a:rPr>
              <a:t>Testbeds</a:t>
            </a:r>
            <a:r>
              <a:rPr lang="en-US" sz="2400" dirty="0" smtClean="0">
                <a:sym typeface="Arial Bold" charset="0"/>
              </a:rPr>
              <a:t> (</a:t>
            </a:r>
            <a:r>
              <a:rPr lang="en-US" sz="2400" b="1" dirty="0" smtClean="0">
                <a:sym typeface="Arial Bold" charset="0"/>
              </a:rPr>
              <a:t>JHT</a:t>
            </a:r>
            <a:r>
              <a:rPr lang="en-US" sz="2400" dirty="0" smtClean="0">
                <a:sym typeface="Arial Bold" charset="0"/>
              </a:rPr>
              <a:t>, </a:t>
            </a:r>
            <a:r>
              <a:rPr lang="en-US" sz="2400" b="1" dirty="0" smtClean="0">
                <a:sym typeface="Arial Bold" charset="0"/>
              </a:rPr>
              <a:t>DTC</a:t>
            </a:r>
            <a:r>
              <a:rPr lang="en-US" sz="2400" dirty="0" smtClean="0">
                <a:sym typeface="Arial Bold" charset="0"/>
              </a:rPr>
              <a:t>, </a:t>
            </a:r>
            <a:r>
              <a:rPr lang="en-US" sz="2400" b="1" dirty="0" smtClean="0">
                <a:sym typeface="Arial Bold" charset="0"/>
              </a:rPr>
              <a:t>JCSDA</a:t>
            </a:r>
            <a:r>
              <a:rPr lang="en-US" sz="2400" dirty="0" smtClean="0">
                <a:sym typeface="Arial Bold" charset="0"/>
              </a:rPr>
              <a:t>, &amp; </a:t>
            </a:r>
            <a:r>
              <a:rPr lang="en-US" sz="2400" b="1" dirty="0" smtClean="0">
                <a:sym typeface="Arial Bold" charset="0"/>
              </a:rPr>
              <a:t>OSSE</a:t>
            </a:r>
            <a:r>
              <a:rPr lang="en-US" sz="2400" dirty="0" smtClean="0">
                <a:sym typeface="Arial Bold" charset="0"/>
              </a:rPr>
              <a:t>)</a:t>
            </a:r>
            <a:r>
              <a:rPr lang="en-US" sz="2400" dirty="0" smtClean="0">
                <a:sym typeface="Arial" charset="0"/>
              </a:rPr>
              <a:t>. </a:t>
            </a:r>
          </a:p>
          <a:p>
            <a:pPr marL="257175" indent="-257175" algn="l">
              <a:lnSpc>
                <a:spcPct val="90000"/>
              </a:lnSpc>
              <a:spcBef>
                <a:spcPts val="1400"/>
              </a:spcBef>
              <a:buFontTx/>
              <a:buChar char="•"/>
              <a:defRPr/>
            </a:pPr>
            <a:r>
              <a:rPr lang="en-US" sz="2400" b="1" dirty="0">
                <a:sym typeface="Arial" charset="0"/>
              </a:rPr>
              <a:t>Funded Priorities</a:t>
            </a:r>
            <a:r>
              <a:rPr lang="en-US" sz="2400" dirty="0">
                <a:sym typeface="Arial" charset="0"/>
              </a:rPr>
              <a:t>: NOAA Hurricane Forecast Improvement Project</a:t>
            </a:r>
            <a:r>
              <a:rPr lang="en-US" sz="2400" dirty="0">
                <a:sym typeface="Arial Bold" charset="0"/>
              </a:rPr>
              <a:t> (</a:t>
            </a:r>
            <a:r>
              <a:rPr lang="en-US" sz="2400" b="1" dirty="0">
                <a:sym typeface="Arial Bold" charset="0"/>
              </a:rPr>
              <a:t>HFIP</a:t>
            </a:r>
            <a:r>
              <a:rPr lang="en-US" sz="2400" dirty="0" smtClean="0">
                <a:sym typeface="Arial Bold" charset="0"/>
              </a:rPr>
              <a:t>), Quantitative Observing System Assessment Project (</a:t>
            </a:r>
            <a:r>
              <a:rPr lang="en-US" sz="2400" b="1" dirty="0" smtClean="0">
                <a:sym typeface="Arial Bold" charset="0"/>
              </a:rPr>
              <a:t>QOSAP</a:t>
            </a:r>
            <a:r>
              <a:rPr lang="en-US" sz="2400" dirty="0" smtClean="0">
                <a:sym typeface="Arial Bold" charset="0"/>
              </a:rPr>
              <a:t>), </a:t>
            </a:r>
            <a:r>
              <a:rPr lang="en-US" sz="2400" dirty="0">
                <a:sym typeface="Arial Bold" charset="0"/>
              </a:rPr>
              <a:t>&amp; </a:t>
            </a:r>
            <a:r>
              <a:rPr lang="en-US" sz="2400" dirty="0" smtClean="0">
                <a:sym typeface="Arial Bold" charset="0"/>
              </a:rPr>
              <a:t>Next Generation Global Prediction System (</a:t>
            </a:r>
            <a:r>
              <a:rPr lang="en-US" sz="2400" b="1" dirty="0" smtClean="0">
                <a:sym typeface="Arial Bold" charset="0"/>
              </a:rPr>
              <a:t>NGGPS</a:t>
            </a:r>
            <a:r>
              <a:rPr lang="en-US" sz="2400" dirty="0" smtClean="0">
                <a:sym typeface="Arial Bold" charset="0"/>
              </a:rPr>
              <a:t>)</a:t>
            </a:r>
            <a:r>
              <a:rPr lang="en-US" sz="2400" dirty="0" smtClean="0">
                <a:sym typeface="Arial" charset="0"/>
              </a:rPr>
              <a:t>. </a:t>
            </a:r>
          </a:p>
          <a:p>
            <a:pPr algn="l">
              <a:lnSpc>
                <a:spcPct val="90000"/>
              </a:lnSpc>
              <a:spcBef>
                <a:spcPts val="1400"/>
              </a:spcBef>
              <a:defRPr/>
            </a:pPr>
            <a:r>
              <a:rPr lang="en-US" sz="2400" dirty="0" smtClean="0">
                <a:sym typeface="Arial" charset="0"/>
              </a:rPr>
              <a:t> </a:t>
            </a:r>
            <a:endParaRPr lang="en-US" dirty="0" smtClean="0"/>
          </a:p>
        </p:txBody>
      </p:sp>
      <p:pic>
        <p:nvPicPr>
          <p:cNvPr id="32" name="Picture 5" descr="hrd_p516112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71515" y="1486370"/>
            <a:ext cx="3466446" cy="163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3" name="Picture 6" descr="1013681_10200512873969318_1964121295_n.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66333" y="1487734"/>
            <a:ext cx="1101349" cy="16298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9082639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3" name="Picture 4" descr="HFIP"/>
          <p:cNvPicPr>
            <a:picLocks noChangeAspect="1" noChangeArrowheads="1"/>
          </p:cNvPicPr>
          <p:nvPr/>
        </p:nvPicPr>
        <p:blipFill>
          <a:blip r:embed="rId3"/>
          <a:srcRect/>
          <a:stretch>
            <a:fillRect/>
          </a:stretch>
        </p:blipFill>
        <p:spPr bwMode="auto">
          <a:xfrm>
            <a:off x="1401763" y="198438"/>
            <a:ext cx="7615237" cy="866775"/>
          </a:xfrm>
          <a:prstGeom prst="rect">
            <a:avLst/>
          </a:prstGeom>
          <a:noFill/>
          <a:ln w="9525">
            <a:noFill/>
            <a:miter lim="800000"/>
            <a:headEnd/>
            <a:tailEnd/>
          </a:ln>
        </p:spPr>
      </p:pic>
      <p:sp>
        <p:nvSpPr>
          <p:cNvPr id="12" name="Rectangle 7"/>
          <p:cNvSpPr txBox="1">
            <a:spLocks/>
          </p:cNvSpPr>
          <p:nvPr/>
        </p:nvSpPr>
        <p:spPr bwMode="auto">
          <a:xfrm>
            <a:off x="1269909" y="1265223"/>
            <a:ext cx="7592992" cy="4819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ts val="900"/>
              </a:spcBef>
              <a:spcAft>
                <a:spcPct val="0"/>
              </a:spcAft>
              <a:buClrTx/>
              <a:buSzTx/>
              <a:buFontTx/>
              <a:buNone/>
              <a:tabLst/>
              <a:defRPr/>
            </a:pPr>
            <a:r>
              <a:rPr kumimoji="0" lang="en-US" sz="3200" b="1" u="none" strike="noStrike" kern="0" cap="none" spc="0" normalizeH="0" baseline="0" noProof="0" dirty="0" smtClean="0">
                <a:ln>
                  <a:noFill/>
                </a:ln>
                <a:solidFill>
                  <a:srgbClr val="A50021"/>
                </a:solidFill>
                <a:effectLst/>
                <a:uLnTx/>
                <a:uFillTx/>
                <a:latin typeface="Calibri"/>
                <a:ea typeface="Calibri" charset="0"/>
                <a:cs typeface="Calibri"/>
              </a:rPr>
              <a:t>Goals</a:t>
            </a:r>
          </a:p>
          <a:p>
            <a:pPr marL="342900" marR="0" lvl="0" indent="-342900" algn="l" defTabSz="914400" rtl="0" eaLnBrk="1" fontAlgn="base" latinLnBrk="0" hangingPunct="1">
              <a:lnSpc>
                <a:spcPct val="90000"/>
              </a:lnSpc>
              <a:spcBef>
                <a:spcPts val="900"/>
              </a:spcBef>
              <a:spcAft>
                <a:spcPct val="0"/>
              </a:spcAft>
              <a:buClrTx/>
              <a:buSzTx/>
              <a:buFontTx/>
              <a:buChar char="•"/>
              <a:tabLst/>
              <a:defRPr/>
            </a:pPr>
            <a:r>
              <a:rPr kumimoji="0" lang="en-US" sz="3000" b="0" i="0" u="none" strike="noStrike" kern="0" cap="none" spc="0" normalizeH="0" baseline="0" noProof="0" dirty="0" smtClean="0">
                <a:ln>
                  <a:noFill/>
                </a:ln>
                <a:solidFill>
                  <a:srgbClr val="A50021"/>
                </a:solidFill>
                <a:effectLst/>
                <a:uLnTx/>
                <a:uFillTx/>
                <a:latin typeface="Calibri"/>
                <a:ea typeface="Calibri" charset="0"/>
                <a:cs typeface="Calibri"/>
              </a:rPr>
              <a:t>Improve</a:t>
            </a:r>
            <a:r>
              <a:rPr kumimoji="0" lang="en-US" sz="3000" b="0" i="0" u="none" strike="noStrike" kern="0" cap="none" spc="0" normalizeH="0" baseline="0" noProof="0" dirty="0" smtClean="0">
                <a:ln>
                  <a:noFill/>
                </a:ln>
                <a:solidFill>
                  <a:schemeClr val="tx1"/>
                </a:solidFill>
                <a:effectLst/>
                <a:uLnTx/>
                <a:uFillTx/>
                <a:latin typeface="Calibri"/>
                <a:ea typeface="Calibri" charset="0"/>
                <a:cs typeface="Calibri"/>
              </a:rPr>
              <a:t> Forecast Accuracy</a:t>
            </a:r>
            <a:r>
              <a:rPr kumimoji="0" lang="en-US" sz="2200" b="0" i="0" u="none" strike="noStrike" kern="0" cap="none" spc="0" normalizeH="0" baseline="0" noProof="0" dirty="0" smtClean="0">
                <a:ln>
                  <a:noFill/>
                </a:ln>
                <a:solidFill>
                  <a:schemeClr val="tx1"/>
                </a:solidFill>
                <a:effectLst/>
                <a:uLnTx/>
                <a:uFillTx/>
                <a:latin typeface="Calibri"/>
                <a:ea typeface="Calibri" charset="0"/>
                <a:cs typeface="Calibri"/>
              </a:rPr>
              <a:t> </a:t>
            </a:r>
          </a:p>
          <a:p>
            <a:pPr marL="514350" marR="0" lvl="1" indent="-285750" algn="l" defTabSz="914400" rtl="0" eaLnBrk="1" fontAlgn="base" latinLnBrk="0" hangingPunct="1">
              <a:lnSpc>
                <a:spcPct val="90000"/>
              </a:lnSpc>
              <a:spcBef>
                <a:spcPts val="900"/>
              </a:spcBef>
              <a:spcAft>
                <a:spcPct val="0"/>
              </a:spcAft>
              <a:buClr>
                <a:schemeClr val="accent2"/>
              </a:buClr>
              <a:buSzTx/>
              <a:buFont typeface="Arial" charset="0"/>
              <a:buChar char="•"/>
              <a:tabLst/>
              <a:defRPr/>
            </a:pPr>
            <a:r>
              <a:rPr kumimoji="0" lang="en-US" sz="2000" b="0" i="0" u="none" strike="noStrike" kern="0" cap="none" spc="0" normalizeH="0" baseline="0" noProof="0" dirty="0" smtClean="0">
                <a:ln>
                  <a:noFill/>
                </a:ln>
                <a:solidFill>
                  <a:schemeClr val="tx1"/>
                </a:solidFill>
                <a:effectLst/>
                <a:uLnTx/>
                <a:uFillTx/>
                <a:latin typeface="Calibri"/>
                <a:ea typeface="Calibri" charset="0"/>
                <a:cs typeface="Calibri"/>
              </a:rPr>
              <a:t>Hurricane impact areas (track) – 50% </a:t>
            </a:r>
            <a:br>
              <a:rPr kumimoji="0" lang="en-US" sz="2000" b="0" i="0" u="none" strike="noStrike" kern="0" cap="none" spc="0" normalizeH="0" baseline="0" noProof="0" dirty="0" smtClean="0">
                <a:ln>
                  <a:noFill/>
                </a:ln>
                <a:solidFill>
                  <a:schemeClr val="tx1"/>
                </a:solidFill>
                <a:effectLst/>
                <a:uLnTx/>
                <a:uFillTx/>
                <a:latin typeface="Calibri"/>
                <a:ea typeface="Calibri" charset="0"/>
                <a:cs typeface="Calibri"/>
              </a:rPr>
            </a:br>
            <a:r>
              <a:rPr kumimoji="0" lang="en-US" sz="2000" b="0" i="0" u="none" strike="noStrike" kern="0" cap="none" spc="0" normalizeH="0" baseline="0" noProof="0" dirty="0" smtClean="0">
                <a:ln>
                  <a:noFill/>
                </a:ln>
                <a:solidFill>
                  <a:schemeClr val="tx1"/>
                </a:solidFill>
                <a:effectLst/>
                <a:uLnTx/>
                <a:uFillTx/>
                <a:latin typeface="Calibri"/>
                <a:ea typeface="Calibri" charset="0"/>
                <a:cs typeface="Calibri"/>
              </a:rPr>
              <a:t>in 10 years</a:t>
            </a:r>
          </a:p>
          <a:p>
            <a:pPr marL="514350" marR="0" lvl="1" indent="-285750" algn="l" defTabSz="914400" rtl="0" eaLnBrk="1" fontAlgn="base" latinLnBrk="0" hangingPunct="1">
              <a:lnSpc>
                <a:spcPct val="90000"/>
              </a:lnSpc>
              <a:spcBef>
                <a:spcPts val="900"/>
              </a:spcBef>
              <a:spcAft>
                <a:spcPct val="0"/>
              </a:spcAft>
              <a:buClr>
                <a:schemeClr val="accent2"/>
              </a:buClr>
              <a:buSzTx/>
              <a:buFont typeface="Arial" charset="0"/>
              <a:buChar char="•"/>
              <a:tabLst/>
              <a:defRPr/>
            </a:pPr>
            <a:r>
              <a:rPr kumimoji="0" lang="en-US" sz="2000" b="0" i="0" u="none" strike="noStrike" kern="0" cap="none" spc="0" normalizeH="0" baseline="0" noProof="0" dirty="0" smtClean="0">
                <a:ln>
                  <a:noFill/>
                </a:ln>
                <a:solidFill>
                  <a:schemeClr val="tx1"/>
                </a:solidFill>
                <a:effectLst/>
                <a:uLnTx/>
                <a:uFillTx/>
                <a:latin typeface="Calibri"/>
                <a:ea typeface="Calibri" charset="0"/>
                <a:cs typeface="Calibri"/>
              </a:rPr>
              <a:t>Severity (intensity) – 50% in 10 years</a:t>
            </a:r>
          </a:p>
          <a:p>
            <a:pPr marL="514350" marR="0" lvl="1" indent="-285750" algn="l" defTabSz="914400" rtl="0" eaLnBrk="1" fontAlgn="base" latinLnBrk="0" hangingPunct="1">
              <a:lnSpc>
                <a:spcPct val="90000"/>
              </a:lnSpc>
              <a:spcBef>
                <a:spcPts val="900"/>
              </a:spcBef>
              <a:spcAft>
                <a:spcPct val="0"/>
              </a:spcAft>
              <a:buClr>
                <a:schemeClr val="accent2"/>
              </a:buClr>
              <a:buSzTx/>
              <a:buFont typeface="Arial" charset="0"/>
              <a:buChar char="•"/>
              <a:tabLst/>
              <a:defRPr/>
            </a:pPr>
            <a:r>
              <a:rPr lang="en-US" sz="2000" dirty="0" smtClean="0">
                <a:latin typeface="Calibri" charset="0"/>
                <a:ea typeface="Calibri" charset="0"/>
                <a:cs typeface="Calibri" charset="0"/>
              </a:rPr>
              <a:t>Rapid </a:t>
            </a:r>
            <a:r>
              <a:rPr lang="en-US" sz="2000" dirty="0">
                <a:latin typeface="Calibri" charset="0"/>
                <a:ea typeface="Calibri" charset="0"/>
                <a:cs typeface="Calibri" charset="0"/>
              </a:rPr>
              <a:t>intensity change </a:t>
            </a:r>
            <a:r>
              <a:rPr lang="en-US" sz="2000" dirty="0" smtClean="0">
                <a:latin typeface="Calibri" charset="0"/>
                <a:ea typeface="Calibri" charset="0"/>
                <a:cs typeface="Calibri" charset="0"/>
              </a:rPr>
              <a:t>detection</a:t>
            </a:r>
          </a:p>
          <a:p>
            <a:pPr marL="514350" marR="0" lvl="1" indent="-285750" algn="l" defTabSz="914400" rtl="0" eaLnBrk="1" fontAlgn="base" latinLnBrk="0" hangingPunct="1">
              <a:lnSpc>
                <a:spcPct val="90000"/>
              </a:lnSpc>
              <a:spcBef>
                <a:spcPts val="900"/>
              </a:spcBef>
              <a:spcAft>
                <a:spcPct val="0"/>
              </a:spcAft>
              <a:buClr>
                <a:schemeClr val="accent2"/>
              </a:buClr>
              <a:buSzTx/>
              <a:buFont typeface="Arial" charset="0"/>
              <a:buChar char="•"/>
              <a:tabLst/>
              <a:defRPr/>
            </a:pPr>
            <a:r>
              <a:rPr lang="en-US" sz="2000" dirty="0" smtClean="0">
                <a:latin typeface="Calibri" charset="0"/>
                <a:ea typeface="Calibri" charset="0"/>
                <a:cs typeface="Calibri" charset="0"/>
              </a:rPr>
              <a:t>Storm surge forecast improvements</a:t>
            </a:r>
            <a:endParaRPr lang="en-US" sz="2000" dirty="0">
              <a:latin typeface="Calibri" charset="0"/>
              <a:ea typeface="Calibri" charset="0"/>
              <a:cs typeface="Calibri" charset="0"/>
            </a:endParaRPr>
          </a:p>
          <a:p>
            <a:pPr marL="342900" marR="0" lvl="0" indent="-342900" algn="l" defTabSz="914400" rtl="0" eaLnBrk="1" fontAlgn="base" latinLnBrk="0" hangingPunct="1">
              <a:lnSpc>
                <a:spcPct val="90000"/>
              </a:lnSpc>
              <a:spcBef>
                <a:spcPts val="900"/>
              </a:spcBef>
              <a:spcAft>
                <a:spcPct val="0"/>
              </a:spcAft>
              <a:buClrTx/>
              <a:buSzTx/>
              <a:buFontTx/>
              <a:buChar char="•"/>
              <a:tabLst/>
              <a:defRPr/>
            </a:pPr>
            <a:r>
              <a:rPr kumimoji="0" lang="en-US" sz="3000" b="0" i="0" u="none" strike="noStrike" kern="0" cap="none" spc="0" normalizeH="0" baseline="0" noProof="0" dirty="0" smtClean="0">
                <a:ln>
                  <a:noFill/>
                </a:ln>
                <a:solidFill>
                  <a:srgbClr val="A50021"/>
                </a:solidFill>
                <a:effectLst/>
                <a:uLnTx/>
                <a:uFillTx/>
                <a:latin typeface="Calibri"/>
                <a:ea typeface="Calibri" charset="0"/>
                <a:cs typeface="Calibri"/>
              </a:rPr>
              <a:t>Extend</a:t>
            </a:r>
            <a:r>
              <a:rPr kumimoji="0" lang="en-US" sz="3000" b="0" i="0" u="none" strike="noStrike" kern="0" cap="none" spc="0" normalizeH="0" baseline="0" noProof="0" dirty="0" smtClean="0">
                <a:ln>
                  <a:noFill/>
                </a:ln>
                <a:solidFill>
                  <a:schemeClr val="tx1"/>
                </a:solidFill>
                <a:effectLst/>
                <a:uLnTx/>
                <a:uFillTx/>
                <a:latin typeface="Calibri"/>
                <a:ea typeface="Calibri" charset="0"/>
                <a:cs typeface="Calibri"/>
              </a:rPr>
              <a:t> forecast reliability out to 7 days</a:t>
            </a:r>
            <a:br>
              <a:rPr kumimoji="0" lang="en-US" sz="3000" b="0" i="0" u="none" strike="noStrike" kern="0" cap="none" spc="0" normalizeH="0" baseline="0" noProof="0" dirty="0" smtClean="0">
                <a:ln>
                  <a:noFill/>
                </a:ln>
                <a:solidFill>
                  <a:schemeClr val="tx1"/>
                </a:solidFill>
                <a:effectLst/>
                <a:uLnTx/>
                <a:uFillTx/>
                <a:latin typeface="Calibri"/>
                <a:ea typeface="Calibri" charset="0"/>
                <a:cs typeface="Calibri"/>
              </a:rPr>
            </a:br>
            <a:endParaRPr kumimoji="0" lang="en-US" sz="1100" b="0" i="0" u="none" strike="noStrike" kern="0" cap="none" spc="0" normalizeH="0" baseline="0" noProof="0" dirty="0" smtClean="0">
              <a:ln>
                <a:noFill/>
              </a:ln>
              <a:solidFill>
                <a:schemeClr val="tx1"/>
              </a:solidFill>
              <a:effectLst/>
              <a:uLnTx/>
              <a:uFillTx/>
              <a:latin typeface="Calibri"/>
              <a:ea typeface="Calibri" charset="0"/>
              <a:cs typeface="Calibri"/>
            </a:endParaRPr>
          </a:p>
          <a:p>
            <a:pPr marL="342900" marR="0" lvl="0" indent="-342900" algn="l" defTabSz="914400" rtl="0" eaLnBrk="1" fontAlgn="base" latinLnBrk="0" hangingPunct="1">
              <a:lnSpc>
                <a:spcPct val="90000"/>
              </a:lnSpc>
              <a:spcBef>
                <a:spcPts val="900"/>
              </a:spcBef>
              <a:spcAft>
                <a:spcPct val="0"/>
              </a:spcAft>
              <a:buClrTx/>
              <a:buSzTx/>
              <a:buFontTx/>
              <a:buChar char="•"/>
              <a:tabLst/>
              <a:defRPr/>
            </a:pPr>
            <a:r>
              <a:rPr kumimoji="0" lang="en-US" sz="3000" b="0" i="0" u="none" strike="noStrike" kern="0" cap="none" spc="0" normalizeH="0" baseline="0" noProof="0" dirty="0" smtClean="0">
                <a:ln>
                  <a:noFill/>
                </a:ln>
                <a:solidFill>
                  <a:srgbClr val="A50021"/>
                </a:solidFill>
                <a:effectLst/>
                <a:uLnTx/>
                <a:uFillTx/>
                <a:latin typeface="Calibri"/>
                <a:ea typeface="Calibri" charset="0"/>
                <a:cs typeface="Calibri"/>
              </a:rPr>
              <a:t>Quantify, bound</a:t>
            </a:r>
            <a:r>
              <a:rPr kumimoji="0" lang="en-US" sz="3000" b="0" i="0" u="none" strike="noStrike" kern="0" cap="none" spc="0" normalizeH="0" baseline="0" noProof="0" dirty="0" smtClean="0">
                <a:ln>
                  <a:noFill/>
                </a:ln>
                <a:solidFill>
                  <a:schemeClr val="tx1"/>
                </a:solidFill>
                <a:effectLst/>
                <a:uLnTx/>
                <a:uFillTx/>
                <a:latin typeface="Calibri"/>
                <a:ea typeface="Calibri" charset="0"/>
                <a:cs typeface="Calibri"/>
              </a:rPr>
              <a:t> and </a:t>
            </a:r>
            <a:r>
              <a:rPr kumimoji="0" lang="en-US" sz="3000" b="0" i="0" u="none" strike="noStrike" kern="0" cap="none" spc="0" normalizeH="0" baseline="0" noProof="0" dirty="0" smtClean="0">
                <a:ln>
                  <a:noFill/>
                </a:ln>
                <a:solidFill>
                  <a:srgbClr val="A50021"/>
                </a:solidFill>
                <a:effectLst/>
                <a:uLnTx/>
                <a:uFillTx/>
                <a:latin typeface="Calibri"/>
                <a:ea typeface="Calibri" charset="0"/>
                <a:cs typeface="Calibri"/>
              </a:rPr>
              <a:t>reduce</a:t>
            </a:r>
            <a:r>
              <a:rPr kumimoji="0" lang="en-US" sz="3000" b="0" i="0" u="none" strike="noStrike" kern="0" cap="none" spc="0" normalizeH="0" baseline="0" noProof="0" dirty="0" smtClean="0">
                <a:ln>
                  <a:noFill/>
                </a:ln>
                <a:solidFill>
                  <a:schemeClr val="tx1"/>
                </a:solidFill>
                <a:effectLst/>
                <a:uLnTx/>
                <a:uFillTx/>
                <a:latin typeface="Calibri"/>
                <a:ea typeface="Calibri" charset="0"/>
                <a:cs typeface="Calibri"/>
              </a:rPr>
              <a:t> forecast uncertainty to enable risk management decisions</a:t>
            </a:r>
          </a:p>
        </p:txBody>
      </p:sp>
      <p:pic>
        <p:nvPicPr>
          <p:cNvPr id="13" name="Picture 8" descr="http://www.magazine.noaa.gov/stories/images/145135F120_sm.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02036" y="1468508"/>
            <a:ext cx="2997833" cy="2380901"/>
          </a:xfrm>
          <a:prstGeom prst="rect">
            <a:avLst/>
          </a:prstGeom>
          <a:solidFill>
            <a:schemeClr val="bg2"/>
          </a:solidFill>
          <a:ln w="57150">
            <a:solidFill>
              <a:schemeClr val="bg2"/>
            </a:solidFill>
            <a:miter lim="800000"/>
            <a:headEnd/>
            <a:tailEnd/>
          </a:ln>
          <a:effectLst>
            <a:outerShdw blurRad="63500" dist="99190" dir="2388334" algn="ctr" rotWithShape="0">
              <a:srgbClr val="2E507A">
                <a:alpha val="50000"/>
              </a:srgbClr>
            </a:outerShdw>
          </a:effectLst>
        </p:spPr>
      </p:pic>
      <p:sp>
        <p:nvSpPr>
          <p:cNvPr id="14" name="Rectangle 10"/>
          <p:cNvSpPr>
            <a:spLocks noChangeArrowheads="1"/>
          </p:cNvSpPr>
          <p:nvPr/>
        </p:nvSpPr>
        <p:spPr bwMode="auto">
          <a:xfrm>
            <a:off x="0" y="3339629"/>
            <a:ext cx="1295400" cy="225779"/>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32" name="Picture 4" descr="HFIP"/>
          <p:cNvPicPr>
            <a:picLocks noChangeAspect="1" noChangeArrowheads="1"/>
          </p:cNvPicPr>
          <p:nvPr/>
        </p:nvPicPr>
        <p:blipFill>
          <a:blip r:embed="rId3"/>
          <a:srcRect/>
          <a:stretch>
            <a:fillRect/>
          </a:stretch>
        </p:blipFill>
        <p:spPr bwMode="auto">
          <a:xfrm>
            <a:off x="1401763" y="198438"/>
            <a:ext cx="7615237" cy="866775"/>
          </a:xfrm>
          <a:prstGeom prst="rect">
            <a:avLst/>
          </a:prstGeom>
          <a:noFill/>
          <a:ln w="9525">
            <a:noFill/>
            <a:miter lim="800000"/>
            <a:headEnd/>
            <a:tailEnd/>
          </a:ln>
        </p:spPr>
      </p:pic>
      <p:sp>
        <p:nvSpPr>
          <p:cNvPr id="8" name="Rectangle 5"/>
          <p:cNvSpPr txBox="1">
            <a:spLocks/>
          </p:cNvSpPr>
          <p:nvPr/>
        </p:nvSpPr>
        <p:spPr bwMode="auto">
          <a:xfrm>
            <a:off x="1349276" y="1529975"/>
            <a:ext cx="5848431" cy="49915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38138" indent="-338138" eaLnBrk="1" hangingPunct="1">
              <a:spcBef>
                <a:spcPts val="300"/>
              </a:spcBef>
              <a:buSzPct val="110000"/>
              <a:buFont typeface="Arial"/>
              <a:buChar char="•"/>
              <a:defRPr/>
            </a:pPr>
            <a:r>
              <a:rPr kumimoji="0" lang="en-US" sz="3000" b="0" i="0" u="none" strike="noStrike" kern="0" cap="none" spc="0" normalizeH="0" baseline="0" noProof="0" dirty="0" smtClean="0">
                <a:ln>
                  <a:noFill/>
                </a:ln>
                <a:solidFill>
                  <a:schemeClr val="tx1"/>
                </a:solidFill>
                <a:effectLst/>
                <a:uLnTx/>
                <a:uFillTx/>
                <a:latin typeface="Calibri"/>
                <a:ea typeface="Calibri" charset="0"/>
                <a:cs typeface="Calibri"/>
              </a:rPr>
              <a:t>Science</a:t>
            </a:r>
          </a:p>
          <a:p>
            <a:pPr marL="458788" lvl="2" indent="-341313" eaLnBrk="1" hangingPunct="1">
              <a:spcBef>
                <a:spcPts val="300"/>
              </a:spcBef>
              <a:buClr>
                <a:schemeClr val="accent2"/>
              </a:buClr>
              <a:buFont typeface="Arial" charset="0"/>
              <a:buChar char="•"/>
              <a:defRPr/>
            </a:pPr>
            <a:r>
              <a:rPr kumimoji="0" lang="en-US" sz="1900" b="0" i="0" u="none" strike="noStrike" kern="0" cap="none" spc="0" normalizeH="0" baseline="0" noProof="0" dirty="0" smtClean="0">
                <a:ln>
                  <a:noFill/>
                </a:ln>
                <a:solidFill>
                  <a:schemeClr val="tx1"/>
                </a:solidFill>
                <a:effectLst/>
                <a:uLnTx/>
                <a:uFillTx/>
                <a:latin typeface="Calibri"/>
                <a:ea typeface="Calibri" charset="0"/>
                <a:cs typeface="Calibri"/>
              </a:rPr>
              <a:t>Improved understanding from combination of observations &amp; models</a:t>
            </a:r>
          </a:p>
          <a:p>
            <a:pPr marL="458788" lvl="2" indent="-341313" eaLnBrk="1" hangingPunct="1">
              <a:spcBef>
                <a:spcPts val="300"/>
              </a:spcBef>
              <a:buClr>
                <a:schemeClr val="accent2"/>
              </a:buClr>
              <a:buFont typeface="Arial" charset="0"/>
              <a:buChar char="•"/>
              <a:defRPr/>
            </a:pPr>
            <a:r>
              <a:rPr kumimoji="0" lang="en-US" sz="1900" b="0" i="0" u="none" strike="noStrike" kern="0" cap="none" spc="0" normalizeH="0" baseline="0" noProof="0" dirty="0" smtClean="0">
                <a:ln>
                  <a:noFill/>
                </a:ln>
                <a:solidFill>
                  <a:schemeClr val="tx1"/>
                </a:solidFill>
                <a:effectLst/>
                <a:uLnTx/>
                <a:uFillTx/>
                <a:latin typeface="Calibri"/>
                <a:ea typeface="Calibri" charset="0"/>
                <a:cs typeface="Calibri"/>
              </a:rPr>
              <a:t>High resolution coupled models – especially intensity changes</a:t>
            </a:r>
          </a:p>
          <a:p>
            <a:pPr marL="458788" lvl="2" indent="-341313" eaLnBrk="1" hangingPunct="1">
              <a:spcBef>
                <a:spcPts val="300"/>
              </a:spcBef>
              <a:buClr>
                <a:schemeClr val="accent2"/>
              </a:buClr>
              <a:buFont typeface="Arial" charset="0"/>
              <a:buChar char="•"/>
              <a:defRPr/>
            </a:pPr>
            <a:r>
              <a:rPr lang="en-US" sz="1900" kern="0" dirty="0">
                <a:latin typeface="Calibri"/>
                <a:ea typeface="Calibri" charset="0"/>
                <a:cs typeface="Calibri"/>
              </a:rPr>
              <a:t>T</a:t>
            </a:r>
            <a:r>
              <a:rPr kumimoji="0" lang="en-US" sz="1900" b="0" i="0" u="none" strike="noStrike" kern="0" cap="none" spc="0" normalizeH="0" baseline="0" noProof="0" dirty="0" err="1" smtClean="0">
                <a:ln>
                  <a:noFill/>
                </a:ln>
                <a:solidFill>
                  <a:schemeClr val="tx1"/>
                </a:solidFill>
                <a:effectLst/>
                <a:uLnTx/>
                <a:uFillTx/>
                <a:latin typeface="Calibri"/>
                <a:ea typeface="Calibri" charset="0"/>
                <a:cs typeface="Calibri"/>
              </a:rPr>
              <a:t>echniques</a:t>
            </a:r>
            <a:r>
              <a:rPr kumimoji="0" lang="en-US" sz="1900" b="0" i="0" u="none" strike="noStrike" kern="0" cap="none" spc="0" normalizeH="0" baseline="0" noProof="0" dirty="0" smtClean="0">
                <a:ln>
                  <a:noFill/>
                </a:ln>
                <a:solidFill>
                  <a:schemeClr val="tx1"/>
                </a:solidFill>
                <a:effectLst/>
                <a:uLnTx/>
                <a:uFillTx/>
                <a:latin typeface="Calibri"/>
                <a:ea typeface="Calibri" charset="0"/>
                <a:cs typeface="Calibri"/>
              </a:rPr>
              <a:t> to understand, reduce &amp; communicate uncertainty</a:t>
            </a:r>
          </a:p>
          <a:p>
            <a:pPr marL="338138" marR="0" lvl="0" indent="-338138" algn="l" defTabSz="914400" rtl="0" eaLnBrk="1" fontAlgn="base" latinLnBrk="0" hangingPunct="1">
              <a:spcBef>
                <a:spcPts val="300"/>
              </a:spcBef>
              <a:spcAft>
                <a:spcPct val="0"/>
              </a:spcAft>
              <a:buClrTx/>
              <a:buSzPct val="110000"/>
              <a:buFont typeface="Arial"/>
              <a:buChar char="•"/>
              <a:tabLst/>
              <a:defRPr/>
            </a:pPr>
            <a:r>
              <a:rPr kumimoji="0" lang="en-US" sz="3000" b="0" i="0" u="none" strike="noStrike" kern="0" cap="none" spc="0" normalizeH="0" baseline="0" noProof="0" dirty="0" smtClean="0">
                <a:ln>
                  <a:noFill/>
                </a:ln>
                <a:solidFill>
                  <a:schemeClr val="tx1"/>
                </a:solidFill>
                <a:effectLst/>
                <a:uLnTx/>
                <a:uFillTx/>
                <a:latin typeface="Calibri"/>
                <a:ea typeface="Calibri" charset="0"/>
                <a:cs typeface="Calibri"/>
              </a:rPr>
              <a:t>Information Technology</a:t>
            </a:r>
          </a:p>
          <a:p>
            <a:pPr marL="463550" marR="0" lvl="1" indent="-341313" algn="l" defTabSz="914400" rtl="0" eaLnBrk="1" fontAlgn="base" latinLnBrk="0" hangingPunct="1">
              <a:spcBef>
                <a:spcPts val="300"/>
              </a:spcBef>
              <a:spcAft>
                <a:spcPct val="0"/>
              </a:spcAft>
              <a:buClr>
                <a:schemeClr val="accent2"/>
              </a:buClr>
              <a:buSzTx/>
              <a:buFont typeface="Arial" charset="0"/>
              <a:buChar char="•"/>
              <a:tabLst/>
              <a:defRPr/>
            </a:pPr>
            <a:r>
              <a:rPr kumimoji="0" lang="en-US" sz="1900" b="0" i="0" u="none" strike="noStrike" kern="0" cap="none" spc="0" normalizeH="0" baseline="0" noProof="0" dirty="0" smtClean="0">
                <a:ln>
                  <a:noFill/>
                </a:ln>
                <a:solidFill>
                  <a:schemeClr val="tx1"/>
                </a:solidFill>
                <a:effectLst/>
                <a:uLnTx/>
                <a:uFillTx/>
                <a:latin typeface="Calibri"/>
                <a:ea typeface="Calibri" charset="0"/>
                <a:cs typeface="Calibri"/>
              </a:rPr>
              <a:t>Increased computing power</a:t>
            </a:r>
          </a:p>
          <a:p>
            <a:pPr marL="463550" marR="0" lvl="1" indent="-341313" algn="l" defTabSz="914400" rtl="0" eaLnBrk="1" fontAlgn="base" latinLnBrk="0" hangingPunct="1">
              <a:spcBef>
                <a:spcPts val="300"/>
              </a:spcBef>
              <a:spcAft>
                <a:spcPct val="0"/>
              </a:spcAft>
              <a:buClr>
                <a:schemeClr val="accent2"/>
              </a:buClr>
              <a:buSzTx/>
              <a:buFont typeface="Arial" charset="0"/>
              <a:buChar char="•"/>
              <a:tabLst/>
              <a:defRPr/>
            </a:pPr>
            <a:r>
              <a:rPr kumimoji="0" lang="en-US" sz="1900" b="0" i="0" u="none" strike="noStrike" kern="0" cap="none" spc="0" normalizeH="0" baseline="0" noProof="0" dirty="0" smtClean="0">
                <a:ln>
                  <a:noFill/>
                </a:ln>
                <a:solidFill>
                  <a:schemeClr val="tx1"/>
                </a:solidFill>
                <a:effectLst/>
                <a:uLnTx/>
                <a:uFillTx/>
                <a:latin typeface="Calibri"/>
                <a:ea typeface="Calibri" charset="0"/>
                <a:cs typeface="Calibri"/>
              </a:rPr>
              <a:t>IT infrastructure for inter-agency data exchange</a:t>
            </a:r>
          </a:p>
          <a:p>
            <a:pPr marL="338138" marR="0" lvl="0" indent="-338138" algn="l" defTabSz="914400" rtl="0" eaLnBrk="1" fontAlgn="base" latinLnBrk="0" hangingPunct="1">
              <a:spcBef>
                <a:spcPts val="300"/>
              </a:spcBef>
              <a:spcAft>
                <a:spcPct val="0"/>
              </a:spcAft>
              <a:buClrTx/>
              <a:buSzPct val="110000"/>
              <a:buFont typeface="Arial"/>
              <a:buChar char="•"/>
              <a:tabLst/>
              <a:defRPr/>
            </a:pPr>
            <a:r>
              <a:rPr kumimoji="0" lang="en-US" sz="3000" b="0" i="0" u="none" strike="noStrike" kern="0" cap="none" spc="0" normalizeH="0" baseline="0" noProof="0" dirty="0" smtClean="0">
                <a:ln>
                  <a:noFill/>
                </a:ln>
                <a:solidFill>
                  <a:schemeClr val="tx1"/>
                </a:solidFill>
                <a:effectLst/>
                <a:uLnTx/>
                <a:uFillTx/>
                <a:latin typeface="Calibri"/>
                <a:ea typeface="Calibri" charset="0"/>
                <a:cs typeface="Calibri"/>
              </a:rPr>
              <a:t>Observing Strategy</a:t>
            </a:r>
          </a:p>
          <a:p>
            <a:pPr marL="455613" marR="0" lvl="0" indent="-342900" algn="l" defTabSz="914400" rtl="0" eaLnBrk="0" fontAlgn="base" latinLnBrk="0" hangingPunct="0">
              <a:spcBef>
                <a:spcPts val="300"/>
              </a:spcBef>
              <a:spcAft>
                <a:spcPct val="0"/>
              </a:spcAft>
              <a:buClrTx/>
              <a:buSzTx/>
              <a:buFontTx/>
              <a:buChar char="•"/>
              <a:tabLst/>
              <a:defRPr/>
            </a:pPr>
            <a:r>
              <a:rPr kumimoji="0" lang="en-US" sz="1900" b="0" i="0" u="none" strike="noStrike" kern="0" cap="none" spc="0" normalizeH="0" baseline="0" noProof="0" dirty="0" smtClean="0">
                <a:ln>
                  <a:noFill/>
                </a:ln>
                <a:solidFill>
                  <a:schemeClr val="tx1"/>
                </a:solidFill>
                <a:effectLst/>
                <a:uLnTx/>
                <a:uFillTx/>
                <a:latin typeface="Calibri"/>
                <a:ea typeface="Calibri" charset="0"/>
                <a:cs typeface="Calibri"/>
              </a:rPr>
              <a:t>Improved use of existing and planned systems</a:t>
            </a:r>
          </a:p>
          <a:p>
            <a:pPr marL="338138" lvl="0" indent="-338138" eaLnBrk="1" hangingPunct="1">
              <a:spcBef>
                <a:spcPts val="300"/>
              </a:spcBef>
              <a:buSzPct val="110000"/>
              <a:buFont typeface="Arial"/>
              <a:buChar char="•"/>
            </a:pPr>
            <a:r>
              <a:rPr lang="en-US" sz="3000" kern="0" dirty="0" smtClean="0">
                <a:latin typeface="Calibri"/>
                <a:ea typeface="Calibri" charset="0"/>
                <a:cs typeface="Calibri"/>
              </a:rPr>
              <a:t>Improved Forecaster Products</a:t>
            </a:r>
            <a:endParaRPr kumimoji="0" lang="en-US" sz="3000" b="0" i="0" u="none" strike="noStrike" kern="0" cap="none" spc="0" normalizeH="0" baseline="0" noProof="0" dirty="0">
              <a:ln>
                <a:noFill/>
              </a:ln>
              <a:solidFill>
                <a:schemeClr val="tx1"/>
              </a:solidFill>
              <a:effectLst/>
              <a:uLnTx/>
              <a:uFillTx/>
              <a:latin typeface="Calibri"/>
              <a:ea typeface="Calibri" charset="0"/>
              <a:cs typeface="Calibri"/>
            </a:endParaRPr>
          </a:p>
        </p:txBody>
      </p:sp>
      <p:sp>
        <p:nvSpPr>
          <p:cNvPr id="11" name="Title 4"/>
          <p:cNvSpPr txBox="1">
            <a:spLocks/>
          </p:cNvSpPr>
          <p:nvPr/>
        </p:nvSpPr>
        <p:spPr bwMode="auto">
          <a:xfrm>
            <a:off x="1309594" y="877290"/>
            <a:ext cx="6294009" cy="867810"/>
          </a:xfrm>
          <a:prstGeom prst="rect">
            <a:avLst/>
          </a:prstGeom>
          <a:noFill/>
          <a:ln w="9525">
            <a:noFill/>
            <a:miter lim="800000"/>
            <a:headEnd/>
            <a:tailEnd/>
          </a:ln>
        </p:spPr>
        <p:txBody>
          <a:bodyPr vert="horz" wrap="square" lIns="182880" tIns="45720" rIns="182880" bIns="45720" numCol="1" anchor="ctr" anchorCtr="0" compatLnSpc="1">
            <a:prstTxWarp prst="textNoShape">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A21010"/>
                </a:solidFill>
                <a:effectLst/>
                <a:uLnTx/>
                <a:uFillTx/>
                <a:latin typeface="Calibri"/>
                <a:ea typeface="Calibri" charset="0"/>
                <a:cs typeface="Calibri"/>
              </a:rPr>
              <a:t>How to get there?</a:t>
            </a:r>
          </a:p>
        </p:txBody>
      </p:sp>
      <p:sp>
        <p:nvSpPr>
          <p:cNvPr id="12" name="Rectangle 19"/>
          <p:cNvSpPr>
            <a:spLocks noChangeArrowheads="1"/>
          </p:cNvSpPr>
          <p:nvPr/>
        </p:nvSpPr>
        <p:spPr bwMode="auto">
          <a:xfrm>
            <a:off x="0" y="3338673"/>
            <a:ext cx="1295400" cy="228600"/>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pic>
        <p:nvPicPr>
          <p:cNvPr id="1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37542" y="4407234"/>
            <a:ext cx="920750" cy="914400"/>
          </a:xfrm>
          <a:prstGeom prst="rect">
            <a:avLst/>
          </a:prstGeom>
          <a:noFill/>
          <a:ln w="9525">
            <a:noFill/>
            <a:miter lim="800000"/>
            <a:headEnd/>
            <a:tailEnd/>
          </a:ln>
        </p:spPr>
      </p:pic>
      <p:pic>
        <p:nvPicPr>
          <p:cNvPr id="14"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67927" y="4387745"/>
            <a:ext cx="714571" cy="914400"/>
          </a:xfrm>
          <a:prstGeom prst="rect">
            <a:avLst/>
          </a:prstGeom>
          <a:noFill/>
          <a:ln w="9525">
            <a:noFill/>
            <a:miter lim="800000"/>
            <a:headEnd/>
            <a:tailEnd/>
          </a:ln>
        </p:spPr>
      </p:pic>
      <p:pic>
        <p:nvPicPr>
          <p:cNvPr id="15" name="Picture 8" descr="http://www.magazine.noaa.gov/stories/images/145135F120_sm.gi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29438" y="5295062"/>
            <a:ext cx="1645920" cy="1306967"/>
          </a:xfrm>
          <a:prstGeom prst="rect">
            <a:avLst/>
          </a:prstGeom>
          <a:solidFill>
            <a:schemeClr val="bg2"/>
          </a:solidFill>
          <a:ln w="6350">
            <a:solidFill>
              <a:schemeClr val="bg2"/>
            </a:solidFill>
            <a:miter lim="800000"/>
            <a:headEnd/>
            <a:tailEnd/>
          </a:ln>
        </p:spPr>
      </p:pic>
      <p:pic>
        <p:nvPicPr>
          <p:cNvPr id="16" name="Picture 9" descr="12big.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28852" y="2182937"/>
            <a:ext cx="1645920" cy="1298736"/>
          </a:xfrm>
          <a:prstGeom prst="rect">
            <a:avLst/>
          </a:prstGeom>
          <a:noFill/>
          <a:ln w="9525">
            <a:noFill/>
            <a:miter lim="800000"/>
            <a:headEnd/>
            <a:tailEnd/>
          </a:ln>
        </p:spPr>
      </p:pic>
      <p:pic>
        <p:nvPicPr>
          <p:cNvPr id="17" name="Picture 1"/>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7132027" y="3330009"/>
            <a:ext cx="1645920" cy="1080090"/>
          </a:xfrm>
          <a:prstGeom prst="rect">
            <a:avLst/>
          </a:prstGeom>
          <a:noFill/>
          <a:ln w="9525">
            <a:noFill/>
            <a:miter lim="800000"/>
            <a:headEnd/>
            <a:tailEnd/>
          </a:ln>
        </p:spPr>
      </p:pic>
      <p:grpSp>
        <p:nvGrpSpPr>
          <p:cNvPr id="19" name="Group 18"/>
          <p:cNvGrpSpPr/>
          <p:nvPr/>
        </p:nvGrpSpPr>
        <p:grpSpPr>
          <a:xfrm>
            <a:off x="7125279" y="997783"/>
            <a:ext cx="1654791" cy="1217481"/>
            <a:chOff x="6355776" y="5119477"/>
            <a:chExt cx="2038840" cy="1372491"/>
          </a:xfrm>
        </p:grpSpPr>
        <p:pic>
          <p:nvPicPr>
            <p:cNvPr id="20" name="Picture 19" descr="DSC_5785.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55776" y="5119477"/>
              <a:ext cx="2038840" cy="1292691"/>
            </a:xfrm>
            <a:prstGeom prst="rect">
              <a:avLst/>
            </a:prstGeom>
            <a:ln>
              <a:noFill/>
            </a:ln>
            <a:effectLst>
              <a:outerShdw blurRad="292100" dist="139700" dir="2700000" algn="tl" rotWithShape="0">
                <a:srgbClr val="333333">
                  <a:alpha val="65000"/>
                </a:srgbClr>
              </a:outerShdw>
            </a:effectLst>
          </p:spPr>
        </p:pic>
        <p:sp>
          <p:nvSpPr>
            <p:cNvPr id="21" name="AutoShape 9"/>
            <p:cNvSpPr>
              <a:spLocks/>
            </p:cNvSpPr>
            <p:nvPr/>
          </p:nvSpPr>
          <p:spPr bwMode="auto">
            <a:xfrm>
              <a:off x="6389536" y="6274762"/>
              <a:ext cx="1947333" cy="2172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50800" dist="38100" dir="2700000" algn="ctr" rotWithShape="0">
                <a:srgbClr val="00000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a:spcBef>
                  <a:spcPts val="700"/>
                </a:spcBef>
                <a:defRPr/>
              </a:pPr>
              <a:r>
                <a:rPr lang="en-US" sz="900" b="1" dirty="0" smtClean="0">
                  <a:effectLst>
                    <a:outerShdw blurRad="38100" dist="38100" dir="2700000" algn="tl">
                      <a:srgbClr val="DDDDDD"/>
                    </a:outerShdw>
                  </a:effectLst>
                  <a:latin typeface="Arial Bold" charset="0"/>
                  <a:cs typeface="Arial Bold" charset="0"/>
                  <a:sym typeface="Arial Bold" charset="0"/>
                </a:rPr>
                <a:t>2014 HFIP Annual Workshop</a:t>
              </a:r>
              <a:endParaRPr lang="en-US" sz="1400" b="1" dirty="0">
                <a:cs typeface="Arial" charset="0"/>
              </a:endParaRP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191399" y="6532891"/>
            <a:ext cx="1786323" cy="276999"/>
          </a:xfrm>
          <a:prstGeom prst="rect">
            <a:avLst/>
          </a:prstGeom>
          <a:noFill/>
        </p:spPr>
        <p:txBody>
          <a:bodyPr wrap="none">
            <a:spAutoFit/>
          </a:bodyPr>
          <a:lstStyle/>
          <a:p>
            <a:pPr>
              <a:defRPr/>
            </a:pPr>
            <a:r>
              <a:rPr lang="en-US" sz="1200" dirty="0">
                <a:solidFill>
                  <a:srgbClr val="000000"/>
                </a:solidFill>
                <a:latin typeface="Calibri"/>
                <a:ea typeface="MS PGothic" pitchFamily="34" charset="-128"/>
                <a:cs typeface="+mn-cs"/>
              </a:rPr>
              <a:t>Rogers et al</a:t>
            </a:r>
            <a:r>
              <a:rPr lang="en-US" sz="1200" dirty="0" smtClean="0">
                <a:solidFill>
                  <a:srgbClr val="000000"/>
                </a:solidFill>
                <a:latin typeface="Calibri"/>
                <a:ea typeface="MS PGothic" pitchFamily="34" charset="-128"/>
                <a:cs typeface="+mn-cs"/>
              </a:rPr>
              <a:t>., BAMS, </a:t>
            </a:r>
            <a:r>
              <a:rPr lang="en-US" sz="1200" dirty="0">
                <a:solidFill>
                  <a:srgbClr val="000000"/>
                </a:solidFill>
                <a:latin typeface="Calibri"/>
                <a:ea typeface="MS PGothic" pitchFamily="34" charset="-128"/>
                <a:cs typeface="+mn-cs"/>
              </a:rPr>
              <a:t>2006</a:t>
            </a:r>
          </a:p>
        </p:txBody>
      </p:sp>
      <p:pic>
        <p:nvPicPr>
          <p:cNvPr id="9" name="Picture 1" descr="Screen Shot 2013-07-13 at 3.11.34 P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7093184" y="4370240"/>
            <a:ext cx="1902119" cy="220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172974" y="6532891"/>
            <a:ext cx="1786323" cy="276999"/>
          </a:xfrm>
          <a:prstGeom prst="rect">
            <a:avLst/>
          </a:prstGeom>
          <a:noFill/>
        </p:spPr>
        <p:txBody>
          <a:bodyPr wrap="none">
            <a:spAutoFit/>
          </a:bodyPr>
          <a:lstStyle/>
          <a:p>
            <a:pPr>
              <a:defRPr/>
            </a:pPr>
            <a:r>
              <a:rPr lang="en-US" sz="1200" dirty="0">
                <a:solidFill>
                  <a:srgbClr val="000000"/>
                </a:solidFill>
                <a:latin typeface="Calibri"/>
                <a:ea typeface="MS PGothic" pitchFamily="34" charset="-128"/>
                <a:cs typeface="+mn-cs"/>
              </a:rPr>
              <a:t>Rogers et al</a:t>
            </a:r>
            <a:r>
              <a:rPr lang="en-US" sz="1200" dirty="0" smtClean="0">
                <a:solidFill>
                  <a:srgbClr val="000000"/>
                </a:solidFill>
                <a:latin typeface="Calibri"/>
                <a:ea typeface="MS PGothic" pitchFamily="34" charset="-128"/>
                <a:cs typeface="+mn-cs"/>
              </a:rPr>
              <a:t>., BAMS, 2013</a:t>
            </a:r>
            <a:endParaRPr lang="en-US" sz="1200" dirty="0">
              <a:solidFill>
                <a:srgbClr val="000000"/>
              </a:solidFill>
              <a:latin typeface="Calibri"/>
              <a:ea typeface="MS PGothic" pitchFamily="34" charset="-128"/>
              <a:cs typeface="+mn-cs"/>
            </a:endParaRPr>
          </a:p>
        </p:txBody>
      </p:sp>
      <p:pic>
        <p:nvPicPr>
          <p:cNvPr id="12" name="Picture 11" descr="screen-shot-2013-04-12-at-10-21-47-am.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5113052" y="4254763"/>
            <a:ext cx="1914290" cy="22296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 name="Rectangle 19"/>
          <p:cNvSpPr>
            <a:spLocks noChangeArrowheads="1"/>
          </p:cNvSpPr>
          <p:nvPr/>
        </p:nvSpPr>
        <p:spPr bwMode="auto">
          <a:xfrm>
            <a:off x="0" y="3338673"/>
            <a:ext cx="1295400" cy="228600"/>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pic>
        <p:nvPicPr>
          <p:cNvPr id="3" name="Picture 2" descr="Screen Shot 2015-03-07 at 4.59.49 P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76591" y="4151886"/>
            <a:ext cx="2088446" cy="2696702"/>
          </a:xfrm>
          <a:prstGeom prst="rect">
            <a:avLst/>
          </a:prstGeom>
        </p:spPr>
      </p:pic>
      <p:sp>
        <p:nvSpPr>
          <p:cNvPr id="37894" name="Rectangle 6"/>
          <p:cNvSpPr>
            <a:spLocks noChangeArrowheads="1"/>
          </p:cNvSpPr>
          <p:nvPr/>
        </p:nvSpPr>
        <p:spPr bwMode="auto">
          <a:xfrm>
            <a:off x="1393337" y="6532891"/>
            <a:ext cx="3441943" cy="276999"/>
          </a:xfrm>
          <a:prstGeom prst="rect">
            <a:avLst/>
          </a:prstGeom>
          <a:noFill/>
          <a:ln w="9525">
            <a:noFill/>
            <a:miter lim="800000"/>
            <a:headEnd/>
            <a:tailEnd/>
          </a:ln>
        </p:spPr>
        <p:txBody>
          <a:bodyPr wrap="none">
            <a:prstTxWarp prst="textNoShape">
              <a:avLst/>
            </a:prstTxWarp>
            <a:spAutoFit/>
          </a:bodyPr>
          <a:lstStyle/>
          <a:p>
            <a:r>
              <a:rPr lang="en-US" sz="1200" u="sng" dirty="0">
                <a:solidFill>
                  <a:srgbClr val="1F00FF"/>
                </a:solidFill>
                <a:latin typeface="Calibri"/>
                <a:cs typeface="Calibri"/>
                <a:hlinkClick r:id="rId6"/>
              </a:rPr>
              <a:t>http://www.aoml.noaa.gov/hrd/</a:t>
            </a:r>
            <a:r>
              <a:rPr lang="en-US" sz="1200" u="sng" dirty="0" smtClean="0">
                <a:solidFill>
                  <a:srgbClr val="1F00FF"/>
                </a:solidFill>
                <a:latin typeface="Calibri"/>
                <a:cs typeface="Calibri"/>
                <a:hlinkClick r:id="rId6"/>
              </a:rPr>
              <a:t>HFP2014/IFEX.html</a:t>
            </a:r>
            <a:endParaRPr lang="en-US" sz="1200" u="sng" dirty="0">
              <a:solidFill>
                <a:srgbClr val="1F00FF"/>
              </a:solidFill>
              <a:latin typeface="Calibri"/>
              <a:cs typeface="Calibri"/>
            </a:endParaRPr>
          </a:p>
        </p:txBody>
      </p:sp>
      <p:sp>
        <p:nvSpPr>
          <p:cNvPr id="37891" name="Rectangle 3"/>
          <p:cNvSpPr>
            <a:spLocks noGrp="1" noChangeArrowheads="1"/>
          </p:cNvSpPr>
          <p:nvPr>
            <p:ph type="body" idx="1"/>
          </p:nvPr>
        </p:nvSpPr>
        <p:spPr>
          <a:xfrm>
            <a:off x="1392238" y="90488"/>
            <a:ext cx="7751762" cy="4739699"/>
          </a:xfrm>
        </p:spPr>
        <p:txBody>
          <a:bodyPr/>
          <a:lstStyle/>
          <a:p>
            <a:pPr marL="282575" indent="-282575">
              <a:lnSpc>
                <a:spcPct val="90000"/>
              </a:lnSpc>
              <a:buFontTx/>
              <a:buNone/>
            </a:pPr>
            <a:r>
              <a:rPr lang="en-US" sz="3600" b="1" dirty="0">
                <a:effectLst>
                  <a:outerShdw blurRad="38100" dist="38100" dir="2700000" algn="tl">
                    <a:srgbClr val="DDDDDD"/>
                  </a:outerShdw>
                </a:effectLst>
              </a:rPr>
              <a:t>HOW?:</a:t>
            </a:r>
          </a:p>
          <a:p>
            <a:pPr marL="282575" indent="-282575">
              <a:lnSpc>
                <a:spcPct val="90000"/>
              </a:lnSpc>
              <a:buFontTx/>
              <a:buNone/>
            </a:pPr>
            <a:r>
              <a:rPr lang="en-US" sz="2800" b="1" dirty="0">
                <a:solidFill>
                  <a:srgbClr val="A21010"/>
                </a:solidFill>
                <a:effectLst>
                  <a:outerShdw blurRad="38100" dist="38100" dir="2700000" algn="tl">
                    <a:srgbClr val="DDDDDD"/>
                  </a:outerShdw>
                </a:effectLst>
              </a:rPr>
              <a:t>NOAA Intensity Forecast Experiment (</a:t>
            </a:r>
            <a:r>
              <a:rPr lang="en-US" sz="2800" b="1" dirty="0">
                <a:effectLst>
                  <a:outerShdw blurRad="38100" dist="38100" dir="2700000" algn="tl">
                    <a:srgbClr val="DDDDDD"/>
                  </a:outerShdw>
                </a:effectLst>
                <a:hlinkClick r:id="rId7"/>
              </a:rPr>
              <a:t>IFEX</a:t>
            </a:r>
            <a:r>
              <a:rPr lang="en-US" sz="2800" b="1" dirty="0">
                <a:solidFill>
                  <a:srgbClr val="A21010"/>
                </a:solidFill>
                <a:effectLst>
                  <a:outerShdw blurRad="38100" dist="38100" dir="2700000" algn="tl">
                    <a:srgbClr val="DDDDDD"/>
                  </a:outerShdw>
                </a:effectLst>
              </a:rPr>
              <a:t>)</a:t>
            </a:r>
            <a:endParaRPr lang="en-US" sz="2800" b="1" dirty="0">
              <a:effectLst>
                <a:outerShdw blurRad="38100" dist="38100" dir="2700000" algn="tl">
                  <a:srgbClr val="DDDDDD"/>
                </a:outerShdw>
              </a:effectLst>
            </a:endParaRPr>
          </a:p>
          <a:p>
            <a:pPr marL="282575" indent="-282575">
              <a:lnSpc>
                <a:spcPts val="2600"/>
              </a:lnSpc>
              <a:spcBef>
                <a:spcPct val="50000"/>
              </a:spcBef>
              <a:spcAft>
                <a:spcPts val="600"/>
              </a:spcAft>
              <a:buFontTx/>
              <a:buNone/>
            </a:pPr>
            <a:r>
              <a:rPr lang="en-US" sz="2400" dirty="0"/>
              <a:t>Partnership</a:t>
            </a:r>
            <a:r>
              <a:rPr lang="en-US" sz="2400" dirty="0" smtClean="0"/>
              <a:t> to </a:t>
            </a:r>
            <a:r>
              <a:rPr lang="en-US" sz="2400" dirty="0"/>
              <a:t>improve TC intensity/ structure forecasts</a:t>
            </a:r>
          </a:p>
          <a:p>
            <a:pPr marL="622300" fontAlgn="auto">
              <a:spcBef>
                <a:spcPts val="300"/>
              </a:spcBef>
              <a:spcAft>
                <a:spcPts val="0"/>
              </a:spcAft>
              <a:buSzPct val="100000"/>
              <a:defRPr/>
            </a:pPr>
            <a:r>
              <a:rPr lang="en-US" sz="2400" dirty="0" smtClean="0">
                <a:latin typeface="Calibri" pitchFamily="34" charset="0"/>
                <a:ea typeface="MS PGothic" pitchFamily="34" charset="-128"/>
              </a:rPr>
              <a:t>Collect </a:t>
            </a:r>
            <a:r>
              <a:rPr lang="en-US" sz="2400" dirty="0">
                <a:latin typeface="Calibri" pitchFamily="34" charset="0"/>
                <a:ea typeface="MS PGothic" pitchFamily="34" charset="-128"/>
              </a:rPr>
              <a:t>observations </a:t>
            </a:r>
            <a:r>
              <a:rPr lang="en-US" sz="2400" dirty="0" smtClean="0">
                <a:latin typeface="Calibri" pitchFamily="34" charset="0"/>
                <a:ea typeface="MS PGothic" pitchFamily="34" charset="-128"/>
              </a:rPr>
              <a:t>spanning </a:t>
            </a:r>
            <a:r>
              <a:rPr lang="en-US" sz="2400" dirty="0">
                <a:latin typeface="Calibri" pitchFamily="34" charset="0"/>
                <a:ea typeface="MS PGothic" pitchFamily="34" charset="-128"/>
              </a:rPr>
              <a:t>TC life cycle </a:t>
            </a:r>
            <a:r>
              <a:rPr lang="en-US" sz="2400" dirty="0" smtClean="0">
                <a:latin typeface="Calibri" pitchFamily="34" charset="0"/>
                <a:ea typeface="MS PGothic" pitchFamily="34" charset="-128"/>
              </a:rPr>
              <a:t>for </a:t>
            </a:r>
            <a:r>
              <a:rPr lang="en-US" sz="2400" dirty="0">
                <a:latin typeface="Calibri" pitchFamily="34" charset="0"/>
                <a:ea typeface="MS PGothic" pitchFamily="34" charset="-128"/>
              </a:rPr>
              <a:t>model initialization and evaluation</a:t>
            </a:r>
          </a:p>
          <a:p>
            <a:pPr marL="622300" fontAlgn="auto">
              <a:spcBef>
                <a:spcPts val="300"/>
              </a:spcBef>
              <a:spcAft>
                <a:spcPts val="0"/>
              </a:spcAft>
              <a:buSzPct val="100000"/>
              <a:defRPr/>
            </a:pPr>
            <a:r>
              <a:rPr lang="en-US" sz="2400" dirty="0" smtClean="0">
                <a:latin typeface="Calibri" pitchFamily="34" charset="0"/>
                <a:ea typeface="MS PGothic" pitchFamily="34" charset="-128"/>
              </a:rPr>
              <a:t>Develop </a:t>
            </a:r>
            <a:r>
              <a:rPr lang="en-US" sz="2400" dirty="0">
                <a:latin typeface="Calibri" pitchFamily="34" charset="0"/>
                <a:ea typeface="MS PGothic" pitchFamily="34" charset="-128"/>
              </a:rPr>
              <a:t>and </a:t>
            </a:r>
            <a:r>
              <a:rPr lang="en-US" sz="2400" dirty="0" smtClean="0">
                <a:latin typeface="Calibri" pitchFamily="34" charset="0"/>
                <a:ea typeface="MS PGothic" pitchFamily="34" charset="-128"/>
              </a:rPr>
              <a:t>refine </a:t>
            </a:r>
            <a:r>
              <a:rPr lang="en-US" sz="2400" dirty="0">
                <a:latin typeface="Calibri" pitchFamily="34" charset="0"/>
                <a:ea typeface="MS PGothic" pitchFamily="34" charset="-128"/>
              </a:rPr>
              <a:t>measurement technologies </a:t>
            </a:r>
            <a:r>
              <a:rPr lang="en-US" sz="2400" dirty="0" smtClean="0">
                <a:latin typeface="Calibri" pitchFamily="34" charset="0"/>
                <a:ea typeface="MS PGothic" pitchFamily="34" charset="-128"/>
              </a:rPr>
              <a:t>to </a:t>
            </a:r>
            <a:r>
              <a:rPr lang="en-US" sz="2400" dirty="0">
                <a:latin typeface="Calibri" pitchFamily="34" charset="0"/>
                <a:ea typeface="MS PGothic" pitchFamily="34" charset="-128"/>
              </a:rPr>
              <a:t>provide improved real-time monitoring of TC intensity, structure, and environment</a:t>
            </a:r>
          </a:p>
          <a:p>
            <a:pPr marL="622300" fontAlgn="auto">
              <a:spcBef>
                <a:spcPts val="300"/>
              </a:spcBef>
              <a:spcAft>
                <a:spcPts val="0"/>
              </a:spcAft>
              <a:buSzPct val="100000"/>
              <a:defRPr/>
            </a:pPr>
            <a:r>
              <a:rPr lang="en-US" sz="2400" dirty="0" smtClean="0">
                <a:latin typeface="Calibri" pitchFamily="34" charset="0"/>
                <a:ea typeface="MS PGothic" pitchFamily="34" charset="-128"/>
              </a:rPr>
              <a:t>Improve </a:t>
            </a:r>
            <a:r>
              <a:rPr lang="en-US" sz="2400" dirty="0">
                <a:latin typeface="Calibri" pitchFamily="34" charset="0"/>
                <a:ea typeface="MS PGothic" pitchFamily="34" charset="-128"/>
              </a:rPr>
              <a:t>understanding of physical processes </a:t>
            </a:r>
            <a:r>
              <a:rPr lang="en-US" sz="2400" dirty="0" smtClean="0">
                <a:solidFill>
                  <a:srgbClr val="000000"/>
                </a:solidFill>
                <a:latin typeface="Calibri" pitchFamily="34" charset="0"/>
                <a:ea typeface="MS PGothic" pitchFamily="34" charset="-128"/>
              </a:rPr>
              <a:t>important </a:t>
            </a:r>
            <a:r>
              <a:rPr lang="en-US" sz="2400" dirty="0">
                <a:solidFill>
                  <a:srgbClr val="000000"/>
                </a:solidFill>
                <a:latin typeface="Calibri" pitchFamily="34" charset="0"/>
                <a:ea typeface="MS PGothic" pitchFamily="34" charset="-128"/>
              </a:rPr>
              <a:t>in intensity </a:t>
            </a:r>
            <a:r>
              <a:rPr lang="en-US" sz="2400" dirty="0" smtClean="0">
                <a:solidFill>
                  <a:srgbClr val="000000"/>
                </a:solidFill>
                <a:latin typeface="Calibri" pitchFamily="34" charset="0"/>
                <a:ea typeface="MS PGothic" pitchFamily="34" charset="-128"/>
              </a:rPr>
              <a:t>change</a:t>
            </a:r>
            <a:endParaRPr lang="en-US" sz="2400" dirty="0">
              <a:solidFill>
                <a:srgbClr val="000000"/>
              </a:solidFill>
              <a:latin typeface="Calibri" pitchFamily="34" charset="0"/>
              <a:ea typeface="MS PGothic"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295400" y="228600"/>
            <a:ext cx="3779838" cy="6018213"/>
          </a:xfrm>
        </p:spPr>
        <p:txBody>
          <a:bodyPr/>
          <a:lstStyle/>
          <a:p>
            <a:pPr>
              <a:buFontTx/>
              <a:buNone/>
            </a:pPr>
            <a:r>
              <a:rPr lang="en-US" sz="3600" b="1" dirty="0"/>
              <a:t>WHAT?:</a:t>
            </a:r>
          </a:p>
          <a:p>
            <a:pPr>
              <a:buFontTx/>
              <a:buNone/>
            </a:pPr>
            <a:r>
              <a:rPr lang="en-US" b="1" dirty="0">
                <a:solidFill>
                  <a:srgbClr val="8E0000"/>
                </a:solidFill>
              </a:rPr>
              <a:t>Current TC research:</a:t>
            </a:r>
          </a:p>
          <a:p>
            <a:pPr>
              <a:buFontTx/>
              <a:buNone/>
            </a:pPr>
            <a:r>
              <a:rPr lang="en-US" b="1" dirty="0">
                <a:solidFill>
                  <a:srgbClr val="8E0000"/>
                </a:solidFill>
              </a:rPr>
              <a:t>Track</a:t>
            </a:r>
            <a:r>
              <a:rPr lang="en-US" sz="2800" dirty="0">
                <a:solidFill>
                  <a:srgbClr val="000000"/>
                </a:solidFill>
              </a:rPr>
              <a:t>:</a:t>
            </a:r>
          </a:p>
          <a:p>
            <a:r>
              <a:rPr lang="en-US" sz="2000" dirty="0">
                <a:solidFill>
                  <a:srgbClr val="000000"/>
                </a:solidFill>
              </a:rPr>
              <a:t>Synoptic-surveillance using dropsondes.</a:t>
            </a:r>
          </a:p>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a:p>
            <a:r>
              <a:rPr lang="en-US" sz="2000" dirty="0">
                <a:solidFill>
                  <a:srgbClr val="000000"/>
                </a:solidFill>
              </a:rPr>
              <a:t>Analytical &amp; numerical studies.</a:t>
            </a:r>
          </a:p>
          <a:p>
            <a:r>
              <a:rPr lang="en-US" sz="2000" dirty="0">
                <a:solidFill>
                  <a:srgbClr val="000000"/>
                </a:solidFill>
              </a:rPr>
              <a:t>Ensemble track forecasting &amp; targeted observations.</a:t>
            </a:r>
            <a:endParaRPr lang="en-US" sz="2400" dirty="0">
              <a:solidFill>
                <a:srgbClr val="000000"/>
              </a:solidFill>
            </a:endParaRPr>
          </a:p>
        </p:txBody>
      </p:sp>
      <p:sp>
        <p:nvSpPr>
          <p:cNvPr id="5127" name="Rectangle 7"/>
          <p:cNvSpPr>
            <a:spLocks noChangeArrowheads="1"/>
          </p:cNvSpPr>
          <p:nvPr/>
        </p:nvSpPr>
        <p:spPr bwMode="auto">
          <a:xfrm>
            <a:off x="1295400" y="6331367"/>
            <a:ext cx="3779851" cy="276999"/>
          </a:xfrm>
          <a:prstGeom prst="rect">
            <a:avLst/>
          </a:prstGeom>
          <a:noFill/>
          <a:ln w="9525">
            <a:noFill/>
            <a:miter lim="800000"/>
            <a:headEnd/>
            <a:tailEnd/>
          </a:ln>
        </p:spPr>
        <p:txBody>
          <a:bodyPr wrap="none">
            <a:prstTxWarp prst="textNoShape">
              <a:avLst/>
            </a:prstTxWarp>
            <a:spAutoFit/>
          </a:bodyPr>
          <a:lstStyle/>
          <a:p>
            <a:r>
              <a:rPr lang="en-US" sz="1200" u="sng" dirty="0">
                <a:solidFill>
                  <a:srgbClr val="1F00FF"/>
                </a:solidFill>
                <a:latin typeface="Calibri"/>
                <a:cs typeface="Calibri"/>
                <a:hlinkClick r:id="rId3"/>
              </a:rPr>
              <a:t>http:/www.aoml.noaa.gov/hrd/data_sub/assesment.html</a:t>
            </a:r>
            <a:endParaRPr lang="en-US" sz="1200" u="sng" dirty="0">
              <a:solidFill>
                <a:srgbClr val="1F00FF"/>
              </a:solidFill>
              <a:latin typeface="Calibri"/>
              <a:cs typeface="Calibri"/>
            </a:endParaRPr>
          </a:p>
        </p:txBody>
      </p:sp>
      <p:sp>
        <p:nvSpPr>
          <p:cNvPr id="5133" name="Rectangle 13"/>
          <p:cNvSpPr>
            <a:spLocks noChangeArrowheads="1"/>
          </p:cNvSpPr>
          <p:nvPr/>
        </p:nvSpPr>
        <p:spPr bwMode="auto">
          <a:xfrm>
            <a:off x="0" y="3533700"/>
            <a:ext cx="1295400" cy="381000"/>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pic>
        <p:nvPicPr>
          <p:cNvPr id="5134" name="Picture 14" descr="v3_slide0008_image01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53647" y="534705"/>
            <a:ext cx="2043113" cy="2544762"/>
          </a:xfrm>
          <a:prstGeom prst="rect">
            <a:avLst/>
          </a:prstGeom>
          <a:noFill/>
        </p:spPr>
      </p:pic>
      <p:pic>
        <p:nvPicPr>
          <p:cNvPr id="2" name="Picture 1" descr="GIV_Flying_2003.jpg"/>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p:blipFill>
        <p:spPr>
          <a:xfrm>
            <a:off x="1457779" y="2738239"/>
            <a:ext cx="3407835" cy="1878405"/>
          </a:xfrm>
          <a:prstGeom prst="rect">
            <a:avLst/>
          </a:prstGeom>
        </p:spPr>
      </p:pic>
      <p:pic>
        <p:nvPicPr>
          <p:cNvPr id="4" name="Picture 3"/>
          <p:cNvPicPr>
            <a:picLocks noChangeAspect="1"/>
          </p:cNvPicPr>
          <p:nvPr/>
        </p:nvPicPr>
        <p:blipFill rotWithShape="1">
          <a:blip r:embed="rId7" cstate="email">
            <a:extLst>
              <a:ext uri="{28A0092B-C50C-407E-A947-70E740481C1C}">
                <a14:useLocalDpi xmlns:a14="http://schemas.microsoft.com/office/drawing/2010/main"/>
              </a:ext>
            </a:extLst>
          </a:blip>
          <a:srcRect r="3421" b="7832"/>
          <a:stretch/>
        </p:blipFill>
        <p:spPr>
          <a:xfrm>
            <a:off x="5072399" y="3702785"/>
            <a:ext cx="3952988" cy="2646884"/>
          </a:xfrm>
          <a:prstGeom prst="rect">
            <a:avLst/>
          </a:prstGeom>
          <a:ln w="19050" cap="sq" cmpd="sng">
            <a:solidFill>
              <a:srgbClr val="000000"/>
            </a:solidFill>
            <a:miter lim="800000"/>
          </a:ln>
          <a:effec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hape 149"/>
          <p:cNvPicPr preferRelativeResize="0"/>
          <p:nvPr/>
        </p:nvPicPr>
        <p:blipFill rotWithShape="1">
          <a:blip r:embed="rId3" cstate="email">
            <a:alphaModFix/>
            <a:extLst>
              <a:ext uri="{28A0092B-C50C-407E-A947-70E740481C1C}">
                <a14:useLocalDpi xmlns:a14="http://schemas.microsoft.com/office/drawing/2010/main"/>
              </a:ext>
            </a:extLst>
          </a:blip>
          <a:srcRect t="1067" b="1"/>
          <a:stretch/>
        </p:blipFill>
        <p:spPr>
          <a:xfrm>
            <a:off x="4911725" y="3296120"/>
            <a:ext cx="3899613" cy="3503019"/>
          </a:xfrm>
          <a:prstGeom prst="rect">
            <a:avLst/>
          </a:prstGeom>
          <a:noFill/>
          <a:ln>
            <a:noFill/>
          </a:ln>
        </p:spPr>
      </p:pic>
      <p:sp>
        <p:nvSpPr>
          <p:cNvPr id="9218" name="Rectangle 2"/>
          <p:cNvSpPr>
            <a:spLocks noGrp="1" noChangeArrowheads="1"/>
          </p:cNvSpPr>
          <p:nvPr>
            <p:ph type="body" idx="1"/>
          </p:nvPr>
        </p:nvSpPr>
        <p:spPr>
          <a:xfrm>
            <a:off x="1425983" y="251115"/>
            <a:ext cx="3230680" cy="1461029"/>
          </a:xfrm>
        </p:spPr>
        <p:txBody>
          <a:bodyPr/>
          <a:lstStyle/>
          <a:p>
            <a:pPr>
              <a:lnSpc>
                <a:spcPct val="90000"/>
              </a:lnSpc>
              <a:buFontTx/>
              <a:buNone/>
            </a:pPr>
            <a:r>
              <a:rPr lang="en-US" b="1" dirty="0" smtClean="0">
                <a:solidFill>
                  <a:srgbClr val="8E0000"/>
                </a:solidFill>
              </a:rPr>
              <a:t>Track </a:t>
            </a:r>
            <a:r>
              <a:rPr lang="en-US" sz="2400" dirty="0" smtClean="0">
                <a:solidFill>
                  <a:srgbClr val="8E0000"/>
                </a:solidFill>
              </a:rPr>
              <a:t>(</a:t>
            </a:r>
            <a:r>
              <a:rPr lang="en-US" sz="2400" dirty="0">
                <a:solidFill>
                  <a:srgbClr val="8E0000"/>
                </a:solidFill>
              </a:rPr>
              <a:t>continued)</a:t>
            </a:r>
            <a:r>
              <a:rPr lang="en-US" sz="2800" dirty="0">
                <a:solidFill>
                  <a:srgbClr val="000000"/>
                </a:solidFill>
              </a:rPr>
              <a:t>:</a:t>
            </a:r>
            <a:r>
              <a:rPr lang="en-US" sz="2000" dirty="0">
                <a:solidFill>
                  <a:srgbClr val="000000"/>
                </a:solidFill>
              </a:rPr>
              <a:t> </a:t>
            </a:r>
            <a:endParaRPr lang="en-US" sz="2000" dirty="0" smtClean="0">
              <a:solidFill>
                <a:srgbClr val="000000"/>
              </a:solidFill>
            </a:endParaRPr>
          </a:p>
          <a:p>
            <a:pPr>
              <a:lnSpc>
                <a:spcPct val="90000"/>
              </a:lnSpc>
            </a:pPr>
            <a:r>
              <a:rPr lang="en-US" sz="2000" dirty="0" smtClean="0">
                <a:solidFill>
                  <a:srgbClr val="000000"/>
                </a:solidFill>
              </a:rPr>
              <a:t>Ensembles: Single &amp; Multi-model</a:t>
            </a:r>
            <a:endParaRPr lang="en-US" sz="2000" dirty="0">
              <a:solidFill>
                <a:srgbClr val="000000"/>
              </a:solidFill>
            </a:endParaRPr>
          </a:p>
        </p:txBody>
      </p:sp>
      <p:sp>
        <p:nvSpPr>
          <p:cNvPr id="50" name="Rectangle 13"/>
          <p:cNvSpPr>
            <a:spLocks noChangeArrowheads="1"/>
          </p:cNvSpPr>
          <p:nvPr/>
        </p:nvSpPr>
        <p:spPr bwMode="auto">
          <a:xfrm>
            <a:off x="0" y="3533700"/>
            <a:ext cx="1295400" cy="381000"/>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sp>
        <p:nvSpPr>
          <p:cNvPr id="51" name="Rectangle 17"/>
          <p:cNvSpPr>
            <a:spLocks noChangeArrowheads="1"/>
          </p:cNvSpPr>
          <p:nvPr/>
        </p:nvSpPr>
        <p:spPr bwMode="auto">
          <a:xfrm>
            <a:off x="1548688" y="5998841"/>
            <a:ext cx="3178349" cy="276999"/>
          </a:xfrm>
          <a:prstGeom prst="rect">
            <a:avLst/>
          </a:prstGeom>
          <a:noFill/>
          <a:ln w="9525">
            <a:noFill/>
            <a:miter lim="800000"/>
            <a:headEnd/>
            <a:tailEnd/>
          </a:ln>
        </p:spPr>
        <p:txBody>
          <a:bodyPr wrap="none">
            <a:prstTxWarp prst="textNoShape">
              <a:avLst/>
            </a:prstTxWarp>
            <a:spAutoFit/>
          </a:bodyPr>
          <a:lstStyle/>
          <a:p>
            <a:r>
              <a:rPr lang="en-US" sz="1200" dirty="0">
                <a:solidFill>
                  <a:srgbClr val="FF0000"/>
                </a:solidFill>
                <a:latin typeface="Arial"/>
                <a:cs typeface="Arial"/>
                <a:hlinkClick r:id="rId4"/>
              </a:rPr>
              <a:t>http://</a:t>
            </a:r>
            <a:r>
              <a:rPr lang="en-US" sz="1200" dirty="0" err="1">
                <a:solidFill>
                  <a:srgbClr val="FF0000"/>
                </a:solidFill>
                <a:latin typeface="Arial"/>
                <a:cs typeface="Arial"/>
                <a:hlinkClick r:id="rId4"/>
              </a:rPr>
              <a:t>www.emc.ncep.noaa.gov</a:t>
            </a:r>
            <a:r>
              <a:rPr lang="en-US" sz="1200" dirty="0">
                <a:solidFill>
                  <a:srgbClr val="FF0000"/>
                </a:solidFill>
                <a:latin typeface="Arial"/>
                <a:cs typeface="Arial"/>
                <a:hlinkClick r:id="rId4"/>
              </a:rPr>
              <a:t>/</a:t>
            </a:r>
            <a:r>
              <a:rPr lang="en-US" sz="1200" dirty="0" err="1">
                <a:solidFill>
                  <a:srgbClr val="FF0000"/>
                </a:solidFill>
                <a:latin typeface="Arial"/>
                <a:cs typeface="Arial"/>
                <a:hlinkClick r:id="rId4"/>
              </a:rPr>
              <a:t>gc_wmb</a:t>
            </a:r>
            <a:r>
              <a:rPr lang="en-US" sz="1200" dirty="0">
                <a:solidFill>
                  <a:srgbClr val="FF0000"/>
                </a:solidFill>
                <a:latin typeface="Arial"/>
                <a:cs typeface="Arial"/>
                <a:hlinkClick r:id="rId4"/>
              </a:rPr>
              <a:t>/</a:t>
            </a:r>
            <a:r>
              <a:rPr lang="en-US" sz="1200" dirty="0" err="1">
                <a:solidFill>
                  <a:srgbClr val="FF0000"/>
                </a:solidFill>
                <a:latin typeface="Arial"/>
                <a:cs typeface="Arial"/>
                <a:hlinkClick r:id="rId4"/>
              </a:rPr>
              <a:t>vxt</a:t>
            </a:r>
            <a:r>
              <a:rPr lang="en-US" sz="1200" dirty="0">
                <a:solidFill>
                  <a:srgbClr val="FF0000"/>
                </a:solidFill>
                <a:latin typeface="Arial"/>
                <a:cs typeface="Arial"/>
                <a:hlinkClick r:id="rId4"/>
              </a:rPr>
              <a:t>/</a:t>
            </a:r>
            <a:endParaRPr lang="en-US" sz="1200" dirty="0">
              <a:solidFill>
                <a:srgbClr val="FF0000"/>
              </a:solidFill>
              <a:latin typeface="Arial"/>
              <a:cs typeface="Arial"/>
            </a:endParaRPr>
          </a:p>
        </p:txBody>
      </p:sp>
      <p:sp>
        <p:nvSpPr>
          <p:cNvPr id="54" name="TextBox 53"/>
          <p:cNvSpPr txBox="1"/>
          <p:nvPr/>
        </p:nvSpPr>
        <p:spPr>
          <a:xfrm>
            <a:off x="1667643" y="1950686"/>
            <a:ext cx="2748732" cy="258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228600" indent="-228600">
              <a:buFont typeface="Arial"/>
              <a:buChar char="•"/>
            </a:pPr>
            <a:r>
              <a:rPr lang="en-US" sz="1800" dirty="0" smtClean="0">
                <a:latin typeface="Arial"/>
                <a:cs typeface="Arial"/>
              </a:rPr>
              <a:t>HWRF EPS        (27/9/3 km, 42 levels)           – 20 members</a:t>
            </a:r>
          </a:p>
          <a:p>
            <a:pPr marL="228600" indent="-228600">
              <a:buFont typeface="Arial"/>
              <a:buChar char="•"/>
            </a:pPr>
            <a:r>
              <a:rPr lang="en-US" sz="1800" dirty="0" smtClean="0">
                <a:latin typeface="Arial"/>
                <a:cs typeface="Arial"/>
              </a:rPr>
              <a:t>GFDL EPS       (55/18/6 km, 42 levels)           </a:t>
            </a:r>
          </a:p>
          <a:p>
            <a:pPr marL="228600" indent="-228600"/>
            <a:r>
              <a:rPr lang="en-US" sz="1800" dirty="0">
                <a:latin typeface="Arial"/>
                <a:cs typeface="Arial"/>
              </a:rPr>
              <a:t> </a:t>
            </a:r>
            <a:r>
              <a:rPr lang="en-US" sz="1800" dirty="0" smtClean="0">
                <a:latin typeface="Arial"/>
                <a:cs typeface="Arial"/>
              </a:rPr>
              <a:t>  – 10 members</a:t>
            </a:r>
          </a:p>
          <a:p>
            <a:pPr marL="228600" indent="-228600">
              <a:buFont typeface="Arial"/>
              <a:buChar char="•"/>
            </a:pPr>
            <a:r>
              <a:rPr lang="en-US" sz="1800" dirty="0" smtClean="0">
                <a:latin typeface="Arial"/>
                <a:cs typeface="Arial"/>
              </a:rPr>
              <a:t>COAMPS-TC EPS (27/9/3 km, 40 levels) – 10 members</a:t>
            </a:r>
            <a:endParaRPr lang="en-US" sz="1800" dirty="0">
              <a:latin typeface="Arial"/>
              <a:cs typeface="Arial"/>
            </a:endParaRPr>
          </a:p>
        </p:txBody>
      </p:sp>
      <p:pic>
        <p:nvPicPr>
          <p:cNvPr id="8" name="Shape 14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122709" y="99882"/>
            <a:ext cx="3881273" cy="3153432"/>
          </a:xfrm>
          <a:prstGeom prst="rect">
            <a:avLst/>
          </a:prstGeom>
          <a:noFill/>
          <a:ln>
            <a:noFill/>
          </a:ln>
        </p:spPr>
      </p:pic>
      <p:sp>
        <p:nvSpPr>
          <p:cNvPr id="11" name="Shape 150"/>
          <p:cNvSpPr/>
          <p:nvPr/>
        </p:nvSpPr>
        <p:spPr>
          <a:xfrm>
            <a:off x="6349876" y="3577933"/>
            <a:ext cx="1711910" cy="317483"/>
          </a:xfrm>
          <a:prstGeom prst="rect">
            <a:avLst/>
          </a:prstGeom>
          <a:noFill/>
          <a:ln>
            <a:noFill/>
          </a:ln>
        </p:spPr>
        <p:txBody>
          <a:bodyPr lIns="45700" tIns="45700" rIns="45700"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1" i="0" u="none" strike="noStrike" cap="none" dirty="0">
                <a:solidFill>
                  <a:srgbClr val="000000"/>
                </a:solidFill>
                <a:latin typeface="Arial"/>
                <a:ea typeface="Arial"/>
                <a:cs typeface="Arial"/>
                <a:sym typeface="Arial"/>
              </a:rPr>
              <a:t>2015 real-time</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15374</TotalTime>
  <Words>2732</Words>
  <Application>Microsoft Macintosh PowerPoint</Application>
  <PresentationFormat>On-screen Show (4:3)</PresentationFormat>
  <Paragraphs>276</Paragraphs>
  <Slides>22</Slides>
  <Notes>17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Blank Presentation</vt:lpstr>
      <vt:lpstr>NOAA Hurricane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Impacts: Rainfall</vt:lpstr>
      <vt:lpstr>What in 2015 &amp; 2016?:</vt:lpstr>
      <vt:lpstr>PowerPoint Presentation</vt:lpstr>
      <vt:lpstr>PowerPoint Presentation</vt:lpstr>
      <vt:lpstr>PowerPoint Presentation</vt:lpstr>
      <vt:lpstr>What in 2016?:</vt:lpstr>
      <vt:lpstr>PowerPoint Presentation</vt:lpstr>
    </vt:vector>
  </TitlesOfParts>
  <Company>NOAA/AOML Hurricane Research Division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Marks</dc:creator>
  <cp:lastModifiedBy>Frank Marks</cp:lastModifiedBy>
  <cp:revision>236</cp:revision>
  <cp:lastPrinted>2007-04-16T12:51:16Z</cp:lastPrinted>
  <dcterms:created xsi:type="dcterms:W3CDTF">2011-03-21T02:07:59Z</dcterms:created>
  <dcterms:modified xsi:type="dcterms:W3CDTF">2016-02-23T22:53:24Z</dcterms:modified>
</cp:coreProperties>
</file>